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Lst>
  <p:notesMasterIdLst>
    <p:notesMasterId r:id="rId77"/>
  </p:notesMasterIdLst>
  <p:handoutMasterIdLst>
    <p:handoutMasterId r:id="rId78"/>
  </p:handoutMasterIdLst>
  <p:sldIdLst>
    <p:sldId id="319" r:id="rId6"/>
    <p:sldId id="386" r:id="rId7"/>
    <p:sldId id="387" r:id="rId8"/>
    <p:sldId id="388" r:id="rId9"/>
    <p:sldId id="389" r:id="rId10"/>
    <p:sldId id="411" r:id="rId11"/>
    <p:sldId id="391" r:id="rId12"/>
    <p:sldId id="392" r:id="rId13"/>
    <p:sldId id="393" r:id="rId14"/>
    <p:sldId id="394" r:id="rId15"/>
    <p:sldId id="395" r:id="rId16"/>
    <p:sldId id="406" r:id="rId17"/>
    <p:sldId id="397" r:id="rId18"/>
    <p:sldId id="399" r:id="rId19"/>
    <p:sldId id="400" r:id="rId20"/>
    <p:sldId id="401" r:id="rId21"/>
    <p:sldId id="402" r:id="rId22"/>
    <p:sldId id="403" r:id="rId23"/>
    <p:sldId id="409" r:id="rId24"/>
    <p:sldId id="320" r:id="rId25"/>
    <p:sldId id="321" r:id="rId26"/>
    <p:sldId id="268" r:id="rId27"/>
    <p:sldId id="322" r:id="rId28"/>
    <p:sldId id="331" r:id="rId29"/>
    <p:sldId id="330" r:id="rId30"/>
    <p:sldId id="323" r:id="rId31"/>
    <p:sldId id="339" r:id="rId32"/>
    <p:sldId id="326" r:id="rId33"/>
    <p:sldId id="405" r:id="rId34"/>
    <p:sldId id="404" r:id="rId35"/>
    <p:sldId id="333" r:id="rId36"/>
    <p:sldId id="328" r:id="rId37"/>
    <p:sldId id="329" r:id="rId38"/>
    <p:sldId id="336" r:id="rId39"/>
    <p:sldId id="385" r:id="rId40"/>
    <p:sldId id="341" r:id="rId41"/>
    <p:sldId id="344" r:id="rId42"/>
    <p:sldId id="346" r:id="rId43"/>
    <p:sldId id="414" r:id="rId44"/>
    <p:sldId id="347" r:id="rId45"/>
    <p:sldId id="348" r:id="rId46"/>
    <p:sldId id="349" r:id="rId47"/>
    <p:sldId id="350" r:id="rId48"/>
    <p:sldId id="412" r:id="rId49"/>
    <p:sldId id="262" r:id="rId50"/>
    <p:sldId id="351" r:id="rId51"/>
    <p:sldId id="352" r:id="rId52"/>
    <p:sldId id="353" r:id="rId53"/>
    <p:sldId id="354" r:id="rId54"/>
    <p:sldId id="416" r:id="rId55"/>
    <p:sldId id="357" r:id="rId56"/>
    <p:sldId id="356" r:id="rId57"/>
    <p:sldId id="361" r:id="rId58"/>
    <p:sldId id="358" r:id="rId59"/>
    <p:sldId id="360" r:id="rId60"/>
    <p:sldId id="364" r:id="rId61"/>
    <p:sldId id="366" r:id="rId62"/>
    <p:sldId id="419" r:id="rId63"/>
    <p:sldId id="368" r:id="rId64"/>
    <p:sldId id="369" r:id="rId65"/>
    <p:sldId id="370" r:id="rId66"/>
    <p:sldId id="363" r:id="rId67"/>
    <p:sldId id="365" r:id="rId68"/>
    <p:sldId id="372" r:id="rId69"/>
    <p:sldId id="373" r:id="rId70"/>
    <p:sldId id="375" r:id="rId71"/>
    <p:sldId id="376" r:id="rId72"/>
    <p:sldId id="421" r:id="rId73"/>
    <p:sldId id="377" r:id="rId74"/>
    <p:sldId id="384" r:id="rId75"/>
    <p:sldId id="378" r:id="rId7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1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80"/>
    <a:srgbClr val="ECE9D8"/>
    <a:srgbClr val="EFB137"/>
    <a:srgbClr val="336699"/>
    <a:srgbClr val="CC00FF"/>
    <a:srgbClr val="C9A632"/>
    <a:srgbClr val="B79A47"/>
    <a:srgbClr val="B59943"/>
    <a:srgbClr val="B69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51" autoAdjust="0"/>
    <p:restoredTop sz="94676" autoAdjust="0"/>
  </p:normalViewPr>
  <p:slideViewPr>
    <p:cSldViewPr snapToObjects="1">
      <p:cViewPr varScale="1">
        <p:scale>
          <a:sx n="112" d="100"/>
          <a:sy n="112" d="100"/>
        </p:scale>
        <p:origin x="558" y="108"/>
      </p:cViewPr>
      <p:guideLst>
        <p:guide orient="horz" pos="110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460F4-E9D1-4D6F-8A6A-01E6BCBA0C71}" type="doc">
      <dgm:prSet loTypeId="urn:microsoft.com/office/officeart/2005/8/layout/process1" loCatId="process" qsTypeId="urn:microsoft.com/office/officeart/2005/8/quickstyle/simple1" qsCatId="simple" csTypeId="urn:microsoft.com/office/officeart/2005/8/colors/colorful1#1" csCatId="colorful" phldr="1"/>
      <dgm:spPr/>
    </dgm:pt>
    <dgm:pt modelId="{AE4E499C-325B-4B4F-AFC9-A181D9B431C9}">
      <dgm:prSet phldrT="[Text]"/>
      <dgm:spPr/>
      <dgm:t>
        <a:bodyPr/>
        <a:lstStyle/>
        <a:p>
          <a:r>
            <a:rPr lang="en-US" dirty="0" smtClean="0"/>
            <a:t>History</a:t>
          </a:r>
          <a:endParaRPr lang="en-US" dirty="0"/>
        </a:p>
      </dgm:t>
      <dgm:extLst>
        <a:ext uri="{E40237B7-FDA0-4F09-8148-C483321AD2D9}">
          <dgm14:cNvPr xmlns:dgm14="http://schemas.microsoft.com/office/drawing/2010/diagram" id="0" name="" descr="This is the starting box in a horizontal process list.  It is red for color differentiation from the other boxes.  " title="red box"/>
        </a:ext>
      </dgm:extLst>
    </dgm:pt>
    <dgm:pt modelId="{580FCC37-01FC-4948-810B-22B4ADBE419F}" type="parTrans" cxnId="{4B485B1F-95BF-4063-8AF3-F601765693BC}">
      <dgm:prSet/>
      <dgm:spPr/>
      <dgm:t>
        <a:bodyPr/>
        <a:lstStyle/>
        <a:p>
          <a:endParaRPr lang="en-US"/>
        </a:p>
      </dgm:t>
    </dgm:pt>
    <dgm:pt modelId="{1C1A8603-9B4B-49E9-B737-50611FD8FCF2}" type="sibTrans" cxnId="{4B485B1F-95BF-4063-8AF3-F601765693BC}">
      <dgm:prSet/>
      <dgm:spPr/>
      <dgm:t>
        <a:bodyPr/>
        <a:lstStyle/>
        <a:p>
          <a:endParaRPr lang="en-US"/>
        </a:p>
      </dgm:t>
      <dgm:extLst>
        <a:ext uri="{E40237B7-FDA0-4F09-8148-C483321AD2D9}">
          <dgm14:cNvPr xmlns:dgm14="http://schemas.microsoft.com/office/drawing/2010/diagram" id="0" name="" descr="arrow between boxes 1 and 2, pointing to box 2" title="arrow"/>
        </a:ext>
      </dgm:extLst>
    </dgm:pt>
    <dgm:pt modelId="{1CA60A28-3A58-4EB0-9ED1-FE92EC1C4B00}">
      <dgm:prSet/>
      <dgm:spPr/>
      <dgm:t>
        <a:bodyPr/>
        <a:lstStyle/>
        <a:p>
          <a:r>
            <a:rPr lang="en-US" dirty="0" smtClean="0"/>
            <a:t>Scope</a:t>
          </a:r>
        </a:p>
      </dgm:t>
      <dgm:extLst>
        <a:ext uri="{E40237B7-FDA0-4F09-8148-C483321AD2D9}">
          <dgm14:cNvPr xmlns:dgm14="http://schemas.microsoft.com/office/drawing/2010/diagram" id="0" name="" descr="This is the second box in a horizontal process list.  It is green for color differentiation from the other boxes.  " title="green box"/>
        </a:ext>
      </dgm:extLst>
    </dgm:pt>
    <dgm:pt modelId="{483D86C5-47EC-4A9B-AD8F-145CA441EF1A}" type="parTrans" cxnId="{129D6BA8-8B02-49B3-8667-05E27BD5CCA4}">
      <dgm:prSet/>
      <dgm:spPr/>
      <dgm:t>
        <a:bodyPr/>
        <a:lstStyle/>
        <a:p>
          <a:endParaRPr lang="en-US"/>
        </a:p>
      </dgm:t>
    </dgm:pt>
    <dgm:pt modelId="{E06E382D-D8AE-4F67-82C8-85266FA29C4B}" type="sibTrans" cxnId="{129D6BA8-8B02-49B3-8667-05E27BD5CCA4}">
      <dgm:prSet/>
      <dgm:spPr/>
      <dgm:t>
        <a:bodyPr/>
        <a:lstStyle/>
        <a:p>
          <a:endParaRPr lang="en-US"/>
        </a:p>
      </dgm:t>
      <dgm:extLst>
        <a:ext uri="{E40237B7-FDA0-4F09-8148-C483321AD2D9}">
          <dgm14:cNvPr xmlns:dgm14="http://schemas.microsoft.com/office/drawing/2010/diagram" id="0" name="" descr="arrow between boxes 2 and 3, pointing to box 3" title="arrow"/>
        </a:ext>
      </dgm:extLst>
    </dgm:pt>
    <dgm:pt modelId="{FD1558D6-4C26-438F-96A8-A4A799A9BF7B}">
      <dgm:prSet/>
      <dgm:spPr/>
      <dgm:t>
        <a:bodyPr/>
        <a:lstStyle/>
        <a:p>
          <a:r>
            <a:rPr lang="en-US" smtClean="0"/>
            <a:t>Deployment</a:t>
          </a:r>
          <a:endParaRPr lang="en-US" dirty="0" smtClean="0"/>
        </a:p>
      </dgm:t>
      <dgm:extLst>
        <a:ext uri="{E40237B7-FDA0-4F09-8148-C483321AD2D9}">
          <dgm14:cNvPr xmlns:dgm14="http://schemas.microsoft.com/office/drawing/2010/diagram" id="0" name="" descr="This is the third box in a horizontal process list.  It is purple for color differentiation from the other boxes.  " title="purple box"/>
        </a:ext>
      </dgm:extLst>
    </dgm:pt>
    <dgm:pt modelId="{7896F46F-65F3-422A-91A6-C1667C5510EF}" type="parTrans" cxnId="{78CE3367-EE6B-459C-BB71-B9D4E68D01EA}">
      <dgm:prSet/>
      <dgm:spPr/>
      <dgm:t>
        <a:bodyPr/>
        <a:lstStyle/>
        <a:p>
          <a:endParaRPr lang="en-US"/>
        </a:p>
      </dgm:t>
    </dgm:pt>
    <dgm:pt modelId="{D2C40441-88FA-4257-8EA9-7FACF50FA703}" type="sibTrans" cxnId="{78CE3367-EE6B-459C-BB71-B9D4E68D01EA}">
      <dgm:prSet/>
      <dgm:spPr/>
      <dgm:t>
        <a:bodyPr/>
        <a:lstStyle/>
        <a:p>
          <a:endParaRPr lang="en-US"/>
        </a:p>
      </dgm:t>
      <dgm:extLst>
        <a:ext uri="{E40237B7-FDA0-4F09-8148-C483321AD2D9}">
          <dgm14:cNvPr xmlns:dgm14="http://schemas.microsoft.com/office/drawing/2010/diagram" id="0" name="" descr="arrow between boxes 3 and 4, pointing to box 4" title="arrow"/>
        </a:ext>
      </dgm:extLst>
    </dgm:pt>
    <dgm:pt modelId="{5D2E03CF-FCE2-4445-A9D3-947965BA8CA6}">
      <dgm:prSet/>
      <dgm:spPr/>
      <dgm:t>
        <a:bodyPr/>
        <a:lstStyle/>
        <a:p>
          <a:r>
            <a:rPr lang="en-US" dirty="0" smtClean="0"/>
            <a:t>Future State</a:t>
          </a:r>
          <a:endParaRPr lang="en-US" dirty="0"/>
        </a:p>
      </dgm:t>
      <dgm:extLst>
        <a:ext uri="{E40237B7-FDA0-4F09-8148-C483321AD2D9}">
          <dgm14:cNvPr xmlns:dgm14="http://schemas.microsoft.com/office/drawing/2010/diagram" id="0" name="" descr="This is the last box in a horizontal process list.  It is blue for color differentiation from the other boxes.  " title="blue box"/>
        </a:ext>
      </dgm:extLst>
    </dgm:pt>
    <dgm:pt modelId="{AA923987-4A15-4FB2-BC49-D56187700014}" type="parTrans" cxnId="{11FC99BE-7509-4BB1-8FC3-BB01D6EC5E77}">
      <dgm:prSet/>
      <dgm:spPr/>
      <dgm:t>
        <a:bodyPr/>
        <a:lstStyle/>
        <a:p>
          <a:endParaRPr lang="en-US"/>
        </a:p>
      </dgm:t>
    </dgm:pt>
    <dgm:pt modelId="{BD94C6A1-4D62-4E79-8E3B-D36CAD1CB88C}" type="sibTrans" cxnId="{11FC99BE-7509-4BB1-8FC3-BB01D6EC5E77}">
      <dgm:prSet/>
      <dgm:spPr/>
      <dgm:t>
        <a:bodyPr/>
        <a:lstStyle/>
        <a:p>
          <a:endParaRPr lang="en-US"/>
        </a:p>
      </dgm:t>
    </dgm:pt>
    <dgm:pt modelId="{97B1421B-1D57-4396-9B32-C544910A37A4}" type="pres">
      <dgm:prSet presAssocID="{3EE460F4-E9D1-4D6F-8A6A-01E6BCBA0C71}" presName="Name0" presStyleCnt="0">
        <dgm:presLayoutVars>
          <dgm:dir/>
          <dgm:resizeHandles val="exact"/>
        </dgm:presLayoutVars>
      </dgm:prSet>
      <dgm:spPr/>
    </dgm:pt>
    <dgm:pt modelId="{039CEE5C-649C-4D71-B399-1692F6CFEC45}" type="pres">
      <dgm:prSet presAssocID="{AE4E499C-325B-4B4F-AFC9-A181D9B431C9}" presName="node" presStyleLbl="node1" presStyleIdx="0" presStyleCnt="4">
        <dgm:presLayoutVars>
          <dgm:bulletEnabled val="1"/>
        </dgm:presLayoutVars>
      </dgm:prSet>
      <dgm:spPr/>
      <dgm:t>
        <a:bodyPr/>
        <a:lstStyle/>
        <a:p>
          <a:endParaRPr lang="en-US"/>
        </a:p>
      </dgm:t>
    </dgm:pt>
    <dgm:pt modelId="{389C5C9E-7050-4C5B-A75B-4EE27A3693E8}" type="pres">
      <dgm:prSet presAssocID="{1C1A8603-9B4B-49E9-B737-50611FD8FCF2}" presName="sibTrans" presStyleLbl="sibTrans2D1" presStyleIdx="0" presStyleCnt="3"/>
      <dgm:spPr/>
      <dgm:t>
        <a:bodyPr/>
        <a:lstStyle/>
        <a:p>
          <a:endParaRPr lang="en-US"/>
        </a:p>
      </dgm:t>
    </dgm:pt>
    <dgm:pt modelId="{EE87694F-1B94-44F6-A278-D77C49B24310}" type="pres">
      <dgm:prSet presAssocID="{1C1A8603-9B4B-49E9-B737-50611FD8FCF2}" presName="connectorText" presStyleLbl="sibTrans2D1" presStyleIdx="0" presStyleCnt="3"/>
      <dgm:spPr/>
      <dgm:t>
        <a:bodyPr/>
        <a:lstStyle/>
        <a:p>
          <a:endParaRPr lang="en-US"/>
        </a:p>
      </dgm:t>
    </dgm:pt>
    <dgm:pt modelId="{13045B6E-F972-449F-B059-4FF6B8A40AC6}" type="pres">
      <dgm:prSet presAssocID="{1CA60A28-3A58-4EB0-9ED1-FE92EC1C4B00}" presName="node" presStyleLbl="node1" presStyleIdx="1" presStyleCnt="4">
        <dgm:presLayoutVars>
          <dgm:bulletEnabled val="1"/>
        </dgm:presLayoutVars>
      </dgm:prSet>
      <dgm:spPr/>
      <dgm:t>
        <a:bodyPr/>
        <a:lstStyle/>
        <a:p>
          <a:endParaRPr lang="en-US"/>
        </a:p>
      </dgm:t>
    </dgm:pt>
    <dgm:pt modelId="{19E244D0-8604-4E54-85FB-E90A05565A87}" type="pres">
      <dgm:prSet presAssocID="{E06E382D-D8AE-4F67-82C8-85266FA29C4B}" presName="sibTrans" presStyleLbl="sibTrans2D1" presStyleIdx="1" presStyleCnt="3"/>
      <dgm:spPr/>
      <dgm:t>
        <a:bodyPr/>
        <a:lstStyle/>
        <a:p>
          <a:endParaRPr lang="en-US"/>
        </a:p>
      </dgm:t>
    </dgm:pt>
    <dgm:pt modelId="{86AA951F-3AF6-4F21-96A1-DD4818DAB152}" type="pres">
      <dgm:prSet presAssocID="{E06E382D-D8AE-4F67-82C8-85266FA29C4B}" presName="connectorText" presStyleLbl="sibTrans2D1" presStyleIdx="1" presStyleCnt="3"/>
      <dgm:spPr/>
      <dgm:t>
        <a:bodyPr/>
        <a:lstStyle/>
        <a:p>
          <a:endParaRPr lang="en-US"/>
        </a:p>
      </dgm:t>
    </dgm:pt>
    <dgm:pt modelId="{9C3E3A88-2348-4253-ADB2-8AB554405103}" type="pres">
      <dgm:prSet presAssocID="{FD1558D6-4C26-438F-96A8-A4A799A9BF7B}" presName="node" presStyleLbl="node1" presStyleIdx="2" presStyleCnt="4">
        <dgm:presLayoutVars>
          <dgm:bulletEnabled val="1"/>
        </dgm:presLayoutVars>
      </dgm:prSet>
      <dgm:spPr/>
      <dgm:t>
        <a:bodyPr/>
        <a:lstStyle/>
        <a:p>
          <a:endParaRPr lang="en-US"/>
        </a:p>
      </dgm:t>
    </dgm:pt>
    <dgm:pt modelId="{9EFD051A-BC74-4A60-9258-AAF540D39AF0}" type="pres">
      <dgm:prSet presAssocID="{D2C40441-88FA-4257-8EA9-7FACF50FA703}" presName="sibTrans" presStyleLbl="sibTrans2D1" presStyleIdx="2" presStyleCnt="3"/>
      <dgm:spPr/>
      <dgm:t>
        <a:bodyPr/>
        <a:lstStyle/>
        <a:p>
          <a:endParaRPr lang="en-US"/>
        </a:p>
      </dgm:t>
    </dgm:pt>
    <dgm:pt modelId="{B8185B88-776C-4034-91F3-07849C8C5FD7}" type="pres">
      <dgm:prSet presAssocID="{D2C40441-88FA-4257-8EA9-7FACF50FA703}" presName="connectorText" presStyleLbl="sibTrans2D1" presStyleIdx="2" presStyleCnt="3"/>
      <dgm:spPr/>
      <dgm:t>
        <a:bodyPr/>
        <a:lstStyle/>
        <a:p>
          <a:endParaRPr lang="en-US"/>
        </a:p>
      </dgm:t>
    </dgm:pt>
    <dgm:pt modelId="{EA110C77-2B24-4E0C-B0E1-71832AB430F2}" type="pres">
      <dgm:prSet presAssocID="{5D2E03CF-FCE2-4445-A9D3-947965BA8CA6}" presName="node" presStyleLbl="node1" presStyleIdx="3" presStyleCnt="4">
        <dgm:presLayoutVars>
          <dgm:bulletEnabled val="1"/>
        </dgm:presLayoutVars>
      </dgm:prSet>
      <dgm:spPr/>
      <dgm:t>
        <a:bodyPr/>
        <a:lstStyle/>
        <a:p>
          <a:endParaRPr lang="en-US"/>
        </a:p>
      </dgm:t>
    </dgm:pt>
  </dgm:ptLst>
  <dgm:cxnLst>
    <dgm:cxn modelId="{91E4EB1E-B407-4EC6-A3BD-4F7F40C644E3}" type="presOf" srcId="{1C1A8603-9B4B-49E9-B737-50611FD8FCF2}" destId="{EE87694F-1B94-44F6-A278-D77C49B24310}" srcOrd="1" destOrd="0" presId="urn:microsoft.com/office/officeart/2005/8/layout/process1"/>
    <dgm:cxn modelId="{129D6BA8-8B02-49B3-8667-05E27BD5CCA4}" srcId="{3EE460F4-E9D1-4D6F-8A6A-01E6BCBA0C71}" destId="{1CA60A28-3A58-4EB0-9ED1-FE92EC1C4B00}" srcOrd="1" destOrd="0" parTransId="{483D86C5-47EC-4A9B-AD8F-145CA441EF1A}" sibTransId="{E06E382D-D8AE-4F67-82C8-85266FA29C4B}"/>
    <dgm:cxn modelId="{2DAEDC9C-86EC-4616-9E9E-003305D74E6E}" type="presOf" srcId="{E06E382D-D8AE-4F67-82C8-85266FA29C4B}" destId="{86AA951F-3AF6-4F21-96A1-DD4818DAB152}" srcOrd="1" destOrd="0" presId="urn:microsoft.com/office/officeart/2005/8/layout/process1"/>
    <dgm:cxn modelId="{4B485B1F-95BF-4063-8AF3-F601765693BC}" srcId="{3EE460F4-E9D1-4D6F-8A6A-01E6BCBA0C71}" destId="{AE4E499C-325B-4B4F-AFC9-A181D9B431C9}" srcOrd="0" destOrd="0" parTransId="{580FCC37-01FC-4948-810B-22B4ADBE419F}" sibTransId="{1C1A8603-9B4B-49E9-B737-50611FD8FCF2}"/>
    <dgm:cxn modelId="{1BFBA066-22EB-4853-97CB-3532C5163C3F}" type="presOf" srcId="{FD1558D6-4C26-438F-96A8-A4A799A9BF7B}" destId="{9C3E3A88-2348-4253-ADB2-8AB554405103}" srcOrd="0" destOrd="0" presId="urn:microsoft.com/office/officeart/2005/8/layout/process1"/>
    <dgm:cxn modelId="{5CDCD09B-5534-4605-9E08-3C4BBC3C553A}" type="presOf" srcId="{1C1A8603-9B4B-49E9-B737-50611FD8FCF2}" destId="{389C5C9E-7050-4C5B-A75B-4EE27A3693E8}" srcOrd="0" destOrd="0" presId="urn:microsoft.com/office/officeart/2005/8/layout/process1"/>
    <dgm:cxn modelId="{20EFEC86-A935-44E1-9607-94960040EF36}" type="presOf" srcId="{5D2E03CF-FCE2-4445-A9D3-947965BA8CA6}" destId="{EA110C77-2B24-4E0C-B0E1-71832AB430F2}" srcOrd="0" destOrd="0" presId="urn:microsoft.com/office/officeart/2005/8/layout/process1"/>
    <dgm:cxn modelId="{89E07FAB-2184-4314-8C72-03537F60B738}" type="presOf" srcId="{3EE460F4-E9D1-4D6F-8A6A-01E6BCBA0C71}" destId="{97B1421B-1D57-4396-9B32-C544910A37A4}" srcOrd="0" destOrd="0" presId="urn:microsoft.com/office/officeart/2005/8/layout/process1"/>
    <dgm:cxn modelId="{C893914D-74E0-422A-AE56-55EF5428A753}" type="presOf" srcId="{D2C40441-88FA-4257-8EA9-7FACF50FA703}" destId="{9EFD051A-BC74-4A60-9258-AAF540D39AF0}" srcOrd="0" destOrd="0" presId="urn:microsoft.com/office/officeart/2005/8/layout/process1"/>
    <dgm:cxn modelId="{11FC99BE-7509-4BB1-8FC3-BB01D6EC5E77}" srcId="{3EE460F4-E9D1-4D6F-8A6A-01E6BCBA0C71}" destId="{5D2E03CF-FCE2-4445-A9D3-947965BA8CA6}" srcOrd="3" destOrd="0" parTransId="{AA923987-4A15-4FB2-BC49-D56187700014}" sibTransId="{BD94C6A1-4D62-4E79-8E3B-D36CAD1CB88C}"/>
    <dgm:cxn modelId="{28151DED-00AB-4375-A12C-64DFB5DD4335}" type="presOf" srcId="{E06E382D-D8AE-4F67-82C8-85266FA29C4B}" destId="{19E244D0-8604-4E54-85FB-E90A05565A87}" srcOrd="0" destOrd="0" presId="urn:microsoft.com/office/officeart/2005/8/layout/process1"/>
    <dgm:cxn modelId="{E0417980-6C9A-448D-ABE9-FEAF262DF076}" type="presOf" srcId="{1CA60A28-3A58-4EB0-9ED1-FE92EC1C4B00}" destId="{13045B6E-F972-449F-B059-4FF6B8A40AC6}" srcOrd="0" destOrd="0" presId="urn:microsoft.com/office/officeart/2005/8/layout/process1"/>
    <dgm:cxn modelId="{78CE3367-EE6B-459C-BB71-B9D4E68D01EA}" srcId="{3EE460F4-E9D1-4D6F-8A6A-01E6BCBA0C71}" destId="{FD1558D6-4C26-438F-96A8-A4A799A9BF7B}" srcOrd="2" destOrd="0" parTransId="{7896F46F-65F3-422A-91A6-C1667C5510EF}" sibTransId="{D2C40441-88FA-4257-8EA9-7FACF50FA703}"/>
    <dgm:cxn modelId="{4E36ADE9-8897-4724-A56D-E3EC25B15E39}" type="presOf" srcId="{AE4E499C-325B-4B4F-AFC9-A181D9B431C9}" destId="{039CEE5C-649C-4D71-B399-1692F6CFEC45}" srcOrd="0" destOrd="0" presId="urn:microsoft.com/office/officeart/2005/8/layout/process1"/>
    <dgm:cxn modelId="{451F9145-586A-47C1-A901-9B93AE5272ED}" type="presOf" srcId="{D2C40441-88FA-4257-8EA9-7FACF50FA703}" destId="{B8185B88-776C-4034-91F3-07849C8C5FD7}" srcOrd="1" destOrd="0" presId="urn:microsoft.com/office/officeart/2005/8/layout/process1"/>
    <dgm:cxn modelId="{BCE0631E-0ABF-4CF8-A5F0-FD11F418C450}" type="presParOf" srcId="{97B1421B-1D57-4396-9B32-C544910A37A4}" destId="{039CEE5C-649C-4D71-B399-1692F6CFEC45}" srcOrd="0" destOrd="0" presId="urn:microsoft.com/office/officeart/2005/8/layout/process1"/>
    <dgm:cxn modelId="{AFB52395-A207-495B-80E5-5ED93EAC5B51}" type="presParOf" srcId="{97B1421B-1D57-4396-9B32-C544910A37A4}" destId="{389C5C9E-7050-4C5B-A75B-4EE27A3693E8}" srcOrd="1" destOrd="0" presId="urn:microsoft.com/office/officeart/2005/8/layout/process1"/>
    <dgm:cxn modelId="{FF9824A5-92B2-4113-ADD6-2C872978DDC4}" type="presParOf" srcId="{389C5C9E-7050-4C5B-A75B-4EE27A3693E8}" destId="{EE87694F-1B94-44F6-A278-D77C49B24310}" srcOrd="0" destOrd="0" presId="urn:microsoft.com/office/officeart/2005/8/layout/process1"/>
    <dgm:cxn modelId="{90471FE3-875B-45CD-AA8F-A0F4808B329D}" type="presParOf" srcId="{97B1421B-1D57-4396-9B32-C544910A37A4}" destId="{13045B6E-F972-449F-B059-4FF6B8A40AC6}" srcOrd="2" destOrd="0" presId="urn:microsoft.com/office/officeart/2005/8/layout/process1"/>
    <dgm:cxn modelId="{72399C44-3F06-452C-8C34-CB85F922818B}" type="presParOf" srcId="{97B1421B-1D57-4396-9B32-C544910A37A4}" destId="{19E244D0-8604-4E54-85FB-E90A05565A87}" srcOrd="3" destOrd="0" presId="urn:microsoft.com/office/officeart/2005/8/layout/process1"/>
    <dgm:cxn modelId="{22B5BA49-9A4E-4973-A217-B71A46834701}" type="presParOf" srcId="{19E244D0-8604-4E54-85FB-E90A05565A87}" destId="{86AA951F-3AF6-4F21-96A1-DD4818DAB152}" srcOrd="0" destOrd="0" presId="urn:microsoft.com/office/officeart/2005/8/layout/process1"/>
    <dgm:cxn modelId="{50909177-DA33-4A61-9BEE-B684E26A581C}" type="presParOf" srcId="{97B1421B-1D57-4396-9B32-C544910A37A4}" destId="{9C3E3A88-2348-4253-ADB2-8AB554405103}" srcOrd="4" destOrd="0" presId="urn:microsoft.com/office/officeart/2005/8/layout/process1"/>
    <dgm:cxn modelId="{9249CCE5-FE14-41E4-9DBA-A2B0A573240A}" type="presParOf" srcId="{97B1421B-1D57-4396-9B32-C544910A37A4}" destId="{9EFD051A-BC74-4A60-9258-AAF540D39AF0}" srcOrd="5" destOrd="0" presId="urn:microsoft.com/office/officeart/2005/8/layout/process1"/>
    <dgm:cxn modelId="{7FD795DC-6486-48F8-9B5E-C6FB95D537F6}" type="presParOf" srcId="{9EFD051A-BC74-4A60-9258-AAF540D39AF0}" destId="{B8185B88-776C-4034-91F3-07849C8C5FD7}" srcOrd="0" destOrd="0" presId="urn:microsoft.com/office/officeart/2005/8/layout/process1"/>
    <dgm:cxn modelId="{68973A06-E67D-4CB2-9CF9-F1A02775A653}" type="presParOf" srcId="{97B1421B-1D57-4396-9B32-C544910A37A4}" destId="{EA110C77-2B24-4E0C-B0E1-71832AB430F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0B25D6-DCE6-4639-8D4E-BDC6E56F49AD}" type="doc">
      <dgm:prSet loTypeId="urn:microsoft.com/office/officeart/2005/8/layout/vProcess5" loCatId="process" qsTypeId="urn:microsoft.com/office/officeart/2005/8/quickstyle/simple1" qsCatId="simple" csTypeId="urn:microsoft.com/office/officeart/2005/8/colors/colorful1#11" csCatId="colorful" phldr="1"/>
      <dgm:spPr/>
      <dgm:t>
        <a:bodyPr/>
        <a:lstStyle/>
        <a:p>
          <a:endParaRPr lang="en-US"/>
        </a:p>
      </dgm:t>
    </dgm:pt>
    <dgm:pt modelId="{DA0DC2D4-E176-4EA1-8C1A-7C2DDB188155}">
      <dgm:prSet phldrT="[Text]"/>
      <dgm:spPr/>
      <dgm:t>
        <a:bodyPr/>
        <a:lstStyle/>
        <a:p>
          <a:r>
            <a:rPr lang="en-US" dirty="0" smtClean="0"/>
            <a:t>Standardized Non VA Care Consult Template placed by VA Provider</a:t>
          </a:r>
          <a:endParaRPr lang="en-US" dirty="0"/>
        </a:p>
      </dgm:t>
    </dgm:pt>
    <dgm:pt modelId="{6818FFBB-E564-486F-AA3D-8A0D9E42E93F}" type="parTrans" cxnId="{19CA360D-A066-4987-A3D4-ED7F6A632A4B}">
      <dgm:prSet/>
      <dgm:spPr/>
      <dgm:t>
        <a:bodyPr/>
        <a:lstStyle/>
        <a:p>
          <a:endParaRPr lang="en-US"/>
        </a:p>
      </dgm:t>
    </dgm:pt>
    <dgm:pt modelId="{8FE5FF77-D4BE-49AF-B4E4-845677F04CAE}" type="sibTrans" cxnId="{19CA360D-A066-4987-A3D4-ED7F6A632A4B}">
      <dgm:prSet/>
      <dgm:spPr/>
      <dgm:t>
        <a:bodyPr/>
        <a:lstStyle/>
        <a:p>
          <a:endParaRPr lang="en-US"/>
        </a:p>
      </dgm:t>
    </dgm:pt>
    <dgm:pt modelId="{15DAF14E-FD56-451A-9308-FE6D623E4CCB}">
      <dgm:prSet/>
      <dgm:spPr>
        <a:solidFill>
          <a:schemeClr val="bg1">
            <a:lumMod val="85000"/>
          </a:schemeClr>
        </a:solidFill>
      </dgm:spPr>
      <dgm:t>
        <a:bodyPr/>
        <a:lstStyle/>
        <a:p>
          <a:r>
            <a:rPr lang="en-US" dirty="0" smtClean="0">
              <a:ea typeface="ＭＳ Ｐゴシック" pitchFamily="34" charset="-128"/>
            </a:rPr>
            <a:t>Administrative and Clinical Review Completed</a:t>
          </a:r>
        </a:p>
      </dgm:t>
    </dgm:pt>
    <dgm:pt modelId="{86BCE819-DB6B-4849-8D9C-34C311775103}" type="parTrans" cxnId="{D74BED62-695B-439A-922E-D24CFAF16F28}">
      <dgm:prSet/>
      <dgm:spPr/>
      <dgm:t>
        <a:bodyPr/>
        <a:lstStyle/>
        <a:p>
          <a:endParaRPr lang="en-US"/>
        </a:p>
      </dgm:t>
    </dgm:pt>
    <dgm:pt modelId="{5212400A-B347-4132-B4E9-907A9E8DFE92}" type="sibTrans" cxnId="{D74BED62-695B-439A-922E-D24CFAF16F28}">
      <dgm:prSet/>
      <dgm:spPr/>
      <dgm:t>
        <a:bodyPr/>
        <a:lstStyle/>
        <a:p>
          <a:endParaRPr lang="en-US"/>
        </a:p>
      </dgm:t>
    </dgm:pt>
    <dgm:pt modelId="{B429958E-7118-4C0C-A1E8-B6CFEDE8B462}">
      <dgm:prSet custT="1"/>
      <dgm:spPr>
        <a:solidFill>
          <a:schemeClr val="bg1">
            <a:lumMod val="85000"/>
          </a:schemeClr>
        </a:solidFill>
      </dgm:spPr>
      <dgm:t>
        <a:bodyPr/>
        <a:lstStyle/>
        <a:p>
          <a:r>
            <a:rPr lang="en-US" sz="3200" dirty="0" smtClean="0">
              <a:ea typeface="ＭＳ Ｐゴシック" pitchFamily="34" charset="-128"/>
            </a:rPr>
            <a:t>Use of Non VA Care Coordination Note if Required</a:t>
          </a:r>
        </a:p>
      </dgm:t>
    </dgm:pt>
    <dgm:pt modelId="{EF58BAB9-DA79-43C1-A6D5-0AD891DEDB6F}" type="parTrans" cxnId="{1D747492-177B-420D-9164-62A68D7187E1}">
      <dgm:prSet/>
      <dgm:spPr/>
      <dgm:t>
        <a:bodyPr/>
        <a:lstStyle/>
        <a:p>
          <a:endParaRPr lang="en-US"/>
        </a:p>
      </dgm:t>
    </dgm:pt>
    <dgm:pt modelId="{55D2128C-BCDC-4714-8557-ACB1874AF163}" type="sibTrans" cxnId="{1D747492-177B-420D-9164-62A68D7187E1}">
      <dgm:prSet/>
      <dgm:spPr/>
      <dgm:t>
        <a:bodyPr/>
        <a:lstStyle/>
        <a:p>
          <a:endParaRPr lang="en-US"/>
        </a:p>
      </dgm:t>
    </dgm:pt>
    <dgm:pt modelId="{9CFE48C1-D7D9-4928-AD2B-90C7229CC220}" type="pres">
      <dgm:prSet presAssocID="{170B25D6-DCE6-4639-8D4E-BDC6E56F49AD}" presName="outerComposite" presStyleCnt="0">
        <dgm:presLayoutVars>
          <dgm:chMax val="5"/>
          <dgm:dir/>
          <dgm:resizeHandles val="exact"/>
        </dgm:presLayoutVars>
      </dgm:prSet>
      <dgm:spPr/>
      <dgm:t>
        <a:bodyPr/>
        <a:lstStyle/>
        <a:p>
          <a:endParaRPr lang="en-US"/>
        </a:p>
      </dgm:t>
    </dgm:pt>
    <dgm:pt modelId="{A5747F2B-525D-4390-B3DA-A8CAC8A2D36B}" type="pres">
      <dgm:prSet presAssocID="{170B25D6-DCE6-4639-8D4E-BDC6E56F49AD}" presName="dummyMaxCanvas" presStyleCnt="0">
        <dgm:presLayoutVars/>
      </dgm:prSet>
      <dgm:spPr/>
    </dgm:pt>
    <dgm:pt modelId="{E8C57366-E57C-4298-AFE4-4D5C66D174E0}" type="pres">
      <dgm:prSet presAssocID="{170B25D6-DCE6-4639-8D4E-BDC6E56F49AD}" presName="ThreeNodes_1" presStyleLbl="node1" presStyleIdx="0" presStyleCnt="3" custScaleX="103246">
        <dgm:presLayoutVars>
          <dgm:bulletEnabled val="1"/>
        </dgm:presLayoutVars>
      </dgm:prSet>
      <dgm:spPr/>
      <dgm:t>
        <a:bodyPr/>
        <a:lstStyle/>
        <a:p>
          <a:endParaRPr lang="en-US"/>
        </a:p>
      </dgm:t>
    </dgm:pt>
    <dgm:pt modelId="{F35178F1-3216-49A0-A554-77478E00C01B}" type="pres">
      <dgm:prSet presAssocID="{170B25D6-DCE6-4639-8D4E-BDC6E56F49AD}" presName="ThreeNodes_2" presStyleLbl="node1" presStyleIdx="1" presStyleCnt="3">
        <dgm:presLayoutVars>
          <dgm:bulletEnabled val="1"/>
        </dgm:presLayoutVars>
      </dgm:prSet>
      <dgm:spPr/>
      <dgm:t>
        <a:bodyPr/>
        <a:lstStyle/>
        <a:p>
          <a:endParaRPr lang="en-US"/>
        </a:p>
      </dgm:t>
    </dgm:pt>
    <dgm:pt modelId="{495E4A22-30F8-48CB-B2E5-0340B1EA2BB6}" type="pres">
      <dgm:prSet presAssocID="{170B25D6-DCE6-4639-8D4E-BDC6E56F49AD}" presName="ThreeNodes_3" presStyleLbl="node1" presStyleIdx="2" presStyleCnt="3" custLinFactNeighborX="-811" custLinFactNeighborY="0">
        <dgm:presLayoutVars>
          <dgm:bulletEnabled val="1"/>
        </dgm:presLayoutVars>
      </dgm:prSet>
      <dgm:spPr/>
      <dgm:t>
        <a:bodyPr/>
        <a:lstStyle/>
        <a:p>
          <a:endParaRPr lang="en-US"/>
        </a:p>
      </dgm:t>
    </dgm:pt>
    <dgm:pt modelId="{B6A945A7-CA07-41D5-A234-1BC13527A868}" type="pres">
      <dgm:prSet presAssocID="{170B25D6-DCE6-4639-8D4E-BDC6E56F49AD}" presName="ThreeConn_1-2" presStyleLbl="fgAccFollowNode1" presStyleIdx="0" presStyleCnt="2">
        <dgm:presLayoutVars>
          <dgm:bulletEnabled val="1"/>
        </dgm:presLayoutVars>
      </dgm:prSet>
      <dgm:spPr/>
      <dgm:t>
        <a:bodyPr/>
        <a:lstStyle/>
        <a:p>
          <a:endParaRPr lang="en-US"/>
        </a:p>
      </dgm:t>
    </dgm:pt>
    <dgm:pt modelId="{26B54795-8343-4F42-A207-2E17BC219EDB}" type="pres">
      <dgm:prSet presAssocID="{170B25D6-DCE6-4639-8D4E-BDC6E56F49AD}" presName="ThreeConn_2-3" presStyleLbl="fgAccFollowNode1" presStyleIdx="1" presStyleCnt="2">
        <dgm:presLayoutVars>
          <dgm:bulletEnabled val="1"/>
        </dgm:presLayoutVars>
      </dgm:prSet>
      <dgm:spPr/>
      <dgm:t>
        <a:bodyPr/>
        <a:lstStyle/>
        <a:p>
          <a:endParaRPr lang="en-US"/>
        </a:p>
      </dgm:t>
    </dgm:pt>
    <dgm:pt modelId="{EA31C0FE-7319-40A3-ABE9-8379CC19D399}" type="pres">
      <dgm:prSet presAssocID="{170B25D6-DCE6-4639-8D4E-BDC6E56F49AD}" presName="ThreeNodes_1_text" presStyleLbl="node1" presStyleIdx="2" presStyleCnt="3">
        <dgm:presLayoutVars>
          <dgm:bulletEnabled val="1"/>
        </dgm:presLayoutVars>
      </dgm:prSet>
      <dgm:spPr/>
      <dgm:t>
        <a:bodyPr/>
        <a:lstStyle/>
        <a:p>
          <a:endParaRPr lang="en-US"/>
        </a:p>
      </dgm:t>
    </dgm:pt>
    <dgm:pt modelId="{5FC448D8-83FE-4778-A489-3CB2FD55D28F}" type="pres">
      <dgm:prSet presAssocID="{170B25D6-DCE6-4639-8D4E-BDC6E56F49AD}" presName="ThreeNodes_2_text" presStyleLbl="node1" presStyleIdx="2" presStyleCnt="3">
        <dgm:presLayoutVars>
          <dgm:bulletEnabled val="1"/>
        </dgm:presLayoutVars>
      </dgm:prSet>
      <dgm:spPr/>
      <dgm:t>
        <a:bodyPr/>
        <a:lstStyle/>
        <a:p>
          <a:endParaRPr lang="en-US"/>
        </a:p>
      </dgm:t>
    </dgm:pt>
    <dgm:pt modelId="{9D747DB8-02D3-47F2-B1D3-A0F22322E27B}" type="pres">
      <dgm:prSet presAssocID="{170B25D6-DCE6-4639-8D4E-BDC6E56F49AD}" presName="ThreeNodes_3_text" presStyleLbl="node1" presStyleIdx="2" presStyleCnt="3">
        <dgm:presLayoutVars>
          <dgm:bulletEnabled val="1"/>
        </dgm:presLayoutVars>
      </dgm:prSet>
      <dgm:spPr/>
      <dgm:t>
        <a:bodyPr/>
        <a:lstStyle/>
        <a:p>
          <a:endParaRPr lang="en-US"/>
        </a:p>
      </dgm:t>
    </dgm:pt>
  </dgm:ptLst>
  <dgm:cxnLst>
    <dgm:cxn modelId="{29EB6EAE-88A0-4B57-A298-5C10CB841284}" type="presOf" srcId="{15DAF14E-FD56-451A-9308-FE6D623E4CCB}" destId="{F35178F1-3216-49A0-A554-77478E00C01B}" srcOrd="0" destOrd="0" presId="urn:microsoft.com/office/officeart/2005/8/layout/vProcess5"/>
    <dgm:cxn modelId="{D74BED62-695B-439A-922E-D24CFAF16F28}" srcId="{170B25D6-DCE6-4639-8D4E-BDC6E56F49AD}" destId="{15DAF14E-FD56-451A-9308-FE6D623E4CCB}" srcOrd="1" destOrd="0" parTransId="{86BCE819-DB6B-4849-8D9C-34C311775103}" sibTransId="{5212400A-B347-4132-B4E9-907A9E8DFE92}"/>
    <dgm:cxn modelId="{5030F5DE-8175-4EC4-958E-C462C01E94DC}" type="presOf" srcId="{DA0DC2D4-E176-4EA1-8C1A-7C2DDB188155}" destId="{E8C57366-E57C-4298-AFE4-4D5C66D174E0}" srcOrd="0" destOrd="0" presId="urn:microsoft.com/office/officeart/2005/8/layout/vProcess5"/>
    <dgm:cxn modelId="{1D747492-177B-420D-9164-62A68D7187E1}" srcId="{170B25D6-DCE6-4639-8D4E-BDC6E56F49AD}" destId="{B429958E-7118-4C0C-A1E8-B6CFEDE8B462}" srcOrd="2" destOrd="0" parTransId="{EF58BAB9-DA79-43C1-A6D5-0AD891DEDB6F}" sibTransId="{55D2128C-BCDC-4714-8557-ACB1874AF163}"/>
    <dgm:cxn modelId="{8835CFEC-382A-4852-90EC-4EFBE17F725C}" type="presOf" srcId="{B429958E-7118-4C0C-A1E8-B6CFEDE8B462}" destId="{495E4A22-30F8-48CB-B2E5-0340B1EA2BB6}" srcOrd="0" destOrd="0" presId="urn:microsoft.com/office/officeart/2005/8/layout/vProcess5"/>
    <dgm:cxn modelId="{74D0F8BA-60C2-4802-8817-636584F995CF}" type="presOf" srcId="{B429958E-7118-4C0C-A1E8-B6CFEDE8B462}" destId="{9D747DB8-02D3-47F2-B1D3-A0F22322E27B}" srcOrd="1" destOrd="0" presId="urn:microsoft.com/office/officeart/2005/8/layout/vProcess5"/>
    <dgm:cxn modelId="{1AE6DE9A-47EB-41F2-BFD7-ED3B8150A9BD}" type="presOf" srcId="{15DAF14E-FD56-451A-9308-FE6D623E4CCB}" destId="{5FC448D8-83FE-4778-A489-3CB2FD55D28F}" srcOrd="1" destOrd="0" presId="urn:microsoft.com/office/officeart/2005/8/layout/vProcess5"/>
    <dgm:cxn modelId="{CA752866-B2AF-476D-BD77-23BC43514AF9}" type="presOf" srcId="{DA0DC2D4-E176-4EA1-8C1A-7C2DDB188155}" destId="{EA31C0FE-7319-40A3-ABE9-8379CC19D399}" srcOrd="1" destOrd="0" presId="urn:microsoft.com/office/officeart/2005/8/layout/vProcess5"/>
    <dgm:cxn modelId="{584DC1DC-D3E8-4D60-9D10-5A3D22E499B9}" type="presOf" srcId="{5212400A-B347-4132-B4E9-907A9E8DFE92}" destId="{26B54795-8343-4F42-A207-2E17BC219EDB}" srcOrd="0" destOrd="0" presId="urn:microsoft.com/office/officeart/2005/8/layout/vProcess5"/>
    <dgm:cxn modelId="{19CA360D-A066-4987-A3D4-ED7F6A632A4B}" srcId="{170B25D6-DCE6-4639-8D4E-BDC6E56F49AD}" destId="{DA0DC2D4-E176-4EA1-8C1A-7C2DDB188155}" srcOrd="0" destOrd="0" parTransId="{6818FFBB-E564-486F-AA3D-8A0D9E42E93F}" sibTransId="{8FE5FF77-D4BE-49AF-B4E4-845677F04CAE}"/>
    <dgm:cxn modelId="{145170BB-5318-485B-A0A2-5A2717DDA057}" type="presOf" srcId="{8FE5FF77-D4BE-49AF-B4E4-845677F04CAE}" destId="{B6A945A7-CA07-41D5-A234-1BC13527A868}" srcOrd="0" destOrd="0" presId="urn:microsoft.com/office/officeart/2005/8/layout/vProcess5"/>
    <dgm:cxn modelId="{E30A7AAA-B79C-4F18-84D4-1477F3CBEEFD}" type="presOf" srcId="{170B25D6-DCE6-4639-8D4E-BDC6E56F49AD}" destId="{9CFE48C1-D7D9-4928-AD2B-90C7229CC220}" srcOrd="0" destOrd="0" presId="urn:microsoft.com/office/officeart/2005/8/layout/vProcess5"/>
    <dgm:cxn modelId="{75A8AEB7-2A61-4002-9E2E-CB3729279860}" type="presParOf" srcId="{9CFE48C1-D7D9-4928-AD2B-90C7229CC220}" destId="{A5747F2B-525D-4390-B3DA-A8CAC8A2D36B}" srcOrd="0" destOrd="0" presId="urn:microsoft.com/office/officeart/2005/8/layout/vProcess5"/>
    <dgm:cxn modelId="{A6C67C85-EFA5-4D62-B36A-CE194EB01CFF}" type="presParOf" srcId="{9CFE48C1-D7D9-4928-AD2B-90C7229CC220}" destId="{E8C57366-E57C-4298-AFE4-4D5C66D174E0}" srcOrd="1" destOrd="0" presId="urn:microsoft.com/office/officeart/2005/8/layout/vProcess5"/>
    <dgm:cxn modelId="{54000A70-4267-478A-A85F-FCFBF839FAED}" type="presParOf" srcId="{9CFE48C1-D7D9-4928-AD2B-90C7229CC220}" destId="{F35178F1-3216-49A0-A554-77478E00C01B}" srcOrd="2" destOrd="0" presId="urn:microsoft.com/office/officeart/2005/8/layout/vProcess5"/>
    <dgm:cxn modelId="{A5EF7972-745D-4F76-8405-97E4769F39DC}" type="presParOf" srcId="{9CFE48C1-D7D9-4928-AD2B-90C7229CC220}" destId="{495E4A22-30F8-48CB-B2E5-0340B1EA2BB6}" srcOrd="3" destOrd="0" presId="urn:microsoft.com/office/officeart/2005/8/layout/vProcess5"/>
    <dgm:cxn modelId="{21E1C01A-1B2E-459F-9E7F-AA23FDC641D7}" type="presParOf" srcId="{9CFE48C1-D7D9-4928-AD2B-90C7229CC220}" destId="{B6A945A7-CA07-41D5-A234-1BC13527A868}" srcOrd="4" destOrd="0" presId="urn:microsoft.com/office/officeart/2005/8/layout/vProcess5"/>
    <dgm:cxn modelId="{7DB5A84D-B276-4BB7-B7A4-C9FAF2C28956}" type="presParOf" srcId="{9CFE48C1-D7D9-4928-AD2B-90C7229CC220}" destId="{26B54795-8343-4F42-A207-2E17BC219EDB}" srcOrd="5" destOrd="0" presId="urn:microsoft.com/office/officeart/2005/8/layout/vProcess5"/>
    <dgm:cxn modelId="{91F0AAE8-BF2C-48BE-A8CF-9B8CD0DCF2F7}" type="presParOf" srcId="{9CFE48C1-D7D9-4928-AD2B-90C7229CC220}" destId="{EA31C0FE-7319-40A3-ABE9-8379CC19D399}" srcOrd="6" destOrd="0" presId="urn:microsoft.com/office/officeart/2005/8/layout/vProcess5"/>
    <dgm:cxn modelId="{F2C56292-4A4D-4D87-B319-C766FBFDE255}" type="presParOf" srcId="{9CFE48C1-D7D9-4928-AD2B-90C7229CC220}" destId="{5FC448D8-83FE-4778-A489-3CB2FD55D28F}" srcOrd="7" destOrd="0" presId="urn:microsoft.com/office/officeart/2005/8/layout/vProcess5"/>
    <dgm:cxn modelId="{CF8BBFBE-513E-46CB-AA98-F68BFD1CEDCF}" type="presParOf" srcId="{9CFE48C1-D7D9-4928-AD2B-90C7229CC220}" destId="{9D747DB8-02D3-47F2-B1D3-A0F22322E2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0B25D6-DCE6-4639-8D4E-BDC6E56F49AD}" type="doc">
      <dgm:prSet loTypeId="urn:microsoft.com/office/officeart/2005/8/layout/vProcess5" loCatId="process" qsTypeId="urn:microsoft.com/office/officeart/2005/8/quickstyle/simple1" qsCatId="simple" csTypeId="urn:microsoft.com/office/officeart/2005/8/colors/colorful1#11" csCatId="colorful" phldr="1"/>
      <dgm:spPr/>
      <dgm:t>
        <a:bodyPr/>
        <a:lstStyle/>
        <a:p>
          <a:endParaRPr lang="en-US"/>
        </a:p>
      </dgm:t>
    </dgm:pt>
    <dgm:pt modelId="{DA0DC2D4-E176-4EA1-8C1A-7C2DDB188155}">
      <dgm:prSet phldrT="[Text]"/>
      <dgm:spPr>
        <a:solidFill>
          <a:schemeClr val="bg1">
            <a:lumMod val="85000"/>
          </a:schemeClr>
        </a:solidFill>
      </dgm:spPr>
      <dgm:t>
        <a:bodyPr/>
        <a:lstStyle/>
        <a:p>
          <a:r>
            <a:rPr lang="en-US" b="0" dirty="0" smtClean="0"/>
            <a:t>Standardized Non VA Care Consult placed by VA Provider</a:t>
          </a:r>
          <a:endParaRPr lang="en-US" b="0" dirty="0"/>
        </a:p>
      </dgm:t>
    </dgm:pt>
    <dgm:pt modelId="{6818FFBB-E564-486F-AA3D-8A0D9E42E93F}" type="parTrans" cxnId="{19CA360D-A066-4987-A3D4-ED7F6A632A4B}">
      <dgm:prSet/>
      <dgm:spPr/>
      <dgm:t>
        <a:bodyPr/>
        <a:lstStyle/>
        <a:p>
          <a:endParaRPr lang="en-US"/>
        </a:p>
      </dgm:t>
    </dgm:pt>
    <dgm:pt modelId="{8FE5FF77-D4BE-49AF-B4E4-845677F04CAE}" type="sibTrans" cxnId="{19CA360D-A066-4987-A3D4-ED7F6A632A4B}">
      <dgm:prSet/>
      <dgm:spPr/>
      <dgm:t>
        <a:bodyPr/>
        <a:lstStyle/>
        <a:p>
          <a:endParaRPr lang="en-US"/>
        </a:p>
      </dgm:t>
    </dgm:pt>
    <dgm:pt modelId="{15DAF14E-FD56-451A-9308-FE6D623E4CCB}">
      <dgm:prSet/>
      <dgm:spPr>
        <a:solidFill>
          <a:srgbClr val="92D050"/>
        </a:solidFill>
        <a:scene3d>
          <a:camera prst="orthographicFront"/>
          <a:lightRig rig="threePt" dir="t"/>
        </a:scene3d>
        <a:sp3d>
          <a:bevelT w="165100" prst="coolSlant"/>
        </a:sp3d>
      </dgm:spPr>
      <dgm:t>
        <a:bodyPr/>
        <a:lstStyle/>
        <a:p>
          <a:r>
            <a:rPr lang="en-US" b="0" dirty="0" smtClean="0">
              <a:ea typeface="ＭＳ Ｐゴシック" pitchFamily="34" charset="-128"/>
            </a:rPr>
            <a:t>Administrative and Clinical Review Completed</a:t>
          </a:r>
        </a:p>
      </dgm:t>
    </dgm:pt>
    <dgm:pt modelId="{86BCE819-DB6B-4849-8D9C-34C311775103}" type="parTrans" cxnId="{D74BED62-695B-439A-922E-D24CFAF16F28}">
      <dgm:prSet/>
      <dgm:spPr/>
      <dgm:t>
        <a:bodyPr/>
        <a:lstStyle/>
        <a:p>
          <a:endParaRPr lang="en-US"/>
        </a:p>
      </dgm:t>
    </dgm:pt>
    <dgm:pt modelId="{5212400A-B347-4132-B4E9-907A9E8DFE92}" type="sibTrans" cxnId="{D74BED62-695B-439A-922E-D24CFAF16F28}">
      <dgm:prSet/>
      <dgm:spPr/>
      <dgm:t>
        <a:bodyPr/>
        <a:lstStyle/>
        <a:p>
          <a:endParaRPr lang="en-US"/>
        </a:p>
      </dgm:t>
    </dgm:pt>
    <dgm:pt modelId="{B429958E-7118-4C0C-A1E8-B6CFEDE8B462}">
      <dgm:prSet custT="1"/>
      <dgm:spPr>
        <a:solidFill>
          <a:schemeClr val="bg1">
            <a:lumMod val="85000"/>
          </a:schemeClr>
        </a:solidFill>
      </dgm:spPr>
      <dgm:t>
        <a:bodyPr/>
        <a:lstStyle/>
        <a:p>
          <a:r>
            <a:rPr lang="en-US" sz="3200" b="0" dirty="0" smtClean="0">
              <a:ea typeface="ＭＳ Ｐゴシック" pitchFamily="34" charset="-128"/>
            </a:rPr>
            <a:t>Use of Non VA Care Coordination Note if Required</a:t>
          </a:r>
        </a:p>
      </dgm:t>
    </dgm:pt>
    <dgm:pt modelId="{EF58BAB9-DA79-43C1-A6D5-0AD891DEDB6F}" type="parTrans" cxnId="{1D747492-177B-420D-9164-62A68D7187E1}">
      <dgm:prSet/>
      <dgm:spPr/>
      <dgm:t>
        <a:bodyPr/>
        <a:lstStyle/>
        <a:p>
          <a:endParaRPr lang="en-US"/>
        </a:p>
      </dgm:t>
    </dgm:pt>
    <dgm:pt modelId="{55D2128C-BCDC-4714-8557-ACB1874AF163}" type="sibTrans" cxnId="{1D747492-177B-420D-9164-62A68D7187E1}">
      <dgm:prSet/>
      <dgm:spPr/>
      <dgm:t>
        <a:bodyPr/>
        <a:lstStyle/>
        <a:p>
          <a:endParaRPr lang="en-US"/>
        </a:p>
      </dgm:t>
    </dgm:pt>
    <dgm:pt modelId="{9CFE48C1-D7D9-4928-AD2B-90C7229CC220}" type="pres">
      <dgm:prSet presAssocID="{170B25D6-DCE6-4639-8D4E-BDC6E56F49AD}" presName="outerComposite" presStyleCnt="0">
        <dgm:presLayoutVars>
          <dgm:chMax val="5"/>
          <dgm:dir/>
          <dgm:resizeHandles val="exact"/>
        </dgm:presLayoutVars>
      </dgm:prSet>
      <dgm:spPr/>
      <dgm:t>
        <a:bodyPr/>
        <a:lstStyle/>
        <a:p>
          <a:endParaRPr lang="en-US"/>
        </a:p>
      </dgm:t>
    </dgm:pt>
    <dgm:pt modelId="{A5747F2B-525D-4390-B3DA-A8CAC8A2D36B}" type="pres">
      <dgm:prSet presAssocID="{170B25D6-DCE6-4639-8D4E-BDC6E56F49AD}" presName="dummyMaxCanvas" presStyleCnt="0">
        <dgm:presLayoutVars/>
      </dgm:prSet>
      <dgm:spPr/>
    </dgm:pt>
    <dgm:pt modelId="{E8C57366-E57C-4298-AFE4-4D5C66D174E0}" type="pres">
      <dgm:prSet presAssocID="{170B25D6-DCE6-4639-8D4E-BDC6E56F49AD}" presName="ThreeNodes_1" presStyleLbl="node1" presStyleIdx="0" presStyleCnt="3" custScaleX="103246">
        <dgm:presLayoutVars>
          <dgm:bulletEnabled val="1"/>
        </dgm:presLayoutVars>
      </dgm:prSet>
      <dgm:spPr/>
      <dgm:t>
        <a:bodyPr/>
        <a:lstStyle/>
        <a:p>
          <a:endParaRPr lang="en-US"/>
        </a:p>
      </dgm:t>
    </dgm:pt>
    <dgm:pt modelId="{F35178F1-3216-49A0-A554-77478E00C01B}" type="pres">
      <dgm:prSet presAssocID="{170B25D6-DCE6-4639-8D4E-BDC6E56F49AD}" presName="ThreeNodes_2" presStyleLbl="node1" presStyleIdx="1" presStyleCnt="3">
        <dgm:presLayoutVars>
          <dgm:bulletEnabled val="1"/>
        </dgm:presLayoutVars>
      </dgm:prSet>
      <dgm:spPr/>
      <dgm:t>
        <a:bodyPr/>
        <a:lstStyle/>
        <a:p>
          <a:endParaRPr lang="en-US"/>
        </a:p>
      </dgm:t>
    </dgm:pt>
    <dgm:pt modelId="{495E4A22-30F8-48CB-B2E5-0340B1EA2BB6}" type="pres">
      <dgm:prSet presAssocID="{170B25D6-DCE6-4639-8D4E-BDC6E56F49AD}" presName="ThreeNodes_3" presStyleLbl="node1" presStyleIdx="2" presStyleCnt="3">
        <dgm:presLayoutVars>
          <dgm:bulletEnabled val="1"/>
        </dgm:presLayoutVars>
      </dgm:prSet>
      <dgm:spPr/>
      <dgm:t>
        <a:bodyPr/>
        <a:lstStyle/>
        <a:p>
          <a:endParaRPr lang="en-US"/>
        </a:p>
      </dgm:t>
    </dgm:pt>
    <dgm:pt modelId="{B6A945A7-CA07-41D5-A234-1BC13527A868}" type="pres">
      <dgm:prSet presAssocID="{170B25D6-DCE6-4639-8D4E-BDC6E56F49AD}" presName="ThreeConn_1-2" presStyleLbl="fgAccFollowNode1" presStyleIdx="0" presStyleCnt="2">
        <dgm:presLayoutVars>
          <dgm:bulletEnabled val="1"/>
        </dgm:presLayoutVars>
      </dgm:prSet>
      <dgm:spPr/>
      <dgm:t>
        <a:bodyPr/>
        <a:lstStyle/>
        <a:p>
          <a:endParaRPr lang="en-US"/>
        </a:p>
      </dgm:t>
    </dgm:pt>
    <dgm:pt modelId="{26B54795-8343-4F42-A207-2E17BC219EDB}" type="pres">
      <dgm:prSet presAssocID="{170B25D6-DCE6-4639-8D4E-BDC6E56F49AD}" presName="ThreeConn_2-3" presStyleLbl="fgAccFollowNode1" presStyleIdx="1" presStyleCnt="2">
        <dgm:presLayoutVars>
          <dgm:bulletEnabled val="1"/>
        </dgm:presLayoutVars>
      </dgm:prSet>
      <dgm:spPr/>
      <dgm:t>
        <a:bodyPr/>
        <a:lstStyle/>
        <a:p>
          <a:endParaRPr lang="en-US"/>
        </a:p>
      </dgm:t>
    </dgm:pt>
    <dgm:pt modelId="{EA31C0FE-7319-40A3-ABE9-8379CC19D399}" type="pres">
      <dgm:prSet presAssocID="{170B25D6-DCE6-4639-8D4E-BDC6E56F49AD}" presName="ThreeNodes_1_text" presStyleLbl="node1" presStyleIdx="2" presStyleCnt="3">
        <dgm:presLayoutVars>
          <dgm:bulletEnabled val="1"/>
        </dgm:presLayoutVars>
      </dgm:prSet>
      <dgm:spPr/>
      <dgm:t>
        <a:bodyPr/>
        <a:lstStyle/>
        <a:p>
          <a:endParaRPr lang="en-US"/>
        </a:p>
      </dgm:t>
    </dgm:pt>
    <dgm:pt modelId="{5FC448D8-83FE-4778-A489-3CB2FD55D28F}" type="pres">
      <dgm:prSet presAssocID="{170B25D6-DCE6-4639-8D4E-BDC6E56F49AD}" presName="ThreeNodes_2_text" presStyleLbl="node1" presStyleIdx="2" presStyleCnt="3">
        <dgm:presLayoutVars>
          <dgm:bulletEnabled val="1"/>
        </dgm:presLayoutVars>
      </dgm:prSet>
      <dgm:spPr/>
      <dgm:t>
        <a:bodyPr/>
        <a:lstStyle/>
        <a:p>
          <a:endParaRPr lang="en-US"/>
        </a:p>
      </dgm:t>
    </dgm:pt>
    <dgm:pt modelId="{9D747DB8-02D3-47F2-B1D3-A0F22322E27B}" type="pres">
      <dgm:prSet presAssocID="{170B25D6-DCE6-4639-8D4E-BDC6E56F49AD}" presName="ThreeNodes_3_text" presStyleLbl="node1" presStyleIdx="2" presStyleCnt="3">
        <dgm:presLayoutVars>
          <dgm:bulletEnabled val="1"/>
        </dgm:presLayoutVars>
      </dgm:prSet>
      <dgm:spPr/>
      <dgm:t>
        <a:bodyPr/>
        <a:lstStyle/>
        <a:p>
          <a:endParaRPr lang="en-US"/>
        </a:p>
      </dgm:t>
    </dgm:pt>
  </dgm:ptLst>
  <dgm:cxnLst>
    <dgm:cxn modelId="{C1B574C7-E1D2-46A5-B40A-0091719B028B}" type="presOf" srcId="{8FE5FF77-D4BE-49AF-B4E4-845677F04CAE}" destId="{B6A945A7-CA07-41D5-A234-1BC13527A868}" srcOrd="0" destOrd="0" presId="urn:microsoft.com/office/officeart/2005/8/layout/vProcess5"/>
    <dgm:cxn modelId="{4EEBB70F-9832-4CAD-A63F-FCAAF3AA5C76}" type="presOf" srcId="{15DAF14E-FD56-451A-9308-FE6D623E4CCB}" destId="{F35178F1-3216-49A0-A554-77478E00C01B}" srcOrd="0" destOrd="0" presId="urn:microsoft.com/office/officeart/2005/8/layout/vProcess5"/>
    <dgm:cxn modelId="{D74BED62-695B-439A-922E-D24CFAF16F28}" srcId="{170B25D6-DCE6-4639-8D4E-BDC6E56F49AD}" destId="{15DAF14E-FD56-451A-9308-FE6D623E4CCB}" srcOrd="1" destOrd="0" parTransId="{86BCE819-DB6B-4849-8D9C-34C311775103}" sibTransId="{5212400A-B347-4132-B4E9-907A9E8DFE92}"/>
    <dgm:cxn modelId="{155AC074-567F-40F7-A7E5-92FA6688924C}" type="presOf" srcId="{DA0DC2D4-E176-4EA1-8C1A-7C2DDB188155}" destId="{EA31C0FE-7319-40A3-ABE9-8379CC19D399}" srcOrd="1" destOrd="0" presId="urn:microsoft.com/office/officeart/2005/8/layout/vProcess5"/>
    <dgm:cxn modelId="{6F827813-85D6-4A91-B225-C7C907FF3322}" type="presOf" srcId="{5212400A-B347-4132-B4E9-907A9E8DFE92}" destId="{26B54795-8343-4F42-A207-2E17BC219EDB}" srcOrd="0" destOrd="0" presId="urn:microsoft.com/office/officeart/2005/8/layout/vProcess5"/>
    <dgm:cxn modelId="{52A9E369-B059-4F6D-AAAF-4DB044F24FEB}" type="presOf" srcId="{B429958E-7118-4C0C-A1E8-B6CFEDE8B462}" destId="{9D747DB8-02D3-47F2-B1D3-A0F22322E27B}" srcOrd="1" destOrd="0" presId="urn:microsoft.com/office/officeart/2005/8/layout/vProcess5"/>
    <dgm:cxn modelId="{1D747492-177B-420D-9164-62A68D7187E1}" srcId="{170B25D6-DCE6-4639-8D4E-BDC6E56F49AD}" destId="{B429958E-7118-4C0C-A1E8-B6CFEDE8B462}" srcOrd="2" destOrd="0" parTransId="{EF58BAB9-DA79-43C1-A6D5-0AD891DEDB6F}" sibTransId="{55D2128C-BCDC-4714-8557-ACB1874AF163}"/>
    <dgm:cxn modelId="{B3A3E5EC-2341-49DB-9305-DDE4D49893CE}" type="presOf" srcId="{DA0DC2D4-E176-4EA1-8C1A-7C2DDB188155}" destId="{E8C57366-E57C-4298-AFE4-4D5C66D174E0}" srcOrd="0" destOrd="0" presId="urn:microsoft.com/office/officeart/2005/8/layout/vProcess5"/>
    <dgm:cxn modelId="{B2A5B9B1-CBE2-43D5-A097-66CBFA8EC7AF}" type="presOf" srcId="{15DAF14E-FD56-451A-9308-FE6D623E4CCB}" destId="{5FC448D8-83FE-4778-A489-3CB2FD55D28F}" srcOrd="1" destOrd="0" presId="urn:microsoft.com/office/officeart/2005/8/layout/vProcess5"/>
    <dgm:cxn modelId="{BFC64387-E4CC-4DFC-950D-5451E4907B37}" type="presOf" srcId="{170B25D6-DCE6-4639-8D4E-BDC6E56F49AD}" destId="{9CFE48C1-D7D9-4928-AD2B-90C7229CC220}" srcOrd="0" destOrd="0" presId="urn:microsoft.com/office/officeart/2005/8/layout/vProcess5"/>
    <dgm:cxn modelId="{19CA360D-A066-4987-A3D4-ED7F6A632A4B}" srcId="{170B25D6-DCE6-4639-8D4E-BDC6E56F49AD}" destId="{DA0DC2D4-E176-4EA1-8C1A-7C2DDB188155}" srcOrd="0" destOrd="0" parTransId="{6818FFBB-E564-486F-AA3D-8A0D9E42E93F}" sibTransId="{8FE5FF77-D4BE-49AF-B4E4-845677F04CAE}"/>
    <dgm:cxn modelId="{8CC3B83D-042E-489D-9CE7-FDB80A3C5462}" type="presOf" srcId="{B429958E-7118-4C0C-A1E8-B6CFEDE8B462}" destId="{495E4A22-30F8-48CB-B2E5-0340B1EA2BB6}" srcOrd="0" destOrd="0" presId="urn:microsoft.com/office/officeart/2005/8/layout/vProcess5"/>
    <dgm:cxn modelId="{C98DB287-9646-4868-8422-68217039A9C2}" type="presParOf" srcId="{9CFE48C1-D7D9-4928-AD2B-90C7229CC220}" destId="{A5747F2B-525D-4390-B3DA-A8CAC8A2D36B}" srcOrd="0" destOrd="0" presId="urn:microsoft.com/office/officeart/2005/8/layout/vProcess5"/>
    <dgm:cxn modelId="{D9064AF2-F7AA-4FCA-B803-A9E7A1FD98AC}" type="presParOf" srcId="{9CFE48C1-D7D9-4928-AD2B-90C7229CC220}" destId="{E8C57366-E57C-4298-AFE4-4D5C66D174E0}" srcOrd="1" destOrd="0" presId="urn:microsoft.com/office/officeart/2005/8/layout/vProcess5"/>
    <dgm:cxn modelId="{2CA45BFC-4EB6-4FA5-98EA-8FE239F6FE02}" type="presParOf" srcId="{9CFE48C1-D7D9-4928-AD2B-90C7229CC220}" destId="{F35178F1-3216-49A0-A554-77478E00C01B}" srcOrd="2" destOrd="0" presId="urn:microsoft.com/office/officeart/2005/8/layout/vProcess5"/>
    <dgm:cxn modelId="{E2F189BF-CC1F-4F58-8C44-708C5645E3A6}" type="presParOf" srcId="{9CFE48C1-D7D9-4928-AD2B-90C7229CC220}" destId="{495E4A22-30F8-48CB-B2E5-0340B1EA2BB6}" srcOrd="3" destOrd="0" presId="urn:microsoft.com/office/officeart/2005/8/layout/vProcess5"/>
    <dgm:cxn modelId="{C587BD89-9E95-462B-8F9D-E2A9B49BFE09}" type="presParOf" srcId="{9CFE48C1-D7D9-4928-AD2B-90C7229CC220}" destId="{B6A945A7-CA07-41D5-A234-1BC13527A868}" srcOrd="4" destOrd="0" presId="urn:microsoft.com/office/officeart/2005/8/layout/vProcess5"/>
    <dgm:cxn modelId="{5C0C22C0-E2A8-456F-BF3C-E95F27D7E9A0}" type="presParOf" srcId="{9CFE48C1-D7D9-4928-AD2B-90C7229CC220}" destId="{26B54795-8343-4F42-A207-2E17BC219EDB}" srcOrd="5" destOrd="0" presId="urn:microsoft.com/office/officeart/2005/8/layout/vProcess5"/>
    <dgm:cxn modelId="{82DE79DB-B81F-4ACD-9008-02A6B4E5E38E}" type="presParOf" srcId="{9CFE48C1-D7D9-4928-AD2B-90C7229CC220}" destId="{EA31C0FE-7319-40A3-ABE9-8379CC19D399}" srcOrd="6" destOrd="0" presId="urn:microsoft.com/office/officeart/2005/8/layout/vProcess5"/>
    <dgm:cxn modelId="{B428BF53-1EC9-4279-BF03-D19740081977}" type="presParOf" srcId="{9CFE48C1-D7D9-4928-AD2B-90C7229CC220}" destId="{5FC448D8-83FE-4778-A489-3CB2FD55D28F}" srcOrd="7" destOrd="0" presId="urn:microsoft.com/office/officeart/2005/8/layout/vProcess5"/>
    <dgm:cxn modelId="{30B858B0-4C3D-4628-9540-A76B616FAE78}" type="presParOf" srcId="{9CFE48C1-D7D9-4928-AD2B-90C7229CC220}" destId="{9D747DB8-02D3-47F2-B1D3-A0F22322E2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8097C6-A024-4EF6-A022-9387633BA57D}" type="doc">
      <dgm:prSet loTypeId="urn:microsoft.com/office/officeart/2005/8/layout/pyramid3" loCatId="pyramid" qsTypeId="urn:microsoft.com/office/officeart/2005/8/quickstyle/simple1" qsCatId="simple" csTypeId="urn:microsoft.com/office/officeart/2005/8/colors/accent1_2" csCatId="accent1" phldr="1"/>
      <dgm:spPr/>
    </dgm:pt>
    <dgm:pt modelId="{E90A10F5-7947-4EE3-BB4B-5D152790B8D7}">
      <dgm:prSet phldrT="[Text]" custT="1"/>
      <dgm:spPr>
        <a:solidFill>
          <a:srgbClr val="000099"/>
        </a:solidFill>
      </dgm:spPr>
      <dgm:t>
        <a:bodyPr/>
        <a:lstStyle/>
        <a:p>
          <a:r>
            <a:rPr lang="en-US" sz="3200" b="1" dirty="0" smtClean="0">
              <a:solidFill>
                <a:srgbClr val="FFFF00"/>
              </a:solidFill>
              <a:latin typeface="Calibri" pitchFamily="34" charset="0"/>
            </a:rPr>
            <a:t>VA HEALTH CARE FACILITIES</a:t>
          </a:r>
          <a:endParaRPr lang="en-US" sz="3200" b="1" dirty="0">
            <a:solidFill>
              <a:srgbClr val="FFFF00"/>
            </a:solidFill>
            <a:latin typeface="Calibri" pitchFamily="34" charset="0"/>
          </a:endParaRPr>
        </a:p>
      </dgm:t>
    </dgm:pt>
    <dgm:pt modelId="{4E938DA4-46AB-40DA-9432-C02D1846B8D6}" type="parTrans" cxnId="{B659E378-8AA8-4B7C-BDE6-8A56BBF8DA0D}">
      <dgm:prSet/>
      <dgm:spPr/>
      <dgm:t>
        <a:bodyPr/>
        <a:lstStyle/>
        <a:p>
          <a:endParaRPr lang="en-US"/>
        </a:p>
      </dgm:t>
    </dgm:pt>
    <dgm:pt modelId="{36454AEB-DA9E-4EAD-9916-6468426BC4E9}" type="sibTrans" cxnId="{B659E378-8AA8-4B7C-BDE6-8A56BBF8DA0D}">
      <dgm:prSet/>
      <dgm:spPr/>
      <dgm:t>
        <a:bodyPr/>
        <a:lstStyle/>
        <a:p>
          <a:endParaRPr lang="en-US"/>
        </a:p>
      </dgm:t>
    </dgm:pt>
    <dgm:pt modelId="{1818361B-D849-45FE-9884-BBA0CDBD331B}">
      <dgm:prSet phldrT="[Text]"/>
      <dgm:spPr>
        <a:solidFill>
          <a:srgbClr val="0033CC"/>
        </a:solidFill>
      </dgm:spPr>
      <dgm:t>
        <a:bodyPr/>
        <a:lstStyle/>
        <a:p>
          <a:r>
            <a:rPr lang="en-US" dirty="0" smtClean="0">
              <a:solidFill>
                <a:schemeClr val="bg1"/>
              </a:solidFill>
              <a:latin typeface="Calibri" pitchFamily="34" charset="0"/>
            </a:rPr>
            <a:t>Sharing Agreements / </a:t>
          </a:r>
          <a:r>
            <a:rPr lang="en-US" dirty="0" err="1" smtClean="0">
              <a:solidFill>
                <a:schemeClr val="bg1"/>
              </a:solidFill>
              <a:latin typeface="Calibri" pitchFamily="34" charset="0"/>
            </a:rPr>
            <a:t>DoD</a:t>
          </a:r>
          <a:r>
            <a:rPr lang="en-US" dirty="0" smtClean="0">
              <a:solidFill>
                <a:schemeClr val="bg1"/>
              </a:solidFill>
              <a:latin typeface="Calibri" pitchFamily="34" charset="0"/>
            </a:rPr>
            <a:t> or University Affiliation</a:t>
          </a:r>
          <a:endParaRPr lang="en-US" dirty="0">
            <a:solidFill>
              <a:schemeClr val="bg1"/>
            </a:solidFill>
            <a:latin typeface="Calibri" pitchFamily="34" charset="0"/>
          </a:endParaRPr>
        </a:p>
      </dgm:t>
    </dgm:pt>
    <dgm:pt modelId="{23D0374A-F9ED-4D57-8217-3C4CDA336D16}" type="parTrans" cxnId="{E2CB0217-253E-4B5A-B573-F90966271771}">
      <dgm:prSet/>
      <dgm:spPr/>
      <dgm:t>
        <a:bodyPr/>
        <a:lstStyle/>
        <a:p>
          <a:endParaRPr lang="en-US"/>
        </a:p>
      </dgm:t>
    </dgm:pt>
    <dgm:pt modelId="{D3D010DC-FF58-464D-87CA-75B344FB8223}" type="sibTrans" cxnId="{E2CB0217-253E-4B5A-B573-F90966271771}">
      <dgm:prSet/>
      <dgm:spPr/>
      <dgm:t>
        <a:bodyPr/>
        <a:lstStyle/>
        <a:p>
          <a:endParaRPr lang="en-US"/>
        </a:p>
      </dgm:t>
    </dgm:pt>
    <dgm:pt modelId="{6FBA0518-DC9C-4E69-B6A4-1178E9E0BE03}">
      <dgm:prSet phldrT="[Text]" custT="1"/>
      <dgm:spPr>
        <a:solidFill>
          <a:srgbClr val="99CCFF"/>
        </a:solidFill>
      </dgm:spPr>
      <dgm:t>
        <a:bodyPr/>
        <a:lstStyle/>
        <a:p>
          <a:r>
            <a:rPr lang="en-US" sz="1800" b="1" dirty="0" smtClean="0">
              <a:solidFill>
                <a:schemeClr val="bg1"/>
              </a:solidFill>
              <a:latin typeface="Calibri" pitchFamily="34" charset="0"/>
            </a:rPr>
            <a:t>Non-VA </a:t>
          </a:r>
        </a:p>
        <a:p>
          <a:r>
            <a:rPr lang="en-US" sz="1800" b="1" dirty="0" smtClean="0">
              <a:solidFill>
                <a:schemeClr val="bg1"/>
              </a:solidFill>
              <a:latin typeface="Calibri" pitchFamily="34" charset="0"/>
            </a:rPr>
            <a:t>Medical Care</a:t>
          </a:r>
        </a:p>
      </dgm:t>
    </dgm:pt>
    <dgm:pt modelId="{F0594F57-607B-405F-9022-3AA7A263B7D3}" type="sibTrans" cxnId="{57926F0A-67F3-412B-8430-9D7B2C00CDDF}">
      <dgm:prSet/>
      <dgm:spPr/>
      <dgm:t>
        <a:bodyPr/>
        <a:lstStyle/>
        <a:p>
          <a:endParaRPr lang="en-US"/>
        </a:p>
      </dgm:t>
    </dgm:pt>
    <dgm:pt modelId="{D2CB4220-1BD1-4624-9541-FA1FC5A64CF6}" type="parTrans" cxnId="{57926F0A-67F3-412B-8430-9D7B2C00CDDF}">
      <dgm:prSet/>
      <dgm:spPr/>
      <dgm:t>
        <a:bodyPr/>
        <a:lstStyle/>
        <a:p>
          <a:endParaRPr lang="en-US"/>
        </a:p>
      </dgm:t>
    </dgm:pt>
    <dgm:pt modelId="{2E93E953-B341-4EE7-8644-3215AB8D4516}">
      <dgm:prSet phldrT="[Text]" custT="1"/>
      <dgm:spPr>
        <a:solidFill>
          <a:srgbClr val="0066FF"/>
        </a:solidFill>
        <a:ln>
          <a:solidFill>
            <a:srgbClr val="6699FF"/>
          </a:solidFill>
        </a:ln>
      </dgm:spPr>
      <dgm:t>
        <a:bodyPr/>
        <a:lstStyle/>
        <a:p>
          <a:r>
            <a:rPr lang="en-US" sz="2600" dirty="0" smtClean="0">
              <a:solidFill>
                <a:schemeClr val="bg1"/>
              </a:solidFill>
              <a:latin typeface="Calibri" pitchFamily="34" charset="0"/>
            </a:rPr>
            <a:t>PC3/ Contract</a:t>
          </a:r>
          <a:endParaRPr lang="en-US" sz="2600" dirty="0">
            <a:solidFill>
              <a:schemeClr val="bg1"/>
            </a:solidFill>
            <a:latin typeface="Calibri" pitchFamily="34" charset="0"/>
          </a:endParaRPr>
        </a:p>
      </dgm:t>
    </dgm:pt>
    <dgm:pt modelId="{982AB9F5-3BC4-40B6-ADEB-CD164A729D54}" type="sibTrans" cxnId="{B5E846C0-EDE3-4E06-AF87-117CD149EC45}">
      <dgm:prSet/>
      <dgm:spPr/>
      <dgm:t>
        <a:bodyPr/>
        <a:lstStyle/>
        <a:p>
          <a:endParaRPr lang="en-US"/>
        </a:p>
      </dgm:t>
    </dgm:pt>
    <dgm:pt modelId="{52F0770C-0BEF-4C3F-86E5-10F9C59601FA}" type="parTrans" cxnId="{B5E846C0-EDE3-4E06-AF87-117CD149EC45}">
      <dgm:prSet/>
      <dgm:spPr/>
      <dgm:t>
        <a:bodyPr/>
        <a:lstStyle/>
        <a:p>
          <a:endParaRPr lang="en-US"/>
        </a:p>
      </dgm:t>
    </dgm:pt>
    <dgm:pt modelId="{D04209B8-0E1C-4B76-8F14-8D03A50EF84C}" type="pres">
      <dgm:prSet presAssocID="{358097C6-A024-4EF6-A022-9387633BA57D}" presName="Name0" presStyleCnt="0">
        <dgm:presLayoutVars>
          <dgm:dir/>
          <dgm:animLvl val="lvl"/>
          <dgm:resizeHandles val="exact"/>
        </dgm:presLayoutVars>
      </dgm:prSet>
      <dgm:spPr/>
    </dgm:pt>
    <dgm:pt modelId="{94FBEBA1-E73F-4886-B25A-D9E4297D8BC4}" type="pres">
      <dgm:prSet presAssocID="{E90A10F5-7947-4EE3-BB4B-5D152790B8D7}" presName="Name8" presStyleCnt="0"/>
      <dgm:spPr/>
    </dgm:pt>
    <dgm:pt modelId="{0F21B3FD-F5D0-43C8-B799-81A51C53604C}" type="pres">
      <dgm:prSet presAssocID="{E90A10F5-7947-4EE3-BB4B-5D152790B8D7}" presName="level" presStyleLbl="node1" presStyleIdx="0" presStyleCnt="4" custScaleY="101373">
        <dgm:presLayoutVars>
          <dgm:chMax val="1"/>
          <dgm:bulletEnabled val="1"/>
        </dgm:presLayoutVars>
      </dgm:prSet>
      <dgm:spPr/>
      <dgm:t>
        <a:bodyPr/>
        <a:lstStyle/>
        <a:p>
          <a:endParaRPr lang="en-US"/>
        </a:p>
      </dgm:t>
    </dgm:pt>
    <dgm:pt modelId="{E3843EEB-58C2-4C21-BF7E-63A188D37414}" type="pres">
      <dgm:prSet presAssocID="{E90A10F5-7947-4EE3-BB4B-5D152790B8D7}" presName="levelTx" presStyleLbl="revTx" presStyleIdx="0" presStyleCnt="0">
        <dgm:presLayoutVars>
          <dgm:chMax val="1"/>
          <dgm:bulletEnabled val="1"/>
        </dgm:presLayoutVars>
      </dgm:prSet>
      <dgm:spPr/>
      <dgm:t>
        <a:bodyPr/>
        <a:lstStyle/>
        <a:p>
          <a:endParaRPr lang="en-US"/>
        </a:p>
      </dgm:t>
    </dgm:pt>
    <dgm:pt modelId="{E7D39EC3-74B1-4F2E-811E-8BDBFFB74AF1}" type="pres">
      <dgm:prSet presAssocID="{1818361B-D849-45FE-9884-BBA0CDBD331B}" presName="Name8" presStyleCnt="0"/>
      <dgm:spPr/>
    </dgm:pt>
    <dgm:pt modelId="{80E07E78-E1A6-4415-8A16-4EB9020B81C2}" type="pres">
      <dgm:prSet presAssocID="{1818361B-D849-45FE-9884-BBA0CDBD331B}" presName="level" presStyleLbl="node1" presStyleIdx="1" presStyleCnt="4" custScaleX="98638" custScaleY="96780" custLinFactNeighborX="-220" custLinFactNeighborY="1084">
        <dgm:presLayoutVars>
          <dgm:chMax val="1"/>
          <dgm:bulletEnabled val="1"/>
        </dgm:presLayoutVars>
      </dgm:prSet>
      <dgm:spPr/>
      <dgm:t>
        <a:bodyPr/>
        <a:lstStyle/>
        <a:p>
          <a:endParaRPr lang="en-US"/>
        </a:p>
      </dgm:t>
    </dgm:pt>
    <dgm:pt modelId="{425EBD1C-C8D9-41EE-A036-B2DC99701F28}" type="pres">
      <dgm:prSet presAssocID="{1818361B-D849-45FE-9884-BBA0CDBD331B}" presName="levelTx" presStyleLbl="revTx" presStyleIdx="0" presStyleCnt="0">
        <dgm:presLayoutVars>
          <dgm:chMax val="1"/>
          <dgm:bulletEnabled val="1"/>
        </dgm:presLayoutVars>
      </dgm:prSet>
      <dgm:spPr/>
      <dgm:t>
        <a:bodyPr/>
        <a:lstStyle/>
        <a:p>
          <a:endParaRPr lang="en-US"/>
        </a:p>
      </dgm:t>
    </dgm:pt>
    <dgm:pt modelId="{C65A90C0-8AA0-4C50-A805-44A37C57B06A}" type="pres">
      <dgm:prSet presAssocID="{2E93E953-B341-4EE7-8644-3215AB8D4516}" presName="Name8" presStyleCnt="0"/>
      <dgm:spPr/>
    </dgm:pt>
    <dgm:pt modelId="{8968670B-7E71-49AD-A4E2-492C9E726E62}" type="pres">
      <dgm:prSet presAssocID="{2E93E953-B341-4EE7-8644-3215AB8D4516}" presName="level" presStyleLbl="node1" presStyleIdx="2" presStyleCnt="4" custScaleX="99689" custScaleY="87108">
        <dgm:presLayoutVars>
          <dgm:chMax val="1"/>
          <dgm:bulletEnabled val="1"/>
        </dgm:presLayoutVars>
      </dgm:prSet>
      <dgm:spPr/>
      <dgm:t>
        <a:bodyPr/>
        <a:lstStyle/>
        <a:p>
          <a:endParaRPr lang="en-US"/>
        </a:p>
      </dgm:t>
    </dgm:pt>
    <dgm:pt modelId="{819722F0-7BB5-40D2-9063-DDD9CF07E02B}" type="pres">
      <dgm:prSet presAssocID="{2E93E953-B341-4EE7-8644-3215AB8D4516}" presName="levelTx" presStyleLbl="revTx" presStyleIdx="0" presStyleCnt="0">
        <dgm:presLayoutVars>
          <dgm:chMax val="1"/>
          <dgm:bulletEnabled val="1"/>
        </dgm:presLayoutVars>
      </dgm:prSet>
      <dgm:spPr/>
      <dgm:t>
        <a:bodyPr/>
        <a:lstStyle/>
        <a:p>
          <a:endParaRPr lang="en-US"/>
        </a:p>
      </dgm:t>
    </dgm:pt>
    <dgm:pt modelId="{D78BA417-FC60-4F5C-A406-C5B6CF77D7D8}" type="pres">
      <dgm:prSet presAssocID="{6FBA0518-DC9C-4E69-B6A4-1178E9E0BE03}" presName="Name8" presStyleCnt="0"/>
      <dgm:spPr/>
    </dgm:pt>
    <dgm:pt modelId="{648C5843-DF88-49D4-8E6A-8E2DF03F5F7B}" type="pres">
      <dgm:prSet presAssocID="{6FBA0518-DC9C-4E69-B6A4-1178E9E0BE03}" presName="level" presStyleLbl="node1" presStyleIdx="3" presStyleCnt="4" custScaleX="101391" custScaleY="98001">
        <dgm:presLayoutVars>
          <dgm:chMax val="1"/>
          <dgm:bulletEnabled val="1"/>
        </dgm:presLayoutVars>
      </dgm:prSet>
      <dgm:spPr/>
      <dgm:t>
        <a:bodyPr/>
        <a:lstStyle/>
        <a:p>
          <a:endParaRPr lang="en-US"/>
        </a:p>
      </dgm:t>
    </dgm:pt>
    <dgm:pt modelId="{0E434E4A-03C9-4D41-8F3C-E25C04741383}" type="pres">
      <dgm:prSet presAssocID="{6FBA0518-DC9C-4E69-B6A4-1178E9E0BE03}" presName="levelTx" presStyleLbl="revTx" presStyleIdx="0" presStyleCnt="0">
        <dgm:presLayoutVars>
          <dgm:chMax val="1"/>
          <dgm:bulletEnabled val="1"/>
        </dgm:presLayoutVars>
      </dgm:prSet>
      <dgm:spPr/>
      <dgm:t>
        <a:bodyPr/>
        <a:lstStyle/>
        <a:p>
          <a:endParaRPr lang="en-US"/>
        </a:p>
      </dgm:t>
    </dgm:pt>
  </dgm:ptLst>
  <dgm:cxnLst>
    <dgm:cxn modelId="{26E1ABDB-CAF8-4388-8FE8-F6F8081AA278}" type="presOf" srcId="{1818361B-D849-45FE-9884-BBA0CDBD331B}" destId="{425EBD1C-C8D9-41EE-A036-B2DC99701F28}" srcOrd="1" destOrd="0" presId="urn:microsoft.com/office/officeart/2005/8/layout/pyramid3"/>
    <dgm:cxn modelId="{B5E846C0-EDE3-4E06-AF87-117CD149EC45}" srcId="{358097C6-A024-4EF6-A022-9387633BA57D}" destId="{2E93E953-B341-4EE7-8644-3215AB8D4516}" srcOrd="2" destOrd="0" parTransId="{52F0770C-0BEF-4C3F-86E5-10F9C59601FA}" sibTransId="{982AB9F5-3BC4-40B6-ADEB-CD164A729D54}"/>
    <dgm:cxn modelId="{945AA4AD-47F7-438C-8841-F727823D3A55}" type="presOf" srcId="{6FBA0518-DC9C-4E69-B6A4-1178E9E0BE03}" destId="{0E434E4A-03C9-4D41-8F3C-E25C04741383}" srcOrd="1" destOrd="0" presId="urn:microsoft.com/office/officeart/2005/8/layout/pyramid3"/>
    <dgm:cxn modelId="{E2CB0217-253E-4B5A-B573-F90966271771}" srcId="{358097C6-A024-4EF6-A022-9387633BA57D}" destId="{1818361B-D849-45FE-9884-BBA0CDBD331B}" srcOrd="1" destOrd="0" parTransId="{23D0374A-F9ED-4D57-8217-3C4CDA336D16}" sibTransId="{D3D010DC-FF58-464D-87CA-75B344FB8223}"/>
    <dgm:cxn modelId="{DADF2F37-1755-4185-A6DE-B090C04433AE}" type="presOf" srcId="{1818361B-D849-45FE-9884-BBA0CDBD331B}" destId="{80E07E78-E1A6-4415-8A16-4EB9020B81C2}" srcOrd="0" destOrd="0" presId="urn:microsoft.com/office/officeart/2005/8/layout/pyramid3"/>
    <dgm:cxn modelId="{8FD048A8-E251-4640-9E43-DBB902DAF9CF}" type="presOf" srcId="{E90A10F5-7947-4EE3-BB4B-5D152790B8D7}" destId="{0F21B3FD-F5D0-43C8-B799-81A51C53604C}" srcOrd="0" destOrd="0" presId="urn:microsoft.com/office/officeart/2005/8/layout/pyramid3"/>
    <dgm:cxn modelId="{57926F0A-67F3-412B-8430-9D7B2C00CDDF}" srcId="{358097C6-A024-4EF6-A022-9387633BA57D}" destId="{6FBA0518-DC9C-4E69-B6A4-1178E9E0BE03}" srcOrd="3" destOrd="0" parTransId="{D2CB4220-1BD1-4624-9541-FA1FC5A64CF6}" sibTransId="{F0594F57-607B-405F-9022-3AA7A263B7D3}"/>
    <dgm:cxn modelId="{8B54F95A-8EFF-4DEE-83FD-178BE2B63B8F}" type="presOf" srcId="{2E93E953-B341-4EE7-8644-3215AB8D4516}" destId="{819722F0-7BB5-40D2-9063-DDD9CF07E02B}" srcOrd="1" destOrd="0" presId="urn:microsoft.com/office/officeart/2005/8/layout/pyramid3"/>
    <dgm:cxn modelId="{A7764C8C-DD8F-4E6C-BA66-4998CB33CD74}" type="presOf" srcId="{6FBA0518-DC9C-4E69-B6A4-1178E9E0BE03}" destId="{648C5843-DF88-49D4-8E6A-8E2DF03F5F7B}" srcOrd="0" destOrd="0" presId="urn:microsoft.com/office/officeart/2005/8/layout/pyramid3"/>
    <dgm:cxn modelId="{B659E378-8AA8-4B7C-BDE6-8A56BBF8DA0D}" srcId="{358097C6-A024-4EF6-A022-9387633BA57D}" destId="{E90A10F5-7947-4EE3-BB4B-5D152790B8D7}" srcOrd="0" destOrd="0" parTransId="{4E938DA4-46AB-40DA-9432-C02D1846B8D6}" sibTransId="{36454AEB-DA9E-4EAD-9916-6468426BC4E9}"/>
    <dgm:cxn modelId="{A8BE0C7C-F1B8-41AF-92D5-2C79AC99C8A9}" type="presOf" srcId="{E90A10F5-7947-4EE3-BB4B-5D152790B8D7}" destId="{E3843EEB-58C2-4C21-BF7E-63A188D37414}" srcOrd="1" destOrd="0" presId="urn:microsoft.com/office/officeart/2005/8/layout/pyramid3"/>
    <dgm:cxn modelId="{05C3103B-8266-4545-B7F5-0681CCE4C4E0}" type="presOf" srcId="{358097C6-A024-4EF6-A022-9387633BA57D}" destId="{D04209B8-0E1C-4B76-8F14-8D03A50EF84C}" srcOrd="0" destOrd="0" presId="urn:microsoft.com/office/officeart/2005/8/layout/pyramid3"/>
    <dgm:cxn modelId="{D09FE160-903D-4E5F-AC0F-8E7AEFFEA7AE}" type="presOf" srcId="{2E93E953-B341-4EE7-8644-3215AB8D4516}" destId="{8968670B-7E71-49AD-A4E2-492C9E726E62}" srcOrd="0" destOrd="0" presId="urn:microsoft.com/office/officeart/2005/8/layout/pyramid3"/>
    <dgm:cxn modelId="{18A70DA1-663E-4A76-B20F-B551F210E91C}" type="presParOf" srcId="{D04209B8-0E1C-4B76-8F14-8D03A50EF84C}" destId="{94FBEBA1-E73F-4886-B25A-D9E4297D8BC4}" srcOrd="0" destOrd="0" presId="urn:microsoft.com/office/officeart/2005/8/layout/pyramid3"/>
    <dgm:cxn modelId="{C36C97DE-7AF4-4936-BD4B-BCE9A27182CA}" type="presParOf" srcId="{94FBEBA1-E73F-4886-B25A-D9E4297D8BC4}" destId="{0F21B3FD-F5D0-43C8-B799-81A51C53604C}" srcOrd="0" destOrd="0" presId="urn:microsoft.com/office/officeart/2005/8/layout/pyramid3"/>
    <dgm:cxn modelId="{F050258D-E102-4C31-94FB-A46C5A47EBF7}" type="presParOf" srcId="{94FBEBA1-E73F-4886-B25A-D9E4297D8BC4}" destId="{E3843EEB-58C2-4C21-BF7E-63A188D37414}" srcOrd="1" destOrd="0" presId="urn:microsoft.com/office/officeart/2005/8/layout/pyramid3"/>
    <dgm:cxn modelId="{789E5B0B-CF9B-4621-AFE6-CD26279787C3}" type="presParOf" srcId="{D04209B8-0E1C-4B76-8F14-8D03A50EF84C}" destId="{E7D39EC3-74B1-4F2E-811E-8BDBFFB74AF1}" srcOrd="1" destOrd="0" presId="urn:microsoft.com/office/officeart/2005/8/layout/pyramid3"/>
    <dgm:cxn modelId="{47161F1E-8FA3-409A-9F51-754068DB900C}" type="presParOf" srcId="{E7D39EC3-74B1-4F2E-811E-8BDBFFB74AF1}" destId="{80E07E78-E1A6-4415-8A16-4EB9020B81C2}" srcOrd="0" destOrd="0" presId="urn:microsoft.com/office/officeart/2005/8/layout/pyramid3"/>
    <dgm:cxn modelId="{E2CFA8B6-A10D-45E9-9F94-16E685E4917B}" type="presParOf" srcId="{E7D39EC3-74B1-4F2E-811E-8BDBFFB74AF1}" destId="{425EBD1C-C8D9-41EE-A036-B2DC99701F28}" srcOrd="1" destOrd="0" presId="urn:microsoft.com/office/officeart/2005/8/layout/pyramid3"/>
    <dgm:cxn modelId="{FB8FBD66-561A-4564-9920-6C735F3C8F70}" type="presParOf" srcId="{D04209B8-0E1C-4B76-8F14-8D03A50EF84C}" destId="{C65A90C0-8AA0-4C50-A805-44A37C57B06A}" srcOrd="2" destOrd="0" presId="urn:microsoft.com/office/officeart/2005/8/layout/pyramid3"/>
    <dgm:cxn modelId="{02954346-96A5-42F5-9E34-4F582671A98A}" type="presParOf" srcId="{C65A90C0-8AA0-4C50-A805-44A37C57B06A}" destId="{8968670B-7E71-49AD-A4E2-492C9E726E62}" srcOrd="0" destOrd="0" presId="urn:microsoft.com/office/officeart/2005/8/layout/pyramid3"/>
    <dgm:cxn modelId="{9EFB045A-F6A1-4677-83C7-9A59AE0145D3}" type="presParOf" srcId="{C65A90C0-8AA0-4C50-A805-44A37C57B06A}" destId="{819722F0-7BB5-40D2-9063-DDD9CF07E02B}" srcOrd="1" destOrd="0" presId="urn:microsoft.com/office/officeart/2005/8/layout/pyramid3"/>
    <dgm:cxn modelId="{62964374-6599-4124-BEEC-CE4603DC90EC}" type="presParOf" srcId="{D04209B8-0E1C-4B76-8F14-8D03A50EF84C}" destId="{D78BA417-FC60-4F5C-A406-C5B6CF77D7D8}" srcOrd="3" destOrd="0" presId="urn:microsoft.com/office/officeart/2005/8/layout/pyramid3"/>
    <dgm:cxn modelId="{A142A133-ED96-4266-931D-9BE81DAA788F}" type="presParOf" srcId="{D78BA417-FC60-4F5C-A406-C5B6CF77D7D8}" destId="{648C5843-DF88-49D4-8E6A-8E2DF03F5F7B}" srcOrd="0" destOrd="0" presId="urn:microsoft.com/office/officeart/2005/8/layout/pyramid3"/>
    <dgm:cxn modelId="{48CFAD57-7A0D-4A31-AB37-AD0E8940844C}" type="presParOf" srcId="{D78BA417-FC60-4F5C-A406-C5B6CF77D7D8}" destId="{0E434E4A-03C9-4D41-8F3C-E25C04741383}" srcOrd="1" destOrd="0" presId="urn:microsoft.com/office/officeart/2005/8/layout/pyramid3"/>
  </dgm:cxnLst>
  <dgm:bg/>
  <dgm:whole>
    <a:ln w="28575"/>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170B25D6-DCE6-4639-8D4E-BDC6E56F49AD}" type="doc">
      <dgm:prSet loTypeId="urn:microsoft.com/office/officeart/2005/8/layout/vProcess5" loCatId="process" qsTypeId="urn:microsoft.com/office/officeart/2005/8/quickstyle/simple1" qsCatId="simple" csTypeId="urn:microsoft.com/office/officeart/2005/8/colors/colorful1#11" csCatId="colorful" phldr="1"/>
      <dgm:spPr/>
      <dgm:t>
        <a:bodyPr/>
        <a:lstStyle/>
        <a:p>
          <a:endParaRPr lang="en-US"/>
        </a:p>
      </dgm:t>
    </dgm:pt>
    <dgm:pt modelId="{DA0DC2D4-E176-4EA1-8C1A-7C2DDB188155}">
      <dgm:prSet phldrT="[Text]"/>
      <dgm:spPr>
        <a:solidFill>
          <a:schemeClr val="bg1">
            <a:lumMod val="85000"/>
          </a:schemeClr>
        </a:solidFill>
      </dgm:spPr>
      <dgm:t>
        <a:bodyPr/>
        <a:lstStyle/>
        <a:p>
          <a:r>
            <a:rPr lang="en-US" dirty="0" smtClean="0"/>
            <a:t>Standardized Non VA Care Consult placed by VA Provider</a:t>
          </a:r>
          <a:endParaRPr lang="en-US" dirty="0"/>
        </a:p>
      </dgm:t>
    </dgm:pt>
    <dgm:pt modelId="{6818FFBB-E564-486F-AA3D-8A0D9E42E93F}" type="parTrans" cxnId="{19CA360D-A066-4987-A3D4-ED7F6A632A4B}">
      <dgm:prSet/>
      <dgm:spPr/>
      <dgm:t>
        <a:bodyPr/>
        <a:lstStyle/>
        <a:p>
          <a:endParaRPr lang="en-US"/>
        </a:p>
      </dgm:t>
    </dgm:pt>
    <dgm:pt modelId="{8FE5FF77-D4BE-49AF-B4E4-845677F04CAE}" type="sibTrans" cxnId="{19CA360D-A066-4987-A3D4-ED7F6A632A4B}">
      <dgm:prSet/>
      <dgm:spPr/>
      <dgm:t>
        <a:bodyPr/>
        <a:lstStyle/>
        <a:p>
          <a:endParaRPr lang="en-US"/>
        </a:p>
      </dgm:t>
    </dgm:pt>
    <dgm:pt modelId="{15DAF14E-FD56-451A-9308-FE6D623E4CCB}">
      <dgm:prSet/>
      <dgm:spPr>
        <a:solidFill>
          <a:schemeClr val="bg1">
            <a:lumMod val="85000"/>
          </a:schemeClr>
        </a:solidFill>
      </dgm:spPr>
      <dgm:t>
        <a:bodyPr/>
        <a:lstStyle/>
        <a:p>
          <a:r>
            <a:rPr lang="en-US" dirty="0" smtClean="0">
              <a:ea typeface="ＭＳ Ｐゴシック" pitchFamily="34" charset="-128"/>
            </a:rPr>
            <a:t>Administrative and Clinical Review Completed</a:t>
          </a:r>
        </a:p>
      </dgm:t>
    </dgm:pt>
    <dgm:pt modelId="{86BCE819-DB6B-4849-8D9C-34C311775103}" type="parTrans" cxnId="{D74BED62-695B-439A-922E-D24CFAF16F28}">
      <dgm:prSet/>
      <dgm:spPr/>
      <dgm:t>
        <a:bodyPr/>
        <a:lstStyle/>
        <a:p>
          <a:endParaRPr lang="en-US"/>
        </a:p>
      </dgm:t>
    </dgm:pt>
    <dgm:pt modelId="{5212400A-B347-4132-B4E9-907A9E8DFE92}" type="sibTrans" cxnId="{D74BED62-695B-439A-922E-D24CFAF16F28}">
      <dgm:prSet/>
      <dgm:spPr/>
      <dgm:t>
        <a:bodyPr/>
        <a:lstStyle/>
        <a:p>
          <a:endParaRPr lang="en-US"/>
        </a:p>
      </dgm:t>
    </dgm:pt>
    <dgm:pt modelId="{B429958E-7118-4C0C-A1E8-B6CFEDE8B462}">
      <dgm:prSet custT="1"/>
      <dgm:spPr>
        <a:scene3d>
          <a:camera prst="orthographicFront"/>
          <a:lightRig rig="threePt" dir="t"/>
        </a:scene3d>
        <a:sp3d>
          <a:bevelT w="165100" prst="coolSlant"/>
        </a:sp3d>
      </dgm:spPr>
      <dgm:t>
        <a:bodyPr/>
        <a:lstStyle/>
        <a:p>
          <a:r>
            <a:rPr lang="en-US" sz="3200" dirty="0" smtClean="0">
              <a:ea typeface="ＭＳ Ｐゴシック" pitchFamily="34" charset="-128"/>
            </a:rPr>
            <a:t>Use of Non VA Care Coordination Note if Required</a:t>
          </a:r>
        </a:p>
      </dgm:t>
    </dgm:pt>
    <dgm:pt modelId="{EF58BAB9-DA79-43C1-A6D5-0AD891DEDB6F}" type="parTrans" cxnId="{1D747492-177B-420D-9164-62A68D7187E1}">
      <dgm:prSet/>
      <dgm:spPr/>
      <dgm:t>
        <a:bodyPr/>
        <a:lstStyle/>
        <a:p>
          <a:endParaRPr lang="en-US"/>
        </a:p>
      </dgm:t>
    </dgm:pt>
    <dgm:pt modelId="{55D2128C-BCDC-4714-8557-ACB1874AF163}" type="sibTrans" cxnId="{1D747492-177B-420D-9164-62A68D7187E1}">
      <dgm:prSet/>
      <dgm:spPr/>
      <dgm:t>
        <a:bodyPr/>
        <a:lstStyle/>
        <a:p>
          <a:endParaRPr lang="en-US"/>
        </a:p>
      </dgm:t>
    </dgm:pt>
    <dgm:pt modelId="{9CFE48C1-D7D9-4928-AD2B-90C7229CC220}" type="pres">
      <dgm:prSet presAssocID="{170B25D6-DCE6-4639-8D4E-BDC6E56F49AD}" presName="outerComposite" presStyleCnt="0">
        <dgm:presLayoutVars>
          <dgm:chMax val="5"/>
          <dgm:dir/>
          <dgm:resizeHandles val="exact"/>
        </dgm:presLayoutVars>
      </dgm:prSet>
      <dgm:spPr/>
      <dgm:t>
        <a:bodyPr/>
        <a:lstStyle/>
        <a:p>
          <a:endParaRPr lang="en-US"/>
        </a:p>
      </dgm:t>
    </dgm:pt>
    <dgm:pt modelId="{A5747F2B-525D-4390-B3DA-A8CAC8A2D36B}" type="pres">
      <dgm:prSet presAssocID="{170B25D6-DCE6-4639-8D4E-BDC6E56F49AD}" presName="dummyMaxCanvas" presStyleCnt="0">
        <dgm:presLayoutVars/>
      </dgm:prSet>
      <dgm:spPr/>
    </dgm:pt>
    <dgm:pt modelId="{E8C57366-E57C-4298-AFE4-4D5C66D174E0}" type="pres">
      <dgm:prSet presAssocID="{170B25D6-DCE6-4639-8D4E-BDC6E56F49AD}" presName="ThreeNodes_1" presStyleLbl="node1" presStyleIdx="0" presStyleCnt="3" custScaleX="103246">
        <dgm:presLayoutVars>
          <dgm:bulletEnabled val="1"/>
        </dgm:presLayoutVars>
      </dgm:prSet>
      <dgm:spPr/>
      <dgm:t>
        <a:bodyPr/>
        <a:lstStyle/>
        <a:p>
          <a:endParaRPr lang="en-US"/>
        </a:p>
      </dgm:t>
    </dgm:pt>
    <dgm:pt modelId="{F35178F1-3216-49A0-A554-77478E00C01B}" type="pres">
      <dgm:prSet presAssocID="{170B25D6-DCE6-4639-8D4E-BDC6E56F49AD}" presName="ThreeNodes_2" presStyleLbl="node1" presStyleIdx="1" presStyleCnt="3">
        <dgm:presLayoutVars>
          <dgm:bulletEnabled val="1"/>
        </dgm:presLayoutVars>
      </dgm:prSet>
      <dgm:spPr/>
      <dgm:t>
        <a:bodyPr/>
        <a:lstStyle/>
        <a:p>
          <a:endParaRPr lang="en-US"/>
        </a:p>
      </dgm:t>
    </dgm:pt>
    <dgm:pt modelId="{495E4A22-30F8-48CB-B2E5-0340B1EA2BB6}" type="pres">
      <dgm:prSet presAssocID="{170B25D6-DCE6-4639-8D4E-BDC6E56F49AD}" presName="ThreeNodes_3" presStyleLbl="node1" presStyleIdx="2" presStyleCnt="3" custLinFactNeighborX="-811" custLinFactNeighborY="0">
        <dgm:presLayoutVars>
          <dgm:bulletEnabled val="1"/>
        </dgm:presLayoutVars>
      </dgm:prSet>
      <dgm:spPr/>
      <dgm:t>
        <a:bodyPr/>
        <a:lstStyle/>
        <a:p>
          <a:endParaRPr lang="en-US"/>
        </a:p>
      </dgm:t>
    </dgm:pt>
    <dgm:pt modelId="{B6A945A7-CA07-41D5-A234-1BC13527A868}" type="pres">
      <dgm:prSet presAssocID="{170B25D6-DCE6-4639-8D4E-BDC6E56F49AD}" presName="ThreeConn_1-2" presStyleLbl="fgAccFollowNode1" presStyleIdx="0" presStyleCnt="2">
        <dgm:presLayoutVars>
          <dgm:bulletEnabled val="1"/>
        </dgm:presLayoutVars>
      </dgm:prSet>
      <dgm:spPr/>
      <dgm:t>
        <a:bodyPr/>
        <a:lstStyle/>
        <a:p>
          <a:endParaRPr lang="en-US"/>
        </a:p>
      </dgm:t>
    </dgm:pt>
    <dgm:pt modelId="{26B54795-8343-4F42-A207-2E17BC219EDB}" type="pres">
      <dgm:prSet presAssocID="{170B25D6-DCE6-4639-8D4E-BDC6E56F49AD}" presName="ThreeConn_2-3" presStyleLbl="fgAccFollowNode1" presStyleIdx="1" presStyleCnt="2">
        <dgm:presLayoutVars>
          <dgm:bulletEnabled val="1"/>
        </dgm:presLayoutVars>
      </dgm:prSet>
      <dgm:spPr/>
      <dgm:t>
        <a:bodyPr/>
        <a:lstStyle/>
        <a:p>
          <a:endParaRPr lang="en-US"/>
        </a:p>
      </dgm:t>
    </dgm:pt>
    <dgm:pt modelId="{EA31C0FE-7319-40A3-ABE9-8379CC19D399}" type="pres">
      <dgm:prSet presAssocID="{170B25D6-DCE6-4639-8D4E-BDC6E56F49AD}" presName="ThreeNodes_1_text" presStyleLbl="node1" presStyleIdx="2" presStyleCnt="3">
        <dgm:presLayoutVars>
          <dgm:bulletEnabled val="1"/>
        </dgm:presLayoutVars>
      </dgm:prSet>
      <dgm:spPr/>
      <dgm:t>
        <a:bodyPr/>
        <a:lstStyle/>
        <a:p>
          <a:endParaRPr lang="en-US"/>
        </a:p>
      </dgm:t>
    </dgm:pt>
    <dgm:pt modelId="{5FC448D8-83FE-4778-A489-3CB2FD55D28F}" type="pres">
      <dgm:prSet presAssocID="{170B25D6-DCE6-4639-8D4E-BDC6E56F49AD}" presName="ThreeNodes_2_text" presStyleLbl="node1" presStyleIdx="2" presStyleCnt="3">
        <dgm:presLayoutVars>
          <dgm:bulletEnabled val="1"/>
        </dgm:presLayoutVars>
      </dgm:prSet>
      <dgm:spPr/>
      <dgm:t>
        <a:bodyPr/>
        <a:lstStyle/>
        <a:p>
          <a:endParaRPr lang="en-US"/>
        </a:p>
      </dgm:t>
    </dgm:pt>
    <dgm:pt modelId="{9D747DB8-02D3-47F2-B1D3-A0F22322E27B}" type="pres">
      <dgm:prSet presAssocID="{170B25D6-DCE6-4639-8D4E-BDC6E56F49AD}" presName="ThreeNodes_3_text" presStyleLbl="node1" presStyleIdx="2" presStyleCnt="3">
        <dgm:presLayoutVars>
          <dgm:bulletEnabled val="1"/>
        </dgm:presLayoutVars>
      </dgm:prSet>
      <dgm:spPr/>
      <dgm:t>
        <a:bodyPr/>
        <a:lstStyle/>
        <a:p>
          <a:endParaRPr lang="en-US"/>
        </a:p>
      </dgm:t>
    </dgm:pt>
  </dgm:ptLst>
  <dgm:cxnLst>
    <dgm:cxn modelId="{6D3A67FA-29FA-4F49-A42B-41FFFC882230}" type="presOf" srcId="{DA0DC2D4-E176-4EA1-8C1A-7C2DDB188155}" destId="{EA31C0FE-7319-40A3-ABE9-8379CC19D399}" srcOrd="1" destOrd="0" presId="urn:microsoft.com/office/officeart/2005/8/layout/vProcess5"/>
    <dgm:cxn modelId="{D74BED62-695B-439A-922E-D24CFAF16F28}" srcId="{170B25D6-DCE6-4639-8D4E-BDC6E56F49AD}" destId="{15DAF14E-FD56-451A-9308-FE6D623E4CCB}" srcOrd="1" destOrd="0" parTransId="{86BCE819-DB6B-4849-8D9C-34C311775103}" sibTransId="{5212400A-B347-4132-B4E9-907A9E8DFE92}"/>
    <dgm:cxn modelId="{05BDD71F-FFDB-4D86-AF57-5457F5831666}" type="presOf" srcId="{5212400A-B347-4132-B4E9-907A9E8DFE92}" destId="{26B54795-8343-4F42-A207-2E17BC219EDB}" srcOrd="0" destOrd="0" presId="urn:microsoft.com/office/officeart/2005/8/layout/vProcess5"/>
    <dgm:cxn modelId="{1D747492-177B-420D-9164-62A68D7187E1}" srcId="{170B25D6-DCE6-4639-8D4E-BDC6E56F49AD}" destId="{B429958E-7118-4C0C-A1E8-B6CFEDE8B462}" srcOrd="2" destOrd="0" parTransId="{EF58BAB9-DA79-43C1-A6D5-0AD891DEDB6F}" sibTransId="{55D2128C-BCDC-4714-8557-ACB1874AF163}"/>
    <dgm:cxn modelId="{E7849790-B67B-4C33-8781-AAE3F3FB7573}" type="presOf" srcId="{DA0DC2D4-E176-4EA1-8C1A-7C2DDB188155}" destId="{E8C57366-E57C-4298-AFE4-4D5C66D174E0}" srcOrd="0" destOrd="0" presId="urn:microsoft.com/office/officeart/2005/8/layout/vProcess5"/>
    <dgm:cxn modelId="{4D226ED6-F63F-4867-AF75-34657A75A2D8}" type="presOf" srcId="{8FE5FF77-D4BE-49AF-B4E4-845677F04CAE}" destId="{B6A945A7-CA07-41D5-A234-1BC13527A868}" srcOrd="0" destOrd="0" presId="urn:microsoft.com/office/officeart/2005/8/layout/vProcess5"/>
    <dgm:cxn modelId="{CC6B46AB-8BDE-4D23-959B-4A37BEB8E53D}" type="presOf" srcId="{B429958E-7118-4C0C-A1E8-B6CFEDE8B462}" destId="{495E4A22-30F8-48CB-B2E5-0340B1EA2BB6}" srcOrd="0" destOrd="0" presId="urn:microsoft.com/office/officeart/2005/8/layout/vProcess5"/>
    <dgm:cxn modelId="{BF0855C8-8415-4FB6-870A-7153E7094D8D}" type="presOf" srcId="{15DAF14E-FD56-451A-9308-FE6D623E4CCB}" destId="{F35178F1-3216-49A0-A554-77478E00C01B}" srcOrd="0" destOrd="0" presId="urn:microsoft.com/office/officeart/2005/8/layout/vProcess5"/>
    <dgm:cxn modelId="{19CA360D-A066-4987-A3D4-ED7F6A632A4B}" srcId="{170B25D6-DCE6-4639-8D4E-BDC6E56F49AD}" destId="{DA0DC2D4-E176-4EA1-8C1A-7C2DDB188155}" srcOrd="0" destOrd="0" parTransId="{6818FFBB-E564-486F-AA3D-8A0D9E42E93F}" sibTransId="{8FE5FF77-D4BE-49AF-B4E4-845677F04CAE}"/>
    <dgm:cxn modelId="{2319F94A-A787-4B73-8A7A-F0C0181D5F37}" type="presOf" srcId="{170B25D6-DCE6-4639-8D4E-BDC6E56F49AD}" destId="{9CFE48C1-D7D9-4928-AD2B-90C7229CC220}" srcOrd="0" destOrd="0" presId="urn:microsoft.com/office/officeart/2005/8/layout/vProcess5"/>
    <dgm:cxn modelId="{A9B5A158-A074-47AB-9517-B7C64D88C27B}" type="presOf" srcId="{15DAF14E-FD56-451A-9308-FE6D623E4CCB}" destId="{5FC448D8-83FE-4778-A489-3CB2FD55D28F}" srcOrd="1" destOrd="0" presId="urn:microsoft.com/office/officeart/2005/8/layout/vProcess5"/>
    <dgm:cxn modelId="{D7CBAE5D-40CF-4368-851D-6DDD9820AC9D}" type="presOf" srcId="{B429958E-7118-4C0C-A1E8-B6CFEDE8B462}" destId="{9D747DB8-02D3-47F2-B1D3-A0F22322E27B}" srcOrd="1" destOrd="0" presId="urn:microsoft.com/office/officeart/2005/8/layout/vProcess5"/>
    <dgm:cxn modelId="{A7E71AC5-F79C-4078-8A29-BE5BDFF2069D}" type="presParOf" srcId="{9CFE48C1-D7D9-4928-AD2B-90C7229CC220}" destId="{A5747F2B-525D-4390-B3DA-A8CAC8A2D36B}" srcOrd="0" destOrd="0" presId="urn:microsoft.com/office/officeart/2005/8/layout/vProcess5"/>
    <dgm:cxn modelId="{6EB90493-9602-4E2E-8FF2-EFA949F1E7F3}" type="presParOf" srcId="{9CFE48C1-D7D9-4928-AD2B-90C7229CC220}" destId="{E8C57366-E57C-4298-AFE4-4D5C66D174E0}" srcOrd="1" destOrd="0" presId="urn:microsoft.com/office/officeart/2005/8/layout/vProcess5"/>
    <dgm:cxn modelId="{4A52B2DE-B0DA-4C87-8EFD-EAE474AD95E1}" type="presParOf" srcId="{9CFE48C1-D7D9-4928-AD2B-90C7229CC220}" destId="{F35178F1-3216-49A0-A554-77478E00C01B}" srcOrd="2" destOrd="0" presId="urn:microsoft.com/office/officeart/2005/8/layout/vProcess5"/>
    <dgm:cxn modelId="{80350975-794D-41C7-AAC2-382218718348}" type="presParOf" srcId="{9CFE48C1-D7D9-4928-AD2B-90C7229CC220}" destId="{495E4A22-30F8-48CB-B2E5-0340B1EA2BB6}" srcOrd="3" destOrd="0" presId="urn:microsoft.com/office/officeart/2005/8/layout/vProcess5"/>
    <dgm:cxn modelId="{D9FD702B-A1ED-4BF6-8CAC-CFAC59FB8EB3}" type="presParOf" srcId="{9CFE48C1-D7D9-4928-AD2B-90C7229CC220}" destId="{B6A945A7-CA07-41D5-A234-1BC13527A868}" srcOrd="4" destOrd="0" presId="urn:microsoft.com/office/officeart/2005/8/layout/vProcess5"/>
    <dgm:cxn modelId="{6DF31854-CF82-45E2-B534-64CF51E9C16F}" type="presParOf" srcId="{9CFE48C1-D7D9-4928-AD2B-90C7229CC220}" destId="{26B54795-8343-4F42-A207-2E17BC219EDB}" srcOrd="5" destOrd="0" presId="urn:microsoft.com/office/officeart/2005/8/layout/vProcess5"/>
    <dgm:cxn modelId="{89EED432-1BF4-4545-A01A-F4D26CF8A52C}" type="presParOf" srcId="{9CFE48C1-D7D9-4928-AD2B-90C7229CC220}" destId="{EA31C0FE-7319-40A3-ABE9-8379CC19D399}" srcOrd="6" destOrd="0" presId="urn:microsoft.com/office/officeart/2005/8/layout/vProcess5"/>
    <dgm:cxn modelId="{76751E41-9B00-4DB4-89AC-FA8D4EF252B7}" type="presParOf" srcId="{9CFE48C1-D7D9-4928-AD2B-90C7229CC220}" destId="{5FC448D8-83FE-4778-A489-3CB2FD55D28F}" srcOrd="7" destOrd="0" presId="urn:microsoft.com/office/officeart/2005/8/layout/vProcess5"/>
    <dgm:cxn modelId="{0C63B520-2EDF-4689-AF64-A4B6EEFFED63}" type="presParOf" srcId="{9CFE48C1-D7D9-4928-AD2B-90C7229CC220}" destId="{9D747DB8-02D3-47F2-B1D3-A0F22322E2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0B25D6-DCE6-4639-8D4E-BDC6E56F49AD}" type="doc">
      <dgm:prSet loTypeId="urn:microsoft.com/office/officeart/2005/8/layout/vProcess5" loCatId="process" qsTypeId="urn:microsoft.com/office/officeart/2005/8/quickstyle/simple1" qsCatId="simple" csTypeId="urn:microsoft.com/office/officeart/2005/8/colors/colorful1#11" csCatId="colorful" phldr="1"/>
      <dgm:spPr/>
      <dgm:t>
        <a:bodyPr/>
        <a:lstStyle/>
        <a:p>
          <a:endParaRPr lang="en-US"/>
        </a:p>
      </dgm:t>
    </dgm:pt>
    <dgm:pt modelId="{DA0DC2D4-E176-4EA1-8C1A-7C2DDB188155}">
      <dgm:prSet phldrT="[Text]"/>
      <dgm:spPr/>
      <dgm:t>
        <a:bodyPr/>
        <a:lstStyle/>
        <a:p>
          <a:r>
            <a:rPr lang="en-US" dirty="0" smtClean="0"/>
            <a:t>Standardized Non VA Care Consult Template placed by VA Provider</a:t>
          </a:r>
          <a:endParaRPr lang="en-US" dirty="0"/>
        </a:p>
      </dgm:t>
    </dgm:pt>
    <dgm:pt modelId="{6818FFBB-E564-486F-AA3D-8A0D9E42E93F}" type="parTrans" cxnId="{19CA360D-A066-4987-A3D4-ED7F6A632A4B}">
      <dgm:prSet/>
      <dgm:spPr/>
      <dgm:t>
        <a:bodyPr/>
        <a:lstStyle/>
        <a:p>
          <a:endParaRPr lang="en-US"/>
        </a:p>
      </dgm:t>
    </dgm:pt>
    <dgm:pt modelId="{8FE5FF77-D4BE-49AF-B4E4-845677F04CAE}" type="sibTrans" cxnId="{19CA360D-A066-4987-A3D4-ED7F6A632A4B}">
      <dgm:prSet/>
      <dgm:spPr/>
      <dgm:t>
        <a:bodyPr/>
        <a:lstStyle/>
        <a:p>
          <a:endParaRPr lang="en-US"/>
        </a:p>
      </dgm:t>
    </dgm:pt>
    <dgm:pt modelId="{15DAF14E-FD56-451A-9308-FE6D623E4CCB}">
      <dgm:prSet/>
      <dgm:spPr/>
      <dgm:t>
        <a:bodyPr/>
        <a:lstStyle/>
        <a:p>
          <a:r>
            <a:rPr lang="en-US" dirty="0" smtClean="0">
              <a:ea typeface="ＭＳ Ｐゴシック" pitchFamily="34" charset="-128"/>
            </a:rPr>
            <a:t>Administrative and Clinical Review Completed</a:t>
          </a:r>
        </a:p>
      </dgm:t>
    </dgm:pt>
    <dgm:pt modelId="{86BCE819-DB6B-4849-8D9C-34C311775103}" type="parTrans" cxnId="{D74BED62-695B-439A-922E-D24CFAF16F28}">
      <dgm:prSet/>
      <dgm:spPr/>
      <dgm:t>
        <a:bodyPr/>
        <a:lstStyle/>
        <a:p>
          <a:endParaRPr lang="en-US"/>
        </a:p>
      </dgm:t>
    </dgm:pt>
    <dgm:pt modelId="{5212400A-B347-4132-B4E9-907A9E8DFE92}" type="sibTrans" cxnId="{D74BED62-695B-439A-922E-D24CFAF16F28}">
      <dgm:prSet/>
      <dgm:spPr/>
      <dgm:t>
        <a:bodyPr/>
        <a:lstStyle/>
        <a:p>
          <a:endParaRPr lang="en-US"/>
        </a:p>
      </dgm:t>
    </dgm:pt>
    <dgm:pt modelId="{B429958E-7118-4C0C-A1E8-B6CFEDE8B462}">
      <dgm:prSet custT="1"/>
      <dgm:spPr/>
      <dgm:t>
        <a:bodyPr/>
        <a:lstStyle/>
        <a:p>
          <a:r>
            <a:rPr lang="en-US" sz="3100" dirty="0" smtClean="0">
              <a:ea typeface="ＭＳ Ｐゴシック" pitchFamily="34" charset="-128"/>
            </a:rPr>
            <a:t>Use of Non VA Care Coordination Note if Required</a:t>
          </a:r>
        </a:p>
      </dgm:t>
    </dgm:pt>
    <dgm:pt modelId="{EF58BAB9-DA79-43C1-A6D5-0AD891DEDB6F}" type="parTrans" cxnId="{1D747492-177B-420D-9164-62A68D7187E1}">
      <dgm:prSet/>
      <dgm:spPr/>
      <dgm:t>
        <a:bodyPr/>
        <a:lstStyle/>
        <a:p>
          <a:endParaRPr lang="en-US"/>
        </a:p>
      </dgm:t>
    </dgm:pt>
    <dgm:pt modelId="{55D2128C-BCDC-4714-8557-ACB1874AF163}" type="sibTrans" cxnId="{1D747492-177B-420D-9164-62A68D7187E1}">
      <dgm:prSet/>
      <dgm:spPr/>
      <dgm:t>
        <a:bodyPr/>
        <a:lstStyle/>
        <a:p>
          <a:endParaRPr lang="en-US"/>
        </a:p>
      </dgm:t>
    </dgm:pt>
    <dgm:pt modelId="{9CFE48C1-D7D9-4928-AD2B-90C7229CC220}" type="pres">
      <dgm:prSet presAssocID="{170B25D6-DCE6-4639-8D4E-BDC6E56F49AD}" presName="outerComposite" presStyleCnt="0">
        <dgm:presLayoutVars>
          <dgm:chMax val="5"/>
          <dgm:dir/>
          <dgm:resizeHandles val="exact"/>
        </dgm:presLayoutVars>
      </dgm:prSet>
      <dgm:spPr/>
      <dgm:t>
        <a:bodyPr/>
        <a:lstStyle/>
        <a:p>
          <a:endParaRPr lang="en-US"/>
        </a:p>
      </dgm:t>
    </dgm:pt>
    <dgm:pt modelId="{A5747F2B-525D-4390-B3DA-A8CAC8A2D36B}" type="pres">
      <dgm:prSet presAssocID="{170B25D6-DCE6-4639-8D4E-BDC6E56F49AD}" presName="dummyMaxCanvas" presStyleCnt="0">
        <dgm:presLayoutVars/>
      </dgm:prSet>
      <dgm:spPr/>
    </dgm:pt>
    <dgm:pt modelId="{E8C57366-E57C-4298-AFE4-4D5C66D174E0}" type="pres">
      <dgm:prSet presAssocID="{170B25D6-DCE6-4639-8D4E-BDC6E56F49AD}" presName="ThreeNodes_1" presStyleLbl="node1" presStyleIdx="0" presStyleCnt="3" custScaleX="103246">
        <dgm:presLayoutVars>
          <dgm:bulletEnabled val="1"/>
        </dgm:presLayoutVars>
      </dgm:prSet>
      <dgm:spPr/>
      <dgm:t>
        <a:bodyPr/>
        <a:lstStyle/>
        <a:p>
          <a:endParaRPr lang="en-US"/>
        </a:p>
      </dgm:t>
    </dgm:pt>
    <dgm:pt modelId="{F35178F1-3216-49A0-A554-77478E00C01B}" type="pres">
      <dgm:prSet presAssocID="{170B25D6-DCE6-4639-8D4E-BDC6E56F49AD}" presName="ThreeNodes_2" presStyleLbl="node1" presStyleIdx="1" presStyleCnt="3">
        <dgm:presLayoutVars>
          <dgm:bulletEnabled val="1"/>
        </dgm:presLayoutVars>
      </dgm:prSet>
      <dgm:spPr/>
      <dgm:t>
        <a:bodyPr/>
        <a:lstStyle/>
        <a:p>
          <a:endParaRPr lang="en-US"/>
        </a:p>
      </dgm:t>
    </dgm:pt>
    <dgm:pt modelId="{495E4A22-30F8-48CB-B2E5-0340B1EA2BB6}" type="pres">
      <dgm:prSet presAssocID="{170B25D6-DCE6-4639-8D4E-BDC6E56F49AD}" presName="ThreeNodes_3" presStyleLbl="node1" presStyleIdx="2" presStyleCnt="3" custLinFactNeighborX="-811" custLinFactNeighborY="0">
        <dgm:presLayoutVars>
          <dgm:bulletEnabled val="1"/>
        </dgm:presLayoutVars>
      </dgm:prSet>
      <dgm:spPr/>
      <dgm:t>
        <a:bodyPr/>
        <a:lstStyle/>
        <a:p>
          <a:endParaRPr lang="en-US"/>
        </a:p>
      </dgm:t>
    </dgm:pt>
    <dgm:pt modelId="{B6A945A7-CA07-41D5-A234-1BC13527A868}" type="pres">
      <dgm:prSet presAssocID="{170B25D6-DCE6-4639-8D4E-BDC6E56F49AD}" presName="ThreeConn_1-2" presStyleLbl="fgAccFollowNode1" presStyleIdx="0" presStyleCnt="2">
        <dgm:presLayoutVars>
          <dgm:bulletEnabled val="1"/>
        </dgm:presLayoutVars>
      </dgm:prSet>
      <dgm:spPr/>
      <dgm:t>
        <a:bodyPr/>
        <a:lstStyle/>
        <a:p>
          <a:endParaRPr lang="en-US"/>
        </a:p>
      </dgm:t>
    </dgm:pt>
    <dgm:pt modelId="{26B54795-8343-4F42-A207-2E17BC219EDB}" type="pres">
      <dgm:prSet presAssocID="{170B25D6-DCE6-4639-8D4E-BDC6E56F49AD}" presName="ThreeConn_2-3" presStyleLbl="fgAccFollowNode1" presStyleIdx="1" presStyleCnt="2">
        <dgm:presLayoutVars>
          <dgm:bulletEnabled val="1"/>
        </dgm:presLayoutVars>
      </dgm:prSet>
      <dgm:spPr/>
      <dgm:t>
        <a:bodyPr/>
        <a:lstStyle/>
        <a:p>
          <a:endParaRPr lang="en-US"/>
        </a:p>
      </dgm:t>
    </dgm:pt>
    <dgm:pt modelId="{EA31C0FE-7319-40A3-ABE9-8379CC19D399}" type="pres">
      <dgm:prSet presAssocID="{170B25D6-DCE6-4639-8D4E-BDC6E56F49AD}" presName="ThreeNodes_1_text" presStyleLbl="node1" presStyleIdx="2" presStyleCnt="3">
        <dgm:presLayoutVars>
          <dgm:bulletEnabled val="1"/>
        </dgm:presLayoutVars>
      </dgm:prSet>
      <dgm:spPr/>
      <dgm:t>
        <a:bodyPr/>
        <a:lstStyle/>
        <a:p>
          <a:endParaRPr lang="en-US"/>
        </a:p>
      </dgm:t>
    </dgm:pt>
    <dgm:pt modelId="{5FC448D8-83FE-4778-A489-3CB2FD55D28F}" type="pres">
      <dgm:prSet presAssocID="{170B25D6-DCE6-4639-8D4E-BDC6E56F49AD}" presName="ThreeNodes_2_text" presStyleLbl="node1" presStyleIdx="2" presStyleCnt="3">
        <dgm:presLayoutVars>
          <dgm:bulletEnabled val="1"/>
        </dgm:presLayoutVars>
      </dgm:prSet>
      <dgm:spPr/>
      <dgm:t>
        <a:bodyPr/>
        <a:lstStyle/>
        <a:p>
          <a:endParaRPr lang="en-US"/>
        </a:p>
      </dgm:t>
    </dgm:pt>
    <dgm:pt modelId="{9D747DB8-02D3-47F2-B1D3-A0F22322E27B}" type="pres">
      <dgm:prSet presAssocID="{170B25D6-DCE6-4639-8D4E-BDC6E56F49AD}" presName="ThreeNodes_3_text" presStyleLbl="node1" presStyleIdx="2" presStyleCnt="3">
        <dgm:presLayoutVars>
          <dgm:bulletEnabled val="1"/>
        </dgm:presLayoutVars>
      </dgm:prSet>
      <dgm:spPr/>
      <dgm:t>
        <a:bodyPr/>
        <a:lstStyle/>
        <a:p>
          <a:endParaRPr lang="en-US"/>
        </a:p>
      </dgm:t>
    </dgm:pt>
  </dgm:ptLst>
  <dgm:cxnLst>
    <dgm:cxn modelId="{89826B6C-F3DB-421A-A198-4804E8864BDC}" type="presOf" srcId="{5212400A-B347-4132-B4E9-907A9E8DFE92}" destId="{26B54795-8343-4F42-A207-2E17BC219EDB}" srcOrd="0" destOrd="0" presId="urn:microsoft.com/office/officeart/2005/8/layout/vProcess5"/>
    <dgm:cxn modelId="{D74BED62-695B-439A-922E-D24CFAF16F28}" srcId="{170B25D6-DCE6-4639-8D4E-BDC6E56F49AD}" destId="{15DAF14E-FD56-451A-9308-FE6D623E4CCB}" srcOrd="1" destOrd="0" parTransId="{86BCE819-DB6B-4849-8D9C-34C311775103}" sibTransId="{5212400A-B347-4132-B4E9-907A9E8DFE92}"/>
    <dgm:cxn modelId="{57C9A30D-E1FA-4368-8516-D95A31479CA6}" type="presOf" srcId="{15DAF14E-FD56-451A-9308-FE6D623E4CCB}" destId="{F35178F1-3216-49A0-A554-77478E00C01B}" srcOrd="0" destOrd="0" presId="urn:microsoft.com/office/officeart/2005/8/layout/vProcess5"/>
    <dgm:cxn modelId="{1D747492-177B-420D-9164-62A68D7187E1}" srcId="{170B25D6-DCE6-4639-8D4E-BDC6E56F49AD}" destId="{B429958E-7118-4C0C-A1E8-B6CFEDE8B462}" srcOrd="2" destOrd="0" parTransId="{EF58BAB9-DA79-43C1-A6D5-0AD891DEDB6F}" sibTransId="{55D2128C-BCDC-4714-8557-ACB1874AF163}"/>
    <dgm:cxn modelId="{2DED83AC-9168-4149-88DB-806624CE7B49}" type="presOf" srcId="{DA0DC2D4-E176-4EA1-8C1A-7C2DDB188155}" destId="{EA31C0FE-7319-40A3-ABE9-8379CC19D399}" srcOrd="1" destOrd="0" presId="urn:microsoft.com/office/officeart/2005/8/layout/vProcess5"/>
    <dgm:cxn modelId="{963CB4E6-67D7-44BF-A899-0489085647E0}" type="presOf" srcId="{8FE5FF77-D4BE-49AF-B4E4-845677F04CAE}" destId="{B6A945A7-CA07-41D5-A234-1BC13527A868}" srcOrd="0" destOrd="0" presId="urn:microsoft.com/office/officeart/2005/8/layout/vProcess5"/>
    <dgm:cxn modelId="{DCC6C15F-DEC7-4CAA-9FED-636B682BC390}" type="presOf" srcId="{15DAF14E-FD56-451A-9308-FE6D623E4CCB}" destId="{5FC448D8-83FE-4778-A489-3CB2FD55D28F}" srcOrd="1" destOrd="0" presId="urn:microsoft.com/office/officeart/2005/8/layout/vProcess5"/>
    <dgm:cxn modelId="{8469882A-EBE7-4BF4-98F1-611C90FC9F54}" type="presOf" srcId="{B429958E-7118-4C0C-A1E8-B6CFEDE8B462}" destId="{9D747DB8-02D3-47F2-B1D3-A0F22322E27B}" srcOrd="1" destOrd="0" presId="urn:microsoft.com/office/officeart/2005/8/layout/vProcess5"/>
    <dgm:cxn modelId="{BF45E4C7-A90F-4A69-A0A2-2F6A4A3281DD}" type="presOf" srcId="{B429958E-7118-4C0C-A1E8-B6CFEDE8B462}" destId="{495E4A22-30F8-48CB-B2E5-0340B1EA2BB6}" srcOrd="0" destOrd="0" presId="urn:microsoft.com/office/officeart/2005/8/layout/vProcess5"/>
    <dgm:cxn modelId="{A71231C6-F0B3-47BB-AA52-C623D7855FB8}" type="presOf" srcId="{170B25D6-DCE6-4639-8D4E-BDC6E56F49AD}" destId="{9CFE48C1-D7D9-4928-AD2B-90C7229CC220}" srcOrd="0" destOrd="0" presId="urn:microsoft.com/office/officeart/2005/8/layout/vProcess5"/>
    <dgm:cxn modelId="{19CA360D-A066-4987-A3D4-ED7F6A632A4B}" srcId="{170B25D6-DCE6-4639-8D4E-BDC6E56F49AD}" destId="{DA0DC2D4-E176-4EA1-8C1A-7C2DDB188155}" srcOrd="0" destOrd="0" parTransId="{6818FFBB-E564-486F-AA3D-8A0D9E42E93F}" sibTransId="{8FE5FF77-D4BE-49AF-B4E4-845677F04CAE}"/>
    <dgm:cxn modelId="{CB411D2B-F849-49CF-8DFF-1028653A89A6}" type="presOf" srcId="{DA0DC2D4-E176-4EA1-8C1A-7C2DDB188155}" destId="{E8C57366-E57C-4298-AFE4-4D5C66D174E0}" srcOrd="0" destOrd="0" presId="urn:microsoft.com/office/officeart/2005/8/layout/vProcess5"/>
    <dgm:cxn modelId="{569E4F68-3CA3-436A-A05C-FA0C8D22A523}" type="presParOf" srcId="{9CFE48C1-D7D9-4928-AD2B-90C7229CC220}" destId="{A5747F2B-525D-4390-B3DA-A8CAC8A2D36B}" srcOrd="0" destOrd="0" presId="urn:microsoft.com/office/officeart/2005/8/layout/vProcess5"/>
    <dgm:cxn modelId="{4FCC13F3-D983-40EE-97D9-8BD97A841233}" type="presParOf" srcId="{9CFE48C1-D7D9-4928-AD2B-90C7229CC220}" destId="{E8C57366-E57C-4298-AFE4-4D5C66D174E0}" srcOrd="1" destOrd="0" presId="urn:microsoft.com/office/officeart/2005/8/layout/vProcess5"/>
    <dgm:cxn modelId="{440E38DB-D252-432C-95BF-65514B2112F1}" type="presParOf" srcId="{9CFE48C1-D7D9-4928-AD2B-90C7229CC220}" destId="{F35178F1-3216-49A0-A554-77478E00C01B}" srcOrd="2" destOrd="0" presId="urn:microsoft.com/office/officeart/2005/8/layout/vProcess5"/>
    <dgm:cxn modelId="{9A93F2B1-711D-4D84-AFF1-DD3270AF1DD9}" type="presParOf" srcId="{9CFE48C1-D7D9-4928-AD2B-90C7229CC220}" destId="{495E4A22-30F8-48CB-B2E5-0340B1EA2BB6}" srcOrd="3" destOrd="0" presId="urn:microsoft.com/office/officeart/2005/8/layout/vProcess5"/>
    <dgm:cxn modelId="{407E9D0E-E1AA-41A7-B57C-94FB85B01D0F}" type="presParOf" srcId="{9CFE48C1-D7D9-4928-AD2B-90C7229CC220}" destId="{B6A945A7-CA07-41D5-A234-1BC13527A868}" srcOrd="4" destOrd="0" presId="urn:microsoft.com/office/officeart/2005/8/layout/vProcess5"/>
    <dgm:cxn modelId="{F0370E1D-EFCA-4028-90FA-9E59589D7E78}" type="presParOf" srcId="{9CFE48C1-D7D9-4928-AD2B-90C7229CC220}" destId="{26B54795-8343-4F42-A207-2E17BC219EDB}" srcOrd="5" destOrd="0" presId="urn:microsoft.com/office/officeart/2005/8/layout/vProcess5"/>
    <dgm:cxn modelId="{BC82C6A5-90CF-47F6-BDA6-728B5EF57908}" type="presParOf" srcId="{9CFE48C1-D7D9-4928-AD2B-90C7229CC220}" destId="{EA31C0FE-7319-40A3-ABE9-8379CC19D399}" srcOrd="6" destOrd="0" presId="urn:microsoft.com/office/officeart/2005/8/layout/vProcess5"/>
    <dgm:cxn modelId="{30CB5102-6440-4BC3-BCDE-9F79E1199478}" type="presParOf" srcId="{9CFE48C1-D7D9-4928-AD2B-90C7229CC220}" destId="{5FC448D8-83FE-4778-A489-3CB2FD55D28F}" srcOrd="7" destOrd="0" presId="urn:microsoft.com/office/officeart/2005/8/layout/vProcess5"/>
    <dgm:cxn modelId="{4D6F4694-3DCD-45C8-9EEE-C8FADC8DC952}" type="presParOf" srcId="{9CFE48C1-D7D9-4928-AD2B-90C7229CC220}" destId="{9D747DB8-02D3-47F2-B1D3-A0F22322E2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500" b="1" dirty="0" smtClean="0">
              <a:solidFill>
                <a:srgbClr val="FF0000"/>
              </a:solidFill>
            </a:rPr>
            <a:t>Veteran</a:t>
          </a:r>
          <a:endParaRPr lang="en-US" sz="25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solidFill>
          <a:schemeClr val="accent5">
            <a:lumMod val="75000"/>
          </a:schemeClr>
        </a:solidFill>
      </dgm:spPr>
      <dgm:t>
        <a:bodyPr/>
        <a:lstStyle/>
        <a:p>
          <a:r>
            <a:rPr lang="en-US" sz="1700" b="1" dirty="0" smtClean="0"/>
            <a:t>Referral Review</a:t>
          </a:r>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solidFill>
          <a:srgbClr val="FF0000"/>
        </a:solidFill>
        <a:scene3d>
          <a:camera prst="orthographicFront"/>
          <a:lightRig rig="threePt" dir="t"/>
        </a:scene3d>
        <a:sp3d>
          <a:bevelT w="165100" prst="coolSlant"/>
        </a:sp3d>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ED4C366F-31D9-4F80-9C3B-8BE24D41BAAA}" type="presOf" srcId="{86343FCD-ACDD-4BA8-8100-C199220053D3}" destId="{5CCEC853-A065-4047-9178-40AED8A0677A}" srcOrd="1" destOrd="0" presId="urn:microsoft.com/office/officeart/2005/8/layout/radial1"/>
    <dgm:cxn modelId="{B5F297E3-0FC5-45A3-99C6-74A0AECF60CA}" type="presOf" srcId="{827E4A02-4BC2-4458-83DF-B1595FA41337}" destId="{808FFAE4-0C60-4315-B484-C0443073D25D}" srcOrd="0" destOrd="0" presId="urn:microsoft.com/office/officeart/2005/8/layout/radial1"/>
    <dgm:cxn modelId="{1CAAA002-2E2C-410A-B1B6-9C84E50CA896}" type="presOf" srcId="{AD741C99-C93C-4FA0-9DF4-38BD5DFACD3D}" destId="{C94648DB-A991-4D17-B21C-2B58591D5923}" srcOrd="0" destOrd="0" presId="urn:microsoft.com/office/officeart/2005/8/layout/radial1"/>
    <dgm:cxn modelId="{C6BDF0C7-A46C-4A3C-8D0F-2D60EACA48B2}" type="presOf" srcId="{33EBC3FD-BE34-44B4-9A0A-2AB69737DC23}" destId="{8446F48A-FCC3-436F-9A99-85FF67B1D38B}" srcOrd="0" destOrd="0" presId="urn:microsoft.com/office/officeart/2005/8/layout/radial1"/>
    <dgm:cxn modelId="{BF672959-900D-4319-AEA2-9F2D22650436}" type="presOf" srcId="{6E413C00-39B8-4750-B1BE-F87A7BC84648}" destId="{181C11C4-BA82-4839-B156-D6A9AD0B04EF}" srcOrd="0" destOrd="0" presId="urn:microsoft.com/office/officeart/2005/8/layout/radial1"/>
    <dgm:cxn modelId="{BF742449-6001-46D4-8DD9-C66384B162B2}" type="presOf" srcId="{53FFD95D-48BC-4CB7-8672-58742E61AAF2}" destId="{28E215B8-5ED4-4325-BE3D-3CA0EFB0194A}" srcOrd="0" destOrd="0" presId="urn:microsoft.com/office/officeart/2005/8/layout/radial1"/>
    <dgm:cxn modelId="{EF7A78D6-CC07-4C8E-A431-BD55773C47A5}" type="presOf" srcId="{3D5A653B-6D50-409B-A0CF-A0C15F5C0F9B}" destId="{DBAD6A9F-BFC3-46AA-8247-6FD86B4A5FC1}"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E7AE5F16-83BF-4937-BA2F-F34B297FCE21}" type="presOf" srcId="{6E413C00-39B8-4750-B1BE-F87A7BC84648}" destId="{6CC7CEF6-8B83-4AAA-8D40-810DA1F09600}" srcOrd="1" destOrd="0" presId="urn:microsoft.com/office/officeart/2005/8/layout/radial1"/>
    <dgm:cxn modelId="{AE366815-7230-49C3-8A14-3606FDECEA34}" type="presOf" srcId="{53FFD95D-48BC-4CB7-8672-58742E61AAF2}" destId="{156AC85C-F633-4849-86CC-C4C1B432DA90}" srcOrd="1" destOrd="0" presId="urn:microsoft.com/office/officeart/2005/8/layout/radial1"/>
    <dgm:cxn modelId="{BB7993F6-5001-43BF-A818-8365A50E233A}" srcId="{508D1978-876E-450F-9B01-CE831884DBAB}" destId="{33EBC3FD-BE34-44B4-9A0A-2AB69737DC23}" srcOrd="3" destOrd="0" parTransId="{6E413C00-39B8-4750-B1BE-F87A7BC84648}" sibTransId="{11F3E686-AD0A-4382-80D7-8205F8D633E3}"/>
    <dgm:cxn modelId="{F10F600B-DDC3-4DE2-8FA6-8E262233F97C}" type="presOf" srcId="{03FB89C6-650F-4705-9AD0-980FBA56072F}" destId="{4401EE48-2E79-445D-A6F9-0C7030B48D31}" srcOrd="1" destOrd="0" presId="urn:microsoft.com/office/officeart/2005/8/layout/radial1"/>
    <dgm:cxn modelId="{E1ADADE1-E0DE-49C0-A8A1-4DA2038DDB95}" srcId="{508D1978-876E-450F-9B01-CE831884DBAB}" destId="{827E4A02-4BC2-4458-83DF-B1595FA41337}" srcOrd="0" destOrd="0" parTransId="{03FB89C6-650F-4705-9AD0-980FBA56072F}" sibTransId="{D62A7D96-0CF1-433D-BF45-C3299C59967C}"/>
    <dgm:cxn modelId="{A2E1867C-5B7E-4BB9-9D0C-4F4E912A2B92}" srcId="{508D1978-876E-450F-9B01-CE831884DBAB}" destId="{C538118B-5C3E-4A6B-9918-8634090C693F}" srcOrd="2" destOrd="0" parTransId="{86343FCD-ACDD-4BA8-8100-C199220053D3}" sibTransId="{37B39DC8-D37B-4248-9FA7-78E66F544A7F}"/>
    <dgm:cxn modelId="{411D5F65-591F-4043-A75A-34147C82786B}" type="presOf" srcId="{AD741C99-C93C-4FA0-9DF4-38BD5DFACD3D}" destId="{E2CA8AC5-7306-4421-A1D6-0A2C3E95E9C3}" srcOrd="1"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612D3601-5650-49DD-B947-085C78F2BA6D}" type="presOf" srcId="{03FB89C6-650F-4705-9AD0-980FBA56072F}" destId="{5B40DE47-D4C1-42FB-AA10-23D520A7DE1C}" srcOrd="0" destOrd="0" presId="urn:microsoft.com/office/officeart/2005/8/layout/radial1"/>
    <dgm:cxn modelId="{039C506A-441D-4FBD-867C-5C9119AF69B6}" type="presOf" srcId="{58858DB5-4013-486A-8565-B22F23FADB92}" destId="{4AF16964-1C94-43BA-9DD2-AA7BF686005E}" srcOrd="0" destOrd="0" presId="urn:microsoft.com/office/officeart/2005/8/layout/radial1"/>
    <dgm:cxn modelId="{89A24815-7997-4677-AA6E-E352C08E01E2}" type="presOf" srcId="{508D1978-876E-450F-9B01-CE831884DBAB}" destId="{0D39ADDB-40F8-4EEE-8346-033BDF5DF40A}" srcOrd="0" destOrd="0" presId="urn:microsoft.com/office/officeart/2005/8/layout/radial1"/>
    <dgm:cxn modelId="{973CFC82-2630-4212-8F2D-2132B74B8A72}" type="presOf" srcId="{C538118B-5C3E-4A6B-9918-8634090C693F}" destId="{F1A71C1C-8327-4F85-A298-BC79C05D327B}" srcOrd="0" destOrd="0" presId="urn:microsoft.com/office/officeart/2005/8/layout/radial1"/>
    <dgm:cxn modelId="{2712C921-24E7-4F00-AA49-6EAD6BF337E0}" type="presOf" srcId="{86343FCD-ACDD-4BA8-8100-C199220053D3}" destId="{78EB3F23-03E8-47DA-8FB0-07C616663517}" srcOrd="0" destOrd="0" presId="urn:microsoft.com/office/officeart/2005/8/layout/radial1"/>
    <dgm:cxn modelId="{BC2EA22F-5F97-40D5-9CBB-2FD6A0A8C720}" type="presOf" srcId="{4A6D3B35-71A5-48A0-8259-5644C7AEC4A7}" destId="{87EB7D41-0074-40B2-B1B0-BF835A603C37}" srcOrd="0" destOrd="0" presId="urn:microsoft.com/office/officeart/2005/8/layout/radial1"/>
    <dgm:cxn modelId="{352ACE51-42D6-42FB-96EC-F1D2E2036AE8}" type="presParOf" srcId="{DBAD6A9F-BFC3-46AA-8247-6FD86B4A5FC1}" destId="{0D39ADDB-40F8-4EEE-8346-033BDF5DF40A}" srcOrd="0" destOrd="0" presId="urn:microsoft.com/office/officeart/2005/8/layout/radial1"/>
    <dgm:cxn modelId="{70D8ADD9-10BE-40AB-AFBE-B04C3A2E7FC6}" type="presParOf" srcId="{DBAD6A9F-BFC3-46AA-8247-6FD86B4A5FC1}" destId="{5B40DE47-D4C1-42FB-AA10-23D520A7DE1C}" srcOrd="1" destOrd="0" presId="urn:microsoft.com/office/officeart/2005/8/layout/radial1"/>
    <dgm:cxn modelId="{29BA3FFA-C157-45DD-88DB-A5A69461A0C3}" type="presParOf" srcId="{5B40DE47-D4C1-42FB-AA10-23D520A7DE1C}" destId="{4401EE48-2E79-445D-A6F9-0C7030B48D31}" srcOrd="0" destOrd="0" presId="urn:microsoft.com/office/officeart/2005/8/layout/radial1"/>
    <dgm:cxn modelId="{D599CF20-98FF-4A5D-AC19-5FCD436F451A}" type="presParOf" srcId="{DBAD6A9F-BFC3-46AA-8247-6FD86B4A5FC1}" destId="{808FFAE4-0C60-4315-B484-C0443073D25D}" srcOrd="2" destOrd="0" presId="urn:microsoft.com/office/officeart/2005/8/layout/radial1"/>
    <dgm:cxn modelId="{2EE46D8B-2BA9-4558-B5AD-BE80674C7835}" type="presParOf" srcId="{DBAD6A9F-BFC3-46AA-8247-6FD86B4A5FC1}" destId="{28E215B8-5ED4-4325-BE3D-3CA0EFB0194A}" srcOrd="3" destOrd="0" presId="urn:microsoft.com/office/officeart/2005/8/layout/radial1"/>
    <dgm:cxn modelId="{47BA3759-FA2C-4931-BEB8-3C8FDFCBF91B}" type="presParOf" srcId="{28E215B8-5ED4-4325-BE3D-3CA0EFB0194A}" destId="{156AC85C-F633-4849-86CC-C4C1B432DA90}" srcOrd="0" destOrd="0" presId="urn:microsoft.com/office/officeart/2005/8/layout/radial1"/>
    <dgm:cxn modelId="{F49F8A27-DDFB-4D56-A8CB-3E31347A4260}" type="presParOf" srcId="{DBAD6A9F-BFC3-46AA-8247-6FD86B4A5FC1}" destId="{4AF16964-1C94-43BA-9DD2-AA7BF686005E}" srcOrd="4" destOrd="0" presId="urn:microsoft.com/office/officeart/2005/8/layout/radial1"/>
    <dgm:cxn modelId="{27CFA76D-79B7-4A42-9055-1BFD6290BBD8}" type="presParOf" srcId="{DBAD6A9F-BFC3-46AA-8247-6FD86B4A5FC1}" destId="{78EB3F23-03E8-47DA-8FB0-07C616663517}" srcOrd="5" destOrd="0" presId="urn:microsoft.com/office/officeart/2005/8/layout/radial1"/>
    <dgm:cxn modelId="{AC008445-0766-43C4-9F58-B2C1040E76C4}" type="presParOf" srcId="{78EB3F23-03E8-47DA-8FB0-07C616663517}" destId="{5CCEC853-A065-4047-9178-40AED8A0677A}" srcOrd="0" destOrd="0" presId="urn:microsoft.com/office/officeart/2005/8/layout/radial1"/>
    <dgm:cxn modelId="{7124627B-9C2A-4275-8EC3-BB826EE3EBE3}" type="presParOf" srcId="{DBAD6A9F-BFC3-46AA-8247-6FD86B4A5FC1}" destId="{F1A71C1C-8327-4F85-A298-BC79C05D327B}" srcOrd="6" destOrd="0" presId="urn:microsoft.com/office/officeart/2005/8/layout/radial1"/>
    <dgm:cxn modelId="{FC101951-BCDD-4BB5-A593-8FB54F646405}" type="presParOf" srcId="{DBAD6A9F-BFC3-46AA-8247-6FD86B4A5FC1}" destId="{181C11C4-BA82-4839-B156-D6A9AD0B04EF}" srcOrd="7" destOrd="0" presId="urn:microsoft.com/office/officeart/2005/8/layout/radial1"/>
    <dgm:cxn modelId="{5D8EEE8D-94B7-4597-9EF0-E74B04843B9B}" type="presParOf" srcId="{181C11C4-BA82-4839-B156-D6A9AD0B04EF}" destId="{6CC7CEF6-8B83-4AAA-8D40-810DA1F09600}" srcOrd="0" destOrd="0" presId="urn:microsoft.com/office/officeart/2005/8/layout/radial1"/>
    <dgm:cxn modelId="{C4051AFB-1EB9-416F-B965-0F9FBBF7CD94}" type="presParOf" srcId="{DBAD6A9F-BFC3-46AA-8247-6FD86B4A5FC1}" destId="{8446F48A-FCC3-436F-9A99-85FF67B1D38B}" srcOrd="8" destOrd="0" presId="urn:microsoft.com/office/officeart/2005/8/layout/radial1"/>
    <dgm:cxn modelId="{71CFC8A6-7D1B-4F2F-98E0-256104841F06}" type="presParOf" srcId="{DBAD6A9F-BFC3-46AA-8247-6FD86B4A5FC1}" destId="{C94648DB-A991-4D17-B21C-2B58591D5923}" srcOrd="9" destOrd="0" presId="urn:microsoft.com/office/officeart/2005/8/layout/radial1"/>
    <dgm:cxn modelId="{2DA6A8CB-09A9-4D23-BDF2-4D94079A61D1}" type="presParOf" srcId="{C94648DB-A991-4D17-B21C-2B58591D5923}" destId="{E2CA8AC5-7306-4421-A1D6-0A2C3E95E9C3}" srcOrd="0" destOrd="0" presId="urn:microsoft.com/office/officeart/2005/8/layout/radial1"/>
    <dgm:cxn modelId="{A2254FC9-38D9-4A39-AAFC-07EF38198A1A}"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7320AB-873E-49E8-AD58-3D5070D8912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BBDF1A7-0E23-4BC2-9F81-1E52A181421D}">
      <dgm:prSet phldrT="[Text]"/>
      <dgm:spPr/>
      <dgm:t>
        <a:bodyPr/>
        <a:lstStyle/>
        <a:p>
          <a:r>
            <a:rPr lang="en-US" dirty="0" smtClean="0"/>
            <a:t>Veteran</a:t>
          </a:r>
          <a:endParaRPr lang="en-US" dirty="0"/>
        </a:p>
      </dgm:t>
    </dgm:pt>
    <dgm:pt modelId="{FE8DD943-3BEA-4EB5-88E8-8FBA6424528B}" type="parTrans" cxnId="{A3C69AAB-DC56-4937-B1DE-ACD6FB5B5D2A}">
      <dgm:prSet/>
      <dgm:spPr/>
      <dgm:t>
        <a:bodyPr/>
        <a:lstStyle/>
        <a:p>
          <a:endParaRPr lang="en-US"/>
        </a:p>
      </dgm:t>
    </dgm:pt>
    <dgm:pt modelId="{6A465F9B-7C13-4A12-90BC-0EC636CF9F04}" type="sibTrans" cxnId="{A3C69AAB-DC56-4937-B1DE-ACD6FB5B5D2A}">
      <dgm:prSet/>
      <dgm:spPr/>
      <dgm:t>
        <a:bodyPr/>
        <a:lstStyle/>
        <a:p>
          <a:endParaRPr lang="en-US"/>
        </a:p>
      </dgm:t>
    </dgm:pt>
    <dgm:pt modelId="{0EE6FC34-63AC-4D49-B8E9-00BFAA3EC5F6}">
      <dgm:prSet phldrT="[Text]"/>
      <dgm:spPr/>
      <dgm:t>
        <a:bodyPr/>
        <a:lstStyle/>
        <a:p>
          <a:r>
            <a:rPr lang="en-US" dirty="0" smtClean="0"/>
            <a:t>Non VA Provider</a:t>
          </a:r>
          <a:endParaRPr lang="en-US" dirty="0"/>
        </a:p>
      </dgm:t>
    </dgm:pt>
    <dgm:pt modelId="{82D8AB18-5D59-4040-9C58-723A22FE7361}" type="parTrans" cxnId="{8512FF87-19E6-4FCD-A7E0-07E79B9F1C4F}">
      <dgm:prSet/>
      <dgm:spPr/>
      <dgm:t>
        <a:bodyPr/>
        <a:lstStyle/>
        <a:p>
          <a:endParaRPr lang="en-US"/>
        </a:p>
      </dgm:t>
    </dgm:pt>
    <dgm:pt modelId="{E77F724C-A2F1-4741-873D-83CA7166658B}" type="sibTrans" cxnId="{8512FF87-19E6-4FCD-A7E0-07E79B9F1C4F}">
      <dgm:prSet/>
      <dgm:spPr/>
      <dgm:t>
        <a:bodyPr/>
        <a:lstStyle/>
        <a:p>
          <a:endParaRPr lang="en-US"/>
        </a:p>
      </dgm:t>
    </dgm:pt>
    <dgm:pt modelId="{13B14316-0406-465A-93A2-6F9758035607}">
      <dgm:prSet phldrT="[Text]"/>
      <dgm:spPr/>
      <dgm:t>
        <a:bodyPr/>
        <a:lstStyle/>
        <a:p>
          <a:r>
            <a:rPr lang="en-US" dirty="0" smtClean="0"/>
            <a:t> NVCC Team</a:t>
          </a:r>
          <a:endParaRPr lang="en-US" dirty="0"/>
        </a:p>
      </dgm:t>
    </dgm:pt>
    <dgm:pt modelId="{3A18A679-9BED-4232-8C2C-7CE464D6C779}" type="parTrans" cxnId="{00A1890D-919C-4D76-AFB4-0BD99728BC87}">
      <dgm:prSet/>
      <dgm:spPr/>
      <dgm:t>
        <a:bodyPr/>
        <a:lstStyle/>
        <a:p>
          <a:endParaRPr lang="en-US"/>
        </a:p>
      </dgm:t>
    </dgm:pt>
    <dgm:pt modelId="{3F3D3445-1C78-4BAD-8852-0CD11B309769}" type="sibTrans" cxnId="{00A1890D-919C-4D76-AFB4-0BD99728BC87}">
      <dgm:prSet/>
      <dgm:spPr/>
      <dgm:t>
        <a:bodyPr/>
        <a:lstStyle/>
        <a:p>
          <a:endParaRPr lang="en-US"/>
        </a:p>
      </dgm:t>
    </dgm:pt>
    <dgm:pt modelId="{E7D4ABEE-223C-45A1-B0E6-FC9CABB79BBF}">
      <dgm:prSet phldrT="[Text]"/>
      <dgm:spPr/>
      <dgm:t>
        <a:bodyPr/>
        <a:lstStyle/>
        <a:p>
          <a:r>
            <a:rPr lang="en-US" dirty="0" smtClean="0"/>
            <a:t>VA Provider</a:t>
          </a:r>
          <a:endParaRPr lang="en-US" dirty="0"/>
        </a:p>
      </dgm:t>
      <dgm:extLst>
        <a:ext uri="{E40237B7-FDA0-4F09-8148-C483321AD2D9}">
          <dgm14:cNvPr xmlns:dgm14="http://schemas.microsoft.com/office/drawing/2010/diagram" id="0" name="" descr="Showing relationships of concepts or components to a central idea in a cycle."/>
        </a:ext>
      </dgm:extLst>
    </dgm:pt>
    <dgm:pt modelId="{2635CFB6-F5C9-4EE7-878F-599B29F4B662}" type="parTrans" cxnId="{F0F4B44C-AB33-4D87-9F0E-94F09D5CC496}">
      <dgm:prSet/>
      <dgm:spPr/>
      <dgm:t>
        <a:bodyPr/>
        <a:lstStyle/>
        <a:p>
          <a:endParaRPr lang="en-US"/>
        </a:p>
      </dgm:t>
    </dgm:pt>
    <dgm:pt modelId="{1C87570C-0FD1-4025-8394-35CA749EA8C4}" type="sibTrans" cxnId="{F0F4B44C-AB33-4D87-9F0E-94F09D5CC496}">
      <dgm:prSet/>
      <dgm:spPr/>
      <dgm:t>
        <a:bodyPr/>
        <a:lstStyle/>
        <a:p>
          <a:endParaRPr lang="en-US"/>
        </a:p>
      </dgm:t>
    </dgm:pt>
    <dgm:pt modelId="{C82E01AA-786A-41F5-A2E8-D78A8748D703}" type="pres">
      <dgm:prSet presAssocID="{037320AB-873E-49E8-AD58-3D5070D89121}" presName="cycle" presStyleCnt="0">
        <dgm:presLayoutVars>
          <dgm:chMax val="1"/>
          <dgm:dir/>
          <dgm:animLvl val="ctr"/>
          <dgm:resizeHandles val="exact"/>
        </dgm:presLayoutVars>
      </dgm:prSet>
      <dgm:spPr/>
      <dgm:t>
        <a:bodyPr/>
        <a:lstStyle/>
        <a:p>
          <a:endParaRPr lang="en-US"/>
        </a:p>
      </dgm:t>
    </dgm:pt>
    <dgm:pt modelId="{A468AE48-AA38-4189-8560-029B7CCC7501}" type="pres">
      <dgm:prSet presAssocID="{8BBDF1A7-0E23-4BC2-9F81-1E52A181421D}" presName="centerShape" presStyleLbl="node0" presStyleIdx="0" presStyleCnt="1"/>
      <dgm:spPr/>
      <dgm:t>
        <a:bodyPr/>
        <a:lstStyle/>
        <a:p>
          <a:endParaRPr lang="en-US"/>
        </a:p>
      </dgm:t>
    </dgm:pt>
    <dgm:pt modelId="{B43F9E80-7E57-4F1B-BE3D-27BA326AF1D9}" type="pres">
      <dgm:prSet presAssocID="{82D8AB18-5D59-4040-9C58-723A22FE7361}" presName="parTrans" presStyleLbl="bgSibTrans2D1" presStyleIdx="0" presStyleCnt="3" custScaleX="113051"/>
      <dgm:spPr/>
      <dgm:t>
        <a:bodyPr/>
        <a:lstStyle/>
        <a:p>
          <a:endParaRPr lang="en-US"/>
        </a:p>
      </dgm:t>
    </dgm:pt>
    <dgm:pt modelId="{9948C92B-A3ED-426F-B54B-7C89B0FCD635}" type="pres">
      <dgm:prSet presAssocID="{0EE6FC34-63AC-4D49-B8E9-00BFAA3EC5F6}" presName="node" presStyleLbl="node1" presStyleIdx="0" presStyleCnt="3">
        <dgm:presLayoutVars>
          <dgm:bulletEnabled val="1"/>
        </dgm:presLayoutVars>
      </dgm:prSet>
      <dgm:spPr/>
      <dgm:t>
        <a:bodyPr/>
        <a:lstStyle/>
        <a:p>
          <a:endParaRPr lang="en-US"/>
        </a:p>
      </dgm:t>
    </dgm:pt>
    <dgm:pt modelId="{BDCCD567-2BA6-417B-B24D-DAFDCDC10ED2}" type="pres">
      <dgm:prSet presAssocID="{3A18A679-9BED-4232-8C2C-7CE464D6C779}" presName="parTrans" presStyleLbl="bgSibTrans2D1" presStyleIdx="1" presStyleCnt="3" custScaleX="109432"/>
      <dgm:spPr/>
      <dgm:t>
        <a:bodyPr/>
        <a:lstStyle/>
        <a:p>
          <a:endParaRPr lang="en-US"/>
        </a:p>
      </dgm:t>
    </dgm:pt>
    <dgm:pt modelId="{C625F41C-81C9-45AF-9E0F-F22CFBB9A179}" type="pres">
      <dgm:prSet presAssocID="{13B14316-0406-465A-93A2-6F9758035607}" presName="node" presStyleLbl="node1" presStyleIdx="1" presStyleCnt="3">
        <dgm:presLayoutVars>
          <dgm:bulletEnabled val="1"/>
        </dgm:presLayoutVars>
      </dgm:prSet>
      <dgm:spPr/>
      <dgm:t>
        <a:bodyPr/>
        <a:lstStyle/>
        <a:p>
          <a:endParaRPr lang="en-US"/>
        </a:p>
      </dgm:t>
    </dgm:pt>
    <dgm:pt modelId="{CBF9FE93-303E-4A9A-AF5F-6F8F607FEA3F}" type="pres">
      <dgm:prSet presAssocID="{2635CFB6-F5C9-4EE7-878F-599B29F4B662}" presName="parTrans" presStyleLbl="bgSibTrans2D1" presStyleIdx="2" presStyleCnt="3" custScaleX="110566"/>
      <dgm:spPr/>
      <dgm:t>
        <a:bodyPr/>
        <a:lstStyle/>
        <a:p>
          <a:endParaRPr lang="en-US"/>
        </a:p>
      </dgm:t>
    </dgm:pt>
    <dgm:pt modelId="{A0226680-DDAD-4535-8E95-68FA91485233}" type="pres">
      <dgm:prSet presAssocID="{E7D4ABEE-223C-45A1-B0E6-FC9CABB79BBF}" presName="node" presStyleLbl="node1" presStyleIdx="2" presStyleCnt="3">
        <dgm:presLayoutVars>
          <dgm:bulletEnabled val="1"/>
        </dgm:presLayoutVars>
      </dgm:prSet>
      <dgm:spPr/>
      <dgm:t>
        <a:bodyPr/>
        <a:lstStyle/>
        <a:p>
          <a:endParaRPr lang="en-US"/>
        </a:p>
      </dgm:t>
    </dgm:pt>
  </dgm:ptLst>
  <dgm:cxnLst>
    <dgm:cxn modelId="{7FA43D2E-7354-4E20-9B1E-BEFB3992B044}" type="presOf" srcId="{82D8AB18-5D59-4040-9C58-723A22FE7361}" destId="{B43F9E80-7E57-4F1B-BE3D-27BA326AF1D9}" srcOrd="0" destOrd="0" presId="urn:microsoft.com/office/officeart/2005/8/layout/radial4"/>
    <dgm:cxn modelId="{864360D7-2875-4528-AB2F-D2D30FC2FF68}" type="presOf" srcId="{E7D4ABEE-223C-45A1-B0E6-FC9CABB79BBF}" destId="{A0226680-DDAD-4535-8E95-68FA91485233}" srcOrd="0" destOrd="0" presId="urn:microsoft.com/office/officeart/2005/8/layout/radial4"/>
    <dgm:cxn modelId="{CEA893F6-4637-4F4D-B50C-B20C1DA5E662}" type="presOf" srcId="{8BBDF1A7-0E23-4BC2-9F81-1E52A181421D}" destId="{A468AE48-AA38-4189-8560-029B7CCC7501}" srcOrd="0" destOrd="0" presId="urn:microsoft.com/office/officeart/2005/8/layout/radial4"/>
    <dgm:cxn modelId="{FB652958-6355-4598-B907-8AF063F6BE50}" type="presOf" srcId="{3A18A679-9BED-4232-8C2C-7CE464D6C779}" destId="{BDCCD567-2BA6-417B-B24D-DAFDCDC10ED2}" srcOrd="0" destOrd="0" presId="urn:microsoft.com/office/officeart/2005/8/layout/radial4"/>
    <dgm:cxn modelId="{4AA73A80-BE53-4971-9A83-3F1CCDEF7A08}" type="presOf" srcId="{2635CFB6-F5C9-4EE7-878F-599B29F4B662}" destId="{CBF9FE93-303E-4A9A-AF5F-6F8F607FEA3F}" srcOrd="0" destOrd="0" presId="urn:microsoft.com/office/officeart/2005/8/layout/radial4"/>
    <dgm:cxn modelId="{BA2F80C3-55FC-47F5-BE9F-0A9B9B383EF7}" type="presOf" srcId="{0EE6FC34-63AC-4D49-B8E9-00BFAA3EC5F6}" destId="{9948C92B-A3ED-426F-B54B-7C89B0FCD635}" srcOrd="0" destOrd="0" presId="urn:microsoft.com/office/officeart/2005/8/layout/radial4"/>
    <dgm:cxn modelId="{F0F4B44C-AB33-4D87-9F0E-94F09D5CC496}" srcId="{8BBDF1A7-0E23-4BC2-9F81-1E52A181421D}" destId="{E7D4ABEE-223C-45A1-B0E6-FC9CABB79BBF}" srcOrd="2" destOrd="0" parTransId="{2635CFB6-F5C9-4EE7-878F-599B29F4B662}" sibTransId="{1C87570C-0FD1-4025-8394-35CA749EA8C4}"/>
    <dgm:cxn modelId="{A3C69AAB-DC56-4937-B1DE-ACD6FB5B5D2A}" srcId="{037320AB-873E-49E8-AD58-3D5070D89121}" destId="{8BBDF1A7-0E23-4BC2-9F81-1E52A181421D}" srcOrd="0" destOrd="0" parTransId="{FE8DD943-3BEA-4EB5-88E8-8FBA6424528B}" sibTransId="{6A465F9B-7C13-4A12-90BC-0EC636CF9F04}"/>
    <dgm:cxn modelId="{E4C44ACE-B43C-4736-953A-D0B388C21D32}" type="presOf" srcId="{13B14316-0406-465A-93A2-6F9758035607}" destId="{C625F41C-81C9-45AF-9E0F-F22CFBB9A179}" srcOrd="0" destOrd="0" presId="urn:microsoft.com/office/officeart/2005/8/layout/radial4"/>
    <dgm:cxn modelId="{00A1890D-919C-4D76-AFB4-0BD99728BC87}" srcId="{8BBDF1A7-0E23-4BC2-9F81-1E52A181421D}" destId="{13B14316-0406-465A-93A2-6F9758035607}" srcOrd="1" destOrd="0" parTransId="{3A18A679-9BED-4232-8C2C-7CE464D6C779}" sibTransId="{3F3D3445-1C78-4BAD-8852-0CD11B309769}"/>
    <dgm:cxn modelId="{42563508-B012-4D6F-B813-758E287B2A88}" type="presOf" srcId="{037320AB-873E-49E8-AD58-3D5070D89121}" destId="{C82E01AA-786A-41F5-A2E8-D78A8748D703}" srcOrd="0" destOrd="0" presId="urn:microsoft.com/office/officeart/2005/8/layout/radial4"/>
    <dgm:cxn modelId="{8512FF87-19E6-4FCD-A7E0-07E79B9F1C4F}" srcId="{8BBDF1A7-0E23-4BC2-9F81-1E52A181421D}" destId="{0EE6FC34-63AC-4D49-B8E9-00BFAA3EC5F6}" srcOrd="0" destOrd="0" parTransId="{82D8AB18-5D59-4040-9C58-723A22FE7361}" sibTransId="{E77F724C-A2F1-4741-873D-83CA7166658B}"/>
    <dgm:cxn modelId="{EDF6C1A4-6557-4C06-9706-C395ADEF48BD}" type="presParOf" srcId="{C82E01AA-786A-41F5-A2E8-D78A8748D703}" destId="{A468AE48-AA38-4189-8560-029B7CCC7501}" srcOrd="0" destOrd="0" presId="urn:microsoft.com/office/officeart/2005/8/layout/radial4"/>
    <dgm:cxn modelId="{B46357CF-23AD-44B5-A70E-BD14E0E3CCF3}" type="presParOf" srcId="{C82E01AA-786A-41F5-A2E8-D78A8748D703}" destId="{B43F9E80-7E57-4F1B-BE3D-27BA326AF1D9}" srcOrd="1" destOrd="0" presId="urn:microsoft.com/office/officeart/2005/8/layout/radial4"/>
    <dgm:cxn modelId="{5B7AC8AA-2C57-4DFC-BE48-ECD2A4BC25D9}" type="presParOf" srcId="{C82E01AA-786A-41F5-A2E8-D78A8748D703}" destId="{9948C92B-A3ED-426F-B54B-7C89B0FCD635}" srcOrd="2" destOrd="0" presId="urn:microsoft.com/office/officeart/2005/8/layout/radial4"/>
    <dgm:cxn modelId="{2A40F7BC-522D-418C-A846-FB1A8EF27E77}" type="presParOf" srcId="{C82E01AA-786A-41F5-A2E8-D78A8748D703}" destId="{BDCCD567-2BA6-417B-B24D-DAFDCDC10ED2}" srcOrd="3" destOrd="0" presId="urn:microsoft.com/office/officeart/2005/8/layout/radial4"/>
    <dgm:cxn modelId="{F536D18F-64FF-4AD7-9899-5E93AA7EA332}" type="presParOf" srcId="{C82E01AA-786A-41F5-A2E8-D78A8748D703}" destId="{C625F41C-81C9-45AF-9E0F-F22CFBB9A179}" srcOrd="4" destOrd="0" presId="urn:microsoft.com/office/officeart/2005/8/layout/radial4"/>
    <dgm:cxn modelId="{EBD66024-0778-4273-9EA9-54971136B58A}" type="presParOf" srcId="{C82E01AA-786A-41F5-A2E8-D78A8748D703}" destId="{CBF9FE93-303E-4A9A-AF5F-6F8F607FEA3F}" srcOrd="5" destOrd="0" presId="urn:microsoft.com/office/officeart/2005/8/layout/radial4"/>
    <dgm:cxn modelId="{A7E0E7F7-A5FD-4EE2-8EBD-2719E1F20D9D}" type="presParOf" srcId="{C82E01AA-786A-41F5-A2E8-D78A8748D703}" destId="{A0226680-DDAD-4535-8E95-68FA914852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647B06-9181-434A-AFF6-5B786A58FF8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F037C3E-67FD-40DB-9334-83A574612D69}">
      <dgm:prSet phldrT="[Text]" custT="1"/>
      <dgm:spPr/>
      <dgm:t>
        <a:bodyPr/>
        <a:lstStyle/>
        <a:p>
          <a:r>
            <a:rPr lang="en-US" sz="1800" dirty="0" smtClean="0"/>
            <a:t>NVCC Team Receives Approved Consult</a:t>
          </a:r>
          <a:endParaRPr lang="en-US" sz="1800" dirty="0"/>
        </a:p>
      </dgm:t>
    </dgm:pt>
    <dgm:pt modelId="{EEA40CB1-0319-469B-8357-794C74D07C2E}" type="parTrans" cxnId="{99ADB378-64FB-434F-B7F9-A185951F6F1D}">
      <dgm:prSet/>
      <dgm:spPr/>
      <dgm:t>
        <a:bodyPr/>
        <a:lstStyle/>
        <a:p>
          <a:endParaRPr lang="en-US"/>
        </a:p>
      </dgm:t>
    </dgm:pt>
    <dgm:pt modelId="{6F49FABC-34E4-404A-83B6-0B5E425E7090}" type="sibTrans" cxnId="{99ADB378-64FB-434F-B7F9-A185951F6F1D}">
      <dgm:prSet/>
      <dgm:spPr/>
      <dgm:t>
        <a:bodyPr/>
        <a:lstStyle/>
        <a:p>
          <a:endParaRPr lang="en-US"/>
        </a:p>
      </dgm:t>
    </dgm:pt>
    <dgm:pt modelId="{5C5315C0-012A-4037-8321-24A01B97CE2B}">
      <dgm:prSet phldrT="[Text]" custT="1"/>
      <dgm:spPr/>
      <dgm:t>
        <a:bodyPr/>
        <a:lstStyle/>
        <a:p>
          <a:r>
            <a:rPr lang="en-US" sz="1800" dirty="0" smtClean="0"/>
            <a:t>Authorization Initiated in FBCS</a:t>
          </a:r>
          <a:endParaRPr lang="en-US" sz="1800" dirty="0"/>
        </a:p>
      </dgm:t>
    </dgm:pt>
    <dgm:pt modelId="{F7C259AB-E97E-45BF-B2ED-E7E83CE9BB30}" type="parTrans" cxnId="{5CD4CAF8-D942-4CF0-86DC-725D817F8901}">
      <dgm:prSet/>
      <dgm:spPr/>
      <dgm:t>
        <a:bodyPr/>
        <a:lstStyle/>
        <a:p>
          <a:endParaRPr lang="en-US"/>
        </a:p>
      </dgm:t>
    </dgm:pt>
    <dgm:pt modelId="{C2BFD852-174A-4164-92F2-C199750140FF}" type="sibTrans" cxnId="{5CD4CAF8-D942-4CF0-86DC-725D817F8901}">
      <dgm:prSet/>
      <dgm:spPr/>
      <dgm:t>
        <a:bodyPr/>
        <a:lstStyle/>
        <a:p>
          <a:endParaRPr lang="en-US"/>
        </a:p>
      </dgm:t>
    </dgm:pt>
    <dgm:pt modelId="{0DE29620-0866-4649-959A-14C51FE87C09}">
      <dgm:prSet phldrT="[Text]" custT="1"/>
      <dgm:spPr/>
      <dgm:t>
        <a:bodyPr/>
        <a:lstStyle/>
        <a:p>
          <a:r>
            <a:rPr lang="en-US" sz="1800" dirty="0" smtClean="0"/>
            <a:t>Veteran and Non VA Provider Contacted</a:t>
          </a:r>
          <a:endParaRPr lang="en-US" sz="1800" dirty="0"/>
        </a:p>
      </dgm:t>
    </dgm:pt>
    <dgm:pt modelId="{5C724A56-3E65-4C4A-8F62-19D22C9020FD}" type="parTrans" cxnId="{3DE32E99-360F-4534-8B34-2D4658E287F1}">
      <dgm:prSet/>
      <dgm:spPr/>
      <dgm:t>
        <a:bodyPr/>
        <a:lstStyle/>
        <a:p>
          <a:endParaRPr lang="en-US"/>
        </a:p>
      </dgm:t>
    </dgm:pt>
    <dgm:pt modelId="{8A4C83AB-1A08-49C9-8676-86175F1D90E7}" type="sibTrans" cxnId="{3DE32E99-360F-4534-8B34-2D4658E287F1}">
      <dgm:prSet/>
      <dgm:spPr/>
      <dgm:t>
        <a:bodyPr/>
        <a:lstStyle/>
        <a:p>
          <a:endParaRPr lang="en-US"/>
        </a:p>
      </dgm:t>
    </dgm:pt>
    <dgm:pt modelId="{9097C850-F8DD-4C22-803D-0A0D6A51A46A}">
      <dgm:prSet phldrT="[Text]" custT="1"/>
      <dgm:spPr/>
      <dgm:t>
        <a:bodyPr/>
        <a:lstStyle/>
        <a:p>
          <a:r>
            <a:rPr lang="en-US" sz="1800" dirty="0" smtClean="0"/>
            <a:t>Appt Scheduled/Entered into VistA Appt Mgt and FBCS Auth Completed </a:t>
          </a:r>
          <a:endParaRPr lang="en-US" sz="1800" dirty="0"/>
        </a:p>
      </dgm:t>
    </dgm:pt>
    <dgm:pt modelId="{52BE5266-6F31-4532-86E1-285114513803}" type="parTrans" cxnId="{854AC966-3C3F-4D08-8491-482095BBAA39}">
      <dgm:prSet/>
      <dgm:spPr/>
      <dgm:t>
        <a:bodyPr/>
        <a:lstStyle/>
        <a:p>
          <a:endParaRPr lang="en-US"/>
        </a:p>
      </dgm:t>
    </dgm:pt>
    <dgm:pt modelId="{D68F56C2-F9DC-4322-B465-0EAC79E2BB83}" type="sibTrans" cxnId="{854AC966-3C3F-4D08-8491-482095BBAA39}">
      <dgm:prSet/>
      <dgm:spPr/>
      <dgm:t>
        <a:bodyPr/>
        <a:lstStyle/>
        <a:p>
          <a:endParaRPr lang="en-US"/>
        </a:p>
      </dgm:t>
    </dgm:pt>
    <dgm:pt modelId="{D6065733-C75C-4396-9F76-018EA99FA572}">
      <dgm:prSet phldrT="[Text]" custT="1"/>
      <dgm:spPr/>
      <dgm:t>
        <a:bodyPr/>
        <a:lstStyle/>
        <a:p>
          <a:r>
            <a:rPr lang="en-US" sz="1700" dirty="0" smtClean="0"/>
            <a:t>Patient Appt Letter and Non VA Provider Letter Sent with Auth</a:t>
          </a:r>
          <a:endParaRPr lang="en-US" sz="1700" dirty="0"/>
        </a:p>
      </dgm:t>
    </dgm:pt>
    <dgm:pt modelId="{7F0A0FBF-F6CE-48AD-B9B1-11F77249419C}" type="parTrans" cxnId="{B5751DDE-D7C0-4756-8E82-CC4AD3C1F69A}">
      <dgm:prSet/>
      <dgm:spPr/>
      <dgm:t>
        <a:bodyPr/>
        <a:lstStyle/>
        <a:p>
          <a:endParaRPr lang="en-US"/>
        </a:p>
      </dgm:t>
    </dgm:pt>
    <dgm:pt modelId="{CD0FE29D-2760-48A5-88E5-7DD8079CB615}" type="sibTrans" cxnId="{B5751DDE-D7C0-4756-8E82-CC4AD3C1F69A}">
      <dgm:prSet/>
      <dgm:spPr/>
      <dgm:t>
        <a:bodyPr/>
        <a:lstStyle/>
        <a:p>
          <a:endParaRPr lang="en-US"/>
        </a:p>
      </dgm:t>
    </dgm:pt>
    <dgm:pt modelId="{E5A88E8E-4763-4CD8-A7E8-81A2BB87E119}">
      <dgm:prSet phldrT="[Text]" custT="1"/>
      <dgm:spPr/>
      <dgm:t>
        <a:bodyPr/>
        <a:lstStyle/>
        <a:p>
          <a:r>
            <a:rPr lang="en-US" sz="1800" dirty="0" smtClean="0"/>
            <a:t>Call Veteran to confirm care completed</a:t>
          </a:r>
          <a:endParaRPr lang="en-US" sz="1800" dirty="0"/>
        </a:p>
      </dgm:t>
    </dgm:pt>
    <dgm:pt modelId="{BE604C61-8B95-412E-882C-230BB08BC943}" type="parTrans" cxnId="{EAB3A14D-7C51-4D4E-8AAC-8249E6B91087}">
      <dgm:prSet/>
      <dgm:spPr/>
      <dgm:t>
        <a:bodyPr/>
        <a:lstStyle/>
        <a:p>
          <a:endParaRPr lang="en-US"/>
        </a:p>
      </dgm:t>
    </dgm:pt>
    <dgm:pt modelId="{3CA2253B-E7AC-47C3-BCBB-E2FB8FA69D01}" type="sibTrans" cxnId="{EAB3A14D-7C51-4D4E-8AAC-8249E6B91087}">
      <dgm:prSet/>
      <dgm:spPr/>
      <dgm:t>
        <a:bodyPr/>
        <a:lstStyle/>
        <a:p>
          <a:endParaRPr lang="en-US"/>
        </a:p>
      </dgm:t>
    </dgm:pt>
    <dgm:pt modelId="{0D4E224E-90FF-4E0C-A99D-593A0B047F5E}">
      <dgm:prSet phldrT="[Text]" custT="1"/>
      <dgm:spPr/>
      <dgm:t>
        <a:bodyPr/>
        <a:lstStyle/>
        <a:p>
          <a:r>
            <a:rPr lang="en-US" sz="1800" dirty="0" smtClean="0"/>
            <a:t>Obtain Clinical Documentation</a:t>
          </a:r>
          <a:endParaRPr lang="en-US" sz="1800" dirty="0"/>
        </a:p>
      </dgm:t>
    </dgm:pt>
    <dgm:pt modelId="{66AAA10D-7E90-4497-A87A-293DB511F2E0}" type="parTrans" cxnId="{528C3F81-0EC6-4D35-B634-8F64CF4DA994}">
      <dgm:prSet/>
      <dgm:spPr/>
      <dgm:t>
        <a:bodyPr/>
        <a:lstStyle/>
        <a:p>
          <a:endParaRPr lang="en-US"/>
        </a:p>
      </dgm:t>
    </dgm:pt>
    <dgm:pt modelId="{F116F4B9-0B03-4892-BE1C-0CEA6269B980}" type="sibTrans" cxnId="{528C3F81-0EC6-4D35-B634-8F64CF4DA994}">
      <dgm:prSet/>
      <dgm:spPr/>
      <dgm:t>
        <a:bodyPr/>
        <a:lstStyle/>
        <a:p>
          <a:endParaRPr lang="en-US"/>
        </a:p>
      </dgm:t>
    </dgm:pt>
    <dgm:pt modelId="{B58A8C37-903B-4116-970B-C265D26F5CFF}">
      <dgm:prSet phldrT="[Text]" custT="1"/>
      <dgm:spPr/>
      <dgm:t>
        <a:bodyPr/>
        <a:lstStyle/>
        <a:p>
          <a:r>
            <a:rPr lang="en-US" sz="1700" dirty="0" smtClean="0"/>
            <a:t>Records Scanned into CPRS with NVCC Consult Result Note and Consult Closed</a:t>
          </a:r>
          <a:endParaRPr lang="en-US" sz="1700" dirty="0"/>
        </a:p>
      </dgm:t>
    </dgm:pt>
    <dgm:pt modelId="{DB321746-B73A-495B-B8EC-7E3A19ABD105}" type="parTrans" cxnId="{68E54537-ACA1-405E-B402-4603FDDA4636}">
      <dgm:prSet/>
      <dgm:spPr/>
      <dgm:t>
        <a:bodyPr/>
        <a:lstStyle/>
        <a:p>
          <a:endParaRPr lang="en-US"/>
        </a:p>
      </dgm:t>
    </dgm:pt>
    <dgm:pt modelId="{A791140A-F7FF-4A63-91B9-73F0970825D9}" type="sibTrans" cxnId="{68E54537-ACA1-405E-B402-4603FDDA4636}">
      <dgm:prSet/>
      <dgm:spPr/>
      <dgm:t>
        <a:bodyPr/>
        <a:lstStyle/>
        <a:p>
          <a:endParaRPr lang="en-US"/>
        </a:p>
      </dgm:t>
    </dgm:pt>
    <dgm:pt modelId="{6BB122E1-F576-4041-B601-7A3A83A59CE3}">
      <dgm:prSet phldrT="[Text]" custT="1"/>
      <dgm:spPr/>
      <dgm:t>
        <a:bodyPr/>
        <a:lstStyle/>
        <a:p>
          <a:r>
            <a:rPr lang="en-US" sz="1700" dirty="0" smtClean="0"/>
            <a:t>Notification Sent to Ordering VA Provider via CPRS</a:t>
          </a:r>
          <a:endParaRPr lang="en-US" sz="1700" dirty="0"/>
        </a:p>
      </dgm:t>
    </dgm:pt>
    <dgm:pt modelId="{036C357F-9D80-4875-9F43-F75AD9E3DAAB}" type="parTrans" cxnId="{F97FE313-4068-47BA-B155-0E357D87F3DE}">
      <dgm:prSet/>
      <dgm:spPr/>
      <dgm:t>
        <a:bodyPr/>
        <a:lstStyle/>
        <a:p>
          <a:endParaRPr lang="en-US"/>
        </a:p>
      </dgm:t>
    </dgm:pt>
    <dgm:pt modelId="{2717E5BB-E7FA-4269-A0E9-C9AE77B9A23E}" type="sibTrans" cxnId="{F97FE313-4068-47BA-B155-0E357D87F3DE}">
      <dgm:prSet/>
      <dgm:spPr/>
      <dgm:t>
        <a:bodyPr/>
        <a:lstStyle/>
        <a:p>
          <a:endParaRPr lang="en-US"/>
        </a:p>
      </dgm:t>
    </dgm:pt>
    <dgm:pt modelId="{A97AAD30-AB43-4BC6-84D6-2F32D36A86A8}" type="pres">
      <dgm:prSet presAssocID="{52647B06-9181-434A-AFF6-5B786A58FF8E}" presName="diagram" presStyleCnt="0">
        <dgm:presLayoutVars>
          <dgm:dir/>
          <dgm:resizeHandles val="exact"/>
        </dgm:presLayoutVars>
      </dgm:prSet>
      <dgm:spPr/>
      <dgm:t>
        <a:bodyPr/>
        <a:lstStyle/>
        <a:p>
          <a:endParaRPr lang="en-US"/>
        </a:p>
      </dgm:t>
    </dgm:pt>
    <dgm:pt modelId="{7ED5E159-DBE8-4B56-A801-F4784619B198}" type="pres">
      <dgm:prSet presAssocID="{0F037C3E-67FD-40DB-9334-83A574612D69}" presName="node" presStyleLbl="node1" presStyleIdx="0" presStyleCnt="9" custLinFactNeighborX="-3702" custLinFactNeighborY="-77">
        <dgm:presLayoutVars>
          <dgm:bulletEnabled val="1"/>
        </dgm:presLayoutVars>
      </dgm:prSet>
      <dgm:spPr/>
      <dgm:t>
        <a:bodyPr/>
        <a:lstStyle/>
        <a:p>
          <a:endParaRPr lang="en-US"/>
        </a:p>
      </dgm:t>
    </dgm:pt>
    <dgm:pt modelId="{8E4E701C-D35C-4246-8074-B877087D3200}" type="pres">
      <dgm:prSet presAssocID="{6F49FABC-34E4-404A-83B6-0B5E425E7090}" presName="sibTrans" presStyleLbl="sibTrans2D1" presStyleIdx="0" presStyleCnt="8"/>
      <dgm:spPr/>
      <dgm:t>
        <a:bodyPr/>
        <a:lstStyle/>
        <a:p>
          <a:endParaRPr lang="en-US"/>
        </a:p>
      </dgm:t>
    </dgm:pt>
    <dgm:pt modelId="{2859F834-689E-42B1-8568-940C1F8D8DD0}" type="pres">
      <dgm:prSet presAssocID="{6F49FABC-34E4-404A-83B6-0B5E425E7090}" presName="connectorText" presStyleLbl="sibTrans2D1" presStyleIdx="0" presStyleCnt="8"/>
      <dgm:spPr/>
      <dgm:t>
        <a:bodyPr/>
        <a:lstStyle/>
        <a:p>
          <a:endParaRPr lang="en-US"/>
        </a:p>
      </dgm:t>
    </dgm:pt>
    <dgm:pt modelId="{7F23454C-E7E6-492C-B9C9-7D8BA13F86FD}" type="pres">
      <dgm:prSet presAssocID="{5C5315C0-012A-4037-8321-24A01B97CE2B}" presName="node" presStyleLbl="node1" presStyleIdx="1" presStyleCnt="9" custLinFactNeighborX="-2338" custLinFactNeighborY="-77">
        <dgm:presLayoutVars>
          <dgm:bulletEnabled val="1"/>
        </dgm:presLayoutVars>
      </dgm:prSet>
      <dgm:spPr/>
      <dgm:t>
        <a:bodyPr/>
        <a:lstStyle/>
        <a:p>
          <a:endParaRPr lang="en-US"/>
        </a:p>
      </dgm:t>
    </dgm:pt>
    <dgm:pt modelId="{4FFBD681-AFA8-4846-93E5-42AE5B4C3CE2}" type="pres">
      <dgm:prSet presAssocID="{C2BFD852-174A-4164-92F2-C199750140FF}" presName="sibTrans" presStyleLbl="sibTrans2D1" presStyleIdx="1" presStyleCnt="8"/>
      <dgm:spPr/>
      <dgm:t>
        <a:bodyPr/>
        <a:lstStyle/>
        <a:p>
          <a:endParaRPr lang="en-US"/>
        </a:p>
      </dgm:t>
    </dgm:pt>
    <dgm:pt modelId="{EA6BF55D-9571-4500-B26D-8C1DB30A94A5}" type="pres">
      <dgm:prSet presAssocID="{C2BFD852-174A-4164-92F2-C199750140FF}" presName="connectorText" presStyleLbl="sibTrans2D1" presStyleIdx="1" presStyleCnt="8"/>
      <dgm:spPr/>
      <dgm:t>
        <a:bodyPr/>
        <a:lstStyle/>
        <a:p>
          <a:endParaRPr lang="en-US"/>
        </a:p>
      </dgm:t>
    </dgm:pt>
    <dgm:pt modelId="{50665AE6-47D9-4050-BEBC-280ED2B1F6EC}" type="pres">
      <dgm:prSet presAssocID="{0DE29620-0866-4649-959A-14C51FE87C09}" presName="node" presStyleLbl="node1" presStyleIdx="2" presStyleCnt="9" custLinFactNeighborX="-974" custLinFactNeighborY="-77">
        <dgm:presLayoutVars>
          <dgm:bulletEnabled val="1"/>
        </dgm:presLayoutVars>
      </dgm:prSet>
      <dgm:spPr/>
      <dgm:t>
        <a:bodyPr/>
        <a:lstStyle/>
        <a:p>
          <a:endParaRPr lang="en-US"/>
        </a:p>
      </dgm:t>
    </dgm:pt>
    <dgm:pt modelId="{8E21DF66-B287-4556-A730-3A2687BD91D1}" type="pres">
      <dgm:prSet presAssocID="{8A4C83AB-1A08-49C9-8676-86175F1D90E7}" presName="sibTrans" presStyleLbl="sibTrans2D1" presStyleIdx="2" presStyleCnt="8"/>
      <dgm:spPr/>
      <dgm:t>
        <a:bodyPr/>
        <a:lstStyle/>
        <a:p>
          <a:endParaRPr lang="en-US"/>
        </a:p>
      </dgm:t>
    </dgm:pt>
    <dgm:pt modelId="{F364624E-0CAD-48FC-8FD6-FD8639DF2DE6}" type="pres">
      <dgm:prSet presAssocID="{8A4C83AB-1A08-49C9-8676-86175F1D90E7}" presName="connectorText" presStyleLbl="sibTrans2D1" presStyleIdx="2" presStyleCnt="8"/>
      <dgm:spPr/>
      <dgm:t>
        <a:bodyPr/>
        <a:lstStyle/>
        <a:p>
          <a:endParaRPr lang="en-US"/>
        </a:p>
      </dgm:t>
    </dgm:pt>
    <dgm:pt modelId="{08971D17-5F01-4A8B-B564-40722BA7C845}" type="pres">
      <dgm:prSet presAssocID="{9097C850-F8DD-4C22-803D-0A0D6A51A46A}" presName="node" presStyleLbl="node1" presStyleIdx="3" presStyleCnt="9" custScaleX="107741" custLinFactNeighborX="6767" custLinFactNeighborY="1546">
        <dgm:presLayoutVars>
          <dgm:bulletEnabled val="1"/>
        </dgm:presLayoutVars>
      </dgm:prSet>
      <dgm:spPr/>
      <dgm:t>
        <a:bodyPr/>
        <a:lstStyle/>
        <a:p>
          <a:endParaRPr lang="en-US"/>
        </a:p>
      </dgm:t>
    </dgm:pt>
    <dgm:pt modelId="{FC05075F-16ED-4D56-B71D-664D9B77210A}" type="pres">
      <dgm:prSet presAssocID="{D68F56C2-F9DC-4322-B465-0EAC79E2BB83}" presName="sibTrans" presStyleLbl="sibTrans2D1" presStyleIdx="3" presStyleCnt="8"/>
      <dgm:spPr/>
      <dgm:t>
        <a:bodyPr/>
        <a:lstStyle/>
        <a:p>
          <a:endParaRPr lang="en-US"/>
        </a:p>
      </dgm:t>
    </dgm:pt>
    <dgm:pt modelId="{28A3AB47-17F7-42B2-9097-4F3FBBCF8D55}" type="pres">
      <dgm:prSet presAssocID="{D68F56C2-F9DC-4322-B465-0EAC79E2BB83}" presName="connectorText" presStyleLbl="sibTrans2D1" presStyleIdx="3" presStyleCnt="8"/>
      <dgm:spPr/>
      <dgm:t>
        <a:bodyPr/>
        <a:lstStyle/>
        <a:p>
          <a:endParaRPr lang="en-US"/>
        </a:p>
      </dgm:t>
    </dgm:pt>
    <dgm:pt modelId="{3BD8717D-241D-40D1-9895-053515528D3F}" type="pres">
      <dgm:prSet presAssocID="{D6065733-C75C-4396-9F76-018EA99FA572}" presName="node" presStyleLbl="node1" presStyleIdx="4" presStyleCnt="9" custLinFactNeighborX="5403" custLinFactNeighborY="1546">
        <dgm:presLayoutVars>
          <dgm:bulletEnabled val="1"/>
        </dgm:presLayoutVars>
      </dgm:prSet>
      <dgm:spPr/>
      <dgm:t>
        <a:bodyPr/>
        <a:lstStyle/>
        <a:p>
          <a:endParaRPr lang="en-US"/>
        </a:p>
      </dgm:t>
    </dgm:pt>
    <dgm:pt modelId="{CFE8658B-2442-46EE-9E58-A3CF3C7F05B8}" type="pres">
      <dgm:prSet presAssocID="{CD0FE29D-2760-48A5-88E5-7DD8079CB615}" presName="sibTrans" presStyleLbl="sibTrans2D1" presStyleIdx="4" presStyleCnt="8"/>
      <dgm:spPr/>
      <dgm:t>
        <a:bodyPr/>
        <a:lstStyle/>
        <a:p>
          <a:endParaRPr lang="en-US"/>
        </a:p>
      </dgm:t>
    </dgm:pt>
    <dgm:pt modelId="{C878CA35-7AF9-45E9-B2BA-031DC211D153}" type="pres">
      <dgm:prSet presAssocID="{CD0FE29D-2760-48A5-88E5-7DD8079CB615}" presName="connectorText" presStyleLbl="sibTrans2D1" presStyleIdx="4" presStyleCnt="8"/>
      <dgm:spPr/>
      <dgm:t>
        <a:bodyPr/>
        <a:lstStyle/>
        <a:p>
          <a:endParaRPr lang="en-US"/>
        </a:p>
      </dgm:t>
    </dgm:pt>
    <dgm:pt modelId="{FFA53171-EB83-49C5-8698-B4DF8B9BA57A}" type="pres">
      <dgm:prSet presAssocID="{E5A88E8E-4763-4CD8-A7E8-81A2BB87E119}" presName="node" presStyleLbl="node1" presStyleIdx="5" presStyleCnt="9" custLinFactNeighborX="4039" custLinFactNeighborY="1546">
        <dgm:presLayoutVars>
          <dgm:bulletEnabled val="1"/>
        </dgm:presLayoutVars>
      </dgm:prSet>
      <dgm:spPr/>
      <dgm:t>
        <a:bodyPr/>
        <a:lstStyle/>
        <a:p>
          <a:endParaRPr lang="en-US"/>
        </a:p>
      </dgm:t>
    </dgm:pt>
    <dgm:pt modelId="{5585EE9E-241C-44E5-9D36-281BFE619FDC}" type="pres">
      <dgm:prSet presAssocID="{3CA2253B-E7AC-47C3-BCBB-E2FB8FA69D01}" presName="sibTrans" presStyleLbl="sibTrans2D1" presStyleIdx="5" presStyleCnt="8"/>
      <dgm:spPr/>
      <dgm:t>
        <a:bodyPr/>
        <a:lstStyle/>
        <a:p>
          <a:endParaRPr lang="en-US"/>
        </a:p>
      </dgm:t>
    </dgm:pt>
    <dgm:pt modelId="{DD74E09A-3939-410B-B4CB-F26CA3FBE621}" type="pres">
      <dgm:prSet presAssocID="{3CA2253B-E7AC-47C3-BCBB-E2FB8FA69D01}" presName="connectorText" presStyleLbl="sibTrans2D1" presStyleIdx="5" presStyleCnt="8"/>
      <dgm:spPr/>
      <dgm:t>
        <a:bodyPr/>
        <a:lstStyle/>
        <a:p>
          <a:endParaRPr lang="en-US"/>
        </a:p>
      </dgm:t>
    </dgm:pt>
    <dgm:pt modelId="{90812699-5C91-44A2-8865-F946ED2485A5}" type="pres">
      <dgm:prSet presAssocID="{0D4E224E-90FF-4E0C-A99D-593A0B047F5E}" presName="node" presStyleLbl="node1" presStyleIdx="6" presStyleCnt="9" custLinFactNeighborX="4039" custLinFactNeighborY="77">
        <dgm:presLayoutVars>
          <dgm:bulletEnabled val="1"/>
        </dgm:presLayoutVars>
      </dgm:prSet>
      <dgm:spPr/>
      <dgm:t>
        <a:bodyPr/>
        <a:lstStyle/>
        <a:p>
          <a:endParaRPr lang="en-US"/>
        </a:p>
      </dgm:t>
    </dgm:pt>
    <dgm:pt modelId="{84B51993-C310-4018-82E1-E6FF1EFC7A6E}" type="pres">
      <dgm:prSet presAssocID="{F116F4B9-0B03-4892-BE1C-0CEA6269B980}" presName="sibTrans" presStyleLbl="sibTrans2D1" presStyleIdx="6" presStyleCnt="8"/>
      <dgm:spPr/>
      <dgm:t>
        <a:bodyPr/>
        <a:lstStyle/>
        <a:p>
          <a:endParaRPr lang="en-US"/>
        </a:p>
      </dgm:t>
    </dgm:pt>
    <dgm:pt modelId="{CDA5C9D6-AC49-4EBB-BC99-ED19DC7455FA}" type="pres">
      <dgm:prSet presAssocID="{F116F4B9-0B03-4892-BE1C-0CEA6269B980}" presName="connectorText" presStyleLbl="sibTrans2D1" presStyleIdx="6" presStyleCnt="8"/>
      <dgm:spPr/>
      <dgm:t>
        <a:bodyPr/>
        <a:lstStyle/>
        <a:p>
          <a:endParaRPr lang="en-US"/>
        </a:p>
      </dgm:t>
    </dgm:pt>
    <dgm:pt modelId="{5CC9CFB0-78F6-4DD1-8F70-2B0609C83174}" type="pres">
      <dgm:prSet presAssocID="{B58A8C37-903B-4116-970B-C265D26F5CFF}" presName="node" presStyleLbl="node1" presStyleIdx="7" presStyleCnt="9" custLinFactNeighborX="5403" custLinFactNeighborY="77">
        <dgm:presLayoutVars>
          <dgm:bulletEnabled val="1"/>
        </dgm:presLayoutVars>
      </dgm:prSet>
      <dgm:spPr/>
      <dgm:t>
        <a:bodyPr/>
        <a:lstStyle/>
        <a:p>
          <a:endParaRPr lang="en-US"/>
        </a:p>
      </dgm:t>
    </dgm:pt>
    <dgm:pt modelId="{B35FDD8C-92BE-4229-8D71-772F28EFE106}" type="pres">
      <dgm:prSet presAssocID="{A791140A-F7FF-4A63-91B9-73F0970825D9}" presName="sibTrans" presStyleLbl="sibTrans2D1" presStyleIdx="7" presStyleCnt="8"/>
      <dgm:spPr/>
      <dgm:t>
        <a:bodyPr/>
        <a:lstStyle/>
        <a:p>
          <a:endParaRPr lang="en-US"/>
        </a:p>
      </dgm:t>
    </dgm:pt>
    <dgm:pt modelId="{C64D19AA-E987-4AD9-8B2D-6836965A7885}" type="pres">
      <dgm:prSet presAssocID="{A791140A-F7FF-4A63-91B9-73F0970825D9}" presName="connectorText" presStyleLbl="sibTrans2D1" presStyleIdx="7" presStyleCnt="8"/>
      <dgm:spPr/>
      <dgm:t>
        <a:bodyPr/>
        <a:lstStyle/>
        <a:p>
          <a:endParaRPr lang="en-US"/>
        </a:p>
      </dgm:t>
    </dgm:pt>
    <dgm:pt modelId="{14C440BE-DC4E-4202-A0DF-C63160A11D3D}" type="pres">
      <dgm:prSet presAssocID="{6BB122E1-F576-4041-B601-7A3A83A59CE3}" presName="node" presStyleLbl="node1" presStyleIdx="8" presStyleCnt="9" custLinFactNeighborX="2728" custLinFactNeighborY="77">
        <dgm:presLayoutVars>
          <dgm:bulletEnabled val="1"/>
        </dgm:presLayoutVars>
      </dgm:prSet>
      <dgm:spPr/>
      <dgm:t>
        <a:bodyPr/>
        <a:lstStyle/>
        <a:p>
          <a:endParaRPr lang="en-US"/>
        </a:p>
      </dgm:t>
    </dgm:pt>
  </dgm:ptLst>
  <dgm:cxnLst>
    <dgm:cxn modelId="{00F61FF6-1196-4E5F-B54A-7C0669492311}" type="presOf" srcId="{0D4E224E-90FF-4E0C-A99D-593A0B047F5E}" destId="{90812699-5C91-44A2-8865-F946ED2485A5}" srcOrd="0" destOrd="0" presId="urn:microsoft.com/office/officeart/2005/8/layout/process5"/>
    <dgm:cxn modelId="{D4E2F424-12AF-4AF4-AC84-6B5B28D350DC}" type="presOf" srcId="{A791140A-F7FF-4A63-91B9-73F0970825D9}" destId="{C64D19AA-E987-4AD9-8B2D-6836965A7885}" srcOrd="1" destOrd="0" presId="urn:microsoft.com/office/officeart/2005/8/layout/process5"/>
    <dgm:cxn modelId="{A56C791F-E983-4212-9F64-9C410864E4F0}" type="presOf" srcId="{0DE29620-0866-4649-959A-14C51FE87C09}" destId="{50665AE6-47D9-4050-BEBC-280ED2B1F6EC}" srcOrd="0" destOrd="0" presId="urn:microsoft.com/office/officeart/2005/8/layout/process5"/>
    <dgm:cxn modelId="{FEFF7D4A-20A0-4D9B-A669-BA940554BD6F}" type="presOf" srcId="{C2BFD852-174A-4164-92F2-C199750140FF}" destId="{EA6BF55D-9571-4500-B26D-8C1DB30A94A5}" srcOrd="1" destOrd="0" presId="urn:microsoft.com/office/officeart/2005/8/layout/process5"/>
    <dgm:cxn modelId="{EAB3A14D-7C51-4D4E-8AAC-8249E6B91087}" srcId="{52647B06-9181-434A-AFF6-5B786A58FF8E}" destId="{E5A88E8E-4763-4CD8-A7E8-81A2BB87E119}" srcOrd="5" destOrd="0" parTransId="{BE604C61-8B95-412E-882C-230BB08BC943}" sibTransId="{3CA2253B-E7AC-47C3-BCBB-E2FB8FA69D01}"/>
    <dgm:cxn modelId="{28239657-08BE-42F6-AC43-2F4287D11FEA}" type="presOf" srcId="{3CA2253B-E7AC-47C3-BCBB-E2FB8FA69D01}" destId="{5585EE9E-241C-44E5-9D36-281BFE619FDC}" srcOrd="0" destOrd="0" presId="urn:microsoft.com/office/officeart/2005/8/layout/process5"/>
    <dgm:cxn modelId="{35CFA504-8B26-4039-91FF-823A4F209F1C}" type="presOf" srcId="{8A4C83AB-1A08-49C9-8676-86175F1D90E7}" destId="{8E21DF66-B287-4556-A730-3A2687BD91D1}" srcOrd="0" destOrd="0" presId="urn:microsoft.com/office/officeart/2005/8/layout/process5"/>
    <dgm:cxn modelId="{CCE97B5A-054F-476D-BAD9-DF0F3B0BBB87}" type="presOf" srcId="{F116F4B9-0B03-4892-BE1C-0CEA6269B980}" destId="{CDA5C9D6-AC49-4EBB-BC99-ED19DC7455FA}" srcOrd="1" destOrd="0" presId="urn:microsoft.com/office/officeart/2005/8/layout/process5"/>
    <dgm:cxn modelId="{92D389CB-F615-46C1-9F7B-D79DE5156361}" type="presOf" srcId="{CD0FE29D-2760-48A5-88E5-7DD8079CB615}" destId="{CFE8658B-2442-46EE-9E58-A3CF3C7F05B8}" srcOrd="0" destOrd="0" presId="urn:microsoft.com/office/officeart/2005/8/layout/process5"/>
    <dgm:cxn modelId="{474F3EFC-F18B-4CE7-ADFC-C5BEE0FF1AA0}" type="presOf" srcId="{C2BFD852-174A-4164-92F2-C199750140FF}" destId="{4FFBD681-AFA8-4846-93E5-42AE5B4C3CE2}" srcOrd="0" destOrd="0" presId="urn:microsoft.com/office/officeart/2005/8/layout/process5"/>
    <dgm:cxn modelId="{726556A8-6029-4F08-B0FA-9518AD3CE929}" type="presOf" srcId="{A791140A-F7FF-4A63-91B9-73F0970825D9}" destId="{B35FDD8C-92BE-4229-8D71-772F28EFE106}" srcOrd="0" destOrd="0" presId="urn:microsoft.com/office/officeart/2005/8/layout/process5"/>
    <dgm:cxn modelId="{CC58FCBC-E357-43D4-AACA-336DDBFB23BE}" type="presOf" srcId="{6F49FABC-34E4-404A-83B6-0B5E425E7090}" destId="{8E4E701C-D35C-4246-8074-B877087D3200}" srcOrd="0" destOrd="0" presId="urn:microsoft.com/office/officeart/2005/8/layout/process5"/>
    <dgm:cxn modelId="{99ADB378-64FB-434F-B7F9-A185951F6F1D}" srcId="{52647B06-9181-434A-AFF6-5B786A58FF8E}" destId="{0F037C3E-67FD-40DB-9334-83A574612D69}" srcOrd="0" destOrd="0" parTransId="{EEA40CB1-0319-469B-8357-794C74D07C2E}" sibTransId="{6F49FABC-34E4-404A-83B6-0B5E425E7090}"/>
    <dgm:cxn modelId="{6405DDDE-1605-4707-A992-2F1F9BAD00E4}" type="presOf" srcId="{D68F56C2-F9DC-4322-B465-0EAC79E2BB83}" destId="{FC05075F-16ED-4D56-B71D-664D9B77210A}" srcOrd="0" destOrd="0" presId="urn:microsoft.com/office/officeart/2005/8/layout/process5"/>
    <dgm:cxn modelId="{74B41BAC-06B8-4E29-B2C4-667F32C137EB}" type="presOf" srcId="{6BB122E1-F576-4041-B601-7A3A83A59CE3}" destId="{14C440BE-DC4E-4202-A0DF-C63160A11D3D}" srcOrd="0" destOrd="0" presId="urn:microsoft.com/office/officeart/2005/8/layout/process5"/>
    <dgm:cxn modelId="{F97FE313-4068-47BA-B155-0E357D87F3DE}" srcId="{52647B06-9181-434A-AFF6-5B786A58FF8E}" destId="{6BB122E1-F576-4041-B601-7A3A83A59CE3}" srcOrd="8" destOrd="0" parTransId="{036C357F-9D80-4875-9F43-F75AD9E3DAAB}" sibTransId="{2717E5BB-E7FA-4269-A0E9-C9AE77B9A23E}"/>
    <dgm:cxn modelId="{5CD4CAF8-D942-4CF0-86DC-725D817F8901}" srcId="{52647B06-9181-434A-AFF6-5B786A58FF8E}" destId="{5C5315C0-012A-4037-8321-24A01B97CE2B}" srcOrd="1" destOrd="0" parTransId="{F7C259AB-E97E-45BF-B2ED-E7E83CE9BB30}" sibTransId="{C2BFD852-174A-4164-92F2-C199750140FF}"/>
    <dgm:cxn modelId="{CF7AC7D4-BB1B-4963-9172-D130346E23FC}" type="presOf" srcId="{6F49FABC-34E4-404A-83B6-0B5E425E7090}" destId="{2859F834-689E-42B1-8568-940C1F8D8DD0}" srcOrd="1" destOrd="0" presId="urn:microsoft.com/office/officeart/2005/8/layout/process5"/>
    <dgm:cxn modelId="{854AC966-3C3F-4D08-8491-482095BBAA39}" srcId="{52647B06-9181-434A-AFF6-5B786A58FF8E}" destId="{9097C850-F8DD-4C22-803D-0A0D6A51A46A}" srcOrd="3" destOrd="0" parTransId="{52BE5266-6F31-4532-86E1-285114513803}" sibTransId="{D68F56C2-F9DC-4322-B465-0EAC79E2BB83}"/>
    <dgm:cxn modelId="{5C155079-53F0-41BB-B029-42E98BF29924}" type="presOf" srcId="{3CA2253B-E7AC-47C3-BCBB-E2FB8FA69D01}" destId="{DD74E09A-3939-410B-B4CB-F26CA3FBE621}" srcOrd="1" destOrd="0" presId="urn:microsoft.com/office/officeart/2005/8/layout/process5"/>
    <dgm:cxn modelId="{59D2D590-4BDA-41D3-8689-05E9CEC72EB1}" type="presOf" srcId="{0F037C3E-67FD-40DB-9334-83A574612D69}" destId="{7ED5E159-DBE8-4B56-A801-F4784619B198}" srcOrd="0" destOrd="0" presId="urn:microsoft.com/office/officeart/2005/8/layout/process5"/>
    <dgm:cxn modelId="{6D739A9D-AA66-4259-AFC4-0C43A83D73E3}" type="presOf" srcId="{D6065733-C75C-4396-9F76-018EA99FA572}" destId="{3BD8717D-241D-40D1-9895-053515528D3F}" srcOrd="0" destOrd="0" presId="urn:microsoft.com/office/officeart/2005/8/layout/process5"/>
    <dgm:cxn modelId="{CC99CC22-AA2B-43C5-B066-130093225C45}" type="presOf" srcId="{8A4C83AB-1A08-49C9-8676-86175F1D90E7}" destId="{F364624E-0CAD-48FC-8FD6-FD8639DF2DE6}" srcOrd="1" destOrd="0" presId="urn:microsoft.com/office/officeart/2005/8/layout/process5"/>
    <dgm:cxn modelId="{68E54537-ACA1-405E-B402-4603FDDA4636}" srcId="{52647B06-9181-434A-AFF6-5B786A58FF8E}" destId="{B58A8C37-903B-4116-970B-C265D26F5CFF}" srcOrd="7" destOrd="0" parTransId="{DB321746-B73A-495B-B8EC-7E3A19ABD105}" sibTransId="{A791140A-F7FF-4A63-91B9-73F0970825D9}"/>
    <dgm:cxn modelId="{85344EE2-E478-417B-9644-6039219B0A2D}" type="presOf" srcId="{B58A8C37-903B-4116-970B-C265D26F5CFF}" destId="{5CC9CFB0-78F6-4DD1-8F70-2B0609C83174}" srcOrd="0" destOrd="0" presId="urn:microsoft.com/office/officeart/2005/8/layout/process5"/>
    <dgm:cxn modelId="{528C3F81-0EC6-4D35-B634-8F64CF4DA994}" srcId="{52647B06-9181-434A-AFF6-5B786A58FF8E}" destId="{0D4E224E-90FF-4E0C-A99D-593A0B047F5E}" srcOrd="6" destOrd="0" parTransId="{66AAA10D-7E90-4497-A87A-293DB511F2E0}" sibTransId="{F116F4B9-0B03-4892-BE1C-0CEA6269B980}"/>
    <dgm:cxn modelId="{490CCD28-C967-4790-BBE9-BB4A827F3CE0}" type="presOf" srcId="{F116F4B9-0B03-4892-BE1C-0CEA6269B980}" destId="{84B51993-C310-4018-82E1-E6FF1EFC7A6E}" srcOrd="0" destOrd="0" presId="urn:microsoft.com/office/officeart/2005/8/layout/process5"/>
    <dgm:cxn modelId="{44C7B351-D605-461D-980D-8A1F157453FE}" type="presOf" srcId="{9097C850-F8DD-4C22-803D-0A0D6A51A46A}" destId="{08971D17-5F01-4A8B-B564-40722BA7C845}" srcOrd="0" destOrd="0" presId="urn:microsoft.com/office/officeart/2005/8/layout/process5"/>
    <dgm:cxn modelId="{7F68E070-EA1A-4B9F-B976-C4386FFC5F54}" type="presOf" srcId="{52647B06-9181-434A-AFF6-5B786A58FF8E}" destId="{A97AAD30-AB43-4BC6-84D6-2F32D36A86A8}" srcOrd="0" destOrd="0" presId="urn:microsoft.com/office/officeart/2005/8/layout/process5"/>
    <dgm:cxn modelId="{B5751DDE-D7C0-4756-8E82-CC4AD3C1F69A}" srcId="{52647B06-9181-434A-AFF6-5B786A58FF8E}" destId="{D6065733-C75C-4396-9F76-018EA99FA572}" srcOrd="4" destOrd="0" parTransId="{7F0A0FBF-F6CE-48AD-B9B1-11F77249419C}" sibTransId="{CD0FE29D-2760-48A5-88E5-7DD8079CB615}"/>
    <dgm:cxn modelId="{64DB03D9-F65C-4FE5-ABA8-49B844EA523D}" type="presOf" srcId="{5C5315C0-012A-4037-8321-24A01B97CE2B}" destId="{7F23454C-E7E6-492C-B9C9-7D8BA13F86FD}" srcOrd="0" destOrd="0" presId="urn:microsoft.com/office/officeart/2005/8/layout/process5"/>
    <dgm:cxn modelId="{3DE32E99-360F-4534-8B34-2D4658E287F1}" srcId="{52647B06-9181-434A-AFF6-5B786A58FF8E}" destId="{0DE29620-0866-4649-959A-14C51FE87C09}" srcOrd="2" destOrd="0" parTransId="{5C724A56-3E65-4C4A-8F62-19D22C9020FD}" sibTransId="{8A4C83AB-1A08-49C9-8676-86175F1D90E7}"/>
    <dgm:cxn modelId="{50B84A3A-8151-4989-95E8-E056B010430C}" type="presOf" srcId="{D68F56C2-F9DC-4322-B465-0EAC79E2BB83}" destId="{28A3AB47-17F7-42B2-9097-4F3FBBCF8D55}" srcOrd="1" destOrd="0" presId="urn:microsoft.com/office/officeart/2005/8/layout/process5"/>
    <dgm:cxn modelId="{314E07E5-CE2A-4B20-A241-DE95630B6CFD}" type="presOf" srcId="{E5A88E8E-4763-4CD8-A7E8-81A2BB87E119}" destId="{FFA53171-EB83-49C5-8698-B4DF8B9BA57A}" srcOrd="0" destOrd="0" presId="urn:microsoft.com/office/officeart/2005/8/layout/process5"/>
    <dgm:cxn modelId="{087BC67F-42F4-408A-8A68-12E59DA75D5B}" type="presOf" srcId="{CD0FE29D-2760-48A5-88E5-7DD8079CB615}" destId="{C878CA35-7AF9-45E9-B2BA-031DC211D153}" srcOrd="1" destOrd="0" presId="urn:microsoft.com/office/officeart/2005/8/layout/process5"/>
    <dgm:cxn modelId="{AA308CDA-C4D1-4201-8D23-79987FE5EFAC}" type="presParOf" srcId="{A97AAD30-AB43-4BC6-84D6-2F32D36A86A8}" destId="{7ED5E159-DBE8-4B56-A801-F4784619B198}" srcOrd="0" destOrd="0" presId="urn:microsoft.com/office/officeart/2005/8/layout/process5"/>
    <dgm:cxn modelId="{C617F6E3-261B-44EC-B626-B5291B2C4701}" type="presParOf" srcId="{A97AAD30-AB43-4BC6-84D6-2F32D36A86A8}" destId="{8E4E701C-D35C-4246-8074-B877087D3200}" srcOrd="1" destOrd="0" presId="urn:microsoft.com/office/officeart/2005/8/layout/process5"/>
    <dgm:cxn modelId="{257E0024-7516-43B9-A699-68D74D0098F6}" type="presParOf" srcId="{8E4E701C-D35C-4246-8074-B877087D3200}" destId="{2859F834-689E-42B1-8568-940C1F8D8DD0}" srcOrd="0" destOrd="0" presId="urn:microsoft.com/office/officeart/2005/8/layout/process5"/>
    <dgm:cxn modelId="{8F4C0C9A-4D7C-48D5-9562-F73CEF3B54DF}" type="presParOf" srcId="{A97AAD30-AB43-4BC6-84D6-2F32D36A86A8}" destId="{7F23454C-E7E6-492C-B9C9-7D8BA13F86FD}" srcOrd="2" destOrd="0" presId="urn:microsoft.com/office/officeart/2005/8/layout/process5"/>
    <dgm:cxn modelId="{191CEFCF-52AC-402B-AAEA-AB1B07C9852F}" type="presParOf" srcId="{A97AAD30-AB43-4BC6-84D6-2F32D36A86A8}" destId="{4FFBD681-AFA8-4846-93E5-42AE5B4C3CE2}" srcOrd="3" destOrd="0" presId="urn:microsoft.com/office/officeart/2005/8/layout/process5"/>
    <dgm:cxn modelId="{D128F01C-892F-4327-ADA8-535F314C27CA}" type="presParOf" srcId="{4FFBD681-AFA8-4846-93E5-42AE5B4C3CE2}" destId="{EA6BF55D-9571-4500-B26D-8C1DB30A94A5}" srcOrd="0" destOrd="0" presId="urn:microsoft.com/office/officeart/2005/8/layout/process5"/>
    <dgm:cxn modelId="{FA1A3FC8-9A1B-4625-AEC1-81B9E252A736}" type="presParOf" srcId="{A97AAD30-AB43-4BC6-84D6-2F32D36A86A8}" destId="{50665AE6-47D9-4050-BEBC-280ED2B1F6EC}" srcOrd="4" destOrd="0" presId="urn:microsoft.com/office/officeart/2005/8/layout/process5"/>
    <dgm:cxn modelId="{08817140-1B08-491B-962D-8DFEA3D84DEF}" type="presParOf" srcId="{A97AAD30-AB43-4BC6-84D6-2F32D36A86A8}" destId="{8E21DF66-B287-4556-A730-3A2687BD91D1}" srcOrd="5" destOrd="0" presId="urn:microsoft.com/office/officeart/2005/8/layout/process5"/>
    <dgm:cxn modelId="{F382EA30-35F0-4CC7-B2CE-5D4ED1B19564}" type="presParOf" srcId="{8E21DF66-B287-4556-A730-3A2687BD91D1}" destId="{F364624E-0CAD-48FC-8FD6-FD8639DF2DE6}" srcOrd="0" destOrd="0" presId="urn:microsoft.com/office/officeart/2005/8/layout/process5"/>
    <dgm:cxn modelId="{4B0D46BC-D810-4703-BB23-DB2C6EBED578}" type="presParOf" srcId="{A97AAD30-AB43-4BC6-84D6-2F32D36A86A8}" destId="{08971D17-5F01-4A8B-B564-40722BA7C845}" srcOrd="6" destOrd="0" presId="urn:microsoft.com/office/officeart/2005/8/layout/process5"/>
    <dgm:cxn modelId="{22BDBFB0-28B7-4123-9358-5D2F30BD568F}" type="presParOf" srcId="{A97AAD30-AB43-4BC6-84D6-2F32D36A86A8}" destId="{FC05075F-16ED-4D56-B71D-664D9B77210A}" srcOrd="7" destOrd="0" presId="urn:microsoft.com/office/officeart/2005/8/layout/process5"/>
    <dgm:cxn modelId="{DD130FF4-935B-416C-978C-A1CA65FD8C60}" type="presParOf" srcId="{FC05075F-16ED-4D56-B71D-664D9B77210A}" destId="{28A3AB47-17F7-42B2-9097-4F3FBBCF8D55}" srcOrd="0" destOrd="0" presId="urn:microsoft.com/office/officeart/2005/8/layout/process5"/>
    <dgm:cxn modelId="{40B8C24D-7BF0-4D78-93E9-EA96DAA3FE74}" type="presParOf" srcId="{A97AAD30-AB43-4BC6-84D6-2F32D36A86A8}" destId="{3BD8717D-241D-40D1-9895-053515528D3F}" srcOrd="8" destOrd="0" presId="urn:microsoft.com/office/officeart/2005/8/layout/process5"/>
    <dgm:cxn modelId="{F935CA6C-B006-42E8-A24B-BB6286A837F4}" type="presParOf" srcId="{A97AAD30-AB43-4BC6-84D6-2F32D36A86A8}" destId="{CFE8658B-2442-46EE-9E58-A3CF3C7F05B8}" srcOrd="9" destOrd="0" presId="urn:microsoft.com/office/officeart/2005/8/layout/process5"/>
    <dgm:cxn modelId="{DDF2EEB4-7E83-44E3-894E-F9A1C6B31A7D}" type="presParOf" srcId="{CFE8658B-2442-46EE-9E58-A3CF3C7F05B8}" destId="{C878CA35-7AF9-45E9-B2BA-031DC211D153}" srcOrd="0" destOrd="0" presId="urn:microsoft.com/office/officeart/2005/8/layout/process5"/>
    <dgm:cxn modelId="{08B0726E-B787-4B44-927B-AF2416C7D6F2}" type="presParOf" srcId="{A97AAD30-AB43-4BC6-84D6-2F32D36A86A8}" destId="{FFA53171-EB83-49C5-8698-B4DF8B9BA57A}" srcOrd="10" destOrd="0" presId="urn:microsoft.com/office/officeart/2005/8/layout/process5"/>
    <dgm:cxn modelId="{4F6C0057-9A2D-493E-9FF8-D6D5C50C168B}" type="presParOf" srcId="{A97AAD30-AB43-4BC6-84D6-2F32D36A86A8}" destId="{5585EE9E-241C-44E5-9D36-281BFE619FDC}" srcOrd="11" destOrd="0" presId="urn:microsoft.com/office/officeart/2005/8/layout/process5"/>
    <dgm:cxn modelId="{253B201A-4978-4290-B560-025C61EB9267}" type="presParOf" srcId="{5585EE9E-241C-44E5-9D36-281BFE619FDC}" destId="{DD74E09A-3939-410B-B4CB-F26CA3FBE621}" srcOrd="0" destOrd="0" presId="urn:microsoft.com/office/officeart/2005/8/layout/process5"/>
    <dgm:cxn modelId="{0DE15B88-8A1D-4F41-9E68-098F17FC1E22}" type="presParOf" srcId="{A97AAD30-AB43-4BC6-84D6-2F32D36A86A8}" destId="{90812699-5C91-44A2-8865-F946ED2485A5}" srcOrd="12" destOrd="0" presId="urn:microsoft.com/office/officeart/2005/8/layout/process5"/>
    <dgm:cxn modelId="{36AB6174-2077-415F-B141-46F948600B61}" type="presParOf" srcId="{A97AAD30-AB43-4BC6-84D6-2F32D36A86A8}" destId="{84B51993-C310-4018-82E1-E6FF1EFC7A6E}" srcOrd="13" destOrd="0" presId="urn:microsoft.com/office/officeart/2005/8/layout/process5"/>
    <dgm:cxn modelId="{D8033915-CF0D-4BE2-A2B9-C65628AF8562}" type="presParOf" srcId="{84B51993-C310-4018-82E1-E6FF1EFC7A6E}" destId="{CDA5C9D6-AC49-4EBB-BC99-ED19DC7455FA}" srcOrd="0" destOrd="0" presId="urn:microsoft.com/office/officeart/2005/8/layout/process5"/>
    <dgm:cxn modelId="{403A8729-0331-40D4-B4E7-9A8A8EC57A29}" type="presParOf" srcId="{A97AAD30-AB43-4BC6-84D6-2F32D36A86A8}" destId="{5CC9CFB0-78F6-4DD1-8F70-2B0609C83174}" srcOrd="14" destOrd="0" presId="urn:microsoft.com/office/officeart/2005/8/layout/process5"/>
    <dgm:cxn modelId="{001B5EF1-0813-4DF1-A3C9-365732BFD409}" type="presParOf" srcId="{A97AAD30-AB43-4BC6-84D6-2F32D36A86A8}" destId="{B35FDD8C-92BE-4229-8D71-772F28EFE106}" srcOrd="15" destOrd="0" presId="urn:microsoft.com/office/officeart/2005/8/layout/process5"/>
    <dgm:cxn modelId="{DC8720D9-D10F-4C4E-BD65-C8602984A357}" type="presParOf" srcId="{B35FDD8C-92BE-4229-8D71-772F28EFE106}" destId="{C64D19AA-E987-4AD9-8B2D-6836965A7885}" srcOrd="0" destOrd="0" presId="urn:microsoft.com/office/officeart/2005/8/layout/process5"/>
    <dgm:cxn modelId="{95DCF645-6F64-43A2-84A9-D30CE6605994}" type="presParOf" srcId="{A97AAD30-AB43-4BC6-84D6-2F32D36A86A8}" destId="{14C440BE-DC4E-4202-A0DF-C63160A11D3D}"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60887D-5A8A-48F4-BB92-7376F8FF018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9FD87B6-6A2C-46F3-94A4-02A175222B41}">
      <dgm:prSet phldrT="[Text]" custT="1"/>
      <dgm:spPr/>
      <dgm:t>
        <a:bodyPr/>
        <a:lstStyle/>
        <a:p>
          <a:pPr>
            <a:lnSpc>
              <a:spcPct val="100000"/>
            </a:lnSpc>
            <a:spcAft>
              <a:spcPts val="0"/>
            </a:spcAft>
          </a:pPr>
          <a:r>
            <a:rPr lang="en-US" sz="2800" dirty="0" smtClean="0">
              <a:solidFill>
                <a:srgbClr val="FFC000"/>
              </a:solidFill>
            </a:rPr>
            <a:t>NVCC Team</a:t>
          </a:r>
          <a:endParaRPr lang="en-US" sz="2800" b="0" dirty="0" smtClean="0">
            <a:solidFill>
              <a:srgbClr val="FF0000"/>
            </a:solidFill>
          </a:endParaRPr>
        </a:p>
        <a:p>
          <a:pPr>
            <a:lnSpc>
              <a:spcPct val="100000"/>
            </a:lnSpc>
            <a:spcAft>
              <a:spcPts val="0"/>
            </a:spcAft>
          </a:pPr>
          <a:r>
            <a:rPr lang="en-US" sz="2800" b="0" dirty="0" smtClean="0">
              <a:solidFill>
                <a:srgbClr val="FFC000"/>
              </a:solidFill>
            </a:rPr>
            <a:t>VA Provider</a:t>
          </a:r>
        </a:p>
        <a:p>
          <a:pPr>
            <a:lnSpc>
              <a:spcPct val="100000"/>
            </a:lnSpc>
            <a:spcAft>
              <a:spcPts val="0"/>
            </a:spcAft>
          </a:pPr>
          <a:r>
            <a:rPr lang="en-US" sz="2800" b="0" dirty="0" smtClean="0">
              <a:solidFill>
                <a:srgbClr val="FF0000"/>
              </a:solidFill>
            </a:rPr>
            <a:t>Veteran</a:t>
          </a:r>
          <a:r>
            <a:rPr lang="en-US" sz="2800" b="0" dirty="0" smtClean="0">
              <a:solidFill>
                <a:srgbClr val="FFC000"/>
              </a:solidFill>
            </a:rPr>
            <a:t>  </a:t>
          </a:r>
          <a:r>
            <a:rPr lang="en-US" sz="2800" dirty="0" smtClean="0">
              <a:solidFill>
                <a:srgbClr val="FFC000"/>
              </a:solidFill>
            </a:rPr>
            <a:t>Non VA Provider</a:t>
          </a:r>
          <a:endParaRPr lang="en-US" sz="2800" dirty="0">
            <a:solidFill>
              <a:srgbClr val="FFC000"/>
            </a:solidFill>
          </a:endParaRPr>
        </a:p>
      </dgm:t>
    </dgm:pt>
    <dgm:pt modelId="{0667E34E-6E74-4E47-B309-386DE91750EE}" type="parTrans" cxnId="{81D74965-FE8F-476D-A4A0-F882861B4F5A}">
      <dgm:prSet/>
      <dgm:spPr/>
      <dgm:t>
        <a:bodyPr/>
        <a:lstStyle/>
        <a:p>
          <a:endParaRPr lang="en-US"/>
        </a:p>
      </dgm:t>
    </dgm:pt>
    <dgm:pt modelId="{33ECB343-C243-48EA-B70F-0267E4C5AE46}" type="sibTrans" cxnId="{81D74965-FE8F-476D-A4A0-F882861B4F5A}">
      <dgm:prSet/>
      <dgm:spPr/>
      <dgm:t>
        <a:bodyPr/>
        <a:lstStyle/>
        <a:p>
          <a:endParaRPr lang="en-US"/>
        </a:p>
      </dgm:t>
    </dgm:pt>
    <dgm:pt modelId="{AD43026D-1A21-407D-9B24-E3986D72AE1E}">
      <dgm:prSet phldrT="[Text]" custT="1"/>
      <dgm:spPr/>
      <dgm:t>
        <a:bodyPr/>
        <a:lstStyle/>
        <a:p>
          <a:r>
            <a:rPr lang="en-US" sz="2800" b="1" dirty="0" smtClean="0"/>
            <a:t>PHONE</a:t>
          </a:r>
          <a:endParaRPr lang="en-US" sz="2800" b="1" dirty="0"/>
        </a:p>
      </dgm:t>
    </dgm:pt>
    <dgm:pt modelId="{A60E6673-9D13-473B-84BA-E9225A8A2333}" type="parTrans" cxnId="{3E1BE3A7-FF5C-4F6B-A44D-6FE735E1653C}">
      <dgm:prSet/>
      <dgm:spPr/>
      <dgm:t>
        <a:bodyPr/>
        <a:lstStyle/>
        <a:p>
          <a:endParaRPr lang="en-US"/>
        </a:p>
      </dgm:t>
    </dgm:pt>
    <dgm:pt modelId="{471D3E9C-58FB-4141-80D4-938848372F6C}" type="sibTrans" cxnId="{3E1BE3A7-FF5C-4F6B-A44D-6FE735E1653C}">
      <dgm:prSet/>
      <dgm:spPr/>
      <dgm:t>
        <a:bodyPr/>
        <a:lstStyle/>
        <a:p>
          <a:endParaRPr lang="en-US"/>
        </a:p>
      </dgm:t>
    </dgm:pt>
    <dgm:pt modelId="{3203C636-757F-4592-BE43-E3AF53F0A503}">
      <dgm:prSet phldrT="[Text]" custT="1"/>
      <dgm:spPr/>
      <dgm:t>
        <a:bodyPr/>
        <a:lstStyle/>
        <a:p>
          <a:r>
            <a:rPr lang="en-US" sz="2800" b="1" dirty="0" smtClean="0"/>
            <a:t>FBCS</a:t>
          </a:r>
          <a:endParaRPr lang="en-US" sz="2800" b="1" dirty="0"/>
        </a:p>
      </dgm:t>
    </dgm:pt>
    <dgm:pt modelId="{1EE36E29-936C-433C-B65B-DCEE7F8F731D}" type="parTrans" cxnId="{27F76B83-7D4A-450C-8D60-E68B086B3CE2}">
      <dgm:prSet/>
      <dgm:spPr/>
      <dgm:t>
        <a:bodyPr/>
        <a:lstStyle/>
        <a:p>
          <a:endParaRPr lang="en-US"/>
        </a:p>
      </dgm:t>
    </dgm:pt>
    <dgm:pt modelId="{99105AD0-86B9-4C57-8AFF-9F3B42EC3BC3}" type="sibTrans" cxnId="{27F76B83-7D4A-450C-8D60-E68B086B3CE2}">
      <dgm:prSet/>
      <dgm:spPr/>
      <dgm:t>
        <a:bodyPr/>
        <a:lstStyle/>
        <a:p>
          <a:endParaRPr lang="en-US"/>
        </a:p>
      </dgm:t>
    </dgm:pt>
    <dgm:pt modelId="{4E193C84-D9AD-4A0A-A352-BEEA11A626F8}">
      <dgm:prSet phldrT="[Text]" custT="1"/>
      <dgm:spPr/>
      <dgm:t>
        <a:bodyPr/>
        <a:lstStyle/>
        <a:p>
          <a:r>
            <a:rPr lang="en-US" sz="2200" b="1" dirty="0" smtClean="0"/>
            <a:t>VistA Appt  Mgt</a:t>
          </a:r>
          <a:endParaRPr lang="en-US" sz="2200" b="1" dirty="0"/>
        </a:p>
      </dgm:t>
    </dgm:pt>
    <dgm:pt modelId="{E7371AC1-37A7-4590-ADAA-905C5D8B13BE}" type="parTrans" cxnId="{E2B88233-1FEA-45A6-9787-BDD4FD9CAC80}">
      <dgm:prSet/>
      <dgm:spPr/>
      <dgm:t>
        <a:bodyPr/>
        <a:lstStyle/>
        <a:p>
          <a:endParaRPr lang="en-US"/>
        </a:p>
      </dgm:t>
    </dgm:pt>
    <dgm:pt modelId="{DE5654E6-2DCD-4563-AB24-1C473F4B40D9}" type="sibTrans" cxnId="{E2B88233-1FEA-45A6-9787-BDD4FD9CAC80}">
      <dgm:prSet/>
      <dgm:spPr/>
      <dgm:t>
        <a:bodyPr/>
        <a:lstStyle/>
        <a:p>
          <a:endParaRPr lang="en-US"/>
        </a:p>
      </dgm:t>
    </dgm:pt>
    <dgm:pt modelId="{FE791085-F37B-4EF9-8992-385D8EC64E57}">
      <dgm:prSet phldrT="[Text]" custT="1"/>
      <dgm:spPr/>
      <dgm:t>
        <a:bodyPr/>
        <a:lstStyle/>
        <a:p>
          <a:r>
            <a:rPr lang="en-US" sz="1900" b="1" dirty="0" smtClean="0"/>
            <a:t>CPRS Non VA CARE Patient Appt Letter</a:t>
          </a:r>
          <a:endParaRPr lang="en-US" sz="1900" b="1" dirty="0"/>
        </a:p>
      </dgm:t>
    </dgm:pt>
    <dgm:pt modelId="{F7A1E3EA-67D3-488D-B723-A3079932BEE2}" type="parTrans" cxnId="{6558290D-BF91-42AB-B2EF-9F9F8E1BBC8F}">
      <dgm:prSet/>
      <dgm:spPr/>
      <dgm:t>
        <a:bodyPr/>
        <a:lstStyle/>
        <a:p>
          <a:endParaRPr lang="en-US"/>
        </a:p>
      </dgm:t>
    </dgm:pt>
    <dgm:pt modelId="{46E06A72-FC4F-45D4-9D62-035DE91F4FC6}" type="sibTrans" cxnId="{6558290D-BF91-42AB-B2EF-9F9F8E1BBC8F}">
      <dgm:prSet/>
      <dgm:spPr/>
      <dgm:t>
        <a:bodyPr/>
        <a:lstStyle/>
        <a:p>
          <a:endParaRPr lang="en-US"/>
        </a:p>
      </dgm:t>
    </dgm:pt>
    <dgm:pt modelId="{6AB08FBD-ECC3-42D5-A039-6AD2ED89F8B3}">
      <dgm:prSet phldrT="[Text]" custT="1"/>
      <dgm:spPr/>
      <dgm:t>
        <a:bodyPr/>
        <a:lstStyle/>
        <a:p>
          <a:r>
            <a:rPr lang="en-US" sz="2200" b="1" dirty="0" smtClean="0"/>
            <a:t>Copy of Auth</a:t>
          </a:r>
          <a:endParaRPr lang="en-US" sz="2200" b="1" dirty="0"/>
        </a:p>
      </dgm:t>
    </dgm:pt>
    <dgm:pt modelId="{A8DBE1BE-3DE0-48EB-A4F0-2262A4BE5522}" type="parTrans" cxnId="{D66BB458-20AC-4C8E-A106-2BF0B14D0C73}">
      <dgm:prSet/>
      <dgm:spPr/>
      <dgm:t>
        <a:bodyPr/>
        <a:lstStyle/>
        <a:p>
          <a:endParaRPr lang="en-US"/>
        </a:p>
      </dgm:t>
    </dgm:pt>
    <dgm:pt modelId="{576CCC86-BC7A-401F-A2CD-FA33E20A8D77}" type="sibTrans" cxnId="{D66BB458-20AC-4C8E-A106-2BF0B14D0C73}">
      <dgm:prSet/>
      <dgm:spPr/>
      <dgm:t>
        <a:bodyPr/>
        <a:lstStyle/>
        <a:p>
          <a:endParaRPr lang="en-US"/>
        </a:p>
      </dgm:t>
    </dgm:pt>
    <dgm:pt modelId="{349B3490-FDA1-412D-BEDC-F3AAD258C845}">
      <dgm:prSet phldrT="[Text]"/>
      <dgm:spPr/>
      <dgm:t>
        <a:bodyPr/>
        <a:lstStyle/>
        <a:p>
          <a:r>
            <a:rPr lang="en-US" b="1" dirty="0" smtClean="0"/>
            <a:t> Non VA Provider Auth Letter </a:t>
          </a:r>
          <a:endParaRPr lang="en-US" b="1" dirty="0"/>
        </a:p>
      </dgm:t>
    </dgm:pt>
    <dgm:pt modelId="{BFA0B505-9B11-43D6-9AB7-7D343B1F60E0}" type="parTrans" cxnId="{785E503C-27B2-41A0-8C63-7A30A6B72DD3}">
      <dgm:prSet/>
      <dgm:spPr/>
      <dgm:t>
        <a:bodyPr/>
        <a:lstStyle/>
        <a:p>
          <a:endParaRPr lang="en-US"/>
        </a:p>
      </dgm:t>
    </dgm:pt>
    <dgm:pt modelId="{BD56E527-1458-43E8-AF9F-895EABBC9DDE}" type="sibTrans" cxnId="{785E503C-27B2-41A0-8C63-7A30A6B72DD3}">
      <dgm:prSet/>
      <dgm:spPr/>
      <dgm:t>
        <a:bodyPr/>
        <a:lstStyle/>
        <a:p>
          <a:endParaRPr lang="en-US"/>
        </a:p>
      </dgm:t>
    </dgm:pt>
    <dgm:pt modelId="{4CAA87A9-CED1-47FF-BF24-A4FA24FF15DB}">
      <dgm:prSet phldrT="[Text]"/>
      <dgm:spPr/>
      <dgm:t>
        <a:bodyPr/>
        <a:lstStyle/>
        <a:p>
          <a:r>
            <a:rPr lang="en-US" b="1" dirty="0" smtClean="0"/>
            <a:t>Non VA Consult Result Note </a:t>
          </a:r>
          <a:endParaRPr lang="en-US" b="1" dirty="0"/>
        </a:p>
      </dgm:t>
    </dgm:pt>
    <dgm:pt modelId="{FDA37FEF-B814-4A5D-8F73-A04EEC26B6CA}" type="parTrans" cxnId="{D1FC4C41-7573-4150-8273-0145CE7DBCFB}">
      <dgm:prSet/>
      <dgm:spPr/>
      <dgm:t>
        <a:bodyPr/>
        <a:lstStyle/>
        <a:p>
          <a:endParaRPr lang="en-US"/>
        </a:p>
      </dgm:t>
    </dgm:pt>
    <dgm:pt modelId="{82B0E133-5E6D-4590-8591-AB172F91DD92}" type="sibTrans" cxnId="{D1FC4C41-7573-4150-8273-0145CE7DBCFB}">
      <dgm:prSet/>
      <dgm:spPr/>
      <dgm:t>
        <a:bodyPr/>
        <a:lstStyle/>
        <a:p>
          <a:endParaRPr lang="en-US"/>
        </a:p>
      </dgm:t>
    </dgm:pt>
    <dgm:pt modelId="{14150D10-8C0F-4DD2-BEDF-FB255BDDE38B}" type="pres">
      <dgm:prSet presAssocID="{DD60887D-5A8A-48F4-BB92-7376F8FF0181}" presName="composite" presStyleCnt="0">
        <dgm:presLayoutVars>
          <dgm:chMax val="1"/>
          <dgm:dir/>
          <dgm:resizeHandles val="exact"/>
        </dgm:presLayoutVars>
      </dgm:prSet>
      <dgm:spPr/>
      <dgm:t>
        <a:bodyPr/>
        <a:lstStyle/>
        <a:p>
          <a:endParaRPr lang="en-US"/>
        </a:p>
      </dgm:t>
    </dgm:pt>
    <dgm:pt modelId="{D5295159-90A5-4AB6-B8A6-95958C9B4F10}" type="pres">
      <dgm:prSet presAssocID="{DD60887D-5A8A-48F4-BB92-7376F8FF0181}" presName="radial" presStyleCnt="0">
        <dgm:presLayoutVars>
          <dgm:animLvl val="ctr"/>
        </dgm:presLayoutVars>
      </dgm:prSet>
      <dgm:spPr/>
    </dgm:pt>
    <dgm:pt modelId="{C472DB81-22FC-462E-B909-F7EE4BB4F19C}" type="pres">
      <dgm:prSet presAssocID="{C9FD87B6-6A2C-46F3-94A4-02A175222B41}" presName="centerShape" presStyleLbl="vennNode1" presStyleIdx="0" presStyleCnt="8" custScaleX="88037" custScaleY="85997"/>
      <dgm:spPr/>
      <dgm:t>
        <a:bodyPr/>
        <a:lstStyle/>
        <a:p>
          <a:endParaRPr lang="en-US"/>
        </a:p>
      </dgm:t>
    </dgm:pt>
    <dgm:pt modelId="{52D244C5-AEA9-460F-990D-2FF4E5EEF469}" type="pres">
      <dgm:prSet presAssocID="{AD43026D-1A21-407D-9B24-E3986D72AE1E}" presName="node" presStyleLbl="vennNode1" presStyleIdx="1" presStyleCnt="8" custScaleX="108266" custScaleY="109888">
        <dgm:presLayoutVars>
          <dgm:bulletEnabled val="1"/>
        </dgm:presLayoutVars>
      </dgm:prSet>
      <dgm:spPr/>
      <dgm:t>
        <a:bodyPr/>
        <a:lstStyle/>
        <a:p>
          <a:endParaRPr lang="en-US"/>
        </a:p>
      </dgm:t>
    </dgm:pt>
    <dgm:pt modelId="{D6CDBF8B-396F-4730-A93A-8CC36C3845F9}" type="pres">
      <dgm:prSet presAssocID="{3203C636-757F-4592-BE43-E3AF53F0A503}" presName="node" presStyleLbl="vennNode1" presStyleIdx="2" presStyleCnt="8" custScaleX="120230" custScaleY="106894">
        <dgm:presLayoutVars>
          <dgm:bulletEnabled val="1"/>
        </dgm:presLayoutVars>
      </dgm:prSet>
      <dgm:spPr/>
      <dgm:t>
        <a:bodyPr/>
        <a:lstStyle/>
        <a:p>
          <a:endParaRPr lang="en-US"/>
        </a:p>
      </dgm:t>
    </dgm:pt>
    <dgm:pt modelId="{09ED968D-B98A-413B-88B5-8E3127886BE3}" type="pres">
      <dgm:prSet presAssocID="{4E193C84-D9AD-4A0A-A352-BEEA11A626F8}" presName="node" presStyleLbl="vennNode1" presStyleIdx="3" presStyleCnt="8" custScaleX="118265" custScaleY="115509">
        <dgm:presLayoutVars>
          <dgm:bulletEnabled val="1"/>
        </dgm:presLayoutVars>
      </dgm:prSet>
      <dgm:spPr/>
      <dgm:t>
        <a:bodyPr/>
        <a:lstStyle/>
        <a:p>
          <a:endParaRPr lang="en-US"/>
        </a:p>
      </dgm:t>
    </dgm:pt>
    <dgm:pt modelId="{60F3BF5B-498F-47F6-856C-1BB7978A89DA}" type="pres">
      <dgm:prSet presAssocID="{FE791085-F37B-4EF9-8992-385D8EC64E57}" presName="node" presStyleLbl="vennNode1" presStyleIdx="4" presStyleCnt="8" custScaleX="108256" custScaleY="108702">
        <dgm:presLayoutVars>
          <dgm:bulletEnabled val="1"/>
        </dgm:presLayoutVars>
      </dgm:prSet>
      <dgm:spPr/>
      <dgm:t>
        <a:bodyPr/>
        <a:lstStyle/>
        <a:p>
          <a:endParaRPr lang="en-US"/>
        </a:p>
      </dgm:t>
    </dgm:pt>
    <dgm:pt modelId="{12028904-BC46-4E28-908C-727301DCD17C}" type="pres">
      <dgm:prSet presAssocID="{6AB08FBD-ECC3-42D5-A039-6AD2ED89F8B3}" presName="node" presStyleLbl="vennNode1" presStyleIdx="5" presStyleCnt="8" custScaleX="123923" custScaleY="110533">
        <dgm:presLayoutVars>
          <dgm:bulletEnabled val="1"/>
        </dgm:presLayoutVars>
      </dgm:prSet>
      <dgm:spPr/>
      <dgm:t>
        <a:bodyPr/>
        <a:lstStyle/>
        <a:p>
          <a:endParaRPr lang="en-US"/>
        </a:p>
      </dgm:t>
    </dgm:pt>
    <dgm:pt modelId="{2B8DEDC9-C2C9-471F-9726-5592B39FF184}" type="pres">
      <dgm:prSet presAssocID="{349B3490-FDA1-412D-BEDC-F3AAD258C845}" presName="node" presStyleLbl="vennNode1" presStyleIdx="6" presStyleCnt="8" custScaleX="130541" custScaleY="109950">
        <dgm:presLayoutVars>
          <dgm:bulletEnabled val="1"/>
        </dgm:presLayoutVars>
      </dgm:prSet>
      <dgm:spPr/>
      <dgm:t>
        <a:bodyPr/>
        <a:lstStyle/>
        <a:p>
          <a:endParaRPr lang="en-US"/>
        </a:p>
      </dgm:t>
    </dgm:pt>
    <dgm:pt modelId="{8161B65C-4C6D-44BE-9BBB-1F87C1C158C2}" type="pres">
      <dgm:prSet presAssocID="{4CAA87A9-CED1-47FF-BF24-A4FA24FF15DB}" presName="node" presStyleLbl="vennNode1" presStyleIdx="7" presStyleCnt="8" custScaleX="121815" custScaleY="105979" custRadScaleRad="106912" custRadScaleInc="-709">
        <dgm:presLayoutVars>
          <dgm:bulletEnabled val="1"/>
        </dgm:presLayoutVars>
      </dgm:prSet>
      <dgm:spPr/>
      <dgm:t>
        <a:bodyPr/>
        <a:lstStyle/>
        <a:p>
          <a:endParaRPr lang="en-US"/>
        </a:p>
      </dgm:t>
    </dgm:pt>
  </dgm:ptLst>
  <dgm:cxnLst>
    <dgm:cxn modelId="{0C637C4E-9FAB-4445-802A-E4F33012744E}" type="presOf" srcId="{FE791085-F37B-4EF9-8992-385D8EC64E57}" destId="{60F3BF5B-498F-47F6-856C-1BB7978A89DA}" srcOrd="0" destOrd="0" presId="urn:microsoft.com/office/officeart/2005/8/layout/radial3"/>
    <dgm:cxn modelId="{D63BA400-9F3B-4A04-B411-2949C83982D0}" type="presOf" srcId="{3203C636-757F-4592-BE43-E3AF53F0A503}" destId="{D6CDBF8B-396F-4730-A93A-8CC36C3845F9}" srcOrd="0" destOrd="0" presId="urn:microsoft.com/office/officeart/2005/8/layout/radial3"/>
    <dgm:cxn modelId="{785E503C-27B2-41A0-8C63-7A30A6B72DD3}" srcId="{C9FD87B6-6A2C-46F3-94A4-02A175222B41}" destId="{349B3490-FDA1-412D-BEDC-F3AAD258C845}" srcOrd="5" destOrd="0" parTransId="{BFA0B505-9B11-43D6-9AB7-7D343B1F60E0}" sibTransId="{BD56E527-1458-43E8-AF9F-895EABBC9DDE}"/>
    <dgm:cxn modelId="{81BC9418-3568-4671-8D97-7996099EA48B}" type="presOf" srcId="{4CAA87A9-CED1-47FF-BF24-A4FA24FF15DB}" destId="{8161B65C-4C6D-44BE-9BBB-1F87C1C158C2}" srcOrd="0" destOrd="0" presId="urn:microsoft.com/office/officeart/2005/8/layout/radial3"/>
    <dgm:cxn modelId="{E2B88233-1FEA-45A6-9787-BDD4FD9CAC80}" srcId="{C9FD87B6-6A2C-46F3-94A4-02A175222B41}" destId="{4E193C84-D9AD-4A0A-A352-BEEA11A626F8}" srcOrd="2" destOrd="0" parTransId="{E7371AC1-37A7-4590-ADAA-905C5D8B13BE}" sibTransId="{DE5654E6-2DCD-4563-AB24-1C473F4B40D9}"/>
    <dgm:cxn modelId="{3E1BE3A7-FF5C-4F6B-A44D-6FE735E1653C}" srcId="{C9FD87B6-6A2C-46F3-94A4-02A175222B41}" destId="{AD43026D-1A21-407D-9B24-E3986D72AE1E}" srcOrd="0" destOrd="0" parTransId="{A60E6673-9D13-473B-84BA-E9225A8A2333}" sibTransId="{471D3E9C-58FB-4141-80D4-938848372F6C}"/>
    <dgm:cxn modelId="{331F74E6-15B2-4955-9658-DE0E01EEEDCC}" type="presOf" srcId="{6AB08FBD-ECC3-42D5-A039-6AD2ED89F8B3}" destId="{12028904-BC46-4E28-908C-727301DCD17C}" srcOrd="0" destOrd="0" presId="urn:microsoft.com/office/officeart/2005/8/layout/radial3"/>
    <dgm:cxn modelId="{C08A3DB1-0593-41D1-AEFA-137D4AA2E8AC}" type="presOf" srcId="{C9FD87B6-6A2C-46F3-94A4-02A175222B41}" destId="{C472DB81-22FC-462E-B909-F7EE4BB4F19C}" srcOrd="0" destOrd="0" presId="urn:microsoft.com/office/officeart/2005/8/layout/radial3"/>
    <dgm:cxn modelId="{D1FC4C41-7573-4150-8273-0145CE7DBCFB}" srcId="{C9FD87B6-6A2C-46F3-94A4-02A175222B41}" destId="{4CAA87A9-CED1-47FF-BF24-A4FA24FF15DB}" srcOrd="6" destOrd="0" parTransId="{FDA37FEF-B814-4A5D-8F73-A04EEC26B6CA}" sibTransId="{82B0E133-5E6D-4590-8591-AB172F91DD92}"/>
    <dgm:cxn modelId="{E12F74F1-29CF-4EC0-8518-EDE4EF165AF0}" type="presOf" srcId="{AD43026D-1A21-407D-9B24-E3986D72AE1E}" destId="{52D244C5-AEA9-460F-990D-2FF4E5EEF469}" srcOrd="0" destOrd="0" presId="urn:microsoft.com/office/officeart/2005/8/layout/radial3"/>
    <dgm:cxn modelId="{6558290D-BF91-42AB-B2EF-9F9F8E1BBC8F}" srcId="{C9FD87B6-6A2C-46F3-94A4-02A175222B41}" destId="{FE791085-F37B-4EF9-8992-385D8EC64E57}" srcOrd="3" destOrd="0" parTransId="{F7A1E3EA-67D3-488D-B723-A3079932BEE2}" sibTransId="{46E06A72-FC4F-45D4-9D62-035DE91F4FC6}"/>
    <dgm:cxn modelId="{27F76B83-7D4A-450C-8D60-E68B086B3CE2}" srcId="{C9FD87B6-6A2C-46F3-94A4-02A175222B41}" destId="{3203C636-757F-4592-BE43-E3AF53F0A503}" srcOrd="1" destOrd="0" parTransId="{1EE36E29-936C-433C-B65B-DCEE7F8F731D}" sibTransId="{99105AD0-86B9-4C57-8AFF-9F3B42EC3BC3}"/>
    <dgm:cxn modelId="{BD4FC2F3-393E-4324-8631-F5553288BE6A}" type="presOf" srcId="{349B3490-FDA1-412D-BEDC-F3AAD258C845}" destId="{2B8DEDC9-C2C9-471F-9726-5592B39FF184}" srcOrd="0" destOrd="0" presId="urn:microsoft.com/office/officeart/2005/8/layout/radial3"/>
    <dgm:cxn modelId="{D66BB458-20AC-4C8E-A106-2BF0B14D0C73}" srcId="{C9FD87B6-6A2C-46F3-94A4-02A175222B41}" destId="{6AB08FBD-ECC3-42D5-A039-6AD2ED89F8B3}" srcOrd="4" destOrd="0" parTransId="{A8DBE1BE-3DE0-48EB-A4F0-2262A4BE5522}" sibTransId="{576CCC86-BC7A-401F-A2CD-FA33E20A8D77}"/>
    <dgm:cxn modelId="{BBFB3FB5-9618-4E08-925E-EE8A5F8B852E}" type="presOf" srcId="{DD60887D-5A8A-48F4-BB92-7376F8FF0181}" destId="{14150D10-8C0F-4DD2-BEDF-FB255BDDE38B}" srcOrd="0" destOrd="0" presId="urn:microsoft.com/office/officeart/2005/8/layout/radial3"/>
    <dgm:cxn modelId="{81D74965-FE8F-476D-A4A0-F882861B4F5A}" srcId="{DD60887D-5A8A-48F4-BB92-7376F8FF0181}" destId="{C9FD87B6-6A2C-46F3-94A4-02A175222B41}" srcOrd="0" destOrd="0" parTransId="{0667E34E-6E74-4E47-B309-386DE91750EE}" sibTransId="{33ECB343-C243-48EA-B70F-0267E4C5AE46}"/>
    <dgm:cxn modelId="{E60D143F-626C-459E-8996-1D64010B5930}" type="presOf" srcId="{4E193C84-D9AD-4A0A-A352-BEEA11A626F8}" destId="{09ED968D-B98A-413B-88B5-8E3127886BE3}" srcOrd="0" destOrd="0" presId="urn:microsoft.com/office/officeart/2005/8/layout/radial3"/>
    <dgm:cxn modelId="{667F0BBC-6F54-4689-B584-B15A38518303}" type="presParOf" srcId="{14150D10-8C0F-4DD2-BEDF-FB255BDDE38B}" destId="{D5295159-90A5-4AB6-B8A6-95958C9B4F10}" srcOrd="0" destOrd="0" presId="urn:microsoft.com/office/officeart/2005/8/layout/radial3"/>
    <dgm:cxn modelId="{E11CF7F1-E32A-49CD-A8F4-4EFD1A676FFC}" type="presParOf" srcId="{D5295159-90A5-4AB6-B8A6-95958C9B4F10}" destId="{C472DB81-22FC-462E-B909-F7EE4BB4F19C}" srcOrd="0" destOrd="0" presId="urn:microsoft.com/office/officeart/2005/8/layout/radial3"/>
    <dgm:cxn modelId="{69BDACA7-844B-4CEF-A148-558917183630}" type="presParOf" srcId="{D5295159-90A5-4AB6-B8A6-95958C9B4F10}" destId="{52D244C5-AEA9-460F-990D-2FF4E5EEF469}" srcOrd="1" destOrd="0" presId="urn:microsoft.com/office/officeart/2005/8/layout/radial3"/>
    <dgm:cxn modelId="{0C8522FE-8903-4EDD-B36C-344AA4AB02DF}" type="presParOf" srcId="{D5295159-90A5-4AB6-B8A6-95958C9B4F10}" destId="{D6CDBF8B-396F-4730-A93A-8CC36C3845F9}" srcOrd="2" destOrd="0" presId="urn:microsoft.com/office/officeart/2005/8/layout/radial3"/>
    <dgm:cxn modelId="{042A6983-C844-448E-B578-DA2CA85B3C82}" type="presParOf" srcId="{D5295159-90A5-4AB6-B8A6-95958C9B4F10}" destId="{09ED968D-B98A-413B-88B5-8E3127886BE3}" srcOrd="3" destOrd="0" presId="urn:microsoft.com/office/officeart/2005/8/layout/radial3"/>
    <dgm:cxn modelId="{4991002D-A4FE-4376-B838-30902C56607A}" type="presParOf" srcId="{D5295159-90A5-4AB6-B8A6-95958C9B4F10}" destId="{60F3BF5B-498F-47F6-856C-1BB7978A89DA}" srcOrd="4" destOrd="0" presId="urn:microsoft.com/office/officeart/2005/8/layout/radial3"/>
    <dgm:cxn modelId="{5BCBA176-5527-499F-871C-66DCBA947E91}" type="presParOf" srcId="{D5295159-90A5-4AB6-B8A6-95958C9B4F10}" destId="{12028904-BC46-4E28-908C-727301DCD17C}" srcOrd="5" destOrd="0" presId="urn:microsoft.com/office/officeart/2005/8/layout/radial3"/>
    <dgm:cxn modelId="{0F1495BE-0BC5-412E-8496-12A11F9EB49B}" type="presParOf" srcId="{D5295159-90A5-4AB6-B8A6-95958C9B4F10}" destId="{2B8DEDC9-C2C9-471F-9726-5592B39FF184}" srcOrd="6" destOrd="0" presId="urn:microsoft.com/office/officeart/2005/8/layout/radial3"/>
    <dgm:cxn modelId="{EAF3C36F-4098-4FE4-8760-56751B0D88BA}" type="presParOf" srcId="{D5295159-90A5-4AB6-B8A6-95958C9B4F10}" destId="{8161B65C-4C6D-44BE-9BBB-1F87C1C158C2}"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647B06-9181-434A-AFF6-5B786A58FF8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F037C3E-67FD-40DB-9334-83A574612D69}">
      <dgm:prSet phldrT="[Text]" custT="1"/>
      <dgm:spPr/>
      <dgm:t>
        <a:bodyPr/>
        <a:lstStyle/>
        <a:p>
          <a:r>
            <a:rPr lang="en-US" sz="1800" dirty="0" smtClean="0"/>
            <a:t>NVCC Team Receives Approved Consult</a:t>
          </a:r>
          <a:endParaRPr lang="en-US" sz="1800" dirty="0"/>
        </a:p>
      </dgm:t>
    </dgm:pt>
    <dgm:pt modelId="{EEA40CB1-0319-469B-8357-794C74D07C2E}" type="parTrans" cxnId="{99ADB378-64FB-434F-B7F9-A185951F6F1D}">
      <dgm:prSet/>
      <dgm:spPr/>
      <dgm:t>
        <a:bodyPr/>
        <a:lstStyle/>
        <a:p>
          <a:endParaRPr lang="en-US"/>
        </a:p>
      </dgm:t>
    </dgm:pt>
    <dgm:pt modelId="{6F49FABC-34E4-404A-83B6-0B5E425E7090}" type="sibTrans" cxnId="{99ADB378-64FB-434F-B7F9-A185951F6F1D}">
      <dgm:prSet/>
      <dgm:spPr/>
      <dgm:t>
        <a:bodyPr/>
        <a:lstStyle/>
        <a:p>
          <a:endParaRPr lang="en-US"/>
        </a:p>
      </dgm:t>
    </dgm:pt>
    <dgm:pt modelId="{5C5315C0-012A-4037-8321-24A01B97CE2B}">
      <dgm:prSet phldrT="[Text]" custT="1"/>
      <dgm:spPr/>
      <dgm:t>
        <a:bodyPr/>
        <a:lstStyle/>
        <a:p>
          <a:r>
            <a:rPr lang="en-US" sz="1800" dirty="0" smtClean="0"/>
            <a:t>Authorization Initiated in FBCS with Cost Estimation</a:t>
          </a:r>
          <a:endParaRPr lang="en-US" sz="1800" dirty="0"/>
        </a:p>
      </dgm:t>
    </dgm:pt>
    <dgm:pt modelId="{F7C259AB-E97E-45BF-B2ED-E7E83CE9BB30}" type="parTrans" cxnId="{5CD4CAF8-D942-4CF0-86DC-725D817F8901}">
      <dgm:prSet/>
      <dgm:spPr/>
      <dgm:t>
        <a:bodyPr/>
        <a:lstStyle/>
        <a:p>
          <a:endParaRPr lang="en-US"/>
        </a:p>
      </dgm:t>
    </dgm:pt>
    <dgm:pt modelId="{C2BFD852-174A-4164-92F2-C199750140FF}" type="sibTrans" cxnId="{5CD4CAF8-D942-4CF0-86DC-725D817F8901}">
      <dgm:prSet/>
      <dgm:spPr/>
      <dgm:t>
        <a:bodyPr/>
        <a:lstStyle/>
        <a:p>
          <a:endParaRPr lang="en-US"/>
        </a:p>
      </dgm:t>
    </dgm:pt>
    <dgm:pt modelId="{0DE29620-0866-4649-959A-14C51FE87C09}">
      <dgm:prSet phldrT="[Text]" custT="1"/>
      <dgm:spPr/>
      <dgm:t>
        <a:bodyPr/>
        <a:lstStyle/>
        <a:p>
          <a:r>
            <a:rPr lang="en-US" sz="1800" dirty="0" smtClean="0"/>
            <a:t>Veteran and Non VA Provider Contacted</a:t>
          </a:r>
          <a:endParaRPr lang="en-US" sz="1800" dirty="0"/>
        </a:p>
      </dgm:t>
    </dgm:pt>
    <dgm:pt modelId="{5C724A56-3E65-4C4A-8F62-19D22C9020FD}" type="parTrans" cxnId="{3DE32E99-360F-4534-8B34-2D4658E287F1}">
      <dgm:prSet/>
      <dgm:spPr/>
      <dgm:t>
        <a:bodyPr/>
        <a:lstStyle/>
        <a:p>
          <a:endParaRPr lang="en-US"/>
        </a:p>
      </dgm:t>
    </dgm:pt>
    <dgm:pt modelId="{8A4C83AB-1A08-49C9-8676-86175F1D90E7}" type="sibTrans" cxnId="{3DE32E99-360F-4534-8B34-2D4658E287F1}">
      <dgm:prSet/>
      <dgm:spPr/>
      <dgm:t>
        <a:bodyPr/>
        <a:lstStyle/>
        <a:p>
          <a:endParaRPr lang="en-US"/>
        </a:p>
      </dgm:t>
    </dgm:pt>
    <dgm:pt modelId="{9097C850-F8DD-4C22-803D-0A0D6A51A46A}">
      <dgm:prSet phldrT="[Text]" custT="1"/>
      <dgm:spPr/>
      <dgm:t>
        <a:bodyPr/>
        <a:lstStyle/>
        <a:p>
          <a:r>
            <a:rPr lang="en-US" sz="1800" dirty="0" smtClean="0"/>
            <a:t>Appt Scheduled/Entered into VistA Appt Mgt and FBCS Auth Completed </a:t>
          </a:r>
          <a:endParaRPr lang="en-US" sz="1800" dirty="0"/>
        </a:p>
      </dgm:t>
    </dgm:pt>
    <dgm:pt modelId="{52BE5266-6F31-4532-86E1-285114513803}" type="parTrans" cxnId="{854AC966-3C3F-4D08-8491-482095BBAA39}">
      <dgm:prSet/>
      <dgm:spPr/>
      <dgm:t>
        <a:bodyPr/>
        <a:lstStyle/>
        <a:p>
          <a:endParaRPr lang="en-US"/>
        </a:p>
      </dgm:t>
    </dgm:pt>
    <dgm:pt modelId="{D68F56C2-F9DC-4322-B465-0EAC79E2BB83}" type="sibTrans" cxnId="{854AC966-3C3F-4D08-8491-482095BBAA39}">
      <dgm:prSet/>
      <dgm:spPr/>
      <dgm:t>
        <a:bodyPr/>
        <a:lstStyle/>
        <a:p>
          <a:endParaRPr lang="en-US"/>
        </a:p>
      </dgm:t>
    </dgm:pt>
    <dgm:pt modelId="{D6065733-C75C-4396-9F76-018EA99FA572}">
      <dgm:prSet phldrT="[Text]" custT="1"/>
      <dgm:spPr/>
      <dgm:t>
        <a:bodyPr/>
        <a:lstStyle/>
        <a:p>
          <a:r>
            <a:rPr lang="en-US" sz="1700" dirty="0" smtClean="0"/>
            <a:t>Patient Appt Letter and Non VA Provider Letter Sent with Auth</a:t>
          </a:r>
          <a:endParaRPr lang="en-US" sz="1700" dirty="0"/>
        </a:p>
      </dgm:t>
    </dgm:pt>
    <dgm:pt modelId="{7F0A0FBF-F6CE-48AD-B9B1-11F77249419C}" type="parTrans" cxnId="{B5751DDE-D7C0-4756-8E82-CC4AD3C1F69A}">
      <dgm:prSet/>
      <dgm:spPr/>
      <dgm:t>
        <a:bodyPr/>
        <a:lstStyle/>
        <a:p>
          <a:endParaRPr lang="en-US"/>
        </a:p>
      </dgm:t>
    </dgm:pt>
    <dgm:pt modelId="{CD0FE29D-2760-48A5-88E5-7DD8079CB615}" type="sibTrans" cxnId="{B5751DDE-D7C0-4756-8E82-CC4AD3C1F69A}">
      <dgm:prSet/>
      <dgm:spPr/>
      <dgm:t>
        <a:bodyPr/>
        <a:lstStyle/>
        <a:p>
          <a:endParaRPr lang="en-US"/>
        </a:p>
      </dgm:t>
    </dgm:pt>
    <dgm:pt modelId="{E5A88E8E-4763-4CD8-A7E8-81A2BB87E119}">
      <dgm:prSet phldrT="[Text]" custT="1"/>
      <dgm:spPr/>
      <dgm:t>
        <a:bodyPr/>
        <a:lstStyle/>
        <a:p>
          <a:r>
            <a:rPr lang="en-US" sz="1800" dirty="0" smtClean="0"/>
            <a:t>Call Veteran to confirm care completed</a:t>
          </a:r>
          <a:endParaRPr lang="en-US" sz="1800" dirty="0"/>
        </a:p>
      </dgm:t>
    </dgm:pt>
    <dgm:pt modelId="{BE604C61-8B95-412E-882C-230BB08BC943}" type="parTrans" cxnId="{EAB3A14D-7C51-4D4E-8AAC-8249E6B91087}">
      <dgm:prSet/>
      <dgm:spPr/>
      <dgm:t>
        <a:bodyPr/>
        <a:lstStyle/>
        <a:p>
          <a:endParaRPr lang="en-US"/>
        </a:p>
      </dgm:t>
    </dgm:pt>
    <dgm:pt modelId="{3CA2253B-E7AC-47C3-BCBB-E2FB8FA69D01}" type="sibTrans" cxnId="{EAB3A14D-7C51-4D4E-8AAC-8249E6B91087}">
      <dgm:prSet/>
      <dgm:spPr/>
      <dgm:t>
        <a:bodyPr/>
        <a:lstStyle/>
        <a:p>
          <a:endParaRPr lang="en-US"/>
        </a:p>
      </dgm:t>
    </dgm:pt>
    <dgm:pt modelId="{0D4E224E-90FF-4E0C-A99D-593A0B047F5E}">
      <dgm:prSet phldrT="[Text]" custT="1"/>
      <dgm:spPr/>
      <dgm:t>
        <a:bodyPr/>
        <a:lstStyle/>
        <a:p>
          <a:r>
            <a:rPr lang="en-US" sz="1800" dirty="0" smtClean="0"/>
            <a:t>Obtain Clinical Documentation</a:t>
          </a:r>
          <a:endParaRPr lang="en-US" sz="1800" dirty="0"/>
        </a:p>
      </dgm:t>
    </dgm:pt>
    <dgm:pt modelId="{66AAA10D-7E90-4497-A87A-293DB511F2E0}" type="parTrans" cxnId="{528C3F81-0EC6-4D35-B634-8F64CF4DA994}">
      <dgm:prSet/>
      <dgm:spPr/>
      <dgm:t>
        <a:bodyPr/>
        <a:lstStyle/>
        <a:p>
          <a:endParaRPr lang="en-US"/>
        </a:p>
      </dgm:t>
    </dgm:pt>
    <dgm:pt modelId="{F116F4B9-0B03-4892-BE1C-0CEA6269B980}" type="sibTrans" cxnId="{528C3F81-0EC6-4D35-B634-8F64CF4DA994}">
      <dgm:prSet/>
      <dgm:spPr/>
      <dgm:t>
        <a:bodyPr/>
        <a:lstStyle/>
        <a:p>
          <a:endParaRPr lang="en-US"/>
        </a:p>
      </dgm:t>
    </dgm:pt>
    <dgm:pt modelId="{B58A8C37-903B-4116-970B-C265D26F5CFF}">
      <dgm:prSet phldrT="[Text]" custT="1"/>
      <dgm:spPr/>
      <dgm:t>
        <a:bodyPr/>
        <a:lstStyle/>
        <a:p>
          <a:r>
            <a:rPr lang="en-US" sz="1700" dirty="0" smtClean="0"/>
            <a:t>Records Scanned into CPRS with NVCC Consult Result Note and Consult Closed</a:t>
          </a:r>
          <a:endParaRPr lang="en-US" sz="1700" dirty="0"/>
        </a:p>
      </dgm:t>
    </dgm:pt>
    <dgm:pt modelId="{DB321746-B73A-495B-B8EC-7E3A19ABD105}" type="parTrans" cxnId="{68E54537-ACA1-405E-B402-4603FDDA4636}">
      <dgm:prSet/>
      <dgm:spPr/>
      <dgm:t>
        <a:bodyPr/>
        <a:lstStyle/>
        <a:p>
          <a:endParaRPr lang="en-US"/>
        </a:p>
      </dgm:t>
    </dgm:pt>
    <dgm:pt modelId="{A791140A-F7FF-4A63-91B9-73F0970825D9}" type="sibTrans" cxnId="{68E54537-ACA1-405E-B402-4603FDDA4636}">
      <dgm:prSet/>
      <dgm:spPr/>
      <dgm:t>
        <a:bodyPr/>
        <a:lstStyle/>
        <a:p>
          <a:endParaRPr lang="en-US"/>
        </a:p>
      </dgm:t>
    </dgm:pt>
    <dgm:pt modelId="{6BB122E1-F576-4041-B601-7A3A83A59CE3}">
      <dgm:prSet phldrT="[Text]" custT="1"/>
      <dgm:spPr/>
      <dgm:t>
        <a:bodyPr/>
        <a:lstStyle/>
        <a:p>
          <a:r>
            <a:rPr lang="en-US" sz="1700" dirty="0" smtClean="0"/>
            <a:t>Notification Sent to Ordering VA Provider via CPRS</a:t>
          </a:r>
          <a:endParaRPr lang="en-US" sz="1700" dirty="0"/>
        </a:p>
      </dgm:t>
    </dgm:pt>
    <dgm:pt modelId="{036C357F-9D80-4875-9F43-F75AD9E3DAAB}" type="parTrans" cxnId="{F97FE313-4068-47BA-B155-0E357D87F3DE}">
      <dgm:prSet/>
      <dgm:spPr/>
      <dgm:t>
        <a:bodyPr/>
        <a:lstStyle/>
        <a:p>
          <a:endParaRPr lang="en-US"/>
        </a:p>
      </dgm:t>
    </dgm:pt>
    <dgm:pt modelId="{2717E5BB-E7FA-4269-A0E9-C9AE77B9A23E}" type="sibTrans" cxnId="{F97FE313-4068-47BA-B155-0E357D87F3DE}">
      <dgm:prSet/>
      <dgm:spPr/>
      <dgm:t>
        <a:bodyPr/>
        <a:lstStyle/>
        <a:p>
          <a:endParaRPr lang="en-US"/>
        </a:p>
      </dgm:t>
    </dgm:pt>
    <dgm:pt modelId="{A97AAD30-AB43-4BC6-84D6-2F32D36A86A8}" type="pres">
      <dgm:prSet presAssocID="{52647B06-9181-434A-AFF6-5B786A58FF8E}" presName="diagram" presStyleCnt="0">
        <dgm:presLayoutVars>
          <dgm:dir/>
          <dgm:resizeHandles val="exact"/>
        </dgm:presLayoutVars>
      </dgm:prSet>
      <dgm:spPr/>
      <dgm:t>
        <a:bodyPr/>
        <a:lstStyle/>
        <a:p>
          <a:endParaRPr lang="en-US"/>
        </a:p>
      </dgm:t>
    </dgm:pt>
    <dgm:pt modelId="{7ED5E159-DBE8-4B56-A801-F4784619B198}" type="pres">
      <dgm:prSet presAssocID="{0F037C3E-67FD-40DB-9334-83A574612D69}" presName="node" presStyleLbl="node1" presStyleIdx="0" presStyleCnt="9" custLinFactNeighborX="-3702" custLinFactNeighborY="-77">
        <dgm:presLayoutVars>
          <dgm:bulletEnabled val="1"/>
        </dgm:presLayoutVars>
      </dgm:prSet>
      <dgm:spPr/>
      <dgm:t>
        <a:bodyPr/>
        <a:lstStyle/>
        <a:p>
          <a:endParaRPr lang="en-US"/>
        </a:p>
      </dgm:t>
    </dgm:pt>
    <dgm:pt modelId="{8E4E701C-D35C-4246-8074-B877087D3200}" type="pres">
      <dgm:prSet presAssocID="{6F49FABC-34E4-404A-83B6-0B5E425E7090}" presName="sibTrans" presStyleLbl="sibTrans2D1" presStyleIdx="0" presStyleCnt="8"/>
      <dgm:spPr/>
      <dgm:t>
        <a:bodyPr/>
        <a:lstStyle/>
        <a:p>
          <a:endParaRPr lang="en-US"/>
        </a:p>
      </dgm:t>
    </dgm:pt>
    <dgm:pt modelId="{2859F834-689E-42B1-8568-940C1F8D8DD0}" type="pres">
      <dgm:prSet presAssocID="{6F49FABC-34E4-404A-83B6-0B5E425E7090}" presName="connectorText" presStyleLbl="sibTrans2D1" presStyleIdx="0" presStyleCnt="8"/>
      <dgm:spPr/>
      <dgm:t>
        <a:bodyPr/>
        <a:lstStyle/>
        <a:p>
          <a:endParaRPr lang="en-US"/>
        </a:p>
      </dgm:t>
    </dgm:pt>
    <dgm:pt modelId="{7F23454C-E7E6-492C-B9C9-7D8BA13F86FD}" type="pres">
      <dgm:prSet presAssocID="{5C5315C0-012A-4037-8321-24A01B97CE2B}" presName="node" presStyleLbl="node1" presStyleIdx="1" presStyleCnt="9" custLinFactNeighborX="-2338" custLinFactNeighborY="-77">
        <dgm:presLayoutVars>
          <dgm:bulletEnabled val="1"/>
        </dgm:presLayoutVars>
      </dgm:prSet>
      <dgm:spPr/>
      <dgm:t>
        <a:bodyPr/>
        <a:lstStyle/>
        <a:p>
          <a:endParaRPr lang="en-US"/>
        </a:p>
      </dgm:t>
    </dgm:pt>
    <dgm:pt modelId="{4FFBD681-AFA8-4846-93E5-42AE5B4C3CE2}" type="pres">
      <dgm:prSet presAssocID="{C2BFD852-174A-4164-92F2-C199750140FF}" presName="sibTrans" presStyleLbl="sibTrans2D1" presStyleIdx="1" presStyleCnt="8"/>
      <dgm:spPr/>
      <dgm:t>
        <a:bodyPr/>
        <a:lstStyle/>
        <a:p>
          <a:endParaRPr lang="en-US"/>
        </a:p>
      </dgm:t>
    </dgm:pt>
    <dgm:pt modelId="{EA6BF55D-9571-4500-B26D-8C1DB30A94A5}" type="pres">
      <dgm:prSet presAssocID="{C2BFD852-174A-4164-92F2-C199750140FF}" presName="connectorText" presStyleLbl="sibTrans2D1" presStyleIdx="1" presStyleCnt="8"/>
      <dgm:spPr/>
      <dgm:t>
        <a:bodyPr/>
        <a:lstStyle/>
        <a:p>
          <a:endParaRPr lang="en-US"/>
        </a:p>
      </dgm:t>
    </dgm:pt>
    <dgm:pt modelId="{50665AE6-47D9-4050-BEBC-280ED2B1F6EC}" type="pres">
      <dgm:prSet presAssocID="{0DE29620-0866-4649-959A-14C51FE87C09}" presName="node" presStyleLbl="node1" presStyleIdx="2" presStyleCnt="9" custLinFactNeighborX="-974" custLinFactNeighborY="-77">
        <dgm:presLayoutVars>
          <dgm:bulletEnabled val="1"/>
        </dgm:presLayoutVars>
      </dgm:prSet>
      <dgm:spPr/>
      <dgm:t>
        <a:bodyPr/>
        <a:lstStyle/>
        <a:p>
          <a:endParaRPr lang="en-US"/>
        </a:p>
      </dgm:t>
    </dgm:pt>
    <dgm:pt modelId="{8E21DF66-B287-4556-A730-3A2687BD91D1}" type="pres">
      <dgm:prSet presAssocID="{8A4C83AB-1A08-49C9-8676-86175F1D90E7}" presName="sibTrans" presStyleLbl="sibTrans2D1" presStyleIdx="2" presStyleCnt="8"/>
      <dgm:spPr/>
      <dgm:t>
        <a:bodyPr/>
        <a:lstStyle/>
        <a:p>
          <a:endParaRPr lang="en-US"/>
        </a:p>
      </dgm:t>
    </dgm:pt>
    <dgm:pt modelId="{F364624E-0CAD-48FC-8FD6-FD8639DF2DE6}" type="pres">
      <dgm:prSet presAssocID="{8A4C83AB-1A08-49C9-8676-86175F1D90E7}" presName="connectorText" presStyleLbl="sibTrans2D1" presStyleIdx="2" presStyleCnt="8"/>
      <dgm:spPr/>
      <dgm:t>
        <a:bodyPr/>
        <a:lstStyle/>
        <a:p>
          <a:endParaRPr lang="en-US"/>
        </a:p>
      </dgm:t>
    </dgm:pt>
    <dgm:pt modelId="{08971D17-5F01-4A8B-B564-40722BA7C845}" type="pres">
      <dgm:prSet presAssocID="{9097C850-F8DD-4C22-803D-0A0D6A51A46A}" presName="node" presStyleLbl="node1" presStyleIdx="3" presStyleCnt="9" custScaleX="107741" custLinFactNeighborX="6767" custLinFactNeighborY="1546">
        <dgm:presLayoutVars>
          <dgm:bulletEnabled val="1"/>
        </dgm:presLayoutVars>
      </dgm:prSet>
      <dgm:spPr/>
      <dgm:t>
        <a:bodyPr/>
        <a:lstStyle/>
        <a:p>
          <a:endParaRPr lang="en-US"/>
        </a:p>
      </dgm:t>
    </dgm:pt>
    <dgm:pt modelId="{FC05075F-16ED-4D56-B71D-664D9B77210A}" type="pres">
      <dgm:prSet presAssocID="{D68F56C2-F9DC-4322-B465-0EAC79E2BB83}" presName="sibTrans" presStyleLbl="sibTrans2D1" presStyleIdx="3" presStyleCnt="8"/>
      <dgm:spPr/>
      <dgm:t>
        <a:bodyPr/>
        <a:lstStyle/>
        <a:p>
          <a:endParaRPr lang="en-US"/>
        </a:p>
      </dgm:t>
    </dgm:pt>
    <dgm:pt modelId="{28A3AB47-17F7-42B2-9097-4F3FBBCF8D55}" type="pres">
      <dgm:prSet presAssocID="{D68F56C2-F9DC-4322-B465-0EAC79E2BB83}" presName="connectorText" presStyleLbl="sibTrans2D1" presStyleIdx="3" presStyleCnt="8"/>
      <dgm:spPr/>
      <dgm:t>
        <a:bodyPr/>
        <a:lstStyle/>
        <a:p>
          <a:endParaRPr lang="en-US"/>
        </a:p>
      </dgm:t>
    </dgm:pt>
    <dgm:pt modelId="{3BD8717D-241D-40D1-9895-053515528D3F}" type="pres">
      <dgm:prSet presAssocID="{D6065733-C75C-4396-9F76-018EA99FA572}" presName="node" presStyleLbl="node1" presStyleIdx="4" presStyleCnt="9" custLinFactNeighborX="5403" custLinFactNeighborY="1546">
        <dgm:presLayoutVars>
          <dgm:bulletEnabled val="1"/>
        </dgm:presLayoutVars>
      </dgm:prSet>
      <dgm:spPr/>
      <dgm:t>
        <a:bodyPr/>
        <a:lstStyle/>
        <a:p>
          <a:endParaRPr lang="en-US"/>
        </a:p>
      </dgm:t>
    </dgm:pt>
    <dgm:pt modelId="{CFE8658B-2442-46EE-9E58-A3CF3C7F05B8}" type="pres">
      <dgm:prSet presAssocID="{CD0FE29D-2760-48A5-88E5-7DD8079CB615}" presName="sibTrans" presStyleLbl="sibTrans2D1" presStyleIdx="4" presStyleCnt="8"/>
      <dgm:spPr/>
      <dgm:t>
        <a:bodyPr/>
        <a:lstStyle/>
        <a:p>
          <a:endParaRPr lang="en-US"/>
        </a:p>
      </dgm:t>
    </dgm:pt>
    <dgm:pt modelId="{C878CA35-7AF9-45E9-B2BA-031DC211D153}" type="pres">
      <dgm:prSet presAssocID="{CD0FE29D-2760-48A5-88E5-7DD8079CB615}" presName="connectorText" presStyleLbl="sibTrans2D1" presStyleIdx="4" presStyleCnt="8"/>
      <dgm:spPr/>
      <dgm:t>
        <a:bodyPr/>
        <a:lstStyle/>
        <a:p>
          <a:endParaRPr lang="en-US"/>
        </a:p>
      </dgm:t>
    </dgm:pt>
    <dgm:pt modelId="{FFA53171-EB83-49C5-8698-B4DF8B9BA57A}" type="pres">
      <dgm:prSet presAssocID="{E5A88E8E-4763-4CD8-A7E8-81A2BB87E119}" presName="node" presStyleLbl="node1" presStyleIdx="5" presStyleCnt="9" custLinFactNeighborX="4039" custLinFactNeighborY="1546">
        <dgm:presLayoutVars>
          <dgm:bulletEnabled val="1"/>
        </dgm:presLayoutVars>
      </dgm:prSet>
      <dgm:spPr/>
      <dgm:t>
        <a:bodyPr/>
        <a:lstStyle/>
        <a:p>
          <a:endParaRPr lang="en-US"/>
        </a:p>
      </dgm:t>
    </dgm:pt>
    <dgm:pt modelId="{5585EE9E-241C-44E5-9D36-281BFE619FDC}" type="pres">
      <dgm:prSet presAssocID="{3CA2253B-E7AC-47C3-BCBB-E2FB8FA69D01}" presName="sibTrans" presStyleLbl="sibTrans2D1" presStyleIdx="5" presStyleCnt="8"/>
      <dgm:spPr/>
      <dgm:t>
        <a:bodyPr/>
        <a:lstStyle/>
        <a:p>
          <a:endParaRPr lang="en-US"/>
        </a:p>
      </dgm:t>
    </dgm:pt>
    <dgm:pt modelId="{DD74E09A-3939-410B-B4CB-F26CA3FBE621}" type="pres">
      <dgm:prSet presAssocID="{3CA2253B-E7AC-47C3-BCBB-E2FB8FA69D01}" presName="connectorText" presStyleLbl="sibTrans2D1" presStyleIdx="5" presStyleCnt="8"/>
      <dgm:spPr/>
      <dgm:t>
        <a:bodyPr/>
        <a:lstStyle/>
        <a:p>
          <a:endParaRPr lang="en-US"/>
        </a:p>
      </dgm:t>
    </dgm:pt>
    <dgm:pt modelId="{90812699-5C91-44A2-8865-F946ED2485A5}" type="pres">
      <dgm:prSet presAssocID="{0D4E224E-90FF-4E0C-A99D-593A0B047F5E}" presName="node" presStyleLbl="node1" presStyleIdx="6" presStyleCnt="9" custLinFactNeighborX="4039" custLinFactNeighborY="77">
        <dgm:presLayoutVars>
          <dgm:bulletEnabled val="1"/>
        </dgm:presLayoutVars>
      </dgm:prSet>
      <dgm:spPr/>
      <dgm:t>
        <a:bodyPr/>
        <a:lstStyle/>
        <a:p>
          <a:endParaRPr lang="en-US"/>
        </a:p>
      </dgm:t>
    </dgm:pt>
    <dgm:pt modelId="{84B51993-C310-4018-82E1-E6FF1EFC7A6E}" type="pres">
      <dgm:prSet presAssocID="{F116F4B9-0B03-4892-BE1C-0CEA6269B980}" presName="sibTrans" presStyleLbl="sibTrans2D1" presStyleIdx="6" presStyleCnt="8"/>
      <dgm:spPr/>
      <dgm:t>
        <a:bodyPr/>
        <a:lstStyle/>
        <a:p>
          <a:endParaRPr lang="en-US"/>
        </a:p>
      </dgm:t>
    </dgm:pt>
    <dgm:pt modelId="{CDA5C9D6-AC49-4EBB-BC99-ED19DC7455FA}" type="pres">
      <dgm:prSet presAssocID="{F116F4B9-0B03-4892-BE1C-0CEA6269B980}" presName="connectorText" presStyleLbl="sibTrans2D1" presStyleIdx="6" presStyleCnt="8"/>
      <dgm:spPr/>
      <dgm:t>
        <a:bodyPr/>
        <a:lstStyle/>
        <a:p>
          <a:endParaRPr lang="en-US"/>
        </a:p>
      </dgm:t>
    </dgm:pt>
    <dgm:pt modelId="{5CC9CFB0-78F6-4DD1-8F70-2B0609C83174}" type="pres">
      <dgm:prSet presAssocID="{B58A8C37-903B-4116-970B-C265D26F5CFF}" presName="node" presStyleLbl="node1" presStyleIdx="7" presStyleCnt="9" custLinFactNeighborX="5403" custLinFactNeighborY="77">
        <dgm:presLayoutVars>
          <dgm:bulletEnabled val="1"/>
        </dgm:presLayoutVars>
      </dgm:prSet>
      <dgm:spPr/>
      <dgm:t>
        <a:bodyPr/>
        <a:lstStyle/>
        <a:p>
          <a:endParaRPr lang="en-US"/>
        </a:p>
      </dgm:t>
    </dgm:pt>
    <dgm:pt modelId="{B35FDD8C-92BE-4229-8D71-772F28EFE106}" type="pres">
      <dgm:prSet presAssocID="{A791140A-F7FF-4A63-91B9-73F0970825D9}" presName="sibTrans" presStyleLbl="sibTrans2D1" presStyleIdx="7" presStyleCnt="8"/>
      <dgm:spPr/>
      <dgm:t>
        <a:bodyPr/>
        <a:lstStyle/>
        <a:p>
          <a:endParaRPr lang="en-US"/>
        </a:p>
      </dgm:t>
    </dgm:pt>
    <dgm:pt modelId="{C64D19AA-E987-4AD9-8B2D-6836965A7885}" type="pres">
      <dgm:prSet presAssocID="{A791140A-F7FF-4A63-91B9-73F0970825D9}" presName="connectorText" presStyleLbl="sibTrans2D1" presStyleIdx="7" presStyleCnt="8"/>
      <dgm:spPr/>
      <dgm:t>
        <a:bodyPr/>
        <a:lstStyle/>
        <a:p>
          <a:endParaRPr lang="en-US"/>
        </a:p>
      </dgm:t>
    </dgm:pt>
    <dgm:pt modelId="{14C440BE-DC4E-4202-A0DF-C63160A11D3D}" type="pres">
      <dgm:prSet presAssocID="{6BB122E1-F576-4041-B601-7A3A83A59CE3}" presName="node" presStyleLbl="node1" presStyleIdx="8" presStyleCnt="9" custLinFactNeighborX="2728" custLinFactNeighborY="77">
        <dgm:presLayoutVars>
          <dgm:bulletEnabled val="1"/>
        </dgm:presLayoutVars>
      </dgm:prSet>
      <dgm:spPr/>
      <dgm:t>
        <a:bodyPr/>
        <a:lstStyle/>
        <a:p>
          <a:endParaRPr lang="en-US"/>
        </a:p>
      </dgm:t>
    </dgm:pt>
  </dgm:ptLst>
  <dgm:cxnLst>
    <dgm:cxn modelId="{99B84EDB-3E2B-4D1E-AC71-2E7CFE50D7FE}" type="presOf" srcId="{52647B06-9181-434A-AFF6-5B786A58FF8E}" destId="{A97AAD30-AB43-4BC6-84D6-2F32D36A86A8}" srcOrd="0" destOrd="0" presId="urn:microsoft.com/office/officeart/2005/8/layout/process5"/>
    <dgm:cxn modelId="{6BDC659E-31F6-4DCE-B381-E0D13A02262C}" type="presOf" srcId="{F116F4B9-0B03-4892-BE1C-0CEA6269B980}" destId="{84B51993-C310-4018-82E1-E6FF1EFC7A6E}" srcOrd="0" destOrd="0" presId="urn:microsoft.com/office/officeart/2005/8/layout/process5"/>
    <dgm:cxn modelId="{2C92F707-8133-4AF3-B156-0DD476BF51B4}" type="presOf" srcId="{C2BFD852-174A-4164-92F2-C199750140FF}" destId="{4FFBD681-AFA8-4846-93E5-42AE5B4C3CE2}" srcOrd="0" destOrd="0" presId="urn:microsoft.com/office/officeart/2005/8/layout/process5"/>
    <dgm:cxn modelId="{31D7ACD1-5A08-429E-8CF2-7D2D956049E9}" type="presOf" srcId="{0D4E224E-90FF-4E0C-A99D-593A0B047F5E}" destId="{90812699-5C91-44A2-8865-F946ED2485A5}" srcOrd="0" destOrd="0" presId="urn:microsoft.com/office/officeart/2005/8/layout/process5"/>
    <dgm:cxn modelId="{1345726F-918C-46AB-BE3B-EC0020B5C98F}" type="presOf" srcId="{0F037C3E-67FD-40DB-9334-83A574612D69}" destId="{7ED5E159-DBE8-4B56-A801-F4784619B198}" srcOrd="0" destOrd="0" presId="urn:microsoft.com/office/officeart/2005/8/layout/process5"/>
    <dgm:cxn modelId="{EAB3A14D-7C51-4D4E-8AAC-8249E6B91087}" srcId="{52647B06-9181-434A-AFF6-5B786A58FF8E}" destId="{E5A88E8E-4763-4CD8-A7E8-81A2BB87E119}" srcOrd="5" destOrd="0" parTransId="{BE604C61-8B95-412E-882C-230BB08BC943}" sibTransId="{3CA2253B-E7AC-47C3-BCBB-E2FB8FA69D01}"/>
    <dgm:cxn modelId="{0C80B8BE-07A5-40D0-AD3B-E3E970CA2D53}" type="presOf" srcId="{8A4C83AB-1A08-49C9-8676-86175F1D90E7}" destId="{8E21DF66-B287-4556-A730-3A2687BD91D1}" srcOrd="0" destOrd="0" presId="urn:microsoft.com/office/officeart/2005/8/layout/process5"/>
    <dgm:cxn modelId="{44A7B92C-E9B3-4697-85E1-6663941250A3}" type="presOf" srcId="{F116F4B9-0B03-4892-BE1C-0CEA6269B980}" destId="{CDA5C9D6-AC49-4EBB-BC99-ED19DC7455FA}" srcOrd="1" destOrd="0" presId="urn:microsoft.com/office/officeart/2005/8/layout/process5"/>
    <dgm:cxn modelId="{445A9E9A-A9D5-43C8-AFDC-61BF37A9944F}" type="presOf" srcId="{8A4C83AB-1A08-49C9-8676-86175F1D90E7}" destId="{F364624E-0CAD-48FC-8FD6-FD8639DF2DE6}" srcOrd="1" destOrd="0" presId="urn:microsoft.com/office/officeart/2005/8/layout/process5"/>
    <dgm:cxn modelId="{A55B0AE7-8AE0-4E8D-A9BB-E60021A50DE6}" type="presOf" srcId="{D6065733-C75C-4396-9F76-018EA99FA572}" destId="{3BD8717D-241D-40D1-9895-053515528D3F}" srcOrd="0" destOrd="0" presId="urn:microsoft.com/office/officeart/2005/8/layout/process5"/>
    <dgm:cxn modelId="{7BAEB358-02E7-4DEE-9A32-FE9F3A3825D4}" type="presOf" srcId="{3CA2253B-E7AC-47C3-BCBB-E2FB8FA69D01}" destId="{DD74E09A-3939-410B-B4CB-F26CA3FBE621}" srcOrd="1" destOrd="0" presId="urn:microsoft.com/office/officeart/2005/8/layout/process5"/>
    <dgm:cxn modelId="{B93D7D35-5D48-4FD7-AB4D-40A2D1F022CE}" type="presOf" srcId="{D68F56C2-F9DC-4322-B465-0EAC79E2BB83}" destId="{FC05075F-16ED-4D56-B71D-664D9B77210A}" srcOrd="0" destOrd="0" presId="urn:microsoft.com/office/officeart/2005/8/layout/process5"/>
    <dgm:cxn modelId="{1452113B-D6E7-4139-9B13-92F3541C4B86}" type="presOf" srcId="{6F49FABC-34E4-404A-83B6-0B5E425E7090}" destId="{8E4E701C-D35C-4246-8074-B877087D3200}" srcOrd="0" destOrd="0" presId="urn:microsoft.com/office/officeart/2005/8/layout/process5"/>
    <dgm:cxn modelId="{BB886EEB-059E-4DF2-B575-7F637E4C089A}" type="presOf" srcId="{6F49FABC-34E4-404A-83B6-0B5E425E7090}" destId="{2859F834-689E-42B1-8568-940C1F8D8DD0}" srcOrd="1" destOrd="0" presId="urn:microsoft.com/office/officeart/2005/8/layout/process5"/>
    <dgm:cxn modelId="{99ADB378-64FB-434F-B7F9-A185951F6F1D}" srcId="{52647B06-9181-434A-AFF6-5B786A58FF8E}" destId="{0F037C3E-67FD-40DB-9334-83A574612D69}" srcOrd="0" destOrd="0" parTransId="{EEA40CB1-0319-469B-8357-794C74D07C2E}" sibTransId="{6F49FABC-34E4-404A-83B6-0B5E425E7090}"/>
    <dgm:cxn modelId="{F97FE313-4068-47BA-B155-0E357D87F3DE}" srcId="{52647B06-9181-434A-AFF6-5B786A58FF8E}" destId="{6BB122E1-F576-4041-B601-7A3A83A59CE3}" srcOrd="8" destOrd="0" parTransId="{036C357F-9D80-4875-9F43-F75AD9E3DAAB}" sibTransId="{2717E5BB-E7FA-4269-A0E9-C9AE77B9A23E}"/>
    <dgm:cxn modelId="{E80DAC7E-5DF7-41D4-BD4C-6DBD7F371269}" type="presOf" srcId="{6BB122E1-F576-4041-B601-7A3A83A59CE3}" destId="{14C440BE-DC4E-4202-A0DF-C63160A11D3D}" srcOrd="0" destOrd="0" presId="urn:microsoft.com/office/officeart/2005/8/layout/process5"/>
    <dgm:cxn modelId="{5CD4CAF8-D942-4CF0-86DC-725D817F8901}" srcId="{52647B06-9181-434A-AFF6-5B786A58FF8E}" destId="{5C5315C0-012A-4037-8321-24A01B97CE2B}" srcOrd="1" destOrd="0" parTransId="{F7C259AB-E97E-45BF-B2ED-E7E83CE9BB30}" sibTransId="{C2BFD852-174A-4164-92F2-C199750140FF}"/>
    <dgm:cxn modelId="{730C212C-ED0F-45C2-8B38-BE2A6F6B5BE8}" type="presOf" srcId="{9097C850-F8DD-4C22-803D-0A0D6A51A46A}" destId="{08971D17-5F01-4A8B-B564-40722BA7C845}" srcOrd="0" destOrd="0" presId="urn:microsoft.com/office/officeart/2005/8/layout/process5"/>
    <dgm:cxn modelId="{854AC966-3C3F-4D08-8491-482095BBAA39}" srcId="{52647B06-9181-434A-AFF6-5B786A58FF8E}" destId="{9097C850-F8DD-4C22-803D-0A0D6A51A46A}" srcOrd="3" destOrd="0" parTransId="{52BE5266-6F31-4532-86E1-285114513803}" sibTransId="{D68F56C2-F9DC-4322-B465-0EAC79E2BB83}"/>
    <dgm:cxn modelId="{0F98060F-8A8F-44D0-AEBC-FBF995EB584C}" type="presOf" srcId="{E5A88E8E-4763-4CD8-A7E8-81A2BB87E119}" destId="{FFA53171-EB83-49C5-8698-B4DF8B9BA57A}" srcOrd="0" destOrd="0" presId="urn:microsoft.com/office/officeart/2005/8/layout/process5"/>
    <dgm:cxn modelId="{59E9791A-FB46-491E-BA4B-0EA3AE56DCBC}" type="presOf" srcId="{0DE29620-0866-4649-959A-14C51FE87C09}" destId="{50665AE6-47D9-4050-BEBC-280ED2B1F6EC}" srcOrd="0" destOrd="0" presId="urn:microsoft.com/office/officeart/2005/8/layout/process5"/>
    <dgm:cxn modelId="{AA7CA1F0-6A09-46D0-838F-B079473BE04A}" type="presOf" srcId="{3CA2253B-E7AC-47C3-BCBB-E2FB8FA69D01}" destId="{5585EE9E-241C-44E5-9D36-281BFE619FDC}" srcOrd="0" destOrd="0" presId="urn:microsoft.com/office/officeart/2005/8/layout/process5"/>
    <dgm:cxn modelId="{7BD8210D-CAD2-497F-91D7-7172CCA33A4B}" type="presOf" srcId="{D68F56C2-F9DC-4322-B465-0EAC79E2BB83}" destId="{28A3AB47-17F7-42B2-9097-4F3FBBCF8D55}" srcOrd="1" destOrd="0" presId="urn:microsoft.com/office/officeart/2005/8/layout/process5"/>
    <dgm:cxn modelId="{68E54537-ACA1-405E-B402-4603FDDA4636}" srcId="{52647B06-9181-434A-AFF6-5B786A58FF8E}" destId="{B58A8C37-903B-4116-970B-C265D26F5CFF}" srcOrd="7" destOrd="0" parTransId="{DB321746-B73A-495B-B8EC-7E3A19ABD105}" sibTransId="{A791140A-F7FF-4A63-91B9-73F0970825D9}"/>
    <dgm:cxn modelId="{93B44184-E422-4BA1-9109-4B2E607E3310}" type="presOf" srcId="{B58A8C37-903B-4116-970B-C265D26F5CFF}" destId="{5CC9CFB0-78F6-4DD1-8F70-2B0609C83174}" srcOrd="0" destOrd="0" presId="urn:microsoft.com/office/officeart/2005/8/layout/process5"/>
    <dgm:cxn modelId="{EF76539E-884D-4883-BD50-8AB30ABF0E50}" type="presOf" srcId="{A791140A-F7FF-4A63-91B9-73F0970825D9}" destId="{C64D19AA-E987-4AD9-8B2D-6836965A7885}" srcOrd="1" destOrd="0" presId="urn:microsoft.com/office/officeart/2005/8/layout/process5"/>
    <dgm:cxn modelId="{528C3F81-0EC6-4D35-B634-8F64CF4DA994}" srcId="{52647B06-9181-434A-AFF6-5B786A58FF8E}" destId="{0D4E224E-90FF-4E0C-A99D-593A0B047F5E}" srcOrd="6" destOrd="0" parTransId="{66AAA10D-7E90-4497-A87A-293DB511F2E0}" sibTransId="{F116F4B9-0B03-4892-BE1C-0CEA6269B980}"/>
    <dgm:cxn modelId="{B5751DDE-D7C0-4756-8E82-CC4AD3C1F69A}" srcId="{52647B06-9181-434A-AFF6-5B786A58FF8E}" destId="{D6065733-C75C-4396-9F76-018EA99FA572}" srcOrd="4" destOrd="0" parTransId="{7F0A0FBF-F6CE-48AD-B9B1-11F77249419C}" sibTransId="{CD0FE29D-2760-48A5-88E5-7DD8079CB615}"/>
    <dgm:cxn modelId="{979A9DEF-5F5C-4506-8258-F569509A6C69}" type="presOf" srcId="{C2BFD852-174A-4164-92F2-C199750140FF}" destId="{EA6BF55D-9571-4500-B26D-8C1DB30A94A5}" srcOrd="1" destOrd="0" presId="urn:microsoft.com/office/officeart/2005/8/layout/process5"/>
    <dgm:cxn modelId="{CEED2740-EFAB-4122-9042-D537D54342A8}" type="presOf" srcId="{A791140A-F7FF-4A63-91B9-73F0970825D9}" destId="{B35FDD8C-92BE-4229-8D71-772F28EFE106}" srcOrd="0" destOrd="0" presId="urn:microsoft.com/office/officeart/2005/8/layout/process5"/>
    <dgm:cxn modelId="{3DE32E99-360F-4534-8B34-2D4658E287F1}" srcId="{52647B06-9181-434A-AFF6-5B786A58FF8E}" destId="{0DE29620-0866-4649-959A-14C51FE87C09}" srcOrd="2" destOrd="0" parTransId="{5C724A56-3E65-4C4A-8F62-19D22C9020FD}" sibTransId="{8A4C83AB-1A08-49C9-8676-86175F1D90E7}"/>
    <dgm:cxn modelId="{9E1274AF-8488-499E-85D4-64479FE2C9DF}" type="presOf" srcId="{CD0FE29D-2760-48A5-88E5-7DD8079CB615}" destId="{CFE8658B-2442-46EE-9E58-A3CF3C7F05B8}" srcOrd="0" destOrd="0" presId="urn:microsoft.com/office/officeart/2005/8/layout/process5"/>
    <dgm:cxn modelId="{5B0214B1-707E-486C-A666-99F6DE9CE860}" type="presOf" srcId="{5C5315C0-012A-4037-8321-24A01B97CE2B}" destId="{7F23454C-E7E6-492C-B9C9-7D8BA13F86FD}" srcOrd="0" destOrd="0" presId="urn:microsoft.com/office/officeart/2005/8/layout/process5"/>
    <dgm:cxn modelId="{C582C315-DB02-457E-A543-CBD1BD9AFF7F}" type="presOf" srcId="{CD0FE29D-2760-48A5-88E5-7DD8079CB615}" destId="{C878CA35-7AF9-45E9-B2BA-031DC211D153}" srcOrd="1" destOrd="0" presId="urn:microsoft.com/office/officeart/2005/8/layout/process5"/>
    <dgm:cxn modelId="{A3F3AD25-B89C-4958-BDEB-1774135E1BA5}" type="presParOf" srcId="{A97AAD30-AB43-4BC6-84D6-2F32D36A86A8}" destId="{7ED5E159-DBE8-4B56-A801-F4784619B198}" srcOrd="0" destOrd="0" presId="urn:microsoft.com/office/officeart/2005/8/layout/process5"/>
    <dgm:cxn modelId="{1585A180-5A0E-4179-BBF6-C4E850DCF46E}" type="presParOf" srcId="{A97AAD30-AB43-4BC6-84D6-2F32D36A86A8}" destId="{8E4E701C-D35C-4246-8074-B877087D3200}" srcOrd="1" destOrd="0" presId="urn:microsoft.com/office/officeart/2005/8/layout/process5"/>
    <dgm:cxn modelId="{5A5375C8-718A-4502-B570-75EEE2A4288E}" type="presParOf" srcId="{8E4E701C-D35C-4246-8074-B877087D3200}" destId="{2859F834-689E-42B1-8568-940C1F8D8DD0}" srcOrd="0" destOrd="0" presId="urn:microsoft.com/office/officeart/2005/8/layout/process5"/>
    <dgm:cxn modelId="{55AA66CF-5B0C-47AE-8C49-36AEE8A361BB}" type="presParOf" srcId="{A97AAD30-AB43-4BC6-84D6-2F32D36A86A8}" destId="{7F23454C-E7E6-492C-B9C9-7D8BA13F86FD}" srcOrd="2" destOrd="0" presId="urn:microsoft.com/office/officeart/2005/8/layout/process5"/>
    <dgm:cxn modelId="{886BE724-9F8E-4174-9EAB-EC78E13DC30E}" type="presParOf" srcId="{A97AAD30-AB43-4BC6-84D6-2F32D36A86A8}" destId="{4FFBD681-AFA8-4846-93E5-42AE5B4C3CE2}" srcOrd="3" destOrd="0" presId="urn:microsoft.com/office/officeart/2005/8/layout/process5"/>
    <dgm:cxn modelId="{C9320399-603C-4186-80B5-5D2130CD6F34}" type="presParOf" srcId="{4FFBD681-AFA8-4846-93E5-42AE5B4C3CE2}" destId="{EA6BF55D-9571-4500-B26D-8C1DB30A94A5}" srcOrd="0" destOrd="0" presId="urn:microsoft.com/office/officeart/2005/8/layout/process5"/>
    <dgm:cxn modelId="{EF92AA71-77E0-45E0-915D-D541EE075DA2}" type="presParOf" srcId="{A97AAD30-AB43-4BC6-84D6-2F32D36A86A8}" destId="{50665AE6-47D9-4050-BEBC-280ED2B1F6EC}" srcOrd="4" destOrd="0" presId="urn:microsoft.com/office/officeart/2005/8/layout/process5"/>
    <dgm:cxn modelId="{75D2D176-EBBF-4510-A45C-C75009288E8C}" type="presParOf" srcId="{A97AAD30-AB43-4BC6-84D6-2F32D36A86A8}" destId="{8E21DF66-B287-4556-A730-3A2687BD91D1}" srcOrd="5" destOrd="0" presId="urn:microsoft.com/office/officeart/2005/8/layout/process5"/>
    <dgm:cxn modelId="{6FF301FC-6100-464F-BD48-E6C3B5FE15EC}" type="presParOf" srcId="{8E21DF66-B287-4556-A730-3A2687BD91D1}" destId="{F364624E-0CAD-48FC-8FD6-FD8639DF2DE6}" srcOrd="0" destOrd="0" presId="urn:microsoft.com/office/officeart/2005/8/layout/process5"/>
    <dgm:cxn modelId="{959B94AC-E6DD-4047-BC2F-CA371F590E8E}" type="presParOf" srcId="{A97AAD30-AB43-4BC6-84D6-2F32D36A86A8}" destId="{08971D17-5F01-4A8B-B564-40722BA7C845}" srcOrd="6" destOrd="0" presId="urn:microsoft.com/office/officeart/2005/8/layout/process5"/>
    <dgm:cxn modelId="{746D5E2D-4B84-4012-8081-9275192DF1D2}" type="presParOf" srcId="{A97AAD30-AB43-4BC6-84D6-2F32D36A86A8}" destId="{FC05075F-16ED-4D56-B71D-664D9B77210A}" srcOrd="7" destOrd="0" presId="urn:microsoft.com/office/officeart/2005/8/layout/process5"/>
    <dgm:cxn modelId="{4735EEFC-5C87-4D75-A300-07C126E4323B}" type="presParOf" srcId="{FC05075F-16ED-4D56-B71D-664D9B77210A}" destId="{28A3AB47-17F7-42B2-9097-4F3FBBCF8D55}" srcOrd="0" destOrd="0" presId="urn:microsoft.com/office/officeart/2005/8/layout/process5"/>
    <dgm:cxn modelId="{A1C501D2-0A44-44F3-921C-2BB49B8EA0C5}" type="presParOf" srcId="{A97AAD30-AB43-4BC6-84D6-2F32D36A86A8}" destId="{3BD8717D-241D-40D1-9895-053515528D3F}" srcOrd="8" destOrd="0" presId="urn:microsoft.com/office/officeart/2005/8/layout/process5"/>
    <dgm:cxn modelId="{29AB6FFE-03A9-4B3C-85F4-1D19FEB3A522}" type="presParOf" srcId="{A97AAD30-AB43-4BC6-84D6-2F32D36A86A8}" destId="{CFE8658B-2442-46EE-9E58-A3CF3C7F05B8}" srcOrd="9" destOrd="0" presId="urn:microsoft.com/office/officeart/2005/8/layout/process5"/>
    <dgm:cxn modelId="{595A05B0-7AB3-4DD7-844E-112E31FFFC5F}" type="presParOf" srcId="{CFE8658B-2442-46EE-9E58-A3CF3C7F05B8}" destId="{C878CA35-7AF9-45E9-B2BA-031DC211D153}" srcOrd="0" destOrd="0" presId="urn:microsoft.com/office/officeart/2005/8/layout/process5"/>
    <dgm:cxn modelId="{A6C39DAD-4BE2-4325-9835-1C50086B5D34}" type="presParOf" srcId="{A97AAD30-AB43-4BC6-84D6-2F32D36A86A8}" destId="{FFA53171-EB83-49C5-8698-B4DF8B9BA57A}" srcOrd="10" destOrd="0" presId="urn:microsoft.com/office/officeart/2005/8/layout/process5"/>
    <dgm:cxn modelId="{777F93B8-6481-44D5-AD5F-8F99CC2E8058}" type="presParOf" srcId="{A97AAD30-AB43-4BC6-84D6-2F32D36A86A8}" destId="{5585EE9E-241C-44E5-9D36-281BFE619FDC}" srcOrd="11" destOrd="0" presId="urn:microsoft.com/office/officeart/2005/8/layout/process5"/>
    <dgm:cxn modelId="{B8A194A0-1F22-4C2F-8BBF-1526A3AB085D}" type="presParOf" srcId="{5585EE9E-241C-44E5-9D36-281BFE619FDC}" destId="{DD74E09A-3939-410B-B4CB-F26CA3FBE621}" srcOrd="0" destOrd="0" presId="urn:microsoft.com/office/officeart/2005/8/layout/process5"/>
    <dgm:cxn modelId="{0D5EADFE-58A8-45EB-BCEC-6CB68E2994DF}" type="presParOf" srcId="{A97AAD30-AB43-4BC6-84D6-2F32D36A86A8}" destId="{90812699-5C91-44A2-8865-F946ED2485A5}" srcOrd="12" destOrd="0" presId="urn:microsoft.com/office/officeart/2005/8/layout/process5"/>
    <dgm:cxn modelId="{0FDC5649-0879-46A8-875D-6D3F83D593D2}" type="presParOf" srcId="{A97AAD30-AB43-4BC6-84D6-2F32D36A86A8}" destId="{84B51993-C310-4018-82E1-E6FF1EFC7A6E}" srcOrd="13" destOrd="0" presId="urn:microsoft.com/office/officeart/2005/8/layout/process5"/>
    <dgm:cxn modelId="{CB54BA78-4A59-458A-AA35-F7CCFCE78D6F}" type="presParOf" srcId="{84B51993-C310-4018-82E1-E6FF1EFC7A6E}" destId="{CDA5C9D6-AC49-4EBB-BC99-ED19DC7455FA}" srcOrd="0" destOrd="0" presId="urn:microsoft.com/office/officeart/2005/8/layout/process5"/>
    <dgm:cxn modelId="{AE4C6F1A-2ABC-4FDF-9C0C-88AFC2D1958C}" type="presParOf" srcId="{A97AAD30-AB43-4BC6-84D6-2F32D36A86A8}" destId="{5CC9CFB0-78F6-4DD1-8F70-2B0609C83174}" srcOrd="14" destOrd="0" presId="urn:microsoft.com/office/officeart/2005/8/layout/process5"/>
    <dgm:cxn modelId="{32BAC156-F055-4AEC-81C9-5BB044C5B40D}" type="presParOf" srcId="{A97AAD30-AB43-4BC6-84D6-2F32D36A86A8}" destId="{B35FDD8C-92BE-4229-8D71-772F28EFE106}" srcOrd="15" destOrd="0" presId="urn:microsoft.com/office/officeart/2005/8/layout/process5"/>
    <dgm:cxn modelId="{AEA4A4C7-CCCB-47EE-9860-D42713D5A5B0}" type="presParOf" srcId="{B35FDD8C-92BE-4229-8D71-772F28EFE106}" destId="{C64D19AA-E987-4AD9-8B2D-6836965A7885}" srcOrd="0" destOrd="0" presId="urn:microsoft.com/office/officeart/2005/8/layout/process5"/>
    <dgm:cxn modelId="{BA343E52-62A4-4A44-BC45-6B88CCD8B53D}" type="presParOf" srcId="{A97AAD30-AB43-4BC6-84D6-2F32D36A86A8}" destId="{14C440BE-DC4E-4202-A0DF-C63160A11D3D}"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96409-7CB1-4E7E-BD47-71FC6A732FD5}" type="doc">
      <dgm:prSet loTypeId="urn:microsoft.com/office/officeart/2005/8/layout/chevron1" loCatId="process" qsTypeId="urn:microsoft.com/office/officeart/2005/8/quickstyle/simple1" qsCatId="simple" csTypeId="urn:microsoft.com/office/officeart/2005/8/colors/accent2_5" csCatId="accent2" phldr="1"/>
      <dgm:spPr/>
    </dgm:pt>
    <dgm:pt modelId="{B89D23E0-E56E-4327-8D38-2F0DAA95F688}">
      <dgm:prSet phldrT="[Text]"/>
      <dgm:spPr/>
      <dgm:t>
        <a:bodyPr/>
        <a:lstStyle/>
        <a:p>
          <a:r>
            <a:rPr lang="en-US" dirty="0" smtClean="0"/>
            <a:t>Oct. 2010 </a:t>
          </a:r>
          <a:endParaRPr lang="en-US" dirty="0"/>
        </a:p>
      </dgm:t>
    </dgm:pt>
    <dgm:pt modelId="{DFE2BD34-0B56-4496-9F45-5B0FA4A086A8}" type="parTrans" cxnId="{7BE5BBB7-097E-40C0-AD42-18203173E82A}">
      <dgm:prSet/>
      <dgm:spPr/>
      <dgm:t>
        <a:bodyPr/>
        <a:lstStyle/>
        <a:p>
          <a:endParaRPr lang="en-US"/>
        </a:p>
      </dgm:t>
    </dgm:pt>
    <dgm:pt modelId="{D526A135-2A19-4721-87C5-6A0BCD8DFB47}" type="sibTrans" cxnId="{7BE5BBB7-097E-40C0-AD42-18203173E82A}">
      <dgm:prSet/>
      <dgm:spPr/>
      <dgm:t>
        <a:bodyPr/>
        <a:lstStyle/>
        <a:p>
          <a:endParaRPr lang="en-US"/>
        </a:p>
      </dgm:t>
    </dgm:pt>
    <dgm:pt modelId="{F8BDBFC6-374C-46AB-BD91-59D1BF0419A3}">
      <dgm:prSet phldrT="[Text]"/>
      <dgm:spPr/>
      <dgm:t>
        <a:bodyPr/>
        <a:lstStyle/>
        <a:p>
          <a:r>
            <a:rPr lang="en-US" dirty="0" smtClean="0"/>
            <a:t>Jan.-&gt; Sept. 2011</a:t>
          </a:r>
          <a:endParaRPr lang="en-US" dirty="0"/>
        </a:p>
      </dgm:t>
    </dgm:pt>
    <dgm:pt modelId="{9941F38C-DC68-4AD6-A4CE-138D212E7212}" type="parTrans" cxnId="{8649D063-21FA-4F33-BE42-79D97A3A8D28}">
      <dgm:prSet/>
      <dgm:spPr/>
      <dgm:t>
        <a:bodyPr/>
        <a:lstStyle/>
        <a:p>
          <a:endParaRPr lang="en-US"/>
        </a:p>
      </dgm:t>
    </dgm:pt>
    <dgm:pt modelId="{0A5E8EBB-93FA-45E0-97F7-56B662F0B0D9}" type="sibTrans" cxnId="{8649D063-21FA-4F33-BE42-79D97A3A8D28}">
      <dgm:prSet/>
      <dgm:spPr/>
      <dgm:t>
        <a:bodyPr/>
        <a:lstStyle/>
        <a:p>
          <a:endParaRPr lang="en-US"/>
        </a:p>
      </dgm:t>
    </dgm:pt>
    <dgm:pt modelId="{45B5D66D-4BF6-4237-B9B8-D72DBEFAF136}">
      <dgm:prSet phldrT="[Text]"/>
      <dgm:spPr/>
      <dgm:t>
        <a:bodyPr/>
        <a:lstStyle/>
        <a:p>
          <a:r>
            <a:rPr lang="en-US" dirty="0" smtClean="0"/>
            <a:t>Oct. 2011</a:t>
          </a:r>
          <a:endParaRPr lang="en-US" dirty="0"/>
        </a:p>
      </dgm:t>
    </dgm:pt>
    <dgm:pt modelId="{16DA31F5-9030-4983-AD62-C5C4223FDAD0}" type="parTrans" cxnId="{67CF6B4F-BC1B-4769-87C1-EEFD0BDB381D}">
      <dgm:prSet/>
      <dgm:spPr/>
      <dgm:t>
        <a:bodyPr/>
        <a:lstStyle/>
        <a:p>
          <a:endParaRPr lang="en-US"/>
        </a:p>
      </dgm:t>
    </dgm:pt>
    <dgm:pt modelId="{7CAC1FC2-7669-4CF9-BC25-B1BF73899938}" type="sibTrans" cxnId="{67CF6B4F-BC1B-4769-87C1-EEFD0BDB381D}">
      <dgm:prSet/>
      <dgm:spPr/>
      <dgm:t>
        <a:bodyPr/>
        <a:lstStyle/>
        <a:p>
          <a:endParaRPr lang="en-US"/>
        </a:p>
      </dgm:t>
    </dgm:pt>
    <dgm:pt modelId="{237EF613-B661-424A-A356-0CC00644D428}">
      <dgm:prSet phldrT="[Text]"/>
      <dgm:spPr/>
      <dgm:t>
        <a:bodyPr/>
        <a:lstStyle/>
        <a:p>
          <a:r>
            <a:rPr lang="en-US" dirty="0" smtClean="0"/>
            <a:t>Sept 2013</a:t>
          </a:r>
          <a:endParaRPr lang="en-US" dirty="0"/>
        </a:p>
      </dgm:t>
    </dgm:pt>
    <dgm:pt modelId="{36F3A2FC-2800-40BB-8D64-62C8C2E5B2D9}" type="parTrans" cxnId="{8471CCCD-1996-4897-B441-FD08D192CF3E}">
      <dgm:prSet/>
      <dgm:spPr/>
      <dgm:t>
        <a:bodyPr/>
        <a:lstStyle/>
        <a:p>
          <a:endParaRPr lang="en-US"/>
        </a:p>
      </dgm:t>
    </dgm:pt>
    <dgm:pt modelId="{B7D0B50D-E4AB-4D8D-9D9A-CBAD2EB708BE}" type="sibTrans" cxnId="{8471CCCD-1996-4897-B441-FD08D192CF3E}">
      <dgm:prSet/>
      <dgm:spPr/>
      <dgm:t>
        <a:bodyPr/>
        <a:lstStyle/>
        <a:p>
          <a:endParaRPr lang="en-US"/>
        </a:p>
      </dgm:t>
    </dgm:pt>
    <dgm:pt modelId="{6C9F25B3-7A45-4359-B1E4-4FD0CDA9E7ED}" type="pres">
      <dgm:prSet presAssocID="{F1C96409-7CB1-4E7E-BD47-71FC6A732FD5}" presName="Name0" presStyleCnt="0">
        <dgm:presLayoutVars>
          <dgm:dir/>
          <dgm:animLvl val="lvl"/>
          <dgm:resizeHandles val="exact"/>
        </dgm:presLayoutVars>
      </dgm:prSet>
      <dgm:spPr/>
    </dgm:pt>
    <dgm:pt modelId="{35FC6236-0F47-450D-916F-24C57D791F95}" type="pres">
      <dgm:prSet presAssocID="{B89D23E0-E56E-4327-8D38-2F0DAA95F688}" presName="parTxOnly" presStyleLbl="node1" presStyleIdx="0" presStyleCnt="4">
        <dgm:presLayoutVars>
          <dgm:chMax val="0"/>
          <dgm:chPref val="0"/>
          <dgm:bulletEnabled val="1"/>
        </dgm:presLayoutVars>
      </dgm:prSet>
      <dgm:spPr/>
      <dgm:t>
        <a:bodyPr/>
        <a:lstStyle/>
        <a:p>
          <a:endParaRPr lang="en-US"/>
        </a:p>
      </dgm:t>
    </dgm:pt>
    <dgm:pt modelId="{A4D180B2-FFD8-4342-8E86-3758F0A31849}" type="pres">
      <dgm:prSet presAssocID="{D526A135-2A19-4721-87C5-6A0BCD8DFB47}" presName="parTxOnlySpace" presStyleCnt="0"/>
      <dgm:spPr/>
    </dgm:pt>
    <dgm:pt modelId="{1B04D351-47FB-40C3-8636-AD152FA958FE}" type="pres">
      <dgm:prSet presAssocID="{F8BDBFC6-374C-46AB-BD91-59D1BF0419A3}" presName="parTxOnly" presStyleLbl="node1" presStyleIdx="1" presStyleCnt="4">
        <dgm:presLayoutVars>
          <dgm:chMax val="0"/>
          <dgm:chPref val="0"/>
          <dgm:bulletEnabled val="1"/>
        </dgm:presLayoutVars>
      </dgm:prSet>
      <dgm:spPr/>
      <dgm:t>
        <a:bodyPr/>
        <a:lstStyle/>
        <a:p>
          <a:endParaRPr lang="en-US"/>
        </a:p>
      </dgm:t>
    </dgm:pt>
    <dgm:pt modelId="{465DB724-EB36-43EA-B648-AFEA8FCBFA80}" type="pres">
      <dgm:prSet presAssocID="{0A5E8EBB-93FA-45E0-97F7-56B662F0B0D9}" presName="parTxOnlySpace" presStyleCnt="0"/>
      <dgm:spPr/>
    </dgm:pt>
    <dgm:pt modelId="{9030FF42-EB22-4561-9D97-468E807E8E2C}" type="pres">
      <dgm:prSet presAssocID="{45B5D66D-4BF6-4237-B9B8-D72DBEFAF136}" presName="parTxOnly" presStyleLbl="node1" presStyleIdx="2" presStyleCnt="4">
        <dgm:presLayoutVars>
          <dgm:chMax val="0"/>
          <dgm:chPref val="0"/>
          <dgm:bulletEnabled val="1"/>
        </dgm:presLayoutVars>
      </dgm:prSet>
      <dgm:spPr/>
      <dgm:t>
        <a:bodyPr/>
        <a:lstStyle/>
        <a:p>
          <a:endParaRPr lang="en-US"/>
        </a:p>
      </dgm:t>
    </dgm:pt>
    <dgm:pt modelId="{29CC14A9-5165-4590-BCDB-11C3E546BDAD}" type="pres">
      <dgm:prSet presAssocID="{7CAC1FC2-7669-4CF9-BC25-B1BF73899938}" presName="parTxOnlySpace" presStyleCnt="0"/>
      <dgm:spPr/>
    </dgm:pt>
    <dgm:pt modelId="{D63D479B-0C4C-47AA-AA62-FC79F77422FB}" type="pres">
      <dgm:prSet presAssocID="{237EF613-B661-424A-A356-0CC00644D428}" presName="parTxOnly" presStyleLbl="node1" presStyleIdx="3" presStyleCnt="4">
        <dgm:presLayoutVars>
          <dgm:chMax val="0"/>
          <dgm:chPref val="0"/>
          <dgm:bulletEnabled val="1"/>
        </dgm:presLayoutVars>
      </dgm:prSet>
      <dgm:spPr/>
      <dgm:t>
        <a:bodyPr/>
        <a:lstStyle/>
        <a:p>
          <a:endParaRPr lang="en-US"/>
        </a:p>
      </dgm:t>
    </dgm:pt>
  </dgm:ptLst>
  <dgm:cxnLst>
    <dgm:cxn modelId="{ABFAFA34-C137-4532-84B8-202079F4CF20}" type="presOf" srcId="{F8BDBFC6-374C-46AB-BD91-59D1BF0419A3}" destId="{1B04D351-47FB-40C3-8636-AD152FA958FE}" srcOrd="0" destOrd="0" presId="urn:microsoft.com/office/officeart/2005/8/layout/chevron1"/>
    <dgm:cxn modelId="{7BE5BBB7-097E-40C0-AD42-18203173E82A}" srcId="{F1C96409-7CB1-4E7E-BD47-71FC6A732FD5}" destId="{B89D23E0-E56E-4327-8D38-2F0DAA95F688}" srcOrd="0" destOrd="0" parTransId="{DFE2BD34-0B56-4496-9F45-5B0FA4A086A8}" sibTransId="{D526A135-2A19-4721-87C5-6A0BCD8DFB47}"/>
    <dgm:cxn modelId="{8471CCCD-1996-4897-B441-FD08D192CF3E}" srcId="{F1C96409-7CB1-4E7E-BD47-71FC6A732FD5}" destId="{237EF613-B661-424A-A356-0CC00644D428}" srcOrd="3" destOrd="0" parTransId="{36F3A2FC-2800-40BB-8D64-62C8C2E5B2D9}" sibTransId="{B7D0B50D-E4AB-4D8D-9D9A-CBAD2EB708BE}"/>
    <dgm:cxn modelId="{93756E5B-8E5E-47BE-BBF8-A19E2285B14B}" type="presOf" srcId="{237EF613-B661-424A-A356-0CC00644D428}" destId="{D63D479B-0C4C-47AA-AA62-FC79F77422FB}" srcOrd="0" destOrd="0" presId="urn:microsoft.com/office/officeart/2005/8/layout/chevron1"/>
    <dgm:cxn modelId="{C75F244A-7E7D-4C53-908E-3DA83E5DDEE0}" type="presOf" srcId="{45B5D66D-4BF6-4237-B9B8-D72DBEFAF136}" destId="{9030FF42-EB22-4561-9D97-468E807E8E2C}" srcOrd="0" destOrd="0" presId="urn:microsoft.com/office/officeart/2005/8/layout/chevron1"/>
    <dgm:cxn modelId="{65A1189A-367E-4302-8964-3379039CE247}" type="presOf" srcId="{F1C96409-7CB1-4E7E-BD47-71FC6A732FD5}" destId="{6C9F25B3-7A45-4359-B1E4-4FD0CDA9E7ED}" srcOrd="0" destOrd="0" presId="urn:microsoft.com/office/officeart/2005/8/layout/chevron1"/>
    <dgm:cxn modelId="{67CF6B4F-BC1B-4769-87C1-EEFD0BDB381D}" srcId="{F1C96409-7CB1-4E7E-BD47-71FC6A732FD5}" destId="{45B5D66D-4BF6-4237-B9B8-D72DBEFAF136}" srcOrd="2" destOrd="0" parTransId="{16DA31F5-9030-4983-AD62-C5C4223FDAD0}" sibTransId="{7CAC1FC2-7669-4CF9-BC25-B1BF73899938}"/>
    <dgm:cxn modelId="{B6A33D9A-8881-43F9-911F-C7B8951FE893}" type="presOf" srcId="{B89D23E0-E56E-4327-8D38-2F0DAA95F688}" destId="{35FC6236-0F47-450D-916F-24C57D791F95}" srcOrd="0" destOrd="0" presId="urn:microsoft.com/office/officeart/2005/8/layout/chevron1"/>
    <dgm:cxn modelId="{8649D063-21FA-4F33-BE42-79D97A3A8D28}" srcId="{F1C96409-7CB1-4E7E-BD47-71FC6A732FD5}" destId="{F8BDBFC6-374C-46AB-BD91-59D1BF0419A3}" srcOrd="1" destOrd="0" parTransId="{9941F38C-DC68-4AD6-A4CE-138D212E7212}" sibTransId="{0A5E8EBB-93FA-45E0-97F7-56B662F0B0D9}"/>
    <dgm:cxn modelId="{CC84D4CB-FBFA-4A09-A557-07BBF2B61F69}" type="presParOf" srcId="{6C9F25B3-7A45-4359-B1E4-4FD0CDA9E7ED}" destId="{35FC6236-0F47-450D-916F-24C57D791F95}" srcOrd="0" destOrd="0" presId="urn:microsoft.com/office/officeart/2005/8/layout/chevron1"/>
    <dgm:cxn modelId="{6B5DC4B1-B206-451F-AE96-3B62F816005C}" type="presParOf" srcId="{6C9F25B3-7A45-4359-B1E4-4FD0CDA9E7ED}" destId="{A4D180B2-FFD8-4342-8E86-3758F0A31849}" srcOrd="1" destOrd="0" presId="urn:microsoft.com/office/officeart/2005/8/layout/chevron1"/>
    <dgm:cxn modelId="{88207A95-8485-4B61-962A-AB72CD84ADB0}" type="presParOf" srcId="{6C9F25B3-7A45-4359-B1E4-4FD0CDA9E7ED}" destId="{1B04D351-47FB-40C3-8636-AD152FA958FE}" srcOrd="2" destOrd="0" presId="urn:microsoft.com/office/officeart/2005/8/layout/chevron1"/>
    <dgm:cxn modelId="{615FB78B-8879-4784-8620-68C3E1C9CE3A}" type="presParOf" srcId="{6C9F25B3-7A45-4359-B1E4-4FD0CDA9E7ED}" destId="{465DB724-EB36-43EA-B648-AFEA8FCBFA80}" srcOrd="3" destOrd="0" presId="urn:microsoft.com/office/officeart/2005/8/layout/chevron1"/>
    <dgm:cxn modelId="{40E409BF-D49E-4A72-93DD-A890D83831F1}" type="presParOf" srcId="{6C9F25B3-7A45-4359-B1E4-4FD0CDA9E7ED}" destId="{9030FF42-EB22-4561-9D97-468E807E8E2C}" srcOrd="4" destOrd="0" presId="urn:microsoft.com/office/officeart/2005/8/layout/chevron1"/>
    <dgm:cxn modelId="{92421A2B-6EBA-4063-A88C-53642B9E2DFA}" type="presParOf" srcId="{6C9F25B3-7A45-4359-B1E4-4FD0CDA9E7ED}" destId="{29CC14A9-5165-4590-BCDB-11C3E546BDAD}" srcOrd="5" destOrd="0" presId="urn:microsoft.com/office/officeart/2005/8/layout/chevron1"/>
    <dgm:cxn modelId="{EB69AF22-54C6-414F-ABD3-626087FB8EAC}" type="presParOf" srcId="{6C9F25B3-7A45-4359-B1E4-4FD0CDA9E7ED}" destId="{D63D479B-0C4C-47AA-AA62-FC79F77422F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500" b="1" dirty="0" smtClean="0">
              <a:solidFill>
                <a:srgbClr val="FF0000"/>
              </a:solidFill>
            </a:rPr>
            <a:t>Veteran</a:t>
          </a:r>
          <a:endParaRPr lang="en-US" sz="25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lin ang="13500000" scaled="1"/>
          <a:tileRect/>
        </a:gradFill>
      </dgm:spPr>
      <dgm:t>
        <a:bodyPr/>
        <a:lstStyle/>
        <a:p>
          <a:r>
            <a:rPr lang="en-US" sz="1700" b="1" dirty="0" smtClean="0"/>
            <a:t>Referral Review</a:t>
          </a:r>
          <a:endParaRPr lang="en-US" sz="1700" b="1" dirty="0"/>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solidFill>
          <a:srgbClr val="FF0000"/>
        </a:solidFill>
        <a:scene3d>
          <a:camera prst="orthographicFront"/>
          <a:lightRig rig="threePt" dir="t"/>
        </a:scene3d>
        <a:sp3d>
          <a:bevelT w="165100" prst="coolSlant"/>
        </a:sp3d>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7ACE17C6-D349-4B0F-936E-0803039232AF}" type="presOf" srcId="{86343FCD-ACDD-4BA8-8100-C199220053D3}" destId="{5CCEC853-A065-4047-9178-40AED8A0677A}" srcOrd="1" destOrd="0" presId="urn:microsoft.com/office/officeart/2005/8/layout/radial1"/>
    <dgm:cxn modelId="{5ED82AE7-ABCD-4EC2-A72F-066BAD743702}" type="presOf" srcId="{508D1978-876E-450F-9B01-CE831884DBAB}" destId="{0D39ADDB-40F8-4EEE-8346-033BDF5DF40A}" srcOrd="0" destOrd="0" presId="urn:microsoft.com/office/officeart/2005/8/layout/radial1"/>
    <dgm:cxn modelId="{9E08D84B-BC8B-4961-A9F6-E77603A9C692}" type="presOf" srcId="{03FB89C6-650F-4705-9AD0-980FBA56072F}" destId="{5B40DE47-D4C1-42FB-AA10-23D520A7DE1C}" srcOrd="0" destOrd="0" presId="urn:microsoft.com/office/officeart/2005/8/layout/radial1"/>
    <dgm:cxn modelId="{044F133C-B0B6-44D0-BA09-8AD3F29F3EF9}" type="presOf" srcId="{AD741C99-C93C-4FA0-9DF4-38BD5DFACD3D}" destId="{E2CA8AC5-7306-4421-A1D6-0A2C3E95E9C3}" srcOrd="1" destOrd="0" presId="urn:microsoft.com/office/officeart/2005/8/layout/radial1"/>
    <dgm:cxn modelId="{E658D0EA-71EE-4631-95A9-DFBF18788F07}" type="presOf" srcId="{AD741C99-C93C-4FA0-9DF4-38BD5DFACD3D}" destId="{C94648DB-A991-4D17-B21C-2B58591D5923}" srcOrd="0" destOrd="0" presId="urn:microsoft.com/office/officeart/2005/8/layout/radial1"/>
    <dgm:cxn modelId="{0DADDB22-538F-49E4-8FD2-D1F471504BAB}" type="presOf" srcId="{6E413C00-39B8-4750-B1BE-F87A7BC84648}" destId="{181C11C4-BA82-4839-B156-D6A9AD0B04EF}" srcOrd="0" destOrd="0" presId="urn:microsoft.com/office/officeart/2005/8/layout/radial1"/>
    <dgm:cxn modelId="{AC7B3BF0-3184-44AC-8AEB-59372968FB03}" type="presOf" srcId="{6E413C00-39B8-4750-B1BE-F87A7BC84648}" destId="{6CC7CEF6-8B83-4AAA-8D40-810DA1F09600}" srcOrd="1"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C1DB30B0-FE5D-493F-8B8A-45B1548E2186}" type="presOf" srcId="{53FFD95D-48BC-4CB7-8672-58742E61AAF2}" destId="{156AC85C-F633-4849-86CC-C4C1B432DA90}" srcOrd="1" destOrd="0" presId="urn:microsoft.com/office/officeart/2005/8/layout/radial1"/>
    <dgm:cxn modelId="{BB7993F6-5001-43BF-A818-8365A50E233A}" srcId="{508D1978-876E-450F-9B01-CE831884DBAB}" destId="{33EBC3FD-BE34-44B4-9A0A-2AB69737DC23}" srcOrd="3" destOrd="0" parTransId="{6E413C00-39B8-4750-B1BE-F87A7BC84648}" sibTransId="{11F3E686-AD0A-4382-80D7-8205F8D633E3}"/>
    <dgm:cxn modelId="{D79C0255-AB9D-4302-BED9-9D3B7361FC20}" type="presOf" srcId="{827E4A02-4BC2-4458-83DF-B1595FA41337}" destId="{808FFAE4-0C60-4315-B484-C0443073D25D}" srcOrd="0" destOrd="0" presId="urn:microsoft.com/office/officeart/2005/8/layout/radial1"/>
    <dgm:cxn modelId="{E1ADADE1-E0DE-49C0-A8A1-4DA2038DDB95}" srcId="{508D1978-876E-450F-9B01-CE831884DBAB}" destId="{827E4A02-4BC2-4458-83DF-B1595FA41337}" srcOrd="0" destOrd="0" parTransId="{03FB89C6-650F-4705-9AD0-980FBA56072F}" sibTransId="{D62A7D96-0CF1-433D-BF45-C3299C59967C}"/>
    <dgm:cxn modelId="{A2E1867C-5B7E-4BB9-9D0C-4F4E912A2B92}" srcId="{508D1978-876E-450F-9B01-CE831884DBAB}" destId="{C538118B-5C3E-4A6B-9918-8634090C693F}" srcOrd="2" destOrd="0" parTransId="{86343FCD-ACDD-4BA8-8100-C199220053D3}" sibTransId="{37B39DC8-D37B-4248-9FA7-78E66F544A7F}"/>
    <dgm:cxn modelId="{FE8E146B-6103-49E0-A06F-90900EA37489}" type="presOf" srcId="{53FFD95D-48BC-4CB7-8672-58742E61AAF2}" destId="{28E215B8-5ED4-4325-BE3D-3CA0EFB0194A}" srcOrd="0" destOrd="0" presId="urn:microsoft.com/office/officeart/2005/8/layout/radial1"/>
    <dgm:cxn modelId="{34CB3B59-AF18-4E9C-B9E9-2AE521595A73}" type="presOf" srcId="{86343FCD-ACDD-4BA8-8100-C199220053D3}" destId="{78EB3F23-03E8-47DA-8FB0-07C616663517}"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7F08752B-D9D5-45F6-ABED-34670870337A}" type="presOf" srcId="{C538118B-5C3E-4A6B-9918-8634090C693F}" destId="{F1A71C1C-8327-4F85-A298-BC79C05D327B}" srcOrd="0" destOrd="0" presId="urn:microsoft.com/office/officeart/2005/8/layout/radial1"/>
    <dgm:cxn modelId="{6156E0E2-2669-4F76-B652-68B4B1C412CC}" type="presOf" srcId="{33EBC3FD-BE34-44B4-9A0A-2AB69737DC23}" destId="{8446F48A-FCC3-436F-9A99-85FF67B1D38B}" srcOrd="0" destOrd="0" presId="urn:microsoft.com/office/officeart/2005/8/layout/radial1"/>
    <dgm:cxn modelId="{59207A84-81A1-4F3F-B8BC-27C7F54F0881}" type="presOf" srcId="{03FB89C6-650F-4705-9AD0-980FBA56072F}" destId="{4401EE48-2E79-445D-A6F9-0C7030B48D31}" srcOrd="1" destOrd="0" presId="urn:microsoft.com/office/officeart/2005/8/layout/radial1"/>
    <dgm:cxn modelId="{CE1257EF-696C-4C0F-944E-0D3A9A8B19A1}" type="presOf" srcId="{4A6D3B35-71A5-48A0-8259-5644C7AEC4A7}" destId="{87EB7D41-0074-40B2-B1B0-BF835A603C37}" srcOrd="0" destOrd="0" presId="urn:microsoft.com/office/officeart/2005/8/layout/radial1"/>
    <dgm:cxn modelId="{801A7F5F-6366-4BE3-AE22-7E3F7952E74E}" type="presOf" srcId="{3D5A653B-6D50-409B-A0CF-A0C15F5C0F9B}" destId="{DBAD6A9F-BFC3-46AA-8247-6FD86B4A5FC1}" srcOrd="0" destOrd="0" presId="urn:microsoft.com/office/officeart/2005/8/layout/radial1"/>
    <dgm:cxn modelId="{F77E9302-CB8A-4BF3-803E-809F4CABA8AD}" type="presOf" srcId="{58858DB5-4013-486A-8565-B22F23FADB92}" destId="{4AF16964-1C94-43BA-9DD2-AA7BF686005E}" srcOrd="0" destOrd="0" presId="urn:microsoft.com/office/officeart/2005/8/layout/radial1"/>
    <dgm:cxn modelId="{D681AEA7-8D36-4881-BE49-C42EB69917EE}" type="presParOf" srcId="{DBAD6A9F-BFC3-46AA-8247-6FD86B4A5FC1}" destId="{0D39ADDB-40F8-4EEE-8346-033BDF5DF40A}" srcOrd="0" destOrd="0" presId="urn:microsoft.com/office/officeart/2005/8/layout/radial1"/>
    <dgm:cxn modelId="{1C4B58D1-1631-4B58-AA54-E3CDF891C450}" type="presParOf" srcId="{DBAD6A9F-BFC3-46AA-8247-6FD86B4A5FC1}" destId="{5B40DE47-D4C1-42FB-AA10-23D520A7DE1C}" srcOrd="1" destOrd="0" presId="urn:microsoft.com/office/officeart/2005/8/layout/radial1"/>
    <dgm:cxn modelId="{D182D35B-54BF-4666-9B8C-0A6B7FCB502E}" type="presParOf" srcId="{5B40DE47-D4C1-42FB-AA10-23D520A7DE1C}" destId="{4401EE48-2E79-445D-A6F9-0C7030B48D31}" srcOrd="0" destOrd="0" presId="urn:microsoft.com/office/officeart/2005/8/layout/radial1"/>
    <dgm:cxn modelId="{FA462CDD-C4D0-4F82-BF66-9913180453B7}" type="presParOf" srcId="{DBAD6A9F-BFC3-46AA-8247-6FD86B4A5FC1}" destId="{808FFAE4-0C60-4315-B484-C0443073D25D}" srcOrd="2" destOrd="0" presId="urn:microsoft.com/office/officeart/2005/8/layout/radial1"/>
    <dgm:cxn modelId="{8F363A14-122A-4CAC-8404-FEEC8F48D9A2}" type="presParOf" srcId="{DBAD6A9F-BFC3-46AA-8247-6FD86B4A5FC1}" destId="{28E215B8-5ED4-4325-BE3D-3CA0EFB0194A}" srcOrd="3" destOrd="0" presId="urn:microsoft.com/office/officeart/2005/8/layout/radial1"/>
    <dgm:cxn modelId="{9EF54DDA-0464-4C4B-8DFE-8C1CEDB6D7FB}" type="presParOf" srcId="{28E215B8-5ED4-4325-BE3D-3CA0EFB0194A}" destId="{156AC85C-F633-4849-86CC-C4C1B432DA90}" srcOrd="0" destOrd="0" presId="urn:microsoft.com/office/officeart/2005/8/layout/radial1"/>
    <dgm:cxn modelId="{414E54C1-386A-4AEA-B7D2-178F503D2BD8}" type="presParOf" srcId="{DBAD6A9F-BFC3-46AA-8247-6FD86B4A5FC1}" destId="{4AF16964-1C94-43BA-9DD2-AA7BF686005E}" srcOrd="4" destOrd="0" presId="urn:microsoft.com/office/officeart/2005/8/layout/radial1"/>
    <dgm:cxn modelId="{5575B173-F2FE-4C1A-AA8E-ED6047D211B6}" type="presParOf" srcId="{DBAD6A9F-BFC3-46AA-8247-6FD86B4A5FC1}" destId="{78EB3F23-03E8-47DA-8FB0-07C616663517}" srcOrd="5" destOrd="0" presId="urn:microsoft.com/office/officeart/2005/8/layout/radial1"/>
    <dgm:cxn modelId="{8F7AC50D-DE9A-48A4-B5BF-F303250CE38C}" type="presParOf" srcId="{78EB3F23-03E8-47DA-8FB0-07C616663517}" destId="{5CCEC853-A065-4047-9178-40AED8A0677A}" srcOrd="0" destOrd="0" presId="urn:microsoft.com/office/officeart/2005/8/layout/radial1"/>
    <dgm:cxn modelId="{2EA09BD5-4D8D-41EE-BDAD-518864D92420}" type="presParOf" srcId="{DBAD6A9F-BFC3-46AA-8247-6FD86B4A5FC1}" destId="{F1A71C1C-8327-4F85-A298-BC79C05D327B}" srcOrd="6" destOrd="0" presId="urn:microsoft.com/office/officeart/2005/8/layout/radial1"/>
    <dgm:cxn modelId="{120E72EB-8F12-4BDB-B715-337FC8FF8FFA}" type="presParOf" srcId="{DBAD6A9F-BFC3-46AA-8247-6FD86B4A5FC1}" destId="{181C11C4-BA82-4839-B156-D6A9AD0B04EF}" srcOrd="7" destOrd="0" presId="urn:microsoft.com/office/officeart/2005/8/layout/radial1"/>
    <dgm:cxn modelId="{E9E6EF58-AA87-4E4B-950B-EC9F8108B8EE}" type="presParOf" srcId="{181C11C4-BA82-4839-B156-D6A9AD0B04EF}" destId="{6CC7CEF6-8B83-4AAA-8D40-810DA1F09600}" srcOrd="0" destOrd="0" presId="urn:microsoft.com/office/officeart/2005/8/layout/radial1"/>
    <dgm:cxn modelId="{A188557C-BAE1-45C8-A47D-02788DC0CC10}" type="presParOf" srcId="{DBAD6A9F-BFC3-46AA-8247-6FD86B4A5FC1}" destId="{8446F48A-FCC3-436F-9A99-85FF67B1D38B}" srcOrd="8" destOrd="0" presId="urn:microsoft.com/office/officeart/2005/8/layout/radial1"/>
    <dgm:cxn modelId="{E7164866-C142-4D65-A9EC-8DFF7BE08370}" type="presParOf" srcId="{DBAD6A9F-BFC3-46AA-8247-6FD86B4A5FC1}" destId="{C94648DB-A991-4D17-B21C-2B58591D5923}" srcOrd="9" destOrd="0" presId="urn:microsoft.com/office/officeart/2005/8/layout/radial1"/>
    <dgm:cxn modelId="{9F9A1F7C-0769-4E75-922C-A241210B9CF9}" type="presParOf" srcId="{C94648DB-A991-4D17-B21C-2B58591D5923}" destId="{E2CA8AC5-7306-4421-A1D6-0A2C3E95E9C3}" srcOrd="0" destOrd="0" presId="urn:microsoft.com/office/officeart/2005/8/layout/radial1"/>
    <dgm:cxn modelId="{448C3663-57B6-4221-98E3-A426C64E6CC3}"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229CD17-FC1D-46B3-AA7F-A87B796121BF}"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8F2B0124-563D-4BF3-A2D1-FAD996FAC20D}">
      <dgm:prSet phldrT="[Text]"/>
      <dgm:spPr/>
      <dgm:t>
        <a:bodyPr/>
        <a:lstStyle/>
        <a:p>
          <a:r>
            <a:rPr lang="en-US" dirty="0" smtClean="0"/>
            <a:t>Goal</a:t>
          </a:r>
          <a:endParaRPr lang="en-US" dirty="0"/>
        </a:p>
      </dgm:t>
    </dgm:pt>
    <dgm:pt modelId="{6873D83D-FF38-45F1-94C3-97C1946F0EF8}" type="parTrans" cxnId="{7345F385-C855-4F33-B48C-BD3A5FC9B2E5}">
      <dgm:prSet/>
      <dgm:spPr/>
      <dgm:t>
        <a:bodyPr/>
        <a:lstStyle/>
        <a:p>
          <a:endParaRPr lang="en-US"/>
        </a:p>
      </dgm:t>
    </dgm:pt>
    <dgm:pt modelId="{323404B1-5290-4482-8506-92C6C3F64E60}" type="sibTrans" cxnId="{7345F385-C855-4F33-B48C-BD3A5FC9B2E5}">
      <dgm:prSet/>
      <dgm:spPr/>
      <dgm:t>
        <a:bodyPr/>
        <a:lstStyle/>
        <a:p>
          <a:endParaRPr lang="en-US"/>
        </a:p>
      </dgm:t>
    </dgm:pt>
    <dgm:pt modelId="{EE16AAD4-5A3E-4BE3-A42B-AAF3E5758E38}">
      <dgm:prSet phldrT="[Text]"/>
      <dgm:spPr/>
      <dgm:t>
        <a:bodyPr/>
        <a:lstStyle/>
        <a:p>
          <a:r>
            <a:rPr lang="en-US" dirty="0" smtClean="0"/>
            <a:t>Tool</a:t>
          </a:r>
          <a:endParaRPr lang="en-US" dirty="0"/>
        </a:p>
      </dgm:t>
    </dgm:pt>
    <dgm:pt modelId="{CB651F85-C376-4EC9-96B7-5C6A21F9636D}" type="parTrans" cxnId="{A579037D-E928-43DE-B3D3-47FBC581AD07}">
      <dgm:prSet/>
      <dgm:spPr/>
      <dgm:t>
        <a:bodyPr/>
        <a:lstStyle/>
        <a:p>
          <a:endParaRPr lang="en-US"/>
        </a:p>
      </dgm:t>
    </dgm:pt>
    <dgm:pt modelId="{56B60673-C8B6-4551-81DF-3BC6BD0BAE0B}" type="sibTrans" cxnId="{A579037D-E928-43DE-B3D3-47FBC581AD07}">
      <dgm:prSet/>
      <dgm:spPr/>
      <dgm:t>
        <a:bodyPr/>
        <a:lstStyle/>
        <a:p>
          <a:endParaRPr lang="en-US"/>
        </a:p>
      </dgm:t>
    </dgm:pt>
    <dgm:pt modelId="{93231448-79C4-457D-AAAC-64B4AE2F83B0}">
      <dgm:prSet phldrT="[Text]" custT="1"/>
      <dgm:spPr/>
      <dgm:t>
        <a:bodyPr/>
        <a:lstStyle/>
        <a:p>
          <a:r>
            <a:rPr lang="en-US" sz="2800" dirty="0" smtClean="0"/>
            <a:t>Non</a:t>
          </a:r>
          <a:r>
            <a:rPr lang="en-US" sz="2800" baseline="0" dirty="0" smtClean="0"/>
            <a:t> VA Care Hospital Notification Progress Note template in CPRS</a:t>
          </a:r>
          <a:endParaRPr lang="en-US" sz="2800" dirty="0"/>
        </a:p>
      </dgm:t>
    </dgm:pt>
    <dgm:pt modelId="{4E81D051-5FEC-4C4B-8A69-C82DCBC5E035}" type="parTrans" cxnId="{10AF7E31-71B8-4E38-B008-F28A6E21D083}">
      <dgm:prSet/>
      <dgm:spPr/>
      <dgm:t>
        <a:bodyPr/>
        <a:lstStyle/>
        <a:p>
          <a:endParaRPr lang="en-US"/>
        </a:p>
      </dgm:t>
    </dgm:pt>
    <dgm:pt modelId="{C995CE46-0EFF-4981-8D55-8C6632D7335C}" type="sibTrans" cxnId="{10AF7E31-71B8-4E38-B008-F28A6E21D083}">
      <dgm:prSet/>
      <dgm:spPr/>
      <dgm:t>
        <a:bodyPr/>
        <a:lstStyle/>
        <a:p>
          <a:endParaRPr lang="en-US"/>
        </a:p>
      </dgm:t>
    </dgm:pt>
    <dgm:pt modelId="{3A6CEB01-EA4A-425E-992B-4219FF558F05}">
      <dgm:prSet phldrT="[Text]" custT="1"/>
      <dgm:spPr/>
      <dgm:t>
        <a:bodyPr/>
        <a:lstStyle/>
        <a:p>
          <a:r>
            <a:rPr lang="en-US" sz="2800" dirty="0" smtClean="0"/>
            <a:t>Follow Veteran’s status after notification of Veteran admitted to a Non VA Care Emergency Dept. or Inpatient Facility</a:t>
          </a:r>
          <a:endParaRPr lang="en-US" sz="2800" dirty="0"/>
        </a:p>
      </dgm:t>
    </dgm:pt>
    <dgm:pt modelId="{86196E98-8D75-4ECD-BFC0-D38C9064CC5C}" type="parTrans" cxnId="{9EB3B98E-5EB6-47C7-B9DC-5633302B7183}">
      <dgm:prSet/>
      <dgm:spPr/>
      <dgm:t>
        <a:bodyPr/>
        <a:lstStyle/>
        <a:p>
          <a:endParaRPr lang="en-US"/>
        </a:p>
      </dgm:t>
    </dgm:pt>
    <dgm:pt modelId="{168B4356-4327-4FB9-BEA5-A04FBEF7D9D4}" type="sibTrans" cxnId="{9EB3B98E-5EB6-47C7-B9DC-5633302B7183}">
      <dgm:prSet/>
      <dgm:spPr/>
      <dgm:t>
        <a:bodyPr/>
        <a:lstStyle/>
        <a:p>
          <a:endParaRPr lang="en-US"/>
        </a:p>
      </dgm:t>
    </dgm:pt>
    <dgm:pt modelId="{E9A6BA34-6293-4AEE-B6A3-BC61CF4DE4EE}">
      <dgm:prSet phldrT="[Text]" custT="1"/>
      <dgm:spPr/>
      <dgm:t>
        <a:bodyPr/>
        <a:lstStyle/>
        <a:p>
          <a:r>
            <a:rPr lang="en-US" sz="2800" dirty="0" smtClean="0"/>
            <a:t>Sections in note that address several areas such as Continued Stay Reviews </a:t>
          </a:r>
          <a:endParaRPr lang="en-US" sz="2800" dirty="0"/>
        </a:p>
      </dgm:t>
    </dgm:pt>
    <dgm:pt modelId="{9E564A8A-857C-42DA-8922-224AD54EAF49}" type="parTrans" cxnId="{A7C56C59-E8F7-4F93-81D1-3CB737BBC48B}">
      <dgm:prSet/>
      <dgm:spPr/>
      <dgm:t>
        <a:bodyPr/>
        <a:lstStyle/>
        <a:p>
          <a:endParaRPr lang="en-US"/>
        </a:p>
      </dgm:t>
    </dgm:pt>
    <dgm:pt modelId="{24C2E485-B7A3-416A-9DEF-63A2AC934A70}" type="sibTrans" cxnId="{A7C56C59-E8F7-4F93-81D1-3CB737BBC48B}">
      <dgm:prSet/>
      <dgm:spPr/>
      <dgm:t>
        <a:bodyPr/>
        <a:lstStyle/>
        <a:p>
          <a:endParaRPr lang="en-US"/>
        </a:p>
      </dgm:t>
    </dgm:pt>
    <dgm:pt modelId="{07D5CCAD-6A76-469B-AB81-B4DE1B0F1647}">
      <dgm:prSet phldrT="[Text]" custT="1"/>
      <dgm:spPr/>
      <dgm:t>
        <a:bodyPr/>
        <a:lstStyle/>
        <a:p>
          <a:r>
            <a:rPr lang="en-US" sz="2800" dirty="0" smtClean="0"/>
            <a:t>Transfer back to VA or follow thru to Discharge Home</a:t>
          </a:r>
          <a:endParaRPr lang="en-US" sz="2800" dirty="0"/>
        </a:p>
      </dgm:t>
    </dgm:pt>
    <dgm:pt modelId="{CC66B5B7-7F7D-45A1-9F74-3D974C924A4C}" type="parTrans" cxnId="{8BB4665A-5BDE-4F39-95AD-0A90DDD65E01}">
      <dgm:prSet/>
      <dgm:spPr/>
      <dgm:t>
        <a:bodyPr/>
        <a:lstStyle/>
        <a:p>
          <a:endParaRPr lang="en-US"/>
        </a:p>
      </dgm:t>
    </dgm:pt>
    <dgm:pt modelId="{28384E62-2223-4E6F-BDF6-D8C899A06B34}" type="sibTrans" cxnId="{8BB4665A-5BDE-4F39-95AD-0A90DDD65E01}">
      <dgm:prSet/>
      <dgm:spPr/>
      <dgm:t>
        <a:bodyPr/>
        <a:lstStyle/>
        <a:p>
          <a:endParaRPr lang="en-US"/>
        </a:p>
      </dgm:t>
    </dgm:pt>
    <dgm:pt modelId="{46A83E7D-CAAC-40BE-A7AE-7F932214013E}" type="pres">
      <dgm:prSet presAssocID="{E229CD17-FC1D-46B3-AA7F-A87B796121BF}" presName="linearFlow" presStyleCnt="0">
        <dgm:presLayoutVars>
          <dgm:dir/>
          <dgm:animLvl val="lvl"/>
          <dgm:resizeHandles val="exact"/>
        </dgm:presLayoutVars>
      </dgm:prSet>
      <dgm:spPr/>
      <dgm:t>
        <a:bodyPr/>
        <a:lstStyle/>
        <a:p>
          <a:endParaRPr lang="en-US"/>
        </a:p>
      </dgm:t>
    </dgm:pt>
    <dgm:pt modelId="{75B8A5FB-1DD1-4185-A241-57DDB4CF5C6E}" type="pres">
      <dgm:prSet presAssocID="{8F2B0124-563D-4BF3-A2D1-FAD996FAC20D}" presName="composite" presStyleCnt="0"/>
      <dgm:spPr/>
    </dgm:pt>
    <dgm:pt modelId="{A5FE4B98-7C58-4AD7-837E-A3E0962531D8}" type="pres">
      <dgm:prSet presAssocID="{8F2B0124-563D-4BF3-A2D1-FAD996FAC20D}" presName="parentText" presStyleLbl="alignNode1" presStyleIdx="0" presStyleCnt="2" custScaleY="105237" custLinFactNeighborY="-6761">
        <dgm:presLayoutVars>
          <dgm:chMax val="1"/>
          <dgm:bulletEnabled val="1"/>
        </dgm:presLayoutVars>
      </dgm:prSet>
      <dgm:spPr/>
      <dgm:t>
        <a:bodyPr/>
        <a:lstStyle/>
        <a:p>
          <a:endParaRPr lang="en-US"/>
        </a:p>
      </dgm:t>
    </dgm:pt>
    <dgm:pt modelId="{B0FF64D7-A04F-40DF-ABB6-2250AA430611}" type="pres">
      <dgm:prSet presAssocID="{8F2B0124-563D-4BF3-A2D1-FAD996FAC20D}" presName="descendantText" presStyleLbl="alignAcc1" presStyleIdx="0" presStyleCnt="2" custScaleY="133334" custLinFactNeighborX="0" custLinFactNeighborY="-1094">
        <dgm:presLayoutVars>
          <dgm:bulletEnabled val="1"/>
        </dgm:presLayoutVars>
      </dgm:prSet>
      <dgm:spPr/>
      <dgm:t>
        <a:bodyPr/>
        <a:lstStyle/>
        <a:p>
          <a:endParaRPr lang="en-US"/>
        </a:p>
      </dgm:t>
    </dgm:pt>
    <dgm:pt modelId="{A10EA0C6-9E7A-4F1A-8E07-BB942D41FCE6}" type="pres">
      <dgm:prSet presAssocID="{323404B1-5290-4482-8506-92C6C3F64E60}" presName="sp" presStyleCnt="0"/>
      <dgm:spPr/>
    </dgm:pt>
    <dgm:pt modelId="{6485ABD7-9E46-4676-91E0-727938E3DC52}" type="pres">
      <dgm:prSet presAssocID="{EE16AAD4-5A3E-4BE3-A42B-AAF3E5758E38}" presName="composite" presStyleCnt="0"/>
      <dgm:spPr/>
    </dgm:pt>
    <dgm:pt modelId="{79596423-926B-4795-950D-1AA853509A41}" type="pres">
      <dgm:prSet presAssocID="{EE16AAD4-5A3E-4BE3-A42B-AAF3E5758E38}" presName="parentText" presStyleLbl="alignNode1" presStyleIdx="1" presStyleCnt="2">
        <dgm:presLayoutVars>
          <dgm:chMax val="1"/>
          <dgm:bulletEnabled val="1"/>
        </dgm:presLayoutVars>
      </dgm:prSet>
      <dgm:spPr/>
      <dgm:t>
        <a:bodyPr/>
        <a:lstStyle/>
        <a:p>
          <a:endParaRPr lang="en-US"/>
        </a:p>
      </dgm:t>
    </dgm:pt>
    <dgm:pt modelId="{240ECC78-6CD5-4235-891C-588F81A7990E}" type="pres">
      <dgm:prSet presAssocID="{EE16AAD4-5A3E-4BE3-A42B-AAF3E5758E38}" presName="descendantText" presStyleLbl="alignAcc1" presStyleIdx="1" presStyleCnt="2" custScaleY="132751">
        <dgm:presLayoutVars>
          <dgm:bulletEnabled val="1"/>
        </dgm:presLayoutVars>
      </dgm:prSet>
      <dgm:spPr/>
      <dgm:t>
        <a:bodyPr/>
        <a:lstStyle/>
        <a:p>
          <a:endParaRPr lang="en-US"/>
        </a:p>
      </dgm:t>
    </dgm:pt>
  </dgm:ptLst>
  <dgm:cxnLst>
    <dgm:cxn modelId="{580BA358-35EA-4402-86D5-FCC91DE16671}" type="presOf" srcId="{EE16AAD4-5A3E-4BE3-A42B-AAF3E5758E38}" destId="{79596423-926B-4795-950D-1AA853509A41}" srcOrd="0" destOrd="0" presId="urn:microsoft.com/office/officeart/2005/8/layout/chevron2"/>
    <dgm:cxn modelId="{C614D7DB-9FA5-4430-8110-724E597850BF}" type="presOf" srcId="{8F2B0124-563D-4BF3-A2D1-FAD996FAC20D}" destId="{A5FE4B98-7C58-4AD7-837E-A3E0962531D8}" srcOrd="0" destOrd="0" presId="urn:microsoft.com/office/officeart/2005/8/layout/chevron2"/>
    <dgm:cxn modelId="{930169E4-D8CA-4232-9A17-B023A6DBD993}" type="presOf" srcId="{93231448-79C4-457D-AAAC-64B4AE2F83B0}" destId="{240ECC78-6CD5-4235-891C-588F81A7990E}" srcOrd="0" destOrd="0" presId="urn:microsoft.com/office/officeart/2005/8/layout/chevron2"/>
    <dgm:cxn modelId="{65C2748E-C38F-48D1-B949-2C716BE041DA}" type="presOf" srcId="{E9A6BA34-6293-4AEE-B6A3-BC61CF4DE4EE}" destId="{240ECC78-6CD5-4235-891C-588F81A7990E}" srcOrd="0" destOrd="1" presId="urn:microsoft.com/office/officeart/2005/8/layout/chevron2"/>
    <dgm:cxn modelId="{8BB4665A-5BDE-4F39-95AD-0A90DDD65E01}" srcId="{8F2B0124-563D-4BF3-A2D1-FAD996FAC20D}" destId="{07D5CCAD-6A76-469B-AB81-B4DE1B0F1647}" srcOrd="1" destOrd="0" parTransId="{CC66B5B7-7F7D-45A1-9F74-3D974C924A4C}" sibTransId="{28384E62-2223-4E6F-BDF6-D8C899A06B34}"/>
    <dgm:cxn modelId="{A7C56C59-E8F7-4F93-81D1-3CB737BBC48B}" srcId="{EE16AAD4-5A3E-4BE3-A42B-AAF3E5758E38}" destId="{E9A6BA34-6293-4AEE-B6A3-BC61CF4DE4EE}" srcOrd="1" destOrd="0" parTransId="{9E564A8A-857C-42DA-8922-224AD54EAF49}" sibTransId="{24C2E485-B7A3-416A-9DEF-63A2AC934A70}"/>
    <dgm:cxn modelId="{A579037D-E928-43DE-B3D3-47FBC581AD07}" srcId="{E229CD17-FC1D-46B3-AA7F-A87B796121BF}" destId="{EE16AAD4-5A3E-4BE3-A42B-AAF3E5758E38}" srcOrd="1" destOrd="0" parTransId="{CB651F85-C376-4EC9-96B7-5C6A21F9636D}" sibTransId="{56B60673-C8B6-4551-81DF-3BC6BD0BAE0B}"/>
    <dgm:cxn modelId="{40E06B6B-16BD-4283-B452-017A1D29B4D2}" type="presOf" srcId="{E229CD17-FC1D-46B3-AA7F-A87B796121BF}" destId="{46A83E7D-CAAC-40BE-A7AE-7F932214013E}" srcOrd="0" destOrd="0" presId="urn:microsoft.com/office/officeart/2005/8/layout/chevron2"/>
    <dgm:cxn modelId="{10AF7E31-71B8-4E38-B008-F28A6E21D083}" srcId="{EE16AAD4-5A3E-4BE3-A42B-AAF3E5758E38}" destId="{93231448-79C4-457D-AAAC-64B4AE2F83B0}" srcOrd="0" destOrd="0" parTransId="{4E81D051-5FEC-4C4B-8A69-C82DCBC5E035}" sibTransId="{C995CE46-0EFF-4981-8D55-8C6632D7335C}"/>
    <dgm:cxn modelId="{175E1BBD-EEF8-4939-8757-8044BA47FDE8}" type="presOf" srcId="{3A6CEB01-EA4A-425E-992B-4219FF558F05}" destId="{B0FF64D7-A04F-40DF-ABB6-2250AA430611}" srcOrd="0" destOrd="0" presId="urn:microsoft.com/office/officeart/2005/8/layout/chevron2"/>
    <dgm:cxn modelId="{286B2273-1D17-47E9-AB6D-1EA88ED574E2}" type="presOf" srcId="{07D5CCAD-6A76-469B-AB81-B4DE1B0F1647}" destId="{B0FF64D7-A04F-40DF-ABB6-2250AA430611}" srcOrd="0" destOrd="1" presId="urn:microsoft.com/office/officeart/2005/8/layout/chevron2"/>
    <dgm:cxn modelId="{7345F385-C855-4F33-B48C-BD3A5FC9B2E5}" srcId="{E229CD17-FC1D-46B3-AA7F-A87B796121BF}" destId="{8F2B0124-563D-4BF3-A2D1-FAD996FAC20D}" srcOrd="0" destOrd="0" parTransId="{6873D83D-FF38-45F1-94C3-97C1946F0EF8}" sibTransId="{323404B1-5290-4482-8506-92C6C3F64E60}"/>
    <dgm:cxn modelId="{9EB3B98E-5EB6-47C7-B9DC-5633302B7183}" srcId="{8F2B0124-563D-4BF3-A2D1-FAD996FAC20D}" destId="{3A6CEB01-EA4A-425E-992B-4219FF558F05}" srcOrd="0" destOrd="0" parTransId="{86196E98-8D75-4ECD-BFC0-D38C9064CC5C}" sibTransId="{168B4356-4327-4FB9-BEA5-A04FBEF7D9D4}"/>
    <dgm:cxn modelId="{0000C5F3-DB30-4529-8A65-3D8209D01C00}" type="presParOf" srcId="{46A83E7D-CAAC-40BE-A7AE-7F932214013E}" destId="{75B8A5FB-1DD1-4185-A241-57DDB4CF5C6E}" srcOrd="0" destOrd="0" presId="urn:microsoft.com/office/officeart/2005/8/layout/chevron2"/>
    <dgm:cxn modelId="{ECA025AF-C4C6-4F1B-BDFA-5D24C02ADCA3}" type="presParOf" srcId="{75B8A5FB-1DD1-4185-A241-57DDB4CF5C6E}" destId="{A5FE4B98-7C58-4AD7-837E-A3E0962531D8}" srcOrd="0" destOrd="0" presId="urn:microsoft.com/office/officeart/2005/8/layout/chevron2"/>
    <dgm:cxn modelId="{C1BE4FBC-E122-4A29-975D-01B8B04EF074}" type="presParOf" srcId="{75B8A5FB-1DD1-4185-A241-57DDB4CF5C6E}" destId="{B0FF64D7-A04F-40DF-ABB6-2250AA430611}" srcOrd="1" destOrd="0" presId="urn:microsoft.com/office/officeart/2005/8/layout/chevron2"/>
    <dgm:cxn modelId="{5C18E1B4-6587-453D-B435-956F0D22DBB4}" type="presParOf" srcId="{46A83E7D-CAAC-40BE-A7AE-7F932214013E}" destId="{A10EA0C6-9E7A-4F1A-8E07-BB942D41FCE6}" srcOrd="1" destOrd="0" presId="urn:microsoft.com/office/officeart/2005/8/layout/chevron2"/>
    <dgm:cxn modelId="{09AA3C50-6F6B-4CC4-9258-BED64821125B}" type="presParOf" srcId="{46A83E7D-CAAC-40BE-A7AE-7F932214013E}" destId="{6485ABD7-9E46-4676-91E0-727938E3DC52}" srcOrd="2" destOrd="0" presId="urn:microsoft.com/office/officeart/2005/8/layout/chevron2"/>
    <dgm:cxn modelId="{C2C8B269-9283-404B-A9CD-66D342A712AA}" type="presParOf" srcId="{6485ABD7-9E46-4676-91E0-727938E3DC52}" destId="{79596423-926B-4795-950D-1AA853509A41}" srcOrd="0" destOrd="0" presId="urn:microsoft.com/office/officeart/2005/8/layout/chevron2"/>
    <dgm:cxn modelId="{CDC04EF6-CAE1-43D2-B8AA-EBE7B1EABC72}" type="presParOf" srcId="{6485ABD7-9E46-4676-91E0-727938E3DC52}" destId="{240ECC78-6CD5-4235-891C-588F81A7990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3D1979-027D-4CB4-ABB0-E131E381B73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814A90F-0A47-4C58-8CB6-95C180AC6914}">
      <dgm:prSet phldrT="[Text]" custT="1"/>
      <dgm:spPr/>
      <dgm:t>
        <a:bodyPr/>
        <a:lstStyle/>
        <a:p>
          <a:r>
            <a:rPr lang="en-US" sz="4000" b="1" dirty="0" smtClean="0">
              <a:solidFill>
                <a:srgbClr val="FF0000"/>
              </a:solidFill>
            </a:rPr>
            <a:t>Veteran</a:t>
          </a:r>
          <a:endParaRPr lang="en-US" sz="4000" b="1" dirty="0">
            <a:solidFill>
              <a:srgbClr val="FF0000"/>
            </a:solidFill>
          </a:endParaRPr>
        </a:p>
      </dgm:t>
    </dgm:pt>
    <dgm:pt modelId="{925142CD-9C31-4DE4-BED1-7856C6AFDB4B}" type="parTrans" cxnId="{324B40E7-DBAC-4AEC-B929-6CB1808F0D23}">
      <dgm:prSet/>
      <dgm:spPr/>
      <dgm:t>
        <a:bodyPr/>
        <a:lstStyle/>
        <a:p>
          <a:endParaRPr lang="en-US"/>
        </a:p>
      </dgm:t>
    </dgm:pt>
    <dgm:pt modelId="{B34A6353-98C8-43FB-9D76-41A819DBDAF9}" type="sibTrans" cxnId="{324B40E7-DBAC-4AEC-B929-6CB1808F0D23}">
      <dgm:prSet/>
      <dgm:spPr/>
      <dgm:t>
        <a:bodyPr/>
        <a:lstStyle/>
        <a:p>
          <a:endParaRPr lang="en-US"/>
        </a:p>
      </dgm:t>
    </dgm:pt>
    <dgm:pt modelId="{288554EC-EF61-423A-9D53-9B7B31F49461}">
      <dgm:prSet phldrT="[Text]" custT="1"/>
      <dgm:spPr/>
      <dgm:t>
        <a:bodyPr/>
        <a:lstStyle/>
        <a:p>
          <a:r>
            <a:rPr lang="en-US" sz="3600" dirty="0" smtClean="0"/>
            <a:t>Non VA Facility</a:t>
          </a:r>
          <a:endParaRPr lang="en-US" sz="3600" dirty="0"/>
        </a:p>
      </dgm:t>
    </dgm:pt>
    <dgm:pt modelId="{CB0CDE81-7F21-4C46-84F7-40A8BCD14BE1}" type="parTrans" cxnId="{8915E42A-5EAE-4602-815D-00C93EB318DE}">
      <dgm:prSet/>
      <dgm:spPr/>
      <dgm:t>
        <a:bodyPr/>
        <a:lstStyle/>
        <a:p>
          <a:endParaRPr lang="en-US"/>
        </a:p>
      </dgm:t>
    </dgm:pt>
    <dgm:pt modelId="{8203F4E3-BCF8-4BD0-8011-40FCBC33CF0B}" type="sibTrans" cxnId="{8915E42A-5EAE-4602-815D-00C93EB318DE}">
      <dgm:prSet/>
      <dgm:spPr/>
      <dgm:t>
        <a:bodyPr/>
        <a:lstStyle/>
        <a:p>
          <a:endParaRPr lang="en-US"/>
        </a:p>
      </dgm:t>
    </dgm:pt>
    <dgm:pt modelId="{F472D46C-E1A2-435B-9144-AB2A373ABB4E}">
      <dgm:prSet phldrT="[Text]" custT="1"/>
      <dgm:spPr/>
      <dgm:t>
        <a:bodyPr/>
        <a:lstStyle/>
        <a:p>
          <a:r>
            <a:rPr lang="en-US" sz="3400" dirty="0" smtClean="0"/>
            <a:t>NVCC Team/ Transfer Coordinator </a:t>
          </a:r>
          <a:endParaRPr lang="en-US" sz="3400" dirty="0"/>
        </a:p>
      </dgm:t>
      <dgm:extLst>
        <a:ext uri="{E40237B7-FDA0-4F09-8148-C483321AD2D9}">
          <dgm14:cNvPr xmlns:dgm14="http://schemas.microsoft.com/office/drawing/2010/diagram" id="0" name="" descr="Showing relationships of four quadrants to a whole" title="Titled Matrix"/>
        </a:ext>
      </dgm:extLst>
    </dgm:pt>
    <dgm:pt modelId="{1EF3C10E-CDD1-45AD-BDA7-DE2C3ACEBCFA}" type="parTrans" cxnId="{1AC513CD-543A-4F43-9DF6-6D3200C46E54}">
      <dgm:prSet/>
      <dgm:spPr/>
      <dgm:t>
        <a:bodyPr/>
        <a:lstStyle/>
        <a:p>
          <a:endParaRPr lang="en-US"/>
        </a:p>
      </dgm:t>
    </dgm:pt>
    <dgm:pt modelId="{84057151-A55B-4A00-8764-8C512331958F}" type="sibTrans" cxnId="{1AC513CD-543A-4F43-9DF6-6D3200C46E54}">
      <dgm:prSet/>
      <dgm:spPr/>
      <dgm:t>
        <a:bodyPr/>
        <a:lstStyle/>
        <a:p>
          <a:endParaRPr lang="en-US"/>
        </a:p>
      </dgm:t>
    </dgm:pt>
    <dgm:pt modelId="{297E1AC5-A62D-45A7-8E7E-09EBD187C059}">
      <dgm:prSet phldrT="[Text]" custT="1"/>
      <dgm:spPr/>
      <dgm:t>
        <a:bodyPr/>
        <a:lstStyle/>
        <a:p>
          <a:r>
            <a:rPr lang="en-US" sz="3400" dirty="0" smtClean="0"/>
            <a:t>VA Provider and Ancillary VA Staff</a:t>
          </a:r>
          <a:endParaRPr lang="en-US" sz="3400" dirty="0"/>
        </a:p>
      </dgm:t>
    </dgm:pt>
    <dgm:pt modelId="{308A1A3E-A699-4D02-9305-6F1C703BFC59}" type="parTrans" cxnId="{02392DD7-38DA-4285-94B3-832A3FEB577D}">
      <dgm:prSet/>
      <dgm:spPr/>
      <dgm:t>
        <a:bodyPr/>
        <a:lstStyle/>
        <a:p>
          <a:endParaRPr lang="en-US"/>
        </a:p>
      </dgm:t>
    </dgm:pt>
    <dgm:pt modelId="{A197114E-DDD6-4512-AAD5-2EBBFC4856C9}" type="sibTrans" cxnId="{02392DD7-38DA-4285-94B3-832A3FEB577D}">
      <dgm:prSet/>
      <dgm:spPr/>
      <dgm:t>
        <a:bodyPr/>
        <a:lstStyle/>
        <a:p>
          <a:endParaRPr lang="en-US"/>
        </a:p>
      </dgm:t>
    </dgm:pt>
    <dgm:pt modelId="{F76D3F72-FEB8-4480-9859-6BC140E991EF}">
      <dgm:prSet phldrT="[Text]" custT="1"/>
      <dgm:spPr/>
      <dgm:t>
        <a:bodyPr/>
        <a:lstStyle/>
        <a:p>
          <a:r>
            <a:rPr lang="en-US" sz="3600" dirty="0" smtClean="0"/>
            <a:t>VA Hospitalist</a:t>
          </a:r>
          <a:endParaRPr lang="en-US" sz="3600" dirty="0"/>
        </a:p>
      </dgm:t>
    </dgm:pt>
    <dgm:pt modelId="{BA2A4D4D-EF3A-4BC0-BCA1-141F059A2B18}" type="parTrans" cxnId="{A3D23F03-4F7E-4E3C-A018-0691CCC2FBFC}">
      <dgm:prSet/>
      <dgm:spPr/>
      <dgm:t>
        <a:bodyPr/>
        <a:lstStyle/>
        <a:p>
          <a:endParaRPr lang="en-US"/>
        </a:p>
      </dgm:t>
    </dgm:pt>
    <dgm:pt modelId="{2388588A-1BB1-48D0-B8A2-EE4A545347FD}" type="sibTrans" cxnId="{A3D23F03-4F7E-4E3C-A018-0691CCC2FBFC}">
      <dgm:prSet/>
      <dgm:spPr/>
      <dgm:t>
        <a:bodyPr/>
        <a:lstStyle/>
        <a:p>
          <a:endParaRPr lang="en-US"/>
        </a:p>
      </dgm:t>
    </dgm:pt>
    <dgm:pt modelId="{63352572-D378-4313-B8FD-B933F33AD663}" type="pres">
      <dgm:prSet presAssocID="{D73D1979-027D-4CB4-ABB0-E131E381B73A}" presName="diagram" presStyleCnt="0">
        <dgm:presLayoutVars>
          <dgm:chMax val="1"/>
          <dgm:dir/>
          <dgm:animLvl val="ctr"/>
          <dgm:resizeHandles val="exact"/>
        </dgm:presLayoutVars>
      </dgm:prSet>
      <dgm:spPr/>
      <dgm:t>
        <a:bodyPr/>
        <a:lstStyle/>
        <a:p>
          <a:endParaRPr lang="en-US"/>
        </a:p>
      </dgm:t>
    </dgm:pt>
    <dgm:pt modelId="{D4BC6555-CBC4-4228-A90D-A81829335301}" type="pres">
      <dgm:prSet presAssocID="{D73D1979-027D-4CB4-ABB0-E131E381B73A}" presName="matrix" presStyleCnt="0"/>
      <dgm:spPr/>
    </dgm:pt>
    <dgm:pt modelId="{62FBA777-F1B9-444E-AA30-47F59218335B}" type="pres">
      <dgm:prSet presAssocID="{D73D1979-027D-4CB4-ABB0-E131E381B73A}" presName="tile1" presStyleLbl="node1" presStyleIdx="0" presStyleCnt="4"/>
      <dgm:spPr/>
      <dgm:t>
        <a:bodyPr/>
        <a:lstStyle/>
        <a:p>
          <a:endParaRPr lang="en-US"/>
        </a:p>
      </dgm:t>
    </dgm:pt>
    <dgm:pt modelId="{B81C80B5-BACB-4A39-8404-E621902209F6}" type="pres">
      <dgm:prSet presAssocID="{D73D1979-027D-4CB4-ABB0-E131E381B73A}" presName="tile1text" presStyleLbl="node1" presStyleIdx="0" presStyleCnt="4">
        <dgm:presLayoutVars>
          <dgm:chMax val="0"/>
          <dgm:chPref val="0"/>
          <dgm:bulletEnabled val="1"/>
        </dgm:presLayoutVars>
      </dgm:prSet>
      <dgm:spPr/>
      <dgm:t>
        <a:bodyPr/>
        <a:lstStyle/>
        <a:p>
          <a:endParaRPr lang="en-US"/>
        </a:p>
      </dgm:t>
    </dgm:pt>
    <dgm:pt modelId="{2BF95F31-B820-4313-B41B-251335DBF01F}" type="pres">
      <dgm:prSet presAssocID="{D73D1979-027D-4CB4-ABB0-E131E381B73A}" presName="tile2" presStyleLbl="node1" presStyleIdx="1" presStyleCnt="4"/>
      <dgm:spPr/>
      <dgm:t>
        <a:bodyPr/>
        <a:lstStyle/>
        <a:p>
          <a:endParaRPr lang="en-US"/>
        </a:p>
      </dgm:t>
    </dgm:pt>
    <dgm:pt modelId="{9B97AC12-2799-434B-A880-5902B6C969B4}" type="pres">
      <dgm:prSet presAssocID="{D73D1979-027D-4CB4-ABB0-E131E381B73A}" presName="tile2text" presStyleLbl="node1" presStyleIdx="1" presStyleCnt="4">
        <dgm:presLayoutVars>
          <dgm:chMax val="0"/>
          <dgm:chPref val="0"/>
          <dgm:bulletEnabled val="1"/>
        </dgm:presLayoutVars>
      </dgm:prSet>
      <dgm:spPr/>
      <dgm:t>
        <a:bodyPr/>
        <a:lstStyle/>
        <a:p>
          <a:endParaRPr lang="en-US"/>
        </a:p>
      </dgm:t>
    </dgm:pt>
    <dgm:pt modelId="{D211C386-AFD2-49C4-B2EE-D634D1ED3AB1}" type="pres">
      <dgm:prSet presAssocID="{D73D1979-027D-4CB4-ABB0-E131E381B73A}" presName="tile3" presStyleLbl="node1" presStyleIdx="2" presStyleCnt="4"/>
      <dgm:spPr/>
      <dgm:t>
        <a:bodyPr/>
        <a:lstStyle/>
        <a:p>
          <a:endParaRPr lang="en-US"/>
        </a:p>
      </dgm:t>
    </dgm:pt>
    <dgm:pt modelId="{A88913B6-562D-4447-800E-562F1B9A6489}" type="pres">
      <dgm:prSet presAssocID="{D73D1979-027D-4CB4-ABB0-E131E381B73A}" presName="tile3text" presStyleLbl="node1" presStyleIdx="2" presStyleCnt="4">
        <dgm:presLayoutVars>
          <dgm:chMax val="0"/>
          <dgm:chPref val="0"/>
          <dgm:bulletEnabled val="1"/>
        </dgm:presLayoutVars>
      </dgm:prSet>
      <dgm:spPr/>
      <dgm:t>
        <a:bodyPr/>
        <a:lstStyle/>
        <a:p>
          <a:endParaRPr lang="en-US"/>
        </a:p>
      </dgm:t>
    </dgm:pt>
    <dgm:pt modelId="{0F4A04F7-6BB1-46FB-9A30-7B8DECDB34F2}" type="pres">
      <dgm:prSet presAssocID="{D73D1979-027D-4CB4-ABB0-E131E381B73A}" presName="tile4" presStyleLbl="node1" presStyleIdx="3" presStyleCnt="4"/>
      <dgm:spPr/>
      <dgm:t>
        <a:bodyPr/>
        <a:lstStyle/>
        <a:p>
          <a:endParaRPr lang="en-US"/>
        </a:p>
      </dgm:t>
    </dgm:pt>
    <dgm:pt modelId="{A2BBD0FF-1506-49F1-9AAB-36FB444B6779}" type="pres">
      <dgm:prSet presAssocID="{D73D1979-027D-4CB4-ABB0-E131E381B73A}" presName="tile4text" presStyleLbl="node1" presStyleIdx="3" presStyleCnt="4">
        <dgm:presLayoutVars>
          <dgm:chMax val="0"/>
          <dgm:chPref val="0"/>
          <dgm:bulletEnabled val="1"/>
        </dgm:presLayoutVars>
      </dgm:prSet>
      <dgm:spPr/>
      <dgm:t>
        <a:bodyPr/>
        <a:lstStyle/>
        <a:p>
          <a:endParaRPr lang="en-US"/>
        </a:p>
      </dgm:t>
    </dgm:pt>
    <dgm:pt modelId="{127896CD-94C4-485E-8812-8F5647F2E3AF}" type="pres">
      <dgm:prSet presAssocID="{D73D1979-027D-4CB4-ABB0-E131E381B73A}" presName="centerTile" presStyleLbl="fgShp" presStyleIdx="0" presStyleCnt="1">
        <dgm:presLayoutVars>
          <dgm:chMax val="0"/>
          <dgm:chPref val="0"/>
        </dgm:presLayoutVars>
      </dgm:prSet>
      <dgm:spPr/>
      <dgm:t>
        <a:bodyPr/>
        <a:lstStyle/>
        <a:p>
          <a:endParaRPr lang="en-US"/>
        </a:p>
      </dgm:t>
    </dgm:pt>
  </dgm:ptLst>
  <dgm:cxnLst>
    <dgm:cxn modelId="{4EB43D45-F3EE-4BBC-85BA-D9D7E5EF0014}" type="presOf" srcId="{288554EC-EF61-423A-9D53-9B7B31F49461}" destId="{62FBA777-F1B9-444E-AA30-47F59218335B}" srcOrd="0" destOrd="0" presId="urn:microsoft.com/office/officeart/2005/8/layout/matrix1"/>
    <dgm:cxn modelId="{4C5DA489-F53D-4A7A-89BD-071EEA529823}" type="presOf" srcId="{F76D3F72-FEB8-4480-9859-6BC140E991EF}" destId="{0F4A04F7-6BB1-46FB-9A30-7B8DECDB34F2}" srcOrd="0" destOrd="0" presId="urn:microsoft.com/office/officeart/2005/8/layout/matrix1"/>
    <dgm:cxn modelId="{618F5CDB-DFDB-401A-9356-3CC198C67AA8}" type="presOf" srcId="{F76D3F72-FEB8-4480-9859-6BC140E991EF}" destId="{A2BBD0FF-1506-49F1-9AAB-36FB444B6779}" srcOrd="1" destOrd="0" presId="urn:microsoft.com/office/officeart/2005/8/layout/matrix1"/>
    <dgm:cxn modelId="{324B40E7-DBAC-4AEC-B929-6CB1808F0D23}" srcId="{D73D1979-027D-4CB4-ABB0-E131E381B73A}" destId="{7814A90F-0A47-4C58-8CB6-95C180AC6914}" srcOrd="0" destOrd="0" parTransId="{925142CD-9C31-4DE4-BED1-7856C6AFDB4B}" sibTransId="{B34A6353-98C8-43FB-9D76-41A819DBDAF9}"/>
    <dgm:cxn modelId="{8E8CACF0-859B-49F5-B742-0B8945D6323C}" type="presOf" srcId="{D73D1979-027D-4CB4-ABB0-E131E381B73A}" destId="{63352572-D378-4313-B8FD-B933F33AD663}" srcOrd="0" destOrd="0" presId="urn:microsoft.com/office/officeart/2005/8/layout/matrix1"/>
    <dgm:cxn modelId="{F53AE75C-4E29-4A6A-840A-300DCEBB6D13}" type="presOf" srcId="{297E1AC5-A62D-45A7-8E7E-09EBD187C059}" destId="{D211C386-AFD2-49C4-B2EE-D634D1ED3AB1}" srcOrd="0" destOrd="0" presId="urn:microsoft.com/office/officeart/2005/8/layout/matrix1"/>
    <dgm:cxn modelId="{A3D23F03-4F7E-4E3C-A018-0691CCC2FBFC}" srcId="{7814A90F-0A47-4C58-8CB6-95C180AC6914}" destId="{F76D3F72-FEB8-4480-9859-6BC140E991EF}" srcOrd="3" destOrd="0" parTransId="{BA2A4D4D-EF3A-4BC0-BCA1-141F059A2B18}" sibTransId="{2388588A-1BB1-48D0-B8A2-EE4A545347FD}"/>
    <dgm:cxn modelId="{1AC513CD-543A-4F43-9DF6-6D3200C46E54}" srcId="{7814A90F-0A47-4C58-8CB6-95C180AC6914}" destId="{F472D46C-E1A2-435B-9144-AB2A373ABB4E}" srcOrd="1" destOrd="0" parTransId="{1EF3C10E-CDD1-45AD-BDA7-DE2C3ACEBCFA}" sibTransId="{84057151-A55B-4A00-8764-8C512331958F}"/>
    <dgm:cxn modelId="{72FFF665-071C-47BE-9070-9015BC38FE17}" type="presOf" srcId="{7814A90F-0A47-4C58-8CB6-95C180AC6914}" destId="{127896CD-94C4-485E-8812-8F5647F2E3AF}" srcOrd="0" destOrd="0" presId="urn:microsoft.com/office/officeart/2005/8/layout/matrix1"/>
    <dgm:cxn modelId="{22D378FB-CF67-4B23-9DA9-A2E3067F7BCA}" type="presOf" srcId="{297E1AC5-A62D-45A7-8E7E-09EBD187C059}" destId="{A88913B6-562D-4447-800E-562F1B9A6489}" srcOrd="1" destOrd="0" presId="urn:microsoft.com/office/officeart/2005/8/layout/matrix1"/>
    <dgm:cxn modelId="{3051F1E5-34CB-46F2-A85F-002ACD464F20}" type="presOf" srcId="{F472D46C-E1A2-435B-9144-AB2A373ABB4E}" destId="{2BF95F31-B820-4313-B41B-251335DBF01F}" srcOrd="0" destOrd="0" presId="urn:microsoft.com/office/officeart/2005/8/layout/matrix1"/>
    <dgm:cxn modelId="{DF746E6E-0B76-4D66-9119-9F9E9B65E88E}" type="presOf" srcId="{288554EC-EF61-423A-9D53-9B7B31F49461}" destId="{B81C80B5-BACB-4A39-8404-E621902209F6}" srcOrd="1" destOrd="0" presId="urn:microsoft.com/office/officeart/2005/8/layout/matrix1"/>
    <dgm:cxn modelId="{02392DD7-38DA-4285-94B3-832A3FEB577D}" srcId="{7814A90F-0A47-4C58-8CB6-95C180AC6914}" destId="{297E1AC5-A62D-45A7-8E7E-09EBD187C059}" srcOrd="2" destOrd="0" parTransId="{308A1A3E-A699-4D02-9305-6F1C703BFC59}" sibTransId="{A197114E-DDD6-4512-AAD5-2EBBFC4856C9}"/>
    <dgm:cxn modelId="{8915E42A-5EAE-4602-815D-00C93EB318DE}" srcId="{7814A90F-0A47-4C58-8CB6-95C180AC6914}" destId="{288554EC-EF61-423A-9D53-9B7B31F49461}" srcOrd="0" destOrd="0" parTransId="{CB0CDE81-7F21-4C46-84F7-40A8BCD14BE1}" sibTransId="{8203F4E3-BCF8-4BD0-8011-40FCBC33CF0B}"/>
    <dgm:cxn modelId="{0EE3A52E-A909-4E82-A6B4-1D5C1408A4B8}" type="presOf" srcId="{F472D46C-E1A2-435B-9144-AB2A373ABB4E}" destId="{9B97AC12-2799-434B-A880-5902B6C969B4}" srcOrd="1" destOrd="0" presId="urn:microsoft.com/office/officeart/2005/8/layout/matrix1"/>
    <dgm:cxn modelId="{FE7A1BE1-8758-4381-97D0-A70B8CE19F00}" type="presParOf" srcId="{63352572-D378-4313-B8FD-B933F33AD663}" destId="{D4BC6555-CBC4-4228-A90D-A81829335301}" srcOrd="0" destOrd="0" presId="urn:microsoft.com/office/officeart/2005/8/layout/matrix1"/>
    <dgm:cxn modelId="{559B3242-6430-4CBE-B89D-2B2A69ADCB4E}" type="presParOf" srcId="{D4BC6555-CBC4-4228-A90D-A81829335301}" destId="{62FBA777-F1B9-444E-AA30-47F59218335B}" srcOrd="0" destOrd="0" presId="urn:microsoft.com/office/officeart/2005/8/layout/matrix1"/>
    <dgm:cxn modelId="{E67BA534-55F7-427D-B1D4-2C7483D600CE}" type="presParOf" srcId="{D4BC6555-CBC4-4228-A90D-A81829335301}" destId="{B81C80B5-BACB-4A39-8404-E621902209F6}" srcOrd="1" destOrd="0" presId="urn:microsoft.com/office/officeart/2005/8/layout/matrix1"/>
    <dgm:cxn modelId="{CDADB8B3-7ED3-401A-A703-6D84C2028121}" type="presParOf" srcId="{D4BC6555-CBC4-4228-A90D-A81829335301}" destId="{2BF95F31-B820-4313-B41B-251335DBF01F}" srcOrd="2" destOrd="0" presId="urn:microsoft.com/office/officeart/2005/8/layout/matrix1"/>
    <dgm:cxn modelId="{C9E34A75-E53E-48E8-8C8D-EAFB92A1CCD2}" type="presParOf" srcId="{D4BC6555-CBC4-4228-A90D-A81829335301}" destId="{9B97AC12-2799-434B-A880-5902B6C969B4}" srcOrd="3" destOrd="0" presId="urn:microsoft.com/office/officeart/2005/8/layout/matrix1"/>
    <dgm:cxn modelId="{6D7A3336-D793-4F39-8C3B-8E123515112E}" type="presParOf" srcId="{D4BC6555-CBC4-4228-A90D-A81829335301}" destId="{D211C386-AFD2-49C4-B2EE-D634D1ED3AB1}" srcOrd="4" destOrd="0" presId="urn:microsoft.com/office/officeart/2005/8/layout/matrix1"/>
    <dgm:cxn modelId="{D0CB225F-CDD6-46D4-9014-FC8ABC14C443}" type="presParOf" srcId="{D4BC6555-CBC4-4228-A90D-A81829335301}" destId="{A88913B6-562D-4447-800E-562F1B9A6489}" srcOrd="5" destOrd="0" presId="urn:microsoft.com/office/officeart/2005/8/layout/matrix1"/>
    <dgm:cxn modelId="{22493DFC-B953-4B1C-BA8B-7EFA6940172E}" type="presParOf" srcId="{D4BC6555-CBC4-4228-A90D-A81829335301}" destId="{0F4A04F7-6BB1-46FB-9A30-7B8DECDB34F2}" srcOrd="6" destOrd="0" presId="urn:microsoft.com/office/officeart/2005/8/layout/matrix1"/>
    <dgm:cxn modelId="{D03CE55A-C603-4801-AFA0-80AE90D42925}" type="presParOf" srcId="{D4BC6555-CBC4-4228-A90D-A81829335301}" destId="{A2BBD0FF-1506-49F1-9AAB-36FB444B6779}" srcOrd="7" destOrd="0" presId="urn:microsoft.com/office/officeart/2005/8/layout/matrix1"/>
    <dgm:cxn modelId="{DB0DE266-3BC0-428E-A089-B58FBA512C3E}" type="presParOf" srcId="{63352572-D378-4313-B8FD-B933F33AD663}" destId="{127896CD-94C4-485E-8812-8F5647F2E3A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B2CD2D9-D590-45B1-9AB8-C953C20594C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627527D-2899-4596-8EE1-DE2E7E4ECEB3}">
      <dgm:prSet phldrT="[Text]" custT="1"/>
      <dgm:spPr/>
      <dgm:t>
        <a:bodyPr/>
        <a:lstStyle/>
        <a:p>
          <a:r>
            <a:rPr lang="en-US" sz="2800" dirty="0" smtClean="0"/>
            <a:t>Call from Non VA Facility</a:t>
          </a:r>
          <a:endParaRPr lang="en-US" sz="2800" dirty="0"/>
        </a:p>
      </dgm:t>
    </dgm:pt>
    <dgm:pt modelId="{FF3BD948-353F-4ED8-87D4-633E9BE6F984}" type="parTrans" cxnId="{6F07F5DE-423C-42B1-BBA4-DFBA6E899F4F}">
      <dgm:prSet/>
      <dgm:spPr/>
      <dgm:t>
        <a:bodyPr/>
        <a:lstStyle/>
        <a:p>
          <a:endParaRPr lang="en-US"/>
        </a:p>
      </dgm:t>
    </dgm:pt>
    <dgm:pt modelId="{C629ECC2-7D26-4496-B8EC-1FBC3712C0DB}" type="sibTrans" cxnId="{6F07F5DE-423C-42B1-BBA4-DFBA6E899F4F}">
      <dgm:prSet/>
      <dgm:spPr/>
      <dgm:t>
        <a:bodyPr/>
        <a:lstStyle/>
        <a:p>
          <a:endParaRPr lang="en-US"/>
        </a:p>
      </dgm:t>
    </dgm:pt>
    <dgm:pt modelId="{107E8237-6ED5-4CF0-9FF2-C5081151233B}">
      <dgm:prSet phldrT="[Text]" custT="1"/>
      <dgm:spPr/>
      <dgm:t>
        <a:bodyPr/>
        <a:lstStyle/>
        <a:p>
          <a:r>
            <a:rPr lang="en-US" sz="2800" dirty="0" smtClean="0"/>
            <a:t>Hospital Notification Note Initiated</a:t>
          </a:r>
          <a:endParaRPr lang="en-US" sz="2800" dirty="0"/>
        </a:p>
      </dgm:t>
    </dgm:pt>
    <dgm:pt modelId="{FD561BD4-4599-45FE-A013-84F639029AB1}" type="parTrans" cxnId="{55D77E67-60EE-4D1A-B5F1-5BFE1624A0AC}">
      <dgm:prSet/>
      <dgm:spPr/>
      <dgm:t>
        <a:bodyPr/>
        <a:lstStyle/>
        <a:p>
          <a:endParaRPr lang="en-US"/>
        </a:p>
      </dgm:t>
    </dgm:pt>
    <dgm:pt modelId="{8F9441E8-B5D5-4230-8EC3-77F1D922F069}" type="sibTrans" cxnId="{55D77E67-60EE-4D1A-B5F1-5BFE1624A0AC}">
      <dgm:prSet/>
      <dgm:spPr/>
      <dgm:t>
        <a:bodyPr/>
        <a:lstStyle/>
        <a:p>
          <a:endParaRPr lang="en-US"/>
        </a:p>
      </dgm:t>
    </dgm:pt>
    <dgm:pt modelId="{6F5A6EB3-DD59-4548-A846-CD76FB672371}">
      <dgm:prSet phldrT="[Text]" custT="1"/>
      <dgm:spPr/>
      <dgm:t>
        <a:bodyPr/>
        <a:lstStyle/>
        <a:p>
          <a:r>
            <a:rPr lang="en-US" sz="2800" dirty="0" smtClean="0"/>
            <a:t>Additional Signers placed for follow up  </a:t>
          </a:r>
          <a:endParaRPr lang="en-US" sz="2800" dirty="0"/>
        </a:p>
      </dgm:t>
    </dgm:pt>
    <dgm:pt modelId="{DB3E7B51-599B-4FF8-B3BD-44AE3D1C4A20}" type="parTrans" cxnId="{409D5C05-13EE-429F-9821-78843EB3767B}">
      <dgm:prSet/>
      <dgm:spPr/>
      <dgm:t>
        <a:bodyPr/>
        <a:lstStyle/>
        <a:p>
          <a:endParaRPr lang="en-US"/>
        </a:p>
      </dgm:t>
    </dgm:pt>
    <dgm:pt modelId="{33B3FE53-A2A4-4B71-AFEF-51191CF6C792}" type="sibTrans" cxnId="{409D5C05-13EE-429F-9821-78843EB3767B}">
      <dgm:prSet/>
      <dgm:spPr/>
      <dgm:t>
        <a:bodyPr/>
        <a:lstStyle/>
        <a:p>
          <a:endParaRPr lang="en-US"/>
        </a:p>
      </dgm:t>
    </dgm:pt>
    <dgm:pt modelId="{FA781E4F-091E-4466-BFBC-84DF65BD29BA}">
      <dgm:prSet phldrT="[Text]" custT="1"/>
      <dgm:spPr/>
      <dgm:t>
        <a:bodyPr/>
        <a:lstStyle/>
        <a:p>
          <a:r>
            <a:rPr lang="en-US" sz="2800" dirty="0" smtClean="0"/>
            <a:t>Transfer Coord / NVCC Team </a:t>
          </a:r>
          <a:endParaRPr lang="en-US" sz="2800" dirty="0"/>
        </a:p>
      </dgm:t>
    </dgm:pt>
    <dgm:pt modelId="{72032788-F8C0-41CC-B4A9-09323553CF07}" type="parTrans" cxnId="{3DBA6374-01F3-4566-BBBC-78196A90CD5F}">
      <dgm:prSet/>
      <dgm:spPr/>
      <dgm:t>
        <a:bodyPr/>
        <a:lstStyle/>
        <a:p>
          <a:endParaRPr lang="en-US"/>
        </a:p>
      </dgm:t>
    </dgm:pt>
    <dgm:pt modelId="{756E9666-E6BF-4399-84E8-0DA9E5B1FE69}" type="sibTrans" cxnId="{3DBA6374-01F3-4566-BBBC-78196A90CD5F}">
      <dgm:prSet/>
      <dgm:spPr/>
      <dgm:t>
        <a:bodyPr/>
        <a:lstStyle/>
        <a:p>
          <a:endParaRPr lang="en-US"/>
        </a:p>
      </dgm:t>
    </dgm:pt>
    <dgm:pt modelId="{35067D23-1B85-4C33-8768-92935F7023DB}">
      <dgm:prSet phldrT="[Text]" custT="1"/>
      <dgm:spPr/>
      <dgm:t>
        <a:bodyPr/>
        <a:lstStyle/>
        <a:p>
          <a:r>
            <a:rPr lang="en-US" sz="2800" dirty="0" smtClean="0"/>
            <a:t>Determines Eligibility</a:t>
          </a:r>
          <a:endParaRPr lang="en-US" sz="2800" dirty="0"/>
        </a:p>
      </dgm:t>
    </dgm:pt>
    <dgm:pt modelId="{81400FE8-F0AF-4B6C-9208-6E7C509F8531}" type="parTrans" cxnId="{DD34E65B-77BE-45BF-BE4B-95F06A498AE0}">
      <dgm:prSet/>
      <dgm:spPr/>
      <dgm:t>
        <a:bodyPr/>
        <a:lstStyle/>
        <a:p>
          <a:endParaRPr lang="en-US"/>
        </a:p>
      </dgm:t>
    </dgm:pt>
    <dgm:pt modelId="{F4209C35-E5FD-4EE1-A205-32D5EB5CA124}" type="sibTrans" cxnId="{DD34E65B-77BE-45BF-BE4B-95F06A498AE0}">
      <dgm:prSet/>
      <dgm:spPr/>
      <dgm:t>
        <a:bodyPr/>
        <a:lstStyle/>
        <a:p>
          <a:endParaRPr lang="en-US"/>
        </a:p>
      </dgm:t>
    </dgm:pt>
    <dgm:pt modelId="{89F5CE9E-E3AE-4BD4-A5C5-E5CAD64B1027}">
      <dgm:prSet phldrT="[Text]" custT="1"/>
      <dgm:spPr/>
      <dgm:t>
        <a:bodyPr/>
        <a:lstStyle/>
        <a:p>
          <a:r>
            <a:rPr lang="en-US" sz="2800" dirty="0" smtClean="0"/>
            <a:t>VA Provider NVCC Team</a:t>
          </a:r>
          <a:endParaRPr lang="en-US" sz="2800" dirty="0"/>
        </a:p>
      </dgm:t>
    </dgm:pt>
    <dgm:pt modelId="{866F20F3-22B4-42A3-A915-BE759940EEDA}" type="parTrans" cxnId="{A1E8CE07-4FEA-48D5-8EEF-3A1EEF051A0B}">
      <dgm:prSet/>
      <dgm:spPr/>
      <dgm:t>
        <a:bodyPr/>
        <a:lstStyle/>
        <a:p>
          <a:endParaRPr lang="en-US"/>
        </a:p>
      </dgm:t>
    </dgm:pt>
    <dgm:pt modelId="{96197C23-54AD-4300-9D89-F84815A88F29}" type="sibTrans" cxnId="{A1E8CE07-4FEA-48D5-8EEF-3A1EEF051A0B}">
      <dgm:prSet/>
      <dgm:spPr/>
      <dgm:t>
        <a:bodyPr/>
        <a:lstStyle/>
        <a:p>
          <a:endParaRPr lang="en-US"/>
        </a:p>
      </dgm:t>
    </dgm:pt>
    <dgm:pt modelId="{3DA4C254-0086-41C5-ABD7-7735961A4732}">
      <dgm:prSet phldrT="[Text]" custT="1"/>
      <dgm:spPr/>
      <dgm:t>
        <a:bodyPr/>
        <a:lstStyle/>
        <a:p>
          <a:r>
            <a:rPr lang="en-US" sz="2400" dirty="0" smtClean="0"/>
            <a:t>Coordinates and facilitates transfer to VA with VA Provider/   Hospitalist OK </a:t>
          </a:r>
          <a:endParaRPr lang="en-US" sz="2400" dirty="0"/>
        </a:p>
      </dgm:t>
    </dgm:pt>
    <dgm:pt modelId="{475645FB-F818-48A4-8450-273620054002}" type="parTrans" cxnId="{0A319652-CF2D-4E6E-9070-967FAED0D111}">
      <dgm:prSet/>
      <dgm:spPr/>
      <dgm:t>
        <a:bodyPr/>
        <a:lstStyle/>
        <a:p>
          <a:endParaRPr lang="en-US"/>
        </a:p>
      </dgm:t>
    </dgm:pt>
    <dgm:pt modelId="{AE3C76D5-786A-4891-A18F-39EC40D58308}" type="sibTrans" cxnId="{0A319652-CF2D-4E6E-9070-967FAED0D111}">
      <dgm:prSet/>
      <dgm:spPr/>
      <dgm:t>
        <a:bodyPr/>
        <a:lstStyle/>
        <a:p>
          <a:endParaRPr lang="en-US"/>
        </a:p>
      </dgm:t>
    </dgm:pt>
    <dgm:pt modelId="{79772EDB-B6A1-4556-974C-A8BA5F3B3687}">
      <dgm:prSet phldrT="[Text]" custT="1"/>
      <dgm:spPr/>
      <dgm:t>
        <a:bodyPr/>
        <a:lstStyle/>
        <a:p>
          <a:r>
            <a:rPr lang="en-US" sz="2800" dirty="0" smtClean="0"/>
            <a:t>Continued Stay Reviews completed</a:t>
          </a:r>
          <a:endParaRPr lang="en-US" sz="2800" dirty="0"/>
        </a:p>
      </dgm:t>
    </dgm:pt>
    <dgm:pt modelId="{056B2E77-2E52-4F3A-92B3-310AA653CEC1}" type="parTrans" cxnId="{8C0D730A-141C-4AC2-BDB8-86F4179A20CD}">
      <dgm:prSet/>
      <dgm:spPr/>
      <dgm:t>
        <a:bodyPr/>
        <a:lstStyle/>
        <a:p>
          <a:endParaRPr lang="en-US"/>
        </a:p>
      </dgm:t>
    </dgm:pt>
    <dgm:pt modelId="{0DCC5197-B208-45F0-ADC1-594219684D5C}" type="sibTrans" cxnId="{8C0D730A-141C-4AC2-BDB8-86F4179A20CD}">
      <dgm:prSet/>
      <dgm:spPr/>
      <dgm:t>
        <a:bodyPr/>
        <a:lstStyle/>
        <a:p>
          <a:endParaRPr lang="en-US"/>
        </a:p>
      </dgm:t>
    </dgm:pt>
    <dgm:pt modelId="{D5E1A754-8E83-42DE-8C93-AF5000C94C52}">
      <dgm:prSet phldrT="[Text]" custT="1"/>
      <dgm:spPr/>
      <dgm:t>
        <a:bodyPr/>
        <a:lstStyle/>
        <a:p>
          <a:endParaRPr lang="en-US" sz="2400" dirty="0"/>
        </a:p>
      </dgm:t>
    </dgm:pt>
    <dgm:pt modelId="{DC1F584F-E6E8-4A72-B0FD-2E78F0A1E15A}" type="parTrans" cxnId="{CD0545FA-3A9F-4769-B1C1-C927B956D468}">
      <dgm:prSet/>
      <dgm:spPr/>
      <dgm:t>
        <a:bodyPr/>
        <a:lstStyle/>
        <a:p>
          <a:endParaRPr lang="en-US"/>
        </a:p>
      </dgm:t>
    </dgm:pt>
    <dgm:pt modelId="{934016EF-03EC-4B12-BE6D-03E0BB152334}" type="sibTrans" cxnId="{CD0545FA-3A9F-4769-B1C1-C927B956D468}">
      <dgm:prSet/>
      <dgm:spPr/>
      <dgm:t>
        <a:bodyPr/>
        <a:lstStyle/>
        <a:p>
          <a:endParaRPr lang="en-US"/>
        </a:p>
      </dgm:t>
    </dgm:pt>
    <dgm:pt modelId="{7E0602D6-DF8C-4E51-A1CA-AC9861894252}" type="pres">
      <dgm:prSet presAssocID="{DB2CD2D9-D590-45B1-9AB8-C953C20594CB}" presName="Name0" presStyleCnt="0">
        <dgm:presLayoutVars>
          <dgm:dir/>
          <dgm:animLvl val="lvl"/>
          <dgm:resizeHandles val="exact"/>
        </dgm:presLayoutVars>
      </dgm:prSet>
      <dgm:spPr/>
      <dgm:t>
        <a:bodyPr/>
        <a:lstStyle/>
        <a:p>
          <a:endParaRPr lang="en-US"/>
        </a:p>
      </dgm:t>
    </dgm:pt>
    <dgm:pt modelId="{E1F74B2B-4A12-4A37-A9CC-BC5DA3FEE845}" type="pres">
      <dgm:prSet presAssocID="{DB2CD2D9-D590-45B1-9AB8-C953C20594CB}" presName="tSp" presStyleCnt="0"/>
      <dgm:spPr/>
    </dgm:pt>
    <dgm:pt modelId="{7846482F-DB40-41C4-91AD-C92FDDCF749A}" type="pres">
      <dgm:prSet presAssocID="{DB2CD2D9-D590-45B1-9AB8-C953C20594CB}" presName="bSp" presStyleCnt="0"/>
      <dgm:spPr/>
    </dgm:pt>
    <dgm:pt modelId="{010FB644-4E54-443C-B0F5-7AC4906CA61E}" type="pres">
      <dgm:prSet presAssocID="{DB2CD2D9-D590-45B1-9AB8-C953C20594CB}" presName="process" presStyleCnt="0"/>
      <dgm:spPr/>
    </dgm:pt>
    <dgm:pt modelId="{73E803D2-03AA-4656-A13C-8A1D43230015}" type="pres">
      <dgm:prSet presAssocID="{3627527D-2899-4596-8EE1-DE2E7E4ECEB3}" presName="composite1" presStyleCnt="0"/>
      <dgm:spPr/>
    </dgm:pt>
    <dgm:pt modelId="{C4214A5F-E657-4B75-81C1-2F69B580A432}" type="pres">
      <dgm:prSet presAssocID="{3627527D-2899-4596-8EE1-DE2E7E4ECEB3}" presName="dummyNode1" presStyleLbl="node1" presStyleIdx="0" presStyleCnt="3"/>
      <dgm:spPr/>
    </dgm:pt>
    <dgm:pt modelId="{3C23A940-D167-4651-AF59-9387757017D9}" type="pres">
      <dgm:prSet presAssocID="{3627527D-2899-4596-8EE1-DE2E7E4ECEB3}" presName="childNode1" presStyleLbl="bgAcc1" presStyleIdx="0" presStyleCnt="3" custScaleX="112182" custScaleY="182614" custLinFactNeighborX="6437" custLinFactNeighborY="17208">
        <dgm:presLayoutVars>
          <dgm:bulletEnabled val="1"/>
        </dgm:presLayoutVars>
      </dgm:prSet>
      <dgm:spPr/>
      <dgm:t>
        <a:bodyPr/>
        <a:lstStyle/>
        <a:p>
          <a:endParaRPr lang="en-US"/>
        </a:p>
      </dgm:t>
    </dgm:pt>
    <dgm:pt modelId="{B839E205-2AA8-4B8B-87C9-E66140241FBF}" type="pres">
      <dgm:prSet presAssocID="{3627527D-2899-4596-8EE1-DE2E7E4ECEB3}" presName="childNode1tx" presStyleLbl="bgAcc1" presStyleIdx="0" presStyleCnt="3">
        <dgm:presLayoutVars>
          <dgm:bulletEnabled val="1"/>
        </dgm:presLayoutVars>
      </dgm:prSet>
      <dgm:spPr/>
      <dgm:t>
        <a:bodyPr/>
        <a:lstStyle/>
        <a:p>
          <a:endParaRPr lang="en-US"/>
        </a:p>
      </dgm:t>
    </dgm:pt>
    <dgm:pt modelId="{6EEE7210-BA62-47AD-BB89-0EA25F16B735}" type="pres">
      <dgm:prSet presAssocID="{3627527D-2899-4596-8EE1-DE2E7E4ECEB3}" presName="parentNode1" presStyleLbl="node1" presStyleIdx="0" presStyleCnt="3" custScaleX="76372" custScaleY="158891" custLinFactY="-153954" custLinFactNeighborX="-36277" custLinFactNeighborY="-200000">
        <dgm:presLayoutVars>
          <dgm:chMax val="1"/>
          <dgm:bulletEnabled val="1"/>
        </dgm:presLayoutVars>
      </dgm:prSet>
      <dgm:spPr/>
      <dgm:t>
        <a:bodyPr/>
        <a:lstStyle/>
        <a:p>
          <a:endParaRPr lang="en-US"/>
        </a:p>
      </dgm:t>
    </dgm:pt>
    <dgm:pt modelId="{D6E9E1BA-B67A-419D-9D86-6748A139558F}" type="pres">
      <dgm:prSet presAssocID="{3627527D-2899-4596-8EE1-DE2E7E4ECEB3}" presName="connSite1" presStyleCnt="0"/>
      <dgm:spPr/>
    </dgm:pt>
    <dgm:pt modelId="{5EE7FCF0-5405-45DD-B555-49632299D407}" type="pres">
      <dgm:prSet presAssocID="{C629ECC2-7D26-4496-B8EC-1FBC3712C0DB}" presName="Name9" presStyleLbl="sibTrans2D1" presStyleIdx="0" presStyleCnt="2" custLinFactNeighborX="-20774" custLinFactNeighborY="16741"/>
      <dgm:spPr/>
      <dgm:t>
        <a:bodyPr/>
        <a:lstStyle/>
        <a:p>
          <a:endParaRPr lang="en-US"/>
        </a:p>
      </dgm:t>
    </dgm:pt>
    <dgm:pt modelId="{C45405BD-ED2A-4C8F-80D2-14CAEF122DA6}" type="pres">
      <dgm:prSet presAssocID="{FA781E4F-091E-4466-BFBC-84DF65BD29BA}" presName="composite2" presStyleCnt="0"/>
      <dgm:spPr/>
    </dgm:pt>
    <dgm:pt modelId="{E88C2931-8AFB-4219-A107-F037018862B7}" type="pres">
      <dgm:prSet presAssocID="{FA781E4F-091E-4466-BFBC-84DF65BD29BA}" presName="dummyNode2" presStyleLbl="node1" presStyleIdx="0" presStyleCnt="3"/>
      <dgm:spPr/>
    </dgm:pt>
    <dgm:pt modelId="{F261E5FA-B0EC-41AC-BA0B-887762A18B99}" type="pres">
      <dgm:prSet presAssocID="{FA781E4F-091E-4466-BFBC-84DF65BD29BA}" presName="childNode2" presStyleLbl="bgAcc1" presStyleIdx="1" presStyleCnt="3" custScaleX="112445" custScaleY="243811" custLinFactNeighborX="-403" custLinFactNeighborY="13991">
        <dgm:presLayoutVars>
          <dgm:bulletEnabled val="1"/>
        </dgm:presLayoutVars>
      </dgm:prSet>
      <dgm:spPr/>
      <dgm:t>
        <a:bodyPr/>
        <a:lstStyle/>
        <a:p>
          <a:endParaRPr lang="en-US"/>
        </a:p>
      </dgm:t>
    </dgm:pt>
    <dgm:pt modelId="{AFCCA06F-F42C-4765-A3AC-3D488185429C}" type="pres">
      <dgm:prSet presAssocID="{FA781E4F-091E-4466-BFBC-84DF65BD29BA}" presName="childNode2tx" presStyleLbl="bgAcc1" presStyleIdx="1" presStyleCnt="3">
        <dgm:presLayoutVars>
          <dgm:bulletEnabled val="1"/>
        </dgm:presLayoutVars>
      </dgm:prSet>
      <dgm:spPr/>
      <dgm:t>
        <a:bodyPr/>
        <a:lstStyle/>
        <a:p>
          <a:endParaRPr lang="en-US"/>
        </a:p>
      </dgm:t>
    </dgm:pt>
    <dgm:pt modelId="{1281A3FA-1BE8-4F28-AA7F-B2E26E1FFCA2}" type="pres">
      <dgm:prSet presAssocID="{FA781E4F-091E-4466-BFBC-84DF65BD29BA}" presName="parentNode2" presStyleLbl="node1" presStyleIdx="1" presStyleCnt="3" custScaleY="148126" custLinFactY="-16687" custLinFactNeighborX="-915" custLinFactNeighborY="-100000">
        <dgm:presLayoutVars>
          <dgm:chMax val="0"/>
          <dgm:bulletEnabled val="1"/>
        </dgm:presLayoutVars>
      </dgm:prSet>
      <dgm:spPr/>
      <dgm:t>
        <a:bodyPr/>
        <a:lstStyle/>
        <a:p>
          <a:endParaRPr lang="en-US"/>
        </a:p>
      </dgm:t>
    </dgm:pt>
    <dgm:pt modelId="{DC87DCCE-2DF6-436D-B790-B55C33094966}" type="pres">
      <dgm:prSet presAssocID="{FA781E4F-091E-4466-BFBC-84DF65BD29BA}" presName="connSite2" presStyleCnt="0"/>
      <dgm:spPr/>
    </dgm:pt>
    <dgm:pt modelId="{2F8246BC-8D59-4809-83B5-1A457BEBC7E7}" type="pres">
      <dgm:prSet presAssocID="{756E9666-E6BF-4399-84E8-0DA9E5B1FE69}" presName="Name18" presStyleLbl="sibTrans2D1" presStyleIdx="1" presStyleCnt="2" custAng="595081" custLinFactNeighborX="10500" custLinFactNeighborY="-898"/>
      <dgm:spPr/>
      <dgm:t>
        <a:bodyPr/>
        <a:lstStyle/>
        <a:p>
          <a:endParaRPr lang="en-US"/>
        </a:p>
      </dgm:t>
    </dgm:pt>
    <dgm:pt modelId="{CFD5C69A-5F81-4237-A8B8-64CB8F1DBC44}" type="pres">
      <dgm:prSet presAssocID="{89F5CE9E-E3AE-4BD4-A5C5-E5CAD64B1027}" presName="composite1" presStyleCnt="0"/>
      <dgm:spPr/>
    </dgm:pt>
    <dgm:pt modelId="{227554C1-4365-4A3A-BE6E-66705F582247}" type="pres">
      <dgm:prSet presAssocID="{89F5CE9E-E3AE-4BD4-A5C5-E5CAD64B1027}" presName="dummyNode1" presStyleLbl="node1" presStyleIdx="1" presStyleCnt="3"/>
      <dgm:spPr/>
    </dgm:pt>
    <dgm:pt modelId="{78AE84EF-92C2-4C01-AAAC-32D8BCA4B756}" type="pres">
      <dgm:prSet presAssocID="{89F5CE9E-E3AE-4BD4-A5C5-E5CAD64B1027}" presName="childNode1" presStyleLbl="bgAcc1" presStyleIdx="2" presStyleCnt="3" custScaleY="113103">
        <dgm:presLayoutVars>
          <dgm:bulletEnabled val="1"/>
        </dgm:presLayoutVars>
      </dgm:prSet>
      <dgm:spPr/>
      <dgm:t>
        <a:bodyPr/>
        <a:lstStyle/>
        <a:p>
          <a:endParaRPr lang="en-US"/>
        </a:p>
      </dgm:t>
    </dgm:pt>
    <dgm:pt modelId="{CE73D0E1-D162-4D27-8C7B-6AB01D70A57D}" type="pres">
      <dgm:prSet presAssocID="{89F5CE9E-E3AE-4BD4-A5C5-E5CAD64B1027}" presName="childNode1tx" presStyleLbl="bgAcc1" presStyleIdx="2" presStyleCnt="3">
        <dgm:presLayoutVars>
          <dgm:bulletEnabled val="1"/>
        </dgm:presLayoutVars>
      </dgm:prSet>
      <dgm:spPr/>
      <dgm:t>
        <a:bodyPr/>
        <a:lstStyle/>
        <a:p>
          <a:endParaRPr lang="en-US"/>
        </a:p>
      </dgm:t>
    </dgm:pt>
    <dgm:pt modelId="{D5BA5529-4F5A-4ABF-9B29-02769BD8CEAD}" type="pres">
      <dgm:prSet presAssocID="{89F5CE9E-E3AE-4BD4-A5C5-E5CAD64B1027}" presName="parentNode1" presStyleLbl="node1" presStyleIdx="2" presStyleCnt="3" custScaleY="168389" custLinFactY="5620" custLinFactNeighborX="20" custLinFactNeighborY="100000">
        <dgm:presLayoutVars>
          <dgm:chMax val="1"/>
          <dgm:bulletEnabled val="1"/>
        </dgm:presLayoutVars>
      </dgm:prSet>
      <dgm:spPr/>
      <dgm:t>
        <a:bodyPr/>
        <a:lstStyle/>
        <a:p>
          <a:endParaRPr lang="en-US"/>
        </a:p>
      </dgm:t>
    </dgm:pt>
    <dgm:pt modelId="{432E1737-71E8-454C-B4D0-19BC45C9AEB8}" type="pres">
      <dgm:prSet presAssocID="{89F5CE9E-E3AE-4BD4-A5C5-E5CAD64B1027}" presName="connSite1" presStyleCnt="0"/>
      <dgm:spPr/>
    </dgm:pt>
  </dgm:ptLst>
  <dgm:cxnLst>
    <dgm:cxn modelId="{DF7A5864-84B1-45DB-81D0-28AC8BFB2275}" type="presOf" srcId="{107E8237-6ED5-4CF0-9FF2-C5081151233B}" destId="{3C23A940-D167-4651-AF59-9387757017D9}" srcOrd="0" destOrd="0" presId="urn:microsoft.com/office/officeart/2005/8/layout/hProcess4"/>
    <dgm:cxn modelId="{A25FEC37-B8D1-4807-8143-A132DEE2FB98}" type="presOf" srcId="{D5E1A754-8E83-42DE-8C93-AF5000C94C52}" destId="{78AE84EF-92C2-4C01-AAAC-32D8BCA4B756}" srcOrd="0" destOrd="1" presId="urn:microsoft.com/office/officeart/2005/8/layout/hProcess4"/>
    <dgm:cxn modelId="{22AFC49B-9F8C-4B80-A39E-1EBFAD52CF8A}" type="presOf" srcId="{3627527D-2899-4596-8EE1-DE2E7E4ECEB3}" destId="{6EEE7210-BA62-47AD-BB89-0EA25F16B735}" srcOrd="0" destOrd="0" presId="urn:microsoft.com/office/officeart/2005/8/layout/hProcess4"/>
    <dgm:cxn modelId="{AC0E506F-14E4-444E-9937-74118C137D4D}" type="presOf" srcId="{756E9666-E6BF-4399-84E8-0DA9E5B1FE69}" destId="{2F8246BC-8D59-4809-83B5-1A457BEBC7E7}" srcOrd="0" destOrd="0" presId="urn:microsoft.com/office/officeart/2005/8/layout/hProcess4"/>
    <dgm:cxn modelId="{A1E8CE07-4FEA-48D5-8EEF-3A1EEF051A0B}" srcId="{DB2CD2D9-D590-45B1-9AB8-C953C20594CB}" destId="{89F5CE9E-E3AE-4BD4-A5C5-E5CAD64B1027}" srcOrd="2" destOrd="0" parTransId="{866F20F3-22B4-42A3-A915-BE759940EEDA}" sibTransId="{96197C23-54AD-4300-9D89-F84815A88F29}"/>
    <dgm:cxn modelId="{B8C95F3D-3AA3-45A6-9D74-C5E7CEAF3E79}" type="presOf" srcId="{FA781E4F-091E-4466-BFBC-84DF65BD29BA}" destId="{1281A3FA-1BE8-4F28-AA7F-B2E26E1FFCA2}" srcOrd="0" destOrd="0" presId="urn:microsoft.com/office/officeart/2005/8/layout/hProcess4"/>
    <dgm:cxn modelId="{0A319652-CF2D-4E6E-9070-967FAED0D111}" srcId="{89F5CE9E-E3AE-4BD4-A5C5-E5CAD64B1027}" destId="{3DA4C254-0086-41C5-ABD7-7735961A4732}" srcOrd="0" destOrd="0" parTransId="{475645FB-F818-48A4-8450-273620054002}" sibTransId="{AE3C76D5-786A-4891-A18F-39EC40D58308}"/>
    <dgm:cxn modelId="{55528FC3-C50C-4EBD-8616-1BCF62DF5F34}" type="presOf" srcId="{C629ECC2-7D26-4496-B8EC-1FBC3712C0DB}" destId="{5EE7FCF0-5405-45DD-B555-49632299D407}" srcOrd="0" destOrd="0" presId="urn:microsoft.com/office/officeart/2005/8/layout/hProcess4"/>
    <dgm:cxn modelId="{AA6AC381-80A6-4172-8E84-237FC0E70D71}" type="presOf" srcId="{79772EDB-B6A1-4556-974C-A8BA5F3B3687}" destId="{F261E5FA-B0EC-41AC-BA0B-887762A18B99}" srcOrd="0" destOrd="1" presId="urn:microsoft.com/office/officeart/2005/8/layout/hProcess4"/>
    <dgm:cxn modelId="{3DBA6374-01F3-4566-BBBC-78196A90CD5F}" srcId="{DB2CD2D9-D590-45B1-9AB8-C953C20594CB}" destId="{FA781E4F-091E-4466-BFBC-84DF65BD29BA}" srcOrd="1" destOrd="0" parTransId="{72032788-F8C0-41CC-B4A9-09323553CF07}" sibTransId="{756E9666-E6BF-4399-84E8-0DA9E5B1FE69}"/>
    <dgm:cxn modelId="{55D77E67-60EE-4D1A-B5F1-5BFE1624A0AC}" srcId="{3627527D-2899-4596-8EE1-DE2E7E4ECEB3}" destId="{107E8237-6ED5-4CF0-9FF2-C5081151233B}" srcOrd="0" destOrd="0" parTransId="{FD561BD4-4599-45FE-A013-84F639029AB1}" sibTransId="{8F9441E8-B5D5-4230-8EC3-77F1D922F069}"/>
    <dgm:cxn modelId="{CCCCA814-AEB0-46E7-B33F-A388A9E646D0}" type="presOf" srcId="{3DA4C254-0086-41C5-ABD7-7735961A4732}" destId="{78AE84EF-92C2-4C01-AAAC-32D8BCA4B756}" srcOrd="0" destOrd="0" presId="urn:microsoft.com/office/officeart/2005/8/layout/hProcess4"/>
    <dgm:cxn modelId="{DD34E65B-77BE-45BF-BE4B-95F06A498AE0}" srcId="{FA781E4F-091E-4466-BFBC-84DF65BD29BA}" destId="{35067D23-1B85-4C33-8768-92935F7023DB}" srcOrd="0" destOrd="0" parTransId="{81400FE8-F0AF-4B6C-9208-6E7C509F8531}" sibTransId="{F4209C35-E5FD-4EE1-A205-32D5EB5CA124}"/>
    <dgm:cxn modelId="{EED2C76A-D4B5-4455-8E18-8EAC81D42538}" type="presOf" srcId="{6F5A6EB3-DD59-4548-A846-CD76FB672371}" destId="{3C23A940-D167-4651-AF59-9387757017D9}" srcOrd="0" destOrd="1" presId="urn:microsoft.com/office/officeart/2005/8/layout/hProcess4"/>
    <dgm:cxn modelId="{CE836C0A-D7C3-4CBE-9360-3A5786754EDD}" type="presOf" srcId="{79772EDB-B6A1-4556-974C-A8BA5F3B3687}" destId="{AFCCA06F-F42C-4765-A3AC-3D488185429C}" srcOrd="1" destOrd="1" presId="urn:microsoft.com/office/officeart/2005/8/layout/hProcess4"/>
    <dgm:cxn modelId="{61FF0252-35C4-4B2C-9A8D-92D3F4DB10AD}" type="presOf" srcId="{DB2CD2D9-D590-45B1-9AB8-C953C20594CB}" destId="{7E0602D6-DF8C-4E51-A1CA-AC9861894252}" srcOrd="0" destOrd="0" presId="urn:microsoft.com/office/officeart/2005/8/layout/hProcess4"/>
    <dgm:cxn modelId="{909F14D5-BCBD-43C1-AE9B-674816FFF8E8}" type="presOf" srcId="{D5E1A754-8E83-42DE-8C93-AF5000C94C52}" destId="{CE73D0E1-D162-4D27-8C7B-6AB01D70A57D}" srcOrd="1" destOrd="1" presId="urn:microsoft.com/office/officeart/2005/8/layout/hProcess4"/>
    <dgm:cxn modelId="{6F07F5DE-423C-42B1-BBA4-DFBA6E899F4F}" srcId="{DB2CD2D9-D590-45B1-9AB8-C953C20594CB}" destId="{3627527D-2899-4596-8EE1-DE2E7E4ECEB3}" srcOrd="0" destOrd="0" parTransId="{FF3BD948-353F-4ED8-87D4-633E9BE6F984}" sibTransId="{C629ECC2-7D26-4496-B8EC-1FBC3712C0DB}"/>
    <dgm:cxn modelId="{09DB773D-BC14-4F14-B6C7-939E709068B1}" type="presOf" srcId="{107E8237-6ED5-4CF0-9FF2-C5081151233B}" destId="{B839E205-2AA8-4B8B-87C9-E66140241FBF}" srcOrd="1" destOrd="0" presId="urn:microsoft.com/office/officeart/2005/8/layout/hProcess4"/>
    <dgm:cxn modelId="{BF47DCAB-B641-46B5-8864-6F8BAC5BD7E6}" type="presOf" srcId="{89F5CE9E-E3AE-4BD4-A5C5-E5CAD64B1027}" destId="{D5BA5529-4F5A-4ABF-9B29-02769BD8CEAD}" srcOrd="0" destOrd="0" presId="urn:microsoft.com/office/officeart/2005/8/layout/hProcess4"/>
    <dgm:cxn modelId="{8C0D730A-141C-4AC2-BDB8-86F4179A20CD}" srcId="{FA781E4F-091E-4466-BFBC-84DF65BD29BA}" destId="{79772EDB-B6A1-4556-974C-A8BA5F3B3687}" srcOrd="1" destOrd="0" parTransId="{056B2E77-2E52-4F3A-92B3-310AA653CEC1}" sibTransId="{0DCC5197-B208-45F0-ADC1-594219684D5C}"/>
    <dgm:cxn modelId="{409D5C05-13EE-429F-9821-78843EB3767B}" srcId="{3627527D-2899-4596-8EE1-DE2E7E4ECEB3}" destId="{6F5A6EB3-DD59-4548-A846-CD76FB672371}" srcOrd="1" destOrd="0" parTransId="{DB3E7B51-599B-4FF8-B3BD-44AE3D1C4A20}" sibTransId="{33B3FE53-A2A4-4B71-AFEF-51191CF6C792}"/>
    <dgm:cxn modelId="{D59A6DEA-26AB-425D-B71D-35FC9A826F08}" type="presOf" srcId="{6F5A6EB3-DD59-4548-A846-CD76FB672371}" destId="{B839E205-2AA8-4B8B-87C9-E66140241FBF}" srcOrd="1" destOrd="1" presId="urn:microsoft.com/office/officeart/2005/8/layout/hProcess4"/>
    <dgm:cxn modelId="{48CEAFA4-4CD0-4AC9-AFB3-EEF3286E8CF7}" type="presOf" srcId="{3DA4C254-0086-41C5-ABD7-7735961A4732}" destId="{CE73D0E1-D162-4D27-8C7B-6AB01D70A57D}" srcOrd="1" destOrd="0" presId="urn:microsoft.com/office/officeart/2005/8/layout/hProcess4"/>
    <dgm:cxn modelId="{25FB3D92-B0C3-43FB-8F7E-42B690DAB25F}" type="presOf" srcId="{35067D23-1B85-4C33-8768-92935F7023DB}" destId="{F261E5FA-B0EC-41AC-BA0B-887762A18B99}" srcOrd="0" destOrd="0" presId="urn:microsoft.com/office/officeart/2005/8/layout/hProcess4"/>
    <dgm:cxn modelId="{8CDA605A-2353-451C-B41B-7EC13ECACC85}" type="presOf" srcId="{35067D23-1B85-4C33-8768-92935F7023DB}" destId="{AFCCA06F-F42C-4765-A3AC-3D488185429C}" srcOrd="1" destOrd="0" presId="urn:microsoft.com/office/officeart/2005/8/layout/hProcess4"/>
    <dgm:cxn modelId="{CD0545FA-3A9F-4769-B1C1-C927B956D468}" srcId="{89F5CE9E-E3AE-4BD4-A5C5-E5CAD64B1027}" destId="{D5E1A754-8E83-42DE-8C93-AF5000C94C52}" srcOrd="1" destOrd="0" parTransId="{DC1F584F-E6E8-4A72-B0FD-2E78F0A1E15A}" sibTransId="{934016EF-03EC-4B12-BE6D-03E0BB152334}"/>
    <dgm:cxn modelId="{A30A9798-B31A-4EF6-98F6-14C263904FE4}" type="presParOf" srcId="{7E0602D6-DF8C-4E51-A1CA-AC9861894252}" destId="{E1F74B2B-4A12-4A37-A9CC-BC5DA3FEE845}" srcOrd="0" destOrd="0" presId="urn:microsoft.com/office/officeart/2005/8/layout/hProcess4"/>
    <dgm:cxn modelId="{0EF521B9-5F92-46D2-BE0C-B21A1381DDFF}" type="presParOf" srcId="{7E0602D6-DF8C-4E51-A1CA-AC9861894252}" destId="{7846482F-DB40-41C4-91AD-C92FDDCF749A}" srcOrd="1" destOrd="0" presId="urn:microsoft.com/office/officeart/2005/8/layout/hProcess4"/>
    <dgm:cxn modelId="{27607E1E-A691-4DC4-AB6C-CB0D618B5BB3}" type="presParOf" srcId="{7E0602D6-DF8C-4E51-A1CA-AC9861894252}" destId="{010FB644-4E54-443C-B0F5-7AC4906CA61E}" srcOrd="2" destOrd="0" presId="urn:microsoft.com/office/officeart/2005/8/layout/hProcess4"/>
    <dgm:cxn modelId="{263F16E6-FEEC-4865-9B66-997983F03119}" type="presParOf" srcId="{010FB644-4E54-443C-B0F5-7AC4906CA61E}" destId="{73E803D2-03AA-4656-A13C-8A1D43230015}" srcOrd="0" destOrd="0" presId="urn:microsoft.com/office/officeart/2005/8/layout/hProcess4"/>
    <dgm:cxn modelId="{0DAA630A-C929-456C-95FE-35E59C18A0F3}" type="presParOf" srcId="{73E803D2-03AA-4656-A13C-8A1D43230015}" destId="{C4214A5F-E657-4B75-81C1-2F69B580A432}" srcOrd="0" destOrd="0" presId="urn:microsoft.com/office/officeart/2005/8/layout/hProcess4"/>
    <dgm:cxn modelId="{7037D958-8E0E-40B7-A8FF-C1D18A606D0D}" type="presParOf" srcId="{73E803D2-03AA-4656-A13C-8A1D43230015}" destId="{3C23A940-D167-4651-AF59-9387757017D9}" srcOrd="1" destOrd="0" presId="urn:microsoft.com/office/officeart/2005/8/layout/hProcess4"/>
    <dgm:cxn modelId="{AA435AAD-7557-4A89-9169-AE8E2E5B60AE}" type="presParOf" srcId="{73E803D2-03AA-4656-A13C-8A1D43230015}" destId="{B839E205-2AA8-4B8B-87C9-E66140241FBF}" srcOrd="2" destOrd="0" presId="urn:microsoft.com/office/officeart/2005/8/layout/hProcess4"/>
    <dgm:cxn modelId="{F45B0479-BF3A-46DD-A249-3E8DB8F03CC7}" type="presParOf" srcId="{73E803D2-03AA-4656-A13C-8A1D43230015}" destId="{6EEE7210-BA62-47AD-BB89-0EA25F16B735}" srcOrd="3" destOrd="0" presId="urn:microsoft.com/office/officeart/2005/8/layout/hProcess4"/>
    <dgm:cxn modelId="{30299E95-DF28-4522-B8C7-428E5AA5F0FF}" type="presParOf" srcId="{73E803D2-03AA-4656-A13C-8A1D43230015}" destId="{D6E9E1BA-B67A-419D-9D86-6748A139558F}" srcOrd="4" destOrd="0" presId="urn:microsoft.com/office/officeart/2005/8/layout/hProcess4"/>
    <dgm:cxn modelId="{74028564-25F8-4A31-929F-96F2F135EAAB}" type="presParOf" srcId="{010FB644-4E54-443C-B0F5-7AC4906CA61E}" destId="{5EE7FCF0-5405-45DD-B555-49632299D407}" srcOrd="1" destOrd="0" presId="urn:microsoft.com/office/officeart/2005/8/layout/hProcess4"/>
    <dgm:cxn modelId="{6D49934C-6DFD-42A8-929F-31D3CE8E3040}" type="presParOf" srcId="{010FB644-4E54-443C-B0F5-7AC4906CA61E}" destId="{C45405BD-ED2A-4C8F-80D2-14CAEF122DA6}" srcOrd="2" destOrd="0" presId="urn:microsoft.com/office/officeart/2005/8/layout/hProcess4"/>
    <dgm:cxn modelId="{44102781-DB52-4F2E-A80F-846FF084FB11}" type="presParOf" srcId="{C45405BD-ED2A-4C8F-80D2-14CAEF122DA6}" destId="{E88C2931-8AFB-4219-A107-F037018862B7}" srcOrd="0" destOrd="0" presId="urn:microsoft.com/office/officeart/2005/8/layout/hProcess4"/>
    <dgm:cxn modelId="{1C97F73A-4133-4C05-B8A2-A1DE69C76CF8}" type="presParOf" srcId="{C45405BD-ED2A-4C8F-80D2-14CAEF122DA6}" destId="{F261E5FA-B0EC-41AC-BA0B-887762A18B99}" srcOrd="1" destOrd="0" presId="urn:microsoft.com/office/officeart/2005/8/layout/hProcess4"/>
    <dgm:cxn modelId="{44EFDC56-860B-417D-BAAD-FB774C7D8F4B}" type="presParOf" srcId="{C45405BD-ED2A-4C8F-80D2-14CAEF122DA6}" destId="{AFCCA06F-F42C-4765-A3AC-3D488185429C}" srcOrd="2" destOrd="0" presId="urn:microsoft.com/office/officeart/2005/8/layout/hProcess4"/>
    <dgm:cxn modelId="{76FA268B-1DE7-4555-A8AE-1DF2EEAB8B7D}" type="presParOf" srcId="{C45405BD-ED2A-4C8F-80D2-14CAEF122DA6}" destId="{1281A3FA-1BE8-4F28-AA7F-B2E26E1FFCA2}" srcOrd="3" destOrd="0" presId="urn:microsoft.com/office/officeart/2005/8/layout/hProcess4"/>
    <dgm:cxn modelId="{C036838F-60FB-4443-97E2-8D5BDA8F89EF}" type="presParOf" srcId="{C45405BD-ED2A-4C8F-80D2-14CAEF122DA6}" destId="{DC87DCCE-2DF6-436D-B790-B55C33094966}" srcOrd="4" destOrd="0" presId="urn:microsoft.com/office/officeart/2005/8/layout/hProcess4"/>
    <dgm:cxn modelId="{C57E2EDE-FE32-4CAD-B22A-7914489E59AA}" type="presParOf" srcId="{010FB644-4E54-443C-B0F5-7AC4906CA61E}" destId="{2F8246BC-8D59-4809-83B5-1A457BEBC7E7}" srcOrd="3" destOrd="0" presId="urn:microsoft.com/office/officeart/2005/8/layout/hProcess4"/>
    <dgm:cxn modelId="{69328D86-4C77-4980-8B15-75EE12695406}" type="presParOf" srcId="{010FB644-4E54-443C-B0F5-7AC4906CA61E}" destId="{CFD5C69A-5F81-4237-A8B8-64CB8F1DBC44}" srcOrd="4" destOrd="0" presId="urn:microsoft.com/office/officeart/2005/8/layout/hProcess4"/>
    <dgm:cxn modelId="{9E579123-63CA-49E4-A855-9E96E2480822}" type="presParOf" srcId="{CFD5C69A-5F81-4237-A8B8-64CB8F1DBC44}" destId="{227554C1-4365-4A3A-BE6E-66705F582247}" srcOrd="0" destOrd="0" presId="urn:microsoft.com/office/officeart/2005/8/layout/hProcess4"/>
    <dgm:cxn modelId="{08BDD321-7D4A-417C-84A9-65B340260744}" type="presParOf" srcId="{CFD5C69A-5F81-4237-A8B8-64CB8F1DBC44}" destId="{78AE84EF-92C2-4C01-AAAC-32D8BCA4B756}" srcOrd="1" destOrd="0" presId="urn:microsoft.com/office/officeart/2005/8/layout/hProcess4"/>
    <dgm:cxn modelId="{A3E180E1-9BCD-4F3D-A5C1-4D4BC22586BD}" type="presParOf" srcId="{CFD5C69A-5F81-4237-A8B8-64CB8F1DBC44}" destId="{CE73D0E1-D162-4D27-8C7B-6AB01D70A57D}" srcOrd="2" destOrd="0" presId="urn:microsoft.com/office/officeart/2005/8/layout/hProcess4"/>
    <dgm:cxn modelId="{3AB913AC-1591-4F72-8E4B-06B2DCF4D3D6}" type="presParOf" srcId="{CFD5C69A-5F81-4237-A8B8-64CB8F1DBC44}" destId="{D5BA5529-4F5A-4ABF-9B29-02769BD8CEAD}" srcOrd="3" destOrd="0" presId="urn:microsoft.com/office/officeart/2005/8/layout/hProcess4"/>
    <dgm:cxn modelId="{9664C3D4-E08B-4CEB-BAA9-E60FD744C7DE}" type="presParOf" srcId="{CFD5C69A-5F81-4237-A8B8-64CB8F1DBC44}" destId="{432E1737-71E8-454C-B4D0-19BC45C9AEB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2DDBC72-969A-45B6-9387-A599FA8870A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48BCABB-9638-4C4B-B3DA-6C81C5C5F40D}">
      <dgm:prSet phldrT="[Text]"/>
      <dgm:spPr>
        <a:solidFill>
          <a:srgbClr val="EFB137"/>
        </a:solidFill>
      </dgm:spPr>
      <dgm:t>
        <a:bodyPr/>
        <a:lstStyle/>
        <a:p>
          <a:r>
            <a:rPr lang="en-US" dirty="0" smtClean="0"/>
            <a:t>VA Notified of Veteran at Non VA Facility</a:t>
          </a:r>
          <a:endParaRPr lang="en-US" dirty="0"/>
        </a:p>
      </dgm:t>
    </dgm:pt>
    <dgm:pt modelId="{99E634DA-9B1B-46E2-A6C4-F5F7F71E4C64}" type="parTrans" cxnId="{64B0D703-CC19-47C3-9ACB-DB8C5128404A}">
      <dgm:prSet/>
      <dgm:spPr/>
      <dgm:t>
        <a:bodyPr/>
        <a:lstStyle/>
        <a:p>
          <a:endParaRPr lang="en-US"/>
        </a:p>
      </dgm:t>
    </dgm:pt>
    <dgm:pt modelId="{F96A2F44-4CD2-4E21-B3D6-1166A54E0679}" type="sibTrans" cxnId="{64B0D703-CC19-47C3-9ACB-DB8C5128404A}">
      <dgm:prSet/>
      <dgm:spPr/>
      <dgm:t>
        <a:bodyPr/>
        <a:lstStyle/>
        <a:p>
          <a:endParaRPr lang="en-US"/>
        </a:p>
      </dgm:t>
    </dgm:pt>
    <dgm:pt modelId="{6D5099B7-CC82-4A6C-9919-6B183178DDDF}">
      <dgm:prSet phldrT="[Text]"/>
      <dgm:spPr>
        <a:solidFill>
          <a:schemeClr val="accent2">
            <a:lumMod val="75000"/>
          </a:schemeClr>
        </a:solidFill>
      </dgm:spPr>
      <dgm:t>
        <a:bodyPr/>
        <a:lstStyle/>
        <a:p>
          <a:r>
            <a:rPr lang="en-US" dirty="0" smtClean="0"/>
            <a:t>Hospital Notification Note Initiated</a:t>
          </a:r>
          <a:endParaRPr lang="en-US" dirty="0"/>
        </a:p>
      </dgm:t>
    </dgm:pt>
    <dgm:pt modelId="{E9970A93-0DA1-4353-99E5-CFC608790678}" type="parTrans" cxnId="{C9F8CFC8-C23F-431A-A625-4681C3E06302}">
      <dgm:prSet/>
      <dgm:spPr/>
      <dgm:t>
        <a:bodyPr/>
        <a:lstStyle/>
        <a:p>
          <a:endParaRPr lang="en-US"/>
        </a:p>
      </dgm:t>
    </dgm:pt>
    <dgm:pt modelId="{326D56DD-B021-4179-A7B7-17CAA88EE897}" type="sibTrans" cxnId="{C9F8CFC8-C23F-431A-A625-4681C3E06302}">
      <dgm:prSet/>
      <dgm:spPr/>
      <dgm:t>
        <a:bodyPr/>
        <a:lstStyle/>
        <a:p>
          <a:endParaRPr lang="en-US"/>
        </a:p>
      </dgm:t>
    </dgm:pt>
    <dgm:pt modelId="{B77A66B9-CF42-4402-97D6-DD326C92AEFB}">
      <dgm:prSet phldrT="[Text]" custT="1"/>
      <dgm:spPr>
        <a:solidFill>
          <a:schemeClr val="bg2">
            <a:lumMod val="25000"/>
          </a:schemeClr>
        </a:solidFill>
      </dgm:spPr>
      <dgm:t>
        <a:bodyPr/>
        <a:lstStyle/>
        <a:p>
          <a:r>
            <a:rPr lang="en-US" sz="1700" dirty="0" smtClean="0"/>
            <a:t>NVCC Team Transfer  Coordinators alerted in CPRS</a:t>
          </a:r>
          <a:endParaRPr lang="en-US" sz="1700" dirty="0"/>
        </a:p>
      </dgm:t>
    </dgm:pt>
    <dgm:pt modelId="{C803D5DB-D078-465E-9125-FF927A21035E}" type="parTrans" cxnId="{6AE9F0D0-7B18-4329-9326-C86B6C995D85}">
      <dgm:prSet/>
      <dgm:spPr/>
      <dgm:t>
        <a:bodyPr/>
        <a:lstStyle/>
        <a:p>
          <a:endParaRPr lang="en-US"/>
        </a:p>
      </dgm:t>
    </dgm:pt>
    <dgm:pt modelId="{E8D1BCD3-C215-401C-9834-A9A5E22ABD12}" type="sibTrans" cxnId="{6AE9F0D0-7B18-4329-9326-C86B6C995D85}">
      <dgm:prSet/>
      <dgm:spPr/>
      <dgm:t>
        <a:bodyPr/>
        <a:lstStyle/>
        <a:p>
          <a:endParaRPr lang="en-US"/>
        </a:p>
      </dgm:t>
    </dgm:pt>
    <dgm:pt modelId="{E51AB2FD-9B96-48E6-85C8-5022C2E1AD6D}">
      <dgm:prSet phldrT="[Text]" custT="1"/>
      <dgm:spPr>
        <a:solidFill>
          <a:schemeClr val="accent3">
            <a:lumMod val="75000"/>
          </a:schemeClr>
        </a:solidFill>
      </dgm:spPr>
      <dgm:t>
        <a:bodyPr/>
        <a:lstStyle/>
        <a:p>
          <a:r>
            <a:rPr lang="en-US" sz="1700" dirty="0" smtClean="0"/>
            <a:t>Eligibility Determined</a:t>
          </a:r>
          <a:endParaRPr lang="en-US" sz="1700" dirty="0"/>
        </a:p>
      </dgm:t>
    </dgm:pt>
    <dgm:pt modelId="{D0FA7DD5-3977-49A8-B009-E7D9B32D0309}" type="parTrans" cxnId="{3E1916E0-3D27-4885-96C7-91272A63E50E}">
      <dgm:prSet/>
      <dgm:spPr/>
      <dgm:t>
        <a:bodyPr/>
        <a:lstStyle/>
        <a:p>
          <a:endParaRPr lang="en-US"/>
        </a:p>
      </dgm:t>
    </dgm:pt>
    <dgm:pt modelId="{B1098959-134B-459E-9EDA-411921CB3B87}" type="sibTrans" cxnId="{3E1916E0-3D27-4885-96C7-91272A63E50E}">
      <dgm:prSet/>
      <dgm:spPr/>
      <dgm:t>
        <a:bodyPr/>
        <a:lstStyle/>
        <a:p>
          <a:endParaRPr lang="en-US"/>
        </a:p>
      </dgm:t>
    </dgm:pt>
    <dgm:pt modelId="{901A01B2-A091-455A-B0AD-126E88A57801}">
      <dgm:prSet phldrT="[Text]" custT="1"/>
      <dgm:spPr/>
      <dgm:t>
        <a:bodyPr/>
        <a:lstStyle/>
        <a:p>
          <a:r>
            <a:rPr lang="en-US" sz="1800" dirty="0" smtClean="0"/>
            <a:t>Continued Stay Reviews with FBCS entries completed</a:t>
          </a:r>
          <a:endParaRPr lang="en-US" sz="1800" dirty="0"/>
        </a:p>
      </dgm:t>
    </dgm:pt>
    <dgm:pt modelId="{F774C889-B8A0-46D3-9D1E-0A99E69AC939}" type="parTrans" cxnId="{E1B92894-04D1-4380-B1A2-05F520106B6D}">
      <dgm:prSet/>
      <dgm:spPr/>
      <dgm:t>
        <a:bodyPr/>
        <a:lstStyle/>
        <a:p>
          <a:endParaRPr lang="en-US"/>
        </a:p>
      </dgm:t>
    </dgm:pt>
    <dgm:pt modelId="{A77817DA-CDEF-48FA-ACAD-0832E318E1E0}" type="sibTrans" cxnId="{E1B92894-04D1-4380-B1A2-05F520106B6D}">
      <dgm:prSet/>
      <dgm:spPr/>
      <dgm:t>
        <a:bodyPr/>
        <a:lstStyle/>
        <a:p>
          <a:endParaRPr lang="en-US"/>
        </a:p>
      </dgm:t>
    </dgm:pt>
    <dgm:pt modelId="{E25D3D16-A9FE-45A6-A175-E6D31F34C50D}">
      <dgm:prSet phldrT="[Text]" custT="1"/>
      <dgm:spPr>
        <a:solidFill>
          <a:schemeClr val="accent4">
            <a:lumMod val="75000"/>
          </a:schemeClr>
        </a:solidFill>
      </dgm:spPr>
      <dgm:t>
        <a:bodyPr/>
        <a:lstStyle/>
        <a:p>
          <a:r>
            <a:rPr lang="en-US" sz="1800" dirty="0" smtClean="0"/>
            <a:t>Veteran transferred to VA or follow to DC Home</a:t>
          </a:r>
          <a:endParaRPr lang="en-US" sz="1800" dirty="0"/>
        </a:p>
      </dgm:t>
    </dgm:pt>
    <dgm:pt modelId="{2665F7EC-0796-40F0-BC0A-B93274914935}" type="parTrans" cxnId="{1EAFBBB9-A008-49F1-B74A-32BBCBFDF556}">
      <dgm:prSet/>
      <dgm:spPr/>
      <dgm:t>
        <a:bodyPr/>
        <a:lstStyle/>
        <a:p>
          <a:endParaRPr lang="en-US"/>
        </a:p>
      </dgm:t>
    </dgm:pt>
    <dgm:pt modelId="{8B4BBC56-5EE0-4993-A761-D834A6E3EF26}" type="sibTrans" cxnId="{1EAFBBB9-A008-49F1-B74A-32BBCBFDF556}">
      <dgm:prSet/>
      <dgm:spPr/>
      <dgm:t>
        <a:bodyPr/>
        <a:lstStyle/>
        <a:p>
          <a:endParaRPr lang="en-US"/>
        </a:p>
      </dgm:t>
    </dgm:pt>
    <dgm:pt modelId="{71251177-D6B4-4619-AD78-9B8FCABC80DC}" type="pres">
      <dgm:prSet presAssocID="{A2DDBC72-969A-45B6-9387-A599FA8870AA}" presName="cycle" presStyleCnt="0">
        <dgm:presLayoutVars>
          <dgm:dir/>
          <dgm:resizeHandles val="exact"/>
        </dgm:presLayoutVars>
      </dgm:prSet>
      <dgm:spPr/>
      <dgm:t>
        <a:bodyPr/>
        <a:lstStyle/>
        <a:p>
          <a:endParaRPr lang="en-US"/>
        </a:p>
      </dgm:t>
    </dgm:pt>
    <dgm:pt modelId="{B4996B99-1D50-4681-8B56-5387DE0488AB}" type="pres">
      <dgm:prSet presAssocID="{F48BCABB-9638-4C4B-B3DA-6C81C5C5F40D}" presName="node" presStyleLbl="node1" presStyleIdx="0" presStyleCnt="6" custScaleY="125281">
        <dgm:presLayoutVars>
          <dgm:bulletEnabled val="1"/>
        </dgm:presLayoutVars>
      </dgm:prSet>
      <dgm:spPr/>
      <dgm:t>
        <a:bodyPr/>
        <a:lstStyle/>
        <a:p>
          <a:endParaRPr lang="en-US"/>
        </a:p>
      </dgm:t>
    </dgm:pt>
    <dgm:pt modelId="{CB8274DA-EA90-406D-904E-0A635DF220B9}" type="pres">
      <dgm:prSet presAssocID="{F48BCABB-9638-4C4B-B3DA-6C81C5C5F40D}" presName="spNode" presStyleCnt="0"/>
      <dgm:spPr/>
    </dgm:pt>
    <dgm:pt modelId="{8991AFA2-9186-4956-905E-45351FE3D523}" type="pres">
      <dgm:prSet presAssocID="{F96A2F44-4CD2-4E21-B3D6-1166A54E0679}" presName="sibTrans" presStyleLbl="sibTrans1D1" presStyleIdx="0" presStyleCnt="6"/>
      <dgm:spPr/>
      <dgm:t>
        <a:bodyPr/>
        <a:lstStyle/>
        <a:p>
          <a:endParaRPr lang="en-US"/>
        </a:p>
      </dgm:t>
    </dgm:pt>
    <dgm:pt modelId="{2DE74022-3B79-4141-82D9-604726DB3F25}" type="pres">
      <dgm:prSet presAssocID="{6D5099B7-CC82-4A6C-9919-6B183178DDDF}" presName="node" presStyleLbl="node1" presStyleIdx="1" presStyleCnt="6" custScaleY="122734">
        <dgm:presLayoutVars>
          <dgm:bulletEnabled val="1"/>
        </dgm:presLayoutVars>
      </dgm:prSet>
      <dgm:spPr/>
      <dgm:t>
        <a:bodyPr/>
        <a:lstStyle/>
        <a:p>
          <a:endParaRPr lang="en-US"/>
        </a:p>
      </dgm:t>
    </dgm:pt>
    <dgm:pt modelId="{DDBBAA69-CF17-4D9A-9A1E-FE9195635ABB}" type="pres">
      <dgm:prSet presAssocID="{6D5099B7-CC82-4A6C-9919-6B183178DDDF}" presName="spNode" presStyleCnt="0"/>
      <dgm:spPr/>
    </dgm:pt>
    <dgm:pt modelId="{09592476-3E4B-4F80-B34A-36957EE0E66F}" type="pres">
      <dgm:prSet presAssocID="{326D56DD-B021-4179-A7B7-17CAA88EE897}" presName="sibTrans" presStyleLbl="sibTrans1D1" presStyleIdx="1" presStyleCnt="6"/>
      <dgm:spPr/>
      <dgm:t>
        <a:bodyPr/>
        <a:lstStyle/>
        <a:p>
          <a:endParaRPr lang="en-US"/>
        </a:p>
      </dgm:t>
    </dgm:pt>
    <dgm:pt modelId="{6DEA6655-9B96-4951-BE9F-27D8836A4629}" type="pres">
      <dgm:prSet presAssocID="{B77A66B9-CF42-4402-97D6-DD326C92AEFB}" presName="node" presStyleLbl="node1" presStyleIdx="2" presStyleCnt="6" custScaleX="104146" custScaleY="184023" custRadScaleRad="99660" custRadScaleInc="-6581">
        <dgm:presLayoutVars>
          <dgm:bulletEnabled val="1"/>
        </dgm:presLayoutVars>
      </dgm:prSet>
      <dgm:spPr/>
      <dgm:t>
        <a:bodyPr/>
        <a:lstStyle/>
        <a:p>
          <a:endParaRPr lang="en-US"/>
        </a:p>
      </dgm:t>
    </dgm:pt>
    <dgm:pt modelId="{4C2402B4-AADC-4C1D-8CD8-8A1A9C6D3BAC}" type="pres">
      <dgm:prSet presAssocID="{B77A66B9-CF42-4402-97D6-DD326C92AEFB}" presName="spNode" presStyleCnt="0"/>
      <dgm:spPr/>
    </dgm:pt>
    <dgm:pt modelId="{55E6CD50-19E2-4AA4-8CFC-379D9DF4040D}" type="pres">
      <dgm:prSet presAssocID="{E8D1BCD3-C215-401C-9834-A9A5E22ABD12}" presName="sibTrans" presStyleLbl="sibTrans1D1" presStyleIdx="2" presStyleCnt="6"/>
      <dgm:spPr/>
      <dgm:t>
        <a:bodyPr/>
        <a:lstStyle/>
        <a:p>
          <a:endParaRPr lang="en-US"/>
        </a:p>
      </dgm:t>
    </dgm:pt>
    <dgm:pt modelId="{8DC1B439-7045-4571-86A9-ABC8EA4610E4}" type="pres">
      <dgm:prSet presAssocID="{E51AB2FD-9B96-48E6-85C8-5022C2E1AD6D}" presName="node" presStyleLbl="node1" presStyleIdx="3" presStyleCnt="6" custScaleY="116854">
        <dgm:presLayoutVars>
          <dgm:bulletEnabled val="1"/>
        </dgm:presLayoutVars>
      </dgm:prSet>
      <dgm:spPr/>
      <dgm:t>
        <a:bodyPr/>
        <a:lstStyle/>
        <a:p>
          <a:endParaRPr lang="en-US"/>
        </a:p>
      </dgm:t>
    </dgm:pt>
    <dgm:pt modelId="{B3B31C2B-76E3-48D6-B35B-B77A530587AA}" type="pres">
      <dgm:prSet presAssocID="{E51AB2FD-9B96-48E6-85C8-5022C2E1AD6D}" presName="spNode" presStyleCnt="0"/>
      <dgm:spPr/>
    </dgm:pt>
    <dgm:pt modelId="{84C87277-119F-4125-B2EE-CF1DBFFD003D}" type="pres">
      <dgm:prSet presAssocID="{B1098959-134B-459E-9EDA-411921CB3B87}" presName="sibTrans" presStyleLbl="sibTrans1D1" presStyleIdx="3" presStyleCnt="6"/>
      <dgm:spPr/>
      <dgm:t>
        <a:bodyPr/>
        <a:lstStyle/>
        <a:p>
          <a:endParaRPr lang="en-US"/>
        </a:p>
      </dgm:t>
    </dgm:pt>
    <dgm:pt modelId="{75E09F61-C3FD-4587-8466-873D9639651A}" type="pres">
      <dgm:prSet presAssocID="{901A01B2-A091-455A-B0AD-126E88A57801}" presName="node" presStyleLbl="node1" presStyleIdx="4" presStyleCnt="6" custScaleY="190004">
        <dgm:presLayoutVars>
          <dgm:bulletEnabled val="1"/>
        </dgm:presLayoutVars>
      </dgm:prSet>
      <dgm:spPr/>
      <dgm:t>
        <a:bodyPr/>
        <a:lstStyle/>
        <a:p>
          <a:endParaRPr lang="en-US"/>
        </a:p>
      </dgm:t>
    </dgm:pt>
    <dgm:pt modelId="{528FB9AC-0D0B-4934-B486-70E4281A5F1B}" type="pres">
      <dgm:prSet presAssocID="{901A01B2-A091-455A-B0AD-126E88A57801}" presName="spNode" presStyleCnt="0"/>
      <dgm:spPr/>
    </dgm:pt>
    <dgm:pt modelId="{6723F9E0-52AB-43EC-B1E2-EB97B0A824F8}" type="pres">
      <dgm:prSet presAssocID="{A77817DA-CDEF-48FA-ACAD-0832E318E1E0}" presName="sibTrans" presStyleLbl="sibTrans1D1" presStyleIdx="4" presStyleCnt="6"/>
      <dgm:spPr/>
      <dgm:t>
        <a:bodyPr/>
        <a:lstStyle/>
        <a:p>
          <a:endParaRPr lang="en-US"/>
        </a:p>
      </dgm:t>
    </dgm:pt>
    <dgm:pt modelId="{27156591-4C83-4092-A97F-2F3015D03607}" type="pres">
      <dgm:prSet presAssocID="{E25D3D16-A9FE-45A6-A175-E6D31F34C50D}" presName="node" presStyleLbl="node1" presStyleIdx="5" presStyleCnt="6" custScaleX="111638" custScaleY="171856">
        <dgm:presLayoutVars>
          <dgm:bulletEnabled val="1"/>
        </dgm:presLayoutVars>
      </dgm:prSet>
      <dgm:spPr/>
      <dgm:t>
        <a:bodyPr/>
        <a:lstStyle/>
        <a:p>
          <a:endParaRPr lang="en-US"/>
        </a:p>
      </dgm:t>
    </dgm:pt>
    <dgm:pt modelId="{86461224-F536-4737-B560-2A51AE632102}" type="pres">
      <dgm:prSet presAssocID="{E25D3D16-A9FE-45A6-A175-E6D31F34C50D}" presName="spNode" presStyleCnt="0"/>
      <dgm:spPr/>
    </dgm:pt>
    <dgm:pt modelId="{72547304-B7AD-4953-B7BE-C040B81D9186}" type="pres">
      <dgm:prSet presAssocID="{8B4BBC56-5EE0-4993-A761-D834A6E3EF26}" presName="sibTrans" presStyleLbl="sibTrans1D1" presStyleIdx="5" presStyleCnt="6"/>
      <dgm:spPr/>
      <dgm:t>
        <a:bodyPr/>
        <a:lstStyle/>
        <a:p>
          <a:endParaRPr lang="en-US"/>
        </a:p>
      </dgm:t>
    </dgm:pt>
  </dgm:ptLst>
  <dgm:cxnLst>
    <dgm:cxn modelId="{017C0250-56B9-436E-8E76-42C62355EBEC}" type="presOf" srcId="{6D5099B7-CC82-4A6C-9919-6B183178DDDF}" destId="{2DE74022-3B79-4141-82D9-604726DB3F25}" srcOrd="0" destOrd="0" presId="urn:microsoft.com/office/officeart/2005/8/layout/cycle6"/>
    <dgm:cxn modelId="{D5BFA823-F057-4982-A8A3-8924BA0CCE39}" type="presOf" srcId="{E51AB2FD-9B96-48E6-85C8-5022C2E1AD6D}" destId="{8DC1B439-7045-4571-86A9-ABC8EA4610E4}" srcOrd="0" destOrd="0" presId="urn:microsoft.com/office/officeart/2005/8/layout/cycle6"/>
    <dgm:cxn modelId="{37F17FD4-10DB-4711-BC2A-122A8571D307}" type="presOf" srcId="{A77817DA-CDEF-48FA-ACAD-0832E318E1E0}" destId="{6723F9E0-52AB-43EC-B1E2-EB97B0A824F8}" srcOrd="0" destOrd="0" presId="urn:microsoft.com/office/officeart/2005/8/layout/cycle6"/>
    <dgm:cxn modelId="{1EAFBBB9-A008-49F1-B74A-32BBCBFDF556}" srcId="{A2DDBC72-969A-45B6-9387-A599FA8870AA}" destId="{E25D3D16-A9FE-45A6-A175-E6D31F34C50D}" srcOrd="5" destOrd="0" parTransId="{2665F7EC-0796-40F0-BC0A-B93274914935}" sibTransId="{8B4BBC56-5EE0-4993-A761-D834A6E3EF26}"/>
    <dgm:cxn modelId="{DC2DB494-8522-478E-993B-3F8BDC515243}" type="presOf" srcId="{E25D3D16-A9FE-45A6-A175-E6D31F34C50D}" destId="{27156591-4C83-4092-A97F-2F3015D03607}" srcOrd="0" destOrd="0" presId="urn:microsoft.com/office/officeart/2005/8/layout/cycle6"/>
    <dgm:cxn modelId="{F83B493D-63B4-4113-96CE-61BB2A65F375}" type="presOf" srcId="{B1098959-134B-459E-9EDA-411921CB3B87}" destId="{84C87277-119F-4125-B2EE-CF1DBFFD003D}" srcOrd="0" destOrd="0" presId="urn:microsoft.com/office/officeart/2005/8/layout/cycle6"/>
    <dgm:cxn modelId="{50F48F13-775A-485B-8862-BF9F838D0DD4}" type="presOf" srcId="{8B4BBC56-5EE0-4993-A761-D834A6E3EF26}" destId="{72547304-B7AD-4953-B7BE-C040B81D9186}" srcOrd="0" destOrd="0" presId="urn:microsoft.com/office/officeart/2005/8/layout/cycle6"/>
    <dgm:cxn modelId="{6AE9F0D0-7B18-4329-9326-C86B6C995D85}" srcId="{A2DDBC72-969A-45B6-9387-A599FA8870AA}" destId="{B77A66B9-CF42-4402-97D6-DD326C92AEFB}" srcOrd="2" destOrd="0" parTransId="{C803D5DB-D078-465E-9125-FF927A21035E}" sibTransId="{E8D1BCD3-C215-401C-9834-A9A5E22ABD12}"/>
    <dgm:cxn modelId="{C9F8CFC8-C23F-431A-A625-4681C3E06302}" srcId="{A2DDBC72-969A-45B6-9387-A599FA8870AA}" destId="{6D5099B7-CC82-4A6C-9919-6B183178DDDF}" srcOrd="1" destOrd="0" parTransId="{E9970A93-0DA1-4353-99E5-CFC608790678}" sibTransId="{326D56DD-B021-4179-A7B7-17CAA88EE897}"/>
    <dgm:cxn modelId="{5E872DA3-FDD8-4A8F-B321-8D5A2D692E61}" type="presOf" srcId="{E8D1BCD3-C215-401C-9834-A9A5E22ABD12}" destId="{55E6CD50-19E2-4AA4-8CFC-379D9DF4040D}" srcOrd="0" destOrd="0" presId="urn:microsoft.com/office/officeart/2005/8/layout/cycle6"/>
    <dgm:cxn modelId="{5D737E61-2BF1-45D3-89AA-6A421B07B6D7}" type="presOf" srcId="{326D56DD-B021-4179-A7B7-17CAA88EE897}" destId="{09592476-3E4B-4F80-B34A-36957EE0E66F}" srcOrd="0" destOrd="0" presId="urn:microsoft.com/office/officeart/2005/8/layout/cycle6"/>
    <dgm:cxn modelId="{A7D1709E-05D0-406A-8037-A497FA41AC6D}" type="presOf" srcId="{B77A66B9-CF42-4402-97D6-DD326C92AEFB}" destId="{6DEA6655-9B96-4951-BE9F-27D8836A4629}" srcOrd="0" destOrd="0" presId="urn:microsoft.com/office/officeart/2005/8/layout/cycle6"/>
    <dgm:cxn modelId="{BDB9633C-DEA4-4F91-AD84-56285E2E8988}" type="presOf" srcId="{901A01B2-A091-455A-B0AD-126E88A57801}" destId="{75E09F61-C3FD-4587-8466-873D9639651A}" srcOrd="0" destOrd="0" presId="urn:microsoft.com/office/officeart/2005/8/layout/cycle6"/>
    <dgm:cxn modelId="{64B0D703-CC19-47C3-9ACB-DB8C5128404A}" srcId="{A2DDBC72-969A-45B6-9387-A599FA8870AA}" destId="{F48BCABB-9638-4C4B-B3DA-6C81C5C5F40D}" srcOrd="0" destOrd="0" parTransId="{99E634DA-9B1B-46E2-A6C4-F5F7F71E4C64}" sibTransId="{F96A2F44-4CD2-4E21-B3D6-1166A54E0679}"/>
    <dgm:cxn modelId="{D9316714-FD11-4B99-9974-0BCD668AA3F3}" type="presOf" srcId="{F96A2F44-4CD2-4E21-B3D6-1166A54E0679}" destId="{8991AFA2-9186-4956-905E-45351FE3D523}" srcOrd="0" destOrd="0" presId="urn:microsoft.com/office/officeart/2005/8/layout/cycle6"/>
    <dgm:cxn modelId="{6F317035-1147-4AAC-8B22-0F796052EBA5}" type="presOf" srcId="{F48BCABB-9638-4C4B-B3DA-6C81C5C5F40D}" destId="{B4996B99-1D50-4681-8B56-5387DE0488AB}" srcOrd="0" destOrd="0" presId="urn:microsoft.com/office/officeart/2005/8/layout/cycle6"/>
    <dgm:cxn modelId="{E1B92894-04D1-4380-B1A2-05F520106B6D}" srcId="{A2DDBC72-969A-45B6-9387-A599FA8870AA}" destId="{901A01B2-A091-455A-B0AD-126E88A57801}" srcOrd="4" destOrd="0" parTransId="{F774C889-B8A0-46D3-9D1E-0A99E69AC939}" sibTransId="{A77817DA-CDEF-48FA-ACAD-0832E318E1E0}"/>
    <dgm:cxn modelId="{3E1916E0-3D27-4885-96C7-91272A63E50E}" srcId="{A2DDBC72-969A-45B6-9387-A599FA8870AA}" destId="{E51AB2FD-9B96-48E6-85C8-5022C2E1AD6D}" srcOrd="3" destOrd="0" parTransId="{D0FA7DD5-3977-49A8-B009-E7D9B32D0309}" sibTransId="{B1098959-134B-459E-9EDA-411921CB3B87}"/>
    <dgm:cxn modelId="{85D73ABE-001F-489A-99F3-02AA51831D53}" type="presOf" srcId="{A2DDBC72-969A-45B6-9387-A599FA8870AA}" destId="{71251177-D6B4-4619-AD78-9B8FCABC80DC}" srcOrd="0" destOrd="0" presId="urn:microsoft.com/office/officeart/2005/8/layout/cycle6"/>
    <dgm:cxn modelId="{9DC65EB8-35AA-4F31-A9C6-8F9F4C45CF50}" type="presParOf" srcId="{71251177-D6B4-4619-AD78-9B8FCABC80DC}" destId="{B4996B99-1D50-4681-8B56-5387DE0488AB}" srcOrd="0" destOrd="0" presId="urn:microsoft.com/office/officeart/2005/8/layout/cycle6"/>
    <dgm:cxn modelId="{1DDE2412-6A84-4601-924B-B17D0ABA87AB}" type="presParOf" srcId="{71251177-D6B4-4619-AD78-9B8FCABC80DC}" destId="{CB8274DA-EA90-406D-904E-0A635DF220B9}" srcOrd="1" destOrd="0" presId="urn:microsoft.com/office/officeart/2005/8/layout/cycle6"/>
    <dgm:cxn modelId="{F0BE17B4-646B-4592-8EDB-367E7515CBEE}" type="presParOf" srcId="{71251177-D6B4-4619-AD78-9B8FCABC80DC}" destId="{8991AFA2-9186-4956-905E-45351FE3D523}" srcOrd="2" destOrd="0" presId="urn:microsoft.com/office/officeart/2005/8/layout/cycle6"/>
    <dgm:cxn modelId="{09CAA9A1-E70E-4486-92E6-81E13DFC4737}" type="presParOf" srcId="{71251177-D6B4-4619-AD78-9B8FCABC80DC}" destId="{2DE74022-3B79-4141-82D9-604726DB3F25}" srcOrd="3" destOrd="0" presId="urn:microsoft.com/office/officeart/2005/8/layout/cycle6"/>
    <dgm:cxn modelId="{828D00AD-F5AC-4C9E-94A3-0EE78D0E208C}" type="presParOf" srcId="{71251177-D6B4-4619-AD78-9B8FCABC80DC}" destId="{DDBBAA69-CF17-4D9A-9A1E-FE9195635ABB}" srcOrd="4" destOrd="0" presId="urn:microsoft.com/office/officeart/2005/8/layout/cycle6"/>
    <dgm:cxn modelId="{7389C3C6-283A-463C-A25B-AD4DF0401F5B}" type="presParOf" srcId="{71251177-D6B4-4619-AD78-9B8FCABC80DC}" destId="{09592476-3E4B-4F80-B34A-36957EE0E66F}" srcOrd="5" destOrd="0" presId="urn:microsoft.com/office/officeart/2005/8/layout/cycle6"/>
    <dgm:cxn modelId="{6E6F7F75-649B-43C6-8558-B73C9A59C3A3}" type="presParOf" srcId="{71251177-D6B4-4619-AD78-9B8FCABC80DC}" destId="{6DEA6655-9B96-4951-BE9F-27D8836A4629}" srcOrd="6" destOrd="0" presId="urn:microsoft.com/office/officeart/2005/8/layout/cycle6"/>
    <dgm:cxn modelId="{5BFE2277-5E25-44B6-B420-FB6BC28F498D}" type="presParOf" srcId="{71251177-D6B4-4619-AD78-9B8FCABC80DC}" destId="{4C2402B4-AADC-4C1D-8CD8-8A1A9C6D3BAC}" srcOrd="7" destOrd="0" presId="urn:microsoft.com/office/officeart/2005/8/layout/cycle6"/>
    <dgm:cxn modelId="{42E7F43D-1B24-4BFF-9A73-9DDF98555799}" type="presParOf" srcId="{71251177-D6B4-4619-AD78-9B8FCABC80DC}" destId="{55E6CD50-19E2-4AA4-8CFC-379D9DF4040D}" srcOrd="8" destOrd="0" presId="urn:microsoft.com/office/officeart/2005/8/layout/cycle6"/>
    <dgm:cxn modelId="{3A2FC420-6312-48A3-A3B8-33AB67F02479}" type="presParOf" srcId="{71251177-D6B4-4619-AD78-9B8FCABC80DC}" destId="{8DC1B439-7045-4571-86A9-ABC8EA4610E4}" srcOrd="9" destOrd="0" presId="urn:microsoft.com/office/officeart/2005/8/layout/cycle6"/>
    <dgm:cxn modelId="{615CF77B-E5E1-41CB-80E2-179AD110F922}" type="presParOf" srcId="{71251177-D6B4-4619-AD78-9B8FCABC80DC}" destId="{B3B31C2B-76E3-48D6-B35B-B77A530587AA}" srcOrd="10" destOrd="0" presId="urn:microsoft.com/office/officeart/2005/8/layout/cycle6"/>
    <dgm:cxn modelId="{3311FA2A-66CF-4906-AEA5-6AAE0D0DDCAB}" type="presParOf" srcId="{71251177-D6B4-4619-AD78-9B8FCABC80DC}" destId="{84C87277-119F-4125-B2EE-CF1DBFFD003D}" srcOrd="11" destOrd="0" presId="urn:microsoft.com/office/officeart/2005/8/layout/cycle6"/>
    <dgm:cxn modelId="{4DD8D15E-F21A-4292-9613-30DCAD731068}" type="presParOf" srcId="{71251177-D6B4-4619-AD78-9B8FCABC80DC}" destId="{75E09F61-C3FD-4587-8466-873D9639651A}" srcOrd="12" destOrd="0" presId="urn:microsoft.com/office/officeart/2005/8/layout/cycle6"/>
    <dgm:cxn modelId="{9360B06F-B108-49C2-85CF-D4B00B9B1333}" type="presParOf" srcId="{71251177-D6B4-4619-AD78-9B8FCABC80DC}" destId="{528FB9AC-0D0B-4934-B486-70E4281A5F1B}" srcOrd="13" destOrd="0" presId="urn:microsoft.com/office/officeart/2005/8/layout/cycle6"/>
    <dgm:cxn modelId="{8F858D1A-B712-4D54-95CF-E2740B758D02}" type="presParOf" srcId="{71251177-D6B4-4619-AD78-9B8FCABC80DC}" destId="{6723F9E0-52AB-43EC-B1E2-EB97B0A824F8}" srcOrd="14" destOrd="0" presId="urn:microsoft.com/office/officeart/2005/8/layout/cycle6"/>
    <dgm:cxn modelId="{F873DC23-A3FF-47AE-9F68-90AFFC07543E}" type="presParOf" srcId="{71251177-D6B4-4619-AD78-9B8FCABC80DC}" destId="{27156591-4C83-4092-A97F-2F3015D03607}" srcOrd="15" destOrd="0" presId="urn:microsoft.com/office/officeart/2005/8/layout/cycle6"/>
    <dgm:cxn modelId="{80E8ECD1-BBCE-48F4-81B3-2C38FAF720B7}" type="presParOf" srcId="{71251177-D6B4-4619-AD78-9B8FCABC80DC}" destId="{86461224-F536-4737-B560-2A51AE632102}" srcOrd="16" destOrd="0" presId="urn:microsoft.com/office/officeart/2005/8/layout/cycle6"/>
    <dgm:cxn modelId="{8D6F9C89-0C85-462C-8DC2-74530B06D5C3}" type="presParOf" srcId="{71251177-D6B4-4619-AD78-9B8FCABC80DC}" destId="{72547304-B7AD-4953-B7BE-C040B81D918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500" b="1" dirty="0" smtClean="0">
              <a:solidFill>
                <a:srgbClr val="FF0000"/>
              </a:solidFill>
            </a:rPr>
            <a:t>Veteran</a:t>
          </a:r>
          <a:endParaRPr lang="en-US" sz="25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dgm:spPr>
      <dgm:t>
        <a:bodyPr/>
        <a:lstStyle/>
        <a:p>
          <a:r>
            <a:rPr lang="en-US" sz="1700" b="1" dirty="0" smtClean="0"/>
            <a:t>Referral Review</a:t>
          </a:r>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solidFill>
          <a:srgbClr val="FF0000"/>
        </a:solidFill>
        <a:scene3d>
          <a:camera prst="orthographicFront"/>
          <a:lightRig rig="threePt" dir="t"/>
        </a:scene3d>
        <a:sp3d>
          <a:bevelT w="165100" prst="coolSlant"/>
        </a:sp3d>
      </dgm:spPr>
      <dgm:t>
        <a:bodyPr/>
        <a:lstStyle/>
        <a:p>
          <a:endParaRPr lang="en-US" sz="1500" b="1" dirty="0" smtClean="0"/>
        </a:p>
        <a:p>
          <a:r>
            <a:rPr lang="en-US" sz="1500" b="1" dirty="0" smtClean="0"/>
            <a:t>Clinical Review for Emergency Claims</a:t>
          </a:r>
        </a:p>
        <a:p>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custRadScaleRad="103083" custRadScaleInc="3823">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7DF639AD-1E82-4032-851E-356FE5A382E3}" type="presOf" srcId="{53FFD95D-48BC-4CB7-8672-58742E61AAF2}" destId="{156AC85C-F633-4849-86CC-C4C1B432DA90}" srcOrd="1" destOrd="0" presId="urn:microsoft.com/office/officeart/2005/8/layout/radial1"/>
    <dgm:cxn modelId="{5B40C3DB-43EC-41C8-8EDD-0C5133ED5685}" type="presOf" srcId="{AD741C99-C93C-4FA0-9DF4-38BD5DFACD3D}" destId="{E2CA8AC5-7306-4421-A1D6-0A2C3E95E9C3}" srcOrd="1" destOrd="0" presId="urn:microsoft.com/office/officeart/2005/8/layout/radial1"/>
    <dgm:cxn modelId="{D533157E-2FBD-4FCB-B3B8-174147E6734F}" type="presOf" srcId="{6E413C00-39B8-4750-B1BE-F87A7BC84648}" destId="{181C11C4-BA82-4839-B156-D6A9AD0B04EF}" srcOrd="0" destOrd="0" presId="urn:microsoft.com/office/officeart/2005/8/layout/radial1"/>
    <dgm:cxn modelId="{AD7256C8-6063-41D2-B551-4F87898B6AF3}" type="presOf" srcId="{53FFD95D-48BC-4CB7-8672-58742E61AAF2}" destId="{28E215B8-5ED4-4325-BE3D-3CA0EFB0194A}" srcOrd="0" destOrd="0" presId="urn:microsoft.com/office/officeart/2005/8/layout/radial1"/>
    <dgm:cxn modelId="{6E43BF8A-1D1E-4C51-B00D-CF5234E845EB}" type="presOf" srcId="{86343FCD-ACDD-4BA8-8100-C199220053D3}" destId="{5CCEC853-A065-4047-9178-40AED8A0677A}" srcOrd="1" destOrd="0" presId="urn:microsoft.com/office/officeart/2005/8/layout/radial1"/>
    <dgm:cxn modelId="{DDDFA634-89D6-47AB-8CF5-6EC410272EDA}" type="presOf" srcId="{58858DB5-4013-486A-8565-B22F23FADB92}" destId="{4AF16964-1C94-43BA-9DD2-AA7BF686005E}" srcOrd="0" destOrd="0" presId="urn:microsoft.com/office/officeart/2005/8/layout/radial1"/>
    <dgm:cxn modelId="{CC3E0416-D5D8-4EF0-BCFB-14D7FEA67471}" type="presOf" srcId="{33EBC3FD-BE34-44B4-9A0A-2AB69737DC23}" destId="{8446F48A-FCC3-436F-9A99-85FF67B1D38B}"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96AB4164-CD66-4188-B596-4A1D68B531B1}" type="presOf" srcId="{3D5A653B-6D50-409B-A0CF-A0C15F5C0F9B}" destId="{DBAD6A9F-BFC3-46AA-8247-6FD86B4A5FC1}" srcOrd="0" destOrd="0" presId="urn:microsoft.com/office/officeart/2005/8/layout/radial1"/>
    <dgm:cxn modelId="{BB7993F6-5001-43BF-A818-8365A50E233A}" srcId="{508D1978-876E-450F-9B01-CE831884DBAB}" destId="{33EBC3FD-BE34-44B4-9A0A-2AB69737DC23}" srcOrd="3" destOrd="0" parTransId="{6E413C00-39B8-4750-B1BE-F87A7BC84648}" sibTransId="{11F3E686-AD0A-4382-80D7-8205F8D633E3}"/>
    <dgm:cxn modelId="{E1ADADE1-E0DE-49C0-A8A1-4DA2038DDB95}" srcId="{508D1978-876E-450F-9B01-CE831884DBAB}" destId="{827E4A02-4BC2-4458-83DF-B1595FA41337}" srcOrd="0" destOrd="0" parTransId="{03FB89C6-650F-4705-9AD0-980FBA56072F}" sibTransId="{D62A7D96-0CF1-433D-BF45-C3299C59967C}"/>
    <dgm:cxn modelId="{4ABC27ED-CFC7-48E3-A201-BE30DF5F20BD}" type="presOf" srcId="{827E4A02-4BC2-4458-83DF-B1595FA41337}" destId="{808FFAE4-0C60-4315-B484-C0443073D25D}" srcOrd="0" destOrd="0" presId="urn:microsoft.com/office/officeart/2005/8/layout/radial1"/>
    <dgm:cxn modelId="{7D22CAFF-324E-4AAC-BF3E-585EC9CC8C10}" type="presOf" srcId="{6E413C00-39B8-4750-B1BE-F87A7BC84648}" destId="{6CC7CEF6-8B83-4AAA-8D40-810DA1F09600}" srcOrd="1" destOrd="0" presId="urn:microsoft.com/office/officeart/2005/8/layout/radial1"/>
    <dgm:cxn modelId="{A2E1867C-5B7E-4BB9-9D0C-4F4E912A2B92}" srcId="{508D1978-876E-450F-9B01-CE831884DBAB}" destId="{C538118B-5C3E-4A6B-9918-8634090C693F}" srcOrd="2" destOrd="0" parTransId="{86343FCD-ACDD-4BA8-8100-C199220053D3}" sibTransId="{37B39DC8-D37B-4248-9FA7-78E66F544A7F}"/>
    <dgm:cxn modelId="{8E385821-A941-49EA-97FC-D4F69DC25603}" type="presOf" srcId="{03FB89C6-650F-4705-9AD0-980FBA56072F}" destId="{4401EE48-2E79-445D-A6F9-0C7030B48D31}" srcOrd="1" destOrd="0" presId="urn:microsoft.com/office/officeart/2005/8/layout/radial1"/>
    <dgm:cxn modelId="{F63764D1-A1EF-49EF-89EF-5048BF7B1A6D}" type="presOf" srcId="{C538118B-5C3E-4A6B-9918-8634090C693F}" destId="{F1A71C1C-8327-4F85-A298-BC79C05D327B}"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6D898FA9-31EF-4FE5-A15E-076ED8BA2461}" type="presOf" srcId="{86343FCD-ACDD-4BA8-8100-C199220053D3}" destId="{78EB3F23-03E8-47DA-8FB0-07C616663517}" srcOrd="0" destOrd="0" presId="urn:microsoft.com/office/officeart/2005/8/layout/radial1"/>
    <dgm:cxn modelId="{B544DE95-23EB-49AC-9184-C64167C44212}" type="presOf" srcId="{4A6D3B35-71A5-48A0-8259-5644C7AEC4A7}" destId="{87EB7D41-0074-40B2-B1B0-BF835A603C37}" srcOrd="0" destOrd="0" presId="urn:microsoft.com/office/officeart/2005/8/layout/radial1"/>
    <dgm:cxn modelId="{25951FB8-4C48-4EA1-A3BB-EE27ABA18B54}" type="presOf" srcId="{03FB89C6-650F-4705-9AD0-980FBA56072F}" destId="{5B40DE47-D4C1-42FB-AA10-23D520A7DE1C}" srcOrd="0" destOrd="0" presId="urn:microsoft.com/office/officeart/2005/8/layout/radial1"/>
    <dgm:cxn modelId="{5F16A4DC-289D-4475-9027-BCDA4804BBB5}" type="presOf" srcId="{AD741C99-C93C-4FA0-9DF4-38BD5DFACD3D}" destId="{C94648DB-A991-4D17-B21C-2B58591D5923}" srcOrd="0" destOrd="0" presId="urn:microsoft.com/office/officeart/2005/8/layout/radial1"/>
    <dgm:cxn modelId="{48A8E7EC-BCB4-492A-BF85-6D030E2D2C93}" type="presOf" srcId="{508D1978-876E-450F-9B01-CE831884DBAB}" destId="{0D39ADDB-40F8-4EEE-8346-033BDF5DF40A}" srcOrd="0" destOrd="0" presId="urn:microsoft.com/office/officeart/2005/8/layout/radial1"/>
    <dgm:cxn modelId="{6012174A-B991-4D80-818F-C717E3233401}" type="presParOf" srcId="{DBAD6A9F-BFC3-46AA-8247-6FD86B4A5FC1}" destId="{0D39ADDB-40F8-4EEE-8346-033BDF5DF40A}" srcOrd="0" destOrd="0" presId="urn:microsoft.com/office/officeart/2005/8/layout/radial1"/>
    <dgm:cxn modelId="{0BB66B6B-3BE1-4DFB-8257-5C59066DEECD}" type="presParOf" srcId="{DBAD6A9F-BFC3-46AA-8247-6FD86B4A5FC1}" destId="{5B40DE47-D4C1-42FB-AA10-23D520A7DE1C}" srcOrd="1" destOrd="0" presId="urn:microsoft.com/office/officeart/2005/8/layout/radial1"/>
    <dgm:cxn modelId="{CB1DC83D-2FFB-45CE-9FA0-1E87074D656C}" type="presParOf" srcId="{5B40DE47-D4C1-42FB-AA10-23D520A7DE1C}" destId="{4401EE48-2E79-445D-A6F9-0C7030B48D31}" srcOrd="0" destOrd="0" presId="urn:microsoft.com/office/officeart/2005/8/layout/radial1"/>
    <dgm:cxn modelId="{451EF7C6-D277-4B7E-B9A1-E6F225F59ECF}" type="presParOf" srcId="{DBAD6A9F-BFC3-46AA-8247-6FD86B4A5FC1}" destId="{808FFAE4-0C60-4315-B484-C0443073D25D}" srcOrd="2" destOrd="0" presId="urn:microsoft.com/office/officeart/2005/8/layout/radial1"/>
    <dgm:cxn modelId="{0E8D7471-3081-4D08-A527-C08ECF5386AB}" type="presParOf" srcId="{DBAD6A9F-BFC3-46AA-8247-6FD86B4A5FC1}" destId="{28E215B8-5ED4-4325-BE3D-3CA0EFB0194A}" srcOrd="3" destOrd="0" presId="urn:microsoft.com/office/officeart/2005/8/layout/radial1"/>
    <dgm:cxn modelId="{2AF5D8D9-F943-40FD-A3AC-DA8D7EA68F51}" type="presParOf" srcId="{28E215B8-5ED4-4325-BE3D-3CA0EFB0194A}" destId="{156AC85C-F633-4849-86CC-C4C1B432DA90}" srcOrd="0" destOrd="0" presId="urn:microsoft.com/office/officeart/2005/8/layout/radial1"/>
    <dgm:cxn modelId="{AC6ED0D8-B7F2-47C2-BC0D-4D9572C5A284}" type="presParOf" srcId="{DBAD6A9F-BFC3-46AA-8247-6FD86B4A5FC1}" destId="{4AF16964-1C94-43BA-9DD2-AA7BF686005E}" srcOrd="4" destOrd="0" presId="urn:microsoft.com/office/officeart/2005/8/layout/radial1"/>
    <dgm:cxn modelId="{689D69B7-6C3B-474D-A3F8-E3E243D6CF66}" type="presParOf" srcId="{DBAD6A9F-BFC3-46AA-8247-6FD86B4A5FC1}" destId="{78EB3F23-03E8-47DA-8FB0-07C616663517}" srcOrd="5" destOrd="0" presId="urn:microsoft.com/office/officeart/2005/8/layout/radial1"/>
    <dgm:cxn modelId="{F0CC46C3-DE38-4656-86EB-9186A5F0365B}" type="presParOf" srcId="{78EB3F23-03E8-47DA-8FB0-07C616663517}" destId="{5CCEC853-A065-4047-9178-40AED8A0677A}" srcOrd="0" destOrd="0" presId="urn:microsoft.com/office/officeart/2005/8/layout/radial1"/>
    <dgm:cxn modelId="{A2912B3E-E776-41EE-9721-0AD49DB6679D}" type="presParOf" srcId="{DBAD6A9F-BFC3-46AA-8247-6FD86B4A5FC1}" destId="{F1A71C1C-8327-4F85-A298-BC79C05D327B}" srcOrd="6" destOrd="0" presId="urn:microsoft.com/office/officeart/2005/8/layout/radial1"/>
    <dgm:cxn modelId="{4D4F5962-1852-4010-A22C-80B9E29CBF4B}" type="presParOf" srcId="{DBAD6A9F-BFC3-46AA-8247-6FD86B4A5FC1}" destId="{181C11C4-BA82-4839-B156-D6A9AD0B04EF}" srcOrd="7" destOrd="0" presId="urn:microsoft.com/office/officeart/2005/8/layout/radial1"/>
    <dgm:cxn modelId="{B5042451-26ED-441F-83CD-85FC5EE7C267}" type="presParOf" srcId="{181C11C4-BA82-4839-B156-D6A9AD0B04EF}" destId="{6CC7CEF6-8B83-4AAA-8D40-810DA1F09600}" srcOrd="0" destOrd="0" presId="urn:microsoft.com/office/officeart/2005/8/layout/radial1"/>
    <dgm:cxn modelId="{8B3B599E-76DD-4C6A-B25B-6E9F5F2FCCF6}" type="presParOf" srcId="{DBAD6A9F-BFC3-46AA-8247-6FD86B4A5FC1}" destId="{8446F48A-FCC3-436F-9A99-85FF67B1D38B}" srcOrd="8" destOrd="0" presId="urn:microsoft.com/office/officeart/2005/8/layout/radial1"/>
    <dgm:cxn modelId="{FA391BB1-BDE2-4607-B791-BAB90B9CA158}" type="presParOf" srcId="{DBAD6A9F-BFC3-46AA-8247-6FD86B4A5FC1}" destId="{C94648DB-A991-4D17-B21C-2B58591D5923}" srcOrd="9" destOrd="0" presId="urn:microsoft.com/office/officeart/2005/8/layout/radial1"/>
    <dgm:cxn modelId="{2BBAA6D0-5648-41BD-8590-39A8ED021EB2}" type="presParOf" srcId="{C94648DB-A991-4D17-B21C-2B58591D5923}" destId="{E2CA8AC5-7306-4421-A1D6-0A2C3E95E9C3}" srcOrd="0" destOrd="0" presId="urn:microsoft.com/office/officeart/2005/8/layout/radial1"/>
    <dgm:cxn modelId="{4ABBEA78-8607-45B1-8AA7-78D9DEDC245E}"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7320AB-873E-49E8-AD58-3D5070D8912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BBDF1A7-0E23-4BC2-9F81-1E52A181421D}">
      <dgm:prSet phldrT="[Text]"/>
      <dgm:spPr/>
      <dgm:t>
        <a:bodyPr/>
        <a:lstStyle/>
        <a:p>
          <a:r>
            <a:rPr lang="en-US" dirty="0" smtClean="0"/>
            <a:t>Veteran Claimant</a:t>
          </a:r>
          <a:endParaRPr lang="en-US" dirty="0"/>
        </a:p>
      </dgm:t>
    </dgm:pt>
    <dgm:pt modelId="{FE8DD943-3BEA-4EB5-88E8-8FBA6424528B}" type="parTrans" cxnId="{A3C69AAB-DC56-4937-B1DE-ACD6FB5B5D2A}">
      <dgm:prSet/>
      <dgm:spPr/>
      <dgm:t>
        <a:bodyPr/>
        <a:lstStyle/>
        <a:p>
          <a:endParaRPr lang="en-US"/>
        </a:p>
      </dgm:t>
    </dgm:pt>
    <dgm:pt modelId="{6A465F9B-7C13-4A12-90BC-0EC636CF9F04}" type="sibTrans" cxnId="{A3C69AAB-DC56-4937-B1DE-ACD6FB5B5D2A}">
      <dgm:prSet/>
      <dgm:spPr/>
      <dgm:t>
        <a:bodyPr/>
        <a:lstStyle/>
        <a:p>
          <a:endParaRPr lang="en-US"/>
        </a:p>
      </dgm:t>
    </dgm:pt>
    <dgm:pt modelId="{0EE6FC34-63AC-4D49-B8E9-00BFAA3EC5F6}">
      <dgm:prSet phldrT="[Text]"/>
      <dgm:spPr/>
      <dgm:t>
        <a:bodyPr/>
        <a:lstStyle/>
        <a:p>
          <a:r>
            <a:rPr lang="en-US" dirty="0" smtClean="0"/>
            <a:t>Claims Processing Team</a:t>
          </a:r>
          <a:endParaRPr lang="en-US" dirty="0"/>
        </a:p>
      </dgm:t>
    </dgm:pt>
    <dgm:pt modelId="{82D8AB18-5D59-4040-9C58-723A22FE7361}" type="parTrans" cxnId="{8512FF87-19E6-4FCD-A7E0-07E79B9F1C4F}">
      <dgm:prSet/>
      <dgm:spPr/>
      <dgm:t>
        <a:bodyPr/>
        <a:lstStyle/>
        <a:p>
          <a:endParaRPr lang="en-US"/>
        </a:p>
      </dgm:t>
    </dgm:pt>
    <dgm:pt modelId="{E77F724C-A2F1-4741-873D-83CA7166658B}" type="sibTrans" cxnId="{8512FF87-19E6-4FCD-A7E0-07E79B9F1C4F}">
      <dgm:prSet/>
      <dgm:spPr/>
      <dgm:t>
        <a:bodyPr/>
        <a:lstStyle/>
        <a:p>
          <a:endParaRPr lang="en-US"/>
        </a:p>
      </dgm:t>
    </dgm:pt>
    <dgm:pt modelId="{13B14316-0406-465A-93A2-6F9758035607}">
      <dgm:prSet phldrT="[Text]"/>
      <dgm:spPr/>
      <dgm:t>
        <a:bodyPr/>
        <a:lstStyle/>
        <a:p>
          <a:r>
            <a:rPr lang="en-US" dirty="0" smtClean="0"/>
            <a:t> NVCC Team</a:t>
          </a:r>
          <a:endParaRPr lang="en-US" dirty="0"/>
        </a:p>
      </dgm:t>
    </dgm:pt>
    <dgm:pt modelId="{3A18A679-9BED-4232-8C2C-7CE464D6C779}" type="parTrans" cxnId="{00A1890D-919C-4D76-AFB4-0BD99728BC87}">
      <dgm:prSet/>
      <dgm:spPr/>
      <dgm:t>
        <a:bodyPr/>
        <a:lstStyle/>
        <a:p>
          <a:endParaRPr lang="en-US"/>
        </a:p>
      </dgm:t>
    </dgm:pt>
    <dgm:pt modelId="{3F3D3445-1C78-4BAD-8852-0CD11B309769}" type="sibTrans" cxnId="{00A1890D-919C-4D76-AFB4-0BD99728BC87}">
      <dgm:prSet/>
      <dgm:spPr/>
      <dgm:t>
        <a:bodyPr/>
        <a:lstStyle/>
        <a:p>
          <a:endParaRPr lang="en-US"/>
        </a:p>
      </dgm:t>
    </dgm:pt>
    <dgm:pt modelId="{E7D4ABEE-223C-45A1-B0E6-FC9CABB79BBF}">
      <dgm:prSet phldrT="[Text]"/>
      <dgm:spPr/>
      <dgm:t>
        <a:bodyPr/>
        <a:lstStyle/>
        <a:p>
          <a:r>
            <a:rPr lang="en-US" dirty="0" smtClean="0"/>
            <a:t>VA Provider</a:t>
          </a:r>
          <a:endParaRPr lang="en-US" dirty="0"/>
        </a:p>
      </dgm:t>
    </dgm:pt>
    <dgm:pt modelId="{2635CFB6-F5C9-4EE7-878F-599B29F4B662}" type="parTrans" cxnId="{F0F4B44C-AB33-4D87-9F0E-94F09D5CC496}">
      <dgm:prSet/>
      <dgm:spPr/>
      <dgm:t>
        <a:bodyPr/>
        <a:lstStyle/>
        <a:p>
          <a:endParaRPr lang="en-US"/>
        </a:p>
      </dgm:t>
    </dgm:pt>
    <dgm:pt modelId="{1C87570C-0FD1-4025-8394-35CA749EA8C4}" type="sibTrans" cxnId="{F0F4B44C-AB33-4D87-9F0E-94F09D5CC496}">
      <dgm:prSet/>
      <dgm:spPr/>
      <dgm:t>
        <a:bodyPr/>
        <a:lstStyle/>
        <a:p>
          <a:endParaRPr lang="en-US"/>
        </a:p>
      </dgm:t>
    </dgm:pt>
    <dgm:pt modelId="{A7FF566F-E9DF-4998-B913-1ACCFA7D1690}">
      <dgm:prSet/>
      <dgm:spPr/>
      <dgm:t>
        <a:bodyPr/>
        <a:lstStyle/>
        <a:p>
          <a:endParaRPr lang="en-US" dirty="0"/>
        </a:p>
      </dgm:t>
    </dgm:pt>
    <dgm:pt modelId="{976E1F45-568A-41F7-B992-2D7417D36C39}" type="parTrans" cxnId="{FC41386D-9622-4024-84F3-7162C6B0792A}">
      <dgm:prSet/>
      <dgm:spPr/>
      <dgm:t>
        <a:bodyPr/>
        <a:lstStyle/>
        <a:p>
          <a:endParaRPr lang="en-US"/>
        </a:p>
      </dgm:t>
    </dgm:pt>
    <dgm:pt modelId="{60827593-2E0F-44D0-9CC1-293E0FC87CF9}" type="sibTrans" cxnId="{FC41386D-9622-4024-84F3-7162C6B0792A}">
      <dgm:prSet/>
      <dgm:spPr/>
      <dgm:t>
        <a:bodyPr/>
        <a:lstStyle/>
        <a:p>
          <a:endParaRPr lang="en-US"/>
        </a:p>
      </dgm:t>
    </dgm:pt>
    <dgm:pt modelId="{F91A0F9E-77F5-4C1F-BDD1-187FA023F22B}">
      <dgm:prSet/>
      <dgm:spPr/>
      <dgm:t>
        <a:bodyPr/>
        <a:lstStyle/>
        <a:p>
          <a:endParaRPr lang="en-US" dirty="0"/>
        </a:p>
      </dgm:t>
    </dgm:pt>
    <dgm:pt modelId="{E7370D1B-1747-44D5-A4A4-0FDF48870536}" type="parTrans" cxnId="{A7A4128E-7B80-42A5-BC2E-4A039E04988C}">
      <dgm:prSet/>
      <dgm:spPr/>
      <dgm:t>
        <a:bodyPr/>
        <a:lstStyle/>
        <a:p>
          <a:endParaRPr lang="en-US"/>
        </a:p>
      </dgm:t>
    </dgm:pt>
    <dgm:pt modelId="{F665278A-ED1E-4BC8-B3A4-B38E565B3FCF}" type="sibTrans" cxnId="{A7A4128E-7B80-42A5-BC2E-4A039E04988C}">
      <dgm:prSet/>
      <dgm:spPr/>
      <dgm:t>
        <a:bodyPr/>
        <a:lstStyle/>
        <a:p>
          <a:endParaRPr lang="en-US"/>
        </a:p>
      </dgm:t>
    </dgm:pt>
    <dgm:pt modelId="{C82E01AA-786A-41F5-A2E8-D78A8748D703}" type="pres">
      <dgm:prSet presAssocID="{037320AB-873E-49E8-AD58-3D5070D89121}" presName="cycle" presStyleCnt="0">
        <dgm:presLayoutVars>
          <dgm:chMax val="1"/>
          <dgm:dir/>
          <dgm:animLvl val="ctr"/>
          <dgm:resizeHandles val="exact"/>
        </dgm:presLayoutVars>
      </dgm:prSet>
      <dgm:spPr/>
      <dgm:t>
        <a:bodyPr/>
        <a:lstStyle/>
        <a:p>
          <a:endParaRPr lang="en-US"/>
        </a:p>
      </dgm:t>
    </dgm:pt>
    <dgm:pt modelId="{A468AE48-AA38-4189-8560-029B7CCC7501}" type="pres">
      <dgm:prSet presAssocID="{8BBDF1A7-0E23-4BC2-9F81-1E52A181421D}" presName="centerShape" presStyleLbl="node0" presStyleIdx="0" presStyleCnt="1"/>
      <dgm:spPr/>
      <dgm:t>
        <a:bodyPr/>
        <a:lstStyle/>
        <a:p>
          <a:endParaRPr lang="en-US"/>
        </a:p>
      </dgm:t>
    </dgm:pt>
    <dgm:pt modelId="{B43F9E80-7E57-4F1B-BE3D-27BA326AF1D9}" type="pres">
      <dgm:prSet presAssocID="{82D8AB18-5D59-4040-9C58-723A22FE7361}" presName="parTrans" presStyleLbl="bgSibTrans2D1" presStyleIdx="0" presStyleCnt="3" custScaleX="113051"/>
      <dgm:spPr/>
      <dgm:t>
        <a:bodyPr/>
        <a:lstStyle/>
        <a:p>
          <a:endParaRPr lang="en-US"/>
        </a:p>
      </dgm:t>
    </dgm:pt>
    <dgm:pt modelId="{9948C92B-A3ED-426F-B54B-7C89B0FCD635}" type="pres">
      <dgm:prSet presAssocID="{0EE6FC34-63AC-4D49-B8E9-00BFAA3EC5F6}" presName="node" presStyleLbl="node1" presStyleIdx="0" presStyleCnt="3">
        <dgm:presLayoutVars>
          <dgm:bulletEnabled val="1"/>
        </dgm:presLayoutVars>
      </dgm:prSet>
      <dgm:spPr/>
      <dgm:t>
        <a:bodyPr/>
        <a:lstStyle/>
        <a:p>
          <a:endParaRPr lang="en-US"/>
        </a:p>
      </dgm:t>
    </dgm:pt>
    <dgm:pt modelId="{BDCCD567-2BA6-417B-B24D-DAFDCDC10ED2}" type="pres">
      <dgm:prSet presAssocID="{3A18A679-9BED-4232-8C2C-7CE464D6C779}" presName="parTrans" presStyleLbl="bgSibTrans2D1" presStyleIdx="1" presStyleCnt="3" custScaleX="109432"/>
      <dgm:spPr/>
      <dgm:t>
        <a:bodyPr/>
        <a:lstStyle/>
        <a:p>
          <a:endParaRPr lang="en-US"/>
        </a:p>
      </dgm:t>
    </dgm:pt>
    <dgm:pt modelId="{C625F41C-81C9-45AF-9E0F-F22CFBB9A179}" type="pres">
      <dgm:prSet presAssocID="{13B14316-0406-465A-93A2-6F9758035607}" presName="node" presStyleLbl="node1" presStyleIdx="1" presStyleCnt="3">
        <dgm:presLayoutVars>
          <dgm:bulletEnabled val="1"/>
        </dgm:presLayoutVars>
      </dgm:prSet>
      <dgm:spPr/>
      <dgm:t>
        <a:bodyPr/>
        <a:lstStyle/>
        <a:p>
          <a:endParaRPr lang="en-US"/>
        </a:p>
      </dgm:t>
    </dgm:pt>
    <dgm:pt modelId="{CBF9FE93-303E-4A9A-AF5F-6F8F607FEA3F}" type="pres">
      <dgm:prSet presAssocID="{2635CFB6-F5C9-4EE7-878F-599B29F4B662}" presName="parTrans" presStyleLbl="bgSibTrans2D1" presStyleIdx="2" presStyleCnt="3" custScaleX="110566"/>
      <dgm:spPr/>
      <dgm:t>
        <a:bodyPr/>
        <a:lstStyle/>
        <a:p>
          <a:endParaRPr lang="en-US"/>
        </a:p>
      </dgm:t>
    </dgm:pt>
    <dgm:pt modelId="{A0226680-DDAD-4535-8E95-68FA91485233}" type="pres">
      <dgm:prSet presAssocID="{E7D4ABEE-223C-45A1-B0E6-FC9CABB79BBF}" presName="node" presStyleLbl="node1" presStyleIdx="2" presStyleCnt="3">
        <dgm:presLayoutVars>
          <dgm:bulletEnabled val="1"/>
        </dgm:presLayoutVars>
      </dgm:prSet>
      <dgm:spPr/>
      <dgm:t>
        <a:bodyPr/>
        <a:lstStyle/>
        <a:p>
          <a:endParaRPr lang="en-US"/>
        </a:p>
      </dgm:t>
    </dgm:pt>
  </dgm:ptLst>
  <dgm:cxnLst>
    <dgm:cxn modelId="{35444119-7FE3-4FDC-805E-8BBEC9DD639B}" type="presOf" srcId="{3A18A679-9BED-4232-8C2C-7CE464D6C779}" destId="{BDCCD567-2BA6-417B-B24D-DAFDCDC10ED2}" srcOrd="0" destOrd="0" presId="urn:microsoft.com/office/officeart/2005/8/layout/radial4"/>
    <dgm:cxn modelId="{067B1BAD-FD34-47C8-B03E-7F5BA539ED82}" type="presOf" srcId="{037320AB-873E-49E8-AD58-3D5070D89121}" destId="{C82E01AA-786A-41F5-A2E8-D78A8748D703}" srcOrd="0" destOrd="0" presId="urn:microsoft.com/office/officeart/2005/8/layout/radial4"/>
    <dgm:cxn modelId="{FC41386D-9622-4024-84F3-7162C6B0792A}" srcId="{037320AB-873E-49E8-AD58-3D5070D89121}" destId="{A7FF566F-E9DF-4998-B913-1ACCFA7D1690}" srcOrd="1" destOrd="0" parTransId="{976E1F45-568A-41F7-B992-2D7417D36C39}" sibTransId="{60827593-2E0F-44D0-9CC1-293E0FC87CF9}"/>
    <dgm:cxn modelId="{E7CEB86B-1F7C-4037-A640-9DD1470EFA83}" type="presOf" srcId="{8BBDF1A7-0E23-4BC2-9F81-1E52A181421D}" destId="{A468AE48-AA38-4189-8560-029B7CCC7501}" srcOrd="0" destOrd="0" presId="urn:microsoft.com/office/officeart/2005/8/layout/radial4"/>
    <dgm:cxn modelId="{8512FF87-19E6-4FCD-A7E0-07E79B9F1C4F}" srcId="{8BBDF1A7-0E23-4BC2-9F81-1E52A181421D}" destId="{0EE6FC34-63AC-4D49-B8E9-00BFAA3EC5F6}" srcOrd="0" destOrd="0" parTransId="{82D8AB18-5D59-4040-9C58-723A22FE7361}" sibTransId="{E77F724C-A2F1-4741-873D-83CA7166658B}"/>
    <dgm:cxn modelId="{16A3E2F7-2722-4DFC-A91D-38919BCABF56}" type="presOf" srcId="{82D8AB18-5D59-4040-9C58-723A22FE7361}" destId="{B43F9E80-7E57-4F1B-BE3D-27BA326AF1D9}" srcOrd="0" destOrd="0" presId="urn:microsoft.com/office/officeart/2005/8/layout/radial4"/>
    <dgm:cxn modelId="{F0F4B44C-AB33-4D87-9F0E-94F09D5CC496}" srcId="{8BBDF1A7-0E23-4BC2-9F81-1E52A181421D}" destId="{E7D4ABEE-223C-45A1-B0E6-FC9CABB79BBF}" srcOrd="2" destOrd="0" parTransId="{2635CFB6-F5C9-4EE7-878F-599B29F4B662}" sibTransId="{1C87570C-0FD1-4025-8394-35CA749EA8C4}"/>
    <dgm:cxn modelId="{9A619A11-A83F-42A6-8583-16A62B3F346E}" type="presOf" srcId="{2635CFB6-F5C9-4EE7-878F-599B29F4B662}" destId="{CBF9FE93-303E-4A9A-AF5F-6F8F607FEA3F}" srcOrd="0" destOrd="0" presId="urn:microsoft.com/office/officeart/2005/8/layout/radial4"/>
    <dgm:cxn modelId="{9F31DD7E-3973-435F-A1CC-B36404BE6D19}" type="presOf" srcId="{E7D4ABEE-223C-45A1-B0E6-FC9CABB79BBF}" destId="{A0226680-DDAD-4535-8E95-68FA91485233}" srcOrd="0" destOrd="0" presId="urn:microsoft.com/office/officeart/2005/8/layout/radial4"/>
    <dgm:cxn modelId="{44FACF9E-18C5-48CC-AD54-FD589D266AD7}" type="presOf" srcId="{13B14316-0406-465A-93A2-6F9758035607}" destId="{C625F41C-81C9-45AF-9E0F-F22CFBB9A179}" srcOrd="0" destOrd="0" presId="urn:microsoft.com/office/officeart/2005/8/layout/radial4"/>
    <dgm:cxn modelId="{A7A4128E-7B80-42A5-BC2E-4A039E04988C}" srcId="{037320AB-873E-49E8-AD58-3D5070D89121}" destId="{F91A0F9E-77F5-4C1F-BDD1-187FA023F22B}" srcOrd="2" destOrd="0" parTransId="{E7370D1B-1747-44D5-A4A4-0FDF48870536}" sibTransId="{F665278A-ED1E-4BC8-B3A4-B38E565B3FCF}"/>
    <dgm:cxn modelId="{4B05D305-0B3F-4B75-967D-F7151BBF2723}" type="presOf" srcId="{0EE6FC34-63AC-4D49-B8E9-00BFAA3EC5F6}" destId="{9948C92B-A3ED-426F-B54B-7C89B0FCD635}" srcOrd="0" destOrd="0" presId="urn:microsoft.com/office/officeart/2005/8/layout/radial4"/>
    <dgm:cxn modelId="{A3C69AAB-DC56-4937-B1DE-ACD6FB5B5D2A}" srcId="{037320AB-873E-49E8-AD58-3D5070D89121}" destId="{8BBDF1A7-0E23-4BC2-9F81-1E52A181421D}" srcOrd="0" destOrd="0" parTransId="{FE8DD943-3BEA-4EB5-88E8-8FBA6424528B}" sibTransId="{6A465F9B-7C13-4A12-90BC-0EC636CF9F04}"/>
    <dgm:cxn modelId="{00A1890D-919C-4D76-AFB4-0BD99728BC87}" srcId="{8BBDF1A7-0E23-4BC2-9F81-1E52A181421D}" destId="{13B14316-0406-465A-93A2-6F9758035607}" srcOrd="1" destOrd="0" parTransId="{3A18A679-9BED-4232-8C2C-7CE464D6C779}" sibTransId="{3F3D3445-1C78-4BAD-8852-0CD11B309769}"/>
    <dgm:cxn modelId="{CC9E995D-D0C1-4A61-AF50-A818989D2A3C}" type="presParOf" srcId="{C82E01AA-786A-41F5-A2E8-D78A8748D703}" destId="{A468AE48-AA38-4189-8560-029B7CCC7501}" srcOrd="0" destOrd="0" presId="urn:microsoft.com/office/officeart/2005/8/layout/radial4"/>
    <dgm:cxn modelId="{2A27A82E-59B6-4B21-9CBF-E6DC981B2821}" type="presParOf" srcId="{C82E01AA-786A-41F5-A2E8-D78A8748D703}" destId="{B43F9E80-7E57-4F1B-BE3D-27BA326AF1D9}" srcOrd="1" destOrd="0" presId="urn:microsoft.com/office/officeart/2005/8/layout/radial4"/>
    <dgm:cxn modelId="{0C3DECD8-FE1F-4699-BEB2-1BBDE349B4DC}" type="presParOf" srcId="{C82E01AA-786A-41F5-A2E8-D78A8748D703}" destId="{9948C92B-A3ED-426F-B54B-7C89B0FCD635}" srcOrd="2" destOrd="0" presId="urn:microsoft.com/office/officeart/2005/8/layout/radial4"/>
    <dgm:cxn modelId="{3EE61AE2-0B8B-4755-998B-9F823A46442E}" type="presParOf" srcId="{C82E01AA-786A-41F5-A2E8-D78A8748D703}" destId="{BDCCD567-2BA6-417B-B24D-DAFDCDC10ED2}" srcOrd="3" destOrd="0" presId="urn:microsoft.com/office/officeart/2005/8/layout/radial4"/>
    <dgm:cxn modelId="{E77BD21F-C79A-4586-88FA-21DEBC329B0F}" type="presParOf" srcId="{C82E01AA-786A-41F5-A2E8-D78A8748D703}" destId="{C625F41C-81C9-45AF-9E0F-F22CFBB9A179}" srcOrd="4" destOrd="0" presId="urn:microsoft.com/office/officeart/2005/8/layout/radial4"/>
    <dgm:cxn modelId="{A29B16CF-1094-425E-A51F-835C079897AD}" type="presParOf" srcId="{C82E01AA-786A-41F5-A2E8-D78A8748D703}" destId="{CBF9FE93-303E-4A9A-AF5F-6F8F607FEA3F}" srcOrd="5" destOrd="0" presId="urn:microsoft.com/office/officeart/2005/8/layout/radial4"/>
    <dgm:cxn modelId="{A1144C30-A8A8-44F1-99E6-D340AA832E74}" type="presParOf" srcId="{C82E01AA-786A-41F5-A2E8-D78A8748D703}" destId="{A0226680-DDAD-4535-8E95-68FA914852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2438A21-2D6E-47C9-8EDD-5471E569496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C2B475A-78AB-4562-B9EC-C5F6C34E2DDA}">
      <dgm:prSet phldrT="[Text]" custT="1"/>
      <dgm:spPr/>
      <dgm:t>
        <a:bodyPr/>
        <a:lstStyle/>
        <a:p>
          <a:r>
            <a:rPr lang="en-US" sz="1800" b="0" dirty="0" smtClean="0"/>
            <a:t>NVCC Team Receives Claim with No VA Authorization</a:t>
          </a:r>
          <a:endParaRPr lang="en-US" sz="1800" b="0" dirty="0"/>
        </a:p>
      </dgm:t>
    </dgm:pt>
    <dgm:pt modelId="{9951EABC-D399-40BC-980D-7132B12569FC}" type="parTrans" cxnId="{9BB67D9A-DF4C-40C7-A34E-6D164C708B1D}">
      <dgm:prSet/>
      <dgm:spPr/>
      <dgm:t>
        <a:bodyPr/>
        <a:lstStyle/>
        <a:p>
          <a:endParaRPr lang="en-US"/>
        </a:p>
      </dgm:t>
    </dgm:pt>
    <dgm:pt modelId="{F9A425F5-BC55-47A0-82E2-1FD2CF4405E3}" type="sibTrans" cxnId="{9BB67D9A-DF4C-40C7-A34E-6D164C708B1D}">
      <dgm:prSet/>
      <dgm:spPr/>
      <dgm:t>
        <a:bodyPr/>
        <a:lstStyle/>
        <a:p>
          <a:endParaRPr lang="en-US"/>
        </a:p>
      </dgm:t>
    </dgm:pt>
    <dgm:pt modelId="{939ECC33-2315-4AE6-8F89-C7C9ED0AFBE2}">
      <dgm:prSet phldrT="[Text]" custT="1"/>
      <dgm:spPr/>
      <dgm:t>
        <a:bodyPr/>
        <a:lstStyle/>
        <a:p>
          <a:r>
            <a:rPr lang="en-US" sz="1800" b="0" dirty="0" smtClean="0"/>
            <a:t>Administrative and Clinical Review completed</a:t>
          </a:r>
          <a:endParaRPr lang="en-US" sz="1800" b="0" dirty="0"/>
        </a:p>
      </dgm:t>
    </dgm:pt>
    <dgm:pt modelId="{D29CDBC5-4503-4715-A0A6-AC892BAC5987}" type="parTrans" cxnId="{6E1AD427-BF11-4FA4-8322-724FE42AB5F9}">
      <dgm:prSet/>
      <dgm:spPr/>
      <dgm:t>
        <a:bodyPr/>
        <a:lstStyle/>
        <a:p>
          <a:endParaRPr lang="en-US"/>
        </a:p>
      </dgm:t>
    </dgm:pt>
    <dgm:pt modelId="{B1F3F124-3C34-49A7-8A90-787A9473A899}" type="sibTrans" cxnId="{6E1AD427-BF11-4FA4-8322-724FE42AB5F9}">
      <dgm:prSet/>
      <dgm:spPr/>
      <dgm:t>
        <a:bodyPr/>
        <a:lstStyle/>
        <a:p>
          <a:endParaRPr lang="en-US"/>
        </a:p>
      </dgm:t>
    </dgm:pt>
    <dgm:pt modelId="{9BC4BCF1-E168-495A-AAE4-3A57FC4DCC2F}">
      <dgm:prSet phldrT="[Text]" custT="1"/>
      <dgm:spPr/>
      <dgm:t>
        <a:bodyPr/>
        <a:lstStyle/>
        <a:p>
          <a:r>
            <a:rPr lang="en-US" sz="1800" b="0" dirty="0" smtClean="0"/>
            <a:t>Denial or Approval of Claim determined</a:t>
          </a:r>
          <a:endParaRPr lang="en-US" sz="1800" b="0" dirty="0"/>
        </a:p>
      </dgm:t>
    </dgm:pt>
    <dgm:pt modelId="{A2C75528-9705-4088-B671-DEEFD13BBADF}" type="parTrans" cxnId="{ACCD234F-4B3E-41C0-9F97-61443B39B257}">
      <dgm:prSet/>
      <dgm:spPr/>
      <dgm:t>
        <a:bodyPr/>
        <a:lstStyle/>
        <a:p>
          <a:endParaRPr lang="en-US"/>
        </a:p>
      </dgm:t>
    </dgm:pt>
    <dgm:pt modelId="{5FAF3D20-349E-4ED0-8386-4006098DA954}" type="sibTrans" cxnId="{ACCD234F-4B3E-41C0-9F97-61443B39B257}">
      <dgm:prSet/>
      <dgm:spPr/>
      <dgm:t>
        <a:bodyPr/>
        <a:lstStyle/>
        <a:p>
          <a:endParaRPr lang="en-US"/>
        </a:p>
      </dgm:t>
    </dgm:pt>
    <dgm:pt modelId="{B41B27D0-0329-456C-8C23-301121AE7F23}">
      <dgm:prSet phldrT="[Text]" custT="1"/>
      <dgm:spPr/>
      <dgm:t>
        <a:bodyPr/>
        <a:lstStyle/>
        <a:p>
          <a:r>
            <a:rPr lang="en-US" sz="3200" b="0" dirty="0" smtClean="0">
              <a:solidFill>
                <a:schemeClr val="bg1"/>
              </a:solidFill>
            </a:rPr>
            <a:t>Determination Letter                Sent to Veteran </a:t>
          </a:r>
          <a:endParaRPr lang="en-US" sz="3200" b="0" dirty="0">
            <a:solidFill>
              <a:schemeClr val="bg1"/>
            </a:solidFill>
          </a:endParaRPr>
        </a:p>
      </dgm:t>
    </dgm:pt>
    <dgm:pt modelId="{C6CFC191-E854-4A3A-9FD5-AEEE3639D66B}" type="parTrans" cxnId="{5101E52B-FEB4-408C-A4CD-5C53AC8C9B4B}">
      <dgm:prSet/>
      <dgm:spPr/>
      <dgm:t>
        <a:bodyPr/>
        <a:lstStyle/>
        <a:p>
          <a:endParaRPr lang="en-US"/>
        </a:p>
      </dgm:t>
    </dgm:pt>
    <dgm:pt modelId="{6B10BB75-8E29-4953-831C-D383BA808A2A}" type="sibTrans" cxnId="{5101E52B-FEB4-408C-A4CD-5C53AC8C9B4B}">
      <dgm:prSet/>
      <dgm:spPr/>
      <dgm:t>
        <a:bodyPr/>
        <a:lstStyle/>
        <a:p>
          <a:endParaRPr lang="en-US"/>
        </a:p>
      </dgm:t>
    </dgm:pt>
    <dgm:pt modelId="{FF5FFFDF-A35D-4234-B50C-8439DAABE7FC}" type="pres">
      <dgm:prSet presAssocID="{B2438A21-2D6E-47C9-8EDD-5471E569496F}" presName="Name0" presStyleCnt="0">
        <dgm:presLayoutVars>
          <dgm:chMax val="4"/>
          <dgm:resizeHandles val="exact"/>
        </dgm:presLayoutVars>
      </dgm:prSet>
      <dgm:spPr/>
      <dgm:t>
        <a:bodyPr/>
        <a:lstStyle/>
        <a:p>
          <a:endParaRPr lang="en-US"/>
        </a:p>
      </dgm:t>
    </dgm:pt>
    <dgm:pt modelId="{39AB98DA-93A7-44AC-826A-C1BD9579F4EE}" type="pres">
      <dgm:prSet presAssocID="{B2438A21-2D6E-47C9-8EDD-5471E569496F}" presName="ellipse" presStyleLbl="trBgShp" presStyleIdx="0" presStyleCnt="1"/>
      <dgm:spPr/>
    </dgm:pt>
    <dgm:pt modelId="{7BC5B8D2-0FFF-480D-B079-27A6DD6C1960}" type="pres">
      <dgm:prSet presAssocID="{B2438A21-2D6E-47C9-8EDD-5471E569496F}" presName="arrow1" presStyleLbl="fgShp" presStyleIdx="0" presStyleCnt="1" custLinFactNeighborX="-10540" custLinFactNeighborY="3480"/>
      <dgm:spPr/>
    </dgm:pt>
    <dgm:pt modelId="{B024A49A-6473-40E5-BDA4-782963D36F85}" type="pres">
      <dgm:prSet presAssocID="{B2438A21-2D6E-47C9-8EDD-5471E569496F}" presName="rectangle" presStyleLbl="revTx" presStyleIdx="0" presStyleCnt="1" custScaleX="122523">
        <dgm:presLayoutVars>
          <dgm:bulletEnabled val="1"/>
        </dgm:presLayoutVars>
      </dgm:prSet>
      <dgm:spPr/>
      <dgm:t>
        <a:bodyPr/>
        <a:lstStyle/>
        <a:p>
          <a:endParaRPr lang="en-US"/>
        </a:p>
      </dgm:t>
    </dgm:pt>
    <dgm:pt modelId="{EA6FBB9D-CF01-48FD-8C67-096EECCA6765}" type="pres">
      <dgm:prSet presAssocID="{939ECC33-2315-4AE6-8F89-C7C9ED0AFBE2}" presName="item1" presStyleLbl="node1" presStyleIdx="0" presStyleCnt="3" custScaleX="126595">
        <dgm:presLayoutVars>
          <dgm:bulletEnabled val="1"/>
        </dgm:presLayoutVars>
      </dgm:prSet>
      <dgm:spPr/>
      <dgm:t>
        <a:bodyPr/>
        <a:lstStyle/>
        <a:p>
          <a:endParaRPr lang="en-US"/>
        </a:p>
      </dgm:t>
    </dgm:pt>
    <dgm:pt modelId="{D2BC7DF6-69F1-47A3-A944-EEAA0CDC5019}" type="pres">
      <dgm:prSet presAssocID="{9BC4BCF1-E168-495A-AAE4-3A57FC4DCC2F}" presName="item2" presStyleLbl="node1" presStyleIdx="1" presStyleCnt="3" custScaleX="127628" custScaleY="106847" custLinFactNeighborX="-4805" custLinFactNeighborY="0">
        <dgm:presLayoutVars>
          <dgm:bulletEnabled val="1"/>
        </dgm:presLayoutVars>
      </dgm:prSet>
      <dgm:spPr/>
      <dgm:t>
        <a:bodyPr/>
        <a:lstStyle/>
        <a:p>
          <a:endParaRPr lang="en-US"/>
        </a:p>
      </dgm:t>
    </dgm:pt>
    <dgm:pt modelId="{5DC394D3-14B8-4E0F-B049-B7F9870AF0F0}" type="pres">
      <dgm:prSet presAssocID="{B41B27D0-0329-456C-8C23-301121AE7F23}" presName="item3" presStyleLbl="node1" presStyleIdx="2" presStyleCnt="3" custScaleX="120661" custLinFactNeighborX="9610" custLinFactNeighborY="-3270">
        <dgm:presLayoutVars>
          <dgm:bulletEnabled val="1"/>
        </dgm:presLayoutVars>
      </dgm:prSet>
      <dgm:spPr/>
      <dgm:t>
        <a:bodyPr/>
        <a:lstStyle/>
        <a:p>
          <a:endParaRPr lang="en-US"/>
        </a:p>
      </dgm:t>
    </dgm:pt>
    <dgm:pt modelId="{0904C857-FB70-4294-B6CE-2C69E63D1E36}" type="pres">
      <dgm:prSet presAssocID="{B2438A21-2D6E-47C9-8EDD-5471E569496F}" presName="funnel" presStyleLbl="trAlignAcc1" presStyleIdx="0" presStyleCnt="1" custScaleX="106950" custLinFactNeighborX="-2123" custLinFactNeighborY="-893"/>
      <dgm:spPr/>
    </dgm:pt>
  </dgm:ptLst>
  <dgm:cxnLst>
    <dgm:cxn modelId="{ACCD234F-4B3E-41C0-9F97-61443B39B257}" srcId="{B2438A21-2D6E-47C9-8EDD-5471E569496F}" destId="{9BC4BCF1-E168-495A-AAE4-3A57FC4DCC2F}" srcOrd="2" destOrd="0" parTransId="{A2C75528-9705-4088-B671-DEEFD13BBADF}" sibTransId="{5FAF3D20-349E-4ED0-8386-4006098DA954}"/>
    <dgm:cxn modelId="{6E1AD427-BF11-4FA4-8322-724FE42AB5F9}" srcId="{B2438A21-2D6E-47C9-8EDD-5471E569496F}" destId="{939ECC33-2315-4AE6-8F89-C7C9ED0AFBE2}" srcOrd="1" destOrd="0" parTransId="{D29CDBC5-4503-4715-A0A6-AC892BAC5987}" sibTransId="{B1F3F124-3C34-49A7-8A90-787A9473A899}"/>
    <dgm:cxn modelId="{007C2AC1-E11C-46B5-B657-EB592F64E089}" type="presOf" srcId="{939ECC33-2315-4AE6-8F89-C7C9ED0AFBE2}" destId="{D2BC7DF6-69F1-47A3-A944-EEAA0CDC5019}" srcOrd="0" destOrd="0" presId="urn:microsoft.com/office/officeart/2005/8/layout/funnel1"/>
    <dgm:cxn modelId="{AD1E3C6B-1350-45DE-918D-CAEE37075D21}" type="presOf" srcId="{9C2B475A-78AB-4562-B9EC-C5F6C34E2DDA}" destId="{5DC394D3-14B8-4E0F-B049-B7F9870AF0F0}" srcOrd="0" destOrd="0" presId="urn:microsoft.com/office/officeart/2005/8/layout/funnel1"/>
    <dgm:cxn modelId="{9BB67D9A-DF4C-40C7-A34E-6D164C708B1D}" srcId="{B2438A21-2D6E-47C9-8EDD-5471E569496F}" destId="{9C2B475A-78AB-4562-B9EC-C5F6C34E2DDA}" srcOrd="0" destOrd="0" parTransId="{9951EABC-D399-40BC-980D-7132B12569FC}" sibTransId="{F9A425F5-BC55-47A0-82E2-1FD2CF4405E3}"/>
    <dgm:cxn modelId="{5101E52B-FEB4-408C-A4CD-5C53AC8C9B4B}" srcId="{B2438A21-2D6E-47C9-8EDD-5471E569496F}" destId="{B41B27D0-0329-456C-8C23-301121AE7F23}" srcOrd="3" destOrd="0" parTransId="{C6CFC191-E854-4A3A-9FD5-AEEE3639D66B}" sibTransId="{6B10BB75-8E29-4953-831C-D383BA808A2A}"/>
    <dgm:cxn modelId="{157575A2-004A-45B5-AA32-B0FA97F2C0DF}" type="presOf" srcId="{9BC4BCF1-E168-495A-AAE4-3A57FC4DCC2F}" destId="{EA6FBB9D-CF01-48FD-8C67-096EECCA6765}" srcOrd="0" destOrd="0" presId="urn:microsoft.com/office/officeart/2005/8/layout/funnel1"/>
    <dgm:cxn modelId="{78496170-A16B-4913-B6CF-C2743B71E9A3}" type="presOf" srcId="{B41B27D0-0329-456C-8C23-301121AE7F23}" destId="{B024A49A-6473-40E5-BDA4-782963D36F85}" srcOrd="0" destOrd="0" presId="urn:microsoft.com/office/officeart/2005/8/layout/funnel1"/>
    <dgm:cxn modelId="{B8F61632-86FC-4E9F-B0CE-99A42397C757}" type="presOf" srcId="{B2438A21-2D6E-47C9-8EDD-5471E569496F}" destId="{FF5FFFDF-A35D-4234-B50C-8439DAABE7FC}" srcOrd="0" destOrd="0" presId="urn:microsoft.com/office/officeart/2005/8/layout/funnel1"/>
    <dgm:cxn modelId="{25B18BF6-0475-4C51-8ABA-B3E737AE2DE9}" type="presParOf" srcId="{FF5FFFDF-A35D-4234-B50C-8439DAABE7FC}" destId="{39AB98DA-93A7-44AC-826A-C1BD9579F4EE}" srcOrd="0" destOrd="0" presId="urn:microsoft.com/office/officeart/2005/8/layout/funnel1"/>
    <dgm:cxn modelId="{05FE5B78-2FEF-486A-B1BE-E0A575BAAC84}" type="presParOf" srcId="{FF5FFFDF-A35D-4234-B50C-8439DAABE7FC}" destId="{7BC5B8D2-0FFF-480D-B079-27A6DD6C1960}" srcOrd="1" destOrd="0" presId="urn:microsoft.com/office/officeart/2005/8/layout/funnel1"/>
    <dgm:cxn modelId="{B5D36B09-C077-485C-88E5-E90FE96851AA}" type="presParOf" srcId="{FF5FFFDF-A35D-4234-B50C-8439DAABE7FC}" destId="{B024A49A-6473-40E5-BDA4-782963D36F85}" srcOrd="2" destOrd="0" presId="urn:microsoft.com/office/officeart/2005/8/layout/funnel1"/>
    <dgm:cxn modelId="{C14C7452-B9AC-445E-B819-D4DD047F3E78}" type="presParOf" srcId="{FF5FFFDF-A35D-4234-B50C-8439DAABE7FC}" destId="{EA6FBB9D-CF01-48FD-8C67-096EECCA6765}" srcOrd="3" destOrd="0" presId="urn:microsoft.com/office/officeart/2005/8/layout/funnel1"/>
    <dgm:cxn modelId="{51DDF969-AD7A-4DF9-8E04-2EA63038CAB9}" type="presParOf" srcId="{FF5FFFDF-A35D-4234-B50C-8439DAABE7FC}" destId="{D2BC7DF6-69F1-47A3-A944-EEAA0CDC5019}" srcOrd="4" destOrd="0" presId="urn:microsoft.com/office/officeart/2005/8/layout/funnel1"/>
    <dgm:cxn modelId="{F3BAE98F-9431-4AEF-AAD9-115DED25E027}" type="presParOf" srcId="{FF5FFFDF-A35D-4234-B50C-8439DAABE7FC}" destId="{5DC394D3-14B8-4E0F-B049-B7F9870AF0F0}" srcOrd="5" destOrd="0" presId="urn:microsoft.com/office/officeart/2005/8/layout/funnel1"/>
    <dgm:cxn modelId="{1569D38A-9C09-4F2F-99F0-B4E2DD4F5724}" type="presParOf" srcId="{FF5FFFDF-A35D-4234-B50C-8439DAABE7FC}" destId="{0904C857-FB70-4294-B6CE-2C69E63D1E3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500" b="1" dirty="0" smtClean="0">
              <a:solidFill>
                <a:srgbClr val="FF0000"/>
              </a:solidFill>
            </a:rPr>
            <a:t>Veteran</a:t>
          </a:r>
          <a:endParaRPr lang="en-US" sz="25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dgm:spPr>
      <dgm:t>
        <a:bodyPr/>
        <a:lstStyle/>
        <a:p>
          <a:r>
            <a:rPr lang="en-US" sz="1700" b="1" dirty="0" smtClean="0"/>
            <a:t>Referral Review</a:t>
          </a:r>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solidFill>
          <a:srgbClr val="FF0000"/>
        </a:solidFill>
        <a:scene3d>
          <a:camera prst="orthographicFront"/>
          <a:lightRig rig="threePt" dir="t"/>
        </a:scene3d>
        <a:sp3d>
          <a:bevelT w="165100" prst="coolSlant"/>
        </a:sp3d>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A51EA87E-A130-4CA5-8C41-94EC0021B1FB}" type="presOf" srcId="{4A6D3B35-71A5-48A0-8259-5644C7AEC4A7}" destId="{87EB7D41-0074-40B2-B1B0-BF835A603C37}" srcOrd="0" destOrd="0" presId="urn:microsoft.com/office/officeart/2005/8/layout/radial1"/>
    <dgm:cxn modelId="{4FCE0C0E-5E69-405C-B16A-7F320E8A9929}" type="presOf" srcId="{C538118B-5C3E-4A6B-9918-8634090C693F}" destId="{F1A71C1C-8327-4F85-A298-BC79C05D327B}"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BB7993F6-5001-43BF-A818-8365A50E233A}" srcId="{508D1978-876E-450F-9B01-CE831884DBAB}" destId="{33EBC3FD-BE34-44B4-9A0A-2AB69737DC23}" srcOrd="3" destOrd="0" parTransId="{6E413C00-39B8-4750-B1BE-F87A7BC84648}" sibTransId="{11F3E686-AD0A-4382-80D7-8205F8D633E3}"/>
    <dgm:cxn modelId="{58CE6E74-94A4-40E8-8EC5-65538453691C}" type="presOf" srcId="{6E413C00-39B8-4750-B1BE-F87A7BC84648}" destId="{6CC7CEF6-8B83-4AAA-8D40-810DA1F09600}" srcOrd="1" destOrd="0" presId="urn:microsoft.com/office/officeart/2005/8/layout/radial1"/>
    <dgm:cxn modelId="{F01F629F-9252-4A6F-8D75-0E7ADA865B40}" type="presOf" srcId="{03FB89C6-650F-4705-9AD0-980FBA56072F}" destId="{5B40DE47-D4C1-42FB-AA10-23D520A7DE1C}" srcOrd="0" destOrd="0" presId="urn:microsoft.com/office/officeart/2005/8/layout/radial1"/>
    <dgm:cxn modelId="{E1ADADE1-E0DE-49C0-A8A1-4DA2038DDB95}" srcId="{508D1978-876E-450F-9B01-CE831884DBAB}" destId="{827E4A02-4BC2-4458-83DF-B1595FA41337}" srcOrd="0" destOrd="0" parTransId="{03FB89C6-650F-4705-9AD0-980FBA56072F}" sibTransId="{D62A7D96-0CF1-433D-BF45-C3299C59967C}"/>
    <dgm:cxn modelId="{A2E1867C-5B7E-4BB9-9D0C-4F4E912A2B92}" srcId="{508D1978-876E-450F-9B01-CE831884DBAB}" destId="{C538118B-5C3E-4A6B-9918-8634090C693F}" srcOrd="2" destOrd="0" parTransId="{86343FCD-ACDD-4BA8-8100-C199220053D3}" sibTransId="{37B39DC8-D37B-4248-9FA7-78E66F544A7F}"/>
    <dgm:cxn modelId="{DCCA5A4C-5196-48EF-B488-C3DF1E41569F}" type="presOf" srcId="{58858DB5-4013-486A-8565-B22F23FADB92}" destId="{4AF16964-1C94-43BA-9DD2-AA7BF686005E}"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B209F58C-1A86-4696-A285-92DD4424599C}" type="presOf" srcId="{508D1978-876E-450F-9B01-CE831884DBAB}" destId="{0D39ADDB-40F8-4EEE-8346-033BDF5DF40A}" srcOrd="0" destOrd="0" presId="urn:microsoft.com/office/officeart/2005/8/layout/radial1"/>
    <dgm:cxn modelId="{C57337DD-C7C7-4590-BC89-441AD7B2644B}" srcId="{508D1978-876E-450F-9B01-CE831884DBAB}" destId="{4A6D3B35-71A5-48A0-8259-5644C7AEC4A7}" srcOrd="4" destOrd="0" parTransId="{AD741C99-C93C-4FA0-9DF4-38BD5DFACD3D}" sibTransId="{F432D194-7BDC-4733-A418-BE5410BB1C77}"/>
    <dgm:cxn modelId="{FFDF9638-3CF8-48FD-8FD1-7E1AEDFAB7E2}" type="presOf" srcId="{86343FCD-ACDD-4BA8-8100-C199220053D3}" destId="{5CCEC853-A065-4047-9178-40AED8A0677A}" srcOrd="1" destOrd="0" presId="urn:microsoft.com/office/officeart/2005/8/layout/radial1"/>
    <dgm:cxn modelId="{FCFDFA46-A54B-48F6-BE80-E817F583041C}" type="presOf" srcId="{6E413C00-39B8-4750-B1BE-F87A7BC84648}" destId="{181C11C4-BA82-4839-B156-D6A9AD0B04EF}" srcOrd="0" destOrd="0" presId="urn:microsoft.com/office/officeart/2005/8/layout/radial1"/>
    <dgm:cxn modelId="{485E8C50-CC82-42AE-9F5A-F9794820F17B}" type="presOf" srcId="{33EBC3FD-BE34-44B4-9A0A-2AB69737DC23}" destId="{8446F48A-FCC3-436F-9A99-85FF67B1D38B}" srcOrd="0" destOrd="0" presId="urn:microsoft.com/office/officeart/2005/8/layout/radial1"/>
    <dgm:cxn modelId="{445D2695-BBD7-47D6-8FB8-91B3F08C20F5}" type="presOf" srcId="{53FFD95D-48BC-4CB7-8672-58742E61AAF2}" destId="{28E215B8-5ED4-4325-BE3D-3CA0EFB0194A}" srcOrd="0" destOrd="0" presId="urn:microsoft.com/office/officeart/2005/8/layout/radial1"/>
    <dgm:cxn modelId="{51528CF5-C191-4BA9-8C34-E1345A67A035}" type="presOf" srcId="{03FB89C6-650F-4705-9AD0-980FBA56072F}" destId="{4401EE48-2E79-445D-A6F9-0C7030B48D31}" srcOrd="1" destOrd="0" presId="urn:microsoft.com/office/officeart/2005/8/layout/radial1"/>
    <dgm:cxn modelId="{F39CA2D7-691D-4AD2-B17D-A14ACAF5F20A}" type="presOf" srcId="{827E4A02-4BC2-4458-83DF-B1595FA41337}" destId="{808FFAE4-0C60-4315-B484-C0443073D25D}" srcOrd="0" destOrd="0" presId="urn:microsoft.com/office/officeart/2005/8/layout/radial1"/>
    <dgm:cxn modelId="{DF72F502-A5DA-4099-AB25-B0C434633840}" type="presOf" srcId="{AD741C99-C93C-4FA0-9DF4-38BD5DFACD3D}" destId="{E2CA8AC5-7306-4421-A1D6-0A2C3E95E9C3}" srcOrd="1" destOrd="0" presId="urn:microsoft.com/office/officeart/2005/8/layout/radial1"/>
    <dgm:cxn modelId="{9D6C6D58-54E1-4841-AFF0-4EBFAF8848BC}" type="presOf" srcId="{53FFD95D-48BC-4CB7-8672-58742E61AAF2}" destId="{156AC85C-F633-4849-86CC-C4C1B432DA90}" srcOrd="1" destOrd="0" presId="urn:microsoft.com/office/officeart/2005/8/layout/radial1"/>
    <dgm:cxn modelId="{91D46650-5BBA-43C1-9E3D-36964841957F}" type="presOf" srcId="{3D5A653B-6D50-409B-A0CF-A0C15F5C0F9B}" destId="{DBAD6A9F-BFC3-46AA-8247-6FD86B4A5FC1}" srcOrd="0" destOrd="0" presId="urn:microsoft.com/office/officeart/2005/8/layout/radial1"/>
    <dgm:cxn modelId="{CB7C2A02-7421-4340-8816-D2C209B79EDC}" type="presOf" srcId="{86343FCD-ACDD-4BA8-8100-C199220053D3}" destId="{78EB3F23-03E8-47DA-8FB0-07C616663517}" srcOrd="0" destOrd="0" presId="urn:microsoft.com/office/officeart/2005/8/layout/radial1"/>
    <dgm:cxn modelId="{55C96E8A-DFED-44E9-A3D0-458B4063B81F}" type="presOf" srcId="{AD741C99-C93C-4FA0-9DF4-38BD5DFACD3D}" destId="{C94648DB-A991-4D17-B21C-2B58591D5923}" srcOrd="0" destOrd="0" presId="urn:microsoft.com/office/officeart/2005/8/layout/radial1"/>
    <dgm:cxn modelId="{A8FFC8D9-8C08-4EE8-B2C8-50AA3D05C982}" type="presParOf" srcId="{DBAD6A9F-BFC3-46AA-8247-6FD86B4A5FC1}" destId="{0D39ADDB-40F8-4EEE-8346-033BDF5DF40A}" srcOrd="0" destOrd="0" presId="urn:microsoft.com/office/officeart/2005/8/layout/radial1"/>
    <dgm:cxn modelId="{93CE5798-5358-4599-968D-B8F1F15FC397}" type="presParOf" srcId="{DBAD6A9F-BFC3-46AA-8247-6FD86B4A5FC1}" destId="{5B40DE47-D4C1-42FB-AA10-23D520A7DE1C}" srcOrd="1" destOrd="0" presId="urn:microsoft.com/office/officeart/2005/8/layout/radial1"/>
    <dgm:cxn modelId="{508CA009-3F4F-4494-990C-7C6577DFCC8F}" type="presParOf" srcId="{5B40DE47-D4C1-42FB-AA10-23D520A7DE1C}" destId="{4401EE48-2E79-445D-A6F9-0C7030B48D31}" srcOrd="0" destOrd="0" presId="urn:microsoft.com/office/officeart/2005/8/layout/radial1"/>
    <dgm:cxn modelId="{96F7CAB8-0F97-4709-B9A9-E737112E2455}" type="presParOf" srcId="{DBAD6A9F-BFC3-46AA-8247-6FD86B4A5FC1}" destId="{808FFAE4-0C60-4315-B484-C0443073D25D}" srcOrd="2" destOrd="0" presId="urn:microsoft.com/office/officeart/2005/8/layout/radial1"/>
    <dgm:cxn modelId="{E91CFA6E-D9C5-448E-BE92-437BF3C25059}" type="presParOf" srcId="{DBAD6A9F-BFC3-46AA-8247-6FD86B4A5FC1}" destId="{28E215B8-5ED4-4325-BE3D-3CA0EFB0194A}" srcOrd="3" destOrd="0" presId="urn:microsoft.com/office/officeart/2005/8/layout/radial1"/>
    <dgm:cxn modelId="{BE0E2F4C-1679-4D62-95D9-CAA7F6B570E6}" type="presParOf" srcId="{28E215B8-5ED4-4325-BE3D-3CA0EFB0194A}" destId="{156AC85C-F633-4849-86CC-C4C1B432DA90}" srcOrd="0" destOrd="0" presId="urn:microsoft.com/office/officeart/2005/8/layout/radial1"/>
    <dgm:cxn modelId="{E100AE74-BD69-44BF-9C85-B7498F44E95D}" type="presParOf" srcId="{DBAD6A9F-BFC3-46AA-8247-6FD86B4A5FC1}" destId="{4AF16964-1C94-43BA-9DD2-AA7BF686005E}" srcOrd="4" destOrd="0" presId="urn:microsoft.com/office/officeart/2005/8/layout/radial1"/>
    <dgm:cxn modelId="{E4BC0AAC-BE45-4ABA-B62C-1936AA30FCA4}" type="presParOf" srcId="{DBAD6A9F-BFC3-46AA-8247-6FD86B4A5FC1}" destId="{78EB3F23-03E8-47DA-8FB0-07C616663517}" srcOrd="5" destOrd="0" presId="urn:microsoft.com/office/officeart/2005/8/layout/radial1"/>
    <dgm:cxn modelId="{DF26E617-6AD8-43F3-95C1-D6EC6FDAE486}" type="presParOf" srcId="{78EB3F23-03E8-47DA-8FB0-07C616663517}" destId="{5CCEC853-A065-4047-9178-40AED8A0677A}" srcOrd="0" destOrd="0" presId="urn:microsoft.com/office/officeart/2005/8/layout/radial1"/>
    <dgm:cxn modelId="{2A99F6BB-D9B7-4B00-B1B8-FA7DBC46DEF6}" type="presParOf" srcId="{DBAD6A9F-BFC3-46AA-8247-6FD86B4A5FC1}" destId="{F1A71C1C-8327-4F85-A298-BC79C05D327B}" srcOrd="6" destOrd="0" presId="urn:microsoft.com/office/officeart/2005/8/layout/radial1"/>
    <dgm:cxn modelId="{ED97087D-88C2-4BAA-AECA-5D9FB5979D4B}" type="presParOf" srcId="{DBAD6A9F-BFC3-46AA-8247-6FD86B4A5FC1}" destId="{181C11C4-BA82-4839-B156-D6A9AD0B04EF}" srcOrd="7" destOrd="0" presId="urn:microsoft.com/office/officeart/2005/8/layout/radial1"/>
    <dgm:cxn modelId="{1B442197-77DD-4054-95C8-821503DB590C}" type="presParOf" srcId="{181C11C4-BA82-4839-B156-D6A9AD0B04EF}" destId="{6CC7CEF6-8B83-4AAA-8D40-810DA1F09600}" srcOrd="0" destOrd="0" presId="urn:microsoft.com/office/officeart/2005/8/layout/radial1"/>
    <dgm:cxn modelId="{99CCB440-5DDD-46CC-B66F-353DB28C209C}" type="presParOf" srcId="{DBAD6A9F-BFC3-46AA-8247-6FD86B4A5FC1}" destId="{8446F48A-FCC3-436F-9A99-85FF67B1D38B}" srcOrd="8" destOrd="0" presId="urn:microsoft.com/office/officeart/2005/8/layout/radial1"/>
    <dgm:cxn modelId="{49E2BC13-F1D4-42F9-8C72-2118A202D11F}" type="presParOf" srcId="{DBAD6A9F-BFC3-46AA-8247-6FD86B4A5FC1}" destId="{C94648DB-A991-4D17-B21C-2B58591D5923}" srcOrd="9" destOrd="0" presId="urn:microsoft.com/office/officeart/2005/8/layout/radial1"/>
    <dgm:cxn modelId="{6162038A-5B68-473F-9E2C-18C647ED5610}" type="presParOf" srcId="{C94648DB-A991-4D17-B21C-2B58591D5923}" destId="{E2CA8AC5-7306-4421-A1D6-0A2C3E95E9C3}" srcOrd="0" destOrd="0" presId="urn:microsoft.com/office/officeart/2005/8/layout/radial1"/>
    <dgm:cxn modelId="{03CFA02A-DC5D-4D9C-842F-91069982A6E0}"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41B866-B686-40FE-B75D-6A9487930A8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2C19672-64F7-4BB9-ABE2-C16F1BAFABCE}">
      <dgm:prSet phldrT="[Text]" custT="1"/>
      <dgm:spPr>
        <a:ln w="38100">
          <a:solidFill>
            <a:srgbClr val="FF0000"/>
          </a:solidFill>
        </a:ln>
      </dgm:spPr>
      <dgm:t>
        <a:bodyPr/>
        <a:lstStyle/>
        <a:p>
          <a:r>
            <a:rPr lang="en-US" sz="2600" dirty="0" smtClean="0">
              <a:solidFill>
                <a:schemeClr val="bg1"/>
              </a:solidFill>
            </a:rPr>
            <a:t>Veteran Claimant</a:t>
          </a:r>
          <a:endParaRPr lang="en-US" sz="2600" dirty="0">
            <a:solidFill>
              <a:schemeClr val="bg1"/>
            </a:solidFill>
          </a:endParaRPr>
        </a:p>
      </dgm:t>
    </dgm:pt>
    <dgm:pt modelId="{1A8229F5-E522-464E-8985-E90249D6124E}" type="parTrans" cxnId="{84AF3C03-623B-4196-A941-A5347570D1B2}">
      <dgm:prSet/>
      <dgm:spPr/>
      <dgm:t>
        <a:bodyPr/>
        <a:lstStyle/>
        <a:p>
          <a:endParaRPr lang="en-US"/>
        </a:p>
      </dgm:t>
    </dgm:pt>
    <dgm:pt modelId="{2CD5460C-E889-433B-B190-E98044C3FF8B}" type="sibTrans" cxnId="{84AF3C03-623B-4196-A941-A5347570D1B2}">
      <dgm:prSet/>
      <dgm:spPr/>
      <dgm:t>
        <a:bodyPr/>
        <a:lstStyle/>
        <a:p>
          <a:endParaRPr lang="en-US"/>
        </a:p>
      </dgm:t>
    </dgm:pt>
    <dgm:pt modelId="{57E5F905-EC28-4128-8EBC-9057D8317E6E}">
      <dgm:prSet phldrT="[Text]" custT="1"/>
      <dgm:spPr/>
      <dgm:t>
        <a:bodyPr/>
        <a:lstStyle/>
        <a:p>
          <a:r>
            <a:rPr lang="en-US" sz="2600" dirty="0" smtClean="0">
              <a:solidFill>
                <a:schemeClr val="bg1"/>
              </a:solidFill>
            </a:rPr>
            <a:t>NVCC Team</a:t>
          </a:r>
          <a:endParaRPr lang="en-US" sz="2600" dirty="0">
            <a:solidFill>
              <a:schemeClr val="bg1"/>
            </a:solidFill>
          </a:endParaRPr>
        </a:p>
      </dgm:t>
    </dgm:pt>
    <dgm:pt modelId="{1D2D9CD9-99BA-4CC0-A229-10E2AE83C8BA}" type="parTrans" cxnId="{5B81BE03-F91B-443A-98A3-D490A25882D6}">
      <dgm:prSet/>
      <dgm:spPr/>
      <dgm:t>
        <a:bodyPr/>
        <a:lstStyle/>
        <a:p>
          <a:endParaRPr lang="en-US"/>
        </a:p>
      </dgm:t>
    </dgm:pt>
    <dgm:pt modelId="{3E6BBACB-BEF3-4B40-93D5-CBD3875DA94E}" type="sibTrans" cxnId="{5B81BE03-F91B-443A-98A3-D490A25882D6}">
      <dgm:prSet/>
      <dgm:spPr/>
      <dgm:t>
        <a:bodyPr/>
        <a:lstStyle/>
        <a:p>
          <a:endParaRPr lang="en-US"/>
        </a:p>
      </dgm:t>
    </dgm:pt>
    <dgm:pt modelId="{591DD63F-6CD4-4337-87D8-EF7F8DE2518F}">
      <dgm:prSet phldrT="[Text]" custT="1"/>
      <dgm:spPr/>
      <dgm:t>
        <a:bodyPr/>
        <a:lstStyle/>
        <a:p>
          <a:r>
            <a:rPr lang="en-US" sz="2600" dirty="0" smtClean="0">
              <a:solidFill>
                <a:schemeClr val="bg1"/>
              </a:solidFill>
            </a:rPr>
            <a:t>Claims Processing Team</a:t>
          </a:r>
          <a:endParaRPr lang="en-US" sz="2600" dirty="0">
            <a:solidFill>
              <a:schemeClr val="bg1"/>
            </a:solidFill>
          </a:endParaRPr>
        </a:p>
      </dgm:t>
    </dgm:pt>
    <dgm:pt modelId="{E32EF3A1-1E54-4161-B913-EBF28CE7BB92}" type="parTrans" cxnId="{E707EEFB-47C9-4106-8E2E-B078643BE4AA}">
      <dgm:prSet/>
      <dgm:spPr/>
      <dgm:t>
        <a:bodyPr/>
        <a:lstStyle/>
        <a:p>
          <a:endParaRPr lang="en-US"/>
        </a:p>
      </dgm:t>
    </dgm:pt>
    <dgm:pt modelId="{DE210C7E-4746-4DEE-8F34-107F1D9A4D6F}" type="sibTrans" cxnId="{E707EEFB-47C9-4106-8E2E-B078643BE4AA}">
      <dgm:prSet/>
      <dgm:spPr/>
      <dgm:t>
        <a:bodyPr/>
        <a:lstStyle/>
        <a:p>
          <a:endParaRPr lang="en-US"/>
        </a:p>
      </dgm:t>
    </dgm:pt>
    <dgm:pt modelId="{BAF2CCD3-30FC-4173-B8BE-08F03277C837}">
      <dgm:prSet phldrT="[Text]" custT="1"/>
      <dgm:spPr/>
      <dgm:t>
        <a:bodyPr/>
        <a:lstStyle/>
        <a:p>
          <a:r>
            <a:rPr lang="en-US" sz="2600" dirty="0" smtClean="0">
              <a:solidFill>
                <a:schemeClr val="bg1"/>
              </a:solidFill>
            </a:rPr>
            <a:t>Board of Veterans Appeals (BVA)</a:t>
          </a:r>
          <a:endParaRPr lang="en-US" sz="2600" dirty="0">
            <a:solidFill>
              <a:schemeClr val="bg1"/>
            </a:solidFill>
          </a:endParaRPr>
        </a:p>
      </dgm:t>
    </dgm:pt>
    <dgm:pt modelId="{60A8A789-9E3C-4D4D-AAA0-2C880527B7BB}" type="parTrans" cxnId="{19080C5F-56F3-465F-B4E6-83587BAFB3EA}">
      <dgm:prSet/>
      <dgm:spPr/>
      <dgm:t>
        <a:bodyPr/>
        <a:lstStyle/>
        <a:p>
          <a:endParaRPr lang="en-US"/>
        </a:p>
      </dgm:t>
    </dgm:pt>
    <dgm:pt modelId="{9D36A2AC-27A1-4DF3-87AF-5B06CD162A47}" type="sibTrans" cxnId="{19080C5F-56F3-465F-B4E6-83587BAFB3EA}">
      <dgm:prSet/>
      <dgm:spPr/>
      <dgm:t>
        <a:bodyPr/>
        <a:lstStyle/>
        <a:p>
          <a:endParaRPr lang="en-US"/>
        </a:p>
      </dgm:t>
    </dgm:pt>
    <dgm:pt modelId="{3971AC6A-0154-446B-BC7B-37C9DFADEE54}" type="pres">
      <dgm:prSet presAssocID="{2641B866-B686-40FE-B75D-6A9487930A80}" presName="Name0" presStyleCnt="0">
        <dgm:presLayoutVars>
          <dgm:dir/>
          <dgm:resizeHandles val="exact"/>
        </dgm:presLayoutVars>
      </dgm:prSet>
      <dgm:spPr/>
      <dgm:t>
        <a:bodyPr/>
        <a:lstStyle/>
        <a:p>
          <a:endParaRPr lang="en-US"/>
        </a:p>
      </dgm:t>
    </dgm:pt>
    <dgm:pt modelId="{431605E6-759F-4097-B727-7754C3AB4EED}" type="pres">
      <dgm:prSet presAssocID="{02C19672-64F7-4BB9-ABE2-C16F1BAFABCE}" presName="Name5" presStyleLbl="vennNode1" presStyleIdx="0" presStyleCnt="4">
        <dgm:presLayoutVars>
          <dgm:bulletEnabled val="1"/>
        </dgm:presLayoutVars>
      </dgm:prSet>
      <dgm:spPr/>
      <dgm:t>
        <a:bodyPr/>
        <a:lstStyle/>
        <a:p>
          <a:endParaRPr lang="en-US"/>
        </a:p>
      </dgm:t>
    </dgm:pt>
    <dgm:pt modelId="{F8FFF1AE-BA0C-4D38-8B38-3FB439BC5EBD}" type="pres">
      <dgm:prSet presAssocID="{2CD5460C-E889-433B-B190-E98044C3FF8B}" presName="space" presStyleCnt="0"/>
      <dgm:spPr/>
    </dgm:pt>
    <dgm:pt modelId="{DFF09405-8AC1-4DD6-8C66-5ACD1A261EE3}" type="pres">
      <dgm:prSet presAssocID="{57E5F905-EC28-4128-8EBC-9057D8317E6E}" presName="Name5" presStyleLbl="vennNode1" presStyleIdx="1" presStyleCnt="4">
        <dgm:presLayoutVars>
          <dgm:bulletEnabled val="1"/>
        </dgm:presLayoutVars>
      </dgm:prSet>
      <dgm:spPr/>
      <dgm:t>
        <a:bodyPr/>
        <a:lstStyle/>
        <a:p>
          <a:endParaRPr lang="en-US"/>
        </a:p>
      </dgm:t>
    </dgm:pt>
    <dgm:pt modelId="{533D51FE-E96C-4F50-BEF1-4CBC9374449E}" type="pres">
      <dgm:prSet presAssocID="{3E6BBACB-BEF3-4B40-93D5-CBD3875DA94E}" presName="space" presStyleCnt="0"/>
      <dgm:spPr/>
    </dgm:pt>
    <dgm:pt modelId="{3D6A5A7D-5AB8-4CBD-9B0E-106C5EF9245C}" type="pres">
      <dgm:prSet presAssocID="{591DD63F-6CD4-4337-87D8-EF7F8DE2518F}" presName="Name5" presStyleLbl="vennNode1" presStyleIdx="2" presStyleCnt="4">
        <dgm:presLayoutVars>
          <dgm:bulletEnabled val="1"/>
        </dgm:presLayoutVars>
      </dgm:prSet>
      <dgm:spPr/>
      <dgm:t>
        <a:bodyPr/>
        <a:lstStyle/>
        <a:p>
          <a:endParaRPr lang="en-US"/>
        </a:p>
      </dgm:t>
    </dgm:pt>
    <dgm:pt modelId="{8F5F0134-35C3-4F94-8E6A-BF2F5266B3E5}" type="pres">
      <dgm:prSet presAssocID="{DE210C7E-4746-4DEE-8F34-107F1D9A4D6F}" presName="space" presStyleCnt="0"/>
      <dgm:spPr/>
    </dgm:pt>
    <dgm:pt modelId="{0A766429-8149-4AB9-AD07-05CF5C9569C7}" type="pres">
      <dgm:prSet presAssocID="{BAF2CCD3-30FC-4173-B8BE-08F03277C837}" presName="Name5" presStyleLbl="vennNode1" presStyleIdx="3" presStyleCnt="4">
        <dgm:presLayoutVars>
          <dgm:bulletEnabled val="1"/>
        </dgm:presLayoutVars>
      </dgm:prSet>
      <dgm:spPr/>
      <dgm:t>
        <a:bodyPr/>
        <a:lstStyle/>
        <a:p>
          <a:endParaRPr lang="en-US"/>
        </a:p>
      </dgm:t>
    </dgm:pt>
  </dgm:ptLst>
  <dgm:cxnLst>
    <dgm:cxn modelId="{18E944B9-A21D-4847-AA56-1C8DAF063E11}" type="presOf" srcId="{2641B866-B686-40FE-B75D-6A9487930A80}" destId="{3971AC6A-0154-446B-BC7B-37C9DFADEE54}" srcOrd="0" destOrd="0" presId="urn:microsoft.com/office/officeart/2005/8/layout/venn3"/>
    <dgm:cxn modelId="{5B889B92-7E8F-4E7B-BBA9-3B7CA9C29A63}" type="presOf" srcId="{57E5F905-EC28-4128-8EBC-9057D8317E6E}" destId="{DFF09405-8AC1-4DD6-8C66-5ACD1A261EE3}" srcOrd="0" destOrd="0" presId="urn:microsoft.com/office/officeart/2005/8/layout/venn3"/>
    <dgm:cxn modelId="{5B81BE03-F91B-443A-98A3-D490A25882D6}" srcId="{2641B866-B686-40FE-B75D-6A9487930A80}" destId="{57E5F905-EC28-4128-8EBC-9057D8317E6E}" srcOrd="1" destOrd="0" parTransId="{1D2D9CD9-99BA-4CC0-A229-10E2AE83C8BA}" sibTransId="{3E6BBACB-BEF3-4B40-93D5-CBD3875DA94E}"/>
    <dgm:cxn modelId="{19080C5F-56F3-465F-B4E6-83587BAFB3EA}" srcId="{2641B866-B686-40FE-B75D-6A9487930A80}" destId="{BAF2CCD3-30FC-4173-B8BE-08F03277C837}" srcOrd="3" destOrd="0" parTransId="{60A8A789-9E3C-4D4D-AAA0-2C880527B7BB}" sibTransId="{9D36A2AC-27A1-4DF3-87AF-5B06CD162A47}"/>
    <dgm:cxn modelId="{CD3C2BE0-471C-427E-AFC9-8BC7B56F884C}" type="presOf" srcId="{02C19672-64F7-4BB9-ABE2-C16F1BAFABCE}" destId="{431605E6-759F-4097-B727-7754C3AB4EED}" srcOrd="0" destOrd="0" presId="urn:microsoft.com/office/officeart/2005/8/layout/venn3"/>
    <dgm:cxn modelId="{5A0118E0-92F2-4C03-B83A-6A1F73E633E8}" type="presOf" srcId="{591DD63F-6CD4-4337-87D8-EF7F8DE2518F}" destId="{3D6A5A7D-5AB8-4CBD-9B0E-106C5EF9245C}" srcOrd="0" destOrd="0" presId="urn:microsoft.com/office/officeart/2005/8/layout/venn3"/>
    <dgm:cxn modelId="{84AF3C03-623B-4196-A941-A5347570D1B2}" srcId="{2641B866-B686-40FE-B75D-6A9487930A80}" destId="{02C19672-64F7-4BB9-ABE2-C16F1BAFABCE}" srcOrd="0" destOrd="0" parTransId="{1A8229F5-E522-464E-8985-E90249D6124E}" sibTransId="{2CD5460C-E889-433B-B190-E98044C3FF8B}"/>
    <dgm:cxn modelId="{BB1141A0-C5D8-4F34-9A29-21A3AF850B33}" type="presOf" srcId="{BAF2CCD3-30FC-4173-B8BE-08F03277C837}" destId="{0A766429-8149-4AB9-AD07-05CF5C9569C7}" srcOrd="0" destOrd="0" presId="urn:microsoft.com/office/officeart/2005/8/layout/venn3"/>
    <dgm:cxn modelId="{E707EEFB-47C9-4106-8E2E-B078643BE4AA}" srcId="{2641B866-B686-40FE-B75D-6A9487930A80}" destId="{591DD63F-6CD4-4337-87D8-EF7F8DE2518F}" srcOrd="2" destOrd="0" parTransId="{E32EF3A1-1E54-4161-B913-EBF28CE7BB92}" sibTransId="{DE210C7E-4746-4DEE-8F34-107F1D9A4D6F}"/>
    <dgm:cxn modelId="{C7001CFE-26AB-4897-9067-33DCE14D948E}" type="presParOf" srcId="{3971AC6A-0154-446B-BC7B-37C9DFADEE54}" destId="{431605E6-759F-4097-B727-7754C3AB4EED}" srcOrd="0" destOrd="0" presId="urn:microsoft.com/office/officeart/2005/8/layout/venn3"/>
    <dgm:cxn modelId="{0FEC62FD-0DCB-46BE-AC25-74813EB838C5}" type="presParOf" srcId="{3971AC6A-0154-446B-BC7B-37C9DFADEE54}" destId="{F8FFF1AE-BA0C-4D38-8B38-3FB439BC5EBD}" srcOrd="1" destOrd="0" presId="urn:microsoft.com/office/officeart/2005/8/layout/venn3"/>
    <dgm:cxn modelId="{90DE4FBC-FD09-4356-9D73-D79830BEA50D}" type="presParOf" srcId="{3971AC6A-0154-446B-BC7B-37C9DFADEE54}" destId="{DFF09405-8AC1-4DD6-8C66-5ACD1A261EE3}" srcOrd="2" destOrd="0" presId="urn:microsoft.com/office/officeart/2005/8/layout/venn3"/>
    <dgm:cxn modelId="{5657CCB2-6D35-404A-B19A-9C94CA545118}" type="presParOf" srcId="{3971AC6A-0154-446B-BC7B-37C9DFADEE54}" destId="{533D51FE-E96C-4F50-BEF1-4CBC9374449E}" srcOrd="3" destOrd="0" presId="urn:microsoft.com/office/officeart/2005/8/layout/venn3"/>
    <dgm:cxn modelId="{5B182585-50A8-4C6C-A44F-CF76CB3F9551}" type="presParOf" srcId="{3971AC6A-0154-446B-BC7B-37C9DFADEE54}" destId="{3D6A5A7D-5AB8-4CBD-9B0E-106C5EF9245C}" srcOrd="4" destOrd="0" presId="urn:microsoft.com/office/officeart/2005/8/layout/venn3"/>
    <dgm:cxn modelId="{A0DF8582-2654-49D5-B600-A2B3B615BFF1}" type="presParOf" srcId="{3971AC6A-0154-446B-BC7B-37C9DFADEE54}" destId="{8F5F0134-35C3-4F94-8E6A-BF2F5266B3E5}" srcOrd="5" destOrd="0" presId="urn:microsoft.com/office/officeart/2005/8/layout/venn3"/>
    <dgm:cxn modelId="{64A4F93B-8034-4D1F-A5C6-35E0AA34C248}" type="presParOf" srcId="{3971AC6A-0154-446B-BC7B-37C9DFADEE54}" destId="{0A766429-8149-4AB9-AD07-05CF5C9569C7}"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800" b="1" dirty="0" smtClean="0">
              <a:solidFill>
                <a:srgbClr val="FF0000"/>
              </a:solidFill>
            </a:rPr>
            <a:t>Veteran</a:t>
          </a:r>
          <a:endParaRPr lang="en-US" sz="28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Referral Review</a:t>
          </a:r>
          <a:endParaRPr lang="en-US" sz="1700" b="1" dirty="0"/>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custScaleX="118679"/>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6830BF24-2EB5-48D8-9776-483FD3F6C06F}" type="presOf" srcId="{53FFD95D-48BC-4CB7-8672-58742E61AAF2}" destId="{28E215B8-5ED4-4325-BE3D-3CA0EFB0194A}" srcOrd="0" destOrd="0" presId="urn:microsoft.com/office/officeart/2005/8/layout/radial1"/>
    <dgm:cxn modelId="{49350608-257E-4025-9E4C-A7982BE2F7B3}" type="presOf" srcId="{86343FCD-ACDD-4BA8-8100-C199220053D3}" destId="{78EB3F23-03E8-47DA-8FB0-07C616663517}"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9B8D5932-0F07-48F3-B2D4-6DB04870892B}" type="presOf" srcId="{6E413C00-39B8-4750-B1BE-F87A7BC84648}" destId="{6CC7CEF6-8B83-4AAA-8D40-810DA1F09600}" srcOrd="1" destOrd="0" presId="urn:microsoft.com/office/officeart/2005/8/layout/radial1"/>
    <dgm:cxn modelId="{3F151DE9-82F2-46C9-AC67-3793F3118D8D}" type="presOf" srcId="{6E413C00-39B8-4750-B1BE-F87A7BC84648}" destId="{181C11C4-BA82-4839-B156-D6A9AD0B04EF}" srcOrd="0" destOrd="0" presId="urn:microsoft.com/office/officeart/2005/8/layout/radial1"/>
    <dgm:cxn modelId="{BB7993F6-5001-43BF-A818-8365A50E233A}" srcId="{508D1978-876E-450F-9B01-CE831884DBAB}" destId="{33EBC3FD-BE34-44B4-9A0A-2AB69737DC23}" srcOrd="3" destOrd="0" parTransId="{6E413C00-39B8-4750-B1BE-F87A7BC84648}" sibTransId="{11F3E686-AD0A-4382-80D7-8205F8D633E3}"/>
    <dgm:cxn modelId="{BDE2795D-8DFD-4685-8670-2FF0BAEB455C}" type="presOf" srcId="{53FFD95D-48BC-4CB7-8672-58742E61AAF2}" destId="{156AC85C-F633-4849-86CC-C4C1B432DA90}" srcOrd="1" destOrd="0" presId="urn:microsoft.com/office/officeart/2005/8/layout/radial1"/>
    <dgm:cxn modelId="{4A57F060-FB2C-4DDF-8245-EA3EB0783DEE}" type="presOf" srcId="{03FB89C6-650F-4705-9AD0-980FBA56072F}" destId="{5B40DE47-D4C1-42FB-AA10-23D520A7DE1C}" srcOrd="0" destOrd="0" presId="urn:microsoft.com/office/officeart/2005/8/layout/radial1"/>
    <dgm:cxn modelId="{E1ADADE1-E0DE-49C0-A8A1-4DA2038DDB95}" srcId="{508D1978-876E-450F-9B01-CE831884DBAB}" destId="{827E4A02-4BC2-4458-83DF-B1595FA41337}" srcOrd="0" destOrd="0" parTransId="{03FB89C6-650F-4705-9AD0-980FBA56072F}" sibTransId="{D62A7D96-0CF1-433D-BF45-C3299C59967C}"/>
    <dgm:cxn modelId="{783656CC-B3F2-4FB1-BFF2-F888BCAC5F8F}" type="presOf" srcId="{4A6D3B35-71A5-48A0-8259-5644C7AEC4A7}" destId="{87EB7D41-0074-40B2-B1B0-BF835A603C37}" srcOrd="0" destOrd="0" presId="urn:microsoft.com/office/officeart/2005/8/layout/radial1"/>
    <dgm:cxn modelId="{A2E1867C-5B7E-4BB9-9D0C-4F4E912A2B92}" srcId="{508D1978-876E-450F-9B01-CE831884DBAB}" destId="{C538118B-5C3E-4A6B-9918-8634090C693F}" srcOrd="2" destOrd="0" parTransId="{86343FCD-ACDD-4BA8-8100-C199220053D3}" sibTransId="{37B39DC8-D37B-4248-9FA7-78E66F544A7F}"/>
    <dgm:cxn modelId="{5A7E670C-9D75-425B-8425-3F200B1757B4}" type="presOf" srcId="{C538118B-5C3E-4A6B-9918-8634090C693F}" destId="{F1A71C1C-8327-4F85-A298-BC79C05D327B}" srcOrd="0" destOrd="0" presId="urn:microsoft.com/office/officeart/2005/8/layout/radial1"/>
    <dgm:cxn modelId="{857F5D4C-0171-4F4D-A3ED-9BA0A7A6CFD1}" type="presOf" srcId="{33EBC3FD-BE34-44B4-9A0A-2AB69737DC23}" destId="{8446F48A-FCC3-436F-9A99-85FF67B1D38B}"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1B9CFB50-D60A-4ABC-AD6D-4BC7066495A4}" type="presOf" srcId="{58858DB5-4013-486A-8565-B22F23FADB92}" destId="{4AF16964-1C94-43BA-9DD2-AA7BF686005E}" srcOrd="0" destOrd="0" presId="urn:microsoft.com/office/officeart/2005/8/layout/radial1"/>
    <dgm:cxn modelId="{DF7AC051-2B07-4B38-A0D8-5B555CD30593}" type="presOf" srcId="{03FB89C6-650F-4705-9AD0-980FBA56072F}" destId="{4401EE48-2E79-445D-A6F9-0C7030B48D31}" srcOrd="1" destOrd="0" presId="urn:microsoft.com/office/officeart/2005/8/layout/radial1"/>
    <dgm:cxn modelId="{B51F5499-38F2-4956-BFE3-625E54720F64}" type="presOf" srcId="{3D5A653B-6D50-409B-A0CF-A0C15F5C0F9B}" destId="{DBAD6A9F-BFC3-46AA-8247-6FD86B4A5FC1}" srcOrd="0" destOrd="0" presId="urn:microsoft.com/office/officeart/2005/8/layout/radial1"/>
    <dgm:cxn modelId="{1C1A52EB-E89A-4D90-A574-C811EE8F79FD}" type="presOf" srcId="{508D1978-876E-450F-9B01-CE831884DBAB}" destId="{0D39ADDB-40F8-4EEE-8346-033BDF5DF40A}" srcOrd="0" destOrd="0" presId="urn:microsoft.com/office/officeart/2005/8/layout/radial1"/>
    <dgm:cxn modelId="{64B7D43A-EF13-40D3-A8AA-EAB0217D317A}" type="presOf" srcId="{827E4A02-4BC2-4458-83DF-B1595FA41337}" destId="{808FFAE4-0C60-4315-B484-C0443073D25D}" srcOrd="0" destOrd="0" presId="urn:microsoft.com/office/officeart/2005/8/layout/radial1"/>
    <dgm:cxn modelId="{E09CEE88-9033-4321-AF3C-3AE35E1225E3}" type="presOf" srcId="{AD741C99-C93C-4FA0-9DF4-38BD5DFACD3D}" destId="{C94648DB-A991-4D17-B21C-2B58591D5923}" srcOrd="0" destOrd="0" presId="urn:microsoft.com/office/officeart/2005/8/layout/radial1"/>
    <dgm:cxn modelId="{340E5409-518E-4641-B943-DAEBAFED0C9D}" type="presOf" srcId="{86343FCD-ACDD-4BA8-8100-C199220053D3}" destId="{5CCEC853-A065-4047-9178-40AED8A0677A}" srcOrd="1" destOrd="0" presId="urn:microsoft.com/office/officeart/2005/8/layout/radial1"/>
    <dgm:cxn modelId="{F506FC9F-4D0E-4810-B98F-342E9FA1A22F}" type="presOf" srcId="{AD741C99-C93C-4FA0-9DF4-38BD5DFACD3D}" destId="{E2CA8AC5-7306-4421-A1D6-0A2C3E95E9C3}" srcOrd="1" destOrd="0" presId="urn:microsoft.com/office/officeart/2005/8/layout/radial1"/>
    <dgm:cxn modelId="{A969E556-0394-43AA-A47F-8FD7886EB771}" type="presParOf" srcId="{DBAD6A9F-BFC3-46AA-8247-6FD86B4A5FC1}" destId="{0D39ADDB-40F8-4EEE-8346-033BDF5DF40A}" srcOrd="0" destOrd="0" presId="urn:microsoft.com/office/officeart/2005/8/layout/radial1"/>
    <dgm:cxn modelId="{E391D01A-3B28-4C23-AE24-7235AA737334}" type="presParOf" srcId="{DBAD6A9F-BFC3-46AA-8247-6FD86B4A5FC1}" destId="{5B40DE47-D4C1-42FB-AA10-23D520A7DE1C}" srcOrd="1" destOrd="0" presId="urn:microsoft.com/office/officeart/2005/8/layout/radial1"/>
    <dgm:cxn modelId="{8FBC2A1A-5384-4E64-B532-90E743F1955F}" type="presParOf" srcId="{5B40DE47-D4C1-42FB-AA10-23D520A7DE1C}" destId="{4401EE48-2E79-445D-A6F9-0C7030B48D31}" srcOrd="0" destOrd="0" presId="urn:microsoft.com/office/officeart/2005/8/layout/radial1"/>
    <dgm:cxn modelId="{72C33BC3-4FBB-4059-BE4B-E84FF77102AF}" type="presParOf" srcId="{DBAD6A9F-BFC3-46AA-8247-6FD86B4A5FC1}" destId="{808FFAE4-0C60-4315-B484-C0443073D25D}" srcOrd="2" destOrd="0" presId="urn:microsoft.com/office/officeart/2005/8/layout/radial1"/>
    <dgm:cxn modelId="{A52E39DC-B62A-44BA-93EF-7D000630EBC8}" type="presParOf" srcId="{DBAD6A9F-BFC3-46AA-8247-6FD86B4A5FC1}" destId="{28E215B8-5ED4-4325-BE3D-3CA0EFB0194A}" srcOrd="3" destOrd="0" presId="urn:microsoft.com/office/officeart/2005/8/layout/radial1"/>
    <dgm:cxn modelId="{93BA467A-5C8B-49CE-9942-341DA91F5ECA}" type="presParOf" srcId="{28E215B8-5ED4-4325-BE3D-3CA0EFB0194A}" destId="{156AC85C-F633-4849-86CC-C4C1B432DA90}" srcOrd="0" destOrd="0" presId="urn:microsoft.com/office/officeart/2005/8/layout/radial1"/>
    <dgm:cxn modelId="{675085F1-788B-4B37-874E-4B3B05221AB9}" type="presParOf" srcId="{DBAD6A9F-BFC3-46AA-8247-6FD86B4A5FC1}" destId="{4AF16964-1C94-43BA-9DD2-AA7BF686005E}" srcOrd="4" destOrd="0" presId="urn:microsoft.com/office/officeart/2005/8/layout/radial1"/>
    <dgm:cxn modelId="{42BDF6A0-DFA1-426C-A83C-3DC5DC3928A8}" type="presParOf" srcId="{DBAD6A9F-BFC3-46AA-8247-6FD86B4A5FC1}" destId="{78EB3F23-03E8-47DA-8FB0-07C616663517}" srcOrd="5" destOrd="0" presId="urn:microsoft.com/office/officeart/2005/8/layout/radial1"/>
    <dgm:cxn modelId="{CA42D42F-E7A0-494E-9BE8-CA43863E1359}" type="presParOf" srcId="{78EB3F23-03E8-47DA-8FB0-07C616663517}" destId="{5CCEC853-A065-4047-9178-40AED8A0677A}" srcOrd="0" destOrd="0" presId="urn:microsoft.com/office/officeart/2005/8/layout/radial1"/>
    <dgm:cxn modelId="{78E8E120-78AD-44F3-886D-004BB171A548}" type="presParOf" srcId="{DBAD6A9F-BFC3-46AA-8247-6FD86B4A5FC1}" destId="{F1A71C1C-8327-4F85-A298-BC79C05D327B}" srcOrd="6" destOrd="0" presId="urn:microsoft.com/office/officeart/2005/8/layout/radial1"/>
    <dgm:cxn modelId="{430A2EA6-FF18-4E47-BE49-50FDFF79BDF9}" type="presParOf" srcId="{DBAD6A9F-BFC3-46AA-8247-6FD86B4A5FC1}" destId="{181C11C4-BA82-4839-B156-D6A9AD0B04EF}" srcOrd="7" destOrd="0" presId="urn:microsoft.com/office/officeart/2005/8/layout/radial1"/>
    <dgm:cxn modelId="{8A881ECE-B945-4594-9F56-985124C59731}" type="presParOf" srcId="{181C11C4-BA82-4839-B156-D6A9AD0B04EF}" destId="{6CC7CEF6-8B83-4AAA-8D40-810DA1F09600}" srcOrd="0" destOrd="0" presId="urn:microsoft.com/office/officeart/2005/8/layout/radial1"/>
    <dgm:cxn modelId="{12282B12-3235-4797-970A-00A45DD23F1C}" type="presParOf" srcId="{DBAD6A9F-BFC3-46AA-8247-6FD86B4A5FC1}" destId="{8446F48A-FCC3-436F-9A99-85FF67B1D38B}" srcOrd="8" destOrd="0" presId="urn:microsoft.com/office/officeart/2005/8/layout/radial1"/>
    <dgm:cxn modelId="{ACAC86D1-EC86-43C7-8F9B-3903D9E82F3E}" type="presParOf" srcId="{DBAD6A9F-BFC3-46AA-8247-6FD86B4A5FC1}" destId="{C94648DB-A991-4D17-B21C-2B58591D5923}" srcOrd="9" destOrd="0" presId="urn:microsoft.com/office/officeart/2005/8/layout/radial1"/>
    <dgm:cxn modelId="{0382D4E2-4838-4AB4-8ACC-7B7FE835EB13}" type="presParOf" srcId="{C94648DB-A991-4D17-B21C-2B58591D5923}" destId="{E2CA8AC5-7306-4421-A1D6-0A2C3E95E9C3}" srcOrd="0" destOrd="0" presId="urn:microsoft.com/office/officeart/2005/8/layout/radial1"/>
    <dgm:cxn modelId="{4B66BB42-3068-4A17-AD52-C0D7A60398B9}"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006A2C5-D169-446B-B937-7E1F774BA827}" type="doc">
      <dgm:prSet loTypeId="urn:microsoft.com/office/officeart/2005/8/layout/arrow2" loCatId="process" qsTypeId="urn:microsoft.com/office/officeart/2005/8/quickstyle/simple1" qsCatId="simple" csTypeId="urn:microsoft.com/office/officeart/2005/8/colors/accent1_2" csCatId="accent1" phldr="1"/>
      <dgm:spPr/>
    </dgm:pt>
    <dgm:pt modelId="{320341C8-B931-4A62-8D32-C80C8D171A89}">
      <dgm:prSet phldrT="[Text]"/>
      <dgm:spPr/>
      <dgm:t>
        <a:bodyPr/>
        <a:lstStyle/>
        <a:p>
          <a:r>
            <a:rPr lang="en-US" b="1" dirty="0" smtClean="0">
              <a:solidFill>
                <a:schemeClr val="bg1"/>
              </a:solidFill>
            </a:rPr>
            <a:t>NVCC Receives Request or NOD and places in FBCS and Tracking Worksheet</a:t>
          </a:r>
          <a:endParaRPr lang="en-US" b="1" dirty="0">
            <a:solidFill>
              <a:schemeClr val="bg1"/>
            </a:solidFill>
          </a:endParaRPr>
        </a:p>
      </dgm:t>
    </dgm:pt>
    <dgm:pt modelId="{D29848A4-68E5-475B-B2B8-C9212D906372}" type="parTrans" cxnId="{3260CEE4-2A56-4FEA-9C1A-395753AC4AA6}">
      <dgm:prSet/>
      <dgm:spPr/>
      <dgm:t>
        <a:bodyPr/>
        <a:lstStyle/>
        <a:p>
          <a:endParaRPr lang="en-US"/>
        </a:p>
      </dgm:t>
    </dgm:pt>
    <dgm:pt modelId="{C5FBF5CE-66D8-4E8E-BBC3-21C724B8829A}" type="sibTrans" cxnId="{3260CEE4-2A56-4FEA-9C1A-395753AC4AA6}">
      <dgm:prSet/>
      <dgm:spPr/>
      <dgm:t>
        <a:bodyPr/>
        <a:lstStyle/>
        <a:p>
          <a:endParaRPr lang="en-US"/>
        </a:p>
      </dgm:t>
    </dgm:pt>
    <dgm:pt modelId="{736E3B02-F5C5-47D3-8235-C8AD6F7B8B14}">
      <dgm:prSet phldrT="[Text]" custT="1"/>
      <dgm:spPr/>
      <dgm:t>
        <a:bodyPr/>
        <a:lstStyle/>
        <a:p>
          <a:endParaRPr lang="en-US" sz="2000" b="1" dirty="0" smtClean="0">
            <a:solidFill>
              <a:schemeClr val="bg1"/>
            </a:solidFill>
          </a:endParaRPr>
        </a:p>
        <a:p>
          <a:r>
            <a:rPr lang="en-US" sz="2200" b="1" dirty="0" smtClean="0">
              <a:solidFill>
                <a:schemeClr val="bg1"/>
              </a:solidFill>
            </a:rPr>
            <a:t>Appeals Folder created and 1</a:t>
          </a:r>
          <a:r>
            <a:rPr lang="en-US" sz="2200" b="1" baseline="30000" dirty="0" smtClean="0">
              <a:solidFill>
                <a:schemeClr val="bg1"/>
              </a:solidFill>
            </a:rPr>
            <a:t>st</a:t>
          </a:r>
          <a:r>
            <a:rPr lang="en-US" sz="2200" b="1" dirty="0" smtClean="0">
              <a:solidFill>
                <a:schemeClr val="bg1"/>
              </a:solidFill>
            </a:rPr>
            <a:t> Level Review of Claim completed </a:t>
          </a:r>
          <a:endParaRPr lang="en-US" sz="2200" b="1" dirty="0">
            <a:solidFill>
              <a:schemeClr val="bg1"/>
            </a:solidFill>
          </a:endParaRPr>
        </a:p>
      </dgm:t>
    </dgm:pt>
    <dgm:pt modelId="{A4320337-B269-43F1-B6EA-6E16C0B6F44E}" type="parTrans" cxnId="{6FA82B4C-3FB3-41DE-B134-26DC1A1C93B9}">
      <dgm:prSet/>
      <dgm:spPr/>
      <dgm:t>
        <a:bodyPr/>
        <a:lstStyle/>
        <a:p>
          <a:endParaRPr lang="en-US"/>
        </a:p>
      </dgm:t>
    </dgm:pt>
    <dgm:pt modelId="{ED8F4278-B4DB-424D-9C62-4B7664A72E1C}" type="sibTrans" cxnId="{6FA82B4C-3FB3-41DE-B134-26DC1A1C93B9}">
      <dgm:prSet/>
      <dgm:spPr/>
      <dgm:t>
        <a:bodyPr/>
        <a:lstStyle/>
        <a:p>
          <a:endParaRPr lang="en-US"/>
        </a:p>
      </dgm:t>
    </dgm:pt>
    <dgm:pt modelId="{4CFA6B1A-E648-4A40-BAA4-F75FF926EE29}">
      <dgm:prSet phldrT="[Text]" custT="1"/>
      <dgm:spPr/>
      <dgm:t>
        <a:bodyPr/>
        <a:lstStyle/>
        <a:p>
          <a:r>
            <a:rPr lang="en-US" sz="2200" b="1" dirty="0" smtClean="0">
              <a:solidFill>
                <a:schemeClr val="bg1"/>
              </a:solidFill>
            </a:rPr>
            <a:t>Second Level Review if Required  - Local or (BVA)</a:t>
          </a:r>
          <a:endParaRPr lang="en-US" sz="2200" b="1" dirty="0">
            <a:solidFill>
              <a:schemeClr val="bg1"/>
            </a:solidFill>
          </a:endParaRPr>
        </a:p>
      </dgm:t>
    </dgm:pt>
    <dgm:pt modelId="{03C09FCE-01EF-44A1-85C6-0B00EF7350A9}" type="parTrans" cxnId="{BE878B03-B495-4B65-B452-4E4C5E1D8395}">
      <dgm:prSet/>
      <dgm:spPr/>
      <dgm:t>
        <a:bodyPr/>
        <a:lstStyle/>
        <a:p>
          <a:endParaRPr lang="en-US"/>
        </a:p>
      </dgm:t>
    </dgm:pt>
    <dgm:pt modelId="{8FA37457-7CC7-4535-92D2-096EB8D466A7}" type="sibTrans" cxnId="{BE878B03-B495-4B65-B452-4E4C5E1D8395}">
      <dgm:prSet/>
      <dgm:spPr/>
      <dgm:t>
        <a:bodyPr/>
        <a:lstStyle/>
        <a:p>
          <a:endParaRPr lang="en-US"/>
        </a:p>
      </dgm:t>
    </dgm:pt>
    <dgm:pt modelId="{1DFBB13B-A497-4A45-8E10-6073C8DAE19F}">
      <dgm:prSet phldrT="[Text]" custT="1"/>
      <dgm:spPr/>
      <dgm:t>
        <a:bodyPr/>
        <a:lstStyle/>
        <a:p>
          <a:r>
            <a:rPr lang="en-US" sz="2200" b="1" dirty="0" smtClean="0">
              <a:solidFill>
                <a:schemeClr val="bg1"/>
              </a:solidFill>
            </a:rPr>
            <a:t>Veteran/ Claimant Notified of Decision</a:t>
          </a:r>
          <a:endParaRPr lang="en-US" sz="2200" b="1" dirty="0">
            <a:solidFill>
              <a:schemeClr val="bg1"/>
            </a:solidFill>
          </a:endParaRPr>
        </a:p>
      </dgm:t>
    </dgm:pt>
    <dgm:pt modelId="{F65E48FA-7688-4B9D-9855-E2D97970F5D8}" type="parTrans" cxnId="{57A1C57B-7D84-45AF-9D63-28288CC6B31F}">
      <dgm:prSet/>
      <dgm:spPr/>
      <dgm:t>
        <a:bodyPr/>
        <a:lstStyle/>
        <a:p>
          <a:endParaRPr lang="en-US"/>
        </a:p>
      </dgm:t>
    </dgm:pt>
    <dgm:pt modelId="{4E56574F-4A2F-4282-B9F5-F1D9B3356345}" type="sibTrans" cxnId="{57A1C57B-7D84-45AF-9D63-28288CC6B31F}">
      <dgm:prSet/>
      <dgm:spPr/>
      <dgm:t>
        <a:bodyPr/>
        <a:lstStyle/>
        <a:p>
          <a:endParaRPr lang="en-US"/>
        </a:p>
      </dgm:t>
    </dgm:pt>
    <dgm:pt modelId="{97EE004D-5D64-4AE3-B32D-AF609D189D85}">
      <dgm:prSet phldrT="[Text]" custT="1"/>
      <dgm:spPr/>
      <dgm:t>
        <a:bodyPr/>
        <a:lstStyle/>
        <a:p>
          <a:endParaRPr lang="en-US" sz="2000" b="1" dirty="0" smtClean="0">
            <a:solidFill>
              <a:schemeClr val="bg1"/>
            </a:solidFill>
          </a:endParaRPr>
        </a:p>
        <a:p>
          <a:r>
            <a:rPr lang="en-US" sz="2200" b="1" dirty="0" smtClean="0">
              <a:solidFill>
                <a:schemeClr val="bg1"/>
              </a:solidFill>
            </a:rPr>
            <a:t>If  Claim Reversed it is Reopened and Sent to Claims for Processing</a:t>
          </a:r>
          <a:endParaRPr lang="en-US" sz="2200" b="1" dirty="0">
            <a:solidFill>
              <a:schemeClr val="bg1"/>
            </a:solidFill>
          </a:endParaRPr>
        </a:p>
      </dgm:t>
    </dgm:pt>
    <dgm:pt modelId="{31C7D698-E16F-43A5-B35F-96B52B8CEEED}" type="parTrans" cxnId="{E8D7CA4A-5682-4F13-8145-C33FACF1EBF5}">
      <dgm:prSet/>
      <dgm:spPr/>
      <dgm:t>
        <a:bodyPr/>
        <a:lstStyle/>
        <a:p>
          <a:endParaRPr lang="en-US"/>
        </a:p>
      </dgm:t>
    </dgm:pt>
    <dgm:pt modelId="{8E5FAAAB-D752-44A1-867E-56DB5A5454CA}" type="sibTrans" cxnId="{E8D7CA4A-5682-4F13-8145-C33FACF1EBF5}">
      <dgm:prSet/>
      <dgm:spPr/>
      <dgm:t>
        <a:bodyPr/>
        <a:lstStyle/>
        <a:p>
          <a:endParaRPr lang="en-US"/>
        </a:p>
      </dgm:t>
    </dgm:pt>
    <dgm:pt modelId="{FBB5B89E-C5BF-4A69-9A51-ADF2F1D368A6}" type="pres">
      <dgm:prSet presAssocID="{8006A2C5-D169-446B-B937-7E1F774BA827}" presName="arrowDiagram" presStyleCnt="0">
        <dgm:presLayoutVars>
          <dgm:chMax val="5"/>
          <dgm:dir/>
          <dgm:resizeHandles val="exact"/>
        </dgm:presLayoutVars>
      </dgm:prSet>
      <dgm:spPr/>
    </dgm:pt>
    <dgm:pt modelId="{7AF1C37B-7731-436A-B549-F52828966236}" type="pres">
      <dgm:prSet presAssocID="{8006A2C5-D169-446B-B937-7E1F774BA827}" presName="arrow" presStyleLbl="bgShp" presStyleIdx="0" presStyleCnt="1" custLinFactNeighborY="50"/>
      <dgm:spPr/>
    </dgm:pt>
    <dgm:pt modelId="{43F96997-9101-40B5-A023-49ABA9B4C85B}" type="pres">
      <dgm:prSet presAssocID="{8006A2C5-D169-446B-B937-7E1F774BA827}" presName="arrowDiagram5" presStyleCnt="0"/>
      <dgm:spPr/>
    </dgm:pt>
    <dgm:pt modelId="{2D434DC3-FA9E-44E6-BA04-D9F9336B14B2}" type="pres">
      <dgm:prSet presAssocID="{320341C8-B931-4A62-8D32-C80C8D171A89}" presName="bullet5a" presStyleLbl="node1" presStyleIdx="0" presStyleCnt="5"/>
      <dgm:spPr/>
    </dgm:pt>
    <dgm:pt modelId="{5655603E-B33A-4564-A932-512E4BCAAB26}" type="pres">
      <dgm:prSet presAssocID="{320341C8-B931-4A62-8D32-C80C8D171A89}" presName="textBox5a" presStyleLbl="revTx" presStyleIdx="0" presStyleCnt="5" custScaleX="129361" custScaleY="206657" custLinFactY="-100000" custLinFactNeighborX="-69289" custLinFactNeighborY="-110608">
        <dgm:presLayoutVars>
          <dgm:bulletEnabled val="1"/>
        </dgm:presLayoutVars>
      </dgm:prSet>
      <dgm:spPr/>
      <dgm:t>
        <a:bodyPr/>
        <a:lstStyle/>
        <a:p>
          <a:endParaRPr lang="en-US"/>
        </a:p>
      </dgm:t>
    </dgm:pt>
    <dgm:pt modelId="{79555DF0-C55E-4106-88A6-22FD5D42095E}" type="pres">
      <dgm:prSet presAssocID="{736E3B02-F5C5-47D3-8235-C8AD6F7B8B14}" presName="bullet5b" presStyleLbl="node1" presStyleIdx="1" presStyleCnt="5"/>
      <dgm:spPr/>
    </dgm:pt>
    <dgm:pt modelId="{A5A72E16-9A61-42C7-9307-C92FFFB945AD}" type="pres">
      <dgm:prSet presAssocID="{736E3B02-F5C5-47D3-8235-C8AD6F7B8B14}" presName="textBox5b" presStyleLbl="revTx" presStyleIdx="1" presStyleCnt="5" custScaleX="134270" custScaleY="119821" custLinFactNeighborX="245" custLinFactNeighborY="5725">
        <dgm:presLayoutVars>
          <dgm:bulletEnabled val="1"/>
        </dgm:presLayoutVars>
      </dgm:prSet>
      <dgm:spPr/>
      <dgm:t>
        <a:bodyPr/>
        <a:lstStyle/>
        <a:p>
          <a:endParaRPr lang="en-US"/>
        </a:p>
      </dgm:t>
    </dgm:pt>
    <dgm:pt modelId="{B2AA9823-A5B3-460A-A573-E43DCB21E37A}" type="pres">
      <dgm:prSet presAssocID="{4CFA6B1A-E648-4A40-BAA4-F75FF926EE29}" presName="bullet5c" presStyleLbl="node1" presStyleIdx="2" presStyleCnt="5"/>
      <dgm:spPr/>
    </dgm:pt>
    <dgm:pt modelId="{E32DC086-D7DC-4742-819A-775A47C492E9}" type="pres">
      <dgm:prSet presAssocID="{4CFA6B1A-E648-4A40-BAA4-F75FF926EE29}" presName="textBox5c" presStyleLbl="revTx" presStyleIdx="2" presStyleCnt="5" custScaleX="120686" custScaleY="43197" custLinFactNeighborX="-71004" custLinFactNeighborY="-88840">
        <dgm:presLayoutVars>
          <dgm:bulletEnabled val="1"/>
        </dgm:presLayoutVars>
      </dgm:prSet>
      <dgm:spPr/>
      <dgm:t>
        <a:bodyPr/>
        <a:lstStyle/>
        <a:p>
          <a:endParaRPr lang="en-US"/>
        </a:p>
      </dgm:t>
    </dgm:pt>
    <dgm:pt modelId="{18F39CDE-0157-41D6-BBCD-D3AE51539AA5}" type="pres">
      <dgm:prSet presAssocID="{97EE004D-5D64-4AE3-B32D-AF609D189D85}" presName="bullet5d" presStyleLbl="node1" presStyleIdx="3" presStyleCnt="5"/>
      <dgm:spPr/>
    </dgm:pt>
    <dgm:pt modelId="{CEA17CB7-E4E8-4380-BE61-84A08D50FF32}" type="pres">
      <dgm:prSet presAssocID="{97EE004D-5D64-4AE3-B32D-AF609D189D85}" presName="textBox5d" presStyleLbl="revTx" presStyleIdx="3" presStyleCnt="5" custScaleX="112821" custScaleY="71642" custLinFactNeighborX="-25071" custLinFactNeighborY="-5868">
        <dgm:presLayoutVars>
          <dgm:bulletEnabled val="1"/>
        </dgm:presLayoutVars>
      </dgm:prSet>
      <dgm:spPr/>
      <dgm:t>
        <a:bodyPr/>
        <a:lstStyle/>
        <a:p>
          <a:endParaRPr lang="en-US"/>
        </a:p>
      </dgm:t>
    </dgm:pt>
    <dgm:pt modelId="{422F2CC7-3DED-4A98-839D-8BA400D8FAE5}" type="pres">
      <dgm:prSet presAssocID="{1DFBB13B-A497-4A45-8E10-6073C8DAE19F}" presName="bullet5e" presStyleLbl="node1" presStyleIdx="4" presStyleCnt="5"/>
      <dgm:spPr/>
    </dgm:pt>
    <dgm:pt modelId="{6D2EF233-533D-4E16-A1C7-02F3240929AB}" type="pres">
      <dgm:prSet presAssocID="{1DFBB13B-A497-4A45-8E10-6073C8DAE19F}" presName="textBox5e" presStyleLbl="revTx" presStyleIdx="4" presStyleCnt="5" custScaleY="47734" custLinFactNeighborY="6503">
        <dgm:presLayoutVars>
          <dgm:bulletEnabled val="1"/>
        </dgm:presLayoutVars>
      </dgm:prSet>
      <dgm:spPr/>
      <dgm:t>
        <a:bodyPr/>
        <a:lstStyle/>
        <a:p>
          <a:endParaRPr lang="en-US"/>
        </a:p>
      </dgm:t>
    </dgm:pt>
  </dgm:ptLst>
  <dgm:cxnLst>
    <dgm:cxn modelId="{E8D7CA4A-5682-4F13-8145-C33FACF1EBF5}" srcId="{8006A2C5-D169-446B-B937-7E1F774BA827}" destId="{97EE004D-5D64-4AE3-B32D-AF609D189D85}" srcOrd="3" destOrd="0" parTransId="{31C7D698-E16F-43A5-B35F-96B52B8CEEED}" sibTransId="{8E5FAAAB-D752-44A1-867E-56DB5A5454CA}"/>
    <dgm:cxn modelId="{0E27D1A7-694D-4A9E-9D3C-78B385AADDA0}" type="presOf" srcId="{4CFA6B1A-E648-4A40-BAA4-F75FF926EE29}" destId="{E32DC086-D7DC-4742-819A-775A47C492E9}" srcOrd="0" destOrd="0" presId="urn:microsoft.com/office/officeart/2005/8/layout/arrow2"/>
    <dgm:cxn modelId="{B04C02AA-5924-4294-AE20-47607F30F945}" type="presOf" srcId="{1DFBB13B-A497-4A45-8E10-6073C8DAE19F}" destId="{6D2EF233-533D-4E16-A1C7-02F3240929AB}" srcOrd="0" destOrd="0" presId="urn:microsoft.com/office/officeart/2005/8/layout/arrow2"/>
    <dgm:cxn modelId="{FA5B27AE-DF0D-4C9B-AADB-A0F159780EF3}" type="presOf" srcId="{736E3B02-F5C5-47D3-8235-C8AD6F7B8B14}" destId="{A5A72E16-9A61-42C7-9307-C92FFFB945AD}" srcOrd="0" destOrd="0" presId="urn:microsoft.com/office/officeart/2005/8/layout/arrow2"/>
    <dgm:cxn modelId="{3260CEE4-2A56-4FEA-9C1A-395753AC4AA6}" srcId="{8006A2C5-D169-446B-B937-7E1F774BA827}" destId="{320341C8-B931-4A62-8D32-C80C8D171A89}" srcOrd="0" destOrd="0" parTransId="{D29848A4-68E5-475B-B2B8-C9212D906372}" sibTransId="{C5FBF5CE-66D8-4E8E-BBC3-21C724B8829A}"/>
    <dgm:cxn modelId="{57A1C57B-7D84-45AF-9D63-28288CC6B31F}" srcId="{8006A2C5-D169-446B-B937-7E1F774BA827}" destId="{1DFBB13B-A497-4A45-8E10-6073C8DAE19F}" srcOrd="4" destOrd="0" parTransId="{F65E48FA-7688-4B9D-9855-E2D97970F5D8}" sibTransId="{4E56574F-4A2F-4282-B9F5-F1D9B3356345}"/>
    <dgm:cxn modelId="{6FA82B4C-3FB3-41DE-B134-26DC1A1C93B9}" srcId="{8006A2C5-D169-446B-B937-7E1F774BA827}" destId="{736E3B02-F5C5-47D3-8235-C8AD6F7B8B14}" srcOrd="1" destOrd="0" parTransId="{A4320337-B269-43F1-B6EA-6E16C0B6F44E}" sibTransId="{ED8F4278-B4DB-424D-9C62-4B7664A72E1C}"/>
    <dgm:cxn modelId="{00CC7A6B-9E8D-4C24-913F-E3A355D44E6D}" type="presOf" srcId="{97EE004D-5D64-4AE3-B32D-AF609D189D85}" destId="{CEA17CB7-E4E8-4380-BE61-84A08D50FF32}" srcOrd="0" destOrd="0" presId="urn:microsoft.com/office/officeart/2005/8/layout/arrow2"/>
    <dgm:cxn modelId="{BE878B03-B495-4B65-B452-4E4C5E1D8395}" srcId="{8006A2C5-D169-446B-B937-7E1F774BA827}" destId="{4CFA6B1A-E648-4A40-BAA4-F75FF926EE29}" srcOrd="2" destOrd="0" parTransId="{03C09FCE-01EF-44A1-85C6-0B00EF7350A9}" sibTransId="{8FA37457-7CC7-4535-92D2-096EB8D466A7}"/>
    <dgm:cxn modelId="{85CD8A7E-EBE8-4FBF-A421-4E97DD15D78F}" type="presOf" srcId="{320341C8-B931-4A62-8D32-C80C8D171A89}" destId="{5655603E-B33A-4564-A932-512E4BCAAB26}" srcOrd="0" destOrd="0" presId="urn:microsoft.com/office/officeart/2005/8/layout/arrow2"/>
    <dgm:cxn modelId="{D7B9401B-9A45-4F52-828B-8D5FCF95344B}" type="presOf" srcId="{8006A2C5-D169-446B-B937-7E1F774BA827}" destId="{FBB5B89E-C5BF-4A69-9A51-ADF2F1D368A6}" srcOrd="0" destOrd="0" presId="urn:microsoft.com/office/officeart/2005/8/layout/arrow2"/>
    <dgm:cxn modelId="{BC46B0AD-D619-41FE-B746-4472754FD8B2}" type="presParOf" srcId="{FBB5B89E-C5BF-4A69-9A51-ADF2F1D368A6}" destId="{7AF1C37B-7731-436A-B549-F52828966236}" srcOrd="0" destOrd="0" presId="urn:microsoft.com/office/officeart/2005/8/layout/arrow2"/>
    <dgm:cxn modelId="{0AFB2261-737A-4055-B7D0-1033CB575720}" type="presParOf" srcId="{FBB5B89E-C5BF-4A69-9A51-ADF2F1D368A6}" destId="{43F96997-9101-40B5-A023-49ABA9B4C85B}" srcOrd="1" destOrd="0" presId="urn:microsoft.com/office/officeart/2005/8/layout/arrow2"/>
    <dgm:cxn modelId="{EE6D8FDA-3EC9-4073-8AF1-CE1C0E35059D}" type="presParOf" srcId="{43F96997-9101-40B5-A023-49ABA9B4C85B}" destId="{2D434DC3-FA9E-44E6-BA04-D9F9336B14B2}" srcOrd="0" destOrd="0" presId="urn:microsoft.com/office/officeart/2005/8/layout/arrow2"/>
    <dgm:cxn modelId="{B6BDB0A0-4C53-405E-B9A4-271ADDB973A0}" type="presParOf" srcId="{43F96997-9101-40B5-A023-49ABA9B4C85B}" destId="{5655603E-B33A-4564-A932-512E4BCAAB26}" srcOrd="1" destOrd="0" presId="urn:microsoft.com/office/officeart/2005/8/layout/arrow2"/>
    <dgm:cxn modelId="{688C91B1-728F-4D1B-92CD-85C4A618A75F}" type="presParOf" srcId="{43F96997-9101-40B5-A023-49ABA9B4C85B}" destId="{79555DF0-C55E-4106-88A6-22FD5D42095E}" srcOrd="2" destOrd="0" presId="urn:microsoft.com/office/officeart/2005/8/layout/arrow2"/>
    <dgm:cxn modelId="{0FA993E6-EAF3-4296-8843-AB7A722E8CF0}" type="presParOf" srcId="{43F96997-9101-40B5-A023-49ABA9B4C85B}" destId="{A5A72E16-9A61-42C7-9307-C92FFFB945AD}" srcOrd="3" destOrd="0" presId="urn:microsoft.com/office/officeart/2005/8/layout/arrow2"/>
    <dgm:cxn modelId="{F13ED6F1-CD68-41A6-A6E2-A2EF8BED6AFF}" type="presParOf" srcId="{43F96997-9101-40B5-A023-49ABA9B4C85B}" destId="{B2AA9823-A5B3-460A-A573-E43DCB21E37A}" srcOrd="4" destOrd="0" presId="urn:microsoft.com/office/officeart/2005/8/layout/arrow2"/>
    <dgm:cxn modelId="{06CD9203-FE7E-4D2E-A080-8723874A0390}" type="presParOf" srcId="{43F96997-9101-40B5-A023-49ABA9B4C85B}" destId="{E32DC086-D7DC-4742-819A-775A47C492E9}" srcOrd="5" destOrd="0" presId="urn:microsoft.com/office/officeart/2005/8/layout/arrow2"/>
    <dgm:cxn modelId="{A7268A8A-F5D2-444A-B232-EC025F1D710E}" type="presParOf" srcId="{43F96997-9101-40B5-A023-49ABA9B4C85B}" destId="{18F39CDE-0157-41D6-BBCD-D3AE51539AA5}" srcOrd="6" destOrd="0" presId="urn:microsoft.com/office/officeart/2005/8/layout/arrow2"/>
    <dgm:cxn modelId="{CDBB52B2-9357-4396-9ECE-A4991B38DCCE}" type="presParOf" srcId="{43F96997-9101-40B5-A023-49ABA9B4C85B}" destId="{CEA17CB7-E4E8-4380-BE61-84A08D50FF32}" srcOrd="7" destOrd="0" presId="urn:microsoft.com/office/officeart/2005/8/layout/arrow2"/>
    <dgm:cxn modelId="{B36A553B-0988-4575-BCB3-DCFD7F32CC75}" type="presParOf" srcId="{43F96997-9101-40B5-A023-49ABA9B4C85B}" destId="{422F2CC7-3DED-4A98-839D-8BA400D8FAE5}" srcOrd="8" destOrd="0" presId="urn:microsoft.com/office/officeart/2005/8/layout/arrow2"/>
    <dgm:cxn modelId="{33CE279A-CBCE-4620-A4F7-5755892F4A21}" type="presParOf" srcId="{43F96997-9101-40B5-A023-49ABA9B4C85B}" destId="{6D2EF233-533D-4E16-A1C7-02F3240929A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D1785-D433-4539-9A65-5536A689062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6C5F8FE-7576-446C-9FA6-A26E5C64E96A}">
      <dgm:prSet phldrT="[Text]"/>
      <dgm:spPr/>
      <dgm:t>
        <a:bodyPr/>
        <a:lstStyle/>
        <a:p>
          <a:r>
            <a:rPr lang="en-US" dirty="0" smtClean="0"/>
            <a:t>1. Enhanced Communication</a:t>
          </a:r>
          <a:endParaRPr lang="en-US" dirty="0"/>
        </a:p>
      </dgm:t>
    </dgm:pt>
    <dgm:pt modelId="{B3DF3EF3-FE63-4C47-AB19-C0E48B84D96E}" type="parTrans" cxnId="{1CCBC875-343F-443D-8A33-1F407FFAC8BC}">
      <dgm:prSet/>
      <dgm:spPr/>
      <dgm:t>
        <a:bodyPr/>
        <a:lstStyle/>
        <a:p>
          <a:endParaRPr lang="en-US"/>
        </a:p>
      </dgm:t>
    </dgm:pt>
    <dgm:pt modelId="{EFC9B80D-5016-49F1-9461-E0FBC32787E4}" type="sibTrans" cxnId="{1CCBC875-343F-443D-8A33-1F407FFAC8BC}">
      <dgm:prSet/>
      <dgm:spPr/>
      <dgm:t>
        <a:bodyPr/>
        <a:lstStyle/>
        <a:p>
          <a:endParaRPr lang="en-US"/>
        </a:p>
      </dgm:t>
    </dgm:pt>
    <dgm:pt modelId="{1AF2E6A7-AC44-42B9-8CC0-CC7BF2A99C56}">
      <dgm:prSet/>
      <dgm:spPr/>
      <dgm:t>
        <a:bodyPr/>
        <a:lstStyle/>
        <a:p>
          <a:r>
            <a:rPr lang="en-US" dirty="0" smtClean="0"/>
            <a:t>2. Increased Operational Efficiency</a:t>
          </a:r>
        </a:p>
      </dgm:t>
    </dgm:pt>
    <dgm:pt modelId="{002BBFA8-8F00-422F-9AC6-A5126736C40B}" type="parTrans" cxnId="{F46B570D-A7C8-4B15-9A9E-4AA72973C598}">
      <dgm:prSet/>
      <dgm:spPr/>
      <dgm:t>
        <a:bodyPr/>
        <a:lstStyle/>
        <a:p>
          <a:endParaRPr lang="en-US"/>
        </a:p>
      </dgm:t>
    </dgm:pt>
    <dgm:pt modelId="{548EE9B3-B901-4DBC-AEEE-CAFA5BF18B44}" type="sibTrans" cxnId="{F46B570D-A7C8-4B15-9A9E-4AA72973C598}">
      <dgm:prSet/>
      <dgm:spPr/>
      <dgm:t>
        <a:bodyPr/>
        <a:lstStyle/>
        <a:p>
          <a:endParaRPr lang="en-US"/>
        </a:p>
      </dgm:t>
    </dgm:pt>
    <dgm:pt modelId="{5EDF964C-D0E3-4AEE-A680-0364457CFC81}">
      <dgm:prSet/>
      <dgm:spPr/>
      <dgm:t>
        <a:bodyPr/>
        <a:lstStyle/>
        <a:p>
          <a:r>
            <a:rPr lang="en-US" dirty="0" smtClean="0"/>
            <a:t>3. Increased Satisfaction</a:t>
          </a:r>
          <a:endParaRPr lang="en-US" dirty="0"/>
        </a:p>
      </dgm:t>
    </dgm:pt>
    <dgm:pt modelId="{4601F0DF-9281-48A6-9929-CF755B590275}" type="parTrans" cxnId="{8D7593FA-7297-4E6A-982E-7459E603F52B}">
      <dgm:prSet/>
      <dgm:spPr/>
      <dgm:t>
        <a:bodyPr/>
        <a:lstStyle/>
        <a:p>
          <a:endParaRPr lang="en-US"/>
        </a:p>
      </dgm:t>
    </dgm:pt>
    <dgm:pt modelId="{2DE4D5D0-B02E-4BCF-BE90-57B10DFA3969}" type="sibTrans" cxnId="{8D7593FA-7297-4E6A-982E-7459E603F52B}">
      <dgm:prSet/>
      <dgm:spPr/>
      <dgm:t>
        <a:bodyPr/>
        <a:lstStyle/>
        <a:p>
          <a:endParaRPr lang="en-US"/>
        </a:p>
      </dgm:t>
    </dgm:pt>
    <dgm:pt modelId="{4DC1BAD7-1225-4728-B3D8-ACAFB2F13845}">
      <dgm:prSet/>
      <dgm:spPr/>
      <dgm:t>
        <a:bodyPr/>
        <a:lstStyle/>
        <a:p>
          <a:r>
            <a:rPr lang="en-US" dirty="0" smtClean="0"/>
            <a:t>4. Enhanced Decision Making</a:t>
          </a:r>
          <a:endParaRPr lang="en-US" dirty="0"/>
        </a:p>
      </dgm:t>
    </dgm:pt>
    <dgm:pt modelId="{7F4B0E3A-B2F2-4A91-98BF-483645D7BE47}" type="parTrans" cxnId="{69106628-19BA-4F7D-B05F-3A4DBA950C7F}">
      <dgm:prSet/>
      <dgm:spPr/>
      <dgm:t>
        <a:bodyPr/>
        <a:lstStyle/>
        <a:p>
          <a:endParaRPr lang="en-US"/>
        </a:p>
      </dgm:t>
    </dgm:pt>
    <dgm:pt modelId="{B9C1F962-9FFC-4AF3-8637-A150AE2DF07D}" type="sibTrans" cxnId="{69106628-19BA-4F7D-B05F-3A4DBA950C7F}">
      <dgm:prSet/>
      <dgm:spPr/>
      <dgm:t>
        <a:bodyPr/>
        <a:lstStyle/>
        <a:p>
          <a:endParaRPr lang="en-US"/>
        </a:p>
      </dgm:t>
    </dgm:pt>
    <dgm:pt modelId="{F17E5598-1753-4EF7-B926-C757F6BE8338}" type="pres">
      <dgm:prSet presAssocID="{70AD1785-D433-4539-9A65-5536A689062A}" presName="diagram" presStyleCnt="0">
        <dgm:presLayoutVars>
          <dgm:dir/>
          <dgm:resizeHandles val="exact"/>
        </dgm:presLayoutVars>
      </dgm:prSet>
      <dgm:spPr/>
      <dgm:t>
        <a:bodyPr/>
        <a:lstStyle/>
        <a:p>
          <a:endParaRPr lang="en-US"/>
        </a:p>
      </dgm:t>
    </dgm:pt>
    <dgm:pt modelId="{AF38B0CD-4399-4314-B90C-5BD258CE5C60}" type="pres">
      <dgm:prSet presAssocID="{76C5F8FE-7576-446C-9FA6-A26E5C64E96A}" presName="node" presStyleLbl="node1" presStyleIdx="0" presStyleCnt="4">
        <dgm:presLayoutVars>
          <dgm:bulletEnabled val="1"/>
        </dgm:presLayoutVars>
      </dgm:prSet>
      <dgm:spPr/>
      <dgm:t>
        <a:bodyPr/>
        <a:lstStyle/>
        <a:p>
          <a:endParaRPr lang="en-US"/>
        </a:p>
      </dgm:t>
    </dgm:pt>
    <dgm:pt modelId="{117E90B2-BD28-4570-B37E-8C2A7219DED6}" type="pres">
      <dgm:prSet presAssocID="{EFC9B80D-5016-49F1-9461-E0FBC32787E4}" presName="sibTrans" presStyleCnt="0"/>
      <dgm:spPr/>
    </dgm:pt>
    <dgm:pt modelId="{80465383-249D-47F6-8589-CFA6033A91AD}" type="pres">
      <dgm:prSet presAssocID="{1AF2E6A7-AC44-42B9-8CC0-CC7BF2A99C56}" presName="node" presStyleLbl="node1" presStyleIdx="1" presStyleCnt="4">
        <dgm:presLayoutVars>
          <dgm:bulletEnabled val="1"/>
        </dgm:presLayoutVars>
      </dgm:prSet>
      <dgm:spPr/>
      <dgm:t>
        <a:bodyPr/>
        <a:lstStyle/>
        <a:p>
          <a:endParaRPr lang="en-US"/>
        </a:p>
      </dgm:t>
    </dgm:pt>
    <dgm:pt modelId="{FE053604-6CBD-444A-8F36-B2027998D1C3}" type="pres">
      <dgm:prSet presAssocID="{548EE9B3-B901-4DBC-AEEE-CAFA5BF18B44}" presName="sibTrans" presStyleCnt="0"/>
      <dgm:spPr/>
    </dgm:pt>
    <dgm:pt modelId="{A74F82E1-0E21-45E8-8E10-EA34AF65B809}" type="pres">
      <dgm:prSet presAssocID="{5EDF964C-D0E3-4AEE-A680-0364457CFC81}" presName="node" presStyleLbl="node1" presStyleIdx="2" presStyleCnt="4">
        <dgm:presLayoutVars>
          <dgm:bulletEnabled val="1"/>
        </dgm:presLayoutVars>
      </dgm:prSet>
      <dgm:spPr/>
      <dgm:t>
        <a:bodyPr/>
        <a:lstStyle/>
        <a:p>
          <a:endParaRPr lang="en-US"/>
        </a:p>
      </dgm:t>
    </dgm:pt>
    <dgm:pt modelId="{409CB514-E8BF-42B5-8933-61EA20563600}" type="pres">
      <dgm:prSet presAssocID="{2DE4D5D0-B02E-4BCF-BE90-57B10DFA3969}" presName="sibTrans" presStyleCnt="0"/>
      <dgm:spPr/>
    </dgm:pt>
    <dgm:pt modelId="{B9ABB681-9CDB-46E2-BF77-9118F041D25A}" type="pres">
      <dgm:prSet presAssocID="{4DC1BAD7-1225-4728-B3D8-ACAFB2F13845}" presName="node" presStyleLbl="node1" presStyleIdx="3" presStyleCnt="4">
        <dgm:presLayoutVars>
          <dgm:bulletEnabled val="1"/>
        </dgm:presLayoutVars>
      </dgm:prSet>
      <dgm:spPr/>
      <dgm:t>
        <a:bodyPr/>
        <a:lstStyle/>
        <a:p>
          <a:endParaRPr lang="en-US"/>
        </a:p>
      </dgm:t>
    </dgm:pt>
  </dgm:ptLst>
  <dgm:cxnLst>
    <dgm:cxn modelId="{E22D1C89-8709-4BBF-85D5-7E03C64006BD}" type="presOf" srcId="{76C5F8FE-7576-446C-9FA6-A26E5C64E96A}" destId="{AF38B0CD-4399-4314-B90C-5BD258CE5C60}" srcOrd="0" destOrd="0" presId="urn:microsoft.com/office/officeart/2005/8/layout/default#1"/>
    <dgm:cxn modelId="{53EA2CFA-F9CF-4D63-B32D-73C7D3BF2599}" type="presOf" srcId="{5EDF964C-D0E3-4AEE-A680-0364457CFC81}" destId="{A74F82E1-0E21-45E8-8E10-EA34AF65B809}" srcOrd="0" destOrd="0" presId="urn:microsoft.com/office/officeart/2005/8/layout/default#1"/>
    <dgm:cxn modelId="{1CCBC875-343F-443D-8A33-1F407FFAC8BC}" srcId="{70AD1785-D433-4539-9A65-5536A689062A}" destId="{76C5F8FE-7576-446C-9FA6-A26E5C64E96A}" srcOrd="0" destOrd="0" parTransId="{B3DF3EF3-FE63-4C47-AB19-C0E48B84D96E}" sibTransId="{EFC9B80D-5016-49F1-9461-E0FBC32787E4}"/>
    <dgm:cxn modelId="{69106628-19BA-4F7D-B05F-3A4DBA950C7F}" srcId="{70AD1785-D433-4539-9A65-5536A689062A}" destId="{4DC1BAD7-1225-4728-B3D8-ACAFB2F13845}" srcOrd="3" destOrd="0" parTransId="{7F4B0E3A-B2F2-4A91-98BF-483645D7BE47}" sibTransId="{B9C1F962-9FFC-4AF3-8637-A150AE2DF07D}"/>
    <dgm:cxn modelId="{E6AF3F21-C2C5-464C-A65E-760A8C813481}" type="presOf" srcId="{70AD1785-D433-4539-9A65-5536A689062A}" destId="{F17E5598-1753-4EF7-B926-C757F6BE8338}" srcOrd="0" destOrd="0" presId="urn:microsoft.com/office/officeart/2005/8/layout/default#1"/>
    <dgm:cxn modelId="{2C2CDD7B-2896-4739-81AF-BF562EFAF88E}" type="presOf" srcId="{4DC1BAD7-1225-4728-B3D8-ACAFB2F13845}" destId="{B9ABB681-9CDB-46E2-BF77-9118F041D25A}" srcOrd="0" destOrd="0" presId="urn:microsoft.com/office/officeart/2005/8/layout/default#1"/>
    <dgm:cxn modelId="{8D7593FA-7297-4E6A-982E-7459E603F52B}" srcId="{70AD1785-D433-4539-9A65-5536A689062A}" destId="{5EDF964C-D0E3-4AEE-A680-0364457CFC81}" srcOrd="2" destOrd="0" parTransId="{4601F0DF-9281-48A6-9929-CF755B590275}" sibTransId="{2DE4D5D0-B02E-4BCF-BE90-57B10DFA3969}"/>
    <dgm:cxn modelId="{626DFC9A-7DF3-4434-9DF4-892D765E585D}" type="presOf" srcId="{1AF2E6A7-AC44-42B9-8CC0-CC7BF2A99C56}" destId="{80465383-249D-47F6-8589-CFA6033A91AD}" srcOrd="0" destOrd="0" presId="urn:microsoft.com/office/officeart/2005/8/layout/default#1"/>
    <dgm:cxn modelId="{F46B570D-A7C8-4B15-9A9E-4AA72973C598}" srcId="{70AD1785-D433-4539-9A65-5536A689062A}" destId="{1AF2E6A7-AC44-42B9-8CC0-CC7BF2A99C56}" srcOrd="1" destOrd="0" parTransId="{002BBFA8-8F00-422F-9AC6-A5126736C40B}" sibTransId="{548EE9B3-B901-4DBC-AEEE-CAFA5BF18B44}"/>
    <dgm:cxn modelId="{5FD617C1-1A87-4DC6-B925-8BCC6599421B}" type="presParOf" srcId="{F17E5598-1753-4EF7-B926-C757F6BE8338}" destId="{AF38B0CD-4399-4314-B90C-5BD258CE5C60}" srcOrd="0" destOrd="0" presId="urn:microsoft.com/office/officeart/2005/8/layout/default#1"/>
    <dgm:cxn modelId="{C22CA9D8-966F-4712-A105-07960FA646D9}" type="presParOf" srcId="{F17E5598-1753-4EF7-B926-C757F6BE8338}" destId="{117E90B2-BD28-4570-B37E-8C2A7219DED6}" srcOrd="1" destOrd="0" presId="urn:microsoft.com/office/officeart/2005/8/layout/default#1"/>
    <dgm:cxn modelId="{CB701B5F-17D2-4723-956E-CB5761E905BD}" type="presParOf" srcId="{F17E5598-1753-4EF7-B926-C757F6BE8338}" destId="{80465383-249D-47F6-8589-CFA6033A91AD}" srcOrd="2" destOrd="0" presId="urn:microsoft.com/office/officeart/2005/8/layout/default#1"/>
    <dgm:cxn modelId="{8DA914D0-9E6D-4616-8B35-E261E6D7A2D7}" type="presParOf" srcId="{F17E5598-1753-4EF7-B926-C757F6BE8338}" destId="{FE053604-6CBD-444A-8F36-B2027998D1C3}" srcOrd="3" destOrd="0" presId="urn:microsoft.com/office/officeart/2005/8/layout/default#1"/>
    <dgm:cxn modelId="{50F356FD-C982-43E4-8F23-0D84E2322FF2}" type="presParOf" srcId="{F17E5598-1753-4EF7-B926-C757F6BE8338}" destId="{A74F82E1-0E21-45E8-8E10-EA34AF65B809}" srcOrd="4" destOrd="0" presId="urn:microsoft.com/office/officeart/2005/8/layout/default#1"/>
    <dgm:cxn modelId="{09EE74BD-53FA-40D7-83C0-365597DA6706}" type="presParOf" srcId="{F17E5598-1753-4EF7-B926-C757F6BE8338}" destId="{409CB514-E8BF-42B5-8933-61EA20563600}" srcOrd="5" destOrd="0" presId="urn:microsoft.com/office/officeart/2005/8/layout/default#1"/>
    <dgm:cxn modelId="{AE50008E-D2D2-4A7C-BB53-B5E99E9C8918}" type="presParOf" srcId="{F17E5598-1753-4EF7-B926-C757F6BE8338}" destId="{B9ABB681-9CDB-46E2-BF77-9118F041D25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800" b="1" dirty="0" smtClean="0">
              <a:solidFill>
                <a:srgbClr val="FF0000"/>
              </a:solidFill>
            </a:rPr>
            <a:t>Veteran</a:t>
          </a:r>
          <a:endParaRPr lang="en-US" sz="28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Referral Review</a:t>
          </a:r>
          <a:endParaRPr lang="en-US" sz="1700" b="1" dirty="0"/>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custScaleX="118679"/>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B05FEBA8-F3A0-4163-BE67-C03C1200F893}" type="presOf" srcId="{6E413C00-39B8-4750-B1BE-F87A7BC84648}" destId="{181C11C4-BA82-4839-B156-D6A9AD0B04EF}" srcOrd="0" destOrd="0" presId="urn:microsoft.com/office/officeart/2005/8/layout/radial1"/>
    <dgm:cxn modelId="{49DAC3EB-9EE2-480A-B235-D7441585C572}" type="presOf" srcId="{AD741C99-C93C-4FA0-9DF4-38BD5DFACD3D}" destId="{E2CA8AC5-7306-4421-A1D6-0A2C3E95E9C3}" srcOrd="1" destOrd="0" presId="urn:microsoft.com/office/officeart/2005/8/layout/radial1"/>
    <dgm:cxn modelId="{564A5B97-FE4F-4678-A001-11BF122D6F94}" type="presOf" srcId="{508D1978-876E-450F-9B01-CE831884DBAB}" destId="{0D39ADDB-40F8-4EEE-8346-033BDF5DF40A}" srcOrd="0" destOrd="0" presId="urn:microsoft.com/office/officeart/2005/8/layout/radial1"/>
    <dgm:cxn modelId="{910D2195-376C-4D65-991A-44689D813228}" type="presOf" srcId="{6E413C00-39B8-4750-B1BE-F87A7BC84648}" destId="{6CC7CEF6-8B83-4AAA-8D40-810DA1F09600}" srcOrd="1" destOrd="0" presId="urn:microsoft.com/office/officeart/2005/8/layout/radial1"/>
    <dgm:cxn modelId="{4E5CD3AC-2BFC-4028-9564-582ACBC4F8A7}" type="presOf" srcId="{86343FCD-ACDD-4BA8-8100-C199220053D3}" destId="{5CCEC853-A065-4047-9178-40AED8A0677A}" srcOrd="1" destOrd="0" presId="urn:microsoft.com/office/officeart/2005/8/layout/radial1"/>
    <dgm:cxn modelId="{85BD2AE8-9F31-46AF-93BF-CEBA7430DE67}" type="presOf" srcId="{53FFD95D-48BC-4CB7-8672-58742E61AAF2}" destId="{28E215B8-5ED4-4325-BE3D-3CA0EFB0194A}" srcOrd="0" destOrd="0" presId="urn:microsoft.com/office/officeart/2005/8/layout/radial1"/>
    <dgm:cxn modelId="{47DF4759-216C-4DC9-BACE-73795AAD97BD}" type="presOf" srcId="{58858DB5-4013-486A-8565-B22F23FADB92}" destId="{4AF16964-1C94-43BA-9DD2-AA7BF686005E}"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BB7993F6-5001-43BF-A818-8365A50E233A}" srcId="{508D1978-876E-450F-9B01-CE831884DBAB}" destId="{33EBC3FD-BE34-44B4-9A0A-2AB69737DC23}" srcOrd="3" destOrd="0" parTransId="{6E413C00-39B8-4750-B1BE-F87A7BC84648}" sibTransId="{11F3E686-AD0A-4382-80D7-8205F8D633E3}"/>
    <dgm:cxn modelId="{E1ADADE1-E0DE-49C0-A8A1-4DA2038DDB95}" srcId="{508D1978-876E-450F-9B01-CE831884DBAB}" destId="{827E4A02-4BC2-4458-83DF-B1595FA41337}" srcOrd="0" destOrd="0" parTransId="{03FB89C6-650F-4705-9AD0-980FBA56072F}" sibTransId="{D62A7D96-0CF1-433D-BF45-C3299C59967C}"/>
    <dgm:cxn modelId="{19DDAB15-9B90-4C60-859B-A6E9E83542F9}" type="presOf" srcId="{4A6D3B35-71A5-48A0-8259-5644C7AEC4A7}" destId="{87EB7D41-0074-40B2-B1B0-BF835A603C37}" srcOrd="0" destOrd="0" presId="urn:microsoft.com/office/officeart/2005/8/layout/radial1"/>
    <dgm:cxn modelId="{A2E1867C-5B7E-4BB9-9D0C-4F4E912A2B92}" srcId="{508D1978-876E-450F-9B01-CE831884DBAB}" destId="{C538118B-5C3E-4A6B-9918-8634090C693F}" srcOrd="2" destOrd="0" parTransId="{86343FCD-ACDD-4BA8-8100-C199220053D3}" sibTransId="{37B39DC8-D37B-4248-9FA7-78E66F544A7F}"/>
    <dgm:cxn modelId="{71C7D5D2-1298-4707-BE9D-92AA275B4803}" type="presOf" srcId="{33EBC3FD-BE34-44B4-9A0A-2AB69737DC23}" destId="{8446F48A-FCC3-436F-9A99-85FF67B1D38B}" srcOrd="0" destOrd="0" presId="urn:microsoft.com/office/officeart/2005/8/layout/radial1"/>
    <dgm:cxn modelId="{85C4F43B-35C3-4EFA-B9D5-4F1D45090AFC}" type="presOf" srcId="{827E4A02-4BC2-4458-83DF-B1595FA41337}" destId="{808FFAE4-0C60-4315-B484-C0443073D25D}" srcOrd="0" destOrd="0" presId="urn:microsoft.com/office/officeart/2005/8/layout/radial1"/>
    <dgm:cxn modelId="{0E35CDF7-7D46-4848-876F-DA5B93061BEC}" type="presOf" srcId="{86343FCD-ACDD-4BA8-8100-C199220053D3}" destId="{78EB3F23-03E8-47DA-8FB0-07C616663517}"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69FBF306-34E9-4CDF-8A2F-D6980545EC4B}" type="presOf" srcId="{53FFD95D-48BC-4CB7-8672-58742E61AAF2}" destId="{156AC85C-F633-4849-86CC-C4C1B432DA90}" srcOrd="1" destOrd="0" presId="urn:microsoft.com/office/officeart/2005/8/layout/radial1"/>
    <dgm:cxn modelId="{19A51176-43F0-4817-8C0C-EBE316D9F70C}" type="presOf" srcId="{AD741C99-C93C-4FA0-9DF4-38BD5DFACD3D}" destId="{C94648DB-A991-4D17-B21C-2B58591D5923}" srcOrd="0" destOrd="0" presId="urn:microsoft.com/office/officeart/2005/8/layout/radial1"/>
    <dgm:cxn modelId="{3920A75E-988E-486B-8B1A-39480CAE0B27}" type="presOf" srcId="{3D5A653B-6D50-409B-A0CF-A0C15F5C0F9B}" destId="{DBAD6A9F-BFC3-46AA-8247-6FD86B4A5FC1}" srcOrd="0" destOrd="0" presId="urn:microsoft.com/office/officeart/2005/8/layout/radial1"/>
    <dgm:cxn modelId="{A2DB2C1E-81BE-4922-AD19-AA9D5FF74713}" type="presOf" srcId="{03FB89C6-650F-4705-9AD0-980FBA56072F}" destId="{5B40DE47-D4C1-42FB-AA10-23D520A7DE1C}" srcOrd="0" destOrd="0" presId="urn:microsoft.com/office/officeart/2005/8/layout/radial1"/>
    <dgm:cxn modelId="{AB9F7ECE-3D1A-4B75-9B4C-80F922EE5A26}" type="presOf" srcId="{C538118B-5C3E-4A6B-9918-8634090C693F}" destId="{F1A71C1C-8327-4F85-A298-BC79C05D327B}" srcOrd="0" destOrd="0" presId="urn:microsoft.com/office/officeart/2005/8/layout/radial1"/>
    <dgm:cxn modelId="{FB7D09BF-74D7-4B2C-961F-BD933FC36297}" type="presOf" srcId="{03FB89C6-650F-4705-9AD0-980FBA56072F}" destId="{4401EE48-2E79-445D-A6F9-0C7030B48D31}" srcOrd="1" destOrd="0" presId="urn:microsoft.com/office/officeart/2005/8/layout/radial1"/>
    <dgm:cxn modelId="{68CC168B-6FF8-41BC-9A01-13864A3F424D}" type="presParOf" srcId="{DBAD6A9F-BFC3-46AA-8247-6FD86B4A5FC1}" destId="{0D39ADDB-40F8-4EEE-8346-033BDF5DF40A}" srcOrd="0" destOrd="0" presId="urn:microsoft.com/office/officeart/2005/8/layout/radial1"/>
    <dgm:cxn modelId="{A1E1413C-A501-4C98-99FA-03D6567495F1}" type="presParOf" srcId="{DBAD6A9F-BFC3-46AA-8247-6FD86B4A5FC1}" destId="{5B40DE47-D4C1-42FB-AA10-23D520A7DE1C}" srcOrd="1" destOrd="0" presId="urn:microsoft.com/office/officeart/2005/8/layout/radial1"/>
    <dgm:cxn modelId="{9140FB3B-EF84-45B5-BFA9-050330BE5414}" type="presParOf" srcId="{5B40DE47-D4C1-42FB-AA10-23D520A7DE1C}" destId="{4401EE48-2E79-445D-A6F9-0C7030B48D31}" srcOrd="0" destOrd="0" presId="urn:microsoft.com/office/officeart/2005/8/layout/radial1"/>
    <dgm:cxn modelId="{9D7E4825-CF61-48EE-9A41-F3539478934B}" type="presParOf" srcId="{DBAD6A9F-BFC3-46AA-8247-6FD86B4A5FC1}" destId="{808FFAE4-0C60-4315-B484-C0443073D25D}" srcOrd="2" destOrd="0" presId="urn:microsoft.com/office/officeart/2005/8/layout/radial1"/>
    <dgm:cxn modelId="{6062DF04-9EEA-43C5-80D8-AB0C6854BCE5}" type="presParOf" srcId="{DBAD6A9F-BFC3-46AA-8247-6FD86B4A5FC1}" destId="{28E215B8-5ED4-4325-BE3D-3CA0EFB0194A}" srcOrd="3" destOrd="0" presId="urn:microsoft.com/office/officeart/2005/8/layout/radial1"/>
    <dgm:cxn modelId="{F98EC86B-5CC3-4242-A863-23B984F5DB09}" type="presParOf" srcId="{28E215B8-5ED4-4325-BE3D-3CA0EFB0194A}" destId="{156AC85C-F633-4849-86CC-C4C1B432DA90}" srcOrd="0" destOrd="0" presId="urn:microsoft.com/office/officeart/2005/8/layout/radial1"/>
    <dgm:cxn modelId="{ECF9ED43-883C-4991-A965-5EDD712FBEEC}" type="presParOf" srcId="{DBAD6A9F-BFC3-46AA-8247-6FD86B4A5FC1}" destId="{4AF16964-1C94-43BA-9DD2-AA7BF686005E}" srcOrd="4" destOrd="0" presId="urn:microsoft.com/office/officeart/2005/8/layout/radial1"/>
    <dgm:cxn modelId="{B75B97F0-AACB-49C8-8CBA-8D547AB59BC9}" type="presParOf" srcId="{DBAD6A9F-BFC3-46AA-8247-6FD86B4A5FC1}" destId="{78EB3F23-03E8-47DA-8FB0-07C616663517}" srcOrd="5" destOrd="0" presId="urn:microsoft.com/office/officeart/2005/8/layout/radial1"/>
    <dgm:cxn modelId="{001379A9-1505-4A5F-B8B1-8B3F5F994B23}" type="presParOf" srcId="{78EB3F23-03E8-47DA-8FB0-07C616663517}" destId="{5CCEC853-A065-4047-9178-40AED8A0677A}" srcOrd="0" destOrd="0" presId="urn:microsoft.com/office/officeart/2005/8/layout/radial1"/>
    <dgm:cxn modelId="{921E62FE-EFCD-4B07-83F0-3A593D4002F6}" type="presParOf" srcId="{DBAD6A9F-BFC3-46AA-8247-6FD86B4A5FC1}" destId="{F1A71C1C-8327-4F85-A298-BC79C05D327B}" srcOrd="6" destOrd="0" presId="urn:microsoft.com/office/officeart/2005/8/layout/radial1"/>
    <dgm:cxn modelId="{B2811EC7-124B-4CFB-AA0C-86178EC8ABF2}" type="presParOf" srcId="{DBAD6A9F-BFC3-46AA-8247-6FD86B4A5FC1}" destId="{181C11C4-BA82-4839-B156-D6A9AD0B04EF}" srcOrd="7" destOrd="0" presId="urn:microsoft.com/office/officeart/2005/8/layout/radial1"/>
    <dgm:cxn modelId="{76FA913E-7626-4250-B226-D02FED5CF4D7}" type="presParOf" srcId="{181C11C4-BA82-4839-B156-D6A9AD0B04EF}" destId="{6CC7CEF6-8B83-4AAA-8D40-810DA1F09600}" srcOrd="0" destOrd="0" presId="urn:microsoft.com/office/officeart/2005/8/layout/radial1"/>
    <dgm:cxn modelId="{F5914652-2855-4A3C-80E5-041210F003DA}" type="presParOf" srcId="{DBAD6A9F-BFC3-46AA-8247-6FD86B4A5FC1}" destId="{8446F48A-FCC3-436F-9A99-85FF67B1D38B}" srcOrd="8" destOrd="0" presId="urn:microsoft.com/office/officeart/2005/8/layout/radial1"/>
    <dgm:cxn modelId="{FF0D9BF1-9E1D-474A-B69A-8FD620E43CDC}" type="presParOf" srcId="{DBAD6A9F-BFC3-46AA-8247-6FD86B4A5FC1}" destId="{C94648DB-A991-4D17-B21C-2B58591D5923}" srcOrd="9" destOrd="0" presId="urn:microsoft.com/office/officeart/2005/8/layout/radial1"/>
    <dgm:cxn modelId="{32A2A4C0-1197-4477-B959-961929AEFCAE}" type="presParOf" srcId="{C94648DB-A991-4D17-B21C-2B58591D5923}" destId="{E2CA8AC5-7306-4421-A1D6-0A2C3E95E9C3}" srcOrd="0" destOrd="0" presId="urn:microsoft.com/office/officeart/2005/8/layout/radial1"/>
    <dgm:cxn modelId="{5B7B3EAA-8225-4297-B781-42798AB6501E}"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BFCC53-E9F7-40C0-BBF4-C746873029B8}" type="doc">
      <dgm:prSet loTypeId="urn:microsoft.com/office/officeart/2005/8/layout/process1" loCatId="process" qsTypeId="urn:microsoft.com/office/officeart/2005/8/quickstyle/simple1" qsCatId="simple" csTypeId="urn:microsoft.com/office/officeart/2005/8/colors/colorful1#1" csCatId="colorful" phldr="1"/>
      <dgm:spPr/>
    </dgm:pt>
    <dgm:pt modelId="{64B604AA-5DC9-485D-8B43-01046E4004B1}">
      <dgm:prSet phldrT="[Text]"/>
      <dgm:spPr>
        <a:scene3d>
          <a:camera prst="orthographicFront"/>
          <a:lightRig rig="threePt" dir="t"/>
        </a:scene3d>
        <a:sp3d>
          <a:bevelT w="165100" prst="coolSlant"/>
        </a:sp3d>
      </dgm:spPr>
      <dgm:t>
        <a:bodyPr/>
        <a:lstStyle/>
        <a:p>
          <a:r>
            <a:rPr lang="en-US" dirty="0" smtClean="0"/>
            <a:t>Standardized Processes</a:t>
          </a:r>
          <a:endParaRPr lang="en-US" dirty="0"/>
        </a:p>
      </dgm:t>
    </dgm:pt>
    <dgm:pt modelId="{EDBE7925-8C34-4B6D-84C2-F07D0FD7CE1A}" type="parTrans" cxnId="{1B55FCE0-BFC5-4A75-9728-243DBA739058}">
      <dgm:prSet/>
      <dgm:spPr/>
      <dgm:t>
        <a:bodyPr/>
        <a:lstStyle/>
        <a:p>
          <a:endParaRPr lang="en-US"/>
        </a:p>
      </dgm:t>
    </dgm:pt>
    <dgm:pt modelId="{46741392-B10F-485E-8F87-EC28B399A8EB}" type="sibTrans" cxnId="{1B55FCE0-BFC5-4A75-9728-243DBA739058}">
      <dgm:prSet/>
      <dgm:spPr/>
      <dgm:t>
        <a:bodyPr/>
        <a:lstStyle/>
        <a:p>
          <a:endParaRPr lang="en-US"/>
        </a:p>
      </dgm:t>
    </dgm:pt>
    <dgm:pt modelId="{813A1DE6-219C-4A84-B635-31F0EA04C738}">
      <dgm:prSet phldrT="[Text]"/>
      <dgm:spPr>
        <a:scene3d>
          <a:camera prst="orthographicFront"/>
          <a:lightRig rig="threePt" dir="t"/>
        </a:scene3d>
        <a:sp3d>
          <a:bevelT w="165100" prst="coolSlant"/>
        </a:sp3d>
      </dgm:spPr>
      <dgm:t>
        <a:bodyPr/>
        <a:lstStyle/>
        <a:p>
          <a:r>
            <a:rPr lang="en-US" dirty="0" smtClean="0"/>
            <a:t>Fiscal Responsibility</a:t>
          </a:r>
          <a:endParaRPr lang="en-US" dirty="0"/>
        </a:p>
      </dgm:t>
    </dgm:pt>
    <dgm:pt modelId="{F1EAF37F-15CC-4CF2-BDAB-CA3CE4E5E9D3}" type="parTrans" cxnId="{B4DDF534-CC16-4CCA-9264-3D4B3578B905}">
      <dgm:prSet/>
      <dgm:spPr/>
      <dgm:t>
        <a:bodyPr/>
        <a:lstStyle/>
        <a:p>
          <a:endParaRPr lang="en-US"/>
        </a:p>
      </dgm:t>
    </dgm:pt>
    <dgm:pt modelId="{C6B3C2E9-015B-4EC0-A0B9-3FAAB10F9E57}" type="sibTrans" cxnId="{B4DDF534-CC16-4CCA-9264-3D4B3578B905}">
      <dgm:prSet/>
      <dgm:spPr/>
      <dgm:t>
        <a:bodyPr/>
        <a:lstStyle/>
        <a:p>
          <a:endParaRPr lang="en-US"/>
        </a:p>
      </dgm:t>
    </dgm:pt>
    <dgm:pt modelId="{2F2DB380-1DBC-4C62-9219-F5FA4F36EBBD}">
      <dgm:prSet phldrT="[Text]"/>
      <dgm:spPr>
        <a:scene3d>
          <a:camera prst="orthographicFront"/>
          <a:lightRig rig="threePt" dir="t"/>
        </a:scene3d>
        <a:sp3d>
          <a:bevelT w="165100" prst="coolSlant"/>
        </a:sp3d>
      </dgm:spPr>
      <dgm:t>
        <a:bodyPr/>
        <a:lstStyle/>
        <a:p>
          <a:r>
            <a:rPr lang="en-US" dirty="0" smtClean="0"/>
            <a:t>Veteran Centered Care</a:t>
          </a:r>
          <a:endParaRPr lang="en-US" dirty="0"/>
        </a:p>
      </dgm:t>
    </dgm:pt>
    <dgm:pt modelId="{54C7F6B8-E7DA-4894-B6E5-F13DE6B23B15}" type="parTrans" cxnId="{9FE120B3-CED1-474B-A8B0-859007702A4C}">
      <dgm:prSet/>
      <dgm:spPr/>
      <dgm:t>
        <a:bodyPr/>
        <a:lstStyle/>
        <a:p>
          <a:endParaRPr lang="en-US"/>
        </a:p>
      </dgm:t>
    </dgm:pt>
    <dgm:pt modelId="{33E53F36-F396-4DC8-B4E9-07457258D285}" type="sibTrans" cxnId="{9FE120B3-CED1-474B-A8B0-859007702A4C}">
      <dgm:prSet/>
      <dgm:spPr/>
      <dgm:t>
        <a:bodyPr/>
        <a:lstStyle/>
        <a:p>
          <a:endParaRPr lang="en-US"/>
        </a:p>
      </dgm:t>
    </dgm:pt>
    <dgm:pt modelId="{F557F509-C363-4BF0-88DD-FD5532F7FD13}" type="pres">
      <dgm:prSet presAssocID="{70BFCC53-E9F7-40C0-BBF4-C746873029B8}" presName="Name0" presStyleCnt="0">
        <dgm:presLayoutVars>
          <dgm:dir/>
          <dgm:resizeHandles val="exact"/>
        </dgm:presLayoutVars>
      </dgm:prSet>
      <dgm:spPr/>
    </dgm:pt>
    <dgm:pt modelId="{1537E06A-E706-4234-ABAD-1800E33C6166}" type="pres">
      <dgm:prSet presAssocID="{64B604AA-5DC9-485D-8B43-01046E4004B1}" presName="node" presStyleLbl="node1" presStyleIdx="0" presStyleCnt="3">
        <dgm:presLayoutVars>
          <dgm:bulletEnabled val="1"/>
        </dgm:presLayoutVars>
      </dgm:prSet>
      <dgm:spPr/>
      <dgm:t>
        <a:bodyPr/>
        <a:lstStyle/>
        <a:p>
          <a:endParaRPr lang="en-US"/>
        </a:p>
      </dgm:t>
    </dgm:pt>
    <dgm:pt modelId="{F128AAD2-DDAB-413B-8470-C46ACE0241F1}" type="pres">
      <dgm:prSet presAssocID="{46741392-B10F-485E-8F87-EC28B399A8EB}" presName="sibTrans" presStyleLbl="sibTrans2D1" presStyleIdx="0" presStyleCnt="2"/>
      <dgm:spPr/>
      <dgm:t>
        <a:bodyPr/>
        <a:lstStyle/>
        <a:p>
          <a:endParaRPr lang="en-US"/>
        </a:p>
      </dgm:t>
    </dgm:pt>
    <dgm:pt modelId="{128B681A-1671-4902-8108-097BCA50986F}" type="pres">
      <dgm:prSet presAssocID="{46741392-B10F-485E-8F87-EC28B399A8EB}" presName="connectorText" presStyleLbl="sibTrans2D1" presStyleIdx="0" presStyleCnt="2"/>
      <dgm:spPr/>
      <dgm:t>
        <a:bodyPr/>
        <a:lstStyle/>
        <a:p>
          <a:endParaRPr lang="en-US"/>
        </a:p>
      </dgm:t>
    </dgm:pt>
    <dgm:pt modelId="{C5A70EDF-EA63-4782-91E0-4F1D355B0ED0}" type="pres">
      <dgm:prSet presAssocID="{2F2DB380-1DBC-4C62-9219-F5FA4F36EBBD}" presName="node" presStyleLbl="node1" presStyleIdx="1" presStyleCnt="3">
        <dgm:presLayoutVars>
          <dgm:bulletEnabled val="1"/>
        </dgm:presLayoutVars>
      </dgm:prSet>
      <dgm:spPr/>
      <dgm:t>
        <a:bodyPr/>
        <a:lstStyle/>
        <a:p>
          <a:endParaRPr lang="en-US"/>
        </a:p>
      </dgm:t>
    </dgm:pt>
    <dgm:pt modelId="{97216BE1-28AC-46CC-B70E-1902879B3ECE}" type="pres">
      <dgm:prSet presAssocID="{33E53F36-F396-4DC8-B4E9-07457258D285}" presName="sibTrans" presStyleLbl="sibTrans2D1" presStyleIdx="1" presStyleCnt="2"/>
      <dgm:spPr/>
      <dgm:t>
        <a:bodyPr/>
        <a:lstStyle/>
        <a:p>
          <a:endParaRPr lang="en-US"/>
        </a:p>
      </dgm:t>
    </dgm:pt>
    <dgm:pt modelId="{570B6E31-9868-492B-8F3C-7C2A22CBCF57}" type="pres">
      <dgm:prSet presAssocID="{33E53F36-F396-4DC8-B4E9-07457258D285}" presName="connectorText" presStyleLbl="sibTrans2D1" presStyleIdx="1" presStyleCnt="2"/>
      <dgm:spPr/>
      <dgm:t>
        <a:bodyPr/>
        <a:lstStyle/>
        <a:p>
          <a:endParaRPr lang="en-US"/>
        </a:p>
      </dgm:t>
    </dgm:pt>
    <dgm:pt modelId="{B78C788D-13B7-4367-90A1-3E26272619E3}" type="pres">
      <dgm:prSet presAssocID="{813A1DE6-219C-4A84-B635-31F0EA04C738}" presName="node" presStyleLbl="node1" presStyleIdx="2" presStyleCnt="3">
        <dgm:presLayoutVars>
          <dgm:bulletEnabled val="1"/>
        </dgm:presLayoutVars>
      </dgm:prSet>
      <dgm:spPr/>
      <dgm:t>
        <a:bodyPr/>
        <a:lstStyle/>
        <a:p>
          <a:endParaRPr lang="en-US"/>
        </a:p>
      </dgm:t>
    </dgm:pt>
  </dgm:ptLst>
  <dgm:cxnLst>
    <dgm:cxn modelId="{066D93EF-686F-4296-AD9D-52DB002D50ED}" type="presOf" srcId="{64B604AA-5DC9-485D-8B43-01046E4004B1}" destId="{1537E06A-E706-4234-ABAD-1800E33C6166}" srcOrd="0" destOrd="0" presId="urn:microsoft.com/office/officeart/2005/8/layout/process1"/>
    <dgm:cxn modelId="{F5B2FED6-C693-48DF-A248-3EE948008F56}" type="presOf" srcId="{33E53F36-F396-4DC8-B4E9-07457258D285}" destId="{97216BE1-28AC-46CC-B70E-1902879B3ECE}" srcOrd="0" destOrd="0" presId="urn:microsoft.com/office/officeart/2005/8/layout/process1"/>
    <dgm:cxn modelId="{AA0B5606-D103-46FB-8596-4FFDC010DBAE}" type="presOf" srcId="{70BFCC53-E9F7-40C0-BBF4-C746873029B8}" destId="{F557F509-C363-4BF0-88DD-FD5532F7FD13}" srcOrd="0" destOrd="0" presId="urn:microsoft.com/office/officeart/2005/8/layout/process1"/>
    <dgm:cxn modelId="{1B55FCE0-BFC5-4A75-9728-243DBA739058}" srcId="{70BFCC53-E9F7-40C0-BBF4-C746873029B8}" destId="{64B604AA-5DC9-485D-8B43-01046E4004B1}" srcOrd="0" destOrd="0" parTransId="{EDBE7925-8C34-4B6D-84C2-F07D0FD7CE1A}" sibTransId="{46741392-B10F-485E-8F87-EC28B399A8EB}"/>
    <dgm:cxn modelId="{B4DDF534-CC16-4CCA-9264-3D4B3578B905}" srcId="{70BFCC53-E9F7-40C0-BBF4-C746873029B8}" destId="{813A1DE6-219C-4A84-B635-31F0EA04C738}" srcOrd="2" destOrd="0" parTransId="{F1EAF37F-15CC-4CF2-BDAB-CA3CE4E5E9D3}" sibTransId="{C6B3C2E9-015B-4EC0-A0B9-3FAAB10F9E57}"/>
    <dgm:cxn modelId="{9FE120B3-CED1-474B-A8B0-859007702A4C}" srcId="{70BFCC53-E9F7-40C0-BBF4-C746873029B8}" destId="{2F2DB380-1DBC-4C62-9219-F5FA4F36EBBD}" srcOrd="1" destOrd="0" parTransId="{54C7F6B8-E7DA-4894-B6E5-F13DE6B23B15}" sibTransId="{33E53F36-F396-4DC8-B4E9-07457258D285}"/>
    <dgm:cxn modelId="{33143CB7-6FC1-44B3-8D75-1260B13C95AA}" type="presOf" srcId="{46741392-B10F-485E-8F87-EC28B399A8EB}" destId="{128B681A-1671-4902-8108-097BCA50986F}" srcOrd="1" destOrd="0" presId="urn:microsoft.com/office/officeart/2005/8/layout/process1"/>
    <dgm:cxn modelId="{FE962959-E579-4CC3-8FB7-99009F827801}" type="presOf" srcId="{46741392-B10F-485E-8F87-EC28B399A8EB}" destId="{F128AAD2-DDAB-413B-8470-C46ACE0241F1}" srcOrd="0" destOrd="0" presId="urn:microsoft.com/office/officeart/2005/8/layout/process1"/>
    <dgm:cxn modelId="{F8B2C7D5-D09E-417A-B693-C988B9DDBF4B}" type="presOf" srcId="{2F2DB380-1DBC-4C62-9219-F5FA4F36EBBD}" destId="{C5A70EDF-EA63-4782-91E0-4F1D355B0ED0}" srcOrd="0" destOrd="0" presId="urn:microsoft.com/office/officeart/2005/8/layout/process1"/>
    <dgm:cxn modelId="{CA2EC58A-25E3-476F-A60A-AC872F0259C8}" type="presOf" srcId="{33E53F36-F396-4DC8-B4E9-07457258D285}" destId="{570B6E31-9868-492B-8F3C-7C2A22CBCF57}" srcOrd="1" destOrd="0" presId="urn:microsoft.com/office/officeart/2005/8/layout/process1"/>
    <dgm:cxn modelId="{BCF3E7C0-5812-4DD3-8197-3DBCD25017FA}" type="presOf" srcId="{813A1DE6-219C-4A84-B635-31F0EA04C738}" destId="{B78C788D-13B7-4367-90A1-3E26272619E3}" srcOrd="0" destOrd="0" presId="urn:microsoft.com/office/officeart/2005/8/layout/process1"/>
    <dgm:cxn modelId="{3F9DB6D2-329C-40D0-BAD6-E2F3C0B48B2F}" type="presParOf" srcId="{F557F509-C363-4BF0-88DD-FD5532F7FD13}" destId="{1537E06A-E706-4234-ABAD-1800E33C6166}" srcOrd="0" destOrd="0" presId="urn:microsoft.com/office/officeart/2005/8/layout/process1"/>
    <dgm:cxn modelId="{FB8795CE-C653-49C9-9DA7-945718865211}" type="presParOf" srcId="{F557F509-C363-4BF0-88DD-FD5532F7FD13}" destId="{F128AAD2-DDAB-413B-8470-C46ACE0241F1}" srcOrd="1" destOrd="0" presId="urn:microsoft.com/office/officeart/2005/8/layout/process1"/>
    <dgm:cxn modelId="{07561D96-02C1-4C9B-8A6B-B8C9F92FB38D}" type="presParOf" srcId="{F128AAD2-DDAB-413B-8470-C46ACE0241F1}" destId="{128B681A-1671-4902-8108-097BCA50986F}" srcOrd="0" destOrd="0" presId="urn:microsoft.com/office/officeart/2005/8/layout/process1"/>
    <dgm:cxn modelId="{0B1A7A2C-8F8A-4468-BD66-33A12D33ED5A}" type="presParOf" srcId="{F557F509-C363-4BF0-88DD-FD5532F7FD13}" destId="{C5A70EDF-EA63-4782-91E0-4F1D355B0ED0}" srcOrd="2" destOrd="0" presId="urn:microsoft.com/office/officeart/2005/8/layout/process1"/>
    <dgm:cxn modelId="{8EBF03CA-DCCE-449F-8A7E-5727DBFDD15B}" type="presParOf" srcId="{F557F509-C363-4BF0-88DD-FD5532F7FD13}" destId="{97216BE1-28AC-46CC-B70E-1902879B3ECE}" srcOrd="3" destOrd="0" presId="urn:microsoft.com/office/officeart/2005/8/layout/process1"/>
    <dgm:cxn modelId="{AE52BB06-5D85-47C7-86F3-20AF33441F15}" type="presParOf" srcId="{97216BE1-28AC-46CC-B70E-1902879B3ECE}" destId="{570B6E31-9868-492B-8F3C-7C2A22CBCF57}" srcOrd="0" destOrd="0" presId="urn:microsoft.com/office/officeart/2005/8/layout/process1"/>
    <dgm:cxn modelId="{85565E9D-7679-4122-93C4-663AF993F8C2}" type="presParOf" srcId="{F557F509-C363-4BF0-88DD-FD5532F7FD13}" destId="{B78C788D-13B7-4367-90A1-3E26272619E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5A653B-6D50-409B-A0CF-A0C15F5C0F9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08D1978-876E-450F-9B01-CE831884DBAB}">
      <dgm:prSet phldrT="[Text]" custT="1"/>
      <dgm:spPr>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dgm:spPr>
      <dgm:t>
        <a:bodyPr/>
        <a:lstStyle/>
        <a:p>
          <a:r>
            <a:rPr lang="en-US" sz="2500" b="1" dirty="0" smtClean="0">
              <a:solidFill>
                <a:srgbClr val="FF0000"/>
              </a:solidFill>
            </a:rPr>
            <a:t>Veteran</a:t>
          </a:r>
          <a:endParaRPr lang="en-US" sz="2500" b="1" dirty="0">
            <a:solidFill>
              <a:srgbClr val="FF0000"/>
            </a:solidFill>
          </a:endParaRPr>
        </a:p>
      </dgm:t>
    </dgm:pt>
    <dgm:pt modelId="{AB905FFB-4790-4898-AB2D-3F2C7CA74283}" type="parTrans" cxnId="{48BE3469-FE58-496A-A93D-7052775CEE99}">
      <dgm:prSet/>
      <dgm:spPr/>
      <dgm:t>
        <a:bodyPr/>
        <a:lstStyle/>
        <a:p>
          <a:endParaRPr lang="en-US"/>
        </a:p>
      </dgm:t>
    </dgm:pt>
    <dgm:pt modelId="{8231EEC5-E14C-41B5-B304-FC6065FAB82C}" type="sibTrans" cxnId="{48BE3469-FE58-496A-A93D-7052775CEE99}">
      <dgm:prSet/>
      <dgm:spPr/>
      <dgm:t>
        <a:bodyPr/>
        <a:lstStyle/>
        <a:p>
          <a:endParaRPr lang="en-US"/>
        </a:p>
      </dgm:t>
    </dgm:pt>
    <dgm:pt modelId="{827E4A02-4BC2-4458-83DF-B1595FA41337}">
      <dgm:prSet phldrT="[Text]" custT="1"/>
      <dgm:spPr>
        <a:solidFill>
          <a:srgbClr val="FF0000"/>
        </a:solidFill>
        <a:scene3d>
          <a:camera prst="orthographicFront"/>
          <a:lightRig rig="threePt" dir="t"/>
        </a:scene3d>
        <a:sp3d>
          <a:bevelT prst="angle"/>
        </a:sp3d>
      </dgm:spPr>
      <dgm:t>
        <a:bodyPr/>
        <a:lstStyle/>
        <a:p>
          <a:r>
            <a:rPr lang="en-US" sz="1700" b="1" dirty="0" smtClean="0"/>
            <a:t>Referral Review</a:t>
          </a:r>
          <a:endParaRPr lang="en-US" sz="1700" b="1" dirty="0"/>
        </a:p>
      </dgm:t>
    </dgm:pt>
    <dgm:pt modelId="{03FB89C6-650F-4705-9AD0-980FBA56072F}" type="parTrans" cxnId="{E1ADADE1-E0DE-49C0-A8A1-4DA2038DDB95}">
      <dgm:prSet/>
      <dgm:spPr/>
      <dgm:t>
        <a:bodyPr/>
        <a:lstStyle/>
        <a:p>
          <a:endParaRPr lang="en-US"/>
        </a:p>
      </dgm:t>
    </dgm:pt>
    <dgm:pt modelId="{D62A7D96-0CF1-433D-BF45-C3299C59967C}" type="sibTrans" cxnId="{E1ADADE1-E0DE-49C0-A8A1-4DA2038DDB95}">
      <dgm:prSet/>
      <dgm:spPr/>
      <dgm:t>
        <a:bodyPr/>
        <a:lstStyle/>
        <a:p>
          <a:endParaRPr lang="en-US"/>
        </a:p>
      </dgm:t>
    </dgm:pt>
    <dgm:pt modelId="{58858DB5-4013-486A-8565-B22F23FADB92}">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sz="1700" b="1" dirty="0" smtClean="0"/>
            <a:t>Appt Mgt/ Pre-Post Calls </a:t>
          </a:r>
          <a:endParaRPr lang="en-US" sz="1700" b="1" dirty="0"/>
        </a:p>
      </dgm:t>
    </dgm:pt>
    <dgm:pt modelId="{53FFD95D-48BC-4CB7-8672-58742E61AAF2}" type="parTrans" cxnId="{B6844030-5E4A-417E-A442-3F26BE4408AC}">
      <dgm:prSet/>
      <dgm:spPr/>
      <dgm:t>
        <a:bodyPr/>
        <a:lstStyle/>
        <a:p>
          <a:endParaRPr lang="en-US"/>
        </a:p>
      </dgm:t>
    </dgm:pt>
    <dgm:pt modelId="{849F2E96-105C-4BDC-AA4C-30289F5D2FC2}" type="sibTrans" cxnId="{B6844030-5E4A-417E-A442-3F26BE4408AC}">
      <dgm:prSet/>
      <dgm:spPr/>
      <dgm:t>
        <a:bodyPr/>
        <a:lstStyle/>
        <a:p>
          <a:endParaRPr lang="en-US"/>
        </a:p>
      </dgm:t>
    </dgm:pt>
    <dgm:pt modelId="{C538118B-5C3E-4A6B-9918-8634090C693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Appeals Mgt</a:t>
          </a:r>
          <a:endParaRPr lang="en-US" sz="1700" b="1" dirty="0"/>
        </a:p>
      </dgm:t>
    </dgm:pt>
    <dgm:pt modelId="{86343FCD-ACDD-4BA8-8100-C199220053D3}" type="parTrans" cxnId="{A2E1867C-5B7E-4BB9-9D0C-4F4E912A2B92}">
      <dgm:prSet/>
      <dgm:spPr/>
      <dgm:t>
        <a:bodyPr/>
        <a:lstStyle/>
        <a:p>
          <a:endParaRPr lang="en-US"/>
        </a:p>
      </dgm:t>
    </dgm:pt>
    <dgm:pt modelId="{37B39DC8-D37B-4248-9FA7-78E66F544A7F}" type="sibTrans" cxnId="{A2E1867C-5B7E-4BB9-9D0C-4F4E912A2B92}">
      <dgm:prSet/>
      <dgm:spPr/>
      <dgm:t>
        <a:bodyPr/>
        <a:lstStyle/>
        <a:p>
          <a:endParaRPr lang="en-US"/>
        </a:p>
      </dgm:t>
    </dgm:pt>
    <dgm:pt modelId="{33EBC3FD-BE34-44B4-9A0A-2AB69737DC23}">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500" b="1" dirty="0" smtClean="0"/>
            <a:t>Clinical Review for Emergency Claims</a:t>
          </a:r>
          <a:endParaRPr lang="en-US" sz="1500" b="1" dirty="0"/>
        </a:p>
      </dgm:t>
    </dgm:pt>
    <dgm:pt modelId="{6E413C00-39B8-4750-B1BE-F87A7BC84648}" type="parTrans" cxnId="{BB7993F6-5001-43BF-A818-8365A50E233A}">
      <dgm:prSet/>
      <dgm:spPr/>
      <dgm:t>
        <a:bodyPr/>
        <a:lstStyle/>
        <a:p>
          <a:endParaRPr lang="en-US"/>
        </a:p>
      </dgm:t>
    </dgm:pt>
    <dgm:pt modelId="{11F3E686-AD0A-4382-80D7-8205F8D633E3}" type="sibTrans" cxnId="{BB7993F6-5001-43BF-A818-8365A50E233A}">
      <dgm:prSet/>
      <dgm:spPr/>
      <dgm:t>
        <a:bodyPr/>
        <a:lstStyle/>
        <a:p>
          <a:endParaRPr lang="en-US"/>
        </a:p>
      </dgm:t>
    </dgm:pt>
    <dgm:pt modelId="{4A6D3B35-71A5-48A0-8259-5644C7AEC4A7}">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US" sz="1700" b="1" dirty="0" smtClean="0"/>
            <a:t>Hospital Notification</a:t>
          </a:r>
          <a:endParaRPr lang="en-US" sz="1700" b="1" dirty="0"/>
        </a:p>
      </dgm:t>
    </dgm:pt>
    <dgm:pt modelId="{AD741C99-C93C-4FA0-9DF4-38BD5DFACD3D}" type="parTrans" cxnId="{C57337DD-C7C7-4590-BC89-441AD7B2644B}">
      <dgm:prSet/>
      <dgm:spPr/>
      <dgm:t>
        <a:bodyPr/>
        <a:lstStyle/>
        <a:p>
          <a:endParaRPr lang="en-US"/>
        </a:p>
      </dgm:t>
    </dgm:pt>
    <dgm:pt modelId="{F432D194-7BDC-4733-A418-BE5410BB1C77}" type="sibTrans" cxnId="{C57337DD-C7C7-4590-BC89-441AD7B2644B}">
      <dgm:prSet/>
      <dgm:spPr/>
      <dgm:t>
        <a:bodyPr/>
        <a:lstStyle/>
        <a:p>
          <a:endParaRPr lang="en-US"/>
        </a:p>
      </dgm:t>
    </dgm:pt>
    <dgm:pt modelId="{DBAD6A9F-BFC3-46AA-8247-6FD86B4A5FC1}" type="pres">
      <dgm:prSet presAssocID="{3D5A653B-6D50-409B-A0CF-A0C15F5C0F9B}" presName="cycle" presStyleCnt="0">
        <dgm:presLayoutVars>
          <dgm:chMax val="1"/>
          <dgm:dir/>
          <dgm:animLvl val="ctr"/>
          <dgm:resizeHandles val="exact"/>
        </dgm:presLayoutVars>
      </dgm:prSet>
      <dgm:spPr/>
      <dgm:t>
        <a:bodyPr/>
        <a:lstStyle/>
        <a:p>
          <a:endParaRPr lang="en-US"/>
        </a:p>
      </dgm:t>
    </dgm:pt>
    <dgm:pt modelId="{0D39ADDB-40F8-4EEE-8346-033BDF5DF40A}" type="pres">
      <dgm:prSet presAssocID="{508D1978-876E-450F-9B01-CE831884DBAB}" presName="centerShape" presStyleLbl="node0" presStyleIdx="0" presStyleCnt="1"/>
      <dgm:spPr/>
      <dgm:t>
        <a:bodyPr/>
        <a:lstStyle/>
        <a:p>
          <a:endParaRPr lang="en-US"/>
        </a:p>
      </dgm:t>
    </dgm:pt>
    <dgm:pt modelId="{5B40DE47-D4C1-42FB-AA10-23D520A7DE1C}" type="pres">
      <dgm:prSet presAssocID="{03FB89C6-650F-4705-9AD0-980FBA56072F}" presName="Name9" presStyleLbl="parChTrans1D2" presStyleIdx="0" presStyleCnt="5"/>
      <dgm:spPr/>
      <dgm:t>
        <a:bodyPr/>
        <a:lstStyle/>
        <a:p>
          <a:endParaRPr lang="en-US"/>
        </a:p>
      </dgm:t>
    </dgm:pt>
    <dgm:pt modelId="{4401EE48-2E79-445D-A6F9-0C7030B48D31}" type="pres">
      <dgm:prSet presAssocID="{03FB89C6-650F-4705-9AD0-980FBA56072F}" presName="connTx" presStyleLbl="parChTrans1D2" presStyleIdx="0" presStyleCnt="5"/>
      <dgm:spPr/>
      <dgm:t>
        <a:bodyPr/>
        <a:lstStyle/>
        <a:p>
          <a:endParaRPr lang="en-US"/>
        </a:p>
      </dgm:t>
    </dgm:pt>
    <dgm:pt modelId="{808FFAE4-0C60-4315-B484-C0443073D25D}" type="pres">
      <dgm:prSet presAssocID="{827E4A02-4BC2-4458-83DF-B1595FA41337}" presName="node" presStyleLbl="node1" presStyleIdx="0" presStyleCnt="5">
        <dgm:presLayoutVars>
          <dgm:bulletEnabled val="1"/>
        </dgm:presLayoutVars>
      </dgm:prSet>
      <dgm:spPr/>
      <dgm:t>
        <a:bodyPr/>
        <a:lstStyle/>
        <a:p>
          <a:endParaRPr lang="en-US"/>
        </a:p>
      </dgm:t>
    </dgm:pt>
    <dgm:pt modelId="{28E215B8-5ED4-4325-BE3D-3CA0EFB0194A}" type="pres">
      <dgm:prSet presAssocID="{53FFD95D-48BC-4CB7-8672-58742E61AAF2}" presName="Name9" presStyleLbl="parChTrans1D2" presStyleIdx="1" presStyleCnt="5"/>
      <dgm:spPr/>
      <dgm:t>
        <a:bodyPr/>
        <a:lstStyle/>
        <a:p>
          <a:endParaRPr lang="en-US"/>
        </a:p>
      </dgm:t>
    </dgm:pt>
    <dgm:pt modelId="{156AC85C-F633-4849-86CC-C4C1B432DA90}" type="pres">
      <dgm:prSet presAssocID="{53FFD95D-48BC-4CB7-8672-58742E61AAF2}" presName="connTx" presStyleLbl="parChTrans1D2" presStyleIdx="1" presStyleCnt="5"/>
      <dgm:spPr/>
      <dgm:t>
        <a:bodyPr/>
        <a:lstStyle/>
        <a:p>
          <a:endParaRPr lang="en-US"/>
        </a:p>
      </dgm:t>
    </dgm:pt>
    <dgm:pt modelId="{4AF16964-1C94-43BA-9DD2-AA7BF686005E}" type="pres">
      <dgm:prSet presAssocID="{58858DB5-4013-486A-8565-B22F23FADB92}" presName="node" presStyleLbl="node1" presStyleIdx="1" presStyleCnt="5">
        <dgm:presLayoutVars>
          <dgm:bulletEnabled val="1"/>
        </dgm:presLayoutVars>
      </dgm:prSet>
      <dgm:spPr/>
      <dgm:t>
        <a:bodyPr/>
        <a:lstStyle/>
        <a:p>
          <a:endParaRPr lang="en-US"/>
        </a:p>
      </dgm:t>
    </dgm:pt>
    <dgm:pt modelId="{78EB3F23-03E8-47DA-8FB0-07C616663517}" type="pres">
      <dgm:prSet presAssocID="{86343FCD-ACDD-4BA8-8100-C199220053D3}" presName="Name9" presStyleLbl="parChTrans1D2" presStyleIdx="2" presStyleCnt="5"/>
      <dgm:spPr/>
      <dgm:t>
        <a:bodyPr/>
        <a:lstStyle/>
        <a:p>
          <a:endParaRPr lang="en-US"/>
        </a:p>
      </dgm:t>
    </dgm:pt>
    <dgm:pt modelId="{5CCEC853-A065-4047-9178-40AED8A0677A}" type="pres">
      <dgm:prSet presAssocID="{86343FCD-ACDD-4BA8-8100-C199220053D3}" presName="connTx" presStyleLbl="parChTrans1D2" presStyleIdx="2" presStyleCnt="5"/>
      <dgm:spPr/>
      <dgm:t>
        <a:bodyPr/>
        <a:lstStyle/>
        <a:p>
          <a:endParaRPr lang="en-US"/>
        </a:p>
      </dgm:t>
    </dgm:pt>
    <dgm:pt modelId="{F1A71C1C-8327-4F85-A298-BC79C05D327B}" type="pres">
      <dgm:prSet presAssocID="{C538118B-5C3E-4A6B-9918-8634090C693F}" presName="node" presStyleLbl="node1" presStyleIdx="2" presStyleCnt="5">
        <dgm:presLayoutVars>
          <dgm:bulletEnabled val="1"/>
        </dgm:presLayoutVars>
      </dgm:prSet>
      <dgm:spPr/>
      <dgm:t>
        <a:bodyPr/>
        <a:lstStyle/>
        <a:p>
          <a:endParaRPr lang="en-US"/>
        </a:p>
      </dgm:t>
    </dgm:pt>
    <dgm:pt modelId="{181C11C4-BA82-4839-B156-D6A9AD0B04EF}" type="pres">
      <dgm:prSet presAssocID="{6E413C00-39B8-4750-B1BE-F87A7BC84648}" presName="Name9" presStyleLbl="parChTrans1D2" presStyleIdx="3" presStyleCnt="5"/>
      <dgm:spPr/>
      <dgm:t>
        <a:bodyPr/>
        <a:lstStyle/>
        <a:p>
          <a:endParaRPr lang="en-US"/>
        </a:p>
      </dgm:t>
    </dgm:pt>
    <dgm:pt modelId="{6CC7CEF6-8B83-4AAA-8D40-810DA1F09600}" type="pres">
      <dgm:prSet presAssocID="{6E413C00-39B8-4750-B1BE-F87A7BC84648}" presName="connTx" presStyleLbl="parChTrans1D2" presStyleIdx="3" presStyleCnt="5"/>
      <dgm:spPr/>
      <dgm:t>
        <a:bodyPr/>
        <a:lstStyle/>
        <a:p>
          <a:endParaRPr lang="en-US"/>
        </a:p>
      </dgm:t>
    </dgm:pt>
    <dgm:pt modelId="{8446F48A-FCC3-436F-9A99-85FF67B1D38B}" type="pres">
      <dgm:prSet presAssocID="{33EBC3FD-BE34-44B4-9A0A-2AB69737DC23}" presName="node" presStyleLbl="node1" presStyleIdx="3" presStyleCnt="5" custScaleX="104054">
        <dgm:presLayoutVars>
          <dgm:bulletEnabled val="1"/>
        </dgm:presLayoutVars>
      </dgm:prSet>
      <dgm:spPr/>
      <dgm:t>
        <a:bodyPr/>
        <a:lstStyle/>
        <a:p>
          <a:endParaRPr lang="en-US"/>
        </a:p>
      </dgm:t>
    </dgm:pt>
    <dgm:pt modelId="{C94648DB-A991-4D17-B21C-2B58591D5923}" type="pres">
      <dgm:prSet presAssocID="{AD741C99-C93C-4FA0-9DF4-38BD5DFACD3D}" presName="Name9" presStyleLbl="parChTrans1D2" presStyleIdx="4" presStyleCnt="5"/>
      <dgm:spPr/>
      <dgm:t>
        <a:bodyPr/>
        <a:lstStyle/>
        <a:p>
          <a:endParaRPr lang="en-US"/>
        </a:p>
      </dgm:t>
    </dgm:pt>
    <dgm:pt modelId="{E2CA8AC5-7306-4421-A1D6-0A2C3E95E9C3}" type="pres">
      <dgm:prSet presAssocID="{AD741C99-C93C-4FA0-9DF4-38BD5DFACD3D}" presName="connTx" presStyleLbl="parChTrans1D2" presStyleIdx="4" presStyleCnt="5"/>
      <dgm:spPr/>
      <dgm:t>
        <a:bodyPr/>
        <a:lstStyle/>
        <a:p>
          <a:endParaRPr lang="en-US"/>
        </a:p>
      </dgm:t>
    </dgm:pt>
    <dgm:pt modelId="{87EB7D41-0074-40B2-B1B0-BF835A603C37}" type="pres">
      <dgm:prSet presAssocID="{4A6D3B35-71A5-48A0-8259-5644C7AEC4A7}" presName="node" presStyleLbl="node1" presStyleIdx="4" presStyleCnt="5" custRadScaleRad="102425" custRadScaleInc="5466">
        <dgm:presLayoutVars>
          <dgm:bulletEnabled val="1"/>
        </dgm:presLayoutVars>
      </dgm:prSet>
      <dgm:spPr/>
      <dgm:t>
        <a:bodyPr/>
        <a:lstStyle/>
        <a:p>
          <a:endParaRPr lang="en-US"/>
        </a:p>
      </dgm:t>
    </dgm:pt>
  </dgm:ptLst>
  <dgm:cxnLst>
    <dgm:cxn modelId="{B8430B42-1250-41C7-AE67-27437ABCEA46}" type="presOf" srcId="{58858DB5-4013-486A-8565-B22F23FADB92}" destId="{4AF16964-1C94-43BA-9DD2-AA7BF686005E}" srcOrd="0" destOrd="0" presId="urn:microsoft.com/office/officeart/2005/8/layout/radial1"/>
    <dgm:cxn modelId="{0DB36598-D935-448E-9A68-7B25F6509D5C}" type="presOf" srcId="{03FB89C6-650F-4705-9AD0-980FBA56072F}" destId="{4401EE48-2E79-445D-A6F9-0C7030B48D31}" srcOrd="1" destOrd="0" presId="urn:microsoft.com/office/officeart/2005/8/layout/radial1"/>
    <dgm:cxn modelId="{179AD0D1-6976-459E-A458-013DA1458045}" type="presOf" srcId="{6E413C00-39B8-4750-B1BE-F87A7BC84648}" destId="{181C11C4-BA82-4839-B156-D6A9AD0B04EF}" srcOrd="0" destOrd="0" presId="urn:microsoft.com/office/officeart/2005/8/layout/radial1"/>
    <dgm:cxn modelId="{CABD7A54-E55E-4CD9-85B1-E92665A60C67}" type="presOf" srcId="{53FFD95D-48BC-4CB7-8672-58742E61AAF2}" destId="{28E215B8-5ED4-4325-BE3D-3CA0EFB0194A}" srcOrd="0" destOrd="0" presId="urn:microsoft.com/office/officeart/2005/8/layout/radial1"/>
    <dgm:cxn modelId="{48BE3469-FE58-496A-A93D-7052775CEE99}" srcId="{3D5A653B-6D50-409B-A0CF-A0C15F5C0F9B}" destId="{508D1978-876E-450F-9B01-CE831884DBAB}" srcOrd="0" destOrd="0" parTransId="{AB905FFB-4790-4898-AB2D-3F2C7CA74283}" sibTransId="{8231EEC5-E14C-41B5-B304-FC6065FAB82C}"/>
    <dgm:cxn modelId="{BB7993F6-5001-43BF-A818-8365A50E233A}" srcId="{508D1978-876E-450F-9B01-CE831884DBAB}" destId="{33EBC3FD-BE34-44B4-9A0A-2AB69737DC23}" srcOrd="3" destOrd="0" parTransId="{6E413C00-39B8-4750-B1BE-F87A7BC84648}" sibTransId="{11F3E686-AD0A-4382-80D7-8205F8D633E3}"/>
    <dgm:cxn modelId="{F2EB81EF-3DFE-405B-BB1C-FABBA0F156FB}" type="presOf" srcId="{3D5A653B-6D50-409B-A0CF-A0C15F5C0F9B}" destId="{DBAD6A9F-BFC3-46AA-8247-6FD86B4A5FC1}" srcOrd="0" destOrd="0" presId="urn:microsoft.com/office/officeart/2005/8/layout/radial1"/>
    <dgm:cxn modelId="{E1ADADE1-E0DE-49C0-A8A1-4DA2038DDB95}" srcId="{508D1978-876E-450F-9B01-CE831884DBAB}" destId="{827E4A02-4BC2-4458-83DF-B1595FA41337}" srcOrd="0" destOrd="0" parTransId="{03FB89C6-650F-4705-9AD0-980FBA56072F}" sibTransId="{D62A7D96-0CF1-433D-BF45-C3299C59967C}"/>
    <dgm:cxn modelId="{6DB0071D-D108-403C-85A4-53B8F09F8D2C}" type="presOf" srcId="{03FB89C6-650F-4705-9AD0-980FBA56072F}" destId="{5B40DE47-D4C1-42FB-AA10-23D520A7DE1C}" srcOrd="0" destOrd="0" presId="urn:microsoft.com/office/officeart/2005/8/layout/radial1"/>
    <dgm:cxn modelId="{A2E1867C-5B7E-4BB9-9D0C-4F4E912A2B92}" srcId="{508D1978-876E-450F-9B01-CE831884DBAB}" destId="{C538118B-5C3E-4A6B-9918-8634090C693F}" srcOrd="2" destOrd="0" parTransId="{86343FCD-ACDD-4BA8-8100-C199220053D3}" sibTransId="{37B39DC8-D37B-4248-9FA7-78E66F544A7F}"/>
    <dgm:cxn modelId="{8C1EE261-C84C-474E-BD78-0A1A83971490}" type="presOf" srcId="{AD741C99-C93C-4FA0-9DF4-38BD5DFACD3D}" destId="{E2CA8AC5-7306-4421-A1D6-0A2C3E95E9C3}" srcOrd="1" destOrd="0" presId="urn:microsoft.com/office/officeart/2005/8/layout/radial1"/>
    <dgm:cxn modelId="{43308B55-23BF-4D3B-B0EA-7AEF7EF7B0A3}" type="presOf" srcId="{AD741C99-C93C-4FA0-9DF4-38BD5DFACD3D}" destId="{C94648DB-A991-4D17-B21C-2B58591D5923}" srcOrd="0" destOrd="0" presId="urn:microsoft.com/office/officeart/2005/8/layout/radial1"/>
    <dgm:cxn modelId="{B81219E3-52D9-460D-B7EC-CFCF3CEF6C89}" type="presOf" srcId="{508D1978-876E-450F-9B01-CE831884DBAB}" destId="{0D39ADDB-40F8-4EEE-8346-033BDF5DF40A}" srcOrd="0" destOrd="0" presId="urn:microsoft.com/office/officeart/2005/8/layout/radial1"/>
    <dgm:cxn modelId="{B6844030-5E4A-417E-A442-3F26BE4408AC}" srcId="{508D1978-876E-450F-9B01-CE831884DBAB}" destId="{58858DB5-4013-486A-8565-B22F23FADB92}" srcOrd="1" destOrd="0" parTransId="{53FFD95D-48BC-4CB7-8672-58742E61AAF2}" sibTransId="{849F2E96-105C-4BDC-AA4C-30289F5D2FC2}"/>
    <dgm:cxn modelId="{C57337DD-C7C7-4590-BC89-441AD7B2644B}" srcId="{508D1978-876E-450F-9B01-CE831884DBAB}" destId="{4A6D3B35-71A5-48A0-8259-5644C7AEC4A7}" srcOrd="4" destOrd="0" parTransId="{AD741C99-C93C-4FA0-9DF4-38BD5DFACD3D}" sibTransId="{F432D194-7BDC-4733-A418-BE5410BB1C77}"/>
    <dgm:cxn modelId="{F5A3F33D-8990-4221-9AF8-D9BFB34DBC89}" type="presOf" srcId="{53FFD95D-48BC-4CB7-8672-58742E61AAF2}" destId="{156AC85C-F633-4849-86CC-C4C1B432DA90}" srcOrd="1" destOrd="0" presId="urn:microsoft.com/office/officeart/2005/8/layout/radial1"/>
    <dgm:cxn modelId="{3B8CF937-28E4-45F4-A61C-E89DC0DD1CB4}" type="presOf" srcId="{33EBC3FD-BE34-44B4-9A0A-2AB69737DC23}" destId="{8446F48A-FCC3-436F-9A99-85FF67B1D38B}" srcOrd="0" destOrd="0" presId="urn:microsoft.com/office/officeart/2005/8/layout/radial1"/>
    <dgm:cxn modelId="{07637611-33CE-4876-A74A-68B1FB2BCC77}" type="presOf" srcId="{827E4A02-4BC2-4458-83DF-B1595FA41337}" destId="{808FFAE4-0C60-4315-B484-C0443073D25D}" srcOrd="0" destOrd="0" presId="urn:microsoft.com/office/officeart/2005/8/layout/radial1"/>
    <dgm:cxn modelId="{C88FDB7E-21D1-4144-B6B8-F29B7B9C11D8}" type="presOf" srcId="{4A6D3B35-71A5-48A0-8259-5644C7AEC4A7}" destId="{87EB7D41-0074-40B2-B1B0-BF835A603C37}" srcOrd="0" destOrd="0" presId="urn:microsoft.com/office/officeart/2005/8/layout/radial1"/>
    <dgm:cxn modelId="{425F627D-5CB7-432A-AE2E-70F658A2A8B5}" type="presOf" srcId="{C538118B-5C3E-4A6B-9918-8634090C693F}" destId="{F1A71C1C-8327-4F85-A298-BC79C05D327B}" srcOrd="0" destOrd="0" presId="urn:microsoft.com/office/officeart/2005/8/layout/radial1"/>
    <dgm:cxn modelId="{7D796317-B572-47E4-8C67-8D1E03396D2A}" type="presOf" srcId="{6E413C00-39B8-4750-B1BE-F87A7BC84648}" destId="{6CC7CEF6-8B83-4AAA-8D40-810DA1F09600}" srcOrd="1" destOrd="0" presId="urn:microsoft.com/office/officeart/2005/8/layout/radial1"/>
    <dgm:cxn modelId="{138111B7-D1B2-4018-8262-CF68F8217BF2}" type="presOf" srcId="{86343FCD-ACDD-4BA8-8100-C199220053D3}" destId="{5CCEC853-A065-4047-9178-40AED8A0677A}" srcOrd="1" destOrd="0" presId="urn:microsoft.com/office/officeart/2005/8/layout/radial1"/>
    <dgm:cxn modelId="{5BB5BCF8-AC8E-42D9-B9B0-8DD680E18EE0}" type="presOf" srcId="{86343FCD-ACDD-4BA8-8100-C199220053D3}" destId="{78EB3F23-03E8-47DA-8FB0-07C616663517}" srcOrd="0" destOrd="0" presId="urn:microsoft.com/office/officeart/2005/8/layout/radial1"/>
    <dgm:cxn modelId="{19E21A5E-D228-41A5-8ADC-50323574B8FD}" type="presParOf" srcId="{DBAD6A9F-BFC3-46AA-8247-6FD86B4A5FC1}" destId="{0D39ADDB-40F8-4EEE-8346-033BDF5DF40A}" srcOrd="0" destOrd="0" presId="urn:microsoft.com/office/officeart/2005/8/layout/radial1"/>
    <dgm:cxn modelId="{13FA4C66-1EA1-4543-832E-DEF946F7C8FA}" type="presParOf" srcId="{DBAD6A9F-BFC3-46AA-8247-6FD86B4A5FC1}" destId="{5B40DE47-D4C1-42FB-AA10-23D520A7DE1C}" srcOrd="1" destOrd="0" presId="urn:microsoft.com/office/officeart/2005/8/layout/radial1"/>
    <dgm:cxn modelId="{14ABED9E-AD26-4669-B1CD-3CA25C53A75B}" type="presParOf" srcId="{5B40DE47-D4C1-42FB-AA10-23D520A7DE1C}" destId="{4401EE48-2E79-445D-A6F9-0C7030B48D31}" srcOrd="0" destOrd="0" presId="urn:microsoft.com/office/officeart/2005/8/layout/radial1"/>
    <dgm:cxn modelId="{E5F4E9E9-D047-4D28-932B-2CC00FC3AA20}" type="presParOf" srcId="{DBAD6A9F-BFC3-46AA-8247-6FD86B4A5FC1}" destId="{808FFAE4-0C60-4315-B484-C0443073D25D}" srcOrd="2" destOrd="0" presId="urn:microsoft.com/office/officeart/2005/8/layout/radial1"/>
    <dgm:cxn modelId="{09F560B9-8111-4CCE-A695-41E925CDAF8C}" type="presParOf" srcId="{DBAD6A9F-BFC3-46AA-8247-6FD86B4A5FC1}" destId="{28E215B8-5ED4-4325-BE3D-3CA0EFB0194A}" srcOrd="3" destOrd="0" presId="urn:microsoft.com/office/officeart/2005/8/layout/radial1"/>
    <dgm:cxn modelId="{806A7819-6E67-4595-BFA7-A6C709D59D79}" type="presParOf" srcId="{28E215B8-5ED4-4325-BE3D-3CA0EFB0194A}" destId="{156AC85C-F633-4849-86CC-C4C1B432DA90}" srcOrd="0" destOrd="0" presId="urn:microsoft.com/office/officeart/2005/8/layout/radial1"/>
    <dgm:cxn modelId="{A6D984FC-3560-478E-9325-7D10F48833A7}" type="presParOf" srcId="{DBAD6A9F-BFC3-46AA-8247-6FD86B4A5FC1}" destId="{4AF16964-1C94-43BA-9DD2-AA7BF686005E}" srcOrd="4" destOrd="0" presId="urn:microsoft.com/office/officeart/2005/8/layout/radial1"/>
    <dgm:cxn modelId="{3BB456A6-82CF-4AA1-B3FF-375ADD65A3F9}" type="presParOf" srcId="{DBAD6A9F-BFC3-46AA-8247-6FD86B4A5FC1}" destId="{78EB3F23-03E8-47DA-8FB0-07C616663517}" srcOrd="5" destOrd="0" presId="urn:microsoft.com/office/officeart/2005/8/layout/radial1"/>
    <dgm:cxn modelId="{57F45F80-A402-46BE-830D-247D662891AA}" type="presParOf" srcId="{78EB3F23-03E8-47DA-8FB0-07C616663517}" destId="{5CCEC853-A065-4047-9178-40AED8A0677A}" srcOrd="0" destOrd="0" presId="urn:microsoft.com/office/officeart/2005/8/layout/radial1"/>
    <dgm:cxn modelId="{FB6ACCA5-B1D5-4DBB-BCA3-0DB43EA027A5}" type="presParOf" srcId="{DBAD6A9F-BFC3-46AA-8247-6FD86B4A5FC1}" destId="{F1A71C1C-8327-4F85-A298-BC79C05D327B}" srcOrd="6" destOrd="0" presId="urn:microsoft.com/office/officeart/2005/8/layout/radial1"/>
    <dgm:cxn modelId="{5B1C368C-F217-45E6-BE1E-5530D8B522A9}" type="presParOf" srcId="{DBAD6A9F-BFC3-46AA-8247-6FD86B4A5FC1}" destId="{181C11C4-BA82-4839-B156-D6A9AD0B04EF}" srcOrd="7" destOrd="0" presId="urn:microsoft.com/office/officeart/2005/8/layout/radial1"/>
    <dgm:cxn modelId="{85CDFA73-2C45-4B18-9249-4EE5FFFE5E5F}" type="presParOf" srcId="{181C11C4-BA82-4839-B156-D6A9AD0B04EF}" destId="{6CC7CEF6-8B83-4AAA-8D40-810DA1F09600}" srcOrd="0" destOrd="0" presId="urn:microsoft.com/office/officeart/2005/8/layout/radial1"/>
    <dgm:cxn modelId="{9DA488FF-721D-49E4-A334-3E0BC8F8FDDE}" type="presParOf" srcId="{DBAD6A9F-BFC3-46AA-8247-6FD86B4A5FC1}" destId="{8446F48A-FCC3-436F-9A99-85FF67B1D38B}" srcOrd="8" destOrd="0" presId="urn:microsoft.com/office/officeart/2005/8/layout/radial1"/>
    <dgm:cxn modelId="{D411F09F-5CA2-424E-962C-3793CEF39F1D}" type="presParOf" srcId="{DBAD6A9F-BFC3-46AA-8247-6FD86B4A5FC1}" destId="{C94648DB-A991-4D17-B21C-2B58591D5923}" srcOrd="9" destOrd="0" presId="urn:microsoft.com/office/officeart/2005/8/layout/radial1"/>
    <dgm:cxn modelId="{B1564A64-D059-4704-9D88-CAD08152CB94}" type="presParOf" srcId="{C94648DB-A991-4D17-B21C-2B58591D5923}" destId="{E2CA8AC5-7306-4421-A1D6-0A2C3E95E9C3}" srcOrd="0" destOrd="0" presId="urn:microsoft.com/office/officeart/2005/8/layout/radial1"/>
    <dgm:cxn modelId="{D6793CE6-5448-4905-95C9-7A0850A42F9B}" type="presParOf" srcId="{DBAD6A9F-BFC3-46AA-8247-6FD86B4A5FC1}" destId="{87EB7D41-0074-40B2-B1B0-BF835A603C3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31B67C-9A2D-4016-B561-24F94B9C6AFE}" type="doc">
      <dgm:prSet loTypeId="urn:microsoft.com/office/officeart/2005/8/layout/gear1" loCatId="process" qsTypeId="urn:microsoft.com/office/officeart/2005/8/quickstyle/simple1" qsCatId="simple" csTypeId="urn:microsoft.com/office/officeart/2005/8/colors/accent1_2" csCatId="accent1" phldr="1"/>
      <dgm:spPr/>
    </dgm:pt>
    <dgm:pt modelId="{E8A6A798-B10C-4FFB-B72C-7CF344F49429}">
      <dgm:prSet phldrT="[Text]"/>
      <dgm:spPr/>
      <dgm:t>
        <a:bodyPr/>
        <a:lstStyle/>
        <a:p>
          <a:r>
            <a:rPr lang="en-US" b="1" dirty="0" smtClean="0"/>
            <a:t>NVCC TEAM</a:t>
          </a:r>
          <a:endParaRPr lang="en-US" b="1" dirty="0"/>
        </a:p>
      </dgm:t>
    </dgm:pt>
    <dgm:pt modelId="{CBCB33DC-69C5-4E85-8994-9A1D88F2A4F6}" type="parTrans" cxnId="{805152C5-802F-49EF-83F4-947192BC0F91}">
      <dgm:prSet/>
      <dgm:spPr/>
      <dgm:t>
        <a:bodyPr/>
        <a:lstStyle/>
        <a:p>
          <a:endParaRPr lang="en-US"/>
        </a:p>
      </dgm:t>
    </dgm:pt>
    <dgm:pt modelId="{C8A1F570-20F3-4362-A76C-090731E2AA59}" type="sibTrans" cxnId="{805152C5-802F-49EF-83F4-947192BC0F91}">
      <dgm:prSet/>
      <dgm:spPr/>
      <dgm:t>
        <a:bodyPr/>
        <a:lstStyle/>
        <a:p>
          <a:endParaRPr lang="en-US"/>
        </a:p>
      </dgm:t>
    </dgm:pt>
    <dgm:pt modelId="{FCD331B3-8465-4B4B-80AA-5AA87DDB1218}">
      <dgm:prSet phldrT="[Text]"/>
      <dgm:spPr/>
      <dgm:t>
        <a:bodyPr/>
        <a:lstStyle/>
        <a:p>
          <a:r>
            <a:rPr lang="en-US" b="1" dirty="0" smtClean="0"/>
            <a:t>VETERAN</a:t>
          </a:r>
          <a:endParaRPr lang="en-US" b="1" dirty="0"/>
        </a:p>
      </dgm:t>
    </dgm:pt>
    <dgm:pt modelId="{6EBFFA78-7D03-4B8E-91BD-AC61BF92576E}" type="parTrans" cxnId="{74C177F7-856E-4EDF-8291-325147DBF3AA}">
      <dgm:prSet/>
      <dgm:spPr/>
      <dgm:t>
        <a:bodyPr/>
        <a:lstStyle/>
        <a:p>
          <a:endParaRPr lang="en-US"/>
        </a:p>
      </dgm:t>
    </dgm:pt>
    <dgm:pt modelId="{10098574-C35F-40ED-B2EF-EECBD8CB4DC5}" type="sibTrans" cxnId="{74C177F7-856E-4EDF-8291-325147DBF3AA}">
      <dgm:prSet/>
      <dgm:spPr/>
      <dgm:t>
        <a:bodyPr/>
        <a:lstStyle/>
        <a:p>
          <a:endParaRPr lang="en-US"/>
        </a:p>
      </dgm:t>
    </dgm:pt>
    <dgm:pt modelId="{51711DDC-CD59-4443-B11D-C42C62438EE9}">
      <dgm:prSet phldrT="[Text]" custT="1"/>
      <dgm:spPr/>
      <dgm:t>
        <a:bodyPr/>
        <a:lstStyle/>
        <a:p>
          <a:r>
            <a:rPr lang="en-US" sz="2300" b="1" dirty="0" smtClean="0"/>
            <a:t>VA PROVIDER</a:t>
          </a:r>
          <a:endParaRPr lang="en-US" sz="2300" b="1" dirty="0"/>
        </a:p>
      </dgm:t>
    </dgm:pt>
    <dgm:pt modelId="{9C4EF92C-5004-4004-9D62-A056A5FF9E8E}" type="parTrans" cxnId="{81527E7D-A6D1-4630-BC60-28613E6359C2}">
      <dgm:prSet/>
      <dgm:spPr/>
      <dgm:t>
        <a:bodyPr/>
        <a:lstStyle/>
        <a:p>
          <a:endParaRPr lang="en-US"/>
        </a:p>
      </dgm:t>
    </dgm:pt>
    <dgm:pt modelId="{CF771013-2DD0-48AD-8DBA-980758108744}" type="sibTrans" cxnId="{81527E7D-A6D1-4630-BC60-28613E6359C2}">
      <dgm:prSet/>
      <dgm:spPr/>
      <dgm:t>
        <a:bodyPr/>
        <a:lstStyle/>
        <a:p>
          <a:endParaRPr lang="en-US"/>
        </a:p>
      </dgm:t>
    </dgm:pt>
    <dgm:pt modelId="{01EAD6AC-1BA1-482F-BA1E-2F128E499455}" type="pres">
      <dgm:prSet presAssocID="{4A31B67C-9A2D-4016-B561-24F94B9C6AFE}" presName="composite" presStyleCnt="0">
        <dgm:presLayoutVars>
          <dgm:chMax val="3"/>
          <dgm:animLvl val="lvl"/>
          <dgm:resizeHandles val="exact"/>
        </dgm:presLayoutVars>
      </dgm:prSet>
      <dgm:spPr/>
    </dgm:pt>
    <dgm:pt modelId="{EB4F86E8-DD4E-4771-95E7-0181FF058885}" type="pres">
      <dgm:prSet presAssocID="{E8A6A798-B10C-4FFB-B72C-7CF344F49429}" presName="gear1" presStyleLbl="node1" presStyleIdx="0" presStyleCnt="3" custScaleX="79346" custScaleY="63266" custLinFactNeighborX="9255" custLinFactNeighborY="2619">
        <dgm:presLayoutVars>
          <dgm:chMax val="1"/>
          <dgm:bulletEnabled val="1"/>
        </dgm:presLayoutVars>
      </dgm:prSet>
      <dgm:spPr/>
      <dgm:t>
        <a:bodyPr/>
        <a:lstStyle/>
        <a:p>
          <a:endParaRPr lang="en-US"/>
        </a:p>
      </dgm:t>
    </dgm:pt>
    <dgm:pt modelId="{4B11C395-148B-4E59-8DBD-5D675EDCAC65}" type="pres">
      <dgm:prSet presAssocID="{E8A6A798-B10C-4FFB-B72C-7CF344F49429}" presName="gear1srcNode" presStyleLbl="node1" presStyleIdx="0" presStyleCnt="3"/>
      <dgm:spPr/>
      <dgm:t>
        <a:bodyPr/>
        <a:lstStyle/>
        <a:p>
          <a:endParaRPr lang="en-US"/>
        </a:p>
      </dgm:t>
    </dgm:pt>
    <dgm:pt modelId="{6C05AC1A-CFF8-433D-8426-7B79D8FD34DD}" type="pres">
      <dgm:prSet presAssocID="{E8A6A798-B10C-4FFB-B72C-7CF344F49429}" presName="gear1dstNode" presStyleLbl="node1" presStyleIdx="0" presStyleCnt="3"/>
      <dgm:spPr/>
      <dgm:t>
        <a:bodyPr/>
        <a:lstStyle/>
        <a:p>
          <a:endParaRPr lang="en-US"/>
        </a:p>
      </dgm:t>
    </dgm:pt>
    <dgm:pt modelId="{63800D6F-D21E-465B-A16A-C49115F70B47}" type="pres">
      <dgm:prSet presAssocID="{FCD331B3-8465-4B4B-80AA-5AA87DDB1218}" presName="gear2" presStyleLbl="node1" presStyleIdx="1" presStyleCnt="3" custScaleX="138870" custScaleY="145308" custLinFactNeighborX="868" custLinFactNeighborY="-3242">
        <dgm:presLayoutVars>
          <dgm:chMax val="1"/>
          <dgm:bulletEnabled val="1"/>
        </dgm:presLayoutVars>
      </dgm:prSet>
      <dgm:spPr/>
      <dgm:t>
        <a:bodyPr/>
        <a:lstStyle/>
        <a:p>
          <a:endParaRPr lang="en-US"/>
        </a:p>
      </dgm:t>
    </dgm:pt>
    <dgm:pt modelId="{1A6787C1-661E-4C84-9866-FABB28EBD86E}" type="pres">
      <dgm:prSet presAssocID="{FCD331B3-8465-4B4B-80AA-5AA87DDB1218}" presName="gear2srcNode" presStyleLbl="node1" presStyleIdx="1" presStyleCnt="3"/>
      <dgm:spPr/>
      <dgm:t>
        <a:bodyPr/>
        <a:lstStyle/>
        <a:p>
          <a:endParaRPr lang="en-US"/>
        </a:p>
      </dgm:t>
    </dgm:pt>
    <dgm:pt modelId="{E86BF59D-2D40-4DAD-97CA-877D04E23D53}" type="pres">
      <dgm:prSet presAssocID="{FCD331B3-8465-4B4B-80AA-5AA87DDB1218}" presName="gear2dstNode" presStyleLbl="node1" presStyleIdx="1" presStyleCnt="3"/>
      <dgm:spPr/>
      <dgm:t>
        <a:bodyPr/>
        <a:lstStyle/>
        <a:p>
          <a:endParaRPr lang="en-US"/>
        </a:p>
      </dgm:t>
    </dgm:pt>
    <dgm:pt modelId="{DC5F4E24-F84C-488F-AFBC-99346876EA5D}" type="pres">
      <dgm:prSet presAssocID="{51711DDC-CD59-4443-B11D-C42C62438EE9}" presName="gear3" presStyleLbl="node1" presStyleIdx="2" presStyleCnt="3" custScaleX="126517" custScaleY="116449" custLinFactNeighborX="47348" custLinFactNeighborY="15432"/>
      <dgm:spPr/>
      <dgm:t>
        <a:bodyPr/>
        <a:lstStyle/>
        <a:p>
          <a:endParaRPr lang="en-US"/>
        </a:p>
      </dgm:t>
    </dgm:pt>
    <dgm:pt modelId="{FFBA7F76-2838-49A2-A994-8DE7A02471D6}" type="pres">
      <dgm:prSet presAssocID="{51711DDC-CD59-4443-B11D-C42C62438EE9}" presName="gear3tx" presStyleLbl="node1" presStyleIdx="2" presStyleCnt="3">
        <dgm:presLayoutVars>
          <dgm:chMax val="1"/>
          <dgm:bulletEnabled val="1"/>
        </dgm:presLayoutVars>
      </dgm:prSet>
      <dgm:spPr/>
      <dgm:t>
        <a:bodyPr/>
        <a:lstStyle/>
        <a:p>
          <a:endParaRPr lang="en-US"/>
        </a:p>
      </dgm:t>
    </dgm:pt>
    <dgm:pt modelId="{4D62D882-98BB-46F5-8E05-6840EDEDE408}" type="pres">
      <dgm:prSet presAssocID="{51711DDC-CD59-4443-B11D-C42C62438EE9}" presName="gear3srcNode" presStyleLbl="node1" presStyleIdx="2" presStyleCnt="3"/>
      <dgm:spPr/>
      <dgm:t>
        <a:bodyPr/>
        <a:lstStyle/>
        <a:p>
          <a:endParaRPr lang="en-US"/>
        </a:p>
      </dgm:t>
    </dgm:pt>
    <dgm:pt modelId="{E8A72FF1-8CD1-4E14-85FE-9EF2CEC8F17E}" type="pres">
      <dgm:prSet presAssocID="{51711DDC-CD59-4443-B11D-C42C62438EE9}" presName="gear3dstNode" presStyleLbl="node1" presStyleIdx="2" presStyleCnt="3"/>
      <dgm:spPr/>
      <dgm:t>
        <a:bodyPr/>
        <a:lstStyle/>
        <a:p>
          <a:endParaRPr lang="en-US"/>
        </a:p>
      </dgm:t>
    </dgm:pt>
    <dgm:pt modelId="{49FD87E1-ADC0-402D-85A6-D2F4D4182404}" type="pres">
      <dgm:prSet presAssocID="{C8A1F570-20F3-4362-A76C-090731E2AA59}" presName="connector1" presStyleLbl="sibTrans2D1" presStyleIdx="0" presStyleCnt="3" custAng="2103076" custLinFactNeighborX="19860" custLinFactNeighborY="-30672"/>
      <dgm:spPr/>
      <dgm:t>
        <a:bodyPr/>
        <a:lstStyle/>
        <a:p>
          <a:endParaRPr lang="en-US"/>
        </a:p>
      </dgm:t>
    </dgm:pt>
    <dgm:pt modelId="{BB6A05A5-1830-4350-8F80-9912BE058DF6}" type="pres">
      <dgm:prSet presAssocID="{10098574-C35F-40ED-B2EF-EECBD8CB4DC5}" presName="connector2" presStyleLbl="sibTrans2D1" presStyleIdx="1" presStyleCnt="3" custAng="16619402" custLinFactNeighborX="21814" custLinFactNeighborY="36625"/>
      <dgm:spPr/>
      <dgm:t>
        <a:bodyPr/>
        <a:lstStyle/>
        <a:p>
          <a:endParaRPr lang="en-US"/>
        </a:p>
      </dgm:t>
    </dgm:pt>
    <dgm:pt modelId="{A345B29B-8442-4F8F-BD58-A1B68A0EB2C9}" type="pres">
      <dgm:prSet presAssocID="{CF771013-2DD0-48AD-8DBA-980758108744}" presName="connector3" presStyleLbl="sibTrans2D1" presStyleIdx="2" presStyleCnt="3" custAng="3408932" custLinFactNeighborX="-138" custLinFactNeighborY="19203"/>
      <dgm:spPr/>
      <dgm:t>
        <a:bodyPr/>
        <a:lstStyle/>
        <a:p>
          <a:endParaRPr lang="en-US"/>
        </a:p>
      </dgm:t>
    </dgm:pt>
  </dgm:ptLst>
  <dgm:cxnLst>
    <dgm:cxn modelId="{8A7080C1-4404-430A-8A59-5B573C83CCEA}" type="presOf" srcId="{FCD331B3-8465-4B4B-80AA-5AA87DDB1218}" destId="{1A6787C1-661E-4C84-9866-FABB28EBD86E}" srcOrd="1" destOrd="0" presId="urn:microsoft.com/office/officeart/2005/8/layout/gear1"/>
    <dgm:cxn modelId="{85687375-C9C4-4754-A6D3-EE9DA506ABA5}" type="presOf" srcId="{51711DDC-CD59-4443-B11D-C42C62438EE9}" destId="{FFBA7F76-2838-49A2-A994-8DE7A02471D6}" srcOrd="1" destOrd="0" presId="urn:microsoft.com/office/officeart/2005/8/layout/gear1"/>
    <dgm:cxn modelId="{5529777F-DDF4-471B-BEA8-2014B5C207D6}" type="presOf" srcId="{51711DDC-CD59-4443-B11D-C42C62438EE9}" destId="{E8A72FF1-8CD1-4E14-85FE-9EF2CEC8F17E}" srcOrd="3" destOrd="0" presId="urn:microsoft.com/office/officeart/2005/8/layout/gear1"/>
    <dgm:cxn modelId="{4C3F368B-EAF8-40D9-8B7E-B12122304BBE}" type="presOf" srcId="{51711DDC-CD59-4443-B11D-C42C62438EE9}" destId="{4D62D882-98BB-46F5-8E05-6840EDEDE408}" srcOrd="2" destOrd="0" presId="urn:microsoft.com/office/officeart/2005/8/layout/gear1"/>
    <dgm:cxn modelId="{A1AD77FB-BA8F-49F2-A948-ADD50C649E9E}" type="presOf" srcId="{10098574-C35F-40ED-B2EF-EECBD8CB4DC5}" destId="{BB6A05A5-1830-4350-8F80-9912BE058DF6}" srcOrd="0" destOrd="0" presId="urn:microsoft.com/office/officeart/2005/8/layout/gear1"/>
    <dgm:cxn modelId="{AE3B5EF6-C2DD-4774-A65A-2B670F0FDC21}" type="presOf" srcId="{4A31B67C-9A2D-4016-B561-24F94B9C6AFE}" destId="{01EAD6AC-1BA1-482F-BA1E-2F128E499455}" srcOrd="0" destOrd="0" presId="urn:microsoft.com/office/officeart/2005/8/layout/gear1"/>
    <dgm:cxn modelId="{805152C5-802F-49EF-83F4-947192BC0F91}" srcId="{4A31B67C-9A2D-4016-B561-24F94B9C6AFE}" destId="{E8A6A798-B10C-4FFB-B72C-7CF344F49429}" srcOrd="0" destOrd="0" parTransId="{CBCB33DC-69C5-4E85-8994-9A1D88F2A4F6}" sibTransId="{C8A1F570-20F3-4362-A76C-090731E2AA59}"/>
    <dgm:cxn modelId="{E8703F89-17F4-419C-94AF-B92E9FE14624}" type="presOf" srcId="{CF771013-2DD0-48AD-8DBA-980758108744}" destId="{A345B29B-8442-4F8F-BD58-A1B68A0EB2C9}" srcOrd="0" destOrd="0" presId="urn:microsoft.com/office/officeart/2005/8/layout/gear1"/>
    <dgm:cxn modelId="{74C177F7-856E-4EDF-8291-325147DBF3AA}" srcId="{4A31B67C-9A2D-4016-B561-24F94B9C6AFE}" destId="{FCD331B3-8465-4B4B-80AA-5AA87DDB1218}" srcOrd="1" destOrd="0" parTransId="{6EBFFA78-7D03-4B8E-91BD-AC61BF92576E}" sibTransId="{10098574-C35F-40ED-B2EF-EECBD8CB4DC5}"/>
    <dgm:cxn modelId="{0D9EAD91-9F83-4749-961F-1F25B6BB1C44}" type="presOf" srcId="{51711DDC-CD59-4443-B11D-C42C62438EE9}" destId="{DC5F4E24-F84C-488F-AFBC-99346876EA5D}" srcOrd="0" destOrd="0" presId="urn:microsoft.com/office/officeart/2005/8/layout/gear1"/>
    <dgm:cxn modelId="{04973EDF-175D-4636-B9F3-4ACEB00D022F}" type="presOf" srcId="{FCD331B3-8465-4B4B-80AA-5AA87DDB1218}" destId="{63800D6F-D21E-465B-A16A-C49115F70B47}" srcOrd="0" destOrd="0" presId="urn:microsoft.com/office/officeart/2005/8/layout/gear1"/>
    <dgm:cxn modelId="{8D3BF144-2893-4AB9-8E67-AB58FB406410}" type="presOf" srcId="{FCD331B3-8465-4B4B-80AA-5AA87DDB1218}" destId="{E86BF59D-2D40-4DAD-97CA-877D04E23D53}" srcOrd="2" destOrd="0" presId="urn:microsoft.com/office/officeart/2005/8/layout/gear1"/>
    <dgm:cxn modelId="{81527E7D-A6D1-4630-BC60-28613E6359C2}" srcId="{4A31B67C-9A2D-4016-B561-24F94B9C6AFE}" destId="{51711DDC-CD59-4443-B11D-C42C62438EE9}" srcOrd="2" destOrd="0" parTransId="{9C4EF92C-5004-4004-9D62-A056A5FF9E8E}" sibTransId="{CF771013-2DD0-48AD-8DBA-980758108744}"/>
    <dgm:cxn modelId="{6EDBC42A-AD1F-462A-AFCA-1006140A4E78}" type="presOf" srcId="{C8A1F570-20F3-4362-A76C-090731E2AA59}" destId="{49FD87E1-ADC0-402D-85A6-D2F4D4182404}" srcOrd="0" destOrd="0" presId="urn:microsoft.com/office/officeart/2005/8/layout/gear1"/>
    <dgm:cxn modelId="{8F8E9D6B-27AA-4088-9EA2-6FF7742BF390}" type="presOf" srcId="{E8A6A798-B10C-4FFB-B72C-7CF344F49429}" destId="{6C05AC1A-CFF8-433D-8426-7B79D8FD34DD}" srcOrd="2" destOrd="0" presId="urn:microsoft.com/office/officeart/2005/8/layout/gear1"/>
    <dgm:cxn modelId="{7D98E8F6-5246-4918-AC92-E5F6425E82A7}" type="presOf" srcId="{E8A6A798-B10C-4FFB-B72C-7CF344F49429}" destId="{EB4F86E8-DD4E-4771-95E7-0181FF058885}" srcOrd="0" destOrd="0" presId="urn:microsoft.com/office/officeart/2005/8/layout/gear1"/>
    <dgm:cxn modelId="{C6780AAB-BDDC-44EA-BBFC-EBB4990233B6}" type="presOf" srcId="{E8A6A798-B10C-4FFB-B72C-7CF344F49429}" destId="{4B11C395-148B-4E59-8DBD-5D675EDCAC65}" srcOrd="1" destOrd="0" presId="urn:microsoft.com/office/officeart/2005/8/layout/gear1"/>
    <dgm:cxn modelId="{16D4126B-949C-4B40-AC0C-64A5EE3185C5}" type="presParOf" srcId="{01EAD6AC-1BA1-482F-BA1E-2F128E499455}" destId="{EB4F86E8-DD4E-4771-95E7-0181FF058885}" srcOrd="0" destOrd="0" presId="urn:microsoft.com/office/officeart/2005/8/layout/gear1"/>
    <dgm:cxn modelId="{1021D9EF-9208-4E24-8903-620D1C0FDCE3}" type="presParOf" srcId="{01EAD6AC-1BA1-482F-BA1E-2F128E499455}" destId="{4B11C395-148B-4E59-8DBD-5D675EDCAC65}" srcOrd="1" destOrd="0" presId="urn:microsoft.com/office/officeart/2005/8/layout/gear1"/>
    <dgm:cxn modelId="{4A988771-FFA9-4C0A-A096-C3D0C30863FD}" type="presParOf" srcId="{01EAD6AC-1BA1-482F-BA1E-2F128E499455}" destId="{6C05AC1A-CFF8-433D-8426-7B79D8FD34DD}" srcOrd="2" destOrd="0" presId="urn:microsoft.com/office/officeart/2005/8/layout/gear1"/>
    <dgm:cxn modelId="{B3BCDC12-6C21-4A20-8A5D-6C1C5C2D8D09}" type="presParOf" srcId="{01EAD6AC-1BA1-482F-BA1E-2F128E499455}" destId="{63800D6F-D21E-465B-A16A-C49115F70B47}" srcOrd="3" destOrd="0" presId="urn:microsoft.com/office/officeart/2005/8/layout/gear1"/>
    <dgm:cxn modelId="{06CF8482-618E-4DB6-93AF-110723684651}" type="presParOf" srcId="{01EAD6AC-1BA1-482F-BA1E-2F128E499455}" destId="{1A6787C1-661E-4C84-9866-FABB28EBD86E}" srcOrd="4" destOrd="0" presId="urn:microsoft.com/office/officeart/2005/8/layout/gear1"/>
    <dgm:cxn modelId="{B75580EF-C3B4-4CCD-8C2E-E7BD53F5FE3C}" type="presParOf" srcId="{01EAD6AC-1BA1-482F-BA1E-2F128E499455}" destId="{E86BF59D-2D40-4DAD-97CA-877D04E23D53}" srcOrd="5" destOrd="0" presId="urn:microsoft.com/office/officeart/2005/8/layout/gear1"/>
    <dgm:cxn modelId="{F0127F22-2C2C-4047-961C-FC5D0F0D74F7}" type="presParOf" srcId="{01EAD6AC-1BA1-482F-BA1E-2F128E499455}" destId="{DC5F4E24-F84C-488F-AFBC-99346876EA5D}" srcOrd="6" destOrd="0" presId="urn:microsoft.com/office/officeart/2005/8/layout/gear1"/>
    <dgm:cxn modelId="{ED3B9BAB-12CE-4DC2-8173-D660BA31DF38}" type="presParOf" srcId="{01EAD6AC-1BA1-482F-BA1E-2F128E499455}" destId="{FFBA7F76-2838-49A2-A994-8DE7A02471D6}" srcOrd="7" destOrd="0" presId="urn:microsoft.com/office/officeart/2005/8/layout/gear1"/>
    <dgm:cxn modelId="{237FA57D-A5B6-4DDC-92D3-046454EF51F0}" type="presParOf" srcId="{01EAD6AC-1BA1-482F-BA1E-2F128E499455}" destId="{4D62D882-98BB-46F5-8E05-6840EDEDE408}" srcOrd="8" destOrd="0" presId="urn:microsoft.com/office/officeart/2005/8/layout/gear1"/>
    <dgm:cxn modelId="{63EB368E-213D-4AE4-92D0-E7BE9946F90D}" type="presParOf" srcId="{01EAD6AC-1BA1-482F-BA1E-2F128E499455}" destId="{E8A72FF1-8CD1-4E14-85FE-9EF2CEC8F17E}" srcOrd="9" destOrd="0" presId="urn:microsoft.com/office/officeart/2005/8/layout/gear1"/>
    <dgm:cxn modelId="{4E08CAD2-A546-4895-816F-3AFB98305680}" type="presParOf" srcId="{01EAD6AC-1BA1-482F-BA1E-2F128E499455}" destId="{49FD87E1-ADC0-402D-85A6-D2F4D4182404}" srcOrd="10" destOrd="0" presId="urn:microsoft.com/office/officeart/2005/8/layout/gear1"/>
    <dgm:cxn modelId="{B96D45FE-7B01-40C1-B393-86AC5AD3B828}" type="presParOf" srcId="{01EAD6AC-1BA1-482F-BA1E-2F128E499455}" destId="{BB6A05A5-1830-4350-8F80-9912BE058DF6}" srcOrd="11" destOrd="0" presId="urn:microsoft.com/office/officeart/2005/8/layout/gear1"/>
    <dgm:cxn modelId="{DEEBE403-C53B-4702-8B7D-05DF6EAA674E}" type="presParOf" srcId="{01EAD6AC-1BA1-482F-BA1E-2F128E499455}" destId="{A345B29B-8442-4F8F-BD58-A1B68A0EB2C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0B25D6-DCE6-4639-8D4E-BDC6E56F49AD}" type="doc">
      <dgm:prSet loTypeId="urn:microsoft.com/office/officeart/2005/8/layout/vProcess5" loCatId="process" qsTypeId="urn:microsoft.com/office/officeart/2005/8/quickstyle/simple1" qsCatId="simple" csTypeId="urn:microsoft.com/office/officeart/2005/8/colors/colorful1#11" csCatId="colorful" phldr="1"/>
      <dgm:spPr/>
      <dgm:t>
        <a:bodyPr/>
        <a:lstStyle/>
        <a:p>
          <a:endParaRPr lang="en-US"/>
        </a:p>
      </dgm:t>
    </dgm:pt>
    <dgm:pt modelId="{DA0DC2D4-E176-4EA1-8C1A-7C2DDB188155}">
      <dgm:prSet phldrT="[Text]"/>
      <dgm:spPr/>
      <dgm:t>
        <a:bodyPr/>
        <a:lstStyle/>
        <a:p>
          <a:r>
            <a:rPr lang="en-US" dirty="0" smtClean="0"/>
            <a:t>Standardized Non VA Care Consult Template placed by VA Provider</a:t>
          </a:r>
          <a:endParaRPr lang="en-US" dirty="0"/>
        </a:p>
      </dgm:t>
    </dgm:pt>
    <dgm:pt modelId="{6818FFBB-E564-486F-AA3D-8A0D9E42E93F}" type="parTrans" cxnId="{19CA360D-A066-4987-A3D4-ED7F6A632A4B}">
      <dgm:prSet/>
      <dgm:spPr/>
      <dgm:t>
        <a:bodyPr/>
        <a:lstStyle/>
        <a:p>
          <a:endParaRPr lang="en-US"/>
        </a:p>
      </dgm:t>
    </dgm:pt>
    <dgm:pt modelId="{8FE5FF77-D4BE-49AF-B4E4-845677F04CAE}" type="sibTrans" cxnId="{19CA360D-A066-4987-A3D4-ED7F6A632A4B}">
      <dgm:prSet/>
      <dgm:spPr/>
      <dgm:t>
        <a:bodyPr/>
        <a:lstStyle/>
        <a:p>
          <a:endParaRPr lang="en-US"/>
        </a:p>
      </dgm:t>
    </dgm:pt>
    <dgm:pt modelId="{15DAF14E-FD56-451A-9308-FE6D623E4CCB}">
      <dgm:prSet/>
      <dgm:spPr/>
      <dgm:t>
        <a:bodyPr/>
        <a:lstStyle/>
        <a:p>
          <a:r>
            <a:rPr lang="en-US" dirty="0" smtClean="0">
              <a:ea typeface="ＭＳ Ｐゴシック" pitchFamily="34" charset="-128"/>
            </a:rPr>
            <a:t>Administrative and Clinical Review Completed</a:t>
          </a:r>
        </a:p>
      </dgm:t>
    </dgm:pt>
    <dgm:pt modelId="{86BCE819-DB6B-4849-8D9C-34C311775103}" type="parTrans" cxnId="{D74BED62-695B-439A-922E-D24CFAF16F28}">
      <dgm:prSet/>
      <dgm:spPr/>
      <dgm:t>
        <a:bodyPr/>
        <a:lstStyle/>
        <a:p>
          <a:endParaRPr lang="en-US"/>
        </a:p>
      </dgm:t>
    </dgm:pt>
    <dgm:pt modelId="{5212400A-B347-4132-B4E9-907A9E8DFE92}" type="sibTrans" cxnId="{D74BED62-695B-439A-922E-D24CFAF16F28}">
      <dgm:prSet/>
      <dgm:spPr/>
      <dgm:t>
        <a:bodyPr/>
        <a:lstStyle/>
        <a:p>
          <a:endParaRPr lang="en-US"/>
        </a:p>
      </dgm:t>
    </dgm:pt>
    <dgm:pt modelId="{B429958E-7118-4C0C-A1E8-B6CFEDE8B462}">
      <dgm:prSet custT="1"/>
      <dgm:spPr/>
      <dgm:t>
        <a:bodyPr/>
        <a:lstStyle/>
        <a:p>
          <a:r>
            <a:rPr lang="en-US" sz="3100" dirty="0" smtClean="0">
              <a:ea typeface="ＭＳ Ｐゴシック" pitchFamily="34" charset="-128"/>
            </a:rPr>
            <a:t>Use of Non VA Care Coordination Note if Required</a:t>
          </a:r>
        </a:p>
      </dgm:t>
    </dgm:pt>
    <dgm:pt modelId="{EF58BAB9-DA79-43C1-A6D5-0AD891DEDB6F}" type="parTrans" cxnId="{1D747492-177B-420D-9164-62A68D7187E1}">
      <dgm:prSet/>
      <dgm:spPr/>
      <dgm:t>
        <a:bodyPr/>
        <a:lstStyle/>
        <a:p>
          <a:endParaRPr lang="en-US"/>
        </a:p>
      </dgm:t>
    </dgm:pt>
    <dgm:pt modelId="{55D2128C-BCDC-4714-8557-ACB1874AF163}" type="sibTrans" cxnId="{1D747492-177B-420D-9164-62A68D7187E1}">
      <dgm:prSet/>
      <dgm:spPr/>
      <dgm:t>
        <a:bodyPr/>
        <a:lstStyle/>
        <a:p>
          <a:endParaRPr lang="en-US"/>
        </a:p>
      </dgm:t>
    </dgm:pt>
    <dgm:pt modelId="{9CFE48C1-D7D9-4928-AD2B-90C7229CC220}" type="pres">
      <dgm:prSet presAssocID="{170B25D6-DCE6-4639-8D4E-BDC6E56F49AD}" presName="outerComposite" presStyleCnt="0">
        <dgm:presLayoutVars>
          <dgm:chMax val="5"/>
          <dgm:dir/>
          <dgm:resizeHandles val="exact"/>
        </dgm:presLayoutVars>
      </dgm:prSet>
      <dgm:spPr/>
      <dgm:t>
        <a:bodyPr/>
        <a:lstStyle/>
        <a:p>
          <a:endParaRPr lang="en-US"/>
        </a:p>
      </dgm:t>
    </dgm:pt>
    <dgm:pt modelId="{A5747F2B-525D-4390-B3DA-A8CAC8A2D36B}" type="pres">
      <dgm:prSet presAssocID="{170B25D6-DCE6-4639-8D4E-BDC6E56F49AD}" presName="dummyMaxCanvas" presStyleCnt="0">
        <dgm:presLayoutVars/>
      </dgm:prSet>
      <dgm:spPr/>
    </dgm:pt>
    <dgm:pt modelId="{E8C57366-E57C-4298-AFE4-4D5C66D174E0}" type="pres">
      <dgm:prSet presAssocID="{170B25D6-DCE6-4639-8D4E-BDC6E56F49AD}" presName="ThreeNodes_1" presStyleLbl="node1" presStyleIdx="0" presStyleCnt="3" custScaleX="103246">
        <dgm:presLayoutVars>
          <dgm:bulletEnabled val="1"/>
        </dgm:presLayoutVars>
      </dgm:prSet>
      <dgm:spPr/>
      <dgm:t>
        <a:bodyPr/>
        <a:lstStyle/>
        <a:p>
          <a:endParaRPr lang="en-US"/>
        </a:p>
      </dgm:t>
    </dgm:pt>
    <dgm:pt modelId="{F35178F1-3216-49A0-A554-77478E00C01B}" type="pres">
      <dgm:prSet presAssocID="{170B25D6-DCE6-4639-8D4E-BDC6E56F49AD}" presName="ThreeNodes_2" presStyleLbl="node1" presStyleIdx="1" presStyleCnt="3">
        <dgm:presLayoutVars>
          <dgm:bulletEnabled val="1"/>
        </dgm:presLayoutVars>
      </dgm:prSet>
      <dgm:spPr/>
      <dgm:t>
        <a:bodyPr/>
        <a:lstStyle/>
        <a:p>
          <a:endParaRPr lang="en-US"/>
        </a:p>
      </dgm:t>
    </dgm:pt>
    <dgm:pt modelId="{495E4A22-30F8-48CB-B2E5-0340B1EA2BB6}" type="pres">
      <dgm:prSet presAssocID="{170B25D6-DCE6-4639-8D4E-BDC6E56F49AD}" presName="ThreeNodes_3" presStyleLbl="node1" presStyleIdx="2" presStyleCnt="3" custLinFactNeighborX="-811" custLinFactNeighborY="0">
        <dgm:presLayoutVars>
          <dgm:bulletEnabled val="1"/>
        </dgm:presLayoutVars>
      </dgm:prSet>
      <dgm:spPr/>
      <dgm:t>
        <a:bodyPr/>
        <a:lstStyle/>
        <a:p>
          <a:endParaRPr lang="en-US"/>
        </a:p>
      </dgm:t>
    </dgm:pt>
    <dgm:pt modelId="{B6A945A7-CA07-41D5-A234-1BC13527A868}" type="pres">
      <dgm:prSet presAssocID="{170B25D6-DCE6-4639-8D4E-BDC6E56F49AD}" presName="ThreeConn_1-2" presStyleLbl="fgAccFollowNode1" presStyleIdx="0" presStyleCnt="2">
        <dgm:presLayoutVars>
          <dgm:bulletEnabled val="1"/>
        </dgm:presLayoutVars>
      </dgm:prSet>
      <dgm:spPr/>
      <dgm:t>
        <a:bodyPr/>
        <a:lstStyle/>
        <a:p>
          <a:endParaRPr lang="en-US"/>
        </a:p>
      </dgm:t>
    </dgm:pt>
    <dgm:pt modelId="{26B54795-8343-4F42-A207-2E17BC219EDB}" type="pres">
      <dgm:prSet presAssocID="{170B25D6-DCE6-4639-8D4E-BDC6E56F49AD}" presName="ThreeConn_2-3" presStyleLbl="fgAccFollowNode1" presStyleIdx="1" presStyleCnt="2">
        <dgm:presLayoutVars>
          <dgm:bulletEnabled val="1"/>
        </dgm:presLayoutVars>
      </dgm:prSet>
      <dgm:spPr/>
      <dgm:t>
        <a:bodyPr/>
        <a:lstStyle/>
        <a:p>
          <a:endParaRPr lang="en-US"/>
        </a:p>
      </dgm:t>
    </dgm:pt>
    <dgm:pt modelId="{EA31C0FE-7319-40A3-ABE9-8379CC19D399}" type="pres">
      <dgm:prSet presAssocID="{170B25D6-DCE6-4639-8D4E-BDC6E56F49AD}" presName="ThreeNodes_1_text" presStyleLbl="node1" presStyleIdx="2" presStyleCnt="3">
        <dgm:presLayoutVars>
          <dgm:bulletEnabled val="1"/>
        </dgm:presLayoutVars>
      </dgm:prSet>
      <dgm:spPr/>
      <dgm:t>
        <a:bodyPr/>
        <a:lstStyle/>
        <a:p>
          <a:endParaRPr lang="en-US"/>
        </a:p>
      </dgm:t>
    </dgm:pt>
    <dgm:pt modelId="{5FC448D8-83FE-4778-A489-3CB2FD55D28F}" type="pres">
      <dgm:prSet presAssocID="{170B25D6-DCE6-4639-8D4E-BDC6E56F49AD}" presName="ThreeNodes_2_text" presStyleLbl="node1" presStyleIdx="2" presStyleCnt="3">
        <dgm:presLayoutVars>
          <dgm:bulletEnabled val="1"/>
        </dgm:presLayoutVars>
      </dgm:prSet>
      <dgm:spPr/>
      <dgm:t>
        <a:bodyPr/>
        <a:lstStyle/>
        <a:p>
          <a:endParaRPr lang="en-US"/>
        </a:p>
      </dgm:t>
    </dgm:pt>
    <dgm:pt modelId="{9D747DB8-02D3-47F2-B1D3-A0F22322E27B}" type="pres">
      <dgm:prSet presAssocID="{170B25D6-DCE6-4639-8D4E-BDC6E56F49AD}" presName="ThreeNodes_3_text" presStyleLbl="node1" presStyleIdx="2" presStyleCnt="3">
        <dgm:presLayoutVars>
          <dgm:bulletEnabled val="1"/>
        </dgm:presLayoutVars>
      </dgm:prSet>
      <dgm:spPr/>
      <dgm:t>
        <a:bodyPr/>
        <a:lstStyle/>
        <a:p>
          <a:endParaRPr lang="en-US"/>
        </a:p>
      </dgm:t>
    </dgm:pt>
  </dgm:ptLst>
  <dgm:cxnLst>
    <dgm:cxn modelId="{E71B8927-FA13-4ADD-92BC-F5B223BF5536}" type="presOf" srcId="{5212400A-B347-4132-B4E9-907A9E8DFE92}" destId="{26B54795-8343-4F42-A207-2E17BC219EDB}" srcOrd="0" destOrd="0" presId="urn:microsoft.com/office/officeart/2005/8/layout/vProcess5"/>
    <dgm:cxn modelId="{CFA66C88-5ACE-4919-A6AC-96AC8299627A}" type="presOf" srcId="{DA0DC2D4-E176-4EA1-8C1A-7C2DDB188155}" destId="{E8C57366-E57C-4298-AFE4-4D5C66D174E0}" srcOrd="0" destOrd="0" presId="urn:microsoft.com/office/officeart/2005/8/layout/vProcess5"/>
    <dgm:cxn modelId="{EA3EB841-40D8-424B-B595-3CD696970EBA}" type="presOf" srcId="{170B25D6-DCE6-4639-8D4E-BDC6E56F49AD}" destId="{9CFE48C1-D7D9-4928-AD2B-90C7229CC220}" srcOrd="0" destOrd="0" presId="urn:microsoft.com/office/officeart/2005/8/layout/vProcess5"/>
    <dgm:cxn modelId="{D74BED62-695B-439A-922E-D24CFAF16F28}" srcId="{170B25D6-DCE6-4639-8D4E-BDC6E56F49AD}" destId="{15DAF14E-FD56-451A-9308-FE6D623E4CCB}" srcOrd="1" destOrd="0" parTransId="{86BCE819-DB6B-4849-8D9C-34C311775103}" sibTransId="{5212400A-B347-4132-B4E9-907A9E8DFE92}"/>
    <dgm:cxn modelId="{1D747492-177B-420D-9164-62A68D7187E1}" srcId="{170B25D6-DCE6-4639-8D4E-BDC6E56F49AD}" destId="{B429958E-7118-4C0C-A1E8-B6CFEDE8B462}" srcOrd="2" destOrd="0" parTransId="{EF58BAB9-DA79-43C1-A6D5-0AD891DEDB6F}" sibTransId="{55D2128C-BCDC-4714-8557-ACB1874AF163}"/>
    <dgm:cxn modelId="{BAD0FB94-CC56-4D6D-9DEA-2DEF095FE7BD}" type="presOf" srcId="{15DAF14E-FD56-451A-9308-FE6D623E4CCB}" destId="{F35178F1-3216-49A0-A554-77478E00C01B}" srcOrd="0" destOrd="0" presId="urn:microsoft.com/office/officeart/2005/8/layout/vProcess5"/>
    <dgm:cxn modelId="{7A12210A-D88E-4A5F-A3F4-5CCAFEF7A045}" type="presOf" srcId="{B429958E-7118-4C0C-A1E8-B6CFEDE8B462}" destId="{495E4A22-30F8-48CB-B2E5-0340B1EA2BB6}" srcOrd="0" destOrd="0" presId="urn:microsoft.com/office/officeart/2005/8/layout/vProcess5"/>
    <dgm:cxn modelId="{F1611515-BD88-4ADC-9446-6DD626DB7A3E}" type="presOf" srcId="{15DAF14E-FD56-451A-9308-FE6D623E4CCB}" destId="{5FC448D8-83FE-4778-A489-3CB2FD55D28F}" srcOrd="1" destOrd="0" presId="urn:microsoft.com/office/officeart/2005/8/layout/vProcess5"/>
    <dgm:cxn modelId="{34533208-B40F-4D19-9AF9-38A50D654673}" type="presOf" srcId="{B429958E-7118-4C0C-A1E8-B6CFEDE8B462}" destId="{9D747DB8-02D3-47F2-B1D3-A0F22322E27B}" srcOrd="1" destOrd="0" presId="urn:microsoft.com/office/officeart/2005/8/layout/vProcess5"/>
    <dgm:cxn modelId="{0ECE2A8E-2556-4B55-A117-840BAD3F3DCF}" type="presOf" srcId="{DA0DC2D4-E176-4EA1-8C1A-7C2DDB188155}" destId="{EA31C0FE-7319-40A3-ABE9-8379CC19D399}" srcOrd="1" destOrd="0" presId="urn:microsoft.com/office/officeart/2005/8/layout/vProcess5"/>
    <dgm:cxn modelId="{19CA360D-A066-4987-A3D4-ED7F6A632A4B}" srcId="{170B25D6-DCE6-4639-8D4E-BDC6E56F49AD}" destId="{DA0DC2D4-E176-4EA1-8C1A-7C2DDB188155}" srcOrd="0" destOrd="0" parTransId="{6818FFBB-E564-486F-AA3D-8A0D9E42E93F}" sibTransId="{8FE5FF77-D4BE-49AF-B4E4-845677F04CAE}"/>
    <dgm:cxn modelId="{972F640E-527A-4EAA-A8DC-F866EC7FBDA0}" type="presOf" srcId="{8FE5FF77-D4BE-49AF-B4E4-845677F04CAE}" destId="{B6A945A7-CA07-41D5-A234-1BC13527A868}" srcOrd="0" destOrd="0" presId="urn:microsoft.com/office/officeart/2005/8/layout/vProcess5"/>
    <dgm:cxn modelId="{DC9C02C3-ED93-402A-AAA3-90971CC35E3E}" type="presParOf" srcId="{9CFE48C1-D7D9-4928-AD2B-90C7229CC220}" destId="{A5747F2B-525D-4390-B3DA-A8CAC8A2D36B}" srcOrd="0" destOrd="0" presId="urn:microsoft.com/office/officeart/2005/8/layout/vProcess5"/>
    <dgm:cxn modelId="{DFBFA542-AA8D-40B6-9603-7A75BDE89A45}" type="presParOf" srcId="{9CFE48C1-D7D9-4928-AD2B-90C7229CC220}" destId="{E8C57366-E57C-4298-AFE4-4D5C66D174E0}" srcOrd="1" destOrd="0" presId="urn:microsoft.com/office/officeart/2005/8/layout/vProcess5"/>
    <dgm:cxn modelId="{CA698F80-4A99-4E79-83CF-C3FAAF37F859}" type="presParOf" srcId="{9CFE48C1-D7D9-4928-AD2B-90C7229CC220}" destId="{F35178F1-3216-49A0-A554-77478E00C01B}" srcOrd="2" destOrd="0" presId="urn:microsoft.com/office/officeart/2005/8/layout/vProcess5"/>
    <dgm:cxn modelId="{6205CF86-BF8F-4A87-9C4C-55CA6F400E27}" type="presParOf" srcId="{9CFE48C1-D7D9-4928-AD2B-90C7229CC220}" destId="{495E4A22-30F8-48CB-B2E5-0340B1EA2BB6}" srcOrd="3" destOrd="0" presId="urn:microsoft.com/office/officeart/2005/8/layout/vProcess5"/>
    <dgm:cxn modelId="{C64EEB53-E7C6-4DC8-885A-59F17BC43B5C}" type="presParOf" srcId="{9CFE48C1-D7D9-4928-AD2B-90C7229CC220}" destId="{B6A945A7-CA07-41D5-A234-1BC13527A868}" srcOrd="4" destOrd="0" presId="urn:microsoft.com/office/officeart/2005/8/layout/vProcess5"/>
    <dgm:cxn modelId="{8D6FE121-85AB-4982-A8D1-44994B303FD7}" type="presParOf" srcId="{9CFE48C1-D7D9-4928-AD2B-90C7229CC220}" destId="{26B54795-8343-4F42-A207-2E17BC219EDB}" srcOrd="5" destOrd="0" presId="urn:microsoft.com/office/officeart/2005/8/layout/vProcess5"/>
    <dgm:cxn modelId="{E259781E-913D-4B16-B032-774040B7B3E1}" type="presParOf" srcId="{9CFE48C1-D7D9-4928-AD2B-90C7229CC220}" destId="{EA31C0FE-7319-40A3-ABE9-8379CC19D399}" srcOrd="6" destOrd="0" presId="urn:microsoft.com/office/officeart/2005/8/layout/vProcess5"/>
    <dgm:cxn modelId="{7B6AB828-6E63-4EAC-AA4E-4C51FBA11FE7}" type="presParOf" srcId="{9CFE48C1-D7D9-4928-AD2B-90C7229CC220}" destId="{5FC448D8-83FE-4778-A489-3CB2FD55D28F}" srcOrd="7" destOrd="0" presId="urn:microsoft.com/office/officeart/2005/8/layout/vProcess5"/>
    <dgm:cxn modelId="{74EB53A0-7570-4439-AC42-643498AFA2C5}" type="presParOf" srcId="{9CFE48C1-D7D9-4928-AD2B-90C7229CC220}" destId="{9D747DB8-02D3-47F2-B1D3-A0F22322E2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CEE5C-649C-4D71-B399-1692F6CFEC45}">
      <dsp:nvSpPr>
        <dsp:cNvPr id="0" name=""/>
        <dsp:cNvSpPr/>
      </dsp:nvSpPr>
      <dsp:spPr>
        <a:xfrm>
          <a:off x="3716" y="2750956"/>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History</a:t>
          </a:r>
          <a:endParaRPr lang="en-US" sz="2200" kern="1200" dirty="0"/>
        </a:p>
      </dsp:txBody>
      <dsp:txXfrm>
        <a:off x="32275" y="2779515"/>
        <a:ext cx="1568029" cy="917970"/>
      </dsp:txXfrm>
    </dsp:sp>
    <dsp:sp modelId="{389C5C9E-7050-4C5B-A75B-4EE27A3693E8}">
      <dsp:nvSpPr>
        <dsp:cNvPr id="0" name=""/>
        <dsp:cNvSpPr/>
      </dsp:nvSpPr>
      <dsp:spPr>
        <a:xfrm>
          <a:off x="1791379" y="3036982"/>
          <a:ext cx="344531" cy="4030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91379" y="3117589"/>
        <a:ext cx="241172" cy="241822"/>
      </dsp:txXfrm>
    </dsp:sp>
    <dsp:sp modelId="{13045B6E-F972-449F-B059-4FF6B8A40AC6}">
      <dsp:nvSpPr>
        <dsp:cNvPr id="0" name=""/>
        <dsp:cNvSpPr/>
      </dsp:nvSpPr>
      <dsp:spPr>
        <a:xfrm>
          <a:off x="2278923" y="2750956"/>
          <a:ext cx="1625147" cy="9750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Scope</a:t>
          </a:r>
        </a:p>
      </dsp:txBody>
      <dsp:txXfrm>
        <a:off x="2307482" y="2779515"/>
        <a:ext cx="1568029" cy="917970"/>
      </dsp:txXfrm>
    </dsp:sp>
    <dsp:sp modelId="{19E244D0-8604-4E54-85FB-E90A05565A87}">
      <dsp:nvSpPr>
        <dsp:cNvPr id="0" name=""/>
        <dsp:cNvSpPr/>
      </dsp:nvSpPr>
      <dsp:spPr>
        <a:xfrm>
          <a:off x="4066585" y="3036982"/>
          <a:ext cx="344531" cy="4030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066585" y="3117589"/>
        <a:ext cx="241172" cy="241822"/>
      </dsp:txXfrm>
    </dsp:sp>
    <dsp:sp modelId="{9C3E3A88-2348-4253-ADB2-8AB554405103}">
      <dsp:nvSpPr>
        <dsp:cNvPr id="0" name=""/>
        <dsp:cNvSpPr/>
      </dsp:nvSpPr>
      <dsp:spPr>
        <a:xfrm>
          <a:off x="4554129" y="2750956"/>
          <a:ext cx="1625147" cy="9750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Deployment</a:t>
          </a:r>
          <a:endParaRPr lang="en-US" sz="2200" kern="1200" dirty="0" smtClean="0"/>
        </a:p>
      </dsp:txBody>
      <dsp:txXfrm>
        <a:off x="4582688" y="2779515"/>
        <a:ext cx="1568029" cy="917970"/>
      </dsp:txXfrm>
    </dsp:sp>
    <dsp:sp modelId="{9EFD051A-BC74-4A60-9258-AAF540D39AF0}">
      <dsp:nvSpPr>
        <dsp:cNvPr id="0" name=""/>
        <dsp:cNvSpPr/>
      </dsp:nvSpPr>
      <dsp:spPr>
        <a:xfrm>
          <a:off x="6341791" y="3036982"/>
          <a:ext cx="344531" cy="4030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341791" y="3117589"/>
        <a:ext cx="241172" cy="241822"/>
      </dsp:txXfrm>
    </dsp:sp>
    <dsp:sp modelId="{EA110C77-2B24-4E0C-B0E1-71832AB430F2}">
      <dsp:nvSpPr>
        <dsp:cNvPr id="0" name=""/>
        <dsp:cNvSpPr/>
      </dsp:nvSpPr>
      <dsp:spPr>
        <a:xfrm>
          <a:off x="6829335" y="2750956"/>
          <a:ext cx="1625147" cy="9750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Future State</a:t>
          </a:r>
          <a:endParaRPr lang="en-US" sz="2200" kern="1200" dirty="0"/>
        </a:p>
      </dsp:txBody>
      <dsp:txXfrm>
        <a:off x="6857894" y="2779515"/>
        <a:ext cx="1568029" cy="917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7366-E57C-4298-AFE4-4D5C66D174E0}">
      <dsp:nvSpPr>
        <dsp:cNvPr id="0" name=""/>
        <dsp:cNvSpPr/>
      </dsp:nvSpPr>
      <dsp:spPr>
        <a:xfrm>
          <a:off x="-55714" y="0"/>
          <a:ext cx="7088478" cy="1417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Standardized Non VA Care Consult Template placed by VA Provider</a:t>
          </a:r>
          <a:endParaRPr lang="en-US" sz="2900" kern="1200" dirty="0"/>
        </a:p>
      </dsp:txBody>
      <dsp:txXfrm>
        <a:off x="-14202" y="41512"/>
        <a:ext cx="5512129" cy="1334296"/>
      </dsp:txXfrm>
    </dsp:sp>
    <dsp:sp modelId="{F35178F1-3216-49A0-A554-77478E00C01B}">
      <dsp:nvSpPr>
        <dsp:cNvPr id="0" name=""/>
        <dsp:cNvSpPr/>
      </dsp:nvSpPr>
      <dsp:spPr>
        <a:xfrm>
          <a:off x="661504" y="1653539"/>
          <a:ext cx="6865620"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ea typeface="ＭＳ Ｐゴシック" pitchFamily="34" charset="-128"/>
            </a:rPr>
            <a:t>Administrative and Clinical Review Completed</a:t>
          </a:r>
        </a:p>
      </dsp:txBody>
      <dsp:txXfrm>
        <a:off x="703016" y="1695051"/>
        <a:ext cx="5255548" cy="1334296"/>
      </dsp:txXfrm>
    </dsp:sp>
    <dsp:sp modelId="{495E4A22-30F8-48CB-B2E5-0340B1EA2BB6}">
      <dsp:nvSpPr>
        <dsp:cNvPr id="0" name=""/>
        <dsp:cNvSpPr/>
      </dsp:nvSpPr>
      <dsp:spPr>
        <a:xfrm>
          <a:off x="1211614" y="3307079"/>
          <a:ext cx="6865620"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ea typeface="ＭＳ Ｐゴシック" pitchFamily="34" charset="-128"/>
            </a:rPr>
            <a:t>Use of Non VA Care Coordination Note if Required</a:t>
          </a:r>
        </a:p>
      </dsp:txBody>
      <dsp:txXfrm>
        <a:off x="1253126" y="3348591"/>
        <a:ext cx="5255548" cy="1334296"/>
      </dsp:txXfrm>
    </dsp:sp>
    <dsp:sp modelId="{B6A945A7-CA07-41D5-A234-1BC13527A868}">
      <dsp:nvSpPr>
        <dsp:cNvPr id="0" name=""/>
        <dsp:cNvSpPr/>
      </dsp:nvSpPr>
      <dsp:spPr>
        <a:xfrm>
          <a:off x="6000076"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7359" y="1074801"/>
        <a:ext cx="506692" cy="693247"/>
      </dsp:txXfrm>
    </dsp:sp>
    <dsp:sp modelId="{26B54795-8343-4F42-A207-2E17BC219EDB}">
      <dsp:nvSpPr>
        <dsp:cNvPr id="0" name=""/>
        <dsp:cNvSpPr/>
      </dsp:nvSpPr>
      <dsp:spPr>
        <a:xfrm>
          <a:off x="6605866" y="2718892"/>
          <a:ext cx="921258" cy="9212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13149" y="2718892"/>
        <a:ext cx="506692" cy="6932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7366-E57C-4298-AFE4-4D5C66D174E0}">
      <dsp:nvSpPr>
        <dsp:cNvPr id="0" name=""/>
        <dsp:cNvSpPr/>
      </dsp:nvSpPr>
      <dsp:spPr>
        <a:xfrm>
          <a:off x="-55714" y="0"/>
          <a:ext cx="7088478"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smtClean="0"/>
            <a:t>Standardized Non VA Care Consult placed by VA Provider</a:t>
          </a:r>
          <a:endParaRPr lang="en-US" sz="3400" b="0" kern="1200" dirty="0"/>
        </a:p>
      </dsp:txBody>
      <dsp:txXfrm>
        <a:off x="-14202" y="41512"/>
        <a:ext cx="5512129" cy="1334296"/>
      </dsp:txXfrm>
    </dsp:sp>
    <dsp:sp modelId="{F35178F1-3216-49A0-A554-77478E00C01B}">
      <dsp:nvSpPr>
        <dsp:cNvPr id="0" name=""/>
        <dsp:cNvSpPr/>
      </dsp:nvSpPr>
      <dsp:spPr>
        <a:xfrm>
          <a:off x="661504" y="1653539"/>
          <a:ext cx="6865620" cy="141732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smtClean="0">
              <a:ea typeface="ＭＳ Ｐゴシック" pitchFamily="34" charset="-128"/>
            </a:rPr>
            <a:t>Administrative and Clinical Review Completed</a:t>
          </a:r>
        </a:p>
      </dsp:txBody>
      <dsp:txXfrm>
        <a:off x="703016" y="1695051"/>
        <a:ext cx="5255548" cy="1334296"/>
      </dsp:txXfrm>
    </dsp:sp>
    <dsp:sp modelId="{495E4A22-30F8-48CB-B2E5-0340B1EA2BB6}">
      <dsp:nvSpPr>
        <dsp:cNvPr id="0" name=""/>
        <dsp:cNvSpPr/>
      </dsp:nvSpPr>
      <dsp:spPr>
        <a:xfrm>
          <a:off x="1267294" y="3307079"/>
          <a:ext cx="6865620"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kern="1200" dirty="0" smtClean="0">
              <a:ea typeface="ＭＳ Ｐゴシック" pitchFamily="34" charset="-128"/>
            </a:rPr>
            <a:t>Use of Non VA Care Coordination Note if Required</a:t>
          </a:r>
        </a:p>
      </dsp:txBody>
      <dsp:txXfrm>
        <a:off x="1308806" y="3348591"/>
        <a:ext cx="5255548" cy="1334296"/>
      </dsp:txXfrm>
    </dsp:sp>
    <dsp:sp modelId="{B6A945A7-CA07-41D5-A234-1BC13527A868}">
      <dsp:nvSpPr>
        <dsp:cNvPr id="0" name=""/>
        <dsp:cNvSpPr/>
      </dsp:nvSpPr>
      <dsp:spPr>
        <a:xfrm>
          <a:off x="6000076"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7359" y="1074801"/>
        <a:ext cx="506692" cy="693247"/>
      </dsp:txXfrm>
    </dsp:sp>
    <dsp:sp modelId="{26B54795-8343-4F42-A207-2E17BC219EDB}">
      <dsp:nvSpPr>
        <dsp:cNvPr id="0" name=""/>
        <dsp:cNvSpPr/>
      </dsp:nvSpPr>
      <dsp:spPr>
        <a:xfrm>
          <a:off x="6605866" y="2718892"/>
          <a:ext cx="921258" cy="9212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13149" y="2718892"/>
        <a:ext cx="506692" cy="693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1B3FD-F5D0-43C8-B799-81A51C53604C}">
      <dsp:nvSpPr>
        <dsp:cNvPr id="0" name=""/>
        <dsp:cNvSpPr/>
      </dsp:nvSpPr>
      <dsp:spPr>
        <a:xfrm rot="10800000">
          <a:off x="0" y="0"/>
          <a:ext cx="8229599" cy="1197119"/>
        </a:xfrm>
        <a:prstGeom prst="trapezoid">
          <a:avLst>
            <a:gd name="adj" fmla="val 90915"/>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Calibri" pitchFamily="34" charset="0"/>
            </a:rPr>
            <a:t>VA HEALTH CARE FACILITIES</a:t>
          </a:r>
          <a:endParaRPr lang="en-US" sz="3200" b="1" kern="1200" dirty="0">
            <a:solidFill>
              <a:srgbClr val="FFFF00"/>
            </a:solidFill>
            <a:latin typeface="Calibri" pitchFamily="34" charset="0"/>
          </a:endParaRPr>
        </a:p>
      </dsp:txBody>
      <dsp:txXfrm rot="-10800000">
        <a:off x="1440179" y="0"/>
        <a:ext cx="5349240" cy="1197119"/>
      </dsp:txXfrm>
    </dsp:sp>
    <dsp:sp modelId="{80E07E78-E1A6-4415-8A16-4EB9020B81C2}">
      <dsp:nvSpPr>
        <dsp:cNvPr id="0" name=""/>
        <dsp:cNvSpPr/>
      </dsp:nvSpPr>
      <dsp:spPr>
        <a:xfrm rot="10800000">
          <a:off x="1116270" y="1209920"/>
          <a:ext cx="5970426" cy="1142880"/>
        </a:xfrm>
        <a:prstGeom prst="trapezoid">
          <a:avLst>
            <a:gd name="adj" fmla="val 90915"/>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latin typeface="Calibri" pitchFamily="34" charset="0"/>
            </a:rPr>
            <a:t>Sharing Agreements / </a:t>
          </a:r>
          <a:r>
            <a:rPr lang="en-US" sz="2700" kern="1200" dirty="0" err="1" smtClean="0">
              <a:solidFill>
                <a:schemeClr val="bg1"/>
              </a:solidFill>
              <a:latin typeface="Calibri" pitchFamily="34" charset="0"/>
            </a:rPr>
            <a:t>DoD</a:t>
          </a:r>
          <a:r>
            <a:rPr lang="en-US" sz="2700" kern="1200" dirty="0" smtClean="0">
              <a:solidFill>
                <a:schemeClr val="bg1"/>
              </a:solidFill>
              <a:latin typeface="Calibri" pitchFamily="34" charset="0"/>
            </a:rPr>
            <a:t> or University Affiliation</a:t>
          </a:r>
          <a:endParaRPr lang="en-US" sz="2700" kern="1200" dirty="0">
            <a:solidFill>
              <a:schemeClr val="bg1"/>
            </a:solidFill>
            <a:latin typeface="Calibri" pitchFamily="34" charset="0"/>
          </a:endParaRPr>
        </a:p>
      </dsp:txBody>
      <dsp:txXfrm rot="-10800000">
        <a:off x="2161095" y="1209920"/>
        <a:ext cx="3880777" cy="1142880"/>
      </dsp:txXfrm>
    </dsp:sp>
    <dsp:sp modelId="{8968670B-7E71-49AD-A4E2-492C9E726E62}">
      <dsp:nvSpPr>
        <dsp:cNvPr id="0" name=""/>
        <dsp:cNvSpPr/>
      </dsp:nvSpPr>
      <dsp:spPr>
        <a:xfrm rot="10800000">
          <a:off x="2133602" y="2340000"/>
          <a:ext cx="3962394" cy="1028663"/>
        </a:xfrm>
        <a:prstGeom prst="trapezoid">
          <a:avLst>
            <a:gd name="adj" fmla="val 90915"/>
          </a:avLst>
        </a:prstGeom>
        <a:solidFill>
          <a:srgbClr val="0066FF"/>
        </a:solidFill>
        <a:ln w="25400" cap="flat" cmpd="sng" algn="ctr">
          <a:solidFill>
            <a:srgbClr val="66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libri" pitchFamily="34" charset="0"/>
            </a:rPr>
            <a:t>PC3/ Contract</a:t>
          </a:r>
          <a:endParaRPr lang="en-US" sz="2600" kern="1200" dirty="0">
            <a:solidFill>
              <a:schemeClr val="bg1"/>
            </a:solidFill>
            <a:latin typeface="Calibri" pitchFamily="34" charset="0"/>
          </a:endParaRPr>
        </a:p>
      </dsp:txBody>
      <dsp:txXfrm rot="-10800000">
        <a:off x="2827021" y="2340000"/>
        <a:ext cx="2575556" cy="1028663"/>
      </dsp:txXfrm>
    </dsp:sp>
    <dsp:sp modelId="{648C5843-DF88-49D4-8E6A-8E2DF03F5F7B}">
      <dsp:nvSpPr>
        <dsp:cNvPr id="0" name=""/>
        <dsp:cNvSpPr/>
      </dsp:nvSpPr>
      <dsp:spPr>
        <a:xfrm rot="10800000">
          <a:off x="3048000" y="3368663"/>
          <a:ext cx="2133599" cy="1157299"/>
        </a:xfrm>
        <a:prstGeom prst="trapezoid">
          <a:avLst>
            <a:gd name="adj" fmla="val 90915"/>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Calibri" pitchFamily="34" charset="0"/>
            </a:rPr>
            <a:t>Non-VA </a:t>
          </a:r>
        </a:p>
        <a:p>
          <a:pPr lvl="0" algn="ctr" defTabSz="800100">
            <a:lnSpc>
              <a:spcPct val="90000"/>
            </a:lnSpc>
            <a:spcBef>
              <a:spcPct val="0"/>
            </a:spcBef>
            <a:spcAft>
              <a:spcPct val="35000"/>
            </a:spcAft>
          </a:pPr>
          <a:r>
            <a:rPr lang="en-US" sz="1800" b="1" kern="1200" dirty="0" smtClean="0">
              <a:solidFill>
                <a:schemeClr val="bg1"/>
              </a:solidFill>
              <a:latin typeface="Calibri" pitchFamily="34" charset="0"/>
            </a:rPr>
            <a:t>Medical Care</a:t>
          </a:r>
        </a:p>
      </dsp:txBody>
      <dsp:txXfrm rot="-10800000">
        <a:off x="3048000" y="3368663"/>
        <a:ext cx="2133599" cy="11572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7366-E57C-4298-AFE4-4D5C66D174E0}">
      <dsp:nvSpPr>
        <dsp:cNvPr id="0" name=""/>
        <dsp:cNvSpPr/>
      </dsp:nvSpPr>
      <dsp:spPr>
        <a:xfrm>
          <a:off x="-55714" y="0"/>
          <a:ext cx="7088478"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Standardized Non VA Care Consult placed by VA Provider</a:t>
          </a:r>
          <a:endParaRPr lang="en-US" sz="3400" kern="1200" dirty="0"/>
        </a:p>
      </dsp:txBody>
      <dsp:txXfrm>
        <a:off x="-14202" y="41512"/>
        <a:ext cx="5512129" cy="1334296"/>
      </dsp:txXfrm>
    </dsp:sp>
    <dsp:sp modelId="{F35178F1-3216-49A0-A554-77478E00C01B}">
      <dsp:nvSpPr>
        <dsp:cNvPr id="0" name=""/>
        <dsp:cNvSpPr/>
      </dsp:nvSpPr>
      <dsp:spPr>
        <a:xfrm>
          <a:off x="661504" y="1653539"/>
          <a:ext cx="6865620" cy="141732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ea typeface="ＭＳ Ｐゴシック" pitchFamily="34" charset="-128"/>
            </a:rPr>
            <a:t>Administrative and Clinical Review Completed</a:t>
          </a:r>
        </a:p>
      </dsp:txBody>
      <dsp:txXfrm>
        <a:off x="703016" y="1695051"/>
        <a:ext cx="5255548" cy="1334296"/>
      </dsp:txXfrm>
    </dsp:sp>
    <dsp:sp modelId="{495E4A22-30F8-48CB-B2E5-0340B1EA2BB6}">
      <dsp:nvSpPr>
        <dsp:cNvPr id="0" name=""/>
        <dsp:cNvSpPr/>
      </dsp:nvSpPr>
      <dsp:spPr>
        <a:xfrm>
          <a:off x="1211614" y="3307079"/>
          <a:ext cx="6865620" cy="14173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ea typeface="ＭＳ Ｐゴシック" pitchFamily="34" charset="-128"/>
            </a:rPr>
            <a:t>Use of Non VA Care Coordination Note if Required</a:t>
          </a:r>
        </a:p>
      </dsp:txBody>
      <dsp:txXfrm>
        <a:off x="1253126" y="3348591"/>
        <a:ext cx="5255548" cy="1334296"/>
      </dsp:txXfrm>
    </dsp:sp>
    <dsp:sp modelId="{B6A945A7-CA07-41D5-A234-1BC13527A868}">
      <dsp:nvSpPr>
        <dsp:cNvPr id="0" name=""/>
        <dsp:cNvSpPr/>
      </dsp:nvSpPr>
      <dsp:spPr>
        <a:xfrm>
          <a:off x="6000076"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7359" y="1074801"/>
        <a:ext cx="506692" cy="693247"/>
      </dsp:txXfrm>
    </dsp:sp>
    <dsp:sp modelId="{26B54795-8343-4F42-A207-2E17BC219EDB}">
      <dsp:nvSpPr>
        <dsp:cNvPr id="0" name=""/>
        <dsp:cNvSpPr/>
      </dsp:nvSpPr>
      <dsp:spPr>
        <a:xfrm>
          <a:off x="6605866" y="2718892"/>
          <a:ext cx="921258" cy="9212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13149" y="2718892"/>
        <a:ext cx="506692" cy="6932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7366-E57C-4298-AFE4-4D5C66D174E0}">
      <dsp:nvSpPr>
        <dsp:cNvPr id="0" name=""/>
        <dsp:cNvSpPr/>
      </dsp:nvSpPr>
      <dsp:spPr>
        <a:xfrm>
          <a:off x="-55714" y="0"/>
          <a:ext cx="7088478" cy="1417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Standardized Non VA Care Consult Template placed by VA Provider</a:t>
          </a:r>
          <a:endParaRPr lang="en-US" sz="2900" kern="1200" dirty="0"/>
        </a:p>
      </dsp:txBody>
      <dsp:txXfrm>
        <a:off x="-14202" y="41512"/>
        <a:ext cx="5512129" cy="1334296"/>
      </dsp:txXfrm>
    </dsp:sp>
    <dsp:sp modelId="{F35178F1-3216-49A0-A554-77478E00C01B}">
      <dsp:nvSpPr>
        <dsp:cNvPr id="0" name=""/>
        <dsp:cNvSpPr/>
      </dsp:nvSpPr>
      <dsp:spPr>
        <a:xfrm>
          <a:off x="661504" y="1653539"/>
          <a:ext cx="6865620" cy="14173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ea typeface="ＭＳ Ｐゴシック" pitchFamily="34" charset="-128"/>
            </a:rPr>
            <a:t>Administrative and Clinical Review Completed</a:t>
          </a:r>
        </a:p>
      </dsp:txBody>
      <dsp:txXfrm>
        <a:off x="703016" y="1695051"/>
        <a:ext cx="5255548" cy="1334296"/>
      </dsp:txXfrm>
    </dsp:sp>
    <dsp:sp modelId="{495E4A22-30F8-48CB-B2E5-0340B1EA2BB6}">
      <dsp:nvSpPr>
        <dsp:cNvPr id="0" name=""/>
        <dsp:cNvSpPr/>
      </dsp:nvSpPr>
      <dsp:spPr>
        <a:xfrm>
          <a:off x="1211614" y="3307079"/>
          <a:ext cx="6865620" cy="14173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ＭＳ Ｐゴシック" pitchFamily="34" charset="-128"/>
            </a:rPr>
            <a:t>Use of Non VA Care Coordination Note if Required</a:t>
          </a:r>
        </a:p>
      </dsp:txBody>
      <dsp:txXfrm>
        <a:off x="1253126" y="3348591"/>
        <a:ext cx="5255548" cy="1334296"/>
      </dsp:txXfrm>
    </dsp:sp>
    <dsp:sp modelId="{B6A945A7-CA07-41D5-A234-1BC13527A868}">
      <dsp:nvSpPr>
        <dsp:cNvPr id="0" name=""/>
        <dsp:cNvSpPr/>
      </dsp:nvSpPr>
      <dsp:spPr>
        <a:xfrm>
          <a:off x="6000076"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7359" y="1074801"/>
        <a:ext cx="506692" cy="693247"/>
      </dsp:txXfrm>
    </dsp:sp>
    <dsp:sp modelId="{26B54795-8343-4F42-A207-2E17BC219EDB}">
      <dsp:nvSpPr>
        <dsp:cNvPr id="0" name=""/>
        <dsp:cNvSpPr/>
      </dsp:nvSpPr>
      <dsp:spPr>
        <a:xfrm>
          <a:off x="6605866" y="2718892"/>
          <a:ext cx="921258" cy="9212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13149" y="2718892"/>
        <a:ext cx="506692" cy="6932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344318" y="2027019"/>
          <a:ext cx="1540962"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Veteran</a:t>
          </a:r>
          <a:endParaRPr lang="en-US" sz="2500" b="1" kern="1200" dirty="0">
            <a:solidFill>
              <a:srgbClr val="FF0000"/>
            </a:solidFill>
          </a:endParaRPr>
        </a:p>
      </dsp:txBody>
      <dsp:txXfrm>
        <a:off x="3569987" y="2252688"/>
        <a:ext cx="1089624"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p>
      </dsp:txBody>
      <dsp:txXfrm>
        <a:off x="3569987" y="246030"/>
        <a:ext cx="1089624" cy="1089624"/>
      </dsp:txXfrm>
    </dsp:sp>
    <dsp:sp modelId="{28E215B8-5ED4-4325-BE3D-3CA0EFB0194A}">
      <dsp:nvSpPr>
        <dsp:cNvPr id="0" name=""/>
        <dsp:cNvSpPr/>
      </dsp:nvSpPr>
      <dsp:spPr>
        <a:xfrm rot="20520000">
          <a:off x="4836174" y="2470602"/>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7380" y="2475812"/>
        <a:ext cx="23284" cy="23284"/>
      </dsp:txXfrm>
    </dsp:sp>
    <dsp:sp modelId="{4AF16964-1C94-43BA-9DD2-AA7BF686005E}">
      <dsp:nvSpPr>
        <dsp:cNvPr id="0" name=""/>
        <dsp:cNvSpPr/>
      </dsp:nvSpPr>
      <dsp:spPr>
        <a:xfrm>
          <a:off x="5252763" y="1406927"/>
          <a:ext cx="1540962" cy="1540962"/>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471694" y="3592358"/>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92899" y="3597567"/>
        <a:ext cx="23284" cy="23284"/>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0447" y="3588161"/>
          <a:ext cx="455320" cy="33704"/>
        </a:xfrm>
        <a:custGeom>
          <a:avLst/>
          <a:gdLst/>
          <a:ahLst/>
          <a:cxnLst/>
          <a:rect l="0" t="0" r="0" b="0"/>
          <a:pathLst>
            <a:path>
              <a:moveTo>
                <a:pt x="0" y="16852"/>
              </a:moveTo>
              <a:lnTo>
                <a:pt x="455320"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16724" y="3593630"/>
        <a:ext cx="22766" cy="22766"/>
      </dsp:txXfrm>
    </dsp:sp>
    <dsp:sp modelId="{8446F48A-FCC3-436F-9A99-85FF67B1D38B}">
      <dsp:nvSpPr>
        <dsp:cNvPr id="0" name=""/>
        <dsp:cNvSpPr/>
      </dsp:nvSpPr>
      <dsp:spPr>
        <a:xfrm>
          <a:off x="2133599" y="3650439"/>
          <a:ext cx="160343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1739" y="2429711"/>
          <a:ext cx="514356" cy="33704"/>
        </a:xfrm>
        <a:custGeom>
          <a:avLst/>
          <a:gdLst/>
          <a:ahLst/>
          <a:cxnLst/>
          <a:rect l="0" t="0" r="0" b="0"/>
          <a:pathLst>
            <a:path>
              <a:moveTo>
                <a:pt x="0" y="16852"/>
              </a:moveTo>
              <a:lnTo>
                <a:pt x="51435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36059" y="2433704"/>
        <a:ext cx="25717" cy="25717"/>
      </dsp:txXfrm>
    </dsp:sp>
    <dsp:sp modelId="{87EB7D41-0074-40B2-B1B0-BF835A603C37}">
      <dsp:nvSpPr>
        <dsp:cNvPr id="0" name=""/>
        <dsp:cNvSpPr/>
      </dsp:nvSpPr>
      <dsp:spPr>
        <a:xfrm>
          <a:off x="1412555" y="1325145"/>
          <a:ext cx="1540962" cy="1540962"/>
        </a:xfrm>
        <a:prstGeom prst="ellipse">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8AE48-AA38-4189-8560-029B7CCC7501}">
      <dsp:nvSpPr>
        <dsp:cNvPr id="0" name=""/>
        <dsp:cNvSpPr/>
      </dsp:nvSpPr>
      <dsp:spPr>
        <a:xfrm>
          <a:off x="3020078" y="2609324"/>
          <a:ext cx="2189443" cy="2189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Veteran</a:t>
          </a:r>
          <a:endParaRPr lang="en-US" sz="3700" kern="1200" dirty="0"/>
        </a:p>
      </dsp:txBody>
      <dsp:txXfrm>
        <a:off x="3340715" y="2929961"/>
        <a:ext cx="1548169" cy="1548169"/>
      </dsp:txXfrm>
    </dsp:sp>
    <dsp:sp modelId="{B43F9E80-7E57-4F1B-BE3D-27BA326AF1D9}">
      <dsp:nvSpPr>
        <dsp:cNvPr id="0" name=""/>
        <dsp:cNvSpPr/>
      </dsp:nvSpPr>
      <dsp:spPr>
        <a:xfrm rot="12900000">
          <a:off x="1502443" y="2226944"/>
          <a:ext cx="1896826"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8C92B-A3ED-426F-B54B-7C89B0FCD635}">
      <dsp:nvSpPr>
        <dsp:cNvPr id="0" name=""/>
        <dsp:cNvSpPr/>
      </dsp:nvSpPr>
      <dsp:spPr>
        <a:xfrm>
          <a:off x="723663" y="1225764"/>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en-US" sz="4100" kern="1200" dirty="0" smtClean="0"/>
            <a:t>Non VA Provider</a:t>
          </a:r>
          <a:endParaRPr lang="en-US" sz="4100" kern="1200" dirty="0"/>
        </a:p>
      </dsp:txBody>
      <dsp:txXfrm>
        <a:off x="772399" y="1274500"/>
        <a:ext cx="1982499" cy="1566504"/>
      </dsp:txXfrm>
    </dsp:sp>
    <dsp:sp modelId="{BDCCD567-2BA6-417B-B24D-DAFDCDC10ED2}">
      <dsp:nvSpPr>
        <dsp:cNvPr id="0" name=""/>
        <dsp:cNvSpPr/>
      </dsp:nvSpPr>
      <dsp:spPr>
        <a:xfrm rot="16200000">
          <a:off x="3196747" y="1360750"/>
          <a:ext cx="1836105"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5F41C-81C9-45AF-9E0F-F22CFBB9A179}">
      <dsp:nvSpPr>
        <dsp:cNvPr id="0" name=""/>
        <dsp:cNvSpPr/>
      </dsp:nvSpPr>
      <dsp:spPr>
        <a:xfrm>
          <a:off x="3074814" y="1832"/>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en-US" sz="4100" kern="1200" dirty="0" smtClean="0"/>
            <a:t> NVCC Team</a:t>
          </a:r>
          <a:endParaRPr lang="en-US" sz="4100" kern="1200" dirty="0"/>
        </a:p>
      </dsp:txBody>
      <dsp:txXfrm>
        <a:off x="3123550" y="50568"/>
        <a:ext cx="1982499" cy="1566504"/>
      </dsp:txXfrm>
    </dsp:sp>
    <dsp:sp modelId="{CBF9FE93-303E-4A9A-AF5F-6F8F607FEA3F}">
      <dsp:nvSpPr>
        <dsp:cNvPr id="0" name=""/>
        <dsp:cNvSpPr/>
      </dsp:nvSpPr>
      <dsp:spPr>
        <a:xfrm rot="19500000">
          <a:off x="4851177" y="2226944"/>
          <a:ext cx="1855132"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26680-DDAD-4535-8E95-68FA91485233}">
      <dsp:nvSpPr>
        <dsp:cNvPr id="0" name=""/>
        <dsp:cNvSpPr/>
      </dsp:nvSpPr>
      <dsp:spPr>
        <a:xfrm>
          <a:off x="5425964" y="1225764"/>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en-US" sz="4100" kern="1200" dirty="0" smtClean="0"/>
            <a:t>VA Provider</a:t>
          </a:r>
          <a:endParaRPr lang="en-US" sz="4100" kern="1200" dirty="0"/>
        </a:p>
      </dsp:txBody>
      <dsp:txXfrm>
        <a:off x="5474700" y="1274500"/>
        <a:ext cx="1982499" cy="15665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E159-DBE8-4B56-A801-F4784619B198}">
      <dsp:nvSpPr>
        <dsp:cNvPr id="0" name=""/>
        <dsp:cNvSpPr/>
      </dsp:nvSpPr>
      <dsp:spPr>
        <a:xfrm>
          <a:off x="171066"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NVCC Team Receives Approved Consult</a:t>
          </a:r>
          <a:endParaRPr lang="en-US" sz="1800" kern="1200" dirty="0"/>
        </a:p>
      </dsp:txBody>
      <dsp:txXfrm>
        <a:off x="207575" y="39909"/>
        <a:ext cx="2004473" cy="1173477"/>
      </dsp:txXfrm>
    </dsp:sp>
    <dsp:sp modelId="{8E4E701C-D35C-4246-8074-B877087D3200}">
      <dsp:nvSpPr>
        <dsp:cNvPr id="0" name=""/>
        <dsp:cNvSpPr/>
      </dsp:nvSpPr>
      <dsp:spPr>
        <a:xfrm>
          <a:off x="2437611" y="369039"/>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37611" y="472082"/>
        <a:ext cx="318812" cy="309131"/>
      </dsp:txXfrm>
    </dsp:sp>
    <dsp:sp modelId="{7F23454C-E7E6-492C-B9C9-7D8BA13F86FD}">
      <dsp:nvSpPr>
        <dsp:cNvPr id="0" name=""/>
        <dsp:cNvSpPr/>
      </dsp:nvSpPr>
      <dsp:spPr>
        <a:xfrm>
          <a:off x="3107891"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Authorization Initiated in FBCS</a:t>
          </a:r>
          <a:endParaRPr lang="en-US" sz="1800" kern="1200" dirty="0"/>
        </a:p>
      </dsp:txBody>
      <dsp:txXfrm>
        <a:off x="3144400" y="39909"/>
        <a:ext cx="2004473" cy="1173477"/>
      </dsp:txXfrm>
    </dsp:sp>
    <dsp:sp modelId="{4FFBD681-AFA8-4846-93E5-42AE5B4C3CE2}">
      <dsp:nvSpPr>
        <dsp:cNvPr id="0" name=""/>
        <dsp:cNvSpPr/>
      </dsp:nvSpPr>
      <dsp:spPr>
        <a:xfrm>
          <a:off x="5374436" y="369039"/>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74436" y="472082"/>
        <a:ext cx="318812" cy="309131"/>
      </dsp:txXfrm>
    </dsp:sp>
    <dsp:sp modelId="{50665AE6-47D9-4050-BEBC-280ED2B1F6EC}">
      <dsp:nvSpPr>
        <dsp:cNvPr id="0" name=""/>
        <dsp:cNvSpPr/>
      </dsp:nvSpPr>
      <dsp:spPr>
        <a:xfrm>
          <a:off x="6044717"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Veteran and Non VA Provider Contacted</a:t>
          </a:r>
          <a:endParaRPr lang="en-US" sz="1800" kern="1200" dirty="0"/>
        </a:p>
      </dsp:txBody>
      <dsp:txXfrm>
        <a:off x="6081226" y="39909"/>
        <a:ext cx="2004473" cy="1173477"/>
      </dsp:txXfrm>
    </dsp:sp>
    <dsp:sp modelId="{8E21DF66-B287-4556-A730-3A2687BD91D1}">
      <dsp:nvSpPr>
        <dsp:cNvPr id="0" name=""/>
        <dsp:cNvSpPr/>
      </dsp:nvSpPr>
      <dsp:spPr>
        <a:xfrm rot="5355785">
          <a:off x="6871195" y="1405132"/>
          <a:ext cx="451187"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6941353" y="1437153"/>
        <a:ext cx="309131" cy="315831"/>
      </dsp:txXfrm>
    </dsp:sp>
    <dsp:sp modelId="{08971D17-5F01-4A8B-B564-40722BA7C845}">
      <dsp:nvSpPr>
        <dsp:cNvPr id="0" name=""/>
        <dsp:cNvSpPr/>
      </dsp:nvSpPr>
      <dsp:spPr>
        <a:xfrm>
          <a:off x="5991289" y="2101123"/>
          <a:ext cx="2238310"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Appt Scheduled/Entered into VistA Appt Mgt and FBCS Auth Completed </a:t>
          </a:r>
          <a:endParaRPr lang="en-US" sz="1800" kern="1200" dirty="0"/>
        </a:p>
      </dsp:txBody>
      <dsp:txXfrm>
        <a:off x="6027798" y="2137632"/>
        <a:ext cx="2165292" cy="1173477"/>
      </dsp:txXfrm>
    </dsp:sp>
    <dsp:sp modelId="{FC05075F-16ED-4D56-B71D-664D9B77210A}">
      <dsp:nvSpPr>
        <dsp:cNvPr id="0" name=""/>
        <dsp:cNvSpPr/>
      </dsp:nvSpPr>
      <dsp:spPr>
        <a:xfrm rot="10800000">
          <a:off x="5386859" y="2466761"/>
          <a:ext cx="427130"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514998" y="2569804"/>
        <a:ext cx="298991" cy="309131"/>
      </dsp:txXfrm>
    </dsp:sp>
    <dsp:sp modelId="{3BD8717D-241D-40D1-9895-053515528D3F}">
      <dsp:nvSpPr>
        <dsp:cNvPr id="0" name=""/>
        <dsp:cNvSpPr/>
      </dsp:nvSpPr>
      <dsp:spPr>
        <a:xfrm>
          <a:off x="3107891" y="2101123"/>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Patient Appt Letter and Non VA Provider Letter Sent with Auth</a:t>
          </a:r>
          <a:endParaRPr lang="en-US" sz="1700" kern="1200" dirty="0"/>
        </a:p>
      </dsp:txBody>
      <dsp:txXfrm>
        <a:off x="3144400" y="2137632"/>
        <a:ext cx="2004473" cy="1173477"/>
      </dsp:txXfrm>
    </dsp:sp>
    <dsp:sp modelId="{CFE8658B-2442-46EE-9E58-A3CF3C7F05B8}">
      <dsp:nvSpPr>
        <dsp:cNvPr id="0" name=""/>
        <dsp:cNvSpPr/>
      </dsp:nvSpPr>
      <dsp:spPr>
        <a:xfrm rot="10800000">
          <a:off x="2463391" y="2466761"/>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00025" y="2569804"/>
        <a:ext cx="318812" cy="309131"/>
      </dsp:txXfrm>
    </dsp:sp>
    <dsp:sp modelId="{FFA53171-EB83-49C5-8698-B4DF8B9BA57A}">
      <dsp:nvSpPr>
        <dsp:cNvPr id="0" name=""/>
        <dsp:cNvSpPr/>
      </dsp:nvSpPr>
      <dsp:spPr>
        <a:xfrm>
          <a:off x="171066" y="2101123"/>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Call Veteran to confirm care completed</a:t>
          </a:r>
          <a:endParaRPr lang="en-US" sz="1800" kern="1200" dirty="0"/>
        </a:p>
      </dsp:txBody>
      <dsp:txXfrm>
        <a:off x="207575" y="2137632"/>
        <a:ext cx="2004473" cy="1173477"/>
      </dsp:txXfrm>
    </dsp:sp>
    <dsp:sp modelId="{5585EE9E-241C-44E5-9D36-281BFE619FDC}">
      <dsp:nvSpPr>
        <dsp:cNvPr id="0" name=""/>
        <dsp:cNvSpPr/>
      </dsp:nvSpPr>
      <dsp:spPr>
        <a:xfrm rot="5400000">
          <a:off x="994450" y="3484161"/>
          <a:ext cx="430723"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055247" y="3526408"/>
        <a:ext cx="309131" cy="301506"/>
      </dsp:txXfrm>
    </dsp:sp>
    <dsp:sp modelId="{90812699-5C91-44A2-8865-F946ED2485A5}">
      <dsp:nvSpPr>
        <dsp:cNvPr id="0" name=""/>
        <dsp:cNvSpPr/>
      </dsp:nvSpPr>
      <dsp:spPr>
        <a:xfrm>
          <a:off x="171066"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Clinical Documentation</a:t>
          </a:r>
          <a:endParaRPr lang="en-US" sz="1800" kern="1200" dirty="0"/>
        </a:p>
      </dsp:txBody>
      <dsp:txXfrm>
        <a:off x="207575" y="4196813"/>
        <a:ext cx="2004473" cy="1173477"/>
      </dsp:txXfrm>
    </dsp:sp>
    <dsp:sp modelId="{84B51993-C310-4018-82E1-E6FF1EFC7A6E}">
      <dsp:nvSpPr>
        <dsp:cNvPr id="0" name=""/>
        <dsp:cNvSpPr/>
      </dsp:nvSpPr>
      <dsp:spPr>
        <a:xfrm>
          <a:off x="2437611" y="4525942"/>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37611" y="4628985"/>
        <a:ext cx="318812" cy="309131"/>
      </dsp:txXfrm>
    </dsp:sp>
    <dsp:sp modelId="{5CC9CFB0-78F6-4DD1-8F70-2B0609C83174}">
      <dsp:nvSpPr>
        <dsp:cNvPr id="0" name=""/>
        <dsp:cNvSpPr/>
      </dsp:nvSpPr>
      <dsp:spPr>
        <a:xfrm>
          <a:off x="3107891"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Records Scanned into CPRS with NVCC Consult Result Note and Consult Closed</a:t>
          </a:r>
          <a:endParaRPr lang="en-US" sz="1700" kern="1200" dirty="0"/>
        </a:p>
      </dsp:txBody>
      <dsp:txXfrm>
        <a:off x="3144400" y="4196813"/>
        <a:ext cx="2004473" cy="1173477"/>
      </dsp:txXfrm>
    </dsp:sp>
    <dsp:sp modelId="{B35FDD8C-92BE-4229-8D71-772F28EFE106}">
      <dsp:nvSpPr>
        <dsp:cNvPr id="0" name=""/>
        <dsp:cNvSpPr/>
      </dsp:nvSpPr>
      <dsp:spPr>
        <a:xfrm>
          <a:off x="5355976" y="4525942"/>
          <a:ext cx="410974"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55976" y="4628985"/>
        <a:ext cx="287682" cy="309131"/>
      </dsp:txXfrm>
    </dsp:sp>
    <dsp:sp modelId="{14C440BE-DC4E-4202-A0DF-C63160A11D3D}">
      <dsp:nvSpPr>
        <dsp:cNvPr id="0" name=""/>
        <dsp:cNvSpPr/>
      </dsp:nvSpPr>
      <dsp:spPr>
        <a:xfrm>
          <a:off x="5960807"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Notification Sent to Ordering VA Provider via CPRS</a:t>
          </a:r>
          <a:endParaRPr lang="en-US" sz="1700" kern="1200" dirty="0"/>
        </a:p>
      </dsp:txBody>
      <dsp:txXfrm>
        <a:off x="5997316" y="4196813"/>
        <a:ext cx="2004473" cy="11734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2DB81-22FC-462E-B909-F7EE4BB4F19C}">
      <dsp:nvSpPr>
        <dsp:cNvPr id="0" name=""/>
        <dsp:cNvSpPr/>
      </dsp:nvSpPr>
      <dsp:spPr>
        <a:xfrm>
          <a:off x="2875348" y="1509035"/>
          <a:ext cx="2726343" cy="26631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en-US" sz="2800" kern="1200" dirty="0" smtClean="0">
              <a:solidFill>
                <a:srgbClr val="FFC000"/>
              </a:solidFill>
            </a:rPr>
            <a:t>NVCC Team</a:t>
          </a:r>
          <a:endParaRPr lang="en-US" sz="2800" b="0" kern="1200" dirty="0" smtClean="0">
            <a:solidFill>
              <a:srgbClr val="FF0000"/>
            </a:solidFill>
          </a:endParaRPr>
        </a:p>
        <a:p>
          <a:pPr lvl="0" algn="ctr" defTabSz="1244600">
            <a:lnSpc>
              <a:spcPct val="100000"/>
            </a:lnSpc>
            <a:spcBef>
              <a:spcPct val="0"/>
            </a:spcBef>
            <a:spcAft>
              <a:spcPts val="0"/>
            </a:spcAft>
          </a:pPr>
          <a:r>
            <a:rPr lang="en-US" sz="2800" b="0" kern="1200" dirty="0" smtClean="0">
              <a:solidFill>
                <a:srgbClr val="FFC000"/>
              </a:solidFill>
            </a:rPr>
            <a:t>VA Provider</a:t>
          </a:r>
        </a:p>
        <a:p>
          <a:pPr lvl="0" algn="ctr" defTabSz="1244600">
            <a:lnSpc>
              <a:spcPct val="100000"/>
            </a:lnSpc>
            <a:spcBef>
              <a:spcPct val="0"/>
            </a:spcBef>
            <a:spcAft>
              <a:spcPts val="0"/>
            </a:spcAft>
          </a:pPr>
          <a:r>
            <a:rPr lang="en-US" sz="2800" b="0" kern="1200" dirty="0" smtClean="0">
              <a:solidFill>
                <a:srgbClr val="FF0000"/>
              </a:solidFill>
            </a:rPr>
            <a:t>Veteran</a:t>
          </a:r>
          <a:r>
            <a:rPr lang="en-US" sz="2800" b="0" kern="1200" dirty="0" smtClean="0">
              <a:solidFill>
                <a:srgbClr val="FFC000"/>
              </a:solidFill>
            </a:rPr>
            <a:t>  </a:t>
          </a:r>
          <a:r>
            <a:rPr lang="en-US" sz="2800" kern="1200" dirty="0" smtClean="0">
              <a:solidFill>
                <a:srgbClr val="FFC000"/>
              </a:solidFill>
            </a:rPr>
            <a:t>Non VA Provider</a:t>
          </a:r>
          <a:endParaRPr lang="en-US" sz="2800" kern="1200" dirty="0">
            <a:solidFill>
              <a:srgbClr val="FFC000"/>
            </a:solidFill>
          </a:endParaRPr>
        </a:p>
      </dsp:txBody>
      <dsp:txXfrm>
        <a:off x="3274612" y="1899047"/>
        <a:ext cx="1927815" cy="1883144"/>
      </dsp:txXfrm>
    </dsp:sp>
    <dsp:sp modelId="{52D244C5-AEA9-460F-990D-2FF4E5EEF469}">
      <dsp:nvSpPr>
        <dsp:cNvPr id="0" name=""/>
        <dsp:cNvSpPr/>
      </dsp:nvSpPr>
      <dsp:spPr>
        <a:xfrm>
          <a:off x="3400321" y="-28014"/>
          <a:ext cx="1676399" cy="17015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PHONE</a:t>
          </a:r>
          <a:endParaRPr lang="en-US" sz="2800" b="1" kern="1200" dirty="0"/>
        </a:p>
      </dsp:txBody>
      <dsp:txXfrm>
        <a:off x="3645824" y="221167"/>
        <a:ext cx="1185393" cy="1203152"/>
      </dsp:txXfrm>
    </dsp:sp>
    <dsp:sp modelId="{D6CDBF8B-396F-4730-A93A-8CC36C3845F9}">
      <dsp:nvSpPr>
        <dsp:cNvPr id="0" name=""/>
        <dsp:cNvSpPr/>
      </dsp:nvSpPr>
      <dsp:spPr>
        <a:xfrm>
          <a:off x="4885335" y="754916"/>
          <a:ext cx="1861650" cy="16551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FBCS</a:t>
          </a:r>
          <a:endParaRPr lang="en-US" sz="2800" b="1" kern="1200" dirty="0"/>
        </a:p>
      </dsp:txBody>
      <dsp:txXfrm>
        <a:off x="5157967" y="997308"/>
        <a:ext cx="1316386" cy="1170371"/>
      </dsp:txXfrm>
    </dsp:sp>
    <dsp:sp modelId="{09ED968D-B98A-413B-88B5-8E3127886BE3}">
      <dsp:nvSpPr>
        <dsp:cNvPr id="0" name=""/>
        <dsp:cNvSpPr/>
      </dsp:nvSpPr>
      <dsp:spPr>
        <a:xfrm>
          <a:off x="5290193" y="2395364"/>
          <a:ext cx="1831224" cy="17885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VistA Appt  Mgt</a:t>
          </a:r>
          <a:endParaRPr lang="en-US" sz="2200" b="1" kern="1200" dirty="0"/>
        </a:p>
      </dsp:txBody>
      <dsp:txXfrm>
        <a:off x="5558370" y="2657291"/>
        <a:ext cx="1294870" cy="1264696"/>
      </dsp:txXfrm>
    </dsp:sp>
    <dsp:sp modelId="{60F3BF5B-498F-47F6-856C-1BB7978A89DA}">
      <dsp:nvSpPr>
        <dsp:cNvPr id="0" name=""/>
        <dsp:cNvSpPr/>
      </dsp:nvSpPr>
      <dsp:spPr>
        <a:xfrm>
          <a:off x="4275922" y="3817088"/>
          <a:ext cx="1676244" cy="16831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CPRS Non VA CARE Patient Appt Letter</a:t>
          </a:r>
          <a:endParaRPr lang="en-US" sz="1900" b="1" kern="1200" dirty="0"/>
        </a:p>
      </dsp:txBody>
      <dsp:txXfrm>
        <a:off x="4521402" y="4063580"/>
        <a:ext cx="1185284" cy="1190166"/>
      </dsp:txXfrm>
    </dsp:sp>
    <dsp:sp modelId="{12028904-BC46-4E28-908C-727301DCD17C}">
      <dsp:nvSpPr>
        <dsp:cNvPr id="0" name=""/>
        <dsp:cNvSpPr/>
      </dsp:nvSpPr>
      <dsp:spPr>
        <a:xfrm>
          <a:off x="2403579" y="3802913"/>
          <a:ext cx="1918833" cy="17115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Copy of Auth</a:t>
          </a:r>
          <a:endParaRPr lang="en-US" sz="2200" b="1" kern="1200" dirty="0"/>
        </a:p>
      </dsp:txBody>
      <dsp:txXfrm>
        <a:off x="2684586" y="4053557"/>
        <a:ext cx="1356819" cy="1210213"/>
      </dsp:txXfrm>
    </dsp:sp>
    <dsp:sp modelId="{2B8DEDC9-C2C9-471F-9726-5592B39FF184}">
      <dsp:nvSpPr>
        <dsp:cNvPr id="0" name=""/>
        <dsp:cNvSpPr/>
      </dsp:nvSpPr>
      <dsp:spPr>
        <a:xfrm>
          <a:off x="1260582" y="2438402"/>
          <a:ext cx="2021307" cy="17024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 Non VA Provider Auth Letter </a:t>
          </a:r>
          <a:endParaRPr lang="en-US" sz="2000" b="1" kern="1200" dirty="0"/>
        </a:p>
      </dsp:txBody>
      <dsp:txXfrm>
        <a:off x="1556596" y="2687724"/>
        <a:ext cx="1429279" cy="1203830"/>
      </dsp:txXfrm>
    </dsp:sp>
    <dsp:sp modelId="{8161B65C-4C6D-44BE-9BBB-1F87C1C158C2}">
      <dsp:nvSpPr>
        <dsp:cNvPr id="0" name=""/>
        <dsp:cNvSpPr/>
      </dsp:nvSpPr>
      <dsp:spPr>
        <a:xfrm>
          <a:off x="1600211" y="685799"/>
          <a:ext cx="1886192" cy="16409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Non VA Consult Result Note </a:t>
          </a:r>
          <a:endParaRPr lang="en-US" sz="2000" b="1" kern="1200" dirty="0"/>
        </a:p>
      </dsp:txBody>
      <dsp:txXfrm>
        <a:off x="1876437" y="926116"/>
        <a:ext cx="1333740" cy="11603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E159-DBE8-4B56-A801-F4784619B198}">
      <dsp:nvSpPr>
        <dsp:cNvPr id="0" name=""/>
        <dsp:cNvSpPr/>
      </dsp:nvSpPr>
      <dsp:spPr>
        <a:xfrm>
          <a:off x="171066"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NVCC Team Receives Approved Consult</a:t>
          </a:r>
          <a:endParaRPr lang="en-US" sz="1800" kern="1200" dirty="0"/>
        </a:p>
      </dsp:txBody>
      <dsp:txXfrm>
        <a:off x="207575" y="39909"/>
        <a:ext cx="2004473" cy="1173477"/>
      </dsp:txXfrm>
    </dsp:sp>
    <dsp:sp modelId="{8E4E701C-D35C-4246-8074-B877087D3200}">
      <dsp:nvSpPr>
        <dsp:cNvPr id="0" name=""/>
        <dsp:cNvSpPr/>
      </dsp:nvSpPr>
      <dsp:spPr>
        <a:xfrm>
          <a:off x="2437611" y="369039"/>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37611" y="472082"/>
        <a:ext cx="318812" cy="309131"/>
      </dsp:txXfrm>
    </dsp:sp>
    <dsp:sp modelId="{7F23454C-E7E6-492C-B9C9-7D8BA13F86FD}">
      <dsp:nvSpPr>
        <dsp:cNvPr id="0" name=""/>
        <dsp:cNvSpPr/>
      </dsp:nvSpPr>
      <dsp:spPr>
        <a:xfrm>
          <a:off x="3107891"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Authorization Initiated in FBCS with Cost Estimation</a:t>
          </a:r>
          <a:endParaRPr lang="en-US" sz="1800" kern="1200" dirty="0"/>
        </a:p>
      </dsp:txBody>
      <dsp:txXfrm>
        <a:off x="3144400" y="39909"/>
        <a:ext cx="2004473" cy="1173477"/>
      </dsp:txXfrm>
    </dsp:sp>
    <dsp:sp modelId="{4FFBD681-AFA8-4846-93E5-42AE5B4C3CE2}">
      <dsp:nvSpPr>
        <dsp:cNvPr id="0" name=""/>
        <dsp:cNvSpPr/>
      </dsp:nvSpPr>
      <dsp:spPr>
        <a:xfrm>
          <a:off x="5374436" y="369039"/>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74436" y="472082"/>
        <a:ext cx="318812" cy="309131"/>
      </dsp:txXfrm>
    </dsp:sp>
    <dsp:sp modelId="{50665AE6-47D9-4050-BEBC-280ED2B1F6EC}">
      <dsp:nvSpPr>
        <dsp:cNvPr id="0" name=""/>
        <dsp:cNvSpPr/>
      </dsp:nvSpPr>
      <dsp:spPr>
        <a:xfrm>
          <a:off x="6044717" y="3400"/>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Veteran and Non VA Provider Contacted</a:t>
          </a:r>
          <a:endParaRPr lang="en-US" sz="1800" kern="1200" dirty="0"/>
        </a:p>
      </dsp:txBody>
      <dsp:txXfrm>
        <a:off x="6081226" y="39909"/>
        <a:ext cx="2004473" cy="1173477"/>
      </dsp:txXfrm>
    </dsp:sp>
    <dsp:sp modelId="{8E21DF66-B287-4556-A730-3A2687BD91D1}">
      <dsp:nvSpPr>
        <dsp:cNvPr id="0" name=""/>
        <dsp:cNvSpPr/>
      </dsp:nvSpPr>
      <dsp:spPr>
        <a:xfrm rot="5355785">
          <a:off x="6871195" y="1405132"/>
          <a:ext cx="451187"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6941353" y="1437153"/>
        <a:ext cx="309131" cy="315831"/>
      </dsp:txXfrm>
    </dsp:sp>
    <dsp:sp modelId="{08971D17-5F01-4A8B-B564-40722BA7C845}">
      <dsp:nvSpPr>
        <dsp:cNvPr id="0" name=""/>
        <dsp:cNvSpPr/>
      </dsp:nvSpPr>
      <dsp:spPr>
        <a:xfrm>
          <a:off x="5991289" y="2101123"/>
          <a:ext cx="2238310"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Appt Scheduled/Entered into VistA Appt Mgt and FBCS Auth Completed </a:t>
          </a:r>
          <a:endParaRPr lang="en-US" sz="1800" kern="1200" dirty="0"/>
        </a:p>
      </dsp:txBody>
      <dsp:txXfrm>
        <a:off x="6027798" y="2137632"/>
        <a:ext cx="2165292" cy="1173477"/>
      </dsp:txXfrm>
    </dsp:sp>
    <dsp:sp modelId="{FC05075F-16ED-4D56-B71D-664D9B77210A}">
      <dsp:nvSpPr>
        <dsp:cNvPr id="0" name=""/>
        <dsp:cNvSpPr/>
      </dsp:nvSpPr>
      <dsp:spPr>
        <a:xfrm rot="10800000">
          <a:off x="5386859" y="2466761"/>
          <a:ext cx="427130"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514998" y="2569804"/>
        <a:ext cx="298991" cy="309131"/>
      </dsp:txXfrm>
    </dsp:sp>
    <dsp:sp modelId="{3BD8717D-241D-40D1-9895-053515528D3F}">
      <dsp:nvSpPr>
        <dsp:cNvPr id="0" name=""/>
        <dsp:cNvSpPr/>
      </dsp:nvSpPr>
      <dsp:spPr>
        <a:xfrm>
          <a:off x="3107891" y="2101123"/>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Patient Appt Letter and Non VA Provider Letter Sent with Auth</a:t>
          </a:r>
          <a:endParaRPr lang="en-US" sz="1700" kern="1200" dirty="0"/>
        </a:p>
      </dsp:txBody>
      <dsp:txXfrm>
        <a:off x="3144400" y="2137632"/>
        <a:ext cx="2004473" cy="1173477"/>
      </dsp:txXfrm>
    </dsp:sp>
    <dsp:sp modelId="{CFE8658B-2442-46EE-9E58-A3CF3C7F05B8}">
      <dsp:nvSpPr>
        <dsp:cNvPr id="0" name=""/>
        <dsp:cNvSpPr/>
      </dsp:nvSpPr>
      <dsp:spPr>
        <a:xfrm rot="10800000">
          <a:off x="2463391" y="2466761"/>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00025" y="2569804"/>
        <a:ext cx="318812" cy="309131"/>
      </dsp:txXfrm>
    </dsp:sp>
    <dsp:sp modelId="{FFA53171-EB83-49C5-8698-B4DF8B9BA57A}">
      <dsp:nvSpPr>
        <dsp:cNvPr id="0" name=""/>
        <dsp:cNvSpPr/>
      </dsp:nvSpPr>
      <dsp:spPr>
        <a:xfrm>
          <a:off x="171066" y="2101123"/>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Call Veteran to confirm care completed</a:t>
          </a:r>
          <a:endParaRPr lang="en-US" sz="1800" kern="1200" dirty="0"/>
        </a:p>
      </dsp:txBody>
      <dsp:txXfrm>
        <a:off x="207575" y="2137632"/>
        <a:ext cx="2004473" cy="1173477"/>
      </dsp:txXfrm>
    </dsp:sp>
    <dsp:sp modelId="{5585EE9E-241C-44E5-9D36-281BFE619FDC}">
      <dsp:nvSpPr>
        <dsp:cNvPr id="0" name=""/>
        <dsp:cNvSpPr/>
      </dsp:nvSpPr>
      <dsp:spPr>
        <a:xfrm rot="5400000">
          <a:off x="994450" y="3484161"/>
          <a:ext cx="430723"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055247" y="3526408"/>
        <a:ext cx="309131" cy="301506"/>
      </dsp:txXfrm>
    </dsp:sp>
    <dsp:sp modelId="{90812699-5C91-44A2-8865-F946ED2485A5}">
      <dsp:nvSpPr>
        <dsp:cNvPr id="0" name=""/>
        <dsp:cNvSpPr/>
      </dsp:nvSpPr>
      <dsp:spPr>
        <a:xfrm>
          <a:off x="171066"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Clinical Documentation</a:t>
          </a:r>
          <a:endParaRPr lang="en-US" sz="1800" kern="1200" dirty="0"/>
        </a:p>
      </dsp:txBody>
      <dsp:txXfrm>
        <a:off x="207575" y="4196813"/>
        <a:ext cx="2004473" cy="1173477"/>
      </dsp:txXfrm>
    </dsp:sp>
    <dsp:sp modelId="{84B51993-C310-4018-82E1-E6FF1EFC7A6E}">
      <dsp:nvSpPr>
        <dsp:cNvPr id="0" name=""/>
        <dsp:cNvSpPr/>
      </dsp:nvSpPr>
      <dsp:spPr>
        <a:xfrm>
          <a:off x="2437611" y="4525942"/>
          <a:ext cx="455446"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37611" y="4628985"/>
        <a:ext cx="318812" cy="309131"/>
      </dsp:txXfrm>
    </dsp:sp>
    <dsp:sp modelId="{5CC9CFB0-78F6-4DD1-8F70-2B0609C83174}">
      <dsp:nvSpPr>
        <dsp:cNvPr id="0" name=""/>
        <dsp:cNvSpPr/>
      </dsp:nvSpPr>
      <dsp:spPr>
        <a:xfrm>
          <a:off x="3107891"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Records Scanned into CPRS with NVCC Consult Result Note and Consult Closed</a:t>
          </a:r>
          <a:endParaRPr lang="en-US" sz="1700" kern="1200" dirty="0"/>
        </a:p>
      </dsp:txBody>
      <dsp:txXfrm>
        <a:off x="3144400" y="4196813"/>
        <a:ext cx="2004473" cy="1173477"/>
      </dsp:txXfrm>
    </dsp:sp>
    <dsp:sp modelId="{B35FDD8C-92BE-4229-8D71-772F28EFE106}">
      <dsp:nvSpPr>
        <dsp:cNvPr id="0" name=""/>
        <dsp:cNvSpPr/>
      </dsp:nvSpPr>
      <dsp:spPr>
        <a:xfrm>
          <a:off x="5355976" y="4525942"/>
          <a:ext cx="410974" cy="51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55976" y="4628985"/>
        <a:ext cx="287682" cy="309131"/>
      </dsp:txXfrm>
    </dsp:sp>
    <dsp:sp modelId="{14C440BE-DC4E-4202-A0DF-C63160A11D3D}">
      <dsp:nvSpPr>
        <dsp:cNvPr id="0" name=""/>
        <dsp:cNvSpPr/>
      </dsp:nvSpPr>
      <dsp:spPr>
        <a:xfrm>
          <a:off x="5960807" y="4160304"/>
          <a:ext cx="2077491" cy="1246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Notification Sent to Ordering VA Provider via CPRS</a:t>
          </a:r>
          <a:endParaRPr lang="en-US" sz="1700" kern="1200" dirty="0"/>
        </a:p>
      </dsp:txBody>
      <dsp:txXfrm>
        <a:off x="5997316" y="4196813"/>
        <a:ext cx="2004473" cy="117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C6236-0F47-450D-916F-24C57D791F95}">
      <dsp:nvSpPr>
        <dsp:cNvPr id="0" name=""/>
        <dsp:cNvSpPr/>
      </dsp:nvSpPr>
      <dsp:spPr>
        <a:xfrm>
          <a:off x="3905" y="1831281"/>
          <a:ext cx="2273591" cy="909436"/>
        </a:xfrm>
        <a:prstGeom prst="chevron">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Oct. 2010 </a:t>
          </a:r>
          <a:endParaRPr lang="en-US" sz="2200" kern="1200" dirty="0"/>
        </a:p>
      </dsp:txBody>
      <dsp:txXfrm>
        <a:off x="458623" y="1831281"/>
        <a:ext cx="1364155" cy="909436"/>
      </dsp:txXfrm>
    </dsp:sp>
    <dsp:sp modelId="{1B04D351-47FB-40C3-8636-AD152FA958FE}">
      <dsp:nvSpPr>
        <dsp:cNvPr id="0" name=""/>
        <dsp:cNvSpPr/>
      </dsp:nvSpPr>
      <dsp:spPr>
        <a:xfrm>
          <a:off x="2050138" y="1831281"/>
          <a:ext cx="2273591" cy="909436"/>
        </a:xfrm>
        <a:prstGeom prst="chevron">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Jan.-&gt; Sept. 2011</a:t>
          </a:r>
          <a:endParaRPr lang="en-US" sz="2200" kern="1200" dirty="0"/>
        </a:p>
      </dsp:txBody>
      <dsp:txXfrm>
        <a:off x="2504856" y="1831281"/>
        <a:ext cx="1364155" cy="909436"/>
      </dsp:txXfrm>
    </dsp:sp>
    <dsp:sp modelId="{9030FF42-EB22-4561-9D97-468E807E8E2C}">
      <dsp:nvSpPr>
        <dsp:cNvPr id="0" name=""/>
        <dsp:cNvSpPr/>
      </dsp:nvSpPr>
      <dsp:spPr>
        <a:xfrm>
          <a:off x="4096370" y="1831281"/>
          <a:ext cx="2273591" cy="909436"/>
        </a:xfrm>
        <a:prstGeom prst="chevron">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Oct. 2011</a:t>
          </a:r>
          <a:endParaRPr lang="en-US" sz="2200" kern="1200" dirty="0"/>
        </a:p>
      </dsp:txBody>
      <dsp:txXfrm>
        <a:off x="4551088" y="1831281"/>
        <a:ext cx="1364155" cy="909436"/>
      </dsp:txXfrm>
    </dsp:sp>
    <dsp:sp modelId="{D63D479B-0C4C-47AA-AA62-FC79F77422FB}">
      <dsp:nvSpPr>
        <dsp:cNvPr id="0" name=""/>
        <dsp:cNvSpPr/>
      </dsp:nvSpPr>
      <dsp:spPr>
        <a:xfrm>
          <a:off x="6142602" y="1831281"/>
          <a:ext cx="2273591" cy="909436"/>
        </a:xfrm>
        <a:prstGeom prst="chevron">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Sept 2013</a:t>
          </a:r>
          <a:endParaRPr lang="en-US" sz="2200" kern="1200" dirty="0"/>
        </a:p>
      </dsp:txBody>
      <dsp:txXfrm>
        <a:off x="6597320" y="1831281"/>
        <a:ext cx="1364155" cy="9094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344318" y="2027019"/>
          <a:ext cx="1540962"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Veteran</a:t>
          </a:r>
          <a:endParaRPr lang="en-US" sz="2500" b="1" kern="1200" dirty="0">
            <a:solidFill>
              <a:srgbClr val="FF0000"/>
            </a:solidFill>
          </a:endParaRPr>
        </a:p>
      </dsp:txBody>
      <dsp:txXfrm>
        <a:off x="3569987" y="2252688"/>
        <a:ext cx="1089624"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endParaRPr lang="en-US" sz="1700" b="1" kern="1200" dirty="0"/>
        </a:p>
      </dsp:txBody>
      <dsp:txXfrm>
        <a:off x="3569987" y="246030"/>
        <a:ext cx="1089624" cy="1089624"/>
      </dsp:txXfrm>
    </dsp:sp>
    <dsp:sp modelId="{28E215B8-5ED4-4325-BE3D-3CA0EFB0194A}">
      <dsp:nvSpPr>
        <dsp:cNvPr id="0" name=""/>
        <dsp:cNvSpPr/>
      </dsp:nvSpPr>
      <dsp:spPr>
        <a:xfrm rot="20520000">
          <a:off x="4836174" y="2470602"/>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7380" y="2475812"/>
        <a:ext cx="23284" cy="23284"/>
      </dsp:txXfrm>
    </dsp:sp>
    <dsp:sp modelId="{4AF16964-1C94-43BA-9DD2-AA7BF686005E}">
      <dsp:nvSpPr>
        <dsp:cNvPr id="0" name=""/>
        <dsp:cNvSpPr/>
      </dsp:nvSpPr>
      <dsp:spPr>
        <a:xfrm>
          <a:off x="5252763" y="1406927"/>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471694" y="3592358"/>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92899" y="3597567"/>
        <a:ext cx="23284" cy="23284"/>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0447" y="3588161"/>
          <a:ext cx="455320" cy="33704"/>
        </a:xfrm>
        <a:custGeom>
          <a:avLst/>
          <a:gdLst/>
          <a:ahLst/>
          <a:cxnLst/>
          <a:rect l="0" t="0" r="0" b="0"/>
          <a:pathLst>
            <a:path>
              <a:moveTo>
                <a:pt x="0" y="16852"/>
              </a:moveTo>
              <a:lnTo>
                <a:pt x="455320"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16724" y="3593630"/>
        <a:ext cx="22766" cy="22766"/>
      </dsp:txXfrm>
    </dsp:sp>
    <dsp:sp modelId="{8446F48A-FCC3-436F-9A99-85FF67B1D38B}">
      <dsp:nvSpPr>
        <dsp:cNvPr id="0" name=""/>
        <dsp:cNvSpPr/>
      </dsp:nvSpPr>
      <dsp:spPr>
        <a:xfrm>
          <a:off x="2133599" y="3650439"/>
          <a:ext cx="160343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1739" y="2429711"/>
          <a:ext cx="514356" cy="33704"/>
        </a:xfrm>
        <a:custGeom>
          <a:avLst/>
          <a:gdLst/>
          <a:ahLst/>
          <a:cxnLst/>
          <a:rect l="0" t="0" r="0" b="0"/>
          <a:pathLst>
            <a:path>
              <a:moveTo>
                <a:pt x="0" y="16852"/>
              </a:moveTo>
              <a:lnTo>
                <a:pt x="51435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36059" y="2433704"/>
        <a:ext cx="25717" cy="25717"/>
      </dsp:txXfrm>
    </dsp:sp>
    <dsp:sp modelId="{87EB7D41-0074-40B2-B1B0-BF835A603C37}">
      <dsp:nvSpPr>
        <dsp:cNvPr id="0" name=""/>
        <dsp:cNvSpPr/>
      </dsp:nvSpPr>
      <dsp:spPr>
        <a:xfrm>
          <a:off x="1412555" y="1325145"/>
          <a:ext cx="1540962" cy="1540962"/>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4B98-7C58-4AD7-837E-A3E0962531D8}">
      <dsp:nvSpPr>
        <dsp:cNvPr id="0" name=""/>
        <dsp:cNvSpPr/>
      </dsp:nvSpPr>
      <dsp:spPr>
        <a:xfrm rot="5400000">
          <a:off x="-429733" y="485382"/>
          <a:ext cx="2566839" cy="170737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Goal</a:t>
          </a:r>
          <a:endParaRPr lang="en-US" sz="4800" kern="1200" dirty="0"/>
        </a:p>
      </dsp:txBody>
      <dsp:txXfrm rot="-5400000">
        <a:off x="1" y="909334"/>
        <a:ext cx="1707372" cy="859467"/>
      </dsp:txXfrm>
    </dsp:sp>
    <dsp:sp modelId="{B0FF64D7-A04F-40DF-ABB6-2250AA430611}">
      <dsp:nvSpPr>
        <dsp:cNvPr id="0" name=""/>
        <dsp:cNvSpPr/>
      </dsp:nvSpPr>
      <dsp:spPr>
        <a:xfrm rot="5400000">
          <a:off x="3911536" y="-2201324"/>
          <a:ext cx="2113900" cy="652222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Follow Veteran’s status after notification of Veteran admitted to a Non VA Care Emergency Dept. or Inpatient Facility</a:t>
          </a:r>
          <a:endParaRPr lang="en-US" sz="2800" kern="1200" dirty="0"/>
        </a:p>
        <a:p>
          <a:pPr marL="285750" lvl="1" indent="-285750" algn="l" defTabSz="1244600">
            <a:lnSpc>
              <a:spcPct val="90000"/>
            </a:lnSpc>
            <a:spcBef>
              <a:spcPct val="0"/>
            </a:spcBef>
            <a:spcAft>
              <a:spcPct val="15000"/>
            </a:spcAft>
            <a:buChar char="••"/>
          </a:pPr>
          <a:r>
            <a:rPr lang="en-US" sz="2800" kern="1200" dirty="0" smtClean="0"/>
            <a:t>Transfer back to VA or follow thru to Discharge Home</a:t>
          </a:r>
          <a:endParaRPr lang="en-US" sz="2800" kern="1200" dirty="0"/>
        </a:p>
      </dsp:txBody>
      <dsp:txXfrm rot="-5400000">
        <a:off x="1707373" y="106031"/>
        <a:ext cx="6419035" cy="1907516"/>
      </dsp:txXfrm>
    </dsp:sp>
    <dsp:sp modelId="{79596423-926B-4795-950D-1AA853509A41}">
      <dsp:nvSpPr>
        <dsp:cNvPr id="0" name=""/>
        <dsp:cNvSpPr/>
      </dsp:nvSpPr>
      <dsp:spPr>
        <a:xfrm rot="5400000">
          <a:off x="-365865" y="3164378"/>
          <a:ext cx="2439103" cy="170737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Tool</a:t>
          </a:r>
          <a:endParaRPr lang="en-US" sz="4800" kern="1200" dirty="0"/>
        </a:p>
      </dsp:txBody>
      <dsp:txXfrm rot="-5400000">
        <a:off x="1" y="3652198"/>
        <a:ext cx="1707372" cy="731731"/>
      </dsp:txXfrm>
    </dsp:sp>
    <dsp:sp modelId="{240ECC78-6CD5-4235-891C-588F81A7990E}">
      <dsp:nvSpPr>
        <dsp:cNvPr id="0" name=""/>
        <dsp:cNvSpPr/>
      </dsp:nvSpPr>
      <dsp:spPr>
        <a:xfrm rot="5400000">
          <a:off x="3916157" y="330108"/>
          <a:ext cx="2104657" cy="652222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Non</a:t>
          </a:r>
          <a:r>
            <a:rPr lang="en-US" sz="2800" kern="1200" baseline="0" dirty="0" smtClean="0"/>
            <a:t> VA Care Hospital Notification Progress Note template in CPRS</a:t>
          </a:r>
          <a:endParaRPr lang="en-US" sz="2800" kern="1200" dirty="0"/>
        </a:p>
        <a:p>
          <a:pPr marL="285750" lvl="1" indent="-285750" algn="l" defTabSz="1244600">
            <a:lnSpc>
              <a:spcPct val="90000"/>
            </a:lnSpc>
            <a:spcBef>
              <a:spcPct val="0"/>
            </a:spcBef>
            <a:spcAft>
              <a:spcPct val="15000"/>
            </a:spcAft>
            <a:buChar char="••"/>
          </a:pPr>
          <a:r>
            <a:rPr lang="en-US" sz="2800" kern="1200" dirty="0" smtClean="0"/>
            <a:t>Sections in note that address several areas such as Continued Stay Reviews </a:t>
          </a:r>
          <a:endParaRPr lang="en-US" sz="2800" kern="1200" dirty="0"/>
        </a:p>
      </dsp:txBody>
      <dsp:txXfrm rot="-5400000">
        <a:off x="1707373" y="2641634"/>
        <a:ext cx="6419486" cy="18991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BA777-F1B9-444E-AA30-47F59218335B}">
      <dsp:nvSpPr>
        <dsp:cNvPr id="0" name=""/>
        <dsp:cNvSpPr/>
      </dsp:nvSpPr>
      <dsp:spPr>
        <a:xfrm rot="16200000">
          <a:off x="914400" y="-914400"/>
          <a:ext cx="2286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Non VA Facility</a:t>
          </a:r>
          <a:endParaRPr lang="en-US" sz="3600" kern="1200" dirty="0"/>
        </a:p>
      </dsp:txBody>
      <dsp:txXfrm rot="5400000">
        <a:off x="-1" y="1"/>
        <a:ext cx="4114800" cy="1714500"/>
      </dsp:txXfrm>
    </dsp:sp>
    <dsp:sp modelId="{2BF95F31-B820-4313-B41B-251335DBF01F}">
      <dsp:nvSpPr>
        <dsp:cNvPr id="0" name=""/>
        <dsp:cNvSpPr/>
      </dsp:nvSpPr>
      <dsp:spPr>
        <a:xfrm>
          <a:off x="4114800" y="0"/>
          <a:ext cx="4114800"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NVCC Team/ Transfer Coordinator </a:t>
          </a:r>
          <a:endParaRPr lang="en-US" sz="3400" kern="1200" dirty="0"/>
        </a:p>
      </dsp:txBody>
      <dsp:txXfrm>
        <a:off x="4114800" y="0"/>
        <a:ext cx="4114800" cy="1714500"/>
      </dsp:txXfrm>
    </dsp:sp>
    <dsp:sp modelId="{D211C386-AFD2-49C4-B2EE-D634D1ED3AB1}">
      <dsp:nvSpPr>
        <dsp:cNvPr id="0" name=""/>
        <dsp:cNvSpPr/>
      </dsp:nvSpPr>
      <dsp:spPr>
        <a:xfrm rot="10800000">
          <a:off x="0" y="2286000"/>
          <a:ext cx="4114800" cy="2286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VA Provider and Ancillary VA Staff</a:t>
          </a:r>
          <a:endParaRPr lang="en-US" sz="3400" kern="1200" dirty="0"/>
        </a:p>
      </dsp:txBody>
      <dsp:txXfrm rot="10800000">
        <a:off x="0" y="2857500"/>
        <a:ext cx="4114800" cy="1714500"/>
      </dsp:txXfrm>
    </dsp:sp>
    <dsp:sp modelId="{0F4A04F7-6BB1-46FB-9A30-7B8DECDB34F2}">
      <dsp:nvSpPr>
        <dsp:cNvPr id="0" name=""/>
        <dsp:cNvSpPr/>
      </dsp:nvSpPr>
      <dsp:spPr>
        <a:xfrm rot="5400000">
          <a:off x="5029199" y="1371600"/>
          <a:ext cx="22860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VA Hospitalist</a:t>
          </a:r>
          <a:endParaRPr lang="en-US" sz="3600" kern="1200" dirty="0"/>
        </a:p>
      </dsp:txBody>
      <dsp:txXfrm rot="-5400000">
        <a:off x="4114799" y="2857500"/>
        <a:ext cx="4114800" cy="1714500"/>
      </dsp:txXfrm>
    </dsp:sp>
    <dsp:sp modelId="{127896CD-94C4-485E-8812-8F5647F2E3AF}">
      <dsp:nvSpPr>
        <dsp:cNvPr id="0" name=""/>
        <dsp:cNvSpPr/>
      </dsp:nvSpPr>
      <dsp:spPr>
        <a:xfrm>
          <a:off x="2880359" y="1714500"/>
          <a:ext cx="2468880" cy="1143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FF0000"/>
              </a:solidFill>
            </a:rPr>
            <a:t>Veteran</a:t>
          </a:r>
          <a:endParaRPr lang="en-US" sz="4000" b="1" kern="1200" dirty="0">
            <a:solidFill>
              <a:srgbClr val="FF0000"/>
            </a:solidFill>
          </a:endParaRPr>
        </a:p>
      </dsp:txBody>
      <dsp:txXfrm>
        <a:off x="2936156" y="1770297"/>
        <a:ext cx="2357286" cy="10314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A940-D167-4651-AF59-9387757017D9}">
      <dsp:nvSpPr>
        <dsp:cNvPr id="0" name=""/>
        <dsp:cNvSpPr/>
      </dsp:nvSpPr>
      <dsp:spPr>
        <a:xfrm>
          <a:off x="149363" y="1328936"/>
          <a:ext cx="2595956" cy="3485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Hospital Notification Note Initiated</a:t>
          </a:r>
          <a:endParaRPr lang="en-US" sz="2800" kern="1200" dirty="0"/>
        </a:p>
        <a:p>
          <a:pPr marL="285750" lvl="1" indent="-285750" algn="l" defTabSz="1244600">
            <a:lnSpc>
              <a:spcPct val="90000"/>
            </a:lnSpc>
            <a:spcBef>
              <a:spcPct val="0"/>
            </a:spcBef>
            <a:spcAft>
              <a:spcPct val="15000"/>
            </a:spcAft>
            <a:buChar char="••"/>
          </a:pPr>
          <a:r>
            <a:rPr lang="en-US" sz="2800" kern="1200" dirty="0" smtClean="0"/>
            <a:t>Additional Signers placed for follow up  </a:t>
          </a:r>
          <a:endParaRPr lang="en-US" sz="2800" kern="1200" dirty="0"/>
        </a:p>
      </dsp:txBody>
      <dsp:txXfrm>
        <a:off x="225396" y="1404969"/>
        <a:ext cx="2443890" cy="2586459"/>
      </dsp:txXfrm>
    </dsp:sp>
    <dsp:sp modelId="{5EE7FCF0-5405-45DD-B555-49632299D407}">
      <dsp:nvSpPr>
        <dsp:cNvPr id="0" name=""/>
        <dsp:cNvSpPr/>
      </dsp:nvSpPr>
      <dsp:spPr>
        <a:xfrm>
          <a:off x="-235104" y="489347"/>
          <a:ext cx="4865327" cy="4865327"/>
        </a:xfrm>
        <a:prstGeom prst="leftCircularArrow">
          <a:avLst>
            <a:gd name="adj1" fmla="val 1319"/>
            <a:gd name="adj2" fmla="val 155643"/>
            <a:gd name="adj3" fmla="val 4672797"/>
            <a:gd name="adj4" fmla="val 11766133"/>
            <a:gd name="adj5" fmla="val 15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E7210-BA62-47AD-BB89-0EA25F16B735}">
      <dsp:nvSpPr>
        <dsp:cNvPr id="0" name=""/>
        <dsp:cNvSpPr/>
      </dsp:nvSpPr>
      <dsp:spPr>
        <a:xfrm>
          <a:off x="152402" y="152397"/>
          <a:ext cx="1570926" cy="1299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Call from Non VA Facility</a:t>
          </a:r>
          <a:endParaRPr lang="en-US" sz="2800" kern="1200" dirty="0"/>
        </a:p>
      </dsp:txBody>
      <dsp:txXfrm>
        <a:off x="190469" y="190464"/>
        <a:ext cx="1494792" cy="1223558"/>
      </dsp:txXfrm>
    </dsp:sp>
    <dsp:sp modelId="{F261E5FA-B0EC-41AC-BA0B-887762A18B99}">
      <dsp:nvSpPr>
        <dsp:cNvPr id="0" name=""/>
        <dsp:cNvSpPr/>
      </dsp:nvSpPr>
      <dsp:spPr>
        <a:xfrm>
          <a:off x="3008865" y="683529"/>
          <a:ext cx="2602042" cy="4653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Determines Eligibility</a:t>
          </a:r>
          <a:endParaRPr lang="en-US" sz="2800" kern="1200" dirty="0"/>
        </a:p>
        <a:p>
          <a:pPr marL="285750" lvl="1" indent="-285750" algn="l" defTabSz="1244600">
            <a:lnSpc>
              <a:spcPct val="90000"/>
            </a:lnSpc>
            <a:spcBef>
              <a:spcPct val="0"/>
            </a:spcBef>
            <a:spcAft>
              <a:spcPct val="15000"/>
            </a:spcAft>
            <a:buChar char="••"/>
          </a:pPr>
          <a:r>
            <a:rPr lang="en-US" sz="2800" kern="1200" dirty="0" smtClean="0"/>
            <a:t>Continued Stay Reviews completed</a:t>
          </a:r>
          <a:endParaRPr lang="en-US" sz="2800" kern="1200" dirty="0"/>
        </a:p>
      </dsp:txBody>
      <dsp:txXfrm>
        <a:off x="3085076" y="1756899"/>
        <a:ext cx="2449620" cy="3503828"/>
      </dsp:txXfrm>
    </dsp:sp>
    <dsp:sp modelId="{2F8246BC-8D59-4809-83B5-1A457BEBC7E7}">
      <dsp:nvSpPr>
        <dsp:cNvPr id="0" name=""/>
        <dsp:cNvSpPr/>
      </dsp:nvSpPr>
      <dsp:spPr>
        <a:xfrm rot="595081">
          <a:off x="4350113" y="-145684"/>
          <a:ext cx="2992072" cy="2992072"/>
        </a:xfrm>
        <a:prstGeom prst="circularArrow">
          <a:avLst>
            <a:gd name="adj1" fmla="val 2145"/>
            <a:gd name="adj2" fmla="val 257876"/>
            <a:gd name="adj3" fmla="val 21008887"/>
            <a:gd name="adj4" fmla="val 14017784"/>
            <a:gd name="adj5" fmla="val 25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81A3FA-1BE8-4F28-AA7F-B2E26E1FFCA2}">
      <dsp:nvSpPr>
        <dsp:cNvPr id="0" name=""/>
        <dsp:cNvSpPr/>
      </dsp:nvSpPr>
      <dsp:spPr>
        <a:xfrm>
          <a:off x="3657597" y="228601"/>
          <a:ext cx="2056940" cy="1211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Transfer Coord / NVCC Team </a:t>
          </a:r>
          <a:endParaRPr lang="en-US" sz="2800" kern="1200" dirty="0"/>
        </a:p>
      </dsp:txBody>
      <dsp:txXfrm>
        <a:off x="3693085" y="264089"/>
        <a:ext cx="1985964" cy="1140660"/>
      </dsp:txXfrm>
    </dsp:sp>
    <dsp:sp modelId="{78AE84EF-92C2-4C01-AAAC-32D8BCA4B756}">
      <dsp:nvSpPr>
        <dsp:cNvPr id="0" name=""/>
        <dsp:cNvSpPr/>
      </dsp:nvSpPr>
      <dsp:spPr>
        <a:xfrm>
          <a:off x="6039017" y="1524891"/>
          <a:ext cx="2314057" cy="2158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Coordinates and facilitates transfer to VA with VA Provider/   Hospitalist OK </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6088695" y="1574569"/>
        <a:ext cx="2214701" cy="1596764"/>
      </dsp:txXfrm>
    </dsp:sp>
    <dsp:sp modelId="{D5BA5529-4F5A-4ABF-9B29-02769BD8CEAD}">
      <dsp:nvSpPr>
        <dsp:cNvPr id="0" name=""/>
        <dsp:cNvSpPr/>
      </dsp:nvSpPr>
      <dsp:spPr>
        <a:xfrm>
          <a:off x="6553659" y="3733804"/>
          <a:ext cx="2056940" cy="1377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VA Provider NVCC Team</a:t>
          </a:r>
          <a:endParaRPr lang="en-US" sz="2800" kern="1200" dirty="0"/>
        </a:p>
      </dsp:txBody>
      <dsp:txXfrm>
        <a:off x="6594001" y="3774146"/>
        <a:ext cx="1976256" cy="12966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6B99-1D50-4681-8B56-5387DE0488AB}">
      <dsp:nvSpPr>
        <dsp:cNvPr id="0" name=""/>
        <dsp:cNvSpPr/>
      </dsp:nvSpPr>
      <dsp:spPr>
        <a:xfrm>
          <a:off x="3443731" y="-92693"/>
          <a:ext cx="1394370" cy="1135473"/>
        </a:xfrm>
        <a:prstGeom prst="roundRect">
          <a:avLst/>
        </a:prstGeom>
        <a:solidFill>
          <a:srgbClr val="EFB1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VA Notified of Veteran at Non VA Facility</a:t>
          </a:r>
          <a:endParaRPr lang="en-US" sz="1600" kern="1200" dirty="0"/>
        </a:p>
      </dsp:txBody>
      <dsp:txXfrm>
        <a:off x="3499160" y="-37264"/>
        <a:ext cx="1283512" cy="1024615"/>
      </dsp:txXfrm>
    </dsp:sp>
    <dsp:sp modelId="{8991AFA2-9186-4956-905E-45351FE3D523}">
      <dsp:nvSpPr>
        <dsp:cNvPr id="0" name=""/>
        <dsp:cNvSpPr/>
      </dsp:nvSpPr>
      <dsp:spPr>
        <a:xfrm>
          <a:off x="2006065" y="475042"/>
          <a:ext cx="4269703" cy="4269703"/>
        </a:xfrm>
        <a:custGeom>
          <a:avLst/>
          <a:gdLst/>
          <a:ahLst/>
          <a:cxnLst/>
          <a:rect l="0" t="0" r="0" b="0"/>
          <a:pathLst>
            <a:path>
              <a:moveTo>
                <a:pt x="2839534" y="119656"/>
              </a:moveTo>
              <a:arcTo wR="2134851" hR="2134851" stAng="17356437" swAng="12601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E74022-3B79-4141-82D9-604726DB3F25}">
      <dsp:nvSpPr>
        <dsp:cNvPr id="0" name=""/>
        <dsp:cNvSpPr/>
      </dsp:nvSpPr>
      <dsp:spPr>
        <a:xfrm>
          <a:off x="5292566" y="986274"/>
          <a:ext cx="1394370" cy="111238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Hospital Notification Note Initiated</a:t>
          </a:r>
          <a:endParaRPr lang="en-US" sz="1600" kern="1200" dirty="0"/>
        </a:p>
      </dsp:txBody>
      <dsp:txXfrm>
        <a:off x="5346868" y="1040576"/>
        <a:ext cx="1285766" cy="1003784"/>
      </dsp:txXfrm>
    </dsp:sp>
    <dsp:sp modelId="{09592476-3E4B-4F80-B34A-36957EE0E66F}">
      <dsp:nvSpPr>
        <dsp:cNvPr id="0" name=""/>
        <dsp:cNvSpPr/>
      </dsp:nvSpPr>
      <dsp:spPr>
        <a:xfrm>
          <a:off x="2000810" y="453246"/>
          <a:ext cx="4269703" cy="4269703"/>
        </a:xfrm>
        <a:custGeom>
          <a:avLst/>
          <a:gdLst/>
          <a:ahLst/>
          <a:cxnLst/>
          <a:rect l="0" t="0" r="0" b="0"/>
          <a:pathLst>
            <a:path>
              <a:moveTo>
                <a:pt x="4214435" y="1652233"/>
              </a:moveTo>
              <a:arcTo wR="2134851" hR="2134851" stAng="20816064" swAng="11098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EA6655-9B96-4951-BE9F-27D8836A4629}">
      <dsp:nvSpPr>
        <dsp:cNvPr id="0" name=""/>
        <dsp:cNvSpPr/>
      </dsp:nvSpPr>
      <dsp:spPr>
        <a:xfrm>
          <a:off x="5281324" y="2797148"/>
          <a:ext cx="1452181" cy="1667875"/>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NVCC Team Transfer  Coordinators alerted in CPRS</a:t>
          </a:r>
          <a:endParaRPr lang="en-US" sz="1700" kern="1200" dirty="0"/>
        </a:p>
      </dsp:txBody>
      <dsp:txXfrm>
        <a:off x="5352214" y="2868038"/>
        <a:ext cx="1310401" cy="1526095"/>
      </dsp:txXfrm>
    </dsp:sp>
    <dsp:sp modelId="{55E6CD50-19E2-4AA4-8CFC-379D9DF4040D}">
      <dsp:nvSpPr>
        <dsp:cNvPr id="0" name=""/>
        <dsp:cNvSpPr/>
      </dsp:nvSpPr>
      <dsp:spPr>
        <a:xfrm>
          <a:off x="1976409" y="485534"/>
          <a:ext cx="4269703" cy="4269703"/>
        </a:xfrm>
        <a:custGeom>
          <a:avLst/>
          <a:gdLst/>
          <a:ahLst/>
          <a:cxnLst/>
          <a:rect l="0" t="0" r="0" b="0"/>
          <a:pathLst>
            <a:path>
              <a:moveTo>
                <a:pt x="3300766" y="3923211"/>
              </a:moveTo>
              <a:arcTo wR="2134851" hR="2134851" stAng="3413868" swAng="7838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C1B439-7045-4571-86A9-ABC8EA4610E4}">
      <dsp:nvSpPr>
        <dsp:cNvPr id="0" name=""/>
        <dsp:cNvSpPr/>
      </dsp:nvSpPr>
      <dsp:spPr>
        <a:xfrm>
          <a:off x="3443731" y="4215198"/>
          <a:ext cx="1394370" cy="105909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Eligibility Determined</a:t>
          </a:r>
          <a:endParaRPr lang="en-US" sz="1700" kern="1200" dirty="0"/>
        </a:p>
      </dsp:txBody>
      <dsp:txXfrm>
        <a:off x="3495432" y="4266899"/>
        <a:ext cx="1290968" cy="955693"/>
      </dsp:txXfrm>
    </dsp:sp>
    <dsp:sp modelId="{84C87277-119F-4125-B2EE-CF1DBFFD003D}">
      <dsp:nvSpPr>
        <dsp:cNvPr id="0" name=""/>
        <dsp:cNvSpPr/>
      </dsp:nvSpPr>
      <dsp:spPr>
        <a:xfrm>
          <a:off x="2006065" y="475042"/>
          <a:ext cx="4269703" cy="4269703"/>
        </a:xfrm>
        <a:custGeom>
          <a:avLst/>
          <a:gdLst/>
          <a:ahLst/>
          <a:cxnLst/>
          <a:rect l="0" t="0" r="0" b="0"/>
          <a:pathLst>
            <a:path>
              <a:moveTo>
                <a:pt x="1432894" y="4150998"/>
              </a:moveTo>
              <a:arcTo wR="2134851" hR="2134851" stAng="6551787" swAng="7988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09F61-C3FD-4587-8466-873D9639651A}">
      <dsp:nvSpPr>
        <dsp:cNvPr id="0" name=""/>
        <dsp:cNvSpPr/>
      </dsp:nvSpPr>
      <dsp:spPr>
        <a:xfrm>
          <a:off x="1594895" y="2816278"/>
          <a:ext cx="1394370" cy="1722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Continued Stay Reviews with FBCS entries completed</a:t>
          </a:r>
          <a:endParaRPr lang="en-US" sz="1800" kern="1200" dirty="0"/>
        </a:p>
      </dsp:txBody>
      <dsp:txXfrm>
        <a:off x="1662963" y="2884346"/>
        <a:ext cx="1258234" cy="1585948"/>
      </dsp:txXfrm>
    </dsp:sp>
    <dsp:sp modelId="{6723F9E0-52AB-43EC-B1E2-EB97B0A824F8}">
      <dsp:nvSpPr>
        <dsp:cNvPr id="0" name=""/>
        <dsp:cNvSpPr/>
      </dsp:nvSpPr>
      <dsp:spPr>
        <a:xfrm>
          <a:off x="2006065" y="475042"/>
          <a:ext cx="4269703" cy="4269703"/>
        </a:xfrm>
        <a:custGeom>
          <a:avLst/>
          <a:gdLst/>
          <a:ahLst/>
          <a:cxnLst/>
          <a:rect l="0" t="0" r="0" b="0"/>
          <a:pathLst>
            <a:path>
              <a:moveTo>
                <a:pt x="9526" y="2336306"/>
              </a:moveTo>
              <a:arcTo wR="2134851" hR="2134851" stAng="10475114" swAng="783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56591-4C83-4092-A97F-2F3015D03607}">
      <dsp:nvSpPr>
        <dsp:cNvPr id="0" name=""/>
        <dsp:cNvSpPr/>
      </dsp:nvSpPr>
      <dsp:spPr>
        <a:xfrm>
          <a:off x="1513757" y="763667"/>
          <a:ext cx="1556647" cy="1557601"/>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Veteran transferred to VA or follow to DC Home</a:t>
          </a:r>
          <a:endParaRPr lang="en-US" sz="1800" kern="1200" dirty="0"/>
        </a:p>
      </dsp:txBody>
      <dsp:txXfrm>
        <a:off x="1589746" y="839656"/>
        <a:ext cx="1404669" cy="1405623"/>
      </dsp:txXfrm>
    </dsp:sp>
    <dsp:sp modelId="{72547304-B7AD-4953-B7BE-C040B81D9186}">
      <dsp:nvSpPr>
        <dsp:cNvPr id="0" name=""/>
        <dsp:cNvSpPr/>
      </dsp:nvSpPr>
      <dsp:spPr>
        <a:xfrm>
          <a:off x="2006065" y="475042"/>
          <a:ext cx="4269703" cy="4269703"/>
        </a:xfrm>
        <a:custGeom>
          <a:avLst/>
          <a:gdLst/>
          <a:ahLst/>
          <a:cxnLst/>
          <a:rect l="0" t="0" r="0" b="0"/>
          <a:pathLst>
            <a:path>
              <a:moveTo>
                <a:pt x="1066485" y="286559"/>
              </a:moveTo>
              <a:arcTo wR="2134851" hR="2134851" stAng="14398251" swAng="6514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344318" y="2027019"/>
          <a:ext cx="1540962"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Veteran</a:t>
          </a:r>
          <a:endParaRPr lang="en-US" sz="2500" b="1" kern="1200" dirty="0">
            <a:solidFill>
              <a:srgbClr val="FF0000"/>
            </a:solidFill>
          </a:endParaRPr>
        </a:p>
      </dsp:txBody>
      <dsp:txXfrm>
        <a:off x="3569987" y="2252688"/>
        <a:ext cx="1089624"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p>
      </dsp:txBody>
      <dsp:txXfrm>
        <a:off x="3569987" y="246030"/>
        <a:ext cx="1089624" cy="1089624"/>
      </dsp:txXfrm>
    </dsp:sp>
    <dsp:sp modelId="{28E215B8-5ED4-4325-BE3D-3CA0EFB0194A}">
      <dsp:nvSpPr>
        <dsp:cNvPr id="0" name=""/>
        <dsp:cNvSpPr/>
      </dsp:nvSpPr>
      <dsp:spPr>
        <a:xfrm rot="20520000">
          <a:off x="4836174" y="2470602"/>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7380" y="2475812"/>
        <a:ext cx="23284" cy="23284"/>
      </dsp:txXfrm>
    </dsp:sp>
    <dsp:sp modelId="{4AF16964-1C94-43BA-9DD2-AA7BF686005E}">
      <dsp:nvSpPr>
        <dsp:cNvPr id="0" name=""/>
        <dsp:cNvSpPr/>
      </dsp:nvSpPr>
      <dsp:spPr>
        <a:xfrm>
          <a:off x="5252763" y="1406927"/>
          <a:ext cx="154096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471694" y="3592358"/>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92899" y="3597567"/>
        <a:ext cx="23284" cy="23284"/>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642580">
          <a:off x="3232079" y="3598136"/>
          <a:ext cx="516476" cy="33704"/>
        </a:xfrm>
        <a:custGeom>
          <a:avLst/>
          <a:gdLst/>
          <a:ahLst/>
          <a:cxnLst/>
          <a:rect l="0" t="0" r="0" b="0"/>
          <a:pathLst>
            <a:path>
              <a:moveTo>
                <a:pt x="0" y="16852"/>
              </a:moveTo>
              <a:lnTo>
                <a:pt x="51647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77406" y="3602076"/>
        <a:ext cx="25823" cy="25823"/>
      </dsp:txXfrm>
    </dsp:sp>
    <dsp:sp modelId="{8446F48A-FCC3-436F-9A99-85FF67B1D38B}">
      <dsp:nvSpPr>
        <dsp:cNvPr id="0" name=""/>
        <dsp:cNvSpPr/>
      </dsp:nvSpPr>
      <dsp:spPr>
        <a:xfrm>
          <a:off x="2057393" y="3670800"/>
          <a:ext cx="1603432" cy="1540962"/>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b="1" kern="1200" dirty="0" smtClean="0"/>
        </a:p>
        <a:p>
          <a:pPr lvl="0" algn="ctr" defTabSz="666750">
            <a:lnSpc>
              <a:spcPct val="90000"/>
            </a:lnSpc>
            <a:spcBef>
              <a:spcPct val="0"/>
            </a:spcBef>
            <a:spcAft>
              <a:spcPct val="35000"/>
            </a:spcAft>
          </a:pPr>
          <a:r>
            <a:rPr lang="en-US" sz="1500" b="1" kern="1200" dirty="0" smtClean="0"/>
            <a:t>Clinical Review for Emergency Claims</a:t>
          </a:r>
        </a:p>
        <a:p>
          <a:pPr lvl="0" algn="ctr" defTabSz="666750">
            <a:lnSpc>
              <a:spcPct val="90000"/>
            </a:lnSpc>
            <a:spcBef>
              <a:spcPct val="0"/>
            </a:spcBef>
            <a:spcAft>
              <a:spcPct val="35000"/>
            </a:spcAft>
          </a:pPr>
          <a:endParaRPr lang="en-US" sz="1500" b="1" kern="1200" dirty="0"/>
        </a:p>
      </dsp:txBody>
      <dsp:txXfrm>
        <a:off x="2292210" y="3896469"/>
        <a:ext cx="1133798" cy="1089624"/>
      </dsp:txXfrm>
    </dsp:sp>
    <dsp:sp modelId="{C94648DB-A991-4D17-B21C-2B58591D5923}">
      <dsp:nvSpPr>
        <dsp:cNvPr id="0" name=""/>
        <dsp:cNvSpPr/>
      </dsp:nvSpPr>
      <dsp:spPr>
        <a:xfrm rot="11998066">
          <a:off x="2891739" y="2429711"/>
          <a:ext cx="514356" cy="33704"/>
        </a:xfrm>
        <a:custGeom>
          <a:avLst/>
          <a:gdLst/>
          <a:ahLst/>
          <a:cxnLst/>
          <a:rect l="0" t="0" r="0" b="0"/>
          <a:pathLst>
            <a:path>
              <a:moveTo>
                <a:pt x="0" y="16852"/>
              </a:moveTo>
              <a:lnTo>
                <a:pt x="51435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36059" y="2433704"/>
        <a:ext cx="25717" cy="25717"/>
      </dsp:txXfrm>
    </dsp:sp>
    <dsp:sp modelId="{87EB7D41-0074-40B2-B1B0-BF835A603C37}">
      <dsp:nvSpPr>
        <dsp:cNvPr id="0" name=""/>
        <dsp:cNvSpPr/>
      </dsp:nvSpPr>
      <dsp:spPr>
        <a:xfrm>
          <a:off x="1412555" y="1325145"/>
          <a:ext cx="1540962" cy="1540962"/>
        </a:xfrm>
        <a:prstGeom prst="ellipse">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8AE48-AA38-4189-8560-029B7CCC7501}">
      <dsp:nvSpPr>
        <dsp:cNvPr id="0" name=""/>
        <dsp:cNvSpPr/>
      </dsp:nvSpPr>
      <dsp:spPr>
        <a:xfrm>
          <a:off x="3020078" y="2609324"/>
          <a:ext cx="2189443" cy="2189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Veteran Claimant</a:t>
          </a:r>
          <a:endParaRPr lang="en-US" sz="3200" kern="1200" dirty="0"/>
        </a:p>
      </dsp:txBody>
      <dsp:txXfrm>
        <a:off x="3340715" y="2929961"/>
        <a:ext cx="1548169" cy="1548169"/>
      </dsp:txXfrm>
    </dsp:sp>
    <dsp:sp modelId="{B43F9E80-7E57-4F1B-BE3D-27BA326AF1D9}">
      <dsp:nvSpPr>
        <dsp:cNvPr id="0" name=""/>
        <dsp:cNvSpPr/>
      </dsp:nvSpPr>
      <dsp:spPr>
        <a:xfrm rot="12900000">
          <a:off x="1502443" y="2226944"/>
          <a:ext cx="1896826"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8C92B-A3ED-426F-B54B-7C89B0FCD635}">
      <dsp:nvSpPr>
        <dsp:cNvPr id="0" name=""/>
        <dsp:cNvSpPr/>
      </dsp:nvSpPr>
      <dsp:spPr>
        <a:xfrm>
          <a:off x="723663" y="1225764"/>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Claims Processing Team</a:t>
          </a:r>
          <a:endParaRPr lang="en-US" sz="3300" kern="1200" dirty="0"/>
        </a:p>
      </dsp:txBody>
      <dsp:txXfrm>
        <a:off x="772399" y="1274500"/>
        <a:ext cx="1982499" cy="1566504"/>
      </dsp:txXfrm>
    </dsp:sp>
    <dsp:sp modelId="{BDCCD567-2BA6-417B-B24D-DAFDCDC10ED2}">
      <dsp:nvSpPr>
        <dsp:cNvPr id="0" name=""/>
        <dsp:cNvSpPr/>
      </dsp:nvSpPr>
      <dsp:spPr>
        <a:xfrm rot="16200000">
          <a:off x="3196747" y="1360750"/>
          <a:ext cx="1836105"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5F41C-81C9-45AF-9E0F-F22CFBB9A179}">
      <dsp:nvSpPr>
        <dsp:cNvPr id="0" name=""/>
        <dsp:cNvSpPr/>
      </dsp:nvSpPr>
      <dsp:spPr>
        <a:xfrm>
          <a:off x="3074814" y="1832"/>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 NVCC Team</a:t>
          </a:r>
          <a:endParaRPr lang="en-US" sz="3300" kern="1200" dirty="0"/>
        </a:p>
      </dsp:txBody>
      <dsp:txXfrm>
        <a:off x="3123550" y="50568"/>
        <a:ext cx="1982499" cy="1566504"/>
      </dsp:txXfrm>
    </dsp:sp>
    <dsp:sp modelId="{CBF9FE93-303E-4A9A-AF5F-6F8F607FEA3F}">
      <dsp:nvSpPr>
        <dsp:cNvPr id="0" name=""/>
        <dsp:cNvSpPr/>
      </dsp:nvSpPr>
      <dsp:spPr>
        <a:xfrm rot="19500000">
          <a:off x="4851177" y="2226944"/>
          <a:ext cx="1855132" cy="6239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26680-DDAD-4535-8E95-68FA91485233}">
      <dsp:nvSpPr>
        <dsp:cNvPr id="0" name=""/>
        <dsp:cNvSpPr/>
      </dsp:nvSpPr>
      <dsp:spPr>
        <a:xfrm>
          <a:off x="5425964" y="1225764"/>
          <a:ext cx="2079971" cy="166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VA Provider</a:t>
          </a:r>
          <a:endParaRPr lang="en-US" sz="3300" kern="1200" dirty="0"/>
        </a:p>
      </dsp:txBody>
      <dsp:txXfrm>
        <a:off x="5474700" y="1274500"/>
        <a:ext cx="1982499" cy="156650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B98DA-93A7-44AC-826A-C1BD9579F4EE}">
      <dsp:nvSpPr>
        <dsp:cNvPr id="0" name=""/>
        <dsp:cNvSpPr/>
      </dsp:nvSpPr>
      <dsp:spPr>
        <a:xfrm>
          <a:off x="1758410" y="229076"/>
          <a:ext cx="4546282" cy="157886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5B8D2-0FFF-480D-B079-27A6DD6C1960}">
      <dsp:nvSpPr>
        <dsp:cNvPr id="0" name=""/>
        <dsp:cNvSpPr/>
      </dsp:nvSpPr>
      <dsp:spPr>
        <a:xfrm>
          <a:off x="3505204" y="4114801"/>
          <a:ext cx="881062" cy="5638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4A49A-6473-40E5-BDA4-782963D36F85}">
      <dsp:nvSpPr>
        <dsp:cNvPr id="0" name=""/>
        <dsp:cNvSpPr/>
      </dsp:nvSpPr>
      <dsp:spPr>
        <a:xfrm>
          <a:off x="1447789" y="4546282"/>
          <a:ext cx="5181620" cy="105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rPr>
            <a:t>Determination Letter                Sent to Veteran </a:t>
          </a:r>
          <a:endParaRPr lang="en-US" sz="3200" b="0" kern="1200" dirty="0">
            <a:solidFill>
              <a:schemeClr val="bg1"/>
            </a:solidFill>
          </a:endParaRPr>
        </a:p>
      </dsp:txBody>
      <dsp:txXfrm>
        <a:off x="1447789" y="4546282"/>
        <a:ext cx="5181620" cy="1057275"/>
      </dsp:txXfrm>
    </dsp:sp>
    <dsp:sp modelId="{EA6FBB9D-CF01-48FD-8C67-096EECCA6765}">
      <dsp:nvSpPr>
        <dsp:cNvPr id="0" name=""/>
        <dsp:cNvSpPr/>
      </dsp:nvSpPr>
      <dsp:spPr>
        <a:xfrm>
          <a:off x="3200396" y="1929879"/>
          <a:ext cx="2007685" cy="1585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Denial or Approval of Claim determined</a:t>
          </a:r>
          <a:endParaRPr lang="en-US" sz="1800" b="0" kern="1200" dirty="0"/>
        </a:p>
      </dsp:txBody>
      <dsp:txXfrm>
        <a:off x="3494415" y="2162130"/>
        <a:ext cx="1419647" cy="1121410"/>
      </dsp:txXfrm>
    </dsp:sp>
    <dsp:sp modelId="{D2BC7DF6-69F1-47A3-A944-EEAA0CDC5019}">
      <dsp:nvSpPr>
        <dsp:cNvPr id="0" name=""/>
        <dsp:cNvSpPr/>
      </dsp:nvSpPr>
      <dsp:spPr>
        <a:xfrm>
          <a:off x="1981193" y="685798"/>
          <a:ext cx="2024068" cy="1694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Administrative and Clinical Review completed</a:t>
          </a:r>
          <a:endParaRPr lang="en-US" sz="1800" b="0" kern="1200" dirty="0"/>
        </a:p>
      </dsp:txBody>
      <dsp:txXfrm>
        <a:off x="2277611" y="933952"/>
        <a:ext cx="1431232" cy="1198191"/>
      </dsp:txXfrm>
    </dsp:sp>
    <dsp:sp modelId="{5DC394D3-14B8-4E0F-B049-B7F9870AF0F0}">
      <dsp:nvSpPr>
        <dsp:cNvPr id="0" name=""/>
        <dsp:cNvSpPr/>
      </dsp:nvSpPr>
      <dsp:spPr>
        <a:xfrm>
          <a:off x="3886203" y="304794"/>
          <a:ext cx="1913577" cy="1585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NVCC Team Receives Claim with No VA Authorization</a:t>
          </a:r>
          <a:endParaRPr lang="en-US" sz="1800" b="0" kern="1200" dirty="0"/>
        </a:p>
      </dsp:txBody>
      <dsp:txXfrm>
        <a:off x="4166440" y="537045"/>
        <a:ext cx="1353103" cy="1121410"/>
      </dsp:txXfrm>
    </dsp:sp>
    <dsp:sp modelId="{0904C857-FB70-4294-B6CE-2C69E63D1E36}">
      <dsp:nvSpPr>
        <dsp:cNvPr id="0" name=""/>
        <dsp:cNvSpPr/>
      </dsp:nvSpPr>
      <dsp:spPr>
        <a:xfrm>
          <a:off x="1295422" y="0"/>
          <a:ext cx="5276859" cy="39471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344318" y="2027019"/>
          <a:ext cx="1540962"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Veteran</a:t>
          </a:r>
          <a:endParaRPr lang="en-US" sz="2500" b="1" kern="1200" dirty="0">
            <a:solidFill>
              <a:srgbClr val="FF0000"/>
            </a:solidFill>
          </a:endParaRPr>
        </a:p>
      </dsp:txBody>
      <dsp:txXfrm>
        <a:off x="3569987" y="2252688"/>
        <a:ext cx="1089624"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p>
      </dsp:txBody>
      <dsp:txXfrm>
        <a:off x="3569987" y="246030"/>
        <a:ext cx="1089624" cy="1089624"/>
      </dsp:txXfrm>
    </dsp:sp>
    <dsp:sp modelId="{28E215B8-5ED4-4325-BE3D-3CA0EFB0194A}">
      <dsp:nvSpPr>
        <dsp:cNvPr id="0" name=""/>
        <dsp:cNvSpPr/>
      </dsp:nvSpPr>
      <dsp:spPr>
        <a:xfrm rot="20520000">
          <a:off x="4836174" y="2470602"/>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7380" y="2475812"/>
        <a:ext cx="23284" cy="23284"/>
      </dsp:txXfrm>
    </dsp:sp>
    <dsp:sp modelId="{4AF16964-1C94-43BA-9DD2-AA7BF686005E}">
      <dsp:nvSpPr>
        <dsp:cNvPr id="0" name=""/>
        <dsp:cNvSpPr/>
      </dsp:nvSpPr>
      <dsp:spPr>
        <a:xfrm>
          <a:off x="5252763" y="1406927"/>
          <a:ext cx="154096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471694" y="3592358"/>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92899" y="3597567"/>
        <a:ext cx="23284" cy="23284"/>
      </dsp:txXfrm>
    </dsp:sp>
    <dsp:sp modelId="{F1A71C1C-8327-4F85-A298-BC79C05D327B}">
      <dsp:nvSpPr>
        <dsp:cNvPr id="0" name=""/>
        <dsp:cNvSpPr/>
      </dsp:nvSpPr>
      <dsp:spPr>
        <a:xfrm>
          <a:off x="4523802" y="3650439"/>
          <a:ext cx="1540962" cy="1540962"/>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0447" y="3588161"/>
          <a:ext cx="455320" cy="33704"/>
        </a:xfrm>
        <a:custGeom>
          <a:avLst/>
          <a:gdLst/>
          <a:ahLst/>
          <a:cxnLst/>
          <a:rect l="0" t="0" r="0" b="0"/>
          <a:pathLst>
            <a:path>
              <a:moveTo>
                <a:pt x="0" y="16852"/>
              </a:moveTo>
              <a:lnTo>
                <a:pt x="455320"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16724" y="3593630"/>
        <a:ext cx="22766" cy="22766"/>
      </dsp:txXfrm>
    </dsp:sp>
    <dsp:sp modelId="{8446F48A-FCC3-436F-9A99-85FF67B1D38B}">
      <dsp:nvSpPr>
        <dsp:cNvPr id="0" name=""/>
        <dsp:cNvSpPr/>
      </dsp:nvSpPr>
      <dsp:spPr>
        <a:xfrm>
          <a:off x="2133599" y="3650439"/>
          <a:ext cx="1603432" cy="1540962"/>
        </a:xfrm>
        <a:prstGeom prst="ellipse">
          <a:avLst/>
        </a:prstGeom>
        <a:gradFill flip="none" rotWithShape="0">
          <a:gsLst>
            <a:gs pos="0">
              <a:srgbClr val="336699">
                <a:shade val="30000"/>
                <a:satMod val="115000"/>
              </a:srgbClr>
            </a:gs>
            <a:gs pos="50000">
              <a:srgbClr val="336699">
                <a:shade val="67500"/>
                <a:satMod val="115000"/>
              </a:srgbClr>
            </a:gs>
            <a:gs pos="100000">
              <a:srgbClr val="336699">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1739" y="2429711"/>
          <a:ext cx="514356" cy="33704"/>
        </a:xfrm>
        <a:custGeom>
          <a:avLst/>
          <a:gdLst/>
          <a:ahLst/>
          <a:cxnLst/>
          <a:rect l="0" t="0" r="0" b="0"/>
          <a:pathLst>
            <a:path>
              <a:moveTo>
                <a:pt x="0" y="16852"/>
              </a:moveTo>
              <a:lnTo>
                <a:pt x="51435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36059" y="2433704"/>
        <a:ext cx="25717" cy="25717"/>
      </dsp:txXfrm>
    </dsp:sp>
    <dsp:sp modelId="{87EB7D41-0074-40B2-B1B0-BF835A603C37}">
      <dsp:nvSpPr>
        <dsp:cNvPr id="0" name=""/>
        <dsp:cNvSpPr/>
      </dsp:nvSpPr>
      <dsp:spPr>
        <a:xfrm>
          <a:off x="1412555" y="1325145"/>
          <a:ext cx="1540962" cy="1540962"/>
        </a:xfrm>
        <a:prstGeom prst="ellipse">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605E6-759F-4097-B727-7754C3AB4EED}">
      <dsp:nvSpPr>
        <dsp:cNvPr id="0" name=""/>
        <dsp:cNvSpPr/>
      </dsp:nvSpPr>
      <dsp:spPr>
        <a:xfrm>
          <a:off x="2411" y="720873"/>
          <a:ext cx="2419052" cy="2419052"/>
        </a:xfrm>
        <a:prstGeom prst="ellipse">
          <a:avLst/>
        </a:prstGeom>
        <a:solidFill>
          <a:schemeClr val="accent1">
            <a:alpha val="5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3020" rIns="133129"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Veteran Claimant</a:t>
          </a:r>
          <a:endParaRPr lang="en-US" sz="2600" kern="1200" dirty="0">
            <a:solidFill>
              <a:schemeClr val="bg1"/>
            </a:solidFill>
          </a:endParaRPr>
        </a:p>
      </dsp:txBody>
      <dsp:txXfrm>
        <a:off x="356673" y="1075135"/>
        <a:ext cx="1710528" cy="1710528"/>
      </dsp:txXfrm>
    </dsp:sp>
    <dsp:sp modelId="{DFF09405-8AC1-4DD6-8C66-5ACD1A261EE3}">
      <dsp:nvSpPr>
        <dsp:cNvPr id="0" name=""/>
        <dsp:cNvSpPr/>
      </dsp:nvSpPr>
      <dsp:spPr>
        <a:xfrm>
          <a:off x="1937652" y="720873"/>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3020" rIns="133129"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NVCC Team</a:t>
          </a:r>
          <a:endParaRPr lang="en-US" sz="2600" kern="1200" dirty="0">
            <a:solidFill>
              <a:schemeClr val="bg1"/>
            </a:solidFill>
          </a:endParaRPr>
        </a:p>
      </dsp:txBody>
      <dsp:txXfrm>
        <a:off x="2291914" y="1075135"/>
        <a:ext cx="1710528" cy="1710528"/>
      </dsp:txXfrm>
    </dsp:sp>
    <dsp:sp modelId="{3D6A5A7D-5AB8-4CBD-9B0E-106C5EF9245C}">
      <dsp:nvSpPr>
        <dsp:cNvPr id="0" name=""/>
        <dsp:cNvSpPr/>
      </dsp:nvSpPr>
      <dsp:spPr>
        <a:xfrm>
          <a:off x="3872894" y="720873"/>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3020" rIns="133129"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Claims Processing Team</a:t>
          </a:r>
          <a:endParaRPr lang="en-US" sz="2600" kern="1200" dirty="0">
            <a:solidFill>
              <a:schemeClr val="bg1"/>
            </a:solidFill>
          </a:endParaRPr>
        </a:p>
      </dsp:txBody>
      <dsp:txXfrm>
        <a:off x="4227156" y="1075135"/>
        <a:ext cx="1710528" cy="1710528"/>
      </dsp:txXfrm>
    </dsp:sp>
    <dsp:sp modelId="{0A766429-8149-4AB9-AD07-05CF5C9569C7}">
      <dsp:nvSpPr>
        <dsp:cNvPr id="0" name=""/>
        <dsp:cNvSpPr/>
      </dsp:nvSpPr>
      <dsp:spPr>
        <a:xfrm>
          <a:off x="5808136" y="720873"/>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3020" rIns="133129"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Board of Veterans Appeals (BVA)</a:t>
          </a:r>
          <a:endParaRPr lang="en-US" sz="2600" kern="1200" dirty="0">
            <a:solidFill>
              <a:schemeClr val="bg1"/>
            </a:solidFill>
          </a:endParaRPr>
        </a:p>
      </dsp:txBody>
      <dsp:txXfrm>
        <a:off x="6162398" y="1075135"/>
        <a:ext cx="1710528" cy="1710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200400" y="2027019"/>
          <a:ext cx="1828798"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Veteran</a:t>
          </a:r>
          <a:endParaRPr lang="en-US" sz="2800" b="1" kern="1200" dirty="0">
            <a:solidFill>
              <a:srgbClr val="FF0000"/>
            </a:solidFill>
          </a:endParaRPr>
        </a:p>
      </dsp:txBody>
      <dsp:txXfrm>
        <a:off x="3468221" y="2252688"/>
        <a:ext cx="1293156"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endParaRPr lang="en-US" sz="1700" b="1" kern="1200" dirty="0"/>
        </a:p>
      </dsp:txBody>
      <dsp:txXfrm>
        <a:off x="3569987" y="246030"/>
        <a:ext cx="1089624" cy="1089624"/>
      </dsp:txXfrm>
    </dsp:sp>
    <dsp:sp modelId="{28E215B8-5ED4-4325-BE3D-3CA0EFB0194A}">
      <dsp:nvSpPr>
        <dsp:cNvPr id="0" name=""/>
        <dsp:cNvSpPr/>
      </dsp:nvSpPr>
      <dsp:spPr>
        <a:xfrm rot="20520000">
          <a:off x="4959667" y="2451043"/>
          <a:ext cx="339105" cy="33704"/>
        </a:xfrm>
        <a:custGeom>
          <a:avLst/>
          <a:gdLst/>
          <a:ahLst/>
          <a:cxnLst/>
          <a:rect l="0" t="0" r="0" b="0"/>
          <a:pathLst>
            <a:path>
              <a:moveTo>
                <a:pt x="0" y="16852"/>
              </a:moveTo>
              <a:lnTo>
                <a:pt x="33910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0742" y="2459417"/>
        <a:ext cx="16955" cy="16955"/>
      </dsp:txXfrm>
    </dsp:sp>
    <dsp:sp modelId="{4AF16964-1C94-43BA-9DD2-AA7BF686005E}">
      <dsp:nvSpPr>
        <dsp:cNvPr id="0" name=""/>
        <dsp:cNvSpPr/>
      </dsp:nvSpPr>
      <dsp:spPr>
        <a:xfrm>
          <a:off x="5252763" y="1406927"/>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504851" y="3609252"/>
          <a:ext cx="423929" cy="33704"/>
        </a:xfrm>
        <a:custGeom>
          <a:avLst/>
          <a:gdLst/>
          <a:ahLst/>
          <a:cxnLst/>
          <a:rect l="0" t="0" r="0" b="0"/>
          <a:pathLst>
            <a:path>
              <a:moveTo>
                <a:pt x="0" y="16852"/>
              </a:moveTo>
              <a:lnTo>
                <a:pt x="423929"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6218" y="3615506"/>
        <a:ext cx="21196" cy="21196"/>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9055" y="3605056"/>
          <a:ext cx="413554" cy="33704"/>
        </a:xfrm>
        <a:custGeom>
          <a:avLst/>
          <a:gdLst/>
          <a:ahLst/>
          <a:cxnLst/>
          <a:rect l="0" t="0" r="0" b="0"/>
          <a:pathLst>
            <a:path>
              <a:moveTo>
                <a:pt x="0" y="16852"/>
              </a:moveTo>
              <a:lnTo>
                <a:pt x="413554"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05493" y="3611569"/>
        <a:ext cx="20677" cy="20677"/>
      </dsp:txXfrm>
    </dsp:sp>
    <dsp:sp modelId="{8446F48A-FCC3-436F-9A99-85FF67B1D38B}">
      <dsp:nvSpPr>
        <dsp:cNvPr id="0" name=""/>
        <dsp:cNvSpPr/>
      </dsp:nvSpPr>
      <dsp:spPr>
        <a:xfrm>
          <a:off x="2133599" y="3650439"/>
          <a:ext cx="160343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5433" y="2408728"/>
          <a:ext cx="391468" cy="33704"/>
        </a:xfrm>
        <a:custGeom>
          <a:avLst/>
          <a:gdLst/>
          <a:ahLst/>
          <a:cxnLst/>
          <a:rect l="0" t="0" r="0" b="0"/>
          <a:pathLst>
            <a:path>
              <a:moveTo>
                <a:pt x="0" y="16852"/>
              </a:moveTo>
              <a:lnTo>
                <a:pt x="391468"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81381" y="2415794"/>
        <a:ext cx="19573" cy="19573"/>
      </dsp:txXfrm>
    </dsp:sp>
    <dsp:sp modelId="{87EB7D41-0074-40B2-B1B0-BF835A603C37}">
      <dsp:nvSpPr>
        <dsp:cNvPr id="0" name=""/>
        <dsp:cNvSpPr/>
      </dsp:nvSpPr>
      <dsp:spPr>
        <a:xfrm>
          <a:off x="1412555" y="1325145"/>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1C37B-7731-436A-B549-F52828966236}">
      <dsp:nvSpPr>
        <dsp:cNvPr id="0" name=""/>
        <dsp:cNvSpPr/>
      </dsp:nvSpPr>
      <dsp:spPr>
        <a:xfrm>
          <a:off x="0" y="-228589"/>
          <a:ext cx="8229600" cy="51435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34DC3-FA9E-44E6-BA04-D9F9336B14B2}">
      <dsp:nvSpPr>
        <dsp:cNvPr id="0" name=""/>
        <dsp:cNvSpPr/>
      </dsp:nvSpPr>
      <dsp:spPr>
        <a:xfrm>
          <a:off x="810615" y="3593545"/>
          <a:ext cx="189280" cy="189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5603E-B33A-4564-A932-512E4BCAAB26}">
      <dsp:nvSpPr>
        <dsp:cNvPr id="0" name=""/>
        <dsp:cNvSpPr/>
      </dsp:nvSpPr>
      <dsp:spPr>
        <a:xfrm>
          <a:off x="0" y="457199"/>
          <a:ext cx="1394611" cy="252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96" tIns="0" rIns="0" bIns="0" numCol="1" spcCol="1270" anchor="t" anchorCtr="0">
          <a:noAutofit/>
        </a:bodyPr>
        <a:lstStyle/>
        <a:p>
          <a:pPr lvl="0" algn="l" defTabSz="977900">
            <a:lnSpc>
              <a:spcPct val="90000"/>
            </a:lnSpc>
            <a:spcBef>
              <a:spcPct val="0"/>
            </a:spcBef>
            <a:spcAft>
              <a:spcPct val="35000"/>
            </a:spcAft>
          </a:pPr>
          <a:r>
            <a:rPr lang="en-US" sz="2200" b="1" kern="1200" dirty="0" smtClean="0">
              <a:solidFill>
                <a:schemeClr val="bg1"/>
              </a:solidFill>
            </a:rPr>
            <a:t>NVCC Receives Request or NOD and places in FBCS and Tracking Worksheet</a:t>
          </a:r>
          <a:endParaRPr lang="en-US" sz="2200" b="1" kern="1200" dirty="0">
            <a:solidFill>
              <a:schemeClr val="bg1"/>
            </a:solidFill>
          </a:endParaRPr>
        </a:p>
      </dsp:txBody>
      <dsp:txXfrm>
        <a:off x="0" y="457199"/>
        <a:ext cx="1394611" cy="2529797"/>
      </dsp:txXfrm>
    </dsp:sp>
    <dsp:sp modelId="{79555DF0-C55E-4106-88A6-22FD5D42095E}">
      <dsp:nvSpPr>
        <dsp:cNvPr id="0" name=""/>
        <dsp:cNvSpPr/>
      </dsp:nvSpPr>
      <dsp:spPr>
        <a:xfrm>
          <a:off x="1835200" y="2609079"/>
          <a:ext cx="296265" cy="296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72E16-9A61-42C7-9307-C92FFFB945AD}">
      <dsp:nvSpPr>
        <dsp:cNvPr id="0" name=""/>
        <dsp:cNvSpPr/>
      </dsp:nvSpPr>
      <dsp:spPr>
        <a:xfrm>
          <a:off x="1752597" y="2667009"/>
          <a:ext cx="1834280" cy="258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5" tIns="0" rIns="0" bIns="0" numCol="1" spcCol="1270" anchor="t" anchorCtr="0">
          <a:noAutofit/>
        </a:bodyPr>
        <a:lstStyle/>
        <a:p>
          <a:pPr lvl="0" algn="l" defTabSz="889000">
            <a:lnSpc>
              <a:spcPct val="90000"/>
            </a:lnSpc>
            <a:spcBef>
              <a:spcPct val="0"/>
            </a:spcBef>
            <a:spcAft>
              <a:spcPct val="35000"/>
            </a:spcAft>
          </a:pPr>
          <a:endParaRPr lang="en-US" sz="2000" b="1" kern="1200" dirty="0" smtClean="0">
            <a:solidFill>
              <a:schemeClr val="bg1"/>
            </a:solidFill>
          </a:endParaRPr>
        </a:p>
        <a:p>
          <a:pPr lvl="0" algn="l" defTabSz="889000">
            <a:lnSpc>
              <a:spcPct val="90000"/>
            </a:lnSpc>
            <a:spcBef>
              <a:spcPct val="0"/>
            </a:spcBef>
            <a:spcAft>
              <a:spcPct val="35000"/>
            </a:spcAft>
          </a:pPr>
          <a:r>
            <a:rPr lang="en-US" sz="2200" b="1" kern="1200" dirty="0" smtClean="0">
              <a:solidFill>
                <a:schemeClr val="bg1"/>
              </a:solidFill>
            </a:rPr>
            <a:t>Appeals Folder created and 1</a:t>
          </a:r>
          <a:r>
            <a:rPr lang="en-US" sz="2200" b="1" kern="1200" baseline="30000" dirty="0" smtClean="0">
              <a:solidFill>
                <a:schemeClr val="bg1"/>
              </a:solidFill>
            </a:rPr>
            <a:t>st</a:t>
          </a:r>
          <a:r>
            <a:rPr lang="en-US" sz="2200" b="1" kern="1200" dirty="0" smtClean="0">
              <a:solidFill>
                <a:schemeClr val="bg1"/>
              </a:solidFill>
            </a:rPr>
            <a:t> Level Review of Claim completed </a:t>
          </a:r>
          <a:endParaRPr lang="en-US" sz="2200" b="1" kern="1200" dirty="0">
            <a:solidFill>
              <a:schemeClr val="bg1"/>
            </a:solidFill>
          </a:endParaRPr>
        </a:p>
      </dsp:txBody>
      <dsp:txXfrm>
        <a:off x="1752597" y="2667009"/>
        <a:ext cx="1834280" cy="2582294"/>
      </dsp:txXfrm>
    </dsp:sp>
    <dsp:sp modelId="{B2AA9823-A5B3-460A-A573-E43DCB21E37A}">
      <dsp:nvSpPr>
        <dsp:cNvPr id="0" name=""/>
        <dsp:cNvSpPr/>
      </dsp:nvSpPr>
      <dsp:spPr>
        <a:xfrm>
          <a:off x="3151936" y="1824181"/>
          <a:ext cx="395020" cy="39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DC086-D7DC-4742-819A-775A47C492E9}">
      <dsp:nvSpPr>
        <dsp:cNvPr id="0" name=""/>
        <dsp:cNvSpPr/>
      </dsp:nvSpPr>
      <dsp:spPr>
        <a:xfrm>
          <a:off x="2057402" y="274628"/>
          <a:ext cx="1916871" cy="12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lvl="0" algn="l" defTabSz="977900">
            <a:lnSpc>
              <a:spcPct val="90000"/>
            </a:lnSpc>
            <a:spcBef>
              <a:spcPct val="0"/>
            </a:spcBef>
            <a:spcAft>
              <a:spcPct val="35000"/>
            </a:spcAft>
          </a:pPr>
          <a:r>
            <a:rPr lang="en-US" sz="2200" b="1" kern="1200" dirty="0" smtClean="0">
              <a:solidFill>
                <a:schemeClr val="bg1"/>
              </a:solidFill>
            </a:rPr>
            <a:t>Second Level Review if Required  - Local or (BVA)</a:t>
          </a:r>
          <a:endParaRPr lang="en-US" sz="2200" b="1" kern="1200" dirty="0">
            <a:solidFill>
              <a:schemeClr val="bg1"/>
            </a:solidFill>
          </a:endParaRPr>
        </a:p>
      </dsp:txBody>
      <dsp:txXfrm>
        <a:off x="2057402" y="274628"/>
        <a:ext cx="1916871" cy="1248672"/>
      </dsp:txXfrm>
    </dsp:sp>
    <dsp:sp modelId="{18F39CDE-0157-41D6-BBCD-D3AE51539AA5}">
      <dsp:nvSpPr>
        <dsp:cNvPr id="0" name=""/>
        <dsp:cNvSpPr/>
      </dsp:nvSpPr>
      <dsp:spPr>
        <a:xfrm>
          <a:off x="4682642" y="1211076"/>
          <a:ext cx="510235" cy="5102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17CB7-E4E8-4380-BE61-84A08D50FF32}">
      <dsp:nvSpPr>
        <dsp:cNvPr id="0" name=""/>
        <dsp:cNvSpPr/>
      </dsp:nvSpPr>
      <dsp:spPr>
        <a:xfrm>
          <a:off x="4419599" y="1752602"/>
          <a:ext cx="1856943" cy="246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3" tIns="0" rIns="0" bIns="0" numCol="1" spcCol="1270" anchor="t" anchorCtr="0">
          <a:noAutofit/>
        </a:bodyPr>
        <a:lstStyle/>
        <a:p>
          <a:pPr lvl="0" algn="l" defTabSz="889000">
            <a:lnSpc>
              <a:spcPct val="90000"/>
            </a:lnSpc>
            <a:spcBef>
              <a:spcPct val="0"/>
            </a:spcBef>
            <a:spcAft>
              <a:spcPct val="35000"/>
            </a:spcAft>
          </a:pPr>
          <a:endParaRPr lang="en-US" sz="2000" b="1" kern="1200" dirty="0" smtClean="0">
            <a:solidFill>
              <a:schemeClr val="bg1"/>
            </a:solidFill>
          </a:endParaRPr>
        </a:p>
        <a:p>
          <a:pPr lvl="0" algn="l" defTabSz="889000">
            <a:lnSpc>
              <a:spcPct val="90000"/>
            </a:lnSpc>
            <a:spcBef>
              <a:spcPct val="0"/>
            </a:spcBef>
            <a:spcAft>
              <a:spcPct val="35000"/>
            </a:spcAft>
          </a:pPr>
          <a:r>
            <a:rPr lang="en-US" sz="2200" b="1" kern="1200" dirty="0" smtClean="0">
              <a:solidFill>
                <a:schemeClr val="bg1"/>
              </a:solidFill>
            </a:rPr>
            <a:t>If  Claim Reversed it is Reopened and Sent to Claims for Processing</a:t>
          </a:r>
          <a:endParaRPr lang="en-US" sz="2200" b="1" kern="1200" dirty="0">
            <a:solidFill>
              <a:schemeClr val="bg1"/>
            </a:solidFill>
          </a:endParaRPr>
        </a:p>
      </dsp:txBody>
      <dsp:txXfrm>
        <a:off x="4419599" y="1752602"/>
        <a:ext cx="1856943" cy="2468887"/>
      </dsp:txXfrm>
    </dsp:sp>
    <dsp:sp modelId="{422F2CC7-3DED-4A98-839D-8BA400D8FAE5}">
      <dsp:nvSpPr>
        <dsp:cNvPr id="0" name=""/>
        <dsp:cNvSpPr/>
      </dsp:nvSpPr>
      <dsp:spPr>
        <a:xfrm>
          <a:off x="6258610" y="801653"/>
          <a:ext cx="650138" cy="6501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EF233-533D-4E16-A1C7-02F3240929AB}">
      <dsp:nvSpPr>
        <dsp:cNvPr id="0" name=""/>
        <dsp:cNvSpPr/>
      </dsp:nvSpPr>
      <dsp:spPr>
        <a:xfrm>
          <a:off x="6583680" y="2362196"/>
          <a:ext cx="1645920" cy="18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95" tIns="0" rIns="0" bIns="0" numCol="1" spcCol="1270" anchor="t" anchorCtr="0">
          <a:noAutofit/>
        </a:bodyPr>
        <a:lstStyle/>
        <a:p>
          <a:pPr lvl="0" algn="l" defTabSz="977900">
            <a:lnSpc>
              <a:spcPct val="90000"/>
            </a:lnSpc>
            <a:spcBef>
              <a:spcPct val="0"/>
            </a:spcBef>
            <a:spcAft>
              <a:spcPct val="35000"/>
            </a:spcAft>
          </a:pPr>
          <a:r>
            <a:rPr lang="en-US" sz="2200" b="1" kern="1200" dirty="0" smtClean="0">
              <a:solidFill>
                <a:schemeClr val="bg1"/>
              </a:solidFill>
            </a:rPr>
            <a:t>Veteran/ Claimant Notified of Decision</a:t>
          </a:r>
          <a:endParaRPr lang="en-US" sz="2200" b="1" kern="1200" dirty="0">
            <a:solidFill>
              <a:schemeClr val="bg1"/>
            </a:solidFill>
          </a:endParaRPr>
        </a:p>
      </dsp:txBody>
      <dsp:txXfrm>
        <a:off x="6583680" y="2362196"/>
        <a:ext cx="1645920" cy="1807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8B0CD-4399-4314-B90C-5BD258CE5C60}">
      <dsp:nvSpPr>
        <dsp:cNvPr id="0" name=""/>
        <dsp:cNvSpPr/>
      </dsp:nvSpPr>
      <dsp:spPr>
        <a:xfrm>
          <a:off x="982" y="175750"/>
          <a:ext cx="3832692" cy="2299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1. Enhanced Communication</a:t>
          </a:r>
          <a:endParaRPr lang="en-US" sz="4200" kern="1200" dirty="0"/>
        </a:p>
      </dsp:txBody>
      <dsp:txXfrm>
        <a:off x="982" y="175750"/>
        <a:ext cx="3832692" cy="2299615"/>
      </dsp:txXfrm>
    </dsp:sp>
    <dsp:sp modelId="{80465383-249D-47F6-8589-CFA6033A91AD}">
      <dsp:nvSpPr>
        <dsp:cNvPr id="0" name=""/>
        <dsp:cNvSpPr/>
      </dsp:nvSpPr>
      <dsp:spPr>
        <a:xfrm>
          <a:off x="4216944" y="175750"/>
          <a:ext cx="3832692" cy="2299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2. Increased Operational Efficiency</a:t>
          </a:r>
        </a:p>
      </dsp:txBody>
      <dsp:txXfrm>
        <a:off x="4216944" y="175750"/>
        <a:ext cx="3832692" cy="2299615"/>
      </dsp:txXfrm>
    </dsp:sp>
    <dsp:sp modelId="{A74F82E1-0E21-45E8-8E10-EA34AF65B809}">
      <dsp:nvSpPr>
        <dsp:cNvPr id="0" name=""/>
        <dsp:cNvSpPr/>
      </dsp:nvSpPr>
      <dsp:spPr>
        <a:xfrm>
          <a:off x="982" y="2858634"/>
          <a:ext cx="3832692" cy="2299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3. Increased Satisfaction</a:t>
          </a:r>
          <a:endParaRPr lang="en-US" sz="4200" kern="1200" dirty="0"/>
        </a:p>
      </dsp:txBody>
      <dsp:txXfrm>
        <a:off x="982" y="2858634"/>
        <a:ext cx="3832692" cy="2299615"/>
      </dsp:txXfrm>
    </dsp:sp>
    <dsp:sp modelId="{B9ABB681-9CDB-46E2-BF77-9118F041D25A}">
      <dsp:nvSpPr>
        <dsp:cNvPr id="0" name=""/>
        <dsp:cNvSpPr/>
      </dsp:nvSpPr>
      <dsp:spPr>
        <a:xfrm>
          <a:off x="4216944" y="2858634"/>
          <a:ext cx="3832692" cy="2299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4. Enhanced Decision Making</a:t>
          </a:r>
          <a:endParaRPr lang="en-US" sz="4200" kern="1200" dirty="0"/>
        </a:p>
      </dsp:txBody>
      <dsp:txXfrm>
        <a:off x="4216944" y="2858634"/>
        <a:ext cx="3832692" cy="2299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200400" y="2027019"/>
          <a:ext cx="1828798"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Veteran</a:t>
          </a:r>
          <a:endParaRPr lang="en-US" sz="2800" b="1" kern="1200" dirty="0">
            <a:solidFill>
              <a:srgbClr val="FF0000"/>
            </a:solidFill>
          </a:endParaRPr>
        </a:p>
      </dsp:txBody>
      <dsp:txXfrm>
        <a:off x="3468221" y="2252688"/>
        <a:ext cx="1293156"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endParaRPr lang="en-US" sz="1700" b="1" kern="1200" dirty="0"/>
        </a:p>
      </dsp:txBody>
      <dsp:txXfrm>
        <a:off x="3569987" y="246030"/>
        <a:ext cx="1089624" cy="1089624"/>
      </dsp:txXfrm>
    </dsp:sp>
    <dsp:sp modelId="{28E215B8-5ED4-4325-BE3D-3CA0EFB0194A}">
      <dsp:nvSpPr>
        <dsp:cNvPr id="0" name=""/>
        <dsp:cNvSpPr/>
      </dsp:nvSpPr>
      <dsp:spPr>
        <a:xfrm rot="20520000">
          <a:off x="4959667" y="2451043"/>
          <a:ext cx="339105" cy="33704"/>
        </a:xfrm>
        <a:custGeom>
          <a:avLst/>
          <a:gdLst/>
          <a:ahLst/>
          <a:cxnLst/>
          <a:rect l="0" t="0" r="0" b="0"/>
          <a:pathLst>
            <a:path>
              <a:moveTo>
                <a:pt x="0" y="16852"/>
              </a:moveTo>
              <a:lnTo>
                <a:pt x="33910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0742" y="2459417"/>
        <a:ext cx="16955" cy="16955"/>
      </dsp:txXfrm>
    </dsp:sp>
    <dsp:sp modelId="{4AF16964-1C94-43BA-9DD2-AA7BF686005E}">
      <dsp:nvSpPr>
        <dsp:cNvPr id="0" name=""/>
        <dsp:cNvSpPr/>
      </dsp:nvSpPr>
      <dsp:spPr>
        <a:xfrm>
          <a:off x="5252763" y="1406927"/>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504851" y="3609252"/>
          <a:ext cx="423929" cy="33704"/>
        </a:xfrm>
        <a:custGeom>
          <a:avLst/>
          <a:gdLst/>
          <a:ahLst/>
          <a:cxnLst/>
          <a:rect l="0" t="0" r="0" b="0"/>
          <a:pathLst>
            <a:path>
              <a:moveTo>
                <a:pt x="0" y="16852"/>
              </a:moveTo>
              <a:lnTo>
                <a:pt x="423929"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6218" y="3615506"/>
        <a:ext cx="21196" cy="21196"/>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9055" y="3605056"/>
          <a:ext cx="413554" cy="33704"/>
        </a:xfrm>
        <a:custGeom>
          <a:avLst/>
          <a:gdLst/>
          <a:ahLst/>
          <a:cxnLst/>
          <a:rect l="0" t="0" r="0" b="0"/>
          <a:pathLst>
            <a:path>
              <a:moveTo>
                <a:pt x="0" y="16852"/>
              </a:moveTo>
              <a:lnTo>
                <a:pt x="413554"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05493" y="3611569"/>
        <a:ext cx="20677" cy="20677"/>
      </dsp:txXfrm>
    </dsp:sp>
    <dsp:sp modelId="{8446F48A-FCC3-436F-9A99-85FF67B1D38B}">
      <dsp:nvSpPr>
        <dsp:cNvPr id="0" name=""/>
        <dsp:cNvSpPr/>
      </dsp:nvSpPr>
      <dsp:spPr>
        <a:xfrm>
          <a:off x="2133599" y="3650439"/>
          <a:ext cx="160343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5433" y="2408728"/>
          <a:ext cx="391468" cy="33704"/>
        </a:xfrm>
        <a:custGeom>
          <a:avLst/>
          <a:gdLst/>
          <a:ahLst/>
          <a:cxnLst/>
          <a:rect l="0" t="0" r="0" b="0"/>
          <a:pathLst>
            <a:path>
              <a:moveTo>
                <a:pt x="0" y="16852"/>
              </a:moveTo>
              <a:lnTo>
                <a:pt x="391468"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81381" y="2415794"/>
        <a:ext cx="19573" cy="19573"/>
      </dsp:txXfrm>
    </dsp:sp>
    <dsp:sp modelId="{87EB7D41-0074-40B2-B1B0-BF835A603C37}">
      <dsp:nvSpPr>
        <dsp:cNvPr id="0" name=""/>
        <dsp:cNvSpPr/>
      </dsp:nvSpPr>
      <dsp:spPr>
        <a:xfrm>
          <a:off x="1412555" y="1325145"/>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7E06A-E706-4234-ABAD-1800E33C6166}">
      <dsp:nvSpPr>
        <dsp:cNvPr id="0" name=""/>
        <dsp:cNvSpPr/>
      </dsp:nvSpPr>
      <dsp:spPr>
        <a:xfrm>
          <a:off x="7433" y="2000421"/>
          <a:ext cx="2221929" cy="1333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Standardized Processes</a:t>
          </a:r>
          <a:endParaRPr lang="en-US" sz="2600" kern="1200" dirty="0"/>
        </a:p>
      </dsp:txBody>
      <dsp:txXfrm>
        <a:off x="46480" y="2039468"/>
        <a:ext cx="2143835" cy="1255063"/>
      </dsp:txXfrm>
    </dsp:sp>
    <dsp:sp modelId="{F128AAD2-DDAB-413B-8470-C46ACE0241F1}">
      <dsp:nvSpPr>
        <dsp:cNvPr id="0" name=""/>
        <dsp:cNvSpPr/>
      </dsp:nvSpPr>
      <dsp:spPr>
        <a:xfrm>
          <a:off x="2451556" y="2391480"/>
          <a:ext cx="471049" cy="551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51556" y="2501688"/>
        <a:ext cx="329734" cy="330622"/>
      </dsp:txXfrm>
    </dsp:sp>
    <dsp:sp modelId="{C5A70EDF-EA63-4782-91E0-4F1D355B0ED0}">
      <dsp:nvSpPr>
        <dsp:cNvPr id="0" name=""/>
        <dsp:cNvSpPr/>
      </dsp:nvSpPr>
      <dsp:spPr>
        <a:xfrm>
          <a:off x="3118135" y="2000421"/>
          <a:ext cx="2221929" cy="13331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Veteran Centered Care</a:t>
          </a:r>
          <a:endParaRPr lang="en-US" sz="2600" kern="1200" dirty="0"/>
        </a:p>
      </dsp:txBody>
      <dsp:txXfrm>
        <a:off x="3157182" y="2039468"/>
        <a:ext cx="2143835" cy="1255063"/>
      </dsp:txXfrm>
    </dsp:sp>
    <dsp:sp modelId="{97216BE1-28AC-46CC-B70E-1902879B3ECE}">
      <dsp:nvSpPr>
        <dsp:cNvPr id="0" name=""/>
        <dsp:cNvSpPr/>
      </dsp:nvSpPr>
      <dsp:spPr>
        <a:xfrm>
          <a:off x="5562257" y="2391480"/>
          <a:ext cx="471049" cy="5510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562257" y="2501688"/>
        <a:ext cx="329734" cy="330622"/>
      </dsp:txXfrm>
    </dsp:sp>
    <dsp:sp modelId="{B78C788D-13B7-4367-90A1-3E26272619E3}">
      <dsp:nvSpPr>
        <dsp:cNvPr id="0" name=""/>
        <dsp:cNvSpPr/>
      </dsp:nvSpPr>
      <dsp:spPr>
        <a:xfrm>
          <a:off x="6228836" y="2000421"/>
          <a:ext cx="2221929" cy="13331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Fiscal Responsibility</a:t>
          </a:r>
          <a:endParaRPr lang="en-US" sz="2600" kern="1200" dirty="0"/>
        </a:p>
      </dsp:txBody>
      <dsp:txXfrm>
        <a:off x="6267883" y="2039468"/>
        <a:ext cx="2143835" cy="12550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ADDB-40F8-4EEE-8346-033BDF5DF40A}">
      <dsp:nvSpPr>
        <dsp:cNvPr id="0" name=""/>
        <dsp:cNvSpPr/>
      </dsp:nvSpPr>
      <dsp:spPr>
        <a:xfrm>
          <a:off x="3344318" y="2027019"/>
          <a:ext cx="1540962" cy="1540962"/>
        </a:xfrm>
        <a:prstGeom prst="ellipse">
          <a:avLst/>
        </a:pr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Veteran</a:t>
          </a:r>
          <a:endParaRPr lang="en-US" sz="2500" b="1" kern="1200" dirty="0">
            <a:solidFill>
              <a:srgbClr val="FF0000"/>
            </a:solidFill>
          </a:endParaRPr>
        </a:p>
      </dsp:txBody>
      <dsp:txXfrm>
        <a:off x="3569987" y="2252688"/>
        <a:ext cx="1089624" cy="1089624"/>
      </dsp:txXfrm>
    </dsp:sp>
    <dsp:sp modelId="{5B40DE47-D4C1-42FB-AA10-23D520A7DE1C}">
      <dsp:nvSpPr>
        <dsp:cNvPr id="0" name=""/>
        <dsp:cNvSpPr/>
      </dsp:nvSpPr>
      <dsp:spPr>
        <a:xfrm rot="16200000">
          <a:off x="3881952" y="1777319"/>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157" y="1782529"/>
        <a:ext cx="23284" cy="23284"/>
      </dsp:txXfrm>
    </dsp:sp>
    <dsp:sp modelId="{808FFAE4-0C60-4315-B484-C0443073D25D}">
      <dsp:nvSpPr>
        <dsp:cNvPr id="0" name=""/>
        <dsp:cNvSpPr/>
      </dsp:nvSpPr>
      <dsp:spPr>
        <a:xfrm>
          <a:off x="3344318" y="20361"/>
          <a:ext cx="1540962" cy="1540962"/>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Referral Review</a:t>
          </a:r>
          <a:endParaRPr lang="en-US" sz="1700" b="1" kern="1200" dirty="0"/>
        </a:p>
      </dsp:txBody>
      <dsp:txXfrm>
        <a:off x="3569987" y="246030"/>
        <a:ext cx="1089624" cy="1089624"/>
      </dsp:txXfrm>
    </dsp:sp>
    <dsp:sp modelId="{28E215B8-5ED4-4325-BE3D-3CA0EFB0194A}">
      <dsp:nvSpPr>
        <dsp:cNvPr id="0" name=""/>
        <dsp:cNvSpPr/>
      </dsp:nvSpPr>
      <dsp:spPr>
        <a:xfrm rot="20520000">
          <a:off x="4836174" y="2470602"/>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7380" y="2475812"/>
        <a:ext cx="23284" cy="23284"/>
      </dsp:txXfrm>
    </dsp:sp>
    <dsp:sp modelId="{4AF16964-1C94-43BA-9DD2-AA7BF686005E}">
      <dsp:nvSpPr>
        <dsp:cNvPr id="0" name=""/>
        <dsp:cNvSpPr/>
      </dsp:nvSpPr>
      <dsp:spPr>
        <a:xfrm>
          <a:off x="5252763" y="1406927"/>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Appt Mgt/ Pre-Post Calls </a:t>
          </a:r>
          <a:endParaRPr lang="en-US" sz="1700" b="1" kern="1200" dirty="0"/>
        </a:p>
      </dsp:txBody>
      <dsp:txXfrm>
        <a:off x="5478432" y="1632596"/>
        <a:ext cx="1089624" cy="1089624"/>
      </dsp:txXfrm>
    </dsp:sp>
    <dsp:sp modelId="{78EB3F23-03E8-47DA-8FB0-07C616663517}">
      <dsp:nvSpPr>
        <dsp:cNvPr id="0" name=""/>
        <dsp:cNvSpPr/>
      </dsp:nvSpPr>
      <dsp:spPr>
        <a:xfrm rot="3240000">
          <a:off x="4471694" y="3592358"/>
          <a:ext cx="465695" cy="33704"/>
        </a:xfrm>
        <a:custGeom>
          <a:avLst/>
          <a:gdLst/>
          <a:ahLst/>
          <a:cxnLst/>
          <a:rect l="0" t="0" r="0" b="0"/>
          <a:pathLst>
            <a:path>
              <a:moveTo>
                <a:pt x="0" y="16852"/>
              </a:moveTo>
              <a:lnTo>
                <a:pt x="465695"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92899" y="3597567"/>
        <a:ext cx="23284" cy="23284"/>
      </dsp:txXfrm>
    </dsp:sp>
    <dsp:sp modelId="{F1A71C1C-8327-4F85-A298-BC79C05D327B}">
      <dsp:nvSpPr>
        <dsp:cNvPr id="0" name=""/>
        <dsp:cNvSpPr/>
      </dsp:nvSpPr>
      <dsp:spPr>
        <a:xfrm>
          <a:off x="4523802" y="3650439"/>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Appeals Mgt</a:t>
          </a:r>
          <a:endParaRPr lang="en-US" sz="1700" b="1" kern="1200" dirty="0"/>
        </a:p>
      </dsp:txBody>
      <dsp:txXfrm>
        <a:off x="4749471" y="3876108"/>
        <a:ext cx="1089624" cy="1089624"/>
      </dsp:txXfrm>
    </dsp:sp>
    <dsp:sp modelId="{181C11C4-BA82-4839-B156-D6A9AD0B04EF}">
      <dsp:nvSpPr>
        <dsp:cNvPr id="0" name=""/>
        <dsp:cNvSpPr/>
      </dsp:nvSpPr>
      <dsp:spPr>
        <a:xfrm rot="7560000">
          <a:off x="3300447" y="3588161"/>
          <a:ext cx="455320" cy="33704"/>
        </a:xfrm>
        <a:custGeom>
          <a:avLst/>
          <a:gdLst/>
          <a:ahLst/>
          <a:cxnLst/>
          <a:rect l="0" t="0" r="0" b="0"/>
          <a:pathLst>
            <a:path>
              <a:moveTo>
                <a:pt x="0" y="16852"/>
              </a:moveTo>
              <a:lnTo>
                <a:pt x="455320"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16724" y="3593630"/>
        <a:ext cx="22766" cy="22766"/>
      </dsp:txXfrm>
    </dsp:sp>
    <dsp:sp modelId="{8446F48A-FCC3-436F-9A99-85FF67B1D38B}">
      <dsp:nvSpPr>
        <dsp:cNvPr id="0" name=""/>
        <dsp:cNvSpPr/>
      </dsp:nvSpPr>
      <dsp:spPr>
        <a:xfrm>
          <a:off x="2133599" y="3650439"/>
          <a:ext cx="160343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Clinical Review for Emergency Claims</a:t>
          </a:r>
          <a:endParaRPr lang="en-US" sz="1500" b="1" kern="1200" dirty="0"/>
        </a:p>
      </dsp:txBody>
      <dsp:txXfrm>
        <a:off x="2368416" y="3876108"/>
        <a:ext cx="1133798" cy="1089624"/>
      </dsp:txXfrm>
    </dsp:sp>
    <dsp:sp modelId="{C94648DB-A991-4D17-B21C-2B58591D5923}">
      <dsp:nvSpPr>
        <dsp:cNvPr id="0" name=""/>
        <dsp:cNvSpPr/>
      </dsp:nvSpPr>
      <dsp:spPr>
        <a:xfrm rot="11998066">
          <a:off x="2891739" y="2429711"/>
          <a:ext cx="514356" cy="33704"/>
        </a:xfrm>
        <a:custGeom>
          <a:avLst/>
          <a:gdLst/>
          <a:ahLst/>
          <a:cxnLst/>
          <a:rect l="0" t="0" r="0" b="0"/>
          <a:pathLst>
            <a:path>
              <a:moveTo>
                <a:pt x="0" y="16852"/>
              </a:moveTo>
              <a:lnTo>
                <a:pt x="514356" y="16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36059" y="2433704"/>
        <a:ext cx="25717" cy="25717"/>
      </dsp:txXfrm>
    </dsp:sp>
    <dsp:sp modelId="{87EB7D41-0074-40B2-B1B0-BF835A603C37}">
      <dsp:nvSpPr>
        <dsp:cNvPr id="0" name=""/>
        <dsp:cNvSpPr/>
      </dsp:nvSpPr>
      <dsp:spPr>
        <a:xfrm>
          <a:off x="1412555" y="1325145"/>
          <a:ext cx="1540962" cy="154096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Hospital Notification</a:t>
          </a:r>
          <a:endParaRPr lang="en-US" sz="1700" b="1" kern="1200" dirty="0"/>
        </a:p>
      </dsp:txBody>
      <dsp:txXfrm>
        <a:off x="1638224" y="1550814"/>
        <a:ext cx="1089624" cy="1089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86E8-DD4E-4771-95E7-0181FF058885}">
      <dsp:nvSpPr>
        <dsp:cNvPr id="0" name=""/>
        <dsp:cNvSpPr/>
      </dsp:nvSpPr>
      <dsp:spPr>
        <a:xfrm>
          <a:off x="4343409" y="3050625"/>
          <a:ext cx="1741452" cy="174997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NVCC TEAM</a:t>
          </a:r>
          <a:endParaRPr lang="en-US" sz="2600" b="1" kern="1200" dirty="0"/>
        </a:p>
      </dsp:txBody>
      <dsp:txXfrm>
        <a:off x="4693518" y="3459982"/>
        <a:ext cx="1041234" cy="900619"/>
      </dsp:txXfrm>
    </dsp:sp>
    <dsp:sp modelId="{63800D6F-D21E-465B-A16A-C49115F70B47}">
      <dsp:nvSpPr>
        <dsp:cNvPr id="0" name=""/>
        <dsp:cNvSpPr/>
      </dsp:nvSpPr>
      <dsp:spPr>
        <a:xfrm>
          <a:off x="1930779" y="1295399"/>
          <a:ext cx="2793620" cy="292313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VETERAN</a:t>
          </a:r>
          <a:endParaRPr lang="en-US" sz="2600" b="1" kern="1200" dirty="0"/>
        </a:p>
      </dsp:txBody>
      <dsp:txXfrm>
        <a:off x="2634081" y="2022059"/>
        <a:ext cx="1387016" cy="1469811"/>
      </dsp:txXfrm>
    </dsp:sp>
    <dsp:sp modelId="{DC5F4E24-F84C-488F-AFBC-99346876EA5D}">
      <dsp:nvSpPr>
        <dsp:cNvPr id="0" name=""/>
        <dsp:cNvSpPr/>
      </dsp:nvSpPr>
      <dsp:spPr>
        <a:xfrm rot="20700000">
          <a:off x="4276374" y="675231"/>
          <a:ext cx="2566330" cy="222261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VA PROVIDER</a:t>
          </a:r>
          <a:endParaRPr lang="en-US" sz="2300" b="1" kern="1200" dirty="0"/>
        </a:p>
      </dsp:txBody>
      <dsp:txXfrm rot="-20700000">
        <a:off x="4859633" y="1142329"/>
        <a:ext cx="1399814" cy="1288419"/>
      </dsp:txXfrm>
    </dsp:sp>
    <dsp:sp modelId="{49FD87E1-ADC0-402D-85A6-D2F4D4182404}">
      <dsp:nvSpPr>
        <dsp:cNvPr id="0" name=""/>
        <dsp:cNvSpPr/>
      </dsp:nvSpPr>
      <dsp:spPr>
        <a:xfrm rot="2103076">
          <a:off x="4413368" y="961492"/>
          <a:ext cx="3540556" cy="3540556"/>
        </a:xfrm>
        <a:prstGeom prst="circularArrow">
          <a:avLst>
            <a:gd name="adj1" fmla="val 4687"/>
            <a:gd name="adj2" fmla="val 299029"/>
            <a:gd name="adj3" fmla="val 2533047"/>
            <a:gd name="adj4" fmla="val 158253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A05A5-1830-4350-8F80-9912BE058DF6}">
      <dsp:nvSpPr>
        <dsp:cNvPr id="0" name=""/>
        <dsp:cNvSpPr/>
      </dsp:nvSpPr>
      <dsp:spPr>
        <a:xfrm rot="16619402">
          <a:off x="2509174" y="2309807"/>
          <a:ext cx="2572435" cy="257243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5B29B-8442-4F8F-BD58-A1B68A0EB2C9}">
      <dsp:nvSpPr>
        <dsp:cNvPr id="0" name=""/>
        <dsp:cNvSpPr/>
      </dsp:nvSpPr>
      <dsp:spPr>
        <a:xfrm rot="3408932">
          <a:off x="2971285" y="525791"/>
          <a:ext cx="2773603" cy="277360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7366-E57C-4298-AFE4-4D5C66D174E0}">
      <dsp:nvSpPr>
        <dsp:cNvPr id="0" name=""/>
        <dsp:cNvSpPr/>
      </dsp:nvSpPr>
      <dsp:spPr>
        <a:xfrm>
          <a:off x="-55714" y="0"/>
          <a:ext cx="7088478" cy="1417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Standardized Non VA Care Consult Template placed by VA Provider</a:t>
          </a:r>
          <a:endParaRPr lang="en-US" sz="2900" kern="1200" dirty="0"/>
        </a:p>
      </dsp:txBody>
      <dsp:txXfrm>
        <a:off x="-14202" y="41512"/>
        <a:ext cx="5512129" cy="1334296"/>
      </dsp:txXfrm>
    </dsp:sp>
    <dsp:sp modelId="{F35178F1-3216-49A0-A554-77478E00C01B}">
      <dsp:nvSpPr>
        <dsp:cNvPr id="0" name=""/>
        <dsp:cNvSpPr/>
      </dsp:nvSpPr>
      <dsp:spPr>
        <a:xfrm>
          <a:off x="661504" y="1653539"/>
          <a:ext cx="6865620" cy="14173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ea typeface="ＭＳ Ｐゴシック" pitchFamily="34" charset="-128"/>
            </a:rPr>
            <a:t>Administrative and Clinical Review Completed</a:t>
          </a:r>
        </a:p>
      </dsp:txBody>
      <dsp:txXfrm>
        <a:off x="703016" y="1695051"/>
        <a:ext cx="5255548" cy="1334296"/>
      </dsp:txXfrm>
    </dsp:sp>
    <dsp:sp modelId="{495E4A22-30F8-48CB-B2E5-0340B1EA2BB6}">
      <dsp:nvSpPr>
        <dsp:cNvPr id="0" name=""/>
        <dsp:cNvSpPr/>
      </dsp:nvSpPr>
      <dsp:spPr>
        <a:xfrm>
          <a:off x="1211614" y="3307079"/>
          <a:ext cx="6865620" cy="14173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ＭＳ Ｐゴシック" pitchFamily="34" charset="-128"/>
            </a:rPr>
            <a:t>Use of Non VA Care Coordination Note if Required</a:t>
          </a:r>
        </a:p>
      </dsp:txBody>
      <dsp:txXfrm>
        <a:off x="1253126" y="3348591"/>
        <a:ext cx="5255548" cy="1334296"/>
      </dsp:txXfrm>
    </dsp:sp>
    <dsp:sp modelId="{B6A945A7-CA07-41D5-A234-1BC13527A868}">
      <dsp:nvSpPr>
        <dsp:cNvPr id="0" name=""/>
        <dsp:cNvSpPr/>
      </dsp:nvSpPr>
      <dsp:spPr>
        <a:xfrm>
          <a:off x="6000076"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7359" y="1074801"/>
        <a:ext cx="506692" cy="693247"/>
      </dsp:txXfrm>
    </dsp:sp>
    <dsp:sp modelId="{26B54795-8343-4F42-A207-2E17BC219EDB}">
      <dsp:nvSpPr>
        <dsp:cNvPr id="0" name=""/>
        <dsp:cNvSpPr/>
      </dsp:nvSpPr>
      <dsp:spPr>
        <a:xfrm>
          <a:off x="6605866" y="2718892"/>
          <a:ext cx="921258" cy="9212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13149" y="2718892"/>
        <a:ext cx="506692" cy="693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01DE15-88BE-4B9F-9FF4-B927F12D386D}" type="datetimeFigureOut">
              <a:rPr lang="en-US"/>
              <a:pPr>
                <a:defRPr/>
              </a:pPr>
              <a:t>8/13/2014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C8CEEE1-725B-4C05-A434-D6957F53C2C7}" type="slidenum">
              <a:rPr lang="en-US"/>
              <a:pPr>
                <a:defRPr/>
              </a:pPr>
              <a:t>‹#›</a:t>
            </a:fld>
            <a:endParaRPr lang="en-US"/>
          </a:p>
        </p:txBody>
      </p:sp>
    </p:spTree>
    <p:extLst>
      <p:ext uri="{BB962C8B-B14F-4D97-AF65-F5344CB8AC3E}">
        <p14:creationId xmlns:p14="http://schemas.microsoft.com/office/powerpoint/2010/main" val="349965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155CA4D1-5C53-4F20-AFF8-21D33A7ED7B1}" type="datetimeFigureOut">
              <a:rPr lang="en-US"/>
              <a:pPr>
                <a:defRPr/>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281A921-F735-4001-A414-E349EBC2F6B3}" type="slidenum">
              <a:rPr lang="en-US"/>
              <a:pPr>
                <a:defRPr/>
              </a:pPr>
              <a:t>‹#›</a:t>
            </a:fld>
            <a:endParaRPr lang="en-US"/>
          </a:p>
        </p:txBody>
      </p:sp>
    </p:spTree>
    <p:extLst>
      <p:ext uri="{BB962C8B-B14F-4D97-AF65-F5344CB8AC3E}">
        <p14:creationId xmlns:p14="http://schemas.microsoft.com/office/powerpoint/2010/main" val="3762704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hahacnonva.vha.med.va.gov/nvc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vaww1.va.gov/CBO/apps/policyguides/index.asp?mode=infomap&amp;id=VII.01.2.1"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1</a:t>
            </a:fld>
            <a:endParaRPr lang="en-US"/>
          </a:p>
        </p:txBody>
      </p:sp>
    </p:spTree>
    <p:extLst>
      <p:ext uri="{BB962C8B-B14F-4D97-AF65-F5344CB8AC3E}">
        <p14:creationId xmlns:p14="http://schemas.microsoft.com/office/powerpoint/2010/main" val="16172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latin typeface="Arial" charset="0"/>
              </a:rPr>
              <a:t>Veteran and externally initiated processes include claims adjudication, appeals, hospital notifications and revenue support.</a:t>
            </a:r>
          </a:p>
          <a:p>
            <a:pPr>
              <a:buFont typeface="Arial" pitchFamily="34" charset="0"/>
              <a:buChar char="•"/>
            </a:pPr>
            <a:endParaRPr lang="en-US" dirty="0">
              <a:latin typeface="Arial" charset="0"/>
            </a:endParaRPr>
          </a:p>
          <a:p>
            <a:pPr>
              <a:buFont typeface="Arial" pitchFamily="34" charset="0"/>
              <a:buChar char="•"/>
            </a:pPr>
            <a:r>
              <a:rPr lang="en-US" dirty="0" smtClean="0">
                <a:latin typeface="Arial" charset="0"/>
              </a:rPr>
              <a:t>Emergency</a:t>
            </a:r>
            <a:r>
              <a:rPr lang="en-US" baseline="0" dirty="0" smtClean="0">
                <a:latin typeface="Arial" charset="0"/>
              </a:rPr>
              <a:t> Care (</a:t>
            </a:r>
            <a:r>
              <a:rPr lang="en-US" dirty="0" smtClean="0">
                <a:latin typeface="Arial" charset="0"/>
              </a:rPr>
              <a:t>Unauthorized  </a:t>
            </a:r>
            <a:r>
              <a:rPr lang="en-US" dirty="0">
                <a:latin typeface="Arial" charset="0"/>
              </a:rPr>
              <a:t>and Mill </a:t>
            </a:r>
            <a:r>
              <a:rPr lang="en-US" dirty="0" smtClean="0">
                <a:latin typeface="Arial" charset="0"/>
              </a:rPr>
              <a:t>Bill) </a:t>
            </a:r>
            <a:r>
              <a:rPr lang="en-US" dirty="0">
                <a:latin typeface="Arial" charset="0"/>
              </a:rPr>
              <a:t>claims submitted for VA payment consideration are received and retrospectively evaluated for potential VA payment.  Fee regulations and clinical criteria are applied and a payment decision is documented in FBCS. </a:t>
            </a:r>
            <a:r>
              <a:rPr lang="en-US" dirty="0" smtClean="0">
                <a:latin typeface="Arial" charset="0"/>
              </a:rPr>
              <a:t>The </a:t>
            </a:r>
            <a:endParaRPr lang="en-US" dirty="0">
              <a:latin typeface="Arial" charset="0"/>
            </a:endParaRPr>
          </a:p>
          <a:p>
            <a:pPr>
              <a:buFont typeface="Arial" pitchFamily="34" charset="0"/>
              <a:buNone/>
            </a:pPr>
            <a:r>
              <a:rPr lang="en-US" dirty="0">
                <a:latin typeface="Arial" charset="0"/>
              </a:rPr>
              <a:t>NVCC standardized process for adjudication will ensure consistency and equitable payment decisions.</a:t>
            </a:r>
          </a:p>
          <a:p>
            <a:pPr>
              <a:buFont typeface="Arial" pitchFamily="34" charset="0"/>
              <a:buNone/>
            </a:pPr>
            <a:endParaRPr lang="en-US" dirty="0">
              <a:latin typeface="Arial" charset="0"/>
            </a:endParaRPr>
          </a:p>
          <a:p>
            <a:pPr>
              <a:buFont typeface="Arial" pitchFamily="34" charset="0"/>
              <a:buChar char="•"/>
            </a:pPr>
            <a:r>
              <a:rPr lang="en-US" dirty="0">
                <a:latin typeface="Arial" charset="0"/>
              </a:rPr>
              <a:t>An appeal is initiated when a claimant disagrees with a VA decision to deny a benefit.  The appeal process is time sensitive and regulated by law.  It’s imperative that the appeals procedures be followed and documented precisely.</a:t>
            </a:r>
          </a:p>
          <a:p>
            <a:pPr>
              <a:buFont typeface="Arial" pitchFamily="34" charset="0"/>
              <a:buNone/>
            </a:pPr>
            <a:r>
              <a:rPr lang="en-US" dirty="0">
                <a:latin typeface="Arial" charset="0"/>
              </a:rPr>
              <a:t> </a:t>
            </a:r>
          </a:p>
          <a:p>
            <a:pPr>
              <a:buFont typeface="Arial" pitchFamily="34" charset="0"/>
              <a:buChar char="•"/>
            </a:pPr>
            <a:r>
              <a:rPr lang="en-US" dirty="0">
                <a:latin typeface="Arial" charset="0"/>
              </a:rPr>
              <a:t>The hospital notification procedure is initiated when VA is notified of a Veteran’s admission to a non-VA health care facility.   The CBO Non-VA Care Coordination team will provide Guidance to your team on how they can support your revenue process for billing for non-VA care. </a:t>
            </a:r>
          </a:p>
          <a:p>
            <a:pPr>
              <a:buFont typeface="Arial" pitchFamily="34" charset="0"/>
              <a:buChar char="•"/>
            </a:pPr>
            <a:endParaRPr lang="en-US" baseline="0" dirty="0" smtClean="0"/>
          </a:p>
        </p:txBody>
      </p:sp>
    </p:spTree>
    <p:extLst>
      <p:ext uri="{BB962C8B-B14F-4D97-AF65-F5344CB8AC3E}">
        <p14:creationId xmlns:p14="http://schemas.microsoft.com/office/powerpoint/2010/main" val="23501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rPr>
              <a:t> To recap the Project Scope, the primary focus areas of the NVCC model is comprised of 3 critical process areas: </a:t>
            </a:r>
          </a:p>
          <a:p>
            <a:endParaRPr lang="en-US" dirty="0">
              <a:latin typeface="Arial" charset="0"/>
            </a:endParaRPr>
          </a:p>
          <a:p>
            <a:r>
              <a:rPr lang="en-US" dirty="0">
                <a:latin typeface="Arial" charset="0"/>
              </a:rPr>
              <a:t>Consult referral management,</a:t>
            </a:r>
          </a:p>
          <a:p>
            <a:endParaRPr lang="en-US" dirty="0">
              <a:latin typeface="Arial" charset="0"/>
            </a:endParaRPr>
          </a:p>
          <a:p>
            <a:r>
              <a:rPr lang="en-US" dirty="0">
                <a:latin typeface="Arial" charset="0"/>
              </a:rPr>
              <a:t>Appointment Scheduling and documentation,</a:t>
            </a:r>
          </a:p>
          <a:p>
            <a:endParaRPr lang="en-US" dirty="0">
              <a:latin typeface="Arial" charset="0"/>
            </a:endParaRPr>
          </a:p>
          <a:p>
            <a:r>
              <a:rPr lang="en-US" dirty="0">
                <a:latin typeface="Arial" charset="0"/>
              </a:rPr>
              <a:t>And third; processes initiated from sources external to VHA Fee programs.  For example, the </a:t>
            </a:r>
            <a:r>
              <a:rPr lang="en-US" dirty="0" smtClean="0">
                <a:latin typeface="Arial" charset="0"/>
              </a:rPr>
              <a:t>Administrative Appeal </a:t>
            </a:r>
            <a:r>
              <a:rPr lang="en-US" dirty="0">
                <a:latin typeface="Arial" charset="0"/>
              </a:rPr>
              <a:t>process, Unauthorized and Mill Bill claims and hospital notification. </a:t>
            </a:r>
          </a:p>
        </p:txBody>
      </p:sp>
    </p:spTree>
    <p:extLst>
      <p:ext uri="{BB962C8B-B14F-4D97-AF65-F5344CB8AC3E}">
        <p14:creationId xmlns:p14="http://schemas.microsoft.com/office/powerpoint/2010/main" val="62075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VA CARE COORDINATION MODEL HAS NATIONAL METRICS AND THE ENTERPIRSE DEPLOYMENT METRIC PLAN MEASURES KEY PERFORMANC MEASURES FOR NON</a:t>
            </a:r>
            <a:r>
              <a:rPr lang="en-US" baseline="0" dirty="0" smtClean="0"/>
              <a:t> VA CARE COORDINATION</a:t>
            </a:r>
          </a:p>
          <a:p>
            <a:endParaRPr lang="en-US" baseline="0" dirty="0" smtClean="0"/>
          </a:p>
          <a:p>
            <a:r>
              <a:rPr lang="en-US" baseline="0" dirty="0" smtClean="0"/>
              <a:t>IT WAS DEVLEOPED IN COLLABORATION WITH PRODUCT EFFECTIVENES BENEFITS REALIZATION TEAM AND THE RESULTS ARE REPORTED THROUGH CBO PURCHASED CARE TO THE UNDER SECRETARY OF HEALTH.</a:t>
            </a:r>
          </a:p>
          <a:p>
            <a:endParaRPr lang="en-US" baseline="0" dirty="0" smtClean="0"/>
          </a:p>
          <a:p>
            <a:r>
              <a:rPr lang="en-US" dirty="0" smtClean="0"/>
              <a:t>National</a:t>
            </a:r>
            <a:r>
              <a:rPr lang="en-US" baseline="0" dirty="0" smtClean="0"/>
              <a:t> Metrics serves as a guide to determine the benefits of implementing NVCC processes. The specific Benefit Category is listed as:</a:t>
            </a:r>
          </a:p>
          <a:p>
            <a:pPr marL="228600" indent="-228600">
              <a:buAutoNum type="arabicPeriod"/>
            </a:pPr>
            <a:r>
              <a:rPr lang="en-US" baseline="0" dirty="0" smtClean="0"/>
              <a:t>Enhanced Communication</a:t>
            </a:r>
          </a:p>
          <a:p>
            <a:pPr marL="228600" indent="-228600">
              <a:buAutoNum type="arabicPeriod"/>
            </a:pPr>
            <a:r>
              <a:rPr lang="en-US" baseline="0" dirty="0" smtClean="0"/>
              <a:t>Increased Operational Efficiency</a:t>
            </a:r>
          </a:p>
          <a:p>
            <a:pPr marL="228600" indent="-228600">
              <a:buAutoNum type="arabicPeriod"/>
            </a:pPr>
            <a:r>
              <a:rPr lang="en-US" baseline="0" dirty="0" smtClean="0"/>
              <a:t>Increased Satisfaction (not just our Veterans but the front end users and stakeholders involved in NVCC process) and</a:t>
            </a:r>
          </a:p>
          <a:p>
            <a:pPr marL="228600" indent="-228600">
              <a:buAutoNum type="arabicPeriod"/>
            </a:pPr>
            <a:r>
              <a:rPr lang="en-US" baseline="0" dirty="0" smtClean="0"/>
              <a:t>Enhanced Decision Making</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12</a:t>
            </a:fld>
            <a:endParaRPr lang="en-US"/>
          </a:p>
        </p:txBody>
      </p:sp>
    </p:spTree>
    <p:extLst>
      <p:ext uri="{BB962C8B-B14F-4D97-AF65-F5344CB8AC3E}">
        <p14:creationId xmlns:p14="http://schemas.microsoft.com/office/powerpoint/2010/main" val="17312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CAN SEE A SAMPLE OF THE METRICS UNDER EACH CATEGORY OF THE 4 BENEFITS WITH PROJECTED TARGETS AND WHERE THE INFORMATION IS OBTAINED FROM.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METRICS WERE PULLED STARTING 60 DAYS FOLLOWING DEPLOYMENT AT A FACILITY .</a:t>
            </a: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1" fontAlgn="ctr" latinLnBrk="0" hangingPunct="1">
              <a:lnSpc>
                <a:spcPct val="100000"/>
              </a:lnSpc>
              <a:spcBef>
                <a:spcPct val="30000"/>
              </a:spcBef>
              <a:spcAft>
                <a:spcPct val="0"/>
              </a:spcAft>
              <a:buClrTx/>
              <a:buSzTx/>
              <a:buFontTx/>
              <a:buNone/>
              <a:tabLst/>
              <a:defRPr/>
            </a:pPr>
            <a:r>
              <a:rPr lang="en-US" baseline="0" dirty="0" smtClean="0"/>
              <a:t>METRICS ARE UPDATED EACH FISCAL YEAR. Following were metrics captured during FY 2013 until April 2014.</a:t>
            </a: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Metric 2.2: Average number of days from referral submission to closure using the “Non-VA Care Consult Result Note” </a:t>
            </a:r>
          </a:p>
          <a:p>
            <a:pPr rtl="0" eaLnBrk="1" fontAlgn="ctr" latinLnBrk="0" hangingPunct="1"/>
            <a:r>
              <a:rPr lang="en-US" sz="1200" b="0" i="0" u="none" strike="noStrike" kern="1200" dirty="0" smtClean="0">
                <a:solidFill>
                  <a:schemeClr val="tx1"/>
                </a:solidFill>
                <a:effectLst/>
                <a:latin typeface="+mn-lt"/>
                <a:ea typeface="+mn-ea"/>
                <a:cs typeface="+mn-cs"/>
              </a:rPr>
              <a:t>**Metric 2.7: Average number of days from FBCS authorization to date of service (DOS) </a:t>
            </a:r>
          </a:p>
          <a:p>
            <a:pPr rtl="0" eaLnBrk="1" fontAlgn="ctr" latinLnBrk="0" hangingPunct="1"/>
            <a:r>
              <a:rPr lang="en-US" sz="1200" b="0" i="0" u="none" strike="noStrike" kern="1200" dirty="0" smtClean="0">
                <a:solidFill>
                  <a:schemeClr val="tx1"/>
                </a:solidFill>
                <a:effectLst/>
                <a:latin typeface="+mn-lt"/>
                <a:ea typeface="+mn-ea"/>
                <a:cs typeface="+mn-cs"/>
              </a:rPr>
              <a:t>**Metric 2.8: Percent of FBCS authorizations entered after care provided </a:t>
            </a:r>
          </a:p>
          <a:p>
            <a:pPr rtl="0" eaLnBrk="1" fontAlgn="ctr" latinLnBrk="0" hangingPunct="1"/>
            <a:r>
              <a:rPr lang="en-US" sz="1200" b="0" i="0" u="none" strike="noStrike" kern="1200" dirty="0" smtClean="0">
                <a:solidFill>
                  <a:schemeClr val="tx1"/>
                </a:solidFill>
                <a:effectLst/>
                <a:latin typeface="+mn-lt"/>
                <a:ea typeface="+mn-ea"/>
                <a:cs typeface="+mn-cs"/>
              </a:rPr>
              <a:t>Metric 5.1: Number of “Non-VA Hospital Notification Progress Notes” created </a:t>
            </a:r>
          </a:p>
          <a:p>
            <a:pPr rtl="0" eaLnBrk="1" fontAlgn="ctr" latinLnBrk="0" hangingPunct="1"/>
            <a:r>
              <a:rPr lang="en-US" sz="1200" b="0" i="0" u="none" strike="noStrike" kern="1200" dirty="0" smtClean="0">
                <a:solidFill>
                  <a:schemeClr val="tx1"/>
                </a:solidFill>
                <a:effectLst/>
                <a:latin typeface="+mn-lt"/>
                <a:ea typeface="+mn-ea"/>
                <a:cs typeface="+mn-cs"/>
              </a:rPr>
              <a:t>Metric 5.2: Number of “Non-VA Care Coordination Progress Note” created </a:t>
            </a:r>
          </a:p>
          <a:p>
            <a:pPr rtl="0" eaLnBrk="1" fontAlgn="ctr" latinLnBrk="0" hangingPunct="1"/>
            <a:r>
              <a:rPr lang="en-US" sz="1200" b="0" i="0" u="none" strike="noStrike" kern="1200" dirty="0" smtClean="0">
                <a:solidFill>
                  <a:schemeClr val="tx1"/>
                </a:solidFill>
                <a:effectLst/>
                <a:latin typeface="+mn-lt"/>
                <a:ea typeface="+mn-ea"/>
                <a:cs typeface="+mn-cs"/>
              </a:rPr>
              <a:t>Metric 5.3: Number of referrals with a “Non-VA Care Consult Result” Note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If you’re interested</a:t>
            </a:r>
            <a:r>
              <a:rPr lang="en-US" b="0" baseline="0" dirty="0" smtClean="0"/>
              <a:t> in reviewing this information in depth, you can find it on our website – the link is available when you download the copy of this presentation. </a:t>
            </a:r>
            <a:r>
              <a:rPr lang="en-US" b="0" dirty="0" smtClean="0">
                <a:hlinkClick r:id="rId3"/>
              </a:rPr>
              <a:t>http://vhahacnonva.vha.med.va.gov/nvcc/</a:t>
            </a: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13</a:t>
            </a:fld>
            <a:endParaRPr lang="en-US"/>
          </a:p>
        </p:txBody>
      </p:sp>
    </p:spTree>
    <p:extLst>
      <p:ext uri="{BB962C8B-B14F-4D97-AF65-F5344CB8AC3E}">
        <p14:creationId xmlns:p14="http://schemas.microsoft.com/office/powerpoint/2010/main" val="271584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Health Claims Processing System or HCP is a future state IT solution that encompasses Enrollment and Eligibility, Referral Authorization System (known as RAS), and Claim Processing.  </a:t>
            </a:r>
          </a:p>
          <a:p>
            <a:endParaRPr lang="en-US" baseline="0" dirty="0" smtClean="0"/>
          </a:p>
          <a:p>
            <a:r>
              <a:rPr lang="en-US" baseline="0" dirty="0" smtClean="0"/>
              <a:t>It is currently under development with some early releases later in 2013 pertaining to some automations in the Referral Authorization System and it will continue to be developed over the next several years and aligns with NNPO and NVCC Processes and tools.</a:t>
            </a:r>
            <a:endParaRPr lang="en-US" dirty="0"/>
          </a:p>
        </p:txBody>
      </p:sp>
    </p:spTree>
    <p:extLst>
      <p:ext uri="{BB962C8B-B14F-4D97-AF65-F5344CB8AC3E}">
        <p14:creationId xmlns:p14="http://schemas.microsoft.com/office/powerpoint/2010/main" val="209209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713">
              <a:defRPr/>
            </a:pPr>
            <a:r>
              <a:rPr lang="en-US" dirty="0" smtClean="0">
                <a:latin typeface="Arial" charset="0"/>
              </a:rPr>
              <a:t>THIS SLIDE REPRESENTS</a:t>
            </a:r>
            <a:r>
              <a:rPr lang="en-US" baseline="0" dirty="0" smtClean="0">
                <a:latin typeface="Arial" charset="0"/>
              </a:rPr>
              <a:t> A HIGH LEVEL OVERVIEW OF CURRENT STATE (WHAT IS HAPPENING NOW IN VHA) </a:t>
            </a:r>
          </a:p>
          <a:p>
            <a:pPr defTabSz="905713">
              <a:defRPr/>
            </a:pPr>
            <a:r>
              <a:rPr lang="en-US" baseline="0" dirty="0" smtClean="0">
                <a:latin typeface="Arial" charset="0"/>
              </a:rPr>
              <a:t>With Manual processing OF CONSULT/REFERRALS IN CPRS AND ENTERING INTO FBCS WITH MANUAL COMMENTS TO VA PROVIDER AND NON VA CARE PROGRAM STAFF. </a:t>
            </a:r>
          </a:p>
          <a:p>
            <a:pPr defTabSz="905713">
              <a:defRPr/>
            </a:pPr>
            <a:endParaRPr lang="en-US" baseline="0" dirty="0" smtClean="0">
              <a:latin typeface="Arial" charset="0"/>
            </a:endParaRPr>
          </a:p>
          <a:p>
            <a:pPr defTabSz="905713">
              <a:defRPr/>
            </a:pPr>
            <a:endParaRPr lang="en-US" dirty="0">
              <a:latin typeface="Arial" charset="0"/>
            </a:endParaRPr>
          </a:p>
          <a:p>
            <a:endParaRPr lang="en-US" dirty="0"/>
          </a:p>
        </p:txBody>
      </p:sp>
    </p:spTree>
    <p:extLst>
      <p:ext uri="{BB962C8B-B14F-4D97-AF65-F5344CB8AC3E}">
        <p14:creationId xmlns:p14="http://schemas.microsoft.com/office/powerpoint/2010/main" val="176412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713">
              <a:defRPr/>
            </a:pPr>
            <a:r>
              <a:rPr lang="en-US" b="1" dirty="0" smtClean="0">
                <a:solidFill>
                  <a:schemeClr val="tx1"/>
                </a:solidFill>
              </a:rPr>
              <a:t>This</a:t>
            </a:r>
            <a:r>
              <a:rPr lang="en-US" b="1" baseline="0" dirty="0" smtClean="0">
                <a:solidFill>
                  <a:schemeClr val="tx1"/>
                </a:solidFill>
              </a:rPr>
              <a:t> slides shows a depiction of Non VA Care Coordination as </a:t>
            </a:r>
            <a:r>
              <a:rPr lang="en-US" b="1" dirty="0" smtClean="0">
                <a:solidFill>
                  <a:schemeClr val="bg1"/>
                </a:solidFill>
              </a:rPr>
              <a:t>a </a:t>
            </a:r>
            <a:r>
              <a:rPr lang="en-US" b="1" dirty="0">
                <a:solidFill>
                  <a:schemeClr val="bg1"/>
                </a:solidFill>
              </a:rPr>
              <a:t>precursor to </a:t>
            </a:r>
            <a:r>
              <a:rPr lang="en-US" b="1" dirty="0" smtClean="0">
                <a:solidFill>
                  <a:schemeClr val="bg1"/>
                </a:solidFill>
              </a:rPr>
              <a:t>HCP or Healthcare Claims Processing</a:t>
            </a:r>
            <a:r>
              <a:rPr lang="en-US" b="1" baseline="0" dirty="0" smtClean="0">
                <a:solidFill>
                  <a:schemeClr val="bg1"/>
                </a:solidFill>
              </a:rPr>
              <a:t> with use of the NVCC </a:t>
            </a:r>
            <a:r>
              <a:rPr lang="en-US" b="1" dirty="0" smtClean="0">
                <a:solidFill>
                  <a:schemeClr val="bg1"/>
                </a:solidFill>
              </a:rPr>
              <a:t>standardized </a:t>
            </a:r>
            <a:r>
              <a:rPr lang="en-US" b="1" dirty="0">
                <a:solidFill>
                  <a:schemeClr val="bg1"/>
                </a:solidFill>
              </a:rPr>
              <a:t>referral model required to support future automation through the introduction of </a:t>
            </a:r>
            <a:r>
              <a:rPr lang="en-US" b="1" dirty="0" smtClean="0">
                <a:solidFill>
                  <a:schemeClr val="bg1"/>
                </a:solidFill>
              </a:rPr>
              <a:t>RAS</a:t>
            </a:r>
            <a:r>
              <a:rPr lang="en-US" b="1" baseline="0" dirty="0" smtClean="0">
                <a:solidFill>
                  <a:schemeClr val="bg1"/>
                </a:solidFill>
              </a:rPr>
              <a:t> - </a:t>
            </a:r>
            <a:r>
              <a:rPr lang="en-US" b="1" dirty="0" smtClean="0">
                <a:solidFill>
                  <a:schemeClr val="bg1"/>
                </a:solidFill>
              </a:rPr>
              <a:t>Or Referral Authorization</a:t>
            </a:r>
            <a:r>
              <a:rPr lang="en-US" b="1" baseline="0" dirty="0" smtClean="0">
                <a:solidFill>
                  <a:schemeClr val="bg1"/>
                </a:solidFill>
              </a:rPr>
              <a:t> System.  </a:t>
            </a:r>
          </a:p>
          <a:p>
            <a:pPr defTabSz="905713">
              <a:defRPr/>
            </a:pPr>
            <a:endParaRPr lang="en-US" b="1" dirty="0" smtClean="0">
              <a:solidFill>
                <a:schemeClr val="bg1"/>
              </a:solidFill>
            </a:endParaRPr>
          </a:p>
          <a:p>
            <a:pPr defTabSz="905713">
              <a:defRPr/>
            </a:pPr>
            <a:r>
              <a:rPr lang="en-US" baseline="0" dirty="0" smtClean="0">
                <a:latin typeface="Arial" charset="0"/>
              </a:rPr>
              <a:t>A Consult / Referral is placed in CPRS and interfaces with RAS which supports application of business rules applied and determined to Pend or Auto Approve the Authorization. The workspace in which RAS exists, is a work space that allows Bi-Directional processes and communication to occur between CPRS and RAS.  </a:t>
            </a:r>
            <a:endParaRPr lang="en-US" b="1" dirty="0"/>
          </a:p>
          <a:p>
            <a:endParaRPr lang="en-US" baseline="0" dirty="0" smtClean="0">
              <a:latin typeface="Arial" charset="0"/>
            </a:endParaRPr>
          </a:p>
          <a:p>
            <a:r>
              <a:rPr lang="en-US" baseline="0" dirty="0" smtClean="0">
                <a:latin typeface="Arial" charset="0"/>
              </a:rPr>
              <a:t>The Patient would still require contact, coordination and facilitation of their Non VA Care </a:t>
            </a:r>
            <a:r>
              <a:rPr lang="en-US" baseline="0" dirty="0" err="1" smtClean="0">
                <a:latin typeface="Arial" charset="0"/>
              </a:rPr>
              <a:t>Appt</a:t>
            </a:r>
            <a:r>
              <a:rPr lang="en-US" baseline="0" dirty="0" smtClean="0">
                <a:latin typeface="Arial" charset="0"/>
              </a:rPr>
              <a:t>  but a claim may go thru the system untouched by manual intervention with applied business rules and alignment of required criteria. </a:t>
            </a:r>
          </a:p>
          <a:p>
            <a:endParaRPr lang="en-US" baseline="0" dirty="0" smtClean="0">
              <a:latin typeface="Arial" charset="0"/>
            </a:endParaRPr>
          </a:p>
          <a:p>
            <a:endParaRPr lang="en-US" dirty="0"/>
          </a:p>
        </p:txBody>
      </p:sp>
    </p:spTree>
    <p:extLst>
      <p:ext uri="{BB962C8B-B14F-4D97-AF65-F5344CB8AC3E}">
        <p14:creationId xmlns:p14="http://schemas.microsoft.com/office/powerpoint/2010/main" val="242560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05713">
              <a:defRPr/>
            </a:pPr>
            <a:r>
              <a:rPr lang="en-US" dirty="0" smtClean="0">
                <a:latin typeface="Arial" charset="0"/>
              </a:rPr>
              <a:t>NON</a:t>
            </a:r>
            <a:r>
              <a:rPr lang="en-US" baseline="0" dirty="0" smtClean="0">
                <a:latin typeface="Arial" charset="0"/>
              </a:rPr>
              <a:t> VA CARE COORDINATION REQUIRES SEVERAL VA ROLES TO SUPPORT THE SUCCESSFUL IMPLEMENTATION OF THE NVCC MODEL</a:t>
            </a:r>
          </a:p>
          <a:p>
            <a:pPr defTabSz="905713">
              <a:defRPr/>
            </a:pPr>
            <a:endParaRPr lang="en-US" baseline="0" dirty="0" smtClean="0">
              <a:latin typeface="Arial" charset="0"/>
            </a:endParaRPr>
          </a:p>
          <a:p>
            <a:pPr defTabSz="905713">
              <a:defRPr/>
            </a:pPr>
            <a:r>
              <a:rPr lang="en-US" baseline="0" dirty="0" smtClean="0">
                <a:latin typeface="Arial" charset="0"/>
              </a:rPr>
              <a:t>It is an Interdisciplinary approach to management of Veterans eligible for Non VA Care Services and all the processes involved.  </a:t>
            </a:r>
          </a:p>
          <a:p>
            <a:pPr defTabSz="905713">
              <a:defRPr/>
            </a:pPr>
            <a:endParaRPr lang="en-US" baseline="0" dirty="0" smtClean="0">
              <a:latin typeface="Arial" charset="0"/>
            </a:endParaRPr>
          </a:p>
          <a:p>
            <a:pPr defTabSz="905713">
              <a:defRPr/>
            </a:pPr>
            <a:r>
              <a:rPr lang="en-US" baseline="0" dirty="0" smtClean="0">
                <a:latin typeface="Arial" charset="0"/>
              </a:rPr>
              <a:t>THIS IS NOT AN INCULSIVE LIST AND AS YOU CAN SEE INOLVES MULTIPLE DISCIPLINES WITH ROLES AND RESPONSIBLITES REQUIRING EXTENSIVE COMMUNICATION AND COMMINTMENT FROM ALL.  </a:t>
            </a:r>
          </a:p>
          <a:p>
            <a:pPr defTabSz="905713">
              <a:defRPr/>
            </a:pPr>
            <a:endParaRPr lang="en-US" baseline="0" dirty="0" smtClean="0">
              <a:latin typeface="Arial" charset="0"/>
            </a:endParaRPr>
          </a:p>
          <a:p>
            <a:pPr defTabSz="905713">
              <a:defRPr/>
            </a:pPr>
            <a:r>
              <a:rPr lang="en-US" dirty="0" smtClean="0">
                <a:latin typeface="Arial" charset="0"/>
              </a:rPr>
              <a:t>EVERY ORGANIZATION HAS A DIFFERENT ORGANIZATIONAL</a:t>
            </a:r>
            <a:r>
              <a:rPr lang="en-US" baseline="0" dirty="0" smtClean="0">
                <a:latin typeface="Arial" charset="0"/>
              </a:rPr>
              <a:t> </a:t>
            </a:r>
            <a:r>
              <a:rPr lang="en-US" dirty="0" smtClean="0">
                <a:latin typeface="Arial" charset="0"/>
              </a:rPr>
              <a:t>STRUCTURE AND WORK FLOW RELATED TO FEE, UM/UR, AND CLINICAL INVOLVEMENT.  NON VA CARE COORDINATION IMPLEMENTATION IS FLEXIBLE BASED ON THE FACILITIES ORGANIZATION STRUCTURE ON WHO WILL PERFORM THE VARIOUS ROLES AND PROCESSES WITHIN NVCC.  THE</a:t>
            </a:r>
            <a:r>
              <a:rPr lang="en-US" baseline="0" dirty="0" smtClean="0">
                <a:latin typeface="Arial" charset="0"/>
              </a:rPr>
              <a:t> SPECIFIC ROLES OF NVCC WILL BE DETERMINED BY LOCAL FACILITY LEADERSHIP – FEE, CLINICAL, HIM AND OTHER ENTITIES INVOLVED IN NVCC.</a:t>
            </a:r>
            <a:endParaRPr lang="en-US" dirty="0" smtClean="0">
              <a:latin typeface="Arial" charset="0"/>
            </a:endParaRPr>
          </a:p>
          <a:p>
            <a:pPr defTabSz="905713">
              <a:defRPr/>
            </a:pPr>
            <a:endParaRPr lang="en-US" dirty="0" smtClean="0">
              <a:latin typeface="Arial" charset="0"/>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Medical Center Leadership Team: </a:t>
            </a:r>
            <a:r>
              <a:rPr lang="en-US" sz="1200" dirty="0" smtClean="0">
                <a:solidFill>
                  <a:schemeClr val="bg2">
                    <a:lumMod val="75000"/>
                  </a:schemeClr>
                </a:solidFill>
              </a:rPr>
              <a:t>Ensure availability &amp; adequate participation of Champion Facility staff; Communicate NVCC initiative to appropriate stakeholders throughout the facility</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Non VA Care program Manager/Supervisor: </a:t>
            </a:r>
            <a:r>
              <a:rPr lang="en-US" sz="1200" dirty="0" smtClean="0">
                <a:solidFill>
                  <a:schemeClr val="bg2">
                    <a:lumMod val="75000"/>
                  </a:schemeClr>
                </a:solidFill>
              </a:rPr>
              <a:t>Collaborate with CBO NVCC Deployment Team to coordinate major deployment activities; Identify &amp; ensure availability of Fee Unit staff for training; Participate in training activities</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Medical Center Technical Staff: </a:t>
            </a:r>
            <a:r>
              <a:rPr lang="en-US" sz="1200" dirty="0" smtClean="0">
                <a:solidFill>
                  <a:schemeClr val="bg2">
                    <a:lumMod val="75000"/>
                  </a:schemeClr>
                </a:solidFill>
              </a:rPr>
              <a:t>Collaborate with CBO NVCC Deployment Team to install standardized CPRS templates and  create VistA  non-count clinics; Ensure end-users have appropriate systems access &amp; configuration </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Other Medical Center Support Services: </a:t>
            </a:r>
            <a:r>
              <a:rPr lang="en-US" sz="1200" dirty="0" smtClean="0">
                <a:solidFill>
                  <a:schemeClr val="bg2">
                    <a:lumMod val="75000"/>
                  </a:schemeClr>
                </a:solidFill>
              </a:rPr>
              <a:t>Become familiar with NVCC model and provide support during the deployment on an as-needed basis (e.g., HIM, IRM, DSS, etc.)</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NVCC End-Users: </a:t>
            </a:r>
            <a:r>
              <a:rPr lang="en-US" sz="1200" dirty="0" smtClean="0">
                <a:solidFill>
                  <a:schemeClr val="bg2">
                    <a:lumMod val="75000"/>
                  </a:schemeClr>
                </a:solidFill>
              </a:rPr>
              <a:t>Complete all required NVCC training events; Perform NVCC processes (e.g., Fee unit personnel, Transfer Coordinators, VA Providers, etc.)</a:t>
            </a: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1" dirty="0" smtClean="0">
                <a:solidFill>
                  <a:schemeClr val="bg2">
                    <a:lumMod val="75000"/>
                  </a:schemeClr>
                </a:solidFill>
              </a:rPr>
              <a:t>CBO NVCC Deployment Team: </a:t>
            </a:r>
            <a:r>
              <a:rPr lang="en-US" sz="1200" dirty="0" smtClean="0">
                <a:solidFill>
                  <a:schemeClr val="bg2">
                    <a:lumMod val="75000"/>
                  </a:schemeClr>
                </a:solidFill>
              </a:rPr>
              <a:t>Collaborate with Champion Facility leadership team, key POCs, and end-users to deploy the NVCC model; Provide remote and on-site support during and after the deployment</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baseline="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endParaRPr lang="en-US" sz="1200" b="1" dirty="0" smtClean="0">
              <a:solidFill>
                <a:schemeClr val="bg2">
                  <a:lumMod val="75000"/>
                </a:schemeClr>
              </a:solidFill>
            </a:endParaRPr>
          </a:p>
          <a:p>
            <a:pPr defTabSz="905713">
              <a:defRPr/>
            </a:pPr>
            <a:endParaRPr lang="en-US" dirty="0">
              <a:latin typeface="Arial" charset="0"/>
            </a:endParaRPr>
          </a:p>
          <a:p>
            <a:pPr defTabSz="905713">
              <a:defRPr/>
            </a:pPr>
            <a:endParaRPr lang="en-US" dirty="0">
              <a:latin typeface="Arial" charset="0"/>
            </a:endParaRPr>
          </a:p>
          <a:p>
            <a:endParaRPr lang="en-US" dirty="0"/>
          </a:p>
        </p:txBody>
      </p:sp>
    </p:spTree>
    <p:extLst>
      <p:ext uri="{BB962C8B-B14F-4D97-AF65-F5344CB8AC3E}">
        <p14:creationId xmlns:p14="http://schemas.microsoft.com/office/powerpoint/2010/main" val="57167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latin typeface="Arial" charset="0"/>
              </a:rPr>
              <a:t>The CBO NVCC website houses process guides, manager’s guide, a technical manual, referral templates, standard operating procedures, deployment materials, deployment schedule,  and misc resources and links to supporting information.  </a:t>
            </a:r>
          </a:p>
          <a:p>
            <a:endParaRPr lang="en-US" dirty="0">
              <a:latin typeface="Arial" charset="0"/>
            </a:endParaRPr>
          </a:p>
          <a:p>
            <a:pPr defTabSz="905713">
              <a:defRPr/>
            </a:pPr>
            <a:r>
              <a:rPr lang="en-US" b="1" dirty="0">
                <a:solidFill>
                  <a:schemeClr val="bg2">
                    <a:lumMod val="75000"/>
                  </a:schemeClr>
                </a:solidFill>
              </a:rPr>
              <a:t>Process Guides: </a:t>
            </a:r>
            <a:r>
              <a:rPr lang="en-US" dirty="0">
                <a:solidFill>
                  <a:schemeClr val="bg2">
                    <a:lumMod val="75000"/>
                  </a:schemeClr>
                </a:solidFill>
              </a:rPr>
              <a:t>Provide a high-level summary of the core NVCC processes, including a process flow diagram and table of major roles &amp; responsibilities </a:t>
            </a:r>
            <a:endParaRPr lang="en-US" dirty="0" smtClean="0">
              <a:solidFill>
                <a:schemeClr val="bg2">
                  <a:lumMod val="75000"/>
                </a:schemeClr>
              </a:solidFill>
            </a:endParaRPr>
          </a:p>
          <a:p>
            <a:pPr defTabSz="905713">
              <a:defRPr/>
            </a:pPr>
            <a:endParaRPr lang="en-US" dirty="0" smtClean="0">
              <a:solidFill>
                <a:schemeClr val="bg2">
                  <a:lumMod val="75000"/>
                </a:schemeClr>
              </a:solidFill>
            </a:endParaRPr>
          </a:p>
          <a:p>
            <a:pPr defTabSz="905713">
              <a:defRPr/>
            </a:pPr>
            <a:r>
              <a:rPr lang="en-US" b="1" dirty="0" smtClean="0">
                <a:solidFill>
                  <a:schemeClr val="bg2">
                    <a:lumMod val="75000"/>
                  </a:schemeClr>
                </a:solidFill>
              </a:rPr>
              <a:t>Standard </a:t>
            </a:r>
            <a:r>
              <a:rPr lang="en-US" b="1" dirty="0">
                <a:solidFill>
                  <a:schemeClr val="bg2">
                    <a:lumMod val="75000"/>
                  </a:schemeClr>
                </a:solidFill>
              </a:rPr>
              <a:t>Operating Procedures: </a:t>
            </a:r>
            <a:r>
              <a:rPr lang="en-US" dirty="0">
                <a:solidFill>
                  <a:schemeClr val="bg2">
                    <a:lumMod val="75000"/>
                  </a:schemeClr>
                </a:solidFill>
              </a:rPr>
              <a:t>Provide detailed, step-by-step instructions for performing the NVCC </a:t>
            </a:r>
            <a:r>
              <a:rPr lang="en-US" dirty="0" smtClean="0">
                <a:solidFill>
                  <a:schemeClr val="bg2">
                    <a:lumMod val="75000"/>
                  </a:schemeClr>
                </a:solidFill>
              </a:rPr>
              <a:t>processes</a:t>
            </a:r>
          </a:p>
          <a:p>
            <a:pPr defTabSz="905713">
              <a:defRPr/>
            </a:pPr>
            <a:endParaRPr lang="en-US" dirty="0">
              <a:solidFill>
                <a:schemeClr val="bg2">
                  <a:lumMod val="75000"/>
                </a:schemeClr>
              </a:solidFill>
            </a:endParaRPr>
          </a:p>
          <a:p>
            <a:pPr defTabSz="905713">
              <a:defRPr/>
            </a:pPr>
            <a:r>
              <a:rPr lang="en-US" b="1" dirty="0">
                <a:solidFill>
                  <a:schemeClr val="bg2">
                    <a:lumMod val="75000"/>
                  </a:schemeClr>
                </a:solidFill>
              </a:rPr>
              <a:t>Manager's Guide: </a:t>
            </a:r>
            <a:r>
              <a:rPr lang="en-US" dirty="0">
                <a:solidFill>
                  <a:schemeClr val="bg2">
                    <a:lumMod val="75000"/>
                  </a:schemeClr>
                </a:solidFill>
              </a:rPr>
              <a:t>Provides and overview of the NVCC initiative, processes, roles, responsibilities, tools, supporting artifacts, and management reports; Includes helpful tips &amp; </a:t>
            </a:r>
            <a:r>
              <a:rPr lang="en-US" dirty="0" smtClean="0">
                <a:solidFill>
                  <a:schemeClr val="bg2">
                    <a:lumMod val="75000"/>
                  </a:schemeClr>
                </a:solidFill>
              </a:rPr>
              <a:t>references</a:t>
            </a:r>
          </a:p>
          <a:p>
            <a:pPr defTabSz="905713">
              <a:defRPr/>
            </a:pPr>
            <a:endParaRPr lang="en-US" dirty="0">
              <a:solidFill>
                <a:schemeClr val="bg2">
                  <a:lumMod val="75000"/>
                </a:schemeClr>
              </a:solidFill>
            </a:endParaRPr>
          </a:p>
          <a:p>
            <a:pPr defTabSz="905713">
              <a:defRPr/>
            </a:pPr>
            <a:r>
              <a:rPr lang="en-US" b="1" dirty="0">
                <a:solidFill>
                  <a:schemeClr val="bg2">
                    <a:lumMod val="75000"/>
                  </a:schemeClr>
                </a:solidFill>
              </a:rPr>
              <a:t>Technical Manuals: </a:t>
            </a:r>
            <a:r>
              <a:rPr lang="en-US" dirty="0">
                <a:solidFill>
                  <a:schemeClr val="bg2">
                    <a:lumMod val="75000"/>
                  </a:schemeClr>
                </a:solidFill>
              </a:rPr>
              <a:t>Provide instructions &amp; tips for installing the standardized NVCC CPRS templates (consult &amp; progress note); Identifies end-user system &amp; configuration </a:t>
            </a:r>
            <a:r>
              <a:rPr lang="en-US" dirty="0" smtClean="0">
                <a:solidFill>
                  <a:schemeClr val="bg2">
                    <a:lumMod val="75000"/>
                  </a:schemeClr>
                </a:solidFill>
              </a:rPr>
              <a:t>requirements</a:t>
            </a:r>
          </a:p>
          <a:p>
            <a:pPr defTabSz="905713">
              <a:defRPr/>
            </a:pPr>
            <a:endParaRPr lang="en-US" dirty="0">
              <a:solidFill>
                <a:schemeClr val="bg2">
                  <a:lumMod val="75000"/>
                </a:schemeClr>
              </a:solidFill>
            </a:endParaRPr>
          </a:p>
          <a:p>
            <a:pPr defTabSz="905713">
              <a:defRPr/>
            </a:pPr>
            <a:r>
              <a:rPr lang="en-US" b="1" dirty="0">
                <a:solidFill>
                  <a:schemeClr val="bg2">
                    <a:lumMod val="75000"/>
                  </a:schemeClr>
                </a:solidFill>
              </a:rPr>
              <a:t>Referral Templates: </a:t>
            </a:r>
            <a:r>
              <a:rPr lang="en-US" dirty="0">
                <a:solidFill>
                  <a:schemeClr val="bg2">
                    <a:lumMod val="75000"/>
                  </a:schemeClr>
                </a:solidFill>
              </a:rPr>
              <a:t>Include the standardized CPRS templates (e.g., consult/referral &amp; progress note) to be installed during the </a:t>
            </a:r>
            <a:r>
              <a:rPr lang="en-US" dirty="0" smtClean="0">
                <a:solidFill>
                  <a:schemeClr val="bg2">
                    <a:lumMod val="75000"/>
                  </a:schemeClr>
                </a:solidFill>
              </a:rPr>
              <a:t>deployment</a:t>
            </a:r>
          </a:p>
          <a:p>
            <a:pPr defTabSz="905713">
              <a:defRPr/>
            </a:pPr>
            <a:endParaRPr lang="en-US" b="1" dirty="0">
              <a:solidFill>
                <a:schemeClr val="bg2">
                  <a:lumMod val="75000"/>
                </a:schemeClr>
              </a:solidFill>
            </a:endParaRPr>
          </a:p>
          <a:p>
            <a:pPr defTabSz="905713">
              <a:defRPr/>
            </a:pPr>
            <a:r>
              <a:rPr lang="en-US" b="1" dirty="0">
                <a:solidFill>
                  <a:schemeClr val="bg2">
                    <a:lumMod val="75000"/>
                  </a:schemeClr>
                </a:solidFill>
              </a:rPr>
              <a:t>Other Training Materials &amp; References: </a:t>
            </a:r>
            <a:r>
              <a:rPr lang="en-US" dirty="0">
                <a:solidFill>
                  <a:schemeClr val="bg2">
                    <a:lumMod val="75000"/>
                  </a:schemeClr>
                </a:solidFill>
              </a:rPr>
              <a:t>Include training presentations, Frequently Asked Questions, deployment checklists, and other artifacts developed to support the VISN and Medical Centers with deploying </a:t>
            </a:r>
            <a:r>
              <a:rPr lang="en-US" dirty="0" smtClean="0">
                <a:solidFill>
                  <a:schemeClr val="bg2">
                    <a:lumMod val="75000"/>
                  </a:schemeClr>
                </a:solidFill>
              </a:rPr>
              <a:t>NVCC</a:t>
            </a:r>
          </a:p>
          <a:p>
            <a:pPr defTabSz="905713">
              <a:defRPr/>
            </a:pPr>
            <a:endParaRPr lang="en-US" b="1" dirty="0" smtClean="0">
              <a:solidFill>
                <a:schemeClr val="bg2">
                  <a:lumMod val="75000"/>
                </a:schemeClr>
              </a:solidFill>
            </a:endParaRPr>
          </a:p>
          <a:p>
            <a:r>
              <a:rPr lang="en-US" dirty="0" smtClean="0">
                <a:solidFill>
                  <a:schemeClr val="bg2">
                    <a:lumMod val="75000"/>
                  </a:schemeClr>
                </a:solidFill>
                <a:latin typeface="+mn-lt"/>
              </a:rPr>
              <a:t>Each</a:t>
            </a:r>
            <a:r>
              <a:rPr lang="en-US" baseline="0" dirty="0" smtClean="0">
                <a:solidFill>
                  <a:schemeClr val="bg2">
                    <a:lumMod val="75000"/>
                  </a:schemeClr>
                </a:solidFill>
                <a:latin typeface="+mn-lt"/>
              </a:rPr>
              <a:t> staff member would benefit from understanding their role in NVCC with familiarizing themselves with that particular Process Guide and Associated SOP along with  other resources available on the NVCC Website </a:t>
            </a:r>
            <a:endParaRPr lang="en-US" dirty="0" smtClean="0">
              <a:latin typeface="Arial" charset="0"/>
            </a:endParaRPr>
          </a:p>
          <a:p>
            <a:pPr defTabSz="905713">
              <a:defRPr/>
            </a:pPr>
            <a:endParaRPr lang="en-US" b="1" dirty="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sz="1200" b="0" dirty="0" smtClean="0">
                <a:solidFill>
                  <a:schemeClr val="accent1">
                    <a:lumMod val="50000"/>
                  </a:schemeClr>
                </a:solidFill>
              </a:rPr>
              <a:t>All of these artifacts and more are posted on the CBO website: </a:t>
            </a:r>
            <a:r>
              <a:rPr lang="en-US" b="0" dirty="0" smtClean="0">
                <a:solidFill>
                  <a:schemeClr val="bg2">
                    <a:lumMod val="75000"/>
                  </a:schemeClr>
                </a:solidFill>
              </a:rPr>
              <a:t>http://vhahacnonva.vha.med.va.gov/nvcc/  </a:t>
            </a:r>
          </a:p>
          <a:p>
            <a:pPr marL="0" marR="0" indent="0" algn="l" defTabSz="905713" rtl="0" eaLnBrk="0" fontAlgn="base" latinLnBrk="0" hangingPunct="0">
              <a:lnSpc>
                <a:spcPct val="100000"/>
              </a:lnSpc>
              <a:spcBef>
                <a:spcPct val="30000"/>
              </a:spcBef>
              <a:spcAft>
                <a:spcPct val="0"/>
              </a:spcAft>
              <a:buClrTx/>
              <a:buSzTx/>
              <a:buFontTx/>
              <a:buNone/>
              <a:tabLst/>
              <a:defRPr/>
            </a:pPr>
            <a:endParaRPr lang="en-US" b="0" dirty="0" smtClean="0">
              <a:solidFill>
                <a:schemeClr val="bg2">
                  <a:lumMod val="75000"/>
                </a:schemeClr>
              </a:solidFill>
            </a:endParaRPr>
          </a:p>
          <a:p>
            <a:pPr marL="0" marR="0" indent="0" algn="l" defTabSz="905713" rtl="0" eaLnBrk="0" fontAlgn="base" latinLnBrk="0" hangingPunct="0">
              <a:lnSpc>
                <a:spcPct val="100000"/>
              </a:lnSpc>
              <a:spcBef>
                <a:spcPct val="30000"/>
              </a:spcBef>
              <a:spcAft>
                <a:spcPct val="0"/>
              </a:spcAft>
              <a:buClrTx/>
              <a:buSzTx/>
              <a:buFontTx/>
              <a:buNone/>
              <a:tabLst/>
              <a:defRPr/>
            </a:pPr>
            <a:r>
              <a:rPr lang="en-US" b="1" dirty="0" smtClean="0">
                <a:solidFill>
                  <a:schemeClr val="bg2">
                    <a:lumMod val="75000"/>
                  </a:schemeClr>
                </a:solidFill>
              </a:rPr>
              <a:t>and we will have</a:t>
            </a:r>
            <a:r>
              <a:rPr lang="en-US" b="1" baseline="0" dirty="0" smtClean="0">
                <a:solidFill>
                  <a:schemeClr val="bg2">
                    <a:lumMod val="75000"/>
                  </a:schemeClr>
                </a:solidFill>
              </a:rPr>
              <a:t> LIVE Demonstration at the end of the presentation of our website. The next slide is picture of the NVCC website. </a:t>
            </a:r>
            <a:endParaRPr lang="en-US" b="1" dirty="0">
              <a:solidFill>
                <a:schemeClr val="bg2">
                  <a:lumMod val="75000"/>
                </a:schemeClr>
              </a:solidFill>
            </a:endParaRPr>
          </a:p>
          <a:p>
            <a:r>
              <a:rPr lang="en-US" b="1" i="1" u="sng" dirty="0">
                <a:latin typeface="Arial" charset="0"/>
              </a:rPr>
              <a:t/>
            </a:r>
            <a:br>
              <a:rPr lang="en-US" b="1" i="1" u="sng" dirty="0">
                <a:latin typeface="Arial" charset="0"/>
              </a:rPr>
            </a:br>
            <a:endParaRPr lang="en-US" dirty="0">
              <a:latin typeface="Arial" charset="0"/>
            </a:endParaRPr>
          </a:p>
          <a:p>
            <a:pPr defTabSz="905713">
              <a:defRPr/>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9598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LIVE DEMO Will be conducted</a:t>
            </a:r>
            <a:r>
              <a:rPr lang="en-US" b="1" baseline="0" dirty="0" smtClean="0"/>
              <a:t> at the end of the presentation to offer a tour of the NVCC Website and our artifacts and tools</a:t>
            </a:r>
            <a:endParaRPr lang="en-US" b="1"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19</a:t>
            </a:fld>
            <a:endParaRPr lang="en-US"/>
          </a:p>
        </p:txBody>
      </p:sp>
    </p:spTree>
    <p:extLst>
      <p:ext uri="{BB962C8B-B14F-4D97-AF65-F5344CB8AC3E}">
        <p14:creationId xmlns:p14="http://schemas.microsoft.com/office/powerpoint/2010/main" val="322312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latin typeface="Arial" charset="0"/>
              </a:rPr>
              <a:t>Hello and Welcome, Thank </a:t>
            </a:r>
            <a:r>
              <a:rPr lang="en-US" dirty="0">
                <a:latin typeface="Arial" charset="0"/>
              </a:rPr>
              <a:t>you for </a:t>
            </a:r>
            <a:r>
              <a:rPr lang="en-US" dirty="0" smtClean="0">
                <a:latin typeface="Arial" charset="0"/>
              </a:rPr>
              <a:t>joining</a:t>
            </a:r>
            <a:r>
              <a:rPr lang="en-US" baseline="0" dirty="0" smtClean="0">
                <a:latin typeface="Arial" charset="0"/>
              </a:rPr>
              <a:t> us today f</a:t>
            </a:r>
            <a:r>
              <a:rPr lang="en-US" dirty="0" smtClean="0">
                <a:latin typeface="Arial" charset="0"/>
              </a:rPr>
              <a:t>rom </a:t>
            </a:r>
            <a:r>
              <a:rPr lang="en-US" dirty="0">
                <a:latin typeface="Arial" charset="0"/>
              </a:rPr>
              <a:t>your busy schedules to </a:t>
            </a:r>
            <a:r>
              <a:rPr lang="en-US" dirty="0" smtClean="0">
                <a:latin typeface="Arial" charset="0"/>
              </a:rPr>
              <a:t>learn</a:t>
            </a:r>
            <a:r>
              <a:rPr lang="en-US" baseline="0" dirty="0" smtClean="0">
                <a:latin typeface="Arial" charset="0"/>
              </a:rPr>
              <a:t> about Non VA Medical Care Coordination (NVCC) Model and Processes</a:t>
            </a:r>
            <a:r>
              <a:rPr lang="en-US" dirty="0" smtClean="0">
                <a:latin typeface="Arial" charset="0"/>
              </a:rPr>
              <a:t>.</a:t>
            </a:r>
            <a:endParaRPr lang="en-US" dirty="0">
              <a:latin typeface="Arial" charset="0"/>
            </a:endParaRPr>
          </a:p>
          <a:p>
            <a:endParaRPr lang="en-US" dirty="0" smtClean="0">
              <a:latin typeface="Arial" charset="0"/>
            </a:endParaRPr>
          </a:p>
          <a:p>
            <a:r>
              <a:rPr lang="en-US" dirty="0" smtClean="0">
                <a:latin typeface="Arial" charset="0"/>
              </a:rPr>
              <a:t>Some of you may already know about</a:t>
            </a:r>
            <a:r>
              <a:rPr lang="en-US" baseline="0" dirty="0" smtClean="0">
                <a:latin typeface="Arial" charset="0"/>
              </a:rPr>
              <a:t> NVCC </a:t>
            </a:r>
            <a:r>
              <a:rPr lang="en-US" dirty="0" smtClean="0">
                <a:latin typeface="Arial" charset="0"/>
              </a:rPr>
              <a:t>from prior information,</a:t>
            </a:r>
            <a:r>
              <a:rPr lang="en-US" baseline="0" dirty="0" smtClean="0">
                <a:latin typeface="Arial" charset="0"/>
              </a:rPr>
              <a:t> and some of you may be part of a Champion or Sister Facility that is deploying or has deployed NVCC processes OR some of you may be hearing about NVCC for the first time by attending this presentation.</a:t>
            </a:r>
            <a:endParaRPr lang="en-US" dirty="0">
              <a:latin typeface="Arial" charset="0"/>
            </a:endParaRPr>
          </a:p>
          <a:p>
            <a:endParaRPr lang="en-US" dirty="0" smtClean="0">
              <a:latin typeface="Arial" charset="0"/>
            </a:endParaRPr>
          </a:p>
          <a:p>
            <a:r>
              <a:rPr lang="en-US" dirty="0" smtClean="0">
                <a:latin typeface="Arial" charset="0"/>
              </a:rPr>
              <a:t>Whatever</a:t>
            </a:r>
            <a:r>
              <a:rPr lang="en-US" baseline="0" dirty="0" smtClean="0">
                <a:latin typeface="Arial" charset="0"/>
              </a:rPr>
              <a:t> the</a:t>
            </a:r>
            <a:r>
              <a:rPr lang="en-US" dirty="0" smtClean="0">
                <a:latin typeface="Arial" charset="0"/>
              </a:rPr>
              <a:t> reason</a:t>
            </a:r>
            <a:r>
              <a:rPr lang="en-US" baseline="0" dirty="0" smtClean="0">
                <a:latin typeface="Arial" charset="0"/>
              </a:rPr>
              <a:t> you are here, </a:t>
            </a:r>
            <a:r>
              <a:rPr lang="en-US" dirty="0" smtClean="0">
                <a:latin typeface="Arial" charset="0"/>
              </a:rPr>
              <a:t>we are happy to have you, and will be providing information about our HISTORY of where NVCC was derived, Our</a:t>
            </a:r>
            <a:r>
              <a:rPr lang="en-US" baseline="0" dirty="0" smtClean="0">
                <a:latin typeface="Arial" charset="0"/>
              </a:rPr>
              <a:t> Scope which involves the CORE Processes and Tools, </a:t>
            </a:r>
          </a:p>
          <a:p>
            <a:r>
              <a:rPr lang="en-US" baseline="0" dirty="0" smtClean="0">
                <a:latin typeface="Arial" charset="0"/>
              </a:rPr>
              <a:t>I will review our Deployment Plan with our most Current updates as well as a</a:t>
            </a:r>
          </a:p>
          <a:p>
            <a:r>
              <a:rPr lang="en-US" baseline="0" dirty="0" smtClean="0">
                <a:latin typeface="Arial" charset="0"/>
              </a:rPr>
              <a:t>High Level Overview or Future State Health Claims Processing or HCP.</a:t>
            </a:r>
          </a:p>
          <a:p>
            <a:endParaRPr lang="en-US" baseline="0" dirty="0" smtClean="0">
              <a:latin typeface="Arial" charset="0"/>
            </a:endParaRPr>
          </a:p>
          <a:p>
            <a:r>
              <a:rPr lang="en-US" dirty="0" smtClean="0">
                <a:latin typeface="Arial" charset="0"/>
              </a:rPr>
              <a:t>You</a:t>
            </a:r>
            <a:r>
              <a:rPr lang="en-US" baseline="0" dirty="0" smtClean="0">
                <a:latin typeface="Arial" charset="0"/>
              </a:rPr>
              <a:t> will hear me reference Non VA Medical Care Coordination as “NVCC” at times throughout the presentation and will see it some of today’s slides as well.  After this initial introduction, we will review each process of the NVCC model and then at the end of the presentation with help from Maureen Wallace, take you out with a LIVE Demonstration to our Non VA Medical Care Coord Website which is found on the National Non VA Care Program Website or NNPO, formerly known as NFPO or the National Fee Program Office,  now known as “Non-VA Medical Care Program Office”.  I know there is a joke in there somewhere about he VA and all its acronyms but we won’t have time today.  </a:t>
            </a:r>
          </a:p>
          <a:p>
            <a:endParaRPr lang="en-US" baseline="0" dirty="0" smtClean="0">
              <a:latin typeface="Arial" charset="0"/>
            </a:endParaRPr>
          </a:p>
          <a:p>
            <a:r>
              <a:rPr lang="en-US" baseline="0" dirty="0" smtClean="0">
                <a:latin typeface="Arial" charset="0"/>
              </a:rPr>
              <a:t>There is a great deal of important information to cover today about Non VA Medical Care Coordination and hope you hang in there with me, If the person next to you that is snoring, please feel free to nudge them..</a:t>
            </a:r>
            <a:endParaRPr lang="en-US" dirty="0">
              <a:latin typeface="Arial" charset="0"/>
            </a:endParaRPr>
          </a:p>
          <a:p>
            <a:endParaRPr lang="en-US" baseline="0" dirty="0" smtClean="0"/>
          </a:p>
        </p:txBody>
      </p:sp>
    </p:spTree>
    <p:extLst>
      <p:ext uri="{BB962C8B-B14F-4D97-AF65-F5344CB8AC3E}">
        <p14:creationId xmlns:p14="http://schemas.microsoft.com/office/powerpoint/2010/main" val="381632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NOW THAT YOU HAVE A BETTER UNDERSTANDING OF WHERE NVCC CAME FROM,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 NVCC WAS</a:t>
            </a:r>
            <a:r>
              <a:rPr lang="en-US" baseline="0" dirty="0" smtClean="0"/>
              <a:t> </a:t>
            </a:r>
            <a:r>
              <a:rPr lang="en-US" dirty="0" smtClean="0"/>
              <a:t>DEVELOPED</a:t>
            </a:r>
            <a:r>
              <a:rPr lang="en-US" baseline="0" dirty="0" smtClean="0"/>
              <a:t> AND OUR TIMELINE AND CURRENT DEPLOYMENT SCHEDULE AND PLAN TO HAVE VISN WIDE COMPLETION BY END </a:t>
            </a:r>
            <a:r>
              <a:rPr lang="en-US" baseline="0" smtClean="0"/>
              <a:t>OF SE </a:t>
            </a:r>
            <a:r>
              <a:rPr lang="en-US" baseline="0" dirty="0" smtClean="0"/>
              <a:t>2013,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dirty="0" smtClean="0"/>
              <a:t>WE</a:t>
            </a:r>
            <a:r>
              <a:rPr lang="en-US" baseline="0" dirty="0" smtClean="0"/>
              <a:t> WILL NOW GO THRU EACH PROCESS IN THE NON VA CARE COORDINATION MODEL TO HIGHLIGHT THE BUSINESS AND CLINICAL PROCESSES REQUIRED TO CARE FOR OUR VETERANS APPROVED AND AUTHORIZED FOR SERVICES OUTSIDE THE VA.</a:t>
            </a:r>
            <a:endParaRPr lang="en-US" dirty="0" smtClean="0"/>
          </a:p>
          <a:p>
            <a:pPr marL="171450" indent="-171450" eaLnBrk="1" fontAlgn="auto" hangingPunct="1">
              <a:spcBef>
                <a:spcPct val="0"/>
              </a:spcBef>
              <a:spcAft>
                <a:spcPts val="0"/>
              </a:spcAft>
              <a:buFontTx/>
              <a:buChar char="-"/>
              <a:defRPr/>
            </a:pPr>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60E3EB-C569-4B9F-B7E4-5B6FDADCFC2B}" type="slidenum">
              <a:rPr lang="en-US" smtClean="0">
                <a:solidFill>
                  <a:srgbClr val="000000"/>
                </a:solidFill>
                <a:ea typeface="ＭＳ Ｐゴシック" pitchFamily="34" charset="-128"/>
                <a:cs typeface="Arial" pitchFamily="34" charset="0"/>
              </a:rPr>
              <a:pPr/>
              <a:t>20</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155709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5 CORE PROCESSES OF THE NVCC MODEL</a:t>
            </a:r>
          </a:p>
          <a:p>
            <a:endParaRPr lang="en-US" baseline="0" dirty="0" smtClean="0"/>
          </a:p>
          <a:p>
            <a:r>
              <a:rPr lang="en-US" baseline="0" dirty="0" smtClean="0"/>
              <a:t>You will notice there are 5 CIRCLES REPRESENTING EACH PROCESS.  </a:t>
            </a:r>
          </a:p>
          <a:p>
            <a:endParaRPr lang="en-US" baseline="0" dirty="0" smtClean="0"/>
          </a:p>
          <a:p>
            <a:r>
              <a:rPr lang="en-US" baseline="0" dirty="0" smtClean="0"/>
              <a:t>APPT MGT AND PRE-POST CALLS GO HAND IN HAND AND DISCUSSED AT THE SAME TIME AND PLACED TOGETHER FOR DISCUSSION PURPOSES IN THE PRESENTATION. </a:t>
            </a:r>
          </a:p>
          <a:p>
            <a:endParaRPr lang="en-US" baseline="0" dirty="0" smtClean="0"/>
          </a:p>
          <a:p>
            <a:r>
              <a:rPr lang="en-US" baseline="0" dirty="0" smtClean="0"/>
              <a:t>AS YOU NOTICE IN OUR DEPICITION OF THE NVCC MODEL THE VETERAN IS CONTNUOUSLY CENTERED IN THEIR CARE.</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21</a:t>
            </a:fld>
            <a:endParaRPr lang="en-US"/>
          </a:p>
        </p:txBody>
      </p:sp>
    </p:spTree>
    <p:extLst>
      <p:ext uri="{BB962C8B-B14F-4D97-AF65-F5344CB8AC3E}">
        <p14:creationId xmlns:p14="http://schemas.microsoft.com/office/powerpoint/2010/main" val="176369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cs typeface="Georgia" pitchFamily="18" charset="0"/>
              </a:rPr>
              <a:t>TO</a:t>
            </a:r>
            <a:r>
              <a:rPr lang="en-US" baseline="0" dirty="0" smtClean="0">
                <a:ea typeface="ＭＳ Ｐゴシック" pitchFamily="34" charset="-128"/>
                <a:cs typeface="Georgia" pitchFamily="18" charset="0"/>
              </a:rPr>
              <a:t> REVIEW THE GOAL OF NVCC:</a:t>
            </a: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baseline="0" dirty="0" smtClean="0">
                <a:ea typeface="ＭＳ Ｐゴシック" pitchFamily="34" charset="-128"/>
                <a:cs typeface="Georgia" pitchFamily="18" charset="0"/>
              </a:rPr>
              <a:t>IS TO </a:t>
            </a:r>
            <a:r>
              <a:rPr lang="en-US" b="1" baseline="0" dirty="0" smtClean="0">
                <a:ea typeface="ＭＳ Ｐゴシック" pitchFamily="34" charset="-128"/>
                <a:cs typeface="Georgia" pitchFamily="18" charset="0"/>
              </a:rPr>
              <a:t>STANDARDIZE PROCESSES</a:t>
            </a:r>
            <a:endParaRPr lang="en-US" baseline="0" dirty="0" smtClean="0">
              <a:ea typeface="ＭＳ Ｐゴシック" pitchFamily="34" charset="-128"/>
              <a:cs typeface="Georgia" pitchFamily="18" charset="0"/>
            </a:endParaRP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dirty="0" smtClean="0">
                <a:ea typeface="ＭＳ Ｐゴシック" pitchFamily="34" charset="-128"/>
                <a:cs typeface="Georgia" pitchFamily="18" charset="0"/>
              </a:rPr>
              <a:t>Decreasing</a:t>
            </a:r>
            <a:r>
              <a:rPr lang="en-US" baseline="0" dirty="0" smtClean="0">
                <a:ea typeface="ＭＳ Ｐゴシック" pitchFamily="34" charset="-128"/>
                <a:cs typeface="Georgia" pitchFamily="18" charset="0"/>
              </a:rPr>
              <a:t> variability across VHA</a:t>
            </a: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baseline="0" dirty="0" smtClean="0">
                <a:ea typeface="ＭＳ Ｐゴシック" pitchFamily="34" charset="-128"/>
                <a:cs typeface="Georgia" pitchFamily="18" charset="0"/>
              </a:rPr>
              <a:t>Keeping the </a:t>
            </a:r>
            <a:r>
              <a:rPr lang="en-US" b="1" baseline="0" dirty="0" smtClean="0">
                <a:ea typeface="ＭＳ Ｐゴシック" pitchFamily="34" charset="-128"/>
                <a:cs typeface="Georgia" pitchFamily="18" charset="0"/>
              </a:rPr>
              <a:t>Veteran Centered </a:t>
            </a:r>
            <a:r>
              <a:rPr lang="en-US" baseline="0" dirty="0" smtClean="0">
                <a:ea typeface="ＭＳ Ｐゴシック" pitchFamily="34" charset="-128"/>
                <a:cs typeface="Georgia" pitchFamily="18" charset="0"/>
              </a:rPr>
              <a:t>in all aspects of Care to obtain Non VA Care Services with facilitation and coordination of services with </a:t>
            </a: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baseline="0" dirty="0" smtClean="0">
                <a:ea typeface="ＭＳ Ｐゴシック" pitchFamily="34" charset="-128"/>
                <a:cs typeface="Georgia" pitchFamily="18" charset="0"/>
              </a:rPr>
              <a:t>Obtaining clinical documentation, and</a:t>
            </a: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baseline="0" dirty="0" smtClean="0">
                <a:ea typeface="ＭＳ Ｐゴシック" pitchFamily="34" charset="-128"/>
                <a:cs typeface="Georgia" pitchFamily="18" charset="0"/>
              </a:rPr>
              <a:t>keeping the VA Provider in the communication loop regarding the outcome of the Non VA Care Services and </a:t>
            </a:r>
          </a:p>
          <a:p>
            <a:pPr eaLnBrk="1" hangingPunct="1">
              <a:spcBef>
                <a:spcPct val="0"/>
              </a:spcBef>
            </a:pPr>
            <a:endParaRPr lang="en-US" baseline="0" dirty="0" smtClean="0">
              <a:ea typeface="ＭＳ Ｐゴシック" pitchFamily="34" charset="-128"/>
              <a:cs typeface="Georgia" pitchFamily="18" charset="0"/>
            </a:endParaRPr>
          </a:p>
          <a:p>
            <a:pPr eaLnBrk="1" hangingPunct="1">
              <a:spcBef>
                <a:spcPct val="0"/>
              </a:spcBef>
            </a:pPr>
            <a:r>
              <a:rPr lang="en-US" baseline="0" dirty="0" smtClean="0">
                <a:ea typeface="ＭＳ Ｐゴシック" pitchFamily="34" charset="-128"/>
                <a:cs typeface="Georgia" pitchFamily="18" charset="0"/>
              </a:rPr>
              <a:t>Capturing the Veteran back at the VA for ongoing care.</a:t>
            </a:r>
          </a:p>
          <a:p>
            <a:pPr eaLnBrk="1" hangingPunct="1">
              <a:spcBef>
                <a:spcPct val="0"/>
              </a:spcBef>
            </a:pPr>
            <a:endParaRPr lang="en-US" baseline="0" dirty="0" smtClean="0">
              <a:ea typeface="ＭＳ Ｐゴシック" pitchFamily="34" charset="-128"/>
              <a:cs typeface="Georgia"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pitchFamily="34" charset="-128"/>
                <a:cs typeface="Georgia" pitchFamily="18" charset="0"/>
              </a:rPr>
              <a:t>And Fiscal responsibility by closing the loop on authorized Obligations when care is completed </a:t>
            </a:r>
          </a:p>
          <a:p>
            <a:pPr eaLnBrk="1" hangingPunct="1">
              <a:spcBef>
                <a:spcPct val="0"/>
              </a:spcBef>
            </a:pPr>
            <a:endParaRPr lang="en-US" dirty="0" smtClean="0">
              <a:ea typeface="ＭＳ Ｐゴシック" pitchFamily="34" charset="-128"/>
              <a:cs typeface="Georgia" pitchFamily="18" charset="0"/>
            </a:endParaRP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3CB1F-04FA-4402-98D6-9F8451FD263B}" type="slidenum">
              <a:rPr lang="en-US" smtClean="0">
                <a:cs typeface="Arial" pitchFamily="34" charset="0"/>
              </a:rPr>
              <a:pPr/>
              <a:t>22</a:t>
            </a:fld>
            <a:endParaRPr lang="en-US" smtClean="0">
              <a:cs typeface="Arial" pitchFamily="34" charset="0"/>
            </a:endParaRPr>
          </a:p>
        </p:txBody>
      </p:sp>
    </p:spTree>
    <p:extLst>
      <p:ext uri="{BB962C8B-B14F-4D97-AF65-F5344CB8AC3E}">
        <p14:creationId xmlns:p14="http://schemas.microsoft.com/office/powerpoint/2010/main" val="135038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ct val="0"/>
              </a:spcBef>
              <a:spcAft>
                <a:spcPts val="0"/>
              </a:spcAft>
              <a:buFontTx/>
              <a:buNone/>
              <a:defRPr/>
            </a:pPr>
            <a:r>
              <a:rPr lang="en-US" dirty="0" smtClean="0"/>
              <a:t>NVCC</a:t>
            </a:r>
            <a:r>
              <a:rPr lang="en-US" baseline="0" dirty="0" smtClean="0"/>
              <a:t> REFERRAL REVIEW</a:t>
            </a:r>
            <a:endParaRPr lang="en-US" dirty="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C86B4-59C7-4ABF-83CF-C10B807CCC4B}" type="slidenum">
              <a:rPr lang="en-US" smtClean="0">
                <a:solidFill>
                  <a:srgbClr val="000000"/>
                </a:solidFill>
                <a:ea typeface="ＭＳ Ｐゴシック" pitchFamily="34" charset="-128"/>
                <a:cs typeface="Arial" pitchFamily="34" charset="0"/>
              </a:rPr>
              <a:pPr/>
              <a:t>23</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370321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a:t>
            </a:r>
            <a:r>
              <a:rPr lang="en-US" baseline="0" dirty="0" smtClean="0"/>
              <a:t> FIRST PROCESS OF THE NVCC MODEL IS REFERRAL REVIEW AND BEGINS ONCE A VA PROVIDER SUBMITS A STANDARD NON VA CARE CONUSULT/REFERRAL TO THE NVCC TEAM,</a:t>
            </a:r>
          </a:p>
          <a:p>
            <a:endParaRPr lang="en-US" baseline="0" dirty="0" smtClean="0"/>
          </a:p>
          <a:p>
            <a:r>
              <a:rPr lang="en-US" baseline="0" dirty="0" smtClean="0"/>
              <a:t>WHERE THEN ADMINISTRATIVE AND CLINICAL REVIEWS ARE COMPLETED AND EITHER APPROVED OR RETURNED TO THE ORDERING PROVIDER FOR FURTHER INFORMATION OR AN ALTERNATE CARE PLAN.</a:t>
            </a:r>
          </a:p>
          <a:p>
            <a:endParaRPr lang="en-US" baseline="0" dirty="0" smtClean="0"/>
          </a:p>
          <a:p>
            <a:r>
              <a:rPr lang="en-US" baseline="0" dirty="0" smtClean="0"/>
              <a:t>THIS PROCESS HAS VARIOUS COMPONENTS AND CPRS TOOLS THAT WILL BE DISPLAYED. </a:t>
            </a:r>
          </a:p>
          <a:p>
            <a:endParaRPr lang="en-US" baseline="0" dirty="0" smtClean="0"/>
          </a:p>
          <a:p>
            <a:r>
              <a:rPr lang="en-US" baseline="0" dirty="0" smtClean="0"/>
              <a:t>THAT ADDRESSES:</a:t>
            </a:r>
          </a:p>
          <a:p>
            <a:endParaRPr lang="en-US" baseline="0" dirty="0" smtClean="0"/>
          </a:p>
          <a:p>
            <a:r>
              <a:rPr lang="en-US" baseline="0" dirty="0" smtClean="0"/>
              <a:t>RECEIPT BY THE IDENTIFIED NVCC TEAM OF A STANDARD CONSULT / REFERRAL GENERATED BY VA PROVIDERS TO REQUEST NON VA CARE SERIVCES</a:t>
            </a:r>
          </a:p>
          <a:p>
            <a:endParaRPr lang="en-US" baseline="0" dirty="0" smtClean="0"/>
          </a:p>
          <a:p>
            <a:r>
              <a:rPr lang="en-US" baseline="0" dirty="0" smtClean="0"/>
              <a:t>STANDARDIZED PROCESS TO PERFORM </a:t>
            </a:r>
            <a:r>
              <a:rPr lang="en-US" b="1" baseline="0" dirty="0" smtClean="0"/>
              <a:t>ADMINISTRATIVE ELIGIBILITY AND CLINICAL REVIEW </a:t>
            </a:r>
            <a:r>
              <a:rPr lang="en-US" baseline="0" dirty="0" smtClean="0"/>
              <a:t>BY THE IDENTIFIED NVCC TEAM </a:t>
            </a:r>
            <a:r>
              <a:rPr lang="en-US" b="1" baseline="0" dirty="0" smtClean="0"/>
              <a:t>BEFORE NON VA CARE SERVICES ARE AUTHORIZED</a:t>
            </a:r>
          </a:p>
          <a:p>
            <a:endParaRPr lang="en-US" baseline="0" dirty="0" smtClean="0"/>
          </a:p>
          <a:p>
            <a:r>
              <a:rPr lang="en-US" baseline="0" dirty="0" smtClean="0"/>
              <a:t>COMMUNICATION WITH THE VA PROVIDER ORDRING THE CONSULT/REFERRAL OR OTHER ANCILLARY VA STAFF IS IMPORTANT IF AN ALTERNATE CARE PLAN IS REQURED TO BE SURE THE VETERAN RECEIVES THE APPROPRIATE CARE.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24</a:t>
            </a:fld>
            <a:endParaRPr lang="en-US"/>
          </a:p>
        </p:txBody>
      </p:sp>
    </p:spTree>
    <p:extLst>
      <p:ext uri="{BB962C8B-B14F-4D97-AF65-F5344CB8AC3E}">
        <p14:creationId xmlns:p14="http://schemas.microsoft.com/office/powerpoint/2010/main" val="169753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stakeholders</a:t>
            </a:r>
          </a:p>
          <a:p>
            <a:r>
              <a:rPr lang="en-US" dirty="0" smtClean="0"/>
              <a:t>As you can see from the depiction, the veteran</a:t>
            </a:r>
            <a:r>
              <a:rPr lang="en-US" baseline="0" dirty="0" smtClean="0"/>
              <a:t> is largest and most important part of the Referral Review Process along with his or her </a:t>
            </a:r>
            <a:r>
              <a:rPr lang="en-US" dirty="0" smtClean="0"/>
              <a:t>VA Provider and the</a:t>
            </a:r>
            <a:r>
              <a:rPr lang="en-US" baseline="0" dirty="0" smtClean="0"/>
              <a:t> NVCC Team;</a:t>
            </a:r>
            <a:endParaRPr lang="en-US" dirty="0" smtClean="0"/>
          </a:p>
          <a:p>
            <a:r>
              <a:rPr lang="en-US" dirty="0" smtClean="0"/>
              <a:t>VA</a:t>
            </a:r>
            <a:r>
              <a:rPr lang="en-US" baseline="0" dirty="0" smtClean="0"/>
              <a:t> Provider places the standardized Non VA Care Consult/Referral</a:t>
            </a:r>
          </a:p>
          <a:p>
            <a:r>
              <a:rPr lang="en-US" baseline="0" dirty="0" smtClean="0"/>
              <a:t>and it is forwarded to the NVCC Team or appropriate Service Chief/Chief of Staff to determine if VA services or NON VA Services are required and to review for administrative and clinical review. </a:t>
            </a:r>
          </a:p>
          <a:p>
            <a:endParaRPr lang="en-US" baseline="0" dirty="0" smtClean="0"/>
          </a:p>
          <a:p>
            <a:r>
              <a:rPr lang="en-US" baseline="0" dirty="0" smtClean="0"/>
              <a:t>Each organization will have to develop its own process flow for ordering and performing eligibility reviews and Authorizing or denying NON VA CARE Consult/Referrals based on their organizational structure</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25</a:t>
            </a:fld>
            <a:endParaRPr lang="en-US"/>
          </a:p>
        </p:txBody>
      </p:sp>
    </p:spTree>
    <p:extLst>
      <p:ext uri="{BB962C8B-B14F-4D97-AF65-F5344CB8AC3E}">
        <p14:creationId xmlns:p14="http://schemas.microsoft.com/office/powerpoint/2010/main" val="166103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baseline="0" dirty="0" smtClean="0"/>
              <a:t> FIRST PROCESS OF THE NVCC MODEL THAT ADDRESSES:</a:t>
            </a:r>
          </a:p>
          <a:p>
            <a:endParaRPr lang="en-US" baseline="0" dirty="0" smtClean="0"/>
          </a:p>
          <a:p>
            <a:r>
              <a:rPr lang="en-US" baseline="0" dirty="0" smtClean="0"/>
              <a:t>RECEIPT BY THE IDENTIFIED NVCC TEAM OF A STANDARD CONSULT / REFERRAL GENERATED BY VA PROVIDERS TO REQUEST NON VA CARE SERIVCES</a:t>
            </a:r>
          </a:p>
          <a:p>
            <a:endParaRPr lang="en-US" baseline="0" dirty="0" smtClean="0"/>
          </a:p>
          <a:p>
            <a:r>
              <a:rPr lang="en-US" baseline="0" dirty="0" smtClean="0"/>
              <a:t>STANDARDIZED PROCESS TO PERFORM ADMINISTRATIVE ELIGIBILITY AND CLINICAL REVIEW BY THE IDENTIFIED NVCC TEAM BEFORE NON VA CARE SERVICES ARE AUTHORIZED  to ensure the Veteran is eligible for services</a:t>
            </a:r>
          </a:p>
          <a:p>
            <a:endParaRPr lang="en-US" baseline="0" dirty="0" smtClean="0"/>
          </a:p>
          <a:p>
            <a:r>
              <a:rPr lang="en-US" baseline="0" dirty="0" smtClean="0"/>
              <a:t>COMMUNICATION WITH THE VA PROVIDERS OR OTHER ANCILLARY VA STAFF IF AN ALTERNATE CARE PLAN IS REQURED TO BE SURE THE VETERAN RECEIVES THE APPROPRIATE CARE. </a:t>
            </a:r>
          </a:p>
          <a:p>
            <a:endParaRPr lang="en-US" baseline="0" dirty="0" smtClean="0"/>
          </a:p>
          <a:p>
            <a:r>
              <a:rPr lang="en-US" baseline="0" dirty="0" smtClean="0"/>
              <a:t>IF NON VA SERVICES ARE APPROVED AND AUTHORIZED AND FURTHER COMMUNICATION OR COORDINATION IS REQUIRED, THE NVCC TEAM INITIATES A NVCC CARE COORDINATION NOTE (PRE-AUTHORIZED SERVICE) TOOL.</a:t>
            </a:r>
            <a:endParaRPr lang="en-US" dirty="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6E47D-5BAC-497A-B595-8B5B854AA74C}" type="slidenum">
              <a:rPr lang="en-US" smtClean="0">
                <a:cs typeface="Arial" pitchFamily="34" charset="0"/>
              </a:rPr>
              <a:pPr/>
              <a:t>26</a:t>
            </a:fld>
            <a:endParaRPr lang="en-US" smtClean="0">
              <a:cs typeface="Arial" pitchFamily="34" charset="0"/>
            </a:endParaRPr>
          </a:p>
        </p:txBody>
      </p:sp>
    </p:spTree>
    <p:extLst>
      <p:ext uri="{BB962C8B-B14F-4D97-AF65-F5344CB8AC3E}">
        <p14:creationId xmlns:p14="http://schemas.microsoft.com/office/powerpoint/2010/main" val="207181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VA</a:t>
            </a:r>
            <a:r>
              <a:rPr lang="en-US" baseline="0" dirty="0" smtClean="0"/>
              <a:t> Provider places the standardized Non VA Care Consult /Referral </a:t>
            </a:r>
          </a:p>
          <a:p>
            <a:r>
              <a:rPr lang="en-US" baseline="0" dirty="0" smtClean="0"/>
              <a:t>Forwarded to the NVCC Team identified to review and evaluated that the information is complete.</a:t>
            </a:r>
          </a:p>
          <a:p>
            <a:r>
              <a:rPr lang="en-US" baseline="0" dirty="0" smtClean="0"/>
              <a:t>If any information is missing, it should be returned for more specific information in order to perform further Referral Review Process.</a:t>
            </a:r>
            <a:endParaRPr lang="en-US" dirty="0" smtClean="0"/>
          </a:p>
          <a:p>
            <a:pPr eaLnBrk="1" hangingPunct="1">
              <a:spcBef>
                <a:spcPct val="0"/>
              </a:spcBef>
            </a:pP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6E47D-5BAC-497A-B595-8B5B854AA74C}" type="slidenum">
              <a:rPr lang="en-US" smtClean="0">
                <a:cs typeface="Arial" pitchFamily="34" charset="0"/>
              </a:rPr>
              <a:pPr/>
              <a:t>27</a:t>
            </a:fld>
            <a:endParaRPr lang="en-US" smtClean="0">
              <a:cs typeface="Arial" pitchFamily="34" charset="0"/>
            </a:endParaRPr>
          </a:p>
        </p:txBody>
      </p:sp>
    </p:spTree>
    <p:extLst>
      <p:ext uri="{BB962C8B-B14F-4D97-AF65-F5344CB8AC3E}">
        <p14:creationId xmlns:p14="http://schemas.microsoft.com/office/powerpoint/2010/main" val="1919823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THIS</a:t>
            </a:r>
            <a:r>
              <a:rPr lang="en-US" sz="1200" baseline="0" dirty="0" smtClean="0">
                <a:solidFill>
                  <a:schemeClr val="bg1"/>
                </a:solidFill>
              </a:rPr>
              <a:t> IS A S</a:t>
            </a:r>
            <a:r>
              <a:rPr lang="en-US" sz="1200" dirty="0" smtClean="0">
                <a:solidFill>
                  <a:schemeClr val="bg1"/>
                </a:solidFill>
              </a:rPr>
              <a:t>TANDARDIZED  NON VA CARE CONSULT / REFERRAL</a:t>
            </a:r>
            <a:r>
              <a:rPr lang="en-US" sz="1200" baseline="0" dirty="0" smtClean="0">
                <a:solidFill>
                  <a:schemeClr val="bg1"/>
                </a:solidFill>
              </a:rPr>
              <a:t> WHICH CONTAINS the NON VA CARE COORDINATION MODEL REQUIRED </a:t>
            </a:r>
            <a:endParaRPr lang="en-US" sz="1200" dirty="0" smtClean="0">
              <a:solidFill>
                <a:schemeClr val="bg1"/>
              </a:solidFill>
            </a:endParaRPr>
          </a:p>
          <a:p>
            <a:r>
              <a:rPr lang="en-US" dirty="0" smtClean="0"/>
              <a:t>common elements</a:t>
            </a:r>
            <a:r>
              <a:rPr lang="en-US" baseline="0" dirty="0" smtClean="0"/>
              <a:t> found standard across VHA and aligns with future state processes</a:t>
            </a:r>
          </a:p>
          <a:p>
            <a:endParaRPr lang="en-US" baseline="0" dirty="0" smtClean="0"/>
          </a:p>
          <a:p>
            <a:r>
              <a:rPr lang="en-US" baseline="0" dirty="0" smtClean="0"/>
              <a:t>ANY Facility Information can be placed directly under the common elements in the consult / referral.</a:t>
            </a:r>
          </a:p>
          <a:p>
            <a:endParaRPr lang="en-US" baseline="0" dirty="0" smtClean="0"/>
          </a:p>
          <a:p>
            <a:r>
              <a:rPr lang="en-US" baseline="0" dirty="0" smtClean="0"/>
              <a:t>allergy and medication objects that are either adopted or omitted per each facilities decision to use at their site.</a:t>
            </a:r>
          </a:p>
          <a:p>
            <a:endParaRPr lang="en-US" baseline="0" dirty="0" smtClean="0"/>
          </a:p>
          <a:p>
            <a:endParaRPr lang="en-US" dirty="0"/>
          </a:p>
        </p:txBody>
      </p:sp>
    </p:spTree>
    <p:extLst>
      <p:ext uri="{BB962C8B-B14F-4D97-AF65-F5344CB8AC3E}">
        <p14:creationId xmlns:p14="http://schemas.microsoft.com/office/powerpoint/2010/main" val="2174341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STANDARDIZED  NON VA CARE CONSULT / REFERRAL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COMMON ELEMENTS:  * note the </a:t>
            </a:r>
            <a:r>
              <a:rPr lang="en-US" sz="1200" dirty="0" err="1" smtClean="0">
                <a:solidFill>
                  <a:schemeClr val="bg1"/>
                </a:solidFill>
              </a:rPr>
              <a:t>astrix</a:t>
            </a:r>
            <a:r>
              <a:rPr lang="en-US" sz="1200" dirty="0" smtClean="0">
                <a:solidFill>
                  <a:schemeClr val="bg1"/>
                </a:solidFill>
              </a:rPr>
              <a:t> make the question required and will not be able to complete</a:t>
            </a:r>
            <a:r>
              <a:rPr lang="en-US" sz="1200" baseline="0" dirty="0" smtClean="0">
                <a:solidFill>
                  <a:schemeClr val="bg1"/>
                </a:solidFill>
              </a:rPr>
              <a:t> until answer. This is an area where questions or sequence of criteria cannot be altered due to the need for standardization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bg1"/>
              </a:solidFill>
            </a:endParaRPr>
          </a:p>
          <a:p>
            <a:r>
              <a:rPr lang="en-US" sz="1200" kern="1200" dirty="0" smtClean="0">
                <a:solidFill>
                  <a:schemeClr val="bg1"/>
                </a:solidFill>
                <a:latin typeface="+mn-lt"/>
                <a:ea typeface="+mn-ea"/>
                <a:cs typeface="+mn-cs"/>
              </a:rPr>
              <a:t>Every Consult</a:t>
            </a:r>
            <a:r>
              <a:rPr lang="en-US" sz="1200" kern="1200" baseline="0" dirty="0" smtClean="0">
                <a:solidFill>
                  <a:schemeClr val="bg1"/>
                </a:solidFill>
                <a:latin typeface="+mn-lt"/>
                <a:ea typeface="+mn-ea"/>
                <a:cs typeface="+mn-cs"/>
              </a:rPr>
              <a:t> / Referral will have a</a:t>
            </a:r>
          </a:p>
          <a:p>
            <a:r>
              <a:rPr lang="en-US" sz="1200" kern="1200" dirty="0" smtClean="0">
                <a:solidFill>
                  <a:schemeClr val="bg1"/>
                </a:solidFill>
                <a:latin typeface="+mn-lt"/>
                <a:ea typeface="+mn-ea"/>
                <a:cs typeface="+mn-cs"/>
              </a:rPr>
              <a:t>Standard Name: NON VA CARE  always as the precursor and any specialty</a:t>
            </a:r>
            <a:r>
              <a:rPr lang="en-US" sz="1200" kern="1200" baseline="0" dirty="0" smtClean="0">
                <a:solidFill>
                  <a:schemeClr val="bg1"/>
                </a:solidFill>
                <a:latin typeface="+mn-lt"/>
                <a:ea typeface="+mn-ea"/>
                <a:cs typeface="+mn-cs"/>
              </a:rPr>
              <a:t> is after the name NON VA CARE</a:t>
            </a:r>
            <a:endParaRPr lang="en-US" sz="1200" kern="1200" dirty="0" smtClean="0">
              <a:solidFill>
                <a:schemeClr val="bg1"/>
              </a:solidFill>
              <a:latin typeface="+mn-lt"/>
              <a:ea typeface="+mn-ea"/>
              <a:cs typeface="+mn-cs"/>
            </a:endParaRPr>
          </a:p>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Again,</a:t>
            </a:r>
            <a:r>
              <a:rPr lang="en-US" sz="1200" kern="1200" baseline="0" dirty="0" smtClean="0">
                <a:solidFill>
                  <a:schemeClr val="bg1"/>
                </a:solidFill>
                <a:latin typeface="+mn-lt"/>
                <a:ea typeface="+mn-ea"/>
                <a:cs typeface="+mn-cs"/>
              </a:rPr>
              <a:t> all facilities are allowed to p</a:t>
            </a:r>
            <a:r>
              <a:rPr lang="en-US" sz="800" kern="1200" dirty="0" smtClean="0">
                <a:solidFill>
                  <a:schemeClr val="bg1"/>
                </a:solidFill>
                <a:latin typeface="+mn-lt"/>
                <a:ea typeface="+mn-ea"/>
                <a:cs typeface="+mn-cs"/>
              </a:rPr>
              <a:t>lace specific Facility Information Below Common Elements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To</a:t>
            </a:r>
            <a:r>
              <a:rPr lang="en-US" sz="1200" baseline="0" dirty="0" smtClean="0">
                <a:solidFill>
                  <a:schemeClr val="bg1"/>
                </a:solidFill>
              </a:rPr>
              <a:t> Review the required criteria: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JUSTIFICATION</a:t>
            </a:r>
            <a:r>
              <a:rPr lang="en-US" sz="1200" baseline="0" dirty="0" smtClean="0">
                <a:solidFill>
                  <a:schemeClr val="bg1"/>
                </a:solidFill>
              </a:rPr>
              <a:t> for NON VA CARE:  Required to answer based on by a prior OIG findings to support why VA services could not be utilized. </a:t>
            </a:r>
            <a:endParaRPr lang="en-US" sz="1200" dirty="0" smtClean="0">
              <a:solidFill>
                <a:schemeClr val="bg1"/>
              </a:solidFill>
            </a:endParaRPr>
          </a:p>
          <a:p>
            <a:endParaRPr lang="en-US" dirty="0" smtClean="0"/>
          </a:p>
          <a:p>
            <a:r>
              <a:rPr lang="en-US" dirty="0" smtClean="0"/>
              <a:t>Chief Complaint: self</a:t>
            </a:r>
            <a:r>
              <a:rPr lang="en-US" baseline="0" dirty="0" smtClean="0"/>
              <a:t> explanatory but what the patient is experiencing for request of NON VA CARE Services</a:t>
            </a:r>
          </a:p>
          <a:p>
            <a:endParaRPr lang="en-US" baseline="0" dirty="0" smtClean="0"/>
          </a:p>
          <a:p>
            <a:r>
              <a:rPr lang="en-US" baseline="0" dirty="0" smtClean="0"/>
              <a:t>Pt History… : </a:t>
            </a:r>
            <a:r>
              <a:rPr lang="en-US" dirty="0" smtClean="0"/>
              <a:t>self</a:t>
            </a:r>
            <a:r>
              <a:rPr lang="en-US" baseline="0" dirty="0" smtClean="0"/>
              <a:t> explanatory but what the patients history leading to need for NON VA CARE Services</a:t>
            </a:r>
          </a:p>
          <a:p>
            <a:endParaRPr lang="en-US" baseline="0" dirty="0" smtClean="0"/>
          </a:p>
          <a:p>
            <a:r>
              <a:rPr lang="en-US" baseline="0" dirty="0" smtClean="0"/>
              <a:t>Third Party Liability question required to determine further investigation for revenue purposes.</a:t>
            </a:r>
          </a:p>
          <a:p>
            <a:endParaRPr lang="en-US" baseline="0" dirty="0" smtClean="0"/>
          </a:p>
          <a:p>
            <a:r>
              <a:rPr lang="en-US" baseline="0" dirty="0" smtClean="0"/>
              <a:t>NON VA CARE COORDINATION REQUIRED: Default to YES always – Future State element</a:t>
            </a:r>
          </a:p>
          <a:p>
            <a:endParaRPr lang="en-US" baseline="0" dirty="0" smtClean="0"/>
          </a:p>
          <a:p>
            <a:r>
              <a:rPr lang="en-US" b="1" baseline="0" dirty="0" smtClean="0"/>
              <a:t>All sections must be complete and understandable of what the provider is requesting, if not complete return with comments on the consult with required information missing.</a:t>
            </a:r>
          </a:p>
          <a:p>
            <a:endParaRPr lang="en-US" baseline="0" dirty="0" smtClean="0"/>
          </a:p>
          <a:p>
            <a:r>
              <a:rPr lang="en-US" sz="1200" kern="1200" dirty="0" smtClean="0">
                <a:solidFill>
                  <a:schemeClr val="bg1"/>
                </a:solidFill>
                <a:latin typeface="+mn-lt"/>
                <a:ea typeface="+mn-ea"/>
                <a:cs typeface="+mn-cs"/>
              </a:rPr>
              <a:t>   If the site will not utilize allergies or medications</a:t>
            </a:r>
            <a:r>
              <a:rPr lang="en-US" sz="1200" kern="1200" baseline="0" dirty="0" smtClean="0">
                <a:solidFill>
                  <a:schemeClr val="bg1"/>
                </a:solidFill>
                <a:latin typeface="+mn-lt"/>
                <a:ea typeface="+mn-ea"/>
                <a:cs typeface="+mn-cs"/>
              </a:rPr>
              <a:t> objects, </a:t>
            </a:r>
            <a:r>
              <a:rPr lang="en-US" sz="1200" kern="1200" dirty="0" smtClean="0">
                <a:solidFill>
                  <a:schemeClr val="bg1"/>
                </a:solidFill>
                <a:latin typeface="+mn-lt"/>
                <a:ea typeface="+mn-ea"/>
                <a:cs typeface="+mn-cs"/>
              </a:rPr>
              <a:t>Place Facility Information Below Common Elements</a:t>
            </a:r>
          </a:p>
          <a:p>
            <a:endParaRPr lang="en-US" sz="1200" kern="1200" baseline="0" dirty="0" smtClean="0">
              <a:solidFill>
                <a:schemeClr val="bg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bg1"/>
                </a:solidFill>
                <a:latin typeface="+mn-lt"/>
                <a:ea typeface="+mn-ea"/>
                <a:cs typeface="+mn-cs"/>
              </a:rPr>
              <a:t>   If Allergies and medications kept,  </a:t>
            </a:r>
            <a:r>
              <a:rPr lang="en-US" sz="1200" kern="1200" dirty="0" smtClean="0">
                <a:solidFill>
                  <a:schemeClr val="bg1"/>
                </a:solidFill>
                <a:latin typeface="+mn-lt"/>
                <a:ea typeface="+mn-ea"/>
                <a:cs typeface="+mn-cs"/>
              </a:rPr>
              <a:t>Place Facility Information Below Common Elements</a:t>
            </a:r>
            <a:endParaRPr lang="en-US" baseline="0" dirty="0" smtClean="0"/>
          </a:p>
          <a:p>
            <a:endParaRPr lang="en-US" dirty="0" smtClean="0"/>
          </a:p>
        </p:txBody>
      </p:sp>
    </p:spTree>
    <p:extLst>
      <p:ext uri="{BB962C8B-B14F-4D97-AF65-F5344CB8AC3E}">
        <p14:creationId xmlns:p14="http://schemas.microsoft.com/office/powerpoint/2010/main" val="427321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buFont typeface="Arial" pitchFamily="34" charset="0"/>
              <a:buNone/>
            </a:pPr>
            <a:r>
              <a:rPr lang="en-US" dirty="0" smtClean="0">
                <a:solidFill>
                  <a:srgbClr val="EFB137"/>
                </a:solidFill>
              </a:rPr>
              <a:t>The</a:t>
            </a:r>
            <a:r>
              <a:rPr lang="en-US" baseline="0" dirty="0" smtClean="0">
                <a:solidFill>
                  <a:srgbClr val="EFB137"/>
                </a:solidFill>
              </a:rPr>
              <a:t> history of Non VA Care Coordination emerged from: </a:t>
            </a:r>
          </a:p>
          <a:p>
            <a:pPr lvl="0">
              <a:buFont typeface="Arial" pitchFamily="34" charset="0"/>
              <a:buNone/>
            </a:pPr>
            <a:r>
              <a:rPr lang="en-US" baseline="0" dirty="0" smtClean="0">
                <a:solidFill>
                  <a:srgbClr val="EFB137"/>
                </a:solidFill>
              </a:rPr>
              <a:t>A Health Claims Efficiency or HCE Transformational Initiative per </a:t>
            </a:r>
            <a:endParaRPr lang="en-US" dirty="0" smtClean="0">
              <a:solidFill>
                <a:srgbClr val="EFB137"/>
              </a:solidFill>
            </a:endParaRPr>
          </a:p>
          <a:p>
            <a:pPr lvl="0">
              <a:buFont typeface="Arial" pitchFamily="34" charset="0"/>
              <a:buNone/>
            </a:pPr>
            <a:r>
              <a:rPr lang="en-US" sz="1200" baseline="0" dirty="0" smtClean="0">
                <a:latin typeface="Arial" charset="0"/>
              </a:rPr>
              <a:t>-  The </a:t>
            </a:r>
            <a:r>
              <a:rPr lang="en-US" sz="1400" dirty="0" smtClean="0">
                <a:latin typeface="Arial" charset="0"/>
              </a:rPr>
              <a:t>MANAGING</a:t>
            </a:r>
            <a:r>
              <a:rPr lang="en-US" sz="1400" baseline="0" dirty="0" smtClean="0">
                <a:latin typeface="Arial" charset="0"/>
              </a:rPr>
              <a:t> VARIATION WORKGROUP PER THE UNDER SECRETARY IN MARCH 2010  </a:t>
            </a:r>
          </a:p>
          <a:p>
            <a:pPr lvl="0">
              <a:buFont typeface="Arial" pitchFamily="34" charset="0"/>
              <a:buNone/>
            </a:pPr>
            <a:r>
              <a:rPr lang="en-US" sz="1400" baseline="0" dirty="0" smtClean="0">
                <a:latin typeface="Arial" charset="0"/>
              </a:rPr>
              <a:t>     -  This Workgroup was charged to evaluate BUSINESS AND CLINICAL PROCESSES ACROSS VHA TO IDENDIFY GAPS AND BARRIERS WITH IN VHA SYSTEM (not just Fee Basis).  Other areas that were evaluated were: Accreditation, Commodities, Beneficiary Travel, Specific Purpose Funded Programs and Facilities Automation programs and processes.  </a:t>
            </a:r>
          </a:p>
          <a:p>
            <a:pPr lvl="0">
              <a:buFont typeface="Arial" pitchFamily="34" charset="0"/>
              <a:buNone/>
            </a:pPr>
            <a:r>
              <a:rPr lang="en-US" sz="1400" baseline="0" dirty="0" smtClean="0">
                <a:latin typeface="Arial" charset="0"/>
              </a:rPr>
              <a:t>The Research conducted found organizational variations existed across VHA and the need to reduce or eliminate it completely was required. </a:t>
            </a:r>
          </a:p>
          <a:p>
            <a:pPr lvl="0">
              <a:buFont typeface="Arial" pitchFamily="34" charset="0"/>
              <a:buNone/>
            </a:pPr>
            <a:endParaRPr lang="en-US" sz="1400" baseline="0" dirty="0" smtClean="0">
              <a:latin typeface="Arial" charset="0"/>
            </a:endParaRPr>
          </a:p>
          <a:p>
            <a:pPr lvl="0">
              <a:lnSpc>
                <a:spcPct val="100000"/>
              </a:lnSpc>
              <a:spcBef>
                <a:spcPts val="600"/>
              </a:spcBef>
              <a:spcAft>
                <a:spcPts val="600"/>
              </a:spcAft>
              <a:buFont typeface="Arial" pitchFamily="34" charset="0"/>
              <a:buNone/>
            </a:pPr>
            <a:r>
              <a:rPr lang="en-US" sz="1400" b="1" baseline="0" dirty="0" smtClean="0">
                <a:latin typeface="Arial" charset="0"/>
              </a:rPr>
              <a:t>So, WHAT DID THEY FIND OUT ABOUT FEE BASIS Non VA Care Coordination?    Well, pretty much the same thing</a:t>
            </a:r>
          </a:p>
          <a:p>
            <a:pPr lvl="0">
              <a:lnSpc>
                <a:spcPct val="100000"/>
              </a:lnSpc>
              <a:spcBef>
                <a:spcPts val="600"/>
              </a:spcBef>
              <a:spcAft>
                <a:spcPts val="600"/>
              </a:spcAft>
              <a:buFont typeface="Arial" pitchFamily="34" charset="0"/>
              <a:buNone/>
            </a:pPr>
            <a:r>
              <a:rPr lang="en-US" sz="1400" b="1" baseline="0" dirty="0" smtClean="0">
                <a:latin typeface="Arial" charset="0"/>
              </a:rPr>
              <a:t>          That there were several gaps and barriers in processes, and efficiencies in caring for Veterans who were eligible for Non Care Services (meaning obtaining services outside the VA).</a:t>
            </a:r>
          </a:p>
          <a:p>
            <a:pPr lvl="0">
              <a:lnSpc>
                <a:spcPct val="100000"/>
              </a:lnSpc>
              <a:spcBef>
                <a:spcPts val="600"/>
              </a:spcBef>
              <a:spcAft>
                <a:spcPts val="600"/>
              </a:spcAft>
              <a:buFont typeface="Arial" pitchFamily="34" charset="0"/>
              <a:buNone/>
            </a:pPr>
            <a:endParaRPr lang="en-US" sz="1400" b="1" baseline="0" dirty="0" smtClean="0">
              <a:latin typeface="Arial" charset="0"/>
            </a:endParaRPr>
          </a:p>
          <a:p>
            <a:pPr lvl="0">
              <a:lnSpc>
                <a:spcPct val="100000"/>
              </a:lnSpc>
              <a:spcBef>
                <a:spcPts val="600"/>
              </a:spcBef>
              <a:spcAft>
                <a:spcPts val="600"/>
              </a:spcAft>
              <a:buFont typeface="Arial" pitchFamily="34" charset="0"/>
              <a:buNone/>
            </a:pPr>
            <a:r>
              <a:rPr lang="en-US" sz="1400" b="1" baseline="0" dirty="0" smtClean="0">
                <a:latin typeface="Arial" charset="0"/>
              </a:rPr>
              <a:t>The Managing Variations Work Group Found:</a:t>
            </a:r>
          </a:p>
          <a:p>
            <a:pPr lvl="0">
              <a:lnSpc>
                <a:spcPct val="100000"/>
              </a:lnSpc>
              <a:spcBef>
                <a:spcPts val="600"/>
              </a:spcBef>
              <a:spcAft>
                <a:spcPts val="600"/>
              </a:spcAft>
              <a:buFont typeface="Arial" pitchFamily="34" charset="0"/>
              <a:buNone/>
            </a:pPr>
            <a:endParaRPr lang="en-US" sz="1400" b="1" baseline="0" dirty="0" smtClean="0">
              <a:latin typeface="Arial" charset="0"/>
            </a:endParaRPr>
          </a:p>
          <a:p>
            <a:pPr lvl="0">
              <a:lnSpc>
                <a:spcPct val="100000"/>
              </a:lnSpc>
              <a:spcBef>
                <a:spcPts val="600"/>
              </a:spcBef>
              <a:spcAft>
                <a:spcPts val="600"/>
              </a:spcAft>
              <a:buFont typeface="Arial" pitchFamily="34" charset="0"/>
              <a:buNone/>
            </a:pPr>
            <a:r>
              <a:rPr lang="en-US" sz="1400" baseline="0" dirty="0" smtClean="0">
                <a:latin typeface="Arial" charset="0"/>
              </a:rPr>
              <a:t>     -  </a:t>
            </a:r>
            <a:r>
              <a:rPr lang="en-US" sz="1400" b="1" baseline="0" dirty="0" smtClean="0">
                <a:latin typeface="Arial" charset="0"/>
              </a:rPr>
              <a:t>MINIMAL STANDARDIZATION OF NON VA CARE PROCESSES </a:t>
            </a:r>
            <a:r>
              <a:rPr lang="en-US" sz="1400" baseline="0" dirty="0" smtClean="0">
                <a:latin typeface="Arial" charset="0"/>
              </a:rPr>
              <a:t>and </a:t>
            </a:r>
            <a:r>
              <a:rPr lang="en-US" sz="1400" b="1" baseline="0" dirty="0" smtClean="0">
                <a:latin typeface="Arial" charset="0"/>
              </a:rPr>
              <a:t>USE OF STANDARDIZED TOOLS </a:t>
            </a:r>
            <a:r>
              <a:rPr lang="en-US" sz="1400" baseline="0" dirty="0" smtClean="0">
                <a:latin typeface="Arial" charset="0"/>
              </a:rPr>
              <a:t>IN MANAGING OUR    </a:t>
            </a:r>
          </a:p>
          <a:p>
            <a:pPr lvl="0">
              <a:lnSpc>
                <a:spcPct val="100000"/>
              </a:lnSpc>
              <a:spcBef>
                <a:spcPts val="600"/>
              </a:spcBef>
              <a:spcAft>
                <a:spcPts val="600"/>
              </a:spcAft>
              <a:buFont typeface="Arial" pitchFamily="34" charset="0"/>
              <a:buNone/>
            </a:pPr>
            <a:r>
              <a:rPr lang="en-US" sz="1400" baseline="0" dirty="0" smtClean="0">
                <a:latin typeface="Arial" charset="0"/>
              </a:rPr>
              <a:t>        VETERANS</a:t>
            </a:r>
          </a:p>
          <a:p>
            <a:pPr lvl="0">
              <a:lnSpc>
                <a:spcPct val="100000"/>
              </a:lnSpc>
              <a:spcBef>
                <a:spcPts val="600"/>
              </a:spcBef>
              <a:spcAft>
                <a:spcPts val="600"/>
              </a:spcAft>
              <a:buFont typeface="Arial" pitchFamily="34" charset="0"/>
              <a:buNone/>
            </a:pPr>
            <a:endParaRPr lang="en-US" sz="1400" dirty="0" smtClean="0">
              <a:latin typeface="Arial" charset="0"/>
            </a:endParaRPr>
          </a:p>
          <a:p>
            <a:pPr marL="283035" indent="-283035">
              <a:lnSpc>
                <a:spcPct val="100000"/>
              </a:lnSpc>
              <a:spcBef>
                <a:spcPts val="600"/>
              </a:spcBef>
              <a:spcAft>
                <a:spcPts val="600"/>
              </a:spcAft>
              <a:buFont typeface="Arial" pitchFamily="34" charset="0"/>
              <a:buNone/>
            </a:pPr>
            <a:r>
              <a:rPr lang="en-US" sz="1400" baseline="0" dirty="0" smtClean="0">
                <a:latin typeface="Arial" charset="0"/>
              </a:rPr>
              <a:t>     </a:t>
            </a:r>
            <a:r>
              <a:rPr lang="en-US" sz="1400" dirty="0" smtClean="0">
                <a:latin typeface="Arial" charset="0"/>
              </a:rPr>
              <a:t>-  </a:t>
            </a:r>
            <a:r>
              <a:rPr lang="en-US" sz="1400" b="1" dirty="0" smtClean="0">
                <a:latin typeface="Arial" charset="0"/>
              </a:rPr>
              <a:t>LACK</a:t>
            </a:r>
            <a:r>
              <a:rPr lang="en-US" sz="1400" b="1" baseline="0" dirty="0" smtClean="0">
                <a:latin typeface="Arial" charset="0"/>
              </a:rPr>
              <a:t> OF STANDARDIZED CONSULT TEMPLATES </a:t>
            </a:r>
            <a:r>
              <a:rPr lang="en-US" sz="1400" b="0" baseline="0" dirty="0" smtClean="0">
                <a:latin typeface="Arial" charset="0"/>
              </a:rPr>
              <a:t> with multiple </a:t>
            </a:r>
            <a:r>
              <a:rPr lang="en-US" sz="1400" baseline="0" dirty="0" smtClean="0">
                <a:latin typeface="Arial" charset="0"/>
              </a:rPr>
              <a:t>VERSIONS ACROSS VHA WITH POOR NATIONAL STANDARDS</a:t>
            </a:r>
          </a:p>
          <a:p>
            <a:pPr marL="283035" indent="-283035">
              <a:lnSpc>
                <a:spcPct val="100000"/>
              </a:lnSpc>
              <a:spcBef>
                <a:spcPts val="600"/>
              </a:spcBef>
              <a:spcAft>
                <a:spcPts val="600"/>
              </a:spcAft>
              <a:buFont typeface="Arial" pitchFamily="34" charset="0"/>
              <a:buNone/>
            </a:pPr>
            <a:endParaRPr lang="en-US" sz="1400" baseline="0" dirty="0" smtClean="0">
              <a:latin typeface="Arial" charset="0"/>
            </a:endParaRPr>
          </a:p>
          <a:p>
            <a:pPr marL="283035" indent="-283035">
              <a:lnSpc>
                <a:spcPct val="100000"/>
              </a:lnSpc>
              <a:spcBef>
                <a:spcPts val="600"/>
              </a:spcBef>
              <a:spcAft>
                <a:spcPts val="600"/>
              </a:spcAft>
              <a:buFont typeface="Arial" pitchFamily="34" charset="0"/>
              <a:buNone/>
            </a:pPr>
            <a:r>
              <a:rPr lang="en-US" sz="1400" baseline="0" dirty="0" smtClean="0">
                <a:latin typeface="Arial" charset="0"/>
              </a:rPr>
              <a:t>     -  LACK OF</a:t>
            </a:r>
            <a:r>
              <a:rPr lang="en-US" sz="1400" b="1" baseline="0" dirty="0" smtClean="0">
                <a:latin typeface="Arial" charset="0"/>
              </a:rPr>
              <a:t> Dedicated  CINICAL RESOURCES </a:t>
            </a:r>
            <a:r>
              <a:rPr lang="en-US" sz="1400" baseline="0" dirty="0" smtClean="0">
                <a:latin typeface="Arial" charset="0"/>
              </a:rPr>
              <a:t>– assigned to Non VA Programs  </a:t>
            </a:r>
          </a:p>
          <a:p>
            <a:pPr marL="283035" indent="-283035">
              <a:lnSpc>
                <a:spcPct val="100000"/>
              </a:lnSpc>
              <a:spcBef>
                <a:spcPts val="600"/>
              </a:spcBef>
              <a:spcAft>
                <a:spcPts val="600"/>
              </a:spcAft>
              <a:buFont typeface="Arial" pitchFamily="34" charset="0"/>
              <a:buNone/>
            </a:pPr>
            <a:endParaRPr lang="en-US" sz="1400" baseline="0" dirty="0" smtClean="0">
              <a:latin typeface="Arial" charset="0"/>
            </a:endParaRPr>
          </a:p>
          <a:p>
            <a:pPr marL="283035" indent="-283035">
              <a:lnSpc>
                <a:spcPct val="100000"/>
              </a:lnSpc>
              <a:spcBef>
                <a:spcPts val="600"/>
              </a:spcBef>
              <a:spcAft>
                <a:spcPts val="600"/>
              </a:spcAft>
              <a:buFont typeface="Arial" pitchFamily="34" charset="0"/>
              <a:buNone/>
            </a:pPr>
            <a:r>
              <a:rPr lang="en-US" sz="1400" baseline="0" dirty="0" smtClean="0">
                <a:latin typeface="Arial" charset="0"/>
              </a:rPr>
              <a:t>     -  INCONSISTENT PROCESSES FOR OBTAINING CLINICAL DOCUMENTATION from the Non VA Care Provider and review by the VA Provider.       </a:t>
            </a:r>
          </a:p>
          <a:p>
            <a:pPr marL="283035" indent="-283035">
              <a:lnSpc>
                <a:spcPct val="100000"/>
              </a:lnSpc>
              <a:spcBef>
                <a:spcPts val="600"/>
              </a:spcBef>
              <a:spcAft>
                <a:spcPts val="600"/>
              </a:spcAft>
              <a:buFont typeface="Arial" pitchFamily="34" charset="0"/>
              <a:buNone/>
            </a:pPr>
            <a:r>
              <a:rPr lang="en-US" sz="1400" baseline="0" dirty="0" smtClean="0">
                <a:latin typeface="Arial" charset="0"/>
              </a:rPr>
              <a:t>        This increased risk for POOR OUTCOMES,  lack of continuity of Care AND “LOST TO FOLLOW UP” SCENARIOS.</a:t>
            </a:r>
          </a:p>
          <a:p>
            <a:pPr marL="283035" indent="-283035">
              <a:spcBef>
                <a:spcPts val="198"/>
              </a:spcBef>
              <a:spcAft>
                <a:spcPts val="198"/>
              </a:spcAft>
              <a:buFont typeface="Arial" pitchFamily="34" charset="0"/>
              <a:buNone/>
            </a:pPr>
            <a:endParaRPr lang="en-US" sz="1400" baseline="0" dirty="0" smtClean="0">
              <a:latin typeface="Arial" charset="0"/>
            </a:endParaRPr>
          </a:p>
          <a:p>
            <a:pPr marL="283035" indent="-283035">
              <a:spcBef>
                <a:spcPts val="198"/>
              </a:spcBef>
              <a:spcAft>
                <a:spcPts val="198"/>
              </a:spcAft>
              <a:buFont typeface="Arial" pitchFamily="34" charset="0"/>
              <a:buNone/>
            </a:pPr>
            <a:r>
              <a:rPr lang="en-US" sz="1400" b="1" baseline="0" dirty="0" smtClean="0">
                <a:latin typeface="Arial" charset="0"/>
              </a:rPr>
              <a:t>So after the results from the HCE, the GOALS for Non VA </a:t>
            </a:r>
            <a:r>
              <a:rPr lang="en-US" sz="1400" b="1" baseline="0" dirty="0" err="1" smtClean="0">
                <a:latin typeface="Arial" charset="0"/>
              </a:rPr>
              <a:t>MedicalCare</a:t>
            </a:r>
            <a:r>
              <a:rPr lang="en-US" sz="1400" b="1" baseline="0" dirty="0" smtClean="0">
                <a:latin typeface="Arial" charset="0"/>
              </a:rPr>
              <a:t> Coordination Initiative were established and was for:</a:t>
            </a:r>
          </a:p>
          <a:p>
            <a:pPr marL="283035" indent="-283035">
              <a:spcBef>
                <a:spcPts val="198"/>
              </a:spcBef>
              <a:spcAft>
                <a:spcPts val="198"/>
              </a:spcAft>
              <a:buFont typeface="Arial" pitchFamily="34" charset="0"/>
              <a:buNone/>
            </a:pPr>
            <a:r>
              <a:rPr lang="en-US" sz="1400" b="1" baseline="0" dirty="0" smtClean="0">
                <a:latin typeface="Arial" charset="0"/>
              </a:rPr>
              <a:t>    National Deployment for Non VA Care Coordination to support standardized business processes and tools within all Non VA Medical Care Programs across VHA in order to reduce or eliminate variations and Provide consistent and equitable delivery of non VA Care to eligible Veterans. </a:t>
            </a:r>
            <a:r>
              <a:rPr lang="en-US" sz="1800" baseline="0" dirty="0" smtClean="0">
                <a:latin typeface="Arial" charset="0"/>
              </a:rPr>
              <a:t>TO IMPLEMENT </a:t>
            </a:r>
            <a:r>
              <a:rPr lang="en-US" sz="1800" b="1" i="0" baseline="0" dirty="0" smtClean="0">
                <a:latin typeface="Arial" charset="0"/>
              </a:rPr>
              <a:t>STANDARDIZED BUSINESS PROCESSES </a:t>
            </a:r>
            <a:r>
              <a:rPr lang="en-US" sz="1800" baseline="0" dirty="0" smtClean="0">
                <a:latin typeface="Arial" charset="0"/>
              </a:rPr>
              <a:t>AND TO REDUCE OR ELIMANTE PROGRAM VARIATIONS ACROSS VHA. </a:t>
            </a:r>
          </a:p>
          <a:p>
            <a:pPr marL="283035" indent="-283035">
              <a:spcBef>
                <a:spcPts val="198"/>
              </a:spcBef>
              <a:spcAft>
                <a:spcPts val="198"/>
              </a:spcAft>
              <a:buFont typeface="Arial" pitchFamily="34" charset="0"/>
              <a:buNone/>
            </a:pPr>
            <a:endParaRPr lang="en-US" sz="1800" baseline="0" dirty="0" smtClean="0">
              <a:latin typeface="Arial" charset="0"/>
            </a:endParaRPr>
          </a:p>
          <a:p>
            <a:pPr marL="283035" indent="-283035">
              <a:spcBef>
                <a:spcPts val="198"/>
              </a:spcBef>
              <a:spcAft>
                <a:spcPts val="198"/>
              </a:spcAft>
              <a:buFont typeface="Arial" pitchFamily="34" charset="0"/>
              <a:buNone/>
            </a:pPr>
            <a:r>
              <a:rPr lang="en-US" sz="1800" baseline="0" dirty="0" smtClean="0">
                <a:latin typeface="Arial" charset="0"/>
              </a:rPr>
              <a:t>These initiatives in turn would:   </a:t>
            </a:r>
          </a:p>
          <a:p>
            <a:pPr marL="283035" indent="-283035">
              <a:spcBef>
                <a:spcPts val="198"/>
              </a:spcBef>
              <a:spcAft>
                <a:spcPts val="198"/>
              </a:spcAft>
              <a:buFont typeface="Arial" pitchFamily="34" charset="0"/>
              <a:buNone/>
            </a:pPr>
            <a:r>
              <a:rPr lang="en-US" sz="1800" baseline="0" dirty="0" smtClean="0">
                <a:latin typeface="Arial" charset="0"/>
              </a:rPr>
              <a:t>    IMPROVE PATIENT CARE COORDINATON AND ENSURE A VETERAN – CENTERED CARE ENVIRONMENT ALONG WITH FISCAL RESPONSIBIILTY</a:t>
            </a:r>
          </a:p>
          <a:p>
            <a:pPr marL="283035" indent="-283035">
              <a:spcBef>
                <a:spcPts val="198"/>
              </a:spcBef>
              <a:spcAft>
                <a:spcPts val="198"/>
              </a:spcAft>
              <a:buFont typeface="Arial" pitchFamily="34" charset="0"/>
              <a:buNone/>
            </a:pPr>
            <a:r>
              <a:rPr lang="en-US" sz="1800" baseline="0" dirty="0" smtClean="0">
                <a:latin typeface="Arial" charset="0"/>
              </a:rPr>
              <a:t>-  </a:t>
            </a:r>
            <a:r>
              <a:rPr lang="en-US" sz="1800" b="1" baseline="0" dirty="0" smtClean="0">
                <a:latin typeface="Arial" charset="0"/>
              </a:rPr>
              <a:t>FACILITATE</a:t>
            </a:r>
            <a:r>
              <a:rPr lang="en-US" sz="1800" baseline="0" dirty="0" smtClean="0">
                <a:latin typeface="Arial" charset="0"/>
              </a:rPr>
              <a:t> AND </a:t>
            </a:r>
            <a:r>
              <a:rPr lang="en-US" sz="1800" b="1" baseline="0" dirty="0" smtClean="0">
                <a:latin typeface="Arial" charset="0"/>
              </a:rPr>
              <a:t>COORDINATE</a:t>
            </a:r>
            <a:r>
              <a:rPr lang="en-US" sz="1800" baseline="0" dirty="0" smtClean="0">
                <a:latin typeface="Arial" charset="0"/>
              </a:rPr>
              <a:t> THE VETERAN’S NON VA CARE, </a:t>
            </a:r>
          </a:p>
          <a:p>
            <a:pPr marL="283035" indent="-283035">
              <a:spcBef>
                <a:spcPts val="198"/>
              </a:spcBef>
              <a:spcAft>
                <a:spcPts val="198"/>
              </a:spcAft>
              <a:buFont typeface="Arial" pitchFamily="34" charset="0"/>
              <a:buNone/>
            </a:pPr>
            <a:r>
              <a:rPr lang="en-US" sz="1800" baseline="0" dirty="0" smtClean="0">
                <a:latin typeface="Arial" charset="0"/>
              </a:rPr>
              <a:t>      -  </a:t>
            </a:r>
            <a:r>
              <a:rPr lang="en-US" sz="1800" b="1" baseline="0" dirty="0" smtClean="0">
                <a:latin typeface="Arial" charset="0"/>
              </a:rPr>
              <a:t>CLOSING THE LOOP </a:t>
            </a:r>
            <a:r>
              <a:rPr lang="en-US" sz="1800" baseline="0" dirty="0" smtClean="0">
                <a:latin typeface="Arial" charset="0"/>
              </a:rPr>
              <a:t>BY ENSURING CARE WAS PROVIDED, </a:t>
            </a:r>
          </a:p>
          <a:p>
            <a:pPr marL="283035" indent="-283035">
              <a:spcBef>
                <a:spcPts val="198"/>
              </a:spcBef>
              <a:spcAft>
                <a:spcPts val="198"/>
              </a:spcAft>
              <a:buFont typeface="Arial" pitchFamily="34" charset="0"/>
              <a:buNone/>
            </a:pPr>
            <a:r>
              <a:rPr lang="en-US" sz="1800" baseline="0" dirty="0" smtClean="0">
                <a:latin typeface="Arial" charset="0"/>
              </a:rPr>
              <a:t>      -  SUPPORT </a:t>
            </a:r>
            <a:r>
              <a:rPr lang="en-US" sz="1800" b="1" baseline="0" dirty="0" smtClean="0">
                <a:latin typeface="Arial" charset="0"/>
              </a:rPr>
              <a:t>DOCUMENTATION WAS RECEIVED FOLLOWING NON VA CARE SERVICES COMPLETED BY THE Non VA Care Provider,</a:t>
            </a:r>
            <a:r>
              <a:rPr lang="en-US" sz="1800" baseline="0" dirty="0" smtClean="0">
                <a:latin typeface="Arial" charset="0"/>
              </a:rPr>
              <a:t> </a:t>
            </a:r>
          </a:p>
          <a:p>
            <a:pPr marL="285750" indent="-285750">
              <a:spcBef>
                <a:spcPts val="198"/>
              </a:spcBef>
              <a:spcAft>
                <a:spcPts val="198"/>
              </a:spcAft>
              <a:buFontTx/>
              <a:buChar char="-"/>
            </a:pPr>
            <a:r>
              <a:rPr lang="en-US" sz="1800" baseline="0" dirty="0" smtClean="0">
                <a:latin typeface="Arial" charset="0"/>
              </a:rPr>
              <a:t>and APPROPRIATE </a:t>
            </a:r>
            <a:r>
              <a:rPr lang="en-US" sz="1800" b="1" baseline="0" dirty="0" smtClean="0">
                <a:latin typeface="Arial" charset="0"/>
              </a:rPr>
              <a:t>FOLLOW UP WAS SCHEDULED </a:t>
            </a:r>
            <a:r>
              <a:rPr lang="en-US" sz="1800" baseline="0" dirty="0" smtClean="0">
                <a:latin typeface="Arial" charset="0"/>
              </a:rPr>
              <a:t>AND </a:t>
            </a:r>
            <a:r>
              <a:rPr lang="en-US" sz="1800" b="1" baseline="0" dirty="0" smtClean="0">
                <a:latin typeface="Arial" charset="0"/>
              </a:rPr>
              <a:t>THE VETERAN RETURNED TO THE VA HEALTH CARE FACILITY </a:t>
            </a:r>
            <a:r>
              <a:rPr lang="en-US" sz="1800" baseline="0" dirty="0" smtClean="0">
                <a:latin typeface="Arial" charset="0"/>
              </a:rPr>
              <a:t>FOR ONGOING CARE AND TREATMENT.  </a:t>
            </a:r>
          </a:p>
          <a:p>
            <a:pPr marL="285750" indent="-285750">
              <a:spcBef>
                <a:spcPts val="198"/>
              </a:spcBef>
              <a:spcAft>
                <a:spcPts val="198"/>
              </a:spcAft>
              <a:buFontTx/>
              <a:buChar char="-"/>
            </a:pPr>
            <a:r>
              <a:rPr lang="en-US" sz="1800" baseline="0" dirty="0" smtClean="0">
                <a:latin typeface="Arial" charset="0"/>
              </a:rPr>
              <a:t>Dedicate CLINICAL PERSONEEL TO SUPPORT CONSISTENT FUNCTIONS SUCH AS:</a:t>
            </a:r>
          </a:p>
          <a:p>
            <a:pPr marL="0" indent="0">
              <a:spcBef>
                <a:spcPts val="198"/>
              </a:spcBef>
              <a:spcAft>
                <a:spcPts val="198"/>
              </a:spcAft>
              <a:buFontTx/>
              <a:buNone/>
            </a:pPr>
            <a:r>
              <a:rPr lang="en-US" sz="1800" baseline="0" dirty="0" smtClean="0">
                <a:latin typeface="Arial" charset="0"/>
              </a:rPr>
              <a:t>      Clinical Case Reviews, Coordination of Non VA Care,</a:t>
            </a:r>
          </a:p>
          <a:p>
            <a:pPr marL="0" indent="0">
              <a:spcBef>
                <a:spcPts val="198"/>
              </a:spcBef>
              <a:spcAft>
                <a:spcPts val="198"/>
              </a:spcAft>
              <a:buFontTx/>
              <a:buNone/>
            </a:pPr>
            <a:r>
              <a:rPr lang="en-US" sz="1800" baseline="0" dirty="0" smtClean="0">
                <a:latin typeface="Arial" charset="0"/>
              </a:rPr>
              <a:t>-     Support Appropriate and Timely patient transfers from a community Non VA facility to a VA medical center and enhance communication  </a:t>
            </a:r>
          </a:p>
          <a:p>
            <a:pPr marL="0" indent="0">
              <a:spcBef>
                <a:spcPts val="198"/>
              </a:spcBef>
              <a:spcAft>
                <a:spcPts val="198"/>
              </a:spcAft>
              <a:buFontTx/>
              <a:buNone/>
            </a:pPr>
            <a:r>
              <a:rPr lang="en-US" sz="1800" baseline="0" dirty="0" smtClean="0">
                <a:latin typeface="Arial" charset="0"/>
              </a:rPr>
              <a:t>      with all pertinent stakeholders vested in the veteran’s care and status. </a:t>
            </a:r>
          </a:p>
          <a:p>
            <a:pPr marL="283035" indent="-283035">
              <a:spcBef>
                <a:spcPts val="198"/>
              </a:spcBef>
              <a:spcAft>
                <a:spcPts val="198"/>
              </a:spcAft>
              <a:buFont typeface="Arial" pitchFamily="34" charset="0"/>
              <a:buNone/>
            </a:pPr>
            <a:endParaRPr lang="en-US" sz="1800" baseline="0" dirty="0" smtClean="0">
              <a:latin typeface="Arial" charset="0"/>
            </a:endParaRPr>
          </a:p>
          <a:p>
            <a:pPr marL="283035" indent="-283035">
              <a:spcBef>
                <a:spcPts val="198"/>
              </a:spcBef>
              <a:spcAft>
                <a:spcPts val="198"/>
              </a:spcAft>
            </a:pPr>
            <a:r>
              <a:rPr lang="en-US" sz="1800" dirty="0" smtClean="0">
                <a:latin typeface="Arial" charset="0"/>
              </a:rPr>
              <a:t>Scope</a:t>
            </a:r>
          </a:p>
          <a:p>
            <a:pPr marL="339642" indent="-339642">
              <a:spcBef>
                <a:spcPts val="198"/>
              </a:spcBef>
              <a:spcAft>
                <a:spcPts val="198"/>
              </a:spcAft>
              <a:buFont typeface="+mj-lt"/>
              <a:buAutoNum type="arabicPeriod"/>
            </a:pPr>
            <a:r>
              <a:rPr lang="en-US" sz="1800" b="1" dirty="0" smtClean="0">
                <a:solidFill>
                  <a:schemeClr val="tx1">
                    <a:lumMod val="85000"/>
                    <a:lumOff val="15000"/>
                  </a:schemeClr>
                </a:solidFill>
                <a:latin typeface="Arial" charset="0"/>
              </a:rPr>
              <a:t>Non-VA Referral Review: </a:t>
            </a:r>
            <a:r>
              <a:rPr lang="en-US" sz="1800" dirty="0" smtClean="0">
                <a:solidFill>
                  <a:schemeClr val="tx1">
                    <a:lumMod val="85000"/>
                    <a:lumOff val="15000"/>
                  </a:schemeClr>
                </a:solidFill>
                <a:latin typeface="Arial" charset="0"/>
              </a:rPr>
              <a:t>Standardization of fee consults/referrals in support of future IT automation</a:t>
            </a:r>
          </a:p>
          <a:p>
            <a:pPr marL="339642" indent="-339642">
              <a:spcBef>
                <a:spcPts val="198"/>
              </a:spcBef>
              <a:spcAft>
                <a:spcPts val="198"/>
              </a:spcAft>
              <a:buFont typeface="+mj-lt"/>
              <a:buAutoNum type="arabicPeriod"/>
            </a:pPr>
            <a:r>
              <a:rPr lang="en-US" sz="1800" b="1" dirty="0" smtClean="0">
                <a:solidFill>
                  <a:schemeClr val="tx1">
                    <a:lumMod val="85000"/>
                    <a:lumOff val="15000"/>
                  </a:schemeClr>
                </a:solidFill>
                <a:latin typeface="Arial" charset="0"/>
              </a:rPr>
              <a:t>Appointment Management: </a:t>
            </a:r>
            <a:r>
              <a:rPr lang="en-US" sz="1800" dirty="0" smtClean="0">
                <a:solidFill>
                  <a:schemeClr val="tx1">
                    <a:lumMod val="85000"/>
                    <a:lumOff val="15000"/>
                  </a:schemeClr>
                </a:solidFill>
                <a:latin typeface="Arial" charset="0"/>
              </a:rPr>
              <a:t>Improved customer service, coordination and Veteran provider selection/preference </a:t>
            </a:r>
          </a:p>
          <a:p>
            <a:pPr marL="339642" indent="-339642">
              <a:spcBef>
                <a:spcPts val="198"/>
              </a:spcBef>
              <a:spcAft>
                <a:spcPts val="198"/>
              </a:spcAft>
              <a:buFont typeface="+mj-lt"/>
              <a:buAutoNum type="arabicPeriod"/>
            </a:pPr>
            <a:r>
              <a:rPr lang="en-US" sz="1800" b="1" dirty="0" smtClean="0">
                <a:solidFill>
                  <a:schemeClr val="tx1">
                    <a:lumMod val="85000"/>
                    <a:lumOff val="15000"/>
                  </a:schemeClr>
                </a:solidFill>
                <a:latin typeface="Arial" charset="0"/>
              </a:rPr>
              <a:t>Hospital Notification: </a:t>
            </a:r>
            <a:r>
              <a:rPr lang="en-US" sz="1800" dirty="0" smtClean="0">
                <a:latin typeface="Arial" charset="0"/>
              </a:rPr>
              <a:t>Consistent model for documentation, tracking and coordination of patients in community health care facilities</a:t>
            </a:r>
          </a:p>
          <a:p>
            <a:pPr marL="339642" indent="-339642">
              <a:spcBef>
                <a:spcPts val="198"/>
              </a:spcBef>
              <a:spcAft>
                <a:spcPts val="198"/>
              </a:spcAft>
              <a:buFont typeface="+mj-lt"/>
              <a:buAutoNum type="arabicPeriod"/>
            </a:pPr>
            <a:r>
              <a:rPr lang="en-US" sz="1800" b="1" dirty="0" smtClean="0">
                <a:latin typeface="Arial" charset="0"/>
              </a:rPr>
              <a:t>Unauthorized &amp; Emergency Care (Mill Bill) Claims Adjudication: </a:t>
            </a:r>
            <a:r>
              <a:rPr lang="en-US" sz="1800" dirty="0" smtClean="0">
                <a:latin typeface="Arial" charset="0"/>
              </a:rPr>
              <a:t>Standardized process for adjudicating unauthorized/Mill Bill claims</a:t>
            </a:r>
          </a:p>
          <a:p>
            <a:pPr marL="339642" indent="-339642">
              <a:spcBef>
                <a:spcPts val="198"/>
              </a:spcBef>
              <a:spcAft>
                <a:spcPts val="198"/>
              </a:spcAft>
              <a:buFont typeface="+mj-lt"/>
              <a:buAutoNum type="arabicPeriod"/>
            </a:pPr>
            <a:r>
              <a:rPr lang="en-US" sz="1800" b="1" dirty="0" smtClean="0">
                <a:latin typeface="Arial" charset="0"/>
              </a:rPr>
              <a:t>Appeals Management: </a:t>
            </a:r>
            <a:r>
              <a:rPr lang="en-US" sz="1800" dirty="0" smtClean="0">
                <a:latin typeface="Arial" charset="0"/>
              </a:rPr>
              <a:t>Standardization of process and tools used to track and facilitate appeals</a:t>
            </a:r>
            <a:endParaRPr lang="en-US" sz="1800" b="1" dirty="0" smtClean="0">
              <a:latin typeface="Arial" charset="0"/>
            </a:endParaRPr>
          </a:p>
          <a:p>
            <a:pPr marL="283035" indent="-283035">
              <a:spcBef>
                <a:spcPts val="198"/>
              </a:spcBef>
              <a:spcAft>
                <a:spcPts val="198"/>
              </a:spcAft>
              <a:buFont typeface="Arial" pitchFamily="34" charset="0"/>
              <a:buNone/>
            </a:pPr>
            <a:endParaRPr lang="en-US" dirty="0">
              <a:latin typeface="Arial" charset="0"/>
            </a:endParaRPr>
          </a:p>
          <a:p>
            <a:pPr lvl="0">
              <a:buFont typeface="Arial" pitchFamily="34" charset="0"/>
              <a:buNone/>
            </a:pPr>
            <a:r>
              <a:rPr lang="en-US" dirty="0">
                <a:latin typeface="Arial" charset="0"/>
              </a:rPr>
              <a:t>The NVCC model addresses each of these weaknesses by establishing standardized business processes and tools. </a:t>
            </a:r>
            <a:endParaRPr lang="en-US" dirty="0" smtClean="0">
              <a:latin typeface="Arial" charset="0"/>
            </a:endParaRPr>
          </a:p>
          <a:p>
            <a:pPr lvl="0">
              <a:buFont typeface="Arial" pitchFamily="34" charset="0"/>
              <a:buNone/>
            </a:pPr>
            <a:endParaRPr lang="en-US" dirty="0" smtClean="0">
              <a:solidFill>
                <a:schemeClr val="tx1">
                  <a:lumMod val="85000"/>
                  <a:lumOff val="15000"/>
                </a:schemeClr>
              </a:solidFill>
              <a:latin typeface="Arial" charset="0"/>
            </a:endParaRPr>
          </a:p>
          <a:p>
            <a:pPr lvl="0">
              <a:buFont typeface="Arial" pitchFamily="34" charset="0"/>
              <a:buNone/>
            </a:pPr>
            <a:r>
              <a:rPr lang="en-US" dirty="0" smtClean="0">
                <a:solidFill>
                  <a:schemeClr val="tx1">
                    <a:lumMod val="85000"/>
                    <a:lumOff val="15000"/>
                  </a:schemeClr>
                </a:solidFill>
                <a:latin typeface="Arial" charset="0"/>
              </a:rPr>
              <a:t>The</a:t>
            </a:r>
            <a:r>
              <a:rPr lang="en-US" baseline="0" dirty="0" smtClean="0">
                <a:solidFill>
                  <a:schemeClr val="tx1">
                    <a:lumMod val="85000"/>
                    <a:lumOff val="15000"/>
                  </a:schemeClr>
                </a:solidFill>
                <a:latin typeface="Arial" charset="0"/>
              </a:rPr>
              <a:t> </a:t>
            </a:r>
            <a:r>
              <a:rPr lang="en-US" dirty="0" smtClean="0">
                <a:solidFill>
                  <a:schemeClr val="tx1">
                    <a:lumMod val="85000"/>
                    <a:lumOff val="15000"/>
                  </a:schemeClr>
                </a:solidFill>
                <a:latin typeface="Arial" charset="0"/>
              </a:rPr>
              <a:t>Goals</a:t>
            </a:r>
            <a:r>
              <a:rPr lang="en-US" baseline="0" dirty="0" smtClean="0">
                <a:solidFill>
                  <a:schemeClr val="tx1">
                    <a:lumMod val="85000"/>
                    <a:lumOff val="15000"/>
                  </a:schemeClr>
                </a:solidFill>
                <a:latin typeface="Arial" charset="0"/>
              </a:rPr>
              <a:t> just reviewed were vast and so very important in caring for our Veteran’s and keeping them centered in their care. The following scope meeting these goals by establishing </a:t>
            </a:r>
            <a:r>
              <a:rPr lang="en-US" b="1" baseline="0" dirty="0" smtClean="0">
                <a:solidFill>
                  <a:schemeClr val="tx1">
                    <a:lumMod val="85000"/>
                    <a:lumOff val="15000"/>
                  </a:schemeClr>
                </a:solidFill>
                <a:latin typeface="Arial" charset="0"/>
              </a:rPr>
              <a:t>the 5 Core Business processes called the Scope and they are:</a:t>
            </a:r>
            <a:endParaRPr lang="en-US" dirty="0">
              <a:solidFill>
                <a:schemeClr val="tx1">
                  <a:lumMod val="85000"/>
                  <a:lumOff val="15000"/>
                </a:schemeClr>
              </a:solidFill>
              <a:latin typeface="Arial" charset="0"/>
            </a:endParaRPr>
          </a:p>
          <a:p>
            <a:pPr marL="283035" indent="-283035">
              <a:spcBef>
                <a:spcPts val="198"/>
              </a:spcBef>
              <a:spcAft>
                <a:spcPts val="198"/>
              </a:spcAft>
            </a:pPr>
            <a:endParaRPr lang="en-US" dirty="0">
              <a:latin typeface="Arial" charset="0"/>
            </a:endParaRPr>
          </a:p>
          <a:p>
            <a:pPr marL="283035" indent="-283035">
              <a:spcBef>
                <a:spcPts val="198"/>
              </a:spcBef>
              <a:spcAft>
                <a:spcPts val="198"/>
              </a:spcAft>
            </a:pPr>
            <a:r>
              <a:rPr lang="en-US" dirty="0">
                <a:latin typeface="Arial" charset="0"/>
              </a:rPr>
              <a:t>Scope</a:t>
            </a:r>
          </a:p>
          <a:p>
            <a:pPr marL="339642" indent="-339642">
              <a:spcBef>
                <a:spcPts val="198"/>
              </a:spcBef>
              <a:spcAft>
                <a:spcPts val="198"/>
              </a:spcAft>
              <a:buFont typeface="+mj-lt"/>
              <a:buAutoNum type="arabicPeriod"/>
            </a:pPr>
            <a:r>
              <a:rPr lang="en-US" b="1" dirty="0" smtClean="0">
                <a:solidFill>
                  <a:schemeClr val="tx1">
                    <a:lumMod val="85000"/>
                    <a:lumOff val="15000"/>
                  </a:schemeClr>
                </a:solidFill>
                <a:latin typeface="Arial" charset="0"/>
              </a:rPr>
              <a:t>Consult</a:t>
            </a:r>
            <a:r>
              <a:rPr lang="en-US" b="1" baseline="0" dirty="0" smtClean="0">
                <a:solidFill>
                  <a:schemeClr val="tx1">
                    <a:lumMod val="85000"/>
                    <a:lumOff val="15000"/>
                  </a:schemeClr>
                </a:solidFill>
                <a:latin typeface="Arial" charset="0"/>
              </a:rPr>
              <a:t> </a:t>
            </a:r>
            <a:r>
              <a:rPr lang="en-US" b="1" baseline="0" dirty="0" err="1" smtClean="0">
                <a:solidFill>
                  <a:schemeClr val="tx1">
                    <a:lumMod val="85000"/>
                    <a:lumOff val="15000"/>
                  </a:schemeClr>
                </a:solidFill>
                <a:latin typeface="Arial" charset="0"/>
              </a:rPr>
              <a:t>Mgt</a:t>
            </a:r>
            <a:r>
              <a:rPr lang="en-US" b="1" baseline="0" dirty="0" smtClean="0">
                <a:solidFill>
                  <a:schemeClr val="tx1">
                    <a:lumMod val="85000"/>
                    <a:lumOff val="15000"/>
                  </a:schemeClr>
                </a:solidFill>
                <a:latin typeface="Arial" charset="0"/>
              </a:rPr>
              <a:t> (R</a:t>
            </a:r>
            <a:r>
              <a:rPr lang="en-US" b="1" dirty="0" smtClean="0">
                <a:solidFill>
                  <a:schemeClr val="tx1">
                    <a:lumMod val="85000"/>
                    <a:lumOff val="15000"/>
                  </a:schemeClr>
                </a:solidFill>
                <a:latin typeface="Arial" charset="0"/>
              </a:rPr>
              <a:t>eferral Review)</a:t>
            </a:r>
            <a:endParaRPr lang="en-US" dirty="0">
              <a:solidFill>
                <a:schemeClr val="tx1">
                  <a:lumMod val="85000"/>
                  <a:lumOff val="15000"/>
                </a:schemeClr>
              </a:solidFill>
              <a:latin typeface="Arial" charset="0"/>
            </a:endParaRPr>
          </a:p>
          <a:p>
            <a:pPr marL="339642" indent="-339642">
              <a:spcBef>
                <a:spcPts val="198"/>
              </a:spcBef>
              <a:spcAft>
                <a:spcPts val="198"/>
              </a:spcAft>
              <a:buFont typeface="+mj-lt"/>
              <a:buAutoNum type="arabicPeriod"/>
            </a:pPr>
            <a:r>
              <a:rPr lang="en-US" b="1" dirty="0">
                <a:solidFill>
                  <a:schemeClr val="tx1">
                    <a:lumMod val="85000"/>
                    <a:lumOff val="15000"/>
                  </a:schemeClr>
                </a:solidFill>
                <a:latin typeface="Arial" charset="0"/>
              </a:rPr>
              <a:t>Appointment </a:t>
            </a:r>
            <a:r>
              <a:rPr lang="en-US" b="1" dirty="0" smtClean="0">
                <a:solidFill>
                  <a:schemeClr val="tx1">
                    <a:lumMod val="85000"/>
                    <a:lumOff val="15000"/>
                  </a:schemeClr>
                </a:solidFill>
                <a:latin typeface="Arial" charset="0"/>
              </a:rPr>
              <a:t>Management and Clinical Documentation</a:t>
            </a:r>
            <a:r>
              <a:rPr lang="en-US" dirty="0" smtClean="0">
                <a:solidFill>
                  <a:schemeClr val="tx1">
                    <a:lumMod val="85000"/>
                    <a:lumOff val="15000"/>
                  </a:schemeClr>
                </a:solidFill>
                <a:latin typeface="Arial" charset="0"/>
              </a:rPr>
              <a:t> </a:t>
            </a:r>
            <a:endParaRPr lang="en-US" dirty="0">
              <a:solidFill>
                <a:schemeClr val="tx1">
                  <a:lumMod val="85000"/>
                  <a:lumOff val="15000"/>
                </a:schemeClr>
              </a:solidFill>
              <a:latin typeface="Arial" charset="0"/>
            </a:endParaRPr>
          </a:p>
          <a:p>
            <a:pPr marL="339642" indent="-339642">
              <a:spcBef>
                <a:spcPts val="198"/>
              </a:spcBef>
              <a:spcAft>
                <a:spcPts val="198"/>
              </a:spcAft>
              <a:buFont typeface="+mj-lt"/>
              <a:buAutoNum type="arabicPeriod"/>
            </a:pPr>
            <a:r>
              <a:rPr lang="en-US" b="1" dirty="0">
                <a:solidFill>
                  <a:schemeClr val="tx1">
                    <a:lumMod val="85000"/>
                    <a:lumOff val="15000"/>
                  </a:schemeClr>
                </a:solidFill>
                <a:latin typeface="Arial" charset="0"/>
              </a:rPr>
              <a:t>Hospital </a:t>
            </a:r>
            <a:r>
              <a:rPr lang="en-US" b="1" dirty="0" smtClean="0">
                <a:solidFill>
                  <a:schemeClr val="tx1">
                    <a:lumMod val="85000"/>
                    <a:lumOff val="15000"/>
                  </a:schemeClr>
                </a:solidFill>
                <a:latin typeface="Arial" charset="0"/>
              </a:rPr>
              <a:t>Notification</a:t>
            </a:r>
            <a:endParaRPr lang="en-US" dirty="0">
              <a:latin typeface="Arial" charset="0"/>
            </a:endParaRPr>
          </a:p>
          <a:p>
            <a:pPr marL="339642" indent="-339642">
              <a:spcBef>
                <a:spcPts val="198"/>
              </a:spcBef>
              <a:spcAft>
                <a:spcPts val="198"/>
              </a:spcAft>
              <a:buFont typeface="+mj-lt"/>
              <a:buAutoNum type="arabicPeriod"/>
            </a:pPr>
            <a:r>
              <a:rPr lang="en-US" b="1" dirty="0">
                <a:latin typeface="Arial" charset="0"/>
              </a:rPr>
              <a:t>Unauthorized &amp; </a:t>
            </a:r>
            <a:r>
              <a:rPr lang="en-US" b="1" dirty="0" smtClean="0">
                <a:latin typeface="Arial" charset="0"/>
              </a:rPr>
              <a:t>Mill Bill </a:t>
            </a:r>
            <a:r>
              <a:rPr lang="en-US" b="1" dirty="0">
                <a:latin typeface="Arial" charset="0"/>
              </a:rPr>
              <a:t>Claims </a:t>
            </a:r>
            <a:r>
              <a:rPr lang="en-US" b="1" dirty="0" smtClean="0">
                <a:latin typeface="Arial" charset="0"/>
              </a:rPr>
              <a:t>Adjudication and</a:t>
            </a:r>
            <a:endParaRPr lang="en-US" dirty="0">
              <a:latin typeface="Arial" charset="0"/>
            </a:endParaRPr>
          </a:p>
          <a:p>
            <a:pPr marL="339642" indent="-339642">
              <a:spcBef>
                <a:spcPts val="198"/>
              </a:spcBef>
              <a:spcAft>
                <a:spcPts val="198"/>
              </a:spcAft>
              <a:buFont typeface="+mj-lt"/>
              <a:buAutoNum type="arabicPeriod"/>
            </a:pPr>
            <a:r>
              <a:rPr lang="en-US" b="1" dirty="0">
                <a:latin typeface="Arial" charset="0"/>
              </a:rPr>
              <a:t>Appeals </a:t>
            </a:r>
            <a:r>
              <a:rPr lang="en-US" b="1" dirty="0" smtClean="0">
                <a:latin typeface="Arial" charset="0"/>
              </a:rPr>
              <a:t>Management</a:t>
            </a:r>
          </a:p>
          <a:p>
            <a:pPr marL="0" indent="0">
              <a:spcBef>
                <a:spcPts val="198"/>
              </a:spcBef>
              <a:spcAft>
                <a:spcPts val="198"/>
              </a:spcAft>
              <a:buFont typeface="+mj-lt"/>
              <a:buNone/>
            </a:pPr>
            <a:endParaRPr lang="en-US" b="1" dirty="0" smtClean="0">
              <a:latin typeface="Arial" charset="0"/>
            </a:endParaRPr>
          </a:p>
          <a:p>
            <a:pPr marL="0" indent="0">
              <a:spcBef>
                <a:spcPts val="198"/>
              </a:spcBef>
              <a:spcAft>
                <a:spcPts val="198"/>
              </a:spcAft>
              <a:buFont typeface="+mj-lt"/>
              <a:buNone/>
            </a:pPr>
            <a:r>
              <a:rPr lang="en-US" b="1" dirty="0" smtClean="0">
                <a:latin typeface="Arial" charset="0"/>
              </a:rPr>
              <a:t>Each</a:t>
            </a:r>
            <a:r>
              <a:rPr lang="en-US" b="1" baseline="0" dirty="0" smtClean="0">
                <a:latin typeface="Arial" charset="0"/>
              </a:rPr>
              <a:t> of these processes will be discussed in further detail later on in the presentation.</a:t>
            </a:r>
            <a:endParaRPr lang="en-US" b="1" dirty="0">
              <a:latin typeface="Arial" charset="0"/>
            </a:endParaRPr>
          </a:p>
          <a:p>
            <a:pPr marL="283035" indent="-283035">
              <a:spcBef>
                <a:spcPts val="198"/>
              </a:spcBef>
              <a:spcAft>
                <a:spcPts val="198"/>
              </a:spcAft>
              <a:buFont typeface="Wingdings" pitchFamily="2" charset="2"/>
              <a:buChar char="§"/>
            </a:pPr>
            <a:endParaRPr lang="en-US" dirty="0">
              <a:latin typeface="Arial" charset="0"/>
            </a:endParaRPr>
          </a:p>
          <a:p>
            <a:pPr>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321363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Allergies / Medications auto</a:t>
            </a:r>
            <a:r>
              <a:rPr lang="en-US" sz="1200" kern="1200" baseline="0" dirty="0" smtClean="0">
                <a:solidFill>
                  <a:schemeClr val="bg1"/>
                </a:solidFill>
                <a:latin typeface="+mn-lt"/>
                <a:ea typeface="+mn-ea"/>
                <a:cs typeface="+mn-cs"/>
              </a:rPr>
              <a:t> populate option is a </a:t>
            </a:r>
            <a:r>
              <a:rPr lang="en-US" sz="1200" kern="1200" dirty="0" smtClean="0">
                <a:solidFill>
                  <a:schemeClr val="bg1"/>
                </a:solidFill>
                <a:latin typeface="+mn-lt"/>
                <a:ea typeface="+mn-ea"/>
                <a:cs typeface="+mn-cs"/>
              </a:rPr>
              <a:t>Local Decision to keep as part of the consult / referral information when entering the information.  It would be up to the facility if they wanted the option to auto-populate</a:t>
            </a:r>
            <a:r>
              <a:rPr lang="en-US" sz="1200" kern="1200" baseline="0" dirty="0" smtClean="0">
                <a:solidFill>
                  <a:schemeClr val="bg1"/>
                </a:solidFill>
                <a:latin typeface="+mn-lt"/>
                <a:ea typeface="+mn-ea"/>
                <a:cs typeface="+mn-cs"/>
              </a:rPr>
              <a:t> the information in their NON VA CARE Consult / Referrals.</a:t>
            </a:r>
          </a:p>
          <a:p>
            <a:endParaRPr lang="en-US" sz="1200" kern="1200" baseline="0" dirty="0" smtClean="0">
              <a:solidFill>
                <a:schemeClr val="bg1"/>
              </a:solidFill>
              <a:latin typeface="+mn-lt"/>
              <a:ea typeface="+mn-ea"/>
              <a:cs typeface="+mn-cs"/>
            </a:endParaRPr>
          </a:p>
          <a:p>
            <a:r>
              <a:rPr lang="en-US" sz="1200" kern="1200" baseline="0" dirty="0" smtClean="0">
                <a:solidFill>
                  <a:schemeClr val="bg1"/>
                </a:solidFill>
                <a:latin typeface="+mn-lt"/>
                <a:ea typeface="+mn-ea"/>
                <a:cs typeface="+mn-cs"/>
              </a:rPr>
              <a:t>There are check boxes if both allergies and medications are to be auto populated or a choice for one or the </a:t>
            </a:r>
            <a:r>
              <a:rPr lang="en-US" sz="1200" kern="1200" baseline="0" dirty="0" err="1" smtClean="0">
                <a:solidFill>
                  <a:schemeClr val="bg1"/>
                </a:solidFill>
                <a:latin typeface="+mn-lt"/>
                <a:ea typeface="+mn-ea"/>
                <a:cs typeface="+mn-cs"/>
              </a:rPr>
              <a:t>othe.r</a:t>
            </a:r>
            <a:endParaRPr lang="en-US" sz="1200" kern="1200" dirty="0" smtClean="0">
              <a:solidFill>
                <a:schemeClr val="bg1"/>
              </a:solidFill>
              <a:latin typeface="+mn-lt"/>
              <a:ea typeface="+mn-ea"/>
              <a:cs typeface="+mn-cs"/>
            </a:endParaRPr>
          </a:p>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Again any facility specific consult</a:t>
            </a:r>
            <a:r>
              <a:rPr lang="en-US" sz="1200" kern="1200" baseline="0" dirty="0" smtClean="0">
                <a:solidFill>
                  <a:schemeClr val="bg1"/>
                </a:solidFill>
                <a:latin typeface="+mn-lt"/>
                <a:ea typeface="+mn-ea"/>
                <a:cs typeface="+mn-cs"/>
              </a:rPr>
              <a:t> information can be placed below the common elements and prior to the Allergies and Medications.  </a:t>
            </a:r>
            <a:endParaRPr lang="en-US" dirty="0"/>
          </a:p>
        </p:txBody>
      </p:sp>
    </p:spTree>
    <p:extLst>
      <p:ext uri="{BB962C8B-B14F-4D97-AF65-F5344CB8AC3E}">
        <p14:creationId xmlns:p14="http://schemas.microsoft.com/office/powerpoint/2010/main" val="52244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a:t>
            </a:r>
            <a:r>
              <a:rPr lang="en-US" baseline="0" dirty="0" smtClean="0"/>
              <a:t> the consult/referral is submitted and properly completed Administrative Eligibility and Clinical Review Completed</a:t>
            </a:r>
          </a:p>
          <a:p>
            <a:pPr eaLnBrk="1" hangingPunct="1">
              <a:spcBef>
                <a:spcPct val="0"/>
              </a:spcBef>
            </a:pPr>
            <a:endParaRPr lang="en-US" baseline="0" dirty="0" smtClean="0"/>
          </a:p>
          <a:p>
            <a:pPr eaLnBrk="1" hangingPunct="1">
              <a:spcBef>
                <a:spcPct val="0"/>
              </a:spcBef>
            </a:pPr>
            <a:r>
              <a:rPr lang="en-US" baseline="0" dirty="0" smtClean="0"/>
              <a:t>The next few slides will give detail on the variables reviewed in the Referral Review process related to Administrative Eligibility for a Veteran to receive VHA benefits and Clinical Review for Medical Necessity, determination of where services are to be obtained and clearly identify what services are being authorized. </a:t>
            </a: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6E47D-5BAC-497A-B595-8B5B854AA74C}" type="slidenum">
              <a:rPr lang="en-US" smtClean="0">
                <a:cs typeface="Arial" pitchFamily="34" charset="0"/>
              </a:rPr>
              <a:pPr/>
              <a:t>31</a:t>
            </a:fld>
            <a:endParaRPr lang="en-US" smtClean="0">
              <a:cs typeface="Arial" pitchFamily="34" charset="0"/>
            </a:endParaRPr>
          </a:p>
        </p:txBody>
      </p:sp>
    </p:spTree>
    <p:extLst>
      <p:ext uri="{BB962C8B-B14F-4D97-AF65-F5344CB8AC3E}">
        <p14:creationId xmlns:p14="http://schemas.microsoft.com/office/powerpoint/2010/main" val="1003918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Administrative Eligibility:</a:t>
            </a:r>
          </a:p>
          <a:p>
            <a:endParaRPr lang="en-US" dirty="0" smtClean="0"/>
          </a:p>
          <a:p>
            <a:r>
              <a:rPr lang="en-US" dirty="0" smtClean="0"/>
              <a:t>What does</a:t>
            </a:r>
            <a:r>
              <a:rPr lang="en-US" baseline="0" dirty="0" smtClean="0"/>
              <a:t> mean?  Its not the Veteran showing up and being seen in our facilities…verification requires a thorough review of the electronic medical record and or </a:t>
            </a:r>
            <a:r>
              <a:rPr lang="en-US" baseline="0" dirty="0" err="1" smtClean="0"/>
              <a:t>vistA</a:t>
            </a:r>
            <a:r>
              <a:rPr lang="en-US" baseline="0" dirty="0" smtClean="0"/>
              <a:t> </a:t>
            </a:r>
            <a:endParaRPr lang="en-US" dirty="0" smtClean="0"/>
          </a:p>
          <a:p>
            <a:pPr>
              <a:buNone/>
            </a:pPr>
            <a:r>
              <a:rPr lang="en-US" sz="1200" dirty="0" smtClean="0"/>
              <a:t> </a:t>
            </a:r>
          </a:p>
          <a:p>
            <a:pPr lvl="0"/>
            <a:r>
              <a:rPr lang="en-US" sz="1200" b="1" kern="1200" dirty="0" smtClean="0">
                <a:solidFill>
                  <a:schemeClr val="tx1"/>
                </a:solidFill>
                <a:latin typeface="Times New Roman" pitchFamily="18" charset="0"/>
                <a:ea typeface="+mn-ea"/>
                <a:cs typeface="+mn-cs"/>
              </a:rPr>
              <a:t>View “PATIENT INFORMATION” screen in CPRS and/or VistA. </a:t>
            </a:r>
            <a:r>
              <a:rPr lang="en-US" sz="1200" dirty="0" smtClean="0"/>
              <a:t> </a:t>
            </a:r>
          </a:p>
          <a:p>
            <a:pPr>
              <a:buNone/>
            </a:pPr>
            <a:r>
              <a:rPr lang="en-US" sz="1200" dirty="0" smtClean="0"/>
              <a:t> </a:t>
            </a:r>
          </a:p>
          <a:p>
            <a:pPr lvl="0"/>
            <a:r>
              <a:rPr lang="en-US" sz="1200" b="1" kern="1200" dirty="0" smtClean="0">
                <a:solidFill>
                  <a:schemeClr val="tx1"/>
                </a:solidFill>
                <a:latin typeface="Times New Roman" pitchFamily="18" charset="0"/>
                <a:ea typeface="+mn-ea"/>
                <a:cs typeface="+mn-cs"/>
              </a:rPr>
              <a:t>Verify that  “Enrollment Status “ is “verified “ </a:t>
            </a:r>
          </a:p>
          <a:p>
            <a:pPr lvl="0"/>
            <a:endParaRPr lang="en-US" sz="1200" b="1" kern="1200" dirty="0" smtClean="0">
              <a:solidFill>
                <a:schemeClr val="tx1"/>
              </a:solidFill>
              <a:latin typeface="Times New Roman" pitchFamily="18" charset="0"/>
              <a:ea typeface="+mn-ea"/>
              <a:cs typeface="+mn-cs"/>
            </a:endParaRPr>
          </a:p>
          <a:p>
            <a:pPr lvl="0"/>
            <a:r>
              <a:rPr lang="en-US" sz="1200" b="1" kern="1200" dirty="0" smtClean="0">
                <a:solidFill>
                  <a:schemeClr val="tx1"/>
                </a:solidFill>
                <a:latin typeface="Times New Roman" pitchFamily="18" charset="0"/>
                <a:ea typeface="+mn-ea"/>
                <a:cs typeface="+mn-cs"/>
              </a:rPr>
              <a:t>If “Enrollment Status “ is “Pending,” contact local Eligibility Service (HAS, MAS, Patient Services) to verify patient is eligible for VHA care.</a:t>
            </a:r>
          </a:p>
          <a:p>
            <a:pPr>
              <a:buNone/>
            </a:pPr>
            <a:r>
              <a:rPr lang="en-US" sz="1200" b="1"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If the following remark is displayed: “Priority Group 8 Reject, Enrollment ended mm/</a:t>
            </a:r>
            <a:r>
              <a:rPr lang="en-US" sz="1200" b="1" kern="1200" dirty="0" err="1" smtClean="0">
                <a:solidFill>
                  <a:schemeClr val="tx1"/>
                </a:solidFill>
                <a:latin typeface="Times New Roman" pitchFamily="18" charset="0"/>
                <a:ea typeface="+mn-ea"/>
                <a:cs typeface="+mn-cs"/>
              </a:rPr>
              <a:t>dd</a:t>
            </a:r>
            <a:r>
              <a:rPr lang="en-US" sz="1200" b="1" kern="1200" dirty="0" smtClean="0">
                <a:solidFill>
                  <a:schemeClr val="tx1"/>
                </a:solidFill>
                <a:latin typeface="Times New Roman" pitchFamily="18" charset="0"/>
                <a:ea typeface="+mn-ea"/>
                <a:cs typeface="+mn-cs"/>
              </a:rPr>
              <a:t>/</a:t>
            </a:r>
            <a:r>
              <a:rPr lang="en-US" sz="1200" b="1" kern="1200" dirty="0" err="1" smtClean="0">
                <a:solidFill>
                  <a:schemeClr val="tx1"/>
                </a:solidFill>
                <a:latin typeface="Times New Roman" pitchFamily="18" charset="0"/>
                <a:ea typeface="+mn-ea"/>
                <a:cs typeface="+mn-cs"/>
              </a:rPr>
              <a:t>yyyy</a:t>
            </a:r>
            <a:r>
              <a:rPr lang="en-US" sz="1200" b="1" kern="1200" dirty="0" smtClean="0">
                <a:solidFill>
                  <a:schemeClr val="tx1"/>
                </a:solidFill>
                <a:latin typeface="Times New Roman" pitchFamily="18" charset="0"/>
                <a:ea typeface="+mn-ea"/>
                <a:cs typeface="+mn-cs"/>
              </a:rPr>
              <a:t> “ contact local Eligibility Service to verify eligibility status.</a:t>
            </a:r>
          </a:p>
          <a:p>
            <a:pPr>
              <a:buNone/>
            </a:pPr>
            <a:r>
              <a:rPr lang="en-US" sz="1200" b="1"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Is Patient TRICARE or CHAMPVA?  - If  patient is TRICARE (not dual eligible as Veteran and TRICARE) or CHAMPVA only, cancel the Consult/Referral, enter  comment, return consult to ordering provider and view alert TRICARE or CHAMPVA Program Coordinator/POC).</a:t>
            </a:r>
          </a:p>
          <a:p>
            <a:pPr>
              <a:buNone/>
            </a:pPr>
            <a:r>
              <a:rPr lang="en-US" sz="1200" b="1"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Does screen display “Means Test Due?”  If YES, refer to Eligibility Service (HAS, MAS, Patient Services)  </a:t>
            </a:r>
            <a:r>
              <a:rPr lang="en-US" sz="1200" b="1" u="sng" kern="1200" dirty="0" smtClean="0">
                <a:solidFill>
                  <a:schemeClr val="tx1"/>
                </a:solidFill>
                <a:latin typeface="Times New Roman" pitchFamily="18" charset="0"/>
                <a:ea typeface="+mn-ea"/>
                <a:cs typeface="+mn-cs"/>
              </a:rPr>
              <a:t>Do not delay care due to  Means Test Due, follow local policy</a:t>
            </a:r>
          </a:p>
          <a:p>
            <a:endParaRPr lang="en-US" dirty="0" smtClean="0"/>
          </a:p>
          <a:p>
            <a:endParaRPr lang="en-US" dirty="0" smtClean="0"/>
          </a:p>
          <a:p>
            <a:endParaRPr lang="en-US" dirty="0"/>
          </a:p>
        </p:txBody>
      </p:sp>
    </p:spTree>
    <p:extLst>
      <p:ext uri="{BB962C8B-B14F-4D97-AF65-F5344CB8AC3E}">
        <p14:creationId xmlns:p14="http://schemas.microsoft.com/office/powerpoint/2010/main" val="2272804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If Veteran is not</a:t>
            </a:r>
            <a:r>
              <a:rPr lang="en-US" baseline="0" dirty="0" smtClean="0"/>
              <a:t> eligible for VHA benefits, a comment is entered on the consult with need for communication to the Provider and appropriate eligibility staff to support if eligibility can be completed. Use of Additional signers to place all involved should be used when the comments are entered. An Alternate Care Plan Tool can be used for communication and will look at that shortly.   </a:t>
            </a:r>
          </a:p>
          <a:p>
            <a:endParaRPr lang="en-US" baseline="0" dirty="0" smtClean="0"/>
          </a:p>
          <a:p>
            <a:r>
              <a:rPr lang="en-US" baseline="0" dirty="0" smtClean="0"/>
              <a:t>If there is a means test due, it should not stop continuing the NVCC process for verifying clinical eligibility as part of the NVCC process.  A call or correspondence should be made to Eligibility that a reminder displayed on the veteran’s chart.  IF enrollment shows as pending, a call must be made to verify the current status of the veteran before confirmation of eligibility.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Add any additional signers are also placed in order to communicate a pending consult such as Tricare or </a:t>
            </a:r>
            <a:r>
              <a:rPr lang="en-US" baseline="0" dirty="0" err="1" smtClean="0"/>
              <a:t>ChampVA</a:t>
            </a:r>
            <a:r>
              <a:rPr lang="en-US" baseline="0" dirty="0" smtClean="0"/>
              <a:t> in order to decrease the risk of losing the patient to lack of action can be made at that time as well. </a:t>
            </a:r>
            <a:endParaRPr lang="en-US" dirty="0" smtClean="0"/>
          </a:p>
          <a:p>
            <a:r>
              <a:rPr lang="en-US" baseline="0" dirty="0" smtClean="0"/>
              <a:t> </a:t>
            </a:r>
          </a:p>
          <a:p>
            <a:r>
              <a:rPr lang="en-US" baseline="0" dirty="0" smtClean="0"/>
              <a:t>IF the veteran is deemed eligible after the proper checks, then a Comment is entered into the Consult / Referral as: “Administrative Eligibility Verified.” This entry supports that a standardized process was followed to ensure proper verification of eligible or ineligible status. </a:t>
            </a:r>
          </a:p>
          <a:p>
            <a:endParaRPr lang="en-US" baseline="0" dirty="0" smtClean="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33</a:t>
            </a:fld>
            <a:endParaRPr lang="en-US"/>
          </a:p>
        </p:txBody>
      </p:sp>
    </p:spTree>
    <p:extLst>
      <p:ext uri="{BB962C8B-B14F-4D97-AF65-F5344CB8AC3E}">
        <p14:creationId xmlns:p14="http://schemas.microsoft.com/office/powerpoint/2010/main" val="2061931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70C0"/>
                </a:solidFill>
                <a:latin typeface="Franklin Gothic Book" pitchFamily="34" charset="0"/>
              </a:rPr>
              <a:t>DETERMINE MEDICAL NECESSITY?: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0070C0"/>
                </a:solidFill>
                <a:latin typeface="Franklin Gothic Book" pitchFamily="34" charset="0"/>
              </a:rPr>
              <a:t>After Administrative Eligibility is completed and verified that the Veteran was eligible for VHA benefits, the Consult/Referral</a:t>
            </a:r>
            <a:r>
              <a:rPr lang="en-US" sz="1200" b="0" baseline="0" dirty="0" smtClean="0">
                <a:solidFill>
                  <a:srgbClr val="0070C0"/>
                </a:solidFill>
                <a:latin typeface="Franklin Gothic Book" pitchFamily="34" charset="0"/>
              </a:rPr>
              <a:t> is forwarded to the </a:t>
            </a:r>
            <a:r>
              <a:rPr lang="en-US" sz="1200" b="0" dirty="0" smtClean="0">
                <a:solidFill>
                  <a:srgbClr val="0070C0"/>
                </a:solidFill>
                <a:latin typeface="Franklin Gothic Book" pitchFamily="34" charset="0"/>
              </a:rPr>
              <a:t>identified</a:t>
            </a:r>
            <a:r>
              <a:rPr lang="en-US" sz="1200" b="0" baseline="0" dirty="0" smtClean="0">
                <a:solidFill>
                  <a:srgbClr val="0070C0"/>
                </a:solidFill>
                <a:latin typeface="Franklin Gothic Book" pitchFamily="34" charset="0"/>
              </a:rPr>
              <a:t> NVCC Clinical Staff for determination of medical necessity of the services requested.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Some facilities are incorporating Interqual criteria are part of their approval process but it is not currently part of the NVCC model.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Delegation of Authority may be required for each NVCC Clinical Reviewer and has to be established and approved on file thru the COS office.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This allows the identified Clinical NVCC Staff authority to approve and authorize NON VA CARE service under specifically established guidelines and scope under the COS authority.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70C0"/>
                </a:solidFill>
                <a:latin typeface="Franklin Gothic Book" pitchFamily="34" charset="0"/>
              </a:rPr>
              <a:t>VA RESOURCES AVAILABLE?:  This will be discussed</a:t>
            </a:r>
            <a:r>
              <a:rPr lang="en-US" sz="1200" b="1" baseline="0" dirty="0" smtClean="0">
                <a:solidFill>
                  <a:srgbClr val="0070C0"/>
                </a:solidFill>
                <a:latin typeface="Franklin Gothic Book" pitchFamily="34" charset="0"/>
              </a:rPr>
              <a:t> in the next slide in more detail but NVCC Clinical Staff understanding VA and NON VA Care resources available. </a:t>
            </a:r>
            <a:endParaRPr lang="en-US" sz="1200" b="1"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0070C0"/>
                </a:solidFill>
                <a:latin typeface="Franklin Gothic Book" pitchFamily="34" charset="0"/>
              </a:rPr>
              <a:t>NVCC Clinical Review Staff who are assigned to the Referral</a:t>
            </a:r>
            <a:r>
              <a:rPr lang="en-US" sz="1200" b="0" baseline="0" dirty="0" smtClean="0">
                <a:solidFill>
                  <a:srgbClr val="0070C0"/>
                </a:solidFill>
                <a:latin typeface="Franklin Gothic Book" pitchFamily="34" charset="0"/>
              </a:rPr>
              <a:t> Review Process will need to have a clear understanding of their facilities </a:t>
            </a:r>
            <a:r>
              <a:rPr lang="en-US" sz="1200" b="0" dirty="0" smtClean="0">
                <a:solidFill>
                  <a:srgbClr val="0070C0"/>
                </a:solidFill>
                <a:latin typeface="Franklin Gothic Book" pitchFamily="34" charset="0"/>
              </a:rPr>
              <a:t>current VA Clinic availability or process</a:t>
            </a:r>
            <a:r>
              <a:rPr lang="en-US" sz="1200" b="0" baseline="0" dirty="0" smtClean="0">
                <a:solidFill>
                  <a:srgbClr val="0070C0"/>
                </a:solidFill>
                <a:latin typeface="Franklin Gothic Book" pitchFamily="34" charset="0"/>
              </a:rPr>
              <a:t> to determine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They will also need to have a clear understanding of other types of </a:t>
            </a:r>
            <a:r>
              <a:rPr lang="en-US" sz="1200" b="0" dirty="0" smtClean="0">
                <a:solidFill>
                  <a:srgbClr val="0070C0"/>
                </a:solidFill>
                <a:latin typeface="Franklin Gothic Book" pitchFamily="34" charset="0"/>
              </a:rPr>
              <a:t>NON VA CARE Services at their facility to guide where Non VA Care can be obtained. This will be discussed further</a:t>
            </a:r>
            <a:r>
              <a:rPr lang="en-US" sz="1200" b="0" baseline="0" dirty="0" smtClean="0">
                <a:solidFill>
                  <a:srgbClr val="0070C0"/>
                </a:solidFill>
                <a:latin typeface="Franklin Gothic Book" pitchFamily="34" charset="0"/>
              </a:rPr>
              <a:t> in the next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DUPLICATE CONSULT?:  and Continuity of Care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A Clinical Review may also look at continuity of care, meaning did the patient already see someone for the same issue and it was an oversight on the part of or the ordering Provider and should the patient be referred back for updated care.  A communication to the Provider can be made on the consult.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At the same time review of prior Consult/Referrals are completed to decrease duplication of financial obligations.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An example would be a Provider placing a Mammography consult 8 months prior during an office visit and placing another Consult/Referral during today’s office visit not realizing 2 Consults would be opened as an obligation.  It would be determined there were no new issues and a comment placed to Cancel/Deny the consult with need to possibly extend the original consult date in order to </a:t>
            </a:r>
            <a:r>
              <a:rPr lang="en-US" sz="1200" b="0" baseline="0" dirty="0" err="1" smtClean="0">
                <a:solidFill>
                  <a:srgbClr val="0070C0"/>
                </a:solidFill>
                <a:latin typeface="Franklin Gothic Book" pitchFamily="34" charset="0"/>
              </a:rPr>
              <a:t>compllete</a:t>
            </a:r>
            <a:r>
              <a:rPr lang="en-US" sz="1200" b="0" baseline="0" dirty="0" smtClean="0">
                <a:solidFill>
                  <a:srgbClr val="0070C0"/>
                </a:solidFill>
                <a:latin typeface="Franklin Gothic Book" pitchFamily="34" charset="0"/>
              </a:rPr>
              <a:t> the services. It would still be related to the same EOC (Episode of Care).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DOCUMENT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Once Clinical Review supports NON VA CARE Services are required and approved </a:t>
            </a:r>
            <a:r>
              <a:rPr lang="en-US" sz="1200" b="1" baseline="0" dirty="0" smtClean="0">
                <a:solidFill>
                  <a:srgbClr val="0070C0"/>
                </a:solidFill>
                <a:latin typeface="Franklin Gothic Book" pitchFamily="34" charset="0"/>
              </a:rPr>
              <a:t>a comment is placed on the CONSULT/REFERRAL specifically confirming “Clinical Review completed” with specific guidance of what services have been authorized to include consult, follow up visits, labs or other ancillary associated procedures.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Example:  “Clinical Review completed. Pt authorized for 1 Orthopedic Consult for right wrist pain,  and 2 follow up appointments.”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Cancel/Deny Consult with ALTERNATE CARE PLAN (ACP):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solidFill>
                  <a:srgbClr val="0070C0"/>
                </a:solidFill>
                <a:latin typeface="Franklin Gothic Book" pitchFamily="34" charset="0"/>
              </a:rPr>
              <a:t>IF</a:t>
            </a:r>
            <a:r>
              <a:rPr lang="en-US" sz="1200" b="0" dirty="0" smtClean="0">
                <a:solidFill>
                  <a:srgbClr val="0070C0"/>
                </a:solidFill>
                <a:latin typeface="Franklin Gothic Book" pitchFamily="34" charset="0"/>
              </a:rPr>
              <a:t> services are available within the VA, or an incorrect</a:t>
            </a:r>
            <a:r>
              <a:rPr lang="en-US" sz="1200" b="0" baseline="0" dirty="0" smtClean="0">
                <a:solidFill>
                  <a:srgbClr val="0070C0"/>
                </a:solidFill>
                <a:latin typeface="Franklin Gothic Book" pitchFamily="34" charset="0"/>
              </a:rPr>
              <a:t> Consult/Referral was placed, </a:t>
            </a:r>
            <a:r>
              <a:rPr lang="en-US" sz="1200" b="0" dirty="0" smtClean="0">
                <a:solidFill>
                  <a:srgbClr val="0070C0"/>
                </a:solidFill>
                <a:latin typeface="Franklin Gothic Book" pitchFamily="34" charset="0"/>
              </a:rPr>
              <a:t>a comment is entered on the Consult/Referral and forwarded</a:t>
            </a:r>
            <a:r>
              <a:rPr lang="en-US" sz="1200" b="0" baseline="0" dirty="0" smtClean="0">
                <a:solidFill>
                  <a:srgbClr val="0070C0"/>
                </a:solidFill>
                <a:latin typeface="Franklin Gothic Book" pitchFamily="34" charset="0"/>
              </a:rPr>
              <a:t> to the ordering provider for concurrence as a Cancelled/Deny consult. Once concurrence is documented the consult/referral is Cancelled/Discontinued.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Add any additional signers to make them aware of a pending consult such as Tricare or ChampVA in order to decrease the risk of losing the patient to lack of action.</a:t>
            </a:r>
            <a:r>
              <a:rPr lang="en-US" sz="1200" b="0" baseline="0" dirty="0" smtClean="0">
                <a:solidFill>
                  <a:srgbClr val="0070C0"/>
                </a:solidFill>
                <a:latin typeface="Franklin Gothic Book"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70C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70C0"/>
                </a:solidFill>
                <a:latin typeface="Franklin Gothic Book" pitchFamily="34" charset="0"/>
              </a:rPr>
              <a:t>The</a:t>
            </a:r>
            <a:r>
              <a:rPr lang="en-US" sz="1200" b="0" dirty="0" smtClean="0">
                <a:solidFill>
                  <a:srgbClr val="0070C0"/>
                </a:solidFill>
                <a:latin typeface="Franklin Gothic Book" pitchFamily="34" charset="0"/>
              </a:rPr>
              <a:t> Non VA Care Coordination Note may be utilized for an ACP (Alternate Care Plan)  and communicated to appropriate</a:t>
            </a:r>
            <a:r>
              <a:rPr lang="en-US" sz="1200" b="0" baseline="0" dirty="0" smtClean="0">
                <a:solidFill>
                  <a:srgbClr val="0070C0"/>
                </a:solidFill>
                <a:latin typeface="Franklin Gothic Book" pitchFamily="34" charset="0"/>
              </a:rPr>
              <a:t> persons if needed and found in CPRS.  This will be reviewed shortly.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70C0"/>
              </a:solidFill>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34</a:t>
            </a:fld>
            <a:endParaRPr lang="en-US"/>
          </a:p>
        </p:txBody>
      </p:sp>
    </p:spTree>
    <p:extLst>
      <p:ext uri="{BB962C8B-B14F-4D97-AF65-F5344CB8AC3E}">
        <p14:creationId xmlns:p14="http://schemas.microsoft.com/office/powerpoint/2010/main" val="2821166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lgn="l"/>
            <a:r>
              <a:rPr lang="en-US" sz="1200" b="0" dirty="0" smtClean="0">
                <a:solidFill>
                  <a:srgbClr val="0070C0"/>
                </a:solidFill>
                <a:latin typeface="Franklin Gothic Book" pitchFamily="34" charset="0"/>
              </a:rPr>
              <a:t>The Identified NVCC Clinical Review staff or</a:t>
            </a:r>
            <a:r>
              <a:rPr lang="en-US" sz="1200" b="0" baseline="0" dirty="0" smtClean="0">
                <a:solidFill>
                  <a:srgbClr val="0070C0"/>
                </a:solidFill>
                <a:latin typeface="Franklin Gothic Book" pitchFamily="34" charset="0"/>
              </a:rPr>
              <a:t> NVCC Team at your site</a:t>
            </a:r>
            <a:r>
              <a:rPr lang="en-US" sz="1200" b="0" dirty="0" smtClean="0">
                <a:solidFill>
                  <a:srgbClr val="0070C0"/>
                </a:solidFill>
                <a:latin typeface="Franklin Gothic Book" pitchFamily="34" charset="0"/>
              </a:rPr>
              <a:t> will need to understand their current VA</a:t>
            </a:r>
            <a:r>
              <a:rPr lang="en-US" sz="1200" b="0" baseline="0" dirty="0" smtClean="0">
                <a:solidFill>
                  <a:srgbClr val="0070C0"/>
                </a:solidFill>
                <a:latin typeface="Franklin Gothic Book" pitchFamily="34" charset="0"/>
              </a:rPr>
              <a:t> Clinic availability at their facility </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(Each Organization may have different gatekeepers to make determination of clinic services, types of procedures available at their VA, and medical necessity. </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At your facility it may be a Chief of Staff, Service Chief, Fee Chief or a NVCC RN with Delegation of Authority that would make the initial determination for Medical Necessity and where Services are available, or the Service Chief or Chief of Staff would forward onto the Clinical NVCC Team for further review.</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IF it is determined there are NO local VA or Sister Facilities to provide the requested services then other options to obtain care are evaluated in a specific order or HIERARCHY. </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These types of services are pursued in this order:</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VA</a:t>
            </a:r>
          </a:p>
          <a:p>
            <a:pPr lvl="0" algn="l"/>
            <a:r>
              <a:rPr lang="en-US" sz="1200" b="0" baseline="0" dirty="0" smtClean="0">
                <a:solidFill>
                  <a:srgbClr val="0070C0"/>
                </a:solidFill>
                <a:latin typeface="Franklin Gothic Book" pitchFamily="34" charset="0"/>
              </a:rPr>
              <a:t>DoD or Other Federal Healthcare Agencies</a:t>
            </a:r>
          </a:p>
          <a:p>
            <a:pPr lvl="0" algn="l"/>
            <a:r>
              <a:rPr lang="en-US" sz="1200" b="0" baseline="0" dirty="0" smtClean="0">
                <a:solidFill>
                  <a:srgbClr val="0070C0"/>
                </a:solidFill>
                <a:latin typeface="Franklin Gothic Book" pitchFamily="34" charset="0"/>
              </a:rPr>
              <a:t>Sharing Agreements or University Affiliations</a:t>
            </a:r>
          </a:p>
          <a:p>
            <a:pPr lvl="0" algn="l"/>
            <a:r>
              <a:rPr lang="en-US" sz="1200" b="0" baseline="0" dirty="0" smtClean="0">
                <a:solidFill>
                  <a:srgbClr val="0070C0"/>
                </a:solidFill>
                <a:latin typeface="Franklin Gothic Book" pitchFamily="34" charset="0"/>
              </a:rPr>
              <a:t>Contracts</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And then if it is determined that there are no services that meet the specific hierarchy criteria, Non VA CARE Services are approved.  </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If services are available on the pyramid above Non VA Care Services a comment is placed on the Consult/Referral with explanation and need for Alternate Care Plan. </a:t>
            </a:r>
          </a:p>
          <a:p>
            <a:pPr lvl="0" algn="l"/>
            <a:r>
              <a:rPr lang="en-US" sz="1200" b="0" baseline="0" dirty="0" smtClean="0">
                <a:solidFill>
                  <a:srgbClr val="0070C0"/>
                </a:solidFill>
                <a:latin typeface="Franklin Gothic Book" pitchFamily="34" charset="0"/>
              </a:rPr>
              <a:t>Once concurrence is documented by the VA Provider the Consult/Referral can be Discontinued.  </a:t>
            </a:r>
          </a:p>
          <a:p>
            <a:pPr lvl="0" algn="l"/>
            <a:r>
              <a:rPr lang="en-US" sz="1200" b="0" baseline="0" dirty="0" smtClean="0">
                <a:solidFill>
                  <a:srgbClr val="0070C0"/>
                </a:solidFill>
                <a:latin typeface="Franklin Gothic Book" pitchFamily="34" charset="0"/>
              </a:rPr>
              <a:t>An Ordering Provider may ask for a second review for the services requested with more information provided. </a:t>
            </a:r>
          </a:p>
          <a:p>
            <a:pPr lvl="0" algn="l"/>
            <a:r>
              <a:rPr lang="en-US" sz="1200" b="0" baseline="0" dirty="0" smtClean="0">
                <a:solidFill>
                  <a:srgbClr val="0070C0"/>
                </a:solidFill>
                <a:latin typeface="Franklin Gothic Book" pitchFamily="34" charset="0"/>
              </a:rPr>
              <a:t>Do NOT Discontinue a Consult until you have confirmation back from the ordering VA Provider.  </a:t>
            </a:r>
          </a:p>
          <a:p>
            <a:pPr lvl="0" algn="l"/>
            <a:r>
              <a:rPr lang="en-US" sz="1200" b="0" baseline="0" dirty="0" smtClean="0">
                <a:solidFill>
                  <a:srgbClr val="0070C0"/>
                </a:solidFill>
                <a:latin typeface="Franklin Gothic Book" pitchFamily="34" charset="0"/>
              </a:rPr>
              <a:t>This supports the services requested are still being obtained via another venue and the Veteran is not lost to follow up. </a:t>
            </a:r>
          </a:p>
          <a:p>
            <a:pPr lvl="0" algn="l"/>
            <a:endParaRPr lang="en-US" sz="1200" b="0" baseline="0" dirty="0" smtClean="0">
              <a:solidFill>
                <a:srgbClr val="0070C0"/>
              </a:solidFill>
              <a:latin typeface="Franklin Gothic Book" pitchFamily="34" charset="0"/>
            </a:endParaRPr>
          </a:p>
          <a:p>
            <a:pPr lvl="0" algn="l"/>
            <a:r>
              <a:rPr lang="en-US" sz="1200" b="0" baseline="0" dirty="0" smtClean="0">
                <a:solidFill>
                  <a:srgbClr val="0070C0"/>
                </a:solidFill>
                <a:latin typeface="Franklin Gothic Book" pitchFamily="34" charset="0"/>
              </a:rPr>
              <a:t>On a side note, there is now a Clinical Inventory Tool out on the NNPO Website that is available to VISN facilities to use as a tool to learn about all VA services available nationally.  Each VISN is required to fill out the proper certification paperwork to receive the access to the tool. </a:t>
            </a:r>
          </a:p>
          <a:p>
            <a:pPr lvl="0" algn="ctr"/>
            <a:endParaRPr lang="en-US" sz="1200" b="0" baseline="0" dirty="0" smtClean="0">
              <a:solidFill>
                <a:srgbClr val="0070C0"/>
              </a:solidFill>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35</a:t>
            </a:fld>
            <a:endParaRPr lang="en-US"/>
          </a:p>
        </p:txBody>
      </p:sp>
    </p:spTree>
    <p:extLst>
      <p:ext uri="{BB962C8B-B14F-4D97-AF65-F5344CB8AC3E}">
        <p14:creationId xmlns:p14="http://schemas.microsoft.com/office/powerpoint/2010/main" val="2004606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the Referral Review Process now that the Non VA CARE services were administratively and clinically authorized there is a tool that will assist further coordination and facilitation of the Veteran’s Pre-Authorized Non VA Care Services if needed.  </a:t>
            </a: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6E47D-5BAC-497A-B595-8B5B854AA74C}" type="slidenum">
              <a:rPr lang="en-US" smtClean="0">
                <a:cs typeface="Arial" pitchFamily="34" charset="0"/>
              </a:rPr>
              <a:pPr/>
              <a:t>36</a:t>
            </a:fld>
            <a:endParaRPr lang="en-US" smtClean="0">
              <a:cs typeface="Arial" pitchFamily="34" charset="0"/>
            </a:endParaRPr>
          </a:p>
        </p:txBody>
      </p:sp>
    </p:spTree>
    <p:extLst>
      <p:ext uri="{BB962C8B-B14F-4D97-AF65-F5344CB8AC3E}">
        <p14:creationId xmlns:p14="http://schemas.microsoft.com/office/powerpoint/2010/main" val="1357322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0"/>
              </a:spcBef>
            </a:pPr>
            <a:r>
              <a:rPr lang="en-US" sz="2000" kern="1200" dirty="0" smtClean="0">
                <a:solidFill>
                  <a:schemeClr val="tx1"/>
                </a:solidFill>
                <a:latin typeface="+mn-lt"/>
                <a:ea typeface="+mn-ea"/>
                <a:cs typeface="+mn-cs"/>
              </a:rPr>
              <a:t>Tool for Pre-Authorized Care</a:t>
            </a:r>
          </a:p>
          <a:p>
            <a:pPr>
              <a:spcBef>
                <a:spcPts val="0"/>
              </a:spcBef>
              <a:buNone/>
            </a:pPr>
            <a:endParaRPr lang="en-US" sz="2000" kern="1200" dirty="0" smtClean="0">
              <a:solidFill>
                <a:schemeClr val="tx1"/>
              </a:solidFill>
              <a:latin typeface="+mn-lt"/>
              <a:ea typeface="+mn-ea"/>
              <a:cs typeface="+mn-cs"/>
            </a:endParaRPr>
          </a:p>
          <a:p>
            <a:pPr>
              <a:spcBef>
                <a:spcPts val="0"/>
              </a:spcBef>
            </a:pPr>
            <a:r>
              <a:rPr lang="en-US" sz="2000" kern="1200" dirty="0" smtClean="0">
                <a:solidFill>
                  <a:schemeClr val="tx1"/>
                </a:solidFill>
                <a:latin typeface="+mn-lt"/>
                <a:ea typeface="+mn-ea"/>
                <a:cs typeface="+mn-cs"/>
              </a:rPr>
              <a:t>This tool</a:t>
            </a:r>
            <a:r>
              <a:rPr lang="en-US" sz="2000" kern="1200" baseline="0" dirty="0" smtClean="0">
                <a:solidFill>
                  <a:schemeClr val="tx1"/>
                </a:solidFill>
                <a:latin typeface="+mn-lt"/>
                <a:ea typeface="+mn-ea"/>
                <a:cs typeface="+mn-cs"/>
              </a:rPr>
              <a:t> was developed for CPRS to be utilized by the NVCC Team and or VA Clinical and any ancillary staff that may need to communicate information regarding the pre-authorized care outside of the VA.</a:t>
            </a:r>
          </a:p>
          <a:p>
            <a:pPr>
              <a:spcBef>
                <a:spcPts val="0"/>
              </a:spcBef>
            </a:pPr>
            <a:endParaRPr lang="en-US" sz="2000" kern="1200" baseline="0" dirty="0" smtClean="0">
              <a:solidFill>
                <a:schemeClr val="tx1"/>
              </a:solidFill>
              <a:latin typeface="+mn-lt"/>
              <a:ea typeface="+mn-ea"/>
              <a:cs typeface="+mn-cs"/>
            </a:endParaRPr>
          </a:p>
          <a:p>
            <a:pPr>
              <a:spcBef>
                <a:spcPts val="0"/>
              </a:spcBef>
            </a:pPr>
            <a:r>
              <a:rPr lang="en-US" sz="2000" kern="1200" baseline="0" dirty="0" smtClean="0">
                <a:solidFill>
                  <a:schemeClr val="tx1"/>
                </a:solidFill>
                <a:latin typeface="+mn-lt"/>
                <a:ea typeface="+mn-ea"/>
                <a:cs typeface="+mn-cs"/>
              </a:rPr>
              <a:t>It serves a purpose of communication and understanding of what occurs with our Veterans when authorized for PRE-Authorized Non VA Care Services. </a:t>
            </a:r>
          </a:p>
          <a:p>
            <a:pPr>
              <a:spcBef>
                <a:spcPts val="0"/>
              </a:spcBef>
            </a:pPr>
            <a:endParaRPr lang="en-US" sz="2000" kern="1200" baseline="0" dirty="0" smtClean="0">
              <a:solidFill>
                <a:schemeClr val="tx1"/>
              </a:solidFill>
              <a:latin typeface="+mn-lt"/>
              <a:ea typeface="+mn-ea"/>
              <a:cs typeface="+mn-cs"/>
            </a:endParaRPr>
          </a:p>
          <a:p>
            <a:pPr>
              <a:spcBef>
                <a:spcPts val="0"/>
              </a:spcBef>
            </a:pPr>
            <a:r>
              <a:rPr lang="en-US" sz="2000" kern="1200" baseline="0" dirty="0" smtClean="0">
                <a:solidFill>
                  <a:schemeClr val="tx1"/>
                </a:solidFill>
                <a:latin typeface="+mn-lt"/>
                <a:ea typeface="+mn-ea"/>
                <a:cs typeface="+mn-cs"/>
              </a:rPr>
              <a:t>The Care Coordination Tool is multi-faceted for different focus and use to: </a:t>
            </a:r>
          </a:p>
          <a:p>
            <a:pPr>
              <a:spcBef>
                <a:spcPts val="0"/>
              </a:spcBef>
            </a:pPr>
            <a:endParaRPr lang="en-US" sz="2000" kern="1200" baseline="0" dirty="0" smtClean="0">
              <a:solidFill>
                <a:schemeClr val="tx1"/>
              </a:solidFill>
              <a:latin typeface="+mn-lt"/>
              <a:ea typeface="+mn-ea"/>
              <a:cs typeface="+mn-cs"/>
            </a:endParaRPr>
          </a:p>
          <a:p>
            <a:pPr>
              <a:spcBef>
                <a:spcPts val="0"/>
              </a:spcBef>
            </a:pPr>
            <a:r>
              <a:rPr lang="en-US" sz="2000" kern="1200" dirty="0" smtClean="0">
                <a:solidFill>
                  <a:schemeClr val="tx1"/>
                </a:solidFill>
                <a:latin typeface="+mn-lt"/>
                <a:ea typeface="+mn-ea"/>
                <a:cs typeface="+mn-cs"/>
              </a:rPr>
              <a:t>Facilitate,</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track, coordinate and communicate</a:t>
            </a:r>
            <a:r>
              <a:rPr lang="en-US" sz="2000" kern="1200" baseline="0" dirty="0" smtClean="0">
                <a:solidFill>
                  <a:schemeClr val="tx1"/>
                </a:solidFill>
                <a:latin typeface="+mn-lt"/>
                <a:ea typeface="+mn-ea"/>
                <a:cs typeface="+mn-cs"/>
              </a:rPr>
              <a:t> information</a:t>
            </a:r>
            <a:r>
              <a:rPr lang="en-US" sz="2000" kern="1200" dirty="0" smtClean="0">
                <a:solidFill>
                  <a:schemeClr val="tx1"/>
                </a:solidFill>
                <a:latin typeface="+mn-lt"/>
                <a:ea typeface="+mn-ea"/>
                <a:cs typeface="+mn-cs"/>
              </a:rPr>
              <a:t> between NVCC Team, Clinical /Ancillary POC’s at the VA regarding their status during the receipt</a:t>
            </a:r>
            <a:r>
              <a:rPr lang="en-US" sz="2000" kern="1200" baseline="0" dirty="0" smtClean="0">
                <a:solidFill>
                  <a:schemeClr val="tx1"/>
                </a:solidFill>
                <a:latin typeface="+mn-lt"/>
                <a:ea typeface="+mn-ea"/>
                <a:cs typeface="+mn-cs"/>
              </a:rPr>
              <a:t> of NON VA CARE Services. </a:t>
            </a:r>
            <a:endParaRPr lang="en-US" sz="2000" kern="1200" dirty="0" smtClean="0">
              <a:solidFill>
                <a:schemeClr val="tx1"/>
              </a:solidFill>
              <a:latin typeface="+mn-lt"/>
              <a:ea typeface="+mn-ea"/>
              <a:cs typeface="+mn-cs"/>
            </a:endParaRPr>
          </a:p>
          <a:p>
            <a:pPr>
              <a:spcBef>
                <a:spcPts val="0"/>
              </a:spcBef>
            </a:pPr>
            <a:endParaRPr lang="en-US" sz="2000" b="1" kern="1200" dirty="0" smtClean="0">
              <a:solidFill>
                <a:schemeClr val="tx1"/>
              </a:solidFill>
              <a:latin typeface="Times New Roman" pitchFamily="18" charset="0"/>
              <a:ea typeface="+mn-ea"/>
              <a:cs typeface="+mn-cs"/>
            </a:endParaRPr>
          </a:p>
          <a:p>
            <a:pPr>
              <a:spcBef>
                <a:spcPts val="0"/>
              </a:spcBef>
            </a:pPr>
            <a:r>
              <a:rPr lang="en-US" sz="2000" b="1" kern="1200" dirty="0" smtClean="0">
                <a:solidFill>
                  <a:schemeClr val="tx1"/>
                </a:solidFill>
                <a:latin typeface="Times New Roman" pitchFamily="18" charset="0"/>
                <a:ea typeface="+mn-ea"/>
                <a:cs typeface="+mn-cs"/>
              </a:rPr>
              <a:t>Multiple use note when</a:t>
            </a:r>
            <a:r>
              <a:rPr lang="en-US" sz="2000" b="1" kern="1200" baseline="0" dirty="0" smtClean="0">
                <a:solidFill>
                  <a:schemeClr val="tx1"/>
                </a:solidFill>
                <a:latin typeface="Times New Roman" pitchFamily="18" charset="0"/>
                <a:ea typeface="+mn-ea"/>
                <a:cs typeface="+mn-cs"/>
              </a:rPr>
              <a:t> PRE-Authorized NON VA CARE services required.  The note is a standardized tool to track, facilitate, coordinate and communicate specific care for the Veteran when required beyond NVCC process.  </a:t>
            </a:r>
          </a:p>
          <a:p>
            <a:pPr>
              <a:spcBef>
                <a:spcPts val="0"/>
              </a:spcBef>
            </a:pPr>
            <a:endParaRPr lang="en-US" sz="2000" b="1" kern="1200" baseline="0" dirty="0" smtClean="0">
              <a:solidFill>
                <a:schemeClr val="tx1"/>
              </a:solidFill>
              <a:latin typeface="Times New Roman" pitchFamily="18" charset="0"/>
              <a:ea typeface="+mn-ea"/>
              <a:cs typeface="+mn-cs"/>
            </a:endParaRPr>
          </a:p>
          <a:p>
            <a:pPr>
              <a:spcBef>
                <a:spcPts val="0"/>
              </a:spcBef>
            </a:pPr>
            <a:r>
              <a:rPr lang="en-US" sz="2000" b="1" kern="1200" dirty="0" smtClean="0">
                <a:solidFill>
                  <a:schemeClr val="tx1"/>
                </a:solidFill>
                <a:latin typeface="Times New Roman" pitchFamily="18" charset="0"/>
                <a:ea typeface="+mn-ea"/>
                <a:cs typeface="+mn-cs"/>
              </a:rPr>
              <a:t>The next slide shows</a:t>
            </a:r>
            <a:r>
              <a:rPr lang="en-US" sz="2000" b="1" kern="1200" baseline="0" dirty="0" smtClean="0">
                <a:solidFill>
                  <a:schemeClr val="tx1"/>
                </a:solidFill>
                <a:latin typeface="Times New Roman" pitchFamily="18" charset="0"/>
                <a:ea typeface="+mn-ea"/>
                <a:cs typeface="+mn-cs"/>
              </a:rPr>
              <a:t> the different </a:t>
            </a:r>
            <a:r>
              <a:rPr lang="en-US" sz="2000" b="1" kern="1200" dirty="0" smtClean="0">
                <a:solidFill>
                  <a:schemeClr val="tx1"/>
                </a:solidFill>
                <a:latin typeface="Times New Roman" pitchFamily="18" charset="0"/>
                <a:ea typeface="+mn-ea"/>
                <a:cs typeface="+mn-cs"/>
              </a:rPr>
              <a:t>Sections for Pre-Authorized</a:t>
            </a:r>
            <a:r>
              <a:rPr lang="en-US" sz="2000" b="1" kern="1200" baseline="0" dirty="0" smtClean="0">
                <a:solidFill>
                  <a:schemeClr val="tx1"/>
                </a:solidFill>
                <a:latin typeface="Times New Roman" pitchFamily="18" charset="0"/>
                <a:ea typeface="+mn-ea"/>
                <a:cs typeface="+mn-cs"/>
              </a:rPr>
              <a:t> Non VA Care Services within the Non VA Care Coordination Note.</a:t>
            </a:r>
            <a:endParaRPr lang="en-US" sz="2000" b="1" kern="1200" dirty="0" smtClean="0">
              <a:solidFill>
                <a:schemeClr val="tx1">
                  <a:lumMod val="75000"/>
                  <a:lumOff val="25000"/>
                </a:schemeClr>
              </a:solidFill>
              <a:latin typeface="Times New Roman" pitchFamily="18" charset="0"/>
              <a:ea typeface="+mn-ea"/>
              <a:cs typeface="+mn-cs"/>
            </a:endParaRPr>
          </a:p>
          <a:p>
            <a:endParaRPr lang="en-US" sz="1200" i="1" kern="1200" dirty="0" smtClean="0">
              <a:solidFill>
                <a:schemeClr val="tx1"/>
              </a:solidFill>
              <a:latin typeface="Times New Roman" pitchFamily="18" charset="0"/>
              <a:ea typeface="+mn-ea"/>
              <a:cs typeface="+mn-cs"/>
            </a:endParaRPr>
          </a:p>
          <a:p>
            <a:endParaRPr lang="en-US" sz="1200" i="1" kern="1200" dirty="0" smtClean="0">
              <a:solidFill>
                <a:schemeClr val="tx1"/>
              </a:solidFill>
              <a:latin typeface="Times New Roman" pitchFamily="18" charset="0"/>
              <a:ea typeface="+mn-ea"/>
              <a:cs typeface="+mn-cs"/>
            </a:endParaRPr>
          </a:p>
          <a:p>
            <a:endParaRPr lang="en-US" sz="1100" kern="120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2241235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spcBef>
                <a:spcPts val="0"/>
              </a:spcBef>
            </a:pPr>
            <a:r>
              <a:rPr lang="en-US" sz="2000" b="1" kern="1200" dirty="0" smtClean="0">
                <a:solidFill>
                  <a:schemeClr val="tx1"/>
                </a:solidFill>
                <a:latin typeface="Times New Roman" pitchFamily="18" charset="0"/>
                <a:ea typeface="+mn-ea"/>
                <a:cs typeface="+mn-cs"/>
              </a:rPr>
              <a:t>This is a multiple use note for</a:t>
            </a:r>
            <a:r>
              <a:rPr lang="en-US" sz="2000" b="1" kern="1200" baseline="0" dirty="0" smtClean="0">
                <a:solidFill>
                  <a:schemeClr val="tx1"/>
                </a:solidFill>
                <a:latin typeface="Times New Roman" pitchFamily="18" charset="0"/>
                <a:ea typeface="+mn-ea"/>
                <a:cs typeface="+mn-cs"/>
              </a:rPr>
              <a:t> PRE-Authorized NON VA CARE services when further communication is required to manage the Veteran.  This is not required for all consult/referrals but optimal when additional services are required, and for tracking of Pre-Authorized Inpatient services to follow the Veteran thru that Episode of Care thru to Discharge home. </a:t>
            </a:r>
          </a:p>
          <a:p>
            <a:pPr>
              <a:spcBef>
                <a:spcPts val="0"/>
              </a:spcBef>
            </a:pPr>
            <a:endParaRPr lang="en-US" sz="2000" b="1" kern="1200" baseline="0" dirty="0" smtClean="0">
              <a:solidFill>
                <a:schemeClr val="tx1"/>
              </a:solidFill>
              <a:latin typeface="Times New Roman" pitchFamily="18" charset="0"/>
              <a:ea typeface="+mn-ea"/>
              <a:cs typeface="+mn-cs"/>
            </a:endParaRPr>
          </a:p>
          <a:p>
            <a:pPr>
              <a:spcBef>
                <a:spcPts val="0"/>
              </a:spcBef>
            </a:pPr>
            <a:r>
              <a:rPr lang="en-US" sz="2000" b="1" kern="1200" baseline="0" dirty="0" smtClean="0">
                <a:solidFill>
                  <a:schemeClr val="tx1"/>
                </a:solidFill>
                <a:latin typeface="Times New Roman" pitchFamily="18" charset="0"/>
                <a:ea typeface="+mn-ea"/>
                <a:cs typeface="+mn-cs"/>
              </a:rPr>
              <a:t>The note is a standardized tool to track, facilitate, coordinate and communicate specific care for the Veteran when required beyond NVCC process.  </a:t>
            </a:r>
          </a:p>
          <a:p>
            <a:pPr>
              <a:spcBef>
                <a:spcPts val="0"/>
              </a:spcBef>
            </a:pPr>
            <a:endParaRPr lang="en-US" sz="2000" b="1" kern="1200" baseline="0" dirty="0" smtClean="0">
              <a:solidFill>
                <a:schemeClr val="tx1"/>
              </a:solidFill>
              <a:latin typeface="Times New Roman" pitchFamily="18" charset="0"/>
              <a:ea typeface="+mn-ea"/>
              <a:cs typeface="+mn-cs"/>
            </a:endParaRPr>
          </a:p>
          <a:p>
            <a:pPr>
              <a:spcBef>
                <a:spcPts val="0"/>
              </a:spcBef>
            </a:pPr>
            <a:r>
              <a:rPr lang="en-US" sz="2000" b="1" kern="1200" baseline="0" dirty="0" smtClean="0">
                <a:solidFill>
                  <a:schemeClr val="tx1"/>
                </a:solidFill>
                <a:latin typeface="Times New Roman" pitchFamily="18" charset="0"/>
                <a:ea typeface="+mn-ea"/>
                <a:cs typeface="+mn-cs"/>
              </a:rPr>
              <a:t>It is created as an HISTORICAL VISIT so no encounter is generated</a:t>
            </a:r>
          </a:p>
          <a:p>
            <a:pPr>
              <a:spcBef>
                <a:spcPts val="0"/>
              </a:spcBef>
            </a:pPr>
            <a:endParaRPr lang="en-US" sz="2000" b="1" kern="1200" baseline="0" dirty="0" smtClean="0">
              <a:solidFill>
                <a:schemeClr val="tx1"/>
              </a:solidFill>
              <a:latin typeface="Times New Roman" pitchFamily="18" charset="0"/>
              <a:ea typeface="+mn-ea"/>
              <a:cs typeface="+mn-cs"/>
            </a:endParaRPr>
          </a:p>
          <a:p>
            <a:pPr>
              <a:spcBef>
                <a:spcPts val="0"/>
              </a:spcBef>
            </a:pPr>
            <a:r>
              <a:rPr lang="en-US" sz="2000" b="1" kern="1200" baseline="0" dirty="0" smtClean="0">
                <a:solidFill>
                  <a:schemeClr val="tx1"/>
                </a:solidFill>
                <a:latin typeface="Times New Roman" pitchFamily="18" charset="0"/>
                <a:ea typeface="+mn-ea"/>
                <a:cs typeface="+mn-cs"/>
              </a:rPr>
              <a:t>The really great feature about this note is  the ability to “MAKE ADDENDUM”  which keeps all the entries and sectioned information under what I call the ‘Mother Ship Note” so anyone can open the note in CPRS and follow the progress.  Additional Signers are placed for any VA provider or ancillary staff that needs to understand what is occurring with the VA patient and their status. </a:t>
            </a:r>
          </a:p>
          <a:p>
            <a:pPr>
              <a:spcBef>
                <a:spcPts val="0"/>
              </a:spcBef>
            </a:pPr>
            <a:endParaRPr lang="en-US" sz="2000" b="1" kern="1200" baseline="0" dirty="0" smtClean="0">
              <a:solidFill>
                <a:schemeClr val="tx1"/>
              </a:solidFill>
              <a:latin typeface="Times New Roman" pitchFamily="18" charset="0"/>
              <a:ea typeface="+mn-ea"/>
              <a:cs typeface="+mn-cs"/>
            </a:endParaRPr>
          </a:p>
          <a:p>
            <a:pPr>
              <a:spcBef>
                <a:spcPts val="0"/>
              </a:spcBef>
            </a:pPr>
            <a:r>
              <a:rPr lang="en-US" sz="2000" b="1" kern="1200" dirty="0" smtClean="0">
                <a:solidFill>
                  <a:schemeClr val="tx1"/>
                </a:solidFill>
                <a:latin typeface="Times New Roman" pitchFamily="18" charset="0"/>
                <a:ea typeface="+mn-ea"/>
                <a:cs typeface="+mn-cs"/>
              </a:rPr>
              <a:t>The</a:t>
            </a:r>
            <a:r>
              <a:rPr lang="en-US" sz="2000" b="1" kern="1200" baseline="0" dirty="0" smtClean="0">
                <a:solidFill>
                  <a:schemeClr val="tx1"/>
                </a:solidFill>
                <a:latin typeface="Times New Roman" pitchFamily="18" charset="0"/>
                <a:ea typeface="+mn-ea"/>
                <a:cs typeface="+mn-cs"/>
              </a:rPr>
              <a:t> pertinent </a:t>
            </a:r>
            <a:r>
              <a:rPr lang="en-US" sz="2000" b="1" kern="1200" dirty="0" smtClean="0">
                <a:solidFill>
                  <a:schemeClr val="tx1"/>
                </a:solidFill>
                <a:latin typeface="Times New Roman" pitchFamily="18" charset="0"/>
                <a:ea typeface="+mn-ea"/>
                <a:cs typeface="+mn-cs"/>
              </a:rPr>
              <a:t>Sections:</a:t>
            </a:r>
            <a:endParaRPr lang="en-US" sz="2000" b="1" kern="1200" dirty="0" smtClean="0">
              <a:solidFill>
                <a:schemeClr val="tx1">
                  <a:lumMod val="75000"/>
                  <a:lumOff val="25000"/>
                </a:schemeClr>
              </a:solidFill>
              <a:latin typeface="Times New Roman" pitchFamily="18" charset="0"/>
              <a:ea typeface="+mn-ea"/>
              <a:cs typeface="+mn-cs"/>
            </a:endParaRPr>
          </a:p>
          <a:p>
            <a:pPr lvl="1">
              <a:spcBef>
                <a:spcPts val="0"/>
              </a:spcBef>
              <a:buFont typeface="Courier New" pitchFamily="49" charset="0"/>
              <a:buChar char="o"/>
            </a:pPr>
            <a:r>
              <a:rPr lang="en-US" sz="2100" b="1" dirty="0" smtClean="0">
                <a:solidFill>
                  <a:srgbClr val="FF0000"/>
                </a:solidFill>
                <a:latin typeface="Franklin Gothic Medium" pitchFamily="34" charset="0"/>
              </a:rPr>
              <a:t>Outpatient (Pre-authorized)</a:t>
            </a:r>
          </a:p>
          <a:p>
            <a:pPr lvl="1">
              <a:spcBef>
                <a:spcPts val="0"/>
              </a:spcBef>
              <a:buFont typeface="Courier New" pitchFamily="49" charset="0"/>
              <a:buChar char="o"/>
            </a:pPr>
            <a:r>
              <a:rPr lang="en-US" sz="2100" b="1" dirty="0" smtClean="0">
                <a:solidFill>
                  <a:srgbClr val="FF0000"/>
                </a:solidFill>
                <a:latin typeface="Franklin Gothic Medium" pitchFamily="34" charset="0"/>
              </a:rPr>
              <a:t>Non VA Care Emergency Dept</a:t>
            </a:r>
          </a:p>
          <a:p>
            <a:pPr lvl="1">
              <a:spcBef>
                <a:spcPts val="0"/>
              </a:spcBef>
              <a:buFont typeface="Courier New" pitchFamily="49" charset="0"/>
              <a:buChar char="o"/>
            </a:pPr>
            <a:r>
              <a:rPr lang="en-US" sz="2000" b="1" dirty="0" smtClean="0">
                <a:solidFill>
                  <a:srgbClr val="FF0000"/>
                </a:solidFill>
                <a:latin typeface="Franklin Gothic Medium" pitchFamily="34" charset="0"/>
              </a:rPr>
              <a:t>Home Care Bowel and Bladder</a:t>
            </a:r>
          </a:p>
          <a:p>
            <a:pPr lvl="1">
              <a:spcBef>
                <a:spcPts val="0"/>
              </a:spcBef>
              <a:buFont typeface="Courier New" pitchFamily="49" charset="0"/>
              <a:buChar char="o"/>
            </a:pPr>
            <a:r>
              <a:rPr lang="en-US" sz="2100" b="1" dirty="0" smtClean="0">
                <a:solidFill>
                  <a:srgbClr val="FF0000"/>
                </a:solidFill>
                <a:latin typeface="Franklin Gothic Medium" pitchFamily="34" charset="0"/>
              </a:rPr>
              <a:t>Inpatient (Pre-authorized)</a:t>
            </a:r>
          </a:p>
          <a:p>
            <a:pPr lvl="1">
              <a:spcBef>
                <a:spcPts val="0"/>
              </a:spcBef>
              <a:buFont typeface="Courier New" pitchFamily="49" charset="0"/>
              <a:buChar char="o"/>
            </a:pPr>
            <a:r>
              <a:rPr lang="en-US" sz="2100" b="1" dirty="0" err="1" smtClean="0">
                <a:solidFill>
                  <a:srgbClr val="FF0000"/>
                </a:solidFill>
                <a:latin typeface="Franklin Gothic Medium" pitchFamily="34" charset="0"/>
              </a:rPr>
              <a:t>Appt</a:t>
            </a:r>
            <a:r>
              <a:rPr lang="en-US" sz="2100" b="1" dirty="0" smtClean="0">
                <a:solidFill>
                  <a:srgbClr val="FF0000"/>
                </a:solidFill>
                <a:latin typeface="Franklin Gothic Medium" pitchFamily="34" charset="0"/>
              </a:rPr>
              <a:t> </a:t>
            </a:r>
            <a:r>
              <a:rPr lang="en-US" sz="2100" b="1" dirty="0" err="1" smtClean="0">
                <a:solidFill>
                  <a:srgbClr val="FF0000"/>
                </a:solidFill>
                <a:latin typeface="Franklin Gothic Medium" pitchFamily="34" charset="0"/>
              </a:rPr>
              <a:t>Mgt</a:t>
            </a:r>
            <a:endParaRPr lang="en-US" sz="2100" b="1" dirty="0" smtClean="0">
              <a:solidFill>
                <a:srgbClr val="FF0000"/>
              </a:solidFill>
              <a:latin typeface="Franklin Gothic Medium" pitchFamily="34" charset="0"/>
            </a:endParaRPr>
          </a:p>
          <a:p>
            <a:pPr lvl="1">
              <a:spcBef>
                <a:spcPts val="0"/>
              </a:spcBef>
              <a:buFont typeface="Courier New" pitchFamily="49" charset="0"/>
              <a:buChar char="o"/>
            </a:pPr>
            <a:r>
              <a:rPr lang="en-US" sz="2100" b="1" dirty="0" smtClean="0">
                <a:solidFill>
                  <a:srgbClr val="FF0000"/>
                </a:solidFill>
                <a:latin typeface="Franklin Gothic Medium" pitchFamily="34" charset="0"/>
              </a:rPr>
              <a:t>Alternate Care Plan</a:t>
            </a:r>
          </a:p>
          <a:p>
            <a:pPr>
              <a:spcBef>
                <a:spcPts val="0"/>
              </a:spcBef>
              <a:buNone/>
            </a:pPr>
            <a:endParaRPr lang="en-US" sz="2800" dirty="0" smtClean="0">
              <a:solidFill>
                <a:schemeClr val="bg1"/>
              </a:solidFill>
            </a:endParaRPr>
          </a:p>
          <a:p>
            <a:pPr>
              <a:spcBef>
                <a:spcPts val="0"/>
              </a:spcBef>
              <a:buNone/>
            </a:pPr>
            <a:r>
              <a:rPr lang="en-US" sz="2800" dirty="0" smtClean="0">
                <a:solidFill>
                  <a:schemeClr val="bg1"/>
                </a:solidFill>
              </a:rPr>
              <a:t>Sections for    </a:t>
            </a:r>
          </a:p>
          <a:p>
            <a:pPr>
              <a:spcBef>
                <a:spcPts val="0"/>
              </a:spcBef>
              <a:buNone/>
            </a:pPr>
            <a:r>
              <a:rPr lang="en-US" sz="2800" dirty="0" smtClean="0">
                <a:solidFill>
                  <a:schemeClr val="bg1"/>
                </a:solidFill>
              </a:rPr>
              <a:t>Pre-Authorized Care:</a:t>
            </a:r>
          </a:p>
          <a:p>
            <a:pPr>
              <a:spcBef>
                <a:spcPts val="0"/>
              </a:spcBef>
              <a:buNone/>
            </a:pPr>
            <a:endParaRPr lang="en-US" sz="1800" dirty="0" smtClean="0">
              <a:solidFill>
                <a:schemeClr val="bg1"/>
              </a:solidFill>
            </a:endParaRPr>
          </a:p>
          <a:p>
            <a:pPr lvl="1">
              <a:spcBef>
                <a:spcPts val="0"/>
              </a:spcBef>
              <a:buFont typeface="Arial" pitchFamily="34" charset="0"/>
              <a:buChar char="•"/>
            </a:pPr>
            <a:r>
              <a:rPr lang="en-US" sz="1200" kern="1200" dirty="0" smtClean="0">
                <a:solidFill>
                  <a:schemeClr val="bg1"/>
                </a:solidFill>
                <a:latin typeface="+mn-lt"/>
                <a:ea typeface="+mn-ea"/>
                <a:cs typeface="+mn-cs"/>
              </a:rPr>
              <a:t>Outpatient</a:t>
            </a:r>
          </a:p>
          <a:p>
            <a:pPr lvl="2">
              <a:spcBef>
                <a:spcPts val="0"/>
              </a:spcBef>
              <a:buFont typeface="Arial" pitchFamily="34" charset="0"/>
              <a:buChar char="•"/>
            </a:pPr>
            <a:r>
              <a:rPr lang="en-US" sz="1200" kern="1200" dirty="0" smtClean="0">
                <a:solidFill>
                  <a:schemeClr val="bg1"/>
                </a:solidFill>
                <a:latin typeface="+mn-lt"/>
                <a:ea typeface="+mn-ea"/>
                <a:cs typeface="+mn-cs"/>
              </a:rPr>
              <a:t>Example: Veteran has mild dementia, is authorized</a:t>
            </a:r>
            <a:r>
              <a:rPr lang="en-US" sz="1200" kern="1200" baseline="0" dirty="0" smtClean="0">
                <a:solidFill>
                  <a:schemeClr val="bg1"/>
                </a:solidFill>
                <a:latin typeface="+mn-lt"/>
                <a:ea typeface="+mn-ea"/>
                <a:cs typeface="+mn-cs"/>
              </a:rPr>
              <a:t> for a Colonoscopy and was approved for a pre-consult visit due to high risk issues, need for extended prep, poor family support and his wife was recently hospitalized.  The Outpatient section could be used to help the patient complete the care and additional services needed by initiating the section of the Progress Note and communicate to pertinent VA staff involved in the Veteran’s care and follow that patient thru to completion of procedure.</a:t>
            </a:r>
          </a:p>
          <a:p>
            <a:pPr lvl="2">
              <a:spcBef>
                <a:spcPts val="0"/>
              </a:spcBef>
              <a:buFont typeface="Arial" pitchFamily="34" charset="0"/>
              <a:buChar char="•"/>
            </a:pPr>
            <a:endParaRPr lang="en-US" sz="1200" kern="1200" dirty="0" smtClean="0">
              <a:solidFill>
                <a:schemeClr val="bg1"/>
              </a:solidFill>
              <a:latin typeface="+mn-lt"/>
              <a:ea typeface="+mn-ea"/>
              <a:cs typeface="+mn-cs"/>
            </a:endParaRPr>
          </a:p>
          <a:p>
            <a:pPr lvl="1">
              <a:spcBef>
                <a:spcPts val="0"/>
              </a:spcBef>
              <a:buFont typeface="Arial" pitchFamily="34" charset="0"/>
              <a:buChar char="•"/>
            </a:pPr>
            <a:r>
              <a:rPr lang="en-US" sz="1200" kern="1200" dirty="0" smtClean="0">
                <a:solidFill>
                  <a:schemeClr val="bg1"/>
                </a:solidFill>
                <a:latin typeface="+mn-lt"/>
                <a:ea typeface="+mn-ea"/>
                <a:cs typeface="+mn-cs"/>
              </a:rPr>
              <a:t>Non VA Care Emergency </a:t>
            </a:r>
            <a:r>
              <a:rPr lang="en-US" sz="1200" kern="1200" dirty="0" err="1" smtClean="0">
                <a:solidFill>
                  <a:schemeClr val="bg1"/>
                </a:solidFill>
                <a:latin typeface="+mn-lt"/>
                <a:ea typeface="+mn-ea"/>
                <a:cs typeface="+mn-cs"/>
              </a:rPr>
              <a:t>Dept</a:t>
            </a:r>
            <a:r>
              <a:rPr lang="en-US" sz="1200" kern="1200" dirty="0" smtClean="0">
                <a:solidFill>
                  <a:schemeClr val="bg1"/>
                </a:solidFill>
                <a:latin typeface="+mn-lt"/>
                <a:ea typeface="+mn-ea"/>
                <a:cs typeface="+mn-cs"/>
              </a:rPr>
              <a:t> specifically addresses when</a:t>
            </a:r>
          </a:p>
          <a:p>
            <a:pPr lvl="2">
              <a:spcBef>
                <a:spcPts val="0"/>
              </a:spcBef>
              <a:buFont typeface="Arial" pitchFamily="34" charset="0"/>
              <a:buChar char="•"/>
            </a:pPr>
            <a:r>
              <a:rPr lang="en-US" sz="1200" kern="1200" baseline="0" dirty="0" smtClean="0">
                <a:solidFill>
                  <a:schemeClr val="bg1"/>
                </a:solidFill>
                <a:latin typeface="+mn-lt"/>
                <a:ea typeface="+mn-ea"/>
                <a:cs typeface="+mn-cs"/>
              </a:rPr>
              <a:t> A Veteran is seen in the VA Emergency room or VA CBOC and sent directly to NON VA CARE Emergency Dept. A Consult can be placed at that time with the NVCC Team assigned to  being notified on the Consult in odder to contact the Non VA Care Emergency </a:t>
            </a:r>
            <a:r>
              <a:rPr lang="en-US" sz="1200" kern="1200" baseline="0" dirty="0" err="1" smtClean="0">
                <a:solidFill>
                  <a:schemeClr val="bg1"/>
                </a:solidFill>
                <a:latin typeface="+mn-lt"/>
                <a:ea typeface="+mn-ea"/>
                <a:cs typeface="+mn-cs"/>
              </a:rPr>
              <a:t>Dept</a:t>
            </a:r>
            <a:r>
              <a:rPr lang="en-US" sz="1200" kern="1200" baseline="0" dirty="0" smtClean="0">
                <a:solidFill>
                  <a:schemeClr val="bg1"/>
                </a:solidFill>
                <a:latin typeface="+mn-lt"/>
                <a:ea typeface="+mn-ea"/>
                <a:cs typeface="+mn-cs"/>
              </a:rPr>
              <a:t> to verify status to determine admission or discharge status.  If admitted to Observation or Inpatient this note can used and then the Veteran followed under the INPATIENT Services section thru to transfer back to the VA facility or DC home.  </a:t>
            </a:r>
          </a:p>
          <a:p>
            <a:pPr lvl="2">
              <a:spcBef>
                <a:spcPts val="0"/>
              </a:spcBef>
              <a:buFont typeface="Arial" pitchFamily="34" charset="0"/>
              <a:buNone/>
            </a:pPr>
            <a:endParaRPr lang="en-US" sz="1200" kern="1200" baseline="0" dirty="0" smtClean="0">
              <a:solidFill>
                <a:schemeClr val="bg1"/>
              </a:solidFill>
              <a:latin typeface="+mn-lt"/>
              <a:ea typeface="+mn-ea"/>
              <a:cs typeface="+mn-cs"/>
            </a:endParaRPr>
          </a:p>
          <a:p>
            <a:pPr lvl="2">
              <a:spcBef>
                <a:spcPts val="0"/>
              </a:spcBef>
              <a:buFont typeface="Arial" pitchFamily="34" charset="0"/>
              <a:buChar char="•"/>
            </a:pPr>
            <a:r>
              <a:rPr lang="en-US" sz="1200" kern="1200" baseline="0" dirty="0" smtClean="0">
                <a:solidFill>
                  <a:schemeClr val="bg1"/>
                </a:solidFill>
                <a:latin typeface="+mn-lt"/>
                <a:ea typeface="+mn-ea"/>
                <a:cs typeface="+mn-cs"/>
              </a:rPr>
              <a:t> Continued Stay Review entries are </a:t>
            </a:r>
            <a:r>
              <a:rPr lang="en-US" sz="1200" kern="1200" baseline="0" dirty="0" err="1" smtClean="0">
                <a:solidFill>
                  <a:schemeClr val="bg1"/>
                </a:solidFill>
                <a:latin typeface="+mn-lt"/>
                <a:ea typeface="+mn-ea"/>
                <a:cs typeface="+mn-cs"/>
              </a:rPr>
              <a:t>PLACEd</a:t>
            </a:r>
            <a:r>
              <a:rPr lang="en-US" sz="1200" kern="1200" baseline="0" dirty="0" smtClean="0">
                <a:solidFill>
                  <a:schemeClr val="bg1"/>
                </a:solidFill>
                <a:latin typeface="+mn-lt"/>
                <a:ea typeface="+mn-ea"/>
                <a:cs typeface="+mn-cs"/>
              </a:rPr>
              <a:t> IN FBCS CLINICAL TRACKING if ADMITTED TO OBSERVATION or INPATIENT</a:t>
            </a:r>
          </a:p>
          <a:p>
            <a:pPr lvl="2">
              <a:spcBef>
                <a:spcPts val="0"/>
              </a:spcBef>
              <a:buFont typeface="Arial" pitchFamily="34" charset="0"/>
              <a:buNone/>
            </a:pPr>
            <a:endParaRPr lang="en-US" sz="1200" kern="1200" dirty="0" smtClean="0">
              <a:solidFill>
                <a:schemeClr val="bg1"/>
              </a:solidFill>
              <a:latin typeface="+mn-lt"/>
              <a:ea typeface="+mn-ea"/>
              <a:cs typeface="+mn-cs"/>
            </a:endParaRPr>
          </a:p>
          <a:p>
            <a:pPr lvl="1">
              <a:spcBef>
                <a:spcPts val="0"/>
              </a:spcBef>
              <a:buFont typeface="Arial" pitchFamily="34" charset="0"/>
              <a:buChar char="•"/>
            </a:pPr>
            <a:r>
              <a:rPr lang="en-US" sz="1200" kern="1200" dirty="0" smtClean="0">
                <a:solidFill>
                  <a:schemeClr val="bg1"/>
                </a:solidFill>
                <a:latin typeface="+mn-lt"/>
                <a:ea typeface="+mn-ea"/>
                <a:cs typeface="+mn-cs"/>
              </a:rPr>
              <a:t>Home Care Bowel and Bladder</a:t>
            </a:r>
          </a:p>
          <a:p>
            <a:pPr lvl="2">
              <a:spcBef>
                <a:spcPts val="0"/>
              </a:spcBef>
              <a:buSzPct val="100000"/>
              <a:buFont typeface="Arial" pitchFamily="34" charset="0"/>
              <a:buChar char="•"/>
            </a:pPr>
            <a:r>
              <a:rPr lang="en-US" sz="1100" b="1" kern="1200" dirty="0" smtClean="0">
                <a:solidFill>
                  <a:schemeClr val="tx1"/>
                </a:solidFill>
                <a:latin typeface="Times New Roman" pitchFamily="18" charset="0"/>
                <a:ea typeface="+mn-ea"/>
                <a:cs typeface="+mn-cs"/>
              </a:rPr>
              <a:t> This tool communicates specific</a:t>
            </a:r>
            <a:r>
              <a:rPr lang="en-US" sz="1100" b="1" kern="1200" baseline="0" dirty="0" smtClean="0">
                <a:solidFill>
                  <a:schemeClr val="tx1"/>
                </a:solidFill>
                <a:latin typeface="Times New Roman" pitchFamily="18" charset="0"/>
                <a:ea typeface="+mn-ea"/>
                <a:cs typeface="+mn-cs"/>
              </a:rPr>
              <a:t> information required Bowel and Bladder home care services for this pre-authorized service. Identifies who is the caregiver and the timeframe for the EOC with clinical note section to update their status and progress. </a:t>
            </a:r>
            <a:endParaRPr lang="en-US" sz="1100" b="1" kern="1200" dirty="0" smtClean="0">
              <a:solidFill>
                <a:schemeClr val="tx1"/>
              </a:solidFill>
              <a:latin typeface="Times New Roman" pitchFamily="18" charset="0"/>
              <a:ea typeface="+mn-ea"/>
              <a:cs typeface="+mn-cs"/>
            </a:endParaRPr>
          </a:p>
          <a:p>
            <a:pPr>
              <a:spcBef>
                <a:spcPts val="0"/>
              </a:spcBef>
              <a:buSzPct val="100000"/>
              <a:buFont typeface="Arial" pitchFamily="34" charset="0"/>
              <a:buChar char="•"/>
            </a:pPr>
            <a:endParaRPr lang="en-US" sz="1100" b="1" kern="1200" dirty="0" smtClean="0">
              <a:solidFill>
                <a:schemeClr val="tx1"/>
              </a:solidFill>
              <a:latin typeface="Times New Roman" pitchFamily="18" charset="0"/>
              <a:ea typeface="+mn-ea"/>
              <a:cs typeface="+mn-cs"/>
            </a:endParaRPr>
          </a:p>
          <a:p>
            <a:pPr lvl="2">
              <a:spcBef>
                <a:spcPts val="0"/>
              </a:spcBef>
              <a:buSzPct val="100000"/>
              <a:buFont typeface="Arial" pitchFamily="34" charset="0"/>
              <a:buChar char="•"/>
            </a:pPr>
            <a:r>
              <a:rPr lang="en-US" sz="1100" b="1" kern="1200" dirty="0" smtClean="0">
                <a:solidFill>
                  <a:schemeClr val="tx1"/>
                </a:solidFill>
                <a:latin typeface="Times New Roman" pitchFamily="18" charset="0"/>
                <a:ea typeface="+mn-ea"/>
                <a:cs typeface="+mn-cs"/>
              </a:rPr>
              <a:t>Example.  Veteran requires services either by a family member (Non-Professional Caregiver) or Certified Caregiver name. </a:t>
            </a:r>
          </a:p>
          <a:p>
            <a:pPr lvl="2">
              <a:spcBef>
                <a:spcPts val="0"/>
              </a:spcBef>
              <a:buFont typeface="Arial" pitchFamily="34" charset="0"/>
              <a:buChar char="•"/>
            </a:pPr>
            <a:endParaRPr lang="en-US" sz="1200" kern="1200" dirty="0" smtClean="0">
              <a:solidFill>
                <a:schemeClr val="bg1"/>
              </a:solidFill>
              <a:latin typeface="+mn-lt"/>
              <a:ea typeface="+mn-ea"/>
              <a:cs typeface="+mn-cs"/>
            </a:endParaRPr>
          </a:p>
          <a:p>
            <a:pPr lvl="1">
              <a:spcBef>
                <a:spcPts val="0"/>
              </a:spcBef>
              <a:buFont typeface="Arial" pitchFamily="34" charset="0"/>
              <a:buChar char="•"/>
            </a:pPr>
            <a:r>
              <a:rPr lang="en-US" sz="1200" kern="1200" dirty="0" smtClean="0">
                <a:solidFill>
                  <a:schemeClr val="bg1"/>
                </a:solidFill>
                <a:latin typeface="+mn-lt"/>
                <a:ea typeface="+mn-ea"/>
                <a:cs typeface="+mn-cs"/>
              </a:rPr>
              <a:t>Inpatient</a:t>
            </a:r>
          </a:p>
          <a:p>
            <a:pPr lvl="2">
              <a:spcBef>
                <a:spcPts val="0"/>
              </a:spcBef>
              <a:buSzPct val="100000"/>
              <a:buFont typeface="Arial" pitchFamily="34" charset="0"/>
              <a:buChar char="•"/>
            </a:pPr>
            <a:r>
              <a:rPr lang="en-US" sz="1400" b="1" kern="1200" dirty="0" smtClean="0">
                <a:solidFill>
                  <a:schemeClr val="tx1"/>
                </a:solidFill>
                <a:latin typeface="Times New Roman" pitchFamily="18" charset="0"/>
                <a:ea typeface="+mn-ea"/>
                <a:cs typeface="+mn-cs"/>
              </a:rPr>
              <a:t>Initiated when Veteran Pre-authorized for inpatient services – planned admission and requires follow thru (continued stay</a:t>
            </a:r>
            <a:r>
              <a:rPr lang="en-US" sz="1400" b="1" kern="1200" baseline="0" dirty="0" smtClean="0">
                <a:solidFill>
                  <a:schemeClr val="tx1"/>
                </a:solidFill>
                <a:latin typeface="Times New Roman" pitchFamily="18" charset="0"/>
                <a:ea typeface="+mn-ea"/>
                <a:cs typeface="+mn-cs"/>
              </a:rPr>
              <a:t> reviews) </a:t>
            </a:r>
            <a:r>
              <a:rPr lang="en-US" sz="1400" b="1" kern="1200" dirty="0" smtClean="0">
                <a:solidFill>
                  <a:schemeClr val="tx1"/>
                </a:solidFill>
                <a:latin typeface="Times New Roman" pitchFamily="18" charset="0"/>
                <a:ea typeface="+mn-ea"/>
                <a:cs typeface="+mn-cs"/>
              </a:rPr>
              <a:t> to transfer or DC home.   </a:t>
            </a:r>
          </a:p>
          <a:p>
            <a:pPr>
              <a:spcBef>
                <a:spcPts val="0"/>
              </a:spcBef>
              <a:buSzPct val="100000"/>
              <a:buFont typeface="Arial" pitchFamily="34" charset="0"/>
              <a:buChar char="•"/>
            </a:pPr>
            <a:endParaRPr lang="en-US" sz="1400" b="1" kern="1200" dirty="0" smtClean="0">
              <a:solidFill>
                <a:schemeClr val="tx1"/>
              </a:solidFill>
              <a:latin typeface="Times New Roman" pitchFamily="18" charset="0"/>
              <a:ea typeface="+mn-ea"/>
              <a:cs typeface="+mn-cs"/>
            </a:endParaRPr>
          </a:p>
          <a:p>
            <a:pPr lvl="2">
              <a:spcBef>
                <a:spcPts val="0"/>
              </a:spcBef>
              <a:buSzPct val="100000"/>
              <a:buFont typeface="Arial" pitchFamily="34" charset="0"/>
              <a:buChar char="•"/>
            </a:pPr>
            <a:r>
              <a:rPr lang="en-US" sz="1400" b="1" kern="1200" dirty="0" smtClean="0">
                <a:solidFill>
                  <a:schemeClr val="tx1"/>
                </a:solidFill>
                <a:latin typeface="Times New Roman" pitchFamily="18" charset="0"/>
                <a:ea typeface="+mn-ea"/>
                <a:cs typeface="+mn-cs"/>
              </a:rPr>
              <a:t>Must Enter</a:t>
            </a:r>
            <a:r>
              <a:rPr lang="en-US" sz="1400" b="1" kern="1200" baseline="0" dirty="0" smtClean="0">
                <a:solidFill>
                  <a:schemeClr val="tx1"/>
                </a:solidFill>
                <a:latin typeface="Times New Roman" pitchFamily="18" charset="0"/>
                <a:ea typeface="+mn-ea"/>
                <a:cs typeface="+mn-cs"/>
              </a:rPr>
              <a:t> the status (continued stay review) in FBCS Clinical Tracking. </a:t>
            </a:r>
            <a:endParaRPr lang="en-US" sz="1400" b="1" kern="1200" dirty="0" smtClean="0">
              <a:solidFill>
                <a:schemeClr val="tx1"/>
              </a:solidFill>
              <a:latin typeface="Times New Roman" pitchFamily="18" charset="0"/>
              <a:ea typeface="+mn-ea"/>
              <a:cs typeface="+mn-cs"/>
            </a:endParaRPr>
          </a:p>
          <a:p>
            <a:pPr>
              <a:spcBef>
                <a:spcPts val="0"/>
              </a:spcBef>
              <a:buSzPct val="100000"/>
              <a:buNone/>
            </a:pPr>
            <a:r>
              <a:rPr lang="en-US" sz="1400" b="1" kern="1200" dirty="0" smtClean="0">
                <a:solidFill>
                  <a:schemeClr val="tx1"/>
                </a:solidFill>
                <a:latin typeface="Times New Roman" pitchFamily="18" charset="0"/>
                <a:ea typeface="+mn-ea"/>
                <a:cs typeface="+mn-cs"/>
              </a:rPr>
              <a:t>   </a:t>
            </a:r>
          </a:p>
          <a:p>
            <a:pPr lvl="2">
              <a:spcBef>
                <a:spcPts val="0"/>
              </a:spcBef>
              <a:buSzPct val="100000"/>
              <a:buFont typeface="Arial" pitchFamily="34" charset="0"/>
              <a:buChar char="•"/>
            </a:pPr>
            <a:r>
              <a:rPr lang="en-US" sz="1200" b="1" kern="1200" dirty="0" smtClean="0">
                <a:solidFill>
                  <a:schemeClr val="tx1"/>
                </a:solidFill>
                <a:latin typeface="Times New Roman" pitchFamily="18" charset="0"/>
                <a:ea typeface="+mn-ea"/>
                <a:cs typeface="+mn-cs"/>
              </a:rPr>
              <a:t>Example.  Veteran authorized for Total Knee Replacement and followed by the Inpatient</a:t>
            </a:r>
            <a:r>
              <a:rPr lang="en-US" sz="1200" b="1" kern="1200" baseline="0" dirty="0" smtClean="0">
                <a:solidFill>
                  <a:schemeClr val="tx1"/>
                </a:solidFill>
                <a:latin typeface="Times New Roman" pitchFamily="18" charset="0"/>
                <a:ea typeface="+mn-ea"/>
                <a:cs typeface="+mn-cs"/>
              </a:rPr>
              <a:t> section thru to discharge.  </a:t>
            </a:r>
          </a:p>
          <a:p>
            <a:pPr lvl="2">
              <a:spcBef>
                <a:spcPts val="0"/>
              </a:spcBef>
              <a:buSzPct val="100000"/>
              <a:buFont typeface="Arial" pitchFamily="34" charset="0"/>
              <a:buChar char="•"/>
            </a:pPr>
            <a:r>
              <a:rPr lang="en-US" sz="1200" b="1" kern="1200" baseline="0" dirty="0" smtClean="0">
                <a:solidFill>
                  <a:schemeClr val="tx1"/>
                </a:solidFill>
                <a:latin typeface="Times New Roman" pitchFamily="18" charset="0"/>
                <a:ea typeface="+mn-ea"/>
                <a:cs typeface="+mn-cs"/>
              </a:rPr>
              <a:t>To NOTE: This section is also utilized if the Veteran is </a:t>
            </a:r>
            <a:r>
              <a:rPr lang="en-US" sz="1200" b="1" kern="1200" dirty="0" smtClean="0">
                <a:solidFill>
                  <a:schemeClr val="tx1"/>
                </a:solidFill>
                <a:latin typeface="Times New Roman" pitchFamily="18" charset="0"/>
                <a:ea typeface="+mn-ea"/>
                <a:cs typeface="+mn-cs"/>
              </a:rPr>
              <a:t>admitted from Non VA Emergency Dept. or VA CBOC and admitted. </a:t>
            </a:r>
            <a:endParaRPr lang="en-US" sz="1200" b="1" kern="1200" baseline="0" dirty="0" smtClean="0">
              <a:solidFill>
                <a:schemeClr val="tx1"/>
              </a:solidFill>
              <a:latin typeface="Times New Roman" pitchFamily="18" charset="0"/>
              <a:ea typeface="+mn-ea"/>
              <a:cs typeface="+mn-cs"/>
            </a:endParaRPr>
          </a:p>
          <a:p>
            <a:pPr lvl="2">
              <a:spcBef>
                <a:spcPts val="0"/>
              </a:spcBef>
              <a:buSzPct val="100000"/>
              <a:buFont typeface="Arial" pitchFamily="34" charset="0"/>
              <a:buChar char="•"/>
            </a:pPr>
            <a:endParaRPr lang="en-US" sz="1200" kern="1200" dirty="0" smtClean="0">
              <a:solidFill>
                <a:schemeClr val="bg1"/>
              </a:solidFill>
              <a:latin typeface="+mn-lt"/>
              <a:ea typeface="+mn-ea"/>
              <a:cs typeface="+mn-cs"/>
            </a:endParaRPr>
          </a:p>
          <a:p>
            <a:pPr lvl="1">
              <a:spcBef>
                <a:spcPts val="0"/>
              </a:spcBef>
              <a:buFont typeface="Arial" pitchFamily="34" charset="0"/>
              <a:buChar char="•"/>
            </a:pPr>
            <a:r>
              <a:rPr lang="en-US" sz="1200" kern="1200" dirty="0" smtClean="0">
                <a:solidFill>
                  <a:schemeClr val="bg1"/>
                </a:solidFill>
                <a:latin typeface="+mn-lt"/>
                <a:ea typeface="+mn-ea"/>
                <a:cs typeface="+mn-cs"/>
              </a:rPr>
              <a:t>Alternate Care Plan</a:t>
            </a:r>
          </a:p>
          <a:p>
            <a:pPr lvl="1">
              <a:spcBef>
                <a:spcPts val="0"/>
              </a:spcBef>
              <a:buFont typeface="Arial" pitchFamily="34" charset="0"/>
              <a:buNone/>
            </a:pPr>
            <a:endParaRPr lang="en-US" sz="1200" kern="1200" dirty="0" smtClean="0">
              <a:solidFill>
                <a:schemeClr val="bg1"/>
              </a:solidFill>
              <a:latin typeface="+mn-lt"/>
              <a:ea typeface="+mn-ea"/>
              <a:cs typeface="+mn-cs"/>
            </a:endParaRPr>
          </a:p>
          <a:p>
            <a:pPr lvl="2">
              <a:spcBef>
                <a:spcPts val="0"/>
              </a:spcBef>
              <a:buSzPct val="100000"/>
              <a:buFont typeface="Arial" pitchFamily="34" charset="0"/>
              <a:buChar char="•"/>
            </a:pPr>
            <a:r>
              <a:rPr lang="en-US" sz="1100" b="1" kern="1200" dirty="0" smtClean="0">
                <a:solidFill>
                  <a:schemeClr val="tx1"/>
                </a:solidFill>
                <a:latin typeface="Times New Roman" pitchFamily="18" charset="0"/>
                <a:ea typeface="+mn-ea"/>
                <a:cs typeface="+mn-cs"/>
              </a:rPr>
              <a:t>Progress note section used to communicate to other VA Clinical/Ancillary Staff when Veteran is not eligible for Non VA Care services i.e., Tricare, ChampVA, changes in status , etc. Acknowledgement of ACP required by ordering Provider. </a:t>
            </a:r>
          </a:p>
          <a:p>
            <a:pPr>
              <a:spcBef>
                <a:spcPts val="0"/>
              </a:spcBef>
              <a:buSzPct val="100000"/>
              <a:buNone/>
            </a:pPr>
            <a:r>
              <a:rPr lang="en-US" sz="1100" b="1" kern="1200" dirty="0" smtClean="0">
                <a:solidFill>
                  <a:schemeClr val="tx1"/>
                </a:solidFill>
                <a:latin typeface="Times New Roman" pitchFamily="18" charset="0"/>
                <a:ea typeface="+mn-ea"/>
                <a:cs typeface="+mn-cs"/>
              </a:rPr>
              <a:t>    </a:t>
            </a:r>
          </a:p>
          <a:p>
            <a:pPr lvl="2">
              <a:spcBef>
                <a:spcPts val="0"/>
              </a:spcBef>
              <a:buSzPct val="100000"/>
              <a:buFont typeface="Arial" pitchFamily="34" charset="0"/>
              <a:buChar char="•"/>
            </a:pPr>
            <a:r>
              <a:rPr lang="en-US" sz="1050" b="1" kern="1200" dirty="0" smtClean="0">
                <a:solidFill>
                  <a:schemeClr val="tx1"/>
                </a:solidFill>
                <a:latin typeface="Times New Roman" pitchFamily="18" charset="0"/>
                <a:ea typeface="+mn-ea"/>
                <a:cs typeface="+mn-cs"/>
              </a:rPr>
              <a:t>Example.  Veteran requires Services but is ChampVA patient, he moved to another state, hospitalized, utilizing other Third party insurance, etc. </a:t>
            </a:r>
            <a:endParaRPr lang="en-US" sz="1050" b="0" dirty="0" smtClean="0"/>
          </a:p>
          <a:p>
            <a:endParaRPr lang="en-US" sz="11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1" dirty="0" smtClean="0">
                <a:solidFill>
                  <a:schemeClr val="bg1"/>
                </a:solidFill>
              </a:rPr>
              <a:t>**MAKE</a:t>
            </a:r>
            <a:r>
              <a:rPr lang="en-US" sz="1100" b="1" baseline="0" dirty="0" smtClean="0">
                <a:solidFill>
                  <a:schemeClr val="bg1"/>
                </a:solidFill>
              </a:rPr>
              <a:t> ADDENDUM COMMANDS are required for any users following up on the Veteran’s status and additional signers can be placed for appropriate communication as well as keeping entries contained under the initial Care Coordination note for capture of a veteran’s timeline of Non VA Care services.</a:t>
            </a:r>
          </a:p>
          <a:p>
            <a:pPr>
              <a:spcBef>
                <a:spcPts val="0"/>
              </a:spcBef>
            </a:pPr>
            <a:endParaRPr lang="en-US" sz="1100" kern="120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3597992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REFERRAL REVIEW Process Summary:</a:t>
            </a:r>
          </a:p>
          <a:p>
            <a:endParaRPr lang="en-US" baseline="0" dirty="0" smtClean="0"/>
          </a:p>
          <a:p>
            <a:r>
              <a:rPr lang="en-US" baseline="0" dirty="0" smtClean="0"/>
              <a:t>STANDARD CONSULT / REFERRAL GENERATED BY VA PROVIDERS TO REQUEST NON VA CARE SERIVCES</a:t>
            </a:r>
          </a:p>
          <a:p>
            <a:endParaRPr lang="en-US" baseline="0" dirty="0" smtClean="0"/>
          </a:p>
          <a:p>
            <a:r>
              <a:rPr lang="en-US" baseline="0" dirty="0" smtClean="0"/>
              <a:t>ADMINISTRATIVE ELIGIBILITY AND CLINICAL REVIEW BY THE IDENTIFIED NVCC TEAM BEFORE NON VA CARE SERVICES ARE AUTHORIZED  to ensure the Veteran is eligible for services</a:t>
            </a:r>
          </a:p>
          <a:p>
            <a:endParaRPr lang="en-US" baseline="0" dirty="0" smtClean="0"/>
          </a:p>
          <a:p>
            <a:r>
              <a:rPr lang="en-US" baseline="0" dirty="0" smtClean="0"/>
              <a:t>COMMUNICATION WITH THE VA PROVIDERS OR OTHER ANCILLARY VA STAFF IF AN ALTERNATE CARE PLAN IS REQURED TO BE SURE THE VETERAN RECEIVES THE APPROPRIATE CARE. </a:t>
            </a:r>
          </a:p>
          <a:p>
            <a:endParaRPr lang="en-US" baseline="0" dirty="0" smtClean="0"/>
          </a:p>
          <a:p>
            <a:r>
              <a:rPr lang="en-US" baseline="0" dirty="0" smtClean="0"/>
              <a:t>Use of the Non VA Care Coordination Note is a tool utilized for certain Pre-Authorized Non VA Care Services in order to communicate need for additional services, or the Veteran requires tracking, further facilitation and coordination of care during the identified time frame or Discharge to home.  Use of make addendum feature and additional signers keep the communication timeline in one area in CPRS. </a:t>
            </a:r>
            <a:endParaRPr lang="en-US" dirty="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6E47D-5BAC-497A-B595-8B5B854AA74C}" type="slidenum">
              <a:rPr lang="en-US" smtClean="0">
                <a:cs typeface="Arial" pitchFamily="34" charset="0"/>
              </a:rPr>
              <a:pPr/>
              <a:t>39</a:t>
            </a:fld>
            <a:endParaRPr lang="en-US" smtClean="0">
              <a:cs typeface="Arial" pitchFamily="34" charset="0"/>
            </a:endParaRPr>
          </a:p>
        </p:txBody>
      </p:sp>
    </p:spTree>
    <p:extLst>
      <p:ext uri="{BB962C8B-B14F-4D97-AF65-F5344CB8AC3E}">
        <p14:creationId xmlns:p14="http://schemas.microsoft.com/office/powerpoint/2010/main" val="292297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KNOW</a:t>
            </a:r>
            <a:r>
              <a:rPr lang="en-US" baseline="0" dirty="0" smtClean="0"/>
              <a:t> THAT YOUR’E MORE FAMILIAR WITH THE ROOTS OF NON VA CARE COORDINATION, I WILL GIVE YOU SOME BACKGROUND ON THE DEVELOPMENT OF THE PROCESSES AND TOOLS THAT MAKE UP THE Non VA Care MODEL TODAY BUY LOOKING AT OUR NVCC TIMELINE. </a:t>
            </a:r>
          </a:p>
          <a:p>
            <a:endParaRPr lang="en-US" baseline="0" dirty="0" smtClean="0"/>
          </a:p>
          <a:p>
            <a:r>
              <a:rPr lang="en-US" dirty="0" smtClean="0"/>
              <a:t>The NON</a:t>
            </a:r>
            <a:r>
              <a:rPr lang="en-US" baseline="0" dirty="0" smtClean="0"/>
              <a:t> VA CARE COORDINATION MODEL WAS DEVELOPED WITH SIGNIFICANT INPUT FROM THE FIELD.  </a:t>
            </a:r>
          </a:p>
          <a:p>
            <a:endParaRPr lang="en-US" baseline="0" dirty="0" smtClean="0"/>
          </a:p>
          <a:p>
            <a:r>
              <a:rPr lang="en-US" baseline="0" dirty="0" smtClean="0"/>
              <a:t>CURRENT STATE PROCESSES AND TOOLS INCLUDING STANDARD OPERATING PROCEDURES AND CORRESPONDENCE SAMPLES WERE COLLECTED AND EVALUATED IN ORDER TO DEVELOP THE CURRENT NVCC MODEL.  </a:t>
            </a:r>
          </a:p>
          <a:p>
            <a:endParaRPr lang="en-US" baseline="0" dirty="0" smtClean="0"/>
          </a:p>
          <a:p>
            <a:r>
              <a:rPr lang="en-US" b="1" baseline="0" dirty="0" smtClean="0"/>
              <a:t>In OCTOBER 201O:</a:t>
            </a:r>
            <a:r>
              <a:rPr lang="en-US" baseline="0" dirty="0" smtClean="0"/>
              <a:t>  A WORK SHOP WAS HELD WITH PARTICPATION FROM NON VA CARE PROGRAM STAFF FROM ACROSS VHA.</a:t>
            </a:r>
          </a:p>
          <a:p>
            <a:r>
              <a:rPr lang="en-US" baseline="0" dirty="0" smtClean="0"/>
              <a:t>THE FRAMEWORK FOR THE NVCC MODEL WAS CREATED DURING THIS MEETING AND THE WORK GROUPS CONTINUED TO DEFINE PROCESSES AND TOOLS OVER THE FOLLOWING MONTHS. </a:t>
            </a:r>
          </a:p>
          <a:p>
            <a:endParaRPr lang="en-US" baseline="0" dirty="0" smtClean="0"/>
          </a:p>
          <a:p>
            <a:r>
              <a:rPr lang="en-US" b="1" baseline="0" dirty="0" smtClean="0"/>
              <a:t>Then from JANUARY 2011 THRU SEPEMBER 2011</a:t>
            </a:r>
            <a:r>
              <a:rPr lang="en-US" baseline="0" dirty="0" smtClean="0"/>
              <a:t>: FOUR FACILITIES PILOTED THE NVCC MODEL: </a:t>
            </a:r>
            <a:r>
              <a:rPr lang="en-US" b="1" baseline="0" dirty="0" smtClean="0"/>
              <a:t>3 FROM VISN 11</a:t>
            </a:r>
            <a:r>
              <a:rPr lang="en-US" baseline="0" dirty="0" smtClean="0"/>
              <a:t>, AND </a:t>
            </a:r>
            <a:r>
              <a:rPr lang="en-US" b="1" baseline="0" dirty="0" smtClean="0"/>
              <a:t>1 FACILITY FROM VISN 18.  THERE WAS </a:t>
            </a:r>
            <a:r>
              <a:rPr lang="en-US" baseline="0" dirty="0" smtClean="0"/>
              <a:t>CONTINUOUS FEEDBACK BETWEEN OUR PILOT SITES AND OUR CBO NVCC TEAM.  THE FINDINGS WERE DOCUMENTED, EVALUATED AN USED TO DEFINE ODAY’S NVCC FINAL PROCEDURES.</a:t>
            </a:r>
          </a:p>
          <a:p>
            <a:endParaRPr lang="en-US" baseline="0" dirty="0" smtClean="0"/>
          </a:p>
          <a:p>
            <a:endParaRPr lang="en-US" baseline="0" dirty="0" smtClean="0"/>
          </a:p>
          <a:p>
            <a:r>
              <a:rPr lang="en-US" b="1" baseline="0" dirty="0" smtClean="0"/>
              <a:t>In OCTOBER 2011</a:t>
            </a:r>
            <a:r>
              <a:rPr lang="en-US" baseline="0" dirty="0" smtClean="0"/>
              <a:t>: ENTERPRISE DEPLOYEMNT OF THE NVCC MODEL WAS IMPLEMENTED WITH VISN 16 as our BETA SITE FACILITY and started us off with National Enterprise Deployment of NVCC and is currently underway.  As of today’s presentation, there are 3 Champion Facilities remaining to Deploy NVCC Processes.</a:t>
            </a:r>
          </a:p>
          <a:p>
            <a:endParaRPr lang="en-US" baseline="0" dirty="0" smtClean="0"/>
          </a:p>
          <a:p>
            <a:r>
              <a:rPr lang="en-US" baseline="0" dirty="0" smtClean="0"/>
              <a:t>ENTERPRISE DEPLOYMENT TO VISN WIDE FACILITIES COMPLETION DATE AT THE END OF FY 2013.</a:t>
            </a:r>
          </a:p>
          <a:p>
            <a:endParaRPr lang="en-US" baseline="0" dirty="0" smtClean="0"/>
          </a:p>
          <a:p>
            <a:endParaRPr lang="en-US" dirty="0"/>
          </a:p>
        </p:txBody>
      </p:sp>
    </p:spTree>
    <p:extLst>
      <p:ext uri="{BB962C8B-B14F-4D97-AF65-F5344CB8AC3E}">
        <p14:creationId xmlns:p14="http://schemas.microsoft.com/office/powerpoint/2010/main" val="324715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ct val="0"/>
              </a:spcBef>
              <a:spcAft>
                <a:spcPts val="0"/>
              </a:spcAft>
              <a:buFontTx/>
              <a:buChar char="-"/>
              <a:defRPr/>
            </a:pPr>
            <a:r>
              <a:rPr lang="en-US" dirty="0" smtClean="0"/>
              <a:t>Next</a:t>
            </a:r>
            <a:r>
              <a:rPr lang="en-US" baseline="0" dirty="0" smtClean="0"/>
              <a:t> Process of the NVCC Model is Appointment Management with Pre and Post Calls </a:t>
            </a:r>
          </a:p>
          <a:p>
            <a:pPr marL="171450" indent="-171450" eaLnBrk="1" fontAlgn="auto" hangingPunct="1">
              <a:spcBef>
                <a:spcPct val="0"/>
              </a:spcBef>
              <a:spcAft>
                <a:spcPts val="0"/>
              </a:spcAft>
              <a:buFontTx/>
              <a:buChar char="-"/>
              <a:defRPr/>
            </a:pPr>
            <a:endParaRPr lang="en-US" baseline="0" dirty="0" smtClean="0"/>
          </a:p>
          <a:p>
            <a:pPr marL="171450" indent="-171450" eaLnBrk="1" fontAlgn="auto" hangingPunct="1">
              <a:spcBef>
                <a:spcPct val="0"/>
              </a:spcBef>
              <a:spcAft>
                <a:spcPts val="0"/>
              </a:spcAft>
              <a:buFontTx/>
              <a:buChar char="-"/>
              <a:defRPr/>
            </a:pPr>
            <a:r>
              <a:rPr lang="en-US" baseline="0" dirty="0" smtClean="0"/>
              <a:t>Discussing 2 processes at the same time as they can be integrated with actions for both at the same time.</a:t>
            </a:r>
            <a:endParaRPr lang="en-US" dirty="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C86B4-59C7-4ABF-83CF-C10B807CCC4B}" type="slidenum">
              <a:rPr lang="en-US" smtClean="0">
                <a:solidFill>
                  <a:srgbClr val="000000"/>
                </a:solidFill>
                <a:ea typeface="ＭＳ Ｐゴシック" pitchFamily="34" charset="-128"/>
                <a:cs typeface="Arial" pitchFamily="34" charset="0"/>
              </a:rPr>
              <a:pPr/>
              <a:t>40</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1953118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a:t>
            </a:r>
            <a:r>
              <a:rPr lang="en-US" sz="1200" b="1" dirty="0" smtClean="0"/>
              <a:t>Appointment Management Process </a:t>
            </a:r>
            <a:r>
              <a:rPr lang="en-US" sz="1200" dirty="0" smtClean="0"/>
              <a:t>begins when a NVCC team member receives notification of an approved Non VA Care Consult/Referral within CPRS and Non VA healthcare services are authorized within FBCS.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process encompasses: contacting the patient/Non VA provider/scheduling/check-out the appointment(s) for the Veteran with the Non VA provider; and ends once all required clinical documentation is received from the Non VA provider; the appropriate documents are scanned into VistA Imaging;  the Non VA Care Consult Result Note is selected to close the associated CPRS  Non VA Care Consult/Referral.</a:t>
            </a: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41</a:t>
            </a:fld>
            <a:endParaRPr lang="en-US"/>
          </a:p>
        </p:txBody>
      </p:sp>
    </p:spTree>
    <p:extLst>
      <p:ext uri="{BB962C8B-B14F-4D97-AF65-F5344CB8AC3E}">
        <p14:creationId xmlns:p14="http://schemas.microsoft.com/office/powerpoint/2010/main" val="2190925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involved</a:t>
            </a:r>
            <a:r>
              <a:rPr lang="en-US" baseline="0" dirty="0" smtClean="0"/>
              <a:t> in </a:t>
            </a:r>
            <a:r>
              <a:rPr lang="en-US" baseline="0" dirty="0" err="1" smtClean="0"/>
              <a:t>Appt</a:t>
            </a:r>
            <a:r>
              <a:rPr lang="en-US" baseline="0" dirty="0" smtClean="0"/>
              <a:t> </a:t>
            </a:r>
            <a:r>
              <a:rPr lang="en-US" baseline="0" dirty="0" err="1" smtClean="0"/>
              <a:t>Mgt</a:t>
            </a:r>
            <a:r>
              <a:rPr lang="en-US" baseline="0" dirty="0" smtClean="0"/>
              <a:t>?</a:t>
            </a:r>
            <a:endParaRPr lang="en-US" dirty="0" smtClean="0"/>
          </a:p>
          <a:p>
            <a:endParaRPr lang="en-US" dirty="0" smtClean="0"/>
          </a:p>
          <a:p>
            <a:r>
              <a:rPr lang="en-US" baseline="0" dirty="0" smtClean="0"/>
              <a:t>The Veteran again is Center in his/her Non VA Care</a:t>
            </a:r>
          </a:p>
          <a:p>
            <a:endParaRPr lang="en-US" dirty="0" smtClean="0"/>
          </a:p>
          <a:p>
            <a:r>
              <a:rPr lang="en-US" dirty="0" smtClean="0"/>
              <a:t>VA Provider and Veteran</a:t>
            </a:r>
            <a:r>
              <a:rPr lang="en-US" baseline="0" dirty="0" smtClean="0"/>
              <a:t> interact and Veteran is cared for</a:t>
            </a:r>
            <a:r>
              <a:rPr lang="en-US" dirty="0" smtClean="0"/>
              <a:t> in a VA clinic</a:t>
            </a:r>
          </a:p>
          <a:p>
            <a:endParaRPr lang="en-US" dirty="0" smtClean="0"/>
          </a:p>
          <a:p>
            <a:r>
              <a:rPr lang="en-US" dirty="0" smtClean="0"/>
              <a:t>VA</a:t>
            </a:r>
            <a:r>
              <a:rPr lang="en-US" baseline="0" dirty="0" smtClean="0"/>
              <a:t> Provider places the standardized Non VA Care Consult when it is determined from their perspective that NON VA CARE Services are required</a:t>
            </a:r>
          </a:p>
          <a:p>
            <a:endParaRPr lang="en-US" baseline="0" dirty="0" smtClean="0"/>
          </a:p>
          <a:p>
            <a:r>
              <a:rPr lang="en-US" baseline="0" dirty="0" smtClean="0"/>
              <a:t>Forwarded to the NVCC Team identified to review for administrative and clinical review and if eligible – </a:t>
            </a:r>
            <a:r>
              <a:rPr lang="en-US" baseline="0" dirty="0" err="1" smtClean="0"/>
              <a:t>Appt</a:t>
            </a:r>
            <a:r>
              <a:rPr lang="en-US" baseline="0" dirty="0" smtClean="0"/>
              <a:t> </a:t>
            </a:r>
            <a:r>
              <a:rPr lang="en-US" baseline="0" dirty="0" err="1" smtClean="0"/>
              <a:t>Mgt</a:t>
            </a:r>
            <a:r>
              <a:rPr lang="en-US" baseline="0" dirty="0" smtClean="0"/>
              <a:t> processes are initiated by the identified NVCC Team staff at each facility.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42</a:t>
            </a:fld>
            <a:endParaRPr lang="en-US"/>
          </a:p>
        </p:txBody>
      </p:sp>
    </p:spTree>
    <p:extLst>
      <p:ext uri="{BB962C8B-B14F-4D97-AF65-F5344CB8AC3E}">
        <p14:creationId xmlns:p14="http://schemas.microsoft.com/office/powerpoint/2010/main" val="13594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err="1" smtClean="0"/>
              <a:t>Appt</a:t>
            </a:r>
            <a:r>
              <a:rPr lang="en-US" dirty="0" smtClean="0"/>
              <a:t> </a:t>
            </a:r>
            <a:r>
              <a:rPr lang="en-US" dirty="0" err="1" smtClean="0"/>
              <a:t>Mgt</a:t>
            </a:r>
            <a:r>
              <a:rPr lang="en-US" dirty="0" smtClean="0"/>
              <a:t> Process</a:t>
            </a:r>
            <a:r>
              <a:rPr lang="en-US" baseline="0" dirty="0" smtClean="0"/>
              <a:t> Flow</a:t>
            </a:r>
            <a:endParaRPr lang="en-US" dirty="0" smtClean="0"/>
          </a:p>
          <a:p>
            <a:endParaRPr lang="en-US" dirty="0" smtClean="0"/>
          </a:p>
          <a:p>
            <a:r>
              <a:rPr lang="en-US" dirty="0" smtClean="0"/>
              <a:t>Each organization structure</a:t>
            </a:r>
            <a:r>
              <a:rPr lang="en-US" baseline="0" dirty="0" smtClean="0"/>
              <a:t> and leadership will determine who will perform these specific functions of:</a:t>
            </a:r>
          </a:p>
          <a:p>
            <a:endParaRPr lang="en-US" baseline="0" dirty="0" smtClean="0"/>
          </a:p>
          <a:p>
            <a:r>
              <a:rPr lang="en-US" baseline="0" dirty="0" smtClean="0"/>
              <a:t>Receiving the approved consult / referral and Initiating the Authorization in FBCS, </a:t>
            </a:r>
          </a:p>
          <a:p>
            <a:endParaRPr lang="en-US" baseline="0" dirty="0" smtClean="0"/>
          </a:p>
          <a:p>
            <a:r>
              <a:rPr lang="en-US" baseline="0" dirty="0" smtClean="0"/>
              <a:t>contacting the veteran and Non VA Care Provider, </a:t>
            </a:r>
          </a:p>
          <a:p>
            <a:endParaRPr lang="en-US" baseline="0" dirty="0" smtClean="0"/>
          </a:p>
          <a:p>
            <a:r>
              <a:rPr lang="en-US" baseline="0" dirty="0" smtClean="0"/>
              <a:t>placement of Appt in VistA Appt Mgt, </a:t>
            </a:r>
          </a:p>
          <a:p>
            <a:endParaRPr lang="en-US" baseline="0" dirty="0" smtClean="0"/>
          </a:p>
          <a:p>
            <a:r>
              <a:rPr lang="en-US" baseline="0" dirty="0" smtClean="0"/>
              <a:t>Completing the Authorization in FBCS once it is determined the Veteran’s preference for a Non VA Provider and the </a:t>
            </a:r>
          </a:p>
          <a:p>
            <a:endParaRPr lang="en-US" baseline="0" dirty="0" smtClean="0"/>
          </a:p>
          <a:p>
            <a:r>
              <a:rPr lang="en-US" baseline="0" dirty="0" smtClean="0"/>
              <a:t>Sending the correspondence to both Veteran and Non VA Provider which includes the </a:t>
            </a:r>
            <a:r>
              <a:rPr lang="en-US" baseline="0" dirty="0" err="1" smtClean="0"/>
              <a:t>Pt</a:t>
            </a:r>
            <a:r>
              <a:rPr lang="en-US" baseline="0" dirty="0" smtClean="0"/>
              <a:t> </a:t>
            </a:r>
            <a:r>
              <a:rPr lang="en-US" baseline="0" dirty="0" err="1" smtClean="0"/>
              <a:t>Appt</a:t>
            </a:r>
            <a:r>
              <a:rPr lang="en-US" baseline="0" dirty="0" smtClean="0"/>
              <a:t> Letter with Authorization and Non VA Provider Letter and Authorization sent to the Non VA Provider, </a:t>
            </a:r>
          </a:p>
          <a:p>
            <a:endParaRPr lang="en-US" baseline="0" dirty="0" smtClean="0"/>
          </a:p>
          <a:p>
            <a:r>
              <a:rPr lang="en-US" baseline="0" dirty="0" smtClean="0"/>
              <a:t>Then verifying completion of the Non VA Care services by following </a:t>
            </a:r>
            <a:r>
              <a:rPr lang="en-US" baseline="0" dirty="0" err="1" smtClean="0"/>
              <a:t>Appt</a:t>
            </a:r>
            <a:r>
              <a:rPr lang="en-US" baseline="0" dirty="0" smtClean="0"/>
              <a:t> List generated out of Vista </a:t>
            </a:r>
            <a:r>
              <a:rPr lang="en-US" baseline="0" dirty="0" err="1" smtClean="0"/>
              <a:t>Appt</a:t>
            </a:r>
            <a:r>
              <a:rPr lang="en-US" baseline="0" dirty="0" smtClean="0"/>
              <a:t> </a:t>
            </a:r>
            <a:r>
              <a:rPr lang="en-US" baseline="0" dirty="0" err="1" smtClean="0"/>
              <a:t>Mgt</a:t>
            </a:r>
            <a:r>
              <a:rPr lang="en-US" baseline="0" dirty="0" smtClean="0"/>
              <a:t> and contacting the Veteran post services,</a:t>
            </a:r>
          </a:p>
          <a:p>
            <a:endParaRPr lang="en-US" baseline="0" dirty="0" smtClean="0"/>
          </a:p>
          <a:p>
            <a:r>
              <a:rPr lang="en-US" baseline="0" dirty="0" smtClean="0"/>
              <a:t>and obtaining clinical documentation from the Non VA Provider, </a:t>
            </a:r>
          </a:p>
          <a:p>
            <a:endParaRPr lang="en-US" baseline="0" dirty="0" smtClean="0"/>
          </a:p>
          <a:p>
            <a:r>
              <a:rPr lang="en-US" baseline="0" dirty="0" smtClean="0"/>
              <a:t>And scanning records into CPRS  and closing the consult.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43</a:t>
            </a:fld>
            <a:endParaRPr lang="en-US"/>
          </a:p>
        </p:txBody>
      </p:sp>
    </p:spTree>
    <p:extLst>
      <p:ext uri="{BB962C8B-B14F-4D97-AF65-F5344CB8AC3E}">
        <p14:creationId xmlns:p14="http://schemas.microsoft.com/office/powerpoint/2010/main" val="282595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Highlights the relationship between the NVCC TEAM</a:t>
            </a:r>
            <a:r>
              <a:rPr lang="en-US" sz="1200" baseline="0" dirty="0" smtClean="0"/>
              <a:t> with VA PROVIDER, VETERAN CENTERED IN THE PROCESS working with the NON VA PROVIDER</a:t>
            </a:r>
          </a:p>
          <a:p>
            <a:endParaRPr lang="en-US" sz="1200" baseline="0" dirty="0" smtClean="0"/>
          </a:p>
          <a:p>
            <a:r>
              <a:rPr lang="en-US" sz="1200" baseline="0" dirty="0" smtClean="0"/>
              <a:t>THE VA Provider is kept in the loop with comments (as few as possible) made on the Consult </a:t>
            </a:r>
          </a:p>
          <a:p>
            <a:r>
              <a:rPr lang="en-US" sz="1200" baseline="0" dirty="0" smtClean="0"/>
              <a:t>or if a NON VA CONSULT RESULT NOTE WAS INITIATED IN THE REFERRAL REVIEW PROCESS</a:t>
            </a:r>
          </a:p>
          <a:p>
            <a:endParaRPr lang="en-US" sz="1200" baseline="0" dirty="0" smtClean="0"/>
          </a:p>
          <a:p>
            <a:r>
              <a:rPr lang="en-US" sz="1200" b="1" baseline="0" dirty="0" smtClean="0"/>
              <a:t>AOD and 7332  - Accounting of Disclosure and Protected Info</a:t>
            </a:r>
            <a:endParaRPr lang="en-US" sz="1200" b="1" dirty="0" smtClean="0"/>
          </a:p>
          <a:p>
            <a:endParaRPr lang="en-US" sz="1200" dirty="0" smtClean="0"/>
          </a:p>
          <a:p>
            <a:r>
              <a:rPr lang="en-US" sz="1200" dirty="0" smtClean="0"/>
              <a:t>So</a:t>
            </a:r>
            <a:r>
              <a:rPr lang="en-US" sz="1200" baseline="0" dirty="0" smtClean="0"/>
              <a:t> the Tools and Documents that are required are:</a:t>
            </a:r>
            <a:endParaRPr lang="en-US" sz="1200" dirty="0" smtClean="0"/>
          </a:p>
          <a:p>
            <a:endParaRPr lang="en-US" sz="1200" dirty="0" smtClean="0"/>
          </a:p>
          <a:p>
            <a:r>
              <a:rPr lang="en-US" sz="1200" dirty="0" smtClean="0"/>
              <a:t>FBCS</a:t>
            </a:r>
            <a:r>
              <a:rPr lang="en-US" sz="1200" baseline="0" dirty="0" smtClean="0"/>
              <a:t> with SUSPEND FEATURE</a:t>
            </a:r>
          </a:p>
          <a:p>
            <a:endParaRPr lang="en-US" sz="1200" dirty="0" smtClean="0"/>
          </a:p>
          <a:p>
            <a:r>
              <a:rPr lang="en-US" sz="1200" dirty="0" smtClean="0"/>
              <a:t>PHONE</a:t>
            </a:r>
          </a:p>
          <a:p>
            <a:endParaRPr lang="en-US" sz="1200" dirty="0" smtClean="0"/>
          </a:p>
          <a:p>
            <a:r>
              <a:rPr lang="en-US" sz="1200" dirty="0" smtClean="0"/>
              <a:t>VistA Appointment Management</a:t>
            </a:r>
          </a:p>
          <a:p>
            <a:endParaRPr lang="en-US" sz="1200" dirty="0" smtClean="0"/>
          </a:p>
          <a:p>
            <a:r>
              <a:rPr lang="en-US" sz="1200" dirty="0" smtClean="0"/>
              <a:t>CPRS NON VA CARE Patient Appointment Letter</a:t>
            </a:r>
          </a:p>
          <a:p>
            <a:endParaRPr lang="en-US" sz="1200" dirty="0" smtClean="0"/>
          </a:p>
          <a:p>
            <a:r>
              <a:rPr lang="en-US" sz="1200" dirty="0" smtClean="0"/>
              <a:t>Copy of Authorization</a:t>
            </a:r>
          </a:p>
          <a:p>
            <a:endParaRPr lang="en-US" sz="1200" dirty="0" smtClean="0"/>
          </a:p>
          <a:p>
            <a:r>
              <a:rPr lang="en-US" sz="1200" dirty="0" smtClean="0"/>
              <a:t>WORD Document – NON VA PROVIDER AUTHORIZATION LETTER</a:t>
            </a:r>
          </a:p>
          <a:p>
            <a:endParaRPr lang="en-US" sz="1200" dirty="0" smtClean="0"/>
          </a:p>
          <a:p>
            <a:r>
              <a:rPr lang="en-US" sz="1200" dirty="0" smtClean="0"/>
              <a:t>CPRS NON VA CARE CONSULT</a:t>
            </a:r>
            <a:r>
              <a:rPr lang="en-US" sz="1200" baseline="0" dirty="0" smtClean="0"/>
              <a:t> RESULT NOTE</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44</a:t>
            </a:fld>
            <a:endParaRPr lang="en-US"/>
          </a:p>
        </p:txBody>
      </p:sp>
    </p:spTree>
    <p:extLst>
      <p:ext uri="{BB962C8B-B14F-4D97-AF65-F5344CB8AC3E}">
        <p14:creationId xmlns:p14="http://schemas.microsoft.com/office/powerpoint/2010/main" val="1251381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buClr>
                <a:srgbClr val="00B0F0"/>
              </a:buClr>
              <a:buSzPct val="99000"/>
            </a:pPr>
            <a:r>
              <a:rPr lang="en-US" sz="1200" dirty="0" smtClean="0">
                <a:solidFill>
                  <a:schemeClr val="bg1"/>
                </a:solidFill>
              </a:rPr>
              <a:t>NON VA CARE COORDINATION </a:t>
            </a:r>
            <a:br>
              <a:rPr lang="en-US" sz="1200" dirty="0" smtClean="0">
                <a:solidFill>
                  <a:schemeClr val="bg1"/>
                </a:solidFill>
              </a:rPr>
            </a:br>
            <a:r>
              <a:rPr lang="en-US" sz="1200" dirty="0" smtClean="0">
                <a:solidFill>
                  <a:schemeClr val="bg1"/>
                </a:solidFill>
              </a:rPr>
              <a:t> PATIENT APPOINTMENT LETTER</a:t>
            </a:r>
            <a:endParaRPr lang="en-US" sz="1200" kern="1200" dirty="0" smtClean="0">
              <a:solidFill>
                <a:schemeClr val="bg1"/>
              </a:solidFill>
              <a:latin typeface="+mn-lt"/>
              <a:ea typeface="+mn-ea"/>
              <a:cs typeface="+mn-cs"/>
            </a:endParaRPr>
          </a:p>
          <a:p>
            <a:pPr>
              <a:spcBef>
                <a:spcPts val="0"/>
              </a:spcBef>
              <a:spcAft>
                <a:spcPts val="0"/>
              </a:spcAft>
              <a:buClr>
                <a:srgbClr val="00B0F0"/>
              </a:buClr>
              <a:buSzPct val="99000"/>
            </a:pPr>
            <a:endParaRPr lang="en-US" sz="1200" kern="1200" dirty="0" smtClean="0">
              <a:solidFill>
                <a:schemeClr val="bg1"/>
              </a:solidFill>
              <a:latin typeface="+mn-lt"/>
              <a:ea typeface="+mn-ea"/>
              <a:cs typeface="+mn-cs"/>
            </a:endParaRPr>
          </a:p>
          <a:p>
            <a:pPr>
              <a:spcBef>
                <a:spcPts val="0"/>
              </a:spcBef>
              <a:spcAft>
                <a:spcPts val="0"/>
              </a:spcAft>
              <a:buClr>
                <a:srgbClr val="00B0F0"/>
              </a:buClr>
              <a:buSzPct val="99000"/>
            </a:pPr>
            <a:r>
              <a:rPr lang="en-US" sz="1200" kern="1200" dirty="0" smtClean="0">
                <a:solidFill>
                  <a:schemeClr val="bg1"/>
                </a:solidFill>
                <a:latin typeface="+mn-lt"/>
                <a:ea typeface="+mn-ea"/>
                <a:cs typeface="+mn-cs"/>
              </a:rPr>
              <a:t>Standardized Letter to be sent to VA Patient </a:t>
            </a:r>
            <a:r>
              <a:rPr lang="en-US" sz="1200" b="1" kern="1200" dirty="0" smtClean="0">
                <a:solidFill>
                  <a:schemeClr val="bg1"/>
                </a:solidFill>
                <a:latin typeface="+mn-lt"/>
                <a:ea typeface="+mn-ea"/>
                <a:cs typeface="+mn-cs"/>
              </a:rPr>
              <a:t>with Authorization</a:t>
            </a:r>
            <a:endParaRPr lang="en-US" sz="1200" kern="1200" dirty="0" smtClean="0">
              <a:solidFill>
                <a:schemeClr val="bg1"/>
              </a:solidFill>
              <a:latin typeface="+mn-lt"/>
              <a:ea typeface="+mn-ea"/>
              <a:cs typeface="+mn-cs"/>
            </a:endParaRPr>
          </a:p>
          <a:p>
            <a:pPr>
              <a:spcBef>
                <a:spcPts val="0"/>
              </a:spcBef>
              <a:spcAft>
                <a:spcPts val="0"/>
              </a:spcAft>
              <a:buClr>
                <a:srgbClr val="00B0F0"/>
              </a:buClr>
              <a:buSzPct val="101000"/>
            </a:pPr>
            <a:r>
              <a:rPr lang="en-US" sz="1200" kern="1200" dirty="0" smtClean="0">
                <a:solidFill>
                  <a:schemeClr val="bg1"/>
                </a:solidFill>
                <a:latin typeface="+mn-lt"/>
                <a:ea typeface="+mn-ea"/>
                <a:cs typeface="+mn-cs"/>
              </a:rPr>
              <a:t>HOUSED</a:t>
            </a:r>
            <a:r>
              <a:rPr lang="en-US" sz="1200" kern="1200" baseline="0" dirty="0" smtClean="0">
                <a:solidFill>
                  <a:schemeClr val="bg1"/>
                </a:solidFill>
                <a:latin typeface="+mn-lt"/>
                <a:ea typeface="+mn-ea"/>
                <a:cs typeface="+mn-cs"/>
              </a:rPr>
              <a:t> IN CPRS</a:t>
            </a: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Objective is not to edit this letter to keep per NNPO guidance for guidance and communication to the VETERAN regarding their appt</a:t>
            </a: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REMINDER SECTION:</a:t>
            </a: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  Medication information if prescribed by a NON VA Provider (with Prescriptive Authority Process if needed)</a:t>
            </a: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  </a:t>
            </a: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   If Medical Devices or Appliances are required, how to obtain from the VA and what is required</a:t>
            </a:r>
          </a:p>
          <a:p>
            <a:pPr>
              <a:spcBef>
                <a:spcPts val="0"/>
              </a:spcBef>
              <a:spcAft>
                <a:spcPts val="0"/>
              </a:spcAft>
              <a:buClr>
                <a:srgbClr val="00B0F0"/>
              </a:buClr>
              <a:buSzPct val="101000"/>
            </a:pPr>
            <a:endParaRPr lang="en-US" sz="1200" kern="1200" baseline="0" dirty="0" smtClean="0">
              <a:solidFill>
                <a:schemeClr val="bg1"/>
              </a:solidFill>
              <a:latin typeface="+mn-lt"/>
              <a:ea typeface="+mn-ea"/>
              <a:cs typeface="+mn-cs"/>
            </a:endParaRPr>
          </a:p>
          <a:p>
            <a:pPr>
              <a:spcBef>
                <a:spcPts val="0"/>
              </a:spcBef>
              <a:spcAft>
                <a:spcPts val="0"/>
              </a:spcAft>
              <a:buClr>
                <a:srgbClr val="00B0F0"/>
              </a:buClr>
              <a:buSzPct val="101000"/>
            </a:pPr>
            <a:r>
              <a:rPr lang="en-US" sz="1200" kern="1200" baseline="0" dirty="0" smtClean="0">
                <a:solidFill>
                  <a:schemeClr val="bg1"/>
                </a:solidFill>
                <a:latin typeface="+mn-lt"/>
                <a:ea typeface="+mn-ea"/>
                <a:cs typeface="+mn-cs"/>
              </a:rPr>
              <a:t>   Co-payment information and a NON VA Provider will not request a copayment. However they may be billed a copayment from the VA based on their SC status. </a:t>
            </a:r>
          </a:p>
          <a:p>
            <a:pPr>
              <a:spcBef>
                <a:spcPts val="0"/>
              </a:spcBef>
              <a:spcAft>
                <a:spcPts val="0"/>
              </a:spcAft>
              <a:buClr>
                <a:srgbClr val="00B0F0"/>
              </a:buClr>
              <a:buSzPct val="101000"/>
            </a:pPr>
            <a:endParaRPr lang="en-US" sz="1200" kern="1200" baseline="0" dirty="0" smtClean="0">
              <a:solidFill>
                <a:schemeClr val="bg1"/>
              </a:solidFill>
              <a:latin typeface="+mn-lt"/>
              <a:ea typeface="+mn-ea"/>
              <a:cs typeface="+mn-cs"/>
            </a:endParaRPr>
          </a:p>
          <a:p>
            <a:pPr marL="0" marR="0" indent="0" algn="l" defTabSz="914400" rtl="0" eaLnBrk="0" fontAlgn="base" latinLnBrk="0" hangingPunct="0">
              <a:lnSpc>
                <a:spcPct val="100000"/>
              </a:lnSpc>
              <a:spcBef>
                <a:spcPts val="0"/>
              </a:spcBef>
              <a:spcAft>
                <a:spcPts val="0"/>
              </a:spcAft>
              <a:buClr>
                <a:srgbClr val="00B0F0"/>
              </a:buClr>
              <a:buSzPct val="101000"/>
              <a:buFontTx/>
              <a:buNone/>
              <a:tabLst/>
              <a:defRPr/>
            </a:pPr>
            <a:r>
              <a:rPr lang="en-US" sz="1200" b="1" i="1" u="sng" kern="1200" dirty="0" smtClean="0">
                <a:solidFill>
                  <a:schemeClr val="bg1"/>
                </a:solidFill>
                <a:latin typeface="+mn-lt"/>
                <a:ea typeface="+mn-ea"/>
                <a:cs typeface="+mn-cs"/>
              </a:rPr>
              <a:t>DO NOT SIGN </a:t>
            </a:r>
            <a:r>
              <a:rPr lang="en-US" sz="1200" b="1" kern="1200" dirty="0" smtClean="0">
                <a:solidFill>
                  <a:schemeClr val="bg1"/>
                </a:solidFill>
                <a:latin typeface="+mn-lt"/>
                <a:ea typeface="+mn-ea"/>
                <a:cs typeface="+mn-cs"/>
              </a:rPr>
              <a:t> in CPRS </a:t>
            </a:r>
            <a:r>
              <a:rPr lang="en-US" sz="1200" kern="1200" dirty="0" smtClean="0">
                <a:solidFill>
                  <a:schemeClr val="bg1"/>
                </a:solidFill>
                <a:latin typeface="+mn-lt"/>
                <a:ea typeface="+mn-ea"/>
                <a:cs typeface="+mn-cs"/>
              </a:rPr>
              <a:t>unless your facility has an </a:t>
            </a:r>
            <a:r>
              <a:rPr lang="en-US" sz="1200" b="1" kern="1200" dirty="0" smtClean="0">
                <a:solidFill>
                  <a:schemeClr val="bg1"/>
                </a:solidFill>
                <a:latin typeface="+mn-lt"/>
                <a:ea typeface="+mn-ea"/>
                <a:cs typeface="+mn-cs"/>
              </a:rPr>
              <a:t>Administrative Document Class Title </a:t>
            </a:r>
            <a:r>
              <a:rPr lang="en-US" sz="1200" kern="1200" dirty="0" smtClean="0">
                <a:solidFill>
                  <a:schemeClr val="bg1"/>
                </a:solidFill>
                <a:latin typeface="+mn-lt"/>
                <a:ea typeface="+mn-ea"/>
                <a:cs typeface="+mn-cs"/>
              </a:rPr>
              <a:t>assigned or </a:t>
            </a:r>
            <a:r>
              <a:rPr lang="en-US" sz="1200" b="1" kern="1200" dirty="0" smtClean="0">
                <a:solidFill>
                  <a:schemeClr val="bg1"/>
                </a:solidFill>
                <a:latin typeface="+mn-lt"/>
                <a:ea typeface="+mn-ea"/>
                <a:cs typeface="+mn-cs"/>
              </a:rPr>
              <a:t>Administrative Tab </a:t>
            </a:r>
          </a:p>
          <a:p>
            <a:pPr marL="0" marR="0" indent="0" algn="l" defTabSz="914400" rtl="0" eaLnBrk="0" fontAlgn="base" latinLnBrk="0" hangingPunct="0">
              <a:lnSpc>
                <a:spcPct val="100000"/>
              </a:lnSpc>
              <a:spcBef>
                <a:spcPts val="0"/>
              </a:spcBef>
              <a:spcAft>
                <a:spcPts val="0"/>
              </a:spcAft>
              <a:buClr>
                <a:srgbClr val="00B0F0"/>
              </a:buClr>
              <a:buSzPct val="101000"/>
              <a:buFontTx/>
              <a:buNone/>
              <a:tabLst/>
              <a:defRPr/>
            </a:pPr>
            <a:endParaRPr lang="en-US" sz="1200" kern="1200" dirty="0" smtClean="0">
              <a:solidFill>
                <a:schemeClr val="bg1"/>
              </a:solidFill>
              <a:latin typeface="+mn-lt"/>
              <a:ea typeface="+mn-ea"/>
              <a:cs typeface="+mn-cs"/>
            </a:endParaRPr>
          </a:p>
          <a:p>
            <a:pPr marL="0" marR="0" indent="0" algn="l" defTabSz="914400" rtl="0" eaLnBrk="0" fontAlgn="base" latinLnBrk="0" hangingPunct="0">
              <a:lnSpc>
                <a:spcPct val="100000"/>
              </a:lnSpc>
              <a:spcBef>
                <a:spcPts val="0"/>
              </a:spcBef>
              <a:spcAft>
                <a:spcPts val="0"/>
              </a:spcAft>
              <a:buClr>
                <a:srgbClr val="00B0F0"/>
              </a:buClr>
              <a:buSzPct val="101000"/>
              <a:buFontTx/>
              <a:buNone/>
              <a:tabLst/>
              <a:defRPr/>
            </a:pPr>
            <a:r>
              <a:rPr lang="en-US" sz="1200" kern="1200" dirty="0" smtClean="0">
                <a:solidFill>
                  <a:schemeClr val="bg1"/>
                </a:solidFill>
                <a:latin typeface="+mn-lt"/>
                <a:ea typeface="+mn-ea"/>
                <a:cs typeface="+mn-cs"/>
              </a:rPr>
              <a:t>There is guidance found in the Appt Management</a:t>
            </a:r>
            <a:r>
              <a:rPr lang="en-US" sz="1200" kern="1200" baseline="0" dirty="0" smtClean="0">
                <a:solidFill>
                  <a:schemeClr val="bg1"/>
                </a:solidFill>
                <a:latin typeface="+mn-lt"/>
                <a:ea typeface="+mn-ea"/>
                <a:cs typeface="+mn-cs"/>
              </a:rPr>
              <a:t> SOP regarding Admin Doc Class Title from Health Information Management </a:t>
            </a:r>
            <a:r>
              <a:rPr lang="en-US" sz="1200" kern="1200" baseline="0" dirty="0" err="1" smtClean="0">
                <a:solidFill>
                  <a:schemeClr val="bg1"/>
                </a:solidFill>
                <a:latin typeface="+mn-lt"/>
                <a:ea typeface="+mn-ea"/>
                <a:cs typeface="+mn-cs"/>
              </a:rPr>
              <a:t>Dept</a:t>
            </a:r>
            <a:r>
              <a:rPr lang="en-US" sz="1200" kern="1200" baseline="0" dirty="0" smtClean="0">
                <a:solidFill>
                  <a:schemeClr val="bg1"/>
                </a:solidFill>
                <a:latin typeface="+mn-lt"/>
                <a:ea typeface="+mn-ea"/>
                <a:cs typeface="+mn-cs"/>
              </a:rPr>
              <a:t> or HIM.</a:t>
            </a:r>
            <a:endParaRPr lang="en-US" sz="1200" kern="1200" dirty="0" smtClean="0">
              <a:solidFill>
                <a:schemeClr val="bg1"/>
              </a:solidFill>
              <a:latin typeface="+mn-lt"/>
              <a:ea typeface="+mn-ea"/>
              <a:cs typeface="+mn-cs"/>
            </a:endParaRPr>
          </a:p>
          <a:p>
            <a:pPr>
              <a:spcBef>
                <a:spcPts val="0"/>
              </a:spcBef>
              <a:spcAft>
                <a:spcPts val="0"/>
              </a:spcAft>
              <a:buClr>
                <a:srgbClr val="00B0F0"/>
              </a:buClr>
              <a:buSzPct val="101000"/>
            </a:pPr>
            <a:endParaRPr lang="en-US" sz="1200" kern="1200" dirty="0" smtClean="0">
              <a:solidFill>
                <a:schemeClr val="bg1"/>
              </a:solidFill>
              <a:latin typeface="+mn-lt"/>
              <a:ea typeface="+mn-ea"/>
              <a:cs typeface="+mn-cs"/>
            </a:endParaRPr>
          </a:p>
          <a:p>
            <a:pPr eaLnBrk="1" hangingPunct="1">
              <a:spcBef>
                <a:spcPct val="0"/>
              </a:spcBef>
            </a:pP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FA7840-EDEA-49C0-9A3B-CB4E21398FBA}" type="slidenum">
              <a:rPr lang="en-US" smtClean="0">
                <a:cs typeface="Arial" pitchFamily="34" charset="0"/>
              </a:rPr>
              <a:pPr/>
              <a:t>45</a:t>
            </a:fld>
            <a:endParaRPr lang="en-US" smtClean="0">
              <a:cs typeface="Arial" pitchFamily="34" charset="0"/>
            </a:endParaRPr>
          </a:p>
        </p:txBody>
      </p:sp>
    </p:spTree>
    <p:extLst>
      <p:ext uri="{BB962C8B-B14F-4D97-AF65-F5344CB8AC3E}">
        <p14:creationId xmlns:p14="http://schemas.microsoft.com/office/powerpoint/2010/main" val="3424551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dirty="0" smtClean="0">
                <a:solidFill>
                  <a:schemeClr val="bg1"/>
                </a:solidFill>
              </a:rPr>
              <a:t>NON VA PROVIDER AUTHORIZATION LETTER</a:t>
            </a:r>
          </a:p>
          <a:p>
            <a:r>
              <a:rPr lang="en-US" sz="1200" kern="1200" dirty="0" smtClean="0">
                <a:solidFill>
                  <a:schemeClr val="bg1"/>
                </a:solidFill>
                <a:latin typeface="+mn-lt"/>
                <a:ea typeface="+mn-ea"/>
                <a:cs typeface="+mn-cs"/>
              </a:rPr>
              <a:t>A copy of the Authorization and Letter is sent to the Non VA Provider</a:t>
            </a:r>
          </a:p>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This letter</a:t>
            </a:r>
            <a:r>
              <a:rPr lang="en-US" sz="1200" kern="1200" baseline="0" dirty="0" smtClean="0">
                <a:solidFill>
                  <a:schemeClr val="bg1"/>
                </a:solidFill>
                <a:latin typeface="+mn-lt"/>
                <a:ea typeface="+mn-ea"/>
                <a:cs typeface="+mn-cs"/>
              </a:rPr>
              <a:t> is r</a:t>
            </a:r>
            <a:r>
              <a:rPr lang="en-US" sz="1200" kern="1200" dirty="0" smtClean="0">
                <a:solidFill>
                  <a:schemeClr val="bg1"/>
                </a:solidFill>
                <a:latin typeface="+mn-lt"/>
                <a:ea typeface="+mn-ea"/>
                <a:cs typeface="+mn-cs"/>
              </a:rPr>
              <a:t>equired by </a:t>
            </a:r>
            <a:r>
              <a:rPr lang="en-US" sz="1200" kern="1200" baseline="0" dirty="0" smtClean="0">
                <a:solidFill>
                  <a:schemeClr val="bg1"/>
                </a:solidFill>
                <a:latin typeface="+mn-lt"/>
                <a:ea typeface="+mn-ea"/>
                <a:cs typeface="+mn-cs"/>
              </a:rPr>
              <a:t>NNPO National Non VA Care Program Office </a:t>
            </a:r>
            <a:endParaRPr lang="en-US" sz="1200" kern="1200" dirty="0" smtClean="0">
              <a:solidFill>
                <a:schemeClr val="bg1"/>
              </a:solidFill>
              <a:latin typeface="+mn-lt"/>
              <a:ea typeface="+mn-ea"/>
              <a:cs typeface="+mn-cs"/>
            </a:endParaRPr>
          </a:p>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Word Document with intent to have</a:t>
            </a:r>
            <a:r>
              <a:rPr lang="en-US" sz="1200" kern="1200" baseline="0" dirty="0" smtClean="0">
                <a:solidFill>
                  <a:schemeClr val="bg1"/>
                </a:solidFill>
                <a:latin typeface="+mn-lt"/>
                <a:ea typeface="+mn-ea"/>
                <a:cs typeface="+mn-cs"/>
              </a:rPr>
              <a:t> generated out of FBCS in the future for ease to create an send to the NON VA CARE Provider. </a:t>
            </a:r>
            <a:endParaRPr lang="en-US" sz="1200" kern="1200" dirty="0" smtClean="0">
              <a:solidFill>
                <a:schemeClr val="bg1"/>
              </a:solidFill>
              <a:latin typeface="+mn-lt"/>
              <a:ea typeface="+mn-ea"/>
              <a:cs typeface="+mn-cs"/>
            </a:endParaRPr>
          </a:p>
          <a:p>
            <a:endParaRPr lang="en-US" sz="1200" b="1" dirty="0" smtClean="0">
              <a:solidFill>
                <a:schemeClr val="tx1"/>
              </a:solidFill>
              <a:latin typeface="Franklin Gothic Book" pitchFamily="34" charset="0"/>
            </a:endParaRPr>
          </a:p>
          <a:p>
            <a:r>
              <a:rPr lang="en-US" sz="1200" b="1" dirty="0" smtClean="0">
                <a:solidFill>
                  <a:schemeClr val="tx1"/>
                </a:solidFill>
                <a:latin typeface="Franklin Gothic Book" pitchFamily="34" charset="0"/>
              </a:rPr>
              <a:t>Once the Authorization is completed and the Pt Appointment is scheduled, a copy of the Authorization and this Letter is sent to the Non VA Provider.</a:t>
            </a:r>
            <a:br>
              <a:rPr lang="en-US" sz="1200" b="1" dirty="0" smtClean="0">
                <a:solidFill>
                  <a:schemeClr val="tx1"/>
                </a:solidFill>
                <a:latin typeface="Franklin Gothic Book" pitchFamily="34" charset="0"/>
              </a:rPr>
            </a:br>
            <a:r>
              <a:rPr lang="en-US" sz="1200" b="1" dirty="0" smtClean="0">
                <a:solidFill>
                  <a:schemeClr val="tx1"/>
                </a:solidFill>
                <a:latin typeface="Franklin Gothic Book" pitchFamily="34" charset="0"/>
              </a:rPr>
              <a:t/>
            </a:r>
            <a:br>
              <a:rPr lang="en-US" sz="1200" b="1" dirty="0" smtClean="0">
                <a:solidFill>
                  <a:schemeClr val="tx1"/>
                </a:solidFill>
                <a:latin typeface="Franklin Gothic Book" pitchFamily="34" charset="0"/>
              </a:rPr>
            </a:br>
            <a:r>
              <a:rPr lang="en-US" sz="1200" b="1" dirty="0" smtClean="0">
                <a:solidFill>
                  <a:schemeClr val="tx1"/>
                </a:solidFill>
                <a:latin typeface="Franklin Gothic Book" pitchFamily="34" charset="0"/>
              </a:rPr>
              <a:t>This letter is required by NNPO as standardized communication to Non VA Providers.</a:t>
            </a:r>
          </a:p>
          <a:p>
            <a:endParaRPr lang="en-US" sz="1200" b="1" dirty="0" smtClean="0">
              <a:solidFill>
                <a:schemeClr val="tx1"/>
              </a:solidFill>
              <a:latin typeface="Franklin Gothic Book" pitchFamily="34" charset="0"/>
            </a:endParaRPr>
          </a:p>
          <a:p>
            <a:r>
              <a:rPr lang="en-US" sz="1200" b="1" dirty="0" smtClean="0">
                <a:solidFill>
                  <a:schemeClr val="tx1"/>
                </a:solidFill>
                <a:latin typeface="Franklin Gothic Book" pitchFamily="34" charset="0"/>
              </a:rPr>
              <a:t>It provides</a:t>
            </a:r>
            <a:r>
              <a:rPr lang="en-US" sz="1200" b="1" baseline="0" dirty="0" smtClean="0">
                <a:solidFill>
                  <a:schemeClr val="tx1"/>
                </a:solidFill>
                <a:latin typeface="Franklin Gothic Book" pitchFamily="34" charset="0"/>
              </a:rPr>
              <a:t> the Provider detailed guidance regarding </a:t>
            </a:r>
          </a:p>
          <a:p>
            <a:r>
              <a:rPr lang="en-US" sz="1200" b="1" baseline="0" dirty="0" smtClean="0">
                <a:solidFill>
                  <a:schemeClr val="tx1"/>
                </a:solidFill>
                <a:latin typeface="Franklin Gothic Book" pitchFamily="34" charset="0"/>
              </a:rPr>
              <a:t>the Veteran’s authorized services, timeframes, </a:t>
            </a:r>
          </a:p>
          <a:p>
            <a:r>
              <a:rPr lang="en-US" sz="1200" b="1" baseline="0" dirty="0" smtClean="0">
                <a:solidFill>
                  <a:schemeClr val="tx1"/>
                </a:solidFill>
                <a:latin typeface="Franklin Gothic Book" pitchFamily="34" charset="0"/>
              </a:rPr>
              <a:t>prescriptive information – formulary medications, </a:t>
            </a:r>
          </a:p>
          <a:p>
            <a:r>
              <a:rPr lang="en-US" sz="1200" b="1" baseline="0" dirty="0" smtClean="0">
                <a:solidFill>
                  <a:schemeClr val="tx1"/>
                </a:solidFill>
                <a:latin typeface="Franklin Gothic Book" pitchFamily="34" charset="0"/>
              </a:rPr>
              <a:t>payment guidance on placing the VA in their own system with proper Name, Payer ID number, </a:t>
            </a:r>
          </a:p>
          <a:p>
            <a:r>
              <a:rPr lang="en-US" sz="1200" b="1" baseline="0" dirty="0" smtClean="0">
                <a:solidFill>
                  <a:schemeClr val="tx1"/>
                </a:solidFill>
                <a:latin typeface="Franklin Gothic Book" pitchFamily="34" charset="0"/>
              </a:rPr>
              <a:t>EDI information, proper forms, paper claims processing guidance and </a:t>
            </a:r>
          </a:p>
          <a:p>
            <a:r>
              <a:rPr lang="en-US" sz="1200" b="1" baseline="0" dirty="0" smtClean="0">
                <a:solidFill>
                  <a:schemeClr val="tx1"/>
                </a:solidFill>
                <a:latin typeface="Franklin Gothic Book" pitchFamily="34" charset="0"/>
              </a:rPr>
              <a:t>where to sent clinical documentation once services are complete. </a:t>
            </a:r>
            <a:r>
              <a:rPr lang="en-US" sz="1200" b="1" dirty="0" smtClean="0">
                <a:solidFill>
                  <a:schemeClr val="tx1"/>
                </a:solidFill>
                <a:latin typeface="Franklin Gothic Book" pitchFamily="34" charset="0"/>
              </a:rPr>
              <a:t/>
            </a:r>
            <a:br>
              <a:rPr lang="en-US" sz="1200" b="1" dirty="0" smtClean="0">
                <a:solidFill>
                  <a:schemeClr val="tx1"/>
                </a:solidFill>
                <a:latin typeface="Franklin Gothic Book" pitchFamily="34" charset="0"/>
              </a:rPr>
            </a:br>
            <a:r>
              <a:rPr lang="en-US" sz="1200" b="1" dirty="0" smtClean="0">
                <a:solidFill>
                  <a:schemeClr val="tx1"/>
                </a:solidFill>
                <a:latin typeface="Franklin Gothic Book" pitchFamily="34" charset="0"/>
              </a:rPr>
              <a:t/>
            </a:r>
            <a:br>
              <a:rPr lang="en-US" sz="1200" b="1" dirty="0" smtClean="0">
                <a:solidFill>
                  <a:schemeClr val="tx1"/>
                </a:solidFill>
                <a:latin typeface="Franklin Gothic Book" pitchFamily="34" charset="0"/>
              </a:rPr>
            </a:br>
            <a:r>
              <a:rPr lang="en-US" sz="1200" b="1" dirty="0" smtClean="0">
                <a:solidFill>
                  <a:schemeClr val="tx1"/>
                </a:solidFill>
                <a:latin typeface="Franklin Gothic Book" pitchFamily="34" charset="0"/>
              </a:rPr>
              <a:t>The Letter is a Word Document and can be placed in local process per each facility</a:t>
            </a:r>
            <a:r>
              <a:rPr lang="en-US" sz="1200" b="1" baseline="0" dirty="0" smtClean="0">
                <a:solidFill>
                  <a:schemeClr val="tx1"/>
                </a:solidFill>
                <a:latin typeface="Franklin Gothic Book" pitchFamily="34" charset="0"/>
              </a:rPr>
              <a:t> </a:t>
            </a:r>
            <a:r>
              <a:rPr lang="en-US" sz="1200" b="1" dirty="0" smtClean="0">
                <a:solidFill>
                  <a:schemeClr val="tx1"/>
                </a:solidFill>
                <a:latin typeface="Franklin Gothic Book" pitchFamily="34" charset="0"/>
              </a:rPr>
              <a:t>leadership guidance.</a:t>
            </a:r>
          </a:p>
          <a:p>
            <a:endParaRPr lang="en-US" sz="1200" b="1" dirty="0" smtClean="0">
              <a:solidFill>
                <a:schemeClr val="tx1"/>
              </a:solidFill>
              <a:latin typeface="Franklin Gothic Book" pitchFamily="34" charset="0"/>
            </a:endParaRPr>
          </a:p>
          <a:p>
            <a:r>
              <a:rPr lang="en-US" sz="1200" b="1" baseline="0" dirty="0" smtClean="0">
                <a:solidFill>
                  <a:schemeClr val="tx1"/>
                </a:solidFill>
                <a:latin typeface="Franklin Gothic Book" pitchFamily="34" charset="0"/>
              </a:rPr>
              <a:t>ANY VA MEDICAL DOCUMENTATION IS SENT TO THE NON VA PROVIDER FROM THE VA NVCC TEAM or Designated STAFF REGARDING THE VETERAN ACCOUNTING OF DISCLOSURE (AOD) Tracking entry must Completed per HIM GUIDANCE. Any documentation that is released out to the community for a Veteran has to be accounted for if a Veteran contacts the VA inquiring where their medical records have been released and for meeting OIG criteria. </a:t>
            </a:r>
          </a:p>
          <a:p>
            <a:endParaRPr lang="en-US" sz="1200" b="1" baseline="0" dirty="0" smtClean="0">
              <a:solidFill>
                <a:schemeClr val="tx1"/>
              </a:solidFill>
              <a:latin typeface="Franklin Gothic Book" pitchFamily="34" charset="0"/>
            </a:endParaRPr>
          </a:p>
          <a:p>
            <a:r>
              <a:rPr lang="en-US" sz="1200" b="1" baseline="0" dirty="0" smtClean="0">
                <a:solidFill>
                  <a:schemeClr val="tx1"/>
                </a:solidFill>
                <a:latin typeface="Franklin Gothic Book" pitchFamily="34" charset="0"/>
              </a:rPr>
              <a:t>IF ANY PROTECTED 7332 Information regarding the patient is required, this must also be identified with proper release of information from the Veteran in the form of an ROI package or HIM driven Tracking mechanism.  </a:t>
            </a:r>
          </a:p>
          <a:p>
            <a:endParaRPr lang="en-US" sz="1200" b="1" baseline="0" dirty="0" smtClean="0">
              <a:solidFill>
                <a:schemeClr val="tx1"/>
              </a:solidFill>
              <a:latin typeface="Franklin Gothic Book" pitchFamily="34" charset="0"/>
            </a:endParaRPr>
          </a:p>
          <a:p>
            <a:r>
              <a:rPr lang="en-US" sz="1200" b="1" baseline="0" dirty="0" smtClean="0">
                <a:solidFill>
                  <a:schemeClr val="tx1"/>
                </a:solidFill>
                <a:latin typeface="Franklin Gothic Book" pitchFamily="34" charset="0"/>
              </a:rPr>
              <a:t>IT is recommended for anyone new to these processes to request education from your local HIM points of contacts for establishing a accounting of Disclosure process and ROI educational update.  It protects the Veteran and the VA.  </a:t>
            </a:r>
          </a:p>
          <a:p>
            <a:endParaRPr lang="en-US" sz="1200" b="1" baseline="0" dirty="0" smtClean="0">
              <a:solidFill>
                <a:schemeClr val="tx1"/>
              </a:solidFill>
              <a:latin typeface="Franklin Gothic Book" pitchFamily="34" charset="0"/>
            </a:endParaRPr>
          </a:p>
          <a:p>
            <a:r>
              <a:rPr lang="en-US" sz="1200" b="1" baseline="0" dirty="0" smtClean="0">
                <a:solidFill>
                  <a:schemeClr val="tx1"/>
                </a:solidFill>
                <a:latin typeface="Franklin Gothic Book" pitchFamily="34" charset="0"/>
              </a:rPr>
              <a:t>For more detail in regards to contract guidelines and ROI, see the NVCC Appt Mgt SOP.  </a:t>
            </a:r>
            <a:endParaRPr lang="en-US" sz="1200" b="1" dirty="0" smtClean="0">
              <a:solidFill>
                <a:schemeClr val="tx1"/>
              </a:solidFill>
              <a:latin typeface="Franklin Gothic Book" pitchFamily="34" charset="0"/>
            </a:endParaRPr>
          </a:p>
          <a:p>
            <a:r>
              <a:rPr lang="en-US" sz="1200" b="1" i="1" dirty="0" smtClean="0">
                <a:solidFill>
                  <a:schemeClr val="tx1"/>
                </a:solidFill>
                <a:latin typeface="Franklin Gothic Book" pitchFamily="34" charset="0"/>
              </a:rPr>
              <a:t>________________________________________________________________________________End Bonnie’s Note</a:t>
            </a:r>
            <a:r>
              <a:rPr lang="en-US" sz="1400" b="1" i="1" dirty="0" smtClean="0">
                <a:solidFill>
                  <a:schemeClr val="bg2">
                    <a:lumMod val="50000"/>
                  </a:schemeClr>
                </a:solidFill>
                <a:latin typeface="Franklin Gothic Medium" pitchFamily="34" charset="0"/>
              </a:rPr>
              <a:t/>
            </a:r>
            <a:br>
              <a:rPr lang="en-US" sz="1400" b="1" i="1" dirty="0" smtClean="0">
                <a:solidFill>
                  <a:schemeClr val="bg2">
                    <a:lumMod val="50000"/>
                  </a:schemeClr>
                </a:solidFill>
                <a:latin typeface="Franklin Gothic Medium" pitchFamily="34" charset="0"/>
              </a:rPr>
            </a:b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46</a:t>
            </a:fld>
            <a:endParaRPr lang="en-US"/>
          </a:p>
        </p:txBody>
      </p:sp>
    </p:spTree>
    <p:extLst>
      <p:ext uri="{BB962C8B-B14F-4D97-AF65-F5344CB8AC3E}">
        <p14:creationId xmlns:p14="http://schemas.microsoft.com/office/powerpoint/2010/main" val="640639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Another</a:t>
            </a:r>
            <a:r>
              <a:rPr lang="en-US" sz="1200" baseline="0" dirty="0" smtClean="0"/>
              <a:t> process in the NVCC </a:t>
            </a:r>
            <a:r>
              <a:rPr lang="en-US" sz="1200" baseline="0" dirty="0" err="1" smtClean="0"/>
              <a:t>Appt</a:t>
            </a:r>
            <a:r>
              <a:rPr lang="en-US" sz="1200" baseline="0" dirty="0" smtClean="0"/>
              <a:t> </a:t>
            </a:r>
            <a:r>
              <a:rPr lang="en-US" sz="1200" baseline="0" dirty="0" err="1" smtClean="0"/>
              <a:t>Mgt</a:t>
            </a:r>
            <a:r>
              <a:rPr lang="en-US" sz="1200" baseline="0" dirty="0" smtClean="0"/>
              <a:t> Model is </a:t>
            </a:r>
            <a:r>
              <a:rPr lang="en-US" sz="1200" dirty="0" smtClean="0"/>
              <a:t>Scheduling the Appointment in </a:t>
            </a:r>
            <a:r>
              <a:rPr lang="en-US" sz="1200" dirty="0" err="1" smtClean="0"/>
              <a:t>VistA</a:t>
            </a:r>
            <a:r>
              <a:rPr lang="en-US" sz="1200" dirty="0" smtClean="0"/>
              <a:t> </a:t>
            </a:r>
            <a:r>
              <a:rPr lang="en-US" sz="1200" dirty="0" err="1" smtClean="0"/>
              <a:t>Appt</a:t>
            </a:r>
            <a:r>
              <a:rPr lang="en-US" sz="1200" dirty="0" smtClean="0"/>
              <a:t> </a:t>
            </a:r>
            <a:r>
              <a:rPr lang="en-US" sz="1200" dirty="0" err="1" smtClean="0"/>
              <a:t>Mgt</a:t>
            </a:r>
            <a:r>
              <a:rPr lang="en-US" sz="1200" dirty="0" smtClean="0"/>
              <a:t> – non count clinic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a:t>
            </a:r>
            <a:r>
              <a:rPr lang="en-US" sz="1200" baseline="0" dirty="0" smtClean="0"/>
              <a:t> is a screen shot of the Make </a:t>
            </a:r>
            <a:r>
              <a:rPr lang="en-US" sz="1200" baseline="0" dirty="0" err="1" smtClean="0"/>
              <a:t>Appt</a:t>
            </a:r>
            <a:r>
              <a:rPr lang="en-US" sz="1200" baseline="0" dirty="0" smtClean="0"/>
              <a:t> function for the designated</a:t>
            </a:r>
            <a:r>
              <a:rPr lang="en-US" sz="1200" dirty="0" smtClean="0"/>
              <a:t> NVCC Team Members who will be assigned</a:t>
            </a:r>
            <a:r>
              <a:rPr lang="en-US" sz="1200" baseline="0" dirty="0" smtClean="0"/>
              <a:t> to contact the Veteran and place the </a:t>
            </a:r>
            <a:r>
              <a:rPr lang="en-US" sz="1200" kern="1200" dirty="0" smtClean="0">
                <a:solidFill>
                  <a:schemeClr val="bg1"/>
                </a:solidFill>
                <a:latin typeface="+mn-lt"/>
                <a:ea typeface="+mn-ea"/>
                <a:cs typeface="+mn-cs"/>
              </a:rPr>
              <a:t>Appointment</a:t>
            </a:r>
            <a:r>
              <a:rPr lang="en-US" sz="1200" kern="1200" baseline="0" dirty="0" smtClean="0">
                <a:solidFill>
                  <a:schemeClr val="bg1"/>
                </a:solidFill>
                <a:latin typeface="+mn-lt"/>
                <a:ea typeface="+mn-ea"/>
                <a:cs typeface="+mn-cs"/>
              </a:rPr>
              <a:t> in </a:t>
            </a:r>
            <a:r>
              <a:rPr lang="en-US" sz="1200" kern="1200" dirty="0" err="1" smtClean="0">
                <a:solidFill>
                  <a:schemeClr val="bg1"/>
                </a:solidFill>
                <a:latin typeface="+mn-lt"/>
                <a:ea typeface="+mn-ea"/>
                <a:cs typeface="+mn-cs"/>
              </a:rPr>
              <a:t>VistA</a:t>
            </a:r>
            <a:r>
              <a:rPr lang="en-US" sz="1200" kern="1200" dirty="0" smtClean="0">
                <a:solidFill>
                  <a:schemeClr val="bg1"/>
                </a:solidFill>
                <a:latin typeface="+mn-lt"/>
                <a:ea typeface="+mn-ea"/>
                <a:cs typeface="+mn-cs"/>
              </a:rPr>
              <a:t> non count clinic</a:t>
            </a:r>
            <a:r>
              <a:rPr lang="en-US" sz="1200" kern="1200" baseline="0" dirty="0" smtClean="0">
                <a:solidFill>
                  <a:schemeClr val="bg1"/>
                </a:solidFill>
                <a:latin typeface="+mn-lt"/>
                <a:ea typeface="+mn-ea"/>
                <a:cs typeface="+mn-cs"/>
              </a:rPr>
              <a:t> which is </a:t>
            </a:r>
            <a:r>
              <a:rPr lang="en-US" sz="1200" kern="1200" dirty="0" smtClean="0">
                <a:solidFill>
                  <a:schemeClr val="bg1"/>
                </a:solidFill>
                <a:latin typeface="+mn-lt"/>
                <a:ea typeface="+mn-ea"/>
                <a:cs typeface="+mn-cs"/>
              </a:rPr>
              <a:t>linked to the NON VA CARE CONSULT in CPRS</a:t>
            </a:r>
          </a:p>
          <a:p>
            <a:endParaRPr lang="en-US" sz="1200" b="1" dirty="0" smtClean="0">
              <a:solidFill>
                <a:schemeClr val="tx1"/>
              </a:solidFill>
              <a:latin typeface="Franklin Gothic Medium" pitchFamily="34" charset="0"/>
            </a:endParaRPr>
          </a:p>
          <a:p>
            <a:r>
              <a:rPr lang="en-US" sz="1200" b="1" dirty="0" smtClean="0">
                <a:solidFill>
                  <a:schemeClr val="tx1"/>
                </a:solidFill>
                <a:latin typeface="Franklin Gothic Medium" pitchFamily="34" charset="0"/>
              </a:rPr>
              <a:t>Once the Veteran is given a preference of a Non VA Care Provider, the Appt date and time are facilitated</a:t>
            </a:r>
            <a:r>
              <a:rPr lang="en-US" sz="1200" b="1" baseline="0" dirty="0" smtClean="0">
                <a:solidFill>
                  <a:schemeClr val="tx1"/>
                </a:solidFill>
                <a:latin typeface="Franklin Gothic Medium" pitchFamily="34" charset="0"/>
              </a:rPr>
              <a:t> in conjunction with the Non VA Care Provider in an individual or 3-way phone call.  The </a:t>
            </a:r>
            <a:r>
              <a:rPr lang="en-US" sz="1200" b="1" baseline="0" dirty="0" err="1" smtClean="0">
                <a:solidFill>
                  <a:schemeClr val="tx1"/>
                </a:solidFill>
                <a:latin typeface="Franklin Gothic Medium" pitchFamily="34" charset="0"/>
              </a:rPr>
              <a:t>appt</a:t>
            </a:r>
            <a:r>
              <a:rPr lang="en-US" sz="1200" b="1" baseline="0" dirty="0" smtClean="0">
                <a:solidFill>
                  <a:schemeClr val="tx1"/>
                </a:solidFill>
                <a:latin typeface="Franklin Gothic Medium" pitchFamily="34" charset="0"/>
              </a:rPr>
              <a:t> information is placed in </a:t>
            </a:r>
            <a:r>
              <a:rPr lang="en-US" sz="1200" b="1" dirty="0" err="1" smtClean="0">
                <a:solidFill>
                  <a:schemeClr val="tx1"/>
                </a:solidFill>
                <a:latin typeface="Franklin Gothic Medium" pitchFamily="34" charset="0"/>
              </a:rPr>
              <a:t>VistA</a:t>
            </a:r>
            <a:r>
              <a:rPr lang="en-US" sz="1200" b="1" dirty="0" smtClean="0">
                <a:solidFill>
                  <a:schemeClr val="tx1"/>
                </a:solidFill>
                <a:latin typeface="Franklin Gothic Medium" pitchFamily="34" charset="0"/>
              </a:rPr>
              <a:t> </a:t>
            </a:r>
            <a:r>
              <a:rPr lang="en-US" sz="1200" b="1" dirty="0" err="1" smtClean="0">
                <a:solidFill>
                  <a:schemeClr val="tx1"/>
                </a:solidFill>
                <a:latin typeface="Franklin Gothic Medium" pitchFamily="34" charset="0"/>
              </a:rPr>
              <a:t>Appt</a:t>
            </a:r>
            <a:r>
              <a:rPr lang="en-US" sz="1200" b="1" baseline="0" dirty="0" smtClean="0">
                <a:solidFill>
                  <a:schemeClr val="tx1"/>
                </a:solidFill>
                <a:latin typeface="Franklin Gothic Medium" pitchFamily="34" charset="0"/>
              </a:rPr>
              <a:t> </a:t>
            </a:r>
            <a:r>
              <a:rPr lang="en-US" sz="1200" b="1" baseline="0" dirty="0" err="1" smtClean="0">
                <a:solidFill>
                  <a:schemeClr val="tx1"/>
                </a:solidFill>
                <a:latin typeface="Franklin Gothic Medium" pitchFamily="34" charset="0"/>
              </a:rPr>
              <a:t>Mgt</a:t>
            </a:r>
            <a:r>
              <a:rPr lang="en-US" sz="1200" b="1" dirty="0" smtClean="0">
                <a:solidFill>
                  <a:schemeClr val="tx1"/>
                </a:solidFill>
                <a:latin typeface="Franklin Gothic Medium" pitchFamily="34" charset="0"/>
              </a:rPr>
              <a:t>  and used</a:t>
            </a:r>
            <a:r>
              <a:rPr lang="en-US" sz="1200" b="1" baseline="0" dirty="0" smtClean="0">
                <a:solidFill>
                  <a:schemeClr val="tx1"/>
                </a:solidFill>
                <a:latin typeface="Franklin Gothic Medium" pitchFamily="34" charset="0"/>
              </a:rPr>
              <a:t> as a PLACE HOLDER. The 1</a:t>
            </a:r>
            <a:r>
              <a:rPr lang="en-US" sz="1200" b="1" baseline="30000" dirty="0" smtClean="0">
                <a:solidFill>
                  <a:schemeClr val="tx1"/>
                </a:solidFill>
                <a:latin typeface="Franklin Gothic Medium" pitchFamily="34" charset="0"/>
              </a:rPr>
              <a:t>st</a:t>
            </a:r>
            <a:r>
              <a:rPr lang="en-US" sz="1200" b="1" baseline="0" dirty="0" smtClean="0">
                <a:solidFill>
                  <a:schemeClr val="tx1"/>
                </a:solidFill>
                <a:latin typeface="Franklin Gothic Medium" pitchFamily="34" charset="0"/>
              </a:rPr>
              <a:t> scheduled </a:t>
            </a:r>
            <a:r>
              <a:rPr lang="en-US" sz="1200" b="1" baseline="0" dirty="0" err="1" smtClean="0">
                <a:solidFill>
                  <a:schemeClr val="tx1"/>
                </a:solidFill>
                <a:latin typeface="Franklin Gothic Medium" pitchFamily="34" charset="0"/>
              </a:rPr>
              <a:t>appt</a:t>
            </a:r>
            <a:r>
              <a:rPr lang="en-US" sz="1200" b="1" baseline="0" dirty="0" smtClean="0">
                <a:solidFill>
                  <a:schemeClr val="tx1"/>
                </a:solidFill>
                <a:latin typeface="Franklin Gothic Medium" pitchFamily="34" charset="0"/>
              </a:rPr>
              <a:t> is the only </a:t>
            </a:r>
            <a:r>
              <a:rPr lang="en-US" sz="1200" b="1" baseline="0" dirty="0" err="1" smtClean="0">
                <a:solidFill>
                  <a:schemeClr val="tx1"/>
                </a:solidFill>
                <a:latin typeface="Franklin Gothic Medium" pitchFamily="34" charset="0"/>
              </a:rPr>
              <a:t>appt</a:t>
            </a:r>
            <a:r>
              <a:rPr lang="en-US" sz="1200" b="1" baseline="0" dirty="0" smtClean="0">
                <a:solidFill>
                  <a:schemeClr val="tx1"/>
                </a:solidFill>
                <a:latin typeface="Franklin Gothic Medium" pitchFamily="34" charset="0"/>
              </a:rPr>
              <a:t> to be placed in </a:t>
            </a:r>
            <a:r>
              <a:rPr lang="en-US" sz="1200" b="1" baseline="0" dirty="0" err="1" smtClean="0">
                <a:solidFill>
                  <a:schemeClr val="tx1"/>
                </a:solidFill>
                <a:latin typeface="Franklin Gothic Medium" pitchFamily="34" charset="0"/>
              </a:rPr>
              <a:t>VistA</a:t>
            </a:r>
            <a:r>
              <a:rPr lang="en-US" sz="1200" b="1" baseline="0" dirty="0" smtClean="0">
                <a:solidFill>
                  <a:schemeClr val="tx1"/>
                </a:solidFill>
                <a:latin typeface="Franklin Gothic Medium" pitchFamily="34" charset="0"/>
              </a:rPr>
              <a:t> </a:t>
            </a:r>
            <a:r>
              <a:rPr lang="en-US" sz="1200" b="1" baseline="0" dirty="0" err="1" smtClean="0">
                <a:solidFill>
                  <a:schemeClr val="tx1"/>
                </a:solidFill>
                <a:latin typeface="Franklin Gothic Medium" pitchFamily="34" charset="0"/>
              </a:rPr>
              <a:t>Appt</a:t>
            </a:r>
            <a:r>
              <a:rPr lang="en-US" sz="1200" b="1" baseline="0" dirty="0" smtClean="0">
                <a:solidFill>
                  <a:schemeClr val="tx1"/>
                </a:solidFill>
                <a:latin typeface="Franklin Gothic Medium" pitchFamily="34" charset="0"/>
              </a:rPr>
              <a:t> Mgt. Services that require multiple services such as Physical Therapy, Cardiac Rehab or pain clinic </a:t>
            </a:r>
            <a:r>
              <a:rPr lang="en-US" sz="1200" b="1" baseline="0" dirty="0" err="1" smtClean="0">
                <a:solidFill>
                  <a:schemeClr val="tx1"/>
                </a:solidFill>
                <a:latin typeface="Franklin Gothic Medium" pitchFamily="34" charset="0"/>
              </a:rPr>
              <a:t>appts</a:t>
            </a:r>
            <a:r>
              <a:rPr lang="en-US" sz="1200" b="1" baseline="0" dirty="0" smtClean="0">
                <a:solidFill>
                  <a:schemeClr val="tx1"/>
                </a:solidFill>
                <a:latin typeface="Franklin Gothic Medium" pitchFamily="34" charset="0"/>
              </a:rPr>
              <a:t> do not require multiple entries. </a:t>
            </a: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The Non Count Clinics are linked to the NON VA CARE CONSULTS in CPRS.</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The Appt Information is transferred to the Consult when linked properly in </a:t>
            </a:r>
            <a:r>
              <a:rPr lang="en-US" sz="1200" b="1" dirty="0" err="1" smtClean="0">
                <a:solidFill>
                  <a:schemeClr val="tx1"/>
                </a:solidFill>
                <a:latin typeface="Franklin Gothic Medium" pitchFamily="34" charset="0"/>
              </a:rPr>
              <a:t>VistA</a:t>
            </a:r>
            <a:r>
              <a:rPr lang="en-US" sz="1200" b="1" dirty="0" smtClean="0">
                <a:solidFill>
                  <a:schemeClr val="tx1"/>
                </a:solidFill>
                <a:latin typeface="Franklin Gothic Medium" pitchFamily="34" charset="0"/>
              </a:rPr>
              <a:t> </a:t>
            </a:r>
            <a:r>
              <a:rPr lang="en-US" sz="1200" b="1" baseline="0" dirty="0" smtClean="0">
                <a:solidFill>
                  <a:schemeClr val="tx1"/>
                </a:solidFill>
                <a:latin typeface="Franklin Gothic Medium" pitchFamily="34" charset="0"/>
              </a:rPr>
              <a:t> </a:t>
            </a:r>
            <a:r>
              <a:rPr lang="en-US" sz="1200" b="1" dirty="0" err="1" smtClean="0">
                <a:solidFill>
                  <a:schemeClr val="tx1"/>
                </a:solidFill>
                <a:latin typeface="Franklin Gothic Medium" pitchFamily="34" charset="0"/>
              </a:rPr>
              <a:t>Appt</a:t>
            </a:r>
            <a:r>
              <a:rPr lang="en-US" sz="1200" b="1" dirty="0" smtClean="0">
                <a:solidFill>
                  <a:schemeClr val="tx1"/>
                </a:solidFill>
                <a:latin typeface="Franklin Gothic Medium" pitchFamily="34" charset="0"/>
              </a:rPr>
              <a:t> Mgt. </a:t>
            </a:r>
          </a:p>
          <a:p>
            <a:endParaRPr lang="en-US" sz="1200" b="1" dirty="0" smtClean="0">
              <a:solidFill>
                <a:schemeClr val="tx1"/>
              </a:solidFill>
              <a:latin typeface="Franklin Gothic Medium" pitchFamily="34" charset="0"/>
            </a:endParaRPr>
          </a:p>
          <a:p>
            <a:r>
              <a:rPr lang="en-US" sz="1200" b="1" dirty="0" smtClean="0">
                <a:solidFill>
                  <a:schemeClr val="tx1"/>
                </a:solidFill>
                <a:latin typeface="Franklin Gothic Medium" pitchFamily="34" charset="0"/>
              </a:rPr>
              <a:t>REMINDER:  An Appointment is Suspended in FBCS if the patient has the ability to select</a:t>
            </a:r>
            <a:r>
              <a:rPr lang="en-US" sz="1200" b="1" baseline="0" dirty="0" smtClean="0">
                <a:solidFill>
                  <a:schemeClr val="tx1"/>
                </a:solidFill>
                <a:latin typeface="Franklin Gothic Medium" pitchFamily="34" charset="0"/>
              </a:rPr>
              <a:t> their NON VA CARE PROVIDER if there is no other NON VA CARE Service such as:  DoD, Sharing Agreement - University Affiliation, or Contract available</a:t>
            </a:r>
          </a:p>
          <a:p>
            <a:endParaRPr lang="en-US" sz="1200" b="1" baseline="0" dirty="0" smtClean="0">
              <a:solidFill>
                <a:schemeClr val="tx1"/>
              </a:solidFill>
              <a:latin typeface="Franklin Gothic Medium" pitchFamily="34" charset="0"/>
            </a:endParaRPr>
          </a:p>
          <a:p>
            <a:r>
              <a:rPr lang="en-US" sz="1200" b="1" baseline="0" dirty="0" smtClean="0">
                <a:solidFill>
                  <a:schemeClr val="tx1"/>
                </a:solidFill>
                <a:latin typeface="Franklin Gothic Medium" pitchFamily="34" charset="0"/>
              </a:rPr>
              <a:t>Once they select and the appointment is confirmed, the Authorization should be completed in FBCS and sent out with the Pt Appt Letter and Non VA Provider Letter</a:t>
            </a:r>
          </a:p>
          <a:p>
            <a:endParaRPr lang="en-US" sz="1200" b="1" baseline="0" dirty="0" smtClean="0">
              <a:solidFill>
                <a:schemeClr val="tx1"/>
              </a:solidFill>
              <a:latin typeface="Franklin Gothic Medium" pitchFamily="34" charset="0"/>
            </a:endParaRPr>
          </a:p>
          <a:p>
            <a:r>
              <a:rPr lang="en-US" sz="1200" b="1" baseline="0" dirty="0" smtClean="0">
                <a:solidFill>
                  <a:schemeClr val="tx1"/>
                </a:solidFill>
                <a:latin typeface="Franklin Gothic Medium" pitchFamily="34" charset="0"/>
              </a:rPr>
              <a:t>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47</a:t>
            </a:fld>
            <a:endParaRPr lang="en-US"/>
          </a:p>
        </p:txBody>
      </p:sp>
    </p:spTree>
    <p:extLst>
      <p:ext uri="{BB962C8B-B14F-4D97-AF65-F5344CB8AC3E}">
        <p14:creationId xmlns:p14="http://schemas.microsoft.com/office/powerpoint/2010/main" val="1963728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t>Prior to Checking out an </a:t>
            </a:r>
            <a:r>
              <a:rPr lang="en-US" sz="1200" dirty="0" err="1" smtClean="0"/>
              <a:t>Appt</a:t>
            </a:r>
            <a:r>
              <a:rPr lang="en-US" sz="1200" dirty="0" smtClean="0"/>
              <a:t>, an APPT LIST CAN BE CREATED TO DETERMINE WHEN A PATIENT HAS A PENDING APPT or should have attended the </a:t>
            </a:r>
            <a:r>
              <a:rPr lang="en-US" sz="1200" dirty="0" err="1" smtClean="0"/>
              <a:t>appt</a:t>
            </a:r>
            <a:r>
              <a:rPr lang="en-US" sz="1200" dirty="0" smtClean="0"/>
              <a:t> for a post phone calls to</a:t>
            </a:r>
            <a:r>
              <a:rPr lang="en-US" sz="1200" baseline="0" dirty="0" smtClean="0"/>
              <a:t> be</a:t>
            </a:r>
            <a:r>
              <a:rPr lang="en-US" sz="1200" dirty="0" smtClean="0"/>
              <a:t> made to the</a:t>
            </a:r>
            <a:r>
              <a:rPr lang="en-US" sz="1200" baseline="0" dirty="0" smtClean="0"/>
              <a:t> Veteran.  The </a:t>
            </a:r>
            <a:r>
              <a:rPr lang="en-US" sz="1200" dirty="0" smtClean="0"/>
              <a:t>NON VA Provider is contacted if Clinical Documentation has</a:t>
            </a:r>
            <a:r>
              <a:rPr lang="en-US" sz="1200" baseline="0" dirty="0" smtClean="0"/>
              <a:t> not been received.  </a:t>
            </a:r>
          </a:p>
          <a:p>
            <a:endParaRPr lang="en-US" sz="1200" baseline="0" dirty="0" smtClean="0"/>
          </a:p>
          <a:p>
            <a:r>
              <a:rPr lang="en-US" sz="1200" baseline="0" dirty="0" smtClean="0"/>
              <a:t>T</a:t>
            </a:r>
            <a:r>
              <a:rPr lang="en-US" sz="1200" dirty="0" smtClean="0"/>
              <a:t>his slide illustrates</a:t>
            </a:r>
            <a:r>
              <a:rPr lang="en-US" sz="1200" baseline="0" dirty="0" smtClean="0"/>
              <a:t> </a:t>
            </a:r>
            <a:r>
              <a:rPr lang="en-US" sz="1200" b="1" baseline="0" dirty="0" smtClean="0"/>
              <a:t>the required CHECK OUT process in V</a:t>
            </a:r>
            <a:r>
              <a:rPr lang="en-US" sz="1200" b="1" dirty="0" smtClean="0"/>
              <a:t>istA Appt Mgt </a:t>
            </a:r>
            <a:endParaRPr lang="en-US" sz="1200" b="1"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 </a:t>
            </a:r>
          </a:p>
          <a:p>
            <a:r>
              <a:rPr lang="en-US" sz="1200" kern="1200" dirty="0" smtClean="0">
                <a:solidFill>
                  <a:schemeClr val="bg1"/>
                </a:solidFill>
                <a:latin typeface="+mn-lt"/>
                <a:ea typeface="+mn-ea"/>
                <a:cs typeface="+mn-cs"/>
              </a:rPr>
              <a:t>Place Date and Time of Appt attended plus</a:t>
            </a:r>
            <a:r>
              <a:rPr lang="en-US" sz="1200" kern="1200" baseline="0" dirty="0" smtClean="0">
                <a:solidFill>
                  <a:schemeClr val="bg1"/>
                </a:solidFill>
                <a:latin typeface="+mn-lt"/>
                <a:ea typeface="+mn-ea"/>
                <a:cs typeface="+mn-cs"/>
              </a:rPr>
              <a:t> 1 hour.  </a:t>
            </a:r>
            <a:endParaRPr lang="en-US" sz="1200" kern="1200" dirty="0" smtClean="0">
              <a:solidFill>
                <a:schemeClr val="bg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latin typeface="Franklin Gothic Medium"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Franklin Gothic Medium" pitchFamily="34" charset="0"/>
              </a:rPr>
              <a:t>So….Verify the Appt was attended  from: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    - VistA Appt List Report.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Franklin Gothic Medium" pitchFamily="34" charset="0"/>
              </a:rPr>
              <a:t>    - Place a Post Appt Call to the Patient.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Franklin Gothic Medium" pitchFamily="34" charset="0"/>
              </a:rPr>
              <a:t>   -  Obtain the </a:t>
            </a:r>
            <a:r>
              <a:rPr lang="en-US" sz="1200" b="1" baseline="0" dirty="0" smtClean="0">
                <a:solidFill>
                  <a:schemeClr val="tx1"/>
                </a:solidFill>
                <a:latin typeface="Franklin Gothic Medium" pitchFamily="34" charset="0"/>
              </a:rPr>
              <a:t> </a:t>
            </a:r>
            <a:r>
              <a:rPr lang="en-US" sz="1200" b="1" dirty="0" smtClean="0">
                <a:solidFill>
                  <a:schemeClr val="tx1"/>
                </a:solidFill>
                <a:latin typeface="Franklin Gothic Medium" pitchFamily="34" charset="0"/>
              </a:rPr>
              <a:t>Clinical Documentation from the Non VA Provider.</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Perform Check Out (CO) in Appt Mgt. to confirm the date and time the Patient attended the Appt to close the loop of care.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latin typeface="Franklin Gothic Medium"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Franklin Gothic Medium" pitchFamily="34" charset="0"/>
              </a:rPr>
              <a:t>This information is found also in the Appt Mgt</a:t>
            </a:r>
            <a:r>
              <a:rPr lang="en-US" sz="1200" b="1" baseline="0" dirty="0" smtClean="0">
                <a:solidFill>
                  <a:schemeClr val="tx1"/>
                </a:solidFill>
                <a:latin typeface="Franklin Gothic Medium" pitchFamily="34" charset="0"/>
              </a:rPr>
              <a:t> SOP</a:t>
            </a: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200" b="1" dirty="0" smtClean="0">
                <a:solidFill>
                  <a:schemeClr val="tx1"/>
                </a:solidFill>
                <a:latin typeface="Franklin Gothic Medium" pitchFamily="34" charset="0"/>
              </a:rPr>
              <a:t/>
            </a:r>
            <a:br>
              <a:rPr lang="en-US" sz="1200" b="1" dirty="0" smtClean="0">
                <a:solidFill>
                  <a:schemeClr val="tx1"/>
                </a:solidFill>
                <a:latin typeface="Franklin Gothic Medium" pitchFamily="34" charset="0"/>
              </a:rPr>
            </a:br>
            <a:r>
              <a:rPr lang="en-US" sz="1100" b="1" dirty="0" smtClean="0">
                <a:solidFill>
                  <a:schemeClr val="tx1"/>
                </a:solidFill>
                <a:latin typeface="Franklin Gothic Medium" pitchFamily="34" charset="0"/>
              </a:rPr>
              <a:t>  </a:t>
            </a:r>
            <a:br>
              <a:rPr lang="en-US" sz="1100" b="1" dirty="0" smtClean="0">
                <a:solidFill>
                  <a:schemeClr val="tx1"/>
                </a:solidFill>
                <a:latin typeface="Franklin Gothic Medium" pitchFamily="34" charset="0"/>
              </a:rPr>
            </a:br>
            <a:r>
              <a:rPr lang="en-US" sz="1100" b="1" dirty="0" smtClean="0">
                <a:solidFill>
                  <a:schemeClr val="tx1"/>
                </a:solidFill>
                <a:latin typeface="Franklin Gothic Medium" pitchFamily="34" charset="0"/>
              </a:rPr>
              <a:t/>
            </a:r>
            <a:br>
              <a:rPr lang="en-US" sz="1100" b="1" dirty="0" smtClean="0">
                <a:solidFill>
                  <a:schemeClr val="tx1"/>
                </a:solidFill>
                <a:latin typeface="Franklin Gothic Medium" pitchFamily="34" charset="0"/>
              </a:rPr>
            </a:br>
            <a:r>
              <a:rPr lang="en-US" sz="1050" b="1" i="1" dirty="0" smtClean="0">
                <a:solidFill>
                  <a:schemeClr val="bg2">
                    <a:lumMod val="50000"/>
                  </a:schemeClr>
                </a:solidFill>
                <a:latin typeface="Franklin Gothic Medium" pitchFamily="34" charset="0"/>
              </a:rPr>
              <a:t/>
            </a:r>
            <a:br>
              <a:rPr lang="en-US" sz="1050" b="1" i="1" dirty="0" smtClean="0">
                <a:solidFill>
                  <a:schemeClr val="bg2">
                    <a:lumMod val="50000"/>
                  </a:schemeClr>
                </a:solidFill>
                <a:latin typeface="Franklin Gothic Medium" pitchFamily="34" charset="0"/>
              </a:rPr>
            </a:br>
            <a:r>
              <a:rPr lang="en-US" sz="1100" b="1" i="1" dirty="0" smtClean="0">
                <a:solidFill>
                  <a:schemeClr val="bg2">
                    <a:lumMod val="50000"/>
                  </a:schemeClr>
                </a:solidFill>
                <a:latin typeface="Franklin Gothic Medium" pitchFamily="34" charset="0"/>
              </a:rPr>
              <a:t/>
            </a:r>
            <a:br>
              <a:rPr lang="en-US" sz="1100" b="1" i="1" dirty="0" smtClean="0">
                <a:solidFill>
                  <a:schemeClr val="bg2">
                    <a:lumMod val="50000"/>
                  </a:schemeClr>
                </a:solidFill>
                <a:latin typeface="Franklin Gothic Medium" pitchFamily="34" charset="0"/>
              </a:rPr>
            </a:b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48</a:t>
            </a:fld>
            <a:endParaRPr lang="en-US"/>
          </a:p>
        </p:txBody>
      </p:sp>
    </p:spTree>
    <p:extLst>
      <p:ext uri="{BB962C8B-B14F-4D97-AF65-F5344CB8AC3E}">
        <p14:creationId xmlns:p14="http://schemas.microsoft.com/office/powerpoint/2010/main" val="2453229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solidFill>
                  <a:schemeClr val="bg1"/>
                </a:solidFill>
              </a:rPr>
              <a:t>Now that it was determined the Patient attended</a:t>
            </a:r>
            <a:r>
              <a:rPr lang="en-US" sz="1200" baseline="0" dirty="0" smtClean="0">
                <a:solidFill>
                  <a:schemeClr val="bg1"/>
                </a:solidFill>
              </a:rPr>
              <a:t> the NON VA CARE Appt, was checked out in VistA Appt Mgt, and clinical documentation was returned, the consult is then closed with the STANDARDIZED:   </a:t>
            </a:r>
            <a:r>
              <a:rPr lang="en-US" sz="1200" b="1" dirty="0" smtClean="0">
                <a:solidFill>
                  <a:schemeClr val="bg1"/>
                </a:solidFill>
              </a:rPr>
              <a:t>NON VA CARE CONSULT RESULT NOTE</a:t>
            </a:r>
          </a:p>
          <a:p>
            <a:endParaRPr lang="en-US" sz="1200" kern="1200" dirty="0" smtClean="0">
              <a:solidFill>
                <a:schemeClr val="bg1"/>
              </a:solidFill>
              <a:latin typeface="+mn-lt"/>
              <a:ea typeface="+mn-ea"/>
              <a:cs typeface="+mn-cs"/>
            </a:endParaRPr>
          </a:p>
          <a:p>
            <a:pPr marL="228600" indent="-228600">
              <a:lnSpc>
                <a:spcPct val="120000"/>
              </a:lnSpc>
              <a:buAutoNum type="arabicPeriod"/>
            </a:pPr>
            <a:r>
              <a:rPr lang="en-US" sz="1200" b="1" dirty="0" smtClean="0">
                <a:latin typeface="Franklin Gothic Book" pitchFamily="34" charset="0"/>
              </a:rPr>
              <a:t>Obtain Required Clinical documentation from Non VA Provider regarding the EOC (Episode of Care).</a:t>
            </a:r>
          </a:p>
          <a:p>
            <a:pPr marL="228600" indent="-228600">
              <a:lnSpc>
                <a:spcPct val="120000"/>
              </a:lnSpc>
              <a:buAutoNum type="arabicPeriod"/>
            </a:pPr>
            <a:r>
              <a:rPr lang="en-US" sz="1200" b="1" dirty="0" smtClean="0">
                <a:latin typeface="Franklin Gothic Book" pitchFamily="34" charset="0"/>
              </a:rPr>
              <a:t>Scan the received clinical documentation per local policy and utilize the </a:t>
            </a:r>
            <a:r>
              <a:rPr lang="en-US" sz="1200" b="1" i="1" dirty="0" smtClean="0">
                <a:latin typeface="Franklin Gothic Book" pitchFamily="34" charset="0"/>
              </a:rPr>
              <a:t>Non VA Care Consult  Result progress note template </a:t>
            </a:r>
            <a:r>
              <a:rPr lang="en-US" sz="1200" b="1" dirty="0" smtClean="0">
                <a:latin typeface="Franklin Gothic Book" pitchFamily="34" charset="0"/>
              </a:rPr>
              <a:t>in CPRS; by linking the</a:t>
            </a:r>
            <a:r>
              <a:rPr lang="en-US" sz="1200" b="1" baseline="0" dirty="0" smtClean="0">
                <a:latin typeface="Franklin Gothic Book" pitchFamily="34" charset="0"/>
              </a:rPr>
              <a:t> NON VA CONSULT RESULT NOTE </a:t>
            </a:r>
            <a:r>
              <a:rPr lang="en-US" sz="1200" b="1" dirty="0" smtClean="0">
                <a:latin typeface="Franklin Gothic Book" pitchFamily="34" charset="0"/>
              </a:rPr>
              <a:t>to the Consult, notes will be attached and closes the Consult.</a:t>
            </a:r>
            <a:r>
              <a:rPr lang="en-US" sz="1200" b="1" i="1" dirty="0" smtClean="0">
                <a:latin typeface="Franklin Gothic Book" pitchFamily="34" charset="0"/>
              </a:rPr>
              <a:t>  </a:t>
            </a:r>
          </a:p>
          <a:p>
            <a:pPr>
              <a:lnSpc>
                <a:spcPct val="120000"/>
              </a:lnSpc>
            </a:pPr>
            <a:r>
              <a:rPr lang="en-US" sz="1200" b="1" dirty="0" smtClean="0">
                <a:latin typeface="Franklin Gothic Book" pitchFamily="34" charset="0"/>
              </a:rPr>
              <a:t>3.  This step can be completed by various staff within Fee, HIM, and can be scanned into Doc Manager and/or directly into VistA Imaging in CPRS.</a:t>
            </a:r>
            <a:r>
              <a:rPr lang="en-US" sz="1200" b="1" i="1" dirty="0" smtClean="0">
                <a:latin typeface="Franklin Gothic Book" pitchFamily="34" charset="0"/>
              </a:rPr>
              <a:t> </a:t>
            </a:r>
          </a:p>
          <a:p>
            <a:pPr marL="228600" indent="-228600">
              <a:lnSpc>
                <a:spcPct val="120000"/>
              </a:lnSpc>
              <a:buAutoNum type="arabicPeriod" startAt="4"/>
            </a:pPr>
            <a:r>
              <a:rPr lang="en-US" sz="1200" b="1" dirty="0" smtClean="0">
                <a:latin typeface="Franklin Gothic Book" pitchFamily="34" charset="0"/>
              </a:rPr>
              <a:t>The ordering VA Provider will be notified when the Consult is closed and will be able to view the documentation.</a:t>
            </a:r>
            <a:r>
              <a:rPr lang="en-US" sz="1200" b="1" i="1" dirty="0" smtClean="0">
                <a:latin typeface="Franklin Gothic Book" pitchFamily="34" charset="0"/>
              </a:rPr>
              <a:t>  </a:t>
            </a:r>
          </a:p>
          <a:p>
            <a:pPr marL="228600" indent="-228600">
              <a:lnSpc>
                <a:spcPct val="120000"/>
              </a:lnSpc>
              <a:buAutoNum type="arabicPeriod" startAt="4"/>
            </a:pPr>
            <a:endParaRPr lang="en-US" sz="1200" b="1" i="1" dirty="0" smtClean="0">
              <a:solidFill>
                <a:srgbClr val="7030A0"/>
              </a:solidFill>
              <a:latin typeface="Franklin Gothic Book"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Franklin Gothic Book" pitchFamily="34" charset="0"/>
              </a:rPr>
              <a:t>This step can be completed by various staff within Fee, HIM, and can be scanned into Doc Manager and/or directly into VistA Imaging in CPRS.</a:t>
            </a:r>
            <a:r>
              <a:rPr lang="en-US" sz="1200" b="1" i="1" dirty="0" smtClean="0">
                <a:latin typeface="Franklin Gothic Book" pitchFamily="34" charset="0"/>
              </a:rPr>
              <a:t> </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bg1"/>
              </a:solidFill>
              <a:latin typeface="+mn-lt"/>
              <a:ea typeface="+mn-ea"/>
              <a:cs typeface="+mn-cs"/>
            </a:endParaRPr>
          </a:p>
          <a:p>
            <a:r>
              <a:rPr lang="en-US" sz="1200" kern="1200" dirty="0" smtClean="0">
                <a:solidFill>
                  <a:schemeClr val="bg1"/>
                </a:solidFill>
                <a:latin typeface="+mn-lt"/>
                <a:ea typeface="+mn-ea"/>
                <a:cs typeface="+mn-cs"/>
              </a:rPr>
              <a:t>Scanned Document</a:t>
            </a:r>
            <a:r>
              <a:rPr lang="en-US" sz="1200" kern="1200" baseline="0" dirty="0" smtClean="0">
                <a:solidFill>
                  <a:schemeClr val="bg1"/>
                </a:solidFill>
                <a:latin typeface="+mn-lt"/>
                <a:ea typeface="+mn-ea"/>
                <a:cs typeface="+mn-cs"/>
              </a:rPr>
              <a:t> processes are</a:t>
            </a:r>
            <a:r>
              <a:rPr lang="en-US" sz="1200" kern="1200" dirty="0" smtClean="0">
                <a:solidFill>
                  <a:schemeClr val="bg1"/>
                </a:solidFill>
                <a:latin typeface="+mn-lt"/>
                <a:ea typeface="+mn-ea"/>
                <a:cs typeface="+mn-cs"/>
              </a:rPr>
              <a:t> based on Local process such</a:t>
            </a:r>
            <a:r>
              <a:rPr lang="en-US" sz="1200" kern="1200" baseline="0" dirty="0" smtClean="0">
                <a:solidFill>
                  <a:schemeClr val="bg1"/>
                </a:solidFill>
                <a:latin typeface="+mn-lt"/>
                <a:ea typeface="+mn-ea"/>
                <a:cs typeface="+mn-cs"/>
              </a:rPr>
              <a:t> as </a:t>
            </a:r>
            <a:r>
              <a:rPr lang="en-US" sz="1200" kern="1200" dirty="0" smtClean="0">
                <a:solidFill>
                  <a:schemeClr val="bg1"/>
                </a:solidFill>
                <a:latin typeface="+mn-lt"/>
                <a:ea typeface="+mn-ea"/>
                <a:cs typeface="+mn-cs"/>
              </a:rPr>
              <a:t>Doc Manger or </a:t>
            </a:r>
            <a:r>
              <a:rPr lang="en-US" sz="1200" kern="1200" dirty="0" err="1" smtClean="0">
                <a:solidFill>
                  <a:schemeClr val="bg1"/>
                </a:solidFill>
                <a:latin typeface="+mn-lt"/>
                <a:ea typeface="+mn-ea"/>
                <a:cs typeface="+mn-cs"/>
              </a:rPr>
              <a:t>VistA</a:t>
            </a:r>
            <a:r>
              <a:rPr lang="en-US" sz="1200" kern="1200" dirty="0" smtClean="0">
                <a:solidFill>
                  <a:schemeClr val="bg1"/>
                </a:solidFill>
                <a:latin typeface="+mn-lt"/>
                <a:ea typeface="+mn-ea"/>
                <a:cs typeface="+mn-cs"/>
              </a:rPr>
              <a:t> imaging. </a:t>
            </a:r>
          </a:p>
          <a:p>
            <a:r>
              <a:rPr lang="en-US" sz="1200" kern="1200" dirty="0" smtClean="0">
                <a:solidFill>
                  <a:schemeClr val="bg1"/>
                </a:solidFill>
                <a:latin typeface="+mn-lt"/>
                <a:ea typeface="+mn-ea"/>
                <a:cs typeface="+mn-cs"/>
              </a:rPr>
              <a:t>The NON</a:t>
            </a:r>
            <a:r>
              <a:rPr lang="en-US" sz="1200" kern="1200" baseline="0" dirty="0" smtClean="0">
                <a:solidFill>
                  <a:schemeClr val="bg1"/>
                </a:solidFill>
                <a:latin typeface="+mn-lt"/>
                <a:ea typeface="+mn-ea"/>
                <a:cs typeface="+mn-cs"/>
              </a:rPr>
              <a:t> VA CARE CONSULT RESULT NOTE MUST BE UTILIZED for EVERY NON VA CARE CONSULT CLOSING after the initial documentation is received and is one of the NATIONAL METRICS for tracking of Progress note titles.  Other Specialties can be added to the document based on the Consult/Referrals each site has developed from the Generic COMMON Elements NON VA CONSULT.</a:t>
            </a:r>
          </a:p>
          <a:p>
            <a:endParaRPr lang="en-US" sz="1200" kern="1200" baseline="0" dirty="0" smtClean="0">
              <a:solidFill>
                <a:schemeClr val="bg1"/>
              </a:solidFill>
              <a:latin typeface="+mn-lt"/>
              <a:ea typeface="+mn-ea"/>
              <a:cs typeface="+mn-cs"/>
            </a:endParaRPr>
          </a:p>
          <a:p>
            <a:endParaRPr lang="en-US" dirty="0" smtClean="0"/>
          </a:p>
          <a:p>
            <a:pPr marL="228600" indent="-228600">
              <a:lnSpc>
                <a:spcPct val="120000"/>
              </a:lnSpc>
              <a:buNone/>
            </a:pPr>
            <a:r>
              <a:rPr lang="en-US" sz="1200" b="1" i="1" dirty="0" smtClean="0">
                <a:solidFill>
                  <a:srgbClr val="7030A0"/>
                </a:solidFill>
                <a:latin typeface="Franklin Gothic Book" pitchFamily="34" charset="0"/>
              </a:rPr>
              <a:t>______________________________________________________________________________End Bonnie’s Notes___</a:t>
            </a:r>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49</a:t>
            </a:fld>
            <a:endParaRPr lang="en-US"/>
          </a:p>
        </p:txBody>
      </p:sp>
    </p:spTree>
    <p:extLst>
      <p:ext uri="{BB962C8B-B14F-4D97-AF65-F5344CB8AC3E}">
        <p14:creationId xmlns:p14="http://schemas.microsoft.com/office/powerpoint/2010/main" val="310573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Leverage a </a:t>
            </a:r>
            <a:r>
              <a:rPr lang="en-US" dirty="0" smtClean="0"/>
              <a:t>train-the-trainer approach at</a:t>
            </a:r>
            <a:r>
              <a:rPr lang="en-US" baseline="0" dirty="0" smtClean="0"/>
              <a:t> each VISN</a:t>
            </a:r>
            <a:r>
              <a:rPr lang="en-US" dirty="0" smtClean="0"/>
              <a:t>:</a:t>
            </a:r>
          </a:p>
          <a:p>
            <a:endParaRPr lang="en-US" dirty="0" smtClean="0"/>
          </a:p>
          <a:p>
            <a:r>
              <a:rPr lang="en-US" dirty="0" smtClean="0"/>
              <a:t>-  Each Leadership in</a:t>
            </a:r>
            <a:r>
              <a:rPr lang="en-US" baseline="0" dirty="0" smtClean="0"/>
              <a:t> each </a:t>
            </a:r>
            <a:r>
              <a:rPr lang="en-US" dirty="0" smtClean="0"/>
              <a:t>VISN selected a Champion facility; </a:t>
            </a:r>
          </a:p>
          <a:p>
            <a:pPr>
              <a:buFontTx/>
              <a:buChar char="-"/>
            </a:pPr>
            <a:r>
              <a:rPr lang="en-US" dirty="0" smtClean="0"/>
              <a:t>  The CBO NVCC team works with  the</a:t>
            </a:r>
            <a:r>
              <a:rPr lang="en-US" baseline="0" dirty="0" smtClean="0"/>
              <a:t> designated </a:t>
            </a:r>
            <a:r>
              <a:rPr lang="en-US" dirty="0" smtClean="0"/>
              <a:t>facility POC</a:t>
            </a:r>
            <a:r>
              <a:rPr lang="en-US" baseline="0" dirty="0" smtClean="0"/>
              <a:t> and VISN Business Implementation Manager (BIM) to facilitate training and education thru weekly meetings in order to provide   </a:t>
            </a:r>
          </a:p>
          <a:p>
            <a:pPr>
              <a:buFontTx/>
              <a:buChar char="-"/>
            </a:pPr>
            <a:r>
              <a:rPr lang="en-US" baseline="0" dirty="0" smtClean="0"/>
              <a:t> Technical support to identified CAC’s and ADPAC’s for installation of CPRS templates and successful implementation of  NVCC processes also during that time frame.</a:t>
            </a:r>
          </a:p>
          <a:p>
            <a:endParaRPr lang="en-US" baseline="0" dirty="0" smtClean="0"/>
          </a:p>
          <a:p>
            <a:pPr marL="171450" indent="-171450">
              <a:buFontTx/>
              <a:buChar char="-"/>
            </a:pPr>
            <a:r>
              <a:rPr lang="en-US" baseline="0" dirty="0" smtClean="0"/>
              <a:t>The Champion facility and VISN BIM, with support from the CBO NVCC team, were responsible to roll out the processes and tools to its sister facilities. </a:t>
            </a:r>
          </a:p>
          <a:p>
            <a:pPr marL="0" indent="0">
              <a:buFontTx/>
              <a:buNone/>
            </a:pPr>
            <a:endParaRPr lang="en-US" baseline="0" dirty="0" smtClean="0"/>
          </a:p>
          <a:p>
            <a:r>
              <a:rPr lang="en-US" baseline="0" dirty="0" smtClean="0"/>
              <a:t>- The CBO NVCC team provided continuous support during pre-implementation, implementation and post implementation phases of the initiative.</a:t>
            </a:r>
            <a:endParaRPr lang="en-US" dirty="0" smtClean="0"/>
          </a:p>
          <a:p>
            <a:endParaRPr lang="en-US" baseline="0" dirty="0" smtClean="0"/>
          </a:p>
          <a:p>
            <a:endParaRPr lang="en-US" dirty="0">
              <a:latin typeface="Arial" charset="0"/>
            </a:endParaRPr>
          </a:p>
          <a:p>
            <a:endParaRPr lang="en-US" dirty="0"/>
          </a:p>
        </p:txBody>
      </p:sp>
    </p:spTree>
    <p:extLst>
      <p:ext uri="{BB962C8B-B14F-4D97-AF65-F5344CB8AC3E}">
        <p14:creationId xmlns:p14="http://schemas.microsoft.com/office/powerpoint/2010/main" val="3024676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to recap the </a:t>
            </a:r>
            <a:r>
              <a:rPr lang="en-US" baseline="0" dirty="0" err="1" smtClean="0"/>
              <a:t>Appt</a:t>
            </a:r>
            <a:r>
              <a:rPr lang="en-US" baseline="0" dirty="0" smtClean="0"/>
              <a:t> </a:t>
            </a:r>
            <a:r>
              <a:rPr lang="en-US" baseline="0" dirty="0" err="1" smtClean="0"/>
              <a:t>Mgt</a:t>
            </a:r>
            <a:r>
              <a:rPr lang="en-US" baseline="0" dirty="0" smtClean="0"/>
              <a:t> Process – understand each organization will determine who will perform these specific functions of </a:t>
            </a:r>
          </a:p>
          <a:p>
            <a:endParaRPr lang="en-US" baseline="0" dirty="0" smtClean="0"/>
          </a:p>
          <a:p>
            <a:r>
              <a:rPr lang="en-US" baseline="0" dirty="0" smtClean="0"/>
              <a:t>Initiating, suspending, and Completing the Authorization in FBCS and Cost Estimation (which is external to NVCC process at this time), </a:t>
            </a:r>
          </a:p>
          <a:p>
            <a:endParaRPr lang="en-US" baseline="0" dirty="0" smtClean="0"/>
          </a:p>
          <a:p>
            <a:r>
              <a:rPr lang="en-US" baseline="0" dirty="0" smtClean="0"/>
              <a:t>contacting the veteran and Non VA Care Provider, </a:t>
            </a:r>
          </a:p>
          <a:p>
            <a:endParaRPr lang="en-US" baseline="0" dirty="0" smtClean="0"/>
          </a:p>
          <a:p>
            <a:r>
              <a:rPr lang="en-US" baseline="0" dirty="0" smtClean="0"/>
              <a:t>placement of Appt in VistA Appt Mgt, </a:t>
            </a:r>
          </a:p>
          <a:p>
            <a:endParaRPr lang="en-US" baseline="0" dirty="0" smtClean="0"/>
          </a:p>
          <a:p>
            <a:r>
              <a:rPr lang="en-US" baseline="0" dirty="0" smtClean="0"/>
              <a:t>Send correspondence to both Veteran and Non VA Provider</a:t>
            </a:r>
          </a:p>
          <a:p>
            <a:endParaRPr lang="en-US" baseline="0" dirty="0" smtClean="0"/>
          </a:p>
          <a:p>
            <a:r>
              <a:rPr lang="en-US" baseline="0" dirty="0" smtClean="0"/>
              <a:t>Verifying completion of services and obtaining clinical documentation, </a:t>
            </a:r>
          </a:p>
          <a:p>
            <a:endParaRPr lang="en-US" baseline="0" dirty="0" smtClean="0"/>
          </a:p>
          <a:p>
            <a:r>
              <a:rPr lang="en-US" baseline="0" dirty="0" smtClean="0"/>
              <a:t>scanning records into the system and closing the consult with the Non VA CARE Consult Result Note and attaching the clinical documentation.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50</a:t>
            </a:fld>
            <a:endParaRPr lang="en-US"/>
          </a:p>
        </p:txBody>
      </p:sp>
    </p:spTree>
    <p:extLst>
      <p:ext uri="{BB962C8B-B14F-4D97-AF65-F5344CB8AC3E}">
        <p14:creationId xmlns:p14="http://schemas.microsoft.com/office/powerpoint/2010/main" val="828804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ct val="0"/>
              </a:spcBef>
              <a:spcAft>
                <a:spcPts val="0"/>
              </a:spcAft>
              <a:buFontTx/>
              <a:buNone/>
              <a:defRPr/>
            </a:pPr>
            <a:r>
              <a:rPr lang="en-US" dirty="0" smtClean="0"/>
              <a:t>The</a:t>
            </a:r>
            <a:r>
              <a:rPr lang="en-US" baseline="0" dirty="0" smtClean="0"/>
              <a:t> next NVCC Process we will discuss is Hospital Notification</a:t>
            </a:r>
            <a:endParaRPr lang="en-US" dirty="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C86B4-59C7-4ABF-83CF-C10B807CCC4B}" type="slidenum">
              <a:rPr lang="en-US" smtClean="0">
                <a:solidFill>
                  <a:srgbClr val="000000"/>
                </a:solidFill>
                <a:ea typeface="ＭＳ Ｐゴシック" pitchFamily="34" charset="-128"/>
                <a:cs typeface="Arial" pitchFamily="34" charset="0"/>
              </a:rPr>
              <a:pPr/>
              <a:t>51</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4108480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Non-VA Care Hospital Notification</a:t>
            </a:r>
            <a:r>
              <a:rPr lang="en-US" sz="1200" b="1" kern="1200" baseline="0" dirty="0" smtClean="0">
                <a:solidFill>
                  <a:schemeClr val="tx1"/>
                </a:solidFill>
                <a:latin typeface="Times New Roman" pitchFamily="18" charset="0"/>
                <a:ea typeface="+mn-ea"/>
                <a:cs typeface="+mn-cs"/>
              </a:rPr>
              <a:t> Process</a:t>
            </a:r>
          </a:p>
          <a:p>
            <a:endParaRPr lang="en-US" sz="1200" b="1" kern="1200" baseline="0" dirty="0" smtClean="0">
              <a:solidFill>
                <a:schemeClr val="tx1"/>
              </a:solidFill>
              <a:latin typeface="Times New Roman" pitchFamily="18" charset="0"/>
              <a:ea typeface="+mn-ea"/>
              <a:cs typeface="+mn-cs"/>
            </a:endParaRPr>
          </a:p>
          <a:p>
            <a:r>
              <a:rPr lang="en-US" sz="1200" b="1" kern="1200" baseline="0" dirty="0" smtClean="0">
                <a:solidFill>
                  <a:schemeClr val="tx1"/>
                </a:solidFill>
                <a:latin typeface="Times New Roman" pitchFamily="18" charset="0"/>
                <a:ea typeface="+mn-ea"/>
                <a:cs typeface="+mn-cs"/>
              </a:rPr>
              <a:t>Again…discuss Veteran is centered in the process and involves other members of the NVCC Team highlighted in the next slides</a:t>
            </a:r>
          </a:p>
          <a:p>
            <a:endParaRPr lang="en-US" sz="1200" b="1" kern="1200" baseline="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52</a:t>
            </a:fld>
            <a:endParaRPr lang="en-US"/>
          </a:p>
        </p:txBody>
      </p:sp>
    </p:spTree>
    <p:extLst>
      <p:ext uri="{BB962C8B-B14F-4D97-AF65-F5344CB8AC3E}">
        <p14:creationId xmlns:p14="http://schemas.microsoft.com/office/powerpoint/2010/main" val="3018580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Times New Roman" pitchFamily="18" charset="0"/>
                <a:ea typeface="+mn-ea"/>
                <a:cs typeface="+mn-cs"/>
              </a:rPr>
              <a:t>The</a:t>
            </a:r>
            <a:r>
              <a:rPr lang="en-US" sz="1200" b="1" kern="1200" baseline="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Non-VA Care Hospital Notification</a:t>
            </a:r>
            <a:r>
              <a:rPr lang="en-US" sz="1200" b="1" kern="1200" baseline="0" dirty="0" smtClean="0">
                <a:solidFill>
                  <a:schemeClr val="tx1"/>
                </a:solidFill>
                <a:latin typeface="Times New Roman" pitchFamily="18" charset="0"/>
                <a:ea typeface="+mn-ea"/>
                <a:cs typeface="+mn-cs"/>
              </a:rPr>
              <a:t> Process begins:</a:t>
            </a:r>
            <a:r>
              <a:rPr lang="en-US" sz="1200" kern="1200" baseline="0" dirty="0" smtClean="0">
                <a:solidFill>
                  <a:schemeClr val="tx1"/>
                </a:solidFill>
                <a:latin typeface="Times New Roman" pitchFamily="18" charset="0"/>
                <a:ea typeface="+mn-ea"/>
                <a:cs typeface="+mn-cs"/>
              </a:rPr>
              <a:t/>
            </a:r>
            <a:br>
              <a:rPr lang="en-US" sz="1200" kern="1200" baseline="0" dirty="0" smtClean="0">
                <a:solidFill>
                  <a:schemeClr val="tx1"/>
                </a:solidFill>
                <a:latin typeface="Times New Roman" pitchFamily="18" charset="0"/>
                <a:ea typeface="+mn-ea"/>
                <a:cs typeface="+mn-cs"/>
              </a:rPr>
            </a:br>
            <a:endParaRPr lang="en-US" sz="1200" kern="1200" baseline="0" dirty="0" smtClean="0">
              <a:solidFill>
                <a:schemeClr val="tx1"/>
              </a:solidFill>
              <a:latin typeface="Times New Roman" pitchFamily="18" charset="0"/>
              <a:ea typeface="+mn-ea"/>
              <a:cs typeface="+mn-cs"/>
            </a:endParaRPr>
          </a:p>
          <a:p>
            <a:pPr>
              <a:lnSpc>
                <a:spcPct val="110000"/>
              </a:lnSpc>
              <a:spcBef>
                <a:spcPts val="0"/>
              </a:spcBef>
              <a:buNone/>
            </a:pPr>
            <a:r>
              <a:rPr lang="en-US" sz="1200" dirty="0" smtClean="0"/>
              <a:t>When the VA receives notification of a Veteran admitted to a Non VA Facility ER or </a:t>
            </a:r>
          </a:p>
          <a:p>
            <a:pPr marL="0" marR="0" indent="0" algn="l" defTabSz="914400" rtl="0" eaLnBrk="0" fontAlgn="base" latinLnBrk="0" hangingPunct="0">
              <a:lnSpc>
                <a:spcPct val="110000"/>
              </a:lnSpc>
              <a:spcBef>
                <a:spcPts val="0"/>
              </a:spcBef>
              <a:spcAft>
                <a:spcPct val="0"/>
              </a:spcAft>
              <a:buClrTx/>
              <a:buSzTx/>
              <a:buFontTx/>
              <a:buNone/>
              <a:tabLst/>
              <a:defRPr/>
            </a:pPr>
            <a:r>
              <a:rPr lang="en-US" sz="1200" dirty="0" smtClean="0"/>
              <a:t>Inpatient. </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10000"/>
              </a:lnSpc>
              <a:spcBef>
                <a:spcPts val="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Transfer Coordinator, AOD (Administrative Officer of the Day), Clerk or any other VA medical staff member can initiate the note and place additional signers for communication. </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kern="1200" dirty="0" smtClean="0">
              <a:solidFill>
                <a:schemeClr val="tx1"/>
              </a:solidFill>
              <a:latin typeface="Times New Roman" pitchFamily="18" charset="0"/>
              <a:ea typeface="+mn-ea"/>
              <a:cs typeface="+mn-cs"/>
            </a:endParaRPr>
          </a:p>
          <a:p>
            <a:pPr>
              <a:lnSpc>
                <a:spcPct val="110000"/>
              </a:lnSpc>
              <a:spcBef>
                <a:spcPts val="0"/>
              </a:spcBef>
              <a:buNone/>
            </a:pPr>
            <a:r>
              <a:rPr lang="en-US" sz="1200" kern="1200" dirty="0" smtClean="0">
                <a:solidFill>
                  <a:schemeClr val="tx1"/>
                </a:solidFill>
                <a:latin typeface="Times New Roman" pitchFamily="18" charset="0"/>
                <a:ea typeface="+mn-ea"/>
                <a:cs typeface="+mn-cs"/>
              </a:rPr>
              <a:t>The</a:t>
            </a:r>
            <a:r>
              <a:rPr lang="en-US" sz="1200" kern="1200" baseline="0" dirty="0" smtClean="0">
                <a:solidFill>
                  <a:schemeClr val="tx1"/>
                </a:solidFill>
                <a:latin typeface="Times New Roman" pitchFamily="18" charset="0"/>
                <a:ea typeface="+mn-ea"/>
                <a:cs typeface="+mn-cs"/>
              </a:rPr>
              <a:t> Notification can be directly from the NON VA CARE FACILITY OR the Veteran himself, Family Member, Friend, outside Social Worker, Case Manager, or any ancillary staff </a:t>
            </a:r>
            <a:endParaRPr lang="en-US" sz="1200" dirty="0" smtClean="0"/>
          </a:p>
          <a:p>
            <a:endParaRPr lang="en-US" sz="1200" b="0" kern="1200" dirty="0" smtClean="0">
              <a:solidFill>
                <a:schemeClr val="tx1"/>
              </a:solidFill>
              <a:latin typeface="+mn-lt"/>
              <a:ea typeface="+mn-ea"/>
              <a:cs typeface="+mn-cs"/>
            </a:endParaRPr>
          </a:p>
          <a:p>
            <a:r>
              <a:rPr lang="en-US" sz="1200" b="1" kern="1200" dirty="0" smtClean="0">
                <a:solidFill>
                  <a:srgbClr val="FFFF00"/>
                </a:solidFill>
                <a:latin typeface="Times New Roman" pitchFamily="18" charset="0"/>
                <a:ea typeface="+mn-ea"/>
                <a:cs typeface="+mn-cs"/>
              </a:rPr>
              <a:t>This</a:t>
            </a:r>
            <a:r>
              <a:rPr lang="en-US" sz="1200" b="1" kern="1200" baseline="0" dirty="0" smtClean="0">
                <a:solidFill>
                  <a:srgbClr val="FFFF00"/>
                </a:solidFill>
                <a:latin typeface="Times New Roman" pitchFamily="18" charset="0"/>
                <a:ea typeface="+mn-ea"/>
                <a:cs typeface="+mn-cs"/>
              </a:rPr>
              <a:t> process is an ongoing evaluation of the Veteran status during the stay at the NON VA CARE Facility after it has been determined there is a potential the VA may be responsible for payment related to the NON VA CARE admission.  </a:t>
            </a:r>
          </a:p>
          <a:p>
            <a:endParaRPr lang="en-US" sz="1200" b="1" kern="1200" baseline="0" dirty="0" smtClean="0">
              <a:solidFill>
                <a:srgbClr val="FFFF00"/>
              </a:solidFill>
              <a:latin typeface="Times New Roman" pitchFamily="18" charset="0"/>
              <a:ea typeface="+mn-ea"/>
              <a:cs typeface="+mn-cs"/>
            </a:endParaRPr>
          </a:p>
          <a:p>
            <a:r>
              <a:rPr lang="en-US" sz="1200" b="1" kern="1200" baseline="0" dirty="0" smtClean="0">
                <a:solidFill>
                  <a:srgbClr val="FFFF00"/>
                </a:solidFill>
                <a:latin typeface="Times New Roman" pitchFamily="18" charset="0"/>
                <a:ea typeface="+mn-ea"/>
                <a:cs typeface="+mn-cs"/>
              </a:rPr>
              <a:t>The Veteran does have a choice to utilize VA benefits if eligible, and if he chooses other payment options, the VA would not cover the services. </a:t>
            </a:r>
          </a:p>
          <a:p>
            <a:endParaRPr lang="en-US" sz="1200" b="1" kern="1200" baseline="0" dirty="0" smtClean="0">
              <a:solidFill>
                <a:srgbClr val="FFFF00"/>
              </a:solidFill>
              <a:latin typeface="Times New Roman" pitchFamily="18" charset="0"/>
              <a:ea typeface="+mn-ea"/>
              <a:cs typeface="+mn-cs"/>
            </a:endParaRPr>
          </a:p>
          <a:p>
            <a:r>
              <a:rPr lang="en-US" sz="1200" b="1" kern="1200" baseline="0" dirty="0" smtClean="0">
                <a:solidFill>
                  <a:srgbClr val="FFFF00"/>
                </a:solidFill>
                <a:latin typeface="Times New Roman" pitchFamily="18" charset="0"/>
                <a:ea typeface="+mn-ea"/>
                <a:cs typeface="+mn-cs"/>
              </a:rPr>
              <a:t>The NON VA CARE Facility has 72 hours to notify the VA of Veteran's admission and the VA could make the determination at that time to  pre-authorize that EOC based on the eligibility status and clinical condition surrounding that admission.  </a:t>
            </a:r>
            <a:endParaRPr lang="en-US" sz="1200" b="1" kern="1200" dirty="0" smtClean="0">
              <a:solidFill>
                <a:srgbClr val="FFFF00"/>
              </a:solidFill>
              <a:latin typeface="Times New Roman" pitchFamily="18" charset="0"/>
              <a:ea typeface="+mn-ea"/>
              <a:cs typeface="+mn-cs"/>
            </a:endParaRPr>
          </a:p>
          <a:p>
            <a:pPr>
              <a:lnSpc>
                <a:spcPct val="110000"/>
              </a:lnSpc>
              <a:spcBef>
                <a:spcPts val="0"/>
              </a:spcBef>
              <a:buNone/>
            </a:pPr>
            <a:endParaRPr lang="en-US" sz="1200" dirty="0" smtClean="0"/>
          </a:p>
          <a:p>
            <a:pPr>
              <a:lnSpc>
                <a:spcPct val="110000"/>
              </a:lnSpc>
              <a:spcBef>
                <a:spcPts val="0"/>
              </a:spcBef>
              <a:buNone/>
            </a:pPr>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53</a:t>
            </a:fld>
            <a:endParaRPr lang="en-US"/>
          </a:p>
        </p:txBody>
      </p:sp>
    </p:spTree>
    <p:extLst>
      <p:ext uri="{BB962C8B-B14F-4D97-AF65-F5344CB8AC3E}">
        <p14:creationId xmlns:p14="http://schemas.microsoft.com/office/powerpoint/2010/main" val="1170361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a:p>
            <a:pPr lvl="0"/>
            <a:r>
              <a:rPr lang="en-US" sz="4000" b="1" dirty="0" smtClean="0">
                <a:solidFill>
                  <a:srgbClr val="FF0000"/>
                </a:solidFill>
              </a:rPr>
              <a:t>Veteran</a:t>
            </a:r>
          </a:p>
          <a:p>
            <a:pPr lvl="1"/>
            <a:r>
              <a:rPr lang="en-US" sz="3600" dirty="0" smtClean="0"/>
              <a:t>Non VA Facility</a:t>
            </a:r>
          </a:p>
          <a:p>
            <a:pPr lvl="1"/>
            <a:r>
              <a:rPr lang="en-US" sz="3400" dirty="0" smtClean="0"/>
              <a:t>NVCC Team / Transfer Coordinator </a:t>
            </a:r>
          </a:p>
          <a:p>
            <a:pPr lvl="1"/>
            <a:r>
              <a:rPr lang="en-US" sz="3400" dirty="0" smtClean="0"/>
              <a:t>VA Provider and Ancillary VA Staff</a:t>
            </a:r>
          </a:p>
          <a:p>
            <a:pPr lvl="1"/>
            <a:r>
              <a:rPr lang="en-US" sz="3600" dirty="0" smtClean="0"/>
              <a:t>VA Hospitalist</a:t>
            </a: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54</a:t>
            </a:fld>
            <a:endParaRPr lang="en-US"/>
          </a:p>
        </p:txBody>
      </p:sp>
    </p:spTree>
    <p:extLst>
      <p:ext uri="{BB962C8B-B14F-4D97-AF65-F5344CB8AC3E}">
        <p14:creationId xmlns:p14="http://schemas.microsoft.com/office/powerpoint/2010/main" val="591825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10000"/>
              </a:lnSpc>
              <a:spcBef>
                <a:spcPts val="0"/>
              </a:spcBef>
              <a:buNone/>
            </a:pPr>
            <a:r>
              <a:rPr lang="en-US" sz="1200" dirty="0" smtClean="0"/>
              <a:t>The </a:t>
            </a:r>
            <a:r>
              <a:rPr lang="en-US" sz="1200" b="1" dirty="0" smtClean="0"/>
              <a:t>Hospital Notification Progress Note Template</a:t>
            </a:r>
            <a:r>
              <a:rPr lang="en-US" sz="1200" dirty="0" smtClean="0"/>
              <a:t> is initiated in CPRS </a:t>
            </a:r>
          </a:p>
          <a:p>
            <a:pPr>
              <a:lnSpc>
                <a:spcPct val="110000"/>
              </a:lnSpc>
              <a:spcBef>
                <a:spcPts val="0"/>
              </a:spcBef>
              <a:buNone/>
            </a:pPr>
            <a:r>
              <a:rPr lang="en-US" sz="1200" dirty="0" smtClean="0"/>
              <a:t>to track initial information and begins ongoing continued stay reviews of the Veterans status while in the Non VA facility. </a:t>
            </a:r>
          </a:p>
          <a:p>
            <a:pPr>
              <a:lnSpc>
                <a:spcPct val="110000"/>
              </a:lnSpc>
              <a:spcBef>
                <a:spcPts val="0"/>
              </a:spcBef>
              <a:buNone/>
            </a:pPr>
            <a:endParaRPr lang="en-US" sz="1200" dirty="0" smtClean="0"/>
          </a:p>
          <a:p>
            <a:pPr>
              <a:lnSpc>
                <a:spcPct val="110000"/>
              </a:lnSpc>
              <a:spcBef>
                <a:spcPts val="0"/>
              </a:spcBef>
              <a:buNone/>
            </a:pPr>
            <a:r>
              <a:rPr lang="en-US" sz="1200" kern="1200" dirty="0" smtClean="0">
                <a:solidFill>
                  <a:schemeClr val="tx1"/>
                </a:solidFill>
                <a:latin typeface="Times New Roman" pitchFamily="18" charset="0"/>
                <a:ea typeface="+mn-ea"/>
                <a:cs typeface="+mn-cs"/>
              </a:rPr>
              <a:t>The</a:t>
            </a:r>
            <a:r>
              <a:rPr lang="en-US" sz="1200" kern="1200" baseline="0" dirty="0" smtClean="0">
                <a:solidFill>
                  <a:schemeClr val="tx1"/>
                </a:solidFill>
                <a:latin typeface="Times New Roman" pitchFamily="18" charset="0"/>
                <a:ea typeface="+mn-ea"/>
                <a:cs typeface="+mn-cs"/>
              </a:rPr>
              <a:t> Notification can be directly from the NON VA CARE FACILITY OR the Veteran himself, Family Member, Friend, outside Social Worker, or Case Manager. </a:t>
            </a:r>
          </a:p>
          <a:p>
            <a:pPr>
              <a:lnSpc>
                <a:spcPct val="110000"/>
              </a:lnSpc>
              <a:spcBef>
                <a:spcPts val="0"/>
              </a:spcBef>
              <a:buNone/>
            </a:pPr>
            <a:endParaRPr lang="en-US" sz="1200" kern="1200" baseline="0" dirty="0" smtClean="0">
              <a:solidFill>
                <a:schemeClr val="tx1"/>
              </a:solidFill>
              <a:latin typeface="Times New Roman" pitchFamily="18" charset="0"/>
              <a:ea typeface="+mn-ea"/>
              <a:cs typeface="+mn-cs"/>
            </a:endParaRPr>
          </a:p>
          <a:p>
            <a:pPr>
              <a:lnSpc>
                <a:spcPct val="110000"/>
              </a:lnSpc>
              <a:spcBef>
                <a:spcPts val="0"/>
              </a:spcBef>
              <a:buNone/>
            </a:pPr>
            <a:r>
              <a:rPr lang="en-US" sz="1200" kern="1200" baseline="0" dirty="0" smtClean="0">
                <a:solidFill>
                  <a:schemeClr val="tx1"/>
                </a:solidFill>
                <a:latin typeface="Times New Roman" pitchFamily="18" charset="0"/>
                <a:ea typeface="+mn-ea"/>
                <a:cs typeface="+mn-cs"/>
              </a:rPr>
              <a:t>The </a:t>
            </a:r>
            <a:r>
              <a:rPr lang="en-US" sz="1200" b="1" kern="1200" baseline="0" dirty="0" smtClean="0">
                <a:solidFill>
                  <a:schemeClr val="tx1"/>
                </a:solidFill>
                <a:latin typeface="Times New Roman" pitchFamily="18" charset="0"/>
                <a:ea typeface="+mn-ea"/>
                <a:cs typeface="+mn-cs"/>
              </a:rPr>
              <a:t>person receiving </a:t>
            </a:r>
            <a:r>
              <a:rPr lang="en-US" sz="1200" kern="1200" baseline="0" dirty="0" smtClean="0">
                <a:solidFill>
                  <a:schemeClr val="tx1"/>
                </a:solidFill>
                <a:latin typeface="Times New Roman" pitchFamily="18" charset="0"/>
                <a:ea typeface="+mn-ea"/>
                <a:cs typeface="+mn-cs"/>
              </a:rPr>
              <a:t>the information </a:t>
            </a:r>
            <a:r>
              <a:rPr lang="en-US" sz="1200" kern="1200" baseline="0" dirty="0" err="1" smtClean="0">
                <a:solidFill>
                  <a:schemeClr val="tx1"/>
                </a:solidFill>
                <a:latin typeface="Times New Roman" pitchFamily="18" charset="0"/>
                <a:ea typeface="+mn-ea"/>
                <a:cs typeface="+mn-cs"/>
              </a:rPr>
              <a:t>ie</a:t>
            </a:r>
            <a:r>
              <a:rPr lang="en-US" sz="1200" kern="1200" baseline="0" dirty="0" smtClean="0">
                <a:solidFill>
                  <a:schemeClr val="tx1"/>
                </a:solidFill>
                <a:latin typeface="Times New Roman" pitchFamily="18" charset="0"/>
                <a:ea typeface="+mn-ea"/>
                <a:cs typeface="+mn-cs"/>
              </a:rPr>
              <a:t>., Administrative Officer of the Day, PSA/Clerk at the VA or CBOC places the known NVCC Team/Transfer Coordinator on as additional signer to notify that follow up is required to check on the veteran’s status from an eligibility and clinical status.</a:t>
            </a:r>
            <a:endParaRPr lang="en-US" sz="1200" dirty="0" smtClean="0"/>
          </a:p>
          <a:p>
            <a:endParaRPr lang="en-US" sz="1200" b="0" kern="1200" dirty="0" smtClean="0">
              <a:solidFill>
                <a:schemeClr val="tx1"/>
              </a:solidFill>
              <a:latin typeface="+mn-lt"/>
              <a:ea typeface="+mn-ea"/>
              <a:cs typeface="+mn-cs"/>
            </a:endParaRPr>
          </a:p>
          <a:p>
            <a:r>
              <a:rPr lang="en-US" sz="1200" b="1" kern="1200" dirty="0" smtClean="0">
                <a:solidFill>
                  <a:srgbClr val="FFFF00"/>
                </a:solidFill>
                <a:latin typeface="Times New Roman" pitchFamily="18" charset="0"/>
                <a:ea typeface="+mn-ea"/>
                <a:cs typeface="+mn-cs"/>
              </a:rPr>
              <a:t>The NVCC Team/Transfer Coordinator staff determines eligibility</a:t>
            </a:r>
            <a:r>
              <a:rPr lang="en-US" sz="1200" b="1" kern="1200" baseline="0" dirty="0" smtClean="0">
                <a:solidFill>
                  <a:srgbClr val="FFFF00"/>
                </a:solidFill>
                <a:latin typeface="Times New Roman" pitchFamily="18" charset="0"/>
                <a:ea typeface="+mn-ea"/>
                <a:cs typeface="+mn-cs"/>
              </a:rPr>
              <a:t> before ongoing status continues.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rgbClr val="FFFF00"/>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rgbClr val="FFFF00"/>
                </a:solidFill>
                <a:latin typeface="Times New Roman" pitchFamily="18" charset="0"/>
                <a:ea typeface="+mn-ea"/>
                <a:cs typeface="+mn-cs"/>
              </a:rPr>
              <a:t>“72 Hour Rule”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rgbClr val="FFFF00"/>
                </a:solidFill>
                <a:latin typeface="Times New Roman" pitchFamily="18" charset="0"/>
                <a:ea typeface="+mn-ea"/>
                <a:cs typeface="+mn-cs"/>
              </a:rPr>
              <a:t>The NON VA CARE Facility has 72 hours to notify the VA of Veteran's admission and the VA could make the determination at that time to  pre-authorize that EOC based on the eligibility status and clinical condition surrounding that admission.  </a:t>
            </a:r>
            <a:endParaRPr lang="en-US" sz="1200" b="1" kern="1200" dirty="0" smtClean="0">
              <a:solidFill>
                <a:srgbClr val="FFFF00"/>
              </a:solidFill>
              <a:latin typeface="Times New Roman" pitchFamily="18" charset="0"/>
              <a:ea typeface="+mn-ea"/>
              <a:cs typeface="+mn-cs"/>
            </a:endParaRPr>
          </a:p>
          <a:p>
            <a:endParaRPr lang="en-US" sz="1200" b="1" kern="1200" baseline="0" dirty="0" smtClean="0">
              <a:solidFill>
                <a:srgbClr val="FFFF00"/>
              </a:solidFill>
              <a:latin typeface="Times New Roman" pitchFamily="18" charset="0"/>
              <a:ea typeface="+mn-ea"/>
              <a:cs typeface="+mn-cs"/>
            </a:endParaRPr>
          </a:p>
          <a:p>
            <a:r>
              <a:rPr lang="en-US" sz="1200" b="1" kern="1200" baseline="0" dirty="0" smtClean="0">
                <a:solidFill>
                  <a:srgbClr val="FFFF00"/>
                </a:solidFill>
                <a:latin typeface="Times New Roman" pitchFamily="18" charset="0"/>
                <a:ea typeface="+mn-ea"/>
                <a:cs typeface="+mn-cs"/>
              </a:rPr>
              <a:t>There is minimal interface between FBCS and CPRS  and it is required to track any contact of a Veteran when we are notified, and document continued stay review in FBCS for tracking of the Business systems side of the VA along with CPRS. </a:t>
            </a:r>
          </a:p>
          <a:p>
            <a:endParaRPr lang="en-US" sz="1200" b="1" kern="1200" baseline="0" dirty="0" smtClean="0">
              <a:solidFill>
                <a:srgbClr val="FFFF00"/>
              </a:solidFill>
              <a:latin typeface="Times New Roman" pitchFamily="18" charset="0"/>
              <a:ea typeface="+mn-ea"/>
              <a:cs typeface="+mn-cs"/>
            </a:endParaRPr>
          </a:p>
          <a:p>
            <a:r>
              <a:rPr lang="en-US" sz="1200" b="1" kern="1200" baseline="0" dirty="0" smtClean="0">
                <a:solidFill>
                  <a:srgbClr val="FFFF00"/>
                </a:solidFill>
                <a:latin typeface="Times New Roman" pitchFamily="18" charset="0"/>
                <a:ea typeface="+mn-ea"/>
                <a:cs typeface="+mn-cs"/>
              </a:rPr>
              <a:t>The Veteran does have a choice to utilize VA benefits if eligible, and if he chooses other payment options, the VA would not cover the services. However, the Clinical staff may wish to follow the patient themselves in order to capture them back after their Discharge from the Non VA Facility. </a:t>
            </a:r>
          </a:p>
          <a:p>
            <a:pPr>
              <a:lnSpc>
                <a:spcPct val="110000"/>
              </a:lnSpc>
              <a:spcBef>
                <a:spcPts val="0"/>
              </a:spcBef>
              <a:buNone/>
            </a:pPr>
            <a:endParaRPr lang="en-US" sz="1200" dirty="0" smtClean="0"/>
          </a:p>
          <a:p>
            <a:pPr>
              <a:lnSpc>
                <a:spcPct val="110000"/>
              </a:lnSpc>
              <a:spcBef>
                <a:spcPts val="0"/>
              </a:spcBef>
              <a:buNone/>
            </a:pPr>
            <a:r>
              <a:rPr lang="en-US" sz="1200" b="1" dirty="0" smtClean="0"/>
              <a:t>Continued Stay Reviews </a:t>
            </a:r>
            <a:r>
              <a:rPr lang="en-US" sz="1200" dirty="0" smtClean="0"/>
              <a:t>are completed with the goal to either transfer back to the VA or follow to discharge to home. </a:t>
            </a:r>
          </a:p>
          <a:p>
            <a:pPr>
              <a:lnSpc>
                <a:spcPct val="110000"/>
              </a:lnSpc>
              <a:spcBef>
                <a:spcPts val="0"/>
              </a:spcBef>
              <a:buNone/>
            </a:pPr>
            <a:endParaRPr lang="en-US" sz="1200" dirty="0" smtClean="0"/>
          </a:p>
          <a:p>
            <a:pPr>
              <a:lnSpc>
                <a:spcPct val="110000"/>
              </a:lnSpc>
              <a:spcBef>
                <a:spcPts val="0"/>
              </a:spcBef>
              <a:buNone/>
            </a:pPr>
            <a:r>
              <a:rPr lang="en-US" sz="1200" dirty="0" smtClean="0"/>
              <a:t>VA Clinical and Ancillary staff involved in the Veterans Care can be added to the note</a:t>
            </a:r>
            <a:r>
              <a:rPr lang="en-US" sz="1200" baseline="0" dirty="0" smtClean="0"/>
              <a:t> as: </a:t>
            </a:r>
            <a:r>
              <a:rPr lang="en-US" sz="1200" dirty="0" smtClean="0"/>
              <a:t>Additional Signers, i.e., VA Providers, Social Work, Discharge Planners, Case Managers, Mental Health, to</a:t>
            </a:r>
            <a:r>
              <a:rPr lang="en-US" sz="1200" baseline="0" dirty="0" smtClean="0"/>
              <a:t> keep updated on the Veterans Status.</a:t>
            </a:r>
          </a:p>
          <a:p>
            <a:pPr>
              <a:lnSpc>
                <a:spcPct val="110000"/>
              </a:lnSpc>
              <a:spcBef>
                <a:spcPts val="0"/>
              </a:spcBef>
              <a:buNone/>
            </a:pPr>
            <a:endParaRPr lang="en-US" sz="1200" baseline="0" dirty="0" smtClean="0"/>
          </a:p>
          <a:p>
            <a:pPr>
              <a:lnSpc>
                <a:spcPct val="110000"/>
              </a:lnSpc>
              <a:spcBef>
                <a:spcPts val="0"/>
              </a:spcBef>
              <a:buNone/>
            </a:pPr>
            <a:r>
              <a:rPr lang="en-US" sz="1200" dirty="0" smtClean="0"/>
              <a:t>Information is also placed in FBCS Clinical Tracking</a:t>
            </a:r>
            <a:r>
              <a:rPr lang="en-US" sz="1200" baseline="0" dirty="0" smtClean="0"/>
              <a:t> at that time</a:t>
            </a:r>
            <a:r>
              <a:rPr lang="en-US" sz="1200" dirty="0" smtClean="0"/>
              <a:t> to follow the care and outcome of the Veteran. </a:t>
            </a:r>
          </a:p>
          <a:p>
            <a:pPr>
              <a:lnSpc>
                <a:spcPct val="110000"/>
              </a:lnSpc>
              <a:spcBef>
                <a:spcPts val="0"/>
              </a:spcBef>
              <a:buNone/>
            </a:pPr>
            <a:endParaRPr lang="en-US" sz="1200" b="1" i="1" dirty="0" smtClean="0"/>
          </a:p>
          <a:p>
            <a:pPr>
              <a:lnSpc>
                <a:spcPct val="110000"/>
              </a:lnSpc>
              <a:spcBef>
                <a:spcPts val="0"/>
              </a:spcBef>
              <a:buNone/>
            </a:pPr>
            <a:r>
              <a:rPr lang="en-US" sz="1200" b="1" i="0" dirty="0" smtClean="0"/>
              <a:t>There is minimal interface with CPRS and FBCS and duplicate entry</a:t>
            </a:r>
            <a:r>
              <a:rPr lang="en-US" sz="1200" b="1" i="0" baseline="0" dirty="0" smtClean="0"/>
              <a:t> is required in FBCS for each Clinical Stay Review Entry. </a:t>
            </a:r>
            <a:endParaRPr lang="en-US" sz="900" b="1" i="0" dirty="0" smtClean="0"/>
          </a:p>
          <a:p>
            <a:endParaRPr lang="en-US" sz="1200" kern="1200" dirty="0" smtClean="0">
              <a:solidFill>
                <a:schemeClr val="tx1"/>
              </a:solidFill>
              <a:latin typeface="Times New Roman" pitchFamily="18" charset="0"/>
              <a:ea typeface="+mn-ea"/>
              <a:cs typeface="+mn-cs"/>
            </a:endParaRPr>
          </a:p>
          <a:p>
            <a:endParaRPr lang="en-US" sz="1200" b="0" kern="1200" dirty="0" smtClean="0">
              <a:solidFill>
                <a:schemeClr val="tx1"/>
              </a:solidFill>
              <a:latin typeface="+mn-lt"/>
              <a:ea typeface="+mn-ea"/>
              <a:cs typeface="+mn-cs"/>
            </a:endParaRPr>
          </a:p>
          <a:p>
            <a:endParaRPr lang="en-US" sz="1200" b="1" kern="1200" baseline="0" dirty="0" smtClean="0">
              <a:solidFill>
                <a:srgbClr val="FFFF00"/>
              </a:solidFill>
              <a:latin typeface="Times New Roman" pitchFamily="18" charset="0"/>
              <a:ea typeface="+mn-ea"/>
              <a:cs typeface="+mn-cs"/>
            </a:endParaRPr>
          </a:p>
          <a:p>
            <a:pPr>
              <a:lnSpc>
                <a:spcPct val="110000"/>
              </a:lnSpc>
              <a:spcBef>
                <a:spcPts val="0"/>
              </a:spcBef>
              <a:buNone/>
            </a:pPr>
            <a:endParaRPr lang="en-US" sz="1200" dirty="0" smtClean="0"/>
          </a:p>
          <a:p>
            <a:pPr>
              <a:lnSpc>
                <a:spcPct val="110000"/>
              </a:lnSpc>
              <a:spcBef>
                <a:spcPts val="0"/>
              </a:spcBef>
              <a:buNone/>
            </a:pPr>
            <a:endParaRPr lang="en-US" sz="1200" dirty="0" smtClean="0"/>
          </a:p>
          <a:p>
            <a:endParaRPr lang="en-US" dirty="0" smtClean="0"/>
          </a:p>
          <a:p>
            <a:endParaRPr lang="en-US" dirty="0" smtClean="0"/>
          </a:p>
          <a:p>
            <a:endParaRPr lang="en-US" dirty="0" smtClean="0"/>
          </a:p>
          <a:p>
            <a:endParaRPr lang="en-US" sz="1200" kern="1200" dirty="0" smtClean="0">
              <a:solidFill>
                <a:schemeClr val="tx1"/>
              </a:solidFill>
              <a:latin typeface="Times New Roman" pitchFamily="18" charset="0"/>
              <a:ea typeface="+mn-ea"/>
              <a:cs typeface="+mn-cs"/>
            </a:endParaRPr>
          </a:p>
          <a:p>
            <a:endParaRPr lang="en-US" dirty="0" smtClean="0"/>
          </a:p>
          <a:p>
            <a:pPr lvl="0">
              <a:buFont typeface="Arial" pitchFamily="34" charset="0"/>
              <a:buNone/>
            </a:pPr>
            <a:endParaRPr lang="en-US" sz="11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55</a:t>
            </a:fld>
            <a:endParaRPr lang="en-US"/>
          </a:p>
        </p:txBody>
      </p:sp>
    </p:spTree>
    <p:extLst>
      <p:ext uri="{BB962C8B-B14F-4D97-AF65-F5344CB8AC3E}">
        <p14:creationId xmlns:p14="http://schemas.microsoft.com/office/powerpoint/2010/main" val="2397375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spcBef>
                <a:spcPts val="0"/>
              </a:spcBef>
            </a:pPr>
            <a:r>
              <a:rPr lang="en-US" sz="1200" b="1" dirty="0" smtClean="0">
                <a:solidFill>
                  <a:schemeClr val="bg1"/>
                </a:solidFill>
              </a:rPr>
              <a:t>Here is the</a:t>
            </a:r>
            <a:r>
              <a:rPr lang="en-US" sz="1200" b="1" baseline="0" dirty="0" smtClean="0">
                <a:solidFill>
                  <a:schemeClr val="bg1"/>
                </a:solidFill>
              </a:rPr>
              <a:t> Face page of the NON VA CARE Hospital Notification Note:</a:t>
            </a:r>
          </a:p>
          <a:p>
            <a:pPr>
              <a:spcBef>
                <a:spcPts val="0"/>
              </a:spcBef>
            </a:pPr>
            <a:endParaRPr lang="en-US" sz="1200" b="1" baseline="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1" baseline="0" dirty="0" smtClean="0">
                <a:solidFill>
                  <a:schemeClr val="bg1"/>
                </a:solidFill>
              </a:rPr>
              <a:t>2 Sections allow for information surrounding the notification and ongoing facilitation, coordination, and tracking of the Veterans status.  It can be used by multiple users and addresses multiple processes during the Veteran’s Inpatient stay at the non </a:t>
            </a:r>
            <a:r>
              <a:rPr lang="en-US" sz="1200" b="1" baseline="0" dirty="0" err="1" smtClean="0">
                <a:solidFill>
                  <a:schemeClr val="bg1"/>
                </a:solidFill>
              </a:rPr>
              <a:t>va</a:t>
            </a:r>
            <a:r>
              <a:rPr lang="en-US" sz="1200" b="1" baseline="0" dirty="0" smtClean="0">
                <a:solidFill>
                  <a:schemeClr val="bg1"/>
                </a:solidFill>
              </a:rPr>
              <a:t> care facility.  This note created as NEW NOTE for initial Intake Section, then anyone after making an entry would use “MAKE ADDENDUM” just as the CARE COORDINATION NOTE FOR Non VA Care Coordination for Pre-Authorized Services.</a:t>
            </a:r>
          </a:p>
          <a:p>
            <a:pPr>
              <a:spcBef>
                <a:spcPts val="0"/>
              </a:spcBef>
            </a:pPr>
            <a:endParaRPr lang="en-US" sz="1200" b="1" baseline="0" dirty="0" smtClean="0">
              <a:solidFill>
                <a:schemeClr val="bg1"/>
              </a:solidFill>
            </a:endParaRPr>
          </a:p>
          <a:p>
            <a:pPr>
              <a:spcBef>
                <a:spcPts val="0"/>
              </a:spcBef>
              <a:buFontTx/>
              <a:buChar char="-"/>
            </a:pPr>
            <a:r>
              <a:rPr lang="en-US" sz="1200" b="1" baseline="0" dirty="0" smtClean="0">
                <a:solidFill>
                  <a:schemeClr val="bg1"/>
                </a:solidFill>
              </a:rPr>
              <a:t>  NON VA FACILITY - INTAKE SECTION </a:t>
            </a:r>
          </a:p>
          <a:p>
            <a:pPr>
              <a:spcBef>
                <a:spcPts val="0"/>
              </a:spcBef>
              <a:buFontTx/>
              <a:buChar char="-"/>
            </a:pPr>
            <a:r>
              <a:rPr lang="en-US" sz="1200" b="1" baseline="0" dirty="0" smtClean="0">
                <a:solidFill>
                  <a:schemeClr val="bg1"/>
                </a:solidFill>
              </a:rPr>
              <a:t>  CLINICAL CARE COORDINATION INFORMATION related to the admission. </a:t>
            </a:r>
          </a:p>
          <a:p>
            <a:pPr>
              <a:spcBef>
                <a:spcPts val="0"/>
              </a:spcBef>
            </a:pPr>
            <a:endParaRPr lang="en-US" sz="1200" b="1" baseline="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1" baseline="0" dirty="0" smtClean="0">
                <a:solidFill>
                  <a:schemeClr val="bg1"/>
                </a:solidFill>
              </a:rPr>
              <a:t>The first section – INTAKE SECTION can be </a:t>
            </a:r>
            <a:r>
              <a:rPr lang="en-US" sz="1200" b="1" dirty="0" smtClean="0">
                <a:latin typeface="Franklin Gothic Medium" pitchFamily="34" charset="0"/>
              </a:rPr>
              <a:t>initiated by an AOD (Administrative Officer of the Day), Clerks, Transfer</a:t>
            </a:r>
            <a:r>
              <a:rPr lang="en-US" sz="1200" b="1" baseline="0" dirty="0" smtClean="0">
                <a:latin typeface="Franklin Gothic Medium" pitchFamily="34" charset="0"/>
              </a:rPr>
              <a:t> Coordinators </a:t>
            </a:r>
            <a:r>
              <a:rPr lang="en-US" sz="1200" b="1" dirty="0" smtClean="0">
                <a:latin typeface="Franklin Gothic Medium" pitchFamily="34" charset="0"/>
              </a:rPr>
              <a:t>or any other VA medical staff member who receives notification of Veteran in a Non VA Care Facility. </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b="1" dirty="0" smtClean="0">
                <a:latin typeface="Franklin Gothic Medium" pitchFamily="34" charset="0"/>
              </a:rPr>
              <a:t>   This</a:t>
            </a:r>
            <a:r>
              <a:rPr lang="en-US" sz="1200" b="1" baseline="0" dirty="0" smtClean="0">
                <a:latin typeface="Franklin Gothic Medium" pitchFamily="34" charset="0"/>
              </a:rPr>
              <a:t> section </a:t>
            </a:r>
            <a:r>
              <a:rPr lang="en-US" sz="1200" b="1" dirty="0" smtClean="0">
                <a:latin typeface="Franklin Gothic Medium" pitchFamily="34" charset="0"/>
              </a:rPr>
              <a:t>does not require Clinical</a:t>
            </a:r>
            <a:r>
              <a:rPr lang="en-US" sz="1200" b="1" baseline="0" dirty="0" smtClean="0">
                <a:latin typeface="Franklin Gothic Medium" pitchFamily="34" charset="0"/>
              </a:rPr>
              <a:t> decision making and requires information pertaining to the Facility contacting the VA, the reason they were admitted, the POC name calling, and the diagnosis they were admitted under if known, along with a comment section.  </a:t>
            </a:r>
            <a:endParaRPr lang="en-US" sz="1200" b="1" dirty="0" smtClean="0">
              <a:latin typeface="Franklin Gothic Medium"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1" dirty="0" smtClean="0">
              <a:latin typeface="Franklin Gothic Medium"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1" dirty="0" smtClean="0">
                <a:latin typeface="Franklin Gothic Medium" pitchFamily="34" charset="0"/>
              </a:rPr>
              <a:t>Identified NVCC Staff would be placed as additional signers for ongoing follow up i.e., Transfer</a:t>
            </a:r>
            <a:r>
              <a:rPr lang="en-US" sz="1200" b="1" baseline="0" dirty="0" smtClean="0">
                <a:latin typeface="Franklin Gothic Medium" pitchFamily="34" charset="0"/>
              </a:rPr>
              <a:t> Coordinators, Transfer Clerks, Bed Czars, etc.</a:t>
            </a:r>
            <a:r>
              <a:rPr lang="en-US" sz="1200" b="1" dirty="0" smtClean="0">
                <a:latin typeface="Franklin Gothic Medium" pitchFamily="34" charset="0"/>
              </a:rPr>
              <a:t>. And they</a:t>
            </a:r>
            <a:r>
              <a:rPr lang="en-US" sz="1200" b="1" baseline="0" dirty="0" smtClean="0">
                <a:latin typeface="Franklin Gothic Medium" pitchFamily="34" charset="0"/>
              </a:rPr>
              <a:t> would use MAKE ADDENDUM to document further entries in the note to keep it contained under what I call the “Mother ship Note.” </a:t>
            </a:r>
            <a:r>
              <a:rPr lang="en-US" sz="1200" b="1" dirty="0" smtClean="0">
                <a:latin typeface="Franklin Gothic Medium" pitchFamily="34" charset="0"/>
              </a:rPr>
              <a:t>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1" dirty="0" smtClean="0">
              <a:latin typeface="Franklin Gothic Medium" pitchFamily="34" charset="0"/>
            </a:endParaRPr>
          </a:p>
          <a:p>
            <a:pPr>
              <a:spcBef>
                <a:spcPts val="0"/>
              </a:spcBef>
            </a:pPr>
            <a:r>
              <a:rPr lang="en-US" sz="1200" b="1" dirty="0" smtClean="0">
                <a:solidFill>
                  <a:schemeClr val="bg1"/>
                </a:solidFill>
              </a:rPr>
              <a:t>NON VA CARE HOSPTIAL NOTIFICATION NOTE - </a:t>
            </a:r>
            <a:r>
              <a:rPr lang="en-US" sz="1200" b="1" dirty="0" smtClean="0">
                <a:latin typeface="Franklin Gothic Medium" pitchFamily="34" charset="0"/>
              </a:rPr>
              <a:t>CLINICAL CARE COORDINATION INFORMATION </a:t>
            </a:r>
            <a:endParaRPr lang="en-US" sz="1200" b="1"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solidFill>
                  <a:schemeClr val="bg1"/>
                </a:solidFill>
              </a:rPr>
              <a:t>Again,</a:t>
            </a:r>
            <a:r>
              <a:rPr lang="en-US" sz="1200" baseline="0" dirty="0" smtClean="0">
                <a:solidFill>
                  <a:schemeClr val="bg1"/>
                </a:solidFill>
              </a:rPr>
              <a:t> the </a:t>
            </a:r>
            <a:r>
              <a:rPr lang="en-US" sz="1200" dirty="0" smtClean="0">
                <a:solidFill>
                  <a:schemeClr val="bg1"/>
                </a:solidFill>
              </a:rPr>
              <a:t>User facilitates communication by use of Additional Signers:   </a:t>
            </a:r>
          </a:p>
          <a:p>
            <a:pPr>
              <a:spcBef>
                <a:spcPts val="0"/>
              </a:spcBef>
            </a:pPr>
            <a:r>
              <a:rPr lang="en-US" sz="1200" dirty="0" smtClean="0">
                <a:solidFill>
                  <a:schemeClr val="bg1"/>
                </a:solidFill>
              </a:rPr>
              <a:t>Clinical and Ancillary staff at VA receive info re: Veteran’s Clinical,  Transfer or Discharge Status</a:t>
            </a:r>
          </a:p>
          <a:p>
            <a:pPr>
              <a:spcBef>
                <a:spcPts val="0"/>
              </a:spcBef>
            </a:pPr>
            <a:endParaRPr lang="en-US" sz="1200" dirty="0" smtClean="0">
              <a:solidFill>
                <a:schemeClr val="bg1"/>
              </a:solidFill>
            </a:endParaRPr>
          </a:p>
          <a:p>
            <a:pPr>
              <a:spcBef>
                <a:spcPts val="0"/>
              </a:spcBef>
            </a:pPr>
            <a:r>
              <a:rPr lang="en-US" sz="1200" baseline="0" dirty="0" smtClean="0">
                <a:solidFill>
                  <a:schemeClr val="bg1"/>
                </a:solidFill>
              </a:rPr>
              <a:t>        </a:t>
            </a:r>
            <a:r>
              <a:rPr lang="en-US" sz="1200" b="1" u="sng" baseline="0" dirty="0" smtClean="0">
                <a:solidFill>
                  <a:schemeClr val="bg1"/>
                </a:solidFill>
              </a:rPr>
              <a:t>Care Coordination Section</a:t>
            </a:r>
          </a:p>
          <a:p>
            <a:pPr>
              <a:spcBef>
                <a:spcPts val="0"/>
              </a:spcBef>
            </a:pPr>
            <a:endParaRPr lang="en-US" sz="1200" kern="1200" dirty="0" smtClean="0">
              <a:solidFill>
                <a:schemeClr val="tx1"/>
              </a:solidFill>
              <a:latin typeface="Times New Roman" pitchFamily="18" charset="0"/>
              <a:ea typeface="+mn-ea"/>
              <a:cs typeface="+mn-cs"/>
            </a:endParaRPr>
          </a:p>
          <a:p>
            <a:pPr lvl="1">
              <a:buFont typeface="Arial" pitchFamily="34" charset="0"/>
              <a:buChar char="•"/>
            </a:pPr>
            <a:r>
              <a:rPr lang="en-US" sz="1200" kern="1200" dirty="0" smtClean="0">
                <a:solidFill>
                  <a:schemeClr val="tx1"/>
                </a:solidFill>
                <a:latin typeface="Times New Roman" pitchFamily="18" charset="0"/>
                <a:ea typeface="+mn-ea"/>
                <a:cs typeface="+mn-cs"/>
              </a:rPr>
              <a:t>    Determining </a:t>
            </a:r>
            <a:r>
              <a:rPr lang="en-US" sz="1200" b="1" kern="1200" dirty="0" smtClean="0">
                <a:solidFill>
                  <a:schemeClr val="tx1"/>
                </a:solidFill>
                <a:latin typeface="Times New Roman" pitchFamily="18" charset="0"/>
                <a:ea typeface="+mn-ea"/>
                <a:cs typeface="+mn-cs"/>
              </a:rPr>
              <a:t>Administrative Eligibility or communicate Ineligible Status and document in FBCS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solidFill>
                  <a:srgbClr val="00B050"/>
                </a:solidFill>
                <a:latin typeface="Franklin Gothic Medium" pitchFamily="34" charset="0"/>
              </a:rPr>
              <a:t>    </a:t>
            </a:r>
            <a:r>
              <a:rPr lang="en-US" sz="1200" b="1" dirty="0" smtClean="0">
                <a:solidFill>
                  <a:srgbClr val="00B050"/>
                </a:solidFill>
                <a:latin typeface="Franklin Gothic Medium" pitchFamily="34" charset="0"/>
              </a:rPr>
              <a:t>as “Does not meet criteria for relevant regulatory authority.”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solidFill>
                  <a:srgbClr val="00B050"/>
                </a:solidFill>
                <a:latin typeface="Franklin Gothic Medium" pitchFamily="34" charset="0"/>
              </a:rPr>
              <a:t>    The</a:t>
            </a:r>
            <a:r>
              <a:rPr lang="en-US" sz="1200" baseline="0" dirty="0" smtClean="0">
                <a:solidFill>
                  <a:srgbClr val="00B050"/>
                </a:solidFill>
                <a:latin typeface="Franklin Gothic Medium" pitchFamily="34" charset="0"/>
              </a:rPr>
              <a:t> </a:t>
            </a:r>
            <a:r>
              <a:rPr lang="en-US" sz="1200" b="1" baseline="0" dirty="0" smtClean="0">
                <a:solidFill>
                  <a:srgbClr val="00B050"/>
                </a:solidFill>
                <a:latin typeface="Franklin Gothic Medium" pitchFamily="34" charset="0"/>
              </a:rPr>
              <a:t>entry in CPRS should say: “Does not meet criteria for eligibility for USC 1703 or 1728” and be sure to </a:t>
            </a:r>
            <a:r>
              <a:rPr lang="en-US" sz="1200" baseline="0" dirty="0" smtClean="0">
                <a:solidFill>
                  <a:srgbClr val="00B050"/>
                </a:solidFill>
                <a:latin typeface="Franklin Gothic Medium" pitchFamily="34" charset="0"/>
              </a:rPr>
              <a:t>identify the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aseline="0" dirty="0" smtClean="0">
                <a:solidFill>
                  <a:srgbClr val="00B050"/>
                </a:solidFill>
                <a:latin typeface="Franklin Gothic Medium" pitchFamily="34" charset="0"/>
              </a:rPr>
              <a:t>      proper authority reference. </a:t>
            </a:r>
            <a:endParaRPr lang="en-US" sz="1200" kern="1200" dirty="0" smtClean="0">
              <a:solidFill>
                <a:schemeClr val="tx1"/>
              </a:solidFill>
              <a:latin typeface="Times New Roman" pitchFamily="18" charset="0"/>
              <a:ea typeface="+mn-ea"/>
              <a:cs typeface="+mn-cs"/>
            </a:endParaRPr>
          </a:p>
          <a:p>
            <a:pPr lvl="1">
              <a:buFont typeface="Arial" pitchFamily="34" charset="0"/>
              <a:buChar char="•"/>
            </a:pPr>
            <a:endParaRPr lang="en-US" sz="1100" kern="1200" dirty="0" smtClean="0">
              <a:solidFill>
                <a:schemeClr val="tx1"/>
              </a:solidFill>
              <a:latin typeface="Times New Roman" pitchFamily="18" charset="0"/>
              <a:ea typeface="+mn-ea"/>
              <a:cs typeface="+mn-cs"/>
            </a:endParaRPr>
          </a:p>
          <a:p>
            <a:pPr lvl="1">
              <a:buFont typeface="Arial" pitchFamily="34" charset="0"/>
              <a:buChar char="•"/>
            </a:pPr>
            <a:r>
              <a:rPr lang="en-US" sz="1100" b="1" u="sng" kern="1200" dirty="0" smtClean="0">
                <a:solidFill>
                  <a:schemeClr val="tx1"/>
                </a:solidFill>
                <a:latin typeface="Times New Roman" pitchFamily="18" charset="0"/>
                <a:ea typeface="+mn-ea"/>
                <a:cs typeface="+mn-cs"/>
              </a:rPr>
              <a:t>Patient Information</a:t>
            </a:r>
          </a:p>
          <a:p>
            <a:pPr lvl="1">
              <a:buFont typeface="Arial" pitchFamily="34" charset="0"/>
              <a:buChar char="•"/>
            </a:pPr>
            <a:endParaRPr lang="en-US" sz="1100" u="sng" kern="1200" dirty="0" smtClean="0">
              <a:solidFill>
                <a:schemeClr val="tx1"/>
              </a:solidFill>
              <a:latin typeface="Times New Roman" pitchFamily="18" charset="0"/>
              <a:ea typeface="+mn-ea"/>
              <a:cs typeface="+mn-cs"/>
            </a:endParaRPr>
          </a:p>
          <a:p>
            <a:pPr lvl="1">
              <a:buFont typeface="Arial" pitchFamily="34" charset="0"/>
              <a:buChar char="•"/>
            </a:pPr>
            <a:r>
              <a:rPr lang="en-US" sz="1100" u="none" kern="1200" baseline="0" dirty="0" smtClean="0">
                <a:solidFill>
                  <a:schemeClr val="tx1"/>
                </a:solidFill>
                <a:latin typeface="Times New Roman" pitchFamily="18" charset="0"/>
                <a:ea typeface="+mn-ea"/>
                <a:cs typeface="+mn-cs"/>
              </a:rPr>
              <a:t>    Section to determine the Veteran’s status following the INTAKE information</a:t>
            </a:r>
          </a:p>
          <a:p>
            <a:pPr lvl="1">
              <a:buFont typeface="Arial" pitchFamily="34" charset="0"/>
              <a:buChar char="•"/>
            </a:pPr>
            <a:r>
              <a:rPr lang="en-US" sz="1100" u="none" kern="1200" baseline="0" dirty="0" smtClean="0">
                <a:solidFill>
                  <a:schemeClr val="tx1"/>
                </a:solidFill>
                <a:latin typeface="Times New Roman" pitchFamily="18" charset="0"/>
                <a:ea typeface="+mn-ea"/>
                <a:cs typeface="+mn-cs"/>
              </a:rPr>
              <a:t>    Facilities have completed both </a:t>
            </a:r>
            <a:r>
              <a:rPr lang="en-US" sz="1100" b="1" u="none" kern="1200" baseline="0" dirty="0" smtClean="0">
                <a:solidFill>
                  <a:schemeClr val="tx1"/>
                </a:solidFill>
                <a:latin typeface="Times New Roman" pitchFamily="18" charset="0"/>
                <a:ea typeface="+mn-ea"/>
                <a:cs typeface="+mn-cs"/>
              </a:rPr>
              <a:t>CARE COORDINATION AND PATIENT INFORMATION </a:t>
            </a:r>
            <a:r>
              <a:rPr lang="en-US" sz="1100" u="none" kern="1200" baseline="0" dirty="0" smtClean="0">
                <a:solidFill>
                  <a:schemeClr val="tx1"/>
                </a:solidFill>
                <a:latin typeface="Times New Roman" pitchFamily="18" charset="0"/>
                <a:ea typeface="+mn-ea"/>
                <a:cs typeface="+mn-cs"/>
              </a:rPr>
              <a:t>at once. </a:t>
            </a:r>
          </a:p>
          <a:p>
            <a:pPr lvl="1">
              <a:buFont typeface="Arial" pitchFamily="34" charset="0"/>
              <a:buNone/>
            </a:pPr>
            <a:endParaRPr lang="en-US" sz="1100" u="none" kern="1200" baseline="0" dirty="0" smtClean="0">
              <a:solidFill>
                <a:schemeClr val="tx1"/>
              </a:solidFill>
              <a:latin typeface="Times New Roman" pitchFamily="18" charset="0"/>
              <a:ea typeface="+mn-ea"/>
              <a:cs typeface="+mn-cs"/>
            </a:endParaRPr>
          </a:p>
          <a:p>
            <a:pPr lvl="1">
              <a:buFont typeface="Arial" pitchFamily="34" charset="0"/>
              <a:buNone/>
            </a:pPr>
            <a:r>
              <a:rPr lang="en-US" sz="1100" b="1" u="none" kern="1200" baseline="0" dirty="0" smtClean="0">
                <a:solidFill>
                  <a:schemeClr val="tx1"/>
                </a:solidFill>
                <a:latin typeface="Times New Roman" pitchFamily="18" charset="0"/>
                <a:ea typeface="+mn-ea"/>
                <a:cs typeface="+mn-cs"/>
              </a:rPr>
              <a:t> </a:t>
            </a:r>
            <a:r>
              <a:rPr lang="en-US" sz="1100" b="1" u="sng" kern="1200" baseline="0" dirty="0" smtClean="0">
                <a:solidFill>
                  <a:schemeClr val="tx1"/>
                </a:solidFill>
                <a:latin typeface="Times New Roman" pitchFamily="18" charset="0"/>
                <a:ea typeface="+mn-ea"/>
                <a:cs typeface="+mn-cs"/>
              </a:rPr>
              <a:t>Continued Stay Review</a:t>
            </a:r>
          </a:p>
          <a:p>
            <a:pPr lvl="1">
              <a:buFont typeface="Arial" pitchFamily="34" charset="0"/>
              <a:buNone/>
            </a:pPr>
            <a:endParaRPr lang="en-US" sz="1100" u="sng" kern="1200" dirty="0" smtClean="0">
              <a:solidFill>
                <a:schemeClr val="tx1"/>
              </a:solidFill>
              <a:latin typeface="Times New Roman" pitchFamily="18" charset="0"/>
              <a:ea typeface="+mn-ea"/>
              <a:cs typeface="+mn-cs"/>
            </a:endParaRPr>
          </a:p>
          <a:p>
            <a:pPr lvl="1">
              <a:buFont typeface="Arial" pitchFamily="34" charset="0"/>
              <a:buChar char="•"/>
            </a:pPr>
            <a:r>
              <a:rPr lang="en-US" sz="1200" kern="1200" dirty="0" smtClean="0">
                <a:solidFill>
                  <a:schemeClr val="tx1"/>
                </a:solidFill>
                <a:latin typeface="Times New Roman" pitchFamily="18" charset="0"/>
                <a:ea typeface="+mn-ea"/>
                <a:cs typeface="+mn-cs"/>
              </a:rPr>
              <a:t>    Perform Clinical Review and document outcome in</a:t>
            </a:r>
            <a:r>
              <a:rPr lang="en-US" sz="1200" kern="1200" baseline="0" dirty="0" smtClean="0">
                <a:solidFill>
                  <a:schemeClr val="tx1"/>
                </a:solidFill>
                <a:latin typeface="Times New Roman" pitchFamily="18" charset="0"/>
                <a:ea typeface="+mn-ea"/>
                <a:cs typeface="+mn-cs"/>
              </a:rPr>
              <a:t> Clinical Tracking in FBCS</a:t>
            </a:r>
          </a:p>
          <a:p>
            <a:pPr lvl="1">
              <a:buFont typeface="Arial" pitchFamily="34" charset="0"/>
              <a:buChar char="•"/>
            </a:pPr>
            <a:r>
              <a:rPr lang="en-US" sz="1200" kern="1200" baseline="0" dirty="0" smtClean="0">
                <a:solidFill>
                  <a:schemeClr val="tx1"/>
                </a:solidFill>
                <a:latin typeface="Times New Roman" pitchFamily="18" charset="0"/>
                <a:ea typeface="+mn-ea"/>
                <a:cs typeface="+mn-cs"/>
              </a:rPr>
              <a:t>    Place additional signers vested in the Veteran’s care: PCP, SW, Case </a:t>
            </a:r>
            <a:r>
              <a:rPr lang="en-US" sz="1200" kern="1200" baseline="0" dirty="0" err="1" smtClean="0">
                <a:solidFill>
                  <a:schemeClr val="tx1"/>
                </a:solidFill>
                <a:latin typeface="Times New Roman" pitchFamily="18" charset="0"/>
                <a:ea typeface="+mn-ea"/>
                <a:cs typeface="+mn-cs"/>
              </a:rPr>
              <a:t>Mgrs</a:t>
            </a:r>
            <a:r>
              <a:rPr lang="en-US" sz="1200" kern="1200" baseline="0" dirty="0" smtClean="0">
                <a:solidFill>
                  <a:schemeClr val="tx1"/>
                </a:solidFill>
                <a:latin typeface="Times New Roman" pitchFamily="18" charset="0"/>
                <a:ea typeface="+mn-ea"/>
                <a:cs typeface="+mn-cs"/>
              </a:rPr>
              <a:t>, Mental Health</a:t>
            </a:r>
          </a:p>
          <a:p>
            <a:pPr lvl="1">
              <a:buFont typeface="Arial" pitchFamily="34" charset="0"/>
              <a:buChar char="•"/>
            </a:pPr>
            <a:endParaRPr lang="en-US" sz="1200" kern="1200" baseline="0" dirty="0" smtClean="0">
              <a:solidFill>
                <a:schemeClr val="tx1"/>
              </a:solidFill>
              <a:latin typeface="Times New Roman" pitchFamily="18" charset="0"/>
              <a:ea typeface="+mn-ea"/>
              <a:cs typeface="+mn-cs"/>
            </a:endParaRPr>
          </a:p>
          <a:p>
            <a:pPr lvl="1">
              <a:buFont typeface="Arial" pitchFamily="34" charset="0"/>
              <a:buChar char="•"/>
            </a:pPr>
            <a:r>
              <a:rPr lang="en-US" sz="1200" b="1" u="sng" kern="1200" baseline="0" dirty="0" smtClean="0">
                <a:solidFill>
                  <a:schemeClr val="tx1"/>
                </a:solidFill>
                <a:latin typeface="Times New Roman" pitchFamily="18" charset="0"/>
                <a:ea typeface="+mn-ea"/>
                <a:cs typeface="+mn-cs"/>
              </a:rPr>
              <a:t>Transfer Status</a:t>
            </a:r>
          </a:p>
          <a:p>
            <a:pPr lvl="1">
              <a:buFont typeface="Arial" pitchFamily="34" charset="0"/>
              <a:buChar char="•"/>
            </a:pPr>
            <a:endParaRPr lang="en-US" sz="1200" u="sng" kern="1200" baseline="0" dirty="0" smtClean="0">
              <a:solidFill>
                <a:schemeClr val="tx1"/>
              </a:solidFill>
              <a:latin typeface="Times New Roman" pitchFamily="18" charset="0"/>
              <a:ea typeface="+mn-ea"/>
              <a:cs typeface="+mn-cs"/>
            </a:endParaRPr>
          </a:p>
          <a:p>
            <a:pPr lvl="1">
              <a:buFont typeface="Arial" pitchFamily="34" charset="0"/>
              <a:buChar char="•"/>
            </a:pPr>
            <a:r>
              <a:rPr lang="en-US" sz="1200" u="none"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Coordinate Transfer of Veteran to VA Facility or Veteran refusal to transfer</a:t>
            </a:r>
          </a:p>
          <a:p>
            <a:pPr lvl="1">
              <a:buFont typeface="Arial" pitchFamily="34" charset="0"/>
              <a:buChar char="•"/>
            </a:pPr>
            <a:endParaRPr lang="en-US" sz="1200" kern="1200" dirty="0" smtClean="0">
              <a:solidFill>
                <a:schemeClr val="tx1"/>
              </a:solidFill>
              <a:latin typeface="Times New Roman" pitchFamily="18" charset="0"/>
              <a:ea typeface="+mn-ea"/>
              <a:cs typeface="+mn-cs"/>
            </a:endParaRPr>
          </a:p>
          <a:p>
            <a:pPr lvl="1">
              <a:buFont typeface="Arial" pitchFamily="34" charset="0"/>
              <a:buChar char="•"/>
            </a:pPr>
            <a:r>
              <a:rPr lang="en-US" sz="1200" b="1" u="sng" kern="1200" dirty="0" smtClean="0">
                <a:solidFill>
                  <a:schemeClr val="tx1"/>
                </a:solidFill>
                <a:latin typeface="Times New Roman" pitchFamily="18" charset="0"/>
                <a:ea typeface="+mn-ea"/>
                <a:cs typeface="+mn-cs"/>
              </a:rPr>
              <a:t>Discharge Planning</a:t>
            </a:r>
          </a:p>
          <a:p>
            <a:pPr lvl="1">
              <a:buFont typeface="Arial" pitchFamily="34" charset="0"/>
              <a:buChar char="•"/>
            </a:pPr>
            <a:endParaRPr lang="en-US" sz="1100" kern="1200" dirty="0" smtClean="0">
              <a:solidFill>
                <a:schemeClr val="tx1"/>
              </a:solidFill>
              <a:latin typeface="Times New Roman" pitchFamily="18" charset="0"/>
              <a:ea typeface="+mn-ea"/>
              <a:cs typeface="+mn-cs"/>
            </a:endParaRPr>
          </a:p>
          <a:p>
            <a:pPr lvl="1">
              <a:buFont typeface="Arial" pitchFamily="34" charset="0"/>
              <a:buChar char="•"/>
            </a:pPr>
            <a:r>
              <a:rPr lang="en-US" sz="1200" kern="1200" dirty="0" smtClean="0">
                <a:solidFill>
                  <a:schemeClr val="tx1"/>
                </a:solidFill>
                <a:latin typeface="Times New Roman" pitchFamily="18" charset="0"/>
                <a:ea typeface="+mn-ea"/>
                <a:cs typeface="+mn-cs"/>
              </a:rPr>
              <a:t>     Track and place additional signers to Discharge Planning activities</a:t>
            </a:r>
          </a:p>
          <a:p>
            <a:pPr lvl="1">
              <a:buFont typeface="Arial" pitchFamily="34" charset="0"/>
              <a:buChar char="•"/>
            </a:pPr>
            <a:endParaRPr lang="en-US" sz="1200" kern="1200" dirty="0" smtClean="0">
              <a:solidFill>
                <a:schemeClr val="tx1"/>
              </a:solidFill>
              <a:latin typeface="Times New Roman" pitchFamily="18" charset="0"/>
              <a:ea typeface="+mn-ea"/>
              <a:cs typeface="+mn-cs"/>
            </a:endParaRPr>
          </a:p>
          <a:p>
            <a:pPr lvl="1">
              <a:buFont typeface="Arial" pitchFamily="34" charset="0"/>
              <a:buChar char="•"/>
            </a:pPr>
            <a:r>
              <a:rPr lang="en-US" sz="1200" b="1" u="sng" kern="1200" dirty="0" err="1" smtClean="0">
                <a:solidFill>
                  <a:schemeClr val="tx1"/>
                </a:solidFill>
                <a:latin typeface="Times New Roman" pitchFamily="18" charset="0"/>
                <a:ea typeface="+mn-ea"/>
                <a:cs typeface="+mn-cs"/>
              </a:rPr>
              <a:t>Appt</a:t>
            </a:r>
            <a:r>
              <a:rPr lang="en-US" sz="1200" b="1" u="sng" kern="1200" dirty="0" smtClean="0">
                <a:solidFill>
                  <a:schemeClr val="tx1"/>
                </a:solidFill>
                <a:latin typeface="Times New Roman" pitchFamily="18" charset="0"/>
                <a:ea typeface="+mn-ea"/>
                <a:cs typeface="+mn-cs"/>
              </a:rPr>
              <a:t> </a:t>
            </a:r>
            <a:r>
              <a:rPr lang="en-US" sz="1200" b="1" u="sng" kern="1200" dirty="0" err="1" smtClean="0">
                <a:solidFill>
                  <a:schemeClr val="tx1"/>
                </a:solidFill>
                <a:latin typeface="Times New Roman" pitchFamily="18" charset="0"/>
                <a:ea typeface="+mn-ea"/>
                <a:cs typeface="+mn-cs"/>
              </a:rPr>
              <a:t>Mgt</a:t>
            </a:r>
            <a:r>
              <a:rPr lang="en-US" sz="1200" b="1" u="sng" kern="1200" dirty="0" smtClean="0">
                <a:solidFill>
                  <a:schemeClr val="tx1"/>
                </a:solidFill>
                <a:latin typeface="Times New Roman" pitchFamily="18" charset="0"/>
                <a:ea typeface="+mn-ea"/>
                <a:cs typeface="+mn-cs"/>
              </a:rPr>
              <a:t> </a:t>
            </a:r>
          </a:p>
          <a:p>
            <a:pPr lvl="1">
              <a:buFont typeface="Arial" pitchFamily="34" charset="0"/>
              <a:buChar char="•"/>
            </a:pPr>
            <a:endParaRPr lang="en-US" sz="1200" u="sng" kern="1200" dirty="0" smtClean="0">
              <a:solidFill>
                <a:schemeClr val="tx1"/>
              </a:solidFill>
              <a:latin typeface="Times New Roman" pitchFamily="18" charset="0"/>
              <a:ea typeface="+mn-ea"/>
              <a:cs typeface="+mn-cs"/>
            </a:endParaRPr>
          </a:p>
          <a:p>
            <a:pPr lvl="1">
              <a:buFont typeface="Arial" pitchFamily="34" charset="0"/>
              <a:buChar char="•"/>
            </a:pPr>
            <a:r>
              <a:rPr lang="en-US" sz="1200" u="none" kern="1200" baseline="0" dirty="0" smtClean="0">
                <a:solidFill>
                  <a:schemeClr val="tx1"/>
                </a:solidFill>
                <a:latin typeface="Times New Roman" pitchFamily="18" charset="0"/>
                <a:ea typeface="+mn-ea"/>
                <a:cs typeface="+mn-cs"/>
              </a:rPr>
              <a:t>      Self Explanatory</a:t>
            </a:r>
            <a:endParaRPr lang="en-US" sz="1200" u="none" kern="1200" dirty="0" smtClean="0">
              <a:solidFill>
                <a:schemeClr val="tx1"/>
              </a:solidFill>
              <a:latin typeface="Times New Roman" pitchFamily="18" charset="0"/>
              <a:ea typeface="+mn-ea"/>
              <a:cs typeface="+mn-cs"/>
            </a:endParaRPr>
          </a:p>
          <a:p>
            <a:pPr lvl="1">
              <a:buFont typeface="Arial" pitchFamily="34" charset="0"/>
              <a:buChar char="•"/>
            </a:pPr>
            <a:endParaRPr lang="en-US" sz="1200" u="sng" kern="1200" dirty="0" smtClean="0">
              <a:solidFill>
                <a:schemeClr val="tx1"/>
              </a:solidFill>
              <a:latin typeface="Times New Roman" pitchFamily="18" charset="0"/>
              <a:ea typeface="+mn-ea"/>
              <a:cs typeface="+mn-cs"/>
            </a:endParaRPr>
          </a:p>
          <a:p>
            <a:pPr lvl="1">
              <a:buFont typeface="Arial" pitchFamily="34" charset="0"/>
              <a:buChar char="•"/>
            </a:pPr>
            <a:r>
              <a:rPr lang="en-US" sz="1200" b="1" u="sng" kern="1200" dirty="0" smtClean="0">
                <a:solidFill>
                  <a:schemeClr val="tx1"/>
                </a:solidFill>
                <a:latin typeface="Times New Roman" pitchFamily="18" charset="0"/>
                <a:ea typeface="+mn-ea"/>
                <a:cs typeface="+mn-cs"/>
              </a:rPr>
              <a:t>Clinical</a:t>
            </a:r>
            <a:r>
              <a:rPr lang="en-US" sz="1200" b="1" u="sng" kern="1200" baseline="0" dirty="0" smtClean="0">
                <a:solidFill>
                  <a:schemeClr val="tx1"/>
                </a:solidFill>
                <a:latin typeface="Times New Roman" pitchFamily="18" charset="0"/>
                <a:ea typeface="+mn-ea"/>
                <a:cs typeface="+mn-cs"/>
              </a:rPr>
              <a:t> Notes:</a:t>
            </a:r>
          </a:p>
          <a:p>
            <a:pPr lvl="1">
              <a:buFont typeface="Arial" pitchFamily="34" charset="0"/>
              <a:buChar char="•"/>
            </a:pPr>
            <a:endParaRPr lang="en-US" sz="1200" u="sng" kern="1200" baseline="0" dirty="0" smtClean="0">
              <a:solidFill>
                <a:schemeClr val="tx1"/>
              </a:solidFill>
              <a:latin typeface="Times New Roman" pitchFamily="18" charset="0"/>
              <a:ea typeface="+mn-ea"/>
              <a:cs typeface="+mn-cs"/>
            </a:endParaRPr>
          </a:p>
          <a:p>
            <a:pPr lvl="1">
              <a:buFont typeface="Arial" pitchFamily="34" charset="0"/>
              <a:buChar char="•"/>
            </a:pPr>
            <a:r>
              <a:rPr lang="en-US" sz="1200" u="none" kern="1200" baseline="0" dirty="0" smtClean="0">
                <a:solidFill>
                  <a:schemeClr val="tx1"/>
                </a:solidFill>
                <a:latin typeface="Times New Roman" pitchFamily="18" charset="0"/>
                <a:ea typeface="+mn-ea"/>
                <a:cs typeface="+mn-cs"/>
              </a:rPr>
              <a:t>      Self Explanatory</a:t>
            </a:r>
            <a:endParaRPr lang="en-US" sz="1200" u="sng" kern="1200" dirty="0" smtClean="0">
              <a:solidFill>
                <a:schemeClr val="tx1"/>
              </a:solidFill>
              <a:latin typeface="Times New Roman" pitchFamily="18" charset="0"/>
              <a:ea typeface="+mn-ea"/>
              <a:cs typeface="+mn-cs"/>
            </a:endParaRPr>
          </a:p>
          <a:p>
            <a:pPr>
              <a:spcBef>
                <a:spcPts val="0"/>
              </a:spcBef>
            </a:pPr>
            <a:endParaRPr lang="en-US" sz="1200" b="1" dirty="0" smtClean="0">
              <a:solidFill>
                <a:schemeClr val="bg1"/>
              </a:solidFill>
            </a:endParaRPr>
          </a:p>
          <a:p>
            <a:pPr>
              <a:spcBef>
                <a:spcPts val="0"/>
              </a:spcBef>
            </a:pPr>
            <a:r>
              <a:rPr lang="en-US" sz="1200" b="1" dirty="0" smtClean="0">
                <a:solidFill>
                  <a:schemeClr val="bg1"/>
                </a:solidFill>
              </a:rPr>
              <a:t>For</a:t>
            </a:r>
            <a:r>
              <a:rPr lang="en-US" sz="1200" b="1" baseline="0" dirty="0" smtClean="0">
                <a:solidFill>
                  <a:schemeClr val="bg1"/>
                </a:solidFill>
              </a:rPr>
              <a:t> this section use:</a:t>
            </a:r>
            <a:endParaRPr lang="en-US" sz="1200" b="1"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1" dirty="0" smtClean="0">
                <a:solidFill>
                  <a:schemeClr val="bg1"/>
                </a:solidFill>
              </a:rPr>
              <a:t>MAKE</a:t>
            </a:r>
            <a:r>
              <a:rPr lang="en-US" sz="1200" b="1" baseline="0" dirty="0" smtClean="0">
                <a:solidFill>
                  <a:schemeClr val="bg1"/>
                </a:solidFill>
              </a:rPr>
              <a:t> ADDENDUM COMMANDS </a:t>
            </a:r>
            <a:r>
              <a:rPr lang="en-US" sz="1200" baseline="0" dirty="0" smtClean="0">
                <a:solidFill>
                  <a:schemeClr val="bg1"/>
                </a:solidFill>
              </a:rPr>
              <a:t>are required for any users following up on the Veteran’s status.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solidFill>
                  <a:schemeClr val="bg1"/>
                </a:solidFill>
              </a:rPr>
              <a:t>MAKE ADDNEDUM to have the Note contained in CPRS under one “Mother Ship” Note Title</a:t>
            </a:r>
            <a:endParaRPr lang="en-US" sz="120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1" dirty="0" smtClean="0">
              <a:latin typeface="Franklin Gothic Medium" pitchFamily="34" charset="0"/>
            </a:endParaRPr>
          </a:p>
          <a:p>
            <a:pPr>
              <a:spcBef>
                <a:spcPts val="0"/>
              </a:spcBef>
            </a:pPr>
            <a:endParaRPr lang="en-US" sz="1200" b="1" dirty="0" smtClean="0">
              <a:solidFill>
                <a:schemeClr val="tx1"/>
              </a:solidFill>
              <a:latin typeface="Franklin Gothic Medium" pitchFamily="34" charset="0"/>
            </a:endParaRPr>
          </a:p>
          <a:p>
            <a:pPr>
              <a:spcBef>
                <a:spcPts val="0"/>
              </a:spcBef>
            </a:pPr>
            <a:r>
              <a:rPr lang="en-US" sz="1200" b="1" baseline="0" dirty="0" smtClean="0">
                <a:solidFill>
                  <a:schemeClr val="tx1"/>
                </a:solidFill>
                <a:latin typeface="Franklin Gothic Medium" pitchFamily="34" charset="0"/>
              </a:rPr>
              <a:t>  </a:t>
            </a:r>
            <a:endParaRPr lang="en-US" sz="1200" b="1"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56</a:t>
            </a:fld>
            <a:endParaRPr lang="en-US"/>
          </a:p>
        </p:txBody>
      </p:sp>
    </p:spTree>
    <p:extLst>
      <p:ext uri="{BB962C8B-B14F-4D97-AF65-F5344CB8AC3E}">
        <p14:creationId xmlns:p14="http://schemas.microsoft.com/office/powerpoint/2010/main" val="2765964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b="1" dirty="0" smtClean="0">
                <a:solidFill>
                  <a:schemeClr val="bg1"/>
                </a:solidFill>
              </a:rPr>
              <a:t>NON VA CARE HOSPTIAL NOTIFICATION NOTE - </a:t>
            </a:r>
            <a:r>
              <a:rPr lang="en-US" sz="1200" b="1" dirty="0" smtClean="0">
                <a:latin typeface="Franklin Gothic Medium" pitchFamily="34" charset="0"/>
              </a:rPr>
              <a:t>CLINICAL CARE COORDINATION INFORMATION </a:t>
            </a:r>
            <a:endParaRPr lang="en-US" sz="1200" b="1"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solidFill>
                  <a:schemeClr val="bg1"/>
                </a:solidFill>
              </a:rPr>
              <a:t>Again,</a:t>
            </a:r>
            <a:r>
              <a:rPr lang="en-US" sz="1200" baseline="0" dirty="0" smtClean="0">
                <a:solidFill>
                  <a:schemeClr val="bg1"/>
                </a:solidFill>
              </a:rPr>
              <a:t> the </a:t>
            </a:r>
            <a:r>
              <a:rPr lang="en-US" sz="1200" dirty="0" smtClean="0">
                <a:solidFill>
                  <a:schemeClr val="bg1"/>
                </a:solidFill>
              </a:rPr>
              <a:t>User facilitates communication by use of Additional Signers:   </a:t>
            </a:r>
          </a:p>
          <a:p>
            <a:pPr>
              <a:spcBef>
                <a:spcPts val="0"/>
              </a:spcBef>
            </a:pPr>
            <a:r>
              <a:rPr lang="en-US" sz="1200" dirty="0" smtClean="0">
                <a:solidFill>
                  <a:schemeClr val="bg1"/>
                </a:solidFill>
              </a:rPr>
              <a:t>Clinical and Ancillary staff at VA receive info re: Veteran’s Clinical,  Transfer or Discharge Status</a:t>
            </a:r>
          </a:p>
          <a:p>
            <a:pPr>
              <a:spcBef>
                <a:spcPts val="0"/>
              </a:spcBef>
            </a:pPr>
            <a:endParaRPr lang="en-US" sz="1200" dirty="0" smtClean="0">
              <a:solidFill>
                <a:schemeClr val="bg1"/>
              </a:solidFill>
            </a:endParaRPr>
          </a:p>
          <a:p>
            <a:pPr>
              <a:spcBef>
                <a:spcPts val="0"/>
              </a:spcBef>
            </a:pPr>
            <a:r>
              <a:rPr lang="en-US" sz="1200" dirty="0" smtClean="0">
                <a:solidFill>
                  <a:schemeClr val="bg1"/>
                </a:solidFill>
              </a:rPr>
              <a:t>This slide demonstrates</a:t>
            </a:r>
            <a:r>
              <a:rPr lang="en-US" sz="1200" baseline="0" dirty="0" smtClean="0">
                <a:solidFill>
                  <a:schemeClr val="bg1"/>
                </a:solidFill>
              </a:rPr>
              <a:t> the Continued Stay section after following is care is determined and can be used multiple times as users perform:</a:t>
            </a:r>
          </a:p>
          <a:p>
            <a:pPr>
              <a:spcBef>
                <a:spcPts val="0"/>
              </a:spcBef>
            </a:pPr>
            <a:endParaRPr lang="en-US" sz="1200" kern="1200" dirty="0" smtClean="0">
              <a:solidFill>
                <a:schemeClr val="tx1"/>
              </a:solidFill>
              <a:latin typeface="Times New Roman" pitchFamily="18" charset="0"/>
              <a:ea typeface="+mn-ea"/>
              <a:cs typeface="+mn-cs"/>
            </a:endParaRPr>
          </a:p>
          <a:p>
            <a:pPr lvl="1">
              <a:buFont typeface="Arial" pitchFamily="34" charset="0"/>
              <a:buChar char="•"/>
            </a:pPr>
            <a:r>
              <a:rPr lang="en-US" sz="1100" b="1" u="sng" kern="1200" baseline="0" dirty="0" smtClean="0">
                <a:solidFill>
                  <a:schemeClr val="tx1"/>
                </a:solidFill>
                <a:latin typeface="Times New Roman" pitchFamily="18" charset="0"/>
                <a:ea typeface="+mn-ea"/>
                <a:cs typeface="+mn-cs"/>
              </a:rPr>
              <a:t>Continued Stay Review</a:t>
            </a:r>
          </a:p>
          <a:p>
            <a:pPr lvl="1">
              <a:buFont typeface="Arial" pitchFamily="34" charset="0"/>
              <a:buNone/>
            </a:pPr>
            <a:endParaRPr lang="en-US" sz="1100" u="sng" kern="1200" dirty="0" smtClean="0">
              <a:solidFill>
                <a:schemeClr val="tx1"/>
              </a:solidFill>
              <a:latin typeface="Times New Roman" pitchFamily="18" charset="0"/>
              <a:ea typeface="+mn-ea"/>
              <a:cs typeface="+mn-cs"/>
            </a:endParaRPr>
          </a:p>
          <a:p>
            <a:pPr lvl="1">
              <a:buFont typeface="Arial" pitchFamily="34" charset="0"/>
              <a:buChar char="•"/>
            </a:pPr>
            <a:r>
              <a:rPr lang="en-US" sz="1200" kern="1200" dirty="0" smtClean="0">
                <a:solidFill>
                  <a:schemeClr val="tx1"/>
                </a:solidFill>
                <a:latin typeface="Times New Roman" pitchFamily="18" charset="0"/>
                <a:ea typeface="+mn-ea"/>
                <a:cs typeface="+mn-cs"/>
              </a:rPr>
              <a:t>    Perform Clinical Review and document outcome in</a:t>
            </a:r>
            <a:r>
              <a:rPr lang="en-US" sz="1200" kern="1200" baseline="0" dirty="0" smtClean="0">
                <a:solidFill>
                  <a:schemeClr val="tx1"/>
                </a:solidFill>
                <a:latin typeface="Times New Roman" pitchFamily="18" charset="0"/>
                <a:ea typeface="+mn-ea"/>
                <a:cs typeface="+mn-cs"/>
              </a:rPr>
              <a:t> Clinical Tracking in FBCS</a:t>
            </a:r>
          </a:p>
          <a:p>
            <a:pPr lvl="1">
              <a:buFont typeface="Arial" pitchFamily="34" charset="0"/>
              <a:buChar char="•"/>
            </a:pPr>
            <a:r>
              <a:rPr lang="en-US" sz="1200" kern="1200" baseline="0" dirty="0" smtClean="0">
                <a:solidFill>
                  <a:schemeClr val="tx1"/>
                </a:solidFill>
                <a:latin typeface="Times New Roman" pitchFamily="18" charset="0"/>
                <a:ea typeface="+mn-ea"/>
                <a:cs typeface="+mn-cs"/>
              </a:rPr>
              <a:t>    Place additional signers vested in the Veteran’s care: PCP, SW, Case </a:t>
            </a:r>
            <a:r>
              <a:rPr lang="en-US" sz="1200" kern="1200" baseline="0" dirty="0" err="1" smtClean="0">
                <a:solidFill>
                  <a:schemeClr val="tx1"/>
                </a:solidFill>
                <a:latin typeface="Times New Roman" pitchFamily="18" charset="0"/>
                <a:ea typeface="+mn-ea"/>
                <a:cs typeface="+mn-cs"/>
              </a:rPr>
              <a:t>Mgrs</a:t>
            </a:r>
            <a:r>
              <a:rPr lang="en-US" sz="1200" kern="1200" baseline="0" dirty="0" smtClean="0">
                <a:solidFill>
                  <a:schemeClr val="tx1"/>
                </a:solidFill>
                <a:latin typeface="Times New Roman" pitchFamily="18" charset="0"/>
                <a:ea typeface="+mn-ea"/>
                <a:cs typeface="+mn-cs"/>
              </a:rPr>
              <a:t>, Mental Health</a:t>
            </a:r>
          </a:p>
          <a:p>
            <a:pPr lvl="1">
              <a:buFont typeface="Arial" pitchFamily="34" charset="0"/>
              <a:buNone/>
            </a:pPr>
            <a:endParaRPr lang="en-US" sz="1200"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57</a:t>
            </a:fld>
            <a:endParaRPr lang="en-US"/>
          </a:p>
        </p:txBody>
      </p:sp>
    </p:spTree>
    <p:extLst>
      <p:ext uri="{BB962C8B-B14F-4D97-AF65-F5344CB8AC3E}">
        <p14:creationId xmlns:p14="http://schemas.microsoft.com/office/powerpoint/2010/main" val="1453162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10000"/>
              </a:lnSpc>
              <a:spcBef>
                <a:spcPts val="0"/>
              </a:spcBef>
              <a:buNone/>
            </a:pPr>
            <a:r>
              <a:rPr lang="en-US" sz="1200" b="1" dirty="0" smtClean="0"/>
              <a:t>The Non VA Care Hospital Notification Process </a:t>
            </a:r>
            <a:r>
              <a:rPr lang="en-US" sz="1200" dirty="0" smtClean="0"/>
              <a:t>begins when VA</a:t>
            </a:r>
          </a:p>
          <a:p>
            <a:pPr>
              <a:lnSpc>
                <a:spcPct val="110000"/>
              </a:lnSpc>
              <a:spcBef>
                <a:spcPts val="0"/>
              </a:spcBef>
              <a:buNone/>
            </a:pPr>
            <a:r>
              <a:rPr lang="en-US" sz="1200" dirty="0" smtClean="0"/>
              <a:t>receives notification of a Veteran admitted to a Non VA Facility ER or </a:t>
            </a:r>
          </a:p>
          <a:p>
            <a:pPr>
              <a:lnSpc>
                <a:spcPct val="110000"/>
              </a:lnSpc>
              <a:spcBef>
                <a:spcPts val="0"/>
              </a:spcBef>
              <a:buNone/>
            </a:pPr>
            <a:r>
              <a:rPr lang="en-US" sz="1200" dirty="0" smtClean="0"/>
              <a:t>Inpatient.  </a:t>
            </a:r>
          </a:p>
          <a:p>
            <a:pPr>
              <a:lnSpc>
                <a:spcPct val="110000"/>
              </a:lnSpc>
              <a:spcBef>
                <a:spcPts val="0"/>
              </a:spcBef>
              <a:buNone/>
            </a:pPr>
            <a:endParaRPr lang="en-US" sz="1200" dirty="0" smtClean="0"/>
          </a:p>
          <a:p>
            <a:pPr>
              <a:lnSpc>
                <a:spcPct val="110000"/>
              </a:lnSpc>
              <a:spcBef>
                <a:spcPts val="0"/>
              </a:spcBef>
              <a:buNone/>
            </a:pPr>
            <a:r>
              <a:rPr lang="en-US" sz="1200" dirty="0" smtClean="0"/>
              <a:t>The </a:t>
            </a:r>
            <a:r>
              <a:rPr lang="en-US" sz="1200" b="1" dirty="0" smtClean="0"/>
              <a:t>Hospital Notification Progress Note</a:t>
            </a:r>
            <a:r>
              <a:rPr lang="en-US" sz="1200" dirty="0" smtClean="0"/>
              <a:t> is initiated in CPRS </a:t>
            </a:r>
          </a:p>
          <a:p>
            <a:pPr>
              <a:lnSpc>
                <a:spcPct val="110000"/>
              </a:lnSpc>
              <a:spcBef>
                <a:spcPts val="0"/>
              </a:spcBef>
              <a:buNone/>
            </a:pPr>
            <a:r>
              <a:rPr lang="en-US" sz="1200" dirty="0" smtClean="0"/>
              <a:t>to track initial information and </a:t>
            </a:r>
          </a:p>
          <a:p>
            <a:pPr>
              <a:lnSpc>
                <a:spcPct val="110000"/>
              </a:lnSpc>
              <a:spcBef>
                <a:spcPts val="0"/>
              </a:spcBef>
              <a:buNone/>
            </a:pPr>
            <a:endParaRPr lang="en-US" sz="1200" dirty="0" smtClean="0"/>
          </a:p>
          <a:p>
            <a:pPr>
              <a:lnSpc>
                <a:spcPct val="110000"/>
              </a:lnSpc>
              <a:spcBef>
                <a:spcPts val="0"/>
              </a:spcBef>
              <a:buNone/>
            </a:pPr>
            <a:r>
              <a:rPr lang="en-US" sz="1200" dirty="0" smtClean="0"/>
              <a:t>Note</a:t>
            </a:r>
            <a:r>
              <a:rPr lang="en-US" sz="1200" baseline="0" dirty="0" smtClean="0"/>
              <a:t> is forwarded to the NVCC Team/Transfer Coordinator to </a:t>
            </a:r>
          </a:p>
          <a:p>
            <a:pPr>
              <a:lnSpc>
                <a:spcPct val="110000"/>
              </a:lnSpc>
              <a:spcBef>
                <a:spcPts val="0"/>
              </a:spcBef>
              <a:buNone/>
            </a:pPr>
            <a:endParaRPr lang="en-US" sz="1200" baseline="0" dirty="0" smtClean="0"/>
          </a:p>
          <a:p>
            <a:pPr>
              <a:lnSpc>
                <a:spcPct val="110000"/>
              </a:lnSpc>
              <a:spcBef>
                <a:spcPts val="0"/>
              </a:spcBef>
              <a:buNone/>
            </a:pPr>
            <a:r>
              <a:rPr lang="en-US" sz="1200" baseline="0" dirty="0" smtClean="0"/>
              <a:t>Determine eligibility and</a:t>
            </a:r>
          </a:p>
          <a:p>
            <a:pPr>
              <a:lnSpc>
                <a:spcPct val="110000"/>
              </a:lnSpc>
              <a:spcBef>
                <a:spcPts val="0"/>
              </a:spcBef>
              <a:buNone/>
            </a:pPr>
            <a:endParaRPr lang="en-US" sz="1200" dirty="0" smtClean="0"/>
          </a:p>
          <a:p>
            <a:pPr>
              <a:lnSpc>
                <a:spcPct val="110000"/>
              </a:lnSpc>
              <a:spcBef>
                <a:spcPts val="0"/>
              </a:spcBef>
              <a:buNone/>
            </a:pPr>
            <a:r>
              <a:rPr lang="en-US" sz="1200" dirty="0" smtClean="0"/>
              <a:t>Continue ongoing Clinical Stay reviews of the Veterans status</a:t>
            </a:r>
          </a:p>
          <a:p>
            <a:pPr>
              <a:lnSpc>
                <a:spcPct val="110000"/>
              </a:lnSpc>
              <a:spcBef>
                <a:spcPts val="0"/>
              </a:spcBef>
              <a:buNone/>
            </a:pPr>
            <a:r>
              <a:rPr lang="en-US" sz="1200" dirty="0" smtClean="0"/>
              <a:t>while in the Non VA facility.  </a:t>
            </a:r>
          </a:p>
          <a:p>
            <a:pPr>
              <a:lnSpc>
                <a:spcPct val="110000"/>
              </a:lnSpc>
              <a:spcBef>
                <a:spcPts val="0"/>
              </a:spcBef>
              <a:buNone/>
            </a:pPr>
            <a:endParaRPr lang="en-US" sz="1200" dirty="0" smtClean="0"/>
          </a:p>
          <a:p>
            <a:pPr>
              <a:lnSpc>
                <a:spcPct val="110000"/>
              </a:lnSpc>
              <a:spcBef>
                <a:spcPts val="0"/>
              </a:spcBef>
              <a:buNone/>
            </a:pPr>
            <a:r>
              <a:rPr lang="en-US" sz="1200" dirty="0" smtClean="0"/>
              <a:t>Continued Stay Reviews are completed with each entry into Clinical Tracking into</a:t>
            </a:r>
            <a:r>
              <a:rPr lang="en-US" sz="1200" baseline="0" dirty="0" smtClean="0"/>
              <a:t> FBCS</a:t>
            </a:r>
            <a:r>
              <a:rPr lang="en-US" sz="1200" dirty="0" smtClean="0"/>
              <a:t>.  </a:t>
            </a:r>
          </a:p>
          <a:p>
            <a:pPr>
              <a:lnSpc>
                <a:spcPct val="110000"/>
              </a:lnSpc>
              <a:spcBef>
                <a:spcPts val="0"/>
              </a:spcBef>
              <a:buNone/>
            </a:pPr>
            <a:endParaRPr lang="en-US" sz="1200" dirty="0" smtClean="0"/>
          </a:p>
          <a:p>
            <a:pPr>
              <a:lnSpc>
                <a:spcPct val="110000"/>
              </a:lnSpc>
              <a:spcBef>
                <a:spcPts val="0"/>
              </a:spcBef>
              <a:buNone/>
            </a:pPr>
            <a:r>
              <a:rPr lang="en-US" sz="1200" dirty="0" smtClean="0"/>
              <a:t>There</a:t>
            </a:r>
            <a:r>
              <a:rPr lang="en-US" sz="1200" baseline="0" dirty="0" smtClean="0"/>
              <a:t> is limited interface between CPRS and FBCS and duplicate entry is required. </a:t>
            </a:r>
            <a:endParaRPr lang="en-US" sz="1200" dirty="0" smtClean="0"/>
          </a:p>
          <a:p>
            <a:pPr>
              <a:lnSpc>
                <a:spcPct val="110000"/>
              </a:lnSpc>
              <a:spcBef>
                <a:spcPts val="0"/>
              </a:spcBef>
              <a:buNone/>
            </a:pPr>
            <a:endParaRPr lang="en-US" sz="1200" dirty="0" smtClean="0"/>
          </a:p>
          <a:p>
            <a:pPr>
              <a:lnSpc>
                <a:spcPct val="110000"/>
              </a:lnSpc>
              <a:spcBef>
                <a:spcPts val="0"/>
              </a:spcBef>
              <a:buNone/>
            </a:pPr>
            <a:r>
              <a:rPr lang="en-US" sz="1200" dirty="0" smtClean="0"/>
              <a:t>Additional Signers involved in the Veteran’s care can be added at the time for </a:t>
            </a:r>
          </a:p>
          <a:p>
            <a:pPr>
              <a:lnSpc>
                <a:spcPct val="110000"/>
              </a:lnSpc>
              <a:spcBef>
                <a:spcPts val="0"/>
              </a:spcBef>
              <a:buNone/>
            </a:pPr>
            <a:r>
              <a:rPr lang="en-US" sz="1200" dirty="0" smtClean="0"/>
              <a:t>notification of the Veteran's  status, i.e., VA Providers, Social Work, Discharge </a:t>
            </a:r>
          </a:p>
          <a:p>
            <a:pPr>
              <a:lnSpc>
                <a:spcPct val="110000"/>
              </a:lnSpc>
              <a:spcBef>
                <a:spcPts val="0"/>
              </a:spcBef>
              <a:buNone/>
            </a:pPr>
            <a:r>
              <a:rPr lang="en-US" sz="1200" dirty="0" smtClean="0"/>
              <a:t>Planners, Case Managers, Mental Health, etc. </a:t>
            </a:r>
          </a:p>
          <a:p>
            <a:pPr>
              <a:lnSpc>
                <a:spcPct val="110000"/>
              </a:lnSpc>
              <a:spcBef>
                <a:spcPts val="0"/>
              </a:spcBef>
              <a:buNone/>
            </a:pPr>
            <a:endParaRPr lang="en-US" sz="1200" dirty="0" smtClean="0"/>
          </a:p>
          <a:p>
            <a:pPr>
              <a:lnSpc>
                <a:spcPct val="110000"/>
              </a:lnSpc>
              <a:spcBef>
                <a:spcPts val="0"/>
              </a:spcBef>
              <a:buNone/>
            </a:pPr>
            <a:r>
              <a:rPr lang="en-US" sz="1200" dirty="0" smtClean="0"/>
              <a:t>Hospitalists</a:t>
            </a:r>
            <a:r>
              <a:rPr lang="en-US" sz="1200" baseline="0" dirty="0" smtClean="0"/>
              <a:t> are part of the process to capture the Veteran back for transfer to the VA</a:t>
            </a:r>
          </a:p>
          <a:p>
            <a:pPr>
              <a:lnSpc>
                <a:spcPct val="110000"/>
              </a:lnSpc>
              <a:spcBef>
                <a:spcPts val="0"/>
              </a:spcBef>
              <a:buNone/>
            </a:pPr>
            <a:r>
              <a:rPr lang="en-US" sz="1200" dirty="0" smtClean="0"/>
              <a:t> </a:t>
            </a:r>
          </a:p>
          <a:p>
            <a:pPr>
              <a:lnSpc>
                <a:spcPct val="110000"/>
              </a:lnSpc>
              <a:spcBef>
                <a:spcPts val="0"/>
              </a:spcBef>
              <a:buNone/>
            </a:pPr>
            <a:r>
              <a:rPr lang="en-US" sz="1200" dirty="0" smtClean="0"/>
              <a:t>If</a:t>
            </a:r>
            <a:r>
              <a:rPr lang="en-US" sz="1200" baseline="0" dirty="0" smtClean="0"/>
              <a:t> unable to transfer back, the Veteran is followed to DC home with additional signers to Clinical POC’s involved in care, PCP, DC Planners, Case Manger, etc. </a:t>
            </a:r>
          </a:p>
          <a:p>
            <a:pPr>
              <a:lnSpc>
                <a:spcPct val="110000"/>
              </a:lnSpc>
              <a:spcBef>
                <a:spcPts val="0"/>
              </a:spcBef>
              <a:buNone/>
            </a:pPr>
            <a:endParaRPr lang="en-US" sz="1200" baseline="0" dirty="0" smtClean="0"/>
          </a:p>
          <a:p>
            <a:pPr>
              <a:lnSpc>
                <a:spcPct val="110000"/>
              </a:lnSpc>
              <a:spcBef>
                <a:spcPts val="0"/>
              </a:spcBef>
              <a:buNone/>
            </a:pPr>
            <a:r>
              <a:rPr lang="en-US" sz="1200" dirty="0" smtClean="0"/>
              <a:t>Continued</a:t>
            </a:r>
            <a:r>
              <a:rPr lang="en-US" sz="1200" baseline="0" dirty="0" smtClean="0"/>
              <a:t> Stay Review </a:t>
            </a:r>
            <a:r>
              <a:rPr lang="en-US" sz="1200" dirty="0" smtClean="0"/>
              <a:t>information is also placed in Clinical Tracking in FBCS</a:t>
            </a:r>
            <a:r>
              <a:rPr lang="en-US" sz="1200" baseline="0" dirty="0" smtClean="0"/>
              <a:t> with each Continued Stay Review.</a:t>
            </a:r>
            <a:endParaRPr lang="en-US" sz="1200" dirty="0" smtClean="0"/>
          </a:p>
          <a:p>
            <a:pPr>
              <a:lnSpc>
                <a:spcPct val="110000"/>
              </a:lnSpc>
              <a:spcBef>
                <a:spcPts val="0"/>
              </a:spcBef>
              <a:buNone/>
            </a:pPr>
            <a:endParaRPr lang="en-US" sz="1200" dirty="0" smtClean="0"/>
          </a:p>
          <a:p>
            <a:pPr>
              <a:lnSpc>
                <a:spcPct val="110000"/>
              </a:lnSpc>
              <a:spcBef>
                <a:spcPts val="0"/>
              </a:spcBef>
              <a:buNone/>
            </a:pPr>
            <a:r>
              <a:rPr lang="en-US" sz="1200" dirty="0" smtClean="0"/>
              <a:t> </a:t>
            </a:r>
            <a:endParaRPr lang="en-US" sz="900" b="1" i="1" dirty="0" smtClean="0"/>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58</a:t>
            </a:fld>
            <a:endParaRPr lang="en-US"/>
          </a:p>
        </p:txBody>
      </p:sp>
    </p:spTree>
    <p:extLst>
      <p:ext uri="{BB962C8B-B14F-4D97-AF65-F5344CB8AC3E}">
        <p14:creationId xmlns:p14="http://schemas.microsoft.com/office/powerpoint/2010/main" val="96474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Tx/>
              <a:buNone/>
              <a:tabLst/>
              <a:defRPr/>
            </a:pPr>
            <a:r>
              <a:rPr lang="en-US" dirty="0" smtClean="0"/>
              <a:t>The</a:t>
            </a:r>
            <a:r>
              <a:rPr lang="en-US" baseline="0" dirty="0" smtClean="0"/>
              <a:t> Unauthorized and Mill Bill</a:t>
            </a:r>
            <a:r>
              <a:rPr lang="en-US" dirty="0" smtClean="0"/>
              <a:t> Process</a:t>
            </a:r>
            <a:r>
              <a:rPr lang="en-US" baseline="0" dirty="0" smtClean="0"/>
              <a:t> occur after services have been completed and an externally initiated process following VHA policy and guidelines.   </a:t>
            </a:r>
          </a:p>
          <a:p>
            <a:pPr marL="171450" marR="0" indent="-171450" algn="l" defTabSz="914400" rtl="0" eaLnBrk="1" fontAlgn="auto" latinLnBrk="0" hangingPunct="1">
              <a:lnSpc>
                <a:spcPct val="100000"/>
              </a:lnSpc>
              <a:spcBef>
                <a:spcPct val="0"/>
              </a:spcBef>
              <a:spcAft>
                <a:spcPts val="0"/>
              </a:spcAft>
              <a:buClrTx/>
              <a:buSzTx/>
              <a:buFontTx/>
              <a:buNone/>
              <a:tabLst/>
              <a:defRPr/>
            </a:pPr>
            <a:endParaRPr lang="en-US" baseline="0"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C86B4-59C7-4ABF-83CF-C10B807CCC4B}" type="slidenum">
              <a:rPr lang="en-US" smtClean="0">
                <a:solidFill>
                  <a:srgbClr val="000000"/>
                </a:solidFill>
                <a:ea typeface="ＭＳ Ｐゴシック" pitchFamily="34" charset="-128"/>
                <a:cs typeface="Arial" pitchFamily="34" charset="0"/>
              </a:rPr>
              <a:pPr/>
              <a:t>59</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291049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As indicated on this slide,  these</a:t>
            </a:r>
            <a:r>
              <a:rPr lang="en-US" baseline="0" dirty="0" smtClean="0">
                <a:latin typeface="Arial" charset="0"/>
              </a:rPr>
              <a:t> are the</a:t>
            </a:r>
            <a:r>
              <a:rPr lang="en-US" dirty="0" smtClean="0">
                <a:latin typeface="Arial" charset="0"/>
              </a:rPr>
              <a:t> core processes associated with the Non-VA Care Coordination Model</a:t>
            </a:r>
            <a:r>
              <a:rPr lang="en-US" baseline="0" dirty="0" smtClean="0">
                <a:latin typeface="Arial" charset="0"/>
              </a:rPr>
              <a:t> and as you notice in our depiction of the NVCC Model, the Veteran is continuously centered in their care. </a:t>
            </a:r>
            <a:r>
              <a:rPr lang="en-US" dirty="0" smtClean="0">
                <a:latin typeface="Arial" charset="0"/>
              </a:rPr>
              <a:t> </a:t>
            </a:r>
          </a:p>
          <a:p>
            <a:endParaRPr lang="en-US" dirty="0" smtClean="0">
              <a:latin typeface="Arial" charset="0"/>
            </a:endParaRPr>
          </a:p>
          <a:p>
            <a:r>
              <a:rPr lang="en-US" dirty="0" smtClean="0">
                <a:latin typeface="Arial" charset="0"/>
              </a:rPr>
              <a:t>For each process, CBO NVCC Team has developed detailed </a:t>
            </a:r>
            <a:r>
              <a:rPr lang="en-US" b="1" dirty="0" smtClean="0">
                <a:latin typeface="Arial" charset="0"/>
              </a:rPr>
              <a:t>Standard Operating Procedures </a:t>
            </a:r>
            <a:r>
              <a:rPr lang="en-US" dirty="0" smtClean="0">
                <a:latin typeface="Arial" charset="0"/>
              </a:rPr>
              <a:t>and associated </a:t>
            </a:r>
            <a:r>
              <a:rPr lang="en-US" b="1" dirty="0" smtClean="0">
                <a:latin typeface="Arial" charset="0"/>
              </a:rPr>
              <a:t>Process Guides to assist N</a:t>
            </a:r>
            <a:r>
              <a:rPr lang="en-US" dirty="0" smtClean="0">
                <a:latin typeface="Arial" charset="0"/>
              </a:rPr>
              <a:t>on VA Care program staff. </a:t>
            </a:r>
          </a:p>
          <a:p>
            <a:endParaRPr lang="en-US" dirty="0" smtClean="0">
              <a:latin typeface="Arial" charset="0"/>
            </a:endParaRPr>
          </a:p>
          <a:p>
            <a:r>
              <a:rPr lang="en-US" dirty="0" smtClean="0">
                <a:latin typeface="Arial" charset="0"/>
              </a:rPr>
              <a:t>As</a:t>
            </a:r>
            <a:r>
              <a:rPr lang="en-US" baseline="0" dirty="0" smtClean="0">
                <a:latin typeface="Arial" charset="0"/>
              </a:rPr>
              <a:t> a side note all the Procedural documents and other useful materials can be on our NVCC Website, which is found under the National Fee Program Office (NFPO) Website and will offer a Live demonstration at the end of the presentation. </a:t>
            </a:r>
          </a:p>
          <a:p>
            <a:r>
              <a:rPr lang="en-US" dirty="0" smtClean="0">
                <a:latin typeface="Arial" charset="0"/>
              </a:rPr>
              <a:t>The core processes will be covered in detail a</a:t>
            </a:r>
            <a:r>
              <a:rPr lang="en-US" baseline="0" dirty="0" smtClean="0">
                <a:latin typeface="Arial" charset="0"/>
              </a:rPr>
              <a:t> bit further in the presentation. </a:t>
            </a:r>
            <a:endParaRPr lang="en-US" dirty="0" smtClean="0">
              <a:latin typeface="Arial"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a:t>
            </a:fld>
            <a:endParaRPr lang="en-US"/>
          </a:p>
        </p:txBody>
      </p:sp>
    </p:spTree>
    <p:extLst>
      <p:ext uri="{BB962C8B-B14F-4D97-AF65-F5344CB8AC3E}">
        <p14:creationId xmlns:p14="http://schemas.microsoft.com/office/powerpoint/2010/main" val="17752910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Unauthorized and Mill Bill Process in the NVCC model and see that the Veteran or</a:t>
            </a:r>
            <a:r>
              <a:rPr lang="en-US" baseline="0" dirty="0" smtClean="0"/>
              <a:t> claimant is again centered in their care.</a:t>
            </a:r>
          </a:p>
          <a:p>
            <a:endParaRPr lang="en-US" baseline="0" dirty="0" smtClean="0"/>
          </a:p>
          <a:p>
            <a:r>
              <a:rPr lang="en-US" dirty="0" smtClean="0"/>
              <a:t>Unauthorized and Mill Bill claims submitted for VA payment or coverage consideration are received and retrospectively evaluated for potential VA Payment or Mill Bill.  </a:t>
            </a:r>
          </a:p>
          <a:p>
            <a:endParaRPr lang="en-US" dirty="0" smtClean="0"/>
          </a:p>
          <a:p>
            <a:r>
              <a:rPr lang="en-US" dirty="0" smtClean="0"/>
              <a:t>NVCC Standardized processes for adjudication will ensure consistency and equitable payment decisions and supports adherence to current VHA policy and guidelines.</a:t>
            </a:r>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60</a:t>
            </a:fld>
            <a:endParaRPr lang="en-US"/>
          </a:p>
        </p:txBody>
      </p:sp>
    </p:spTree>
    <p:extLst>
      <p:ext uri="{BB962C8B-B14F-4D97-AF65-F5344CB8AC3E}">
        <p14:creationId xmlns:p14="http://schemas.microsoft.com/office/powerpoint/2010/main" val="2713217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a:t>
            </a:r>
            <a:r>
              <a:rPr lang="en-US" baseline="0" dirty="0" smtClean="0"/>
              <a:t> is Involved in Unauthorized and Mill Bill Claims?</a:t>
            </a:r>
          </a:p>
          <a:p>
            <a:endParaRPr lang="en-US" dirty="0" smtClean="0"/>
          </a:p>
          <a:p>
            <a:r>
              <a:rPr lang="en-US" dirty="0" smtClean="0"/>
              <a:t>Veteran</a:t>
            </a:r>
            <a:r>
              <a:rPr lang="en-US" baseline="0" dirty="0" smtClean="0"/>
              <a:t> or Claimant placing the claim – this also could be a Veteran representative, Non VA Provider, etc.</a:t>
            </a:r>
          </a:p>
          <a:p>
            <a:endParaRPr lang="en-US" baseline="0" dirty="0" smtClean="0"/>
          </a:p>
          <a:p>
            <a:r>
              <a:rPr lang="en-US" baseline="0" dirty="0" smtClean="0"/>
              <a:t>NVCC Team Performs Administrative Eligibility and Clinical review of Claim or Claim Adjudication</a:t>
            </a:r>
          </a:p>
          <a:p>
            <a:endParaRPr lang="en-US" dirty="0" smtClean="0"/>
          </a:p>
          <a:p>
            <a:r>
              <a:rPr lang="en-US" dirty="0" smtClean="0"/>
              <a:t>VA</a:t>
            </a:r>
            <a:r>
              <a:rPr lang="en-US" baseline="0" dirty="0" smtClean="0"/>
              <a:t> Provider performs the second level review as necessary per local policy</a:t>
            </a:r>
          </a:p>
          <a:p>
            <a:endParaRPr lang="en-US" baseline="0" dirty="0" smtClean="0"/>
          </a:p>
          <a:p>
            <a:r>
              <a:rPr lang="en-US" baseline="0" dirty="0" smtClean="0"/>
              <a:t>Claims Processing Team – Takes Actions in accordance with outcome of claim adjudication process and appropriate correspondence letter.</a:t>
            </a:r>
          </a:p>
          <a:p>
            <a:endParaRPr lang="en-US" baseline="0" dirty="0" smtClean="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61</a:t>
            </a:fld>
            <a:endParaRPr lang="en-US"/>
          </a:p>
        </p:txBody>
      </p:sp>
    </p:spTree>
    <p:extLst>
      <p:ext uri="{BB962C8B-B14F-4D97-AF65-F5344CB8AC3E}">
        <p14:creationId xmlns:p14="http://schemas.microsoft.com/office/powerpoint/2010/main" val="2562602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nSpc>
                <a:spcPct val="120000"/>
              </a:lnSpc>
              <a:buAutoNum type="arabicPeriod"/>
            </a:pPr>
            <a:r>
              <a:rPr lang="en-US" sz="1200" b="1" dirty="0" smtClean="0">
                <a:latin typeface="Franklin Gothic Book" pitchFamily="34" charset="0"/>
              </a:rPr>
              <a:t>Process requires access to Fee Basis Claims System (FBCS) - Doc Manager &amp; Verification Module.  </a:t>
            </a:r>
          </a:p>
          <a:p>
            <a:pPr marL="228600" indent="-228600">
              <a:lnSpc>
                <a:spcPct val="120000"/>
              </a:lnSpc>
              <a:buAutoNum type="arabicPeriod"/>
            </a:pPr>
            <a:endParaRPr lang="en-US" sz="1200" b="1" dirty="0" smtClean="0">
              <a:latin typeface="Franklin Gothic Book" pitchFamily="34" charset="0"/>
            </a:endParaRPr>
          </a:p>
          <a:p>
            <a:pPr marL="228600" indent="-228600">
              <a:lnSpc>
                <a:spcPct val="120000"/>
              </a:lnSpc>
              <a:buAutoNum type="arabicPeriod"/>
            </a:pPr>
            <a:r>
              <a:rPr lang="en-US" sz="1200" b="1" dirty="0" smtClean="0">
                <a:latin typeface="Franklin Gothic Book" pitchFamily="34" charset="0"/>
              </a:rPr>
              <a:t>Administrative Eligibility review is completed along with review of the claim and supporting documents.  </a:t>
            </a:r>
          </a:p>
          <a:p>
            <a:pPr marL="228600" indent="-228600">
              <a:lnSpc>
                <a:spcPct val="120000"/>
              </a:lnSpc>
              <a:buNone/>
            </a:pPr>
            <a:r>
              <a:rPr lang="en-US" sz="1200" b="1" dirty="0" smtClean="0">
                <a:latin typeface="Franklin Gothic Book" pitchFamily="34" charset="0"/>
              </a:rPr>
              <a:t>The Claim is approved or denied per VA policy and document the determination in FBCS Clinical Tracking  (Approval or Denial).</a:t>
            </a:r>
          </a:p>
          <a:p>
            <a:pPr marL="228600" indent="-228600">
              <a:lnSpc>
                <a:spcPct val="120000"/>
              </a:lnSpc>
              <a:buNone/>
            </a:pPr>
            <a:r>
              <a:rPr lang="en-US" sz="1200" b="1" dirty="0" smtClean="0">
                <a:latin typeface="Franklin Gothic Book" pitchFamily="34" charset="0"/>
              </a:rPr>
              <a:t>The Payment</a:t>
            </a:r>
            <a:r>
              <a:rPr lang="en-US" sz="1200" b="1" baseline="0" dirty="0" smtClean="0">
                <a:latin typeface="Franklin Gothic Book" pitchFamily="34" charset="0"/>
              </a:rPr>
              <a:t> is authorized if approved. </a:t>
            </a:r>
            <a:endParaRPr lang="en-US" sz="1200" b="1" dirty="0" smtClean="0">
              <a:latin typeface="Franklin Gothic Book" pitchFamily="34" charset="0"/>
            </a:endParaRPr>
          </a:p>
          <a:p>
            <a:pPr marL="228600" indent="-228600">
              <a:lnSpc>
                <a:spcPct val="120000"/>
              </a:lnSpc>
              <a:buAutoNum type="arabicPeriod"/>
            </a:pPr>
            <a:endParaRPr lang="en-US" sz="1200" b="1" dirty="0" smtClean="0">
              <a:latin typeface="Franklin Gothic Book" pitchFamily="34" charset="0"/>
            </a:endParaRPr>
          </a:p>
          <a:p>
            <a:pPr>
              <a:lnSpc>
                <a:spcPct val="120000"/>
              </a:lnSpc>
              <a:buNone/>
            </a:pPr>
            <a:r>
              <a:rPr lang="en-US" sz="1200" b="1" dirty="0" smtClean="0">
                <a:latin typeface="Franklin Gothic Book" pitchFamily="34" charset="0"/>
              </a:rPr>
              <a:t>3. Appropriate Denial correspondence must be sent to the Veteran (Patient) per policy. </a:t>
            </a:r>
          </a:p>
          <a:p>
            <a:pPr>
              <a:lnSpc>
                <a:spcPct val="120000"/>
              </a:lnSpc>
              <a:buNone/>
            </a:pPr>
            <a:r>
              <a:rPr lang="en-US" sz="1200" dirty="0" smtClean="0">
                <a:latin typeface="Franklin Gothic Book" pitchFamily="34" charset="0"/>
              </a:rPr>
              <a:t>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62</a:t>
            </a:fld>
            <a:endParaRPr lang="en-US"/>
          </a:p>
        </p:txBody>
      </p:sp>
    </p:spTree>
    <p:extLst>
      <p:ext uri="{BB962C8B-B14F-4D97-AF65-F5344CB8AC3E}">
        <p14:creationId xmlns:p14="http://schemas.microsoft.com/office/powerpoint/2010/main" val="29471096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Unauthorized and Mill Bill Process Summary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Since this process is policy</a:t>
            </a:r>
            <a:r>
              <a:rPr lang="en-US" sz="1200" baseline="0" dirty="0" smtClean="0">
                <a:solidFill>
                  <a:schemeClr val="bg1"/>
                </a:solidFill>
              </a:rPr>
              <a:t> driven and Non VA Care Coordination has not made any modifications to this required process, the Flow diagram is from our Process Guides that supports VHA Policy.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bg1"/>
                </a:solidFill>
              </a:rPr>
              <a:t>The NVCC Team is supporting that VHA Policy is followed to completion with appropriate process. </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63</a:t>
            </a:fld>
            <a:endParaRPr lang="en-US"/>
          </a:p>
        </p:txBody>
      </p:sp>
    </p:spTree>
    <p:extLst>
      <p:ext uri="{BB962C8B-B14F-4D97-AF65-F5344CB8AC3E}">
        <p14:creationId xmlns:p14="http://schemas.microsoft.com/office/powerpoint/2010/main" val="1506465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Appeals Mgt Process is a Veteran or Claimant</a:t>
            </a:r>
            <a:r>
              <a:rPr lang="en-US" baseline="0" dirty="0" smtClean="0"/>
              <a:t> - Externally Initiated Process and occurs after Non VA Care services have been completed.  The process follows strict guidelines and VHA policy.</a:t>
            </a:r>
          </a:p>
          <a:p>
            <a:endParaRPr lang="en-US" baseline="0" dirty="0" smtClean="0"/>
          </a:p>
          <a:p>
            <a:endParaRPr lang="en-US" baseline="0" dirty="0" smtClean="0"/>
          </a:p>
          <a:p>
            <a:endParaRPr lang="en-US" baseline="0"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C86B4-59C7-4ABF-83CF-C10B807CCC4B}" type="slidenum">
              <a:rPr lang="en-US" smtClean="0">
                <a:solidFill>
                  <a:srgbClr val="000000"/>
                </a:solidFill>
                <a:ea typeface="ＭＳ Ｐゴシック" pitchFamily="34" charset="-128"/>
                <a:cs typeface="Arial" pitchFamily="34" charset="0"/>
              </a:rPr>
              <a:pPr/>
              <a:t>64</a:t>
            </a:fld>
            <a:endParaRPr lang="en-US" smtClean="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2077698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 Appeal would be initiated if a Veteran or Claimant submits a </a:t>
            </a:r>
            <a:r>
              <a:rPr lang="en-US" b="1" baseline="0" dirty="0" smtClean="0"/>
              <a:t>NOTICE OF DISAGREEMENT or </a:t>
            </a:r>
            <a:r>
              <a:rPr lang="en-US" baseline="0" dirty="0" smtClean="0"/>
              <a:t>(NOD) to the VA Medical Center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would initiate the Appeals Management Process supported within the NVCC model.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65</a:t>
            </a:fld>
            <a:endParaRPr lang="en-US"/>
          </a:p>
        </p:txBody>
      </p:sp>
    </p:spTree>
    <p:extLst>
      <p:ext uri="{BB962C8B-B14F-4D97-AF65-F5344CB8AC3E}">
        <p14:creationId xmlns:p14="http://schemas.microsoft.com/office/powerpoint/2010/main" val="36112611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Who</a:t>
            </a:r>
            <a:r>
              <a:rPr lang="en-US" baseline="0" dirty="0" smtClean="0"/>
              <a:t> is Involved in </a:t>
            </a:r>
            <a:r>
              <a:rPr lang="en-US" baseline="0" dirty="0" err="1" smtClean="0"/>
              <a:t>Admnistrative</a:t>
            </a:r>
            <a:r>
              <a:rPr lang="en-US" baseline="0" dirty="0" smtClean="0"/>
              <a:t> Appeals </a:t>
            </a:r>
            <a:r>
              <a:rPr lang="en-US" baseline="0" dirty="0" err="1" smtClean="0"/>
              <a:t>Mgt</a:t>
            </a:r>
            <a:r>
              <a:rPr lang="en-US" baseline="0" dirty="0" smtClean="0"/>
              <a:t> Process?</a:t>
            </a:r>
            <a:endParaRPr lang="en-US" dirty="0" smtClean="0"/>
          </a:p>
          <a:p>
            <a:r>
              <a:rPr lang="en-US" b="1" dirty="0" smtClean="0"/>
              <a:t>Veteran</a:t>
            </a:r>
            <a:r>
              <a:rPr lang="en-US" b="1" baseline="0" dirty="0" smtClean="0"/>
              <a:t> or Claimant </a:t>
            </a:r>
            <a:r>
              <a:rPr lang="en-US" baseline="0" dirty="0" smtClean="0"/>
              <a:t>submits the Notice of Disagreement (NOD) – this also could be a Veteran representative, Non VA Provider, etc.</a:t>
            </a:r>
          </a:p>
          <a:p>
            <a:endParaRPr lang="en-US" baseline="0" dirty="0" smtClean="0"/>
          </a:p>
          <a:p>
            <a:r>
              <a:rPr lang="en-US" b="1" baseline="0" dirty="0" smtClean="0"/>
              <a:t>NVCC Team</a:t>
            </a:r>
            <a:r>
              <a:rPr lang="en-US" baseline="0" dirty="0" smtClean="0"/>
              <a:t> Receives and the reviews the Notice of Disagreement and,</a:t>
            </a:r>
          </a:p>
          <a:p>
            <a:r>
              <a:rPr lang="en-US" baseline="0" dirty="0" smtClean="0"/>
              <a:t> </a:t>
            </a:r>
          </a:p>
          <a:p>
            <a:r>
              <a:rPr lang="en-US" baseline="0" dirty="0" smtClean="0"/>
              <a:t>      </a:t>
            </a:r>
            <a:r>
              <a:rPr lang="en-US" b="1" i="1" baseline="0" dirty="0" smtClean="0"/>
              <a:t>Enters the NOD into the Appeals Tracking Worksheet </a:t>
            </a:r>
            <a:r>
              <a:rPr lang="en-US" baseline="0" dirty="0" smtClean="0"/>
              <a:t>(which can be found on the on the NNPO (NFPO) Website) or own local facility spreadsheet and</a:t>
            </a:r>
          </a:p>
          <a:p>
            <a:r>
              <a:rPr lang="en-US" baseline="0" dirty="0" smtClean="0"/>
              <a:t>      </a:t>
            </a:r>
            <a:r>
              <a:rPr lang="en-US" b="1" i="1" baseline="0" dirty="0" smtClean="0"/>
              <a:t>Enter the Appeal into FBCS Clinical Tracking  </a:t>
            </a:r>
            <a:r>
              <a:rPr lang="en-US" baseline="0" dirty="0" smtClean="0"/>
              <a:t>then</a:t>
            </a:r>
          </a:p>
          <a:p>
            <a:endParaRPr lang="en-US" baseline="0" dirty="0" smtClean="0"/>
          </a:p>
          <a:p>
            <a:r>
              <a:rPr lang="en-US" b="1" baseline="0" dirty="0" smtClean="0"/>
              <a:t>      Prepare an Appeals Folder </a:t>
            </a:r>
          </a:p>
          <a:p>
            <a:endParaRPr lang="en-US" baseline="0" dirty="0" smtClean="0"/>
          </a:p>
          <a:p>
            <a:r>
              <a:rPr lang="en-US" baseline="0" dirty="0" smtClean="0"/>
              <a:t>1</a:t>
            </a:r>
            <a:r>
              <a:rPr lang="en-US" baseline="30000" dirty="0" smtClean="0"/>
              <a:t>st</a:t>
            </a:r>
            <a:r>
              <a:rPr lang="en-US" baseline="0" dirty="0" smtClean="0"/>
              <a:t> Level review of appeal is completed</a:t>
            </a:r>
          </a:p>
          <a:p>
            <a:endParaRPr lang="en-US" baseline="0" dirty="0" smtClean="0"/>
          </a:p>
          <a:p>
            <a:r>
              <a:rPr lang="en-US" baseline="0" dirty="0" smtClean="0"/>
              <a:t>It may require 2</a:t>
            </a:r>
            <a:r>
              <a:rPr lang="en-US" baseline="30000" dirty="0" smtClean="0"/>
              <a:t>nd</a:t>
            </a:r>
            <a:r>
              <a:rPr lang="en-US" baseline="0" dirty="0" smtClean="0"/>
              <a:t> level appeals and</a:t>
            </a:r>
          </a:p>
          <a:p>
            <a:r>
              <a:rPr lang="en-US" baseline="0" dirty="0" smtClean="0"/>
              <a:t>if required, prepares documentation for submission to the </a:t>
            </a:r>
            <a:r>
              <a:rPr lang="en-US" b="1" baseline="0" dirty="0" smtClean="0"/>
              <a:t>Board of Veterans Appeals (BVA) per approved procedures.</a:t>
            </a:r>
          </a:p>
          <a:p>
            <a:endParaRPr lang="en-US" baseline="0" dirty="0" smtClean="0"/>
          </a:p>
          <a:p>
            <a:r>
              <a:rPr lang="en-US" baseline="0" dirty="0" smtClean="0"/>
              <a:t>Claims Processing Team – Receives and processes claim for payment if original decision is overturned by NVCC Team</a:t>
            </a:r>
          </a:p>
          <a:p>
            <a:endParaRPr lang="en-US" baseline="0" dirty="0" smtClean="0"/>
          </a:p>
          <a:p>
            <a:r>
              <a:rPr lang="en-US" baseline="0" dirty="0" smtClean="0"/>
              <a:t>The Veteran or Claimant is notified of decision</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66</a:t>
            </a:fld>
            <a:endParaRPr lang="en-US"/>
          </a:p>
        </p:txBody>
      </p:sp>
    </p:spTree>
    <p:extLst>
      <p:ext uri="{BB962C8B-B14F-4D97-AF65-F5344CB8AC3E}">
        <p14:creationId xmlns:p14="http://schemas.microsoft.com/office/powerpoint/2010/main" val="2135753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sz="1200" kern="1200" dirty="0" smtClean="0">
                <a:solidFill>
                  <a:schemeClr val="tx1"/>
                </a:solidFill>
                <a:latin typeface="Times New Roman" pitchFamily="18" charset="0"/>
                <a:ea typeface="+mn-ea"/>
                <a:cs typeface="+mn-cs"/>
              </a:rPr>
              <a:t>Non VA Care Appeals Management Process Stakeholders Roles and Responsibilities</a:t>
            </a:r>
          </a:p>
          <a:p>
            <a:pPr>
              <a:buFont typeface="Arial" pitchFamily="34" charset="0"/>
              <a:buChar char="•"/>
            </a:pPr>
            <a:endParaRPr lang="en-US" sz="1200" kern="1200" dirty="0" smtClean="0">
              <a:solidFill>
                <a:schemeClr val="tx1"/>
              </a:solidFill>
              <a:latin typeface="Times New Roman" pitchFamily="18" charset="0"/>
              <a:ea typeface="+mn-ea"/>
              <a:cs typeface="+mn-cs"/>
            </a:endParaRPr>
          </a:p>
          <a:p>
            <a:pPr lvl="0">
              <a:buFont typeface="Arial" pitchFamily="34" charset="0"/>
              <a:buChar char="•"/>
            </a:pPr>
            <a:r>
              <a:rPr lang="en-US" sz="1200" kern="1200" dirty="0" smtClean="0">
                <a:solidFill>
                  <a:schemeClr val="tx1"/>
                </a:solidFill>
                <a:latin typeface="Times New Roman" pitchFamily="18" charset="0"/>
                <a:ea typeface="+mn-ea"/>
                <a:cs typeface="+mn-cs"/>
              </a:rPr>
              <a:t>NVCC Team receives and reviews the Notice of Disagreement (NOD)</a:t>
            </a:r>
          </a:p>
          <a:p>
            <a:pPr lvl="0">
              <a:buFont typeface="Arial" pitchFamily="34" charset="0"/>
              <a:buChar char="•"/>
            </a:pPr>
            <a:r>
              <a:rPr lang="en-US" sz="1200" kern="1200" dirty="0" smtClean="0">
                <a:solidFill>
                  <a:schemeClr val="tx1"/>
                </a:solidFill>
                <a:latin typeface="Times New Roman" pitchFamily="18" charset="0"/>
                <a:ea typeface="+mn-ea"/>
                <a:cs typeface="+mn-cs"/>
              </a:rPr>
              <a:t>Collects, documents, and tracks all pertinent information associated with the appeal</a:t>
            </a:r>
          </a:p>
          <a:p>
            <a:pPr lvl="0">
              <a:buFont typeface="Arial" pitchFamily="34" charset="0"/>
              <a:buChar char="•"/>
            </a:pPr>
            <a:r>
              <a:rPr lang="en-US" sz="1200" kern="1200" dirty="0" smtClean="0">
                <a:solidFill>
                  <a:schemeClr val="tx1"/>
                </a:solidFill>
                <a:latin typeface="Times New Roman" pitchFamily="18" charset="0"/>
                <a:ea typeface="+mn-ea"/>
                <a:cs typeface="+mn-cs"/>
              </a:rPr>
              <a:t>Adjudicates the NOD via the established VHA policy and guidelines, including reconsideration procedure</a:t>
            </a:r>
          </a:p>
          <a:p>
            <a:pPr lvl="0">
              <a:buFont typeface="Arial" pitchFamily="34" charset="0"/>
              <a:buChar char="•"/>
            </a:pPr>
            <a:r>
              <a:rPr lang="en-US" sz="1200" kern="1200" dirty="0" smtClean="0">
                <a:solidFill>
                  <a:schemeClr val="tx1"/>
                </a:solidFill>
                <a:latin typeface="Times New Roman" pitchFamily="18" charset="0"/>
                <a:ea typeface="+mn-ea"/>
                <a:cs typeface="+mn-cs"/>
              </a:rPr>
              <a:t>Communicates the adjudication decision to the claimant</a:t>
            </a:r>
          </a:p>
          <a:p>
            <a:pPr lvl="0">
              <a:buFont typeface="Arial" pitchFamily="34" charset="0"/>
              <a:buChar char="•"/>
            </a:pPr>
            <a:r>
              <a:rPr lang="en-US" sz="1200" kern="1200" dirty="0" smtClean="0">
                <a:solidFill>
                  <a:schemeClr val="tx1"/>
                </a:solidFill>
                <a:latin typeface="Times New Roman" pitchFamily="18" charset="0"/>
                <a:ea typeface="+mn-ea"/>
                <a:cs typeface="+mn-cs"/>
              </a:rPr>
              <a:t>Veterans Health Administration (VHA) “Duty to Assist” (</a:t>
            </a:r>
            <a:r>
              <a:rPr lang="en-US" sz="1200" u="sng" kern="1200" dirty="0" smtClean="0">
                <a:solidFill>
                  <a:schemeClr val="tx1"/>
                </a:solidFill>
                <a:latin typeface="Times New Roman" pitchFamily="18" charset="0"/>
                <a:ea typeface="+mn-ea"/>
                <a:cs typeface="+mn-cs"/>
                <a:hlinkClick r:id="rId3"/>
              </a:rPr>
              <a:t>Procedure Guide 1601G.01.2.1b</a:t>
            </a:r>
            <a:r>
              <a:rPr lang="en-US" sz="1200" kern="1200" dirty="0" smtClean="0">
                <a:solidFill>
                  <a:schemeClr val="tx1"/>
                </a:solidFill>
                <a:latin typeface="Times New Roman" pitchFamily="18" charset="0"/>
                <a:ea typeface="+mn-ea"/>
                <a:cs typeface="+mn-cs"/>
              </a:rPr>
              <a:t>)</a:t>
            </a:r>
          </a:p>
          <a:p>
            <a:pPr lvl="0">
              <a:buFont typeface="Arial" pitchFamily="34" charset="0"/>
              <a:buChar char="•"/>
            </a:pPr>
            <a:r>
              <a:rPr lang="en-US" sz="1200" kern="1200" dirty="0" smtClean="0">
                <a:solidFill>
                  <a:schemeClr val="tx1"/>
                </a:solidFill>
                <a:latin typeface="Times New Roman" pitchFamily="18" charset="0"/>
                <a:ea typeface="+mn-ea"/>
                <a:cs typeface="+mn-cs"/>
              </a:rPr>
              <a:t>Prepares documentation for submission to the Board of Veterans Appeals (BVA) per approved procedures </a:t>
            </a:r>
          </a:p>
          <a:p>
            <a:pPr lvl="0">
              <a:buFont typeface="Arial" pitchFamily="34" charset="0"/>
              <a:buChar char="•"/>
            </a:pPr>
            <a:r>
              <a:rPr lang="en-US" sz="1200" kern="1200" dirty="0" smtClean="0">
                <a:solidFill>
                  <a:schemeClr val="tx1"/>
                </a:solidFill>
                <a:latin typeface="Times New Roman" pitchFamily="18" charset="0"/>
                <a:ea typeface="+mn-ea"/>
                <a:cs typeface="+mn-cs"/>
              </a:rPr>
              <a:t>Medical Center Claims Staff</a:t>
            </a:r>
          </a:p>
          <a:p>
            <a:pPr lvl="0">
              <a:buFont typeface="Arial" pitchFamily="34" charset="0"/>
              <a:buChar char="•"/>
            </a:pPr>
            <a:r>
              <a:rPr lang="en-US" sz="1200" kern="1200" dirty="0" smtClean="0">
                <a:solidFill>
                  <a:schemeClr val="tx1"/>
                </a:solidFill>
                <a:latin typeface="Times New Roman" pitchFamily="18" charset="0"/>
                <a:ea typeface="+mn-ea"/>
                <a:cs typeface="+mn-cs"/>
              </a:rPr>
              <a:t>Receives and processes claim for payment if original decision is overturned by NVCC Team</a:t>
            </a:r>
          </a:p>
          <a:p>
            <a:pPr lvl="0">
              <a:buFont typeface="Arial" pitchFamily="34" charset="0"/>
              <a:buChar char="•"/>
            </a:pPr>
            <a:r>
              <a:rPr lang="en-US" sz="1200" kern="1200" dirty="0" smtClean="0">
                <a:solidFill>
                  <a:schemeClr val="tx1"/>
                </a:solidFill>
                <a:latin typeface="Times New Roman" pitchFamily="18" charset="0"/>
                <a:ea typeface="+mn-ea"/>
                <a:cs typeface="+mn-cs"/>
              </a:rPr>
              <a:t>Board of Veterans Appeals</a:t>
            </a:r>
          </a:p>
          <a:p>
            <a:pPr lvl="0">
              <a:buFont typeface="Arial" pitchFamily="34" charset="0"/>
              <a:buChar char="•"/>
            </a:pPr>
            <a:r>
              <a:rPr lang="en-US" sz="1200" kern="1200" dirty="0" smtClean="0">
                <a:solidFill>
                  <a:schemeClr val="tx1"/>
                </a:solidFill>
                <a:latin typeface="Times New Roman" pitchFamily="18" charset="0"/>
                <a:ea typeface="+mn-ea"/>
                <a:cs typeface="+mn-cs"/>
              </a:rPr>
              <a:t>Renders final decision regarding formal appeals and notifies appropriate VHA healthcare facility </a:t>
            </a:r>
          </a:p>
          <a:p>
            <a:endParaRPr lang="en-US" sz="1200" b="1" i="1"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NON VA CARE COORDINATION APPEALS MANAGEMENT PROCESS SUMMARY</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a:t>
            </a:r>
            <a:r>
              <a:rPr lang="en-US" sz="1200" b="1" kern="1200" dirty="0" smtClean="0">
                <a:solidFill>
                  <a:schemeClr val="tx1"/>
                </a:solidFill>
                <a:latin typeface="Times New Roman" pitchFamily="18" charset="0"/>
                <a:ea typeface="+mn-ea"/>
                <a:cs typeface="+mn-cs"/>
              </a:rPr>
              <a:t>Appeals Management</a:t>
            </a:r>
            <a:r>
              <a:rPr lang="en-US" sz="1200" kern="1200" dirty="0" smtClean="0">
                <a:solidFill>
                  <a:schemeClr val="tx1"/>
                </a:solidFill>
                <a:latin typeface="Times New Roman" pitchFamily="18" charset="0"/>
                <a:ea typeface="+mn-ea"/>
                <a:cs typeface="+mn-cs"/>
              </a:rPr>
              <a:t> process begins when a NVCC team member receives a Request for Reconsideration and/or a Notice of Disagreement from a claimant (e.g., Veteran, Veteran representative, vendor, etc.).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process ends once the final decision regarding the appeal is rendered (either locally or by the Board of Veterans Appeals) and the claimant is notified of the decision with appropriate correspondence per VHA</a:t>
            </a:r>
            <a:r>
              <a:rPr lang="en-US" sz="1200" kern="1200" baseline="0" dirty="0" smtClean="0">
                <a:solidFill>
                  <a:schemeClr val="tx1"/>
                </a:solidFill>
                <a:latin typeface="Times New Roman" pitchFamily="18" charset="0"/>
                <a:ea typeface="+mn-ea"/>
                <a:cs typeface="+mn-cs"/>
              </a:rPr>
              <a:t> policy.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67</a:t>
            </a:fld>
            <a:endParaRPr lang="en-US"/>
          </a:p>
        </p:txBody>
      </p:sp>
    </p:spTree>
    <p:extLst>
      <p:ext uri="{BB962C8B-B14F-4D97-AF65-F5344CB8AC3E}">
        <p14:creationId xmlns:p14="http://schemas.microsoft.com/office/powerpoint/2010/main" val="29447859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Non VA Care Coordination Appeals Tracking Spreadsheet</a:t>
            </a:r>
          </a:p>
          <a:p>
            <a:r>
              <a:rPr lang="en-US" sz="1200" kern="1200" dirty="0" smtClean="0">
                <a:solidFill>
                  <a:schemeClr val="tx1"/>
                </a:solidFill>
                <a:latin typeface="Times New Roman" pitchFamily="18" charset="0"/>
                <a:ea typeface="+mn-ea"/>
                <a:cs typeface="+mn-cs"/>
              </a:rPr>
              <a:t>     1.  The Process requires access to Fee Basis Claims System (FBCS), entering the information into a Tracking Worksheet (NVCC Spreadsheet can be utilized), and prepare an Appeals Folder.</a:t>
            </a:r>
          </a:p>
          <a:p>
            <a:r>
              <a:rPr lang="en-US" sz="1200" kern="1200" dirty="0" smtClean="0">
                <a:solidFill>
                  <a:schemeClr val="tx1"/>
                </a:solidFill>
                <a:latin typeface="Times New Roman" pitchFamily="18" charset="0"/>
                <a:ea typeface="+mn-ea"/>
                <a:cs typeface="+mn-cs"/>
              </a:rPr>
              <a:t>    2. Reopen Claim &amp; Route to Claims Processing: If the Request for Reconsideration is approved and the original decision is reversed, document the reversal in FBCS Clinical Tracking.</a:t>
            </a:r>
          </a:p>
          <a:p>
            <a:r>
              <a:rPr lang="en-US" sz="1200" kern="1200" dirty="0" smtClean="0">
                <a:solidFill>
                  <a:schemeClr val="tx1"/>
                </a:solidFill>
                <a:latin typeface="Times New Roman" pitchFamily="18" charset="0"/>
                <a:ea typeface="+mn-ea"/>
                <a:cs typeface="+mn-cs"/>
              </a:rPr>
              <a:t>    3. Notify Claimant and Other Appropriate Parties of Decision: Generate the necessary correspondence to notify the appropriate parties of the outcome of the review.</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Microsoft</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Appeals Mgt Tool  - Status and features: available on NFPO web</a:t>
            </a:r>
            <a:r>
              <a:rPr lang="en-US" sz="1200" kern="1200" baseline="0" dirty="0" smtClean="0">
                <a:solidFill>
                  <a:schemeClr val="tx1"/>
                </a:solidFill>
                <a:latin typeface="Times New Roman" pitchFamily="18" charset="0"/>
                <a:ea typeface="+mn-ea"/>
                <a:cs typeface="+mn-cs"/>
              </a:rPr>
              <a:t> site</a:t>
            </a:r>
          </a:p>
          <a:p>
            <a:endParaRPr lang="en-US" sz="1200" kern="1200" baseline="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236842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Appeals Management Process Summary </a:t>
            </a:r>
            <a:endParaRPr lang="en-US" sz="1200" b="1" i="1"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NON VA CARE COORDINATION APPEALS MANAGEMENT PROCESS SUMMARY</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a:t>
            </a:r>
            <a:r>
              <a:rPr lang="en-US" sz="1200" b="1" kern="1200" dirty="0" smtClean="0">
                <a:solidFill>
                  <a:schemeClr val="tx1"/>
                </a:solidFill>
                <a:latin typeface="Times New Roman" pitchFamily="18" charset="0"/>
                <a:ea typeface="+mn-ea"/>
                <a:cs typeface="+mn-cs"/>
              </a:rPr>
              <a:t>Appeals Management</a:t>
            </a:r>
            <a:r>
              <a:rPr lang="en-US" sz="1200" kern="1200" dirty="0" smtClean="0">
                <a:solidFill>
                  <a:schemeClr val="tx1"/>
                </a:solidFill>
                <a:latin typeface="Times New Roman" pitchFamily="18" charset="0"/>
                <a:ea typeface="+mn-ea"/>
                <a:cs typeface="+mn-cs"/>
              </a:rPr>
              <a:t> process begins when a NVCC team member receives a Request for Reconsideration and/or a Notice of Disagreement from a claimant (e.g., Veteran, Veteran representative, vendor, etc.).  The process ends once the final decision regarding the appeal is rendered (either locally or by the Board of Veterans Appeals) and the claimant is notified of the decision</a:t>
            </a:r>
          </a:p>
          <a:p>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Since this process is policy</a:t>
            </a:r>
            <a:r>
              <a:rPr lang="en-US" sz="1200" baseline="0" dirty="0" smtClean="0">
                <a:solidFill>
                  <a:schemeClr val="bg1"/>
                </a:solidFill>
              </a:rPr>
              <a:t> driven and Non VA Care Coordination has not made any modifications to this required process, the Flow diagram is from our Process Guides that supports VHA Policy.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bg1"/>
                </a:solidFill>
              </a:rPr>
              <a:t>The NVCC Team is supporting that VHA Policy is followed to completion with appropriate process.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69</a:t>
            </a:fld>
            <a:endParaRPr lang="en-US"/>
          </a:p>
        </p:txBody>
      </p:sp>
    </p:spTree>
    <p:extLst>
      <p:ext uri="{BB962C8B-B14F-4D97-AF65-F5344CB8AC3E}">
        <p14:creationId xmlns:p14="http://schemas.microsoft.com/office/powerpoint/2010/main" val="367143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rPr>
              <a:t>The Non-VA Care Coordination Model includes three primary focus areas:</a:t>
            </a:r>
          </a:p>
          <a:p>
            <a:pPr lvl="0"/>
            <a:endParaRPr lang="en-US" dirty="0">
              <a:latin typeface="Arial" charset="0"/>
            </a:endParaRPr>
          </a:p>
          <a:p>
            <a:pPr lvl="0"/>
            <a:r>
              <a:rPr lang="en-US" dirty="0">
                <a:latin typeface="Arial" charset="0"/>
              </a:rPr>
              <a:t>1. Consult/Referral Management</a:t>
            </a:r>
          </a:p>
          <a:p>
            <a:pPr lvl="0"/>
            <a:r>
              <a:rPr lang="en-US" dirty="0">
                <a:latin typeface="Arial" charset="0"/>
              </a:rPr>
              <a:t>2. Appointment and Clinical Documentation Management and </a:t>
            </a:r>
          </a:p>
          <a:p>
            <a:pPr lvl="0"/>
            <a:r>
              <a:rPr lang="en-US" dirty="0">
                <a:latin typeface="Arial" charset="0"/>
              </a:rPr>
              <a:t>3. Veteran and Externally Initiated processes</a:t>
            </a:r>
          </a:p>
          <a:p>
            <a:pPr lvl="0"/>
            <a:endParaRPr lang="en-US" dirty="0">
              <a:latin typeface="Arial" charset="0"/>
            </a:endParaRPr>
          </a:p>
          <a:p>
            <a:r>
              <a:rPr lang="en-US" b="1" dirty="0">
                <a:latin typeface="Arial" charset="0"/>
              </a:rPr>
              <a:t>The objectives of national deployment are to establish standardized business processes and tools within all non-VA care programs across VHA.  The goal is to provide consistent and equitable delivery of non-VA care to eligible Veterans.</a:t>
            </a:r>
          </a:p>
          <a:p>
            <a:endParaRPr lang="en-US" dirty="0"/>
          </a:p>
        </p:txBody>
      </p:sp>
    </p:spTree>
    <p:extLst>
      <p:ext uri="{BB962C8B-B14F-4D97-AF65-F5344CB8AC3E}">
        <p14:creationId xmlns:p14="http://schemas.microsoft.com/office/powerpoint/2010/main" val="521752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We</a:t>
            </a:r>
            <a:r>
              <a:rPr lang="en-US" baseline="0" dirty="0" smtClean="0"/>
              <a:t> will now have this opportunity to show you the Non VA Care Coordination Website in a Live Demonstration with the assistance from Maureen Wallace – Program Analyst from the Non VA Care Coordination Team and show you our Artifacts and tools that can assist you in implementing a successful Non VA Care Coordination Team and standardized processes.</a:t>
            </a:r>
            <a:endParaRPr lang="en-US" dirty="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B9BE38-1CCA-4757-8145-70A9793F6F7B}" type="slidenum">
              <a:rPr lang="en-US" smtClean="0">
                <a:cs typeface="Arial" pitchFamily="34" charset="0"/>
              </a:rPr>
              <a:pPr/>
              <a:t>70</a:t>
            </a:fld>
            <a:endParaRPr lang="en-US" smtClean="0">
              <a:cs typeface="Arial" pitchFamily="34" charset="0"/>
            </a:endParaRPr>
          </a:p>
        </p:txBody>
      </p:sp>
    </p:spTree>
    <p:extLst>
      <p:ext uri="{BB962C8B-B14F-4D97-AF65-F5344CB8AC3E}">
        <p14:creationId xmlns:p14="http://schemas.microsoft.com/office/powerpoint/2010/main" val="2311725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a:t>
            </a:r>
            <a:r>
              <a:rPr lang="en-US" baseline="0" dirty="0" smtClean="0"/>
              <a:t> our presentation, there is still time to submit your questions to “ask the Presenter” Icon. We will now break for a brief video and be back to answer your questions live. </a:t>
            </a:r>
            <a:endParaRPr lang="en-US" dirty="0"/>
          </a:p>
        </p:txBody>
      </p:sp>
      <p:sp>
        <p:nvSpPr>
          <p:cNvPr id="4" name="Slide Number Placeholder 3"/>
          <p:cNvSpPr>
            <a:spLocks noGrp="1"/>
          </p:cNvSpPr>
          <p:nvPr>
            <p:ph type="sldNum" sz="quarter" idx="10"/>
          </p:nvPr>
        </p:nvSpPr>
        <p:spPr/>
        <p:txBody>
          <a:bodyPr/>
          <a:lstStyle/>
          <a:p>
            <a:pPr>
              <a:defRPr/>
            </a:pPr>
            <a:fld id="{6281A921-F735-4001-A414-E349EBC2F6B3}" type="slidenum">
              <a:rPr lang="en-US" smtClean="0"/>
              <a:pPr>
                <a:defRPr/>
              </a:pPr>
              <a:t>71</a:t>
            </a:fld>
            <a:endParaRPr lang="en-US"/>
          </a:p>
        </p:txBody>
      </p:sp>
    </p:spTree>
    <p:extLst>
      <p:ext uri="{BB962C8B-B14F-4D97-AF65-F5344CB8AC3E}">
        <p14:creationId xmlns:p14="http://schemas.microsoft.com/office/powerpoint/2010/main" val="308997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charset="0"/>
              </a:rPr>
              <a:t> The first, is Consult/referral management,</a:t>
            </a:r>
            <a:r>
              <a:rPr lang="en-US" baseline="0" dirty="0" smtClean="0">
                <a:latin typeface="Arial" charset="0"/>
              </a:rPr>
              <a:t> which </a:t>
            </a:r>
            <a:r>
              <a:rPr lang="en-US" dirty="0" smtClean="0">
                <a:latin typeface="Arial" charset="0"/>
              </a:rPr>
              <a:t>begins </a:t>
            </a:r>
            <a:r>
              <a:rPr lang="en-US" dirty="0">
                <a:latin typeface="Arial" charset="0"/>
              </a:rPr>
              <a:t>with the </a:t>
            </a:r>
            <a:r>
              <a:rPr lang="en-US" dirty="0" smtClean="0">
                <a:latin typeface="Arial" charset="0"/>
              </a:rPr>
              <a:t>VA provider </a:t>
            </a:r>
            <a:r>
              <a:rPr lang="en-US" dirty="0">
                <a:latin typeface="Arial" charset="0"/>
              </a:rPr>
              <a:t>decision to utilize non-VA care </a:t>
            </a:r>
            <a:r>
              <a:rPr lang="en-US" dirty="0" smtClean="0">
                <a:latin typeface="Arial" charset="0"/>
              </a:rPr>
              <a:t>services, selection of a standardized Non VA Care consult / referral template in CPRS and continues through the local NVCC Team’s administrative</a:t>
            </a:r>
            <a:r>
              <a:rPr lang="en-US" baseline="0" dirty="0" smtClean="0">
                <a:latin typeface="Arial" charset="0"/>
              </a:rPr>
              <a:t> and clinical referral review process to either, approve or deny the authorization and cost provide cost estimation. </a:t>
            </a:r>
            <a:r>
              <a:rPr lang="en-US" dirty="0" smtClean="0">
                <a:latin typeface="Arial" charset="0"/>
              </a:rPr>
              <a:t> More</a:t>
            </a:r>
            <a:r>
              <a:rPr lang="en-US" baseline="0" dirty="0" smtClean="0">
                <a:latin typeface="Arial" charset="0"/>
              </a:rPr>
              <a:t> information for the Referral Review Process will be discussed later on. </a:t>
            </a:r>
            <a:endParaRPr lang="en-US" dirty="0"/>
          </a:p>
        </p:txBody>
      </p:sp>
    </p:spTree>
    <p:extLst>
      <p:ext uri="{BB962C8B-B14F-4D97-AF65-F5344CB8AC3E}">
        <p14:creationId xmlns:p14="http://schemas.microsoft.com/office/powerpoint/2010/main" val="213016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a:latin typeface="Arial" charset="0"/>
              </a:rPr>
              <a:t>Appointment Management has a two-fold objective – first, to engage and assist the veteran to identify and select a community provider, and schedule an appointment, and second, to have the ability to track appointments, no shows, cancellations and ensure the veteran receives the necessary, authorized non-VA care.</a:t>
            </a:r>
          </a:p>
          <a:p>
            <a:pPr>
              <a:buFont typeface="Arial" pitchFamily="34" charset="0"/>
              <a:buChar char="•"/>
            </a:pPr>
            <a:endParaRPr lang="en-US" dirty="0">
              <a:latin typeface="Arial" charset="0"/>
            </a:endParaRPr>
          </a:p>
          <a:p>
            <a:pPr>
              <a:buFont typeface="Arial" pitchFamily="34" charset="0"/>
              <a:buChar char="•"/>
            </a:pPr>
            <a:r>
              <a:rPr lang="en-US" dirty="0">
                <a:latin typeface="Arial" charset="0"/>
              </a:rPr>
              <a:t>A standardized authorization notification to the non-VA provider includes a request that supporting documentation be returned to VA within a specified time frame.</a:t>
            </a:r>
          </a:p>
          <a:p>
            <a:pPr>
              <a:buFont typeface="Arial" pitchFamily="34" charset="0"/>
              <a:buChar char="•"/>
            </a:pPr>
            <a:endParaRPr lang="en-US" dirty="0">
              <a:latin typeface="Arial" charset="0"/>
            </a:endParaRPr>
          </a:p>
          <a:p>
            <a:pPr>
              <a:buFont typeface="Arial" pitchFamily="34" charset="0"/>
              <a:buChar char="•"/>
            </a:pPr>
            <a:r>
              <a:rPr lang="en-US" dirty="0">
                <a:latin typeface="Arial" charset="0"/>
              </a:rPr>
              <a:t>Appointment scheduling in VistA Appointment Management non count clinics allows  VA to track patient appointment compliance and return of clinical documentation after completion of the appointment. </a:t>
            </a:r>
          </a:p>
          <a:p>
            <a:pPr>
              <a:buFont typeface="Arial" pitchFamily="34" charset="0"/>
              <a:buChar char="•"/>
            </a:pPr>
            <a:endParaRPr lang="en-US" dirty="0">
              <a:latin typeface="Arial" charset="0"/>
            </a:endParaRPr>
          </a:p>
          <a:p>
            <a:pPr>
              <a:buFont typeface="Arial" pitchFamily="34" charset="0"/>
              <a:buChar char="•"/>
            </a:pPr>
            <a:r>
              <a:rPr lang="en-US" dirty="0">
                <a:latin typeface="Arial" charset="0"/>
              </a:rPr>
              <a:t>We have found that some facilities are already performing appointment management procedures.  However, this may be a resource challenge for those facilities not currently scheduling non-VA appointments.  Several of the </a:t>
            </a:r>
          </a:p>
          <a:p>
            <a:pPr>
              <a:buFont typeface="Arial" pitchFamily="34" charset="0"/>
              <a:buNone/>
            </a:pPr>
            <a:r>
              <a:rPr lang="en-US" dirty="0">
                <a:latin typeface="Arial" charset="0"/>
              </a:rPr>
              <a:t>NVCC  pilot facilities adopted an interim strategy by implementing appointment scheduling for select high volume or high cost specialty clinics.  Additional specialties were added as staff members became more skilled with the procedures</a:t>
            </a:r>
          </a:p>
          <a:p>
            <a:endParaRPr lang="en-US" dirty="0"/>
          </a:p>
        </p:txBody>
      </p:sp>
    </p:spTree>
    <p:extLst>
      <p:ext uri="{BB962C8B-B14F-4D97-AF65-F5344CB8AC3E}">
        <p14:creationId xmlns:p14="http://schemas.microsoft.com/office/powerpoint/2010/main" val="374597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0A4E72-0202-41AA-865C-0D3955599BF8}"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9A3B2E-EB2F-4C87-A67E-DACA1BA8A5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8E695-A911-4F72-BC89-B54CD496475E}"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BF1D95-6C3F-4465-936C-97A47BFDA7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671C32-9037-4E02-815E-84DB7E2C4941}"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FE464-EFAB-4A19-866A-E3BA5B5097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3DB35-8995-4BEB-9748-182E648963B5}"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2D9D17-F397-43BF-B7F0-A473AA1166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D18777EA-167C-433E-8C2D-A7B3A394CBCC}"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625F265C-2E1B-4B49-8307-4857F797474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78BF959F-F160-4FE5-9C9A-15CF2FD40E18}"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2FB232D1-E7BA-4995-AB5E-AFD0B0910D2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fld id="{DFFF05CD-DB9B-440D-8A7E-965EA8DE6CC4}"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30515751-9716-4B84-816C-433180DF5FC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n-ea"/>
              </a:defRPr>
            </a:lvl1pPr>
          </a:lstStyle>
          <a:p>
            <a:pPr>
              <a:defRPr/>
            </a:pPr>
            <a:fld id="{A06B04A4-DD91-497B-9A02-CD6AA2E0E9BD}"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48948208-5E78-4F9A-B749-4A26E6BC218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n-ea"/>
              </a:defRPr>
            </a:lvl1pPr>
          </a:lstStyle>
          <a:p>
            <a:pPr>
              <a:defRPr/>
            </a:pPr>
            <a:fld id="{FC1B85BA-B769-4B18-A665-E2179CEB4570}" type="datetimeFigureOut">
              <a:rPr lang="en-US"/>
              <a:pPr>
                <a:defRPr/>
              </a:pPr>
              <a:t>8/13/2014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mn-ea"/>
              </a:defRPr>
            </a:lvl1pPr>
          </a:lstStyle>
          <a:p>
            <a:pPr>
              <a:defRPr/>
            </a:pPr>
            <a:fld id="{E9FCC29C-C865-4E80-A0F6-261AA232658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n-ea"/>
              </a:defRPr>
            </a:lvl1pPr>
          </a:lstStyle>
          <a:p>
            <a:pPr>
              <a:defRPr/>
            </a:pPr>
            <a:fld id="{05E86EE8-00A7-44BD-9C27-1DA3AFD4C38C}" type="datetimeFigureOut">
              <a:rPr lang="en-US"/>
              <a:pPr>
                <a:defRPr/>
              </a:pPr>
              <a:t>8/13/2014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mn-ea"/>
              </a:defRPr>
            </a:lvl1pPr>
          </a:lstStyle>
          <a:p>
            <a:pPr>
              <a:defRPr/>
            </a:pPr>
            <a:fld id="{B41B8092-A6A8-4B82-BEE1-5C0A21AAA0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C302A-AD77-468A-AF22-F00EB32A99DE}"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9E3FD-55DA-488E-B611-CCC721ACED0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n-ea"/>
              </a:defRPr>
            </a:lvl1pPr>
          </a:lstStyle>
          <a:p>
            <a:pPr>
              <a:defRPr/>
            </a:pPr>
            <a:fld id="{C2AF57C9-793D-4884-B7E7-B46CC64FD308}" type="datetimeFigureOut">
              <a:rPr lang="en-US"/>
              <a:pPr>
                <a:defRPr/>
              </a:pPr>
              <a:t>8/13/2014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mn-ea"/>
              </a:defRPr>
            </a:lvl1pPr>
          </a:lstStyle>
          <a:p>
            <a:pPr>
              <a:defRPr/>
            </a:pPr>
            <a:fld id="{5E1C2C8C-1E16-43F3-AB58-7EECF62D509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28600" y="228600"/>
            <a:ext cx="8686800" cy="6400800"/>
          </a:xfrm>
          <a:prstGeom prst="rect">
            <a:avLst/>
          </a:prstGeom>
          <a:solidFill>
            <a:schemeClr val="bg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prstClr val="white"/>
              </a:solidFill>
              <a:latin typeface="Calibri"/>
              <a:ea typeface="ＭＳ Ｐゴシック"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F46758DC-C356-482E-A66A-61014EBEFF06}"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2DC1279F-D876-4E9C-87D0-9C7F69CF321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8A35E089-505D-4CAC-B6F6-30A900541ECA}"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2213D9AC-389D-464B-952B-5E66341119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A22532EE-EC73-487A-B098-B07C7610E60D}"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2F2AF7BD-E106-4756-9255-11182BC18C2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5E450FE1-1F99-41A2-B189-157656DFED48}"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457A1531-B0B3-4112-808C-37A02D9C5A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450634-04BB-4A1F-9658-8ACDB7E51568}"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E37AA-3A18-4232-AD08-BB7282D12E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4524AB-58D2-4FEA-8E0C-000A59BD33C6}"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60A270-C257-4C9D-98FB-B3E68CFFB6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E16130-5D02-4B7B-91C3-721660109995}" type="datetimeFigureOut">
              <a:rPr lang="en-US"/>
              <a:pPr>
                <a:defRPr/>
              </a:pPr>
              <a:t>8/13/2014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E08BC-241F-4DAE-A6CA-921A429820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F81B60-E64E-42D0-B1E9-3EA3A6D8C10E}" type="datetimeFigureOut">
              <a:rPr lang="en-US"/>
              <a:pPr>
                <a:defRPr/>
              </a:pPr>
              <a:t>8/13/2014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5239BD-0C3F-456B-A6AA-CE427A0D57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D3E8BE-3B03-44F2-90B3-E72D6879AED4}" type="datetimeFigureOut">
              <a:rPr lang="en-US"/>
              <a:pPr>
                <a:defRPr/>
              </a:pPr>
              <a:t>8/13/2014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9DFC22-8DF6-4460-9995-610753BA1A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28600" y="228600"/>
            <a:ext cx="8686800" cy="6400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DD588D-4EFF-4D2E-8E3A-BD74C1E2F822}"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E24A3C-2010-43A5-9747-B851251A2E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G_PLAIN.jpg"/>
          <p:cNvPicPr>
            <a:picLocks noChangeAspect="1"/>
          </p:cNvPicPr>
          <p:nvPr userDrawn="1"/>
        </p:nvPicPr>
        <p:blipFill>
          <a:blip r:embed="rId15"/>
          <a:srcRect/>
          <a:stretch>
            <a:fillRect/>
          </a:stretch>
        </p:blipFill>
        <p:spPr bwMode="hidden">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C9798AD6-AD32-458B-8DD0-115E1C5F27B1}" type="datetimeFigureOut">
              <a:rPr lang="en-US"/>
              <a:pPr>
                <a:defRPr/>
              </a:pPr>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FFFF"/>
                </a:solidFill>
                <a:latin typeface="+mn-lt"/>
                <a:cs typeface="+mn-cs"/>
              </a:defRPr>
            </a:lvl1pPr>
          </a:lstStyle>
          <a:p>
            <a:pPr>
              <a:defRPr/>
            </a:pPr>
            <a:fld id="{29194366-BA84-443E-8DC4-94117A5EA4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97" r:id="rId8"/>
    <p:sldLayoutId id="2147483783" r:id="rId9"/>
    <p:sldLayoutId id="2147483784" r:id="rId10"/>
    <p:sldLayoutId id="2147483785" r:id="rId11"/>
    <p:sldLayoutId id="2147483786" r:id="rId12"/>
    <p:sldLayoutId id="2147483812" r:id="rId13"/>
  </p:sldLayoutIdLst>
  <p:txStyles>
    <p:titleStyle>
      <a:lvl1pPr algn="ctr" defTabSz="457200" rtl="0" eaLnBrk="0" fontAlgn="base" hangingPunct="0">
        <a:spcBef>
          <a:spcPct val="0"/>
        </a:spcBef>
        <a:spcAft>
          <a:spcPct val="0"/>
        </a:spcAft>
        <a:defRPr sz="4400" kern="1200">
          <a:solidFill>
            <a:srgbClr val="FFFFFF"/>
          </a:solidFill>
          <a:latin typeface="+mj-lt"/>
          <a:ea typeface="+mj-ea"/>
          <a:cs typeface="+mj-cs"/>
        </a:defRPr>
      </a:lvl1pPr>
      <a:lvl2pPr algn="ctr" defTabSz="457200" rtl="0" eaLnBrk="0" fontAlgn="base" hangingPunct="0">
        <a:spcBef>
          <a:spcPct val="0"/>
        </a:spcBef>
        <a:spcAft>
          <a:spcPct val="0"/>
        </a:spcAft>
        <a:defRPr sz="4400">
          <a:solidFill>
            <a:srgbClr val="FFFFFF"/>
          </a:solidFill>
          <a:latin typeface="Calibri" pitchFamily="34" charset="0"/>
        </a:defRPr>
      </a:lvl2pPr>
      <a:lvl3pPr algn="ctr" defTabSz="457200" rtl="0" eaLnBrk="0" fontAlgn="base" hangingPunct="0">
        <a:spcBef>
          <a:spcPct val="0"/>
        </a:spcBef>
        <a:spcAft>
          <a:spcPct val="0"/>
        </a:spcAft>
        <a:defRPr sz="4400">
          <a:solidFill>
            <a:srgbClr val="FFFFFF"/>
          </a:solidFill>
          <a:latin typeface="Calibri" pitchFamily="34" charset="0"/>
        </a:defRPr>
      </a:lvl3pPr>
      <a:lvl4pPr algn="ctr" defTabSz="457200" rtl="0" eaLnBrk="0" fontAlgn="base" hangingPunct="0">
        <a:spcBef>
          <a:spcPct val="0"/>
        </a:spcBef>
        <a:spcAft>
          <a:spcPct val="0"/>
        </a:spcAft>
        <a:defRPr sz="4400">
          <a:solidFill>
            <a:srgbClr val="FFFFFF"/>
          </a:solidFill>
          <a:latin typeface="Calibri" pitchFamily="34" charset="0"/>
        </a:defRPr>
      </a:lvl4pPr>
      <a:lvl5pPr algn="ctr" defTabSz="457200" rtl="0" eaLnBrk="0" fontAlgn="base" hangingPunct="0">
        <a:spcBef>
          <a:spcPct val="0"/>
        </a:spcBef>
        <a:spcAft>
          <a:spcPct val="0"/>
        </a:spcAft>
        <a:defRPr sz="4400">
          <a:solidFill>
            <a:srgbClr val="FFFFFF"/>
          </a:solidFill>
          <a:latin typeface="Calibri" pitchFamily="34" charset="0"/>
        </a:defRPr>
      </a:lvl5pPr>
      <a:lvl6pPr marL="457200" algn="ctr" defTabSz="457200" rtl="0" fontAlgn="base">
        <a:spcBef>
          <a:spcPct val="0"/>
        </a:spcBef>
        <a:spcAft>
          <a:spcPct val="0"/>
        </a:spcAft>
        <a:defRPr sz="4400">
          <a:solidFill>
            <a:srgbClr val="FFFFFF"/>
          </a:solidFill>
          <a:latin typeface="Calibri" pitchFamily="34" charset="0"/>
        </a:defRPr>
      </a:lvl6pPr>
      <a:lvl7pPr marL="914400" algn="ctr" defTabSz="457200" rtl="0" fontAlgn="base">
        <a:spcBef>
          <a:spcPct val="0"/>
        </a:spcBef>
        <a:spcAft>
          <a:spcPct val="0"/>
        </a:spcAft>
        <a:defRPr sz="4400">
          <a:solidFill>
            <a:srgbClr val="FFFFFF"/>
          </a:solidFill>
          <a:latin typeface="Calibri" pitchFamily="34" charset="0"/>
        </a:defRPr>
      </a:lvl7pPr>
      <a:lvl8pPr marL="1371600" algn="ctr" defTabSz="457200" rtl="0" fontAlgn="base">
        <a:spcBef>
          <a:spcPct val="0"/>
        </a:spcBef>
        <a:spcAft>
          <a:spcPct val="0"/>
        </a:spcAft>
        <a:defRPr sz="4400">
          <a:solidFill>
            <a:srgbClr val="FFFFFF"/>
          </a:solidFill>
          <a:latin typeface="Calibri" pitchFamily="34" charset="0"/>
        </a:defRPr>
      </a:lvl8pPr>
      <a:lvl9pPr marL="1828800" algn="ctr" defTabSz="457200" rtl="0" fontAlgn="base">
        <a:spcBef>
          <a:spcPct val="0"/>
        </a:spcBef>
        <a:spcAft>
          <a:spcPct val="0"/>
        </a:spcAft>
        <a:defRPr sz="44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FF"/>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FF"/>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FFFFF"/>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6" descr="BG_PLAIN.jpg"/>
          <p:cNvPicPr>
            <a:picLocks noChangeAspect="1"/>
          </p:cNvPicPr>
          <p:nvPr userDrawn="1"/>
        </p:nvPicPr>
        <p:blipFill>
          <a:blip r:embed="rId14"/>
          <a:srcRect/>
          <a:stretch>
            <a:fillRect/>
          </a:stretch>
        </p:blipFill>
        <p:spPr bwMode="hidden">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ea typeface="ＭＳ Ｐゴシック" pitchFamily="34" charset="-128"/>
                <a:cs typeface="Arial" pitchFamily="34" charset="0"/>
              </a:defRPr>
            </a:lvl1pPr>
          </a:lstStyle>
          <a:p>
            <a:pPr>
              <a:defRPr/>
            </a:pPr>
            <a:fld id="{45DB9162-A23B-4CD6-9AB3-973AA134EAA3}" type="datetimeFigureOut">
              <a:rPr lang="en-US"/>
              <a:pPr>
                <a:defRPr/>
              </a:pPr>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a typeface="ＭＳ Ｐゴシック" pitchFamily="34" charset="-128"/>
                <a:cs typeface="Arial" pitchFamily="34" charset="0"/>
              </a:defRPr>
            </a:lvl1pPr>
          </a:lstStyle>
          <a:p>
            <a:pPr>
              <a:defRPr/>
            </a:pPr>
            <a:fld id="{E58E0622-269B-48A6-A758-A2C06371DC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defTabSz="457200"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rgbClr val="FFFF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FFFF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FFFF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FFFF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rgbClr val="FFFFFF"/>
          </a:solidFill>
          <a:latin typeface="Calibri" charset="0"/>
          <a:ea typeface="ＭＳ Ｐゴシック" charset="0"/>
        </a:defRPr>
      </a:lvl6pPr>
      <a:lvl7pPr marL="914400" algn="ctr" defTabSz="457200" rtl="0" fontAlgn="base">
        <a:spcBef>
          <a:spcPct val="0"/>
        </a:spcBef>
        <a:spcAft>
          <a:spcPct val="0"/>
        </a:spcAft>
        <a:defRPr sz="4400">
          <a:solidFill>
            <a:srgbClr val="FFFFFF"/>
          </a:solidFill>
          <a:latin typeface="Calibri" charset="0"/>
          <a:ea typeface="ＭＳ Ｐゴシック" charset="0"/>
        </a:defRPr>
      </a:lvl7pPr>
      <a:lvl8pPr marL="1371600" algn="ctr" defTabSz="457200" rtl="0" fontAlgn="base">
        <a:spcBef>
          <a:spcPct val="0"/>
        </a:spcBef>
        <a:spcAft>
          <a:spcPct val="0"/>
        </a:spcAft>
        <a:defRPr sz="4400">
          <a:solidFill>
            <a:srgbClr val="FFFFFF"/>
          </a:solidFill>
          <a:latin typeface="Calibri" charset="0"/>
          <a:ea typeface="ＭＳ Ｐゴシック" charset="0"/>
        </a:defRPr>
      </a:lvl8pPr>
      <a:lvl9pPr marL="1828800" algn="ctr" defTabSz="457200" rtl="0" fontAlgn="base">
        <a:spcBef>
          <a:spcPct val="0"/>
        </a:spcBef>
        <a:spcAft>
          <a:spcPct val="0"/>
        </a:spcAft>
        <a:defRPr sz="4400">
          <a:solidFill>
            <a:srgbClr val="FFFFFF"/>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FF"/>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FF"/>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FFFFF"/>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3.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5.xml"/><Relationship Id="rId1" Type="http://schemas.openxmlformats.org/officeDocument/2006/relationships/slideLayout" Target="../slideLayouts/slideLayout1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488" y="1143000"/>
            <a:ext cx="8469312" cy="5181600"/>
          </a:xfrm>
        </p:spPr>
        <p:txBody>
          <a:bodyPr/>
          <a:lstStyle/>
          <a:p>
            <a:pPr algn="ctr">
              <a:buNone/>
            </a:pPr>
            <a:r>
              <a:rPr lang="en-US" sz="4400" spc="100" dirty="0" smtClean="0"/>
              <a:t>Non VA Care Coordination</a:t>
            </a:r>
          </a:p>
          <a:p>
            <a:pPr algn="ctr">
              <a:buNone/>
            </a:pPr>
            <a:r>
              <a:rPr lang="en-US" sz="4400" spc="100" dirty="0" smtClean="0"/>
              <a:t>Model and Processes</a:t>
            </a:r>
          </a:p>
          <a:p>
            <a:pPr algn="ctr">
              <a:buNone/>
            </a:pPr>
            <a:endParaRPr lang="en-US" dirty="0" smtClean="0"/>
          </a:p>
          <a:p>
            <a:pPr algn="ctr" eaLnBrk="1" hangingPunct="1">
              <a:spcBef>
                <a:spcPts val="0"/>
              </a:spcBef>
              <a:buNone/>
            </a:pPr>
            <a:endParaRPr lang="en-US" dirty="0" smtClean="0">
              <a:solidFill>
                <a:srgbClr val="C9A632"/>
              </a:solidFill>
            </a:endParaRPr>
          </a:p>
          <a:p>
            <a:pPr algn="ctr" eaLnBrk="1" hangingPunct="1">
              <a:spcBef>
                <a:spcPts val="0"/>
              </a:spcBef>
              <a:buNone/>
            </a:pPr>
            <a:endParaRPr lang="en-US" sz="2900" dirty="0" smtClean="0">
              <a:solidFill>
                <a:srgbClr val="C9A632"/>
              </a:solidFill>
            </a:endParaRPr>
          </a:p>
          <a:p>
            <a:pPr algn="ctr" eaLnBrk="1" hangingPunct="1">
              <a:spcBef>
                <a:spcPts val="0"/>
              </a:spcBef>
              <a:buNone/>
            </a:pPr>
            <a:r>
              <a:rPr lang="en-US" sz="2900" dirty="0" smtClean="0">
                <a:solidFill>
                  <a:srgbClr val="C9A632"/>
                </a:solidFill>
              </a:rPr>
              <a:t>Bonnie A. Lupo, MS, FNP-BC – Clinical Program Analyst</a:t>
            </a:r>
          </a:p>
          <a:p>
            <a:pPr algn="ctr" eaLnBrk="1" hangingPunct="1">
              <a:spcBef>
                <a:spcPts val="0"/>
              </a:spcBef>
              <a:buNone/>
            </a:pPr>
            <a:r>
              <a:rPr lang="en-US" sz="2900" dirty="0" smtClean="0">
                <a:solidFill>
                  <a:srgbClr val="C9A632"/>
                </a:solidFill>
              </a:rPr>
              <a:t>Clinical Business Systems Office (CBSO)</a:t>
            </a:r>
          </a:p>
          <a:p>
            <a:pPr algn="ctr" eaLnBrk="1" hangingPunct="1">
              <a:spcBef>
                <a:spcPts val="0"/>
              </a:spcBef>
              <a:buNone/>
            </a:pPr>
            <a:r>
              <a:rPr lang="en-US" sz="2900" dirty="0" smtClean="0">
                <a:solidFill>
                  <a:srgbClr val="C9A632"/>
                </a:solidFill>
              </a:rPr>
              <a:t>Chief Business Office</a:t>
            </a:r>
          </a:p>
          <a:p>
            <a:pPr eaLnBrk="1" hangingPunct="1">
              <a:buNone/>
            </a:pPr>
            <a:endParaRPr lang="en-US" i="1" dirty="0" smtClean="0">
              <a:solidFill>
                <a:srgbClr val="C9A632"/>
              </a:solidFill>
            </a:endParaRPr>
          </a:p>
          <a:p>
            <a:pPr algn="ctr">
              <a:buNone/>
            </a:pPr>
            <a:endParaRPr lang="en-US" dirty="0"/>
          </a:p>
        </p:txBody>
      </p:sp>
      <p:pic>
        <p:nvPicPr>
          <p:cNvPr id="4" name="Picture 3" descr="&quot;&quot;"/>
          <p:cNvPicPr>
            <a:picLocks noChangeAspect="1"/>
          </p:cNvPicPr>
          <p:nvPr/>
        </p:nvPicPr>
        <p:blipFill>
          <a:blip r:embed="rId3"/>
          <a:srcRect/>
          <a:stretch>
            <a:fillRect/>
          </a:stretch>
        </p:blipFill>
        <p:spPr bwMode="auto">
          <a:xfrm>
            <a:off x="1382712" y="3034820"/>
            <a:ext cx="7761288"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descr="shape serves as a background for text.  "/>
          <p:cNvSpPr/>
          <p:nvPr/>
        </p:nvSpPr>
        <p:spPr>
          <a:xfrm>
            <a:off x="457200" y="457200"/>
            <a:ext cx="8458200" cy="6019800"/>
          </a:xfrm>
          <a:prstGeom prst="roundRect">
            <a:avLst/>
          </a:prstGeom>
          <a:solidFill>
            <a:schemeClr val="bg1">
              <a:lumMod val="7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sp>
        <p:nvSpPr>
          <p:cNvPr id="31" name="Rounded Rectangle 30" descr="shape serves as a background for text.  "/>
          <p:cNvSpPr/>
          <p:nvPr/>
        </p:nvSpPr>
        <p:spPr>
          <a:xfrm>
            <a:off x="1371600" y="1447800"/>
            <a:ext cx="3657600" cy="42672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33" name="Rounded Rectangle 32" descr="Veteran &amp; Externally Initiated Processes&#10;"/>
          <p:cNvSpPr/>
          <p:nvPr/>
        </p:nvSpPr>
        <p:spPr>
          <a:xfrm>
            <a:off x="838200" y="990600"/>
            <a:ext cx="2133600" cy="51054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50000"/>
                  </a:schemeClr>
                </a:solidFill>
              </a:rPr>
              <a:t>Veteran &amp; Externally Initiated Processes</a:t>
            </a:r>
            <a:endParaRPr lang="en-US" sz="2800" b="1" dirty="0">
              <a:solidFill>
                <a:schemeClr val="bg2">
                  <a:lumMod val="50000"/>
                </a:schemeClr>
              </a:solidFill>
            </a:endParaRPr>
          </a:p>
        </p:txBody>
      </p:sp>
      <p:sp>
        <p:nvSpPr>
          <p:cNvPr id="34" name="Flowchart: Connector 33" descr="shape serves as a background for text.  "/>
          <p:cNvSpPr/>
          <p:nvPr/>
        </p:nvSpPr>
        <p:spPr>
          <a:xfrm>
            <a:off x="762000" y="914400"/>
            <a:ext cx="533400" cy="5334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p>
        </p:txBody>
      </p:sp>
      <p:sp>
        <p:nvSpPr>
          <p:cNvPr id="32" name="Rounded Rectangle 31" descr="Claim adjudication for unauthorized / Mill Bill claims&#10;Appeals&#10;Hospital notifications&#10;Controlled correspondence&#10;Revenue support&#10;"/>
          <p:cNvSpPr/>
          <p:nvPr/>
        </p:nvSpPr>
        <p:spPr>
          <a:xfrm>
            <a:off x="3276600" y="990600"/>
            <a:ext cx="5410200" cy="51054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r>
              <a:rPr lang="en-US" sz="2800" dirty="0" smtClean="0">
                <a:solidFill>
                  <a:schemeClr val="bg2">
                    <a:lumMod val="50000"/>
                  </a:schemeClr>
                </a:solidFill>
              </a:rPr>
              <a:t>Claim adjudication for unauthorized / Mill Bill claims</a:t>
            </a:r>
          </a:p>
          <a:p>
            <a:pPr marL="225425" indent="-171450">
              <a:buFont typeface="Arial" pitchFamily="34" charset="0"/>
              <a:buChar char="•"/>
              <a:defRPr/>
            </a:pPr>
            <a:r>
              <a:rPr lang="en-US" sz="2800" dirty="0" smtClean="0">
                <a:solidFill>
                  <a:schemeClr val="bg2">
                    <a:lumMod val="50000"/>
                  </a:schemeClr>
                </a:solidFill>
              </a:rPr>
              <a:t>Appeals</a:t>
            </a:r>
          </a:p>
          <a:p>
            <a:pPr marL="225425" indent="-171450">
              <a:buFont typeface="Arial" pitchFamily="34" charset="0"/>
              <a:buChar char="•"/>
              <a:defRPr/>
            </a:pPr>
            <a:r>
              <a:rPr lang="en-US" sz="2800" dirty="0" smtClean="0">
                <a:solidFill>
                  <a:schemeClr val="bg2">
                    <a:lumMod val="50000"/>
                  </a:schemeClr>
                </a:solidFill>
              </a:rPr>
              <a:t>Hospital notifications</a:t>
            </a:r>
          </a:p>
          <a:p>
            <a:pPr marL="225425" indent="-171450">
              <a:buFont typeface="Arial" pitchFamily="34" charset="0"/>
              <a:buChar char="•"/>
              <a:defRPr/>
            </a:pPr>
            <a:r>
              <a:rPr lang="en-US" sz="2800" dirty="0" smtClean="0">
                <a:solidFill>
                  <a:schemeClr val="bg2">
                    <a:lumMod val="50000"/>
                  </a:schemeClr>
                </a:solidFill>
              </a:rPr>
              <a:t>Controlled correspondence</a:t>
            </a:r>
          </a:p>
          <a:p>
            <a:pPr marL="225425" indent="-171450">
              <a:buFont typeface="Arial" pitchFamily="34" charset="0"/>
              <a:buChar char="•"/>
              <a:defRPr/>
            </a:pPr>
            <a:r>
              <a:rPr lang="en-US" sz="2800" dirty="0" smtClean="0">
                <a:solidFill>
                  <a:schemeClr val="bg2">
                    <a:lumMod val="50000"/>
                  </a:schemeClr>
                </a:solidFill>
              </a:rPr>
              <a:t>Revenue support</a:t>
            </a:r>
            <a:endParaRPr lang="en-US" sz="2800" dirty="0">
              <a:solidFill>
                <a:schemeClr val="bg2">
                  <a:lumMod val="50000"/>
                </a:schemeClr>
              </a:solidFill>
            </a:endParaRPr>
          </a:p>
        </p:txBody>
      </p:sp>
    </p:spTree>
    <p:extLst>
      <p:ext uri="{BB962C8B-B14F-4D97-AF65-F5344CB8AC3E}">
        <p14:creationId xmlns:p14="http://schemas.microsoft.com/office/powerpoint/2010/main" val="387847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descr="shape serves as a background for text.  "/>
          <p:cNvSpPr/>
          <p:nvPr/>
        </p:nvSpPr>
        <p:spPr>
          <a:xfrm rot="5400000">
            <a:off x="1795848" y="633800"/>
            <a:ext cx="5895200" cy="5638800"/>
          </a:xfrm>
          <a:prstGeom prst="roundRect">
            <a:avLst>
              <a:gd name="adj" fmla="val 10280"/>
            </a:avLst>
          </a:prstGeom>
          <a:solidFill>
            <a:schemeClr val="bg1">
              <a:lumMod val="8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grpSp>
        <p:nvGrpSpPr>
          <p:cNvPr id="11" name="Group 10" descr="1. consult / referral management&#10;2. appointment Management and clinical documentation management&#10;3. veteran &amp; externally initiated processes"/>
          <p:cNvGrpSpPr/>
          <p:nvPr/>
        </p:nvGrpSpPr>
        <p:grpSpPr>
          <a:xfrm>
            <a:off x="2362201" y="1305699"/>
            <a:ext cx="4724398" cy="4533900"/>
            <a:chOff x="2362201" y="1305699"/>
            <a:chExt cx="4724398" cy="4533900"/>
          </a:xfrm>
        </p:grpSpPr>
        <p:sp>
          <p:nvSpPr>
            <p:cNvPr id="26" name="Rounded Rectangle 25" descr="shape serves as a background for text.  "/>
            <p:cNvSpPr/>
            <p:nvPr/>
          </p:nvSpPr>
          <p:spPr>
            <a:xfrm rot="5400000">
              <a:off x="2991583" y="1820782"/>
              <a:ext cx="3694234" cy="38862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27" name="Rounded Rectangle 26" descr="serves as layered background for text"/>
            <p:cNvSpPr/>
            <p:nvPr/>
          </p:nvSpPr>
          <p:spPr>
            <a:xfrm>
              <a:off x="2400298" y="1496199"/>
              <a:ext cx="4686301" cy="9906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50000"/>
                    </a:schemeClr>
                  </a:solidFill>
                </a:rPr>
                <a:t>Consult </a:t>
              </a:r>
              <a:r>
                <a:rPr lang="en-US" sz="2800" b="1" dirty="0">
                  <a:solidFill>
                    <a:schemeClr val="bg2">
                      <a:lumMod val="50000"/>
                    </a:schemeClr>
                  </a:solidFill>
                </a:rPr>
                <a:t>/ Referral Management</a:t>
              </a:r>
            </a:p>
          </p:txBody>
        </p:sp>
        <p:sp>
          <p:nvSpPr>
            <p:cNvPr id="28" name="Rounded Rectangle 27" descr="serves as layered background for text"/>
            <p:cNvSpPr/>
            <p:nvPr/>
          </p:nvSpPr>
          <p:spPr>
            <a:xfrm>
              <a:off x="2438401" y="2639200"/>
              <a:ext cx="4648197" cy="18288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50000"/>
                    </a:schemeClr>
                  </a:solidFill>
                </a:rPr>
                <a:t>Appointment Management </a:t>
              </a:r>
              <a:br>
                <a:rPr lang="en-US" sz="2800" b="1" dirty="0" smtClean="0">
                  <a:solidFill>
                    <a:schemeClr val="bg2">
                      <a:lumMod val="50000"/>
                    </a:schemeClr>
                  </a:solidFill>
                </a:rPr>
              </a:br>
              <a:r>
                <a:rPr lang="en-US" sz="2800" b="1" dirty="0" smtClean="0">
                  <a:solidFill>
                    <a:schemeClr val="bg2">
                      <a:lumMod val="50000"/>
                    </a:schemeClr>
                  </a:solidFill>
                </a:rPr>
                <a:t>&amp; Clinical Documentation Management</a:t>
              </a:r>
              <a:endParaRPr lang="en-US" sz="2800" b="1" dirty="0">
                <a:solidFill>
                  <a:schemeClr val="bg2">
                    <a:lumMod val="50000"/>
                  </a:schemeClr>
                </a:solidFill>
              </a:endParaRPr>
            </a:p>
          </p:txBody>
        </p:sp>
        <p:sp>
          <p:nvSpPr>
            <p:cNvPr id="29" name="Flowchart: Connector 28"/>
            <p:cNvSpPr/>
            <p:nvPr/>
          </p:nvSpPr>
          <p:spPr>
            <a:xfrm>
              <a:off x="2362202" y="2639199"/>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p>
          </p:txBody>
        </p:sp>
        <p:sp>
          <p:nvSpPr>
            <p:cNvPr id="30" name="Rounded Rectangle 29" descr="serves as layered background for text"/>
            <p:cNvSpPr/>
            <p:nvPr/>
          </p:nvSpPr>
          <p:spPr>
            <a:xfrm>
              <a:off x="2438401" y="4696599"/>
              <a:ext cx="4648198" cy="11430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2">
                      <a:lumMod val="50000"/>
                    </a:schemeClr>
                  </a:solidFill>
                </a:rPr>
                <a:t>Veteran &amp; Externally Initiated Processes</a:t>
              </a:r>
              <a:endParaRPr lang="en-US" sz="2800" b="1" dirty="0">
                <a:solidFill>
                  <a:schemeClr val="bg2">
                    <a:lumMod val="50000"/>
                  </a:schemeClr>
                </a:solidFill>
              </a:endParaRPr>
            </a:p>
          </p:txBody>
        </p:sp>
        <p:sp>
          <p:nvSpPr>
            <p:cNvPr id="31" name="Flowchart: Connector 30"/>
            <p:cNvSpPr/>
            <p:nvPr/>
          </p:nvSpPr>
          <p:spPr>
            <a:xfrm>
              <a:off x="2362201" y="4544199"/>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p>
          </p:txBody>
        </p:sp>
        <p:sp>
          <p:nvSpPr>
            <p:cNvPr id="32" name="Flowchart: Connector 31"/>
            <p:cNvSpPr/>
            <p:nvPr/>
          </p:nvSpPr>
          <p:spPr>
            <a:xfrm>
              <a:off x="2362202" y="1305699"/>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p>
          </p:txBody>
        </p:sp>
      </p:grpSp>
      <p:sp>
        <p:nvSpPr>
          <p:cNvPr id="3" name="Title 2"/>
          <p:cNvSpPr>
            <a:spLocks noGrp="1"/>
          </p:cNvSpPr>
          <p:nvPr>
            <p:ph type="title"/>
          </p:nvPr>
        </p:nvSpPr>
        <p:spPr>
          <a:xfrm>
            <a:off x="685800" y="353199"/>
            <a:ext cx="8229600" cy="1143000"/>
          </a:xfrm>
        </p:spPr>
        <p:txBody>
          <a:bodyPr/>
          <a:lstStyle/>
          <a:p>
            <a:r>
              <a:rPr lang="en-US" dirty="0" smtClean="0">
                <a:solidFill>
                  <a:schemeClr val="tx1"/>
                </a:solidFill>
              </a:rPr>
              <a:t>Project Scope Recap</a:t>
            </a:r>
            <a:endParaRPr lang="en-US" dirty="0">
              <a:solidFill>
                <a:schemeClr val="tx1"/>
              </a:solidFill>
            </a:endParaRPr>
          </a:p>
        </p:txBody>
      </p:sp>
    </p:spTree>
    <p:extLst>
      <p:ext uri="{BB962C8B-B14F-4D97-AF65-F5344CB8AC3E}">
        <p14:creationId xmlns:p14="http://schemas.microsoft.com/office/powerpoint/2010/main" val="22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a typeface="ＭＳ Ｐゴシック" pitchFamily="34" charset="-128"/>
              </a:rPr>
              <a:t>NVCC Enterprise Benefits &amp; Metrics</a:t>
            </a:r>
          </a:p>
        </p:txBody>
      </p:sp>
      <p:graphicFrame>
        <p:nvGraphicFramePr>
          <p:cNvPr id="4" name="Diagram 3" descr="1. Enhanced Communication&#10;2. Increased Operational Efficiency&#10;3. Increased Satisfaction&#10;4. Enhanced Decision Making&#10;"/>
          <p:cNvGraphicFramePr/>
          <p:nvPr>
            <p:extLst>
              <p:ext uri="{D42A27DB-BD31-4B8C-83A1-F6EECF244321}">
                <p14:modId xmlns:p14="http://schemas.microsoft.com/office/powerpoint/2010/main" val="2790190734"/>
              </p:ext>
            </p:extLst>
          </p:nvPr>
        </p:nvGraphicFramePr>
        <p:xfrm>
          <a:off x="559981" y="1219200"/>
          <a:ext cx="805061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27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graphic representing A SAMPLE OF THE METRICS UNDER EACH CATEGORY OF THE 4 BENEFITS WITH PROJECTED TARGETS AND WHERE THE INFORMATION IS OBTAINED FROM"/>
          <p:cNvGraphicFramePr>
            <a:graphicFrameLocks noGrp="1"/>
          </p:cNvGraphicFramePr>
          <p:nvPr>
            <p:ph idx="1"/>
            <p:extLst>
              <p:ext uri="{D42A27DB-BD31-4B8C-83A1-F6EECF244321}">
                <p14:modId xmlns:p14="http://schemas.microsoft.com/office/powerpoint/2010/main" val="3842179158"/>
              </p:ext>
            </p:extLst>
          </p:nvPr>
        </p:nvGraphicFramePr>
        <p:xfrm>
          <a:off x="228600" y="228598"/>
          <a:ext cx="8739797" cy="6400803"/>
        </p:xfrm>
        <a:graphic>
          <a:graphicData uri="http://schemas.openxmlformats.org/drawingml/2006/table">
            <a:tbl>
              <a:tblPr firstRow="1" bandRow="1">
                <a:tableStyleId>{5C22544A-7EE6-4342-B048-85BDC9FD1C3A}</a:tableStyleId>
              </a:tblPr>
              <a:tblGrid>
                <a:gridCol w="1295400"/>
                <a:gridCol w="3657600"/>
                <a:gridCol w="1219200"/>
                <a:gridCol w="1291441"/>
                <a:gridCol w="1276156"/>
              </a:tblGrid>
              <a:tr h="634322">
                <a:tc>
                  <a:txBody>
                    <a:bodyPr/>
                    <a:lstStyle/>
                    <a:p>
                      <a:r>
                        <a:rPr lang="en-US" sz="1600" dirty="0" smtClean="0"/>
                        <a:t>Benefit</a:t>
                      </a:r>
                      <a:endParaRPr lang="en-US" sz="1400" dirty="0"/>
                    </a:p>
                  </a:txBody>
                  <a:tcPr/>
                </a:tc>
                <a:tc>
                  <a:txBody>
                    <a:bodyPr/>
                    <a:lstStyle/>
                    <a:p>
                      <a:r>
                        <a:rPr lang="en-US" sz="1600" dirty="0" smtClean="0"/>
                        <a:t>Metric</a:t>
                      </a:r>
                      <a:endParaRPr lang="en-US" sz="1400" dirty="0"/>
                    </a:p>
                  </a:txBody>
                  <a:tcPr/>
                </a:tc>
                <a:tc>
                  <a:txBody>
                    <a:bodyPr/>
                    <a:lstStyle/>
                    <a:p>
                      <a:r>
                        <a:rPr lang="en-US" sz="1600" dirty="0" smtClean="0"/>
                        <a:t>Target</a:t>
                      </a:r>
                      <a:endParaRPr lang="en-US" sz="1600" dirty="0"/>
                    </a:p>
                  </a:txBody>
                  <a:tcPr/>
                </a:tc>
                <a:tc>
                  <a:txBody>
                    <a:bodyPr/>
                    <a:lstStyle/>
                    <a:p>
                      <a:r>
                        <a:rPr lang="en-US" sz="1600" dirty="0" smtClean="0"/>
                        <a:t>Data Source</a:t>
                      </a:r>
                      <a:endParaRPr lang="en-US" sz="1600" dirty="0"/>
                    </a:p>
                  </a:txBody>
                  <a:tcPr/>
                </a:tc>
                <a:tc>
                  <a:txBody>
                    <a:bodyPr/>
                    <a:lstStyle/>
                    <a:p>
                      <a:r>
                        <a:rPr lang="en-US" sz="1600" dirty="0" smtClean="0"/>
                        <a:t>Baseline?</a:t>
                      </a:r>
                      <a:endParaRPr lang="en-US" sz="2000" dirty="0"/>
                    </a:p>
                  </a:txBody>
                  <a:tcPr/>
                </a:tc>
              </a:tr>
              <a:tr h="980314">
                <a:tc rowSpan="6">
                  <a:txBody>
                    <a:bodyPr/>
                    <a:lstStyle/>
                    <a:p>
                      <a:r>
                        <a:rPr lang="en-US" sz="1600" u="none" dirty="0" smtClean="0"/>
                        <a:t>2. Increased Operational Efficiency (cont.)</a:t>
                      </a:r>
                      <a:endParaRPr lang="en-US" sz="1600" u="none" dirty="0"/>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2.4 - Percent of non-VA care scheduled appointments that result in cancellations</a:t>
                      </a: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10% or less</a:t>
                      </a:r>
                    </a:p>
                  </a:txBody>
                  <a:tcPr marL="68580" marR="68580" marT="0" marB="0">
                    <a:solidFill>
                      <a:srgbClr val="E7EDF4"/>
                    </a:solidFill>
                  </a:tcPr>
                </a:tc>
                <a:tc>
                  <a:txBody>
                    <a:bodyPr/>
                    <a:lstStyle/>
                    <a:p>
                      <a:r>
                        <a:rPr lang="en-US" sz="1600" u="none" dirty="0" smtClean="0"/>
                        <a:t>VistA Appt Mgmt</a:t>
                      </a:r>
                      <a:endParaRPr lang="en-US" sz="1600" u="none" dirty="0"/>
                    </a:p>
                  </a:txBody>
                  <a:tcPr>
                    <a:solidFill>
                      <a:srgbClr val="E7EDF4"/>
                    </a:solidFill>
                  </a:tcPr>
                </a:tc>
                <a:tc>
                  <a:txBody>
                    <a:bodyPr/>
                    <a:lstStyle/>
                    <a:p>
                      <a:r>
                        <a:rPr lang="en-US" sz="1600" u="none" dirty="0" smtClean="0"/>
                        <a:t>No</a:t>
                      </a:r>
                      <a:endParaRPr lang="en-US" sz="1600" u="none" dirty="0"/>
                    </a:p>
                  </a:txBody>
                  <a:tcPr>
                    <a:solidFill>
                      <a:srgbClr val="E7EDF4"/>
                    </a:solidFill>
                  </a:tcPr>
                </a:tc>
              </a:tr>
              <a:tr h="980314">
                <a:tc vMerge="1">
                  <a:txBody>
                    <a:bodyPr/>
                    <a:lstStyle/>
                    <a:p>
                      <a:endParaRPr lang="en-US" sz="1400" u="none" dirty="0"/>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ea typeface="ＭＳ Ｐゴシック" pitchFamily="34" charset="-128"/>
                          <a:cs typeface="Calibri" pitchFamily="34" charset="0"/>
                        </a:rPr>
                        <a:t>2.5 – Average n</a:t>
                      </a:r>
                      <a:r>
                        <a:rPr lang="en-US" sz="1600" dirty="0" smtClean="0"/>
                        <a:t>umber of days from FBCS authorization to appointment scheduled</a:t>
                      </a: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7 days</a:t>
                      </a:r>
                    </a:p>
                  </a:txBody>
                  <a:tcPr marL="68580" marR="68580" marT="0" marB="0">
                    <a:solidFill>
                      <a:srgbClr val="E7EDF4"/>
                    </a:solidFill>
                  </a:tcPr>
                </a:tc>
                <a:tc>
                  <a:txBody>
                    <a:bodyPr/>
                    <a:lstStyle/>
                    <a:p>
                      <a:r>
                        <a:rPr lang="en-US" sz="1600" u="none" dirty="0" smtClean="0"/>
                        <a:t>FBCS &amp; VistA Appt Mgmt</a:t>
                      </a:r>
                      <a:endParaRPr lang="en-US" sz="1600" u="none" dirty="0"/>
                    </a:p>
                  </a:txBody>
                  <a:tcPr>
                    <a:solidFill>
                      <a:srgbClr val="E7EDF4"/>
                    </a:solidFill>
                  </a:tcPr>
                </a:tc>
                <a:tc>
                  <a:txBody>
                    <a:bodyPr/>
                    <a:lstStyle/>
                    <a:p>
                      <a:r>
                        <a:rPr lang="en-US" sz="1600" u="none" dirty="0" smtClean="0"/>
                        <a:t>No</a:t>
                      </a:r>
                      <a:endParaRPr lang="en-US" sz="1600" u="none" dirty="0"/>
                    </a:p>
                  </a:txBody>
                  <a:tcPr>
                    <a:solidFill>
                      <a:srgbClr val="E7EDF4"/>
                    </a:solidFill>
                  </a:tcPr>
                </a:tc>
              </a:tr>
              <a:tr h="864911">
                <a:tc vMerge="1">
                  <a:txBody>
                    <a:bodyPr/>
                    <a:lstStyle/>
                    <a:p>
                      <a:endParaRPr lang="en-US" sz="1400" u="none" dirty="0"/>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2.6</a:t>
                      </a:r>
                      <a:r>
                        <a:rPr lang="en-US" sz="1600" baseline="0" dirty="0" smtClean="0"/>
                        <a:t> </a:t>
                      </a:r>
                      <a:r>
                        <a:rPr lang="en-US" sz="1600" dirty="0" smtClean="0"/>
                        <a:t>- Average number of days from referral submission</a:t>
                      </a:r>
                      <a:r>
                        <a:rPr lang="en-US" sz="1600" baseline="0" dirty="0" smtClean="0"/>
                        <a:t> </a:t>
                      </a:r>
                      <a:r>
                        <a:rPr lang="en-US" sz="1600" dirty="0" smtClean="0"/>
                        <a:t>to clinical approval</a:t>
                      </a: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5 days</a:t>
                      </a:r>
                    </a:p>
                  </a:txBody>
                  <a:tcPr marL="68580" marR="68580" marT="0" marB="0">
                    <a:solidFill>
                      <a:srgbClr val="E7EDF4"/>
                    </a:solidFill>
                  </a:tcPr>
                </a:tc>
                <a:tc>
                  <a:txBody>
                    <a:bodyPr/>
                    <a:lstStyle/>
                    <a:p>
                      <a:r>
                        <a:rPr lang="en-US" sz="1600" u="none" dirty="0" smtClean="0"/>
                        <a:t>CPRS</a:t>
                      </a:r>
                      <a:endParaRPr lang="en-US" sz="1600" u="none" dirty="0"/>
                    </a:p>
                  </a:txBody>
                  <a:tcPr>
                    <a:solidFill>
                      <a:srgbClr val="E7EDF4"/>
                    </a:solidFill>
                  </a:tcPr>
                </a:tc>
                <a:tc>
                  <a:txBody>
                    <a:bodyPr/>
                    <a:lstStyle/>
                    <a:p>
                      <a:r>
                        <a:rPr lang="en-US" sz="1600" u="none" dirty="0" smtClean="0"/>
                        <a:t>No</a:t>
                      </a:r>
                      <a:endParaRPr lang="en-US" sz="1600" u="none" dirty="0"/>
                    </a:p>
                  </a:txBody>
                  <a:tcPr>
                    <a:solidFill>
                      <a:srgbClr val="E7EDF4"/>
                    </a:solidFill>
                  </a:tcPr>
                </a:tc>
              </a:tr>
              <a:tr h="980314">
                <a:tc vMerge="1">
                  <a:txBody>
                    <a:bodyPr/>
                    <a:lstStyle/>
                    <a:p>
                      <a:endParaRPr lang="en-US"/>
                    </a:p>
                  </a:txBody>
                  <a:tcPr/>
                </a:tc>
                <a:tc>
                  <a:txBody>
                    <a:bodyPr/>
                    <a:lstStyle/>
                    <a:p>
                      <a:r>
                        <a:rPr lang="en-US" sz="1600" kern="1200" dirty="0" smtClean="0">
                          <a:solidFill>
                            <a:schemeClr val="dk1"/>
                          </a:solidFill>
                          <a:latin typeface="+mn-lt"/>
                          <a:ea typeface="+mn-ea"/>
                          <a:cs typeface="+mn-cs"/>
                        </a:rPr>
                        <a:t>2.7 – Average number of days from FBCS authorization to date of appointment</a:t>
                      </a:r>
                      <a:endParaRPr lang="en-US" sz="1600" kern="1200" dirty="0">
                        <a:solidFill>
                          <a:schemeClr val="dk1"/>
                        </a:solidFill>
                        <a:latin typeface="+mn-lt"/>
                        <a:ea typeface="+mn-ea"/>
                        <a:cs typeface="+mn-cs"/>
                      </a:endParaRP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25 days</a:t>
                      </a:r>
                    </a:p>
                  </a:txBody>
                  <a:tcPr marL="68580" marR="68580" marT="0" marB="0">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FBCS</a:t>
                      </a:r>
                      <a:endParaRPr lang="en-US" sz="1600" kern="1200" dirty="0">
                        <a:solidFill>
                          <a:schemeClr val="dk1"/>
                        </a:solidFill>
                        <a:latin typeface="+mn-lt"/>
                        <a:ea typeface="+mn-ea"/>
                        <a:cs typeface="+mn-cs"/>
                      </a:endParaRP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Yes, for all 23 sites</a:t>
                      </a:r>
                      <a:endParaRPr lang="en-US" sz="1600" kern="1200" dirty="0">
                        <a:solidFill>
                          <a:schemeClr val="dk1"/>
                        </a:solidFill>
                        <a:latin typeface="+mn-lt"/>
                        <a:ea typeface="+mn-ea"/>
                        <a:cs typeface="+mn-cs"/>
                      </a:endParaRPr>
                    </a:p>
                  </a:txBody>
                  <a:tcPr>
                    <a:solidFill>
                      <a:srgbClr val="E7EDF4"/>
                    </a:solidFill>
                  </a:tcPr>
                </a:tc>
              </a:tr>
              <a:tr h="980314">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2.8 - Percent of FBCS authorizations entered after care provided</a:t>
                      </a: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10% or less</a:t>
                      </a:r>
                    </a:p>
                  </a:txBody>
                  <a:tcPr marL="68580" marR="68580" marT="0" marB="0">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FBCS</a:t>
                      </a:r>
                      <a:endParaRPr lang="en-US" sz="1600" kern="1200" dirty="0">
                        <a:solidFill>
                          <a:schemeClr val="dk1"/>
                        </a:solidFill>
                        <a:latin typeface="+mn-lt"/>
                        <a:ea typeface="+mn-ea"/>
                        <a:cs typeface="+mn-cs"/>
                      </a:endParaRPr>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Yes, for all 23 sites</a:t>
                      </a:r>
                      <a:endParaRPr lang="en-US" sz="1600" kern="1200" dirty="0">
                        <a:solidFill>
                          <a:schemeClr val="dk1"/>
                        </a:solidFill>
                        <a:latin typeface="+mn-lt"/>
                        <a:ea typeface="+mn-ea"/>
                        <a:cs typeface="+mn-cs"/>
                      </a:endParaRPr>
                    </a:p>
                  </a:txBody>
                  <a:tcPr>
                    <a:solidFill>
                      <a:srgbClr val="E7EDF4"/>
                    </a:solidFill>
                  </a:tcPr>
                </a:tc>
              </a:tr>
              <a:tr h="980314">
                <a:tc vMerge="1">
                  <a:txBody>
                    <a:bodyPr/>
                    <a:lstStyle/>
                    <a:p>
                      <a:endParaRPr lang="en-US" sz="1400" u="none" dirty="0"/>
                    </a:p>
                  </a:txBody>
                  <a:tcPr>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2.9: Average number of days from referral submission to appointment scheduled date using VistA Appointment Manager (VAM)</a:t>
                      </a:r>
                    </a:p>
                  </a:txBody>
                  <a:tcPr marL="68580" marR="68580" marT="0" marB="0">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14 days</a:t>
                      </a:r>
                    </a:p>
                  </a:txBody>
                  <a:tcPr marL="68580" marR="68580" marT="0" marB="0">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VistA</a:t>
                      </a:r>
                      <a:endParaRPr lang="en-US" sz="1600" kern="1200" dirty="0">
                        <a:solidFill>
                          <a:schemeClr val="dk1"/>
                        </a:solidFill>
                        <a:latin typeface="+mn-lt"/>
                        <a:ea typeface="+mn-ea"/>
                        <a:cs typeface="+mn-cs"/>
                      </a:endParaRPr>
                    </a:p>
                  </a:txBody>
                  <a:tcPr marL="68580" marR="68580" marT="0" marB="0">
                    <a:solidFill>
                      <a:srgbClr val="E7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TBD</a:t>
                      </a:r>
                      <a:endParaRPr lang="en-US" sz="1600" kern="1200" dirty="0">
                        <a:solidFill>
                          <a:schemeClr val="dk1"/>
                        </a:solidFill>
                        <a:latin typeface="+mn-lt"/>
                        <a:ea typeface="+mn-ea"/>
                        <a:cs typeface="+mn-cs"/>
                      </a:endParaRPr>
                    </a:p>
                  </a:txBody>
                  <a:tcPr marL="68580" marR="68580" marT="0" marB="0">
                    <a:solidFill>
                      <a:srgbClr val="E7EDF4"/>
                    </a:solidFill>
                  </a:tcPr>
                </a:tc>
              </a:tr>
            </a:tbl>
          </a:graphicData>
        </a:graphic>
      </p:graphicFrame>
    </p:spTree>
    <p:extLst>
      <p:ext uri="{BB962C8B-B14F-4D97-AF65-F5344CB8AC3E}">
        <p14:creationId xmlns:p14="http://schemas.microsoft.com/office/powerpoint/2010/main" val="225586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“Future State”</a:t>
            </a:r>
            <a:endParaRPr lang="en-US" dirty="0"/>
          </a:p>
        </p:txBody>
      </p:sp>
      <p:sp>
        <p:nvSpPr>
          <p:cNvPr id="2" name="Content Placeholder 1"/>
          <p:cNvSpPr>
            <a:spLocks noGrp="1"/>
          </p:cNvSpPr>
          <p:nvPr>
            <p:ph idx="1"/>
          </p:nvPr>
        </p:nvSpPr>
        <p:spPr/>
        <p:txBody>
          <a:bodyPr/>
          <a:lstStyle/>
          <a:p>
            <a:pPr algn="ctr">
              <a:buNone/>
            </a:pPr>
            <a:r>
              <a:rPr lang="en-US" b="0" dirty="0" smtClean="0">
                <a:solidFill>
                  <a:srgbClr val="EFB137"/>
                </a:solidFill>
              </a:rPr>
              <a:t>The Health Claims Processing (HCP) system is a future state IT solution with Referral &amp; Authorization and Claims components</a:t>
            </a:r>
          </a:p>
          <a:p>
            <a:pPr>
              <a:buNone/>
            </a:pPr>
            <a:endParaRPr lang="en-US" b="0" dirty="0" smtClean="0"/>
          </a:p>
          <a:p>
            <a:pPr lvl="1">
              <a:buFont typeface="Arial" pitchFamily="34" charset="0"/>
              <a:buChar char="•"/>
            </a:pPr>
            <a:r>
              <a:rPr lang="en-US" sz="3200" b="0" dirty="0" smtClean="0">
                <a:solidFill>
                  <a:schemeClr val="bg1"/>
                </a:solidFill>
              </a:rPr>
              <a:t>Currently in development</a:t>
            </a:r>
          </a:p>
          <a:p>
            <a:pPr lvl="1">
              <a:buFont typeface="Arial" pitchFamily="34" charset="0"/>
              <a:buChar char="•"/>
            </a:pPr>
            <a:r>
              <a:rPr lang="en-US" sz="3200" b="0" dirty="0" smtClean="0">
                <a:solidFill>
                  <a:schemeClr val="bg1"/>
                </a:solidFill>
              </a:rPr>
              <a:t>Contains automated features</a:t>
            </a:r>
          </a:p>
          <a:p>
            <a:pPr lvl="1">
              <a:buFont typeface="Arial" pitchFamily="34" charset="0"/>
              <a:buChar char="•"/>
            </a:pPr>
            <a:r>
              <a:rPr lang="en-US" sz="3200" b="0" dirty="0" smtClean="0">
                <a:solidFill>
                  <a:schemeClr val="bg1"/>
                </a:solidFill>
              </a:rPr>
              <a:t>Aligned with </a:t>
            </a:r>
            <a:r>
              <a:rPr lang="en-US" sz="3200" dirty="0" smtClean="0">
                <a:solidFill>
                  <a:schemeClr val="bg1"/>
                </a:solidFill>
              </a:rPr>
              <a:t>NNPO and </a:t>
            </a:r>
            <a:r>
              <a:rPr lang="en-US" sz="3200" b="0" dirty="0" smtClean="0">
                <a:solidFill>
                  <a:schemeClr val="bg1"/>
                </a:solidFill>
              </a:rPr>
              <a:t>NVCC processes   and tools</a:t>
            </a:r>
          </a:p>
          <a:p>
            <a:pPr>
              <a:buNone/>
            </a:pPr>
            <a:endParaRPr lang="en-US" dirty="0" smtClean="0"/>
          </a:p>
          <a:p>
            <a:pPr>
              <a:buNone/>
            </a:pPr>
            <a:endParaRPr lang="en-US" dirty="0"/>
          </a:p>
        </p:txBody>
      </p:sp>
      <p:sp>
        <p:nvSpPr>
          <p:cNvPr id="4" name="Slide Number Placeholder 3"/>
          <p:cNvSpPr>
            <a:spLocks noGrp="1"/>
          </p:cNvSpPr>
          <p:nvPr>
            <p:ph type="sldNum" sz="quarter" idx="4294967295"/>
          </p:nvPr>
        </p:nvSpPr>
        <p:spPr>
          <a:xfrm>
            <a:off x="7696200" y="6428601"/>
            <a:ext cx="1066800" cy="276999"/>
          </a:xfrm>
          <a:prstGeom prst="rect">
            <a:avLst/>
          </a:prstGeom>
        </p:spPr>
        <p:txBody>
          <a:bodyPr/>
          <a:lstStyle/>
          <a:p>
            <a:pPr>
              <a:defRPr/>
            </a:pPr>
            <a:fld id="{C4EF6E55-7660-4876-A0D7-C65230750297}" type="slidenum">
              <a:rPr lang="en-US" smtClean="0"/>
              <a:pPr>
                <a:defRPr/>
              </a:pPr>
              <a:t>14</a:t>
            </a:fld>
            <a:endParaRPr lang="en-US" dirty="0"/>
          </a:p>
        </p:txBody>
      </p:sp>
    </p:spTree>
    <p:extLst>
      <p:ext uri="{BB962C8B-B14F-4D97-AF65-F5344CB8AC3E}">
        <p14:creationId xmlns:p14="http://schemas.microsoft.com/office/powerpoint/2010/main" val="312198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descr="Current State Processing&#10;"/>
          <p:cNvSpPr txBox="1">
            <a:spLocks/>
          </p:cNvSpPr>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FFFF"/>
                </a:solidFill>
                <a:latin typeface="+mj-lt"/>
                <a:ea typeface="+mj-ea"/>
                <a:cs typeface="+mj-cs"/>
              </a:defRPr>
            </a:lvl1pPr>
            <a:lvl2pPr algn="ctr" defTabSz="457200" rtl="0" eaLnBrk="0" fontAlgn="base" hangingPunct="0">
              <a:spcBef>
                <a:spcPct val="0"/>
              </a:spcBef>
              <a:spcAft>
                <a:spcPct val="0"/>
              </a:spcAft>
              <a:defRPr sz="4400">
                <a:solidFill>
                  <a:srgbClr val="FFFFFF"/>
                </a:solidFill>
                <a:latin typeface="Calibri" pitchFamily="34" charset="0"/>
              </a:defRPr>
            </a:lvl2pPr>
            <a:lvl3pPr algn="ctr" defTabSz="457200" rtl="0" eaLnBrk="0" fontAlgn="base" hangingPunct="0">
              <a:spcBef>
                <a:spcPct val="0"/>
              </a:spcBef>
              <a:spcAft>
                <a:spcPct val="0"/>
              </a:spcAft>
              <a:defRPr sz="4400">
                <a:solidFill>
                  <a:srgbClr val="FFFFFF"/>
                </a:solidFill>
                <a:latin typeface="Calibri" pitchFamily="34" charset="0"/>
              </a:defRPr>
            </a:lvl3pPr>
            <a:lvl4pPr algn="ctr" defTabSz="457200" rtl="0" eaLnBrk="0" fontAlgn="base" hangingPunct="0">
              <a:spcBef>
                <a:spcPct val="0"/>
              </a:spcBef>
              <a:spcAft>
                <a:spcPct val="0"/>
              </a:spcAft>
              <a:defRPr sz="4400">
                <a:solidFill>
                  <a:srgbClr val="FFFFFF"/>
                </a:solidFill>
                <a:latin typeface="Calibri" pitchFamily="34" charset="0"/>
              </a:defRPr>
            </a:lvl4pPr>
            <a:lvl5pPr algn="ctr" defTabSz="457200" rtl="0" eaLnBrk="0" fontAlgn="base" hangingPunct="0">
              <a:spcBef>
                <a:spcPct val="0"/>
              </a:spcBef>
              <a:spcAft>
                <a:spcPct val="0"/>
              </a:spcAft>
              <a:defRPr sz="4400">
                <a:solidFill>
                  <a:srgbClr val="FFFFFF"/>
                </a:solidFill>
                <a:latin typeface="Calibri" pitchFamily="34" charset="0"/>
              </a:defRPr>
            </a:lvl5pPr>
            <a:lvl6pPr marL="457200" algn="ctr" defTabSz="457200" rtl="0" fontAlgn="base">
              <a:spcBef>
                <a:spcPct val="0"/>
              </a:spcBef>
              <a:spcAft>
                <a:spcPct val="0"/>
              </a:spcAft>
              <a:defRPr sz="4400">
                <a:solidFill>
                  <a:srgbClr val="FFFFFF"/>
                </a:solidFill>
                <a:latin typeface="Calibri" pitchFamily="34" charset="0"/>
              </a:defRPr>
            </a:lvl6pPr>
            <a:lvl7pPr marL="914400" algn="ctr" defTabSz="457200" rtl="0" fontAlgn="base">
              <a:spcBef>
                <a:spcPct val="0"/>
              </a:spcBef>
              <a:spcAft>
                <a:spcPct val="0"/>
              </a:spcAft>
              <a:defRPr sz="4400">
                <a:solidFill>
                  <a:srgbClr val="FFFFFF"/>
                </a:solidFill>
                <a:latin typeface="Calibri" pitchFamily="34" charset="0"/>
              </a:defRPr>
            </a:lvl7pPr>
            <a:lvl8pPr marL="1371600" algn="ctr" defTabSz="457200" rtl="0" fontAlgn="base">
              <a:spcBef>
                <a:spcPct val="0"/>
              </a:spcBef>
              <a:spcAft>
                <a:spcPct val="0"/>
              </a:spcAft>
              <a:defRPr sz="4400">
                <a:solidFill>
                  <a:srgbClr val="FFFFFF"/>
                </a:solidFill>
                <a:latin typeface="Calibri" pitchFamily="34" charset="0"/>
              </a:defRPr>
            </a:lvl8pPr>
            <a:lvl9pPr marL="1828800" algn="ctr" defTabSz="457200" rtl="0" fontAlgn="base">
              <a:spcBef>
                <a:spcPct val="0"/>
              </a:spcBef>
              <a:spcAft>
                <a:spcPct val="0"/>
              </a:spcAft>
              <a:defRPr sz="4400">
                <a:solidFill>
                  <a:srgbClr val="FFFFFF"/>
                </a:solidFill>
                <a:latin typeface="Calibri" pitchFamily="34" charset="0"/>
              </a:defRPr>
            </a:lvl9pPr>
          </a:lstStyle>
          <a:p>
            <a:r>
              <a:rPr lang="en-US" dirty="0" smtClean="0">
                <a:solidFill>
                  <a:srgbClr val="EFB137"/>
                </a:solidFill>
              </a:rPr>
              <a:t>Current State Processing</a:t>
            </a:r>
            <a:endParaRPr lang="en-US" dirty="0">
              <a:solidFill>
                <a:srgbClr val="EFB137"/>
              </a:solidFill>
            </a:endParaRPr>
          </a:p>
        </p:txBody>
      </p:sp>
      <p:sp>
        <p:nvSpPr>
          <p:cNvPr id="61" name="TextBox 60" descr="VA Providers &#10;Enters Standardized &#10;Consult/Referral in CPRS&#10;"/>
          <p:cNvSpPr txBox="1"/>
          <p:nvPr/>
        </p:nvSpPr>
        <p:spPr>
          <a:xfrm>
            <a:off x="147899" y="1885384"/>
            <a:ext cx="4473051" cy="1384995"/>
          </a:xfrm>
          <a:prstGeom prst="rect">
            <a:avLst/>
          </a:prstGeom>
          <a:noFill/>
        </p:spPr>
        <p:txBody>
          <a:bodyPr wrap="square" rtlCol="0">
            <a:spAutoFit/>
          </a:bodyPr>
          <a:lstStyle/>
          <a:p>
            <a:pPr algn="ctr"/>
            <a:r>
              <a:rPr lang="en-US" sz="2800" b="1" dirty="0" smtClean="0"/>
              <a:t>VA Providers </a:t>
            </a:r>
            <a:br>
              <a:rPr lang="en-US" sz="2800" b="1" dirty="0" smtClean="0"/>
            </a:br>
            <a:r>
              <a:rPr lang="en-US" sz="2800" b="1" dirty="0" smtClean="0"/>
              <a:t>Enters </a:t>
            </a:r>
            <a:r>
              <a:rPr lang="en-US" sz="2800" b="1" i="1" dirty="0" smtClean="0">
                <a:solidFill>
                  <a:schemeClr val="accent1">
                    <a:lumMod val="50000"/>
                  </a:schemeClr>
                </a:solidFill>
              </a:rPr>
              <a:t>Standardized</a:t>
            </a:r>
            <a:r>
              <a:rPr lang="en-US" sz="2800" b="1" dirty="0" smtClean="0">
                <a:solidFill>
                  <a:schemeClr val="accent1">
                    <a:lumMod val="50000"/>
                  </a:schemeClr>
                </a:solidFill>
              </a:rPr>
              <a:t> </a:t>
            </a:r>
          </a:p>
          <a:p>
            <a:pPr algn="ctr"/>
            <a:r>
              <a:rPr lang="en-US" sz="2800" b="1" dirty="0" smtClean="0"/>
              <a:t>Consult/Referral in CPRS</a:t>
            </a:r>
            <a:endParaRPr lang="en-US" sz="2800" b="1" dirty="0"/>
          </a:p>
        </p:txBody>
      </p:sp>
      <p:sp>
        <p:nvSpPr>
          <p:cNvPr id="63" name="TextBox 62" descr="NVCC Staff Manually Review Consult/Referral in CPRS and Manually Enter Authorization in FBCS&#10;"/>
          <p:cNvSpPr txBox="1"/>
          <p:nvPr/>
        </p:nvSpPr>
        <p:spPr>
          <a:xfrm>
            <a:off x="4724400" y="1447800"/>
            <a:ext cx="3962400" cy="2246769"/>
          </a:xfrm>
          <a:prstGeom prst="rect">
            <a:avLst/>
          </a:prstGeom>
          <a:noFill/>
        </p:spPr>
        <p:txBody>
          <a:bodyPr wrap="square" rtlCol="0">
            <a:spAutoFit/>
          </a:bodyPr>
          <a:lstStyle/>
          <a:p>
            <a:pPr algn="ctr"/>
            <a:r>
              <a:rPr lang="en-US" sz="2800" b="1" dirty="0" smtClean="0"/>
              <a:t>NVCC Staff </a:t>
            </a:r>
            <a:r>
              <a:rPr lang="en-US" sz="2800" b="1" i="1" dirty="0" smtClean="0">
                <a:solidFill>
                  <a:schemeClr val="accent1">
                    <a:lumMod val="50000"/>
                  </a:schemeClr>
                </a:solidFill>
              </a:rPr>
              <a:t>Manually</a:t>
            </a:r>
            <a:r>
              <a:rPr lang="en-US" sz="2800" b="1" dirty="0" smtClean="0"/>
              <a:t> Review Consult/Referral in CPRS and </a:t>
            </a:r>
            <a:r>
              <a:rPr lang="en-US" sz="2800" b="1" i="1" dirty="0" smtClean="0">
                <a:solidFill>
                  <a:schemeClr val="accent1">
                    <a:lumMod val="50000"/>
                  </a:schemeClr>
                </a:solidFill>
              </a:rPr>
              <a:t>Manually</a:t>
            </a:r>
            <a:r>
              <a:rPr lang="en-US" sz="2800" b="1" dirty="0" smtClean="0"/>
              <a:t> Enter Authorization in FBCS</a:t>
            </a:r>
            <a:endParaRPr lang="en-US" sz="2800" b="1" dirty="0"/>
          </a:p>
        </p:txBody>
      </p:sp>
      <p:grpSp>
        <p:nvGrpSpPr>
          <p:cNvPr id="40" name="Group 39" descr="graphic representing the components of current state processing"/>
          <p:cNvGrpSpPr/>
          <p:nvPr/>
        </p:nvGrpSpPr>
        <p:grpSpPr>
          <a:xfrm>
            <a:off x="381000" y="3657600"/>
            <a:ext cx="8382000" cy="1524000"/>
            <a:chOff x="381000" y="3657600"/>
            <a:chExt cx="8382000" cy="1524000"/>
          </a:xfrm>
        </p:grpSpPr>
        <p:grpSp>
          <p:nvGrpSpPr>
            <p:cNvPr id="43" name="Group 56"/>
            <p:cNvGrpSpPr/>
            <p:nvPr/>
          </p:nvGrpSpPr>
          <p:grpSpPr>
            <a:xfrm>
              <a:off x="4524375" y="4012287"/>
              <a:ext cx="962025" cy="609600"/>
              <a:chOff x="552450" y="2362200"/>
              <a:chExt cx="962025" cy="609600"/>
            </a:xfrm>
          </p:grpSpPr>
          <p:pic>
            <p:nvPicPr>
              <p:cNvPr id="44" name="Picture 43" descr="1_person_green.JPG"/>
              <p:cNvPicPr>
                <a:picLocks/>
              </p:cNvPicPr>
              <p:nvPr/>
            </p:nvPicPr>
            <p:blipFill>
              <a:blip r:embed="rId3" cstate="print"/>
              <a:stretch>
                <a:fillRect/>
              </a:stretch>
            </p:blipFill>
            <p:spPr>
              <a:xfrm>
                <a:off x="552450" y="2362200"/>
                <a:ext cx="609600" cy="609600"/>
              </a:xfrm>
              <a:prstGeom prst="rect">
                <a:avLst/>
              </a:prstGeom>
            </p:spPr>
          </p:pic>
          <p:pic>
            <p:nvPicPr>
              <p:cNvPr id="45" name="Picture 44" descr="1_person_lavender.JPG"/>
              <p:cNvPicPr>
                <a:picLocks/>
              </p:cNvPicPr>
              <p:nvPr/>
            </p:nvPicPr>
            <p:blipFill>
              <a:blip r:embed="rId4" cstate="print">
                <a:grayscl/>
              </a:blip>
              <a:srcRect l="25000" r="25000"/>
              <a:stretch>
                <a:fillRect/>
              </a:stretch>
            </p:blipFill>
            <p:spPr>
              <a:xfrm>
                <a:off x="958326" y="2362200"/>
                <a:ext cx="304800" cy="609600"/>
              </a:xfrm>
              <a:prstGeom prst="rect">
                <a:avLst/>
              </a:prstGeom>
            </p:spPr>
          </p:pic>
          <p:pic>
            <p:nvPicPr>
              <p:cNvPr id="46" name="Picture 45" descr="1_person_lime.JPG"/>
              <p:cNvPicPr>
                <a:picLocks/>
              </p:cNvPicPr>
              <p:nvPr/>
            </p:nvPicPr>
            <p:blipFill>
              <a:blip r:embed="rId5" cstate="print">
                <a:grayscl/>
              </a:blip>
              <a:srcRect l="25000" r="25000"/>
              <a:stretch>
                <a:fillRect/>
              </a:stretch>
            </p:blipFill>
            <p:spPr>
              <a:xfrm>
                <a:off x="1209675" y="2362200"/>
                <a:ext cx="304800" cy="609600"/>
              </a:xfrm>
              <a:prstGeom prst="rect">
                <a:avLst/>
              </a:prstGeom>
            </p:spPr>
          </p:pic>
        </p:grpSp>
        <p:sp>
          <p:nvSpPr>
            <p:cNvPr id="47" name="TextBox 46"/>
            <p:cNvSpPr txBox="1"/>
            <p:nvPr/>
          </p:nvSpPr>
          <p:spPr>
            <a:xfrm>
              <a:off x="4572000" y="4604266"/>
              <a:ext cx="9906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NVCC Staff</a:t>
              </a:r>
              <a:endParaRPr lang="en-US" sz="1000" b="1" i="1" dirty="0">
                <a:solidFill>
                  <a:schemeClr val="tx1">
                    <a:lumMod val="75000"/>
                    <a:lumOff val="25000"/>
                  </a:schemeClr>
                </a:solidFill>
              </a:endParaRPr>
            </a:p>
          </p:txBody>
        </p:sp>
        <p:grpSp>
          <p:nvGrpSpPr>
            <p:cNvPr id="48" name="Group 52"/>
            <p:cNvGrpSpPr/>
            <p:nvPr/>
          </p:nvGrpSpPr>
          <p:grpSpPr>
            <a:xfrm>
              <a:off x="381000" y="4012287"/>
              <a:ext cx="962025" cy="609600"/>
              <a:chOff x="552450" y="2362200"/>
              <a:chExt cx="962025" cy="609600"/>
            </a:xfrm>
          </p:grpSpPr>
          <p:pic>
            <p:nvPicPr>
              <p:cNvPr id="49" name="Picture 48" descr="1_person_green.JPG"/>
              <p:cNvPicPr>
                <a:picLocks/>
              </p:cNvPicPr>
              <p:nvPr/>
            </p:nvPicPr>
            <p:blipFill>
              <a:blip r:embed="rId3" cstate="print"/>
              <a:stretch>
                <a:fillRect/>
              </a:stretch>
            </p:blipFill>
            <p:spPr>
              <a:xfrm>
                <a:off x="552450" y="2362200"/>
                <a:ext cx="609600" cy="609600"/>
              </a:xfrm>
              <a:prstGeom prst="rect">
                <a:avLst/>
              </a:prstGeom>
            </p:spPr>
          </p:pic>
          <p:pic>
            <p:nvPicPr>
              <p:cNvPr id="50" name="Picture 49" descr="1_person_lavender.JPG"/>
              <p:cNvPicPr>
                <a:picLocks/>
              </p:cNvPicPr>
              <p:nvPr/>
            </p:nvPicPr>
            <p:blipFill>
              <a:blip r:embed="rId4" cstate="print">
                <a:grayscl/>
              </a:blip>
              <a:srcRect l="25000" r="25000"/>
              <a:stretch>
                <a:fillRect/>
              </a:stretch>
            </p:blipFill>
            <p:spPr>
              <a:xfrm>
                <a:off x="958326" y="2362200"/>
                <a:ext cx="304800" cy="609600"/>
              </a:xfrm>
              <a:prstGeom prst="rect">
                <a:avLst/>
              </a:prstGeom>
            </p:spPr>
          </p:pic>
          <p:pic>
            <p:nvPicPr>
              <p:cNvPr id="51" name="Picture 50" descr="1_person_lime.JPG"/>
              <p:cNvPicPr>
                <a:picLocks/>
              </p:cNvPicPr>
              <p:nvPr/>
            </p:nvPicPr>
            <p:blipFill>
              <a:blip r:embed="rId5" cstate="print">
                <a:grayscl/>
              </a:blip>
              <a:srcRect l="25000" r="25000"/>
              <a:stretch>
                <a:fillRect/>
              </a:stretch>
            </p:blipFill>
            <p:spPr>
              <a:xfrm>
                <a:off x="1209675" y="2362200"/>
                <a:ext cx="304800" cy="609600"/>
              </a:xfrm>
              <a:prstGeom prst="rect">
                <a:avLst/>
              </a:prstGeom>
            </p:spPr>
          </p:pic>
        </p:grpSp>
        <p:sp>
          <p:nvSpPr>
            <p:cNvPr id="52" name="Rounded Rectangle 51"/>
            <p:cNvSpPr/>
            <p:nvPr/>
          </p:nvSpPr>
          <p:spPr>
            <a:xfrm>
              <a:off x="457200" y="3657600"/>
              <a:ext cx="3505200" cy="1497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Document"/>
            <p:cNvSpPr>
              <a:spLocks noEditPoints="1" noChangeArrowheads="1"/>
            </p:cNvSpPr>
            <p:nvPr/>
          </p:nvSpPr>
          <p:spPr bwMode="auto">
            <a:xfrm>
              <a:off x="2003425" y="3936087"/>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54" name="Document"/>
            <p:cNvSpPr>
              <a:spLocks noEditPoints="1" noChangeArrowheads="1"/>
            </p:cNvSpPr>
            <p:nvPr/>
          </p:nvSpPr>
          <p:spPr bwMode="auto">
            <a:xfrm>
              <a:off x="1876425" y="4149447"/>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55" name="Document"/>
            <p:cNvSpPr>
              <a:spLocks noEditPoints="1" noChangeArrowheads="1"/>
            </p:cNvSpPr>
            <p:nvPr/>
          </p:nvSpPr>
          <p:spPr bwMode="auto">
            <a:xfrm>
              <a:off x="2257425" y="4202787"/>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56" name="Document"/>
            <p:cNvSpPr>
              <a:spLocks noEditPoints="1" noChangeArrowheads="1"/>
            </p:cNvSpPr>
            <p:nvPr/>
          </p:nvSpPr>
          <p:spPr bwMode="auto">
            <a:xfrm>
              <a:off x="2003425" y="4362807"/>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57" name="Document"/>
            <p:cNvSpPr>
              <a:spLocks noEditPoints="1" noChangeArrowheads="1"/>
            </p:cNvSpPr>
            <p:nvPr/>
          </p:nvSpPr>
          <p:spPr bwMode="auto">
            <a:xfrm>
              <a:off x="2257425" y="4522827"/>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pic>
          <p:nvPicPr>
            <p:cNvPr id="58" name="Picture 57" descr="untitled.bmp"/>
            <p:cNvPicPr>
              <a:picLocks noChangeAspect="1"/>
            </p:cNvPicPr>
            <p:nvPr/>
          </p:nvPicPr>
          <p:blipFill>
            <a:blip r:embed="rId6" cstate="print"/>
            <a:stretch>
              <a:fillRect/>
            </a:stretch>
          </p:blipFill>
          <p:spPr>
            <a:xfrm>
              <a:off x="3095625" y="3936087"/>
              <a:ext cx="838200" cy="838200"/>
            </a:xfrm>
            <a:prstGeom prst="rect">
              <a:avLst/>
            </a:prstGeom>
          </p:spPr>
        </p:pic>
        <p:sp>
          <p:nvSpPr>
            <p:cNvPr id="59" name="TextBox 58"/>
            <p:cNvSpPr txBox="1"/>
            <p:nvPr/>
          </p:nvSpPr>
          <p:spPr>
            <a:xfrm>
              <a:off x="3171825" y="4621887"/>
              <a:ext cx="6858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CPRS</a:t>
              </a:r>
              <a:endParaRPr lang="en-US" sz="1000" b="1" i="1" dirty="0">
                <a:solidFill>
                  <a:schemeClr val="tx1">
                    <a:lumMod val="75000"/>
                    <a:lumOff val="25000"/>
                  </a:schemeClr>
                </a:solidFill>
              </a:endParaRPr>
            </a:p>
          </p:txBody>
        </p:sp>
        <p:sp>
          <p:nvSpPr>
            <p:cNvPr id="60" name="TextBox 59"/>
            <p:cNvSpPr txBox="1"/>
            <p:nvPr/>
          </p:nvSpPr>
          <p:spPr>
            <a:xfrm>
              <a:off x="428625" y="4604266"/>
              <a:ext cx="9906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VA Providers</a:t>
              </a:r>
              <a:endParaRPr lang="en-US" sz="1000" b="1" i="1" dirty="0">
                <a:solidFill>
                  <a:schemeClr val="tx1">
                    <a:lumMod val="75000"/>
                    <a:lumOff val="25000"/>
                  </a:schemeClr>
                </a:solidFill>
              </a:endParaRPr>
            </a:p>
          </p:txBody>
        </p:sp>
        <p:sp>
          <p:nvSpPr>
            <p:cNvPr id="62" name="Rounded Rectangle 61"/>
            <p:cNvSpPr/>
            <p:nvPr/>
          </p:nvSpPr>
          <p:spPr>
            <a:xfrm>
              <a:off x="4648200" y="3733800"/>
              <a:ext cx="4114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Elbow Connector 63"/>
            <p:cNvCxnSpPr/>
            <p:nvPr/>
          </p:nvCxnSpPr>
          <p:spPr>
            <a:xfrm>
              <a:off x="4038600" y="4163099"/>
              <a:ext cx="533400" cy="1588"/>
            </a:xfrm>
            <a:prstGeom prst="bentConnector3">
              <a:avLst>
                <a:gd name="adj1" fmla="val 50000"/>
              </a:avLst>
            </a:prstGeom>
            <a:ln w="28575">
              <a:solidFill>
                <a:schemeClr val="bg2">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a:off x="4038600" y="4698087"/>
              <a:ext cx="533400" cy="1588"/>
            </a:xfrm>
            <a:prstGeom prst="bentConnector3">
              <a:avLst>
                <a:gd name="adj1" fmla="val 50000"/>
              </a:avLst>
            </a:prstGeom>
            <a:ln w="28575">
              <a:solidFill>
                <a:schemeClr val="bg2">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6" name="Picture 65" descr="12161398101710889004rgtaylor_csc_net_computer_svg_med.png"/>
            <p:cNvPicPr>
              <a:picLocks noChangeAspect="1"/>
            </p:cNvPicPr>
            <p:nvPr/>
          </p:nvPicPr>
          <p:blipFill>
            <a:blip r:embed="rId7" cstate="print"/>
            <a:stretch>
              <a:fillRect/>
            </a:stretch>
          </p:blipFill>
          <p:spPr>
            <a:xfrm>
              <a:off x="7772400" y="3936087"/>
              <a:ext cx="838200" cy="740410"/>
            </a:xfrm>
            <a:prstGeom prst="rect">
              <a:avLst/>
            </a:prstGeom>
          </p:spPr>
        </p:pic>
        <p:sp>
          <p:nvSpPr>
            <p:cNvPr id="67" name="TextBox 66"/>
            <p:cNvSpPr txBox="1"/>
            <p:nvPr/>
          </p:nvSpPr>
          <p:spPr>
            <a:xfrm>
              <a:off x="7924800" y="4698087"/>
              <a:ext cx="6858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FBCS</a:t>
              </a:r>
              <a:endParaRPr lang="en-US" sz="1000" b="1" i="1" dirty="0">
                <a:solidFill>
                  <a:schemeClr val="tx1">
                    <a:lumMod val="75000"/>
                    <a:lumOff val="25000"/>
                  </a:schemeClr>
                </a:solidFill>
              </a:endParaRPr>
            </a:p>
          </p:txBody>
        </p:sp>
        <p:cxnSp>
          <p:nvCxnSpPr>
            <p:cNvPr id="68" name="Elbow Connector 67"/>
            <p:cNvCxnSpPr/>
            <p:nvPr/>
          </p:nvCxnSpPr>
          <p:spPr>
            <a:xfrm>
              <a:off x="1419225" y="4391699"/>
              <a:ext cx="304800" cy="1588"/>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a:off x="2714625" y="4393287"/>
              <a:ext cx="304800" cy="1588"/>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a:off x="5486400" y="4393287"/>
              <a:ext cx="304800" cy="1588"/>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a:off x="7543800" y="4393287"/>
              <a:ext cx="304800" cy="1588"/>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2" name="Picture 71" descr="untitled.bmp"/>
            <p:cNvPicPr>
              <a:picLocks noChangeAspect="1"/>
            </p:cNvPicPr>
            <p:nvPr/>
          </p:nvPicPr>
          <p:blipFill>
            <a:blip r:embed="rId6" cstate="print"/>
            <a:stretch>
              <a:fillRect/>
            </a:stretch>
          </p:blipFill>
          <p:spPr>
            <a:xfrm>
              <a:off x="5791200" y="3936087"/>
              <a:ext cx="838200" cy="838200"/>
            </a:xfrm>
            <a:prstGeom prst="rect">
              <a:avLst/>
            </a:prstGeom>
          </p:spPr>
        </p:pic>
        <p:sp>
          <p:nvSpPr>
            <p:cNvPr id="73" name="TextBox 72"/>
            <p:cNvSpPr txBox="1"/>
            <p:nvPr/>
          </p:nvSpPr>
          <p:spPr>
            <a:xfrm>
              <a:off x="5867400" y="4621887"/>
              <a:ext cx="6858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CPRS</a:t>
              </a:r>
              <a:endParaRPr lang="en-US" sz="1000" b="1" i="1" dirty="0">
                <a:solidFill>
                  <a:schemeClr val="tx1">
                    <a:lumMod val="75000"/>
                    <a:lumOff val="25000"/>
                  </a:schemeClr>
                </a:solidFill>
              </a:endParaRPr>
            </a:p>
          </p:txBody>
        </p:sp>
        <p:grpSp>
          <p:nvGrpSpPr>
            <p:cNvPr id="74" name="Group 113"/>
            <p:cNvGrpSpPr/>
            <p:nvPr/>
          </p:nvGrpSpPr>
          <p:grpSpPr>
            <a:xfrm>
              <a:off x="6600825" y="4012287"/>
              <a:ext cx="962025" cy="609600"/>
              <a:chOff x="552450" y="2362200"/>
              <a:chExt cx="962025" cy="609600"/>
            </a:xfrm>
          </p:grpSpPr>
          <p:pic>
            <p:nvPicPr>
              <p:cNvPr id="75" name="Picture 74" descr="1_person_green.JPG"/>
              <p:cNvPicPr>
                <a:picLocks/>
              </p:cNvPicPr>
              <p:nvPr/>
            </p:nvPicPr>
            <p:blipFill>
              <a:blip r:embed="rId3" cstate="print"/>
              <a:stretch>
                <a:fillRect/>
              </a:stretch>
            </p:blipFill>
            <p:spPr>
              <a:xfrm>
                <a:off x="552450" y="2362200"/>
                <a:ext cx="609600" cy="609600"/>
              </a:xfrm>
              <a:prstGeom prst="rect">
                <a:avLst/>
              </a:prstGeom>
            </p:spPr>
          </p:pic>
          <p:pic>
            <p:nvPicPr>
              <p:cNvPr id="76" name="Picture 75" descr="1_person_lavender.JPG"/>
              <p:cNvPicPr>
                <a:picLocks/>
              </p:cNvPicPr>
              <p:nvPr/>
            </p:nvPicPr>
            <p:blipFill>
              <a:blip r:embed="rId4" cstate="print">
                <a:grayscl/>
              </a:blip>
              <a:srcRect l="25000" r="25000"/>
              <a:stretch>
                <a:fillRect/>
              </a:stretch>
            </p:blipFill>
            <p:spPr>
              <a:xfrm>
                <a:off x="958326" y="2362200"/>
                <a:ext cx="304800" cy="609600"/>
              </a:xfrm>
              <a:prstGeom prst="rect">
                <a:avLst/>
              </a:prstGeom>
            </p:spPr>
          </p:pic>
          <p:pic>
            <p:nvPicPr>
              <p:cNvPr id="77" name="Picture 76" descr="1_person_lime.JPG"/>
              <p:cNvPicPr>
                <a:picLocks/>
              </p:cNvPicPr>
              <p:nvPr/>
            </p:nvPicPr>
            <p:blipFill>
              <a:blip r:embed="rId5" cstate="print">
                <a:grayscl/>
              </a:blip>
              <a:srcRect l="25000" r="25000"/>
              <a:stretch>
                <a:fillRect/>
              </a:stretch>
            </p:blipFill>
            <p:spPr>
              <a:xfrm>
                <a:off x="1209675" y="2362200"/>
                <a:ext cx="304800" cy="609600"/>
              </a:xfrm>
              <a:prstGeom prst="rect">
                <a:avLst/>
              </a:prstGeom>
            </p:spPr>
          </p:pic>
        </p:grpSp>
        <p:sp>
          <p:nvSpPr>
            <p:cNvPr id="78" name="TextBox 77"/>
            <p:cNvSpPr txBox="1"/>
            <p:nvPr/>
          </p:nvSpPr>
          <p:spPr>
            <a:xfrm>
              <a:off x="6648450" y="4604266"/>
              <a:ext cx="990600" cy="246221"/>
            </a:xfrm>
            <a:prstGeom prst="rect">
              <a:avLst/>
            </a:prstGeom>
            <a:noFill/>
          </p:spPr>
          <p:txBody>
            <a:bodyPr wrap="square" rtlCol="0">
              <a:spAutoFit/>
            </a:bodyPr>
            <a:lstStyle/>
            <a:p>
              <a:pPr algn="ctr"/>
              <a:r>
                <a:rPr lang="en-US" sz="1000" b="1" i="1" dirty="0" smtClean="0">
                  <a:solidFill>
                    <a:schemeClr val="tx1">
                      <a:lumMod val="75000"/>
                      <a:lumOff val="25000"/>
                    </a:schemeClr>
                  </a:solidFill>
                </a:rPr>
                <a:t>NVCC Staff</a:t>
              </a:r>
              <a:endParaRPr lang="en-US" sz="1000" b="1" i="1" dirty="0">
                <a:solidFill>
                  <a:schemeClr val="tx1">
                    <a:lumMod val="75000"/>
                    <a:lumOff val="25000"/>
                  </a:schemeClr>
                </a:solidFill>
              </a:endParaRPr>
            </a:p>
          </p:txBody>
        </p:sp>
        <p:cxnSp>
          <p:nvCxnSpPr>
            <p:cNvPr id="79" name="Elbow Connector 78"/>
            <p:cNvCxnSpPr/>
            <p:nvPr/>
          </p:nvCxnSpPr>
          <p:spPr>
            <a:xfrm>
              <a:off x="6477000" y="4393287"/>
              <a:ext cx="304800" cy="1588"/>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1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9144000" cy="1143000"/>
          </a:xfrm>
        </p:spPr>
        <p:txBody>
          <a:bodyPr/>
          <a:lstStyle/>
          <a:p>
            <a:r>
              <a:rPr lang="en-US" dirty="0" smtClean="0">
                <a:solidFill>
                  <a:srgbClr val="EFB137"/>
                </a:solidFill>
              </a:rPr>
              <a:t>With Healthcare Claims Processing…</a:t>
            </a:r>
            <a:endParaRPr lang="en-US" dirty="0">
              <a:solidFill>
                <a:srgbClr val="EFB137"/>
              </a:solidFill>
            </a:endParaRPr>
          </a:p>
        </p:txBody>
      </p:sp>
      <p:sp>
        <p:nvSpPr>
          <p:cNvPr id="2" name="Content Placeholder 1"/>
          <p:cNvSpPr>
            <a:spLocks noGrp="1"/>
          </p:cNvSpPr>
          <p:nvPr>
            <p:ph idx="4294967295"/>
          </p:nvPr>
        </p:nvSpPr>
        <p:spPr>
          <a:xfrm>
            <a:off x="0" y="1371600"/>
            <a:ext cx="8420100" cy="4572000"/>
          </a:xfrm>
        </p:spPr>
        <p:txBody>
          <a:bodyPr/>
          <a:lstStyle/>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4294967295"/>
          </p:nvPr>
        </p:nvSpPr>
        <p:spPr>
          <a:xfrm>
            <a:off x="8077200" y="6429375"/>
            <a:ext cx="1066800" cy="276225"/>
          </a:xfrm>
          <a:prstGeom prst="rect">
            <a:avLst/>
          </a:prstGeom>
        </p:spPr>
        <p:txBody>
          <a:bodyPr/>
          <a:lstStyle/>
          <a:p>
            <a:pPr>
              <a:defRPr/>
            </a:pPr>
            <a:fld id="{C4EF6E55-7660-4876-A0D7-C65230750297}" type="slidenum">
              <a:rPr lang="en-US" smtClean="0"/>
              <a:pPr>
                <a:defRPr/>
              </a:pPr>
              <a:t>16</a:t>
            </a:fld>
            <a:endParaRPr lang="en-US" dirty="0"/>
          </a:p>
        </p:txBody>
      </p:sp>
      <p:grpSp>
        <p:nvGrpSpPr>
          <p:cNvPr id="38" name="Group 37" descr="graphic representing the components of current state processing with Healthcare Claims Processing"/>
          <p:cNvGrpSpPr/>
          <p:nvPr/>
        </p:nvGrpSpPr>
        <p:grpSpPr>
          <a:xfrm>
            <a:off x="398814" y="4272255"/>
            <a:ext cx="972785" cy="909346"/>
            <a:chOff x="398814" y="4272255"/>
            <a:chExt cx="972785" cy="909346"/>
          </a:xfrm>
        </p:grpSpPr>
        <p:pic>
          <p:nvPicPr>
            <p:cNvPr id="11" name="Picture 10" descr="1_person_green.JPG"/>
            <p:cNvPicPr>
              <a:picLocks/>
            </p:cNvPicPr>
            <p:nvPr/>
          </p:nvPicPr>
          <p:blipFill>
            <a:blip r:embed="rId3" cstate="print"/>
            <a:stretch>
              <a:fillRect/>
            </a:stretch>
          </p:blipFill>
          <p:spPr>
            <a:xfrm>
              <a:off x="398814" y="4272255"/>
              <a:ext cx="616418" cy="909346"/>
            </a:xfrm>
            <a:prstGeom prst="rect">
              <a:avLst/>
            </a:prstGeom>
          </p:spPr>
        </p:pic>
        <p:pic>
          <p:nvPicPr>
            <p:cNvPr id="12" name="Picture 11" descr="1_person_lavender.JPG"/>
            <p:cNvPicPr>
              <a:picLocks/>
            </p:cNvPicPr>
            <p:nvPr/>
          </p:nvPicPr>
          <p:blipFill>
            <a:blip r:embed="rId4" cstate="print">
              <a:grayscl/>
            </a:blip>
            <a:srcRect l="25000" r="25000"/>
            <a:stretch>
              <a:fillRect/>
            </a:stretch>
          </p:blipFill>
          <p:spPr>
            <a:xfrm>
              <a:off x="809230" y="4272255"/>
              <a:ext cx="308209" cy="909346"/>
            </a:xfrm>
            <a:prstGeom prst="rect">
              <a:avLst/>
            </a:prstGeom>
          </p:spPr>
        </p:pic>
        <p:pic>
          <p:nvPicPr>
            <p:cNvPr id="13" name="Picture 12" descr="1_person_lime.JPG"/>
            <p:cNvPicPr>
              <a:picLocks/>
            </p:cNvPicPr>
            <p:nvPr/>
          </p:nvPicPr>
          <p:blipFill>
            <a:blip r:embed="rId5" cstate="print">
              <a:grayscl/>
            </a:blip>
            <a:srcRect l="25000" r="25000"/>
            <a:stretch>
              <a:fillRect/>
            </a:stretch>
          </p:blipFill>
          <p:spPr>
            <a:xfrm>
              <a:off x="1063390" y="4272255"/>
              <a:ext cx="308209" cy="909346"/>
            </a:xfrm>
            <a:prstGeom prst="rect">
              <a:avLst/>
            </a:prstGeom>
          </p:spPr>
        </p:pic>
      </p:grpSp>
      <p:sp>
        <p:nvSpPr>
          <p:cNvPr id="14" name="Rounded Rectangle 13"/>
          <p:cNvSpPr/>
          <p:nvPr/>
        </p:nvSpPr>
        <p:spPr>
          <a:xfrm>
            <a:off x="381000" y="3581400"/>
            <a:ext cx="36576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cument"/>
          <p:cNvSpPr>
            <a:spLocks noEditPoints="1" noChangeArrowheads="1"/>
          </p:cNvSpPr>
          <p:nvPr/>
        </p:nvSpPr>
        <p:spPr bwMode="auto">
          <a:xfrm>
            <a:off x="1879600" y="4127977"/>
            <a:ext cx="457200" cy="62690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16" name="Document"/>
          <p:cNvSpPr>
            <a:spLocks noEditPoints="1" noChangeArrowheads="1"/>
          </p:cNvSpPr>
          <p:nvPr/>
        </p:nvSpPr>
        <p:spPr bwMode="auto">
          <a:xfrm>
            <a:off x="1752600" y="4341337"/>
            <a:ext cx="457200" cy="62690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17" name="Document"/>
          <p:cNvSpPr>
            <a:spLocks noEditPoints="1" noChangeArrowheads="1"/>
          </p:cNvSpPr>
          <p:nvPr/>
        </p:nvSpPr>
        <p:spPr bwMode="auto">
          <a:xfrm>
            <a:off x="2133600" y="4394677"/>
            <a:ext cx="457200" cy="62690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18" name="Document"/>
          <p:cNvSpPr>
            <a:spLocks noEditPoints="1" noChangeArrowheads="1"/>
          </p:cNvSpPr>
          <p:nvPr/>
        </p:nvSpPr>
        <p:spPr bwMode="auto">
          <a:xfrm>
            <a:off x="1879600" y="4554697"/>
            <a:ext cx="457200" cy="62690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19" name="Document"/>
          <p:cNvSpPr>
            <a:spLocks noEditPoints="1" noChangeArrowheads="1"/>
          </p:cNvSpPr>
          <p:nvPr/>
        </p:nvSpPr>
        <p:spPr bwMode="auto">
          <a:xfrm>
            <a:off x="2155119" y="4528658"/>
            <a:ext cx="457200" cy="62690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pic>
        <p:nvPicPr>
          <p:cNvPr id="20" name="Picture 19" descr="untitled.bmp"/>
          <p:cNvPicPr>
            <a:picLocks noChangeAspect="1"/>
          </p:cNvPicPr>
          <p:nvPr/>
        </p:nvPicPr>
        <p:blipFill>
          <a:blip r:embed="rId6" cstate="print"/>
          <a:stretch>
            <a:fillRect/>
          </a:stretch>
        </p:blipFill>
        <p:spPr>
          <a:xfrm>
            <a:off x="2971800" y="3872640"/>
            <a:ext cx="1041047" cy="1986567"/>
          </a:xfrm>
          <a:prstGeom prst="rect">
            <a:avLst/>
          </a:prstGeom>
        </p:spPr>
      </p:pic>
      <p:sp>
        <p:nvSpPr>
          <p:cNvPr id="21" name="TextBox 20"/>
          <p:cNvSpPr txBox="1"/>
          <p:nvPr/>
        </p:nvSpPr>
        <p:spPr>
          <a:xfrm>
            <a:off x="3184525" y="5542002"/>
            <a:ext cx="673100" cy="369332"/>
          </a:xfrm>
          <a:prstGeom prst="rect">
            <a:avLst/>
          </a:prstGeom>
          <a:noFill/>
        </p:spPr>
        <p:txBody>
          <a:bodyPr wrap="square" rtlCol="0">
            <a:spAutoFit/>
          </a:bodyPr>
          <a:lstStyle/>
          <a:p>
            <a:pPr algn="ctr"/>
            <a:r>
              <a:rPr lang="en-US" b="1" i="1" dirty="0" smtClean="0">
                <a:solidFill>
                  <a:schemeClr val="tx1">
                    <a:lumMod val="75000"/>
                    <a:lumOff val="25000"/>
                  </a:schemeClr>
                </a:solidFill>
              </a:rPr>
              <a:t>CPRS</a:t>
            </a:r>
            <a:endParaRPr lang="en-US" b="1" i="1" dirty="0">
              <a:solidFill>
                <a:schemeClr val="tx1">
                  <a:lumMod val="75000"/>
                  <a:lumOff val="25000"/>
                </a:schemeClr>
              </a:solidFill>
            </a:endParaRPr>
          </a:p>
        </p:txBody>
      </p:sp>
      <p:sp>
        <p:nvSpPr>
          <p:cNvPr id="22" name="TextBox 21"/>
          <p:cNvSpPr txBox="1"/>
          <p:nvPr/>
        </p:nvSpPr>
        <p:spPr>
          <a:xfrm>
            <a:off x="392288" y="5498068"/>
            <a:ext cx="1436512" cy="369332"/>
          </a:xfrm>
          <a:prstGeom prst="rect">
            <a:avLst/>
          </a:prstGeom>
          <a:noFill/>
        </p:spPr>
        <p:txBody>
          <a:bodyPr wrap="square" rtlCol="0">
            <a:spAutoFit/>
          </a:bodyPr>
          <a:lstStyle/>
          <a:p>
            <a:pPr algn="ctr"/>
            <a:r>
              <a:rPr lang="en-US" b="1" i="1" dirty="0" smtClean="0">
                <a:solidFill>
                  <a:schemeClr val="tx1">
                    <a:lumMod val="75000"/>
                    <a:lumOff val="25000"/>
                  </a:schemeClr>
                </a:solidFill>
              </a:rPr>
              <a:t>VA Providers</a:t>
            </a:r>
            <a:endParaRPr lang="en-US" b="1" i="1" dirty="0">
              <a:solidFill>
                <a:schemeClr val="tx1">
                  <a:lumMod val="75000"/>
                  <a:lumOff val="25000"/>
                </a:schemeClr>
              </a:solidFill>
            </a:endParaRPr>
          </a:p>
        </p:txBody>
      </p:sp>
      <p:sp>
        <p:nvSpPr>
          <p:cNvPr id="23" name="TextBox 22" descr="VA Providers Enter Standardized &#10;Referrals in CPRS&#10;"/>
          <p:cNvSpPr txBox="1"/>
          <p:nvPr/>
        </p:nvSpPr>
        <p:spPr>
          <a:xfrm>
            <a:off x="499886" y="1752600"/>
            <a:ext cx="3515078" cy="1384995"/>
          </a:xfrm>
          <a:prstGeom prst="rect">
            <a:avLst/>
          </a:prstGeom>
          <a:noFill/>
        </p:spPr>
        <p:txBody>
          <a:bodyPr wrap="square" rtlCol="0">
            <a:spAutoFit/>
          </a:bodyPr>
          <a:lstStyle/>
          <a:p>
            <a:pPr algn="ctr"/>
            <a:r>
              <a:rPr lang="en-US" sz="2800" b="1" dirty="0" smtClean="0"/>
              <a:t>VA Providers Enter </a:t>
            </a:r>
            <a:r>
              <a:rPr lang="en-US" sz="2800" b="1" i="1" dirty="0" smtClean="0">
                <a:solidFill>
                  <a:schemeClr val="accent1">
                    <a:lumMod val="50000"/>
                  </a:schemeClr>
                </a:solidFill>
              </a:rPr>
              <a:t>Standardized</a:t>
            </a:r>
            <a:r>
              <a:rPr lang="en-US" sz="2800" b="1" dirty="0" smtClean="0">
                <a:solidFill>
                  <a:schemeClr val="accent1">
                    <a:lumMod val="50000"/>
                  </a:schemeClr>
                </a:solidFill>
              </a:rPr>
              <a:t> </a:t>
            </a:r>
          </a:p>
          <a:p>
            <a:pPr algn="ctr"/>
            <a:r>
              <a:rPr lang="en-US" sz="2800" b="1" dirty="0" smtClean="0"/>
              <a:t>Referrals in CPRS</a:t>
            </a:r>
            <a:endParaRPr lang="en-US" sz="2800" b="1" dirty="0"/>
          </a:p>
        </p:txBody>
      </p:sp>
      <p:sp>
        <p:nvSpPr>
          <p:cNvPr id="24" name="Rounded Rectangle 23"/>
          <p:cNvSpPr/>
          <p:nvPr/>
        </p:nvSpPr>
        <p:spPr>
          <a:xfrm>
            <a:off x="4724400" y="3581400"/>
            <a:ext cx="4038600" cy="2666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descr="Certain Non-VA Referrals Are Automatically Reviewed and Authorized in RAS&#10;"/>
          <p:cNvSpPr txBox="1"/>
          <p:nvPr/>
        </p:nvSpPr>
        <p:spPr>
          <a:xfrm>
            <a:off x="4678546" y="1524000"/>
            <a:ext cx="3889022" cy="1815882"/>
          </a:xfrm>
          <a:prstGeom prst="rect">
            <a:avLst/>
          </a:prstGeom>
          <a:noFill/>
        </p:spPr>
        <p:txBody>
          <a:bodyPr wrap="square" rtlCol="0">
            <a:spAutoFit/>
          </a:bodyPr>
          <a:lstStyle/>
          <a:p>
            <a:pPr algn="ctr"/>
            <a:r>
              <a:rPr lang="en-US" sz="2800" b="1" dirty="0" smtClean="0"/>
              <a:t>Certain Non-VA Referrals Are </a:t>
            </a:r>
            <a:r>
              <a:rPr lang="en-US" sz="2800" b="1" i="1" dirty="0" smtClean="0">
                <a:solidFill>
                  <a:schemeClr val="accent1">
                    <a:lumMod val="50000"/>
                  </a:schemeClr>
                </a:solidFill>
              </a:rPr>
              <a:t>Automatically</a:t>
            </a:r>
            <a:r>
              <a:rPr lang="en-US" sz="2800" b="1" dirty="0" smtClean="0"/>
              <a:t> Reviewed and Authorized in RAS</a:t>
            </a:r>
            <a:endParaRPr lang="en-US" sz="2800" b="1" dirty="0"/>
          </a:p>
        </p:txBody>
      </p:sp>
      <p:cxnSp>
        <p:nvCxnSpPr>
          <p:cNvPr id="26" name="Elbow Connector 25"/>
          <p:cNvCxnSpPr/>
          <p:nvPr/>
        </p:nvCxnSpPr>
        <p:spPr>
          <a:xfrm>
            <a:off x="4114800" y="4170402"/>
            <a:ext cx="523522" cy="473"/>
          </a:xfrm>
          <a:prstGeom prst="bentConnector3">
            <a:avLst>
              <a:gd name="adj1" fmla="val 46935"/>
            </a:avLst>
          </a:prstGeom>
          <a:ln w="28575">
            <a:solidFill>
              <a:schemeClr val="bg2">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4114800" y="5084802"/>
            <a:ext cx="523522" cy="473"/>
          </a:xfrm>
          <a:prstGeom prst="bentConnector3">
            <a:avLst>
              <a:gd name="adj1" fmla="val 50000"/>
            </a:avLst>
          </a:prstGeom>
          <a:ln w="28575">
            <a:solidFill>
              <a:schemeClr val="bg2">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1371600" y="4856202"/>
            <a:ext cx="299156" cy="473"/>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2743200" y="4876327"/>
            <a:ext cx="299156" cy="473"/>
          </a:xfrm>
          <a:prstGeom prst="bentConnector3">
            <a:avLst>
              <a:gd name="adj1" fmla="val 7145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6096000" y="5516804"/>
            <a:ext cx="1047044" cy="473"/>
          </a:xfrm>
          <a:prstGeom prst="bentConnector3">
            <a:avLst>
              <a:gd name="adj1" fmla="val 50000"/>
            </a:avLst>
          </a:prstGeom>
          <a:ln w="28575">
            <a:solidFill>
              <a:schemeClr val="bg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descr="imagesCAZ7C1IN.jpg"/>
          <p:cNvPicPr>
            <a:picLocks noChangeAspect="1"/>
          </p:cNvPicPr>
          <p:nvPr/>
        </p:nvPicPr>
        <p:blipFill rotWithShape="1">
          <a:blip r:embed="rId7" cstate="print"/>
          <a:srcRect t="6475" b="4820"/>
          <a:stretch/>
        </p:blipFill>
        <p:spPr>
          <a:xfrm>
            <a:off x="4894932" y="3830727"/>
            <a:ext cx="1119436" cy="2020286"/>
          </a:xfrm>
          <a:prstGeom prst="rect">
            <a:avLst/>
          </a:prstGeom>
        </p:spPr>
      </p:pic>
      <p:pic>
        <p:nvPicPr>
          <p:cNvPr id="32" name="Picture 2"/>
          <p:cNvPicPr>
            <a:picLocks noChangeAspect="1" noChangeArrowheads="1"/>
          </p:cNvPicPr>
          <p:nvPr/>
        </p:nvPicPr>
        <p:blipFill>
          <a:blip r:embed="rId8" cstate="print"/>
          <a:srcRect/>
          <a:stretch>
            <a:fillRect/>
          </a:stretch>
        </p:blipFill>
        <p:spPr bwMode="auto">
          <a:xfrm>
            <a:off x="7370946" y="4210379"/>
            <a:ext cx="1253945" cy="1315538"/>
          </a:xfrm>
          <a:prstGeom prst="rect">
            <a:avLst/>
          </a:prstGeom>
          <a:noFill/>
          <a:ln w="9525">
            <a:noFill/>
            <a:miter lim="800000"/>
            <a:headEnd/>
            <a:tailEnd/>
          </a:ln>
        </p:spPr>
      </p:pic>
      <p:sp>
        <p:nvSpPr>
          <p:cNvPr id="33" name="TextBox 32"/>
          <p:cNvSpPr txBox="1"/>
          <p:nvPr/>
        </p:nvSpPr>
        <p:spPr>
          <a:xfrm>
            <a:off x="5118100" y="5773579"/>
            <a:ext cx="673100" cy="369332"/>
          </a:xfrm>
          <a:prstGeom prst="rect">
            <a:avLst/>
          </a:prstGeom>
          <a:noFill/>
        </p:spPr>
        <p:txBody>
          <a:bodyPr wrap="square" rtlCol="0">
            <a:spAutoFit/>
          </a:bodyPr>
          <a:lstStyle/>
          <a:p>
            <a:pPr algn="ctr"/>
            <a:r>
              <a:rPr lang="en-US" b="1" i="1" dirty="0" smtClean="0">
                <a:solidFill>
                  <a:schemeClr val="tx1">
                    <a:lumMod val="75000"/>
                    <a:lumOff val="25000"/>
                  </a:schemeClr>
                </a:solidFill>
              </a:rPr>
              <a:t>RAS</a:t>
            </a:r>
            <a:endParaRPr lang="en-US" sz="1000" b="1" i="1" dirty="0">
              <a:solidFill>
                <a:schemeClr val="tx1">
                  <a:lumMod val="75000"/>
                  <a:lumOff val="25000"/>
                </a:schemeClr>
              </a:solidFill>
            </a:endParaRPr>
          </a:p>
        </p:txBody>
      </p:sp>
      <p:sp>
        <p:nvSpPr>
          <p:cNvPr id="34" name="TextBox 33"/>
          <p:cNvSpPr txBox="1"/>
          <p:nvPr/>
        </p:nvSpPr>
        <p:spPr>
          <a:xfrm>
            <a:off x="5813778" y="4483575"/>
            <a:ext cx="1577622" cy="923330"/>
          </a:xfrm>
          <a:prstGeom prst="rect">
            <a:avLst/>
          </a:prstGeom>
          <a:noFill/>
        </p:spPr>
        <p:txBody>
          <a:bodyPr wrap="square" rtlCol="0">
            <a:spAutoFit/>
          </a:bodyPr>
          <a:lstStyle/>
          <a:p>
            <a:pPr algn="ctr"/>
            <a:r>
              <a:rPr lang="en-US" b="1" i="1" dirty="0" smtClean="0">
                <a:solidFill>
                  <a:schemeClr val="tx1">
                    <a:lumMod val="75000"/>
                    <a:lumOff val="25000"/>
                  </a:schemeClr>
                </a:solidFill>
              </a:rPr>
              <a:t>Lessen Need for NVCC Staff Involvement</a:t>
            </a:r>
            <a:endParaRPr lang="en-US" b="1" i="1" dirty="0">
              <a:solidFill>
                <a:schemeClr val="tx1">
                  <a:lumMod val="75000"/>
                  <a:lumOff val="25000"/>
                </a:schemeClr>
              </a:solidFill>
            </a:endParaRPr>
          </a:p>
        </p:txBody>
      </p:sp>
      <p:sp>
        <p:nvSpPr>
          <p:cNvPr id="35" name="TextBox 34"/>
          <p:cNvSpPr txBox="1"/>
          <p:nvPr/>
        </p:nvSpPr>
        <p:spPr>
          <a:xfrm>
            <a:off x="7370946" y="5618202"/>
            <a:ext cx="1196622" cy="646331"/>
          </a:xfrm>
          <a:prstGeom prst="rect">
            <a:avLst/>
          </a:prstGeom>
          <a:noFill/>
        </p:spPr>
        <p:txBody>
          <a:bodyPr wrap="square" rtlCol="0">
            <a:spAutoFit/>
          </a:bodyPr>
          <a:lstStyle/>
          <a:p>
            <a:pPr algn="ctr"/>
            <a:r>
              <a:rPr lang="en-US" sz="1200" b="1" i="1" dirty="0" smtClean="0">
                <a:solidFill>
                  <a:schemeClr val="tx1">
                    <a:lumMod val="75000"/>
                    <a:lumOff val="25000"/>
                  </a:schemeClr>
                </a:solidFill>
              </a:rPr>
              <a:t>Improved Quality of Veteran Care</a:t>
            </a:r>
            <a:endParaRPr lang="en-US" sz="1200" b="1" i="1" dirty="0">
              <a:solidFill>
                <a:schemeClr val="tx1">
                  <a:lumMod val="75000"/>
                  <a:lumOff val="25000"/>
                </a:schemeClr>
              </a:solidFill>
            </a:endParaRPr>
          </a:p>
        </p:txBody>
      </p:sp>
    </p:spTree>
    <p:extLst>
      <p:ext uri="{BB962C8B-B14F-4D97-AF65-F5344CB8AC3E}">
        <p14:creationId xmlns:p14="http://schemas.microsoft.com/office/powerpoint/2010/main" val="124637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lstStyle/>
          <a:p>
            <a:r>
              <a:rPr lang="en-US" sz="3800" dirty="0" smtClean="0"/>
              <a:t>Key Deployment Roles &amp; Responsibilities </a:t>
            </a:r>
            <a:r>
              <a:rPr lang="en-US" sz="3800" dirty="0"/>
              <a:t> </a:t>
            </a:r>
            <a:r>
              <a:rPr lang="en-US" sz="3800" dirty="0" smtClean="0"/>
              <a:t>and Interdisciplinary Team</a:t>
            </a:r>
            <a:endParaRPr lang="en-US" sz="3800" dirty="0"/>
          </a:p>
        </p:txBody>
      </p:sp>
      <p:grpSp>
        <p:nvGrpSpPr>
          <p:cNvPr id="24" name="Group 23" descr="graphic representing these components&#10;Medical Center Leadership Team&#10;Non VA Care program Manager/Supervisor&#10;Medical Center Technical Staff&#10;Other Medical Center Support Services: &#10;NVCC End-Users&#10;CBO NVCC Deployment Team:"/>
          <p:cNvGrpSpPr/>
          <p:nvPr/>
        </p:nvGrpSpPr>
        <p:grpSpPr>
          <a:xfrm>
            <a:off x="675042" y="1905000"/>
            <a:ext cx="8545158" cy="4038600"/>
            <a:chOff x="675042" y="1905000"/>
            <a:chExt cx="8545158" cy="4038600"/>
          </a:xfrm>
        </p:grpSpPr>
        <p:pic>
          <p:nvPicPr>
            <p:cNvPr id="12" name="Picture 11" descr="1_person_lavender.JPG"/>
            <p:cNvPicPr>
              <a:picLocks/>
            </p:cNvPicPr>
            <p:nvPr/>
          </p:nvPicPr>
          <p:blipFill>
            <a:blip r:embed="rId3" cstate="print">
              <a:grayscl/>
            </a:blip>
            <a:stretch>
              <a:fillRect/>
            </a:stretch>
          </p:blipFill>
          <p:spPr>
            <a:xfrm>
              <a:off x="675042" y="5334000"/>
              <a:ext cx="609600" cy="609600"/>
            </a:xfrm>
            <a:prstGeom prst="rect">
              <a:avLst/>
            </a:prstGeom>
          </p:spPr>
        </p:pic>
        <p:pic>
          <p:nvPicPr>
            <p:cNvPr id="13" name="Picture 12" descr="1_person_green.JPG"/>
            <p:cNvPicPr>
              <a:picLocks/>
            </p:cNvPicPr>
            <p:nvPr/>
          </p:nvPicPr>
          <p:blipFill>
            <a:blip r:embed="rId4" cstate="print"/>
            <a:stretch>
              <a:fillRect/>
            </a:stretch>
          </p:blipFill>
          <p:spPr>
            <a:xfrm>
              <a:off x="675042" y="4648200"/>
              <a:ext cx="609600" cy="609600"/>
            </a:xfrm>
            <a:prstGeom prst="rect">
              <a:avLst/>
            </a:prstGeom>
          </p:spPr>
        </p:pic>
        <p:pic>
          <p:nvPicPr>
            <p:cNvPr id="14" name="Picture 13" descr="1_person_lime.JPG"/>
            <p:cNvPicPr>
              <a:picLocks/>
            </p:cNvPicPr>
            <p:nvPr/>
          </p:nvPicPr>
          <p:blipFill>
            <a:blip r:embed="rId5" cstate="print">
              <a:grayscl/>
            </a:blip>
            <a:stretch>
              <a:fillRect/>
            </a:stretch>
          </p:blipFill>
          <p:spPr>
            <a:xfrm>
              <a:off x="675042" y="3962400"/>
              <a:ext cx="609600" cy="609600"/>
            </a:xfrm>
            <a:prstGeom prst="rect">
              <a:avLst/>
            </a:prstGeom>
          </p:spPr>
        </p:pic>
        <p:pic>
          <p:nvPicPr>
            <p:cNvPr id="15" name="Picture 14" descr="1_person_lavender.JPG"/>
            <p:cNvPicPr>
              <a:picLocks/>
            </p:cNvPicPr>
            <p:nvPr/>
          </p:nvPicPr>
          <p:blipFill>
            <a:blip r:embed="rId3" cstate="print">
              <a:grayscl/>
            </a:blip>
            <a:stretch>
              <a:fillRect/>
            </a:stretch>
          </p:blipFill>
          <p:spPr>
            <a:xfrm>
              <a:off x="675042" y="3276600"/>
              <a:ext cx="609600" cy="609600"/>
            </a:xfrm>
            <a:prstGeom prst="rect">
              <a:avLst/>
            </a:prstGeom>
          </p:spPr>
        </p:pic>
        <p:pic>
          <p:nvPicPr>
            <p:cNvPr id="16" name="Picture 15" descr="1_person_green.JPG"/>
            <p:cNvPicPr>
              <a:picLocks/>
            </p:cNvPicPr>
            <p:nvPr/>
          </p:nvPicPr>
          <p:blipFill>
            <a:blip r:embed="rId4" cstate="print"/>
            <a:stretch>
              <a:fillRect/>
            </a:stretch>
          </p:blipFill>
          <p:spPr>
            <a:xfrm>
              <a:off x="675042" y="2590800"/>
              <a:ext cx="609600" cy="609600"/>
            </a:xfrm>
            <a:prstGeom prst="rect">
              <a:avLst/>
            </a:prstGeom>
          </p:spPr>
        </p:pic>
        <p:pic>
          <p:nvPicPr>
            <p:cNvPr id="17" name="Picture 16" descr="1_person_lime.JPG"/>
            <p:cNvPicPr>
              <a:picLocks/>
            </p:cNvPicPr>
            <p:nvPr/>
          </p:nvPicPr>
          <p:blipFill>
            <a:blip r:embed="rId5" cstate="print">
              <a:grayscl/>
            </a:blip>
            <a:stretch>
              <a:fillRect/>
            </a:stretch>
          </p:blipFill>
          <p:spPr>
            <a:xfrm>
              <a:off x="675042" y="1905000"/>
              <a:ext cx="609600" cy="609600"/>
            </a:xfrm>
            <a:prstGeom prst="rect">
              <a:avLst/>
            </a:prstGeom>
          </p:spPr>
        </p:pic>
        <p:cxnSp>
          <p:nvCxnSpPr>
            <p:cNvPr id="18" name="Straight Connector 17"/>
            <p:cNvCxnSpPr/>
            <p:nvPr/>
          </p:nvCxnSpPr>
          <p:spPr>
            <a:xfrm>
              <a:off x="718968" y="25146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8968" y="32004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8968" y="39624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8968" y="46482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8968" y="52578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61736" y="1905001"/>
              <a:ext cx="7510632" cy="523220"/>
            </a:xfrm>
            <a:prstGeom prst="rect">
              <a:avLst/>
            </a:prstGeom>
          </p:spPr>
          <p:txBody>
            <a:bodyPr wrap="square">
              <a:spAutoFit/>
            </a:bodyPr>
            <a:lstStyle/>
            <a:p>
              <a:pPr>
                <a:defRPr/>
              </a:pPr>
              <a:r>
                <a:rPr lang="en-US" sz="2800" b="1" dirty="0" smtClean="0">
                  <a:solidFill>
                    <a:schemeClr val="bg2">
                      <a:lumMod val="75000"/>
                    </a:schemeClr>
                  </a:solidFill>
                </a:rPr>
                <a:t>Medical Center Leadership Team</a:t>
              </a:r>
              <a:endParaRPr lang="en-US" sz="2800" b="1" dirty="0">
                <a:solidFill>
                  <a:schemeClr val="bg2">
                    <a:lumMod val="75000"/>
                  </a:schemeClr>
                </a:solidFill>
              </a:endParaRPr>
            </a:p>
          </p:txBody>
        </p:sp>
        <p:sp>
          <p:nvSpPr>
            <p:cNvPr id="26" name="Rectangle 25"/>
            <p:cNvSpPr/>
            <p:nvPr/>
          </p:nvSpPr>
          <p:spPr>
            <a:xfrm>
              <a:off x="1328568" y="2590800"/>
              <a:ext cx="7891632" cy="523220"/>
            </a:xfrm>
            <a:prstGeom prst="rect">
              <a:avLst/>
            </a:prstGeom>
          </p:spPr>
          <p:txBody>
            <a:bodyPr wrap="square">
              <a:spAutoFit/>
            </a:bodyPr>
            <a:lstStyle/>
            <a:p>
              <a:pPr>
                <a:defRPr/>
              </a:pPr>
              <a:r>
                <a:rPr lang="en-US" sz="2800" b="1" dirty="0" smtClean="0">
                  <a:solidFill>
                    <a:schemeClr val="bg2">
                      <a:lumMod val="75000"/>
                    </a:schemeClr>
                  </a:solidFill>
                </a:rPr>
                <a:t>Non VA Care program Manager/Supervisor</a:t>
              </a:r>
              <a:endParaRPr lang="en-US" sz="2800" b="1" dirty="0">
                <a:solidFill>
                  <a:schemeClr val="bg2">
                    <a:lumMod val="75000"/>
                  </a:schemeClr>
                </a:solidFill>
              </a:endParaRPr>
            </a:p>
          </p:txBody>
        </p:sp>
        <p:sp>
          <p:nvSpPr>
            <p:cNvPr id="27" name="Rectangle 26"/>
            <p:cNvSpPr/>
            <p:nvPr/>
          </p:nvSpPr>
          <p:spPr>
            <a:xfrm>
              <a:off x="1361736" y="4692296"/>
              <a:ext cx="7053432" cy="523220"/>
            </a:xfrm>
            <a:prstGeom prst="rect">
              <a:avLst/>
            </a:prstGeom>
          </p:spPr>
          <p:txBody>
            <a:bodyPr wrap="square">
              <a:spAutoFit/>
            </a:bodyPr>
            <a:lstStyle/>
            <a:p>
              <a:pPr>
                <a:defRPr/>
              </a:pPr>
              <a:r>
                <a:rPr lang="en-US" sz="2800" b="1" dirty="0" smtClean="0">
                  <a:solidFill>
                    <a:schemeClr val="bg2">
                      <a:lumMod val="75000"/>
                    </a:schemeClr>
                  </a:solidFill>
                </a:rPr>
                <a:t>NVCC End-Users</a:t>
              </a:r>
              <a:endParaRPr lang="en-US" sz="2800" b="1" dirty="0">
                <a:solidFill>
                  <a:schemeClr val="bg2">
                    <a:lumMod val="75000"/>
                  </a:schemeClr>
                </a:solidFill>
              </a:endParaRPr>
            </a:p>
          </p:txBody>
        </p:sp>
        <p:sp>
          <p:nvSpPr>
            <p:cNvPr id="28" name="Rectangle 27"/>
            <p:cNvSpPr/>
            <p:nvPr/>
          </p:nvSpPr>
          <p:spPr>
            <a:xfrm>
              <a:off x="1361736" y="3249828"/>
              <a:ext cx="7815432" cy="523220"/>
            </a:xfrm>
            <a:prstGeom prst="rect">
              <a:avLst/>
            </a:prstGeom>
          </p:spPr>
          <p:txBody>
            <a:bodyPr wrap="square">
              <a:spAutoFit/>
            </a:bodyPr>
            <a:lstStyle/>
            <a:p>
              <a:pPr>
                <a:defRPr/>
              </a:pPr>
              <a:r>
                <a:rPr lang="en-US" sz="2800" b="1" dirty="0" smtClean="0">
                  <a:solidFill>
                    <a:schemeClr val="bg2">
                      <a:lumMod val="75000"/>
                    </a:schemeClr>
                  </a:solidFill>
                </a:rPr>
                <a:t>Medical Center Technical Staff</a:t>
              </a:r>
              <a:endParaRPr lang="en-US" sz="2800" dirty="0">
                <a:solidFill>
                  <a:schemeClr val="bg2">
                    <a:lumMod val="75000"/>
                  </a:schemeClr>
                </a:solidFill>
              </a:endParaRPr>
            </a:p>
          </p:txBody>
        </p:sp>
        <p:sp>
          <p:nvSpPr>
            <p:cNvPr id="29" name="Rectangle 28"/>
            <p:cNvSpPr/>
            <p:nvPr/>
          </p:nvSpPr>
          <p:spPr>
            <a:xfrm>
              <a:off x="1361736" y="4061256"/>
              <a:ext cx="7815432" cy="523220"/>
            </a:xfrm>
            <a:prstGeom prst="rect">
              <a:avLst/>
            </a:prstGeom>
          </p:spPr>
          <p:txBody>
            <a:bodyPr wrap="square">
              <a:spAutoFit/>
            </a:bodyPr>
            <a:lstStyle/>
            <a:p>
              <a:pPr>
                <a:defRPr/>
              </a:pPr>
              <a:r>
                <a:rPr lang="en-US" sz="2800" b="1" dirty="0" smtClean="0">
                  <a:solidFill>
                    <a:schemeClr val="bg2">
                      <a:lumMod val="75000"/>
                    </a:schemeClr>
                  </a:solidFill>
                </a:rPr>
                <a:t>Other Medical Center Support Services</a:t>
              </a:r>
              <a:endParaRPr lang="en-US" sz="2800" b="1" dirty="0">
                <a:solidFill>
                  <a:schemeClr val="bg2">
                    <a:lumMod val="75000"/>
                  </a:schemeClr>
                </a:solidFill>
              </a:endParaRPr>
            </a:p>
          </p:txBody>
        </p:sp>
        <p:sp>
          <p:nvSpPr>
            <p:cNvPr id="30" name="Rectangle 29"/>
            <p:cNvSpPr/>
            <p:nvPr/>
          </p:nvSpPr>
          <p:spPr>
            <a:xfrm>
              <a:off x="1361736" y="5301896"/>
              <a:ext cx="7815432" cy="523220"/>
            </a:xfrm>
            <a:prstGeom prst="rect">
              <a:avLst/>
            </a:prstGeom>
          </p:spPr>
          <p:txBody>
            <a:bodyPr wrap="square">
              <a:spAutoFit/>
            </a:bodyPr>
            <a:lstStyle/>
            <a:p>
              <a:pPr>
                <a:defRPr/>
              </a:pPr>
              <a:r>
                <a:rPr lang="en-US" sz="2800" b="1" dirty="0" smtClean="0">
                  <a:solidFill>
                    <a:schemeClr val="bg2">
                      <a:lumMod val="75000"/>
                    </a:schemeClr>
                  </a:solidFill>
                </a:rPr>
                <a:t>CBO NVCC Deployment Team</a:t>
              </a:r>
              <a:endParaRPr lang="en-US" sz="2800" b="1" dirty="0">
                <a:solidFill>
                  <a:schemeClr val="bg2">
                    <a:lumMod val="75000"/>
                  </a:schemeClr>
                </a:solidFill>
              </a:endParaRPr>
            </a:p>
          </p:txBody>
        </p:sp>
      </p:grpSp>
    </p:spTree>
    <p:extLst>
      <p:ext uri="{BB962C8B-B14F-4D97-AF65-F5344CB8AC3E}">
        <p14:creationId xmlns:p14="http://schemas.microsoft.com/office/powerpoint/2010/main" val="186120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grpSp>
        <p:nvGrpSpPr>
          <p:cNvPr id="25" name="Group 24" descr="Graphic representing &#10;Process Guides &#10;Standard Operating Procedures&#10;Manager's Guide&#10;Technical Manuals&#10;Referral Templates&#10;Other Training Materials &amp; References&#10;"/>
          <p:cNvGrpSpPr/>
          <p:nvPr/>
        </p:nvGrpSpPr>
        <p:grpSpPr>
          <a:xfrm>
            <a:off x="609600" y="1600200"/>
            <a:ext cx="8458200" cy="3535977"/>
            <a:chOff x="609600" y="1600200"/>
            <a:chExt cx="8458200" cy="3535977"/>
          </a:xfrm>
        </p:grpSpPr>
        <p:cxnSp>
          <p:nvCxnSpPr>
            <p:cNvPr id="19" name="Straight Connector 18"/>
            <p:cNvCxnSpPr/>
            <p:nvPr/>
          </p:nvCxnSpPr>
          <p:spPr>
            <a:xfrm>
              <a:off x="609600" y="2149666"/>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43000" y="1676400"/>
              <a:ext cx="0" cy="342900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 y="27432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33528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39624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 y="4572000"/>
              <a:ext cx="7543800" cy="0"/>
            </a:xfrm>
            <a:prstGeom prst="line">
              <a:avLst/>
            </a:prstGeom>
            <a:ln w="25400">
              <a:solidFill>
                <a:schemeClr val="bg2">
                  <a:lumMod val="60000"/>
                  <a:lumOff val="40000"/>
                  <a:alpha val="63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52368" y="1611217"/>
              <a:ext cx="6901032" cy="523220"/>
            </a:xfrm>
            <a:prstGeom prst="rect">
              <a:avLst/>
            </a:prstGeom>
          </p:spPr>
          <p:txBody>
            <a:bodyPr wrap="square">
              <a:spAutoFit/>
            </a:bodyPr>
            <a:lstStyle/>
            <a:p>
              <a:pPr>
                <a:defRPr/>
              </a:pPr>
              <a:r>
                <a:rPr lang="en-US" sz="2800" b="1" dirty="0" smtClean="0">
                  <a:solidFill>
                    <a:schemeClr val="bg2">
                      <a:lumMod val="75000"/>
                    </a:schemeClr>
                  </a:solidFill>
                </a:rPr>
                <a:t>Process Guides</a:t>
              </a:r>
              <a:endParaRPr lang="en-US" sz="2800" b="1" dirty="0">
                <a:solidFill>
                  <a:schemeClr val="bg2">
                    <a:lumMod val="75000"/>
                  </a:schemeClr>
                </a:solidFill>
              </a:endParaRPr>
            </a:p>
          </p:txBody>
        </p:sp>
        <p:sp>
          <p:nvSpPr>
            <p:cNvPr id="27" name="Rectangle 26"/>
            <p:cNvSpPr/>
            <p:nvPr/>
          </p:nvSpPr>
          <p:spPr>
            <a:xfrm>
              <a:off x="1252368" y="2215567"/>
              <a:ext cx="7282032" cy="523220"/>
            </a:xfrm>
            <a:prstGeom prst="rect">
              <a:avLst/>
            </a:prstGeom>
          </p:spPr>
          <p:txBody>
            <a:bodyPr wrap="square">
              <a:spAutoFit/>
            </a:bodyPr>
            <a:lstStyle/>
            <a:p>
              <a:pPr>
                <a:defRPr/>
              </a:pPr>
              <a:r>
                <a:rPr lang="en-US" sz="2800" b="1" dirty="0" smtClean="0">
                  <a:solidFill>
                    <a:schemeClr val="bg2">
                      <a:lumMod val="75000"/>
                    </a:schemeClr>
                  </a:solidFill>
                </a:rPr>
                <a:t>Standard Operating Procedures</a:t>
              </a:r>
              <a:endParaRPr lang="en-US" sz="2800" b="1" dirty="0">
                <a:solidFill>
                  <a:schemeClr val="bg2">
                    <a:lumMod val="75000"/>
                  </a:schemeClr>
                </a:solidFill>
              </a:endParaRPr>
            </a:p>
          </p:txBody>
        </p:sp>
        <p:sp>
          <p:nvSpPr>
            <p:cNvPr id="28" name="Rectangle 27"/>
            <p:cNvSpPr/>
            <p:nvPr/>
          </p:nvSpPr>
          <p:spPr>
            <a:xfrm>
              <a:off x="1252368" y="2808383"/>
              <a:ext cx="7586832" cy="523220"/>
            </a:xfrm>
            <a:prstGeom prst="rect">
              <a:avLst/>
            </a:prstGeom>
          </p:spPr>
          <p:txBody>
            <a:bodyPr wrap="square">
              <a:spAutoFit/>
            </a:bodyPr>
            <a:lstStyle/>
            <a:p>
              <a:pPr>
                <a:defRPr/>
              </a:pPr>
              <a:r>
                <a:rPr lang="en-US" sz="2800" b="1" dirty="0" smtClean="0">
                  <a:solidFill>
                    <a:schemeClr val="bg2">
                      <a:lumMod val="75000"/>
                    </a:schemeClr>
                  </a:solidFill>
                </a:rPr>
                <a:t>Manager's Guide</a:t>
              </a:r>
              <a:endParaRPr lang="en-US" sz="2800" b="1" dirty="0">
                <a:solidFill>
                  <a:schemeClr val="bg2">
                    <a:lumMod val="75000"/>
                  </a:schemeClr>
                </a:solidFill>
              </a:endParaRPr>
            </a:p>
          </p:txBody>
        </p:sp>
        <p:sp>
          <p:nvSpPr>
            <p:cNvPr id="29" name="Rectangle 28"/>
            <p:cNvSpPr/>
            <p:nvPr/>
          </p:nvSpPr>
          <p:spPr>
            <a:xfrm>
              <a:off x="1252368" y="3411446"/>
              <a:ext cx="7815432" cy="523220"/>
            </a:xfrm>
            <a:prstGeom prst="rect">
              <a:avLst/>
            </a:prstGeom>
          </p:spPr>
          <p:txBody>
            <a:bodyPr wrap="square">
              <a:spAutoFit/>
            </a:bodyPr>
            <a:lstStyle/>
            <a:p>
              <a:pPr>
                <a:defRPr/>
              </a:pPr>
              <a:r>
                <a:rPr lang="en-US" sz="2800" b="1" dirty="0" smtClean="0">
                  <a:solidFill>
                    <a:schemeClr val="bg2">
                      <a:lumMod val="75000"/>
                    </a:schemeClr>
                  </a:solidFill>
                </a:rPr>
                <a:t>Technical Manuals</a:t>
              </a:r>
              <a:endParaRPr lang="en-US" sz="2800" b="1" dirty="0">
                <a:solidFill>
                  <a:schemeClr val="bg2">
                    <a:lumMod val="75000"/>
                  </a:schemeClr>
                </a:solidFill>
              </a:endParaRPr>
            </a:p>
          </p:txBody>
        </p:sp>
        <p:sp>
          <p:nvSpPr>
            <p:cNvPr id="30" name="Rectangle 29"/>
            <p:cNvSpPr/>
            <p:nvPr/>
          </p:nvSpPr>
          <p:spPr>
            <a:xfrm>
              <a:off x="1252368" y="4021673"/>
              <a:ext cx="7815432" cy="523220"/>
            </a:xfrm>
            <a:prstGeom prst="rect">
              <a:avLst/>
            </a:prstGeom>
          </p:spPr>
          <p:txBody>
            <a:bodyPr wrap="square">
              <a:spAutoFit/>
            </a:bodyPr>
            <a:lstStyle/>
            <a:p>
              <a:pPr>
                <a:defRPr/>
              </a:pPr>
              <a:r>
                <a:rPr lang="en-US" sz="2800" b="1" dirty="0" smtClean="0">
                  <a:solidFill>
                    <a:schemeClr val="bg2">
                      <a:lumMod val="75000"/>
                    </a:schemeClr>
                  </a:solidFill>
                </a:rPr>
                <a:t>Referral Templates</a:t>
              </a:r>
              <a:endParaRPr lang="en-US" sz="2800" b="1" dirty="0">
                <a:solidFill>
                  <a:schemeClr val="bg2">
                    <a:lumMod val="75000"/>
                  </a:schemeClr>
                </a:solidFill>
              </a:endParaRPr>
            </a:p>
          </p:txBody>
        </p:sp>
        <p:sp>
          <p:nvSpPr>
            <p:cNvPr id="36" name="Document"/>
            <p:cNvSpPr>
              <a:spLocks noEditPoints="1" noChangeArrowheads="1"/>
            </p:cNvSpPr>
            <p:nvPr/>
          </p:nvSpPr>
          <p:spPr bwMode="auto">
            <a:xfrm>
              <a:off x="685800" y="16002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37" name="Document"/>
            <p:cNvSpPr>
              <a:spLocks noEditPoints="1" noChangeArrowheads="1"/>
            </p:cNvSpPr>
            <p:nvPr/>
          </p:nvSpPr>
          <p:spPr bwMode="auto">
            <a:xfrm>
              <a:off x="685800" y="22098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38" name="Document"/>
            <p:cNvSpPr>
              <a:spLocks noEditPoints="1" noChangeArrowheads="1"/>
            </p:cNvSpPr>
            <p:nvPr/>
          </p:nvSpPr>
          <p:spPr bwMode="auto">
            <a:xfrm>
              <a:off x="685800" y="28194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39" name="Document"/>
            <p:cNvSpPr>
              <a:spLocks noEditPoints="1" noChangeArrowheads="1"/>
            </p:cNvSpPr>
            <p:nvPr/>
          </p:nvSpPr>
          <p:spPr bwMode="auto">
            <a:xfrm>
              <a:off x="685800" y="34290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40" name="Document"/>
            <p:cNvSpPr>
              <a:spLocks noEditPoints="1" noChangeArrowheads="1"/>
            </p:cNvSpPr>
            <p:nvPr/>
          </p:nvSpPr>
          <p:spPr bwMode="auto">
            <a:xfrm>
              <a:off x="685800" y="40386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65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p:nvPr/>
          </p:nvSpPr>
          <p:spPr>
            <a:xfrm>
              <a:off x="1252368" y="4612957"/>
              <a:ext cx="7815432" cy="523220"/>
            </a:xfrm>
            <a:prstGeom prst="rect">
              <a:avLst/>
            </a:prstGeom>
          </p:spPr>
          <p:txBody>
            <a:bodyPr wrap="square">
              <a:spAutoFit/>
            </a:bodyPr>
            <a:lstStyle/>
            <a:p>
              <a:pPr>
                <a:defRPr/>
              </a:pPr>
              <a:r>
                <a:rPr lang="en-US" sz="2800" b="1" dirty="0" smtClean="0">
                  <a:solidFill>
                    <a:schemeClr val="bg2">
                      <a:lumMod val="75000"/>
                    </a:schemeClr>
                  </a:solidFill>
                </a:rPr>
                <a:t>Other Training Materials &amp; References</a:t>
              </a:r>
              <a:endParaRPr lang="en-US" sz="2800" b="1" dirty="0">
                <a:solidFill>
                  <a:schemeClr val="bg2">
                    <a:lumMod val="75000"/>
                  </a:schemeClr>
                </a:solidFill>
              </a:endParaRPr>
            </a:p>
          </p:txBody>
        </p:sp>
        <p:sp>
          <p:nvSpPr>
            <p:cNvPr id="42" name="Document"/>
            <p:cNvSpPr>
              <a:spLocks noEditPoints="1" noChangeArrowheads="1"/>
            </p:cNvSpPr>
            <p:nvPr/>
          </p:nvSpPr>
          <p:spPr bwMode="auto">
            <a:xfrm>
              <a:off x="685800" y="4648200"/>
              <a:ext cx="381000" cy="4800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grpSp>
      <p:sp>
        <p:nvSpPr>
          <p:cNvPr id="31" name="Rounded Rectangle 30" descr="All of these artifacts and more are posted on the CBO &#10;NVCC Deployment Web Site&#10;"/>
          <p:cNvSpPr/>
          <p:nvPr/>
        </p:nvSpPr>
        <p:spPr>
          <a:xfrm>
            <a:off x="457200" y="5410199"/>
            <a:ext cx="8153400" cy="1018401"/>
          </a:xfrm>
          <a:prstGeom prst="roundRect">
            <a:avLst/>
          </a:prstGeom>
          <a:solidFill>
            <a:schemeClr val="bg1">
              <a:lumMod val="95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lumMod val="50000"/>
                  </a:schemeClr>
                </a:solidFill>
              </a:rPr>
              <a:t>All of these artifacts and more are posted on the CBO </a:t>
            </a:r>
          </a:p>
          <a:p>
            <a:pPr algn="ctr"/>
            <a:r>
              <a:rPr lang="en-US" sz="2800" b="1" dirty="0" err="1" smtClean="0">
                <a:solidFill>
                  <a:schemeClr val="accent1">
                    <a:lumMod val="50000"/>
                  </a:schemeClr>
                </a:solidFill>
              </a:rPr>
              <a:t>NVCC</a:t>
            </a:r>
            <a:r>
              <a:rPr lang="en-US" sz="2800" b="1" dirty="0" smtClean="0">
                <a:solidFill>
                  <a:schemeClr val="accent1">
                    <a:lumMod val="50000"/>
                  </a:schemeClr>
                </a:solidFill>
              </a:rPr>
              <a:t> Deployment Web Site</a:t>
            </a:r>
            <a:endParaRPr lang="en-US" sz="2800" b="1" dirty="0">
              <a:solidFill>
                <a:schemeClr val="accent1">
                  <a:lumMod val="50000"/>
                </a:schemeClr>
              </a:solidFill>
            </a:endParaRPr>
          </a:p>
        </p:txBody>
      </p:sp>
    </p:spTree>
    <p:extLst>
      <p:ext uri="{BB962C8B-B14F-4D97-AF65-F5344CB8AC3E}">
        <p14:creationId xmlns:p14="http://schemas.microsoft.com/office/powerpoint/2010/main" val="356442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85800"/>
          </a:xfrm>
        </p:spPr>
        <p:txBody>
          <a:bodyPr/>
          <a:lstStyle/>
          <a:p>
            <a:r>
              <a:rPr lang="en-US" sz="3600" dirty="0" smtClean="0"/>
              <a:t>Non VA Care Coordination Website</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196589" cy="52214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This shows a horizontal list of boxes with arrows in between to graphically depict a process.  &#10;Agenda: &#10;History&#10;Scope&#10;Deployment&#10;Future State&#10;"/>
          <p:cNvGraphicFramePr/>
          <p:nvPr>
            <p:extLst>
              <p:ext uri="{D42A27DB-BD31-4B8C-83A1-F6EECF244321}">
                <p14:modId xmlns:p14="http://schemas.microsoft.com/office/powerpoint/2010/main" val="530171287"/>
              </p:ext>
            </p:extLst>
          </p:nvPr>
        </p:nvGraphicFramePr>
        <p:xfrm>
          <a:off x="381000" y="228599"/>
          <a:ext cx="8458200" cy="647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73149" y="1600200"/>
            <a:ext cx="8229600" cy="1143000"/>
          </a:xfrm>
        </p:spPr>
        <p:txBody>
          <a:bodyPr/>
          <a:lstStyle/>
          <a:p>
            <a:r>
              <a:rPr lang="en-US" dirty="0" smtClean="0"/>
              <a:t>Agenda</a:t>
            </a:r>
            <a:endParaRPr lang="en-US" dirty="0"/>
          </a:p>
        </p:txBody>
      </p:sp>
    </p:spTree>
    <p:extLst>
      <p:ext uri="{BB962C8B-B14F-4D97-AF65-F5344CB8AC3E}">
        <p14:creationId xmlns:p14="http://schemas.microsoft.com/office/powerpoint/2010/main" val="15523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quot;&quot;"/>
          <p:cNvPicPr>
            <a:picLocks noChangeAspect="1"/>
          </p:cNvPicPr>
          <p:nvPr/>
        </p:nvPicPr>
        <p:blipFill>
          <a:blip r:embed="rId3"/>
          <a:srcRect/>
          <a:stretch>
            <a:fillRect/>
          </a:stretch>
        </p:blipFill>
        <p:spPr bwMode="auto">
          <a:xfrm>
            <a:off x="1295400" y="884238"/>
            <a:ext cx="6629400" cy="5287962"/>
          </a:xfrm>
          <a:prstGeom prst="rect">
            <a:avLst/>
          </a:prstGeom>
          <a:noFill/>
          <a:ln w="9525">
            <a:noFill/>
            <a:miter lim="800000"/>
            <a:headEnd/>
            <a:tailEnd/>
          </a:ln>
        </p:spPr>
      </p:pic>
      <p:sp>
        <p:nvSpPr>
          <p:cNvPr id="39938" name="Rectangle 1" descr="Non VA Care Coordination                                                                              (NVCC) &#10; Model  &#10;&#10;"/>
          <p:cNvSpPr>
            <a:spLocks noChangeArrowheads="1"/>
          </p:cNvSpPr>
          <p:nvPr/>
        </p:nvSpPr>
        <p:spPr bwMode="auto">
          <a:xfrm>
            <a:off x="1905000" y="1066800"/>
            <a:ext cx="5638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6000" b="1" dirty="0" smtClean="0">
                <a:solidFill>
                  <a:srgbClr val="EFB137"/>
                </a:solidFill>
                <a:ea typeface="ＭＳ Ｐゴシック" pitchFamily="34" charset="-128"/>
                <a:cs typeface="+mn-cs"/>
              </a:rPr>
              <a:t>Non VA</a:t>
            </a:r>
          </a:p>
          <a:p>
            <a:pPr algn="ctr">
              <a:defRPr/>
            </a:pPr>
            <a:r>
              <a:rPr lang="en-US" sz="6000" b="1" dirty="0" smtClean="0">
                <a:solidFill>
                  <a:srgbClr val="EFB137"/>
                </a:solidFill>
                <a:ea typeface="ＭＳ Ｐゴシック" pitchFamily="34" charset="-128"/>
                <a:cs typeface="+mn-cs"/>
              </a:rPr>
              <a:t> Medical Care Coordination                                                                              (NVCC) </a:t>
            </a:r>
          </a:p>
          <a:p>
            <a:pPr algn="ctr">
              <a:defRPr/>
            </a:pPr>
            <a:r>
              <a:rPr lang="en-US" sz="6000" b="1" dirty="0" smtClean="0">
                <a:solidFill>
                  <a:srgbClr val="EFB137"/>
                </a:solidFill>
                <a:ea typeface="ＭＳ Ｐゴシック" pitchFamily="34" charset="-128"/>
                <a:cs typeface="+mn-cs"/>
              </a:rPr>
              <a:t> Model  </a:t>
            </a:r>
            <a:endParaRPr lang="en-US" sz="6000" b="1" dirty="0">
              <a:solidFill>
                <a:srgbClr val="EFB137"/>
              </a:solidFill>
              <a:ea typeface="ＭＳ Ｐゴシック" pitchFamily="34" charset="-128"/>
              <a:cs typeface="+mn-cs"/>
            </a:endParaRPr>
          </a:p>
          <a:p>
            <a:pPr algn="ctr">
              <a:defRPr/>
            </a:pPr>
            <a:endParaRPr lang="en-US" sz="8000" b="1" dirty="0">
              <a:solidFill>
                <a:srgbClr val="EFB137"/>
              </a:solidFill>
              <a:ea typeface="ＭＳ Ｐゴシック" pitchFamily="34" charset="-128"/>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NVCC Model</a:t>
            </a:r>
            <a:endParaRPr lang="en-US" dirty="0">
              <a:solidFill>
                <a:schemeClr val="bg1"/>
              </a:solidFill>
            </a:endParaRPr>
          </a:p>
        </p:txBody>
      </p:sp>
      <p:graphicFrame>
        <p:nvGraphicFramePr>
          <p:cNvPr id="4" name="Content Placeholder 3" descr="Veteran in the middle, processes around the circle.&#10; Referral Review&#10; Appt Mgt/ Pre-Post Calls &#10; Appeals Mgt&#10; Unauthorized &amp; Mill Bill &#10; Hospital Notification&#10;"/>
          <p:cNvGraphicFramePr>
            <a:graphicFrameLocks noGrp="1"/>
          </p:cNvGraphicFramePr>
          <p:nvPr>
            <p:ph idx="1"/>
            <p:extLst>
              <p:ext uri="{D42A27DB-BD31-4B8C-83A1-F6EECF244321}">
                <p14:modId xmlns:p14="http://schemas.microsoft.com/office/powerpoint/2010/main" val="1059925469"/>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1371600"/>
            <a:ext cx="8229600" cy="1143000"/>
          </a:xfrm>
        </p:spPr>
        <p:txBody>
          <a:bodyPr/>
          <a:lstStyle/>
          <a:p>
            <a:r>
              <a:rPr lang="en-US" sz="6600" dirty="0" smtClean="0">
                <a:ea typeface="ＭＳ Ｐゴシック" pitchFamily="34" charset="-128"/>
              </a:rPr>
              <a:t>Our Goal</a:t>
            </a:r>
          </a:p>
        </p:txBody>
      </p:sp>
      <p:graphicFrame>
        <p:nvGraphicFramePr>
          <p:cNvPr id="6" name="Content Placeholder 5" descr="3 different colored boxes with arrows in between&#10;Standardized Processes&#10;Veteran Centered Care&#10;Fiscal Responsibility&#10;"/>
          <p:cNvGraphicFramePr>
            <a:graphicFrameLocks noGrp="1"/>
          </p:cNvGraphicFramePr>
          <p:nvPr>
            <p:ph idx="1"/>
            <p:extLst>
              <p:ext uri="{D42A27DB-BD31-4B8C-83A1-F6EECF244321}">
                <p14:modId xmlns:p14="http://schemas.microsoft.com/office/powerpoint/2010/main" val="2563315151"/>
              </p:ext>
            </p:extLst>
          </p:nvPr>
        </p:nvGraphicFramePr>
        <p:xfrm>
          <a:off x="381000" y="8382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quot;&quot;"/>
          <p:cNvPicPr>
            <a:picLocks noChangeAspect="1"/>
          </p:cNvPicPr>
          <p:nvPr/>
        </p:nvPicPr>
        <p:blipFill>
          <a:blip r:embed="rId3"/>
          <a:srcRect/>
          <a:stretch>
            <a:fillRect/>
          </a:stretch>
        </p:blipFill>
        <p:spPr bwMode="auto">
          <a:xfrm>
            <a:off x="1295400" y="914400"/>
            <a:ext cx="6629400" cy="5440362"/>
          </a:xfrm>
          <a:prstGeom prst="rect">
            <a:avLst/>
          </a:prstGeom>
          <a:noFill/>
          <a:ln w="9525">
            <a:noFill/>
            <a:miter lim="800000"/>
            <a:headEnd/>
            <a:tailEnd/>
          </a:ln>
        </p:spPr>
      </p:pic>
      <p:sp>
        <p:nvSpPr>
          <p:cNvPr id="39938" name="Rectangle 1" descr="NVCC Referral &#10;Review&#10;"/>
          <p:cNvSpPr>
            <a:spLocks noChangeArrowheads="1"/>
          </p:cNvSpPr>
          <p:nvPr/>
        </p:nvSpPr>
        <p:spPr bwMode="auto">
          <a:xfrm>
            <a:off x="2778241" y="1752599"/>
            <a:ext cx="377802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7200" b="1" dirty="0" smtClean="0">
                <a:solidFill>
                  <a:srgbClr val="EFB137"/>
                </a:solidFill>
                <a:ea typeface="ＭＳ Ｐゴシック" pitchFamily="34" charset="-128"/>
                <a:cs typeface="+mn-cs"/>
              </a:rPr>
              <a:t>NVCC Referral </a:t>
            </a:r>
          </a:p>
          <a:p>
            <a:pPr algn="ctr">
              <a:defRPr/>
            </a:pPr>
            <a:r>
              <a:rPr lang="en-US" sz="7200" b="1" dirty="0" smtClean="0">
                <a:solidFill>
                  <a:srgbClr val="EFB137"/>
                </a:solidFill>
                <a:ea typeface="ＭＳ Ｐゴシック" pitchFamily="34" charset="-128"/>
                <a:cs typeface="+mn-cs"/>
              </a:rPr>
              <a:t>Review</a:t>
            </a:r>
            <a:endParaRPr lang="en-US" sz="7200" b="1" dirty="0">
              <a:solidFill>
                <a:srgbClr val="EFB137"/>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Referral Review Process</a:t>
            </a:r>
            <a:endParaRPr lang="en-US" dirty="0">
              <a:solidFill>
                <a:schemeClr val="bg1"/>
              </a:solidFill>
            </a:endParaRPr>
          </a:p>
        </p:txBody>
      </p:sp>
      <p:graphicFrame>
        <p:nvGraphicFramePr>
          <p:cNvPr id="4" name="Content Placeholder 3" descr="Graphic with Veteran in the middle and  processes surrounding the veteran.&#10;Processes include&#10;Referral Review&#10;Appt Mgt/ Pre-Post Calls &#10;Appeals Mgt&#10;Unauthorized &amp; Mill Bill &#10;Hospital Notification&#10;Referral Review is highlighted&#10;"/>
          <p:cNvGraphicFramePr>
            <a:graphicFrameLocks noGrp="1"/>
          </p:cNvGraphicFramePr>
          <p:nvPr>
            <p:ph idx="1"/>
            <p:extLst>
              <p:ext uri="{D42A27DB-BD31-4B8C-83A1-F6EECF244321}">
                <p14:modId xmlns:p14="http://schemas.microsoft.com/office/powerpoint/2010/main" val="3106920061"/>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is Involved in                  Referral Review?</a:t>
            </a:r>
            <a:endParaRPr lang="en-US" dirty="0">
              <a:solidFill>
                <a:schemeClr val="bg1"/>
              </a:solidFill>
            </a:endParaRPr>
          </a:p>
        </p:txBody>
      </p:sp>
      <p:graphicFrame>
        <p:nvGraphicFramePr>
          <p:cNvPr id="4" name="Content Placeholder 3" descr="Mechanical gears with arrows showing interrelated relationships of the text &#10;NVCC TEAM&#10;VETERAN&#10;VA PROVIDER&#10;"/>
          <p:cNvGraphicFramePr>
            <a:graphicFrameLocks noGrp="1"/>
          </p:cNvGraphicFramePr>
          <p:nvPr>
            <p:ph idx="1"/>
            <p:extLst>
              <p:ext uri="{D42A27DB-BD31-4B8C-83A1-F6EECF244321}">
                <p14:modId xmlns:p14="http://schemas.microsoft.com/office/powerpoint/2010/main" val="4079208693"/>
              </p:ext>
            </p:extLst>
          </p:nvPr>
        </p:nvGraphicFramePr>
        <p:xfrm>
          <a:off x="-304800" y="1417638"/>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2938" y="228600"/>
            <a:ext cx="8229600" cy="1143000"/>
          </a:xfrm>
        </p:spPr>
        <p:txBody>
          <a:bodyPr/>
          <a:lstStyle/>
          <a:p>
            <a:r>
              <a:rPr lang="en-US" dirty="0" smtClean="0">
                <a:solidFill>
                  <a:schemeClr val="bg1"/>
                </a:solidFill>
                <a:ea typeface="ＭＳ Ｐゴシック" pitchFamily="34" charset="-128"/>
                <a:cs typeface="Arial" pitchFamily="34" charset="0"/>
              </a:rPr>
              <a:t>Referral Review Process</a:t>
            </a:r>
          </a:p>
        </p:txBody>
      </p:sp>
      <p:graphicFrame>
        <p:nvGraphicFramePr>
          <p:cNvPr id="2" name="Diagram 1" descr="Vertical colored boxes showing sequential process of text.&#10;Standardized Non VA Care Consult Template placed by VA Provider&#10;Administrative and Clinical Review Completed&#10;Use of Non VA Care Coordination Note if Required&#10;"/>
          <p:cNvGraphicFramePr/>
          <p:nvPr>
            <p:extLst>
              <p:ext uri="{D42A27DB-BD31-4B8C-83A1-F6EECF244321}">
                <p14:modId xmlns:p14="http://schemas.microsoft.com/office/powerpoint/2010/main" val="1810963691"/>
              </p:ext>
            </p:extLst>
          </p:nvPr>
        </p:nvGraphicFramePr>
        <p:xfrm>
          <a:off x="642938" y="15240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2938" y="228600"/>
            <a:ext cx="8229600" cy="1143000"/>
          </a:xfrm>
        </p:spPr>
        <p:txBody>
          <a:bodyPr/>
          <a:lstStyle/>
          <a:p>
            <a:r>
              <a:rPr lang="en-US" dirty="0" smtClean="0">
                <a:solidFill>
                  <a:schemeClr val="bg1"/>
                </a:solidFill>
                <a:ea typeface="ＭＳ Ｐゴシック" pitchFamily="34" charset="-128"/>
                <a:cs typeface="Arial" pitchFamily="34" charset="0"/>
              </a:rPr>
              <a:t>Referral Review Process</a:t>
            </a:r>
          </a:p>
        </p:txBody>
      </p:sp>
      <p:graphicFrame>
        <p:nvGraphicFramePr>
          <p:cNvPr id="2" name="Diagram 1" descr="Vertical colored boxes showing sequential process of text.&#10;Standardized Non VA Care Consult Template placed by VA Provider (highlighted) and &#10;Administrative and Clinical Review Completed and&#10;Use of Non VA Care Coordination Note if Required&#10;"/>
          <p:cNvGraphicFramePr/>
          <p:nvPr>
            <p:extLst>
              <p:ext uri="{D42A27DB-BD31-4B8C-83A1-F6EECF244321}">
                <p14:modId xmlns:p14="http://schemas.microsoft.com/office/powerpoint/2010/main" val="2793020842"/>
              </p:ext>
            </p:extLst>
          </p:nvPr>
        </p:nvGraphicFramePr>
        <p:xfrm>
          <a:off x="642938" y="15240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 shot of a STANDARDIZED  NON VA CARE CONSULT / REFERRAL with a red circle to identify required common elements and red bracket to identify local information"/>
          <p:cNvGrpSpPr/>
          <p:nvPr/>
        </p:nvGrpSpPr>
        <p:grpSpPr>
          <a:xfrm>
            <a:off x="1905000" y="685800"/>
            <a:ext cx="5943600" cy="5562600"/>
            <a:chOff x="1905000" y="685800"/>
            <a:chExt cx="5943600" cy="5562600"/>
          </a:xfrm>
        </p:grpSpPr>
        <p:pic>
          <p:nvPicPr>
            <p:cNvPr id="4" name="Picture 3"/>
            <p:cNvPicPr>
              <a:picLocks noChangeAspect="1" noChangeArrowheads="1"/>
            </p:cNvPicPr>
            <p:nvPr/>
          </p:nvPicPr>
          <p:blipFill>
            <a:blip r:embed="rId3" cstate="print"/>
            <a:srcRect/>
            <a:stretch>
              <a:fillRect/>
            </a:stretch>
          </p:blipFill>
          <p:spPr bwMode="auto">
            <a:xfrm>
              <a:off x="1905000" y="685800"/>
              <a:ext cx="5181600" cy="4495800"/>
            </a:xfrm>
            <a:prstGeom prst="rect">
              <a:avLst/>
            </a:prstGeom>
            <a:noFill/>
            <a:ln w="3175">
              <a:solidFill>
                <a:schemeClr val="bg1">
                  <a:lumMod val="75000"/>
                </a:schemeClr>
              </a:solidFill>
            </a:ln>
          </p:spPr>
        </p:pic>
        <p:pic>
          <p:nvPicPr>
            <p:cNvPr id="5" name="Picture 4"/>
            <p:cNvPicPr>
              <a:picLocks noChangeAspect="1" noChangeArrowheads="1"/>
            </p:cNvPicPr>
            <p:nvPr/>
          </p:nvPicPr>
          <p:blipFill>
            <a:blip r:embed="rId4" cstate="print"/>
            <a:srcRect/>
            <a:stretch>
              <a:fillRect/>
            </a:stretch>
          </p:blipFill>
          <p:spPr bwMode="auto">
            <a:xfrm>
              <a:off x="1905000" y="4953000"/>
              <a:ext cx="5181600" cy="1295400"/>
            </a:xfrm>
            <a:prstGeom prst="rect">
              <a:avLst/>
            </a:prstGeom>
            <a:noFill/>
            <a:ln w="3175">
              <a:solidFill>
                <a:schemeClr val="bg1">
                  <a:lumMod val="75000"/>
                </a:schemeClr>
              </a:solidFill>
            </a:ln>
          </p:spPr>
        </p:pic>
        <p:sp>
          <p:nvSpPr>
            <p:cNvPr id="7" name="Right Brace 6"/>
            <p:cNvSpPr/>
            <p:nvPr/>
          </p:nvSpPr>
          <p:spPr>
            <a:xfrm>
              <a:off x="5334000" y="3886200"/>
              <a:ext cx="8382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6324600" y="3810000"/>
              <a:ext cx="1066800" cy="1200329"/>
            </a:xfrm>
            <a:prstGeom prst="rect">
              <a:avLst/>
            </a:prstGeom>
            <a:solidFill>
              <a:srgbClr val="FF0000"/>
            </a:solidFill>
            <a:ln w="38100">
              <a:solidFill>
                <a:schemeClr val="tx1">
                  <a:lumMod val="95000"/>
                  <a:lumOff val="5000"/>
                </a:schemeClr>
              </a:solidFill>
            </a:ln>
          </p:spPr>
          <p:txBody>
            <a:bodyPr wrap="square" rtlCol="0">
              <a:spAutoFit/>
            </a:bodyPr>
            <a:lstStyle/>
            <a:p>
              <a:r>
                <a:rPr lang="en-US" sz="1200" b="1" dirty="0" smtClean="0">
                  <a:solidFill>
                    <a:schemeClr val="bg1"/>
                  </a:solidFill>
                </a:rPr>
                <a:t>Local Decision to auto-populate or  omit from NVCC Consult </a:t>
              </a:r>
              <a:endParaRPr lang="en-US" sz="1200" b="1" dirty="0">
                <a:solidFill>
                  <a:schemeClr val="bg1"/>
                </a:solidFill>
              </a:endParaRPr>
            </a:p>
          </p:txBody>
        </p:sp>
        <p:sp>
          <p:nvSpPr>
            <p:cNvPr id="11" name="Rounded Rectangle 10"/>
            <p:cNvSpPr/>
            <p:nvPr/>
          </p:nvSpPr>
          <p:spPr>
            <a:xfrm>
              <a:off x="1981200" y="1066800"/>
              <a:ext cx="4495800" cy="2743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stCxn id="11" idx="3"/>
              <a:endCxn id="16" idx="1"/>
            </p:cNvCxnSpPr>
            <p:nvPr/>
          </p:nvCxnSpPr>
          <p:spPr>
            <a:xfrm>
              <a:off x="6477000" y="2438400"/>
              <a:ext cx="152400" cy="344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29400" y="2057400"/>
              <a:ext cx="1219200" cy="830997"/>
            </a:xfrm>
            <a:prstGeom prst="rect">
              <a:avLst/>
            </a:prstGeom>
            <a:solidFill>
              <a:srgbClr val="FFFF00"/>
            </a:solidFill>
            <a:ln w="28575">
              <a:solidFill>
                <a:schemeClr val="tx1"/>
              </a:solidFill>
            </a:ln>
          </p:spPr>
          <p:txBody>
            <a:bodyPr wrap="square" rtlCol="0">
              <a:spAutoFit/>
            </a:bodyPr>
            <a:lstStyle/>
            <a:p>
              <a:r>
                <a:rPr lang="en-US" sz="1600" b="1" dirty="0" smtClean="0"/>
                <a:t>REQUIRED COMMON ELEMENTS</a:t>
              </a:r>
              <a:endParaRPr lang="en-US" sz="1600" b="1"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the STANDARDIZED  NON VA CARE CONSULT / REFERRAL. COMMON ELEMENTS identified with red circle"/>
          <p:cNvGrpSpPr/>
          <p:nvPr/>
        </p:nvGrpSpPr>
        <p:grpSpPr>
          <a:xfrm>
            <a:off x="304800" y="381000"/>
            <a:ext cx="8534400" cy="5867400"/>
            <a:chOff x="304800" y="381000"/>
            <a:chExt cx="8534400" cy="5867400"/>
          </a:xfrm>
        </p:grpSpPr>
        <p:pic>
          <p:nvPicPr>
            <p:cNvPr id="4" name="Picture 3"/>
            <p:cNvPicPr>
              <a:picLocks noChangeAspect="1" noChangeArrowheads="1"/>
            </p:cNvPicPr>
            <p:nvPr/>
          </p:nvPicPr>
          <p:blipFill rotWithShape="1">
            <a:blip r:embed="rId3" cstate="print"/>
            <a:srcRect b="23059"/>
            <a:stretch/>
          </p:blipFill>
          <p:spPr bwMode="auto">
            <a:xfrm>
              <a:off x="304800" y="584060"/>
              <a:ext cx="8484901" cy="5664340"/>
            </a:xfrm>
            <a:prstGeom prst="rect">
              <a:avLst/>
            </a:prstGeom>
            <a:noFill/>
            <a:ln w="3175">
              <a:solidFill>
                <a:schemeClr val="bg1">
                  <a:lumMod val="75000"/>
                </a:schemeClr>
              </a:solidFill>
            </a:ln>
          </p:spPr>
        </p:pic>
        <p:sp>
          <p:nvSpPr>
            <p:cNvPr id="11" name="Rounded Rectangle 10"/>
            <p:cNvSpPr/>
            <p:nvPr/>
          </p:nvSpPr>
          <p:spPr>
            <a:xfrm>
              <a:off x="420906" y="965060"/>
              <a:ext cx="7808694" cy="4724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31299" y="381000"/>
              <a:ext cx="2007901" cy="1384995"/>
            </a:xfrm>
            <a:prstGeom prst="rect">
              <a:avLst/>
            </a:prstGeom>
            <a:solidFill>
              <a:srgbClr val="FFFF00"/>
            </a:solidFill>
            <a:ln w="28575">
              <a:solidFill>
                <a:schemeClr val="tx1"/>
              </a:solidFill>
            </a:ln>
          </p:spPr>
          <p:txBody>
            <a:bodyPr wrap="square" rtlCol="0">
              <a:spAutoFit/>
            </a:bodyPr>
            <a:lstStyle/>
            <a:p>
              <a:pPr algn="ctr"/>
              <a:r>
                <a:rPr lang="en-US" sz="2800" b="1" dirty="0" smtClean="0"/>
                <a:t>REQUIRED COMMON ELEMENTS</a:t>
              </a:r>
              <a:endParaRPr lang="en-US" sz="2800" b="1" dirty="0"/>
            </a:p>
          </p:txBody>
        </p:sp>
      </p:grpSp>
    </p:spTree>
    <p:extLst>
      <p:ext uri="{BB962C8B-B14F-4D97-AF65-F5344CB8AC3E}">
        <p14:creationId xmlns:p14="http://schemas.microsoft.com/office/powerpoint/2010/main" val="1802909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History&#10;"/>
          <p:cNvSpPr txBox="1"/>
          <p:nvPr/>
        </p:nvSpPr>
        <p:spPr>
          <a:xfrm>
            <a:off x="304800" y="781146"/>
            <a:ext cx="1676400" cy="523220"/>
          </a:xfrm>
          <a:prstGeom prst="rect">
            <a:avLst/>
          </a:prstGeom>
          <a:solidFill>
            <a:srgbClr val="EFB137"/>
          </a:solidFill>
        </p:spPr>
        <p:txBody>
          <a:bodyPr wrap="square" rtlCol="0">
            <a:spAutoFit/>
          </a:bodyPr>
          <a:lstStyle/>
          <a:p>
            <a:pPr algn="ctr"/>
            <a:r>
              <a:rPr lang="en-US" sz="2800" b="1" dirty="0" smtClean="0">
                <a:solidFill>
                  <a:schemeClr val="bg1"/>
                </a:solidFill>
                <a:latin typeface="Georgia" pitchFamily="18" charset="0"/>
              </a:rPr>
              <a:t>History</a:t>
            </a:r>
            <a:endParaRPr lang="en-US" sz="2800" b="1" dirty="0">
              <a:solidFill>
                <a:schemeClr val="bg1"/>
              </a:solidFill>
              <a:latin typeface="Georgia" pitchFamily="18" charset="0"/>
            </a:endParaRPr>
          </a:p>
        </p:txBody>
      </p:sp>
      <p:sp>
        <p:nvSpPr>
          <p:cNvPr id="7" name="TextBox 6" descr="A Health Claims Efficiency (HCE) &#10;Transformational Initiative&#10;"/>
          <p:cNvSpPr txBox="1"/>
          <p:nvPr/>
        </p:nvSpPr>
        <p:spPr>
          <a:xfrm>
            <a:off x="2201007" y="612531"/>
            <a:ext cx="7391400" cy="954107"/>
          </a:xfrm>
          <a:prstGeom prst="rect">
            <a:avLst/>
          </a:prstGeom>
          <a:noFill/>
        </p:spPr>
        <p:txBody>
          <a:bodyPr wrap="square" rtlCol="0">
            <a:spAutoFit/>
          </a:bodyPr>
          <a:lstStyle/>
          <a:p>
            <a:r>
              <a:rPr lang="en-US" sz="2800" dirty="0" smtClean="0">
                <a:solidFill>
                  <a:schemeClr val="bg1"/>
                </a:solidFill>
                <a:latin typeface="+mn-lt"/>
              </a:rPr>
              <a:t>A Health Claims Efficiency (HCE) </a:t>
            </a:r>
            <a:br>
              <a:rPr lang="en-US" sz="2800" dirty="0" smtClean="0">
                <a:solidFill>
                  <a:schemeClr val="bg1"/>
                </a:solidFill>
                <a:latin typeface="+mn-lt"/>
              </a:rPr>
            </a:br>
            <a:r>
              <a:rPr lang="en-US" sz="2800" dirty="0" smtClean="0">
                <a:solidFill>
                  <a:schemeClr val="bg1"/>
                </a:solidFill>
                <a:latin typeface="+mn-lt"/>
              </a:rPr>
              <a:t>Transformational Initiative</a:t>
            </a:r>
          </a:p>
        </p:txBody>
      </p:sp>
      <p:sp>
        <p:nvSpPr>
          <p:cNvPr id="10" name="TextBox 9" descr="Goals&#10;"/>
          <p:cNvSpPr txBox="1"/>
          <p:nvPr/>
        </p:nvSpPr>
        <p:spPr>
          <a:xfrm>
            <a:off x="304800" y="1815978"/>
            <a:ext cx="1676400" cy="523220"/>
          </a:xfrm>
          <a:prstGeom prst="rect">
            <a:avLst/>
          </a:prstGeom>
          <a:solidFill>
            <a:srgbClr val="EFB137"/>
          </a:solidFill>
        </p:spPr>
        <p:txBody>
          <a:bodyPr wrap="square" rtlCol="0">
            <a:spAutoFit/>
          </a:bodyPr>
          <a:lstStyle/>
          <a:p>
            <a:pPr algn="ctr"/>
            <a:r>
              <a:rPr lang="en-US" sz="2800" b="1" dirty="0" smtClean="0">
                <a:solidFill>
                  <a:schemeClr val="bg1"/>
                </a:solidFill>
                <a:latin typeface="Georgia" pitchFamily="18" charset="0"/>
              </a:rPr>
              <a:t>Goals</a:t>
            </a:r>
            <a:endParaRPr lang="en-US" sz="2800" b="1" dirty="0">
              <a:solidFill>
                <a:schemeClr val="bg1"/>
              </a:solidFill>
              <a:latin typeface="Georgia" pitchFamily="18" charset="0"/>
            </a:endParaRPr>
          </a:p>
        </p:txBody>
      </p:sp>
      <p:sp>
        <p:nvSpPr>
          <p:cNvPr id="11" name="TextBox 10" descr="To improve the efficiency, communication and&#10;effectiveness of Non-VA Care processes&#10;"/>
          <p:cNvSpPr txBox="1"/>
          <p:nvPr/>
        </p:nvSpPr>
        <p:spPr>
          <a:xfrm>
            <a:off x="2209800" y="1706355"/>
            <a:ext cx="7391400" cy="954107"/>
          </a:xfrm>
          <a:prstGeom prst="rect">
            <a:avLst/>
          </a:prstGeom>
          <a:noFill/>
        </p:spPr>
        <p:txBody>
          <a:bodyPr wrap="square" rtlCol="0">
            <a:spAutoFit/>
          </a:bodyPr>
          <a:lstStyle/>
          <a:p>
            <a:r>
              <a:rPr lang="en-US" sz="2800" dirty="0" smtClean="0">
                <a:solidFill>
                  <a:schemeClr val="bg1"/>
                </a:solidFill>
                <a:latin typeface="+mn-lt"/>
              </a:rPr>
              <a:t>To improve the efficiency, communication and</a:t>
            </a:r>
            <a:br>
              <a:rPr lang="en-US" sz="2800" dirty="0" smtClean="0">
                <a:solidFill>
                  <a:schemeClr val="bg1"/>
                </a:solidFill>
                <a:latin typeface="+mn-lt"/>
              </a:rPr>
            </a:br>
            <a:r>
              <a:rPr lang="en-US" sz="2800" dirty="0" smtClean="0">
                <a:solidFill>
                  <a:schemeClr val="bg1"/>
                </a:solidFill>
                <a:latin typeface="+mn-lt"/>
              </a:rPr>
              <a:t>effectiveness of Non-VA Care processes</a:t>
            </a:r>
          </a:p>
        </p:txBody>
      </p:sp>
      <p:sp>
        <p:nvSpPr>
          <p:cNvPr id="14" name="TextBox 13" descr="Scope&#10;"/>
          <p:cNvSpPr txBox="1"/>
          <p:nvPr/>
        </p:nvSpPr>
        <p:spPr>
          <a:xfrm>
            <a:off x="304800" y="2882778"/>
            <a:ext cx="1676400" cy="523220"/>
          </a:xfrm>
          <a:prstGeom prst="rect">
            <a:avLst/>
          </a:prstGeom>
          <a:solidFill>
            <a:srgbClr val="EFB137"/>
          </a:solidFill>
        </p:spPr>
        <p:txBody>
          <a:bodyPr wrap="square" rtlCol="0">
            <a:spAutoFit/>
          </a:bodyPr>
          <a:lstStyle/>
          <a:p>
            <a:pPr algn="ctr"/>
            <a:r>
              <a:rPr lang="en-US" sz="2800" b="1" dirty="0" smtClean="0">
                <a:solidFill>
                  <a:schemeClr val="bg1"/>
                </a:solidFill>
                <a:latin typeface="Georgia" pitchFamily="18" charset="0"/>
              </a:rPr>
              <a:t>Scope</a:t>
            </a:r>
            <a:endParaRPr lang="en-US" sz="2800" b="1" dirty="0">
              <a:solidFill>
                <a:schemeClr val="bg1"/>
              </a:solidFill>
              <a:latin typeface="Georgia" pitchFamily="18" charset="0"/>
            </a:endParaRPr>
          </a:p>
        </p:txBody>
      </p:sp>
      <p:sp>
        <p:nvSpPr>
          <p:cNvPr id="15" name="TextBox 14" descr="Five core business processes&#10;&#10;Consult Management (Referral Review)&#10;Appointment Management &amp; &#10;  Clinical Documentation Management&#10;Hospital Notification&#10;Unauthorized &amp; Mill Bill &#10;   Claims Adjudication&#10;Appeals Management&#10;&#10;&#10;&#10;"/>
          <p:cNvSpPr txBox="1"/>
          <p:nvPr/>
        </p:nvSpPr>
        <p:spPr>
          <a:xfrm>
            <a:off x="2221523" y="2875817"/>
            <a:ext cx="7391400" cy="4431983"/>
          </a:xfrm>
          <a:prstGeom prst="rect">
            <a:avLst/>
          </a:prstGeom>
          <a:noFill/>
        </p:spPr>
        <p:txBody>
          <a:bodyPr wrap="square" rtlCol="0">
            <a:spAutoFit/>
          </a:bodyPr>
          <a:lstStyle/>
          <a:p>
            <a:r>
              <a:rPr lang="en-US" sz="2800" dirty="0" smtClean="0">
                <a:solidFill>
                  <a:schemeClr val="bg1"/>
                </a:solidFill>
                <a:latin typeface="+mn-lt"/>
              </a:rPr>
              <a:t>Five core business processes</a:t>
            </a:r>
          </a:p>
          <a:p>
            <a:endParaRPr lang="en-US" sz="1000" dirty="0" smtClean="0">
              <a:solidFill>
                <a:schemeClr val="bg1"/>
              </a:solidFill>
              <a:latin typeface="+mn-lt"/>
            </a:endParaRPr>
          </a:p>
          <a:p>
            <a:pPr lvl="1">
              <a:buFont typeface="Arial" pitchFamily="34" charset="0"/>
              <a:buChar char="•"/>
            </a:pPr>
            <a:r>
              <a:rPr lang="en-US" sz="2800" dirty="0" smtClean="0">
                <a:solidFill>
                  <a:schemeClr val="bg1"/>
                </a:solidFill>
                <a:latin typeface="+mn-lt"/>
              </a:rPr>
              <a:t>Consult Management (Referral Review)</a:t>
            </a:r>
          </a:p>
          <a:p>
            <a:pPr lvl="1">
              <a:buFont typeface="Arial" pitchFamily="34" charset="0"/>
              <a:buChar char="•"/>
            </a:pPr>
            <a:r>
              <a:rPr lang="en-US" sz="2800" dirty="0" smtClean="0">
                <a:solidFill>
                  <a:schemeClr val="bg1"/>
                </a:solidFill>
                <a:latin typeface="+mn-lt"/>
              </a:rPr>
              <a:t>Appointment Management &amp; </a:t>
            </a:r>
            <a:br>
              <a:rPr lang="en-US" sz="2800" dirty="0" smtClean="0">
                <a:solidFill>
                  <a:schemeClr val="bg1"/>
                </a:solidFill>
                <a:latin typeface="+mn-lt"/>
              </a:rPr>
            </a:br>
            <a:r>
              <a:rPr lang="en-US" sz="2800" dirty="0" smtClean="0">
                <a:solidFill>
                  <a:schemeClr val="bg1"/>
                </a:solidFill>
                <a:latin typeface="+mn-lt"/>
              </a:rPr>
              <a:t>  Clinical Documentation Management</a:t>
            </a:r>
          </a:p>
          <a:p>
            <a:pPr lvl="1">
              <a:buFont typeface="Arial" pitchFamily="34" charset="0"/>
              <a:buChar char="•"/>
            </a:pPr>
            <a:r>
              <a:rPr lang="en-US" sz="2800" dirty="0" smtClean="0">
                <a:solidFill>
                  <a:schemeClr val="bg1"/>
                </a:solidFill>
                <a:latin typeface="+mn-lt"/>
              </a:rPr>
              <a:t>Hospital Notification</a:t>
            </a:r>
          </a:p>
          <a:p>
            <a:pPr lvl="1">
              <a:buFont typeface="Arial" pitchFamily="34" charset="0"/>
              <a:buChar char="•"/>
            </a:pPr>
            <a:r>
              <a:rPr lang="en-US" sz="2800" dirty="0" smtClean="0">
                <a:solidFill>
                  <a:schemeClr val="bg1"/>
                </a:solidFill>
                <a:latin typeface="+mn-lt"/>
              </a:rPr>
              <a:t>Unauthorized &amp; Mill Bill </a:t>
            </a:r>
            <a:br>
              <a:rPr lang="en-US" sz="2800" dirty="0" smtClean="0">
                <a:solidFill>
                  <a:schemeClr val="bg1"/>
                </a:solidFill>
                <a:latin typeface="+mn-lt"/>
              </a:rPr>
            </a:br>
            <a:r>
              <a:rPr lang="en-US" sz="2800" dirty="0" smtClean="0">
                <a:solidFill>
                  <a:schemeClr val="bg1"/>
                </a:solidFill>
                <a:latin typeface="+mn-lt"/>
              </a:rPr>
              <a:t>   Claims Adjudication</a:t>
            </a:r>
          </a:p>
          <a:p>
            <a:pPr lvl="1">
              <a:buFont typeface="Arial" pitchFamily="34" charset="0"/>
              <a:buChar char="•"/>
            </a:pPr>
            <a:r>
              <a:rPr lang="en-US" sz="2800" dirty="0" smtClean="0">
                <a:solidFill>
                  <a:schemeClr val="bg1"/>
                </a:solidFill>
                <a:latin typeface="+mn-lt"/>
              </a:rPr>
              <a:t>Appeals Management</a:t>
            </a:r>
          </a:p>
          <a:p>
            <a:pPr lvl="1">
              <a:buFont typeface="Arial" pitchFamily="34" charset="0"/>
              <a:buChar char="•"/>
            </a:pPr>
            <a:endParaRPr lang="en-US" sz="1600" dirty="0" smtClean="0">
              <a:solidFill>
                <a:schemeClr val="tx1">
                  <a:lumMod val="85000"/>
                  <a:lumOff val="15000"/>
                </a:schemeClr>
              </a:solidFill>
              <a:latin typeface="+mn-lt"/>
            </a:endParaRPr>
          </a:p>
          <a:p>
            <a:pPr>
              <a:buFont typeface="Arial" pitchFamily="34" charset="0"/>
              <a:buChar char="•"/>
            </a:pPr>
            <a:endParaRPr lang="en-US" sz="1600" dirty="0" smtClean="0">
              <a:solidFill>
                <a:schemeClr val="tx1">
                  <a:lumMod val="85000"/>
                  <a:lumOff val="15000"/>
                </a:schemeClr>
              </a:solidFill>
              <a:latin typeface="+mn-lt"/>
            </a:endParaRPr>
          </a:p>
          <a:p>
            <a:pPr>
              <a:buFont typeface="Arial" pitchFamily="34" charset="0"/>
              <a:buChar char="•"/>
            </a:pPr>
            <a:endParaRPr lang="en-US" sz="1600" dirty="0" smtClean="0">
              <a:solidFill>
                <a:schemeClr val="tx1">
                  <a:lumMod val="85000"/>
                  <a:lumOff val="15000"/>
                </a:schemeClr>
              </a:solidFill>
              <a:latin typeface="+mn-lt"/>
            </a:endParaRPr>
          </a:p>
        </p:txBody>
      </p:sp>
    </p:spTree>
    <p:extLst>
      <p:ext uri="{BB962C8B-B14F-4D97-AF65-F5344CB8AC3E}">
        <p14:creationId xmlns:p14="http://schemas.microsoft.com/office/powerpoint/2010/main" val="123506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 shot of Allergies / Medications: Local Decision&#10;with red bracket used to identify Local Decision to auto-populate or  omit from NVCC Consult &#10;"/>
          <p:cNvGrpSpPr/>
          <p:nvPr/>
        </p:nvGrpSpPr>
        <p:grpSpPr>
          <a:xfrm>
            <a:off x="451883" y="457642"/>
            <a:ext cx="7867446" cy="5930240"/>
            <a:chOff x="451883" y="457642"/>
            <a:chExt cx="7867446" cy="5930240"/>
          </a:xfrm>
        </p:grpSpPr>
        <p:pic>
          <p:nvPicPr>
            <p:cNvPr id="5" name="Picture 4"/>
            <p:cNvPicPr>
              <a:picLocks noChangeAspect="1" noChangeArrowheads="1"/>
            </p:cNvPicPr>
            <p:nvPr/>
          </p:nvPicPr>
          <p:blipFill rotWithShape="1">
            <a:blip r:embed="rId3" cstate="print"/>
            <a:srcRect r="4593"/>
            <a:stretch/>
          </p:blipFill>
          <p:spPr bwMode="auto">
            <a:xfrm>
              <a:off x="451883" y="2437957"/>
              <a:ext cx="7853269" cy="2057843"/>
            </a:xfrm>
            <a:prstGeom prst="rect">
              <a:avLst/>
            </a:prstGeom>
            <a:noFill/>
            <a:ln w="3175">
              <a:solidFill>
                <a:schemeClr val="bg1">
                  <a:lumMod val="75000"/>
                </a:schemeClr>
              </a:solidFill>
            </a:ln>
          </p:spPr>
        </p:pic>
        <p:pic>
          <p:nvPicPr>
            <p:cNvPr id="4" name="Picture 3"/>
            <p:cNvPicPr>
              <a:picLocks noChangeAspect="1" noChangeArrowheads="1"/>
            </p:cNvPicPr>
            <p:nvPr/>
          </p:nvPicPr>
          <p:blipFill rotWithShape="1">
            <a:blip r:embed="rId4" cstate="print"/>
            <a:srcRect t="67560"/>
            <a:stretch/>
          </p:blipFill>
          <p:spPr bwMode="auto">
            <a:xfrm>
              <a:off x="457199" y="457642"/>
              <a:ext cx="7847953" cy="2208915"/>
            </a:xfrm>
            <a:prstGeom prst="rect">
              <a:avLst/>
            </a:prstGeom>
            <a:noFill/>
            <a:ln w="3175">
              <a:solidFill>
                <a:schemeClr val="bg1">
                  <a:lumMod val="75000"/>
                </a:schemeClr>
              </a:solidFill>
            </a:ln>
          </p:spPr>
        </p:pic>
        <p:sp>
          <p:nvSpPr>
            <p:cNvPr id="7" name="Right Brace 6"/>
            <p:cNvSpPr/>
            <p:nvPr/>
          </p:nvSpPr>
          <p:spPr>
            <a:xfrm>
              <a:off x="6667500" y="838200"/>
              <a:ext cx="1104900" cy="159975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 name="Straight Arrow Connector 2"/>
            <p:cNvCxnSpPr/>
            <p:nvPr/>
          </p:nvCxnSpPr>
          <p:spPr>
            <a:xfrm flipH="1" flipV="1">
              <a:off x="7543800" y="1828800"/>
              <a:ext cx="457200" cy="3124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66013" y="4572000"/>
              <a:ext cx="3053316" cy="1815882"/>
            </a:xfrm>
            <a:prstGeom prst="rect">
              <a:avLst/>
            </a:prstGeom>
            <a:solidFill>
              <a:srgbClr val="FF0000"/>
            </a:solidFill>
            <a:ln w="38100">
              <a:solidFill>
                <a:schemeClr val="tx1">
                  <a:lumMod val="95000"/>
                  <a:lumOff val="5000"/>
                </a:schemeClr>
              </a:solidFill>
            </a:ln>
          </p:spPr>
          <p:txBody>
            <a:bodyPr wrap="square" rtlCol="0">
              <a:spAutoFit/>
            </a:bodyPr>
            <a:lstStyle/>
            <a:p>
              <a:r>
                <a:rPr lang="en-US" sz="2800" b="1" dirty="0" smtClean="0">
                  <a:solidFill>
                    <a:schemeClr val="bg1"/>
                  </a:solidFill>
                </a:rPr>
                <a:t>Local Decision to auto-populate or  omit from NVCC Consult </a:t>
              </a:r>
              <a:endParaRPr lang="en-US" sz="2800" b="1" dirty="0">
                <a:solidFill>
                  <a:schemeClr val="bg1"/>
                </a:solidFill>
              </a:endParaRPr>
            </a:p>
          </p:txBody>
        </p:sp>
      </p:grpSp>
    </p:spTree>
    <p:extLst>
      <p:ext uri="{BB962C8B-B14F-4D97-AF65-F5344CB8AC3E}">
        <p14:creationId xmlns:p14="http://schemas.microsoft.com/office/powerpoint/2010/main" val="256102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2938" y="228600"/>
            <a:ext cx="8229600" cy="1143000"/>
          </a:xfrm>
        </p:spPr>
        <p:txBody>
          <a:bodyPr/>
          <a:lstStyle/>
          <a:p>
            <a:r>
              <a:rPr lang="en-US" dirty="0" smtClean="0">
                <a:solidFill>
                  <a:schemeClr val="bg1"/>
                </a:solidFill>
                <a:ea typeface="ＭＳ Ｐゴシック" pitchFamily="34" charset="-128"/>
                <a:cs typeface="Arial" pitchFamily="34" charset="0"/>
              </a:rPr>
              <a:t>Referral Review Process</a:t>
            </a:r>
          </a:p>
        </p:txBody>
      </p:sp>
      <p:graphicFrame>
        <p:nvGraphicFramePr>
          <p:cNvPr id="2" name="Diagram 1" descr="Vertically stacked boxes with arrows showing process with text Standardized Non VA Care Consult placed by VA Provider and&#10;Administrative and Clinical Review Completed (highlighted) and&#10;Use of Non VA Care Coordination Note if Required&#10;"/>
          <p:cNvGraphicFramePr/>
          <p:nvPr>
            <p:extLst>
              <p:ext uri="{D42A27DB-BD31-4B8C-83A1-F6EECF244321}">
                <p14:modId xmlns:p14="http://schemas.microsoft.com/office/powerpoint/2010/main" val="627807908"/>
              </p:ext>
            </p:extLst>
          </p:nvPr>
        </p:nvGraphicFramePr>
        <p:xfrm>
          <a:off x="642938" y="15240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554162"/>
          </a:xfrm>
        </p:spPr>
        <p:txBody>
          <a:bodyPr>
            <a:noAutofit/>
          </a:bodyPr>
          <a:lstStyle/>
          <a:p>
            <a:pPr algn="ctr"/>
            <a:r>
              <a:rPr lang="en-US" sz="2800" b="1" i="1" dirty="0" smtClean="0">
                <a:solidFill>
                  <a:schemeClr val="bg2">
                    <a:lumMod val="50000"/>
                  </a:schemeClr>
                </a:solidFill>
                <a:latin typeface="Franklin Gothic Medium" pitchFamily="34" charset="0"/>
              </a:rPr>
              <a:t/>
            </a:r>
            <a:br>
              <a:rPr lang="en-US" sz="2800" b="1" i="1" dirty="0" smtClean="0">
                <a:solidFill>
                  <a:schemeClr val="bg2">
                    <a:lumMod val="50000"/>
                  </a:schemeClr>
                </a:solidFill>
                <a:latin typeface="Franklin Gothic Medium" pitchFamily="34" charset="0"/>
              </a:rPr>
            </a:br>
            <a:r>
              <a:rPr lang="en-US" sz="3800" dirty="0" smtClean="0">
                <a:solidFill>
                  <a:schemeClr val="bg1"/>
                </a:solidFill>
              </a:rPr>
              <a:t>Verifying Administrative Eligibility</a:t>
            </a:r>
            <a:br>
              <a:rPr lang="en-US" sz="3800" dirty="0" smtClean="0">
                <a:solidFill>
                  <a:schemeClr val="bg1"/>
                </a:solidFill>
              </a:rPr>
            </a:br>
            <a:r>
              <a:rPr lang="en-US" sz="3800" dirty="0" smtClean="0">
                <a:solidFill>
                  <a:schemeClr val="bg1"/>
                </a:solidFill>
              </a:rPr>
              <a:t>What Does This Mean</a:t>
            </a:r>
            <a:r>
              <a:rPr lang="en-US" sz="3800" b="1" dirty="0" smtClean="0">
                <a:solidFill>
                  <a:schemeClr val="bg1"/>
                </a:solidFill>
              </a:rPr>
              <a:t>?</a:t>
            </a:r>
            <a:endParaRPr lang="en-US" sz="3800" dirty="0">
              <a:solidFill>
                <a:schemeClr val="bg1"/>
              </a:solidFill>
            </a:endParaRPr>
          </a:p>
        </p:txBody>
      </p:sp>
      <p:pic>
        <p:nvPicPr>
          <p:cNvPr id="7" name="Picture 5" descr="&quot;&quot;"/>
          <p:cNvPicPr>
            <a:picLocks noChangeAspect="1"/>
          </p:cNvPicPr>
          <p:nvPr/>
        </p:nvPicPr>
        <p:blipFill>
          <a:blip r:embed="rId3"/>
          <a:srcRect/>
          <a:stretch>
            <a:fillRect/>
          </a:stretch>
        </p:blipFill>
        <p:spPr bwMode="auto">
          <a:xfrm>
            <a:off x="381000" y="1959768"/>
            <a:ext cx="7913687" cy="261937"/>
          </a:xfrm>
          <a:prstGeom prst="rect">
            <a:avLst/>
          </a:prstGeom>
          <a:noFill/>
          <a:ln w="9525">
            <a:noFill/>
            <a:miter lim="800000"/>
            <a:headEnd/>
            <a:tailEnd/>
          </a:ln>
        </p:spPr>
      </p:pic>
      <p:sp>
        <p:nvSpPr>
          <p:cNvPr id="6" name="Text Placeholder 5"/>
          <p:cNvSpPr>
            <a:spLocks noGrp="1"/>
          </p:cNvSpPr>
          <p:nvPr>
            <p:ph type="body" idx="1"/>
          </p:nvPr>
        </p:nvSpPr>
        <p:spPr>
          <a:xfrm>
            <a:off x="457200" y="1600200"/>
            <a:ext cx="8229600" cy="4876800"/>
          </a:xfrm>
        </p:spPr>
        <p:txBody>
          <a:bodyPr/>
          <a:lstStyle/>
          <a:p>
            <a:pPr algn="ctr">
              <a:buNone/>
            </a:pPr>
            <a:endParaRPr lang="en-US" sz="1800" b="1" dirty="0" smtClean="0"/>
          </a:p>
          <a:p>
            <a:pPr algn="ctr">
              <a:buNone/>
            </a:pPr>
            <a:endParaRPr lang="en-US" sz="1800" b="1" dirty="0" smtClean="0"/>
          </a:p>
          <a:p>
            <a:pPr algn="ctr">
              <a:buNone/>
            </a:pPr>
            <a:r>
              <a:rPr lang="en-US" sz="3600" u="sng" dirty="0" smtClean="0"/>
              <a:t>Review Current Eligibility </a:t>
            </a:r>
            <a:r>
              <a:rPr lang="en-US" sz="3600" u="sng" dirty="0"/>
              <a:t>Status </a:t>
            </a:r>
            <a:r>
              <a:rPr lang="en-US" sz="3600" u="sng" dirty="0" smtClean="0"/>
              <a:t>in </a:t>
            </a:r>
          </a:p>
          <a:p>
            <a:pPr algn="ctr">
              <a:buNone/>
            </a:pPr>
            <a:r>
              <a:rPr lang="en-US" sz="3600" u="sng" dirty="0" smtClean="0"/>
              <a:t>CPRS </a:t>
            </a:r>
            <a:r>
              <a:rPr lang="en-US" sz="3600" u="sng" dirty="0"/>
              <a:t>and </a:t>
            </a:r>
            <a:r>
              <a:rPr lang="en-US" sz="3600" u="sng" dirty="0" err="1" smtClean="0"/>
              <a:t>VistA</a:t>
            </a:r>
            <a:endParaRPr lang="en-US" sz="3600" dirty="0" smtClean="0"/>
          </a:p>
          <a:p>
            <a:pPr algn="ctr">
              <a:buFont typeface="Wingdings" pitchFamily="2" charset="2"/>
              <a:buChar char="ü"/>
            </a:pPr>
            <a:r>
              <a:rPr lang="en-US" sz="3600" dirty="0" smtClean="0"/>
              <a:t>Enrollment status?</a:t>
            </a:r>
          </a:p>
          <a:p>
            <a:pPr algn="ctr">
              <a:buFont typeface="Wingdings" pitchFamily="2" charset="2"/>
              <a:buChar char="ü"/>
            </a:pPr>
            <a:r>
              <a:rPr lang="en-US" sz="3600" dirty="0" smtClean="0"/>
              <a:t> Priority Group Status?</a:t>
            </a:r>
          </a:p>
          <a:p>
            <a:pPr algn="ctr">
              <a:buFont typeface="Wingdings" pitchFamily="2" charset="2"/>
              <a:buChar char="ü"/>
            </a:pPr>
            <a:r>
              <a:rPr lang="en-US" sz="3600" dirty="0" smtClean="0"/>
              <a:t> ChampVA or Tricare? </a:t>
            </a:r>
          </a:p>
          <a:p>
            <a:pPr algn="ctr">
              <a:buFont typeface="Wingdings" pitchFamily="2" charset="2"/>
              <a:buChar char="ü"/>
            </a:pPr>
            <a:endParaRPr lang="en-US" sz="3600" b="1"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sz="3800" dirty="0" smtClean="0">
                <a:solidFill>
                  <a:schemeClr val="bg1"/>
                </a:solidFill>
              </a:rPr>
              <a:t>Required Documentation                  Eligibility Verification</a:t>
            </a:r>
            <a:endParaRPr lang="en-US" sz="3800" dirty="0">
              <a:solidFill>
                <a:schemeClr val="bg1"/>
              </a:solidFill>
            </a:endParaRPr>
          </a:p>
        </p:txBody>
      </p:sp>
      <p:pic>
        <p:nvPicPr>
          <p:cNvPr id="5" name="Picture 5" descr="&quot;&quot;"/>
          <p:cNvPicPr>
            <a:picLocks noChangeAspect="1"/>
          </p:cNvPicPr>
          <p:nvPr/>
        </p:nvPicPr>
        <p:blipFill>
          <a:blip r:embed="rId3"/>
          <a:srcRect/>
          <a:stretch>
            <a:fillRect/>
          </a:stretch>
        </p:blipFill>
        <p:spPr bwMode="auto">
          <a:xfrm>
            <a:off x="609600" y="1905000"/>
            <a:ext cx="7913687" cy="261937"/>
          </a:xfrm>
          <a:prstGeom prst="rect">
            <a:avLst/>
          </a:prstGeom>
          <a:noFill/>
          <a:ln w="9525">
            <a:noFill/>
            <a:miter lim="800000"/>
            <a:headEnd/>
            <a:tailEnd/>
          </a:ln>
        </p:spPr>
      </p:pic>
      <p:sp>
        <p:nvSpPr>
          <p:cNvPr id="3" name="Content Placeholder 2"/>
          <p:cNvSpPr>
            <a:spLocks noGrp="1"/>
          </p:cNvSpPr>
          <p:nvPr>
            <p:ph idx="1"/>
          </p:nvPr>
        </p:nvSpPr>
        <p:spPr/>
        <p:txBody>
          <a:bodyPr/>
          <a:lstStyle/>
          <a:p>
            <a:pPr algn="ctr">
              <a:buNone/>
            </a:pPr>
            <a:endParaRPr lang="en-US" b="1" dirty="0" smtClean="0"/>
          </a:p>
          <a:p>
            <a:pPr algn="ctr">
              <a:buNone/>
            </a:pPr>
            <a:endParaRPr lang="en-US" sz="1600" b="1" dirty="0" smtClean="0"/>
          </a:p>
          <a:p>
            <a:pPr algn="ctr">
              <a:buNone/>
            </a:pPr>
            <a:r>
              <a:rPr lang="en-US" sz="3600" dirty="0" smtClean="0"/>
              <a:t>Once Eligibility is determined,                     </a:t>
            </a:r>
          </a:p>
          <a:p>
            <a:pPr algn="ctr">
              <a:buNone/>
            </a:pPr>
            <a:r>
              <a:rPr lang="en-US" sz="3600" dirty="0" smtClean="0"/>
              <a:t>findings are documented on the                    </a:t>
            </a:r>
          </a:p>
          <a:p>
            <a:pPr algn="ctr">
              <a:buNone/>
            </a:pPr>
            <a:r>
              <a:rPr lang="en-US" sz="3600" dirty="0" smtClean="0"/>
              <a:t>NON VA CARE CONSULT</a:t>
            </a:r>
          </a:p>
          <a:p>
            <a:pPr>
              <a:lnSpc>
                <a:spcPct val="120000"/>
              </a:lnSpc>
              <a:spcBef>
                <a:spcPts val="0"/>
              </a:spcBef>
              <a:buNone/>
            </a:pPr>
            <a:endParaRPr lang="en-US" sz="1400" b="1" dirty="0" smtClean="0"/>
          </a:p>
          <a:p>
            <a:pPr algn="ctr">
              <a:lnSpc>
                <a:spcPct val="120000"/>
              </a:lnSpc>
              <a:spcBef>
                <a:spcPts val="0"/>
              </a:spcBef>
              <a:buNone/>
            </a:pPr>
            <a:r>
              <a:rPr lang="en-US" sz="3600" b="1" i="1" dirty="0" smtClean="0">
                <a:solidFill>
                  <a:srgbClr val="FFC000"/>
                </a:solidFill>
              </a:rPr>
              <a:t>   </a:t>
            </a:r>
            <a:r>
              <a:rPr lang="en-US" sz="3800" b="1" i="1" dirty="0" smtClean="0">
                <a:solidFill>
                  <a:srgbClr val="FFC000"/>
                </a:solidFill>
              </a:rPr>
              <a:t>“Administrative Eligibility Verified” </a:t>
            </a:r>
          </a:p>
          <a:p>
            <a:pPr>
              <a:buNone/>
            </a:pP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solidFill>
                  <a:schemeClr val="bg1"/>
                </a:solidFill>
              </a:rPr>
              <a:t>What Involves Clinical Review?</a:t>
            </a:r>
            <a:endParaRPr lang="en-US" sz="4200" dirty="0">
              <a:solidFill>
                <a:schemeClr val="bg1"/>
              </a:solidFill>
            </a:endParaRPr>
          </a:p>
        </p:txBody>
      </p:sp>
      <p:pic>
        <p:nvPicPr>
          <p:cNvPr id="4" name="Picture 5" descr="&quot;&quot;"/>
          <p:cNvPicPr>
            <a:picLocks noChangeAspect="1"/>
          </p:cNvPicPr>
          <p:nvPr/>
        </p:nvPicPr>
        <p:blipFill>
          <a:blip r:embed="rId3"/>
          <a:srcRect/>
          <a:stretch>
            <a:fillRect/>
          </a:stretch>
        </p:blipFill>
        <p:spPr bwMode="auto">
          <a:xfrm>
            <a:off x="609600" y="1417637"/>
            <a:ext cx="7913687" cy="261937"/>
          </a:xfrm>
          <a:prstGeom prst="rect">
            <a:avLst/>
          </a:prstGeom>
          <a:noFill/>
          <a:ln w="9525">
            <a:noFill/>
            <a:miter lim="800000"/>
            <a:headEnd/>
            <a:tailEnd/>
          </a:ln>
        </p:spPr>
      </p:pic>
      <p:sp>
        <p:nvSpPr>
          <p:cNvPr id="3" name="Content Placeholder 2"/>
          <p:cNvSpPr>
            <a:spLocks noGrp="1"/>
          </p:cNvSpPr>
          <p:nvPr>
            <p:ph idx="1"/>
          </p:nvPr>
        </p:nvSpPr>
        <p:spPr>
          <a:xfrm>
            <a:off x="609600" y="1722437"/>
            <a:ext cx="8077200" cy="4525963"/>
          </a:xfrm>
        </p:spPr>
        <p:txBody>
          <a:bodyPr/>
          <a:lstStyle/>
          <a:p>
            <a:pPr>
              <a:lnSpc>
                <a:spcPct val="150000"/>
              </a:lnSpc>
            </a:pPr>
            <a:r>
              <a:rPr lang="en-US" sz="3400" dirty="0" smtClean="0">
                <a:latin typeface="+mj-lt"/>
              </a:rPr>
              <a:t>Determine Medical necessity </a:t>
            </a:r>
          </a:p>
          <a:p>
            <a:pPr>
              <a:lnSpc>
                <a:spcPct val="150000"/>
              </a:lnSpc>
            </a:pPr>
            <a:r>
              <a:rPr lang="en-US" sz="3400" dirty="0" smtClean="0">
                <a:latin typeface="+mj-lt"/>
              </a:rPr>
              <a:t>VA resources available?</a:t>
            </a:r>
          </a:p>
          <a:p>
            <a:pPr>
              <a:lnSpc>
                <a:spcPct val="150000"/>
              </a:lnSpc>
            </a:pPr>
            <a:r>
              <a:rPr lang="en-US" sz="3400" dirty="0" smtClean="0">
                <a:latin typeface="+mj-lt"/>
              </a:rPr>
              <a:t>Duplicate consult?</a:t>
            </a:r>
            <a:endParaRPr lang="en-US" sz="3400" dirty="0">
              <a:latin typeface="+mj-lt"/>
            </a:endParaRPr>
          </a:p>
          <a:p>
            <a:pPr>
              <a:lnSpc>
                <a:spcPct val="150000"/>
              </a:lnSpc>
            </a:pPr>
            <a:r>
              <a:rPr lang="en-US" sz="3400" dirty="0" smtClean="0">
                <a:latin typeface="+mj-lt"/>
              </a:rPr>
              <a:t>Document service(s) </a:t>
            </a:r>
            <a:endParaRPr lang="en-US" sz="3400" dirty="0">
              <a:latin typeface="+mj-lt"/>
            </a:endParaRPr>
          </a:p>
          <a:p>
            <a:pPr>
              <a:lnSpc>
                <a:spcPct val="150000"/>
              </a:lnSpc>
            </a:pPr>
            <a:r>
              <a:rPr lang="en-US" sz="3400" dirty="0" smtClean="0"/>
              <a:t>Cancel/Deny Consult with ACP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rPr>
              <a:t>Medical Review Hierarchy</a:t>
            </a:r>
            <a:br>
              <a:rPr lang="en-US" sz="3600" dirty="0" smtClean="0">
                <a:solidFill>
                  <a:schemeClr val="bg1"/>
                </a:solidFill>
              </a:rPr>
            </a:br>
            <a:r>
              <a:rPr lang="en-US" sz="3600" dirty="0" smtClean="0">
                <a:solidFill>
                  <a:schemeClr val="bg1"/>
                </a:solidFill>
              </a:rPr>
              <a:t>To Identify VA or Other Services</a:t>
            </a:r>
            <a:endParaRPr lang="en-US" sz="3600" dirty="0"/>
          </a:p>
        </p:txBody>
      </p:sp>
      <p:graphicFrame>
        <p:nvGraphicFramePr>
          <p:cNvPr id="5" name="Content Placeholder 3" descr="Inverse pyramid depicting the hierarchical order in which care should be pursued when the VA medical center is unable to provide the care to the Veteran.  The hierarchy of care is listed as follows: &#10;VA Health Care Facilities&#10;Sharing Agreements/ DoD or University Affiliation&#10;Contract/Negotiated Agreements&#10;Individual Authorization&#10;Non-VA Medical Care"/>
          <p:cNvGraphicFramePr>
            <a:graphicFrameLocks noGrp="1"/>
          </p:cNvGraphicFramePr>
          <p:nvPr>
            <p:ph idx="1"/>
            <p:extLst>
              <p:ext uri="{D42A27DB-BD31-4B8C-83A1-F6EECF244321}">
                <p14:modId xmlns:p14="http://schemas.microsoft.com/office/powerpoint/2010/main" val="23339927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2938" y="228600"/>
            <a:ext cx="8229600" cy="1143000"/>
          </a:xfrm>
        </p:spPr>
        <p:txBody>
          <a:bodyPr/>
          <a:lstStyle/>
          <a:p>
            <a:r>
              <a:rPr lang="en-US" dirty="0" smtClean="0">
                <a:solidFill>
                  <a:schemeClr val="bg1"/>
                </a:solidFill>
                <a:ea typeface="ＭＳ Ｐゴシック" pitchFamily="34" charset="-128"/>
                <a:cs typeface="Arial" pitchFamily="34" charset="0"/>
              </a:rPr>
              <a:t>Referral Review Process</a:t>
            </a:r>
          </a:p>
        </p:txBody>
      </p:sp>
      <p:graphicFrame>
        <p:nvGraphicFramePr>
          <p:cNvPr id="2" name="Diagram 1" descr="vertically stacked colored boxes showing process flow of text&#10;Standardized Non VA Care Consult placed by VA Provider, and &#10;Administrative and Clinical Review Completed, and&#10;Use of Non VA Care Coordination Note if Required (highlighted)&#10;"/>
          <p:cNvGraphicFramePr/>
          <p:nvPr>
            <p:extLst>
              <p:ext uri="{D42A27DB-BD31-4B8C-83A1-F6EECF244321}">
                <p14:modId xmlns:p14="http://schemas.microsoft.com/office/powerpoint/2010/main" val="3797985702"/>
              </p:ext>
            </p:extLst>
          </p:nvPr>
        </p:nvGraphicFramePr>
        <p:xfrm>
          <a:off x="642938" y="15240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solidFill>
                  <a:schemeClr val="bg1"/>
                </a:solidFill>
              </a:rPr>
              <a:t>NON VA CARE COORDINATION </a:t>
            </a:r>
            <a:br>
              <a:rPr lang="en-US" sz="3600" dirty="0">
                <a:solidFill>
                  <a:schemeClr val="bg1"/>
                </a:solidFill>
              </a:rPr>
            </a:br>
            <a:r>
              <a:rPr lang="en-US" sz="3600" dirty="0">
                <a:solidFill>
                  <a:schemeClr val="bg1"/>
                </a:solidFill>
              </a:rPr>
              <a:t> REFERRAL REVIEW </a:t>
            </a:r>
            <a:r>
              <a:rPr lang="en-US" sz="3600" dirty="0" smtClean="0">
                <a:solidFill>
                  <a:schemeClr val="bg1"/>
                </a:solidFill>
              </a:rPr>
              <a:t>TOOL</a:t>
            </a:r>
            <a:endParaRPr lang="en-US" sz="3600" dirty="0">
              <a:solidFill>
                <a:schemeClr val="bg1"/>
              </a:solidFill>
            </a:endParaRPr>
          </a:p>
        </p:txBody>
      </p:sp>
      <p:sp>
        <p:nvSpPr>
          <p:cNvPr id="2" name="Content Placeholder 1"/>
          <p:cNvSpPr>
            <a:spLocks noGrp="1"/>
          </p:cNvSpPr>
          <p:nvPr>
            <p:ph idx="1"/>
          </p:nvPr>
        </p:nvSpPr>
        <p:spPr>
          <a:xfrm>
            <a:off x="381000" y="1905000"/>
            <a:ext cx="8229600" cy="4525963"/>
          </a:xfrm>
        </p:spPr>
        <p:txBody>
          <a:bodyPr/>
          <a:lstStyle/>
          <a:p>
            <a:r>
              <a:rPr lang="en-US" dirty="0" smtClean="0">
                <a:solidFill>
                  <a:schemeClr val="bg1"/>
                </a:solidFill>
              </a:rPr>
              <a:t>Progress </a:t>
            </a:r>
            <a:r>
              <a:rPr lang="en-US" dirty="0">
                <a:solidFill>
                  <a:schemeClr val="bg1"/>
                </a:solidFill>
              </a:rPr>
              <a:t>Note Template located in CPRS and initiated as </a:t>
            </a:r>
            <a:r>
              <a:rPr lang="en-US" dirty="0" smtClean="0">
                <a:solidFill>
                  <a:schemeClr val="bg1"/>
                </a:solidFill>
              </a:rPr>
              <a:t>needed</a:t>
            </a:r>
          </a:p>
          <a:p>
            <a:r>
              <a:rPr lang="en-US" dirty="0" smtClean="0">
                <a:solidFill>
                  <a:schemeClr val="bg1"/>
                </a:solidFill>
              </a:rPr>
              <a:t>Not </a:t>
            </a:r>
            <a:r>
              <a:rPr lang="en-US" dirty="0">
                <a:solidFill>
                  <a:schemeClr val="bg1"/>
                </a:solidFill>
              </a:rPr>
              <a:t>necessary for every Non VA Care </a:t>
            </a:r>
            <a:r>
              <a:rPr lang="en-US" dirty="0" smtClean="0">
                <a:solidFill>
                  <a:schemeClr val="bg1"/>
                </a:solidFill>
              </a:rPr>
              <a:t>Consult/Referral</a:t>
            </a:r>
          </a:p>
          <a:p>
            <a:r>
              <a:rPr lang="en-US" dirty="0" smtClean="0">
                <a:solidFill>
                  <a:schemeClr val="bg1"/>
                </a:solidFill>
              </a:rPr>
              <a:t>Place </a:t>
            </a:r>
            <a:r>
              <a:rPr lang="en-US" dirty="0">
                <a:solidFill>
                  <a:schemeClr val="bg1"/>
                </a:solidFill>
              </a:rPr>
              <a:t>Additional Signers on Template to communicate the Veteran’s status regarding Pre-Authorized Non VA Care Services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772400" cy="838200"/>
          </a:xfrm>
        </p:spPr>
        <p:txBody>
          <a:bodyPr>
            <a:noAutofit/>
          </a:bodyPr>
          <a:lstStyle/>
          <a:p>
            <a:pPr algn="ctr"/>
            <a:r>
              <a:rPr lang="en-US" sz="3000" dirty="0" smtClean="0">
                <a:solidFill>
                  <a:schemeClr val="bg1"/>
                </a:solidFill>
              </a:rPr>
              <a:t>NON VA CARE COORDINATION </a:t>
            </a:r>
            <a:br>
              <a:rPr lang="en-US" sz="3000" dirty="0" smtClean="0">
                <a:solidFill>
                  <a:schemeClr val="bg1"/>
                </a:solidFill>
              </a:rPr>
            </a:br>
            <a:r>
              <a:rPr lang="en-US" sz="3000" dirty="0" smtClean="0">
                <a:solidFill>
                  <a:schemeClr val="bg1"/>
                </a:solidFill>
              </a:rPr>
              <a:t> PROGRESS NOTE TEMPLATE</a:t>
            </a:r>
            <a:endParaRPr lang="en-US" sz="3000" dirty="0">
              <a:solidFill>
                <a:schemeClr val="bg1"/>
              </a:solidFill>
            </a:endParaRPr>
          </a:p>
        </p:txBody>
      </p:sp>
      <p:pic>
        <p:nvPicPr>
          <p:cNvPr id="172034"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r="51857" b="13358"/>
          <a:stretch/>
        </p:blipFill>
        <p:spPr bwMode="auto">
          <a:xfrm>
            <a:off x="2057400" y="1524000"/>
            <a:ext cx="5181600" cy="508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42938" y="228600"/>
            <a:ext cx="8229600" cy="1143000"/>
          </a:xfrm>
        </p:spPr>
        <p:txBody>
          <a:bodyPr/>
          <a:lstStyle/>
          <a:p>
            <a:r>
              <a:rPr lang="en-US" dirty="0" smtClean="0">
                <a:solidFill>
                  <a:schemeClr val="bg1"/>
                </a:solidFill>
                <a:ea typeface="ＭＳ Ｐゴシック" pitchFamily="34" charset="-128"/>
                <a:cs typeface="Arial" pitchFamily="34" charset="0"/>
              </a:rPr>
              <a:t>Referral Review Process Summary</a:t>
            </a:r>
          </a:p>
        </p:txBody>
      </p:sp>
      <p:graphicFrame>
        <p:nvGraphicFramePr>
          <p:cNvPr id="2" name="Diagram 1" descr="Vertical colored boxes showing sequential process of text.&#10;Standardized Non VA Care Consult Template placed by VA Provider pointing to&#10;Administrative and Clinical Review Completed pointing to&#10;Use of Non VA Care Coordination Note if Required&#10;"/>
          <p:cNvGraphicFramePr/>
          <p:nvPr>
            <p:extLst>
              <p:ext uri="{D42A27DB-BD31-4B8C-83A1-F6EECF244321}">
                <p14:modId xmlns:p14="http://schemas.microsoft.com/office/powerpoint/2010/main" val="1810963691"/>
              </p:ext>
            </p:extLst>
          </p:nvPr>
        </p:nvGraphicFramePr>
        <p:xfrm>
          <a:off x="642938" y="15240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Horizontal list using arrows to depict process order of text.&#10;Project Timeline&#10;Oct. 2010 &#10;Jan.-&gt; Sept. 2011&#10;Oct. 2011&#10;April 2013&#10;"/>
          <p:cNvGraphicFramePr>
            <a:graphicFrameLocks noGrp="1"/>
          </p:cNvGraphicFramePr>
          <p:nvPr>
            <p:ph idx="1"/>
            <p:extLst>
              <p:ext uri="{D42A27DB-BD31-4B8C-83A1-F6EECF244321}">
                <p14:modId xmlns:p14="http://schemas.microsoft.com/office/powerpoint/2010/main" val="3491097214"/>
              </p:ext>
            </p:extLst>
          </p:nvPr>
        </p:nvGraphicFramePr>
        <p:xfrm>
          <a:off x="342900" y="1295400"/>
          <a:ext cx="84201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77715" y="1828800"/>
            <a:ext cx="8229600" cy="1143000"/>
          </a:xfrm>
        </p:spPr>
        <p:txBody>
          <a:bodyPr/>
          <a:lstStyle/>
          <a:p>
            <a:r>
              <a:rPr lang="en-US" dirty="0" smtClean="0"/>
              <a:t>Project Timeline</a:t>
            </a:r>
            <a:endParaRPr lang="en-US" dirty="0"/>
          </a:p>
        </p:txBody>
      </p:sp>
    </p:spTree>
    <p:extLst>
      <p:ext uri="{BB962C8B-B14F-4D97-AF65-F5344CB8AC3E}">
        <p14:creationId xmlns:p14="http://schemas.microsoft.com/office/powerpoint/2010/main" val="138472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quot;&quot;"/>
          <p:cNvPicPr>
            <a:picLocks noChangeAspect="1"/>
          </p:cNvPicPr>
          <p:nvPr/>
        </p:nvPicPr>
        <p:blipFill>
          <a:blip r:embed="rId3"/>
          <a:srcRect/>
          <a:stretch>
            <a:fillRect/>
          </a:stretch>
        </p:blipFill>
        <p:spPr bwMode="auto">
          <a:xfrm>
            <a:off x="1295400" y="884238"/>
            <a:ext cx="6629400" cy="5287962"/>
          </a:xfrm>
          <a:prstGeom prst="rect">
            <a:avLst/>
          </a:prstGeom>
          <a:noFill/>
          <a:ln w="9525">
            <a:noFill/>
            <a:miter lim="800000"/>
            <a:headEnd/>
            <a:tailEnd/>
          </a:ln>
        </p:spPr>
      </p:pic>
      <p:sp>
        <p:nvSpPr>
          <p:cNvPr id="39938" name="Rectangle 1" descr="Appointment Management&#10;Pre and Post Calls&#10;"/>
          <p:cNvSpPr>
            <a:spLocks noChangeArrowheads="1"/>
          </p:cNvSpPr>
          <p:nvPr/>
        </p:nvSpPr>
        <p:spPr bwMode="auto">
          <a:xfrm>
            <a:off x="1981200" y="2062877"/>
            <a:ext cx="5257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5400" b="1" dirty="0" smtClean="0">
                <a:solidFill>
                  <a:srgbClr val="EFB137"/>
                </a:solidFill>
                <a:ea typeface="ＭＳ Ｐゴシック" pitchFamily="34" charset="-128"/>
                <a:cs typeface="+mn-cs"/>
              </a:rPr>
              <a:t>Appointment Management</a:t>
            </a:r>
          </a:p>
          <a:p>
            <a:pPr algn="ctr">
              <a:defRPr/>
            </a:pPr>
            <a:r>
              <a:rPr lang="en-US" sz="5400" b="1" dirty="0" smtClean="0">
                <a:solidFill>
                  <a:srgbClr val="EFB137"/>
                </a:solidFill>
                <a:ea typeface="ＭＳ Ｐゴシック" pitchFamily="34" charset="-128"/>
                <a:cs typeface="+mn-cs"/>
              </a:rPr>
              <a:t>Pre and Post Calls</a:t>
            </a:r>
            <a:endParaRPr lang="en-US" sz="5400" b="1" dirty="0">
              <a:solidFill>
                <a:srgbClr val="EFB137"/>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700" dirty="0" smtClean="0">
                <a:solidFill>
                  <a:schemeClr val="bg1"/>
                </a:solidFill>
              </a:rPr>
              <a:t>NVCC Appointment Management Process</a:t>
            </a:r>
            <a:endParaRPr lang="en-US" sz="3700" dirty="0">
              <a:solidFill>
                <a:schemeClr val="bg1"/>
              </a:solidFill>
            </a:endParaRPr>
          </a:p>
        </p:txBody>
      </p:sp>
      <p:graphicFrame>
        <p:nvGraphicFramePr>
          <p:cNvPr id="4" name="Content Placeholder 3" descr="Circles showing the relationship to a central idea in the cycle.Veteran at the center surrounded by&#10; Referral Review&#10; Appt Mgt/ Pre-Post Calls (highlighted) &#10; Appeals Mgt&#10; Unauthorized &amp; Mill Bill &#10; Hospital Notification&#10;"/>
          <p:cNvGraphicFramePr>
            <a:graphicFrameLocks noGrp="1"/>
          </p:cNvGraphicFramePr>
          <p:nvPr>
            <p:ph idx="1"/>
            <p:extLst>
              <p:ext uri="{D42A27DB-BD31-4B8C-83A1-F6EECF244321}">
                <p14:modId xmlns:p14="http://schemas.microsoft.com/office/powerpoint/2010/main" val="3556870850"/>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is Involved in                  Appointment Management?</a:t>
            </a:r>
            <a:endParaRPr lang="en-US" dirty="0">
              <a:solidFill>
                <a:schemeClr val="bg1"/>
              </a:solidFill>
            </a:endParaRPr>
          </a:p>
        </p:txBody>
      </p:sp>
      <p:graphicFrame>
        <p:nvGraphicFramePr>
          <p:cNvPr id="6" name="Content Placeholder 5" descr="Graphic representing the Veteran and Non VA Provider,  NVCC Team, and VA Provider&#10;"/>
          <p:cNvGraphicFramePr>
            <a:graphicFrameLocks noGrp="1"/>
          </p:cNvGraphicFramePr>
          <p:nvPr>
            <p:ph idx="1"/>
            <p:extLst>
              <p:ext uri="{D42A27DB-BD31-4B8C-83A1-F6EECF244321}">
                <p14:modId xmlns:p14="http://schemas.microsoft.com/office/powerpoint/2010/main" val="2387454256"/>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rot="7903565">
            <a:off x="5897368" y="2171909"/>
            <a:ext cx="399337" cy="6620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3889524">
            <a:off x="2796165" y="2152099"/>
            <a:ext cx="391446" cy="7136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dirty="0" smtClean="0"/>
              <a:t>Appointment Mgt Process Flow</a:t>
            </a:r>
            <a:endParaRPr lang="en-US" sz="3600" dirty="0"/>
          </a:p>
        </p:txBody>
      </p:sp>
      <p:graphicFrame>
        <p:nvGraphicFramePr>
          <p:cNvPr id="4" name="Content Placeholder 3" descr="Boxes showing progression of steps in a process,using arrows for flow sequence. &#10;Content is NVCC Team Receives Approved Consult points to &#10;Authorization Initiated in FBCS points to &#10;Veteran and Non VA Provider Contacted points to &#10;Appt Scheduled/Entered into VistA Appt Mgt and FBCS Auth Completed  points to &#10;Patient Appt Letter and Non VA Provider Letter Sent with Auth points to &#10;Call Veteran to confirm care completed points to &#10;Obtain Clinical Documentation  points to &#10;Records Scanned into CPRS with NVCC Consult Result Note and Consult Closed points to &#10;Notification Sent to Ordering VA Provider via CPRS&#10;"/>
          <p:cNvGraphicFramePr>
            <a:graphicFrameLocks noGrp="1"/>
          </p:cNvGraphicFramePr>
          <p:nvPr>
            <p:ph idx="1"/>
            <p:extLst>
              <p:ext uri="{D42A27DB-BD31-4B8C-83A1-F6EECF244321}">
                <p14:modId xmlns:p14="http://schemas.microsoft.com/office/powerpoint/2010/main" val="3961536893"/>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txBody>
          <a:bodyPr/>
          <a:lstStyle/>
          <a:p>
            <a:r>
              <a:rPr lang="en-US" sz="3000" dirty="0" smtClean="0"/>
              <a:t>Documents / Tools Utilized in </a:t>
            </a:r>
            <a:br>
              <a:rPr lang="en-US" sz="3000" dirty="0" smtClean="0"/>
            </a:br>
            <a:r>
              <a:rPr lang="en-US" sz="3000" dirty="0" smtClean="0"/>
              <a:t>Appointment Management</a:t>
            </a:r>
            <a:endParaRPr lang="en-US" sz="3000" dirty="0"/>
          </a:p>
        </p:txBody>
      </p:sp>
      <p:graphicFrame>
        <p:nvGraphicFramePr>
          <p:cNvPr id="4" name="Content Placeholder 3" descr="graphic consisting of &#10;NVCC Team&#10;VA Provider&#10;Veteran  Non VA Provider in the middle surrounded by the following:&#10; PHONE&#10; FBCS&#10; VistA Appt  Mgt&#10; CPRS Non VA CARE Patient Appt Letter&#10; Copy of Auth&#10;  Non VA Provider Auth Letter &#10; Non VA Consult Result Note &#10;"/>
          <p:cNvGraphicFramePr>
            <a:graphicFrameLocks noGrp="1"/>
          </p:cNvGraphicFramePr>
          <p:nvPr>
            <p:ph idx="1"/>
          </p:nvPr>
        </p:nvGraphicFramePr>
        <p:xfrm>
          <a:off x="304800" y="12192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01" y="237467"/>
            <a:ext cx="7730398" cy="638306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descr="screen capture of authorization letter"/>
          <p:cNvGraphicFramePr>
            <a:graphicFrameLocks noChangeAspect="1"/>
          </p:cNvGraphicFramePr>
          <p:nvPr>
            <p:extLst>
              <p:ext uri="{D42A27DB-BD31-4B8C-83A1-F6EECF244321}">
                <p14:modId xmlns:p14="http://schemas.microsoft.com/office/powerpoint/2010/main" val="405966540"/>
              </p:ext>
            </p:extLst>
          </p:nvPr>
        </p:nvGraphicFramePr>
        <p:xfrm>
          <a:off x="1524000" y="228600"/>
          <a:ext cx="6172200" cy="6436723"/>
        </p:xfrm>
        <a:graphic>
          <a:graphicData uri="http://schemas.openxmlformats.org/presentationml/2006/ole">
            <mc:AlternateContent xmlns:mc="http://schemas.openxmlformats.org/markup-compatibility/2006">
              <mc:Choice xmlns:v="urn:schemas-microsoft-com:vml" Requires="v">
                <p:oleObj spid="_x0000_s170077" name="Document" r:id="rId4" imgW="6535908" imgH="8398819" progId="Word.Document.12">
                  <p:embed/>
                </p:oleObj>
              </mc:Choice>
              <mc:Fallback>
                <p:oleObj name="Document" r:id="rId4" imgW="6535908" imgH="8398819" progId="Word.Document.12">
                  <p:embed/>
                  <p:pic>
                    <p:nvPicPr>
                      <p:cNvPr id="0" name="Picture 69" descr="screen capture of authorization le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8600"/>
                        <a:ext cx="6172200" cy="6436723"/>
                      </a:xfrm>
                      <a:prstGeom prst="rect">
                        <a:avLst/>
                      </a:prstGeom>
                      <a:solidFill>
                        <a:schemeClr val="bg1"/>
                      </a:solidFill>
                      <a:ln w="3175">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1948"/>
            <a:ext cx="7251477" cy="64987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76" y="380736"/>
            <a:ext cx="7468247" cy="6096528"/>
          </a:xfrm>
          <a:prstGeom prst="rect">
            <a:avLst/>
          </a:prstGeom>
        </p:spPr>
      </p:pic>
      <p:grpSp>
        <p:nvGrpSpPr>
          <p:cNvPr id="10" name="Group 9"/>
          <p:cNvGrpSpPr/>
          <p:nvPr/>
        </p:nvGrpSpPr>
        <p:grpSpPr>
          <a:xfrm>
            <a:off x="3352800" y="2675547"/>
            <a:ext cx="4572000" cy="3428999"/>
            <a:chOff x="3352800" y="2675547"/>
            <a:chExt cx="4572000" cy="3428999"/>
          </a:xfrm>
        </p:grpSpPr>
        <p:sp>
          <p:nvSpPr>
            <p:cNvPr id="5" name="Rectangle 4"/>
            <p:cNvSpPr/>
            <p:nvPr/>
          </p:nvSpPr>
          <p:spPr>
            <a:xfrm>
              <a:off x="3352800" y="5494946"/>
              <a:ext cx="5334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Callout 5"/>
            <p:cNvSpPr/>
            <p:nvPr/>
          </p:nvSpPr>
          <p:spPr>
            <a:xfrm>
              <a:off x="4114800" y="5494946"/>
              <a:ext cx="2819400" cy="609600"/>
            </a:xfrm>
            <a:prstGeom prst="lef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700" b="1" dirty="0">
                  <a:solidFill>
                    <a:schemeClr val="tx1"/>
                  </a:solidFill>
                </a:rPr>
                <a:t>Type </a:t>
              </a:r>
              <a:r>
                <a:rPr lang="en-US" sz="1700" b="1" dirty="0" smtClean="0">
                  <a:solidFill>
                    <a:schemeClr val="tx1"/>
                  </a:solidFill>
                </a:rPr>
                <a:t>“</a:t>
              </a:r>
              <a:r>
                <a:rPr lang="en-US" sz="1700" b="1" dirty="0" smtClean="0">
                  <a:solidFill>
                    <a:srgbClr val="FF0000"/>
                  </a:solidFill>
                </a:rPr>
                <a:t>CO</a:t>
              </a:r>
              <a:r>
                <a:rPr lang="en-US" sz="1700" b="1" dirty="0" smtClean="0">
                  <a:solidFill>
                    <a:schemeClr val="tx1"/>
                  </a:solidFill>
                </a:rPr>
                <a:t>” </a:t>
              </a:r>
              <a:r>
                <a:rPr lang="en-US" sz="1700" b="1" dirty="0">
                  <a:solidFill>
                    <a:schemeClr val="tx1"/>
                  </a:solidFill>
                </a:rPr>
                <a:t>t</a:t>
              </a:r>
              <a:r>
                <a:rPr lang="en-US" sz="1700" b="1" dirty="0" smtClean="0">
                  <a:solidFill>
                    <a:schemeClr val="tx1"/>
                  </a:solidFill>
                </a:rPr>
                <a:t>o CHECK OUT</a:t>
              </a:r>
              <a:endParaRPr lang="en-US" sz="1700" b="1" dirty="0">
                <a:solidFill>
                  <a:schemeClr val="tx1"/>
                </a:solidFill>
              </a:endParaRPr>
            </a:p>
          </p:txBody>
        </p:sp>
        <p:sp>
          <p:nvSpPr>
            <p:cNvPr id="7" name="Oval 6"/>
            <p:cNvSpPr/>
            <p:nvPr/>
          </p:nvSpPr>
          <p:spPr>
            <a:xfrm>
              <a:off x="5334000" y="2675547"/>
              <a:ext cx="2590800" cy="4572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een shot for "/>
          <p:cNvPicPr>
            <a:picLocks noGrp="1" noChangeAspect="1" noChangeArrowheads="1"/>
          </p:cNvPicPr>
          <p:nvPr>
            <p:ph sz="quarter" idx="1"/>
          </p:nvPr>
        </p:nvPicPr>
        <p:blipFill>
          <a:blip r:embed="rId3" cstate="print"/>
          <a:srcRect/>
          <a:stretch>
            <a:fillRect/>
          </a:stretch>
        </p:blipFill>
        <p:spPr bwMode="auto">
          <a:xfrm>
            <a:off x="1300661" y="228600"/>
            <a:ext cx="6700339" cy="381000"/>
          </a:xfrm>
          <a:prstGeom prst="rect">
            <a:avLst/>
          </a:prstGeom>
          <a:noFill/>
          <a:ln w="3175">
            <a:solidFill>
              <a:schemeClr val="tx1"/>
            </a:solidFill>
            <a:miter lim="800000"/>
            <a:headEnd/>
            <a:tailEnd/>
          </a:ln>
        </p:spPr>
      </p:pic>
      <p:pic>
        <p:nvPicPr>
          <p:cNvPr id="6" name="Picture 2" descr="screen shot for NON VA CARE CONSULT RESULT NOTE"/>
          <p:cNvPicPr>
            <a:picLocks noChangeAspect="1" noChangeArrowheads="1"/>
          </p:cNvPicPr>
          <p:nvPr/>
        </p:nvPicPr>
        <p:blipFill>
          <a:blip r:embed="rId4" cstate="print"/>
          <a:srcRect/>
          <a:stretch>
            <a:fillRect/>
          </a:stretch>
        </p:blipFill>
        <p:spPr bwMode="auto">
          <a:xfrm>
            <a:off x="1300661" y="544904"/>
            <a:ext cx="6700338" cy="6149625"/>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en-US" dirty="0" smtClean="0"/>
              <a:t>Enterprise Deployment Strategy</a:t>
            </a:r>
            <a:endParaRPr lang="en-US" dirty="0"/>
          </a:p>
        </p:txBody>
      </p:sp>
      <p:sp>
        <p:nvSpPr>
          <p:cNvPr id="2" name="Content Placeholder 1"/>
          <p:cNvSpPr>
            <a:spLocks noGrp="1"/>
          </p:cNvSpPr>
          <p:nvPr>
            <p:ph idx="1"/>
          </p:nvPr>
        </p:nvSpPr>
        <p:spPr>
          <a:xfrm>
            <a:off x="413238" y="1828800"/>
            <a:ext cx="8420100" cy="4572000"/>
          </a:xfrm>
        </p:spPr>
        <p:txBody>
          <a:bodyPr/>
          <a:lstStyle/>
          <a:p>
            <a:pPr indent="-3175">
              <a:buNone/>
            </a:pPr>
            <a:r>
              <a:rPr lang="en-US" dirty="0" smtClean="0">
                <a:solidFill>
                  <a:schemeClr val="bg1"/>
                </a:solidFill>
              </a:rPr>
              <a:t>Implementation Approach: </a:t>
            </a:r>
          </a:p>
          <a:p>
            <a:pPr indent="-3175">
              <a:buNone/>
            </a:pPr>
            <a:endParaRPr lang="en-US" sz="2000" b="0" dirty="0" smtClean="0">
              <a:solidFill>
                <a:schemeClr val="bg1"/>
              </a:solidFill>
            </a:endParaRPr>
          </a:p>
          <a:p>
            <a:pPr marL="1025525" lvl="1">
              <a:buFont typeface="Arial" pitchFamily="34" charset="0"/>
              <a:buChar char="•"/>
            </a:pPr>
            <a:r>
              <a:rPr lang="en-US" b="0" dirty="0" smtClean="0">
                <a:solidFill>
                  <a:schemeClr val="bg1"/>
                </a:solidFill>
              </a:rPr>
              <a:t>Deploy to a single Champion Facility (one) per VISN</a:t>
            </a:r>
          </a:p>
          <a:p>
            <a:pPr marL="682625"/>
            <a:endParaRPr lang="en-US" sz="1800" dirty="0" smtClean="0">
              <a:solidFill>
                <a:schemeClr val="bg1"/>
              </a:solidFill>
            </a:endParaRPr>
          </a:p>
          <a:p>
            <a:pPr marL="1082675" lvl="1" indent="-342900">
              <a:buFont typeface="Arial" pitchFamily="34" charset="0"/>
              <a:buChar char="•"/>
            </a:pPr>
            <a:r>
              <a:rPr lang="en-US" b="0" dirty="0" smtClean="0">
                <a:solidFill>
                  <a:schemeClr val="bg1"/>
                </a:solidFill>
              </a:rPr>
              <a:t>Champion facility and VISN BIM, with support from CBO NVCC Team, implemented the NVCC model to remaining facilities within the VISN</a:t>
            </a:r>
          </a:p>
          <a:p>
            <a:pPr indent="-3175">
              <a:buNone/>
            </a:pPr>
            <a:endParaRPr lang="en-US" sz="2000" dirty="0" smtClean="0"/>
          </a:p>
          <a:p>
            <a:pPr indent="-3175"/>
            <a:endParaRPr lang="en-US" sz="2000" dirty="0" smtClean="0"/>
          </a:p>
        </p:txBody>
      </p:sp>
    </p:spTree>
    <p:extLst>
      <p:ext uri="{BB962C8B-B14F-4D97-AF65-F5344CB8AC3E}">
        <p14:creationId xmlns:p14="http://schemas.microsoft.com/office/powerpoint/2010/main" val="147810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dirty="0" smtClean="0"/>
              <a:t>Appointment Mgt Process Flow Recap</a:t>
            </a:r>
            <a:endParaRPr lang="en-US" sz="3600" dirty="0"/>
          </a:p>
        </p:txBody>
      </p:sp>
      <p:graphicFrame>
        <p:nvGraphicFramePr>
          <p:cNvPr id="4" name="Content Placeholder 3" descr="Boxes showing progression of steps in a process,using arrows for flow sequence&#10;NVCC Team Receives Approved Consultpoints to &#10;Authorization Initiated in FBCS with Cost Estimationpoints to &#10;Veteran and Non VA Provider Contactedpoints to &#10;Appt Scheduled/Entered into VistA Appt Mgt and FBCS Auth Completed points to &#10;Patient Appt Letter and Non VA Provider Letter Sent with Authpoints to &#10;Call Veteran to confirm care completed points to points to &#10;Obtain Clinical Documentation points to &#10;Records Scanned into CPRS with NVCC Consult Result Note and Consult Closed points to &#10;Notification Sent to Ordering VA Provider via CPRS &#10;"/>
          <p:cNvGraphicFramePr>
            <a:graphicFrameLocks noGrp="1"/>
          </p:cNvGraphicFramePr>
          <p:nvPr>
            <p:ph idx="1"/>
            <p:extLst>
              <p:ext uri="{D42A27DB-BD31-4B8C-83A1-F6EECF244321}">
                <p14:modId xmlns:p14="http://schemas.microsoft.com/office/powerpoint/2010/main" val="3961536893"/>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quot;&quot;"/>
          <p:cNvPicPr>
            <a:picLocks noChangeAspect="1"/>
          </p:cNvPicPr>
          <p:nvPr/>
        </p:nvPicPr>
        <p:blipFill>
          <a:blip r:embed="rId3"/>
          <a:srcRect/>
          <a:stretch>
            <a:fillRect/>
          </a:stretch>
        </p:blipFill>
        <p:spPr bwMode="auto">
          <a:xfrm>
            <a:off x="1295400" y="884238"/>
            <a:ext cx="6629400" cy="5287962"/>
          </a:xfrm>
          <a:prstGeom prst="rect">
            <a:avLst/>
          </a:prstGeom>
          <a:noFill/>
          <a:ln w="9525">
            <a:noFill/>
            <a:miter lim="800000"/>
            <a:headEnd/>
            <a:tailEnd/>
          </a:ln>
        </p:spPr>
      </p:pic>
      <p:sp>
        <p:nvSpPr>
          <p:cNvPr id="39938" name="Rectangle 1"/>
          <p:cNvSpPr>
            <a:spLocks noChangeArrowheads="1"/>
          </p:cNvSpPr>
          <p:nvPr/>
        </p:nvSpPr>
        <p:spPr bwMode="auto">
          <a:xfrm>
            <a:off x="2209800" y="1676400"/>
            <a:ext cx="480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7200" b="1" dirty="0" smtClean="0">
                <a:solidFill>
                  <a:srgbClr val="EFB137"/>
                </a:solidFill>
                <a:ea typeface="ＭＳ Ｐゴシック" pitchFamily="34" charset="-128"/>
                <a:cs typeface="+mn-cs"/>
              </a:rPr>
              <a:t>NVCC Hospital  </a:t>
            </a:r>
          </a:p>
          <a:p>
            <a:pPr algn="ctr">
              <a:defRPr/>
            </a:pPr>
            <a:r>
              <a:rPr lang="en-US" sz="7200" b="1" dirty="0" smtClean="0">
                <a:solidFill>
                  <a:srgbClr val="EFB137"/>
                </a:solidFill>
                <a:ea typeface="ＭＳ Ｐゴシック" pitchFamily="34" charset="-128"/>
                <a:cs typeface="+mn-cs"/>
              </a:rPr>
              <a:t>Notification </a:t>
            </a:r>
            <a:endParaRPr lang="en-US" sz="7200" b="1" dirty="0">
              <a:solidFill>
                <a:srgbClr val="EFB137"/>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NVCC Hospital Notification Process</a:t>
            </a:r>
            <a:endParaRPr lang="en-US" dirty="0"/>
          </a:p>
        </p:txBody>
      </p:sp>
      <p:graphicFrame>
        <p:nvGraphicFramePr>
          <p:cNvPr id="4" name="Content Placeholder 3" descr="Showing relationships to a central idea to a process&#10;Veteran at the center&#10; Referral Review&#10; Appt Mgt/ Pre-Post Calls &#10; Appeals Mgt&#10; Unauthorized &amp; Mill Bill &#10; Hospital Notification (highlighted)&#10;"/>
          <p:cNvGraphicFramePr>
            <a:graphicFrameLocks noGrp="1"/>
          </p:cNvGraphicFramePr>
          <p:nvPr>
            <p:ph idx="1"/>
            <p:extLst>
              <p:ext uri="{D42A27DB-BD31-4B8C-83A1-F6EECF244321}">
                <p14:modId xmlns:p14="http://schemas.microsoft.com/office/powerpoint/2010/main" val="705360674"/>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Hospital Notification Process</a:t>
            </a:r>
            <a:endParaRPr lang="en-US" dirty="0"/>
          </a:p>
        </p:txBody>
      </p:sp>
      <p:graphicFrame>
        <p:nvGraphicFramePr>
          <p:cNvPr id="4" name="Content Placeholder 3" descr="showing sequential steps in a task or process&#10;Goal&#10;Follow Veteran’s status after notification of Veteran admitted to a Non VA Care Emergency Dept. or Inpatient Facility&#10;Transfer back to VA or follow thru to Discharge Home&#10;Tool&#10;Non VA Care Hospital Notification Progress Note template in CPRS&#10;Sections in note that address several areas such as Continued Stay Reviews &#10;"/>
          <p:cNvGraphicFramePr>
            <a:graphicFrameLocks noGrp="1"/>
          </p:cNvGraphicFramePr>
          <p:nvPr>
            <p:ph idx="1"/>
            <p:extLst>
              <p:ext uri="{D42A27DB-BD31-4B8C-83A1-F6EECF244321}">
                <p14:modId xmlns:p14="http://schemas.microsoft.com/office/powerpoint/2010/main" val="2861772707"/>
              </p:ext>
            </p:extLst>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is Involved in                 Hospital Notification Process?</a:t>
            </a:r>
            <a:endParaRPr lang="en-US" dirty="0"/>
          </a:p>
        </p:txBody>
      </p:sp>
      <p:graphicFrame>
        <p:nvGraphicFramePr>
          <p:cNvPr id="4" name="Content Placeholder 3" descr="graphic displaying Veteran at the center with these invovled parties:&#10; Non VA Facility&#10; NVCC Team/ Transfer Coordinator &#10; VA Provider and Ancillary VA Staff&#10; VA Hospitalist&#10;"/>
          <p:cNvGraphicFramePr>
            <a:graphicFrameLocks noGrp="1"/>
          </p:cNvGraphicFramePr>
          <p:nvPr>
            <p:ph idx="1"/>
            <p:extLst>
              <p:ext uri="{D42A27DB-BD31-4B8C-83A1-F6EECF244321}">
                <p14:modId xmlns:p14="http://schemas.microsoft.com/office/powerpoint/2010/main" val="2157476800"/>
              </p:ext>
            </p:extLst>
          </p:nvPr>
        </p:nvGraphicFramePr>
        <p:xfrm>
          <a:off x="457200" y="1752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Hospital Notification Note</a:t>
            </a:r>
            <a:endParaRPr lang="en-US" dirty="0"/>
          </a:p>
        </p:txBody>
      </p:sp>
      <p:graphicFrame>
        <p:nvGraphicFramePr>
          <p:cNvPr id="11" name="Diagram 10" descr="showing groups of information in a process&#10;Call from Non VA Facility&#10;Hospital Notification Note Initiated&#10;Additional Signers placed for follow up  &#10;Transfer Coord / NVCC Team &#10;Determines Eligibility&#10;Continued Stay Reviews completed&#10;VA Provider NVCC Team&#10;Coordinates and facilitates transfer to VA with VA Provider/   Hospitalist OK &#10; &#10;"/>
          <p:cNvGraphicFramePr/>
          <p:nvPr>
            <p:extLst>
              <p:ext uri="{D42A27DB-BD31-4B8C-83A1-F6EECF244321}">
                <p14:modId xmlns:p14="http://schemas.microsoft.com/office/powerpoint/2010/main" val="3697849867"/>
              </p:ext>
            </p:extLst>
          </p:nvPr>
        </p:nvGraphicFramePr>
        <p:xfrm>
          <a:off x="304800" y="1143000"/>
          <a:ext cx="8610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696135"/>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457200"/>
            <a:ext cx="7696200" cy="1077218"/>
          </a:xfrm>
          <a:prstGeom prst="rect">
            <a:avLst/>
          </a:prstGeom>
        </p:spPr>
        <p:txBody>
          <a:bodyPr wrap="square">
            <a:spAutoFit/>
          </a:bodyPr>
          <a:lstStyle/>
          <a:p>
            <a:pPr algn="ctr"/>
            <a:r>
              <a:rPr lang="en-US" sz="3200" dirty="0">
                <a:solidFill>
                  <a:schemeClr val="bg1"/>
                </a:solidFill>
              </a:rPr>
              <a:t>NON VA CARE </a:t>
            </a:r>
            <a:r>
              <a:rPr lang="en-US" sz="3200" dirty="0" smtClean="0">
                <a:solidFill>
                  <a:schemeClr val="bg1"/>
                </a:solidFill>
              </a:rPr>
              <a:t>HOSPITAL NOTIFICATION</a:t>
            </a:r>
            <a:r>
              <a:rPr lang="en-US" sz="3200" dirty="0">
                <a:solidFill>
                  <a:schemeClr val="bg1"/>
                </a:solidFill>
              </a:rPr>
              <a:t/>
            </a:r>
            <a:br>
              <a:rPr lang="en-US" sz="3200" dirty="0">
                <a:solidFill>
                  <a:schemeClr val="bg1"/>
                </a:solidFill>
              </a:rPr>
            </a:br>
            <a:r>
              <a:rPr lang="en-US" sz="3200" dirty="0">
                <a:solidFill>
                  <a:schemeClr val="bg1"/>
                </a:solidFill>
              </a:rPr>
              <a:t> PROGRESS NOTE TEMPLATE</a:t>
            </a:r>
            <a:endParaRPr lang="en-US"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 shot of NON VA CARE HOSPTIAL NOTIFICATION NOTE&#10;"/>
          <p:cNvGrpSpPr/>
          <p:nvPr/>
        </p:nvGrpSpPr>
        <p:grpSpPr>
          <a:xfrm>
            <a:off x="1728643" y="202424"/>
            <a:ext cx="5762930" cy="6521529"/>
            <a:chOff x="1728643" y="202424"/>
            <a:chExt cx="5762930" cy="6521529"/>
          </a:xfrm>
        </p:grpSpPr>
        <p:pic>
          <p:nvPicPr>
            <p:cNvPr id="19" name="Picture 2"/>
            <p:cNvPicPr>
              <a:picLocks noChangeAspect="1" noChangeArrowheads="1"/>
            </p:cNvPicPr>
            <p:nvPr/>
          </p:nvPicPr>
          <p:blipFill>
            <a:blip r:embed="rId3" cstate="print"/>
            <a:srcRect/>
            <a:stretch>
              <a:fillRect/>
            </a:stretch>
          </p:blipFill>
          <p:spPr bwMode="auto">
            <a:xfrm>
              <a:off x="1752600" y="685800"/>
              <a:ext cx="5159490" cy="3322208"/>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1752601" y="3200399"/>
              <a:ext cx="4127592" cy="3523554"/>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1752601" y="381000"/>
              <a:ext cx="5738972" cy="493396"/>
            </a:xfrm>
            <a:prstGeom prst="rect">
              <a:avLst/>
            </a:prstGeom>
            <a:noFill/>
            <a:ln w="9525">
              <a:solidFill>
                <a:schemeClr val="bg1">
                  <a:lumMod val="75000"/>
                </a:schemeClr>
              </a:solid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1752600" y="754455"/>
              <a:ext cx="5738968" cy="3322209"/>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1752600" y="3257550"/>
              <a:ext cx="5738967" cy="3448050"/>
            </a:xfrm>
            <a:prstGeom prst="rect">
              <a:avLst/>
            </a:prstGeom>
            <a:noFill/>
            <a:ln w="9525">
              <a:noFill/>
              <a:miter lim="800000"/>
              <a:headEnd/>
              <a:tailEnd/>
            </a:ln>
          </p:spPr>
        </p:pic>
        <p:pic>
          <p:nvPicPr>
            <p:cNvPr id="172035" name="Picture 3"/>
            <p:cNvPicPr>
              <a:picLocks noChangeAspect="1" noChangeArrowheads="1"/>
            </p:cNvPicPr>
            <p:nvPr/>
          </p:nvPicPr>
          <p:blipFill>
            <a:blip r:embed="rId6"/>
            <a:srcRect/>
            <a:stretch>
              <a:fillRect/>
            </a:stretch>
          </p:blipFill>
          <p:spPr bwMode="auto">
            <a:xfrm>
              <a:off x="1728643" y="202424"/>
              <a:ext cx="5762930" cy="2216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200" dirty="0" smtClean="0"/>
              <a:t>Hospital Notification Process Summary</a:t>
            </a:r>
            <a:endParaRPr lang="en-US" sz="3200" dirty="0"/>
          </a:p>
        </p:txBody>
      </p:sp>
      <p:graphicFrame>
        <p:nvGraphicFramePr>
          <p:cNvPr id="4" name="Content Placeholder 3" descr="graphic of a circular process consisting of &#10;VA Notified of Veteran at Non VA Facility&#10;Hospital Notification Note Initiated&#10;NVCC Team Transfer  Coordinators alerted in CPRS&#10;Eligibility Determined&#10;Continued Stay Reviews with FBCS entries completed&#10;and&#10;Veteran transferred to VA or follow to DC Home&#10;"/>
          <p:cNvGraphicFramePr>
            <a:graphicFrameLocks noGrp="1"/>
          </p:cNvGraphicFramePr>
          <p:nvPr>
            <p:ph idx="1"/>
          </p:nvPr>
        </p:nvGraphicFramePr>
        <p:xfrm>
          <a:off x="457200" y="12192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5724858">
            <a:off x="7498104" y="3814982"/>
            <a:ext cx="1069230" cy="2936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6756226">
            <a:off x="763569" y="3816071"/>
            <a:ext cx="1069987" cy="3043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quot;&quot;"/>
          <p:cNvPicPr>
            <a:picLocks noChangeAspect="1"/>
          </p:cNvPicPr>
          <p:nvPr/>
        </p:nvPicPr>
        <p:blipFill>
          <a:blip r:embed="rId3"/>
          <a:srcRect/>
          <a:stretch>
            <a:fillRect/>
          </a:stretch>
        </p:blipFill>
        <p:spPr bwMode="auto">
          <a:xfrm>
            <a:off x="1295400" y="884238"/>
            <a:ext cx="6629400" cy="5287962"/>
          </a:xfrm>
          <a:prstGeom prst="rect">
            <a:avLst/>
          </a:prstGeom>
          <a:noFill/>
          <a:ln w="9525">
            <a:noFill/>
            <a:miter lim="800000"/>
            <a:headEnd/>
            <a:tailEnd/>
          </a:ln>
        </p:spPr>
      </p:pic>
      <p:sp>
        <p:nvSpPr>
          <p:cNvPr id="39938" name="Rectangle 1" descr="Unauthorized and Mill Bill &#10;"/>
          <p:cNvSpPr>
            <a:spLocks noChangeArrowheads="1"/>
          </p:cNvSpPr>
          <p:nvPr/>
        </p:nvSpPr>
        <p:spPr bwMode="auto">
          <a:xfrm>
            <a:off x="1981200" y="2362200"/>
            <a:ext cx="5257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5400" b="1" dirty="0" smtClean="0">
                <a:solidFill>
                  <a:srgbClr val="EFB137"/>
                </a:solidFill>
                <a:ea typeface="ＭＳ Ｐゴシック" pitchFamily="34" charset="-128"/>
                <a:cs typeface="+mn-cs"/>
              </a:rPr>
              <a:t>Clinical Review For Emergency Claims</a:t>
            </a:r>
          </a:p>
          <a:p>
            <a:pPr algn="ctr">
              <a:defRPr/>
            </a:pPr>
            <a:endParaRPr lang="en-US" sz="5400" b="1" dirty="0">
              <a:solidFill>
                <a:srgbClr val="EFB137"/>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500" dirty="0" smtClean="0">
                <a:solidFill>
                  <a:schemeClr val="bg1"/>
                </a:solidFill>
              </a:rPr>
              <a:t>Non VA Care Coordination Model                  Core NVCC Processes</a:t>
            </a:r>
            <a:endParaRPr lang="en-US" sz="3500" dirty="0">
              <a:solidFill>
                <a:schemeClr val="bg1"/>
              </a:solidFill>
            </a:endParaRPr>
          </a:p>
        </p:txBody>
      </p:sp>
      <p:graphicFrame>
        <p:nvGraphicFramePr>
          <p:cNvPr id="4" name="Content Placeholder 3" descr="Veteran in the middle, processes around the circle.&#10;Veteran&#10; Referral Review&#10; Appt Mgt/ Pre-Post Calls &#10; Appeals Mgt&#10; Unauthorized &amp; Mill Bill &#10; Hospital Notification&#10;"/>
          <p:cNvGraphicFramePr>
            <a:graphicFrameLocks noGrp="1"/>
          </p:cNvGraphicFramePr>
          <p:nvPr>
            <p:ph idx="1"/>
            <p:extLst>
              <p:ext uri="{D42A27DB-BD31-4B8C-83A1-F6EECF244321}">
                <p14:modId xmlns:p14="http://schemas.microsoft.com/office/powerpoint/2010/main" val="3575455490"/>
              </p:ext>
            </p:extLst>
          </p:nvPr>
        </p:nvGraphicFramePr>
        <p:xfrm>
          <a:off x="457200" y="13716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lvl="0"/>
            <a:r>
              <a:rPr lang="en-US" sz="3700" b="1" dirty="0" smtClean="0">
                <a:solidFill>
                  <a:schemeClr val="bg1"/>
                </a:solidFill>
              </a:rPr>
              <a:t>NVCC </a:t>
            </a:r>
            <a:r>
              <a:rPr lang="en-US" sz="4000" b="1" dirty="0"/>
              <a:t>Clinical Review for </a:t>
            </a:r>
            <a:r>
              <a:rPr lang="en-US" sz="4000" b="1" dirty="0" smtClean="0"/>
              <a:t/>
            </a:r>
            <a:br>
              <a:rPr lang="en-US" sz="4000" b="1" dirty="0" smtClean="0"/>
            </a:br>
            <a:r>
              <a:rPr lang="en-US" sz="4000" b="1" dirty="0" smtClean="0"/>
              <a:t>Emergency Claims </a:t>
            </a:r>
            <a:r>
              <a:rPr lang="en-US" sz="3700" b="1" dirty="0" smtClean="0">
                <a:solidFill>
                  <a:schemeClr val="bg1"/>
                </a:solidFill>
              </a:rPr>
              <a:t>Process</a:t>
            </a:r>
            <a:endParaRPr lang="en-US" sz="3700" b="1" dirty="0">
              <a:solidFill>
                <a:schemeClr val="bg1"/>
              </a:solidFill>
            </a:endParaRPr>
          </a:p>
        </p:txBody>
      </p:sp>
      <p:graphicFrame>
        <p:nvGraphicFramePr>
          <p:cNvPr id="4" name="Content Placeholder 3" descr="Circles showing the relationships to a central idea in a cycle&#10;Veteran at the center surrounded by:&#10; Referral Review&#10; Appt Mgt/ Pre-Post Calls &#10; Appeals Mgt&#10; Unauthorized &amp; Mill Bill  (highlighted) and&#10; Hospital Notification&#10;"/>
          <p:cNvGraphicFramePr>
            <a:graphicFrameLocks noGrp="1"/>
          </p:cNvGraphicFramePr>
          <p:nvPr>
            <p:ph idx="1"/>
            <p:extLst>
              <p:ext uri="{D42A27DB-BD31-4B8C-83A1-F6EECF244321}">
                <p14:modId xmlns:p14="http://schemas.microsoft.com/office/powerpoint/2010/main" val="3112151028"/>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is Involved in        Unauthorized and Mill Bill Claims?            </a:t>
            </a:r>
            <a:endParaRPr lang="en-US" dirty="0">
              <a:solidFill>
                <a:schemeClr val="bg1"/>
              </a:solidFill>
            </a:endParaRPr>
          </a:p>
        </p:txBody>
      </p:sp>
      <p:graphicFrame>
        <p:nvGraphicFramePr>
          <p:cNvPr id="6" name="Content Placeholder 5" descr="Showing the relationships between tasks and a centeral idea&#10;Veteran Claimant,  Claims Processing Team,  NVCC Team,  VA Provider&#10;"/>
          <p:cNvGraphicFramePr>
            <a:graphicFrameLocks noGrp="1"/>
          </p:cNvGraphicFramePr>
          <p:nvPr>
            <p:ph idx="1"/>
            <p:extLst>
              <p:ext uri="{D42A27DB-BD31-4B8C-83A1-F6EECF244321}">
                <p14:modId xmlns:p14="http://schemas.microsoft.com/office/powerpoint/2010/main" val="3795733361"/>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rot="7903565">
            <a:off x="5644242" y="2357194"/>
            <a:ext cx="399337" cy="6620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3889524">
            <a:off x="3044013" y="2302413"/>
            <a:ext cx="391446" cy="7136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8077200" cy="584775"/>
          </a:xfrm>
          <a:prstGeom prst="rect">
            <a:avLst/>
          </a:prstGeom>
        </p:spPr>
        <p:txBody>
          <a:bodyPr wrap="square">
            <a:spAutoFit/>
          </a:bodyPr>
          <a:lstStyle/>
          <a:p>
            <a:pPr algn="ctr"/>
            <a:r>
              <a:rPr lang="en-US" sz="3200" dirty="0">
                <a:solidFill>
                  <a:schemeClr val="bg1"/>
                </a:solidFill>
              </a:rPr>
              <a:t>Clinical Review for </a:t>
            </a:r>
            <a:r>
              <a:rPr lang="en-US" sz="3200" dirty="0" smtClean="0">
                <a:solidFill>
                  <a:schemeClr val="bg1"/>
                </a:solidFill>
              </a:rPr>
              <a:t>Emergency Claims Process</a:t>
            </a:r>
            <a:endParaRPr lang="en-US" sz="3200" dirty="0">
              <a:solidFill>
                <a:schemeClr val="bg1"/>
              </a:solidFill>
            </a:endParaRPr>
          </a:p>
        </p:txBody>
      </p:sp>
      <p:graphicFrame>
        <p:nvGraphicFramePr>
          <p:cNvPr id="2" name="Diagram 1" descr="Showing the filtering of information and how they merge into a whole or final state&#10;&#10;NVCC Team Receives Claim with No VA Authorization&#10;Administrative and Clinical Review completed&#10;Denial or Approval of Claim determined and resulting in&#10;Determination Letter  sent to Veteran &#10;"/>
          <p:cNvGraphicFramePr/>
          <p:nvPr>
            <p:extLst>
              <p:ext uri="{D42A27DB-BD31-4B8C-83A1-F6EECF244321}">
                <p14:modId xmlns:p14="http://schemas.microsoft.com/office/powerpoint/2010/main" val="2435310532"/>
              </p:ext>
            </p:extLst>
          </p:nvPr>
        </p:nvGraphicFramePr>
        <p:xfrm>
          <a:off x="609600" y="9906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of an Unauthorized and Mill Bill Process Summary&#10;"/>
          <p:cNvPicPr/>
          <p:nvPr/>
        </p:nvPicPr>
        <p:blipFill>
          <a:blip r:embed="rId3" cstate="print"/>
          <a:srcRect/>
          <a:stretch>
            <a:fillRect/>
          </a:stretch>
        </p:blipFill>
        <p:spPr bwMode="auto">
          <a:xfrm>
            <a:off x="228600" y="228600"/>
            <a:ext cx="8686800" cy="6400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quot;&quot;"/>
          <p:cNvPicPr>
            <a:picLocks noChangeAspect="1"/>
          </p:cNvPicPr>
          <p:nvPr/>
        </p:nvPicPr>
        <p:blipFill>
          <a:blip r:embed="rId3"/>
          <a:srcRect/>
          <a:stretch>
            <a:fillRect/>
          </a:stretch>
        </p:blipFill>
        <p:spPr bwMode="auto">
          <a:xfrm>
            <a:off x="1295400" y="884238"/>
            <a:ext cx="6629400" cy="5287962"/>
          </a:xfrm>
          <a:prstGeom prst="rect">
            <a:avLst/>
          </a:prstGeom>
          <a:noFill/>
          <a:ln w="9525">
            <a:noFill/>
            <a:miter lim="800000"/>
            <a:headEnd/>
            <a:tailEnd/>
          </a:ln>
        </p:spPr>
      </p:pic>
      <p:sp>
        <p:nvSpPr>
          <p:cNvPr id="39938" name="Rectangle 1" descr="Appeals Management&#10;"/>
          <p:cNvSpPr>
            <a:spLocks noChangeArrowheads="1"/>
          </p:cNvSpPr>
          <p:nvPr/>
        </p:nvSpPr>
        <p:spPr bwMode="auto">
          <a:xfrm>
            <a:off x="1981200" y="2362200"/>
            <a:ext cx="5257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5400" b="1" dirty="0" smtClean="0">
                <a:solidFill>
                  <a:srgbClr val="EFB137"/>
                </a:solidFill>
                <a:ea typeface="ＭＳ Ｐゴシック" pitchFamily="34" charset="-128"/>
                <a:cs typeface="+mn-cs"/>
              </a:rPr>
              <a:t>Administrative Appeals Management</a:t>
            </a:r>
            <a:endParaRPr lang="en-US" sz="5400" b="1" dirty="0">
              <a:solidFill>
                <a:srgbClr val="EFB137"/>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700" dirty="0" smtClean="0">
                <a:solidFill>
                  <a:schemeClr val="bg1"/>
                </a:solidFill>
              </a:rPr>
              <a:t>NVCC Appeals Management Process</a:t>
            </a:r>
            <a:endParaRPr lang="en-US" sz="3700" dirty="0">
              <a:solidFill>
                <a:schemeClr val="bg1"/>
              </a:solidFill>
            </a:endParaRPr>
          </a:p>
        </p:txBody>
      </p:sp>
      <p:graphicFrame>
        <p:nvGraphicFramePr>
          <p:cNvPr id="4" name="Content Placeholder 3" descr="Graphic showing the relationships between tasks and a central idea&#10;Veteran at the center surrounded by the following&#10; Referral Review&#10; Appt Mgt/ Pre-Post Calls  &#10; Appeals Mgt (highlighted)&#10; Unauthorized &amp; Mill Bill  and&#10; Hospital Notification&#10;"/>
          <p:cNvGraphicFramePr>
            <a:graphicFrameLocks noGrp="1"/>
          </p:cNvGraphicFramePr>
          <p:nvPr>
            <p:ph idx="1"/>
            <p:extLst>
              <p:ext uri="{D42A27DB-BD31-4B8C-83A1-F6EECF244321}">
                <p14:modId xmlns:p14="http://schemas.microsoft.com/office/powerpoint/2010/main" val="112854230"/>
              </p:ext>
            </p:extLst>
          </p:nvPr>
        </p:nvGraphicFramePr>
        <p:xfrm>
          <a:off x="457200" y="12192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is Involved in                  Administrative Appeals Management Process?</a:t>
            </a:r>
            <a:endParaRPr lang="en-US" dirty="0"/>
          </a:p>
        </p:txBody>
      </p:sp>
      <p:graphicFrame>
        <p:nvGraphicFramePr>
          <p:cNvPr id="4" name="Diagram 3" descr="Linear Vhenn diagram displaying &#10;Veteran Claimant,&#10;NVCC Team,&#10;Claims Processing Team, and&#10;Board of Veterans Appeals (BVA)&#10;"/>
          <p:cNvGraphicFramePr/>
          <p:nvPr>
            <p:extLst>
              <p:ext uri="{D42A27DB-BD31-4B8C-83A1-F6EECF244321}">
                <p14:modId xmlns:p14="http://schemas.microsoft.com/office/powerpoint/2010/main" val="1737413756"/>
              </p:ext>
            </p:extLst>
          </p:nvPr>
        </p:nvGraphicFramePr>
        <p:xfrm>
          <a:off x="457200" y="1600200"/>
          <a:ext cx="82296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sz="4000" dirty="0" smtClean="0">
                <a:solidFill>
                  <a:schemeClr val="bg1"/>
                </a:solidFill>
              </a:rPr>
              <a:t>Administrative Appeals </a:t>
            </a:r>
            <a:br>
              <a:rPr lang="en-US" sz="4000" dirty="0" smtClean="0">
                <a:solidFill>
                  <a:schemeClr val="bg1"/>
                </a:solidFill>
              </a:rPr>
            </a:br>
            <a:r>
              <a:rPr lang="en-US" sz="4000" dirty="0" smtClean="0">
                <a:solidFill>
                  <a:schemeClr val="bg1"/>
                </a:solidFill>
              </a:rPr>
              <a:t>Management Process</a:t>
            </a:r>
            <a:r>
              <a:rPr lang="en-US" dirty="0" smtClean="0">
                <a:solidFill>
                  <a:schemeClr val="bg1"/>
                </a:solidFill>
              </a:rPr>
              <a:t/>
            </a:r>
            <a:br>
              <a:rPr lang="en-US" dirty="0" smtClean="0">
                <a:solidFill>
                  <a:schemeClr val="bg1"/>
                </a:solidFill>
              </a:rPr>
            </a:br>
            <a:endParaRPr lang="en-US" dirty="0"/>
          </a:p>
        </p:txBody>
      </p:sp>
      <p:graphicFrame>
        <p:nvGraphicFramePr>
          <p:cNvPr id="4" name="Diagram 3" descr="showing progression of a process consisting of the following:&#10;&#10;NVCC Receives Request or NOD and places in FBCS and Tracking Worksheet&#10;&#10;Appeals Folder created and 1st Level Review of Claim completed &#10;&#10;Second Level Review if Required  - Local or (BVA)&#10;&#10;If  Claim Reversed it is Reopened and Sent to Claims for Processing&#10;&#10;Veteran/ Claimant Notified of Decision&#10;"/>
          <p:cNvGraphicFramePr/>
          <p:nvPr>
            <p:extLst>
              <p:ext uri="{D42A27DB-BD31-4B8C-83A1-F6EECF244321}">
                <p14:modId xmlns:p14="http://schemas.microsoft.com/office/powerpoint/2010/main" val="1430024593"/>
              </p:ext>
            </p:extLst>
          </p:nvPr>
        </p:nvGraphicFramePr>
        <p:xfrm>
          <a:off x="457200" y="11430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457200" y="228600"/>
            <a:ext cx="8229600" cy="838200"/>
          </a:xfrm>
        </p:spPr>
        <p:txBody>
          <a:bodyPr>
            <a:noAutofit/>
          </a:bodyPr>
          <a:lstStyle/>
          <a:p>
            <a:pPr algn="ctr">
              <a:spcBef>
                <a:spcPts val="0"/>
              </a:spcBef>
              <a:buClrTx/>
              <a:buSzPct val="81000"/>
            </a:pPr>
            <a:r>
              <a:rPr lang="en-US" sz="2100" b="1" dirty="0" smtClean="0">
                <a:solidFill>
                  <a:srgbClr val="00B0F0"/>
                </a:solidFill>
                <a:latin typeface="Franklin Gothic Medium" pitchFamily="34" charset="0"/>
              </a:rPr>
              <a:t>NNPO APPEALS MANAGEMENT TOOL – DIY (DO IT YOURSELF) UPLOAD</a:t>
            </a:r>
            <a:endParaRPr lang="en-US" sz="2100" b="1" dirty="0">
              <a:solidFill>
                <a:srgbClr val="00B0F0"/>
              </a:solidFill>
              <a:latin typeface="Franklin Gothic Medium" pitchFamily="34" charset="0"/>
            </a:endParaRPr>
          </a:p>
        </p:txBody>
      </p:sp>
      <p:sp>
        <p:nvSpPr>
          <p:cNvPr id="3" name="Title 2"/>
          <p:cNvSpPr>
            <a:spLocks noGrp="1"/>
          </p:cNvSpPr>
          <p:nvPr>
            <p:ph type="title"/>
          </p:nvPr>
        </p:nvSpPr>
        <p:spPr>
          <a:xfrm>
            <a:off x="152400" y="228600"/>
            <a:ext cx="2743200" cy="457200"/>
          </a:xfrm>
        </p:spPr>
        <p:txBody>
          <a:bodyPr>
            <a:noAutofit/>
          </a:bodyPr>
          <a:lstStyle/>
          <a:p>
            <a:pPr algn="ctr"/>
            <a:r>
              <a:rPr lang="en-US" sz="2200" b="1" i="1" dirty="0" smtClean="0">
                <a:solidFill>
                  <a:schemeClr val="bg2">
                    <a:lumMod val="50000"/>
                  </a:schemeClr>
                </a:solidFill>
                <a:latin typeface="Franklin Gothic Medium" pitchFamily="34" charset="0"/>
              </a:rPr>
              <a:t/>
            </a:r>
            <a:br>
              <a:rPr lang="en-US" sz="2200" b="1" i="1" dirty="0" smtClean="0">
                <a:solidFill>
                  <a:schemeClr val="bg2">
                    <a:lumMod val="50000"/>
                  </a:schemeClr>
                </a:solidFill>
                <a:latin typeface="Franklin Gothic Medium" pitchFamily="34" charset="0"/>
              </a:rPr>
            </a:br>
            <a:endParaRPr lang="en-US" sz="2200" i="1" dirty="0">
              <a:solidFill>
                <a:schemeClr val="tx1"/>
              </a:solidFill>
              <a:latin typeface="Franklin Gothic Medium" pitchFamily="34" charset="0"/>
            </a:endParaRPr>
          </a:p>
        </p:txBody>
      </p:sp>
      <p:grpSp>
        <p:nvGrpSpPr>
          <p:cNvPr id="11" name="Group 10" descr="screen shot of non VA Care Coordination Appeals Tracking Spreadsheet with red circle, start and arrow highlighting the NNPO appeals management tool.&#10;"/>
          <p:cNvGrpSpPr/>
          <p:nvPr/>
        </p:nvGrpSpPr>
        <p:grpSpPr>
          <a:xfrm>
            <a:off x="228600" y="762000"/>
            <a:ext cx="8610600" cy="5867400"/>
            <a:chOff x="228600" y="762000"/>
            <a:chExt cx="8610600" cy="5867400"/>
          </a:xfrm>
        </p:grpSpPr>
        <p:pic>
          <p:nvPicPr>
            <p:cNvPr id="177154" name="Picture 2"/>
            <p:cNvPicPr>
              <a:picLocks noChangeAspect="1" noChangeArrowheads="1"/>
            </p:cNvPicPr>
            <p:nvPr/>
          </p:nvPicPr>
          <p:blipFill>
            <a:blip r:embed="rId3" cstate="print"/>
            <a:srcRect/>
            <a:stretch>
              <a:fillRect/>
            </a:stretch>
          </p:blipFill>
          <p:spPr bwMode="auto">
            <a:xfrm>
              <a:off x="304800" y="762000"/>
              <a:ext cx="8534400" cy="5867400"/>
            </a:xfrm>
            <a:prstGeom prst="rect">
              <a:avLst/>
            </a:prstGeom>
            <a:noFill/>
            <a:ln w="9525">
              <a:noFill/>
              <a:miter lim="800000"/>
              <a:headEnd/>
              <a:tailEnd/>
            </a:ln>
          </p:spPr>
        </p:pic>
        <p:sp>
          <p:nvSpPr>
            <p:cNvPr id="7" name="Oval 6"/>
            <p:cNvSpPr/>
            <p:nvPr/>
          </p:nvSpPr>
          <p:spPr>
            <a:xfrm>
              <a:off x="228600" y="4419600"/>
              <a:ext cx="6858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429000" y="4114800"/>
              <a:ext cx="1981200" cy="332232"/>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3962400"/>
              <a:ext cx="2057400" cy="584775"/>
            </a:xfrm>
            <a:prstGeom prst="rect">
              <a:avLst/>
            </a:prstGeom>
            <a:solidFill>
              <a:srgbClr val="FF0000"/>
            </a:solidFill>
            <a:ln w="38100">
              <a:solidFill>
                <a:schemeClr val="tx1"/>
              </a:solidFill>
            </a:ln>
          </p:spPr>
          <p:txBody>
            <a:bodyPr wrap="square" rtlCol="0">
              <a:spAutoFit/>
            </a:bodyPr>
            <a:lstStyle/>
            <a:p>
              <a:pPr algn="ctr"/>
              <a:r>
                <a:rPr lang="en-US" sz="1600" b="1" dirty="0" smtClean="0">
                  <a:latin typeface="Franklin Gothic Medium" pitchFamily="34" charset="0"/>
                </a:rPr>
                <a:t>NNPO APPEALS MANAGEMENT TOOL </a:t>
              </a:r>
              <a:endParaRPr lang="en-US" sz="1600" b="1" dirty="0">
                <a:latin typeface="Franklin Gothic Medium" pitchFamily="34" charset="0"/>
              </a:endParaRPr>
            </a:p>
          </p:txBody>
        </p:sp>
        <p:sp>
          <p:nvSpPr>
            <p:cNvPr id="10" name="5-Point Star 9"/>
            <p:cNvSpPr/>
            <p:nvPr/>
          </p:nvSpPr>
          <p:spPr>
            <a:xfrm>
              <a:off x="1524000" y="4114800"/>
              <a:ext cx="381000" cy="228600"/>
            </a:xfrm>
            <a:prstGeom prst="star5">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the NON VA CARE COORDINATION APPEALS MANAGEMENT PROCESS SUMMARY&#10;"/>
          <p:cNvPicPr/>
          <p:nvPr/>
        </p:nvPicPr>
        <p:blipFill>
          <a:blip r:embed="rId3" cstate="print"/>
          <a:srcRect/>
          <a:stretch>
            <a:fillRect/>
          </a:stretch>
        </p:blipFill>
        <p:spPr bwMode="auto">
          <a:xfrm>
            <a:off x="228600" y="228600"/>
            <a:ext cx="8686800" cy="6400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descr="Graphic representing Scope which consists of &#10;1 Consult / Referral management&#10;2. Appointment Management &amp; Clinical Documentation management&#10;3. Veteran &amp; Externally Initiated Processes&#10;and &#10;Objectives which consists of&#10;1. Utilize standardized consult templates and  review procedures &#10;2. Facilitate appointment scheduling; improve timeliness of receipt of clinical documentation &#10;3. Standardize processes for Unauthorized and Mill Bill &#10;claim adjudication, Hospital Notification, and Appeals &#10;&#10;"/>
          <p:cNvGrpSpPr/>
          <p:nvPr/>
        </p:nvGrpSpPr>
        <p:grpSpPr>
          <a:xfrm>
            <a:off x="609598" y="533401"/>
            <a:ext cx="7848602" cy="5943601"/>
            <a:chOff x="609598" y="533401"/>
            <a:chExt cx="7848602" cy="5943601"/>
          </a:xfrm>
        </p:grpSpPr>
        <p:sp>
          <p:nvSpPr>
            <p:cNvPr id="28" name="Rounded Rectangle 27" descr="shape serves as a background for text.  "/>
            <p:cNvSpPr/>
            <p:nvPr/>
          </p:nvSpPr>
          <p:spPr>
            <a:xfrm rot="5400000">
              <a:off x="3886201" y="1905003"/>
              <a:ext cx="5943598" cy="3200400"/>
            </a:xfrm>
            <a:prstGeom prst="roundRect">
              <a:avLst>
                <a:gd name="adj" fmla="val 10280"/>
              </a:avLst>
            </a:prstGeom>
            <a:solidFill>
              <a:schemeClr val="bg1">
                <a:lumMod val="8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sp>
          <p:nvSpPr>
            <p:cNvPr id="26" name="Rounded Rectangle 25" descr="shape serves as a background for text.  "/>
            <p:cNvSpPr/>
            <p:nvPr/>
          </p:nvSpPr>
          <p:spPr>
            <a:xfrm rot="5400000">
              <a:off x="-737802" y="1880801"/>
              <a:ext cx="5895200" cy="3200400"/>
            </a:xfrm>
            <a:prstGeom prst="roundRect">
              <a:avLst>
                <a:gd name="adj" fmla="val 10280"/>
              </a:avLst>
            </a:prstGeom>
            <a:solidFill>
              <a:schemeClr val="bg1">
                <a:lumMod val="8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sp>
          <p:nvSpPr>
            <p:cNvPr id="25" name="Rounded Rectangle 24" descr="shape serves as a background for text.  "/>
            <p:cNvSpPr/>
            <p:nvPr/>
          </p:nvSpPr>
          <p:spPr>
            <a:xfrm rot="5400000">
              <a:off x="400782" y="2686783"/>
              <a:ext cx="3694234" cy="22098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27" name="TextBox 26" descr="Scope&#10;"/>
            <p:cNvSpPr txBox="1"/>
            <p:nvPr/>
          </p:nvSpPr>
          <p:spPr>
            <a:xfrm>
              <a:off x="761999" y="685800"/>
              <a:ext cx="2895600" cy="646331"/>
            </a:xfrm>
            <a:prstGeom prst="rect">
              <a:avLst/>
            </a:prstGeom>
            <a:noFill/>
          </p:spPr>
          <p:txBody>
            <a:bodyPr wrap="square" rtlCol="0">
              <a:spAutoFit/>
            </a:bodyPr>
            <a:lstStyle/>
            <a:p>
              <a:pPr algn="ctr"/>
              <a:r>
                <a:rPr lang="en-US" sz="3600" b="1" dirty="0" smtClean="0">
                  <a:solidFill>
                    <a:schemeClr val="tx1">
                      <a:lumMod val="85000"/>
                      <a:lumOff val="15000"/>
                    </a:schemeClr>
                  </a:solidFill>
                </a:rPr>
                <a:t>Scope</a:t>
              </a:r>
              <a:endParaRPr lang="en-US" sz="3600" b="1" dirty="0">
                <a:solidFill>
                  <a:schemeClr val="tx1">
                    <a:lumMod val="85000"/>
                    <a:lumOff val="15000"/>
                  </a:schemeClr>
                </a:solidFill>
              </a:endParaRPr>
            </a:p>
          </p:txBody>
        </p:sp>
        <p:sp>
          <p:nvSpPr>
            <p:cNvPr id="29" name="Rounded Rectangle 28" descr="serves as layered background for text"/>
            <p:cNvSpPr/>
            <p:nvPr/>
          </p:nvSpPr>
          <p:spPr>
            <a:xfrm rot="5400000">
              <a:off x="4876801" y="2819404"/>
              <a:ext cx="4038598" cy="22098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30" name="Rounded Rectangle 29" descr="serves as layered background for text"/>
            <p:cNvSpPr/>
            <p:nvPr/>
          </p:nvSpPr>
          <p:spPr>
            <a:xfrm>
              <a:off x="5410200" y="1450732"/>
              <a:ext cx="2971800" cy="987668"/>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lumMod val="50000"/>
                    </a:schemeClr>
                  </a:solidFill>
                </a:rPr>
                <a:t>Utilize standardized consult templates and  review procedures</a:t>
              </a:r>
              <a:endParaRPr lang="en-US" sz="2000" b="1" dirty="0">
                <a:solidFill>
                  <a:schemeClr val="bg2">
                    <a:lumMod val="50000"/>
                  </a:schemeClr>
                </a:solidFill>
              </a:endParaRPr>
            </a:p>
          </p:txBody>
        </p:sp>
        <p:sp>
          <p:nvSpPr>
            <p:cNvPr id="31" name="Flowchart: Connector 30"/>
            <p:cNvSpPr/>
            <p:nvPr/>
          </p:nvSpPr>
          <p:spPr>
            <a:xfrm>
              <a:off x="5360377" y="1295400"/>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p>
          </p:txBody>
        </p:sp>
        <p:sp>
          <p:nvSpPr>
            <p:cNvPr id="32" name="Rounded Rectangle 31" descr="serves as layered background for text"/>
            <p:cNvSpPr/>
            <p:nvPr/>
          </p:nvSpPr>
          <p:spPr>
            <a:xfrm>
              <a:off x="5416062" y="2628900"/>
              <a:ext cx="2971800" cy="14859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lumMod val="50000"/>
                    </a:schemeClr>
                  </a:solidFill>
                </a:rPr>
                <a:t>Facilitate appointment scheduling; improve timeliness of receipt of clinical documentation</a:t>
              </a:r>
              <a:endParaRPr lang="en-US" sz="2000" b="1" dirty="0">
                <a:solidFill>
                  <a:schemeClr val="bg2">
                    <a:lumMod val="50000"/>
                  </a:schemeClr>
                </a:solidFill>
              </a:endParaRPr>
            </a:p>
          </p:txBody>
        </p:sp>
        <p:sp>
          <p:nvSpPr>
            <p:cNvPr id="34" name="Rounded Rectangle 33" descr="serves as layered background for text"/>
            <p:cNvSpPr/>
            <p:nvPr/>
          </p:nvSpPr>
          <p:spPr>
            <a:xfrm>
              <a:off x="5410200" y="4267200"/>
              <a:ext cx="2971800" cy="2161401"/>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bg2">
                      <a:lumMod val="50000"/>
                    </a:schemeClr>
                  </a:solidFill>
                </a:rPr>
                <a:t>  Standardize processes for </a:t>
              </a:r>
              <a:r>
                <a:rPr lang="en-US" b="1" dirty="0">
                  <a:solidFill>
                    <a:schemeClr val="bg2">
                      <a:lumMod val="50000"/>
                    </a:schemeClr>
                  </a:solidFill>
                </a:rPr>
                <a:t>Clinical Review for Emergency Claims</a:t>
              </a:r>
            </a:p>
            <a:p>
              <a:pPr algn="ctr">
                <a:defRPr/>
              </a:pPr>
              <a:r>
                <a:rPr lang="en-US" b="1" dirty="0" smtClean="0">
                  <a:solidFill>
                    <a:schemeClr val="bg2">
                      <a:lumMod val="50000"/>
                    </a:schemeClr>
                  </a:solidFill>
                </a:rPr>
                <a:t>(Unauthorized </a:t>
              </a:r>
            </a:p>
            <a:p>
              <a:pPr algn="ctr">
                <a:defRPr/>
              </a:pPr>
              <a:r>
                <a:rPr lang="en-US" b="1" dirty="0" smtClean="0">
                  <a:solidFill>
                    <a:schemeClr val="bg2">
                      <a:lumMod val="50000"/>
                    </a:schemeClr>
                  </a:solidFill>
                </a:rPr>
                <a:t>and Mill Bill </a:t>
              </a:r>
              <a:br>
                <a:rPr lang="en-US" b="1" dirty="0" smtClean="0">
                  <a:solidFill>
                    <a:schemeClr val="bg2">
                      <a:lumMod val="50000"/>
                    </a:schemeClr>
                  </a:solidFill>
                </a:rPr>
              </a:br>
              <a:r>
                <a:rPr lang="en-US" b="1" dirty="0" smtClean="0">
                  <a:solidFill>
                    <a:schemeClr val="bg2">
                      <a:lumMod val="50000"/>
                    </a:schemeClr>
                  </a:solidFill>
                </a:rPr>
                <a:t>claim adjudication), Hospital Notification, </a:t>
              </a:r>
            </a:p>
            <a:p>
              <a:pPr algn="ctr">
                <a:defRPr/>
              </a:pPr>
              <a:r>
                <a:rPr lang="en-US" b="1" dirty="0" smtClean="0">
                  <a:solidFill>
                    <a:schemeClr val="bg2">
                      <a:lumMod val="50000"/>
                    </a:schemeClr>
                  </a:solidFill>
                </a:rPr>
                <a:t>and Appeals</a:t>
              </a:r>
              <a:endParaRPr lang="en-US" b="1" dirty="0">
                <a:solidFill>
                  <a:schemeClr val="bg2">
                    <a:lumMod val="50000"/>
                  </a:schemeClr>
                </a:solidFill>
              </a:endParaRPr>
            </a:p>
          </p:txBody>
        </p:sp>
        <p:sp>
          <p:nvSpPr>
            <p:cNvPr id="35" name="Flowchart: Connector 34"/>
            <p:cNvSpPr/>
            <p:nvPr/>
          </p:nvSpPr>
          <p:spPr>
            <a:xfrm>
              <a:off x="5334000" y="4191001"/>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p>
          </p:txBody>
        </p:sp>
        <p:sp>
          <p:nvSpPr>
            <p:cNvPr id="36" name="TextBox 35" descr="Objectives&#10;"/>
            <p:cNvSpPr txBox="1"/>
            <p:nvPr/>
          </p:nvSpPr>
          <p:spPr>
            <a:xfrm>
              <a:off x="5410200" y="685800"/>
              <a:ext cx="2895600" cy="646331"/>
            </a:xfrm>
            <a:prstGeom prst="rect">
              <a:avLst/>
            </a:prstGeom>
            <a:noFill/>
          </p:spPr>
          <p:txBody>
            <a:bodyPr wrap="square" rtlCol="0">
              <a:spAutoFit/>
            </a:bodyPr>
            <a:lstStyle/>
            <a:p>
              <a:pPr algn="ctr"/>
              <a:r>
                <a:rPr lang="en-US" sz="3600" b="1" dirty="0" smtClean="0">
                  <a:solidFill>
                    <a:schemeClr val="tx1">
                      <a:lumMod val="85000"/>
                      <a:lumOff val="15000"/>
                    </a:schemeClr>
                  </a:solidFill>
                </a:rPr>
                <a:t>Objectives</a:t>
              </a:r>
              <a:endParaRPr lang="en-US" sz="3600" b="1" dirty="0">
                <a:solidFill>
                  <a:schemeClr val="tx1">
                    <a:lumMod val="85000"/>
                    <a:lumOff val="15000"/>
                  </a:schemeClr>
                </a:solidFill>
              </a:endParaRPr>
            </a:p>
          </p:txBody>
        </p:sp>
        <p:sp>
          <p:nvSpPr>
            <p:cNvPr id="40" name="Flowchart: Connector 39"/>
            <p:cNvSpPr/>
            <p:nvPr/>
          </p:nvSpPr>
          <p:spPr>
            <a:xfrm>
              <a:off x="5334000" y="2514600"/>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endParaRPr lang="en-US" sz="1400" b="1" dirty="0" smtClean="0">
                <a:solidFill>
                  <a:schemeClr val="bg1"/>
                </a:solidFill>
              </a:endParaRPr>
            </a:p>
          </p:txBody>
        </p:sp>
        <p:grpSp>
          <p:nvGrpSpPr>
            <p:cNvPr id="20" name="Group 19" descr="1 Consult / Referral management&#10;2. Appointment Management &amp; Clinical Documentation management&#10;2. Veteran &amp; Externally Initiated Processes"/>
            <p:cNvGrpSpPr/>
            <p:nvPr/>
          </p:nvGrpSpPr>
          <p:grpSpPr>
            <a:xfrm>
              <a:off x="685799" y="1333500"/>
              <a:ext cx="3048001" cy="4533900"/>
              <a:chOff x="685799" y="1333500"/>
              <a:chExt cx="3048001" cy="4533900"/>
            </a:xfrm>
          </p:grpSpPr>
          <p:sp>
            <p:nvSpPr>
              <p:cNvPr id="19" name="Rounded Rectangle 18" descr="serves as layered background for text"/>
              <p:cNvSpPr/>
              <p:nvPr/>
            </p:nvSpPr>
            <p:spPr>
              <a:xfrm>
                <a:off x="723897" y="1524000"/>
                <a:ext cx="2971800" cy="9906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2">
                        <a:lumMod val="50000"/>
                      </a:schemeClr>
                    </a:solidFill>
                  </a:rPr>
                  <a:t>Consult </a:t>
                </a:r>
                <a:r>
                  <a:rPr lang="en-US" sz="2400" b="1" dirty="0">
                    <a:solidFill>
                      <a:schemeClr val="bg2">
                        <a:lumMod val="50000"/>
                      </a:schemeClr>
                    </a:solidFill>
                  </a:rPr>
                  <a:t>/ Referral Management</a:t>
                </a:r>
              </a:p>
            </p:txBody>
          </p:sp>
          <p:sp>
            <p:nvSpPr>
              <p:cNvPr id="21" name="Rounded Rectangle 20" descr="serves as layered background for text"/>
              <p:cNvSpPr/>
              <p:nvPr/>
            </p:nvSpPr>
            <p:spPr>
              <a:xfrm>
                <a:off x="762000" y="2667001"/>
                <a:ext cx="2971800" cy="18288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smtClean="0">
                    <a:solidFill>
                      <a:schemeClr val="bg2">
                        <a:lumMod val="50000"/>
                      </a:schemeClr>
                    </a:solidFill>
                  </a:rPr>
                  <a:t>Appointment Management </a:t>
                </a:r>
                <a:br>
                  <a:rPr lang="en-US" sz="2200" b="1" dirty="0" smtClean="0">
                    <a:solidFill>
                      <a:schemeClr val="bg2">
                        <a:lumMod val="50000"/>
                      </a:schemeClr>
                    </a:solidFill>
                  </a:rPr>
                </a:br>
                <a:r>
                  <a:rPr lang="en-US" sz="2200" b="1" dirty="0" smtClean="0">
                    <a:solidFill>
                      <a:schemeClr val="bg2">
                        <a:lumMod val="50000"/>
                      </a:schemeClr>
                    </a:solidFill>
                  </a:rPr>
                  <a:t>&amp; Clinical Documentation Management</a:t>
                </a:r>
                <a:endParaRPr lang="en-US" sz="2200" b="1" dirty="0">
                  <a:solidFill>
                    <a:schemeClr val="bg2">
                      <a:lumMod val="50000"/>
                    </a:schemeClr>
                  </a:solidFill>
                </a:endParaRPr>
              </a:p>
            </p:txBody>
          </p:sp>
          <p:sp>
            <p:nvSpPr>
              <p:cNvPr id="22" name="Flowchart: Connector 21"/>
              <p:cNvSpPr/>
              <p:nvPr/>
            </p:nvSpPr>
            <p:spPr>
              <a:xfrm>
                <a:off x="685800" y="2667000"/>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p>
            </p:txBody>
          </p:sp>
          <p:sp>
            <p:nvSpPr>
              <p:cNvPr id="23" name="Rounded Rectangle 22" descr="serves as layered background for text"/>
              <p:cNvSpPr/>
              <p:nvPr/>
            </p:nvSpPr>
            <p:spPr>
              <a:xfrm>
                <a:off x="761999" y="4724400"/>
                <a:ext cx="2971800" cy="11430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2">
                        <a:lumMod val="50000"/>
                      </a:schemeClr>
                    </a:solidFill>
                  </a:rPr>
                  <a:t>Veteran &amp; Externally Initiated Processes</a:t>
                </a:r>
                <a:endParaRPr lang="en-US" sz="2400" b="1" dirty="0">
                  <a:solidFill>
                    <a:schemeClr val="bg2">
                      <a:lumMod val="50000"/>
                    </a:schemeClr>
                  </a:solidFill>
                </a:endParaRPr>
              </a:p>
            </p:txBody>
          </p:sp>
          <p:sp>
            <p:nvSpPr>
              <p:cNvPr id="24" name="Flowchart: Connector 23"/>
              <p:cNvSpPr/>
              <p:nvPr/>
            </p:nvSpPr>
            <p:spPr>
              <a:xfrm>
                <a:off x="685799" y="4572000"/>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p>
            </p:txBody>
          </p:sp>
          <p:sp>
            <p:nvSpPr>
              <p:cNvPr id="43" name="Flowchart: Connector 42"/>
              <p:cNvSpPr/>
              <p:nvPr/>
            </p:nvSpPr>
            <p:spPr>
              <a:xfrm>
                <a:off x="685800" y="1333500"/>
                <a:ext cx="381000" cy="3810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p>
            </p:txBody>
          </p:sp>
        </p:grpSp>
      </p:grpSp>
    </p:spTree>
    <p:extLst>
      <p:ext uri="{BB962C8B-B14F-4D97-AF65-F5344CB8AC3E}">
        <p14:creationId xmlns:p14="http://schemas.microsoft.com/office/powerpoint/2010/main" val="312020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descr="LIVE DEMO of NVCC WEBSITE &#10;"/>
          <p:cNvSpPr>
            <a:spLocks noChangeArrowheads="1"/>
          </p:cNvSpPr>
          <p:nvPr/>
        </p:nvSpPr>
        <p:spPr bwMode="auto">
          <a:xfrm>
            <a:off x="15875" y="5791200"/>
            <a:ext cx="9144000" cy="584200"/>
          </a:xfrm>
          <a:prstGeom prst="rect">
            <a:avLst/>
          </a:prstGeom>
          <a:noFill/>
          <a:ln w="9525">
            <a:noFill/>
            <a:miter lim="800000"/>
            <a:headEnd/>
            <a:tailEnd/>
          </a:ln>
        </p:spPr>
        <p:txBody>
          <a:bodyPr>
            <a:spAutoFit/>
          </a:bodyPr>
          <a:lstStyle/>
          <a:p>
            <a:pPr algn="ctr" eaLnBrk="0" hangingPunct="0"/>
            <a:r>
              <a:rPr lang="en-US" sz="3200" b="1" dirty="0" smtClean="0">
                <a:solidFill>
                  <a:schemeClr val="bg1"/>
                </a:solidFill>
              </a:rPr>
              <a:t>LIVE DEMO of NVCC WEBSITE </a:t>
            </a:r>
            <a:endParaRPr lang="en-US"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1" y="304324"/>
            <a:ext cx="8961897" cy="548687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4" descr="Q&amp;A graphic"/>
          <p:cNvPicPr>
            <a:picLocks noChangeAspect="1"/>
          </p:cNvPicPr>
          <p:nvPr/>
        </p:nvPicPr>
        <p:blipFill>
          <a:blip r:embed="rId3"/>
          <a:srcRect/>
          <a:stretch>
            <a:fillRect/>
          </a:stretch>
        </p:blipFill>
        <p:spPr bwMode="auto">
          <a:xfrm>
            <a:off x="2057400" y="2130425"/>
            <a:ext cx="1143000" cy="1143000"/>
          </a:xfrm>
          <a:prstGeom prst="rect">
            <a:avLst/>
          </a:prstGeom>
          <a:noFill/>
          <a:ln w="9525">
            <a:noFill/>
            <a:miter lim="800000"/>
            <a:headEnd/>
            <a:tailEnd/>
          </a:ln>
        </p:spPr>
      </p:pic>
      <p:sp>
        <p:nvSpPr>
          <p:cNvPr id="74754" name="Title 1"/>
          <p:cNvSpPr>
            <a:spLocks noGrp="1"/>
          </p:cNvSpPr>
          <p:nvPr>
            <p:ph type="ctrTitle"/>
          </p:nvPr>
        </p:nvSpPr>
        <p:spPr>
          <a:xfrm>
            <a:off x="3505200" y="2438400"/>
            <a:ext cx="5410200" cy="1143000"/>
          </a:xfrm>
        </p:spPr>
        <p:txBody>
          <a:bodyPr/>
          <a:lstStyle/>
          <a:p>
            <a:pPr algn="l" eaLnBrk="1" hangingPunct="1"/>
            <a:r>
              <a:rPr lang="en-US" dirty="0" smtClean="0"/>
              <a:t>Ask the Presenter</a:t>
            </a:r>
          </a:p>
        </p:txBody>
      </p:sp>
      <p:pic>
        <p:nvPicPr>
          <p:cNvPr id="74756" name="Picture 5" descr="&quot;&quot;"/>
          <p:cNvPicPr>
            <a:picLocks noChangeAspect="1"/>
          </p:cNvPicPr>
          <p:nvPr/>
        </p:nvPicPr>
        <p:blipFill>
          <a:blip r:embed="rId4"/>
          <a:srcRect/>
          <a:stretch>
            <a:fillRect/>
          </a:stretch>
        </p:blipFill>
        <p:spPr bwMode="auto">
          <a:xfrm>
            <a:off x="1371600" y="3621088"/>
            <a:ext cx="7761288"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descr="Rounded rectangles serves as a background for text.  "/>
          <p:cNvSpPr/>
          <p:nvPr/>
        </p:nvSpPr>
        <p:spPr>
          <a:xfrm>
            <a:off x="533400" y="685801"/>
            <a:ext cx="8153400" cy="5742800"/>
          </a:xfrm>
          <a:prstGeom prst="roundRect">
            <a:avLst/>
          </a:prstGeom>
          <a:solidFill>
            <a:schemeClr val="bg1">
              <a:lumMod val="7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sp>
        <p:nvSpPr>
          <p:cNvPr id="16" name="Rounded Rectangle 15" descr="Rounded rectangles serves as a background for text.  "/>
          <p:cNvSpPr/>
          <p:nvPr/>
        </p:nvSpPr>
        <p:spPr>
          <a:xfrm>
            <a:off x="1143000" y="1676400"/>
            <a:ext cx="7162800" cy="40386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18" name="Rounded Rectangle 17" descr="Consult / Referral Management&#10;"/>
          <p:cNvSpPr/>
          <p:nvPr/>
        </p:nvSpPr>
        <p:spPr>
          <a:xfrm>
            <a:off x="990600" y="1219200"/>
            <a:ext cx="1828800" cy="48006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lumMod val="50000"/>
                  </a:schemeClr>
                </a:solidFill>
              </a:rPr>
              <a:t>Consult </a:t>
            </a:r>
            <a:r>
              <a:rPr lang="en-US" sz="2000" b="1" dirty="0">
                <a:solidFill>
                  <a:schemeClr val="bg2">
                    <a:lumMod val="50000"/>
                  </a:schemeClr>
                </a:solidFill>
              </a:rPr>
              <a:t>/ Referral Management</a:t>
            </a:r>
          </a:p>
        </p:txBody>
      </p:sp>
      <p:sp>
        <p:nvSpPr>
          <p:cNvPr id="19" name="Flowchart: Connector 18" descr="Rounded rectangles serves as a background for text.  "/>
          <p:cNvSpPr/>
          <p:nvPr/>
        </p:nvSpPr>
        <p:spPr>
          <a:xfrm>
            <a:off x="978877" y="1143000"/>
            <a:ext cx="545123" cy="522514"/>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p>
        </p:txBody>
      </p:sp>
      <p:sp>
        <p:nvSpPr>
          <p:cNvPr id="17" name="Rounded Rectangle 16" descr="Initial decision to utilize non-VA services&#10;Referral creation and evaluation utilizing standardized consult/referral templates &#10;Administrative eligibility determination &amp; clinical review&#10;Appropriate justification and authorization &#10;Cost estimation entered in FBCS&#10;"/>
          <p:cNvSpPr/>
          <p:nvPr/>
        </p:nvSpPr>
        <p:spPr>
          <a:xfrm>
            <a:off x="2971800" y="1219200"/>
            <a:ext cx="5334000" cy="48006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r>
              <a:rPr lang="en-US" sz="2600" dirty="0">
                <a:solidFill>
                  <a:schemeClr val="bg2">
                    <a:lumMod val="50000"/>
                  </a:schemeClr>
                </a:solidFill>
              </a:rPr>
              <a:t>Initial decision to utilize non-VA services</a:t>
            </a:r>
          </a:p>
          <a:p>
            <a:pPr marL="225425" indent="-171450">
              <a:buFont typeface="Arial" pitchFamily="34" charset="0"/>
              <a:buChar char="•"/>
              <a:defRPr/>
            </a:pPr>
            <a:r>
              <a:rPr lang="en-US" sz="2600" dirty="0">
                <a:solidFill>
                  <a:schemeClr val="bg2">
                    <a:lumMod val="50000"/>
                  </a:schemeClr>
                </a:solidFill>
              </a:rPr>
              <a:t>Referral creation and evaluation utilizing standardized </a:t>
            </a:r>
            <a:r>
              <a:rPr lang="en-US" sz="2600" dirty="0" smtClean="0">
                <a:solidFill>
                  <a:schemeClr val="bg2">
                    <a:lumMod val="50000"/>
                  </a:schemeClr>
                </a:solidFill>
              </a:rPr>
              <a:t>consult/referral </a:t>
            </a:r>
            <a:r>
              <a:rPr lang="en-US" sz="2600" dirty="0">
                <a:solidFill>
                  <a:schemeClr val="bg2">
                    <a:lumMod val="50000"/>
                  </a:schemeClr>
                </a:solidFill>
              </a:rPr>
              <a:t>templates </a:t>
            </a:r>
          </a:p>
          <a:p>
            <a:pPr marL="225425" indent="-171450">
              <a:buFont typeface="Arial" pitchFamily="34" charset="0"/>
              <a:buChar char="•"/>
              <a:defRPr/>
            </a:pPr>
            <a:r>
              <a:rPr lang="en-US" sz="2600" dirty="0" smtClean="0">
                <a:solidFill>
                  <a:schemeClr val="bg2">
                    <a:lumMod val="50000"/>
                  </a:schemeClr>
                </a:solidFill>
              </a:rPr>
              <a:t>Administrative </a:t>
            </a:r>
            <a:r>
              <a:rPr lang="en-US" sz="2600" dirty="0">
                <a:solidFill>
                  <a:schemeClr val="bg2">
                    <a:lumMod val="50000"/>
                  </a:schemeClr>
                </a:solidFill>
              </a:rPr>
              <a:t>eligibility </a:t>
            </a:r>
            <a:r>
              <a:rPr lang="en-US" sz="2600" dirty="0" smtClean="0">
                <a:solidFill>
                  <a:schemeClr val="bg2">
                    <a:lumMod val="50000"/>
                  </a:schemeClr>
                </a:solidFill>
              </a:rPr>
              <a:t>determination &amp; clinical review</a:t>
            </a:r>
          </a:p>
          <a:p>
            <a:pPr marL="225425" indent="-171450">
              <a:buFont typeface="Arial" pitchFamily="34" charset="0"/>
              <a:buChar char="•"/>
              <a:defRPr/>
            </a:pPr>
            <a:r>
              <a:rPr lang="en-US" sz="2600" dirty="0" smtClean="0">
                <a:solidFill>
                  <a:schemeClr val="bg2">
                    <a:lumMod val="50000"/>
                  </a:schemeClr>
                </a:solidFill>
              </a:rPr>
              <a:t>Appropriate justification and authorization </a:t>
            </a:r>
            <a:endParaRPr lang="en-US" sz="2600" dirty="0">
              <a:solidFill>
                <a:schemeClr val="bg2">
                  <a:lumMod val="50000"/>
                </a:schemeClr>
              </a:solidFill>
            </a:endParaRPr>
          </a:p>
          <a:p>
            <a:pPr marL="225425" indent="-171450">
              <a:buFont typeface="Arial" pitchFamily="34" charset="0"/>
              <a:buChar char="•"/>
              <a:defRPr/>
            </a:pPr>
            <a:r>
              <a:rPr lang="en-US" sz="2600" dirty="0">
                <a:solidFill>
                  <a:schemeClr val="bg2">
                    <a:lumMod val="50000"/>
                  </a:schemeClr>
                </a:solidFill>
              </a:rPr>
              <a:t>Cost </a:t>
            </a:r>
            <a:r>
              <a:rPr lang="en-US" sz="2600" dirty="0" smtClean="0">
                <a:solidFill>
                  <a:schemeClr val="bg2">
                    <a:lumMod val="50000"/>
                  </a:schemeClr>
                </a:solidFill>
              </a:rPr>
              <a:t>estimation entered in FBCS</a:t>
            </a:r>
            <a:endParaRPr lang="en-US" sz="2600" dirty="0">
              <a:solidFill>
                <a:schemeClr val="bg2">
                  <a:lumMod val="50000"/>
                </a:schemeClr>
              </a:solidFill>
            </a:endParaRPr>
          </a:p>
        </p:txBody>
      </p:sp>
    </p:spTree>
    <p:extLst>
      <p:ext uri="{BB962C8B-B14F-4D97-AF65-F5344CB8AC3E}">
        <p14:creationId xmlns:p14="http://schemas.microsoft.com/office/powerpoint/2010/main" val="230403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descr="shape serves as a background for text.  "/>
          <p:cNvSpPr/>
          <p:nvPr/>
        </p:nvSpPr>
        <p:spPr>
          <a:xfrm>
            <a:off x="533400" y="381000"/>
            <a:ext cx="8153400" cy="6172200"/>
          </a:xfrm>
          <a:prstGeom prst="roundRect">
            <a:avLst/>
          </a:prstGeom>
          <a:solidFill>
            <a:schemeClr val="bg1">
              <a:lumMod val="75000"/>
            </a:schemeClr>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endParaRPr lang="en-US" sz="1300" b="1" dirty="0">
              <a:solidFill>
                <a:schemeClr val="tx1"/>
              </a:solidFill>
            </a:endParaRPr>
          </a:p>
        </p:txBody>
      </p:sp>
      <p:sp>
        <p:nvSpPr>
          <p:cNvPr id="26" name="Rounded Rectangle 25" descr="shape serves as a background for text.  "/>
          <p:cNvSpPr/>
          <p:nvPr/>
        </p:nvSpPr>
        <p:spPr>
          <a:xfrm>
            <a:off x="1066800" y="1524000"/>
            <a:ext cx="7391400" cy="4038600"/>
          </a:xfrm>
          <a:prstGeom prst="round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bg1"/>
              </a:solidFill>
            </a:endParaRPr>
          </a:p>
        </p:txBody>
      </p:sp>
      <p:sp>
        <p:nvSpPr>
          <p:cNvPr id="28" name="Rounded Rectangle 27" descr="Appointment Management &#10;&amp; Clinical Documentation &#10;Management&#10;"/>
          <p:cNvSpPr/>
          <p:nvPr/>
        </p:nvSpPr>
        <p:spPr>
          <a:xfrm>
            <a:off x="838200" y="914400"/>
            <a:ext cx="1905000" cy="50292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bg2">
                    <a:lumMod val="50000"/>
                  </a:schemeClr>
                </a:solidFill>
              </a:rPr>
              <a:t>Appointment Management </a:t>
            </a:r>
            <a:br>
              <a:rPr lang="en-US" b="1" dirty="0" smtClean="0">
                <a:solidFill>
                  <a:schemeClr val="bg2">
                    <a:lumMod val="50000"/>
                  </a:schemeClr>
                </a:solidFill>
              </a:rPr>
            </a:br>
            <a:r>
              <a:rPr lang="en-US" b="1" dirty="0" smtClean="0">
                <a:solidFill>
                  <a:schemeClr val="bg2">
                    <a:lumMod val="50000"/>
                  </a:schemeClr>
                </a:solidFill>
              </a:rPr>
              <a:t>&amp; Clinical Documentation </a:t>
            </a:r>
            <a:br>
              <a:rPr lang="en-US" b="1" dirty="0" smtClean="0">
                <a:solidFill>
                  <a:schemeClr val="bg2">
                    <a:lumMod val="50000"/>
                  </a:schemeClr>
                </a:solidFill>
              </a:rPr>
            </a:br>
            <a:r>
              <a:rPr lang="en-US" b="1" dirty="0" smtClean="0">
                <a:solidFill>
                  <a:schemeClr val="bg2">
                    <a:lumMod val="50000"/>
                  </a:schemeClr>
                </a:solidFill>
              </a:rPr>
              <a:t>Management</a:t>
            </a:r>
            <a:endParaRPr lang="en-US" b="1" dirty="0">
              <a:solidFill>
                <a:schemeClr val="bg2">
                  <a:lumMod val="50000"/>
                </a:schemeClr>
              </a:solidFill>
            </a:endParaRPr>
          </a:p>
        </p:txBody>
      </p:sp>
      <p:sp>
        <p:nvSpPr>
          <p:cNvPr id="29" name="Flowchart: Connector 28" descr="shape serves as a background for text.  "/>
          <p:cNvSpPr/>
          <p:nvPr/>
        </p:nvSpPr>
        <p:spPr>
          <a:xfrm>
            <a:off x="685800" y="838200"/>
            <a:ext cx="533400" cy="533400"/>
          </a:xfrm>
          <a:prstGeom prst="flowChartConnector">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p>
        </p:txBody>
      </p:sp>
      <p:sp>
        <p:nvSpPr>
          <p:cNvPr id="27" name="Rounded Rectangle 26" descr="Appointment scheduling, tracking, pre and post-appointment patient contact&#10;Clinical documentation management, including document request, receipt, medical record entry, and provider notification&#10;Correspondence generation and management&#10;"/>
          <p:cNvSpPr/>
          <p:nvPr/>
        </p:nvSpPr>
        <p:spPr>
          <a:xfrm>
            <a:off x="2895600" y="914400"/>
            <a:ext cx="5562600" cy="5029200"/>
          </a:xfrm>
          <a:prstGeom prst="roundRect">
            <a:avLst/>
          </a:prstGeom>
          <a:solidFill>
            <a:schemeClr val="bg1"/>
          </a:solidFill>
          <a:ln>
            <a:solidFill>
              <a:schemeClr val="bg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171450">
              <a:buFont typeface="Arial" pitchFamily="34" charset="0"/>
              <a:buChar char="•"/>
              <a:defRPr/>
            </a:pPr>
            <a:r>
              <a:rPr lang="en-US" sz="2800" dirty="0" smtClean="0">
                <a:solidFill>
                  <a:schemeClr val="bg2">
                    <a:lumMod val="50000"/>
                  </a:schemeClr>
                </a:solidFill>
              </a:rPr>
              <a:t>Appointment scheduling, tracking, pre and post-appointment patient contact</a:t>
            </a:r>
          </a:p>
          <a:p>
            <a:pPr marL="225425" indent="-171450">
              <a:buFont typeface="Arial" pitchFamily="34" charset="0"/>
              <a:buChar char="•"/>
              <a:defRPr/>
            </a:pPr>
            <a:r>
              <a:rPr lang="en-US" sz="2800" dirty="0" smtClean="0">
                <a:solidFill>
                  <a:schemeClr val="bg2">
                    <a:lumMod val="50000"/>
                  </a:schemeClr>
                </a:solidFill>
              </a:rPr>
              <a:t>Clinical documentation management, including document request, receipt, medical record entry and provider notification</a:t>
            </a:r>
          </a:p>
          <a:p>
            <a:pPr marL="225425" indent="-171450">
              <a:buFont typeface="Arial" pitchFamily="34" charset="0"/>
              <a:buChar char="•"/>
              <a:defRPr/>
            </a:pPr>
            <a:r>
              <a:rPr lang="en-US" sz="2800" dirty="0" smtClean="0">
                <a:solidFill>
                  <a:schemeClr val="bg2">
                    <a:lumMod val="50000"/>
                  </a:schemeClr>
                </a:solidFill>
              </a:rPr>
              <a:t>Correspondence generation and management</a:t>
            </a:r>
            <a:endParaRPr lang="en-US" sz="2800" dirty="0">
              <a:solidFill>
                <a:schemeClr val="bg2">
                  <a:lumMod val="50000"/>
                </a:schemeClr>
              </a:solidFill>
            </a:endParaRPr>
          </a:p>
        </p:txBody>
      </p:sp>
    </p:spTree>
    <p:extLst>
      <p:ext uri="{BB962C8B-B14F-4D97-AF65-F5344CB8AC3E}">
        <p14:creationId xmlns:p14="http://schemas.microsoft.com/office/powerpoint/2010/main" val="205680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7E2A6A1E6C9449B9F46AEFD0FAD5A1" ma:contentTypeVersion="0" ma:contentTypeDescription="Create a new document." ma:contentTypeScope="" ma:versionID="4998fb07b8ab09df0ee84d6a5616409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199978A-B39C-44CE-BE61-75DF5E09A88B}">
  <ds:schemaRefs>
    <ds:schemaRef ds:uri="http://schemas.microsoft.com/sharepoint/v3/contenttype/forms"/>
  </ds:schemaRefs>
</ds:datastoreItem>
</file>

<file path=customXml/itemProps2.xml><?xml version="1.0" encoding="utf-8"?>
<ds:datastoreItem xmlns:ds="http://schemas.openxmlformats.org/officeDocument/2006/customXml" ds:itemID="{C5B28163-6EAC-40D2-8768-85C05EDA0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960735C-5AEA-4517-B899-8E9E3C4AC9D9}">
  <ds:schemaRefs>
    <ds:schemaRef ds:uri="http://purl.org/dc/dcmityp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6019</TotalTime>
  <Words>11600</Words>
  <Application>Microsoft Office PowerPoint</Application>
  <PresentationFormat>On-screen Show (4:3)</PresentationFormat>
  <Paragraphs>1282</Paragraphs>
  <Slides>71</Slides>
  <Notes>71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3" baseType="lpstr">
      <vt:lpstr>ＭＳ Ｐゴシック</vt:lpstr>
      <vt:lpstr>Arial</vt:lpstr>
      <vt:lpstr>Calibri</vt:lpstr>
      <vt:lpstr>Courier New</vt:lpstr>
      <vt:lpstr>Franklin Gothic Book</vt:lpstr>
      <vt:lpstr>Franklin Gothic Medium</vt:lpstr>
      <vt:lpstr>Georgia</vt:lpstr>
      <vt:lpstr>Times New Roman</vt:lpstr>
      <vt:lpstr>Wingdings</vt:lpstr>
      <vt:lpstr>Office Theme</vt:lpstr>
      <vt:lpstr>2_Office Theme</vt:lpstr>
      <vt:lpstr>Document</vt:lpstr>
      <vt:lpstr>PowerPoint Presentation</vt:lpstr>
      <vt:lpstr>Agenda</vt:lpstr>
      <vt:lpstr>PowerPoint Presentation</vt:lpstr>
      <vt:lpstr>Project Timeline</vt:lpstr>
      <vt:lpstr>Enterprise Deployment Strategy</vt:lpstr>
      <vt:lpstr>Non VA Care Coordination Model                  Core NVCC Processes</vt:lpstr>
      <vt:lpstr>PowerPoint Presentation</vt:lpstr>
      <vt:lpstr>PowerPoint Presentation</vt:lpstr>
      <vt:lpstr>PowerPoint Presentation</vt:lpstr>
      <vt:lpstr>PowerPoint Presentation</vt:lpstr>
      <vt:lpstr>Project Scope Recap</vt:lpstr>
      <vt:lpstr>NVCC Enterprise Benefits &amp; Metrics</vt:lpstr>
      <vt:lpstr>PowerPoint Presentation</vt:lpstr>
      <vt:lpstr>“Future State”</vt:lpstr>
      <vt:lpstr>PowerPoint Presentation</vt:lpstr>
      <vt:lpstr>With Healthcare Claims Processing…</vt:lpstr>
      <vt:lpstr>Key Deployment Roles &amp; Responsibilities  and Interdisciplinary Team</vt:lpstr>
      <vt:lpstr>Resources</vt:lpstr>
      <vt:lpstr>Non VA Care Coordination Website</vt:lpstr>
      <vt:lpstr>PowerPoint Presentation</vt:lpstr>
      <vt:lpstr>NVCC Model</vt:lpstr>
      <vt:lpstr>Our Goal</vt:lpstr>
      <vt:lpstr>PowerPoint Presentation</vt:lpstr>
      <vt:lpstr>Referral Review Process</vt:lpstr>
      <vt:lpstr>Who is Involved in                  Referral Review?</vt:lpstr>
      <vt:lpstr>Referral Review Process</vt:lpstr>
      <vt:lpstr>Referral Review Process</vt:lpstr>
      <vt:lpstr>PowerPoint Presentation</vt:lpstr>
      <vt:lpstr>PowerPoint Presentation</vt:lpstr>
      <vt:lpstr>PowerPoint Presentation</vt:lpstr>
      <vt:lpstr>Referral Review Process</vt:lpstr>
      <vt:lpstr> Verifying Administrative Eligibility What Does This Mean?</vt:lpstr>
      <vt:lpstr>Required Documentation                  Eligibility Verification</vt:lpstr>
      <vt:lpstr>What Involves Clinical Review?</vt:lpstr>
      <vt:lpstr>Medical Review Hierarchy To Identify VA or Other Services</vt:lpstr>
      <vt:lpstr>Referral Review Process</vt:lpstr>
      <vt:lpstr>NON VA CARE COORDINATION   REFERRAL REVIEW TOOL</vt:lpstr>
      <vt:lpstr>NON VA CARE COORDINATION   PROGRESS NOTE TEMPLATE</vt:lpstr>
      <vt:lpstr>Referral Review Process Summary</vt:lpstr>
      <vt:lpstr>PowerPoint Presentation</vt:lpstr>
      <vt:lpstr>NVCC Appointment Management Process</vt:lpstr>
      <vt:lpstr>Who is Involved in                  Appointment Management?</vt:lpstr>
      <vt:lpstr>Appointment Mgt Process Flow</vt:lpstr>
      <vt:lpstr>Documents / Tools Utilized in  Appointment Management</vt:lpstr>
      <vt:lpstr>PowerPoint Presentation</vt:lpstr>
      <vt:lpstr>PowerPoint Presentation</vt:lpstr>
      <vt:lpstr>PowerPoint Presentation</vt:lpstr>
      <vt:lpstr>PowerPoint Presentation</vt:lpstr>
      <vt:lpstr>PowerPoint Presentation</vt:lpstr>
      <vt:lpstr>Appointment Mgt Process Flow Recap</vt:lpstr>
      <vt:lpstr>PowerPoint Presentation</vt:lpstr>
      <vt:lpstr>NVCC Hospital Notification Process</vt:lpstr>
      <vt:lpstr>Hospital Notification Process</vt:lpstr>
      <vt:lpstr>Who is Involved in                 Hospital Notification Process?</vt:lpstr>
      <vt:lpstr>Hospital Notification Note</vt:lpstr>
      <vt:lpstr>PowerPoint Presentation</vt:lpstr>
      <vt:lpstr>PowerPoint Presentation</vt:lpstr>
      <vt:lpstr>Hospital Notification Process Summary</vt:lpstr>
      <vt:lpstr>PowerPoint Presentation</vt:lpstr>
      <vt:lpstr>NVCC Clinical Review for  Emergency Claims Process</vt:lpstr>
      <vt:lpstr>Who is Involved in        Unauthorized and Mill Bill Claims?            </vt:lpstr>
      <vt:lpstr>PowerPoint Presentation</vt:lpstr>
      <vt:lpstr>PowerPoint Presentation</vt:lpstr>
      <vt:lpstr>PowerPoint Presentation</vt:lpstr>
      <vt:lpstr>NVCC Appeals Management Process</vt:lpstr>
      <vt:lpstr>Who is Involved in                  Administrative Appeals Management Process?</vt:lpstr>
      <vt:lpstr>Administrative Appeals  Management Process </vt:lpstr>
      <vt:lpstr> </vt:lpstr>
      <vt:lpstr>PowerPoint Presentation</vt:lpstr>
      <vt:lpstr>PowerPoint Presentation</vt:lpstr>
      <vt:lpstr>Ask the Presenter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414 Non VA Care Coordination, VA eHealth University 2012, Department of Veterans Affairs, vVeHU</dc:title>
  <dc:subject>414 Non VA Care Coordination, VA eHealth University 2012, Department of Veterans Affairs, vVeHU</dc:subject>
  <dc:creator>Department of Veterans Affairs, Veterans Health Administration</dc:creator>
  <cp:keywords>414, Non, VA, Care, Coordination, vVeHU, 2012, virtual, VA, eHealth, University</cp:keywords>
  <dc:description>Presentation for vVeHU, VA eHealth University 2012. Subject matter is 414 Non VA Care Coordination.</dc:description>
  <cp:lastModifiedBy>Jenny Sarault</cp:lastModifiedBy>
  <cp:revision>273</cp:revision>
  <dcterms:created xsi:type="dcterms:W3CDTF">2012-06-01T20:16:01Z</dcterms:created>
  <dcterms:modified xsi:type="dcterms:W3CDTF">2014-08-13T21:17:14Z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Department of Veterans Affairs, Veterans Health Administration</vt:lpwstr>
  </property>
  <property fmtid="{D5CDD505-2E9C-101B-9397-08002B2CF9AE}" pid="3" name="DateReviewed">
    <vt:filetime>2012-08-06T04:00:00Z</vt:filetime>
  </property>
  <property fmtid="{D5CDD505-2E9C-101B-9397-08002B2CF9AE}" pid="4" name="Language">
    <vt:lpwstr>English</vt:lpwstr>
  </property>
  <property fmtid="{D5CDD505-2E9C-101B-9397-08002B2CF9AE}" pid="5" name="Type">
    <vt:lpwstr>Presentation</vt:lpwstr>
  </property>
  <property fmtid="{D5CDD505-2E9C-101B-9397-08002B2CF9AE}" pid="6" name="DateModified">
    <vt:filetime>2012-08-12T04:00:00Z</vt:filetime>
  </property>
</Properties>
</file>