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diagrams/layout5.xml" ContentType="application/vnd.openxmlformats-officedocument.drawingml.diagramLayout+xml"/>
  <Override PartName="/ppt/notesSlides/notesSlide52.xml" ContentType="application/vnd.openxmlformats-officedocument.presentationml.notesSlide+xml"/>
  <Override PartName="/ppt/diagrams/data6.xml" ContentType="application/vnd.openxmlformats-officedocument.drawingml.diagramData+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diagrams/data7.xml" ContentType="application/vnd.openxmlformats-officedocument.drawingml.diagramData+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layout2.xml" ContentType="application/vnd.openxmlformats-officedocument.drawingml.diagramLayout+xml"/>
  <Override PartName="/ppt/diagrams/data3.xml" ContentType="application/vnd.openxmlformats-officedocument.drawingml.diagramData+xml"/>
  <Override PartName="/ppt/diagrams/colors5.xml" ContentType="application/vnd.openxmlformats-officedocument.drawingml.diagramColors+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rawing4.xml" ContentType="application/vnd.ms-office.drawingml.diagramDrawing+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diagrams/layout7.xml" ContentType="application/vnd.openxmlformats-officedocument.drawingml.diagram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6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slides/slide29.xml" ContentType="application/vnd.openxmlformats-officedocument.presentationml.slide+xml"/>
  <Override PartName="/ppt/diagrams/drawing2.xml" ContentType="application/vnd.ms-office.drawingml.diagramDrawing+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74"/>
  </p:notesMasterIdLst>
  <p:handoutMasterIdLst>
    <p:handoutMasterId r:id="rId75"/>
  </p:handoutMasterIdLst>
  <p:sldIdLst>
    <p:sldId id="256" r:id="rId5"/>
    <p:sldId id="282" r:id="rId6"/>
    <p:sldId id="268" r:id="rId7"/>
    <p:sldId id="278" r:id="rId8"/>
    <p:sldId id="375" r:id="rId9"/>
    <p:sldId id="265" r:id="rId10"/>
    <p:sldId id="372" r:id="rId11"/>
    <p:sldId id="373" r:id="rId12"/>
    <p:sldId id="351" r:id="rId13"/>
    <p:sldId id="374" r:id="rId14"/>
    <p:sldId id="338" r:id="rId15"/>
    <p:sldId id="376" r:id="rId16"/>
    <p:sldId id="378" r:id="rId17"/>
    <p:sldId id="348" r:id="rId18"/>
    <p:sldId id="379" r:id="rId19"/>
    <p:sldId id="382" r:id="rId20"/>
    <p:sldId id="380" r:id="rId21"/>
    <p:sldId id="381" r:id="rId22"/>
    <p:sldId id="349" r:id="rId23"/>
    <p:sldId id="358" r:id="rId24"/>
    <p:sldId id="367" r:id="rId25"/>
    <p:sldId id="384" r:id="rId26"/>
    <p:sldId id="269" r:id="rId27"/>
    <p:sldId id="330" r:id="rId28"/>
    <p:sldId id="284" r:id="rId29"/>
    <p:sldId id="352" r:id="rId30"/>
    <p:sldId id="398" r:id="rId31"/>
    <p:sldId id="332" r:id="rId32"/>
    <p:sldId id="386" r:id="rId33"/>
    <p:sldId id="274" r:id="rId34"/>
    <p:sldId id="275" r:id="rId35"/>
    <p:sldId id="346" r:id="rId36"/>
    <p:sldId id="293" r:id="rId37"/>
    <p:sldId id="276" r:id="rId38"/>
    <p:sldId id="365" r:id="rId39"/>
    <p:sldId id="355" r:id="rId40"/>
    <p:sldId id="333" r:id="rId41"/>
    <p:sldId id="334" r:id="rId42"/>
    <p:sldId id="301" r:id="rId43"/>
    <p:sldId id="364" r:id="rId44"/>
    <p:sldId id="354" r:id="rId45"/>
    <p:sldId id="387" r:id="rId46"/>
    <p:sldId id="369" r:id="rId47"/>
    <p:sldId id="360" r:id="rId48"/>
    <p:sldId id="388" r:id="rId49"/>
    <p:sldId id="317" r:id="rId50"/>
    <p:sldId id="389" r:id="rId51"/>
    <p:sldId id="390" r:id="rId52"/>
    <p:sldId id="363" r:id="rId53"/>
    <p:sldId id="310" r:id="rId54"/>
    <p:sldId id="328" r:id="rId55"/>
    <p:sldId id="391" r:id="rId56"/>
    <p:sldId id="303" r:id="rId57"/>
    <p:sldId id="304" r:id="rId58"/>
    <p:sldId id="357" r:id="rId59"/>
    <p:sldId id="343" r:id="rId60"/>
    <p:sldId id="305" r:id="rId61"/>
    <p:sldId id="344" r:id="rId62"/>
    <p:sldId id="313" r:id="rId63"/>
    <p:sldId id="396" r:id="rId64"/>
    <p:sldId id="340" r:id="rId65"/>
    <p:sldId id="327" r:id="rId66"/>
    <p:sldId id="277" r:id="rId67"/>
    <p:sldId id="339" r:id="rId68"/>
    <p:sldId id="288" r:id="rId69"/>
    <p:sldId id="290" r:id="rId70"/>
    <p:sldId id="366" r:id="rId71"/>
    <p:sldId id="397" r:id="rId72"/>
    <p:sldId id="371" r:id="rId73"/>
  </p:sldIdLst>
  <p:sldSz cx="9144000" cy="5143500" type="screen16x9"/>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 uri="{2D200454-40CA-4A62-9FC3-DE9A4176ACB9}">
      <p15:notesGuideLst xmlns=""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5800FF"/>
    <a:srgbClr val="9900CC"/>
    <a:srgbClr val="0066FF"/>
    <a:srgbClr val="F57F73"/>
    <a:srgbClr val="3333CC"/>
    <a:srgbClr val="FFFF99"/>
    <a:srgbClr val="009644"/>
    <a:srgbClr val="3399FF"/>
    <a:srgbClr val="99CC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713" autoAdjust="0"/>
    <p:restoredTop sz="68097" autoAdjust="0"/>
  </p:normalViewPr>
  <p:slideViewPr>
    <p:cSldViewPr>
      <p:cViewPr varScale="1">
        <p:scale>
          <a:sx n="82" d="100"/>
          <a:sy n="82" d="100"/>
        </p:scale>
        <p:origin x="-1014" y="-96"/>
      </p:cViewPr>
      <p:guideLst>
        <p:guide orient="horz" pos="1620"/>
        <p:guide pos="2880"/>
      </p:guideLst>
    </p:cSldViewPr>
  </p:slideViewPr>
  <p:outlineViewPr>
    <p:cViewPr>
      <p:scale>
        <a:sx n="33" d="100"/>
        <a:sy n="33" d="100"/>
      </p:scale>
      <p:origin x="258" y="22773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3" d="100"/>
          <a:sy n="63" d="100"/>
        </p:scale>
        <p:origin x="-2573" y="-67"/>
      </p:cViewPr>
      <p:guideLst>
        <p:guide orient="horz" pos="2909"/>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0CFE30-BA9A-4EC7-A27E-FADDAC4C9B76}"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6A8BEEDE-996F-47E4-ADAB-F987BC341C45}">
      <dgm:prSet custT="1"/>
      <dgm:spPr/>
      <dgm:t>
        <a:bodyPr/>
        <a:lstStyle/>
        <a:p>
          <a:pPr rtl="0"/>
          <a:r>
            <a:rPr lang="en-US" sz="2800" b="1" dirty="0" smtClean="0"/>
            <a:t>Infectious disease</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9F0734E4-C1A5-4C94-B81C-B4AB7857180D}" type="parTrans" cxnId="{A6A41FE9-7061-4570-8F73-99CD2948422A}">
      <dgm:prSet/>
      <dgm:spPr/>
      <dgm:t>
        <a:bodyPr/>
        <a:lstStyle/>
        <a:p>
          <a:endParaRPr lang="en-US" sz="2800"/>
        </a:p>
      </dgm:t>
    </dgm:pt>
    <dgm:pt modelId="{B7DDEC52-C0B9-4BC5-8F5B-960E9D732C0D}" type="sibTrans" cxnId="{A6A41FE9-7061-4570-8F73-99CD2948422A}">
      <dgm:prSet/>
      <dgm:spPr/>
      <dgm:t>
        <a:bodyPr/>
        <a:lstStyle/>
        <a:p>
          <a:endParaRPr lang="en-US" sz="2800"/>
        </a:p>
      </dgm:t>
    </dgm:pt>
    <dgm:pt modelId="{986D340A-073D-4C46-9091-182F4113FBBA}">
      <dgm:prSet custT="1"/>
      <dgm:spPr/>
      <dgm:t>
        <a:bodyPr/>
        <a:lstStyle/>
        <a:p>
          <a:pPr rtl="0"/>
          <a:r>
            <a:rPr lang="en-US" sz="2800" b="1" dirty="0" smtClean="0"/>
            <a:t>Neoplasm</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CE0B3198-B693-4FAB-9698-59179DFD43E9}" type="parTrans" cxnId="{916BD5A1-5756-49F5-B134-E85EA2E79907}">
      <dgm:prSet/>
      <dgm:spPr/>
      <dgm:t>
        <a:bodyPr/>
        <a:lstStyle/>
        <a:p>
          <a:endParaRPr lang="en-US" sz="2800"/>
        </a:p>
      </dgm:t>
    </dgm:pt>
    <dgm:pt modelId="{95E31962-65A4-4B86-ABE3-4CFB60BA408A}" type="sibTrans" cxnId="{916BD5A1-5756-49F5-B134-E85EA2E79907}">
      <dgm:prSet/>
      <dgm:spPr/>
      <dgm:t>
        <a:bodyPr/>
        <a:lstStyle/>
        <a:p>
          <a:endParaRPr lang="en-US" sz="2800"/>
        </a:p>
      </dgm:t>
    </dgm:pt>
    <dgm:pt modelId="{DF134356-A4BE-4D39-BA73-648A2801BDC3}">
      <dgm:prSet custT="1"/>
      <dgm:spPr/>
      <dgm:t>
        <a:bodyPr/>
        <a:lstStyle/>
        <a:p>
          <a:pPr rtl="0"/>
          <a:r>
            <a:rPr lang="en-US" sz="2800" b="1" dirty="0" smtClean="0"/>
            <a:t>Diabetes</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D92EC289-D420-4FF3-87E7-DB1693177CA2}" type="parTrans" cxnId="{094EFE7E-1E5A-4E0A-B6BF-1AB1554AA410}">
      <dgm:prSet/>
      <dgm:spPr/>
      <dgm:t>
        <a:bodyPr/>
        <a:lstStyle/>
        <a:p>
          <a:endParaRPr lang="en-US" sz="2800"/>
        </a:p>
      </dgm:t>
    </dgm:pt>
    <dgm:pt modelId="{794F622C-F08C-482D-9763-A2ED9AF5BAFD}" type="sibTrans" cxnId="{094EFE7E-1E5A-4E0A-B6BF-1AB1554AA410}">
      <dgm:prSet/>
      <dgm:spPr/>
      <dgm:t>
        <a:bodyPr/>
        <a:lstStyle/>
        <a:p>
          <a:endParaRPr lang="en-US" sz="2800"/>
        </a:p>
      </dgm:t>
    </dgm:pt>
    <dgm:pt modelId="{8FE6326B-BB6D-46B4-AC9F-9F033F9AE22B}">
      <dgm:prSet custT="1"/>
      <dgm:spPr/>
      <dgm:t>
        <a:bodyPr/>
        <a:lstStyle/>
        <a:p>
          <a:pPr rtl="0"/>
          <a:r>
            <a:rPr lang="en-US" sz="2800" b="1" dirty="0" smtClean="0"/>
            <a:t>Mental health</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3367F6F9-86E2-4809-8EDA-E88AFF4749B2}" type="parTrans" cxnId="{3FCEA495-1679-4ED6-8280-D2570669437F}">
      <dgm:prSet/>
      <dgm:spPr/>
      <dgm:t>
        <a:bodyPr/>
        <a:lstStyle/>
        <a:p>
          <a:endParaRPr lang="en-US" sz="2800"/>
        </a:p>
      </dgm:t>
    </dgm:pt>
    <dgm:pt modelId="{8350CA34-F8ED-408E-B711-65847C5A9541}" type="sibTrans" cxnId="{3FCEA495-1679-4ED6-8280-D2570669437F}">
      <dgm:prSet/>
      <dgm:spPr/>
      <dgm:t>
        <a:bodyPr/>
        <a:lstStyle/>
        <a:p>
          <a:endParaRPr lang="en-US" sz="2800"/>
        </a:p>
      </dgm:t>
    </dgm:pt>
    <dgm:pt modelId="{B8FFA1ED-EEB1-479A-BD67-0773BBEF785D}">
      <dgm:prSet custT="1"/>
      <dgm:spPr/>
      <dgm:t>
        <a:bodyPr/>
        <a:lstStyle/>
        <a:p>
          <a:pPr rtl="0"/>
          <a:r>
            <a:rPr lang="en-US" sz="2800" b="1" dirty="0" smtClean="0"/>
            <a:t>AMI</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3CEDB5A9-9D4C-4C9C-8F8D-0CDF4834E624}" type="parTrans" cxnId="{B68C8878-70B5-4898-9DCF-994FF58456C5}">
      <dgm:prSet/>
      <dgm:spPr/>
      <dgm:t>
        <a:bodyPr/>
        <a:lstStyle/>
        <a:p>
          <a:endParaRPr lang="en-US" sz="2800"/>
        </a:p>
      </dgm:t>
    </dgm:pt>
    <dgm:pt modelId="{2FB5DAFB-2B58-4A58-B841-1E06BA84BF3E}" type="sibTrans" cxnId="{B68C8878-70B5-4898-9DCF-994FF58456C5}">
      <dgm:prSet/>
      <dgm:spPr/>
      <dgm:t>
        <a:bodyPr/>
        <a:lstStyle/>
        <a:p>
          <a:endParaRPr lang="en-US" sz="2800"/>
        </a:p>
      </dgm:t>
    </dgm:pt>
    <dgm:pt modelId="{272F5E08-49BA-403D-B440-FE064F616861}">
      <dgm:prSet custT="1"/>
      <dgm:spPr/>
      <dgm:t>
        <a:bodyPr/>
        <a:lstStyle/>
        <a:p>
          <a:pPr rtl="0"/>
          <a:r>
            <a:rPr lang="en-US" sz="2800" b="1" dirty="0" smtClean="0"/>
            <a:t>Heart Failure</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A92880A0-898E-4FB9-9567-F60D5B2C52DF}" type="parTrans" cxnId="{F8C41516-692B-4F97-A232-F33EE0D2EED8}">
      <dgm:prSet/>
      <dgm:spPr/>
      <dgm:t>
        <a:bodyPr/>
        <a:lstStyle/>
        <a:p>
          <a:endParaRPr lang="en-US" sz="2800"/>
        </a:p>
      </dgm:t>
    </dgm:pt>
    <dgm:pt modelId="{E45B1130-E2C3-4121-8E6D-AB0CFB2A09FA}" type="sibTrans" cxnId="{F8C41516-692B-4F97-A232-F33EE0D2EED8}">
      <dgm:prSet/>
      <dgm:spPr/>
      <dgm:t>
        <a:bodyPr/>
        <a:lstStyle/>
        <a:p>
          <a:endParaRPr lang="en-US" sz="2800"/>
        </a:p>
      </dgm:t>
    </dgm:pt>
    <dgm:pt modelId="{C2396549-0CB1-48C0-974F-353397F0BA10}">
      <dgm:prSet custT="1"/>
      <dgm:spPr/>
      <dgm:t>
        <a:bodyPr/>
        <a:lstStyle/>
        <a:p>
          <a:pPr rtl="0"/>
          <a:r>
            <a:rPr lang="en-US" sz="2800" b="1" dirty="0" smtClean="0"/>
            <a:t>Hypertension</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0D777814-FC54-42BF-B0DC-5AA080786B02}" type="parTrans" cxnId="{033DCC07-478C-438C-94AA-761712A608B4}">
      <dgm:prSet/>
      <dgm:spPr/>
      <dgm:t>
        <a:bodyPr/>
        <a:lstStyle/>
        <a:p>
          <a:endParaRPr lang="en-US" sz="2800"/>
        </a:p>
      </dgm:t>
    </dgm:pt>
    <dgm:pt modelId="{E9B4E338-D589-417D-9BA8-4457363BC625}" type="sibTrans" cxnId="{033DCC07-478C-438C-94AA-761712A608B4}">
      <dgm:prSet/>
      <dgm:spPr/>
      <dgm:t>
        <a:bodyPr/>
        <a:lstStyle/>
        <a:p>
          <a:endParaRPr lang="en-US" sz="2800"/>
        </a:p>
      </dgm:t>
    </dgm:pt>
    <dgm:pt modelId="{3EEBD816-0ACB-4DFF-8029-5087EC9E709C}">
      <dgm:prSet custT="1"/>
      <dgm:spPr/>
      <dgm:t>
        <a:bodyPr/>
        <a:lstStyle/>
        <a:p>
          <a:pPr rtl="0"/>
          <a:r>
            <a:rPr lang="en-US" sz="2800" b="1" dirty="0" smtClean="0"/>
            <a:t>Asthma</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97EF131A-95FC-4367-A074-8A74A0D734B5}" type="parTrans" cxnId="{398CF245-35EF-4C4A-A964-EC17293AEBA3}">
      <dgm:prSet/>
      <dgm:spPr/>
      <dgm:t>
        <a:bodyPr/>
        <a:lstStyle/>
        <a:p>
          <a:endParaRPr lang="en-US" sz="2800"/>
        </a:p>
      </dgm:t>
    </dgm:pt>
    <dgm:pt modelId="{9BA972E3-D394-4F58-A263-C9408A7A8FC2}" type="sibTrans" cxnId="{398CF245-35EF-4C4A-A964-EC17293AEBA3}">
      <dgm:prSet/>
      <dgm:spPr/>
      <dgm:t>
        <a:bodyPr/>
        <a:lstStyle/>
        <a:p>
          <a:endParaRPr lang="en-US" sz="2800"/>
        </a:p>
      </dgm:t>
    </dgm:pt>
    <dgm:pt modelId="{C53C98EA-0A90-4832-BAB0-CB216876D76B}">
      <dgm:prSet custT="1"/>
      <dgm:spPr/>
      <dgm:t>
        <a:bodyPr/>
        <a:lstStyle/>
        <a:p>
          <a:pPr rtl="0"/>
          <a:r>
            <a:rPr lang="en-US" sz="2800" b="1" dirty="0" smtClean="0"/>
            <a:t>Injuries</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7EC64105-0A7D-4C6D-BDBE-E2B8457D067E}" type="parTrans" cxnId="{0CA841B0-8C92-41B7-9946-1075A8ACD7B1}">
      <dgm:prSet/>
      <dgm:spPr/>
      <dgm:t>
        <a:bodyPr/>
        <a:lstStyle/>
        <a:p>
          <a:endParaRPr lang="en-US" sz="2800"/>
        </a:p>
      </dgm:t>
    </dgm:pt>
    <dgm:pt modelId="{856B6F01-D024-43BB-B05E-1D1B3D39283D}" type="sibTrans" cxnId="{0CA841B0-8C92-41B7-9946-1075A8ACD7B1}">
      <dgm:prSet/>
      <dgm:spPr/>
      <dgm:t>
        <a:bodyPr/>
        <a:lstStyle/>
        <a:p>
          <a:endParaRPr lang="en-US" sz="2800"/>
        </a:p>
      </dgm:t>
    </dgm:pt>
    <dgm:pt modelId="{84C07AB7-4E4B-4E28-8A84-4ACFC8C19DEE}">
      <dgm:prSet custT="1"/>
      <dgm:spPr/>
      <dgm:t>
        <a:bodyPr/>
        <a:lstStyle/>
        <a:p>
          <a:pPr rtl="0"/>
          <a:r>
            <a:rPr lang="en-US" sz="2800" b="1" dirty="0" smtClean="0"/>
            <a:t>Fractures</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2102C1D6-3B8A-4278-93E0-8DCB10A4FD39}" type="parTrans" cxnId="{5D4282A7-E0CA-4B9A-95C6-A8F578ED9B1E}">
      <dgm:prSet/>
      <dgm:spPr/>
      <dgm:t>
        <a:bodyPr/>
        <a:lstStyle/>
        <a:p>
          <a:endParaRPr lang="en-US" sz="2800"/>
        </a:p>
      </dgm:t>
    </dgm:pt>
    <dgm:pt modelId="{0F336433-6BEB-493D-A2A4-B382FD3650A2}" type="sibTrans" cxnId="{5D4282A7-E0CA-4B9A-95C6-A8F578ED9B1E}">
      <dgm:prSet/>
      <dgm:spPr/>
      <dgm:t>
        <a:bodyPr/>
        <a:lstStyle/>
        <a:p>
          <a:endParaRPr lang="en-US" sz="2800"/>
        </a:p>
      </dgm:t>
    </dgm:pt>
    <dgm:pt modelId="{10998C5B-157D-4386-97CB-1D20C6AB7578}">
      <dgm:prSet custT="1"/>
      <dgm:spPr/>
      <dgm:t>
        <a:bodyPr/>
        <a:lstStyle/>
        <a:p>
          <a:pPr rtl="0"/>
          <a:r>
            <a:rPr lang="en-US" sz="2800" b="1" dirty="0" smtClean="0"/>
            <a:t>Chronic kidney disease</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6B839631-0F6E-4404-AEB8-089194C8C3E0}" type="parTrans" cxnId="{5F28A8CC-61E7-441E-A3DC-82E356444719}">
      <dgm:prSet/>
      <dgm:spPr/>
      <dgm:t>
        <a:bodyPr/>
        <a:lstStyle/>
        <a:p>
          <a:endParaRPr lang="en-US" sz="2800"/>
        </a:p>
      </dgm:t>
    </dgm:pt>
    <dgm:pt modelId="{7CE1CA8D-D3F5-45AB-9B63-36B627D36CEB}" type="sibTrans" cxnId="{5F28A8CC-61E7-441E-A3DC-82E356444719}">
      <dgm:prSet/>
      <dgm:spPr/>
      <dgm:t>
        <a:bodyPr/>
        <a:lstStyle/>
        <a:p>
          <a:endParaRPr lang="en-US" sz="2800"/>
        </a:p>
      </dgm:t>
    </dgm:pt>
    <dgm:pt modelId="{FF127326-8F62-4701-8BB6-EE95AFFDEDF0}">
      <dgm:prSet custT="1"/>
      <dgm:spPr/>
      <dgm:t>
        <a:bodyPr/>
        <a:lstStyle/>
        <a:p>
          <a:pPr rtl="0"/>
          <a:r>
            <a:rPr lang="en-US" sz="2800" b="1" dirty="0" smtClean="0"/>
            <a:t>Drug Underdosing</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2C824513-8453-4256-A5D8-ED0D723E33E7}" type="parTrans" cxnId="{239AB1BB-B457-44CD-B2B7-2D28119A8AB0}">
      <dgm:prSet/>
      <dgm:spPr/>
      <dgm:t>
        <a:bodyPr/>
        <a:lstStyle/>
        <a:p>
          <a:endParaRPr lang="en-US" sz="2800"/>
        </a:p>
      </dgm:t>
    </dgm:pt>
    <dgm:pt modelId="{2A660A61-D3CB-42FC-8257-2EA955719C01}" type="sibTrans" cxnId="{239AB1BB-B457-44CD-B2B7-2D28119A8AB0}">
      <dgm:prSet/>
      <dgm:spPr/>
      <dgm:t>
        <a:bodyPr/>
        <a:lstStyle/>
        <a:p>
          <a:endParaRPr lang="en-US" sz="2800"/>
        </a:p>
      </dgm:t>
    </dgm:pt>
    <dgm:pt modelId="{09D11B5B-88CF-4BDA-8ED9-729E429F5C01}">
      <dgm:prSet custT="1"/>
      <dgm:spPr/>
      <dgm:t>
        <a:bodyPr/>
        <a:lstStyle/>
        <a:p>
          <a:pPr rtl="0"/>
          <a:r>
            <a:rPr lang="en-US" sz="2800" b="1" dirty="0" smtClean="0"/>
            <a:t>Cerebral Infarctions</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37E78059-183C-49DA-AD61-D27A80427EE9}" type="parTrans" cxnId="{D716FCE3-17D9-4B2C-A102-593FD8A6C332}">
      <dgm:prSet/>
      <dgm:spPr/>
      <dgm:t>
        <a:bodyPr/>
        <a:lstStyle/>
        <a:p>
          <a:endParaRPr lang="en-US" sz="2800"/>
        </a:p>
      </dgm:t>
    </dgm:pt>
    <dgm:pt modelId="{A15E83D6-60C8-4A70-96FA-491D1D8ECCFB}" type="sibTrans" cxnId="{D716FCE3-17D9-4B2C-A102-593FD8A6C332}">
      <dgm:prSet/>
      <dgm:spPr/>
      <dgm:t>
        <a:bodyPr/>
        <a:lstStyle/>
        <a:p>
          <a:endParaRPr lang="en-US" sz="2800"/>
        </a:p>
      </dgm:t>
    </dgm:pt>
    <dgm:pt modelId="{282089C7-50CE-490D-B022-A2D125BD4E04}">
      <dgm:prSet custT="1"/>
      <dgm:spPr/>
      <dgm:t>
        <a:bodyPr/>
        <a:lstStyle/>
        <a:p>
          <a:pPr rtl="0"/>
          <a:r>
            <a:rPr lang="en-US" sz="2800" b="1" dirty="0" smtClean="0"/>
            <a:t>AMI</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BC3EE345-DB0A-4D1B-80AE-E32B93FB8CA2}" type="parTrans" cxnId="{ED5F4F9D-A0CE-48D5-B7DF-3237A072F63B}">
      <dgm:prSet/>
      <dgm:spPr/>
      <dgm:t>
        <a:bodyPr/>
        <a:lstStyle/>
        <a:p>
          <a:endParaRPr lang="en-US" sz="2800"/>
        </a:p>
      </dgm:t>
    </dgm:pt>
    <dgm:pt modelId="{2805141F-9839-4489-AB1C-E2FCE879C9F1}" type="sibTrans" cxnId="{ED5F4F9D-A0CE-48D5-B7DF-3237A072F63B}">
      <dgm:prSet/>
      <dgm:spPr/>
      <dgm:t>
        <a:bodyPr/>
        <a:lstStyle/>
        <a:p>
          <a:endParaRPr lang="en-US" sz="2800"/>
        </a:p>
      </dgm:t>
    </dgm:pt>
    <dgm:pt modelId="{D001AA66-1DB5-4699-8F42-1A6451C021FF}">
      <dgm:prSet custT="1"/>
      <dgm:spPr/>
      <dgm:t>
        <a:bodyPr/>
        <a:lstStyle/>
        <a:p>
          <a:pPr rtl="0"/>
          <a:r>
            <a:rPr lang="en-US" sz="2800" b="1" dirty="0" smtClean="0"/>
            <a:t>ICD-10-PCS</a:t>
          </a:r>
          <a:endParaRPr lang="en-US" sz="2800" b="1" dirty="0"/>
        </a:p>
      </dgm:t>
      <dgm:extLst>
        <a:ext uri="{E40237B7-FDA0-4F09-8148-C483321AD2D9}">
          <dgm14:cNvPr xmlns="" xmlns:dgm14="http://schemas.microsoft.com/office/drawing/2010/diagram" id="0" name="" descr="Infectious disease&#10;Neoplasm&#10;Diabetes&#10;Mental health&#10;AMI&#10;Heart Failure&#10;Hypertension&#10;Asthma&#10;Injuries&#10;Fractures&#10;Chronic kidney disease&#10;Drug Underdosing&#10;Cerebral Infarctions&#10;AMI&#10;ICD-10-PCS&#10;"/>
        </a:ext>
      </dgm:extLst>
    </dgm:pt>
    <dgm:pt modelId="{491CF3E3-121B-4E3A-AC45-7193EC253AD8}" type="parTrans" cxnId="{C564C4CD-5287-4D82-8DB5-474B63A9F549}">
      <dgm:prSet/>
      <dgm:spPr/>
      <dgm:t>
        <a:bodyPr/>
        <a:lstStyle/>
        <a:p>
          <a:endParaRPr lang="en-US" sz="2800"/>
        </a:p>
      </dgm:t>
    </dgm:pt>
    <dgm:pt modelId="{C209B39B-3FD4-4832-B4F2-58873AB18745}" type="sibTrans" cxnId="{C564C4CD-5287-4D82-8DB5-474B63A9F549}">
      <dgm:prSet/>
      <dgm:spPr/>
      <dgm:t>
        <a:bodyPr/>
        <a:lstStyle/>
        <a:p>
          <a:endParaRPr lang="en-US" sz="2800"/>
        </a:p>
      </dgm:t>
    </dgm:pt>
    <dgm:pt modelId="{23C8A2AC-20B4-4B16-9713-07B673370444}" type="pres">
      <dgm:prSet presAssocID="{540CFE30-BA9A-4EC7-A27E-FADDAC4C9B76}" presName="Name0" presStyleCnt="0">
        <dgm:presLayoutVars>
          <dgm:dir/>
          <dgm:animLvl val="lvl"/>
          <dgm:resizeHandles val="exact"/>
        </dgm:presLayoutVars>
      </dgm:prSet>
      <dgm:spPr/>
      <dgm:t>
        <a:bodyPr/>
        <a:lstStyle/>
        <a:p>
          <a:endParaRPr lang="en-US"/>
        </a:p>
      </dgm:t>
    </dgm:pt>
    <dgm:pt modelId="{A9FE953A-2BCA-4320-97DB-EC3F9A07786D}" type="pres">
      <dgm:prSet presAssocID="{6A8BEEDE-996F-47E4-ADAB-F987BC341C45}" presName="linNode" presStyleCnt="0"/>
      <dgm:spPr/>
    </dgm:pt>
    <dgm:pt modelId="{20F307F2-7AB8-4144-8A5A-DDA4A12A9194}" type="pres">
      <dgm:prSet presAssocID="{6A8BEEDE-996F-47E4-ADAB-F987BC341C45}" presName="parentText" presStyleLbl="node1" presStyleIdx="0" presStyleCnt="15" custScaleX="162663" custScaleY="2000000">
        <dgm:presLayoutVars>
          <dgm:chMax val="1"/>
          <dgm:bulletEnabled val="1"/>
        </dgm:presLayoutVars>
      </dgm:prSet>
      <dgm:spPr/>
      <dgm:t>
        <a:bodyPr/>
        <a:lstStyle/>
        <a:p>
          <a:endParaRPr lang="en-US"/>
        </a:p>
      </dgm:t>
    </dgm:pt>
    <dgm:pt modelId="{56A4576D-1259-4D4F-BB13-A1E11E1438C0}" type="pres">
      <dgm:prSet presAssocID="{B7DDEC52-C0B9-4BC5-8F5B-960E9D732C0D}" presName="sp" presStyleCnt="0"/>
      <dgm:spPr/>
    </dgm:pt>
    <dgm:pt modelId="{115E0FD8-FFBB-4367-BE20-1A606B2B9362}" type="pres">
      <dgm:prSet presAssocID="{986D340A-073D-4C46-9091-182F4113FBBA}" presName="linNode" presStyleCnt="0"/>
      <dgm:spPr/>
    </dgm:pt>
    <dgm:pt modelId="{FCB904E6-391B-497A-8C66-27374B1D9A8E}" type="pres">
      <dgm:prSet presAssocID="{986D340A-073D-4C46-9091-182F4113FBBA}" presName="parentText" presStyleLbl="node1" presStyleIdx="1" presStyleCnt="15" custScaleX="162663" custScaleY="2000000">
        <dgm:presLayoutVars>
          <dgm:chMax val="1"/>
          <dgm:bulletEnabled val="1"/>
        </dgm:presLayoutVars>
      </dgm:prSet>
      <dgm:spPr/>
      <dgm:t>
        <a:bodyPr/>
        <a:lstStyle/>
        <a:p>
          <a:endParaRPr lang="en-US"/>
        </a:p>
      </dgm:t>
    </dgm:pt>
    <dgm:pt modelId="{EA1DDCD1-1887-4180-82DE-DFD41A9B2624}" type="pres">
      <dgm:prSet presAssocID="{95E31962-65A4-4B86-ABE3-4CFB60BA408A}" presName="sp" presStyleCnt="0"/>
      <dgm:spPr/>
    </dgm:pt>
    <dgm:pt modelId="{8DA6B7F0-7F22-42A5-9B63-DFA975A56D08}" type="pres">
      <dgm:prSet presAssocID="{DF134356-A4BE-4D39-BA73-648A2801BDC3}" presName="linNode" presStyleCnt="0"/>
      <dgm:spPr/>
    </dgm:pt>
    <dgm:pt modelId="{0A5F4EEB-6FD8-4B8B-A84C-F6C41BC2404F}" type="pres">
      <dgm:prSet presAssocID="{DF134356-A4BE-4D39-BA73-648A2801BDC3}" presName="parentText" presStyleLbl="node1" presStyleIdx="2" presStyleCnt="15" custScaleX="162663" custScaleY="2000000">
        <dgm:presLayoutVars>
          <dgm:chMax val="1"/>
          <dgm:bulletEnabled val="1"/>
        </dgm:presLayoutVars>
      </dgm:prSet>
      <dgm:spPr/>
      <dgm:t>
        <a:bodyPr/>
        <a:lstStyle/>
        <a:p>
          <a:endParaRPr lang="en-US"/>
        </a:p>
      </dgm:t>
    </dgm:pt>
    <dgm:pt modelId="{7649A2EC-05E1-4ED2-8DA7-29D1797E39F7}" type="pres">
      <dgm:prSet presAssocID="{794F622C-F08C-482D-9763-A2ED9AF5BAFD}" presName="sp" presStyleCnt="0"/>
      <dgm:spPr/>
    </dgm:pt>
    <dgm:pt modelId="{DF5E7F95-A53F-43DD-B43C-B16DCA171C58}" type="pres">
      <dgm:prSet presAssocID="{8FE6326B-BB6D-46B4-AC9F-9F033F9AE22B}" presName="linNode" presStyleCnt="0"/>
      <dgm:spPr/>
    </dgm:pt>
    <dgm:pt modelId="{1DAF0B27-DBBD-4975-9E56-A334C3EB8F6E}" type="pres">
      <dgm:prSet presAssocID="{8FE6326B-BB6D-46B4-AC9F-9F033F9AE22B}" presName="parentText" presStyleLbl="node1" presStyleIdx="3" presStyleCnt="15" custScaleX="162663" custScaleY="2000000">
        <dgm:presLayoutVars>
          <dgm:chMax val="1"/>
          <dgm:bulletEnabled val="1"/>
        </dgm:presLayoutVars>
      </dgm:prSet>
      <dgm:spPr/>
      <dgm:t>
        <a:bodyPr/>
        <a:lstStyle/>
        <a:p>
          <a:endParaRPr lang="en-US"/>
        </a:p>
      </dgm:t>
    </dgm:pt>
    <dgm:pt modelId="{4F09CB3A-69FD-4AF6-A8B9-531E433C57FF}" type="pres">
      <dgm:prSet presAssocID="{8350CA34-F8ED-408E-B711-65847C5A9541}" presName="sp" presStyleCnt="0"/>
      <dgm:spPr/>
    </dgm:pt>
    <dgm:pt modelId="{04DC8486-6723-45D4-9C6A-0A03111B869F}" type="pres">
      <dgm:prSet presAssocID="{B8FFA1ED-EEB1-479A-BD67-0773BBEF785D}" presName="linNode" presStyleCnt="0"/>
      <dgm:spPr/>
    </dgm:pt>
    <dgm:pt modelId="{D4747E86-8A48-4F65-9781-DD119EBC2DD2}" type="pres">
      <dgm:prSet presAssocID="{B8FFA1ED-EEB1-479A-BD67-0773BBEF785D}" presName="parentText" presStyleLbl="node1" presStyleIdx="4" presStyleCnt="15" custScaleX="162663" custScaleY="2000000">
        <dgm:presLayoutVars>
          <dgm:chMax val="1"/>
          <dgm:bulletEnabled val="1"/>
        </dgm:presLayoutVars>
      </dgm:prSet>
      <dgm:spPr/>
      <dgm:t>
        <a:bodyPr/>
        <a:lstStyle/>
        <a:p>
          <a:endParaRPr lang="en-US"/>
        </a:p>
      </dgm:t>
    </dgm:pt>
    <dgm:pt modelId="{EA77A808-31DA-496F-82D7-221E444B9E0B}" type="pres">
      <dgm:prSet presAssocID="{2FB5DAFB-2B58-4A58-B841-1E06BA84BF3E}" presName="sp" presStyleCnt="0"/>
      <dgm:spPr/>
    </dgm:pt>
    <dgm:pt modelId="{1A4D0A05-13A1-437F-814C-CA762CC001D2}" type="pres">
      <dgm:prSet presAssocID="{272F5E08-49BA-403D-B440-FE064F616861}" presName="linNode" presStyleCnt="0"/>
      <dgm:spPr/>
    </dgm:pt>
    <dgm:pt modelId="{DC57788F-AE24-4D3E-903C-15580DDBFBE7}" type="pres">
      <dgm:prSet presAssocID="{272F5E08-49BA-403D-B440-FE064F616861}" presName="parentText" presStyleLbl="node1" presStyleIdx="5" presStyleCnt="15" custScaleX="162663" custScaleY="2000000">
        <dgm:presLayoutVars>
          <dgm:chMax val="1"/>
          <dgm:bulletEnabled val="1"/>
        </dgm:presLayoutVars>
      </dgm:prSet>
      <dgm:spPr/>
      <dgm:t>
        <a:bodyPr/>
        <a:lstStyle/>
        <a:p>
          <a:endParaRPr lang="en-US"/>
        </a:p>
      </dgm:t>
    </dgm:pt>
    <dgm:pt modelId="{E8830C28-4A43-4281-A85A-90ED9BF2C2FF}" type="pres">
      <dgm:prSet presAssocID="{E45B1130-E2C3-4121-8E6D-AB0CFB2A09FA}" presName="sp" presStyleCnt="0"/>
      <dgm:spPr/>
    </dgm:pt>
    <dgm:pt modelId="{7C94B9EB-3F81-4B1C-A8C5-2FB3226AB451}" type="pres">
      <dgm:prSet presAssocID="{C2396549-0CB1-48C0-974F-353397F0BA10}" presName="linNode" presStyleCnt="0"/>
      <dgm:spPr/>
    </dgm:pt>
    <dgm:pt modelId="{087C0EEC-5C73-4218-A34E-C74317A8E5D5}" type="pres">
      <dgm:prSet presAssocID="{C2396549-0CB1-48C0-974F-353397F0BA10}" presName="parentText" presStyleLbl="node1" presStyleIdx="6" presStyleCnt="15" custScaleX="162663" custScaleY="2000000">
        <dgm:presLayoutVars>
          <dgm:chMax val="1"/>
          <dgm:bulletEnabled val="1"/>
        </dgm:presLayoutVars>
      </dgm:prSet>
      <dgm:spPr/>
      <dgm:t>
        <a:bodyPr/>
        <a:lstStyle/>
        <a:p>
          <a:endParaRPr lang="en-US"/>
        </a:p>
      </dgm:t>
    </dgm:pt>
    <dgm:pt modelId="{8C33E5FB-B2D1-415D-9A27-CD95BA17FEBB}" type="pres">
      <dgm:prSet presAssocID="{E9B4E338-D589-417D-9BA8-4457363BC625}" presName="sp" presStyleCnt="0"/>
      <dgm:spPr/>
    </dgm:pt>
    <dgm:pt modelId="{A852DAB9-4C62-4D6A-9360-BC404FDC45D6}" type="pres">
      <dgm:prSet presAssocID="{3EEBD816-0ACB-4DFF-8029-5087EC9E709C}" presName="linNode" presStyleCnt="0"/>
      <dgm:spPr/>
    </dgm:pt>
    <dgm:pt modelId="{E395E7F1-EF33-4E6F-B34B-10383EB9CF16}" type="pres">
      <dgm:prSet presAssocID="{3EEBD816-0ACB-4DFF-8029-5087EC9E709C}" presName="parentText" presStyleLbl="node1" presStyleIdx="7" presStyleCnt="15" custScaleX="162663" custScaleY="2000000">
        <dgm:presLayoutVars>
          <dgm:chMax val="1"/>
          <dgm:bulletEnabled val="1"/>
        </dgm:presLayoutVars>
      </dgm:prSet>
      <dgm:spPr/>
      <dgm:t>
        <a:bodyPr/>
        <a:lstStyle/>
        <a:p>
          <a:endParaRPr lang="en-US"/>
        </a:p>
      </dgm:t>
    </dgm:pt>
    <dgm:pt modelId="{1E003A1F-7400-45B8-A8F3-9BC7B56E72E2}" type="pres">
      <dgm:prSet presAssocID="{9BA972E3-D394-4F58-A263-C9408A7A8FC2}" presName="sp" presStyleCnt="0"/>
      <dgm:spPr/>
    </dgm:pt>
    <dgm:pt modelId="{DB4DBAC5-94CF-498C-AE1A-CB0AE9792294}" type="pres">
      <dgm:prSet presAssocID="{C53C98EA-0A90-4832-BAB0-CB216876D76B}" presName="linNode" presStyleCnt="0"/>
      <dgm:spPr/>
    </dgm:pt>
    <dgm:pt modelId="{BE93E076-0A90-480D-A24A-7D1E5FB2B1D9}" type="pres">
      <dgm:prSet presAssocID="{C53C98EA-0A90-4832-BAB0-CB216876D76B}" presName="parentText" presStyleLbl="node1" presStyleIdx="8" presStyleCnt="15" custScaleX="162663" custScaleY="2000000">
        <dgm:presLayoutVars>
          <dgm:chMax val="1"/>
          <dgm:bulletEnabled val="1"/>
        </dgm:presLayoutVars>
      </dgm:prSet>
      <dgm:spPr/>
      <dgm:t>
        <a:bodyPr/>
        <a:lstStyle/>
        <a:p>
          <a:endParaRPr lang="en-US"/>
        </a:p>
      </dgm:t>
    </dgm:pt>
    <dgm:pt modelId="{CA99E37E-54A2-44CA-BD8E-214E1165A2CD}" type="pres">
      <dgm:prSet presAssocID="{856B6F01-D024-43BB-B05E-1D1B3D39283D}" presName="sp" presStyleCnt="0"/>
      <dgm:spPr/>
    </dgm:pt>
    <dgm:pt modelId="{18FAEA62-9037-4CC5-B693-E9327C6C5CC4}" type="pres">
      <dgm:prSet presAssocID="{84C07AB7-4E4B-4E28-8A84-4ACFC8C19DEE}" presName="linNode" presStyleCnt="0"/>
      <dgm:spPr/>
    </dgm:pt>
    <dgm:pt modelId="{5A28E655-8A9F-45BF-8273-B1B3078361F7}" type="pres">
      <dgm:prSet presAssocID="{84C07AB7-4E4B-4E28-8A84-4ACFC8C19DEE}" presName="parentText" presStyleLbl="node1" presStyleIdx="9" presStyleCnt="15" custScaleX="162663" custScaleY="2000000">
        <dgm:presLayoutVars>
          <dgm:chMax val="1"/>
          <dgm:bulletEnabled val="1"/>
        </dgm:presLayoutVars>
      </dgm:prSet>
      <dgm:spPr/>
      <dgm:t>
        <a:bodyPr/>
        <a:lstStyle/>
        <a:p>
          <a:endParaRPr lang="en-US"/>
        </a:p>
      </dgm:t>
    </dgm:pt>
    <dgm:pt modelId="{1C9BEEAB-1215-4760-9D8A-94D2D893938D}" type="pres">
      <dgm:prSet presAssocID="{0F336433-6BEB-493D-A2A4-B382FD3650A2}" presName="sp" presStyleCnt="0"/>
      <dgm:spPr/>
    </dgm:pt>
    <dgm:pt modelId="{EF19F2A3-2A5D-497A-80B5-F59F096A2AA0}" type="pres">
      <dgm:prSet presAssocID="{10998C5B-157D-4386-97CB-1D20C6AB7578}" presName="linNode" presStyleCnt="0"/>
      <dgm:spPr/>
    </dgm:pt>
    <dgm:pt modelId="{5F6F5E50-9A34-48A7-9F56-C891F6D3BA48}" type="pres">
      <dgm:prSet presAssocID="{10998C5B-157D-4386-97CB-1D20C6AB7578}" presName="parentText" presStyleLbl="node1" presStyleIdx="10" presStyleCnt="15" custScaleX="162663" custScaleY="2000000">
        <dgm:presLayoutVars>
          <dgm:chMax val="1"/>
          <dgm:bulletEnabled val="1"/>
        </dgm:presLayoutVars>
      </dgm:prSet>
      <dgm:spPr/>
      <dgm:t>
        <a:bodyPr/>
        <a:lstStyle/>
        <a:p>
          <a:endParaRPr lang="en-US"/>
        </a:p>
      </dgm:t>
    </dgm:pt>
    <dgm:pt modelId="{CEEC8584-F700-48DF-A7C2-8815819F74B3}" type="pres">
      <dgm:prSet presAssocID="{7CE1CA8D-D3F5-45AB-9B63-36B627D36CEB}" presName="sp" presStyleCnt="0"/>
      <dgm:spPr/>
    </dgm:pt>
    <dgm:pt modelId="{28C05678-CEB8-4F6B-BA20-97299E52EEB3}" type="pres">
      <dgm:prSet presAssocID="{FF127326-8F62-4701-8BB6-EE95AFFDEDF0}" presName="linNode" presStyleCnt="0"/>
      <dgm:spPr/>
    </dgm:pt>
    <dgm:pt modelId="{B5A024A8-9544-4D9A-B0E1-FEAAE75CF966}" type="pres">
      <dgm:prSet presAssocID="{FF127326-8F62-4701-8BB6-EE95AFFDEDF0}" presName="parentText" presStyleLbl="node1" presStyleIdx="11" presStyleCnt="15" custScaleX="162663" custScaleY="2000000">
        <dgm:presLayoutVars>
          <dgm:chMax val="1"/>
          <dgm:bulletEnabled val="1"/>
        </dgm:presLayoutVars>
      </dgm:prSet>
      <dgm:spPr/>
      <dgm:t>
        <a:bodyPr/>
        <a:lstStyle/>
        <a:p>
          <a:endParaRPr lang="en-US"/>
        </a:p>
      </dgm:t>
    </dgm:pt>
    <dgm:pt modelId="{71515ED2-F1A8-447C-AAEA-6DA5B3AEC4F1}" type="pres">
      <dgm:prSet presAssocID="{2A660A61-D3CB-42FC-8257-2EA955719C01}" presName="sp" presStyleCnt="0"/>
      <dgm:spPr/>
    </dgm:pt>
    <dgm:pt modelId="{179141E9-D7A7-4B79-8722-AED35B83799E}" type="pres">
      <dgm:prSet presAssocID="{09D11B5B-88CF-4BDA-8ED9-729E429F5C01}" presName="linNode" presStyleCnt="0"/>
      <dgm:spPr/>
    </dgm:pt>
    <dgm:pt modelId="{CAC39808-2DC5-46CC-B214-DF91C700D38D}" type="pres">
      <dgm:prSet presAssocID="{09D11B5B-88CF-4BDA-8ED9-729E429F5C01}" presName="parentText" presStyleLbl="node1" presStyleIdx="12" presStyleCnt="15" custScaleX="162663" custScaleY="2000000">
        <dgm:presLayoutVars>
          <dgm:chMax val="1"/>
          <dgm:bulletEnabled val="1"/>
        </dgm:presLayoutVars>
      </dgm:prSet>
      <dgm:spPr/>
      <dgm:t>
        <a:bodyPr/>
        <a:lstStyle/>
        <a:p>
          <a:endParaRPr lang="en-US"/>
        </a:p>
      </dgm:t>
    </dgm:pt>
    <dgm:pt modelId="{0719E2FC-866D-4A06-9621-BF75E931D976}" type="pres">
      <dgm:prSet presAssocID="{A15E83D6-60C8-4A70-96FA-491D1D8ECCFB}" presName="sp" presStyleCnt="0"/>
      <dgm:spPr/>
    </dgm:pt>
    <dgm:pt modelId="{20F7EBDE-FA51-459C-83D6-DAC25B135255}" type="pres">
      <dgm:prSet presAssocID="{282089C7-50CE-490D-B022-A2D125BD4E04}" presName="linNode" presStyleCnt="0"/>
      <dgm:spPr/>
    </dgm:pt>
    <dgm:pt modelId="{E2B04228-5DB4-4B5D-A4CF-F8EAE89E6806}" type="pres">
      <dgm:prSet presAssocID="{282089C7-50CE-490D-B022-A2D125BD4E04}" presName="parentText" presStyleLbl="node1" presStyleIdx="13" presStyleCnt="15" custScaleX="162663" custScaleY="2000000">
        <dgm:presLayoutVars>
          <dgm:chMax val="1"/>
          <dgm:bulletEnabled val="1"/>
        </dgm:presLayoutVars>
      </dgm:prSet>
      <dgm:spPr/>
      <dgm:t>
        <a:bodyPr/>
        <a:lstStyle/>
        <a:p>
          <a:endParaRPr lang="en-US"/>
        </a:p>
      </dgm:t>
    </dgm:pt>
    <dgm:pt modelId="{5A0EB16A-C10A-4092-94E5-0E9003436D34}" type="pres">
      <dgm:prSet presAssocID="{2805141F-9839-4489-AB1C-E2FCE879C9F1}" presName="sp" presStyleCnt="0"/>
      <dgm:spPr/>
    </dgm:pt>
    <dgm:pt modelId="{3DA9A9D4-7D39-4483-B9F0-42367F162D2A}" type="pres">
      <dgm:prSet presAssocID="{D001AA66-1DB5-4699-8F42-1A6451C021FF}" presName="linNode" presStyleCnt="0"/>
      <dgm:spPr/>
    </dgm:pt>
    <dgm:pt modelId="{DDC2B352-0350-4655-852A-F3C4B67C0BF3}" type="pres">
      <dgm:prSet presAssocID="{D001AA66-1DB5-4699-8F42-1A6451C021FF}" presName="parentText" presStyleLbl="node1" presStyleIdx="14" presStyleCnt="15" custScaleX="162663" custScaleY="2000000">
        <dgm:presLayoutVars>
          <dgm:chMax val="1"/>
          <dgm:bulletEnabled val="1"/>
        </dgm:presLayoutVars>
      </dgm:prSet>
      <dgm:spPr/>
      <dgm:t>
        <a:bodyPr/>
        <a:lstStyle/>
        <a:p>
          <a:endParaRPr lang="en-US"/>
        </a:p>
      </dgm:t>
    </dgm:pt>
  </dgm:ptLst>
  <dgm:cxnLst>
    <dgm:cxn modelId="{F8C41516-692B-4F97-A232-F33EE0D2EED8}" srcId="{540CFE30-BA9A-4EC7-A27E-FADDAC4C9B76}" destId="{272F5E08-49BA-403D-B440-FE064F616861}" srcOrd="5" destOrd="0" parTransId="{A92880A0-898E-4FB9-9567-F60D5B2C52DF}" sibTransId="{E45B1130-E2C3-4121-8E6D-AB0CFB2A09FA}"/>
    <dgm:cxn modelId="{D67FA2D6-F778-4F27-A592-8B93364BA4F3}" type="presOf" srcId="{D001AA66-1DB5-4699-8F42-1A6451C021FF}" destId="{DDC2B352-0350-4655-852A-F3C4B67C0BF3}" srcOrd="0" destOrd="0" presId="urn:microsoft.com/office/officeart/2005/8/layout/vList5"/>
    <dgm:cxn modelId="{ED5F4F9D-A0CE-48D5-B7DF-3237A072F63B}" srcId="{540CFE30-BA9A-4EC7-A27E-FADDAC4C9B76}" destId="{282089C7-50CE-490D-B022-A2D125BD4E04}" srcOrd="13" destOrd="0" parTransId="{BC3EE345-DB0A-4D1B-80AE-E32B93FB8CA2}" sibTransId="{2805141F-9839-4489-AB1C-E2FCE879C9F1}"/>
    <dgm:cxn modelId="{54097ECC-7BFE-4B02-9E5A-76A6F4A29BF3}" type="presOf" srcId="{B8FFA1ED-EEB1-479A-BD67-0773BBEF785D}" destId="{D4747E86-8A48-4F65-9781-DD119EBC2DD2}" srcOrd="0" destOrd="0" presId="urn:microsoft.com/office/officeart/2005/8/layout/vList5"/>
    <dgm:cxn modelId="{A5247DDD-F1AC-4CDB-8F1D-02EC96B05D2C}" type="presOf" srcId="{986D340A-073D-4C46-9091-182F4113FBBA}" destId="{FCB904E6-391B-497A-8C66-27374B1D9A8E}" srcOrd="0" destOrd="0" presId="urn:microsoft.com/office/officeart/2005/8/layout/vList5"/>
    <dgm:cxn modelId="{7452929B-821A-4FC5-B619-C6DA4384647A}" type="presOf" srcId="{DF134356-A4BE-4D39-BA73-648A2801BDC3}" destId="{0A5F4EEB-6FD8-4B8B-A84C-F6C41BC2404F}" srcOrd="0" destOrd="0" presId="urn:microsoft.com/office/officeart/2005/8/layout/vList5"/>
    <dgm:cxn modelId="{811477AE-08AD-4BE0-8285-18279827FBF1}" type="presOf" srcId="{3EEBD816-0ACB-4DFF-8029-5087EC9E709C}" destId="{E395E7F1-EF33-4E6F-B34B-10383EB9CF16}" srcOrd="0" destOrd="0" presId="urn:microsoft.com/office/officeart/2005/8/layout/vList5"/>
    <dgm:cxn modelId="{033DCC07-478C-438C-94AA-761712A608B4}" srcId="{540CFE30-BA9A-4EC7-A27E-FADDAC4C9B76}" destId="{C2396549-0CB1-48C0-974F-353397F0BA10}" srcOrd="6" destOrd="0" parTransId="{0D777814-FC54-42BF-B0DC-5AA080786B02}" sibTransId="{E9B4E338-D589-417D-9BA8-4457363BC625}"/>
    <dgm:cxn modelId="{B59C0AFC-DDA1-45DE-8E90-977BBD7104F3}" type="presOf" srcId="{C53C98EA-0A90-4832-BAB0-CB216876D76B}" destId="{BE93E076-0A90-480D-A24A-7D1E5FB2B1D9}" srcOrd="0" destOrd="0" presId="urn:microsoft.com/office/officeart/2005/8/layout/vList5"/>
    <dgm:cxn modelId="{A6A41FE9-7061-4570-8F73-99CD2948422A}" srcId="{540CFE30-BA9A-4EC7-A27E-FADDAC4C9B76}" destId="{6A8BEEDE-996F-47E4-ADAB-F987BC341C45}" srcOrd="0" destOrd="0" parTransId="{9F0734E4-C1A5-4C94-B81C-B4AB7857180D}" sibTransId="{B7DDEC52-C0B9-4BC5-8F5B-960E9D732C0D}"/>
    <dgm:cxn modelId="{AD1568A6-A0B1-400E-BB19-7A89C83FE3B2}" type="presOf" srcId="{8FE6326B-BB6D-46B4-AC9F-9F033F9AE22B}" destId="{1DAF0B27-DBBD-4975-9E56-A334C3EB8F6E}" srcOrd="0" destOrd="0" presId="urn:microsoft.com/office/officeart/2005/8/layout/vList5"/>
    <dgm:cxn modelId="{0CA841B0-8C92-41B7-9946-1075A8ACD7B1}" srcId="{540CFE30-BA9A-4EC7-A27E-FADDAC4C9B76}" destId="{C53C98EA-0A90-4832-BAB0-CB216876D76B}" srcOrd="8" destOrd="0" parTransId="{7EC64105-0A7D-4C6D-BDBE-E2B8457D067E}" sibTransId="{856B6F01-D024-43BB-B05E-1D1B3D39283D}"/>
    <dgm:cxn modelId="{239AB1BB-B457-44CD-B2B7-2D28119A8AB0}" srcId="{540CFE30-BA9A-4EC7-A27E-FADDAC4C9B76}" destId="{FF127326-8F62-4701-8BB6-EE95AFFDEDF0}" srcOrd="11" destOrd="0" parTransId="{2C824513-8453-4256-A5D8-ED0D723E33E7}" sibTransId="{2A660A61-D3CB-42FC-8257-2EA955719C01}"/>
    <dgm:cxn modelId="{5D4282A7-E0CA-4B9A-95C6-A8F578ED9B1E}" srcId="{540CFE30-BA9A-4EC7-A27E-FADDAC4C9B76}" destId="{84C07AB7-4E4B-4E28-8A84-4ACFC8C19DEE}" srcOrd="9" destOrd="0" parTransId="{2102C1D6-3B8A-4278-93E0-8DCB10A4FD39}" sibTransId="{0F336433-6BEB-493D-A2A4-B382FD3650A2}"/>
    <dgm:cxn modelId="{3FCEA495-1679-4ED6-8280-D2570669437F}" srcId="{540CFE30-BA9A-4EC7-A27E-FADDAC4C9B76}" destId="{8FE6326B-BB6D-46B4-AC9F-9F033F9AE22B}" srcOrd="3" destOrd="0" parTransId="{3367F6F9-86E2-4809-8EDA-E88AFF4749B2}" sibTransId="{8350CA34-F8ED-408E-B711-65847C5A9541}"/>
    <dgm:cxn modelId="{0344D7CE-DFE8-4753-8977-AA4571864E17}" type="presOf" srcId="{10998C5B-157D-4386-97CB-1D20C6AB7578}" destId="{5F6F5E50-9A34-48A7-9F56-C891F6D3BA48}" srcOrd="0" destOrd="0" presId="urn:microsoft.com/office/officeart/2005/8/layout/vList5"/>
    <dgm:cxn modelId="{AB447FC9-26FB-4DA3-9CC9-BD6906104044}" type="presOf" srcId="{540CFE30-BA9A-4EC7-A27E-FADDAC4C9B76}" destId="{23C8A2AC-20B4-4B16-9713-07B673370444}" srcOrd="0" destOrd="0" presId="urn:microsoft.com/office/officeart/2005/8/layout/vList5"/>
    <dgm:cxn modelId="{094EFE7E-1E5A-4E0A-B6BF-1AB1554AA410}" srcId="{540CFE30-BA9A-4EC7-A27E-FADDAC4C9B76}" destId="{DF134356-A4BE-4D39-BA73-648A2801BDC3}" srcOrd="2" destOrd="0" parTransId="{D92EC289-D420-4FF3-87E7-DB1693177CA2}" sibTransId="{794F622C-F08C-482D-9763-A2ED9AF5BAFD}"/>
    <dgm:cxn modelId="{916BD5A1-5756-49F5-B134-E85EA2E79907}" srcId="{540CFE30-BA9A-4EC7-A27E-FADDAC4C9B76}" destId="{986D340A-073D-4C46-9091-182F4113FBBA}" srcOrd="1" destOrd="0" parTransId="{CE0B3198-B693-4FAB-9698-59179DFD43E9}" sibTransId="{95E31962-65A4-4B86-ABE3-4CFB60BA408A}"/>
    <dgm:cxn modelId="{3CB78F2B-A1C0-44FB-BFD7-E8D5EC999FBA}" type="presOf" srcId="{84C07AB7-4E4B-4E28-8A84-4ACFC8C19DEE}" destId="{5A28E655-8A9F-45BF-8273-B1B3078361F7}" srcOrd="0" destOrd="0" presId="urn:microsoft.com/office/officeart/2005/8/layout/vList5"/>
    <dgm:cxn modelId="{159055E9-5010-490A-B5FD-64ECAE79C980}" type="presOf" srcId="{6A8BEEDE-996F-47E4-ADAB-F987BC341C45}" destId="{20F307F2-7AB8-4144-8A5A-DDA4A12A9194}" srcOrd="0" destOrd="0" presId="urn:microsoft.com/office/officeart/2005/8/layout/vList5"/>
    <dgm:cxn modelId="{398CF245-35EF-4C4A-A964-EC17293AEBA3}" srcId="{540CFE30-BA9A-4EC7-A27E-FADDAC4C9B76}" destId="{3EEBD816-0ACB-4DFF-8029-5087EC9E709C}" srcOrd="7" destOrd="0" parTransId="{97EF131A-95FC-4367-A074-8A74A0D734B5}" sibTransId="{9BA972E3-D394-4F58-A263-C9408A7A8FC2}"/>
    <dgm:cxn modelId="{B68C8878-70B5-4898-9DCF-994FF58456C5}" srcId="{540CFE30-BA9A-4EC7-A27E-FADDAC4C9B76}" destId="{B8FFA1ED-EEB1-479A-BD67-0773BBEF785D}" srcOrd="4" destOrd="0" parTransId="{3CEDB5A9-9D4C-4C9C-8F8D-0CDF4834E624}" sibTransId="{2FB5DAFB-2B58-4A58-B841-1E06BA84BF3E}"/>
    <dgm:cxn modelId="{F1991111-E1D3-4D54-BEFD-C19DDB7B635A}" type="presOf" srcId="{FF127326-8F62-4701-8BB6-EE95AFFDEDF0}" destId="{B5A024A8-9544-4D9A-B0E1-FEAAE75CF966}" srcOrd="0" destOrd="0" presId="urn:microsoft.com/office/officeart/2005/8/layout/vList5"/>
    <dgm:cxn modelId="{1996E6BF-CB14-4B67-B825-0D2CFC167132}" type="presOf" srcId="{C2396549-0CB1-48C0-974F-353397F0BA10}" destId="{087C0EEC-5C73-4218-A34E-C74317A8E5D5}" srcOrd="0" destOrd="0" presId="urn:microsoft.com/office/officeart/2005/8/layout/vList5"/>
    <dgm:cxn modelId="{C564C4CD-5287-4D82-8DB5-474B63A9F549}" srcId="{540CFE30-BA9A-4EC7-A27E-FADDAC4C9B76}" destId="{D001AA66-1DB5-4699-8F42-1A6451C021FF}" srcOrd="14" destOrd="0" parTransId="{491CF3E3-121B-4E3A-AC45-7193EC253AD8}" sibTransId="{C209B39B-3FD4-4832-B4F2-58873AB18745}"/>
    <dgm:cxn modelId="{326B3412-E22F-4BCA-9B94-BF94D871F218}" type="presOf" srcId="{272F5E08-49BA-403D-B440-FE064F616861}" destId="{DC57788F-AE24-4D3E-903C-15580DDBFBE7}" srcOrd="0" destOrd="0" presId="urn:microsoft.com/office/officeart/2005/8/layout/vList5"/>
    <dgm:cxn modelId="{63A0D1EA-4ED2-4382-8C16-B8FB12F187B6}" type="presOf" srcId="{09D11B5B-88CF-4BDA-8ED9-729E429F5C01}" destId="{CAC39808-2DC5-46CC-B214-DF91C700D38D}" srcOrd="0" destOrd="0" presId="urn:microsoft.com/office/officeart/2005/8/layout/vList5"/>
    <dgm:cxn modelId="{D716FCE3-17D9-4B2C-A102-593FD8A6C332}" srcId="{540CFE30-BA9A-4EC7-A27E-FADDAC4C9B76}" destId="{09D11B5B-88CF-4BDA-8ED9-729E429F5C01}" srcOrd="12" destOrd="0" parTransId="{37E78059-183C-49DA-AD61-D27A80427EE9}" sibTransId="{A15E83D6-60C8-4A70-96FA-491D1D8ECCFB}"/>
    <dgm:cxn modelId="{5F28A8CC-61E7-441E-A3DC-82E356444719}" srcId="{540CFE30-BA9A-4EC7-A27E-FADDAC4C9B76}" destId="{10998C5B-157D-4386-97CB-1D20C6AB7578}" srcOrd="10" destOrd="0" parTransId="{6B839631-0F6E-4404-AEB8-089194C8C3E0}" sibTransId="{7CE1CA8D-D3F5-45AB-9B63-36B627D36CEB}"/>
    <dgm:cxn modelId="{99DEFFB6-2B30-46A2-9464-349BD7143864}" type="presOf" srcId="{282089C7-50CE-490D-B022-A2D125BD4E04}" destId="{E2B04228-5DB4-4B5D-A4CF-F8EAE89E6806}" srcOrd="0" destOrd="0" presId="urn:microsoft.com/office/officeart/2005/8/layout/vList5"/>
    <dgm:cxn modelId="{E55876A1-88A2-4936-90A8-FAAEA14F5BA9}" type="presParOf" srcId="{23C8A2AC-20B4-4B16-9713-07B673370444}" destId="{A9FE953A-2BCA-4320-97DB-EC3F9A07786D}" srcOrd="0" destOrd="0" presId="urn:microsoft.com/office/officeart/2005/8/layout/vList5"/>
    <dgm:cxn modelId="{A6051D68-6FDE-42DB-872D-50EC80BE2583}" type="presParOf" srcId="{A9FE953A-2BCA-4320-97DB-EC3F9A07786D}" destId="{20F307F2-7AB8-4144-8A5A-DDA4A12A9194}" srcOrd="0" destOrd="0" presId="urn:microsoft.com/office/officeart/2005/8/layout/vList5"/>
    <dgm:cxn modelId="{71A9657B-73B3-47C6-A423-456219196F2E}" type="presParOf" srcId="{23C8A2AC-20B4-4B16-9713-07B673370444}" destId="{56A4576D-1259-4D4F-BB13-A1E11E1438C0}" srcOrd="1" destOrd="0" presId="urn:microsoft.com/office/officeart/2005/8/layout/vList5"/>
    <dgm:cxn modelId="{57C4327A-428F-4182-A5D5-725489C40CE4}" type="presParOf" srcId="{23C8A2AC-20B4-4B16-9713-07B673370444}" destId="{115E0FD8-FFBB-4367-BE20-1A606B2B9362}" srcOrd="2" destOrd="0" presId="urn:microsoft.com/office/officeart/2005/8/layout/vList5"/>
    <dgm:cxn modelId="{0E00E744-8201-4D6F-97AA-EF957DE6689B}" type="presParOf" srcId="{115E0FD8-FFBB-4367-BE20-1A606B2B9362}" destId="{FCB904E6-391B-497A-8C66-27374B1D9A8E}" srcOrd="0" destOrd="0" presId="urn:microsoft.com/office/officeart/2005/8/layout/vList5"/>
    <dgm:cxn modelId="{839028A5-7FFD-4379-88EA-388D156DBCE0}" type="presParOf" srcId="{23C8A2AC-20B4-4B16-9713-07B673370444}" destId="{EA1DDCD1-1887-4180-82DE-DFD41A9B2624}" srcOrd="3" destOrd="0" presId="urn:microsoft.com/office/officeart/2005/8/layout/vList5"/>
    <dgm:cxn modelId="{24FA2533-AA63-4A36-9B3D-D425690C58AB}" type="presParOf" srcId="{23C8A2AC-20B4-4B16-9713-07B673370444}" destId="{8DA6B7F0-7F22-42A5-9B63-DFA975A56D08}" srcOrd="4" destOrd="0" presId="urn:microsoft.com/office/officeart/2005/8/layout/vList5"/>
    <dgm:cxn modelId="{07DF9EB8-DD9A-4ACA-AD77-B6D39B070F5C}" type="presParOf" srcId="{8DA6B7F0-7F22-42A5-9B63-DFA975A56D08}" destId="{0A5F4EEB-6FD8-4B8B-A84C-F6C41BC2404F}" srcOrd="0" destOrd="0" presId="urn:microsoft.com/office/officeart/2005/8/layout/vList5"/>
    <dgm:cxn modelId="{F0ED3190-B33E-4DC3-A074-1630561B3DEA}" type="presParOf" srcId="{23C8A2AC-20B4-4B16-9713-07B673370444}" destId="{7649A2EC-05E1-4ED2-8DA7-29D1797E39F7}" srcOrd="5" destOrd="0" presId="urn:microsoft.com/office/officeart/2005/8/layout/vList5"/>
    <dgm:cxn modelId="{D729E1F2-386C-4667-85D7-97294941ECC7}" type="presParOf" srcId="{23C8A2AC-20B4-4B16-9713-07B673370444}" destId="{DF5E7F95-A53F-43DD-B43C-B16DCA171C58}" srcOrd="6" destOrd="0" presId="urn:microsoft.com/office/officeart/2005/8/layout/vList5"/>
    <dgm:cxn modelId="{F153AFAA-57B7-43E6-9039-87BDB40612D2}" type="presParOf" srcId="{DF5E7F95-A53F-43DD-B43C-B16DCA171C58}" destId="{1DAF0B27-DBBD-4975-9E56-A334C3EB8F6E}" srcOrd="0" destOrd="0" presId="urn:microsoft.com/office/officeart/2005/8/layout/vList5"/>
    <dgm:cxn modelId="{EDAB997D-925C-467B-9CBC-273A8A2B74F7}" type="presParOf" srcId="{23C8A2AC-20B4-4B16-9713-07B673370444}" destId="{4F09CB3A-69FD-4AF6-A8B9-531E433C57FF}" srcOrd="7" destOrd="0" presId="urn:microsoft.com/office/officeart/2005/8/layout/vList5"/>
    <dgm:cxn modelId="{8E408AF6-12ED-4D6F-B0A5-50992F2D115A}" type="presParOf" srcId="{23C8A2AC-20B4-4B16-9713-07B673370444}" destId="{04DC8486-6723-45D4-9C6A-0A03111B869F}" srcOrd="8" destOrd="0" presId="urn:microsoft.com/office/officeart/2005/8/layout/vList5"/>
    <dgm:cxn modelId="{542AE6D8-56E8-46E6-ACC7-840C8040DF52}" type="presParOf" srcId="{04DC8486-6723-45D4-9C6A-0A03111B869F}" destId="{D4747E86-8A48-4F65-9781-DD119EBC2DD2}" srcOrd="0" destOrd="0" presId="urn:microsoft.com/office/officeart/2005/8/layout/vList5"/>
    <dgm:cxn modelId="{D2FB9A5A-8FBB-4952-BAB3-324942EC039A}" type="presParOf" srcId="{23C8A2AC-20B4-4B16-9713-07B673370444}" destId="{EA77A808-31DA-496F-82D7-221E444B9E0B}" srcOrd="9" destOrd="0" presId="urn:microsoft.com/office/officeart/2005/8/layout/vList5"/>
    <dgm:cxn modelId="{C86DF345-700A-4952-91D5-0E9E55839E89}" type="presParOf" srcId="{23C8A2AC-20B4-4B16-9713-07B673370444}" destId="{1A4D0A05-13A1-437F-814C-CA762CC001D2}" srcOrd="10" destOrd="0" presId="urn:microsoft.com/office/officeart/2005/8/layout/vList5"/>
    <dgm:cxn modelId="{265CD8E9-B9E7-4842-A961-C6DBD889ED00}" type="presParOf" srcId="{1A4D0A05-13A1-437F-814C-CA762CC001D2}" destId="{DC57788F-AE24-4D3E-903C-15580DDBFBE7}" srcOrd="0" destOrd="0" presId="urn:microsoft.com/office/officeart/2005/8/layout/vList5"/>
    <dgm:cxn modelId="{3D7FAA96-7680-42CE-BC42-55FBCE5ABD81}" type="presParOf" srcId="{23C8A2AC-20B4-4B16-9713-07B673370444}" destId="{E8830C28-4A43-4281-A85A-90ED9BF2C2FF}" srcOrd="11" destOrd="0" presId="urn:microsoft.com/office/officeart/2005/8/layout/vList5"/>
    <dgm:cxn modelId="{8D872DB7-C307-4D76-9954-5384D1EE46C5}" type="presParOf" srcId="{23C8A2AC-20B4-4B16-9713-07B673370444}" destId="{7C94B9EB-3F81-4B1C-A8C5-2FB3226AB451}" srcOrd="12" destOrd="0" presId="urn:microsoft.com/office/officeart/2005/8/layout/vList5"/>
    <dgm:cxn modelId="{09885113-3B1E-4A9C-A69B-1FF6446AFC1B}" type="presParOf" srcId="{7C94B9EB-3F81-4B1C-A8C5-2FB3226AB451}" destId="{087C0EEC-5C73-4218-A34E-C74317A8E5D5}" srcOrd="0" destOrd="0" presId="urn:microsoft.com/office/officeart/2005/8/layout/vList5"/>
    <dgm:cxn modelId="{7B0DFE77-8177-49A1-BE5F-0444F82C9E32}" type="presParOf" srcId="{23C8A2AC-20B4-4B16-9713-07B673370444}" destId="{8C33E5FB-B2D1-415D-9A27-CD95BA17FEBB}" srcOrd="13" destOrd="0" presId="urn:microsoft.com/office/officeart/2005/8/layout/vList5"/>
    <dgm:cxn modelId="{D71205B8-9BF0-4D66-B324-87E863CC0AF6}" type="presParOf" srcId="{23C8A2AC-20B4-4B16-9713-07B673370444}" destId="{A852DAB9-4C62-4D6A-9360-BC404FDC45D6}" srcOrd="14" destOrd="0" presId="urn:microsoft.com/office/officeart/2005/8/layout/vList5"/>
    <dgm:cxn modelId="{5E8BD67B-CF53-4A80-A1B3-81297B3DC0DC}" type="presParOf" srcId="{A852DAB9-4C62-4D6A-9360-BC404FDC45D6}" destId="{E395E7F1-EF33-4E6F-B34B-10383EB9CF16}" srcOrd="0" destOrd="0" presId="urn:microsoft.com/office/officeart/2005/8/layout/vList5"/>
    <dgm:cxn modelId="{C1C991DA-D589-4D77-842C-8C61D7DE60AC}" type="presParOf" srcId="{23C8A2AC-20B4-4B16-9713-07B673370444}" destId="{1E003A1F-7400-45B8-A8F3-9BC7B56E72E2}" srcOrd="15" destOrd="0" presId="urn:microsoft.com/office/officeart/2005/8/layout/vList5"/>
    <dgm:cxn modelId="{450C1365-8877-4942-8708-E7E109DF6F78}" type="presParOf" srcId="{23C8A2AC-20B4-4B16-9713-07B673370444}" destId="{DB4DBAC5-94CF-498C-AE1A-CB0AE9792294}" srcOrd="16" destOrd="0" presId="urn:microsoft.com/office/officeart/2005/8/layout/vList5"/>
    <dgm:cxn modelId="{D6F61268-7244-4C39-855C-44794C2FF407}" type="presParOf" srcId="{DB4DBAC5-94CF-498C-AE1A-CB0AE9792294}" destId="{BE93E076-0A90-480D-A24A-7D1E5FB2B1D9}" srcOrd="0" destOrd="0" presId="urn:microsoft.com/office/officeart/2005/8/layout/vList5"/>
    <dgm:cxn modelId="{151E4444-1F52-4C16-963E-30D12DE1391F}" type="presParOf" srcId="{23C8A2AC-20B4-4B16-9713-07B673370444}" destId="{CA99E37E-54A2-44CA-BD8E-214E1165A2CD}" srcOrd="17" destOrd="0" presId="urn:microsoft.com/office/officeart/2005/8/layout/vList5"/>
    <dgm:cxn modelId="{EF511CC7-B5CF-4CB8-AFC7-862E34FC886C}" type="presParOf" srcId="{23C8A2AC-20B4-4B16-9713-07B673370444}" destId="{18FAEA62-9037-4CC5-B693-E9327C6C5CC4}" srcOrd="18" destOrd="0" presId="urn:microsoft.com/office/officeart/2005/8/layout/vList5"/>
    <dgm:cxn modelId="{77EC6B9C-1730-46BC-A748-26275CB9F167}" type="presParOf" srcId="{18FAEA62-9037-4CC5-B693-E9327C6C5CC4}" destId="{5A28E655-8A9F-45BF-8273-B1B3078361F7}" srcOrd="0" destOrd="0" presId="urn:microsoft.com/office/officeart/2005/8/layout/vList5"/>
    <dgm:cxn modelId="{CF4037F5-F611-493D-99F8-9E3FDCB87019}" type="presParOf" srcId="{23C8A2AC-20B4-4B16-9713-07B673370444}" destId="{1C9BEEAB-1215-4760-9D8A-94D2D893938D}" srcOrd="19" destOrd="0" presId="urn:microsoft.com/office/officeart/2005/8/layout/vList5"/>
    <dgm:cxn modelId="{E0D3284A-AD52-40A7-BA3F-33964406B9E4}" type="presParOf" srcId="{23C8A2AC-20B4-4B16-9713-07B673370444}" destId="{EF19F2A3-2A5D-497A-80B5-F59F096A2AA0}" srcOrd="20" destOrd="0" presId="urn:microsoft.com/office/officeart/2005/8/layout/vList5"/>
    <dgm:cxn modelId="{66834AE7-799A-46BD-B148-F858B75873E6}" type="presParOf" srcId="{EF19F2A3-2A5D-497A-80B5-F59F096A2AA0}" destId="{5F6F5E50-9A34-48A7-9F56-C891F6D3BA48}" srcOrd="0" destOrd="0" presId="urn:microsoft.com/office/officeart/2005/8/layout/vList5"/>
    <dgm:cxn modelId="{2B0B4A09-CC48-46FB-A74B-1F62C6D014E4}" type="presParOf" srcId="{23C8A2AC-20B4-4B16-9713-07B673370444}" destId="{CEEC8584-F700-48DF-A7C2-8815819F74B3}" srcOrd="21" destOrd="0" presId="urn:microsoft.com/office/officeart/2005/8/layout/vList5"/>
    <dgm:cxn modelId="{10666EEC-F776-4DD8-BA5E-E21F892FA338}" type="presParOf" srcId="{23C8A2AC-20B4-4B16-9713-07B673370444}" destId="{28C05678-CEB8-4F6B-BA20-97299E52EEB3}" srcOrd="22" destOrd="0" presId="urn:microsoft.com/office/officeart/2005/8/layout/vList5"/>
    <dgm:cxn modelId="{F129E61B-9363-4BA3-9F22-7F63562C85A0}" type="presParOf" srcId="{28C05678-CEB8-4F6B-BA20-97299E52EEB3}" destId="{B5A024A8-9544-4D9A-B0E1-FEAAE75CF966}" srcOrd="0" destOrd="0" presId="urn:microsoft.com/office/officeart/2005/8/layout/vList5"/>
    <dgm:cxn modelId="{993778E0-C32D-429C-81C9-89B2F0A91D65}" type="presParOf" srcId="{23C8A2AC-20B4-4B16-9713-07B673370444}" destId="{71515ED2-F1A8-447C-AAEA-6DA5B3AEC4F1}" srcOrd="23" destOrd="0" presId="urn:microsoft.com/office/officeart/2005/8/layout/vList5"/>
    <dgm:cxn modelId="{28EC62E7-B3EC-4A52-A584-AD45760E851F}" type="presParOf" srcId="{23C8A2AC-20B4-4B16-9713-07B673370444}" destId="{179141E9-D7A7-4B79-8722-AED35B83799E}" srcOrd="24" destOrd="0" presId="urn:microsoft.com/office/officeart/2005/8/layout/vList5"/>
    <dgm:cxn modelId="{1FF5ED90-D6E6-4DFF-8A50-34D10BF60108}" type="presParOf" srcId="{179141E9-D7A7-4B79-8722-AED35B83799E}" destId="{CAC39808-2DC5-46CC-B214-DF91C700D38D}" srcOrd="0" destOrd="0" presId="urn:microsoft.com/office/officeart/2005/8/layout/vList5"/>
    <dgm:cxn modelId="{634F169A-9304-4D31-9015-61E16696FD4C}" type="presParOf" srcId="{23C8A2AC-20B4-4B16-9713-07B673370444}" destId="{0719E2FC-866D-4A06-9621-BF75E931D976}" srcOrd="25" destOrd="0" presId="urn:microsoft.com/office/officeart/2005/8/layout/vList5"/>
    <dgm:cxn modelId="{F052773E-2CAB-4741-B68C-9015BE05133D}" type="presParOf" srcId="{23C8A2AC-20B4-4B16-9713-07B673370444}" destId="{20F7EBDE-FA51-459C-83D6-DAC25B135255}" srcOrd="26" destOrd="0" presId="urn:microsoft.com/office/officeart/2005/8/layout/vList5"/>
    <dgm:cxn modelId="{EDCE74E2-CAEB-4624-98F4-27766D95A1C2}" type="presParOf" srcId="{20F7EBDE-FA51-459C-83D6-DAC25B135255}" destId="{E2B04228-5DB4-4B5D-A4CF-F8EAE89E6806}" srcOrd="0" destOrd="0" presId="urn:microsoft.com/office/officeart/2005/8/layout/vList5"/>
    <dgm:cxn modelId="{A6432A6A-D1C2-439A-8DE6-52755D7A374D}" type="presParOf" srcId="{23C8A2AC-20B4-4B16-9713-07B673370444}" destId="{5A0EB16A-C10A-4092-94E5-0E9003436D34}" srcOrd="27" destOrd="0" presId="urn:microsoft.com/office/officeart/2005/8/layout/vList5"/>
    <dgm:cxn modelId="{35A2CCDE-BA42-4A8F-94FC-5C9D51E9CB8A}" type="presParOf" srcId="{23C8A2AC-20B4-4B16-9713-07B673370444}" destId="{3DA9A9D4-7D39-4483-B9F0-42367F162D2A}" srcOrd="28" destOrd="0" presId="urn:microsoft.com/office/officeart/2005/8/layout/vList5"/>
    <dgm:cxn modelId="{F2482C65-BAD6-4761-94BE-DF6879EEFC00}" type="presParOf" srcId="{3DA9A9D4-7D39-4483-B9F0-42367F162D2A}" destId="{DDC2B352-0350-4655-852A-F3C4B67C0BF3}" srcOrd="0"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CA002B-E256-4411-B96F-98482DD2224E}"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BD6A2F78-B82F-48FE-8A5B-67C412D3D7C7}">
      <dgm:prSet/>
      <dgm:spPr/>
      <dgm:t>
        <a:bodyPr/>
        <a:lstStyle/>
        <a:p>
          <a:pPr rtl="0"/>
          <a:r>
            <a:rPr lang="en-US" dirty="0" smtClean="0"/>
            <a:t>DSM-V</a:t>
          </a:r>
          <a:endParaRPr lang="en-US" dirty="0"/>
        </a:p>
      </dgm:t>
    </dgm:pt>
    <dgm:pt modelId="{13D81779-01D7-404D-AC3E-EE0D0E611A37}" type="parTrans" cxnId="{2FFDEFAA-29D5-4A57-9DAB-B6C60369F81A}">
      <dgm:prSet/>
      <dgm:spPr/>
      <dgm:t>
        <a:bodyPr/>
        <a:lstStyle/>
        <a:p>
          <a:endParaRPr lang="en-US"/>
        </a:p>
      </dgm:t>
    </dgm:pt>
    <dgm:pt modelId="{BAE492F5-261F-4710-9264-CE178D8FB0D7}" type="sibTrans" cxnId="{2FFDEFAA-29D5-4A57-9DAB-B6C60369F81A}">
      <dgm:prSet/>
      <dgm:spPr/>
      <dgm:t>
        <a:bodyPr/>
        <a:lstStyle/>
        <a:p>
          <a:endParaRPr lang="en-US"/>
        </a:p>
      </dgm:t>
    </dgm:pt>
    <dgm:pt modelId="{4A67C207-B3A6-42CD-B897-EA6F5F55DEA7}">
      <dgm:prSet/>
      <dgm:spPr/>
      <dgm:t>
        <a:bodyPr/>
        <a:lstStyle/>
        <a:p>
          <a:pPr rtl="0"/>
          <a:r>
            <a:rPr lang="en-US" dirty="0" smtClean="0"/>
            <a:t>ICD-10</a:t>
          </a:r>
          <a:endParaRPr lang="en-US" dirty="0"/>
        </a:p>
      </dgm:t>
    </dgm:pt>
    <dgm:pt modelId="{05663D69-65B5-4393-ACAF-40199ECDC7FE}" type="parTrans" cxnId="{8E5BE851-92EA-4BBB-B0FB-063C0709721B}">
      <dgm:prSet/>
      <dgm:spPr/>
      <dgm:t>
        <a:bodyPr/>
        <a:lstStyle/>
        <a:p>
          <a:endParaRPr lang="en-US"/>
        </a:p>
      </dgm:t>
    </dgm:pt>
    <dgm:pt modelId="{315E5CED-94CD-4053-AC0F-D3DF854EBC66}" type="sibTrans" cxnId="{8E5BE851-92EA-4BBB-B0FB-063C0709721B}">
      <dgm:prSet/>
      <dgm:spPr/>
      <dgm:t>
        <a:bodyPr/>
        <a:lstStyle/>
        <a:p>
          <a:endParaRPr lang="en-US"/>
        </a:p>
      </dgm:t>
    </dgm:pt>
    <dgm:pt modelId="{149DAC2F-0569-4A6C-A861-A7CB6EC65BDC}" type="pres">
      <dgm:prSet presAssocID="{BBCA002B-E256-4411-B96F-98482DD2224E}" presName="compositeShape" presStyleCnt="0">
        <dgm:presLayoutVars>
          <dgm:chMax val="2"/>
          <dgm:dir/>
          <dgm:resizeHandles val="exact"/>
        </dgm:presLayoutVars>
      </dgm:prSet>
      <dgm:spPr/>
      <dgm:t>
        <a:bodyPr/>
        <a:lstStyle/>
        <a:p>
          <a:endParaRPr lang="en-US"/>
        </a:p>
      </dgm:t>
    </dgm:pt>
    <dgm:pt modelId="{C7282B02-CC06-4462-A61C-5DBD8FD8BB02}" type="pres">
      <dgm:prSet presAssocID="{BBCA002B-E256-4411-B96F-98482DD2224E}" presName="ribbon" presStyleLbl="node1" presStyleIdx="0" presStyleCnt="1"/>
      <dgm:spPr/>
    </dgm:pt>
    <dgm:pt modelId="{11432435-CB6D-4F2B-931A-77E29262B52B}" type="pres">
      <dgm:prSet presAssocID="{BBCA002B-E256-4411-B96F-98482DD2224E}" presName="leftArrowText" presStyleLbl="node1" presStyleIdx="0" presStyleCnt="1">
        <dgm:presLayoutVars>
          <dgm:chMax val="0"/>
          <dgm:bulletEnabled val="1"/>
        </dgm:presLayoutVars>
      </dgm:prSet>
      <dgm:spPr/>
      <dgm:t>
        <a:bodyPr/>
        <a:lstStyle/>
        <a:p>
          <a:endParaRPr lang="en-US"/>
        </a:p>
      </dgm:t>
    </dgm:pt>
    <dgm:pt modelId="{ECDB9012-B91C-4771-A7C3-4461421735F1}" type="pres">
      <dgm:prSet presAssocID="{BBCA002B-E256-4411-B96F-98482DD2224E}" presName="rightArrowText" presStyleLbl="node1" presStyleIdx="0" presStyleCnt="1">
        <dgm:presLayoutVars>
          <dgm:chMax val="0"/>
          <dgm:bulletEnabled val="1"/>
        </dgm:presLayoutVars>
      </dgm:prSet>
      <dgm:spPr/>
      <dgm:t>
        <a:bodyPr/>
        <a:lstStyle/>
        <a:p>
          <a:endParaRPr lang="en-US"/>
        </a:p>
      </dgm:t>
    </dgm:pt>
  </dgm:ptLst>
  <dgm:cxnLst>
    <dgm:cxn modelId="{8E5BE851-92EA-4BBB-B0FB-063C0709721B}" srcId="{BBCA002B-E256-4411-B96F-98482DD2224E}" destId="{4A67C207-B3A6-42CD-B897-EA6F5F55DEA7}" srcOrd="1" destOrd="0" parTransId="{05663D69-65B5-4393-ACAF-40199ECDC7FE}" sibTransId="{315E5CED-94CD-4053-AC0F-D3DF854EBC66}"/>
    <dgm:cxn modelId="{9F452B33-7DDC-465B-BFB8-AC172ABEC8A5}" type="presOf" srcId="{4A67C207-B3A6-42CD-B897-EA6F5F55DEA7}" destId="{ECDB9012-B91C-4771-A7C3-4461421735F1}" srcOrd="0" destOrd="0" presId="urn:microsoft.com/office/officeart/2005/8/layout/arrow6"/>
    <dgm:cxn modelId="{E6893A7A-A83D-4EBB-A3C8-170A990D14D3}" type="presOf" srcId="{BBCA002B-E256-4411-B96F-98482DD2224E}" destId="{149DAC2F-0569-4A6C-A861-A7CB6EC65BDC}" srcOrd="0" destOrd="0" presId="urn:microsoft.com/office/officeart/2005/8/layout/arrow6"/>
    <dgm:cxn modelId="{2FFDEFAA-29D5-4A57-9DAB-B6C60369F81A}" srcId="{BBCA002B-E256-4411-B96F-98482DD2224E}" destId="{BD6A2F78-B82F-48FE-8A5B-67C412D3D7C7}" srcOrd="0" destOrd="0" parTransId="{13D81779-01D7-404D-AC3E-EE0D0E611A37}" sibTransId="{BAE492F5-261F-4710-9264-CE178D8FB0D7}"/>
    <dgm:cxn modelId="{C5E655AB-1F7A-43B6-88C4-1F8F3471D7C9}" type="presOf" srcId="{BD6A2F78-B82F-48FE-8A5B-67C412D3D7C7}" destId="{11432435-CB6D-4F2B-931A-77E29262B52B}" srcOrd="0" destOrd="0" presId="urn:microsoft.com/office/officeart/2005/8/layout/arrow6"/>
    <dgm:cxn modelId="{EF991BB3-2D44-4B01-8281-0132E1D31EAE}" type="presParOf" srcId="{149DAC2F-0569-4A6C-A861-A7CB6EC65BDC}" destId="{C7282B02-CC06-4462-A61C-5DBD8FD8BB02}" srcOrd="0" destOrd="0" presId="urn:microsoft.com/office/officeart/2005/8/layout/arrow6"/>
    <dgm:cxn modelId="{0795D094-2ED7-4941-B3A9-347C88B3EBB8}" type="presParOf" srcId="{149DAC2F-0569-4A6C-A861-A7CB6EC65BDC}" destId="{11432435-CB6D-4F2B-931A-77E29262B52B}" srcOrd="1" destOrd="0" presId="urn:microsoft.com/office/officeart/2005/8/layout/arrow6"/>
    <dgm:cxn modelId="{F9C9CD67-5151-4F5D-99DD-89ED8D7E4B47}" type="presParOf" srcId="{149DAC2F-0569-4A6C-A861-A7CB6EC65BDC}" destId="{ECDB9012-B91C-4771-A7C3-4461421735F1}"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F2A4DD-3182-4503-8F63-92CF4DF0C7DF}" type="doc">
      <dgm:prSet loTypeId="urn:microsoft.com/office/officeart/2005/8/layout/radial3" loCatId="relationship" qsTypeId="urn:microsoft.com/office/officeart/2005/8/quickstyle/3d3" qsCatId="3D" csTypeId="urn:microsoft.com/office/officeart/2005/8/colors/colorful5" csCatId="colorful" phldr="1"/>
      <dgm:spPr/>
      <dgm:t>
        <a:bodyPr/>
        <a:lstStyle/>
        <a:p>
          <a:endParaRPr lang="en-US"/>
        </a:p>
      </dgm:t>
    </dgm:pt>
    <dgm:pt modelId="{E64EC974-30B9-4765-ABDE-F6C2564E5788}">
      <dgm:prSet phldrT="[Text]" custT="1"/>
      <dgm:spPr/>
      <dgm:t>
        <a:bodyPr/>
        <a:lstStyle/>
        <a:p>
          <a:r>
            <a:rPr lang="en-US" sz="3200" b="1" dirty="0" smtClean="0">
              <a:solidFill>
                <a:schemeClr val="bg1"/>
              </a:solidFill>
            </a:rPr>
            <a:t>Psychoactive Substances</a:t>
          </a:r>
          <a:endParaRPr lang="en-US" sz="3200" b="1"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1A7FC714-4B7E-448C-8A76-C7ADBF9F235A}" type="parTrans" cxnId="{10CE7DE7-D5DD-4ECF-9045-8EA8716ADA95}">
      <dgm:prSet/>
      <dgm:spPr/>
      <dgm:t>
        <a:bodyPr/>
        <a:lstStyle/>
        <a:p>
          <a:endParaRPr lang="en-US" sz="2800"/>
        </a:p>
      </dgm:t>
    </dgm:pt>
    <dgm:pt modelId="{66AA21EB-0DF2-4109-97A2-C77B9AFF79E0}" type="sibTrans" cxnId="{10CE7DE7-D5DD-4ECF-9045-8EA8716ADA95}">
      <dgm:prSet/>
      <dgm:spPr/>
      <dgm:t>
        <a:bodyPr/>
        <a:lstStyle/>
        <a:p>
          <a:endParaRPr lang="en-US" sz="2800"/>
        </a:p>
      </dgm:t>
    </dgm:pt>
    <dgm:pt modelId="{533125FA-1EF4-44C0-9FE3-F9F7C74DCEC4}">
      <dgm:prSet phldrT="[Text]" custT="1"/>
      <dgm:spPr/>
      <dgm:t>
        <a:bodyPr/>
        <a:lstStyle/>
        <a:p>
          <a:r>
            <a:rPr lang="en-US" sz="2800" dirty="0" smtClean="0">
              <a:solidFill>
                <a:schemeClr val="bg1"/>
              </a:solidFill>
            </a:rPr>
            <a:t>Opioid</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0DE464A2-620D-4453-89E7-92752CB25DB7}" type="parTrans" cxnId="{A2712993-FABA-4CFD-807F-8C93121552AC}">
      <dgm:prSet/>
      <dgm:spPr/>
      <dgm:t>
        <a:bodyPr/>
        <a:lstStyle/>
        <a:p>
          <a:endParaRPr lang="en-US" sz="2800"/>
        </a:p>
      </dgm:t>
    </dgm:pt>
    <dgm:pt modelId="{6C56F224-D163-4735-B017-08A2C9CF2B0E}" type="sibTrans" cxnId="{A2712993-FABA-4CFD-807F-8C93121552AC}">
      <dgm:prSet/>
      <dgm:spPr/>
      <dgm:t>
        <a:bodyPr/>
        <a:lstStyle/>
        <a:p>
          <a:endParaRPr lang="en-US" sz="2800"/>
        </a:p>
      </dgm:t>
    </dgm:pt>
    <dgm:pt modelId="{D54A8915-5572-4AD7-A13A-5216DAC6925A}">
      <dgm:prSet phldrT="[Text]" custT="1"/>
      <dgm:spPr/>
      <dgm:t>
        <a:bodyPr/>
        <a:lstStyle/>
        <a:p>
          <a:r>
            <a:rPr lang="en-US" sz="2800" dirty="0" smtClean="0">
              <a:solidFill>
                <a:schemeClr val="bg1"/>
              </a:solidFill>
            </a:rPr>
            <a:t>Cannabis</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AC90B0E1-31C3-4079-AA25-011FD3B40572}" type="parTrans" cxnId="{DBF864E7-AB5B-4744-BC24-8F95203330E8}">
      <dgm:prSet/>
      <dgm:spPr/>
      <dgm:t>
        <a:bodyPr/>
        <a:lstStyle/>
        <a:p>
          <a:endParaRPr lang="en-US" sz="2800"/>
        </a:p>
      </dgm:t>
    </dgm:pt>
    <dgm:pt modelId="{B7B5FA71-0EE5-4947-A494-FDACEFA39BF5}" type="sibTrans" cxnId="{DBF864E7-AB5B-4744-BC24-8F95203330E8}">
      <dgm:prSet/>
      <dgm:spPr/>
      <dgm:t>
        <a:bodyPr/>
        <a:lstStyle/>
        <a:p>
          <a:endParaRPr lang="en-US" sz="2800"/>
        </a:p>
      </dgm:t>
    </dgm:pt>
    <dgm:pt modelId="{381E4B2D-F5A2-4CA6-9B0E-779517C49894}">
      <dgm:prSet phldrT="[Text]" custT="1"/>
      <dgm:spPr/>
      <dgm:t>
        <a:bodyPr/>
        <a:lstStyle/>
        <a:p>
          <a:r>
            <a:rPr lang="en-US" sz="2800" dirty="0" smtClean="0">
              <a:solidFill>
                <a:schemeClr val="bg1"/>
              </a:solidFill>
            </a:rPr>
            <a:t>Sedative</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AD4B27B2-D15E-44C9-9592-2477FE246B0C}" type="parTrans" cxnId="{96C66A55-4C42-4AB4-8AD7-A6C623B4A5C7}">
      <dgm:prSet/>
      <dgm:spPr/>
      <dgm:t>
        <a:bodyPr/>
        <a:lstStyle/>
        <a:p>
          <a:endParaRPr lang="en-US" sz="2800"/>
        </a:p>
      </dgm:t>
    </dgm:pt>
    <dgm:pt modelId="{A763A779-5A01-4455-A0CA-981DB3593CCE}" type="sibTrans" cxnId="{96C66A55-4C42-4AB4-8AD7-A6C623B4A5C7}">
      <dgm:prSet/>
      <dgm:spPr/>
      <dgm:t>
        <a:bodyPr/>
        <a:lstStyle/>
        <a:p>
          <a:endParaRPr lang="en-US" sz="2800"/>
        </a:p>
      </dgm:t>
    </dgm:pt>
    <dgm:pt modelId="{0A4FD60E-9109-4FD5-B10C-40D83EE5B61A}">
      <dgm:prSet phldrT="[Text]" custT="1"/>
      <dgm:spPr/>
      <dgm:t>
        <a:bodyPr/>
        <a:lstStyle/>
        <a:p>
          <a:r>
            <a:rPr lang="en-US" sz="2800" dirty="0" smtClean="0">
              <a:solidFill>
                <a:schemeClr val="bg1"/>
              </a:solidFill>
            </a:rPr>
            <a:t>Alcohol</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810A76CC-08C7-4F24-A0D0-223FD792C78E}" type="parTrans" cxnId="{E847F962-A2D2-4C2B-A821-EB5233AA364C}">
      <dgm:prSet/>
      <dgm:spPr/>
      <dgm:t>
        <a:bodyPr/>
        <a:lstStyle/>
        <a:p>
          <a:endParaRPr lang="en-US" sz="2800"/>
        </a:p>
      </dgm:t>
    </dgm:pt>
    <dgm:pt modelId="{43205A7B-33DD-46FF-B477-8B37341E7F6A}" type="sibTrans" cxnId="{E847F962-A2D2-4C2B-A821-EB5233AA364C}">
      <dgm:prSet/>
      <dgm:spPr/>
      <dgm:t>
        <a:bodyPr/>
        <a:lstStyle/>
        <a:p>
          <a:endParaRPr lang="en-US" sz="2800"/>
        </a:p>
      </dgm:t>
    </dgm:pt>
    <dgm:pt modelId="{EA2B6017-C487-4F8C-8429-F0B53DD7C08E}">
      <dgm:prSet custT="1"/>
      <dgm:spPr/>
      <dgm:t>
        <a:bodyPr/>
        <a:lstStyle/>
        <a:p>
          <a:r>
            <a:rPr lang="en-US" sz="2800" dirty="0" smtClean="0">
              <a:solidFill>
                <a:schemeClr val="bg1"/>
              </a:solidFill>
            </a:rPr>
            <a:t>Cocaine</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2DE06291-04A7-4D26-B509-7FCE54115833}" type="parTrans" cxnId="{2B123DA1-8A32-4AF8-AEF5-05D55A26592D}">
      <dgm:prSet/>
      <dgm:spPr/>
      <dgm:t>
        <a:bodyPr/>
        <a:lstStyle/>
        <a:p>
          <a:endParaRPr lang="en-US" sz="2800"/>
        </a:p>
      </dgm:t>
    </dgm:pt>
    <dgm:pt modelId="{D8C566AE-15F5-4C7B-9B47-B856F66AD3A3}" type="sibTrans" cxnId="{2B123DA1-8A32-4AF8-AEF5-05D55A26592D}">
      <dgm:prSet/>
      <dgm:spPr/>
      <dgm:t>
        <a:bodyPr/>
        <a:lstStyle/>
        <a:p>
          <a:endParaRPr lang="en-US" sz="2800"/>
        </a:p>
      </dgm:t>
    </dgm:pt>
    <dgm:pt modelId="{2AA6262D-0097-4009-A0AB-8CB40B4596C1}">
      <dgm:prSet custT="1"/>
      <dgm:spPr/>
      <dgm:t>
        <a:bodyPr/>
        <a:lstStyle/>
        <a:p>
          <a:r>
            <a:rPr lang="en-US" sz="2800" dirty="0" smtClean="0">
              <a:solidFill>
                <a:schemeClr val="bg1"/>
              </a:solidFill>
            </a:rPr>
            <a:t>Other Stimulant</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76EFF320-58B9-4636-AD92-7367FDAB467B}" type="parTrans" cxnId="{C1C17B37-1075-4B3F-9AB6-772B467BFFCD}">
      <dgm:prSet/>
      <dgm:spPr/>
      <dgm:t>
        <a:bodyPr/>
        <a:lstStyle/>
        <a:p>
          <a:endParaRPr lang="en-US" sz="2800"/>
        </a:p>
      </dgm:t>
    </dgm:pt>
    <dgm:pt modelId="{53873648-B72F-4668-A5BB-438FA3FE58E1}" type="sibTrans" cxnId="{C1C17B37-1075-4B3F-9AB6-772B467BFFCD}">
      <dgm:prSet/>
      <dgm:spPr/>
      <dgm:t>
        <a:bodyPr/>
        <a:lstStyle/>
        <a:p>
          <a:endParaRPr lang="en-US" sz="2800"/>
        </a:p>
      </dgm:t>
    </dgm:pt>
    <dgm:pt modelId="{90CAC5BA-1FF9-4875-81D3-03D59158EF27}">
      <dgm:prSet custT="1"/>
      <dgm:spPr/>
      <dgm:t>
        <a:bodyPr/>
        <a:lstStyle/>
        <a:p>
          <a:r>
            <a:rPr lang="en-US" sz="2800" dirty="0" smtClean="0">
              <a:solidFill>
                <a:schemeClr val="bg1"/>
              </a:solidFill>
            </a:rPr>
            <a:t>Hallucinogen</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FEB08343-2962-4F0C-9D02-0A4CA4C81A57}" type="parTrans" cxnId="{7C4E5334-576C-47CB-B21B-D44E9A877447}">
      <dgm:prSet/>
      <dgm:spPr/>
      <dgm:t>
        <a:bodyPr/>
        <a:lstStyle/>
        <a:p>
          <a:endParaRPr lang="en-US" sz="2800"/>
        </a:p>
      </dgm:t>
    </dgm:pt>
    <dgm:pt modelId="{5CBA550D-4651-4408-90C2-8046FD70D5F5}" type="sibTrans" cxnId="{7C4E5334-576C-47CB-B21B-D44E9A877447}">
      <dgm:prSet/>
      <dgm:spPr/>
      <dgm:t>
        <a:bodyPr/>
        <a:lstStyle/>
        <a:p>
          <a:endParaRPr lang="en-US" sz="2800"/>
        </a:p>
      </dgm:t>
    </dgm:pt>
    <dgm:pt modelId="{45A92873-8D6A-4398-82B9-69238DD9A12B}">
      <dgm:prSet custT="1"/>
      <dgm:spPr/>
      <dgm:t>
        <a:bodyPr/>
        <a:lstStyle/>
        <a:p>
          <a:r>
            <a:rPr lang="en-US" sz="2800" dirty="0" smtClean="0">
              <a:solidFill>
                <a:schemeClr val="bg1"/>
              </a:solidFill>
            </a:rPr>
            <a:t>Other….</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6F5244D8-3302-4AAF-9CD6-7CEB898B8723}" type="parTrans" cxnId="{507D9075-646A-4919-80B5-8835D12F1BEF}">
      <dgm:prSet/>
      <dgm:spPr/>
      <dgm:t>
        <a:bodyPr/>
        <a:lstStyle/>
        <a:p>
          <a:endParaRPr lang="en-US" sz="2800"/>
        </a:p>
      </dgm:t>
    </dgm:pt>
    <dgm:pt modelId="{4E757CB6-92C4-453C-9359-386150D3898C}" type="sibTrans" cxnId="{507D9075-646A-4919-80B5-8835D12F1BEF}">
      <dgm:prSet/>
      <dgm:spPr/>
      <dgm:t>
        <a:bodyPr/>
        <a:lstStyle/>
        <a:p>
          <a:endParaRPr lang="en-US" sz="2800"/>
        </a:p>
      </dgm:t>
    </dgm:pt>
    <dgm:pt modelId="{C13586B6-C947-4237-9EA2-5D1FDE0DD4CF}">
      <dgm:prSet custT="1"/>
      <dgm:spPr/>
      <dgm:t>
        <a:bodyPr/>
        <a:lstStyle/>
        <a:p>
          <a:r>
            <a:rPr lang="en-US" sz="2800" dirty="0" smtClean="0">
              <a:solidFill>
                <a:schemeClr val="bg1"/>
              </a:solidFill>
            </a:rPr>
            <a:t>Inhalant</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6D1494F2-F1BE-44BA-9C79-339DA83EE3A0}" type="parTrans" cxnId="{EB16F7C2-6CAA-4AA0-A41F-03A06803EE44}">
      <dgm:prSet/>
      <dgm:spPr/>
      <dgm:t>
        <a:bodyPr/>
        <a:lstStyle/>
        <a:p>
          <a:endParaRPr lang="en-US" sz="2800"/>
        </a:p>
      </dgm:t>
    </dgm:pt>
    <dgm:pt modelId="{38EA9495-6B94-4C99-B6D0-CCCDA190F2B3}" type="sibTrans" cxnId="{EB16F7C2-6CAA-4AA0-A41F-03A06803EE44}">
      <dgm:prSet/>
      <dgm:spPr/>
      <dgm:t>
        <a:bodyPr/>
        <a:lstStyle/>
        <a:p>
          <a:endParaRPr lang="en-US" sz="2800"/>
        </a:p>
      </dgm:t>
    </dgm:pt>
    <dgm:pt modelId="{178E0925-CFEC-4F52-AE6C-500BE30031FF}">
      <dgm:prSet custT="1"/>
      <dgm:spPr/>
      <dgm:t>
        <a:bodyPr/>
        <a:lstStyle/>
        <a:p>
          <a:r>
            <a:rPr lang="en-US" sz="2800" dirty="0" smtClean="0">
              <a:solidFill>
                <a:schemeClr val="bg1"/>
              </a:solidFill>
            </a:rPr>
            <a:t>Nicotine</a:t>
          </a:r>
          <a:endParaRPr lang="en-US" sz="2800" dirty="0">
            <a:solidFill>
              <a:schemeClr val="bg1"/>
            </a:solidFill>
          </a:endParaRPr>
        </a:p>
      </dgm:t>
      <dgm:extLst>
        <a:ext uri="{E40237B7-FDA0-4F09-8148-C483321AD2D9}">
          <dgm14:cNvPr xmlns="" xmlns:dgm14="http://schemas.microsoft.com/office/drawing/2010/diagram" id="0" name="" descr="Psychoactive Substances:&#10;Opioid&#10;Cannabis&#10;Hallucinogen&#10;Sedative&#10;Other….&#10;Inhalant&#10;Nicotine&#10;Cocaine&#10;Alcohol&#10;Other Stimulant&#10;"/>
        </a:ext>
      </dgm:extLst>
    </dgm:pt>
    <dgm:pt modelId="{7DB46B10-AC86-472F-8F73-4F50A4568B80}" type="parTrans" cxnId="{40E8E369-1571-4884-A99E-D934F402DA15}">
      <dgm:prSet/>
      <dgm:spPr/>
      <dgm:t>
        <a:bodyPr/>
        <a:lstStyle/>
        <a:p>
          <a:endParaRPr lang="en-US" sz="2800"/>
        </a:p>
      </dgm:t>
    </dgm:pt>
    <dgm:pt modelId="{B8AD839C-B116-42BA-B745-1419834622F9}" type="sibTrans" cxnId="{40E8E369-1571-4884-A99E-D934F402DA15}">
      <dgm:prSet/>
      <dgm:spPr/>
      <dgm:t>
        <a:bodyPr/>
        <a:lstStyle/>
        <a:p>
          <a:endParaRPr lang="en-US" sz="2800"/>
        </a:p>
      </dgm:t>
    </dgm:pt>
    <dgm:pt modelId="{032AFA23-2365-4249-A55D-49812F4BCADD}" type="pres">
      <dgm:prSet presAssocID="{D1F2A4DD-3182-4503-8F63-92CF4DF0C7DF}" presName="composite" presStyleCnt="0">
        <dgm:presLayoutVars>
          <dgm:chMax val="1"/>
          <dgm:dir/>
          <dgm:resizeHandles val="exact"/>
        </dgm:presLayoutVars>
      </dgm:prSet>
      <dgm:spPr/>
      <dgm:t>
        <a:bodyPr/>
        <a:lstStyle/>
        <a:p>
          <a:endParaRPr lang="en-US"/>
        </a:p>
      </dgm:t>
    </dgm:pt>
    <dgm:pt modelId="{A2E754C6-7427-4C50-A6A3-1D71498A35B8}" type="pres">
      <dgm:prSet presAssocID="{D1F2A4DD-3182-4503-8F63-92CF4DF0C7DF}" presName="radial" presStyleCnt="0">
        <dgm:presLayoutVars>
          <dgm:animLvl val="ctr"/>
        </dgm:presLayoutVars>
      </dgm:prSet>
      <dgm:spPr/>
    </dgm:pt>
    <dgm:pt modelId="{1F8B4F1F-B28F-4072-B7CF-82ED72ADCE68}" type="pres">
      <dgm:prSet presAssocID="{E64EC974-30B9-4765-ABDE-F6C2564E5788}" presName="centerShape" presStyleLbl="vennNode1" presStyleIdx="0" presStyleCnt="11" custScaleX="121038"/>
      <dgm:spPr/>
      <dgm:t>
        <a:bodyPr/>
        <a:lstStyle/>
        <a:p>
          <a:endParaRPr lang="en-US"/>
        </a:p>
      </dgm:t>
    </dgm:pt>
    <dgm:pt modelId="{10E25DB5-E892-456E-BF24-6BEB047183FD}" type="pres">
      <dgm:prSet presAssocID="{533125FA-1EF4-44C0-9FE3-F9F7C74DCEC4}" presName="node" presStyleLbl="vennNode1" presStyleIdx="1" presStyleCnt="11" custScaleX="225150" custRadScaleRad="104145" custRadScaleInc="2171">
        <dgm:presLayoutVars>
          <dgm:bulletEnabled val="1"/>
        </dgm:presLayoutVars>
      </dgm:prSet>
      <dgm:spPr/>
      <dgm:t>
        <a:bodyPr/>
        <a:lstStyle/>
        <a:p>
          <a:endParaRPr lang="en-US"/>
        </a:p>
      </dgm:t>
    </dgm:pt>
    <dgm:pt modelId="{0C6F3277-E987-49BB-9BEB-E7EAA1F112EF}" type="pres">
      <dgm:prSet presAssocID="{D54A8915-5572-4AD7-A13A-5216DAC6925A}" presName="node" presStyleLbl="vennNode1" presStyleIdx="2" presStyleCnt="11" custScaleX="225150" custRadScaleRad="135330" custRadScaleInc="48020">
        <dgm:presLayoutVars>
          <dgm:bulletEnabled val="1"/>
        </dgm:presLayoutVars>
      </dgm:prSet>
      <dgm:spPr/>
      <dgm:t>
        <a:bodyPr/>
        <a:lstStyle/>
        <a:p>
          <a:endParaRPr lang="en-US"/>
        </a:p>
      </dgm:t>
    </dgm:pt>
    <dgm:pt modelId="{3F4AADD2-7497-4AFF-BA6D-7C6819ACD580}" type="pres">
      <dgm:prSet presAssocID="{90CAC5BA-1FF9-4875-81D3-03D59158EF27}" presName="node" presStyleLbl="vennNode1" presStyleIdx="3" presStyleCnt="11" custScaleX="225150" custRadScaleRad="157595" custRadScaleInc="18590">
        <dgm:presLayoutVars>
          <dgm:bulletEnabled val="1"/>
        </dgm:presLayoutVars>
      </dgm:prSet>
      <dgm:spPr/>
      <dgm:t>
        <a:bodyPr/>
        <a:lstStyle/>
        <a:p>
          <a:endParaRPr lang="en-US"/>
        </a:p>
      </dgm:t>
    </dgm:pt>
    <dgm:pt modelId="{3A5D049D-9E92-4838-8519-60EEE623CBBC}" type="pres">
      <dgm:prSet presAssocID="{381E4B2D-F5A2-4CA6-9B0E-779517C49894}" presName="node" presStyleLbl="vennNode1" presStyleIdx="4" presStyleCnt="11" custScaleX="225150" custRadScaleRad="158655" custRadScaleInc="-18803">
        <dgm:presLayoutVars>
          <dgm:bulletEnabled val="1"/>
        </dgm:presLayoutVars>
      </dgm:prSet>
      <dgm:spPr/>
      <dgm:t>
        <a:bodyPr/>
        <a:lstStyle/>
        <a:p>
          <a:endParaRPr lang="en-US"/>
        </a:p>
      </dgm:t>
    </dgm:pt>
    <dgm:pt modelId="{216399A5-51D4-45A8-A90C-FC19245EF85E}" type="pres">
      <dgm:prSet presAssocID="{45A92873-8D6A-4398-82B9-69238DD9A12B}" presName="node" presStyleLbl="vennNode1" presStyleIdx="5" presStyleCnt="11" custScaleX="225150" custRadScaleRad="142355" custRadScaleInc="-53799">
        <dgm:presLayoutVars>
          <dgm:bulletEnabled val="1"/>
        </dgm:presLayoutVars>
      </dgm:prSet>
      <dgm:spPr/>
      <dgm:t>
        <a:bodyPr/>
        <a:lstStyle/>
        <a:p>
          <a:endParaRPr lang="en-US"/>
        </a:p>
      </dgm:t>
    </dgm:pt>
    <dgm:pt modelId="{E7AE298A-B799-4AB8-913C-23C3667C4B94}" type="pres">
      <dgm:prSet presAssocID="{C13586B6-C947-4237-9EA2-5D1FDE0DD4CF}" presName="node" presStyleLbl="vennNode1" presStyleIdx="6" presStyleCnt="11" custScaleX="225150" custRadScaleRad="101200" custRadScaleInc="-6800">
        <dgm:presLayoutVars>
          <dgm:bulletEnabled val="1"/>
        </dgm:presLayoutVars>
      </dgm:prSet>
      <dgm:spPr/>
      <dgm:t>
        <a:bodyPr/>
        <a:lstStyle/>
        <a:p>
          <a:endParaRPr lang="en-US"/>
        </a:p>
      </dgm:t>
    </dgm:pt>
    <dgm:pt modelId="{B9CF02C4-F6D6-4A52-9808-B8D6BB41165E}" type="pres">
      <dgm:prSet presAssocID="{178E0925-CFEC-4F52-AE6C-500BE30031FF}" presName="node" presStyleLbl="vennNode1" presStyleIdx="7" presStyleCnt="11" custScaleX="225150" custRadScaleRad="137109" custRadScaleInc="43246">
        <dgm:presLayoutVars>
          <dgm:bulletEnabled val="1"/>
        </dgm:presLayoutVars>
      </dgm:prSet>
      <dgm:spPr/>
      <dgm:t>
        <a:bodyPr/>
        <a:lstStyle/>
        <a:p>
          <a:endParaRPr lang="en-US"/>
        </a:p>
      </dgm:t>
    </dgm:pt>
    <dgm:pt modelId="{1F2BF018-167B-46AC-854F-9F8B82B45A84}" type="pres">
      <dgm:prSet presAssocID="{EA2B6017-C487-4F8C-8429-F0B53DD7C08E}" presName="node" presStyleLbl="vennNode1" presStyleIdx="8" presStyleCnt="11" custScaleX="225150" custRadScaleRad="160775" custRadScaleInc="19220">
        <dgm:presLayoutVars>
          <dgm:bulletEnabled val="1"/>
        </dgm:presLayoutVars>
      </dgm:prSet>
      <dgm:spPr/>
      <dgm:t>
        <a:bodyPr/>
        <a:lstStyle/>
        <a:p>
          <a:endParaRPr lang="en-US"/>
        </a:p>
      </dgm:t>
    </dgm:pt>
    <dgm:pt modelId="{7BF1763E-588D-4CA0-A2E9-E5237C5CE14F}" type="pres">
      <dgm:prSet presAssocID="{0A4FD60E-9109-4FD5-B10C-40D83EE5B61A}" presName="node" presStyleLbl="vennNode1" presStyleIdx="9" presStyleCnt="11" custScaleX="225150" custRadScaleRad="159715" custRadScaleInc="-19013">
        <dgm:presLayoutVars>
          <dgm:bulletEnabled val="1"/>
        </dgm:presLayoutVars>
      </dgm:prSet>
      <dgm:spPr/>
      <dgm:t>
        <a:bodyPr/>
        <a:lstStyle/>
        <a:p>
          <a:endParaRPr lang="en-US"/>
        </a:p>
      </dgm:t>
    </dgm:pt>
    <dgm:pt modelId="{071E9D81-F5F5-4CD4-AB7F-E09422008B14}" type="pres">
      <dgm:prSet presAssocID="{2AA6262D-0097-4009-A0AB-8CB40B4596C1}" presName="node" presStyleLbl="vennNode1" presStyleIdx="10" presStyleCnt="11" custScaleX="225150" custRadScaleRad="137492" custRadScaleInc="-46762">
        <dgm:presLayoutVars>
          <dgm:bulletEnabled val="1"/>
        </dgm:presLayoutVars>
      </dgm:prSet>
      <dgm:spPr/>
      <dgm:t>
        <a:bodyPr/>
        <a:lstStyle/>
        <a:p>
          <a:endParaRPr lang="en-US"/>
        </a:p>
      </dgm:t>
    </dgm:pt>
  </dgm:ptLst>
  <dgm:cxnLst>
    <dgm:cxn modelId="{76046236-9D3C-4E06-AE6F-40BCBF0F7545}" type="presOf" srcId="{2AA6262D-0097-4009-A0AB-8CB40B4596C1}" destId="{071E9D81-F5F5-4CD4-AB7F-E09422008B14}" srcOrd="0" destOrd="0" presId="urn:microsoft.com/office/officeart/2005/8/layout/radial3"/>
    <dgm:cxn modelId="{5476BB4C-0889-4928-972A-4F9E5342AE1F}" type="presOf" srcId="{E64EC974-30B9-4765-ABDE-F6C2564E5788}" destId="{1F8B4F1F-B28F-4072-B7CF-82ED72ADCE68}" srcOrd="0" destOrd="0" presId="urn:microsoft.com/office/officeart/2005/8/layout/radial3"/>
    <dgm:cxn modelId="{507D9075-646A-4919-80B5-8835D12F1BEF}" srcId="{E64EC974-30B9-4765-ABDE-F6C2564E5788}" destId="{45A92873-8D6A-4398-82B9-69238DD9A12B}" srcOrd="4" destOrd="0" parTransId="{6F5244D8-3302-4AAF-9CD6-7CEB898B8723}" sibTransId="{4E757CB6-92C4-453C-9359-386150D3898C}"/>
    <dgm:cxn modelId="{738C3575-6A0D-4D19-A884-94254BF3C90B}" type="presOf" srcId="{C13586B6-C947-4237-9EA2-5D1FDE0DD4CF}" destId="{E7AE298A-B799-4AB8-913C-23C3667C4B94}" srcOrd="0" destOrd="0" presId="urn:microsoft.com/office/officeart/2005/8/layout/radial3"/>
    <dgm:cxn modelId="{7C4E5334-576C-47CB-B21B-D44E9A877447}" srcId="{E64EC974-30B9-4765-ABDE-F6C2564E5788}" destId="{90CAC5BA-1FF9-4875-81D3-03D59158EF27}" srcOrd="2" destOrd="0" parTransId="{FEB08343-2962-4F0C-9D02-0A4CA4C81A57}" sibTransId="{5CBA550D-4651-4408-90C2-8046FD70D5F5}"/>
    <dgm:cxn modelId="{C8BA726D-9A89-46F1-933C-608B1D68F51A}" type="presOf" srcId="{381E4B2D-F5A2-4CA6-9B0E-779517C49894}" destId="{3A5D049D-9E92-4838-8519-60EEE623CBBC}" srcOrd="0" destOrd="0" presId="urn:microsoft.com/office/officeart/2005/8/layout/radial3"/>
    <dgm:cxn modelId="{4678E7CB-E754-4DCA-B6AA-852407EF2AB0}" type="presOf" srcId="{533125FA-1EF4-44C0-9FE3-F9F7C74DCEC4}" destId="{10E25DB5-E892-456E-BF24-6BEB047183FD}" srcOrd="0" destOrd="0" presId="urn:microsoft.com/office/officeart/2005/8/layout/radial3"/>
    <dgm:cxn modelId="{EB16F7C2-6CAA-4AA0-A41F-03A06803EE44}" srcId="{E64EC974-30B9-4765-ABDE-F6C2564E5788}" destId="{C13586B6-C947-4237-9EA2-5D1FDE0DD4CF}" srcOrd="5" destOrd="0" parTransId="{6D1494F2-F1BE-44BA-9C79-339DA83EE3A0}" sibTransId="{38EA9495-6B94-4C99-B6D0-CCCDA190F2B3}"/>
    <dgm:cxn modelId="{DBF864E7-AB5B-4744-BC24-8F95203330E8}" srcId="{E64EC974-30B9-4765-ABDE-F6C2564E5788}" destId="{D54A8915-5572-4AD7-A13A-5216DAC6925A}" srcOrd="1" destOrd="0" parTransId="{AC90B0E1-31C3-4079-AA25-011FD3B40572}" sibTransId="{B7B5FA71-0EE5-4947-A494-FDACEFA39BF5}"/>
    <dgm:cxn modelId="{96C66A55-4C42-4AB4-8AD7-A6C623B4A5C7}" srcId="{E64EC974-30B9-4765-ABDE-F6C2564E5788}" destId="{381E4B2D-F5A2-4CA6-9B0E-779517C49894}" srcOrd="3" destOrd="0" parTransId="{AD4B27B2-D15E-44C9-9592-2477FE246B0C}" sibTransId="{A763A779-5A01-4455-A0CA-981DB3593CCE}"/>
    <dgm:cxn modelId="{C1C17B37-1075-4B3F-9AB6-772B467BFFCD}" srcId="{E64EC974-30B9-4765-ABDE-F6C2564E5788}" destId="{2AA6262D-0097-4009-A0AB-8CB40B4596C1}" srcOrd="9" destOrd="0" parTransId="{76EFF320-58B9-4636-AD92-7367FDAB467B}" sibTransId="{53873648-B72F-4668-A5BB-438FA3FE58E1}"/>
    <dgm:cxn modelId="{A2712993-FABA-4CFD-807F-8C93121552AC}" srcId="{E64EC974-30B9-4765-ABDE-F6C2564E5788}" destId="{533125FA-1EF4-44C0-9FE3-F9F7C74DCEC4}" srcOrd="0" destOrd="0" parTransId="{0DE464A2-620D-4453-89E7-92752CB25DB7}" sibTransId="{6C56F224-D163-4735-B017-08A2C9CF2B0E}"/>
    <dgm:cxn modelId="{D0945C77-E105-42A5-8C07-F3A4385B6B20}" type="presOf" srcId="{45A92873-8D6A-4398-82B9-69238DD9A12B}" destId="{216399A5-51D4-45A8-A90C-FC19245EF85E}" srcOrd="0" destOrd="0" presId="urn:microsoft.com/office/officeart/2005/8/layout/radial3"/>
    <dgm:cxn modelId="{2B123DA1-8A32-4AF8-AEF5-05D55A26592D}" srcId="{E64EC974-30B9-4765-ABDE-F6C2564E5788}" destId="{EA2B6017-C487-4F8C-8429-F0B53DD7C08E}" srcOrd="7" destOrd="0" parTransId="{2DE06291-04A7-4D26-B509-7FCE54115833}" sibTransId="{D8C566AE-15F5-4C7B-9B47-B856F66AD3A3}"/>
    <dgm:cxn modelId="{5B0F00DF-21AA-4CEF-9387-63002D7B9482}" type="presOf" srcId="{D1F2A4DD-3182-4503-8F63-92CF4DF0C7DF}" destId="{032AFA23-2365-4249-A55D-49812F4BCADD}" srcOrd="0" destOrd="0" presId="urn:microsoft.com/office/officeart/2005/8/layout/radial3"/>
    <dgm:cxn modelId="{C67A4459-245E-4EB3-878B-8EBC0BDD9AC5}" type="presOf" srcId="{178E0925-CFEC-4F52-AE6C-500BE30031FF}" destId="{B9CF02C4-F6D6-4A52-9808-B8D6BB41165E}" srcOrd="0" destOrd="0" presId="urn:microsoft.com/office/officeart/2005/8/layout/radial3"/>
    <dgm:cxn modelId="{7A79ABD8-D1D9-48D8-B570-13C829C19419}" type="presOf" srcId="{0A4FD60E-9109-4FD5-B10C-40D83EE5B61A}" destId="{7BF1763E-588D-4CA0-A2E9-E5237C5CE14F}" srcOrd="0" destOrd="0" presId="urn:microsoft.com/office/officeart/2005/8/layout/radial3"/>
    <dgm:cxn modelId="{731E8FED-2499-40B8-9B92-F8D975EF648F}" type="presOf" srcId="{90CAC5BA-1FF9-4875-81D3-03D59158EF27}" destId="{3F4AADD2-7497-4AFF-BA6D-7C6819ACD580}" srcOrd="0" destOrd="0" presId="urn:microsoft.com/office/officeart/2005/8/layout/radial3"/>
    <dgm:cxn modelId="{40E8E369-1571-4884-A99E-D934F402DA15}" srcId="{E64EC974-30B9-4765-ABDE-F6C2564E5788}" destId="{178E0925-CFEC-4F52-AE6C-500BE30031FF}" srcOrd="6" destOrd="0" parTransId="{7DB46B10-AC86-472F-8F73-4F50A4568B80}" sibTransId="{B8AD839C-B116-42BA-B745-1419834622F9}"/>
    <dgm:cxn modelId="{66668E92-EAE9-425E-B740-C0A12AC41C09}" type="presOf" srcId="{D54A8915-5572-4AD7-A13A-5216DAC6925A}" destId="{0C6F3277-E987-49BB-9BEB-E7EAA1F112EF}" srcOrd="0" destOrd="0" presId="urn:microsoft.com/office/officeart/2005/8/layout/radial3"/>
    <dgm:cxn modelId="{10CE7DE7-D5DD-4ECF-9045-8EA8716ADA95}" srcId="{D1F2A4DD-3182-4503-8F63-92CF4DF0C7DF}" destId="{E64EC974-30B9-4765-ABDE-F6C2564E5788}" srcOrd="0" destOrd="0" parTransId="{1A7FC714-4B7E-448C-8A76-C7ADBF9F235A}" sibTransId="{66AA21EB-0DF2-4109-97A2-C77B9AFF79E0}"/>
    <dgm:cxn modelId="{E847F962-A2D2-4C2B-A821-EB5233AA364C}" srcId="{E64EC974-30B9-4765-ABDE-F6C2564E5788}" destId="{0A4FD60E-9109-4FD5-B10C-40D83EE5B61A}" srcOrd="8" destOrd="0" parTransId="{810A76CC-08C7-4F24-A0D0-223FD792C78E}" sibTransId="{43205A7B-33DD-46FF-B477-8B37341E7F6A}"/>
    <dgm:cxn modelId="{809A4632-3740-455D-9D7D-EAEC66FA18B9}" type="presOf" srcId="{EA2B6017-C487-4F8C-8429-F0B53DD7C08E}" destId="{1F2BF018-167B-46AC-854F-9F8B82B45A84}" srcOrd="0" destOrd="0" presId="urn:microsoft.com/office/officeart/2005/8/layout/radial3"/>
    <dgm:cxn modelId="{A2D8C000-F1D9-4BC3-AD32-F50AAB2F9AF6}" type="presParOf" srcId="{032AFA23-2365-4249-A55D-49812F4BCADD}" destId="{A2E754C6-7427-4C50-A6A3-1D71498A35B8}" srcOrd="0" destOrd="0" presId="urn:microsoft.com/office/officeart/2005/8/layout/radial3"/>
    <dgm:cxn modelId="{3F6F188B-09F0-4564-83D5-1147144EA477}" type="presParOf" srcId="{A2E754C6-7427-4C50-A6A3-1D71498A35B8}" destId="{1F8B4F1F-B28F-4072-B7CF-82ED72ADCE68}" srcOrd="0" destOrd="0" presId="urn:microsoft.com/office/officeart/2005/8/layout/radial3"/>
    <dgm:cxn modelId="{77FAADD9-360F-4D12-8DB6-F6DA6DF67A25}" type="presParOf" srcId="{A2E754C6-7427-4C50-A6A3-1D71498A35B8}" destId="{10E25DB5-E892-456E-BF24-6BEB047183FD}" srcOrd="1" destOrd="0" presId="urn:microsoft.com/office/officeart/2005/8/layout/radial3"/>
    <dgm:cxn modelId="{BD15D906-8CE9-4427-B5B3-95CEBF9C77FB}" type="presParOf" srcId="{A2E754C6-7427-4C50-A6A3-1D71498A35B8}" destId="{0C6F3277-E987-49BB-9BEB-E7EAA1F112EF}" srcOrd="2" destOrd="0" presId="urn:microsoft.com/office/officeart/2005/8/layout/radial3"/>
    <dgm:cxn modelId="{C1FDB4C4-195B-464C-9AF8-4E54ABF31DFF}" type="presParOf" srcId="{A2E754C6-7427-4C50-A6A3-1D71498A35B8}" destId="{3F4AADD2-7497-4AFF-BA6D-7C6819ACD580}" srcOrd="3" destOrd="0" presId="urn:microsoft.com/office/officeart/2005/8/layout/radial3"/>
    <dgm:cxn modelId="{B9D3CD54-D387-4A1F-AFFA-6CAAB68AC241}" type="presParOf" srcId="{A2E754C6-7427-4C50-A6A3-1D71498A35B8}" destId="{3A5D049D-9E92-4838-8519-60EEE623CBBC}" srcOrd="4" destOrd="0" presId="urn:microsoft.com/office/officeart/2005/8/layout/radial3"/>
    <dgm:cxn modelId="{90091FED-CFEE-444D-9D22-B8F32BE0EE3B}" type="presParOf" srcId="{A2E754C6-7427-4C50-A6A3-1D71498A35B8}" destId="{216399A5-51D4-45A8-A90C-FC19245EF85E}" srcOrd="5" destOrd="0" presId="urn:microsoft.com/office/officeart/2005/8/layout/radial3"/>
    <dgm:cxn modelId="{0898825D-5212-4492-8B26-CABF0A4C3083}" type="presParOf" srcId="{A2E754C6-7427-4C50-A6A3-1D71498A35B8}" destId="{E7AE298A-B799-4AB8-913C-23C3667C4B94}" srcOrd="6" destOrd="0" presId="urn:microsoft.com/office/officeart/2005/8/layout/radial3"/>
    <dgm:cxn modelId="{23C48EDA-0CFE-49E3-B708-E048188D2AE1}" type="presParOf" srcId="{A2E754C6-7427-4C50-A6A3-1D71498A35B8}" destId="{B9CF02C4-F6D6-4A52-9808-B8D6BB41165E}" srcOrd="7" destOrd="0" presId="urn:microsoft.com/office/officeart/2005/8/layout/radial3"/>
    <dgm:cxn modelId="{0E39CC59-CCAC-4FF9-8C25-AE03CF9C49E5}" type="presParOf" srcId="{A2E754C6-7427-4C50-A6A3-1D71498A35B8}" destId="{1F2BF018-167B-46AC-854F-9F8B82B45A84}" srcOrd="8" destOrd="0" presId="urn:microsoft.com/office/officeart/2005/8/layout/radial3"/>
    <dgm:cxn modelId="{405B59B5-1159-48D6-AF30-FD5578391BC7}" type="presParOf" srcId="{A2E754C6-7427-4C50-A6A3-1D71498A35B8}" destId="{7BF1763E-588D-4CA0-A2E9-E5237C5CE14F}" srcOrd="9" destOrd="0" presId="urn:microsoft.com/office/officeart/2005/8/layout/radial3"/>
    <dgm:cxn modelId="{686F5C10-DC92-4EC7-8CEE-27E1ADA7AEFA}" type="presParOf" srcId="{A2E754C6-7427-4C50-A6A3-1D71498A35B8}" destId="{071E9D81-F5F5-4CD4-AB7F-E09422008B14}" srcOrd="10" destOrd="0" presId="urn:microsoft.com/office/officeart/2005/8/layout/radial3"/>
  </dgm:cxnLst>
  <dgm:bg>
    <a:effectLst>
      <a:glow rad="228600">
        <a:schemeClr val="accent4">
          <a:satMod val="175000"/>
          <a:alpha val="40000"/>
        </a:schemeClr>
      </a:glow>
    </a:effect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8B288C-86DA-4A2C-8D42-81661856E68E}"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02BFFF0D-F423-4AE5-AAF7-ABBDACFAE61B}">
      <dgm:prSet phldrT="[Text]" custT="1"/>
      <dgm:spPr/>
      <dgm:t>
        <a:bodyPr/>
        <a:lstStyle/>
        <a:p>
          <a:r>
            <a:rPr lang="en-US" sz="4000" b="1" dirty="0" smtClean="0"/>
            <a:t>Atherosclerosis</a:t>
          </a:r>
          <a:endParaRPr lang="en-US" sz="4000" b="1" dirty="0"/>
        </a:p>
      </dgm:t>
      <dgm:extLst>
        <a:ext uri="{E40237B7-FDA0-4F09-8148-C483321AD2D9}">
          <dgm14:cNvPr xmlns="" xmlns:dgm14="http://schemas.microsoft.com/office/drawing/2010/diagram" id="0" name="" descr="Atherosclerosis&#10; Major anatomic site&#10; Native or bypass graft&#10; Laterality&#10; Complications&#10;"/>
        </a:ext>
      </dgm:extLst>
    </dgm:pt>
    <dgm:pt modelId="{D9BD9709-58FB-4E4C-8255-F04FD12D2A9D}" type="parTrans" cxnId="{C4F32BC2-554D-4B40-BE90-7D5E73193446}">
      <dgm:prSet/>
      <dgm:spPr/>
      <dgm:t>
        <a:bodyPr/>
        <a:lstStyle/>
        <a:p>
          <a:endParaRPr lang="en-US"/>
        </a:p>
      </dgm:t>
    </dgm:pt>
    <dgm:pt modelId="{E4FAF2DB-EF11-4955-BA1E-785931830A78}" type="sibTrans" cxnId="{C4F32BC2-554D-4B40-BE90-7D5E73193446}">
      <dgm:prSet/>
      <dgm:spPr/>
      <dgm:t>
        <a:bodyPr/>
        <a:lstStyle/>
        <a:p>
          <a:endParaRPr lang="en-US"/>
        </a:p>
      </dgm:t>
    </dgm:pt>
    <dgm:pt modelId="{5925C11F-BE70-45E9-8723-018C8F3C0E38}">
      <dgm:prSet phldrT="[Text]" custT="1"/>
      <dgm:spPr/>
      <dgm:t>
        <a:bodyPr/>
        <a:lstStyle/>
        <a:p>
          <a:r>
            <a:rPr lang="en-US" sz="2800" dirty="0" smtClean="0"/>
            <a:t>Major anatomic site</a:t>
          </a:r>
          <a:endParaRPr lang="en-US" sz="2800" dirty="0"/>
        </a:p>
      </dgm:t>
      <dgm:extLst>
        <a:ext uri="{E40237B7-FDA0-4F09-8148-C483321AD2D9}">
          <dgm14:cNvPr xmlns="" xmlns:dgm14="http://schemas.microsoft.com/office/drawing/2010/diagram" id="0" name="" descr="Atherosclerosis&#10; Major anatomic site&#10; Native or bypass graft&#10; Laterality&#10; Complications&#10;"/>
        </a:ext>
      </dgm:extLst>
    </dgm:pt>
    <dgm:pt modelId="{6A00785B-C30F-4339-94B7-47914FD54F91}" type="parTrans" cxnId="{AA14D08F-22E6-4D9E-A0AB-E0B13CF59267}">
      <dgm:prSet/>
      <dgm:spPr>
        <a:ln w="76200">
          <a:solidFill>
            <a:schemeClr val="accent1">
              <a:lumMod val="60000"/>
              <a:lumOff val="40000"/>
            </a:schemeClr>
          </a:solidFill>
        </a:ln>
      </dgm:spPr>
      <dgm:t>
        <a:bodyPr/>
        <a:lstStyle/>
        <a:p>
          <a:endParaRPr lang="en-US"/>
        </a:p>
      </dgm:t>
      <dgm:extLst>
        <a:ext uri="{E40237B7-FDA0-4F09-8148-C483321AD2D9}">
          <dgm14:cNvPr xmlns="" xmlns:dgm14="http://schemas.microsoft.com/office/drawing/2010/diagram" id="0" name="" descr="Atherosclerosis&#10; Major anatomic site&#10; Native or bypass graft&#10; Laterality&#10; Complications&#10;"/>
        </a:ext>
      </dgm:extLst>
    </dgm:pt>
    <dgm:pt modelId="{6BB944D2-58BD-41B2-B19F-0DDC2D2A9184}" type="sibTrans" cxnId="{AA14D08F-22E6-4D9E-A0AB-E0B13CF59267}">
      <dgm:prSet/>
      <dgm:spPr/>
      <dgm:t>
        <a:bodyPr/>
        <a:lstStyle/>
        <a:p>
          <a:endParaRPr lang="en-US"/>
        </a:p>
      </dgm:t>
    </dgm:pt>
    <dgm:pt modelId="{FF5AF0E2-7721-46F2-9AF0-4F78173C4210}">
      <dgm:prSet phldrT="[Text]" custT="1"/>
      <dgm:spPr/>
      <dgm:t>
        <a:bodyPr/>
        <a:lstStyle/>
        <a:p>
          <a:r>
            <a:rPr lang="en-US" sz="2800" dirty="0" smtClean="0"/>
            <a:t>Native or bypass graft</a:t>
          </a:r>
          <a:endParaRPr lang="en-US" sz="2800" dirty="0"/>
        </a:p>
      </dgm:t>
      <dgm:extLst>
        <a:ext uri="{E40237B7-FDA0-4F09-8148-C483321AD2D9}">
          <dgm14:cNvPr xmlns="" xmlns:dgm14="http://schemas.microsoft.com/office/drawing/2010/diagram" id="0" name="" descr="Atherosclerosis&#10; Major anatomic site&#10; Native or bypass graft&#10; Laterality&#10; Complications&#10;"/>
        </a:ext>
      </dgm:extLst>
    </dgm:pt>
    <dgm:pt modelId="{D5D0CE4C-D3D9-4CDE-8E84-CD4F1D0A9316}" type="parTrans" cxnId="{9591AF64-35D7-45BD-AF64-9EC836907DE5}">
      <dgm:prSet/>
      <dgm:spPr>
        <a:ln w="76200">
          <a:solidFill>
            <a:schemeClr val="accent1">
              <a:lumMod val="60000"/>
              <a:lumOff val="40000"/>
            </a:schemeClr>
          </a:solidFill>
        </a:ln>
      </dgm:spPr>
      <dgm:t>
        <a:bodyPr/>
        <a:lstStyle/>
        <a:p>
          <a:endParaRPr lang="en-US"/>
        </a:p>
      </dgm:t>
      <dgm:extLst>
        <a:ext uri="{E40237B7-FDA0-4F09-8148-C483321AD2D9}">
          <dgm14:cNvPr xmlns="" xmlns:dgm14="http://schemas.microsoft.com/office/drawing/2010/diagram" id="0" name="" descr="Atherosclerosis&#10; Major anatomic site&#10; Native or bypass graft&#10; Laterality&#10; Complications&#10;"/>
        </a:ext>
      </dgm:extLst>
    </dgm:pt>
    <dgm:pt modelId="{1D08FD40-B23D-4FE0-AB9A-FDE4A99BFF20}" type="sibTrans" cxnId="{9591AF64-35D7-45BD-AF64-9EC836907DE5}">
      <dgm:prSet/>
      <dgm:spPr/>
      <dgm:t>
        <a:bodyPr/>
        <a:lstStyle/>
        <a:p>
          <a:endParaRPr lang="en-US"/>
        </a:p>
      </dgm:t>
    </dgm:pt>
    <dgm:pt modelId="{DD7A565C-4EBD-428B-9860-016188FF2253}">
      <dgm:prSet phldrT="[Text]" custT="1"/>
      <dgm:spPr/>
      <dgm:t>
        <a:bodyPr/>
        <a:lstStyle/>
        <a:p>
          <a:r>
            <a:rPr lang="en-US" sz="2800" dirty="0" smtClean="0"/>
            <a:t>Laterality</a:t>
          </a:r>
          <a:endParaRPr lang="en-US" sz="2800" dirty="0"/>
        </a:p>
      </dgm:t>
      <dgm:extLst>
        <a:ext uri="{E40237B7-FDA0-4F09-8148-C483321AD2D9}">
          <dgm14:cNvPr xmlns="" xmlns:dgm14="http://schemas.microsoft.com/office/drawing/2010/diagram" id="0" name="" descr="Atherosclerosis&#10; Major anatomic site&#10; Native or bypass graft&#10; Laterality&#10; Complications&#10;"/>
        </a:ext>
      </dgm:extLst>
    </dgm:pt>
    <dgm:pt modelId="{17CD4FD7-53B9-4CBA-83EF-10A8E9CD2B2B}" type="parTrans" cxnId="{28A8C77F-06D2-4ECD-B21B-0EB73EF49BEB}">
      <dgm:prSet/>
      <dgm:spPr>
        <a:ln w="76200">
          <a:solidFill>
            <a:schemeClr val="accent1">
              <a:lumMod val="60000"/>
              <a:lumOff val="40000"/>
            </a:schemeClr>
          </a:solidFill>
        </a:ln>
      </dgm:spPr>
      <dgm:t>
        <a:bodyPr/>
        <a:lstStyle/>
        <a:p>
          <a:endParaRPr lang="en-US"/>
        </a:p>
      </dgm:t>
      <dgm:extLst>
        <a:ext uri="{E40237B7-FDA0-4F09-8148-C483321AD2D9}">
          <dgm14:cNvPr xmlns="" xmlns:dgm14="http://schemas.microsoft.com/office/drawing/2010/diagram" id="0" name="" descr="Atherosclerosis&#10; Major anatomic site&#10; Native or bypass graft&#10; Laterality&#10; Complications&#10;"/>
        </a:ext>
      </dgm:extLst>
    </dgm:pt>
    <dgm:pt modelId="{E2151CFA-43E2-4434-A999-8D568301250B}" type="sibTrans" cxnId="{28A8C77F-06D2-4ECD-B21B-0EB73EF49BEB}">
      <dgm:prSet/>
      <dgm:spPr/>
      <dgm:t>
        <a:bodyPr/>
        <a:lstStyle/>
        <a:p>
          <a:endParaRPr lang="en-US"/>
        </a:p>
      </dgm:t>
    </dgm:pt>
    <dgm:pt modelId="{78B47895-FA85-4DBF-A17C-1F394810AC15}">
      <dgm:prSet phldrT="[Text]" custT="1"/>
      <dgm:spPr/>
      <dgm:t>
        <a:bodyPr/>
        <a:lstStyle/>
        <a:p>
          <a:r>
            <a:rPr lang="en-US" sz="2800" dirty="0" smtClean="0"/>
            <a:t>Complications</a:t>
          </a:r>
          <a:endParaRPr lang="en-US" sz="2800" dirty="0"/>
        </a:p>
      </dgm:t>
      <dgm:extLst>
        <a:ext uri="{E40237B7-FDA0-4F09-8148-C483321AD2D9}">
          <dgm14:cNvPr xmlns="" xmlns:dgm14="http://schemas.microsoft.com/office/drawing/2010/diagram" id="0" name="" descr="Atherosclerosis&#10; Major anatomic site&#10; Native or bypass graft&#10; Laterality&#10; Complications&#10;"/>
        </a:ext>
      </dgm:extLst>
    </dgm:pt>
    <dgm:pt modelId="{2112E54B-78CA-4074-9528-371289DC3A4D}" type="parTrans" cxnId="{B4C570DB-83A3-4D8A-8A72-AF8030637C37}">
      <dgm:prSet/>
      <dgm:spPr>
        <a:ln w="76200">
          <a:solidFill>
            <a:schemeClr val="accent1">
              <a:lumMod val="60000"/>
              <a:lumOff val="40000"/>
            </a:schemeClr>
          </a:solidFill>
        </a:ln>
      </dgm:spPr>
      <dgm:t>
        <a:bodyPr/>
        <a:lstStyle/>
        <a:p>
          <a:endParaRPr lang="en-US"/>
        </a:p>
      </dgm:t>
      <dgm:extLst>
        <a:ext uri="{E40237B7-FDA0-4F09-8148-C483321AD2D9}">
          <dgm14:cNvPr xmlns="" xmlns:dgm14="http://schemas.microsoft.com/office/drawing/2010/diagram" id="0" name="" descr="Atherosclerosis&#10; Major anatomic site&#10; Native or bypass graft&#10; Laterality&#10; Complications&#10;"/>
        </a:ext>
      </dgm:extLst>
    </dgm:pt>
    <dgm:pt modelId="{ED316BEE-A468-4690-A7DD-7DFC68234BA6}" type="sibTrans" cxnId="{B4C570DB-83A3-4D8A-8A72-AF8030637C37}">
      <dgm:prSet/>
      <dgm:spPr/>
      <dgm:t>
        <a:bodyPr/>
        <a:lstStyle/>
        <a:p>
          <a:endParaRPr lang="en-US"/>
        </a:p>
      </dgm:t>
    </dgm:pt>
    <dgm:pt modelId="{13E3B7CA-6585-41A4-8FBD-B77FE7DAC498}" type="pres">
      <dgm:prSet presAssocID="{D08B288C-86DA-4A2C-8D42-81661856E68E}" presName="hierChild1" presStyleCnt="0">
        <dgm:presLayoutVars>
          <dgm:orgChart val="1"/>
          <dgm:chPref val="1"/>
          <dgm:dir/>
          <dgm:animOne val="branch"/>
          <dgm:animLvl val="lvl"/>
          <dgm:resizeHandles/>
        </dgm:presLayoutVars>
      </dgm:prSet>
      <dgm:spPr/>
      <dgm:t>
        <a:bodyPr/>
        <a:lstStyle/>
        <a:p>
          <a:endParaRPr lang="en-US"/>
        </a:p>
      </dgm:t>
    </dgm:pt>
    <dgm:pt modelId="{48BD82B6-D5B5-4066-AFA5-166835218CBB}" type="pres">
      <dgm:prSet presAssocID="{02BFFF0D-F423-4AE5-AAF7-ABBDACFAE61B}" presName="hierRoot1" presStyleCnt="0">
        <dgm:presLayoutVars>
          <dgm:hierBranch val="init"/>
        </dgm:presLayoutVars>
      </dgm:prSet>
      <dgm:spPr/>
    </dgm:pt>
    <dgm:pt modelId="{31921FAC-D1EA-4FCA-918D-CAB8E19C44F8}" type="pres">
      <dgm:prSet presAssocID="{02BFFF0D-F423-4AE5-AAF7-ABBDACFAE61B}" presName="rootComposite1" presStyleCnt="0"/>
      <dgm:spPr/>
    </dgm:pt>
    <dgm:pt modelId="{97F314F5-09EE-442D-BB71-66124A7CF1F1}" type="pres">
      <dgm:prSet presAssocID="{02BFFF0D-F423-4AE5-AAF7-ABBDACFAE61B}" presName="rootText1" presStyleLbl="node0" presStyleIdx="0" presStyleCnt="1" custScaleX="205543" custScaleY="215752" custLinFactNeighborX="-4030" custLinFactNeighborY="0">
        <dgm:presLayoutVars>
          <dgm:chPref val="3"/>
        </dgm:presLayoutVars>
      </dgm:prSet>
      <dgm:spPr/>
      <dgm:t>
        <a:bodyPr/>
        <a:lstStyle/>
        <a:p>
          <a:endParaRPr lang="en-US"/>
        </a:p>
      </dgm:t>
    </dgm:pt>
    <dgm:pt modelId="{A362F14D-0204-400C-BEF2-919EF077D3A6}" type="pres">
      <dgm:prSet presAssocID="{02BFFF0D-F423-4AE5-AAF7-ABBDACFAE61B}" presName="rootConnector1" presStyleLbl="node1" presStyleIdx="0" presStyleCnt="0"/>
      <dgm:spPr/>
      <dgm:t>
        <a:bodyPr/>
        <a:lstStyle/>
        <a:p>
          <a:endParaRPr lang="en-US"/>
        </a:p>
      </dgm:t>
    </dgm:pt>
    <dgm:pt modelId="{837B5172-17D8-4BEC-B619-DAC208CEA137}" type="pres">
      <dgm:prSet presAssocID="{02BFFF0D-F423-4AE5-AAF7-ABBDACFAE61B}" presName="hierChild2" presStyleCnt="0"/>
      <dgm:spPr/>
    </dgm:pt>
    <dgm:pt modelId="{E0C31701-894D-4EC3-88F1-4A61D6D57EE5}" type="pres">
      <dgm:prSet presAssocID="{6A00785B-C30F-4339-94B7-47914FD54F91}" presName="Name37" presStyleLbl="parChTrans1D2" presStyleIdx="0" presStyleCnt="4"/>
      <dgm:spPr/>
      <dgm:t>
        <a:bodyPr/>
        <a:lstStyle/>
        <a:p>
          <a:endParaRPr lang="en-US"/>
        </a:p>
      </dgm:t>
    </dgm:pt>
    <dgm:pt modelId="{324989FA-D9A6-4351-90C3-487841697049}" type="pres">
      <dgm:prSet presAssocID="{5925C11F-BE70-45E9-8723-018C8F3C0E38}" presName="hierRoot2" presStyleCnt="0">
        <dgm:presLayoutVars>
          <dgm:hierBranch val="init"/>
        </dgm:presLayoutVars>
      </dgm:prSet>
      <dgm:spPr/>
    </dgm:pt>
    <dgm:pt modelId="{133EE8D0-E498-488C-ACE0-15A2B5760D66}" type="pres">
      <dgm:prSet presAssocID="{5925C11F-BE70-45E9-8723-018C8F3C0E38}" presName="rootComposite" presStyleCnt="0"/>
      <dgm:spPr/>
    </dgm:pt>
    <dgm:pt modelId="{A33A4C52-5F7D-4009-9ABF-9942CC7F3E05}" type="pres">
      <dgm:prSet presAssocID="{5925C11F-BE70-45E9-8723-018C8F3C0E38}" presName="rootText" presStyleLbl="node2" presStyleIdx="0" presStyleCnt="4" custScaleX="116120" custScaleY="197770" custLinFactNeighborX="15881" custLinFactNeighborY="42032">
        <dgm:presLayoutVars>
          <dgm:chPref val="3"/>
        </dgm:presLayoutVars>
      </dgm:prSet>
      <dgm:spPr/>
      <dgm:t>
        <a:bodyPr/>
        <a:lstStyle/>
        <a:p>
          <a:endParaRPr lang="en-US"/>
        </a:p>
      </dgm:t>
    </dgm:pt>
    <dgm:pt modelId="{6DB24DD3-BBA7-45B6-907E-0DCC3792002C}" type="pres">
      <dgm:prSet presAssocID="{5925C11F-BE70-45E9-8723-018C8F3C0E38}" presName="rootConnector" presStyleLbl="node2" presStyleIdx="0" presStyleCnt="4"/>
      <dgm:spPr/>
      <dgm:t>
        <a:bodyPr/>
        <a:lstStyle/>
        <a:p>
          <a:endParaRPr lang="en-US"/>
        </a:p>
      </dgm:t>
    </dgm:pt>
    <dgm:pt modelId="{38D1CBF1-1401-476C-8550-09B90BF06959}" type="pres">
      <dgm:prSet presAssocID="{5925C11F-BE70-45E9-8723-018C8F3C0E38}" presName="hierChild4" presStyleCnt="0"/>
      <dgm:spPr/>
    </dgm:pt>
    <dgm:pt modelId="{DA9659D1-59D0-4B70-B53D-412C36A953F2}" type="pres">
      <dgm:prSet presAssocID="{5925C11F-BE70-45E9-8723-018C8F3C0E38}" presName="hierChild5" presStyleCnt="0"/>
      <dgm:spPr/>
    </dgm:pt>
    <dgm:pt modelId="{D4726567-D09F-4036-BF7B-C34FE2DF53D3}" type="pres">
      <dgm:prSet presAssocID="{D5D0CE4C-D3D9-4CDE-8E84-CD4F1D0A9316}" presName="Name37" presStyleLbl="parChTrans1D2" presStyleIdx="1" presStyleCnt="4"/>
      <dgm:spPr/>
      <dgm:t>
        <a:bodyPr/>
        <a:lstStyle/>
        <a:p>
          <a:endParaRPr lang="en-US"/>
        </a:p>
      </dgm:t>
    </dgm:pt>
    <dgm:pt modelId="{8300F5BF-7306-48BF-B11B-9C514EE324F1}" type="pres">
      <dgm:prSet presAssocID="{FF5AF0E2-7721-46F2-9AF0-4F78173C4210}" presName="hierRoot2" presStyleCnt="0">
        <dgm:presLayoutVars>
          <dgm:hierBranch val="init"/>
        </dgm:presLayoutVars>
      </dgm:prSet>
      <dgm:spPr/>
    </dgm:pt>
    <dgm:pt modelId="{1C9F1647-91EA-4D4A-937A-C402FF91EAFA}" type="pres">
      <dgm:prSet presAssocID="{FF5AF0E2-7721-46F2-9AF0-4F78173C4210}" presName="rootComposite" presStyleCnt="0"/>
      <dgm:spPr/>
    </dgm:pt>
    <dgm:pt modelId="{290B8DB1-910B-4878-9749-4B0B15B0398B}" type="pres">
      <dgm:prSet presAssocID="{FF5AF0E2-7721-46F2-9AF0-4F78173C4210}" presName="rootText" presStyleLbl="node2" presStyleIdx="1" presStyleCnt="4" custScaleX="116120" custScaleY="197770" custLinFactNeighborX="7728" custLinFactNeighborY="42032">
        <dgm:presLayoutVars>
          <dgm:chPref val="3"/>
        </dgm:presLayoutVars>
      </dgm:prSet>
      <dgm:spPr/>
      <dgm:t>
        <a:bodyPr/>
        <a:lstStyle/>
        <a:p>
          <a:endParaRPr lang="en-US"/>
        </a:p>
      </dgm:t>
    </dgm:pt>
    <dgm:pt modelId="{C9D07A73-0176-4828-8B38-5AEA24CE4DAB}" type="pres">
      <dgm:prSet presAssocID="{FF5AF0E2-7721-46F2-9AF0-4F78173C4210}" presName="rootConnector" presStyleLbl="node2" presStyleIdx="1" presStyleCnt="4"/>
      <dgm:spPr/>
      <dgm:t>
        <a:bodyPr/>
        <a:lstStyle/>
        <a:p>
          <a:endParaRPr lang="en-US"/>
        </a:p>
      </dgm:t>
    </dgm:pt>
    <dgm:pt modelId="{099CB535-C6F1-4D03-8D17-17C34E98DB49}" type="pres">
      <dgm:prSet presAssocID="{FF5AF0E2-7721-46F2-9AF0-4F78173C4210}" presName="hierChild4" presStyleCnt="0"/>
      <dgm:spPr/>
    </dgm:pt>
    <dgm:pt modelId="{E8FC151E-4324-4467-8B26-45368FEC712C}" type="pres">
      <dgm:prSet presAssocID="{FF5AF0E2-7721-46F2-9AF0-4F78173C4210}" presName="hierChild5" presStyleCnt="0"/>
      <dgm:spPr/>
    </dgm:pt>
    <dgm:pt modelId="{8A9FB661-598C-483F-BCD3-0C56B760226B}" type="pres">
      <dgm:prSet presAssocID="{17CD4FD7-53B9-4CBA-83EF-10A8E9CD2B2B}" presName="Name37" presStyleLbl="parChTrans1D2" presStyleIdx="2" presStyleCnt="4"/>
      <dgm:spPr/>
      <dgm:t>
        <a:bodyPr/>
        <a:lstStyle/>
        <a:p>
          <a:endParaRPr lang="en-US"/>
        </a:p>
      </dgm:t>
    </dgm:pt>
    <dgm:pt modelId="{76F97135-0C48-4BFE-8611-206EE7A521D9}" type="pres">
      <dgm:prSet presAssocID="{DD7A565C-4EBD-428B-9860-016188FF2253}" presName="hierRoot2" presStyleCnt="0">
        <dgm:presLayoutVars>
          <dgm:hierBranch val="init"/>
        </dgm:presLayoutVars>
      </dgm:prSet>
      <dgm:spPr/>
    </dgm:pt>
    <dgm:pt modelId="{8A99DC13-83CF-4AC9-970A-CF72E0A48D5D}" type="pres">
      <dgm:prSet presAssocID="{DD7A565C-4EBD-428B-9860-016188FF2253}" presName="rootComposite" presStyleCnt="0"/>
      <dgm:spPr/>
    </dgm:pt>
    <dgm:pt modelId="{DF14ED24-8293-4BF8-9ED0-D064B3274E32}" type="pres">
      <dgm:prSet presAssocID="{DD7A565C-4EBD-428B-9860-016188FF2253}" presName="rootText" presStyleLbl="node2" presStyleIdx="2" presStyleCnt="4" custScaleX="116120" custScaleY="197770" custLinFactNeighborX="-424" custLinFactNeighborY="42032">
        <dgm:presLayoutVars>
          <dgm:chPref val="3"/>
        </dgm:presLayoutVars>
      </dgm:prSet>
      <dgm:spPr/>
      <dgm:t>
        <a:bodyPr/>
        <a:lstStyle/>
        <a:p>
          <a:endParaRPr lang="en-US"/>
        </a:p>
      </dgm:t>
    </dgm:pt>
    <dgm:pt modelId="{F628C845-DE4B-4416-815D-806171054F17}" type="pres">
      <dgm:prSet presAssocID="{DD7A565C-4EBD-428B-9860-016188FF2253}" presName="rootConnector" presStyleLbl="node2" presStyleIdx="2" presStyleCnt="4"/>
      <dgm:spPr/>
      <dgm:t>
        <a:bodyPr/>
        <a:lstStyle/>
        <a:p>
          <a:endParaRPr lang="en-US"/>
        </a:p>
      </dgm:t>
    </dgm:pt>
    <dgm:pt modelId="{DB7EFDC2-0BB9-46EC-B669-C95F49401EC0}" type="pres">
      <dgm:prSet presAssocID="{DD7A565C-4EBD-428B-9860-016188FF2253}" presName="hierChild4" presStyleCnt="0"/>
      <dgm:spPr/>
    </dgm:pt>
    <dgm:pt modelId="{E23FE04A-7A3F-4D71-AEBF-85390C299B6A}" type="pres">
      <dgm:prSet presAssocID="{DD7A565C-4EBD-428B-9860-016188FF2253}" presName="hierChild5" presStyleCnt="0"/>
      <dgm:spPr/>
    </dgm:pt>
    <dgm:pt modelId="{C17860FE-1797-4D22-AF67-8876D1ABB52D}" type="pres">
      <dgm:prSet presAssocID="{2112E54B-78CA-4074-9528-371289DC3A4D}" presName="Name37" presStyleLbl="parChTrans1D2" presStyleIdx="3" presStyleCnt="4"/>
      <dgm:spPr/>
      <dgm:t>
        <a:bodyPr/>
        <a:lstStyle/>
        <a:p>
          <a:endParaRPr lang="en-US"/>
        </a:p>
      </dgm:t>
    </dgm:pt>
    <dgm:pt modelId="{D2EB9830-0777-4CAC-A764-5E883B374F78}" type="pres">
      <dgm:prSet presAssocID="{78B47895-FA85-4DBF-A17C-1F394810AC15}" presName="hierRoot2" presStyleCnt="0">
        <dgm:presLayoutVars>
          <dgm:hierBranch val="init"/>
        </dgm:presLayoutVars>
      </dgm:prSet>
      <dgm:spPr/>
    </dgm:pt>
    <dgm:pt modelId="{FED1900A-47EF-48A3-91D8-4C52E678DFEE}" type="pres">
      <dgm:prSet presAssocID="{78B47895-FA85-4DBF-A17C-1F394810AC15}" presName="rootComposite" presStyleCnt="0"/>
      <dgm:spPr/>
    </dgm:pt>
    <dgm:pt modelId="{77EAE218-C28D-444A-9AF1-E8CF41382473}" type="pres">
      <dgm:prSet presAssocID="{78B47895-FA85-4DBF-A17C-1F394810AC15}" presName="rootText" presStyleLbl="node2" presStyleIdx="3" presStyleCnt="4" custScaleX="132668" custScaleY="197770" custLinFactNeighborX="-8577" custLinFactNeighborY="42032">
        <dgm:presLayoutVars>
          <dgm:chPref val="3"/>
        </dgm:presLayoutVars>
      </dgm:prSet>
      <dgm:spPr/>
      <dgm:t>
        <a:bodyPr/>
        <a:lstStyle/>
        <a:p>
          <a:endParaRPr lang="en-US"/>
        </a:p>
      </dgm:t>
    </dgm:pt>
    <dgm:pt modelId="{BC44DE14-9964-445D-8D27-918151F14D12}" type="pres">
      <dgm:prSet presAssocID="{78B47895-FA85-4DBF-A17C-1F394810AC15}" presName="rootConnector" presStyleLbl="node2" presStyleIdx="3" presStyleCnt="4"/>
      <dgm:spPr/>
      <dgm:t>
        <a:bodyPr/>
        <a:lstStyle/>
        <a:p>
          <a:endParaRPr lang="en-US"/>
        </a:p>
      </dgm:t>
    </dgm:pt>
    <dgm:pt modelId="{3FF07669-ED20-4BC3-AB30-7FB3FFC4A301}" type="pres">
      <dgm:prSet presAssocID="{78B47895-FA85-4DBF-A17C-1F394810AC15}" presName="hierChild4" presStyleCnt="0"/>
      <dgm:spPr/>
    </dgm:pt>
    <dgm:pt modelId="{5E09F932-CE13-45DB-819A-60BBAA46C9D6}" type="pres">
      <dgm:prSet presAssocID="{78B47895-FA85-4DBF-A17C-1F394810AC15}" presName="hierChild5" presStyleCnt="0"/>
      <dgm:spPr/>
    </dgm:pt>
    <dgm:pt modelId="{5B230338-2E91-46AA-AB5B-A9654C41D2F7}" type="pres">
      <dgm:prSet presAssocID="{02BFFF0D-F423-4AE5-AAF7-ABBDACFAE61B}" presName="hierChild3" presStyleCnt="0"/>
      <dgm:spPr/>
    </dgm:pt>
  </dgm:ptLst>
  <dgm:cxnLst>
    <dgm:cxn modelId="{BB03266D-4B48-4F5D-9B1E-3E9755E6385D}" type="presOf" srcId="{D5D0CE4C-D3D9-4CDE-8E84-CD4F1D0A9316}" destId="{D4726567-D09F-4036-BF7B-C34FE2DF53D3}" srcOrd="0" destOrd="0" presId="urn:microsoft.com/office/officeart/2005/8/layout/orgChart1"/>
    <dgm:cxn modelId="{7D21C0EE-44F0-4CE4-93D8-96BFB52D65EE}" type="presOf" srcId="{FF5AF0E2-7721-46F2-9AF0-4F78173C4210}" destId="{C9D07A73-0176-4828-8B38-5AEA24CE4DAB}" srcOrd="1" destOrd="0" presId="urn:microsoft.com/office/officeart/2005/8/layout/orgChart1"/>
    <dgm:cxn modelId="{3F4ED13B-32AD-49B5-A251-D369C2A6F2BC}" type="presOf" srcId="{78B47895-FA85-4DBF-A17C-1F394810AC15}" destId="{77EAE218-C28D-444A-9AF1-E8CF41382473}" srcOrd="0" destOrd="0" presId="urn:microsoft.com/office/officeart/2005/8/layout/orgChart1"/>
    <dgm:cxn modelId="{B9F4F3DA-DD10-48F0-9317-D1A0A17C9371}" type="presOf" srcId="{5925C11F-BE70-45E9-8723-018C8F3C0E38}" destId="{6DB24DD3-BBA7-45B6-907E-0DCC3792002C}" srcOrd="1" destOrd="0" presId="urn:microsoft.com/office/officeart/2005/8/layout/orgChart1"/>
    <dgm:cxn modelId="{B4C570DB-83A3-4D8A-8A72-AF8030637C37}" srcId="{02BFFF0D-F423-4AE5-AAF7-ABBDACFAE61B}" destId="{78B47895-FA85-4DBF-A17C-1F394810AC15}" srcOrd="3" destOrd="0" parTransId="{2112E54B-78CA-4074-9528-371289DC3A4D}" sibTransId="{ED316BEE-A468-4690-A7DD-7DFC68234BA6}"/>
    <dgm:cxn modelId="{A8692FA1-DCB4-4A1A-92DB-E7867E8CA076}" type="presOf" srcId="{78B47895-FA85-4DBF-A17C-1F394810AC15}" destId="{BC44DE14-9964-445D-8D27-918151F14D12}" srcOrd="1" destOrd="0" presId="urn:microsoft.com/office/officeart/2005/8/layout/orgChart1"/>
    <dgm:cxn modelId="{8AD920C3-304E-4ACA-95D0-9C68A72F50B9}" type="presOf" srcId="{6A00785B-C30F-4339-94B7-47914FD54F91}" destId="{E0C31701-894D-4EC3-88F1-4A61D6D57EE5}" srcOrd="0" destOrd="0" presId="urn:microsoft.com/office/officeart/2005/8/layout/orgChart1"/>
    <dgm:cxn modelId="{958079B2-0083-485D-9369-64FB87F91331}" type="presOf" srcId="{02BFFF0D-F423-4AE5-AAF7-ABBDACFAE61B}" destId="{A362F14D-0204-400C-BEF2-919EF077D3A6}" srcOrd="1" destOrd="0" presId="urn:microsoft.com/office/officeart/2005/8/layout/orgChart1"/>
    <dgm:cxn modelId="{28A8C77F-06D2-4ECD-B21B-0EB73EF49BEB}" srcId="{02BFFF0D-F423-4AE5-AAF7-ABBDACFAE61B}" destId="{DD7A565C-4EBD-428B-9860-016188FF2253}" srcOrd="2" destOrd="0" parTransId="{17CD4FD7-53B9-4CBA-83EF-10A8E9CD2B2B}" sibTransId="{E2151CFA-43E2-4434-A999-8D568301250B}"/>
    <dgm:cxn modelId="{AA14D08F-22E6-4D9E-A0AB-E0B13CF59267}" srcId="{02BFFF0D-F423-4AE5-AAF7-ABBDACFAE61B}" destId="{5925C11F-BE70-45E9-8723-018C8F3C0E38}" srcOrd="0" destOrd="0" parTransId="{6A00785B-C30F-4339-94B7-47914FD54F91}" sibTransId="{6BB944D2-58BD-41B2-B19F-0DDC2D2A9184}"/>
    <dgm:cxn modelId="{72A6701A-9813-4134-855C-6ADAB2BB3826}" type="presOf" srcId="{5925C11F-BE70-45E9-8723-018C8F3C0E38}" destId="{A33A4C52-5F7D-4009-9ABF-9942CC7F3E05}" srcOrd="0" destOrd="0" presId="urn:microsoft.com/office/officeart/2005/8/layout/orgChart1"/>
    <dgm:cxn modelId="{9591AF64-35D7-45BD-AF64-9EC836907DE5}" srcId="{02BFFF0D-F423-4AE5-AAF7-ABBDACFAE61B}" destId="{FF5AF0E2-7721-46F2-9AF0-4F78173C4210}" srcOrd="1" destOrd="0" parTransId="{D5D0CE4C-D3D9-4CDE-8E84-CD4F1D0A9316}" sibTransId="{1D08FD40-B23D-4FE0-AB9A-FDE4A99BFF20}"/>
    <dgm:cxn modelId="{4BC93D24-7851-4FAC-BD4E-F1579D94E488}" type="presOf" srcId="{17CD4FD7-53B9-4CBA-83EF-10A8E9CD2B2B}" destId="{8A9FB661-598C-483F-BCD3-0C56B760226B}" srcOrd="0" destOrd="0" presId="urn:microsoft.com/office/officeart/2005/8/layout/orgChart1"/>
    <dgm:cxn modelId="{4C0DCC43-5317-419E-9F3F-CBE32016593A}" type="presOf" srcId="{2112E54B-78CA-4074-9528-371289DC3A4D}" destId="{C17860FE-1797-4D22-AF67-8876D1ABB52D}" srcOrd="0" destOrd="0" presId="urn:microsoft.com/office/officeart/2005/8/layout/orgChart1"/>
    <dgm:cxn modelId="{F5DD5E40-8370-4292-B69D-8F8717B46AC0}" type="presOf" srcId="{DD7A565C-4EBD-428B-9860-016188FF2253}" destId="{DF14ED24-8293-4BF8-9ED0-D064B3274E32}" srcOrd="0" destOrd="0" presId="urn:microsoft.com/office/officeart/2005/8/layout/orgChart1"/>
    <dgm:cxn modelId="{C4F32BC2-554D-4B40-BE90-7D5E73193446}" srcId="{D08B288C-86DA-4A2C-8D42-81661856E68E}" destId="{02BFFF0D-F423-4AE5-AAF7-ABBDACFAE61B}" srcOrd="0" destOrd="0" parTransId="{D9BD9709-58FB-4E4C-8255-F04FD12D2A9D}" sibTransId="{E4FAF2DB-EF11-4955-BA1E-785931830A78}"/>
    <dgm:cxn modelId="{84B3C961-8745-472A-BD5C-1533A91A300B}" type="presOf" srcId="{DD7A565C-4EBD-428B-9860-016188FF2253}" destId="{F628C845-DE4B-4416-815D-806171054F17}" srcOrd="1" destOrd="0" presId="urn:microsoft.com/office/officeart/2005/8/layout/orgChart1"/>
    <dgm:cxn modelId="{DB2E1EDF-AD92-48C2-B340-EAAF7D07F7BF}" type="presOf" srcId="{D08B288C-86DA-4A2C-8D42-81661856E68E}" destId="{13E3B7CA-6585-41A4-8FBD-B77FE7DAC498}" srcOrd="0" destOrd="0" presId="urn:microsoft.com/office/officeart/2005/8/layout/orgChart1"/>
    <dgm:cxn modelId="{46B236C1-863B-4F09-AC9A-641D23CEDD0F}" type="presOf" srcId="{02BFFF0D-F423-4AE5-AAF7-ABBDACFAE61B}" destId="{97F314F5-09EE-442D-BB71-66124A7CF1F1}" srcOrd="0" destOrd="0" presId="urn:microsoft.com/office/officeart/2005/8/layout/orgChart1"/>
    <dgm:cxn modelId="{D0A8C2E1-1DB8-4DA7-9334-568AAFF86831}" type="presOf" srcId="{FF5AF0E2-7721-46F2-9AF0-4F78173C4210}" destId="{290B8DB1-910B-4878-9749-4B0B15B0398B}" srcOrd="0" destOrd="0" presId="urn:microsoft.com/office/officeart/2005/8/layout/orgChart1"/>
    <dgm:cxn modelId="{BF34DE26-A05C-4E03-9CD8-1BD6BB6D2F25}" type="presParOf" srcId="{13E3B7CA-6585-41A4-8FBD-B77FE7DAC498}" destId="{48BD82B6-D5B5-4066-AFA5-166835218CBB}" srcOrd="0" destOrd="0" presId="urn:microsoft.com/office/officeart/2005/8/layout/orgChart1"/>
    <dgm:cxn modelId="{86A19827-2DC7-4DF2-A793-B4600AC52D88}" type="presParOf" srcId="{48BD82B6-D5B5-4066-AFA5-166835218CBB}" destId="{31921FAC-D1EA-4FCA-918D-CAB8E19C44F8}" srcOrd="0" destOrd="0" presId="urn:microsoft.com/office/officeart/2005/8/layout/orgChart1"/>
    <dgm:cxn modelId="{979156F7-53B6-4D22-9BEB-D10BFEFE08FC}" type="presParOf" srcId="{31921FAC-D1EA-4FCA-918D-CAB8E19C44F8}" destId="{97F314F5-09EE-442D-BB71-66124A7CF1F1}" srcOrd="0" destOrd="0" presId="urn:microsoft.com/office/officeart/2005/8/layout/orgChart1"/>
    <dgm:cxn modelId="{5B5838F2-4CCA-4EDB-8176-1BA2561EE2FE}" type="presParOf" srcId="{31921FAC-D1EA-4FCA-918D-CAB8E19C44F8}" destId="{A362F14D-0204-400C-BEF2-919EF077D3A6}" srcOrd="1" destOrd="0" presId="urn:microsoft.com/office/officeart/2005/8/layout/orgChart1"/>
    <dgm:cxn modelId="{131E610D-C172-4A7F-8218-FAC913FAA722}" type="presParOf" srcId="{48BD82B6-D5B5-4066-AFA5-166835218CBB}" destId="{837B5172-17D8-4BEC-B619-DAC208CEA137}" srcOrd="1" destOrd="0" presId="urn:microsoft.com/office/officeart/2005/8/layout/orgChart1"/>
    <dgm:cxn modelId="{9F062D0E-2083-4A65-95F4-010D13C168D4}" type="presParOf" srcId="{837B5172-17D8-4BEC-B619-DAC208CEA137}" destId="{E0C31701-894D-4EC3-88F1-4A61D6D57EE5}" srcOrd="0" destOrd="0" presId="urn:microsoft.com/office/officeart/2005/8/layout/orgChart1"/>
    <dgm:cxn modelId="{9D774345-9B1B-4706-8E25-5C5D3735D6D5}" type="presParOf" srcId="{837B5172-17D8-4BEC-B619-DAC208CEA137}" destId="{324989FA-D9A6-4351-90C3-487841697049}" srcOrd="1" destOrd="0" presId="urn:microsoft.com/office/officeart/2005/8/layout/orgChart1"/>
    <dgm:cxn modelId="{8021EDEE-2CAD-4095-A592-634CAB99FC41}" type="presParOf" srcId="{324989FA-D9A6-4351-90C3-487841697049}" destId="{133EE8D0-E498-488C-ACE0-15A2B5760D66}" srcOrd="0" destOrd="0" presId="urn:microsoft.com/office/officeart/2005/8/layout/orgChart1"/>
    <dgm:cxn modelId="{AD96B7B8-1D2D-40CC-ABBE-C7C1D6674B60}" type="presParOf" srcId="{133EE8D0-E498-488C-ACE0-15A2B5760D66}" destId="{A33A4C52-5F7D-4009-9ABF-9942CC7F3E05}" srcOrd="0" destOrd="0" presId="urn:microsoft.com/office/officeart/2005/8/layout/orgChart1"/>
    <dgm:cxn modelId="{A8269F20-8A28-4867-9026-46607C72DB4B}" type="presParOf" srcId="{133EE8D0-E498-488C-ACE0-15A2B5760D66}" destId="{6DB24DD3-BBA7-45B6-907E-0DCC3792002C}" srcOrd="1" destOrd="0" presId="urn:microsoft.com/office/officeart/2005/8/layout/orgChart1"/>
    <dgm:cxn modelId="{4F7D7EAF-4C3B-4639-BFE0-05A3DBC94394}" type="presParOf" srcId="{324989FA-D9A6-4351-90C3-487841697049}" destId="{38D1CBF1-1401-476C-8550-09B90BF06959}" srcOrd="1" destOrd="0" presId="urn:microsoft.com/office/officeart/2005/8/layout/orgChart1"/>
    <dgm:cxn modelId="{0F34140C-F6DA-4701-89F2-91268242A957}" type="presParOf" srcId="{324989FA-D9A6-4351-90C3-487841697049}" destId="{DA9659D1-59D0-4B70-B53D-412C36A953F2}" srcOrd="2" destOrd="0" presId="urn:microsoft.com/office/officeart/2005/8/layout/orgChart1"/>
    <dgm:cxn modelId="{100E318A-6847-42F5-A56B-222B80651241}" type="presParOf" srcId="{837B5172-17D8-4BEC-B619-DAC208CEA137}" destId="{D4726567-D09F-4036-BF7B-C34FE2DF53D3}" srcOrd="2" destOrd="0" presId="urn:microsoft.com/office/officeart/2005/8/layout/orgChart1"/>
    <dgm:cxn modelId="{9B712932-6F3A-4042-8350-638D7DFCCC60}" type="presParOf" srcId="{837B5172-17D8-4BEC-B619-DAC208CEA137}" destId="{8300F5BF-7306-48BF-B11B-9C514EE324F1}" srcOrd="3" destOrd="0" presId="urn:microsoft.com/office/officeart/2005/8/layout/orgChart1"/>
    <dgm:cxn modelId="{4A1FE9B1-9248-4784-AE1C-90C01091598A}" type="presParOf" srcId="{8300F5BF-7306-48BF-B11B-9C514EE324F1}" destId="{1C9F1647-91EA-4D4A-937A-C402FF91EAFA}" srcOrd="0" destOrd="0" presId="urn:microsoft.com/office/officeart/2005/8/layout/orgChart1"/>
    <dgm:cxn modelId="{07CA1ECF-9EA8-4981-92E7-225FE14F865B}" type="presParOf" srcId="{1C9F1647-91EA-4D4A-937A-C402FF91EAFA}" destId="{290B8DB1-910B-4878-9749-4B0B15B0398B}" srcOrd="0" destOrd="0" presId="urn:microsoft.com/office/officeart/2005/8/layout/orgChart1"/>
    <dgm:cxn modelId="{F3CD0225-F799-42AC-BB8E-8B505DC0CAD8}" type="presParOf" srcId="{1C9F1647-91EA-4D4A-937A-C402FF91EAFA}" destId="{C9D07A73-0176-4828-8B38-5AEA24CE4DAB}" srcOrd="1" destOrd="0" presId="urn:microsoft.com/office/officeart/2005/8/layout/orgChart1"/>
    <dgm:cxn modelId="{7CD145BF-900D-4847-B32B-AD8B1F26040E}" type="presParOf" srcId="{8300F5BF-7306-48BF-B11B-9C514EE324F1}" destId="{099CB535-C6F1-4D03-8D17-17C34E98DB49}" srcOrd="1" destOrd="0" presId="urn:microsoft.com/office/officeart/2005/8/layout/orgChart1"/>
    <dgm:cxn modelId="{64D8D1F6-DE70-4E6D-AF26-0DAA6F969045}" type="presParOf" srcId="{8300F5BF-7306-48BF-B11B-9C514EE324F1}" destId="{E8FC151E-4324-4467-8B26-45368FEC712C}" srcOrd="2" destOrd="0" presId="urn:microsoft.com/office/officeart/2005/8/layout/orgChart1"/>
    <dgm:cxn modelId="{F2C62ADB-9852-41D2-AB93-2D5295F32036}" type="presParOf" srcId="{837B5172-17D8-4BEC-B619-DAC208CEA137}" destId="{8A9FB661-598C-483F-BCD3-0C56B760226B}" srcOrd="4" destOrd="0" presId="urn:microsoft.com/office/officeart/2005/8/layout/orgChart1"/>
    <dgm:cxn modelId="{D2F388DE-5B62-418E-9FE8-43DFE40C16E0}" type="presParOf" srcId="{837B5172-17D8-4BEC-B619-DAC208CEA137}" destId="{76F97135-0C48-4BFE-8611-206EE7A521D9}" srcOrd="5" destOrd="0" presId="urn:microsoft.com/office/officeart/2005/8/layout/orgChart1"/>
    <dgm:cxn modelId="{98E82CE6-4433-4A04-98BD-EDE81D691B60}" type="presParOf" srcId="{76F97135-0C48-4BFE-8611-206EE7A521D9}" destId="{8A99DC13-83CF-4AC9-970A-CF72E0A48D5D}" srcOrd="0" destOrd="0" presId="urn:microsoft.com/office/officeart/2005/8/layout/orgChart1"/>
    <dgm:cxn modelId="{61738946-9401-4B0C-8F61-F894C467E6C2}" type="presParOf" srcId="{8A99DC13-83CF-4AC9-970A-CF72E0A48D5D}" destId="{DF14ED24-8293-4BF8-9ED0-D064B3274E32}" srcOrd="0" destOrd="0" presId="urn:microsoft.com/office/officeart/2005/8/layout/orgChart1"/>
    <dgm:cxn modelId="{7A582D2D-8F9D-415E-B2A9-06F9125CAD6C}" type="presParOf" srcId="{8A99DC13-83CF-4AC9-970A-CF72E0A48D5D}" destId="{F628C845-DE4B-4416-815D-806171054F17}" srcOrd="1" destOrd="0" presId="urn:microsoft.com/office/officeart/2005/8/layout/orgChart1"/>
    <dgm:cxn modelId="{AD2C4A5C-9C60-4924-9F26-5D340E8D6957}" type="presParOf" srcId="{76F97135-0C48-4BFE-8611-206EE7A521D9}" destId="{DB7EFDC2-0BB9-46EC-B669-C95F49401EC0}" srcOrd="1" destOrd="0" presId="urn:microsoft.com/office/officeart/2005/8/layout/orgChart1"/>
    <dgm:cxn modelId="{29ED24A8-6F4D-4C82-8148-83B823CDDA16}" type="presParOf" srcId="{76F97135-0C48-4BFE-8611-206EE7A521D9}" destId="{E23FE04A-7A3F-4D71-AEBF-85390C299B6A}" srcOrd="2" destOrd="0" presId="urn:microsoft.com/office/officeart/2005/8/layout/orgChart1"/>
    <dgm:cxn modelId="{F3E6A4B0-6E3E-4A94-B5DC-101AE50AC279}" type="presParOf" srcId="{837B5172-17D8-4BEC-B619-DAC208CEA137}" destId="{C17860FE-1797-4D22-AF67-8876D1ABB52D}" srcOrd="6" destOrd="0" presId="urn:microsoft.com/office/officeart/2005/8/layout/orgChart1"/>
    <dgm:cxn modelId="{691A50F9-E1E9-4608-B131-32679A0C51EC}" type="presParOf" srcId="{837B5172-17D8-4BEC-B619-DAC208CEA137}" destId="{D2EB9830-0777-4CAC-A764-5E883B374F78}" srcOrd="7" destOrd="0" presId="urn:microsoft.com/office/officeart/2005/8/layout/orgChart1"/>
    <dgm:cxn modelId="{53A58C52-2F75-4A08-943F-B469823076D6}" type="presParOf" srcId="{D2EB9830-0777-4CAC-A764-5E883B374F78}" destId="{FED1900A-47EF-48A3-91D8-4C52E678DFEE}" srcOrd="0" destOrd="0" presId="urn:microsoft.com/office/officeart/2005/8/layout/orgChart1"/>
    <dgm:cxn modelId="{B42C3EAF-0FD6-4B2D-9E46-D5B70BA410A7}" type="presParOf" srcId="{FED1900A-47EF-48A3-91D8-4C52E678DFEE}" destId="{77EAE218-C28D-444A-9AF1-E8CF41382473}" srcOrd="0" destOrd="0" presId="urn:microsoft.com/office/officeart/2005/8/layout/orgChart1"/>
    <dgm:cxn modelId="{983B7516-F49D-4B0A-A73E-D738E1F66427}" type="presParOf" srcId="{FED1900A-47EF-48A3-91D8-4C52E678DFEE}" destId="{BC44DE14-9964-445D-8D27-918151F14D12}" srcOrd="1" destOrd="0" presId="urn:microsoft.com/office/officeart/2005/8/layout/orgChart1"/>
    <dgm:cxn modelId="{68CC9614-A607-46D7-BEF1-00D2868086A7}" type="presParOf" srcId="{D2EB9830-0777-4CAC-A764-5E883B374F78}" destId="{3FF07669-ED20-4BC3-AB30-7FB3FFC4A301}" srcOrd="1" destOrd="0" presId="urn:microsoft.com/office/officeart/2005/8/layout/orgChart1"/>
    <dgm:cxn modelId="{3FE82D7B-247F-40BE-8130-30DDEE0CA066}" type="presParOf" srcId="{D2EB9830-0777-4CAC-A764-5E883B374F78}" destId="{5E09F932-CE13-45DB-819A-60BBAA46C9D6}" srcOrd="2" destOrd="0" presId="urn:microsoft.com/office/officeart/2005/8/layout/orgChart1"/>
    <dgm:cxn modelId="{5FF40FDA-72D4-400F-A392-C5CE5BA96F8F}" type="presParOf" srcId="{48BD82B6-D5B5-4066-AFA5-166835218CBB}" destId="{5B230338-2E91-46AA-AB5B-A9654C41D2F7}" srcOrd="2" destOrd="0" presId="urn:microsoft.com/office/officeart/2005/8/layout/orgChart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B6EB009-B091-41F5-968C-27454B61C0E8}" type="doc">
      <dgm:prSet loTypeId="urn:microsoft.com/office/officeart/2005/8/layout/hierarchy3" loCatId="hierarchy" qsTypeId="urn:microsoft.com/office/officeart/2005/8/quickstyle/simple1" qsCatId="simple" csTypeId="urn:microsoft.com/office/officeart/2005/8/colors/colorful3" csCatId="colorful" phldr="1"/>
      <dgm:spPr/>
      <dgm:t>
        <a:bodyPr/>
        <a:lstStyle/>
        <a:p>
          <a:endParaRPr lang="en-US"/>
        </a:p>
      </dgm:t>
    </dgm:pt>
    <dgm:pt modelId="{6A9CA4B1-520F-4B68-A2D0-C754923FDA62}">
      <dgm:prSet custT="1"/>
      <dgm:spPr/>
      <dgm:t>
        <a:bodyPr/>
        <a:lstStyle/>
        <a:p>
          <a:pPr rtl="0"/>
          <a:r>
            <a:rPr lang="en-US" sz="2800" b="1" dirty="0" smtClean="0"/>
            <a:t> Asthma</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9D631F2A-F01D-46E1-A60C-42F8F6F4EA9D}" type="parTrans" cxnId="{9B7663E6-2A39-4503-9244-14A9E3C31AE8}">
      <dgm:prSet/>
      <dgm:spPr/>
      <dgm:t>
        <a:bodyPr/>
        <a:lstStyle/>
        <a:p>
          <a:endParaRPr lang="en-US" sz="2800"/>
        </a:p>
      </dgm:t>
    </dgm:pt>
    <dgm:pt modelId="{F969A9BE-AE5F-437E-93F3-31B00030558C}" type="sibTrans" cxnId="{9B7663E6-2A39-4503-9244-14A9E3C31AE8}">
      <dgm:prSet/>
      <dgm:spPr/>
      <dgm:t>
        <a:bodyPr/>
        <a:lstStyle/>
        <a:p>
          <a:endParaRPr lang="en-US" sz="2800"/>
        </a:p>
      </dgm:t>
    </dgm:pt>
    <dgm:pt modelId="{9A4D6319-4A16-40EA-8FB6-D3B5F09E15A1}">
      <dgm:prSet custT="1"/>
      <dgm:spPr/>
      <dgm:t>
        <a:bodyPr/>
        <a:lstStyle/>
        <a:p>
          <a:pPr rtl="0">
            <a:lnSpc>
              <a:spcPts val="2800"/>
            </a:lnSpc>
          </a:pPr>
          <a:r>
            <a:rPr lang="en-US" sz="2800" dirty="0" smtClean="0"/>
            <a:t>Mild intermittent asthma</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23332317-1988-4BC1-ABDA-CA7373DD6DE1}" type="parTrans" cxnId="{AF0BF368-DA6B-4050-979C-BDBD02EDABE8}">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33205E41-791B-4EC6-92ED-8B5707EFCEE7}" type="sibTrans" cxnId="{AF0BF368-DA6B-4050-979C-BDBD02EDABE8}">
      <dgm:prSet/>
      <dgm:spPr/>
      <dgm:t>
        <a:bodyPr/>
        <a:lstStyle/>
        <a:p>
          <a:endParaRPr lang="en-US" sz="2800"/>
        </a:p>
      </dgm:t>
    </dgm:pt>
    <dgm:pt modelId="{54DC44CA-3F2E-4B73-ADC1-58390C96E93D}">
      <dgm:prSet custT="1"/>
      <dgm:spPr/>
      <dgm:t>
        <a:bodyPr/>
        <a:lstStyle/>
        <a:p>
          <a:pPr rtl="0"/>
          <a:r>
            <a:rPr lang="en-US" sz="2800" dirty="0" smtClean="0"/>
            <a:t>uncomplicated</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FBBDDCC5-C47C-49F0-B54B-8DFBA05297CC}" type="parTrans" cxnId="{0FCCA2E1-7BEB-4D64-B01D-1BF7D04F01B2}">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64E694BC-B561-48AA-B8C7-955DE7DE5FA3}" type="sibTrans" cxnId="{0FCCA2E1-7BEB-4D64-B01D-1BF7D04F01B2}">
      <dgm:prSet/>
      <dgm:spPr/>
      <dgm:t>
        <a:bodyPr/>
        <a:lstStyle/>
        <a:p>
          <a:endParaRPr lang="en-US" sz="2800"/>
        </a:p>
      </dgm:t>
    </dgm:pt>
    <dgm:pt modelId="{025C94FC-225A-451E-BD75-019AEDDA8B28}">
      <dgm:prSet custT="1"/>
      <dgm:spPr/>
      <dgm:t>
        <a:bodyPr/>
        <a:lstStyle/>
        <a:p>
          <a:pPr rtl="0"/>
          <a:r>
            <a:rPr lang="en-US" sz="2800" dirty="0" smtClean="0"/>
            <a:t>with (acute) exacerbation</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6036D4BA-4261-4853-9E06-C96364316C28}" type="parTrans" cxnId="{7B0E0B67-D818-44FE-9F77-CB409A3630A1}">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1E1FB944-01BC-4D04-86E3-9C3D681A8224}" type="sibTrans" cxnId="{7B0E0B67-D818-44FE-9F77-CB409A3630A1}">
      <dgm:prSet/>
      <dgm:spPr/>
      <dgm:t>
        <a:bodyPr/>
        <a:lstStyle/>
        <a:p>
          <a:endParaRPr lang="en-US" sz="2800"/>
        </a:p>
      </dgm:t>
    </dgm:pt>
    <dgm:pt modelId="{F7495301-E500-4DD8-8659-6A6E598F7A1A}">
      <dgm:prSet custT="1"/>
      <dgm:spPr/>
      <dgm:t>
        <a:bodyPr/>
        <a:lstStyle/>
        <a:p>
          <a:pPr rtl="0"/>
          <a:r>
            <a:rPr lang="en-US" sz="2800" dirty="0" smtClean="0"/>
            <a:t>with status asthmaticus</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F8F5037D-1F1C-456E-AF27-E19E03F79B50}" type="parTrans" cxnId="{4244D9DF-155A-441E-9464-A4369CF037F3}">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BFF07600-D5CB-42A0-B435-6BBAAD5E39A3}" type="sibTrans" cxnId="{4244D9DF-155A-441E-9464-A4369CF037F3}">
      <dgm:prSet/>
      <dgm:spPr/>
      <dgm:t>
        <a:bodyPr/>
        <a:lstStyle/>
        <a:p>
          <a:endParaRPr lang="en-US" sz="2800"/>
        </a:p>
      </dgm:t>
    </dgm:pt>
    <dgm:pt modelId="{2CA90E6F-F0CD-4B54-B3C4-FAB909A5B251}">
      <dgm:prSet custT="1"/>
      <dgm:spPr/>
      <dgm:t>
        <a:bodyPr/>
        <a:lstStyle/>
        <a:p>
          <a:pPr rtl="0"/>
          <a:r>
            <a:rPr lang="en-US" sz="2800" b="1" dirty="0" smtClean="0"/>
            <a:t>Mild persistent asthma</a:t>
          </a:r>
          <a:endParaRPr lang="en-US" sz="2800" b="1"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0C4E3075-C0D0-4A8A-992A-8A05653306BE}" type="parTrans" cxnId="{346A5A66-0793-4AEA-A586-78902A153A26}">
      <dgm:prSet/>
      <dgm:spPr/>
      <dgm:t>
        <a:bodyPr/>
        <a:lstStyle/>
        <a:p>
          <a:endParaRPr lang="en-US" sz="2800"/>
        </a:p>
      </dgm:t>
    </dgm:pt>
    <dgm:pt modelId="{6EC9F8F6-D381-44B6-A70D-FAFDD8D9A03A}" type="sibTrans" cxnId="{346A5A66-0793-4AEA-A586-78902A153A26}">
      <dgm:prSet/>
      <dgm:spPr/>
      <dgm:t>
        <a:bodyPr/>
        <a:lstStyle/>
        <a:p>
          <a:endParaRPr lang="en-US" sz="2800"/>
        </a:p>
      </dgm:t>
    </dgm:pt>
    <dgm:pt modelId="{9016729A-C707-4291-9B48-822F2C3F0EFE}">
      <dgm:prSet custT="1"/>
      <dgm:spPr/>
      <dgm:t>
        <a:bodyPr/>
        <a:lstStyle/>
        <a:p>
          <a:pPr rtl="0"/>
          <a:r>
            <a:rPr lang="en-US" sz="2800" dirty="0" smtClean="0"/>
            <a:t>uncomplicated</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BADBC2CF-0B97-4FAD-B530-83609ED3467A}" type="parTrans" cxnId="{18621A09-0995-4258-8ED7-4589135E104D}">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56390BFD-13EE-403C-9200-E1E9BD2CE891}" type="sibTrans" cxnId="{18621A09-0995-4258-8ED7-4589135E104D}">
      <dgm:prSet/>
      <dgm:spPr/>
      <dgm:t>
        <a:bodyPr/>
        <a:lstStyle/>
        <a:p>
          <a:endParaRPr lang="en-US" sz="2800"/>
        </a:p>
      </dgm:t>
    </dgm:pt>
    <dgm:pt modelId="{4EE3DCAD-045B-4819-81A3-42AA30D7F559}">
      <dgm:prSet custT="1"/>
      <dgm:spPr/>
      <dgm:t>
        <a:bodyPr/>
        <a:lstStyle/>
        <a:p>
          <a:pPr rtl="0"/>
          <a:r>
            <a:rPr lang="en-US" sz="2800" dirty="0" smtClean="0"/>
            <a:t>with (acute) exacerbation</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1341B173-4D4F-4E79-A852-D0B2CDAC0222}" type="parTrans" cxnId="{8C3B8F5A-EDD3-4FBD-B7DA-E5EB038D33D3}">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0061E0F5-D6E1-4658-8A6F-5B21327487E1}" type="sibTrans" cxnId="{8C3B8F5A-EDD3-4FBD-B7DA-E5EB038D33D3}">
      <dgm:prSet/>
      <dgm:spPr/>
      <dgm:t>
        <a:bodyPr/>
        <a:lstStyle/>
        <a:p>
          <a:endParaRPr lang="en-US" sz="2800"/>
        </a:p>
      </dgm:t>
    </dgm:pt>
    <dgm:pt modelId="{F48E2D5E-A7E9-4342-BD59-799D14F4F678}">
      <dgm:prSet custT="1"/>
      <dgm:spPr/>
      <dgm:t>
        <a:bodyPr/>
        <a:lstStyle/>
        <a:p>
          <a:pPr rtl="0"/>
          <a:r>
            <a:rPr lang="en-US" sz="2800" dirty="0" smtClean="0"/>
            <a:t>with status asthmaticus</a:t>
          </a:r>
          <a:endParaRPr lang="en-US" sz="2800" dirty="0"/>
        </a:p>
      </dgm:t>
      <dgm:extLst>
        <a:ext uri="{E40237B7-FDA0-4F09-8148-C483321AD2D9}">
          <dgm14:cNvPr xmlns="" xmlns:dgm14="http://schemas.microsoft.com/office/drawing/2010/diagram" id="0" name="" descr="Asthma&#10; Mild intermittent asthma&#10; uncomplicated&#10; with (acute) exacerbation&#10; with status asthmaticus&#10;Mild persistent asthma&#10; uncomplicated&#10; with (acute) exacerbation&#10; with status asthmaticus&#10;Moderate persistent asthma&#10; uncomplicated&#10; with (acute) exacerbation"/>
        </a:ext>
      </dgm:extLst>
    </dgm:pt>
    <dgm:pt modelId="{6174FDB0-61FC-49BE-9089-45CF2DACC61E}" type="parTrans" cxnId="{03EC1F22-D0CB-4833-A3C0-7E384A25D416}">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CA375F98-9161-405E-9932-04D22BBE905E}" type="sibTrans" cxnId="{03EC1F22-D0CB-4833-A3C0-7E384A25D416}">
      <dgm:prSet/>
      <dgm:spPr/>
      <dgm:t>
        <a:bodyPr/>
        <a:lstStyle/>
        <a:p>
          <a:endParaRPr lang="en-US" sz="2800"/>
        </a:p>
      </dgm:t>
    </dgm:pt>
    <dgm:pt modelId="{390E07E3-29F2-40D0-9C13-2FF4AD5C9A05}">
      <dgm:prSet custT="1"/>
      <dgm:spPr/>
      <dgm:t>
        <a:bodyPr/>
        <a:lstStyle/>
        <a:p>
          <a:pPr rtl="0">
            <a:lnSpc>
              <a:spcPts val="2700"/>
            </a:lnSpc>
          </a:pPr>
          <a:r>
            <a:rPr lang="en-US" sz="2800" b="1" dirty="0" smtClean="0"/>
            <a:t>Moderate persistent asthma</a:t>
          </a:r>
          <a:endParaRPr lang="en-US" sz="2800" b="1"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5FD2BCCE-3080-41D6-94DE-71092D3009D3}" type="parTrans" cxnId="{412A26C5-EA03-4EF8-B775-5DAB60DE22E2}">
      <dgm:prSet/>
      <dgm:spPr/>
      <dgm:t>
        <a:bodyPr/>
        <a:lstStyle/>
        <a:p>
          <a:endParaRPr lang="en-US" sz="2800"/>
        </a:p>
      </dgm:t>
    </dgm:pt>
    <dgm:pt modelId="{C56AC6BA-DE1A-468E-B9F9-A21FCBA8FAED}" type="sibTrans" cxnId="{412A26C5-EA03-4EF8-B775-5DAB60DE22E2}">
      <dgm:prSet/>
      <dgm:spPr/>
      <dgm:t>
        <a:bodyPr/>
        <a:lstStyle/>
        <a:p>
          <a:endParaRPr lang="en-US" sz="2800"/>
        </a:p>
      </dgm:t>
    </dgm:pt>
    <dgm:pt modelId="{ED8E2B3E-A097-4DBB-95D8-C6E4AEF89528}">
      <dgm:prSet custT="1"/>
      <dgm:spPr/>
      <dgm:t>
        <a:bodyPr/>
        <a:lstStyle/>
        <a:p>
          <a:pPr rtl="0"/>
          <a:r>
            <a:rPr lang="en-US" sz="2800" dirty="0" smtClean="0"/>
            <a:t>uncomplicated</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62F5B34D-60C2-409F-BADC-8DB23D7A5E7B}" type="parTrans" cxnId="{41CB8949-1361-42DF-9850-C71AF044EA13}">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752E8F52-B63C-41B0-9C97-FCA3F19A3637}" type="sibTrans" cxnId="{41CB8949-1361-42DF-9850-C71AF044EA13}">
      <dgm:prSet/>
      <dgm:spPr/>
      <dgm:t>
        <a:bodyPr/>
        <a:lstStyle/>
        <a:p>
          <a:endParaRPr lang="en-US" sz="2800"/>
        </a:p>
      </dgm:t>
    </dgm:pt>
    <dgm:pt modelId="{61B18B9A-3307-4164-854F-8A38D280CC6F}">
      <dgm:prSet custT="1"/>
      <dgm:spPr/>
      <dgm:t>
        <a:bodyPr/>
        <a:lstStyle/>
        <a:p>
          <a:pPr rtl="0"/>
          <a:r>
            <a:rPr lang="en-US" sz="2800" dirty="0" smtClean="0"/>
            <a:t>with (acute) exacerbation</a:t>
          </a:r>
          <a:endParaRPr lang="en-US" sz="2800" dirty="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04469C2D-4C74-4683-963F-DAD1F30E0700}" type="parTrans" cxnId="{5C21A657-0AFD-44A6-BDD5-3FFC2DC61E2A}">
      <dgm:prSet/>
      <dgm:spPr/>
      <dgm:t>
        <a:bodyPr/>
        <a:lstStyle/>
        <a:p>
          <a:endParaRPr lang="en-US" sz="2800"/>
        </a:p>
      </dgm:t>
      <dgm:extLst>
        <a:ext uri="{E40237B7-FDA0-4F09-8148-C483321AD2D9}">
          <dgm14:cNvPr xmlns="" xmlns:dgm14="http://schemas.microsoft.com/office/drawing/2010/diagram" id="0" name="" descr=" Asthma&#10; Mild intermittent asthma&#10; uncomplicated&#10; with (acute) exacerbation&#10; with status asthmaticus&#10;Mild persistent asthma&#10; uncomplicated&#10; with (acute) exacerbation&#10; with status asthmaticus&#10;Moderate persistent asthma&#10; uncomplicated&#10; with (acute) exacerbation&#10;"/>
        </a:ext>
      </dgm:extLst>
    </dgm:pt>
    <dgm:pt modelId="{C997CC62-8498-437D-AC35-260D3A06790C}" type="sibTrans" cxnId="{5C21A657-0AFD-44A6-BDD5-3FFC2DC61E2A}">
      <dgm:prSet/>
      <dgm:spPr/>
      <dgm:t>
        <a:bodyPr/>
        <a:lstStyle/>
        <a:p>
          <a:endParaRPr lang="en-US" sz="2800"/>
        </a:p>
      </dgm:t>
    </dgm:pt>
    <dgm:pt modelId="{3C91FCF0-F3E6-404C-99CA-17DC7302EA79}" type="pres">
      <dgm:prSet presAssocID="{DB6EB009-B091-41F5-968C-27454B61C0E8}" presName="diagram" presStyleCnt="0">
        <dgm:presLayoutVars>
          <dgm:chPref val="1"/>
          <dgm:dir/>
          <dgm:animOne val="branch"/>
          <dgm:animLvl val="lvl"/>
          <dgm:resizeHandles/>
        </dgm:presLayoutVars>
      </dgm:prSet>
      <dgm:spPr/>
      <dgm:t>
        <a:bodyPr/>
        <a:lstStyle/>
        <a:p>
          <a:endParaRPr lang="en-US"/>
        </a:p>
      </dgm:t>
    </dgm:pt>
    <dgm:pt modelId="{EC3D7D1E-B5FB-4886-BCCD-D5D251E4AC00}" type="pres">
      <dgm:prSet presAssocID="{6A9CA4B1-520F-4B68-A2D0-C754923FDA62}" presName="root" presStyleCnt="0"/>
      <dgm:spPr/>
    </dgm:pt>
    <dgm:pt modelId="{4DB522F7-509C-4786-A0E1-661140F2231C}" type="pres">
      <dgm:prSet presAssocID="{6A9CA4B1-520F-4B68-A2D0-C754923FDA62}" presName="rootComposite" presStyleCnt="0"/>
      <dgm:spPr/>
    </dgm:pt>
    <dgm:pt modelId="{E8747835-6DFE-43CE-B24D-1C1852485E83}" type="pres">
      <dgm:prSet presAssocID="{6A9CA4B1-520F-4B68-A2D0-C754923FDA62}" presName="rootText" presStyleLbl="node1" presStyleIdx="0" presStyleCnt="3" custScaleX="286537" custScaleY="198827"/>
      <dgm:spPr/>
      <dgm:t>
        <a:bodyPr/>
        <a:lstStyle/>
        <a:p>
          <a:endParaRPr lang="en-US"/>
        </a:p>
      </dgm:t>
    </dgm:pt>
    <dgm:pt modelId="{40E11A22-D965-40EE-A2C2-A898A857511D}" type="pres">
      <dgm:prSet presAssocID="{6A9CA4B1-520F-4B68-A2D0-C754923FDA62}" presName="rootConnector" presStyleLbl="node1" presStyleIdx="0" presStyleCnt="3"/>
      <dgm:spPr/>
      <dgm:t>
        <a:bodyPr/>
        <a:lstStyle/>
        <a:p>
          <a:endParaRPr lang="en-US"/>
        </a:p>
      </dgm:t>
    </dgm:pt>
    <dgm:pt modelId="{C1FCEA04-17A6-40B0-AC5F-1F74EBC145FA}" type="pres">
      <dgm:prSet presAssocID="{6A9CA4B1-520F-4B68-A2D0-C754923FDA62}" presName="childShape" presStyleCnt="0"/>
      <dgm:spPr/>
    </dgm:pt>
    <dgm:pt modelId="{8709171C-A797-4042-8D31-88C412F15E11}" type="pres">
      <dgm:prSet presAssocID="{23332317-1988-4BC1-ABDA-CA7373DD6DE1}" presName="Name13" presStyleLbl="parChTrans1D2" presStyleIdx="0" presStyleCnt="9"/>
      <dgm:spPr/>
      <dgm:t>
        <a:bodyPr/>
        <a:lstStyle/>
        <a:p>
          <a:endParaRPr lang="en-US"/>
        </a:p>
      </dgm:t>
    </dgm:pt>
    <dgm:pt modelId="{7DF3BD81-E656-4BEB-8CBF-62830FC6C8AB}" type="pres">
      <dgm:prSet presAssocID="{9A4D6319-4A16-40EA-8FB6-D3B5F09E15A1}" presName="childText" presStyleLbl="bgAcc1" presStyleIdx="0" presStyleCnt="9" custScaleX="344169" custScaleY="242428">
        <dgm:presLayoutVars>
          <dgm:bulletEnabled val="1"/>
        </dgm:presLayoutVars>
      </dgm:prSet>
      <dgm:spPr/>
      <dgm:t>
        <a:bodyPr/>
        <a:lstStyle/>
        <a:p>
          <a:endParaRPr lang="en-US"/>
        </a:p>
      </dgm:t>
    </dgm:pt>
    <dgm:pt modelId="{DC2468B6-A0EA-419A-8D17-5F26437040D5}" type="pres">
      <dgm:prSet presAssocID="{FBBDDCC5-C47C-49F0-B54B-8DFBA05297CC}" presName="Name13" presStyleLbl="parChTrans1D2" presStyleIdx="1" presStyleCnt="9"/>
      <dgm:spPr/>
      <dgm:t>
        <a:bodyPr/>
        <a:lstStyle/>
        <a:p>
          <a:endParaRPr lang="en-US"/>
        </a:p>
      </dgm:t>
    </dgm:pt>
    <dgm:pt modelId="{8A7C1C6A-B762-4757-A41A-451BFE98AB7F}" type="pres">
      <dgm:prSet presAssocID="{54DC44CA-3F2E-4B73-ADC1-58390C96E93D}" presName="childText" presStyleLbl="bgAcc1" presStyleIdx="1" presStyleCnt="9" custScaleX="344169" custScaleY="130721">
        <dgm:presLayoutVars>
          <dgm:bulletEnabled val="1"/>
        </dgm:presLayoutVars>
      </dgm:prSet>
      <dgm:spPr/>
      <dgm:t>
        <a:bodyPr/>
        <a:lstStyle/>
        <a:p>
          <a:endParaRPr lang="en-US"/>
        </a:p>
      </dgm:t>
    </dgm:pt>
    <dgm:pt modelId="{06F9A80D-9E96-4BBF-A713-31DB3681F1E9}" type="pres">
      <dgm:prSet presAssocID="{6036D4BA-4261-4853-9E06-C96364316C28}" presName="Name13" presStyleLbl="parChTrans1D2" presStyleIdx="2" presStyleCnt="9"/>
      <dgm:spPr/>
      <dgm:t>
        <a:bodyPr/>
        <a:lstStyle/>
        <a:p>
          <a:endParaRPr lang="en-US"/>
        </a:p>
      </dgm:t>
    </dgm:pt>
    <dgm:pt modelId="{9E6A5805-AE5A-43C8-9900-8AE5CE7E57A1}" type="pres">
      <dgm:prSet presAssocID="{025C94FC-225A-451E-BD75-019AEDDA8B28}" presName="childText" presStyleLbl="bgAcc1" presStyleIdx="2" presStyleCnt="9" custScaleX="344169" custScaleY="198827">
        <dgm:presLayoutVars>
          <dgm:bulletEnabled val="1"/>
        </dgm:presLayoutVars>
      </dgm:prSet>
      <dgm:spPr/>
      <dgm:t>
        <a:bodyPr/>
        <a:lstStyle/>
        <a:p>
          <a:endParaRPr lang="en-US"/>
        </a:p>
      </dgm:t>
    </dgm:pt>
    <dgm:pt modelId="{E5B1F920-1532-4CDB-A6F8-9539A62BADAF}" type="pres">
      <dgm:prSet presAssocID="{F8F5037D-1F1C-456E-AF27-E19E03F79B50}" presName="Name13" presStyleLbl="parChTrans1D2" presStyleIdx="3" presStyleCnt="9"/>
      <dgm:spPr/>
      <dgm:t>
        <a:bodyPr/>
        <a:lstStyle/>
        <a:p>
          <a:endParaRPr lang="en-US"/>
        </a:p>
      </dgm:t>
    </dgm:pt>
    <dgm:pt modelId="{C974249E-B620-4B58-99D4-865442DC0194}" type="pres">
      <dgm:prSet presAssocID="{F7495301-E500-4DD8-8659-6A6E598F7A1A}" presName="childText" presStyleLbl="bgAcc1" presStyleIdx="3" presStyleCnt="9" custScaleX="344169" custScaleY="198827">
        <dgm:presLayoutVars>
          <dgm:bulletEnabled val="1"/>
        </dgm:presLayoutVars>
      </dgm:prSet>
      <dgm:spPr/>
      <dgm:t>
        <a:bodyPr/>
        <a:lstStyle/>
        <a:p>
          <a:endParaRPr lang="en-US"/>
        </a:p>
      </dgm:t>
    </dgm:pt>
    <dgm:pt modelId="{80FC188A-2BE7-4FAF-8F8C-4F260BDE5AF8}" type="pres">
      <dgm:prSet presAssocID="{2CA90E6F-F0CD-4B54-B3C4-FAB909A5B251}" presName="root" presStyleCnt="0"/>
      <dgm:spPr/>
    </dgm:pt>
    <dgm:pt modelId="{90023C1F-D7FB-4B4B-853A-9AFBF489800E}" type="pres">
      <dgm:prSet presAssocID="{2CA90E6F-F0CD-4B54-B3C4-FAB909A5B251}" presName="rootComposite" presStyleCnt="0"/>
      <dgm:spPr/>
    </dgm:pt>
    <dgm:pt modelId="{B31EF3D8-1581-4071-8575-94DE2BA92AC5}" type="pres">
      <dgm:prSet presAssocID="{2CA90E6F-F0CD-4B54-B3C4-FAB909A5B251}" presName="rootText" presStyleLbl="node1" presStyleIdx="1" presStyleCnt="3" custScaleX="286537" custScaleY="247908" custLinFactNeighborX="-17144"/>
      <dgm:spPr/>
      <dgm:t>
        <a:bodyPr/>
        <a:lstStyle/>
        <a:p>
          <a:endParaRPr lang="en-US"/>
        </a:p>
      </dgm:t>
    </dgm:pt>
    <dgm:pt modelId="{D3009124-CB2D-4D0B-99F3-4AB69896C3FA}" type="pres">
      <dgm:prSet presAssocID="{2CA90E6F-F0CD-4B54-B3C4-FAB909A5B251}" presName="rootConnector" presStyleLbl="node1" presStyleIdx="1" presStyleCnt="3"/>
      <dgm:spPr/>
      <dgm:t>
        <a:bodyPr/>
        <a:lstStyle/>
        <a:p>
          <a:endParaRPr lang="en-US"/>
        </a:p>
      </dgm:t>
    </dgm:pt>
    <dgm:pt modelId="{ED0F30DC-95A9-448F-830E-B299B2161D7A}" type="pres">
      <dgm:prSet presAssocID="{2CA90E6F-F0CD-4B54-B3C4-FAB909A5B251}" presName="childShape" presStyleCnt="0"/>
      <dgm:spPr/>
    </dgm:pt>
    <dgm:pt modelId="{84DE99E0-E425-4BA4-BEFF-5CF5C35041E0}" type="pres">
      <dgm:prSet presAssocID="{BADBC2CF-0B97-4FAD-B530-83609ED3467A}" presName="Name13" presStyleLbl="parChTrans1D2" presStyleIdx="4" presStyleCnt="9"/>
      <dgm:spPr/>
      <dgm:t>
        <a:bodyPr/>
        <a:lstStyle/>
        <a:p>
          <a:endParaRPr lang="en-US"/>
        </a:p>
      </dgm:t>
    </dgm:pt>
    <dgm:pt modelId="{A1AEE125-E323-4847-8C6A-335B2469BA25}" type="pres">
      <dgm:prSet presAssocID="{9016729A-C707-4291-9B48-822F2C3F0EFE}" presName="childText" presStyleLbl="bgAcc1" presStyleIdx="4" presStyleCnt="9" custScaleX="344169" custScaleY="166147" custLinFactNeighborX="-21424">
        <dgm:presLayoutVars>
          <dgm:bulletEnabled val="1"/>
        </dgm:presLayoutVars>
      </dgm:prSet>
      <dgm:spPr/>
      <dgm:t>
        <a:bodyPr/>
        <a:lstStyle/>
        <a:p>
          <a:endParaRPr lang="en-US"/>
        </a:p>
      </dgm:t>
    </dgm:pt>
    <dgm:pt modelId="{985210AE-ED7A-49F4-A92B-892344E136BD}" type="pres">
      <dgm:prSet presAssocID="{1341B173-4D4F-4E79-A852-D0B2CDAC0222}" presName="Name13" presStyleLbl="parChTrans1D2" presStyleIdx="5" presStyleCnt="9"/>
      <dgm:spPr/>
      <dgm:t>
        <a:bodyPr/>
        <a:lstStyle/>
        <a:p>
          <a:endParaRPr lang="en-US"/>
        </a:p>
      </dgm:t>
    </dgm:pt>
    <dgm:pt modelId="{603022D0-A77C-4262-972F-AAB3E6A21CF9}" type="pres">
      <dgm:prSet presAssocID="{4EE3DCAD-045B-4819-81A3-42AA30D7F559}" presName="childText" presStyleLbl="bgAcc1" presStyleIdx="5" presStyleCnt="9" custScaleX="344169" custScaleY="198827" custLinFactNeighborX="-21424">
        <dgm:presLayoutVars>
          <dgm:bulletEnabled val="1"/>
        </dgm:presLayoutVars>
      </dgm:prSet>
      <dgm:spPr/>
      <dgm:t>
        <a:bodyPr/>
        <a:lstStyle/>
        <a:p>
          <a:endParaRPr lang="en-US"/>
        </a:p>
      </dgm:t>
    </dgm:pt>
    <dgm:pt modelId="{3823B26E-B1A9-46D6-A711-0C44933D6DC8}" type="pres">
      <dgm:prSet presAssocID="{6174FDB0-61FC-49BE-9089-45CF2DACC61E}" presName="Name13" presStyleLbl="parChTrans1D2" presStyleIdx="6" presStyleCnt="9"/>
      <dgm:spPr/>
      <dgm:t>
        <a:bodyPr/>
        <a:lstStyle/>
        <a:p>
          <a:endParaRPr lang="en-US"/>
        </a:p>
      </dgm:t>
    </dgm:pt>
    <dgm:pt modelId="{96871927-3C4B-4B4B-8129-588EA8982C94}" type="pres">
      <dgm:prSet presAssocID="{F48E2D5E-A7E9-4342-BD59-799D14F4F678}" presName="childText" presStyleLbl="bgAcc1" presStyleIdx="6" presStyleCnt="9" custScaleX="344169" custScaleY="198827" custLinFactNeighborX="-21424">
        <dgm:presLayoutVars>
          <dgm:bulletEnabled val="1"/>
        </dgm:presLayoutVars>
      </dgm:prSet>
      <dgm:spPr/>
      <dgm:t>
        <a:bodyPr/>
        <a:lstStyle/>
        <a:p>
          <a:endParaRPr lang="en-US"/>
        </a:p>
      </dgm:t>
    </dgm:pt>
    <dgm:pt modelId="{DCF50B6B-26AA-4BCD-BAC1-29A900850018}" type="pres">
      <dgm:prSet presAssocID="{390E07E3-29F2-40D0-9C13-2FF4AD5C9A05}" presName="root" presStyleCnt="0"/>
      <dgm:spPr/>
    </dgm:pt>
    <dgm:pt modelId="{F194876A-F8C3-4B2B-A8EB-BC756715F5E3}" type="pres">
      <dgm:prSet presAssocID="{390E07E3-29F2-40D0-9C13-2FF4AD5C9A05}" presName="rootComposite" presStyleCnt="0"/>
      <dgm:spPr/>
    </dgm:pt>
    <dgm:pt modelId="{2FE34DC9-2353-42D7-95D6-D9C35E300AC0}" type="pres">
      <dgm:prSet presAssocID="{390E07E3-29F2-40D0-9C13-2FF4AD5C9A05}" presName="rootText" presStyleLbl="node1" presStyleIdx="2" presStyleCnt="3" custScaleX="286537" custScaleY="251388"/>
      <dgm:spPr/>
      <dgm:t>
        <a:bodyPr/>
        <a:lstStyle/>
        <a:p>
          <a:endParaRPr lang="en-US"/>
        </a:p>
      </dgm:t>
    </dgm:pt>
    <dgm:pt modelId="{2697BD6A-51FC-4FDF-A9DD-13DABF4FE2AE}" type="pres">
      <dgm:prSet presAssocID="{390E07E3-29F2-40D0-9C13-2FF4AD5C9A05}" presName="rootConnector" presStyleLbl="node1" presStyleIdx="2" presStyleCnt="3"/>
      <dgm:spPr/>
      <dgm:t>
        <a:bodyPr/>
        <a:lstStyle/>
        <a:p>
          <a:endParaRPr lang="en-US"/>
        </a:p>
      </dgm:t>
    </dgm:pt>
    <dgm:pt modelId="{F1258F1E-9B84-4161-B10F-CFE0E6664361}" type="pres">
      <dgm:prSet presAssocID="{390E07E3-29F2-40D0-9C13-2FF4AD5C9A05}" presName="childShape" presStyleCnt="0"/>
      <dgm:spPr/>
    </dgm:pt>
    <dgm:pt modelId="{71C22716-CDDF-4808-8856-212511752172}" type="pres">
      <dgm:prSet presAssocID="{62F5B34D-60C2-409F-BADC-8DB23D7A5E7B}" presName="Name13" presStyleLbl="parChTrans1D2" presStyleIdx="7" presStyleCnt="9"/>
      <dgm:spPr/>
      <dgm:t>
        <a:bodyPr/>
        <a:lstStyle/>
        <a:p>
          <a:endParaRPr lang="en-US"/>
        </a:p>
      </dgm:t>
    </dgm:pt>
    <dgm:pt modelId="{288702D1-EBF5-4A3A-83CE-544005D5C337}" type="pres">
      <dgm:prSet presAssocID="{ED8E2B3E-A097-4DBB-95D8-C6E4AEF89528}" presName="childText" presStyleLbl="bgAcc1" presStyleIdx="7" presStyleCnt="9" custScaleX="344169" custScaleY="150788">
        <dgm:presLayoutVars>
          <dgm:bulletEnabled val="1"/>
        </dgm:presLayoutVars>
      </dgm:prSet>
      <dgm:spPr/>
      <dgm:t>
        <a:bodyPr/>
        <a:lstStyle/>
        <a:p>
          <a:endParaRPr lang="en-US"/>
        </a:p>
      </dgm:t>
    </dgm:pt>
    <dgm:pt modelId="{B2406F11-E440-491C-A285-35211A0879BA}" type="pres">
      <dgm:prSet presAssocID="{04469C2D-4C74-4683-963F-DAD1F30E0700}" presName="Name13" presStyleLbl="parChTrans1D2" presStyleIdx="8" presStyleCnt="9"/>
      <dgm:spPr/>
      <dgm:t>
        <a:bodyPr/>
        <a:lstStyle/>
        <a:p>
          <a:endParaRPr lang="en-US"/>
        </a:p>
      </dgm:t>
    </dgm:pt>
    <dgm:pt modelId="{2E7EBB2F-23A0-4F0D-A8D1-7C762D665817}" type="pres">
      <dgm:prSet presAssocID="{61B18B9A-3307-4164-854F-8A38D280CC6F}" presName="childText" presStyleLbl="bgAcc1" presStyleIdx="8" presStyleCnt="9" custScaleX="344169" custScaleY="198827">
        <dgm:presLayoutVars>
          <dgm:bulletEnabled val="1"/>
        </dgm:presLayoutVars>
      </dgm:prSet>
      <dgm:spPr/>
      <dgm:t>
        <a:bodyPr/>
        <a:lstStyle/>
        <a:p>
          <a:endParaRPr lang="en-US"/>
        </a:p>
      </dgm:t>
    </dgm:pt>
  </dgm:ptLst>
  <dgm:cxnLst>
    <dgm:cxn modelId="{AF0BF368-DA6B-4050-979C-BDBD02EDABE8}" srcId="{6A9CA4B1-520F-4B68-A2D0-C754923FDA62}" destId="{9A4D6319-4A16-40EA-8FB6-D3B5F09E15A1}" srcOrd="0" destOrd="0" parTransId="{23332317-1988-4BC1-ABDA-CA7373DD6DE1}" sibTransId="{33205E41-791B-4EC6-92ED-8B5707EFCEE7}"/>
    <dgm:cxn modelId="{412A26C5-EA03-4EF8-B775-5DAB60DE22E2}" srcId="{DB6EB009-B091-41F5-968C-27454B61C0E8}" destId="{390E07E3-29F2-40D0-9C13-2FF4AD5C9A05}" srcOrd="2" destOrd="0" parTransId="{5FD2BCCE-3080-41D6-94DE-71092D3009D3}" sibTransId="{C56AC6BA-DE1A-468E-B9F9-A21FCBA8FAED}"/>
    <dgm:cxn modelId="{4244D9DF-155A-441E-9464-A4369CF037F3}" srcId="{6A9CA4B1-520F-4B68-A2D0-C754923FDA62}" destId="{F7495301-E500-4DD8-8659-6A6E598F7A1A}" srcOrd="3" destOrd="0" parTransId="{F8F5037D-1F1C-456E-AF27-E19E03F79B50}" sibTransId="{BFF07600-D5CB-42A0-B435-6BBAAD5E39A3}"/>
    <dgm:cxn modelId="{346A5A66-0793-4AEA-A586-78902A153A26}" srcId="{DB6EB009-B091-41F5-968C-27454B61C0E8}" destId="{2CA90E6F-F0CD-4B54-B3C4-FAB909A5B251}" srcOrd="1" destOrd="0" parTransId="{0C4E3075-C0D0-4A8A-992A-8A05653306BE}" sibTransId="{6EC9F8F6-D381-44B6-A70D-FAFDD8D9A03A}"/>
    <dgm:cxn modelId="{7B0E0B67-D818-44FE-9F77-CB409A3630A1}" srcId="{6A9CA4B1-520F-4B68-A2D0-C754923FDA62}" destId="{025C94FC-225A-451E-BD75-019AEDDA8B28}" srcOrd="2" destOrd="0" parTransId="{6036D4BA-4261-4853-9E06-C96364316C28}" sibTransId="{1E1FB944-01BC-4D04-86E3-9C3D681A8224}"/>
    <dgm:cxn modelId="{D26B0563-3F84-49CD-87FD-EF09ACD374AF}" type="presOf" srcId="{6A9CA4B1-520F-4B68-A2D0-C754923FDA62}" destId="{40E11A22-D965-40EE-A2C2-A898A857511D}" srcOrd="1" destOrd="0" presId="urn:microsoft.com/office/officeart/2005/8/layout/hierarchy3"/>
    <dgm:cxn modelId="{4AF64935-422F-4147-B494-E18DC18AB749}" type="presOf" srcId="{025C94FC-225A-451E-BD75-019AEDDA8B28}" destId="{9E6A5805-AE5A-43C8-9900-8AE5CE7E57A1}" srcOrd="0" destOrd="0" presId="urn:microsoft.com/office/officeart/2005/8/layout/hierarchy3"/>
    <dgm:cxn modelId="{DA78A809-075B-456F-92C3-C7CD4F6D5600}" type="presOf" srcId="{F8F5037D-1F1C-456E-AF27-E19E03F79B50}" destId="{E5B1F920-1532-4CDB-A6F8-9539A62BADAF}" srcOrd="0" destOrd="0" presId="urn:microsoft.com/office/officeart/2005/8/layout/hierarchy3"/>
    <dgm:cxn modelId="{C75727CB-2D8C-4D1D-A191-C7CE769B4C42}" type="presOf" srcId="{23332317-1988-4BC1-ABDA-CA7373DD6DE1}" destId="{8709171C-A797-4042-8D31-88C412F15E11}" srcOrd="0" destOrd="0" presId="urn:microsoft.com/office/officeart/2005/8/layout/hierarchy3"/>
    <dgm:cxn modelId="{8C3B8F5A-EDD3-4FBD-B7DA-E5EB038D33D3}" srcId="{2CA90E6F-F0CD-4B54-B3C4-FAB909A5B251}" destId="{4EE3DCAD-045B-4819-81A3-42AA30D7F559}" srcOrd="1" destOrd="0" parTransId="{1341B173-4D4F-4E79-A852-D0B2CDAC0222}" sibTransId="{0061E0F5-D6E1-4658-8A6F-5B21327487E1}"/>
    <dgm:cxn modelId="{8BCA8684-F88B-47A1-A04C-7709016B2621}" type="presOf" srcId="{61B18B9A-3307-4164-854F-8A38D280CC6F}" destId="{2E7EBB2F-23A0-4F0D-A8D1-7C762D665817}" srcOrd="0" destOrd="0" presId="urn:microsoft.com/office/officeart/2005/8/layout/hierarchy3"/>
    <dgm:cxn modelId="{0FCCA2E1-7BEB-4D64-B01D-1BF7D04F01B2}" srcId="{6A9CA4B1-520F-4B68-A2D0-C754923FDA62}" destId="{54DC44CA-3F2E-4B73-ADC1-58390C96E93D}" srcOrd="1" destOrd="0" parTransId="{FBBDDCC5-C47C-49F0-B54B-8DFBA05297CC}" sibTransId="{64E694BC-B561-48AA-B8C7-955DE7DE5FA3}"/>
    <dgm:cxn modelId="{A85AA9B5-B39A-4361-8E08-5EB23B75EF0C}" type="presOf" srcId="{BADBC2CF-0B97-4FAD-B530-83609ED3467A}" destId="{84DE99E0-E425-4BA4-BEFF-5CF5C35041E0}" srcOrd="0" destOrd="0" presId="urn:microsoft.com/office/officeart/2005/8/layout/hierarchy3"/>
    <dgm:cxn modelId="{56774A57-009E-4467-8E39-B566EEE07EAE}" type="presOf" srcId="{04469C2D-4C74-4683-963F-DAD1F30E0700}" destId="{B2406F11-E440-491C-A285-35211A0879BA}" srcOrd="0" destOrd="0" presId="urn:microsoft.com/office/officeart/2005/8/layout/hierarchy3"/>
    <dgm:cxn modelId="{566B533E-49B3-4CFD-A131-132B9018FC32}" type="presOf" srcId="{6174FDB0-61FC-49BE-9089-45CF2DACC61E}" destId="{3823B26E-B1A9-46D6-A711-0C44933D6DC8}" srcOrd="0" destOrd="0" presId="urn:microsoft.com/office/officeart/2005/8/layout/hierarchy3"/>
    <dgm:cxn modelId="{9A555E3A-9379-419C-AF8A-882732D1E7F4}" type="presOf" srcId="{6036D4BA-4261-4853-9E06-C96364316C28}" destId="{06F9A80D-9E96-4BBF-A713-31DB3681F1E9}" srcOrd="0" destOrd="0" presId="urn:microsoft.com/office/officeart/2005/8/layout/hierarchy3"/>
    <dgm:cxn modelId="{9B7663E6-2A39-4503-9244-14A9E3C31AE8}" srcId="{DB6EB009-B091-41F5-968C-27454B61C0E8}" destId="{6A9CA4B1-520F-4B68-A2D0-C754923FDA62}" srcOrd="0" destOrd="0" parTransId="{9D631F2A-F01D-46E1-A60C-42F8F6F4EA9D}" sibTransId="{F969A9BE-AE5F-437E-93F3-31B00030558C}"/>
    <dgm:cxn modelId="{D0368306-CB27-45EB-9487-6435B14BDD34}" type="presOf" srcId="{DB6EB009-B091-41F5-968C-27454B61C0E8}" destId="{3C91FCF0-F3E6-404C-99CA-17DC7302EA79}" srcOrd="0" destOrd="0" presId="urn:microsoft.com/office/officeart/2005/8/layout/hierarchy3"/>
    <dgm:cxn modelId="{5C21A657-0AFD-44A6-BDD5-3FFC2DC61E2A}" srcId="{390E07E3-29F2-40D0-9C13-2FF4AD5C9A05}" destId="{61B18B9A-3307-4164-854F-8A38D280CC6F}" srcOrd="1" destOrd="0" parTransId="{04469C2D-4C74-4683-963F-DAD1F30E0700}" sibTransId="{C997CC62-8498-437D-AC35-260D3A06790C}"/>
    <dgm:cxn modelId="{A42CDFE4-181B-4DCF-9841-4BE6FDCF0338}" type="presOf" srcId="{9A4D6319-4A16-40EA-8FB6-D3B5F09E15A1}" destId="{7DF3BD81-E656-4BEB-8CBF-62830FC6C8AB}" srcOrd="0" destOrd="0" presId="urn:microsoft.com/office/officeart/2005/8/layout/hierarchy3"/>
    <dgm:cxn modelId="{588877F1-38F0-4FB0-86F4-3B24DBBE4EAC}" type="presOf" srcId="{54DC44CA-3F2E-4B73-ADC1-58390C96E93D}" destId="{8A7C1C6A-B762-4757-A41A-451BFE98AB7F}" srcOrd="0" destOrd="0" presId="urn:microsoft.com/office/officeart/2005/8/layout/hierarchy3"/>
    <dgm:cxn modelId="{08DD7C18-A9E2-413A-B6A2-474849B10C24}" type="presOf" srcId="{F7495301-E500-4DD8-8659-6A6E598F7A1A}" destId="{C974249E-B620-4B58-99D4-865442DC0194}" srcOrd="0" destOrd="0" presId="urn:microsoft.com/office/officeart/2005/8/layout/hierarchy3"/>
    <dgm:cxn modelId="{20D342FF-78A4-4B74-BA40-7BDEC63072DF}" type="presOf" srcId="{390E07E3-29F2-40D0-9C13-2FF4AD5C9A05}" destId="{2697BD6A-51FC-4FDF-A9DD-13DABF4FE2AE}" srcOrd="1" destOrd="0" presId="urn:microsoft.com/office/officeart/2005/8/layout/hierarchy3"/>
    <dgm:cxn modelId="{3C3F29C6-25E3-4DAA-8C1D-3AE0F520D8D8}" type="presOf" srcId="{9016729A-C707-4291-9B48-822F2C3F0EFE}" destId="{A1AEE125-E323-4847-8C6A-335B2469BA25}" srcOrd="0" destOrd="0" presId="urn:microsoft.com/office/officeart/2005/8/layout/hierarchy3"/>
    <dgm:cxn modelId="{B005B2AC-EA83-4E6D-8D1D-59B9CFA116D8}" type="presOf" srcId="{4EE3DCAD-045B-4819-81A3-42AA30D7F559}" destId="{603022D0-A77C-4262-972F-AAB3E6A21CF9}" srcOrd="0" destOrd="0" presId="urn:microsoft.com/office/officeart/2005/8/layout/hierarchy3"/>
    <dgm:cxn modelId="{F758B7B7-0607-48AD-ACF3-80419C8AA684}" type="presOf" srcId="{2CA90E6F-F0CD-4B54-B3C4-FAB909A5B251}" destId="{B31EF3D8-1581-4071-8575-94DE2BA92AC5}" srcOrd="0" destOrd="0" presId="urn:microsoft.com/office/officeart/2005/8/layout/hierarchy3"/>
    <dgm:cxn modelId="{7773D956-1D75-4399-B32D-F600C11361E8}" type="presOf" srcId="{ED8E2B3E-A097-4DBB-95D8-C6E4AEF89528}" destId="{288702D1-EBF5-4A3A-83CE-544005D5C337}" srcOrd="0" destOrd="0" presId="urn:microsoft.com/office/officeart/2005/8/layout/hierarchy3"/>
    <dgm:cxn modelId="{91B3505F-75F9-4E85-A0AE-BA077DBE31CC}" type="presOf" srcId="{1341B173-4D4F-4E79-A852-D0B2CDAC0222}" destId="{985210AE-ED7A-49F4-A92B-892344E136BD}" srcOrd="0" destOrd="0" presId="urn:microsoft.com/office/officeart/2005/8/layout/hierarchy3"/>
    <dgm:cxn modelId="{3734FBC6-32A4-4443-BB86-4D055B7E99B8}" type="presOf" srcId="{F48E2D5E-A7E9-4342-BD59-799D14F4F678}" destId="{96871927-3C4B-4B4B-8129-588EA8982C94}" srcOrd="0" destOrd="0" presId="urn:microsoft.com/office/officeart/2005/8/layout/hierarchy3"/>
    <dgm:cxn modelId="{03EC1F22-D0CB-4833-A3C0-7E384A25D416}" srcId="{2CA90E6F-F0CD-4B54-B3C4-FAB909A5B251}" destId="{F48E2D5E-A7E9-4342-BD59-799D14F4F678}" srcOrd="2" destOrd="0" parTransId="{6174FDB0-61FC-49BE-9089-45CF2DACC61E}" sibTransId="{CA375F98-9161-405E-9932-04D22BBE905E}"/>
    <dgm:cxn modelId="{E3CCE0EC-251D-45D1-B3AF-46CCC4840582}" type="presOf" srcId="{390E07E3-29F2-40D0-9C13-2FF4AD5C9A05}" destId="{2FE34DC9-2353-42D7-95D6-D9C35E300AC0}" srcOrd="0" destOrd="0" presId="urn:microsoft.com/office/officeart/2005/8/layout/hierarchy3"/>
    <dgm:cxn modelId="{498EE0A4-DD4F-4E7E-A825-0C40A6359E50}" type="presOf" srcId="{FBBDDCC5-C47C-49F0-B54B-8DFBA05297CC}" destId="{DC2468B6-A0EA-419A-8D17-5F26437040D5}" srcOrd="0" destOrd="0" presId="urn:microsoft.com/office/officeart/2005/8/layout/hierarchy3"/>
    <dgm:cxn modelId="{6920EEF2-9A1F-4B9E-AEDC-6C9D75A49A81}" type="presOf" srcId="{6A9CA4B1-520F-4B68-A2D0-C754923FDA62}" destId="{E8747835-6DFE-43CE-B24D-1C1852485E83}" srcOrd="0" destOrd="0" presId="urn:microsoft.com/office/officeart/2005/8/layout/hierarchy3"/>
    <dgm:cxn modelId="{96EBFAC8-9FE5-460F-9486-43EFB372F484}" type="presOf" srcId="{2CA90E6F-F0CD-4B54-B3C4-FAB909A5B251}" destId="{D3009124-CB2D-4D0B-99F3-4AB69896C3FA}" srcOrd="1" destOrd="0" presId="urn:microsoft.com/office/officeart/2005/8/layout/hierarchy3"/>
    <dgm:cxn modelId="{18621A09-0995-4258-8ED7-4589135E104D}" srcId="{2CA90E6F-F0CD-4B54-B3C4-FAB909A5B251}" destId="{9016729A-C707-4291-9B48-822F2C3F0EFE}" srcOrd="0" destOrd="0" parTransId="{BADBC2CF-0B97-4FAD-B530-83609ED3467A}" sibTransId="{56390BFD-13EE-403C-9200-E1E9BD2CE891}"/>
    <dgm:cxn modelId="{F5C7964B-0206-44A1-8CC7-3D43A03E6A18}" type="presOf" srcId="{62F5B34D-60C2-409F-BADC-8DB23D7A5E7B}" destId="{71C22716-CDDF-4808-8856-212511752172}" srcOrd="0" destOrd="0" presId="urn:microsoft.com/office/officeart/2005/8/layout/hierarchy3"/>
    <dgm:cxn modelId="{41CB8949-1361-42DF-9850-C71AF044EA13}" srcId="{390E07E3-29F2-40D0-9C13-2FF4AD5C9A05}" destId="{ED8E2B3E-A097-4DBB-95D8-C6E4AEF89528}" srcOrd="0" destOrd="0" parTransId="{62F5B34D-60C2-409F-BADC-8DB23D7A5E7B}" sibTransId="{752E8F52-B63C-41B0-9C97-FCA3F19A3637}"/>
    <dgm:cxn modelId="{61AC9AD8-343B-4031-9CC5-9097EE880891}" type="presParOf" srcId="{3C91FCF0-F3E6-404C-99CA-17DC7302EA79}" destId="{EC3D7D1E-B5FB-4886-BCCD-D5D251E4AC00}" srcOrd="0" destOrd="0" presId="urn:microsoft.com/office/officeart/2005/8/layout/hierarchy3"/>
    <dgm:cxn modelId="{3BF1BFF7-F446-43D5-ABCF-F500599D3B6B}" type="presParOf" srcId="{EC3D7D1E-B5FB-4886-BCCD-D5D251E4AC00}" destId="{4DB522F7-509C-4786-A0E1-661140F2231C}" srcOrd="0" destOrd="0" presId="urn:microsoft.com/office/officeart/2005/8/layout/hierarchy3"/>
    <dgm:cxn modelId="{14358C4F-9FF3-4AC0-A3C3-F4276CB7D3F6}" type="presParOf" srcId="{4DB522F7-509C-4786-A0E1-661140F2231C}" destId="{E8747835-6DFE-43CE-B24D-1C1852485E83}" srcOrd="0" destOrd="0" presId="urn:microsoft.com/office/officeart/2005/8/layout/hierarchy3"/>
    <dgm:cxn modelId="{077ACEC1-C045-443E-890F-B4B7ED1D5501}" type="presParOf" srcId="{4DB522F7-509C-4786-A0E1-661140F2231C}" destId="{40E11A22-D965-40EE-A2C2-A898A857511D}" srcOrd="1" destOrd="0" presId="urn:microsoft.com/office/officeart/2005/8/layout/hierarchy3"/>
    <dgm:cxn modelId="{7D717C92-4ABE-4D83-BA9D-1A44764816F6}" type="presParOf" srcId="{EC3D7D1E-B5FB-4886-BCCD-D5D251E4AC00}" destId="{C1FCEA04-17A6-40B0-AC5F-1F74EBC145FA}" srcOrd="1" destOrd="0" presId="urn:microsoft.com/office/officeart/2005/8/layout/hierarchy3"/>
    <dgm:cxn modelId="{F1F947F9-F4CD-486D-815F-7EC810B3EB61}" type="presParOf" srcId="{C1FCEA04-17A6-40B0-AC5F-1F74EBC145FA}" destId="{8709171C-A797-4042-8D31-88C412F15E11}" srcOrd="0" destOrd="0" presId="urn:microsoft.com/office/officeart/2005/8/layout/hierarchy3"/>
    <dgm:cxn modelId="{57370726-EC41-4B80-9E84-EFAE104EE53D}" type="presParOf" srcId="{C1FCEA04-17A6-40B0-AC5F-1F74EBC145FA}" destId="{7DF3BD81-E656-4BEB-8CBF-62830FC6C8AB}" srcOrd="1" destOrd="0" presId="urn:microsoft.com/office/officeart/2005/8/layout/hierarchy3"/>
    <dgm:cxn modelId="{221065D3-A5B7-4385-A758-D3C9848A3628}" type="presParOf" srcId="{C1FCEA04-17A6-40B0-AC5F-1F74EBC145FA}" destId="{DC2468B6-A0EA-419A-8D17-5F26437040D5}" srcOrd="2" destOrd="0" presId="urn:microsoft.com/office/officeart/2005/8/layout/hierarchy3"/>
    <dgm:cxn modelId="{2F21C88F-6864-469A-8A43-1097228C9E43}" type="presParOf" srcId="{C1FCEA04-17A6-40B0-AC5F-1F74EBC145FA}" destId="{8A7C1C6A-B762-4757-A41A-451BFE98AB7F}" srcOrd="3" destOrd="0" presId="urn:microsoft.com/office/officeart/2005/8/layout/hierarchy3"/>
    <dgm:cxn modelId="{13A28836-E749-4A40-886B-7B7F3941177E}" type="presParOf" srcId="{C1FCEA04-17A6-40B0-AC5F-1F74EBC145FA}" destId="{06F9A80D-9E96-4BBF-A713-31DB3681F1E9}" srcOrd="4" destOrd="0" presId="urn:microsoft.com/office/officeart/2005/8/layout/hierarchy3"/>
    <dgm:cxn modelId="{3261DD05-6B4C-4F65-BC6D-CF48C8AB5CF0}" type="presParOf" srcId="{C1FCEA04-17A6-40B0-AC5F-1F74EBC145FA}" destId="{9E6A5805-AE5A-43C8-9900-8AE5CE7E57A1}" srcOrd="5" destOrd="0" presId="urn:microsoft.com/office/officeart/2005/8/layout/hierarchy3"/>
    <dgm:cxn modelId="{CA5EE936-8BF3-4DB7-A16D-FF97EC237F18}" type="presParOf" srcId="{C1FCEA04-17A6-40B0-AC5F-1F74EBC145FA}" destId="{E5B1F920-1532-4CDB-A6F8-9539A62BADAF}" srcOrd="6" destOrd="0" presId="urn:microsoft.com/office/officeart/2005/8/layout/hierarchy3"/>
    <dgm:cxn modelId="{05F832CD-8577-43F0-839C-9142784A1000}" type="presParOf" srcId="{C1FCEA04-17A6-40B0-AC5F-1F74EBC145FA}" destId="{C974249E-B620-4B58-99D4-865442DC0194}" srcOrd="7" destOrd="0" presId="urn:microsoft.com/office/officeart/2005/8/layout/hierarchy3"/>
    <dgm:cxn modelId="{11EBC131-0125-4C85-A85B-5382AD8C5AB3}" type="presParOf" srcId="{3C91FCF0-F3E6-404C-99CA-17DC7302EA79}" destId="{80FC188A-2BE7-4FAF-8F8C-4F260BDE5AF8}" srcOrd="1" destOrd="0" presId="urn:microsoft.com/office/officeart/2005/8/layout/hierarchy3"/>
    <dgm:cxn modelId="{59026625-D2CD-4D8C-B216-482FBF9EDC98}" type="presParOf" srcId="{80FC188A-2BE7-4FAF-8F8C-4F260BDE5AF8}" destId="{90023C1F-D7FB-4B4B-853A-9AFBF489800E}" srcOrd="0" destOrd="0" presId="urn:microsoft.com/office/officeart/2005/8/layout/hierarchy3"/>
    <dgm:cxn modelId="{C07F81C9-DBFE-48E9-87EB-BCDEAF9D1D95}" type="presParOf" srcId="{90023C1F-D7FB-4B4B-853A-9AFBF489800E}" destId="{B31EF3D8-1581-4071-8575-94DE2BA92AC5}" srcOrd="0" destOrd="0" presId="urn:microsoft.com/office/officeart/2005/8/layout/hierarchy3"/>
    <dgm:cxn modelId="{A103B3BA-7425-4065-8F04-4BA754F838C1}" type="presParOf" srcId="{90023C1F-D7FB-4B4B-853A-9AFBF489800E}" destId="{D3009124-CB2D-4D0B-99F3-4AB69896C3FA}" srcOrd="1" destOrd="0" presId="urn:microsoft.com/office/officeart/2005/8/layout/hierarchy3"/>
    <dgm:cxn modelId="{59F63938-BDC6-4E02-87FE-F565B2A54C66}" type="presParOf" srcId="{80FC188A-2BE7-4FAF-8F8C-4F260BDE5AF8}" destId="{ED0F30DC-95A9-448F-830E-B299B2161D7A}" srcOrd="1" destOrd="0" presId="urn:microsoft.com/office/officeart/2005/8/layout/hierarchy3"/>
    <dgm:cxn modelId="{2290017D-7885-4A13-9478-E7C33C35E3E6}" type="presParOf" srcId="{ED0F30DC-95A9-448F-830E-B299B2161D7A}" destId="{84DE99E0-E425-4BA4-BEFF-5CF5C35041E0}" srcOrd="0" destOrd="0" presId="urn:microsoft.com/office/officeart/2005/8/layout/hierarchy3"/>
    <dgm:cxn modelId="{80A55124-F0C1-4E9B-B223-3CA72E776FA8}" type="presParOf" srcId="{ED0F30DC-95A9-448F-830E-B299B2161D7A}" destId="{A1AEE125-E323-4847-8C6A-335B2469BA25}" srcOrd="1" destOrd="0" presId="urn:microsoft.com/office/officeart/2005/8/layout/hierarchy3"/>
    <dgm:cxn modelId="{B9D95596-F256-4788-9D94-0EF8C1E37D81}" type="presParOf" srcId="{ED0F30DC-95A9-448F-830E-B299B2161D7A}" destId="{985210AE-ED7A-49F4-A92B-892344E136BD}" srcOrd="2" destOrd="0" presId="urn:microsoft.com/office/officeart/2005/8/layout/hierarchy3"/>
    <dgm:cxn modelId="{DE79AAEE-4EBA-4EA3-90F0-455916741864}" type="presParOf" srcId="{ED0F30DC-95A9-448F-830E-B299B2161D7A}" destId="{603022D0-A77C-4262-972F-AAB3E6A21CF9}" srcOrd="3" destOrd="0" presId="urn:microsoft.com/office/officeart/2005/8/layout/hierarchy3"/>
    <dgm:cxn modelId="{4FADF62A-CF95-4751-8E9C-1F72CED3AEFF}" type="presParOf" srcId="{ED0F30DC-95A9-448F-830E-B299B2161D7A}" destId="{3823B26E-B1A9-46D6-A711-0C44933D6DC8}" srcOrd="4" destOrd="0" presId="urn:microsoft.com/office/officeart/2005/8/layout/hierarchy3"/>
    <dgm:cxn modelId="{7831FA01-2ABF-4362-A7FF-1B665915B6ED}" type="presParOf" srcId="{ED0F30DC-95A9-448F-830E-B299B2161D7A}" destId="{96871927-3C4B-4B4B-8129-588EA8982C94}" srcOrd="5" destOrd="0" presId="urn:microsoft.com/office/officeart/2005/8/layout/hierarchy3"/>
    <dgm:cxn modelId="{94E8AA55-46F3-49BF-9B57-CA918FCD4541}" type="presParOf" srcId="{3C91FCF0-F3E6-404C-99CA-17DC7302EA79}" destId="{DCF50B6B-26AA-4BCD-BAC1-29A900850018}" srcOrd="2" destOrd="0" presId="urn:microsoft.com/office/officeart/2005/8/layout/hierarchy3"/>
    <dgm:cxn modelId="{2376982E-CB07-4658-BC1B-FF991D8F2BB3}" type="presParOf" srcId="{DCF50B6B-26AA-4BCD-BAC1-29A900850018}" destId="{F194876A-F8C3-4B2B-A8EB-BC756715F5E3}" srcOrd="0" destOrd="0" presId="urn:microsoft.com/office/officeart/2005/8/layout/hierarchy3"/>
    <dgm:cxn modelId="{7C15D51C-29B0-47B2-B58D-FCD522E047C4}" type="presParOf" srcId="{F194876A-F8C3-4B2B-A8EB-BC756715F5E3}" destId="{2FE34DC9-2353-42D7-95D6-D9C35E300AC0}" srcOrd="0" destOrd="0" presId="urn:microsoft.com/office/officeart/2005/8/layout/hierarchy3"/>
    <dgm:cxn modelId="{20CC3B4B-F616-4A1C-849E-D4E341000623}" type="presParOf" srcId="{F194876A-F8C3-4B2B-A8EB-BC756715F5E3}" destId="{2697BD6A-51FC-4FDF-A9DD-13DABF4FE2AE}" srcOrd="1" destOrd="0" presId="urn:microsoft.com/office/officeart/2005/8/layout/hierarchy3"/>
    <dgm:cxn modelId="{20E499B6-C259-417E-B365-E1FDB33EB333}" type="presParOf" srcId="{DCF50B6B-26AA-4BCD-BAC1-29A900850018}" destId="{F1258F1E-9B84-4161-B10F-CFE0E6664361}" srcOrd="1" destOrd="0" presId="urn:microsoft.com/office/officeart/2005/8/layout/hierarchy3"/>
    <dgm:cxn modelId="{57ACA4DA-6BA2-4AF7-9F3F-9C8D7F4AB3E2}" type="presParOf" srcId="{F1258F1E-9B84-4161-B10F-CFE0E6664361}" destId="{71C22716-CDDF-4808-8856-212511752172}" srcOrd="0" destOrd="0" presId="urn:microsoft.com/office/officeart/2005/8/layout/hierarchy3"/>
    <dgm:cxn modelId="{FF282E53-1011-4632-A15D-1933144D0F97}" type="presParOf" srcId="{F1258F1E-9B84-4161-B10F-CFE0E6664361}" destId="{288702D1-EBF5-4A3A-83CE-544005D5C337}" srcOrd="1" destOrd="0" presId="urn:microsoft.com/office/officeart/2005/8/layout/hierarchy3"/>
    <dgm:cxn modelId="{A66D9A5A-9A46-4535-8DEC-C4749610E286}" type="presParOf" srcId="{F1258F1E-9B84-4161-B10F-CFE0E6664361}" destId="{B2406F11-E440-491C-A285-35211A0879BA}" srcOrd="2" destOrd="0" presId="urn:microsoft.com/office/officeart/2005/8/layout/hierarchy3"/>
    <dgm:cxn modelId="{85981950-7153-4D1A-8C8D-5759BDD60C62}" type="presParOf" srcId="{F1258F1E-9B84-4161-B10F-CFE0E6664361}" destId="{2E7EBB2F-23A0-4F0D-A8D1-7C762D665817}" srcOrd="3" destOrd="0" presId="urn:microsoft.com/office/officeart/2005/8/layout/hierarchy3"/>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AACE5E-8FD7-4EAA-8765-CB6B13634E6D}"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lang="en-US"/>
        </a:p>
      </dgm:t>
    </dgm:pt>
    <dgm:pt modelId="{627BBE9D-D5D5-4182-87D4-BAB4BE4AD27D}">
      <dgm:prSet phldrT="[Text]" custT="1"/>
      <dgm:spPr/>
      <dgm:t>
        <a:bodyPr/>
        <a:lstStyle/>
        <a:p>
          <a:r>
            <a:rPr lang="en-US" sz="3600" b="1" dirty="0" smtClean="0">
              <a:solidFill>
                <a:schemeClr val="bg1"/>
              </a:solidFill>
            </a:rPr>
            <a:t>Crohn’s Disease</a:t>
          </a:r>
          <a:endParaRPr lang="en-US" sz="3600" b="1" dirty="0">
            <a:solidFill>
              <a:schemeClr val="bg1"/>
            </a:solidFill>
          </a:endParaRPr>
        </a:p>
      </dgm:t>
      <dgm:extLst>
        <a:ext uri="{E40237B7-FDA0-4F09-8148-C483321AD2D9}">
          <dgm14:cNvPr xmlns="" xmlns:dgm14="http://schemas.microsoft.com/office/drawing/2010/diagram" id="0" name="" descr="Crohn’s Disease&#10;Ulcerative Colitis&#10;Hemorrhoids&#10;"/>
        </a:ext>
      </dgm:extLst>
    </dgm:pt>
    <dgm:pt modelId="{0EBB825D-4388-48A9-9093-A43ADDBE1CEF}" type="parTrans" cxnId="{837E471E-503E-4252-B576-B147EB0070C1}">
      <dgm:prSet/>
      <dgm:spPr/>
      <dgm:t>
        <a:bodyPr/>
        <a:lstStyle/>
        <a:p>
          <a:endParaRPr lang="en-US" sz="3600" b="1">
            <a:solidFill>
              <a:schemeClr val="bg1"/>
            </a:solidFill>
          </a:endParaRPr>
        </a:p>
      </dgm:t>
    </dgm:pt>
    <dgm:pt modelId="{DCAAA6C4-8352-441B-9265-3C7C566F2491}" type="sibTrans" cxnId="{837E471E-503E-4252-B576-B147EB0070C1}">
      <dgm:prSet/>
      <dgm:spPr/>
      <dgm:t>
        <a:bodyPr/>
        <a:lstStyle/>
        <a:p>
          <a:endParaRPr lang="en-US" sz="3600" b="1">
            <a:solidFill>
              <a:schemeClr val="bg1"/>
            </a:solidFill>
          </a:endParaRPr>
        </a:p>
      </dgm:t>
    </dgm:pt>
    <dgm:pt modelId="{B53C560E-DA1D-4BFE-A1E1-E67DB820AF56}">
      <dgm:prSet phldrT="[Text]" custT="1"/>
      <dgm:spPr/>
      <dgm:t>
        <a:bodyPr/>
        <a:lstStyle/>
        <a:p>
          <a:r>
            <a:rPr lang="en-US" sz="3600" b="1" dirty="0" smtClean="0">
              <a:solidFill>
                <a:schemeClr val="bg1"/>
              </a:solidFill>
            </a:rPr>
            <a:t>Ulcerative Colitis</a:t>
          </a:r>
          <a:endParaRPr lang="en-US" sz="3600" b="1" dirty="0">
            <a:solidFill>
              <a:schemeClr val="bg1"/>
            </a:solidFill>
          </a:endParaRPr>
        </a:p>
      </dgm:t>
      <dgm:extLst>
        <a:ext uri="{E40237B7-FDA0-4F09-8148-C483321AD2D9}">
          <dgm14:cNvPr xmlns="" xmlns:dgm14="http://schemas.microsoft.com/office/drawing/2010/diagram" id="0" name="" descr="Crohn’s Disease&#10;Ulcerative Colitis&#10;Hemorrhoids&#10;"/>
        </a:ext>
      </dgm:extLst>
    </dgm:pt>
    <dgm:pt modelId="{DF1C16A1-95F5-4DD3-8E5A-ECB3ADB84D80}" type="parTrans" cxnId="{45EF6404-BBF2-4CF2-A3AC-77FB902486E8}">
      <dgm:prSet/>
      <dgm:spPr/>
      <dgm:t>
        <a:bodyPr/>
        <a:lstStyle/>
        <a:p>
          <a:endParaRPr lang="en-US" sz="3600" b="1">
            <a:solidFill>
              <a:schemeClr val="bg1"/>
            </a:solidFill>
          </a:endParaRPr>
        </a:p>
      </dgm:t>
    </dgm:pt>
    <dgm:pt modelId="{1F3AD2A4-0BC7-4B37-9405-9C1C9491B213}" type="sibTrans" cxnId="{45EF6404-BBF2-4CF2-A3AC-77FB902486E8}">
      <dgm:prSet/>
      <dgm:spPr/>
      <dgm:t>
        <a:bodyPr/>
        <a:lstStyle/>
        <a:p>
          <a:endParaRPr lang="en-US" sz="3600" b="1">
            <a:solidFill>
              <a:schemeClr val="bg1"/>
            </a:solidFill>
          </a:endParaRPr>
        </a:p>
      </dgm:t>
    </dgm:pt>
    <dgm:pt modelId="{22DDA86C-4A3E-4773-9481-F8154D8D2749}">
      <dgm:prSet phldrT="[Text]" custT="1"/>
      <dgm:spPr/>
      <dgm:t>
        <a:bodyPr/>
        <a:lstStyle/>
        <a:p>
          <a:r>
            <a:rPr lang="en-US" sz="3600" b="1" dirty="0" smtClean="0">
              <a:solidFill>
                <a:schemeClr val="bg1"/>
              </a:solidFill>
            </a:rPr>
            <a:t>Hemorrhoids</a:t>
          </a:r>
          <a:endParaRPr lang="en-US" sz="3600" b="1" dirty="0">
            <a:solidFill>
              <a:schemeClr val="bg1"/>
            </a:solidFill>
          </a:endParaRPr>
        </a:p>
      </dgm:t>
      <dgm:extLst>
        <a:ext uri="{E40237B7-FDA0-4F09-8148-C483321AD2D9}">
          <dgm14:cNvPr xmlns="" xmlns:dgm14="http://schemas.microsoft.com/office/drawing/2010/diagram" id="0" name="" descr="Crohn’s Disease&#10;Ulcerative Colitis&#10;Hemorrhoids&#10;"/>
        </a:ext>
      </dgm:extLst>
    </dgm:pt>
    <dgm:pt modelId="{F99CA0B6-4009-4C7A-B815-6B2BFA24DB65}" type="parTrans" cxnId="{5E63D3F3-E00A-4406-AFD5-A8A9C7149DAF}">
      <dgm:prSet/>
      <dgm:spPr/>
      <dgm:t>
        <a:bodyPr/>
        <a:lstStyle/>
        <a:p>
          <a:endParaRPr lang="en-US" sz="3600" b="1">
            <a:solidFill>
              <a:schemeClr val="bg1"/>
            </a:solidFill>
          </a:endParaRPr>
        </a:p>
      </dgm:t>
    </dgm:pt>
    <dgm:pt modelId="{2F123861-A7BF-4C73-93B7-A1D61B925EE5}" type="sibTrans" cxnId="{5E63D3F3-E00A-4406-AFD5-A8A9C7149DAF}">
      <dgm:prSet/>
      <dgm:spPr/>
      <dgm:t>
        <a:bodyPr/>
        <a:lstStyle/>
        <a:p>
          <a:endParaRPr lang="en-US" sz="3600" b="1">
            <a:solidFill>
              <a:schemeClr val="bg1"/>
            </a:solidFill>
          </a:endParaRPr>
        </a:p>
      </dgm:t>
    </dgm:pt>
    <dgm:pt modelId="{85607E24-71CF-4AB6-8317-8E9B2062CE33}" type="pres">
      <dgm:prSet presAssocID="{8CAACE5E-8FD7-4EAA-8765-CB6B13634E6D}" presName="Name0" presStyleCnt="0">
        <dgm:presLayoutVars>
          <dgm:chMax val="7"/>
          <dgm:chPref val="7"/>
          <dgm:dir/>
          <dgm:animLvl val="lvl"/>
        </dgm:presLayoutVars>
      </dgm:prSet>
      <dgm:spPr/>
      <dgm:t>
        <a:bodyPr/>
        <a:lstStyle/>
        <a:p>
          <a:endParaRPr lang="en-US"/>
        </a:p>
      </dgm:t>
    </dgm:pt>
    <dgm:pt modelId="{6365C0BB-DDD1-4388-B32A-7E202448EB86}" type="pres">
      <dgm:prSet presAssocID="{627BBE9D-D5D5-4182-87D4-BAB4BE4AD27D}" presName="Accent1" presStyleCnt="0"/>
      <dgm:spPr/>
    </dgm:pt>
    <dgm:pt modelId="{BA8172D7-5ED1-4896-B40A-B60388504659}" type="pres">
      <dgm:prSet presAssocID="{627BBE9D-D5D5-4182-87D4-BAB4BE4AD27D}" presName="Accent" presStyleLbl="node1" presStyleIdx="0" presStyleCnt="3" custScaleX="308021"/>
      <dgm:spPr/>
      <dgm:extLst>
        <a:ext uri="{E40237B7-FDA0-4F09-8148-C483321AD2D9}">
          <dgm14:cNvPr xmlns="" xmlns:dgm14="http://schemas.microsoft.com/office/drawing/2010/diagram" id="0" name="" descr="Crohn’s Disease&#10;Ulcerative Colitis&#10;Hemorrhoids&#10;"/>
        </a:ext>
      </dgm:extLst>
    </dgm:pt>
    <dgm:pt modelId="{968D91DE-9F42-48C4-9785-34171EDF644F}" type="pres">
      <dgm:prSet presAssocID="{627BBE9D-D5D5-4182-87D4-BAB4BE4AD27D}" presName="Parent1" presStyleLbl="revTx" presStyleIdx="0" presStyleCnt="3" custScaleX="334939" custScaleY="175295">
        <dgm:presLayoutVars>
          <dgm:chMax val="1"/>
          <dgm:chPref val="1"/>
          <dgm:bulletEnabled val="1"/>
        </dgm:presLayoutVars>
      </dgm:prSet>
      <dgm:spPr/>
      <dgm:t>
        <a:bodyPr/>
        <a:lstStyle/>
        <a:p>
          <a:endParaRPr lang="en-US"/>
        </a:p>
      </dgm:t>
    </dgm:pt>
    <dgm:pt modelId="{C4FCAD5E-F5FA-465F-87B5-0B12878FA4B9}" type="pres">
      <dgm:prSet presAssocID="{B53C560E-DA1D-4BFE-A1E1-E67DB820AF56}" presName="Accent2" presStyleCnt="0"/>
      <dgm:spPr/>
    </dgm:pt>
    <dgm:pt modelId="{FF1C96BB-8630-4C07-BDFE-94FF4CEB326E}" type="pres">
      <dgm:prSet presAssocID="{B53C560E-DA1D-4BFE-A1E1-E67DB820AF56}" presName="Accent" presStyleLbl="node1" presStyleIdx="1" presStyleCnt="3" custScaleX="308021"/>
      <dgm:spPr/>
      <dgm:extLst>
        <a:ext uri="{E40237B7-FDA0-4F09-8148-C483321AD2D9}">
          <dgm14:cNvPr xmlns="" xmlns:dgm14="http://schemas.microsoft.com/office/drawing/2010/diagram" id="0" name="" descr="Crohn’s Disease&#10;Ulcerative Colitis&#10;Hemorrhoids&#10;"/>
        </a:ext>
      </dgm:extLst>
    </dgm:pt>
    <dgm:pt modelId="{995CD540-8E5C-46D6-868D-C3561E58D942}" type="pres">
      <dgm:prSet presAssocID="{B53C560E-DA1D-4BFE-A1E1-E67DB820AF56}" presName="Parent2" presStyleLbl="revTx" presStyleIdx="1" presStyleCnt="3" custScaleX="420025" custScaleY="222070">
        <dgm:presLayoutVars>
          <dgm:chMax val="1"/>
          <dgm:chPref val="1"/>
          <dgm:bulletEnabled val="1"/>
        </dgm:presLayoutVars>
      </dgm:prSet>
      <dgm:spPr/>
      <dgm:t>
        <a:bodyPr/>
        <a:lstStyle/>
        <a:p>
          <a:endParaRPr lang="en-US"/>
        </a:p>
      </dgm:t>
    </dgm:pt>
    <dgm:pt modelId="{3A9CD98C-3B51-4C98-A6DE-E80AC02FEA11}" type="pres">
      <dgm:prSet presAssocID="{22DDA86C-4A3E-4773-9481-F8154D8D2749}" presName="Accent3" presStyleCnt="0"/>
      <dgm:spPr/>
    </dgm:pt>
    <dgm:pt modelId="{5ED84341-857E-4CCE-937B-325DACC09101}" type="pres">
      <dgm:prSet presAssocID="{22DDA86C-4A3E-4773-9481-F8154D8D2749}" presName="Accent" presStyleLbl="node1" presStyleIdx="2" presStyleCnt="3" custScaleX="336628"/>
      <dgm:spPr/>
      <dgm:extLst>
        <a:ext uri="{E40237B7-FDA0-4F09-8148-C483321AD2D9}">
          <dgm14:cNvPr xmlns="" xmlns:dgm14="http://schemas.microsoft.com/office/drawing/2010/diagram" id="0" name="" descr="Crohn’s Disease&#10;Ulcerative Colitis&#10;Hemorrhoids&#10;"/>
        </a:ext>
      </dgm:extLst>
    </dgm:pt>
    <dgm:pt modelId="{28978C84-FA4D-4CA2-8B6A-61E4D18634C4}" type="pres">
      <dgm:prSet presAssocID="{22DDA86C-4A3E-4773-9481-F8154D8D2749}" presName="Parent3" presStyleLbl="revTx" presStyleIdx="2" presStyleCnt="3" custScaleX="349952" custScaleY="192283">
        <dgm:presLayoutVars>
          <dgm:chMax val="1"/>
          <dgm:chPref val="1"/>
          <dgm:bulletEnabled val="1"/>
        </dgm:presLayoutVars>
      </dgm:prSet>
      <dgm:spPr/>
      <dgm:t>
        <a:bodyPr/>
        <a:lstStyle/>
        <a:p>
          <a:endParaRPr lang="en-US"/>
        </a:p>
      </dgm:t>
    </dgm:pt>
  </dgm:ptLst>
  <dgm:cxnLst>
    <dgm:cxn modelId="{5E63D3F3-E00A-4406-AFD5-A8A9C7149DAF}" srcId="{8CAACE5E-8FD7-4EAA-8765-CB6B13634E6D}" destId="{22DDA86C-4A3E-4773-9481-F8154D8D2749}" srcOrd="2" destOrd="0" parTransId="{F99CA0B6-4009-4C7A-B815-6B2BFA24DB65}" sibTransId="{2F123861-A7BF-4C73-93B7-A1D61B925EE5}"/>
    <dgm:cxn modelId="{B0522DC7-BE43-4401-B807-B21BF110CCA9}" type="presOf" srcId="{22DDA86C-4A3E-4773-9481-F8154D8D2749}" destId="{28978C84-FA4D-4CA2-8B6A-61E4D18634C4}" srcOrd="0" destOrd="0" presId="urn:microsoft.com/office/officeart/2009/layout/CircleArrowProcess"/>
    <dgm:cxn modelId="{CE8DAC9E-6409-45D9-8461-CA7540EAA42C}" type="presOf" srcId="{627BBE9D-D5D5-4182-87D4-BAB4BE4AD27D}" destId="{968D91DE-9F42-48C4-9785-34171EDF644F}" srcOrd="0" destOrd="0" presId="urn:microsoft.com/office/officeart/2009/layout/CircleArrowProcess"/>
    <dgm:cxn modelId="{9365544E-C0DC-446A-AADD-EDE417B92C6D}" type="presOf" srcId="{8CAACE5E-8FD7-4EAA-8765-CB6B13634E6D}" destId="{85607E24-71CF-4AB6-8317-8E9B2062CE33}" srcOrd="0" destOrd="0" presId="urn:microsoft.com/office/officeart/2009/layout/CircleArrowProcess"/>
    <dgm:cxn modelId="{837E471E-503E-4252-B576-B147EB0070C1}" srcId="{8CAACE5E-8FD7-4EAA-8765-CB6B13634E6D}" destId="{627BBE9D-D5D5-4182-87D4-BAB4BE4AD27D}" srcOrd="0" destOrd="0" parTransId="{0EBB825D-4388-48A9-9093-A43ADDBE1CEF}" sibTransId="{DCAAA6C4-8352-441B-9265-3C7C566F2491}"/>
    <dgm:cxn modelId="{45EF6404-BBF2-4CF2-A3AC-77FB902486E8}" srcId="{8CAACE5E-8FD7-4EAA-8765-CB6B13634E6D}" destId="{B53C560E-DA1D-4BFE-A1E1-E67DB820AF56}" srcOrd="1" destOrd="0" parTransId="{DF1C16A1-95F5-4DD3-8E5A-ECB3ADB84D80}" sibTransId="{1F3AD2A4-0BC7-4B37-9405-9C1C9491B213}"/>
    <dgm:cxn modelId="{CCA8FCB2-3E70-476C-9301-FCB11C38055A}" type="presOf" srcId="{B53C560E-DA1D-4BFE-A1E1-E67DB820AF56}" destId="{995CD540-8E5C-46D6-868D-C3561E58D942}" srcOrd="0" destOrd="0" presId="urn:microsoft.com/office/officeart/2009/layout/CircleArrowProcess"/>
    <dgm:cxn modelId="{BF38C04D-3D73-449E-AAED-3EC14A677A4D}" type="presParOf" srcId="{85607E24-71CF-4AB6-8317-8E9B2062CE33}" destId="{6365C0BB-DDD1-4388-B32A-7E202448EB86}" srcOrd="0" destOrd="0" presId="urn:microsoft.com/office/officeart/2009/layout/CircleArrowProcess"/>
    <dgm:cxn modelId="{5598198B-3ABE-4785-A429-D506AFD4F96F}" type="presParOf" srcId="{6365C0BB-DDD1-4388-B32A-7E202448EB86}" destId="{BA8172D7-5ED1-4896-B40A-B60388504659}" srcOrd="0" destOrd="0" presId="urn:microsoft.com/office/officeart/2009/layout/CircleArrowProcess"/>
    <dgm:cxn modelId="{CF8C7871-8AC5-4688-A099-FA9D44321AAB}" type="presParOf" srcId="{85607E24-71CF-4AB6-8317-8E9B2062CE33}" destId="{968D91DE-9F42-48C4-9785-34171EDF644F}" srcOrd="1" destOrd="0" presId="urn:microsoft.com/office/officeart/2009/layout/CircleArrowProcess"/>
    <dgm:cxn modelId="{6ABC2E48-F1DA-4C8E-B494-079FCEA41043}" type="presParOf" srcId="{85607E24-71CF-4AB6-8317-8E9B2062CE33}" destId="{C4FCAD5E-F5FA-465F-87B5-0B12878FA4B9}" srcOrd="2" destOrd="0" presId="urn:microsoft.com/office/officeart/2009/layout/CircleArrowProcess"/>
    <dgm:cxn modelId="{36DEA0F1-6D49-4E3E-8BD2-24C4EC407CB2}" type="presParOf" srcId="{C4FCAD5E-F5FA-465F-87B5-0B12878FA4B9}" destId="{FF1C96BB-8630-4C07-BDFE-94FF4CEB326E}" srcOrd="0" destOrd="0" presId="urn:microsoft.com/office/officeart/2009/layout/CircleArrowProcess"/>
    <dgm:cxn modelId="{1DE51715-3A74-4064-8EE1-6EDAAB820FE8}" type="presParOf" srcId="{85607E24-71CF-4AB6-8317-8E9B2062CE33}" destId="{995CD540-8E5C-46D6-868D-C3561E58D942}" srcOrd="3" destOrd="0" presId="urn:microsoft.com/office/officeart/2009/layout/CircleArrowProcess"/>
    <dgm:cxn modelId="{7362B52B-BE0E-4640-8E35-81E8B5760061}" type="presParOf" srcId="{85607E24-71CF-4AB6-8317-8E9B2062CE33}" destId="{3A9CD98C-3B51-4C98-A6DE-E80AC02FEA11}" srcOrd="4" destOrd="0" presId="urn:microsoft.com/office/officeart/2009/layout/CircleArrowProcess"/>
    <dgm:cxn modelId="{B59648FC-C5E1-4799-B3CB-535D07F5ABE2}" type="presParOf" srcId="{3A9CD98C-3B51-4C98-A6DE-E80AC02FEA11}" destId="{5ED84341-857E-4CCE-937B-325DACC09101}" srcOrd="0" destOrd="0" presId="urn:microsoft.com/office/officeart/2009/layout/CircleArrowProcess"/>
    <dgm:cxn modelId="{708C6E03-ABC4-4600-BFCF-39BEDCC7F450}" type="presParOf" srcId="{85607E24-71CF-4AB6-8317-8E9B2062CE33}" destId="{28978C84-FA4D-4CA2-8B6A-61E4D18634C4}" srcOrd="5" destOrd="0" presId="urn:microsoft.com/office/officeart/2009/layout/CircleArrowProcess"/>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FFBE30-A151-43FC-AD81-999DCDD73A9B}" type="doc">
      <dgm:prSet loTypeId="urn:microsoft.com/office/officeart/2005/8/layout/hProcess9" loCatId="process" qsTypeId="urn:microsoft.com/office/officeart/2005/8/quickstyle/simple1" qsCatId="simple" csTypeId="urn:microsoft.com/office/officeart/2005/8/colors/accent1_2" csCatId="accent1" phldr="1"/>
      <dgm:spPr/>
    </dgm:pt>
    <dgm:pt modelId="{23008C9A-12C5-4C9F-8BA2-22DDC1582A29}">
      <dgm:prSet phldrT="[Text]"/>
      <dgm:spPr>
        <a:solidFill>
          <a:schemeClr val="accent5">
            <a:lumMod val="75000"/>
          </a:schemeClr>
        </a:solidFill>
      </dgm:spPr>
      <dgm:t>
        <a:bodyPr/>
        <a:lstStyle/>
        <a:p>
          <a:r>
            <a:rPr lang="en-US" b="1" dirty="0" smtClean="0"/>
            <a:t>Approach</a:t>
          </a:r>
          <a:endParaRPr lang="en-US" b="1" dirty="0"/>
        </a:p>
      </dgm:t>
      <dgm:extLst>
        <a:ext uri="{E40237B7-FDA0-4F09-8148-C483321AD2D9}">
          <dgm14:cNvPr xmlns="" xmlns:dgm14="http://schemas.microsoft.com/office/drawing/2010/diagram" id="0" name="" descr="Approach&#10;Device&#10;Qualifier&#10;"/>
        </a:ext>
      </dgm:extLst>
    </dgm:pt>
    <dgm:pt modelId="{56FFE46C-2CD0-4828-9535-16A7046AC0D2}" type="parTrans" cxnId="{3103BDCA-F2AB-418F-A80D-5641F988FAEE}">
      <dgm:prSet/>
      <dgm:spPr/>
      <dgm:t>
        <a:bodyPr/>
        <a:lstStyle/>
        <a:p>
          <a:endParaRPr lang="en-US"/>
        </a:p>
      </dgm:t>
    </dgm:pt>
    <dgm:pt modelId="{F4CDFCB1-9A03-442F-8148-11713A6B35A6}" type="sibTrans" cxnId="{3103BDCA-F2AB-418F-A80D-5641F988FAEE}">
      <dgm:prSet/>
      <dgm:spPr/>
      <dgm:t>
        <a:bodyPr/>
        <a:lstStyle/>
        <a:p>
          <a:endParaRPr lang="en-US"/>
        </a:p>
      </dgm:t>
    </dgm:pt>
    <dgm:pt modelId="{194E69B3-55F8-4AFB-AAB2-91893F036214}">
      <dgm:prSet phldrT="[Text]"/>
      <dgm:spPr>
        <a:solidFill>
          <a:srgbClr val="92D050"/>
        </a:solidFill>
      </dgm:spPr>
      <dgm:t>
        <a:bodyPr/>
        <a:lstStyle/>
        <a:p>
          <a:r>
            <a:rPr lang="en-US" b="1" dirty="0" smtClean="0"/>
            <a:t>Device</a:t>
          </a:r>
          <a:endParaRPr lang="en-US" b="1" dirty="0"/>
        </a:p>
      </dgm:t>
      <dgm:extLst>
        <a:ext uri="{E40237B7-FDA0-4F09-8148-C483321AD2D9}">
          <dgm14:cNvPr xmlns="" xmlns:dgm14="http://schemas.microsoft.com/office/drawing/2010/diagram" id="0" name="" descr="Approach&#10;Device&#10;Qualifier&#10;"/>
        </a:ext>
      </dgm:extLst>
    </dgm:pt>
    <dgm:pt modelId="{EFE4FD4C-C036-4757-9435-ED37A32ABEF2}" type="parTrans" cxnId="{527A0135-43F1-4D4F-8280-A404149933F7}">
      <dgm:prSet/>
      <dgm:spPr/>
      <dgm:t>
        <a:bodyPr/>
        <a:lstStyle/>
        <a:p>
          <a:endParaRPr lang="en-US"/>
        </a:p>
      </dgm:t>
    </dgm:pt>
    <dgm:pt modelId="{400EB61E-FA9F-472B-94B4-D472BF58F47A}" type="sibTrans" cxnId="{527A0135-43F1-4D4F-8280-A404149933F7}">
      <dgm:prSet/>
      <dgm:spPr/>
      <dgm:t>
        <a:bodyPr/>
        <a:lstStyle/>
        <a:p>
          <a:endParaRPr lang="en-US"/>
        </a:p>
      </dgm:t>
    </dgm:pt>
    <dgm:pt modelId="{6E4FD89D-4632-48B9-ABE6-0ED45377789C}">
      <dgm:prSet phldrT="[Text]"/>
      <dgm:spPr/>
      <dgm:t>
        <a:bodyPr/>
        <a:lstStyle/>
        <a:p>
          <a:r>
            <a:rPr lang="en-US" b="1" dirty="0" smtClean="0"/>
            <a:t>Qualifier</a:t>
          </a:r>
          <a:endParaRPr lang="en-US" b="1" dirty="0"/>
        </a:p>
      </dgm:t>
      <dgm:extLst>
        <a:ext uri="{E40237B7-FDA0-4F09-8148-C483321AD2D9}">
          <dgm14:cNvPr xmlns="" xmlns:dgm14="http://schemas.microsoft.com/office/drawing/2010/diagram" id="0" name="" descr="Approach&#10;Device&#10;Qualifier&#10;"/>
        </a:ext>
      </dgm:extLst>
    </dgm:pt>
    <dgm:pt modelId="{C7F38497-38D4-4971-84F1-7476010CA0F8}" type="parTrans" cxnId="{C7F1DEBC-D1CA-4D8B-9D6B-F6700521ED73}">
      <dgm:prSet/>
      <dgm:spPr/>
      <dgm:t>
        <a:bodyPr/>
        <a:lstStyle/>
        <a:p>
          <a:endParaRPr lang="en-US"/>
        </a:p>
      </dgm:t>
    </dgm:pt>
    <dgm:pt modelId="{73384A5F-FF2F-4031-B7A3-CF659A31E86B}" type="sibTrans" cxnId="{C7F1DEBC-D1CA-4D8B-9D6B-F6700521ED73}">
      <dgm:prSet/>
      <dgm:spPr/>
      <dgm:t>
        <a:bodyPr/>
        <a:lstStyle/>
        <a:p>
          <a:endParaRPr lang="en-US"/>
        </a:p>
      </dgm:t>
    </dgm:pt>
    <dgm:pt modelId="{63A5426F-113B-43ED-8E03-C861BCF66612}" type="pres">
      <dgm:prSet presAssocID="{56FFBE30-A151-43FC-AD81-999DCDD73A9B}" presName="CompostProcess" presStyleCnt="0">
        <dgm:presLayoutVars>
          <dgm:dir/>
          <dgm:resizeHandles val="exact"/>
        </dgm:presLayoutVars>
      </dgm:prSet>
      <dgm:spPr/>
    </dgm:pt>
    <dgm:pt modelId="{D7FEF167-31BA-4376-B7FA-F68DFE733599}" type="pres">
      <dgm:prSet presAssocID="{56FFBE30-A151-43FC-AD81-999DCDD73A9B}" presName="arrow" presStyleLbl="bgShp" presStyleIdx="0" presStyleCnt="1" custScaleX="117647"/>
      <dgm:spPr/>
      <dgm:extLst>
        <a:ext uri="{E40237B7-FDA0-4F09-8148-C483321AD2D9}">
          <dgm14:cNvPr xmlns="" xmlns:dgm14="http://schemas.microsoft.com/office/drawing/2010/diagram" id="0" name="" descr="Approach&#10;Device&#10;Qualifier&#10;"/>
        </a:ext>
      </dgm:extLst>
    </dgm:pt>
    <dgm:pt modelId="{21CE2D3C-D59A-4E43-AE41-6D7C36A14B79}" type="pres">
      <dgm:prSet presAssocID="{56FFBE30-A151-43FC-AD81-999DCDD73A9B}" presName="linearProcess" presStyleCnt="0"/>
      <dgm:spPr/>
    </dgm:pt>
    <dgm:pt modelId="{89288A69-796E-470A-A177-59C87128CD37}" type="pres">
      <dgm:prSet presAssocID="{23008C9A-12C5-4C9F-8BA2-22DDC1582A29}" presName="textNode" presStyleLbl="node1" presStyleIdx="0" presStyleCnt="3" custScaleY="66134" custLinFactNeighborX="12592">
        <dgm:presLayoutVars>
          <dgm:bulletEnabled val="1"/>
        </dgm:presLayoutVars>
      </dgm:prSet>
      <dgm:spPr/>
      <dgm:t>
        <a:bodyPr/>
        <a:lstStyle/>
        <a:p>
          <a:endParaRPr lang="en-US"/>
        </a:p>
      </dgm:t>
    </dgm:pt>
    <dgm:pt modelId="{56D279F5-D771-4C16-84B8-334AD4408CD4}" type="pres">
      <dgm:prSet presAssocID="{F4CDFCB1-9A03-442F-8148-11713A6B35A6}" presName="sibTrans" presStyleCnt="0"/>
      <dgm:spPr/>
    </dgm:pt>
    <dgm:pt modelId="{D8351893-12AE-4F6B-BDBE-3712FB300098}" type="pres">
      <dgm:prSet presAssocID="{194E69B3-55F8-4AFB-AAB2-91893F036214}" presName="textNode" presStyleLbl="node1" presStyleIdx="1" presStyleCnt="3" custScaleY="66134" custLinFactNeighborX="-25184">
        <dgm:presLayoutVars>
          <dgm:bulletEnabled val="1"/>
        </dgm:presLayoutVars>
      </dgm:prSet>
      <dgm:spPr/>
      <dgm:t>
        <a:bodyPr/>
        <a:lstStyle/>
        <a:p>
          <a:endParaRPr lang="en-US"/>
        </a:p>
      </dgm:t>
    </dgm:pt>
    <dgm:pt modelId="{BD954DD8-E23D-48D6-8CDD-18B8B08606E6}" type="pres">
      <dgm:prSet presAssocID="{400EB61E-FA9F-472B-94B4-D472BF58F47A}" presName="sibTrans" presStyleCnt="0"/>
      <dgm:spPr/>
    </dgm:pt>
    <dgm:pt modelId="{10CD71A4-DE69-4221-BEF4-7A3F58761BE8}" type="pres">
      <dgm:prSet presAssocID="{6E4FD89D-4632-48B9-ABE6-0ED45377789C}" presName="textNode" presStyleLbl="node1" presStyleIdx="2" presStyleCnt="3" custScaleY="66134" custLinFactNeighborX="-62960">
        <dgm:presLayoutVars>
          <dgm:bulletEnabled val="1"/>
        </dgm:presLayoutVars>
      </dgm:prSet>
      <dgm:spPr/>
      <dgm:t>
        <a:bodyPr/>
        <a:lstStyle/>
        <a:p>
          <a:endParaRPr lang="en-US"/>
        </a:p>
      </dgm:t>
    </dgm:pt>
  </dgm:ptLst>
  <dgm:cxnLst>
    <dgm:cxn modelId="{C7F1DEBC-D1CA-4D8B-9D6B-F6700521ED73}" srcId="{56FFBE30-A151-43FC-AD81-999DCDD73A9B}" destId="{6E4FD89D-4632-48B9-ABE6-0ED45377789C}" srcOrd="2" destOrd="0" parTransId="{C7F38497-38D4-4971-84F1-7476010CA0F8}" sibTransId="{73384A5F-FF2F-4031-B7A3-CF659A31E86B}"/>
    <dgm:cxn modelId="{3103BDCA-F2AB-418F-A80D-5641F988FAEE}" srcId="{56FFBE30-A151-43FC-AD81-999DCDD73A9B}" destId="{23008C9A-12C5-4C9F-8BA2-22DDC1582A29}" srcOrd="0" destOrd="0" parTransId="{56FFE46C-2CD0-4828-9535-16A7046AC0D2}" sibTransId="{F4CDFCB1-9A03-442F-8148-11713A6B35A6}"/>
    <dgm:cxn modelId="{7787210B-8220-4AB0-BECD-1D2AA92B57C5}" type="presOf" srcId="{23008C9A-12C5-4C9F-8BA2-22DDC1582A29}" destId="{89288A69-796E-470A-A177-59C87128CD37}" srcOrd="0" destOrd="0" presId="urn:microsoft.com/office/officeart/2005/8/layout/hProcess9"/>
    <dgm:cxn modelId="{527A0135-43F1-4D4F-8280-A404149933F7}" srcId="{56FFBE30-A151-43FC-AD81-999DCDD73A9B}" destId="{194E69B3-55F8-4AFB-AAB2-91893F036214}" srcOrd="1" destOrd="0" parTransId="{EFE4FD4C-C036-4757-9435-ED37A32ABEF2}" sibTransId="{400EB61E-FA9F-472B-94B4-D472BF58F47A}"/>
    <dgm:cxn modelId="{5C18A668-FB2A-44F4-9E7E-F31457EE7700}" type="presOf" srcId="{6E4FD89D-4632-48B9-ABE6-0ED45377789C}" destId="{10CD71A4-DE69-4221-BEF4-7A3F58761BE8}" srcOrd="0" destOrd="0" presId="urn:microsoft.com/office/officeart/2005/8/layout/hProcess9"/>
    <dgm:cxn modelId="{F5DA9172-E453-411F-BFA3-F5CAAEACF91E}" type="presOf" srcId="{56FFBE30-A151-43FC-AD81-999DCDD73A9B}" destId="{63A5426F-113B-43ED-8E03-C861BCF66612}" srcOrd="0" destOrd="0" presId="urn:microsoft.com/office/officeart/2005/8/layout/hProcess9"/>
    <dgm:cxn modelId="{022F1F1B-5272-435B-8284-4F32BEB73CD0}" type="presOf" srcId="{194E69B3-55F8-4AFB-AAB2-91893F036214}" destId="{D8351893-12AE-4F6B-BDBE-3712FB300098}" srcOrd="0" destOrd="0" presId="urn:microsoft.com/office/officeart/2005/8/layout/hProcess9"/>
    <dgm:cxn modelId="{DBB6440A-2471-44D1-8A83-2D154D9CDAA2}" type="presParOf" srcId="{63A5426F-113B-43ED-8E03-C861BCF66612}" destId="{D7FEF167-31BA-4376-B7FA-F68DFE733599}" srcOrd="0" destOrd="0" presId="urn:microsoft.com/office/officeart/2005/8/layout/hProcess9"/>
    <dgm:cxn modelId="{684AE5B5-91AF-44E9-9E2D-6C90EA47341D}" type="presParOf" srcId="{63A5426F-113B-43ED-8E03-C861BCF66612}" destId="{21CE2D3C-D59A-4E43-AE41-6D7C36A14B79}" srcOrd="1" destOrd="0" presId="urn:microsoft.com/office/officeart/2005/8/layout/hProcess9"/>
    <dgm:cxn modelId="{C10F8E2B-25B4-4D6C-90A4-00830301D82A}" type="presParOf" srcId="{21CE2D3C-D59A-4E43-AE41-6D7C36A14B79}" destId="{89288A69-796E-470A-A177-59C87128CD37}" srcOrd="0" destOrd="0" presId="urn:microsoft.com/office/officeart/2005/8/layout/hProcess9"/>
    <dgm:cxn modelId="{7C226F71-2514-4203-B3C8-78189799811D}" type="presParOf" srcId="{21CE2D3C-D59A-4E43-AE41-6D7C36A14B79}" destId="{56D279F5-D771-4C16-84B8-334AD4408CD4}" srcOrd="1" destOrd="0" presId="urn:microsoft.com/office/officeart/2005/8/layout/hProcess9"/>
    <dgm:cxn modelId="{5CEE196C-5ED4-4C1F-A4EE-4BEA647B071D}" type="presParOf" srcId="{21CE2D3C-D59A-4E43-AE41-6D7C36A14B79}" destId="{D8351893-12AE-4F6B-BDBE-3712FB300098}" srcOrd="2" destOrd="0" presId="urn:microsoft.com/office/officeart/2005/8/layout/hProcess9"/>
    <dgm:cxn modelId="{A499A40C-1FB8-4AFD-AEA5-0BD8418FBB7B}" type="presParOf" srcId="{21CE2D3C-D59A-4E43-AE41-6D7C36A14B79}" destId="{BD954DD8-E23D-48D6-8CDD-18B8B08606E6}" srcOrd="3" destOrd="0" presId="urn:microsoft.com/office/officeart/2005/8/layout/hProcess9"/>
    <dgm:cxn modelId="{DF971FD7-CA84-411B-9D2A-37B07BFF9644}" type="presParOf" srcId="{21CE2D3C-D59A-4E43-AE41-6D7C36A14B79}" destId="{10CD71A4-DE69-4221-BEF4-7A3F58761BE8}" srcOrd="4" destOrd="0" presId="urn:microsoft.com/office/officeart/2005/8/layout/hProcess9"/>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F307F2-7AB8-4144-8A5A-DDA4A12A9194}">
      <dsp:nvSpPr>
        <dsp:cNvPr id="0" name=""/>
        <dsp:cNvSpPr/>
      </dsp:nvSpPr>
      <dsp:spPr>
        <a:xfrm>
          <a:off x="1533660" y="2298"/>
          <a:ext cx="4324079" cy="34179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Infectious disease</a:t>
          </a:r>
          <a:endParaRPr lang="en-US" sz="2800" b="1" kern="1200" dirty="0"/>
        </a:p>
      </dsp:txBody>
      <dsp:txXfrm>
        <a:off x="1533660" y="2298"/>
        <a:ext cx="4324079" cy="341795"/>
      </dsp:txXfrm>
    </dsp:sp>
    <dsp:sp modelId="{FCB904E6-391B-497A-8C66-27374B1D9A8E}">
      <dsp:nvSpPr>
        <dsp:cNvPr id="0" name=""/>
        <dsp:cNvSpPr/>
      </dsp:nvSpPr>
      <dsp:spPr>
        <a:xfrm>
          <a:off x="1533660" y="344949"/>
          <a:ext cx="4324079" cy="341795"/>
        </a:xfrm>
        <a:prstGeom prst="roundRect">
          <a:avLst/>
        </a:prstGeom>
        <a:solidFill>
          <a:schemeClr val="accent3">
            <a:hueOff val="803590"/>
            <a:satOff val="-1206"/>
            <a:lumOff val="-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Neoplasm</a:t>
          </a:r>
          <a:endParaRPr lang="en-US" sz="2800" b="1" kern="1200" dirty="0"/>
        </a:p>
      </dsp:txBody>
      <dsp:txXfrm>
        <a:off x="1533660" y="344949"/>
        <a:ext cx="4324079" cy="341795"/>
      </dsp:txXfrm>
    </dsp:sp>
    <dsp:sp modelId="{0A5F4EEB-6FD8-4B8B-A84C-F6C41BC2404F}">
      <dsp:nvSpPr>
        <dsp:cNvPr id="0" name=""/>
        <dsp:cNvSpPr/>
      </dsp:nvSpPr>
      <dsp:spPr>
        <a:xfrm>
          <a:off x="1533660" y="687599"/>
          <a:ext cx="4324079" cy="341795"/>
        </a:xfrm>
        <a:prstGeom prst="roundRect">
          <a:avLst/>
        </a:prstGeom>
        <a:solidFill>
          <a:schemeClr val="accent3">
            <a:hueOff val="1607181"/>
            <a:satOff val="-2411"/>
            <a:lumOff val="-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Diabetes</a:t>
          </a:r>
          <a:endParaRPr lang="en-US" sz="2800" b="1" kern="1200" dirty="0"/>
        </a:p>
      </dsp:txBody>
      <dsp:txXfrm>
        <a:off x="1533660" y="687599"/>
        <a:ext cx="4324079" cy="341795"/>
      </dsp:txXfrm>
    </dsp:sp>
    <dsp:sp modelId="{1DAF0B27-DBBD-4975-9E56-A334C3EB8F6E}">
      <dsp:nvSpPr>
        <dsp:cNvPr id="0" name=""/>
        <dsp:cNvSpPr/>
      </dsp:nvSpPr>
      <dsp:spPr>
        <a:xfrm>
          <a:off x="1533660" y="1030250"/>
          <a:ext cx="4324079" cy="341795"/>
        </a:xfrm>
        <a:prstGeom prst="roundRect">
          <a:avLst/>
        </a:prstGeom>
        <a:solidFill>
          <a:schemeClr val="accent3">
            <a:hueOff val="2410771"/>
            <a:satOff val="-3617"/>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Mental health</a:t>
          </a:r>
          <a:endParaRPr lang="en-US" sz="2800" b="1" kern="1200" dirty="0"/>
        </a:p>
      </dsp:txBody>
      <dsp:txXfrm>
        <a:off x="1533660" y="1030250"/>
        <a:ext cx="4324079" cy="341795"/>
      </dsp:txXfrm>
    </dsp:sp>
    <dsp:sp modelId="{D4747E86-8A48-4F65-9781-DD119EBC2DD2}">
      <dsp:nvSpPr>
        <dsp:cNvPr id="0" name=""/>
        <dsp:cNvSpPr/>
      </dsp:nvSpPr>
      <dsp:spPr>
        <a:xfrm>
          <a:off x="1533660" y="1372900"/>
          <a:ext cx="4324079" cy="341795"/>
        </a:xfrm>
        <a:prstGeom prst="roundRect">
          <a:avLst/>
        </a:prstGeom>
        <a:solidFill>
          <a:schemeClr val="accent3">
            <a:hueOff val="3214361"/>
            <a:satOff val="-4823"/>
            <a:lumOff val="-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AMI</a:t>
          </a:r>
          <a:endParaRPr lang="en-US" sz="2800" b="1" kern="1200" dirty="0"/>
        </a:p>
      </dsp:txBody>
      <dsp:txXfrm>
        <a:off x="1533660" y="1372900"/>
        <a:ext cx="4324079" cy="341795"/>
      </dsp:txXfrm>
    </dsp:sp>
    <dsp:sp modelId="{DC57788F-AE24-4D3E-903C-15580DDBFBE7}">
      <dsp:nvSpPr>
        <dsp:cNvPr id="0" name=""/>
        <dsp:cNvSpPr/>
      </dsp:nvSpPr>
      <dsp:spPr>
        <a:xfrm>
          <a:off x="1533660" y="1715551"/>
          <a:ext cx="4324079" cy="341795"/>
        </a:xfrm>
        <a:prstGeom prst="roundRect">
          <a:avLst/>
        </a:prstGeom>
        <a:solidFill>
          <a:schemeClr val="accent3">
            <a:hueOff val="4017952"/>
            <a:satOff val="-6029"/>
            <a:lumOff val="-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Heart Failure</a:t>
          </a:r>
          <a:endParaRPr lang="en-US" sz="2800" b="1" kern="1200" dirty="0"/>
        </a:p>
      </dsp:txBody>
      <dsp:txXfrm>
        <a:off x="1533660" y="1715551"/>
        <a:ext cx="4324079" cy="341795"/>
      </dsp:txXfrm>
    </dsp:sp>
    <dsp:sp modelId="{087C0EEC-5C73-4218-A34E-C74317A8E5D5}">
      <dsp:nvSpPr>
        <dsp:cNvPr id="0" name=""/>
        <dsp:cNvSpPr/>
      </dsp:nvSpPr>
      <dsp:spPr>
        <a:xfrm>
          <a:off x="1533660" y="2058201"/>
          <a:ext cx="4324079" cy="341795"/>
        </a:xfrm>
        <a:prstGeom prst="roundRect">
          <a:avLst/>
        </a:prstGeom>
        <a:solidFill>
          <a:schemeClr val="accent3">
            <a:hueOff val="4821541"/>
            <a:satOff val="-7234"/>
            <a:lumOff val="-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Hypertension</a:t>
          </a:r>
          <a:endParaRPr lang="en-US" sz="2800" b="1" kern="1200" dirty="0"/>
        </a:p>
      </dsp:txBody>
      <dsp:txXfrm>
        <a:off x="1533660" y="2058201"/>
        <a:ext cx="4324079" cy="341795"/>
      </dsp:txXfrm>
    </dsp:sp>
    <dsp:sp modelId="{E395E7F1-EF33-4E6F-B34B-10383EB9CF16}">
      <dsp:nvSpPr>
        <dsp:cNvPr id="0" name=""/>
        <dsp:cNvSpPr/>
      </dsp:nvSpPr>
      <dsp:spPr>
        <a:xfrm>
          <a:off x="1533660" y="2400852"/>
          <a:ext cx="4324079" cy="341795"/>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Asthma</a:t>
          </a:r>
          <a:endParaRPr lang="en-US" sz="2800" b="1" kern="1200" dirty="0"/>
        </a:p>
      </dsp:txBody>
      <dsp:txXfrm>
        <a:off x="1533660" y="2400852"/>
        <a:ext cx="4324079" cy="341795"/>
      </dsp:txXfrm>
    </dsp:sp>
    <dsp:sp modelId="{BE93E076-0A90-480D-A24A-7D1E5FB2B1D9}">
      <dsp:nvSpPr>
        <dsp:cNvPr id="0" name=""/>
        <dsp:cNvSpPr/>
      </dsp:nvSpPr>
      <dsp:spPr>
        <a:xfrm>
          <a:off x="1533660" y="2743502"/>
          <a:ext cx="4324079" cy="341795"/>
        </a:xfrm>
        <a:prstGeom prst="roundRect">
          <a:avLst/>
        </a:prstGeom>
        <a:solidFill>
          <a:schemeClr val="accent3">
            <a:hueOff val="6428722"/>
            <a:satOff val="-9646"/>
            <a:lumOff val="-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Injuries</a:t>
          </a:r>
          <a:endParaRPr lang="en-US" sz="2800" b="1" kern="1200" dirty="0"/>
        </a:p>
      </dsp:txBody>
      <dsp:txXfrm>
        <a:off x="1533660" y="2743502"/>
        <a:ext cx="4324079" cy="341795"/>
      </dsp:txXfrm>
    </dsp:sp>
    <dsp:sp modelId="{5A28E655-8A9F-45BF-8273-B1B3078361F7}">
      <dsp:nvSpPr>
        <dsp:cNvPr id="0" name=""/>
        <dsp:cNvSpPr/>
      </dsp:nvSpPr>
      <dsp:spPr>
        <a:xfrm>
          <a:off x="1533660" y="3086152"/>
          <a:ext cx="4324079" cy="341795"/>
        </a:xfrm>
        <a:prstGeom prst="roundRect">
          <a:avLst/>
        </a:prstGeom>
        <a:solidFill>
          <a:schemeClr val="accent3">
            <a:hueOff val="7232312"/>
            <a:satOff val="-10851"/>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Fractures</a:t>
          </a:r>
          <a:endParaRPr lang="en-US" sz="2800" b="1" kern="1200" dirty="0"/>
        </a:p>
      </dsp:txBody>
      <dsp:txXfrm>
        <a:off x="1533660" y="3086152"/>
        <a:ext cx="4324079" cy="341795"/>
      </dsp:txXfrm>
    </dsp:sp>
    <dsp:sp modelId="{5F6F5E50-9A34-48A7-9F56-C891F6D3BA48}">
      <dsp:nvSpPr>
        <dsp:cNvPr id="0" name=""/>
        <dsp:cNvSpPr/>
      </dsp:nvSpPr>
      <dsp:spPr>
        <a:xfrm>
          <a:off x="1533660" y="3428803"/>
          <a:ext cx="4324079" cy="341795"/>
        </a:xfrm>
        <a:prstGeom prst="roundRect">
          <a:avLst/>
        </a:prstGeom>
        <a:solidFill>
          <a:schemeClr val="accent3">
            <a:hueOff val="8035903"/>
            <a:satOff val="-12057"/>
            <a:lumOff val="-19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Chronic kidney disease</a:t>
          </a:r>
          <a:endParaRPr lang="en-US" sz="2800" b="1" kern="1200" dirty="0"/>
        </a:p>
      </dsp:txBody>
      <dsp:txXfrm>
        <a:off x="1533660" y="3428803"/>
        <a:ext cx="4324079" cy="341795"/>
      </dsp:txXfrm>
    </dsp:sp>
    <dsp:sp modelId="{B5A024A8-9544-4D9A-B0E1-FEAAE75CF966}">
      <dsp:nvSpPr>
        <dsp:cNvPr id="0" name=""/>
        <dsp:cNvSpPr/>
      </dsp:nvSpPr>
      <dsp:spPr>
        <a:xfrm>
          <a:off x="1533660" y="3771453"/>
          <a:ext cx="4324079" cy="341795"/>
        </a:xfrm>
        <a:prstGeom prst="roundRect">
          <a:avLst/>
        </a:prstGeom>
        <a:solidFill>
          <a:schemeClr val="accent3">
            <a:hueOff val="8839492"/>
            <a:satOff val="-1326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Drug Underdosing</a:t>
          </a:r>
          <a:endParaRPr lang="en-US" sz="2800" b="1" kern="1200" dirty="0"/>
        </a:p>
      </dsp:txBody>
      <dsp:txXfrm>
        <a:off x="1533660" y="3771453"/>
        <a:ext cx="4324079" cy="341795"/>
      </dsp:txXfrm>
    </dsp:sp>
    <dsp:sp modelId="{CAC39808-2DC5-46CC-B214-DF91C700D38D}">
      <dsp:nvSpPr>
        <dsp:cNvPr id="0" name=""/>
        <dsp:cNvSpPr/>
      </dsp:nvSpPr>
      <dsp:spPr>
        <a:xfrm>
          <a:off x="1533660" y="4114104"/>
          <a:ext cx="4324079" cy="341795"/>
        </a:xfrm>
        <a:prstGeom prst="roundRect">
          <a:avLst/>
        </a:prstGeom>
        <a:solidFill>
          <a:schemeClr val="accent3">
            <a:hueOff val="9643083"/>
            <a:satOff val="-14469"/>
            <a:lumOff val="-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Cerebral Infarctions</a:t>
          </a:r>
          <a:endParaRPr lang="en-US" sz="2800" b="1" kern="1200" dirty="0"/>
        </a:p>
      </dsp:txBody>
      <dsp:txXfrm>
        <a:off x="1533660" y="4114104"/>
        <a:ext cx="4324079" cy="341795"/>
      </dsp:txXfrm>
    </dsp:sp>
    <dsp:sp modelId="{E2B04228-5DB4-4B5D-A4CF-F8EAE89E6806}">
      <dsp:nvSpPr>
        <dsp:cNvPr id="0" name=""/>
        <dsp:cNvSpPr/>
      </dsp:nvSpPr>
      <dsp:spPr>
        <a:xfrm>
          <a:off x="1533660" y="4456754"/>
          <a:ext cx="4324079" cy="341795"/>
        </a:xfrm>
        <a:prstGeom prst="roundRect">
          <a:avLst/>
        </a:prstGeom>
        <a:solidFill>
          <a:schemeClr val="accent3">
            <a:hueOff val="10446673"/>
            <a:satOff val="-15674"/>
            <a:lumOff val="-2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AMI</a:t>
          </a:r>
          <a:endParaRPr lang="en-US" sz="2800" b="1" kern="1200" dirty="0"/>
        </a:p>
      </dsp:txBody>
      <dsp:txXfrm>
        <a:off x="1533660" y="4456754"/>
        <a:ext cx="4324079" cy="341795"/>
      </dsp:txXfrm>
    </dsp:sp>
    <dsp:sp modelId="{DDC2B352-0350-4655-852A-F3C4B67C0BF3}">
      <dsp:nvSpPr>
        <dsp:cNvPr id="0" name=""/>
        <dsp:cNvSpPr/>
      </dsp:nvSpPr>
      <dsp:spPr>
        <a:xfrm>
          <a:off x="1533660" y="4799405"/>
          <a:ext cx="4324079" cy="34179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b="1" kern="1200" dirty="0" smtClean="0"/>
            <a:t>ICD-10-PCS</a:t>
          </a:r>
          <a:endParaRPr lang="en-US" sz="2800" b="1" kern="1200" dirty="0"/>
        </a:p>
      </dsp:txBody>
      <dsp:txXfrm>
        <a:off x="1533660" y="4799405"/>
        <a:ext cx="4324079" cy="34179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7282B02-CC06-4462-A61C-5DBD8FD8BB02}">
      <dsp:nvSpPr>
        <dsp:cNvPr id="0" name=""/>
        <dsp:cNvSpPr/>
      </dsp:nvSpPr>
      <dsp:spPr>
        <a:xfrm>
          <a:off x="0" y="51316"/>
          <a:ext cx="8229600" cy="3291840"/>
        </a:xfrm>
        <a:prstGeom prst="leftRightRibb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432435-CB6D-4F2B-931A-77E29262B52B}">
      <dsp:nvSpPr>
        <dsp:cNvPr id="0" name=""/>
        <dsp:cNvSpPr/>
      </dsp:nvSpPr>
      <dsp:spPr>
        <a:xfrm>
          <a:off x="987552" y="627387"/>
          <a:ext cx="2715768"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lvl="0" algn="ctr" defTabSz="2889250" rtl="0">
            <a:lnSpc>
              <a:spcPct val="90000"/>
            </a:lnSpc>
            <a:spcBef>
              <a:spcPct val="0"/>
            </a:spcBef>
            <a:spcAft>
              <a:spcPct val="35000"/>
            </a:spcAft>
          </a:pPr>
          <a:r>
            <a:rPr lang="en-US" sz="6500" kern="1200" dirty="0" smtClean="0"/>
            <a:t>DSM-V</a:t>
          </a:r>
          <a:endParaRPr lang="en-US" sz="6500" kern="1200" dirty="0"/>
        </a:p>
      </dsp:txBody>
      <dsp:txXfrm>
        <a:off x="987552" y="627387"/>
        <a:ext cx="2715768" cy="1613001"/>
      </dsp:txXfrm>
    </dsp:sp>
    <dsp:sp modelId="{ECDB9012-B91C-4771-A7C3-4461421735F1}">
      <dsp:nvSpPr>
        <dsp:cNvPr id="0" name=""/>
        <dsp:cNvSpPr/>
      </dsp:nvSpPr>
      <dsp:spPr>
        <a:xfrm>
          <a:off x="4114800" y="1154082"/>
          <a:ext cx="3209544" cy="161300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31140" rIns="0" bIns="247650" numCol="1" spcCol="1270" anchor="ctr" anchorCtr="0">
          <a:noAutofit/>
        </a:bodyPr>
        <a:lstStyle/>
        <a:p>
          <a:pPr lvl="0" algn="ctr" defTabSz="2889250" rtl="0">
            <a:lnSpc>
              <a:spcPct val="90000"/>
            </a:lnSpc>
            <a:spcBef>
              <a:spcPct val="0"/>
            </a:spcBef>
            <a:spcAft>
              <a:spcPct val="35000"/>
            </a:spcAft>
          </a:pPr>
          <a:r>
            <a:rPr lang="en-US" sz="6500" kern="1200" dirty="0" smtClean="0"/>
            <a:t>ICD-10</a:t>
          </a:r>
          <a:endParaRPr lang="en-US" sz="6500" kern="1200" dirty="0"/>
        </a:p>
      </dsp:txBody>
      <dsp:txXfrm>
        <a:off x="4114800" y="1154082"/>
        <a:ext cx="3209544" cy="161300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F8B4F1F-B28F-4072-B7CF-82ED72ADCE68}">
      <dsp:nvSpPr>
        <dsp:cNvPr id="0" name=""/>
        <dsp:cNvSpPr/>
      </dsp:nvSpPr>
      <dsp:spPr>
        <a:xfrm>
          <a:off x="3352801" y="1086645"/>
          <a:ext cx="3276597" cy="2707081"/>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Psychoactive Substances</a:t>
          </a:r>
          <a:endParaRPr lang="en-US" sz="3200" b="1" kern="1200" dirty="0">
            <a:solidFill>
              <a:schemeClr val="bg1"/>
            </a:solidFill>
          </a:endParaRPr>
        </a:p>
      </dsp:txBody>
      <dsp:txXfrm>
        <a:off x="3352801" y="1086645"/>
        <a:ext cx="3276597" cy="2707081"/>
      </dsp:txXfrm>
    </dsp:sp>
    <dsp:sp modelId="{10E25DB5-E892-456E-BF24-6BEB047183FD}">
      <dsp:nvSpPr>
        <dsp:cNvPr id="0" name=""/>
        <dsp:cNvSpPr/>
      </dsp:nvSpPr>
      <dsp:spPr>
        <a:xfrm>
          <a:off x="3492395" y="0"/>
          <a:ext cx="3047497" cy="1353540"/>
        </a:xfrm>
        <a:prstGeom prst="ellipse">
          <a:avLst/>
        </a:prstGeom>
        <a:solidFill>
          <a:schemeClr val="accent5">
            <a:alpha val="50000"/>
            <a:hueOff val="-993388"/>
            <a:satOff val="3981"/>
            <a:lumOff val="86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Opioid</a:t>
          </a:r>
          <a:endParaRPr lang="en-US" sz="2800" kern="1200" dirty="0">
            <a:solidFill>
              <a:schemeClr val="bg1"/>
            </a:solidFill>
          </a:endParaRPr>
        </a:p>
      </dsp:txBody>
      <dsp:txXfrm>
        <a:off x="3492395" y="0"/>
        <a:ext cx="3047497" cy="1353540"/>
      </dsp:txXfrm>
    </dsp:sp>
    <dsp:sp modelId="{0C6F3277-E987-49BB-9BEB-E7EAA1F112EF}">
      <dsp:nvSpPr>
        <dsp:cNvPr id="0" name=""/>
        <dsp:cNvSpPr/>
      </dsp:nvSpPr>
      <dsp:spPr>
        <a:xfrm>
          <a:off x="5379890" y="337188"/>
          <a:ext cx="3047497" cy="1353540"/>
        </a:xfrm>
        <a:prstGeom prst="ellipse">
          <a:avLst/>
        </a:prstGeom>
        <a:solidFill>
          <a:schemeClr val="accent5">
            <a:alpha val="50000"/>
            <a:hueOff val="-1986775"/>
            <a:satOff val="7962"/>
            <a:lumOff val="172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Cannabis</a:t>
          </a:r>
          <a:endParaRPr lang="en-US" sz="2800" kern="1200" dirty="0">
            <a:solidFill>
              <a:schemeClr val="bg1"/>
            </a:solidFill>
          </a:endParaRPr>
        </a:p>
      </dsp:txBody>
      <dsp:txXfrm>
        <a:off x="5379890" y="337188"/>
        <a:ext cx="3047497" cy="1353540"/>
      </dsp:txXfrm>
    </dsp:sp>
    <dsp:sp modelId="{3F4AADD2-7497-4AFF-BA6D-7C6819ACD580}">
      <dsp:nvSpPr>
        <dsp:cNvPr id="0" name=""/>
        <dsp:cNvSpPr/>
      </dsp:nvSpPr>
      <dsp:spPr>
        <a:xfrm>
          <a:off x="6191714" y="1218658"/>
          <a:ext cx="3047497" cy="1353540"/>
        </a:xfrm>
        <a:prstGeom prst="ellipse">
          <a:avLst/>
        </a:prstGeom>
        <a:solidFill>
          <a:schemeClr val="accent5">
            <a:alpha val="50000"/>
            <a:hueOff val="-2980163"/>
            <a:satOff val="11943"/>
            <a:lumOff val="258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Hallucinogen</a:t>
          </a:r>
          <a:endParaRPr lang="en-US" sz="2800" kern="1200" dirty="0">
            <a:solidFill>
              <a:schemeClr val="bg1"/>
            </a:solidFill>
          </a:endParaRPr>
        </a:p>
      </dsp:txBody>
      <dsp:txXfrm>
        <a:off x="6191714" y="1218658"/>
        <a:ext cx="3047497" cy="1353540"/>
      </dsp:txXfrm>
    </dsp:sp>
    <dsp:sp modelId="{3A5D049D-9E92-4838-8519-60EEE623CBBC}">
      <dsp:nvSpPr>
        <dsp:cNvPr id="0" name=""/>
        <dsp:cNvSpPr/>
      </dsp:nvSpPr>
      <dsp:spPr>
        <a:xfrm>
          <a:off x="6210770" y="2308166"/>
          <a:ext cx="3047497" cy="1353540"/>
        </a:xfrm>
        <a:prstGeom prst="ellipse">
          <a:avLst/>
        </a:prstGeom>
        <a:solidFill>
          <a:schemeClr val="accent5">
            <a:alpha val="50000"/>
            <a:hueOff val="-3973551"/>
            <a:satOff val="15924"/>
            <a:lumOff val="3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Sedative</a:t>
          </a:r>
          <a:endParaRPr lang="en-US" sz="2800" kern="1200" dirty="0">
            <a:solidFill>
              <a:schemeClr val="bg1"/>
            </a:solidFill>
          </a:endParaRPr>
        </a:p>
      </dsp:txBody>
      <dsp:txXfrm>
        <a:off x="6210770" y="2308166"/>
        <a:ext cx="3047497" cy="1353540"/>
      </dsp:txXfrm>
    </dsp:sp>
    <dsp:sp modelId="{216399A5-51D4-45A8-A90C-FC19245EF85E}">
      <dsp:nvSpPr>
        <dsp:cNvPr id="0" name=""/>
        <dsp:cNvSpPr/>
      </dsp:nvSpPr>
      <dsp:spPr>
        <a:xfrm>
          <a:off x="5532308" y="3189656"/>
          <a:ext cx="3047497" cy="1353540"/>
        </a:xfrm>
        <a:prstGeom prst="ellipse">
          <a:avLst/>
        </a:prstGeom>
        <a:solidFill>
          <a:schemeClr val="accent5">
            <a:alpha val="50000"/>
            <a:hueOff val="-4966938"/>
            <a:satOff val="19906"/>
            <a:lumOff val="431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Other….</a:t>
          </a:r>
          <a:endParaRPr lang="en-US" sz="2800" kern="1200" dirty="0">
            <a:solidFill>
              <a:schemeClr val="bg1"/>
            </a:solidFill>
          </a:endParaRPr>
        </a:p>
      </dsp:txBody>
      <dsp:txXfrm>
        <a:off x="5532308" y="3189656"/>
        <a:ext cx="3047497" cy="1353540"/>
      </dsp:txXfrm>
    </dsp:sp>
    <dsp:sp modelId="{E7AE298A-B799-4AB8-913C-23C3667C4B94}">
      <dsp:nvSpPr>
        <dsp:cNvPr id="0" name=""/>
        <dsp:cNvSpPr/>
      </dsp:nvSpPr>
      <dsp:spPr>
        <a:xfrm>
          <a:off x="3543554" y="3526832"/>
          <a:ext cx="3047497" cy="1353540"/>
        </a:xfrm>
        <a:prstGeom prst="ellipse">
          <a:avLst/>
        </a:prstGeom>
        <a:solidFill>
          <a:schemeClr val="accent5">
            <a:alpha val="50000"/>
            <a:hueOff val="-5960326"/>
            <a:satOff val="23887"/>
            <a:lumOff val="517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Inhalant</a:t>
          </a:r>
          <a:endParaRPr lang="en-US" sz="2800" kern="1200" dirty="0">
            <a:solidFill>
              <a:schemeClr val="bg1"/>
            </a:solidFill>
          </a:endParaRPr>
        </a:p>
      </dsp:txBody>
      <dsp:txXfrm>
        <a:off x="3543554" y="3526832"/>
        <a:ext cx="3047497" cy="1353540"/>
      </dsp:txXfrm>
    </dsp:sp>
    <dsp:sp modelId="{B9CF02C4-F6D6-4A52-9808-B8D6BB41165E}">
      <dsp:nvSpPr>
        <dsp:cNvPr id="0" name=""/>
        <dsp:cNvSpPr/>
      </dsp:nvSpPr>
      <dsp:spPr>
        <a:xfrm>
          <a:off x="1573878" y="3265856"/>
          <a:ext cx="3047497" cy="1353540"/>
        </a:xfrm>
        <a:prstGeom prst="ellipse">
          <a:avLst/>
        </a:prstGeom>
        <a:solidFill>
          <a:schemeClr val="accent5">
            <a:alpha val="50000"/>
            <a:hueOff val="-6953714"/>
            <a:satOff val="27868"/>
            <a:lumOff val="604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Nicotine</a:t>
          </a:r>
          <a:endParaRPr lang="en-US" sz="2800" kern="1200" dirty="0">
            <a:solidFill>
              <a:schemeClr val="bg1"/>
            </a:solidFill>
          </a:endParaRPr>
        </a:p>
      </dsp:txBody>
      <dsp:txXfrm>
        <a:off x="1573878" y="3265856"/>
        <a:ext cx="3047497" cy="1353540"/>
      </dsp:txXfrm>
    </dsp:sp>
    <dsp:sp modelId="{1F2BF018-167B-46AC-854F-9F8B82B45A84}">
      <dsp:nvSpPr>
        <dsp:cNvPr id="0" name=""/>
        <dsp:cNvSpPr/>
      </dsp:nvSpPr>
      <dsp:spPr>
        <a:xfrm>
          <a:off x="685836" y="2308159"/>
          <a:ext cx="3047497" cy="1353540"/>
        </a:xfrm>
        <a:prstGeom prst="ellipse">
          <a:avLst/>
        </a:prstGeom>
        <a:solidFill>
          <a:schemeClr val="accent5">
            <a:alpha val="50000"/>
            <a:hueOff val="-7947101"/>
            <a:satOff val="31849"/>
            <a:lumOff val="690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Cocaine</a:t>
          </a:r>
          <a:endParaRPr lang="en-US" sz="2800" kern="1200" dirty="0">
            <a:solidFill>
              <a:schemeClr val="bg1"/>
            </a:solidFill>
          </a:endParaRPr>
        </a:p>
      </dsp:txBody>
      <dsp:txXfrm>
        <a:off x="685836" y="2308159"/>
        <a:ext cx="3047497" cy="1353540"/>
      </dsp:txXfrm>
    </dsp:sp>
    <dsp:sp modelId="{7BF1763E-588D-4CA0-A2E9-E5237C5CE14F}">
      <dsp:nvSpPr>
        <dsp:cNvPr id="0" name=""/>
        <dsp:cNvSpPr/>
      </dsp:nvSpPr>
      <dsp:spPr>
        <a:xfrm>
          <a:off x="704881" y="1218670"/>
          <a:ext cx="3047497" cy="1353540"/>
        </a:xfrm>
        <a:prstGeom prst="ellipse">
          <a:avLst/>
        </a:prstGeom>
        <a:solidFill>
          <a:schemeClr val="accent5">
            <a:alpha val="50000"/>
            <a:hueOff val="-8940489"/>
            <a:satOff val="35830"/>
            <a:lumOff val="776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Alcohol</a:t>
          </a:r>
          <a:endParaRPr lang="en-US" sz="2800" kern="1200" dirty="0">
            <a:solidFill>
              <a:schemeClr val="bg1"/>
            </a:solidFill>
          </a:endParaRPr>
        </a:p>
      </dsp:txBody>
      <dsp:txXfrm>
        <a:off x="704881" y="1218670"/>
        <a:ext cx="3047497" cy="1353540"/>
      </dsp:txXfrm>
    </dsp:sp>
    <dsp:sp modelId="{071E9D81-F5F5-4CD4-AB7F-E09422008B14}">
      <dsp:nvSpPr>
        <dsp:cNvPr id="0" name=""/>
        <dsp:cNvSpPr/>
      </dsp:nvSpPr>
      <dsp:spPr>
        <a:xfrm>
          <a:off x="1535771" y="299090"/>
          <a:ext cx="3047497" cy="1353540"/>
        </a:xfrm>
        <a:prstGeom prst="ellipse">
          <a:avLst/>
        </a:prstGeom>
        <a:solidFill>
          <a:schemeClr val="accent5">
            <a:alpha val="50000"/>
            <a:hueOff val="-9933876"/>
            <a:satOff val="39811"/>
            <a:lumOff val="862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Other Stimulant</a:t>
          </a:r>
          <a:endParaRPr lang="en-US" sz="2800" kern="1200" dirty="0">
            <a:solidFill>
              <a:schemeClr val="bg1"/>
            </a:solidFill>
          </a:endParaRPr>
        </a:p>
      </dsp:txBody>
      <dsp:txXfrm>
        <a:off x="1535771" y="299090"/>
        <a:ext cx="3047497" cy="135354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17860FE-1797-4D22-AF67-8876D1ABB52D}">
      <dsp:nvSpPr>
        <dsp:cNvPr id="0" name=""/>
        <dsp:cNvSpPr/>
      </dsp:nvSpPr>
      <dsp:spPr>
        <a:xfrm>
          <a:off x="4598139" y="2354479"/>
          <a:ext cx="3449220" cy="720530"/>
        </a:xfrm>
        <a:custGeom>
          <a:avLst/>
          <a:gdLst/>
          <a:ahLst/>
          <a:cxnLst/>
          <a:rect l="0" t="0" r="0" b="0"/>
          <a:pathLst>
            <a:path>
              <a:moveTo>
                <a:pt x="0" y="0"/>
              </a:moveTo>
              <a:lnTo>
                <a:pt x="0" y="540466"/>
              </a:lnTo>
              <a:lnTo>
                <a:pt x="3449220" y="540466"/>
              </a:lnTo>
              <a:lnTo>
                <a:pt x="3449220" y="720530"/>
              </a:lnTo>
            </a:path>
          </a:pathLst>
        </a:custGeom>
        <a:noFill/>
        <a:ln w="76200"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8A9FB661-598C-483F-BCD3-0C56B760226B}">
      <dsp:nvSpPr>
        <dsp:cNvPr id="0" name=""/>
        <dsp:cNvSpPr/>
      </dsp:nvSpPr>
      <dsp:spPr>
        <a:xfrm>
          <a:off x="4598139" y="2354479"/>
          <a:ext cx="1095680" cy="720530"/>
        </a:xfrm>
        <a:custGeom>
          <a:avLst/>
          <a:gdLst/>
          <a:ahLst/>
          <a:cxnLst/>
          <a:rect l="0" t="0" r="0" b="0"/>
          <a:pathLst>
            <a:path>
              <a:moveTo>
                <a:pt x="0" y="0"/>
              </a:moveTo>
              <a:lnTo>
                <a:pt x="0" y="540466"/>
              </a:lnTo>
              <a:lnTo>
                <a:pt x="1095680" y="540466"/>
              </a:lnTo>
              <a:lnTo>
                <a:pt x="1095680" y="720530"/>
              </a:lnTo>
            </a:path>
          </a:pathLst>
        </a:custGeom>
        <a:noFill/>
        <a:ln w="76200"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D4726567-D09F-4036-BF7B-C34FE2DF53D3}">
      <dsp:nvSpPr>
        <dsp:cNvPr id="0" name=""/>
        <dsp:cNvSpPr/>
      </dsp:nvSpPr>
      <dsp:spPr>
        <a:xfrm>
          <a:off x="3482154" y="2354479"/>
          <a:ext cx="1115985" cy="720530"/>
        </a:xfrm>
        <a:custGeom>
          <a:avLst/>
          <a:gdLst/>
          <a:ahLst/>
          <a:cxnLst/>
          <a:rect l="0" t="0" r="0" b="0"/>
          <a:pathLst>
            <a:path>
              <a:moveTo>
                <a:pt x="1115985" y="0"/>
              </a:moveTo>
              <a:lnTo>
                <a:pt x="1115985" y="540466"/>
              </a:lnTo>
              <a:lnTo>
                <a:pt x="0" y="540466"/>
              </a:lnTo>
              <a:lnTo>
                <a:pt x="0" y="720530"/>
              </a:lnTo>
            </a:path>
          </a:pathLst>
        </a:custGeom>
        <a:noFill/>
        <a:ln w="76200"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E0C31701-894D-4EC3-88F1-4A61D6D57EE5}">
      <dsp:nvSpPr>
        <dsp:cNvPr id="0" name=""/>
        <dsp:cNvSpPr/>
      </dsp:nvSpPr>
      <dsp:spPr>
        <a:xfrm>
          <a:off x="1270505" y="2354479"/>
          <a:ext cx="3327634" cy="720530"/>
        </a:xfrm>
        <a:custGeom>
          <a:avLst/>
          <a:gdLst/>
          <a:ahLst/>
          <a:cxnLst/>
          <a:rect l="0" t="0" r="0" b="0"/>
          <a:pathLst>
            <a:path>
              <a:moveTo>
                <a:pt x="3327634" y="0"/>
              </a:moveTo>
              <a:lnTo>
                <a:pt x="3327634" y="540466"/>
              </a:lnTo>
              <a:lnTo>
                <a:pt x="0" y="540466"/>
              </a:lnTo>
              <a:lnTo>
                <a:pt x="0" y="720530"/>
              </a:lnTo>
            </a:path>
          </a:pathLst>
        </a:custGeom>
        <a:noFill/>
        <a:ln w="76200" cap="flat" cmpd="sng" algn="ctr">
          <a:solidFill>
            <a:schemeClr val="accent1">
              <a:lumMod val="60000"/>
              <a:lumOff val="40000"/>
            </a:schemeClr>
          </a:solidFill>
          <a:prstDash val="solid"/>
        </a:ln>
        <a:effectLst/>
      </dsp:spPr>
      <dsp:style>
        <a:lnRef idx="2">
          <a:scrgbClr r="0" g="0" b="0"/>
        </a:lnRef>
        <a:fillRef idx="0">
          <a:scrgbClr r="0" g="0" b="0"/>
        </a:fillRef>
        <a:effectRef idx="0">
          <a:scrgbClr r="0" g="0" b="0"/>
        </a:effectRef>
        <a:fontRef idx="minor"/>
      </dsp:style>
    </dsp:sp>
    <dsp:sp modelId="{97F314F5-09EE-442D-BB71-66124A7CF1F1}">
      <dsp:nvSpPr>
        <dsp:cNvPr id="0" name=""/>
        <dsp:cNvSpPr/>
      </dsp:nvSpPr>
      <dsp:spPr>
        <a:xfrm>
          <a:off x="2835716" y="504518"/>
          <a:ext cx="3524847" cy="1849960"/>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n-US" sz="4000" b="1" kern="1200" dirty="0" smtClean="0"/>
            <a:t>Atherosclerosis</a:t>
          </a:r>
          <a:endParaRPr lang="en-US" sz="4000" b="1" kern="1200" dirty="0"/>
        </a:p>
      </dsp:txBody>
      <dsp:txXfrm>
        <a:off x="2835716" y="504518"/>
        <a:ext cx="3524847" cy="1849960"/>
      </dsp:txXfrm>
    </dsp:sp>
    <dsp:sp modelId="{A33A4C52-5F7D-4009-9ABF-9942CC7F3E05}">
      <dsp:nvSpPr>
        <dsp:cNvPr id="0" name=""/>
        <dsp:cNvSpPr/>
      </dsp:nvSpPr>
      <dsp:spPr>
        <a:xfrm>
          <a:off x="274837" y="3075009"/>
          <a:ext cx="1991336" cy="169577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Major anatomic site</a:t>
          </a:r>
          <a:endParaRPr lang="en-US" sz="2800" kern="1200" dirty="0"/>
        </a:p>
      </dsp:txBody>
      <dsp:txXfrm>
        <a:off x="274837" y="3075009"/>
        <a:ext cx="1991336" cy="1695774"/>
      </dsp:txXfrm>
    </dsp:sp>
    <dsp:sp modelId="{290B8DB1-910B-4878-9749-4B0B15B0398B}">
      <dsp:nvSpPr>
        <dsp:cNvPr id="0" name=""/>
        <dsp:cNvSpPr/>
      </dsp:nvSpPr>
      <dsp:spPr>
        <a:xfrm>
          <a:off x="2486486" y="3075009"/>
          <a:ext cx="1991336" cy="169577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Native or bypass graft</a:t>
          </a:r>
          <a:endParaRPr lang="en-US" sz="2800" kern="1200" dirty="0"/>
        </a:p>
      </dsp:txBody>
      <dsp:txXfrm>
        <a:off x="2486486" y="3075009"/>
        <a:ext cx="1991336" cy="1695774"/>
      </dsp:txXfrm>
    </dsp:sp>
    <dsp:sp modelId="{DF14ED24-8293-4BF8-9ED0-D064B3274E32}">
      <dsp:nvSpPr>
        <dsp:cNvPr id="0" name=""/>
        <dsp:cNvSpPr/>
      </dsp:nvSpPr>
      <dsp:spPr>
        <a:xfrm>
          <a:off x="4698152" y="3075009"/>
          <a:ext cx="1991336" cy="169577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Laterality</a:t>
          </a:r>
          <a:endParaRPr lang="en-US" sz="2800" kern="1200" dirty="0"/>
        </a:p>
      </dsp:txBody>
      <dsp:txXfrm>
        <a:off x="4698152" y="3075009"/>
        <a:ext cx="1991336" cy="1695774"/>
      </dsp:txXfrm>
    </dsp:sp>
    <dsp:sp modelId="{77EAE218-C28D-444A-9AF1-E8CF41382473}">
      <dsp:nvSpPr>
        <dsp:cNvPr id="0" name=""/>
        <dsp:cNvSpPr/>
      </dsp:nvSpPr>
      <dsp:spPr>
        <a:xfrm>
          <a:off x="6909801" y="3075009"/>
          <a:ext cx="2275117" cy="1695774"/>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t>Complications</a:t>
          </a:r>
          <a:endParaRPr lang="en-US" sz="2800" kern="1200" dirty="0"/>
        </a:p>
      </dsp:txBody>
      <dsp:txXfrm>
        <a:off x="6909801" y="3075009"/>
        <a:ext cx="2275117" cy="1695774"/>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8747835-6DFE-43CE-B24D-1C1852485E83}">
      <dsp:nvSpPr>
        <dsp:cNvPr id="0" name=""/>
        <dsp:cNvSpPr/>
      </dsp:nvSpPr>
      <dsp:spPr>
        <a:xfrm>
          <a:off x="3870" y="194107"/>
          <a:ext cx="2547731" cy="88393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 Asthma</a:t>
          </a:r>
          <a:endParaRPr lang="en-US" sz="2800" kern="1200" dirty="0"/>
        </a:p>
      </dsp:txBody>
      <dsp:txXfrm>
        <a:off x="3870" y="194107"/>
        <a:ext cx="2547731" cy="883930"/>
      </dsp:txXfrm>
    </dsp:sp>
    <dsp:sp modelId="{8709171C-A797-4042-8D31-88C412F15E11}">
      <dsp:nvSpPr>
        <dsp:cNvPr id="0" name=""/>
        <dsp:cNvSpPr/>
      </dsp:nvSpPr>
      <dsp:spPr>
        <a:xfrm>
          <a:off x="258643" y="1078038"/>
          <a:ext cx="254773" cy="650027"/>
        </a:xfrm>
        <a:custGeom>
          <a:avLst/>
          <a:gdLst/>
          <a:ahLst/>
          <a:cxnLst/>
          <a:rect l="0" t="0" r="0" b="0"/>
          <a:pathLst>
            <a:path>
              <a:moveTo>
                <a:pt x="0" y="0"/>
              </a:moveTo>
              <a:lnTo>
                <a:pt x="0" y="650027"/>
              </a:lnTo>
              <a:lnTo>
                <a:pt x="254773" y="65002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DF3BD81-E656-4BEB-8CBF-62830FC6C8AB}">
      <dsp:nvSpPr>
        <dsp:cNvPr id="0" name=""/>
        <dsp:cNvSpPr/>
      </dsp:nvSpPr>
      <dsp:spPr>
        <a:xfrm>
          <a:off x="513416" y="1189181"/>
          <a:ext cx="2448131" cy="1077769"/>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ts val="2800"/>
            </a:lnSpc>
            <a:spcBef>
              <a:spcPct val="0"/>
            </a:spcBef>
            <a:spcAft>
              <a:spcPct val="35000"/>
            </a:spcAft>
          </a:pPr>
          <a:r>
            <a:rPr lang="en-US" sz="2800" kern="1200" dirty="0" smtClean="0"/>
            <a:t>Mild intermittent asthma</a:t>
          </a:r>
          <a:endParaRPr lang="en-US" sz="2800" kern="1200" dirty="0"/>
        </a:p>
      </dsp:txBody>
      <dsp:txXfrm>
        <a:off x="513416" y="1189181"/>
        <a:ext cx="2448131" cy="1077769"/>
      </dsp:txXfrm>
    </dsp:sp>
    <dsp:sp modelId="{DC2468B6-A0EA-419A-8D17-5F26437040D5}">
      <dsp:nvSpPr>
        <dsp:cNvPr id="0" name=""/>
        <dsp:cNvSpPr/>
      </dsp:nvSpPr>
      <dsp:spPr>
        <a:xfrm>
          <a:off x="258643" y="1078038"/>
          <a:ext cx="254773" cy="1590630"/>
        </a:xfrm>
        <a:custGeom>
          <a:avLst/>
          <a:gdLst/>
          <a:ahLst/>
          <a:cxnLst/>
          <a:rect l="0" t="0" r="0" b="0"/>
          <a:pathLst>
            <a:path>
              <a:moveTo>
                <a:pt x="0" y="0"/>
              </a:moveTo>
              <a:lnTo>
                <a:pt x="0" y="1590630"/>
              </a:lnTo>
              <a:lnTo>
                <a:pt x="254773" y="159063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7C1C6A-B762-4757-A41A-451BFE98AB7F}">
      <dsp:nvSpPr>
        <dsp:cNvPr id="0" name=""/>
        <dsp:cNvSpPr/>
      </dsp:nvSpPr>
      <dsp:spPr>
        <a:xfrm>
          <a:off x="513416" y="2378094"/>
          <a:ext cx="2448131" cy="58115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406283"/>
              <a:satOff val="-2110"/>
              <a:lumOff val="-3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uncomplicated</a:t>
          </a:r>
          <a:endParaRPr lang="en-US" sz="2800" kern="1200" dirty="0"/>
        </a:p>
      </dsp:txBody>
      <dsp:txXfrm>
        <a:off x="513416" y="2378094"/>
        <a:ext cx="2448131" cy="581150"/>
      </dsp:txXfrm>
    </dsp:sp>
    <dsp:sp modelId="{06F9A80D-9E96-4BBF-A713-31DB3681F1E9}">
      <dsp:nvSpPr>
        <dsp:cNvPr id="0" name=""/>
        <dsp:cNvSpPr/>
      </dsp:nvSpPr>
      <dsp:spPr>
        <a:xfrm>
          <a:off x="258643" y="1078038"/>
          <a:ext cx="254773" cy="2434314"/>
        </a:xfrm>
        <a:custGeom>
          <a:avLst/>
          <a:gdLst/>
          <a:ahLst/>
          <a:cxnLst/>
          <a:rect l="0" t="0" r="0" b="0"/>
          <a:pathLst>
            <a:path>
              <a:moveTo>
                <a:pt x="0" y="0"/>
              </a:moveTo>
              <a:lnTo>
                <a:pt x="0" y="2434314"/>
              </a:lnTo>
              <a:lnTo>
                <a:pt x="254773" y="24343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6A5805-AE5A-43C8-9900-8AE5CE7E57A1}">
      <dsp:nvSpPr>
        <dsp:cNvPr id="0" name=""/>
        <dsp:cNvSpPr/>
      </dsp:nvSpPr>
      <dsp:spPr>
        <a:xfrm>
          <a:off x="513416" y="3070387"/>
          <a:ext cx="2448131" cy="8839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2812566"/>
              <a:satOff val="-4220"/>
              <a:lumOff val="-68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with (acute) exacerbation</a:t>
          </a:r>
          <a:endParaRPr lang="en-US" sz="2800" kern="1200" dirty="0"/>
        </a:p>
      </dsp:txBody>
      <dsp:txXfrm>
        <a:off x="513416" y="3070387"/>
        <a:ext cx="2448131" cy="883930"/>
      </dsp:txXfrm>
    </dsp:sp>
    <dsp:sp modelId="{E5B1F920-1532-4CDB-A6F8-9539A62BADAF}">
      <dsp:nvSpPr>
        <dsp:cNvPr id="0" name=""/>
        <dsp:cNvSpPr/>
      </dsp:nvSpPr>
      <dsp:spPr>
        <a:xfrm>
          <a:off x="258643" y="1078038"/>
          <a:ext cx="254773" cy="3429388"/>
        </a:xfrm>
        <a:custGeom>
          <a:avLst/>
          <a:gdLst/>
          <a:ahLst/>
          <a:cxnLst/>
          <a:rect l="0" t="0" r="0" b="0"/>
          <a:pathLst>
            <a:path>
              <a:moveTo>
                <a:pt x="0" y="0"/>
              </a:moveTo>
              <a:lnTo>
                <a:pt x="0" y="3429388"/>
              </a:lnTo>
              <a:lnTo>
                <a:pt x="254773" y="3429388"/>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74249E-B620-4B58-99D4-865442DC0194}">
      <dsp:nvSpPr>
        <dsp:cNvPr id="0" name=""/>
        <dsp:cNvSpPr/>
      </dsp:nvSpPr>
      <dsp:spPr>
        <a:xfrm>
          <a:off x="513416" y="4065461"/>
          <a:ext cx="2448131" cy="8839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4218849"/>
              <a:satOff val="-6330"/>
              <a:lumOff val="-10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with status asthmaticus</a:t>
          </a:r>
          <a:endParaRPr lang="en-US" sz="2800" kern="1200" dirty="0"/>
        </a:p>
      </dsp:txBody>
      <dsp:txXfrm>
        <a:off x="513416" y="4065461"/>
        <a:ext cx="2448131" cy="883930"/>
      </dsp:txXfrm>
    </dsp:sp>
    <dsp:sp modelId="{B31EF3D8-1581-4071-8575-94DE2BA92AC5}">
      <dsp:nvSpPr>
        <dsp:cNvPr id="0" name=""/>
        <dsp:cNvSpPr/>
      </dsp:nvSpPr>
      <dsp:spPr>
        <a:xfrm>
          <a:off x="3031399" y="194107"/>
          <a:ext cx="2547731" cy="1102131"/>
        </a:xfrm>
        <a:prstGeom prst="roundRect">
          <a:avLst>
            <a:gd name="adj" fmla="val 10000"/>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b="1" kern="1200" dirty="0" smtClean="0"/>
            <a:t>Mild persistent asthma</a:t>
          </a:r>
          <a:endParaRPr lang="en-US" sz="2800" b="1" kern="1200" dirty="0"/>
        </a:p>
      </dsp:txBody>
      <dsp:txXfrm>
        <a:off x="3031399" y="194107"/>
        <a:ext cx="2547731" cy="1102131"/>
      </dsp:txXfrm>
    </dsp:sp>
    <dsp:sp modelId="{84DE99E0-E425-4BA4-BEFF-5CF5C35041E0}">
      <dsp:nvSpPr>
        <dsp:cNvPr id="0" name=""/>
        <dsp:cNvSpPr/>
      </dsp:nvSpPr>
      <dsp:spPr>
        <a:xfrm>
          <a:off x="3286172" y="1296239"/>
          <a:ext cx="254815" cy="480465"/>
        </a:xfrm>
        <a:custGeom>
          <a:avLst/>
          <a:gdLst/>
          <a:ahLst/>
          <a:cxnLst/>
          <a:rect l="0" t="0" r="0" b="0"/>
          <a:pathLst>
            <a:path>
              <a:moveTo>
                <a:pt x="0" y="0"/>
              </a:moveTo>
              <a:lnTo>
                <a:pt x="0" y="480465"/>
              </a:lnTo>
              <a:lnTo>
                <a:pt x="254815" y="480465"/>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AEE125-E323-4847-8C6A-335B2469BA25}">
      <dsp:nvSpPr>
        <dsp:cNvPr id="0" name=""/>
        <dsp:cNvSpPr/>
      </dsp:nvSpPr>
      <dsp:spPr>
        <a:xfrm>
          <a:off x="3540988" y="1407382"/>
          <a:ext cx="2448131" cy="738644"/>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5625132"/>
              <a:satOff val="-8440"/>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uncomplicated</a:t>
          </a:r>
          <a:endParaRPr lang="en-US" sz="2800" kern="1200" dirty="0"/>
        </a:p>
      </dsp:txBody>
      <dsp:txXfrm>
        <a:off x="3540988" y="1407382"/>
        <a:ext cx="2448131" cy="738644"/>
      </dsp:txXfrm>
    </dsp:sp>
    <dsp:sp modelId="{985210AE-ED7A-49F4-A92B-892344E136BD}">
      <dsp:nvSpPr>
        <dsp:cNvPr id="0" name=""/>
        <dsp:cNvSpPr/>
      </dsp:nvSpPr>
      <dsp:spPr>
        <a:xfrm>
          <a:off x="3286172" y="1296239"/>
          <a:ext cx="254815" cy="1402896"/>
        </a:xfrm>
        <a:custGeom>
          <a:avLst/>
          <a:gdLst/>
          <a:ahLst/>
          <a:cxnLst/>
          <a:rect l="0" t="0" r="0" b="0"/>
          <a:pathLst>
            <a:path>
              <a:moveTo>
                <a:pt x="0" y="0"/>
              </a:moveTo>
              <a:lnTo>
                <a:pt x="0" y="1402896"/>
              </a:lnTo>
              <a:lnTo>
                <a:pt x="254815" y="1402896"/>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3022D0-A77C-4262-972F-AAB3E6A21CF9}">
      <dsp:nvSpPr>
        <dsp:cNvPr id="0" name=""/>
        <dsp:cNvSpPr/>
      </dsp:nvSpPr>
      <dsp:spPr>
        <a:xfrm>
          <a:off x="3540988" y="2257170"/>
          <a:ext cx="2448131" cy="8839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7031415"/>
              <a:satOff val="-10550"/>
              <a:lumOff val="-171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with (acute) exacerbation</a:t>
          </a:r>
          <a:endParaRPr lang="en-US" sz="2800" kern="1200" dirty="0"/>
        </a:p>
      </dsp:txBody>
      <dsp:txXfrm>
        <a:off x="3540988" y="2257170"/>
        <a:ext cx="2448131" cy="883930"/>
      </dsp:txXfrm>
    </dsp:sp>
    <dsp:sp modelId="{3823B26E-B1A9-46D6-A711-0C44933D6DC8}">
      <dsp:nvSpPr>
        <dsp:cNvPr id="0" name=""/>
        <dsp:cNvSpPr/>
      </dsp:nvSpPr>
      <dsp:spPr>
        <a:xfrm>
          <a:off x="3286172" y="1296239"/>
          <a:ext cx="254815" cy="2397970"/>
        </a:xfrm>
        <a:custGeom>
          <a:avLst/>
          <a:gdLst/>
          <a:ahLst/>
          <a:cxnLst/>
          <a:rect l="0" t="0" r="0" b="0"/>
          <a:pathLst>
            <a:path>
              <a:moveTo>
                <a:pt x="0" y="0"/>
              </a:moveTo>
              <a:lnTo>
                <a:pt x="0" y="2397970"/>
              </a:lnTo>
              <a:lnTo>
                <a:pt x="254815" y="239797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71927-3C4B-4B4B-8129-588EA8982C94}">
      <dsp:nvSpPr>
        <dsp:cNvPr id="0" name=""/>
        <dsp:cNvSpPr/>
      </dsp:nvSpPr>
      <dsp:spPr>
        <a:xfrm>
          <a:off x="3540988" y="3252244"/>
          <a:ext cx="2448131" cy="8839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8437698"/>
              <a:satOff val="-12660"/>
              <a:lumOff val="-205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with status asthmaticus</a:t>
          </a:r>
          <a:endParaRPr lang="en-US" sz="2800" kern="1200" dirty="0"/>
        </a:p>
      </dsp:txBody>
      <dsp:txXfrm>
        <a:off x="3540988" y="3252244"/>
        <a:ext cx="2448131" cy="883930"/>
      </dsp:txXfrm>
    </dsp:sp>
    <dsp:sp modelId="{2FE34DC9-2353-42D7-95D6-D9C35E300AC0}">
      <dsp:nvSpPr>
        <dsp:cNvPr id="0" name=""/>
        <dsp:cNvSpPr/>
      </dsp:nvSpPr>
      <dsp:spPr>
        <a:xfrm>
          <a:off x="5953852" y="194107"/>
          <a:ext cx="2547731" cy="1117602"/>
        </a:xfrm>
        <a:prstGeom prst="roundRect">
          <a:avLst>
            <a:gd name="adj" fmla="val 10000"/>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rtl="0">
            <a:lnSpc>
              <a:spcPts val="2700"/>
            </a:lnSpc>
            <a:spcBef>
              <a:spcPct val="0"/>
            </a:spcBef>
            <a:spcAft>
              <a:spcPct val="35000"/>
            </a:spcAft>
          </a:pPr>
          <a:r>
            <a:rPr lang="en-US" sz="2800" b="1" kern="1200" dirty="0" smtClean="0"/>
            <a:t>Moderate persistent asthma</a:t>
          </a:r>
          <a:endParaRPr lang="en-US" sz="2800" b="1" kern="1200" dirty="0"/>
        </a:p>
      </dsp:txBody>
      <dsp:txXfrm>
        <a:off x="5953852" y="194107"/>
        <a:ext cx="2547731" cy="1117602"/>
      </dsp:txXfrm>
    </dsp:sp>
    <dsp:sp modelId="{71C22716-CDDF-4808-8856-212511752172}">
      <dsp:nvSpPr>
        <dsp:cNvPr id="0" name=""/>
        <dsp:cNvSpPr/>
      </dsp:nvSpPr>
      <dsp:spPr>
        <a:xfrm>
          <a:off x="6208625" y="1311710"/>
          <a:ext cx="254773" cy="446324"/>
        </a:xfrm>
        <a:custGeom>
          <a:avLst/>
          <a:gdLst/>
          <a:ahLst/>
          <a:cxnLst/>
          <a:rect l="0" t="0" r="0" b="0"/>
          <a:pathLst>
            <a:path>
              <a:moveTo>
                <a:pt x="0" y="0"/>
              </a:moveTo>
              <a:lnTo>
                <a:pt x="0" y="446324"/>
              </a:lnTo>
              <a:lnTo>
                <a:pt x="254773" y="44632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8702D1-EBF5-4A3A-83CE-544005D5C337}">
      <dsp:nvSpPr>
        <dsp:cNvPr id="0" name=""/>
        <dsp:cNvSpPr/>
      </dsp:nvSpPr>
      <dsp:spPr>
        <a:xfrm>
          <a:off x="6463398" y="1422853"/>
          <a:ext cx="2448131" cy="670362"/>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9843981"/>
              <a:satOff val="-14770"/>
              <a:lumOff val="-24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uncomplicated</a:t>
          </a:r>
          <a:endParaRPr lang="en-US" sz="2800" kern="1200" dirty="0"/>
        </a:p>
      </dsp:txBody>
      <dsp:txXfrm>
        <a:off x="6463398" y="1422853"/>
        <a:ext cx="2448131" cy="670362"/>
      </dsp:txXfrm>
    </dsp:sp>
    <dsp:sp modelId="{B2406F11-E440-491C-A285-35211A0879BA}">
      <dsp:nvSpPr>
        <dsp:cNvPr id="0" name=""/>
        <dsp:cNvSpPr/>
      </dsp:nvSpPr>
      <dsp:spPr>
        <a:xfrm>
          <a:off x="6208625" y="1311710"/>
          <a:ext cx="254773" cy="1334614"/>
        </a:xfrm>
        <a:custGeom>
          <a:avLst/>
          <a:gdLst/>
          <a:ahLst/>
          <a:cxnLst/>
          <a:rect l="0" t="0" r="0" b="0"/>
          <a:pathLst>
            <a:path>
              <a:moveTo>
                <a:pt x="0" y="0"/>
              </a:moveTo>
              <a:lnTo>
                <a:pt x="0" y="1334614"/>
              </a:lnTo>
              <a:lnTo>
                <a:pt x="254773" y="1334614"/>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7EBB2F-23A0-4F0D-A8D1-7C762D665817}">
      <dsp:nvSpPr>
        <dsp:cNvPr id="0" name=""/>
        <dsp:cNvSpPr/>
      </dsp:nvSpPr>
      <dsp:spPr>
        <a:xfrm>
          <a:off x="6463398" y="2204359"/>
          <a:ext cx="2448131" cy="88393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ctr" defTabSz="1244600" rtl="0">
            <a:lnSpc>
              <a:spcPct val="90000"/>
            </a:lnSpc>
            <a:spcBef>
              <a:spcPct val="0"/>
            </a:spcBef>
            <a:spcAft>
              <a:spcPct val="35000"/>
            </a:spcAft>
          </a:pPr>
          <a:r>
            <a:rPr lang="en-US" sz="2800" kern="1200" dirty="0" smtClean="0"/>
            <a:t>with (acute) exacerbation</a:t>
          </a:r>
          <a:endParaRPr lang="en-US" sz="2800" kern="1200" dirty="0"/>
        </a:p>
      </dsp:txBody>
      <dsp:txXfrm>
        <a:off x="6463398" y="2204359"/>
        <a:ext cx="2448131" cy="883930"/>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A8172D7-5ED1-4896-B40A-B60388504659}">
      <dsp:nvSpPr>
        <dsp:cNvPr id="0" name=""/>
        <dsp:cNvSpPr/>
      </dsp:nvSpPr>
      <dsp:spPr>
        <a:xfrm>
          <a:off x="1519448" y="0"/>
          <a:ext cx="5705143" cy="1852474"/>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8D91DE-9F42-48C4-9785-34171EDF644F}">
      <dsp:nvSpPr>
        <dsp:cNvPr id="0" name=""/>
        <dsp:cNvSpPr/>
      </dsp:nvSpPr>
      <dsp:spPr>
        <a:xfrm>
          <a:off x="2646290" y="475106"/>
          <a:ext cx="3447285" cy="9018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rPr>
            <a:t>Crohn’s Disease</a:t>
          </a:r>
          <a:endParaRPr lang="en-US" sz="3600" b="1" kern="1200" dirty="0">
            <a:solidFill>
              <a:schemeClr val="bg1"/>
            </a:solidFill>
          </a:endParaRPr>
        </a:p>
      </dsp:txBody>
      <dsp:txXfrm>
        <a:off x="2646290" y="475106"/>
        <a:ext cx="3447285" cy="901876"/>
      </dsp:txXfrm>
    </dsp:sp>
    <dsp:sp modelId="{FF1C96BB-8630-4C07-BDFE-94FF4CEB326E}">
      <dsp:nvSpPr>
        <dsp:cNvPr id="0" name=""/>
        <dsp:cNvSpPr/>
      </dsp:nvSpPr>
      <dsp:spPr>
        <a:xfrm>
          <a:off x="1005008" y="1064384"/>
          <a:ext cx="5705143" cy="1852474"/>
        </a:xfrm>
        <a:prstGeom prst="leftCircularArrow">
          <a:avLst>
            <a:gd name="adj1" fmla="val 10980"/>
            <a:gd name="adj2" fmla="val 1142322"/>
            <a:gd name="adj3" fmla="val 6300000"/>
            <a:gd name="adj4" fmla="val 18900000"/>
            <a:gd name="adj5" fmla="val 12500"/>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5CD540-8E5C-46D6-868D-C3561E58D942}">
      <dsp:nvSpPr>
        <dsp:cNvPr id="0" name=""/>
        <dsp:cNvSpPr/>
      </dsp:nvSpPr>
      <dsp:spPr>
        <a:xfrm>
          <a:off x="1696072" y="1425321"/>
          <a:ext cx="4323014" cy="11425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rPr>
            <a:t>Ulcerative Colitis</a:t>
          </a:r>
          <a:endParaRPr lang="en-US" sz="3600" b="1" kern="1200" dirty="0">
            <a:solidFill>
              <a:schemeClr val="bg1"/>
            </a:solidFill>
          </a:endParaRPr>
        </a:p>
      </dsp:txBody>
      <dsp:txXfrm>
        <a:off x="1696072" y="1425321"/>
        <a:ext cx="4323014" cy="1142529"/>
      </dsp:txXfrm>
    </dsp:sp>
    <dsp:sp modelId="{5ED84341-857E-4CCE-937B-325DACC09101}">
      <dsp:nvSpPr>
        <dsp:cNvPr id="0" name=""/>
        <dsp:cNvSpPr/>
      </dsp:nvSpPr>
      <dsp:spPr>
        <a:xfrm>
          <a:off x="1694995" y="2256140"/>
          <a:ext cx="5356831" cy="1591958"/>
        </a:xfrm>
        <a:prstGeom prst="blockArc">
          <a:avLst>
            <a:gd name="adj1" fmla="val 13500000"/>
            <a:gd name="adj2" fmla="val 10800000"/>
            <a:gd name="adj3" fmla="val 1274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978C84-FA4D-4CA2-8B6A-61E4D18634C4}">
      <dsp:nvSpPr>
        <dsp:cNvPr id="0" name=""/>
        <dsp:cNvSpPr/>
      </dsp:nvSpPr>
      <dsp:spPr>
        <a:xfrm>
          <a:off x="2571465" y="2574027"/>
          <a:ext cx="3601803" cy="989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rPr>
            <a:t>Hemorrhoids</a:t>
          </a:r>
          <a:endParaRPr lang="en-US" sz="3600" b="1" kern="1200" dirty="0">
            <a:solidFill>
              <a:schemeClr val="bg1"/>
            </a:solidFill>
          </a:endParaRPr>
        </a:p>
      </dsp:txBody>
      <dsp:txXfrm>
        <a:off x="2571465" y="2574027"/>
        <a:ext cx="3601803" cy="989278"/>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7FEF167-31BA-4376-B7FA-F68DFE733599}">
      <dsp:nvSpPr>
        <dsp:cNvPr id="0" name=""/>
        <dsp:cNvSpPr/>
      </dsp:nvSpPr>
      <dsp:spPr>
        <a:xfrm>
          <a:off x="2" y="0"/>
          <a:ext cx="8839195" cy="43688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288A69-796E-470A-A177-59C87128CD37}">
      <dsp:nvSpPr>
        <dsp:cNvPr id="0" name=""/>
        <dsp:cNvSpPr/>
      </dsp:nvSpPr>
      <dsp:spPr>
        <a:xfrm>
          <a:off x="42319" y="1606547"/>
          <a:ext cx="2741883" cy="1155704"/>
        </a:xfrm>
        <a:prstGeom prst="roundRect">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smtClean="0"/>
            <a:t>Approach</a:t>
          </a:r>
          <a:endParaRPr lang="en-US" sz="4400" b="1" kern="1200" dirty="0"/>
        </a:p>
      </dsp:txBody>
      <dsp:txXfrm>
        <a:off x="42319" y="1606547"/>
        <a:ext cx="2741883" cy="1155704"/>
      </dsp:txXfrm>
    </dsp:sp>
    <dsp:sp modelId="{D8351893-12AE-4F6B-BDBE-3712FB300098}">
      <dsp:nvSpPr>
        <dsp:cNvPr id="0" name=""/>
        <dsp:cNvSpPr/>
      </dsp:nvSpPr>
      <dsp:spPr>
        <a:xfrm>
          <a:off x="2972463" y="1606547"/>
          <a:ext cx="2741883" cy="1155704"/>
        </a:xfrm>
        <a:prstGeom prst="roundRec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smtClean="0"/>
            <a:t>Device</a:t>
          </a:r>
          <a:endParaRPr lang="en-US" sz="4400" b="1" kern="1200" dirty="0"/>
        </a:p>
      </dsp:txBody>
      <dsp:txXfrm>
        <a:off x="2972463" y="1606547"/>
        <a:ext cx="2741883" cy="1155704"/>
      </dsp:txXfrm>
    </dsp:sp>
    <dsp:sp modelId="{10CD71A4-DE69-4221-BEF4-7A3F58761BE8}">
      <dsp:nvSpPr>
        <dsp:cNvPr id="0" name=""/>
        <dsp:cNvSpPr/>
      </dsp:nvSpPr>
      <dsp:spPr>
        <a:xfrm>
          <a:off x="5902607" y="1606547"/>
          <a:ext cx="2741883" cy="11557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4400" b="1" kern="1200" dirty="0" smtClean="0"/>
            <a:t>Qualifier</a:t>
          </a:r>
          <a:endParaRPr lang="en-US" sz="4400" b="1" kern="1200" dirty="0"/>
        </a:p>
      </dsp:txBody>
      <dsp:txXfrm>
        <a:off x="5902607" y="1606547"/>
        <a:ext cx="2741883" cy="115570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2830" tIns="46415" rIns="92830" bIns="46415" rtlCol="0"/>
          <a:lstStyle>
            <a:lvl1pPr algn="r">
              <a:defRPr sz="1200"/>
            </a:lvl1pPr>
          </a:lstStyle>
          <a:p>
            <a:fld id="{4EDFA507-74EA-474D-BC8A-34C5C523EA22}" type="datetimeFigureOut">
              <a:rPr lang="en-US" smtClean="0"/>
              <a:pPr/>
              <a:t>5/20/2014</a:t>
            </a:fld>
            <a:endParaRPr lang="en-US" dirty="0"/>
          </a:p>
        </p:txBody>
      </p:sp>
      <p:sp>
        <p:nvSpPr>
          <p:cNvPr id="4" name="Footer Placeholder 3"/>
          <p:cNvSpPr>
            <a:spLocks noGrp="1"/>
          </p:cNvSpPr>
          <p:nvPr>
            <p:ph type="ftr" sz="quarter" idx="2"/>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8"/>
            <a:ext cx="3037840" cy="461804"/>
          </a:xfrm>
          <a:prstGeom prst="rect">
            <a:avLst/>
          </a:prstGeom>
        </p:spPr>
        <p:txBody>
          <a:bodyPr vert="horz" lIns="92830" tIns="46415" rIns="92830" bIns="46415" rtlCol="0" anchor="b"/>
          <a:lstStyle>
            <a:lvl1pPr algn="r">
              <a:defRPr sz="1200"/>
            </a:lvl1pPr>
          </a:lstStyle>
          <a:p>
            <a:fld id="{26A88954-A4EA-403A-BBB8-1C9D3CEE5F74}" type="slidenum">
              <a:rPr lang="en-US" smtClean="0"/>
              <a:pPr/>
              <a:t>‹#›</a:t>
            </a:fld>
            <a:endParaRPr lang="en-US" dirty="0"/>
          </a:p>
        </p:txBody>
      </p:sp>
    </p:spTree>
    <p:extLst>
      <p:ext uri="{BB962C8B-B14F-4D97-AF65-F5344CB8AC3E}">
        <p14:creationId xmlns="" xmlns:p14="http://schemas.microsoft.com/office/powerpoint/2010/main" val="30960491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830" tIns="46415" rIns="92830" bIns="46415"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2830" tIns="46415" rIns="92830" bIns="46415" rtlCol="0"/>
          <a:lstStyle>
            <a:lvl1pPr algn="r">
              <a:defRPr sz="1200"/>
            </a:lvl1pPr>
          </a:lstStyle>
          <a:p>
            <a:fld id="{620D9645-9FEF-40F9-82B4-6B900C180273}" type="datetimeFigureOut">
              <a:rPr lang="en-US" smtClean="0"/>
              <a:pPr/>
              <a:t>5/20/2014</a:t>
            </a:fld>
            <a:endParaRPr lang="en-US" dirty="0"/>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2830" tIns="46415" rIns="92830" bIns="46415"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830" tIns="46415" rIns="92830" bIns="4641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830" tIns="46415" rIns="92830" bIns="464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830" tIns="46415" rIns="92830" bIns="46415" rtlCol="0" anchor="b"/>
          <a:lstStyle>
            <a:lvl1pPr algn="r">
              <a:defRPr sz="1200"/>
            </a:lvl1pPr>
          </a:lstStyle>
          <a:p>
            <a:fld id="{08AA51C3-518F-4F0D-B932-9AF47A2C9D15}" type="slidenum">
              <a:rPr lang="en-US" smtClean="0"/>
              <a:pPr/>
              <a:t>‹#›</a:t>
            </a:fld>
            <a:endParaRPr lang="en-US" dirty="0"/>
          </a:p>
        </p:txBody>
      </p:sp>
    </p:spTree>
    <p:extLst>
      <p:ext uri="{BB962C8B-B14F-4D97-AF65-F5344CB8AC3E}">
        <p14:creationId xmlns="" xmlns:p14="http://schemas.microsoft.com/office/powerpoint/2010/main" val="2205712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journal.ahima.org/" TargetMode="External"/><Relationship Id="rId2" Type="http://schemas.openxmlformats.org/officeDocument/2006/relationships/slide" Target="../slides/slide68.xml"/><Relationship Id="rId1" Type="http://schemas.openxmlformats.org/officeDocument/2006/relationships/notesMaster" Target="../notesMasters/notesMaster1.xml"/><Relationship Id="rId4" Type="http://schemas.openxmlformats.org/officeDocument/2006/relationships/hyperlink" Target="https://login.elsevierperformancemanager.com/systemlogin.aspx?virtualname=VAEES"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Dr. Meesig:</a:t>
            </a:r>
          </a:p>
          <a:p>
            <a:endParaRPr lang="en-US" dirty="0"/>
          </a:p>
          <a:p>
            <a:r>
              <a:rPr lang="en-US" dirty="0"/>
              <a:t>Thank you (moderator name)!  </a:t>
            </a:r>
          </a:p>
          <a:p>
            <a:endParaRPr lang="en-US" dirty="0"/>
          </a:p>
          <a:p>
            <a:r>
              <a:rPr lang="en-US" dirty="0"/>
              <a:t>We are happy to be here today to talk</a:t>
            </a:r>
            <a:r>
              <a:rPr lang="en-US" baseline="0" dirty="0"/>
              <a:t> about medical record documentation. This session was first intended to be all about ICD-10, however with implementation delayed again </a:t>
            </a:r>
            <a:r>
              <a:rPr lang="en-US" dirty="0"/>
              <a:t>to October 1, 2015 </a:t>
            </a:r>
            <a:r>
              <a:rPr lang="en-US" baseline="0" dirty="0"/>
              <a:t>, </a:t>
            </a:r>
            <a:r>
              <a:rPr lang="en-US" dirty="0"/>
              <a:t> </a:t>
            </a:r>
            <a:r>
              <a:rPr lang="en-US" baseline="0" dirty="0"/>
              <a:t>we are going to focus on </a:t>
            </a:r>
            <a:r>
              <a:rPr lang="en-US" dirty="0"/>
              <a:t>both </a:t>
            </a:r>
            <a:r>
              <a:rPr lang="en-US" baseline="0" dirty="0"/>
              <a:t>good documentation principals along with some focused ICD-10 </a:t>
            </a:r>
            <a:r>
              <a:rPr lang="en-US" baseline="0" dirty="0" smtClean="0"/>
              <a:t>concerns</a:t>
            </a:r>
            <a:endParaRPr lang="en-US" dirty="0"/>
          </a:p>
        </p:txBody>
      </p:sp>
    </p:spTree>
    <p:extLst>
      <p:ext uri="{BB962C8B-B14F-4D97-AF65-F5344CB8AC3E}">
        <p14:creationId xmlns="" xmlns:p14="http://schemas.microsoft.com/office/powerpoint/2010/main" val="3573419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To illustrate in another manner, and to expand on the buzz</a:t>
            </a:r>
            <a:r>
              <a:rPr lang="en-US" baseline="0" dirty="0" smtClean="0"/>
              <a:t> words</a:t>
            </a:r>
            <a:r>
              <a:rPr lang="en-US" dirty="0" smtClean="0"/>
              <a:t>, </a:t>
            </a:r>
            <a:r>
              <a:rPr lang="en-US" baseline="0" dirty="0" smtClean="0"/>
              <a:t>I adapted this chart from the Elsevier doc briefs to outline and emphasize many key general good documentation habits to ensure your words paint a thorough picture of your patients conditions.  </a:t>
            </a:r>
          </a:p>
          <a:p>
            <a:endParaRPr lang="en-US" baseline="0" dirty="0" smtClean="0"/>
          </a:p>
          <a:p>
            <a:r>
              <a:rPr lang="en-US" baseline="0" dirty="0" smtClean="0"/>
              <a:t>Dr. Meesig</a:t>
            </a:r>
          </a:p>
          <a:p>
            <a:r>
              <a:rPr lang="en-US" baseline="0" dirty="0" smtClean="0"/>
              <a:t>Most of the documentation tips in this slide would be best implemented in the discharge summary – findings, interventions and treatments. And </a:t>
            </a:r>
            <a:r>
              <a:rPr lang="en-US" dirty="0" smtClean="0"/>
              <a:t>then there is </a:t>
            </a:r>
            <a:r>
              <a:rPr lang="en-US" baseline="0" dirty="0" smtClean="0"/>
              <a:t>my favorite pet peeve – condition at discharge. How much did that stroke patient improve before they went home? Was that surgery patient eating solid food? When someone is trying to follow you in the care of the patient these are things they need to know.</a:t>
            </a:r>
          </a:p>
          <a:p>
            <a:endParaRPr lang="en-US" baseline="0" dirty="0" smtClean="0"/>
          </a:p>
          <a:p>
            <a:r>
              <a:rPr lang="en-US" dirty="0" smtClean="0"/>
              <a:t>Tina:</a:t>
            </a:r>
            <a:endParaRPr lang="en-US" baseline="0" dirty="0" smtClean="0"/>
          </a:p>
          <a:p>
            <a:r>
              <a:rPr lang="en-US" baseline="0" dirty="0" smtClean="0"/>
              <a:t>Now let’s move on to discuss </a:t>
            </a:r>
            <a:r>
              <a:rPr lang="en-US" dirty="0" smtClean="0"/>
              <a:t>ICD- 10; </a:t>
            </a:r>
            <a:r>
              <a:rPr lang="en-US" baseline="0" dirty="0" smtClean="0"/>
              <a:t>specifically</a:t>
            </a:r>
            <a:r>
              <a:rPr lang="en-US" dirty="0" smtClean="0"/>
              <a:t>,</a:t>
            </a:r>
            <a:r>
              <a:rPr lang="en-US" baseline="0" dirty="0" smtClean="0"/>
              <a:t> its structure and </a:t>
            </a:r>
            <a:r>
              <a:rPr lang="en-US" dirty="0" smtClean="0"/>
              <a:t>changes </a:t>
            </a:r>
            <a:r>
              <a:rPr lang="en-US" baseline="0" dirty="0" smtClean="0"/>
              <a:t>in the code set.</a:t>
            </a:r>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33223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 </a:t>
            </a:r>
          </a:p>
          <a:p>
            <a:r>
              <a:rPr lang="en-US" dirty="0" smtClean="0"/>
              <a:t>This comparison slide outlines the structural differences between ICD 9 and ICD 10.  The second line is</a:t>
            </a:r>
            <a:r>
              <a:rPr lang="en-US" baseline="0" dirty="0" smtClean="0"/>
              <a:t> usually where you hear everyone groan and gasp, 68,000 codes? Really??</a:t>
            </a:r>
          </a:p>
          <a:p>
            <a:r>
              <a:rPr lang="en-US" baseline="0" dirty="0" smtClean="0"/>
              <a:t>But hold on, because we are going to break that down for you into a more manageable palette in the next slide to give you a more “realistic” look at the expansion.</a:t>
            </a:r>
          </a:p>
          <a:p>
            <a:endParaRPr lang="en-US" dirty="0" smtClean="0"/>
          </a:p>
          <a:p>
            <a:r>
              <a:rPr lang="en-US" dirty="0" smtClean="0"/>
              <a:t>Dr. Meesig:</a:t>
            </a:r>
          </a:p>
          <a:p>
            <a:r>
              <a:rPr lang="en-US" dirty="0" smtClean="0"/>
              <a:t>Remember, the  need for this expanse has come as medicine has greatly</a:t>
            </a:r>
            <a:r>
              <a:rPr lang="en-US" baseline="0" dirty="0" smtClean="0"/>
              <a:t> </a:t>
            </a:r>
            <a:r>
              <a:rPr lang="en-US" dirty="0" smtClean="0"/>
              <a:t>moved forward over the last 30 years since ICD-9</a:t>
            </a:r>
            <a:r>
              <a:rPr lang="en-US" baseline="0" dirty="0" smtClean="0"/>
              <a:t>’s development.  ICD-10 will allow for this expansion.</a:t>
            </a:r>
          </a:p>
          <a:p>
            <a:endParaRPr lang="en-US" dirty="0" smtClean="0"/>
          </a:p>
          <a:p>
            <a:endParaRPr lang="en-US" dirty="0"/>
          </a:p>
        </p:txBody>
      </p:sp>
    </p:spTree>
    <p:extLst>
      <p:ext uri="{BB962C8B-B14F-4D97-AF65-F5344CB8AC3E}">
        <p14:creationId xmlns="" xmlns:p14="http://schemas.microsoft.com/office/powerpoint/2010/main" val="297631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The great expansion in the ICD-10 code set, is seen in these 4 areas with 50% of the new codes being related to injuries .</a:t>
            </a:r>
          </a:p>
          <a:p>
            <a:endParaRPr lang="en-US" dirty="0" smtClean="0"/>
          </a:p>
          <a:p>
            <a:r>
              <a:rPr lang="en-US" dirty="0" smtClean="0"/>
              <a:t>In the injury and poisoning section we see the largest growth; from 2,500 to over 39,000.  Although this sounds ridiculous and may make orthopedists and ER docs want to go running for cover, in reality, this is just a matter of adding laterality, episode of care, and site specific detail to the vast amount of injuries. All contusions, sprains, strains, fractures, etc. are all expanded to two, three or four levels of detail.  </a:t>
            </a:r>
          </a:p>
          <a:p>
            <a:endParaRPr lang="en-US" dirty="0" smtClean="0"/>
          </a:p>
          <a:p>
            <a:r>
              <a:rPr lang="en-US" dirty="0" smtClean="0"/>
              <a:t> Every time you add a level of detail, the increase gets multiplied across all the codes that use that level of detail. </a:t>
            </a:r>
          </a:p>
          <a:p>
            <a:endParaRPr lang="en-US" dirty="0" smtClean="0"/>
          </a:p>
          <a:p>
            <a:r>
              <a:rPr lang="en-US" dirty="0" smtClean="0"/>
              <a:t>Dr. Meesig:</a:t>
            </a:r>
          </a:p>
          <a:p>
            <a:r>
              <a:rPr lang="en-US" dirty="0" smtClean="0"/>
              <a:t> Multiply this by every type of injury imaginable ; and there you have it -</a:t>
            </a:r>
            <a:r>
              <a:rPr lang="en-US" baseline="0" dirty="0" smtClean="0"/>
              <a:t> </a:t>
            </a:r>
            <a:r>
              <a:rPr lang="en-US" dirty="0" smtClean="0"/>
              <a:t>over 39,000 codes in this section alone; and that in itself is almost half of the expansion.  Knowing</a:t>
            </a:r>
            <a:r>
              <a:rPr lang="en-US" baseline="0" dirty="0" smtClean="0"/>
              <a:t> this should ease your fears. </a:t>
            </a:r>
          </a:p>
          <a:p>
            <a:endParaRPr lang="en-US" dirty="0" smtClean="0"/>
          </a:p>
          <a:p>
            <a:r>
              <a:rPr lang="en-US" dirty="0" smtClean="0"/>
              <a:t>We will walk through some specific examples for this section later in the program.  </a:t>
            </a:r>
          </a:p>
          <a:p>
            <a:endParaRPr lang="en-US" dirty="0" smtClean="0"/>
          </a:p>
          <a:p>
            <a:endParaRPr lang="en-US" dirty="0" smtClean="0"/>
          </a:p>
          <a:p>
            <a:endParaRPr lang="en-US" dirty="0" smtClean="0"/>
          </a:p>
          <a:p>
            <a:endParaRPr lang="en-US" dirty="0" smtClean="0"/>
          </a:p>
          <a:p>
            <a:r>
              <a:rPr lang="en-US" dirty="0" smtClean="0"/>
              <a:t> </a:t>
            </a:r>
          </a:p>
          <a:p>
            <a:endParaRPr lang="en-US" dirty="0" smtClean="0"/>
          </a:p>
          <a:p>
            <a:endParaRPr lang="en-US" dirty="0" smtClean="0"/>
          </a:p>
          <a:p>
            <a:endParaRPr lang="en-US" baseline="0" dirty="0" smtClean="0"/>
          </a:p>
          <a:p>
            <a:endParaRPr lang="en-US" dirty="0"/>
          </a:p>
        </p:txBody>
      </p:sp>
    </p:spTree>
    <p:extLst>
      <p:ext uri="{BB962C8B-B14F-4D97-AF65-F5344CB8AC3E}">
        <p14:creationId xmlns="" xmlns:p14="http://schemas.microsoft.com/office/powerpoint/2010/main" val="9512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1" dirty="0" smtClean="0"/>
              <a:t>Tina:</a:t>
            </a:r>
          </a:p>
          <a:p>
            <a:r>
              <a:rPr lang="en-US" dirty="0" smtClean="0"/>
              <a:t>Much of our material today as well as  the tip sheet we have provided for you is available via the Elsevier training portal.  Our reference slide at the end of today’s presentation gives you the link to the Elsevier website.   </a:t>
            </a:r>
          </a:p>
          <a:p>
            <a:endParaRPr lang="en-US" dirty="0" smtClean="0"/>
          </a:p>
          <a:p>
            <a:r>
              <a:rPr lang="en-US" b="1" dirty="0" smtClean="0"/>
              <a:t>Dr. Meesig:</a:t>
            </a:r>
          </a:p>
          <a:p>
            <a:r>
              <a:rPr lang="en-US" dirty="0" smtClean="0"/>
              <a:t>All</a:t>
            </a:r>
            <a:r>
              <a:rPr lang="en-US" baseline="0" dirty="0" smtClean="0"/>
              <a:t> VHA employees have access to online training courses from Elsevier.  These include some great modules geared specifically toward providers.  They are titled Doc Briefs and they are just that, short 12 – 16 slide modules geared toward assisting providers with documentation basics for 26 topics. </a:t>
            </a:r>
          </a:p>
          <a:p>
            <a:endParaRPr lang="en-US" baseline="0" dirty="0" smtClean="0"/>
          </a:p>
          <a:p>
            <a:endParaRPr lang="en-US" baseline="0" dirty="0" smtClean="0"/>
          </a:p>
          <a:p>
            <a:pPr>
              <a:buFont typeface="Arial" panose="020B0604020202020204" pitchFamily="34" charset="0"/>
              <a:buNone/>
              <a:defRPr/>
            </a:pPr>
            <a:r>
              <a:rPr lang="en-US" dirty="0" smtClean="0"/>
              <a:t>Tina:</a:t>
            </a:r>
          </a:p>
          <a:p>
            <a:pPr>
              <a:buFont typeface="Arial" panose="020B0604020202020204" pitchFamily="34" charset="0"/>
              <a:buNone/>
              <a:defRPr/>
            </a:pPr>
            <a:r>
              <a:rPr lang="en-US" dirty="0" smtClean="0"/>
              <a:t>Providers can also receive CMEs for viewing and answering the test questions at the end, then you can simply print your CME certificate; as each Doc Brief is worth .5 CMEs.</a:t>
            </a:r>
          </a:p>
          <a:p>
            <a:pPr>
              <a:buFont typeface="Arial" panose="020B0604020202020204" pitchFamily="34" charset="0"/>
              <a:buNone/>
              <a:defRPr/>
            </a:pPr>
            <a:endParaRPr lang="en-US" dirty="0" smtClean="0"/>
          </a:p>
          <a:p>
            <a:r>
              <a:rPr lang="en-US" dirty="0" smtClean="0"/>
              <a:t>Dr. Meesig:</a:t>
            </a:r>
          </a:p>
          <a:p>
            <a:endParaRPr lang="en-US" dirty="0" smtClean="0"/>
          </a:p>
          <a:p>
            <a:r>
              <a:rPr lang="en-US" dirty="0" smtClean="0"/>
              <a:t>I love free CME’s!  </a:t>
            </a:r>
            <a:endParaRPr lang="en-US" dirty="0"/>
          </a:p>
        </p:txBody>
      </p:sp>
    </p:spTree>
    <p:extLst>
      <p:ext uri="{BB962C8B-B14F-4D97-AF65-F5344CB8AC3E}">
        <p14:creationId xmlns="" xmlns:p14="http://schemas.microsoft.com/office/powerpoint/2010/main" val="130947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 :  </a:t>
            </a:r>
            <a:endParaRPr lang="en-US" baseline="0" dirty="0" smtClean="0"/>
          </a:p>
          <a:p>
            <a:endParaRPr lang="en-US" baseline="0" dirty="0" smtClean="0"/>
          </a:p>
          <a:p>
            <a:r>
              <a:rPr lang="en-US" baseline="0" dirty="0" smtClean="0"/>
              <a:t>Our journey today will incorporate these </a:t>
            </a:r>
            <a:r>
              <a:rPr lang="en-US" dirty="0" smtClean="0"/>
              <a:t>topics </a:t>
            </a:r>
            <a:r>
              <a:rPr lang="en-US" baseline="0" dirty="0" smtClean="0"/>
              <a:t>in a systematic approach.  This is a suggested route of educational opportunities when teaching ICD -10 in general to </a:t>
            </a:r>
            <a:r>
              <a:rPr lang="en-US" dirty="0" smtClean="0"/>
              <a:t>providers. I </a:t>
            </a:r>
            <a:r>
              <a:rPr lang="en-US" baseline="0" dirty="0" smtClean="0"/>
              <a:t>should rephrase that actually; we are not going to teach providers ICD 10. Our goal today is to teach you the specific documentation principles necessary for the coding staff to assign the correct codes.  </a:t>
            </a:r>
          </a:p>
          <a:p>
            <a:endParaRPr lang="en-US" dirty="0"/>
          </a:p>
        </p:txBody>
      </p:sp>
    </p:spTree>
    <p:extLst>
      <p:ext uri="{BB962C8B-B14F-4D97-AF65-F5344CB8AC3E}">
        <p14:creationId xmlns="" xmlns:p14="http://schemas.microsoft.com/office/powerpoint/2010/main" val="1398786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r>
              <a:rPr lang="en-US" dirty="0" smtClean="0"/>
              <a:t>Dr. Meesig: </a:t>
            </a:r>
          </a:p>
          <a:p>
            <a:endParaRPr lang="en-US" dirty="0" smtClean="0"/>
          </a:p>
          <a:p>
            <a:r>
              <a:rPr lang="en-US" dirty="0" smtClean="0"/>
              <a:t>We</a:t>
            </a:r>
            <a:r>
              <a:rPr lang="en-US" baseline="0" dirty="0" smtClean="0"/>
              <a:t> will start first with infectious disease.  </a:t>
            </a:r>
            <a:r>
              <a:rPr lang="en-US" dirty="0" smtClean="0"/>
              <a:t>At first glance, this slide looks like a lot of charting. However we are going to break it down into practical examples for you.  The chart is meant to assist you as a reminder of the elements necessary to completely capture charting of infectious disease. </a:t>
            </a:r>
          </a:p>
          <a:p>
            <a:endParaRPr lang="en-US" dirty="0" smtClean="0"/>
          </a:p>
          <a:p>
            <a:endParaRPr lang="en-US" dirty="0" smtClean="0"/>
          </a:p>
          <a:p>
            <a:endParaRPr lang="en-US" dirty="0"/>
          </a:p>
          <a:p>
            <a:endParaRPr lang="en-US" dirty="0" smtClean="0"/>
          </a:p>
          <a:p>
            <a:endParaRPr lang="en-US" dirty="0" smtClean="0"/>
          </a:p>
          <a:p>
            <a:endParaRPr lang="en-US" dirty="0"/>
          </a:p>
        </p:txBody>
      </p:sp>
    </p:spTree>
    <p:extLst>
      <p:ext uri="{BB962C8B-B14F-4D97-AF65-F5344CB8AC3E}">
        <p14:creationId xmlns="" xmlns:p14="http://schemas.microsoft.com/office/powerpoint/2010/main" val="1856212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 there are signs of an infectious disease with your patients, you begin to cover with broad spectrum antibiotics based on the patient’s presenting symptoms.   </a:t>
            </a:r>
          </a:p>
          <a:p>
            <a:r>
              <a:rPr lang="en-US" dirty="0" smtClean="0"/>
              <a:t>You may already know the origin of the infectious source, if so, be sure to document it especially if you “suspect” and are treating empirically for it.    Is this an infection from an infected device or implant? If so, coding needs you to document as such; the same for a post procedural infection. Please specify the procedure and tie the infection to the post procedural state.</a:t>
            </a:r>
          </a:p>
          <a:p>
            <a:endParaRPr lang="en-US" dirty="0" smtClean="0"/>
          </a:p>
          <a:p>
            <a:pPr>
              <a:defRPr/>
            </a:pPr>
            <a:r>
              <a:rPr lang="en-US" dirty="0" smtClean="0"/>
              <a:t>Tina:</a:t>
            </a:r>
          </a:p>
          <a:p>
            <a:r>
              <a:rPr lang="en-US" dirty="0" smtClean="0"/>
              <a:t>In short, always include the origin of the infection, if known, or the suspected origin.  </a:t>
            </a:r>
          </a:p>
          <a:p>
            <a:r>
              <a:rPr lang="en-US" dirty="0" smtClean="0"/>
              <a:t>For instance, for a Bladder or Urinary infection that becomes systemic leading to sepsis, it is vital to include the statement ‘sepsis from a urinary source’</a:t>
            </a:r>
            <a:r>
              <a:rPr lang="en-US" baseline="0" dirty="0" smtClean="0"/>
              <a:t> </a:t>
            </a:r>
            <a:r>
              <a:rPr lang="en-US" dirty="0" smtClean="0"/>
              <a:t>and list the causative organism if known.</a:t>
            </a:r>
          </a:p>
          <a:p>
            <a:endParaRPr lang="en-US" dirty="0" smtClean="0"/>
          </a:p>
          <a:p>
            <a:r>
              <a:rPr lang="en-US" dirty="0" smtClean="0"/>
              <a:t>Again a good way to chart this would be sepsis from a urinary source, suspected e-coli, or another way to say that would be E. coli urinary sepsis - DO NOT chart UROSEPSIS   </a:t>
            </a:r>
          </a:p>
          <a:p>
            <a:endParaRPr lang="en-US" b="1" dirty="0" smtClean="0">
              <a:solidFill>
                <a:srgbClr val="FF0000"/>
              </a:solidFill>
            </a:endParaRPr>
          </a:p>
          <a:p>
            <a:endParaRPr lang="en-US" dirty="0"/>
          </a:p>
        </p:txBody>
      </p:sp>
    </p:spTree>
    <p:extLst>
      <p:ext uri="{BB962C8B-B14F-4D97-AF65-F5344CB8AC3E}">
        <p14:creationId xmlns="" xmlns:p14="http://schemas.microsoft.com/office/powerpoint/2010/main" val="1856212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Dr. Meesig: </a:t>
            </a:r>
          </a:p>
          <a:p>
            <a:r>
              <a:rPr lang="en-US" dirty="0" smtClean="0">
                <a:solidFill>
                  <a:srgbClr val="FF0000"/>
                </a:solidFill>
              </a:rPr>
              <a:t>Besides the origin, document as well the organism causing the infection, or the organism you </a:t>
            </a:r>
            <a:r>
              <a:rPr lang="en-US" u="sng" dirty="0" smtClean="0">
                <a:solidFill>
                  <a:srgbClr val="FF0000"/>
                </a:solidFill>
              </a:rPr>
              <a:t>suspect</a:t>
            </a:r>
            <a:r>
              <a:rPr lang="en-US" dirty="0" smtClean="0">
                <a:solidFill>
                  <a:srgbClr val="FF0000"/>
                </a:solidFill>
              </a:rPr>
              <a:t> to be causing the infection, for example, bacteria, virus, or fungus.</a:t>
            </a:r>
          </a:p>
          <a:p>
            <a:endParaRPr lang="en-US" dirty="0" smtClean="0">
              <a:solidFill>
                <a:srgbClr val="FF0000"/>
              </a:solidFill>
            </a:endParaRPr>
          </a:p>
          <a:p>
            <a:r>
              <a:rPr lang="en-US" dirty="0" smtClean="0">
                <a:solidFill>
                  <a:srgbClr val="FF0000"/>
                </a:solidFill>
              </a:rPr>
              <a:t>Tina:</a:t>
            </a:r>
          </a:p>
          <a:p>
            <a:r>
              <a:rPr lang="en-US" dirty="0" smtClean="0">
                <a:solidFill>
                  <a:srgbClr val="FF0000"/>
                </a:solidFill>
              </a:rPr>
              <a:t>Keep in mind you, as the physician, do not need to have a positive blood culture to diagnosis a septic patient, you can document a suspected, likely, or probable infection because you are treating it as if it exists. </a:t>
            </a:r>
          </a:p>
          <a:p>
            <a:endParaRPr lang="en-US" dirty="0" smtClean="0">
              <a:solidFill>
                <a:srgbClr val="FF0000"/>
              </a:solidFill>
            </a:endParaRPr>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856212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 </a:t>
            </a:r>
          </a:p>
          <a:p>
            <a:endParaRPr lang="en-US" dirty="0" smtClean="0"/>
          </a:p>
          <a:p>
            <a:r>
              <a:rPr lang="en-US" dirty="0" smtClean="0">
                <a:solidFill>
                  <a:srgbClr val="FF0000"/>
                </a:solidFill>
              </a:rPr>
              <a:t>Also list the severity level of the infection.  Is this sepsis with </a:t>
            </a:r>
            <a:r>
              <a:rPr lang="en-US" u="sng" dirty="0" smtClean="0">
                <a:solidFill>
                  <a:srgbClr val="FF0000"/>
                </a:solidFill>
              </a:rPr>
              <a:t>severe</a:t>
            </a:r>
            <a:r>
              <a:rPr lang="en-US" dirty="0" smtClean="0">
                <a:solidFill>
                  <a:srgbClr val="FF0000"/>
                </a:solidFill>
              </a:rPr>
              <a:t> sepsis – a sepsis with organ dysfunction? You should also document the type of organ dysfunction –hepatic, respiratory for example , and tie the sepsis to that in your documentation. </a:t>
            </a:r>
          </a:p>
          <a:p>
            <a:r>
              <a:rPr lang="en-US" dirty="0" smtClean="0"/>
              <a:t>We will have some specific examples on the next slide. </a:t>
            </a:r>
          </a:p>
          <a:p>
            <a:endParaRPr lang="en-US" dirty="0" smtClean="0"/>
          </a:p>
          <a:p>
            <a:r>
              <a:rPr lang="en-US" dirty="0" smtClean="0"/>
              <a:t>Tina:</a:t>
            </a:r>
          </a:p>
          <a:p>
            <a:r>
              <a:rPr lang="en-US" dirty="0" smtClean="0"/>
              <a:t>The ICD-9 term “septicemia” has been replaced with the term “sepsis” in ICD-10.   There will be dozens of new sepsis codes that differentiate between “Sepsis” and “Severe Sepsis”. </a:t>
            </a:r>
          </a:p>
          <a:p>
            <a:pPr defTabSz="928299">
              <a:defRPr/>
            </a:pPr>
            <a:r>
              <a:rPr lang="en-US" dirty="0" smtClean="0"/>
              <a:t>A term the coder would like you to</a:t>
            </a:r>
            <a:r>
              <a:rPr lang="en-US" baseline="0" dirty="0" smtClean="0"/>
              <a:t> wipe from your vocabulary is bacteremia, which in coding is nothing more than an abnormal lab finding. It is not considered a diagnosis, and coders cannot “assume” you mean sepsis in its place. If your patient is septic ---use the term sepsis, give the origin, the organism and the severity.  </a:t>
            </a:r>
          </a:p>
          <a:p>
            <a:endParaRPr lang="en-US" dirty="0" smtClean="0"/>
          </a:p>
          <a:p>
            <a:endParaRPr lang="en-US" dirty="0"/>
          </a:p>
        </p:txBody>
      </p:sp>
    </p:spTree>
    <p:extLst>
      <p:ext uri="{BB962C8B-B14F-4D97-AF65-F5344CB8AC3E}">
        <p14:creationId xmlns="" xmlns:p14="http://schemas.microsoft.com/office/powerpoint/2010/main" val="1856212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solidFill>
                  <a:srgbClr val="FF0000"/>
                </a:solidFill>
              </a:rPr>
              <a:t>Dr. Meesig:</a:t>
            </a:r>
          </a:p>
          <a:p>
            <a:r>
              <a:rPr lang="en-US" dirty="0" smtClean="0">
                <a:solidFill>
                  <a:srgbClr val="FF0000"/>
                </a:solidFill>
              </a:rPr>
              <a:t>Here are some great examples of well documented infections.  </a:t>
            </a:r>
          </a:p>
          <a:p>
            <a:r>
              <a:rPr lang="en-US" dirty="0" smtClean="0">
                <a:solidFill>
                  <a:srgbClr val="FF0000"/>
                </a:solidFill>
              </a:rPr>
              <a:t>Note documentation of the type of sepsis, using the connector word “ with”, and adding</a:t>
            </a:r>
            <a:r>
              <a:rPr lang="en-US" baseline="0" dirty="0" smtClean="0"/>
              <a:t> </a:t>
            </a:r>
            <a:r>
              <a:rPr lang="en-US" dirty="0" smtClean="0">
                <a:solidFill>
                  <a:srgbClr val="FF0000"/>
                </a:solidFill>
              </a:rPr>
              <a:t>the severity of the sepsis and other related conditions.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solidFill>
                <a:srgbClr val="FF0000"/>
              </a:solidFill>
            </a:endParaRPr>
          </a:p>
        </p:txBody>
      </p:sp>
    </p:spTree>
    <p:extLst>
      <p:ext uri="{BB962C8B-B14F-4D97-AF65-F5344CB8AC3E}">
        <p14:creationId xmlns="" xmlns:p14="http://schemas.microsoft.com/office/powerpoint/2010/main" val="74401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aseline="0" dirty="0" smtClean="0"/>
              <a:t>Dr. Meesig:</a:t>
            </a:r>
          </a:p>
          <a:p>
            <a:endParaRPr lang="en-US" baseline="0" dirty="0" smtClean="0"/>
          </a:p>
          <a:p>
            <a:r>
              <a:rPr lang="en-US" baseline="0" dirty="0" smtClean="0"/>
              <a:t>Documentation in the patient’s health record is essential in today’s healthcare environment. Obviously the primary intent of the record is to provide a source for documenting the care received during a hospital stay or outpatient encounter.  A well-documented record clearly and thoroughly paints a picture of the care rendered. It leads to excellent continuity of care by providing this picture to those following the patients care, and enhances continuity of care for patients through improved</a:t>
            </a:r>
            <a:r>
              <a:rPr lang="en-US" dirty="0" smtClean="0"/>
              <a:t>,</a:t>
            </a:r>
            <a:r>
              <a:rPr lang="en-US" baseline="0" dirty="0" smtClean="0"/>
              <a:t> more precise, and complete clinical documentation</a:t>
            </a:r>
          </a:p>
          <a:p>
            <a:endParaRPr lang="en-US" baseline="0" dirty="0" smtClean="0"/>
          </a:p>
          <a:p>
            <a:r>
              <a:rPr lang="en-US" baseline="0" dirty="0" smtClean="0"/>
              <a:t>Tina:</a:t>
            </a:r>
          </a:p>
          <a:p>
            <a:endParaRPr lang="en-US" baseline="0" dirty="0" smtClean="0"/>
          </a:p>
          <a:p>
            <a:r>
              <a:rPr lang="en-US" baseline="0" dirty="0" smtClean="0"/>
              <a:t>Documentation in the health record is also used to evaluate the adequacy and appropriateness of patient care, provide clinical data for research and education, support reimbursement, medical necessity, quality of care measures, and public reporting for healthcare services rendered.  </a:t>
            </a:r>
          </a:p>
          <a:p>
            <a:endParaRPr lang="en-US" baseline="0" dirty="0" smtClean="0"/>
          </a:p>
          <a:p>
            <a:r>
              <a:rPr lang="en-US" baseline="0" dirty="0" smtClean="0"/>
              <a:t>Many of these uses are data driven and the data derived from it comes from assigning specific code sets to the verbiage of these diagnoses and procedures documented in the record.  On October 1, </a:t>
            </a:r>
            <a:r>
              <a:rPr lang="en-US" dirty="0" smtClean="0"/>
              <a:t>2015</a:t>
            </a:r>
            <a:r>
              <a:rPr lang="en-US" baseline="0" dirty="0" smtClean="0"/>
              <a:t>, this clinical classification system </a:t>
            </a:r>
            <a:r>
              <a:rPr lang="en-US" dirty="0" smtClean="0"/>
              <a:t>will </a:t>
            </a:r>
            <a:r>
              <a:rPr lang="en-US" baseline="0" dirty="0" smtClean="0"/>
              <a:t>undergo a major overhaul with the implementation of ICD-10. </a:t>
            </a:r>
          </a:p>
          <a:p>
            <a:endParaRPr lang="en-US" baseline="0" dirty="0" smtClean="0"/>
          </a:p>
          <a:p>
            <a:r>
              <a:rPr lang="en-US" baseline="0" dirty="0" smtClean="0"/>
              <a:t>Dr. Meesig:</a:t>
            </a:r>
          </a:p>
          <a:p>
            <a:endParaRPr lang="en-US" baseline="0" dirty="0" smtClean="0"/>
          </a:p>
          <a:p>
            <a:r>
              <a:rPr lang="en-US" baseline="0" dirty="0" smtClean="0"/>
              <a:t>During today’s presentation we will give you some tools  to bridge the gap between clinical and coding language, especially as it relates to the new ICD -10 codes set. </a:t>
            </a:r>
            <a:r>
              <a:rPr lang="en-US" dirty="0" smtClean="0"/>
              <a:t>The delayed </a:t>
            </a:r>
            <a:r>
              <a:rPr lang="en-US" baseline="0" dirty="0" smtClean="0"/>
              <a:t>implementation date </a:t>
            </a:r>
            <a:r>
              <a:rPr lang="en-US" dirty="0" smtClean="0"/>
              <a:t>gives us another year to concentrate on provider documentation improvement initiatives</a:t>
            </a:r>
            <a:r>
              <a:rPr lang="en-US" baseline="0" dirty="0" smtClean="0"/>
              <a:t>, </a:t>
            </a:r>
            <a:r>
              <a:rPr lang="en-US" dirty="0" smtClean="0"/>
              <a:t>some of which we will be highlighting throughout </a:t>
            </a:r>
            <a:r>
              <a:rPr lang="en-US" baseline="0" dirty="0" smtClean="0"/>
              <a:t>the </a:t>
            </a:r>
            <a:r>
              <a:rPr lang="en-US" dirty="0" smtClean="0"/>
              <a:t>presentation</a:t>
            </a:r>
            <a:r>
              <a:rPr lang="en-US" baseline="0" dirty="0" smtClean="0"/>
              <a:t>.</a:t>
            </a:r>
            <a:r>
              <a:rPr lang="en-US" dirty="0" smtClean="0"/>
              <a:t> </a:t>
            </a:r>
            <a:endParaRPr lang="en-US" baseline="0" dirty="0" smtClean="0"/>
          </a:p>
          <a:p>
            <a:r>
              <a:rPr lang="en-US" baseline="0" dirty="0" smtClean="0"/>
              <a:t>   </a:t>
            </a:r>
            <a:endParaRPr lang="en-US" dirty="0" smtClean="0"/>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266818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Now we get to the pneumonia tips</a:t>
            </a:r>
            <a:r>
              <a:rPr lang="en-US" baseline="0" dirty="0" smtClean="0"/>
              <a:t>. </a:t>
            </a:r>
          </a:p>
          <a:p>
            <a:pPr>
              <a:defRPr/>
            </a:pPr>
            <a:r>
              <a:rPr lang="en-US" baseline="0" dirty="0" smtClean="0"/>
              <a:t>This is often a problematic diagnosis for coders to code because of the lack of specificity documented.  Often we see </a:t>
            </a:r>
            <a:r>
              <a:rPr lang="en-US" dirty="0" smtClean="0"/>
              <a:t>“</a:t>
            </a:r>
            <a:r>
              <a:rPr lang="en-US" baseline="0" dirty="0" smtClean="0"/>
              <a:t>CAP</a:t>
            </a:r>
            <a:r>
              <a:rPr lang="en-US" dirty="0" smtClean="0"/>
              <a:t>”</a:t>
            </a:r>
            <a:r>
              <a:rPr lang="en-US" baseline="0" dirty="0" smtClean="0"/>
              <a:t> or </a:t>
            </a:r>
            <a:r>
              <a:rPr lang="en-US" dirty="0" smtClean="0"/>
              <a:t>“</a:t>
            </a:r>
            <a:r>
              <a:rPr lang="en-US" baseline="0" dirty="0" smtClean="0"/>
              <a:t>pneumonia</a:t>
            </a:r>
            <a:r>
              <a:rPr lang="en-US" dirty="0" smtClean="0"/>
              <a:t>”</a:t>
            </a:r>
            <a:r>
              <a:rPr lang="en-US" baseline="0" dirty="0" smtClean="0"/>
              <a:t> documented in the record without specificity as to the type of causation</a:t>
            </a:r>
            <a:r>
              <a:rPr lang="en-US" dirty="0" smtClean="0"/>
              <a:t>. When documenting pneumonia always specify the causative organism if know or what you suspect.  </a:t>
            </a:r>
          </a:p>
          <a:p>
            <a:endParaRPr lang="en-US" baseline="0" dirty="0" smtClean="0"/>
          </a:p>
          <a:p>
            <a:endParaRPr lang="en-US" baseline="0" dirty="0" smtClean="0"/>
          </a:p>
          <a:p>
            <a:r>
              <a:rPr lang="en-US" baseline="0" dirty="0" smtClean="0"/>
              <a:t>Dr. Meesig</a:t>
            </a:r>
            <a:r>
              <a:rPr lang="en-US" dirty="0" smtClean="0"/>
              <a:t>:</a:t>
            </a:r>
            <a:endParaRPr lang="en-US" baseline="0" dirty="0" smtClean="0"/>
          </a:p>
          <a:p>
            <a:r>
              <a:rPr lang="en-US" baseline="0" dirty="0" smtClean="0"/>
              <a:t>The vast majority of patients will not require hospitalization for a </a:t>
            </a:r>
            <a:r>
              <a:rPr lang="en-US" dirty="0" smtClean="0"/>
              <a:t>community acquired pneumonia</a:t>
            </a:r>
            <a:r>
              <a:rPr lang="en-US" baseline="0" dirty="0" smtClean="0"/>
              <a:t>.  Patients requiring hospital stays for pneumonia are usually admitted for IV antibiotic therapy.   Often this is a bacterial pneumonia, however </a:t>
            </a:r>
            <a:r>
              <a:rPr lang="en-US" dirty="0" smtClean="0"/>
              <a:t>it is difficult </a:t>
            </a:r>
            <a:r>
              <a:rPr lang="en-US" baseline="0" dirty="0" smtClean="0"/>
              <a:t>to obtain a good </a:t>
            </a:r>
            <a:r>
              <a:rPr lang="en-US" dirty="0" smtClean="0"/>
              <a:t>sputum </a:t>
            </a:r>
            <a:r>
              <a:rPr lang="en-US" baseline="0" dirty="0" smtClean="0"/>
              <a:t>cultures. Keep in mind providers do not need to have a sputum culture to diagnose a bacterial pneumonia.   We as physicians know this is a bacterial pneumonia in nature, </a:t>
            </a:r>
            <a:r>
              <a:rPr lang="en-US" dirty="0" smtClean="0"/>
              <a:t>but </a:t>
            </a:r>
            <a:r>
              <a:rPr lang="en-US" baseline="0" dirty="0" smtClean="0"/>
              <a:t>we may not know the exact causative organism</a:t>
            </a:r>
            <a:r>
              <a:rPr lang="en-US" dirty="0" smtClean="0"/>
              <a:t>. However,</a:t>
            </a:r>
            <a:r>
              <a:rPr lang="en-US" baseline="0" dirty="0" smtClean="0"/>
              <a:t> we are treating to cover the bacteria using a broad-spectrum antibiotic.  In these cases it is perfectly acceptable to document </a:t>
            </a:r>
            <a:r>
              <a:rPr lang="en-US" dirty="0" smtClean="0"/>
              <a:t>probable </a:t>
            </a:r>
            <a:r>
              <a:rPr lang="en-US" baseline="0" dirty="0" smtClean="0"/>
              <a:t>bacterial pneumonia, bacterial pneumonia, </a:t>
            </a:r>
            <a:r>
              <a:rPr lang="en-US" dirty="0" smtClean="0"/>
              <a:t>or</a:t>
            </a:r>
            <a:r>
              <a:rPr lang="en-US" baseline="0" dirty="0" smtClean="0"/>
              <a:t> likely bacterial pneumonia; remember to use your “buzz” words to add specificity to your documentation. </a:t>
            </a:r>
          </a:p>
          <a:p>
            <a:endParaRPr lang="en-US" baseline="0" dirty="0" smtClean="0"/>
          </a:p>
          <a:p>
            <a:r>
              <a:rPr lang="en-US" baseline="0" dirty="0" smtClean="0"/>
              <a:t>On the next slide Tina is going to walk us through the VERA implications of this as well as they are quite remarkable.  </a:t>
            </a:r>
            <a:endParaRPr lang="en-US" dirty="0" smtClean="0"/>
          </a:p>
          <a:p>
            <a:endParaRPr lang="en-US" dirty="0" smtClean="0"/>
          </a:p>
          <a:p>
            <a:endParaRPr lang="en-US" dirty="0"/>
          </a:p>
        </p:txBody>
      </p:sp>
    </p:spTree>
    <p:extLst>
      <p:ext uri="{BB962C8B-B14F-4D97-AF65-F5344CB8AC3E}">
        <p14:creationId xmlns="" xmlns:p14="http://schemas.microsoft.com/office/powerpoint/2010/main" val="2970972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a:defRPr/>
            </a:pPr>
            <a:r>
              <a:rPr lang="en-US" dirty="0" smtClean="0"/>
              <a:t>Tina</a:t>
            </a:r>
          </a:p>
          <a:p>
            <a:r>
              <a:rPr lang="en-US" dirty="0" smtClean="0"/>
              <a:t>In </a:t>
            </a:r>
            <a:r>
              <a:rPr lang="en-US" baseline="0" dirty="0" smtClean="0"/>
              <a:t>VISN </a:t>
            </a:r>
            <a:r>
              <a:rPr lang="en-US" dirty="0" smtClean="0"/>
              <a:t>10, where Dr. Meesig and I both work, we noted a significantly high rate of “not otherwise specified” pneumonia. The not-otherwise specified pneumonia diagnosis is what results from </a:t>
            </a:r>
            <a:r>
              <a:rPr lang="en-US" u="sng" dirty="0" smtClean="0"/>
              <a:t>not</a:t>
            </a:r>
            <a:r>
              <a:rPr lang="en-US" dirty="0" smtClean="0"/>
              <a:t> documenting </a:t>
            </a:r>
            <a:r>
              <a:rPr lang="en-US" baseline="0" dirty="0" smtClean="0"/>
              <a:t>the </a:t>
            </a:r>
            <a:r>
              <a:rPr lang="en-US" dirty="0" smtClean="0"/>
              <a:t>type </a:t>
            </a:r>
            <a:r>
              <a:rPr lang="en-US" baseline="0" dirty="0" smtClean="0"/>
              <a:t>of </a:t>
            </a:r>
            <a:r>
              <a:rPr lang="en-US" dirty="0" smtClean="0"/>
              <a:t>pneumonia, the causative organism, and the underlying  conditions or causative factors. </a:t>
            </a:r>
          </a:p>
          <a:p>
            <a:endParaRPr lang="en-US" dirty="0" smtClean="0"/>
          </a:p>
          <a:p>
            <a:r>
              <a:rPr lang="en-US" dirty="0" smtClean="0"/>
              <a:t>VISN 10 began a campaign to educate providers on proper documentation using clinical documentation specialists and coding professionals at the various facilities. You can see from the graph the improvement that we made in our pneumonia documentation over the next year. Facility 2  reduced their </a:t>
            </a:r>
            <a:r>
              <a:rPr lang="en-US" baseline="0" dirty="0" smtClean="0"/>
              <a:t>NOS </a:t>
            </a:r>
            <a:r>
              <a:rPr lang="en-US" dirty="0" smtClean="0"/>
              <a:t>substantially from 94% in October 2013 to 42% in January 2014 , a remarkable </a:t>
            </a:r>
            <a:r>
              <a:rPr lang="en-US" b="1" dirty="0" smtClean="0"/>
              <a:t>52% reduction</a:t>
            </a:r>
            <a:r>
              <a:rPr lang="en-US" dirty="0" smtClean="0"/>
              <a:t>.   </a:t>
            </a:r>
          </a:p>
          <a:p>
            <a:endParaRPr lang="en-US" dirty="0" smtClean="0"/>
          </a:p>
          <a:p>
            <a:r>
              <a:rPr lang="en-US" dirty="0" smtClean="0"/>
              <a:t>Dr. Meesig:</a:t>
            </a:r>
          </a:p>
          <a:p>
            <a:r>
              <a:rPr lang="en-US" dirty="0" smtClean="0"/>
              <a:t>This is just properly documenting the care that we are providing, so we can get proper credit for our work. The difference in VERA reimbursement between non-specified and many specified pneumonias is substantial, as well, which we will explore on the next slide</a:t>
            </a:r>
            <a:r>
              <a:rPr lang="en-US" baseline="0" dirty="0" smtClean="0"/>
              <a:t>.</a:t>
            </a:r>
            <a:r>
              <a:rPr lang="en-US" dirty="0" smtClean="0"/>
              <a:t>  </a:t>
            </a:r>
          </a:p>
          <a:p>
            <a:pPr>
              <a:defRPr/>
            </a:pPr>
            <a:endParaRPr lang="en-US" dirty="0" smtClean="0"/>
          </a:p>
          <a:p>
            <a:pPr>
              <a:defRPr/>
            </a:pPr>
            <a:endParaRPr lang="en-US" dirty="0"/>
          </a:p>
        </p:txBody>
      </p:sp>
    </p:spTree>
    <p:extLst>
      <p:ext uri="{BB962C8B-B14F-4D97-AF65-F5344CB8AC3E}">
        <p14:creationId xmlns="" xmlns:p14="http://schemas.microsoft.com/office/powerpoint/2010/main" val="34155289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r>
              <a:rPr lang="en-US" dirty="0" smtClean="0"/>
              <a:t>Dr. Meesig: </a:t>
            </a:r>
          </a:p>
          <a:p>
            <a:endParaRPr lang="en-US" dirty="0" smtClean="0"/>
          </a:p>
          <a:p>
            <a:r>
              <a:rPr lang="en-US" dirty="0" smtClean="0"/>
              <a:t>If you remember from the last slide the changes in the coding of specific pneumonia diagnoses, you can appreciate the amount of </a:t>
            </a:r>
            <a:r>
              <a:rPr lang="en-US" b="1" dirty="0" smtClean="0"/>
              <a:t>potential </a:t>
            </a:r>
            <a:r>
              <a:rPr lang="en-US" b="0" dirty="0" smtClean="0"/>
              <a:t>VERA</a:t>
            </a:r>
            <a:r>
              <a:rPr lang="en-US" b="1" dirty="0" smtClean="0"/>
              <a:t> </a:t>
            </a:r>
            <a:r>
              <a:rPr lang="en-US" dirty="0" smtClean="0"/>
              <a:t>reimbursement</a:t>
            </a:r>
            <a:r>
              <a:rPr lang="en-US" baseline="0" dirty="0" smtClean="0"/>
              <a:t> associated with </a:t>
            </a:r>
            <a:r>
              <a:rPr lang="en-US" dirty="0" smtClean="0"/>
              <a:t> a pneumonia that is not otherwise specified versus a </a:t>
            </a:r>
            <a:r>
              <a:rPr lang="en-US" u="sng" dirty="0" smtClean="0"/>
              <a:t>specified</a:t>
            </a:r>
            <a:r>
              <a:rPr lang="en-US" dirty="0" smtClean="0"/>
              <a:t> </a:t>
            </a:r>
            <a:r>
              <a:rPr lang="en-US" b="1" dirty="0" smtClean="0"/>
              <a:t>high cost pneumonia</a:t>
            </a:r>
            <a:r>
              <a:rPr lang="en-US" b="1" baseline="0" dirty="0" smtClean="0"/>
              <a:t> </a:t>
            </a:r>
            <a:r>
              <a:rPr lang="en-US" baseline="0" dirty="0" smtClean="0"/>
              <a:t>which equates to $19,000.</a:t>
            </a:r>
            <a:endParaRPr lang="en-US" dirty="0" smtClean="0"/>
          </a:p>
          <a:p>
            <a:endParaRPr lang="en-US" dirty="0" smtClean="0"/>
          </a:p>
          <a:p>
            <a:r>
              <a:rPr lang="en-US" dirty="0" smtClean="0"/>
              <a:t>Tina:</a:t>
            </a:r>
          </a:p>
          <a:p>
            <a:r>
              <a:rPr lang="en-US" dirty="0" smtClean="0"/>
              <a:t>Most of our facilities decreased their not-otherwise-specified </a:t>
            </a:r>
            <a:r>
              <a:rPr lang="en-US" baseline="0" dirty="0" smtClean="0"/>
              <a:t>pneumonia </a:t>
            </a:r>
            <a:r>
              <a:rPr lang="en-US" dirty="0" smtClean="0"/>
              <a:t>diagnoses by approximately 30 percentage points with our initiative</a:t>
            </a:r>
            <a:r>
              <a:rPr lang="en-US" baseline="0" dirty="0" smtClean="0"/>
              <a:t>. </a:t>
            </a:r>
            <a:r>
              <a:rPr lang="en-US" dirty="0" smtClean="0"/>
              <a:t>Not every one of these cases would fall into the highest reimbursement category, but that is still a huge change in the reimbursement, just based on a few well-specified words in the medical record.</a:t>
            </a:r>
          </a:p>
          <a:p>
            <a:endParaRPr lang="en-US" dirty="0" smtClean="0"/>
          </a:p>
          <a:p>
            <a:r>
              <a:rPr lang="en-US" dirty="0" smtClean="0"/>
              <a:t>Dr.</a:t>
            </a:r>
            <a:r>
              <a:rPr lang="en-US" baseline="0" dirty="0" smtClean="0"/>
              <a:t> Meesig:</a:t>
            </a:r>
            <a:endParaRPr lang="en-US" dirty="0" smtClean="0"/>
          </a:p>
          <a:p>
            <a:r>
              <a:rPr lang="en-US" dirty="0" smtClean="0"/>
              <a:t>Keep in mind that there is not anything improper about this, it is just proper documentation which leads to appropriate payment  for the care that we are providing!</a:t>
            </a:r>
          </a:p>
          <a:p>
            <a:endParaRPr lang="en-US" baseline="0" dirty="0" smtClean="0"/>
          </a:p>
          <a:p>
            <a:endParaRPr lang="en-US" baseline="0"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450404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1" dirty="0" smtClean="0"/>
              <a:t>Dr. Meesig:</a:t>
            </a:r>
          </a:p>
          <a:p>
            <a:pPr>
              <a:defRPr/>
            </a:pPr>
            <a:endParaRPr lang="en-US" dirty="0" smtClean="0"/>
          </a:p>
          <a:p>
            <a:pPr>
              <a:defRPr/>
            </a:pPr>
            <a:r>
              <a:rPr lang="en-US" dirty="0" smtClean="0"/>
              <a:t>And now some words on documentation to NOT use.</a:t>
            </a:r>
          </a:p>
          <a:p>
            <a:pPr>
              <a:defRPr/>
            </a:pPr>
            <a:r>
              <a:rPr lang="en-US" dirty="0" smtClean="0"/>
              <a:t>Urosepsis is an old outdated term we are trying to get rid of. Providers sometimes use the word urosepsis to define sepsis from a urinary source, again, it may be inherent to us providers that the term is interchangeable with sepsis, however, coding staff cannot make that judgment</a:t>
            </a:r>
            <a:r>
              <a:rPr lang="en-US" baseline="0" dirty="0" smtClean="0"/>
              <a:t> call</a:t>
            </a:r>
            <a:r>
              <a:rPr lang="en-US" dirty="0" smtClean="0"/>
              <a:t>,</a:t>
            </a:r>
            <a:r>
              <a:rPr lang="en-US" baseline="0" dirty="0" smtClean="0"/>
              <a:t> and must strictly code from provider documentation </a:t>
            </a:r>
            <a:r>
              <a:rPr lang="en-US" dirty="0" smtClean="0"/>
              <a:t>- </a:t>
            </a:r>
            <a:r>
              <a:rPr lang="en-US" baseline="0" dirty="0" smtClean="0"/>
              <a:t>so it is important for you to document in diagnostic terminology. </a:t>
            </a:r>
            <a:endParaRPr lang="en-US" dirty="0" smtClean="0"/>
          </a:p>
          <a:p>
            <a:pPr>
              <a:defRPr/>
            </a:pPr>
            <a:endParaRPr lang="en-US" dirty="0" smtClean="0"/>
          </a:p>
          <a:p>
            <a:pPr>
              <a:defRPr/>
            </a:pPr>
            <a:r>
              <a:rPr lang="en-US" b="1" dirty="0" smtClean="0"/>
              <a:t>Tina:</a:t>
            </a:r>
          </a:p>
          <a:p>
            <a:pPr>
              <a:defRPr/>
            </a:pPr>
            <a:r>
              <a:rPr lang="en-US" baseline="0" dirty="0" smtClean="0"/>
              <a:t>The term urosepsis in ICD-9 codes to a UTI and is not even included in the ICD-10 index nor does it coincide with any individual code in ICD 10. If you do not want to be visited with a “provider query” from the coding or CDI staff, avoid the term. I</a:t>
            </a:r>
            <a:r>
              <a:rPr lang="en-US" dirty="0" smtClean="0"/>
              <a:t>f your patient is septic, say so, and give the origin, if known, or what you suspect to be the origin.</a:t>
            </a:r>
          </a:p>
          <a:p>
            <a:endParaRPr lang="en-US" dirty="0" smtClean="0"/>
          </a:p>
          <a:p>
            <a:r>
              <a:rPr lang="en-US" b="1" dirty="0" smtClean="0"/>
              <a:t>Dr. Meesig: </a:t>
            </a:r>
          </a:p>
          <a:p>
            <a:r>
              <a:rPr lang="en-US" dirty="0" smtClean="0"/>
              <a:t>Another implication to the above is the difference in severity of illness and risk of mortality indices. You can bet there is a huge difference to both when differentiating between UTI and sepsis.  Be clear to avoid looking like your patient died from a UTI, when they really had severe sepsis from a urinary source with respiratory failure.  </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662030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i="0" baseline="0" dirty="0" smtClean="0"/>
          </a:p>
          <a:p>
            <a:r>
              <a:rPr lang="en-US" dirty="0" smtClean="0"/>
              <a:t>Dr. Meesig:</a:t>
            </a:r>
          </a:p>
          <a:p>
            <a:r>
              <a:rPr lang="en-US" dirty="0" smtClean="0"/>
              <a:t>Now it is time for another poll question.  </a:t>
            </a:r>
          </a:p>
          <a:p>
            <a:r>
              <a:rPr lang="en-US" dirty="0" smtClean="0"/>
              <a:t>Which of the following terms should be used if a diagnoses/disease</a:t>
            </a:r>
            <a:r>
              <a:rPr lang="en-US" baseline="0" dirty="0" smtClean="0"/>
              <a:t> is not yet confirmed but is being treated and investigated?</a:t>
            </a:r>
            <a:endParaRPr lang="en-US" dirty="0" smtClean="0"/>
          </a:p>
          <a:p>
            <a:endParaRPr lang="en-US" dirty="0" smtClean="0"/>
          </a:p>
          <a:p>
            <a:r>
              <a:rPr lang="en-US" dirty="0" smtClean="0"/>
              <a:t>To answer this question, use the blue polling</a:t>
            </a:r>
            <a:r>
              <a:rPr lang="en-US" baseline="0" dirty="0" smtClean="0"/>
              <a:t> icon above my head to log your answer.</a:t>
            </a:r>
          </a:p>
          <a:p>
            <a:r>
              <a:rPr lang="en-US" baseline="0" dirty="0" smtClean="0"/>
              <a:t> </a:t>
            </a:r>
          </a:p>
          <a:p>
            <a:r>
              <a:rPr lang="en-US" baseline="0" dirty="0" smtClean="0"/>
              <a:t>We’ll move on and come back to your results in just a moment.</a:t>
            </a:r>
          </a:p>
          <a:p>
            <a:endParaRPr lang="en-US" i="0"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24</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1" dirty="0" smtClean="0"/>
              <a:t>Dr. Meesig: </a:t>
            </a:r>
          </a:p>
          <a:p>
            <a:r>
              <a:rPr lang="en-US" dirty="0" smtClean="0"/>
              <a:t>Moving on to Neoplasms, we again look for specificity in documentation</a:t>
            </a:r>
            <a:r>
              <a:rPr lang="en-US" baseline="0" dirty="0" smtClean="0"/>
              <a:t>.  With neoplastic disease it is </a:t>
            </a:r>
            <a:r>
              <a:rPr lang="en-US" dirty="0" smtClean="0"/>
              <a:t>important </a:t>
            </a:r>
            <a:r>
              <a:rPr lang="en-US" baseline="0" dirty="0" smtClean="0"/>
              <a:t>to speak to the behavior, location, cell type and acuity level of the disease you are treating.  </a:t>
            </a:r>
          </a:p>
          <a:p>
            <a:endParaRPr lang="en-US" baseline="0" dirty="0" smtClean="0"/>
          </a:p>
          <a:p>
            <a:r>
              <a:rPr lang="en-US" b="1" dirty="0" smtClean="0"/>
              <a:t>Tina:</a:t>
            </a:r>
          </a:p>
          <a:p>
            <a:r>
              <a:rPr lang="en-US" dirty="0" smtClean="0"/>
              <a:t>Most of the differences between</a:t>
            </a:r>
            <a:r>
              <a:rPr lang="en-US" baseline="0" dirty="0" smtClean="0"/>
              <a:t> ICD-9 and ICD-10 with neoplasms is due to detail.  In ICD -10 we see classification of neoplasms based on sex, laterality, and site specific body part determinations. </a:t>
            </a:r>
            <a:r>
              <a:rPr lang="en-US" dirty="0" smtClean="0"/>
              <a:t>This </a:t>
            </a:r>
            <a:r>
              <a:rPr lang="en-US" baseline="0" dirty="0" smtClean="0"/>
              <a:t>is the first chapter where laterality comes into play of great significance. </a:t>
            </a:r>
          </a:p>
          <a:p>
            <a:endParaRPr lang="en-US" baseline="0" dirty="0" smtClean="0"/>
          </a:p>
          <a:p>
            <a:r>
              <a:rPr lang="en-US" baseline="0" dirty="0" smtClean="0"/>
              <a:t>It is especially important in these cases to understand how your documentation can affect these assignments in ICD-10 and how you can assure you are getting your words across and into data collection and for cancer registries as well.</a:t>
            </a:r>
          </a:p>
          <a:p>
            <a:endParaRPr lang="en-US" baseline="0" dirty="0" smtClean="0"/>
          </a:p>
          <a:p>
            <a:r>
              <a:rPr lang="en-US" b="1" dirty="0" smtClean="0"/>
              <a:t>Dr. Meesig:</a:t>
            </a:r>
          </a:p>
          <a:p>
            <a:r>
              <a:rPr lang="en-US" baseline="0" dirty="0" smtClean="0"/>
              <a:t>Keep in mind as we go through these examples, that with neoplasms you need to ensure that acute and chronic findings, signs and symptoms, clinical indicators, and complicating factors are not only </a:t>
            </a:r>
            <a:r>
              <a:rPr lang="en-US" u="sng" baseline="0" dirty="0" smtClean="0"/>
              <a:t>documented</a:t>
            </a:r>
            <a:r>
              <a:rPr lang="en-US" baseline="0" dirty="0" smtClean="0"/>
              <a:t> but </a:t>
            </a:r>
            <a:r>
              <a:rPr lang="en-US" u="sng" baseline="0" dirty="0" smtClean="0"/>
              <a:t>linked </a:t>
            </a:r>
            <a:r>
              <a:rPr lang="en-US" baseline="0" dirty="0" smtClean="0"/>
              <a:t>to underlying neoplastic conditions.</a:t>
            </a:r>
          </a:p>
          <a:p>
            <a:r>
              <a:rPr lang="en-US" baseline="0" dirty="0" smtClean="0"/>
              <a:t> </a:t>
            </a:r>
          </a:p>
          <a:p>
            <a:r>
              <a:rPr lang="en-US" baseline="0" dirty="0" smtClean="0"/>
              <a:t>Remember our slide with the magic words to describe this linkage; let us refresh you here:</a:t>
            </a:r>
          </a:p>
          <a:p>
            <a:r>
              <a:rPr lang="en-US" baseline="0" dirty="0" smtClean="0"/>
              <a:t>Due to, likely due to, because of, associated with, and, with!</a:t>
            </a: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450263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solidFill>
                  <a:srgbClr val="FF0000"/>
                </a:solidFill>
              </a:rPr>
              <a:t>Tina: </a:t>
            </a:r>
          </a:p>
          <a:p>
            <a:endParaRPr lang="en-US" dirty="0" smtClean="0">
              <a:solidFill>
                <a:srgbClr val="FF0000"/>
              </a:solidFill>
            </a:endParaRPr>
          </a:p>
          <a:p>
            <a:r>
              <a:rPr lang="en-US" dirty="0" smtClean="0">
                <a:solidFill>
                  <a:srgbClr val="FF0000"/>
                </a:solidFill>
              </a:rPr>
              <a:t>On this screen you see some examples of good documentation for neoplasms. Note the use of the words “with” and “due to”</a:t>
            </a:r>
          </a:p>
          <a:p>
            <a:r>
              <a:rPr lang="en-US" dirty="0" smtClean="0">
                <a:solidFill>
                  <a:srgbClr val="FF0000"/>
                </a:solidFill>
              </a:rPr>
              <a:t>Also see how identifiers of cancer type are used, like small cell lung carcinoma and chronic lymphocytic leukemia.</a:t>
            </a:r>
          </a:p>
          <a:p>
            <a:r>
              <a:rPr lang="en-US" dirty="0" smtClean="0">
                <a:solidFill>
                  <a:srgbClr val="FF0000"/>
                </a:solidFill>
              </a:rPr>
              <a:t>And when it is known, staging is also a good term to include as well.</a:t>
            </a:r>
          </a:p>
          <a:p>
            <a:endParaRPr lang="en-US" i="1" dirty="0" smtClean="0">
              <a:solidFill>
                <a:srgbClr val="FF0000"/>
              </a:solidFill>
            </a:endParaRPr>
          </a:p>
          <a:p>
            <a:endParaRPr lang="en-US" i="1" dirty="0">
              <a:solidFill>
                <a:srgbClr val="FF0000"/>
              </a:solidFill>
            </a:endParaRPr>
          </a:p>
        </p:txBody>
      </p:sp>
    </p:spTree>
    <p:extLst>
      <p:ext uri="{BB962C8B-B14F-4D97-AF65-F5344CB8AC3E}">
        <p14:creationId xmlns="" xmlns:p14="http://schemas.microsoft.com/office/powerpoint/2010/main" val="11768001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aseline="0" dirty="0" smtClean="0"/>
              <a:t>Tina…</a:t>
            </a:r>
          </a:p>
          <a:p>
            <a:r>
              <a:rPr lang="en-US" baseline="0" dirty="0" smtClean="0"/>
              <a:t>If the malignancy is metastatic, clearly identify which site is primary and which site/sites are secondary.   Often times we coders see documentation in “problematic terms” for us such as metastatic colon cancer.  This leaves us guessing which site is the primary and which is the secondary, again, this is inherent to providers who understand the order for the patient you are treating.  </a:t>
            </a:r>
          </a:p>
          <a:p>
            <a:endParaRPr lang="en-US" baseline="0" dirty="0" smtClean="0"/>
          </a:p>
          <a:p>
            <a:r>
              <a:rPr lang="en-US" baseline="0" dirty="0" smtClean="0"/>
              <a:t>Dr. Meesig:</a:t>
            </a:r>
          </a:p>
          <a:p>
            <a:r>
              <a:rPr lang="en-US" baseline="0" dirty="0" smtClean="0"/>
              <a:t> Please take care in documenting by using the terms to and from to identify the spread from one site to the other (secondary).  This will take the guesswork out of it for coding staff and enable them to clearly recognize the relationship and order of the malignancies.</a:t>
            </a:r>
          </a:p>
          <a:p>
            <a:endParaRPr lang="en-US" baseline="0" dirty="0" smtClean="0"/>
          </a:p>
          <a:p>
            <a:pPr lvl="0"/>
            <a:endParaRPr lang="en-US" dirty="0" smtClean="0"/>
          </a:p>
          <a:p>
            <a:pPr lvl="0"/>
            <a:r>
              <a:rPr lang="en-US" dirty="0" smtClean="0"/>
              <a:t>*************************************************************************************************************************</a:t>
            </a:r>
          </a:p>
          <a:p>
            <a:pPr lvl="0"/>
            <a:endParaRPr lang="en-US" b="1" dirty="0" smtClean="0"/>
          </a:p>
          <a:p>
            <a:pPr lvl="0"/>
            <a:endParaRPr lang="en-US" b="1" dirty="0" smtClean="0"/>
          </a:p>
          <a:p>
            <a:pPr lvl="0"/>
            <a:r>
              <a:rPr lang="en-US" b="1" dirty="0" smtClean="0"/>
              <a:t>NOTES:</a:t>
            </a:r>
          </a:p>
          <a:p>
            <a:pPr lvl="0"/>
            <a:r>
              <a:rPr lang="en-US" dirty="0" smtClean="0"/>
              <a:t>Problem Term	</a:t>
            </a:r>
          </a:p>
          <a:p>
            <a:pPr lvl="1"/>
            <a:r>
              <a:rPr lang="en-US" dirty="0" smtClean="0"/>
              <a:t>Metastatic colon cancer</a:t>
            </a:r>
          </a:p>
          <a:p>
            <a:pPr lvl="1"/>
            <a:r>
              <a:rPr lang="en-US" dirty="0" smtClean="0"/>
              <a:t>Metastatic liver disease</a:t>
            </a:r>
          </a:p>
          <a:p>
            <a:pPr lvl="1"/>
            <a:r>
              <a:rPr lang="en-US" dirty="0" smtClean="0"/>
              <a:t>Metastatic carcinoma of the lung</a:t>
            </a:r>
          </a:p>
          <a:p>
            <a:pPr lvl="1"/>
            <a:r>
              <a:rPr lang="en-US" dirty="0" smtClean="0"/>
              <a:t>Metastatic bone tumor</a:t>
            </a:r>
          </a:p>
          <a:p>
            <a:pPr lvl="0"/>
            <a:r>
              <a:rPr lang="en-US" dirty="0" smtClean="0"/>
              <a:t>Explanation</a:t>
            </a:r>
          </a:p>
          <a:p>
            <a:pPr lvl="1"/>
            <a:r>
              <a:rPr lang="en-US" dirty="0" smtClean="0"/>
              <a:t>Cannot tell from these phrases if the site listed is the primary or secondary site</a:t>
            </a:r>
          </a:p>
          <a:p>
            <a:pPr lvl="0"/>
            <a:r>
              <a:rPr lang="en-US" dirty="0" smtClean="0"/>
              <a:t>Better terminology</a:t>
            </a:r>
          </a:p>
          <a:p>
            <a:pPr lvl="1"/>
            <a:r>
              <a:rPr lang="en-US" dirty="0" smtClean="0"/>
              <a:t>Metastatic colon cancer with localized spread </a:t>
            </a:r>
            <a:r>
              <a:rPr lang="en-US" b="1" dirty="0" smtClean="0"/>
              <a:t>to</a:t>
            </a:r>
            <a:r>
              <a:rPr lang="en-US" dirty="0" smtClean="0"/>
              <a:t> the </a:t>
            </a:r>
            <a:r>
              <a:rPr lang="en-US" dirty="0" err="1" smtClean="0"/>
              <a:t>omentum</a:t>
            </a:r>
            <a:endParaRPr lang="en-US" dirty="0" smtClean="0"/>
          </a:p>
          <a:p>
            <a:pPr lvl="1"/>
            <a:r>
              <a:rPr lang="en-US" dirty="0" smtClean="0"/>
              <a:t>Lung carcinoma with metastatic disease </a:t>
            </a:r>
            <a:r>
              <a:rPr lang="en-US" b="1" dirty="0" smtClean="0"/>
              <a:t>to </a:t>
            </a:r>
            <a:r>
              <a:rPr lang="en-US" dirty="0" smtClean="0"/>
              <a:t>the left upper lobe of the liver</a:t>
            </a:r>
          </a:p>
          <a:p>
            <a:pPr lvl="1"/>
            <a:r>
              <a:rPr lang="en-US" dirty="0" smtClean="0"/>
              <a:t>Ovarian adenocarcinoma with metastases </a:t>
            </a:r>
            <a:r>
              <a:rPr lang="en-US" b="1" dirty="0" smtClean="0"/>
              <a:t>to</a:t>
            </a:r>
            <a:r>
              <a:rPr lang="en-US" dirty="0" smtClean="0"/>
              <a:t> the pelvis</a:t>
            </a:r>
          </a:p>
          <a:p>
            <a:endParaRPr lang="en-US" baseline="0"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564201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defTabSz="928299">
              <a:defRPr/>
            </a:pPr>
            <a:r>
              <a:rPr lang="en-US" dirty="0"/>
              <a:t> </a:t>
            </a:r>
            <a:endParaRPr lang="en-US" dirty="0" smtClean="0"/>
          </a:p>
          <a:p>
            <a:pPr defTabSz="928299">
              <a:defRPr/>
            </a:pPr>
            <a:r>
              <a:rPr lang="en-US" dirty="0" smtClean="0"/>
              <a:t>Dr. Meesig:</a:t>
            </a:r>
          </a:p>
          <a:p>
            <a:pPr defTabSz="928299">
              <a:defRPr/>
            </a:pPr>
            <a:r>
              <a:rPr lang="en-US" dirty="0" smtClean="0"/>
              <a:t> </a:t>
            </a:r>
          </a:p>
          <a:p>
            <a:pPr defTabSz="928299">
              <a:defRPr/>
            </a:pPr>
            <a:r>
              <a:rPr lang="en-US" dirty="0" smtClean="0"/>
              <a:t>Now lets take a look at those poll results, T</a:t>
            </a:r>
            <a:r>
              <a:rPr lang="en-US" baseline="0" dirty="0" smtClean="0"/>
              <a:t>ina, and see what folks have answered to our poll question.</a:t>
            </a:r>
          </a:p>
          <a:p>
            <a:pPr defTabSz="928299">
              <a:defRPr/>
            </a:pPr>
            <a:r>
              <a:rPr lang="en-US" dirty="0" smtClean="0"/>
              <a:t>Which of the following terms should be used if a diagnoses/disease is not yet confirmed but is being treated and investigated?</a:t>
            </a:r>
          </a:p>
          <a:p>
            <a:pPr defTabSz="928299">
              <a:defRPr/>
            </a:pPr>
            <a:endParaRPr lang="en-US" baseline="0" dirty="0" smtClean="0"/>
          </a:p>
          <a:p>
            <a:pPr defTabSz="928299">
              <a:defRPr/>
            </a:pPr>
            <a:r>
              <a:rPr lang="en-US" baseline="0" dirty="0" smtClean="0"/>
              <a:t>The correct answer is of course E, all of the above.  Remember these are some of the buzz words we spoke of during the beginning of the presentation and can always be used by providers when a diagnosis is not yet confirmed but is still under treatment and investigation.   </a:t>
            </a:r>
          </a:p>
          <a:p>
            <a:pPr defTabSz="928299">
              <a:defRPr/>
            </a:pPr>
            <a:endParaRPr lang="en-US" baseline="0" dirty="0" smtClean="0"/>
          </a:p>
          <a:p>
            <a:pPr defTabSz="928299">
              <a:defRPr/>
            </a:pPr>
            <a:r>
              <a:rPr lang="en-US" baseline="0" dirty="0" smtClean="0"/>
              <a:t>Now lets move on to speak about blood loss anemia.</a:t>
            </a:r>
          </a:p>
          <a:p>
            <a:pPr defTabSz="928299">
              <a:defRPr/>
            </a:pPr>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28</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a:t> </a:t>
            </a:r>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29</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endParaRPr lang="en-US" dirty="0" smtClean="0"/>
          </a:p>
          <a:p>
            <a:r>
              <a:rPr lang="en-US" dirty="0" smtClean="0"/>
              <a:t>Now I’d like to ask a poll question.  Now that you have learned</a:t>
            </a:r>
            <a:r>
              <a:rPr lang="en-US" baseline="0" dirty="0" smtClean="0"/>
              <a:t> a little bit about us and the objectives of our presentation today, </a:t>
            </a:r>
            <a:r>
              <a:rPr lang="en-US" dirty="0" smtClean="0"/>
              <a:t> Dr. Meesig and I are interested in knowing you!  To do that, we would like to poll</a:t>
            </a:r>
            <a:r>
              <a:rPr lang="en-US" baseline="0" dirty="0" smtClean="0"/>
              <a:t> our audience to see who we have with us today.  </a:t>
            </a:r>
            <a:endParaRPr lang="en-US" dirty="0" smtClean="0"/>
          </a:p>
          <a:p>
            <a:endParaRPr lang="en-US" dirty="0" smtClean="0"/>
          </a:p>
          <a:p>
            <a:r>
              <a:rPr lang="en-US" dirty="0" smtClean="0"/>
              <a:t>To answer this question, use the blue polling</a:t>
            </a:r>
            <a:r>
              <a:rPr lang="en-US" baseline="0" dirty="0" smtClean="0"/>
              <a:t> icon above my head and let us know who you are. </a:t>
            </a:r>
          </a:p>
          <a:p>
            <a:pPr marL="232075" indent="-232075">
              <a:buAutoNum type="alphaUcPeriod"/>
            </a:pPr>
            <a:r>
              <a:rPr lang="en-US" baseline="0" dirty="0" smtClean="0"/>
              <a:t>Provider</a:t>
            </a:r>
          </a:p>
          <a:p>
            <a:pPr marL="232075" indent="-232075">
              <a:buAutoNum type="alphaUcPeriod"/>
            </a:pPr>
            <a:r>
              <a:rPr lang="en-US" baseline="0" dirty="0" smtClean="0"/>
              <a:t>Coder</a:t>
            </a:r>
          </a:p>
          <a:p>
            <a:pPr marL="232075" indent="-232075">
              <a:buAutoNum type="alphaUcPeriod"/>
            </a:pPr>
            <a:r>
              <a:rPr lang="en-US" baseline="0" dirty="0" smtClean="0"/>
              <a:t>HIM Management</a:t>
            </a:r>
          </a:p>
          <a:p>
            <a:pPr marL="232075" indent="-232075">
              <a:buAutoNum type="alphaUcPeriod"/>
            </a:pPr>
            <a:r>
              <a:rPr lang="en-US" baseline="0" dirty="0" smtClean="0"/>
              <a:t>Other</a:t>
            </a:r>
          </a:p>
          <a:p>
            <a:endParaRPr lang="en-US" baseline="0" dirty="0" smtClean="0"/>
          </a:p>
          <a:p>
            <a:r>
              <a:rPr lang="en-US" baseline="0" dirty="0" smtClean="0"/>
              <a:t> We’ll move on and come back to your results in just a moment.</a:t>
            </a:r>
          </a:p>
          <a:p>
            <a:endParaRPr lang="en-US" dirty="0" smtClean="0"/>
          </a:p>
        </p:txBody>
      </p:sp>
      <p:sp>
        <p:nvSpPr>
          <p:cNvPr id="4" name="Slide Number Placeholder 3"/>
          <p:cNvSpPr>
            <a:spLocks noGrp="1"/>
          </p:cNvSpPr>
          <p:nvPr>
            <p:ph type="sldNum" sz="quarter" idx="10"/>
          </p:nvPr>
        </p:nvSpPr>
        <p:spPr/>
        <p:txBody>
          <a:bodyPr/>
          <a:lstStyle/>
          <a:p>
            <a:fld id="{08AA51C3-518F-4F0D-B932-9AF47A2C9D15}" type="slidenum">
              <a:rPr lang="en-US" smtClean="0"/>
              <a:pPr/>
              <a:t>3</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1" dirty="0" smtClean="0"/>
              <a:t>Tina:</a:t>
            </a:r>
          </a:p>
          <a:p>
            <a:r>
              <a:rPr lang="en-US" dirty="0" smtClean="0"/>
              <a:t>Blood loss anemia is perhaps the most queried</a:t>
            </a:r>
            <a:r>
              <a:rPr lang="en-US" baseline="0" dirty="0" smtClean="0"/>
              <a:t> for conditional relationship query out there.   This causes confusion among providers and coders alike.</a:t>
            </a:r>
          </a:p>
          <a:p>
            <a:endParaRPr lang="en-US" dirty="0" smtClean="0"/>
          </a:p>
          <a:p>
            <a:r>
              <a:rPr lang="en-US" dirty="0" smtClean="0"/>
              <a:t>If a patient with acute bleeding loses enough blood to become anemic, the diagnosis of acute blood loss anemia is appropriate. </a:t>
            </a:r>
            <a:endParaRPr lang="en-US" baseline="0" dirty="0" smtClean="0"/>
          </a:p>
          <a:p>
            <a:r>
              <a:rPr lang="en-US" dirty="0" smtClean="0"/>
              <a:t>Dr. Meesig I have had surgeons tell me in the past that they do not want to document acute blood loss anemia because they perceive that as being a “complication” to the surgery, can you discuss this briefly with our audience?</a:t>
            </a:r>
          </a:p>
          <a:p>
            <a:endParaRPr lang="en-US" dirty="0" smtClean="0"/>
          </a:p>
          <a:p>
            <a:endParaRPr lang="en-US" baseline="0" dirty="0" smtClean="0"/>
          </a:p>
          <a:p>
            <a:r>
              <a:rPr lang="en-US" b="1" dirty="0" smtClean="0"/>
              <a:t>Dr. Meesig :</a:t>
            </a:r>
          </a:p>
          <a:p>
            <a:r>
              <a:rPr lang="en-US" dirty="0" smtClean="0"/>
              <a:t>We are often reluctant to use acute blood loss anemia</a:t>
            </a:r>
            <a:r>
              <a:rPr lang="en-US" baseline="0" dirty="0" smtClean="0"/>
              <a:t> as we fear it may be perceived to be adverse patient care, however, this is not the case in most instances as it is often a “normal”  post operative condition due to the type of surgery.   If my patient looses enough blood to become anemic, then the diagnosis of acute blood loss anemia is appropriate.  Even if the amount of blood lost after surgery is expected and routine with that type of surgery like orthopedic procedures.  Again,  acute blood loss anemia is still present if anemia occurs in these cases. </a:t>
            </a:r>
          </a:p>
          <a:p>
            <a:endParaRPr lang="en-US" dirty="0" smtClean="0"/>
          </a:p>
          <a:p>
            <a:r>
              <a:rPr lang="en-US" dirty="0" smtClean="0"/>
              <a:t>Concerned surgeons like myself need to be  reassured that the code for acute blood loss anemia is not classified as a “complication of surgery”, and that adding it when appropriate will not adversely impact a surgeon's complication rates or quality scores.</a:t>
            </a:r>
            <a:endParaRPr lang="en-US" baseline="0" dirty="0" smtClean="0"/>
          </a:p>
          <a:p>
            <a:endParaRPr lang="en-US" baseline="0" dirty="0" smtClean="0"/>
          </a:p>
          <a:p>
            <a:r>
              <a:rPr lang="en-US" b="1" baseline="0" dirty="0" smtClean="0"/>
              <a:t>Tina:</a:t>
            </a:r>
          </a:p>
          <a:p>
            <a:endParaRPr lang="en-US" baseline="0" dirty="0" smtClean="0"/>
          </a:p>
          <a:p>
            <a:r>
              <a:rPr lang="en-US" baseline="0" dirty="0" smtClean="0"/>
              <a:t>I think where the confusion comes in is when we are talking about the d</a:t>
            </a:r>
            <a:r>
              <a:rPr lang="en-US" dirty="0" smtClean="0"/>
              <a:t>iagnosis of “postoperative hemorrhage”  which may result in coding of a surgical complication. </a:t>
            </a:r>
          </a:p>
          <a:p>
            <a:endParaRPr lang="en-US" baseline="0" dirty="0" smtClean="0"/>
          </a:p>
          <a:p>
            <a:r>
              <a:rPr lang="en-US" baseline="0" dirty="0" smtClean="0"/>
              <a:t>Blood loss anemia after surgery does present coding challenges.  Just because the acute blood loss anemia may follow  a surgical event does not mean it is a postoperative complication.  </a:t>
            </a:r>
          </a:p>
          <a:p>
            <a:endParaRPr lang="en-US" baseline="0" dirty="0" smtClean="0"/>
          </a:p>
          <a:p>
            <a:r>
              <a:rPr lang="en-US" baseline="0" dirty="0" smtClean="0"/>
              <a:t>The provider must document the cause and effect relationship to the blood loss.  The provider must document that the blood loss was related to the surgery </a:t>
            </a:r>
            <a:r>
              <a:rPr lang="en-US" b="1" baseline="0" dirty="0" smtClean="0"/>
              <a:t>AND</a:t>
            </a:r>
            <a:r>
              <a:rPr lang="en-US" baseline="0" dirty="0" smtClean="0"/>
              <a:t> that it complicated the procedure or hospital course.</a:t>
            </a:r>
            <a:endParaRPr lang="en-US" dirty="0" smtClean="0"/>
          </a:p>
          <a:p>
            <a:endParaRPr lang="en-US" dirty="0" smtClean="0"/>
          </a:p>
          <a:p>
            <a:r>
              <a:rPr lang="en-US" dirty="0" smtClean="0"/>
              <a:t> Coders need to explicitly follow coding guidelines in this area carefully, the “complication” code for post-op hemorrhage should not be assigned unless the physician, usually the surgeon,  clearly indicates that the hemorrhage was </a:t>
            </a:r>
            <a:r>
              <a:rPr lang="en-US" b="1" dirty="0" smtClean="0"/>
              <a:t>due to, or was a result of, the procedure. </a:t>
            </a:r>
          </a:p>
          <a:p>
            <a:endParaRPr lang="en-US" b="1" dirty="0" smtClean="0"/>
          </a:p>
          <a:p>
            <a:r>
              <a:rPr lang="en-US" dirty="0" smtClean="0"/>
              <a:t>The term “post – op” </a:t>
            </a:r>
            <a:r>
              <a:rPr lang="en-US" b="1" dirty="0" smtClean="0"/>
              <a:t>does not </a:t>
            </a:r>
            <a:r>
              <a:rPr lang="en-US" dirty="0" smtClean="0"/>
              <a:t>establish this connection unless the provider explicitly indicates such by identifying the cause and effect relationship in the chart.  </a:t>
            </a:r>
          </a:p>
          <a:p>
            <a:endParaRPr lang="en-US" dirty="0" smtClean="0"/>
          </a:p>
          <a:p>
            <a:r>
              <a:rPr lang="en-US" dirty="0" smtClean="0"/>
              <a:t>Post – op is used to describe a condition occurring after surgery, like fever, ileus, urinary retention, etc…  Complication codes are for conditions that are unexpected and not commonly associated with the procedure. </a:t>
            </a:r>
          </a:p>
          <a:p>
            <a:endParaRPr lang="en-US" dirty="0" smtClean="0"/>
          </a:p>
          <a:p>
            <a:r>
              <a:rPr lang="en-US" b="1" baseline="0" dirty="0" smtClean="0"/>
              <a:t>Dr. Meesig</a:t>
            </a:r>
          </a:p>
          <a:p>
            <a:endParaRPr lang="en-US" baseline="0" dirty="0" smtClean="0"/>
          </a:p>
          <a:p>
            <a:r>
              <a:rPr lang="en-US" baseline="0" dirty="0" smtClean="0"/>
              <a:t>If it did happen unexpectedly, it happened, if it is in the post op note, you should put it in the operative report and be sure to document in the discharge summary  as well. </a:t>
            </a:r>
          </a:p>
          <a:p>
            <a:endParaRPr lang="en-US" baseline="0" dirty="0" smtClean="0"/>
          </a:p>
          <a:p>
            <a:r>
              <a:rPr lang="en-US" baseline="0" dirty="0" smtClean="0"/>
              <a:t>Also be sure be to clearly document when ordering blood products in your progress notes.  Blood</a:t>
            </a:r>
            <a:r>
              <a:rPr lang="en-US" dirty="0" smtClean="0"/>
              <a:t> transfusion is not required to substantiate the diagnosis of acute blood loss anemia. However, if a transfusion is necessary, acute blood loss anemia is almost certainly present, and if it is not documented and the coding staff sees that blood products were given you can certainly expect one of those queries to be coming your way.</a:t>
            </a:r>
          </a:p>
          <a:p>
            <a:endParaRPr lang="en-US" baseline="0" dirty="0" smtClean="0"/>
          </a:p>
          <a:p>
            <a:endParaRPr lang="en-US" baseline="0"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22779692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r>
              <a:rPr lang="en-US" b="1" dirty="0" smtClean="0"/>
              <a:t>Dr. Meesig:</a:t>
            </a:r>
          </a:p>
          <a:p>
            <a:endParaRPr lang="en-US" dirty="0" smtClean="0"/>
          </a:p>
          <a:p>
            <a:r>
              <a:rPr lang="en-US" dirty="0" smtClean="0"/>
              <a:t>Now let’s switch our discussion</a:t>
            </a:r>
            <a:r>
              <a:rPr lang="en-US" baseline="0" dirty="0" smtClean="0"/>
              <a:t> to Diabetes.  </a:t>
            </a:r>
            <a:r>
              <a:rPr lang="en-US" dirty="0" smtClean="0"/>
              <a:t>  Diabetes is probably one of the most common diagnoses we see with our patient population and ICD-10 does bring significant changes to the classification of this disease in the new system.  In ICD -10, there are five categories for diabetes mellitus in ICD-10-CM as you see on the slide.   No longer is diabetes classified as “controlled” or “uncontrolled” as we have become accustomed to.  </a:t>
            </a:r>
          </a:p>
          <a:p>
            <a:endParaRPr lang="en-US" dirty="0" smtClean="0"/>
          </a:p>
          <a:p>
            <a:endParaRPr lang="en-US" dirty="0" smtClean="0"/>
          </a:p>
          <a:p>
            <a:r>
              <a:rPr lang="en-US" dirty="0" smtClean="0"/>
              <a:t>Tina will show us some of the detail over the next few slides.</a:t>
            </a:r>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 xmlns:p14="http://schemas.microsoft.com/office/powerpoint/2010/main" val="40736239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The importance with documenting diabetes is to identify</a:t>
            </a:r>
            <a:r>
              <a:rPr lang="en-US" baseline="0" dirty="0" smtClean="0"/>
              <a:t> first, the type as we listed on the previous slide.    </a:t>
            </a:r>
            <a:br>
              <a:rPr lang="en-US" baseline="0" dirty="0" smtClean="0"/>
            </a:br>
            <a:endParaRPr lang="en-US" baseline="0" dirty="0" smtClean="0"/>
          </a:p>
          <a:p>
            <a:r>
              <a:rPr lang="en-US" baseline="0" dirty="0" smtClean="0"/>
              <a:t>After that, it is all about the manifestations and complications associated with diabetic disease.  </a:t>
            </a:r>
          </a:p>
          <a:p>
            <a:endParaRPr lang="en-US" baseline="0" dirty="0" smtClean="0"/>
          </a:p>
          <a:p>
            <a:r>
              <a:rPr lang="en-US" baseline="0" dirty="0" smtClean="0"/>
              <a:t>It is vitally important to use your buzz words here to again show the relationship of the diabetes and those manifestations.  </a:t>
            </a:r>
            <a:endParaRPr lang="en-US" dirty="0" smtClean="0"/>
          </a:p>
          <a:p>
            <a:endParaRPr lang="en-US" dirty="0" smtClean="0"/>
          </a:p>
          <a:p>
            <a:r>
              <a:rPr lang="en-US" b="0" dirty="0" smtClean="0"/>
              <a:t>The difference</a:t>
            </a:r>
            <a:r>
              <a:rPr lang="en-US" b="0" baseline="0" dirty="0" smtClean="0"/>
              <a:t> is with ICD-10  </a:t>
            </a:r>
            <a:r>
              <a:rPr lang="en-US" baseline="0" dirty="0" smtClean="0"/>
              <a:t>we will be able to capture the manifestations and complications in one code to include the diabetes itself.  </a:t>
            </a:r>
          </a:p>
          <a:p>
            <a:r>
              <a:rPr lang="en-US" baseline="0" dirty="0" smtClean="0"/>
              <a:t> </a:t>
            </a:r>
          </a:p>
          <a:p>
            <a:endParaRPr lang="en-US" baseline="0" dirty="0" smtClean="0"/>
          </a:p>
          <a:p>
            <a:r>
              <a:rPr lang="en-US" baseline="0" dirty="0" smtClean="0"/>
              <a:t>We have a great documentation example here on our slide .  In this case, the diabetic retinopathy with the macular edema is  connected to the Diabetes.  In addition, the diabetic type is specified as type 2 and the non-proliferative diabetic retinopathy is also documented as severe. </a:t>
            </a:r>
          </a:p>
          <a:p>
            <a:endParaRPr lang="en-US" baseline="0" dirty="0" smtClean="0"/>
          </a:p>
          <a:p>
            <a:r>
              <a:rPr lang="en-US" baseline="0" dirty="0" smtClean="0"/>
              <a:t>  The provider here let us know very specifically using the connector word “with” that the retinopathy and macular edema are a manifestation of the DM.   This provider gets an A+ for sure!  </a:t>
            </a:r>
          </a:p>
          <a:p>
            <a:endParaRPr lang="en-US" baseline="0"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983852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Meesig:</a:t>
            </a:r>
          </a:p>
          <a:p>
            <a:endParaRPr lang="en-US" dirty="0" smtClean="0"/>
          </a:p>
          <a:p>
            <a:r>
              <a:rPr lang="en-US" dirty="0" smtClean="0"/>
              <a:t>In ICD -10 diabetic complications are much</a:t>
            </a:r>
            <a:r>
              <a:rPr lang="en-US" baseline="0" dirty="0" smtClean="0"/>
              <a:t> more specific.  </a:t>
            </a:r>
          </a:p>
          <a:p>
            <a:r>
              <a:rPr lang="en-US" baseline="0" dirty="0" smtClean="0"/>
              <a:t>Creating this link is not difficult, remember our Buzz words we listed at the top of the presentation; short and sweet connectors.</a:t>
            </a:r>
          </a:p>
          <a:p>
            <a:endParaRPr lang="en-US" baseline="0" dirty="0" smtClean="0"/>
          </a:p>
          <a:p>
            <a:r>
              <a:rPr lang="en-US" baseline="0" dirty="0" smtClean="0"/>
              <a:t>For example:</a:t>
            </a:r>
          </a:p>
          <a:p>
            <a:r>
              <a:rPr lang="en-US" baseline="0" dirty="0" smtClean="0"/>
              <a:t>Chronic Kidney disease, stage 4, </a:t>
            </a:r>
            <a:r>
              <a:rPr lang="en-US" b="1" baseline="0" dirty="0" smtClean="0"/>
              <a:t>due to </a:t>
            </a:r>
            <a:r>
              <a:rPr lang="en-US" baseline="0" dirty="0" smtClean="0"/>
              <a:t>diabetic neuropathy</a:t>
            </a:r>
          </a:p>
          <a:p>
            <a:r>
              <a:rPr lang="en-US" baseline="0" dirty="0" smtClean="0"/>
              <a:t>Type 2 diabetes mellitus </a:t>
            </a:r>
            <a:r>
              <a:rPr lang="en-US" b="1" baseline="0" dirty="0" smtClean="0"/>
              <a:t>with</a:t>
            </a:r>
            <a:r>
              <a:rPr lang="en-US" baseline="0" dirty="0" smtClean="0"/>
              <a:t> diabetic peripheral angiopathy </a:t>
            </a:r>
            <a:r>
              <a:rPr lang="en-US" b="1" baseline="0" dirty="0" smtClean="0"/>
              <a:t>without</a:t>
            </a:r>
            <a:r>
              <a:rPr lang="en-US" baseline="0" dirty="0" smtClean="0"/>
              <a:t> gangrene</a:t>
            </a:r>
          </a:p>
          <a:p>
            <a:endParaRPr lang="en-US" baseline="0" dirty="0" smtClean="0"/>
          </a:p>
          <a:p>
            <a:endParaRPr lang="en-US" dirty="0" smtClean="0"/>
          </a:p>
          <a:p>
            <a:r>
              <a:rPr lang="en-US" dirty="0" smtClean="0"/>
              <a:t>*************************************************************************************************************************</a:t>
            </a:r>
          </a:p>
          <a:p>
            <a:endParaRPr lang="en-US" dirty="0" smtClean="0"/>
          </a:p>
          <a:p>
            <a:endParaRPr lang="en-US" dirty="0" smtClean="0"/>
          </a:p>
          <a:p>
            <a:r>
              <a:rPr lang="en-US" dirty="0" smtClean="0"/>
              <a:t>NOTES:</a:t>
            </a:r>
          </a:p>
          <a:p>
            <a:pPr lvl="0" rtl="0"/>
            <a:r>
              <a:rPr lang="en-US" sz="1400" dirty="0" smtClean="0"/>
              <a:t>Type or cause </a:t>
            </a:r>
          </a:p>
          <a:p>
            <a:pPr lvl="1" rtl="0"/>
            <a:r>
              <a:rPr lang="en-US" sz="1600" dirty="0" smtClean="0"/>
              <a:t>–– Type 1</a:t>
            </a:r>
          </a:p>
          <a:p>
            <a:pPr lvl="1" rtl="0"/>
            <a:r>
              <a:rPr lang="en-US" sz="1600" dirty="0" smtClean="0"/>
              <a:t>–– Type 2</a:t>
            </a:r>
          </a:p>
          <a:p>
            <a:pPr lvl="1" rtl="0"/>
            <a:r>
              <a:rPr lang="en-US" sz="1600" dirty="0" smtClean="0"/>
              <a:t>–– Due to drugs or chemicals</a:t>
            </a:r>
          </a:p>
          <a:p>
            <a:pPr lvl="1" rtl="0"/>
            <a:r>
              <a:rPr lang="en-US" sz="1600" dirty="0" smtClean="0"/>
              <a:t>–– Due to underlying condition</a:t>
            </a:r>
          </a:p>
          <a:p>
            <a:pPr lvl="1" rtl="0"/>
            <a:r>
              <a:rPr lang="en-US" sz="1600" dirty="0" smtClean="0"/>
              <a:t>–– Other specified diabetes</a:t>
            </a:r>
          </a:p>
          <a:p>
            <a:pPr lvl="0" rtl="0"/>
            <a:r>
              <a:rPr lang="en-US" sz="1400" dirty="0" smtClean="0"/>
              <a:t>Body system complications related to diabetes, </a:t>
            </a:r>
          </a:p>
          <a:p>
            <a:pPr lvl="1" rtl="0"/>
            <a:r>
              <a:rPr lang="en-US" sz="1600" dirty="0" smtClean="0"/>
              <a:t>Kidney complications</a:t>
            </a:r>
          </a:p>
          <a:p>
            <a:pPr lvl="1" rtl="0"/>
            <a:r>
              <a:rPr lang="en-US" sz="1600" dirty="0" smtClean="0"/>
              <a:t>Neurological complications</a:t>
            </a:r>
          </a:p>
          <a:p>
            <a:pPr lvl="1" rtl="0"/>
            <a:r>
              <a:rPr lang="en-US" sz="1600" dirty="0" smtClean="0"/>
              <a:t>Ophthalmologic complications</a:t>
            </a:r>
          </a:p>
          <a:p>
            <a:pPr lvl="1" rtl="0"/>
            <a:r>
              <a:rPr lang="en-US" sz="1600" dirty="0" smtClean="0"/>
              <a:t>Skin/ulcer complications </a:t>
            </a:r>
          </a:p>
          <a:p>
            <a:pPr lvl="0" rtl="0"/>
            <a:r>
              <a:rPr lang="en-US" sz="1400" dirty="0" smtClean="0"/>
              <a:t>Combination Codes include diabetes and the complication, such as:</a:t>
            </a:r>
          </a:p>
          <a:p>
            <a:pPr lvl="1" rtl="0"/>
            <a:r>
              <a:rPr lang="en-US" sz="1600" dirty="0" smtClean="0"/>
              <a:t>–– Chronic kidney disease</a:t>
            </a:r>
          </a:p>
          <a:p>
            <a:pPr lvl="1" rtl="0"/>
            <a:r>
              <a:rPr lang="en-US" sz="1600" dirty="0" smtClean="0"/>
              <a:t>–– Foot ulcer</a:t>
            </a:r>
          </a:p>
          <a:p>
            <a:pPr lvl="1" rtl="0"/>
            <a:r>
              <a:rPr lang="en-US" sz="1600" dirty="0" smtClean="0"/>
              <a:t>–– Hypoglycemia</a:t>
            </a:r>
            <a:r>
              <a:rPr lang="en-US" sz="1500" dirty="0" smtClean="0"/>
              <a:t> without coma</a:t>
            </a:r>
          </a:p>
          <a:p>
            <a:endParaRPr lang="en-US" dirty="0" smtClean="0"/>
          </a:p>
          <a:p>
            <a:endParaRPr lang="en-US" dirty="0" smtClean="0"/>
          </a:p>
          <a:p>
            <a:endParaRPr lang="en-US" dirty="0"/>
          </a:p>
        </p:txBody>
      </p:sp>
    </p:spTree>
    <p:extLst>
      <p:ext uri="{BB962C8B-B14F-4D97-AF65-F5344CB8AC3E}">
        <p14:creationId xmlns="" xmlns:p14="http://schemas.microsoft.com/office/powerpoint/2010/main" val="3870386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Moving on to mental health, i</a:t>
            </a:r>
            <a:r>
              <a:rPr lang="en-US" baseline="0" dirty="0" smtClean="0"/>
              <a:t>n this section we will see many combination codes to describe drug and alcohol use and associated conditions such as psychosis, withdrawal, and sleep disorders.  </a:t>
            </a:r>
          </a:p>
          <a:p>
            <a:endParaRPr lang="en-US" baseline="0" dirty="0" smtClean="0"/>
          </a:p>
          <a:p>
            <a:r>
              <a:rPr lang="en-US" baseline="0" dirty="0" smtClean="0"/>
              <a:t>When documenting, the key words to use in your documentation are use, abuse or dependence.  </a:t>
            </a:r>
          </a:p>
          <a:p>
            <a:r>
              <a:rPr lang="en-US" baseline="0" dirty="0" smtClean="0"/>
              <a:t>Providers need to state </a:t>
            </a:r>
            <a:r>
              <a:rPr lang="en-US" dirty="0" smtClean="0"/>
              <a:t>the pattern</a:t>
            </a:r>
            <a:r>
              <a:rPr lang="en-US" baseline="0" dirty="0" smtClean="0"/>
              <a:t> of harmful usage (dependence, abuse or use) and its current clinical state (uncomplicated, intoxication, remission, etc.)   In addition, also document the relationship to any identified mental, behavioral, or physical disorder or its relevance to the patient’s status or encounter.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Detoxification should also be documented in orders and in the progress notes, including the drugs or substances used and their administration. </a:t>
            </a:r>
          </a:p>
          <a:p>
            <a:pPr eaLnBrk="1" hangingPunct="1"/>
            <a:endParaRPr lang="en-US" altLang="en-US" sz="2400" dirty="0" smtClean="0">
              <a:ea typeface="ヒラギノ角ゴ Pro W3"/>
              <a:cs typeface="ヒラギノ角ゴ Pro W3"/>
            </a:endParaRPr>
          </a:p>
          <a:p>
            <a:endParaRPr lang="en-US" dirty="0"/>
          </a:p>
        </p:txBody>
      </p:sp>
    </p:spTree>
    <p:extLst>
      <p:ext uri="{BB962C8B-B14F-4D97-AF65-F5344CB8AC3E}">
        <p14:creationId xmlns="" xmlns:p14="http://schemas.microsoft.com/office/powerpoint/2010/main" val="1626053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r>
              <a:rPr lang="en-US" dirty="0" err="1" smtClean="0"/>
              <a:t>Dr.Meesig</a:t>
            </a:r>
            <a:r>
              <a:rPr lang="en-US" dirty="0" smtClean="0"/>
              <a:t>:</a:t>
            </a:r>
          </a:p>
          <a:p>
            <a:endParaRPr lang="en-US" dirty="0" smtClean="0"/>
          </a:p>
          <a:p>
            <a:endParaRPr lang="en-US" dirty="0" smtClean="0"/>
          </a:p>
          <a:p>
            <a:r>
              <a:rPr lang="en-US" dirty="0" smtClean="0"/>
              <a:t>A major difference between the DSM-5 and ICD-10 involves the Substance Use Section. While the DSM-5 eliminates the distinction between chemical abuse and dependence, the ICD-10 retains the categories of use, abuse, and dependence. There are significantly more substance use diagnoses in the ICD-10 than there are in the DSM-5. Because diagnoses in the DSM-5 have numerous possible iterations in the ICD-10, </a:t>
            </a:r>
            <a:r>
              <a:rPr lang="en-US" b="1" dirty="0" smtClean="0"/>
              <a:t>clinicians expecting a one-to-one code match need to be aware this is not the case</a:t>
            </a:r>
            <a:r>
              <a:rPr lang="en-US" dirty="0" smtClean="0"/>
              <a:t>.</a:t>
            </a:r>
          </a:p>
        </p:txBody>
      </p:sp>
    </p:spTree>
    <p:extLst>
      <p:ext uri="{BB962C8B-B14F-4D97-AF65-F5344CB8AC3E}">
        <p14:creationId xmlns="" xmlns:p14="http://schemas.microsoft.com/office/powerpoint/2010/main" val="11550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Again, </a:t>
            </a:r>
          </a:p>
          <a:p>
            <a:r>
              <a:rPr lang="en-US" dirty="0" smtClean="0"/>
              <a:t>It is very important to document the psychoactive</a:t>
            </a:r>
            <a:r>
              <a:rPr lang="en-US" baseline="0" dirty="0" smtClean="0"/>
              <a:t> substance as it pertains to use, abuse and dependence.  </a:t>
            </a:r>
          </a:p>
          <a:p>
            <a:r>
              <a:rPr lang="en-US" baseline="0" dirty="0" smtClean="0"/>
              <a:t>ICD-10 categorizes those into the 10 different categories you see on the slide.  </a:t>
            </a:r>
          </a:p>
          <a:p>
            <a:endParaRPr lang="en-US" baseline="0" dirty="0" smtClean="0"/>
          </a:p>
          <a:p>
            <a:r>
              <a:rPr lang="en-US" baseline="0" dirty="0" smtClean="0"/>
              <a:t>Also remember to ask your self this…</a:t>
            </a:r>
          </a:p>
          <a:p>
            <a:r>
              <a:rPr lang="en-US" baseline="0" dirty="0" smtClean="0"/>
              <a:t>Is there a current acute manifestation, or is there a chronic disorder resulting from longer-term use of the substance?</a:t>
            </a:r>
          </a:p>
          <a:p>
            <a:endParaRPr lang="en-US" baseline="0" dirty="0" smtClean="0"/>
          </a:p>
          <a:p>
            <a:r>
              <a:rPr lang="en-US" baseline="0" dirty="0" smtClean="0"/>
              <a:t>If so, please document as such by using your connector words to show the relationship.</a:t>
            </a:r>
          </a:p>
          <a:p>
            <a:r>
              <a:rPr lang="en-US" baseline="0" dirty="0" smtClean="0"/>
              <a:t> </a:t>
            </a:r>
          </a:p>
          <a:p>
            <a:r>
              <a:rPr lang="en-US" b="1" baseline="0" dirty="0" smtClean="0"/>
              <a:t>For example:  Opioid dependence with withdrawal</a:t>
            </a:r>
            <a:r>
              <a:rPr lang="en-US" baseline="0" dirty="0" smtClean="0"/>
              <a:t>…establishes all three:</a:t>
            </a:r>
          </a:p>
          <a:p>
            <a:endParaRPr lang="en-US" baseline="0" dirty="0" smtClean="0"/>
          </a:p>
          <a:p>
            <a:pPr marL="171450" indent="-171450">
              <a:buFont typeface="Arial" panose="020B0604020202020204" pitchFamily="34" charset="0"/>
              <a:buChar char="•"/>
            </a:pPr>
            <a:r>
              <a:rPr lang="en-US" baseline="0" dirty="0" smtClean="0"/>
              <a:t> the substance,</a:t>
            </a:r>
          </a:p>
          <a:p>
            <a:pPr marL="171450" indent="-171450">
              <a:buFont typeface="Arial" panose="020B0604020202020204" pitchFamily="34" charset="0"/>
              <a:buChar char="•"/>
            </a:pPr>
            <a:r>
              <a:rPr lang="en-US" baseline="0" dirty="0" smtClean="0"/>
              <a:t> the dependence </a:t>
            </a:r>
          </a:p>
          <a:p>
            <a:pPr marL="171450" indent="-171450">
              <a:buFont typeface="Arial" panose="020B0604020202020204" pitchFamily="34" charset="0"/>
              <a:buChar char="•"/>
            </a:pPr>
            <a:r>
              <a:rPr lang="en-US" baseline="0" dirty="0" smtClean="0"/>
              <a:t> the acute manifestation of withdrawal</a:t>
            </a:r>
          </a:p>
          <a:p>
            <a:endParaRPr lang="en-US" baseline="0" dirty="0" smtClean="0"/>
          </a:p>
          <a:p>
            <a:endParaRPr lang="en-US" baseline="0" dirty="0" smtClean="0"/>
          </a:p>
          <a:p>
            <a:r>
              <a:rPr lang="en-US" baseline="0" dirty="0" smtClean="0"/>
              <a:t>********************************************************************************************************************</a:t>
            </a:r>
          </a:p>
          <a:p>
            <a:endParaRPr lang="en-US" baseline="0" dirty="0" smtClean="0"/>
          </a:p>
          <a:p>
            <a:endParaRPr lang="en-US" baseline="0" dirty="0" smtClean="0"/>
          </a:p>
          <a:p>
            <a:endParaRPr lang="en-US" baseline="0" dirty="0" smtClean="0"/>
          </a:p>
          <a:p>
            <a:endParaRPr lang="en-US" baseline="0" dirty="0" smtClean="0"/>
          </a:p>
          <a:p>
            <a:r>
              <a:rPr lang="en-US" baseline="0" dirty="0" smtClean="0"/>
              <a:t>NOTES:</a:t>
            </a:r>
          </a:p>
          <a:p>
            <a:pPr marL="174056" indent="-174056">
              <a:buFont typeface="Arial" panose="020B0604020202020204" pitchFamily="34" charset="0"/>
              <a:buChar char="•"/>
            </a:pPr>
            <a:r>
              <a:rPr lang="en-US" baseline="0" dirty="0" smtClean="0"/>
              <a:t>Alcohol related disorders</a:t>
            </a:r>
          </a:p>
          <a:p>
            <a:pPr marL="174056" indent="-174056">
              <a:buFont typeface="Arial" panose="020B0604020202020204" pitchFamily="34" charset="0"/>
              <a:buChar char="•"/>
            </a:pPr>
            <a:r>
              <a:rPr lang="en-US" baseline="0" dirty="0" smtClean="0"/>
              <a:t>Opioid related disorders</a:t>
            </a:r>
          </a:p>
          <a:p>
            <a:pPr marL="174056" indent="-174056">
              <a:buFont typeface="Arial" panose="020B0604020202020204" pitchFamily="34" charset="0"/>
              <a:buChar char="•"/>
            </a:pPr>
            <a:r>
              <a:rPr lang="en-US" baseline="0" dirty="0" smtClean="0"/>
              <a:t>Cannabis related disorders</a:t>
            </a:r>
          </a:p>
          <a:p>
            <a:pPr marL="174056" indent="-174056">
              <a:buFont typeface="Arial" panose="020B0604020202020204" pitchFamily="34" charset="0"/>
              <a:buChar char="•"/>
            </a:pPr>
            <a:r>
              <a:rPr lang="en-US" baseline="0" dirty="0" smtClean="0"/>
              <a:t>Sedative, hypnotic or anxiolytic related disorders</a:t>
            </a:r>
          </a:p>
          <a:p>
            <a:pPr marL="174056" indent="-174056">
              <a:buFont typeface="Arial" panose="020B0604020202020204" pitchFamily="34" charset="0"/>
              <a:buChar char="•"/>
            </a:pPr>
            <a:r>
              <a:rPr lang="en-US" baseline="0" dirty="0" smtClean="0"/>
              <a:t>Cocaine related disorders</a:t>
            </a:r>
          </a:p>
          <a:p>
            <a:pPr marL="174056" indent="-174056">
              <a:buFont typeface="Arial" panose="020B0604020202020204" pitchFamily="34" charset="0"/>
              <a:buChar char="•"/>
            </a:pPr>
            <a:r>
              <a:rPr lang="en-US" baseline="0" dirty="0" smtClean="0"/>
              <a:t>Other stimulant related disorders</a:t>
            </a:r>
          </a:p>
          <a:p>
            <a:pPr marL="174056" indent="-174056">
              <a:buFont typeface="Arial" panose="020B0604020202020204" pitchFamily="34" charset="0"/>
              <a:buChar char="•"/>
            </a:pPr>
            <a:r>
              <a:rPr lang="en-US" baseline="0" dirty="0" smtClean="0"/>
              <a:t>Hallucinogen related disorders</a:t>
            </a:r>
          </a:p>
          <a:p>
            <a:pPr marL="174056" indent="-174056">
              <a:buFont typeface="Arial" panose="020B0604020202020204" pitchFamily="34" charset="0"/>
              <a:buChar char="•"/>
            </a:pPr>
            <a:r>
              <a:rPr lang="en-US" baseline="0" dirty="0" smtClean="0"/>
              <a:t>Nicotine dependence</a:t>
            </a:r>
          </a:p>
          <a:p>
            <a:pPr marL="174056" indent="-174056">
              <a:buFont typeface="Arial" panose="020B0604020202020204" pitchFamily="34" charset="0"/>
              <a:buChar char="•"/>
            </a:pPr>
            <a:r>
              <a:rPr lang="en-US" baseline="0" dirty="0" smtClean="0"/>
              <a:t>Inhalant related disorders</a:t>
            </a:r>
          </a:p>
          <a:p>
            <a:pPr marL="174056" indent="-174056">
              <a:buFont typeface="Arial" panose="020B0604020202020204" pitchFamily="34" charset="0"/>
              <a:buChar char="•"/>
            </a:pPr>
            <a:r>
              <a:rPr lang="en-US" baseline="0" dirty="0" smtClean="0"/>
              <a:t>Other psychoactive substance related disorders</a:t>
            </a:r>
          </a:p>
          <a:p>
            <a:endParaRPr lang="en-US" baseline="0" dirty="0" smtClean="0"/>
          </a:p>
          <a:p>
            <a:endParaRPr lang="en-US" baseline="0" dirty="0" smtClean="0"/>
          </a:p>
          <a:p>
            <a:r>
              <a:rPr lang="en-US" baseline="0" dirty="0" smtClean="0"/>
              <a:t>Other diagnostic factors that should be documented include:</a:t>
            </a:r>
          </a:p>
          <a:p>
            <a:pPr marL="174056" indent="-174056">
              <a:buFont typeface="Arial" panose="020B0604020202020204" pitchFamily="34" charset="0"/>
              <a:buChar char="•"/>
            </a:pPr>
            <a:r>
              <a:rPr lang="en-US" baseline="0" dirty="0" smtClean="0"/>
              <a:t>Intoxication</a:t>
            </a:r>
          </a:p>
          <a:p>
            <a:pPr marL="174056" indent="-174056">
              <a:buFont typeface="Arial" panose="020B0604020202020204" pitchFamily="34" charset="0"/>
              <a:buChar char="•"/>
            </a:pPr>
            <a:r>
              <a:rPr lang="en-US" baseline="0" dirty="0" smtClean="0"/>
              <a:t>Mood disorder</a:t>
            </a:r>
          </a:p>
          <a:p>
            <a:pPr marL="174056" indent="-174056">
              <a:buFont typeface="Arial" panose="020B0604020202020204" pitchFamily="34" charset="0"/>
              <a:buChar char="•"/>
            </a:pPr>
            <a:r>
              <a:rPr lang="en-US" baseline="0" dirty="0" smtClean="0"/>
              <a:t>Psychotic disorder</a:t>
            </a:r>
          </a:p>
          <a:p>
            <a:pPr marL="174056" indent="-174056">
              <a:buFont typeface="Arial" panose="020B0604020202020204" pitchFamily="34" charset="0"/>
              <a:buChar char="•"/>
            </a:pPr>
            <a:r>
              <a:rPr lang="en-US" baseline="0" dirty="0" smtClean="0"/>
              <a:t>Other</a:t>
            </a:r>
          </a:p>
          <a:p>
            <a:pPr marL="174056" indent="-174056">
              <a:buFont typeface="Arial" panose="020B0604020202020204" pitchFamily="34" charset="0"/>
              <a:buChar char="•"/>
            </a:pPr>
            <a:endParaRPr lang="en-US" baseline="0" dirty="0" smtClean="0"/>
          </a:p>
          <a:p>
            <a:r>
              <a:rPr lang="en-US" baseline="0" dirty="0" smtClean="0"/>
              <a:t>Other complicating factors may include:</a:t>
            </a:r>
          </a:p>
          <a:p>
            <a:pPr marL="174056" indent="-174056">
              <a:buFont typeface="Arial" panose="020B0604020202020204" pitchFamily="34" charset="0"/>
              <a:buChar char="•"/>
            </a:pPr>
            <a:r>
              <a:rPr lang="en-US" baseline="0" dirty="0" smtClean="0"/>
              <a:t>Delirium </a:t>
            </a:r>
          </a:p>
          <a:p>
            <a:pPr marL="174056" indent="-174056">
              <a:buFont typeface="Arial" panose="020B0604020202020204" pitchFamily="34" charset="0"/>
              <a:buChar char="•"/>
            </a:pPr>
            <a:r>
              <a:rPr lang="en-US" baseline="0" dirty="0" smtClean="0"/>
              <a:t>Delusions</a:t>
            </a:r>
          </a:p>
          <a:p>
            <a:pPr marL="174056" indent="-174056">
              <a:buFont typeface="Arial" panose="020B0604020202020204" pitchFamily="34" charset="0"/>
              <a:buChar char="•"/>
            </a:pPr>
            <a:r>
              <a:rPr lang="en-US" baseline="0" dirty="0" smtClean="0"/>
              <a:t>Hallucinations</a:t>
            </a:r>
          </a:p>
          <a:p>
            <a:pPr marL="174056" indent="-174056">
              <a:buFont typeface="Arial" panose="020B0604020202020204" pitchFamily="34" charset="0"/>
              <a:buChar char="•"/>
            </a:pPr>
            <a:r>
              <a:rPr lang="en-US" baseline="0" dirty="0" smtClean="0"/>
              <a:t>Perceptual disturbance</a:t>
            </a:r>
          </a:p>
          <a:p>
            <a:pPr marL="174056" indent="-174056">
              <a:buFont typeface="Arial" panose="020B0604020202020204" pitchFamily="34" charset="0"/>
              <a:buChar char="•"/>
            </a:pPr>
            <a:r>
              <a:rPr lang="en-US" baseline="0" dirty="0" smtClean="0"/>
              <a:t>Sexual dysfunction</a:t>
            </a:r>
          </a:p>
          <a:p>
            <a:pPr marL="174056" indent="-174056">
              <a:buFont typeface="Arial" panose="020B0604020202020204" pitchFamily="34" charset="0"/>
              <a:buChar char="•"/>
            </a:pPr>
            <a:r>
              <a:rPr lang="en-US" baseline="0" dirty="0" smtClean="0"/>
              <a:t>Sleep disorder</a:t>
            </a:r>
          </a:p>
          <a:p>
            <a:pPr marL="174056" indent="-174056">
              <a:buFont typeface="Arial" panose="020B0604020202020204" pitchFamily="34" charset="0"/>
              <a:buChar char="•"/>
            </a:pPr>
            <a:r>
              <a:rPr lang="en-US" baseline="0" dirty="0" smtClean="0"/>
              <a:t>Anxiety</a:t>
            </a:r>
          </a:p>
          <a:p>
            <a:pPr marL="174056" indent="-174056">
              <a:buFont typeface="Arial" panose="020B0604020202020204" pitchFamily="34" charset="0"/>
              <a:buChar char="•"/>
            </a:pPr>
            <a:endParaRPr lang="en-US" baseline="0" dirty="0" smtClean="0"/>
          </a:p>
          <a:p>
            <a:pPr marL="174056" indent="-174056">
              <a:buFont typeface="Arial" panose="020B0604020202020204" pitchFamily="34" charset="0"/>
              <a:buChar char="•"/>
            </a:pPr>
            <a:endParaRPr lang="en-US" baseline="0" dirty="0" smtClean="0"/>
          </a:p>
          <a:p>
            <a:pPr marL="174056" indent="-174056">
              <a:buFont typeface="Arial" panose="020B0604020202020204" pitchFamily="34" charset="0"/>
              <a:buChar char="•"/>
            </a:pPr>
            <a:endParaRPr lang="en-US" baseline="0" dirty="0" smtClean="0"/>
          </a:p>
        </p:txBody>
      </p:sp>
    </p:spTree>
    <p:extLst>
      <p:ext uri="{BB962C8B-B14F-4D97-AF65-F5344CB8AC3E}">
        <p14:creationId xmlns="" xmlns:p14="http://schemas.microsoft.com/office/powerpoint/2010/main" val="409649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r>
              <a:rPr lang="en-US" dirty="0" smtClean="0"/>
              <a:t>Tobacco use disorder is </a:t>
            </a:r>
            <a:r>
              <a:rPr lang="en-US" baseline="0" dirty="0" smtClean="0"/>
              <a:t>i</a:t>
            </a:r>
            <a:r>
              <a:rPr lang="en-US" dirty="0" smtClean="0"/>
              <a:t>mportant to capture in the social history and if you are treating a current causal condition. In ICD-10 nicotine</a:t>
            </a:r>
            <a:r>
              <a:rPr lang="en-US" baseline="0" dirty="0" smtClean="0"/>
              <a:t> dependence replaces tobacco use disorder, and </a:t>
            </a:r>
            <a:r>
              <a:rPr lang="en-US" dirty="0" smtClean="0"/>
              <a:t>there</a:t>
            </a:r>
            <a:r>
              <a:rPr lang="en-US" baseline="0" dirty="0" smtClean="0"/>
              <a:t> are over 20 codes for nicotine dependence. </a:t>
            </a:r>
          </a:p>
          <a:p>
            <a:endParaRPr lang="en-US" baseline="0" dirty="0" smtClean="0"/>
          </a:p>
          <a:p>
            <a:r>
              <a:rPr lang="en-US" dirty="0" smtClean="0"/>
              <a:t>We need to specify if the patient is engaging in the use of tobacco or has developed a dependence on tobacco</a:t>
            </a:r>
            <a:r>
              <a:rPr lang="en-US" baseline="0" dirty="0" smtClean="0"/>
              <a:t> or </a:t>
            </a:r>
            <a:r>
              <a:rPr lang="en-US" dirty="0" smtClean="0"/>
              <a:t>nicotine. Specific documentation is needed on the type of tobacco product used and whether or not there are nicotine-induced disorders such as remission or withdrawal. </a:t>
            </a:r>
          </a:p>
          <a:p>
            <a:endParaRPr lang="en-US" dirty="0" smtClean="0"/>
          </a:p>
          <a:p>
            <a:r>
              <a:rPr lang="en-US" dirty="0" smtClean="0"/>
              <a:t>Tina:  bottom line…Gone is the catch all code 305.1.</a:t>
            </a:r>
          </a:p>
          <a:p>
            <a:endParaRPr lang="en-US" dirty="0" smtClean="0"/>
          </a:p>
          <a:p>
            <a:endParaRPr lang="en-US" dirty="0"/>
          </a:p>
        </p:txBody>
      </p:sp>
    </p:spTree>
    <p:extLst>
      <p:ext uri="{BB962C8B-B14F-4D97-AF65-F5344CB8AC3E}">
        <p14:creationId xmlns="" xmlns:p14="http://schemas.microsoft.com/office/powerpoint/2010/main" val="1838245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Meesig:</a:t>
            </a:r>
          </a:p>
          <a:p>
            <a:r>
              <a:rPr lang="en-US" dirty="0" smtClean="0"/>
              <a:t>Depression</a:t>
            </a:r>
            <a:r>
              <a:rPr lang="en-US" baseline="0" dirty="0" smtClean="0"/>
              <a:t> documentation will not see significant changes from ICD-9 to ICD-10 .</a:t>
            </a:r>
          </a:p>
          <a:p>
            <a:endParaRPr lang="en-US" baseline="0" dirty="0" smtClean="0"/>
          </a:p>
          <a:p>
            <a:r>
              <a:rPr lang="en-US" baseline="0" dirty="0" smtClean="0"/>
              <a:t>Clinicians should continue to document depression by episode, severity, with or without psychotic features, and remission status.</a:t>
            </a:r>
          </a:p>
          <a:p>
            <a:endParaRPr lang="en-US" dirty="0"/>
          </a:p>
        </p:txBody>
      </p:sp>
    </p:spTree>
    <p:extLst>
      <p:ext uri="{BB962C8B-B14F-4D97-AF65-F5344CB8AC3E}">
        <p14:creationId xmlns="" xmlns:p14="http://schemas.microsoft.com/office/powerpoint/2010/main" val="1159795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endParaRPr lang="en-US" dirty="0" smtClean="0"/>
          </a:p>
          <a:p>
            <a:r>
              <a:rPr lang="en-US" dirty="0" smtClean="0"/>
              <a:t>Moving</a:t>
            </a:r>
            <a:r>
              <a:rPr lang="en-US" baseline="0" dirty="0" smtClean="0"/>
              <a:t> on to the circulatory system, These are conditions that we also see a lot of. In Heart Failure for example, we need to specify the systolic or diastolic type. Without this, we lose it as a complicating condition when it isn’t the principle diagnosis.  Tina will elaborate on the next slide….</a:t>
            </a:r>
            <a:endParaRPr lang="en-US" dirty="0" smtClean="0"/>
          </a:p>
          <a:p>
            <a:endParaRPr lang="en-US" dirty="0"/>
          </a:p>
        </p:txBody>
      </p:sp>
    </p:spTree>
    <p:extLst>
      <p:ext uri="{BB962C8B-B14F-4D97-AF65-F5344CB8AC3E}">
        <p14:creationId xmlns="" xmlns:p14="http://schemas.microsoft.com/office/powerpoint/2010/main" val="95785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1" dirty="0" smtClean="0"/>
              <a:t>Dr. Meesig</a:t>
            </a:r>
          </a:p>
          <a:p>
            <a:endParaRPr lang="en-US" dirty="0" smtClean="0"/>
          </a:p>
          <a:p>
            <a:r>
              <a:rPr lang="en-US" dirty="0" smtClean="0"/>
              <a:t>Many physicians believe that documentation is not very important because it is not directly related to patient care. These attitudes describe the challenge HIMS professionals have when they work to train physicians in clinical documentation. The code sets they work with are driven by our documentation in our patients health records.</a:t>
            </a:r>
          </a:p>
          <a:p>
            <a:endParaRPr lang="en-US" dirty="0" smtClean="0"/>
          </a:p>
          <a:p>
            <a:pPr defTabSz="928299">
              <a:defRPr/>
            </a:pPr>
            <a:r>
              <a:rPr lang="en-US" dirty="0" smtClean="0"/>
              <a:t>The truth is, better clinical documentation promotes better care. Think about the last time you tried to pick up a patient who was previously cared for by another clinician. Was the documentation adequate to tell you a complete picture about the patient?  Or were you frustrated trying to figure out what happened? </a:t>
            </a:r>
          </a:p>
          <a:p>
            <a:pPr defTabSz="928299">
              <a:defRPr/>
            </a:pPr>
            <a:endParaRPr lang="en-US" dirty="0" smtClean="0"/>
          </a:p>
          <a:p>
            <a:pPr defTabSz="928299">
              <a:defRPr/>
            </a:pPr>
            <a:r>
              <a:rPr lang="en-US" b="1" dirty="0" smtClean="0"/>
              <a:t>Tina:</a:t>
            </a:r>
          </a:p>
          <a:p>
            <a:pPr defTabSz="928299">
              <a:defRPr/>
            </a:pPr>
            <a:endParaRPr lang="en-US" dirty="0" smtClean="0"/>
          </a:p>
          <a:p>
            <a:pPr defTabSz="928299">
              <a:defRPr/>
            </a:pPr>
            <a:r>
              <a:rPr lang="en-US" baseline="0" dirty="0" smtClean="0"/>
              <a:t>Documentation in the health record is also used to evaluate the adequacy and appropriateness of patient care.  </a:t>
            </a:r>
            <a:r>
              <a:rPr lang="en-US" dirty="0" smtClean="0"/>
              <a:t>Documentation that is specific and sufficient lays the foundation for the success of our healthcare delivery system. The challenge here in training providers is to ensure the training provided is clear, concise and specific to your needs.  </a:t>
            </a:r>
          </a:p>
          <a:p>
            <a:endParaRPr lang="en-US" dirty="0" smtClean="0"/>
          </a:p>
          <a:p>
            <a:r>
              <a:rPr lang="en-US" dirty="0" smtClean="0"/>
              <a:t>We encourage providers to work hand in hand with your HIMS departments and work to develop a sustained relationship with them. They can teach you not only the documentation necessary for ICD-10, but to better improve your documentation habits in general.  </a:t>
            </a:r>
          </a:p>
          <a:p>
            <a:endParaRPr lang="en-US" dirty="0" smtClean="0"/>
          </a:p>
          <a:p>
            <a:endParaRPr lang="en-US" dirty="0" smtClean="0"/>
          </a:p>
          <a:p>
            <a:r>
              <a:rPr lang="en-US" b="1" dirty="0" smtClean="0"/>
              <a:t>Dr. Meesig:</a:t>
            </a:r>
          </a:p>
          <a:p>
            <a:endParaRPr lang="en-US" dirty="0" smtClean="0"/>
          </a:p>
          <a:p>
            <a:r>
              <a:rPr lang="en-US" dirty="0" smtClean="0"/>
              <a:t>One of our objectives for today’s presentation discusses bridging the gap between clinical and coding language.  Simply put, coders and physicians speak different languages. Clinicians speak and document in clinical terms, coders code in diagnostic terms.   We need to bridge the gap between the two.</a:t>
            </a:r>
          </a:p>
          <a:p>
            <a:endParaRPr lang="en-US" dirty="0" smtClean="0"/>
          </a:p>
          <a:p>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u="sng" baseline="0" dirty="0" smtClean="0">
                <a:solidFill>
                  <a:srgbClr val="FF0000"/>
                </a:solidFill>
              </a:rPr>
              <a:t>Today we will assist you with what you need to learn in documenting your patient’s  care by creating  meaningful words to describe your patient’s condition.   </a:t>
            </a:r>
          </a:p>
          <a:p>
            <a:endParaRPr lang="en-US" b="1" dirty="0" smtClean="0"/>
          </a:p>
          <a:p>
            <a:endParaRPr lang="en-US" dirty="0" smtClean="0"/>
          </a:p>
          <a:p>
            <a:endParaRPr lang="en-US" dirty="0"/>
          </a:p>
        </p:txBody>
      </p:sp>
    </p:spTree>
    <p:extLst>
      <p:ext uri="{BB962C8B-B14F-4D97-AF65-F5344CB8AC3E}">
        <p14:creationId xmlns="" xmlns:p14="http://schemas.microsoft.com/office/powerpoint/2010/main" val="2387293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Tina: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Heart failure has been a problematic</a:t>
            </a:r>
            <a:r>
              <a:rPr lang="en-US" baseline="0" dirty="0" smtClean="0"/>
              <a:t> area for coders for years so we would be remiss not to mention it during today’s presentation.   The classification of heart failure does not change in ICD-10</a:t>
            </a:r>
            <a:r>
              <a:rPr lang="en-US" dirty="0" smtClean="0"/>
              <a:t> </a:t>
            </a:r>
            <a:r>
              <a:rPr lang="en-US" baseline="0" dirty="0" smtClean="0"/>
              <a:t>. As Dr. Meesig mentioned, providers need to specify the following when documenting heart failure: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type of failure -  systolic or diastolic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the acuity or chronicity- such as acute, exacerbation, chronic, etc.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And finally, when there is a cause-and-effect relationship between the heart failure and other systemic diseases, use the buzz words to establish the relationship. An example might be “exacerbated systolic heart failure with chronic kidney disease”.</a:t>
            </a:r>
          </a:p>
          <a:p>
            <a:endParaRPr lang="en-US" dirty="0"/>
          </a:p>
        </p:txBody>
      </p:sp>
    </p:spTree>
    <p:extLst>
      <p:ext uri="{BB962C8B-B14F-4D97-AF65-F5344CB8AC3E}">
        <p14:creationId xmlns="" xmlns:p14="http://schemas.microsoft.com/office/powerpoint/2010/main" val="14809585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r>
              <a:rPr lang="en-US" dirty="0" smtClean="0"/>
              <a:t>In atherosclerosis,</a:t>
            </a:r>
            <a:r>
              <a:rPr lang="en-US" baseline="0" dirty="0" smtClean="0"/>
              <a:t> c</a:t>
            </a:r>
            <a:r>
              <a:rPr lang="en-US" dirty="0" smtClean="0"/>
              <a:t>ombination</a:t>
            </a:r>
            <a:r>
              <a:rPr lang="en-US" baseline="0" dirty="0" smtClean="0"/>
              <a:t> codes have been expanded to capture secondary disease processes.</a:t>
            </a:r>
          </a:p>
          <a:p>
            <a:endParaRPr lang="en-US" baseline="0" dirty="0" smtClean="0"/>
          </a:p>
          <a:p>
            <a:r>
              <a:rPr lang="en-US" baseline="0" dirty="0" smtClean="0"/>
              <a:t>It is important to identify the disease first by the type of disease and its severity, for example, peripheral vascular disease. Then identify the anatomical site, such as abdominal aortic aneurism, or left femoral arterial stenosis. </a:t>
            </a:r>
          </a:p>
          <a:p>
            <a:r>
              <a:rPr lang="en-US" baseline="0" dirty="0" smtClean="0"/>
              <a:t>Specifying whether the atherosclerosis is in a native vessel or bypass grafts is important, and if it is a bypass graft, is it autologous or non-autologous, biological or non-biological. Of course don’t forget laterality, left or right, and associated complications and manifestations, such as a non-healing foot ulcer or claudication.</a:t>
            </a:r>
          </a:p>
          <a:p>
            <a:pPr marL="174056" indent="-174056">
              <a:buFont typeface="Arial" panose="020B0604020202020204" pitchFamily="34" charset="0"/>
              <a:buChar char="•"/>
            </a:pPr>
            <a:endParaRPr lang="en-US" baseline="0" dirty="0" smtClean="0"/>
          </a:p>
          <a:p>
            <a:r>
              <a:rPr lang="en-US" baseline="0" dirty="0" smtClean="0"/>
              <a:t>Putting it all together, an example would be - Atherosclerosis of non-autologous biological bypass graft of the extremities with intermittent claudication other extremity.</a:t>
            </a:r>
          </a:p>
          <a:p>
            <a:endParaRPr lang="en-US" baseline="0" dirty="0" smtClean="0"/>
          </a:p>
        </p:txBody>
      </p:sp>
    </p:spTree>
    <p:extLst>
      <p:ext uri="{BB962C8B-B14F-4D97-AF65-F5344CB8AC3E}">
        <p14:creationId xmlns="" xmlns:p14="http://schemas.microsoft.com/office/powerpoint/2010/main" val="92330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Meesig: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Regarding</a:t>
            </a:r>
            <a:r>
              <a:rPr lang="en-US" baseline="0" dirty="0" smtClean="0"/>
              <a:t> Acute Myocardial infarction, r</a:t>
            </a:r>
            <a:r>
              <a:rPr lang="en-US" dirty="0" smtClean="0"/>
              <a:t>emember our earlier reference.</a:t>
            </a:r>
            <a:r>
              <a:rPr lang="en-US" baseline="0" dirty="0" smtClean="0"/>
              <a:t> This is w</a:t>
            </a:r>
            <a:r>
              <a:rPr lang="en-US" dirty="0" smtClean="0"/>
              <a:t>here ICD-10 actually</a:t>
            </a:r>
            <a:r>
              <a:rPr lang="en-US" baseline="0" dirty="0" smtClean="0"/>
              <a:t> catches the coding up to current documentation. </a:t>
            </a:r>
            <a:r>
              <a:rPr lang="en-US" dirty="0" smtClean="0"/>
              <a:t> To</a:t>
            </a:r>
            <a:r>
              <a:rPr lang="en-US" baseline="0" dirty="0" smtClean="0"/>
              <a:t> start with , </a:t>
            </a:r>
            <a:r>
              <a:rPr lang="en-US" dirty="0" smtClean="0"/>
              <a:t>Acute Myocardial Infarction is classified as</a:t>
            </a:r>
            <a:r>
              <a:rPr lang="en-US" baseline="0" dirty="0" smtClean="0"/>
              <a:t> a STEMI or NON-STEMI. We have recognized MI’s in this manner for quite some time, but ICD-9 does not have coding to correspond to these designations. Again, in documentation the </a:t>
            </a:r>
            <a:r>
              <a:rPr lang="en-US" u="sng" baseline="0" dirty="0" smtClean="0"/>
              <a:t>location</a:t>
            </a:r>
            <a:r>
              <a:rPr lang="en-US" baseline="0" dirty="0" smtClean="0"/>
              <a:t> is important, </a:t>
            </a:r>
            <a:r>
              <a:rPr lang="en-US" dirty="0" smtClean="0"/>
              <a:t>such as anterolateral wall or true posterior wall.</a:t>
            </a:r>
          </a:p>
          <a:p>
            <a:r>
              <a:rPr lang="en-US" baseline="0" dirty="0" smtClean="0"/>
              <a:t>And</a:t>
            </a:r>
            <a:r>
              <a:rPr lang="en-US" dirty="0" smtClean="0"/>
              <a:t> whether it is the </a:t>
            </a:r>
            <a:r>
              <a:rPr lang="en-US" u="sng" dirty="0" smtClean="0"/>
              <a:t>initial</a:t>
            </a:r>
            <a:r>
              <a:rPr lang="en-US" dirty="0" smtClean="0"/>
              <a:t> MI or a </a:t>
            </a:r>
            <a:r>
              <a:rPr lang="en-US" u="sng" dirty="0" smtClean="0"/>
              <a:t>subsequent</a:t>
            </a:r>
            <a:r>
              <a:rPr lang="en-US" dirty="0" smtClean="0"/>
              <a:t> one occurring within 4 weeks</a:t>
            </a:r>
            <a:r>
              <a:rPr lang="en-US" baseline="0" dirty="0" smtClean="0"/>
              <a:t> also should be documented. The time frames for subsequent MI for ICD-10 is 4 weeks, but in ICD-9 it is 8 weeks. This is another difference.</a:t>
            </a:r>
            <a:endParaRPr lang="en-US" dirty="0" smtClean="0"/>
          </a:p>
          <a:p>
            <a:endParaRPr lang="en-US" dirty="0" smtClean="0"/>
          </a:p>
          <a:p>
            <a:endParaRPr lang="en-US" baseline="0" dirty="0" smtClean="0"/>
          </a:p>
          <a:p>
            <a:r>
              <a:rPr lang="en-US" baseline="0" dirty="0" smtClean="0"/>
              <a:t>*************************************************************************************************************************</a:t>
            </a:r>
          </a:p>
          <a:p>
            <a:endParaRPr lang="en-US" baseline="0" dirty="0" smtClean="0"/>
          </a:p>
          <a:p>
            <a:endParaRPr lang="en-US" baseline="0" dirty="0" smtClean="0"/>
          </a:p>
          <a:p>
            <a:endParaRPr lang="en-US" baseline="0" dirty="0" smtClean="0"/>
          </a:p>
          <a:p>
            <a:r>
              <a:rPr lang="en-US" baseline="0" dirty="0" smtClean="0"/>
              <a:t>NOTES:</a:t>
            </a:r>
          </a:p>
          <a:p>
            <a:endParaRPr lang="en-US" baseline="0" dirty="0" smtClean="0"/>
          </a:p>
          <a:p>
            <a:pPr lvl="0" rtl="0"/>
            <a:r>
              <a:rPr lang="en-US" sz="1400" dirty="0" smtClean="0"/>
              <a:t>Type</a:t>
            </a:r>
          </a:p>
          <a:p>
            <a:pPr lvl="1" rtl="0"/>
            <a:r>
              <a:rPr lang="en-US" sz="2000" dirty="0" smtClean="0"/>
              <a:t>STEMI</a:t>
            </a:r>
          </a:p>
          <a:p>
            <a:pPr lvl="1" rtl="0"/>
            <a:r>
              <a:rPr lang="en-US" sz="2000" dirty="0" smtClean="0"/>
              <a:t>NSTEMI</a:t>
            </a:r>
          </a:p>
          <a:p>
            <a:pPr lvl="0" rtl="0"/>
            <a:r>
              <a:rPr lang="en-US" sz="1400" dirty="0" smtClean="0"/>
              <a:t>Location</a:t>
            </a:r>
          </a:p>
          <a:p>
            <a:pPr lvl="1" rtl="0"/>
            <a:r>
              <a:rPr lang="en-US" sz="2000" dirty="0" smtClean="0"/>
              <a:t>Anterolateral wall</a:t>
            </a:r>
          </a:p>
          <a:p>
            <a:pPr lvl="1" rtl="0"/>
            <a:r>
              <a:rPr lang="en-US" sz="2000" dirty="0" smtClean="0"/>
              <a:t>True posterior wall</a:t>
            </a:r>
          </a:p>
          <a:p>
            <a:pPr lvl="0" rtl="0"/>
            <a:r>
              <a:rPr lang="en-US" sz="1400" dirty="0" smtClean="0"/>
              <a:t>Date </a:t>
            </a:r>
          </a:p>
          <a:p>
            <a:pPr lvl="1" rtl="0"/>
            <a:r>
              <a:rPr lang="en-US" sz="2000" dirty="0" smtClean="0"/>
              <a:t>ICD 10 classifies an acute myocardial infarction to 4 weeks or less</a:t>
            </a:r>
          </a:p>
          <a:p>
            <a:pPr lvl="0" rtl="0"/>
            <a:r>
              <a:rPr lang="en-US" sz="1400" dirty="0" smtClean="0"/>
              <a:t>Initial or Subsequent</a:t>
            </a:r>
          </a:p>
          <a:p>
            <a:pPr lvl="1" rtl="0"/>
            <a:r>
              <a:rPr lang="en-US" sz="2000" dirty="0" smtClean="0"/>
              <a:t>New concept in ICD-10</a:t>
            </a:r>
          </a:p>
          <a:p>
            <a:pPr lvl="1" rtl="0"/>
            <a:r>
              <a:rPr lang="en-US" sz="2000" dirty="0" smtClean="0"/>
              <a:t>Subsequent is a new MI occurring within 4 weeks of an initial MI</a:t>
            </a:r>
          </a:p>
          <a:p>
            <a:endParaRPr lang="en-US" dirty="0" smtClean="0"/>
          </a:p>
          <a:p>
            <a:endParaRPr lang="en-US" dirty="0" smtClean="0"/>
          </a:p>
          <a:p>
            <a:endParaRPr lang="en-US" dirty="0" smtClean="0"/>
          </a:p>
        </p:txBody>
      </p:sp>
    </p:spTree>
    <p:extLst>
      <p:ext uri="{BB962C8B-B14F-4D97-AF65-F5344CB8AC3E}">
        <p14:creationId xmlns="" xmlns:p14="http://schemas.microsoft.com/office/powerpoint/2010/main" val="22698993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 </a:t>
            </a:r>
          </a:p>
          <a:p>
            <a:endParaRPr lang="en-US" dirty="0" smtClean="0"/>
          </a:p>
          <a:p>
            <a:endParaRPr lang="en-US" dirty="0" smtClean="0"/>
          </a:p>
          <a:p>
            <a:r>
              <a:rPr lang="en-US" dirty="0" smtClean="0"/>
              <a:t>Moving on to CVAs.  In order for CVAs to be reported accurately in ICD 10—providers must document the type, location</a:t>
            </a:r>
            <a:r>
              <a:rPr lang="en-US" baseline="0" dirty="0" smtClean="0"/>
              <a:t> and vessel involved </a:t>
            </a:r>
            <a:r>
              <a:rPr lang="en-US" dirty="0" smtClean="0"/>
              <a:t> to</a:t>
            </a:r>
            <a:r>
              <a:rPr lang="en-US" baseline="0" dirty="0" smtClean="0"/>
              <a:t> fully describe the CVA and capture the specificity, this is no change from ICD-9 .  The addition we see with  ICD 10 is the further classification of dominant/non dominant identification for hemiparesis and weakness due to the stroke.    Providers will need to document which is the patient’s dominant side!</a:t>
            </a:r>
          </a:p>
          <a:p>
            <a:endParaRPr lang="en-US" baseline="0" dirty="0" smtClean="0"/>
          </a:p>
          <a:p>
            <a:endParaRPr lang="en-US" baseline="0" dirty="0" smtClean="0"/>
          </a:p>
          <a:p>
            <a:endParaRPr lang="en-US" baseline="0" dirty="0" smtClean="0"/>
          </a:p>
          <a:p>
            <a:pPr eaLnBrk="1" hangingPunct="1"/>
            <a:r>
              <a:rPr lang="en-US" altLang="en-US" dirty="0" smtClean="0">
                <a:ea typeface="ヒラギノ角ゴ Pro W3"/>
                <a:cs typeface="ヒラギノ角ゴ Pro W3"/>
              </a:rPr>
              <a:t>******************************************************************************************************************</a:t>
            </a:r>
          </a:p>
          <a:p>
            <a:pPr eaLnBrk="1" hangingPunct="1"/>
            <a:endParaRPr lang="en-US" altLang="en-US" dirty="0" smtClean="0">
              <a:ea typeface="ヒラギノ角ゴ Pro W3"/>
              <a:cs typeface="ヒラギノ角ゴ Pro W3"/>
            </a:endParaRPr>
          </a:p>
          <a:p>
            <a:pPr eaLnBrk="1" hangingPunct="1"/>
            <a:r>
              <a:rPr lang="en-US" altLang="en-US" dirty="0" smtClean="0">
                <a:ea typeface="ヒラギノ角ゴ Pro W3"/>
                <a:cs typeface="ヒラギノ角ゴ Pro W3"/>
              </a:rPr>
              <a:t>NOTES:</a:t>
            </a:r>
          </a:p>
          <a:p>
            <a:pPr eaLnBrk="1" hangingPunct="1"/>
            <a:r>
              <a:rPr lang="en-US" altLang="en-US" dirty="0" smtClean="0">
                <a:ea typeface="ヒラギノ角ゴ Pro W3"/>
                <a:cs typeface="ヒラギノ角ゴ Pro W3"/>
              </a:rPr>
              <a:t>Document - Dominant/Non-dominant  </a:t>
            </a:r>
            <a:r>
              <a:rPr lang="en-US" altLang="en-US" b="1" dirty="0" smtClean="0">
                <a:ea typeface="ヒラギノ角ゴ Pro W3"/>
                <a:cs typeface="ヒラギノ角ゴ Pro W3"/>
              </a:rPr>
              <a:t>in addition</a:t>
            </a:r>
            <a:r>
              <a:rPr lang="en-US" altLang="en-US" dirty="0" smtClean="0">
                <a:ea typeface="ヒラギノ角ゴ Pro W3"/>
                <a:cs typeface="ヒラギノ角ゴ Pro W3"/>
              </a:rPr>
              <a:t> to Left or Right for hemiparesis and weakness due to strokes </a:t>
            </a:r>
          </a:p>
          <a:p>
            <a:pPr eaLnBrk="1" hangingPunct="1"/>
            <a:r>
              <a:rPr lang="en-US" altLang="en-US" dirty="0" smtClean="0">
                <a:ea typeface="ヒラギノ角ゴ Pro W3"/>
                <a:cs typeface="ヒラギノ角ゴ Pro W3"/>
              </a:rPr>
              <a:t>If dominant side is not documented use the following default guidelines:</a:t>
            </a:r>
          </a:p>
          <a:p>
            <a:pPr lvl="1" eaLnBrk="1" hangingPunct="1"/>
            <a:r>
              <a:rPr lang="en-US" altLang="en-US" sz="2600" dirty="0" smtClean="0">
                <a:ea typeface="ヒラギノ角ゴ Pro W3"/>
              </a:rPr>
              <a:t>For ambidextrous patients, the default should be dominant. </a:t>
            </a:r>
          </a:p>
          <a:p>
            <a:pPr lvl="1" eaLnBrk="1" hangingPunct="1"/>
            <a:r>
              <a:rPr lang="en-US" altLang="en-US" sz="2600" dirty="0" smtClean="0">
                <a:ea typeface="ヒラギノ角ゴ Pro W3"/>
              </a:rPr>
              <a:t>If the left side is affected, the default is non-dominant. </a:t>
            </a:r>
          </a:p>
          <a:p>
            <a:pPr lvl="1" eaLnBrk="1" hangingPunct="1"/>
            <a:r>
              <a:rPr lang="en-US" altLang="en-US" sz="2600" dirty="0" smtClean="0">
                <a:ea typeface="ヒラギノ角ゴ Pro W3"/>
              </a:rPr>
              <a:t>If the right side is affected, the default is dominant</a:t>
            </a:r>
          </a:p>
          <a:p>
            <a:pPr lvl="1" eaLnBrk="1" hangingPunct="1"/>
            <a:endParaRPr lang="en-US" sz="2600" dirty="0" smtClean="0"/>
          </a:p>
          <a:p>
            <a:pPr lvl="1" eaLnBrk="1" hangingPunct="1"/>
            <a:endParaRPr lang="en-US" sz="2600" dirty="0" smtClean="0"/>
          </a:p>
          <a:p>
            <a:pPr lvl="0" rtl="0"/>
            <a:r>
              <a:rPr lang="en-US" sz="2800" b="1" dirty="0" smtClean="0"/>
              <a:t>Type</a:t>
            </a:r>
          </a:p>
          <a:p>
            <a:pPr lvl="1" rtl="0"/>
            <a:r>
              <a:rPr lang="en-US" sz="2800" dirty="0" err="1" smtClean="0"/>
              <a:t>Hemmorrhagic</a:t>
            </a:r>
            <a:endParaRPr lang="en-US" sz="2800" dirty="0" smtClean="0"/>
          </a:p>
          <a:p>
            <a:pPr lvl="1" rtl="0"/>
            <a:r>
              <a:rPr lang="en-US" sz="2800" dirty="0" smtClean="0"/>
              <a:t>Infarction</a:t>
            </a:r>
          </a:p>
          <a:p>
            <a:pPr lvl="1" rtl="0"/>
            <a:r>
              <a:rPr lang="en-US" sz="2800" dirty="0" smtClean="0"/>
              <a:t>Ruptured cerebral aneurysm</a:t>
            </a:r>
          </a:p>
          <a:p>
            <a:pPr lvl="1" rtl="0"/>
            <a:r>
              <a:rPr lang="en-US" sz="2800" dirty="0" smtClean="0"/>
              <a:t>Stenosis or occlusion without infarction</a:t>
            </a:r>
          </a:p>
          <a:p>
            <a:pPr lvl="0" rtl="0"/>
            <a:r>
              <a:rPr lang="en-US" sz="2800" b="1" dirty="0" smtClean="0"/>
              <a:t>Location</a:t>
            </a:r>
          </a:p>
          <a:p>
            <a:pPr lvl="1" rtl="0"/>
            <a:r>
              <a:rPr lang="en-US" sz="2800" dirty="0" smtClean="0"/>
              <a:t>Subarachnoid (what artery)</a:t>
            </a:r>
          </a:p>
          <a:p>
            <a:pPr lvl="1" rtl="0"/>
            <a:r>
              <a:rPr lang="en-US" sz="2800" dirty="0" smtClean="0"/>
              <a:t>Subdural </a:t>
            </a:r>
          </a:p>
          <a:p>
            <a:pPr lvl="1" rtl="0"/>
            <a:r>
              <a:rPr lang="en-US" sz="2800" dirty="0" err="1" smtClean="0"/>
              <a:t>Intracerebral</a:t>
            </a:r>
            <a:endParaRPr lang="en-US" sz="2800" dirty="0" smtClean="0"/>
          </a:p>
          <a:p>
            <a:pPr lvl="0" rtl="0"/>
            <a:r>
              <a:rPr lang="en-US" sz="2800" b="1" dirty="0" smtClean="0"/>
              <a:t>Vessel</a:t>
            </a:r>
          </a:p>
          <a:p>
            <a:pPr lvl="1" rtl="0"/>
            <a:r>
              <a:rPr lang="en-US" sz="2800" dirty="0" smtClean="0"/>
              <a:t>Carotid artery</a:t>
            </a:r>
          </a:p>
          <a:p>
            <a:pPr lvl="1" rtl="0"/>
            <a:r>
              <a:rPr lang="en-US" sz="2800" dirty="0" smtClean="0"/>
              <a:t>Cerebral artery</a:t>
            </a:r>
          </a:p>
          <a:p>
            <a:pPr lvl="1" rtl="0"/>
            <a:r>
              <a:rPr lang="en-US" sz="2800" dirty="0" smtClean="0"/>
              <a:t>Communicating arteries (anterior &amp; posterior)</a:t>
            </a:r>
          </a:p>
          <a:p>
            <a:pPr lvl="1" rtl="0"/>
            <a:r>
              <a:rPr lang="en-US" sz="2800" dirty="0" err="1" smtClean="0"/>
              <a:t>Precerebral</a:t>
            </a:r>
            <a:r>
              <a:rPr lang="en-US" sz="2800" dirty="0" smtClean="0"/>
              <a:t> artery</a:t>
            </a:r>
          </a:p>
          <a:p>
            <a:pPr lvl="0" rtl="0"/>
            <a:r>
              <a:rPr lang="en-US" sz="2800" b="1" dirty="0" smtClean="0"/>
              <a:t>Laterality &amp; Hand Dominance</a:t>
            </a:r>
          </a:p>
          <a:p>
            <a:pPr lvl="1" rtl="0"/>
            <a:r>
              <a:rPr lang="en-US" sz="2800" dirty="0" smtClean="0"/>
              <a:t>Left </a:t>
            </a:r>
          </a:p>
          <a:p>
            <a:pPr lvl="1" rtl="0"/>
            <a:r>
              <a:rPr lang="en-US" sz="2800" dirty="0" smtClean="0"/>
              <a:t>Right</a:t>
            </a:r>
          </a:p>
          <a:p>
            <a:pPr lvl="1" rtl="0"/>
            <a:r>
              <a:rPr lang="en-US" sz="2800" dirty="0" smtClean="0"/>
              <a:t>Bilateral</a:t>
            </a:r>
          </a:p>
          <a:p>
            <a:pPr lvl="1" eaLnBrk="1" hangingPunct="1"/>
            <a:endParaRPr lang="en-US" dirty="0"/>
          </a:p>
        </p:txBody>
      </p:sp>
    </p:spTree>
    <p:extLst>
      <p:ext uri="{BB962C8B-B14F-4D97-AF65-F5344CB8AC3E}">
        <p14:creationId xmlns="" xmlns:p14="http://schemas.microsoft.com/office/powerpoint/2010/main" val="16554011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endParaRPr lang="en-US" baseline="0" dirty="0" smtClean="0"/>
          </a:p>
          <a:p>
            <a:endParaRPr lang="en-US" dirty="0" smtClean="0"/>
          </a:p>
          <a:p>
            <a:r>
              <a:rPr lang="en-US" dirty="0" smtClean="0"/>
              <a:t>This chart depicts some of the detail in</a:t>
            </a:r>
            <a:r>
              <a:rPr lang="en-US" baseline="0" dirty="0" smtClean="0"/>
              <a:t> ICD 10 regarding cerebral infarctions.   What I want you to note on this slide is the importance of the buzz words “due to” in every diagnosis code here. These diagnoses are “due to” thrombosis in the various arterial distributions, but in other cerebral infarction diagnoses it may be “due to” hemorrhage, or “due to” embolism. You get the picture. </a:t>
            </a:r>
          </a:p>
          <a:p>
            <a:endParaRPr lang="en-US" baseline="0" dirty="0" smtClean="0"/>
          </a:p>
          <a:p>
            <a:r>
              <a:rPr lang="en-US" dirty="0" smtClean="0"/>
              <a:t>We should be starting to see some themes</a:t>
            </a:r>
            <a:r>
              <a:rPr lang="en-US" baseline="0" dirty="0" smtClean="0"/>
              <a:t> in the documentation basics here. Again with stroke, the type and location are needed. </a:t>
            </a:r>
          </a:p>
          <a:p>
            <a:r>
              <a:rPr lang="en-US" baseline="0" dirty="0" smtClean="0"/>
              <a:t>Ask yourself? Is the stroke hemorrhagic, thrombotic, embolic, </a:t>
            </a:r>
            <a:r>
              <a:rPr lang="en-US" baseline="0" dirty="0" err="1" smtClean="0"/>
              <a:t>stenotic</a:t>
            </a:r>
            <a:r>
              <a:rPr lang="en-US" baseline="0" dirty="0" smtClean="0"/>
              <a:t>, or resulting from an aneurism? And by location </a:t>
            </a:r>
            <a:r>
              <a:rPr lang="en-US" u="sng" baseline="0" dirty="0" smtClean="0"/>
              <a:t>NOW</a:t>
            </a:r>
            <a:r>
              <a:rPr lang="en-US" baseline="0" dirty="0" smtClean="0"/>
              <a:t> we are not talking about right or left, although you need to state the laterality too, we are referencing the location or distribution of the blood vessel in the brain that is blocked or bleeding, or is it a subdural or </a:t>
            </a:r>
            <a:r>
              <a:rPr lang="en-US" baseline="0" dirty="0" err="1" smtClean="0"/>
              <a:t>intracerebral</a:t>
            </a:r>
            <a:r>
              <a:rPr lang="en-US" baseline="0" dirty="0" smtClean="0"/>
              <a:t> bleed.</a:t>
            </a:r>
          </a:p>
          <a:p>
            <a:pPr eaLnBrk="1" hangingPunct="1"/>
            <a:endParaRPr lang="en-US" altLang="en-US" dirty="0" smtClean="0">
              <a:ea typeface="ヒラギノ角ゴ Pro W3"/>
              <a:cs typeface="ヒラギノ角ゴ Pro W3"/>
            </a:endParaRPr>
          </a:p>
          <a:p>
            <a:endParaRPr lang="en-US" dirty="0"/>
          </a:p>
        </p:txBody>
      </p:sp>
    </p:spTree>
    <p:extLst>
      <p:ext uri="{BB962C8B-B14F-4D97-AF65-F5344CB8AC3E}">
        <p14:creationId xmlns="" xmlns:p14="http://schemas.microsoft.com/office/powerpoint/2010/main" val="15670342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endParaRPr lang="en-US" dirty="0" smtClean="0"/>
          </a:p>
          <a:p>
            <a:r>
              <a:rPr lang="en-US" dirty="0" smtClean="0"/>
              <a:t>So</a:t>
            </a:r>
            <a:r>
              <a:rPr lang="en-US" baseline="0" dirty="0" smtClean="0"/>
              <a:t> here we have some more good documentation examples. Note the use of the buzz words again – with, due to, and caused by; the type of stroke - occlusion, or hemorrhage – and their modifiers - complete, spontaneous, and multiple localized; the location – middle cerebral artery; and complicating factors – “probably secondary to” heparin induced coagulopathy. We generally list most of these diagnoses, but we don’t always string them together to properly attribute them to the cause-and-effect. And we often don’t use the modifiers that you see. It’s like the difference between fourth grade English class and twelfth grade. It is important for us to learn to use these modifiers, or have the clinical documentation specialist help us with them.</a:t>
            </a:r>
          </a:p>
          <a:p>
            <a:endParaRPr lang="en-US" dirty="0" smtClean="0"/>
          </a:p>
          <a:p>
            <a:endParaRPr lang="en-US" dirty="0"/>
          </a:p>
        </p:txBody>
      </p:sp>
    </p:spTree>
    <p:extLst>
      <p:ext uri="{BB962C8B-B14F-4D97-AF65-F5344CB8AC3E}">
        <p14:creationId xmlns="" xmlns:p14="http://schemas.microsoft.com/office/powerpoint/2010/main" val="32681630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Meesig:</a:t>
            </a:r>
          </a:p>
          <a:p>
            <a:endParaRPr lang="en-US" dirty="0" smtClean="0"/>
          </a:p>
          <a:p>
            <a:r>
              <a:rPr lang="en-US" dirty="0" smtClean="0"/>
              <a:t>Now we are back to my pet peeve – what</a:t>
            </a:r>
            <a:r>
              <a:rPr lang="en-US" baseline="0" dirty="0" smtClean="0"/>
              <a:t> did the patient look like on discharge? How much did they improve during their hospital stay? For the provider taking over the patient’s care after you, this is important information. It is also important for the coders to properly code the diagnosis.</a:t>
            </a:r>
          </a:p>
          <a:p>
            <a:endParaRPr lang="en-US" baseline="0" dirty="0" smtClean="0"/>
          </a:p>
          <a:p>
            <a:r>
              <a:rPr lang="en-US" baseline="0" dirty="0" smtClean="0"/>
              <a:t>It is also important to document whether the stroke is acute on admission or a chronic condition. If it is an </a:t>
            </a:r>
            <a:r>
              <a:rPr lang="en-US" b="1" baseline="0" dirty="0" smtClean="0"/>
              <a:t>acute</a:t>
            </a:r>
            <a:r>
              <a:rPr lang="en-US" baseline="0" dirty="0" smtClean="0"/>
              <a:t> stroke, what are the residual effects that the patient is still manifesting at discharge. As in pneumonia, we will see that late effects of stroke affect the VERA reimbursement by quite a bit.</a:t>
            </a:r>
            <a:endParaRPr lang="en-US" dirty="0" smtClean="0"/>
          </a:p>
          <a:p>
            <a:endParaRPr lang="en-US" dirty="0" smtClean="0"/>
          </a:p>
          <a:p>
            <a:endParaRPr lang="en-US" dirty="0"/>
          </a:p>
        </p:txBody>
      </p:sp>
    </p:spTree>
    <p:extLst>
      <p:ext uri="{BB962C8B-B14F-4D97-AF65-F5344CB8AC3E}">
        <p14:creationId xmlns="" xmlns:p14="http://schemas.microsoft.com/office/powerpoint/2010/main" val="4136270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aseline="0" dirty="0" smtClean="0"/>
              <a:t>Tina:</a:t>
            </a:r>
          </a:p>
          <a:p>
            <a:endParaRPr lang="en-US" baseline="0" dirty="0" smtClean="0"/>
          </a:p>
          <a:p>
            <a:r>
              <a:rPr lang="en-US" baseline="0" dirty="0" smtClean="0"/>
              <a:t>As Dr. Meesig said, the documentation of stroke late effects plays a big role in VERA reimbursement.  For patients discharged from an inpatient setting with a primary diagnosis of acute stroke, CVA or occlusion, followed by a secondary residual condition commonly seen such as aphasia, dysphagia, hemiplegia and hemiparesis, they will have a classification of specialized care, putting the patient into Vera Class #37. </a:t>
            </a:r>
          </a:p>
          <a:p>
            <a:endParaRPr lang="en-US" baseline="0" dirty="0" smtClean="0"/>
          </a:p>
          <a:p>
            <a:r>
              <a:rPr lang="en-US" baseline="0" dirty="0" smtClean="0"/>
              <a:t>If there is no residual condition documented the patient falls to a basic vesting class for cardiovascular disease with reimbursement value so to speak at  $2729 per case.  </a:t>
            </a:r>
          </a:p>
          <a:p>
            <a:endParaRPr lang="en-US" baseline="0" dirty="0" smtClean="0"/>
          </a:p>
          <a:p>
            <a:r>
              <a:rPr lang="en-US" baseline="0" dirty="0" smtClean="0"/>
              <a:t>The VERA stroke class has a value of $16, 373 , which you can see is much higher.   Makes sense though as VERA is recognizing that it will cost more to take care of the patient’s residuals following a stroke with ongoing care.   If you miss documenting those residuals however during the inpatient stay….the extra value will be lost. </a:t>
            </a:r>
          </a:p>
          <a:p>
            <a:endParaRPr lang="en-US" baseline="0" dirty="0" smtClean="0"/>
          </a:p>
          <a:p>
            <a:r>
              <a:rPr lang="en-US" baseline="0" dirty="0" smtClean="0"/>
              <a:t>Dr. Meesig:</a:t>
            </a:r>
          </a:p>
          <a:p>
            <a:r>
              <a:rPr lang="en-US" baseline="0" dirty="0" smtClean="0"/>
              <a:t>So as you can see, this documentation is very important to your VA for you to get it right. Again, it is not gaming the system but proper documentation to get proper credit for the work that you are doing.</a:t>
            </a:r>
            <a:endParaRPr lang="en-US" dirty="0" smtClean="0"/>
          </a:p>
          <a:p>
            <a:r>
              <a:rPr lang="en-US" baseline="0" dirty="0" smtClean="0"/>
              <a:t> </a:t>
            </a:r>
            <a:endParaRPr lang="en-US" dirty="0" smtClean="0"/>
          </a:p>
          <a:p>
            <a:endParaRPr lang="en-US" dirty="0"/>
          </a:p>
        </p:txBody>
      </p:sp>
    </p:spTree>
    <p:extLst>
      <p:ext uri="{BB962C8B-B14F-4D97-AF65-F5344CB8AC3E}">
        <p14:creationId xmlns="" xmlns:p14="http://schemas.microsoft.com/office/powerpoint/2010/main" val="6900446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Meesig:</a:t>
            </a:r>
          </a:p>
          <a:p>
            <a:r>
              <a:rPr lang="en-US" dirty="0" smtClean="0"/>
              <a:t>Tina thought it was funny </a:t>
            </a:r>
            <a:r>
              <a:rPr lang="en-US" baseline="0" dirty="0" smtClean="0"/>
              <a:t>that the code of hypertension is I-10, which is what the coders use for short to designate ICD-10. </a:t>
            </a:r>
            <a:r>
              <a:rPr lang="en-US" dirty="0" smtClean="0"/>
              <a:t>However,</a:t>
            </a:r>
            <a:r>
              <a:rPr lang="en-US" baseline="0" dirty="0" smtClean="0"/>
              <a:t> documenting for hypertension does not need to cause you stress, frustration or even hypertension. Probably a place to start would be documenting high blood pressure without a diagnosis of hypertension, </a:t>
            </a:r>
            <a:r>
              <a:rPr lang="en-US" b="1" baseline="0" dirty="0" smtClean="0"/>
              <a:t>if</a:t>
            </a:r>
            <a:r>
              <a:rPr lang="en-US" baseline="0" dirty="0" smtClean="0"/>
              <a:t> you have a patient with mildly elevated blood pressure who has not developed any </a:t>
            </a:r>
            <a:r>
              <a:rPr lang="en-US" baseline="0" dirty="0" err="1" smtClean="0"/>
              <a:t>sequela</a:t>
            </a:r>
            <a:r>
              <a:rPr lang="en-US" baseline="0" dirty="0" smtClean="0"/>
              <a:t>. Heart disease, kidney disease, heart and kidney disease, you get the idea, are key to documenting the association. Here we use our buzz words again to connect the conditions. And don’t forget to add the history of use of or exposure to tobacco. </a:t>
            </a:r>
          </a:p>
          <a:p>
            <a:endParaRPr lang="en-US" baseline="0" dirty="0" smtClean="0"/>
          </a:p>
          <a:p>
            <a:endParaRPr lang="en-US" baseline="0" dirty="0" smtClean="0"/>
          </a:p>
          <a:p>
            <a:r>
              <a:rPr lang="en-US" baseline="0" dirty="0" smtClean="0"/>
              <a:t>**************************************************************************************************************************</a:t>
            </a:r>
          </a:p>
          <a:p>
            <a:r>
              <a:rPr lang="en-US" baseline="0" dirty="0" smtClean="0"/>
              <a:t>NOTES:</a:t>
            </a:r>
          </a:p>
          <a:p>
            <a:pPr lvl="0" rtl="0"/>
            <a:r>
              <a:rPr lang="en-US" sz="2000" b="0" dirty="0" smtClean="0"/>
              <a:t>ICD-10 Hypertension Code Series:   I10 – I15.x</a:t>
            </a:r>
          </a:p>
          <a:p>
            <a:pPr lvl="0" rtl="0"/>
            <a:r>
              <a:rPr lang="en-US" sz="1800" b="0" dirty="0" smtClean="0"/>
              <a:t>Comorbidities Present</a:t>
            </a:r>
          </a:p>
          <a:p>
            <a:pPr lvl="1" rtl="0"/>
            <a:r>
              <a:rPr lang="en-US" sz="1600" dirty="0" smtClean="0"/>
              <a:t>Hypertensive heart disease</a:t>
            </a:r>
          </a:p>
          <a:p>
            <a:pPr lvl="1" rtl="0"/>
            <a:r>
              <a:rPr lang="en-US" sz="1600" dirty="0" smtClean="0"/>
              <a:t>Hypertensive Chronic Kidney Disease (CKD)</a:t>
            </a:r>
          </a:p>
          <a:p>
            <a:pPr lvl="1" rtl="0"/>
            <a:r>
              <a:rPr lang="en-US" sz="1600" dirty="0" smtClean="0"/>
              <a:t>Hypertensive heart and CKD</a:t>
            </a:r>
          </a:p>
          <a:p>
            <a:pPr lvl="1" rtl="0"/>
            <a:r>
              <a:rPr lang="en-US" sz="1600" dirty="0" smtClean="0"/>
              <a:t>Secondary hypertension</a:t>
            </a:r>
          </a:p>
          <a:p>
            <a:pPr lvl="2" rtl="0"/>
            <a:r>
              <a:rPr lang="en-US" sz="1600" dirty="0" smtClean="0"/>
              <a:t>Underlying condition</a:t>
            </a:r>
          </a:p>
          <a:p>
            <a:pPr lvl="1" rtl="0"/>
            <a:r>
              <a:rPr lang="en-US" sz="1600" dirty="0" smtClean="0"/>
              <a:t>Indicate as appropriate</a:t>
            </a:r>
          </a:p>
          <a:p>
            <a:pPr lvl="2" rtl="0"/>
            <a:r>
              <a:rPr lang="en-US" sz="1600" dirty="0" smtClean="0"/>
              <a:t>With / without heart failure </a:t>
            </a:r>
          </a:p>
          <a:p>
            <a:pPr lvl="2" rtl="0"/>
            <a:r>
              <a:rPr lang="en-US" sz="1600" dirty="0" smtClean="0"/>
              <a:t>Type of heart failure</a:t>
            </a:r>
          </a:p>
          <a:p>
            <a:pPr lvl="2" rtl="0"/>
            <a:r>
              <a:rPr lang="en-US" sz="1600" dirty="0" smtClean="0"/>
              <a:t>Stage of CKD</a:t>
            </a:r>
          </a:p>
          <a:p>
            <a:pPr lvl="0" rtl="0"/>
            <a:r>
              <a:rPr lang="en-US" sz="1600" dirty="0" smtClean="0"/>
              <a:t>History of use, current use of, or exposure to tobacco </a:t>
            </a:r>
          </a:p>
          <a:p>
            <a:pPr lvl="0" rtl="0"/>
            <a:r>
              <a:rPr lang="en-US" dirty="0" smtClean="0"/>
              <a:t>Distinguish between hypertension and high blood pressure without diagnosis of HTN</a:t>
            </a:r>
          </a:p>
          <a:p>
            <a:endParaRPr lang="en-US" baseline="0" dirty="0" smtClean="0"/>
          </a:p>
          <a:p>
            <a:endParaRPr lang="en-US" baseline="0" dirty="0" smtClean="0"/>
          </a:p>
          <a:p>
            <a:endParaRPr lang="en-US" baseline="0" dirty="0" smtClean="0"/>
          </a:p>
        </p:txBody>
      </p:sp>
    </p:spTree>
    <p:extLst>
      <p:ext uri="{BB962C8B-B14F-4D97-AF65-F5344CB8AC3E}">
        <p14:creationId xmlns="" xmlns:p14="http://schemas.microsoft.com/office/powerpoint/2010/main" val="27575653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Moving</a:t>
            </a:r>
            <a:r>
              <a:rPr lang="en-US" baseline="0" dirty="0" smtClean="0"/>
              <a:t> on to respiratory diseases –COPD is a very common diagnosis at the VA.  </a:t>
            </a:r>
            <a:r>
              <a:rPr lang="en-US" dirty="0" smtClean="0"/>
              <a:t>Documentation of COPD should reflect the stage</a:t>
            </a:r>
            <a:r>
              <a:rPr lang="en-US" baseline="0" dirty="0" smtClean="0"/>
              <a:t> of lung disease for accurate coding.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already discussed pneumonia.  We didn’t, however, discuss </a:t>
            </a:r>
            <a:r>
              <a:rPr lang="en-US" dirty="0" smtClean="0"/>
              <a:t>ventilator-associated</a:t>
            </a:r>
            <a:r>
              <a:rPr lang="en-US" baseline="0" dirty="0" smtClean="0"/>
              <a:t> pneumonia.    Along with the </a:t>
            </a:r>
            <a:r>
              <a:rPr lang="en-US" b="1" baseline="0" dirty="0" smtClean="0"/>
              <a:t>respiratory failure </a:t>
            </a:r>
            <a:r>
              <a:rPr lang="en-US" baseline="0" dirty="0" smtClean="0"/>
              <a:t>that required the ventilator in the first place, Ventilator Associated Pneumonia should be clearly documented in addition to the organism involved.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p>
            <a:endParaRPr lang="en-US" dirty="0" smtClean="0"/>
          </a:p>
          <a:p>
            <a:endParaRPr lang="en-US" dirty="0" smtClean="0"/>
          </a:p>
          <a:p>
            <a:endParaRPr lang="en-US" dirty="0" smtClean="0"/>
          </a:p>
          <a:p>
            <a:r>
              <a:rPr lang="en-US" dirty="0" smtClean="0"/>
              <a:t>NOTES:</a:t>
            </a:r>
          </a:p>
          <a:p>
            <a:r>
              <a:rPr lang="en-US" dirty="0" smtClean="0"/>
              <a:t>Documentation should reflect the stage</a:t>
            </a:r>
            <a:r>
              <a:rPr lang="en-US" baseline="0" dirty="0" smtClean="0"/>
              <a:t> of lung disease for accurate coding</a:t>
            </a:r>
            <a:endParaRPr lang="en-US" dirty="0" smtClean="0"/>
          </a:p>
          <a:p>
            <a:r>
              <a:rPr lang="en-US" dirty="0" smtClean="0"/>
              <a:t>COPD:</a:t>
            </a:r>
          </a:p>
          <a:p>
            <a:pPr marL="174056" indent="-174056">
              <a:buFont typeface="Arial" panose="020B0604020202020204" pitchFamily="34" charset="0"/>
              <a:buChar char="•"/>
            </a:pPr>
            <a:r>
              <a:rPr lang="en-US" dirty="0" smtClean="0"/>
              <a:t>Stage I- Mild</a:t>
            </a:r>
            <a:r>
              <a:rPr lang="en-US" baseline="0" dirty="0" smtClean="0"/>
              <a:t> COPD – mild airflow limitations</a:t>
            </a:r>
          </a:p>
          <a:p>
            <a:pPr marL="174056" indent="-174056">
              <a:buFont typeface="Arial" panose="020B0604020202020204" pitchFamily="34" charset="0"/>
              <a:buChar char="•"/>
            </a:pPr>
            <a:r>
              <a:rPr lang="en-US" baseline="0" dirty="0" smtClean="0"/>
              <a:t>Stage II- Moderate COPD worsening airflow limitation </a:t>
            </a:r>
          </a:p>
          <a:p>
            <a:pPr marL="174056" indent="-174056">
              <a:buFont typeface="Arial" panose="020B0604020202020204" pitchFamily="34" charset="0"/>
              <a:buChar char="•"/>
            </a:pPr>
            <a:r>
              <a:rPr lang="en-US" baseline="0" dirty="0" smtClean="0"/>
              <a:t>Stage III- Severe COPD  Worsening airflow limitations</a:t>
            </a:r>
          </a:p>
          <a:p>
            <a:pPr marL="174056" indent="-174056">
              <a:buFont typeface="Arial" panose="020B0604020202020204" pitchFamily="34" charset="0"/>
              <a:buChar char="•"/>
            </a:pPr>
            <a:r>
              <a:rPr lang="en-US" baseline="0" dirty="0" smtClean="0"/>
              <a:t>Stage IV- Very Severe COPD </a:t>
            </a:r>
          </a:p>
          <a:p>
            <a:pPr marL="174056" indent="-174056">
              <a:buFont typeface="Arial" panose="020B0604020202020204" pitchFamily="34" charset="0"/>
              <a:buChar char="•"/>
            </a:pPr>
            <a:endParaRPr lang="en-US" dirty="0" smtClean="0"/>
          </a:p>
          <a:p>
            <a:endParaRPr lang="en-US" dirty="0" smtClean="0"/>
          </a:p>
          <a:p>
            <a:endParaRPr lang="en-US" dirty="0"/>
          </a:p>
        </p:txBody>
      </p:sp>
    </p:spTree>
    <p:extLst>
      <p:ext uri="{BB962C8B-B14F-4D97-AF65-F5344CB8AC3E}">
        <p14:creationId xmlns="" xmlns:p14="http://schemas.microsoft.com/office/powerpoint/2010/main" val="2568608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r>
              <a:rPr lang="en-US" dirty="0" smtClean="0"/>
              <a:t>Tina:</a:t>
            </a:r>
          </a:p>
          <a:p>
            <a:r>
              <a:rPr lang="en-US" dirty="0" smtClean="0"/>
              <a:t>Why in the world do we need to switch to ICD-10?</a:t>
            </a:r>
          </a:p>
          <a:p>
            <a:endParaRPr lang="en-US" i="1"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effectLst/>
              </a:rPr>
              <a:t>Well</a:t>
            </a:r>
            <a:r>
              <a:rPr lang="en-US" baseline="0" dirty="0" smtClean="0">
                <a:effectLst/>
              </a:rPr>
              <a:t> </a:t>
            </a:r>
            <a:r>
              <a:rPr lang="en-US" dirty="0" smtClean="0">
                <a:effectLst/>
              </a:rPr>
              <a:t>if you really think about it a minute, ICD 9 is over 34 years old; outdated in terms of medical technology and advances of today.  How far has medicine come in the last 5 or 10 years; yet alone in the last 34 since ICD-9 began. </a:t>
            </a:r>
            <a:r>
              <a:rPr lang="en-US" baseline="0" dirty="0" smtClean="0">
                <a:effectLst/>
              </a:rPr>
              <a:t>ICD 9 is simply outdated to the way you practice medicine today, and to that light some of the documentation habits you already have will actually be reflected in ICD 10. A good example of that is STEMI/NSTEMI for myocardial infarctions as you have been using that terminology for years and now ICD 10 is catching up with you! </a:t>
            </a:r>
          </a:p>
          <a:p>
            <a:endParaRPr lang="en-US" i="1" dirty="0" smtClean="0">
              <a:effectLst/>
            </a:endParaRPr>
          </a:p>
          <a:p>
            <a:endParaRPr lang="en-US" i="0" baseline="0" dirty="0" smtClean="0">
              <a:solidFill>
                <a:srgbClr val="FF0000"/>
              </a:solidFill>
            </a:endParaRPr>
          </a:p>
          <a:p>
            <a:r>
              <a:rPr lang="en-US" i="0" baseline="0" dirty="0" smtClean="0">
                <a:solidFill>
                  <a:srgbClr val="FF0000"/>
                </a:solidFill>
              </a:rPr>
              <a:t>Dr. Meesig----</a:t>
            </a:r>
          </a:p>
          <a:p>
            <a:r>
              <a:rPr lang="en-US" i="0" baseline="0" dirty="0" smtClean="0">
                <a:solidFill>
                  <a:srgbClr val="FF0000"/>
                </a:solidFill>
              </a:rPr>
              <a:t>What providers need</a:t>
            </a:r>
            <a:r>
              <a:rPr lang="en-US" i="0" u="sng" baseline="0" dirty="0" smtClean="0">
                <a:solidFill>
                  <a:srgbClr val="FF0000"/>
                </a:solidFill>
              </a:rPr>
              <a:t> is for you to </a:t>
            </a:r>
            <a:r>
              <a:rPr lang="en-US" i="0" baseline="0" dirty="0" smtClean="0">
                <a:solidFill>
                  <a:srgbClr val="FF0000"/>
                </a:solidFill>
              </a:rPr>
              <a:t>help us say it in terms that can be easily applied to the diagnostic terms you coders need to capture the appropriate code set.  </a:t>
            </a:r>
          </a:p>
          <a:p>
            <a:endParaRPr lang="en-US" i="0" baseline="0" dirty="0" smtClean="0">
              <a:solidFill>
                <a:srgbClr val="FF0000"/>
              </a:solidFill>
            </a:endParaRPr>
          </a:p>
          <a:p>
            <a:r>
              <a:rPr lang="en-US" i="0" u="sng" baseline="0" dirty="0" smtClean="0">
                <a:solidFill>
                  <a:srgbClr val="FF0000"/>
                </a:solidFill>
              </a:rPr>
              <a:t>Tina:</a:t>
            </a:r>
          </a:p>
          <a:p>
            <a:r>
              <a:rPr lang="en-US" i="0" baseline="0" dirty="0" smtClean="0">
                <a:solidFill>
                  <a:srgbClr val="FF0000"/>
                </a:solidFill>
              </a:rPr>
              <a:t>We are going to explore further in this presentation how much impact ICD 10 will have on your documentation practices, which will </a:t>
            </a:r>
            <a:r>
              <a:rPr lang="en-US" i="0" dirty="0" smtClean="0">
                <a:solidFill>
                  <a:srgbClr val="FF0000"/>
                </a:solidFill>
              </a:rPr>
              <a:t>vary depending on your specialty.  </a:t>
            </a:r>
            <a:r>
              <a:rPr lang="en-US" sz="1200" b="0" i="0" u="none" strike="noStrike" kern="1200" baseline="0" dirty="0" smtClean="0">
                <a:solidFill>
                  <a:schemeClr val="tx1"/>
                </a:solidFill>
                <a:latin typeface="+mn-lt"/>
                <a:ea typeface="+mn-ea"/>
                <a:cs typeface="+mn-cs"/>
              </a:rPr>
              <a:t>Most of the new concepts introduced in ICD-10 codes are concepts that all providers should be documenting now. </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Remember the coder’s mantra…..if it was not documented,</a:t>
            </a:r>
            <a:r>
              <a:rPr lang="en-US" sz="1200" kern="1200" baseline="0" dirty="0" smtClean="0">
                <a:solidFill>
                  <a:schemeClr val="tx1"/>
                </a:solidFill>
                <a:effectLst/>
                <a:latin typeface="+mn-lt"/>
                <a:ea typeface="+mn-ea"/>
                <a:cs typeface="+mn-cs"/>
              </a:rPr>
              <a:t> it was not done.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Now let’s take a few minutes to see who we have with us today.</a:t>
            </a:r>
          </a:p>
          <a:p>
            <a:endParaRPr lang="en-US" i="0" baseline="0" dirty="0" smtClean="0">
              <a:solidFill>
                <a:srgbClr val="FF0000"/>
              </a:solidFill>
            </a:endParaRPr>
          </a:p>
          <a:p>
            <a:endParaRPr lang="en-US"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26163717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endParaRPr lang="en-US" dirty="0" smtClean="0"/>
          </a:p>
          <a:p>
            <a:r>
              <a:rPr lang="en-US" dirty="0" smtClean="0"/>
              <a:t>Moving on to asthma.</a:t>
            </a:r>
            <a:r>
              <a:rPr lang="en-US" baseline="0" dirty="0" smtClean="0"/>
              <a:t>  </a:t>
            </a:r>
            <a:r>
              <a:rPr lang="en-US" dirty="0" smtClean="0"/>
              <a:t>ICD 10 classifies asthma by The National Heart, Lung, and Blood Institute (NHLBI) asthma severity classification scale, identifying first the  severity , so in</a:t>
            </a:r>
            <a:r>
              <a:rPr lang="en-US" baseline="0" dirty="0" smtClean="0"/>
              <a:t> order to correctly capture and assign the codes we need you to document the severity of the asthma, whether with the specific words noted on the slide, or by describing in the note frequency of attacks.  </a:t>
            </a:r>
          </a:p>
          <a:p>
            <a:endParaRPr lang="en-US" baseline="0" dirty="0" smtClean="0"/>
          </a:p>
          <a:p>
            <a:r>
              <a:rPr lang="en-US" b="1" baseline="0" dirty="0" smtClean="0"/>
              <a:t>This is a noted change from the ICD- 9 classification, which is merely intrinsic and extrinsic.</a:t>
            </a:r>
            <a:r>
              <a:rPr lang="en-US" baseline="0" dirty="0" smtClean="0"/>
              <a:t>    The challenge here in documentation will be the conscious effort on the part of the provider, and our challenge to you, to start incorporating the words </a:t>
            </a:r>
            <a:r>
              <a:rPr lang="en-US" u="sng" baseline="0" dirty="0" smtClean="0"/>
              <a:t>persistent</a:t>
            </a:r>
            <a:r>
              <a:rPr lang="en-US" baseline="0" dirty="0" smtClean="0"/>
              <a:t> and </a:t>
            </a:r>
            <a:r>
              <a:rPr lang="en-US" u="sng" baseline="0" dirty="0" smtClean="0"/>
              <a:t>intermittent </a:t>
            </a:r>
            <a:r>
              <a:rPr lang="en-US" baseline="0" dirty="0" smtClean="0"/>
              <a:t>when describing asthma severity levels.  </a:t>
            </a:r>
          </a:p>
          <a:p>
            <a:endParaRPr lang="en-US" baseline="0" dirty="0" smtClean="0"/>
          </a:p>
          <a:p>
            <a:r>
              <a:rPr lang="en-US" dirty="0" smtClean="0"/>
              <a:t>With regard to acuity, ICD‐10 distinguishes between uncomplicated cases and those in exacerbation.</a:t>
            </a:r>
            <a:r>
              <a:rPr lang="en-US" baseline="0" dirty="0" smtClean="0"/>
              <a:t> An</a:t>
            </a:r>
            <a:r>
              <a:rPr lang="en-US" dirty="0" smtClean="0"/>
              <a:t> acute exacerbation is a worsening or decompensation of a chronic</a:t>
            </a:r>
            <a:r>
              <a:rPr lang="en-US" baseline="0" dirty="0" smtClean="0"/>
              <a:t> </a:t>
            </a:r>
            <a:r>
              <a:rPr lang="en-US" dirty="0" smtClean="0"/>
              <a:t>condition,</a:t>
            </a:r>
            <a:r>
              <a:rPr lang="en-US" baseline="0" dirty="0" smtClean="0"/>
              <a:t> it </a:t>
            </a:r>
            <a:r>
              <a:rPr lang="en-US" dirty="0" smtClean="0"/>
              <a:t>is not equivalent to an infection superimposed on a</a:t>
            </a:r>
            <a:r>
              <a:rPr lang="en-US" baseline="0" dirty="0" smtClean="0"/>
              <a:t> </a:t>
            </a:r>
            <a:r>
              <a:rPr lang="en-US" dirty="0" smtClean="0"/>
              <a:t>chronic condition. You may need to clarify</a:t>
            </a:r>
            <a:r>
              <a:rPr lang="en-US" baseline="0" dirty="0" smtClean="0"/>
              <a:t> the relationship between asthma, bronchitis and possibly COPD if indicated. Most adults with asthma will not require an inpatient admission. If the patient is admitted, ask yourself if there are indicators of acute respiratory failure that need to be documented.</a:t>
            </a:r>
            <a:endParaRPr lang="en-US" dirty="0" smtClean="0"/>
          </a:p>
          <a:p>
            <a:endParaRPr lang="en-US" dirty="0" smtClean="0"/>
          </a:p>
          <a:p>
            <a:r>
              <a:rPr lang="en-US" dirty="0" smtClean="0"/>
              <a:t>If you know the type</a:t>
            </a:r>
            <a:r>
              <a:rPr lang="en-US" baseline="0" dirty="0" smtClean="0"/>
              <a:t> of asthma, document that too. The cause of asthma is not always known, it may just be intrinsic. </a:t>
            </a:r>
            <a:r>
              <a:rPr lang="en-US" dirty="0" smtClean="0"/>
              <a:t>And don’t forget</a:t>
            </a:r>
            <a:r>
              <a:rPr lang="en-US" baseline="0" dirty="0" smtClean="0"/>
              <a:t> to document </a:t>
            </a:r>
            <a:r>
              <a:rPr lang="en-US" dirty="0" smtClean="0"/>
              <a:t>exposure to or use</a:t>
            </a:r>
            <a:r>
              <a:rPr lang="en-US" baseline="0" dirty="0" smtClean="0"/>
              <a:t> </a:t>
            </a:r>
            <a:r>
              <a:rPr lang="en-US" dirty="0" smtClean="0"/>
              <a:t>of tobacco along</a:t>
            </a:r>
            <a:r>
              <a:rPr lang="en-US" baseline="0" dirty="0" smtClean="0"/>
              <a:t> with the type of tobacco product!</a:t>
            </a:r>
            <a:endParaRPr lang="en-US" dirty="0" smtClean="0"/>
          </a:p>
          <a:p>
            <a:endParaRPr lang="en-US" dirty="0" smtClean="0"/>
          </a:p>
          <a:p>
            <a:endParaRPr lang="en-US" dirty="0"/>
          </a:p>
        </p:txBody>
      </p:sp>
    </p:spTree>
    <p:extLst>
      <p:ext uri="{BB962C8B-B14F-4D97-AF65-F5344CB8AC3E}">
        <p14:creationId xmlns="" xmlns:p14="http://schemas.microsoft.com/office/powerpoint/2010/main" val="4101859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aseline="0" dirty="0" smtClean="0"/>
              <a:t> </a:t>
            </a:r>
            <a:r>
              <a:rPr lang="en-US" dirty="0" smtClean="0"/>
              <a:t>Tina:</a:t>
            </a:r>
          </a:p>
          <a:p>
            <a:endParaRPr lang="en-US" dirty="0" smtClean="0"/>
          </a:p>
          <a:p>
            <a:r>
              <a:rPr lang="en-US" dirty="0" smtClean="0"/>
              <a:t>ICD-10</a:t>
            </a:r>
            <a:r>
              <a:rPr lang="en-US" baseline="0" dirty="0" smtClean="0"/>
              <a:t> further categorizes asthma into severity categories such as those listed on the slide.  Further it specifies the acuity level as uncomplicated, exacerbated, and/or with status asthmaticus.  </a:t>
            </a:r>
          </a:p>
          <a:p>
            <a:r>
              <a:rPr lang="en-US" baseline="0" dirty="0" smtClean="0"/>
              <a:t>Again with asthma it is important to use the connector word “with” to show the specificity.  It is also important to connect asthma to its underlying cause as we will see in some of the examples on the next slide.  </a:t>
            </a:r>
            <a:endParaRPr lang="en-US" dirty="0" smtClean="0"/>
          </a:p>
          <a:p>
            <a:endParaRPr lang="en-US" dirty="0" smtClean="0"/>
          </a:p>
          <a:p>
            <a:endParaRPr lang="en-US" baseline="0" dirty="0" smtClean="0"/>
          </a:p>
        </p:txBody>
      </p:sp>
    </p:spTree>
    <p:extLst>
      <p:ext uri="{BB962C8B-B14F-4D97-AF65-F5344CB8AC3E}">
        <p14:creationId xmlns="" xmlns:p14="http://schemas.microsoft.com/office/powerpoint/2010/main" val="1952848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Tina:</a:t>
            </a:r>
          </a:p>
          <a:p>
            <a:endParaRPr lang="en-US" baseline="0" dirty="0" smtClean="0"/>
          </a:p>
          <a:p>
            <a:r>
              <a:rPr lang="en-US" baseline="0" dirty="0" smtClean="0"/>
              <a:t>In these examples here we see how to put together the severity, acuity and type.  Let’s breakdown the last example– exercise-induced is the type, </a:t>
            </a:r>
            <a:r>
              <a:rPr lang="en-US" b="1" baseline="0" dirty="0" smtClean="0"/>
              <a:t>intermittent</a:t>
            </a:r>
            <a:r>
              <a:rPr lang="en-US" baseline="0" dirty="0" smtClean="0"/>
              <a:t> designates the severity of the asthma, and </a:t>
            </a:r>
            <a:r>
              <a:rPr lang="en-US" b="1" baseline="0" dirty="0" smtClean="0"/>
              <a:t>status asthmaticus </a:t>
            </a:r>
            <a:r>
              <a:rPr lang="en-US" baseline="0" dirty="0" smtClean="0"/>
              <a:t>states the acuity.  </a:t>
            </a:r>
          </a:p>
          <a:p>
            <a:endParaRPr lang="en-US" baseline="0" dirty="0" smtClean="0"/>
          </a:p>
          <a:p>
            <a:r>
              <a:rPr lang="en-US" baseline="0" dirty="0" smtClean="0"/>
              <a:t>Also note our buzz words in these examples as well – most likely secondary to, caused by, and with, and the great descriptor of the exercise induced asthma.</a:t>
            </a:r>
            <a:endParaRPr lang="en-US" dirty="0" smtClean="0"/>
          </a:p>
          <a:p>
            <a:endParaRPr lang="en-US" dirty="0"/>
          </a:p>
        </p:txBody>
      </p:sp>
    </p:spTree>
    <p:extLst>
      <p:ext uri="{BB962C8B-B14F-4D97-AF65-F5344CB8AC3E}">
        <p14:creationId xmlns="" xmlns:p14="http://schemas.microsoft.com/office/powerpoint/2010/main" val="2265657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1" baseline="0" dirty="0" smtClean="0"/>
              <a:t>Meesig:</a:t>
            </a:r>
          </a:p>
          <a:p>
            <a:endParaRPr lang="en-US" baseline="0" dirty="0" smtClean="0"/>
          </a:p>
          <a:p>
            <a:r>
              <a:rPr lang="en-US" baseline="0" dirty="0" smtClean="0"/>
              <a:t>Now we will address digestive disorders.  ICD-10 classifications have been expanded to identify secondary disease processes: for example, </a:t>
            </a:r>
            <a:r>
              <a:rPr lang="en-US" dirty="0" err="1" smtClean="0"/>
              <a:t>Crohn’s</a:t>
            </a:r>
            <a:r>
              <a:rPr lang="en-US" dirty="0" smtClean="0"/>
              <a:t> disease of</a:t>
            </a:r>
            <a:r>
              <a:rPr lang="en-US" baseline="0" dirty="0" smtClean="0"/>
              <a:t> the small intestine with fistula, or with bowel obstruction. Ulcerative colitis with Hemorrhage resulting in acute blood loss anemia. Hemorrhoids with perianal venous thrombosis. </a:t>
            </a:r>
          </a:p>
          <a:p>
            <a:endParaRPr lang="en-US" baseline="0" dirty="0" smtClean="0"/>
          </a:p>
          <a:p>
            <a:r>
              <a:rPr lang="en-US" baseline="0" dirty="0" smtClean="0"/>
              <a:t>I can tell you that as a </a:t>
            </a:r>
            <a:r>
              <a:rPr lang="en-US" baseline="0" dirty="0" err="1" smtClean="0"/>
              <a:t>colo</a:t>
            </a:r>
            <a:r>
              <a:rPr lang="en-US" baseline="0" dirty="0" smtClean="0"/>
              <a:t>-rectal surgeon I cared for plenty of people with thrombosed hemorrhoids, and I never called them “hemorrhoids with perianal venous thrombosis”. But if it means that doing so will be a better reflection of the patient care I provided,  you bet that I would use the extra words!</a:t>
            </a:r>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1250250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endParaRPr lang="en-US" dirty="0" smtClean="0"/>
          </a:p>
          <a:p>
            <a:r>
              <a:rPr lang="en-US" dirty="0" smtClean="0"/>
              <a:t> Another disease that is seen a lot in the VA is skin cancer. We use the same type of documentation with skin</a:t>
            </a:r>
            <a:r>
              <a:rPr lang="en-US" baseline="0" dirty="0" smtClean="0"/>
              <a:t> cancer that we would use for other neoplasms, including the cell type, location, and stage or presence of metastasis if indicated. </a:t>
            </a:r>
          </a:p>
          <a:p>
            <a:r>
              <a:rPr lang="en-US" baseline="0" dirty="0" smtClean="0"/>
              <a:t>Other skin lesions that are not cancer, or that we do not know yet if they are cancer, can be designated as having uncertain behavior. Of course, if you know the cell type you should always give it. With skin lesions the location and size are more important than ever. Many patients will have more than one skin lesion, so it is even more important than ever to be as descriptive as possible when describing the location of the lesion you are concerned about.</a:t>
            </a:r>
            <a:r>
              <a:rPr lang="en-US" dirty="0" smtClean="0"/>
              <a:t> </a:t>
            </a:r>
          </a:p>
          <a:p>
            <a:r>
              <a:rPr lang="en-US" dirty="0" smtClean="0"/>
              <a:t> </a:t>
            </a:r>
          </a:p>
          <a:p>
            <a:endParaRPr lang="en-US" dirty="0"/>
          </a:p>
        </p:txBody>
      </p:sp>
    </p:spTree>
    <p:extLst>
      <p:ext uri="{BB962C8B-B14F-4D97-AF65-F5344CB8AC3E}">
        <p14:creationId xmlns="" xmlns:p14="http://schemas.microsoft.com/office/powerpoint/2010/main" val="89397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baseline="0" dirty="0" smtClean="0"/>
              <a:t> </a:t>
            </a:r>
            <a:r>
              <a:rPr lang="en-US" dirty="0" smtClean="0"/>
              <a:t>Tina:</a:t>
            </a:r>
          </a:p>
          <a:p>
            <a:r>
              <a:rPr lang="en-US" dirty="0" smtClean="0"/>
              <a:t>Moving</a:t>
            </a:r>
            <a:r>
              <a:rPr lang="en-US" baseline="0" dirty="0" smtClean="0"/>
              <a:t> on to ulcers; </a:t>
            </a:r>
            <a:r>
              <a:rPr lang="en-US" dirty="0" smtClean="0"/>
              <a:t>ICD 10 uses combination codes in this category because they report the pressure ulcer, the anatomic site, and the stage of the pressure ulcer. The severity of the pressure ulcer is reported using the National Pressure Ulcer Advisory Panel (NPUAP) staging which we have detailed for you in our presentation notes.</a:t>
            </a:r>
          </a:p>
          <a:p>
            <a:endParaRPr lang="en-US" baseline="0" dirty="0" smtClean="0"/>
          </a:p>
          <a:p>
            <a:r>
              <a:rPr lang="en-US" baseline="0" dirty="0" smtClean="0"/>
              <a:t>It is very important for physicians to document the diagnosis of pressure ulcer to include the anatomic site; and don’t forget laterality when applicable. </a:t>
            </a:r>
          </a:p>
          <a:p>
            <a:endParaRPr lang="en-US" baseline="0" dirty="0" smtClean="0"/>
          </a:p>
          <a:p>
            <a:r>
              <a:rPr lang="en-US" baseline="0" dirty="0" smtClean="0"/>
              <a:t>In this rare occasion,  the  pressure ulcer stage may be assigned by coding based on medical record documentation from nursing documentation, usually the wound care nurse.  However, again, the associated diagnosis or pressure ulcer must be documented by the patient’s provider. </a:t>
            </a:r>
          </a:p>
          <a:p>
            <a:endParaRPr lang="en-US" baseline="0" dirty="0" smtClean="0"/>
          </a:p>
          <a:p>
            <a:r>
              <a:rPr lang="en-US" baseline="0" dirty="0" smtClean="0"/>
              <a:t>Accurate staging documentation is critical with pressure ulcers as they are considered on the CMS list of Hospital Acquired conditions.  </a:t>
            </a:r>
            <a:endParaRPr lang="en-US" dirty="0" smtClean="0"/>
          </a:p>
          <a:p>
            <a:endParaRPr lang="en-US" dirty="0" smtClean="0"/>
          </a:p>
          <a:p>
            <a:r>
              <a:rPr lang="en-US" dirty="0" smtClean="0"/>
              <a:t>***************************************************************************************************************************</a:t>
            </a:r>
          </a:p>
          <a:p>
            <a:endParaRPr lang="en-US" dirty="0" smtClean="0"/>
          </a:p>
          <a:p>
            <a:r>
              <a:rPr lang="en-US" dirty="0" smtClean="0"/>
              <a:t>NOTES:</a:t>
            </a:r>
          </a:p>
          <a:p>
            <a:r>
              <a:rPr lang="en-US" dirty="0" smtClean="0"/>
              <a:t>Stage 1: Pressure pre-ulcer skin changes limited to persistent focal edema</a:t>
            </a:r>
          </a:p>
          <a:p>
            <a:r>
              <a:rPr lang="en-US" dirty="0" smtClean="0"/>
              <a:t>Stage 2: Pressure ulcer with abrasion, blister, and partial thickness skin loss involving epidermis and/or dermis</a:t>
            </a:r>
          </a:p>
          <a:p>
            <a:r>
              <a:rPr lang="en-US" dirty="0" smtClean="0"/>
              <a:t>Stage 3: Pressure ulcer with full thickness skin loss involving damage or necrosis of subcutaneous tissue</a:t>
            </a:r>
          </a:p>
          <a:p>
            <a:r>
              <a:rPr lang="en-US" dirty="0" smtClean="0"/>
              <a:t>Stage 4 : Pressure ulcer with necrosis of soft tissues through to underlying muscle, tendon, or bone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Non-pressure</a:t>
            </a:r>
            <a:r>
              <a:rPr lang="en-US" baseline="0" dirty="0" smtClean="0"/>
              <a:t> ulcers are classified differently. Non-pressure ulcers are classified by the anatomic site, including laterality, but the staging system that applies to the pressure ulcerations of the skin does not apply to non-pressure ulcers. Instead, the s</a:t>
            </a:r>
            <a:r>
              <a:rPr lang="en-US" dirty="0" smtClean="0"/>
              <a:t>everity is measured by the degree of erosion through the tissues, from the skin</a:t>
            </a:r>
            <a:r>
              <a:rPr lang="en-US" baseline="0" dirty="0" smtClean="0"/>
              <a:t> to the bone and the actual depth of the ulceration.</a:t>
            </a:r>
          </a:p>
          <a:p>
            <a:endParaRPr lang="en-US" dirty="0" smtClean="0"/>
          </a:p>
          <a:p>
            <a:r>
              <a:rPr lang="en-US" baseline="0" dirty="0" smtClean="0"/>
              <a:t> </a:t>
            </a:r>
            <a:endParaRPr lang="en-US" dirty="0"/>
          </a:p>
        </p:txBody>
      </p:sp>
    </p:spTree>
    <p:extLst>
      <p:ext uri="{BB962C8B-B14F-4D97-AF65-F5344CB8AC3E}">
        <p14:creationId xmlns="" xmlns:p14="http://schemas.microsoft.com/office/powerpoint/2010/main" val="12896031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a:t>
            </a:r>
            <a:r>
              <a:rPr lang="en-US" baseline="0" dirty="0" smtClean="0"/>
              <a:t> Meesig:</a:t>
            </a:r>
            <a:endParaRPr lang="en-US" dirty="0" smtClean="0"/>
          </a:p>
          <a:p>
            <a:endParaRPr lang="en-US" dirty="0" smtClean="0"/>
          </a:p>
          <a:p>
            <a:r>
              <a:rPr lang="en-US" dirty="0" smtClean="0"/>
              <a:t>When it comes to injuries,</a:t>
            </a:r>
            <a:r>
              <a:rPr lang="en-US" baseline="0" dirty="0" smtClean="0"/>
              <a:t> this is where we get the most expansion of the numbers of codes in ICD-10. Injuries are coded by body part, type of injury, laterality, episode of care, and other more specific designators depending on the type of injury.</a:t>
            </a:r>
          </a:p>
          <a:p>
            <a:endParaRPr lang="en-US" dirty="0" smtClean="0"/>
          </a:p>
          <a:p>
            <a:r>
              <a:rPr lang="en-US" dirty="0" smtClean="0"/>
              <a:t>The</a:t>
            </a:r>
            <a:r>
              <a:rPr lang="en-US" baseline="0" dirty="0" smtClean="0"/>
              <a:t> initial encounter is self-explanatory, but e</a:t>
            </a:r>
            <a:r>
              <a:rPr lang="en-US" dirty="0" smtClean="0"/>
              <a:t>xtensions of the initial encounter are used while the patient is receiving active treatment for the injury.</a:t>
            </a:r>
            <a:r>
              <a:rPr lang="en-US" baseline="0" dirty="0" smtClean="0"/>
              <a:t>  These include emergency room encounters by various providers, later initial evaluation and treatment by a new provider and surgical treatment.</a:t>
            </a:r>
          </a:p>
          <a:p>
            <a:endParaRPr lang="en-US" baseline="0" dirty="0" smtClean="0"/>
          </a:p>
          <a:p>
            <a:r>
              <a:rPr lang="en-US" baseline="0" dirty="0" smtClean="0"/>
              <a:t>Subsequent encounter is used after the patient has received initial treatment for the injury and is receiving routine care during the healing and recovery period.  Examples include: aftercare and follow up visits, cast changes and/or removal, removal of internal or external fixation device, etc..</a:t>
            </a:r>
          </a:p>
          <a:p>
            <a:endParaRPr lang="en-US" baseline="0" dirty="0" smtClean="0"/>
          </a:p>
          <a:p>
            <a:r>
              <a:rPr lang="en-US" baseline="0" dirty="0" err="1" smtClean="0"/>
              <a:t>Sequela</a:t>
            </a:r>
            <a:r>
              <a:rPr lang="en-US" baseline="0" dirty="0" smtClean="0"/>
              <a:t> is assigned to complications or conditions that arise as a direct result of an injury.   An example of this would be treatment for a scar formation after a burn injury, or a non-union from a fracture.</a:t>
            </a:r>
          </a:p>
          <a:p>
            <a:endParaRPr lang="en-US" baseline="0" dirty="0" smtClean="0"/>
          </a:p>
          <a:p>
            <a:endParaRPr lang="en-US" dirty="0" smtClean="0"/>
          </a:p>
          <a:p>
            <a:endParaRPr lang="en-US" dirty="0"/>
          </a:p>
        </p:txBody>
      </p:sp>
    </p:spTree>
    <p:extLst>
      <p:ext uri="{BB962C8B-B14F-4D97-AF65-F5344CB8AC3E}">
        <p14:creationId xmlns="" xmlns:p14="http://schemas.microsoft.com/office/powerpoint/2010/main" val="2074506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r>
              <a:rPr lang="en-US" dirty="0" smtClean="0"/>
              <a:t>The trauma surgeons I’m afraid are responsible</a:t>
            </a:r>
            <a:r>
              <a:rPr lang="en-US" baseline="0" dirty="0" smtClean="0"/>
              <a:t> for a large part of the expansion in the injury area. As we discussed earlier, almost half of the code expansion in ICD-10 is due to the injury codes. The trauma surgeons were interested in getting better information for their registries and their research. Also as we discussed earlier, this is one of the reasons for the ICD-10 expansion, to improve on registry and research capabilities.</a:t>
            </a:r>
          </a:p>
          <a:p>
            <a:r>
              <a:rPr lang="en-US" baseline="0" dirty="0" smtClean="0"/>
              <a:t>Laterality is a big contributor, and the episode of care too. There is a lot of detail in the type of fracture, more than just open fracture or closed, but comminuted, spiral segmental, I could go on. When  you begin to layer all this information to the seventh level, that is where the numbers of codes really add up!</a:t>
            </a:r>
          </a:p>
          <a:p>
            <a:endParaRPr lang="en-US" dirty="0" smtClean="0"/>
          </a:p>
          <a:p>
            <a:r>
              <a:rPr lang="en-US" dirty="0" smtClean="0"/>
              <a:t>Tina: </a:t>
            </a:r>
          </a:p>
          <a:p>
            <a:endParaRPr lang="en-US" dirty="0" smtClean="0">
              <a:solidFill>
                <a:schemeClr val="bg1"/>
              </a:solidFill>
            </a:endParaRPr>
          </a:p>
          <a:p>
            <a:r>
              <a:rPr lang="en-US" dirty="0" smtClean="0">
                <a:solidFill>
                  <a:schemeClr val="bg1"/>
                </a:solidFill>
              </a:rPr>
              <a:t>Again, for all injuries the important</a:t>
            </a:r>
            <a:r>
              <a:rPr lang="en-US" baseline="0" dirty="0" smtClean="0">
                <a:solidFill>
                  <a:schemeClr val="bg1"/>
                </a:solidFill>
              </a:rPr>
              <a:t> documentation pieces to ensure you incorporate are:</a:t>
            </a:r>
          </a:p>
          <a:p>
            <a:endParaRPr lang="en-US" baseline="0" dirty="0" smtClean="0">
              <a:solidFill>
                <a:schemeClr val="bg1"/>
              </a:solidFill>
            </a:endParaRPr>
          </a:p>
          <a:p>
            <a:r>
              <a:rPr lang="en-US" baseline="0" dirty="0" smtClean="0">
                <a:solidFill>
                  <a:schemeClr val="bg1"/>
                </a:solidFill>
              </a:rPr>
              <a:t>Site, type, laterality, cause, and a clear indication of the episode of care you are providing at that encounter.</a:t>
            </a:r>
          </a:p>
          <a:p>
            <a:endParaRPr lang="en-US" dirty="0" smtClean="0"/>
          </a:p>
          <a:p>
            <a:endParaRPr lang="en-US" dirty="0"/>
          </a:p>
        </p:txBody>
      </p:sp>
    </p:spTree>
    <p:extLst>
      <p:ext uri="{BB962C8B-B14F-4D97-AF65-F5344CB8AC3E}">
        <p14:creationId xmlns="" xmlns:p14="http://schemas.microsoft.com/office/powerpoint/2010/main" val="24966534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Tina:</a:t>
            </a:r>
          </a:p>
          <a:p>
            <a:r>
              <a:rPr lang="en-US" dirty="0" smtClean="0"/>
              <a:t>In this </a:t>
            </a:r>
            <a:r>
              <a:rPr lang="en-US" baseline="0" dirty="0" smtClean="0"/>
              <a:t>s</a:t>
            </a:r>
            <a:r>
              <a:rPr lang="en-US" dirty="0" smtClean="0"/>
              <a:t>cenario </a:t>
            </a:r>
            <a:r>
              <a:rPr lang="en-US" baseline="0" dirty="0" smtClean="0"/>
              <a:t>you can see that there are five different words used to modify this fracture – displaced, compound, comminuted, right, and radial.  An orthopedic surgeon likely would use all of those words to describe that fracture, especially if they are the one operating on it, but until ICD-10, it wouldn’t be captured this specifically in the coding.   Now with ICD -10, it will, and so you see a glimpse of why we have over 39,000 codes in the injury section; all of them have this level of detail associated. </a:t>
            </a:r>
            <a:endParaRPr lang="en-US" dirty="0" smtClean="0"/>
          </a:p>
          <a:p>
            <a:endParaRPr lang="en-US" dirty="0" smtClean="0"/>
          </a:p>
          <a:p>
            <a:r>
              <a:rPr lang="en-US" dirty="0" smtClean="0"/>
              <a:t>************************************************************************************************************************</a:t>
            </a:r>
          </a:p>
          <a:p>
            <a:endParaRPr lang="en-US" dirty="0" smtClean="0"/>
          </a:p>
          <a:p>
            <a:r>
              <a:rPr lang="en-US" dirty="0" smtClean="0"/>
              <a:t>Scenario taken from the Instructors edition</a:t>
            </a:r>
            <a:r>
              <a:rPr lang="en-US" baseline="0" dirty="0" smtClean="0"/>
              <a:t> of the AHIMA ICD-10-CM Training Manual – 2011.</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Tree>
    <p:extLst>
      <p:ext uri="{BB962C8B-B14F-4D97-AF65-F5344CB8AC3E}">
        <p14:creationId xmlns="" xmlns:p14="http://schemas.microsoft.com/office/powerpoint/2010/main" val="39288640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solidFill>
                <a:schemeClr val="bg1"/>
              </a:solidFill>
            </a:endParaRPr>
          </a:p>
          <a:p>
            <a:pPr marL="0" indent="0">
              <a:buNone/>
            </a:pPr>
            <a:r>
              <a:rPr lang="en-US" sz="1200" b="1" dirty="0" smtClean="0">
                <a:solidFill>
                  <a:schemeClr val="bg1"/>
                </a:solidFill>
              </a:rPr>
              <a:t>Dr. Meesig:</a:t>
            </a:r>
            <a:r>
              <a:rPr lang="en-US" sz="1200" b="1" baseline="0" dirty="0" smtClean="0">
                <a:solidFill>
                  <a:schemeClr val="bg1"/>
                </a:solidFill>
              </a:rPr>
              <a:t> </a:t>
            </a:r>
          </a:p>
          <a:p>
            <a:pPr marL="0" indent="0">
              <a:buNone/>
            </a:pPr>
            <a:endParaRPr lang="en-US" sz="1200" b="1" baseline="0" dirty="0" smtClean="0">
              <a:solidFill>
                <a:schemeClr val="bg1"/>
              </a:solidFill>
            </a:endParaRPr>
          </a:p>
          <a:p>
            <a:pPr marL="0" indent="0">
              <a:buNone/>
            </a:pPr>
            <a:endParaRPr lang="en-US" sz="1200" b="1" baseline="0" dirty="0" smtClean="0">
              <a:solidFill>
                <a:schemeClr val="bg1"/>
              </a:solidFill>
            </a:endParaRPr>
          </a:p>
          <a:p>
            <a:pPr marL="0" indent="0">
              <a:buNone/>
            </a:pPr>
            <a:r>
              <a:rPr lang="en-US" sz="1200" b="0" baseline="0" dirty="0" smtClean="0">
                <a:solidFill>
                  <a:schemeClr val="bg1"/>
                </a:solidFill>
              </a:rPr>
              <a:t>As if the injury section wasn’t complicated enough; one further addition. </a:t>
            </a:r>
          </a:p>
          <a:p>
            <a:pPr marL="0" indent="0">
              <a:buNone/>
            </a:pPr>
            <a:endParaRPr lang="en-US" sz="1200" b="0" baseline="0"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bg1"/>
                </a:solidFill>
              </a:rPr>
              <a:t>The seventh (7th) character in some fractures will identify the type of open fracture using the </a:t>
            </a:r>
            <a:r>
              <a:rPr lang="en-US" sz="1200" b="0" dirty="0" err="1" smtClean="0">
                <a:solidFill>
                  <a:schemeClr val="bg1"/>
                </a:solidFill>
              </a:rPr>
              <a:t>Gustilo</a:t>
            </a:r>
            <a:r>
              <a:rPr lang="en-US" sz="1200" b="0" dirty="0" smtClean="0">
                <a:solidFill>
                  <a:schemeClr val="bg1"/>
                </a:solidFill>
              </a:rPr>
              <a:t> Fracture Classification.</a:t>
            </a:r>
          </a:p>
          <a:p>
            <a:pPr marL="0" indent="0">
              <a:buNone/>
            </a:pPr>
            <a:r>
              <a:rPr lang="en-US" sz="1200" b="0" baseline="0" dirty="0" smtClean="0">
                <a:solidFill>
                  <a:schemeClr val="bg1"/>
                </a:solidFill>
              </a:rPr>
              <a:t>Coders will need to have documented the type of open fracture according to the scale to properly  assign the correct code.   </a:t>
            </a:r>
            <a:endParaRPr lang="en-US" sz="1200" b="1" dirty="0" smtClean="0">
              <a:solidFill>
                <a:schemeClr val="bg1"/>
              </a:solidFill>
            </a:endParaRPr>
          </a:p>
          <a:p>
            <a:pPr marL="0" indent="0">
              <a:buNone/>
            </a:pPr>
            <a:endParaRPr lang="en-US" sz="1200" b="1" dirty="0" smtClean="0">
              <a:solidFill>
                <a:schemeClr val="bg1"/>
              </a:solidFill>
            </a:endParaRPr>
          </a:p>
          <a:p>
            <a:pPr marL="0" indent="0">
              <a:buNone/>
            </a:pPr>
            <a:endParaRPr lang="en-US" sz="1200" b="1" dirty="0" smtClean="0">
              <a:solidFill>
                <a:schemeClr val="bg1"/>
              </a:solidFill>
            </a:endParaRPr>
          </a:p>
          <a:p>
            <a:endParaRPr lang="en-US" dirty="0"/>
          </a:p>
        </p:txBody>
      </p:sp>
    </p:spTree>
    <p:extLst>
      <p:ext uri="{BB962C8B-B14F-4D97-AF65-F5344CB8AC3E}">
        <p14:creationId xmlns="" xmlns:p14="http://schemas.microsoft.com/office/powerpoint/2010/main" val="1579831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defTabSz="928299">
              <a:defRPr/>
            </a:pPr>
            <a:r>
              <a:rPr lang="en-US" dirty="0" smtClean="0"/>
              <a:t>Tina……</a:t>
            </a:r>
          </a:p>
          <a:p>
            <a:pPr defTabSz="928299">
              <a:defRPr/>
            </a:pPr>
            <a:endParaRPr lang="en-US" dirty="0" smtClean="0"/>
          </a:p>
          <a:p>
            <a:pPr defTabSz="928299">
              <a:defRPr/>
            </a:pPr>
            <a:r>
              <a:rPr lang="en-US" baseline="0" dirty="0" smtClean="0"/>
              <a:t>Dr. Meesig it looks like we have a variety of audience members today , thank you to all the providers listening today we appreciate you’re the time you took to tune in.  Since the majority of the audience today is mostly HIM folks we ask that you make sure you let the providers at your facility know this presentation will be recorded and available at My </a:t>
            </a:r>
            <a:r>
              <a:rPr lang="en-US" dirty="0" smtClean="0"/>
              <a:t>VeHU </a:t>
            </a:r>
            <a:r>
              <a:rPr lang="en-US" baseline="0" dirty="0" smtClean="0"/>
              <a:t>campus.</a:t>
            </a:r>
          </a:p>
          <a:p>
            <a:pPr defTabSz="928299">
              <a:defRPr/>
            </a:pPr>
            <a:endParaRPr lang="en-US" baseline="0" dirty="0" smtClean="0"/>
          </a:p>
          <a:p>
            <a:pPr defTabSz="928299">
              <a:defRPr/>
            </a:pPr>
            <a:r>
              <a:rPr lang="en-US" baseline="0" dirty="0" smtClean="0"/>
              <a:t>Dr. Meesig:  Yes, I would encourage you to use this presentation as part of your education to providers perhaps send this to them first and then follow up with them to address specifics for their particular specialties. </a:t>
            </a:r>
          </a:p>
          <a:p>
            <a:pPr defTabSz="928299">
              <a:defRPr/>
            </a:pPr>
            <a:endParaRPr lang="en-US" baseline="0" dirty="0" smtClean="0"/>
          </a:p>
          <a:p>
            <a:pPr defTabSz="928299">
              <a:defRPr/>
            </a:pPr>
            <a:r>
              <a:rPr lang="en-US" baseline="0" dirty="0" smtClean="0"/>
              <a:t>  </a:t>
            </a:r>
          </a:p>
          <a:p>
            <a:pPr defTabSz="928299">
              <a:defRPr/>
            </a:pPr>
            <a:r>
              <a:rPr lang="en-US" dirty="0" smtClean="0"/>
              <a:t>Now let’s continue on with today’s presentation. </a:t>
            </a:r>
          </a:p>
          <a:p>
            <a:pPr defTabSz="928299">
              <a:defRPr/>
            </a:pPr>
            <a:endParaRPr lang="en-US" dirty="0"/>
          </a:p>
        </p:txBody>
      </p:sp>
      <p:sp>
        <p:nvSpPr>
          <p:cNvPr id="4" name="Slide Number Placeholder 3"/>
          <p:cNvSpPr>
            <a:spLocks noGrp="1"/>
          </p:cNvSpPr>
          <p:nvPr>
            <p:ph type="sldNum" sz="quarter" idx="10"/>
          </p:nvPr>
        </p:nvSpPr>
        <p:spPr/>
        <p:txBody>
          <a:bodyPr/>
          <a:lstStyle/>
          <a:p>
            <a:fld id="{08AA51C3-518F-4F0D-B932-9AF47A2C9D15}" type="slidenum">
              <a:rPr lang="en-US" smtClean="0"/>
              <a:pPr/>
              <a:t>6</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a:t>
            </a:r>
            <a:r>
              <a:rPr lang="en-US" baseline="0" dirty="0" smtClean="0"/>
              <a:t> Meesig</a:t>
            </a:r>
          </a:p>
          <a:p>
            <a:endParaRPr lang="en-US" baseline="0" dirty="0" smtClean="0"/>
          </a:p>
          <a:p>
            <a:r>
              <a:rPr lang="en-US" baseline="0" dirty="0" smtClean="0"/>
              <a:t>Chronic kidney disease is our next topic.  Chronic kidney disease in ICD-10 is divided into stages the same as we see now in ICD-9.   Clinicians must document the stage of the kidney disease by using the National Kidney Foundation’s staging guidelines.  T</a:t>
            </a:r>
            <a:r>
              <a:rPr lang="en-US" dirty="0" smtClean="0"/>
              <a:t>his is important to show the severity of illness your patient is experiencing.  The stage is dependent on the amount of kidney damage, the serum creatinine and the </a:t>
            </a:r>
            <a:r>
              <a:rPr lang="en-US" baseline="0" dirty="0" smtClean="0"/>
              <a:t>GFR. </a:t>
            </a:r>
          </a:p>
          <a:p>
            <a:endParaRPr lang="en-US" baseline="0" dirty="0" smtClean="0"/>
          </a:p>
          <a:p>
            <a:r>
              <a:rPr lang="en-US" dirty="0" smtClean="0"/>
              <a:t>Along with the stage of chronic</a:t>
            </a:r>
            <a:r>
              <a:rPr lang="en-US" baseline="0" dirty="0" smtClean="0"/>
              <a:t> kidney disease</a:t>
            </a:r>
            <a:r>
              <a:rPr lang="en-US" dirty="0" smtClean="0"/>
              <a:t>, you should also document the acuity. Possible diagnoses</a:t>
            </a:r>
            <a:r>
              <a:rPr lang="en-US" baseline="0" dirty="0" smtClean="0"/>
              <a:t> might be </a:t>
            </a:r>
            <a:r>
              <a:rPr lang="en-US" dirty="0" smtClean="0"/>
              <a:t>stage</a:t>
            </a:r>
            <a:r>
              <a:rPr lang="en-US" baseline="0" dirty="0" smtClean="0"/>
              <a:t> III</a:t>
            </a:r>
            <a:r>
              <a:rPr lang="en-US" dirty="0" smtClean="0"/>
              <a:t> chronic kidney disease with acute exacerbation,</a:t>
            </a:r>
            <a:r>
              <a:rPr lang="en-US" baseline="0" dirty="0" smtClean="0"/>
              <a:t> or </a:t>
            </a:r>
            <a:r>
              <a:rPr lang="en-US" dirty="0" smtClean="0"/>
              <a:t>end-stage renal disease with the patient currently on hemodialysis awaiting transplant.</a:t>
            </a:r>
          </a:p>
          <a:p>
            <a:endParaRPr lang="en-US" dirty="0"/>
          </a:p>
        </p:txBody>
      </p:sp>
    </p:spTree>
    <p:extLst>
      <p:ext uri="{BB962C8B-B14F-4D97-AF65-F5344CB8AC3E}">
        <p14:creationId xmlns="" xmlns:p14="http://schemas.microsoft.com/office/powerpoint/2010/main" val="3852431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r>
              <a:rPr lang="en-US" dirty="0" smtClean="0"/>
              <a:t>This slide demonstrates again the importance of staging in the ICD-10 hierarchy. The</a:t>
            </a:r>
            <a:r>
              <a:rPr lang="en-US" baseline="0" dirty="0" smtClean="0"/>
              <a:t> codes are assigned based on the stage. If there is no stage, it may become unspecified. We have already seen what happens to documentation if the diagnosis is unspecified. </a:t>
            </a:r>
          </a:p>
          <a:p>
            <a:r>
              <a:rPr lang="en-US" baseline="0" dirty="0" smtClean="0"/>
              <a:t>In order to capture the true severity and acuity of your patient, make sure you identify the stage.  You want to assure your work value capture caring for that end-stage renal disease patient on dialysis is accurate and does not show the diagnosis in the chart was chronic kidney disease, unspecified.</a:t>
            </a:r>
            <a:endParaRPr lang="en-US" dirty="0" smtClean="0"/>
          </a:p>
          <a:p>
            <a:endParaRPr lang="en-US" dirty="0" smtClean="0"/>
          </a:p>
          <a:p>
            <a:endParaRPr lang="en-US" dirty="0"/>
          </a:p>
        </p:txBody>
      </p:sp>
    </p:spTree>
    <p:extLst>
      <p:ext uri="{BB962C8B-B14F-4D97-AF65-F5344CB8AC3E}">
        <p14:creationId xmlns="" xmlns:p14="http://schemas.microsoft.com/office/powerpoint/2010/main" val="14077518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 </a:t>
            </a:r>
          </a:p>
          <a:p>
            <a:endParaRPr lang="en-US" dirty="0" smtClean="0"/>
          </a:p>
          <a:p>
            <a:r>
              <a:rPr lang="en-US" dirty="0" smtClean="0"/>
              <a:t>It is also important to document the underlying condition known to or suspected to cause</a:t>
            </a:r>
            <a:r>
              <a:rPr lang="en-US" baseline="0" dirty="0" smtClean="0"/>
              <a:t> </a:t>
            </a:r>
            <a:r>
              <a:rPr lang="en-US" dirty="0" smtClean="0"/>
              <a:t>the chronic kidney disease. Again, use the “connector” words to identify the cause in your patient’s health record.  Such as those listed</a:t>
            </a:r>
            <a:r>
              <a:rPr lang="en-US" baseline="0" dirty="0" smtClean="0"/>
              <a:t> in the example her providing great documentation.  </a:t>
            </a:r>
            <a:endParaRPr lang="en-US" dirty="0" smtClean="0"/>
          </a:p>
          <a:p>
            <a:endParaRPr lang="en-US" dirty="0" smtClean="0"/>
          </a:p>
          <a:p>
            <a:r>
              <a:rPr lang="en-US" dirty="0" smtClean="0"/>
              <a:t>*****************************************************************************************************************</a:t>
            </a:r>
          </a:p>
          <a:p>
            <a:endParaRPr lang="en-US" dirty="0" smtClean="0"/>
          </a:p>
          <a:p>
            <a:r>
              <a:rPr lang="en-US" dirty="0" smtClean="0"/>
              <a:t>NOTES:</a:t>
            </a:r>
          </a:p>
          <a:p>
            <a:endParaRPr lang="en-US" dirty="0" smtClean="0"/>
          </a:p>
          <a:p>
            <a:r>
              <a:rPr lang="en-US" dirty="0" smtClean="0"/>
              <a:t>Remember</a:t>
            </a:r>
            <a:r>
              <a:rPr lang="en-US" baseline="0" dirty="0" smtClean="0"/>
              <a:t> to also document all conditions that either contribute to or are caused by the CKD such as:</a:t>
            </a:r>
          </a:p>
          <a:p>
            <a:endParaRPr lang="en-US" baseline="0" dirty="0" smtClean="0"/>
          </a:p>
          <a:p>
            <a:r>
              <a:rPr lang="en-US" baseline="0" dirty="0" smtClean="0"/>
              <a:t>Acute kidney injury (failure)</a:t>
            </a:r>
          </a:p>
          <a:p>
            <a:r>
              <a:rPr lang="en-US" baseline="0" dirty="0" smtClean="0"/>
              <a:t>Anemia</a:t>
            </a:r>
          </a:p>
          <a:p>
            <a:r>
              <a:rPr lang="en-US" baseline="0" dirty="0" smtClean="0"/>
              <a:t>Heart failure – and please remember to indicate systolic or diastolic</a:t>
            </a:r>
          </a:p>
          <a:p>
            <a:r>
              <a:rPr lang="en-US" baseline="0" dirty="0" smtClean="0"/>
              <a:t>Are there complications of hemodialysis or the hemodialysis catheter</a:t>
            </a:r>
          </a:p>
          <a:p>
            <a:r>
              <a:rPr lang="en-US" baseline="0" dirty="0" smtClean="0"/>
              <a:t>Cystic disease as in the example above – is it Fibrocystic, polycystic</a:t>
            </a:r>
          </a:p>
          <a:p>
            <a:r>
              <a:rPr lang="en-US" baseline="0" dirty="0" smtClean="0"/>
              <a:t>HTN</a:t>
            </a:r>
          </a:p>
          <a:p>
            <a:r>
              <a:rPr lang="en-US" baseline="0" dirty="0" smtClean="0"/>
              <a:t>Obesity</a:t>
            </a:r>
          </a:p>
          <a:p>
            <a:endParaRPr lang="en-US" dirty="0" smtClean="0"/>
          </a:p>
          <a:p>
            <a:endParaRPr lang="en-US" baseline="0" dirty="0" smtClean="0"/>
          </a:p>
        </p:txBody>
      </p:sp>
    </p:spTree>
    <p:extLst>
      <p:ext uri="{BB962C8B-B14F-4D97-AF65-F5344CB8AC3E}">
        <p14:creationId xmlns="" xmlns:p14="http://schemas.microsoft.com/office/powerpoint/2010/main" val="26316258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r>
              <a:rPr lang="en-US" baseline="0" dirty="0" smtClean="0"/>
              <a:t>Dr. Meesig:</a:t>
            </a:r>
          </a:p>
          <a:p>
            <a:endParaRPr lang="en-US" baseline="0" dirty="0" smtClean="0"/>
          </a:p>
          <a:p>
            <a:r>
              <a:rPr lang="en-US" baseline="0" dirty="0" smtClean="0"/>
              <a:t>Ask yourself if there are complications of hemodialysis or the hemodialysis catheter or fistula.</a:t>
            </a:r>
          </a:p>
          <a:p>
            <a:pPr rtl="0" fontAlgn="ctr"/>
            <a:endParaRPr lang="en-US" dirty="0" smtClean="0"/>
          </a:p>
          <a:p>
            <a:pPr rtl="0" fontAlgn="ctr"/>
            <a:r>
              <a:rPr lang="en-US" dirty="0" smtClean="0"/>
              <a:t>Also be sure to document all complications of renal disease and/or failure, such as:</a:t>
            </a:r>
            <a:r>
              <a:rPr lang="en-US" baseline="0" dirty="0" smtClean="0">
                <a:effectLst/>
              </a:rPr>
              <a:t> a</a:t>
            </a:r>
            <a:r>
              <a:rPr lang="en-US" dirty="0" smtClean="0"/>
              <a:t>nemia of chronic kidney disease,</a:t>
            </a:r>
            <a:r>
              <a:rPr lang="en-US" baseline="0" dirty="0" smtClean="0"/>
              <a:t> s</a:t>
            </a:r>
            <a:r>
              <a:rPr lang="en-US" dirty="0" smtClean="0"/>
              <a:t>econdary hyperparathyroidism of renal origin</a:t>
            </a:r>
            <a:r>
              <a:rPr lang="en-US" dirty="0" smtClean="0">
                <a:effectLst/>
              </a:rPr>
              <a:t>,</a:t>
            </a:r>
            <a:r>
              <a:rPr lang="en-US" baseline="0" dirty="0" smtClean="0">
                <a:effectLst/>
              </a:rPr>
              <a:t> or s</a:t>
            </a:r>
            <a:r>
              <a:rPr lang="en-US" dirty="0" smtClean="0"/>
              <a:t>evere protein calorie malnutrition.</a:t>
            </a:r>
            <a:endParaRPr lang="en-US" baseline="0" dirty="0" smtClean="0"/>
          </a:p>
          <a:p>
            <a:endParaRPr lang="en-US" dirty="0" smtClean="0"/>
          </a:p>
          <a:p>
            <a:endParaRPr lang="en-US" dirty="0" smtClean="0"/>
          </a:p>
          <a:p>
            <a:endParaRPr lang="en-US" dirty="0" smtClean="0"/>
          </a:p>
          <a:p>
            <a:endParaRPr lang="en-US" dirty="0" smtClean="0"/>
          </a:p>
          <a:p>
            <a:endParaRPr lang="en-US" dirty="0" smtClean="0"/>
          </a:p>
        </p:txBody>
      </p:sp>
    </p:spTree>
    <p:extLst>
      <p:ext uri="{BB962C8B-B14F-4D97-AF65-F5344CB8AC3E}">
        <p14:creationId xmlns="" xmlns:p14="http://schemas.microsoft.com/office/powerpoint/2010/main" val="4140948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a:p>
          <a:p>
            <a:r>
              <a:rPr lang="en-US" dirty="0"/>
              <a:t> </a:t>
            </a:r>
            <a:r>
              <a:rPr lang="en-US" dirty="0" smtClean="0"/>
              <a:t>Tina:</a:t>
            </a:r>
          </a:p>
          <a:p>
            <a:pPr defTabSz="928299">
              <a:defRPr/>
            </a:pPr>
            <a:endParaRPr lang="en-US" dirty="0" smtClean="0"/>
          </a:p>
          <a:p>
            <a:pPr defTabSz="928299">
              <a:defRPr/>
            </a:pPr>
            <a:r>
              <a:rPr lang="en-US" dirty="0" smtClean="0"/>
              <a:t>This brings us</a:t>
            </a:r>
            <a:r>
              <a:rPr lang="en-US" baseline="0" dirty="0" smtClean="0"/>
              <a:t> to the procedure codes. If you thought we had a lot of diagnosis codes in ICD-10, the procedure codes have them beat – going from approximately 3,000 to approximately 87,000! </a:t>
            </a:r>
          </a:p>
          <a:p>
            <a:pPr defTabSz="928299">
              <a:defRPr/>
            </a:pPr>
            <a:endParaRPr lang="en-US" baseline="0" dirty="0" smtClean="0"/>
          </a:p>
          <a:p>
            <a:endParaRPr lang="en-US" dirty="0"/>
          </a:p>
        </p:txBody>
      </p:sp>
    </p:spTree>
    <p:extLst>
      <p:ext uri="{BB962C8B-B14F-4D97-AF65-F5344CB8AC3E}">
        <p14:creationId xmlns="" xmlns:p14="http://schemas.microsoft.com/office/powerpoint/2010/main" val="7365999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Tina: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ICD-10 procedure</a:t>
            </a:r>
            <a:r>
              <a:rPr lang="en-US" baseline="0" dirty="0" smtClean="0"/>
              <a:t> codes</a:t>
            </a:r>
            <a:r>
              <a:rPr lang="en-US" dirty="0" smtClean="0"/>
              <a:t> contain only 3,121 unique terms that are used to form the 87,000 procedure codes.</a:t>
            </a:r>
            <a:r>
              <a:rPr lang="en-US" baseline="0" dirty="0" smtClean="0"/>
              <a:t> They </a:t>
            </a:r>
            <a:r>
              <a:rPr lang="en-US" dirty="0" smtClean="0"/>
              <a:t>are structured as tables, in which key attributes of the procedure are combined together to create the code. </a:t>
            </a:r>
          </a:p>
          <a:p>
            <a:endParaRPr lang="en-US" dirty="0" smtClean="0"/>
          </a:p>
          <a:p>
            <a:r>
              <a:rPr lang="en-US" dirty="0" smtClean="0"/>
              <a:t>When the tables</a:t>
            </a:r>
            <a:r>
              <a:rPr lang="en-US" baseline="0" dirty="0" smtClean="0"/>
              <a:t> are constructed, t</a:t>
            </a:r>
            <a:r>
              <a:rPr lang="en-US" dirty="0" smtClean="0"/>
              <a:t>here are seven different </a:t>
            </a:r>
            <a:r>
              <a:rPr lang="en-US" b="1" dirty="0" smtClean="0"/>
              <a:t>approach</a:t>
            </a:r>
            <a:r>
              <a:rPr lang="en-US" dirty="0" smtClean="0"/>
              <a:t> terms to report the method employed, such as open, endoscopic or percutaneous.</a:t>
            </a:r>
          </a:p>
          <a:p>
            <a:endParaRPr lang="en-US" dirty="0" smtClean="0"/>
          </a:p>
          <a:p>
            <a:r>
              <a:rPr lang="en-US" dirty="0" smtClean="0"/>
              <a:t>Regarding devices, only devices that remain in place after a procedure is complete are included in the coding.  Examples include stimulator generators, synthetic substitutes, and internal fixation devices.</a:t>
            </a:r>
          </a:p>
          <a:p>
            <a:endParaRPr lang="en-US" dirty="0" smtClean="0"/>
          </a:p>
          <a:p>
            <a:r>
              <a:rPr lang="en-US" b="0" u="none" dirty="0" smtClean="0"/>
              <a:t>Dr. Meesig: </a:t>
            </a:r>
          </a:p>
          <a:p>
            <a:endParaRPr lang="en-US" b="0" u="none" dirty="0" smtClean="0"/>
          </a:p>
          <a:p>
            <a:r>
              <a:rPr lang="en-US" b="0" u="none" dirty="0" smtClean="0"/>
              <a:t>Then the qualifier character is used to indicate additional information that may be needed to describe the complete picture, such as:</a:t>
            </a:r>
          </a:p>
          <a:p>
            <a:pPr marL="171450" indent="-171450">
              <a:buFont typeface="Arial" panose="020B0604020202020204" pitchFamily="34" charset="0"/>
              <a:buChar char="•"/>
            </a:pPr>
            <a:r>
              <a:rPr lang="en-US" b="0" u="none" dirty="0" smtClean="0"/>
              <a:t> the use of the </a:t>
            </a:r>
            <a:r>
              <a:rPr lang="en-US" dirty="0" smtClean="0"/>
              <a:t>term “diagnostic” to show that an excision was a biopsy</a:t>
            </a:r>
          </a:p>
          <a:p>
            <a:pPr marL="171450" indent="-171450">
              <a:buFont typeface="Arial" panose="020B0604020202020204" pitchFamily="34" charset="0"/>
              <a:buChar char="•"/>
            </a:pPr>
            <a:r>
              <a:rPr lang="en-US" dirty="0" smtClean="0"/>
              <a:t>the type of tissue used in the transplant, such as living-related,</a:t>
            </a:r>
            <a:r>
              <a:rPr lang="en-US" baseline="0" dirty="0" smtClean="0"/>
              <a:t> living-unrelated, or cadaveric</a:t>
            </a:r>
          </a:p>
          <a:p>
            <a:pPr marL="171450" indent="-171450">
              <a:buFont typeface="Arial" panose="020B0604020202020204" pitchFamily="34" charset="0"/>
              <a:buChar char="•"/>
            </a:pPr>
            <a:r>
              <a:rPr lang="en-US" dirty="0" smtClean="0"/>
              <a:t>the location of the</a:t>
            </a:r>
            <a:r>
              <a:rPr lang="en-US" baseline="0" dirty="0" smtClean="0"/>
              <a:t> </a:t>
            </a:r>
            <a:r>
              <a:rPr lang="en-US" dirty="0" smtClean="0"/>
              <a:t>distal anastomosis</a:t>
            </a:r>
            <a:r>
              <a:rPr lang="en-US" baseline="0" dirty="0" smtClean="0"/>
              <a:t> of the bypass graft such as a femoral-popliteal bypass graft.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None/>
            </a:pPr>
            <a:endParaRPr lang="en-US" dirty="0" smtClean="0"/>
          </a:p>
          <a:p>
            <a:endParaRPr lang="en-US" dirty="0" smtClean="0"/>
          </a:p>
          <a:p>
            <a:r>
              <a:rPr lang="en-US" dirty="0" smtClean="0"/>
              <a:t> *********************************************************************************************************************</a:t>
            </a:r>
          </a:p>
          <a:p>
            <a:r>
              <a:rPr lang="en-US" dirty="0" smtClean="0"/>
              <a:t>NOTES:</a:t>
            </a:r>
          </a:p>
          <a:p>
            <a:r>
              <a:rPr lang="en-US" dirty="0" smtClean="0"/>
              <a:t>According to Section A11 of the official ICD-10-PCS coding guidelines, </a:t>
            </a:r>
            <a:r>
              <a:rPr lang="en-US" i="1" dirty="0" smtClean="0"/>
              <a:t>physicians are not required to use the terms specific to ICD-10-PCS;</a:t>
            </a:r>
            <a:r>
              <a:rPr lang="en-US" dirty="0" smtClean="0"/>
              <a:t> however, documentation must provide enough detail for coders to equate the documentation to the specific PCS definitions.</a:t>
            </a:r>
            <a:r>
              <a:rPr lang="en-US" baseline="30000" dirty="0" smtClean="0"/>
              <a:t> </a:t>
            </a:r>
            <a:r>
              <a:rPr lang="en-US" dirty="0" smtClean="0"/>
              <a:t> For example, when the physician documents "partial resection," the coder can independently correlate "partial resection" to the root operation Excision without querying the physician for clarification.</a:t>
            </a:r>
            <a:r>
              <a:rPr lang="en-US" baseline="30000" dirty="0" smtClean="0"/>
              <a:t> </a:t>
            </a:r>
            <a:r>
              <a:rPr lang="en-US" baseline="0" dirty="0" smtClean="0"/>
              <a:t> </a:t>
            </a:r>
            <a:r>
              <a:rPr lang="en-US" dirty="0" smtClean="0"/>
              <a:t>If the coder is not able to correlate documentation to the ICD-10-PCS terms, the physician will need to be queried for more information.</a:t>
            </a:r>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5476960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endParaRPr lang="en-US" dirty="0" smtClean="0"/>
          </a:p>
          <a:p>
            <a:r>
              <a:rPr lang="en-US" dirty="0" smtClean="0"/>
              <a:t>When documenting,</a:t>
            </a:r>
            <a:r>
              <a:rPr lang="en-US" baseline="0" dirty="0" smtClean="0"/>
              <a:t> d</a:t>
            </a:r>
            <a:r>
              <a:rPr lang="en-US" dirty="0" smtClean="0"/>
              <a:t>ue</a:t>
            </a:r>
            <a:r>
              <a:rPr lang="en-US" baseline="0" dirty="0" smtClean="0"/>
              <a:t> to the nature of the operative report, usually most surgeons already document with enough specificity to report ICD-10 PCS. This screen shot explores some key points to keep in mind when documenting your operative report.</a:t>
            </a:r>
          </a:p>
          <a:p>
            <a:endParaRPr lang="en-US" baseline="0" dirty="0" smtClean="0"/>
          </a:p>
          <a:p>
            <a:r>
              <a:rPr lang="en-US" dirty="0" smtClean="0"/>
              <a:t>But let me point out a couple</a:t>
            </a:r>
            <a:r>
              <a:rPr lang="en-US" baseline="0" dirty="0" smtClean="0"/>
              <a:t> tricky parts.</a:t>
            </a:r>
            <a:endParaRPr lang="en-US" dirty="0" smtClean="0"/>
          </a:p>
          <a:p>
            <a:endParaRPr lang="en-US" dirty="0" smtClean="0"/>
          </a:p>
          <a:p>
            <a:r>
              <a:rPr lang="en-US" baseline="0" dirty="0" smtClean="0"/>
              <a:t>First, specifying the </a:t>
            </a:r>
            <a:r>
              <a:rPr lang="en-US" u="sng" baseline="0" dirty="0" smtClean="0"/>
              <a:t>same procedure </a:t>
            </a:r>
            <a:r>
              <a:rPr lang="en-US" baseline="0" dirty="0" smtClean="0"/>
              <a:t>done on </a:t>
            </a:r>
            <a:r>
              <a:rPr lang="en-US" u="sng" baseline="0" dirty="0" smtClean="0"/>
              <a:t>different body parts</a:t>
            </a:r>
            <a:r>
              <a:rPr lang="en-US" baseline="0" dirty="0" smtClean="0"/>
              <a:t> will require two separate codes to report, for example, excision of a lesion from the right upper arm and right hand. </a:t>
            </a:r>
          </a:p>
          <a:p>
            <a:endParaRPr lang="en-US" baseline="0" dirty="0" smtClean="0"/>
          </a:p>
          <a:p>
            <a:r>
              <a:rPr lang="en-US" baseline="0" dirty="0" smtClean="0"/>
              <a:t>Second, clearly distinguish when </a:t>
            </a:r>
            <a:r>
              <a:rPr lang="en-US" u="sng" baseline="0" dirty="0" smtClean="0"/>
              <a:t>different procedures </a:t>
            </a:r>
            <a:r>
              <a:rPr lang="en-US" baseline="0" dirty="0" smtClean="0"/>
              <a:t>are performed on the </a:t>
            </a:r>
            <a:r>
              <a:rPr lang="en-US" u="sng" baseline="0" dirty="0" smtClean="0"/>
              <a:t>same body part</a:t>
            </a:r>
            <a:r>
              <a:rPr lang="en-US" u="none" baseline="0" dirty="0" smtClean="0"/>
              <a:t>, an example of this would be</a:t>
            </a:r>
            <a:r>
              <a:rPr lang="en-US" baseline="0" dirty="0" smtClean="0"/>
              <a:t> excision of a colonic lesion and creation of colostomy site.</a:t>
            </a:r>
          </a:p>
          <a:p>
            <a:endParaRPr lang="en-US" baseline="0" dirty="0" smtClean="0"/>
          </a:p>
          <a:p>
            <a:r>
              <a:rPr lang="en-US" baseline="0" dirty="0" smtClean="0"/>
              <a:t>We have included additional items for consideration in our notes that you can download from today’s presentation using </a:t>
            </a:r>
            <a:r>
              <a:rPr lang="en-US" b="1" baseline="0" dirty="0" smtClean="0"/>
              <a:t>the green button </a:t>
            </a:r>
            <a:r>
              <a:rPr lang="en-US" b="0" baseline="0" dirty="0" smtClean="0"/>
              <a:t>locat</a:t>
            </a:r>
            <a:r>
              <a:rPr lang="en-US" baseline="0" dirty="0" smtClean="0"/>
              <a:t>ed over my  head.  </a:t>
            </a:r>
          </a:p>
          <a:p>
            <a:endParaRPr lang="en-US" baseline="0" dirty="0" smtClean="0"/>
          </a:p>
          <a:p>
            <a:r>
              <a:rPr lang="en-US" baseline="0" dirty="0" smtClean="0"/>
              <a:t>****************************************************************************************************************</a:t>
            </a:r>
          </a:p>
          <a:p>
            <a:endParaRPr lang="en-US" baseline="0" dirty="0" smtClean="0"/>
          </a:p>
          <a:p>
            <a:endParaRPr lang="en-US" baseline="0" dirty="0" smtClean="0"/>
          </a:p>
          <a:p>
            <a:endParaRPr lang="en-US" baseline="0" dirty="0" smtClean="0"/>
          </a:p>
          <a:p>
            <a:endParaRPr lang="en-US" baseline="0" dirty="0" smtClean="0"/>
          </a:p>
          <a:p>
            <a:r>
              <a:rPr lang="en-US" baseline="0" dirty="0" smtClean="0"/>
              <a:t>NOTES:  </a:t>
            </a:r>
          </a:p>
          <a:p>
            <a:endParaRPr lang="en-US" baseline="0" dirty="0" smtClean="0"/>
          </a:p>
          <a:p>
            <a:r>
              <a:rPr lang="en-US" baseline="0" dirty="0" smtClean="0"/>
              <a:t>If you need to convert the operative approach, state when and why the conversion is being done, for example, a laparoscopic procedure being converted to open. At what stage of the laparoscopic procedure did you decide to convert? Why did you feel this was necessary? Most surgeons will already document this in the operative report.</a:t>
            </a:r>
          </a:p>
          <a:p>
            <a:endParaRPr lang="en-US" baseline="0" dirty="0" smtClean="0"/>
          </a:p>
          <a:p>
            <a:r>
              <a:rPr lang="en-US" baseline="0" dirty="0" smtClean="0"/>
              <a:t>For some procedures, a diagnostic biopsy might be done initially to decide what more to do in the operating room. For example, a breast biopsy might be converted to a more extensive lumpectomy and axillary node sampling if the biopsy shows cancer. </a:t>
            </a:r>
          </a:p>
          <a:p>
            <a:endParaRPr lang="en-US" baseline="0" dirty="0" smtClean="0"/>
          </a:p>
          <a:p>
            <a:endParaRPr lang="en-US" baseline="0" dirty="0" smtClean="0"/>
          </a:p>
          <a:p>
            <a:r>
              <a:rPr lang="en-US" baseline="0" dirty="0" smtClean="0"/>
              <a:t>Most vascular surgeons are accustomed to documenting the location of the proximal and distal anastomosis in a bypass graft. This can be as simple as stating “from” the femoral “to” the popliteal artery. Even though it is a no-brainer for a physician, it still should be stated clearly for the coder. This also goes for the graft used; the type of graft and material used should be spelled out in the operative report. Just because the circulator nurse pulls a sticker off the package in the medical record, doesn’t mean that the coder can go there for the information.</a:t>
            </a:r>
          </a:p>
          <a:p>
            <a:endParaRPr lang="en-US" baseline="0" dirty="0" smtClean="0"/>
          </a:p>
          <a:p>
            <a:r>
              <a:rPr lang="en-US" baseline="0" dirty="0" smtClean="0"/>
              <a:t>Finally, it is important for the surgeon to state the intent of each procedure along with the actual technical description of the procedure. The coder may not pick up on your jargon. The exact approach for the procedure should be included as well, such as a retro-peritoneal flank incision versus an abdominal approach for a nephrectomy. </a:t>
            </a:r>
          </a:p>
          <a:p>
            <a:r>
              <a:rPr lang="en-US" dirty="0" smtClean="0"/>
              <a:t>Due</a:t>
            </a:r>
            <a:r>
              <a:rPr lang="en-US" baseline="0" dirty="0" smtClean="0"/>
              <a:t> to the nature of the operative note, usually most are documented already with enough specificity to report ICD 10 PCS.   This screen shot does explore some points to keep in mind and ensure you include in your operative note.</a:t>
            </a:r>
          </a:p>
          <a:p>
            <a:endParaRPr lang="en-US" baseline="0"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Tips</a:t>
            </a:r>
            <a:r>
              <a:rPr lang="en-US" baseline="0" dirty="0" smtClean="0"/>
              <a:t> from </a:t>
            </a:r>
            <a:r>
              <a:rPr lang="en-US" dirty="0" smtClean="0"/>
              <a:t>Educode</a:t>
            </a:r>
            <a:r>
              <a:rPr lang="en-US" baseline="0" dirty="0" smtClean="0"/>
              <a:t> …..Introduction to ICD-10 for Physicians and </a:t>
            </a:r>
            <a:r>
              <a:rPr lang="en-US" baseline="0" dirty="0" err="1" smtClean="0"/>
              <a:t>Nonphysician</a:t>
            </a:r>
            <a:r>
              <a:rPr lang="en-US" baseline="0" dirty="0" smtClean="0"/>
              <a:t> Practitioners</a:t>
            </a:r>
          </a:p>
          <a:p>
            <a:endParaRPr lang="en-US" baseline="0" dirty="0" smtClean="0"/>
          </a:p>
          <a:p>
            <a:pPr lvl="0" rtl="0"/>
            <a:r>
              <a:rPr lang="en-US" dirty="0" smtClean="0"/>
              <a:t>Specify when the same operation is performed on different body parts and specifically identify each body part</a:t>
            </a:r>
          </a:p>
          <a:p>
            <a:pPr lvl="0" rtl="0"/>
            <a:r>
              <a:rPr lang="en-US" dirty="0" smtClean="0"/>
              <a:t>Clearly distinguish when different procedures are performed on the same body part for different reasons</a:t>
            </a:r>
          </a:p>
          <a:p>
            <a:pPr lvl="0" rtl="0"/>
            <a:r>
              <a:rPr lang="en-US" dirty="0" smtClean="0"/>
              <a:t>State when and why a conversion of the surgical approach was done</a:t>
            </a:r>
          </a:p>
          <a:p>
            <a:pPr lvl="0" rtl="0"/>
            <a:r>
              <a:rPr lang="en-US" dirty="0" smtClean="0"/>
              <a:t>Document when a diagnostic biopsy is performed before an open procedure instead of as a component of the definitive procedure</a:t>
            </a:r>
          </a:p>
          <a:p>
            <a:pPr lvl="0" rtl="0"/>
            <a:r>
              <a:rPr lang="en-US" dirty="0" smtClean="0"/>
              <a:t>Clearly document subdivisions of body parts</a:t>
            </a:r>
          </a:p>
          <a:p>
            <a:pPr lvl="0" rtl="0"/>
            <a:r>
              <a:rPr lang="en-US" dirty="0" smtClean="0"/>
              <a:t>Indicate “to” and “from” fro bypass procedures</a:t>
            </a:r>
          </a:p>
          <a:p>
            <a:pPr lvl="0" rtl="0"/>
            <a:r>
              <a:rPr lang="en-US" dirty="0" smtClean="0"/>
              <a:t>State the type of graft and material used</a:t>
            </a:r>
          </a:p>
          <a:p>
            <a:pPr lvl="0" rtl="0"/>
            <a:r>
              <a:rPr lang="en-US" dirty="0" smtClean="0"/>
              <a:t>Specify the intent of each procedure, along with the actual technical description of the procedure itself</a:t>
            </a:r>
          </a:p>
          <a:p>
            <a:pPr lvl="0"/>
            <a:r>
              <a:rPr lang="en-US" dirty="0" smtClean="0"/>
              <a:t>Specify the exact approach used for the specified procedure</a:t>
            </a:r>
          </a:p>
          <a:p>
            <a:endParaRPr lang="en-US" dirty="0" smtClean="0"/>
          </a:p>
          <a:p>
            <a:r>
              <a:rPr lang="en-US" dirty="0" smtClean="0"/>
              <a:t>Eponyms will no longer be used in ICD-10 –Coders</a:t>
            </a:r>
            <a:r>
              <a:rPr lang="en-US" baseline="0" dirty="0" smtClean="0"/>
              <a:t> will not be able to find a code based on the person who invented it such as a </a:t>
            </a:r>
            <a:r>
              <a:rPr lang="en-US" baseline="0" dirty="0" err="1" smtClean="0"/>
              <a:t>whipple</a:t>
            </a:r>
            <a:r>
              <a:rPr lang="en-US" baseline="0" dirty="0" smtClean="0"/>
              <a:t>…and in many cases coders will need to use several codes to fully describe a procedure that used to be reported with 1 in ICD-9.</a:t>
            </a:r>
          </a:p>
          <a:p>
            <a:endParaRPr lang="en-US" dirty="0" smtClean="0"/>
          </a:p>
        </p:txBody>
      </p:sp>
    </p:spTree>
    <p:extLst>
      <p:ext uri="{BB962C8B-B14F-4D97-AF65-F5344CB8AC3E}">
        <p14:creationId xmlns="" xmlns:p14="http://schemas.microsoft.com/office/powerpoint/2010/main" val="33604579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 </a:t>
            </a:r>
          </a:p>
          <a:p>
            <a:endParaRPr lang="en-US" dirty="0" smtClean="0"/>
          </a:p>
          <a:p>
            <a:r>
              <a:rPr lang="en-US" dirty="0" smtClean="0"/>
              <a:t>During</a:t>
            </a:r>
            <a:r>
              <a:rPr lang="en-US" baseline="0" dirty="0" smtClean="0"/>
              <a:t> today’s presentation, w</a:t>
            </a:r>
            <a:r>
              <a:rPr lang="en-US" dirty="0" smtClean="0"/>
              <a:t>e</a:t>
            </a:r>
            <a:r>
              <a:rPr lang="en-US" baseline="0" dirty="0" smtClean="0"/>
              <a:t> have only scratched the surface of good clinical documentation practices.  </a:t>
            </a:r>
          </a:p>
          <a:p>
            <a:r>
              <a:rPr lang="en-US" baseline="0" dirty="0" smtClean="0"/>
              <a:t>Even though we have a reprieve until October 1, 2015, for ICD-10 implementation, it isn’t too soon to start preparing now. As you have seen today, there is a lot to learn!! </a:t>
            </a:r>
          </a:p>
          <a:p>
            <a:r>
              <a:rPr lang="en-US" baseline="0" dirty="0" smtClean="0"/>
              <a:t>There are many resources for you to educate yourself on ICD-10 and good documentation principles in general. Some of them are listed in this slide. In addition many facilities are developing their own Clinical Documentation Improvement programs with guidance from the National HIMS CDI Council which has many great resources and training opportunities available via the HIMS National website and in TMS.  </a:t>
            </a:r>
          </a:p>
          <a:p>
            <a:endParaRPr lang="en-US" baseline="0" dirty="0" smtClean="0"/>
          </a:p>
          <a:p>
            <a:r>
              <a:rPr lang="en-US" baseline="0" dirty="0" smtClean="0"/>
              <a:t>Also as mentioned in the presentation The link for the Elsevier Doc Briefs is on the resources slide at the end. </a:t>
            </a:r>
          </a:p>
          <a:p>
            <a:endParaRPr lang="en-US" dirty="0"/>
          </a:p>
          <a:p>
            <a:r>
              <a:rPr lang="en-US" dirty="0"/>
              <a:t> </a:t>
            </a:r>
            <a:endParaRPr lang="en-US" dirty="0" smtClean="0"/>
          </a:p>
        </p:txBody>
      </p:sp>
    </p:spTree>
    <p:extLst>
      <p:ext uri="{BB962C8B-B14F-4D97-AF65-F5344CB8AC3E}">
        <p14:creationId xmlns="" xmlns:p14="http://schemas.microsoft.com/office/powerpoint/2010/main" val="27087826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References:</a:t>
            </a:r>
          </a:p>
          <a:p>
            <a:endParaRPr lang="en-US" dirty="0" smtClean="0"/>
          </a:p>
          <a:p>
            <a:pPr marL="0" indent="0">
              <a:buNone/>
            </a:pPr>
            <a:r>
              <a:rPr lang="en-US" sz="2400" dirty="0" smtClean="0">
                <a:solidFill>
                  <a:schemeClr val="bg2">
                    <a:lumMod val="75000"/>
                  </a:schemeClr>
                </a:solidFill>
              </a:rPr>
              <a:t>Richard F. Averill, MS and Rhonda Butler, CCS, CCS-P, Misperceptions, Misinformation, and Misrepresentations,  Journal of AHIMA/June2013 available at :</a:t>
            </a:r>
          </a:p>
          <a:p>
            <a:pPr marL="457200" lvl="1" indent="0">
              <a:buNone/>
            </a:pPr>
            <a:r>
              <a:rPr lang="en-US" sz="2400" dirty="0" smtClean="0">
                <a:solidFill>
                  <a:schemeClr val="bg2">
                    <a:lumMod val="75000"/>
                  </a:schemeClr>
                </a:solidFill>
                <a:hlinkClick r:id="rId3"/>
              </a:rPr>
              <a:t>http://journal.ahima.org</a:t>
            </a:r>
            <a:endParaRPr lang="en-US" sz="2400" dirty="0" smtClean="0">
              <a:solidFill>
                <a:schemeClr val="bg2">
                  <a:lumMod val="75000"/>
                </a:schemeClr>
              </a:solidFill>
            </a:endParaRPr>
          </a:p>
          <a:p>
            <a:pPr marL="0" indent="0">
              <a:buNone/>
            </a:pPr>
            <a:endParaRPr lang="en-US" sz="2400" dirty="0" smtClean="0">
              <a:solidFill>
                <a:schemeClr val="bg2">
                  <a:lumMod val="75000"/>
                </a:schemeClr>
              </a:solidFill>
            </a:endParaRPr>
          </a:p>
          <a:p>
            <a:pPr marL="0" indent="0">
              <a:buNone/>
            </a:pPr>
            <a:r>
              <a:rPr lang="en-US" sz="2400" dirty="0" smtClean="0">
                <a:solidFill>
                  <a:schemeClr val="bg2">
                    <a:lumMod val="75000"/>
                  </a:schemeClr>
                </a:solidFill>
              </a:rPr>
              <a:t>Jennifer Avery CCS, CPC-H, CPC, CPC-I, Cheryl Ericson, MS, RN, CCDS, CDIP, The Clinical Documentation Improvement Specialist’s Guide to ICD-10</a:t>
            </a:r>
          </a:p>
          <a:p>
            <a:pPr marL="0" indent="0">
              <a:buNone/>
            </a:pPr>
            <a:endParaRPr lang="en-US" sz="2400" dirty="0" smtClean="0">
              <a:solidFill>
                <a:schemeClr val="bg2">
                  <a:lumMod val="75000"/>
                </a:schemeClr>
              </a:solidFill>
            </a:endParaRPr>
          </a:p>
          <a:p>
            <a:pPr marL="0" indent="0">
              <a:buNone/>
            </a:pPr>
            <a:r>
              <a:rPr lang="en-US" sz="2400" dirty="0" err="1" smtClean="0">
                <a:solidFill>
                  <a:schemeClr val="bg2">
                    <a:lumMod val="75000"/>
                  </a:schemeClr>
                </a:solidFill>
              </a:rPr>
              <a:t>OptumInsight</a:t>
            </a:r>
            <a:r>
              <a:rPr lang="en-US" sz="2400" dirty="0" smtClean="0">
                <a:solidFill>
                  <a:schemeClr val="bg2">
                    <a:lumMod val="75000"/>
                  </a:schemeClr>
                </a:solidFill>
              </a:rPr>
              <a:t>, INC., 2014 ICD-10-CM Clinical Documentation Improvement Desk Reference</a:t>
            </a:r>
          </a:p>
          <a:p>
            <a:endParaRPr lang="en-US" dirty="0" smtClean="0"/>
          </a:p>
          <a:p>
            <a:pPr algn="l"/>
            <a:r>
              <a:rPr lang="en-US" dirty="0" smtClean="0"/>
              <a:t>White Paper ---AMA – June 2012   </a:t>
            </a:r>
            <a:r>
              <a:rPr lang="en-US" b="0" dirty="0" smtClean="0"/>
              <a:t>What You Need to Know for the Upcoming Transition to ICD-10 </a:t>
            </a:r>
          </a:p>
          <a:p>
            <a:r>
              <a:rPr lang="en-US" b="0" dirty="0" smtClean="0"/>
              <a:t> </a:t>
            </a:r>
            <a:r>
              <a:rPr lang="en-US" b="0" i="1" dirty="0" smtClean="0"/>
              <a:t>Written by the AMA CPT Medical Informatics Department</a:t>
            </a:r>
          </a:p>
          <a:p>
            <a:endParaRPr lang="en-US" b="0" i="1" dirty="0" smtClean="0"/>
          </a:p>
          <a:p>
            <a:pPr marL="0" marR="0" lvl="1" indent="0" algn="l" defTabSz="914400" rtl="0" eaLnBrk="1" fontAlgn="auto" latinLnBrk="0" hangingPunct="1">
              <a:lnSpc>
                <a:spcPct val="100000"/>
              </a:lnSpc>
              <a:spcBef>
                <a:spcPts val="0"/>
              </a:spcBef>
              <a:spcAft>
                <a:spcPts val="0"/>
              </a:spcAft>
              <a:buClrTx/>
              <a:buSzTx/>
              <a:buFontTx/>
              <a:buNone/>
              <a:tabLst/>
              <a:defRPr/>
            </a:pPr>
            <a:r>
              <a:rPr lang="en-US" b="0" i="0" dirty="0" smtClean="0"/>
              <a:t>Elsevier</a:t>
            </a:r>
            <a:r>
              <a:rPr lang="en-US" b="0" i="0" baseline="0" dirty="0" smtClean="0"/>
              <a:t> Doc Briefs available at :</a:t>
            </a:r>
            <a:r>
              <a:rPr lang="en-US" sz="3600" u="sng" dirty="0" smtClean="0">
                <a:hlinkClick r:id="rId4"/>
              </a:rPr>
              <a:t>https://login.elsevierperformancemanager.com/</a:t>
            </a:r>
            <a:r>
              <a:rPr lang="en-US" sz="3600" u="sng" dirty="0" err="1" smtClean="0">
                <a:hlinkClick r:id="rId4"/>
              </a:rPr>
              <a:t>systemlogin.aspx?virtualname</a:t>
            </a:r>
            <a:r>
              <a:rPr lang="en-US" sz="3600" u="sng" dirty="0" smtClean="0">
                <a:hlinkClick r:id="rId4"/>
              </a:rPr>
              <a:t>=VAEES</a:t>
            </a:r>
            <a:endParaRPr lang="en-US" sz="3600" dirty="0" smtClean="0"/>
          </a:p>
          <a:p>
            <a:endParaRPr lang="en-US" i="0" dirty="0" smtClean="0"/>
          </a:p>
          <a:p>
            <a:endParaRPr lang="en-US" dirty="0"/>
          </a:p>
        </p:txBody>
      </p:sp>
    </p:spTree>
    <p:extLst>
      <p:ext uri="{BB962C8B-B14F-4D97-AF65-F5344CB8AC3E}">
        <p14:creationId xmlns="" xmlns:p14="http://schemas.microsoft.com/office/powerpoint/2010/main" val="233585484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Dr. Meesig;</a:t>
            </a:r>
          </a:p>
          <a:p>
            <a:endParaRPr lang="en-US" dirty="0" smtClean="0"/>
          </a:p>
          <a:p>
            <a:r>
              <a:rPr lang="en-US" dirty="0" smtClean="0"/>
              <a:t>We would</a:t>
            </a:r>
            <a:r>
              <a:rPr lang="en-US" baseline="0" dirty="0" smtClean="0"/>
              <a:t> like to thank you for joining us for today’s presentation.  Remember if you haven’t submitted your questions yet, there is still time to do so by clicking on the orange “Ask The Presenter” icon.  We’re going to show a brief announcement and be right back to answer your questions.</a:t>
            </a:r>
          </a:p>
          <a:p>
            <a:endParaRPr lang="en-US" baseline="0" dirty="0" smtClean="0"/>
          </a:p>
          <a:p>
            <a:endParaRPr lang="en-US" dirty="0"/>
          </a:p>
        </p:txBody>
      </p:sp>
    </p:spTree>
    <p:extLst>
      <p:ext uri="{BB962C8B-B14F-4D97-AF65-F5344CB8AC3E}">
        <p14:creationId xmlns="" xmlns:p14="http://schemas.microsoft.com/office/powerpoint/2010/main" val="309982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pPr defTabSz="928299">
              <a:defRPr/>
            </a:pPr>
            <a:r>
              <a:rPr lang="en-US" dirty="0" smtClean="0"/>
              <a:t>NOT A DUPLICATE.  DO NOT DELETE.</a:t>
            </a:r>
          </a:p>
        </p:txBody>
      </p:sp>
      <p:sp>
        <p:nvSpPr>
          <p:cNvPr id="4" name="Slide Number Placeholder 3"/>
          <p:cNvSpPr>
            <a:spLocks noGrp="1"/>
          </p:cNvSpPr>
          <p:nvPr>
            <p:ph type="sldNum" sz="quarter" idx="10"/>
          </p:nvPr>
        </p:nvSpPr>
        <p:spPr/>
        <p:txBody>
          <a:bodyPr/>
          <a:lstStyle/>
          <a:p>
            <a:fld id="{08AA51C3-518F-4F0D-B932-9AF47A2C9D15}" type="slidenum">
              <a:rPr lang="en-US" smtClean="0"/>
              <a:pPr/>
              <a:t>7</a:t>
            </a:fld>
            <a:endParaRPr lang="en-US" dirty="0"/>
          </a:p>
        </p:txBody>
      </p:sp>
    </p:spTree>
    <p:extLst>
      <p:ext uri="{BB962C8B-B14F-4D97-AF65-F5344CB8AC3E}">
        <p14:creationId xmlns="" xmlns:p14="http://schemas.microsoft.com/office/powerpoint/2010/main" val="50855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p>
          <a:p>
            <a:endParaRPr lang="en-US" baseline="0" dirty="0" smtClean="0"/>
          </a:p>
          <a:p>
            <a:r>
              <a:rPr lang="en-US" baseline="0" dirty="0" smtClean="0"/>
              <a:t>Why is provider documentation so important?  </a:t>
            </a:r>
          </a:p>
          <a:p>
            <a:endParaRPr lang="en-US" baseline="0" dirty="0" smtClean="0"/>
          </a:p>
          <a:p>
            <a:r>
              <a:rPr lang="en-US" baseline="0" dirty="0" smtClean="0"/>
              <a:t>The chart above depicts a multitude of reasoning.  First and foremost, as Dr. Meesig spoke of previously,  good  documentation reflects good patient care.  This care is then evidenced by creating a health record that clearly depicts the diagnoses and procedures your patient had during an encounter. HIMs folks call that “painting a picture of the patient and his/her clinical needs”.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coded data </a:t>
            </a:r>
            <a:r>
              <a:rPr lang="en-US" i="0" strike="noStrike" dirty="0" smtClean="0">
                <a:effectLst/>
              </a:rPr>
              <a:t>provides the data set that is </a:t>
            </a:r>
            <a:r>
              <a:rPr lang="en-US" i="0" strike="noStrike" baseline="0" dirty="0" smtClean="0">
                <a:effectLst/>
              </a:rPr>
              <a:t> used for research and registries and drives severity of illness and risk of mortality indices.  It provides evidence that services performed are medically necessary, aids public health administrators to monitor disease, provides support for strategic planning, supports the reporting of quality measures, and aids budget and operational decision making for hospital systems and physician practices.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effectLst/>
            </a:endParaRPr>
          </a:p>
          <a:p>
            <a:pPr rtl="0" eaLnBrk="1" fontAlgn="ctr" latinLnBrk="0" hangingPunct="1"/>
            <a:endParaRPr lang="en-US" sz="1200" b="0" i="0" u="none" strike="sngStrike" kern="1200" dirty="0" smtClean="0">
              <a:solidFill>
                <a:schemeClr val="tx1"/>
              </a:solidFill>
              <a:effectLst/>
              <a:latin typeface="+mn-lt"/>
              <a:ea typeface="+mn-ea"/>
              <a:cs typeface="+mn-cs"/>
            </a:endParaRPr>
          </a:p>
          <a:p>
            <a:endParaRPr lang="en-US" dirty="0" smtClean="0"/>
          </a:p>
          <a:p>
            <a:endParaRPr lang="en-US" baseline="0" dirty="0" smtClean="0"/>
          </a:p>
          <a:p>
            <a:endParaRPr lang="en-US" baseline="0"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3287799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692150"/>
            <a:ext cx="6156325" cy="3463925"/>
          </a:xfrm>
        </p:spPr>
      </p:sp>
      <p:sp>
        <p:nvSpPr>
          <p:cNvPr id="3" name="Notes Placeholder 2"/>
          <p:cNvSpPr>
            <a:spLocks noGrp="1"/>
          </p:cNvSpPr>
          <p:nvPr>
            <p:ph type="body" idx="1"/>
          </p:nvPr>
        </p:nvSpPr>
        <p:spPr/>
        <p:txBody>
          <a:bodyPr/>
          <a:lstStyle/>
          <a:p>
            <a:r>
              <a:rPr lang="en-US" dirty="0" smtClean="0"/>
              <a:t>Tina:</a:t>
            </a:r>
            <a:endParaRPr lang="en-US" baseline="0" dirty="0" smtClean="0"/>
          </a:p>
          <a:p>
            <a:r>
              <a:rPr lang="en-US" baseline="0" dirty="0" smtClean="0"/>
              <a:t>Before we start getting into the specifics of documentation</a:t>
            </a:r>
            <a:r>
              <a:rPr lang="en-US" dirty="0" smtClean="0"/>
              <a:t>,</a:t>
            </a:r>
            <a:r>
              <a:rPr lang="en-US" baseline="0" dirty="0" smtClean="0"/>
              <a:t> and the nuances of ICD -10 in particular, we would like to discuss some general documentation guidelines</a:t>
            </a:r>
            <a:r>
              <a:rPr lang="en-US" dirty="0" smtClean="0"/>
              <a:t>,</a:t>
            </a:r>
            <a:r>
              <a:rPr lang="en-US" baseline="0" dirty="0" smtClean="0"/>
              <a:t> and more </a:t>
            </a:r>
            <a:r>
              <a:rPr lang="en-US" dirty="0" smtClean="0"/>
              <a:t>specifically, the </a:t>
            </a:r>
            <a:r>
              <a:rPr lang="en-US" baseline="0" dirty="0" smtClean="0"/>
              <a:t>use of </a:t>
            </a:r>
            <a:r>
              <a:rPr lang="en-US" dirty="0" smtClean="0"/>
              <a:t>what we have coined here as </a:t>
            </a:r>
            <a:r>
              <a:rPr lang="en-US" baseline="0" dirty="0" smtClean="0"/>
              <a:t>“</a:t>
            </a:r>
            <a:r>
              <a:rPr lang="en-US" dirty="0" smtClean="0"/>
              <a:t>documentation </a:t>
            </a:r>
            <a:r>
              <a:rPr lang="en-US" baseline="0" dirty="0" smtClean="0"/>
              <a:t>buzz words”.</a:t>
            </a:r>
          </a:p>
          <a:p>
            <a:endParaRPr lang="en-US" baseline="0" dirty="0" smtClean="0"/>
          </a:p>
          <a:p>
            <a:r>
              <a:rPr lang="en-US" baseline="0" dirty="0" smtClean="0"/>
              <a:t>As we have spoken about already, coders cannot assume connections between diseases, manifestations of </a:t>
            </a:r>
            <a:r>
              <a:rPr lang="en-US" dirty="0" smtClean="0"/>
              <a:t>diseases, </a:t>
            </a:r>
            <a:r>
              <a:rPr lang="en-US" baseline="0" dirty="0" smtClean="0"/>
              <a:t>or cause and effect relationships unless they are specifically documented as such by providers.  </a:t>
            </a:r>
          </a:p>
          <a:p>
            <a:endParaRPr lang="en-US" baseline="0" dirty="0" smtClean="0"/>
          </a:p>
          <a:p>
            <a:r>
              <a:rPr lang="en-US" dirty="0" smtClean="0"/>
              <a:t>Dr. Meesig:</a:t>
            </a:r>
          </a:p>
          <a:p>
            <a:r>
              <a:rPr lang="en-US" baseline="0" dirty="0" smtClean="0"/>
              <a:t>This is where the use of “buzz words” are greatly needed in provider documentation to show those </a:t>
            </a:r>
            <a:r>
              <a:rPr lang="en-US" dirty="0" smtClean="0"/>
              <a:t>connections </a:t>
            </a:r>
            <a:r>
              <a:rPr lang="en-US" baseline="0" dirty="0" smtClean="0"/>
              <a:t>with </a:t>
            </a:r>
            <a:r>
              <a:rPr lang="en-US" dirty="0" smtClean="0"/>
              <a:t>your </a:t>
            </a:r>
            <a:r>
              <a:rPr lang="en-US" baseline="0" dirty="0" smtClean="0"/>
              <a:t>“words”.  </a:t>
            </a:r>
            <a:r>
              <a:rPr lang="en-US" dirty="0" smtClean="0"/>
              <a:t>Paint us a picture of those connections.</a:t>
            </a:r>
            <a:endParaRPr lang="en-US" baseline="0" dirty="0" smtClean="0"/>
          </a:p>
          <a:p>
            <a:endParaRPr lang="en-US" baseline="0" dirty="0" smtClean="0"/>
          </a:p>
          <a:p>
            <a:r>
              <a:rPr lang="en-US" dirty="0" smtClean="0"/>
              <a:t>Tina:</a:t>
            </a:r>
          </a:p>
          <a:p>
            <a:r>
              <a:rPr lang="en-US" baseline="0" dirty="0" smtClean="0"/>
              <a:t>For example to </a:t>
            </a:r>
            <a:r>
              <a:rPr lang="en-US" dirty="0" smtClean="0"/>
              <a:t>me as </a:t>
            </a:r>
            <a:r>
              <a:rPr lang="en-US" baseline="0" dirty="0" smtClean="0"/>
              <a:t>a coder, type 2 DM documented in a progress note on a patient who also has “neuropathy pain” does not define the link between the DM and the neuropathy.  The provider must explicitly show the link in their </a:t>
            </a:r>
            <a:r>
              <a:rPr lang="en-US" dirty="0" smtClean="0"/>
              <a:t>documentation. Phrases </a:t>
            </a:r>
            <a:r>
              <a:rPr lang="en-US" baseline="0" dirty="0" smtClean="0"/>
              <a:t>like DM2 with diabetic neuropathy </a:t>
            </a:r>
            <a:r>
              <a:rPr lang="en-US" dirty="0" smtClean="0"/>
              <a:t>make that link. </a:t>
            </a:r>
            <a:endParaRPr lang="en-US" baseline="0" dirty="0" smtClean="0"/>
          </a:p>
          <a:p>
            <a:endParaRPr lang="en-US" baseline="0" dirty="0" smtClean="0"/>
          </a:p>
          <a:p>
            <a:r>
              <a:rPr lang="en-US" b="1" baseline="0" dirty="0" smtClean="0"/>
              <a:t>Dr. Meesig</a:t>
            </a:r>
            <a:r>
              <a:rPr lang="en-US" b="1" dirty="0" smtClean="0"/>
              <a:t>:</a:t>
            </a:r>
            <a:r>
              <a:rPr lang="en-US" b="1" baseline="0" dirty="0" smtClean="0"/>
              <a:t> </a:t>
            </a:r>
            <a:endParaRPr lang="en-US" b="1" dirty="0" smtClean="0"/>
          </a:p>
          <a:p>
            <a:r>
              <a:rPr lang="en-US" baseline="0" dirty="0" smtClean="0"/>
              <a:t>I was always</a:t>
            </a:r>
            <a:r>
              <a:rPr lang="en-US" dirty="0" smtClean="0"/>
              <a:t> </a:t>
            </a:r>
            <a:r>
              <a:rPr lang="en-US" baseline="0" dirty="0" smtClean="0"/>
              <a:t>told not to use ‘rule out’ – and now we are telling you </a:t>
            </a:r>
            <a:r>
              <a:rPr lang="en-US" u="sng" dirty="0" smtClean="0"/>
              <a:t>on the inpatient side of the h</a:t>
            </a:r>
            <a:r>
              <a:rPr lang="en-US" dirty="0" smtClean="0"/>
              <a:t>ouse </a:t>
            </a:r>
            <a:r>
              <a:rPr lang="en-US" baseline="0" dirty="0" smtClean="0"/>
              <a:t>to use rule out, possible, likely due to, and vague terms like that. These buzz words allow the coders to code information that we suspect </a:t>
            </a:r>
            <a:r>
              <a:rPr lang="en-US" dirty="0" smtClean="0"/>
              <a:t>and are treating for or working up, </a:t>
            </a:r>
            <a:r>
              <a:rPr lang="en-US" baseline="0" dirty="0" smtClean="0"/>
              <a:t>but might not </a:t>
            </a:r>
            <a:r>
              <a:rPr lang="en-US" dirty="0" smtClean="0"/>
              <a:t>yet </a:t>
            </a:r>
            <a:r>
              <a:rPr lang="en-US" baseline="0" dirty="0" smtClean="0"/>
              <a:t>be able to prove </a:t>
            </a:r>
            <a:r>
              <a:rPr lang="en-US" dirty="0" smtClean="0"/>
              <a:t>via testing results </a:t>
            </a:r>
            <a:r>
              <a:rPr lang="en-US" baseline="0" dirty="0" smtClean="0"/>
              <a:t>. </a:t>
            </a:r>
            <a:endParaRPr lang="en-US" dirty="0" smtClean="0"/>
          </a:p>
          <a:p>
            <a:endParaRPr lang="en-US" dirty="0" smtClean="0"/>
          </a:p>
          <a:p>
            <a:r>
              <a:rPr lang="en-US" baseline="0" dirty="0" smtClean="0"/>
              <a:t>It will </a:t>
            </a:r>
            <a:r>
              <a:rPr lang="en-US" dirty="0" smtClean="0"/>
              <a:t>be reflective of the care </a:t>
            </a:r>
            <a:r>
              <a:rPr lang="en-US" baseline="0" dirty="0" smtClean="0"/>
              <a:t>you </a:t>
            </a:r>
            <a:r>
              <a:rPr lang="en-US" dirty="0" smtClean="0"/>
              <a:t>are rendering </a:t>
            </a:r>
            <a:r>
              <a:rPr lang="en-US" baseline="0" dirty="0" smtClean="0"/>
              <a:t>to say that someone has bacterial pneumonia even </a:t>
            </a:r>
            <a:r>
              <a:rPr lang="en-US" dirty="0" smtClean="0"/>
              <a:t>though </a:t>
            </a:r>
            <a:r>
              <a:rPr lang="en-US" baseline="0" dirty="0" smtClean="0"/>
              <a:t>you didn’t grow anything in the micro lab, because the patient clearly </a:t>
            </a:r>
            <a:r>
              <a:rPr lang="en-US" dirty="0" smtClean="0"/>
              <a:t>according to your knowledge and expertise has a bacterial pneumonia and in fact they are responding </a:t>
            </a:r>
            <a:r>
              <a:rPr lang="en-US" baseline="0" dirty="0" smtClean="0"/>
              <a:t>to the antibiotics that you </a:t>
            </a:r>
            <a:r>
              <a:rPr lang="en-US" dirty="0" smtClean="0"/>
              <a:t>ordered for them to treat it</a:t>
            </a:r>
            <a:r>
              <a:rPr lang="en-US" baseline="0" dirty="0" smtClean="0"/>
              <a:t>. Of course it always makes you feel better to be able to say that the pneumonia was due to Klebsiella – </a:t>
            </a:r>
            <a:r>
              <a:rPr lang="en-US" dirty="0" smtClean="0"/>
              <a:t>so </a:t>
            </a:r>
            <a:r>
              <a:rPr lang="en-US" baseline="0" dirty="0" smtClean="0"/>
              <a:t>if it was don’t forget to say so! </a:t>
            </a:r>
            <a:r>
              <a:rPr lang="en-US" dirty="0" smtClean="0"/>
              <a:t>Tina and I will be discussing pneumonia documentation in detail a little later in the presentation.</a:t>
            </a:r>
            <a:endParaRPr lang="en-US" baseline="0" dirty="0" smtClean="0"/>
          </a:p>
          <a:p>
            <a:endParaRPr lang="en-US" baseline="0" dirty="0" smtClean="0"/>
          </a:p>
          <a:p>
            <a:r>
              <a:rPr lang="en-US" dirty="0" smtClean="0"/>
              <a:t>Tina:  That’s right Dr. Meesig, we will definitely drill that one </a:t>
            </a:r>
            <a:r>
              <a:rPr lang="en-US" baseline="0" dirty="0" smtClean="0"/>
              <a:t>in </a:t>
            </a:r>
            <a:r>
              <a:rPr lang="en-US" dirty="0" smtClean="0"/>
              <a:t>a few minutes, but for now, I </a:t>
            </a:r>
            <a:r>
              <a:rPr lang="en-US" baseline="0" dirty="0" smtClean="0"/>
              <a:t>would </a:t>
            </a:r>
            <a:r>
              <a:rPr lang="en-US" dirty="0" smtClean="0"/>
              <a:t>like to clarify the buzz words for inpatient use verses outpatient settings.   </a:t>
            </a:r>
          </a:p>
          <a:p>
            <a:endParaRPr lang="en-US" dirty="0" smtClean="0"/>
          </a:p>
          <a:p>
            <a:r>
              <a:rPr lang="en-US" dirty="0" smtClean="0"/>
              <a:t>On the inpatient side coders can and will code conditions that are that are documented at the time of discharge as “probable” “suspected”, “likely”, “questionable”, “possible”, or “still to </a:t>
            </a:r>
            <a:r>
              <a:rPr lang="en-US" baseline="0" dirty="0" smtClean="0"/>
              <a:t>be </a:t>
            </a:r>
            <a:r>
              <a:rPr lang="en-US" dirty="0" smtClean="0"/>
              <a:t>ruled out”.  </a:t>
            </a:r>
          </a:p>
          <a:p>
            <a:endParaRPr lang="en-US" dirty="0" smtClean="0"/>
          </a:p>
          <a:p>
            <a:r>
              <a:rPr lang="en-US" dirty="0" smtClean="0"/>
              <a:t>Dr. Meesig:</a:t>
            </a:r>
          </a:p>
          <a:p>
            <a:r>
              <a:rPr lang="en-US" dirty="0" smtClean="0"/>
              <a:t>I like to say it is taking credit for what </a:t>
            </a:r>
            <a:r>
              <a:rPr lang="en-US" baseline="0" dirty="0" smtClean="0"/>
              <a:t>you </a:t>
            </a:r>
            <a:r>
              <a:rPr lang="en-US" dirty="0" smtClean="0"/>
              <a:t>are </a:t>
            </a:r>
            <a:r>
              <a:rPr lang="en-US" baseline="0" dirty="0" smtClean="0"/>
              <a:t>treating and perfectly acceptable by coding guideline</a:t>
            </a:r>
            <a:r>
              <a:rPr lang="en-US" dirty="0" smtClean="0"/>
              <a:t>.  If you only</a:t>
            </a:r>
            <a:r>
              <a:rPr lang="en-US" baseline="0" dirty="0" smtClean="0"/>
              <a:t> remember one thing from today’s presentation, remember the buzz words and use them.</a:t>
            </a:r>
            <a:endParaRPr lang="en-US" dirty="0" smtClean="0"/>
          </a:p>
          <a:p>
            <a:endParaRPr lang="en-US" dirty="0" smtClean="0"/>
          </a:p>
          <a:p>
            <a:r>
              <a:rPr lang="en-US" dirty="0" smtClean="0"/>
              <a:t>This is where it gets a bit confusing </a:t>
            </a:r>
            <a:r>
              <a:rPr lang="en-US" baseline="0" dirty="0" smtClean="0"/>
              <a:t>to </a:t>
            </a:r>
            <a:r>
              <a:rPr lang="en-US" dirty="0" smtClean="0"/>
              <a:t>providers, though, because on </a:t>
            </a:r>
            <a:r>
              <a:rPr lang="en-US" baseline="0" dirty="0" smtClean="0"/>
              <a:t>outpatient </a:t>
            </a:r>
            <a:r>
              <a:rPr lang="en-US" dirty="0" smtClean="0"/>
              <a:t>encounters, coders cannot code probable, possible likely, etc.   They can only code definitive diagnoses.    </a:t>
            </a:r>
          </a:p>
          <a:p>
            <a:endParaRPr lang="en-US" dirty="0" smtClean="0"/>
          </a:p>
          <a:p>
            <a:r>
              <a:rPr lang="en-US" dirty="0" smtClean="0"/>
              <a:t/>
            </a:r>
            <a:br>
              <a:rPr lang="en-US" dirty="0" smtClean="0"/>
            </a:br>
            <a:endParaRPr lang="en-US" dirty="0" smtClean="0"/>
          </a:p>
          <a:p>
            <a:endParaRPr lang="en-US" dirty="0" smtClean="0"/>
          </a:p>
          <a:p>
            <a:endParaRPr lang="en-US" baseline="0" dirty="0" smtClean="0"/>
          </a:p>
          <a:p>
            <a:endParaRPr lang="en-US" baseline="0" dirty="0" smtClean="0"/>
          </a:p>
          <a:p>
            <a:endParaRPr lang="en-US" dirty="0" smtClean="0"/>
          </a:p>
          <a:p>
            <a:endParaRPr lang="en-US" dirty="0" smtClean="0"/>
          </a:p>
          <a:p>
            <a:endParaRPr lang="en-US" dirty="0" smtClean="0"/>
          </a:p>
          <a:p>
            <a:endParaRPr lang="en-US" dirty="0"/>
          </a:p>
        </p:txBody>
      </p:sp>
    </p:spTree>
    <p:extLst>
      <p:ext uri="{BB962C8B-B14F-4D97-AF65-F5344CB8AC3E}">
        <p14:creationId xmlns="" xmlns:p14="http://schemas.microsoft.com/office/powerpoint/2010/main" val="336752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B4D4C755-DE0D-429B-93F6-BB5FF8ECA51A}"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37257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8E9F0C81-7A8A-4AF4-97D4-4F5FCB81BB23}"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01415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183420C3-6088-4387-995A-1DF8BD90FEC5}"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3972224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200151"/>
            <a:ext cx="4038600" cy="3394472"/>
          </a:xfrm>
        </p:spPr>
        <p:txBody>
          <a:bodyPr/>
          <a:lstStyle/>
          <a:p>
            <a:pPr lvl="0"/>
            <a:endParaRPr lang="en-US" noProof="0" dirty="0"/>
          </a:p>
        </p:txBody>
      </p:sp>
      <p:sp>
        <p:nvSpPr>
          <p:cNvPr id="4" name="Text Placeholder 3"/>
          <p:cNvSpPr>
            <a:spLocks noGrp="1"/>
          </p:cNvSpPr>
          <p:nvPr>
            <p:ph type="body" sz="half" idx="2"/>
          </p:nvPr>
        </p:nvSpPr>
        <p:spPr>
          <a:xfrm>
            <a:off x="4648200" y="1200151"/>
            <a:ext cx="4038600"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8681"/>
            <a:ext cx="2133600" cy="357188"/>
          </a:xfrm>
        </p:spPr>
        <p:txBody>
          <a:bodyPr/>
          <a:lstStyle>
            <a:lvl1pPr>
              <a:defRPr/>
            </a:lvl1p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Slide Number Placeholder 5"/>
          <p:cNvSpPr>
            <a:spLocks noGrp="1"/>
          </p:cNvSpPr>
          <p:nvPr>
            <p:ph type="sldNum" sz="quarter" idx="11"/>
          </p:nvPr>
        </p:nvSpPr>
        <p:spPr>
          <a:xfrm>
            <a:off x="6553200" y="4686300"/>
            <a:ext cx="2133600" cy="357188"/>
          </a:xfrm>
        </p:spPr>
        <p:txBody>
          <a:bodyPr/>
          <a:lstStyle>
            <a:lvl1pPr>
              <a:defRPr/>
            </a:lvl1pPr>
          </a:lstStyle>
          <a:p>
            <a:pPr>
              <a:defRPr/>
            </a:pPr>
            <a:fld id="{185CCE14-1DF4-4AB1-89CF-5019CD6F0496}" type="slidenum">
              <a:rPr lang="en-US">
                <a:solidFill>
                  <a:prstClr val="white">
                    <a:tint val="75000"/>
                  </a:prstClr>
                </a:solidFill>
              </a:rPr>
              <a:pPr>
                <a:defRPr/>
              </a:pPr>
              <a:t>‹#›</a:t>
            </a:fld>
            <a:endParaRPr lang="en-US" dirty="0">
              <a:solidFill>
                <a:prstClr val="white">
                  <a:tint val="75000"/>
                </a:prstClr>
              </a:solidFill>
            </a:endParaRPr>
          </a:p>
        </p:txBody>
      </p:sp>
      <p:sp>
        <p:nvSpPr>
          <p:cNvPr id="7" name="Footer Placeholder 6"/>
          <p:cNvSpPr>
            <a:spLocks noGrp="1"/>
          </p:cNvSpPr>
          <p:nvPr>
            <p:ph type="ftr" sz="quarter" idx="12"/>
          </p:nvPr>
        </p:nvSpPr>
        <p:spPr>
          <a:xfrm>
            <a:off x="3124200" y="4686300"/>
            <a:ext cx="2895600" cy="357188"/>
          </a:xfrm>
        </p:spPr>
        <p:txBody>
          <a:bodyPr/>
          <a:lstStyle>
            <a:lvl1pPr>
              <a:defRPr/>
            </a:lvl1p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Tree>
    <p:extLst>
      <p:ext uri="{BB962C8B-B14F-4D97-AF65-F5344CB8AC3E}">
        <p14:creationId xmlns="" xmlns:p14="http://schemas.microsoft.com/office/powerpoint/2010/main" val="3252603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3FB249DB-4C06-474C-BBA2-77298CB4C565}"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3845064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pPr>
              <a:defRPr/>
            </a:pPr>
            <a:fld id="{0D64C528-4057-4191-ABA1-29DD299ABC97}"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1589398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D719D1C9-7DA6-4BAF-AADC-A3C87E7326AB}"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3736313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pPr>
              <a:defRPr/>
            </a:pPr>
            <a:fld id="{7C2FD5F7-7097-4542-9A9B-A177DAEC8377}"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5166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pPr>
              <a:defRPr/>
            </a:pPr>
            <a:fld id="{ECD44DBD-038A-41CC-A2B2-4E9131150128}"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753778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pPr>
              <a:defRPr/>
            </a:pPr>
            <a:fld id="{0C536FC6-5F38-4E40-805C-F17C9E70FF44}"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171989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1D8A46A2-FAAE-4ECD-BB19-7B200EF26583}"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2480365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r>
              <a:rPr lang="en-US" dirty="0" smtClean="0">
                <a:solidFill>
                  <a:prstClr val="white">
                    <a:tint val="75000"/>
                  </a:prstClr>
                </a:solidFill>
              </a:rPr>
              <a:t>10/2/2012</a:t>
            </a:r>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pPr>
              <a:defRPr/>
            </a:pPr>
            <a:r>
              <a:rPr lang="en-US" dirty="0" smtClean="0">
                <a:solidFill>
                  <a:prstClr val="white">
                    <a:tint val="75000"/>
                  </a:prstClr>
                </a:solidFill>
              </a:rPr>
              <a:t>Peter D. Mills Ph.D.                                 VISN 1 Patient Safety Center                                                               </a:t>
            </a:r>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pPr>
              <a:defRPr/>
            </a:pPr>
            <a:fld id="{9664421F-86FB-4BE9-9F67-21EEF7C86A7A}" type="slidenum">
              <a:rPr lang="en-US" smtClean="0">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 xmlns:p14="http://schemas.microsoft.com/office/powerpoint/2010/main" val="551380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r>
              <a:rPr lang="en-US" dirty="0" smtClean="0">
                <a:solidFill>
                  <a:prstClr val="white">
                    <a:tint val="75000"/>
                  </a:prstClr>
                </a:solidFill>
                <a:latin typeface="Times New Roman" pitchFamily="18" charset="0"/>
              </a:rPr>
              <a:t>10/2/2012</a:t>
            </a:r>
            <a:endParaRPr lang="en-US" dirty="0">
              <a:solidFill>
                <a:prstClr val="white">
                  <a:tint val="75000"/>
                </a:prstClr>
              </a:solidFill>
              <a:latin typeface="Times New Roman" pitchFamily="18" charset="0"/>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defRPr/>
            </a:pPr>
            <a:r>
              <a:rPr lang="en-US" dirty="0" smtClean="0">
                <a:solidFill>
                  <a:prstClr val="white">
                    <a:tint val="75000"/>
                  </a:prstClr>
                </a:solidFill>
                <a:latin typeface="Times New Roman" pitchFamily="18" charset="0"/>
              </a:rPr>
              <a:t>Peter D. Mills Ph.D.                                 VISN 1 Patient Safety Center                                                               </a:t>
            </a:r>
            <a:endParaRPr lang="en-US" dirty="0">
              <a:solidFill>
                <a:prstClr val="white">
                  <a:tint val="75000"/>
                </a:prstClr>
              </a:solidFill>
              <a:latin typeface="Times New Roman" pitchFamily="18" charset="0"/>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8BAD0BD7-020F-4B3C-BCA7-F25D8E94B2F2}" type="slidenum">
              <a:rPr lang="en-US" smtClean="0">
                <a:solidFill>
                  <a:prstClr val="white">
                    <a:tint val="75000"/>
                  </a:prstClr>
                </a:solidFill>
                <a:latin typeface="Times New Roman" pitchFamily="18" charset="0"/>
              </a:rPr>
              <a:pPr eaLnBrk="0" fontAlgn="base" hangingPunct="0">
                <a:spcBef>
                  <a:spcPct val="0"/>
                </a:spcBef>
                <a:spcAft>
                  <a:spcPct val="0"/>
                </a:spcAft>
                <a:defRPr/>
              </a:pPr>
              <a:t>‹#›</a:t>
            </a:fld>
            <a:endParaRPr lang="en-US" dirty="0">
              <a:solidFill>
                <a:prstClr val="white">
                  <a:tint val="75000"/>
                </a:prstClr>
              </a:solidFill>
              <a:latin typeface="Times New Roman" pitchFamily="18" charset="0"/>
            </a:endParaRPr>
          </a:p>
        </p:txBody>
      </p:sp>
    </p:spTree>
    <p:extLst>
      <p:ext uri="{BB962C8B-B14F-4D97-AF65-F5344CB8AC3E}">
        <p14:creationId xmlns="" xmlns:p14="http://schemas.microsoft.com/office/powerpoint/2010/main" val="68544942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2.jpeg"/><Relationship Id="rId7" Type="http://schemas.openxmlformats.org/officeDocument/2006/relationships/diagramColors" Target="../diagrams/colors4.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login.elsevierperformancemanager.com/systemlogin.aspx?virtualname=VAEES"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647950"/>
            <a:ext cx="9132888" cy="2495550"/>
          </a:xfrm>
        </p:spPr>
        <p:txBody>
          <a:bodyPr>
            <a:noAutofit/>
          </a:bodyPr>
          <a:lstStyle/>
          <a:p>
            <a:r>
              <a:rPr lang="en-US" sz="3600" b="1" dirty="0" smtClean="0">
                <a:solidFill>
                  <a:schemeClr val="bg1"/>
                </a:solidFill>
              </a:rPr>
              <a:t>Deborah Meesig, MD, JD </a:t>
            </a:r>
          </a:p>
          <a:p>
            <a:pPr>
              <a:spcBef>
                <a:spcPts val="0"/>
              </a:spcBef>
            </a:pPr>
            <a:r>
              <a:rPr lang="en-US" sz="2800" dirty="0" smtClean="0">
                <a:solidFill>
                  <a:schemeClr val="bg1"/>
                </a:solidFill>
              </a:rPr>
              <a:t>Chief of Staff, Chillicothe VAMC</a:t>
            </a:r>
          </a:p>
          <a:p>
            <a:pPr>
              <a:spcBef>
                <a:spcPts val="1800"/>
              </a:spcBef>
            </a:pPr>
            <a:r>
              <a:rPr lang="en-US" sz="3600" b="1" dirty="0" smtClean="0">
                <a:solidFill>
                  <a:schemeClr val="bg1"/>
                </a:solidFill>
              </a:rPr>
              <a:t>Tina Schumacher, RHIA</a:t>
            </a:r>
          </a:p>
          <a:p>
            <a:pPr>
              <a:spcBef>
                <a:spcPts val="0"/>
              </a:spcBef>
            </a:pPr>
            <a:r>
              <a:rPr lang="en-US" sz="2800" dirty="0" smtClean="0">
                <a:solidFill>
                  <a:schemeClr val="bg1"/>
                </a:solidFill>
              </a:rPr>
              <a:t>VISN 10 Business Implementation Manager</a:t>
            </a:r>
            <a:endParaRPr lang="en-US" sz="2800" dirty="0">
              <a:solidFill>
                <a:schemeClr val="bg1"/>
              </a:solidFill>
            </a:endParaRPr>
          </a:p>
        </p:txBody>
      </p:sp>
      <p:grpSp>
        <p:nvGrpSpPr>
          <p:cNvPr id="27" name="Group 26"/>
          <p:cNvGrpSpPr/>
          <p:nvPr/>
        </p:nvGrpSpPr>
        <p:grpSpPr>
          <a:xfrm>
            <a:off x="80972" y="1419659"/>
            <a:ext cx="9063027" cy="961591"/>
            <a:chOff x="80972" y="1419659"/>
            <a:chExt cx="9063027" cy="961591"/>
          </a:xfrm>
        </p:grpSpPr>
        <p:pic>
          <p:nvPicPr>
            <p:cNvPr id="2" name="Picture 1" descr="DOCUMENTATION written in keyboard keys"/>
            <p:cNvPicPr>
              <a:picLocks noChangeAspect="1"/>
            </p:cNvPicPr>
            <p:nvPr/>
          </p:nvPicPr>
          <p:blipFill rotWithShape="1">
            <a:blip r:embed="rId3" cstate="print">
              <a:extLst>
                <a:ext uri="{28A0092B-C50C-407E-A947-70E740481C1C}">
                  <a14:useLocalDpi xmlns="" xmlns:a14="http://schemas.microsoft.com/office/drawing/2010/main" val="0"/>
                </a:ext>
              </a:extLst>
            </a:blip>
            <a:srcRect l="1718" t="18343" b="14381"/>
            <a:stretch/>
          </p:blipFill>
          <p:spPr>
            <a:xfrm>
              <a:off x="80972" y="1419659"/>
              <a:ext cx="9063027" cy="961591"/>
            </a:xfrm>
            <a:prstGeom prst="rect">
              <a:avLst/>
            </a:prstGeom>
          </p:spPr>
        </p:pic>
        <p:grpSp>
          <p:nvGrpSpPr>
            <p:cNvPr id="23" name="Group 22"/>
            <p:cNvGrpSpPr/>
            <p:nvPr/>
          </p:nvGrpSpPr>
          <p:grpSpPr>
            <a:xfrm>
              <a:off x="285294" y="1421145"/>
              <a:ext cx="8641157" cy="797601"/>
              <a:chOff x="285294" y="1421145"/>
              <a:chExt cx="8641157" cy="797601"/>
            </a:xfrm>
          </p:grpSpPr>
          <p:sp>
            <p:nvSpPr>
              <p:cNvPr id="13" name="Rectangle 12"/>
              <p:cNvSpPr/>
              <p:nvPr/>
            </p:nvSpPr>
            <p:spPr>
              <a:xfrm>
                <a:off x="2288722" y="1510860"/>
                <a:ext cx="519694" cy="707886"/>
              </a:xfrm>
              <a:prstGeom prst="rect">
                <a:avLst/>
              </a:prstGeom>
            </p:spPr>
            <p:txBody>
              <a:bodyPr wrap="none">
                <a:spAutoFit/>
              </a:bodyPr>
              <a:lstStyle/>
              <a:p>
                <a:r>
                  <a:rPr lang="en-US" sz="4000" b="1" dirty="0" smtClean="0"/>
                  <a:t>U</a:t>
                </a:r>
                <a:endParaRPr lang="en-US" sz="4000" dirty="0"/>
              </a:p>
            </p:txBody>
          </p:sp>
          <p:grpSp>
            <p:nvGrpSpPr>
              <p:cNvPr id="6" name="Group 5" descr="Documentation"/>
              <p:cNvGrpSpPr/>
              <p:nvPr/>
            </p:nvGrpSpPr>
            <p:grpSpPr>
              <a:xfrm>
                <a:off x="285294" y="1421145"/>
                <a:ext cx="8641157" cy="788634"/>
                <a:chOff x="285294" y="1421145"/>
                <a:chExt cx="8641157" cy="788634"/>
              </a:xfrm>
            </p:grpSpPr>
            <p:sp>
              <p:nvSpPr>
                <p:cNvPr id="10" name="Rectangle 9"/>
                <p:cNvSpPr/>
                <p:nvPr/>
              </p:nvSpPr>
              <p:spPr>
                <a:xfrm rot="293166">
                  <a:off x="285294" y="1485106"/>
                  <a:ext cx="508473" cy="707886"/>
                </a:xfrm>
                <a:prstGeom prst="rect">
                  <a:avLst/>
                </a:prstGeom>
              </p:spPr>
              <p:txBody>
                <a:bodyPr wrap="none">
                  <a:spAutoFit/>
                </a:bodyPr>
                <a:lstStyle/>
                <a:p>
                  <a:r>
                    <a:rPr lang="en-US" sz="4000" b="1" dirty="0" smtClean="0"/>
                    <a:t>D</a:t>
                  </a:r>
                  <a:endParaRPr lang="en-US" sz="4000" dirty="0"/>
                </a:p>
              </p:txBody>
            </p:sp>
            <p:sp>
              <p:nvSpPr>
                <p:cNvPr id="11" name="Rectangle 10"/>
                <p:cNvSpPr/>
                <p:nvPr/>
              </p:nvSpPr>
              <p:spPr>
                <a:xfrm rot="293166">
                  <a:off x="993393" y="1485106"/>
                  <a:ext cx="530915" cy="707886"/>
                </a:xfrm>
                <a:prstGeom prst="rect">
                  <a:avLst/>
                </a:prstGeom>
              </p:spPr>
              <p:txBody>
                <a:bodyPr wrap="none">
                  <a:spAutoFit/>
                </a:bodyPr>
                <a:lstStyle/>
                <a:p>
                  <a:r>
                    <a:rPr lang="en-US" sz="4000" b="1" dirty="0" smtClean="0"/>
                    <a:t>O</a:t>
                  </a:r>
                  <a:endParaRPr lang="en-US" sz="4000" dirty="0"/>
                </a:p>
              </p:txBody>
            </p:sp>
            <p:sp>
              <p:nvSpPr>
                <p:cNvPr id="12" name="Rectangle 11"/>
                <p:cNvSpPr/>
                <p:nvPr/>
              </p:nvSpPr>
              <p:spPr>
                <a:xfrm>
                  <a:off x="1624023" y="1421145"/>
                  <a:ext cx="455574" cy="707886"/>
                </a:xfrm>
                <a:prstGeom prst="rect">
                  <a:avLst/>
                </a:prstGeom>
              </p:spPr>
              <p:txBody>
                <a:bodyPr wrap="none">
                  <a:spAutoFit/>
                </a:bodyPr>
                <a:lstStyle/>
                <a:p>
                  <a:r>
                    <a:rPr lang="en-US" sz="4000" b="1" dirty="0" smtClean="0"/>
                    <a:t>C</a:t>
                  </a:r>
                  <a:endParaRPr lang="en-US" sz="4000" dirty="0"/>
                </a:p>
              </p:txBody>
            </p:sp>
            <p:sp>
              <p:nvSpPr>
                <p:cNvPr id="14" name="Rectangle 13"/>
                <p:cNvSpPr/>
                <p:nvPr/>
              </p:nvSpPr>
              <p:spPr>
                <a:xfrm>
                  <a:off x="2908494" y="1481465"/>
                  <a:ext cx="633507" cy="707886"/>
                </a:xfrm>
                <a:prstGeom prst="rect">
                  <a:avLst/>
                </a:prstGeom>
              </p:spPr>
              <p:txBody>
                <a:bodyPr wrap="none">
                  <a:spAutoFit/>
                </a:bodyPr>
                <a:lstStyle/>
                <a:p>
                  <a:r>
                    <a:rPr lang="en-US" sz="4000" b="1" dirty="0" smtClean="0"/>
                    <a:t>M</a:t>
                  </a:r>
                  <a:endParaRPr lang="en-US" sz="4000" dirty="0"/>
                </a:p>
              </p:txBody>
            </p:sp>
            <p:sp>
              <p:nvSpPr>
                <p:cNvPr id="15" name="Rectangle 14"/>
                <p:cNvSpPr/>
                <p:nvPr/>
              </p:nvSpPr>
              <p:spPr>
                <a:xfrm>
                  <a:off x="3621273" y="1436135"/>
                  <a:ext cx="434734" cy="707886"/>
                </a:xfrm>
                <a:prstGeom prst="rect">
                  <a:avLst/>
                </a:prstGeom>
              </p:spPr>
              <p:txBody>
                <a:bodyPr wrap="none">
                  <a:spAutoFit/>
                </a:bodyPr>
                <a:lstStyle/>
                <a:p>
                  <a:r>
                    <a:rPr lang="en-US" sz="4000" b="1" dirty="0" smtClean="0"/>
                    <a:t>E</a:t>
                  </a:r>
                  <a:endParaRPr lang="en-US" sz="4000" dirty="0"/>
                </a:p>
              </p:txBody>
            </p:sp>
            <p:sp>
              <p:nvSpPr>
                <p:cNvPr id="16" name="Rectangle 15"/>
                <p:cNvSpPr/>
                <p:nvPr/>
              </p:nvSpPr>
              <p:spPr>
                <a:xfrm>
                  <a:off x="4289811" y="1480880"/>
                  <a:ext cx="522900" cy="707886"/>
                </a:xfrm>
                <a:prstGeom prst="rect">
                  <a:avLst/>
                </a:prstGeom>
              </p:spPr>
              <p:txBody>
                <a:bodyPr wrap="none">
                  <a:spAutoFit/>
                </a:bodyPr>
                <a:lstStyle/>
                <a:p>
                  <a:r>
                    <a:rPr lang="en-US" sz="4000" b="1" dirty="0" smtClean="0"/>
                    <a:t>N</a:t>
                  </a:r>
                  <a:endParaRPr lang="en-US" sz="4000" dirty="0"/>
                </a:p>
              </p:txBody>
            </p:sp>
            <p:sp>
              <p:nvSpPr>
                <p:cNvPr id="17" name="Rectangle 16"/>
                <p:cNvSpPr/>
                <p:nvPr/>
              </p:nvSpPr>
              <p:spPr>
                <a:xfrm>
                  <a:off x="4965111" y="1501893"/>
                  <a:ext cx="437940" cy="707886"/>
                </a:xfrm>
                <a:prstGeom prst="rect">
                  <a:avLst/>
                </a:prstGeom>
              </p:spPr>
              <p:txBody>
                <a:bodyPr wrap="none">
                  <a:spAutoFit/>
                </a:bodyPr>
                <a:lstStyle/>
                <a:p>
                  <a:r>
                    <a:rPr lang="en-US" sz="4000" b="1" dirty="0" smtClean="0"/>
                    <a:t>T</a:t>
                  </a:r>
                  <a:endParaRPr lang="en-US" sz="4000" dirty="0"/>
                </a:p>
              </p:txBody>
            </p:sp>
            <p:sp>
              <p:nvSpPr>
                <p:cNvPr id="18" name="Rectangle 17"/>
                <p:cNvSpPr/>
                <p:nvPr/>
              </p:nvSpPr>
              <p:spPr>
                <a:xfrm>
                  <a:off x="5638800" y="1485106"/>
                  <a:ext cx="495649" cy="707886"/>
                </a:xfrm>
                <a:prstGeom prst="rect">
                  <a:avLst/>
                </a:prstGeom>
              </p:spPr>
              <p:txBody>
                <a:bodyPr wrap="none">
                  <a:spAutoFit/>
                </a:bodyPr>
                <a:lstStyle/>
                <a:p>
                  <a:r>
                    <a:rPr lang="en-US" sz="4000" b="1" dirty="0" smtClean="0"/>
                    <a:t>A</a:t>
                  </a:r>
                  <a:endParaRPr lang="en-US" sz="4000" dirty="0"/>
                </a:p>
              </p:txBody>
            </p:sp>
            <p:sp>
              <p:nvSpPr>
                <p:cNvPr id="19" name="Rectangle 18"/>
                <p:cNvSpPr/>
                <p:nvPr/>
              </p:nvSpPr>
              <p:spPr>
                <a:xfrm>
                  <a:off x="6301839" y="1501893"/>
                  <a:ext cx="437940" cy="707886"/>
                </a:xfrm>
                <a:prstGeom prst="rect">
                  <a:avLst/>
                </a:prstGeom>
              </p:spPr>
              <p:txBody>
                <a:bodyPr wrap="none">
                  <a:spAutoFit/>
                </a:bodyPr>
                <a:lstStyle/>
                <a:p>
                  <a:r>
                    <a:rPr lang="en-US" sz="4000" b="1" dirty="0" smtClean="0"/>
                    <a:t>T</a:t>
                  </a:r>
                  <a:endParaRPr lang="en-US" sz="4000" dirty="0"/>
                </a:p>
              </p:txBody>
            </p:sp>
            <p:sp>
              <p:nvSpPr>
                <p:cNvPr id="20" name="Rectangle 19"/>
                <p:cNvSpPr/>
                <p:nvPr/>
              </p:nvSpPr>
              <p:spPr>
                <a:xfrm>
                  <a:off x="7055370" y="1460837"/>
                  <a:ext cx="320922" cy="707886"/>
                </a:xfrm>
                <a:prstGeom prst="rect">
                  <a:avLst/>
                </a:prstGeom>
              </p:spPr>
              <p:txBody>
                <a:bodyPr wrap="none">
                  <a:spAutoFit/>
                </a:bodyPr>
                <a:lstStyle/>
                <a:p>
                  <a:r>
                    <a:rPr lang="en-US" sz="4000" b="1" dirty="0" smtClean="0"/>
                    <a:t>I</a:t>
                  </a:r>
                  <a:endParaRPr lang="en-US" sz="4000" dirty="0"/>
                </a:p>
              </p:txBody>
            </p:sp>
            <p:sp>
              <p:nvSpPr>
                <p:cNvPr id="21" name="Rectangle 20"/>
                <p:cNvSpPr/>
                <p:nvPr/>
              </p:nvSpPr>
              <p:spPr>
                <a:xfrm rot="21409766">
                  <a:off x="7710392" y="1433801"/>
                  <a:ext cx="530915" cy="707886"/>
                </a:xfrm>
                <a:prstGeom prst="rect">
                  <a:avLst/>
                </a:prstGeom>
              </p:spPr>
              <p:txBody>
                <a:bodyPr wrap="none">
                  <a:spAutoFit/>
                </a:bodyPr>
                <a:lstStyle/>
                <a:p>
                  <a:r>
                    <a:rPr lang="en-US" sz="4000" b="1" dirty="0" smtClean="0"/>
                    <a:t>O</a:t>
                  </a:r>
                  <a:endParaRPr lang="en-US" sz="4000" dirty="0"/>
                </a:p>
              </p:txBody>
            </p:sp>
            <p:sp>
              <p:nvSpPr>
                <p:cNvPr id="22" name="Rectangle 21"/>
                <p:cNvSpPr/>
                <p:nvPr/>
              </p:nvSpPr>
              <p:spPr>
                <a:xfrm rot="21385605">
                  <a:off x="8403551" y="1475981"/>
                  <a:ext cx="522900" cy="707886"/>
                </a:xfrm>
                <a:prstGeom prst="rect">
                  <a:avLst/>
                </a:prstGeom>
              </p:spPr>
              <p:txBody>
                <a:bodyPr wrap="none">
                  <a:spAutoFit/>
                </a:bodyPr>
                <a:lstStyle/>
                <a:p>
                  <a:r>
                    <a:rPr lang="en-US" sz="4000" b="1" dirty="0" smtClean="0"/>
                    <a:t>N</a:t>
                  </a:r>
                  <a:endParaRPr lang="en-US" sz="4000" dirty="0"/>
                </a:p>
              </p:txBody>
            </p:sp>
          </p:grpSp>
        </p:grpSp>
      </p:grpSp>
      <p:grpSp>
        <p:nvGrpSpPr>
          <p:cNvPr id="5" name="Group 4" descr="ICD-10 written in keyboard keys"/>
          <p:cNvGrpSpPr/>
          <p:nvPr/>
        </p:nvGrpSpPr>
        <p:grpSpPr>
          <a:xfrm>
            <a:off x="100022" y="-165390"/>
            <a:ext cx="6239917" cy="1446550"/>
            <a:chOff x="100022" y="-165390"/>
            <a:chExt cx="6239917" cy="1446550"/>
          </a:xfrm>
        </p:grpSpPr>
        <p:pic>
          <p:nvPicPr>
            <p:cNvPr id="29" name="Picture 3" descr="C:\Users\vhacomarkej\AppData\Local\Microsoft\Windows\Temporary Internet Files\Content.IE5\ELAFZKXI\shutterstock_183584318.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3245" t="8966" b="13844"/>
            <a:stretch/>
          </p:blipFill>
          <p:spPr bwMode="auto">
            <a:xfrm>
              <a:off x="4099204" y="21861"/>
              <a:ext cx="2240735" cy="1233343"/>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3" descr="C:\Users\vhacomarkej\AppData\Local\Microsoft\Windows\Temporary Internet Files\Content.IE5\ELAFZKXI\shutterstock_183584318.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t="7573" b="13844"/>
            <a:stretch/>
          </p:blipFill>
          <p:spPr bwMode="auto">
            <a:xfrm>
              <a:off x="100022" y="-1"/>
              <a:ext cx="3425069" cy="128116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descr="ICD-10"/>
            <p:cNvSpPr/>
            <p:nvPr/>
          </p:nvSpPr>
          <p:spPr>
            <a:xfrm>
              <a:off x="410980" y="79635"/>
              <a:ext cx="396262" cy="1046440"/>
            </a:xfrm>
            <a:prstGeom prst="rect">
              <a:avLst/>
            </a:prstGeom>
          </p:spPr>
          <p:txBody>
            <a:bodyPr wrap="none">
              <a:spAutoFit/>
            </a:bodyPr>
            <a:lstStyle/>
            <a:p>
              <a:r>
                <a:rPr lang="en-US" sz="6200" b="1" dirty="0"/>
                <a:t>I</a:t>
              </a:r>
              <a:endParaRPr lang="en-US" sz="6200" dirty="0"/>
            </a:p>
          </p:txBody>
        </p:sp>
        <p:sp>
          <p:nvSpPr>
            <p:cNvPr id="8" name="Rectangle 7"/>
            <p:cNvSpPr/>
            <p:nvPr/>
          </p:nvSpPr>
          <p:spPr>
            <a:xfrm>
              <a:off x="1548417" y="34665"/>
              <a:ext cx="666882" cy="1046440"/>
            </a:xfrm>
            <a:prstGeom prst="rect">
              <a:avLst/>
            </a:prstGeom>
          </p:spPr>
          <p:txBody>
            <a:bodyPr wrap="none">
              <a:spAutoFit/>
            </a:bodyPr>
            <a:lstStyle/>
            <a:p>
              <a:r>
                <a:rPr lang="en-US" sz="6200" b="1" dirty="0" smtClean="0"/>
                <a:t>C</a:t>
              </a:r>
              <a:endParaRPr lang="en-US" sz="6200" dirty="0"/>
            </a:p>
          </p:txBody>
        </p:sp>
        <p:sp>
          <p:nvSpPr>
            <p:cNvPr id="9" name="Rectangle 8"/>
            <p:cNvSpPr/>
            <p:nvPr/>
          </p:nvSpPr>
          <p:spPr>
            <a:xfrm rot="21222390">
              <a:off x="2581038" y="63210"/>
              <a:ext cx="686406" cy="1046440"/>
            </a:xfrm>
            <a:prstGeom prst="rect">
              <a:avLst/>
            </a:prstGeom>
          </p:spPr>
          <p:txBody>
            <a:bodyPr wrap="none">
              <a:spAutoFit/>
            </a:bodyPr>
            <a:lstStyle/>
            <a:p>
              <a:r>
                <a:rPr lang="en-US" sz="6200" b="1" dirty="0" smtClean="0"/>
                <a:t>D</a:t>
              </a:r>
              <a:endParaRPr lang="en-US" sz="6200" dirty="0"/>
            </a:p>
          </p:txBody>
        </p:sp>
        <p:sp>
          <p:nvSpPr>
            <p:cNvPr id="24" name="Rectangle 23"/>
            <p:cNvSpPr/>
            <p:nvPr/>
          </p:nvSpPr>
          <p:spPr>
            <a:xfrm>
              <a:off x="4334781" y="21861"/>
              <a:ext cx="587020" cy="1046440"/>
            </a:xfrm>
            <a:prstGeom prst="rect">
              <a:avLst/>
            </a:prstGeom>
          </p:spPr>
          <p:txBody>
            <a:bodyPr wrap="none">
              <a:spAutoFit/>
            </a:bodyPr>
            <a:lstStyle/>
            <a:p>
              <a:r>
                <a:rPr lang="en-US" sz="6200" b="1" dirty="0" smtClean="0"/>
                <a:t>1</a:t>
              </a:r>
              <a:endParaRPr lang="en-US" sz="6200" dirty="0"/>
            </a:p>
          </p:txBody>
        </p:sp>
        <p:sp>
          <p:nvSpPr>
            <p:cNvPr id="25" name="Rectangle 24"/>
            <p:cNvSpPr/>
            <p:nvPr/>
          </p:nvSpPr>
          <p:spPr>
            <a:xfrm rot="21342403">
              <a:off x="5433129" y="69456"/>
              <a:ext cx="587020" cy="1046440"/>
            </a:xfrm>
            <a:prstGeom prst="rect">
              <a:avLst/>
            </a:prstGeom>
          </p:spPr>
          <p:txBody>
            <a:bodyPr wrap="none">
              <a:spAutoFit/>
            </a:bodyPr>
            <a:lstStyle/>
            <a:p>
              <a:r>
                <a:rPr lang="en-US" sz="6200" b="1" dirty="0" smtClean="0"/>
                <a:t>0</a:t>
              </a:r>
              <a:endParaRPr lang="en-US" sz="6200" dirty="0"/>
            </a:p>
          </p:txBody>
        </p:sp>
        <p:sp>
          <p:nvSpPr>
            <p:cNvPr id="26" name="Rectangle 25"/>
            <p:cNvSpPr/>
            <p:nvPr/>
          </p:nvSpPr>
          <p:spPr>
            <a:xfrm>
              <a:off x="3525092" y="-165390"/>
              <a:ext cx="530915" cy="1446550"/>
            </a:xfrm>
            <a:prstGeom prst="rect">
              <a:avLst/>
            </a:prstGeom>
          </p:spPr>
          <p:txBody>
            <a:bodyPr wrap="none">
              <a:spAutoFit/>
            </a:bodyPr>
            <a:lstStyle/>
            <a:p>
              <a:r>
                <a:rPr lang="en-US" sz="8800" b="1" dirty="0" smtClean="0">
                  <a:solidFill>
                    <a:schemeClr val="bg1"/>
                  </a:solidFill>
                </a:rPr>
                <a:t>-</a:t>
              </a:r>
              <a:endParaRPr lang="en-US" sz="8800" dirty="0">
                <a:solidFill>
                  <a:schemeClr val="bg1"/>
                </a:solidFill>
              </a:endParaRPr>
            </a:p>
          </p:txBody>
        </p:sp>
      </p:grpSp>
    </p:spTree>
    <p:extLst>
      <p:ext uri="{BB962C8B-B14F-4D97-AF65-F5344CB8AC3E}">
        <p14:creationId xmlns="" xmlns:p14="http://schemas.microsoft.com/office/powerpoint/2010/main" val="5201260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descr="&quot; &quot;"/>
          <p:cNvSpPr/>
          <p:nvPr/>
        </p:nvSpPr>
        <p:spPr>
          <a:xfrm>
            <a:off x="3901190" y="3397843"/>
            <a:ext cx="5242809" cy="173736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descr="Findings, interventions, treatments;&#10;medical necessity&#10;"/>
          <p:cNvSpPr/>
          <p:nvPr/>
        </p:nvSpPr>
        <p:spPr>
          <a:xfrm>
            <a:off x="5485151" y="3554625"/>
            <a:ext cx="3658847" cy="1384995"/>
          </a:xfrm>
          <a:prstGeom prst="rect">
            <a:avLst/>
          </a:prstGeom>
        </p:spPr>
        <p:txBody>
          <a:bodyPr wrap="square">
            <a:spAutoFit/>
          </a:bodyPr>
          <a:lstStyle/>
          <a:p>
            <a:pPr algn="ctr"/>
            <a:r>
              <a:rPr lang="en-US" sz="2800" b="1" dirty="0" smtClean="0"/>
              <a:t>Findings, interventions, treatments;</a:t>
            </a:r>
          </a:p>
          <a:p>
            <a:pPr algn="ctr"/>
            <a:r>
              <a:rPr lang="en-US" sz="2800" b="1" dirty="0" smtClean="0"/>
              <a:t>medical necessity</a:t>
            </a:r>
            <a:endParaRPr lang="en-US" sz="2800" b="1" dirty="0"/>
          </a:p>
        </p:txBody>
      </p:sp>
      <p:pic>
        <p:nvPicPr>
          <p:cNvPr id="1027" name="Picture 3" descr="physician writ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8484" y="3609353"/>
            <a:ext cx="1291718" cy="13651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 name="Rectangle 18" descr="&quot; &quot;"/>
          <p:cNvSpPr/>
          <p:nvPr/>
        </p:nvSpPr>
        <p:spPr>
          <a:xfrm>
            <a:off x="3901191" y="1685301"/>
            <a:ext cx="5242808" cy="1612219"/>
          </a:xfrm>
          <a:prstGeom prst="rect">
            <a:avLst/>
          </a:prstGeom>
          <a:solidFill>
            <a:srgbClr val="58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descr="Patient response to treatment; status at discharge&#10;"/>
          <p:cNvSpPr/>
          <p:nvPr/>
        </p:nvSpPr>
        <p:spPr>
          <a:xfrm>
            <a:off x="5410201" y="1779846"/>
            <a:ext cx="3658847" cy="1384995"/>
          </a:xfrm>
          <a:prstGeom prst="rect">
            <a:avLst/>
          </a:prstGeom>
        </p:spPr>
        <p:txBody>
          <a:bodyPr wrap="square">
            <a:spAutoFit/>
          </a:bodyPr>
          <a:lstStyle/>
          <a:p>
            <a:pPr algn="ctr"/>
            <a:r>
              <a:rPr lang="en-US" sz="2800" b="1" dirty="0" smtClean="0"/>
              <a:t>Patient response to treatment;</a:t>
            </a:r>
          </a:p>
          <a:p>
            <a:pPr algn="ctr"/>
            <a:r>
              <a:rPr lang="en-US" sz="2800" b="1" dirty="0" smtClean="0"/>
              <a:t>status at discharge</a:t>
            </a:r>
            <a:endParaRPr lang="en-US" sz="2800" b="1" dirty="0"/>
          </a:p>
        </p:txBody>
      </p:sp>
      <p:pic>
        <p:nvPicPr>
          <p:cNvPr id="1026" name="Picture 2" descr="stethescope and clipboard"/>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118484" y="1798896"/>
            <a:ext cx="1291717" cy="1384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Rectangle 12" descr="&quot; &quot;"/>
          <p:cNvSpPr/>
          <p:nvPr/>
        </p:nvSpPr>
        <p:spPr>
          <a:xfrm>
            <a:off x="3903078" y="0"/>
            <a:ext cx="5240921" cy="155570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descr="Cause-effect relationships&#10;"/>
          <p:cNvSpPr/>
          <p:nvPr/>
        </p:nvSpPr>
        <p:spPr>
          <a:xfrm>
            <a:off x="5517019" y="250481"/>
            <a:ext cx="3412121" cy="954107"/>
          </a:xfrm>
          <a:prstGeom prst="rect">
            <a:avLst/>
          </a:prstGeom>
        </p:spPr>
        <p:txBody>
          <a:bodyPr wrap="square">
            <a:spAutoFit/>
          </a:bodyPr>
          <a:lstStyle/>
          <a:p>
            <a:pPr algn="ctr"/>
            <a:r>
              <a:rPr lang="en-US" sz="2800" b="1" dirty="0" smtClean="0"/>
              <a:t>Cause-effect relationships</a:t>
            </a:r>
            <a:endParaRPr lang="en-US" sz="2800" b="1" dirty="0"/>
          </a:p>
        </p:txBody>
      </p:sp>
      <p:pic>
        <p:nvPicPr>
          <p:cNvPr id="3" name="Picture 2" descr="Cause and Effect written on a whiteboard"/>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18484" y="169515"/>
            <a:ext cx="1276725" cy="1203313"/>
          </a:xfrm>
          <a:prstGeom prst="rect">
            <a:avLst/>
          </a:prstGeom>
          <a:noFill/>
          <a:ln>
            <a:noFill/>
          </a:ln>
        </p:spPr>
      </p:pic>
      <p:sp>
        <p:nvSpPr>
          <p:cNvPr id="15" name="Rectangle 14" descr="&quot; &quot;"/>
          <p:cNvSpPr/>
          <p:nvPr/>
        </p:nvSpPr>
        <p:spPr>
          <a:xfrm>
            <a:off x="-27481" y="2952750"/>
            <a:ext cx="3761281" cy="219074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descr="“Probable”&#10;“Possible”&#10;“Likely”&#10;“Suspected”&#10;“Rule-out”&#10;"/>
          <p:cNvSpPr/>
          <p:nvPr/>
        </p:nvSpPr>
        <p:spPr>
          <a:xfrm>
            <a:off x="1524999" y="3072161"/>
            <a:ext cx="2210049" cy="2015936"/>
          </a:xfrm>
          <a:prstGeom prst="rect">
            <a:avLst/>
          </a:prstGeom>
        </p:spPr>
        <p:txBody>
          <a:bodyPr wrap="square">
            <a:spAutoFit/>
          </a:bodyPr>
          <a:lstStyle/>
          <a:p>
            <a:pPr algn="ctr">
              <a:lnSpc>
                <a:spcPts val="3000"/>
              </a:lnSpc>
            </a:pPr>
            <a:r>
              <a:rPr lang="en-US" sz="2800" b="1" dirty="0" smtClean="0">
                <a:solidFill>
                  <a:prstClr val="white"/>
                </a:solidFill>
              </a:rPr>
              <a:t>“Probable”</a:t>
            </a:r>
          </a:p>
          <a:p>
            <a:pPr algn="ctr">
              <a:lnSpc>
                <a:spcPts val="3000"/>
              </a:lnSpc>
            </a:pPr>
            <a:r>
              <a:rPr lang="en-US" sz="2800" b="1" dirty="0" smtClean="0">
                <a:solidFill>
                  <a:prstClr val="white"/>
                </a:solidFill>
              </a:rPr>
              <a:t>“Possible”</a:t>
            </a:r>
          </a:p>
          <a:p>
            <a:pPr algn="ctr">
              <a:lnSpc>
                <a:spcPts val="3000"/>
              </a:lnSpc>
            </a:pPr>
            <a:r>
              <a:rPr lang="en-US" sz="2800" b="1" dirty="0" smtClean="0">
                <a:solidFill>
                  <a:prstClr val="white"/>
                </a:solidFill>
              </a:rPr>
              <a:t>“Likely”</a:t>
            </a:r>
          </a:p>
          <a:p>
            <a:pPr algn="ctr">
              <a:lnSpc>
                <a:spcPts val="3000"/>
              </a:lnSpc>
            </a:pPr>
            <a:r>
              <a:rPr lang="en-US" sz="2800" b="1" dirty="0" smtClean="0">
                <a:solidFill>
                  <a:prstClr val="white"/>
                </a:solidFill>
              </a:rPr>
              <a:t>“Suspected”</a:t>
            </a:r>
          </a:p>
          <a:p>
            <a:pPr algn="ctr">
              <a:lnSpc>
                <a:spcPts val="3000"/>
              </a:lnSpc>
            </a:pPr>
            <a:r>
              <a:rPr lang="en-US" sz="2800" b="1" dirty="0" smtClean="0">
                <a:solidFill>
                  <a:prstClr val="white"/>
                </a:solidFill>
              </a:rPr>
              <a:t>“Rule-out”</a:t>
            </a:r>
            <a:endParaRPr lang="en-US" dirty="0"/>
          </a:p>
        </p:txBody>
      </p:sp>
      <p:pic>
        <p:nvPicPr>
          <p:cNvPr id="5" name="Picture 4" descr="check mark in a check box"/>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0499" y="3397843"/>
            <a:ext cx="1424407" cy="1402918"/>
          </a:xfrm>
          <a:prstGeom prst="rect">
            <a:avLst/>
          </a:prstGeom>
        </p:spPr>
      </p:pic>
      <p:sp>
        <p:nvSpPr>
          <p:cNvPr id="2" name="Title 1" descr="Good Habits: Documentation"/>
          <p:cNvSpPr>
            <a:spLocks noGrp="1"/>
          </p:cNvSpPr>
          <p:nvPr>
            <p:ph type="title"/>
          </p:nvPr>
        </p:nvSpPr>
        <p:spPr>
          <a:xfrm>
            <a:off x="0" y="1730271"/>
            <a:ext cx="3733800" cy="1115047"/>
          </a:xfrm>
        </p:spPr>
        <p:txBody>
          <a:bodyPr>
            <a:normAutofit fontScale="90000"/>
          </a:bodyPr>
          <a:lstStyle/>
          <a:p>
            <a:pPr>
              <a:lnSpc>
                <a:spcPts val="4000"/>
              </a:lnSpc>
            </a:pPr>
            <a:r>
              <a:rPr lang="en-US" b="1" dirty="0" smtClean="0">
                <a:solidFill>
                  <a:srgbClr val="C00000"/>
                </a:solidFill>
              </a:rPr>
              <a:t>Good Habits: Documentation</a:t>
            </a:r>
            <a:endParaRPr lang="en-US" b="1" dirty="0">
              <a:solidFill>
                <a:srgbClr val="C00000"/>
              </a:solidFill>
            </a:endParaRPr>
          </a:p>
        </p:txBody>
      </p:sp>
      <p:sp>
        <p:nvSpPr>
          <p:cNvPr id="11" name="Rectangle 10" descr="&quot; &quot;"/>
          <p:cNvSpPr/>
          <p:nvPr/>
        </p:nvSpPr>
        <p:spPr>
          <a:xfrm>
            <a:off x="0" y="1"/>
            <a:ext cx="3733800" cy="1555708"/>
          </a:xfrm>
          <a:prstGeom prst="rect">
            <a:avLst/>
          </a:prstGeom>
          <a:solidFill>
            <a:srgbClr val="99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Document underlying cause&#10;"/>
          <p:cNvSpPr/>
          <p:nvPr/>
        </p:nvSpPr>
        <p:spPr>
          <a:xfrm>
            <a:off x="1524001" y="109535"/>
            <a:ext cx="2057400" cy="1384995"/>
          </a:xfrm>
          <a:prstGeom prst="rect">
            <a:avLst/>
          </a:prstGeom>
        </p:spPr>
        <p:txBody>
          <a:bodyPr wrap="square">
            <a:spAutoFit/>
          </a:bodyPr>
          <a:lstStyle/>
          <a:p>
            <a:pPr algn="ctr"/>
            <a:r>
              <a:rPr lang="en-US" sz="2800" b="1" dirty="0"/>
              <a:t>D</a:t>
            </a:r>
            <a:r>
              <a:rPr lang="en-US" sz="2800" b="1" dirty="0" smtClean="0"/>
              <a:t>ocument underlying </a:t>
            </a:r>
            <a:r>
              <a:rPr lang="en-US" sz="2800" b="1" dirty="0"/>
              <a:t>cause</a:t>
            </a:r>
          </a:p>
        </p:txBody>
      </p:sp>
      <p:pic>
        <p:nvPicPr>
          <p:cNvPr id="1028" name="Picture 4"/>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24664" y="193331"/>
            <a:ext cx="1457485" cy="122042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329698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 &quot;"/>
          <p:cNvSpPr>
            <a:spLocks noGrp="1"/>
          </p:cNvSpPr>
          <p:nvPr>
            <p:ph type="title"/>
          </p:nvPr>
        </p:nvSpPr>
        <p:spPr/>
        <p:txBody>
          <a:bodyPr>
            <a:normAutofit/>
          </a:bodyPr>
          <a:lstStyle/>
          <a:p>
            <a:r>
              <a:rPr lang="en-US" dirty="0" smtClean="0"/>
              <a:t>ICD 10 Structural Differences</a:t>
            </a:r>
            <a:endParaRPr lang="en-US" dirty="0"/>
          </a:p>
        </p:txBody>
      </p:sp>
      <p:pic>
        <p:nvPicPr>
          <p:cNvPr id="1026" name="Picture 2" descr="ICD 9 and ICD 10 comparison tables"/>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370" y="209550"/>
            <a:ext cx="905256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Oval 3" descr="Approx 68000 codes in ICD-10"/>
          <p:cNvSpPr/>
          <p:nvPr/>
        </p:nvSpPr>
        <p:spPr>
          <a:xfrm>
            <a:off x="4343400" y="1504950"/>
            <a:ext cx="4419600" cy="762000"/>
          </a:xfrm>
          <a:prstGeom prst="ellipse">
            <a:avLst/>
          </a:prstGeom>
          <a:noFill/>
          <a:ln>
            <a:solidFill>
              <a:srgbClr val="FFC000"/>
            </a:solidFill>
          </a:ln>
          <a:effectLst>
            <a:glow rad="1397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 xmlns:p14="http://schemas.microsoft.com/office/powerpoint/2010/main" val="1608300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ot; &quot;"/>
          <p:cNvSpPr>
            <a:spLocks noGrp="1"/>
          </p:cNvSpPr>
          <p:nvPr>
            <p:ph type="title"/>
          </p:nvPr>
        </p:nvSpPr>
        <p:spPr/>
        <p:txBody>
          <a:bodyPr/>
          <a:lstStyle/>
          <a:p>
            <a:r>
              <a:rPr lang="en-US" dirty="0" smtClean="0"/>
              <a:t>Putting it in to Perspective</a:t>
            </a:r>
            <a:endParaRPr lang="en-US" dirty="0"/>
          </a:p>
        </p:txBody>
      </p:sp>
      <p:graphicFrame>
        <p:nvGraphicFramePr>
          <p:cNvPr id="4" name="Content Placeholder 3" descr="Category  Laterality&#10;# ICD-9 Codes  Increase of 46% &#10;# ICD-10 Codes  25,626&#10;&#10;Category  Injuries and poisoning&#10;# ICD-9 Codes  2,572&#10;# ICD-10 Codes  39,675&#10;&#10;Category  Musculoskeletal&#10;# ICD-9 Codes  892&#10;# ICD-10 Codes  6,327&#10;&#10;Category  External Causes&#10;# ICD-9 Codes 1,291&#10;# ICD-10 Codes  6,812&#10;"/>
          <p:cNvGraphicFramePr>
            <a:graphicFrameLocks noGrp="1"/>
          </p:cNvGraphicFramePr>
          <p:nvPr>
            <p:ph sz="half" idx="2"/>
            <p:extLst>
              <p:ext uri="{D42A27DB-BD31-4B8C-83A1-F6EECF244321}">
                <p14:modId xmlns="" xmlns:p14="http://schemas.microsoft.com/office/powerpoint/2010/main" val="2453605062"/>
              </p:ext>
            </p:extLst>
          </p:nvPr>
        </p:nvGraphicFramePr>
        <p:xfrm>
          <a:off x="152401" y="1583640"/>
          <a:ext cx="8840453" cy="3435967"/>
        </p:xfrm>
        <a:graphic>
          <a:graphicData uri="http://schemas.openxmlformats.org/drawingml/2006/table">
            <a:tbl>
              <a:tblPr firstRow="1" bandRow="1">
                <a:noFill/>
                <a:tableStyleId>{69CF1AB2-1976-4502-BF36-3FF5EA218861}</a:tableStyleId>
              </a:tblPr>
              <a:tblGrid>
                <a:gridCol w="3536933"/>
                <a:gridCol w="2530439"/>
                <a:gridCol w="2773081"/>
              </a:tblGrid>
              <a:tr h="624262">
                <a:tc>
                  <a:txBody>
                    <a:bodyPr/>
                    <a:lstStyle/>
                    <a:p>
                      <a:pPr algn="ctr"/>
                      <a:r>
                        <a:rPr lang="en-US" sz="2800" b="1" dirty="0" smtClean="0">
                          <a:solidFill>
                            <a:schemeClr val="bg1">
                              <a:lumMod val="95000"/>
                              <a:lumOff val="5000"/>
                            </a:schemeClr>
                          </a:solidFill>
                        </a:rPr>
                        <a:t>Category</a:t>
                      </a:r>
                      <a:endParaRPr lang="en-US" sz="2800" b="1"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2800" b="1" dirty="0" smtClean="0">
                          <a:solidFill>
                            <a:schemeClr val="bg1">
                              <a:lumMod val="95000"/>
                              <a:lumOff val="5000"/>
                            </a:schemeClr>
                          </a:solidFill>
                        </a:rPr>
                        <a:t>#</a:t>
                      </a:r>
                      <a:r>
                        <a:rPr lang="en-US" sz="2800" b="1" baseline="0" dirty="0" smtClean="0">
                          <a:solidFill>
                            <a:schemeClr val="bg1">
                              <a:lumMod val="95000"/>
                              <a:lumOff val="5000"/>
                            </a:schemeClr>
                          </a:solidFill>
                        </a:rPr>
                        <a:t> ICD-9 Codes</a:t>
                      </a:r>
                      <a:endParaRPr lang="en-US" sz="2800" b="1"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2800" b="1" dirty="0" smtClean="0">
                          <a:solidFill>
                            <a:schemeClr val="bg1">
                              <a:lumMod val="95000"/>
                              <a:lumOff val="5000"/>
                            </a:schemeClr>
                          </a:solidFill>
                        </a:rPr>
                        <a:t># ICD-10 Codes</a:t>
                      </a:r>
                      <a:endParaRPr lang="en-US" sz="2800" b="1"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r>
              <a:tr h="804488">
                <a:tc>
                  <a:txBody>
                    <a:bodyPr/>
                    <a:lstStyle/>
                    <a:p>
                      <a:r>
                        <a:rPr lang="en-US" sz="2800" b="0" dirty="0" smtClean="0">
                          <a:solidFill>
                            <a:schemeClr val="bg1">
                              <a:lumMod val="95000"/>
                              <a:lumOff val="5000"/>
                            </a:schemeClr>
                          </a:solidFill>
                        </a:rPr>
                        <a:t>Laterality</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800" b="0" dirty="0" smtClean="0">
                          <a:solidFill>
                            <a:schemeClr val="bg1">
                              <a:lumMod val="95000"/>
                              <a:lumOff val="5000"/>
                            </a:schemeClr>
                          </a:solidFill>
                        </a:rPr>
                        <a:t>Increase of 46% </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sz="2800" b="0" dirty="0" smtClean="0">
                          <a:solidFill>
                            <a:schemeClr val="bg1">
                              <a:lumMod val="95000"/>
                              <a:lumOff val="5000"/>
                            </a:schemeClr>
                          </a:solidFill>
                        </a:rPr>
                        <a:t>25,626</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822076">
                <a:tc>
                  <a:txBody>
                    <a:bodyPr/>
                    <a:lstStyle/>
                    <a:p>
                      <a:r>
                        <a:rPr lang="en-US" sz="2800" b="0" dirty="0" smtClean="0">
                          <a:solidFill>
                            <a:schemeClr val="bg1">
                              <a:lumMod val="95000"/>
                              <a:lumOff val="5000"/>
                            </a:schemeClr>
                          </a:solidFill>
                        </a:rPr>
                        <a:t>Injuries and poisoning</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800" b="0" dirty="0" smtClean="0">
                          <a:solidFill>
                            <a:schemeClr val="bg1">
                              <a:lumMod val="95000"/>
                              <a:lumOff val="5000"/>
                            </a:schemeClr>
                          </a:solidFill>
                        </a:rPr>
                        <a:t>2,572</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sz="2800" b="0" dirty="0" smtClean="0">
                          <a:solidFill>
                            <a:schemeClr val="bg1">
                              <a:lumMod val="95000"/>
                              <a:lumOff val="5000"/>
                            </a:schemeClr>
                          </a:solidFill>
                        </a:rPr>
                        <a:t>39,675</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560879">
                <a:tc>
                  <a:txBody>
                    <a:bodyPr/>
                    <a:lstStyle/>
                    <a:p>
                      <a:r>
                        <a:rPr lang="en-US" sz="2800" b="0" dirty="0" smtClean="0">
                          <a:solidFill>
                            <a:schemeClr val="bg1">
                              <a:lumMod val="95000"/>
                              <a:lumOff val="5000"/>
                            </a:schemeClr>
                          </a:solidFill>
                        </a:rPr>
                        <a:t>Musculoskeletal</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800" b="0" dirty="0" smtClean="0">
                          <a:solidFill>
                            <a:schemeClr val="bg1">
                              <a:lumMod val="95000"/>
                              <a:lumOff val="5000"/>
                            </a:schemeClr>
                          </a:solidFill>
                        </a:rPr>
                        <a:t>892</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sz="2800" b="0" dirty="0" smtClean="0">
                          <a:solidFill>
                            <a:schemeClr val="bg1">
                              <a:lumMod val="95000"/>
                              <a:lumOff val="5000"/>
                            </a:schemeClr>
                          </a:solidFill>
                        </a:rPr>
                        <a:t>6,327</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r h="624262">
                <a:tc>
                  <a:txBody>
                    <a:bodyPr/>
                    <a:lstStyle/>
                    <a:p>
                      <a:r>
                        <a:rPr lang="en-US" sz="2800" b="0" dirty="0" smtClean="0">
                          <a:solidFill>
                            <a:schemeClr val="bg1">
                              <a:lumMod val="95000"/>
                              <a:lumOff val="5000"/>
                            </a:schemeClr>
                          </a:solidFill>
                        </a:rPr>
                        <a:t>External</a:t>
                      </a:r>
                      <a:r>
                        <a:rPr lang="en-US" sz="2800" b="0" baseline="0" dirty="0" smtClean="0">
                          <a:solidFill>
                            <a:schemeClr val="bg1">
                              <a:lumMod val="95000"/>
                              <a:lumOff val="5000"/>
                            </a:schemeClr>
                          </a:solidFill>
                        </a:rPr>
                        <a:t> Causes</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2800" b="0" dirty="0" smtClean="0">
                          <a:solidFill>
                            <a:schemeClr val="bg1">
                              <a:lumMod val="95000"/>
                              <a:lumOff val="5000"/>
                            </a:schemeClr>
                          </a:solidFill>
                        </a:rPr>
                        <a:t>1,291</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tc>
                  <a:txBody>
                    <a:bodyPr/>
                    <a:lstStyle/>
                    <a:p>
                      <a:pPr algn="ctr"/>
                      <a:r>
                        <a:rPr lang="en-US" sz="2800" b="0" dirty="0" smtClean="0">
                          <a:solidFill>
                            <a:schemeClr val="bg1">
                              <a:lumMod val="95000"/>
                              <a:lumOff val="5000"/>
                            </a:schemeClr>
                          </a:solidFill>
                        </a:rPr>
                        <a:t>6,812</a:t>
                      </a:r>
                      <a:endParaRPr lang="en-US" sz="2800" b="0" dirty="0">
                        <a:solidFill>
                          <a:schemeClr val="bg1">
                            <a:lumMod val="95000"/>
                            <a:lumOff val="5000"/>
                          </a:schemeClr>
                        </a:solidFill>
                      </a:endParaRPr>
                    </a:p>
                  </a:txBody>
                  <a:tcPr marL="41724" marR="41724"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r>
            </a:tbl>
          </a:graphicData>
        </a:graphic>
      </p:graphicFrame>
      <p:sp>
        <p:nvSpPr>
          <p:cNvPr id="5" name="TextBox 4"/>
          <p:cNvSpPr txBox="1"/>
          <p:nvPr/>
        </p:nvSpPr>
        <p:spPr>
          <a:xfrm>
            <a:off x="152400" y="210800"/>
            <a:ext cx="8839200" cy="914400"/>
          </a:xfrm>
          <a:prstGeom prst="rect">
            <a:avLst/>
          </a:prstGeom>
          <a:noFill/>
        </p:spPr>
        <p:txBody>
          <a:bodyPr wrap="square" rtlCol="0">
            <a:prstTxWarp prst="textFadeUp">
              <a:avLst>
                <a:gd name="adj" fmla="val 9761"/>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Putting it in perspective</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 xmlns:p14="http://schemas.microsoft.com/office/powerpoint/2010/main" val="1083996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eyboard with Employee Training, Online, and CME key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6846" b="3226"/>
          <a:stretch/>
        </p:blipFill>
        <p:spPr bwMode="auto">
          <a:xfrm>
            <a:off x="3581400" y="-1"/>
            <a:ext cx="5562600" cy="5143501"/>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descr="CME&#10;"/>
          <p:cNvSpPr/>
          <p:nvPr/>
        </p:nvSpPr>
        <p:spPr>
          <a:xfrm rot="19835438">
            <a:off x="6955143" y="3689191"/>
            <a:ext cx="1703205" cy="646331"/>
          </a:xfrm>
          <a:prstGeom prst="rect">
            <a:avLst/>
          </a:prstGeom>
          <a:blipFill>
            <a:blip r:embed="rId4" cstate="print"/>
            <a:stretch>
              <a:fillRect/>
            </a:stretch>
          </a:blipFill>
          <a:ln>
            <a:noFill/>
          </a:ln>
        </p:spPr>
        <p:txBody>
          <a:bodyPr wrap="square">
            <a:spAutoFit/>
          </a:bodyPr>
          <a:lstStyle/>
          <a:p>
            <a:pPr lvl="0" algn="ctr">
              <a:spcBef>
                <a:spcPct val="20000"/>
              </a:spcBef>
            </a:pPr>
            <a:r>
              <a:rPr lang="en-US" sz="3600" b="1" dirty="0" smtClean="0">
                <a:solidFill>
                  <a:prstClr val="black"/>
                </a:solidFill>
              </a:rPr>
              <a:t>CME</a:t>
            </a:r>
            <a:endParaRPr lang="en-US" sz="3600" b="1" dirty="0">
              <a:solidFill>
                <a:prstClr val="black"/>
              </a:solidFill>
            </a:endParaRPr>
          </a:p>
        </p:txBody>
      </p:sp>
      <p:sp>
        <p:nvSpPr>
          <p:cNvPr id="5" name="Rectangle 4" descr="Online&#10;"/>
          <p:cNvSpPr/>
          <p:nvPr/>
        </p:nvSpPr>
        <p:spPr>
          <a:xfrm rot="20238962">
            <a:off x="4714303" y="925930"/>
            <a:ext cx="1509447" cy="646331"/>
          </a:xfrm>
          <a:prstGeom prst="rect">
            <a:avLst/>
          </a:prstGeom>
          <a:blipFill>
            <a:blip r:embed="rId5" cstate="print"/>
            <a:stretch>
              <a:fillRect/>
            </a:stretch>
          </a:blipFill>
        </p:spPr>
        <p:txBody>
          <a:bodyPr wrap="square">
            <a:spAutoFit/>
          </a:bodyPr>
          <a:lstStyle/>
          <a:p>
            <a:pPr lvl="0">
              <a:spcBef>
                <a:spcPct val="20000"/>
              </a:spcBef>
            </a:pPr>
            <a:r>
              <a:rPr lang="en-US" sz="3600" b="1" dirty="0" smtClean="0">
                <a:solidFill>
                  <a:prstClr val="black"/>
                </a:solidFill>
              </a:rPr>
              <a:t>Online</a:t>
            </a:r>
            <a:endParaRPr lang="en-US" sz="3600" b="1" dirty="0">
              <a:solidFill>
                <a:prstClr val="black"/>
              </a:solidFill>
            </a:endParaRPr>
          </a:p>
        </p:txBody>
      </p:sp>
      <p:sp>
        <p:nvSpPr>
          <p:cNvPr id="6" name="Rectangle 5" descr="&quot; &quot;"/>
          <p:cNvSpPr/>
          <p:nvPr/>
        </p:nvSpPr>
        <p:spPr>
          <a:xfrm>
            <a:off x="0" y="-20299"/>
            <a:ext cx="3581400" cy="5178789"/>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half" idx="2"/>
          </p:nvPr>
        </p:nvSpPr>
        <p:spPr>
          <a:xfrm>
            <a:off x="228600" y="2787850"/>
            <a:ext cx="2971800" cy="1219200"/>
          </a:xfrm>
        </p:spPr>
        <p:txBody>
          <a:bodyPr>
            <a:noAutofit/>
          </a:bodyPr>
          <a:lstStyle/>
          <a:p>
            <a:pPr marL="0" indent="0" algn="ctr">
              <a:buNone/>
            </a:pPr>
            <a:r>
              <a:rPr lang="en-US" sz="3200" b="1" i="1" dirty="0" smtClean="0">
                <a:solidFill>
                  <a:schemeClr val="bg1"/>
                </a:solidFill>
              </a:rPr>
              <a:t>Documentation basics</a:t>
            </a:r>
            <a:endParaRPr lang="en-US" sz="3200" b="1" i="1" dirty="0">
              <a:solidFill>
                <a:schemeClr val="bg1"/>
              </a:solidFill>
            </a:endParaRPr>
          </a:p>
        </p:txBody>
      </p:sp>
      <p:sp>
        <p:nvSpPr>
          <p:cNvPr id="2" name="Title 1"/>
          <p:cNvSpPr>
            <a:spLocks noGrp="1"/>
          </p:cNvSpPr>
          <p:nvPr>
            <p:ph type="title"/>
          </p:nvPr>
        </p:nvSpPr>
        <p:spPr>
          <a:xfrm>
            <a:off x="89940" y="1258850"/>
            <a:ext cx="3335426" cy="1295400"/>
          </a:xfrm>
        </p:spPr>
        <p:txBody>
          <a:bodyPr>
            <a:noAutofit/>
          </a:bodyPr>
          <a:lstStyle/>
          <a:p>
            <a:r>
              <a:rPr lang="en-US" sz="5600" b="1" dirty="0" smtClean="0">
                <a:solidFill>
                  <a:schemeClr val="bg1">
                    <a:lumMod val="95000"/>
                    <a:lumOff val="5000"/>
                  </a:schemeClr>
                </a:solidFill>
              </a:rPr>
              <a:t>Elsevier Doc Briefs</a:t>
            </a:r>
            <a:endParaRPr lang="en-US" sz="5600" b="1" dirty="0">
              <a:solidFill>
                <a:schemeClr val="bg1">
                  <a:lumMod val="95000"/>
                  <a:lumOff val="5000"/>
                </a:schemeClr>
              </a:solidFill>
            </a:endParaRPr>
          </a:p>
        </p:txBody>
      </p:sp>
    </p:spTree>
    <p:extLst>
      <p:ext uri="{BB962C8B-B14F-4D97-AF65-F5344CB8AC3E}">
        <p14:creationId xmlns="" xmlns:p14="http://schemas.microsoft.com/office/powerpoint/2010/main" val="11298468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quot; &quot;"/>
          <p:cNvSpPr/>
          <p:nvPr/>
        </p:nvSpPr>
        <p:spPr>
          <a:xfrm>
            <a:off x="838200" y="2524280"/>
            <a:ext cx="6019800" cy="2247900"/>
          </a:xfrm>
          <a:prstGeom prst="rect">
            <a:avLst/>
          </a:prstGeom>
          <a:noFill/>
          <a:ln w="762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descr="&quot; &quot;"/>
          <p:cNvSpPr/>
          <p:nvPr/>
        </p:nvSpPr>
        <p:spPr>
          <a:xfrm>
            <a:off x="838200" y="329470"/>
            <a:ext cx="6019800" cy="2247900"/>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575748" y="1428750"/>
            <a:ext cx="4572000" cy="2209800"/>
          </a:xfrm>
          <a:solidFill>
            <a:schemeClr val="tx1"/>
          </a:solidFill>
        </p:spPr>
        <p:txBody>
          <a:bodyPr/>
          <a:lstStyle/>
          <a:p>
            <a:r>
              <a:rPr lang="en-US" b="1" dirty="0" smtClean="0">
                <a:solidFill>
                  <a:schemeClr val="bg1"/>
                </a:solidFill>
              </a:rPr>
              <a:t>Documentation Principles</a:t>
            </a:r>
            <a:endParaRPr lang="en-US" b="1" dirty="0">
              <a:solidFill>
                <a:schemeClr val="bg1"/>
              </a:solidFill>
            </a:endParaRPr>
          </a:p>
        </p:txBody>
      </p:sp>
      <p:graphicFrame>
        <p:nvGraphicFramePr>
          <p:cNvPr id="5" name="Content Placeholder 3"/>
          <p:cNvGraphicFramePr>
            <a:graphicFrameLocks noGrp="1"/>
          </p:cNvGraphicFramePr>
          <p:nvPr>
            <p:ph idx="1"/>
            <p:extLst>
              <p:ext uri="{D42A27DB-BD31-4B8C-83A1-F6EECF244321}">
                <p14:modId xmlns="" xmlns:p14="http://schemas.microsoft.com/office/powerpoint/2010/main" val="2941397049"/>
              </p:ext>
            </p:extLst>
          </p:nvPr>
        </p:nvGraphicFramePr>
        <p:xfrm>
          <a:off x="-1219200" y="-7808"/>
          <a:ext cx="73914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9242583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Resource table from Elsevier Doc Briefs&#10;"/>
          <p:cNvSpPr txBox="1"/>
          <p:nvPr/>
        </p:nvSpPr>
        <p:spPr>
          <a:xfrm>
            <a:off x="2998034" y="4371820"/>
            <a:ext cx="3190406" cy="769441"/>
          </a:xfrm>
          <a:prstGeom prst="rect">
            <a:avLst/>
          </a:prstGeom>
          <a:noFill/>
        </p:spPr>
        <p:txBody>
          <a:bodyPr wrap="square" rtlCol="0">
            <a:spAutoFit/>
          </a:bodyPr>
          <a:lstStyle/>
          <a:p>
            <a:pPr algn="ctr"/>
            <a:r>
              <a:rPr lang="en-US" sz="2200" i="1" dirty="0" smtClean="0">
                <a:solidFill>
                  <a:schemeClr val="bg1"/>
                </a:solidFill>
              </a:rPr>
              <a:t>Resource table from Elsevier Doc Briefs</a:t>
            </a:r>
            <a:endParaRPr lang="en-US" sz="2200" i="1" dirty="0">
              <a:solidFill>
                <a:schemeClr val="bg1"/>
              </a:solidFill>
            </a:endParaRPr>
          </a:p>
        </p:txBody>
      </p:sp>
      <p:sp>
        <p:nvSpPr>
          <p:cNvPr id="25" name="Rectangle 24" descr="&quot; &quot;"/>
          <p:cNvSpPr/>
          <p:nvPr/>
        </p:nvSpPr>
        <p:spPr>
          <a:xfrm>
            <a:off x="6188441" y="2451830"/>
            <a:ext cx="2895600" cy="263149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descr="Bacteremia – positive laboratory finding of organism in blood without symptoms of inflammation or infection&#10;Sepsis-systemic bloodstream infection&#10;Bacterial toxemia / Generalized infection / Pyemia / Septicemia&#10;Severe sepsis&#10;Sepsis with organ dysfunction / Sepsis with septic shock /&#10;Systemic inflammatory response syndrome&#10;"/>
          <p:cNvSpPr/>
          <p:nvPr/>
        </p:nvSpPr>
        <p:spPr>
          <a:xfrm>
            <a:off x="6019800" y="2436840"/>
            <a:ext cx="3124199" cy="2677656"/>
          </a:xfrm>
          <a:prstGeom prst="rect">
            <a:avLst/>
          </a:prstGeom>
        </p:spPr>
        <p:txBody>
          <a:bodyPr wrap="square">
            <a:spAutoFit/>
          </a:bodyPr>
          <a:lstStyle/>
          <a:p>
            <a:pPr marL="127000" lvl="1"/>
            <a:r>
              <a:rPr lang="en-US" sz="1400" dirty="0">
                <a:solidFill>
                  <a:schemeClr val="bg1"/>
                </a:solidFill>
              </a:rPr>
              <a:t>Bacteremia – positive laboratory finding of organism in blood without symptoms of inflammation or infection</a:t>
            </a:r>
          </a:p>
          <a:p>
            <a:pPr marL="127000" lvl="1"/>
            <a:r>
              <a:rPr lang="en-US" sz="1400" dirty="0">
                <a:solidFill>
                  <a:schemeClr val="bg1"/>
                </a:solidFill>
              </a:rPr>
              <a:t>Sepsis-systemic bloodstream infection</a:t>
            </a:r>
          </a:p>
          <a:p>
            <a:pPr marL="344488" lvl="2"/>
            <a:r>
              <a:rPr lang="en-US" sz="1400" dirty="0">
                <a:solidFill>
                  <a:schemeClr val="bg1"/>
                </a:solidFill>
              </a:rPr>
              <a:t>Bacterial </a:t>
            </a:r>
            <a:r>
              <a:rPr lang="en-US" sz="1400" dirty="0" smtClean="0">
                <a:solidFill>
                  <a:schemeClr val="bg1"/>
                </a:solidFill>
              </a:rPr>
              <a:t>toxemia / Generalized infection / Pyemia / Septicemia</a:t>
            </a:r>
            <a:endParaRPr lang="en-US" sz="1400" dirty="0">
              <a:solidFill>
                <a:schemeClr val="bg1"/>
              </a:solidFill>
            </a:endParaRPr>
          </a:p>
          <a:p>
            <a:pPr marL="127000" lvl="1"/>
            <a:r>
              <a:rPr lang="en-US" sz="1400" dirty="0">
                <a:solidFill>
                  <a:schemeClr val="bg1"/>
                </a:solidFill>
              </a:rPr>
              <a:t>Severe sepsis</a:t>
            </a:r>
          </a:p>
          <a:p>
            <a:pPr marL="344488" lvl="2"/>
            <a:r>
              <a:rPr lang="en-US" sz="1400" dirty="0">
                <a:solidFill>
                  <a:schemeClr val="bg1"/>
                </a:solidFill>
              </a:rPr>
              <a:t>Sepsis with organ </a:t>
            </a:r>
            <a:r>
              <a:rPr lang="en-US" sz="1400" dirty="0" smtClean="0">
                <a:solidFill>
                  <a:schemeClr val="bg1"/>
                </a:solidFill>
              </a:rPr>
              <a:t>dysfunction / Sepsis </a:t>
            </a:r>
            <a:r>
              <a:rPr lang="en-US" sz="1400" dirty="0">
                <a:solidFill>
                  <a:schemeClr val="bg1"/>
                </a:solidFill>
              </a:rPr>
              <a:t>with septic </a:t>
            </a:r>
            <a:r>
              <a:rPr lang="en-US" sz="1400" dirty="0" smtClean="0">
                <a:solidFill>
                  <a:schemeClr val="bg1"/>
                </a:solidFill>
              </a:rPr>
              <a:t>shock /</a:t>
            </a:r>
            <a:endParaRPr lang="en-US" sz="1400" dirty="0">
              <a:solidFill>
                <a:schemeClr val="bg1"/>
              </a:solidFill>
            </a:endParaRPr>
          </a:p>
          <a:p>
            <a:pPr marL="344488" lvl="2"/>
            <a:r>
              <a:rPr lang="en-US" sz="1400" dirty="0">
                <a:solidFill>
                  <a:schemeClr val="bg1"/>
                </a:solidFill>
              </a:rPr>
              <a:t>Systemic inflammatory response syndrome</a:t>
            </a:r>
          </a:p>
        </p:txBody>
      </p:sp>
      <p:sp>
        <p:nvSpPr>
          <p:cNvPr id="24" name="Rectangle 23" descr="&quot; &quot;"/>
          <p:cNvSpPr/>
          <p:nvPr/>
        </p:nvSpPr>
        <p:spPr>
          <a:xfrm>
            <a:off x="2998033" y="2465844"/>
            <a:ext cx="3124199" cy="17823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descr="Bacteria&#10;Mycoses&#10;Viruses&#10;Fungi&#10;Parasites&#10;Others&#10;"/>
          <p:cNvSpPr/>
          <p:nvPr/>
        </p:nvSpPr>
        <p:spPr>
          <a:xfrm>
            <a:off x="2998034" y="2465844"/>
            <a:ext cx="3124200" cy="1477328"/>
          </a:xfrm>
          <a:prstGeom prst="rect">
            <a:avLst/>
          </a:prstGeom>
        </p:spPr>
        <p:txBody>
          <a:bodyPr wrap="square">
            <a:spAutoFit/>
          </a:bodyPr>
          <a:lstStyle/>
          <a:p>
            <a:pPr marL="6350" lvl="1" algn="ctr"/>
            <a:r>
              <a:rPr lang="en-US" sz="1500" dirty="0">
                <a:solidFill>
                  <a:schemeClr val="bg1"/>
                </a:solidFill>
              </a:rPr>
              <a:t>Bacteria</a:t>
            </a:r>
          </a:p>
          <a:p>
            <a:pPr marL="6350" lvl="1" algn="ctr"/>
            <a:r>
              <a:rPr lang="en-US" sz="1500" dirty="0">
                <a:solidFill>
                  <a:schemeClr val="bg1"/>
                </a:solidFill>
              </a:rPr>
              <a:t>Mycoses</a:t>
            </a:r>
          </a:p>
          <a:p>
            <a:pPr marL="6350" lvl="1" algn="ctr"/>
            <a:r>
              <a:rPr lang="en-US" sz="1500" dirty="0">
                <a:solidFill>
                  <a:schemeClr val="bg1"/>
                </a:solidFill>
              </a:rPr>
              <a:t>Viruses</a:t>
            </a:r>
          </a:p>
          <a:p>
            <a:pPr marL="6350" lvl="1" algn="ctr"/>
            <a:r>
              <a:rPr lang="en-US" sz="1500" dirty="0">
                <a:solidFill>
                  <a:schemeClr val="bg1"/>
                </a:solidFill>
              </a:rPr>
              <a:t>Fungi</a:t>
            </a:r>
          </a:p>
          <a:p>
            <a:pPr marL="6350" lvl="1" algn="ctr"/>
            <a:r>
              <a:rPr lang="en-US" sz="1500" dirty="0">
                <a:solidFill>
                  <a:schemeClr val="bg1"/>
                </a:solidFill>
              </a:rPr>
              <a:t>Parasites</a:t>
            </a:r>
          </a:p>
          <a:p>
            <a:pPr marL="6350" lvl="1" algn="ctr"/>
            <a:r>
              <a:rPr lang="en-US" sz="1500" dirty="0">
                <a:solidFill>
                  <a:schemeClr val="bg1"/>
                </a:solidFill>
              </a:rPr>
              <a:t>Others</a:t>
            </a:r>
          </a:p>
        </p:txBody>
      </p:sp>
      <p:sp>
        <p:nvSpPr>
          <p:cNvPr id="23" name="Rectangle 22" descr="&quot; &quot;"/>
          <p:cNvSpPr/>
          <p:nvPr/>
        </p:nvSpPr>
        <p:spPr>
          <a:xfrm>
            <a:off x="44970" y="2431321"/>
            <a:ext cx="2865620" cy="2631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descr="Progression from localized infection of another organ or body site&#10;Infected device, implant, or graft (specify type and location)&#10;Postprocedural (specify the procedure)&#10;Other (specify)&#10;Generalized (origin unknown)&#10;Childbirth or abortion&#10;Newborn&#10;"/>
          <p:cNvSpPr/>
          <p:nvPr/>
        </p:nvSpPr>
        <p:spPr>
          <a:xfrm>
            <a:off x="-76200" y="2431321"/>
            <a:ext cx="2986790" cy="2631490"/>
          </a:xfrm>
          <a:prstGeom prst="rect">
            <a:avLst/>
          </a:prstGeom>
        </p:spPr>
        <p:txBody>
          <a:bodyPr wrap="square">
            <a:spAutoFit/>
          </a:bodyPr>
          <a:lstStyle/>
          <a:p>
            <a:pPr marL="127000" lvl="1"/>
            <a:r>
              <a:rPr lang="en-US" sz="1500" dirty="0">
                <a:solidFill>
                  <a:schemeClr val="bg1"/>
                </a:solidFill>
              </a:rPr>
              <a:t>Progression </a:t>
            </a:r>
            <a:r>
              <a:rPr lang="en-US" sz="1500" dirty="0" smtClean="0">
                <a:solidFill>
                  <a:schemeClr val="bg1"/>
                </a:solidFill>
              </a:rPr>
              <a:t>from </a:t>
            </a:r>
            <a:r>
              <a:rPr lang="en-US" sz="1500" dirty="0">
                <a:solidFill>
                  <a:schemeClr val="bg1"/>
                </a:solidFill>
              </a:rPr>
              <a:t>localized infection of another organ or body site</a:t>
            </a:r>
          </a:p>
          <a:p>
            <a:pPr marL="127000" lvl="1"/>
            <a:r>
              <a:rPr lang="en-US" sz="1500" dirty="0">
                <a:solidFill>
                  <a:schemeClr val="bg1"/>
                </a:solidFill>
              </a:rPr>
              <a:t>Infected device, implant, or graft (specify type and location)</a:t>
            </a:r>
          </a:p>
          <a:p>
            <a:pPr marL="127000" lvl="1"/>
            <a:r>
              <a:rPr lang="en-US" sz="1500" dirty="0">
                <a:solidFill>
                  <a:schemeClr val="bg1"/>
                </a:solidFill>
              </a:rPr>
              <a:t>Postprocedural (specify the procedure)</a:t>
            </a:r>
          </a:p>
          <a:p>
            <a:pPr marL="127000" lvl="1"/>
            <a:r>
              <a:rPr lang="en-US" sz="1500" dirty="0">
                <a:solidFill>
                  <a:schemeClr val="bg1"/>
                </a:solidFill>
              </a:rPr>
              <a:t>Other (specify)</a:t>
            </a:r>
          </a:p>
          <a:p>
            <a:pPr marL="127000" lvl="1"/>
            <a:r>
              <a:rPr lang="en-US" sz="1500" dirty="0">
                <a:solidFill>
                  <a:schemeClr val="bg1"/>
                </a:solidFill>
              </a:rPr>
              <a:t>Generalized (origin unknown)</a:t>
            </a:r>
          </a:p>
          <a:p>
            <a:pPr marL="127000" lvl="1"/>
            <a:r>
              <a:rPr lang="en-US" sz="1500" dirty="0">
                <a:solidFill>
                  <a:schemeClr val="bg1"/>
                </a:solidFill>
              </a:rPr>
              <a:t>Childbirth or abortion</a:t>
            </a:r>
          </a:p>
          <a:p>
            <a:pPr marL="127000" lvl="1"/>
            <a:r>
              <a:rPr lang="en-US" sz="1500" dirty="0">
                <a:solidFill>
                  <a:schemeClr val="bg1"/>
                </a:solidFill>
              </a:rPr>
              <a:t>Newborn</a:t>
            </a:r>
          </a:p>
        </p:txBody>
      </p:sp>
      <p:sp>
        <p:nvSpPr>
          <p:cNvPr id="18" name="Rectangle 17" descr="&quot; &quot;"/>
          <p:cNvSpPr/>
          <p:nvPr/>
        </p:nvSpPr>
        <p:spPr>
          <a:xfrm>
            <a:off x="868180" y="359450"/>
            <a:ext cx="7391400" cy="19837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descr="Severity of the infection&#10;"/>
          <p:cNvSpPr/>
          <p:nvPr/>
        </p:nvSpPr>
        <p:spPr>
          <a:xfrm>
            <a:off x="6188440" y="614279"/>
            <a:ext cx="2895600" cy="1524000"/>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t>Severity of the infection</a:t>
            </a:r>
            <a:endParaRPr lang="en-US" sz="2800" b="1" kern="1200" dirty="0"/>
          </a:p>
        </p:txBody>
      </p:sp>
      <p:sp>
        <p:nvSpPr>
          <p:cNvPr id="13" name="Rectangle 12" descr="Organisms causing the infection (always specify if determined)&#10;"/>
          <p:cNvSpPr/>
          <p:nvPr/>
        </p:nvSpPr>
        <p:spPr>
          <a:xfrm>
            <a:off x="2998033" y="614280"/>
            <a:ext cx="3124200" cy="1524000"/>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t>Organisms causing the infection (always specify if determined)</a:t>
            </a:r>
            <a:endParaRPr lang="en-US" sz="2800" b="1" kern="1200" dirty="0"/>
          </a:p>
        </p:txBody>
      </p:sp>
      <p:sp>
        <p:nvSpPr>
          <p:cNvPr id="9" name="Rectangle 8" descr="Origin of bloodstream infection&#10;"/>
          <p:cNvSpPr/>
          <p:nvPr/>
        </p:nvSpPr>
        <p:spPr>
          <a:xfrm>
            <a:off x="44970" y="614280"/>
            <a:ext cx="2865620" cy="1524000"/>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Origin of bloodstream infection</a:t>
            </a:r>
            <a:endParaRPr lang="en-US" sz="2800" b="1" kern="1200" dirty="0"/>
          </a:p>
        </p:txBody>
      </p:sp>
      <p:sp>
        <p:nvSpPr>
          <p:cNvPr id="2" name="Title 1"/>
          <p:cNvSpPr>
            <a:spLocks noGrp="1"/>
          </p:cNvSpPr>
          <p:nvPr>
            <p:ph type="title"/>
          </p:nvPr>
        </p:nvSpPr>
        <p:spPr>
          <a:xfrm>
            <a:off x="2348460" y="59507"/>
            <a:ext cx="4419600" cy="479822"/>
          </a:xfrm>
          <a:solidFill>
            <a:schemeClr val="tx1"/>
          </a:solidFill>
        </p:spPr>
        <p:txBody>
          <a:bodyPr>
            <a:noAutofit/>
          </a:bodyPr>
          <a:lstStyle/>
          <a:p>
            <a:r>
              <a:rPr lang="en-US" sz="3400" b="1" dirty="0" smtClean="0">
                <a:solidFill>
                  <a:schemeClr val="bg1"/>
                </a:solidFill>
              </a:rPr>
              <a:t>Infectious Disease</a:t>
            </a:r>
            <a:endParaRPr lang="en-US" sz="3400" b="1" dirty="0">
              <a:solidFill>
                <a:schemeClr val="bg1"/>
              </a:solidFill>
            </a:endParaRPr>
          </a:p>
        </p:txBody>
      </p:sp>
    </p:spTree>
    <p:extLst>
      <p:ext uri="{BB962C8B-B14F-4D97-AF65-F5344CB8AC3E}">
        <p14:creationId xmlns="" xmlns:p14="http://schemas.microsoft.com/office/powerpoint/2010/main" val="20921361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quot; &quot;"/>
          <p:cNvSpPr/>
          <p:nvPr/>
        </p:nvSpPr>
        <p:spPr>
          <a:xfrm>
            <a:off x="23734" y="2424142"/>
            <a:ext cx="9060306" cy="271935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descr="Progression from localized infection of another organ or body site&#10;Infected device, implant, or graft (specify type and location)&#10;Postprocedural (specify the procedure)&#10;Other (specify)&#10;Generalized (origin unknown)&#10;Childbirth or abortion&#10;Newborn&#10;"/>
          <p:cNvSpPr/>
          <p:nvPr/>
        </p:nvSpPr>
        <p:spPr>
          <a:xfrm>
            <a:off x="23734" y="2326391"/>
            <a:ext cx="9161490" cy="2893100"/>
          </a:xfrm>
          <a:prstGeom prst="rect">
            <a:avLst/>
          </a:prstGeom>
        </p:spPr>
        <p:txBody>
          <a:bodyPr wrap="square">
            <a:spAutoFit/>
          </a:bodyPr>
          <a:lstStyle/>
          <a:p>
            <a:pPr marL="127000" lvl="1"/>
            <a:r>
              <a:rPr lang="en-US" sz="2600" dirty="0">
                <a:solidFill>
                  <a:schemeClr val="bg1"/>
                </a:solidFill>
              </a:rPr>
              <a:t>Progression </a:t>
            </a:r>
            <a:r>
              <a:rPr lang="en-US" sz="2600" dirty="0" smtClean="0">
                <a:solidFill>
                  <a:schemeClr val="bg1"/>
                </a:solidFill>
              </a:rPr>
              <a:t>from </a:t>
            </a:r>
            <a:r>
              <a:rPr lang="en-US" sz="2600" dirty="0">
                <a:solidFill>
                  <a:schemeClr val="bg1"/>
                </a:solidFill>
              </a:rPr>
              <a:t>localized infection of another organ or body site</a:t>
            </a:r>
          </a:p>
          <a:p>
            <a:pPr marL="127000" lvl="1"/>
            <a:r>
              <a:rPr lang="en-US" sz="2600" dirty="0">
                <a:solidFill>
                  <a:schemeClr val="bg1"/>
                </a:solidFill>
              </a:rPr>
              <a:t>Infected device, implant, or graft (specify type and location)</a:t>
            </a:r>
          </a:p>
          <a:p>
            <a:pPr marL="127000" lvl="1"/>
            <a:r>
              <a:rPr lang="en-US" sz="2600" dirty="0">
                <a:solidFill>
                  <a:schemeClr val="bg1"/>
                </a:solidFill>
              </a:rPr>
              <a:t>Postprocedural (specify the procedure)</a:t>
            </a:r>
          </a:p>
          <a:p>
            <a:pPr marL="127000" lvl="1"/>
            <a:r>
              <a:rPr lang="en-US" sz="2600" dirty="0">
                <a:solidFill>
                  <a:schemeClr val="bg1"/>
                </a:solidFill>
              </a:rPr>
              <a:t>Other (specify)</a:t>
            </a:r>
          </a:p>
          <a:p>
            <a:pPr marL="127000" lvl="1"/>
            <a:r>
              <a:rPr lang="en-US" sz="2600" dirty="0">
                <a:solidFill>
                  <a:schemeClr val="bg1"/>
                </a:solidFill>
              </a:rPr>
              <a:t>Generalized (origin unknown)</a:t>
            </a:r>
          </a:p>
          <a:p>
            <a:pPr marL="127000" lvl="1"/>
            <a:r>
              <a:rPr lang="en-US" sz="2600" dirty="0">
                <a:solidFill>
                  <a:schemeClr val="bg1"/>
                </a:solidFill>
              </a:rPr>
              <a:t>Childbirth or abortion</a:t>
            </a:r>
          </a:p>
          <a:p>
            <a:pPr marL="127000" lvl="1"/>
            <a:r>
              <a:rPr lang="en-US" sz="2600" dirty="0">
                <a:solidFill>
                  <a:schemeClr val="bg1"/>
                </a:solidFill>
              </a:rPr>
              <a:t>Newborn</a:t>
            </a:r>
          </a:p>
        </p:txBody>
      </p:sp>
      <p:sp>
        <p:nvSpPr>
          <p:cNvPr id="18" name="Rectangle 17" descr="&quot; &quot;"/>
          <p:cNvSpPr/>
          <p:nvPr/>
        </p:nvSpPr>
        <p:spPr>
          <a:xfrm>
            <a:off x="868180" y="359450"/>
            <a:ext cx="7391400" cy="19837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descr="&quot; &quot;"/>
          <p:cNvSpPr/>
          <p:nvPr/>
        </p:nvSpPr>
        <p:spPr>
          <a:xfrm>
            <a:off x="6188440" y="614279"/>
            <a:ext cx="2895600" cy="1524000"/>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solidFill>
                  <a:schemeClr val="tx1">
                    <a:lumMod val="85000"/>
                  </a:schemeClr>
                </a:solidFill>
              </a:rPr>
              <a:t>Severity of the infection</a:t>
            </a:r>
            <a:endParaRPr lang="en-US" sz="2800" b="1" kern="1200" dirty="0">
              <a:solidFill>
                <a:schemeClr val="tx1">
                  <a:lumMod val="85000"/>
                </a:schemeClr>
              </a:solidFill>
            </a:endParaRPr>
          </a:p>
        </p:txBody>
      </p:sp>
      <p:sp>
        <p:nvSpPr>
          <p:cNvPr id="13" name="Rectangle 12" descr="&quot; &quot;"/>
          <p:cNvSpPr/>
          <p:nvPr/>
        </p:nvSpPr>
        <p:spPr>
          <a:xfrm>
            <a:off x="2998033" y="614280"/>
            <a:ext cx="3124200" cy="1524000"/>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solidFill>
                  <a:schemeClr val="tx1">
                    <a:lumMod val="85000"/>
                  </a:schemeClr>
                </a:solidFill>
              </a:rPr>
              <a:t>Organisms causing the infection (always specify if determined)</a:t>
            </a:r>
            <a:endParaRPr lang="en-US" sz="2800" b="1" kern="1200" dirty="0">
              <a:solidFill>
                <a:schemeClr val="tx1">
                  <a:lumMod val="85000"/>
                </a:schemeClr>
              </a:solidFill>
            </a:endParaRPr>
          </a:p>
        </p:txBody>
      </p:sp>
      <p:sp>
        <p:nvSpPr>
          <p:cNvPr id="9" name="Rectangle 8" descr="Origin of bloodstream infection&#10;"/>
          <p:cNvSpPr/>
          <p:nvPr/>
        </p:nvSpPr>
        <p:spPr>
          <a:xfrm>
            <a:off x="44970" y="614280"/>
            <a:ext cx="2865620" cy="1524000"/>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Origin of bloodstream infection</a:t>
            </a:r>
            <a:endParaRPr lang="en-US" sz="2800" b="1" kern="1200" dirty="0"/>
          </a:p>
        </p:txBody>
      </p:sp>
      <p:sp>
        <p:nvSpPr>
          <p:cNvPr id="2" name="Title 1"/>
          <p:cNvSpPr>
            <a:spLocks noGrp="1"/>
          </p:cNvSpPr>
          <p:nvPr>
            <p:ph type="title"/>
          </p:nvPr>
        </p:nvSpPr>
        <p:spPr>
          <a:xfrm>
            <a:off x="2348460" y="59507"/>
            <a:ext cx="4419600" cy="479822"/>
          </a:xfrm>
          <a:solidFill>
            <a:schemeClr val="tx1"/>
          </a:solidFill>
        </p:spPr>
        <p:txBody>
          <a:bodyPr>
            <a:noAutofit/>
          </a:bodyPr>
          <a:lstStyle/>
          <a:p>
            <a:r>
              <a:rPr lang="en-US" sz="3400" b="1" dirty="0" smtClean="0">
                <a:solidFill>
                  <a:schemeClr val="bg1"/>
                </a:solidFill>
              </a:rPr>
              <a:t>Infectious Disease</a:t>
            </a:r>
            <a:endParaRPr lang="en-US" sz="3400" b="1" dirty="0">
              <a:solidFill>
                <a:schemeClr val="bg1"/>
              </a:solidFill>
            </a:endParaRPr>
          </a:p>
        </p:txBody>
      </p:sp>
    </p:spTree>
    <p:extLst>
      <p:ext uri="{BB962C8B-B14F-4D97-AF65-F5344CB8AC3E}">
        <p14:creationId xmlns="" xmlns:p14="http://schemas.microsoft.com/office/powerpoint/2010/main" val="2140938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quot; &quot;"/>
          <p:cNvSpPr/>
          <p:nvPr/>
        </p:nvSpPr>
        <p:spPr>
          <a:xfrm>
            <a:off x="23734" y="2424142"/>
            <a:ext cx="9060306" cy="271935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Bacteria&#10;Mycoses&#10;Viruses&#10;Fungi&#10;Parasites&#10;Others&#10;"/>
          <p:cNvSpPr/>
          <p:nvPr/>
        </p:nvSpPr>
        <p:spPr>
          <a:xfrm>
            <a:off x="2998034" y="2465844"/>
            <a:ext cx="3124200" cy="2677656"/>
          </a:xfrm>
          <a:prstGeom prst="rect">
            <a:avLst/>
          </a:prstGeom>
        </p:spPr>
        <p:txBody>
          <a:bodyPr wrap="square">
            <a:spAutoFit/>
          </a:bodyPr>
          <a:lstStyle/>
          <a:p>
            <a:pPr marL="6350" lvl="1" algn="ctr"/>
            <a:r>
              <a:rPr lang="en-US" sz="2800" dirty="0">
                <a:solidFill>
                  <a:schemeClr val="bg1"/>
                </a:solidFill>
              </a:rPr>
              <a:t>Bacteria</a:t>
            </a:r>
          </a:p>
          <a:p>
            <a:pPr marL="6350" lvl="1" algn="ctr"/>
            <a:r>
              <a:rPr lang="en-US" sz="2800" dirty="0">
                <a:solidFill>
                  <a:schemeClr val="bg1"/>
                </a:solidFill>
              </a:rPr>
              <a:t>Mycoses</a:t>
            </a:r>
          </a:p>
          <a:p>
            <a:pPr marL="6350" lvl="1" algn="ctr"/>
            <a:r>
              <a:rPr lang="en-US" sz="2800" dirty="0">
                <a:solidFill>
                  <a:schemeClr val="bg1"/>
                </a:solidFill>
              </a:rPr>
              <a:t>Viruses</a:t>
            </a:r>
          </a:p>
          <a:p>
            <a:pPr marL="6350" lvl="1" algn="ctr"/>
            <a:r>
              <a:rPr lang="en-US" sz="2800" dirty="0">
                <a:solidFill>
                  <a:schemeClr val="bg1"/>
                </a:solidFill>
              </a:rPr>
              <a:t>Fungi</a:t>
            </a:r>
          </a:p>
          <a:p>
            <a:pPr marL="6350" lvl="1" algn="ctr"/>
            <a:r>
              <a:rPr lang="en-US" sz="2800" dirty="0">
                <a:solidFill>
                  <a:schemeClr val="bg1"/>
                </a:solidFill>
              </a:rPr>
              <a:t>Parasites</a:t>
            </a:r>
          </a:p>
          <a:p>
            <a:pPr marL="6350" lvl="1" algn="ctr"/>
            <a:r>
              <a:rPr lang="en-US" sz="2800" dirty="0">
                <a:solidFill>
                  <a:schemeClr val="bg1"/>
                </a:solidFill>
              </a:rPr>
              <a:t>Others</a:t>
            </a:r>
          </a:p>
        </p:txBody>
      </p:sp>
      <p:sp>
        <p:nvSpPr>
          <p:cNvPr id="10" name="Rectangle 9" descr="&quot; &quot;"/>
          <p:cNvSpPr/>
          <p:nvPr/>
        </p:nvSpPr>
        <p:spPr>
          <a:xfrm>
            <a:off x="868180" y="359450"/>
            <a:ext cx="7391400" cy="19837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quot; &quot;"/>
          <p:cNvSpPr/>
          <p:nvPr/>
        </p:nvSpPr>
        <p:spPr>
          <a:xfrm>
            <a:off x="6188440" y="614279"/>
            <a:ext cx="2895600" cy="1524000"/>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solidFill>
                  <a:schemeClr val="tx1">
                    <a:lumMod val="85000"/>
                  </a:schemeClr>
                </a:solidFill>
              </a:rPr>
              <a:t>Severity of the infection</a:t>
            </a:r>
            <a:endParaRPr lang="en-US" sz="2800" b="1" kern="1200" dirty="0">
              <a:solidFill>
                <a:schemeClr val="tx1">
                  <a:lumMod val="85000"/>
                </a:schemeClr>
              </a:solidFill>
            </a:endParaRPr>
          </a:p>
        </p:txBody>
      </p:sp>
      <p:sp>
        <p:nvSpPr>
          <p:cNvPr id="14" name="Rectangle 13" descr="Organisms causing the infection (always specify if determined)&#10;"/>
          <p:cNvSpPr/>
          <p:nvPr/>
        </p:nvSpPr>
        <p:spPr>
          <a:xfrm>
            <a:off x="2998033" y="614280"/>
            <a:ext cx="3124200" cy="1524000"/>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t>Organisms causing the infection (always specify if determined)</a:t>
            </a:r>
            <a:endParaRPr lang="en-US" sz="2800" b="1" kern="1200" dirty="0"/>
          </a:p>
        </p:txBody>
      </p:sp>
      <p:sp>
        <p:nvSpPr>
          <p:cNvPr id="12" name="Rectangle 11" descr="&quot; &quot;"/>
          <p:cNvSpPr/>
          <p:nvPr/>
        </p:nvSpPr>
        <p:spPr>
          <a:xfrm>
            <a:off x="44970" y="614280"/>
            <a:ext cx="2865620" cy="1524000"/>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solidFill>
                  <a:schemeClr val="tx1">
                    <a:lumMod val="85000"/>
                  </a:schemeClr>
                </a:solidFill>
              </a:rPr>
              <a:t>Origin of bloodstream infection</a:t>
            </a:r>
            <a:endParaRPr lang="en-US" sz="2800" b="1" kern="1200" dirty="0">
              <a:solidFill>
                <a:schemeClr val="tx1">
                  <a:lumMod val="85000"/>
                </a:schemeClr>
              </a:solidFill>
            </a:endParaRPr>
          </a:p>
        </p:txBody>
      </p:sp>
      <p:sp>
        <p:nvSpPr>
          <p:cNvPr id="11" name="Title 1" descr="Infectious Disease&#10;"/>
          <p:cNvSpPr txBox="1">
            <a:spLocks/>
          </p:cNvSpPr>
          <p:nvPr/>
        </p:nvSpPr>
        <p:spPr>
          <a:xfrm>
            <a:off x="2348460" y="59507"/>
            <a:ext cx="4419600" cy="479822"/>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solidFill>
                  <a:schemeClr val="bg1"/>
                </a:solidFill>
              </a:rPr>
              <a:t>Infectious Disease</a:t>
            </a:r>
            <a:endParaRPr lang="en-US" sz="3400" b="1" dirty="0">
              <a:solidFill>
                <a:schemeClr val="bg1"/>
              </a:solidFill>
            </a:endParaRPr>
          </a:p>
        </p:txBody>
      </p:sp>
    </p:spTree>
    <p:extLst>
      <p:ext uri="{BB962C8B-B14F-4D97-AF65-F5344CB8AC3E}">
        <p14:creationId xmlns="" xmlns:p14="http://schemas.microsoft.com/office/powerpoint/2010/main" val="560670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descr="&quot; &quot;"/>
          <p:cNvSpPr/>
          <p:nvPr/>
        </p:nvSpPr>
        <p:spPr>
          <a:xfrm>
            <a:off x="23734" y="2424142"/>
            <a:ext cx="9060306" cy="271935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Bacteremia – positive laboratory finding of organism in blood without symptoms of inflammation or infection&#10;Sepsis-systemic bloodstream infection&#10;Bacterial toxemia / Generalized infection / Pyemia / Septicemia&#10;Severe sepsis&#10;Sepsis with organ dysfunction / Sepsis with septic shock /&#10;Systemic inflammatory response syndrome&#10;"/>
          <p:cNvSpPr/>
          <p:nvPr/>
        </p:nvSpPr>
        <p:spPr>
          <a:xfrm>
            <a:off x="44970" y="2331910"/>
            <a:ext cx="9039070" cy="2893100"/>
          </a:xfrm>
          <a:prstGeom prst="rect">
            <a:avLst/>
          </a:prstGeom>
        </p:spPr>
        <p:txBody>
          <a:bodyPr wrap="square">
            <a:spAutoFit/>
          </a:bodyPr>
          <a:lstStyle/>
          <a:p>
            <a:pPr marL="127000" lvl="1"/>
            <a:r>
              <a:rPr lang="en-US" sz="2600" dirty="0">
                <a:solidFill>
                  <a:schemeClr val="bg1"/>
                </a:solidFill>
              </a:rPr>
              <a:t>Bacteremia – positive laboratory finding of organism in blood without symptoms of inflammation or infection</a:t>
            </a:r>
          </a:p>
          <a:p>
            <a:pPr marL="127000" lvl="1"/>
            <a:r>
              <a:rPr lang="en-US" sz="2600" dirty="0">
                <a:solidFill>
                  <a:schemeClr val="bg1"/>
                </a:solidFill>
              </a:rPr>
              <a:t>Sepsis-systemic bloodstream infection</a:t>
            </a:r>
          </a:p>
          <a:p>
            <a:pPr marL="344488" lvl="2"/>
            <a:r>
              <a:rPr lang="en-US" sz="2600" dirty="0">
                <a:solidFill>
                  <a:schemeClr val="bg1"/>
                </a:solidFill>
              </a:rPr>
              <a:t>Bacterial </a:t>
            </a:r>
            <a:r>
              <a:rPr lang="en-US" sz="2600" dirty="0" smtClean="0">
                <a:solidFill>
                  <a:schemeClr val="bg1"/>
                </a:solidFill>
              </a:rPr>
              <a:t>toxemia / Generalized infection / Pyemia / Septicemia</a:t>
            </a:r>
            <a:endParaRPr lang="en-US" sz="2600" dirty="0">
              <a:solidFill>
                <a:schemeClr val="bg1"/>
              </a:solidFill>
            </a:endParaRPr>
          </a:p>
          <a:p>
            <a:pPr marL="127000" lvl="1"/>
            <a:r>
              <a:rPr lang="en-US" sz="2600" dirty="0">
                <a:solidFill>
                  <a:schemeClr val="bg1"/>
                </a:solidFill>
              </a:rPr>
              <a:t>Severe sepsis</a:t>
            </a:r>
          </a:p>
          <a:p>
            <a:pPr marL="344488" lvl="2"/>
            <a:r>
              <a:rPr lang="en-US" sz="2600" dirty="0">
                <a:solidFill>
                  <a:schemeClr val="bg1"/>
                </a:solidFill>
              </a:rPr>
              <a:t>Sepsis with organ </a:t>
            </a:r>
            <a:r>
              <a:rPr lang="en-US" sz="2600" dirty="0" smtClean="0">
                <a:solidFill>
                  <a:schemeClr val="bg1"/>
                </a:solidFill>
              </a:rPr>
              <a:t>dysfunction / Sepsis </a:t>
            </a:r>
            <a:r>
              <a:rPr lang="en-US" sz="2600" dirty="0">
                <a:solidFill>
                  <a:schemeClr val="bg1"/>
                </a:solidFill>
              </a:rPr>
              <a:t>with septic </a:t>
            </a:r>
            <a:r>
              <a:rPr lang="en-US" sz="2600" dirty="0" smtClean="0">
                <a:solidFill>
                  <a:schemeClr val="bg1"/>
                </a:solidFill>
              </a:rPr>
              <a:t>shock /</a:t>
            </a:r>
            <a:endParaRPr lang="en-US" sz="2600" dirty="0">
              <a:solidFill>
                <a:schemeClr val="bg1"/>
              </a:solidFill>
            </a:endParaRPr>
          </a:p>
          <a:p>
            <a:pPr marL="344488" lvl="2"/>
            <a:r>
              <a:rPr lang="en-US" sz="2600" dirty="0">
                <a:solidFill>
                  <a:schemeClr val="bg1"/>
                </a:solidFill>
              </a:rPr>
              <a:t>Systemic inflammatory response syndrome</a:t>
            </a:r>
          </a:p>
        </p:txBody>
      </p:sp>
      <p:sp>
        <p:nvSpPr>
          <p:cNvPr id="10" name="Rectangle 9" descr="&quot; &quot;"/>
          <p:cNvSpPr/>
          <p:nvPr/>
        </p:nvSpPr>
        <p:spPr>
          <a:xfrm>
            <a:off x="868180" y="359450"/>
            <a:ext cx="7391400" cy="19837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descr="Severity of the infection&#10;"/>
          <p:cNvSpPr/>
          <p:nvPr/>
        </p:nvSpPr>
        <p:spPr>
          <a:xfrm>
            <a:off x="6188440" y="614279"/>
            <a:ext cx="2895600" cy="1524000"/>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t>Severity of the infection</a:t>
            </a:r>
            <a:endParaRPr lang="en-US" sz="2800" b="1" kern="1200" dirty="0"/>
          </a:p>
        </p:txBody>
      </p:sp>
      <p:sp>
        <p:nvSpPr>
          <p:cNvPr id="14" name="Rectangle 13" descr="&quot; &quot;"/>
          <p:cNvSpPr/>
          <p:nvPr/>
        </p:nvSpPr>
        <p:spPr>
          <a:xfrm>
            <a:off x="2998033" y="614280"/>
            <a:ext cx="3124200" cy="1524000"/>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solidFill>
                  <a:schemeClr val="tx1">
                    <a:lumMod val="85000"/>
                  </a:schemeClr>
                </a:solidFill>
              </a:rPr>
              <a:t>Organisms causing the infection (always specify if determined)</a:t>
            </a:r>
            <a:endParaRPr lang="en-US" sz="2800" b="1" kern="1200" dirty="0">
              <a:solidFill>
                <a:schemeClr val="tx1">
                  <a:lumMod val="85000"/>
                </a:schemeClr>
              </a:solidFill>
            </a:endParaRPr>
          </a:p>
        </p:txBody>
      </p:sp>
      <p:sp>
        <p:nvSpPr>
          <p:cNvPr id="12" name="Rectangle 11" descr="&quot; &quot;"/>
          <p:cNvSpPr/>
          <p:nvPr/>
        </p:nvSpPr>
        <p:spPr>
          <a:xfrm>
            <a:off x="44970" y="614280"/>
            <a:ext cx="2865620" cy="1524000"/>
          </a:xfrm>
          <a:prstGeom prst="rect">
            <a:avLst/>
          </a:prstGeom>
          <a:solidFill>
            <a:schemeClr val="tx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solidFill>
                  <a:schemeClr val="tx1">
                    <a:lumMod val="85000"/>
                  </a:schemeClr>
                </a:solidFill>
              </a:rPr>
              <a:t>Origin of bloodstream infection</a:t>
            </a:r>
            <a:endParaRPr lang="en-US" sz="2800" b="1" kern="1200" dirty="0">
              <a:solidFill>
                <a:schemeClr val="tx1">
                  <a:lumMod val="85000"/>
                </a:schemeClr>
              </a:solidFill>
            </a:endParaRPr>
          </a:p>
        </p:txBody>
      </p:sp>
      <p:sp>
        <p:nvSpPr>
          <p:cNvPr id="11" name="Title 1" descr="Infectious Disease&#10;"/>
          <p:cNvSpPr txBox="1">
            <a:spLocks/>
          </p:cNvSpPr>
          <p:nvPr/>
        </p:nvSpPr>
        <p:spPr>
          <a:xfrm>
            <a:off x="2348460" y="59507"/>
            <a:ext cx="4419600" cy="479822"/>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solidFill>
                  <a:schemeClr val="bg1"/>
                </a:solidFill>
              </a:rPr>
              <a:t>Infectious Disease</a:t>
            </a:r>
            <a:endParaRPr lang="en-US" sz="3400" b="1" dirty="0">
              <a:solidFill>
                <a:schemeClr val="bg1"/>
              </a:solidFill>
            </a:endParaRPr>
          </a:p>
        </p:txBody>
      </p:sp>
    </p:spTree>
    <p:extLst>
      <p:ext uri="{BB962C8B-B14F-4D97-AF65-F5344CB8AC3E}">
        <p14:creationId xmlns="" xmlns:p14="http://schemas.microsoft.com/office/powerpoint/2010/main" val="560670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and held in OK gestur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flipH="1">
            <a:off x="5715000" y="-16480"/>
            <a:ext cx="3429000" cy="514093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228600" y="514350"/>
            <a:ext cx="6629400" cy="4509229"/>
          </a:xfrm>
        </p:spPr>
        <p:txBody>
          <a:bodyPr>
            <a:noAutofit/>
          </a:bodyPr>
          <a:lstStyle/>
          <a:p>
            <a:pPr marL="0" indent="0">
              <a:spcAft>
                <a:spcPts val="1800"/>
              </a:spcAft>
              <a:buNone/>
            </a:pPr>
            <a:r>
              <a:rPr lang="en-US" sz="3000" i="1" dirty="0" smtClean="0">
                <a:solidFill>
                  <a:schemeClr val="bg1"/>
                </a:solidFill>
              </a:rPr>
              <a:t>“Meningococcal sepsis”</a:t>
            </a:r>
            <a:endParaRPr lang="en-US" sz="3000" i="1" dirty="0">
              <a:solidFill>
                <a:schemeClr val="bg1"/>
              </a:solidFill>
            </a:endParaRPr>
          </a:p>
          <a:p>
            <a:pPr marL="0" indent="0">
              <a:spcAft>
                <a:spcPts val="1800"/>
              </a:spcAft>
              <a:buNone/>
            </a:pPr>
            <a:r>
              <a:rPr lang="en-US" sz="3000" i="1" dirty="0" smtClean="0">
                <a:solidFill>
                  <a:schemeClr val="bg1"/>
                </a:solidFill>
              </a:rPr>
              <a:t>“Group </a:t>
            </a:r>
            <a:r>
              <a:rPr lang="en-US" sz="3000" i="1" dirty="0">
                <a:solidFill>
                  <a:schemeClr val="bg1"/>
                </a:solidFill>
              </a:rPr>
              <a:t>A streptococcal sepsis with acute respiratory </a:t>
            </a:r>
            <a:r>
              <a:rPr lang="en-US" sz="3000" i="1" dirty="0" smtClean="0">
                <a:solidFill>
                  <a:schemeClr val="bg1"/>
                </a:solidFill>
              </a:rPr>
              <a:t>failure”</a:t>
            </a:r>
            <a:endParaRPr lang="en-US" sz="3000" i="1" dirty="0">
              <a:solidFill>
                <a:schemeClr val="bg1"/>
              </a:solidFill>
            </a:endParaRPr>
          </a:p>
          <a:p>
            <a:pPr marL="0" indent="0">
              <a:spcAft>
                <a:spcPts val="1800"/>
              </a:spcAft>
              <a:buNone/>
            </a:pPr>
            <a:r>
              <a:rPr lang="en-US" sz="3000" i="1" dirty="0" smtClean="0">
                <a:solidFill>
                  <a:schemeClr val="bg1"/>
                </a:solidFill>
              </a:rPr>
              <a:t>“MRSA-infected </a:t>
            </a:r>
            <a:r>
              <a:rPr lang="en-US" sz="3000" i="1" dirty="0">
                <a:solidFill>
                  <a:schemeClr val="bg1"/>
                </a:solidFill>
              </a:rPr>
              <a:t>hip prosthesis with osteomyelitis and </a:t>
            </a:r>
            <a:r>
              <a:rPr lang="en-US" sz="3000" i="1" dirty="0" smtClean="0">
                <a:solidFill>
                  <a:schemeClr val="bg1"/>
                </a:solidFill>
              </a:rPr>
              <a:t>sepsis”</a:t>
            </a:r>
            <a:endParaRPr lang="en-US" sz="3000" i="1" dirty="0">
              <a:solidFill>
                <a:schemeClr val="bg1"/>
              </a:solidFill>
            </a:endParaRPr>
          </a:p>
          <a:p>
            <a:pPr marL="0" indent="0">
              <a:spcAft>
                <a:spcPts val="1800"/>
              </a:spcAft>
              <a:buNone/>
            </a:pPr>
            <a:r>
              <a:rPr lang="en-US" sz="3000" i="1" dirty="0" smtClean="0">
                <a:solidFill>
                  <a:schemeClr val="bg1"/>
                </a:solidFill>
              </a:rPr>
              <a:t>“Severe </a:t>
            </a:r>
            <a:r>
              <a:rPr lang="en-US" sz="3000" i="1" dirty="0">
                <a:solidFill>
                  <a:schemeClr val="bg1"/>
                </a:solidFill>
              </a:rPr>
              <a:t>sepsis with septic shock and acute renal </a:t>
            </a:r>
            <a:r>
              <a:rPr lang="en-US" sz="3000" i="1" dirty="0" smtClean="0">
                <a:solidFill>
                  <a:schemeClr val="bg1"/>
                </a:solidFill>
              </a:rPr>
              <a:t>failure”</a:t>
            </a:r>
            <a:endParaRPr lang="en-US" sz="3000" i="1" dirty="0">
              <a:solidFill>
                <a:schemeClr val="bg1"/>
              </a:solidFill>
            </a:endParaRPr>
          </a:p>
          <a:p>
            <a:pPr>
              <a:spcAft>
                <a:spcPts val="1800"/>
              </a:spcAft>
            </a:pPr>
            <a:endParaRPr lang="en-US" sz="3000" i="1" dirty="0">
              <a:solidFill>
                <a:schemeClr val="bg1"/>
              </a:solidFill>
            </a:endParaRPr>
          </a:p>
        </p:txBody>
      </p:sp>
    </p:spTree>
    <p:extLst>
      <p:ext uri="{BB962C8B-B14F-4D97-AF65-F5344CB8AC3E}">
        <p14:creationId xmlns="" xmlns:p14="http://schemas.microsoft.com/office/powerpoint/2010/main" val="3375764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3000" b="-43000"/>
          </a:stretch>
        </a:blipFill>
        <a:effectLst/>
      </p:bgPr>
    </p:bg>
    <p:spTree>
      <p:nvGrpSpPr>
        <p:cNvPr id="1" name=""/>
        <p:cNvGrpSpPr/>
        <p:nvPr/>
      </p:nvGrpSpPr>
      <p:grpSpPr>
        <a:xfrm>
          <a:off x="0" y="0"/>
          <a:ext cx="0" cy="0"/>
          <a:chOff x="0" y="0"/>
          <a:chExt cx="0" cy="0"/>
        </a:xfrm>
      </p:grpSpPr>
      <p:pic>
        <p:nvPicPr>
          <p:cNvPr id="2050" name="Picture 2" descr="a stethescope on a keyboard"/>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39888"/>
          <a:stretch/>
        </p:blipFill>
        <p:spPr bwMode="auto">
          <a:xfrm>
            <a:off x="4495800" y="-1"/>
            <a:ext cx="4667250" cy="5178729"/>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244840" y="545890"/>
            <a:ext cx="4675680" cy="4210050"/>
          </a:xfrm>
        </p:spPr>
        <p:txBody>
          <a:bodyPr>
            <a:normAutofit/>
          </a:bodyPr>
          <a:lstStyle/>
          <a:p>
            <a:pPr marL="0" indent="0" algn="ctr">
              <a:spcAft>
                <a:spcPts val="1800"/>
              </a:spcAft>
              <a:buNone/>
            </a:pPr>
            <a:r>
              <a:rPr lang="en-US" b="1" dirty="0" smtClean="0">
                <a:solidFill>
                  <a:schemeClr val="bg1"/>
                </a:solidFill>
              </a:rPr>
              <a:t>Effect of documentation on patient care</a:t>
            </a:r>
          </a:p>
          <a:p>
            <a:pPr marL="0" indent="0" algn="ctr">
              <a:spcAft>
                <a:spcPts val="1800"/>
              </a:spcAft>
              <a:buNone/>
            </a:pPr>
            <a:r>
              <a:rPr lang="en-US" b="1" dirty="0">
                <a:solidFill>
                  <a:schemeClr val="bg1"/>
                </a:solidFill>
              </a:rPr>
              <a:t>S</a:t>
            </a:r>
            <a:r>
              <a:rPr lang="en-US" b="1" dirty="0" smtClean="0">
                <a:solidFill>
                  <a:schemeClr val="bg1"/>
                </a:solidFill>
              </a:rPr>
              <a:t>pecific documentation highlights for ICD 10</a:t>
            </a:r>
          </a:p>
          <a:p>
            <a:pPr marL="0" indent="0" algn="ctr">
              <a:spcAft>
                <a:spcPts val="1800"/>
              </a:spcAft>
              <a:buNone/>
            </a:pPr>
            <a:r>
              <a:rPr lang="en-US" b="1" dirty="0" smtClean="0">
                <a:solidFill>
                  <a:schemeClr val="bg1"/>
                </a:solidFill>
              </a:rPr>
              <a:t>Bridging the gap between clinical and coding language</a:t>
            </a:r>
            <a:endParaRPr lang="en-US" dirty="0">
              <a:solidFill>
                <a:schemeClr val="bg1"/>
              </a:solidFill>
            </a:endParaRPr>
          </a:p>
        </p:txBody>
      </p:sp>
    </p:spTree>
    <p:extLst>
      <p:ext uri="{BB962C8B-B14F-4D97-AF65-F5344CB8AC3E}">
        <p14:creationId xmlns="" xmlns:p14="http://schemas.microsoft.com/office/powerpoint/2010/main" val="6255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5927986" y="2465843"/>
            <a:ext cx="3124199" cy="257131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due to”, “secondary to”, “caused by”, “resulting from”, etc.&#10;Example: “Lobar pneumonia due to Escherichia coli” &#10;"/>
          <p:cNvSpPr/>
          <p:nvPr/>
        </p:nvSpPr>
        <p:spPr>
          <a:xfrm>
            <a:off x="5927986" y="2436840"/>
            <a:ext cx="3124199" cy="2492990"/>
          </a:xfrm>
          <a:prstGeom prst="rect">
            <a:avLst/>
          </a:prstGeom>
        </p:spPr>
        <p:txBody>
          <a:bodyPr wrap="square">
            <a:spAutoFit/>
          </a:bodyPr>
          <a:lstStyle/>
          <a:p>
            <a:pPr marL="6350" lvl="1"/>
            <a:r>
              <a:rPr lang="en-US" sz="2600" dirty="0" smtClean="0">
                <a:solidFill>
                  <a:schemeClr val="bg1"/>
                </a:solidFill>
              </a:rPr>
              <a:t>“due to”, “secondary to”, “caused by”, “resulting from”, etc.</a:t>
            </a:r>
          </a:p>
          <a:p>
            <a:pPr marL="6350" lvl="1"/>
            <a:r>
              <a:rPr lang="en-US" sz="2600" dirty="0" smtClean="0">
                <a:solidFill>
                  <a:schemeClr val="bg1"/>
                </a:solidFill>
              </a:rPr>
              <a:t>Example: “Lobar pneumonia due to Escherichia coli” </a:t>
            </a:r>
            <a:endParaRPr lang="en-US" sz="2600" dirty="0">
              <a:solidFill>
                <a:schemeClr val="bg1"/>
              </a:solidFill>
            </a:endParaRPr>
          </a:p>
        </p:txBody>
      </p:sp>
      <p:sp>
        <p:nvSpPr>
          <p:cNvPr id="8" name="Rectangle 7"/>
          <p:cNvSpPr/>
          <p:nvPr/>
        </p:nvSpPr>
        <p:spPr>
          <a:xfrm>
            <a:off x="3139190" y="2465844"/>
            <a:ext cx="2693234" cy="257131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Bacterial&#10;MRSA or MSSA&#10;Viral&#10;Other (candidiasis, mycoses, fungal, etc.)&#10;"/>
          <p:cNvSpPr/>
          <p:nvPr/>
        </p:nvSpPr>
        <p:spPr>
          <a:xfrm>
            <a:off x="3072984" y="2465844"/>
            <a:ext cx="2819400" cy="2492990"/>
          </a:xfrm>
          <a:prstGeom prst="rect">
            <a:avLst/>
          </a:prstGeom>
        </p:spPr>
        <p:txBody>
          <a:bodyPr wrap="square">
            <a:spAutoFit/>
          </a:bodyPr>
          <a:lstStyle/>
          <a:p>
            <a:pPr marL="6350" lvl="1" algn="ctr"/>
            <a:r>
              <a:rPr lang="en-US" sz="2600" dirty="0" smtClean="0">
                <a:solidFill>
                  <a:schemeClr val="bg1"/>
                </a:solidFill>
              </a:rPr>
              <a:t>Bacterial</a:t>
            </a:r>
          </a:p>
          <a:p>
            <a:pPr marL="6350" lvl="1" algn="ctr"/>
            <a:r>
              <a:rPr lang="en-US" sz="2600" dirty="0" smtClean="0">
                <a:solidFill>
                  <a:schemeClr val="bg1"/>
                </a:solidFill>
              </a:rPr>
              <a:t>MRSA or MSSA</a:t>
            </a:r>
          </a:p>
          <a:p>
            <a:pPr marL="6350" lvl="1" algn="ctr"/>
            <a:r>
              <a:rPr lang="en-US" sz="2600" dirty="0" smtClean="0">
                <a:solidFill>
                  <a:schemeClr val="bg1"/>
                </a:solidFill>
              </a:rPr>
              <a:t>Viral</a:t>
            </a:r>
          </a:p>
          <a:p>
            <a:pPr marL="6350" lvl="1" algn="ctr"/>
            <a:r>
              <a:rPr lang="en-US" sz="2600" dirty="0" smtClean="0">
                <a:solidFill>
                  <a:schemeClr val="bg1"/>
                </a:solidFill>
              </a:rPr>
              <a:t>Other (candidiasis, mycoses, fungal, etc.)</a:t>
            </a:r>
            <a:endParaRPr lang="en-US" sz="2600" dirty="0">
              <a:solidFill>
                <a:schemeClr val="bg1"/>
              </a:solidFill>
            </a:endParaRPr>
          </a:p>
        </p:txBody>
      </p:sp>
      <p:sp>
        <p:nvSpPr>
          <p:cNvPr id="10" name="Rectangle 9" descr="Aspiration&#10;Bronchopneumonia&#10;Lobar pneumonia&#10;Interstitial&#10;Lipid&#10;Allergic&#10;Hypostatic&#10;"/>
          <p:cNvSpPr/>
          <p:nvPr/>
        </p:nvSpPr>
        <p:spPr>
          <a:xfrm>
            <a:off x="77450" y="2431321"/>
            <a:ext cx="2965554" cy="2605842"/>
          </a:xfrm>
          <a:prstGeom prst="rect">
            <a:avLst/>
          </a:prstGeom>
          <a:solidFill>
            <a:schemeClr val="accent4">
              <a:lumMod val="40000"/>
              <a:lumOff val="60000"/>
            </a:schemeClr>
          </a:solidFill>
        </p:spPr>
        <p:txBody>
          <a:bodyPr wrap="square">
            <a:spAutoFit/>
          </a:bodyPr>
          <a:lstStyle/>
          <a:p>
            <a:pPr marL="66675" lvl="1">
              <a:lnSpc>
                <a:spcPts val="2800"/>
              </a:lnSpc>
            </a:pPr>
            <a:r>
              <a:rPr lang="en-US" sz="2600" dirty="0" smtClean="0">
                <a:solidFill>
                  <a:schemeClr val="bg1"/>
                </a:solidFill>
              </a:rPr>
              <a:t>Aspiration</a:t>
            </a:r>
          </a:p>
          <a:p>
            <a:pPr marL="66675" lvl="1">
              <a:lnSpc>
                <a:spcPts val="2800"/>
              </a:lnSpc>
            </a:pPr>
            <a:r>
              <a:rPr lang="en-US" sz="2600" dirty="0" smtClean="0">
                <a:solidFill>
                  <a:schemeClr val="bg1"/>
                </a:solidFill>
              </a:rPr>
              <a:t>Bronchopneumonia</a:t>
            </a:r>
          </a:p>
          <a:p>
            <a:pPr marL="66675" lvl="1">
              <a:lnSpc>
                <a:spcPts val="2800"/>
              </a:lnSpc>
            </a:pPr>
            <a:r>
              <a:rPr lang="en-US" sz="2600" dirty="0" smtClean="0">
                <a:solidFill>
                  <a:schemeClr val="bg1"/>
                </a:solidFill>
              </a:rPr>
              <a:t>Lobar pneumonia</a:t>
            </a:r>
          </a:p>
          <a:p>
            <a:pPr marL="66675" lvl="1">
              <a:lnSpc>
                <a:spcPts val="2800"/>
              </a:lnSpc>
            </a:pPr>
            <a:r>
              <a:rPr lang="en-US" sz="2600" dirty="0" smtClean="0">
                <a:solidFill>
                  <a:schemeClr val="bg1"/>
                </a:solidFill>
              </a:rPr>
              <a:t>Interstitial</a:t>
            </a:r>
          </a:p>
          <a:p>
            <a:pPr marL="66675" lvl="1">
              <a:lnSpc>
                <a:spcPts val="2800"/>
              </a:lnSpc>
            </a:pPr>
            <a:r>
              <a:rPr lang="en-US" sz="2600" dirty="0" smtClean="0">
                <a:solidFill>
                  <a:schemeClr val="bg1"/>
                </a:solidFill>
              </a:rPr>
              <a:t>Lipid</a:t>
            </a:r>
          </a:p>
          <a:p>
            <a:pPr marL="66675" lvl="1">
              <a:lnSpc>
                <a:spcPts val="2800"/>
              </a:lnSpc>
            </a:pPr>
            <a:r>
              <a:rPr lang="en-US" sz="2600" dirty="0" smtClean="0">
                <a:solidFill>
                  <a:schemeClr val="bg1"/>
                </a:solidFill>
              </a:rPr>
              <a:t>Allergic</a:t>
            </a:r>
          </a:p>
          <a:p>
            <a:pPr marL="66675" lvl="1">
              <a:lnSpc>
                <a:spcPts val="2800"/>
              </a:lnSpc>
            </a:pPr>
            <a:r>
              <a:rPr lang="en-US" sz="2600" dirty="0" smtClean="0">
                <a:solidFill>
                  <a:schemeClr val="bg1"/>
                </a:solidFill>
              </a:rPr>
              <a:t>Hypostatic</a:t>
            </a:r>
            <a:endParaRPr lang="en-US" sz="2600" dirty="0">
              <a:solidFill>
                <a:schemeClr val="bg1"/>
              </a:solidFill>
            </a:endParaRPr>
          </a:p>
        </p:txBody>
      </p:sp>
      <p:sp>
        <p:nvSpPr>
          <p:cNvPr id="4" name="Rectangle 3" descr="&quot; &quot;"/>
          <p:cNvSpPr/>
          <p:nvPr/>
        </p:nvSpPr>
        <p:spPr>
          <a:xfrm>
            <a:off x="868180" y="359450"/>
            <a:ext cx="7391400" cy="19837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descr="Document underlying conditions and/or suspected causes&#10;"/>
          <p:cNvSpPr/>
          <p:nvPr/>
        </p:nvSpPr>
        <p:spPr>
          <a:xfrm>
            <a:off x="5909873" y="634270"/>
            <a:ext cx="3160427" cy="1524000"/>
          </a:xfrm>
          <a:prstGeom prst="rect">
            <a:avLst/>
          </a:prstGeom>
          <a:solidFill>
            <a:schemeClr val="bg2">
              <a:lumMod val="60000"/>
              <a:lumOff val="40000"/>
            </a:schemeClr>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t>Document underlying conditions and/or suspected causes</a:t>
            </a:r>
            <a:endParaRPr lang="en-US" sz="2800" b="1" kern="1200" dirty="0"/>
          </a:p>
        </p:txBody>
      </p:sp>
      <p:sp>
        <p:nvSpPr>
          <p:cNvPr id="6" name="Rectangle 5" descr="Causative Organism&#10;"/>
          <p:cNvSpPr/>
          <p:nvPr/>
        </p:nvSpPr>
        <p:spPr>
          <a:xfrm>
            <a:off x="3124200" y="634270"/>
            <a:ext cx="2693234" cy="1524000"/>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2800" b="1" kern="1200" dirty="0" smtClean="0"/>
              <a:t>Causative Organism</a:t>
            </a:r>
            <a:endParaRPr lang="en-US" sz="2800" b="1" kern="1200" dirty="0"/>
          </a:p>
        </p:txBody>
      </p:sp>
      <p:sp>
        <p:nvSpPr>
          <p:cNvPr id="5" name="Rectangle 4" descr="Type of Pneumonia&#10;"/>
          <p:cNvSpPr/>
          <p:nvPr/>
        </p:nvSpPr>
        <p:spPr>
          <a:xfrm>
            <a:off x="77450" y="634270"/>
            <a:ext cx="2965554" cy="1524000"/>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a:t>Type of </a:t>
            </a:r>
            <a:r>
              <a:rPr lang="en-US" sz="2800" b="1" dirty="0" smtClean="0"/>
              <a:t>Pneumonia</a:t>
            </a:r>
            <a:endParaRPr lang="en-US" sz="2800" b="1" kern="1200" dirty="0"/>
          </a:p>
        </p:txBody>
      </p:sp>
      <p:sp>
        <p:nvSpPr>
          <p:cNvPr id="2" name="Title 1"/>
          <p:cNvSpPr>
            <a:spLocks noGrp="1"/>
          </p:cNvSpPr>
          <p:nvPr>
            <p:ph type="title"/>
          </p:nvPr>
        </p:nvSpPr>
        <p:spPr>
          <a:xfrm>
            <a:off x="2893100" y="149590"/>
            <a:ext cx="3352800" cy="422672"/>
          </a:xfrm>
          <a:solidFill>
            <a:schemeClr val="tx1"/>
          </a:solidFill>
        </p:spPr>
        <p:txBody>
          <a:bodyPr>
            <a:normAutofit fontScale="90000"/>
          </a:bodyPr>
          <a:lstStyle/>
          <a:p>
            <a:r>
              <a:rPr lang="en-US" b="1" dirty="0" smtClean="0">
                <a:solidFill>
                  <a:schemeClr val="bg1"/>
                </a:solidFill>
              </a:rPr>
              <a:t>Pneumonia</a:t>
            </a:r>
            <a:endParaRPr lang="en-US" b="1" dirty="0">
              <a:solidFill>
                <a:schemeClr val="bg1"/>
              </a:solidFill>
            </a:endParaRPr>
          </a:p>
        </p:txBody>
      </p:sp>
    </p:spTree>
    <p:extLst>
      <p:ext uri="{BB962C8B-B14F-4D97-AF65-F5344CB8AC3E}">
        <p14:creationId xmlns="" xmlns:p14="http://schemas.microsoft.com/office/powerpoint/2010/main" val="13446882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 VISN 10 there was a significantly high rate of the diagnosis “not otherwise specified” pneumonia. The not-otherwise specified pneumonia diagnosis is what results from not documenting the type of pneumonia, the causative organism, and the underlying  conditions or causative factors. &#10;&#10;VISN 10 began a campaign to educate providers on proper documentation by using clinical documentation specialists at the various facilities. On the graph the improvement made in pneumonia documentation: Facility 2  reduced their NOS substantially from 94% in October 2014 to  42% in Jan 2014 .   This is just properly documenting the care that we are providing, so that we can get proper credit for our work. The difference in VERA reimbursement between the non-specified and the specified pneumonias is substantial as well as we will show on the next slide.  &#10;"/>
          <p:cNvPicPr>
            <a:picLocks noGrp="1" noChangeAspect="1" noChangeArrowheads="1"/>
          </p:cNvPicPr>
          <p:nvPr>
            <p:ph idx="1"/>
          </p:nvPr>
        </p:nvPicPr>
        <p:blipFill rotWithShape="1">
          <a:blip r:embed="rId3" cstate="print">
            <a:extLst>
              <a:ext uri="{28A0092B-C50C-407E-A947-70E740481C1C}">
                <a14:useLocalDpi xmlns="" xmlns:a14="http://schemas.microsoft.com/office/drawing/2010/main" val="0"/>
              </a:ext>
            </a:extLst>
          </a:blip>
          <a:srcRect l="3555" t="23114" r="5231" b="34811"/>
          <a:stretch/>
        </p:blipFill>
        <p:spPr bwMode="auto">
          <a:xfrm>
            <a:off x="74950" y="635520"/>
            <a:ext cx="9024792" cy="44570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descr="94.59%&#10;"/>
          <p:cNvSpPr txBox="1"/>
          <p:nvPr/>
        </p:nvSpPr>
        <p:spPr>
          <a:xfrm>
            <a:off x="7591270" y="3562350"/>
            <a:ext cx="1295400" cy="523220"/>
          </a:xfrm>
          <a:prstGeom prst="rect">
            <a:avLst/>
          </a:prstGeom>
          <a:noFill/>
        </p:spPr>
        <p:txBody>
          <a:bodyPr wrap="square" rtlCol="0">
            <a:spAutoFit/>
          </a:bodyPr>
          <a:lstStyle/>
          <a:p>
            <a:r>
              <a:rPr lang="en-US" sz="2800" b="1" dirty="0" smtClean="0">
                <a:solidFill>
                  <a:schemeClr val="accent2"/>
                </a:solidFill>
              </a:rPr>
              <a:t>94.59%</a:t>
            </a:r>
            <a:endParaRPr lang="en-US" sz="2800" b="1" dirty="0">
              <a:solidFill>
                <a:schemeClr val="accent2"/>
              </a:solidFill>
            </a:endParaRPr>
          </a:p>
        </p:txBody>
      </p:sp>
      <p:sp>
        <p:nvSpPr>
          <p:cNvPr id="6" name="TextBox 5" descr="42.42%&#10;"/>
          <p:cNvSpPr txBox="1"/>
          <p:nvPr/>
        </p:nvSpPr>
        <p:spPr>
          <a:xfrm>
            <a:off x="5332750" y="803223"/>
            <a:ext cx="1295400" cy="523220"/>
          </a:xfrm>
          <a:prstGeom prst="rect">
            <a:avLst/>
          </a:prstGeom>
          <a:noFill/>
        </p:spPr>
        <p:txBody>
          <a:bodyPr wrap="square" rtlCol="0">
            <a:spAutoFit/>
          </a:bodyPr>
          <a:lstStyle/>
          <a:p>
            <a:r>
              <a:rPr lang="en-US" sz="2800" b="1" dirty="0" smtClean="0">
                <a:solidFill>
                  <a:schemeClr val="accent2"/>
                </a:solidFill>
              </a:rPr>
              <a:t>42.42%</a:t>
            </a:r>
            <a:endParaRPr lang="en-US" sz="2800" b="1" dirty="0">
              <a:solidFill>
                <a:schemeClr val="accent2"/>
              </a:solidFill>
            </a:endParaRPr>
          </a:p>
        </p:txBody>
      </p:sp>
      <p:sp>
        <p:nvSpPr>
          <p:cNvPr id="7" name="TextBox 6" descr="JAN-FY14&#10;"/>
          <p:cNvSpPr txBox="1"/>
          <p:nvPr/>
        </p:nvSpPr>
        <p:spPr>
          <a:xfrm>
            <a:off x="74950" y="785548"/>
            <a:ext cx="1219200" cy="523220"/>
          </a:xfrm>
          <a:prstGeom prst="rect">
            <a:avLst/>
          </a:prstGeom>
          <a:noFill/>
        </p:spPr>
        <p:txBody>
          <a:bodyPr wrap="square" rtlCol="0">
            <a:spAutoFit/>
          </a:bodyPr>
          <a:lstStyle/>
          <a:p>
            <a:r>
              <a:rPr lang="en-US" sz="2700" dirty="0" smtClean="0">
                <a:solidFill>
                  <a:schemeClr val="bg1"/>
                </a:solidFill>
                <a:latin typeface="Agency FB" panose="020B0503020202020204" pitchFamily="34" charset="0"/>
              </a:rPr>
              <a:t>JAN-FY14</a:t>
            </a:r>
            <a:endParaRPr lang="en-US" sz="2700" dirty="0">
              <a:solidFill>
                <a:schemeClr val="bg1"/>
              </a:solidFill>
              <a:latin typeface="Agency FB" panose="020B0503020202020204" pitchFamily="34" charset="0"/>
            </a:endParaRPr>
          </a:p>
        </p:txBody>
      </p:sp>
      <p:pic>
        <p:nvPicPr>
          <p:cNvPr id="4" name="Picture 2" descr="bar graph key"/>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059" t="71575" r="86780" b="3096"/>
          <a:stretch/>
        </p:blipFill>
        <p:spPr bwMode="auto">
          <a:xfrm>
            <a:off x="7225260" y="590550"/>
            <a:ext cx="1676400" cy="20611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11243" y="0"/>
            <a:ext cx="9144000" cy="666750"/>
          </a:xfrm>
        </p:spPr>
        <p:txBody>
          <a:bodyPr>
            <a:normAutofit/>
          </a:bodyPr>
          <a:lstStyle/>
          <a:p>
            <a:r>
              <a:rPr lang="en-US" sz="2800" b="1" dirty="0" smtClean="0">
                <a:solidFill>
                  <a:schemeClr val="bg1"/>
                </a:solidFill>
              </a:rPr>
              <a:t>Not Otherwise Specified Pneumonia Improvement</a:t>
            </a:r>
            <a:endParaRPr lang="en-US" sz="2800" b="1" dirty="0">
              <a:solidFill>
                <a:schemeClr val="bg1"/>
              </a:solidFill>
            </a:endParaRPr>
          </a:p>
        </p:txBody>
      </p:sp>
    </p:spTree>
    <p:extLst>
      <p:ext uri="{BB962C8B-B14F-4D97-AF65-F5344CB8AC3E}">
        <p14:creationId xmlns="" xmlns:p14="http://schemas.microsoft.com/office/powerpoint/2010/main" val="415812626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The Value Difference&#10;"/>
          <p:cNvSpPr/>
          <p:nvPr/>
        </p:nvSpPr>
        <p:spPr>
          <a:xfrm>
            <a:off x="3727550" y="4161704"/>
            <a:ext cx="4159793" cy="646331"/>
          </a:xfrm>
          <a:prstGeom prst="rect">
            <a:avLst/>
          </a:prstGeom>
        </p:spPr>
        <p:txBody>
          <a:bodyPr wrap="none">
            <a:spAutoFit/>
          </a:bodyPr>
          <a:lstStyle/>
          <a:p>
            <a:pPr lvl="0">
              <a:spcBef>
                <a:spcPct val="20000"/>
              </a:spcBef>
            </a:pPr>
            <a:r>
              <a:rPr lang="en-US" sz="3600" b="1" dirty="0">
                <a:solidFill>
                  <a:srgbClr val="009644"/>
                </a:solidFill>
              </a:rPr>
              <a:t>The Value Difference</a:t>
            </a:r>
          </a:p>
        </p:txBody>
      </p:sp>
      <p:sp>
        <p:nvSpPr>
          <p:cNvPr id="5" name="Rectangle 4" descr="Vera Price Group 2 – Basic Pulmonary Disease&#10;"/>
          <p:cNvSpPr/>
          <p:nvPr/>
        </p:nvSpPr>
        <p:spPr>
          <a:xfrm>
            <a:off x="3727550" y="2654489"/>
            <a:ext cx="4572000" cy="954107"/>
          </a:xfrm>
          <a:prstGeom prst="rect">
            <a:avLst/>
          </a:prstGeom>
        </p:spPr>
        <p:txBody>
          <a:bodyPr>
            <a:spAutoFit/>
          </a:bodyPr>
          <a:lstStyle/>
          <a:p>
            <a:pPr lvl="0">
              <a:spcBef>
                <a:spcPct val="20000"/>
              </a:spcBef>
            </a:pPr>
            <a:r>
              <a:rPr lang="en-US" sz="2800" dirty="0">
                <a:solidFill>
                  <a:prstClr val="black"/>
                </a:solidFill>
              </a:rPr>
              <a:t>Vera Price Group 2 – Basic Pulmonary Disease</a:t>
            </a:r>
          </a:p>
        </p:txBody>
      </p:sp>
      <p:sp>
        <p:nvSpPr>
          <p:cNvPr id="8" name="Rectangle 7" descr="VERA Price Group 6 – High Cost Pneumonia&#10;"/>
          <p:cNvSpPr/>
          <p:nvPr/>
        </p:nvSpPr>
        <p:spPr>
          <a:xfrm>
            <a:off x="3727550" y="1559671"/>
            <a:ext cx="5481404" cy="954107"/>
          </a:xfrm>
          <a:prstGeom prst="rect">
            <a:avLst/>
          </a:prstGeom>
        </p:spPr>
        <p:txBody>
          <a:bodyPr wrap="square">
            <a:spAutoFit/>
          </a:bodyPr>
          <a:lstStyle/>
          <a:p>
            <a:pPr lvl="0">
              <a:spcBef>
                <a:spcPct val="20000"/>
              </a:spcBef>
            </a:pPr>
            <a:r>
              <a:rPr lang="en-US" sz="2800" dirty="0">
                <a:solidFill>
                  <a:prstClr val="black"/>
                </a:solidFill>
              </a:rPr>
              <a:t>VERA Price Group 6 – </a:t>
            </a:r>
            <a:r>
              <a:rPr lang="en-US" sz="2800" dirty="0" smtClean="0">
                <a:solidFill>
                  <a:prstClr val="black"/>
                </a:solidFill>
              </a:rPr>
              <a:t>High </a:t>
            </a:r>
            <a:r>
              <a:rPr lang="en-US" sz="2800" dirty="0">
                <a:solidFill>
                  <a:prstClr val="black"/>
                </a:solidFill>
              </a:rPr>
              <a:t>Cost Pneumonia</a:t>
            </a:r>
          </a:p>
        </p:txBody>
      </p:sp>
      <p:sp>
        <p:nvSpPr>
          <p:cNvPr id="4" name="Rectangle 3" descr="$ 19,001 &#10;"/>
          <p:cNvSpPr/>
          <p:nvPr/>
        </p:nvSpPr>
        <p:spPr>
          <a:xfrm>
            <a:off x="328496" y="3977037"/>
            <a:ext cx="3070071" cy="1015663"/>
          </a:xfrm>
          <a:prstGeom prst="rect">
            <a:avLst/>
          </a:prstGeom>
        </p:spPr>
        <p:txBody>
          <a:bodyPr wrap="none">
            <a:spAutoFit/>
          </a:bodyPr>
          <a:lstStyle/>
          <a:p>
            <a:r>
              <a:rPr lang="en-US" sz="6000" b="1" dirty="0">
                <a:solidFill>
                  <a:srgbClr val="009644"/>
                </a:solidFill>
              </a:rPr>
              <a:t>$ 19,001 </a:t>
            </a:r>
            <a:endParaRPr lang="en-US" sz="6000" dirty="0">
              <a:solidFill>
                <a:srgbClr val="009644"/>
              </a:solidFill>
            </a:endParaRPr>
          </a:p>
        </p:txBody>
      </p:sp>
      <p:cxnSp>
        <p:nvCxnSpPr>
          <p:cNvPr id="12" name="Straight Connector 11" descr="&quot; &quot;"/>
          <p:cNvCxnSpPr/>
          <p:nvPr/>
        </p:nvCxnSpPr>
        <p:spPr>
          <a:xfrm>
            <a:off x="262330" y="3800940"/>
            <a:ext cx="294136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6" descr="$   2,729 &#10;"/>
          <p:cNvSpPr/>
          <p:nvPr/>
        </p:nvSpPr>
        <p:spPr>
          <a:xfrm>
            <a:off x="919394" y="2581740"/>
            <a:ext cx="2367956" cy="800219"/>
          </a:xfrm>
          <a:prstGeom prst="rect">
            <a:avLst/>
          </a:prstGeom>
        </p:spPr>
        <p:txBody>
          <a:bodyPr wrap="none">
            <a:spAutoFit/>
          </a:bodyPr>
          <a:lstStyle/>
          <a:p>
            <a:r>
              <a:rPr lang="en-US" sz="4600" b="1" dirty="0">
                <a:solidFill>
                  <a:schemeClr val="bg1"/>
                </a:solidFill>
              </a:rPr>
              <a:t>$ </a:t>
            </a:r>
            <a:r>
              <a:rPr lang="en-US" sz="4600" b="1" dirty="0" smtClean="0">
                <a:solidFill>
                  <a:schemeClr val="bg1"/>
                </a:solidFill>
              </a:rPr>
              <a:t>  2,729 </a:t>
            </a:r>
            <a:endParaRPr lang="en-US" sz="4600" dirty="0"/>
          </a:p>
        </p:txBody>
      </p:sp>
      <p:sp>
        <p:nvSpPr>
          <p:cNvPr id="13" name="Rectangle 12" descr="mathematic  minus symbol"/>
          <p:cNvSpPr/>
          <p:nvPr/>
        </p:nvSpPr>
        <p:spPr>
          <a:xfrm>
            <a:off x="114745" y="2097300"/>
            <a:ext cx="577402" cy="1631216"/>
          </a:xfrm>
          <a:prstGeom prst="rect">
            <a:avLst/>
          </a:prstGeom>
        </p:spPr>
        <p:txBody>
          <a:bodyPr wrap="none">
            <a:spAutoFit/>
          </a:bodyPr>
          <a:lstStyle/>
          <a:p>
            <a:r>
              <a:rPr lang="en-US" sz="10000" b="1" dirty="0" smtClean="0">
                <a:solidFill>
                  <a:schemeClr val="bg1"/>
                </a:solidFill>
              </a:rPr>
              <a:t>-</a:t>
            </a:r>
            <a:endParaRPr lang="en-US" sz="10000" dirty="0"/>
          </a:p>
        </p:txBody>
      </p:sp>
      <p:sp>
        <p:nvSpPr>
          <p:cNvPr id="6" name="Rectangle 5" descr="$ 21,730 &#10;"/>
          <p:cNvSpPr/>
          <p:nvPr/>
        </p:nvSpPr>
        <p:spPr>
          <a:xfrm>
            <a:off x="906569" y="1469731"/>
            <a:ext cx="2401619" cy="800219"/>
          </a:xfrm>
          <a:prstGeom prst="rect">
            <a:avLst/>
          </a:prstGeom>
        </p:spPr>
        <p:txBody>
          <a:bodyPr wrap="none">
            <a:spAutoFit/>
          </a:bodyPr>
          <a:lstStyle/>
          <a:p>
            <a:r>
              <a:rPr lang="en-US" sz="4600" b="1" dirty="0">
                <a:solidFill>
                  <a:schemeClr val="bg1"/>
                </a:solidFill>
              </a:rPr>
              <a:t>$ </a:t>
            </a:r>
            <a:r>
              <a:rPr lang="en-US" sz="4600" b="1" dirty="0" smtClean="0">
                <a:solidFill>
                  <a:schemeClr val="bg1"/>
                </a:solidFill>
              </a:rPr>
              <a:t>21,730 </a:t>
            </a:r>
            <a:endParaRPr lang="en-US" sz="4600" dirty="0"/>
          </a:p>
        </p:txBody>
      </p:sp>
      <p:sp>
        <p:nvSpPr>
          <p:cNvPr id="2" name="Title 1"/>
          <p:cNvSpPr>
            <a:spLocks noGrp="1"/>
          </p:cNvSpPr>
          <p:nvPr>
            <p:ph type="title"/>
          </p:nvPr>
        </p:nvSpPr>
        <p:spPr>
          <a:xfrm>
            <a:off x="0" y="205978"/>
            <a:ext cx="9144000" cy="857250"/>
          </a:xfrm>
          <a:solidFill>
            <a:srgbClr val="009644"/>
          </a:solidFill>
        </p:spPr>
        <p:txBody>
          <a:bodyPr/>
          <a:lstStyle/>
          <a:p>
            <a:r>
              <a:rPr lang="en-US" b="1" dirty="0" smtClean="0"/>
              <a:t>VERA Category 6</a:t>
            </a:r>
            <a:endParaRPr lang="en-US" b="1" dirty="0"/>
          </a:p>
        </p:txBody>
      </p:sp>
    </p:spTree>
    <p:extLst>
      <p:ext uri="{BB962C8B-B14F-4D97-AF65-F5344CB8AC3E}">
        <p14:creationId xmlns="" xmlns:p14="http://schemas.microsoft.com/office/powerpoint/2010/main" val="472034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NEW&#10;"/>
          <p:cNvSpPr/>
          <p:nvPr/>
        </p:nvSpPr>
        <p:spPr>
          <a:xfrm>
            <a:off x="4800600" y="3196739"/>
            <a:ext cx="4191000" cy="1867046"/>
          </a:xfrm>
          <a:prstGeom prst="rect">
            <a:avLst/>
          </a:prstGeom>
        </p:spPr>
        <p:txBody>
          <a:bodyPr wrap="none">
            <a:prstTxWarp prst="textArchDownPour">
              <a:avLst>
                <a:gd name="adj1" fmla="val 21436594"/>
                <a:gd name="adj2" fmla="val 50896"/>
              </a:avLst>
            </a:prstTxWarp>
            <a:spAutoFit/>
          </a:bodyPr>
          <a:lstStyle/>
          <a:p>
            <a:pPr lvl="0">
              <a:spcBef>
                <a:spcPct val="20000"/>
              </a:spcBef>
            </a:pPr>
            <a:r>
              <a:rPr lang="en-US" sz="8800" b="1" dirty="0" smtClean="0">
                <a:solidFill>
                  <a:schemeClr val="tx1">
                    <a:lumMod val="75000"/>
                  </a:schemeClr>
                </a:solidFill>
              </a:rPr>
              <a:t>NEW</a:t>
            </a:r>
            <a:endParaRPr lang="en-US" sz="8800" b="1" dirty="0">
              <a:solidFill>
                <a:schemeClr val="tx1">
                  <a:lumMod val="75000"/>
                </a:schemeClr>
              </a:solidFill>
            </a:endParaRPr>
          </a:p>
        </p:txBody>
      </p:sp>
      <p:sp>
        <p:nvSpPr>
          <p:cNvPr id="8" name="Oval 7" descr="&quot; &quot;"/>
          <p:cNvSpPr/>
          <p:nvPr/>
        </p:nvSpPr>
        <p:spPr>
          <a:xfrm>
            <a:off x="4800600" y="849912"/>
            <a:ext cx="3962400" cy="35052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5410200" y="1172670"/>
            <a:ext cx="2743199" cy="2933700"/>
          </a:xfrm>
        </p:spPr>
        <p:txBody>
          <a:bodyPr>
            <a:noAutofit/>
          </a:bodyPr>
          <a:lstStyle/>
          <a:p>
            <a:pPr marL="0" lvl="1" indent="0" algn="ctr">
              <a:lnSpc>
                <a:spcPts val="2800"/>
              </a:lnSpc>
              <a:spcAft>
                <a:spcPts val="1200"/>
              </a:spcAft>
              <a:buNone/>
              <a:tabLst>
                <a:tab pos="60325" algn="l"/>
              </a:tabLst>
            </a:pPr>
            <a:r>
              <a:rPr lang="en-US" b="1" dirty="0" smtClean="0"/>
              <a:t>“Sepsis from urinary source”</a:t>
            </a:r>
          </a:p>
          <a:p>
            <a:pPr marL="0" lvl="1" indent="0" algn="ctr">
              <a:lnSpc>
                <a:spcPts val="2800"/>
              </a:lnSpc>
              <a:spcAft>
                <a:spcPts val="1200"/>
              </a:spcAft>
              <a:buNone/>
              <a:tabLst>
                <a:tab pos="60325" algn="l"/>
              </a:tabLst>
            </a:pPr>
            <a:r>
              <a:rPr lang="en-US" b="1" dirty="0" smtClean="0"/>
              <a:t>“Urinary sepsis due to e coli”</a:t>
            </a:r>
          </a:p>
          <a:p>
            <a:pPr marL="0" lvl="1" indent="0" algn="ctr">
              <a:lnSpc>
                <a:spcPts val="2800"/>
              </a:lnSpc>
              <a:spcAft>
                <a:spcPts val="1200"/>
              </a:spcAft>
              <a:buNone/>
              <a:tabLst>
                <a:tab pos="60325" algn="l"/>
              </a:tabLst>
            </a:pPr>
            <a:r>
              <a:rPr lang="en-US" b="1" dirty="0" smtClean="0"/>
              <a:t>“Septic due to e-coli urinary infection”</a:t>
            </a:r>
          </a:p>
          <a:p>
            <a:pPr lvl="1" algn="ctr">
              <a:lnSpc>
                <a:spcPts val="2800"/>
              </a:lnSpc>
              <a:spcAft>
                <a:spcPts val="1200"/>
              </a:spcAft>
            </a:pPr>
            <a:endParaRPr lang="en-US" b="1" dirty="0"/>
          </a:p>
        </p:txBody>
      </p:sp>
      <p:grpSp>
        <p:nvGrpSpPr>
          <p:cNvPr id="2" name="Group 1" descr="arrow"/>
          <p:cNvGrpSpPr/>
          <p:nvPr/>
        </p:nvGrpSpPr>
        <p:grpSpPr>
          <a:xfrm>
            <a:off x="4089377" y="1109914"/>
            <a:ext cx="954935" cy="2988390"/>
            <a:chOff x="4089377" y="1109914"/>
            <a:chExt cx="954935" cy="2988390"/>
          </a:xfrm>
        </p:grpSpPr>
        <p:sp>
          <p:nvSpPr>
            <p:cNvPr id="25" name="Chevron 24"/>
            <p:cNvSpPr/>
            <p:nvPr/>
          </p:nvSpPr>
          <p:spPr>
            <a:xfrm rot="3142988">
              <a:off x="4470409" y="3524400"/>
              <a:ext cx="534344" cy="613463"/>
            </a:xfrm>
            <a:prstGeom prst="chevron">
              <a:avLst>
                <a:gd name="adj" fmla="val 69170"/>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23" descr="arrow"/>
            <p:cNvSpPr/>
            <p:nvPr/>
          </p:nvSpPr>
          <p:spPr>
            <a:xfrm rot="21388379">
              <a:off x="4089377" y="1109914"/>
              <a:ext cx="704538" cy="2888200"/>
            </a:xfrm>
            <a:custGeom>
              <a:avLst/>
              <a:gdLst>
                <a:gd name="connsiteX0" fmla="*/ 0 w 704538"/>
                <a:gd name="connsiteY0" fmla="*/ 0 h 2863121"/>
                <a:gd name="connsiteX1" fmla="*/ 434715 w 704538"/>
                <a:gd name="connsiteY1" fmla="*/ 239843 h 2863121"/>
                <a:gd name="connsiteX2" fmla="*/ 614597 w 704538"/>
                <a:gd name="connsiteY2" fmla="*/ 884420 h 2863121"/>
                <a:gd name="connsiteX3" fmla="*/ 539646 w 704538"/>
                <a:gd name="connsiteY3" fmla="*/ 1439056 h 2863121"/>
                <a:gd name="connsiteX4" fmla="*/ 434715 w 704538"/>
                <a:gd name="connsiteY4" fmla="*/ 1903751 h 2863121"/>
                <a:gd name="connsiteX5" fmla="*/ 404735 w 704538"/>
                <a:gd name="connsiteY5" fmla="*/ 2338466 h 2863121"/>
                <a:gd name="connsiteX6" fmla="*/ 494676 w 704538"/>
                <a:gd name="connsiteY6" fmla="*/ 2698229 h 2863121"/>
                <a:gd name="connsiteX7" fmla="*/ 704538 w 704538"/>
                <a:gd name="connsiteY7" fmla="*/ 2863121 h 286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4538" h="2863121">
                  <a:moveTo>
                    <a:pt x="0" y="0"/>
                  </a:moveTo>
                  <a:cubicBezTo>
                    <a:pt x="166141" y="46220"/>
                    <a:pt x="332282" y="92440"/>
                    <a:pt x="434715" y="239843"/>
                  </a:cubicBezTo>
                  <a:cubicBezTo>
                    <a:pt x="537148" y="387246"/>
                    <a:pt x="597109" y="684551"/>
                    <a:pt x="614597" y="884420"/>
                  </a:cubicBezTo>
                  <a:cubicBezTo>
                    <a:pt x="632085" y="1084289"/>
                    <a:pt x="569626" y="1269168"/>
                    <a:pt x="539646" y="1439056"/>
                  </a:cubicBezTo>
                  <a:cubicBezTo>
                    <a:pt x="509666" y="1608944"/>
                    <a:pt x="457200" y="1753849"/>
                    <a:pt x="434715" y="1903751"/>
                  </a:cubicBezTo>
                  <a:cubicBezTo>
                    <a:pt x="412230" y="2053653"/>
                    <a:pt x="394742" y="2206053"/>
                    <a:pt x="404735" y="2338466"/>
                  </a:cubicBezTo>
                  <a:cubicBezTo>
                    <a:pt x="414729" y="2470879"/>
                    <a:pt x="444709" y="2610786"/>
                    <a:pt x="494676" y="2698229"/>
                  </a:cubicBezTo>
                  <a:cubicBezTo>
                    <a:pt x="544643" y="2785672"/>
                    <a:pt x="624590" y="2824396"/>
                    <a:pt x="704538" y="2863121"/>
                  </a:cubicBezTo>
                </a:path>
              </a:pathLst>
            </a:custGeom>
            <a:noFill/>
            <a:ln w="76200">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quot;No&quot; Symbol 5" descr="No symbol"/>
          <p:cNvSpPr/>
          <p:nvPr/>
        </p:nvSpPr>
        <p:spPr>
          <a:xfrm>
            <a:off x="388495" y="830237"/>
            <a:ext cx="3962400" cy="3524875"/>
          </a:xfrm>
          <a:prstGeom prst="noSmoking">
            <a:avLst>
              <a:gd name="adj" fmla="val 1384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descr="UROSEPSIS&#10;"/>
          <p:cNvSpPr/>
          <p:nvPr/>
        </p:nvSpPr>
        <p:spPr>
          <a:xfrm>
            <a:off x="743116" y="2118413"/>
            <a:ext cx="3244671" cy="892552"/>
          </a:xfrm>
          <a:prstGeom prst="rect">
            <a:avLst/>
          </a:prstGeom>
        </p:spPr>
        <p:txBody>
          <a:bodyPr wrap="none">
            <a:spAutoFit/>
          </a:bodyPr>
          <a:lstStyle/>
          <a:p>
            <a:pPr lvl="0">
              <a:spcBef>
                <a:spcPct val="20000"/>
              </a:spcBef>
            </a:pPr>
            <a:r>
              <a:rPr lang="en-US" sz="5200" b="1" dirty="0">
                <a:solidFill>
                  <a:prstClr val="black"/>
                </a:solidFill>
              </a:rPr>
              <a:t>UROSEPSIS</a:t>
            </a:r>
          </a:p>
        </p:txBody>
      </p:sp>
      <p:sp>
        <p:nvSpPr>
          <p:cNvPr id="10" name="Rectangle 9" descr="OLD&#10;"/>
          <p:cNvSpPr/>
          <p:nvPr/>
        </p:nvSpPr>
        <p:spPr>
          <a:xfrm>
            <a:off x="493426" y="118360"/>
            <a:ext cx="3719212" cy="1867046"/>
          </a:xfrm>
          <a:prstGeom prst="rect">
            <a:avLst/>
          </a:prstGeom>
        </p:spPr>
        <p:txBody>
          <a:bodyPr wrap="none">
            <a:prstTxWarp prst="textArchUpPour">
              <a:avLst>
                <a:gd name="adj1" fmla="val 10560478"/>
                <a:gd name="adj2" fmla="val 51312"/>
              </a:avLst>
            </a:prstTxWarp>
            <a:spAutoFit/>
          </a:bodyPr>
          <a:lstStyle/>
          <a:p>
            <a:pPr lvl="0">
              <a:spcBef>
                <a:spcPct val="20000"/>
              </a:spcBef>
            </a:pPr>
            <a:r>
              <a:rPr lang="en-US" sz="8800" b="1" dirty="0" smtClean="0">
                <a:solidFill>
                  <a:schemeClr val="tx1">
                    <a:lumMod val="75000"/>
                  </a:schemeClr>
                </a:solidFill>
              </a:rPr>
              <a:t>OLD</a:t>
            </a:r>
            <a:endParaRPr lang="en-US" sz="8800" b="1" dirty="0">
              <a:solidFill>
                <a:schemeClr val="tx1">
                  <a:lumMod val="75000"/>
                </a:schemeClr>
              </a:solidFill>
            </a:endParaRPr>
          </a:p>
        </p:txBody>
      </p:sp>
    </p:spTree>
    <p:extLst>
      <p:ext uri="{BB962C8B-B14F-4D97-AF65-F5344CB8AC3E}">
        <p14:creationId xmlns="" xmlns:p14="http://schemas.microsoft.com/office/powerpoint/2010/main" val="3553851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00150"/>
            <a:ext cx="8534400" cy="3657600"/>
          </a:xfrm>
        </p:spPr>
        <p:txBody>
          <a:bodyPr>
            <a:normAutofit fontScale="77500" lnSpcReduction="20000"/>
          </a:bodyPr>
          <a:lstStyle/>
          <a:p>
            <a:pPr marL="0" indent="0">
              <a:buNone/>
            </a:pPr>
            <a:r>
              <a:rPr lang="en-US" sz="4000" dirty="0" smtClean="0">
                <a:solidFill>
                  <a:schemeClr val="bg1"/>
                </a:solidFill>
              </a:rPr>
              <a:t>Which of the following terms should be used if a </a:t>
            </a:r>
            <a:r>
              <a:rPr lang="en-US" sz="4000" dirty="0" smtClean="0">
                <a:solidFill>
                  <a:schemeClr val="bg1"/>
                </a:solidFill>
              </a:rPr>
              <a:t>diagnosis/disease </a:t>
            </a:r>
            <a:r>
              <a:rPr lang="en-US" sz="4000" dirty="0" smtClean="0">
                <a:solidFill>
                  <a:schemeClr val="bg1"/>
                </a:solidFill>
              </a:rPr>
              <a:t>is not yet confirmed but is being treated and investigated?</a:t>
            </a:r>
            <a:endParaRPr lang="en-US" sz="4000" dirty="0">
              <a:solidFill>
                <a:schemeClr val="bg1"/>
              </a:solidFill>
            </a:endParaRPr>
          </a:p>
          <a:p>
            <a:pPr marL="1314450" lvl="2" indent="-514350">
              <a:buFont typeface="+mj-lt"/>
              <a:buAutoNum type="alphaUcPeriod"/>
            </a:pPr>
            <a:r>
              <a:rPr lang="en-US" sz="3600" dirty="0" smtClean="0">
                <a:solidFill>
                  <a:schemeClr val="bg1"/>
                </a:solidFill>
              </a:rPr>
              <a:t>Probable</a:t>
            </a:r>
          </a:p>
          <a:p>
            <a:pPr marL="1314450" lvl="2" indent="-514350">
              <a:buFont typeface="+mj-lt"/>
              <a:buAutoNum type="alphaUcPeriod"/>
            </a:pPr>
            <a:r>
              <a:rPr lang="en-US" sz="3600" dirty="0" smtClean="0">
                <a:solidFill>
                  <a:schemeClr val="bg1"/>
                </a:solidFill>
              </a:rPr>
              <a:t>Possible</a:t>
            </a:r>
          </a:p>
          <a:p>
            <a:pPr marL="1314450" lvl="2" indent="-514350">
              <a:buFont typeface="+mj-lt"/>
              <a:buAutoNum type="alphaUcPeriod"/>
            </a:pPr>
            <a:r>
              <a:rPr lang="en-US" sz="3600" dirty="0" smtClean="0">
                <a:solidFill>
                  <a:schemeClr val="bg1"/>
                </a:solidFill>
              </a:rPr>
              <a:t>Likely</a:t>
            </a:r>
          </a:p>
          <a:p>
            <a:pPr marL="1314450" lvl="2" indent="-514350">
              <a:buFont typeface="+mj-lt"/>
              <a:buAutoNum type="alphaUcPeriod"/>
            </a:pPr>
            <a:r>
              <a:rPr lang="en-US" sz="3600" dirty="0" smtClean="0">
                <a:solidFill>
                  <a:schemeClr val="bg1"/>
                </a:solidFill>
              </a:rPr>
              <a:t>Suspected</a:t>
            </a:r>
          </a:p>
          <a:p>
            <a:pPr marL="1314450" lvl="2" indent="-514350">
              <a:buFont typeface="+mj-lt"/>
              <a:buAutoNum type="alphaUcPeriod"/>
            </a:pPr>
            <a:r>
              <a:rPr lang="en-US" sz="3600" dirty="0" smtClean="0">
                <a:solidFill>
                  <a:schemeClr val="bg1"/>
                </a:solidFill>
              </a:rPr>
              <a:t>All of the above</a:t>
            </a:r>
            <a:endParaRPr lang="en-US" sz="3600" dirty="0">
              <a:solidFill>
                <a:schemeClr val="bg1"/>
              </a:solidFill>
            </a:endParaRPr>
          </a:p>
        </p:txBody>
      </p:sp>
      <p:sp>
        <p:nvSpPr>
          <p:cNvPr id="4" name="Title 3"/>
          <p:cNvSpPr>
            <a:spLocks noGrp="1"/>
          </p:cNvSpPr>
          <p:nvPr>
            <p:ph type="title"/>
          </p:nvPr>
        </p:nvSpPr>
        <p:spPr>
          <a:xfrm>
            <a:off x="914400" y="171450"/>
            <a:ext cx="8229600" cy="857250"/>
          </a:xfrm>
        </p:spPr>
        <p:txBody>
          <a:bodyPr/>
          <a:lstStyle/>
          <a:p>
            <a:r>
              <a:rPr lang="en-US" dirty="0" smtClean="0">
                <a:solidFill>
                  <a:schemeClr val="bg1"/>
                </a:solidFill>
              </a:rPr>
              <a:t>Poll Question</a:t>
            </a:r>
            <a:endParaRPr lang="en-US" dirty="0">
              <a:solidFill>
                <a:schemeClr val="bg1"/>
              </a:solidFill>
            </a:endParaRPr>
          </a:p>
        </p:txBody>
      </p:sp>
      <p:pic>
        <p:nvPicPr>
          <p:cNvPr id="6" name="Picture 3" descr="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257175"/>
            <a:ext cx="8763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33037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descr="&quot; &quot;"/>
          <p:cNvSpPr/>
          <p:nvPr/>
        </p:nvSpPr>
        <p:spPr>
          <a:xfrm>
            <a:off x="990600" y="359450"/>
            <a:ext cx="7268980" cy="9931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Acute or chronic; Not having achieved remission; In remission; In relapse; Recurrent; History of (eradicated)&#10;"/>
          <p:cNvSpPr/>
          <p:nvPr/>
        </p:nvSpPr>
        <p:spPr>
          <a:xfrm>
            <a:off x="2133600" y="3848538"/>
            <a:ext cx="7010400" cy="1246495"/>
          </a:xfrm>
          <a:prstGeom prst="rect">
            <a:avLst/>
          </a:prstGeom>
          <a:solidFill>
            <a:schemeClr val="accent1">
              <a:lumMod val="40000"/>
              <a:lumOff val="60000"/>
            </a:schemeClr>
          </a:solidFill>
        </p:spPr>
        <p:txBody>
          <a:bodyPr wrap="square">
            <a:spAutoFit/>
          </a:bodyPr>
          <a:lstStyle/>
          <a:p>
            <a:pPr marL="6350" lvl="1">
              <a:lnSpc>
                <a:spcPts val="3000"/>
              </a:lnSpc>
            </a:pPr>
            <a:r>
              <a:rPr lang="en-US" sz="2700" dirty="0">
                <a:solidFill>
                  <a:schemeClr val="bg1"/>
                </a:solidFill>
              </a:rPr>
              <a:t>Acute or </a:t>
            </a:r>
            <a:r>
              <a:rPr lang="en-US" sz="2700" dirty="0" smtClean="0">
                <a:solidFill>
                  <a:schemeClr val="bg1"/>
                </a:solidFill>
              </a:rPr>
              <a:t>chronic; Not </a:t>
            </a:r>
            <a:r>
              <a:rPr lang="en-US" sz="2700" dirty="0">
                <a:solidFill>
                  <a:schemeClr val="bg1"/>
                </a:solidFill>
              </a:rPr>
              <a:t>having achieved </a:t>
            </a:r>
            <a:r>
              <a:rPr lang="en-US" sz="2700" dirty="0" smtClean="0">
                <a:solidFill>
                  <a:schemeClr val="bg1"/>
                </a:solidFill>
              </a:rPr>
              <a:t>remission; In remission; In relapse; Recurrent; History </a:t>
            </a:r>
            <a:r>
              <a:rPr lang="en-US" sz="2700" dirty="0">
                <a:solidFill>
                  <a:schemeClr val="bg1"/>
                </a:solidFill>
              </a:rPr>
              <a:t>of (eradicated)</a:t>
            </a:r>
          </a:p>
        </p:txBody>
      </p:sp>
      <p:sp>
        <p:nvSpPr>
          <p:cNvPr id="8" name="Rectangle 7" descr="Acuity"/>
          <p:cNvSpPr/>
          <p:nvPr/>
        </p:nvSpPr>
        <p:spPr>
          <a:xfrm>
            <a:off x="77450" y="3848537"/>
            <a:ext cx="2056150" cy="1246495"/>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Acuity</a:t>
            </a:r>
            <a:endParaRPr lang="en-US" sz="2800" b="1" kern="1200" dirty="0"/>
          </a:p>
        </p:txBody>
      </p:sp>
      <p:sp>
        <p:nvSpPr>
          <p:cNvPr id="11" name="Rectangle 10" descr="Carcinoma; Kaposi’s sarcoma; Burkitt’s lymphoma; Melanoma; Mesothelioma; Osteosarcoma&#10;"/>
          <p:cNvSpPr/>
          <p:nvPr/>
        </p:nvSpPr>
        <p:spPr>
          <a:xfrm>
            <a:off x="2133600" y="2538303"/>
            <a:ext cx="7010400" cy="1246495"/>
          </a:xfrm>
          <a:prstGeom prst="rect">
            <a:avLst/>
          </a:prstGeom>
          <a:solidFill>
            <a:schemeClr val="accent3">
              <a:lumMod val="40000"/>
              <a:lumOff val="60000"/>
            </a:schemeClr>
          </a:solidFill>
        </p:spPr>
        <p:txBody>
          <a:bodyPr wrap="square">
            <a:spAutoFit/>
          </a:bodyPr>
          <a:lstStyle/>
          <a:p>
            <a:pPr marL="6350" lvl="1">
              <a:lnSpc>
                <a:spcPts val="3000"/>
              </a:lnSpc>
            </a:pPr>
            <a:r>
              <a:rPr lang="en-US" sz="2700" dirty="0" smtClean="0">
                <a:solidFill>
                  <a:schemeClr val="bg1"/>
                </a:solidFill>
              </a:rPr>
              <a:t>Carcinoma; Kaposi’s sarcoma; Burkitt’s lymphoma; Melanoma; Mesothelioma; Osteosarcoma</a:t>
            </a:r>
            <a:endParaRPr lang="en-US" sz="2700" dirty="0">
              <a:solidFill>
                <a:schemeClr val="bg1"/>
              </a:solidFill>
            </a:endParaRPr>
          </a:p>
        </p:txBody>
      </p:sp>
      <p:sp>
        <p:nvSpPr>
          <p:cNvPr id="7" name="Rectangle 6" descr="Cell Type&#10;"/>
          <p:cNvSpPr/>
          <p:nvPr/>
        </p:nvSpPr>
        <p:spPr>
          <a:xfrm>
            <a:off x="78699" y="2538302"/>
            <a:ext cx="2056150" cy="1246495"/>
          </a:xfrm>
          <a:prstGeom prst="rect">
            <a:avLst/>
          </a:prstGeom>
          <a:solidFill>
            <a:schemeClr val="accent3"/>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Cell Type</a:t>
            </a:r>
            <a:endParaRPr lang="en-US" sz="2800" b="1" kern="1200" dirty="0"/>
          </a:p>
        </p:txBody>
      </p:sp>
      <p:sp>
        <p:nvSpPr>
          <p:cNvPr id="10" name="Rectangle 9" descr="Specific body site or part; Tissue type (skin, connective, lymphatic, neuroendocrine)&#10;"/>
          <p:cNvSpPr/>
          <p:nvPr/>
        </p:nvSpPr>
        <p:spPr>
          <a:xfrm>
            <a:off x="2133600" y="1581846"/>
            <a:ext cx="7010400" cy="861774"/>
          </a:xfrm>
          <a:prstGeom prst="rect">
            <a:avLst/>
          </a:prstGeom>
          <a:solidFill>
            <a:schemeClr val="accent4">
              <a:lumMod val="20000"/>
              <a:lumOff val="80000"/>
            </a:schemeClr>
          </a:solidFill>
        </p:spPr>
        <p:txBody>
          <a:bodyPr wrap="square">
            <a:spAutoFit/>
          </a:bodyPr>
          <a:lstStyle/>
          <a:p>
            <a:pPr marL="0" lvl="1">
              <a:lnSpc>
                <a:spcPts val="3000"/>
              </a:lnSpc>
            </a:pPr>
            <a:r>
              <a:rPr lang="en-US" sz="2700" dirty="0">
                <a:solidFill>
                  <a:schemeClr val="bg1"/>
                </a:solidFill>
              </a:rPr>
              <a:t>Specific body site </a:t>
            </a:r>
            <a:r>
              <a:rPr lang="en-US" sz="2700" dirty="0" smtClean="0">
                <a:solidFill>
                  <a:schemeClr val="bg1"/>
                </a:solidFill>
              </a:rPr>
              <a:t>or part; Tissue </a:t>
            </a:r>
            <a:r>
              <a:rPr lang="en-US" sz="2700" dirty="0">
                <a:solidFill>
                  <a:schemeClr val="bg1"/>
                </a:solidFill>
              </a:rPr>
              <a:t>type (skin, connective, lymphatic, neuroendocrine)</a:t>
            </a:r>
          </a:p>
        </p:txBody>
      </p:sp>
      <p:sp>
        <p:nvSpPr>
          <p:cNvPr id="6" name="Rectangle 5" descr="Location"/>
          <p:cNvSpPr/>
          <p:nvPr/>
        </p:nvSpPr>
        <p:spPr>
          <a:xfrm>
            <a:off x="77450" y="1581846"/>
            <a:ext cx="2056150" cy="861774"/>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Location</a:t>
            </a:r>
            <a:endParaRPr lang="en-US" sz="2800" b="1" kern="1200" dirty="0"/>
          </a:p>
        </p:txBody>
      </p:sp>
      <p:sp>
        <p:nvSpPr>
          <p:cNvPr id="9" name="Rectangle 8" descr="Primary malignancy; Metastases; Benign, in-situ, uncertain behavior, or unspecified&#10;"/>
          <p:cNvSpPr/>
          <p:nvPr/>
        </p:nvSpPr>
        <p:spPr>
          <a:xfrm>
            <a:off x="2133600" y="630209"/>
            <a:ext cx="7010400" cy="861774"/>
          </a:xfrm>
          <a:prstGeom prst="rect">
            <a:avLst/>
          </a:prstGeom>
          <a:solidFill>
            <a:schemeClr val="accent5">
              <a:lumMod val="20000"/>
              <a:lumOff val="80000"/>
            </a:schemeClr>
          </a:solidFill>
        </p:spPr>
        <p:txBody>
          <a:bodyPr wrap="square">
            <a:spAutoFit/>
          </a:bodyPr>
          <a:lstStyle/>
          <a:p>
            <a:pPr marL="6350" lvl="1">
              <a:lnSpc>
                <a:spcPts val="3000"/>
              </a:lnSpc>
            </a:pPr>
            <a:r>
              <a:rPr lang="en-US" sz="2700" dirty="0">
                <a:solidFill>
                  <a:schemeClr val="bg1"/>
                </a:solidFill>
              </a:rPr>
              <a:t>Primary </a:t>
            </a:r>
            <a:r>
              <a:rPr lang="en-US" sz="2700" dirty="0" smtClean="0">
                <a:solidFill>
                  <a:schemeClr val="bg1"/>
                </a:solidFill>
              </a:rPr>
              <a:t>malignancy; Metastases; Benign</a:t>
            </a:r>
            <a:r>
              <a:rPr lang="en-US" sz="2700" dirty="0">
                <a:solidFill>
                  <a:schemeClr val="bg1"/>
                </a:solidFill>
              </a:rPr>
              <a:t>, in-situ, uncertain behavior, or unspecified</a:t>
            </a:r>
          </a:p>
        </p:txBody>
      </p:sp>
      <p:sp>
        <p:nvSpPr>
          <p:cNvPr id="5" name="Rectangle 4" descr="Behavior&#10;"/>
          <p:cNvSpPr/>
          <p:nvPr/>
        </p:nvSpPr>
        <p:spPr>
          <a:xfrm>
            <a:off x="77450" y="630209"/>
            <a:ext cx="2056150" cy="861774"/>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Behavior</a:t>
            </a:r>
            <a:endParaRPr lang="en-US" sz="2800" b="1" kern="1200" dirty="0"/>
          </a:p>
        </p:txBody>
      </p:sp>
      <p:sp>
        <p:nvSpPr>
          <p:cNvPr id="2" name="Title 1"/>
          <p:cNvSpPr>
            <a:spLocks noGrp="1"/>
          </p:cNvSpPr>
          <p:nvPr>
            <p:ph type="title"/>
          </p:nvPr>
        </p:nvSpPr>
        <p:spPr>
          <a:xfrm>
            <a:off x="3036750" y="14990"/>
            <a:ext cx="3046752" cy="628650"/>
          </a:xfrm>
          <a:solidFill>
            <a:schemeClr val="tx1"/>
          </a:solidFill>
        </p:spPr>
        <p:txBody>
          <a:bodyPr>
            <a:normAutofit fontScale="90000"/>
          </a:bodyPr>
          <a:lstStyle/>
          <a:p>
            <a:r>
              <a:rPr lang="en-US" b="1" dirty="0" smtClean="0">
                <a:solidFill>
                  <a:schemeClr val="bg1"/>
                </a:solidFill>
              </a:rPr>
              <a:t>Neoplasms</a:t>
            </a:r>
            <a:endParaRPr lang="en-US" b="1" dirty="0">
              <a:solidFill>
                <a:schemeClr val="bg1"/>
              </a:solidFill>
            </a:endParaRPr>
          </a:p>
        </p:txBody>
      </p:sp>
    </p:spTree>
    <p:extLst>
      <p:ext uri="{BB962C8B-B14F-4D97-AF65-F5344CB8AC3E}">
        <p14:creationId xmlns="" xmlns:p14="http://schemas.microsoft.com/office/powerpoint/2010/main" val="20248653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ost-it note with &quot;Nice Work&quot; written on it"/>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1023602">
            <a:off x="5395011" y="151695"/>
            <a:ext cx="3647376" cy="2604226"/>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261080" y="274510"/>
            <a:ext cx="8305800" cy="5072920"/>
          </a:xfrm>
        </p:spPr>
        <p:txBody>
          <a:bodyPr>
            <a:normAutofit/>
          </a:bodyPr>
          <a:lstStyle/>
          <a:p>
            <a:pPr marL="0" indent="0">
              <a:buNone/>
            </a:pPr>
            <a:r>
              <a:rPr lang="en-US" i="1" dirty="0" smtClean="0">
                <a:solidFill>
                  <a:schemeClr val="bg1"/>
                </a:solidFill>
              </a:rPr>
              <a:t>“Small cell lung carcinoma </a:t>
            </a:r>
            <a:r>
              <a:rPr lang="en-US" b="1" i="1" dirty="0" smtClean="0">
                <a:solidFill>
                  <a:schemeClr val="bg1"/>
                </a:solidFill>
                <a:latin typeface="Algerian" panose="04020705040A02060702" pitchFamily="82" charset="0"/>
              </a:rPr>
              <a:t>with</a:t>
            </a:r>
            <a:r>
              <a:rPr lang="en-US" i="1" dirty="0" smtClean="0">
                <a:solidFill>
                  <a:schemeClr val="bg1"/>
                </a:solidFill>
              </a:rPr>
              <a:t> </a:t>
            </a:r>
          </a:p>
          <a:p>
            <a:pPr marL="0" indent="0">
              <a:spcBef>
                <a:spcPts val="0"/>
              </a:spcBef>
              <a:spcAft>
                <a:spcPts val="1200"/>
              </a:spcAft>
              <a:buNone/>
            </a:pPr>
            <a:r>
              <a:rPr lang="en-US" i="1" dirty="0" smtClean="0">
                <a:solidFill>
                  <a:schemeClr val="bg1"/>
                </a:solidFill>
              </a:rPr>
              <a:t>acute respiratory failure”</a:t>
            </a:r>
          </a:p>
          <a:p>
            <a:pPr marL="0" indent="0">
              <a:buNone/>
            </a:pPr>
            <a:r>
              <a:rPr lang="en-US" i="1" dirty="0" smtClean="0">
                <a:solidFill>
                  <a:schemeClr val="bg1"/>
                </a:solidFill>
              </a:rPr>
              <a:t>“Stage IA melanoma of the </a:t>
            </a:r>
          </a:p>
          <a:p>
            <a:pPr marL="0" indent="0">
              <a:spcBef>
                <a:spcPts val="0"/>
              </a:spcBef>
              <a:spcAft>
                <a:spcPts val="1200"/>
              </a:spcAft>
              <a:buNone/>
            </a:pPr>
            <a:r>
              <a:rPr lang="en-US" i="1" dirty="0" smtClean="0">
                <a:solidFill>
                  <a:schemeClr val="bg1"/>
                </a:solidFill>
              </a:rPr>
              <a:t>right lower leg”</a:t>
            </a:r>
          </a:p>
          <a:p>
            <a:pPr marL="0" indent="0">
              <a:spcAft>
                <a:spcPts val="1200"/>
              </a:spcAft>
              <a:buNone/>
            </a:pPr>
            <a:r>
              <a:rPr lang="en-US" i="1" dirty="0" smtClean="0">
                <a:solidFill>
                  <a:schemeClr val="bg1"/>
                </a:solidFill>
              </a:rPr>
              <a:t>“Acute nose bleed </a:t>
            </a:r>
            <a:r>
              <a:rPr lang="en-US" b="1" i="1" dirty="0" smtClean="0">
                <a:solidFill>
                  <a:schemeClr val="bg1"/>
                </a:solidFill>
                <a:latin typeface="Algerian" panose="04020705040A02060702" pitchFamily="82" charset="0"/>
              </a:rPr>
              <a:t>due to </a:t>
            </a:r>
            <a:r>
              <a:rPr lang="en-US" i="1" dirty="0" smtClean="0">
                <a:solidFill>
                  <a:schemeClr val="bg1"/>
                </a:solidFill>
              </a:rPr>
              <a:t>Chronic Lymphocytic Leukemia with thrombocytopenia”</a:t>
            </a:r>
          </a:p>
          <a:p>
            <a:pPr marL="0" indent="0">
              <a:spcAft>
                <a:spcPts val="1200"/>
              </a:spcAft>
              <a:buNone/>
            </a:pPr>
            <a:r>
              <a:rPr lang="en-US" i="1" dirty="0" smtClean="0">
                <a:solidFill>
                  <a:schemeClr val="bg1"/>
                </a:solidFill>
              </a:rPr>
              <a:t>“Acute bowel obstruction </a:t>
            </a:r>
            <a:r>
              <a:rPr lang="en-US" b="1" i="1" dirty="0" smtClean="0">
                <a:solidFill>
                  <a:schemeClr val="bg1"/>
                </a:solidFill>
                <a:latin typeface="Algerian" panose="04020705040A02060702" pitchFamily="82" charset="0"/>
              </a:rPr>
              <a:t>due to </a:t>
            </a:r>
            <a:r>
              <a:rPr lang="en-US" i="1" dirty="0" smtClean="0">
                <a:solidFill>
                  <a:schemeClr val="bg1"/>
                </a:solidFill>
              </a:rPr>
              <a:t>obstructing rectal adenocarcinoma”</a:t>
            </a:r>
            <a:endParaRPr lang="en-US" i="1" dirty="0">
              <a:solidFill>
                <a:schemeClr val="bg1"/>
              </a:solidFill>
            </a:endParaRPr>
          </a:p>
        </p:txBody>
      </p:sp>
    </p:spTree>
    <p:extLst>
      <p:ext uri="{BB962C8B-B14F-4D97-AF65-F5344CB8AC3E}">
        <p14:creationId xmlns="" xmlns:p14="http://schemas.microsoft.com/office/powerpoint/2010/main" val="33615906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uot; &quot;"/>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 xmlns:a14="http://schemas.microsoft.com/office/drawing/2010/main">
                  <a14:imgLayer r:embed="rId4">
                    <a14:imgEffect>
                      <a14:artisticBlur/>
                    </a14:imgEffect>
                    <a14:imgEffect>
                      <a14:sharpenSoften amount="-50000"/>
                    </a14:imgEffect>
                  </a14:imgLayer>
                </a14:imgProps>
              </a:ext>
              <a:ext uri="{28A0092B-C50C-407E-A947-70E740481C1C}">
                <a14:useLocalDpi xmlns="" xmlns:a14="http://schemas.microsoft.com/office/drawing/2010/main" val="0"/>
              </a:ext>
            </a:extLst>
          </a:blip>
          <a:srcRect l="3375" r="34336"/>
          <a:stretch/>
        </p:blipFill>
        <p:spPr>
          <a:xfrm>
            <a:off x="-1" y="857250"/>
            <a:ext cx="9144001" cy="4400550"/>
          </a:xfrm>
          <a:prstGeom prst="rect">
            <a:avLst/>
          </a:prstGeom>
        </p:spPr>
      </p:pic>
      <p:sp>
        <p:nvSpPr>
          <p:cNvPr id="5" name="Rectangle 4" descr="Ovarian adenocarcinoma with metastases to the pelvis&#10;"/>
          <p:cNvSpPr/>
          <p:nvPr/>
        </p:nvSpPr>
        <p:spPr>
          <a:xfrm>
            <a:off x="0" y="3834344"/>
            <a:ext cx="9144000" cy="1200329"/>
          </a:xfrm>
          <a:prstGeom prst="rect">
            <a:avLst/>
          </a:prstGeom>
        </p:spPr>
        <p:txBody>
          <a:bodyPr wrap="square">
            <a:spAutoFit/>
          </a:bodyPr>
          <a:lstStyle/>
          <a:p>
            <a:pPr marL="6350" lvl="1" algn="ctr"/>
            <a:r>
              <a:rPr lang="en-US" sz="3600" b="1" dirty="0">
                <a:solidFill>
                  <a:srgbClr val="5800FF"/>
                </a:solidFill>
              </a:rPr>
              <a:t>Ovarian adenocarcinoma with metastases to the pelvis</a:t>
            </a:r>
          </a:p>
        </p:txBody>
      </p:sp>
      <p:sp>
        <p:nvSpPr>
          <p:cNvPr id="14" name="Rectangle 13" descr="Lung carcinoma with metastatic disease to the left upper lobe of the liver&#10;"/>
          <p:cNvSpPr/>
          <p:nvPr/>
        </p:nvSpPr>
        <p:spPr>
          <a:xfrm>
            <a:off x="0" y="2396702"/>
            <a:ext cx="9144000" cy="1200329"/>
          </a:xfrm>
          <a:prstGeom prst="rect">
            <a:avLst/>
          </a:prstGeom>
        </p:spPr>
        <p:txBody>
          <a:bodyPr wrap="square">
            <a:spAutoFit/>
          </a:bodyPr>
          <a:lstStyle/>
          <a:p>
            <a:pPr marL="6350" lvl="1" algn="ctr"/>
            <a:r>
              <a:rPr lang="en-US" sz="3600" b="1" dirty="0" smtClean="0">
                <a:solidFill>
                  <a:srgbClr val="5800FF"/>
                </a:solidFill>
              </a:rPr>
              <a:t>Lung </a:t>
            </a:r>
            <a:r>
              <a:rPr lang="en-US" sz="3600" b="1" dirty="0">
                <a:solidFill>
                  <a:srgbClr val="5800FF"/>
                </a:solidFill>
              </a:rPr>
              <a:t>carcinoma with metastatic disease to the left upper lobe of the </a:t>
            </a:r>
            <a:r>
              <a:rPr lang="en-US" sz="3600" b="1" dirty="0" smtClean="0">
                <a:solidFill>
                  <a:srgbClr val="5800FF"/>
                </a:solidFill>
              </a:rPr>
              <a:t>liver</a:t>
            </a:r>
            <a:endParaRPr lang="en-US" sz="3600" b="1" dirty="0">
              <a:solidFill>
                <a:srgbClr val="5800FF"/>
              </a:solidFill>
            </a:endParaRPr>
          </a:p>
        </p:txBody>
      </p:sp>
      <p:sp>
        <p:nvSpPr>
          <p:cNvPr id="27" name="Rectangle 26" descr="Metastatic colon cancer with localized spread to the omentum&#10;"/>
          <p:cNvSpPr/>
          <p:nvPr/>
        </p:nvSpPr>
        <p:spPr>
          <a:xfrm>
            <a:off x="0" y="914400"/>
            <a:ext cx="9144000" cy="1200329"/>
          </a:xfrm>
          <a:prstGeom prst="rect">
            <a:avLst/>
          </a:prstGeom>
        </p:spPr>
        <p:txBody>
          <a:bodyPr wrap="square">
            <a:spAutoFit/>
          </a:bodyPr>
          <a:lstStyle/>
          <a:p>
            <a:pPr lvl="1" algn="ctr"/>
            <a:r>
              <a:rPr lang="en-US" sz="3600" b="1" dirty="0">
                <a:solidFill>
                  <a:srgbClr val="5800FF"/>
                </a:solidFill>
              </a:rPr>
              <a:t>Metastatic colon </a:t>
            </a:r>
            <a:r>
              <a:rPr lang="en-US" sz="3600" b="1" dirty="0" smtClean="0">
                <a:solidFill>
                  <a:srgbClr val="5800FF"/>
                </a:solidFill>
              </a:rPr>
              <a:t>cancer </a:t>
            </a:r>
            <a:r>
              <a:rPr lang="en-US" sz="3600" b="1" dirty="0">
                <a:solidFill>
                  <a:srgbClr val="5800FF"/>
                </a:solidFill>
              </a:rPr>
              <a:t>with localized spread to the </a:t>
            </a:r>
            <a:r>
              <a:rPr lang="en-US" sz="3600" b="1" dirty="0" smtClean="0">
                <a:solidFill>
                  <a:srgbClr val="5800FF"/>
                </a:solidFill>
              </a:rPr>
              <a:t>omentum</a:t>
            </a:r>
            <a:endParaRPr lang="en-US" sz="3600" b="1" dirty="0">
              <a:solidFill>
                <a:srgbClr val="5800FF"/>
              </a:solidFill>
            </a:endParaRPr>
          </a:p>
        </p:txBody>
      </p:sp>
      <p:sp>
        <p:nvSpPr>
          <p:cNvPr id="12" name="Title 1"/>
          <p:cNvSpPr>
            <a:spLocks noGrp="1"/>
          </p:cNvSpPr>
          <p:nvPr>
            <p:ph type="title"/>
          </p:nvPr>
        </p:nvSpPr>
        <p:spPr>
          <a:xfrm>
            <a:off x="0" y="171450"/>
            <a:ext cx="9144000" cy="647700"/>
          </a:xfrm>
          <a:solidFill>
            <a:schemeClr val="accent1">
              <a:lumMod val="75000"/>
            </a:schemeClr>
          </a:solidFill>
        </p:spPr>
        <p:txBody>
          <a:bodyPr>
            <a:normAutofit fontScale="90000"/>
          </a:bodyPr>
          <a:lstStyle/>
          <a:p>
            <a:r>
              <a:rPr lang="en-US" b="1" dirty="0" smtClean="0"/>
              <a:t>Metastatic</a:t>
            </a:r>
            <a:endParaRPr lang="en-US" b="1" dirty="0"/>
          </a:p>
        </p:txBody>
      </p:sp>
    </p:spTree>
    <p:extLst>
      <p:ext uri="{BB962C8B-B14F-4D97-AF65-F5344CB8AC3E}">
        <p14:creationId xmlns="" xmlns:p14="http://schemas.microsoft.com/office/powerpoint/2010/main" val="11604002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2300" y="2219759"/>
            <a:ext cx="4419600" cy="2757911"/>
          </a:xfrm>
        </p:spPr>
        <p:txBody>
          <a:bodyPr>
            <a:normAutofit/>
          </a:bodyPr>
          <a:lstStyle/>
          <a:p>
            <a:pPr marL="1314450" lvl="2" indent="-514350">
              <a:buFont typeface="+mj-lt"/>
              <a:buAutoNum type="alphaUcPeriod"/>
            </a:pPr>
            <a:r>
              <a:rPr lang="en-US" sz="3000" dirty="0">
                <a:solidFill>
                  <a:schemeClr val="bg1"/>
                </a:solidFill>
              </a:rPr>
              <a:t>Probable</a:t>
            </a:r>
          </a:p>
          <a:p>
            <a:pPr marL="1314450" lvl="2" indent="-514350">
              <a:buFont typeface="+mj-lt"/>
              <a:buAutoNum type="alphaUcPeriod"/>
            </a:pPr>
            <a:r>
              <a:rPr lang="en-US" sz="3000" dirty="0">
                <a:solidFill>
                  <a:schemeClr val="bg1"/>
                </a:solidFill>
              </a:rPr>
              <a:t>Possible</a:t>
            </a:r>
          </a:p>
          <a:p>
            <a:pPr marL="1314450" lvl="2" indent="-514350">
              <a:buFont typeface="+mj-lt"/>
              <a:buAutoNum type="alphaUcPeriod"/>
            </a:pPr>
            <a:r>
              <a:rPr lang="en-US" sz="3000" dirty="0">
                <a:solidFill>
                  <a:schemeClr val="bg1"/>
                </a:solidFill>
              </a:rPr>
              <a:t>Likely</a:t>
            </a:r>
          </a:p>
          <a:p>
            <a:pPr marL="1314450" lvl="2" indent="-514350">
              <a:buFont typeface="+mj-lt"/>
              <a:buAutoNum type="alphaUcPeriod"/>
            </a:pPr>
            <a:r>
              <a:rPr lang="en-US" sz="3000" dirty="0">
                <a:solidFill>
                  <a:schemeClr val="bg1"/>
                </a:solidFill>
              </a:rPr>
              <a:t>Suspected</a:t>
            </a:r>
          </a:p>
          <a:p>
            <a:pPr marL="1314450" lvl="2" indent="-514350">
              <a:buFont typeface="+mj-lt"/>
              <a:buAutoNum type="alphaUcPeriod"/>
            </a:pPr>
            <a:r>
              <a:rPr lang="en-US" sz="3000" dirty="0">
                <a:solidFill>
                  <a:schemeClr val="bg1"/>
                </a:solidFill>
              </a:rPr>
              <a:t>All of the above</a:t>
            </a:r>
          </a:p>
          <a:p>
            <a:pPr marL="800100" lvl="2" indent="0">
              <a:buNone/>
            </a:pPr>
            <a:endParaRPr lang="en-US" sz="3000" dirty="0">
              <a:solidFill>
                <a:schemeClr val="bg1"/>
              </a:solidFill>
            </a:endParaRPr>
          </a:p>
        </p:txBody>
      </p:sp>
      <p:sp>
        <p:nvSpPr>
          <p:cNvPr id="3" name="Rectangle 2" descr="Which of the following terms should be used if a diagnosis/disease is not yet confirmed but is being  treated and investigated?&#10;"/>
          <p:cNvSpPr/>
          <p:nvPr/>
        </p:nvSpPr>
        <p:spPr>
          <a:xfrm>
            <a:off x="304800" y="926183"/>
            <a:ext cx="8610600" cy="1384995"/>
          </a:xfrm>
          <a:prstGeom prst="rect">
            <a:avLst/>
          </a:prstGeom>
        </p:spPr>
        <p:txBody>
          <a:bodyPr wrap="square">
            <a:spAutoFit/>
          </a:bodyPr>
          <a:lstStyle/>
          <a:p>
            <a:r>
              <a:rPr lang="en-US" sz="2800" dirty="0">
                <a:solidFill>
                  <a:schemeClr val="bg1"/>
                </a:solidFill>
              </a:rPr>
              <a:t>Which of the following terms should be used if a </a:t>
            </a:r>
            <a:r>
              <a:rPr lang="en-US" sz="2800" dirty="0" smtClean="0">
                <a:solidFill>
                  <a:schemeClr val="bg1"/>
                </a:solidFill>
              </a:rPr>
              <a:t>diagnosis/disease </a:t>
            </a:r>
            <a:r>
              <a:rPr lang="en-US" sz="2800" dirty="0">
                <a:solidFill>
                  <a:schemeClr val="bg1"/>
                </a:solidFill>
              </a:rPr>
              <a:t>is not yet confirmed but is being </a:t>
            </a:r>
            <a:r>
              <a:rPr lang="en-US" sz="2800" dirty="0" smtClean="0">
                <a:solidFill>
                  <a:schemeClr val="bg1"/>
                </a:solidFill>
              </a:rPr>
              <a:t> treated </a:t>
            </a:r>
            <a:r>
              <a:rPr lang="en-US" sz="2800" dirty="0">
                <a:solidFill>
                  <a:schemeClr val="bg1"/>
                </a:solidFill>
              </a:rPr>
              <a:t>and investigated</a:t>
            </a:r>
            <a:r>
              <a:rPr lang="en-US" sz="2800" dirty="0" smtClean="0">
                <a:solidFill>
                  <a:schemeClr val="bg1"/>
                </a:solidFill>
              </a:rPr>
              <a:t>?</a:t>
            </a:r>
            <a:endParaRPr lang="en-US" sz="2800" dirty="0">
              <a:solidFill>
                <a:schemeClr val="bg1"/>
              </a:solidFill>
            </a:endParaRPr>
          </a:p>
        </p:txBody>
      </p:sp>
      <p:sp>
        <p:nvSpPr>
          <p:cNvPr id="4" name="Title 3"/>
          <p:cNvSpPr>
            <a:spLocks noGrp="1"/>
          </p:cNvSpPr>
          <p:nvPr>
            <p:ph type="title"/>
          </p:nvPr>
        </p:nvSpPr>
        <p:spPr>
          <a:xfrm>
            <a:off x="914400" y="171450"/>
            <a:ext cx="8229600" cy="857250"/>
          </a:xfrm>
        </p:spPr>
        <p:txBody>
          <a:bodyPr/>
          <a:lstStyle/>
          <a:p>
            <a:r>
              <a:rPr lang="en-US" dirty="0" smtClean="0">
                <a:solidFill>
                  <a:schemeClr val="bg1"/>
                </a:solidFill>
              </a:rPr>
              <a:t>Poll Results</a:t>
            </a:r>
            <a:endParaRPr lang="en-US" dirty="0">
              <a:solidFill>
                <a:schemeClr val="bg1"/>
              </a:solidFill>
            </a:endParaRPr>
          </a:p>
        </p:txBody>
      </p:sp>
      <p:pic>
        <p:nvPicPr>
          <p:cNvPr id="6" name="Picture 3" descr="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257175"/>
            <a:ext cx="8763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449640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2300" y="2219759"/>
            <a:ext cx="4419600" cy="2757911"/>
          </a:xfrm>
        </p:spPr>
        <p:txBody>
          <a:bodyPr>
            <a:normAutofit/>
          </a:bodyPr>
          <a:lstStyle/>
          <a:p>
            <a:pPr marL="1314450" lvl="2" indent="-514350">
              <a:buFont typeface="+mj-lt"/>
              <a:buAutoNum type="alphaUcPeriod"/>
            </a:pPr>
            <a:r>
              <a:rPr lang="en-US" sz="3000" dirty="0">
                <a:solidFill>
                  <a:schemeClr val="bg1"/>
                </a:solidFill>
              </a:rPr>
              <a:t>Probable</a:t>
            </a:r>
          </a:p>
          <a:p>
            <a:pPr marL="1314450" lvl="2" indent="-514350">
              <a:buFont typeface="+mj-lt"/>
              <a:buAutoNum type="alphaUcPeriod"/>
            </a:pPr>
            <a:r>
              <a:rPr lang="en-US" sz="3000" dirty="0">
                <a:solidFill>
                  <a:schemeClr val="bg1"/>
                </a:solidFill>
              </a:rPr>
              <a:t>Possible</a:t>
            </a:r>
          </a:p>
          <a:p>
            <a:pPr marL="1314450" lvl="2" indent="-514350">
              <a:buFont typeface="+mj-lt"/>
              <a:buAutoNum type="alphaUcPeriod"/>
            </a:pPr>
            <a:r>
              <a:rPr lang="en-US" sz="3000" dirty="0">
                <a:solidFill>
                  <a:schemeClr val="bg1"/>
                </a:solidFill>
              </a:rPr>
              <a:t>Likely</a:t>
            </a:r>
          </a:p>
          <a:p>
            <a:pPr marL="1314450" lvl="2" indent="-514350">
              <a:buFont typeface="+mj-lt"/>
              <a:buAutoNum type="alphaUcPeriod"/>
            </a:pPr>
            <a:r>
              <a:rPr lang="en-US" sz="3000" dirty="0">
                <a:solidFill>
                  <a:schemeClr val="bg1"/>
                </a:solidFill>
              </a:rPr>
              <a:t>Suspected</a:t>
            </a:r>
          </a:p>
          <a:p>
            <a:pPr marL="1314450" lvl="2" indent="-514350">
              <a:buFont typeface="+mj-lt"/>
              <a:buAutoNum type="alphaUcPeriod"/>
            </a:pPr>
            <a:r>
              <a:rPr lang="en-US" sz="3000" dirty="0">
                <a:solidFill>
                  <a:schemeClr val="bg1"/>
                </a:solidFill>
              </a:rPr>
              <a:t>All of the above</a:t>
            </a:r>
          </a:p>
          <a:p>
            <a:pPr marL="800100" lvl="2" indent="0">
              <a:buNone/>
            </a:pPr>
            <a:endParaRPr lang="en-US" sz="3000" dirty="0">
              <a:solidFill>
                <a:schemeClr val="bg1"/>
              </a:solidFill>
            </a:endParaRPr>
          </a:p>
        </p:txBody>
      </p:sp>
      <p:sp>
        <p:nvSpPr>
          <p:cNvPr id="3" name="Rectangle 2" descr="Which of the following terms should be used if a diagnosis/disease is not yet confirmed but is being  treated and investigated?&#10;"/>
          <p:cNvSpPr/>
          <p:nvPr/>
        </p:nvSpPr>
        <p:spPr>
          <a:xfrm>
            <a:off x="304800" y="926183"/>
            <a:ext cx="8610600" cy="1384995"/>
          </a:xfrm>
          <a:prstGeom prst="rect">
            <a:avLst/>
          </a:prstGeom>
        </p:spPr>
        <p:txBody>
          <a:bodyPr wrap="square">
            <a:spAutoFit/>
          </a:bodyPr>
          <a:lstStyle/>
          <a:p>
            <a:r>
              <a:rPr lang="en-US" sz="2800" dirty="0">
                <a:solidFill>
                  <a:schemeClr val="bg1"/>
                </a:solidFill>
              </a:rPr>
              <a:t>Which of the following terms should be used if a </a:t>
            </a:r>
            <a:r>
              <a:rPr lang="en-US" sz="2800" dirty="0" smtClean="0">
                <a:solidFill>
                  <a:schemeClr val="bg1"/>
                </a:solidFill>
              </a:rPr>
              <a:t>diagnosis/disease </a:t>
            </a:r>
            <a:r>
              <a:rPr lang="en-US" sz="2800" dirty="0">
                <a:solidFill>
                  <a:schemeClr val="bg1"/>
                </a:solidFill>
              </a:rPr>
              <a:t>is not yet confirmed but is being </a:t>
            </a:r>
            <a:r>
              <a:rPr lang="en-US" sz="2800" dirty="0" smtClean="0">
                <a:solidFill>
                  <a:schemeClr val="bg1"/>
                </a:solidFill>
              </a:rPr>
              <a:t> treated </a:t>
            </a:r>
            <a:r>
              <a:rPr lang="en-US" sz="2800" dirty="0">
                <a:solidFill>
                  <a:schemeClr val="bg1"/>
                </a:solidFill>
              </a:rPr>
              <a:t>and investigated</a:t>
            </a:r>
            <a:r>
              <a:rPr lang="en-US" sz="2800" dirty="0" smtClean="0">
                <a:solidFill>
                  <a:schemeClr val="bg1"/>
                </a:solidFill>
              </a:rPr>
              <a:t>?</a:t>
            </a:r>
            <a:endParaRPr lang="en-US" sz="2800" dirty="0">
              <a:solidFill>
                <a:schemeClr val="bg1"/>
              </a:solidFill>
            </a:endParaRPr>
          </a:p>
        </p:txBody>
      </p:sp>
      <p:sp>
        <p:nvSpPr>
          <p:cNvPr id="4" name="Title 3"/>
          <p:cNvSpPr>
            <a:spLocks noGrp="1"/>
          </p:cNvSpPr>
          <p:nvPr>
            <p:ph type="title"/>
          </p:nvPr>
        </p:nvSpPr>
        <p:spPr>
          <a:xfrm>
            <a:off x="914400" y="171450"/>
            <a:ext cx="8229600" cy="857250"/>
          </a:xfrm>
        </p:spPr>
        <p:txBody>
          <a:bodyPr/>
          <a:lstStyle/>
          <a:p>
            <a:r>
              <a:rPr lang="en-US" dirty="0" smtClean="0">
                <a:solidFill>
                  <a:schemeClr val="bg1"/>
                </a:solidFill>
              </a:rPr>
              <a:t>Poll Results</a:t>
            </a:r>
            <a:endParaRPr lang="en-US" dirty="0">
              <a:solidFill>
                <a:schemeClr val="bg1"/>
              </a:solidFill>
            </a:endParaRPr>
          </a:p>
        </p:txBody>
      </p:sp>
      <p:pic>
        <p:nvPicPr>
          <p:cNvPr id="6" name="Picture 3" descr="My VeHU Campus polling Icon"/>
          <p:cNvPicPr>
            <a:picLocks noChangeAspect="1"/>
          </p:cNvPicPr>
          <p:nvPr/>
        </p:nvPicPr>
        <p:blipFill>
          <a:blip r:embed="rId3" cstate="print">
            <a:extLst>
              <a:ext uri="{BEBA8EAE-BF5A-486C-A8C5-ECC9F3942E4B}">
                <a14:imgProps xmln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2476500" y="257175"/>
            <a:ext cx="8763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73732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00150"/>
            <a:ext cx="8534400" cy="3657600"/>
          </a:xfrm>
        </p:spPr>
        <p:txBody>
          <a:bodyPr>
            <a:normAutofit lnSpcReduction="10000"/>
          </a:bodyPr>
          <a:lstStyle/>
          <a:p>
            <a:pPr marL="0" indent="0">
              <a:buNone/>
            </a:pPr>
            <a:r>
              <a:rPr lang="en-US" sz="4000" dirty="0" smtClean="0">
                <a:solidFill>
                  <a:schemeClr val="bg1"/>
                </a:solidFill>
              </a:rPr>
              <a:t>Who do we have in the audience this afternoon?</a:t>
            </a:r>
            <a:endParaRPr lang="en-US" sz="4000" dirty="0">
              <a:solidFill>
                <a:schemeClr val="bg1"/>
              </a:solidFill>
            </a:endParaRPr>
          </a:p>
          <a:p>
            <a:pPr marL="1314450" lvl="2" indent="-514350">
              <a:buFont typeface="+mj-lt"/>
              <a:buAutoNum type="alphaUcPeriod"/>
            </a:pPr>
            <a:r>
              <a:rPr lang="en-US" sz="3600" dirty="0" smtClean="0">
                <a:solidFill>
                  <a:schemeClr val="bg1"/>
                </a:solidFill>
              </a:rPr>
              <a:t>Provider</a:t>
            </a:r>
          </a:p>
          <a:p>
            <a:pPr marL="1314450" lvl="2" indent="-514350">
              <a:buFont typeface="+mj-lt"/>
              <a:buAutoNum type="alphaUcPeriod"/>
            </a:pPr>
            <a:r>
              <a:rPr lang="en-US" sz="3600" dirty="0" smtClean="0">
                <a:solidFill>
                  <a:schemeClr val="bg1"/>
                </a:solidFill>
              </a:rPr>
              <a:t>Coder</a:t>
            </a:r>
          </a:p>
          <a:p>
            <a:pPr marL="1314450" lvl="2" indent="-514350">
              <a:buFont typeface="+mj-lt"/>
              <a:buAutoNum type="alphaUcPeriod"/>
            </a:pPr>
            <a:r>
              <a:rPr lang="en-US" sz="3600" dirty="0" smtClean="0">
                <a:solidFill>
                  <a:schemeClr val="bg1"/>
                </a:solidFill>
              </a:rPr>
              <a:t>HIM Management</a:t>
            </a:r>
          </a:p>
          <a:p>
            <a:pPr marL="1314450" lvl="2" indent="-514350">
              <a:buFont typeface="+mj-lt"/>
              <a:buAutoNum type="alphaUcPeriod"/>
            </a:pPr>
            <a:r>
              <a:rPr lang="en-US" sz="3600" dirty="0" smtClean="0">
                <a:solidFill>
                  <a:schemeClr val="bg1"/>
                </a:solidFill>
              </a:rPr>
              <a:t>Other</a:t>
            </a:r>
            <a:endParaRPr lang="en-US" sz="3600" dirty="0">
              <a:solidFill>
                <a:schemeClr val="bg1"/>
              </a:solidFill>
            </a:endParaRPr>
          </a:p>
        </p:txBody>
      </p:sp>
      <p:sp>
        <p:nvSpPr>
          <p:cNvPr id="4" name="Title 3"/>
          <p:cNvSpPr>
            <a:spLocks noGrp="1"/>
          </p:cNvSpPr>
          <p:nvPr>
            <p:ph type="title"/>
          </p:nvPr>
        </p:nvSpPr>
        <p:spPr>
          <a:xfrm>
            <a:off x="914400" y="171450"/>
            <a:ext cx="8229600" cy="857250"/>
          </a:xfrm>
        </p:spPr>
        <p:txBody>
          <a:bodyPr/>
          <a:lstStyle/>
          <a:p>
            <a:r>
              <a:rPr lang="en-US" dirty="0" smtClean="0">
                <a:solidFill>
                  <a:schemeClr val="bg1"/>
                </a:solidFill>
              </a:rPr>
              <a:t>Poll Question</a:t>
            </a:r>
            <a:endParaRPr lang="en-US" dirty="0">
              <a:solidFill>
                <a:schemeClr val="bg1"/>
              </a:solidFill>
            </a:endParaRPr>
          </a:p>
        </p:txBody>
      </p:sp>
      <p:pic>
        <p:nvPicPr>
          <p:cNvPr id="6" name="Picture 3" descr="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257175"/>
            <a:ext cx="8763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1019748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d blood cell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52473"/>
          <a:stretch/>
        </p:blipFill>
        <p:spPr bwMode="auto">
          <a:xfrm>
            <a:off x="5867401" y="0"/>
            <a:ext cx="3276600" cy="518972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descr="**Document blood products given**&#10;"/>
          <p:cNvSpPr/>
          <p:nvPr/>
        </p:nvSpPr>
        <p:spPr>
          <a:xfrm>
            <a:off x="89940" y="4666500"/>
            <a:ext cx="5574155" cy="523220"/>
          </a:xfrm>
          <a:prstGeom prst="rect">
            <a:avLst/>
          </a:prstGeom>
        </p:spPr>
        <p:txBody>
          <a:bodyPr wrap="none">
            <a:spAutoFit/>
          </a:bodyPr>
          <a:lstStyle/>
          <a:p>
            <a:r>
              <a:rPr lang="en-US" sz="2800" dirty="0" smtClean="0">
                <a:solidFill>
                  <a:schemeClr val="bg1"/>
                </a:solidFill>
              </a:rPr>
              <a:t>**Document blood </a:t>
            </a:r>
            <a:r>
              <a:rPr lang="en-US" sz="2800" dirty="0">
                <a:solidFill>
                  <a:schemeClr val="bg1"/>
                </a:solidFill>
              </a:rPr>
              <a:t>products </a:t>
            </a:r>
            <a:r>
              <a:rPr lang="en-US" sz="2800" dirty="0" smtClean="0">
                <a:solidFill>
                  <a:schemeClr val="bg1"/>
                </a:solidFill>
              </a:rPr>
              <a:t>given**</a:t>
            </a:r>
            <a:endParaRPr lang="en-US" sz="2800" dirty="0">
              <a:solidFill>
                <a:schemeClr val="bg1"/>
              </a:solidFill>
            </a:endParaRPr>
          </a:p>
        </p:txBody>
      </p:sp>
      <p:sp>
        <p:nvSpPr>
          <p:cNvPr id="5" name="Content Placeholder 4"/>
          <p:cNvSpPr>
            <a:spLocks noGrp="1"/>
          </p:cNvSpPr>
          <p:nvPr>
            <p:ph sz="half" idx="1"/>
          </p:nvPr>
        </p:nvSpPr>
        <p:spPr>
          <a:xfrm>
            <a:off x="76200" y="933450"/>
            <a:ext cx="5562600" cy="4019549"/>
          </a:xfrm>
        </p:spPr>
        <p:txBody>
          <a:bodyPr>
            <a:normAutofit/>
          </a:bodyPr>
          <a:lstStyle/>
          <a:p>
            <a:pPr marL="6350" lvl="1" indent="0" algn="ctr">
              <a:spcAft>
                <a:spcPts val="1200"/>
              </a:spcAft>
              <a:buNone/>
            </a:pPr>
            <a:r>
              <a:rPr lang="en-US" sz="3200" i="1" dirty="0" smtClean="0">
                <a:solidFill>
                  <a:schemeClr val="bg1"/>
                </a:solidFill>
              </a:rPr>
              <a:t>Acute anemia </a:t>
            </a:r>
            <a:r>
              <a:rPr lang="en-US" sz="3200" b="1" i="1" dirty="0">
                <a:solidFill>
                  <a:schemeClr val="bg1"/>
                </a:solidFill>
                <a:latin typeface="Algerian" panose="04020705040A02060702" pitchFamily="82" charset="0"/>
              </a:rPr>
              <a:t>due to </a:t>
            </a:r>
            <a:r>
              <a:rPr lang="en-US" sz="3200" i="1" dirty="0">
                <a:solidFill>
                  <a:schemeClr val="bg1"/>
                </a:solidFill>
              </a:rPr>
              <a:t>blood loss</a:t>
            </a:r>
          </a:p>
          <a:p>
            <a:pPr marL="6350" lvl="1" indent="0" algn="ctr">
              <a:spcAft>
                <a:spcPts val="1200"/>
              </a:spcAft>
              <a:buNone/>
            </a:pPr>
            <a:r>
              <a:rPr lang="en-US" sz="3200" i="1" dirty="0" smtClean="0">
                <a:solidFill>
                  <a:schemeClr val="bg1"/>
                </a:solidFill>
              </a:rPr>
              <a:t>Acute </a:t>
            </a:r>
            <a:r>
              <a:rPr lang="en-US" sz="3200" i="1" dirty="0">
                <a:solidFill>
                  <a:schemeClr val="bg1"/>
                </a:solidFill>
              </a:rPr>
              <a:t>blood loss anemia</a:t>
            </a:r>
          </a:p>
          <a:p>
            <a:pPr marL="6350" lvl="1" indent="0" algn="ctr">
              <a:spcAft>
                <a:spcPts val="1200"/>
              </a:spcAft>
              <a:buNone/>
            </a:pPr>
            <a:r>
              <a:rPr lang="en-US" sz="3200" i="1" dirty="0">
                <a:solidFill>
                  <a:schemeClr val="bg1"/>
                </a:solidFill>
              </a:rPr>
              <a:t>Acute post hemorrhagic </a:t>
            </a:r>
            <a:r>
              <a:rPr lang="en-US" sz="3200" i="1" dirty="0" smtClean="0">
                <a:solidFill>
                  <a:schemeClr val="bg1"/>
                </a:solidFill>
              </a:rPr>
              <a:t>anemia </a:t>
            </a:r>
            <a:r>
              <a:rPr lang="en-US" sz="3200" b="1" i="1" dirty="0" smtClean="0">
                <a:solidFill>
                  <a:schemeClr val="bg1"/>
                </a:solidFill>
                <a:latin typeface="Algerian" panose="04020705040A02060702" pitchFamily="82" charset="0"/>
              </a:rPr>
              <a:t>due to </a:t>
            </a:r>
            <a:r>
              <a:rPr lang="en-US" sz="3200" i="1" dirty="0" smtClean="0">
                <a:solidFill>
                  <a:schemeClr val="bg1"/>
                </a:solidFill>
              </a:rPr>
              <a:t>acute blood loss following surgery</a:t>
            </a:r>
          </a:p>
          <a:p>
            <a:endParaRPr lang="en-US" dirty="0">
              <a:solidFill>
                <a:schemeClr val="bg1"/>
              </a:solidFill>
            </a:endParaRPr>
          </a:p>
        </p:txBody>
      </p:sp>
      <p:sp>
        <p:nvSpPr>
          <p:cNvPr id="4" name="Title 3"/>
          <p:cNvSpPr>
            <a:spLocks noGrp="1"/>
          </p:cNvSpPr>
          <p:nvPr>
            <p:ph type="title"/>
          </p:nvPr>
        </p:nvSpPr>
        <p:spPr>
          <a:xfrm>
            <a:off x="7500" y="101048"/>
            <a:ext cx="5791200" cy="651272"/>
          </a:xfrm>
        </p:spPr>
        <p:txBody>
          <a:bodyPr>
            <a:normAutofit fontScale="90000"/>
          </a:bodyPr>
          <a:lstStyle/>
          <a:p>
            <a:r>
              <a:rPr lang="en-US" b="1" dirty="0" smtClean="0">
                <a:solidFill>
                  <a:schemeClr val="bg1"/>
                </a:solidFill>
              </a:rPr>
              <a:t>Blood Loss Anemia</a:t>
            </a:r>
            <a:endParaRPr lang="en-US" b="1" dirty="0">
              <a:solidFill>
                <a:schemeClr val="bg1"/>
              </a:solidFill>
            </a:endParaRPr>
          </a:p>
        </p:txBody>
      </p:sp>
    </p:spTree>
    <p:extLst>
      <p:ext uri="{BB962C8B-B14F-4D97-AF65-F5344CB8AC3E}">
        <p14:creationId xmlns="" xmlns:p14="http://schemas.microsoft.com/office/powerpoint/2010/main" val="12679968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stylized letter E"/>
          <p:cNvSpPr/>
          <p:nvPr/>
        </p:nvSpPr>
        <p:spPr>
          <a:xfrm>
            <a:off x="-57150" y="-423878"/>
            <a:ext cx="3773790" cy="7017306"/>
          </a:xfrm>
          <a:prstGeom prst="rect">
            <a:avLst/>
          </a:prstGeom>
        </p:spPr>
        <p:txBody>
          <a:bodyPr wrap="none">
            <a:spAutoFit/>
          </a:bodyPr>
          <a:lstStyle/>
          <a:p>
            <a:r>
              <a:rPr lang="en-US" sz="45000" b="1" dirty="0" smtClean="0">
                <a:solidFill>
                  <a:schemeClr val="accent1">
                    <a:lumMod val="20000"/>
                    <a:lumOff val="80000"/>
                  </a:schemeClr>
                </a:solidFill>
                <a:latin typeface="Algerian" panose="04020705040A02060702" pitchFamily="82" charset="0"/>
              </a:rPr>
              <a:t>E</a:t>
            </a:r>
            <a:endParaRPr lang="en-US" sz="45000" dirty="0">
              <a:solidFill>
                <a:schemeClr val="accent1">
                  <a:lumMod val="20000"/>
                  <a:lumOff val="80000"/>
                </a:schemeClr>
              </a:solidFill>
            </a:endParaRPr>
          </a:p>
        </p:txBody>
      </p:sp>
      <p:sp>
        <p:nvSpPr>
          <p:cNvPr id="9" name="Rectangle 8" descr="E08 - Diabetes mellitus due to underlying condition&#10;E09 - Drug or chemical induced diabetes mellitus&#10;E10 - Type 1 diabetes mellitus&#10;E11 - Type 2 diabetes mellitus&#10;E13 - Other specified diabetes mellitus&#10;"/>
          <p:cNvSpPr/>
          <p:nvPr/>
        </p:nvSpPr>
        <p:spPr>
          <a:xfrm>
            <a:off x="533400" y="1104900"/>
            <a:ext cx="8610601" cy="3970318"/>
          </a:xfrm>
          <a:prstGeom prst="rect">
            <a:avLst/>
          </a:prstGeom>
        </p:spPr>
        <p:txBody>
          <a:bodyPr wrap="square">
            <a:spAutoFit/>
          </a:bodyPr>
          <a:lstStyle/>
          <a:p>
            <a:pPr marL="1028700" lvl="0" indent="-1028700"/>
            <a:r>
              <a:rPr lang="en-US" sz="3600" dirty="0" smtClean="0">
                <a:solidFill>
                  <a:schemeClr val="bg1"/>
                </a:solidFill>
              </a:rPr>
              <a:t>E08 </a:t>
            </a:r>
            <a:r>
              <a:rPr lang="en-US" sz="3600" dirty="0">
                <a:solidFill>
                  <a:schemeClr val="bg1"/>
                </a:solidFill>
              </a:rPr>
              <a:t>- </a:t>
            </a:r>
            <a:r>
              <a:rPr lang="en-US" sz="3600" dirty="0" smtClean="0">
                <a:solidFill>
                  <a:schemeClr val="bg1"/>
                </a:solidFill>
              </a:rPr>
              <a:t>Diabetes </a:t>
            </a:r>
            <a:r>
              <a:rPr lang="en-US" sz="3600" dirty="0">
                <a:solidFill>
                  <a:schemeClr val="bg1"/>
                </a:solidFill>
              </a:rPr>
              <a:t>mellitus due to underlying condition</a:t>
            </a:r>
          </a:p>
          <a:p>
            <a:pPr marL="1085850" lvl="0" indent="-1085850"/>
            <a:r>
              <a:rPr lang="en-US" sz="3600" dirty="0" smtClean="0">
                <a:solidFill>
                  <a:schemeClr val="bg1"/>
                </a:solidFill>
              </a:rPr>
              <a:t>E09 </a:t>
            </a:r>
            <a:r>
              <a:rPr lang="en-US" sz="3600" dirty="0">
                <a:solidFill>
                  <a:schemeClr val="bg1"/>
                </a:solidFill>
              </a:rPr>
              <a:t>- </a:t>
            </a:r>
            <a:r>
              <a:rPr lang="en-US" sz="3600" dirty="0" smtClean="0">
                <a:solidFill>
                  <a:schemeClr val="bg1"/>
                </a:solidFill>
              </a:rPr>
              <a:t>Drug </a:t>
            </a:r>
            <a:r>
              <a:rPr lang="en-US" sz="3600" dirty="0">
                <a:solidFill>
                  <a:schemeClr val="bg1"/>
                </a:solidFill>
              </a:rPr>
              <a:t>or chemical induced diabetes mellitus</a:t>
            </a:r>
          </a:p>
          <a:p>
            <a:pPr lvl="0"/>
            <a:r>
              <a:rPr lang="nb-NO" sz="3600" dirty="0" smtClean="0">
                <a:solidFill>
                  <a:schemeClr val="bg1"/>
                </a:solidFill>
              </a:rPr>
              <a:t>E10 </a:t>
            </a:r>
            <a:r>
              <a:rPr lang="nb-NO" sz="3600" dirty="0">
                <a:solidFill>
                  <a:schemeClr val="bg1"/>
                </a:solidFill>
              </a:rPr>
              <a:t>- </a:t>
            </a:r>
            <a:r>
              <a:rPr lang="nb-NO" sz="3600" dirty="0" smtClean="0">
                <a:solidFill>
                  <a:schemeClr val="bg1"/>
                </a:solidFill>
              </a:rPr>
              <a:t>Type </a:t>
            </a:r>
            <a:r>
              <a:rPr lang="nb-NO" sz="3600" dirty="0">
                <a:solidFill>
                  <a:schemeClr val="bg1"/>
                </a:solidFill>
              </a:rPr>
              <a:t>1 diabetes mellitus</a:t>
            </a:r>
            <a:endParaRPr lang="en-US" sz="3600" dirty="0">
              <a:solidFill>
                <a:schemeClr val="bg1"/>
              </a:solidFill>
            </a:endParaRPr>
          </a:p>
          <a:p>
            <a:pPr lvl="0"/>
            <a:r>
              <a:rPr lang="nb-NO" sz="3600" dirty="0" smtClean="0">
                <a:solidFill>
                  <a:schemeClr val="bg1"/>
                </a:solidFill>
              </a:rPr>
              <a:t>E11 </a:t>
            </a:r>
            <a:r>
              <a:rPr lang="nb-NO" sz="3600" dirty="0">
                <a:solidFill>
                  <a:schemeClr val="bg1"/>
                </a:solidFill>
              </a:rPr>
              <a:t>- Type 2 diabetes mellitus</a:t>
            </a:r>
            <a:endParaRPr lang="en-US" sz="3600" dirty="0">
              <a:solidFill>
                <a:schemeClr val="bg1"/>
              </a:solidFill>
            </a:endParaRPr>
          </a:p>
          <a:p>
            <a:pPr lvl="0"/>
            <a:r>
              <a:rPr lang="en-US" sz="3600" dirty="0" smtClean="0">
                <a:solidFill>
                  <a:schemeClr val="bg1"/>
                </a:solidFill>
              </a:rPr>
              <a:t>E13 </a:t>
            </a:r>
            <a:r>
              <a:rPr lang="en-US" sz="3600" dirty="0">
                <a:solidFill>
                  <a:schemeClr val="bg1"/>
                </a:solidFill>
              </a:rPr>
              <a:t>- </a:t>
            </a:r>
            <a:r>
              <a:rPr lang="en-US" sz="3600" dirty="0" smtClean="0">
                <a:solidFill>
                  <a:schemeClr val="bg1"/>
                </a:solidFill>
              </a:rPr>
              <a:t>Other </a:t>
            </a:r>
            <a:r>
              <a:rPr lang="en-US" sz="3600" dirty="0">
                <a:solidFill>
                  <a:schemeClr val="bg1"/>
                </a:solidFill>
              </a:rPr>
              <a:t>specified diabetes mellitus</a:t>
            </a:r>
          </a:p>
        </p:txBody>
      </p:sp>
      <p:sp>
        <p:nvSpPr>
          <p:cNvPr id="5" name="TextBox 4" descr="ICD-10&#10;"/>
          <p:cNvSpPr txBox="1"/>
          <p:nvPr/>
        </p:nvSpPr>
        <p:spPr>
          <a:xfrm>
            <a:off x="5429250" y="-181114"/>
            <a:ext cx="3810000" cy="1446550"/>
          </a:xfrm>
          <a:prstGeom prst="rect">
            <a:avLst/>
          </a:prstGeom>
          <a:noFill/>
        </p:spPr>
        <p:txBody>
          <a:bodyPr wrap="square" rtlCol="0">
            <a:spAutoFit/>
          </a:bodyPr>
          <a:lstStyle/>
          <a:p>
            <a:r>
              <a:rPr lang="en-US" sz="8800" b="1" dirty="0" smtClean="0">
                <a:solidFill>
                  <a:schemeClr val="tx1">
                    <a:lumMod val="85000"/>
                  </a:schemeClr>
                </a:solidFill>
                <a:latin typeface="Algerian" panose="04020705040A02060702" pitchFamily="82" charset="0"/>
              </a:rPr>
              <a:t>ICD-10</a:t>
            </a:r>
            <a:endParaRPr lang="en-US" sz="8800" b="1" dirty="0">
              <a:solidFill>
                <a:schemeClr val="tx1">
                  <a:lumMod val="85000"/>
                </a:schemeClr>
              </a:solidFill>
              <a:latin typeface="Algerian" panose="04020705040A02060702" pitchFamily="82" charset="0"/>
            </a:endParaRPr>
          </a:p>
        </p:txBody>
      </p:sp>
      <p:sp>
        <p:nvSpPr>
          <p:cNvPr id="6" name="Title 1" descr="Diabetes Mellitus&#10;"/>
          <p:cNvSpPr txBox="1">
            <a:spLocks/>
          </p:cNvSpPr>
          <p:nvPr/>
        </p:nvSpPr>
        <p:spPr>
          <a:xfrm>
            <a:off x="-57150" y="0"/>
            <a:ext cx="6134098" cy="100419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solidFill>
                  <a:schemeClr val="bg1"/>
                </a:solidFill>
                <a:latin typeface="+mn-lt"/>
              </a:rPr>
              <a:t>Diabetes Mellitus</a:t>
            </a:r>
            <a:endParaRPr lang="en-US" sz="5000" b="1" dirty="0">
              <a:solidFill>
                <a:schemeClr val="bg1"/>
              </a:solidFill>
              <a:latin typeface="+mn-lt"/>
            </a:endParaRPr>
          </a:p>
        </p:txBody>
      </p:sp>
    </p:spTree>
    <p:extLst>
      <p:ext uri="{BB962C8B-B14F-4D97-AF65-F5344CB8AC3E}">
        <p14:creationId xmlns="" xmlns:p14="http://schemas.microsoft.com/office/powerpoint/2010/main" val="757581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422672"/>
          </a:xfrm>
        </p:spPr>
        <p:txBody>
          <a:bodyPr>
            <a:normAutofit fontScale="90000"/>
          </a:bodyPr>
          <a:lstStyle/>
          <a:p>
            <a:r>
              <a:rPr lang="en-US" dirty="0" smtClean="0"/>
              <a:t>Combination Codes Add Specificity</a:t>
            </a:r>
            <a:endParaRPr lang="en-US" dirty="0"/>
          </a:p>
        </p:txBody>
      </p:sp>
      <p:sp>
        <p:nvSpPr>
          <p:cNvPr id="4" name="Content Placeholder 3" descr="&quot; &quot;"/>
          <p:cNvSpPr>
            <a:spLocks noGrp="1"/>
          </p:cNvSpPr>
          <p:nvPr>
            <p:ph sz="half" idx="2"/>
          </p:nvPr>
        </p:nvSpPr>
        <p:spPr>
          <a:xfrm>
            <a:off x="1524000" y="3829050"/>
            <a:ext cx="7162800" cy="1085850"/>
          </a:xfrm>
        </p:spPr>
        <p:txBody>
          <a:bodyPr>
            <a:normAutofit fontScale="85000" lnSpcReduction="20000"/>
          </a:bodyPr>
          <a:lstStyle/>
          <a:p>
            <a:r>
              <a:rPr lang="en-US" dirty="0" smtClean="0"/>
              <a:t>Type 2 DM with severe nonproliferative diabetic retinopathy and macular edema </a:t>
            </a:r>
          </a:p>
          <a:p>
            <a:r>
              <a:rPr lang="en-US" dirty="0" smtClean="0"/>
              <a:t>Buzz word use – with</a:t>
            </a:r>
            <a:endParaRPr lang="en-US" dirty="0"/>
          </a:p>
        </p:txBody>
      </p:sp>
      <p:pic>
        <p:nvPicPr>
          <p:cNvPr id="7" name="Content Placeholder 6" descr="ICD-10 E11.3 Diabetes entry"/>
          <p:cNvPicPr>
            <a:picLocks noGrp="1" noChangeAspect="1"/>
          </p:cNvPicPr>
          <p:nvPr>
            <p:ph sz="half" idx="1"/>
          </p:nvPr>
        </p:nvPicPr>
        <p:blipFill>
          <a:blip r:embed="rId3" cstate="print">
            <a:extLst>
              <a:ext uri="{28A0092B-C50C-407E-A947-70E740481C1C}">
                <a14:useLocalDpi xmlns="" xmlns:a14="http://schemas.microsoft.com/office/drawing/2010/main" val="0"/>
              </a:ext>
            </a:extLst>
          </a:blip>
          <a:stretch>
            <a:fillRect/>
          </a:stretch>
        </p:blipFill>
        <p:spPr>
          <a:xfrm>
            <a:off x="831074" y="209550"/>
            <a:ext cx="7978310" cy="4933950"/>
          </a:xfrm>
        </p:spPr>
      </p:pic>
      <p:sp>
        <p:nvSpPr>
          <p:cNvPr id="6" name="Isosceles Triangle 5" descr="&quot; &quot;"/>
          <p:cNvSpPr/>
          <p:nvPr/>
        </p:nvSpPr>
        <p:spPr>
          <a:xfrm flipV="1">
            <a:off x="114299" y="3202586"/>
            <a:ext cx="8915398" cy="800100"/>
          </a:xfrm>
          <a:prstGeom prst="triangle">
            <a:avLst/>
          </a:prstGeom>
          <a:solidFill>
            <a:schemeClr val="bg1">
              <a:lumMod val="95000"/>
              <a:lumOff val="5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descr="E11.341  Type 2 diabetes mellitus with severe nonproliferative diabetic retinopathy&#10; with macular edema&#10;"/>
          <p:cNvSpPr txBox="1"/>
          <p:nvPr/>
        </p:nvSpPr>
        <p:spPr>
          <a:xfrm>
            <a:off x="114299" y="1817591"/>
            <a:ext cx="8915398" cy="1384995"/>
          </a:xfrm>
          <a:prstGeom prst="rect">
            <a:avLst/>
          </a:prstGeom>
          <a:solidFill>
            <a:schemeClr val="accent1">
              <a:lumMod val="60000"/>
              <a:lumOff val="40000"/>
            </a:schemeClr>
          </a:solidFill>
          <a:ln w="76200">
            <a:solidFill>
              <a:srgbClr val="9900CC"/>
            </a:solidFill>
          </a:ln>
        </p:spPr>
        <p:txBody>
          <a:bodyPr wrap="square" rtlCol="0">
            <a:spAutoFit/>
          </a:bodyPr>
          <a:lstStyle/>
          <a:p>
            <a:pPr marL="1371600" indent="-1371600"/>
            <a:r>
              <a:rPr lang="en-US" sz="2800" b="1" dirty="0" smtClean="0">
                <a:solidFill>
                  <a:schemeClr val="bg1"/>
                </a:solidFill>
              </a:rPr>
              <a:t>E11.341  Type 2 diabetes mellitus </a:t>
            </a:r>
            <a:r>
              <a:rPr lang="en-US" sz="2800" b="1" u="sng" dirty="0" smtClean="0">
                <a:solidFill>
                  <a:schemeClr val="bg1"/>
                </a:solidFill>
              </a:rPr>
              <a:t>with</a:t>
            </a:r>
            <a:r>
              <a:rPr lang="en-US" sz="2800" b="1" dirty="0" smtClean="0">
                <a:solidFill>
                  <a:schemeClr val="bg1"/>
                </a:solidFill>
              </a:rPr>
              <a:t> severe nonproliferative diabetic retinopathy</a:t>
            </a:r>
          </a:p>
          <a:p>
            <a:pPr marL="1371600" indent="-1371600"/>
            <a:r>
              <a:rPr lang="en-US" sz="2800" b="1" dirty="0">
                <a:solidFill>
                  <a:schemeClr val="bg1"/>
                </a:solidFill>
              </a:rPr>
              <a:t>	</a:t>
            </a:r>
            <a:r>
              <a:rPr lang="en-US" sz="2800" b="1" dirty="0" smtClean="0">
                <a:solidFill>
                  <a:schemeClr val="bg1"/>
                </a:solidFill>
              </a:rPr>
              <a:t>with macular edema</a:t>
            </a:r>
            <a:endParaRPr lang="en-US" sz="2800" b="1" dirty="0">
              <a:solidFill>
                <a:schemeClr val="bg1"/>
              </a:solidFill>
            </a:endParaRPr>
          </a:p>
        </p:txBody>
      </p:sp>
      <p:sp>
        <p:nvSpPr>
          <p:cNvPr id="5" name="Rectangle 4" descr="A+"/>
          <p:cNvSpPr/>
          <p:nvPr/>
        </p:nvSpPr>
        <p:spPr>
          <a:xfrm rot="659747">
            <a:off x="7144844" y="1709869"/>
            <a:ext cx="1981200" cy="1600438"/>
          </a:xfrm>
          <a:prstGeom prst="rect">
            <a:avLst/>
          </a:prstGeom>
          <a:noFill/>
        </p:spPr>
        <p:txBody>
          <a:bodyPr wrap="square" lIns="91440" tIns="45720" rIns="91440" bIns="45720">
            <a:spAutoFit/>
          </a:bodyPr>
          <a:lstStyle/>
          <a:p>
            <a:pPr algn="ctr"/>
            <a:r>
              <a:rPr lang="en-US" sz="9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 </a:t>
            </a:r>
            <a:endParaRPr lang="en-US" sz="9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 xmlns:p14="http://schemas.microsoft.com/office/powerpoint/2010/main" val="5564251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quot; &quot;"/>
          <p:cNvSpPr/>
          <p:nvPr/>
        </p:nvSpPr>
        <p:spPr>
          <a:xfrm>
            <a:off x="952500" y="359450"/>
            <a:ext cx="7268980" cy="4602234"/>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Chronic kidney disease, Foot ulcer, Hypoglycemia without coma&#10;"/>
          <p:cNvSpPr/>
          <p:nvPr/>
        </p:nvSpPr>
        <p:spPr>
          <a:xfrm>
            <a:off x="2514600" y="3619938"/>
            <a:ext cx="6477000" cy="1246495"/>
          </a:xfrm>
          <a:prstGeom prst="rect">
            <a:avLst/>
          </a:prstGeom>
          <a:solidFill>
            <a:schemeClr val="accent1">
              <a:lumMod val="40000"/>
              <a:lumOff val="60000"/>
            </a:schemeClr>
          </a:solidFill>
        </p:spPr>
        <p:txBody>
          <a:bodyPr wrap="square" anchor="ctr">
            <a:spAutoFit/>
          </a:bodyPr>
          <a:lstStyle/>
          <a:p>
            <a:pPr marL="6350" lvl="1">
              <a:lnSpc>
                <a:spcPts val="3000"/>
              </a:lnSpc>
            </a:pPr>
            <a:r>
              <a:rPr lang="en-US" sz="2700" dirty="0" smtClean="0">
                <a:solidFill>
                  <a:schemeClr val="bg1"/>
                </a:solidFill>
              </a:rPr>
              <a:t>Chronic kidney disease, Foot ulcer, Hypoglycemia without coma</a:t>
            </a:r>
          </a:p>
          <a:p>
            <a:pPr marL="6350" lvl="1">
              <a:lnSpc>
                <a:spcPts val="3000"/>
              </a:lnSpc>
            </a:pPr>
            <a:endParaRPr lang="en-US" sz="2700" dirty="0">
              <a:solidFill>
                <a:schemeClr val="bg1"/>
              </a:solidFill>
            </a:endParaRPr>
          </a:p>
        </p:txBody>
      </p:sp>
      <p:sp>
        <p:nvSpPr>
          <p:cNvPr id="9" name="Rectangle 8" descr="Combination Codes&#10;"/>
          <p:cNvSpPr/>
          <p:nvPr/>
        </p:nvSpPr>
        <p:spPr>
          <a:xfrm>
            <a:off x="77450" y="3619937"/>
            <a:ext cx="2437150" cy="1246496"/>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Combination Codes</a:t>
            </a:r>
            <a:endParaRPr lang="en-US" sz="2800" b="1" kern="1200" dirty="0"/>
          </a:p>
        </p:txBody>
      </p:sp>
      <p:sp>
        <p:nvSpPr>
          <p:cNvPr id="11" name="Rectangle 10" descr="Kidney complications, Neurological complications, Opthalmologic complications, Skin/ulcer complications&#10;"/>
          <p:cNvSpPr/>
          <p:nvPr/>
        </p:nvSpPr>
        <p:spPr>
          <a:xfrm>
            <a:off x="2533650" y="2198013"/>
            <a:ext cx="6477000" cy="1246495"/>
          </a:xfrm>
          <a:prstGeom prst="rect">
            <a:avLst/>
          </a:prstGeom>
          <a:solidFill>
            <a:schemeClr val="accent4">
              <a:lumMod val="20000"/>
              <a:lumOff val="80000"/>
            </a:schemeClr>
          </a:solidFill>
        </p:spPr>
        <p:txBody>
          <a:bodyPr wrap="square">
            <a:spAutoFit/>
          </a:bodyPr>
          <a:lstStyle/>
          <a:p>
            <a:pPr marL="0" lvl="1">
              <a:lnSpc>
                <a:spcPts val="3000"/>
              </a:lnSpc>
            </a:pPr>
            <a:r>
              <a:rPr lang="en-US" sz="2700" dirty="0" smtClean="0">
                <a:solidFill>
                  <a:schemeClr val="bg1"/>
                </a:solidFill>
              </a:rPr>
              <a:t>Kidney complications, Neurological complications, Opthalmologic complications, Skin/ulcer complications</a:t>
            </a:r>
            <a:endParaRPr lang="en-US" sz="2700" dirty="0">
              <a:solidFill>
                <a:schemeClr val="bg1"/>
              </a:solidFill>
            </a:endParaRPr>
          </a:p>
        </p:txBody>
      </p:sp>
      <p:sp>
        <p:nvSpPr>
          <p:cNvPr id="8" name="Rectangle 7" descr="Body System Complications&#10;"/>
          <p:cNvSpPr/>
          <p:nvPr/>
        </p:nvSpPr>
        <p:spPr>
          <a:xfrm>
            <a:off x="96500" y="2198012"/>
            <a:ext cx="2437150" cy="1246495"/>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Body System Complications</a:t>
            </a:r>
            <a:endParaRPr lang="en-US" sz="2800" b="1" kern="1200" dirty="0"/>
          </a:p>
        </p:txBody>
      </p:sp>
      <p:sp>
        <p:nvSpPr>
          <p:cNvPr id="10" name="Rectangle 9" descr="Type 1, Type 2, Due to drugs or chemicals, Due to underlying condition, Other specified diabetes&#10;"/>
          <p:cNvSpPr/>
          <p:nvPr/>
        </p:nvSpPr>
        <p:spPr>
          <a:xfrm>
            <a:off x="2514600" y="791855"/>
            <a:ext cx="6477000" cy="1246495"/>
          </a:xfrm>
          <a:prstGeom prst="rect">
            <a:avLst/>
          </a:prstGeom>
          <a:solidFill>
            <a:schemeClr val="accent5">
              <a:lumMod val="20000"/>
              <a:lumOff val="80000"/>
            </a:schemeClr>
          </a:solidFill>
        </p:spPr>
        <p:txBody>
          <a:bodyPr wrap="square">
            <a:spAutoFit/>
          </a:bodyPr>
          <a:lstStyle/>
          <a:p>
            <a:pPr marL="6350" lvl="1">
              <a:lnSpc>
                <a:spcPts val="3000"/>
              </a:lnSpc>
            </a:pPr>
            <a:r>
              <a:rPr lang="en-US" sz="2700" dirty="0" smtClean="0">
                <a:solidFill>
                  <a:schemeClr val="bg1"/>
                </a:solidFill>
              </a:rPr>
              <a:t>Type 1, Type 2, Due to drugs or chemicals, Due to underlying condition, Other specified diabetes</a:t>
            </a:r>
            <a:endParaRPr lang="en-US" sz="2700" dirty="0">
              <a:solidFill>
                <a:schemeClr val="bg1"/>
              </a:solidFill>
            </a:endParaRPr>
          </a:p>
        </p:txBody>
      </p:sp>
      <p:sp>
        <p:nvSpPr>
          <p:cNvPr id="7" name="Rectangle 6" descr="Type or Cause&#10;"/>
          <p:cNvSpPr/>
          <p:nvPr/>
        </p:nvSpPr>
        <p:spPr>
          <a:xfrm>
            <a:off x="96500" y="791854"/>
            <a:ext cx="2437150" cy="1246495"/>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Type or Cause</a:t>
            </a:r>
            <a:endParaRPr lang="en-US" sz="2800" b="1" kern="1200" dirty="0"/>
          </a:p>
        </p:txBody>
      </p:sp>
      <p:sp>
        <p:nvSpPr>
          <p:cNvPr id="6" name="Title 1" descr="Diabetes"/>
          <p:cNvSpPr txBox="1">
            <a:spLocks/>
          </p:cNvSpPr>
          <p:nvPr/>
        </p:nvSpPr>
        <p:spPr>
          <a:xfrm>
            <a:off x="3036750" y="110240"/>
            <a:ext cx="3046752" cy="628650"/>
          </a:xfrm>
          <a:prstGeom prst="rect">
            <a:avLst/>
          </a:prstGeom>
          <a:solidFill>
            <a:schemeClr val="tx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chemeClr val="bg1"/>
                </a:solidFill>
              </a:rPr>
              <a:t>Diabetes</a:t>
            </a:r>
            <a:endParaRPr lang="en-US" b="1" dirty="0">
              <a:solidFill>
                <a:schemeClr val="bg1"/>
              </a:solidFill>
            </a:endParaRPr>
          </a:p>
        </p:txBody>
      </p:sp>
    </p:spTree>
    <p:extLst>
      <p:ext uri="{BB962C8B-B14F-4D97-AF65-F5344CB8AC3E}">
        <p14:creationId xmlns="" xmlns:p14="http://schemas.microsoft.com/office/powerpoint/2010/main" val="28098148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72000" b="-72000"/>
          </a:stretch>
        </a:blipFill>
        <a:effectLst/>
      </p:bgPr>
    </p:bg>
    <p:spTree>
      <p:nvGrpSpPr>
        <p:cNvPr id="1" name=""/>
        <p:cNvGrpSpPr/>
        <p:nvPr/>
      </p:nvGrpSpPr>
      <p:grpSpPr>
        <a:xfrm>
          <a:off x="0" y="0"/>
          <a:ext cx="0" cy="0"/>
          <a:chOff x="0" y="0"/>
          <a:chExt cx="0" cy="0"/>
        </a:xfrm>
      </p:grpSpPr>
      <p:pic>
        <p:nvPicPr>
          <p:cNvPr id="10242" name="Picture 2" descr="woman"/>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223"/>
          <a:stretch/>
        </p:blipFill>
        <p:spPr bwMode="auto">
          <a:xfrm>
            <a:off x="0" y="0"/>
            <a:ext cx="7539944"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4114800" y="1962150"/>
            <a:ext cx="5029200" cy="3181349"/>
          </a:xfrm>
        </p:spPr>
        <p:txBody>
          <a:bodyPr>
            <a:normAutofit/>
          </a:bodyPr>
          <a:lstStyle/>
          <a:p>
            <a:pPr marL="0" indent="0" algn="ctr">
              <a:lnSpc>
                <a:spcPts val="3200"/>
              </a:lnSpc>
              <a:spcAft>
                <a:spcPts val="1800"/>
              </a:spcAft>
              <a:buNone/>
            </a:pPr>
            <a:r>
              <a:rPr lang="en-US" dirty="0" smtClean="0">
                <a:solidFill>
                  <a:schemeClr val="bg1"/>
                </a:solidFill>
              </a:rPr>
              <a:t>Alcohol and Drug – Use, Abuse, Dependence</a:t>
            </a:r>
          </a:p>
          <a:p>
            <a:pPr marL="0" indent="0" algn="ctr">
              <a:lnSpc>
                <a:spcPts val="3200"/>
              </a:lnSpc>
              <a:spcAft>
                <a:spcPts val="1800"/>
              </a:spcAft>
              <a:buNone/>
            </a:pPr>
            <a:r>
              <a:rPr lang="en-US" dirty="0" smtClean="0">
                <a:solidFill>
                  <a:schemeClr val="bg1"/>
                </a:solidFill>
              </a:rPr>
              <a:t>Psychoactive Substances</a:t>
            </a:r>
          </a:p>
          <a:p>
            <a:pPr marL="0" indent="0" algn="ctr">
              <a:lnSpc>
                <a:spcPts val="3200"/>
              </a:lnSpc>
              <a:spcAft>
                <a:spcPts val="1800"/>
              </a:spcAft>
              <a:buNone/>
            </a:pPr>
            <a:r>
              <a:rPr lang="en-US" dirty="0" smtClean="0">
                <a:solidFill>
                  <a:schemeClr val="bg1"/>
                </a:solidFill>
              </a:rPr>
              <a:t>Nicotine Dependence</a:t>
            </a:r>
          </a:p>
          <a:p>
            <a:pPr marL="0" indent="0" algn="ctr">
              <a:lnSpc>
                <a:spcPts val="3200"/>
              </a:lnSpc>
              <a:spcAft>
                <a:spcPts val="1800"/>
              </a:spcAft>
              <a:buNone/>
            </a:pPr>
            <a:r>
              <a:rPr lang="en-US" dirty="0" smtClean="0">
                <a:solidFill>
                  <a:schemeClr val="bg1"/>
                </a:solidFill>
              </a:rPr>
              <a:t>Major Depression</a:t>
            </a:r>
          </a:p>
        </p:txBody>
      </p:sp>
      <p:sp>
        <p:nvSpPr>
          <p:cNvPr id="2" name="Title 1"/>
          <p:cNvSpPr>
            <a:spLocks noGrp="1"/>
          </p:cNvSpPr>
          <p:nvPr>
            <p:ph type="title"/>
          </p:nvPr>
        </p:nvSpPr>
        <p:spPr>
          <a:xfrm>
            <a:off x="3962400" y="0"/>
            <a:ext cx="5181600" cy="1733550"/>
          </a:xfrm>
        </p:spPr>
        <p:txBody>
          <a:bodyPr>
            <a:normAutofit fontScale="90000"/>
          </a:bodyPr>
          <a:lstStyle/>
          <a:p>
            <a:r>
              <a:rPr lang="en-US" b="1" dirty="0">
                <a:solidFill>
                  <a:schemeClr val="bg1"/>
                </a:solidFill>
              </a:rPr>
              <a:t>Mental, Behavioral and </a:t>
            </a:r>
            <a:r>
              <a:rPr lang="en-US" b="1" dirty="0" smtClean="0">
                <a:solidFill>
                  <a:schemeClr val="bg1"/>
                </a:solidFill>
              </a:rPr>
              <a:t>Neurodevelopmental </a:t>
            </a:r>
            <a:r>
              <a:rPr lang="en-US" b="1" dirty="0">
                <a:solidFill>
                  <a:schemeClr val="bg1"/>
                </a:solidFill>
              </a:rPr>
              <a:t>Disorders</a:t>
            </a:r>
          </a:p>
        </p:txBody>
      </p:sp>
    </p:spTree>
    <p:extLst>
      <p:ext uri="{BB962C8B-B14F-4D97-AF65-F5344CB8AC3E}">
        <p14:creationId xmlns="" xmlns:p14="http://schemas.microsoft.com/office/powerpoint/2010/main" val="15623040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Substance Use Section"/>
          <p:cNvSpPr>
            <a:spLocks noGrp="1"/>
          </p:cNvSpPr>
          <p:nvPr>
            <p:ph type="title"/>
          </p:nvPr>
        </p:nvSpPr>
        <p:spPr>
          <a:xfrm>
            <a:off x="457200" y="4076700"/>
            <a:ext cx="8229600" cy="857250"/>
          </a:xfrm>
        </p:spPr>
        <p:txBody>
          <a:bodyPr>
            <a:noAutofit/>
          </a:bodyPr>
          <a:lstStyle/>
          <a:p>
            <a:r>
              <a:rPr lang="en-US" sz="5600" b="1" dirty="0" smtClean="0">
                <a:solidFill>
                  <a:schemeClr val="bg1"/>
                </a:solidFill>
              </a:rPr>
              <a:t>Substance Use Section</a:t>
            </a:r>
            <a:endParaRPr lang="en-US" sz="5600" b="1" dirty="0">
              <a:solidFill>
                <a:schemeClr val="bg1"/>
              </a:solidFill>
            </a:endParaRPr>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1178905138"/>
              </p:ext>
            </p:extLst>
          </p:nvPr>
        </p:nvGraphicFramePr>
        <p:xfrm>
          <a:off x="457200" y="514350"/>
          <a:ext cx="82296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8761131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 xmlns:p14="http://schemas.microsoft.com/office/powerpoint/2010/main" val="3198745958"/>
              </p:ext>
            </p:extLst>
          </p:nvPr>
        </p:nvGraphicFramePr>
        <p:xfrm>
          <a:off x="-533400" y="114300"/>
          <a:ext cx="9982200" cy="4880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523659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F17.210  Nicotine dependence, cigarettes&#10;F17.220  Nicotine dependence, chewing tobacco&#10;F17.290  Nicotine dependence, other tobacco product&#10;"/>
          <p:cNvSpPr/>
          <p:nvPr/>
        </p:nvSpPr>
        <p:spPr>
          <a:xfrm>
            <a:off x="3581400" y="1180503"/>
            <a:ext cx="5562600" cy="4031873"/>
          </a:xfrm>
          <a:prstGeom prst="rect">
            <a:avLst/>
          </a:prstGeom>
        </p:spPr>
        <p:txBody>
          <a:bodyPr wrap="square">
            <a:spAutoFit/>
          </a:bodyPr>
          <a:lstStyle/>
          <a:p>
            <a:pPr marL="1600200" lvl="1" indent="-1543050"/>
            <a:r>
              <a:rPr lang="en-US" sz="3200" b="1" dirty="0">
                <a:solidFill>
                  <a:schemeClr val="bg1"/>
                </a:solidFill>
              </a:rPr>
              <a:t>F17.210</a:t>
            </a:r>
            <a:r>
              <a:rPr lang="en-US" sz="3200" dirty="0">
                <a:solidFill>
                  <a:schemeClr val="bg1"/>
                </a:solidFill>
              </a:rPr>
              <a:t> </a:t>
            </a:r>
            <a:r>
              <a:rPr lang="en-US" sz="3200" dirty="0" smtClean="0">
                <a:solidFill>
                  <a:schemeClr val="bg1"/>
                </a:solidFill>
              </a:rPr>
              <a:t> Nicotine </a:t>
            </a:r>
            <a:r>
              <a:rPr lang="en-US" sz="3200" dirty="0">
                <a:solidFill>
                  <a:schemeClr val="bg1"/>
                </a:solidFill>
              </a:rPr>
              <a:t>dependence, </a:t>
            </a:r>
            <a:r>
              <a:rPr lang="en-US" sz="3200" dirty="0" smtClean="0">
                <a:solidFill>
                  <a:schemeClr val="bg1"/>
                </a:solidFill>
              </a:rPr>
              <a:t>cigarettes</a:t>
            </a:r>
          </a:p>
          <a:p>
            <a:pPr marL="57150" lvl="1"/>
            <a:r>
              <a:rPr lang="en-US" sz="3200" dirty="0" smtClean="0">
                <a:solidFill>
                  <a:schemeClr val="bg1"/>
                </a:solidFill>
              </a:rPr>
              <a:t> </a:t>
            </a:r>
            <a:endParaRPr lang="en-US" sz="2500" dirty="0">
              <a:solidFill>
                <a:schemeClr val="bg1"/>
              </a:solidFill>
            </a:endParaRPr>
          </a:p>
          <a:p>
            <a:pPr marL="1600200" lvl="1" indent="-1543050"/>
            <a:r>
              <a:rPr lang="en-US" sz="3200" b="1" dirty="0">
                <a:solidFill>
                  <a:schemeClr val="bg1"/>
                </a:solidFill>
              </a:rPr>
              <a:t>F17.220</a:t>
            </a:r>
            <a:r>
              <a:rPr lang="en-US" sz="3200" dirty="0">
                <a:solidFill>
                  <a:schemeClr val="bg1"/>
                </a:solidFill>
              </a:rPr>
              <a:t> </a:t>
            </a:r>
            <a:r>
              <a:rPr lang="en-US" sz="3200" dirty="0" smtClean="0">
                <a:solidFill>
                  <a:schemeClr val="bg1"/>
                </a:solidFill>
              </a:rPr>
              <a:t> Nicotine </a:t>
            </a:r>
            <a:r>
              <a:rPr lang="en-US" sz="3200" dirty="0">
                <a:solidFill>
                  <a:schemeClr val="bg1"/>
                </a:solidFill>
              </a:rPr>
              <a:t>dependence, chewing </a:t>
            </a:r>
            <a:r>
              <a:rPr lang="en-US" sz="3200" dirty="0" smtClean="0">
                <a:solidFill>
                  <a:schemeClr val="bg1"/>
                </a:solidFill>
              </a:rPr>
              <a:t>tobacco</a:t>
            </a:r>
            <a:endParaRPr lang="en-US" sz="3200" dirty="0">
              <a:solidFill>
                <a:schemeClr val="bg1"/>
              </a:solidFill>
            </a:endParaRPr>
          </a:p>
          <a:p>
            <a:pPr marL="57150" lvl="1"/>
            <a:endParaRPr lang="en-US" sz="2500" dirty="0">
              <a:solidFill>
                <a:schemeClr val="bg1"/>
              </a:solidFill>
            </a:endParaRPr>
          </a:p>
          <a:p>
            <a:pPr marL="1600200" lvl="1" indent="-1543050"/>
            <a:r>
              <a:rPr lang="en-US" sz="3200" b="1" dirty="0">
                <a:solidFill>
                  <a:schemeClr val="bg1"/>
                </a:solidFill>
              </a:rPr>
              <a:t>F17.290</a:t>
            </a:r>
            <a:r>
              <a:rPr lang="en-US" sz="3200" dirty="0">
                <a:solidFill>
                  <a:schemeClr val="bg1"/>
                </a:solidFill>
              </a:rPr>
              <a:t> </a:t>
            </a:r>
            <a:r>
              <a:rPr lang="en-US" sz="3200" dirty="0" smtClean="0">
                <a:solidFill>
                  <a:schemeClr val="bg1"/>
                </a:solidFill>
              </a:rPr>
              <a:t> Nicotine </a:t>
            </a:r>
            <a:r>
              <a:rPr lang="en-US" sz="3200" dirty="0">
                <a:solidFill>
                  <a:schemeClr val="bg1"/>
                </a:solidFill>
              </a:rPr>
              <a:t>dependence, other tobacco </a:t>
            </a:r>
            <a:r>
              <a:rPr lang="en-US" sz="3200" dirty="0" smtClean="0">
                <a:solidFill>
                  <a:schemeClr val="bg1"/>
                </a:solidFill>
              </a:rPr>
              <a:t>product</a:t>
            </a:r>
            <a:endParaRPr lang="en-US" sz="3200" dirty="0">
              <a:solidFill>
                <a:schemeClr val="bg1"/>
              </a:solidFill>
            </a:endParaRPr>
          </a:p>
        </p:txBody>
      </p:sp>
      <p:sp>
        <p:nvSpPr>
          <p:cNvPr id="10" name="TextBox 9" descr="ICD-10"/>
          <p:cNvSpPr txBox="1"/>
          <p:nvPr/>
        </p:nvSpPr>
        <p:spPr>
          <a:xfrm>
            <a:off x="5429250" y="-85864"/>
            <a:ext cx="3810000" cy="1446550"/>
          </a:xfrm>
          <a:prstGeom prst="rect">
            <a:avLst/>
          </a:prstGeom>
          <a:noFill/>
        </p:spPr>
        <p:txBody>
          <a:bodyPr wrap="square" rtlCol="0">
            <a:spAutoFit/>
          </a:bodyPr>
          <a:lstStyle/>
          <a:p>
            <a:r>
              <a:rPr lang="en-US" sz="8800" b="1" dirty="0" smtClean="0">
                <a:solidFill>
                  <a:schemeClr val="tx1">
                    <a:lumMod val="85000"/>
                  </a:schemeClr>
                </a:solidFill>
                <a:latin typeface="Algerian" panose="04020705040A02060702" pitchFamily="82" charset="0"/>
              </a:rPr>
              <a:t>ICD-10</a:t>
            </a:r>
            <a:endParaRPr lang="en-US" sz="8800" b="1" dirty="0">
              <a:solidFill>
                <a:schemeClr val="tx1">
                  <a:lumMod val="85000"/>
                </a:schemeClr>
              </a:solidFill>
              <a:latin typeface="Algerian" panose="04020705040A02060702" pitchFamily="82" charset="0"/>
            </a:endParaRPr>
          </a:p>
        </p:txBody>
      </p:sp>
      <p:sp>
        <p:nvSpPr>
          <p:cNvPr id="9" name="Rectangle 8" descr="&quot; &quot;"/>
          <p:cNvSpPr/>
          <p:nvPr/>
        </p:nvSpPr>
        <p:spPr>
          <a:xfrm>
            <a:off x="0" y="0"/>
            <a:ext cx="31242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descr="&quot; &quot;"/>
          <p:cNvSpPr/>
          <p:nvPr/>
        </p:nvSpPr>
        <p:spPr>
          <a:xfrm>
            <a:off x="2800350" y="3962400"/>
            <a:ext cx="704850" cy="723900"/>
          </a:xfrm>
          <a:prstGeom prst="rightArrow">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descr="&quot; &quot;"/>
          <p:cNvSpPr/>
          <p:nvPr/>
        </p:nvSpPr>
        <p:spPr>
          <a:xfrm>
            <a:off x="2800350" y="2571750"/>
            <a:ext cx="704850" cy="723900"/>
          </a:xfrm>
          <a:prstGeom prst="rightArrow">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descr="&quot; &quot;"/>
          <p:cNvSpPr/>
          <p:nvPr/>
        </p:nvSpPr>
        <p:spPr>
          <a:xfrm>
            <a:off x="2800350" y="1123353"/>
            <a:ext cx="704850" cy="723900"/>
          </a:xfrm>
          <a:prstGeom prst="rightArrow">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descr="305.1&#10;Tobacco Use Disorder"/>
          <p:cNvSpPr>
            <a:spLocks noGrp="1"/>
          </p:cNvSpPr>
          <p:nvPr>
            <p:ph type="title"/>
          </p:nvPr>
        </p:nvSpPr>
        <p:spPr>
          <a:xfrm>
            <a:off x="-95250" y="1651603"/>
            <a:ext cx="3143250" cy="2289572"/>
          </a:xfrm>
        </p:spPr>
        <p:txBody>
          <a:bodyPr>
            <a:normAutofit/>
          </a:bodyPr>
          <a:lstStyle/>
          <a:p>
            <a:r>
              <a:rPr lang="en-US" sz="3600" dirty="0"/>
              <a:t>305.1</a:t>
            </a:r>
            <a:br>
              <a:rPr lang="en-US" sz="3600" dirty="0"/>
            </a:br>
            <a:r>
              <a:rPr lang="en-US" sz="3600" dirty="0"/>
              <a:t>Tobacco </a:t>
            </a:r>
            <a:r>
              <a:rPr lang="en-US" sz="3600" dirty="0" smtClean="0"/>
              <a:t>Use Disorder</a:t>
            </a:r>
            <a:endParaRPr lang="en-US" sz="3600" dirty="0"/>
          </a:p>
        </p:txBody>
      </p:sp>
      <p:sp>
        <p:nvSpPr>
          <p:cNvPr id="11" name="TextBox 10" descr="ICD-9"/>
          <p:cNvSpPr txBox="1"/>
          <p:nvPr/>
        </p:nvSpPr>
        <p:spPr>
          <a:xfrm>
            <a:off x="0" y="-133350"/>
            <a:ext cx="3352800" cy="1446550"/>
          </a:xfrm>
          <a:prstGeom prst="rect">
            <a:avLst/>
          </a:prstGeom>
          <a:noFill/>
        </p:spPr>
        <p:txBody>
          <a:bodyPr wrap="square" rtlCol="0">
            <a:spAutoFit/>
          </a:bodyPr>
          <a:lstStyle/>
          <a:p>
            <a:r>
              <a:rPr lang="en-US" sz="8800" b="1" dirty="0" smtClean="0">
                <a:solidFill>
                  <a:schemeClr val="tx1">
                    <a:lumMod val="85000"/>
                  </a:schemeClr>
                </a:solidFill>
                <a:latin typeface="Algerian" panose="04020705040A02060702" pitchFamily="82" charset="0"/>
              </a:rPr>
              <a:t>ICD-9</a:t>
            </a:r>
            <a:endParaRPr lang="en-US" sz="8800" b="1" dirty="0">
              <a:solidFill>
                <a:schemeClr val="tx1">
                  <a:lumMod val="85000"/>
                </a:schemeClr>
              </a:solidFill>
              <a:latin typeface="Algerian" panose="04020705040A02060702" pitchFamily="82" charset="0"/>
            </a:endParaRPr>
          </a:p>
        </p:txBody>
      </p:sp>
    </p:spTree>
    <p:extLst>
      <p:ext uri="{BB962C8B-B14F-4D97-AF65-F5344CB8AC3E}">
        <p14:creationId xmlns="" xmlns:p14="http://schemas.microsoft.com/office/powerpoint/2010/main" val="33572836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descr="&quot; &quot;"/>
          <p:cNvSpPr/>
          <p:nvPr/>
        </p:nvSpPr>
        <p:spPr>
          <a:xfrm>
            <a:off x="-3352800" y="895350"/>
            <a:ext cx="4572000" cy="369332"/>
          </a:xfrm>
          <a:prstGeom prst="rect">
            <a:avLst/>
          </a:prstGeom>
        </p:spPr>
        <p:txBody>
          <a:bodyPr>
            <a:spAutoFit/>
          </a:bodyPr>
          <a:lstStyle/>
          <a:p>
            <a:endParaRPr lang="en-US" dirty="0">
              <a:solidFill>
                <a:schemeClr val="bg1"/>
              </a:solidFill>
            </a:endParaRPr>
          </a:p>
        </p:txBody>
      </p:sp>
      <p:sp>
        <p:nvSpPr>
          <p:cNvPr id="14" name="Rectangle 13" descr="Partial&#10;Full&#10;"/>
          <p:cNvSpPr/>
          <p:nvPr/>
        </p:nvSpPr>
        <p:spPr>
          <a:xfrm>
            <a:off x="7237750" y="2214102"/>
            <a:ext cx="1600200" cy="1661993"/>
          </a:xfrm>
          <a:prstGeom prst="rect">
            <a:avLst/>
          </a:prstGeom>
          <a:ln w="57150">
            <a:solidFill>
              <a:srgbClr val="0070C0"/>
            </a:solidFill>
          </a:ln>
        </p:spPr>
        <p:txBody>
          <a:bodyPr wrap="square">
            <a:spAutoFit/>
          </a:bodyPr>
          <a:lstStyle/>
          <a:p>
            <a:endParaRPr lang="en-US" sz="2800" dirty="0" smtClean="0">
              <a:solidFill>
                <a:prstClr val="black"/>
              </a:solidFill>
            </a:endParaRPr>
          </a:p>
          <a:p>
            <a:r>
              <a:rPr lang="en-US" sz="2800" dirty="0" smtClean="0">
                <a:solidFill>
                  <a:prstClr val="black"/>
                </a:solidFill>
              </a:rPr>
              <a:t>Partial</a:t>
            </a:r>
          </a:p>
          <a:p>
            <a:r>
              <a:rPr lang="en-US" sz="2800" dirty="0" smtClean="0">
                <a:solidFill>
                  <a:prstClr val="black"/>
                </a:solidFill>
              </a:rPr>
              <a:t>Full</a:t>
            </a:r>
          </a:p>
          <a:p>
            <a:endParaRPr lang="en-US" dirty="0"/>
          </a:p>
        </p:txBody>
      </p:sp>
      <p:sp>
        <p:nvSpPr>
          <p:cNvPr id="10" name="Rectangle 9" descr="Remission Status&#10;"/>
          <p:cNvSpPr/>
          <p:nvPr/>
        </p:nvSpPr>
        <p:spPr>
          <a:xfrm>
            <a:off x="6496050" y="3649309"/>
            <a:ext cx="2132350" cy="1021527"/>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Remission Status</a:t>
            </a:r>
            <a:endParaRPr lang="en-US" sz="2800" b="1" kern="1200" dirty="0"/>
          </a:p>
        </p:txBody>
      </p:sp>
      <p:grpSp>
        <p:nvGrpSpPr>
          <p:cNvPr id="6" name="Group 5" descr="&quot; &quot;"/>
          <p:cNvGrpSpPr/>
          <p:nvPr/>
        </p:nvGrpSpPr>
        <p:grpSpPr>
          <a:xfrm>
            <a:off x="5486400" y="3197677"/>
            <a:ext cx="1009650" cy="1136227"/>
            <a:chOff x="5486400" y="3197677"/>
            <a:chExt cx="1009650" cy="1136227"/>
          </a:xfrm>
        </p:grpSpPr>
        <p:cxnSp>
          <p:nvCxnSpPr>
            <p:cNvPr id="29" name="Straight Connector 28"/>
            <p:cNvCxnSpPr/>
            <p:nvPr/>
          </p:nvCxnSpPr>
          <p:spPr>
            <a:xfrm>
              <a:off x="5505450" y="3197677"/>
              <a:ext cx="0" cy="113622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5486400" y="4295804"/>
              <a:ext cx="1009650" cy="474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2" descr="With&#10;Without&#10;"/>
          <p:cNvSpPr/>
          <p:nvPr/>
        </p:nvSpPr>
        <p:spPr>
          <a:xfrm>
            <a:off x="4933012" y="1516634"/>
            <a:ext cx="1713875" cy="1661993"/>
          </a:xfrm>
          <a:prstGeom prst="rect">
            <a:avLst/>
          </a:prstGeom>
          <a:ln w="57150">
            <a:solidFill>
              <a:srgbClr val="92D050"/>
            </a:solidFill>
          </a:ln>
        </p:spPr>
        <p:txBody>
          <a:bodyPr wrap="square">
            <a:spAutoFit/>
          </a:bodyPr>
          <a:lstStyle/>
          <a:p>
            <a:endParaRPr lang="en-US" sz="2800" dirty="0" smtClean="0">
              <a:solidFill>
                <a:prstClr val="black"/>
              </a:solidFill>
            </a:endParaRPr>
          </a:p>
          <a:p>
            <a:r>
              <a:rPr lang="en-US" sz="2800" dirty="0" smtClean="0">
                <a:solidFill>
                  <a:prstClr val="black"/>
                </a:solidFill>
              </a:rPr>
              <a:t>With</a:t>
            </a:r>
          </a:p>
          <a:p>
            <a:r>
              <a:rPr lang="en-US" sz="2800" dirty="0" smtClean="0">
                <a:solidFill>
                  <a:prstClr val="black"/>
                </a:solidFill>
              </a:rPr>
              <a:t>Without</a:t>
            </a:r>
          </a:p>
          <a:p>
            <a:endParaRPr lang="en-US" dirty="0"/>
          </a:p>
        </p:txBody>
      </p:sp>
      <p:sp>
        <p:nvSpPr>
          <p:cNvPr id="9" name="Rectangle 8" descr="Psychotic features&#10;"/>
          <p:cNvSpPr/>
          <p:nvPr/>
        </p:nvSpPr>
        <p:spPr>
          <a:xfrm>
            <a:off x="3886200" y="836778"/>
            <a:ext cx="2056150" cy="1004248"/>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Psychotic features</a:t>
            </a:r>
            <a:endParaRPr lang="en-US" sz="2800" b="1" kern="1200" dirty="0"/>
          </a:p>
        </p:txBody>
      </p:sp>
      <p:grpSp>
        <p:nvGrpSpPr>
          <p:cNvPr id="5" name="Group 4" descr="&quot; &quot;"/>
          <p:cNvGrpSpPr/>
          <p:nvPr/>
        </p:nvGrpSpPr>
        <p:grpSpPr>
          <a:xfrm>
            <a:off x="2913400" y="1319852"/>
            <a:ext cx="972800" cy="1580756"/>
            <a:chOff x="2913400" y="1319852"/>
            <a:chExt cx="972800" cy="1580756"/>
          </a:xfrm>
        </p:grpSpPr>
        <p:cxnSp>
          <p:nvCxnSpPr>
            <p:cNvPr id="21" name="Straight Connector 20"/>
            <p:cNvCxnSpPr/>
            <p:nvPr/>
          </p:nvCxnSpPr>
          <p:spPr>
            <a:xfrm>
              <a:off x="2913400" y="1319852"/>
              <a:ext cx="0" cy="15807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13400" y="1357952"/>
              <a:ext cx="9728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tangle 11" descr="Mild&#10;Moderate&#10;Severe&#10;"/>
          <p:cNvSpPr/>
          <p:nvPr/>
        </p:nvSpPr>
        <p:spPr>
          <a:xfrm>
            <a:off x="2647951" y="2905854"/>
            <a:ext cx="2018674" cy="2092881"/>
          </a:xfrm>
          <a:prstGeom prst="rect">
            <a:avLst/>
          </a:prstGeom>
          <a:ln w="57150">
            <a:solidFill>
              <a:schemeClr val="accent4"/>
            </a:solidFill>
          </a:ln>
        </p:spPr>
        <p:txBody>
          <a:bodyPr wrap="square">
            <a:spAutoFit/>
          </a:bodyPr>
          <a:lstStyle/>
          <a:p>
            <a:endParaRPr lang="en-US" sz="2800" dirty="0" smtClean="0">
              <a:solidFill>
                <a:prstClr val="black"/>
              </a:solidFill>
            </a:endParaRPr>
          </a:p>
          <a:p>
            <a:pPr marL="400050"/>
            <a:r>
              <a:rPr lang="en-US" sz="2800" dirty="0" smtClean="0">
                <a:solidFill>
                  <a:prstClr val="black"/>
                </a:solidFill>
              </a:rPr>
              <a:t>Mild</a:t>
            </a:r>
          </a:p>
          <a:p>
            <a:pPr marL="400050"/>
            <a:r>
              <a:rPr lang="en-US" sz="2800" dirty="0" smtClean="0">
                <a:solidFill>
                  <a:prstClr val="black"/>
                </a:solidFill>
              </a:rPr>
              <a:t>Moderate</a:t>
            </a:r>
          </a:p>
          <a:p>
            <a:pPr marL="400050"/>
            <a:r>
              <a:rPr lang="en-US" sz="2800" dirty="0" smtClean="0">
                <a:solidFill>
                  <a:prstClr val="black"/>
                </a:solidFill>
              </a:rPr>
              <a:t>Severe</a:t>
            </a:r>
          </a:p>
          <a:p>
            <a:endParaRPr lang="en-US" dirty="0"/>
          </a:p>
        </p:txBody>
      </p:sp>
      <p:sp>
        <p:nvSpPr>
          <p:cNvPr id="8" name="Rectangle 7" descr="Severity"/>
          <p:cNvSpPr/>
          <p:nvPr/>
        </p:nvSpPr>
        <p:spPr>
          <a:xfrm>
            <a:off x="990600" y="3921324"/>
            <a:ext cx="1884700" cy="796557"/>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Severity</a:t>
            </a:r>
            <a:endParaRPr lang="en-US" sz="2800" b="1" kern="1200" dirty="0"/>
          </a:p>
        </p:txBody>
      </p:sp>
      <p:grpSp>
        <p:nvGrpSpPr>
          <p:cNvPr id="3" name="Group 2" descr="&quot; &quot;"/>
          <p:cNvGrpSpPr/>
          <p:nvPr/>
        </p:nvGrpSpPr>
        <p:grpSpPr>
          <a:xfrm>
            <a:off x="361950" y="1581150"/>
            <a:ext cx="628650" cy="2738453"/>
            <a:chOff x="361950" y="1581150"/>
            <a:chExt cx="628650" cy="2738453"/>
          </a:xfrm>
        </p:grpSpPr>
        <p:cxnSp>
          <p:nvCxnSpPr>
            <p:cNvPr id="16" name="Straight Connector 15"/>
            <p:cNvCxnSpPr/>
            <p:nvPr/>
          </p:nvCxnSpPr>
          <p:spPr>
            <a:xfrm>
              <a:off x="381000" y="1581150"/>
              <a:ext cx="0" cy="273845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1"/>
            </p:cNvCxnSpPr>
            <p:nvPr/>
          </p:nvCxnSpPr>
          <p:spPr>
            <a:xfrm flipH="1" flipV="1">
              <a:off x="361950" y="4314854"/>
              <a:ext cx="628650" cy="4749"/>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10" descr="Single&#10;Recurrent&#10;"/>
          <p:cNvSpPr/>
          <p:nvPr/>
        </p:nvSpPr>
        <p:spPr>
          <a:xfrm>
            <a:off x="704850" y="1581150"/>
            <a:ext cx="1622624" cy="1815882"/>
          </a:xfrm>
          <a:prstGeom prst="rect">
            <a:avLst/>
          </a:prstGeom>
          <a:ln w="57150">
            <a:solidFill>
              <a:schemeClr val="accent5"/>
            </a:solidFill>
          </a:ln>
        </p:spPr>
        <p:txBody>
          <a:bodyPr wrap="none">
            <a:spAutoFit/>
          </a:bodyPr>
          <a:lstStyle/>
          <a:p>
            <a:endParaRPr lang="en-US" sz="2800" dirty="0" smtClean="0">
              <a:solidFill>
                <a:prstClr val="black"/>
              </a:solidFill>
            </a:endParaRPr>
          </a:p>
          <a:p>
            <a:r>
              <a:rPr lang="en-US" sz="2800" dirty="0" smtClean="0">
                <a:solidFill>
                  <a:prstClr val="black"/>
                </a:solidFill>
              </a:rPr>
              <a:t>Single</a:t>
            </a:r>
          </a:p>
          <a:p>
            <a:r>
              <a:rPr lang="en-US" sz="2800" dirty="0" smtClean="0">
                <a:solidFill>
                  <a:prstClr val="black"/>
                </a:solidFill>
              </a:rPr>
              <a:t>Recurrent</a:t>
            </a:r>
          </a:p>
          <a:p>
            <a:r>
              <a:rPr lang="en-US" sz="2800" dirty="0" smtClean="0">
                <a:solidFill>
                  <a:prstClr val="black"/>
                </a:solidFill>
              </a:rPr>
              <a:t> </a:t>
            </a:r>
            <a:endParaRPr lang="en-US" dirty="0"/>
          </a:p>
        </p:txBody>
      </p:sp>
      <p:sp>
        <p:nvSpPr>
          <p:cNvPr id="7" name="Rectangle 6" descr="Episode"/>
          <p:cNvSpPr/>
          <p:nvPr/>
        </p:nvSpPr>
        <p:spPr>
          <a:xfrm>
            <a:off x="134600" y="1001962"/>
            <a:ext cx="1884700" cy="789296"/>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Episode</a:t>
            </a:r>
            <a:endParaRPr lang="en-US" sz="2800" b="1" kern="1200" dirty="0"/>
          </a:p>
        </p:txBody>
      </p:sp>
      <p:sp>
        <p:nvSpPr>
          <p:cNvPr id="2" name="Title 1"/>
          <p:cNvSpPr>
            <a:spLocks noGrp="1"/>
          </p:cNvSpPr>
          <p:nvPr>
            <p:ph type="title"/>
          </p:nvPr>
        </p:nvSpPr>
        <p:spPr>
          <a:xfrm>
            <a:off x="0" y="-65396"/>
            <a:ext cx="9144000" cy="857250"/>
          </a:xfrm>
        </p:spPr>
        <p:txBody>
          <a:bodyPr/>
          <a:lstStyle/>
          <a:p>
            <a:r>
              <a:rPr lang="en-US" b="1" dirty="0" smtClean="0">
                <a:solidFill>
                  <a:schemeClr val="bg1"/>
                </a:solidFill>
              </a:rPr>
              <a:t>Depression </a:t>
            </a:r>
            <a:endParaRPr lang="en-US" b="1" dirty="0">
              <a:solidFill>
                <a:schemeClr val="bg1"/>
              </a:solidFill>
            </a:endParaRPr>
          </a:p>
        </p:txBody>
      </p:sp>
    </p:spTree>
    <p:extLst>
      <p:ext uri="{BB962C8B-B14F-4D97-AF65-F5344CB8AC3E}">
        <p14:creationId xmlns="" xmlns:p14="http://schemas.microsoft.com/office/powerpoint/2010/main" val="18299562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Human circulatory system"/>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77486" y="38100"/>
            <a:ext cx="4252798" cy="51054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a:xfrm>
            <a:off x="0" y="1200151"/>
            <a:ext cx="7467600" cy="3394472"/>
          </a:xfrm>
        </p:spPr>
        <p:txBody>
          <a:bodyPr>
            <a:normAutofit/>
          </a:bodyPr>
          <a:lstStyle/>
          <a:p>
            <a:pPr marL="0" indent="0" algn="ctr">
              <a:buNone/>
            </a:pPr>
            <a:r>
              <a:rPr lang="en-US" dirty="0" smtClean="0"/>
              <a:t>Heart Failure</a:t>
            </a:r>
          </a:p>
          <a:p>
            <a:pPr marL="0" indent="0" algn="ctr">
              <a:buNone/>
            </a:pPr>
            <a:r>
              <a:rPr lang="en-US" dirty="0" smtClean="0"/>
              <a:t>Atherosclerosis</a:t>
            </a:r>
          </a:p>
          <a:p>
            <a:pPr marL="0" indent="0" algn="ctr">
              <a:buNone/>
            </a:pPr>
            <a:r>
              <a:rPr lang="en-US" dirty="0" smtClean="0"/>
              <a:t>AMI</a:t>
            </a:r>
          </a:p>
          <a:p>
            <a:pPr marL="0" indent="0" algn="ctr">
              <a:buNone/>
            </a:pPr>
            <a:r>
              <a:rPr lang="en-US" dirty="0" smtClean="0"/>
              <a:t>Cerebrovascular Infarction and Hemorrhage</a:t>
            </a:r>
          </a:p>
          <a:p>
            <a:pPr marL="0" indent="0" algn="ctr">
              <a:buNone/>
            </a:pPr>
            <a:r>
              <a:rPr lang="en-US" dirty="0"/>
              <a:t>Hypertensive Diseases</a:t>
            </a:r>
          </a:p>
          <a:p>
            <a:endParaRPr lang="en-US" dirty="0"/>
          </a:p>
        </p:txBody>
      </p:sp>
      <p:sp>
        <p:nvSpPr>
          <p:cNvPr id="2" name="Title 1"/>
          <p:cNvSpPr>
            <a:spLocks noGrp="1"/>
          </p:cNvSpPr>
          <p:nvPr>
            <p:ph type="title"/>
          </p:nvPr>
        </p:nvSpPr>
        <p:spPr>
          <a:xfrm>
            <a:off x="742950" y="205978"/>
            <a:ext cx="5791200" cy="857250"/>
          </a:xfrm>
        </p:spPr>
        <p:txBody>
          <a:bodyPr/>
          <a:lstStyle/>
          <a:p>
            <a:r>
              <a:rPr lang="en-US" b="1" dirty="0" smtClean="0"/>
              <a:t>Circulatory System</a:t>
            </a:r>
            <a:endParaRPr lang="en-US" b="1" dirty="0"/>
          </a:p>
        </p:txBody>
      </p:sp>
    </p:spTree>
    <p:extLst>
      <p:ext uri="{BB962C8B-B14F-4D97-AF65-F5344CB8AC3E}">
        <p14:creationId xmlns="" xmlns:p14="http://schemas.microsoft.com/office/powerpoint/2010/main" val="25085357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72000" b="-572000"/>
          </a:stretch>
        </a:blipFill>
        <a:effectLst/>
      </p:bgPr>
    </p:bg>
    <p:spTree>
      <p:nvGrpSpPr>
        <p:cNvPr id="1" name=""/>
        <p:cNvGrpSpPr/>
        <p:nvPr/>
      </p:nvGrpSpPr>
      <p:grpSpPr>
        <a:xfrm>
          <a:off x="0" y="0"/>
          <a:ext cx="0" cy="0"/>
          <a:chOff x="0" y="0"/>
          <a:chExt cx="0" cy="0"/>
        </a:xfrm>
      </p:grpSpPr>
      <p:pic>
        <p:nvPicPr>
          <p:cNvPr id="5" name="Picture 2" descr="a physician looking at a computer display while on a phone"/>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r="1381"/>
          <a:stretch/>
        </p:blipFill>
        <p:spPr bwMode="auto">
          <a:xfrm>
            <a:off x="2337445" y="-19050"/>
            <a:ext cx="6806555" cy="51625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descr="&quot; &quot;"/>
          <p:cNvSpPr/>
          <p:nvPr/>
        </p:nvSpPr>
        <p:spPr>
          <a:xfrm rot="60000">
            <a:off x="2335" y="1337187"/>
            <a:ext cx="2373330" cy="38060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descr="&quot; &quot;"/>
          <p:cNvSpPr/>
          <p:nvPr/>
        </p:nvSpPr>
        <p:spPr>
          <a:xfrm rot="60000">
            <a:off x="17039" y="230185"/>
            <a:ext cx="2373330" cy="9907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descr="better clinical documentation promotes better care&#10;"/>
          <p:cNvSpPr/>
          <p:nvPr/>
        </p:nvSpPr>
        <p:spPr>
          <a:xfrm>
            <a:off x="8574" y="439603"/>
            <a:ext cx="4030026" cy="2769989"/>
          </a:xfrm>
          <a:prstGeom prst="rect">
            <a:avLst/>
          </a:prstGeom>
        </p:spPr>
        <p:txBody>
          <a:bodyPr wrap="square">
            <a:spAutoFit/>
          </a:bodyPr>
          <a:lstStyle/>
          <a:p>
            <a:pPr algn="ctr"/>
            <a:r>
              <a:rPr lang="en-US" sz="4600" b="1" i="1" dirty="0" smtClean="0">
                <a:solidFill>
                  <a:schemeClr val="bg1"/>
                </a:solidFill>
              </a:rPr>
              <a:t>better </a:t>
            </a:r>
            <a:r>
              <a:rPr lang="en-US" sz="4600" b="1" i="1" dirty="0">
                <a:solidFill>
                  <a:schemeClr val="bg1"/>
                </a:solidFill>
              </a:rPr>
              <a:t>clinical documentation </a:t>
            </a:r>
            <a:r>
              <a:rPr lang="en-US" sz="3600" b="1" dirty="0">
                <a:solidFill>
                  <a:schemeClr val="bg1"/>
                </a:solidFill>
              </a:rPr>
              <a:t>promotes</a:t>
            </a:r>
            <a:r>
              <a:rPr lang="en-US" sz="3600" b="1" i="1" dirty="0">
                <a:solidFill>
                  <a:schemeClr val="bg1"/>
                </a:solidFill>
              </a:rPr>
              <a:t> </a:t>
            </a:r>
            <a:endParaRPr lang="en-US" sz="3600" b="1" i="1" dirty="0" smtClean="0">
              <a:solidFill>
                <a:schemeClr val="bg1"/>
              </a:solidFill>
            </a:endParaRPr>
          </a:p>
          <a:p>
            <a:pPr algn="ctr"/>
            <a:r>
              <a:rPr lang="en-US" sz="4600" b="1" i="1" dirty="0" smtClean="0">
                <a:solidFill>
                  <a:srgbClr val="0070C0"/>
                </a:solidFill>
              </a:rPr>
              <a:t>better </a:t>
            </a:r>
            <a:r>
              <a:rPr lang="en-US" sz="4600" b="1" i="1" dirty="0">
                <a:solidFill>
                  <a:srgbClr val="0070C0"/>
                </a:solidFill>
              </a:rPr>
              <a:t>care</a:t>
            </a:r>
          </a:p>
        </p:txBody>
      </p:sp>
    </p:spTree>
    <p:extLst>
      <p:ext uri="{BB962C8B-B14F-4D97-AF65-F5344CB8AC3E}">
        <p14:creationId xmlns="" xmlns:p14="http://schemas.microsoft.com/office/powerpoint/2010/main" val="15021007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Use your Buzz words!&#10;"/>
          <p:cNvSpPr/>
          <p:nvPr/>
        </p:nvSpPr>
        <p:spPr>
          <a:xfrm>
            <a:off x="477500" y="4173856"/>
            <a:ext cx="8666500" cy="830997"/>
          </a:xfrm>
          <a:prstGeom prst="rect">
            <a:avLst/>
          </a:prstGeom>
        </p:spPr>
        <p:txBody>
          <a:bodyPr wrap="square">
            <a:spAutoFit/>
          </a:bodyPr>
          <a:lstStyle/>
          <a:p>
            <a:pPr algn="ctr"/>
            <a:r>
              <a:rPr lang="en-US" sz="4800" dirty="0" smtClean="0">
                <a:solidFill>
                  <a:schemeClr val="bg1"/>
                </a:solidFill>
              </a:rPr>
              <a:t>Use your </a:t>
            </a:r>
            <a:r>
              <a:rPr lang="en-US" sz="4800" b="1" dirty="0">
                <a:solidFill>
                  <a:schemeClr val="bg1"/>
                </a:solidFill>
                <a:latin typeface="Vineta BT" panose="04020906050602070202" pitchFamily="82" charset="0"/>
              </a:rPr>
              <a:t>Buzz</a:t>
            </a:r>
            <a:r>
              <a:rPr lang="en-US" sz="4800" dirty="0" smtClean="0">
                <a:solidFill>
                  <a:schemeClr val="bg1"/>
                </a:solidFill>
              </a:rPr>
              <a:t> words!</a:t>
            </a:r>
            <a:endParaRPr lang="en-US" sz="4800" dirty="0">
              <a:solidFill>
                <a:schemeClr val="bg1"/>
              </a:solidFill>
            </a:endParaRPr>
          </a:p>
        </p:txBody>
      </p:sp>
      <p:sp>
        <p:nvSpPr>
          <p:cNvPr id="8" name="Rectangle 7" descr="Documentation must clearly identify the cause-and-effect relationship between heart failure and hypertension  and/or kidney disease &#10;"/>
          <p:cNvSpPr/>
          <p:nvPr/>
        </p:nvSpPr>
        <p:spPr>
          <a:xfrm>
            <a:off x="229850" y="2495550"/>
            <a:ext cx="8666500" cy="1477328"/>
          </a:xfrm>
          <a:prstGeom prst="rect">
            <a:avLst/>
          </a:prstGeom>
        </p:spPr>
        <p:txBody>
          <a:bodyPr wrap="square">
            <a:spAutoFit/>
          </a:bodyPr>
          <a:lstStyle/>
          <a:p>
            <a:pPr algn="ctr"/>
            <a:r>
              <a:rPr lang="en-US" sz="3000" dirty="0">
                <a:solidFill>
                  <a:schemeClr val="bg1"/>
                </a:solidFill>
              </a:rPr>
              <a:t>Documentation must clearly identify the </a:t>
            </a:r>
            <a:r>
              <a:rPr lang="en-US" sz="3000" b="1" dirty="0">
                <a:solidFill>
                  <a:schemeClr val="accent4"/>
                </a:solidFill>
              </a:rPr>
              <a:t>cause-and-effect</a:t>
            </a:r>
            <a:r>
              <a:rPr lang="en-US" sz="3000" dirty="0">
                <a:solidFill>
                  <a:schemeClr val="bg1"/>
                </a:solidFill>
              </a:rPr>
              <a:t> relationship between heart failure and hypertension  and/or kidney disease </a:t>
            </a:r>
          </a:p>
        </p:txBody>
      </p:sp>
      <p:sp>
        <p:nvSpPr>
          <p:cNvPr id="5" name="Rectangle 4" descr="Cause and Effect&#10;"/>
          <p:cNvSpPr/>
          <p:nvPr/>
        </p:nvSpPr>
        <p:spPr>
          <a:xfrm>
            <a:off x="6267450" y="1025977"/>
            <a:ext cx="2560320" cy="1097280"/>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Cause and Effect</a:t>
            </a:r>
            <a:endParaRPr lang="en-US" sz="3200" b="1" kern="1200" dirty="0"/>
          </a:p>
        </p:txBody>
      </p:sp>
      <p:sp>
        <p:nvSpPr>
          <p:cNvPr id="6" name="Rectangle 5" descr="Acuity"/>
          <p:cNvSpPr/>
          <p:nvPr/>
        </p:nvSpPr>
        <p:spPr>
          <a:xfrm>
            <a:off x="3276600" y="1025977"/>
            <a:ext cx="2560320" cy="1097280"/>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Acuity</a:t>
            </a:r>
            <a:endParaRPr lang="en-US" sz="3200" b="1" kern="1200" dirty="0"/>
          </a:p>
        </p:txBody>
      </p:sp>
      <p:sp>
        <p:nvSpPr>
          <p:cNvPr id="7" name="Rectangle 6" descr="Type"/>
          <p:cNvSpPr/>
          <p:nvPr/>
        </p:nvSpPr>
        <p:spPr>
          <a:xfrm>
            <a:off x="248900" y="1025977"/>
            <a:ext cx="2560320" cy="1097280"/>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Type</a:t>
            </a:r>
            <a:endParaRPr lang="en-US" sz="3200" b="1" kern="1200" dirty="0"/>
          </a:p>
        </p:txBody>
      </p:sp>
      <p:sp>
        <p:nvSpPr>
          <p:cNvPr id="2" name="Title 1" descr="Heart Failure"/>
          <p:cNvSpPr>
            <a:spLocks noGrp="1"/>
          </p:cNvSpPr>
          <p:nvPr>
            <p:ph type="title"/>
          </p:nvPr>
        </p:nvSpPr>
        <p:spPr>
          <a:xfrm>
            <a:off x="0" y="72628"/>
            <a:ext cx="9144000" cy="857250"/>
          </a:xfrm>
        </p:spPr>
        <p:txBody>
          <a:bodyPr/>
          <a:lstStyle/>
          <a:p>
            <a:r>
              <a:rPr lang="en-US" b="1" dirty="0" smtClean="0">
                <a:solidFill>
                  <a:schemeClr val="bg1"/>
                </a:solidFill>
              </a:rPr>
              <a:t>Heart Failure</a:t>
            </a:r>
            <a:endParaRPr lang="en-US" b="1" dirty="0">
              <a:solidFill>
                <a:schemeClr val="bg1"/>
              </a:solidFill>
            </a:endParaRPr>
          </a:p>
        </p:txBody>
      </p:sp>
    </p:spTree>
    <p:extLst>
      <p:ext uri="{BB962C8B-B14F-4D97-AF65-F5344CB8AC3E}">
        <p14:creationId xmlns="" xmlns:p14="http://schemas.microsoft.com/office/powerpoint/2010/main" val="41312375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montage of single-digit number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25000"/>
          <a:stretch/>
        </p:blipFill>
        <p:spPr bwMode="auto">
          <a:xfrm>
            <a:off x="0" y="0"/>
            <a:ext cx="9144000" cy="514350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4" name="Content Placeholder 3"/>
          <p:cNvGraphicFramePr>
            <a:graphicFrameLocks noGrp="1"/>
          </p:cNvGraphicFramePr>
          <p:nvPr>
            <p:ph idx="1"/>
            <p:extLst>
              <p:ext uri="{D42A27DB-BD31-4B8C-83A1-F6EECF244321}">
                <p14:modId xmlns="" xmlns:p14="http://schemas.microsoft.com/office/powerpoint/2010/main" val="3767523930"/>
              </p:ext>
            </p:extLst>
          </p:nvPr>
        </p:nvGraphicFramePr>
        <p:xfrm>
          <a:off x="-152400" y="0"/>
          <a:ext cx="9334500" cy="49149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 xmlns:p14="http://schemas.microsoft.com/office/powerpoint/2010/main" val="32059225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a wavy line representing an ECG waveform"/>
          <p:cNvPicPr>
            <a:picLocks noChangeAspect="1" noChangeArrowheads="1"/>
          </p:cNvPicPr>
          <p:nvPr/>
        </p:nvPicPr>
        <p:blipFill rotWithShape="1">
          <a:blip r:embed="rId3" cstate="print">
            <a:duotone>
              <a:schemeClr val="accent4">
                <a:shade val="45000"/>
                <a:satMod val="135000"/>
              </a:schemeClr>
              <a:prstClr val="white"/>
            </a:duotone>
            <a:extLst>
              <a:ext uri="{28A0092B-C50C-407E-A947-70E740481C1C}">
                <a14:useLocalDpi xmlns="" xmlns:a14="http://schemas.microsoft.com/office/drawing/2010/main" val="0"/>
              </a:ext>
            </a:extLst>
          </a:blip>
          <a:srcRect l="10090" t="560" r="22921" b="-1"/>
          <a:stretch/>
        </p:blipFill>
        <p:spPr bwMode="auto">
          <a:xfrm flipH="1">
            <a:off x="0" y="0"/>
            <a:ext cx="9105900" cy="182793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descr="a subsequent episode of care for MI is considered within &#10;4 weeks&#10;"/>
          <p:cNvSpPr/>
          <p:nvPr/>
        </p:nvSpPr>
        <p:spPr>
          <a:xfrm>
            <a:off x="4297216" y="1518408"/>
            <a:ext cx="4788048" cy="2954655"/>
          </a:xfrm>
          <a:prstGeom prst="rect">
            <a:avLst/>
          </a:prstGeom>
        </p:spPr>
        <p:txBody>
          <a:bodyPr wrap="square">
            <a:spAutoFit/>
          </a:bodyPr>
          <a:lstStyle/>
          <a:p>
            <a:pPr algn="ctr"/>
            <a:r>
              <a:rPr lang="en-US" sz="4000" dirty="0">
                <a:solidFill>
                  <a:schemeClr val="bg1"/>
                </a:solidFill>
              </a:rPr>
              <a:t>a subsequent episode of care for MI is considered within </a:t>
            </a:r>
            <a:endParaRPr lang="en-US" sz="4000" dirty="0" smtClean="0">
              <a:solidFill>
                <a:schemeClr val="bg1"/>
              </a:solidFill>
            </a:endParaRPr>
          </a:p>
          <a:p>
            <a:pPr algn="ctr"/>
            <a:r>
              <a:rPr lang="en-US" sz="6600" b="1" dirty="0" smtClean="0">
                <a:solidFill>
                  <a:schemeClr val="accent4"/>
                </a:solidFill>
              </a:rPr>
              <a:t>4 weeks</a:t>
            </a:r>
            <a:endParaRPr lang="en-US" sz="6600" b="1" dirty="0">
              <a:solidFill>
                <a:schemeClr val="accent4"/>
              </a:solidFill>
            </a:endParaRPr>
          </a:p>
        </p:txBody>
      </p:sp>
      <p:sp>
        <p:nvSpPr>
          <p:cNvPr id="12" name="Rectangle 11" descr="Initial or Subsequent&#10;"/>
          <p:cNvSpPr/>
          <p:nvPr/>
        </p:nvSpPr>
        <p:spPr>
          <a:xfrm>
            <a:off x="-19050" y="3905250"/>
            <a:ext cx="2560320" cy="1097280"/>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dirty="0" smtClean="0"/>
              <a:t>Initial or Subsequent</a:t>
            </a:r>
            <a:endParaRPr lang="en-US" sz="3200" b="1" kern="1200" dirty="0"/>
          </a:p>
        </p:txBody>
      </p:sp>
      <p:sp>
        <p:nvSpPr>
          <p:cNvPr id="11" name="Rectangle 10" descr="Date"/>
          <p:cNvSpPr/>
          <p:nvPr/>
        </p:nvSpPr>
        <p:spPr>
          <a:xfrm>
            <a:off x="-19050" y="3009832"/>
            <a:ext cx="2560320" cy="664026"/>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Date</a:t>
            </a:r>
            <a:endParaRPr lang="en-US" sz="3200" b="1" kern="1200" dirty="0"/>
          </a:p>
        </p:txBody>
      </p:sp>
      <p:sp>
        <p:nvSpPr>
          <p:cNvPr id="10" name="Rectangle 9" descr="Location"/>
          <p:cNvSpPr/>
          <p:nvPr/>
        </p:nvSpPr>
        <p:spPr>
          <a:xfrm>
            <a:off x="0" y="2143821"/>
            <a:ext cx="2560320" cy="664026"/>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Location</a:t>
            </a:r>
            <a:endParaRPr lang="en-US" sz="3200" b="1" kern="1200" dirty="0"/>
          </a:p>
        </p:txBody>
      </p:sp>
      <p:sp>
        <p:nvSpPr>
          <p:cNvPr id="9" name="Rectangle 8" descr="Type"/>
          <p:cNvSpPr/>
          <p:nvPr/>
        </p:nvSpPr>
        <p:spPr>
          <a:xfrm>
            <a:off x="0" y="1294192"/>
            <a:ext cx="2560320" cy="664026"/>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Type</a:t>
            </a:r>
            <a:endParaRPr lang="en-US" sz="3200" b="1" kern="1200" dirty="0"/>
          </a:p>
        </p:txBody>
      </p:sp>
      <p:grpSp>
        <p:nvGrpSpPr>
          <p:cNvPr id="8" name="Group 7" descr="New"/>
          <p:cNvGrpSpPr/>
          <p:nvPr/>
        </p:nvGrpSpPr>
        <p:grpSpPr>
          <a:xfrm>
            <a:off x="1853597" y="2956038"/>
            <a:ext cx="3204314" cy="1915880"/>
            <a:chOff x="92521" y="2125689"/>
            <a:chExt cx="3216766" cy="1915880"/>
          </a:xfrm>
        </p:grpSpPr>
        <p:sp>
          <p:nvSpPr>
            <p:cNvPr id="4" name="12-Point Star 3"/>
            <p:cNvSpPr/>
            <p:nvPr/>
          </p:nvSpPr>
          <p:spPr>
            <a:xfrm rot="20445243">
              <a:off x="92521" y="2125689"/>
              <a:ext cx="3216766" cy="1915880"/>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rot="20245020">
              <a:off x="946004" y="2572686"/>
              <a:ext cx="1551707" cy="954107"/>
            </a:xfrm>
            <a:prstGeom prst="rect">
              <a:avLst/>
            </a:prstGeom>
          </p:spPr>
          <p:txBody>
            <a:bodyPr wrap="none">
              <a:spAutoFit/>
            </a:bodyPr>
            <a:lstStyle/>
            <a:p>
              <a:r>
                <a:rPr lang="en-US" sz="5600" b="1" dirty="0" smtClean="0">
                  <a:solidFill>
                    <a:srgbClr val="8064A2"/>
                  </a:solidFill>
                </a:rPr>
                <a:t>New</a:t>
              </a:r>
              <a:endParaRPr lang="en-US" sz="5600" dirty="0"/>
            </a:p>
          </p:txBody>
        </p:sp>
      </p:grpSp>
      <p:sp>
        <p:nvSpPr>
          <p:cNvPr id="2" name="Title 1"/>
          <p:cNvSpPr>
            <a:spLocks noGrp="1"/>
          </p:cNvSpPr>
          <p:nvPr>
            <p:ph type="title"/>
          </p:nvPr>
        </p:nvSpPr>
        <p:spPr>
          <a:xfrm>
            <a:off x="-392769" y="279701"/>
            <a:ext cx="9277350" cy="762000"/>
          </a:xfrm>
          <a:ln>
            <a:noFill/>
          </a:ln>
        </p:spPr>
        <p:txBody>
          <a:bodyPr>
            <a:noAutofit/>
          </a:bodyPr>
          <a:lstStyle/>
          <a:p>
            <a:r>
              <a:rPr lang="en-US" b="1" dirty="0" smtClean="0">
                <a:solidFill>
                  <a:schemeClr val="bg1"/>
                </a:solidFill>
              </a:rPr>
              <a:t>Myocardial   Infarctions</a:t>
            </a:r>
            <a:endParaRPr lang="en-US" b="1" dirty="0">
              <a:solidFill>
                <a:schemeClr val="bg1"/>
              </a:solidFill>
            </a:endParaRPr>
          </a:p>
        </p:txBody>
      </p:sp>
    </p:spTree>
    <p:extLst>
      <p:ext uri="{BB962C8B-B14F-4D97-AF65-F5344CB8AC3E}">
        <p14:creationId xmlns="" xmlns:p14="http://schemas.microsoft.com/office/powerpoint/2010/main" val="492484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2" descr="man with both hands grasped togeithe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19505"/>
            <a:ext cx="5895777" cy="3932483"/>
          </a:xfrm>
          <a:prstGeom prst="rect">
            <a:avLst/>
          </a:prstGeom>
          <a:noFill/>
          <a:extLst>
            <a:ext uri="{909E8E84-426E-40DD-AFC4-6F175D3DCCD1}">
              <a14:hiddenFill xmlns="" xmlns:a14="http://schemas.microsoft.com/office/drawing/2010/main">
                <a:solidFill>
                  <a:srgbClr val="FFFFFF"/>
                </a:solidFill>
              </a14:hiddenFill>
            </a:ext>
          </a:extLst>
        </p:spPr>
      </p:pic>
      <p:sp>
        <p:nvSpPr>
          <p:cNvPr id="9" name="Rectangle 8" descr="Laterality and Hand Dominance&#10;"/>
          <p:cNvSpPr/>
          <p:nvPr/>
        </p:nvSpPr>
        <p:spPr>
          <a:xfrm>
            <a:off x="6819900" y="3943350"/>
            <a:ext cx="2354550" cy="1183919"/>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Laterality and Hand Dominance</a:t>
            </a:r>
            <a:endParaRPr lang="en-US" sz="2800" b="1" kern="1200" dirty="0"/>
          </a:p>
        </p:txBody>
      </p:sp>
      <p:sp>
        <p:nvSpPr>
          <p:cNvPr id="6" name="Rectangle 5" descr="Vessel"/>
          <p:cNvSpPr/>
          <p:nvPr/>
        </p:nvSpPr>
        <p:spPr>
          <a:xfrm>
            <a:off x="4533900" y="3951988"/>
            <a:ext cx="2266950" cy="1163893"/>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Vessel</a:t>
            </a:r>
            <a:endParaRPr lang="en-US" sz="2800" b="1" kern="1200" dirty="0"/>
          </a:p>
        </p:txBody>
      </p:sp>
      <p:sp>
        <p:nvSpPr>
          <p:cNvPr id="8" name="Rectangle 7" descr="Location"/>
          <p:cNvSpPr/>
          <p:nvPr/>
        </p:nvSpPr>
        <p:spPr>
          <a:xfrm>
            <a:off x="2306299" y="3951988"/>
            <a:ext cx="2204309" cy="1163893"/>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Location</a:t>
            </a:r>
            <a:endParaRPr lang="en-US" sz="2800" b="1" kern="1200" dirty="0"/>
          </a:p>
        </p:txBody>
      </p:sp>
      <p:sp>
        <p:nvSpPr>
          <p:cNvPr id="7" name="Rectangle 6" descr="Type"/>
          <p:cNvSpPr/>
          <p:nvPr/>
        </p:nvSpPr>
        <p:spPr>
          <a:xfrm>
            <a:off x="0" y="3943350"/>
            <a:ext cx="2286000" cy="1183919"/>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Type</a:t>
            </a:r>
            <a:endParaRPr lang="en-US" sz="2800" b="1" kern="1200" dirty="0"/>
          </a:p>
        </p:txBody>
      </p:sp>
      <p:sp>
        <p:nvSpPr>
          <p:cNvPr id="10" name="Rectangle 9" descr="Document DOMINANT/NON-DOMINANT in addition to LEFT or RIGHT&#10;"/>
          <p:cNvSpPr/>
          <p:nvPr/>
        </p:nvSpPr>
        <p:spPr>
          <a:xfrm>
            <a:off x="29368" y="1785669"/>
            <a:ext cx="9085264" cy="1323439"/>
          </a:xfrm>
          <a:prstGeom prst="rect">
            <a:avLst/>
          </a:prstGeom>
        </p:spPr>
        <p:txBody>
          <a:bodyPr wrap="square">
            <a:spAutoFit/>
          </a:bodyPr>
          <a:lstStyle/>
          <a:p>
            <a:pPr algn="ctr"/>
            <a:r>
              <a:rPr lang="en-US" sz="4000" b="1" dirty="0" smtClean="0"/>
              <a:t>Document DOMINANT/NON-DOMINANT</a:t>
            </a:r>
          </a:p>
          <a:p>
            <a:pPr algn="ctr"/>
            <a:r>
              <a:rPr lang="en-US" sz="4000" b="1" dirty="0" smtClean="0"/>
              <a:t>in addition to LEFT or RIGHT</a:t>
            </a:r>
            <a:endParaRPr lang="en-US" sz="6600" b="1" dirty="0"/>
          </a:p>
        </p:txBody>
      </p:sp>
      <p:sp>
        <p:nvSpPr>
          <p:cNvPr id="2" name="Title 1"/>
          <p:cNvSpPr>
            <a:spLocks noGrp="1"/>
          </p:cNvSpPr>
          <p:nvPr>
            <p:ph type="title"/>
          </p:nvPr>
        </p:nvSpPr>
        <p:spPr>
          <a:xfrm>
            <a:off x="457200" y="205978"/>
            <a:ext cx="8229600" cy="422672"/>
          </a:xfrm>
        </p:spPr>
        <p:txBody>
          <a:bodyPr>
            <a:normAutofit fontScale="90000"/>
          </a:bodyPr>
          <a:lstStyle/>
          <a:p>
            <a:r>
              <a:rPr lang="en-US" b="1" dirty="0" smtClean="0"/>
              <a:t>CVA Documentation Basics</a:t>
            </a:r>
            <a:endParaRPr lang="en-US" b="1" dirty="0"/>
          </a:p>
        </p:txBody>
      </p:sp>
    </p:spTree>
    <p:extLst>
      <p:ext uri="{BB962C8B-B14F-4D97-AF65-F5344CB8AC3E}">
        <p14:creationId xmlns="" xmlns:p14="http://schemas.microsoft.com/office/powerpoint/2010/main" val="33765732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Cerebral Infarction</a:t>
            </a:r>
            <a:endParaRPr lang="en-US" dirty="0"/>
          </a:p>
        </p:txBody>
      </p:sp>
      <p:pic>
        <p:nvPicPr>
          <p:cNvPr id="2050" name="Picture 2" descr="ICD 10 cerebral infarctions entries"/>
          <p:cNvPicPr>
            <a:picLocks noGrp="1" noChangeAspect="1" noChangeArrowheads="1"/>
          </p:cNvPicPr>
          <p:nvPr>
            <p:ph idx="1"/>
          </p:nvPr>
        </p:nvPicPr>
        <p:blipFill>
          <a:blip r:embed="rId3" cstate="print">
            <a:duotone>
              <a:schemeClr val="accent1">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152400" y="209550"/>
            <a:ext cx="88392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descr="&quot; &quot;"/>
          <p:cNvSpPr/>
          <p:nvPr/>
        </p:nvSpPr>
        <p:spPr>
          <a:xfrm>
            <a:off x="0" y="0"/>
            <a:ext cx="9144000" cy="5143500"/>
          </a:xfrm>
          <a:prstGeom prst="rect">
            <a:avLst/>
          </a:prstGeom>
          <a:solidFill>
            <a:schemeClr val="tx1">
              <a:alpha val="4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Laterality and Hand Dominance&#10;"/>
          <p:cNvSpPr/>
          <p:nvPr/>
        </p:nvSpPr>
        <p:spPr>
          <a:xfrm>
            <a:off x="6819900" y="3943350"/>
            <a:ext cx="2354550" cy="1183919"/>
          </a:xfrm>
          <a:prstGeom prst="rect">
            <a:avLst/>
          </a:prstGeom>
          <a:solidFill>
            <a:schemeClr val="accent5"/>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Laterality and Hand Dominance</a:t>
            </a:r>
            <a:endParaRPr lang="en-US" sz="2800" b="1" kern="1200" dirty="0"/>
          </a:p>
        </p:txBody>
      </p:sp>
      <p:sp>
        <p:nvSpPr>
          <p:cNvPr id="7" name="Rectangle 6" descr="Vessel"/>
          <p:cNvSpPr/>
          <p:nvPr/>
        </p:nvSpPr>
        <p:spPr>
          <a:xfrm>
            <a:off x="4533900" y="3951988"/>
            <a:ext cx="2266950" cy="1163893"/>
          </a:xfrm>
          <a:prstGeom prst="rect">
            <a:avLst/>
          </a:prstGeom>
          <a:solidFill>
            <a:schemeClr val="accent4"/>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Vessel</a:t>
            </a:r>
            <a:endParaRPr lang="en-US" sz="2800" b="1" kern="1200" dirty="0"/>
          </a:p>
        </p:txBody>
      </p:sp>
      <p:sp>
        <p:nvSpPr>
          <p:cNvPr id="9" name="Rectangle 8" descr="Location"/>
          <p:cNvSpPr/>
          <p:nvPr/>
        </p:nvSpPr>
        <p:spPr>
          <a:xfrm>
            <a:off x="2306299" y="3951988"/>
            <a:ext cx="2204309" cy="1163893"/>
          </a:xfrm>
          <a:prstGeom prst="rect">
            <a:avLst/>
          </a:prstGeom>
          <a:solidFill>
            <a:srgbClr val="92D05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Location</a:t>
            </a:r>
            <a:endParaRPr lang="en-US" sz="2800" b="1" kern="1200" dirty="0"/>
          </a:p>
        </p:txBody>
      </p:sp>
      <p:sp>
        <p:nvSpPr>
          <p:cNvPr id="8" name="Rectangle 7" descr="Type"/>
          <p:cNvSpPr/>
          <p:nvPr/>
        </p:nvSpPr>
        <p:spPr>
          <a:xfrm>
            <a:off x="0" y="3943350"/>
            <a:ext cx="2286000" cy="1183919"/>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800" b="1" kern="1200" dirty="0" smtClean="0"/>
              <a:t>Type</a:t>
            </a:r>
            <a:endParaRPr lang="en-US" sz="2800" b="1" kern="1200" dirty="0"/>
          </a:p>
        </p:txBody>
      </p:sp>
      <p:sp>
        <p:nvSpPr>
          <p:cNvPr id="4" name="TextBox 3" descr="“Cerebral infarction DUE TO _______”&#10;"/>
          <p:cNvSpPr txBox="1"/>
          <p:nvPr/>
        </p:nvSpPr>
        <p:spPr>
          <a:xfrm>
            <a:off x="914400" y="1352550"/>
            <a:ext cx="7620000" cy="1815882"/>
          </a:xfrm>
          <a:prstGeom prst="rect">
            <a:avLst/>
          </a:prstGeom>
          <a:noFill/>
        </p:spPr>
        <p:txBody>
          <a:bodyPr wrap="square" rtlCol="0">
            <a:spAutoFit/>
          </a:bodyPr>
          <a:lstStyle/>
          <a:p>
            <a:pPr algn="ctr"/>
            <a:r>
              <a:rPr lang="en-US" sz="5600" b="1" dirty="0" smtClean="0">
                <a:solidFill>
                  <a:schemeClr val="bg1"/>
                </a:solidFill>
              </a:rPr>
              <a:t>“Cerebral infarction DUE TO _______”</a:t>
            </a:r>
            <a:endParaRPr lang="en-US" sz="5600" b="1" dirty="0">
              <a:solidFill>
                <a:schemeClr val="bg1"/>
              </a:solidFill>
            </a:endParaRPr>
          </a:p>
        </p:txBody>
      </p:sp>
    </p:spTree>
    <p:extLst>
      <p:ext uri="{BB962C8B-B14F-4D97-AF65-F5344CB8AC3E}">
        <p14:creationId xmlns="" xmlns:p14="http://schemas.microsoft.com/office/powerpoint/2010/main" val="14539449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5-Point Star 16"/>
          <p:cNvSpPr/>
          <p:nvPr/>
        </p:nvSpPr>
        <p:spPr>
          <a:xfrm rot="506655">
            <a:off x="5493565" y="711038"/>
            <a:ext cx="7300868" cy="6377391"/>
          </a:xfrm>
          <a:prstGeom prst="star5">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12" name="5-Point Star 11"/>
          <p:cNvSpPr/>
          <p:nvPr/>
        </p:nvSpPr>
        <p:spPr>
          <a:xfrm rot="20598236">
            <a:off x="-2742998" y="-668828"/>
            <a:ext cx="7300868" cy="6377391"/>
          </a:xfrm>
          <a:prstGeom prst="star5">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3" name="Content Placeholder 2"/>
          <p:cNvSpPr>
            <a:spLocks noGrp="1"/>
          </p:cNvSpPr>
          <p:nvPr>
            <p:ph idx="1"/>
          </p:nvPr>
        </p:nvSpPr>
        <p:spPr>
          <a:xfrm>
            <a:off x="0" y="0"/>
            <a:ext cx="9144000" cy="5143500"/>
          </a:xfrm>
        </p:spPr>
        <p:txBody>
          <a:bodyPr>
            <a:noAutofit/>
          </a:bodyPr>
          <a:lstStyle/>
          <a:p>
            <a:pPr marL="0" indent="0" algn="ctr">
              <a:lnSpc>
                <a:spcPts val="3400"/>
              </a:lnSpc>
              <a:spcAft>
                <a:spcPts val="600"/>
              </a:spcAft>
              <a:buNone/>
            </a:pPr>
            <a:r>
              <a:rPr lang="en-US" sz="2800" dirty="0" smtClean="0">
                <a:solidFill>
                  <a:schemeClr val="bg1"/>
                </a:solidFill>
              </a:rPr>
              <a:t>“Complete artherosclerotic occlusion of the middle cerebral artery </a:t>
            </a:r>
            <a:r>
              <a:rPr lang="en-US" dirty="0" smtClean="0">
                <a:solidFill>
                  <a:srgbClr val="0070C0"/>
                </a:solidFill>
                <a:latin typeface="Algerian" panose="04020705040A02060702" pitchFamily="82" charset="0"/>
              </a:rPr>
              <a:t>with</a:t>
            </a:r>
            <a:r>
              <a:rPr lang="en-US" sz="2800" dirty="0" smtClean="0">
                <a:solidFill>
                  <a:schemeClr val="bg1"/>
                </a:solidFill>
              </a:rPr>
              <a:t> infarction”</a:t>
            </a:r>
          </a:p>
          <a:p>
            <a:pPr marL="0" indent="0" algn="ctr">
              <a:lnSpc>
                <a:spcPts val="3400"/>
              </a:lnSpc>
              <a:spcAft>
                <a:spcPts val="600"/>
              </a:spcAft>
              <a:buNone/>
            </a:pPr>
            <a:r>
              <a:rPr lang="en-US" sz="2800" dirty="0" smtClean="0">
                <a:solidFill>
                  <a:schemeClr val="bg1"/>
                </a:solidFill>
              </a:rPr>
              <a:t>“Spontaneous subarachnoid hemorrhage </a:t>
            </a:r>
            <a:r>
              <a:rPr lang="en-US" dirty="0" smtClean="0">
                <a:solidFill>
                  <a:srgbClr val="0070C0"/>
                </a:solidFill>
                <a:latin typeface="Algerian" panose="04020705040A02060702" pitchFamily="82" charset="0"/>
              </a:rPr>
              <a:t>due to </a:t>
            </a:r>
            <a:r>
              <a:rPr lang="en-US" sz="2800" dirty="0" smtClean="0">
                <a:solidFill>
                  <a:schemeClr val="bg1"/>
                </a:solidFill>
              </a:rPr>
              <a:t>a ruptured berry aneurysm”</a:t>
            </a:r>
          </a:p>
          <a:p>
            <a:pPr marL="0" indent="0" algn="ctr">
              <a:lnSpc>
                <a:spcPts val="3400"/>
              </a:lnSpc>
              <a:spcAft>
                <a:spcPts val="600"/>
              </a:spcAft>
              <a:buNone/>
            </a:pPr>
            <a:r>
              <a:rPr lang="en-US" sz="2800" dirty="0" smtClean="0">
                <a:solidFill>
                  <a:schemeClr val="bg1"/>
                </a:solidFill>
              </a:rPr>
              <a:t>“Multiple localized points of intracranial hemorrhage </a:t>
            </a:r>
            <a:r>
              <a:rPr lang="en-US" dirty="0" smtClean="0">
                <a:solidFill>
                  <a:srgbClr val="0070C0"/>
                </a:solidFill>
                <a:latin typeface="Algerian" panose="04020705040A02060702" pitchFamily="82" charset="0"/>
              </a:rPr>
              <a:t>secondary to </a:t>
            </a:r>
            <a:r>
              <a:rPr lang="en-US" sz="2800" dirty="0" smtClean="0">
                <a:solidFill>
                  <a:schemeClr val="bg1"/>
                </a:solidFill>
              </a:rPr>
              <a:t>warfarin-induced coagulopathy”</a:t>
            </a:r>
          </a:p>
          <a:p>
            <a:pPr marL="0" indent="0" algn="ctr">
              <a:lnSpc>
                <a:spcPts val="3400"/>
              </a:lnSpc>
              <a:spcAft>
                <a:spcPts val="600"/>
              </a:spcAft>
              <a:buNone/>
            </a:pPr>
            <a:r>
              <a:rPr lang="en-US" sz="2800" dirty="0" smtClean="0">
                <a:solidFill>
                  <a:schemeClr val="bg1"/>
                </a:solidFill>
              </a:rPr>
              <a:t>“Intraventricular hemorrhage </a:t>
            </a:r>
            <a:r>
              <a:rPr lang="en-US" dirty="0" smtClean="0">
                <a:solidFill>
                  <a:srgbClr val="0070C0"/>
                </a:solidFill>
                <a:latin typeface="Algerian" panose="04020705040A02060702" pitchFamily="82" charset="0"/>
              </a:rPr>
              <a:t>caused by </a:t>
            </a:r>
            <a:r>
              <a:rPr lang="en-US" sz="2800" dirty="0" smtClean="0">
                <a:solidFill>
                  <a:schemeClr val="bg1"/>
                </a:solidFill>
              </a:rPr>
              <a:t>hypertensive encephalopathy”</a:t>
            </a:r>
          </a:p>
          <a:p>
            <a:pPr marL="0" indent="0" algn="ctr">
              <a:lnSpc>
                <a:spcPts val="3400"/>
              </a:lnSpc>
              <a:spcAft>
                <a:spcPts val="600"/>
              </a:spcAft>
              <a:buNone/>
            </a:pPr>
            <a:r>
              <a:rPr lang="en-US" sz="2800" dirty="0" smtClean="0">
                <a:solidFill>
                  <a:schemeClr val="bg1"/>
                </a:solidFill>
              </a:rPr>
              <a:t>“Multiple localized points of intracranial hemorrhage </a:t>
            </a:r>
            <a:r>
              <a:rPr lang="en-US" dirty="0" smtClean="0">
                <a:solidFill>
                  <a:srgbClr val="0070C0"/>
                </a:solidFill>
                <a:latin typeface="Algerian" panose="04020705040A02060702" pitchFamily="82" charset="0"/>
              </a:rPr>
              <a:t>probably</a:t>
            </a:r>
            <a:r>
              <a:rPr lang="en-US" sz="2800" dirty="0" smtClean="0">
                <a:solidFill>
                  <a:schemeClr val="bg1"/>
                </a:solidFill>
              </a:rPr>
              <a:t> secondary to heparin-induced coagulopathy”</a:t>
            </a:r>
            <a:endParaRPr lang="en-US" sz="2800" dirty="0">
              <a:solidFill>
                <a:schemeClr val="bg1"/>
              </a:solidFill>
            </a:endParaRPr>
          </a:p>
        </p:txBody>
      </p:sp>
    </p:spTree>
    <p:extLst>
      <p:ext uri="{BB962C8B-B14F-4D97-AF65-F5344CB8AC3E}">
        <p14:creationId xmlns="" xmlns:p14="http://schemas.microsoft.com/office/powerpoint/2010/main" val="37853761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 alarm clock"/>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14894" b="7124"/>
          <a:stretch/>
        </p:blipFill>
        <p:spPr bwMode="auto">
          <a:xfrm>
            <a:off x="0" y="-72466"/>
            <a:ext cx="9144000" cy="521596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descr="Are they still present at discharge or have they cleared?&#10;"/>
          <p:cNvSpPr/>
          <p:nvPr/>
        </p:nvSpPr>
        <p:spPr>
          <a:xfrm>
            <a:off x="114300" y="3333750"/>
            <a:ext cx="5981700" cy="1077218"/>
          </a:xfrm>
          <a:prstGeom prst="rect">
            <a:avLst/>
          </a:prstGeom>
        </p:spPr>
        <p:txBody>
          <a:bodyPr wrap="square">
            <a:spAutoFit/>
          </a:bodyPr>
          <a:lstStyle/>
          <a:p>
            <a:pPr fontAlgn="ctr"/>
            <a:r>
              <a:rPr lang="en-US" sz="3200" b="1" dirty="0" smtClean="0">
                <a:solidFill>
                  <a:schemeClr val="bg1"/>
                </a:solidFill>
              </a:rPr>
              <a:t>Are </a:t>
            </a:r>
            <a:r>
              <a:rPr lang="en-US" sz="3200" b="1" dirty="0">
                <a:solidFill>
                  <a:schemeClr val="bg1"/>
                </a:solidFill>
              </a:rPr>
              <a:t>they still present at discharge or have they cleared?</a:t>
            </a:r>
          </a:p>
        </p:txBody>
      </p:sp>
      <p:sp>
        <p:nvSpPr>
          <p:cNvPr id="3" name="Content Placeholder 2"/>
          <p:cNvSpPr>
            <a:spLocks noGrp="1"/>
          </p:cNvSpPr>
          <p:nvPr>
            <p:ph sz="half" idx="1"/>
          </p:nvPr>
        </p:nvSpPr>
        <p:spPr>
          <a:xfrm>
            <a:off x="95250" y="971551"/>
            <a:ext cx="9048750" cy="2590799"/>
          </a:xfrm>
        </p:spPr>
        <p:txBody>
          <a:bodyPr>
            <a:normAutofit fontScale="92500"/>
          </a:bodyPr>
          <a:lstStyle/>
          <a:p>
            <a:pPr marL="0" indent="0" fontAlgn="ctr">
              <a:buNone/>
            </a:pPr>
            <a:r>
              <a:rPr lang="en-US" sz="3500" b="1" dirty="0" smtClean="0">
                <a:solidFill>
                  <a:schemeClr val="bg1"/>
                </a:solidFill>
              </a:rPr>
              <a:t>Identify </a:t>
            </a:r>
            <a:r>
              <a:rPr lang="en-US" sz="3500" b="1" dirty="0">
                <a:solidFill>
                  <a:schemeClr val="bg1"/>
                </a:solidFill>
              </a:rPr>
              <a:t>specific late effects</a:t>
            </a:r>
          </a:p>
          <a:p>
            <a:pPr marL="457200" lvl="1" indent="0" fontAlgn="ctr">
              <a:buNone/>
            </a:pPr>
            <a:r>
              <a:rPr lang="en-US" sz="3500" dirty="0">
                <a:solidFill>
                  <a:schemeClr val="bg1"/>
                </a:solidFill>
              </a:rPr>
              <a:t> Aphasia, dysphagia (specify level of involvement), neglect, monoparesis, hemiparesis (dominant or nondominant side), quadriparesis, etc. </a:t>
            </a:r>
          </a:p>
          <a:p>
            <a:pPr marL="0" indent="0">
              <a:buNone/>
            </a:pPr>
            <a:endParaRPr lang="en-US" dirty="0">
              <a:solidFill>
                <a:schemeClr val="bg1"/>
              </a:solidFill>
            </a:endParaRPr>
          </a:p>
        </p:txBody>
      </p:sp>
      <p:sp>
        <p:nvSpPr>
          <p:cNvPr id="2" name="Title 1"/>
          <p:cNvSpPr>
            <a:spLocks noGrp="1"/>
          </p:cNvSpPr>
          <p:nvPr>
            <p:ph type="title"/>
          </p:nvPr>
        </p:nvSpPr>
        <p:spPr>
          <a:xfrm>
            <a:off x="457200" y="110728"/>
            <a:ext cx="8229600" cy="857250"/>
          </a:xfrm>
        </p:spPr>
        <p:txBody>
          <a:bodyPr/>
          <a:lstStyle/>
          <a:p>
            <a:r>
              <a:rPr lang="en-US" b="1" dirty="0" smtClean="0">
                <a:solidFill>
                  <a:schemeClr val="bg1"/>
                </a:solidFill>
              </a:rPr>
              <a:t>Stroke Late Effects </a:t>
            </a:r>
            <a:endParaRPr lang="en-US" b="1" dirty="0">
              <a:solidFill>
                <a:schemeClr val="bg1"/>
              </a:solidFill>
            </a:endParaRPr>
          </a:p>
        </p:txBody>
      </p:sp>
    </p:spTree>
    <p:extLst>
      <p:ext uri="{BB962C8B-B14F-4D97-AF65-F5344CB8AC3E}">
        <p14:creationId xmlns="" xmlns:p14="http://schemas.microsoft.com/office/powerpoint/2010/main" val="1059219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descr="VERA Class # 37 – Reimbursement Factor - $16,373&#10;"/>
          <p:cNvSpPr txBox="1"/>
          <p:nvPr/>
        </p:nvSpPr>
        <p:spPr>
          <a:xfrm>
            <a:off x="609600" y="4400550"/>
            <a:ext cx="8001000" cy="523220"/>
          </a:xfrm>
          <a:prstGeom prst="rect">
            <a:avLst/>
          </a:prstGeom>
          <a:noFill/>
        </p:spPr>
        <p:txBody>
          <a:bodyPr wrap="square" rtlCol="0">
            <a:spAutoFit/>
          </a:bodyPr>
          <a:lstStyle/>
          <a:p>
            <a:r>
              <a:rPr lang="en-US" sz="2800" b="1" dirty="0" smtClean="0"/>
              <a:t>VERA Class # 37 – Reimbursement Factor - $16,373</a:t>
            </a:r>
            <a:endParaRPr lang="en-US" sz="2800" b="1" dirty="0"/>
          </a:p>
        </p:txBody>
      </p:sp>
      <p:sp>
        <p:nvSpPr>
          <p:cNvPr id="11" name="TextBox 10" descr="Specialized Care (7)&#10;"/>
          <p:cNvSpPr txBox="1"/>
          <p:nvPr/>
        </p:nvSpPr>
        <p:spPr>
          <a:xfrm>
            <a:off x="952500" y="4248090"/>
            <a:ext cx="7239000" cy="800219"/>
          </a:xfrm>
          <a:prstGeom prst="rect">
            <a:avLst/>
          </a:prstGeom>
          <a:noFill/>
        </p:spPr>
        <p:txBody>
          <a:bodyPr wrap="square" rtlCol="0">
            <a:spAutoFit/>
          </a:bodyPr>
          <a:lstStyle/>
          <a:p>
            <a:pPr algn="ctr"/>
            <a:r>
              <a:rPr lang="en-US" sz="4600" b="1" dirty="0" smtClean="0">
                <a:solidFill>
                  <a:srgbClr val="9900CC"/>
                </a:solidFill>
              </a:rPr>
              <a:t>Specialized Care (7)</a:t>
            </a:r>
          </a:p>
        </p:txBody>
      </p:sp>
      <p:sp>
        <p:nvSpPr>
          <p:cNvPr id="13" name="Rectangle 12" descr="mathematic equals symbol"/>
          <p:cNvSpPr/>
          <p:nvPr/>
        </p:nvSpPr>
        <p:spPr>
          <a:xfrm>
            <a:off x="685800" y="2948849"/>
            <a:ext cx="1462260" cy="3170099"/>
          </a:xfrm>
          <a:prstGeom prst="rect">
            <a:avLst/>
          </a:prstGeom>
        </p:spPr>
        <p:txBody>
          <a:bodyPr wrap="none">
            <a:spAutoFit/>
          </a:bodyPr>
          <a:lstStyle/>
          <a:p>
            <a:r>
              <a:rPr lang="en-US" sz="20000" b="1" dirty="0" smtClean="0">
                <a:solidFill>
                  <a:srgbClr val="9900CC"/>
                </a:solidFill>
              </a:rPr>
              <a:t>=</a:t>
            </a:r>
            <a:endParaRPr lang="en-US" sz="20000" dirty="0"/>
          </a:p>
        </p:txBody>
      </p:sp>
      <p:sp>
        <p:nvSpPr>
          <p:cNvPr id="15" name="Oval 14" descr="&quot; &quot;"/>
          <p:cNvSpPr/>
          <p:nvPr/>
        </p:nvSpPr>
        <p:spPr>
          <a:xfrm>
            <a:off x="3605040" y="1244441"/>
            <a:ext cx="5386560" cy="2971800"/>
          </a:xfrm>
          <a:prstGeom prst="ellipse">
            <a:avLst/>
          </a:prstGeom>
          <a:solidFill>
            <a:srgbClr val="F57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descr="Secondary Dx&#10;"/>
          <p:cNvSpPr txBox="1"/>
          <p:nvPr/>
        </p:nvSpPr>
        <p:spPr>
          <a:xfrm>
            <a:off x="4972050" y="2327255"/>
            <a:ext cx="3619500" cy="800219"/>
          </a:xfrm>
          <a:prstGeom prst="rect">
            <a:avLst/>
          </a:prstGeom>
          <a:noFill/>
        </p:spPr>
        <p:txBody>
          <a:bodyPr wrap="square" rtlCol="0">
            <a:spAutoFit/>
          </a:bodyPr>
          <a:lstStyle/>
          <a:p>
            <a:r>
              <a:rPr lang="en-US" sz="4600" b="1" dirty="0" smtClean="0">
                <a:solidFill>
                  <a:schemeClr val="bg1"/>
                </a:solidFill>
              </a:rPr>
              <a:t>Secondary Dx</a:t>
            </a:r>
          </a:p>
        </p:txBody>
      </p:sp>
      <p:sp>
        <p:nvSpPr>
          <p:cNvPr id="14" name="Oval 13" descr="&quot; &quot;"/>
          <p:cNvSpPr/>
          <p:nvPr/>
        </p:nvSpPr>
        <p:spPr>
          <a:xfrm>
            <a:off x="133350" y="590550"/>
            <a:ext cx="5105400" cy="3067050"/>
          </a:xfrm>
          <a:prstGeom prst="ellipse">
            <a:avLst/>
          </a:prstGeom>
          <a:solidFill>
            <a:schemeClr val="bg2">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descr="mathematic plus symbol"/>
          <p:cNvSpPr/>
          <p:nvPr/>
        </p:nvSpPr>
        <p:spPr>
          <a:xfrm>
            <a:off x="3681240" y="757561"/>
            <a:ext cx="1462260" cy="3170099"/>
          </a:xfrm>
          <a:prstGeom prst="rect">
            <a:avLst/>
          </a:prstGeom>
        </p:spPr>
        <p:txBody>
          <a:bodyPr wrap="none">
            <a:spAutoFit/>
          </a:bodyPr>
          <a:lstStyle/>
          <a:p>
            <a:r>
              <a:rPr lang="en-US" sz="20000" b="1" dirty="0" smtClean="0">
                <a:solidFill>
                  <a:srgbClr val="9900CC"/>
                </a:solidFill>
              </a:rPr>
              <a:t>+</a:t>
            </a:r>
            <a:endParaRPr lang="en-US" sz="20000" dirty="0"/>
          </a:p>
        </p:txBody>
      </p:sp>
      <p:sp>
        <p:nvSpPr>
          <p:cNvPr id="5" name="TextBox 4" descr="Primary Dx&#10;Stroke, CVA, &#10;Occlusion&#10;"/>
          <p:cNvSpPr txBox="1"/>
          <p:nvPr/>
        </p:nvSpPr>
        <p:spPr>
          <a:xfrm>
            <a:off x="895350" y="1104900"/>
            <a:ext cx="3619500" cy="2031325"/>
          </a:xfrm>
          <a:prstGeom prst="rect">
            <a:avLst/>
          </a:prstGeom>
          <a:noFill/>
        </p:spPr>
        <p:txBody>
          <a:bodyPr wrap="square" rtlCol="0">
            <a:spAutoFit/>
          </a:bodyPr>
          <a:lstStyle/>
          <a:p>
            <a:r>
              <a:rPr lang="en-US" sz="4600" b="1" dirty="0" smtClean="0">
                <a:solidFill>
                  <a:schemeClr val="bg1"/>
                </a:solidFill>
              </a:rPr>
              <a:t>Primary Dx</a:t>
            </a:r>
          </a:p>
          <a:p>
            <a:r>
              <a:rPr lang="en-US" sz="4000" i="1" dirty="0" smtClean="0">
                <a:solidFill>
                  <a:schemeClr val="bg1"/>
                </a:solidFill>
              </a:rPr>
              <a:t>Stroke, CVA, </a:t>
            </a:r>
          </a:p>
          <a:p>
            <a:r>
              <a:rPr lang="en-US" sz="4000" i="1" dirty="0" smtClean="0">
                <a:solidFill>
                  <a:schemeClr val="bg1"/>
                </a:solidFill>
              </a:rPr>
              <a:t>Occlusion</a:t>
            </a:r>
            <a:endParaRPr lang="en-US" sz="4000" i="1" dirty="0">
              <a:solidFill>
                <a:schemeClr val="bg1"/>
              </a:solidFill>
            </a:endParaRPr>
          </a:p>
        </p:txBody>
      </p:sp>
      <p:sp>
        <p:nvSpPr>
          <p:cNvPr id="4" name="Title 3"/>
          <p:cNvSpPr>
            <a:spLocks noGrp="1"/>
          </p:cNvSpPr>
          <p:nvPr>
            <p:ph type="title"/>
          </p:nvPr>
        </p:nvSpPr>
        <p:spPr>
          <a:xfrm>
            <a:off x="3657600" y="0"/>
            <a:ext cx="5486400" cy="1104900"/>
          </a:xfrm>
        </p:spPr>
        <p:txBody>
          <a:bodyPr/>
          <a:lstStyle/>
          <a:p>
            <a:pPr>
              <a:lnSpc>
                <a:spcPts val="4200"/>
              </a:lnSpc>
            </a:pPr>
            <a:r>
              <a:rPr lang="en-US" b="1" dirty="0" smtClean="0">
                <a:solidFill>
                  <a:schemeClr val="bg1"/>
                </a:solidFill>
              </a:rPr>
              <a:t>VERA Stroke Hierarchy</a:t>
            </a:r>
            <a:endParaRPr lang="en-US" b="1" dirty="0">
              <a:solidFill>
                <a:schemeClr val="bg1"/>
              </a:solidFill>
            </a:endParaRPr>
          </a:p>
        </p:txBody>
      </p:sp>
    </p:spTree>
    <p:extLst>
      <p:ext uri="{BB962C8B-B14F-4D97-AF65-F5344CB8AC3E}">
        <p14:creationId xmlns="" xmlns:p14="http://schemas.microsoft.com/office/powerpoint/2010/main" val="51461705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 blood pressure cuff and stethescop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0982" y="895351"/>
            <a:ext cx="6028368" cy="402092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Oval 5" descr="&quot; &quot;"/>
          <p:cNvSpPr/>
          <p:nvPr/>
        </p:nvSpPr>
        <p:spPr>
          <a:xfrm>
            <a:off x="457200" y="2343150"/>
            <a:ext cx="2133600" cy="213360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descr="I10"/>
          <p:cNvSpPr txBox="1"/>
          <p:nvPr/>
        </p:nvSpPr>
        <p:spPr>
          <a:xfrm>
            <a:off x="838200" y="2809785"/>
            <a:ext cx="1371600" cy="1200329"/>
          </a:xfrm>
          <a:prstGeom prst="rect">
            <a:avLst/>
          </a:prstGeom>
          <a:noFill/>
        </p:spPr>
        <p:txBody>
          <a:bodyPr wrap="square" rtlCol="0">
            <a:spAutoFit/>
          </a:bodyPr>
          <a:lstStyle/>
          <a:p>
            <a:pPr algn="ctr"/>
            <a:r>
              <a:rPr lang="en-US" sz="7200" b="1" dirty="0" smtClean="0">
                <a:solidFill>
                  <a:schemeClr val="bg1"/>
                </a:solidFill>
              </a:rPr>
              <a:t>I10</a:t>
            </a:r>
          </a:p>
        </p:txBody>
      </p:sp>
      <p:sp>
        <p:nvSpPr>
          <p:cNvPr id="10" name="Rectangle 9" descr="Document underlying causes and complications&#10;"/>
          <p:cNvSpPr/>
          <p:nvPr/>
        </p:nvSpPr>
        <p:spPr>
          <a:xfrm>
            <a:off x="4714875" y="1071629"/>
            <a:ext cx="4133849" cy="1015663"/>
          </a:xfrm>
          <a:prstGeom prst="rect">
            <a:avLst/>
          </a:prstGeom>
        </p:spPr>
        <p:txBody>
          <a:bodyPr wrap="square">
            <a:spAutoFit/>
          </a:bodyPr>
          <a:lstStyle/>
          <a:p>
            <a:pPr algn="ctr"/>
            <a:r>
              <a:rPr lang="en-US" sz="3000" dirty="0" smtClean="0">
                <a:solidFill>
                  <a:schemeClr val="bg2"/>
                </a:solidFill>
              </a:rPr>
              <a:t>Document underlying </a:t>
            </a:r>
            <a:r>
              <a:rPr lang="en-US" sz="3000" dirty="0">
                <a:solidFill>
                  <a:schemeClr val="bg2"/>
                </a:solidFill>
              </a:rPr>
              <a:t>causes and complications</a:t>
            </a:r>
          </a:p>
        </p:txBody>
      </p:sp>
      <p:sp>
        <p:nvSpPr>
          <p:cNvPr id="8" name="TextBox 7" descr="Hypertension&#10;"/>
          <p:cNvSpPr txBox="1"/>
          <p:nvPr/>
        </p:nvSpPr>
        <p:spPr>
          <a:xfrm>
            <a:off x="4495800" y="190500"/>
            <a:ext cx="4572000" cy="1015663"/>
          </a:xfrm>
          <a:prstGeom prst="rect">
            <a:avLst/>
          </a:prstGeom>
          <a:noFill/>
        </p:spPr>
        <p:txBody>
          <a:bodyPr wrap="square" rtlCol="0">
            <a:spAutoFit/>
          </a:bodyPr>
          <a:lstStyle/>
          <a:p>
            <a:r>
              <a:rPr lang="en-US" sz="6000" b="1" dirty="0" smtClean="0">
                <a:solidFill>
                  <a:schemeClr val="bg1"/>
                </a:solidFill>
              </a:rPr>
              <a:t>Hypertension</a:t>
            </a:r>
          </a:p>
        </p:txBody>
      </p:sp>
    </p:spTree>
    <p:extLst>
      <p:ext uri="{BB962C8B-B14F-4D97-AF65-F5344CB8AC3E}">
        <p14:creationId xmlns="" xmlns:p14="http://schemas.microsoft.com/office/powerpoint/2010/main" val="40904566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ungs and trachea"/>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2922" b="9416"/>
          <a:stretch/>
        </p:blipFill>
        <p:spPr bwMode="auto">
          <a:xfrm>
            <a:off x="0" y="0"/>
            <a:ext cx="9144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438150" y="4095750"/>
            <a:ext cx="8229600" cy="857250"/>
          </a:xfrm>
        </p:spPr>
        <p:txBody>
          <a:bodyPr>
            <a:noAutofit/>
          </a:bodyPr>
          <a:lstStyle/>
          <a:p>
            <a:r>
              <a:rPr lang="en-US" sz="5400" b="1" dirty="0" smtClean="0">
                <a:solidFill>
                  <a:schemeClr val="accent6"/>
                </a:solidFill>
              </a:rPr>
              <a:t>Respiratory</a:t>
            </a:r>
            <a:endParaRPr lang="en-US" sz="5400" b="1" dirty="0">
              <a:solidFill>
                <a:schemeClr val="accent6"/>
              </a:solidFill>
            </a:endParaRPr>
          </a:p>
        </p:txBody>
      </p:sp>
    </p:spTree>
    <p:extLst>
      <p:ext uri="{BB962C8B-B14F-4D97-AF65-F5344CB8AC3E}">
        <p14:creationId xmlns="" xmlns:p14="http://schemas.microsoft.com/office/powerpoint/2010/main" val="29063836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goldfish jumping from a small bowl to a larger bowl"/>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157"/>
          <a:stretch/>
        </p:blipFill>
        <p:spPr bwMode="auto">
          <a:xfrm>
            <a:off x="762000" y="0"/>
            <a:ext cx="838200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descr="Why switch to ICD-10?&#10;"/>
          <p:cNvSpPr txBox="1"/>
          <p:nvPr/>
        </p:nvSpPr>
        <p:spPr>
          <a:xfrm>
            <a:off x="5181600" y="3333750"/>
            <a:ext cx="4062334" cy="1569660"/>
          </a:xfrm>
          <a:prstGeom prst="rect">
            <a:avLst/>
          </a:prstGeom>
          <a:noFill/>
        </p:spPr>
        <p:txBody>
          <a:bodyPr wrap="square" rtlCol="0">
            <a:spAutoFit/>
          </a:bodyPr>
          <a:lstStyle/>
          <a:p>
            <a:pPr algn="ctr"/>
            <a:r>
              <a:rPr lang="en-US" sz="4800" b="1" dirty="0" smtClean="0">
                <a:solidFill>
                  <a:schemeClr val="accent6">
                    <a:lumMod val="75000"/>
                  </a:schemeClr>
                </a:solidFill>
              </a:rPr>
              <a:t>Why switch to ICD-10?</a:t>
            </a:r>
            <a:endParaRPr lang="en-US" sz="4800" b="1" dirty="0">
              <a:solidFill>
                <a:schemeClr val="accent6">
                  <a:lumMod val="75000"/>
                </a:schemeClr>
              </a:solidFill>
            </a:endParaRPr>
          </a:p>
        </p:txBody>
      </p:sp>
    </p:spTree>
    <p:extLst>
      <p:ext uri="{BB962C8B-B14F-4D97-AF65-F5344CB8AC3E}">
        <p14:creationId xmlns="" xmlns:p14="http://schemas.microsoft.com/office/powerpoint/2010/main" val="38049133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Resource: Elsevier Doc Briefs - Asthma&#10;"/>
          <p:cNvSpPr txBox="1"/>
          <p:nvPr/>
        </p:nvSpPr>
        <p:spPr>
          <a:xfrm>
            <a:off x="695325" y="4667250"/>
            <a:ext cx="4448175" cy="369332"/>
          </a:xfrm>
          <a:prstGeom prst="rect">
            <a:avLst/>
          </a:prstGeom>
          <a:noFill/>
        </p:spPr>
        <p:txBody>
          <a:bodyPr wrap="square" rtlCol="0">
            <a:spAutoFit/>
          </a:bodyPr>
          <a:lstStyle/>
          <a:p>
            <a:pPr algn="ctr"/>
            <a:r>
              <a:rPr lang="en-US" dirty="0" smtClean="0">
                <a:solidFill>
                  <a:schemeClr val="bg1"/>
                </a:solidFill>
              </a:rPr>
              <a:t>Resource: Elsevier Doc Briefs - Asthma</a:t>
            </a:r>
            <a:endParaRPr lang="en-US" dirty="0">
              <a:solidFill>
                <a:schemeClr val="bg1"/>
              </a:solidFill>
            </a:endParaRPr>
          </a:p>
        </p:txBody>
      </p:sp>
      <p:sp>
        <p:nvSpPr>
          <p:cNvPr id="2" name="Title 1" descr="Asthma"/>
          <p:cNvSpPr>
            <a:spLocks noGrp="1"/>
          </p:cNvSpPr>
          <p:nvPr>
            <p:ph type="title"/>
          </p:nvPr>
        </p:nvSpPr>
        <p:spPr>
          <a:xfrm>
            <a:off x="1402080" y="4078129"/>
            <a:ext cx="3048000" cy="742950"/>
          </a:xfrm>
        </p:spPr>
        <p:txBody>
          <a:bodyPr>
            <a:noAutofit/>
          </a:bodyPr>
          <a:lstStyle/>
          <a:p>
            <a:r>
              <a:rPr lang="en-US" sz="4800" b="1" dirty="0" smtClean="0">
                <a:solidFill>
                  <a:schemeClr val="bg1"/>
                </a:solidFill>
              </a:rPr>
              <a:t>Asthma</a:t>
            </a:r>
            <a:endParaRPr lang="en-US" sz="4800" b="1" dirty="0">
              <a:solidFill>
                <a:schemeClr val="bg1"/>
              </a:solidFill>
            </a:endParaRPr>
          </a:p>
        </p:txBody>
      </p:sp>
      <p:sp>
        <p:nvSpPr>
          <p:cNvPr id="14" name="Rectangle 13" descr="&quot; &quot;"/>
          <p:cNvSpPr/>
          <p:nvPr/>
        </p:nvSpPr>
        <p:spPr>
          <a:xfrm>
            <a:off x="6172200" y="1154430"/>
            <a:ext cx="2922270" cy="3958351"/>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descr="Allergic extrinsic&#10;Atopic&#10;Cough variant&#10;Eosinophilic&#10;Exercise-induced bronchospasm&#10;Extrinsic allergic&#10;Nonallergic&#10;Wood&#10;"/>
          <p:cNvSpPr/>
          <p:nvPr/>
        </p:nvSpPr>
        <p:spPr>
          <a:xfrm>
            <a:off x="6172200" y="1221403"/>
            <a:ext cx="4705350" cy="3970318"/>
          </a:xfrm>
          <a:prstGeom prst="rect">
            <a:avLst/>
          </a:prstGeom>
        </p:spPr>
        <p:txBody>
          <a:bodyPr wrap="square">
            <a:spAutoFit/>
          </a:bodyPr>
          <a:lstStyle/>
          <a:p>
            <a:pPr marL="114300" lvl="1"/>
            <a:r>
              <a:rPr lang="en-US" sz="2800" dirty="0">
                <a:solidFill>
                  <a:schemeClr val="bg1"/>
                </a:solidFill>
              </a:rPr>
              <a:t>Allergic extrinsic</a:t>
            </a:r>
          </a:p>
          <a:p>
            <a:pPr marL="114300" lvl="1"/>
            <a:r>
              <a:rPr lang="en-US" sz="2800" dirty="0">
                <a:solidFill>
                  <a:schemeClr val="bg1"/>
                </a:solidFill>
              </a:rPr>
              <a:t>Atopic</a:t>
            </a:r>
          </a:p>
          <a:p>
            <a:pPr marL="114300" lvl="1"/>
            <a:r>
              <a:rPr lang="en-US" sz="2800" dirty="0">
                <a:solidFill>
                  <a:schemeClr val="bg1"/>
                </a:solidFill>
              </a:rPr>
              <a:t>Cough variant</a:t>
            </a:r>
          </a:p>
          <a:p>
            <a:pPr marL="114300" lvl="1"/>
            <a:r>
              <a:rPr lang="en-US" sz="2800" dirty="0">
                <a:solidFill>
                  <a:schemeClr val="bg1"/>
                </a:solidFill>
              </a:rPr>
              <a:t>Eosinophilic</a:t>
            </a:r>
          </a:p>
          <a:p>
            <a:pPr marL="114300" lvl="1"/>
            <a:r>
              <a:rPr lang="en-US" sz="2800" dirty="0">
                <a:solidFill>
                  <a:schemeClr val="bg1"/>
                </a:solidFill>
              </a:rPr>
              <a:t>Exercise-induced bronchospasm</a:t>
            </a:r>
          </a:p>
          <a:p>
            <a:pPr marL="114300" lvl="1"/>
            <a:r>
              <a:rPr lang="en-US" sz="2800" dirty="0">
                <a:solidFill>
                  <a:schemeClr val="bg1"/>
                </a:solidFill>
              </a:rPr>
              <a:t>Extrinsic allergic</a:t>
            </a:r>
          </a:p>
          <a:p>
            <a:pPr marL="114300" lvl="1"/>
            <a:r>
              <a:rPr lang="en-US" sz="2800" dirty="0">
                <a:solidFill>
                  <a:schemeClr val="bg1"/>
                </a:solidFill>
              </a:rPr>
              <a:t>Nonallergic</a:t>
            </a:r>
          </a:p>
          <a:p>
            <a:pPr marL="114300" lvl="1"/>
            <a:r>
              <a:rPr lang="en-US" sz="2800" dirty="0">
                <a:solidFill>
                  <a:schemeClr val="bg1"/>
                </a:solidFill>
              </a:rPr>
              <a:t>Wood</a:t>
            </a:r>
          </a:p>
        </p:txBody>
      </p:sp>
      <p:sp>
        <p:nvSpPr>
          <p:cNvPr id="8" name="Rectangle 7" descr="Type"/>
          <p:cNvSpPr/>
          <p:nvPr/>
        </p:nvSpPr>
        <p:spPr>
          <a:xfrm>
            <a:off x="6172200" y="57150"/>
            <a:ext cx="2922270" cy="1097280"/>
          </a:xfrm>
          <a:prstGeom prst="rect">
            <a:avLst/>
          </a:prstGeom>
          <a:solidFill>
            <a:schemeClr val="accent5"/>
          </a:solidFill>
          <a:ln w="38100">
            <a:solidFill>
              <a:schemeClr val="accent5"/>
            </a:solidFill>
          </a:ln>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Type</a:t>
            </a:r>
            <a:endParaRPr lang="en-US" sz="3200" b="1" kern="1200" dirty="0"/>
          </a:p>
        </p:txBody>
      </p:sp>
      <p:sp>
        <p:nvSpPr>
          <p:cNvPr id="13" name="Rectangle 12" descr="&quot; &quot;"/>
          <p:cNvSpPr/>
          <p:nvPr/>
        </p:nvSpPr>
        <p:spPr>
          <a:xfrm>
            <a:off x="2933700" y="1154430"/>
            <a:ext cx="3154558" cy="286512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descr="With or without acute exacerbation&#10;With or without status asthmaticus&#10;Uncomplicated&#10;"/>
          <p:cNvSpPr/>
          <p:nvPr/>
        </p:nvSpPr>
        <p:spPr>
          <a:xfrm>
            <a:off x="2823210" y="1229023"/>
            <a:ext cx="3348990" cy="2246769"/>
          </a:xfrm>
          <a:prstGeom prst="rect">
            <a:avLst/>
          </a:prstGeom>
        </p:spPr>
        <p:txBody>
          <a:bodyPr wrap="square">
            <a:spAutoFit/>
          </a:bodyPr>
          <a:lstStyle/>
          <a:p>
            <a:pPr marL="342900" lvl="1" indent="-228600"/>
            <a:r>
              <a:rPr lang="en-US" sz="2800" dirty="0" smtClean="0">
                <a:solidFill>
                  <a:schemeClr val="bg1"/>
                </a:solidFill>
              </a:rPr>
              <a:t>With or without acute </a:t>
            </a:r>
            <a:r>
              <a:rPr lang="en-US" sz="2800" dirty="0">
                <a:solidFill>
                  <a:schemeClr val="bg1"/>
                </a:solidFill>
              </a:rPr>
              <a:t>exacerbation</a:t>
            </a:r>
          </a:p>
          <a:p>
            <a:pPr marL="342900" lvl="1" indent="-228600"/>
            <a:r>
              <a:rPr lang="en-US" sz="2800" dirty="0" smtClean="0">
                <a:solidFill>
                  <a:schemeClr val="bg1"/>
                </a:solidFill>
              </a:rPr>
              <a:t>With or without status </a:t>
            </a:r>
            <a:r>
              <a:rPr lang="en-US" sz="2800" dirty="0">
                <a:solidFill>
                  <a:schemeClr val="bg1"/>
                </a:solidFill>
              </a:rPr>
              <a:t>asthmaticus</a:t>
            </a:r>
          </a:p>
          <a:p>
            <a:pPr marL="342900" lvl="1" indent="-228600"/>
            <a:r>
              <a:rPr lang="en-US" sz="2800" dirty="0">
                <a:solidFill>
                  <a:schemeClr val="bg1"/>
                </a:solidFill>
              </a:rPr>
              <a:t>Uncomplicated</a:t>
            </a:r>
          </a:p>
        </p:txBody>
      </p:sp>
      <p:sp>
        <p:nvSpPr>
          <p:cNvPr id="7" name="Rectangle 6" descr="Acuity"/>
          <p:cNvSpPr/>
          <p:nvPr/>
        </p:nvSpPr>
        <p:spPr>
          <a:xfrm>
            <a:off x="2933700" y="57150"/>
            <a:ext cx="3154558" cy="1097280"/>
          </a:xfrm>
          <a:prstGeom prst="rect">
            <a:avLst/>
          </a:prstGeom>
          <a:solidFill>
            <a:srgbClr val="92D050"/>
          </a:solidFill>
          <a:ln w="38100">
            <a:solidFill>
              <a:schemeClr val="accent3"/>
            </a:solidFill>
          </a:ln>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Acuity</a:t>
            </a:r>
            <a:endParaRPr lang="en-US" sz="3200" b="1" kern="1200" dirty="0"/>
          </a:p>
        </p:txBody>
      </p:sp>
      <p:sp>
        <p:nvSpPr>
          <p:cNvPr id="12" name="Rectangle 11" descr="&quot; &quot;"/>
          <p:cNvSpPr/>
          <p:nvPr/>
        </p:nvSpPr>
        <p:spPr>
          <a:xfrm>
            <a:off x="95250" y="1154430"/>
            <a:ext cx="2766060" cy="286512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Mild intermittent&#10;Mild persistent&#10;Moderate persistent&#10;Severe persistent&#10;"/>
          <p:cNvSpPr/>
          <p:nvPr/>
        </p:nvSpPr>
        <p:spPr>
          <a:xfrm>
            <a:off x="95250" y="1230630"/>
            <a:ext cx="3028950" cy="2246769"/>
          </a:xfrm>
          <a:prstGeom prst="rect">
            <a:avLst/>
          </a:prstGeom>
        </p:spPr>
        <p:txBody>
          <a:bodyPr wrap="square">
            <a:spAutoFit/>
          </a:bodyPr>
          <a:lstStyle/>
          <a:p>
            <a:r>
              <a:rPr lang="en-US" sz="2800" dirty="0">
                <a:solidFill>
                  <a:schemeClr val="bg1"/>
                </a:solidFill>
              </a:rPr>
              <a:t>Mild intermittent</a:t>
            </a:r>
          </a:p>
          <a:p>
            <a:r>
              <a:rPr lang="en-US" sz="2800" dirty="0" smtClean="0">
                <a:solidFill>
                  <a:schemeClr val="bg1"/>
                </a:solidFill>
              </a:rPr>
              <a:t>Mild </a:t>
            </a:r>
            <a:r>
              <a:rPr lang="en-US" sz="2800" dirty="0">
                <a:solidFill>
                  <a:schemeClr val="bg1"/>
                </a:solidFill>
              </a:rPr>
              <a:t>persistent</a:t>
            </a:r>
          </a:p>
          <a:p>
            <a:pPr marL="342900" indent="-342900"/>
            <a:r>
              <a:rPr lang="en-US" sz="2800" dirty="0" smtClean="0">
                <a:solidFill>
                  <a:schemeClr val="bg1"/>
                </a:solidFill>
              </a:rPr>
              <a:t>Moderate </a:t>
            </a:r>
            <a:r>
              <a:rPr lang="en-US" sz="2800" dirty="0">
                <a:solidFill>
                  <a:schemeClr val="bg1"/>
                </a:solidFill>
              </a:rPr>
              <a:t>persistent</a:t>
            </a:r>
          </a:p>
          <a:p>
            <a:r>
              <a:rPr lang="en-US" sz="2800" dirty="0" smtClean="0">
                <a:solidFill>
                  <a:schemeClr val="bg1"/>
                </a:solidFill>
              </a:rPr>
              <a:t>Severe </a:t>
            </a:r>
            <a:r>
              <a:rPr lang="en-US" sz="2800" dirty="0">
                <a:solidFill>
                  <a:schemeClr val="bg1"/>
                </a:solidFill>
              </a:rPr>
              <a:t>persistent</a:t>
            </a:r>
          </a:p>
        </p:txBody>
      </p:sp>
      <p:sp>
        <p:nvSpPr>
          <p:cNvPr id="6" name="Rectangle 5" descr="Severity"/>
          <p:cNvSpPr/>
          <p:nvPr/>
        </p:nvSpPr>
        <p:spPr>
          <a:xfrm>
            <a:off x="95250" y="57150"/>
            <a:ext cx="2766060" cy="1097280"/>
          </a:xfrm>
          <a:prstGeom prst="rect">
            <a:avLst/>
          </a:prstGeom>
          <a:solidFill>
            <a:schemeClr val="accent4"/>
          </a:solidFill>
          <a:ln w="38100">
            <a:solidFill>
              <a:schemeClr val="accent4"/>
            </a:solidFill>
          </a:ln>
        </p:spPr>
        <p:style>
          <a:lnRef idx="0">
            <a:scrgbClr r="0" g="0" b="0"/>
          </a:lnRef>
          <a:fillRef idx="0">
            <a:scrgbClr r="0" g="0" b="0"/>
          </a:fillRef>
          <a:effectRef idx="0">
            <a:scrgbClr r="0" g="0" b="0"/>
          </a:effectRef>
          <a:fontRef idx="minor">
            <a:schemeClr val="lt1"/>
          </a:fontRef>
        </p:style>
        <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3200" b="1" kern="1200" dirty="0" smtClean="0"/>
              <a:t>Severity</a:t>
            </a:r>
            <a:endParaRPr lang="en-US" sz="3200" b="1" kern="1200" dirty="0"/>
          </a:p>
        </p:txBody>
      </p:sp>
    </p:spTree>
    <p:extLst>
      <p:ext uri="{BB962C8B-B14F-4D97-AF65-F5344CB8AC3E}">
        <p14:creationId xmlns="" xmlns:p14="http://schemas.microsoft.com/office/powerpoint/2010/main" val="379923038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4381500"/>
            <a:ext cx="5867400" cy="666750"/>
          </a:xfrm>
        </p:spPr>
        <p:txBody>
          <a:bodyPr>
            <a:normAutofit fontScale="90000"/>
          </a:bodyPr>
          <a:lstStyle/>
          <a:p>
            <a:r>
              <a:rPr lang="en-US" b="1" dirty="0" smtClean="0">
                <a:solidFill>
                  <a:schemeClr val="bg1"/>
                </a:solidFill>
              </a:rPr>
              <a:t>Severity Levels of Asthma</a:t>
            </a:r>
            <a:endParaRPr lang="en-US" b="1" dirty="0">
              <a:solidFill>
                <a:schemeClr val="bg1"/>
              </a:soli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85985404"/>
              </p:ext>
            </p:extLst>
          </p:nvPr>
        </p:nvGraphicFramePr>
        <p:xfrm>
          <a:off x="171450" y="0"/>
          <a:ext cx="8915400"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390387999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Intrinsic moderate persistent asthma most likely secondary to multiple episodes of bronchitis as a child”&#10;“Severe persistent asthma caused by severe allergies to dust and mold”&#10;“Exercise-induced intermittent asthma with status asthmaticus which started this afternoon during his afternoon run”&#10;"/>
          <p:cNvSpPr txBox="1"/>
          <p:nvPr/>
        </p:nvSpPr>
        <p:spPr>
          <a:xfrm>
            <a:off x="247650" y="247650"/>
            <a:ext cx="8610600" cy="4647426"/>
          </a:xfrm>
          <a:prstGeom prst="rect">
            <a:avLst/>
          </a:prstGeom>
          <a:noFill/>
          <a:ln w="38100">
            <a:solidFill>
              <a:srgbClr val="7030A0"/>
            </a:solidFill>
          </a:ln>
          <a:effectLst>
            <a:innerShdw blurRad="63500" dist="50800" dir="13500000">
              <a:prstClr val="black">
                <a:alpha val="50000"/>
              </a:prstClr>
            </a:innerShdw>
          </a:effectLst>
        </p:spPr>
        <p:txBody>
          <a:bodyPr wrap="square" rtlCol="0">
            <a:spAutoFit/>
          </a:bodyPr>
          <a:lstStyle/>
          <a:p>
            <a:pPr algn="ctr">
              <a:spcAft>
                <a:spcPts val="2400"/>
              </a:spcAft>
            </a:pPr>
            <a:r>
              <a:rPr lang="en-US" sz="3200" i="1" dirty="0" smtClean="0">
                <a:solidFill>
                  <a:schemeClr val="bg1"/>
                </a:solidFill>
              </a:rPr>
              <a:t>“Intrinsic moderate persistent asthma </a:t>
            </a:r>
            <a:r>
              <a:rPr lang="en-US" sz="3200" b="1" i="1" dirty="0" smtClean="0">
                <a:solidFill>
                  <a:srgbClr val="7030A0"/>
                </a:solidFill>
                <a:latin typeface="Algerian" panose="04020705040A02060702" pitchFamily="82" charset="0"/>
              </a:rPr>
              <a:t>most likely secondary to</a:t>
            </a:r>
            <a:r>
              <a:rPr lang="en-US" sz="3200" i="1" dirty="0" smtClean="0">
                <a:solidFill>
                  <a:srgbClr val="7030A0"/>
                </a:solidFill>
                <a:latin typeface="Algerian" panose="04020705040A02060702" pitchFamily="82" charset="0"/>
              </a:rPr>
              <a:t> </a:t>
            </a:r>
            <a:r>
              <a:rPr lang="en-US" sz="3200" i="1" dirty="0" smtClean="0">
                <a:solidFill>
                  <a:schemeClr val="bg1"/>
                </a:solidFill>
              </a:rPr>
              <a:t>multiple episodes of bronchitis as a child”</a:t>
            </a:r>
          </a:p>
          <a:p>
            <a:pPr algn="ctr">
              <a:spcAft>
                <a:spcPts val="2400"/>
              </a:spcAft>
            </a:pPr>
            <a:r>
              <a:rPr lang="en-US" sz="3200" i="1" dirty="0" smtClean="0">
                <a:solidFill>
                  <a:schemeClr val="bg1"/>
                </a:solidFill>
              </a:rPr>
              <a:t>“Severe persistent asthma </a:t>
            </a:r>
            <a:r>
              <a:rPr lang="en-US" sz="3200" b="1" i="1" dirty="0" smtClean="0">
                <a:solidFill>
                  <a:srgbClr val="7030A0"/>
                </a:solidFill>
                <a:latin typeface="Algerian" panose="04020705040A02060702" pitchFamily="82" charset="0"/>
              </a:rPr>
              <a:t>caused by </a:t>
            </a:r>
            <a:r>
              <a:rPr lang="en-US" sz="3200" i="1" dirty="0" smtClean="0">
                <a:solidFill>
                  <a:schemeClr val="bg1"/>
                </a:solidFill>
              </a:rPr>
              <a:t>severe allergies to dust and mold”</a:t>
            </a:r>
          </a:p>
          <a:p>
            <a:pPr algn="ctr">
              <a:spcAft>
                <a:spcPts val="2400"/>
              </a:spcAft>
            </a:pPr>
            <a:r>
              <a:rPr lang="en-US" sz="3200" i="1" dirty="0" smtClean="0">
                <a:solidFill>
                  <a:schemeClr val="bg1"/>
                </a:solidFill>
              </a:rPr>
              <a:t>“Exercise-induced intermittent asthma </a:t>
            </a:r>
            <a:r>
              <a:rPr lang="en-US" sz="3200" b="1" i="1" dirty="0" smtClean="0">
                <a:solidFill>
                  <a:srgbClr val="7030A0"/>
                </a:solidFill>
                <a:latin typeface="Algerian" panose="04020705040A02060702" pitchFamily="82" charset="0"/>
              </a:rPr>
              <a:t>with</a:t>
            </a:r>
            <a:r>
              <a:rPr lang="en-US" sz="3200" i="1" dirty="0" smtClean="0">
                <a:solidFill>
                  <a:schemeClr val="bg1"/>
                </a:solidFill>
              </a:rPr>
              <a:t> status asthmaticus which started this afternoon during his afternoon run”</a:t>
            </a:r>
            <a:endParaRPr lang="en-US" sz="3200" i="1" dirty="0">
              <a:solidFill>
                <a:schemeClr val="bg1"/>
              </a:solidFill>
            </a:endParaRPr>
          </a:p>
        </p:txBody>
      </p:sp>
    </p:spTree>
    <p:extLst>
      <p:ext uri="{BB962C8B-B14F-4D97-AF65-F5344CB8AC3E}">
        <p14:creationId xmlns="" xmlns:p14="http://schemas.microsoft.com/office/powerpoint/2010/main" val="329017891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3867381339"/>
              </p:ext>
            </p:extLst>
          </p:nvPr>
        </p:nvGraphicFramePr>
        <p:xfrm>
          <a:off x="609600" y="1085850"/>
          <a:ext cx="8229600" cy="3848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p:txBody>
          <a:bodyPr/>
          <a:lstStyle/>
          <a:p>
            <a:r>
              <a:rPr lang="en-US" b="1" dirty="0" smtClean="0">
                <a:solidFill>
                  <a:schemeClr val="bg1"/>
                </a:solidFill>
              </a:rPr>
              <a:t>Digestive Disorders</a:t>
            </a:r>
            <a:endParaRPr lang="en-US" b="1" dirty="0">
              <a:solidFill>
                <a:schemeClr val="bg1"/>
              </a:solidFill>
            </a:endParaRPr>
          </a:p>
        </p:txBody>
      </p:sp>
    </p:spTree>
    <p:extLst>
      <p:ext uri="{BB962C8B-B14F-4D97-AF65-F5344CB8AC3E}">
        <p14:creationId xmlns="" xmlns:p14="http://schemas.microsoft.com/office/powerpoint/2010/main" val="14394368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TextBox 5" descr="Disease&#10;Severity&#10;Anatomic site&#10;Type of lesion&#10;Laterality &#10;"/>
          <p:cNvSpPr txBox="1"/>
          <p:nvPr/>
        </p:nvSpPr>
        <p:spPr>
          <a:xfrm>
            <a:off x="5257800" y="2171700"/>
            <a:ext cx="3886200" cy="2862322"/>
          </a:xfrm>
          <a:prstGeom prst="rect">
            <a:avLst/>
          </a:prstGeom>
          <a:noFill/>
        </p:spPr>
        <p:txBody>
          <a:bodyPr wrap="square" rtlCol="0">
            <a:spAutoFit/>
          </a:bodyPr>
          <a:lstStyle/>
          <a:p>
            <a:pPr algn="ctr"/>
            <a:r>
              <a:rPr lang="en-US" sz="3600" dirty="0" smtClean="0"/>
              <a:t>Disease</a:t>
            </a:r>
          </a:p>
          <a:p>
            <a:pPr algn="ctr"/>
            <a:r>
              <a:rPr lang="en-US" sz="3600" dirty="0" smtClean="0"/>
              <a:t>Severity</a:t>
            </a:r>
          </a:p>
          <a:p>
            <a:pPr algn="ctr"/>
            <a:r>
              <a:rPr lang="en-US" sz="3600" dirty="0" smtClean="0"/>
              <a:t>Anatomic site</a:t>
            </a:r>
          </a:p>
          <a:p>
            <a:pPr algn="ctr"/>
            <a:r>
              <a:rPr lang="en-US" sz="3600" dirty="0" smtClean="0"/>
              <a:t>Type of lesion</a:t>
            </a:r>
          </a:p>
          <a:p>
            <a:pPr algn="ctr"/>
            <a:r>
              <a:rPr lang="en-US" sz="3600" dirty="0" smtClean="0"/>
              <a:t>Laterality </a:t>
            </a:r>
            <a:endParaRPr lang="en-US" sz="3600" dirty="0"/>
          </a:p>
        </p:txBody>
      </p:sp>
      <p:cxnSp>
        <p:nvCxnSpPr>
          <p:cNvPr id="8" name="Straight Connector 7" descr="&quot; &quot;"/>
          <p:cNvCxnSpPr/>
          <p:nvPr/>
        </p:nvCxnSpPr>
        <p:spPr>
          <a:xfrm>
            <a:off x="5257800" y="2014655"/>
            <a:ext cx="38862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5257800" y="-248587"/>
            <a:ext cx="3867150" cy="2514600"/>
          </a:xfrm>
        </p:spPr>
        <p:txBody>
          <a:bodyPr/>
          <a:lstStyle/>
          <a:p>
            <a:pPr>
              <a:lnSpc>
                <a:spcPts val="4400"/>
              </a:lnSpc>
            </a:pPr>
            <a:r>
              <a:rPr lang="en-US" b="1" dirty="0" smtClean="0"/>
              <a:t>Skin and Subcutaneous Tissue</a:t>
            </a:r>
            <a:endParaRPr lang="en-US" b="1" dirty="0"/>
          </a:p>
        </p:txBody>
      </p:sp>
      <p:pic>
        <p:nvPicPr>
          <p:cNvPr id="19458" name="Picture 2" descr="dermatologist with magnifying lense examining a mole on a woman's shoulde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527" r="13045"/>
          <a:stretch/>
        </p:blipFill>
        <p:spPr bwMode="auto">
          <a:xfrm>
            <a:off x="0" y="0"/>
            <a:ext cx="5276850" cy="51435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84313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descr="L97"/>
          <p:cNvSpPr txBox="1">
            <a:spLocks/>
          </p:cNvSpPr>
          <p:nvPr/>
        </p:nvSpPr>
        <p:spPr>
          <a:xfrm>
            <a:off x="4876800" y="3872998"/>
            <a:ext cx="4343400" cy="20279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400"/>
              </a:lnSpc>
            </a:pPr>
            <a:r>
              <a:rPr lang="en-US" sz="15000" b="1" dirty="0" smtClean="0">
                <a:solidFill>
                  <a:schemeClr val="accent4">
                    <a:lumMod val="20000"/>
                    <a:lumOff val="80000"/>
                  </a:schemeClr>
                </a:solidFill>
              </a:rPr>
              <a:t>L97</a:t>
            </a:r>
            <a:endParaRPr lang="en-US" sz="15000" b="1" dirty="0">
              <a:solidFill>
                <a:schemeClr val="accent4">
                  <a:lumMod val="20000"/>
                  <a:lumOff val="80000"/>
                </a:schemeClr>
              </a:solidFill>
            </a:endParaRPr>
          </a:p>
        </p:txBody>
      </p:sp>
      <p:sp>
        <p:nvSpPr>
          <p:cNvPr id="11" name="TextBox 10" descr="Anatomic Site&#10;Laterality&#10;Severity of Stage&#10;"/>
          <p:cNvSpPr txBox="1"/>
          <p:nvPr/>
        </p:nvSpPr>
        <p:spPr>
          <a:xfrm>
            <a:off x="5124450" y="3253910"/>
            <a:ext cx="3886200" cy="1754326"/>
          </a:xfrm>
          <a:prstGeom prst="rect">
            <a:avLst/>
          </a:prstGeom>
          <a:noFill/>
        </p:spPr>
        <p:txBody>
          <a:bodyPr wrap="square" rtlCol="0">
            <a:spAutoFit/>
          </a:bodyPr>
          <a:lstStyle/>
          <a:p>
            <a:pPr algn="ctr"/>
            <a:r>
              <a:rPr lang="en-US" sz="3600" dirty="0" smtClean="0">
                <a:solidFill>
                  <a:srgbClr val="7030A0"/>
                </a:solidFill>
              </a:rPr>
              <a:t>Anatomic Site</a:t>
            </a:r>
          </a:p>
          <a:p>
            <a:pPr algn="ctr"/>
            <a:r>
              <a:rPr lang="en-US" sz="3600" dirty="0" smtClean="0">
                <a:solidFill>
                  <a:srgbClr val="7030A0"/>
                </a:solidFill>
              </a:rPr>
              <a:t>Laterality</a:t>
            </a:r>
          </a:p>
          <a:p>
            <a:pPr algn="ctr"/>
            <a:r>
              <a:rPr lang="en-US" sz="3600" dirty="0" smtClean="0">
                <a:solidFill>
                  <a:srgbClr val="7030A0"/>
                </a:solidFill>
              </a:rPr>
              <a:t>Severity of Stage</a:t>
            </a:r>
            <a:endParaRPr lang="en-US" sz="3600" dirty="0">
              <a:solidFill>
                <a:srgbClr val="7030A0"/>
              </a:solidFill>
            </a:endParaRPr>
          </a:p>
        </p:txBody>
      </p:sp>
      <p:sp>
        <p:nvSpPr>
          <p:cNvPr id="10" name="Title 1" descr="NonPressure Ulcers&#10;"/>
          <p:cNvSpPr txBox="1">
            <a:spLocks/>
          </p:cNvSpPr>
          <p:nvPr/>
        </p:nvSpPr>
        <p:spPr>
          <a:xfrm>
            <a:off x="4895850" y="2243323"/>
            <a:ext cx="4343400" cy="12201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400"/>
              </a:lnSpc>
            </a:pPr>
            <a:r>
              <a:rPr lang="en-US" sz="4600" b="1" dirty="0" smtClean="0">
                <a:solidFill>
                  <a:srgbClr val="7030A0"/>
                </a:solidFill>
              </a:rPr>
              <a:t>NonPressure Ulcers</a:t>
            </a:r>
            <a:endParaRPr lang="en-US" sz="4600" b="1" dirty="0">
              <a:solidFill>
                <a:srgbClr val="7030A0"/>
              </a:solidFill>
            </a:endParaRPr>
          </a:p>
        </p:txBody>
      </p:sp>
      <p:sp>
        <p:nvSpPr>
          <p:cNvPr id="8" name="Title 1" descr="L89"/>
          <p:cNvSpPr txBox="1">
            <a:spLocks/>
          </p:cNvSpPr>
          <p:nvPr/>
        </p:nvSpPr>
        <p:spPr>
          <a:xfrm>
            <a:off x="4762500" y="1038188"/>
            <a:ext cx="4343400" cy="202792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400"/>
              </a:lnSpc>
            </a:pPr>
            <a:r>
              <a:rPr lang="en-US" sz="15000" b="1" dirty="0" smtClean="0">
                <a:solidFill>
                  <a:schemeClr val="accent4">
                    <a:lumMod val="20000"/>
                    <a:lumOff val="80000"/>
                  </a:schemeClr>
                </a:solidFill>
              </a:rPr>
              <a:t>L89</a:t>
            </a:r>
            <a:endParaRPr lang="en-US" sz="15000" b="1" dirty="0">
              <a:solidFill>
                <a:schemeClr val="accent4">
                  <a:lumMod val="20000"/>
                  <a:lumOff val="80000"/>
                </a:schemeClr>
              </a:solidFill>
            </a:endParaRPr>
          </a:p>
        </p:txBody>
      </p:sp>
      <p:sp>
        <p:nvSpPr>
          <p:cNvPr id="6" name="TextBox 5" descr="Anatomic Site&#10;Severity of Stage&#10;"/>
          <p:cNvSpPr txBox="1"/>
          <p:nvPr/>
        </p:nvSpPr>
        <p:spPr>
          <a:xfrm>
            <a:off x="5010150" y="762000"/>
            <a:ext cx="3886200" cy="1200329"/>
          </a:xfrm>
          <a:prstGeom prst="rect">
            <a:avLst/>
          </a:prstGeom>
          <a:noFill/>
        </p:spPr>
        <p:txBody>
          <a:bodyPr wrap="square" rtlCol="0">
            <a:spAutoFit/>
          </a:bodyPr>
          <a:lstStyle/>
          <a:p>
            <a:pPr algn="ctr"/>
            <a:r>
              <a:rPr lang="en-US" sz="3600" dirty="0" smtClean="0">
                <a:solidFill>
                  <a:srgbClr val="7030A0"/>
                </a:solidFill>
              </a:rPr>
              <a:t>Anatomic Site</a:t>
            </a:r>
          </a:p>
          <a:p>
            <a:pPr algn="ctr"/>
            <a:r>
              <a:rPr lang="en-US" sz="3600" dirty="0" smtClean="0">
                <a:solidFill>
                  <a:srgbClr val="7030A0"/>
                </a:solidFill>
              </a:rPr>
              <a:t>Severity of Stage</a:t>
            </a:r>
            <a:endParaRPr lang="en-US" sz="3600" dirty="0">
              <a:solidFill>
                <a:srgbClr val="7030A0"/>
              </a:solidFill>
            </a:endParaRPr>
          </a:p>
        </p:txBody>
      </p:sp>
      <p:sp>
        <p:nvSpPr>
          <p:cNvPr id="5" name="Title 1" descr="Pressure Ulcers&#10;"/>
          <p:cNvSpPr txBox="1">
            <a:spLocks/>
          </p:cNvSpPr>
          <p:nvPr/>
        </p:nvSpPr>
        <p:spPr>
          <a:xfrm>
            <a:off x="4781550" y="-134287"/>
            <a:ext cx="4343400" cy="122013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4400"/>
              </a:lnSpc>
            </a:pPr>
            <a:r>
              <a:rPr lang="en-US" sz="4600" b="1" dirty="0" smtClean="0">
                <a:solidFill>
                  <a:srgbClr val="7030A0"/>
                </a:solidFill>
              </a:rPr>
              <a:t>Pressure Ulcers</a:t>
            </a:r>
            <a:endParaRPr lang="en-US" sz="4600" b="1" dirty="0">
              <a:solidFill>
                <a:srgbClr val="7030A0"/>
              </a:solidFill>
            </a:endParaRPr>
          </a:p>
        </p:txBody>
      </p:sp>
      <p:pic>
        <p:nvPicPr>
          <p:cNvPr id="20482" name="Picture 2" descr="pressure ulcer progression"/>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58215" t="8886"/>
          <a:stretch/>
        </p:blipFill>
        <p:spPr bwMode="auto">
          <a:xfrm>
            <a:off x="2590800" y="104776"/>
            <a:ext cx="2259929" cy="5038723"/>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pressure ulcer progression"/>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8886" r="59494"/>
          <a:stretch/>
        </p:blipFill>
        <p:spPr bwMode="auto">
          <a:xfrm>
            <a:off x="95250" y="104777"/>
            <a:ext cx="2190750" cy="503872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296476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descr="7th category extensions indicate initial, subsequent, sequela&#10;"/>
          <p:cNvSpPr txBox="1">
            <a:spLocks/>
          </p:cNvSpPr>
          <p:nvPr/>
        </p:nvSpPr>
        <p:spPr>
          <a:xfrm>
            <a:off x="3352800" y="3505200"/>
            <a:ext cx="5791200" cy="1676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600"/>
              </a:lnSpc>
            </a:pPr>
            <a:r>
              <a:rPr lang="en-US" sz="3600" dirty="0" smtClean="0">
                <a:solidFill>
                  <a:schemeClr val="bg1"/>
                </a:solidFill>
              </a:rPr>
              <a:t>7</a:t>
            </a:r>
            <a:r>
              <a:rPr lang="en-US" sz="3600" baseline="30000" dirty="0" smtClean="0">
                <a:solidFill>
                  <a:schemeClr val="bg1"/>
                </a:solidFill>
              </a:rPr>
              <a:t>th</a:t>
            </a:r>
            <a:r>
              <a:rPr lang="en-US" sz="3600" dirty="0" smtClean="0">
                <a:solidFill>
                  <a:schemeClr val="bg1"/>
                </a:solidFill>
              </a:rPr>
              <a:t> category extensions indicate initial, subsequent, sequela</a:t>
            </a:r>
            <a:endParaRPr lang="en-US" sz="3600" dirty="0">
              <a:solidFill>
                <a:schemeClr val="bg1"/>
              </a:solidFill>
            </a:endParaRPr>
          </a:p>
        </p:txBody>
      </p:sp>
      <p:sp>
        <p:nvSpPr>
          <p:cNvPr id="7" name="Title 1" descr="More specificity&#10;"/>
          <p:cNvSpPr txBox="1">
            <a:spLocks/>
          </p:cNvSpPr>
          <p:nvPr/>
        </p:nvSpPr>
        <p:spPr>
          <a:xfrm>
            <a:off x="3352800" y="2686050"/>
            <a:ext cx="5791200" cy="857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More specificity</a:t>
            </a:r>
            <a:endParaRPr lang="en-US" sz="3600" dirty="0">
              <a:solidFill>
                <a:schemeClr val="bg1"/>
              </a:solidFill>
            </a:endParaRPr>
          </a:p>
        </p:txBody>
      </p:sp>
      <p:sp>
        <p:nvSpPr>
          <p:cNvPr id="6" name="Title 1" descr="Grouped by BODY PART instead of TYPE OF INJURY&#10;"/>
          <p:cNvSpPr txBox="1">
            <a:spLocks/>
          </p:cNvSpPr>
          <p:nvPr/>
        </p:nvSpPr>
        <p:spPr>
          <a:xfrm>
            <a:off x="3352800" y="1181100"/>
            <a:ext cx="5791200" cy="1676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solidFill>
                  <a:schemeClr val="bg1"/>
                </a:solidFill>
              </a:rPr>
              <a:t>Grouped by BODY PART instead of TYPE OF INJURY</a:t>
            </a:r>
            <a:endParaRPr lang="en-US" sz="3600" dirty="0">
              <a:solidFill>
                <a:schemeClr val="bg1"/>
              </a:solidFill>
            </a:endParaRPr>
          </a:p>
        </p:txBody>
      </p:sp>
      <p:sp>
        <p:nvSpPr>
          <p:cNvPr id="9" name="TextBox 8" descr="ICD-10&#10;"/>
          <p:cNvSpPr txBox="1"/>
          <p:nvPr/>
        </p:nvSpPr>
        <p:spPr>
          <a:xfrm>
            <a:off x="5200650" y="307538"/>
            <a:ext cx="3810000" cy="1292662"/>
          </a:xfrm>
          <a:prstGeom prst="rect">
            <a:avLst/>
          </a:prstGeom>
          <a:noFill/>
        </p:spPr>
        <p:txBody>
          <a:bodyPr wrap="square" rtlCol="0">
            <a:spAutoFit/>
          </a:bodyPr>
          <a:lstStyle/>
          <a:p>
            <a:pPr algn="r"/>
            <a:r>
              <a:rPr lang="en-US" sz="7500" b="1" dirty="0" smtClean="0">
                <a:solidFill>
                  <a:schemeClr val="accent5">
                    <a:lumMod val="75000"/>
                  </a:schemeClr>
                </a:solidFill>
                <a:latin typeface="Algerian" panose="04020705040A02060702" pitchFamily="82" charset="0"/>
              </a:rPr>
              <a:t>ICD-10</a:t>
            </a:r>
            <a:endParaRPr lang="en-US" sz="7500" b="1" dirty="0">
              <a:solidFill>
                <a:schemeClr val="accent5">
                  <a:lumMod val="75000"/>
                </a:schemeClr>
              </a:solidFill>
              <a:latin typeface="Algerian" panose="04020705040A02060702" pitchFamily="82" charset="0"/>
            </a:endParaRPr>
          </a:p>
        </p:txBody>
      </p:sp>
      <p:sp>
        <p:nvSpPr>
          <p:cNvPr id="2" name="Title 1" descr="Injuries in"/>
          <p:cNvSpPr>
            <a:spLocks noGrp="1"/>
          </p:cNvSpPr>
          <p:nvPr>
            <p:ph type="title"/>
          </p:nvPr>
        </p:nvSpPr>
        <p:spPr>
          <a:xfrm>
            <a:off x="3562350" y="-22344"/>
            <a:ext cx="2911002" cy="822722"/>
          </a:xfrm>
        </p:spPr>
        <p:txBody>
          <a:bodyPr>
            <a:noAutofit/>
          </a:bodyPr>
          <a:lstStyle/>
          <a:p>
            <a:r>
              <a:rPr lang="en-US" sz="5000" b="1" dirty="0" smtClean="0">
                <a:solidFill>
                  <a:schemeClr val="bg1"/>
                </a:solidFill>
              </a:rPr>
              <a:t>Injuries in</a:t>
            </a:r>
            <a:endParaRPr lang="en-US" sz="5000" b="1" dirty="0">
              <a:solidFill>
                <a:schemeClr val="bg1"/>
              </a:solidFill>
            </a:endParaRPr>
          </a:p>
        </p:txBody>
      </p:sp>
      <p:pic>
        <p:nvPicPr>
          <p:cNvPr id="21506" name="Picture 2" descr="man holding injured knees"/>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51" y="-19050"/>
            <a:ext cx="3371851" cy="516255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0" name="Straight Connector 9" descr="&quot; &quot;"/>
          <p:cNvCxnSpPr/>
          <p:nvPr/>
        </p:nvCxnSpPr>
        <p:spPr>
          <a:xfrm>
            <a:off x="3352800" y="0"/>
            <a:ext cx="0" cy="51435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4013087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igital 1 and 0 background"/>
          <p:cNvPicPr>
            <a:picLocks noChangeAspect="1" noChangeArrowheads="1"/>
          </p:cNvPicPr>
          <p:nvPr/>
        </p:nvPicPr>
        <p:blipFill rotWithShape="1">
          <a:blip r:embed="rId3" cstate="print">
            <a:duotone>
              <a:prstClr val="black"/>
              <a:schemeClr val="accent1">
                <a:tint val="45000"/>
                <a:satMod val="400000"/>
              </a:schemeClr>
            </a:duotone>
            <a:extLst>
              <a:ext uri="{28A0092B-C50C-407E-A947-70E740481C1C}">
                <a14:useLocalDpi xmlns="" xmlns:a14="http://schemas.microsoft.com/office/drawing/2010/main" val="0"/>
              </a:ext>
            </a:extLst>
          </a:blip>
          <a:srcRect l="11950" t="3251" r="9894"/>
          <a:stretch/>
        </p:blipFill>
        <p:spPr bwMode="auto">
          <a:xfrm>
            <a:off x="3200400" y="0"/>
            <a:ext cx="6229350"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descr="&quot; &quot;"/>
          <p:cNvSpPr/>
          <p:nvPr/>
        </p:nvSpPr>
        <p:spPr>
          <a:xfrm>
            <a:off x="0" y="0"/>
            <a:ext cx="32004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sz="half" idx="1"/>
          </p:nvPr>
        </p:nvSpPr>
        <p:spPr>
          <a:xfrm>
            <a:off x="0" y="857250"/>
            <a:ext cx="3181350" cy="3429000"/>
          </a:xfrm>
        </p:spPr>
        <p:txBody>
          <a:bodyPr>
            <a:noAutofit/>
          </a:bodyPr>
          <a:lstStyle/>
          <a:p>
            <a:pPr marL="0" indent="0" algn="ctr">
              <a:spcAft>
                <a:spcPts val="1800"/>
              </a:spcAft>
              <a:buNone/>
            </a:pPr>
            <a:r>
              <a:rPr lang="en-US" sz="4000" b="1" dirty="0" smtClean="0">
                <a:solidFill>
                  <a:schemeClr val="accent2"/>
                </a:solidFill>
              </a:rPr>
              <a:t>Fractures</a:t>
            </a:r>
          </a:p>
          <a:p>
            <a:pPr marL="0" indent="0" algn="ctr">
              <a:spcAft>
                <a:spcPts val="1800"/>
              </a:spcAft>
              <a:buNone/>
            </a:pPr>
            <a:r>
              <a:rPr lang="en-US" sz="4000" b="1" dirty="0" smtClean="0">
                <a:solidFill>
                  <a:schemeClr val="accent2"/>
                </a:solidFill>
              </a:rPr>
              <a:t>Laterality</a:t>
            </a:r>
          </a:p>
          <a:p>
            <a:pPr marL="0" indent="0" algn="ctr">
              <a:lnSpc>
                <a:spcPts val="4000"/>
              </a:lnSpc>
              <a:spcAft>
                <a:spcPts val="1800"/>
              </a:spcAft>
              <a:buNone/>
            </a:pPr>
            <a:r>
              <a:rPr lang="en-US" sz="4000" b="1" dirty="0" smtClean="0">
                <a:solidFill>
                  <a:schemeClr val="accent2"/>
                </a:solidFill>
              </a:rPr>
              <a:t>Episode of care (7th character)</a:t>
            </a:r>
          </a:p>
        </p:txBody>
      </p:sp>
      <p:sp>
        <p:nvSpPr>
          <p:cNvPr id="2" name="Title 1"/>
          <p:cNvSpPr>
            <a:spLocks noGrp="1"/>
          </p:cNvSpPr>
          <p:nvPr>
            <p:ph type="title"/>
          </p:nvPr>
        </p:nvSpPr>
        <p:spPr>
          <a:xfrm>
            <a:off x="3619500" y="2266950"/>
            <a:ext cx="4229100" cy="914400"/>
          </a:xfrm>
          <a:solidFill>
            <a:schemeClr val="bg1"/>
          </a:solidFill>
        </p:spPr>
        <p:txBody>
          <a:bodyPr>
            <a:noAutofit/>
          </a:bodyPr>
          <a:lstStyle/>
          <a:p>
            <a:r>
              <a:rPr lang="en-US" sz="7200" b="1" dirty="0" smtClean="0">
                <a:solidFill>
                  <a:schemeClr val="accent2">
                    <a:lumMod val="75000"/>
                  </a:schemeClr>
                </a:solidFill>
              </a:rPr>
              <a:t>INJURIES</a:t>
            </a:r>
            <a:endParaRPr lang="en-US" sz="7200" b="1" dirty="0">
              <a:solidFill>
                <a:schemeClr val="accent2">
                  <a:lumMod val="75000"/>
                </a:schemeClr>
              </a:solidFill>
            </a:endParaRPr>
          </a:p>
        </p:txBody>
      </p:sp>
    </p:spTree>
    <p:extLst>
      <p:ext uri="{BB962C8B-B14F-4D97-AF65-F5344CB8AC3E}">
        <p14:creationId xmlns="" xmlns:p14="http://schemas.microsoft.com/office/powerpoint/2010/main" val="6374741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480408" y="2381250"/>
            <a:ext cx="6815991" cy="2800350"/>
          </a:xfrm>
        </p:spPr>
        <p:txBody>
          <a:bodyPr>
            <a:normAutofit/>
          </a:bodyPr>
          <a:lstStyle/>
          <a:p>
            <a:pPr marL="0" indent="0">
              <a:spcAft>
                <a:spcPts val="600"/>
              </a:spcAft>
              <a:buNone/>
            </a:pPr>
            <a:r>
              <a:rPr lang="en-US" dirty="0" smtClean="0">
                <a:solidFill>
                  <a:schemeClr val="bg1"/>
                </a:solidFill>
              </a:rPr>
              <a:t>Open</a:t>
            </a:r>
          </a:p>
          <a:p>
            <a:pPr marL="0" indent="0">
              <a:spcAft>
                <a:spcPts val="600"/>
              </a:spcAft>
              <a:buNone/>
            </a:pPr>
            <a:r>
              <a:rPr lang="en-US" dirty="0" smtClean="0">
                <a:solidFill>
                  <a:schemeClr val="bg1"/>
                </a:solidFill>
              </a:rPr>
              <a:t>Laterality</a:t>
            </a:r>
          </a:p>
          <a:p>
            <a:pPr marL="0" indent="0">
              <a:spcAft>
                <a:spcPts val="600"/>
              </a:spcAft>
              <a:buNone/>
            </a:pPr>
            <a:r>
              <a:rPr lang="en-US" dirty="0" smtClean="0">
                <a:solidFill>
                  <a:schemeClr val="bg1"/>
                </a:solidFill>
              </a:rPr>
              <a:t>specific location</a:t>
            </a:r>
          </a:p>
          <a:p>
            <a:pPr marL="0" indent="0">
              <a:spcAft>
                <a:spcPts val="600"/>
              </a:spcAft>
              <a:buNone/>
            </a:pPr>
            <a:r>
              <a:rPr lang="en-US" dirty="0" smtClean="0">
                <a:solidFill>
                  <a:schemeClr val="bg1"/>
                </a:solidFill>
              </a:rPr>
              <a:t>Gustillo classification allowing for the assignment of the 7</a:t>
            </a:r>
            <a:r>
              <a:rPr lang="en-US" baseline="30000" dirty="0" smtClean="0">
                <a:solidFill>
                  <a:schemeClr val="bg1"/>
                </a:solidFill>
              </a:rPr>
              <a:t>th</a:t>
            </a:r>
            <a:r>
              <a:rPr lang="en-US" dirty="0" smtClean="0">
                <a:solidFill>
                  <a:schemeClr val="bg1"/>
                </a:solidFill>
              </a:rPr>
              <a:t> character</a:t>
            </a:r>
            <a:endParaRPr lang="en-US" dirty="0">
              <a:solidFill>
                <a:schemeClr val="bg1"/>
              </a:solidFill>
            </a:endParaRPr>
          </a:p>
        </p:txBody>
      </p:sp>
      <p:sp>
        <p:nvSpPr>
          <p:cNvPr id="11" name="Content Placeholder 3" descr="Compound&#10;Right&#10;Radial Shaft&#10;Type II&#10;"/>
          <p:cNvSpPr txBox="1">
            <a:spLocks/>
          </p:cNvSpPr>
          <p:nvPr/>
        </p:nvSpPr>
        <p:spPr>
          <a:xfrm>
            <a:off x="61059" y="2381250"/>
            <a:ext cx="2362200" cy="280035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r">
              <a:spcAft>
                <a:spcPts val="600"/>
              </a:spcAft>
              <a:buFont typeface="Arial" pitchFamily="34" charset="0"/>
              <a:buNone/>
            </a:pPr>
            <a:r>
              <a:rPr lang="en-US" b="1" dirty="0" smtClean="0">
                <a:solidFill>
                  <a:srgbClr val="7030A0"/>
                </a:solidFill>
              </a:rPr>
              <a:t>Compound</a:t>
            </a:r>
          </a:p>
          <a:p>
            <a:pPr marL="0" indent="0" algn="r">
              <a:spcAft>
                <a:spcPts val="600"/>
              </a:spcAft>
              <a:buFont typeface="Arial" pitchFamily="34" charset="0"/>
              <a:buNone/>
            </a:pPr>
            <a:r>
              <a:rPr lang="en-US" b="1" dirty="0" smtClean="0">
                <a:solidFill>
                  <a:srgbClr val="00B050"/>
                </a:solidFill>
              </a:rPr>
              <a:t>Right</a:t>
            </a:r>
          </a:p>
          <a:p>
            <a:pPr marL="0" indent="0" algn="r">
              <a:spcAft>
                <a:spcPts val="600"/>
              </a:spcAft>
              <a:buFont typeface="Arial" pitchFamily="34" charset="0"/>
              <a:buNone/>
            </a:pPr>
            <a:r>
              <a:rPr lang="en-US" b="1" dirty="0" smtClean="0">
                <a:solidFill>
                  <a:schemeClr val="accent2">
                    <a:lumMod val="75000"/>
                  </a:schemeClr>
                </a:solidFill>
              </a:rPr>
              <a:t>Radial Shaft</a:t>
            </a:r>
          </a:p>
          <a:p>
            <a:pPr marL="0" indent="0" algn="r">
              <a:spcAft>
                <a:spcPts val="600"/>
              </a:spcAft>
              <a:buFont typeface="Arial" pitchFamily="34" charset="0"/>
              <a:buNone/>
            </a:pPr>
            <a:r>
              <a:rPr lang="en-US" b="1" dirty="0" smtClean="0">
                <a:solidFill>
                  <a:schemeClr val="accent5">
                    <a:lumMod val="75000"/>
                  </a:schemeClr>
                </a:solidFill>
              </a:rPr>
              <a:t>Type II</a:t>
            </a:r>
            <a:endParaRPr lang="en-US" b="1" dirty="0">
              <a:solidFill>
                <a:schemeClr val="accent5">
                  <a:lumMod val="75000"/>
                </a:schemeClr>
              </a:solidFill>
            </a:endParaRPr>
          </a:p>
        </p:txBody>
      </p:sp>
      <p:cxnSp>
        <p:nvCxnSpPr>
          <p:cNvPr id="13" name="Straight Connector 12" descr="&quot; &quot;"/>
          <p:cNvCxnSpPr/>
          <p:nvPr/>
        </p:nvCxnSpPr>
        <p:spPr>
          <a:xfrm>
            <a:off x="-19050" y="2247900"/>
            <a:ext cx="916305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2442308" y="152400"/>
            <a:ext cx="6625491" cy="1981200"/>
          </a:xfrm>
        </p:spPr>
        <p:txBody>
          <a:bodyPr>
            <a:noAutofit/>
          </a:bodyPr>
          <a:lstStyle/>
          <a:p>
            <a:pPr marL="57150" lvl="1" indent="0">
              <a:buNone/>
            </a:pPr>
            <a:r>
              <a:rPr lang="en-US" sz="3200" i="1" dirty="0" smtClean="0">
                <a:solidFill>
                  <a:schemeClr val="bg1"/>
                </a:solidFill>
              </a:rPr>
              <a:t>32 year old seen today with </a:t>
            </a:r>
            <a:r>
              <a:rPr lang="en-US" sz="3200" b="1" i="1" dirty="0">
                <a:solidFill>
                  <a:srgbClr val="0070C0"/>
                </a:solidFill>
              </a:rPr>
              <a:t>displaced</a:t>
            </a:r>
            <a:r>
              <a:rPr lang="en-US" sz="3200" i="1" dirty="0">
                <a:solidFill>
                  <a:schemeClr val="bg1"/>
                </a:solidFill>
              </a:rPr>
              <a:t>, </a:t>
            </a:r>
            <a:r>
              <a:rPr lang="en-US" sz="3200" b="1" i="1" dirty="0">
                <a:solidFill>
                  <a:srgbClr val="7030A0"/>
                </a:solidFill>
              </a:rPr>
              <a:t>compound</a:t>
            </a:r>
            <a:r>
              <a:rPr lang="en-US" sz="3200" i="1" dirty="0">
                <a:solidFill>
                  <a:schemeClr val="bg1"/>
                </a:solidFill>
              </a:rPr>
              <a:t> comminuted fracture of </a:t>
            </a:r>
            <a:r>
              <a:rPr lang="en-US" sz="3200" i="1" dirty="0" smtClean="0">
                <a:solidFill>
                  <a:schemeClr val="bg1"/>
                </a:solidFill>
              </a:rPr>
              <a:t>the </a:t>
            </a:r>
            <a:r>
              <a:rPr lang="en-US" sz="3200" b="1" i="1" dirty="0" smtClean="0">
                <a:solidFill>
                  <a:srgbClr val="00B050"/>
                </a:solidFill>
              </a:rPr>
              <a:t>right</a:t>
            </a:r>
            <a:r>
              <a:rPr lang="en-US" sz="3200" i="1" dirty="0" smtClean="0">
                <a:solidFill>
                  <a:schemeClr val="bg1"/>
                </a:solidFill>
              </a:rPr>
              <a:t> </a:t>
            </a:r>
            <a:r>
              <a:rPr lang="en-US" sz="3200" b="1" i="1" dirty="0">
                <a:solidFill>
                  <a:schemeClr val="accent2">
                    <a:lumMod val="75000"/>
                  </a:schemeClr>
                </a:solidFill>
              </a:rPr>
              <a:t>radial </a:t>
            </a:r>
            <a:r>
              <a:rPr lang="en-US" sz="3200" b="1" i="1" dirty="0" smtClean="0">
                <a:solidFill>
                  <a:schemeClr val="accent2">
                    <a:lumMod val="75000"/>
                  </a:schemeClr>
                </a:solidFill>
              </a:rPr>
              <a:t>shaft</a:t>
            </a:r>
            <a:r>
              <a:rPr lang="en-US" sz="3200" i="1" dirty="0" smtClean="0">
                <a:solidFill>
                  <a:schemeClr val="bg1"/>
                </a:solidFill>
              </a:rPr>
              <a:t>. It is a </a:t>
            </a:r>
            <a:r>
              <a:rPr lang="en-US" sz="3200" b="1" i="1" dirty="0" smtClean="0">
                <a:solidFill>
                  <a:schemeClr val="accent5">
                    <a:lumMod val="75000"/>
                  </a:schemeClr>
                </a:solidFill>
              </a:rPr>
              <a:t>type II </a:t>
            </a:r>
            <a:r>
              <a:rPr lang="en-US" sz="3200" i="1" dirty="0" smtClean="0">
                <a:solidFill>
                  <a:schemeClr val="bg1"/>
                </a:solidFill>
              </a:rPr>
              <a:t>open fracture.  </a:t>
            </a:r>
          </a:p>
        </p:txBody>
      </p:sp>
      <p:sp>
        <p:nvSpPr>
          <p:cNvPr id="5" name="Rectangle 4" descr="S52.351B&#10;"/>
          <p:cNvSpPr/>
          <p:nvPr/>
        </p:nvSpPr>
        <p:spPr>
          <a:xfrm>
            <a:off x="190500" y="152400"/>
            <a:ext cx="1760418" cy="584775"/>
          </a:xfrm>
          <a:prstGeom prst="rect">
            <a:avLst/>
          </a:prstGeom>
        </p:spPr>
        <p:txBody>
          <a:bodyPr wrap="none">
            <a:spAutoFit/>
          </a:bodyPr>
          <a:lstStyle/>
          <a:p>
            <a:r>
              <a:rPr lang="en-US" sz="3200" b="1" dirty="0">
                <a:solidFill>
                  <a:schemeClr val="bg1"/>
                </a:solidFill>
              </a:rPr>
              <a:t>S52.351B</a:t>
            </a:r>
          </a:p>
        </p:txBody>
      </p:sp>
    </p:spTree>
    <p:extLst>
      <p:ext uri="{BB962C8B-B14F-4D97-AF65-F5344CB8AC3E}">
        <p14:creationId xmlns="" xmlns:p14="http://schemas.microsoft.com/office/powerpoint/2010/main" val="20591026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2" descr="X ray of a broken arm, compound fracture of ulna"/>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0211"/>
          <a:stretch/>
        </p:blipFill>
        <p:spPr bwMode="auto">
          <a:xfrm>
            <a:off x="19050" y="-76200"/>
            <a:ext cx="9144000" cy="5010150"/>
          </a:xfrm>
          <a:prstGeom prst="rect">
            <a:avLst/>
          </a:prstGeom>
          <a:noFill/>
          <a:extLst>
            <a:ext uri="{909E8E84-426E-40DD-AFC4-6F175D3DCCD1}">
              <a14:hiddenFill xmlns="" xmlns:a14="http://schemas.microsoft.com/office/drawing/2010/main">
                <a:solidFill>
                  <a:srgbClr val="FFFFFF"/>
                </a:solidFill>
              </a14:hiddenFill>
            </a:ext>
          </a:extLst>
        </p:spPr>
      </p:pic>
      <p:pic>
        <p:nvPicPr>
          <p:cNvPr id="4098" name="Picture 2" descr="&quot; &quot;"/>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9601200" y="1733550"/>
            <a:ext cx="4386179" cy="40576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533400" y="1200150"/>
            <a:ext cx="7162800" cy="3943350"/>
          </a:xfrm>
        </p:spPr>
        <p:txBody>
          <a:bodyPr>
            <a:normAutofit/>
          </a:bodyPr>
          <a:lstStyle/>
          <a:p>
            <a:pPr marL="0" indent="0">
              <a:spcAft>
                <a:spcPts val="1800"/>
              </a:spcAft>
              <a:buNone/>
            </a:pPr>
            <a:r>
              <a:rPr lang="en-US" sz="3600" dirty="0" smtClean="0">
                <a:solidFill>
                  <a:schemeClr val="accent1">
                    <a:lumMod val="60000"/>
                    <a:lumOff val="40000"/>
                  </a:schemeClr>
                </a:solidFill>
              </a:rPr>
              <a:t>7th </a:t>
            </a:r>
            <a:r>
              <a:rPr lang="en-US" sz="3600" dirty="0">
                <a:solidFill>
                  <a:schemeClr val="accent1">
                    <a:lumMod val="60000"/>
                    <a:lumOff val="40000"/>
                  </a:schemeClr>
                </a:solidFill>
              </a:rPr>
              <a:t>character </a:t>
            </a:r>
            <a:r>
              <a:rPr lang="en-US" sz="3600" dirty="0" smtClean="0">
                <a:solidFill>
                  <a:schemeClr val="accent1">
                    <a:lumMod val="60000"/>
                    <a:lumOff val="40000"/>
                  </a:schemeClr>
                </a:solidFill>
              </a:rPr>
              <a:t>identifies </a:t>
            </a:r>
            <a:r>
              <a:rPr lang="en-US" sz="3600" dirty="0">
                <a:solidFill>
                  <a:schemeClr val="accent1">
                    <a:lumMod val="60000"/>
                    <a:lumOff val="40000"/>
                  </a:schemeClr>
                </a:solidFill>
              </a:rPr>
              <a:t>the type of </a:t>
            </a:r>
            <a:r>
              <a:rPr lang="en-US" sz="3600" dirty="0" smtClean="0">
                <a:solidFill>
                  <a:schemeClr val="accent1">
                    <a:lumMod val="60000"/>
                    <a:lumOff val="40000"/>
                  </a:schemeClr>
                </a:solidFill>
              </a:rPr>
              <a:t>open fracture</a:t>
            </a:r>
          </a:p>
          <a:p>
            <a:pPr marL="0" indent="0">
              <a:spcAft>
                <a:spcPts val="1800"/>
              </a:spcAft>
              <a:buNone/>
            </a:pPr>
            <a:endParaRPr lang="en-US" sz="3600" dirty="0">
              <a:solidFill>
                <a:schemeClr val="accent1">
                  <a:lumMod val="60000"/>
                  <a:lumOff val="40000"/>
                </a:schemeClr>
              </a:solidFill>
            </a:endParaRPr>
          </a:p>
          <a:p>
            <a:pPr marL="0" indent="0">
              <a:spcAft>
                <a:spcPts val="1800"/>
              </a:spcAft>
              <a:buNone/>
            </a:pPr>
            <a:endParaRPr lang="en-US" sz="3600" dirty="0" smtClean="0">
              <a:solidFill>
                <a:schemeClr val="accent1">
                  <a:lumMod val="60000"/>
                  <a:lumOff val="40000"/>
                </a:schemeClr>
              </a:solidFill>
            </a:endParaRPr>
          </a:p>
          <a:p>
            <a:pPr marL="0" indent="0">
              <a:spcAft>
                <a:spcPts val="1800"/>
              </a:spcAft>
              <a:buNone/>
            </a:pPr>
            <a:r>
              <a:rPr lang="en-US" sz="3600" dirty="0" smtClean="0">
                <a:solidFill>
                  <a:schemeClr val="accent1">
                    <a:lumMod val="60000"/>
                    <a:lumOff val="40000"/>
                  </a:schemeClr>
                </a:solidFill>
              </a:rPr>
              <a:t>Impacts categories </a:t>
            </a:r>
            <a:r>
              <a:rPr lang="en-US" sz="3600" dirty="0">
                <a:solidFill>
                  <a:schemeClr val="accent1">
                    <a:lumMod val="60000"/>
                    <a:lumOff val="40000"/>
                  </a:schemeClr>
                </a:solidFill>
              </a:rPr>
              <a:t>S52, S72, and </a:t>
            </a:r>
            <a:r>
              <a:rPr lang="en-US" sz="3600" dirty="0" smtClean="0">
                <a:solidFill>
                  <a:schemeClr val="accent1">
                    <a:lumMod val="60000"/>
                    <a:lumOff val="40000"/>
                  </a:schemeClr>
                </a:solidFill>
              </a:rPr>
              <a:t>S82</a:t>
            </a:r>
            <a:endParaRPr lang="en-US" sz="3600" dirty="0">
              <a:solidFill>
                <a:schemeClr val="accent1">
                  <a:lumMod val="60000"/>
                  <a:lumOff val="40000"/>
                </a:schemeClr>
              </a:solidFill>
            </a:endParaRPr>
          </a:p>
        </p:txBody>
      </p:sp>
      <p:sp>
        <p:nvSpPr>
          <p:cNvPr id="2" name="Title 1"/>
          <p:cNvSpPr>
            <a:spLocks noGrp="1"/>
          </p:cNvSpPr>
          <p:nvPr>
            <p:ph type="title"/>
          </p:nvPr>
        </p:nvSpPr>
        <p:spPr>
          <a:xfrm>
            <a:off x="0" y="186928"/>
            <a:ext cx="9144000" cy="613172"/>
          </a:xfrm>
        </p:spPr>
        <p:txBody>
          <a:bodyPr>
            <a:normAutofit fontScale="90000"/>
          </a:bodyPr>
          <a:lstStyle/>
          <a:p>
            <a:r>
              <a:rPr lang="en-US" b="1" dirty="0" smtClean="0">
                <a:solidFill>
                  <a:schemeClr val="accent1">
                    <a:lumMod val="60000"/>
                    <a:lumOff val="40000"/>
                  </a:schemeClr>
                </a:solidFill>
              </a:rPr>
              <a:t>Gustilo Fracture Classification</a:t>
            </a:r>
            <a:endParaRPr lang="en-US" b="1" dirty="0">
              <a:solidFill>
                <a:schemeClr val="accent1">
                  <a:lumMod val="60000"/>
                  <a:lumOff val="40000"/>
                </a:schemeClr>
              </a:solidFill>
            </a:endParaRPr>
          </a:p>
        </p:txBody>
      </p:sp>
    </p:spTree>
    <p:extLst>
      <p:ext uri="{BB962C8B-B14F-4D97-AF65-F5344CB8AC3E}">
        <p14:creationId xmlns="" xmlns:p14="http://schemas.microsoft.com/office/powerpoint/2010/main" val="2056614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600201"/>
            <a:ext cx="4419600" cy="3028950"/>
          </a:xfrm>
        </p:spPr>
        <p:txBody>
          <a:bodyPr>
            <a:normAutofit/>
          </a:bodyPr>
          <a:lstStyle/>
          <a:p>
            <a:pPr marL="1314450" lvl="2" indent="-514350">
              <a:buFont typeface="+mj-lt"/>
              <a:buAutoNum type="alphaUcPeriod"/>
            </a:pPr>
            <a:r>
              <a:rPr lang="en-US" sz="3000" dirty="0">
                <a:solidFill>
                  <a:schemeClr val="bg1"/>
                </a:solidFill>
              </a:rPr>
              <a:t>Provider</a:t>
            </a:r>
          </a:p>
          <a:p>
            <a:pPr marL="1314450" lvl="2" indent="-514350">
              <a:buFont typeface="+mj-lt"/>
              <a:buAutoNum type="alphaUcPeriod"/>
            </a:pPr>
            <a:r>
              <a:rPr lang="en-US" sz="3000" dirty="0">
                <a:solidFill>
                  <a:schemeClr val="bg1"/>
                </a:solidFill>
              </a:rPr>
              <a:t>Coder</a:t>
            </a:r>
          </a:p>
          <a:p>
            <a:pPr marL="1314450" lvl="2" indent="-514350">
              <a:buFont typeface="+mj-lt"/>
              <a:buAutoNum type="alphaUcPeriod"/>
            </a:pPr>
            <a:r>
              <a:rPr lang="en-US" sz="3000" dirty="0">
                <a:solidFill>
                  <a:schemeClr val="bg1"/>
                </a:solidFill>
              </a:rPr>
              <a:t>HIM Management</a:t>
            </a:r>
          </a:p>
          <a:p>
            <a:pPr marL="1314450" lvl="2" indent="-514350">
              <a:buFont typeface="+mj-lt"/>
              <a:buAutoNum type="alphaUcPeriod"/>
            </a:pPr>
            <a:r>
              <a:rPr lang="en-US" sz="3000" dirty="0" smtClean="0">
                <a:solidFill>
                  <a:schemeClr val="bg1"/>
                </a:solidFill>
              </a:rPr>
              <a:t>Other</a:t>
            </a:r>
            <a:endParaRPr lang="en-US" sz="3000" dirty="0">
              <a:solidFill>
                <a:schemeClr val="bg1"/>
              </a:solidFill>
            </a:endParaRPr>
          </a:p>
        </p:txBody>
      </p:sp>
      <p:sp>
        <p:nvSpPr>
          <p:cNvPr id="3" name="Rectangle 2" descr="Who do we have in the audience this afternoon?&#10;"/>
          <p:cNvSpPr/>
          <p:nvPr/>
        </p:nvSpPr>
        <p:spPr>
          <a:xfrm>
            <a:off x="457200" y="1061093"/>
            <a:ext cx="8153400" cy="553998"/>
          </a:xfrm>
          <a:prstGeom prst="rect">
            <a:avLst/>
          </a:prstGeom>
        </p:spPr>
        <p:txBody>
          <a:bodyPr wrap="square">
            <a:spAutoFit/>
          </a:bodyPr>
          <a:lstStyle/>
          <a:p>
            <a:r>
              <a:rPr lang="en-US" sz="3000" dirty="0">
                <a:solidFill>
                  <a:schemeClr val="bg1"/>
                </a:solidFill>
              </a:rPr>
              <a:t>Who do we have in the audience this afternoon</a:t>
            </a:r>
            <a:r>
              <a:rPr lang="en-US" sz="3000" dirty="0" smtClean="0">
                <a:solidFill>
                  <a:schemeClr val="bg1"/>
                </a:solidFill>
              </a:rPr>
              <a:t>?</a:t>
            </a:r>
            <a:endParaRPr lang="en-US" sz="3000" dirty="0">
              <a:solidFill>
                <a:schemeClr val="bg1"/>
              </a:solidFill>
            </a:endParaRPr>
          </a:p>
        </p:txBody>
      </p:sp>
      <p:sp>
        <p:nvSpPr>
          <p:cNvPr id="4" name="Title 3"/>
          <p:cNvSpPr>
            <a:spLocks noGrp="1"/>
          </p:cNvSpPr>
          <p:nvPr>
            <p:ph type="title"/>
          </p:nvPr>
        </p:nvSpPr>
        <p:spPr>
          <a:xfrm>
            <a:off x="914400" y="171450"/>
            <a:ext cx="8229600" cy="857250"/>
          </a:xfrm>
        </p:spPr>
        <p:txBody>
          <a:bodyPr/>
          <a:lstStyle/>
          <a:p>
            <a:r>
              <a:rPr lang="en-US" dirty="0" smtClean="0">
                <a:solidFill>
                  <a:schemeClr val="bg1"/>
                </a:solidFill>
              </a:rPr>
              <a:t>Poll Results</a:t>
            </a:r>
            <a:endParaRPr lang="en-US" dirty="0">
              <a:solidFill>
                <a:schemeClr val="bg1"/>
              </a:solidFill>
            </a:endParaRPr>
          </a:p>
        </p:txBody>
      </p:sp>
      <p:pic>
        <p:nvPicPr>
          <p:cNvPr id="6" name="Picture 3" descr="My VeHU Campus blue polling Icon"/>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476500" y="257175"/>
            <a:ext cx="8763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18143062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42900"/>
          </a:xfrm>
        </p:spPr>
        <p:txBody>
          <a:bodyPr>
            <a:normAutofit fontScale="90000"/>
          </a:bodyPr>
          <a:lstStyle/>
          <a:p>
            <a:r>
              <a:rPr lang="en-US" dirty="0" smtClean="0"/>
              <a:t>Genitourinary</a:t>
            </a:r>
            <a:endParaRPr lang="en-US" dirty="0"/>
          </a:p>
        </p:txBody>
      </p:sp>
      <p:graphicFrame>
        <p:nvGraphicFramePr>
          <p:cNvPr id="4" name="Table 3" descr="Stage: Stage l&#10;Description (Kidney damage with:) …a normal or slight increase in GFR&#10;&#10;Stage: Stage II&#10;Description (Kidney damage with:) …a mild decrease in GFR&#10;&#10;Stage: Stage III&#10;Description (Kidney damage with:) …moderate decrease in GFR&#10;&#10;Stage: Stage IV&#10;Description (Kidney damage with:) …severe decrease in GFR&#10;&#10;Stage: Stage IV&#10;Description (Kidney damage with:) …Kidney failure&#10;&#10;Stage: ESRD&#10;Description (Kidney damage with:) Kidney failure requiring chronic hemodialysis or awaiting transplant&#10;&#10;"/>
          <p:cNvGraphicFramePr>
            <a:graphicFrameLocks noGrp="1"/>
          </p:cNvGraphicFramePr>
          <p:nvPr>
            <p:extLst>
              <p:ext uri="{D42A27DB-BD31-4B8C-83A1-F6EECF244321}">
                <p14:modId xmlns="" xmlns:p14="http://schemas.microsoft.com/office/powerpoint/2010/main" val="1676906143"/>
              </p:ext>
            </p:extLst>
          </p:nvPr>
        </p:nvGraphicFramePr>
        <p:xfrm>
          <a:off x="247650" y="876301"/>
          <a:ext cx="8610600" cy="4122500"/>
        </p:xfrm>
        <a:graphic>
          <a:graphicData uri="http://schemas.openxmlformats.org/drawingml/2006/table">
            <a:tbl>
              <a:tblPr firstRow="1" bandRow="1">
                <a:tableStyleId>{22838BEF-8BB2-4498-84A7-C5851F593DF1}</a:tableStyleId>
              </a:tblPr>
              <a:tblGrid>
                <a:gridCol w="1524000"/>
                <a:gridCol w="5410200"/>
                <a:gridCol w="533400"/>
                <a:gridCol w="609600"/>
                <a:gridCol w="533400"/>
              </a:tblGrid>
              <a:tr h="380119">
                <a:tc>
                  <a:txBody>
                    <a:bodyPr/>
                    <a:lstStyle/>
                    <a:p>
                      <a:r>
                        <a:rPr lang="en-US" sz="2800" b="1" dirty="0" smtClean="0"/>
                        <a:t>Stage</a:t>
                      </a:r>
                      <a:endParaRPr lang="en-US" sz="2800" b="1" dirty="0"/>
                    </a:p>
                  </a:txBody>
                  <a:tcPr marT="34290" marB="34290"/>
                </a:tc>
                <a:tc>
                  <a:txBody>
                    <a:bodyPr/>
                    <a:lstStyle/>
                    <a:p>
                      <a:r>
                        <a:rPr lang="en-US" sz="2800" b="1" dirty="0" smtClean="0"/>
                        <a:t>Description</a:t>
                      </a:r>
                      <a:r>
                        <a:rPr lang="en-US" sz="2800" b="1" baseline="0" dirty="0" smtClean="0"/>
                        <a:t> </a:t>
                      </a:r>
                      <a:r>
                        <a:rPr lang="en-US" sz="2800" b="0" baseline="0" dirty="0" smtClean="0">
                          <a:solidFill>
                            <a:srgbClr val="FF0000"/>
                          </a:solidFill>
                        </a:rPr>
                        <a:t>(</a:t>
                      </a:r>
                      <a:r>
                        <a:rPr lang="en-US" sz="2800" b="0" dirty="0" smtClean="0">
                          <a:solidFill>
                            <a:srgbClr val="FF0000"/>
                          </a:solidFill>
                        </a:rPr>
                        <a:t>Kidney damage with:)</a:t>
                      </a:r>
                      <a:endParaRPr lang="en-US" sz="2800" b="0" dirty="0">
                        <a:solidFill>
                          <a:srgbClr val="FF0000"/>
                        </a:solidFill>
                      </a:endParaRPr>
                    </a:p>
                  </a:txBody>
                  <a:tcPr marT="34290" marB="34290"/>
                </a:tc>
                <a:tc>
                  <a:txBody>
                    <a:bodyPr/>
                    <a:lstStyle/>
                    <a:p>
                      <a:endParaRPr lang="en-US" sz="900" dirty="0"/>
                    </a:p>
                  </a:txBody>
                  <a:tcPr marT="34290" marB="34290"/>
                </a:tc>
                <a:tc>
                  <a:txBody>
                    <a:bodyPr/>
                    <a:lstStyle/>
                    <a:p>
                      <a:endParaRPr lang="en-US" sz="900" dirty="0"/>
                    </a:p>
                  </a:txBody>
                  <a:tcPr marT="34290" marB="34290"/>
                </a:tc>
                <a:tc>
                  <a:txBody>
                    <a:bodyPr/>
                    <a:lstStyle/>
                    <a:p>
                      <a:endParaRPr lang="en-US" sz="900" dirty="0"/>
                    </a:p>
                  </a:txBody>
                  <a:tcPr marT="34290" marB="34290"/>
                </a:tc>
              </a:tr>
              <a:tr h="532166">
                <a:tc>
                  <a:txBody>
                    <a:bodyPr/>
                    <a:lstStyle/>
                    <a:p>
                      <a:r>
                        <a:rPr lang="en-US" sz="2800" dirty="0" smtClean="0"/>
                        <a:t>Stage l</a:t>
                      </a:r>
                      <a:endParaRPr lang="en-US" sz="2800" dirty="0"/>
                    </a:p>
                  </a:txBody>
                  <a:tcPr marT="34290" marB="34290"/>
                </a:tc>
                <a:tc>
                  <a:txBody>
                    <a:bodyPr/>
                    <a:lstStyle/>
                    <a:p>
                      <a:r>
                        <a:rPr lang="en-US" sz="2800" baseline="0" dirty="0" smtClean="0"/>
                        <a:t>…a normal or slight increase in GFR</a:t>
                      </a:r>
                      <a:endParaRPr lang="en-US" sz="2800" dirty="0"/>
                    </a:p>
                  </a:txBody>
                  <a:tcPr marT="34290" marB="34290"/>
                </a:tc>
                <a:tc>
                  <a:txBody>
                    <a:bodyPr/>
                    <a:lstStyle/>
                    <a:p>
                      <a:endParaRPr lang="en-US" sz="1500" dirty="0"/>
                    </a:p>
                  </a:txBody>
                  <a:tcPr marT="34290" marB="34290"/>
                </a:tc>
                <a:tc>
                  <a:txBody>
                    <a:bodyPr/>
                    <a:lstStyle/>
                    <a:p>
                      <a:endParaRPr lang="en-US" sz="1500" dirty="0"/>
                    </a:p>
                  </a:txBody>
                  <a:tcPr marT="34290" marB="34290"/>
                </a:tc>
                <a:tc>
                  <a:txBody>
                    <a:bodyPr/>
                    <a:lstStyle/>
                    <a:p>
                      <a:endParaRPr lang="en-US" sz="1500" dirty="0"/>
                    </a:p>
                  </a:txBody>
                  <a:tcPr marT="34290" marB="34290"/>
                </a:tc>
              </a:tr>
              <a:tr h="532166">
                <a:tc>
                  <a:txBody>
                    <a:bodyPr/>
                    <a:lstStyle/>
                    <a:p>
                      <a:r>
                        <a:rPr lang="en-US" sz="2800" dirty="0" smtClean="0"/>
                        <a:t>Stage II</a:t>
                      </a:r>
                      <a:endParaRPr lang="en-US" sz="2800" dirty="0"/>
                    </a:p>
                  </a:txBody>
                  <a:tcPr marT="34290" marB="34290"/>
                </a:tc>
                <a:tc>
                  <a:txBody>
                    <a:bodyPr/>
                    <a:lstStyle/>
                    <a:p>
                      <a:r>
                        <a:rPr lang="en-US" sz="2800" dirty="0" smtClean="0"/>
                        <a:t>…a mild</a:t>
                      </a:r>
                      <a:r>
                        <a:rPr lang="en-US" sz="2800" baseline="0" dirty="0" smtClean="0"/>
                        <a:t> decrease in GFR</a:t>
                      </a:r>
                      <a:endParaRPr lang="en-US" sz="2800" dirty="0"/>
                    </a:p>
                  </a:txBody>
                  <a:tcPr marT="34290" marB="34290"/>
                </a:tc>
                <a:tc>
                  <a:txBody>
                    <a:bodyPr/>
                    <a:lstStyle/>
                    <a:p>
                      <a:endParaRPr lang="en-US" sz="1500" dirty="0"/>
                    </a:p>
                  </a:txBody>
                  <a:tcPr marT="34290" marB="34290"/>
                </a:tc>
                <a:tc>
                  <a:txBody>
                    <a:bodyPr/>
                    <a:lstStyle/>
                    <a:p>
                      <a:endParaRPr lang="en-US" sz="1500" dirty="0"/>
                    </a:p>
                  </a:txBody>
                  <a:tcPr marT="34290" marB="34290"/>
                </a:tc>
                <a:tc>
                  <a:txBody>
                    <a:bodyPr/>
                    <a:lstStyle/>
                    <a:p>
                      <a:endParaRPr lang="en-US" sz="1500" dirty="0"/>
                    </a:p>
                  </a:txBody>
                  <a:tcPr marT="34290" marB="34290"/>
                </a:tc>
              </a:tr>
              <a:tr h="532166">
                <a:tc>
                  <a:txBody>
                    <a:bodyPr/>
                    <a:lstStyle/>
                    <a:p>
                      <a:r>
                        <a:rPr lang="en-US" sz="2800" dirty="0" smtClean="0"/>
                        <a:t>Stage III</a:t>
                      </a:r>
                      <a:endParaRPr lang="en-US" sz="2800" dirty="0"/>
                    </a:p>
                  </a:txBody>
                  <a:tcPr marT="34290" marB="34290"/>
                </a:tc>
                <a:tc>
                  <a:txBody>
                    <a:bodyPr/>
                    <a:lstStyle/>
                    <a:p>
                      <a:r>
                        <a:rPr lang="en-US" sz="2800" baseline="0" dirty="0" smtClean="0"/>
                        <a:t>…moderate decrease in GFR</a:t>
                      </a:r>
                      <a:endParaRPr lang="en-US" sz="2800" dirty="0"/>
                    </a:p>
                  </a:txBody>
                  <a:tcPr marT="34290" marB="34290"/>
                </a:tc>
                <a:tc>
                  <a:txBody>
                    <a:bodyPr/>
                    <a:lstStyle/>
                    <a:p>
                      <a:endParaRPr lang="en-US" sz="1500" dirty="0"/>
                    </a:p>
                  </a:txBody>
                  <a:tcPr marT="34290" marB="34290"/>
                </a:tc>
                <a:tc>
                  <a:txBody>
                    <a:bodyPr/>
                    <a:lstStyle/>
                    <a:p>
                      <a:endParaRPr lang="en-US" sz="1500" dirty="0"/>
                    </a:p>
                  </a:txBody>
                  <a:tcPr marT="34290" marB="34290"/>
                </a:tc>
                <a:tc>
                  <a:txBody>
                    <a:bodyPr/>
                    <a:lstStyle/>
                    <a:p>
                      <a:endParaRPr lang="en-US" sz="1500" dirty="0"/>
                    </a:p>
                  </a:txBody>
                  <a:tcPr marT="34290" marB="34290"/>
                </a:tc>
              </a:tr>
              <a:tr h="575282">
                <a:tc>
                  <a:txBody>
                    <a:bodyPr/>
                    <a:lstStyle/>
                    <a:p>
                      <a:r>
                        <a:rPr lang="en-US" sz="2800" dirty="0" smtClean="0"/>
                        <a:t>Stage IV</a:t>
                      </a:r>
                      <a:endParaRPr lang="en-US" sz="2800" dirty="0"/>
                    </a:p>
                  </a:txBody>
                  <a:tcPr marT="34290" marB="34290"/>
                </a:tc>
                <a:tc>
                  <a:txBody>
                    <a:bodyPr/>
                    <a:lstStyle/>
                    <a:p>
                      <a:r>
                        <a:rPr lang="en-US" sz="2800" dirty="0" smtClean="0"/>
                        <a:t>…severe decrease in GFR</a:t>
                      </a:r>
                      <a:endParaRPr lang="en-US" sz="2800" dirty="0"/>
                    </a:p>
                  </a:txBody>
                  <a:tcPr marT="34290" marB="34290"/>
                </a:tc>
                <a:tc>
                  <a:txBody>
                    <a:bodyPr/>
                    <a:lstStyle/>
                    <a:p>
                      <a:endParaRPr lang="en-US" sz="1500" dirty="0"/>
                    </a:p>
                  </a:txBody>
                  <a:tcPr marT="34290" marB="34290"/>
                </a:tc>
                <a:tc>
                  <a:txBody>
                    <a:bodyPr/>
                    <a:lstStyle/>
                    <a:p>
                      <a:endParaRPr lang="en-US" sz="1500" dirty="0"/>
                    </a:p>
                  </a:txBody>
                  <a:tcPr marT="34290" marB="34290"/>
                </a:tc>
                <a:tc>
                  <a:txBody>
                    <a:bodyPr/>
                    <a:lstStyle/>
                    <a:p>
                      <a:endParaRPr lang="en-US" sz="1500" dirty="0"/>
                    </a:p>
                  </a:txBody>
                  <a:tcPr marT="34290" marB="34290"/>
                </a:tc>
              </a:tr>
              <a:tr h="533400">
                <a:tc>
                  <a:txBody>
                    <a:bodyPr/>
                    <a:lstStyle/>
                    <a:p>
                      <a:r>
                        <a:rPr lang="en-US" sz="2800" dirty="0" smtClean="0"/>
                        <a:t>Stage </a:t>
                      </a:r>
                      <a:r>
                        <a:rPr lang="en-US" sz="2800" dirty="0" smtClean="0"/>
                        <a:t>V</a:t>
                      </a:r>
                      <a:endParaRPr lang="en-US" sz="2800" dirty="0"/>
                    </a:p>
                  </a:txBody>
                  <a:tcPr marT="34290" marB="3429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smtClean="0"/>
                        <a:t>…Kidney failure</a:t>
                      </a:r>
                    </a:p>
                  </a:txBody>
                  <a:tcPr marT="34290" marB="34290"/>
                </a:tc>
                <a:tc>
                  <a:txBody>
                    <a:bodyPr/>
                    <a:lstStyle/>
                    <a:p>
                      <a:endParaRPr lang="en-US" sz="1500" dirty="0"/>
                    </a:p>
                  </a:txBody>
                  <a:tcPr marT="34290" marB="34290"/>
                </a:tc>
                <a:tc>
                  <a:txBody>
                    <a:bodyPr/>
                    <a:lstStyle/>
                    <a:p>
                      <a:endParaRPr lang="en-US" sz="1500" dirty="0"/>
                    </a:p>
                  </a:txBody>
                  <a:tcPr marT="34290" marB="34290"/>
                </a:tc>
                <a:tc>
                  <a:txBody>
                    <a:bodyPr/>
                    <a:lstStyle/>
                    <a:p>
                      <a:endParaRPr lang="en-US" sz="1500" dirty="0"/>
                    </a:p>
                  </a:txBody>
                  <a:tcPr marT="34290" marB="34290"/>
                </a:tc>
              </a:tr>
              <a:tr h="684213">
                <a:tc>
                  <a:txBody>
                    <a:bodyPr/>
                    <a:lstStyle/>
                    <a:p>
                      <a:r>
                        <a:rPr lang="en-US" sz="2800" dirty="0" smtClean="0"/>
                        <a:t>ESRD</a:t>
                      </a:r>
                      <a:endParaRPr lang="en-US" sz="2800" dirty="0"/>
                    </a:p>
                  </a:txBody>
                  <a:tcPr marT="34290" marB="34290"/>
                </a:tc>
                <a:tc>
                  <a:txBody>
                    <a:bodyPr/>
                    <a:lstStyle/>
                    <a:p>
                      <a:r>
                        <a:rPr lang="en-US" sz="2800" dirty="0" smtClean="0"/>
                        <a:t>Kidney failure requiring chronic hemodialysis or awaiting transplant</a:t>
                      </a:r>
                      <a:endParaRPr lang="en-US" sz="2800" dirty="0"/>
                    </a:p>
                  </a:txBody>
                  <a:tcPr marT="34290" marB="34290"/>
                </a:tc>
                <a:tc>
                  <a:txBody>
                    <a:bodyPr/>
                    <a:lstStyle/>
                    <a:p>
                      <a:endParaRPr lang="en-US" sz="1500" dirty="0"/>
                    </a:p>
                  </a:txBody>
                  <a:tcPr marT="34290" marB="34290"/>
                </a:tc>
                <a:tc>
                  <a:txBody>
                    <a:bodyPr/>
                    <a:lstStyle/>
                    <a:p>
                      <a:endParaRPr lang="en-US" sz="1500" dirty="0"/>
                    </a:p>
                  </a:txBody>
                  <a:tcPr marT="34290" marB="34290"/>
                </a:tc>
                <a:tc>
                  <a:txBody>
                    <a:bodyPr/>
                    <a:lstStyle/>
                    <a:p>
                      <a:endParaRPr lang="en-US" sz="1500" dirty="0"/>
                    </a:p>
                  </a:txBody>
                  <a:tcPr marT="34290" marB="34290"/>
                </a:tc>
              </a:tr>
            </a:tbl>
          </a:graphicData>
        </a:graphic>
      </p:graphicFrame>
      <p:sp>
        <p:nvSpPr>
          <p:cNvPr id="6" name="Rectangle 5" descr="ICD-10 Cat. (N18.1 – N18.6)&#10;"/>
          <p:cNvSpPr/>
          <p:nvPr/>
        </p:nvSpPr>
        <p:spPr>
          <a:xfrm rot="16200000">
            <a:off x="6477972" y="2718316"/>
            <a:ext cx="4201663" cy="523220"/>
          </a:xfrm>
          <a:prstGeom prst="rect">
            <a:avLst/>
          </a:prstGeom>
        </p:spPr>
        <p:txBody>
          <a:bodyPr wrap="none">
            <a:spAutoFit/>
          </a:bodyPr>
          <a:lstStyle/>
          <a:p>
            <a:r>
              <a:rPr lang="en-US" sz="2800" b="1" dirty="0">
                <a:solidFill>
                  <a:schemeClr val="bg1"/>
                </a:solidFill>
              </a:rPr>
              <a:t>ICD-10 </a:t>
            </a:r>
            <a:r>
              <a:rPr lang="en-US" sz="2800" b="1" dirty="0" smtClean="0">
                <a:solidFill>
                  <a:schemeClr val="bg1"/>
                </a:solidFill>
              </a:rPr>
              <a:t>Cat. </a:t>
            </a:r>
            <a:r>
              <a:rPr lang="en-US" sz="2800" dirty="0" smtClean="0">
                <a:solidFill>
                  <a:schemeClr val="bg1"/>
                </a:solidFill>
              </a:rPr>
              <a:t>(N18.1 – N18.6)</a:t>
            </a:r>
            <a:endParaRPr lang="en-US" sz="2800" dirty="0">
              <a:solidFill>
                <a:schemeClr val="bg1"/>
              </a:solidFill>
            </a:endParaRPr>
          </a:p>
        </p:txBody>
      </p:sp>
      <p:sp>
        <p:nvSpPr>
          <p:cNvPr id="5" name="Rectangle 4" descr="eGFR Level (&gt;90 - &lt; 15)&#10;"/>
          <p:cNvSpPr/>
          <p:nvPr/>
        </p:nvSpPr>
        <p:spPr>
          <a:xfrm rot="16200000">
            <a:off x="6238918" y="3060836"/>
            <a:ext cx="3557128" cy="523220"/>
          </a:xfrm>
          <a:prstGeom prst="rect">
            <a:avLst/>
          </a:prstGeom>
        </p:spPr>
        <p:txBody>
          <a:bodyPr wrap="none">
            <a:spAutoFit/>
          </a:bodyPr>
          <a:lstStyle/>
          <a:p>
            <a:r>
              <a:rPr lang="en-US" sz="2800" b="1" dirty="0" smtClean="0">
                <a:solidFill>
                  <a:schemeClr val="bg1"/>
                </a:solidFill>
              </a:rPr>
              <a:t>eGFR Level </a:t>
            </a:r>
            <a:r>
              <a:rPr lang="en-US" sz="2800" dirty="0" smtClean="0">
                <a:solidFill>
                  <a:schemeClr val="bg1"/>
                </a:solidFill>
              </a:rPr>
              <a:t>(&gt;90 - &lt; 15)</a:t>
            </a:r>
            <a:endParaRPr lang="en-US" sz="2800" dirty="0">
              <a:solidFill>
                <a:schemeClr val="bg1"/>
              </a:solidFill>
            </a:endParaRPr>
          </a:p>
        </p:txBody>
      </p:sp>
      <p:sp>
        <p:nvSpPr>
          <p:cNvPr id="3" name="Rectangle 2" descr="Serum CR (&lt; 0.9 - &gt; 4.5)&#10;"/>
          <p:cNvSpPr/>
          <p:nvPr/>
        </p:nvSpPr>
        <p:spPr>
          <a:xfrm rot="16200000">
            <a:off x="5639921" y="3022738"/>
            <a:ext cx="3607078" cy="523220"/>
          </a:xfrm>
          <a:prstGeom prst="rect">
            <a:avLst/>
          </a:prstGeom>
        </p:spPr>
        <p:txBody>
          <a:bodyPr wrap="none">
            <a:spAutoFit/>
          </a:bodyPr>
          <a:lstStyle/>
          <a:p>
            <a:r>
              <a:rPr lang="en-US" sz="2800" b="1" dirty="0">
                <a:solidFill>
                  <a:schemeClr val="bg1"/>
                </a:solidFill>
              </a:rPr>
              <a:t>Serum </a:t>
            </a:r>
            <a:r>
              <a:rPr lang="en-US" sz="2800" b="1" dirty="0" smtClean="0">
                <a:solidFill>
                  <a:schemeClr val="bg1"/>
                </a:solidFill>
              </a:rPr>
              <a:t>CR </a:t>
            </a:r>
            <a:r>
              <a:rPr lang="en-US" sz="2800" dirty="0" smtClean="0">
                <a:solidFill>
                  <a:schemeClr val="bg1"/>
                </a:solidFill>
              </a:rPr>
              <a:t>(&lt; 0.9 - &gt; 4.5)</a:t>
            </a:r>
            <a:endParaRPr lang="en-US" sz="2800" dirty="0">
              <a:solidFill>
                <a:schemeClr val="bg1"/>
              </a:solidFill>
            </a:endParaRPr>
          </a:p>
        </p:txBody>
      </p:sp>
      <p:sp>
        <p:nvSpPr>
          <p:cNvPr id="7" name="Rectangle 6" descr="Chronic Kidney Disease&#10;"/>
          <p:cNvSpPr/>
          <p:nvPr/>
        </p:nvSpPr>
        <p:spPr>
          <a:xfrm>
            <a:off x="0" y="138440"/>
            <a:ext cx="9144000" cy="584775"/>
          </a:xfrm>
          <a:prstGeom prst="rect">
            <a:avLst/>
          </a:prstGeom>
          <a:solidFill>
            <a:srgbClr val="7030A0"/>
          </a:solidFill>
        </p:spPr>
        <p:txBody>
          <a:bodyPr wrap="square">
            <a:spAutoFit/>
          </a:bodyPr>
          <a:lstStyle/>
          <a:p>
            <a:pPr algn="ctr"/>
            <a:r>
              <a:rPr lang="en-US" sz="3200" b="1" dirty="0"/>
              <a:t>Chronic Kidney Disease</a:t>
            </a:r>
          </a:p>
        </p:txBody>
      </p:sp>
    </p:spTree>
    <p:extLst>
      <p:ext uri="{BB962C8B-B14F-4D97-AF65-F5344CB8AC3E}">
        <p14:creationId xmlns="" xmlns:p14="http://schemas.microsoft.com/office/powerpoint/2010/main" val="11156364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Sneak Peek</a:t>
            </a:r>
            <a:endParaRPr lang="en-US" dirty="0"/>
          </a:p>
        </p:txBody>
      </p:sp>
      <p:pic>
        <p:nvPicPr>
          <p:cNvPr id="2050" name="Picture 2" descr="N18 Chronic kidney disease (CKD) entry"/>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65" y="140825"/>
            <a:ext cx="8918665" cy="49673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Isosceles Triangle 3" descr="&quot; &quot;"/>
          <p:cNvSpPr/>
          <p:nvPr/>
        </p:nvSpPr>
        <p:spPr>
          <a:xfrm>
            <a:off x="-1" y="2152650"/>
            <a:ext cx="9056371" cy="914400"/>
          </a:xfrm>
          <a:prstGeom prst="triangle">
            <a:avLst>
              <a:gd name="adj" fmla="val 40534"/>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N18 Chronic kidney disease ICD 10 entries N18.1 (stage 1) to N18.5 (stage 5)"/>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008" t="30529" r="24777" b="47611"/>
          <a:stretch/>
        </p:blipFill>
        <p:spPr bwMode="auto">
          <a:xfrm>
            <a:off x="95251" y="3076432"/>
            <a:ext cx="8961120" cy="1647688"/>
          </a:xfrm>
          <a:prstGeom prst="rect">
            <a:avLst/>
          </a:prstGeom>
          <a:noFill/>
          <a:ln w="76200">
            <a:solidFill>
              <a:srgbClr val="0066FF"/>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704015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kidney diagram"/>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8125"/>
          <a:stretch/>
        </p:blipFill>
        <p:spPr bwMode="auto">
          <a:xfrm>
            <a:off x="4876608" y="1885950"/>
            <a:ext cx="4267391" cy="325755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itle 3"/>
          <p:cNvSpPr>
            <a:spLocks noGrp="1"/>
          </p:cNvSpPr>
          <p:nvPr>
            <p:ph type="title"/>
          </p:nvPr>
        </p:nvSpPr>
        <p:spPr>
          <a:xfrm>
            <a:off x="4876800" y="0"/>
            <a:ext cx="4286250" cy="1962150"/>
          </a:xfrm>
          <a:solidFill>
            <a:schemeClr val="bg1"/>
          </a:solidFill>
        </p:spPr>
        <p:txBody>
          <a:bodyPr/>
          <a:lstStyle/>
          <a:p>
            <a:r>
              <a:rPr lang="en-US" b="1" dirty="0" smtClean="0"/>
              <a:t>Chronic Kidney Disease</a:t>
            </a:r>
            <a:endParaRPr lang="en-US" b="1" dirty="0"/>
          </a:p>
        </p:txBody>
      </p:sp>
      <p:sp>
        <p:nvSpPr>
          <p:cNvPr id="5" name="Content Placeholder 4"/>
          <p:cNvSpPr>
            <a:spLocks noGrp="1"/>
          </p:cNvSpPr>
          <p:nvPr>
            <p:ph sz="half" idx="1"/>
          </p:nvPr>
        </p:nvSpPr>
        <p:spPr>
          <a:xfrm>
            <a:off x="228600" y="285750"/>
            <a:ext cx="4343400" cy="4724400"/>
          </a:xfrm>
        </p:spPr>
        <p:txBody>
          <a:bodyPr>
            <a:normAutofit/>
          </a:bodyPr>
          <a:lstStyle/>
          <a:p>
            <a:pPr marL="0" indent="0" algn="ctr">
              <a:spcAft>
                <a:spcPts val="2400"/>
              </a:spcAft>
              <a:buNone/>
            </a:pPr>
            <a:r>
              <a:rPr lang="en-US" sz="3200" b="1" dirty="0" smtClean="0">
                <a:solidFill>
                  <a:srgbClr val="9900CC"/>
                </a:solidFill>
              </a:rPr>
              <a:t>Hypertensive</a:t>
            </a:r>
            <a:r>
              <a:rPr lang="en-US" sz="3200" dirty="0" smtClean="0">
                <a:solidFill>
                  <a:schemeClr val="bg1"/>
                </a:solidFill>
              </a:rPr>
              <a:t> chronic kidney disease, stage 4</a:t>
            </a:r>
          </a:p>
          <a:p>
            <a:pPr marL="0" indent="0" algn="ctr">
              <a:spcAft>
                <a:spcPts val="2400"/>
              </a:spcAft>
              <a:buNone/>
            </a:pPr>
            <a:r>
              <a:rPr lang="en-US" sz="3200" dirty="0" smtClean="0">
                <a:solidFill>
                  <a:schemeClr val="bg1"/>
                </a:solidFill>
              </a:rPr>
              <a:t>Stage 2chronic kidney disease </a:t>
            </a:r>
            <a:r>
              <a:rPr lang="en-US" sz="3200" b="1" dirty="0" smtClean="0">
                <a:solidFill>
                  <a:srgbClr val="9900CC"/>
                </a:solidFill>
              </a:rPr>
              <a:t>secondary to </a:t>
            </a:r>
            <a:r>
              <a:rPr lang="en-US" sz="3200" dirty="0" smtClean="0">
                <a:solidFill>
                  <a:schemeClr val="bg1"/>
                </a:solidFill>
              </a:rPr>
              <a:t>type 2 DM</a:t>
            </a:r>
          </a:p>
          <a:p>
            <a:pPr marL="0" indent="0" algn="ctr">
              <a:spcAft>
                <a:spcPts val="2400"/>
              </a:spcAft>
              <a:buNone/>
            </a:pPr>
            <a:r>
              <a:rPr lang="en-US" sz="3200" dirty="0" smtClean="0">
                <a:solidFill>
                  <a:schemeClr val="bg1"/>
                </a:solidFill>
              </a:rPr>
              <a:t>ESRD </a:t>
            </a:r>
            <a:r>
              <a:rPr lang="en-US" sz="3200" b="1" dirty="0" smtClean="0">
                <a:solidFill>
                  <a:srgbClr val="9900CC"/>
                </a:solidFill>
              </a:rPr>
              <a:t>as a result of </a:t>
            </a:r>
            <a:r>
              <a:rPr lang="en-US" sz="3200" dirty="0" smtClean="0">
                <a:solidFill>
                  <a:schemeClr val="bg1"/>
                </a:solidFill>
              </a:rPr>
              <a:t>polycystic kidney disease</a:t>
            </a:r>
            <a:endParaRPr lang="en-US" sz="3200" dirty="0">
              <a:solidFill>
                <a:schemeClr val="bg1"/>
              </a:solidFill>
            </a:endParaRPr>
          </a:p>
        </p:txBody>
      </p:sp>
    </p:spTree>
    <p:extLst>
      <p:ext uri="{BB962C8B-B14F-4D97-AF65-F5344CB8AC3E}">
        <p14:creationId xmlns="" xmlns:p14="http://schemas.microsoft.com/office/powerpoint/2010/main" val="26562651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n walking a confusing arrowed pat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458"/>
            <a:ext cx="9144000" cy="5143958"/>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ight Arrow 2" descr="&quot; &quot;"/>
          <p:cNvSpPr/>
          <p:nvPr/>
        </p:nvSpPr>
        <p:spPr>
          <a:xfrm rot="1380000">
            <a:off x="3580071" y="2735069"/>
            <a:ext cx="5651461" cy="1143000"/>
          </a:xfrm>
          <a:prstGeom prst="rightArrow">
            <a:avLst>
              <a:gd name="adj1" fmla="val 50000"/>
              <a:gd name="adj2" fmla="val 9050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rot="1380000">
            <a:off x="3640891" y="2782694"/>
            <a:ext cx="5271848" cy="857250"/>
          </a:xfrm>
        </p:spPr>
        <p:txBody>
          <a:bodyPr>
            <a:normAutofit/>
          </a:bodyPr>
          <a:lstStyle/>
          <a:p>
            <a:r>
              <a:rPr lang="en-US" sz="4800" b="1" dirty="0" smtClean="0">
                <a:solidFill>
                  <a:schemeClr val="bg1"/>
                </a:solidFill>
              </a:rPr>
              <a:t>Complications</a:t>
            </a:r>
            <a:endParaRPr lang="en-US" sz="4800" b="1" dirty="0">
              <a:solidFill>
                <a:schemeClr val="bg1"/>
              </a:solidFill>
            </a:endParaRPr>
          </a:p>
        </p:txBody>
      </p:sp>
    </p:spTree>
    <p:extLst>
      <p:ext uri="{BB962C8B-B14F-4D97-AF65-F5344CB8AC3E}">
        <p14:creationId xmlns="" xmlns:p14="http://schemas.microsoft.com/office/powerpoint/2010/main" val="4891149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PCS</a:t>
            </a:r>
            <a:endParaRPr lang="en-US" dirty="0"/>
          </a:p>
        </p:txBody>
      </p:sp>
      <p:graphicFrame>
        <p:nvGraphicFramePr>
          <p:cNvPr id="4" name="Content Placeholder 3" descr="ICD 9:&#10;3-4 numbers&#10;Approximately 3000 codes&#10;Based on outdated technology&#10;Limited space for adding new codes&#10;Lacks detail&#10;Lacks laterality&#10;Generic terms for body parts&#10;Lacks descriptions of methodology and approach for procedures&#10;Lacks precision to adequately define procedures&#10;ICD-10:&#10;7 alpha-numeric characters&#10;Approximately 87,000 codes&#10;Reflects current usage of medical terminology and devices&#10;Flexible for adding new codes&#10;Very specific&#10;Has laterality&#10;Detailed descriptions for body parts&#10;Provides detailed descriptions of methodology and approach for procedures&#10;Precisely defines procedures with detail regarding body part, approach, and any device used, and qualifying information&#10;&#10;"/>
          <p:cNvGraphicFramePr>
            <a:graphicFrameLocks noGrp="1"/>
          </p:cNvGraphicFramePr>
          <p:nvPr>
            <p:ph idx="1"/>
            <p:extLst>
              <p:ext uri="{D42A27DB-BD31-4B8C-83A1-F6EECF244321}">
                <p14:modId xmlns="" xmlns:p14="http://schemas.microsoft.com/office/powerpoint/2010/main" val="2932156184"/>
              </p:ext>
            </p:extLst>
          </p:nvPr>
        </p:nvGraphicFramePr>
        <p:xfrm>
          <a:off x="0" y="0"/>
          <a:ext cx="9144000" cy="5173664"/>
        </p:xfrm>
        <a:graphic>
          <a:graphicData uri="http://schemas.openxmlformats.org/drawingml/2006/table">
            <a:tbl>
              <a:tblPr firstRow="1" bandRow="1">
                <a:tableStyleId>{5C22544A-7EE6-4342-B048-85BDC9FD1C3A}</a:tableStyleId>
              </a:tblPr>
              <a:tblGrid>
                <a:gridCol w="3886200"/>
                <a:gridCol w="5257800"/>
              </a:tblGrid>
              <a:tr h="369525">
                <a:tc>
                  <a:txBody>
                    <a:bodyPr/>
                    <a:lstStyle/>
                    <a:p>
                      <a:r>
                        <a:rPr lang="en-US" sz="2000" dirty="0" smtClean="0"/>
                        <a:t>ICD 9</a:t>
                      </a:r>
                      <a:endParaRPr lang="en-US" sz="2000" dirty="0"/>
                    </a:p>
                  </a:txBody>
                  <a:tcPr marT="34290" marB="34290"/>
                </a:tc>
                <a:tc>
                  <a:txBody>
                    <a:bodyPr/>
                    <a:lstStyle/>
                    <a:p>
                      <a:r>
                        <a:rPr lang="en-US" sz="2000" dirty="0" smtClean="0"/>
                        <a:t>ICD 10</a:t>
                      </a:r>
                      <a:endParaRPr lang="en-US" sz="2000" dirty="0"/>
                    </a:p>
                  </a:txBody>
                  <a:tcPr marT="34290" marB="34290"/>
                </a:tc>
              </a:tr>
              <a:tr h="369525">
                <a:tc>
                  <a:txBody>
                    <a:bodyPr/>
                    <a:lstStyle/>
                    <a:p>
                      <a:r>
                        <a:rPr lang="en-US" sz="2000" dirty="0" smtClean="0"/>
                        <a:t>3-4 numbers</a:t>
                      </a:r>
                      <a:endParaRPr lang="en-US" sz="2000" dirty="0"/>
                    </a:p>
                  </a:txBody>
                  <a:tcPr marT="34290" marB="34290"/>
                </a:tc>
                <a:tc>
                  <a:txBody>
                    <a:bodyPr/>
                    <a:lstStyle/>
                    <a:p>
                      <a:r>
                        <a:rPr lang="en-US" sz="2000" dirty="0" smtClean="0"/>
                        <a:t>7 alpha-numeric characters</a:t>
                      </a:r>
                      <a:endParaRPr lang="en-US" sz="2000" dirty="0"/>
                    </a:p>
                  </a:txBody>
                  <a:tcPr marT="34290" marB="34290"/>
                </a:tc>
              </a:tr>
              <a:tr h="369525">
                <a:tc>
                  <a:txBody>
                    <a:bodyPr/>
                    <a:lstStyle/>
                    <a:p>
                      <a:r>
                        <a:rPr lang="en-US" sz="2000" dirty="0" smtClean="0"/>
                        <a:t>Approximately 3000 codes</a:t>
                      </a:r>
                      <a:endParaRPr lang="en-US" sz="2000" dirty="0"/>
                    </a:p>
                  </a:txBody>
                  <a:tcPr marT="34290" marB="34290"/>
                </a:tc>
                <a:tc>
                  <a:txBody>
                    <a:bodyPr/>
                    <a:lstStyle/>
                    <a:p>
                      <a:r>
                        <a:rPr lang="en-US" sz="2000" dirty="0" smtClean="0"/>
                        <a:t>Approximately 87,000 codes</a:t>
                      </a:r>
                      <a:endParaRPr lang="en-US" sz="2000" dirty="0"/>
                    </a:p>
                  </a:txBody>
                  <a:tcPr marT="34290" marB="34290"/>
                </a:tc>
              </a:tr>
              <a:tr h="649165">
                <a:tc>
                  <a:txBody>
                    <a:bodyPr/>
                    <a:lstStyle/>
                    <a:p>
                      <a:r>
                        <a:rPr lang="en-US" sz="2000" dirty="0" smtClean="0"/>
                        <a:t>Based on outdated technology</a:t>
                      </a:r>
                      <a:endParaRPr lang="en-US" sz="2000" dirty="0"/>
                    </a:p>
                  </a:txBody>
                  <a:tcPr marT="34290" marB="34290"/>
                </a:tc>
                <a:tc>
                  <a:txBody>
                    <a:bodyPr/>
                    <a:lstStyle/>
                    <a:p>
                      <a:r>
                        <a:rPr lang="en-US" sz="2000" dirty="0" smtClean="0"/>
                        <a:t>Reflects current usage of medical terminology and devices</a:t>
                      </a:r>
                      <a:endParaRPr lang="en-US" sz="2000" dirty="0"/>
                    </a:p>
                  </a:txBody>
                  <a:tcPr marT="34290" marB="34290"/>
                </a:tc>
              </a:tr>
              <a:tr h="369525">
                <a:tc>
                  <a:txBody>
                    <a:bodyPr/>
                    <a:lstStyle/>
                    <a:p>
                      <a:r>
                        <a:rPr lang="en-US" sz="2000" dirty="0" smtClean="0"/>
                        <a:t>Limited space for adding new codes</a:t>
                      </a:r>
                      <a:endParaRPr lang="en-US" sz="2000" dirty="0"/>
                    </a:p>
                  </a:txBody>
                  <a:tcPr marT="34290" marB="34290"/>
                </a:tc>
                <a:tc>
                  <a:txBody>
                    <a:bodyPr/>
                    <a:lstStyle/>
                    <a:p>
                      <a:r>
                        <a:rPr lang="en-US" sz="2000" dirty="0" smtClean="0"/>
                        <a:t>Flexible for adding new codes</a:t>
                      </a:r>
                      <a:endParaRPr lang="en-US" sz="2000" dirty="0"/>
                    </a:p>
                  </a:txBody>
                  <a:tcPr marT="34290" marB="34290"/>
                </a:tc>
              </a:tr>
              <a:tr h="369525">
                <a:tc>
                  <a:txBody>
                    <a:bodyPr/>
                    <a:lstStyle/>
                    <a:p>
                      <a:r>
                        <a:rPr lang="en-US" sz="2000" dirty="0" smtClean="0"/>
                        <a:t>Lacks detail</a:t>
                      </a:r>
                      <a:endParaRPr lang="en-US" sz="2000" dirty="0"/>
                    </a:p>
                  </a:txBody>
                  <a:tcPr marT="34290" marB="34290"/>
                </a:tc>
                <a:tc>
                  <a:txBody>
                    <a:bodyPr/>
                    <a:lstStyle/>
                    <a:p>
                      <a:r>
                        <a:rPr lang="en-US" sz="2000" dirty="0" smtClean="0"/>
                        <a:t>Very</a:t>
                      </a:r>
                      <a:r>
                        <a:rPr lang="en-US" sz="2000" baseline="0" dirty="0" smtClean="0"/>
                        <a:t> specific</a:t>
                      </a:r>
                      <a:endParaRPr lang="en-US" sz="2000" dirty="0"/>
                    </a:p>
                  </a:txBody>
                  <a:tcPr marT="34290" marB="34290"/>
                </a:tc>
              </a:tr>
              <a:tr h="369525">
                <a:tc>
                  <a:txBody>
                    <a:bodyPr/>
                    <a:lstStyle/>
                    <a:p>
                      <a:r>
                        <a:rPr lang="en-US" sz="2000" dirty="0" smtClean="0"/>
                        <a:t>Lacks laterality</a:t>
                      </a:r>
                      <a:endParaRPr lang="en-US" sz="2000" dirty="0"/>
                    </a:p>
                  </a:txBody>
                  <a:tcPr marT="34290" marB="34290"/>
                </a:tc>
                <a:tc>
                  <a:txBody>
                    <a:bodyPr/>
                    <a:lstStyle/>
                    <a:p>
                      <a:r>
                        <a:rPr lang="en-US" sz="2000" dirty="0" smtClean="0"/>
                        <a:t>Has laterality</a:t>
                      </a:r>
                      <a:endParaRPr lang="en-US" sz="2000" dirty="0"/>
                    </a:p>
                  </a:txBody>
                  <a:tcPr marT="34290" marB="34290"/>
                </a:tc>
              </a:tr>
              <a:tr h="369525">
                <a:tc>
                  <a:txBody>
                    <a:bodyPr/>
                    <a:lstStyle/>
                    <a:p>
                      <a:r>
                        <a:rPr lang="en-US" sz="2000" dirty="0" smtClean="0"/>
                        <a:t>Generic terms for body parts</a:t>
                      </a:r>
                      <a:endParaRPr lang="en-US" sz="2000" dirty="0"/>
                    </a:p>
                  </a:txBody>
                  <a:tcPr marT="34290" marB="34290"/>
                </a:tc>
                <a:tc>
                  <a:txBody>
                    <a:bodyPr/>
                    <a:lstStyle/>
                    <a:p>
                      <a:r>
                        <a:rPr lang="en-US" sz="2000" dirty="0" smtClean="0"/>
                        <a:t>Detailed descriptions for body</a:t>
                      </a:r>
                      <a:r>
                        <a:rPr lang="en-US" sz="2000" baseline="0" dirty="0" smtClean="0"/>
                        <a:t> parts</a:t>
                      </a:r>
                      <a:endParaRPr lang="en-US" sz="2000" dirty="0"/>
                    </a:p>
                  </a:txBody>
                  <a:tcPr marT="34290" marB="34290"/>
                </a:tc>
              </a:tr>
              <a:tr h="898844">
                <a:tc>
                  <a:txBody>
                    <a:bodyPr/>
                    <a:lstStyle/>
                    <a:p>
                      <a:r>
                        <a:rPr lang="en-US" sz="2000" dirty="0" smtClean="0"/>
                        <a:t>Lacks descriptions of methodology and approach for procedures</a:t>
                      </a:r>
                      <a:endParaRPr lang="en-US" sz="2000" dirty="0"/>
                    </a:p>
                  </a:txBody>
                  <a:tcPr marT="34290" marB="34290"/>
                </a:tc>
                <a:tc>
                  <a:txBody>
                    <a:bodyPr/>
                    <a:lstStyle/>
                    <a:p>
                      <a:r>
                        <a:rPr lang="en-US" sz="2000" dirty="0" smtClean="0"/>
                        <a:t>Provides detailed descriptions of methodology</a:t>
                      </a:r>
                      <a:r>
                        <a:rPr lang="en-US" sz="2000" baseline="0" dirty="0" smtClean="0"/>
                        <a:t> and approach for procedures</a:t>
                      </a:r>
                      <a:endParaRPr lang="en-US" sz="2000" dirty="0"/>
                    </a:p>
                  </a:txBody>
                  <a:tcPr marT="34290" marB="34290"/>
                </a:tc>
              </a:tr>
              <a:tr h="928806">
                <a:tc>
                  <a:txBody>
                    <a:bodyPr/>
                    <a:lstStyle/>
                    <a:p>
                      <a:r>
                        <a:rPr lang="en-US" sz="2000" dirty="0" smtClean="0"/>
                        <a:t>Lacks</a:t>
                      </a:r>
                      <a:r>
                        <a:rPr lang="en-US" sz="2000" baseline="0" dirty="0" smtClean="0"/>
                        <a:t> precision to adequately define procedures</a:t>
                      </a:r>
                      <a:endParaRPr lang="en-US" sz="2000" dirty="0"/>
                    </a:p>
                  </a:txBody>
                  <a:tcPr marT="34290" marB="34290"/>
                </a:tc>
                <a:tc>
                  <a:txBody>
                    <a:bodyPr/>
                    <a:lstStyle/>
                    <a:p>
                      <a:r>
                        <a:rPr lang="en-US" sz="2000" dirty="0" smtClean="0"/>
                        <a:t>Precisely</a:t>
                      </a:r>
                      <a:r>
                        <a:rPr lang="en-US" sz="2000" baseline="0" dirty="0" smtClean="0"/>
                        <a:t> defines procedures with detail regarding body part, approach, and any device used, and qualifying information</a:t>
                      </a:r>
                      <a:endParaRPr lang="en-US" sz="2000" dirty="0"/>
                    </a:p>
                  </a:txBody>
                  <a:tcPr marT="34290" marB="34290"/>
                </a:tc>
              </a:tr>
            </a:tbl>
          </a:graphicData>
        </a:graphic>
      </p:graphicFrame>
      <p:sp>
        <p:nvSpPr>
          <p:cNvPr id="3" name="TextBox 2" descr="ICD-10: Detailed Procedural Coding&#10;"/>
          <p:cNvSpPr txBox="1"/>
          <p:nvPr/>
        </p:nvSpPr>
        <p:spPr>
          <a:xfrm>
            <a:off x="1371600" y="2076450"/>
            <a:ext cx="6324600" cy="1446550"/>
          </a:xfrm>
          <a:prstGeom prst="rect">
            <a:avLst/>
          </a:prstGeom>
          <a:solidFill>
            <a:schemeClr val="tx1"/>
          </a:solidFill>
        </p:spPr>
        <p:txBody>
          <a:bodyPr wrap="square" rtlCol="0">
            <a:spAutoFit/>
          </a:bodyPr>
          <a:lstStyle/>
          <a:p>
            <a:pPr algn="ctr"/>
            <a:r>
              <a:rPr lang="en-US" sz="4400" b="1" dirty="0" smtClean="0">
                <a:solidFill>
                  <a:schemeClr val="accent1"/>
                </a:solidFill>
              </a:rPr>
              <a:t>ICD-10: Detailed Procedural Coding</a:t>
            </a:r>
            <a:endParaRPr lang="en-US" sz="4400" b="1" dirty="0">
              <a:solidFill>
                <a:schemeClr val="accent1"/>
              </a:solidFill>
            </a:endParaRPr>
          </a:p>
        </p:txBody>
      </p:sp>
    </p:spTree>
    <p:extLst>
      <p:ext uri="{BB962C8B-B14F-4D97-AF65-F5344CB8AC3E}">
        <p14:creationId xmlns="" xmlns:p14="http://schemas.microsoft.com/office/powerpoint/2010/main" val="31780973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67150"/>
            <a:ext cx="4953000" cy="857250"/>
          </a:xfrm>
        </p:spPr>
        <p:txBody>
          <a:bodyPr>
            <a:noAutofit/>
          </a:bodyPr>
          <a:lstStyle/>
          <a:p>
            <a:r>
              <a:rPr lang="en-US" sz="10000" b="1" dirty="0" smtClean="0">
                <a:solidFill>
                  <a:schemeClr val="bg1"/>
                </a:solidFill>
              </a:rPr>
              <a:t>PCS</a:t>
            </a:r>
            <a:endParaRPr lang="en-US" sz="10000" b="1" dirty="0">
              <a:solidFill>
                <a:schemeClr val="bg1"/>
              </a:solidFill>
            </a:endParaRPr>
          </a:p>
        </p:txBody>
      </p:sp>
      <p:graphicFrame>
        <p:nvGraphicFramePr>
          <p:cNvPr id="5" name="Diagram 4"/>
          <p:cNvGraphicFramePr/>
          <p:nvPr>
            <p:extLst>
              <p:ext uri="{D42A27DB-BD31-4B8C-83A1-F6EECF244321}">
                <p14:modId xmlns="" xmlns:p14="http://schemas.microsoft.com/office/powerpoint/2010/main" val="3093196365"/>
              </p:ext>
            </p:extLst>
          </p:nvPr>
        </p:nvGraphicFramePr>
        <p:xfrm>
          <a:off x="171450" y="209550"/>
          <a:ext cx="88392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15108024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13" descr="Diagnostic biopsy performed before open procedure &#10;"/>
          <p:cNvSpPr/>
          <p:nvPr/>
        </p:nvSpPr>
        <p:spPr>
          <a:xfrm>
            <a:off x="3143250" y="4304496"/>
            <a:ext cx="5772150" cy="770596"/>
          </a:xfrm>
          <a:prstGeom prst="rect">
            <a:avLst/>
          </a:prstGeom>
        </p:spPr>
        <p:txBody>
          <a:bodyPr wrap="square">
            <a:spAutoFit/>
          </a:bodyPr>
          <a:lstStyle/>
          <a:p>
            <a:pPr>
              <a:lnSpc>
                <a:spcPts val="2600"/>
              </a:lnSpc>
            </a:pPr>
            <a:r>
              <a:rPr lang="en-US" sz="2800" dirty="0" smtClean="0">
                <a:solidFill>
                  <a:schemeClr val="accent1"/>
                </a:solidFill>
              </a:rPr>
              <a:t>Diagnostic </a:t>
            </a:r>
            <a:r>
              <a:rPr lang="en-US" sz="2800" dirty="0">
                <a:solidFill>
                  <a:schemeClr val="accent1"/>
                </a:solidFill>
              </a:rPr>
              <a:t>biopsy </a:t>
            </a:r>
            <a:r>
              <a:rPr lang="en-US" sz="2800" dirty="0" smtClean="0">
                <a:solidFill>
                  <a:schemeClr val="accent1"/>
                </a:solidFill>
              </a:rPr>
              <a:t>performed before </a:t>
            </a:r>
            <a:r>
              <a:rPr lang="en-US" sz="2800" dirty="0">
                <a:solidFill>
                  <a:schemeClr val="accent1"/>
                </a:solidFill>
              </a:rPr>
              <a:t>open procedure </a:t>
            </a:r>
          </a:p>
        </p:txBody>
      </p:sp>
      <p:sp>
        <p:nvSpPr>
          <p:cNvPr id="23" name="TextBox 12" descr="When and why conversion done&#10;"/>
          <p:cNvSpPr txBox="1"/>
          <p:nvPr/>
        </p:nvSpPr>
        <p:spPr>
          <a:xfrm>
            <a:off x="3143250" y="3699568"/>
            <a:ext cx="6019800" cy="523220"/>
          </a:xfrm>
          <a:prstGeom prst="rect">
            <a:avLst/>
          </a:prstGeom>
          <a:noFill/>
        </p:spPr>
        <p:txBody>
          <a:bodyPr wrap="square" rtlCol="0">
            <a:spAutoFit/>
          </a:bodyPr>
          <a:lstStyle/>
          <a:p>
            <a:r>
              <a:rPr lang="en-US" sz="2800" dirty="0" smtClean="0">
                <a:solidFill>
                  <a:schemeClr val="accent1"/>
                </a:solidFill>
              </a:rPr>
              <a:t>When and why conversion done</a:t>
            </a:r>
            <a:endParaRPr lang="en-US" sz="2800" dirty="0">
              <a:solidFill>
                <a:schemeClr val="accent1"/>
              </a:solidFill>
            </a:endParaRPr>
          </a:p>
        </p:txBody>
      </p:sp>
      <p:sp>
        <p:nvSpPr>
          <p:cNvPr id="22" name="TextBox 11" descr="Intent of and exact approach for&#10;"/>
          <p:cNvSpPr txBox="1"/>
          <p:nvPr/>
        </p:nvSpPr>
        <p:spPr>
          <a:xfrm>
            <a:off x="3124200" y="3214448"/>
            <a:ext cx="6019800" cy="523220"/>
          </a:xfrm>
          <a:prstGeom prst="rect">
            <a:avLst/>
          </a:prstGeom>
          <a:noFill/>
        </p:spPr>
        <p:txBody>
          <a:bodyPr wrap="square" rtlCol="0">
            <a:spAutoFit/>
          </a:bodyPr>
          <a:lstStyle/>
          <a:p>
            <a:r>
              <a:rPr lang="en-US" sz="2800" dirty="0" smtClean="0">
                <a:solidFill>
                  <a:schemeClr val="accent1"/>
                </a:solidFill>
              </a:rPr>
              <a:t>Intent of and exact approach for</a:t>
            </a:r>
            <a:endParaRPr lang="en-US" sz="2800" dirty="0">
              <a:solidFill>
                <a:schemeClr val="accent1"/>
              </a:solidFill>
            </a:endParaRPr>
          </a:p>
        </p:txBody>
      </p:sp>
      <p:sp>
        <p:nvSpPr>
          <p:cNvPr id="21" name="TextBox 10" descr="Type of graft and material used&#10;"/>
          <p:cNvSpPr txBox="1"/>
          <p:nvPr/>
        </p:nvSpPr>
        <p:spPr>
          <a:xfrm>
            <a:off x="3124200" y="2707689"/>
            <a:ext cx="6019800" cy="523220"/>
          </a:xfrm>
          <a:prstGeom prst="rect">
            <a:avLst/>
          </a:prstGeom>
          <a:noFill/>
        </p:spPr>
        <p:txBody>
          <a:bodyPr wrap="square" rtlCol="0">
            <a:spAutoFit/>
          </a:bodyPr>
          <a:lstStyle/>
          <a:p>
            <a:r>
              <a:rPr lang="en-US" sz="2800" dirty="0" smtClean="0">
                <a:solidFill>
                  <a:schemeClr val="accent1"/>
                </a:solidFill>
              </a:rPr>
              <a:t>Type of graft and material used</a:t>
            </a:r>
            <a:endParaRPr lang="en-US" sz="2800" dirty="0">
              <a:solidFill>
                <a:schemeClr val="accent1"/>
              </a:solidFill>
            </a:endParaRPr>
          </a:p>
        </p:txBody>
      </p:sp>
      <p:sp>
        <p:nvSpPr>
          <p:cNvPr id="20" name="TextBox 9" descr="Subdivisions of body parts&#10;"/>
          <p:cNvSpPr txBox="1"/>
          <p:nvPr/>
        </p:nvSpPr>
        <p:spPr>
          <a:xfrm>
            <a:off x="3143250" y="2222569"/>
            <a:ext cx="6019800" cy="523220"/>
          </a:xfrm>
          <a:prstGeom prst="rect">
            <a:avLst/>
          </a:prstGeom>
          <a:noFill/>
        </p:spPr>
        <p:txBody>
          <a:bodyPr wrap="square" rtlCol="0">
            <a:spAutoFit/>
          </a:bodyPr>
          <a:lstStyle/>
          <a:p>
            <a:r>
              <a:rPr lang="en-US" sz="2800" dirty="0" smtClean="0">
                <a:solidFill>
                  <a:schemeClr val="accent1"/>
                </a:solidFill>
              </a:rPr>
              <a:t>Subdivisions of body parts</a:t>
            </a:r>
            <a:endParaRPr lang="en-US" sz="2800" dirty="0">
              <a:solidFill>
                <a:schemeClr val="accent1"/>
              </a:solidFill>
            </a:endParaRPr>
          </a:p>
        </p:txBody>
      </p:sp>
      <p:sp>
        <p:nvSpPr>
          <p:cNvPr id="19" name="TextBox 8" descr="“To” and “From” for bypass procedures&#10;"/>
          <p:cNvSpPr txBox="1"/>
          <p:nvPr/>
        </p:nvSpPr>
        <p:spPr>
          <a:xfrm>
            <a:off x="3124200" y="1714500"/>
            <a:ext cx="6019800" cy="523220"/>
          </a:xfrm>
          <a:prstGeom prst="rect">
            <a:avLst/>
          </a:prstGeom>
          <a:noFill/>
        </p:spPr>
        <p:txBody>
          <a:bodyPr wrap="square" rtlCol="0">
            <a:spAutoFit/>
          </a:bodyPr>
          <a:lstStyle/>
          <a:p>
            <a:r>
              <a:rPr lang="en-US" sz="2800" dirty="0" smtClean="0">
                <a:solidFill>
                  <a:schemeClr val="accent1"/>
                </a:solidFill>
              </a:rPr>
              <a:t>“To” and “From” for bypass procedures</a:t>
            </a:r>
            <a:endParaRPr lang="en-US" sz="2800" dirty="0">
              <a:solidFill>
                <a:schemeClr val="accent1"/>
              </a:solidFill>
            </a:endParaRPr>
          </a:p>
        </p:txBody>
      </p:sp>
      <p:sp>
        <p:nvSpPr>
          <p:cNvPr id="18" name="TextBox 7" descr="Different procedures on same body part&#10;"/>
          <p:cNvSpPr txBox="1"/>
          <p:nvPr/>
        </p:nvSpPr>
        <p:spPr>
          <a:xfrm>
            <a:off x="3124200" y="1217890"/>
            <a:ext cx="6019800" cy="523220"/>
          </a:xfrm>
          <a:prstGeom prst="rect">
            <a:avLst/>
          </a:prstGeom>
          <a:noFill/>
        </p:spPr>
        <p:txBody>
          <a:bodyPr wrap="square" rtlCol="0">
            <a:spAutoFit/>
          </a:bodyPr>
          <a:lstStyle/>
          <a:p>
            <a:r>
              <a:rPr lang="en-US" sz="2800" dirty="0" smtClean="0">
                <a:solidFill>
                  <a:schemeClr val="accent1"/>
                </a:solidFill>
              </a:rPr>
              <a:t>Different procedures on same body part</a:t>
            </a:r>
            <a:endParaRPr lang="en-US" sz="2800" dirty="0">
              <a:solidFill>
                <a:schemeClr val="accent1"/>
              </a:solidFill>
            </a:endParaRPr>
          </a:p>
        </p:txBody>
      </p:sp>
      <p:sp>
        <p:nvSpPr>
          <p:cNvPr id="17" name="TextBox 6" descr="Same operation on different body parts&#10;"/>
          <p:cNvSpPr txBox="1"/>
          <p:nvPr/>
        </p:nvSpPr>
        <p:spPr>
          <a:xfrm>
            <a:off x="3124200" y="742950"/>
            <a:ext cx="6019800" cy="523220"/>
          </a:xfrm>
          <a:prstGeom prst="rect">
            <a:avLst/>
          </a:prstGeom>
          <a:noFill/>
        </p:spPr>
        <p:txBody>
          <a:bodyPr wrap="square" rtlCol="0">
            <a:spAutoFit/>
          </a:bodyPr>
          <a:lstStyle/>
          <a:p>
            <a:r>
              <a:rPr lang="en-US" sz="2800" dirty="0" smtClean="0">
                <a:solidFill>
                  <a:schemeClr val="accent1"/>
                </a:solidFill>
              </a:rPr>
              <a:t>Same operation on different body parts</a:t>
            </a:r>
            <a:endParaRPr lang="en-US" sz="2800" dirty="0">
              <a:solidFill>
                <a:schemeClr val="accent1"/>
              </a:solidFill>
            </a:endParaRPr>
          </a:p>
        </p:txBody>
      </p:sp>
      <p:sp>
        <p:nvSpPr>
          <p:cNvPr id="15" name="Rectangle 5" descr="&quot; &quot;"/>
          <p:cNvSpPr/>
          <p:nvPr/>
        </p:nvSpPr>
        <p:spPr>
          <a:xfrm>
            <a:off x="0" y="0"/>
            <a:ext cx="31242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4" descr="Specify&#10;Document&#10;Distinguish&#10;"/>
          <p:cNvSpPr txBox="1"/>
          <p:nvPr/>
        </p:nvSpPr>
        <p:spPr>
          <a:xfrm>
            <a:off x="0" y="1276350"/>
            <a:ext cx="3124200" cy="3170099"/>
          </a:xfrm>
          <a:prstGeom prst="rect">
            <a:avLst/>
          </a:prstGeom>
          <a:noFill/>
        </p:spPr>
        <p:txBody>
          <a:bodyPr wrap="square" rtlCol="0">
            <a:spAutoFit/>
          </a:bodyPr>
          <a:lstStyle/>
          <a:p>
            <a:pPr algn="ctr"/>
            <a:r>
              <a:rPr lang="en-US" sz="4000" b="1" i="1" dirty="0" smtClean="0">
                <a:latin typeface="Bradley Hand ITC" panose="03070402050302030203" pitchFamily="66" charset="0"/>
              </a:rPr>
              <a:t>Specify</a:t>
            </a:r>
          </a:p>
          <a:p>
            <a:pPr algn="ctr"/>
            <a:endParaRPr lang="en-US" sz="4000" b="1" i="1" dirty="0" smtClean="0">
              <a:latin typeface="Bradley Hand ITC" panose="03070402050302030203" pitchFamily="66" charset="0"/>
            </a:endParaRPr>
          </a:p>
          <a:p>
            <a:pPr algn="ctr"/>
            <a:r>
              <a:rPr lang="en-US" sz="4000" b="1" i="1" dirty="0" smtClean="0">
                <a:latin typeface="Bradley Hand ITC" panose="03070402050302030203" pitchFamily="66" charset="0"/>
              </a:rPr>
              <a:t>Document</a:t>
            </a:r>
          </a:p>
          <a:p>
            <a:pPr algn="ctr"/>
            <a:endParaRPr lang="en-US" sz="4000" b="1" i="1" dirty="0" smtClean="0">
              <a:latin typeface="Bradley Hand ITC" panose="03070402050302030203" pitchFamily="66" charset="0"/>
            </a:endParaRPr>
          </a:p>
          <a:p>
            <a:pPr algn="ctr"/>
            <a:r>
              <a:rPr lang="en-US" sz="4000" b="1" i="1" dirty="0" smtClean="0">
                <a:latin typeface="Bradley Hand ITC" panose="03070402050302030203" pitchFamily="66" charset="0"/>
              </a:rPr>
              <a:t>Distinguish</a:t>
            </a:r>
            <a:endParaRPr lang="en-US" sz="4000" b="1" i="1" dirty="0">
              <a:latin typeface="Bradley Hand ITC" panose="03070402050302030203" pitchFamily="66" charset="0"/>
            </a:endParaRPr>
          </a:p>
        </p:txBody>
      </p:sp>
      <p:sp>
        <p:nvSpPr>
          <p:cNvPr id="2" name="Title 1"/>
          <p:cNvSpPr>
            <a:spLocks noGrp="1"/>
          </p:cNvSpPr>
          <p:nvPr>
            <p:ph type="title"/>
          </p:nvPr>
        </p:nvSpPr>
        <p:spPr>
          <a:xfrm>
            <a:off x="457200" y="167878"/>
            <a:ext cx="8229600" cy="536972"/>
          </a:xfrm>
        </p:spPr>
        <p:txBody>
          <a:bodyPr>
            <a:normAutofit fontScale="90000"/>
          </a:bodyPr>
          <a:lstStyle/>
          <a:p>
            <a:r>
              <a:rPr lang="en-US" b="1" dirty="0" smtClean="0"/>
              <a:t>ICD-10-PCS </a:t>
            </a:r>
            <a:r>
              <a:rPr lang="en-US" b="1" dirty="0" smtClean="0">
                <a:solidFill>
                  <a:schemeClr val="accent1"/>
                </a:solidFill>
              </a:rPr>
              <a:t>Documentation Specifics</a:t>
            </a:r>
            <a:endParaRPr lang="en-US" b="1" dirty="0">
              <a:solidFill>
                <a:schemeClr val="accent1"/>
              </a:solidFill>
            </a:endParaRPr>
          </a:p>
        </p:txBody>
      </p:sp>
    </p:spTree>
    <p:extLst>
      <p:ext uri="{BB962C8B-B14F-4D97-AF65-F5344CB8AC3E}">
        <p14:creationId xmlns="" xmlns:p14="http://schemas.microsoft.com/office/powerpoint/2010/main" val="22086806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step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43351" r="19244" b="2602"/>
          <a:stretch/>
        </p:blipFill>
        <p:spPr bwMode="auto">
          <a:xfrm>
            <a:off x="1866006" y="0"/>
            <a:ext cx="7277994" cy="51435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descr="Next Steps"/>
          <p:cNvSpPr>
            <a:spLocks noGrp="1"/>
          </p:cNvSpPr>
          <p:nvPr>
            <p:ph type="title"/>
          </p:nvPr>
        </p:nvSpPr>
        <p:spPr>
          <a:xfrm>
            <a:off x="-457200" y="3535680"/>
            <a:ext cx="4591050" cy="1607820"/>
          </a:xfrm>
        </p:spPr>
        <p:txBody>
          <a:bodyPr>
            <a:noAutofit/>
          </a:bodyPr>
          <a:lstStyle/>
          <a:p>
            <a:r>
              <a:rPr lang="en-US" sz="6000" b="1" dirty="0" smtClean="0">
                <a:solidFill>
                  <a:schemeClr val="bg1"/>
                </a:solidFill>
              </a:rPr>
              <a:t>Next Steps</a:t>
            </a:r>
            <a:endParaRPr lang="en-US" sz="6000" b="1" dirty="0">
              <a:solidFill>
                <a:schemeClr val="bg1"/>
              </a:solidFill>
            </a:endParaRPr>
          </a:p>
        </p:txBody>
      </p:sp>
      <p:sp>
        <p:nvSpPr>
          <p:cNvPr id="7" name="Rectangle 6" descr="VHA  ICD-10 Website&#10;VHA HIM CDI Educational Sessions&#10;Development of Local CDI Programs&#10;Elsevier Doc Briefs&#10;CMS Website&#10;"/>
          <p:cNvSpPr/>
          <p:nvPr/>
        </p:nvSpPr>
        <p:spPr>
          <a:xfrm>
            <a:off x="95250" y="38100"/>
            <a:ext cx="8077200" cy="3785652"/>
          </a:xfrm>
          <a:prstGeom prst="rect">
            <a:avLst/>
          </a:prstGeom>
        </p:spPr>
        <p:txBody>
          <a:bodyPr wrap="square">
            <a:spAutoFit/>
          </a:bodyPr>
          <a:lstStyle/>
          <a:p>
            <a:pPr lvl="0">
              <a:spcAft>
                <a:spcPts val="1200"/>
              </a:spcAft>
            </a:pPr>
            <a:r>
              <a:rPr lang="en-US" sz="4000" dirty="0">
                <a:solidFill>
                  <a:schemeClr val="bg1"/>
                </a:solidFill>
              </a:rPr>
              <a:t>VHA  ICD-10 Website</a:t>
            </a:r>
          </a:p>
          <a:p>
            <a:pPr lvl="0">
              <a:spcAft>
                <a:spcPts val="1200"/>
              </a:spcAft>
            </a:pPr>
            <a:r>
              <a:rPr lang="en-US" sz="4000" dirty="0">
                <a:solidFill>
                  <a:schemeClr val="bg1"/>
                </a:solidFill>
              </a:rPr>
              <a:t>VHA HIM CDI Educational Sessions</a:t>
            </a:r>
          </a:p>
          <a:p>
            <a:pPr lvl="0">
              <a:spcAft>
                <a:spcPts val="1200"/>
              </a:spcAft>
            </a:pPr>
            <a:r>
              <a:rPr lang="en-US" sz="4000" dirty="0">
                <a:solidFill>
                  <a:schemeClr val="bg1"/>
                </a:solidFill>
              </a:rPr>
              <a:t>Development of Local </a:t>
            </a:r>
            <a:r>
              <a:rPr lang="en-US" sz="4000" dirty="0" smtClean="0">
                <a:solidFill>
                  <a:schemeClr val="bg1"/>
                </a:solidFill>
              </a:rPr>
              <a:t>CDI Programs</a:t>
            </a:r>
            <a:endParaRPr lang="en-US" sz="4000" dirty="0">
              <a:solidFill>
                <a:schemeClr val="bg1"/>
              </a:solidFill>
            </a:endParaRPr>
          </a:p>
          <a:p>
            <a:pPr lvl="0">
              <a:spcAft>
                <a:spcPts val="1200"/>
              </a:spcAft>
            </a:pPr>
            <a:r>
              <a:rPr lang="en-US" sz="4000" dirty="0">
                <a:solidFill>
                  <a:schemeClr val="bg1"/>
                </a:solidFill>
              </a:rPr>
              <a:t>Elsevier Doc Briefs</a:t>
            </a:r>
          </a:p>
          <a:p>
            <a:pPr lvl="0">
              <a:spcAft>
                <a:spcPts val="1200"/>
              </a:spcAft>
            </a:pPr>
            <a:r>
              <a:rPr lang="en-US" sz="4000" dirty="0">
                <a:solidFill>
                  <a:schemeClr val="bg1"/>
                </a:solidFill>
              </a:rPr>
              <a:t>CMS Website</a:t>
            </a:r>
          </a:p>
        </p:txBody>
      </p:sp>
    </p:spTree>
    <p:extLst>
      <p:ext uri="{BB962C8B-B14F-4D97-AF65-F5344CB8AC3E}">
        <p14:creationId xmlns="" xmlns:p14="http://schemas.microsoft.com/office/powerpoint/2010/main" val="17805034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and holding a computer mouse"/>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7366" b="12100"/>
          <a:stretch/>
        </p:blipFill>
        <p:spPr bwMode="auto">
          <a:xfrm>
            <a:off x="0" y="2438400"/>
            <a:ext cx="9144000" cy="27051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0" y="514350"/>
            <a:ext cx="9144000" cy="2438400"/>
          </a:xfrm>
        </p:spPr>
        <p:txBody>
          <a:bodyPr>
            <a:noAutofit/>
          </a:bodyPr>
          <a:lstStyle/>
          <a:p>
            <a:pPr marL="0" indent="0">
              <a:buNone/>
            </a:pPr>
            <a:r>
              <a:rPr lang="en-US" sz="3600" dirty="0" smtClean="0">
                <a:solidFill>
                  <a:schemeClr val="bg2"/>
                </a:solidFill>
              </a:rPr>
              <a:t>Elsevier </a:t>
            </a:r>
            <a:r>
              <a:rPr lang="en-US" sz="3600" dirty="0">
                <a:solidFill>
                  <a:schemeClr val="bg2"/>
                </a:solidFill>
              </a:rPr>
              <a:t>Doc Briefs located at:</a:t>
            </a:r>
          </a:p>
          <a:p>
            <a:pPr marL="457200" lvl="1" indent="0">
              <a:buNone/>
            </a:pPr>
            <a:r>
              <a:rPr lang="en-US" sz="3600" u="sng" dirty="0">
                <a:hlinkClick r:id="rId4"/>
              </a:rPr>
              <a:t>https://</a:t>
            </a:r>
            <a:r>
              <a:rPr lang="en-US" sz="3600" u="sng" dirty="0" smtClean="0">
                <a:hlinkClick r:id="rId4"/>
              </a:rPr>
              <a:t>login.elsevierperformancemanager.com/systemlogin.aspx?virtualname=VAEES</a:t>
            </a:r>
            <a:endParaRPr lang="en-US" sz="3600" dirty="0"/>
          </a:p>
        </p:txBody>
      </p:sp>
    </p:spTree>
    <p:extLst>
      <p:ext uri="{BB962C8B-B14F-4D97-AF65-F5344CB8AC3E}">
        <p14:creationId xmlns="" xmlns:p14="http://schemas.microsoft.com/office/powerpoint/2010/main" val="41542310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acher and students in classroom"/>
          <p:cNvPicPr>
            <a:picLocks noGrp="1" noChangeAspect="1" noChangeArrowheads="1"/>
          </p:cNvPicPr>
          <p:nvPr>
            <p:ph idx="1"/>
          </p:nvPr>
        </p:nvPicPr>
        <p:blipFill rotWithShape="1">
          <a:blip r:embed="rId3" cstate="print">
            <a:extLst>
              <a:ext uri="{28A0092B-C50C-407E-A947-70E740481C1C}">
                <a14:useLocalDpi xmlns="" xmlns:a14="http://schemas.microsoft.com/office/drawing/2010/main" val="0"/>
              </a:ext>
            </a:extLst>
          </a:blip>
          <a:srcRect l="9814" r="1659"/>
          <a:stretch/>
        </p:blipFill>
        <p:spPr bwMode="auto">
          <a:xfrm>
            <a:off x="0" y="-19050"/>
            <a:ext cx="9144000" cy="516255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My VeHU Campus &quot;Ask The Presenter&quot; Icon"/>
          <p:cNvPicPr>
            <a:picLocks noChangeAspect="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34200" y="3486150"/>
            <a:ext cx="19304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95250" y="133350"/>
            <a:ext cx="6324600" cy="857250"/>
          </a:xfrm>
        </p:spPr>
        <p:txBody>
          <a:bodyPr/>
          <a:lstStyle/>
          <a:p>
            <a:r>
              <a:rPr lang="en-US" b="1" dirty="0" smtClean="0">
                <a:solidFill>
                  <a:schemeClr val="bg1"/>
                </a:solidFill>
              </a:rPr>
              <a:t>Ask the Presenter</a:t>
            </a:r>
            <a:endParaRPr lang="en-US" b="1" dirty="0">
              <a:solidFill>
                <a:schemeClr val="bg1"/>
              </a:solidFill>
            </a:endParaRPr>
          </a:p>
        </p:txBody>
      </p:sp>
    </p:spTree>
    <p:extLst>
      <p:ext uri="{BB962C8B-B14F-4D97-AF65-F5344CB8AC3E}">
        <p14:creationId xmlns="" xmlns:p14="http://schemas.microsoft.com/office/powerpoint/2010/main" val="19245787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171450"/>
            <a:ext cx="8229600" cy="857250"/>
          </a:xfrm>
        </p:spPr>
        <p:txBody>
          <a:bodyPr/>
          <a:lstStyle/>
          <a:p>
            <a:r>
              <a:rPr lang="en-US" dirty="0" smtClean="0">
                <a:solidFill>
                  <a:schemeClr val="bg1"/>
                </a:solidFill>
              </a:rPr>
              <a:t>Poll Results</a:t>
            </a:r>
            <a:endParaRPr lang="en-US" dirty="0">
              <a:solidFill>
                <a:schemeClr val="bg1"/>
              </a:solidFill>
            </a:endParaRPr>
          </a:p>
        </p:txBody>
      </p:sp>
      <p:pic>
        <p:nvPicPr>
          <p:cNvPr id="6" name="Picture 3" descr="My VeHU Campus polling Icon"/>
          <p:cNvPicPr>
            <a:picLocks noChangeAspect="1"/>
          </p:cNvPicPr>
          <p:nvPr/>
        </p:nvPicPr>
        <p:blipFill>
          <a:blip r:embed="rId3" cstate="print">
            <a:extLst>
              <a:ext uri="{BEBA8EAE-BF5A-486C-A8C5-ECC9F3942E4B}">
                <a14:imgProps xmln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 xmlns:a14="http://schemas.microsoft.com/office/drawing/2010/main" val="0"/>
              </a:ext>
            </a:extLst>
          </a:blip>
          <a:srcRect/>
          <a:stretch>
            <a:fillRect/>
          </a:stretch>
        </p:blipFill>
        <p:spPr bwMode="auto">
          <a:xfrm>
            <a:off x="2476500" y="257175"/>
            <a:ext cx="8763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Content Placeholder 4"/>
          <p:cNvSpPr txBox="1">
            <a:spLocks/>
          </p:cNvSpPr>
          <p:nvPr/>
        </p:nvSpPr>
        <p:spPr>
          <a:xfrm>
            <a:off x="-152400" y="1600201"/>
            <a:ext cx="4419600" cy="3028950"/>
          </a:xfrm>
          <a:prstGeom prst="rect">
            <a:avLst/>
          </a:prstGeom>
        </p:spPr>
        <p:txBody>
          <a:bodyPr vert="horz" lIns="91440" tIns="45720" rIns="91440" bIns="45720" rtlCol="0">
            <a:normAutofit/>
          </a:bodyPr>
          <a:lstStyle/>
          <a:p>
            <a:pPr marL="1314450" marR="0" lvl="2" indent="-51435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3000" b="0" i="0" u="none" strike="noStrike" kern="1200" cap="none" spc="0" normalizeH="0" baseline="0" noProof="0" smtClean="0">
                <a:ln>
                  <a:noFill/>
                </a:ln>
                <a:solidFill>
                  <a:schemeClr val="bg1"/>
                </a:solidFill>
                <a:effectLst/>
                <a:uLnTx/>
                <a:uFillTx/>
                <a:latin typeface="+mn-lt"/>
                <a:ea typeface="+mn-ea"/>
                <a:cs typeface="+mn-cs"/>
              </a:rPr>
              <a:t>Provider</a:t>
            </a:r>
          </a:p>
          <a:p>
            <a:pPr marL="1314450" marR="0" lvl="2" indent="-51435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3000" b="0" i="0" u="none" strike="noStrike" kern="1200" cap="none" spc="0" normalizeH="0" baseline="0" noProof="0" smtClean="0">
                <a:ln>
                  <a:noFill/>
                </a:ln>
                <a:solidFill>
                  <a:schemeClr val="bg1"/>
                </a:solidFill>
                <a:effectLst/>
                <a:uLnTx/>
                <a:uFillTx/>
                <a:latin typeface="+mn-lt"/>
                <a:ea typeface="+mn-ea"/>
                <a:cs typeface="+mn-cs"/>
              </a:rPr>
              <a:t>Coder</a:t>
            </a:r>
          </a:p>
          <a:p>
            <a:pPr marL="1314450" marR="0" lvl="2" indent="-51435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3000" b="0" i="0" u="none" strike="noStrike" kern="1200" cap="none" spc="0" normalizeH="0" baseline="0" noProof="0" smtClean="0">
                <a:ln>
                  <a:noFill/>
                </a:ln>
                <a:solidFill>
                  <a:schemeClr val="bg1"/>
                </a:solidFill>
                <a:effectLst/>
                <a:uLnTx/>
                <a:uFillTx/>
                <a:latin typeface="+mn-lt"/>
                <a:ea typeface="+mn-ea"/>
                <a:cs typeface="+mn-cs"/>
              </a:rPr>
              <a:t>HIM Management</a:t>
            </a:r>
          </a:p>
          <a:p>
            <a:pPr marL="1314450" marR="0" lvl="2" indent="-514350" algn="l" defTabSz="914400" rtl="0" eaLnBrk="1" fontAlgn="auto" latinLnBrk="0" hangingPunct="1">
              <a:lnSpc>
                <a:spcPct val="100000"/>
              </a:lnSpc>
              <a:spcBef>
                <a:spcPct val="20000"/>
              </a:spcBef>
              <a:spcAft>
                <a:spcPts val="0"/>
              </a:spcAft>
              <a:buClrTx/>
              <a:buSzTx/>
              <a:buFont typeface="+mj-lt"/>
              <a:buAutoNum type="alphaUcPeriod"/>
              <a:tabLst/>
              <a:defRPr/>
            </a:pPr>
            <a:r>
              <a:rPr kumimoji="0" lang="en-US" sz="3000" b="0" i="0" u="none" strike="noStrike" kern="1200" cap="none" spc="0" normalizeH="0" baseline="0" noProof="0" smtClean="0">
                <a:ln>
                  <a:noFill/>
                </a:ln>
                <a:solidFill>
                  <a:schemeClr val="bg1"/>
                </a:solidFill>
                <a:effectLst/>
                <a:uLnTx/>
                <a:uFillTx/>
                <a:latin typeface="+mn-lt"/>
                <a:ea typeface="+mn-ea"/>
                <a:cs typeface="+mn-cs"/>
              </a:rPr>
              <a:t>Other</a:t>
            </a:r>
            <a:endParaRPr kumimoji="0" lang="en-US" sz="3000" b="0" i="0" u="none" strike="noStrike" kern="1200" cap="none" spc="0" normalizeH="0" baseline="0" noProof="0" dirty="0">
              <a:ln>
                <a:noFill/>
              </a:ln>
              <a:solidFill>
                <a:schemeClr val="bg1"/>
              </a:solidFill>
              <a:effectLst/>
              <a:uLnTx/>
              <a:uFillTx/>
              <a:latin typeface="+mn-lt"/>
              <a:ea typeface="+mn-ea"/>
              <a:cs typeface="+mn-cs"/>
            </a:endParaRPr>
          </a:p>
        </p:txBody>
      </p:sp>
      <p:sp>
        <p:nvSpPr>
          <p:cNvPr id="9" name="Rectangle 8" descr="Who do we have in the audience this afternoon?&#10;"/>
          <p:cNvSpPr/>
          <p:nvPr/>
        </p:nvSpPr>
        <p:spPr>
          <a:xfrm>
            <a:off x="457200" y="1061093"/>
            <a:ext cx="8153400" cy="553998"/>
          </a:xfrm>
          <a:prstGeom prst="rect">
            <a:avLst/>
          </a:prstGeom>
        </p:spPr>
        <p:txBody>
          <a:bodyPr wrap="square">
            <a:spAutoFit/>
          </a:bodyPr>
          <a:lstStyle/>
          <a:p>
            <a:r>
              <a:rPr lang="en-US" sz="3000" dirty="0">
                <a:solidFill>
                  <a:schemeClr val="bg1"/>
                </a:solidFill>
              </a:rPr>
              <a:t>Who do we have in the audience this afternoon</a:t>
            </a:r>
            <a:r>
              <a:rPr lang="en-US" sz="3000" dirty="0" smtClean="0">
                <a:solidFill>
                  <a:schemeClr val="bg1"/>
                </a:solidFill>
              </a:rPr>
              <a:t>?</a:t>
            </a:r>
            <a:endParaRPr lang="en-US" sz="3000" dirty="0">
              <a:solidFill>
                <a:schemeClr val="bg1"/>
              </a:solidFill>
            </a:endParaRPr>
          </a:p>
        </p:txBody>
      </p:sp>
    </p:spTree>
    <p:extLst>
      <p:ext uri="{BB962C8B-B14F-4D97-AF65-F5344CB8AC3E}">
        <p14:creationId xmlns="" xmlns:p14="http://schemas.microsoft.com/office/powerpoint/2010/main" val="3472102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a pyramid with multicolored striped layers"/>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brightnessContrast contrast="-40000"/>
                    </a14:imgEffect>
                  </a14:imgLayer>
                </a14:imgProps>
              </a:ext>
              <a:ext uri="{28A0092B-C50C-407E-A947-70E740481C1C}">
                <a14:useLocalDpi xmlns="" xmlns:a14="http://schemas.microsoft.com/office/drawing/2010/main" val="0"/>
              </a:ext>
            </a:extLst>
          </a:blip>
          <a:srcRect l="7589"/>
          <a:stretch/>
        </p:blipFill>
        <p:spPr bwMode="auto">
          <a:xfrm>
            <a:off x="-13915" y="0"/>
            <a:ext cx="7485250" cy="520065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descr="Strategic Planning&#10;"/>
          <p:cNvSpPr/>
          <p:nvPr/>
        </p:nvSpPr>
        <p:spPr>
          <a:xfrm>
            <a:off x="1074" y="4250132"/>
            <a:ext cx="3448380" cy="615553"/>
          </a:xfrm>
          <a:prstGeom prst="rect">
            <a:avLst/>
          </a:prstGeom>
        </p:spPr>
        <p:txBody>
          <a:bodyPr wrap="none">
            <a:spAutoFit/>
          </a:bodyPr>
          <a:lstStyle/>
          <a:p>
            <a:pPr lvl="0"/>
            <a:r>
              <a:rPr lang="en-US" sz="3400" b="1" kern="0" dirty="0" smtClean="0"/>
              <a:t>Strategic Planning</a:t>
            </a:r>
            <a:endParaRPr lang="en-US" sz="3400" b="1" kern="0" dirty="0"/>
          </a:p>
        </p:txBody>
      </p:sp>
      <p:sp>
        <p:nvSpPr>
          <p:cNvPr id="14" name="Rectangle 13" descr="Public Health Programs&#10;"/>
          <p:cNvSpPr/>
          <p:nvPr/>
        </p:nvSpPr>
        <p:spPr>
          <a:xfrm>
            <a:off x="-13915" y="3566499"/>
            <a:ext cx="4408579" cy="615553"/>
          </a:xfrm>
          <a:prstGeom prst="rect">
            <a:avLst/>
          </a:prstGeom>
        </p:spPr>
        <p:txBody>
          <a:bodyPr wrap="none">
            <a:spAutoFit/>
          </a:bodyPr>
          <a:lstStyle/>
          <a:p>
            <a:pPr lvl="0"/>
            <a:r>
              <a:rPr lang="en-US" sz="3400" b="1" kern="0" dirty="0" smtClean="0"/>
              <a:t>Public Health Programs</a:t>
            </a:r>
            <a:endParaRPr lang="en-US" sz="3400" b="1" kern="0" dirty="0"/>
          </a:p>
        </p:txBody>
      </p:sp>
      <p:sp>
        <p:nvSpPr>
          <p:cNvPr id="13" name="Rectangle 12" descr="Payment"/>
          <p:cNvSpPr/>
          <p:nvPr/>
        </p:nvSpPr>
        <p:spPr>
          <a:xfrm>
            <a:off x="0" y="2853591"/>
            <a:ext cx="1797287" cy="615553"/>
          </a:xfrm>
          <a:prstGeom prst="rect">
            <a:avLst/>
          </a:prstGeom>
        </p:spPr>
        <p:txBody>
          <a:bodyPr wrap="none">
            <a:spAutoFit/>
          </a:bodyPr>
          <a:lstStyle/>
          <a:p>
            <a:pPr lvl="0"/>
            <a:r>
              <a:rPr lang="en-US" sz="3400" b="1" kern="0" dirty="0" smtClean="0"/>
              <a:t>Payment</a:t>
            </a:r>
            <a:endParaRPr lang="en-US" sz="3400" b="1" kern="0" dirty="0"/>
          </a:p>
        </p:txBody>
      </p:sp>
      <p:sp>
        <p:nvSpPr>
          <p:cNvPr id="12" name="Rectangle 11" descr="Provider Comparison&#10;"/>
          <p:cNvSpPr/>
          <p:nvPr/>
        </p:nvSpPr>
        <p:spPr>
          <a:xfrm>
            <a:off x="0" y="2180344"/>
            <a:ext cx="4001416" cy="615553"/>
          </a:xfrm>
          <a:prstGeom prst="rect">
            <a:avLst/>
          </a:prstGeom>
        </p:spPr>
        <p:txBody>
          <a:bodyPr wrap="none">
            <a:spAutoFit/>
          </a:bodyPr>
          <a:lstStyle/>
          <a:p>
            <a:pPr lvl="0"/>
            <a:r>
              <a:rPr lang="en-US" sz="3400" b="1" kern="0" dirty="0" smtClean="0"/>
              <a:t>Provider Comparison</a:t>
            </a:r>
            <a:endParaRPr lang="en-US" sz="3400" b="1" kern="0" dirty="0"/>
          </a:p>
        </p:txBody>
      </p:sp>
      <p:sp>
        <p:nvSpPr>
          <p:cNvPr id="11" name="Rectangle 10" descr="Severity of Illness&#10;"/>
          <p:cNvSpPr/>
          <p:nvPr/>
        </p:nvSpPr>
        <p:spPr>
          <a:xfrm>
            <a:off x="0" y="1498997"/>
            <a:ext cx="3360215" cy="615553"/>
          </a:xfrm>
          <a:prstGeom prst="rect">
            <a:avLst/>
          </a:prstGeom>
        </p:spPr>
        <p:txBody>
          <a:bodyPr wrap="none">
            <a:spAutoFit/>
          </a:bodyPr>
          <a:lstStyle/>
          <a:p>
            <a:pPr lvl="0"/>
            <a:r>
              <a:rPr lang="en-US" sz="3400" b="1" kern="0" dirty="0" smtClean="0"/>
              <a:t>Severity of Illness</a:t>
            </a:r>
            <a:endParaRPr lang="en-US" sz="3400" b="1" kern="0" dirty="0"/>
          </a:p>
        </p:txBody>
      </p:sp>
      <p:sp>
        <p:nvSpPr>
          <p:cNvPr id="10" name="Rectangle 9" descr="Research"/>
          <p:cNvSpPr/>
          <p:nvPr/>
        </p:nvSpPr>
        <p:spPr>
          <a:xfrm>
            <a:off x="0" y="767035"/>
            <a:ext cx="1830950" cy="615553"/>
          </a:xfrm>
          <a:prstGeom prst="rect">
            <a:avLst/>
          </a:prstGeom>
        </p:spPr>
        <p:txBody>
          <a:bodyPr wrap="none">
            <a:spAutoFit/>
          </a:bodyPr>
          <a:lstStyle/>
          <a:p>
            <a:pPr lvl="0"/>
            <a:r>
              <a:rPr lang="en-US" sz="3400" b="1" kern="0" dirty="0" smtClean="0"/>
              <a:t>Research</a:t>
            </a:r>
            <a:endParaRPr lang="en-US" sz="3400" b="1" kern="0" dirty="0"/>
          </a:p>
        </p:txBody>
      </p:sp>
      <p:sp>
        <p:nvSpPr>
          <p:cNvPr id="8" name="Rectangle 7" descr="Patient Care&#10;"/>
          <p:cNvSpPr/>
          <p:nvPr/>
        </p:nvSpPr>
        <p:spPr>
          <a:xfrm>
            <a:off x="0" y="95250"/>
            <a:ext cx="2412840" cy="615553"/>
          </a:xfrm>
          <a:prstGeom prst="rect">
            <a:avLst/>
          </a:prstGeom>
        </p:spPr>
        <p:txBody>
          <a:bodyPr wrap="none">
            <a:spAutoFit/>
          </a:bodyPr>
          <a:lstStyle/>
          <a:p>
            <a:pPr lvl="0"/>
            <a:r>
              <a:rPr lang="en-US" sz="3400" b="1" kern="0" dirty="0"/>
              <a:t>Patient Care</a:t>
            </a:r>
          </a:p>
        </p:txBody>
      </p:sp>
      <p:sp>
        <p:nvSpPr>
          <p:cNvPr id="2" name="Title 1"/>
          <p:cNvSpPr>
            <a:spLocks noGrp="1"/>
          </p:cNvSpPr>
          <p:nvPr>
            <p:ph type="title"/>
          </p:nvPr>
        </p:nvSpPr>
        <p:spPr>
          <a:xfrm>
            <a:off x="5562600" y="-14908"/>
            <a:ext cx="3611380" cy="2075331"/>
          </a:xfrm>
        </p:spPr>
        <p:txBody>
          <a:bodyPr>
            <a:normAutofit fontScale="90000"/>
          </a:bodyPr>
          <a:lstStyle/>
          <a:p>
            <a:r>
              <a:rPr lang="en-US" b="1" i="1" dirty="0" smtClean="0">
                <a:solidFill>
                  <a:schemeClr val="bg1"/>
                </a:solidFill>
              </a:rPr>
              <a:t>Why is documentation so important?</a:t>
            </a:r>
            <a:endParaRPr lang="en-US" b="1" i="1" dirty="0">
              <a:solidFill>
                <a:schemeClr val="bg1"/>
              </a:solidFill>
            </a:endParaRPr>
          </a:p>
        </p:txBody>
      </p:sp>
    </p:spTree>
    <p:extLst>
      <p:ext uri="{BB962C8B-B14F-4D97-AF65-F5344CB8AC3E}">
        <p14:creationId xmlns="" xmlns:p14="http://schemas.microsoft.com/office/powerpoint/2010/main" val="570006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physician with a clipboard saying buzz words in word bubbles"/>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9254"/>
          <a:stretch/>
        </p:blipFill>
        <p:spPr bwMode="auto">
          <a:xfrm>
            <a:off x="6341891" y="1007150"/>
            <a:ext cx="2802109" cy="411714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Oval Callout 6" descr="What is the underlying cause?&#10;"/>
          <p:cNvSpPr/>
          <p:nvPr/>
        </p:nvSpPr>
        <p:spPr>
          <a:xfrm>
            <a:off x="2622034" y="2800504"/>
            <a:ext cx="4191000" cy="1299461"/>
          </a:xfrm>
          <a:prstGeom prst="wedgeEllipseCallout">
            <a:avLst>
              <a:gd name="adj1" fmla="val 39638"/>
              <a:gd name="adj2" fmla="val -668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What is the underlying cause?</a:t>
            </a:r>
            <a:endParaRPr lang="en-US" sz="2800" dirty="0"/>
          </a:p>
        </p:txBody>
      </p:sp>
      <p:sp>
        <p:nvSpPr>
          <p:cNvPr id="6" name="Oval Callout 5" descr="“Possible”&#10;“Probable”&#10;“Likely”&#10;“Rule-out”&#10;"/>
          <p:cNvSpPr/>
          <p:nvPr/>
        </p:nvSpPr>
        <p:spPr>
          <a:xfrm>
            <a:off x="152400" y="1392834"/>
            <a:ext cx="2913090" cy="2057400"/>
          </a:xfrm>
          <a:prstGeom prst="wedgeEllipseCallout">
            <a:avLst>
              <a:gd name="adj1" fmla="val 131711"/>
              <a:gd name="adj2" fmla="val -82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“Possible”</a:t>
            </a:r>
          </a:p>
          <a:p>
            <a:pPr algn="ctr"/>
            <a:r>
              <a:rPr lang="en-US" sz="2800" dirty="0" smtClean="0"/>
              <a:t>“Probable”</a:t>
            </a:r>
          </a:p>
          <a:p>
            <a:pPr algn="ctr"/>
            <a:r>
              <a:rPr lang="en-US" sz="2800" dirty="0" smtClean="0"/>
              <a:t>“Likely”</a:t>
            </a:r>
          </a:p>
          <a:p>
            <a:pPr algn="ctr"/>
            <a:r>
              <a:rPr lang="en-US" sz="2800" dirty="0" smtClean="0"/>
              <a:t>“Rule-out”</a:t>
            </a:r>
            <a:endParaRPr lang="en-US" sz="2800" dirty="0"/>
          </a:p>
        </p:txBody>
      </p:sp>
      <p:sp>
        <p:nvSpPr>
          <p:cNvPr id="5" name="Oval Callout 4" descr="“Due to”&#10;“Associated with”&#10;“Exacerbation of”&#10;"/>
          <p:cNvSpPr/>
          <p:nvPr/>
        </p:nvSpPr>
        <p:spPr>
          <a:xfrm>
            <a:off x="2438401" y="54650"/>
            <a:ext cx="3958658" cy="1905000"/>
          </a:xfrm>
          <a:prstGeom prst="wedgeEllipseCallout">
            <a:avLst>
              <a:gd name="adj1" fmla="val 67337"/>
              <a:gd name="adj2" fmla="val 405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900"/>
              </a:spcAft>
            </a:pPr>
            <a:r>
              <a:rPr lang="en-US" sz="2800" dirty="0" smtClean="0"/>
              <a:t>“Due to”</a:t>
            </a:r>
          </a:p>
          <a:p>
            <a:pPr algn="ctr">
              <a:spcAft>
                <a:spcPts val="900"/>
              </a:spcAft>
            </a:pPr>
            <a:r>
              <a:rPr lang="en-US" sz="2800" dirty="0" smtClean="0"/>
              <a:t>“Associated with”</a:t>
            </a:r>
          </a:p>
          <a:p>
            <a:pPr algn="ctr">
              <a:spcAft>
                <a:spcPts val="900"/>
              </a:spcAft>
            </a:pPr>
            <a:r>
              <a:rPr lang="en-US" sz="2800" dirty="0" smtClean="0"/>
              <a:t>“Exacerbation of”</a:t>
            </a:r>
            <a:endParaRPr lang="en-US" sz="2800" dirty="0"/>
          </a:p>
        </p:txBody>
      </p:sp>
      <p:sp>
        <p:nvSpPr>
          <p:cNvPr id="4" name="Rectangle 3" descr="Words"/>
          <p:cNvSpPr/>
          <p:nvPr/>
        </p:nvSpPr>
        <p:spPr>
          <a:xfrm>
            <a:off x="2438400" y="4262521"/>
            <a:ext cx="1907061" cy="861774"/>
          </a:xfrm>
          <a:prstGeom prst="rect">
            <a:avLst/>
          </a:prstGeom>
        </p:spPr>
        <p:txBody>
          <a:bodyPr wrap="none">
            <a:spAutoFit/>
          </a:bodyPr>
          <a:lstStyle/>
          <a:p>
            <a:r>
              <a:rPr lang="en-US" sz="5000" b="1" dirty="0">
                <a:solidFill>
                  <a:prstClr val="black"/>
                </a:solidFill>
              </a:rPr>
              <a:t>Words</a:t>
            </a:r>
            <a:endParaRPr lang="en-US" dirty="0"/>
          </a:p>
        </p:txBody>
      </p:sp>
      <p:sp>
        <p:nvSpPr>
          <p:cNvPr id="2" name="Title 1"/>
          <p:cNvSpPr>
            <a:spLocks noGrp="1"/>
          </p:cNvSpPr>
          <p:nvPr>
            <p:ph type="title"/>
          </p:nvPr>
        </p:nvSpPr>
        <p:spPr>
          <a:xfrm>
            <a:off x="-125035" y="4191422"/>
            <a:ext cx="2951186" cy="952814"/>
          </a:xfrm>
        </p:spPr>
        <p:txBody>
          <a:bodyPr>
            <a:noAutofit/>
          </a:bodyPr>
          <a:lstStyle/>
          <a:p>
            <a:r>
              <a:rPr lang="en-US" sz="7200" b="1" dirty="0" smtClean="0">
                <a:solidFill>
                  <a:schemeClr val="bg1"/>
                </a:solidFill>
                <a:latin typeface="Vineta BT" panose="04020906050602070202" pitchFamily="82" charset="0"/>
              </a:rPr>
              <a:t>Buzz</a:t>
            </a:r>
            <a:endParaRPr lang="en-US" sz="7200" b="1" dirty="0">
              <a:solidFill>
                <a:schemeClr val="bg1"/>
              </a:solidFill>
            </a:endParaRPr>
          </a:p>
        </p:txBody>
      </p:sp>
    </p:spTree>
    <p:extLst>
      <p:ext uri="{BB962C8B-B14F-4D97-AF65-F5344CB8AC3E}">
        <p14:creationId xmlns="" xmlns:p14="http://schemas.microsoft.com/office/powerpoint/2010/main" val="207000849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605B9DEAE3DB4788C214FB399A502C" ma:contentTypeVersion="0" ma:contentTypeDescription="Create a new document." ma:contentTypeScope="" ma:versionID="5cf76eceae5494211bc53542964594c0">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F477EB-152E-45BD-A08C-9E44C9112408}">
  <ds:schemaRefs>
    <ds:schemaRef ds:uri="http://schemas.microsoft.com/sharepoint/v3/contenttype/forms"/>
  </ds:schemaRefs>
</ds:datastoreItem>
</file>

<file path=customXml/itemProps2.xml><?xml version="1.0" encoding="utf-8"?>
<ds:datastoreItem xmlns:ds="http://schemas.openxmlformats.org/officeDocument/2006/customXml" ds:itemID="{E73F67A3-7E9A-429D-9B0F-0599822572EA}">
  <ds:schemaRefs>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A6815EC6-DA89-4D92-8E1E-CCBF70E165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8573</TotalTime>
  <Words>12494</Words>
  <Application>Microsoft Office PowerPoint</Application>
  <PresentationFormat>On-screen Show (16:9)</PresentationFormat>
  <Paragraphs>1380</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1_Office Theme</vt:lpstr>
      <vt:lpstr>Slide 1</vt:lpstr>
      <vt:lpstr>Slide 2</vt:lpstr>
      <vt:lpstr>Poll Question</vt:lpstr>
      <vt:lpstr>Slide 4</vt:lpstr>
      <vt:lpstr>Slide 5</vt:lpstr>
      <vt:lpstr>Poll Results</vt:lpstr>
      <vt:lpstr>Poll Results</vt:lpstr>
      <vt:lpstr>Why is documentation so important?</vt:lpstr>
      <vt:lpstr>Buzz</vt:lpstr>
      <vt:lpstr>Good Habits: Documentation</vt:lpstr>
      <vt:lpstr>ICD 10 Structural Differences</vt:lpstr>
      <vt:lpstr>Putting it in to Perspective</vt:lpstr>
      <vt:lpstr>Elsevier Doc Briefs</vt:lpstr>
      <vt:lpstr>Documentation Principles</vt:lpstr>
      <vt:lpstr>Infectious Disease</vt:lpstr>
      <vt:lpstr>Infectious Disease</vt:lpstr>
      <vt:lpstr>Slide 17</vt:lpstr>
      <vt:lpstr>Slide 18</vt:lpstr>
      <vt:lpstr>Slide 19</vt:lpstr>
      <vt:lpstr>Pneumonia</vt:lpstr>
      <vt:lpstr>Not Otherwise Specified Pneumonia Improvement</vt:lpstr>
      <vt:lpstr>VERA Category 6</vt:lpstr>
      <vt:lpstr>Slide 23</vt:lpstr>
      <vt:lpstr>Poll Question</vt:lpstr>
      <vt:lpstr>Neoplasms</vt:lpstr>
      <vt:lpstr>Slide 26</vt:lpstr>
      <vt:lpstr>Metastatic</vt:lpstr>
      <vt:lpstr>Poll Results</vt:lpstr>
      <vt:lpstr>Poll Results</vt:lpstr>
      <vt:lpstr>Blood Loss Anemia</vt:lpstr>
      <vt:lpstr>Slide 31</vt:lpstr>
      <vt:lpstr>Combination Codes Add Specificity</vt:lpstr>
      <vt:lpstr>Slide 33</vt:lpstr>
      <vt:lpstr>Mental, Behavioral and Neurodevelopmental Disorders</vt:lpstr>
      <vt:lpstr>Substance Use Section</vt:lpstr>
      <vt:lpstr>Slide 36</vt:lpstr>
      <vt:lpstr>305.1 Tobacco Use Disorder</vt:lpstr>
      <vt:lpstr>Depression </vt:lpstr>
      <vt:lpstr>Circulatory System</vt:lpstr>
      <vt:lpstr>Heart Failure</vt:lpstr>
      <vt:lpstr>Slide 41</vt:lpstr>
      <vt:lpstr>Myocardial   Infarctions</vt:lpstr>
      <vt:lpstr>CVA Documentation Basics</vt:lpstr>
      <vt:lpstr>Cerebral Infarction</vt:lpstr>
      <vt:lpstr>Slide 45</vt:lpstr>
      <vt:lpstr>Stroke Late Effects </vt:lpstr>
      <vt:lpstr>VERA Stroke Hierarchy</vt:lpstr>
      <vt:lpstr>Slide 48</vt:lpstr>
      <vt:lpstr>Respiratory</vt:lpstr>
      <vt:lpstr>Asthma</vt:lpstr>
      <vt:lpstr>Severity Levels of Asthma</vt:lpstr>
      <vt:lpstr>Slide 52</vt:lpstr>
      <vt:lpstr>Digestive Disorders</vt:lpstr>
      <vt:lpstr>Skin and Subcutaneous Tissue</vt:lpstr>
      <vt:lpstr>Slide 55</vt:lpstr>
      <vt:lpstr>Injuries in</vt:lpstr>
      <vt:lpstr>INJURIES</vt:lpstr>
      <vt:lpstr>Slide 58</vt:lpstr>
      <vt:lpstr>Gustilo Fracture Classification</vt:lpstr>
      <vt:lpstr>Genitourinary</vt:lpstr>
      <vt:lpstr>Sneak Peek</vt:lpstr>
      <vt:lpstr>Chronic Kidney Disease</vt:lpstr>
      <vt:lpstr>Complications</vt:lpstr>
      <vt:lpstr>PCS</vt:lpstr>
      <vt:lpstr>PCS</vt:lpstr>
      <vt:lpstr>ICD-10-PCS Documentation Specifics</vt:lpstr>
      <vt:lpstr>Next Steps</vt:lpstr>
      <vt:lpstr>Resources</vt:lpstr>
      <vt:lpstr>Ask the Presenter</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ICD-10 Documentation</dc:title>
  <dc:creator>VHA OIA Training Strategy</dc:creator>
  <cp:keywords>ICD-10, clinical documentation</cp:keywords>
  <cp:lastModifiedBy>Presenter</cp:lastModifiedBy>
  <cp:revision>569</cp:revision>
  <cp:lastPrinted>2014-05-05T11:57:05Z</cp:lastPrinted>
  <dcterms:created xsi:type="dcterms:W3CDTF">2012-09-17T16:29:14Z</dcterms:created>
  <dcterms:modified xsi:type="dcterms:W3CDTF">2014-05-20T22:28:41Z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0x010100B1605B9DEAE3DB4788C214FB399A502C</vt:lpwstr>
  </property>
  <property fmtid="{D5CDD505-2E9C-101B-9397-08002B2CF9AE}" pid="4" name="_dlc_DocIdItemGuid">
    <vt:lpwstr>7a0f63df-fb31-43b9-b0ca-69f50c753052</vt:lpwstr>
  </property>
</Properties>
</file>