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notesSlides/notesSlide258.xml" ContentType="application/vnd.openxmlformats-officedocument.presentationml.notesSlide+xml"/>
  <Override PartName="/ppt/notesSlides/notesSlide259.xml" ContentType="application/vnd.openxmlformats-officedocument.presentationml.notesSlide+xml"/>
  <Override PartName="/ppt/notesSlides/notesSlide260.xml" ContentType="application/vnd.openxmlformats-officedocument.presentationml.notesSlide+xml"/>
  <Override PartName="/ppt/notesSlides/notesSlide261.xml" ContentType="application/vnd.openxmlformats-officedocument.presentationml.notesSlide+xml"/>
  <Override PartName="/ppt/notesSlides/notesSlide262.xml" ContentType="application/vnd.openxmlformats-officedocument.presentationml.notesSlide+xml"/>
  <Override PartName="/ppt/notesSlides/notesSlide263.xml" ContentType="application/vnd.openxmlformats-officedocument.presentationml.notesSlide+xml"/>
  <Override PartName="/ppt/notesSlides/notesSlide264.xml" ContentType="application/vnd.openxmlformats-officedocument.presentationml.notesSlide+xml"/>
  <Override PartName="/ppt/notesSlides/notesSlide265.xml" ContentType="application/vnd.openxmlformats-officedocument.presentationml.notesSlide+xml"/>
  <Override PartName="/ppt/notesSlides/notesSlide266.xml" ContentType="application/vnd.openxmlformats-officedocument.presentationml.notesSlide+xml"/>
  <Override PartName="/ppt/notesSlides/notesSlide267.xml" ContentType="application/vnd.openxmlformats-officedocument.presentationml.notesSlide+xml"/>
  <Override PartName="/ppt/notesSlides/notesSlide268.xml" ContentType="application/vnd.openxmlformats-officedocument.presentationml.notesSlide+xml"/>
  <Override PartName="/ppt/notesSlides/notesSlide269.xml" ContentType="application/vnd.openxmlformats-officedocument.presentationml.notesSlide+xml"/>
  <Override PartName="/ppt/notesSlides/notesSlide270.xml" ContentType="application/vnd.openxmlformats-officedocument.presentationml.notesSlide+xml"/>
  <Override PartName="/ppt/notesSlides/notesSlide271.xml" ContentType="application/vnd.openxmlformats-officedocument.presentationml.notesSlide+xml"/>
  <Override PartName="/ppt/notesSlides/notesSlide272.xml" ContentType="application/vnd.openxmlformats-officedocument.presentationml.notesSlide+xml"/>
  <Override PartName="/ppt/notesSlides/notesSlide273.xml" ContentType="application/vnd.openxmlformats-officedocument.presentationml.notesSlide+xml"/>
  <Override PartName="/ppt/notesSlides/notesSlide274.xml" ContentType="application/vnd.openxmlformats-officedocument.presentationml.notesSlide+xml"/>
  <Override PartName="/ppt/notesSlides/notesSlide275.xml" ContentType="application/vnd.openxmlformats-officedocument.presentationml.notesSlide+xml"/>
  <Override PartName="/ppt/notesSlides/notesSlide276.xml" ContentType="application/vnd.openxmlformats-officedocument.presentationml.notesSlide+xml"/>
  <Override PartName="/ppt/notesSlides/notesSlide277.xml" ContentType="application/vnd.openxmlformats-officedocument.presentationml.notesSlide+xml"/>
  <Override PartName="/ppt/notesSlides/notesSlide278.xml" ContentType="application/vnd.openxmlformats-officedocument.presentationml.notesSlide+xml"/>
  <Override PartName="/ppt/notesSlides/notesSlide279.xml" ContentType="application/vnd.openxmlformats-officedocument.presentationml.notesSlide+xml"/>
  <Override PartName="/ppt/notesSlides/notesSlide280.xml" ContentType="application/vnd.openxmlformats-officedocument.presentationml.notesSlide+xml"/>
  <Override PartName="/ppt/notesSlides/notesSlide281.xml" ContentType="application/vnd.openxmlformats-officedocument.presentationml.notesSlide+xml"/>
  <Override PartName="/ppt/notesSlides/notesSlide282.xml" ContentType="application/vnd.openxmlformats-officedocument.presentationml.notesSlide+xml"/>
  <Override PartName="/ppt/notesSlides/notesSlide283.xml" ContentType="application/vnd.openxmlformats-officedocument.presentationml.notesSlide+xml"/>
  <Override PartName="/ppt/notesSlides/notesSlide284.xml" ContentType="application/vnd.openxmlformats-officedocument.presentationml.notesSlide+xml"/>
  <Override PartName="/ppt/notesSlides/notesSlide285.xml" ContentType="application/vnd.openxmlformats-officedocument.presentationml.notesSlide+xml"/>
  <Override PartName="/ppt/notesSlides/notesSlide286.xml" ContentType="application/vnd.openxmlformats-officedocument.presentationml.notesSlide+xml"/>
  <Override PartName="/ppt/notesSlides/notesSlide287.xml" ContentType="application/vnd.openxmlformats-officedocument.presentationml.notesSlide+xml"/>
  <Override PartName="/ppt/notesSlides/notesSlide288.xml" ContentType="application/vnd.openxmlformats-officedocument.presentationml.notesSlide+xml"/>
  <Override PartName="/ppt/notesSlides/notesSlide289.xml" ContentType="application/vnd.openxmlformats-officedocument.presentationml.notesSlide+xml"/>
  <Override PartName="/ppt/notesSlides/notesSlide290.xml" ContentType="application/vnd.openxmlformats-officedocument.presentationml.notesSlide+xml"/>
  <Override PartName="/ppt/notesSlides/notesSlide291.xml" ContentType="application/vnd.openxmlformats-officedocument.presentationml.notesSlide+xml"/>
  <Override PartName="/ppt/notesSlides/notesSlide292.xml" ContentType="application/vnd.openxmlformats-officedocument.presentationml.notesSlide+xml"/>
  <Override PartName="/ppt/notesSlides/notesSlide293.xml" ContentType="application/vnd.openxmlformats-officedocument.presentationml.notesSlide+xml"/>
  <Override PartName="/ppt/notesSlides/notesSlide294.xml" ContentType="application/vnd.openxmlformats-officedocument.presentationml.notesSlide+xml"/>
  <Override PartName="/ppt/notesSlides/notesSlide29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00"/>
  </p:notesMasterIdLst>
  <p:sldIdLst>
    <p:sldId id="256" r:id="rId5"/>
    <p:sldId id="296" r:id="rId6"/>
    <p:sldId id="460" r:id="rId7"/>
    <p:sldId id="284" r:id="rId8"/>
    <p:sldId id="656" r:id="rId9"/>
    <p:sldId id="286" r:id="rId10"/>
    <p:sldId id="465" r:id="rId11"/>
    <p:sldId id="463" r:id="rId12"/>
    <p:sldId id="657" r:id="rId13"/>
    <p:sldId id="658" r:id="rId14"/>
    <p:sldId id="464" r:id="rId15"/>
    <p:sldId id="462" r:id="rId16"/>
    <p:sldId id="293" r:id="rId17"/>
    <p:sldId id="510" r:id="rId18"/>
    <p:sldId id="461" r:id="rId19"/>
    <p:sldId id="466" r:id="rId20"/>
    <p:sldId id="511" r:id="rId21"/>
    <p:sldId id="512" r:id="rId22"/>
    <p:sldId id="513" r:id="rId23"/>
    <p:sldId id="514" r:id="rId24"/>
    <p:sldId id="433" r:id="rId25"/>
    <p:sldId id="680" r:id="rId26"/>
    <p:sldId id="436" r:id="rId27"/>
    <p:sldId id="437" r:id="rId28"/>
    <p:sldId id="438" r:id="rId29"/>
    <p:sldId id="439" r:id="rId30"/>
    <p:sldId id="440" r:id="rId31"/>
    <p:sldId id="441" r:id="rId32"/>
    <p:sldId id="674" r:id="rId33"/>
    <p:sldId id="675" r:id="rId34"/>
    <p:sldId id="677" r:id="rId35"/>
    <p:sldId id="443" r:id="rId36"/>
    <p:sldId id="444" r:id="rId37"/>
    <p:sldId id="445" r:id="rId38"/>
    <p:sldId id="446" r:id="rId39"/>
    <p:sldId id="676" r:id="rId40"/>
    <p:sldId id="448" r:id="rId41"/>
    <p:sldId id="449" r:id="rId42"/>
    <p:sldId id="431" r:id="rId43"/>
    <p:sldId id="515" r:id="rId44"/>
    <p:sldId id="517" r:id="rId45"/>
    <p:sldId id="496" r:id="rId46"/>
    <p:sldId id="495" r:id="rId47"/>
    <p:sldId id="497" r:id="rId48"/>
    <p:sldId id="516" r:id="rId49"/>
    <p:sldId id="612" r:id="rId50"/>
    <p:sldId id="613" r:id="rId51"/>
    <p:sldId id="614" r:id="rId52"/>
    <p:sldId id="615" r:id="rId53"/>
    <p:sldId id="451" r:id="rId54"/>
    <p:sldId id="681" r:id="rId55"/>
    <p:sldId id="659" r:id="rId56"/>
    <p:sldId id="478" r:id="rId57"/>
    <p:sldId id="682" r:id="rId58"/>
    <p:sldId id="479" r:id="rId59"/>
    <p:sldId id="716" r:id="rId60"/>
    <p:sldId id="746" r:id="rId61"/>
    <p:sldId id="480" r:id="rId62"/>
    <p:sldId id="481" r:id="rId63"/>
    <p:sldId id="482" r:id="rId64"/>
    <p:sldId id="483" r:id="rId65"/>
    <p:sldId id="678" r:id="rId66"/>
    <p:sldId id="679" r:id="rId67"/>
    <p:sldId id="484" r:id="rId68"/>
    <p:sldId id="485" r:id="rId69"/>
    <p:sldId id="486" r:id="rId70"/>
    <p:sldId id="487" r:id="rId71"/>
    <p:sldId id="488" r:id="rId72"/>
    <p:sldId id="489" r:id="rId73"/>
    <p:sldId id="498" r:id="rId74"/>
    <p:sldId id="499" r:id="rId75"/>
    <p:sldId id="500" r:id="rId76"/>
    <p:sldId id="616" r:id="rId77"/>
    <p:sldId id="518" r:id="rId78"/>
    <p:sldId id="452" r:id="rId79"/>
    <p:sldId id="501" r:id="rId80"/>
    <p:sldId id="664" r:id="rId81"/>
    <p:sldId id="503" r:id="rId82"/>
    <p:sldId id="504" r:id="rId83"/>
    <p:sldId id="453" r:id="rId84"/>
    <p:sldId id="422" r:id="rId85"/>
    <p:sldId id="454" r:id="rId86"/>
    <p:sldId id="455" r:id="rId87"/>
    <p:sldId id="456" r:id="rId88"/>
    <p:sldId id="457" r:id="rId89"/>
    <p:sldId id="519" r:id="rId90"/>
    <p:sldId id="458" r:id="rId91"/>
    <p:sldId id="509" r:id="rId92"/>
    <p:sldId id="508" r:id="rId93"/>
    <p:sldId id="507" r:id="rId94"/>
    <p:sldId id="505" r:id="rId95"/>
    <p:sldId id="617" r:id="rId96"/>
    <p:sldId id="618" r:id="rId97"/>
    <p:sldId id="619" r:id="rId98"/>
    <p:sldId id="620" r:id="rId99"/>
    <p:sldId id="506" r:id="rId100"/>
    <p:sldId id="524" r:id="rId101"/>
    <p:sldId id="525" r:id="rId102"/>
    <p:sldId id="526" r:id="rId103"/>
    <p:sldId id="627" r:id="rId104"/>
    <p:sldId id="521" r:id="rId105"/>
    <p:sldId id="670" r:id="rId106"/>
    <p:sldId id="671" r:id="rId107"/>
    <p:sldId id="672" r:id="rId108"/>
    <p:sldId id="673" r:id="rId109"/>
    <p:sldId id="669" r:id="rId110"/>
    <p:sldId id="634" r:id="rId111"/>
    <p:sldId id="635" r:id="rId112"/>
    <p:sldId id="636" r:id="rId113"/>
    <p:sldId id="637" r:id="rId114"/>
    <p:sldId id="638" r:id="rId115"/>
    <p:sldId id="639" r:id="rId116"/>
    <p:sldId id="776" r:id="rId117"/>
    <p:sldId id="777" r:id="rId118"/>
    <p:sldId id="640" r:id="rId119"/>
    <p:sldId id="642" r:id="rId120"/>
    <p:sldId id="641" r:id="rId121"/>
    <p:sldId id="643" r:id="rId122"/>
    <p:sldId id="644" r:id="rId123"/>
    <p:sldId id="645" r:id="rId124"/>
    <p:sldId id="646" r:id="rId125"/>
    <p:sldId id="648" r:id="rId126"/>
    <p:sldId id="649" r:id="rId127"/>
    <p:sldId id="650" r:id="rId128"/>
    <p:sldId id="651" r:id="rId129"/>
    <p:sldId id="628" r:id="rId130"/>
    <p:sldId id="342" r:id="rId131"/>
    <p:sldId id="343" r:id="rId132"/>
    <p:sldId id="344" r:id="rId133"/>
    <p:sldId id="345" r:id="rId134"/>
    <p:sldId id="346" r:id="rId135"/>
    <p:sldId id="347" r:id="rId136"/>
    <p:sldId id="348" r:id="rId137"/>
    <p:sldId id="362" r:id="rId138"/>
    <p:sldId id="363" r:id="rId139"/>
    <p:sldId id="364" r:id="rId140"/>
    <p:sldId id="365" r:id="rId141"/>
    <p:sldId id="366" r:id="rId142"/>
    <p:sldId id="349" r:id="rId143"/>
    <p:sldId id="367" r:id="rId144"/>
    <p:sldId id="368" r:id="rId145"/>
    <p:sldId id="369" r:id="rId146"/>
    <p:sldId id="527" r:id="rId147"/>
    <p:sldId id="662" r:id="rId148"/>
    <p:sldId id="663" r:id="rId149"/>
    <p:sldId id="555" r:id="rId150"/>
    <p:sldId id="556" r:id="rId151"/>
    <p:sldId id="557" r:id="rId152"/>
    <p:sldId id="558" r:id="rId153"/>
    <p:sldId id="528" r:id="rId154"/>
    <p:sldId id="529" r:id="rId155"/>
    <p:sldId id="545" r:id="rId156"/>
    <p:sldId id="543" r:id="rId157"/>
    <p:sldId id="546" r:id="rId158"/>
    <p:sldId id="544" r:id="rId159"/>
    <p:sldId id="547" r:id="rId160"/>
    <p:sldId id="548" r:id="rId161"/>
    <p:sldId id="541" r:id="rId162"/>
    <p:sldId id="549" r:id="rId163"/>
    <p:sldId id="550" r:id="rId164"/>
    <p:sldId id="542" r:id="rId165"/>
    <p:sldId id="552" r:id="rId166"/>
    <p:sldId id="530" r:id="rId167"/>
    <p:sldId id="559" r:id="rId168"/>
    <p:sldId id="560" r:id="rId169"/>
    <p:sldId id="561" r:id="rId170"/>
    <p:sldId id="562" r:id="rId171"/>
    <p:sldId id="563" r:id="rId172"/>
    <p:sldId id="564" r:id="rId173"/>
    <p:sldId id="532" r:id="rId174"/>
    <p:sldId id="565" r:id="rId175"/>
    <p:sldId id="594" r:id="rId176"/>
    <p:sldId id="566" r:id="rId177"/>
    <p:sldId id="567" r:id="rId178"/>
    <p:sldId id="533" r:id="rId179"/>
    <p:sldId id="683" r:id="rId180"/>
    <p:sldId id="773" r:id="rId181"/>
    <p:sldId id="534" r:id="rId182"/>
    <p:sldId id="535" r:id="rId183"/>
    <p:sldId id="570" r:id="rId184"/>
    <p:sldId id="568" r:id="rId185"/>
    <p:sldId id="569" r:id="rId186"/>
    <p:sldId id="774" r:id="rId187"/>
    <p:sldId id="778" r:id="rId188"/>
    <p:sldId id="775" r:id="rId189"/>
    <p:sldId id="371" r:id="rId190"/>
    <p:sldId id="372" r:id="rId191"/>
    <p:sldId id="373" r:id="rId192"/>
    <p:sldId id="374" r:id="rId193"/>
    <p:sldId id="375" r:id="rId194"/>
    <p:sldId id="747" r:id="rId195"/>
    <p:sldId id="376" r:id="rId196"/>
    <p:sldId id="770" r:id="rId197"/>
    <p:sldId id="771" r:id="rId198"/>
    <p:sldId id="377" r:id="rId199"/>
    <p:sldId id="351" r:id="rId200"/>
    <p:sldId id="684" r:id="rId201"/>
    <p:sldId id="378" r:id="rId202"/>
    <p:sldId id="352" r:id="rId203"/>
    <p:sldId id="380" r:id="rId204"/>
    <p:sldId id="381" r:id="rId205"/>
    <p:sldId id="382" r:id="rId206"/>
    <p:sldId id="383" r:id="rId207"/>
    <p:sldId id="384" r:id="rId208"/>
    <p:sldId id="353" r:id="rId209"/>
    <p:sldId id="572" r:id="rId210"/>
    <p:sldId id="573" r:id="rId211"/>
    <p:sldId id="574" r:id="rId212"/>
    <p:sldId id="575" r:id="rId213"/>
    <p:sldId id="576" r:id="rId214"/>
    <p:sldId id="577" r:id="rId215"/>
    <p:sldId id="354" r:id="rId216"/>
    <p:sldId id="685" r:id="rId217"/>
    <p:sldId id="385" r:id="rId218"/>
    <p:sldId id="386" r:id="rId219"/>
    <p:sldId id="387" r:id="rId220"/>
    <p:sldId id="355" r:id="rId221"/>
    <p:sldId id="578" r:id="rId222"/>
    <p:sldId id="579" r:id="rId223"/>
    <p:sldId id="581" r:id="rId224"/>
    <p:sldId id="582" r:id="rId225"/>
    <p:sldId id="584" r:id="rId226"/>
    <p:sldId id="585" r:id="rId227"/>
    <p:sldId id="580" r:id="rId228"/>
    <p:sldId id="586" r:id="rId229"/>
    <p:sldId id="587" r:id="rId230"/>
    <p:sldId id="588" r:id="rId231"/>
    <p:sldId id="589" r:id="rId232"/>
    <p:sldId id="590" r:id="rId233"/>
    <p:sldId id="750" r:id="rId234"/>
    <p:sldId id="751" r:id="rId235"/>
    <p:sldId id="752" r:id="rId236"/>
    <p:sldId id="753" r:id="rId237"/>
    <p:sldId id="754" r:id="rId238"/>
    <p:sldId id="755" r:id="rId239"/>
    <p:sldId id="756" r:id="rId240"/>
    <p:sldId id="757" r:id="rId241"/>
    <p:sldId id="758" r:id="rId242"/>
    <p:sldId id="759" r:id="rId243"/>
    <p:sldId id="760" r:id="rId244"/>
    <p:sldId id="761" r:id="rId245"/>
    <p:sldId id="762" r:id="rId246"/>
    <p:sldId id="764" r:id="rId247"/>
    <p:sldId id="765" r:id="rId248"/>
    <p:sldId id="766" r:id="rId249"/>
    <p:sldId id="767" r:id="rId250"/>
    <p:sldId id="768" r:id="rId251"/>
    <p:sldId id="592" r:id="rId252"/>
    <p:sldId id="593" r:id="rId253"/>
    <p:sldId id="748" r:id="rId254"/>
    <p:sldId id="596" r:id="rId255"/>
    <p:sldId id="595" r:id="rId256"/>
    <p:sldId id="598" r:id="rId257"/>
    <p:sldId id="599" r:id="rId258"/>
    <p:sldId id="600" r:id="rId259"/>
    <p:sldId id="601" r:id="rId260"/>
    <p:sldId id="602" r:id="rId261"/>
    <p:sldId id="603" r:id="rId262"/>
    <p:sldId id="604" r:id="rId263"/>
    <p:sldId id="605" r:id="rId264"/>
    <p:sldId id="606" r:id="rId265"/>
    <p:sldId id="607" r:id="rId266"/>
    <p:sldId id="608" r:id="rId267"/>
    <p:sldId id="686" r:id="rId268"/>
    <p:sldId id="697" r:id="rId269"/>
    <p:sldId id="698" r:id="rId270"/>
    <p:sldId id="687" r:id="rId271"/>
    <p:sldId id="688" r:id="rId272"/>
    <p:sldId id="689" r:id="rId273"/>
    <p:sldId id="690" r:id="rId274"/>
    <p:sldId id="691" r:id="rId275"/>
    <p:sldId id="692" r:id="rId276"/>
    <p:sldId id="693" r:id="rId277"/>
    <p:sldId id="699" r:id="rId278"/>
    <p:sldId id="700" r:id="rId279"/>
    <p:sldId id="696" r:id="rId280"/>
    <p:sldId id="694" r:id="rId281"/>
    <p:sldId id="701" r:id="rId282"/>
    <p:sldId id="695" r:id="rId283"/>
    <p:sldId id="702" r:id="rId284"/>
    <p:sldId id="703" r:id="rId285"/>
    <p:sldId id="704" r:id="rId286"/>
    <p:sldId id="705" r:id="rId287"/>
    <p:sldId id="706" r:id="rId288"/>
    <p:sldId id="749" r:id="rId289"/>
    <p:sldId id="609" r:id="rId290"/>
    <p:sldId id="622" r:id="rId291"/>
    <p:sldId id="623" r:id="rId292"/>
    <p:sldId id="610" r:id="rId293"/>
    <p:sldId id="625" r:id="rId294"/>
    <p:sldId id="624" r:id="rId295"/>
    <p:sldId id="665" r:id="rId296"/>
    <p:sldId id="666" r:id="rId297"/>
    <p:sldId id="667" r:id="rId298"/>
    <p:sldId id="655" r:id="rId29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9870A"/>
    <a:srgbClr val="E2E3E4"/>
    <a:srgbClr val="8C870A"/>
    <a:srgbClr val="8C9197"/>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84" autoAdjust="0"/>
    <p:restoredTop sz="74147" autoAdjust="0"/>
  </p:normalViewPr>
  <p:slideViewPr>
    <p:cSldViewPr>
      <p:cViewPr varScale="1">
        <p:scale>
          <a:sx n="38" d="100"/>
          <a:sy n="38" d="100"/>
        </p:scale>
        <p:origin x="72" y="28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99" Type="http://schemas.openxmlformats.org/officeDocument/2006/relationships/slide" Target="slides/slide295.xml"/><Relationship Id="rId303" Type="http://schemas.openxmlformats.org/officeDocument/2006/relationships/theme" Target="theme/theme1.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91" Type="http://schemas.openxmlformats.org/officeDocument/2006/relationships/slide" Target="slides/slide187.xml"/><Relationship Id="rId205" Type="http://schemas.openxmlformats.org/officeDocument/2006/relationships/slide" Target="slides/slide201.xml"/><Relationship Id="rId226" Type="http://schemas.openxmlformats.org/officeDocument/2006/relationships/slide" Target="slides/slide222.xml"/><Relationship Id="rId247" Type="http://schemas.openxmlformats.org/officeDocument/2006/relationships/slide" Target="slides/slide243.xml"/><Relationship Id="rId107" Type="http://schemas.openxmlformats.org/officeDocument/2006/relationships/slide" Target="slides/slide103.xml"/><Relationship Id="rId268" Type="http://schemas.openxmlformats.org/officeDocument/2006/relationships/slide" Target="slides/slide264.xml"/><Relationship Id="rId289" Type="http://schemas.openxmlformats.org/officeDocument/2006/relationships/slide" Target="slides/slide285.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181" Type="http://schemas.openxmlformats.org/officeDocument/2006/relationships/slide" Target="slides/slide177.xml"/><Relationship Id="rId216" Type="http://schemas.openxmlformats.org/officeDocument/2006/relationships/slide" Target="slides/slide212.xml"/><Relationship Id="rId237" Type="http://schemas.openxmlformats.org/officeDocument/2006/relationships/slide" Target="slides/slide233.xml"/><Relationship Id="rId258" Type="http://schemas.openxmlformats.org/officeDocument/2006/relationships/slide" Target="slides/slide254.xml"/><Relationship Id="rId279" Type="http://schemas.openxmlformats.org/officeDocument/2006/relationships/slide" Target="slides/slide275.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290" Type="http://schemas.openxmlformats.org/officeDocument/2006/relationships/slide" Target="slides/slide286.xml"/><Relationship Id="rId304" Type="http://schemas.openxmlformats.org/officeDocument/2006/relationships/tableStyles" Target="tableStyles.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slide" Target="slides/slide167.xml"/><Relationship Id="rId192" Type="http://schemas.openxmlformats.org/officeDocument/2006/relationships/slide" Target="slides/slide188.xml"/><Relationship Id="rId206" Type="http://schemas.openxmlformats.org/officeDocument/2006/relationships/slide" Target="slides/slide202.xml"/><Relationship Id="rId227" Type="http://schemas.openxmlformats.org/officeDocument/2006/relationships/slide" Target="slides/slide223.xml"/><Relationship Id="rId248" Type="http://schemas.openxmlformats.org/officeDocument/2006/relationships/slide" Target="slides/slide244.xml"/><Relationship Id="rId269" Type="http://schemas.openxmlformats.org/officeDocument/2006/relationships/slide" Target="slides/slide265.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280" Type="http://schemas.openxmlformats.org/officeDocument/2006/relationships/slide" Target="slides/slide276.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182" Type="http://schemas.openxmlformats.org/officeDocument/2006/relationships/slide" Target="slides/slide178.xml"/><Relationship Id="rId217" Type="http://schemas.openxmlformats.org/officeDocument/2006/relationships/slide" Target="slides/slide213.xml"/><Relationship Id="rId6" Type="http://schemas.openxmlformats.org/officeDocument/2006/relationships/slide" Target="slides/slide2.xml"/><Relationship Id="rId238" Type="http://schemas.openxmlformats.org/officeDocument/2006/relationships/slide" Target="slides/slide234.xml"/><Relationship Id="rId259" Type="http://schemas.openxmlformats.org/officeDocument/2006/relationships/slide" Target="slides/slide255.xml"/><Relationship Id="rId23" Type="http://schemas.openxmlformats.org/officeDocument/2006/relationships/slide" Target="slides/slide19.xml"/><Relationship Id="rId119" Type="http://schemas.openxmlformats.org/officeDocument/2006/relationships/slide" Target="slides/slide115.xml"/><Relationship Id="rId270" Type="http://schemas.openxmlformats.org/officeDocument/2006/relationships/slide" Target="slides/slide266.xml"/><Relationship Id="rId291" Type="http://schemas.openxmlformats.org/officeDocument/2006/relationships/slide" Target="slides/slide287.xml"/><Relationship Id="rId44" Type="http://schemas.openxmlformats.org/officeDocument/2006/relationships/slide" Target="slides/slide40.xml"/><Relationship Id="rId65" Type="http://schemas.openxmlformats.org/officeDocument/2006/relationships/slide" Target="slides/slide61.xml"/><Relationship Id="rId86" Type="http://schemas.openxmlformats.org/officeDocument/2006/relationships/slide" Target="slides/slide82.xml"/><Relationship Id="rId130" Type="http://schemas.openxmlformats.org/officeDocument/2006/relationships/slide" Target="slides/slide126.xml"/><Relationship Id="rId151" Type="http://schemas.openxmlformats.org/officeDocument/2006/relationships/slide" Target="slides/slide147.xml"/><Relationship Id="rId172" Type="http://schemas.openxmlformats.org/officeDocument/2006/relationships/slide" Target="slides/slide168.xml"/><Relationship Id="rId193" Type="http://schemas.openxmlformats.org/officeDocument/2006/relationships/slide" Target="slides/slide189.xml"/><Relationship Id="rId207" Type="http://schemas.openxmlformats.org/officeDocument/2006/relationships/slide" Target="slides/slide203.xml"/><Relationship Id="rId228" Type="http://schemas.openxmlformats.org/officeDocument/2006/relationships/slide" Target="slides/slide224.xml"/><Relationship Id="rId249" Type="http://schemas.openxmlformats.org/officeDocument/2006/relationships/slide" Target="slides/slide245.xml"/><Relationship Id="rId13" Type="http://schemas.openxmlformats.org/officeDocument/2006/relationships/slide" Target="slides/slide9.xml"/><Relationship Id="rId109" Type="http://schemas.openxmlformats.org/officeDocument/2006/relationships/slide" Target="slides/slide105.xml"/><Relationship Id="rId260" Type="http://schemas.openxmlformats.org/officeDocument/2006/relationships/slide" Target="slides/slide256.xml"/><Relationship Id="rId281" Type="http://schemas.openxmlformats.org/officeDocument/2006/relationships/slide" Target="slides/slide277.xml"/><Relationship Id="rId34" Type="http://schemas.openxmlformats.org/officeDocument/2006/relationships/slide" Target="slides/slide30.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20" Type="http://schemas.openxmlformats.org/officeDocument/2006/relationships/slide" Target="slides/slide116.xml"/><Relationship Id="rId141" Type="http://schemas.openxmlformats.org/officeDocument/2006/relationships/slide" Target="slides/slide137.xml"/><Relationship Id="rId7" Type="http://schemas.openxmlformats.org/officeDocument/2006/relationships/slide" Target="slides/slide3.xml"/><Relationship Id="rId162" Type="http://schemas.openxmlformats.org/officeDocument/2006/relationships/slide" Target="slides/slide158.xml"/><Relationship Id="rId183" Type="http://schemas.openxmlformats.org/officeDocument/2006/relationships/slide" Target="slides/slide179.xml"/><Relationship Id="rId218" Type="http://schemas.openxmlformats.org/officeDocument/2006/relationships/slide" Target="slides/slide214.xml"/><Relationship Id="rId239" Type="http://schemas.openxmlformats.org/officeDocument/2006/relationships/slide" Target="slides/slide235.xml"/><Relationship Id="rId2" Type="http://schemas.openxmlformats.org/officeDocument/2006/relationships/customXml" Target="../customXml/item2.xml"/><Relationship Id="rId29" Type="http://schemas.openxmlformats.org/officeDocument/2006/relationships/slide" Target="slides/slide25.xml"/><Relationship Id="rId250" Type="http://schemas.openxmlformats.org/officeDocument/2006/relationships/slide" Target="slides/slide246.xml"/><Relationship Id="rId255" Type="http://schemas.openxmlformats.org/officeDocument/2006/relationships/slide" Target="slides/slide251.xml"/><Relationship Id="rId271" Type="http://schemas.openxmlformats.org/officeDocument/2006/relationships/slide" Target="slides/slide267.xml"/><Relationship Id="rId276" Type="http://schemas.openxmlformats.org/officeDocument/2006/relationships/slide" Target="slides/slide272.xml"/><Relationship Id="rId292" Type="http://schemas.openxmlformats.org/officeDocument/2006/relationships/slide" Target="slides/slide288.xml"/><Relationship Id="rId297" Type="http://schemas.openxmlformats.org/officeDocument/2006/relationships/slide" Target="slides/slide293.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301" Type="http://schemas.openxmlformats.org/officeDocument/2006/relationships/presProps" Target="presProps.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73" Type="http://schemas.openxmlformats.org/officeDocument/2006/relationships/slide" Target="slides/slide169.xml"/><Relationship Id="rId194" Type="http://schemas.openxmlformats.org/officeDocument/2006/relationships/slide" Target="slides/slide190.xml"/><Relationship Id="rId199" Type="http://schemas.openxmlformats.org/officeDocument/2006/relationships/slide" Target="slides/slide195.xml"/><Relationship Id="rId203" Type="http://schemas.openxmlformats.org/officeDocument/2006/relationships/slide" Target="slides/slide199.xml"/><Relationship Id="rId208" Type="http://schemas.openxmlformats.org/officeDocument/2006/relationships/slide" Target="slides/slide204.xml"/><Relationship Id="rId229" Type="http://schemas.openxmlformats.org/officeDocument/2006/relationships/slide" Target="slides/slide225.xml"/><Relationship Id="rId19" Type="http://schemas.openxmlformats.org/officeDocument/2006/relationships/slide" Target="slides/slide15.xml"/><Relationship Id="rId224" Type="http://schemas.openxmlformats.org/officeDocument/2006/relationships/slide" Target="slides/slide220.xml"/><Relationship Id="rId240" Type="http://schemas.openxmlformats.org/officeDocument/2006/relationships/slide" Target="slides/slide236.xml"/><Relationship Id="rId245" Type="http://schemas.openxmlformats.org/officeDocument/2006/relationships/slide" Target="slides/slide241.xml"/><Relationship Id="rId261" Type="http://schemas.openxmlformats.org/officeDocument/2006/relationships/slide" Target="slides/slide257.xml"/><Relationship Id="rId266" Type="http://schemas.openxmlformats.org/officeDocument/2006/relationships/slide" Target="slides/slide262.xml"/><Relationship Id="rId287" Type="http://schemas.openxmlformats.org/officeDocument/2006/relationships/slide" Target="slides/slide283.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282" Type="http://schemas.openxmlformats.org/officeDocument/2006/relationships/slide" Target="slides/slide278.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slide" Target="slides/slide180.xml"/><Relationship Id="rId189" Type="http://schemas.openxmlformats.org/officeDocument/2006/relationships/slide" Target="slides/slide185.xml"/><Relationship Id="rId219" Type="http://schemas.openxmlformats.org/officeDocument/2006/relationships/slide" Target="slides/slide215.xml"/><Relationship Id="rId3" Type="http://schemas.openxmlformats.org/officeDocument/2006/relationships/customXml" Target="../customXml/item3.xml"/><Relationship Id="rId214" Type="http://schemas.openxmlformats.org/officeDocument/2006/relationships/slide" Target="slides/slide210.xml"/><Relationship Id="rId230" Type="http://schemas.openxmlformats.org/officeDocument/2006/relationships/slide" Target="slides/slide226.xml"/><Relationship Id="rId235" Type="http://schemas.openxmlformats.org/officeDocument/2006/relationships/slide" Target="slides/slide231.xml"/><Relationship Id="rId251" Type="http://schemas.openxmlformats.org/officeDocument/2006/relationships/slide" Target="slides/slide247.xml"/><Relationship Id="rId256" Type="http://schemas.openxmlformats.org/officeDocument/2006/relationships/slide" Target="slides/slide252.xml"/><Relationship Id="rId277" Type="http://schemas.openxmlformats.org/officeDocument/2006/relationships/slide" Target="slides/slide273.xml"/><Relationship Id="rId298" Type="http://schemas.openxmlformats.org/officeDocument/2006/relationships/slide" Target="slides/slide294.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72" Type="http://schemas.openxmlformats.org/officeDocument/2006/relationships/slide" Target="slides/slide268.xml"/><Relationship Id="rId293" Type="http://schemas.openxmlformats.org/officeDocument/2006/relationships/slide" Target="slides/slide289.xml"/><Relationship Id="rId302"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79" Type="http://schemas.openxmlformats.org/officeDocument/2006/relationships/slide" Target="slides/slide175.xml"/><Relationship Id="rId195" Type="http://schemas.openxmlformats.org/officeDocument/2006/relationships/slide" Target="slides/slide191.xml"/><Relationship Id="rId209" Type="http://schemas.openxmlformats.org/officeDocument/2006/relationships/slide" Target="slides/slide205.xml"/><Relationship Id="rId190" Type="http://schemas.openxmlformats.org/officeDocument/2006/relationships/slide" Target="slides/slide186.xml"/><Relationship Id="rId204" Type="http://schemas.openxmlformats.org/officeDocument/2006/relationships/slide" Target="slides/slide200.xml"/><Relationship Id="rId220" Type="http://schemas.openxmlformats.org/officeDocument/2006/relationships/slide" Target="slides/slide216.xml"/><Relationship Id="rId225" Type="http://schemas.openxmlformats.org/officeDocument/2006/relationships/slide" Target="slides/slide221.xml"/><Relationship Id="rId241" Type="http://schemas.openxmlformats.org/officeDocument/2006/relationships/slide" Target="slides/slide237.xml"/><Relationship Id="rId246" Type="http://schemas.openxmlformats.org/officeDocument/2006/relationships/slide" Target="slides/slide242.xml"/><Relationship Id="rId267" Type="http://schemas.openxmlformats.org/officeDocument/2006/relationships/slide" Target="slides/slide263.xml"/><Relationship Id="rId288" Type="http://schemas.openxmlformats.org/officeDocument/2006/relationships/slide" Target="slides/slide284.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262" Type="http://schemas.openxmlformats.org/officeDocument/2006/relationships/slide" Target="slides/slide258.xml"/><Relationship Id="rId283" Type="http://schemas.openxmlformats.org/officeDocument/2006/relationships/slide" Target="slides/slide279.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185" Type="http://schemas.openxmlformats.org/officeDocument/2006/relationships/slide" Target="slides/slide181.xml"/><Relationship Id="rId4" Type="http://schemas.openxmlformats.org/officeDocument/2006/relationships/slideMaster" Target="slideMasters/slideMaster1.xml"/><Relationship Id="rId9" Type="http://schemas.openxmlformats.org/officeDocument/2006/relationships/slide" Target="slides/slide5.xml"/><Relationship Id="rId180" Type="http://schemas.openxmlformats.org/officeDocument/2006/relationships/slide" Target="slides/slide176.xml"/><Relationship Id="rId210" Type="http://schemas.openxmlformats.org/officeDocument/2006/relationships/slide" Target="slides/slide206.xml"/><Relationship Id="rId215" Type="http://schemas.openxmlformats.org/officeDocument/2006/relationships/slide" Target="slides/slide211.xml"/><Relationship Id="rId236" Type="http://schemas.openxmlformats.org/officeDocument/2006/relationships/slide" Target="slides/slide232.xml"/><Relationship Id="rId257" Type="http://schemas.openxmlformats.org/officeDocument/2006/relationships/slide" Target="slides/slide253.xml"/><Relationship Id="rId278" Type="http://schemas.openxmlformats.org/officeDocument/2006/relationships/slide" Target="slides/slide274.xml"/><Relationship Id="rId26" Type="http://schemas.openxmlformats.org/officeDocument/2006/relationships/slide" Target="slides/slide22.xml"/><Relationship Id="rId231" Type="http://schemas.openxmlformats.org/officeDocument/2006/relationships/slide" Target="slides/slide227.xml"/><Relationship Id="rId252" Type="http://schemas.openxmlformats.org/officeDocument/2006/relationships/slide" Target="slides/slide248.xml"/><Relationship Id="rId273" Type="http://schemas.openxmlformats.org/officeDocument/2006/relationships/slide" Target="slides/slide269.xml"/><Relationship Id="rId294" Type="http://schemas.openxmlformats.org/officeDocument/2006/relationships/slide" Target="slides/slide290.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96" Type="http://schemas.openxmlformats.org/officeDocument/2006/relationships/slide" Target="slides/slide192.xml"/><Relationship Id="rId200" Type="http://schemas.openxmlformats.org/officeDocument/2006/relationships/slide" Target="slides/slide196.xml"/><Relationship Id="rId16" Type="http://schemas.openxmlformats.org/officeDocument/2006/relationships/slide" Target="slides/slide12.xml"/><Relationship Id="rId221" Type="http://schemas.openxmlformats.org/officeDocument/2006/relationships/slide" Target="slides/slide217.xml"/><Relationship Id="rId242" Type="http://schemas.openxmlformats.org/officeDocument/2006/relationships/slide" Target="slides/slide238.xml"/><Relationship Id="rId263" Type="http://schemas.openxmlformats.org/officeDocument/2006/relationships/slide" Target="slides/slide259.xml"/><Relationship Id="rId284" Type="http://schemas.openxmlformats.org/officeDocument/2006/relationships/slide" Target="slides/slide280.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186" Type="http://schemas.openxmlformats.org/officeDocument/2006/relationships/slide" Target="slides/slide182.xml"/><Relationship Id="rId211" Type="http://schemas.openxmlformats.org/officeDocument/2006/relationships/slide" Target="slides/slide207.xml"/><Relationship Id="rId232" Type="http://schemas.openxmlformats.org/officeDocument/2006/relationships/slide" Target="slides/slide228.xml"/><Relationship Id="rId253" Type="http://schemas.openxmlformats.org/officeDocument/2006/relationships/slide" Target="slides/slide249.xml"/><Relationship Id="rId274" Type="http://schemas.openxmlformats.org/officeDocument/2006/relationships/slide" Target="slides/slide270.xml"/><Relationship Id="rId295" Type="http://schemas.openxmlformats.org/officeDocument/2006/relationships/slide" Target="slides/slide291.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slide" Target="slides/slide172.xml"/><Relationship Id="rId197" Type="http://schemas.openxmlformats.org/officeDocument/2006/relationships/slide" Target="slides/slide193.xml"/><Relationship Id="rId201" Type="http://schemas.openxmlformats.org/officeDocument/2006/relationships/slide" Target="slides/slide197.xml"/><Relationship Id="rId222" Type="http://schemas.openxmlformats.org/officeDocument/2006/relationships/slide" Target="slides/slide218.xml"/><Relationship Id="rId243" Type="http://schemas.openxmlformats.org/officeDocument/2006/relationships/slide" Target="slides/slide239.xml"/><Relationship Id="rId264" Type="http://schemas.openxmlformats.org/officeDocument/2006/relationships/slide" Target="slides/slide260.xml"/><Relationship Id="rId285" Type="http://schemas.openxmlformats.org/officeDocument/2006/relationships/slide" Target="slides/slide281.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87" Type="http://schemas.openxmlformats.org/officeDocument/2006/relationships/slide" Target="slides/slide183.xml"/><Relationship Id="rId1" Type="http://schemas.openxmlformats.org/officeDocument/2006/relationships/customXml" Target="../customXml/item1.xml"/><Relationship Id="rId212" Type="http://schemas.openxmlformats.org/officeDocument/2006/relationships/slide" Target="slides/slide208.xml"/><Relationship Id="rId233" Type="http://schemas.openxmlformats.org/officeDocument/2006/relationships/slide" Target="slides/slide229.xml"/><Relationship Id="rId254" Type="http://schemas.openxmlformats.org/officeDocument/2006/relationships/slide" Target="slides/slide250.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275" Type="http://schemas.openxmlformats.org/officeDocument/2006/relationships/slide" Target="slides/slide271.xml"/><Relationship Id="rId296" Type="http://schemas.openxmlformats.org/officeDocument/2006/relationships/slide" Target="slides/slide292.xml"/><Relationship Id="rId300" Type="http://schemas.openxmlformats.org/officeDocument/2006/relationships/notesMaster" Target="notesMasters/notesMaster1.xml"/><Relationship Id="rId60" Type="http://schemas.openxmlformats.org/officeDocument/2006/relationships/slide" Target="slides/slide56.xml"/><Relationship Id="rId81" Type="http://schemas.openxmlformats.org/officeDocument/2006/relationships/slide" Target="slides/slide77.xml"/><Relationship Id="rId135" Type="http://schemas.openxmlformats.org/officeDocument/2006/relationships/slide" Target="slides/slide131.xml"/><Relationship Id="rId156" Type="http://schemas.openxmlformats.org/officeDocument/2006/relationships/slide" Target="slides/slide152.xml"/><Relationship Id="rId177" Type="http://schemas.openxmlformats.org/officeDocument/2006/relationships/slide" Target="slides/slide173.xml"/><Relationship Id="rId198" Type="http://schemas.openxmlformats.org/officeDocument/2006/relationships/slide" Target="slides/slide194.xml"/><Relationship Id="rId202" Type="http://schemas.openxmlformats.org/officeDocument/2006/relationships/slide" Target="slides/slide198.xml"/><Relationship Id="rId223" Type="http://schemas.openxmlformats.org/officeDocument/2006/relationships/slide" Target="slides/slide219.xml"/><Relationship Id="rId244" Type="http://schemas.openxmlformats.org/officeDocument/2006/relationships/slide" Target="slides/slide240.xml"/><Relationship Id="rId18" Type="http://schemas.openxmlformats.org/officeDocument/2006/relationships/slide" Target="slides/slide14.xml"/><Relationship Id="rId39" Type="http://schemas.openxmlformats.org/officeDocument/2006/relationships/slide" Target="slides/slide35.xml"/><Relationship Id="rId265" Type="http://schemas.openxmlformats.org/officeDocument/2006/relationships/slide" Target="slides/slide261.xml"/><Relationship Id="rId286" Type="http://schemas.openxmlformats.org/officeDocument/2006/relationships/slide" Target="slides/slide282.xml"/><Relationship Id="rId50" Type="http://schemas.openxmlformats.org/officeDocument/2006/relationships/slide" Target="slides/slide46.xml"/><Relationship Id="rId104" Type="http://schemas.openxmlformats.org/officeDocument/2006/relationships/slide" Target="slides/slide100.xml"/><Relationship Id="rId125" Type="http://schemas.openxmlformats.org/officeDocument/2006/relationships/slide" Target="slides/slide121.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slide" Target="slides/slide184.xml"/><Relationship Id="rId71" Type="http://schemas.openxmlformats.org/officeDocument/2006/relationships/slide" Target="slides/slide67.xml"/><Relationship Id="rId92" Type="http://schemas.openxmlformats.org/officeDocument/2006/relationships/slide" Target="slides/slide88.xml"/><Relationship Id="rId213" Type="http://schemas.openxmlformats.org/officeDocument/2006/relationships/slide" Target="slides/slide209.xml"/><Relationship Id="rId234" Type="http://schemas.openxmlformats.org/officeDocument/2006/relationships/slide" Target="slides/slide230.xml"/></Relationships>
</file>

<file path=ppt/diagrams/colors1.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F7EE3B7-A806-4B81-B6EB-C295024035C8}" type="doc">
      <dgm:prSet loTypeId="urn:microsoft.com/office/officeart/2005/8/layout/default" loCatId="list" qsTypeId="urn:microsoft.com/office/officeart/2005/8/quickstyle/simple4" qsCatId="simple" csTypeId="urn:microsoft.com/office/officeart/2005/8/colors/accent6_5" csCatId="accent6"/>
      <dgm:spPr/>
      <dgm:t>
        <a:bodyPr/>
        <a:lstStyle/>
        <a:p>
          <a:endParaRPr lang="en-US"/>
        </a:p>
      </dgm:t>
    </dgm:pt>
    <dgm:pt modelId="{7A7704A6-431B-4395-8166-788F2DAFE630}">
      <dgm:prSet custT="1"/>
      <dgm:spPr/>
      <dgm:t>
        <a:bodyPr/>
        <a:lstStyle/>
        <a:p>
          <a:pPr rtl="0"/>
          <a:r>
            <a:rPr lang="en-US" sz="3200" dirty="0" smtClean="0">
              <a:effectLst>
                <a:outerShdw blurRad="38100" dist="38100" dir="2700000" algn="tl">
                  <a:srgbClr val="000000">
                    <a:alpha val="43137"/>
                  </a:srgbClr>
                </a:outerShdw>
              </a:effectLst>
            </a:rPr>
            <a:t>Why SharePoint?   </a:t>
          </a:r>
          <a:endParaRPr lang="en-US" sz="3200" dirty="0">
            <a:effectLst>
              <a:outerShdw blurRad="38100" dist="38100" dir="2700000" algn="tl">
                <a:srgbClr val="000000">
                  <a:alpha val="43137"/>
                </a:srgbClr>
              </a:outerShdw>
            </a:effectLst>
          </a:endParaRPr>
        </a:p>
      </dgm:t>
    </dgm:pt>
    <dgm:pt modelId="{B7413B38-4B0F-4055-A219-E22FD84BE6B3}" type="parTrans" cxnId="{4EDA042C-3123-4279-935E-54F72FFE64B2}">
      <dgm:prSet/>
      <dgm:spPr/>
      <dgm:t>
        <a:bodyPr/>
        <a:lstStyle/>
        <a:p>
          <a:endParaRPr lang="en-US" sz="3200">
            <a:effectLst>
              <a:outerShdw blurRad="38100" dist="38100" dir="2700000" algn="tl">
                <a:srgbClr val="000000">
                  <a:alpha val="43137"/>
                </a:srgbClr>
              </a:outerShdw>
            </a:effectLst>
          </a:endParaRPr>
        </a:p>
      </dgm:t>
    </dgm:pt>
    <dgm:pt modelId="{C01E7280-7E5E-410D-A39B-A10857F023D5}" type="sibTrans" cxnId="{4EDA042C-3123-4279-935E-54F72FFE64B2}">
      <dgm:prSet/>
      <dgm:spPr/>
      <dgm:t>
        <a:bodyPr/>
        <a:lstStyle/>
        <a:p>
          <a:endParaRPr lang="en-US" sz="3200">
            <a:effectLst>
              <a:outerShdw blurRad="38100" dist="38100" dir="2700000" algn="tl">
                <a:srgbClr val="000000">
                  <a:alpha val="43137"/>
                </a:srgbClr>
              </a:outerShdw>
            </a:effectLst>
          </a:endParaRPr>
        </a:p>
      </dgm:t>
    </dgm:pt>
    <dgm:pt modelId="{BE2A8EA9-9432-45D4-A7B5-3F94B32E4CFF}">
      <dgm:prSet custT="1"/>
      <dgm:spPr/>
      <dgm:t>
        <a:bodyPr/>
        <a:lstStyle/>
        <a:p>
          <a:pPr rtl="0"/>
          <a:r>
            <a:rPr lang="en-US" sz="3200" dirty="0" smtClean="0">
              <a:effectLst>
                <a:outerShdw blurRad="38100" dist="38100" dir="2700000" algn="tl">
                  <a:srgbClr val="000000">
                    <a:alpha val="43137"/>
                  </a:srgbClr>
                </a:outerShdw>
              </a:effectLst>
            </a:rPr>
            <a:t>Review some demo pharmacy applications to show you the capabilities </a:t>
          </a:r>
          <a:endParaRPr lang="en-US" sz="3200" dirty="0">
            <a:effectLst>
              <a:outerShdw blurRad="38100" dist="38100" dir="2700000" algn="tl">
                <a:srgbClr val="000000">
                  <a:alpha val="43137"/>
                </a:srgbClr>
              </a:outerShdw>
            </a:effectLst>
          </a:endParaRPr>
        </a:p>
      </dgm:t>
    </dgm:pt>
    <dgm:pt modelId="{3668E218-E6B2-4414-8B0A-7989ACE0A6F2}" type="parTrans" cxnId="{6F504F8E-CB03-41F2-A382-8EE0F5926929}">
      <dgm:prSet/>
      <dgm:spPr/>
      <dgm:t>
        <a:bodyPr/>
        <a:lstStyle/>
        <a:p>
          <a:endParaRPr lang="en-US" sz="3200">
            <a:effectLst>
              <a:outerShdw blurRad="38100" dist="38100" dir="2700000" algn="tl">
                <a:srgbClr val="000000">
                  <a:alpha val="43137"/>
                </a:srgbClr>
              </a:outerShdw>
            </a:effectLst>
          </a:endParaRPr>
        </a:p>
      </dgm:t>
    </dgm:pt>
    <dgm:pt modelId="{6E1C0E4C-41CF-45BC-8444-BB21666BECE8}" type="sibTrans" cxnId="{6F504F8E-CB03-41F2-A382-8EE0F5926929}">
      <dgm:prSet/>
      <dgm:spPr/>
      <dgm:t>
        <a:bodyPr/>
        <a:lstStyle/>
        <a:p>
          <a:endParaRPr lang="en-US" sz="3200">
            <a:effectLst>
              <a:outerShdw blurRad="38100" dist="38100" dir="2700000" algn="tl">
                <a:srgbClr val="000000">
                  <a:alpha val="43137"/>
                </a:srgbClr>
              </a:outerShdw>
            </a:effectLst>
          </a:endParaRPr>
        </a:p>
      </dgm:t>
    </dgm:pt>
    <dgm:pt modelId="{5B5CFEFF-FD2A-4E94-B8D8-69A982BEE8E9}">
      <dgm:prSet custT="1"/>
      <dgm:spPr/>
      <dgm:t>
        <a:bodyPr/>
        <a:lstStyle/>
        <a:p>
          <a:pPr rtl="0"/>
          <a:r>
            <a:rPr lang="en-US" sz="3200" dirty="0" smtClean="0">
              <a:effectLst>
                <a:outerShdw blurRad="38100" dist="38100" dir="2700000" algn="tl">
                  <a:srgbClr val="000000">
                    <a:alpha val="43137"/>
                  </a:srgbClr>
                </a:outerShdw>
              </a:effectLst>
            </a:rPr>
            <a:t>Build one of the applications together  </a:t>
          </a:r>
          <a:endParaRPr lang="en-US" sz="3200" dirty="0">
            <a:effectLst>
              <a:outerShdw blurRad="38100" dist="38100" dir="2700000" algn="tl">
                <a:srgbClr val="000000">
                  <a:alpha val="43137"/>
                </a:srgbClr>
              </a:outerShdw>
            </a:effectLst>
          </a:endParaRPr>
        </a:p>
      </dgm:t>
    </dgm:pt>
    <dgm:pt modelId="{050578BD-7C84-49B4-BDCD-B20E3BAE63D7}" type="parTrans" cxnId="{887987A5-0671-4351-8BE1-C810294DCCEB}">
      <dgm:prSet/>
      <dgm:spPr/>
      <dgm:t>
        <a:bodyPr/>
        <a:lstStyle/>
        <a:p>
          <a:endParaRPr lang="en-US" sz="3200">
            <a:effectLst>
              <a:outerShdw blurRad="38100" dist="38100" dir="2700000" algn="tl">
                <a:srgbClr val="000000">
                  <a:alpha val="43137"/>
                </a:srgbClr>
              </a:outerShdw>
            </a:effectLst>
          </a:endParaRPr>
        </a:p>
      </dgm:t>
    </dgm:pt>
    <dgm:pt modelId="{99D75244-ADF8-48F3-A5E0-476890E4E665}" type="sibTrans" cxnId="{887987A5-0671-4351-8BE1-C810294DCCEB}">
      <dgm:prSet/>
      <dgm:spPr/>
      <dgm:t>
        <a:bodyPr/>
        <a:lstStyle/>
        <a:p>
          <a:endParaRPr lang="en-US" sz="3200">
            <a:effectLst>
              <a:outerShdw blurRad="38100" dist="38100" dir="2700000" algn="tl">
                <a:srgbClr val="000000">
                  <a:alpha val="43137"/>
                </a:srgbClr>
              </a:outerShdw>
            </a:effectLst>
          </a:endParaRPr>
        </a:p>
      </dgm:t>
    </dgm:pt>
    <dgm:pt modelId="{738F400F-09C6-418B-B1B6-D0AAD2F2868F}">
      <dgm:prSet custT="1"/>
      <dgm:spPr/>
      <dgm:t>
        <a:bodyPr/>
        <a:lstStyle/>
        <a:p>
          <a:pPr rtl="0"/>
          <a:r>
            <a:rPr lang="en-US" sz="3200" dirty="0" smtClean="0">
              <a:effectLst>
                <a:outerShdw blurRad="38100" dist="38100" dir="2700000" algn="tl">
                  <a:srgbClr val="000000">
                    <a:alpha val="43137"/>
                  </a:srgbClr>
                </a:outerShdw>
              </a:effectLst>
            </a:rPr>
            <a:t>Review how to export data from a SharePoint list to create reports </a:t>
          </a:r>
          <a:endParaRPr lang="en-US" sz="3200" dirty="0">
            <a:effectLst>
              <a:outerShdw blurRad="38100" dist="38100" dir="2700000" algn="tl">
                <a:srgbClr val="000000">
                  <a:alpha val="43137"/>
                </a:srgbClr>
              </a:outerShdw>
            </a:effectLst>
          </a:endParaRPr>
        </a:p>
      </dgm:t>
    </dgm:pt>
    <dgm:pt modelId="{C6F98D91-F1ED-4BE0-ACC6-6D057F493CAD}" type="parTrans" cxnId="{79B7A190-14CC-4B2D-B2ED-22F0F7058436}">
      <dgm:prSet/>
      <dgm:spPr/>
      <dgm:t>
        <a:bodyPr/>
        <a:lstStyle/>
        <a:p>
          <a:endParaRPr lang="en-US" sz="3200">
            <a:effectLst>
              <a:outerShdw blurRad="38100" dist="38100" dir="2700000" algn="tl">
                <a:srgbClr val="000000">
                  <a:alpha val="43137"/>
                </a:srgbClr>
              </a:outerShdw>
            </a:effectLst>
          </a:endParaRPr>
        </a:p>
      </dgm:t>
    </dgm:pt>
    <dgm:pt modelId="{DBC9EED4-C8BA-4BB0-87BA-E46722DB137D}" type="sibTrans" cxnId="{79B7A190-14CC-4B2D-B2ED-22F0F7058436}">
      <dgm:prSet/>
      <dgm:spPr/>
      <dgm:t>
        <a:bodyPr/>
        <a:lstStyle/>
        <a:p>
          <a:endParaRPr lang="en-US" sz="3200">
            <a:effectLst>
              <a:outerShdw blurRad="38100" dist="38100" dir="2700000" algn="tl">
                <a:srgbClr val="000000">
                  <a:alpha val="43137"/>
                </a:srgbClr>
              </a:outerShdw>
            </a:effectLst>
          </a:endParaRPr>
        </a:p>
      </dgm:t>
    </dgm:pt>
    <dgm:pt modelId="{3479BE64-D04E-4F21-A6F1-104281E5EBA0}">
      <dgm:prSet custT="1"/>
      <dgm:spPr/>
      <dgm:t>
        <a:bodyPr/>
        <a:lstStyle/>
        <a:p>
          <a:pPr rtl="0"/>
          <a:r>
            <a:rPr lang="en-US" sz="3200" dirty="0" smtClean="0">
              <a:effectLst>
                <a:outerShdw blurRad="38100" dist="38100" dir="2700000" algn="tl">
                  <a:srgbClr val="000000">
                    <a:alpha val="43137"/>
                  </a:srgbClr>
                </a:outerShdw>
              </a:effectLst>
            </a:rPr>
            <a:t>Provide access to additional training resources and tutorial videos  </a:t>
          </a:r>
          <a:endParaRPr lang="en-US" sz="3200" dirty="0">
            <a:effectLst>
              <a:outerShdw blurRad="38100" dist="38100" dir="2700000" algn="tl">
                <a:srgbClr val="000000">
                  <a:alpha val="43137"/>
                </a:srgbClr>
              </a:outerShdw>
            </a:effectLst>
          </a:endParaRPr>
        </a:p>
      </dgm:t>
    </dgm:pt>
    <dgm:pt modelId="{37405D2D-9154-4F52-8615-5E34D58BE4CA}" type="parTrans" cxnId="{C0979560-7B9A-4B09-82B8-49633E68A3B1}">
      <dgm:prSet/>
      <dgm:spPr/>
      <dgm:t>
        <a:bodyPr/>
        <a:lstStyle/>
        <a:p>
          <a:endParaRPr lang="en-US" sz="3200">
            <a:effectLst>
              <a:outerShdw blurRad="38100" dist="38100" dir="2700000" algn="tl">
                <a:srgbClr val="000000">
                  <a:alpha val="43137"/>
                </a:srgbClr>
              </a:outerShdw>
            </a:effectLst>
          </a:endParaRPr>
        </a:p>
      </dgm:t>
    </dgm:pt>
    <dgm:pt modelId="{2DF326F4-2AB8-480C-9EEA-2572A5A5C532}" type="sibTrans" cxnId="{C0979560-7B9A-4B09-82B8-49633E68A3B1}">
      <dgm:prSet/>
      <dgm:spPr/>
      <dgm:t>
        <a:bodyPr/>
        <a:lstStyle/>
        <a:p>
          <a:endParaRPr lang="en-US" sz="3200">
            <a:effectLst>
              <a:outerShdw blurRad="38100" dist="38100" dir="2700000" algn="tl">
                <a:srgbClr val="000000">
                  <a:alpha val="43137"/>
                </a:srgbClr>
              </a:outerShdw>
            </a:effectLst>
          </a:endParaRPr>
        </a:p>
      </dgm:t>
    </dgm:pt>
    <dgm:pt modelId="{53839F27-0145-4712-8A70-E73AAEDA20A5}" type="pres">
      <dgm:prSet presAssocID="{0F7EE3B7-A806-4B81-B6EB-C295024035C8}" presName="diagram" presStyleCnt="0">
        <dgm:presLayoutVars>
          <dgm:dir/>
          <dgm:resizeHandles val="exact"/>
        </dgm:presLayoutVars>
      </dgm:prSet>
      <dgm:spPr/>
      <dgm:t>
        <a:bodyPr/>
        <a:lstStyle/>
        <a:p>
          <a:endParaRPr lang="en-US"/>
        </a:p>
      </dgm:t>
    </dgm:pt>
    <dgm:pt modelId="{CA04C83C-0A51-465C-B389-6F8BF9438985}" type="pres">
      <dgm:prSet presAssocID="{7A7704A6-431B-4395-8166-788F2DAFE630}" presName="node" presStyleLbl="node1" presStyleIdx="0" presStyleCnt="5">
        <dgm:presLayoutVars>
          <dgm:bulletEnabled val="1"/>
        </dgm:presLayoutVars>
      </dgm:prSet>
      <dgm:spPr/>
      <dgm:t>
        <a:bodyPr/>
        <a:lstStyle/>
        <a:p>
          <a:endParaRPr lang="en-US"/>
        </a:p>
      </dgm:t>
    </dgm:pt>
    <dgm:pt modelId="{03281917-F03E-4820-8969-9913B6C111B1}" type="pres">
      <dgm:prSet presAssocID="{C01E7280-7E5E-410D-A39B-A10857F023D5}" presName="sibTrans" presStyleCnt="0"/>
      <dgm:spPr/>
    </dgm:pt>
    <dgm:pt modelId="{767843EA-387E-48B2-8656-8EE32136CAA5}" type="pres">
      <dgm:prSet presAssocID="{BE2A8EA9-9432-45D4-A7B5-3F94B32E4CFF}" presName="node" presStyleLbl="node1" presStyleIdx="1" presStyleCnt="5">
        <dgm:presLayoutVars>
          <dgm:bulletEnabled val="1"/>
        </dgm:presLayoutVars>
      </dgm:prSet>
      <dgm:spPr/>
      <dgm:t>
        <a:bodyPr/>
        <a:lstStyle/>
        <a:p>
          <a:endParaRPr lang="en-US"/>
        </a:p>
      </dgm:t>
    </dgm:pt>
    <dgm:pt modelId="{BAB4D452-AF44-47C0-A5A4-76246C12B042}" type="pres">
      <dgm:prSet presAssocID="{6E1C0E4C-41CF-45BC-8444-BB21666BECE8}" presName="sibTrans" presStyleCnt="0"/>
      <dgm:spPr/>
    </dgm:pt>
    <dgm:pt modelId="{886571E2-689B-4686-90D6-C6BE33FD3DC8}" type="pres">
      <dgm:prSet presAssocID="{5B5CFEFF-FD2A-4E94-B8D8-69A982BEE8E9}" presName="node" presStyleLbl="node1" presStyleIdx="2" presStyleCnt="5">
        <dgm:presLayoutVars>
          <dgm:bulletEnabled val="1"/>
        </dgm:presLayoutVars>
      </dgm:prSet>
      <dgm:spPr/>
      <dgm:t>
        <a:bodyPr/>
        <a:lstStyle/>
        <a:p>
          <a:endParaRPr lang="en-US"/>
        </a:p>
      </dgm:t>
    </dgm:pt>
    <dgm:pt modelId="{A4F5A642-5924-4D01-9327-02D5EC4E7A5E}" type="pres">
      <dgm:prSet presAssocID="{99D75244-ADF8-48F3-A5E0-476890E4E665}" presName="sibTrans" presStyleCnt="0"/>
      <dgm:spPr/>
    </dgm:pt>
    <dgm:pt modelId="{54826EB5-5E23-406F-8DBB-37720A0EB0A7}" type="pres">
      <dgm:prSet presAssocID="{738F400F-09C6-418B-B1B6-D0AAD2F2868F}" presName="node" presStyleLbl="node1" presStyleIdx="3" presStyleCnt="5">
        <dgm:presLayoutVars>
          <dgm:bulletEnabled val="1"/>
        </dgm:presLayoutVars>
      </dgm:prSet>
      <dgm:spPr/>
      <dgm:t>
        <a:bodyPr/>
        <a:lstStyle/>
        <a:p>
          <a:endParaRPr lang="en-US"/>
        </a:p>
      </dgm:t>
    </dgm:pt>
    <dgm:pt modelId="{0365A099-1417-4D85-A65E-BAD6AD204ABD}" type="pres">
      <dgm:prSet presAssocID="{DBC9EED4-C8BA-4BB0-87BA-E46722DB137D}" presName="sibTrans" presStyleCnt="0"/>
      <dgm:spPr/>
    </dgm:pt>
    <dgm:pt modelId="{0B6050FC-2DFA-4469-BE8B-947B668A97C9}" type="pres">
      <dgm:prSet presAssocID="{3479BE64-D04E-4F21-A6F1-104281E5EBA0}" presName="node" presStyleLbl="node1" presStyleIdx="4" presStyleCnt="5">
        <dgm:presLayoutVars>
          <dgm:bulletEnabled val="1"/>
        </dgm:presLayoutVars>
      </dgm:prSet>
      <dgm:spPr/>
      <dgm:t>
        <a:bodyPr/>
        <a:lstStyle/>
        <a:p>
          <a:endParaRPr lang="en-US"/>
        </a:p>
      </dgm:t>
    </dgm:pt>
  </dgm:ptLst>
  <dgm:cxnLst>
    <dgm:cxn modelId="{C3D91F72-82D6-4209-A83C-5D516086343B}" type="presOf" srcId="{0F7EE3B7-A806-4B81-B6EB-C295024035C8}" destId="{53839F27-0145-4712-8A70-E73AAEDA20A5}" srcOrd="0" destOrd="0" presId="urn:microsoft.com/office/officeart/2005/8/layout/default"/>
    <dgm:cxn modelId="{115D6EA1-5655-426C-B45B-4316B3AA1A66}" type="presOf" srcId="{BE2A8EA9-9432-45D4-A7B5-3F94B32E4CFF}" destId="{767843EA-387E-48B2-8656-8EE32136CAA5}" srcOrd="0" destOrd="0" presId="urn:microsoft.com/office/officeart/2005/8/layout/default"/>
    <dgm:cxn modelId="{1341B85F-701B-4F54-85AF-DF0FCA8CABC6}" type="presOf" srcId="{738F400F-09C6-418B-B1B6-D0AAD2F2868F}" destId="{54826EB5-5E23-406F-8DBB-37720A0EB0A7}" srcOrd="0" destOrd="0" presId="urn:microsoft.com/office/officeart/2005/8/layout/default"/>
    <dgm:cxn modelId="{79B7A190-14CC-4B2D-B2ED-22F0F7058436}" srcId="{0F7EE3B7-A806-4B81-B6EB-C295024035C8}" destId="{738F400F-09C6-418B-B1B6-D0AAD2F2868F}" srcOrd="3" destOrd="0" parTransId="{C6F98D91-F1ED-4BE0-ACC6-6D057F493CAD}" sibTransId="{DBC9EED4-C8BA-4BB0-87BA-E46722DB137D}"/>
    <dgm:cxn modelId="{6F504F8E-CB03-41F2-A382-8EE0F5926929}" srcId="{0F7EE3B7-A806-4B81-B6EB-C295024035C8}" destId="{BE2A8EA9-9432-45D4-A7B5-3F94B32E4CFF}" srcOrd="1" destOrd="0" parTransId="{3668E218-E6B2-4414-8B0A-7989ACE0A6F2}" sibTransId="{6E1C0E4C-41CF-45BC-8444-BB21666BECE8}"/>
    <dgm:cxn modelId="{887987A5-0671-4351-8BE1-C810294DCCEB}" srcId="{0F7EE3B7-A806-4B81-B6EB-C295024035C8}" destId="{5B5CFEFF-FD2A-4E94-B8D8-69A982BEE8E9}" srcOrd="2" destOrd="0" parTransId="{050578BD-7C84-49B4-BDCD-B20E3BAE63D7}" sibTransId="{99D75244-ADF8-48F3-A5E0-476890E4E665}"/>
    <dgm:cxn modelId="{4EDA042C-3123-4279-935E-54F72FFE64B2}" srcId="{0F7EE3B7-A806-4B81-B6EB-C295024035C8}" destId="{7A7704A6-431B-4395-8166-788F2DAFE630}" srcOrd="0" destOrd="0" parTransId="{B7413B38-4B0F-4055-A219-E22FD84BE6B3}" sibTransId="{C01E7280-7E5E-410D-A39B-A10857F023D5}"/>
    <dgm:cxn modelId="{C0979560-7B9A-4B09-82B8-49633E68A3B1}" srcId="{0F7EE3B7-A806-4B81-B6EB-C295024035C8}" destId="{3479BE64-D04E-4F21-A6F1-104281E5EBA0}" srcOrd="4" destOrd="0" parTransId="{37405D2D-9154-4F52-8615-5E34D58BE4CA}" sibTransId="{2DF326F4-2AB8-480C-9EEA-2572A5A5C532}"/>
    <dgm:cxn modelId="{DA103259-FD54-4590-B456-223C7F5AC8EA}" type="presOf" srcId="{5B5CFEFF-FD2A-4E94-B8D8-69A982BEE8E9}" destId="{886571E2-689B-4686-90D6-C6BE33FD3DC8}" srcOrd="0" destOrd="0" presId="urn:microsoft.com/office/officeart/2005/8/layout/default"/>
    <dgm:cxn modelId="{A5EAFBB8-EF17-4F19-88A2-19523EE90FAD}" type="presOf" srcId="{7A7704A6-431B-4395-8166-788F2DAFE630}" destId="{CA04C83C-0A51-465C-B389-6F8BF9438985}" srcOrd="0" destOrd="0" presId="urn:microsoft.com/office/officeart/2005/8/layout/default"/>
    <dgm:cxn modelId="{3CD6B56E-6278-42B4-8194-2EA7B7641896}" type="presOf" srcId="{3479BE64-D04E-4F21-A6F1-104281E5EBA0}" destId="{0B6050FC-2DFA-4469-BE8B-947B668A97C9}" srcOrd="0" destOrd="0" presId="urn:microsoft.com/office/officeart/2005/8/layout/default"/>
    <dgm:cxn modelId="{6FE14DAC-5BB9-4D2E-952E-00FECE37DB23}" type="presParOf" srcId="{53839F27-0145-4712-8A70-E73AAEDA20A5}" destId="{CA04C83C-0A51-465C-B389-6F8BF9438985}" srcOrd="0" destOrd="0" presId="urn:microsoft.com/office/officeart/2005/8/layout/default"/>
    <dgm:cxn modelId="{996775CA-10BA-4B98-8B35-B25F653887B4}" type="presParOf" srcId="{53839F27-0145-4712-8A70-E73AAEDA20A5}" destId="{03281917-F03E-4820-8969-9913B6C111B1}" srcOrd="1" destOrd="0" presId="urn:microsoft.com/office/officeart/2005/8/layout/default"/>
    <dgm:cxn modelId="{58AFB0AD-3A74-4479-AEA5-14B8D5F1959D}" type="presParOf" srcId="{53839F27-0145-4712-8A70-E73AAEDA20A5}" destId="{767843EA-387E-48B2-8656-8EE32136CAA5}" srcOrd="2" destOrd="0" presId="urn:microsoft.com/office/officeart/2005/8/layout/default"/>
    <dgm:cxn modelId="{9EE3396A-5C98-4423-81E5-0B328C30813A}" type="presParOf" srcId="{53839F27-0145-4712-8A70-E73AAEDA20A5}" destId="{BAB4D452-AF44-47C0-A5A4-76246C12B042}" srcOrd="3" destOrd="0" presId="urn:microsoft.com/office/officeart/2005/8/layout/default"/>
    <dgm:cxn modelId="{777D7115-928C-43CD-BBE7-022CAFD90C18}" type="presParOf" srcId="{53839F27-0145-4712-8A70-E73AAEDA20A5}" destId="{886571E2-689B-4686-90D6-C6BE33FD3DC8}" srcOrd="4" destOrd="0" presId="urn:microsoft.com/office/officeart/2005/8/layout/default"/>
    <dgm:cxn modelId="{09ADD69E-8BD6-41BF-857D-95A023CD8CD4}" type="presParOf" srcId="{53839F27-0145-4712-8A70-E73AAEDA20A5}" destId="{A4F5A642-5924-4D01-9327-02D5EC4E7A5E}" srcOrd="5" destOrd="0" presId="urn:microsoft.com/office/officeart/2005/8/layout/default"/>
    <dgm:cxn modelId="{FD9D0211-0ED0-4643-91A2-8AC014A911A4}" type="presParOf" srcId="{53839F27-0145-4712-8A70-E73AAEDA20A5}" destId="{54826EB5-5E23-406F-8DBB-37720A0EB0A7}" srcOrd="6" destOrd="0" presId="urn:microsoft.com/office/officeart/2005/8/layout/default"/>
    <dgm:cxn modelId="{DB31B85E-F153-4C16-A2DC-F412DE3F1B51}" type="presParOf" srcId="{53839F27-0145-4712-8A70-E73AAEDA20A5}" destId="{0365A099-1417-4D85-A65E-BAD6AD204ABD}" srcOrd="7" destOrd="0" presId="urn:microsoft.com/office/officeart/2005/8/layout/default"/>
    <dgm:cxn modelId="{84658112-B43F-4BAA-A99D-7327690430FA}" type="presParOf" srcId="{53839F27-0145-4712-8A70-E73AAEDA20A5}" destId="{0B6050FC-2DFA-4469-BE8B-947B668A97C9}"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EDE6252-9989-4836-850F-293E2F5D338F}" type="doc">
      <dgm:prSet loTypeId="urn:microsoft.com/office/officeart/2005/8/layout/vList2" loCatId="list" qsTypeId="urn:microsoft.com/office/officeart/2005/8/quickstyle/simple4" qsCatId="simple" csTypeId="urn:microsoft.com/office/officeart/2005/8/colors/accent6_2" csCatId="accent6" phldr="1"/>
      <dgm:spPr/>
      <dgm:t>
        <a:bodyPr/>
        <a:lstStyle/>
        <a:p>
          <a:endParaRPr lang="en-US"/>
        </a:p>
      </dgm:t>
    </dgm:pt>
    <dgm:pt modelId="{DAA0181A-9415-4B8D-A179-DB8184CD0656}">
      <dgm:prSet/>
      <dgm:spPr/>
      <dgm:t>
        <a:bodyPr/>
        <a:lstStyle/>
        <a:p>
          <a:pPr algn="ctr" rtl="0"/>
          <a:r>
            <a:rPr lang="en-US" b="1" dirty="0" smtClean="0"/>
            <a:t>Remove it from the Form</a:t>
          </a:r>
          <a:endParaRPr lang="en-US" dirty="0"/>
        </a:p>
      </dgm:t>
      <dgm:extLst>
        <a:ext uri="{E40237B7-FDA0-4F09-8148-C483321AD2D9}">
          <dgm14:cNvPr xmlns:dgm14="http://schemas.microsoft.com/office/drawing/2010/diagram" id="0" name="" descr="Re"/>
        </a:ext>
      </dgm:extLst>
    </dgm:pt>
    <dgm:pt modelId="{845CBECF-2151-4229-93E3-BA516565DB9B}" type="parTrans" cxnId="{84EEAB5C-1082-44ED-B9AE-A81ECB6F3226}">
      <dgm:prSet/>
      <dgm:spPr/>
      <dgm:t>
        <a:bodyPr/>
        <a:lstStyle/>
        <a:p>
          <a:pPr algn="ctr"/>
          <a:endParaRPr lang="en-US"/>
        </a:p>
      </dgm:t>
    </dgm:pt>
    <dgm:pt modelId="{69725672-BD87-44C7-8466-B20F453FA44C}" type="sibTrans" cxnId="{84EEAB5C-1082-44ED-B9AE-A81ECB6F3226}">
      <dgm:prSet/>
      <dgm:spPr/>
      <dgm:t>
        <a:bodyPr/>
        <a:lstStyle/>
        <a:p>
          <a:pPr algn="ctr"/>
          <a:endParaRPr lang="en-US"/>
        </a:p>
      </dgm:t>
    </dgm:pt>
    <dgm:pt modelId="{49BB37EB-F08C-4A73-9AC4-F7C412E53559}" type="pres">
      <dgm:prSet presAssocID="{EEDE6252-9989-4836-850F-293E2F5D338F}" presName="linear" presStyleCnt="0">
        <dgm:presLayoutVars>
          <dgm:animLvl val="lvl"/>
          <dgm:resizeHandles val="exact"/>
        </dgm:presLayoutVars>
      </dgm:prSet>
      <dgm:spPr/>
      <dgm:t>
        <a:bodyPr/>
        <a:lstStyle/>
        <a:p>
          <a:endParaRPr lang="en-US"/>
        </a:p>
      </dgm:t>
    </dgm:pt>
    <dgm:pt modelId="{A79E1B40-D739-4338-8108-C70467C9501D}" type="pres">
      <dgm:prSet presAssocID="{DAA0181A-9415-4B8D-A179-DB8184CD0656}" presName="parentText" presStyleLbl="node1" presStyleIdx="0" presStyleCnt="1">
        <dgm:presLayoutVars>
          <dgm:chMax val="0"/>
          <dgm:bulletEnabled val="1"/>
        </dgm:presLayoutVars>
      </dgm:prSet>
      <dgm:spPr/>
      <dgm:t>
        <a:bodyPr/>
        <a:lstStyle/>
        <a:p>
          <a:endParaRPr lang="en-US"/>
        </a:p>
      </dgm:t>
    </dgm:pt>
  </dgm:ptLst>
  <dgm:cxnLst>
    <dgm:cxn modelId="{EB5D5D30-A3C2-4976-98C3-7DCC2F9E30D2}" type="presOf" srcId="{EEDE6252-9989-4836-850F-293E2F5D338F}" destId="{49BB37EB-F08C-4A73-9AC4-F7C412E53559}" srcOrd="0" destOrd="0" presId="urn:microsoft.com/office/officeart/2005/8/layout/vList2"/>
    <dgm:cxn modelId="{096122D8-0584-4DDE-A0A4-B41978B29B0F}" type="presOf" srcId="{DAA0181A-9415-4B8D-A179-DB8184CD0656}" destId="{A79E1B40-D739-4338-8108-C70467C9501D}" srcOrd="0" destOrd="0" presId="urn:microsoft.com/office/officeart/2005/8/layout/vList2"/>
    <dgm:cxn modelId="{84EEAB5C-1082-44ED-B9AE-A81ECB6F3226}" srcId="{EEDE6252-9989-4836-850F-293E2F5D338F}" destId="{DAA0181A-9415-4B8D-A179-DB8184CD0656}" srcOrd="0" destOrd="0" parTransId="{845CBECF-2151-4229-93E3-BA516565DB9B}" sibTransId="{69725672-BD87-44C7-8466-B20F453FA44C}"/>
    <dgm:cxn modelId="{BE7D9583-1397-4AD2-8FCE-58DA004E4B62}" type="presParOf" srcId="{49BB37EB-F08C-4A73-9AC4-F7C412E53559}" destId="{A79E1B40-D739-4338-8108-C70467C9501D}"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EDE6252-9989-4836-850F-293E2F5D338F}" type="doc">
      <dgm:prSet loTypeId="urn:microsoft.com/office/officeart/2005/8/layout/vList2" loCatId="list" qsTypeId="urn:microsoft.com/office/officeart/2005/8/quickstyle/simple4" qsCatId="simple" csTypeId="urn:microsoft.com/office/officeart/2005/8/colors/accent6_2" csCatId="accent6"/>
      <dgm:spPr/>
      <dgm:t>
        <a:bodyPr/>
        <a:lstStyle/>
        <a:p>
          <a:endParaRPr lang="en-US"/>
        </a:p>
      </dgm:t>
    </dgm:pt>
    <dgm:pt modelId="{DAA0181A-9415-4B8D-A179-DB8184CD0656}">
      <dgm:prSet/>
      <dgm:spPr/>
      <dgm:t>
        <a:bodyPr/>
        <a:lstStyle/>
        <a:p>
          <a:pPr algn="ctr" rtl="0"/>
          <a:r>
            <a:rPr lang="en-US" b="1" dirty="0" smtClean="0"/>
            <a:t>Remove it from the Form</a:t>
          </a:r>
          <a:endParaRPr lang="en-US" dirty="0"/>
        </a:p>
      </dgm:t>
    </dgm:pt>
    <dgm:pt modelId="{845CBECF-2151-4229-93E3-BA516565DB9B}" type="parTrans" cxnId="{84EEAB5C-1082-44ED-B9AE-A81ECB6F3226}">
      <dgm:prSet/>
      <dgm:spPr/>
      <dgm:t>
        <a:bodyPr/>
        <a:lstStyle/>
        <a:p>
          <a:pPr algn="ctr"/>
          <a:endParaRPr lang="en-US"/>
        </a:p>
      </dgm:t>
    </dgm:pt>
    <dgm:pt modelId="{69725672-BD87-44C7-8466-B20F453FA44C}" type="sibTrans" cxnId="{84EEAB5C-1082-44ED-B9AE-A81ECB6F3226}">
      <dgm:prSet/>
      <dgm:spPr/>
      <dgm:t>
        <a:bodyPr/>
        <a:lstStyle/>
        <a:p>
          <a:pPr algn="ctr"/>
          <a:endParaRPr lang="en-US"/>
        </a:p>
      </dgm:t>
    </dgm:pt>
    <dgm:pt modelId="{DB86899A-3615-40DF-A12E-6CD47988BF9F}">
      <dgm:prSet/>
      <dgm:spPr/>
      <dgm:t>
        <a:bodyPr/>
        <a:lstStyle/>
        <a:p>
          <a:pPr algn="ctr" rtl="0"/>
          <a:r>
            <a:rPr lang="en-US" b="1" dirty="0" smtClean="0"/>
            <a:t>Remove it from the View  </a:t>
          </a:r>
          <a:endParaRPr lang="en-US" dirty="0"/>
        </a:p>
      </dgm:t>
    </dgm:pt>
    <dgm:pt modelId="{8F0D7073-940D-4A68-AFF0-C8D104A4B37D}" type="parTrans" cxnId="{DD829483-C6EC-4A60-BD8C-F759CB0D3A1C}">
      <dgm:prSet/>
      <dgm:spPr/>
      <dgm:t>
        <a:bodyPr/>
        <a:lstStyle/>
        <a:p>
          <a:pPr algn="ctr"/>
          <a:endParaRPr lang="en-US"/>
        </a:p>
      </dgm:t>
    </dgm:pt>
    <dgm:pt modelId="{A3B40924-8DE3-4256-8794-4EAB34DD9BE7}" type="sibTrans" cxnId="{DD829483-C6EC-4A60-BD8C-F759CB0D3A1C}">
      <dgm:prSet/>
      <dgm:spPr/>
      <dgm:t>
        <a:bodyPr/>
        <a:lstStyle/>
        <a:p>
          <a:pPr algn="ctr"/>
          <a:endParaRPr lang="en-US"/>
        </a:p>
      </dgm:t>
    </dgm:pt>
    <dgm:pt modelId="{49BB37EB-F08C-4A73-9AC4-F7C412E53559}" type="pres">
      <dgm:prSet presAssocID="{EEDE6252-9989-4836-850F-293E2F5D338F}" presName="linear" presStyleCnt="0">
        <dgm:presLayoutVars>
          <dgm:animLvl val="lvl"/>
          <dgm:resizeHandles val="exact"/>
        </dgm:presLayoutVars>
      </dgm:prSet>
      <dgm:spPr/>
      <dgm:t>
        <a:bodyPr/>
        <a:lstStyle/>
        <a:p>
          <a:endParaRPr lang="en-US"/>
        </a:p>
      </dgm:t>
    </dgm:pt>
    <dgm:pt modelId="{A79E1B40-D739-4338-8108-C70467C9501D}" type="pres">
      <dgm:prSet presAssocID="{DAA0181A-9415-4B8D-A179-DB8184CD0656}" presName="parentText" presStyleLbl="node1" presStyleIdx="0" presStyleCnt="2">
        <dgm:presLayoutVars>
          <dgm:chMax val="0"/>
          <dgm:bulletEnabled val="1"/>
        </dgm:presLayoutVars>
      </dgm:prSet>
      <dgm:spPr/>
      <dgm:t>
        <a:bodyPr/>
        <a:lstStyle/>
        <a:p>
          <a:endParaRPr lang="en-US"/>
        </a:p>
      </dgm:t>
    </dgm:pt>
    <dgm:pt modelId="{0E9B760F-E6D6-4457-8990-CEF452867724}" type="pres">
      <dgm:prSet presAssocID="{69725672-BD87-44C7-8466-B20F453FA44C}" presName="spacer" presStyleCnt="0"/>
      <dgm:spPr/>
    </dgm:pt>
    <dgm:pt modelId="{36099451-68BF-452F-B8D5-2F506330128E}" type="pres">
      <dgm:prSet presAssocID="{DB86899A-3615-40DF-A12E-6CD47988BF9F}" presName="parentText" presStyleLbl="node1" presStyleIdx="1" presStyleCnt="2">
        <dgm:presLayoutVars>
          <dgm:chMax val="0"/>
          <dgm:bulletEnabled val="1"/>
        </dgm:presLayoutVars>
      </dgm:prSet>
      <dgm:spPr/>
      <dgm:t>
        <a:bodyPr/>
        <a:lstStyle/>
        <a:p>
          <a:endParaRPr lang="en-US"/>
        </a:p>
      </dgm:t>
    </dgm:pt>
  </dgm:ptLst>
  <dgm:cxnLst>
    <dgm:cxn modelId="{DD829483-C6EC-4A60-BD8C-F759CB0D3A1C}" srcId="{EEDE6252-9989-4836-850F-293E2F5D338F}" destId="{DB86899A-3615-40DF-A12E-6CD47988BF9F}" srcOrd="1" destOrd="0" parTransId="{8F0D7073-940D-4A68-AFF0-C8D104A4B37D}" sibTransId="{A3B40924-8DE3-4256-8794-4EAB34DD9BE7}"/>
    <dgm:cxn modelId="{7F5357E3-A31D-4CB6-9A50-BE7499455201}" type="presOf" srcId="{EEDE6252-9989-4836-850F-293E2F5D338F}" destId="{49BB37EB-F08C-4A73-9AC4-F7C412E53559}" srcOrd="0" destOrd="0" presId="urn:microsoft.com/office/officeart/2005/8/layout/vList2"/>
    <dgm:cxn modelId="{12AFAD93-611F-407B-97C3-9EA58A4E1A86}" type="presOf" srcId="{DB86899A-3615-40DF-A12E-6CD47988BF9F}" destId="{36099451-68BF-452F-B8D5-2F506330128E}" srcOrd="0" destOrd="0" presId="urn:microsoft.com/office/officeart/2005/8/layout/vList2"/>
    <dgm:cxn modelId="{84EEAB5C-1082-44ED-B9AE-A81ECB6F3226}" srcId="{EEDE6252-9989-4836-850F-293E2F5D338F}" destId="{DAA0181A-9415-4B8D-A179-DB8184CD0656}" srcOrd="0" destOrd="0" parTransId="{845CBECF-2151-4229-93E3-BA516565DB9B}" sibTransId="{69725672-BD87-44C7-8466-B20F453FA44C}"/>
    <dgm:cxn modelId="{4BF883F0-2554-474D-8F2E-0B38D9B54E62}" type="presOf" srcId="{DAA0181A-9415-4B8D-A179-DB8184CD0656}" destId="{A79E1B40-D739-4338-8108-C70467C9501D}" srcOrd="0" destOrd="0" presId="urn:microsoft.com/office/officeart/2005/8/layout/vList2"/>
    <dgm:cxn modelId="{CF4CAC52-FA01-4C3D-8721-337577ADFB5B}" type="presParOf" srcId="{49BB37EB-F08C-4A73-9AC4-F7C412E53559}" destId="{A79E1B40-D739-4338-8108-C70467C9501D}" srcOrd="0" destOrd="0" presId="urn:microsoft.com/office/officeart/2005/8/layout/vList2"/>
    <dgm:cxn modelId="{CE13C26F-9490-4462-8839-CFD6F2374E6C}" type="presParOf" srcId="{49BB37EB-F08C-4A73-9AC4-F7C412E53559}" destId="{0E9B760F-E6D6-4457-8990-CEF452867724}" srcOrd="1" destOrd="0" presId="urn:microsoft.com/office/officeart/2005/8/layout/vList2"/>
    <dgm:cxn modelId="{C6416C9A-E5F4-466E-8D6C-9D8782D977C2}" type="presParOf" srcId="{49BB37EB-F08C-4A73-9AC4-F7C412E53559}" destId="{36099451-68BF-452F-B8D5-2F506330128E}"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04C83C-0A51-465C-B389-6F8BF9438985}">
      <dsp:nvSpPr>
        <dsp:cNvPr id="0" name=""/>
        <dsp:cNvSpPr/>
      </dsp:nvSpPr>
      <dsp:spPr>
        <a:xfrm>
          <a:off x="0" y="413146"/>
          <a:ext cx="3643312" cy="2185987"/>
        </a:xfrm>
        <a:prstGeom prst="rect">
          <a:avLst/>
        </a:prstGeom>
        <a:gradFill rotWithShape="0">
          <a:gsLst>
            <a:gs pos="0">
              <a:schemeClr val="accent6">
                <a:alpha val="90000"/>
                <a:hueOff val="0"/>
                <a:satOff val="0"/>
                <a:lumOff val="0"/>
                <a:alphaOff val="0"/>
                <a:shade val="51000"/>
                <a:satMod val="130000"/>
              </a:schemeClr>
            </a:gs>
            <a:gs pos="80000">
              <a:schemeClr val="accent6">
                <a:alpha val="90000"/>
                <a:hueOff val="0"/>
                <a:satOff val="0"/>
                <a:lumOff val="0"/>
                <a:alphaOff val="0"/>
                <a:shade val="93000"/>
                <a:satMod val="130000"/>
              </a:schemeClr>
            </a:gs>
            <a:gs pos="100000">
              <a:schemeClr val="accent6">
                <a:alpha val="9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kern="1200" dirty="0" smtClean="0">
              <a:effectLst>
                <a:outerShdw blurRad="38100" dist="38100" dir="2700000" algn="tl">
                  <a:srgbClr val="000000">
                    <a:alpha val="43137"/>
                  </a:srgbClr>
                </a:outerShdw>
              </a:effectLst>
            </a:rPr>
            <a:t>Why SharePoint?   </a:t>
          </a:r>
          <a:endParaRPr lang="en-US" sz="3200" kern="1200" dirty="0">
            <a:effectLst>
              <a:outerShdw blurRad="38100" dist="38100" dir="2700000" algn="tl">
                <a:srgbClr val="000000">
                  <a:alpha val="43137"/>
                </a:srgbClr>
              </a:outerShdw>
            </a:effectLst>
          </a:endParaRPr>
        </a:p>
      </dsp:txBody>
      <dsp:txXfrm>
        <a:off x="0" y="413146"/>
        <a:ext cx="3643312" cy="2185987"/>
      </dsp:txXfrm>
    </dsp:sp>
    <dsp:sp modelId="{767843EA-387E-48B2-8656-8EE32136CAA5}">
      <dsp:nvSpPr>
        <dsp:cNvPr id="0" name=""/>
        <dsp:cNvSpPr/>
      </dsp:nvSpPr>
      <dsp:spPr>
        <a:xfrm>
          <a:off x="4007643" y="413146"/>
          <a:ext cx="3643312" cy="2185987"/>
        </a:xfrm>
        <a:prstGeom prst="rect">
          <a:avLst/>
        </a:prstGeom>
        <a:gradFill rotWithShape="0">
          <a:gsLst>
            <a:gs pos="0">
              <a:schemeClr val="accent6">
                <a:alpha val="90000"/>
                <a:hueOff val="0"/>
                <a:satOff val="0"/>
                <a:lumOff val="0"/>
                <a:alphaOff val="-10000"/>
                <a:shade val="51000"/>
                <a:satMod val="130000"/>
              </a:schemeClr>
            </a:gs>
            <a:gs pos="80000">
              <a:schemeClr val="accent6">
                <a:alpha val="90000"/>
                <a:hueOff val="0"/>
                <a:satOff val="0"/>
                <a:lumOff val="0"/>
                <a:alphaOff val="-10000"/>
                <a:shade val="93000"/>
                <a:satMod val="130000"/>
              </a:schemeClr>
            </a:gs>
            <a:gs pos="100000">
              <a:schemeClr val="accent6">
                <a:alpha val="90000"/>
                <a:hueOff val="0"/>
                <a:satOff val="0"/>
                <a:lumOff val="0"/>
                <a:alphaOff val="-1000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kern="1200" dirty="0" smtClean="0">
              <a:effectLst>
                <a:outerShdw blurRad="38100" dist="38100" dir="2700000" algn="tl">
                  <a:srgbClr val="000000">
                    <a:alpha val="43137"/>
                  </a:srgbClr>
                </a:outerShdw>
              </a:effectLst>
            </a:rPr>
            <a:t>Review some demo pharmacy applications to show you the capabilities </a:t>
          </a:r>
          <a:endParaRPr lang="en-US" sz="3200" kern="1200" dirty="0">
            <a:effectLst>
              <a:outerShdw blurRad="38100" dist="38100" dir="2700000" algn="tl">
                <a:srgbClr val="000000">
                  <a:alpha val="43137"/>
                </a:srgbClr>
              </a:outerShdw>
            </a:effectLst>
          </a:endParaRPr>
        </a:p>
      </dsp:txBody>
      <dsp:txXfrm>
        <a:off x="4007643" y="413146"/>
        <a:ext cx="3643312" cy="2185987"/>
      </dsp:txXfrm>
    </dsp:sp>
    <dsp:sp modelId="{886571E2-689B-4686-90D6-C6BE33FD3DC8}">
      <dsp:nvSpPr>
        <dsp:cNvPr id="0" name=""/>
        <dsp:cNvSpPr/>
      </dsp:nvSpPr>
      <dsp:spPr>
        <a:xfrm>
          <a:off x="8015287" y="413146"/>
          <a:ext cx="3643312" cy="2185987"/>
        </a:xfrm>
        <a:prstGeom prst="rect">
          <a:avLst/>
        </a:prstGeom>
        <a:gradFill rotWithShape="0">
          <a:gsLst>
            <a:gs pos="0">
              <a:schemeClr val="accent6">
                <a:alpha val="90000"/>
                <a:hueOff val="0"/>
                <a:satOff val="0"/>
                <a:lumOff val="0"/>
                <a:alphaOff val="-20000"/>
                <a:shade val="51000"/>
                <a:satMod val="130000"/>
              </a:schemeClr>
            </a:gs>
            <a:gs pos="80000">
              <a:schemeClr val="accent6">
                <a:alpha val="90000"/>
                <a:hueOff val="0"/>
                <a:satOff val="0"/>
                <a:lumOff val="0"/>
                <a:alphaOff val="-20000"/>
                <a:shade val="93000"/>
                <a:satMod val="130000"/>
              </a:schemeClr>
            </a:gs>
            <a:gs pos="100000">
              <a:schemeClr val="accent6">
                <a:alpha val="90000"/>
                <a:hueOff val="0"/>
                <a:satOff val="0"/>
                <a:lumOff val="0"/>
                <a:alphaOff val="-2000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kern="1200" dirty="0" smtClean="0">
              <a:effectLst>
                <a:outerShdw blurRad="38100" dist="38100" dir="2700000" algn="tl">
                  <a:srgbClr val="000000">
                    <a:alpha val="43137"/>
                  </a:srgbClr>
                </a:outerShdw>
              </a:effectLst>
            </a:rPr>
            <a:t>Build one of the applications together  </a:t>
          </a:r>
          <a:endParaRPr lang="en-US" sz="3200" kern="1200" dirty="0">
            <a:effectLst>
              <a:outerShdw blurRad="38100" dist="38100" dir="2700000" algn="tl">
                <a:srgbClr val="000000">
                  <a:alpha val="43137"/>
                </a:srgbClr>
              </a:outerShdw>
            </a:effectLst>
          </a:endParaRPr>
        </a:p>
      </dsp:txBody>
      <dsp:txXfrm>
        <a:off x="8015287" y="413146"/>
        <a:ext cx="3643312" cy="2185987"/>
      </dsp:txXfrm>
    </dsp:sp>
    <dsp:sp modelId="{54826EB5-5E23-406F-8DBB-37720A0EB0A7}">
      <dsp:nvSpPr>
        <dsp:cNvPr id="0" name=""/>
        <dsp:cNvSpPr/>
      </dsp:nvSpPr>
      <dsp:spPr>
        <a:xfrm>
          <a:off x="2003821" y="2963465"/>
          <a:ext cx="3643312" cy="2185987"/>
        </a:xfrm>
        <a:prstGeom prst="rect">
          <a:avLst/>
        </a:prstGeom>
        <a:gradFill rotWithShape="0">
          <a:gsLst>
            <a:gs pos="0">
              <a:schemeClr val="accent6">
                <a:alpha val="90000"/>
                <a:hueOff val="0"/>
                <a:satOff val="0"/>
                <a:lumOff val="0"/>
                <a:alphaOff val="-30000"/>
                <a:shade val="51000"/>
                <a:satMod val="130000"/>
              </a:schemeClr>
            </a:gs>
            <a:gs pos="80000">
              <a:schemeClr val="accent6">
                <a:alpha val="90000"/>
                <a:hueOff val="0"/>
                <a:satOff val="0"/>
                <a:lumOff val="0"/>
                <a:alphaOff val="-30000"/>
                <a:shade val="93000"/>
                <a:satMod val="130000"/>
              </a:schemeClr>
            </a:gs>
            <a:gs pos="100000">
              <a:schemeClr val="accent6">
                <a:alpha val="90000"/>
                <a:hueOff val="0"/>
                <a:satOff val="0"/>
                <a:lumOff val="0"/>
                <a:alphaOff val="-3000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kern="1200" dirty="0" smtClean="0">
              <a:effectLst>
                <a:outerShdw blurRad="38100" dist="38100" dir="2700000" algn="tl">
                  <a:srgbClr val="000000">
                    <a:alpha val="43137"/>
                  </a:srgbClr>
                </a:outerShdw>
              </a:effectLst>
            </a:rPr>
            <a:t>Review how to export data from a SharePoint list to create reports </a:t>
          </a:r>
          <a:endParaRPr lang="en-US" sz="3200" kern="1200" dirty="0">
            <a:effectLst>
              <a:outerShdw blurRad="38100" dist="38100" dir="2700000" algn="tl">
                <a:srgbClr val="000000">
                  <a:alpha val="43137"/>
                </a:srgbClr>
              </a:outerShdw>
            </a:effectLst>
          </a:endParaRPr>
        </a:p>
      </dsp:txBody>
      <dsp:txXfrm>
        <a:off x="2003821" y="2963465"/>
        <a:ext cx="3643312" cy="2185987"/>
      </dsp:txXfrm>
    </dsp:sp>
    <dsp:sp modelId="{0B6050FC-2DFA-4469-BE8B-947B668A97C9}">
      <dsp:nvSpPr>
        <dsp:cNvPr id="0" name=""/>
        <dsp:cNvSpPr/>
      </dsp:nvSpPr>
      <dsp:spPr>
        <a:xfrm>
          <a:off x="6011465" y="2963465"/>
          <a:ext cx="3643312" cy="2185987"/>
        </a:xfrm>
        <a:prstGeom prst="rect">
          <a:avLst/>
        </a:prstGeom>
        <a:gradFill rotWithShape="0">
          <a:gsLst>
            <a:gs pos="0">
              <a:schemeClr val="accent6">
                <a:alpha val="90000"/>
                <a:hueOff val="0"/>
                <a:satOff val="0"/>
                <a:lumOff val="0"/>
                <a:alphaOff val="-40000"/>
                <a:shade val="51000"/>
                <a:satMod val="130000"/>
              </a:schemeClr>
            </a:gs>
            <a:gs pos="80000">
              <a:schemeClr val="accent6">
                <a:alpha val="90000"/>
                <a:hueOff val="0"/>
                <a:satOff val="0"/>
                <a:lumOff val="0"/>
                <a:alphaOff val="-40000"/>
                <a:shade val="93000"/>
                <a:satMod val="130000"/>
              </a:schemeClr>
            </a:gs>
            <a:gs pos="100000">
              <a:schemeClr val="accent6">
                <a:alpha val="90000"/>
                <a:hueOff val="0"/>
                <a:satOff val="0"/>
                <a:lumOff val="0"/>
                <a:alphaOff val="-4000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kern="1200" dirty="0" smtClean="0">
              <a:effectLst>
                <a:outerShdw blurRad="38100" dist="38100" dir="2700000" algn="tl">
                  <a:srgbClr val="000000">
                    <a:alpha val="43137"/>
                  </a:srgbClr>
                </a:outerShdw>
              </a:effectLst>
            </a:rPr>
            <a:t>Provide access to additional training resources and tutorial videos  </a:t>
          </a:r>
          <a:endParaRPr lang="en-US" sz="3200" kern="1200" dirty="0">
            <a:effectLst>
              <a:outerShdw blurRad="38100" dist="38100" dir="2700000" algn="tl">
                <a:srgbClr val="000000">
                  <a:alpha val="43137"/>
                </a:srgbClr>
              </a:outerShdw>
            </a:effectLst>
          </a:endParaRPr>
        </a:p>
      </dsp:txBody>
      <dsp:txXfrm>
        <a:off x="6011465" y="2963465"/>
        <a:ext cx="3643312" cy="218598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9E1B40-D739-4338-8108-C70467C9501D}">
      <dsp:nvSpPr>
        <dsp:cNvPr id="0" name=""/>
        <dsp:cNvSpPr/>
      </dsp:nvSpPr>
      <dsp:spPr>
        <a:xfrm>
          <a:off x="0" y="1493955"/>
          <a:ext cx="11887200" cy="1559025"/>
        </a:xfrm>
        <a:prstGeom prst="roundRect">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47650" tIns="247650" rIns="247650" bIns="247650" numCol="1" spcCol="1270" anchor="ctr" anchorCtr="0">
          <a:noAutofit/>
        </a:bodyPr>
        <a:lstStyle/>
        <a:p>
          <a:pPr lvl="0" algn="ctr" defTabSz="2889250" rtl="0">
            <a:lnSpc>
              <a:spcPct val="90000"/>
            </a:lnSpc>
            <a:spcBef>
              <a:spcPct val="0"/>
            </a:spcBef>
            <a:spcAft>
              <a:spcPct val="35000"/>
            </a:spcAft>
          </a:pPr>
          <a:r>
            <a:rPr lang="en-US" sz="6500" b="1" kern="1200" dirty="0" smtClean="0"/>
            <a:t>Remove it from the Form</a:t>
          </a:r>
          <a:endParaRPr lang="en-US" sz="6500" kern="1200" dirty="0"/>
        </a:p>
      </dsp:txBody>
      <dsp:txXfrm>
        <a:off x="76105" y="1570060"/>
        <a:ext cx="11734990" cy="140681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9E1B40-D739-4338-8108-C70467C9501D}">
      <dsp:nvSpPr>
        <dsp:cNvPr id="0" name=""/>
        <dsp:cNvSpPr/>
      </dsp:nvSpPr>
      <dsp:spPr>
        <a:xfrm>
          <a:off x="0" y="620842"/>
          <a:ext cx="11887200" cy="1559025"/>
        </a:xfrm>
        <a:prstGeom prst="roundRect">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47650" tIns="247650" rIns="247650" bIns="247650" numCol="1" spcCol="1270" anchor="ctr" anchorCtr="0">
          <a:noAutofit/>
        </a:bodyPr>
        <a:lstStyle/>
        <a:p>
          <a:pPr lvl="0" algn="ctr" defTabSz="2889250" rtl="0">
            <a:lnSpc>
              <a:spcPct val="90000"/>
            </a:lnSpc>
            <a:spcBef>
              <a:spcPct val="0"/>
            </a:spcBef>
            <a:spcAft>
              <a:spcPct val="35000"/>
            </a:spcAft>
          </a:pPr>
          <a:r>
            <a:rPr lang="en-US" sz="6500" b="1" kern="1200" dirty="0" smtClean="0"/>
            <a:t>Remove it from the Form</a:t>
          </a:r>
          <a:endParaRPr lang="en-US" sz="6500" kern="1200" dirty="0"/>
        </a:p>
      </dsp:txBody>
      <dsp:txXfrm>
        <a:off x="76105" y="696947"/>
        <a:ext cx="11734990" cy="1406815"/>
      </dsp:txXfrm>
    </dsp:sp>
    <dsp:sp modelId="{36099451-68BF-452F-B8D5-2F506330128E}">
      <dsp:nvSpPr>
        <dsp:cNvPr id="0" name=""/>
        <dsp:cNvSpPr/>
      </dsp:nvSpPr>
      <dsp:spPr>
        <a:xfrm>
          <a:off x="0" y="2367068"/>
          <a:ext cx="11887200" cy="1559025"/>
        </a:xfrm>
        <a:prstGeom prst="roundRect">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47650" tIns="247650" rIns="247650" bIns="247650" numCol="1" spcCol="1270" anchor="ctr" anchorCtr="0">
          <a:noAutofit/>
        </a:bodyPr>
        <a:lstStyle/>
        <a:p>
          <a:pPr lvl="0" algn="ctr" defTabSz="2889250" rtl="0">
            <a:lnSpc>
              <a:spcPct val="90000"/>
            </a:lnSpc>
            <a:spcBef>
              <a:spcPct val="0"/>
            </a:spcBef>
            <a:spcAft>
              <a:spcPct val="35000"/>
            </a:spcAft>
          </a:pPr>
          <a:r>
            <a:rPr lang="en-US" sz="6500" b="1" kern="1200" dirty="0" smtClean="0"/>
            <a:t>Remove it from the View  </a:t>
          </a:r>
          <a:endParaRPr lang="en-US" sz="6500" kern="1200" dirty="0"/>
        </a:p>
      </dsp:txBody>
      <dsp:txXfrm>
        <a:off x="76105" y="2443173"/>
        <a:ext cx="11734990" cy="1406815"/>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024F6B4-4B84-44DF-BC77-B9F6EEE8D7BC}" type="datetimeFigureOut">
              <a:rPr lang="en-US" smtClean="0"/>
              <a:t>12/11/2014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2681061-0432-42BE-BBA5-C1A46A6F17C8}" type="slidenum">
              <a:rPr lang="en-US" smtClean="0"/>
              <a:t>‹#›</a:t>
            </a:fld>
            <a:endParaRPr lang="en-US"/>
          </a:p>
        </p:txBody>
      </p:sp>
    </p:spTree>
    <p:extLst>
      <p:ext uri="{BB962C8B-B14F-4D97-AF65-F5344CB8AC3E}">
        <p14:creationId xmlns:p14="http://schemas.microsoft.com/office/powerpoint/2010/main" val="24804829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78.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79.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0.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81.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82.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83.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84.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85.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86.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87.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88.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89.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0.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91.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92.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93.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94.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95.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155</a:t>
            </a:r>
            <a:endParaRPr lang="en-US" baseline="0" dirty="0"/>
          </a:p>
        </p:txBody>
      </p:sp>
      <p:sp>
        <p:nvSpPr>
          <p:cNvPr id="4" name="Slide Number Placeholder 3"/>
          <p:cNvSpPr>
            <a:spLocks noGrp="1"/>
          </p:cNvSpPr>
          <p:nvPr>
            <p:ph type="sldNum" sz="quarter" idx="10"/>
          </p:nvPr>
        </p:nvSpPr>
        <p:spPr/>
        <p:txBody>
          <a:bodyPr/>
          <a:lstStyle/>
          <a:p>
            <a:fld id="{C2681061-0432-42BE-BBA5-C1A46A6F17C8}" type="slidenum">
              <a:rPr lang="en-US" smtClean="0"/>
              <a:t>1</a:t>
            </a:fld>
            <a:endParaRPr lang="en-US"/>
          </a:p>
        </p:txBody>
      </p:sp>
    </p:spTree>
    <p:extLst>
      <p:ext uri="{BB962C8B-B14F-4D97-AF65-F5344CB8AC3E}">
        <p14:creationId xmlns:p14="http://schemas.microsoft.com/office/powerpoint/2010/main" val="2784823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(Cue to Tech Team that you’re moving on)  “Click” again to move on</a:t>
            </a:r>
          </a:p>
        </p:txBody>
      </p:sp>
      <p:sp>
        <p:nvSpPr>
          <p:cNvPr id="4" name="Slide Number Placeholder 3"/>
          <p:cNvSpPr>
            <a:spLocks noGrp="1"/>
          </p:cNvSpPr>
          <p:nvPr>
            <p:ph type="sldNum" sz="quarter" idx="10"/>
          </p:nvPr>
        </p:nvSpPr>
        <p:spPr/>
        <p:txBody>
          <a:bodyPr/>
          <a:lstStyle/>
          <a:p>
            <a:fld id="{08AA51C3-518F-4F0D-B932-9AF47A2C9D15}" type="slidenum">
              <a:rPr lang="en-US" smtClean="0"/>
              <a:t>10</a:t>
            </a:fld>
            <a:endParaRPr lang="en-US"/>
          </a:p>
        </p:txBody>
      </p:sp>
    </p:spTree>
    <p:extLst>
      <p:ext uri="{BB962C8B-B14F-4D97-AF65-F5344CB8AC3E}">
        <p14:creationId xmlns:p14="http://schemas.microsoft.com/office/powerpoint/2010/main" val="47967216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Before we get starting building</a:t>
            </a:r>
            <a:r>
              <a:rPr lang="en-US" baseline="0" dirty="0"/>
              <a:t> … I am going to run through a few areas that will make the development experience a little easier for beginners</a:t>
            </a:r>
            <a:r>
              <a:rPr lang="en-US" baseline="0"/>
              <a:t>.  </a:t>
            </a:r>
            <a:endParaRPr lang="en-US" dirty="0"/>
          </a:p>
          <a:p>
            <a:endParaRPr lang="en-US" dirty="0"/>
          </a:p>
          <a:p>
            <a:r>
              <a:rPr lang="en-US"/>
              <a:t>I will also review what permission level you need to start working on these items … </a:t>
            </a:r>
            <a:endParaRPr lang="en-US" dirty="0"/>
          </a:p>
          <a:p>
            <a:endParaRPr lang="en-US" dirty="0"/>
          </a:p>
          <a:p>
            <a:r>
              <a:rPr lang="en-US" baseline="0"/>
              <a:t>For </a:t>
            </a:r>
            <a:r>
              <a:rPr lang="en-US" baseline="0" dirty="0"/>
              <a:t>some of you, this may be review … </a:t>
            </a:r>
            <a:r>
              <a:rPr lang="en-US" baseline="0" dirty="0">
                <a:sym typeface="Wingdings" panose="05000000000000000000" pitchFamily="2" charset="2"/>
              </a:rPr>
              <a:t> </a:t>
            </a:r>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100</a:t>
            </a:fld>
            <a:endParaRPr lang="en-US"/>
          </a:p>
        </p:txBody>
      </p:sp>
    </p:spTree>
    <p:extLst>
      <p:ext uri="{BB962C8B-B14F-4D97-AF65-F5344CB8AC3E}">
        <p14:creationId xmlns:p14="http://schemas.microsoft.com/office/powerpoint/2010/main" val="251008209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First</a:t>
            </a:r>
            <a:r>
              <a:rPr lang="en-US"/>
              <a:t> off … let’s review what level of permissions </a:t>
            </a:r>
            <a:r>
              <a:rPr lang="en-US" baseline="0" smtClean="0"/>
              <a:t>you </a:t>
            </a:r>
            <a:r>
              <a:rPr lang="en-US" dirty="0"/>
              <a:t>will</a:t>
            </a:r>
            <a:r>
              <a:rPr lang="en-US"/>
              <a:t> need </a:t>
            </a:r>
            <a:r>
              <a:rPr lang="en-US" baseline="0" smtClean="0"/>
              <a:t>to </a:t>
            </a:r>
            <a:r>
              <a:rPr lang="en-US" dirty="0"/>
              <a:t>work</a:t>
            </a:r>
            <a:r>
              <a:rPr lang="en-US"/>
              <a:t> on these solutions </a:t>
            </a:r>
            <a:r>
              <a:rPr lang="en-US" smtClean="0"/>
              <a:t>…</a:t>
            </a:r>
            <a:r>
              <a:rPr lang="en-US" baseline="0" smtClean="0">
                <a:sym typeface="Wingdings" panose="05000000000000000000" pitchFamily="2" charset="2"/>
              </a:rPr>
              <a:t></a:t>
            </a:r>
            <a:endParaRPr lang="en-US" dirty="0"/>
          </a:p>
          <a:p>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101</a:t>
            </a:fld>
            <a:endParaRPr lang="en-US"/>
          </a:p>
        </p:txBody>
      </p:sp>
    </p:spTree>
    <p:extLst>
      <p:ext uri="{BB962C8B-B14F-4D97-AF65-F5344CB8AC3E}">
        <p14:creationId xmlns:p14="http://schemas.microsoft.com/office/powerpoint/2010/main" val="37438816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sym typeface="Wingdings" panose="05000000000000000000" pitchFamily="2" charset="2"/>
              </a:rPr>
              <a:t>If you have access to a site … and can see it’s content … you most likely have “Read” access – which is highlighted here. </a:t>
            </a:r>
          </a:p>
          <a:p>
            <a:endParaRPr lang="en-US" baseline="0" dirty="0" smtClean="0">
              <a:sym typeface="Wingdings" panose="05000000000000000000" pitchFamily="2" charset="2"/>
            </a:endParaRPr>
          </a:p>
          <a:p>
            <a:r>
              <a:rPr lang="en-US" dirty="0" smtClean="0">
                <a:effectLst/>
              </a:rPr>
              <a:t>This enables users to view pages and list items, and to download documents.</a:t>
            </a:r>
            <a:r>
              <a:rPr lang="en-US" baseline="0" dirty="0" smtClean="0">
                <a:sym typeface="Wingdings" panose="05000000000000000000" pitchFamily="2" charset="2"/>
              </a:rPr>
              <a:t>  </a:t>
            </a:r>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C2681061-0432-42BE-BBA5-C1A46A6F17C8}" type="slidenum">
              <a:rPr lang="en-US" smtClean="0"/>
              <a:t>102</a:t>
            </a:fld>
            <a:endParaRPr lang="en-US"/>
          </a:p>
        </p:txBody>
      </p:sp>
    </p:spTree>
    <p:extLst>
      <p:ext uri="{BB962C8B-B14F-4D97-AF65-F5344CB8AC3E}">
        <p14:creationId xmlns:p14="http://schemas.microsoft.com/office/powerpoint/2010/main" val="37438816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sym typeface="Wingdings" panose="05000000000000000000" pitchFamily="2" charset="2"/>
              </a:rPr>
              <a:t>The next level up is Contribute … and this allows users to be able to add, edit and delete documents and list items … this is usually the setting you would give someone that manages the content of the site … </a:t>
            </a:r>
          </a:p>
          <a:p>
            <a:endParaRPr lang="en-US" baseline="0" dirty="0" smtClean="0">
              <a:sym typeface="Wingdings" panose="05000000000000000000" pitchFamily="2" charset="2"/>
            </a:endParaRPr>
          </a:p>
          <a:p>
            <a:r>
              <a:rPr lang="en-US" baseline="0" dirty="0" smtClean="0">
                <a:sym typeface="Wingdings" panose="05000000000000000000" pitchFamily="2" charset="2"/>
              </a:rPr>
              <a:t>But, they still cannot – create the applications we will talk about today  </a:t>
            </a:r>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C2681061-0432-42BE-BBA5-C1A46A6F17C8}" type="slidenum">
              <a:rPr lang="en-US" smtClean="0"/>
              <a:t>103</a:t>
            </a:fld>
            <a:endParaRPr lang="en-US"/>
          </a:p>
        </p:txBody>
      </p:sp>
    </p:spTree>
    <p:extLst>
      <p:ext uri="{BB962C8B-B14F-4D97-AF65-F5344CB8AC3E}">
        <p14:creationId xmlns:p14="http://schemas.microsoft.com/office/powerpoint/2010/main" val="37438816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sym typeface="Wingdings" panose="05000000000000000000" pitchFamily="2" charset="2"/>
              </a:rPr>
              <a:t>The next level is </a:t>
            </a:r>
            <a:r>
              <a:rPr lang="en-US" b="1" baseline="0" dirty="0" smtClean="0">
                <a:sym typeface="Wingdings" panose="05000000000000000000" pitchFamily="2" charset="2"/>
              </a:rPr>
              <a:t>Design</a:t>
            </a:r>
            <a:r>
              <a:rPr lang="en-US" baseline="0" dirty="0" smtClean="0">
                <a:sym typeface="Wingdings" panose="05000000000000000000" pitchFamily="2" charset="2"/>
              </a:rPr>
              <a:t> … and this is where we open up the doors for a user to be able to design and create new lists and libraries in SharePoint … You can also customize pages and styles … and this would be the minimum level of access you would like to request  </a:t>
            </a:r>
            <a:br>
              <a:rPr lang="en-US" baseline="0" dirty="0" smtClean="0">
                <a:sym typeface="Wingdings" panose="05000000000000000000" pitchFamily="2" charset="2"/>
              </a:rPr>
            </a:br>
            <a:endParaRPr lang="en-US" baseline="0" dirty="0" smtClean="0">
              <a:sym typeface="Wingdings" panose="05000000000000000000" pitchFamily="2" charset="2"/>
            </a:endParaRPr>
          </a:p>
        </p:txBody>
      </p:sp>
      <p:sp>
        <p:nvSpPr>
          <p:cNvPr id="4" name="Slide Number Placeholder 3"/>
          <p:cNvSpPr>
            <a:spLocks noGrp="1"/>
          </p:cNvSpPr>
          <p:nvPr>
            <p:ph type="sldNum" sz="quarter" idx="10"/>
          </p:nvPr>
        </p:nvSpPr>
        <p:spPr/>
        <p:txBody>
          <a:bodyPr/>
          <a:lstStyle/>
          <a:p>
            <a:fld id="{C2681061-0432-42BE-BBA5-C1A46A6F17C8}" type="slidenum">
              <a:rPr lang="en-US" smtClean="0"/>
              <a:t>104</a:t>
            </a:fld>
            <a:endParaRPr lang="en-US"/>
          </a:p>
        </p:txBody>
      </p:sp>
    </p:spTree>
    <p:extLst>
      <p:ext uri="{BB962C8B-B14F-4D97-AF65-F5344CB8AC3E}">
        <p14:creationId xmlns:p14="http://schemas.microsoft.com/office/powerpoint/2010/main" val="37438816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sym typeface="Wingdings" panose="05000000000000000000" pitchFamily="2" charset="2"/>
              </a:rPr>
              <a:t>The highest level is </a:t>
            </a:r>
            <a:r>
              <a:rPr lang="en-US" b="1" baseline="0" dirty="0" smtClean="0">
                <a:sym typeface="Wingdings" panose="05000000000000000000" pitchFamily="2" charset="2"/>
              </a:rPr>
              <a:t>FULL CONTROL </a:t>
            </a:r>
            <a:r>
              <a:rPr lang="en-US" baseline="0" dirty="0" smtClean="0">
                <a:sym typeface="Wingdings" panose="05000000000000000000" pitchFamily="2" charset="2"/>
              </a:rPr>
              <a:t>… and this would be ideal for the long-term … but if not … request </a:t>
            </a:r>
            <a:r>
              <a:rPr lang="en-US" b="1" baseline="0" dirty="0" smtClean="0">
                <a:sym typeface="Wingdings" panose="05000000000000000000" pitchFamily="2" charset="2"/>
              </a:rPr>
              <a:t>Design</a:t>
            </a:r>
            <a:r>
              <a:rPr lang="en-US" baseline="0" dirty="0" smtClean="0">
                <a:sym typeface="Wingdings" panose="05000000000000000000" pitchFamily="2" charset="2"/>
              </a:rPr>
              <a:t> permissions and you will be able to get started and build the options we will be working on today …  </a:t>
            </a:r>
            <a:br>
              <a:rPr lang="en-US" baseline="0" dirty="0" smtClean="0">
                <a:sym typeface="Wingdings" panose="05000000000000000000" pitchFamily="2" charset="2"/>
              </a:rPr>
            </a:br>
            <a:endParaRPr lang="en-US" baseline="0" dirty="0" smtClean="0">
              <a:sym typeface="Wingdings" panose="05000000000000000000" pitchFamily="2" charset="2"/>
            </a:endParaRPr>
          </a:p>
        </p:txBody>
      </p:sp>
      <p:sp>
        <p:nvSpPr>
          <p:cNvPr id="4" name="Slide Number Placeholder 3"/>
          <p:cNvSpPr>
            <a:spLocks noGrp="1"/>
          </p:cNvSpPr>
          <p:nvPr>
            <p:ph type="sldNum" sz="quarter" idx="10"/>
          </p:nvPr>
        </p:nvSpPr>
        <p:spPr/>
        <p:txBody>
          <a:bodyPr/>
          <a:lstStyle/>
          <a:p>
            <a:fld id="{C2681061-0432-42BE-BBA5-C1A46A6F17C8}" type="slidenum">
              <a:rPr lang="en-US" smtClean="0"/>
              <a:t>105</a:t>
            </a:fld>
            <a:endParaRPr lang="en-US"/>
          </a:p>
        </p:txBody>
      </p:sp>
    </p:spTree>
    <p:extLst>
      <p:ext uri="{BB962C8B-B14F-4D97-AF65-F5344CB8AC3E}">
        <p14:creationId xmlns:p14="http://schemas.microsoft.com/office/powerpoint/2010/main" val="37438816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Now that we covered</a:t>
            </a:r>
            <a:r>
              <a:rPr lang="en-US" baseline="0" dirty="0" smtClean="0"/>
              <a:t> PERMISSIONS … let’s cover 3 important tips … to help make your development experience more enjoyable.  </a:t>
            </a:r>
            <a:r>
              <a:rPr lang="en-US" baseline="0" dirty="0" smtClean="0">
                <a:sym typeface="Wingdings" panose="05000000000000000000" pitchFamily="2" charset="2"/>
              </a:rPr>
              <a:t></a:t>
            </a:r>
            <a:endParaRPr lang="en-US" dirty="0" smtClean="0"/>
          </a:p>
        </p:txBody>
      </p:sp>
      <p:sp>
        <p:nvSpPr>
          <p:cNvPr id="4" name="Slide Number Placeholder 3"/>
          <p:cNvSpPr>
            <a:spLocks noGrp="1"/>
          </p:cNvSpPr>
          <p:nvPr>
            <p:ph type="sldNum" sz="quarter" idx="10"/>
          </p:nvPr>
        </p:nvSpPr>
        <p:spPr/>
        <p:txBody>
          <a:bodyPr/>
          <a:lstStyle/>
          <a:p>
            <a:fld id="{C2681061-0432-42BE-BBA5-C1A46A6F17C8}" type="slidenum">
              <a:rPr lang="en-US" smtClean="0"/>
              <a:t>106</a:t>
            </a:fld>
            <a:endParaRPr lang="en-US"/>
          </a:p>
        </p:txBody>
      </p:sp>
    </p:spTree>
    <p:extLst>
      <p:ext uri="{BB962C8B-B14F-4D97-AF65-F5344CB8AC3E}">
        <p14:creationId xmlns:p14="http://schemas.microsoft.com/office/powerpoint/2010/main" val="37438816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first thing I</a:t>
            </a:r>
            <a:r>
              <a:rPr lang="en-US" baseline="0" dirty="0"/>
              <a:t> want to review, is navigating around a SharePoint </a:t>
            </a:r>
            <a:r>
              <a:rPr lang="en-US" baseline="0"/>
              <a:t>site …</a:t>
            </a:r>
            <a:r>
              <a:rPr lang="en-US" dirty="0"/>
              <a:t>and</a:t>
            </a:r>
            <a:r>
              <a:rPr lang="en-US"/>
              <a:t> here we have a basic, blank blog site … </a:t>
            </a:r>
            <a:endParaRPr lang="en-US" baseline="0" dirty="0"/>
          </a:p>
          <a:p>
            <a:endParaRPr lang="en-US" baseline="0" dirty="0">
              <a:sym typeface="Wingdings" panose="05000000000000000000" pitchFamily="2" charset="2"/>
            </a:endParaRPr>
          </a:p>
          <a:p>
            <a:r>
              <a:rPr lang="en-US" baseline="0" dirty="0">
                <a:sym typeface="Wingdings" panose="05000000000000000000" pitchFamily="2" charset="2"/>
              </a:rPr>
              <a:t>There is a button at the top of all SharePoint sites … that is often overlooked – that is a great time saver to jump around your site  </a:t>
            </a:r>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107</a:t>
            </a:fld>
            <a:endParaRPr lang="en-US"/>
          </a:p>
        </p:txBody>
      </p:sp>
    </p:spTree>
    <p:extLst>
      <p:ext uri="{BB962C8B-B14F-4D97-AF65-F5344CB8AC3E}">
        <p14:creationId xmlns:p14="http://schemas.microsoft.com/office/powerpoint/2010/main" val="284833759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Next</a:t>
            </a:r>
            <a:r>
              <a:rPr lang="en-US" baseline="0" dirty="0" smtClean="0"/>
              <a:t> to SITE ACTIONS on the top left … you will see a folder with a green UP arrow … this button is a great tool  …</a:t>
            </a:r>
          </a:p>
          <a:p>
            <a:endParaRPr lang="en-US" baseline="0" dirty="0" smtClean="0"/>
          </a:p>
          <a:p>
            <a:r>
              <a:rPr lang="en-US" baseline="0" dirty="0" smtClean="0"/>
              <a:t>What does it do?  </a:t>
            </a:r>
            <a:r>
              <a:rPr lang="en-US" baseline="0" dirty="0" smtClean="0">
                <a:sym typeface="Wingdings" panose="05000000000000000000" pitchFamily="2" charset="2"/>
              </a:rPr>
              <a:t> </a:t>
            </a:r>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108</a:t>
            </a:fld>
            <a:endParaRPr lang="en-US"/>
          </a:p>
        </p:txBody>
      </p:sp>
    </p:spTree>
    <p:extLst>
      <p:ext uri="{BB962C8B-B14F-4D97-AF65-F5344CB8AC3E}">
        <p14:creationId xmlns:p14="http://schemas.microsoft.com/office/powerpoint/2010/main" val="284833759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So let’s say you are on a SharePoint site … and you made one too many clicks and now you are lost in the site and need to get back to the home page  … </a:t>
            </a:r>
            <a:r>
              <a:rPr lang="en-US" dirty="0" smtClean="0">
                <a:sym typeface="Wingdings" panose="05000000000000000000" pitchFamily="2" charset="2"/>
              </a:rPr>
              <a:t> </a:t>
            </a:r>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109</a:t>
            </a:fld>
            <a:endParaRPr lang="en-US"/>
          </a:p>
        </p:txBody>
      </p:sp>
    </p:spTree>
    <p:extLst>
      <p:ext uri="{BB962C8B-B14F-4D97-AF65-F5344CB8AC3E}">
        <p14:creationId xmlns:p14="http://schemas.microsoft.com/office/powerpoint/2010/main" val="1021080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smtClean="0"/>
              <a:t>What about the time investment to build these apps? </a:t>
            </a:r>
            <a:r>
              <a:rPr lang="en-US" baseline="0" dirty="0" smtClean="0"/>
              <a:t>1</a:t>
            </a:r>
            <a:r>
              <a:rPr lang="en-US" dirty="0" smtClean="0"/>
              <a:t>0 years ago, if</a:t>
            </a:r>
            <a:r>
              <a:rPr lang="en-US" baseline="0" dirty="0" smtClean="0"/>
              <a:t> you needed to create a new web-based form to collect data from your team – we would have to contact web developers, IT which could take </a:t>
            </a:r>
            <a:r>
              <a:rPr lang="en-US" baseline="0" dirty="0" smtClean="0"/>
              <a:t>some time … </a:t>
            </a:r>
            <a:r>
              <a:rPr lang="en-US" baseline="0" dirty="0" smtClean="0"/>
              <a:t>but today, with SharePoint we can create a simple, web-based form and go-live in less an hour.  Which is something we will do at the end of this presentation.  </a:t>
            </a:r>
            <a:r>
              <a:rPr lang="en-US" b="1" baseline="0" dirty="0" smtClean="0"/>
              <a:t>An example </a:t>
            </a:r>
            <a:r>
              <a:rPr lang="en-US" baseline="0" dirty="0" smtClean="0"/>
              <a:t>… Let’s say Quality Management identified an high-risk issue that you need your team to track and trend. You could create a web-based form and roll-out to your department the same day to start tracking that issue .</a:t>
            </a:r>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11</a:t>
            </a:fld>
            <a:endParaRPr lang="en-US"/>
          </a:p>
        </p:txBody>
      </p:sp>
    </p:spTree>
    <p:extLst>
      <p:ext uri="{BB962C8B-B14F-4D97-AF65-F5344CB8AC3E}">
        <p14:creationId xmlns:p14="http://schemas.microsoft.com/office/powerpoint/2010/main" val="150652009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The navigation bar on the left … doesn’t have a quick and easy button to go back to the home page … </a:t>
            </a:r>
            <a:r>
              <a:rPr lang="en-US" dirty="0" smtClean="0">
                <a:sym typeface="Wingdings" panose="05000000000000000000" pitchFamily="2" charset="2"/>
              </a:rPr>
              <a:t> </a:t>
            </a:r>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110</a:t>
            </a:fld>
            <a:endParaRPr lang="en-US"/>
          </a:p>
        </p:txBody>
      </p:sp>
    </p:spTree>
    <p:extLst>
      <p:ext uri="{BB962C8B-B14F-4D97-AF65-F5344CB8AC3E}">
        <p14:creationId xmlns:p14="http://schemas.microsoft.com/office/powerpoint/2010/main" val="10210804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This is where the </a:t>
            </a:r>
            <a:r>
              <a:rPr lang="en-US" b="1" dirty="0" smtClean="0"/>
              <a:t>Navigate</a:t>
            </a:r>
            <a:r>
              <a:rPr lang="en-US" b="1" baseline="0" dirty="0" smtClean="0"/>
              <a:t> Up </a:t>
            </a:r>
            <a:r>
              <a:rPr lang="en-US" baseline="0" dirty="0" smtClean="0"/>
              <a:t>button becomes really useful … </a:t>
            </a:r>
          </a:p>
          <a:p>
            <a:endParaRPr lang="en-US" baseline="0" dirty="0" smtClean="0">
              <a:sym typeface="Wingdings" panose="05000000000000000000" pitchFamily="2" charset="2"/>
            </a:endParaRPr>
          </a:p>
          <a:p>
            <a:r>
              <a:rPr lang="en-US" baseline="0" dirty="0" smtClean="0">
                <a:sym typeface="Wingdings" panose="05000000000000000000" pitchFamily="2" charset="2"/>
              </a:rPr>
              <a:t>When you click on it …  </a:t>
            </a:r>
            <a:r>
              <a:rPr lang="en-US" dirty="0" smtClean="0">
                <a:sym typeface="Wingdings" panose="05000000000000000000" pitchFamily="2" charset="2"/>
              </a:rPr>
              <a:t> </a:t>
            </a:r>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111</a:t>
            </a:fld>
            <a:endParaRPr lang="en-US"/>
          </a:p>
        </p:txBody>
      </p:sp>
    </p:spTree>
    <p:extLst>
      <p:ext uri="{BB962C8B-B14F-4D97-AF65-F5344CB8AC3E}">
        <p14:creationId xmlns:p14="http://schemas.microsoft.com/office/powerpoint/2010/main" val="10210804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It will provide you with a breadcrumb</a:t>
            </a:r>
            <a:r>
              <a:rPr lang="en-US" baseline="0" dirty="0" smtClean="0"/>
              <a:t> trail to get back home … It will give you a path of sites that go all the way back to the parent site </a:t>
            </a:r>
            <a:r>
              <a:rPr lang="en-US" baseline="0" dirty="0" smtClean="0">
                <a:sym typeface="Wingdings" panose="05000000000000000000" pitchFamily="2" charset="2"/>
              </a:rPr>
              <a:t>… </a:t>
            </a:r>
          </a:p>
          <a:p>
            <a:endParaRPr lang="en-US" baseline="0" dirty="0" smtClean="0">
              <a:sym typeface="Wingdings" panose="05000000000000000000" pitchFamily="2" charset="2"/>
            </a:endParaRPr>
          </a:p>
          <a:p>
            <a:r>
              <a:rPr lang="en-US" baseline="0" dirty="0" smtClean="0">
                <a:sym typeface="Wingdings" panose="05000000000000000000" pitchFamily="2" charset="2"/>
              </a:rPr>
              <a:t>In this case … we would click on DEMO and it would bring us right back to the home page …  </a:t>
            </a:r>
            <a:r>
              <a:rPr lang="en-US" dirty="0" smtClean="0">
                <a:sym typeface="Wingdings" panose="05000000000000000000" pitchFamily="2" charset="2"/>
              </a:rPr>
              <a:t> </a:t>
            </a:r>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112</a:t>
            </a:fld>
            <a:endParaRPr lang="en-US"/>
          </a:p>
        </p:txBody>
      </p:sp>
    </p:spTree>
    <p:extLst>
      <p:ext uri="{BB962C8B-B14F-4D97-AF65-F5344CB8AC3E}">
        <p14:creationId xmlns:p14="http://schemas.microsoft.com/office/powerpoint/2010/main" val="102108047"/>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There is also another breadcrumb trail back to the home page – right at the top of the page …. </a:t>
            </a:r>
            <a:r>
              <a:rPr lang="en-US" baseline="0" dirty="0" smtClean="0">
                <a:sym typeface="Wingdings" panose="05000000000000000000" pitchFamily="2" charset="2"/>
              </a:rPr>
              <a:t>…  </a:t>
            </a:r>
            <a:r>
              <a:rPr lang="en-US" dirty="0" smtClean="0">
                <a:sym typeface="Wingdings" panose="05000000000000000000" pitchFamily="2" charset="2"/>
              </a:rPr>
              <a:t> </a:t>
            </a:r>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113</a:t>
            </a:fld>
            <a:endParaRPr lang="en-US"/>
          </a:p>
        </p:txBody>
      </p:sp>
    </p:spTree>
    <p:extLst>
      <p:ext uri="{BB962C8B-B14F-4D97-AF65-F5344CB8AC3E}">
        <p14:creationId xmlns:p14="http://schemas.microsoft.com/office/powerpoint/2010/main" val="102108047"/>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You can click on DEMO  here to go back to the home page also …  </a:t>
            </a:r>
            <a:r>
              <a:rPr lang="en-US" baseline="0" dirty="0" smtClean="0">
                <a:sym typeface="Wingdings" panose="05000000000000000000" pitchFamily="2" charset="2"/>
              </a:rPr>
              <a:t> </a:t>
            </a:r>
            <a:r>
              <a:rPr lang="en-US" dirty="0" smtClean="0">
                <a:sym typeface="Wingdings" panose="05000000000000000000" pitchFamily="2" charset="2"/>
              </a:rPr>
              <a:t> </a:t>
            </a:r>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114</a:t>
            </a:fld>
            <a:endParaRPr lang="en-US"/>
          </a:p>
        </p:txBody>
      </p:sp>
    </p:spTree>
    <p:extLst>
      <p:ext uri="{BB962C8B-B14F-4D97-AF65-F5344CB8AC3E}">
        <p14:creationId xmlns:p14="http://schemas.microsoft.com/office/powerpoint/2010/main" val="102108047"/>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sym typeface="Wingdings" panose="05000000000000000000" pitchFamily="2" charset="2"/>
              </a:rPr>
              <a:t>Now that we know how to get back home … let’s take a look at another area that is important to know about </a:t>
            </a:r>
            <a:endParaRPr lang="en-US" dirty="0" smtClean="0"/>
          </a:p>
        </p:txBody>
      </p:sp>
      <p:sp>
        <p:nvSpPr>
          <p:cNvPr id="4" name="Slide Number Placeholder 3"/>
          <p:cNvSpPr>
            <a:spLocks noGrp="1"/>
          </p:cNvSpPr>
          <p:nvPr>
            <p:ph type="sldNum" sz="quarter" idx="10"/>
          </p:nvPr>
        </p:nvSpPr>
        <p:spPr/>
        <p:txBody>
          <a:bodyPr/>
          <a:lstStyle/>
          <a:p>
            <a:fld id="{C2681061-0432-42BE-BBA5-C1A46A6F17C8}" type="slidenum">
              <a:rPr lang="en-US" smtClean="0"/>
              <a:t>115</a:t>
            </a:fld>
            <a:endParaRPr lang="en-US"/>
          </a:p>
        </p:txBody>
      </p:sp>
    </p:spTree>
    <p:extLst>
      <p:ext uri="{BB962C8B-B14F-4D97-AF65-F5344CB8AC3E}">
        <p14:creationId xmlns:p14="http://schemas.microsoft.com/office/powerpoint/2010/main" val="374388166"/>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The next</a:t>
            </a:r>
            <a:r>
              <a:rPr lang="en-US" baseline="0" dirty="0" smtClean="0"/>
              <a:t> area in SharePoint to understand is called the Ribbon … This is an area that was created to make using SharePoint very similar to using Microsoft Word or Excel … so to help this make sense … let’s jump to a Microsoft Word Document to take a look at what the Ribbon area is … -&gt; </a:t>
            </a:r>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116</a:t>
            </a:fld>
            <a:endParaRPr lang="en-US"/>
          </a:p>
        </p:txBody>
      </p:sp>
    </p:spTree>
    <p:extLst>
      <p:ext uri="{BB962C8B-B14F-4D97-AF65-F5344CB8AC3E}">
        <p14:creationId xmlns:p14="http://schemas.microsoft.com/office/powerpoint/2010/main" val="122516312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Here is a blank Word Document … </a:t>
            </a:r>
          </a:p>
          <a:p>
            <a:endParaRPr lang="en-US" dirty="0" smtClean="0"/>
          </a:p>
          <a:p>
            <a:r>
              <a:rPr lang="en-US" dirty="0" smtClean="0"/>
              <a:t>So</a:t>
            </a:r>
            <a:r>
              <a:rPr lang="en-US" baseline="0" dirty="0" smtClean="0"/>
              <a:t> where is the Ribbon? </a:t>
            </a:r>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117</a:t>
            </a:fld>
            <a:endParaRPr lang="en-US"/>
          </a:p>
        </p:txBody>
      </p:sp>
    </p:spTree>
    <p:extLst>
      <p:ext uri="{BB962C8B-B14F-4D97-AF65-F5344CB8AC3E}">
        <p14:creationId xmlns:p14="http://schemas.microsoft.com/office/powerpoint/2010/main" val="3429086499"/>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It is just a fancy name for the area at the top … that has several tabs for editing the document</a:t>
            </a:r>
            <a:r>
              <a:rPr lang="en-US" baseline="0" dirty="0" smtClean="0"/>
              <a:t> …</a:t>
            </a:r>
          </a:p>
          <a:p>
            <a:endParaRPr lang="en-US" baseline="0" dirty="0" smtClean="0"/>
          </a:p>
          <a:p>
            <a:r>
              <a:rPr lang="en-US" baseline="0" dirty="0" smtClean="0"/>
              <a:t> like the Home Tab, Insert Tab and so forth … </a:t>
            </a:r>
            <a:r>
              <a:rPr lang="en-US" baseline="0" dirty="0" smtClean="0">
                <a:sym typeface="Wingdings" panose="05000000000000000000" pitchFamily="2" charset="2"/>
              </a:rPr>
              <a:t> </a:t>
            </a:r>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118</a:t>
            </a:fld>
            <a:endParaRPr lang="en-US"/>
          </a:p>
        </p:txBody>
      </p:sp>
    </p:spTree>
    <p:extLst>
      <p:ext uri="{BB962C8B-B14F-4D97-AF65-F5344CB8AC3E}">
        <p14:creationId xmlns:p14="http://schemas.microsoft.com/office/powerpoint/2010/main" val="3429086499"/>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If we come back to our SharePoint demo</a:t>
            </a:r>
            <a:r>
              <a:rPr lang="en-US" baseline="0" dirty="0" smtClean="0"/>
              <a:t> here … We do not see anything at the top that looks like the ribbon </a:t>
            </a:r>
          </a:p>
          <a:p>
            <a:endParaRPr lang="en-US" baseline="0" dirty="0" smtClean="0"/>
          </a:p>
          <a:p>
            <a:r>
              <a:rPr lang="en-US" baseline="0" dirty="0" smtClean="0"/>
              <a:t>This is because SharePoint likes to hide sections to keep your experience relevant and space efficient … If you don’t need the options, it will automatically hide them … </a:t>
            </a:r>
            <a:r>
              <a:rPr lang="en-US" baseline="0" dirty="0" smtClean="0">
                <a:sym typeface="Wingdings" panose="05000000000000000000" pitchFamily="2" charset="2"/>
              </a:rPr>
              <a:t> </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119</a:t>
            </a:fld>
            <a:endParaRPr lang="en-US"/>
          </a:p>
        </p:txBody>
      </p:sp>
    </p:spTree>
    <p:extLst>
      <p:ext uri="{BB962C8B-B14F-4D97-AF65-F5344CB8AC3E}">
        <p14:creationId xmlns:p14="http://schemas.microsoft.com/office/powerpoint/2010/main" val="12251631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User Access is also a great </a:t>
            </a:r>
            <a:r>
              <a:rPr lang="en-US" b="1" dirty="0" smtClean="0"/>
              <a:t>feature </a:t>
            </a:r>
            <a:r>
              <a:rPr lang="en-US" b="1" dirty="0"/>
              <a:t>with </a:t>
            </a:r>
            <a:r>
              <a:rPr lang="en-US" b="1" dirty="0" smtClean="0"/>
              <a:t>SharePoint over a third party option.  </a:t>
            </a:r>
            <a:r>
              <a:rPr lang="en-US" dirty="0"/>
              <a:t>With SharePoint,</a:t>
            </a:r>
            <a:r>
              <a:rPr lang="en-US" baseline="0" dirty="0"/>
              <a:t> everyone in our </a:t>
            </a:r>
            <a:r>
              <a:rPr lang="en-US" baseline="0" dirty="0" smtClean="0"/>
              <a:t>national directory can be added with a few clicks – just like you would on an </a:t>
            </a:r>
            <a:r>
              <a:rPr lang="en-US" dirty="0" smtClean="0"/>
              <a:t>Outlook </a:t>
            </a:r>
            <a:r>
              <a:rPr lang="en-US" dirty="0"/>
              <a:t>email message </a:t>
            </a:r>
            <a:r>
              <a:rPr lang="en-US" baseline="0" dirty="0"/>
              <a:t>. We don’t need to create new users, maintain or change </a:t>
            </a:r>
            <a:r>
              <a:rPr lang="en-US" dirty="0"/>
              <a:t>lost </a:t>
            </a:r>
            <a:r>
              <a:rPr lang="en-US" baseline="0" dirty="0"/>
              <a:t>passwords – </a:t>
            </a:r>
            <a:r>
              <a:rPr lang="en-US" dirty="0"/>
              <a:t>which </a:t>
            </a:r>
            <a:r>
              <a:rPr lang="en-US" baseline="0" dirty="0" smtClean="0"/>
              <a:t>can </a:t>
            </a:r>
            <a:r>
              <a:rPr lang="en-US" dirty="0"/>
              <a:t>take a significant amount of time with </a:t>
            </a:r>
            <a:r>
              <a:rPr lang="en-US" baseline="0" dirty="0" smtClean="0"/>
              <a:t>a </a:t>
            </a:r>
            <a:r>
              <a:rPr lang="en-US" baseline="0" dirty="0"/>
              <a:t>third-party app … </a:t>
            </a:r>
            <a:r>
              <a:rPr lang="en-US" dirty="0"/>
              <a:t>especially if a user forgets their password on the overnight shift … when </a:t>
            </a:r>
            <a:r>
              <a:rPr lang="en-US" baseline="0" dirty="0"/>
              <a:t>you </a:t>
            </a:r>
            <a:r>
              <a:rPr lang="en-US" dirty="0"/>
              <a:t>are not available.   </a:t>
            </a:r>
            <a:r>
              <a:rPr lang="en-US" dirty="0" smtClean="0"/>
              <a:t>With a third party option</a:t>
            </a:r>
            <a:r>
              <a:rPr lang="en-US" baseline="0" dirty="0" smtClean="0"/>
              <a:t> – you need a super user to handle these issues 24/7 </a:t>
            </a:r>
            <a:r>
              <a:rPr lang="en-US" dirty="0" smtClean="0"/>
              <a:t>  </a:t>
            </a:r>
            <a:r>
              <a:rPr lang="en-US" baseline="0" dirty="0">
                <a:sym typeface="Wingdings" panose="05000000000000000000" pitchFamily="2" charset="2"/>
              </a:rPr>
              <a:t> </a:t>
            </a:r>
            <a:endParaRPr lang="en-US" baseline="0" dirty="0"/>
          </a:p>
          <a:p>
            <a:endParaRPr lang="en-US" baseline="0" dirty="0"/>
          </a:p>
          <a:p>
            <a:endParaRPr lang="en-US" baseline="0" dirty="0"/>
          </a:p>
          <a:p>
            <a:endParaRPr lang="en-US" baseline="0" dirty="0"/>
          </a:p>
          <a:p>
            <a:endParaRPr lang="en-US" baseline="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C2681061-0432-42BE-BBA5-C1A46A6F17C8}" type="slidenum">
              <a:rPr lang="en-US" smtClean="0"/>
              <a:t>12</a:t>
            </a:fld>
            <a:endParaRPr lang="en-US"/>
          </a:p>
        </p:txBody>
      </p:sp>
    </p:spTree>
    <p:extLst>
      <p:ext uri="{BB962C8B-B14F-4D97-AF65-F5344CB8AC3E}">
        <p14:creationId xmlns:p14="http://schemas.microsoft.com/office/powerpoint/2010/main" val="2173832539"/>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sym typeface="Wingdings" panose="05000000000000000000" pitchFamily="2" charset="2"/>
              </a:rPr>
              <a:t>But – if you click anywhere in the list below … SharePoint will know that you want to work on that list … </a:t>
            </a:r>
          </a:p>
          <a:p>
            <a:endParaRPr lang="en-US" baseline="0" dirty="0" smtClean="0">
              <a:sym typeface="Wingdings" panose="05000000000000000000" pitchFamily="2" charset="2"/>
            </a:endParaRPr>
          </a:p>
          <a:p>
            <a:r>
              <a:rPr lang="en-US" baseline="0" dirty="0" smtClean="0">
                <a:sym typeface="Wingdings" panose="05000000000000000000" pitchFamily="2" charset="2"/>
              </a:rPr>
              <a:t>So let’s click somewhere on that list to see what happens  </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120</a:t>
            </a:fld>
            <a:endParaRPr lang="en-US"/>
          </a:p>
        </p:txBody>
      </p:sp>
    </p:spTree>
    <p:extLst>
      <p:ext uri="{BB962C8B-B14F-4D97-AF65-F5344CB8AC3E}">
        <p14:creationId xmlns:p14="http://schemas.microsoft.com/office/powerpoint/2010/main" val="1225163128"/>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At the top … you will see a</a:t>
            </a:r>
            <a:r>
              <a:rPr lang="en-US" baseline="0" dirty="0" smtClean="0"/>
              <a:t> suite of options appear … with a couple tabs … which is the SharePoint Ribbon. SharePoint reacts to your actions. </a:t>
            </a:r>
          </a:p>
          <a:p>
            <a:endParaRPr lang="en-US" baseline="0" dirty="0" smtClean="0"/>
          </a:p>
          <a:p>
            <a:r>
              <a:rPr lang="en-US" baseline="0" dirty="0" smtClean="0"/>
              <a:t>It looks similar to the Word Ribbon … and will contain all of the options we need. We will use this section to change settings on in the presentation.  For now, just remember – that this area needs to be activated by you – otherwise it will be hidden  </a:t>
            </a:r>
            <a:r>
              <a:rPr lang="en-US" baseline="0" dirty="0" smtClean="0">
                <a:sym typeface="Wingdings" panose="05000000000000000000" pitchFamily="2" charset="2"/>
              </a:rPr>
              <a:t> </a:t>
            </a:r>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121</a:t>
            </a:fld>
            <a:endParaRPr lang="en-US"/>
          </a:p>
        </p:txBody>
      </p:sp>
    </p:spTree>
    <p:extLst>
      <p:ext uri="{BB962C8B-B14F-4D97-AF65-F5344CB8AC3E}">
        <p14:creationId xmlns:p14="http://schemas.microsoft.com/office/powerpoint/2010/main" val="4166236661"/>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last</a:t>
            </a:r>
            <a:r>
              <a:rPr lang="en-US" baseline="0" dirty="0" smtClean="0"/>
              <a:t> thing I want to show you … is how we get “BACK STAGE” … where all of the settings and tools are hiding.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This is where we do a lot of our work to build and develop lists and applications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sym typeface="Wingdings" panose="05000000000000000000" pitchFamily="2" charset="2"/>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sym typeface="Wingdings" panose="05000000000000000000" pitchFamily="2" charset="2"/>
              </a:rPr>
              <a:t>This option is called SITE ACTIONS  </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122</a:t>
            </a:fld>
            <a:endParaRPr lang="en-US"/>
          </a:p>
        </p:txBody>
      </p:sp>
    </p:spTree>
    <p:extLst>
      <p:ext uri="{BB962C8B-B14F-4D97-AF65-F5344CB8AC3E}">
        <p14:creationId xmlns:p14="http://schemas.microsoft.com/office/powerpoint/2010/main" val="1225163128"/>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You can find this</a:t>
            </a:r>
            <a:r>
              <a:rPr lang="en-US" baseline="0" dirty="0" smtClean="0"/>
              <a:t> on the top, left hand corner of a SharePoint Site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sym typeface="Wingdings" panose="05000000000000000000" pitchFamily="2" charset="2"/>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sym typeface="Wingdings" panose="05000000000000000000" pitchFamily="2" charset="2"/>
              </a:rPr>
              <a:t>In 2007, it happens to be on the right hand-side instead …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sym typeface="Wingdings" panose="05000000000000000000" pitchFamily="2" charset="2"/>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sym typeface="Wingdings" panose="05000000000000000000" pitchFamily="2" charset="2"/>
              </a:rPr>
              <a:t>When you click on SITE ACTIONS …   </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123</a:t>
            </a:fld>
            <a:endParaRPr lang="en-US"/>
          </a:p>
        </p:txBody>
      </p:sp>
    </p:spTree>
    <p:extLst>
      <p:ext uri="{BB962C8B-B14F-4D97-AF65-F5344CB8AC3E}">
        <p14:creationId xmlns:p14="http://schemas.microsoft.com/office/powerpoint/2010/main" val="1225163128"/>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You will get a list of ACTIONS that you can take …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sym typeface="Wingdings" panose="05000000000000000000" pitchFamily="2" charset="2"/>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sym typeface="Wingdings" panose="05000000000000000000" pitchFamily="2" charset="2"/>
              </a:rPr>
              <a:t>At this point … I just want you to know where the button is … and that this is what we will be using to do a lot of our building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sym typeface="Wingdings" panose="05000000000000000000" pitchFamily="2" charset="2"/>
              </a:rPr>
              <a:t>in SharePoint.  We will walk through several steps later on with this button …   </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124</a:t>
            </a:fld>
            <a:endParaRPr lang="en-US"/>
          </a:p>
        </p:txBody>
      </p:sp>
    </p:spTree>
    <p:extLst>
      <p:ext uri="{BB962C8B-B14F-4D97-AF65-F5344CB8AC3E}">
        <p14:creationId xmlns:p14="http://schemas.microsoft.com/office/powerpoint/2010/main" val="1225163128"/>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 … to recap … the three things to remember are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sym typeface="Wingdings" panose="05000000000000000000" pitchFamily="2" charset="2"/>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sym typeface="Wingdings" panose="05000000000000000000" pitchFamily="2" charset="2"/>
              </a:rPr>
              <a:t>The Ribbon,    Site Actions …. And  NAVIGATE UP ….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sym typeface="Wingdings" panose="05000000000000000000" pitchFamily="2" charset="2"/>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sym typeface="Wingdings" panose="05000000000000000000" pitchFamily="2" charset="2"/>
              </a:rPr>
              <a:t>Now that we have those covered … we can start building our first application  </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125</a:t>
            </a:fld>
            <a:endParaRPr lang="en-US"/>
          </a:p>
        </p:txBody>
      </p:sp>
    </p:spTree>
    <p:extLst>
      <p:ext uri="{BB962C8B-B14F-4D97-AF65-F5344CB8AC3E}">
        <p14:creationId xmlns:p14="http://schemas.microsoft.com/office/powerpoint/2010/main" val="1225163128"/>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We are going to start with a blank blog site … </a:t>
            </a:r>
          </a:p>
          <a:p>
            <a:endParaRPr lang="en-US" dirty="0" smtClean="0"/>
          </a:p>
          <a:p>
            <a:r>
              <a:rPr lang="en-US" dirty="0" smtClean="0"/>
              <a:t>The type of site template</a:t>
            </a:r>
            <a:r>
              <a:rPr lang="en-US" baseline="0" dirty="0" smtClean="0"/>
              <a:t> you start off with does not matter for these applications … </a:t>
            </a:r>
            <a:r>
              <a:rPr lang="en-US" baseline="0" dirty="0" smtClean="0">
                <a:sym typeface="Wingdings" panose="05000000000000000000" pitchFamily="2" charset="2"/>
              </a:rPr>
              <a:t> </a:t>
            </a:r>
            <a:endParaRPr lang="en-US" dirty="0" smtClean="0"/>
          </a:p>
        </p:txBody>
      </p:sp>
      <p:sp>
        <p:nvSpPr>
          <p:cNvPr id="4" name="Slide Number Placeholder 3"/>
          <p:cNvSpPr>
            <a:spLocks noGrp="1"/>
          </p:cNvSpPr>
          <p:nvPr>
            <p:ph type="sldNum" sz="quarter" idx="10"/>
          </p:nvPr>
        </p:nvSpPr>
        <p:spPr/>
        <p:txBody>
          <a:bodyPr/>
          <a:lstStyle/>
          <a:p>
            <a:fld id="{C2681061-0432-42BE-BBA5-C1A46A6F17C8}" type="slidenum">
              <a:rPr lang="en-US" smtClean="0"/>
              <a:t>126</a:t>
            </a:fld>
            <a:endParaRPr lang="en-US"/>
          </a:p>
        </p:txBody>
      </p:sp>
    </p:spTree>
    <p:extLst>
      <p:ext uri="{BB962C8B-B14F-4D97-AF65-F5344CB8AC3E}">
        <p14:creationId xmlns:p14="http://schemas.microsoft.com/office/powerpoint/2010/main" val="374388166"/>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Once we have out blank site … we</a:t>
            </a:r>
            <a:r>
              <a:rPr lang="en-US" baseline="0" dirty="0" smtClean="0"/>
              <a:t> are going to create something called a “Custom List” … which is really very similar to an Excel Spreadsheet with columns and rows … so don’t get sidetracked by the SharePoint’s terminology </a:t>
            </a:r>
            <a:r>
              <a:rPr lang="en-US" baseline="0" dirty="0" smtClean="0">
                <a:sym typeface="Wingdings" panose="05000000000000000000" pitchFamily="2" charset="2"/>
              </a:rPr>
              <a:t>  </a:t>
            </a:r>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127</a:t>
            </a:fld>
            <a:endParaRPr lang="en-US"/>
          </a:p>
        </p:txBody>
      </p:sp>
    </p:spTree>
    <p:extLst>
      <p:ext uri="{BB962C8B-B14F-4D97-AF65-F5344CB8AC3E}">
        <p14:creationId xmlns:p14="http://schemas.microsoft.com/office/powerpoint/2010/main" val="943982637"/>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Located on the top left hand corner</a:t>
            </a:r>
            <a:r>
              <a:rPr lang="en-US" baseline="0" dirty="0" smtClean="0"/>
              <a:t> of the screen – you will see a button called “Site Actions” … you will use this a lot … for almost all building and settings …  </a:t>
            </a:r>
            <a:r>
              <a:rPr lang="en-US" baseline="0" dirty="0" smtClean="0">
                <a:sym typeface="Wingdings" panose="05000000000000000000" pitchFamily="2" charset="2"/>
              </a:rPr>
              <a:t>  </a:t>
            </a:r>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128</a:t>
            </a:fld>
            <a:endParaRPr lang="en-US"/>
          </a:p>
        </p:txBody>
      </p:sp>
    </p:spTree>
    <p:extLst>
      <p:ext uri="{BB962C8B-B14F-4D97-AF65-F5344CB8AC3E}">
        <p14:creationId xmlns:p14="http://schemas.microsoft.com/office/powerpoint/2010/main" val="943982637"/>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When you click on Site Actions … it will open up</a:t>
            </a:r>
            <a:r>
              <a:rPr lang="en-US" baseline="0" dirty="0" smtClean="0"/>
              <a:t> a menu with several options </a:t>
            </a:r>
            <a:r>
              <a:rPr lang="en-US" baseline="0" dirty="0" smtClean="0">
                <a:sym typeface="Wingdings" panose="05000000000000000000" pitchFamily="2" charset="2"/>
              </a:rPr>
              <a:t>  </a:t>
            </a:r>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129</a:t>
            </a:fld>
            <a:endParaRPr lang="en-US"/>
          </a:p>
        </p:txBody>
      </p:sp>
    </p:spTree>
    <p:extLst>
      <p:ext uri="{BB962C8B-B14F-4D97-AF65-F5344CB8AC3E}">
        <p14:creationId xmlns:p14="http://schemas.microsoft.com/office/powerpoint/2010/main" val="9439826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sym typeface="Wingdings" panose="05000000000000000000" pitchFamily="2" charset="2"/>
              </a:rPr>
              <a:t>What</a:t>
            </a:r>
            <a:r>
              <a:rPr lang="en-US" b="1">
                <a:sym typeface="Wingdings" panose="05000000000000000000" pitchFamily="2" charset="2"/>
              </a:rPr>
              <a:t> about </a:t>
            </a:r>
            <a:r>
              <a:rPr lang="en-US" b="1" baseline="0">
                <a:sym typeface="Wingdings" panose="05000000000000000000" pitchFamily="2" charset="2"/>
              </a:rPr>
              <a:t>Information Security</a:t>
            </a:r>
            <a:r>
              <a:rPr lang="en-US" b="1">
                <a:sym typeface="Wingdings" panose="05000000000000000000" pitchFamily="2" charset="2"/>
              </a:rPr>
              <a:t>? </a:t>
            </a:r>
            <a:endParaRPr lang="en-US" b="1" baseline="0" dirty="0">
              <a:sym typeface="Wingdings" panose="05000000000000000000" pitchFamily="2" charset="2"/>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sym typeface="Wingdings" panose="05000000000000000000" pitchFamily="2" charset="2"/>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a:sym typeface="Wingdings" panose="05000000000000000000" pitchFamily="2" charset="2"/>
              </a:rPr>
              <a:t>With</a:t>
            </a:r>
            <a:r>
              <a:rPr lang="en-US">
                <a:sym typeface="Wingdings" panose="05000000000000000000" pitchFamily="2" charset="2"/>
              </a:rPr>
              <a:t> third party applications … many of them require storage of information off-site … which in many cases is not permitted … or approved … BUT with </a:t>
            </a:r>
            <a:r>
              <a:rPr lang="en-US" baseline="0">
                <a:sym typeface="Wingdings" panose="05000000000000000000" pitchFamily="2" charset="2"/>
              </a:rPr>
              <a:t>SharePoint </a:t>
            </a:r>
            <a:r>
              <a:rPr lang="en-US" dirty="0">
                <a:sym typeface="Wingdings" panose="05000000000000000000" pitchFamily="2" charset="2"/>
              </a:rPr>
              <a:t>…</a:t>
            </a:r>
            <a:r>
              <a:rPr lang="en-US">
                <a:sym typeface="Wingdings" panose="05000000000000000000" pitchFamily="2" charset="2"/>
              </a:rPr>
              <a:t> the data stays </a:t>
            </a:r>
            <a:r>
              <a:rPr lang="en-US" baseline="0" smtClean="0">
                <a:sym typeface="Wingdings" panose="05000000000000000000" pitchFamily="2" charset="2"/>
              </a:rPr>
              <a:t>within </a:t>
            </a:r>
            <a:r>
              <a:rPr lang="en-US" baseline="0">
                <a:sym typeface="Wingdings" panose="05000000000000000000" pitchFamily="2" charset="2"/>
              </a:rPr>
              <a:t>our </a:t>
            </a:r>
            <a:r>
              <a:rPr lang="en-US" dirty="0">
                <a:sym typeface="Wingdings" panose="05000000000000000000" pitchFamily="2" charset="2"/>
              </a:rPr>
              <a:t>firewalls</a:t>
            </a:r>
            <a:r>
              <a:rPr lang="en-US">
                <a:sym typeface="Wingdings" panose="05000000000000000000" pitchFamily="2" charset="2"/>
              </a:rPr>
              <a:t> and allows us </a:t>
            </a:r>
            <a:r>
              <a:rPr lang="en-US" baseline="0" smtClean="0">
                <a:sym typeface="Wingdings" panose="05000000000000000000" pitchFamily="2" charset="2"/>
              </a:rPr>
              <a:t>more </a:t>
            </a:r>
            <a:r>
              <a:rPr lang="en-US" baseline="0">
                <a:sym typeface="Wingdings" panose="05000000000000000000" pitchFamily="2" charset="2"/>
              </a:rPr>
              <a:t>flexibility </a:t>
            </a:r>
            <a:r>
              <a:rPr lang="en-US" dirty="0">
                <a:sym typeface="Wingdings" panose="05000000000000000000" pitchFamily="2" charset="2"/>
              </a:rPr>
              <a:t>…</a:t>
            </a:r>
            <a:r>
              <a:rPr lang="en-US">
                <a:sym typeface="Wingdings" panose="05000000000000000000" pitchFamily="2" charset="2"/>
              </a:rPr>
              <a:t> and </a:t>
            </a:r>
            <a:r>
              <a:rPr lang="en-US" baseline="0" smtClean="0">
                <a:sym typeface="Wingdings" panose="05000000000000000000" pitchFamily="2" charset="2"/>
              </a:rPr>
              <a:t>safety </a:t>
            </a:r>
            <a:r>
              <a:rPr lang="en-US" baseline="0" dirty="0">
                <a:sym typeface="Wingdings" panose="05000000000000000000" pitchFamily="2" charset="2"/>
              </a:rPr>
              <a:t>of </a:t>
            </a:r>
            <a:r>
              <a:rPr lang="en-US" baseline="0">
                <a:sym typeface="Wingdings" panose="05000000000000000000" pitchFamily="2" charset="2"/>
              </a:rPr>
              <a:t>our </a:t>
            </a:r>
            <a:r>
              <a:rPr lang="en-US" smtClean="0">
                <a:sym typeface="Wingdings" panose="05000000000000000000" pitchFamily="2" charset="2"/>
              </a:rPr>
              <a:t>data.</a:t>
            </a:r>
            <a:r>
              <a:rPr lang="en-US" baseline="0" smtClean="0">
                <a:sym typeface="Wingdings" panose="05000000000000000000" pitchFamily="2" charset="2"/>
              </a:rPr>
              <a:t> </a:t>
            </a:r>
            <a:endParaRPr lang="en-US" baseline="0" dirty="0">
              <a:sym typeface="Wingdings" panose="05000000000000000000" pitchFamily="2" charset="2"/>
            </a:endParaRPr>
          </a:p>
          <a:p>
            <a:endParaRPr lang="en-US" dirty="0"/>
          </a:p>
          <a:p>
            <a:endParaRPr lang="en-US" dirty="0"/>
          </a:p>
          <a:p>
            <a:endParaRPr lang="en-US" baseline="0" dirty="0"/>
          </a:p>
          <a:p>
            <a:endParaRPr lang="en-US" baseline="0" dirty="0"/>
          </a:p>
          <a:p>
            <a:endParaRPr lang="en-US" baseline="0" dirty="0"/>
          </a:p>
          <a:p>
            <a:endParaRPr lang="en-US" baseline="0" dirty="0"/>
          </a:p>
          <a:p>
            <a:endParaRPr lang="en-US" baseline="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C2681061-0432-42BE-BBA5-C1A46A6F17C8}" type="slidenum">
              <a:rPr lang="en-US" smtClean="0"/>
              <a:t>13</a:t>
            </a:fld>
            <a:endParaRPr lang="en-US"/>
          </a:p>
        </p:txBody>
      </p:sp>
    </p:spTree>
    <p:extLst>
      <p:ext uri="{BB962C8B-B14F-4D97-AF65-F5344CB8AC3E}">
        <p14:creationId xmlns:p14="http://schemas.microsoft.com/office/powerpoint/2010/main" val="2173832539"/>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We are going to choose “View</a:t>
            </a:r>
            <a:r>
              <a:rPr lang="en-US" baseline="0" dirty="0" smtClean="0"/>
              <a:t> All Site Content” – this will show us everything contained within our site – and it will allow us to create items too  </a:t>
            </a:r>
            <a:r>
              <a:rPr lang="en-US" baseline="0" dirty="0" smtClean="0">
                <a:sym typeface="Wingdings" panose="05000000000000000000" pitchFamily="2" charset="2"/>
              </a:rPr>
              <a:t>  </a:t>
            </a:r>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130</a:t>
            </a:fld>
            <a:endParaRPr lang="en-US"/>
          </a:p>
        </p:txBody>
      </p:sp>
    </p:spTree>
    <p:extLst>
      <p:ext uri="{BB962C8B-B14F-4D97-AF65-F5344CB8AC3E}">
        <p14:creationId xmlns:p14="http://schemas.microsoft.com/office/powerpoint/2010/main" val="943982637"/>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Once you click on that … you will</a:t>
            </a:r>
            <a:r>
              <a:rPr lang="en-US" baseline="0" dirty="0" smtClean="0"/>
              <a:t> see a page with all of the items within your site … and since this is a new site, there is not much to see … </a:t>
            </a:r>
            <a:r>
              <a:rPr lang="en-US" baseline="0" dirty="0" smtClean="0">
                <a:sym typeface="Wingdings" panose="05000000000000000000" pitchFamily="2" charset="2"/>
              </a:rPr>
              <a:t> </a:t>
            </a:r>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131</a:t>
            </a:fld>
            <a:endParaRPr lang="en-US"/>
          </a:p>
        </p:txBody>
      </p:sp>
    </p:spTree>
    <p:extLst>
      <p:ext uri="{BB962C8B-B14F-4D97-AF65-F5344CB8AC3E}">
        <p14:creationId xmlns:p14="http://schemas.microsoft.com/office/powerpoint/2010/main" val="349048634"/>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t>The important thing here … is that there is a button up top that says “Create” … it is very easily overlooked … but this is where all of our building will take place  …</a:t>
            </a:r>
            <a:r>
              <a:rPr lang="en-US" baseline="0" dirty="0" smtClean="0">
                <a:sym typeface="Wingdings" panose="05000000000000000000" pitchFamily="2" charset="2"/>
              </a:rPr>
              <a:t> </a:t>
            </a:r>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132</a:t>
            </a:fld>
            <a:endParaRPr lang="en-US"/>
          </a:p>
        </p:txBody>
      </p:sp>
    </p:spTree>
    <p:extLst>
      <p:ext uri="{BB962C8B-B14F-4D97-AF65-F5344CB8AC3E}">
        <p14:creationId xmlns:p14="http://schemas.microsoft.com/office/powerpoint/2010/main" val="349048634"/>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t>So try this a few times so you do not forget how to find the “Create” button </a:t>
            </a:r>
            <a:r>
              <a:rPr lang="en-US" baseline="0" dirty="0" smtClean="0">
                <a:sym typeface="Wingdings" panose="05000000000000000000" pitchFamily="2" charset="2"/>
              </a:rPr>
              <a:t> </a:t>
            </a:r>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133</a:t>
            </a:fld>
            <a:endParaRPr lang="en-US"/>
          </a:p>
        </p:txBody>
      </p:sp>
    </p:spTree>
    <p:extLst>
      <p:ext uri="{BB962C8B-B14F-4D97-AF65-F5344CB8AC3E}">
        <p14:creationId xmlns:p14="http://schemas.microsoft.com/office/powerpoint/2010/main" val="349048634"/>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Once you hit the Create button – a new screen will pop-up and ask you what you</a:t>
            </a:r>
            <a:r>
              <a:rPr lang="en-US" baseline="0" dirty="0" smtClean="0"/>
              <a:t> would like to create … there will be several options from new sites and multiple different applications to scroll through  … </a:t>
            </a:r>
          </a:p>
          <a:p>
            <a:endParaRPr lang="en-US" baseline="0" dirty="0" smtClean="0">
              <a:sym typeface="Wingdings" panose="05000000000000000000" pitchFamily="2" charset="2"/>
            </a:endParaRPr>
          </a:p>
          <a:p>
            <a:r>
              <a:rPr lang="en-US" baseline="0" dirty="0" smtClean="0">
                <a:sym typeface="Wingdings" panose="05000000000000000000" pitchFamily="2" charset="2"/>
              </a:rPr>
              <a:t>In this instance – we are going to scroll and find the </a:t>
            </a:r>
            <a:r>
              <a:rPr lang="en-US" b="1" baseline="0" dirty="0" smtClean="0">
                <a:sym typeface="Wingdings" panose="05000000000000000000" pitchFamily="2" charset="2"/>
              </a:rPr>
              <a:t>Custom List </a:t>
            </a:r>
            <a:r>
              <a:rPr lang="en-US" baseline="0" dirty="0" smtClean="0">
                <a:sym typeface="Wingdings" panose="05000000000000000000" pitchFamily="2" charset="2"/>
              </a:rPr>
              <a:t> </a:t>
            </a:r>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134</a:t>
            </a:fld>
            <a:endParaRPr lang="en-US"/>
          </a:p>
        </p:txBody>
      </p:sp>
    </p:spTree>
    <p:extLst>
      <p:ext uri="{BB962C8B-B14F-4D97-AF65-F5344CB8AC3E}">
        <p14:creationId xmlns:p14="http://schemas.microsoft.com/office/powerpoint/2010/main" val="349048634"/>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sym typeface="Wingdings" panose="05000000000000000000" pitchFamily="2" charset="2"/>
              </a:rPr>
              <a:t>We are going to click on Custom List to get started  </a:t>
            </a:r>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135</a:t>
            </a:fld>
            <a:endParaRPr lang="en-US"/>
          </a:p>
        </p:txBody>
      </p:sp>
    </p:spTree>
    <p:extLst>
      <p:ext uri="{BB962C8B-B14F-4D97-AF65-F5344CB8AC3E}">
        <p14:creationId xmlns:p14="http://schemas.microsoft.com/office/powerpoint/2010/main" val="349048634"/>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sym typeface="Wingdings" panose="05000000000000000000" pitchFamily="2" charset="2"/>
              </a:rPr>
              <a:t>Once you select </a:t>
            </a:r>
            <a:r>
              <a:rPr lang="en-US" b="1" baseline="0" dirty="0" smtClean="0">
                <a:sym typeface="Wingdings" panose="05000000000000000000" pitchFamily="2" charset="2"/>
              </a:rPr>
              <a:t>Custom List </a:t>
            </a:r>
            <a:r>
              <a:rPr lang="en-US" baseline="0" dirty="0" smtClean="0">
                <a:sym typeface="Wingdings" panose="05000000000000000000" pitchFamily="2" charset="2"/>
              </a:rPr>
              <a:t>… we need to create a name for the list on the right panel  …  </a:t>
            </a:r>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136</a:t>
            </a:fld>
            <a:endParaRPr lang="en-US"/>
          </a:p>
        </p:txBody>
      </p:sp>
    </p:spTree>
    <p:extLst>
      <p:ext uri="{BB962C8B-B14F-4D97-AF65-F5344CB8AC3E}">
        <p14:creationId xmlns:p14="http://schemas.microsoft.com/office/powerpoint/2010/main" val="349048634"/>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sym typeface="Wingdings" panose="05000000000000000000" pitchFamily="2" charset="2"/>
              </a:rPr>
              <a:t>and we are just going to call this Cart Fill Tracker  </a:t>
            </a:r>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137</a:t>
            </a:fld>
            <a:endParaRPr lang="en-US"/>
          </a:p>
        </p:txBody>
      </p:sp>
    </p:spTree>
    <p:extLst>
      <p:ext uri="{BB962C8B-B14F-4D97-AF65-F5344CB8AC3E}">
        <p14:creationId xmlns:p14="http://schemas.microsoft.com/office/powerpoint/2010/main" val="349048634"/>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Once you enter</a:t>
            </a:r>
            <a:r>
              <a:rPr lang="en-US" baseline="0" dirty="0" smtClean="0"/>
              <a:t> the name we can click “Create” </a:t>
            </a:r>
            <a:r>
              <a:rPr lang="en-US" baseline="0" dirty="0" smtClean="0">
                <a:sym typeface="Wingdings" panose="05000000000000000000" pitchFamily="2" charset="2"/>
              </a:rPr>
              <a:t> </a:t>
            </a:r>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138</a:t>
            </a:fld>
            <a:endParaRPr lang="en-US"/>
          </a:p>
        </p:txBody>
      </p:sp>
    </p:spTree>
    <p:extLst>
      <p:ext uri="{BB962C8B-B14F-4D97-AF65-F5344CB8AC3E}">
        <p14:creationId xmlns:p14="http://schemas.microsoft.com/office/powerpoint/2010/main" val="349048634"/>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That will create a very basic custom list … At</a:t>
            </a:r>
            <a:r>
              <a:rPr lang="en-US" baseline="0" dirty="0" smtClean="0"/>
              <a:t> this point, you will see a blank spreadsheet with two </a:t>
            </a:r>
            <a:r>
              <a:rPr lang="en-US" dirty="0" smtClean="0"/>
              <a:t>columns, one called the “Title” column and the other is an “Attachments</a:t>
            </a:r>
            <a:r>
              <a:rPr lang="en-US" baseline="0" dirty="0" smtClean="0"/>
              <a:t>” column – shown here with a little paperclip. </a:t>
            </a:r>
            <a:r>
              <a:rPr lang="en-US" dirty="0" smtClean="0"/>
              <a:t> </a:t>
            </a:r>
          </a:p>
          <a:p>
            <a:endParaRPr lang="en-US" dirty="0" smtClean="0"/>
          </a:p>
          <a:p>
            <a:r>
              <a:rPr lang="en-US" dirty="0" smtClean="0"/>
              <a:t>If you wanted to take a quick peek at what the user entry form looks</a:t>
            </a:r>
            <a:r>
              <a:rPr lang="en-US" baseline="0" dirty="0" smtClean="0"/>
              <a:t> like so far, you could click on </a:t>
            </a:r>
          </a:p>
          <a:p>
            <a:r>
              <a:rPr lang="en-US" baseline="0" dirty="0" smtClean="0"/>
              <a:t>Add New Item … </a:t>
            </a:r>
            <a:r>
              <a:rPr lang="en-US" baseline="0" dirty="0" smtClean="0">
                <a:sym typeface="Wingdings" panose="05000000000000000000" pitchFamily="2" charset="2"/>
              </a:rPr>
              <a:t> </a:t>
            </a:r>
            <a:endParaRPr lang="en-US" dirty="0" smtClean="0"/>
          </a:p>
        </p:txBody>
      </p:sp>
      <p:sp>
        <p:nvSpPr>
          <p:cNvPr id="4" name="Slide Number Placeholder 3"/>
          <p:cNvSpPr>
            <a:spLocks noGrp="1"/>
          </p:cNvSpPr>
          <p:nvPr>
            <p:ph type="sldNum" sz="quarter" idx="10"/>
          </p:nvPr>
        </p:nvSpPr>
        <p:spPr/>
        <p:txBody>
          <a:bodyPr/>
          <a:lstStyle/>
          <a:p>
            <a:fld id="{C2681061-0432-42BE-BBA5-C1A46A6F17C8}" type="slidenum">
              <a:rPr lang="en-US" smtClean="0"/>
              <a:t>139</a:t>
            </a:fld>
            <a:endParaRPr lang="en-US"/>
          </a:p>
        </p:txBody>
      </p:sp>
    </p:spTree>
    <p:extLst>
      <p:ext uri="{BB962C8B-B14F-4D97-AF65-F5344CB8AC3E}">
        <p14:creationId xmlns:p14="http://schemas.microsoft.com/office/powerpoint/2010/main" val="29928783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What </a:t>
            </a:r>
            <a:r>
              <a:rPr lang="en-US" b="1" baseline="0" dirty="0" smtClean="0"/>
              <a:t>if you </a:t>
            </a:r>
            <a:r>
              <a:rPr lang="en-US" b="1" baseline="0" dirty="0" smtClean="0"/>
              <a:t>built some online forms and apps – and now you want </a:t>
            </a:r>
            <a:r>
              <a:rPr lang="en-US" b="1" baseline="0" dirty="0" smtClean="0"/>
              <a:t>to take things to </a:t>
            </a:r>
            <a:r>
              <a:rPr lang="en-US" b="1" baseline="0" dirty="0" smtClean="0"/>
              <a:t>a step further with automated </a:t>
            </a:r>
            <a:r>
              <a:rPr lang="en-US" b="1" baseline="0" dirty="0" smtClean="0"/>
              <a:t>emails, automated steps. Would that cost the VA </a:t>
            </a:r>
            <a:r>
              <a:rPr lang="en-US" b="1" baseline="0" dirty="0" smtClean="0"/>
              <a:t>money at that point?  </a:t>
            </a:r>
            <a:r>
              <a:rPr lang="en-US" b="1" baseline="0" dirty="0" smtClean="0">
                <a:sym typeface="Wingdings" panose="05000000000000000000" pitchFamily="2" charset="2"/>
              </a:rPr>
              <a:t></a:t>
            </a:r>
            <a:endParaRPr lang="en-US" baseline="0" dirty="0" smtClean="0"/>
          </a:p>
        </p:txBody>
      </p:sp>
      <p:sp>
        <p:nvSpPr>
          <p:cNvPr id="4" name="Slide Number Placeholder 3"/>
          <p:cNvSpPr>
            <a:spLocks noGrp="1"/>
          </p:cNvSpPr>
          <p:nvPr>
            <p:ph type="sldNum" sz="quarter" idx="10"/>
          </p:nvPr>
        </p:nvSpPr>
        <p:spPr/>
        <p:txBody>
          <a:bodyPr/>
          <a:lstStyle/>
          <a:p>
            <a:fld id="{C2681061-0432-42BE-BBA5-C1A46A6F17C8}" type="slidenum">
              <a:rPr lang="en-US" smtClean="0"/>
              <a:t>14</a:t>
            </a:fld>
            <a:endParaRPr lang="en-US"/>
          </a:p>
        </p:txBody>
      </p:sp>
    </p:spTree>
    <p:extLst>
      <p:ext uri="{BB962C8B-B14F-4D97-AF65-F5344CB8AC3E}">
        <p14:creationId xmlns:p14="http://schemas.microsoft.com/office/powerpoint/2010/main" val="341348966"/>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t>On the bottom of the form … </a:t>
            </a:r>
            <a:r>
              <a:rPr lang="en-US" baseline="0" dirty="0" smtClean="0">
                <a:sym typeface="Wingdings" panose="05000000000000000000" pitchFamily="2" charset="2"/>
              </a:rPr>
              <a:t> </a:t>
            </a:r>
            <a:endParaRPr lang="en-US" dirty="0" smtClean="0"/>
          </a:p>
        </p:txBody>
      </p:sp>
      <p:sp>
        <p:nvSpPr>
          <p:cNvPr id="4" name="Slide Number Placeholder 3"/>
          <p:cNvSpPr>
            <a:spLocks noGrp="1"/>
          </p:cNvSpPr>
          <p:nvPr>
            <p:ph type="sldNum" sz="quarter" idx="10"/>
          </p:nvPr>
        </p:nvSpPr>
        <p:spPr/>
        <p:txBody>
          <a:bodyPr/>
          <a:lstStyle/>
          <a:p>
            <a:fld id="{C2681061-0432-42BE-BBA5-C1A46A6F17C8}" type="slidenum">
              <a:rPr lang="en-US" smtClean="0"/>
              <a:t>140</a:t>
            </a:fld>
            <a:endParaRPr lang="en-US"/>
          </a:p>
        </p:txBody>
      </p:sp>
    </p:spTree>
    <p:extLst>
      <p:ext uri="{BB962C8B-B14F-4D97-AF65-F5344CB8AC3E}">
        <p14:creationId xmlns:p14="http://schemas.microsoft.com/office/powerpoint/2010/main" val="2992878328"/>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t>A new entry form would pop-up that only has one field, the</a:t>
            </a:r>
            <a:r>
              <a:rPr lang="en-US" b="1" baseline="0" dirty="0" smtClean="0"/>
              <a:t> title </a:t>
            </a:r>
            <a:r>
              <a:rPr lang="en-US" baseline="0" dirty="0" smtClean="0"/>
              <a:t>field. </a:t>
            </a:r>
            <a:r>
              <a:rPr lang="en-US" baseline="0" dirty="0" smtClean="0">
                <a:sym typeface="Wingdings" panose="05000000000000000000" pitchFamily="2" charset="2"/>
              </a:rPr>
              <a:t> </a:t>
            </a:r>
            <a:endParaRPr lang="en-US" dirty="0" smtClean="0"/>
          </a:p>
        </p:txBody>
      </p:sp>
      <p:sp>
        <p:nvSpPr>
          <p:cNvPr id="4" name="Slide Number Placeholder 3"/>
          <p:cNvSpPr>
            <a:spLocks noGrp="1"/>
          </p:cNvSpPr>
          <p:nvPr>
            <p:ph type="sldNum" sz="quarter" idx="10"/>
          </p:nvPr>
        </p:nvSpPr>
        <p:spPr/>
        <p:txBody>
          <a:bodyPr/>
          <a:lstStyle/>
          <a:p>
            <a:fld id="{C2681061-0432-42BE-BBA5-C1A46A6F17C8}" type="slidenum">
              <a:rPr lang="en-US" smtClean="0"/>
              <a:t>141</a:t>
            </a:fld>
            <a:endParaRPr lang="en-US"/>
          </a:p>
        </p:txBody>
      </p:sp>
    </p:spTree>
    <p:extLst>
      <p:ext uri="{BB962C8B-B14F-4D97-AF65-F5344CB8AC3E}">
        <p14:creationId xmlns:p14="http://schemas.microsoft.com/office/powerpoint/2010/main" val="2992878328"/>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sym typeface="Wingdings" panose="05000000000000000000" pitchFamily="2" charset="2"/>
              </a:rPr>
              <a:t>So, now that we have the custom list setup … </a:t>
            </a:r>
          </a:p>
          <a:p>
            <a:endParaRPr lang="en-US" baseline="0" dirty="0" smtClean="0">
              <a:sym typeface="Wingdings" panose="05000000000000000000" pitchFamily="2" charset="2"/>
            </a:endParaRPr>
          </a:p>
          <a:p>
            <a:r>
              <a:rPr lang="en-US" baseline="0" dirty="0" smtClean="0">
                <a:sym typeface="Wingdings" panose="05000000000000000000" pitchFamily="2" charset="2"/>
              </a:rPr>
              <a:t>I want to stop and review a something I found very frustrating when I started learning SharePoint. </a:t>
            </a:r>
            <a:endParaRPr lang="en-US" baseline="0" dirty="0" smtClean="0">
              <a:sym typeface="Wingdings" panose="05000000000000000000" pitchFamily="2" charset="2"/>
            </a:endParaRPr>
          </a:p>
          <a:p>
            <a:endParaRPr lang="en-US" baseline="0" dirty="0" smtClean="0">
              <a:sym typeface="Wingdings" panose="05000000000000000000" pitchFamily="2" charset="2"/>
            </a:endParaRPr>
          </a:p>
          <a:p>
            <a:r>
              <a:rPr lang="en-US" baseline="0" dirty="0" smtClean="0">
                <a:sym typeface="Wingdings" panose="05000000000000000000" pitchFamily="2" charset="2"/>
              </a:rPr>
              <a:t>There </a:t>
            </a:r>
            <a:r>
              <a:rPr lang="en-US" baseline="0" dirty="0" smtClean="0">
                <a:sym typeface="Wingdings" panose="05000000000000000000" pitchFamily="2" charset="2"/>
              </a:rPr>
              <a:t>are a couple settings that need to be fixed on all lists and forms – that can be VERY frustrating for anyone just starting out. </a:t>
            </a:r>
            <a:r>
              <a:rPr lang="en-US" baseline="0" dirty="0" smtClean="0">
                <a:sym typeface="Wingdings" panose="05000000000000000000" pitchFamily="2" charset="2"/>
              </a:rPr>
              <a:t>This will apply to almost anything you build in a SharePoint list or library – so I want to really emphasize it so you don’t get frustrated or sidetracked later when you start building </a:t>
            </a:r>
            <a:endParaRPr lang="en-US" dirty="0" smtClean="0"/>
          </a:p>
        </p:txBody>
      </p:sp>
      <p:sp>
        <p:nvSpPr>
          <p:cNvPr id="4" name="Slide Number Placeholder 3"/>
          <p:cNvSpPr>
            <a:spLocks noGrp="1"/>
          </p:cNvSpPr>
          <p:nvPr>
            <p:ph type="sldNum" sz="quarter" idx="10"/>
          </p:nvPr>
        </p:nvSpPr>
        <p:spPr/>
        <p:txBody>
          <a:bodyPr/>
          <a:lstStyle/>
          <a:p>
            <a:fld id="{C2681061-0432-42BE-BBA5-C1A46A6F17C8}" type="slidenum">
              <a:rPr lang="en-US" smtClean="0"/>
              <a:t>142</a:t>
            </a:fld>
            <a:endParaRPr lang="en-US"/>
          </a:p>
        </p:txBody>
      </p:sp>
    </p:spTree>
    <p:extLst>
      <p:ext uri="{BB962C8B-B14F-4D97-AF65-F5344CB8AC3E}">
        <p14:creationId xmlns:p14="http://schemas.microsoft.com/office/powerpoint/2010/main" val="2992878328"/>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sym typeface="Wingdings" panose="05000000000000000000" pitchFamily="2" charset="2"/>
              </a:rPr>
              <a:t>Title </a:t>
            </a:r>
            <a:r>
              <a:rPr lang="en-US" baseline="0" dirty="0" smtClean="0">
                <a:sym typeface="Wingdings" panose="05000000000000000000" pitchFamily="2" charset="2"/>
              </a:rPr>
              <a:t>field.  This is really one of the most annoying items about SharePoint. </a:t>
            </a:r>
          </a:p>
          <a:p>
            <a:endParaRPr lang="en-US" baseline="0" dirty="0" smtClean="0">
              <a:sym typeface="Wingdings" panose="05000000000000000000" pitchFamily="2" charset="2"/>
            </a:endParaRPr>
          </a:p>
          <a:p>
            <a:r>
              <a:rPr lang="en-US" baseline="0" dirty="0" smtClean="0">
                <a:sym typeface="Wingdings" panose="05000000000000000000" pitchFamily="2" charset="2"/>
              </a:rPr>
              <a:t>This field comes standard for every new list or form you create.  It is a required field  … and you cannot delete </a:t>
            </a:r>
            <a:r>
              <a:rPr lang="en-US" baseline="0" dirty="0" smtClean="0">
                <a:sym typeface="Wingdings" panose="05000000000000000000" pitchFamily="2" charset="2"/>
              </a:rPr>
              <a:t>it. Most often times you do not need a “Title” field for forms.  So </a:t>
            </a:r>
            <a:r>
              <a:rPr lang="en-US" baseline="0" dirty="0" smtClean="0">
                <a:sym typeface="Wingdings" panose="05000000000000000000" pitchFamily="2" charset="2"/>
              </a:rPr>
              <a:t>that is why I want to take some time now to show you </a:t>
            </a:r>
            <a:r>
              <a:rPr lang="en-US" baseline="0" dirty="0" smtClean="0">
                <a:sym typeface="Wingdings" panose="05000000000000000000" pitchFamily="2" charset="2"/>
              </a:rPr>
              <a:t>how to fix this.   </a:t>
            </a:r>
            <a:r>
              <a:rPr lang="en-US" baseline="0" dirty="0" smtClean="0">
                <a:sym typeface="Wingdings" panose="05000000000000000000" pitchFamily="2" charset="2"/>
              </a:rPr>
              <a:t></a:t>
            </a:r>
            <a:endParaRPr lang="en-US" dirty="0" smtClean="0"/>
          </a:p>
        </p:txBody>
      </p:sp>
      <p:sp>
        <p:nvSpPr>
          <p:cNvPr id="4" name="Slide Number Placeholder 3"/>
          <p:cNvSpPr>
            <a:spLocks noGrp="1"/>
          </p:cNvSpPr>
          <p:nvPr>
            <p:ph type="sldNum" sz="quarter" idx="10"/>
          </p:nvPr>
        </p:nvSpPr>
        <p:spPr/>
        <p:txBody>
          <a:bodyPr/>
          <a:lstStyle/>
          <a:p>
            <a:fld id="{C2681061-0432-42BE-BBA5-C1A46A6F17C8}" type="slidenum">
              <a:rPr lang="en-US" smtClean="0"/>
              <a:t>143</a:t>
            </a:fld>
            <a:endParaRPr lang="en-US"/>
          </a:p>
        </p:txBody>
      </p:sp>
    </p:spTree>
    <p:extLst>
      <p:ext uri="{BB962C8B-B14F-4D97-AF65-F5344CB8AC3E}">
        <p14:creationId xmlns:p14="http://schemas.microsoft.com/office/powerpoint/2010/main" val="2992878328"/>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When</a:t>
            </a:r>
            <a:r>
              <a:rPr lang="en-US" baseline="0" dirty="0" smtClean="0"/>
              <a:t> you build a new list … the first step should be to </a:t>
            </a:r>
            <a:r>
              <a:rPr lang="en-US" dirty="0" smtClean="0"/>
              <a:t>hide the title field</a:t>
            </a:r>
          </a:p>
          <a:p>
            <a:endParaRPr lang="en-US" dirty="0" smtClean="0"/>
          </a:p>
          <a:p>
            <a:r>
              <a:rPr lang="en-US" dirty="0" smtClean="0"/>
              <a:t>And  – we need to fix</a:t>
            </a:r>
            <a:r>
              <a:rPr lang="en-US" baseline="0" dirty="0" smtClean="0"/>
              <a:t> it in 2 separate places </a:t>
            </a:r>
            <a:r>
              <a:rPr lang="en-US" baseline="0" smtClean="0"/>
              <a:t>in our settings  </a:t>
            </a:r>
            <a:r>
              <a:rPr lang="en-US" baseline="0" smtClean="0">
                <a:sym typeface="Wingdings" panose="05000000000000000000" pitchFamily="2" charset="2"/>
              </a:rPr>
              <a:t> </a:t>
            </a:r>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144</a:t>
            </a:fld>
            <a:endParaRPr lang="en-US"/>
          </a:p>
        </p:txBody>
      </p:sp>
    </p:spTree>
    <p:extLst>
      <p:ext uri="{BB962C8B-B14F-4D97-AF65-F5344CB8AC3E}">
        <p14:creationId xmlns:p14="http://schemas.microsoft.com/office/powerpoint/2010/main" val="1882977770"/>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t>The first place is to remove it from the FORM … </a:t>
            </a:r>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145</a:t>
            </a:fld>
            <a:endParaRPr lang="en-US"/>
          </a:p>
        </p:txBody>
      </p:sp>
    </p:spTree>
    <p:extLst>
      <p:ext uri="{BB962C8B-B14F-4D97-AF65-F5344CB8AC3E}">
        <p14:creationId xmlns:p14="http://schemas.microsoft.com/office/powerpoint/2010/main" val="1735007453"/>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t>Then we need to remove it from the VIEW … </a:t>
            </a:r>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146</a:t>
            </a:fld>
            <a:endParaRPr lang="en-US"/>
          </a:p>
        </p:txBody>
      </p:sp>
    </p:spTree>
    <p:extLst>
      <p:ext uri="{BB962C8B-B14F-4D97-AF65-F5344CB8AC3E}">
        <p14:creationId xmlns:p14="http://schemas.microsoft.com/office/powerpoint/2010/main" val="2633003650"/>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smtClean="0"/>
              <a:t>So what does that mean?   </a:t>
            </a:r>
            <a:r>
              <a:rPr lang="en-US" dirty="0" smtClean="0"/>
              <a:t>Overall, we have 2 different</a:t>
            </a:r>
            <a:r>
              <a:rPr lang="en-US" baseline="0" dirty="0" smtClean="0"/>
              <a:t> areas where the </a:t>
            </a:r>
            <a:r>
              <a:rPr lang="en-US" b="1" baseline="0" dirty="0" smtClean="0"/>
              <a:t>TITLE</a:t>
            </a:r>
            <a:r>
              <a:rPr lang="en-US" baseline="0" dirty="0" smtClean="0"/>
              <a:t> field is hiding from us </a:t>
            </a:r>
            <a:r>
              <a:rPr lang="en-US" dirty="0" smtClean="0"/>
              <a:t>… It wont go away that easily … </a:t>
            </a:r>
          </a:p>
          <a:p>
            <a:endParaRPr lang="en-US" dirty="0" smtClean="0"/>
          </a:p>
          <a:p>
            <a:r>
              <a:rPr lang="en-US" dirty="0" smtClean="0"/>
              <a:t>The</a:t>
            </a:r>
            <a:r>
              <a:rPr lang="en-US" baseline="0" dirty="0" smtClean="0"/>
              <a:t> first one is the </a:t>
            </a:r>
            <a:r>
              <a:rPr lang="en-US" b="1" baseline="0" dirty="0" smtClean="0"/>
              <a:t>VIEW</a:t>
            </a:r>
            <a:r>
              <a:rPr lang="en-US" baseline="0" dirty="0" smtClean="0"/>
              <a:t> – and that is pretty much what you </a:t>
            </a:r>
            <a:r>
              <a:rPr lang="en-US" dirty="0" smtClean="0"/>
              <a:t>see on this page … it has all of the columns and information from your list … You can see we have a </a:t>
            </a:r>
            <a:r>
              <a:rPr lang="en-US" b="1" dirty="0" smtClean="0"/>
              <a:t>Title</a:t>
            </a:r>
            <a:r>
              <a:rPr lang="en-US" b="1" baseline="0" dirty="0" smtClean="0"/>
              <a:t> field </a:t>
            </a:r>
            <a:r>
              <a:rPr lang="en-US" baseline="0" dirty="0" smtClean="0"/>
              <a:t>in this VIEW </a:t>
            </a:r>
            <a:r>
              <a:rPr lang="en-US" dirty="0" smtClean="0"/>
              <a:t>… </a:t>
            </a:r>
            <a:r>
              <a:rPr lang="en-US" baseline="0" dirty="0" smtClean="0">
                <a:sym typeface="Wingdings" panose="05000000000000000000" pitchFamily="2" charset="2"/>
              </a:rPr>
              <a:t> </a:t>
            </a:r>
            <a:endParaRPr lang="en-US" dirty="0" smtClean="0"/>
          </a:p>
        </p:txBody>
      </p:sp>
      <p:sp>
        <p:nvSpPr>
          <p:cNvPr id="4" name="Slide Number Placeholder 3"/>
          <p:cNvSpPr>
            <a:spLocks noGrp="1"/>
          </p:cNvSpPr>
          <p:nvPr>
            <p:ph type="sldNum" sz="quarter" idx="10"/>
          </p:nvPr>
        </p:nvSpPr>
        <p:spPr/>
        <p:txBody>
          <a:bodyPr/>
          <a:lstStyle/>
          <a:p>
            <a:fld id="{C2681061-0432-42BE-BBA5-C1A46A6F17C8}" type="slidenum">
              <a:rPr lang="en-US" smtClean="0"/>
              <a:t>147</a:t>
            </a:fld>
            <a:endParaRPr lang="en-US"/>
          </a:p>
        </p:txBody>
      </p:sp>
    </p:spTree>
    <p:extLst>
      <p:ext uri="{BB962C8B-B14F-4D97-AF65-F5344CB8AC3E}">
        <p14:creationId xmlns:p14="http://schemas.microsoft.com/office/powerpoint/2010/main" val="1697118490"/>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The next area is the </a:t>
            </a:r>
            <a:r>
              <a:rPr lang="en-US" b="1" dirty="0" smtClean="0"/>
              <a:t>FORM</a:t>
            </a:r>
            <a:r>
              <a:rPr lang="en-US" baseline="0" dirty="0" smtClean="0"/>
              <a:t>… that we use to enter the data … To see the current form, all you need to do is click on “Add New Item” and the form will pop up … </a:t>
            </a:r>
            <a:r>
              <a:rPr lang="en-US" dirty="0" smtClean="0">
                <a:sym typeface="Wingdings" panose="05000000000000000000" pitchFamily="2" charset="2"/>
              </a:rPr>
              <a:t> </a:t>
            </a:r>
            <a:endParaRPr lang="en-US" dirty="0" smtClean="0"/>
          </a:p>
        </p:txBody>
      </p:sp>
      <p:sp>
        <p:nvSpPr>
          <p:cNvPr id="4" name="Slide Number Placeholder 3"/>
          <p:cNvSpPr>
            <a:spLocks noGrp="1"/>
          </p:cNvSpPr>
          <p:nvPr>
            <p:ph type="sldNum" sz="quarter" idx="10"/>
          </p:nvPr>
        </p:nvSpPr>
        <p:spPr/>
        <p:txBody>
          <a:bodyPr/>
          <a:lstStyle/>
          <a:p>
            <a:fld id="{C2681061-0432-42BE-BBA5-C1A46A6F17C8}" type="slidenum">
              <a:rPr lang="en-US" smtClean="0"/>
              <a:t>148</a:t>
            </a:fld>
            <a:endParaRPr lang="en-US"/>
          </a:p>
        </p:txBody>
      </p:sp>
    </p:spTree>
    <p:extLst>
      <p:ext uri="{BB962C8B-B14F-4D97-AF65-F5344CB8AC3E}">
        <p14:creationId xmlns:p14="http://schemas.microsoft.com/office/powerpoint/2010/main" val="1697118490"/>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On our form -- </a:t>
            </a:r>
            <a:r>
              <a:rPr lang="en-US" baseline="0" dirty="0" smtClean="0"/>
              <a:t>we can see the Title field … so this is the 2</a:t>
            </a:r>
            <a:r>
              <a:rPr lang="en-US" baseline="30000" dirty="0" smtClean="0"/>
              <a:t>nd</a:t>
            </a:r>
            <a:r>
              <a:rPr lang="en-US" baseline="0" dirty="0" smtClean="0"/>
              <a:t> area that we need to figure out – how to get rid of that Title field … </a:t>
            </a:r>
            <a:r>
              <a:rPr lang="en-US" baseline="0" dirty="0" smtClean="0">
                <a:sym typeface="Wingdings" panose="05000000000000000000" pitchFamily="2" charset="2"/>
              </a:rPr>
              <a:t> </a:t>
            </a:r>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C2681061-0432-42BE-BBA5-C1A46A6F17C8}" type="slidenum">
              <a:rPr lang="en-US" smtClean="0"/>
              <a:t>149</a:t>
            </a:fld>
            <a:endParaRPr lang="en-US"/>
          </a:p>
        </p:txBody>
      </p:sp>
    </p:spTree>
    <p:extLst>
      <p:ext uri="{BB962C8B-B14F-4D97-AF65-F5344CB8AC3E}">
        <p14:creationId xmlns:p14="http://schemas.microsoft.com/office/powerpoint/2010/main" val="16971184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Luckily, the answer is no. The software to do this is called … </a:t>
            </a:r>
            <a:r>
              <a:rPr lang="en-US" dirty="0"/>
              <a:t>SharePoint</a:t>
            </a:r>
            <a:r>
              <a:rPr lang="en-US" baseline="0" dirty="0"/>
              <a:t> Designer and it is free </a:t>
            </a:r>
            <a:r>
              <a:rPr lang="en-US" baseline="0" dirty="0" smtClean="0"/>
              <a:t>software.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We won’t be covering how to build in SharePoint Designer today – </a:t>
            </a:r>
            <a:r>
              <a:rPr lang="en-US" baseline="0" dirty="0" smtClean="0"/>
              <a:t>since this is focused on beginners and intermediate users - but </a:t>
            </a:r>
            <a:r>
              <a:rPr lang="en-US" baseline="0" dirty="0" smtClean="0"/>
              <a:t>we will have tutorial videos on our demo site </a:t>
            </a:r>
            <a:r>
              <a:rPr lang="en-US" baseline="0" dirty="0" smtClean="0"/>
              <a:t>for our advanced users on how to do this.</a:t>
            </a: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For</a:t>
            </a:r>
            <a:r>
              <a:rPr lang="en-US" b="1" baseline="0" dirty="0" smtClean="0"/>
              <a:t> beginners </a:t>
            </a:r>
            <a:r>
              <a:rPr lang="en-US" baseline="0" dirty="0" smtClean="0"/>
              <a:t>-- </a:t>
            </a:r>
            <a:r>
              <a:rPr lang="en-US" dirty="0" smtClean="0"/>
              <a:t>once </a:t>
            </a:r>
            <a:r>
              <a:rPr lang="en-US" dirty="0" smtClean="0"/>
              <a:t>you know</a:t>
            </a:r>
            <a:r>
              <a:rPr lang="en-US" baseline="0" dirty="0" smtClean="0"/>
              <a:t> how to build and maintain </a:t>
            </a:r>
            <a:r>
              <a:rPr lang="en-US" baseline="0" dirty="0" smtClean="0"/>
              <a:t>the SharePoint apps we will show you today -- and </a:t>
            </a:r>
            <a:r>
              <a:rPr lang="en-US" baseline="0" dirty="0" smtClean="0"/>
              <a:t>become your local SharePoint expert ...  You can </a:t>
            </a:r>
            <a:r>
              <a:rPr lang="en-US" baseline="0" dirty="0" smtClean="0"/>
              <a:t>consider </a:t>
            </a:r>
            <a:r>
              <a:rPr lang="en-US" b="0" dirty="0" smtClean="0"/>
              <a:t>requesting </a:t>
            </a:r>
            <a:r>
              <a:rPr lang="en-US" b="0" dirty="0"/>
              <a:t>permissions and approvals </a:t>
            </a:r>
            <a:r>
              <a:rPr lang="en-US" b="0" dirty="0" smtClean="0"/>
              <a:t>with </a:t>
            </a:r>
            <a:r>
              <a:rPr lang="en-US" baseline="0" dirty="0" smtClean="0"/>
              <a:t>your local management about these advanced options  </a:t>
            </a:r>
            <a:r>
              <a:rPr lang="en-US" baseline="0" dirty="0" smtClean="0">
                <a:sym typeface="Wingdings" panose="05000000000000000000" pitchFamily="2" charset="2"/>
              </a:rPr>
              <a:t> </a:t>
            </a:r>
            <a:endParaRPr lang="en-US" dirty="0"/>
          </a:p>
          <a:p>
            <a:endParaRPr lang="en-US" baseline="0" dirty="0"/>
          </a:p>
          <a:p>
            <a:endParaRPr lang="en-US" baseline="0" dirty="0"/>
          </a:p>
          <a:p>
            <a:endParaRPr lang="en-US" baseline="0" dirty="0"/>
          </a:p>
          <a:p>
            <a:endParaRPr lang="en-US" baseline="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C2681061-0432-42BE-BBA5-C1A46A6F17C8}" type="slidenum">
              <a:rPr lang="en-US" smtClean="0"/>
              <a:t>15</a:t>
            </a:fld>
            <a:endParaRPr lang="en-US"/>
          </a:p>
        </p:txBody>
      </p:sp>
    </p:spTree>
    <p:extLst>
      <p:ext uri="{BB962C8B-B14F-4D97-AF65-F5344CB8AC3E}">
        <p14:creationId xmlns:p14="http://schemas.microsoft.com/office/powerpoint/2010/main" val="2173832539"/>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sym typeface="Wingdings" panose="05000000000000000000" pitchFamily="2" charset="2"/>
              </a:rPr>
              <a:t>so let’s start by removing the title field from the </a:t>
            </a:r>
            <a:r>
              <a:rPr lang="en-US" b="1" baseline="0" dirty="0" smtClean="0">
                <a:sym typeface="Wingdings" panose="05000000000000000000" pitchFamily="2" charset="2"/>
              </a:rPr>
              <a:t>form</a:t>
            </a:r>
            <a:r>
              <a:rPr lang="en-US" baseline="0" dirty="0" smtClean="0">
                <a:sym typeface="Wingdings" panose="05000000000000000000" pitchFamily="2" charset="2"/>
              </a:rPr>
              <a:t> we just looked at … To do this … click on the list settings button on the top right </a:t>
            </a:r>
            <a:endParaRPr lang="en-US" dirty="0" smtClean="0"/>
          </a:p>
        </p:txBody>
      </p:sp>
      <p:sp>
        <p:nvSpPr>
          <p:cNvPr id="4" name="Slide Number Placeholder 3"/>
          <p:cNvSpPr>
            <a:spLocks noGrp="1"/>
          </p:cNvSpPr>
          <p:nvPr>
            <p:ph type="sldNum" sz="quarter" idx="10"/>
          </p:nvPr>
        </p:nvSpPr>
        <p:spPr/>
        <p:txBody>
          <a:bodyPr/>
          <a:lstStyle/>
          <a:p>
            <a:fld id="{C2681061-0432-42BE-BBA5-C1A46A6F17C8}" type="slidenum">
              <a:rPr lang="en-US" smtClean="0"/>
              <a:t>150</a:t>
            </a:fld>
            <a:endParaRPr lang="en-US"/>
          </a:p>
        </p:txBody>
      </p:sp>
    </p:spTree>
    <p:extLst>
      <p:ext uri="{BB962C8B-B14F-4D97-AF65-F5344CB8AC3E}">
        <p14:creationId xmlns:p14="http://schemas.microsoft.com/office/powerpoint/2010/main" val="2992878328"/>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This will bring</a:t>
            </a:r>
            <a:r>
              <a:rPr lang="en-US" baseline="0" dirty="0" smtClean="0"/>
              <a:t> you to a page with all of the settings for your custom list … and the setting we are concerned with most for the title field is “</a:t>
            </a:r>
            <a:r>
              <a:rPr lang="en-US" b="1" baseline="0" dirty="0" smtClean="0"/>
              <a:t>Advanced Settings</a:t>
            </a:r>
            <a:r>
              <a:rPr lang="en-US" baseline="0" dirty="0" smtClean="0"/>
              <a:t>” </a:t>
            </a:r>
            <a:r>
              <a:rPr lang="en-US" baseline="0" dirty="0" smtClean="0">
                <a:sym typeface="Wingdings" panose="05000000000000000000" pitchFamily="2" charset="2"/>
              </a:rPr>
              <a:t> </a:t>
            </a:r>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151</a:t>
            </a:fld>
            <a:endParaRPr lang="en-US"/>
          </a:p>
        </p:txBody>
      </p:sp>
    </p:spTree>
    <p:extLst>
      <p:ext uri="{BB962C8B-B14F-4D97-AF65-F5344CB8AC3E}">
        <p14:creationId xmlns:p14="http://schemas.microsoft.com/office/powerpoint/2010/main" val="922189747"/>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The</a:t>
            </a:r>
            <a:r>
              <a:rPr lang="en-US" baseline="0" dirty="0" smtClean="0"/>
              <a:t> Advanced Settings area is very important for many features … so we will click on Advanced Settings to take a look </a:t>
            </a:r>
            <a:r>
              <a:rPr lang="en-US" baseline="0" dirty="0" smtClean="0">
                <a:sym typeface="Wingdings" panose="05000000000000000000" pitchFamily="2" charset="2"/>
              </a:rPr>
              <a:t> </a:t>
            </a:r>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152</a:t>
            </a:fld>
            <a:endParaRPr lang="en-US"/>
          </a:p>
        </p:txBody>
      </p:sp>
    </p:spTree>
    <p:extLst>
      <p:ext uri="{BB962C8B-B14F-4D97-AF65-F5344CB8AC3E}">
        <p14:creationId xmlns:p14="http://schemas.microsoft.com/office/powerpoint/2010/main" val="922189747"/>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On this screen – the first</a:t>
            </a:r>
            <a:r>
              <a:rPr lang="en-US" baseline="0" dirty="0" smtClean="0"/>
              <a:t> option </a:t>
            </a:r>
            <a:r>
              <a:rPr lang="en-US" dirty="0" smtClean="0"/>
              <a:t>you</a:t>
            </a:r>
            <a:r>
              <a:rPr lang="en-US" baseline="0" dirty="0" smtClean="0"/>
              <a:t> will see is “Allow Management of Content Types” … the wording is a bit confusing. </a:t>
            </a:r>
          </a:p>
          <a:p>
            <a:endParaRPr lang="en-US" baseline="0" dirty="0" smtClean="0"/>
          </a:p>
          <a:p>
            <a:r>
              <a:rPr lang="en-US" baseline="0" dirty="0" smtClean="0"/>
              <a:t>But what this is really asking is … </a:t>
            </a:r>
            <a:r>
              <a:rPr lang="en-US" b="1" baseline="0" dirty="0" smtClean="0"/>
              <a:t>Would you like the ability to change columns? </a:t>
            </a:r>
            <a:r>
              <a:rPr lang="en-US" baseline="0" dirty="0" smtClean="0"/>
              <a:t> In our case, we do. </a:t>
            </a:r>
          </a:p>
          <a:p>
            <a:endParaRPr lang="en-US" baseline="0" dirty="0" smtClean="0"/>
          </a:p>
          <a:p>
            <a:r>
              <a:rPr lang="en-US" baseline="0" dirty="0" smtClean="0"/>
              <a:t>The default is set to “No” … and we need to change this to “Yes” we will activate several important features.   This is a very important step </a:t>
            </a:r>
            <a:r>
              <a:rPr lang="en-US" baseline="0" dirty="0" smtClean="0">
                <a:sym typeface="Wingdings" panose="05000000000000000000" pitchFamily="2" charset="2"/>
              </a:rPr>
              <a:t></a:t>
            </a:r>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C2681061-0432-42BE-BBA5-C1A46A6F17C8}" type="slidenum">
              <a:rPr lang="en-US" smtClean="0"/>
              <a:t>153</a:t>
            </a:fld>
            <a:endParaRPr lang="en-US"/>
          </a:p>
        </p:txBody>
      </p:sp>
    </p:spTree>
    <p:extLst>
      <p:ext uri="{BB962C8B-B14F-4D97-AF65-F5344CB8AC3E}">
        <p14:creationId xmlns:p14="http://schemas.microsoft.com/office/powerpoint/2010/main" val="3526088689"/>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t>So we will change the setting to “Yes” and then click “Ok” </a:t>
            </a:r>
            <a:r>
              <a:rPr lang="en-US" baseline="0" dirty="0" smtClean="0">
                <a:sym typeface="Wingdings" panose="05000000000000000000" pitchFamily="2" charset="2"/>
              </a:rPr>
              <a:t> </a:t>
            </a:r>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154</a:t>
            </a:fld>
            <a:endParaRPr lang="en-US"/>
          </a:p>
        </p:txBody>
      </p:sp>
    </p:spTree>
    <p:extLst>
      <p:ext uri="{BB962C8B-B14F-4D97-AF65-F5344CB8AC3E}">
        <p14:creationId xmlns:p14="http://schemas.microsoft.com/office/powerpoint/2010/main" val="3526088689"/>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After</a:t>
            </a:r>
            <a:r>
              <a:rPr lang="en-US" baseline="0" dirty="0" smtClean="0"/>
              <a:t> you click “OK” you will be returned to the settings page … but what has really changed? </a:t>
            </a:r>
          </a:p>
          <a:p>
            <a:endParaRPr lang="en-US" baseline="0" dirty="0" smtClean="0"/>
          </a:p>
          <a:p>
            <a:r>
              <a:rPr lang="en-US" baseline="0" dirty="0" smtClean="0"/>
              <a:t>You may or may not notice a new section has appeared … </a:t>
            </a:r>
            <a:r>
              <a:rPr lang="en-US" baseline="0" dirty="0" smtClean="0">
                <a:sym typeface="Wingdings" panose="05000000000000000000" pitchFamily="2" charset="2"/>
              </a:rPr>
              <a:t></a:t>
            </a:r>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155</a:t>
            </a:fld>
            <a:endParaRPr lang="en-US"/>
          </a:p>
        </p:txBody>
      </p:sp>
    </p:spTree>
    <p:extLst>
      <p:ext uri="{BB962C8B-B14F-4D97-AF65-F5344CB8AC3E}">
        <p14:creationId xmlns:p14="http://schemas.microsoft.com/office/powerpoint/2010/main" val="2831326286"/>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t>The </a:t>
            </a:r>
            <a:r>
              <a:rPr lang="en-US" b="1" baseline="0" dirty="0" smtClean="0"/>
              <a:t>content Types </a:t>
            </a:r>
            <a:r>
              <a:rPr lang="en-US" baseline="0" dirty="0" smtClean="0"/>
              <a:t>section is now active … and this will allows us to change columns in our list and forms … </a:t>
            </a:r>
          </a:p>
          <a:p>
            <a:endParaRPr lang="en-US" baseline="0" dirty="0" smtClean="0"/>
          </a:p>
          <a:p>
            <a:r>
              <a:rPr lang="en-US" baseline="0" dirty="0" smtClean="0"/>
              <a:t>If you do not activate this section … this area will be hidden and we will be forever stuck with the title field.  </a:t>
            </a:r>
          </a:p>
          <a:p>
            <a:endParaRPr lang="en-US" baseline="0" dirty="0" smtClean="0"/>
          </a:p>
          <a:p>
            <a:r>
              <a:rPr lang="en-US" baseline="0" dirty="0" smtClean="0"/>
              <a:t>So, now that this is active --- let’s walk through how to hide the title field … </a:t>
            </a:r>
            <a:r>
              <a:rPr lang="en-US" baseline="0" dirty="0" smtClean="0">
                <a:sym typeface="Wingdings" panose="05000000000000000000" pitchFamily="2" charset="2"/>
              </a:rPr>
              <a:t></a:t>
            </a:r>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156</a:t>
            </a:fld>
            <a:endParaRPr lang="en-US"/>
          </a:p>
        </p:txBody>
      </p:sp>
    </p:spTree>
    <p:extLst>
      <p:ext uri="{BB962C8B-B14F-4D97-AF65-F5344CB8AC3E}">
        <p14:creationId xmlns:p14="http://schemas.microsoft.com/office/powerpoint/2010/main" val="2831326286"/>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t>On the left, you will see a content type called “</a:t>
            </a:r>
            <a:r>
              <a:rPr lang="en-US" b="1" baseline="0" dirty="0" smtClean="0"/>
              <a:t>Item</a:t>
            </a:r>
            <a:r>
              <a:rPr lang="en-US" baseline="0" dirty="0" smtClean="0"/>
              <a:t>” in the list … </a:t>
            </a:r>
          </a:p>
          <a:p>
            <a:endParaRPr lang="en-US" baseline="0" dirty="0" smtClean="0"/>
          </a:p>
          <a:p>
            <a:r>
              <a:rPr lang="en-US" baseline="0" dirty="0" smtClean="0"/>
              <a:t>We are going to click on that </a:t>
            </a:r>
            <a:r>
              <a:rPr lang="en-US" baseline="0" dirty="0" smtClean="0">
                <a:sym typeface="Wingdings" panose="05000000000000000000" pitchFamily="2" charset="2"/>
              </a:rPr>
              <a:t></a:t>
            </a:r>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157</a:t>
            </a:fld>
            <a:endParaRPr lang="en-US"/>
          </a:p>
        </p:txBody>
      </p:sp>
    </p:spTree>
    <p:extLst>
      <p:ext uri="{BB962C8B-B14F-4D97-AF65-F5344CB8AC3E}">
        <p14:creationId xmlns:p14="http://schemas.microsoft.com/office/powerpoint/2010/main" val="2831326286"/>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After you click on </a:t>
            </a:r>
            <a:r>
              <a:rPr lang="en-US" b="1" dirty="0" smtClean="0"/>
              <a:t>ITEM</a:t>
            </a:r>
            <a:r>
              <a:rPr lang="en-US" dirty="0" smtClean="0"/>
              <a:t> – you will see a list of all of the columns</a:t>
            </a:r>
            <a:r>
              <a:rPr lang="en-US" baseline="0" dirty="0" smtClean="0"/>
              <a:t> near the bottom of the page </a:t>
            </a:r>
            <a:r>
              <a:rPr lang="en-US" baseline="0" dirty="0" smtClean="0">
                <a:sym typeface="Wingdings" panose="05000000000000000000" pitchFamily="2" charset="2"/>
              </a:rPr>
              <a:t> </a:t>
            </a:r>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158</a:t>
            </a:fld>
            <a:endParaRPr lang="en-US"/>
          </a:p>
        </p:txBody>
      </p:sp>
    </p:spTree>
    <p:extLst>
      <p:ext uri="{BB962C8B-B14F-4D97-AF65-F5344CB8AC3E}">
        <p14:creationId xmlns:p14="http://schemas.microsoft.com/office/powerpoint/2010/main" val="4206605510"/>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Within that list – we finally see where the </a:t>
            </a:r>
            <a:r>
              <a:rPr lang="en-US" b="1" dirty="0" smtClean="0"/>
              <a:t>TITLE</a:t>
            </a:r>
            <a:r>
              <a:rPr lang="en-US" dirty="0" smtClean="0"/>
              <a:t> column has</a:t>
            </a:r>
            <a:r>
              <a:rPr lang="en-US" baseline="0" dirty="0" smtClean="0"/>
              <a:t> been </a:t>
            </a:r>
            <a:r>
              <a:rPr lang="en-US" dirty="0" smtClean="0"/>
              <a:t>hiding from us.</a:t>
            </a:r>
            <a:r>
              <a:rPr lang="en-US" baseline="0" dirty="0" smtClean="0"/>
              <a:t> It is not the easiest thing to find … so run through this a few times and it will be a breeze  </a:t>
            </a:r>
            <a:r>
              <a:rPr lang="en-US" baseline="0" dirty="0" smtClean="0">
                <a:sym typeface="Wingdings" panose="05000000000000000000" pitchFamily="2" charset="2"/>
              </a:rPr>
              <a:t> </a:t>
            </a:r>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159</a:t>
            </a:fld>
            <a:endParaRPr lang="en-US"/>
          </a:p>
        </p:txBody>
      </p:sp>
    </p:spTree>
    <p:extLst>
      <p:ext uri="{BB962C8B-B14F-4D97-AF65-F5344CB8AC3E}">
        <p14:creationId xmlns:p14="http://schemas.microsoft.com/office/powerpoint/2010/main" val="42066055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What about</a:t>
            </a:r>
            <a:r>
              <a:rPr lang="en-US" b="1" baseline="0" dirty="0"/>
              <a:t> the </a:t>
            </a:r>
            <a:r>
              <a:rPr lang="en-US" b="1" baseline="0"/>
              <a:t>learning curve</a:t>
            </a:r>
            <a:r>
              <a:rPr lang="en-US" b="1" dirty="0"/>
              <a:t>–</a:t>
            </a:r>
            <a:r>
              <a:rPr lang="en-US" b="1"/>
              <a:t> how much time will it take me to learn how to do this </a:t>
            </a:r>
            <a:r>
              <a:rPr lang="en-US" b="1" baseline="0"/>
              <a:t>?  </a:t>
            </a:r>
            <a:r>
              <a:rPr lang="en-US" b="0" baseline="0" dirty="0"/>
              <a:t>On the plus side, with each new release – SharePoint is becoming very similar to using </a:t>
            </a:r>
            <a:r>
              <a:rPr lang="en-US" b="0" baseline="0"/>
              <a:t>Microsoft </a:t>
            </a:r>
            <a:r>
              <a:rPr lang="en-US" b="0" baseline="0" smtClean="0"/>
              <a:t>Word. </a:t>
            </a:r>
            <a:r>
              <a:rPr lang="en-US" b="0" baseline="0" dirty="0"/>
              <a:t>Since SharePoint integrates with </a:t>
            </a:r>
            <a:r>
              <a:rPr lang="en-US" b="0" baseline="0"/>
              <a:t>Microsoft Office </a:t>
            </a:r>
            <a:r>
              <a:rPr lang="en-US"/>
              <a:t>products … If you can learn Excel </a:t>
            </a:r>
            <a:r>
              <a:rPr lang="en-US" b="0" baseline="0" smtClean="0"/>
              <a:t>and </a:t>
            </a:r>
            <a:r>
              <a:rPr lang="en-US" dirty="0"/>
              <a:t>Word</a:t>
            </a:r>
            <a:r>
              <a:rPr lang="en-US"/>
              <a:t> … you can learn </a:t>
            </a:r>
            <a:r>
              <a:rPr lang="en-US" smtClean="0"/>
              <a:t>SharePoint</a:t>
            </a:r>
            <a:r>
              <a:rPr lang="en-US" b="0" baseline="0" smtClean="0"/>
              <a:t>. </a:t>
            </a:r>
            <a:endParaRPr lang="en-US" b="0" baseline="0" dirty="0"/>
          </a:p>
          <a:p>
            <a:endParaRPr lang="en-US" dirty="0"/>
          </a:p>
          <a:p>
            <a:r>
              <a:rPr lang="en-US">
                <a:sym typeface="Wingdings" panose="05000000000000000000" pitchFamily="2" charset="2"/>
              </a:rPr>
              <a:t>The great part ... With SharePoint – is that </a:t>
            </a:r>
            <a:r>
              <a:rPr lang="en-US" smtClean="0">
                <a:sym typeface="Wingdings" panose="05000000000000000000" pitchFamily="2" charset="2"/>
              </a:rPr>
              <a:t>we </a:t>
            </a:r>
            <a:r>
              <a:rPr lang="en-US" dirty="0">
                <a:sym typeface="Wingdings" panose="05000000000000000000" pitchFamily="2" charset="2"/>
              </a:rPr>
              <a:t>aren’t</a:t>
            </a:r>
            <a:r>
              <a:rPr lang="en-US">
                <a:sym typeface="Wingdings" panose="05000000000000000000" pitchFamily="2" charset="2"/>
              </a:rPr>
              <a:t> adding </a:t>
            </a:r>
            <a:r>
              <a:rPr lang="en-US" smtClean="0">
                <a:sym typeface="Wingdings" panose="05000000000000000000" pitchFamily="2" charset="2"/>
              </a:rPr>
              <a:t>a </a:t>
            </a:r>
            <a:r>
              <a:rPr lang="en-US" dirty="0">
                <a:sym typeface="Wingdings" panose="05000000000000000000" pitchFamily="2" charset="2"/>
              </a:rPr>
              <a:t>new, </a:t>
            </a:r>
            <a:r>
              <a:rPr lang="en-US">
                <a:sym typeface="Wingdings" panose="05000000000000000000" pitchFamily="2" charset="2"/>
              </a:rPr>
              <a:t>independent software platform that we have to learn from scratch  … think of </a:t>
            </a:r>
            <a:r>
              <a:rPr lang="en-US" smtClean="0">
                <a:sym typeface="Wingdings" panose="05000000000000000000" pitchFamily="2" charset="2"/>
              </a:rPr>
              <a:t>SharePoint </a:t>
            </a:r>
            <a:r>
              <a:rPr lang="en-US" dirty="0">
                <a:sym typeface="Wingdings" panose="05000000000000000000" pitchFamily="2" charset="2"/>
              </a:rPr>
              <a:t>as</a:t>
            </a:r>
            <a:r>
              <a:rPr lang="en-US">
                <a:sym typeface="Wingdings" panose="05000000000000000000" pitchFamily="2" charset="2"/>
              </a:rPr>
              <a:t> adding a </a:t>
            </a:r>
            <a:r>
              <a:rPr lang="en-US" smtClean="0">
                <a:sym typeface="Wingdings" panose="05000000000000000000" pitchFamily="2" charset="2"/>
              </a:rPr>
              <a:t>new </a:t>
            </a:r>
            <a:r>
              <a:rPr lang="en-US" dirty="0">
                <a:sym typeface="Wingdings" panose="05000000000000000000" pitchFamily="2" charset="2"/>
              </a:rPr>
              <a:t>layer</a:t>
            </a:r>
            <a:r>
              <a:rPr lang="en-US">
                <a:sym typeface="Wingdings" panose="05000000000000000000" pitchFamily="2" charset="2"/>
              </a:rPr>
              <a:t> of features </a:t>
            </a:r>
            <a:r>
              <a:rPr lang="en-US" dirty="0">
                <a:sym typeface="Wingdings" panose="05000000000000000000" pitchFamily="2" charset="2"/>
              </a:rPr>
              <a:t>to</a:t>
            </a:r>
            <a:r>
              <a:rPr lang="en-US">
                <a:sym typeface="Wingdings" panose="05000000000000000000" pitchFamily="2" charset="2"/>
              </a:rPr>
              <a:t> Word or Excel … and </a:t>
            </a:r>
            <a:r>
              <a:rPr lang="en-US" dirty="0">
                <a:sym typeface="Wingdings" panose="05000000000000000000" pitchFamily="2" charset="2"/>
              </a:rPr>
              <a:t>another</a:t>
            </a:r>
            <a:r>
              <a:rPr lang="en-US">
                <a:sym typeface="Wingdings" panose="05000000000000000000" pitchFamily="2" charset="2"/>
              </a:rPr>
              <a:t> tool in your toolbox </a:t>
            </a:r>
            <a:r>
              <a:rPr lang="en-US" smtClean="0">
                <a:sym typeface="Wingdings" panose="05000000000000000000" pitchFamily="2" charset="2"/>
              </a:rPr>
              <a:t>to </a:t>
            </a:r>
            <a:r>
              <a:rPr lang="en-US" dirty="0">
                <a:sym typeface="Wingdings" panose="05000000000000000000" pitchFamily="2" charset="2"/>
              </a:rPr>
              <a:t>go</a:t>
            </a:r>
            <a:r>
              <a:rPr lang="en-US">
                <a:sym typeface="Wingdings" panose="05000000000000000000" pitchFamily="2" charset="2"/>
              </a:rPr>
              <a:t> paperless and save more </a:t>
            </a:r>
            <a:r>
              <a:rPr lang="en-US" smtClean="0">
                <a:sym typeface="Wingdings" panose="05000000000000000000" pitchFamily="2" charset="2"/>
              </a:rPr>
              <a:t>time</a:t>
            </a:r>
            <a:r>
              <a:rPr lang="en-US" b="0" baseline="0" smtClean="0">
                <a:sym typeface="Wingdings" panose="05000000000000000000" pitchFamily="2" charset="2"/>
              </a:rPr>
              <a:t> </a:t>
            </a:r>
            <a:r>
              <a:rPr lang="en-US" b="0" baseline="0" smtClean="0"/>
              <a:t> </a:t>
            </a:r>
            <a:endParaRPr lang="en-US" b="0" baseline="0" dirty="0"/>
          </a:p>
          <a:p>
            <a:endParaRPr lang="en-US" b="0" baseline="0" dirty="0"/>
          </a:p>
        </p:txBody>
      </p:sp>
      <p:sp>
        <p:nvSpPr>
          <p:cNvPr id="4" name="Slide Number Placeholder 3"/>
          <p:cNvSpPr>
            <a:spLocks noGrp="1"/>
          </p:cNvSpPr>
          <p:nvPr>
            <p:ph type="sldNum" sz="quarter" idx="10"/>
          </p:nvPr>
        </p:nvSpPr>
        <p:spPr/>
        <p:txBody>
          <a:bodyPr/>
          <a:lstStyle/>
          <a:p>
            <a:fld id="{C2681061-0432-42BE-BBA5-C1A46A6F17C8}" type="slidenum">
              <a:rPr lang="en-US" smtClean="0"/>
              <a:t>16</a:t>
            </a:fld>
            <a:endParaRPr lang="en-US"/>
          </a:p>
        </p:txBody>
      </p:sp>
    </p:spTree>
    <p:extLst>
      <p:ext uri="{BB962C8B-B14F-4D97-AF65-F5344CB8AC3E}">
        <p14:creationId xmlns:p14="http://schemas.microsoft.com/office/powerpoint/2010/main" val="3132710362"/>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We will click on the title</a:t>
            </a:r>
            <a:r>
              <a:rPr lang="en-US" baseline="0" dirty="0" smtClean="0"/>
              <a:t> column to finally Zap it </a:t>
            </a:r>
            <a:r>
              <a:rPr lang="en-US" baseline="0" dirty="0" smtClean="0">
                <a:sym typeface="Wingdings" panose="05000000000000000000" pitchFamily="2" charset="2"/>
              </a:rPr>
              <a:t> </a:t>
            </a:r>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160</a:t>
            </a:fld>
            <a:endParaRPr lang="en-US"/>
          </a:p>
        </p:txBody>
      </p:sp>
    </p:spTree>
    <p:extLst>
      <p:ext uri="{BB962C8B-B14F-4D97-AF65-F5344CB8AC3E}">
        <p14:creationId xmlns:p14="http://schemas.microsoft.com/office/powerpoint/2010/main" val="4206605510"/>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Within the Title column settings</a:t>
            </a:r>
            <a:r>
              <a:rPr lang="en-US" baseline="0" dirty="0" smtClean="0"/>
              <a:t> … we have 3 options … </a:t>
            </a:r>
            <a:r>
              <a:rPr lang="en-US" baseline="0" dirty="0" smtClean="0">
                <a:sym typeface="Wingdings" panose="05000000000000000000" pitchFamily="2" charset="2"/>
              </a:rPr>
              <a:t> </a:t>
            </a:r>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161</a:t>
            </a:fld>
            <a:endParaRPr lang="en-US"/>
          </a:p>
        </p:txBody>
      </p:sp>
    </p:spTree>
    <p:extLst>
      <p:ext uri="{BB962C8B-B14F-4D97-AF65-F5344CB8AC3E}">
        <p14:creationId xmlns:p14="http://schemas.microsoft.com/office/powerpoint/2010/main" val="3313889481"/>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We </a:t>
            </a:r>
            <a:r>
              <a:rPr lang="en-US" baseline="0" dirty="0" smtClean="0"/>
              <a:t>can make the column required, optional or hidden … </a:t>
            </a:r>
          </a:p>
          <a:p>
            <a:endParaRPr lang="en-US" baseline="0" dirty="0" smtClean="0"/>
          </a:p>
          <a:p>
            <a:r>
              <a:rPr lang="en-US" baseline="0" dirty="0" smtClean="0"/>
              <a:t>Where is the delete option?  Unfortunately – there is no delete option for the Title field.  This is one of the only columns you cannot delete in SharePoint. So don’t waste time trying to find it. You wont. </a:t>
            </a:r>
          </a:p>
          <a:p>
            <a:endParaRPr lang="en-US" baseline="0" dirty="0" smtClean="0">
              <a:sym typeface="Wingdings" panose="05000000000000000000" pitchFamily="2" charset="2"/>
            </a:endParaRPr>
          </a:p>
          <a:p>
            <a:r>
              <a:rPr lang="en-US" baseline="0" dirty="0" smtClean="0">
                <a:sym typeface="Wingdings" panose="05000000000000000000" pitchFamily="2" charset="2"/>
              </a:rPr>
              <a:t>In this case, the best we can do is to make it a hidden field. So we will click on </a:t>
            </a:r>
            <a:r>
              <a:rPr lang="en-US" b="1" baseline="0" dirty="0" smtClean="0">
                <a:sym typeface="Wingdings" panose="05000000000000000000" pitchFamily="2" charset="2"/>
              </a:rPr>
              <a:t>HIDDEN </a:t>
            </a:r>
            <a:r>
              <a:rPr lang="en-US" baseline="0" dirty="0" smtClean="0">
                <a:sym typeface="Wingdings" panose="05000000000000000000" pitchFamily="2" charset="2"/>
              </a:rPr>
              <a:t>and then click</a:t>
            </a:r>
            <a:r>
              <a:rPr lang="en-US" b="1" baseline="0" dirty="0" smtClean="0">
                <a:sym typeface="Wingdings" panose="05000000000000000000" pitchFamily="2" charset="2"/>
              </a:rPr>
              <a:t> OK </a:t>
            </a:r>
            <a:r>
              <a:rPr lang="en-US" baseline="0" dirty="0" smtClean="0">
                <a:sym typeface="Wingdings" panose="05000000000000000000" pitchFamily="2" charset="2"/>
              </a:rPr>
              <a:t> </a:t>
            </a:r>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162</a:t>
            </a:fld>
            <a:endParaRPr lang="en-US"/>
          </a:p>
        </p:txBody>
      </p:sp>
    </p:spTree>
    <p:extLst>
      <p:ext uri="{BB962C8B-B14F-4D97-AF65-F5344CB8AC3E}">
        <p14:creationId xmlns:p14="http://schemas.microsoft.com/office/powerpoint/2010/main" val="3313889481"/>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So,</a:t>
            </a:r>
            <a:r>
              <a:rPr lang="en-US" baseline="0" dirty="0" smtClean="0"/>
              <a:t> now we are back at our list … The title field is still showing in our VIEW – because we haven’t addressed that part yet.  But what about our form?  Is it gone?  </a:t>
            </a:r>
            <a:r>
              <a:rPr lang="en-US" baseline="0" dirty="0" smtClean="0">
                <a:sym typeface="Wingdings" panose="05000000000000000000" pitchFamily="2" charset="2"/>
              </a:rPr>
              <a:t> </a:t>
            </a:r>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163</a:t>
            </a:fld>
            <a:endParaRPr lang="en-US"/>
          </a:p>
        </p:txBody>
      </p:sp>
    </p:spTree>
    <p:extLst>
      <p:ext uri="{BB962C8B-B14F-4D97-AF65-F5344CB8AC3E}">
        <p14:creationId xmlns:p14="http://schemas.microsoft.com/office/powerpoint/2010/main" val="3771452901"/>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To check – we</a:t>
            </a:r>
            <a:r>
              <a:rPr lang="en-US" baseline="0" dirty="0" smtClean="0"/>
              <a:t> will click on “Add New Item” to open up the form </a:t>
            </a:r>
            <a:r>
              <a:rPr lang="en-US" dirty="0" smtClean="0">
                <a:sym typeface="Wingdings" panose="05000000000000000000" pitchFamily="2" charset="2"/>
              </a:rPr>
              <a:t> </a:t>
            </a:r>
            <a:endParaRPr lang="en-US" dirty="0" smtClean="0"/>
          </a:p>
        </p:txBody>
      </p:sp>
      <p:sp>
        <p:nvSpPr>
          <p:cNvPr id="4" name="Slide Number Placeholder 3"/>
          <p:cNvSpPr>
            <a:spLocks noGrp="1"/>
          </p:cNvSpPr>
          <p:nvPr>
            <p:ph type="sldNum" sz="quarter" idx="10"/>
          </p:nvPr>
        </p:nvSpPr>
        <p:spPr/>
        <p:txBody>
          <a:bodyPr/>
          <a:lstStyle/>
          <a:p>
            <a:fld id="{C2681061-0432-42BE-BBA5-C1A46A6F17C8}" type="slidenum">
              <a:rPr lang="en-US" smtClean="0"/>
              <a:t>164</a:t>
            </a:fld>
            <a:endParaRPr lang="en-US"/>
          </a:p>
        </p:txBody>
      </p:sp>
    </p:spTree>
    <p:extLst>
      <p:ext uri="{BB962C8B-B14F-4D97-AF65-F5344CB8AC3E}">
        <p14:creationId xmlns:p14="http://schemas.microsoft.com/office/powerpoint/2010/main" val="1697118490"/>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And luckily it’s gone … Step 1 is</a:t>
            </a:r>
            <a:r>
              <a:rPr lang="en-US" baseline="0" dirty="0" smtClean="0"/>
              <a:t> completed.   </a:t>
            </a:r>
            <a:r>
              <a:rPr lang="en-US" dirty="0" smtClean="0">
                <a:sym typeface="Wingdings" panose="05000000000000000000" pitchFamily="2" charset="2"/>
              </a:rPr>
              <a:t> </a:t>
            </a:r>
            <a:endParaRPr lang="en-US" dirty="0" smtClean="0"/>
          </a:p>
        </p:txBody>
      </p:sp>
      <p:sp>
        <p:nvSpPr>
          <p:cNvPr id="4" name="Slide Number Placeholder 3"/>
          <p:cNvSpPr>
            <a:spLocks noGrp="1"/>
          </p:cNvSpPr>
          <p:nvPr>
            <p:ph type="sldNum" sz="quarter" idx="10"/>
          </p:nvPr>
        </p:nvSpPr>
        <p:spPr/>
        <p:txBody>
          <a:bodyPr/>
          <a:lstStyle/>
          <a:p>
            <a:fld id="{C2681061-0432-42BE-BBA5-C1A46A6F17C8}" type="slidenum">
              <a:rPr lang="en-US" smtClean="0"/>
              <a:t>165</a:t>
            </a:fld>
            <a:endParaRPr lang="en-US"/>
          </a:p>
        </p:txBody>
      </p:sp>
    </p:spTree>
    <p:extLst>
      <p:ext uri="{BB962C8B-B14F-4D97-AF65-F5344CB8AC3E}">
        <p14:creationId xmlns:p14="http://schemas.microsoft.com/office/powerpoint/2010/main" val="1697118490"/>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sym typeface="Wingdings" panose="05000000000000000000" pitchFamily="2" charset="2"/>
              </a:rPr>
              <a:t>Now</a:t>
            </a:r>
            <a:r>
              <a:rPr lang="en-US" baseline="0" dirty="0" smtClean="0">
                <a:sym typeface="Wingdings" panose="05000000000000000000" pitchFamily="2" charset="2"/>
              </a:rPr>
              <a:t> we have to get rid of the Title field from the VIEW </a:t>
            </a:r>
            <a:r>
              <a:rPr lang="en-US" dirty="0" smtClean="0">
                <a:sym typeface="Wingdings" panose="05000000000000000000" pitchFamily="2" charset="2"/>
              </a:rPr>
              <a:t> </a:t>
            </a:r>
            <a:endParaRPr lang="en-US" dirty="0" smtClean="0"/>
          </a:p>
        </p:txBody>
      </p:sp>
      <p:sp>
        <p:nvSpPr>
          <p:cNvPr id="4" name="Slide Number Placeholder 3"/>
          <p:cNvSpPr>
            <a:spLocks noGrp="1"/>
          </p:cNvSpPr>
          <p:nvPr>
            <p:ph type="sldNum" sz="quarter" idx="10"/>
          </p:nvPr>
        </p:nvSpPr>
        <p:spPr/>
        <p:txBody>
          <a:bodyPr/>
          <a:lstStyle/>
          <a:p>
            <a:fld id="{C2681061-0432-42BE-BBA5-C1A46A6F17C8}" type="slidenum">
              <a:rPr lang="en-US" smtClean="0"/>
              <a:t>166</a:t>
            </a:fld>
            <a:endParaRPr lang="en-US"/>
          </a:p>
        </p:txBody>
      </p:sp>
    </p:spTree>
    <p:extLst>
      <p:ext uri="{BB962C8B-B14F-4D97-AF65-F5344CB8AC3E}">
        <p14:creationId xmlns:p14="http://schemas.microsoft.com/office/powerpoint/2010/main" val="1697118490"/>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sym typeface="Wingdings" panose="05000000000000000000" pitchFamily="2" charset="2"/>
              </a:rPr>
              <a:t>To do this, we are going to work in a new area of settings … </a:t>
            </a:r>
          </a:p>
          <a:p>
            <a:endParaRPr lang="en-US" baseline="0" dirty="0" smtClean="0">
              <a:sym typeface="Wingdings" panose="05000000000000000000" pitchFamily="2" charset="2"/>
            </a:endParaRPr>
          </a:p>
          <a:p>
            <a:r>
              <a:rPr lang="en-US" baseline="0" dirty="0" smtClean="0">
                <a:sym typeface="Wingdings" panose="05000000000000000000" pitchFamily="2" charset="2"/>
              </a:rPr>
              <a:t>At the top, under List Tools … you will see a collection of options  </a:t>
            </a:r>
            <a:endParaRPr lang="en-US" dirty="0" smtClean="0"/>
          </a:p>
        </p:txBody>
      </p:sp>
      <p:sp>
        <p:nvSpPr>
          <p:cNvPr id="4" name="Slide Number Placeholder 3"/>
          <p:cNvSpPr>
            <a:spLocks noGrp="1"/>
          </p:cNvSpPr>
          <p:nvPr>
            <p:ph type="sldNum" sz="quarter" idx="10"/>
          </p:nvPr>
        </p:nvSpPr>
        <p:spPr/>
        <p:txBody>
          <a:bodyPr/>
          <a:lstStyle/>
          <a:p>
            <a:fld id="{C2681061-0432-42BE-BBA5-C1A46A6F17C8}" type="slidenum">
              <a:rPr lang="en-US" smtClean="0"/>
              <a:t>167</a:t>
            </a:fld>
            <a:endParaRPr lang="en-US"/>
          </a:p>
        </p:txBody>
      </p:sp>
    </p:spTree>
    <p:extLst>
      <p:ext uri="{BB962C8B-B14F-4D97-AF65-F5344CB8AC3E}">
        <p14:creationId xmlns:p14="http://schemas.microsoft.com/office/powerpoint/2010/main" val="2992878328"/>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sym typeface="Wingdings" panose="05000000000000000000" pitchFamily="2" charset="2"/>
              </a:rPr>
              <a:t>This area tells us what the name of the Current View is – which is “All Items” … </a:t>
            </a:r>
          </a:p>
          <a:p>
            <a:endParaRPr lang="en-US" baseline="0" dirty="0" smtClean="0">
              <a:sym typeface="Wingdings" panose="05000000000000000000" pitchFamily="2" charset="2"/>
            </a:endParaRPr>
          </a:p>
          <a:p>
            <a:r>
              <a:rPr lang="en-US" baseline="0" dirty="0" smtClean="0">
                <a:sym typeface="Wingdings" panose="05000000000000000000" pitchFamily="2" charset="2"/>
              </a:rPr>
              <a:t>All Items is the standard view name for all new lists – you will see that often  </a:t>
            </a:r>
            <a:endParaRPr lang="en-US" dirty="0" smtClean="0"/>
          </a:p>
        </p:txBody>
      </p:sp>
      <p:sp>
        <p:nvSpPr>
          <p:cNvPr id="4" name="Slide Number Placeholder 3"/>
          <p:cNvSpPr>
            <a:spLocks noGrp="1"/>
          </p:cNvSpPr>
          <p:nvPr>
            <p:ph type="sldNum" sz="quarter" idx="10"/>
          </p:nvPr>
        </p:nvSpPr>
        <p:spPr/>
        <p:txBody>
          <a:bodyPr/>
          <a:lstStyle/>
          <a:p>
            <a:fld id="{C2681061-0432-42BE-BBA5-C1A46A6F17C8}" type="slidenum">
              <a:rPr lang="en-US" smtClean="0"/>
              <a:t>168</a:t>
            </a:fld>
            <a:endParaRPr lang="en-US"/>
          </a:p>
        </p:txBody>
      </p:sp>
    </p:spTree>
    <p:extLst>
      <p:ext uri="{BB962C8B-B14F-4D97-AF65-F5344CB8AC3E}">
        <p14:creationId xmlns:p14="http://schemas.microsoft.com/office/powerpoint/2010/main" val="2992878328"/>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sym typeface="Wingdings" panose="05000000000000000000" pitchFamily="2" charset="2"/>
              </a:rPr>
              <a:t>You will also see an option that says “Modify View” and that is what we need to do in this case – we want to modify the view --- so we are going to click on that option … </a:t>
            </a:r>
            <a:endParaRPr lang="en-US" dirty="0" smtClean="0"/>
          </a:p>
        </p:txBody>
      </p:sp>
      <p:sp>
        <p:nvSpPr>
          <p:cNvPr id="4" name="Slide Number Placeholder 3"/>
          <p:cNvSpPr>
            <a:spLocks noGrp="1"/>
          </p:cNvSpPr>
          <p:nvPr>
            <p:ph type="sldNum" sz="quarter" idx="10"/>
          </p:nvPr>
        </p:nvSpPr>
        <p:spPr/>
        <p:txBody>
          <a:bodyPr/>
          <a:lstStyle/>
          <a:p>
            <a:fld id="{C2681061-0432-42BE-BBA5-C1A46A6F17C8}" type="slidenum">
              <a:rPr lang="en-US" smtClean="0"/>
              <a:t>169</a:t>
            </a:fld>
            <a:endParaRPr lang="en-US"/>
          </a:p>
        </p:txBody>
      </p:sp>
    </p:spTree>
    <p:extLst>
      <p:ext uri="{BB962C8B-B14F-4D97-AF65-F5344CB8AC3E}">
        <p14:creationId xmlns:p14="http://schemas.microsoft.com/office/powerpoint/2010/main" val="29928783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As we go along … If</a:t>
            </a:r>
            <a:r>
              <a:rPr lang="en-US" baseline="0" dirty="0" smtClean="0"/>
              <a:t> you feel lost or overwhelmed anytime during this presentation … please, don’t worry.  </a:t>
            </a:r>
            <a:r>
              <a:rPr lang="en-US" baseline="0" dirty="0" smtClean="0">
                <a:sym typeface="Wingdings" panose="05000000000000000000" pitchFamily="2" charset="2"/>
              </a:rPr>
              <a:t> </a:t>
            </a:r>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17</a:t>
            </a:fld>
            <a:endParaRPr lang="en-US"/>
          </a:p>
        </p:txBody>
      </p:sp>
    </p:spTree>
    <p:extLst>
      <p:ext uri="{BB962C8B-B14F-4D97-AF65-F5344CB8AC3E}">
        <p14:creationId xmlns:p14="http://schemas.microsoft.com/office/powerpoint/2010/main" val="966577455"/>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This brings us to a page</a:t>
            </a:r>
            <a:r>
              <a:rPr lang="en-US" baseline="0" dirty="0" smtClean="0"/>
              <a:t> where we can customize what we see for the </a:t>
            </a:r>
            <a:r>
              <a:rPr lang="en-US" b="1" baseline="0" dirty="0" smtClean="0"/>
              <a:t>ALL  ITEMS </a:t>
            </a:r>
            <a:r>
              <a:rPr lang="en-US" baseline="0" dirty="0" smtClean="0"/>
              <a:t>view. </a:t>
            </a:r>
            <a:r>
              <a:rPr lang="en-US" baseline="0" dirty="0" smtClean="0">
                <a:sym typeface="Wingdings" panose="05000000000000000000" pitchFamily="2" charset="2"/>
              </a:rPr>
              <a:t> </a:t>
            </a:r>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170</a:t>
            </a:fld>
            <a:endParaRPr lang="en-US"/>
          </a:p>
        </p:txBody>
      </p:sp>
    </p:spTree>
    <p:extLst>
      <p:ext uri="{BB962C8B-B14F-4D97-AF65-F5344CB8AC3E}">
        <p14:creationId xmlns:p14="http://schemas.microsoft.com/office/powerpoint/2010/main" val="1311658264"/>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And we can see that we</a:t>
            </a:r>
            <a:r>
              <a:rPr lang="en-US" baseline="0" dirty="0" smtClean="0"/>
              <a:t> have 2 fields activated in this view … the Attachments and the Title field which makes sense – because that is what we see on the All Items view page right now …  </a:t>
            </a:r>
            <a:r>
              <a:rPr lang="en-US" baseline="0" dirty="0" smtClean="0">
                <a:sym typeface="Wingdings" panose="05000000000000000000" pitchFamily="2" charset="2"/>
              </a:rPr>
              <a:t> </a:t>
            </a:r>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171</a:t>
            </a:fld>
            <a:endParaRPr lang="en-US"/>
          </a:p>
        </p:txBody>
      </p:sp>
    </p:spTree>
    <p:extLst>
      <p:ext uri="{BB962C8B-B14F-4D97-AF65-F5344CB8AC3E}">
        <p14:creationId xmlns:p14="http://schemas.microsoft.com/office/powerpoint/2010/main" val="1311658264"/>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sym typeface="Wingdings" panose="05000000000000000000" pitchFamily="2" charset="2"/>
              </a:rPr>
              <a:t>Taking a peek back at our list … we see the Title field … and the little paperclip represents the attachments field  </a:t>
            </a:r>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172</a:t>
            </a:fld>
            <a:endParaRPr lang="en-US"/>
          </a:p>
        </p:txBody>
      </p:sp>
    </p:spTree>
    <p:extLst>
      <p:ext uri="{BB962C8B-B14F-4D97-AF65-F5344CB8AC3E}">
        <p14:creationId xmlns:p14="http://schemas.microsoft.com/office/powerpoint/2010/main" val="3771452901"/>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So … right now we have </a:t>
            </a:r>
            <a:r>
              <a:rPr lang="en-US" baseline="0" dirty="0" smtClean="0"/>
              <a:t>2 fields activated in this view … shown by the check-boxes </a:t>
            </a:r>
            <a:r>
              <a:rPr lang="en-US" baseline="0" dirty="0" smtClean="0">
                <a:sym typeface="Wingdings" panose="05000000000000000000" pitchFamily="2" charset="2"/>
              </a:rPr>
              <a:t> </a:t>
            </a:r>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173</a:t>
            </a:fld>
            <a:endParaRPr lang="en-US"/>
          </a:p>
        </p:txBody>
      </p:sp>
    </p:spTree>
    <p:extLst>
      <p:ext uri="{BB962C8B-B14F-4D97-AF65-F5344CB8AC3E}">
        <p14:creationId xmlns:p14="http://schemas.microsoft.com/office/powerpoint/2010/main" val="1311658264"/>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So all we need to do is unclick</a:t>
            </a:r>
            <a:r>
              <a:rPr lang="en-US" baseline="0" dirty="0" smtClean="0"/>
              <a:t> the TITLE field and ATTACHMENT field then click OK at the top of the form and they will be removed from the view …</a:t>
            </a:r>
          </a:p>
          <a:p>
            <a:endParaRPr lang="en-US" baseline="0" dirty="0" smtClean="0"/>
          </a:p>
          <a:p>
            <a:r>
              <a:rPr lang="en-US" baseline="0" dirty="0" smtClean="0"/>
              <a:t>But before we do that … I just want to share my personal preference to stage a new list … and that is to uncheck everything BUT activate the EDIT box. I feel this is the best starting point for all new lists … but you will form your own preferences over time. </a:t>
            </a:r>
          </a:p>
          <a:p>
            <a:endParaRPr lang="en-US" baseline="0" dirty="0" smtClean="0"/>
          </a:p>
          <a:p>
            <a:r>
              <a:rPr lang="en-US" baseline="0" dirty="0" smtClean="0"/>
              <a:t>So, we will select that and click OK  </a:t>
            </a:r>
            <a:r>
              <a:rPr lang="en-US" baseline="0" dirty="0" smtClean="0">
                <a:sym typeface="Wingdings" panose="05000000000000000000" pitchFamily="2" charset="2"/>
              </a:rPr>
              <a:t> </a:t>
            </a:r>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174</a:t>
            </a:fld>
            <a:endParaRPr lang="en-US"/>
          </a:p>
        </p:txBody>
      </p:sp>
    </p:spTree>
    <p:extLst>
      <p:ext uri="{BB962C8B-B14F-4D97-AF65-F5344CB8AC3E}">
        <p14:creationId xmlns:p14="http://schemas.microsoft.com/office/powerpoint/2010/main" val="1311658264"/>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Now, back at our list … we can see that we no longer have the title or attachment column …  just the EDIT field</a:t>
            </a:r>
            <a:r>
              <a:rPr lang="en-US"/>
              <a:t>. </a:t>
            </a:r>
            <a:r>
              <a:rPr lang="en-US" dirty="0">
                <a:sym typeface="Wingdings" panose="05000000000000000000" pitchFamily="2" charset="2"/>
              </a:rPr>
              <a:t></a:t>
            </a:r>
            <a:endParaRPr lang="en-US" dirty="0"/>
          </a:p>
          <a:p>
            <a:endParaRPr lang="en-US" dirty="0">
              <a:sym typeface="Wingdings" panose="05000000000000000000" pitchFamily="2" charset="2"/>
            </a:endParaRPr>
          </a:p>
        </p:txBody>
      </p:sp>
      <p:sp>
        <p:nvSpPr>
          <p:cNvPr id="4" name="Slide Number Placeholder 3"/>
          <p:cNvSpPr>
            <a:spLocks noGrp="1"/>
          </p:cNvSpPr>
          <p:nvPr>
            <p:ph type="sldNum" sz="quarter" idx="10"/>
          </p:nvPr>
        </p:nvSpPr>
        <p:spPr/>
        <p:txBody>
          <a:bodyPr/>
          <a:lstStyle/>
          <a:p>
            <a:fld id="{C2681061-0432-42BE-BBA5-C1A46A6F17C8}" type="slidenum">
              <a:rPr lang="en-US" smtClean="0"/>
              <a:t>175</a:t>
            </a:fld>
            <a:endParaRPr lang="en-US"/>
          </a:p>
        </p:txBody>
      </p:sp>
    </p:spTree>
    <p:extLst>
      <p:ext uri="{BB962C8B-B14F-4D97-AF65-F5344CB8AC3E}">
        <p14:creationId xmlns:p14="http://schemas.microsoft.com/office/powerpoint/2010/main" val="2964120149"/>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And now our form</a:t>
            </a:r>
            <a:r>
              <a:rPr lang="en-US" baseline="0" dirty="0" smtClean="0"/>
              <a:t> is a blank slate to start building our </a:t>
            </a:r>
            <a:r>
              <a:rPr lang="en-US" baseline="0" dirty="0" smtClean="0">
                <a:sym typeface="Wingdings" panose="05000000000000000000" pitchFamily="2" charset="2"/>
              </a:rPr>
              <a:t>Cart Fill Tracker …  </a:t>
            </a:r>
          </a:p>
        </p:txBody>
      </p:sp>
      <p:sp>
        <p:nvSpPr>
          <p:cNvPr id="4" name="Slide Number Placeholder 3"/>
          <p:cNvSpPr>
            <a:spLocks noGrp="1"/>
          </p:cNvSpPr>
          <p:nvPr>
            <p:ph type="sldNum" sz="quarter" idx="10"/>
          </p:nvPr>
        </p:nvSpPr>
        <p:spPr/>
        <p:txBody>
          <a:bodyPr/>
          <a:lstStyle/>
          <a:p>
            <a:fld id="{C2681061-0432-42BE-BBA5-C1A46A6F17C8}" type="slidenum">
              <a:rPr lang="en-US" smtClean="0"/>
              <a:t>176</a:t>
            </a:fld>
            <a:endParaRPr lang="en-US"/>
          </a:p>
        </p:txBody>
      </p:sp>
    </p:spTree>
    <p:extLst>
      <p:ext uri="{BB962C8B-B14F-4D97-AF65-F5344CB8AC3E}">
        <p14:creationId xmlns:p14="http://schemas.microsoft.com/office/powerpoint/2010/main" val="1697118490"/>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Before we move one </a:t>
            </a:r>
            <a:r>
              <a:rPr lang="en-US" baseline="0" dirty="0" smtClean="0"/>
              <a:t>-- we want to poll the audience with a question to reinforce some important points </a:t>
            </a:r>
            <a:r>
              <a:rPr lang="en-US" baseline="0" dirty="0" smtClean="0">
                <a:sym typeface="Wingdings" panose="05000000000000000000" pitchFamily="2" charset="2"/>
              </a:rPr>
              <a:t> </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177</a:t>
            </a:fld>
            <a:endParaRPr lang="en-US"/>
          </a:p>
        </p:txBody>
      </p:sp>
    </p:spTree>
    <p:extLst>
      <p:ext uri="{BB962C8B-B14F-4D97-AF65-F5344CB8AC3E}">
        <p14:creationId xmlns:p14="http://schemas.microsoft.com/office/powerpoint/2010/main" val="2208869344"/>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Coming back to building</a:t>
            </a:r>
            <a:r>
              <a:rPr lang="en-US" baseline="0" dirty="0" smtClean="0"/>
              <a:t> our Cart Fill Tracker …. </a:t>
            </a:r>
          </a:p>
          <a:p>
            <a:endParaRPr lang="en-US" dirty="0" smtClean="0"/>
          </a:p>
          <a:p>
            <a:r>
              <a:rPr lang="en-US" dirty="0" smtClean="0"/>
              <a:t>Here </a:t>
            </a:r>
            <a:r>
              <a:rPr lang="en-US" baseline="0" dirty="0" smtClean="0"/>
              <a:t>is </a:t>
            </a:r>
            <a:r>
              <a:rPr lang="en-US" dirty="0"/>
              <a:t>a copy of </a:t>
            </a:r>
            <a:r>
              <a:rPr lang="en-US" baseline="0" dirty="0"/>
              <a:t>the finished </a:t>
            </a:r>
            <a:r>
              <a:rPr lang="en-US" dirty="0" smtClean="0"/>
              <a:t>product for the Cart Fill Tracker </a:t>
            </a:r>
            <a:r>
              <a:rPr lang="en-US" baseline="0" dirty="0" smtClean="0"/>
              <a:t>… </a:t>
            </a:r>
          </a:p>
          <a:p>
            <a:endParaRPr lang="en-US" dirty="0" smtClean="0"/>
          </a:p>
          <a:p>
            <a:r>
              <a:rPr lang="en-US" dirty="0" smtClean="0"/>
              <a:t>so </a:t>
            </a:r>
            <a:r>
              <a:rPr lang="en-US" dirty="0"/>
              <a:t>the next step is </a:t>
            </a:r>
            <a:r>
              <a:rPr lang="en-US" dirty="0" smtClean="0"/>
              <a:t>that</a:t>
            </a:r>
            <a:r>
              <a:rPr lang="en-US" baseline="0" dirty="0" smtClean="0"/>
              <a:t> </a:t>
            </a:r>
            <a:r>
              <a:rPr lang="en-US" baseline="0" dirty="0"/>
              <a:t>we </a:t>
            </a:r>
            <a:r>
              <a:rPr lang="en-US" dirty="0"/>
              <a:t>want </a:t>
            </a:r>
            <a:r>
              <a:rPr lang="en-US" baseline="0" dirty="0" smtClean="0"/>
              <a:t>to </a:t>
            </a:r>
            <a:r>
              <a:rPr lang="en-US" baseline="0" dirty="0"/>
              <a:t>add </a:t>
            </a:r>
            <a:r>
              <a:rPr lang="en-US" dirty="0"/>
              <a:t>all </a:t>
            </a:r>
            <a:r>
              <a:rPr lang="en-US" baseline="0" dirty="0" smtClean="0"/>
              <a:t>of </a:t>
            </a:r>
            <a:r>
              <a:rPr lang="en-US" baseline="0" dirty="0"/>
              <a:t>the </a:t>
            </a:r>
            <a:r>
              <a:rPr lang="en-US" dirty="0"/>
              <a:t>fields for data collection </a:t>
            </a:r>
            <a:r>
              <a:rPr lang="en-US" dirty="0" smtClean="0"/>
              <a:t>…</a:t>
            </a:r>
            <a:r>
              <a:rPr lang="en-US" baseline="0" dirty="0" smtClean="0">
                <a:sym typeface="Wingdings" panose="05000000000000000000" pitchFamily="2" charset="2"/>
              </a:rPr>
              <a:t> </a:t>
            </a:r>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178</a:t>
            </a:fld>
            <a:endParaRPr lang="en-US"/>
          </a:p>
        </p:txBody>
      </p:sp>
    </p:spTree>
    <p:extLst>
      <p:ext uri="{BB962C8B-B14F-4D97-AF65-F5344CB8AC3E}">
        <p14:creationId xmlns:p14="http://schemas.microsoft.com/office/powerpoint/2010/main" val="661298242"/>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the </a:t>
            </a:r>
            <a:r>
              <a:rPr lang="en-US" dirty="0"/>
              <a:t>button we are going </a:t>
            </a:r>
            <a:r>
              <a:rPr lang="en-US" baseline="0" dirty="0" smtClean="0"/>
              <a:t>to </a:t>
            </a:r>
            <a:r>
              <a:rPr lang="en-US" dirty="0"/>
              <a:t>use </a:t>
            </a:r>
            <a:r>
              <a:rPr lang="en-US" baseline="0" dirty="0" smtClean="0"/>
              <a:t>to </a:t>
            </a:r>
            <a:r>
              <a:rPr lang="en-US" dirty="0"/>
              <a:t>start building </a:t>
            </a:r>
            <a:r>
              <a:rPr lang="en-US" baseline="0" dirty="0" smtClean="0"/>
              <a:t>is </a:t>
            </a:r>
            <a:r>
              <a:rPr lang="en-US" dirty="0"/>
              <a:t>located </a:t>
            </a:r>
            <a:r>
              <a:rPr lang="en-US" baseline="0" dirty="0" smtClean="0"/>
              <a:t>in the ribbon </a:t>
            </a:r>
            <a:r>
              <a:rPr lang="en-US" baseline="0" dirty="0" smtClean="0">
                <a:sym typeface="Wingdings" panose="05000000000000000000" pitchFamily="2" charset="2"/>
              </a:rPr>
              <a:t> </a:t>
            </a:r>
            <a:endParaRPr lang="en-US" baseline="0" dirty="0"/>
          </a:p>
          <a:p>
            <a:endParaRPr lang="en-US" baseline="0" dirty="0"/>
          </a:p>
        </p:txBody>
      </p:sp>
      <p:sp>
        <p:nvSpPr>
          <p:cNvPr id="4" name="Slide Number Placeholder 3"/>
          <p:cNvSpPr>
            <a:spLocks noGrp="1"/>
          </p:cNvSpPr>
          <p:nvPr>
            <p:ph type="sldNum" sz="quarter" idx="10"/>
          </p:nvPr>
        </p:nvSpPr>
        <p:spPr/>
        <p:txBody>
          <a:bodyPr/>
          <a:lstStyle/>
          <a:p>
            <a:fld id="{C2681061-0432-42BE-BBA5-C1A46A6F17C8}" type="slidenum">
              <a:rPr lang="en-US" smtClean="0"/>
              <a:t>179</a:t>
            </a:fld>
            <a:endParaRPr lang="en-US"/>
          </a:p>
        </p:txBody>
      </p:sp>
    </p:spTree>
    <p:extLst>
      <p:ext uri="{BB962C8B-B14F-4D97-AF65-F5344CB8AC3E}">
        <p14:creationId xmlns:p14="http://schemas.microsoft.com/office/powerpoint/2010/main" val="40822232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We are</a:t>
            </a:r>
            <a:r>
              <a:rPr lang="en-US" baseline="0" dirty="0" smtClean="0"/>
              <a:t> creating a library of step-by-step, how to videos on building these applications – that will cover every detail. </a:t>
            </a:r>
          </a:p>
          <a:p>
            <a:endParaRPr lang="en-US" baseline="0" dirty="0" smtClean="0"/>
          </a:p>
          <a:p>
            <a:r>
              <a:rPr lang="en-US" baseline="0" dirty="0" smtClean="0"/>
              <a:t>We want to create a resource that is realistic for busy, front-line teams … So … we will keep all videos 5 – 10 minutes each. </a:t>
            </a:r>
          </a:p>
          <a:p>
            <a:endParaRPr lang="en-US" baseline="0" dirty="0" smtClean="0"/>
          </a:p>
          <a:p>
            <a:r>
              <a:rPr lang="en-US" baseline="0" dirty="0" smtClean="0"/>
              <a:t>The videos are on our demo site … so you will need to save or bookmark the website address to view them later -- be sure you use the green download button above my head and download the Word Document titled Website links document.  The link will not be emailed to you after the presentation … so I recommend you download that document. If all else fails, always feel free to send me an email.  </a:t>
            </a:r>
          </a:p>
          <a:p>
            <a:endParaRPr lang="en-US" baseline="0" dirty="0" smtClean="0"/>
          </a:p>
          <a:p>
            <a:r>
              <a:rPr lang="en-US" baseline="0" dirty="0" smtClean="0"/>
              <a:t>So sit back and relax during this presentation – and not worry too much about taking notes. </a:t>
            </a:r>
            <a:r>
              <a:rPr lang="en-US" baseline="0" dirty="0" smtClean="0">
                <a:sym typeface="Wingdings" panose="05000000000000000000" pitchFamily="2" charset="2"/>
              </a:rPr>
              <a:t> </a:t>
            </a:r>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18</a:t>
            </a:fld>
            <a:endParaRPr lang="en-US"/>
          </a:p>
        </p:txBody>
      </p:sp>
    </p:spTree>
    <p:extLst>
      <p:ext uri="{BB962C8B-B14F-4D97-AF65-F5344CB8AC3E}">
        <p14:creationId xmlns:p14="http://schemas.microsoft.com/office/powerpoint/2010/main" val="3426573990"/>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t>Right at the top of the list – you will see some options under the List Tools </a:t>
            </a:r>
            <a:r>
              <a:rPr lang="en-US" baseline="0" dirty="0" smtClean="0">
                <a:sym typeface="Wingdings" panose="05000000000000000000" pitchFamily="2" charset="2"/>
              </a:rPr>
              <a:t> </a:t>
            </a:r>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180</a:t>
            </a:fld>
            <a:endParaRPr lang="en-US"/>
          </a:p>
        </p:txBody>
      </p:sp>
    </p:spTree>
    <p:extLst>
      <p:ext uri="{BB962C8B-B14F-4D97-AF65-F5344CB8AC3E}">
        <p14:creationId xmlns:p14="http://schemas.microsoft.com/office/powerpoint/2010/main" val="4082223276"/>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sym typeface="Wingdings" panose="05000000000000000000" pitchFamily="2" charset="2"/>
              </a:rPr>
              <a:t>Within the list tools – there is an options called “Create Column”   </a:t>
            </a:r>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181</a:t>
            </a:fld>
            <a:endParaRPr lang="en-US"/>
          </a:p>
        </p:txBody>
      </p:sp>
    </p:spTree>
    <p:extLst>
      <p:ext uri="{BB962C8B-B14F-4D97-AF65-F5344CB8AC3E}">
        <p14:creationId xmlns:p14="http://schemas.microsoft.com/office/powerpoint/2010/main" val="4082223276"/>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sym typeface="Wingdings" panose="05000000000000000000" pitchFamily="2" charset="2"/>
              </a:rPr>
              <a:t>And we will click on that option to get started --- but let’s check out our poll results before we start adding columns ….  </a:t>
            </a:r>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182</a:t>
            </a:fld>
            <a:endParaRPr lang="en-US"/>
          </a:p>
        </p:txBody>
      </p:sp>
    </p:spTree>
    <p:extLst>
      <p:ext uri="{BB962C8B-B14F-4D97-AF65-F5344CB8AC3E}">
        <p14:creationId xmlns:p14="http://schemas.microsoft.com/office/powerpoint/2010/main" val="4082223276"/>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Before we go on to talk about more details, let’s review our polling results.  </a:t>
            </a:r>
            <a:endParaRPr lang="en-US" dirty="0" smtClean="0"/>
          </a:p>
          <a:p>
            <a:r>
              <a:rPr lang="en-US" baseline="0" dirty="0" smtClean="0"/>
              <a:t>Ad lib the results</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183</a:t>
            </a:fld>
            <a:endParaRPr lang="en-US"/>
          </a:p>
        </p:txBody>
      </p:sp>
    </p:spTree>
    <p:extLst>
      <p:ext uri="{BB962C8B-B14F-4D97-AF65-F5344CB8AC3E}">
        <p14:creationId xmlns:p14="http://schemas.microsoft.com/office/powerpoint/2010/main" val="482967853"/>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Before we go on to talk about more details, let’s review our polling results.  </a:t>
            </a:r>
            <a:endParaRPr lang="en-US" dirty="0" smtClean="0"/>
          </a:p>
          <a:p>
            <a:r>
              <a:rPr lang="en-US" baseline="0" dirty="0" smtClean="0"/>
              <a:t>Ad lib the results</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184</a:t>
            </a:fld>
            <a:endParaRPr lang="en-US"/>
          </a:p>
        </p:txBody>
      </p:sp>
    </p:spTree>
    <p:extLst>
      <p:ext uri="{BB962C8B-B14F-4D97-AF65-F5344CB8AC3E}">
        <p14:creationId xmlns:p14="http://schemas.microsoft.com/office/powerpoint/2010/main" val="4242377522"/>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sym typeface="Wingdings" panose="05000000000000000000" pitchFamily="2" charset="2"/>
              </a:rPr>
              <a:t>Review of title field settings – if needed for poll results  </a:t>
            </a:r>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185</a:t>
            </a:fld>
            <a:endParaRPr lang="en-US"/>
          </a:p>
        </p:txBody>
      </p:sp>
    </p:spTree>
    <p:extLst>
      <p:ext uri="{BB962C8B-B14F-4D97-AF65-F5344CB8AC3E}">
        <p14:creationId xmlns:p14="http://schemas.microsoft.com/office/powerpoint/2010/main" val="3313889481"/>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sym typeface="Wingdings" panose="05000000000000000000" pitchFamily="2" charset="2"/>
              </a:rPr>
              <a:t>So coming back to where we left off with the Cart Fill Tracker … we were about to add some columns to our form … </a:t>
            </a:r>
          </a:p>
          <a:p>
            <a:endParaRPr lang="en-US" baseline="0" dirty="0" smtClean="0">
              <a:sym typeface="Wingdings" panose="05000000000000000000" pitchFamily="2" charset="2"/>
            </a:endParaRPr>
          </a:p>
          <a:p>
            <a:r>
              <a:rPr lang="en-US" baseline="0" dirty="0" smtClean="0">
                <a:sym typeface="Wingdings" panose="05000000000000000000" pitchFamily="2" charset="2"/>
              </a:rPr>
              <a:t>When you click on </a:t>
            </a:r>
            <a:r>
              <a:rPr lang="en-US" baseline="0" smtClean="0">
                <a:sym typeface="Wingdings" panose="05000000000000000000" pitchFamily="2" charset="2"/>
              </a:rPr>
              <a:t>CREATE column … it will </a:t>
            </a:r>
            <a:r>
              <a:rPr lang="en-US" baseline="0" dirty="0" smtClean="0">
                <a:sym typeface="Wingdings" panose="05000000000000000000" pitchFamily="2" charset="2"/>
              </a:rPr>
              <a:t>open up a new pop-up to create our first column … </a:t>
            </a:r>
          </a:p>
          <a:p>
            <a:endParaRPr lang="en-US" baseline="0" dirty="0" smtClean="0">
              <a:sym typeface="Wingdings" panose="05000000000000000000" pitchFamily="2" charset="2"/>
            </a:endParaRPr>
          </a:p>
          <a:p>
            <a:r>
              <a:rPr lang="en-US" baseline="0" dirty="0" smtClean="0">
                <a:sym typeface="Wingdings" panose="05000000000000000000" pitchFamily="2" charset="2"/>
              </a:rPr>
              <a:t>We are going to create the “Date” field for the day the cart was filled   </a:t>
            </a:r>
            <a:endParaRPr lang="en-US" dirty="0" smtClean="0"/>
          </a:p>
        </p:txBody>
      </p:sp>
      <p:sp>
        <p:nvSpPr>
          <p:cNvPr id="4" name="Slide Number Placeholder 3"/>
          <p:cNvSpPr>
            <a:spLocks noGrp="1"/>
          </p:cNvSpPr>
          <p:nvPr>
            <p:ph type="sldNum" sz="quarter" idx="10"/>
          </p:nvPr>
        </p:nvSpPr>
        <p:spPr/>
        <p:txBody>
          <a:bodyPr/>
          <a:lstStyle/>
          <a:p>
            <a:fld id="{C2681061-0432-42BE-BBA5-C1A46A6F17C8}" type="slidenum">
              <a:rPr lang="en-US" smtClean="0"/>
              <a:t>186</a:t>
            </a:fld>
            <a:endParaRPr lang="en-US"/>
          </a:p>
        </p:txBody>
      </p:sp>
    </p:spTree>
    <p:extLst>
      <p:ext uri="{BB962C8B-B14F-4D97-AF65-F5344CB8AC3E}">
        <p14:creationId xmlns:p14="http://schemas.microsoft.com/office/powerpoint/2010/main" val="2992878328"/>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sym typeface="Wingdings" panose="05000000000000000000" pitchFamily="2" charset="2"/>
              </a:rPr>
              <a:t>So we will enter the column name “Date”   </a:t>
            </a:r>
            <a:endParaRPr lang="en-US" dirty="0" smtClean="0"/>
          </a:p>
        </p:txBody>
      </p:sp>
      <p:sp>
        <p:nvSpPr>
          <p:cNvPr id="4" name="Slide Number Placeholder 3"/>
          <p:cNvSpPr>
            <a:spLocks noGrp="1"/>
          </p:cNvSpPr>
          <p:nvPr>
            <p:ph type="sldNum" sz="quarter" idx="10"/>
          </p:nvPr>
        </p:nvSpPr>
        <p:spPr/>
        <p:txBody>
          <a:bodyPr/>
          <a:lstStyle/>
          <a:p>
            <a:fld id="{C2681061-0432-42BE-BBA5-C1A46A6F17C8}" type="slidenum">
              <a:rPr lang="en-US" smtClean="0"/>
              <a:t>187</a:t>
            </a:fld>
            <a:endParaRPr lang="en-US"/>
          </a:p>
        </p:txBody>
      </p:sp>
    </p:spTree>
    <p:extLst>
      <p:ext uri="{BB962C8B-B14F-4D97-AF65-F5344CB8AC3E}">
        <p14:creationId xmlns:p14="http://schemas.microsoft.com/office/powerpoint/2010/main" val="2992878328"/>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sym typeface="Wingdings" panose="05000000000000000000" pitchFamily="2" charset="2"/>
              </a:rPr>
              <a:t>You then need to choose the type of information you are working with … and we will choose “Date and Time”   </a:t>
            </a:r>
            <a:endParaRPr lang="en-US" dirty="0" smtClean="0"/>
          </a:p>
        </p:txBody>
      </p:sp>
      <p:sp>
        <p:nvSpPr>
          <p:cNvPr id="4" name="Slide Number Placeholder 3"/>
          <p:cNvSpPr>
            <a:spLocks noGrp="1"/>
          </p:cNvSpPr>
          <p:nvPr>
            <p:ph type="sldNum" sz="quarter" idx="10"/>
          </p:nvPr>
        </p:nvSpPr>
        <p:spPr/>
        <p:txBody>
          <a:bodyPr/>
          <a:lstStyle/>
          <a:p>
            <a:fld id="{C2681061-0432-42BE-BBA5-C1A46A6F17C8}" type="slidenum">
              <a:rPr lang="en-US" smtClean="0"/>
              <a:t>188</a:t>
            </a:fld>
            <a:endParaRPr lang="en-US"/>
          </a:p>
        </p:txBody>
      </p:sp>
    </p:spTree>
    <p:extLst>
      <p:ext uri="{BB962C8B-B14F-4D97-AF65-F5344CB8AC3E}">
        <p14:creationId xmlns:p14="http://schemas.microsoft.com/office/powerpoint/2010/main" val="2992878328"/>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sym typeface="Wingdings" panose="05000000000000000000" pitchFamily="2" charset="2"/>
              </a:rPr>
              <a:t>Then if we scroll down we will see additional options like “Require that this column contains information”  … this is a useful setting to avoid missing data  </a:t>
            </a:r>
          </a:p>
          <a:p>
            <a:endParaRPr lang="en-US" baseline="0" dirty="0" smtClean="0">
              <a:sym typeface="Wingdings" panose="05000000000000000000" pitchFamily="2" charset="2"/>
            </a:endParaRPr>
          </a:p>
        </p:txBody>
      </p:sp>
      <p:sp>
        <p:nvSpPr>
          <p:cNvPr id="4" name="Slide Number Placeholder 3"/>
          <p:cNvSpPr>
            <a:spLocks noGrp="1"/>
          </p:cNvSpPr>
          <p:nvPr>
            <p:ph type="sldNum" sz="quarter" idx="10"/>
          </p:nvPr>
        </p:nvSpPr>
        <p:spPr/>
        <p:txBody>
          <a:bodyPr/>
          <a:lstStyle/>
          <a:p>
            <a:fld id="{C2681061-0432-42BE-BBA5-C1A46A6F17C8}" type="slidenum">
              <a:rPr lang="en-US" smtClean="0"/>
              <a:t>189</a:t>
            </a:fld>
            <a:endParaRPr lang="en-US"/>
          </a:p>
        </p:txBody>
      </p:sp>
    </p:spTree>
    <p:extLst>
      <p:ext uri="{BB962C8B-B14F-4D97-AF65-F5344CB8AC3E}">
        <p14:creationId xmlns:p14="http://schemas.microsoft.com/office/powerpoint/2010/main" val="29928783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 and when</a:t>
            </a:r>
            <a:r>
              <a:rPr lang="en-US" baseline="0" dirty="0" smtClean="0"/>
              <a:t> you sit down to </a:t>
            </a:r>
            <a:r>
              <a:rPr lang="en-US" dirty="0" smtClean="0"/>
              <a:t>watch the how-to videos and still have questions … a</a:t>
            </a:r>
            <a:r>
              <a:rPr lang="en-US" baseline="0" dirty="0" smtClean="0"/>
              <a:t>ll you need to do is click the yellow question box on the top right of the page. An email message will go direct to our team to help you.  </a:t>
            </a:r>
            <a:r>
              <a:rPr lang="en-US" baseline="0" dirty="0" smtClean="0">
                <a:sym typeface="Wingdings" panose="05000000000000000000" pitchFamily="2" charset="2"/>
              </a:rPr>
              <a:t> </a:t>
            </a:r>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19</a:t>
            </a:fld>
            <a:endParaRPr lang="en-US"/>
          </a:p>
        </p:txBody>
      </p:sp>
    </p:spTree>
    <p:extLst>
      <p:ext uri="{BB962C8B-B14F-4D97-AF65-F5344CB8AC3E}">
        <p14:creationId xmlns:p14="http://schemas.microsoft.com/office/powerpoint/2010/main" val="2956269562"/>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sym typeface="Wingdings" panose="05000000000000000000" pitchFamily="2" charset="2"/>
              </a:rPr>
              <a:t>We then need to choose the Date and Time Format --- we will choose “Date only” for this form  </a:t>
            </a:r>
          </a:p>
          <a:p>
            <a:endParaRPr lang="en-US" baseline="0" dirty="0" smtClean="0">
              <a:sym typeface="Wingdings" panose="05000000000000000000" pitchFamily="2" charset="2"/>
            </a:endParaRPr>
          </a:p>
        </p:txBody>
      </p:sp>
      <p:sp>
        <p:nvSpPr>
          <p:cNvPr id="4" name="Slide Number Placeholder 3"/>
          <p:cNvSpPr>
            <a:spLocks noGrp="1"/>
          </p:cNvSpPr>
          <p:nvPr>
            <p:ph type="sldNum" sz="quarter" idx="10"/>
          </p:nvPr>
        </p:nvSpPr>
        <p:spPr/>
        <p:txBody>
          <a:bodyPr/>
          <a:lstStyle/>
          <a:p>
            <a:fld id="{C2681061-0432-42BE-BBA5-C1A46A6F17C8}" type="slidenum">
              <a:rPr lang="en-US" smtClean="0"/>
              <a:t>190</a:t>
            </a:fld>
            <a:endParaRPr lang="en-US"/>
          </a:p>
        </p:txBody>
      </p:sp>
    </p:spTree>
    <p:extLst>
      <p:ext uri="{BB962C8B-B14F-4D97-AF65-F5344CB8AC3E}">
        <p14:creationId xmlns:p14="http://schemas.microsoft.com/office/powerpoint/2010/main" val="2992878328"/>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sym typeface="Wingdings" panose="05000000000000000000" pitchFamily="2" charset="2"/>
              </a:rPr>
              <a:t>If you want this field to default to “Today’s Date”  you can click that box at this point ….. This will save the user a few clicks   </a:t>
            </a:r>
          </a:p>
          <a:p>
            <a:endParaRPr lang="en-US" baseline="0" dirty="0" smtClean="0">
              <a:sym typeface="Wingdings" panose="05000000000000000000" pitchFamily="2" charset="2"/>
            </a:endParaRPr>
          </a:p>
        </p:txBody>
      </p:sp>
      <p:sp>
        <p:nvSpPr>
          <p:cNvPr id="4" name="Slide Number Placeholder 3"/>
          <p:cNvSpPr>
            <a:spLocks noGrp="1"/>
          </p:cNvSpPr>
          <p:nvPr>
            <p:ph type="sldNum" sz="quarter" idx="10"/>
          </p:nvPr>
        </p:nvSpPr>
        <p:spPr/>
        <p:txBody>
          <a:bodyPr/>
          <a:lstStyle/>
          <a:p>
            <a:fld id="{C2681061-0432-42BE-BBA5-C1A46A6F17C8}" type="slidenum">
              <a:rPr lang="en-US" smtClean="0"/>
              <a:t>191</a:t>
            </a:fld>
            <a:endParaRPr lang="en-US"/>
          </a:p>
        </p:txBody>
      </p:sp>
    </p:spTree>
    <p:extLst>
      <p:ext uri="{BB962C8B-B14F-4D97-AF65-F5344CB8AC3E}">
        <p14:creationId xmlns:p14="http://schemas.microsoft.com/office/powerpoint/2010/main" val="2992878328"/>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sym typeface="Wingdings" panose="05000000000000000000" pitchFamily="2" charset="2"/>
              </a:rPr>
              <a:t>And then we see an options that says “</a:t>
            </a:r>
            <a:r>
              <a:rPr lang="en-US" b="1" baseline="0" dirty="0" smtClean="0">
                <a:sym typeface="Wingdings" panose="05000000000000000000" pitchFamily="2" charset="2"/>
              </a:rPr>
              <a:t>Add to default view</a:t>
            </a:r>
            <a:r>
              <a:rPr lang="en-US" baseline="0" dirty="0" smtClean="0">
                <a:sym typeface="Wingdings" panose="05000000000000000000" pitchFamily="2" charset="2"/>
              </a:rPr>
              <a:t>” … </a:t>
            </a:r>
          </a:p>
          <a:p>
            <a:endParaRPr lang="en-US" baseline="0" dirty="0" smtClean="0">
              <a:sym typeface="Wingdings" panose="05000000000000000000" pitchFamily="2" charset="2"/>
            </a:endParaRPr>
          </a:p>
          <a:p>
            <a:r>
              <a:rPr lang="en-US" baseline="0" dirty="0" smtClean="0">
                <a:sym typeface="Wingdings" panose="05000000000000000000" pitchFamily="2" charset="2"/>
              </a:rPr>
              <a:t>What this is asking … is Do you want to ADD this column to your home page for the list?  Let’s take a look at what that means  </a:t>
            </a:r>
          </a:p>
          <a:p>
            <a:endParaRPr lang="en-US" baseline="0" dirty="0" smtClean="0">
              <a:sym typeface="Wingdings" panose="05000000000000000000" pitchFamily="2" charset="2"/>
            </a:endParaRPr>
          </a:p>
          <a:p>
            <a:endParaRPr lang="en-US" baseline="0" dirty="0" smtClean="0">
              <a:sym typeface="Wingdings" panose="05000000000000000000" pitchFamily="2" charset="2"/>
            </a:endParaRPr>
          </a:p>
        </p:txBody>
      </p:sp>
      <p:sp>
        <p:nvSpPr>
          <p:cNvPr id="4" name="Slide Number Placeholder 3"/>
          <p:cNvSpPr>
            <a:spLocks noGrp="1"/>
          </p:cNvSpPr>
          <p:nvPr>
            <p:ph type="sldNum" sz="quarter" idx="10"/>
          </p:nvPr>
        </p:nvSpPr>
        <p:spPr/>
        <p:txBody>
          <a:bodyPr/>
          <a:lstStyle/>
          <a:p>
            <a:fld id="{C2681061-0432-42BE-BBA5-C1A46A6F17C8}" type="slidenum">
              <a:rPr lang="en-US" smtClean="0"/>
              <a:t>192</a:t>
            </a:fld>
            <a:endParaRPr lang="en-US"/>
          </a:p>
        </p:txBody>
      </p:sp>
    </p:spTree>
    <p:extLst>
      <p:ext uri="{BB962C8B-B14F-4D97-AF65-F5344CB8AC3E}">
        <p14:creationId xmlns:p14="http://schemas.microsoft.com/office/powerpoint/2010/main" val="2992878328"/>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So if we check that</a:t>
            </a:r>
            <a:r>
              <a:rPr lang="en-US" baseline="0" dirty="0" smtClean="0"/>
              <a:t> box that says “Add to DEFAULT VIEW” …. That just means it will show up here for everyone to view … </a:t>
            </a:r>
            <a:r>
              <a:rPr lang="en-US" dirty="0" smtClean="0">
                <a:sym typeface="Wingdings" panose="05000000000000000000" pitchFamily="2" charset="2"/>
              </a:rPr>
              <a:t></a:t>
            </a:r>
            <a:endParaRPr lang="en-US" dirty="0"/>
          </a:p>
          <a:p>
            <a:endParaRPr lang="en-US" dirty="0">
              <a:sym typeface="Wingdings" panose="05000000000000000000" pitchFamily="2" charset="2"/>
            </a:endParaRPr>
          </a:p>
        </p:txBody>
      </p:sp>
      <p:sp>
        <p:nvSpPr>
          <p:cNvPr id="4" name="Slide Number Placeholder 3"/>
          <p:cNvSpPr>
            <a:spLocks noGrp="1"/>
          </p:cNvSpPr>
          <p:nvPr>
            <p:ph type="sldNum" sz="quarter" idx="10"/>
          </p:nvPr>
        </p:nvSpPr>
        <p:spPr/>
        <p:txBody>
          <a:bodyPr/>
          <a:lstStyle/>
          <a:p>
            <a:fld id="{C2681061-0432-42BE-BBA5-C1A46A6F17C8}" type="slidenum">
              <a:rPr lang="en-US" smtClean="0"/>
              <a:t>193</a:t>
            </a:fld>
            <a:endParaRPr lang="en-US"/>
          </a:p>
        </p:txBody>
      </p:sp>
    </p:spTree>
    <p:extLst>
      <p:ext uri="{BB962C8B-B14F-4D97-AF65-F5344CB8AC3E}">
        <p14:creationId xmlns:p14="http://schemas.microsoft.com/office/powerpoint/2010/main" val="2964120149"/>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sym typeface="Wingdings" panose="05000000000000000000" pitchFamily="2" charset="2"/>
              </a:rPr>
              <a:t>And that is what we would like … so we will leave that option checked  …  </a:t>
            </a:r>
          </a:p>
          <a:p>
            <a:endParaRPr lang="en-US" baseline="0" dirty="0" smtClean="0">
              <a:sym typeface="Wingdings" panose="05000000000000000000" pitchFamily="2" charset="2"/>
            </a:endParaRPr>
          </a:p>
          <a:p>
            <a:endParaRPr lang="en-US" baseline="0" dirty="0" smtClean="0">
              <a:sym typeface="Wingdings" panose="05000000000000000000" pitchFamily="2" charset="2"/>
            </a:endParaRPr>
          </a:p>
        </p:txBody>
      </p:sp>
      <p:sp>
        <p:nvSpPr>
          <p:cNvPr id="4" name="Slide Number Placeholder 3"/>
          <p:cNvSpPr>
            <a:spLocks noGrp="1"/>
          </p:cNvSpPr>
          <p:nvPr>
            <p:ph type="sldNum" sz="quarter" idx="10"/>
          </p:nvPr>
        </p:nvSpPr>
        <p:spPr/>
        <p:txBody>
          <a:bodyPr/>
          <a:lstStyle/>
          <a:p>
            <a:fld id="{C2681061-0432-42BE-BBA5-C1A46A6F17C8}" type="slidenum">
              <a:rPr lang="en-US" smtClean="0"/>
              <a:t>194</a:t>
            </a:fld>
            <a:endParaRPr lang="en-US"/>
          </a:p>
        </p:txBody>
      </p:sp>
    </p:spTree>
    <p:extLst>
      <p:ext uri="{BB962C8B-B14F-4D97-AF65-F5344CB8AC3E}">
        <p14:creationId xmlns:p14="http://schemas.microsoft.com/office/powerpoint/2010/main" val="2992878328"/>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sym typeface="Wingdings" panose="05000000000000000000" pitchFamily="2" charset="2"/>
              </a:rPr>
              <a:t>When we finish, we will click “Ok”  </a:t>
            </a:r>
          </a:p>
          <a:p>
            <a:endParaRPr lang="en-US" baseline="0" dirty="0" smtClean="0">
              <a:sym typeface="Wingdings" panose="05000000000000000000" pitchFamily="2" charset="2"/>
            </a:endParaRPr>
          </a:p>
        </p:txBody>
      </p:sp>
      <p:sp>
        <p:nvSpPr>
          <p:cNvPr id="4" name="Slide Number Placeholder 3"/>
          <p:cNvSpPr>
            <a:spLocks noGrp="1"/>
          </p:cNvSpPr>
          <p:nvPr>
            <p:ph type="sldNum" sz="quarter" idx="10"/>
          </p:nvPr>
        </p:nvSpPr>
        <p:spPr/>
        <p:txBody>
          <a:bodyPr/>
          <a:lstStyle/>
          <a:p>
            <a:fld id="{C2681061-0432-42BE-BBA5-C1A46A6F17C8}" type="slidenum">
              <a:rPr lang="en-US" smtClean="0"/>
              <a:t>195</a:t>
            </a:fld>
            <a:endParaRPr lang="en-US"/>
          </a:p>
        </p:txBody>
      </p:sp>
    </p:spTree>
    <p:extLst>
      <p:ext uri="{BB962C8B-B14F-4D97-AF65-F5344CB8AC3E}">
        <p14:creationId xmlns:p14="http://schemas.microsoft.com/office/powerpoint/2010/main" val="2992878328"/>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Now</a:t>
            </a:r>
            <a:r>
              <a:rPr lang="en-US" baseline="0" dirty="0" smtClean="0"/>
              <a:t> we can see that we have the Date column on our default view  </a:t>
            </a:r>
            <a:r>
              <a:rPr lang="en-US" dirty="0" smtClean="0">
                <a:sym typeface="Wingdings" panose="05000000000000000000" pitchFamily="2" charset="2"/>
              </a:rPr>
              <a:t> </a:t>
            </a:r>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196</a:t>
            </a:fld>
            <a:endParaRPr lang="en-US"/>
          </a:p>
        </p:txBody>
      </p:sp>
    </p:spTree>
    <p:extLst>
      <p:ext uri="{BB962C8B-B14F-4D97-AF65-F5344CB8AC3E}">
        <p14:creationId xmlns:p14="http://schemas.microsoft.com/office/powerpoint/2010/main" val="1233339230"/>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And if we peeked at the form so far … we would see that</a:t>
            </a:r>
            <a:r>
              <a:rPr lang="en-US" baseline="0" dirty="0" smtClean="0"/>
              <a:t> we have the Date field active … </a:t>
            </a:r>
            <a:r>
              <a:rPr lang="en-US" dirty="0" smtClean="0">
                <a:sym typeface="Wingdings" panose="05000000000000000000" pitchFamily="2" charset="2"/>
              </a:rPr>
              <a:t> </a:t>
            </a:r>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197</a:t>
            </a:fld>
            <a:endParaRPr lang="en-US"/>
          </a:p>
        </p:txBody>
      </p:sp>
    </p:spTree>
    <p:extLst>
      <p:ext uri="{BB962C8B-B14F-4D97-AF65-F5344CB8AC3E}">
        <p14:creationId xmlns:p14="http://schemas.microsoft.com/office/powerpoint/2010/main" val="1233339230"/>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So now let’s add</a:t>
            </a:r>
            <a:r>
              <a:rPr lang="en-US" baseline="0" dirty="0" smtClean="0"/>
              <a:t> the nursing unit that the cart was filled for  -- so we will hit “Create Column” again </a:t>
            </a:r>
            <a:r>
              <a:rPr lang="en-US" dirty="0" smtClean="0">
                <a:sym typeface="Wingdings" panose="05000000000000000000" pitchFamily="2" charset="2"/>
              </a:rPr>
              <a:t> </a:t>
            </a:r>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198</a:t>
            </a:fld>
            <a:endParaRPr lang="en-US"/>
          </a:p>
        </p:txBody>
      </p:sp>
    </p:spTree>
    <p:extLst>
      <p:ext uri="{BB962C8B-B14F-4D97-AF65-F5344CB8AC3E}">
        <p14:creationId xmlns:p14="http://schemas.microsoft.com/office/powerpoint/2010/main" val="1233339230"/>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We will name this “Ward” </a:t>
            </a:r>
            <a:r>
              <a:rPr lang="en-US" dirty="0" smtClean="0">
                <a:sym typeface="Wingdings" panose="05000000000000000000" pitchFamily="2" charset="2"/>
              </a:rPr>
              <a:t> </a:t>
            </a:r>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199</a:t>
            </a:fld>
            <a:endParaRPr lang="en-US"/>
          </a:p>
        </p:txBody>
      </p:sp>
    </p:spTree>
    <p:extLst>
      <p:ext uri="{BB962C8B-B14F-4D97-AF65-F5344CB8AC3E}">
        <p14:creationId xmlns:p14="http://schemas.microsoft.com/office/powerpoint/2010/main" val="10004681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 this</a:t>
            </a:r>
            <a:r>
              <a:rPr lang="en-US" baseline="0" dirty="0" smtClean="0"/>
              <a:t> presentation, we will be discussing SharePoint 2010. If your site has 2007 or 2013 – don’t worry - the </a:t>
            </a:r>
            <a:r>
              <a:rPr lang="en-US" baseline="0" dirty="0" smtClean="0"/>
              <a:t>applications we will build today  </a:t>
            </a:r>
            <a:r>
              <a:rPr lang="en-US" baseline="0" dirty="0" smtClean="0"/>
              <a:t>are possible on all versions.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2</a:t>
            </a:fld>
            <a:endParaRPr lang="en-US"/>
          </a:p>
        </p:txBody>
      </p:sp>
    </p:spTree>
    <p:extLst>
      <p:ext uri="{BB962C8B-B14F-4D97-AF65-F5344CB8AC3E}">
        <p14:creationId xmlns:p14="http://schemas.microsoft.com/office/powerpoint/2010/main" val="8825085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t>So … now that we have covered why we think SharePoint is valuable … and you know that everything we cover will be broken down into short videos … </a:t>
            </a:r>
          </a:p>
          <a:p>
            <a:endParaRPr lang="en-US" baseline="0" dirty="0" smtClean="0"/>
          </a:p>
          <a:p>
            <a:r>
              <a:rPr lang="en-US" baseline="0" dirty="0" smtClean="0"/>
              <a:t>Let’s jump in to show you some real examples that can be used in our VA pharmacies.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In this presentation … we will present a challenge or issue … and then we will show you </a:t>
            </a:r>
            <a:r>
              <a:rPr lang="en-US" baseline="0" dirty="0" smtClean="0"/>
              <a:t>a SharePoint solution and </a:t>
            </a:r>
            <a:r>
              <a:rPr lang="en-US" baseline="0" dirty="0" smtClean="0"/>
              <a:t>how it works. </a:t>
            </a:r>
            <a:r>
              <a:rPr lang="en-US" baseline="0" dirty="0" smtClean="0"/>
              <a:t>So </a:t>
            </a:r>
            <a:r>
              <a:rPr lang="en-US" baseline="0" dirty="0" smtClean="0"/>
              <a:t>let’s get started </a:t>
            </a:r>
            <a:r>
              <a:rPr lang="en-US" baseline="0" dirty="0" smtClean="0">
                <a:sym typeface="Wingdings" panose="05000000000000000000" pitchFamily="2" charset="2"/>
              </a:rPr>
              <a:t> </a:t>
            </a:r>
            <a:endParaRPr lang="en-US" baseline="0"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C2681061-0432-42BE-BBA5-C1A46A6F17C8}" type="slidenum">
              <a:rPr lang="en-US" smtClean="0"/>
              <a:t>20</a:t>
            </a:fld>
            <a:endParaRPr lang="en-US"/>
          </a:p>
        </p:txBody>
      </p:sp>
    </p:spTree>
    <p:extLst>
      <p:ext uri="{BB962C8B-B14F-4D97-AF65-F5344CB8AC3E}">
        <p14:creationId xmlns:p14="http://schemas.microsoft.com/office/powerpoint/2010/main" val="3426573990"/>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For the column-type</a:t>
            </a:r>
            <a:r>
              <a:rPr lang="en-US" baseline="0" dirty="0" smtClean="0"/>
              <a:t> – we will choose a new information type called “Choice” … which will create a drop-down list for user to choose from </a:t>
            </a:r>
            <a:r>
              <a:rPr lang="en-US" dirty="0" smtClean="0">
                <a:sym typeface="Wingdings" panose="05000000000000000000" pitchFamily="2" charset="2"/>
              </a:rPr>
              <a:t> </a:t>
            </a:r>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200</a:t>
            </a:fld>
            <a:endParaRPr lang="en-US"/>
          </a:p>
        </p:txBody>
      </p:sp>
    </p:spTree>
    <p:extLst>
      <p:ext uri="{BB962C8B-B14F-4D97-AF65-F5344CB8AC3E}">
        <p14:creationId xmlns:p14="http://schemas.microsoft.com/office/powerpoint/2010/main" val="1000468110"/>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If you scroll down – you can enter in the</a:t>
            </a:r>
            <a:r>
              <a:rPr lang="en-US" baseline="0" dirty="0" smtClean="0"/>
              <a:t> list of areas or wards – we will just enter A1, A2, and A3 as examples  </a:t>
            </a:r>
            <a:r>
              <a:rPr lang="en-US" baseline="0" dirty="0" smtClean="0">
                <a:sym typeface="Wingdings" panose="05000000000000000000" pitchFamily="2" charset="2"/>
              </a:rPr>
              <a:t> </a:t>
            </a:r>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201</a:t>
            </a:fld>
            <a:endParaRPr lang="en-US"/>
          </a:p>
        </p:txBody>
      </p:sp>
    </p:spTree>
    <p:extLst>
      <p:ext uri="{BB962C8B-B14F-4D97-AF65-F5344CB8AC3E}">
        <p14:creationId xmlns:p14="http://schemas.microsoft.com/office/powerpoint/2010/main" val="1000468110"/>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And then you</a:t>
            </a:r>
            <a:r>
              <a:rPr lang="en-US" baseline="0" dirty="0" smtClean="0"/>
              <a:t> can choose what type of display you would like – we will use a </a:t>
            </a:r>
            <a:r>
              <a:rPr lang="en-US" b="1" baseline="0" dirty="0" smtClean="0"/>
              <a:t>drop-down</a:t>
            </a:r>
            <a:r>
              <a:rPr lang="en-US" baseline="0" dirty="0" smtClean="0"/>
              <a:t> list for this option </a:t>
            </a:r>
            <a:r>
              <a:rPr lang="en-US" baseline="0" dirty="0" smtClean="0">
                <a:sym typeface="Wingdings" panose="05000000000000000000" pitchFamily="2" charset="2"/>
              </a:rPr>
              <a:t> </a:t>
            </a:r>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202</a:t>
            </a:fld>
            <a:endParaRPr lang="en-US"/>
          </a:p>
        </p:txBody>
      </p:sp>
    </p:spTree>
    <p:extLst>
      <p:ext uri="{BB962C8B-B14F-4D97-AF65-F5344CB8AC3E}">
        <p14:creationId xmlns:p14="http://schemas.microsoft.com/office/powerpoint/2010/main" val="1000468110"/>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You can choose a default value, or leave it blank so</a:t>
            </a:r>
            <a:r>
              <a:rPr lang="en-US" baseline="0" dirty="0" smtClean="0"/>
              <a:t> the user has to choose an item </a:t>
            </a:r>
            <a:r>
              <a:rPr lang="en-US" dirty="0" smtClean="0"/>
              <a:t> </a:t>
            </a:r>
            <a:r>
              <a:rPr lang="en-US" baseline="0" dirty="0" smtClean="0">
                <a:sym typeface="Wingdings" panose="05000000000000000000" pitchFamily="2" charset="2"/>
              </a:rPr>
              <a:t> </a:t>
            </a:r>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203</a:t>
            </a:fld>
            <a:endParaRPr lang="en-US"/>
          </a:p>
        </p:txBody>
      </p:sp>
    </p:spTree>
    <p:extLst>
      <p:ext uri="{BB962C8B-B14F-4D97-AF65-F5344CB8AC3E}">
        <p14:creationId xmlns:p14="http://schemas.microsoft.com/office/powerpoint/2010/main" val="1000468110"/>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And then click “Ok” to create the column</a:t>
            </a:r>
            <a:r>
              <a:rPr lang="en-US" baseline="0" dirty="0" smtClean="0"/>
              <a:t> </a:t>
            </a:r>
            <a:r>
              <a:rPr lang="en-US" baseline="0" dirty="0" smtClean="0">
                <a:sym typeface="Wingdings" panose="05000000000000000000" pitchFamily="2" charset="2"/>
              </a:rPr>
              <a:t> </a:t>
            </a:r>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204</a:t>
            </a:fld>
            <a:endParaRPr lang="en-US"/>
          </a:p>
        </p:txBody>
      </p:sp>
    </p:spTree>
    <p:extLst>
      <p:ext uri="{BB962C8B-B14F-4D97-AF65-F5344CB8AC3E}">
        <p14:creationId xmlns:p14="http://schemas.microsoft.com/office/powerpoint/2010/main" val="1000468110"/>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So here is our list so far with the Date and Ward Columns … </a:t>
            </a:r>
            <a:endParaRPr lang="en-US" dirty="0" smtClean="0">
              <a:sym typeface="Wingdings" panose="05000000000000000000" pitchFamily="2" charset="2"/>
            </a:endParaRPr>
          </a:p>
          <a:p>
            <a:endParaRPr lang="en-US" baseline="0" dirty="0" smtClean="0">
              <a:sym typeface="Wingdings" panose="05000000000000000000" pitchFamily="2" charset="2"/>
            </a:endParaRPr>
          </a:p>
          <a:p>
            <a:r>
              <a:rPr lang="en-US" baseline="0" dirty="0" smtClean="0">
                <a:sym typeface="Wingdings" panose="05000000000000000000" pitchFamily="2" charset="2"/>
              </a:rPr>
              <a:t>The next field we need to add is </a:t>
            </a:r>
            <a:r>
              <a:rPr lang="en-US" b="1" baseline="0" dirty="0" smtClean="0">
                <a:sym typeface="Wingdings" panose="05000000000000000000" pitchFamily="2" charset="2"/>
              </a:rPr>
              <a:t>who filled the cart </a:t>
            </a:r>
            <a:r>
              <a:rPr lang="en-US" baseline="0" dirty="0" smtClean="0">
                <a:sym typeface="Wingdings" panose="05000000000000000000" pitchFamily="2" charset="2"/>
              </a:rPr>
              <a:t>… </a:t>
            </a:r>
          </a:p>
          <a:p>
            <a:endParaRPr lang="en-US" baseline="0" dirty="0" smtClean="0">
              <a:sym typeface="Wingdings" panose="05000000000000000000" pitchFamily="2" charset="2"/>
            </a:endParaRPr>
          </a:p>
          <a:p>
            <a:r>
              <a:rPr lang="en-US" baseline="0" dirty="0" smtClean="0">
                <a:sym typeface="Wingdings" panose="05000000000000000000" pitchFamily="2" charset="2"/>
              </a:rPr>
              <a:t>We would again click “Create Column” within the List tools  </a:t>
            </a:r>
            <a:endParaRPr lang="en-US" dirty="0" smtClean="0">
              <a:sym typeface="Wingdings" panose="05000000000000000000" pitchFamily="2" charset="2"/>
            </a:endParaRPr>
          </a:p>
        </p:txBody>
      </p:sp>
      <p:sp>
        <p:nvSpPr>
          <p:cNvPr id="4" name="Slide Number Placeholder 3"/>
          <p:cNvSpPr>
            <a:spLocks noGrp="1"/>
          </p:cNvSpPr>
          <p:nvPr>
            <p:ph type="sldNum" sz="quarter" idx="10"/>
          </p:nvPr>
        </p:nvSpPr>
        <p:spPr/>
        <p:txBody>
          <a:bodyPr/>
          <a:lstStyle/>
          <a:p>
            <a:fld id="{C2681061-0432-42BE-BBA5-C1A46A6F17C8}" type="slidenum">
              <a:rPr lang="en-US" smtClean="0"/>
              <a:t>205</a:t>
            </a:fld>
            <a:endParaRPr lang="en-US"/>
          </a:p>
        </p:txBody>
      </p:sp>
    </p:spTree>
    <p:extLst>
      <p:ext uri="{BB962C8B-B14F-4D97-AF65-F5344CB8AC3E}">
        <p14:creationId xmlns:p14="http://schemas.microsoft.com/office/powerpoint/2010/main" val="1328298102"/>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We will enter the name</a:t>
            </a:r>
            <a:r>
              <a:rPr lang="en-US" baseline="0" dirty="0" smtClean="0"/>
              <a:t> of the column as “Filled By” </a:t>
            </a:r>
            <a:r>
              <a:rPr lang="en-US" baseline="0" dirty="0" smtClean="0">
                <a:sym typeface="Wingdings" panose="05000000000000000000" pitchFamily="2" charset="2"/>
              </a:rPr>
              <a:t> </a:t>
            </a:r>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206</a:t>
            </a:fld>
            <a:endParaRPr lang="en-US"/>
          </a:p>
        </p:txBody>
      </p:sp>
    </p:spTree>
    <p:extLst>
      <p:ext uri="{BB962C8B-B14F-4D97-AF65-F5344CB8AC3E}">
        <p14:creationId xmlns:p14="http://schemas.microsoft.com/office/powerpoint/2010/main" val="3077703816"/>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We</a:t>
            </a:r>
            <a:r>
              <a:rPr lang="en-US" baseline="0" dirty="0" smtClean="0"/>
              <a:t> will choose “Person or Group” for the information type – this will allow us to lookup a user just like we do in an Outlook email  </a:t>
            </a:r>
            <a:r>
              <a:rPr lang="en-US" baseline="0" dirty="0" smtClean="0">
                <a:sym typeface="Wingdings" panose="05000000000000000000" pitchFamily="2" charset="2"/>
              </a:rPr>
              <a:t> </a:t>
            </a:r>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207</a:t>
            </a:fld>
            <a:endParaRPr lang="en-US"/>
          </a:p>
        </p:txBody>
      </p:sp>
    </p:spTree>
    <p:extLst>
      <p:ext uri="{BB962C8B-B14F-4D97-AF65-F5344CB8AC3E}">
        <p14:creationId xmlns:p14="http://schemas.microsoft.com/office/powerpoint/2010/main" val="3077703816"/>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sym typeface="Wingdings" panose="05000000000000000000" pitchFamily="2" charset="2"/>
              </a:rPr>
              <a:t>In the option called “</a:t>
            </a:r>
            <a:r>
              <a:rPr lang="en-US" b="1" baseline="0" dirty="0" smtClean="0">
                <a:sym typeface="Wingdings" panose="05000000000000000000" pitchFamily="2" charset="2"/>
              </a:rPr>
              <a:t>Show Field</a:t>
            </a:r>
            <a:r>
              <a:rPr lang="en-US" baseline="0" dirty="0" smtClean="0">
                <a:sym typeface="Wingdings" panose="05000000000000000000" pitchFamily="2" charset="2"/>
              </a:rPr>
              <a:t>” – we can choose several options – but in this case, we want the user’s name --- so we will use “Name (with presence) … Presence just refers to Microsoft Lync status for instant messaging – the little green or yellow status indicator if they are online or away   </a:t>
            </a:r>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208</a:t>
            </a:fld>
            <a:endParaRPr lang="en-US"/>
          </a:p>
        </p:txBody>
      </p:sp>
    </p:spTree>
    <p:extLst>
      <p:ext uri="{BB962C8B-B14F-4D97-AF65-F5344CB8AC3E}">
        <p14:creationId xmlns:p14="http://schemas.microsoft.com/office/powerpoint/2010/main" val="3077703816"/>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sym typeface="Wingdings" panose="05000000000000000000" pitchFamily="2" charset="2"/>
              </a:rPr>
              <a:t>Then we click ok – and go onto making the next column  </a:t>
            </a:r>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209</a:t>
            </a:fld>
            <a:endParaRPr lang="en-US"/>
          </a:p>
        </p:txBody>
      </p:sp>
    </p:spTree>
    <p:extLst>
      <p:ext uri="{BB962C8B-B14F-4D97-AF65-F5344CB8AC3E}">
        <p14:creationId xmlns:p14="http://schemas.microsoft.com/office/powerpoint/2010/main" val="30777038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Pharmacy Issue</a:t>
            </a:r>
            <a:r>
              <a:rPr lang="en-US" baseline="0" dirty="0" smtClean="0"/>
              <a:t> # 1 </a:t>
            </a:r>
            <a:r>
              <a:rPr lang="en-US" dirty="0" smtClean="0">
                <a:sym typeface="Wingdings" panose="05000000000000000000" pitchFamily="2" charset="2"/>
              </a:rPr>
              <a:t> </a:t>
            </a:r>
            <a:endParaRPr lang="en-US" dirty="0" smtClean="0">
              <a:sym typeface="Wingdings" panose="05000000000000000000" pitchFamily="2" charset="2"/>
            </a:endParaRPr>
          </a:p>
          <a:p>
            <a:endParaRPr lang="en-US" dirty="0" smtClean="0">
              <a:sym typeface="Wingdings" panose="05000000000000000000" pitchFamily="2" charset="2"/>
            </a:endParaRPr>
          </a:p>
          <a:p>
            <a:endParaRPr lang="en-US" sz="1200" dirty="0" smtClean="0"/>
          </a:p>
          <a:p>
            <a:endParaRPr lang="en-US" sz="1200" dirty="0" smtClean="0"/>
          </a:p>
          <a:p>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21</a:t>
            </a:fld>
            <a:endParaRPr lang="en-US"/>
          </a:p>
        </p:txBody>
      </p:sp>
    </p:spTree>
    <p:extLst>
      <p:ext uri="{BB962C8B-B14F-4D97-AF65-F5344CB8AC3E}">
        <p14:creationId xmlns:p14="http://schemas.microsoft.com/office/powerpoint/2010/main" val="2897052520"/>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The Filled</a:t>
            </a:r>
            <a:r>
              <a:rPr lang="en-US" baseline="0" dirty="0" smtClean="0"/>
              <a:t> By column is now active </a:t>
            </a:r>
            <a:r>
              <a:rPr lang="en-US" dirty="0" smtClean="0">
                <a:sym typeface="Wingdings" panose="05000000000000000000" pitchFamily="2" charset="2"/>
              </a:rPr>
              <a:t> </a:t>
            </a:r>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210</a:t>
            </a:fld>
            <a:endParaRPr lang="en-US"/>
          </a:p>
        </p:txBody>
      </p:sp>
    </p:spTree>
    <p:extLst>
      <p:ext uri="{BB962C8B-B14F-4D97-AF65-F5344CB8AC3E}">
        <p14:creationId xmlns:p14="http://schemas.microsoft.com/office/powerpoint/2010/main" val="1233339230"/>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We will select </a:t>
            </a:r>
            <a:r>
              <a:rPr lang="en-US" baseline="0" dirty="0" smtClean="0"/>
              <a:t>“Create Column” again </a:t>
            </a:r>
            <a:r>
              <a:rPr lang="en-US" dirty="0" smtClean="0">
                <a:sym typeface="Wingdings" panose="05000000000000000000" pitchFamily="2" charset="2"/>
              </a:rPr>
              <a:t> </a:t>
            </a:r>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211</a:t>
            </a:fld>
            <a:endParaRPr lang="en-US"/>
          </a:p>
        </p:txBody>
      </p:sp>
    </p:spTree>
    <p:extLst>
      <p:ext uri="{BB962C8B-B14F-4D97-AF65-F5344CB8AC3E}">
        <p14:creationId xmlns:p14="http://schemas.microsoft.com/office/powerpoint/2010/main" val="1233339230"/>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We will call this column – “# Missing Medications” … </a:t>
            </a:r>
          </a:p>
          <a:p>
            <a:endParaRPr lang="en-US" dirty="0" smtClean="0">
              <a:sym typeface="Wingdings" panose="05000000000000000000" pitchFamily="2" charset="2"/>
            </a:endParaRPr>
          </a:p>
          <a:p>
            <a:r>
              <a:rPr lang="en-US" dirty="0" smtClean="0">
                <a:sym typeface="Wingdings" panose="05000000000000000000" pitchFamily="2" charset="2"/>
              </a:rPr>
              <a:t>We will choose number for the data type  </a:t>
            </a:r>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212</a:t>
            </a:fld>
            <a:endParaRPr lang="en-US"/>
          </a:p>
        </p:txBody>
      </p:sp>
    </p:spTree>
    <p:extLst>
      <p:ext uri="{BB962C8B-B14F-4D97-AF65-F5344CB8AC3E}">
        <p14:creationId xmlns:p14="http://schemas.microsoft.com/office/powerpoint/2010/main" val="2041936124"/>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We will then choose number as the data type </a:t>
            </a:r>
            <a:r>
              <a:rPr lang="en-US" dirty="0" smtClean="0">
                <a:sym typeface="Wingdings" panose="05000000000000000000" pitchFamily="2" charset="2"/>
              </a:rPr>
              <a:t> </a:t>
            </a:r>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213</a:t>
            </a:fld>
            <a:endParaRPr lang="en-US"/>
          </a:p>
        </p:txBody>
      </p:sp>
    </p:spTree>
    <p:extLst>
      <p:ext uri="{BB962C8B-B14F-4D97-AF65-F5344CB8AC3E}">
        <p14:creationId xmlns:p14="http://schemas.microsoft.com/office/powerpoint/2010/main" val="2041936124"/>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sym typeface="Wingdings" panose="05000000000000000000" pitchFamily="2" charset="2"/>
              </a:rPr>
              <a:t>For</a:t>
            </a:r>
            <a:r>
              <a:rPr lang="en-US" baseline="0" dirty="0" smtClean="0">
                <a:sym typeface="Wingdings" panose="05000000000000000000" pitchFamily="2" charset="2"/>
              </a:rPr>
              <a:t> the number field we can choose if you want decimals or not … we will just use the “Automatic” option for this sample </a:t>
            </a:r>
            <a:r>
              <a:rPr lang="en-US" dirty="0" smtClean="0">
                <a:sym typeface="Wingdings" panose="05000000000000000000" pitchFamily="2" charset="2"/>
              </a:rPr>
              <a:t> </a:t>
            </a:r>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214</a:t>
            </a:fld>
            <a:endParaRPr lang="en-US"/>
          </a:p>
        </p:txBody>
      </p:sp>
    </p:spTree>
    <p:extLst>
      <p:ext uri="{BB962C8B-B14F-4D97-AF65-F5344CB8AC3E}">
        <p14:creationId xmlns:p14="http://schemas.microsoft.com/office/powerpoint/2010/main" val="2041936124"/>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sym typeface="Wingdings" panose="05000000000000000000" pitchFamily="2" charset="2"/>
              </a:rPr>
              <a:t>We can choose a default value of “0” to save users time if they do not find any</a:t>
            </a:r>
            <a:r>
              <a:rPr lang="en-US" baseline="0" dirty="0" smtClean="0">
                <a:sym typeface="Wingdings" panose="05000000000000000000" pitchFamily="2" charset="2"/>
              </a:rPr>
              <a:t> issues </a:t>
            </a:r>
            <a:r>
              <a:rPr lang="en-US" dirty="0" smtClean="0">
                <a:sym typeface="Wingdings" panose="05000000000000000000" pitchFamily="2" charset="2"/>
              </a:rPr>
              <a:t> </a:t>
            </a:r>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215</a:t>
            </a:fld>
            <a:endParaRPr lang="en-US"/>
          </a:p>
        </p:txBody>
      </p:sp>
    </p:spTree>
    <p:extLst>
      <p:ext uri="{BB962C8B-B14F-4D97-AF65-F5344CB8AC3E}">
        <p14:creationId xmlns:p14="http://schemas.microsoft.com/office/powerpoint/2010/main" val="2041936124"/>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sym typeface="Wingdings" panose="05000000000000000000" pitchFamily="2" charset="2"/>
              </a:rPr>
              <a:t>And click “OK” to create the column  </a:t>
            </a:r>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216</a:t>
            </a:fld>
            <a:endParaRPr lang="en-US"/>
          </a:p>
        </p:txBody>
      </p:sp>
    </p:spTree>
    <p:extLst>
      <p:ext uri="{BB962C8B-B14F-4D97-AF65-F5344CB8AC3E}">
        <p14:creationId xmlns:p14="http://schemas.microsoft.com/office/powerpoint/2010/main" val="2041936124"/>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The # Missing Medications column</a:t>
            </a:r>
            <a:r>
              <a:rPr lang="en-US" baseline="0" dirty="0" smtClean="0"/>
              <a:t> </a:t>
            </a:r>
            <a:r>
              <a:rPr lang="en-US" dirty="0" smtClean="0"/>
              <a:t>is now active</a:t>
            </a:r>
            <a:endParaRPr lang="en-US" baseline="0" dirty="0" smtClean="0">
              <a:sym typeface="Wingdings" panose="05000000000000000000" pitchFamily="2" charset="2"/>
            </a:endParaRPr>
          </a:p>
          <a:p>
            <a:endParaRPr lang="en-US" baseline="0" dirty="0" smtClean="0">
              <a:sym typeface="Wingdings" panose="05000000000000000000" pitchFamily="2" charset="2"/>
            </a:endParaRPr>
          </a:p>
          <a:p>
            <a:r>
              <a:rPr lang="en-US" baseline="0" dirty="0" smtClean="0">
                <a:sym typeface="Wingdings" panose="05000000000000000000" pitchFamily="2" charset="2"/>
              </a:rPr>
              <a:t>I cheated a bit for the presentation – and added a # Errors column since the settings are identical to the Missing Medications column   </a:t>
            </a:r>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217</a:t>
            </a:fld>
            <a:endParaRPr lang="en-US"/>
          </a:p>
        </p:txBody>
      </p:sp>
    </p:spTree>
    <p:extLst>
      <p:ext uri="{BB962C8B-B14F-4D97-AF65-F5344CB8AC3E}">
        <p14:creationId xmlns:p14="http://schemas.microsoft.com/office/powerpoint/2010/main" val="303828355"/>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The last column we need to add … is the notes field – so we can share comments with the technician or pharmacist that filled the cart. </a:t>
            </a:r>
          </a:p>
          <a:p>
            <a:endParaRPr lang="en-US" dirty="0" smtClean="0"/>
          </a:p>
          <a:p>
            <a:r>
              <a:rPr lang="en-US" dirty="0" smtClean="0"/>
              <a:t>We will click on “Create Column” </a:t>
            </a:r>
            <a:r>
              <a:rPr lang="en-US" dirty="0" smtClean="0">
                <a:sym typeface="Wingdings" panose="05000000000000000000" pitchFamily="2" charset="2"/>
              </a:rPr>
              <a:t> </a:t>
            </a:r>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218</a:t>
            </a:fld>
            <a:endParaRPr lang="en-US"/>
          </a:p>
        </p:txBody>
      </p:sp>
    </p:spTree>
    <p:extLst>
      <p:ext uri="{BB962C8B-B14F-4D97-AF65-F5344CB8AC3E}">
        <p14:creationId xmlns:p14="http://schemas.microsoft.com/office/powerpoint/2010/main" val="1593401038"/>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We will call this column, “NOTES” </a:t>
            </a:r>
            <a:r>
              <a:rPr lang="en-US" dirty="0" smtClean="0">
                <a:sym typeface="Wingdings" panose="05000000000000000000" pitchFamily="2" charset="2"/>
              </a:rPr>
              <a:t> </a:t>
            </a:r>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219</a:t>
            </a:fld>
            <a:endParaRPr lang="en-US"/>
          </a:p>
        </p:txBody>
      </p:sp>
    </p:spTree>
    <p:extLst>
      <p:ext uri="{BB962C8B-B14F-4D97-AF65-F5344CB8AC3E}">
        <p14:creationId xmlns:p14="http://schemas.microsoft.com/office/powerpoint/2010/main" val="24394787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dirty="0" smtClean="0"/>
              <a:t>A local, paper compounding log for the IV room was lost with patient information.  We also received notice that new regulations dissuade us from recording patient identifiers on paper systems. </a:t>
            </a:r>
          </a:p>
          <a:p>
            <a:endParaRPr lang="en-US" sz="1200" dirty="0" smtClean="0"/>
          </a:p>
          <a:p>
            <a:r>
              <a:rPr lang="en-US" sz="1200" dirty="0" smtClean="0"/>
              <a:t>So we need to</a:t>
            </a:r>
            <a:r>
              <a:rPr lang="en-US" sz="1200" baseline="0" dirty="0" smtClean="0"/>
              <a:t> </a:t>
            </a:r>
            <a:r>
              <a:rPr lang="en-US" sz="1200" dirty="0" smtClean="0"/>
              <a:t>create an electronic, paper-less </a:t>
            </a:r>
            <a:r>
              <a:rPr lang="en-US" sz="1200" dirty="0" smtClean="0"/>
              <a:t>solution. </a:t>
            </a:r>
            <a:r>
              <a:rPr lang="en-US" sz="1200" dirty="0" smtClean="0"/>
              <a:t>We researched a third-party solution but we do not have the $10,000/year cost available for the subscription.  </a:t>
            </a:r>
            <a:r>
              <a:rPr lang="en-US" sz="1200" dirty="0" smtClean="0">
                <a:sym typeface="Wingdings" panose="05000000000000000000" pitchFamily="2" charset="2"/>
              </a:rPr>
              <a:t> </a:t>
            </a:r>
            <a:endParaRPr lang="en-US" sz="1200" dirty="0" smtClean="0"/>
          </a:p>
          <a:p>
            <a:endParaRPr lang="en-US" sz="1200" dirty="0" smtClean="0"/>
          </a:p>
          <a:p>
            <a:endParaRPr lang="en-US" sz="1200" dirty="0" smtClean="0"/>
          </a:p>
          <a:p>
            <a:endParaRPr lang="en-US" sz="1200" dirty="0" smtClean="0"/>
          </a:p>
          <a:p>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22</a:t>
            </a:fld>
            <a:endParaRPr lang="en-US"/>
          </a:p>
        </p:txBody>
      </p:sp>
    </p:spTree>
    <p:extLst>
      <p:ext uri="{BB962C8B-B14F-4D97-AF65-F5344CB8AC3E}">
        <p14:creationId xmlns:p14="http://schemas.microsoft.com/office/powerpoint/2010/main" val="2897052520"/>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sym typeface="Wingdings" panose="05000000000000000000" pitchFamily="2" charset="2"/>
              </a:rPr>
              <a:t>The</a:t>
            </a:r>
            <a:r>
              <a:rPr lang="en-US" baseline="0" dirty="0" smtClean="0">
                <a:sym typeface="Wingdings" panose="05000000000000000000" pitchFamily="2" charset="2"/>
              </a:rPr>
              <a:t> column type will be “Multiple Lines of Text” to allow sufficient space for comments </a:t>
            </a:r>
            <a:r>
              <a:rPr lang="en-US" dirty="0" smtClean="0">
                <a:sym typeface="Wingdings" panose="05000000000000000000" pitchFamily="2" charset="2"/>
              </a:rPr>
              <a:t> </a:t>
            </a:r>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220</a:t>
            </a:fld>
            <a:endParaRPr lang="en-US"/>
          </a:p>
        </p:txBody>
      </p:sp>
    </p:spTree>
    <p:extLst>
      <p:ext uri="{BB962C8B-B14F-4D97-AF65-F5344CB8AC3E}">
        <p14:creationId xmlns:p14="http://schemas.microsoft.com/office/powerpoint/2010/main" val="2439478790"/>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sym typeface="Wingdings" panose="05000000000000000000" pitchFamily="2" charset="2"/>
              </a:rPr>
              <a:t>You can choose</a:t>
            </a:r>
            <a:r>
              <a:rPr lang="en-US" baseline="0" dirty="0" smtClean="0">
                <a:sym typeface="Wingdings" panose="05000000000000000000" pitchFamily="2" charset="2"/>
              </a:rPr>
              <a:t> how many lines of text you would like to provide</a:t>
            </a:r>
          </a:p>
          <a:p>
            <a:endParaRPr lang="en-US" baseline="0" dirty="0" smtClean="0">
              <a:sym typeface="Wingdings" panose="05000000000000000000" pitchFamily="2" charset="2"/>
            </a:endParaRPr>
          </a:p>
          <a:p>
            <a:r>
              <a:rPr lang="en-US" baseline="0" dirty="0" smtClean="0">
                <a:sym typeface="Wingdings" panose="05000000000000000000" pitchFamily="2" charset="2"/>
              </a:rPr>
              <a:t>We will just use the default of 6  </a:t>
            </a:r>
            <a:r>
              <a:rPr lang="en-US" dirty="0" smtClean="0">
                <a:sym typeface="Wingdings" panose="05000000000000000000" pitchFamily="2" charset="2"/>
              </a:rPr>
              <a:t> </a:t>
            </a:r>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221</a:t>
            </a:fld>
            <a:endParaRPr lang="en-US"/>
          </a:p>
        </p:txBody>
      </p:sp>
    </p:spTree>
    <p:extLst>
      <p:ext uri="{BB962C8B-B14F-4D97-AF65-F5344CB8AC3E}">
        <p14:creationId xmlns:p14="http://schemas.microsoft.com/office/powerpoint/2010/main" val="2439478790"/>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sym typeface="Wingdings" panose="05000000000000000000" pitchFamily="2" charset="2"/>
              </a:rPr>
              <a:t>The</a:t>
            </a:r>
            <a:r>
              <a:rPr lang="en-US" baseline="0" dirty="0" smtClean="0">
                <a:sym typeface="Wingdings" panose="05000000000000000000" pitchFamily="2" charset="2"/>
              </a:rPr>
              <a:t> next setting is “Add to Default View”  and you will notice, in this case, that I UN-SELECTED it … </a:t>
            </a:r>
          </a:p>
          <a:p>
            <a:endParaRPr lang="en-US" baseline="0" dirty="0" smtClean="0">
              <a:sym typeface="Wingdings" panose="05000000000000000000" pitchFamily="2" charset="2"/>
            </a:endParaRPr>
          </a:p>
          <a:p>
            <a:r>
              <a:rPr lang="en-US" baseline="0" dirty="0" smtClean="0">
                <a:sym typeface="Wingdings" panose="05000000000000000000" pitchFamily="2" charset="2"/>
              </a:rPr>
              <a:t>The reason is … if you have multiple lines of text showing on your main page view – it will get very messy and misaligned – so I always remove it from my default views to keep the view clean / organized. You can always view the information by clicking on each item in the list </a:t>
            </a:r>
            <a:r>
              <a:rPr lang="en-US" dirty="0" smtClean="0">
                <a:sym typeface="Wingdings" panose="05000000000000000000" pitchFamily="2" charset="2"/>
              </a:rPr>
              <a:t> </a:t>
            </a:r>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222</a:t>
            </a:fld>
            <a:endParaRPr lang="en-US"/>
          </a:p>
        </p:txBody>
      </p:sp>
    </p:spTree>
    <p:extLst>
      <p:ext uri="{BB962C8B-B14F-4D97-AF65-F5344CB8AC3E}">
        <p14:creationId xmlns:p14="http://schemas.microsoft.com/office/powerpoint/2010/main" val="2439478790"/>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sym typeface="Wingdings" panose="05000000000000000000" pitchFamily="2" charset="2"/>
              </a:rPr>
              <a:t>We will then click</a:t>
            </a:r>
            <a:r>
              <a:rPr lang="en-US" baseline="0" dirty="0" smtClean="0">
                <a:sym typeface="Wingdings" panose="05000000000000000000" pitchFamily="2" charset="2"/>
              </a:rPr>
              <a:t> OK to finish off all of the columns we need </a:t>
            </a:r>
            <a:r>
              <a:rPr lang="en-US" dirty="0" smtClean="0">
                <a:sym typeface="Wingdings" panose="05000000000000000000" pitchFamily="2" charset="2"/>
              </a:rPr>
              <a:t> </a:t>
            </a:r>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223</a:t>
            </a:fld>
            <a:endParaRPr lang="en-US"/>
          </a:p>
        </p:txBody>
      </p:sp>
    </p:spTree>
    <p:extLst>
      <p:ext uri="{BB962C8B-B14F-4D97-AF65-F5344CB8AC3E}">
        <p14:creationId xmlns:p14="http://schemas.microsoft.com/office/powerpoint/2010/main" val="2439478790"/>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So we finally have all of the</a:t>
            </a:r>
            <a:r>
              <a:rPr lang="en-US" baseline="0" dirty="0" smtClean="0"/>
              <a:t> columns we need … now let’s take a look at the form … </a:t>
            </a:r>
            <a:r>
              <a:rPr lang="en-US" baseline="0" dirty="0" smtClean="0">
                <a:sym typeface="Wingdings" panose="05000000000000000000" pitchFamily="2" charset="2"/>
              </a:rPr>
              <a:t> </a:t>
            </a:r>
            <a:endParaRPr lang="en-US" baseline="0" dirty="0" smtClean="0"/>
          </a:p>
        </p:txBody>
      </p:sp>
      <p:sp>
        <p:nvSpPr>
          <p:cNvPr id="4" name="Slide Number Placeholder 3"/>
          <p:cNvSpPr>
            <a:spLocks noGrp="1"/>
          </p:cNvSpPr>
          <p:nvPr>
            <p:ph type="sldNum" sz="quarter" idx="10"/>
          </p:nvPr>
        </p:nvSpPr>
        <p:spPr/>
        <p:txBody>
          <a:bodyPr/>
          <a:lstStyle/>
          <a:p>
            <a:fld id="{C2681061-0432-42BE-BBA5-C1A46A6F17C8}" type="slidenum">
              <a:rPr lang="en-US" smtClean="0"/>
              <a:t>224</a:t>
            </a:fld>
            <a:endParaRPr lang="en-US"/>
          </a:p>
        </p:txBody>
      </p:sp>
    </p:spTree>
    <p:extLst>
      <p:ext uri="{BB962C8B-B14F-4D97-AF65-F5344CB8AC3E}">
        <p14:creationId xmlns:p14="http://schemas.microsoft.com/office/powerpoint/2010/main" val="710495933"/>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We can do that by clicking</a:t>
            </a:r>
            <a:r>
              <a:rPr lang="en-US" baseline="0" dirty="0" smtClean="0"/>
              <a:t> on the “ADD NEW ITEM” button at the bottom of the list </a:t>
            </a:r>
            <a:r>
              <a:rPr lang="en-US" baseline="0" dirty="0" smtClean="0">
                <a:sym typeface="Wingdings" panose="05000000000000000000" pitchFamily="2" charset="2"/>
              </a:rPr>
              <a:t> </a:t>
            </a:r>
            <a:endParaRPr lang="en-US" baseline="0" dirty="0" smtClean="0"/>
          </a:p>
        </p:txBody>
      </p:sp>
      <p:sp>
        <p:nvSpPr>
          <p:cNvPr id="4" name="Slide Number Placeholder 3"/>
          <p:cNvSpPr>
            <a:spLocks noGrp="1"/>
          </p:cNvSpPr>
          <p:nvPr>
            <p:ph type="sldNum" sz="quarter" idx="10"/>
          </p:nvPr>
        </p:nvSpPr>
        <p:spPr/>
        <p:txBody>
          <a:bodyPr/>
          <a:lstStyle/>
          <a:p>
            <a:fld id="{C2681061-0432-42BE-BBA5-C1A46A6F17C8}" type="slidenum">
              <a:rPr lang="en-US" smtClean="0"/>
              <a:t>225</a:t>
            </a:fld>
            <a:endParaRPr lang="en-US"/>
          </a:p>
        </p:txBody>
      </p:sp>
    </p:spTree>
    <p:extLst>
      <p:ext uri="{BB962C8B-B14F-4D97-AF65-F5344CB8AC3E}">
        <p14:creationId xmlns:p14="http://schemas.microsoft.com/office/powerpoint/2010/main" val="710495933"/>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And here is a Fully Functional</a:t>
            </a:r>
            <a:r>
              <a:rPr lang="en-US" baseline="0" dirty="0" smtClean="0"/>
              <a:t> Form for users to enter a </a:t>
            </a:r>
            <a:r>
              <a:rPr lang="en-US" dirty="0" smtClean="0"/>
              <a:t>Cart Fill Tracker item --- and we would be ready to </a:t>
            </a:r>
            <a:r>
              <a:rPr lang="en-US" baseline="0" dirty="0" smtClean="0"/>
              <a:t>Go Live at this point. You could technically go paperless at this point …  </a:t>
            </a:r>
            <a:r>
              <a:rPr lang="en-US" baseline="0" dirty="0" smtClean="0">
                <a:sym typeface="Wingdings" panose="05000000000000000000" pitchFamily="2" charset="2"/>
              </a:rPr>
              <a:t> </a:t>
            </a:r>
            <a:endParaRPr lang="en-US" baseline="0" dirty="0" smtClean="0"/>
          </a:p>
        </p:txBody>
      </p:sp>
      <p:sp>
        <p:nvSpPr>
          <p:cNvPr id="4" name="Slide Number Placeholder 3"/>
          <p:cNvSpPr>
            <a:spLocks noGrp="1"/>
          </p:cNvSpPr>
          <p:nvPr>
            <p:ph type="sldNum" sz="quarter" idx="10"/>
          </p:nvPr>
        </p:nvSpPr>
        <p:spPr/>
        <p:txBody>
          <a:bodyPr/>
          <a:lstStyle/>
          <a:p>
            <a:fld id="{C2681061-0432-42BE-BBA5-C1A46A6F17C8}" type="slidenum">
              <a:rPr lang="en-US" smtClean="0"/>
              <a:t>226</a:t>
            </a:fld>
            <a:endParaRPr lang="en-US"/>
          </a:p>
        </p:txBody>
      </p:sp>
    </p:spTree>
    <p:extLst>
      <p:ext uri="{BB962C8B-B14F-4D97-AF65-F5344CB8AC3E}">
        <p14:creationId xmlns:p14="http://schemas.microsoft.com/office/powerpoint/2010/main" val="710495933"/>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We will</a:t>
            </a:r>
            <a:r>
              <a:rPr lang="en-US" baseline="0" dirty="0" smtClean="0"/>
              <a:t> enter in some mock information and click SAVE … </a:t>
            </a:r>
            <a:r>
              <a:rPr lang="en-US" baseline="0" dirty="0" smtClean="0">
                <a:sym typeface="Wingdings" panose="05000000000000000000" pitchFamily="2" charset="2"/>
              </a:rPr>
              <a:t> </a:t>
            </a:r>
            <a:endParaRPr lang="en-US" baseline="0" dirty="0" smtClean="0"/>
          </a:p>
        </p:txBody>
      </p:sp>
      <p:sp>
        <p:nvSpPr>
          <p:cNvPr id="4" name="Slide Number Placeholder 3"/>
          <p:cNvSpPr>
            <a:spLocks noGrp="1"/>
          </p:cNvSpPr>
          <p:nvPr>
            <p:ph type="sldNum" sz="quarter" idx="10"/>
          </p:nvPr>
        </p:nvSpPr>
        <p:spPr/>
        <p:txBody>
          <a:bodyPr/>
          <a:lstStyle/>
          <a:p>
            <a:fld id="{C2681061-0432-42BE-BBA5-C1A46A6F17C8}" type="slidenum">
              <a:rPr lang="en-US" smtClean="0"/>
              <a:t>227</a:t>
            </a:fld>
            <a:endParaRPr lang="en-US"/>
          </a:p>
        </p:txBody>
      </p:sp>
    </p:spTree>
    <p:extLst>
      <p:ext uri="{BB962C8B-B14F-4D97-AF65-F5344CB8AC3E}">
        <p14:creationId xmlns:p14="http://schemas.microsoft.com/office/powerpoint/2010/main" val="710495933"/>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smtClean="0"/>
          </a:p>
          <a:p>
            <a:r>
              <a:rPr lang="en-US" dirty="0" smtClean="0"/>
              <a:t>You can see that our information now</a:t>
            </a:r>
            <a:r>
              <a:rPr lang="en-US" baseline="0" dirty="0" smtClean="0"/>
              <a:t> appears in the list … and it is full functional. </a:t>
            </a:r>
          </a:p>
          <a:p>
            <a:endParaRPr lang="en-US" baseline="0" dirty="0" smtClean="0"/>
          </a:p>
          <a:p>
            <a:r>
              <a:rPr lang="en-US" baseline="0" dirty="0" smtClean="0"/>
              <a:t>But there is one thing missing – that would make it complete to roll out to your team  </a:t>
            </a:r>
            <a:r>
              <a:rPr lang="en-US" baseline="0" dirty="0" smtClean="0">
                <a:sym typeface="Wingdings" panose="05000000000000000000" pitchFamily="2" charset="2"/>
              </a:rPr>
              <a:t> </a:t>
            </a:r>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228</a:t>
            </a:fld>
            <a:endParaRPr lang="en-US"/>
          </a:p>
        </p:txBody>
      </p:sp>
    </p:spTree>
    <p:extLst>
      <p:ext uri="{BB962C8B-B14F-4D97-AF65-F5344CB8AC3E}">
        <p14:creationId xmlns:p14="http://schemas.microsoft.com/office/powerpoint/2010/main" val="1743111190"/>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On our demo site … shown here … we</a:t>
            </a:r>
            <a:r>
              <a:rPr lang="en-US" baseline="0" dirty="0" smtClean="0"/>
              <a:t> have some extra info at the top of the page with instructions for our users … </a:t>
            </a:r>
          </a:p>
          <a:p>
            <a:endParaRPr lang="en-US" baseline="0" dirty="0" smtClean="0"/>
          </a:p>
          <a:p>
            <a:r>
              <a:rPr lang="en-US" baseline="0" dirty="0" smtClean="0"/>
              <a:t>I will refer to this as the header section of the list … and it will help new visitors to your page with instructions and other info  … </a:t>
            </a:r>
          </a:p>
          <a:p>
            <a:endParaRPr lang="en-US" baseline="0" dirty="0" smtClean="0"/>
          </a:p>
          <a:p>
            <a:r>
              <a:rPr lang="en-US" baseline="0" dirty="0" smtClean="0"/>
              <a:t>So I am going to show you how to add a basic header section to our new custom list … so we have a complete product  </a:t>
            </a:r>
            <a:r>
              <a:rPr lang="en-US" baseline="0" dirty="0" smtClean="0">
                <a:sym typeface="Wingdings" panose="05000000000000000000" pitchFamily="2" charset="2"/>
              </a:rPr>
              <a:t> </a:t>
            </a:r>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229</a:t>
            </a:fld>
            <a:endParaRPr lang="en-US"/>
          </a:p>
        </p:txBody>
      </p:sp>
    </p:spTree>
    <p:extLst>
      <p:ext uri="{BB962C8B-B14F-4D97-AF65-F5344CB8AC3E}">
        <p14:creationId xmlns:p14="http://schemas.microsoft.com/office/powerpoint/2010/main" val="35014399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t>The solution we created here is called the </a:t>
            </a:r>
            <a:r>
              <a:rPr lang="en-US" b="1" baseline="0" dirty="0" smtClean="0"/>
              <a:t>Compounding Tracker. </a:t>
            </a:r>
            <a:r>
              <a:rPr lang="en-US" b="0" baseline="0" dirty="0" smtClean="0"/>
              <a:t>This</a:t>
            </a:r>
            <a:r>
              <a:rPr lang="en-US" b="1" baseline="0" dirty="0" smtClean="0"/>
              <a:t> </a:t>
            </a:r>
            <a:r>
              <a:rPr lang="en-US" baseline="0" dirty="0" smtClean="0"/>
              <a:t>will take our paper compounding logs for IVS, Prepacking, Chemo, Oral liquids and so forth … and make </a:t>
            </a:r>
            <a:r>
              <a:rPr lang="en-US" baseline="0" smtClean="0"/>
              <a:t>them paperless.</a:t>
            </a:r>
            <a:endParaRPr lang="en-US" baseline="0" dirty="0" smtClean="0"/>
          </a:p>
          <a:p>
            <a:endParaRPr lang="en-US" baseline="0" dirty="0" smtClean="0"/>
          </a:p>
          <a:p>
            <a:r>
              <a:rPr lang="en-US" baseline="0" dirty="0" smtClean="0"/>
              <a:t>So we are going to click on that icon to open up the form --&gt; </a:t>
            </a:r>
            <a:endParaRPr lang="en-US" baseline="0" dirty="0" smtClean="0">
              <a:sym typeface="Wingdings" panose="05000000000000000000" pitchFamily="2" charset="2"/>
            </a:endParaRPr>
          </a:p>
          <a:p>
            <a:endParaRPr lang="en-US" baseline="0" dirty="0" smtClean="0">
              <a:sym typeface="Wingdings" panose="05000000000000000000" pitchFamily="2" charset="2"/>
            </a:endParaRPr>
          </a:p>
          <a:p>
            <a:r>
              <a:rPr lang="en-US" baseline="0" dirty="0" smtClean="0">
                <a:sym typeface="Wingdings" panose="05000000000000000000" pitchFamily="2" charset="2"/>
              </a:rPr>
              <a:t> </a:t>
            </a:r>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23</a:t>
            </a:fld>
            <a:endParaRPr lang="en-US"/>
          </a:p>
        </p:txBody>
      </p:sp>
    </p:spTree>
    <p:extLst>
      <p:ext uri="{BB962C8B-B14F-4D97-AF65-F5344CB8AC3E}">
        <p14:creationId xmlns:p14="http://schemas.microsoft.com/office/powerpoint/2010/main" val="2786582385"/>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sym typeface="Wingdings" panose="05000000000000000000" pitchFamily="2" charset="2"/>
              </a:rPr>
              <a:t>And how we do this … is by using some settings backstage under SITE ACTIONS  </a:t>
            </a:r>
          </a:p>
          <a:p>
            <a:endParaRPr lang="en-US" baseline="0" dirty="0" smtClean="0">
              <a:sym typeface="Wingdings" panose="05000000000000000000" pitchFamily="2" charset="2"/>
            </a:endParaRPr>
          </a:p>
          <a:p>
            <a:r>
              <a:rPr lang="en-US" baseline="0" dirty="0" smtClean="0">
                <a:sym typeface="Wingdings" panose="05000000000000000000" pitchFamily="2" charset="2"/>
              </a:rPr>
              <a:t>We have to add a new section to our page … in order to do this …  </a:t>
            </a:r>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230</a:t>
            </a:fld>
            <a:endParaRPr lang="en-US"/>
          </a:p>
        </p:txBody>
      </p:sp>
    </p:spTree>
    <p:extLst>
      <p:ext uri="{BB962C8B-B14F-4D97-AF65-F5344CB8AC3E}">
        <p14:creationId xmlns:p14="http://schemas.microsoft.com/office/powerpoint/2010/main" val="1743111190"/>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sym typeface="Wingdings" panose="05000000000000000000" pitchFamily="2" charset="2"/>
              </a:rPr>
              <a:t>When you click on SITE ACTIONS … a drop down menu will appear with several options …. </a:t>
            </a:r>
          </a:p>
          <a:p>
            <a:endParaRPr lang="en-US" baseline="0" dirty="0" smtClean="0">
              <a:sym typeface="Wingdings" panose="05000000000000000000" pitchFamily="2" charset="2"/>
            </a:endParaRPr>
          </a:p>
          <a:p>
            <a:r>
              <a:rPr lang="en-US" baseline="0" dirty="0" smtClean="0">
                <a:sym typeface="Wingdings" panose="05000000000000000000" pitchFamily="2" charset="2"/>
              </a:rPr>
              <a:t>And what we will choose this time, is  EDIT PAGE  because we need to add a new section to our list page  </a:t>
            </a:r>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231</a:t>
            </a:fld>
            <a:endParaRPr lang="en-US"/>
          </a:p>
        </p:txBody>
      </p:sp>
    </p:spTree>
    <p:extLst>
      <p:ext uri="{BB962C8B-B14F-4D97-AF65-F5344CB8AC3E}">
        <p14:creationId xmlns:p14="http://schemas.microsoft.com/office/powerpoint/2010/main" val="1743111190"/>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sym typeface="Wingdings" panose="05000000000000000000" pitchFamily="2" charset="2"/>
              </a:rPr>
              <a:t>After we click EDIT page … you will see that the page looks a little different … and there is a new section that says “Add a Web Part” </a:t>
            </a:r>
          </a:p>
          <a:p>
            <a:endParaRPr lang="en-US" baseline="0" dirty="0" smtClean="0">
              <a:sym typeface="Wingdings" panose="05000000000000000000" pitchFamily="2" charset="2"/>
            </a:endParaRPr>
          </a:p>
          <a:p>
            <a:r>
              <a:rPr lang="en-US" baseline="0" dirty="0" smtClean="0">
                <a:sym typeface="Wingdings" panose="05000000000000000000" pitchFamily="2" charset="2"/>
              </a:rPr>
              <a:t>In this case – we want to add a new web part that is called a CONTENT EDITOR WEB PART  so we can add some information at the </a:t>
            </a:r>
          </a:p>
          <a:p>
            <a:r>
              <a:rPr lang="en-US" baseline="0" dirty="0" smtClean="0">
                <a:sym typeface="Wingdings" panose="05000000000000000000" pitchFamily="2" charset="2"/>
              </a:rPr>
              <a:t>Top of our page  --- so we need to click on “ADD A WEB PART” to get started     </a:t>
            </a:r>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232</a:t>
            </a:fld>
            <a:endParaRPr lang="en-US"/>
          </a:p>
        </p:txBody>
      </p:sp>
    </p:spTree>
    <p:extLst>
      <p:ext uri="{BB962C8B-B14F-4D97-AF65-F5344CB8AC3E}">
        <p14:creationId xmlns:p14="http://schemas.microsoft.com/office/powerpoint/2010/main" val="1743111190"/>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you</a:t>
            </a:r>
            <a:r>
              <a:rPr lang="en-US" baseline="0" dirty="0" smtClean="0"/>
              <a:t> click on ADD A NEW WEB PART … it will bring you to a page with all of your options … and types of web parts you can add … </a:t>
            </a:r>
          </a:p>
        </p:txBody>
      </p:sp>
      <p:sp>
        <p:nvSpPr>
          <p:cNvPr id="4" name="Slide Number Placeholder 3"/>
          <p:cNvSpPr>
            <a:spLocks noGrp="1"/>
          </p:cNvSpPr>
          <p:nvPr>
            <p:ph type="sldNum" sz="quarter" idx="10"/>
          </p:nvPr>
        </p:nvSpPr>
        <p:spPr/>
        <p:txBody>
          <a:bodyPr/>
          <a:lstStyle/>
          <a:p>
            <a:fld id="{C2681061-0432-42BE-BBA5-C1A46A6F17C8}" type="slidenum">
              <a:rPr lang="en-US" smtClean="0"/>
              <a:t>233</a:t>
            </a:fld>
            <a:endParaRPr lang="en-US"/>
          </a:p>
        </p:txBody>
      </p:sp>
    </p:spTree>
    <p:extLst>
      <p:ext uri="{BB962C8B-B14F-4D97-AF65-F5344CB8AC3E}">
        <p14:creationId xmlns:p14="http://schemas.microsoft.com/office/powerpoint/2010/main" val="3289333604"/>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you</a:t>
            </a:r>
            <a:r>
              <a:rPr lang="en-US" baseline="0" dirty="0" smtClean="0"/>
              <a:t> click on ADD A NEW WEB PART … it will bring you to a page with all of your options … and types of web parts you can add … </a:t>
            </a:r>
          </a:p>
          <a:p>
            <a:endParaRPr lang="en-US" baseline="0" dirty="0" smtClean="0"/>
          </a:p>
          <a:p>
            <a:r>
              <a:rPr lang="en-US" baseline="0" dirty="0" smtClean="0"/>
              <a:t>We are looking for something called a CONTENT EDITOR WEB PART … </a:t>
            </a:r>
            <a:r>
              <a:rPr lang="en-US" baseline="0" dirty="0" smtClean="0">
                <a:sym typeface="Wingdings" panose="05000000000000000000" pitchFamily="2" charset="2"/>
              </a:rPr>
              <a:t> </a:t>
            </a:r>
            <a:endParaRPr lang="en-US" baseline="0" dirty="0" smtClean="0"/>
          </a:p>
        </p:txBody>
      </p:sp>
      <p:sp>
        <p:nvSpPr>
          <p:cNvPr id="4" name="Slide Number Placeholder 3"/>
          <p:cNvSpPr>
            <a:spLocks noGrp="1"/>
          </p:cNvSpPr>
          <p:nvPr>
            <p:ph type="sldNum" sz="quarter" idx="10"/>
          </p:nvPr>
        </p:nvSpPr>
        <p:spPr/>
        <p:txBody>
          <a:bodyPr/>
          <a:lstStyle/>
          <a:p>
            <a:fld id="{C2681061-0432-42BE-BBA5-C1A46A6F17C8}" type="slidenum">
              <a:rPr lang="en-US" smtClean="0"/>
              <a:t>234</a:t>
            </a:fld>
            <a:endParaRPr lang="en-US"/>
          </a:p>
        </p:txBody>
      </p:sp>
    </p:spTree>
    <p:extLst>
      <p:ext uri="{BB962C8B-B14F-4D97-AF65-F5344CB8AC3E}">
        <p14:creationId xmlns:p14="http://schemas.microsoft.com/office/powerpoint/2010/main" val="3289333604"/>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find that … we need to look</a:t>
            </a:r>
            <a:r>
              <a:rPr lang="en-US" baseline="0" dirty="0" smtClean="0"/>
              <a:t> under a category called  MEDIA and CONTENT … and you can remember that since it has CONTENT in the name  </a:t>
            </a:r>
            <a:r>
              <a:rPr lang="en-US" baseline="0" dirty="0" smtClean="0">
                <a:sym typeface="Wingdings" panose="05000000000000000000" pitchFamily="2" charset="2"/>
              </a:rPr>
              <a:t> </a:t>
            </a:r>
            <a:endParaRPr lang="en-US" baseline="0" dirty="0" smtClean="0"/>
          </a:p>
        </p:txBody>
      </p:sp>
      <p:sp>
        <p:nvSpPr>
          <p:cNvPr id="4" name="Slide Number Placeholder 3"/>
          <p:cNvSpPr>
            <a:spLocks noGrp="1"/>
          </p:cNvSpPr>
          <p:nvPr>
            <p:ph type="sldNum" sz="quarter" idx="10"/>
          </p:nvPr>
        </p:nvSpPr>
        <p:spPr/>
        <p:txBody>
          <a:bodyPr/>
          <a:lstStyle/>
          <a:p>
            <a:fld id="{C2681061-0432-42BE-BBA5-C1A46A6F17C8}" type="slidenum">
              <a:rPr lang="en-US" smtClean="0"/>
              <a:t>235</a:t>
            </a:fld>
            <a:endParaRPr lang="en-US"/>
          </a:p>
        </p:txBody>
      </p:sp>
    </p:spTree>
    <p:extLst>
      <p:ext uri="{BB962C8B-B14F-4D97-AF65-F5344CB8AC3E}">
        <p14:creationId xmlns:p14="http://schemas.microsoft.com/office/powerpoint/2010/main" val="3289333604"/>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let’s click on MEDIA and CONTENT from the categories listing </a:t>
            </a:r>
            <a:r>
              <a:rPr lang="en-US" baseline="0" dirty="0" smtClean="0">
                <a:sym typeface="Wingdings" panose="05000000000000000000" pitchFamily="2" charset="2"/>
              </a:rPr>
              <a:t> </a:t>
            </a:r>
            <a:endParaRPr lang="en-US" baseline="0" dirty="0" smtClean="0"/>
          </a:p>
        </p:txBody>
      </p:sp>
      <p:sp>
        <p:nvSpPr>
          <p:cNvPr id="4" name="Slide Number Placeholder 3"/>
          <p:cNvSpPr>
            <a:spLocks noGrp="1"/>
          </p:cNvSpPr>
          <p:nvPr>
            <p:ph type="sldNum" sz="quarter" idx="10"/>
          </p:nvPr>
        </p:nvSpPr>
        <p:spPr/>
        <p:txBody>
          <a:bodyPr/>
          <a:lstStyle/>
          <a:p>
            <a:fld id="{C2681061-0432-42BE-BBA5-C1A46A6F17C8}" type="slidenum">
              <a:rPr lang="en-US" smtClean="0"/>
              <a:t>236</a:t>
            </a:fld>
            <a:endParaRPr lang="en-US"/>
          </a:p>
        </p:txBody>
      </p:sp>
    </p:spTree>
    <p:extLst>
      <p:ext uri="{BB962C8B-B14F-4D97-AF65-F5344CB8AC3E}">
        <p14:creationId xmlns:p14="http://schemas.microsoft.com/office/powerpoint/2010/main" val="3289333604"/>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sym typeface="Wingdings" panose="05000000000000000000" pitchFamily="2" charset="2"/>
              </a:rPr>
              <a:t>This will bring up all of the media and content web parts …  </a:t>
            </a:r>
            <a:endParaRPr lang="en-US" baseline="0" dirty="0" smtClean="0"/>
          </a:p>
        </p:txBody>
      </p:sp>
      <p:sp>
        <p:nvSpPr>
          <p:cNvPr id="4" name="Slide Number Placeholder 3"/>
          <p:cNvSpPr>
            <a:spLocks noGrp="1"/>
          </p:cNvSpPr>
          <p:nvPr>
            <p:ph type="sldNum" sz="quarter" idx="10"/>
          </p:nvPr>
        </p:nvSpPr>
        <p:spPr/>
        <p:txBody>
          <a:bodyPr/>
          <a:lstStyle/>
          <a:p>
            <a:fld id="{C2681061-0432-42BE-BBA5-C1A46A6F17C8}" type="slidenum">
              <a:rPr lang="en-US" smtClean="0"/>
              <a:t>237</a:t>
            </a:fld>
            <a:endParaRPr lang="en-US"/>
          </a:p>
        </p:txBody>
      </p:sp>
    </p:spTree>
    <p:extLst>
      <p:ext uri="{BB962C8B-B14F-4D97-AF65-F5344CB8AC3E}">
        <p14:creationId xmlns:p14="http://schemas.microsoft.com/office/powerpoint/2010/main" val="3289333604"/>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sym typeface="Wingdings" panose="05000000000000000000" pitchFamily="2" charset="2"/>
              </a:rPr>
              <a:t>If we take a closer look … you will see a web part called CONTENT EDITOR  and that is exactly what we want to choose  </a:t>
            </a:r>
            <a:endParaRPr lang="en-US" baseline="0" dirty="0" smtClean="0"/>
          </a:p>
        </p:txBody>
      </p:sp>
      <p:sp>
        <p:nvSpPr>
          <p:cNvPr id="4" name="Slide Number Placeholder 3"/>
          <p:cNvSpPr>
            <a:spLocks noGrp="1"/>
          </p:cNvSpPr>
          <p:nvPr>
            <p:ph type="sldNum" sz="quarter" idx="10"/>
          </p:nvPr>
        </p:nvSpPr>
        <p:spPr/>
        <p:txBody>
          <a:bodyPr/>
          <a:lstStyle/>
          <a:p>
            <a:fld id="{C2681061-0432-42BE-BBA5-C1A46A6F17C8}" type="slidenum">
              <a:rPr lang="en-US" smtClean="0"/>
              <a:t>238</a:t>
            </a:fld>
            <a:endParaRPr lang="en-US"/>
          </a:p>
        </p:txBody>
      </p:sp>
    </p:spTree>
    <p:extLst>
      <p:ext uri="{BB962C8B-B14F-4D97-AF65-F5344CB8AC3E}">
        <p14:creationId xmlns:p14="http://schemas.microsoft.com/office/powerpoint/2010/main" val="3289333604"/>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sym typeface="Wingdings" panose="05000000000000000000" pitchFamily="2" charset="2"/>
              </a:rPr>
              <a:t>To finalize your selection --- just click on the ADD button on the right    </a:t>
            </a:r>
            <a:endParaRPr lang="en-US" baseline="0" dirty="0" smtClean="0"/>
          </a:p>
        </p:txBody>
      </p:sp>
      <p:sp>
        <p:nvSpPr>
          <p:cNvPr id="4" name="Slide Number Placeholder 3"/>
          <p:cNvSpPr>
            <a:spLocks noGrp="1"/>
          </p:cNvSpPr>
          <p:nvPr>
            <p:ph type="sldNum" sz="quarter" idx="10"/>
          </p:nvPr>
        </p:nvSpPr>
        <p:spPr/>
        <p:txBody>
          <a:bodyPr/>
          <a:lstStyle/>
          <a:p>
            <a:fld id="{C2681061-0432-42BE-BBA5-C1A46A6F17C8}" type="slidenum">
              <a:rPr lang="en-US" smtClean="0"/>
              <a:t>239</a:t>
            </a:fld>
            <a:endParaRPr lang="en-US"/>
          </a:p>
        </p:txBody>
      </p:sp>
    </p:spTree>
    <p:extLst>
      <p:ext uri="{BB962C8B-B14F-4D97-AF65-F5344CB8AC3E}">
        <p14:creationId xmlns:p14="http://schemas.microsoft.com/office/powerpoint/2010/main" val="32893336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Here you can see the form pops up and hovers over the existing page </a:t>
            </a:r>
            <a:r>
              <a:rPr lang="en-US" dirty="0" smtClean="0">
                <a:sym typeface="Wingdings" panose="05000000000000000000" pitchFamily="2" charset="2"/>
              </a:rPr>
              <a:t> </a:t>
            </a:r>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24</a:t>
            </a:fld>
            <a:endParaRPr lang="en-US"/>
          </a:p>
        </p:txBody>
      </p:sp>
    </p:spTree>
    <p:extLst>
      <p:ext uri="{BB962C8B-B14F-4D97-AF65-F5344CB8AC3E}">
        <p14:creationId xmlns:p14="http://schemas.microsoft.com/office/powerpoint/2010/main" val="1676987663"/>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we are back to our list …. </a:t>
            </a:r>
            <a:r>
              <a:rPr lang="en-US" dirty="0" smtClean="0">
                <a:sym typeface="Wingdings" panose="05000000000000000000" pitchFamily="2" charset="2"/>
              </a:rPr>
              <a:t> </a:t>
            </a:r>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240</a:t>
            </a:fld>
            <a:endParaRPr lang="en-US"/>
          </a:p>
        </p:txBody>
      </p:sp>
    </p:spTree>
    <p:extLst>
      <p:ext uri="{BB962C8B-B14F-4D97-AF65-F5344CB8AC3E}">
        <p14:creationId xmlns:p14="http://schemas.microsoft.com/office/powerpoint/2010/main" val="2890285961"/>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the new CONTENT EDITOR</a:t>
            </a:r>
            <a:r>
              <a:rPr lang="en-US" baseline="0" dirty="0" smtClean="0"/>
              <a:t> WEB PART is located right at the top of your list </a:t>
            </a:r>
          </a:p>
          <a:p>
            <a:endParaRPr lang="en-US" baseline="0" dirty="0" smtClean="0"/>
          </a:p>
          <a:p>
            <a:r>
              <a:rPr lang="en-US" baseline="0" dirty="0" smtClean="0"/>
              <a:t>The great thing about this type of web part … is that it is very easy to use and does not require you to know formatting languages like HTML </a:t>
            </a:r>
            <a:r>
              <a:rPr lang="en-US" dirty="0" smtClean="0">
                <a:sym typeface="Wingdings" panose="05000000000000000000" pitchFamily="2" charset="2"/>
              </a:rPr>
              <a:t> </a:t>
            </a:r>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241</a:t>
            </a:fld>
            <a:endParaRPr lang="en-US"/>
          </a:p>
        </p:txBody>
      </p:sp>
    </p:spTree>
    <p:extLst>
      <p:ext uri="{BB962C8B-B14F-4D97-AF65-F5344CB8AC3E}">
        <p14:creationId xmlns:p14="http://schemas.microsoft.com/office/powerpoint/2010/main" val="2890285961"/>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center of the web part – it will say CLICK HERE TO ADD NEW CONTENT … and that is what we will do to make our header section </a:t>
            </a:r>
            <a:r>
              <a:rPr lang="en-US" baseline="0" dirty="0" smtClean="0"/>
              <a:t> </a:t>
            </a:r>
            <a:r>
              <a:rPr lang="en-US" dirty="0" smtClean="0">
                <a:sym typeface="Wingdings" panose="05000000000000000000" pitchFamily="2" charset="2"/>
              </a:rPr>
              <a:t> </a:t>
            </a:r>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242</a:t>
            </a:fld>
            <a:endParaRPr lang="en-US"/>
          </a:p>
        </p:txBody>
      </p:sp>
    </p:spTree>
    <p:extLst>
      <p:ext uri="{BB962C8B-B14F-4D97-AF65-F5344CB8AC3E}">
        <p14:creationId xmlns:p14="http://schemas.microsoft.com/office/powerpoint/2010/main" val="2890285961"/>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ym typeface="Wingdings" panose="05000000000000000000" pitchFamily="2" charset="2"/>
              </a:rPr>
              <a:t>You</a:t>
            </a:r>
            <a:r>
              <a:rPr lang="en-US" baseline="0" dirty="0" smtClean="0">
                <a:sym typeface="Wingdings" panose="05000000000000000000" pitchFamily="2" charset="2"/>
              </a:rPr>
              <a:t> can type in text – just like you would in a Word document … </a:t>
            </a:r>
            <a:r>
              <a:rPr lang="en-US" dirty="0" smtClean="0">
                <a:sym typeface="Wingdings" panose="05000000000000000000" pitchFamily="2" charset="2"/>
              </a:rPr>
              <a:t> </a:t>
            </a:r>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243</a:t>
            </a:fld>
            <a:endParaRPr lang="en-US"/>
          </a:p>
        </p:txBody>
      </p:sp>
    </p:spTree>
    <p:extLst>
      <p:ext uri="{BB962C8B-B14F-4D97-AF65-F5344CB8AC3E}">
        <p14:creationId xmlns:p14="http://schemas.microsoft.com/office/powerpoint/2010/main" val="2890285961"/>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ym typeface="Wingdings" panose="05000000000000000000" pitchFamily="2" charset="2"/>
              </a:rPr>
              <a:t>You will notice the RIBBON at the top will activate … and it will have all of the</a:t>
            </a:r>
            <a:r>
              <a:rPr lang="en-US" baseline="0" dirty="0" smtClean="0">
                <a:sym typeface="Wingdings" panose="05000000000000000000" pitchFamily="2" charset="2"/>
              </a:rPr>
              <a:t> options you would see in a Word document … so it is very easy to customize the header section … just like you would in Microsoft Word … </a:t>
            </a:r>
            <a:r>
              <a:rPr lang="en-US" dirty="0" smtClean="0">
                <a:sym typeface="Wingdings" panose="05000000000000000000" pitchFamily="2" charset="2"/>
              </a:rPr>
              <a:t> </a:t>
            </a:r>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244</a:t>
            </a:fld>
            <a:endParaRPr lang="en-US"/>
          </a:p>
        </p:txBody>
      </p:sp>
    </p:spTree>
    <p:extLst>
      <p:ext uri="{BB962C8B-B14F-4D97-AF65-F5344CB8AC3E}">
        <p14:creationId xmlns:p14="http://schemas.microsoft.com/office/powerpoint/2010/main" val="2890285961"/>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ym typeface="Wingdings" panose="05000000000000000000" pitchFamily="2" charset="2"/>
              </a:rPr>
              <a:t>When you are done</a:t>
            </a:r>
            <a:r>
              <a:rPr lang="en-US" baseline="0" dirty="0" smtClean="0">
                <a:sym typeface="Wingdings" panose="05000000000000000000" pitchFamily="2" charset="2"/>
              </a:rPr>
              <a:t> … all you need to do is click on the PAGE tab at the top of the RIBBON </a:t>
            </a:r>
            <a:r>
              <a:rPr lang="en-US" dirty="0" smtClean="0">
                <a:sym typeface="Wingdings" panose="05000000000000000000" pitchFamily="2" charset="2"/>
              </a:rPr>
              <a:t> </a:t>
            </a:r>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245</a:t>
            </a:fld>
            <a:endParaRPr lang="en-US"/>
          </a:p>
        </p:txBody>
      </p:sp>
    </p:spTree>
    <p:extLst>
      <p:ext uri="{BB962C8B-B14F-4D97-AF65-F5344CB8AC3E}">
        <p14:creationId xmlns:p14="http://schemas.microsoft.com/office/powerpoint/2010/main" val="2890285961"/>
      </p:ext>
    </p:extLst>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ym typeface="Wingdings" panose="05000000000000000000" pitchFamily="2" charset="2"/>
              </a:rPr>
              <a:t>And then stop editing …  </a:t>
            </a:r>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246</a:t>
            </a:fld>
            <a:endParaRPr lang="en-US"/>
          </a:p>
        </p:txBody>
      </p:sp>
    </p:spTree>
    <p:extLst>
      <p:ext uri="{BB962C8B-B14F-4D97-AF65-F5344CB8AC3E}">
        <p14:creationId xmlns:p14="http://schemas.microsoft.com/office/powerpoint/2010/main" val="2890285961"/>
      </p:ext>
    </p:extLst>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here</a:t>
            </a:r>
            <a:r>
              <a:rPr lang="en-US" baseline="0" dirty="0" smtClean="0"/>
              <a:t> is the finished product with a header section … and at this point … you would be ready to release the product to your team … </a:t>
            </a:r>
            <a:r>
              <a:rPr lang="en-US" baseline="0" dirty="0" smtClean="0">
                <a:sym typeface="Wingdings" panose="05000000000000000000" pitchFamily="2" charset="2"/>
              </a:rPr>
              <a:t> </a:t>
            </a:r>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247</a:t>
            </a:fld>
            <a:endParaRPr lang="en-US"/>
          </a:p>
        </p:txBody>
      </p:sp>
    </p:spTree>
    <p:extLst>
      <p:ext uri="{BB962C8B-B14F-4D97-AF65-F5344CB8AC3E}">
        <p14:creationId xmlns:p14="http://schemas.microsoft.com/office/powerpoint/2010/main" val="2367420176"/>
      </p:ext>
    </p:extLst>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And … when you sit down to create</a:t>
            </a:r>
            <a:r>
              <a:rPr lang="en-US" baseline="0" dirty="0" smtClean="0"/>
              <a:t> this header section … we have a 7 minute video that walks through what we just did </a:t>
            </a:r>
            <a:r>
              <a:rPr lang="en-US" baseline="0" dirty="0" smtClean="0"/>
              <a:t>on our tutorial page … </a:t>
            </a:r>
          </a:p>
          <a:p>
            <a:endParaRPr lang="en-US" baseline="0" dirty="0" smtClean="0"/>
          </a:p>
          <a:p>
            <a:r>
              <a:rPr lang="en-US" baseline="0" dirty="0" smtClean="0"/>
              <a:t>If you haven’t already downloaded the website links – you can do so by clicking on the green download button above my head …. </a:t>
            </a:r>
            <a:r>
              <a:rPr lang="en-US" baseline="0" dirty="0" smtClean="0">
                <a:sym typeface="Wingdings" panose="05000000000000000000" pitchFamily="2" charset="2"/>
              </a:rPr>
              <a:t> </a:t>
            </a:r>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248</a:t>
            </a:fld>
            <a:endParaRPr lang="en-US"/>
          </a:p>
        </p:txBody>
      </p:sp>
    </p:spTree>
    <p:extLst>
      <p:ext uri="{BB962C8B-B14F-4D97-AF65-F5344CB8AC3E}">
        <p14:creationId xmlns:p14="http://schemas.microsoft.com/office/powerpoint/2010/main" val="3426573990"/>
      </p:ext>
    </p:extLst>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baseline="0" dirty="0" smtClean="0"/>
              <a:t>Cart Fill Tracker 102: How to setup a header. </a:t>
            </a:r>
            <a:r>
              <a:rPr lang="en-US" b="1" baseline="0" dirty="0" smtClean="0">
                <a:sym typeface="Wingdings" panose="05000000000000000000" pitchFamily="2" charset="2"/>
              </a:rPr>
              <a:t> </a:t>
            </a:r>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249</a:t>
            </a:fld>
            <a:endParaRPr lang="en-US"/>
          </a:p>
        </p:txBody>
      </p:sp>
    </p:spTree>
    <p:extLst>
      <p:ext uri="{BB962C8B-B14F-4D97-AF65-F5344CB8AC3E}">
        <p14:creationId xmlns:p14="http://schemas.microsoft.com/office/powerpoint/2010/main" val="34265739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So taking a closer</a:t>
            </a:r>
            <a:r>
              <a:rPr lang="en-US" baseline="0" dirty="0" smtClean="0"/>
              <a:t> look at the form … a team member would fill out the same fields required by a paper compounding log. </a:t>
            </a:r>
            <a:r>
              <a:rPr lang="en-US" baseline="0" dirty="0" smtClean="0">
                <a:sym typeface="Wingdings" panose="05000000000000000000" pitchFamily="2" charset="2"/>
              </a:rPr>
              <a:t> </a:t>
            </a:r>
            <a:endParaRPr lang="en-US" baseline="0" dirty="0" smtClean="0"/>
          </a:p>
        </p:txBody>
      </p:sp>
      <p:sp>
        <p:nvSpPr>
          <p:cNvPr id="4" name="Slide Number Placeholder 3"/>
          <p:cNvSpPr>
            <a:spLocks noGrp="1"/>
          </p:cNvSpPr>
          <p:nvPr>
            <p:ph type="sldNum" sz="quarter" idx="10"/>
          </p:nvPr>
        </p:nvSpPr>
        <p:spPr/>
        <p:txBody>
          <a:bodyPr/>
          <a:lstStyle/>
          <a:p>
            <a:fld id="{C2681061-0432-42BE-BBA5-C1A46A6F17C8}" type="slidenum">
              <a:rPr lang="en-US" smtClean="0"/>
              <a:t>25</a:t>
            </a:fld>
            <a:endParaRPr lang="en-US"/>
          </a:p>
        </p:txBody>
      </p:sp>
    </p:spTree>
    <p:extLst>
      <p:ext uri="{BB962C8B-B14F-4D97-AF65-F5344CB8AC3E}">
        <p14:creationId xmlns:p14="http://schemas.microsoft.com/office/powerpoint/2010/main" val="3740873437"/>
      </p:ext>
    </p:extLst>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a quick re-cap on what we have</a:t>
            </a:r>
            <a:r>
              <a:rPr lang="en-US" baseline="0" dirty="0" smtClean="0"/>
              <a:t> built so far … </a:t>
            </a:r>
          </a:p>
          <a:p>
            <a:endParaRPr lang="en-US" baseline="0" dirty="0" smtClean="0"/>
          </a:p>
          <a:p>
            <a:r>
              <a:rPr lang="en-US" baseline="0" dirty="0" smtClean="0"/>
              <a:t>We took a paper form to check carts and converted it into an online form to go paperless …. </a:t>
            </a:r>
            <a:r>
              <a:rPr lang="en-US" baseline="0" dirty="0" smtClean="0">
                <a:sym typeface="Wingdings" panose="05000000000000000000" pitchFamily="2" charset="2"/>
              </a:rPr>
              <a:t> </a:t>
            </a:r>
            <a:endParaRPr lang="en-US" baseline="0" dirty="0" smtClean="0"/>
          </a:p>
          <a:p>
            <a:endParaRPr lang="en-US" baseline="0" dirty="0" smtClean="0"/>
          </a:p>
          <a:p>
            <a:r>
              <a:rPr lang="en-US" dirty="0" smtClean="0"/>
              <a:t> </a:t>
            </a:r>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250</a:t>
            </a:fld>
            <a:endParaRPr lang="en-US"/>
          </a:p>
        </p:txBody>
      </p:sp>
    </p:spTree>
    <p:extLst>
      <p:ext uri="{BB962C8B-B14F-4D97-AF65-F5344CB8AC3E}">
        <p14:creationId xmlns:p14="http://schemas.microsoft.com/office/powerpoint/2010/main" val="335959539"/>
      </p:ext>
    </p:extLst>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So we</a:t>
            </a:r>
            <a:r>
              <a:rPr lang="en-US" baseline="0" dirty="0" smtClean="0"/>
              <a:t> have created a cart fill tracker together – and a few other applications … </a:t>
            </a:r>
            <a:endParaRPr lang="en-US" baseline="0" dirty="0" smtClean="0"/>
          </a:p>
          <a:p>
            <a:endParaRPr lang="en-US" baseline="0" dirty="0" smtClean="0"/>
          </a:p>
          <a:p>
            <a:r>
              <a:rPr lang="en-US" baseline="0" dirty="0" smtClean="0"/>
              <a:t>The major benefit over paper is that these solutions are capturing data that was not available before … and this can be used to create reports. </a:t>
            </a:r>
            <a:r>
              <a:rPr lang="en-US" baseline="0" dirty="0" smtClean="0">
                <a:sym typeface="Wingdings" panose="05000000000000000000" pitchFamily="2" charset="2"/>
              </a:rPr>
              <a:t>In </a:t>
            </a:r>
            <a:r>
              <a:rPr lang="en-US" baseline="0" dirty="0" smtClean="0">
                <a:sym typeface="Wingdings" panose="05000000000000000000" pitchFamily="2" charset="2"/>
              </a:rPr>
              <a:t>the next few slides, I will show you how to export data from a SharePoint list … so you can create reports with Excel. </a:t>
            </a:r>
          </a:p>
          <a:p>
            <a:endParaRPr lang="en-US" baseline="0" dirty="0" smtClean="0">
              <a:sym typeface="Wingdings" panose="05000000000000000000" pitchFamily="2" charset="2"/>
            </a:endParaRPr>
          </a:p>
          <a:p>
            <a:r>
              <a:rPr lang="en-US" baseline="0" dirty="0" smtClean="0">
                <a:sym typeface="Wingdings" panose="05000000000000000000" pitchFamily="2" charset="2"/>
              </a:rPr>
              <a:t>I entered in a weeks worth of mock entries for myself to show you how we would run a report for an employee     </a:t>
            </a:r>
          </a:p>
          <a:p>
            <a:endParaRPr lang="en-US" baseline="0" dirty="0" smtClean="0">
              <a:sym typeface="Wingdings" panose="05000000000000000000" pitchFamily="2" charset="2"/>
            </a:endParaRPr>
          </a:p>
          <a:p>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251</a:t>
            </a:fld>
            <a:endParaRPr lang="en-US"/>
          </a:p>
        </p:txBody>
      </p:sp>
    </p:spTree>
    <p:extLst>
      <p:ext uri="{BB962C8B-B14F-4D97-AF65-F5344CB8AC3E}">
        <p14:creationId xmlns:p14="http://schemas.microsoft.com/office/powerpoint/2010/main" val="4229095952"/>
      </p:ext>
    </p:extLst>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So if you came</a:t>
            </a:r>
            <a:r>
              <a:rPr lang="en-US" baseline="0" dirty="0" smtClean="0"/>
              <a:t> to the Cart Fill Tracker … you would see a bunch of mock entries I put into the tracker </a:t>
            </a:r>
            <a:r>
              <a:rPr lang="en-US" baseline="0" dirty="0" smtClean="0">
                <a:sym typeface="Wingdings" panose="05000000000000000000" pitchFamily="2" charset="2"/>
              </a:rPr>
              <a:t> </a:t>
            </a:r>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252</a:t>
            </a:fld>
            <a:endParaRPr lang="en-US"/>
          </a:p>
        </p:txBody>
      </p:sp>
    </p:spTree>
    <p:extLst>
      <p:ext uri="{BB962C8B-B14F-4D97-AF65-F5344CB8AC3E}">
        <p14:creationId xmlns:p14="http://schemas.microsoft.com/office/powerpoint/2010/main" val="2521211457"/>
      </p:ext>
    </p:extLst>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So to</a:t>
            </a:r>
            <a:r>
              <a:rPr lang="en-US" baseline="0" dirty="0" smtClean="0"/>
              <a:t> run a report … it is much easier than most people think … </a:t>
            </a:r>
            <a:r>
              <a:rPr lang="en-US" baseline="0" dirty="0" smtClean="0">
                <a:sym typeface="Wingdings" panose="05000000000000000000" pitchFamily="2" charset="2"/>
              </a:rPr>
              <a:t> </a:t>
            </a:r>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253</a:t>
            </a:fld>
            <a:endParaRPr lang="en-US"/>
          </a:p>
        </p:txBody>
      </p:sp>
    </p:spTree>
    <p:extLst>
      <p:ext uri="{BB962C8B-B14F-4D97-AF65-F5344CB8AC3E}">
        <p14:creationId xmlns:p14="http://schemas.microsoft.com/office/powerpoint/2010/main" val="2521211457"/>
      </p:ext>
    </p:extLst>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There is an area within</a:t>
            </a:r>
            <a:r>
              <a:rPr lang="en-US" baseline="0" dirty="0" smtClean="0"/>
              <a:t> the List Tools at the top of the page </a:t>
            </a:r>
            <a:r>
              <a:rPr lang="en-US" baseline="0" dirty="0" smtClean="0">
                <a:sym typeface="Wingdings" panose="05000000000000000000" pitchFamily="2" charset="2"/>
              </a:rPr>
              <a:t> </a:t>
            </a:r>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254</a:t>
            </a:fld>
            <a:endParaRPr lang="en-US"/>
          </a:p>
        </p:txBody>
      </p:sp>
    </p:spTree>
    <p:extLst>
      <p:ext uri="{BB962C8B-B14F-4D97-AF65-F5344CB8AC3E}">
        <p14:creationId xmlns:p14="http://schemas.microsoft.com/office/powerpoint/2010/main" val="2521211457"/>
      </p:ext>
    </p:extLst>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That contains an option called </a:t>
            </a:r>
            <a:r>
              <a:rPr lang="en-US" baseline="0" dirty="0" smtClean="0"/>
              <a:t>“</a:t>
            </a:r>
            <a:r>
              <a:rPr lang="en-US" b="1" i="0" baseline="0" dirty="0" smtClean="0"/>
              <a:t>Export to Excel” </a:t>
            </a:r>
            <a:r>
              <a:rPr lang="en-US" baseline="0" dirty="0" smtClean="0">
                <a:sym typeface="Wingdings" panose="05000000000000000000" pitchFamily="2" charset="2"/>
              </a:rPr>
              <a:t> </a:t>
            </a:r>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255</a:t>
            </a:fld>
            <a:endParaRPr lang="en-US"/>
          </a:p>
        </p:txBody>
      </p:sp>
    </p:spTree>
    <p:extLst>
      <p:ext uri="{BB962C8B-B14F-4D97-AF65-F5344CB8AC3E}">
        <p14:creationId xmlns:p14="http://schemas.microsoft.com/office/powerpoint/2010/main" val="2521211457"/>
      </p:ext>
    </p:extLst>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All we need to do is click on </a:t>
            </a:r>
            <a:r>
              <a:rPr lang="en-US" baseline="0" dirty="0"/>
              <a:t>“Export </a:t>
            </a:r>
            <a:r>
              <a:rPr lang="en-US" baseline="0"/>
              <a:t>to Excel”</a:t>
            </a:r>
            <a:endParaRPr lang="en-US" dirty="0"/>
          </a:p>
          <a:p>
            <a:endParaRPr lang="en-US" dirty="0"/>
          </a:p>
          <a:p>
            <a:r>
              <a:rPr lang="en-US"/>
              <a:t>But there is an important tip to remember here … *** </a:t>
            </a:r>
            <a:r>
              <a:rPr lang="en-US" b="1"/>
              <a:t>What you see is what you get </a:t>
            </a:r>
            <a:r>
              <a:rPr lang="en-US"/>
              <a:t>… If the data is not showing on the VIEW page … it will NOT export into Excel … so if you need additional data … you will need to create a custom view to do that … which I will cover in a few moments … </a:t>
            </a:r>
            <a:endParaRPr lang="en-US" dirty="0"/>
          </a:p>
          <a:p>
            <a:endParaRPr lang="en-US" dirty="0"/>
          </a:p>
          <a:p>
            <a:r>
              <a:rPr lang="en-US"/>
              <a:t>For now … let’s just click on Export to Excel … </a:t>
            </a:r>
            <a:r>
              <a:rPr lang="en-US" baseline="0"/>
              <a:t> </a:t>
            </a:r>
            <a:r>
              <a:rPr lang="en-US" baseline="0" dirty="0">
                <a:sym typeface="Wingdings" panose="05000000000000000000" pitchFamily="2" charset="2"/>
              </a:rPr>
              <a:t> </a:t>
            </a:r>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256</a:t>
            </a:fld>
            <a:endParaRPr lang="en-US"/>
          </a:p>
        </p:txBody>
      </p:sp>
    </p:spTree>
    <p:extLst>
      <p:ext uri="{BB962C8B-B14F-4D97-AF65-F5344CB8AC3E}">
        <p14:creationId xmlns:p14="http://schemas.microsoft.com/office/powerpoint/2010/main" val="2521211457"/>
      </p:ext>
    </p:extLst>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When you</a:t>
            </a:r>
            <a:r>
              <a:rPr lang="en-US" baseline="0" dirty="0" smtClean="0"/>
              <a:t> hit Export to Excel … keep an eye out for a message bar down the bottom of the page </a:t>
            </a:r>
            <a:r>
              <a:rPr lang="en-US" baseline="0" dirty="0" smtClean="0">
                <a:sym typeface="Wingdings" panose="05000000000000000000" pitchFamily="2" charset="2"/>
              </a:rPr>
              <a:t> </a:t>
            </a:r>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257</a:t>
            </a:fld>
            <a:endParaRPr lang="en-US"/>
          </a:p>
        </p:txBody>
      </p:sp>
    </p:spTree>
    <p:extLst>
      <p:ext uri="{BB962C8B-B14F-4D97-AF65-F5344CB8AC3E}">
        <p14:creationId xmlns:p14="http://schemas.microsoft.com/office/powerpoint/2010/main" val="2521211457"/>
      </p:ext>
    </p:extLst>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We highlighted</a:t>
            </a:r>
            <a:r>
              <a:rPr lang="en-US" baseline="0" dirty="0" smtClean="0"/>
              <a:t> it a bit here … </a:t>
            </a:r>
            <a:r>
              <a:rPr lang="en-US" baseline="0" dirty="0" smtClean="0">
                <a:sym typeface="Wingdings" panose="05000000000000000000" pitchFamily="2" charset="2"/>
              </a:rPr>
              <a:t> </a:t>
            </a:r>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258</a:t>
            </a:fld>
            <a:endParaRPr lang="en-US"/>
          </a:p>
        </p:txBody>
      </p:sp>
    </p:spTree>
    <p:extLst>
      <p:ext uri="{BB962C8B-B14F-4D97-AF65-F5344CB8AC3E}">
        <p14:creationId xmlns:p14="http://schemas.microsoft.com/office/powerpoint/2010/main" val="2521211457"/>
      </p:ext>
    </p:extLst>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We will want to click on Open or Save … whatever</a:t>
            </a:r>
            <a:r>
              <a:rPr lang="en-US" baseline="0" dirty="0" smtClean="0"/>
              <a:t> your preference is …</a:t>
            </a:r>
          </a:p>
          <a:p>
            <a:endParaRPr lang="en-US" baseline="0" dirty="0" smtClean="0"/>
          </a:p>
          <a:p>
            <a:r>
              <a:rPr lang="en-US" baseline="0" dirty="0" smtClean="0"/>
              <a:t>We will choose Open in this example  </a:t>
            </a:r>
            <a:r>
              <a:rPr lang="en-US" baseline="0" dirty="0" smtClean="0">
                <a:sym typeface="Wingdings" panose="05000000000000000000" pitchFamily="2" charset="2"/>
              </a:rPr>
              <a:t> </a:t>
            </a:r>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259</a:t>
            </a:fld>
            <a:endParaRPr lang="en-US"/>
          </a:p>
        </p:txBody>
      </p:sp>
    </p:spTree>
    <p:extLst>
      <p:ext uri="{BB962C8B-B14F-4D97-AF65-F5344CB8AC3E}">
        <p14:creationId xmlns:p14="http://schemas.microsoft.com/office/powerpoint/2010/main" val="25212114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We use a quick drop-down field to choose if the item is a chemo, topical, iv and</a:t>
            </a:r>
            <a:r>
              <a:rPr lang="en-US" baseline="0" dirty="0" smtClean="0"/>
              <a:t> so forth … </a:t>
            </a:r>
            <a:r>
              <a:rPr lang="en-US" baseline="0" dirty="0" smtClean="0">
                <a:sym typeface="Wingdings" panose="05000000000000000000" pitchFamily="2" charset="2"/>
              </a:rPr>
              <a:t> </a:t>
            </a:r>
            <a:endParaRPr lang="en-US" baseline="0" dirty="0" smtClean="0"/>
          </a:p>
        </p:txBody>
      </p:sp>
      <p:sp>
        <p:nvSpPr>
          <p:cNvPr id="4" name="Slide Number Placeholder 3"/>
          <p:cNvSpPr>
            <a:spLocks noGrp="1"/>
          </p:cNvSpPr>
          <p:nvPr>
            <p:ph type="sldNum" sz="quarter" idx="10"/>
          </p:nvPr>
        </p:nvSpPr>
        <p:spPr/>
        <p:txBody>
          <a:bodyPr/>
          <a:lstStyle/>
          <a:p>
            <a:fld id="{C2681061-0432-42BE-BBA5-C1A46A6F17C8}" type="slidenum">
              <a:rPr lang="en-US" smtClean="0"/>
              <a:t>26</a:t>
            </a:fld>
            <a:endParaRPr lang="en-US"/>
          </a:p>
        </p:txBody>
      </p:sp>
    </p:spTree>
    <p:extLst>
      <p:ext uri="{BB962C8B-B14F-4D97-AF65-F5344CB8AC3E}">
        <p14:creationId xmlns:p14="http://schemas.microsoft.com/office/powerpoint/2010/main" val="3740873437"/>
      </p:ext>
    </p:extLst>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You will get a Microsoft Security</a:t>
            </a:r>
            <a:r>
              <a:rPr lang="en-US" baseline="0" dirty="0" smtClean="0"/>
              <a:t> Notice warning since you are connecting your desktop Excel application to online data </a:t>
            </a:r>
            <a:r>
              <a:rPr lang="en-US" baseline="0" dirty="0" smtClean="0">
                <a:sym typeface="Wingdings" panose="05000000000000000000" pitchFamily="2" charset="2"/>
              </a:rPr>
              <a:t> </a:t>
            </a:r>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260</a:t>
            </a:fld>
            <a:endParaRPr lang="en-US"/>
          </a:p>
        </p:txBody>
      </p:sp>
    </p:spTree>
    <p:extLst>
      <p:ext uri="{BB962C8B-B14F-4D97-AF65-F5344CB8AC3E}">
        <p14:creationId xmlns:p14="http://schemas.microsoft.com/office/powerpoint/2010/main" val="2521211457"/>
      </p:ext>
    </p:extLst>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We will proceed</a:t>
            </a:r>
            <a:r>
              <a:rPr lang="en-US" baseline="0" dirty="0" smtClean="0"/>
              <a:t> by clicking Enable </a:t>
            </a:r>
            <a:r>
              <a:rPr lang="en-US" baseline="0" dirty="0" smtClean="0">
                <a:sym typeface="Wingdings" panose="05000000000000000000" pitchFamily="2" charset="2"/>
              </a:rPr>
              <a:t> </a:t>
            </a:r>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261</a:t>
            </a:fld>
            <a:endParaRPr lang="en-US"/>
          </a:p>
        </p:txBody>
      </p:sp>
    </p:spTree>
    <p:extLst>
      <p:ext uri="{BB962C8B-B14F-4D97-AF65-F5344CB8AC3E}">
        <p14:creationId xmlns:p14="http://schemas.microsoft.com/office/powerpoint/2010/main" val="2521211457"/>
      </p:ext>
    </p:extLst>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And here you can see – all of the data that was in our view was</a:t>
            </a:r>
            <a:r>
              <a:rPr lang="en-US" baseline="0" dirty="0" smtClean="0"/>
              <a:t> imported directly into Excel. From here you can use calculations and pivots to create a myriad of graphs and measures for your department. </a:t>
            </a:r>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262</a:t>
            </a:fld>
            <a:endParaRPr lang="en-US"/>
          </a:p>
        </p:txBody>
      </p:sp>
    </p:spTree>
    <p:extLst>
      <p:ext uri="{BB962C8B-B14F-4D97-AF65-F5344CB8AC3E}">
        <p14:creationId xmlns:p14="http://schemas.microsoft.com/office/powerpoint/2010/main" val="2831389839"/>
      </p:ext>
    </p:extLst>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With a few clicks to run a pivot chart – you can quickly see how your department</a:t>
            </a:r>
            <a:r>
              <a:rPr lang="en-US" baseline="0" dirty="0" smtClean="0"/>
              <a:t> is doing each week. </a:t>
            </a:r>
          </a:p>
          <a:p>
            <a:endParaRPr lang="en-US" baseline="0" dirty="0" smtClean="0">
              <a:sym typeface="Wingdings" panose="05000000000000000000" pitchFamily="2" charset="2"/>
            </a:endParaRPr>
          </a:p>
          <a:p>
            <a:r>
              <a:rPr lang="en-US" baseline="0" dirty="0" smtClean="0">
                <a:sym typeface="Wingdings" panose="05000000000000000000" pitchFamily="2" charset="2"/>
              </a:rPr>
              <a:t>In this example – we would have prevented 73 missing meds … </a:t>
            </a:r>
          </a:p>
          <a:p>
            <a:r>
              <a:rPr lang="en-US" baseline="0" dirty="0" smtClean="0">
                <a:sym typeface="Wingdings" panose="05000000000000000000" pitchFamily="2" charset="2"/>
              </a:rPr>
              <a:t>We prevented 35 med errors </a:t>
            </a:r>
          </a:p>
          <a:p>
            <a:r>
              <a:rPr lang="en-US" baseline="0" dirty="0" smtClean="0">
                <a:sym typeface="Wingdings" panose="05000000000000000000" pitchFamily="2" charset="2"/>
              </a:rPr>
              <a:t>And invested 5.6 hours of staff time       </a:t>
            </a:r>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263</a:t>
            </a:fld>
            <a:endParaRPr lang="en-US"/>
          </a:p>
        </p:txBody>
      </p:sp>
    </p:spTree>
    <p:extLst>
      <p:ext uri="{BB962C8B-B14F-4D97-AF65-F5344CB8AC3E}">
        <p14:creationId xmlns:p14="http://schemas.microsoft.com/office/powerpoint/2010/main" val="2831389839"/>
      </p:ext>
    </p:extLst>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So coming back to my comment about “What you</a:t>
            </a:r>
            <a:r>
              <a:rPr lang="en-US" baseline="0" dirty="0" smtClean="0"/>
              <a:t> see is what you get!” when you export reports .. </a:t>
            </a:r>
            <a:r>
              <a:rPr lang="en-US" baseline="0" dirty="0" smtClean="0">
                <a:sym typeface="Wingdings" panose="05000000000000000000" pitchFamily="2" charset="2"/>
              </a:rPr>
              <a:t></a:t>
            </a:r>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264</a:t>
            </a:fld>
            <a:endParaRPr lang="en-US"/>
          </a:p>
        </p:txBody>
      </p:sp>
    </p:spTree>
    <p:extLst>
      <p:ext uri="{BB962C8B-B14F-4D97-AF65-F5344CB8AC3E}">
        <p14:creationId xmlns:p14="http://schemas.microsoft.com/office/powerpoint/2010/main" val="2831389839"/>
      </p:ext>
    </p:extLst>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sym typeface="Wingdings" panose="05000000000000000000" pitchFamily="2" charset="2"/>
              </a:rPr>
              <a:t>So here is our current view … we have 5 columns … so when we export data … what will we get?    </a:t>
            </a:r>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265</a:t>
            </a:fld>
            <a:endParaRPr lang="en-US"/>
          </a:p>
        </p:txBody>
      </p:sp>
    </p:spTree>
    <p:extLst>
      <p:ext uri="{BB962C8B-B14F-4D97-AF65-F5344CB8AC3E}">
        <p14:creationId xmlns:p14="http://schemas.microsoft.com/office/powerpoint/2010/main" val="205627245"/>
      </p:ext>
    </p:extLst>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will get 5 columns --- and only what is showing on that page</a:t>
            </a:r>
            <a:r>
              <a:rPr lang="en-US" baseline="0" dirty="0" smtClean="0"/>
              <a:t> </a:t>
            </a:r>
            <a:r>
              <a:rPr lang="en-US" baseline="0" dirty="0" smtClean="0">
                <a:sym typeface="Wingdings" panose="05000000000000000000" pitchFamily="2" charset="2"/>
              </a:rPr>
              <a:t> </a:t>
            </a:r>
            <a:r>
              <a:rPr lang="en-US" dirty="0" smtClean="0"/>
              <a:t> </a:t>
            </a:r>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266</a:t>
            </a:fld>
            <a:endParaRPr lang="en-US"/>
          </a:p>
        </p:txBody>
      </p:sp>
    </p:spTree>
    <p:extLst>
      <p:ext uri="{BB962C8B-B14F-4D97-AF65-F5344CB8AC3E}">
        <p14:creationId xmlns:p14="http://schemas.microsoft.com/office/powerpoint/2010/main" val="3109281014"/>
      </p:ext>
    </p:extLst>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Let’s say we just added a new field called “# Minutes</a:t>
            </a:r>
            <a:r>
              <a:rPr lang="en-US" baseline="0" dirty="0" smtClean="0"/>
              <a:t> to check cart” and we also want that in our report … </a:t>
            </a:r>
          </a:p>
          <a:p>
            <a:endParaRPr lang="en-US" baseline="0" dirty="0" smtClean="0"/>
          </a:p>
          <a:p>
            <a:r>
              <a:rPr lang="en-US" baseline="0" dirty="0" smtClean="0"/>
              <a:t>So if it is not in the current VIEW … you need to create a special view for data exports … </a:t>
            </a:r>
          </a:p>
          <a:p>
            <a:endParaRPr lang="en-US" baseline="0" dirty="0" smtClean="0">
              <a:sym typeface="Wingdings" panose="05000000000000000000" pitchFamily="2" charset="2"/>
            </a:endParaRPr>
          </a:p>
          <a:p>
            <a:r>
              <a:rPr lang="en-US" baseline="0" dirty="0" smtClean="0">
                <a:sym typeface="Wingdings" panose="05000000000000000000" pitchFamily="2" charset="2"/>
              </a:rPr>
              <a:t>Let me show you how to do that … </a:t>
            </a:r>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267</a:t>
            </a:fld>
            <a:endParaRPr lang="en-US"/>
          </a:p>
        </p:txBody>
      </p:sp>
    </p:spTree>
    <p:extLst>
      <p:ext uri="{BB962C8B-B14F-4D97-AF65-F5344CB8AC3E}">
        <p14:creationId xmlns:p14="http://schemas.microsoft.com/office/powerpoint/2010/main" val="2831389839"/>
      </p:ext>
    </p:extLst>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we are back to our list … if you activate the ribbon … we are looking for</a:t>
            </a:r>
            <a:r>
              <a:rPr lang="en-US" baseline="0" dirty="0" smtClean="0"/>
              <a:t> a button called “Create View” </a:t>
            </a:r>
            <a:r>
              <a:rPr lang="en-US" baseline="0" dirty="0" smtClean="0">
                <a:sym typeface="Wingdings" panose="05000000000000000000" pitchFamily="2" charset="2"/>
              </a:rPr>
              <a:t> </a:t>
            </a:r>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268</a:t>
            </a:fld>
            <a:endParaRPr lang="en-US"/>
          </a:p>
        </p:txBody>
      </p:sp>
    </p:spTree>
    <p:extLst>
      <p:ext uri="{BB962C8B-B14F-4D97-AF65-F5344CB8AC3E}">
        <p14:creationId xmlns:p14="http://schemas.microsoft.com/office/powerpoint/2010/main" val="205627245"/>
      </p:ext>
    </p:extLst>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button is in the same area as the Modify</a:t>
            </a:r>
            <a:r>
              <a:rPr lang="en-US" baseline="0" dirty="0" smtClean="0"/>
              <a:t> View we worked on earlier … </a:t>
            </a:r>
          </a:p>
          <a:p>
            <a:endParaRPr lang="en-US" baseline="0" dirty="0" smtClean="0">
              <a:sym typeface="Wingdings" panose="05000000000000000000" pitchFamily="2" charset="2"/>
            </a:endParaRPr>
          </a:p>
          <a:p>
            <a:r>
              <a:rPr lang="en-US" baseline="0" dirty="0" smtClean="0">
                <a:sym typeface="Wingdings" panose="05000000000000000000" pitchFamily="2" charset="2"/>
              </a:rPr>
              <a:t>We will click on Create View …  </a:t>
            </a:r>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269</a:t>
            </a:fld>
            <a:endParaRPr lang="en-US"/>
          </a:p>
        </p:txBody>
      </p:sp>
    </p:spTree>
    <p:extLst>
      <p:ext uri="{BB962C8B-B14F-4D97-AF65-F5344CB8AC3E}">
        <p14:creationId xmlns:p14="http://schemas.microsoft.com/office/powerpoint/2010/main" val="2056272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We then enter in the patient identifier and</a:t>
            </a:r>
            <a:r>
              <a:rPr lang="en-US" baseline="0" dirty="0" smtClean="0"/>
              <a:t> </a:t>
            </a:r>
            <a:r>
              <a:rPr lang="en-US" baseline="0" dirty="0" smtClean="0">
                <a:sym typeface="Wingdings" panose="05000000000000000000" pitchFamily="2" charset="2"/>
              </a:rPr>
              <a:t> </a:t>
            </a:r>
            <a:endParaRPr lang="en-US" baseline="0" dirty="0" smtClean="0"/>
          </a:p>
        </p:txBody>
      </p:sp>
      <p:sp>
        <p:nvSpPr>
          <p:cNvPr id="4" name="Slide Number Placeholder 3"/>
          <p:cNvSpPr>
            <a:spLocks noGrp="1"/>
          </p:cNvSpPr>
          <p:nvPr>
            <p:ph type="sldNum" sz="quarter" idx="10"/>
          </p:nvPr>
        </p:nvSpPr>
        <p:spPr/>
        <p:txBody>
          <a:bodyPr/>
          <a:lstStyle/>
          <a:p>
            <a:fld id="{C2681061-0432-42BE-BBA5-C1A46A6F17C8}" type="slidenum">
              <a:rPr lang="en-US" smtClean="0"/>
              <a:t>27</a:t>
            </a:fld>
            <a:endParaRPr lang="en-US"/>
          </a:p>
        </p:txBody>
      </p:sp>
    </p:spTree>
    <p:extLst>
      <p:ext uri="{BB962C8B-B14F-4D97-AF65-F5344CB8AC3E}">
        <p14:creationId xmlns:p14="http://schemas.microsoft.com/office/powerpoint/2010/main" val="3740873437"/>
      </p:ext>
    </p:extLst>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next</a:t>
            </a:r>
            <a:r>
              <a:rPr lang="en-US" baseline="0" dirty="0" smtClean="0"/>
              <a:t> page will bring us to a bunch of options for creating a new custom view … </a:t>
            </a:r>
            <a:r>
              <a:rPr lang="en-US" baseline="0" dirty="0" smtClean="0">
                <a:sym typeface="Wingdings" panose="05000000000000000000" pitchFamily="2" charset="2"/>
              </a:rPr>
              <a:t> </a:t>
            </a:r>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270</a:t>
            </a:fld>
            <a:endParaRPr lang="en-US"/>
          </a:p>
        </p:txBody>
      </p:sp>
    </p:spTree>
    <p:extLst>
      <p:ext uri="{BB962C8B-B14F-4D97-AF65-F5344CB8AC3E}">
        <p14:creationId xmlns:p14="http://schemas.microsoft.com/office/powerpoint/2010/main" val="4064864323"/>
      </p:ext>
    </p:extLst>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option we will use for this example … is at the bottom … It states</a:t>
            </a:r>
            <a:r>
              <a:rPr lang="en-US" baseline="0" dirty="0" smtClean="0"/>
              <a:t> “Start from an Existing View” … </a:t>
            </a:r>
          </a:p>
          <a:p>
            <a:endParaRPr lang="en-US" baseline="0" dirty="0" smtClean="0"/>
          </a:p>
          <a:p>
            <a:r>
              <a:rPr lang="en-US" baseline="0" dirty="0" smtClean="0"/>
              <a:t>This is a useful option since it will copy everything we have there … and just change the columns.</a:t>
            </a:r>
          </a:p>
          <a:p>
            <a:endParaRPr lang="en-US" baseline="0" dirty="0" smtClean="0">
              <a:sym typeface="Wingdings" panose="05000000000000000000" pitchFamily="2" charset="2"/>
            </a:endParaRPr>
          </a:p>
          <a:p>
            <a:r>
              <a:rPr lang="en-US" baseline="0" dirty="0" smtClean="0">
                <a:sym typeface="Wingdings" panose="05000000000000000000" pitchFamily="2" charset="2"/>
              </a:rPr>
              <a:t>If you made a fancy header section … this is a great time saver … since it will copy that too …  </a:t>
            </a:r>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271</a:t>
            </a:fld>
            <a:endParaRPr lang="en-US"/>
          </a:p>
        </p:txBody>
      </p:sp>
    </p:spTree>
    <p:extLst>
      <p:ext uri="{BB962C8B-B14F-4D97-AF65-F5344CB8AC3E}">
        <p14:creationId xmlns:p14="http://schemas.microsoft.com/office/powerpoint/2010/main" val="4064864323"/>
      </p:ext>
    </p:extLst>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we will click on All Items to copy and modify that view </a:t>
            </a:r>
            <a:r>
              <a:rPr lang="en-US" baseline="0" dirty="0" smtClean="0">
                <a:sym typeface="Wingdings" panose="05000000000000000000" pitchFamily="2" charset="2"/>
              </a:rPr>
              <a:t> </a:t>
            </a:r>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272</a:t>
            </a:fld>
            <a:endParaRPr lang="en-US"/>
          </a:p>
        </p:txBody>
      </p:sp>
    </p:spTree>
    <p:extLst>
      <p:ext uri="{BB962C8B-B14F-4D97-AF65-F5344CB8AC3E}">
        <p14:creationId xmlns:p14="http://schemas.microsoft.com/office/powerpoint/2010/main" val="4064864323"/>
      </p:ext>
    </p:extLst>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first thing</a:t>
            </a:r>
            <a:r>
              <a:rPr lang="en-US" baseline="0" dirty="0" smtClean="0"/>
              <a:t> we need to do is give it a name … In this case I will call it “Data-View” … </a:t>
            </a:r>
            <a:r>
              <a:rPr lang="en-US" baseline="0" dirty="0" smtClean="0">
                <a:sym typeface="Wingdings" panose="05000000000000000000" pitchFamily="2" charset="2"/>
              </a:rPr>
              <a:t> </a:t>
            </a:r>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273</a:t>
            </a:fld>
            <a:endParaRPr lang="en-US"/>
          </a:p>
        </p:txBody>
      </p:sp>
    </p:spTree>
    <p:extLst>
      <p:ext uri="{BB962C8B-B14F-4D97-AF65-F5344CB8AC3E}">
        <p14:creationId xmlns:p14="http://schemas.microsoft.com/office/powerpoint/2010/main" val="3739536235"/>
      </p:ext>
    </p:extLst>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sym typeface="Wingdings" panose="05000000000000000000" pitchFamily="2" charset="2"/>
              </a:rPr>
              <a:t>It will give you an option … to make this the new default view … This would override the “All Items” view … in this case … we don’t want to do that … so we will leave it unselected  </a:t>
            </a:r>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274</a:t>
            </a:fld>
            <a:endParaRPr lang="en-US"/>
          </a:p>
        </p:txBody>
      </p:sp>
    </p:spTree>
    <p:extLst>
      <p:ext uri="{BB962C8B-B14F-4D97-AF65-F5344CB8AC3E}">
        <p14:creationId xmlns:p14="http://schemas.microsoft.com/office/powerpoint/2010/main" val="3739536235"/>
      </p:ext>
    </p:extLst>
  </p:cSld>
  <p:clrMapOvr>
    <a:masterClrMapping/>
  </p:clrMapOvr>
</p:notes>
</file>

<file path=ppt/notesSlides/notesSlide2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sym typeface="Wingdings" panose="05000000000000000000" pitchFamily="2" charset="2"/>
              </a:rPr>
              <a:t>The next area … allows you to make your new custom view public or private … If this is really only for your use … choose PERSONAL VIEW here … It’s a great way to make custom views for your work that no one else can see …   </a:t>
            </a:r>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275</a:t>
            </a:fld>
            <a:endParaRPr lang="en-US"/>
          </a:p>
        </p:txBody>
      </p:sp>
    </p:spTree>
    <p:extLst>
      <p:ext uri="{BB962C8B-B14F-4D97-AF65-F5344CB8AC3E}">
        <p14:creationId xmlns:p14="http://schemas.microsoft.com/office/powerpoint/2010/main" val="3739536235"/>
      </p:ext>
    </p:extLst>
  </p:cSld>
  <p:clrMapOvr>
    <a:masterClrMapping/>
  </p:clrMapOvr>
</p:notes>
</file>

<file path=ppt/notesSlides/notesSlide2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next area</a:t>
            </a:r>
            <a:r>
              <a:rPr lang="en-US" baseline="0" dirty="0" smtClean="0"/>
              <a:t> will look familiar to when we were Modifying the View earlier on … in this example … we can check or uncheck whatever we want to show in this custom view … we can also change the order of items on the right … </a:t>
            </a:r>
          </a:p>
          <a:p>
            <a:endParaRPr lang="en-US" baseline="0" dirty="0" smtClean="0">
              <a:sym typeface="Wingdings" panose="05000000000000000000" pitchFamily="2" charset="2"/>
            </a:endParaRPr>
          </a:p>
          <a:p>
            <a:r>
              <a:rPr lang="en-US" baseline="0" dirty="0" smtClean="0">
                <a:sym typeface="Wingdings" panose="05000000000000000000" pitchFamily="2" charset="2"/>
              </a:rPr>
              <a:t>We will be adding the # Minutes to check cart in this example   </a:t>
            </a:r>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276</a:t>
            </a:fld>
            <a:endParaRPr lang="en-US"/>
          </a:p>
        </p:txBody>
      </p:sp>
    </p:spTree>
    <p:extLst>
      <p:ext uri="{BB962C8B-B14F-4D97-AF65-F5344CB8AC3E}">
        <p14:creationId xmlns:p14="http://schemas.microsoft.com/office/powerpoint/2010/main" val="655998558"/>
      </p:ext>
    </p:extLst>
  </p:cSld>
  <p:clrMapOvr>
    <a:masterClrMapping/>
  </p:clrMapOvr>
</p:notes>
</file>

<file path=ppt/notesSlides/notesSlide2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next section allows you</a:t>
            </a:r>
            <a:r>
              <a:rPr lang="en-US" baseline="0" dirty="0" smtClean="0"/>
              <a:t> to decide how you want to sort your list … you can choose any criteria you want </a:t>
            </a:r>
            <a:r>
              <a:rPr lang="en-US" baseline="0" dirty="0" smtClean="0">
                <a:sym typeface="Wingdings" panose="05000000000000000000" pitchFamily="2" charset="2"/>
              </a:rPr>
              <a:t> </a:t>
            </a:r>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277</a:t>
            </a:fld>
            <a:endParaRPr lang="en-US"/>
          </a:p>
        </p:txBody>
      </p:sp>
    </p:spTree>
    <p:extLst>
      <p:ext uri="{BB962C8B-B14F-4D97-AF65-F5344CB8AC3E}">
        <p14:creationId xmlns:p14="http://schemas.microsoft.com/office/powerpoint/2010/main" val="1579033362"/>
      </p:ext>
    </p:extLst>
  </p:cSld>
  <p:clrMapOvr>
    <a:masterClrMapping/>
  </p:clrMapOvr>
</p:notes>
</file>

<file path=ppt/notesSlides/notesSlide2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next section allows you to add filters … this is a VERY useful section</a:t>
            </a:r>
            <a:r>
              <a:rPr lang="en-US" baseline="0" dirty="0" smtClean="0"/>
              <a:t> to create very specialized views based on any criteria you like </a:t>
            </a:r>
            <a:r>
              <a:rPr lang="en-US" baseline="0" dirty="0" smtClean="0">
                <a:sym typeface="Wingdings" panose="05000000000000000000" pitchFamily="2" charset="2"/>
              </a:rPr>
              <a:t> </a:t>
            </a:r>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278</a:t>
            </a:fld>
            <a:endParaRPr lang="en-US"/>
          </a:p>
        </p:txBody>
      </p:sp>
    </p:spTree>
    <p:extLst>
      <p:ext uri="{BB962C8B-B14F-4D97-AF65-F5344CB8AC3E}">
        <p14:creationId xmlns:p14="http://schemas.microsoft.com/office/powerpoint/2010/main" val="1579033362"/>
      </p:ext>
    </p:extLst>
  </p:cSld>
  <p:clrMapOvr>
    <a:masterClrMapping/>
  </p:clrMapOvr>
</p:notes>
</file>

<file path=ppt/notesSlides/notesSlide2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you can see … the options</a:t>
            </a:r>
            <a:r>
              <a:rPr lang="en-US" baseline="0" dirty="0" smtClean="0"/>
              <a:t> go on and on … it is very customizable … so if you have any questions as you go along … feel free to email me … and we will send along some information and resources …. </a:t>
            </a:r>
            <a:r>
              <a:rPr lang="en-US" baseline="0" dirty="0" smtClean="0">
                <a:sym typeface="Wingdings" panose="05000000000000000000" pitchFamily="2" charset="2"/>
              </a:rPr>
              <a:t> </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279</a:t>
            </a:fld>
            <a:endParaRPr lang="en-US"/>
          </a:p>
        </p:txBody>
      </p:sp>
    </p:spTree>
    <p:extLst>
      <p:ext uri="{BB962C8B-B14F-4D97-AF65-F5344CB8AC3E}">
        <p14:creationId xmlns:p14="http://schemas.microsoft.com/office/powerpoint/2010/main" val="17192528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Then the user will enter</a:t>
            </a:r>
            <a:r>
              <a:rPr lang="en-US" baseline="0" dirty="0" smtClean="0"/>
              <a:t> in everything you would see on a typical compounding log --- </a:t>
            </a:r>
          </a:p>
          <a:p>
            <a:endParaRPr lang="en-US" baseline="0" dirty="0" smtClean="0"/>
          </a:p>
          <a:p>
            <a:r>
              <a:rPr lang="en-US" baseline="0" dirty="0" smtClean="0"/>
              <a:t>Such as </a:t>
            </a:r>
            <a:r>
              <a:rPr lang="en-US" dirty="0" smtClean="0"/>
              <a:t>additives,</a:t>
            </a:r>
            <a:r>
              <a:rPr lang="en-US" baseline="0" dirty="0" smtClean="0"/>
              <a:t> manufacturer, lot and so on </a:t>
            </a:r>
          </a:p>
          <a:p>
            <a:endParaRPr lang="en-US" baseline="0" dirty="0" smtClean="0"/>
          </a:p>
          <a:p>
            <a:r>
              <a:rPr lang="en-US" baseline="0" dirty="0" smtClean="0"/>
              <a:t>We added quick drop-down boxes to save some time </a:t>
            </a:r>
            <a:r>
              <a:rPr lang="en-US" dirty="0" smtClean="0"/>
              <a:t> </a:t>
            </a:r>
            <a:r>
              <a:rPr lang="en-US" baseline="0" dirty="0" smtClean="0">
                <a:sym typeface="Wingdings" panose="05000000000000000000" pitchFamily="2" charset="2"/>
              </a:rPr>
              <a:t> </a:t>
            </a:r>
            <a:endParaRPr lang="en-US" baseline="0" dirty="0" smtClean="0"/>
          </a:p>
        </p:txBody>
      </p:sp>
      <p:sp>
        <p:nvSpPr>
          <p:cNvPr id="4" name="Slide Number Placeholder 3"/>
          <p:cNvSpPr>
            <a:spLocks noGrp="1"/>
          </p:cNvSpPr>
          <p:nvPr>
            <p:ph type="sldNum" sz="quarter" idx="10"/>
          </p:nvPr>
        </p:nvSpPr>
        <p:spPr/>
        <p:txBody>
          <a:bodyPr/>
          <a:lstStyle/>
          <a:p>
            <a:fld id="{C2681061-0432-42BE-BBA5-C1A46A6F17C8}" type="slidenum">
              <a:rPr lang="en-US" smtClean="0"/>
              <a:t>28</a:t>
            </a:fld>
            <a:endParaRPr lang="en-US"/>
          </a:p>
        </p:txBody>
      </p:sp>
    </p:spTree>
    <p:extLst>
      <p:ext uri="{BB962C8B-B14F-4D97-AF65-F5344CB8AC3E}">
        <p14:creationId xmlns:p14="http://schemas.microsoft.com/office/powerpoint/2010/main" val="3740873437"/>
      </p:ext>
    </p:extLst>
  </p:cSld>
  <p:clrMapOvr>
    <a:masterClrMapping/>
  </p:clrMapOvr>
</p:notes>
</file>

<file path=ppt/notesSlides/notesSlide2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Once you are happy with the settings</a:t>
            </a:r>
            <a:r>
              <a:rPr lang="en-US" baseline="0" dirty="0" smtClean="0"/>
              <a:t> … all you need to do is click OK to complete the view  </a:t>
            </a:r>
            <a:r>
              <a:rPr lang="en-US" baseline="0" dirty="0" smtClean="0">
                <a:sym typeface="Wingdings" panose="05000000000000000000" pitchFamily="2" charset="2"/>
              </a:rPr>
              <a:t> </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280</a:t>
            </a:fld>
            <a:endParaRPr lang="en-US"/>
          </a:p>
        </p:txBody>
      </p:sp>
    </p:spTree>
    <p:extLst>
      <p:ext uri="{BB962C8B-B14F-4D97-AF65-F5344CB8AC3E}">
        <p14:creationId xmlns:p14="http://schemas.microsoft.com/office/powerpoint/2010/main" val="1719252808"/>
      </p:ext>
    </p:extLst>
  </p:cSld>
  <p:clrMapOvr>
    <a:masterClrMapping/>
  </p:clrMapOvr>
</p:notes>
</file>

<file path=ppt/notesSlides/notesSlide2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will be returned to your NEW custom view … and how you know this is </a:t>
            </a:r>
            <a:r>
              <a:rPr lang="en-US" dirty="0" smtClean="0">
                <a:sym typeface="Wingdings" panose="05000000000000000000" pitchFamily="2" charset="2"/>
              </a:rPr>
              <a:t> </a:t>
            </a:r>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281</a:t>
            </a:fld>
            <a:endParaRPr lang="en-US"/>
          </a:p>
        </p:txBody>
      </p:sp>
    </p:spTree>
    <p:extLst>
      <p:ext uri="{BB962C8B-B14F-4D97-AF65-F5344CB8AC3E}">
        <p14:creationId xmlns:p14="http://schemas.microsoft.com/office/powerpoint/2010/main" val="1199721276"/>
      </p:ext>
    </p:extLst>
  </p:cSld>
  <p:clrMapOvr>
    <a:masterClrMapping/>
  </p:clrMapOvr>
</p:notes>
</file>

<file path=ppt/notesSlides/notesSlide2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ym typeface="Wingdings" panose="05000000000000000000" pitchFamily="2" charset="2"/>
              </a:rPr>
              <a:t>You</a:t>
            </a:r>
            <a:r>
              <a:rPr lang="en-US" baseline="0" dirty="0" smtClean="0">
                <a:sym typeface="Wingdings" panose="05000000000000000000" pitchFamily="2" charset="2"/>
              </a:rPr>
              <a:t> will see the view name at the top of the page … </a:t>
            </a:r>
            <a:r>
              <a:rPr lang="en-US" dirty="0" smtClean="0">
                <a:sym typeface="Wingdings" panose="05000000000000000000" pitchFamily="2" charset="2"/>
              </a:rPr>
              <a:t> </a:t>
            </a:r>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282</a:t>
            </a:fld>
            <a:endParaRPr lang="en-US"/>
          </a:p>
        </p:txBody>
      </p:sp>
    </p:spTree>
    <p:extLst>
      <p:ext uri="{BB962C8B-B14F-4D97-AF65-F5344CB8AC3E}">
        <p14:creationId xmlns:p14="http://schemas.microsoft.com/office/powerpoint/2010/main" val="1199721276"/>
      </p:ext>
    </p:extLst>
  </p:cSld>
  <p:clrMapOvr>
    <a:masterClrMapping/>
  </p:clrMapOvr>
</p:notes>
</file>

<file path=ppt/notesSlides/notesSlide2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ym typeface="Wingdings" panose="05000000000000000000" pitchFamily="2" charset="2"/>
              </a:rPr>
              <a:t>If</a:t>
            </a:r>
            <a:r>
              <a:rPr lang="en-US" baseline="0" dirty="0" smtClean="0">
                <a:sym typeface="Wingdings" panose="05000000000000000000" pitchFamily="2" charset="2"/>
              </a:rPr>
              <a:t> you click on it … you will see all of the available views … </a:t>
            </a:r>
          </a:p>
          <a:p>
            <a:endParaRPr lang="en-US" baseline="0" dirty="0" smtClean="0">
              <a:sym typeface="Wingdings" panose="05000000000000000000" pitchFamily="2" charset="2"/>
            </a:endParaRPr>
          </a:p>
          <a:p>
            <a:r>
              <a:rPr lang="en-US" baseline="0" dirty="0" smtClean="0">
                <a:sym typeface="Wingdings" panose="05000000000000000000" pitchFamily="2" charset="2"/>
              </a:rPr>
              <a:t>We have the All Items view … and the new one we just created called “Data View” … and this is a great way to jump between views … </a:t>
            </a:r>
            <a:r>
              <a:rPr lang="en-US" dirty="0" smtClean="0">
                <a:sym typeface="Wingdings" panose="05000000000000000000" pitchFamily="2" charset="2"/>
              </a:rPr>
              <a:t> </a:t>
            </a:r>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283</a:t>
            </a:fld>
            <a:endParaRPr lang="en-US"/>
          </a:p>
        </p:txBody>
      </p:sp>
    </p:spTree>
    <p:extLst>
      <p:ext uri="{BB962C8B-B14F-4D97-AF65-F5344CB8AC3E}">
        <p14:creationId xmlns:p14="http://schemas.microsoft.com/office/powerpoint/2010/main" val="1199721276"/>
      </p:ext>
    </p:extLst>
  </p:cSld>
  <p:clrMapOvr>
    <a:masterClrMapping/>
  </p:clrMapOvr>
</p:notes>
</file>

<file path=ppt/notesSlides/notesSlide2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ym typeface="Wingdings" panose="05000000000000000000" pitchFamily="2" charset="2"/>
              </a:rPr>
              <a:t>And</a:t>
            </a:r>
            <a:r>
              <a:rPr lang="en-US" baseline="0" dirty="0" smtClean="0">
                <a:sym typeface="Wingdings" panose="05000000000000000000" pitchFamily="2" charset="2"/>
              </a:rPr>
              <a:t> when you have the correct view for your data export … just click on Export to Excel and you will have all of </a:t>
            </a:r>
            <a:r>
              <a:rPr lang="en-US" baseline="0" smtClean="0">
                <a:sym typeface="Wingdings" panose="05000000000000000000" pitchFamily="2" charset="2"/>
              </a:rPr>
              <a:t>the data you need … </a:t>
            </a:r>
            <a:r>
              <a:rPr lang="en-US" smtClean="0">
                <a:sym typeface="Wingdings" panose="05000000000000000000" pitchFamily="2" charset="2"/>
              </a:rPr>
              <a:t> </a:t>
            </a:r>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284</a:t>
            </a:fld>
            <a:endParaRPr lang="en-US"/>
          </a:p>
        </p:txBody>
      </p:sp>
    </p:spTree>
    <p:extLst>
      <p:ext uri="{BB962C8B-B14F-4D97-AF65-F5344CB8AC3E}">
        <p14:creationId xmlns:p14="http://schemas.microsoft.com/office/powerpoint/2010/main" val="1199721276"/>
      </p:ext>
    </p:extLst>
  </p:cSld>
  <p:clrMapOvr>
    <a:masterClrMapping/>
  </p:clrMapOvr>
</p:notes>
</file>

<file path=ppt/notesSlides/notesSlide2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quickly recap ….  Your</a:t>
            </a:r>
            <a:r>
              <a:rPr lang="en-US" baseline="0" dirty="0" smtClean="0"/>
              <a:t> data export will be controlled by what can you see in your view … </a:t>
            </a:r>
          </a:p>
          <a:p>
            <a:endParaRPr lang="en-US" baseline="0" dirty="0" smtClean="0"/>
          </a:p>
          <a:p>
            <a:r>
              <a:rPr lang="en-US" baseline="0" dirty="0" smtClean="0"/>
              <a:t>Just remember – what you see is what you get !  </a:t>
            </a:r>
            <a:r>
              <a:rPr lang="en-US" baseline="0" dirty="0" smtClean="0">
                <a:sym typeface="Wingdings" panose="05000000000000000000" pitchFamily="2" charset="2"/>
              </a:rPr>
              <a:t> </a:t>
            </a:r>
            <a:r>
              <a:rPr lang="en-US" dirty="0" smtClean="0"/>
              <a:t>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285</a:t>
            </a:fld>
            <a:endParaRPr lang="en-US"/>
          </a:p>
        </p:txBody>
      </p:sp>
    </p:spTree>
    <p:extLst>
      <p:ext uri="{BB962C8B-B14F-4D97-AF65-F5344CB8AC3E}">
        <p14:creationId xmlns:p14="http://schemas.microsoft.com/office/powerpoint/2010/main" val="2476760582"/>
      </p:ext>
    </p:extLst>
  </p:cSld>
  <p:clrMapOvr>
    <a:masterClrMapping/>
  </p:clrMapOvr>
</p:notes>
</file>

<file path=ppt/notesSlides/notesSlide2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t>To learn more on how to insert create reports like </a:t>
            </a:r>
            <a:r>
              <a:rPr lang="en-US" baseline="0" smtClean="0"/>
              <a:t>we showed you … </a:t>
            </a:r>
            <a:r>
              <a:rPr lang="en-US" baseline="0" dirty="0" smtClean="0"/>
              <a:t>you can visit our tutorial video page and we will be adding a series of videos on how to run these reports … which will be available when you have time to sit down and get started  </a:t>
            </a:r>
            <a:r>
              <a:rPr lang="en-US" baseline="0" dirty="0" smtClean="0">
                <a:sym typeface="Wingdings" panose="05000000000000000000" pitchFamily="2" charset="2"/>
              </a:rPr>
              <a:t>   </a:t>
            </a:r>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286</a:t>
            </a:fld>
            <a:endParaRPr lang="en-US"/>
          </a:p>
        </p:txBody>
      </p:sp>
    </p:spTree>
    <p:extLst>
      <p:ext uri="{BB962C8B-B14F-4D97-AF65-F5344CB8AC3E}">
        <p14:creationId xmlns:p14="http://schemas.microsoft.com/office/powerpoint/2010/main" val="3426573990"/>
      </p:ext>
    </p:extLst>
  </p:cSld>
  <p:clrMapOvr>
    <a:masterClrMapping/>
  </p:clrMapOvr>
</p:notes>
</file>

<file path=ppt/notesSlides/notesSlide2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Throughout the presentation, we mentioned a few advanced features – where you could create an automatic emails and so forth.  This is completed by using software called SharePoint Designer.  This software does require approvals from your local management and IT … </a:t>
            </a:r>
            <a:r>
              <a:rPr lang="en-US" baseline="0" dirty="0" smtClean="0"/>
              <a:t>My </a:t>
            </a:r>
            <a:r>
              <a:rPr lang="en-US" baseline="0" dirty="0" smtClean="0"/>
              <a:t>recommendation is to learn how to build these lists – get very comfortable with SharePoint … and when you are ready for the next level – you will know.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When you do get to that point, and you have approval … we will have a series of videos available on how to build automation with SharePoint </a:t>
            </a:r>
            <a:r>
              <a:rPr lang="en-US" baseline="0" dirty="0" smtClean="0"/>
              <a:t>Designer on our tutorial site.  </a:t>
            </a:r>
            <a:r>
              <a:rPr lang="en-US" baseline="0" dirty="0" smtClean="0">
                <a:sym typeface="Wingdings" panose="05000000000000000000" pitchFamily="2" charset="2"/>
              </a:rPr>
              <a:t> </a:t>
            </a:r>
            <a:endParaRPr lang="en-US" dirty="0" smtClean="0"/>
          </a:p>
          <a:p>
            <a:endParaRPr lang="en-US" baseline="0" dirty="0" smtClean="0"/>
          </a:p>
          <a:p>
            <a:endParaRPr lang="en-US" baseline="0" dirty="0" smtClean="0"/>
          </a:p>
          <a:p>
            <a:endParaRPr lang="en-US" baseline="0" dirty="0" smtClean="0"/>
          </a:p>
          <a:p>
            <a:endParaRPr lang="en-US" baseline="0"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C2681061-0432-42BE-BBA5-C1A46A6F17C8}" type="slidenum">
              <a:rPr lang="en-US" smtClean="0"/>
              <a:t>287</a:t>
            </a:fld>
            <a:endParaRPr lang="en-US"/>
          </a:p>
        </p:txBody>
      </p:sp>
    </p:spTree>
    <p:extLst>
      <p:ext uri="{BB962C8B-B14F-4D97-AF65-F5344CB8AC3E}">
        <p14:creationId xmlns:p14="http://schemas.microsoft.com/office/powerpoint/2010/main" val="2173832539"/>
      </p:ext>
    </p:extLst>
  </p:cSld>
  <p:clrMapOvr>
    <a:masterClrMapping/>
  </p:clrMapOvr>
</p:notes>
</file>

<file path=ppt/notesSlides/notesSlide2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t>We have covered a lot today … Hopefully you have a better impression on how we can use SharePoint to go paperless and save time and money.  </a:t>
            </a:r>
          </a:p>
          <a:p>
            <a:endParaRPr lang="en-US" baseline="0" dirty="0" smtClean="0"/>
          </a:p>
          <a:p>
            <a:r>
              <a:rPr lang="en-US" baseline="0" dirty="0" smtClean="0"/>
              <a:t>SharePoint is a great skill to master … you will learn not only about SharePoint – but eventually several areas of front-end web development. Most leaders in IT agree, that basic skills in Front-End Web Development will be </a:t>
            </a:r>
            <a:r>
              <a:rPr lang="en-US" baseline="0" dirty="0" smtClean="0"/>
              <a:t>useful </a:t>
            </a:r>
            <a:r>
              <a:rPr lang="en-US" baseline="0" dirty="0" smtClean="0"/>
              <a:t>for almost every profession in the near future … so get a kick start … </a:t>
            </a:r>
            <a:r>
              <a:rPr lang="en-US" baseline="0" dirty="0" smtClean="0">
                <a:sym typeface="Wingdings" panose="05000000000000000000" pitchFamily="2" charset="2"/>
              </a:rPr>
              <a:t>   </a:t>
            </a:r>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288</a:t>
            </a:fld>
            <a:endParaRPr lang="en-US"/>
          </a:p>
        </p:txBody>
      </p:sp>
    </p:spTree>
    <p:extLst>
      <p:ext uri="{BB962C8B-B14F-4D97-AF65-F5344CB8AC3E}">
        <p14:creationId xmlns:p14="http://schemas.microsoft.com/office/powerpoint/2010/main" val="3426573990"/>
      </p:ext>
    </p:extLst>
  </p:cSld>
  <p:clrMapOvr>
    <a:masterClrMapping/>
  </p:clrMapOvr>
</p:notes>
</file>

<file path=ppt/notesSlides/notesSlide2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And if</a:t>
            </a:r>
            <a:r>
              <a:rPr lang="en-US" baseline="0" dirty="0" smtClean="0"/>
              <a:t> you think this is too much to learn … or too complicated … I want to wrap-up with something I found re-assuring at a very large, </a:t>
            </a:r>
            <a:r>
              <a:rPr lang="en-US" dirty="0" smtClean="0"/>
              <a:t>private</a:t>
            </a:r>
            <a:r>
              <a:rPr lang="en-US" baseline="0" dirty="0" smtClean="0"/>
              <a:t> web-</a:t>
            </a:r>
            <a:r>
              <a:rPr lang="en-US" dirty="0" smtClean="0"/>
              <a:t>developer seminar</a:t>
            </a:r>
            <a:r>
              <a:rPr lang="en-US" baseline="0" dirty="0" smtClean="0"/>
              <a:t> … they polled the entire audience of advanced professionals to see how often developers actually knew what they were doing when they were coding a new project or developing a new item … </a:t>
            </a:r>
            <a:r>
              <a:rPr lang="en-US" baseline="0" dirty="0" smtClean="0">
                <a:sym typeface="Wingdings" panose="05000000000000000000" pitchFamily="2" charset="2"/>
              </a:rPr>
              <a:t> </a:t>
            </a:r>
            <a:endParaRPr lang="en-US" baseline="0" dirty="0" smtClean="0"/>
          </a:p>
          <a:p>
            <a:endParaRPr lang="en-US" baseline="0" dirty="0" smtClean="0">
              <a:sym typeface="Wingdings" panose="05000000000000000000" pitchFamily="2" charset="2"/>
            </a:endParaRPr>
          </a:p>
        </p:txBody>
      </p:sp>
      <p:sp>
        <p:nvSpPr>
          <p:cNvPr id="4" name="Slide Number Placeholder 3"/>
          <p:cNvSpPr>
            <a:spLocks noGrp="1"/>
          </p:cNvSpPr>
          <p:nvPr>
            <p:ph type="sldNum" sz="quarter" idx="10"/>
          </p:nvPr>
        </p:nvSpPr>
        <p:spPr/>
        <p:txBody>
          <a:bodyPr/>
          <a:lstStyle/>
          <a:p>
            <a:fld id="{C2681061-0432-42BE-BBA5-C1A46A6F17C8}" type="slidenum">
              <a:rPr lang="en-US" smtClean="0"/>
              <a:t>289</a:t>
            </a:fld>
            <a:endParaRPr lang="en-US"/>
          </a:p>
        </p:txBody>
      </p:sp>
    </p:spTree>
    <p:extLst>
      <p:ext uri="{BB962C8B-B14F-4D97-AF65-F5344CB8AC3E}">
        <p14:creationId xmlns:p14="http://schemas.microsoft.com/office/powerpoint/2010/main" val="743294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sym typeface="Wingdings" panose="05000000000000000000" pitchFamily="2" charset="2"/>
              </a:rPr>
              <a:t>For the additive field – the user only has to enter the first few letters and the list will automatically sort to the additive and strength  </a:t>
            </a:r>
            <a:endParaRPr lang="en-US" baseline="0" dirty="0" smtClean="0"/>
          </a:p>
        </p:txBody>
      </p:sp>
      <p:sp>
        <p:nvSpPr>
          <p:cNvPr id="4" name="Slide Number Placeholder 3"/>
          <p:cNvSpPr>
            <a:spLocks noGrp="1"/>
          </p:cNvSpPr>
          <p:nvPr>
            <p:ph type="sldNum" sz="quarter" idx="10"/>
          </p:nvPr>
        </p:nvSpPr>
        <p:spPr/>
        <p:txBody>
          <a:bodyPr/>
          <a:lstStyle/>
          <a:p>
            <a:fld id="{C2681061-0432-42BE-BBA5-C1A46A6F17C8}" type="slidenum">
              <a:rPr lang="en-US" smtClean="0"/>
              <a:t>29</a:t>
            </a:fld>
            <a:endParaRPr lang="en-US"/>
          </a:p>
        </p:txBody>
      </p:sp>
    </p:spTree>
    <p:extLst>
      <p:ext uri="{BB962C8B-B14F-4D97-AF65-F5344CB8AC3E}">
        <p14:creationId xmlns:p14="http://schemas.microsoft.com/office/powerpoint/2010/main" val="3740873437"/>
      </p:ext>
    </p:extLst>
  </p:cSld>
  <p:clrMapOvr>
    <a:masterClrMapping/>
  </p:clrMapOvr>
</p:notes>
</file>

<file path=ppt/notesSlides/notesSlide2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sym typeface="Wingdings" panose="05000000000000000000" pitchFamily="2" charset="2"/>
              </a:rPr>
              <a:t>85% admitted, anonymously, that they often do not know what or how to complete the project … </a:t>
            </a:r>
          </a:p>
          <a:p>
            <a:endParaRPr lang="en-US" baseline="0" dirty="0" smtClean="0">
              <a:sym typeface="Wingdings" panose="05000000000000000000" pitchFamily="2" charset="2"/>
            </a:endParaRPr>
          </a:p>
          <a:p>
            <a:r>
              <a:rPr lang="en-US" baseline="0" dirty="0" smtClean="0">
                <a:sym typeface="Wingdings" panose="05000000000000000000" pitchFamily="2" charset="2"/>
              </a:rPr>
              <a:t>So, if you feel like part of the 85% … don’t worry … You are in the majority – of even the most advanced web developers in the country …  </a:t>
            </a:r>
            <a:endParaRPr lang="en-US" dirty="0" smtClean="0"/>
          </a:p>
          <a:p>
            <a:endParaRPr lang="en-US" baseline="0" dirty="0" smtClean="0">
              <a:sym typeface="Wingdings" panose="05000000000000000000" pitchFamily="2" charset="2"/>
            </a:endParaRPr>
          </a:p>
        </p:txBody>
      </p:sp>
      <p:sp>
        <p:nvSpPr>
          <p:cNvPr id="4" name="Slide Number Placeholder 3"/>
          <p:cNvSpPr>
            <a:spLocks noGrp="1"/>
          </p:cNvSpPr>
          <p:nvPr>
            <p:ph type="sldNum" sz="quarter" idx="10"/>
          </p:nvPr>
        </p:nvSpPr>
        <p:spPr/>
        <p:txBody>
          <a:bodyPr/>
          <a:lstStyle/>
          <a:p>
            <a:fld id="{C2681061-0432-42BE-BBA5-C1A46A6F17C8}" type="slidenum">
              <a:rPr lang="en-US" smtClean="0"/>
              <a:t>290</a:t>
            </a:fld>
            <a:endParaRPr lang="en-US"/>
          </a:p>
        </p:txBody>
      </p:sp>
    </p:spTree>
    <p:extLst>
      <p:ext uri="{BB962C8B-B14F-4D97-AF65-F5344CB8AC3E}">
        <p14:creationId xmlns:p14="http://schemas.microsoft.com/office/powerpoint/2010/main" val="74329417"/>
      </p:ext>
    </p:extLst>
  </p:cSld>
  <p:clrMapOvr>
    <a:masterClrMapping/>
  </p:clrMapOvr>
</p:notes>
</file>

<file path=ppt/notesSlides/notesSlide2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And as you get started, please remember that we are here to help … Use the Questions button on the tutorial</a:t>
            </a:r>
            <a:r>
              <a:rPr lang="en-US" baseline="0" dirty="0" smtClean="0"/>
              <a:t> page to send us questions … or any feedback you have … We would love to hear from you … </a:t>
            </a:r>
            <a:r>
              <a:rPr lang="en-US" baseline="0" dirty="0" smtClean="0">
                <a:sym typeface="Wingdings" panose="05000000000000000000" pitchFamily="2" charset="2"/>
              </a:rPr>
              <a:t> </a:t>
            </a:r>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291</a:t>
            </a:fld>
            <a:endParaRPr lang="en-US"/>
          </a:p>
        </p:txBody>
      </p:sp>
    </p:spTree>
    <p:extLst>
      <p:ext uri="{BB962C8B-B14F-4D97-AF65-F5344CB8AC3E}">
        <p14:creationId xmlns:p14="http://schemas.microsoft.com/office/powerpoint/2010/main" val="74329417"/>
      </p:ext>
    </p:extLst>
  </p:cSld>
  <p:clrMapOvr>
    <a:masterClrMapping/>
  </p:clrMapOvr>
</p:notes>
</file>

<file path=ppt/notesSlides/notesSlide2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t>Here is a shortened website link … you can write down to access our demo SharePoint site and all of the tutorial videos we will be posting. </a:t>
            </a:r>
          </a:p>
          <a:p>
            <a:endParaRPr lang="en-US" baseline="0" dirty="0" smtClean="0"/>
          </a:p>
          <a:p>
            <a:r>
              <a:rPr lang="en-US" baseline="0" dirty="0" smtClean="0"/>
              <a:t>Please feel free to access it … and click on each of these applications to test them and enter in some information to see how they work. </a:t>
            </a:r>
          </a:p>
          <a:p>
            <a:r>
              <a:rPr lang="en-US" baseline="0" dirty="0" smtClean="0">
                <a:sym typeface="Wingdings" panose="05000000000000000000" pitchFamily="2" charset="2"/>
              </a:rPr>
              <a:t> </a:t>
            </a:r>
            <a:endParaRPr lang="en-US" baseline="0" dirty="0" smtClean="0"/>
          </a:p>
        </p:txBody>
      </p:sp>
      <p:sp>
        <p:nvSpPr>
          <p:cNvPr id="4" name="Slide Number Placeholder 3"/>
          <p:cNvSpPr>
            <a:spLocks noGrp="1"/>
          </p:cNvSpPr>
          <p:nvPr>
            <p:ph type="sldNum" sz="quarter" idx="10"/>
          </p:nvPr>
        </p:nvSpPr>
        <p:spPr/>
        <p:txBody>
          <a:bodyPr/>
          <a:lstStyle/>
          <a:p>
            <a:fld id="{C2681061-0432-42BE-BBA5-C1A46A6F17C8}" type="slidenum">
              <a:rPr lang="en-US" smtClean="0"/>
              <a:t>292</a:t>
            </a:fld>
            <a:endParaRPr lang="en-US"/>
          </a:p>
        </p:txBody>
      </p:sp>
    </p:spTree>
    <p:extLst>
      <p:ext uri="{BB962C8B-B14F-4D97-AF65-F5344CB8AC3E}">
        <p14:creationId xmlns:p14="http://schemas.microsoft.com/office/powerpoint/2010/main" val="3782327028"/>
      </p:ext>
    </p:extLst>
  </p:cSld>
  <p:clrMapOvr>
    <a:masterClrMapping/>
  </p:clrMapOvr>
</p:notes>
</file>

<file path=ppt/notesSlides/notesSlide2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t>If at any time you get an Access Denied screen when you try to visit the site … </a:t>
            </a:r>
            <a:r>
              <a:rPr lang="en-US" baseline="0" dirty="0" smtClean="0">
                <a:sym typeface="Wingdings" panose="05000000000000000000" pitchFamily="2" charset="2"/>
              </a:rPr>
              <a:t>  </a:t>
            </a:r>
            <a:endParaRPr lang="en-US" baseline="0" dirty="0" smtClean="0"/>
          </a:p>
        </p:txBody>
      </p:sp>
      <p:sp>
        <p:nvSpPr>
          <p:cNvPr id="4" name="Slide Number Placeholder 3"/>
          <p:cNvSpPr>
            <a:spLocks noGrp="1"/>
          </p:cNvSpPr>
          <p:nvPr>
            <p:ph type="sldNum" sz="quarter" idx="10"/>
          </p:nvPr>
        </p:nvSpPr>
        <p:spPr/>
        <p:txBody>
          <a:bodyPr/>
          <a:lstStyle/>
          <a:p>
            <a:fld id="{C2681061-0432-42BE-BBA5-C1A46A6F17C8}" type="slidenum">
              <a:rPr lang="en-US" smtClean="0"/>
              <a:t>293</a:t>
            </a:fld>
            <a:endParaRPr lang="en-US"/>
          </a:p>
        </p:txBody>
      </p:sp>
    </p:spTree>
    <p:extLst>
      <p:ext uri="{BB962C8B-B14F-4D97-AF65-F5344CB8AC3E}">
        <p14:creationId xmlns:p14="http://schemas.microsoft.com/office/powerpoint/2010/main" val="3782327028"/>
      </p:ext>
    </p:extLst>
  </p:cSld>
  <p:clrMapOvr>
    <a:masterClrMapping/>
  </p:clrMapOvr>
</p:notes>
</file>

<file path=ppt/notesSlides/notesSlide2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t>Click on the Request Access button to send us a request and we will take care of it for you … </a:t>
            </a:r>
            <a:r>
              <a:rPr lang="en-US" baseline="0" dirty="0" smtClean="0">
                <a:sym typeface="Wingdings" panose="05000000000000000000" pitchFamily="2" charset="2"/>
              </a:rPr>
              <a:t>  </a:t>
            </a:r>
            <a:endParaRPr lang="en-US" baseline="0" dirty="0" smtClean="0"/>
          </a:p>
        </p:txBody>
      </p:sp>
      <p:sp>
        <p:nvSpPr>
          <p:cNvPr id="4" name="Slide Number Placeholder 3"/>
          <p:cNvSpPr>
            <a:spLocks noGrp="1"/>
          </p:cNvSpPr>
          <p:nvPr>
            <p:ph type="sldNum" sz="quarter" idx="10"/>
          </p:nvPr>
        </p:nvSpPr>
        <p:spPr/>
        <p:txBody>
          <a:bodyPr/>
          <a:lstStyle/>
          <a:p>
            <a:fld id="{C2681061-0432-42BE-BBA5-C1A46A6F17C8}" type="slidenum">
              <a:rPr lang="en-US" smtClean="0"/>
              <a:t>294</a:t>
            </a:fld>
            <a:endParaRPr lang="en-US"/>
          </a:p>
        </p:txBody>
      </p:sp>
    </p:spTree>
    <p:extLst>
      <p:ext uri="{BB962C8B-B14F-4D97-AF65-F5344CB8AC3E}">
        <p14:creationId xmlns:p14="http://schemas.microsoft.com/office/powerpoint/2010/main" val="3782327028"/>
      </p:ext>
    </p:extLst>
  </p:cSld>
  <p:clrMapOvr>
    <a:masterClrMapping/>
  </p:clrMapOvr>
</p:notes>
</file>

<file path=ppt/notesSlides/notesSlide2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t>If </a:t>
            </a:r>
            <a:r>
              <a:rPr lang="en-US" baseline="0" dirty="0" smtClean="0"/>
              <a:t>you haven’t submitted your questions yet, there is still time to do so by clicking on the orange “Ask The Presenter” icon.  We’re going to show a brief announcement and be right back to answer your questions.</a:t>
            </a:r>
          </a:p>
          <a:p>
            <a:endParaRPr lang="en-US" baseline="0" dirty="0" smtClean="0"/>
          </a:p>
          <a:p>
            <a:r>
              <a:rPr lang="en-US" baseline="0" dirty="0" smtClean="0"/>
              <a:t>(Stand still and smile until you see the video come up full screen)</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[erase these notes and add your own!]</a:t>
            </a:r>
          </a:p>
          <a:p>
            <a:endParaRPr lang="en-US" baseline="0" dirty="0" smtClean="0"/>
          </a:p>
        </p:txBody>
      </p:sp>
      <p:sp>
        <p:nvSpPr>
          <p:cNvPr id="4" name="Slide Number Placeholder 3"/>
          <p:cNvSpPr>
            <a:spLocks noGrp="1"/>
          </p:cNvSpPr>
          <p:nvPr>
            <p:ph type="sldNum" sz="quarter" idx="10"/>
          </p:nvPr>
        </p:nvSpPr>
        <p:spPr/>
        <p:txBody>
          <a:bodyPr/>
          <a:lstStyle/>
          <a:p>
            <a:fld id="{08AA51C3-518F-4F0D-B932-9AF47A2C9D15}" type="slidenum">
              <a:rPr lang="en-US" smtClean="0"/>
              <a:t>295</a:t>
            </a:fld>
            <a:endParaRPr lang="en-US"/>
          </a:p>
        </p:txBody>
      </p:sp>
    </p:spTree>
    <p:extLst>
      <p:ext uri="{BB962C8B-B14F-4D97-AF65-F5344CB8AC3E}">
        <p14:creationId xmlns:p14="http://schemas.microsoft.com/office/powerpoint/2010/main" val="31662829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 quick notice before we get started – Each</a:t>
            </a:r>
            <a:r>
              <a:rPr lang="en-US" baseline="0" dirty="0"/>
              <a:t> site may have different </a:t>
            </a:r>
            <a:r>
              <a:rPr lang="en-US" baseline="0" dirty="0" smtClean="0"/>
              <a:t>policies– </a:t>
            </a:r>
            <a:r>
              <a:rPr lang="en-US" baseline="0" dirty="0"/>
              <a:t>so always check with your </a:t>
            </a:r>
            <a:r>
              <a:rPr lang="en-US" baseline="0" dirty="0" smtClean="0"/>
              <a:t>management,  </a:t>
            </a:r>
            <a:r>
              <a:rPr lang="en-US" baseline="0" dirty="0"/>
              <a:t>IT, ADPACs and ISOs for approval </a:t>
            </a:r>
            <a:r>
              <a:rPr lang="en-US" baseline="0" dirty="0" smtClean="0"/>
              <a:t>before </a:t>
            </a:r>
            <a:r>
              <a:rPr lang="en-US" dirty="0"/>
              <a:t>working on </a:t>
            </a:r>
            <a:r>
              <a:rPr lang="en-US" baseline="0" dirty="0" smtClean="0"/>
              <a:t>these </a:t>
            </a:r>
            <a:r>
              <a:rPr lang="en-US" dirty="0"/>
              <a:t>solutions </a:t>
            </a:r>
            <a:r>
              <a:rPr lang="en-US" baseline="0" dirty="0"/>
              <a:t>at your local site  </a:t>
            </a:r>
            <a:r>
              <a:rPr lang="en-US" baseline="0" dirty="0">
                <a:sym typeface="Wingdings" panose="05000000000000000000" pitchFamily="2" charset="2"/>
              </a:rPr>
              <a:t> </a:t>
            </a: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3</a:t>
            </a:fld>
            <a:endParaRPr lang="en-US"/>
          </a:p>
        </p:txBody>
      </p:sp>
    </p:spTree>
    <p:extLst>
      <p:ext uri="{BB962C8B-B14F-4D97-AF65-F5344CB8AC3E}">
        <p14:creationId xmlns:p14="http://schemas.microsoft.com/office/powerpoint/2010/main" val="8825085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sym typeface="Wingdings" panose="05000000000000000000" pitchFamily="2" charset="2"/>
              </a:rPr>
              <a:t>Same for the manufacturer field … and so on …  </a:t>
            </a:r>
            <a:endParaRPr lang="en-US" baseline="0" dirty="0" smtClean="0"/>
          </a:p>
        </p:txBody>
      </p:sp>
      <p:sp>
        <p:nvSpPr>
          <p:cNvPr id="4" name="Slide Number Placeholder 3"/>
          <p:cNvSpPr>
            <a:spLocks noGrp="1"/>
          </p:cNvSpPr>
          <p:nvPr>
            <p:ph type="sldNum" sz="quarter" idx="10"/>
          </p:nvPr>
        </p:nvSpPr>
        <p:spPr/>
        <p:txBody>
          <a:bodyPr/>
          <a:lstStyle/>
          <a:p>
            <a:fld id="{C2681061-0432-42BE-BBA5-C1A46A6F17C8}" type="slidenum">
              <a:rPr lang="en-US" smtClean="0"/>
              <a:t>30</a:t>
            </a:fld>
            <a:endParaRPr lang="en-US"/>
          </a:p>
        </p:txBody>
      </p:sp>
    </p:spTree>
    <p:extLst>
      <p:ext uri="{BB962C8B-B14F-4D97-AF65-F5344CB8AC3E}">
        <p14:creationId xmlns:p14="http://schemas.microsoft.com/office/powerpoint/2010/main" val="37408734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The rest of the fields include lot#, expiration date and so forth … </a:t>
            </a:r>
            <a:r>
              <a:rPr lang="en-US" baseline="0" dirty="0" smtClean="0">
                <a:sym typeface="Wingdings" panose="05000000000000000000" pitchFamily="2" charset="2"/>
              </a:rPr>
              <a:t> </a:t>
            </a:r>
            <a:endParaRPr lang="en-US" baseline="0" dirty="0" smtClean="0"/>
          </a:p>
        </p:txBody>
      </p:sp>
      <p:sp>
        <p:nvSpPr>
          <p:cNvPr id="4" name="Slide Number Placeholder 3"/>
          <p:cNvSpPr>
            <a:spLocks noGrp="1"/>
          </p:cNvSpPr>
          <p:nvPr>
            <p:ph type="sldNum" sz="quarter" idx="10"/>
          </p:nvPr>
        </p:nvSpPr>
        <p:spPr/>
        <p:txBody>
          <a:bodyPr/>
          <a:lstStyle/>
          <a:p>
            <a:fld id="{C2681061-0432-42BE-BBA5-C1A46A6F17C8}" type="slidenum">
              <a:rPr lang="en-US" smtClean="0"/>
              <a:t>31</a:t>
            </a:fld>
            <a:endParaRPr lang="en-US"/>
          </a:p>
        </p:txBody>
      </p:sp>
    </p:spTree>
    <p:extLst>
      <p:ext uri="{BB962C8B-B14F-4D97-AF65-F5344CB8AC3E}">
        <p14:creationId xmlns:p14="http://schemas.microsoft.com/office/powerpoint/2010/main" val="37408734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We have a beyond use date that auto calculates</a:t>
            </a:r>
            <a:r>
              <a:rPr lang="en-US" baseline="0" dirty="0"/>
              <a:t> to 24 hours, which is most common for high risk </a:t>
            </a:r>
            <a:r>
              <a:rPr lang="en-US" baseline="0"/>
              <a:t>compounds </a:t>
            </a:r>
            <a:r>
              <a:rPr lang="en-US" dirty="0"/>
              <a:t>used</a:t>
            </a:r>
            <a:r>
              <a:rPr lang="en-US"/>
              <a:t> at this site </a:t>
            </a:r>
            <a:r>
              <a:rPr lang="en-US" baseline="0">
                <a:sym typeface="Wingdings" panose="05000000000000000000" pitchFamily="2" charset="2"/>
              </a:rPr>
              <a:t> </a:t>
            </a:r>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32</a:t>
            </a:fld>
            <a:endParaRPr lang="en-US"/>
          </a:p>
        </p:txBody>
      </p:sp>
    </p:spTree>
    <p:extLst>
      <p:ext uri="{BB962C8B-B14F-4D97-AF65-F5344CB8AC3E}">
        <p14:creationId xmlns:p14="http://schemas.microsoft.com/office/powerpoint/2010/main" val="24806093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We</a:t>
            </a:r>
            <a:r>
              <a:rPr lang="en-US"/>
              <a:t> can also add </a:t>
            </a:r>
            <a:r>
              <a:rPr lang="en-US" smtClean="0"/>
              <a:t>any </a:t>
            </a:r>
            <a:r>
              <a:rPr lang="en-US" dirty="0"/>
              <a:t>special circumstances worth mentioning</a:t>
            </a:r>
            <a:r>
              <a:rPr lang="en-US" baseline="0" dirty="0"/>
              <a:t> such as missing dose, special syringes used, </a:t>
            </a:r>
            <a:r>
              <a:rPr lang="en-US" baseline="0" dirty="0" err="1"/>
              <a:t>etc</a:t>
            </a:r>
            <a:r>
              <a:rPr lang="en-US" baseline="0" dirty="0"/>
              <a:t> … </a:t>
            </a:r>
            <a:r>
              <a:rPr lang="en-US" dirty="0"/>
              <a:t> </a:t>
            </a:r>
            <a:r>
              <a:rPr lang="en-US" baseline="0" dirty="0">
                <a:sym typeface="Wingdings" panose="05000000000000000000" pitchFamily="2" charset="2"/>
              </a:rPr>
              <a:t> </a:t>
            </a:r>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33</a:t>
            </a:fld>
            <a:endParaRPr lang="en-US"/>
          </a:p>
        </p:txBody>
      </p:sp>
    </p:spTree>
    <p:extLst>
      <p:ext uri="{BB962C8B-B14F-4D97-AF65-F5344CB8AC3E}">
        <p14:creationId xmlns:p14="http://schemas.microsoft.com/office/powerpoint/2010/main" val="24806093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We </a:t>
            </a:r>
            <a:r>
              <a:rPr lang="en-US" dirty="0"/>
              <a:t>ALSO</a:t>
            </a:r>
            <a:r>
              <a:rPr lang="en-US"/>
              <a:t> added </a:t>
            </a:r>
            <a:r>
              <a:rPr lang="en-US" dirty="0"/>
              <a:t>a field to record the </a:t>
            </a:r>
            <a:r>
              <a:rPr lang="en-US" b="1" dirty="0"/>
              <a:t># </a:t>
            </a:r>
            <a:r>
              <a:rPr lang="en-US" b="1"/>
              <a:t>of </a:t>
            </a:r>
            <a:r>
              <a:rPr lang="en-US" b="1" smtClean="0"/>
              <a:t>units. </a:t>
            </a:r>
            <a:r>
              <a:rPr lang="en-US" baseline="0" dirty="0"/>
              <a:t>This field allows us </a:t>
            </a:r>
            <a:r>
              <a:rPr lang="en-US" baseline="0"/>
              <a:t>to </a:t>
            </a:r>
            <a:r>
              <a:rPr lang="en-US" dirty="0"/>
              <a:t>pull</a:t>
            </a:r>
            <a:r>
              <a:rPr lang="en-US"/>
              <a:t> reports </a:t>
            </a:r>
            <a:r>
              <a:rPr lang="en-US" baseline="0" smtClean="0"/>
              <a:t>to </a:t>
            </a:r>
            <a:r>
              <a:rPr lang="en-US" dirty="0"/>
              <a:t>determine</a:t>
            </a:r>
            <a:r>
              <a:rPr lang="en-US"/>
              <a:t> accurate </a:t>
            </a:r>
            <a:r>
              <a:rPr lang="en-US" smtClean="0"/>
              <a:t>workloads</a:t>
            </a:r>
            <a:r>
              <a:rPr lang="en-US" baseline="0" smtClean="0"/>
              <a:t>. </a:t>
            </a:r>
            <a:r>
              <a:rPr lang="en-US" baseline="0" dirty="0"/>
              <a:t>We can run a quick report to see how many bags are compounded per hour – and determine </a:t>
            </a:r>
            <a:r>
              <a:rPr lang="en-US" baseline="0"/>
              <a:t>any bottlenecks </a:t>
            </a:r>
            <a:r>
              <a:rPr lang="en-US"/>
              <a:t>to make sure we have enough staff to compound, check and deliver these items </a:t>
            </a:r>
            <a:r>
              <a:rPr lang="en-US" baseline="0"/>
              <a:t>.   </a:t>
            </a:r>
            <a:r>
              <a:rPr lang="en-US" baseline="0" dirty="0">
                <a:sym typeface="Wingdings" panose="05000000000000000000" pitchFamily="2" charset="2"/>
              </a:rPr>
              <a:t> </a:t>
            </a:r>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34</a:t>
            </a:fld>
            <a:endParaRPr lang="en-US"/>
          </a:p>
        </p:txBody>
      </p:sp>
    </p:spTree>
    <p:extLst>
      <p:ext uri="{BB962C8B-B14F-4D97-AF65-F5344CB8AC3E}">
        <p14:creationId xmlns:p14="http://schemas.microsoft.com/office/powerpoint/2010/main" val="24806093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Lastly</a:t>
            </a:r>
            <a:r>
              <a:rPr lang="en-US"/>
              <a:t>, we have the notes field … and fields to record who filled and checked the items … </a:t>
            </a:r>
            <a:endParaRPr lang="en-US" dirty="0"/>
          </a:p>
          <a:p>
            <a:endParaRPr lang="en-US" dirty="0"/>
          </a:p>
          <a:p>
            <a:r>
              <a:rPr lang="en-US"/>
              <a:t>The </a:t>
            </a:r>
            <a:r>
              <a:rPr lang="en-US" b="1" dirty="0"/>
              <a:t>FILLED</a:t>
            </a:r>
            <a:r>
              <a:rPr lang="en-US" b="1" baseline="0" dirty="0"/>
              <a:t> BY </a:t>
            </a:r>
            <a:r>
              <a:rPr lang="en-US" dirty="0"/>
              <a:t>field automatically populated based on the active</a:t>
            </a:r>
            <a:r>
              <a:rPr lang="en-US" baseline="0" dirty="0"/>
              <a:t> </a:t>
            </a:r>
            <a:r>
              <a:rPr lang="en-US" dirty="0"/>
              <a:t>user – and they can pick the 2</a:t>
            </a:r>
            <a:r>
              <a:rPr lang="en-US" baseline="30000" dirty="0"/>
              <a:t>nd</a:t>
            </a:r>
            <a:r>
              <a:rPr lang="en-US" dirty="0"/>
              <a:t> check from an active directory</a:t>
            </a:r>
            <a:r>
              <a:rPr lang="en-US" baseline="0" dirty="0"/>
              <a:t> – which is similar to looking up a user in an Outlook </a:t>
            </a:r>
            <a:r>
              <a:rPr lang="en-US" baseline="0"/>
              <a:t>email </a:t>
            </a:r>
            <a:r>
              <a:rPr lang="en-US" dirty="0"/>
              <a:t>…</a:t>
            </a:r>
          </a:p>
          <a:p>
            <a:endParaRPr lang="en-US" dirty="0">
              <a:sym typeface="Wingdings" panose="05000000000000000000" pitchFamily="2" charset="2"/>
            </a:endParaRPr>
          </a:p>
          <a:p>
            <a:r>
              <a:rPr lang="en-US">
                <a:sym typeface="Wingdings" panose="05000000000000000000" pitchFamily="2" charset="2"/>
              </a:rPr>
              <a:t>This makes things easier – esp. when you are trying to determine initials on paper logs … this form makes it much easier to determine </a:t>
            </a:r>
            <a:r>
              <a:rPr lang="en-US" baseline="0">
                <a:sym typeface="Wingdings" panose="05000000000000000000" pitchFamily="2" charset="2"/>
              </a:rPr>
              <a:t> </a:t>
            </a:r>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35</a:t>
            </a:fld>
            <a:endParaRPr lang="en-US"/>
          </a:p>
        </p:txBody>
      </p:sp>
    </p:spTree>
    <p:extLst>
      <p:ext uri="{BB962C8B-B14F-4D97-AF65-F5344CB8AC3E}">
        <p14:creationId xmlns:p14="http://schemas.microsoft.com/office/powerpoint/2010/main" val="24806093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Once it is</a:t>
            </a:r>
            <a:r>
              <a:rPr lang="en-US" baseline="0" dirty="0" smtClean="0"/>
              <a:t> completed – we hit submit and the entry is filed </a:t>
            </a:r>
            <a:r>
              <a:rPr lang="en-US" baseline="0" dirty="0" smtClean="0">
                <a:sym typeface="Wingdings" panose="05000000000000000000" pitchFamily="2" charset="2"/>
              </a:rPr>
              <a:t>  </a:t>
            </a:r>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36</a:t>
            </a:fld>
            <a:endParaRPr lang="en-US"/>
          </a:p>
        </p:txBody>
      </p:sp>
    </p:spTree>
    <p:extLst>
      <p:ext uri="{BB962C8B-B14F-4D97-AF65-F5344CB8AC3E}">
        <p14:creationId xmlns:p14="http://schemas.microsoft.com/office/powerpoint/2010/main" val="24806093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t>The user is returned back to the home page to jump between applications …--&gt; </a:t>
            </a:r>
            <a:endParaRPr lang="en-US" baseline="0" dirty="0" smtClean="0">
              <a:sym typeface="Wingdings" panose="05000000000000000000" pitchFamily="2" charset="2"/>
            </a:endParaRPr>
          </a:p>
          <a:p>
            <a:endParaRPr lang="en-US" baseline="0" dirty="0" smtClean="0">
              <a:sym typeface="Wingdings" panose="05000000000000000000" pitchFamily="2" charset="2"/>
            </a:endParaRPr>
          </a:p>
          <a:p>
            <a:r>
              <a:rPr lang="en-US" baseline="0" dirty="0" smtClean="0">
                <a:sym typeface="Wingdings" panose="05000000000000000000" pitchFamily="2" charset="2"/>
              </a:rPr>
              <a:t> </a:t>
            </a:r>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37</a:t>
            </a:fld>
            <a:endParaRPr lang="en-US"/>
          </a:p>
        </p:txBody>
      </p:sp>
    </p:spTree>
    <p:extLst>
      <p:ext uri="{BB962C8B-B14F-4D97-AF65-F5344CB8AC3E}">
        <p14:creationId xmlns:p14="http://schemas.microsoft.com/office/powerpoint/2010/main" val="27865823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t>To view the entries we can click on the Compounding Tracker navigation on the left --&gt; </a:t>
            </a:r>
            <a:endParaRPr lang="en-US" baseline="0" dirty="0" smtClean="0">
              <a:sym typeface="Wingdings" panose="05000000000000000000" pitchFamily="2" charset="2"/>
            </a:endParaRPr>
          </a:p>
          <a:p>
            <a:endParaRPr lang="en-US" baseline="0" dirty="0" smtClean="0">
              <a:sym typeface="Wingdings" panose="05000000000000000000" pitchFamily="2" charset="2"/>
            </a:endParaRPr>
          </a:p>
          <a:p>
            <a:r>
              <a:rPr lang="en-US" baseline="0" dirty="0" smtClean="0">
                <a:sym typeface="Wingdings" panose="05000000000000000000" pitchFamily="2" charset="2"/>
              </a:rPr>
              <a:t> </a:t>
            </a:r>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38</a:t>
            </a:fld>
            <a:endParaRPr lang="en-US"/>
          </a:p>
        </p:txBody>
      </p:sp>
    </p:spTree>
    <p:extLst>
      <p:ext uri="{BB962C8B-B14F-4D97-AF65-F5344CB8AC3E}">
        <p14:creationId xmlns:p14="http://schemas.microsoft.com/office/powerpoint/2010/main" val="27865823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And that will</a:t>
            </a:r>
            <a:r>
              <a:rPr lang="en-US" baseline="0" dirty="0" smtClean="0"/>
              <a:t> show you a list of all of the entries in descending order … </a:t>
            </a:r>
            <a:r>
              <a:rPr lang="en-US" baseline="0" dirty="0" smtClean="0">
                <a:sym typeface="Wingdings" panose="05000000000000000000" pitchFamily="2" charset="2"/>
              </a:rPr>
              <a:t> </a:t>
            </a:r>
            <a:endParaRPr lang="en-US" baseline="0" dirty="0" smtClean="0"/>
          </a:p>
          <a:p>
            <a:endParaRPr lang="en-US" baseline="0" dirty="0" smtClean="0">
              <a:sym typeface="Wingdings" panose="05000000000000000000" pitchFamily="2" charset="2"/>
            </a:endParaRPr>
          </a:p>
          <a:p>
            <a:endParaRPr lang="en-US" baseline="0" dirty="0" smtClean="0">
              <a:sym typeface="Wingdings" panose="05000000000000000000" pitchFamily="2" charset="2"/>
            </a:endParaRPr>
          </a:p>
          <a:p>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39</a:t>
            </a:fld>
            <a:endParaRPr lang="en-US"/>
          </a:p>
        </p:txBody>
      </p:sp>
    </p:spTree>
    <p:extLst>
      <p:ext uri="{BB962C8B-B14F-4D97-AF65-F5344CB8AC3E}">
        <p14:creationId xmlns:p14="http://schemas.microsoft.com/office/powerpoint/2010/main" val="41162435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 First</a:t>
            </a:r>
            <a:r>
              <a:rPr lang="en-US" baseline="0" dirty="0"/>
              <a:t> of all, our main objective today is to show you the value of SharePoint for pharmacy departments. </a:t>
            </a:r>
            <a:br>
              <a:rPr lang="en-US" baseline="0" dirty="0"/>
            </a:br>
            <a:r>
              <a:rPr lang="en-US" baseline="0" dirty="0"/>
              <a:t>-- We will review some real SharePoint pharmacy applications</a:t>
            </a:r>
          </a:p>
          <a:p>
            <a:r>
              <a:rPr lang="en-US" baseline="0" dirty="0"/>
              <a:t>-- Then we will show, step-by-step how to build one of these solutions.</a:t>
            </a:r>
          </a:p>
          <a:p>
            <a:r>
              <a:rPr lang="en-US" baseline="0" dirty="0"/>
              <a:t>-- We will show you how to </a:t>
            </a:r>
            <a:r>
              <a:rPr lang="en-US" dirty="0"/>
              <a:t>export data to create reports </a:t>
            </a:r>
            <a:r>
              <a:rPr lang="en-US" baseline="0" dirty="0" smtClean="0"/>
              <a:t>from </a:t>
            </a:r>
            <a:r>
              <a:rPr lang="en-US" baseline="0" dirty="0"/>
              <a:t>a SharePoint list </a:t>
            </a:r>
          </a:p>
          <a:p>
            <a:r>
              <a:rPr lang="en-US" baseline="0" dirty="0"/>
              <a:t>-- Last, we will wrap up by providing </a:t>
            </a:r>
            <a:r>
              <a:rPr lang="en-US" dirty="0"/>
              <a:t>a link to a webpage with </a:t>
            </a:r>
            <a:r>
              <a:rPr lang="en-US" baseline="0" dirty="0" smtClean="0"/>
              <a:t>tutorial </a:t>
            </a:r>
            <a:r>
              <a:rPr lang="en-US" baseline="0" dirty="0"/>
              <a:t>videos so you can build these and </a:t>
            </a:r>
            <a:r>
              <a:rPr lang="en-US" baseline="0" dirty="0" smtClean="0"/>
              <a:t>other </a:t>
            </a:r>
            <a:r>
              <a:rPr lang="en-US" baseline="0" dirty="0"/>
              <a:t>ideas at your site </a:t>
            </a:r>
            <a:r>
              <a:rPr lang="en-US" baseline="0" dirty="0">
                <a:sym typeface="Wingdings" panose="05000000000000000000" pitchFamily="2" charset="2"/>
              </a:rPr>
              <a:t> </a:t>
            </a:r>
            <a:r>
              <a:rPr lang="en-US" dirty="0"/>
              <a:t> </a:t>
            </a:r>
          </a:p>
        </p:txBody>
      </p:sp>
      <p:sp>
        <p:nvSpPr>
          <p:cNvPr id="4" name="Slide Number Placeholder 3"/>
          <p:cNvSpPr>
            <a:spLocks noGrp="1"/>
          </p:cNvSpPr>
          <p:nvPr>
            <p:ph type="sldNum" sz="quarter" idx="10"/>
          </p:nvPr>
        </p:nvSpPr>
        <p:spPr/>
        <p:txBody>
          <a:bodyPr/>
          <a:lstStyle/>
          <a:p>
            <a:fld id="{C2681061-0432-42BE-BBA5-C1A46A6F17C8}" type="slidenum">
              <a:rPr lang="en-US" smtClean="0"/>
              <a:t>4</a:t>
            </a:fld>
            <a:endParaRPr lang="en-US"/>
          </a:p>
        </p:txBody>
      </p:sp>
    </p:spTree>
    <p:extLst>
      <p:ext uri="{BB962C8B-B14F-4D97-AF65-F5344CB8AC3E}">
        <p14:creationId xmlns:p14="http://schemas.microsoft.com/office/powerpoint/2010/main" val="42420090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sym typeface="Wingdings" panose="05000000000000000000" pitchFamily="2" charset="2"/>
              </a:rPr>
              <a:t>This application has major benefits over a paper log - especially when you have decentralized staff fielding questions from nurses and physicians.  This allows the pharmacist to check on the status from anywhere in the facility and see if their missing dose or chemo is being worked on, or ready. You could also provide nurses access to check if they wish.  </a:t>
            </a:r>
          </a:p>
          <a:p>
            <a:endParaRPr lang="en-US" baseline="0" dirty="0" smtClean="0">
              <a:sym typeface="Wingdings" panose="05000000000000000000" pitchFamily="2" charset="2"/>
            </a:endParaRPr>
          </a:p>
          <a:p>
            <a:r>
              <a:rPr lang="en-US" baseline="0" dirty="0" smtClean="0">
                <a:sym typeface="Wingdings" panose="05000000000000000000" pitchFamily="2" charset="2"/>
              </a:rPr>
              <a:t>In some applications – we have automatic emails sent to nursing teams when a chemotherapy agent is ready or being delivered --&gt; </a:t>
            </a:r>
          </a:p>
          <a:p>
            <a:endParaRPr lang="en-US" baseline="0" dirty="0" smtClean="0">
              <a:sym typeface="Wingdings" panose="05000000000000000000" pitchFamily="2" charset="2"/>
            </a:endParaRPr>
          </a:p>
          <a:p>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40</a:t>
            </a:fld>
            <a:endParaRPr lang="en-US"/>
          </a:p>
        </p:txBody>
      </p:sp>
    </p:spTree>
    <p:extLst>
      <p:ext uri="{BB962C8B-B14F-4D97-AF65-F5344CB8AC3E}">
        <p14:creationId xmlns:p14="http://schemas.microsoft.com/office/powerpoint/2010/main" val="13919013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sym typeface="Wingdings" panose="05000000000000000000" pitchFamily="2" charset="2"/>
              </a:rPr>
              <a:t>AND </a:t>
            </a:r>
            <a:r>
              <a:rPr lang="en-US" baseline="0">
                <a:sym typeface="Wingdings" panose="05000000000000000000" pitchFamily="2" charset="2"/>
              </a:rPr>
              <a:t>… </a:t>
            </a:r>
            <a:r>
              <a:rPr lang="en-US">
                <a:sym typeface="Wingdings" panose="05000000000000000000" pitchFamily="2" charset="2"/>
              </a:rPr>
              <a:t>if </a:t>
            </a:r>
            <a:r>
              <a:rPr lang="en-US" baseline="0" smtClean="0">
                <a:sym typeface="Wingdings" panose="05000000000000000000" pitchFamily="2" charset="2"/>
              </a:rPr>
              <a:t>you </a:t>
            </a:r>
            <a:r>
              <a:rPr lang="en-US" baseline="0" dirty="0">
                <a:sym typeface="Wingdings" panose="05000000000000000000" pitchFamily="2" charset="2"/>
              </a:rPr>
              <a:t>ever have a medication recall – we can quickly download a report and find any recalled lot # and tie it to a patient. Otherwise, we would have to sift through piles of paper records locally or from our record warehouse.     </a:t>
            </a:r>
          </a:p>
          <a:p>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41</a:t>
            </a:fld>
            <a:endParaRPr lang="en-US"/>
          </a:p>
        </p:txBody>
      </p:sp>
    </p:spTree>
    <p:extLst>
      <p:ext uri="{BB962C8B-B14F-4D97-AF65-F5344CB8AC3E}">
        <p14:creationId xmlns:p14="http://schemas.microsoft.com/office/powerpoint/2010/main" val="410799094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And if you are ever worried about</a:t>
            </a:r>
            <a:r>
              <a:rPr lang="en-US" b="0" baseline="0" dirty="0" smtClean="0"/>
              <a:t> a team members forgetting to enter critical information, such as a </a:t>
            </a:r>
            <a:r>
              <a:rPr lang="en-US" b="0" dirty="0" smtClean="0"/>
              <a:t>lot #, or other important information?  </a:t>
            </a:r>
            <a:r>
              <a:rPr lang="en-US" b="0" dirty="0" smtClean="0">
                <a:sym typeface="Wingdings" panose="05000000000000000000" pitchFamily="2" charset="2"/>
              </a:rPr>
              <a:t> </a:t>
            </a:r>
            <a:endParaRPr lang="en-US" b="0" dirty="0"/>
          </a:p>
        </p:txBody>
      </p:sp>
      <p:sp>
        <p:nvSpPr>
          <p:cNvPr id="4" name="Slide Number Placeholder 3"/>
          <p:cNvSpPr>
            <a:spLocks noGrp="1"/>
          </p:cNvSpPr>
          <p:nvPr>
            <p:ph type="sldNum" sz="quarter" idx="10"/>
          </p:nvPr>
        </p:nvSpPr>
        <p:spPr/>
        <p:txBody>
          <a:bodyPr/>
          <a:lstStyle/>
          <a:p>
            <a:fld id="{C2681061-0432-42BE-BBA5-C1A46A6F17C8}" type="slidenum">
              <a:rPr lang="en-US" smtClean="0"/>
              <a:t>42</a:t>
            </a:fld>
            <a:endParaRPr lang="en-US"/>
          </a:p>
        </p:txBody>
      </p:sp>
    </p:spTree>
    <p:extLst>
      <p:ext uri="{BB962C8B-B14F-4D97-AF65-F5344CB8AC3E}">
        <p14:creationId xmlns:p14="http://schemas.microsoft.com/office/powerpoint/2010/main" val="21419966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is where we</a:t>
            </a:r>
            <a:r>
              <a:rPr lang="en-US" baseline="0" dirty="0" smtClean="0"/>
              <a:t> could use the more advanced features with </a:t>
            </a:r>
            <a:r>
              <a:rPr lang="en-US" dirty="0" smtClean="0"/>
              <a:t>SharePoint </a:t>
            </a:r>
            <a:r>
              <a:rPr lang="en-US" dirty="0" smtClean="0"/>
              <a:t>Designer and create automatic emails.</a:t>
            </a: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we can create an automatic email to the individual and supervisor for any criteria we choose … esp. a missing lot # like in this example … </a:t>
            </a:r>
            <a:r>
              <a:rPr lang="en-US" baseline="0" dirty="0" smtClean="0">
                <a:sym typeface="Wingdings" panose="05000000000000000000" pitchFamily="2" charset="2"/>
              </a:rPr>
              <a:t></a:t>
            </a:r>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43</a:t>
            </a:fld>
            <a:endParaRPr lang="en-US"/>
          </a:p>
        </p:txBody>
      </p:sp>
    </p:spTree>
    <p:extLst>
      <p:ext uri="{BB962C8B-B14F-4D97-AF65-F5344CB8AC3E}">
        <p14:creationId xmlns:p14="http://schemas.microsoft.com/office/powerpoint/2010/main" val="59416376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All of this saves us time </a:t>
            </a:r>
            <a:r>
              <a:rPr lang="en-US" dirty="0"/>
              <a:t>over </a:t>
            </a:r>
            <a:r>
              <a:rPr lang="en-US" baseline="0" dirty="0" smtClean="0"/>
              <a:t>a </a:t>
            </a:r>
            <a:r>
              <a:rPr lang="en-US" baseline="0" dirty="0"/>
              <a:t>paper system </a:t>
            </a:r>
            <a:r>
              <a:rPr lang="en-US" dirty="0"/>
              <a:t>… and </a:t>
            </a:r>
            <a:r>
              <a:rPr lang="en-US" baseline="0" dirty="0" smtClean="0"/>
              <a:t>we </a:t>
            </a:r>
            <a:r>
              <a:rPr lang="en-US" dirty="0"/>
              <a:t>are also improving our data quality by having immediate notifications </a:t>
            </a:r>
            <a:r>
              <a:rPr lang="en-US" dirty="0" smtClean="0"/>
              <a:t>of </a:t>
            </a:r>
            <a:r>
              <a:rPr lang="en-US" dirty="0"/>
              <a:t>deficiencies – The great part is </a:t>
            </a:r>
            <a:r>
              <a:rPr lang="en-US" dirty="0" smtClean="0"/>
              <a:t>that </a:t>
            </a:r>
            <a:r>
              <a:rPr lang="en-US" i="1" dirty="0" smtClean="0"/>
              <a:t>SharePoint </a:t>
            </a:r>
            <a:r>
              <a:rPr lang="en-US" i="1" dirty="0"/>
              <a:t>does most </a:t>
            </a:r>
            <a:r>
              <a:rPr lang="en-US" i="1" dirty="0" smtClean="0"/>
              <a:t>of </a:t>
            </a:r>
            <a:r>
              <a:rPr lang="en-US" i="1" baseline="0" dirty="0" smtClean="0"/>
              <a:t>the </a:t>
            </a:r>
            <a:r>
              <a:rPr lang="en-US" i="1" baseline="0" dirty="0"/>
              <a:t>work for you </a:t>
            </a:r>
            <a:r>
              <a:rPr lang="en-US" baseline="0" dirty="0"/>
              <a:t>… </a:t>
            </a:r>
            <a:r>
              <a:rPr lang="en-US" baseline="0" dirty="0">
                <a:sym typeface="Wingdings" panose="05000000000000000000" pitchFamily="2" charset="2"/>
              </a:rPr>
              <a:t> </a:t>
            </a:r>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44</a:t>
            </a:fld>
            <a:endParaRPr lang="en-US"/>
          </a:p>
        </p:txBody>
      </p:sp>
    </p:spTree>
    <p:extLst>
      <p:ext uri="{BB962C8B-B14F-4D97-AF65-F5344CB8AC3E}">
        <p14:creationId xmlns:p14="http://schemas.microsoft.com/office/powerpoint/2010/main" val="153418040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When</a:t>
            </a:r>
            <a:r>
              <a:rPr lang="en-US" baseline="0" dirty="0" smtClean="0"/>
              <a:t> we replace the paper form with this – we are automatically recording data that was not previously available … so we can now run reports. I find this data more useful than running a typical </a:t>
            </a:r>
            <a:r>
              <a:rPr lang="en-US" baseline="0" dirty="0" err="1" smtClean="0"/>
              <a:t>fileman</a:t>
            </a:r>
            <a:r>
              <a:rPr lang="en-US" baseline="0" dirty="0" smtClean="0"/>
              <a:t> report since it captures direct measures from the compounding team </a:t>
            </a:r>
            <a:r>
              <a:rPr lang="en-US" baseline="0" dirty="0" smtClean="0">
                <a:sym typeface="Wingdings" panose="05000000000000000000" pitchFamily="2" charset="2"/>
              </a:rPr>
              <a:t> </a:t>
            </a:r>
            <a:endParaRPr lang="en-US" baseline="0" dirty="0">
              <a:sym typeface="Wingdings" panose="05000000000000000000" pitchFamily="2" charset="2"/>
            </a:endParaRPr>
          </a:p>
          <a:p>
            <a:endParaRPr lang="en-US" baseline="0" dirty="0">
              <a:sym typeface="Wingdings" panose="05000000000000000000" pitchFamily="2" charset="2"/>
            </a:endParaRPr>
          </a:p>
        </p:txBody>
      </p:sp>
      <p:sp>
        <p:nvSpPr>
          <p:cNvPr id="4" name="Slide Number Placeholder 3"/>
          <p:cNvSpPr>
            <a:spLocks noGrp="1"/>
          </p:cNvSpPr>
          <p:nvPr>
            <p:ph type="sldNum" sz="quarter" idx="10"/>
          </p:nvPr>
        </p:nvSpPr>
        <p:spPr/>
        <p:txBody>
          <a:bodyPr/>
          <a:lstStyle/>
          <a:p>
            <a:fld id="{C2681061-0432-42BE-BBA5-C1A46A6F17C8}" type="slidenum">
              <a:rPr lang="en-US" smtClean="0"/>
              <a:t>45</a:t>
            </a:fld>
            <a:endParaRPr lang="en-US"/>
          </a:p>
        </p:txBody>
      </p:sp>
    </p:spTree>
    <p:extLst>
      <p:ext uri="{BB962C8B-B14F-4D97-AF65-F5344CB8AC3E}">
        <p14:creationId xmlns:p14="http://schemas.microsoft.com/office/powerpoint/2010/main" val="422909595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This</a:t>
            </a:r>
            <a:r>
              <a:rPr lang="en-US" baseline="0" dirty="0" smtClean="0"/>
              <a:t> is a quick example of some reports you can pull from and create with the Compounding Tracker … This would be using </a:t>
            </a:r>
            <a:r>
              <a:rPr lang="en-US" baseline="0" smtClean="0"/>
              <a:t>Excel …</a:t>
            </a:r>
            <a:endParaRPr lang="en-US" baseline="0" dirty="0" smtClean="0"/>
          </a:p>
          <a:p>
            <a:endParaRPr lang="en-US" baseline="0" dirty="0" smtClean="0"/>
          </a:p>
          <a:p>
            <a:r>
              <a:rPr lang="en-US" baseline="0" dirty="0" smtClean="0"/>
              <a:t>At the top – simply compares the total number of units you are compounding each month … to determine if workloads are changing … so you can react and change staffing levels … </a:t>
            </a:r>
            <a:r>
              <a:rPr lang="en-US" baseline="0" dirty="0" smtClean="0">
                <a:sym typeface="Wingdings" panose="05000000000000000000" pitchFamily="2" charset="2"/>
              </a:rPr>
              <a:t> </a:t>
            </a:r>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46</a:t>
            </a:fld>
            <a:endParaRPr lang="en-US"/>
          </a:p>
        </p:txBody>
      </p:sp>
    </p:spTree>
    <p:extLst>
      <p:ext uri="{BB962C8B-B14F-4D97-AF65-F5344CB8AC3E}">
        <p14:creationId xmlns:p14="http://schemas.microsoft.com/office/powerpoint/2010/main" val="34529253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You can also determine</a:t>
            </a:r>
            <a:r>
              <a:rPr lang="en-US" baseline="0" dirty="0" smtClean="0"/>
              <a:t> what hours are the busiest … to make sure you have adequate checking and compounding staff available – and can adjust other aspects of your organization … </a:t>
            </a:r>
          </a:p>
          <a:p>
            <a:endParaRPr lang="en-US" baseline="0" dirty="0" smtClean="0"/>
          </a:p>
          <a:p>
            <a:r>
              <a:rPr lang="en-US" baseline="0" dirty="0" smtClean="0"/>
              <a:t>In this example … 2-3pm and 10-11am represent over 27% of all workloads  </a:t>
            </a:r>
            <a:r>
              <a:rPr lang="en-US" baseline="0" dirty="0" smtClean="0">
                <a:sym typeface="Wingdings" panose="05000000000000000000" pitchFamily="2" charset="2"/>
              </a:rPr>
              <a:t> </a:t>
            </a:r>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47</a:t>
            </a:fld>
            <a:endParaRPr lang="en-US"/>
          </a:p>
        </p:txBody>
      </p:sp>
    </p:spTree>
    <p:extLst>
      <p:ext uri="{BB962C8B-B14F-4D97-AF65-F5344CB8AC3E}">
        <p14:creationId xmlns:p14="http://schemas.microsoft.com/office/powerpoint/2010/main" val="90783769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In this quick report … it will determine the</a:t>
            </a:r>
            <a:r>
              <a:rPr lang="en-US" baseline="0" dirty="0" smtClean="0"/>
              <a:t> workload per area … in this case SICU and 2N represent 21.9% of our compounding operation </a:t>
            </a:r>
            <a:r>
              <a:rPr lang="en-US" baseline="0" dirty="0" smtClean="0">
                <a:sym typeface="Wingdings" panose="05000000000000000000" pitchFamily="2" charset="2"/>
              </a:rPr>
              <a:t> </a:t>
            </a:r>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48</a:t>
            </a:fld>
            <a:endParaRPr lang="en-US"/>
          </a:p>
        </p:txBody>
      </p:sp>
    </p:spTree>
    <p:extLst>
      <p:ext uri="{BB962C8B-B14F-4D97-AF65-F5344CB8AC3E}">
        <p14:creationId xmlns:p14="http://schemas.microsoft.com/office/powerpoint/2010/main" val="150677359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With Excel – you can customize your reports to fit</a:t>
            </a:r>
            <a:r>
              <a:rPr lang="en-US" baseline="0" dirty="0" smtClean="0"/>
              <a:t> your needs … and the great thing about SharePoint … is that if you determine there is something you need to measure that is not on the form … you can just add it … It is a very flexible way to obtain and measure data</a:t>
            </a:r>
          </a:p>
          <a:p>
            <a:endParaRPr lang="en-US" baseline="0" dirty="0" smtClean="0"/>
          </a:p>
          <a:p>
            <a:r>
              <a:rPr lang="en-US" b="1" dirty="0"/>
              <a:t>For those that are not comfortable with Excel </a:t>
            </a:r>
            <a:r>
              <a:rPr lang="en-US" baseline="0" dirty="0" smtClean="0"/>
              <a:t>… We will be adding a series of tutorial videos that will show you step-by-step – how to create reports from these lists … and you can apply this to any other ideas you may have as well  </a:t>
            </a:r>
            <a:r>
              <a:rPr lang="en-US" baseline="0" dirty="0" smtClean="0">
                <a:sym typeface="Wingdings" panose="05000000000000000000" pitchFamily="2" charset="2"/>
              </a:rPr>
              <a:t> </a:t>
            </a:r>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49</a:t>
            </a:fld>
            <a:endParaRPr lang="en-US"/>
          </a:p>
        </p:txBody>
      </p:sp>
    </p:spTree>
    <p:extLst>
      <p:ext uri="{BB962C8B-B14F-4D97-AF65-F5344CB8AC3E}">
        <p14:creationId xmlns:p14="http://schemas.microsoft.com/office/powerpoint/2010/main" val="3452925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Before we get</a:t>
            </a:r>
            <a:r>
              <a:rPr lang="en-US" baseline="0" dirty="0" smtClean="0"/>
              <a:t> started, we want to poll the audience to see what experience people have on SharePoint. </a:t>
            </a:r>
            <a:endParaRPr lang="en-US" baseline="0" dirty="0" smtClean="0"/>
          </a:p>
          <a:p>
            <a:endParaRPr lang="en-US" baseline="0" dirty="0" smtClean="0"/>
          </a:p>
          <a:p>
            <a:r>
              <a:rPr lang="en-US" baseline="0" dirty="0" smtClean="0"/>
              <a:t>Use the BLUE button above my head to answer the poll question </a:t>
            </a:r>
            <a:r>
              <a:rPr lang="en-US" baseline="0" dirty="0" smtClean="0">
                <a:sym typeface="Wingdings" panose="05000000000000000000" pitchFamily="2" charset="2"/>
              </a:rPr>
              <a:t></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5</a:t>
            </a:fld>
            <a:endParaRPr lang="en-US"/>
          </a:p>
        </p:txBody>
      </p:sp>
    </p:spTree>
    <p:extLst>
      <p:ext uri="{BB962C8B-B14F-4D97-AF65-F5344CB8AC3E}">
        <p14:creationId xmlns:p14="http://schemas.microsoft.com/office/powerpoint/2010/main" val="89729028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t>So to recap Issue # </a:t>
            </a:r>
            <a:r>
              <a:rPr lang="en-US" baseline="0" smtClean="0"/>
              <a:t>1 </a:t>
            </a:r>
            <a:r>
              <a:rPr lang="en-US" baseline="0" smtClean="0">
                <a:sym typeface="Wingdings" panose="05000000000000000000" pitchFamily="2" charset="2"/>
              </a:rPr>
              <a:t> </a:t>
            </a:r>
            <a:endParaRPr lang="en-US" baseline="0" dirty="0" smtClean="0"/>
          </a:p>
          <a:p>
            <a:endParaRPr lang="en-US" baseline="0" dirty="0" smtClean="0"/>
          </a:p>
          <a:p>
            <a:endParaRPr lang="en-US" baseline="0" dirty="0" smtClean="0"/>
          </a:p>
          <a:p>
            <a:endParaRPr lang="en-US" baseline="0" dirty="0" smtClean="0">
              <a:sym typeface="Wingdings" panose="05000000000000000000" pitchFamily="2" charset="2"/>
            </a:endParaRPr>
          </a:p>
          <a:p>
            <a:endParaRPr lang="en-US" baseline="0" dirty="0" smtClean="0">
              <a:sym typeface="Wingdings" panose="05000000000000000000" pitchFamily="2" charset="2"/>
            </a:endParaRPr>
          </a:p>
          <a:p>
            <a:endParaRPr lang="en-US" baseline="0" dirty="0" smtClean="0">
              <a:sym typeface="Wingdings" panose="05000000000000000000" pitchFamily="2" charset="2"/>
            </a:endParaRPr>
          </a:p>
          <a:p>
            <a:r>
              <a:rPr lang="en-US" baseline="0" dirty="0" smtClean="0">
                <a:sym typeface="Wingdings" panose="05000000000000000000" pitchFamily="2" charset="2"/>
              </a:rPr>
              <a:t> </a:t>
            </a:r>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50</a:t>
            </a:fld>
            <a:endParaRPr lang="en-US"/>
          </a:p>
        </p:txBody>
      </p:sp>
    </p:spTree>
    <p:extLst>
      <p:ext uri="{BB962C8B-B14F-4D97-AF65-F5344CB8AC3E}">
        <p14:creationId xmlns:p14="http://schemas.microsoft.com/office/powerpoint/2010/main" val="278658238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t>we took our paper compounding log and made the Compounding Tracker … and we added a new level of data measures, patient safety tools, and some time savers … and that wraps up the quick demo on that issue and solution. </a:t>
            </a:r>
            <a:r>
              <a:rPr lang="en-US" baseline="0" dirty="0" smtClean="0">
                <a:sym typeface="Wingdings" panose="05000000000000000000" pitchFamily="2" charset="2"/>
              </a:rPr>
              <a:t> </a:t>
            </a:r>
            <a:endParaRPr lang="en-US" baseline="0" dirty="0" smtClean="0"/>
          </a:p>
          <a:p>
            <a:endParaRPr lang="en-US" baseline="0" dirty="0" smtClean="0"/>
          </a:p>
          <a:p>
            <a:endParaRPr lang="en-US" baseline="0" dirty="0" smtClean="0"/>
          </a:p>
          <a:p>
            <a:endParaRPr lang="en-US" baseline="0" dirty="0" smtClean="0"/>
          </a:p>
          <a:p>
            <a:endParaRPr lang="en-US" baseline="0" dirty="0" smtClean="0">
              <a:sym typeface="Wingdings" panose="05000000000000000000" pitchFamily="2" charset="2"/>
            </a:endParaRPr>
          </a:p>
          <a:p>
            <a:endParaRPr lang="en-US" baseline="0" dirty="0" smtClean="0">
              <a:sym typeface="Wingdings" panose="05000000000000000000" pitchFamily="2" charset="2"/>
            </a:endParaRPr>
          </a:p>
          <a:p>
            <a:endParaRPr lang="en-US" baseline="0" dirty="0" smtClean="0">
              <a:sym typeface="Wingdings" panose="05000000000000000000" pitchFamily="2" charset="2"/>
            </a:endParaRPr>
          </a:p>
          <a:p>
            <a:r>
              <a:rPr lang="en-US" baseline="0" dirty="0" smtClean="0">
                <a:sym typeface="Wingdings" panose="05000000000000000000" pitchFamily="2" charset="2"/>
              </a:rPr>
              <a:t> </a:t>
            </a:r>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51</a:t>
            </a:fld>
            <a:endParaRPr lang="en-US"/>
          </a:p>
        </p:txBody>
      </p:sp>
    </p:spTree>
    <p:extLst>
      <p:ext uri="{BB962C8B-B14F-4D97-AF65-F5344CB8AC3E}">
        <p14:creationId xmlns:p14="http://schemas.microsoft.com/office/powerpoint/2010/main" val="278658238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Before we move one </a:t>
            </a:r>
            <a:r>
              <a:rPr lang="en-US" baseline="0" dirty="0" smtClean="0"/>
              <a:t>-- we want to poll the audience to see what experience people have with Excel.  </a:t>
            </a:r>
            <a:r>
              <a:rPr lang="en-US" b="1" dirty="0" smtClean="0"/>
              <a:t>This will help us </a:t>
            </a:r>
            <a:r>
              <a:rPr lang="en-US" dirty="0" smtClean="0"/>
              <a:t>determine what type of </a:t>
            </a:r>
            <a:r>
              <a:rPr lang="en-US" baseline="0" dirty="0" smtClean="0"/>
              <a:t>tutorial videos </a:t>
            </a:r>
            <a:r>
              <a:rPr lang="en-US" dirty="0" smtClean="0"/>
              <a:t>to create </a:t>
            </a:r>
            <a:r>
              <a:rPr lang="en-US" baseline="0" dirty="0" smtClean="0"/>
              <a:t>after this presentation </a:t>
            </a:r>
            <a:r>
              <a:rPr lang="en-US" baseline="0" dirty="0" smtClean="0"/>
              <a:t>…</a:t>
            </a:r>
          </a:p>
          <a:p>
            <a:endParaRPr lang="en-US" baseline="0" dirty="0" smtClean="0"/>
          </a:p>
          <a:p>
            <a:r>
              <a:rPr lang="en-US" baseline="0" dirty="0" smtClean="0"/>
              <a:t>Use the BLUE button above my head to answer the question …. </a:t>
            </a:r>
            <a:r>
              <a:rPr lang="en-US" baseline="0" dirty="0" smtClean="0">
                <a:sym typeface="Wingdings" panose="05000000000000000000" pitchFamily="2" charset="2"/>
              </a:rPr>
              <a:t> </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52</a:t>
            </a:fld>
            <a:endParaRPr lang="en-US"/>
          </a:p>
        </p:txBody>
      </p:sp>
    </p:spTree>
    <p:extLst>
      <p:ext uri="{BB962C8B-B14F-4D97-AF65-F5344CB8AC3E}">
        <p14:creationId xmlns:p14="http://schemas.microsoft.com/office/powerpoint/2010/main" val="220886934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Now we are moving onto Issue</a:t>
            </a:r>
            <a:r>
              <a:rPr lang="en-US" baseline="0" dirty="0" smtClean="0"/>
              <a:t> # 2 --- </a:t>
            </a:r>
            <a:r>
              <a:rPr lang="en-US" dirty="0" smtClean="0"/>
              <a:t>We need to track </a:t>
            </a:r>
            <a:r>
              <a:rPr lang="en-US" smtClean="0"/>
              <a:t>pharmacist interventions</a:t>
            </a:r>
            <a:r>
              <a:rPr lang="en-US" baseline="0" smtClean="0"/>
              <a:t>.</a:t>
            </a:r>
            <a:r>
              <a:rPr lang="en-US" smtClean="0">
                <a:sym typeface="Wingdings" panose="05000000000000000000" pitchFamily="2" charset="2"/>
              </a:rPr>
              <a:t> </a:t>
            </a:r>
            <a:endParaRPr lang="en-US" dirty="0" smtClean="0">
              <a:sym typeface="Wingdings" panose="05000000000000000000" pitchFamily="2" charset="2"/>
            </a:endParaRPr>
          </a:p>
          <a:p>
            <a:endParaRPr lang="en-US" dirty="0" smtClean="0">
              <a:sym typeface="Wingdings" panose="05000000000000000000" pitchFamily="2" charset="2"/>
            </a:endParaRPr>
          </a:p>
          <a:p>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53</a:t>
            </a:fld>
            <a:endParaRPr lang="en-US"/>
          </a:p>
        </p:txBody>
      </p:sp>
    </p:spTree>
    <p:extLst>
      <p:ext uri="{BB962C8B-B14F-4D97-AF65-F5344CB8AC3E}">
        <p14:creationId xmlns:p14="http://schemas.microsoft.com/office/powerpoint/2010/main" val="289705252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Your pharmacy wants to expand the decentralized program with rounding pharmacists and clinical technicians, but we do not have any solid data to justify the proposal. </a:t>
            </a:r>
          </a:p>
          <a:p>
            <a:endParaRPr lang="en-US" sz="1200" dirty="0" smtClean="0"/>
          </a:p>
          <a:p>
            <a:r>
              <a:rPr lang="en-US" sz="1200" dirty="0" smtClean="0"/>
              <a:t>We have CPRS notes, but they do not represent EVERY intervention and the true impact of the pharmacist and clinical technicians. Time</a:t>
            </a:r>
            <a:r>
              <a:rPr lang="en-US" sz="1200" baseline="0" dirty="0" smtClean="0"/>
              <a:t> is very limited to be able to enter in data from paper forms </a:t>
            </a:r>
            <a:r>
              <a:rPr lang="en-US" sz="1200" dirty="0" smtClean="0"/>
              <a:t> </a:t>
            </a:r>
            <a:r>
              <a:rPr lang="en-US" sz="1200" dirty="0" smtClean="0">
                <a:sym typeface="Wingdings" panose="05000000000000000000" pitchFamily="2" charset="2"/>
              </a:rPr>
              <a:t> </a:t>
            </a:r>
            <a:endParaRPr lang="en-US" sz="1200" dirty="0" smtClean="0"/>
          </a:p>
          <a:p>
            <a:endParaRPr lang="en-US" sz="1200" dirty="0" smtClean="0"/>
          </a:p>
          <a:p>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54</a:t>
            </a:fld>
            <a:endParaRPr lang="en-US"/>
          </a:p>
        </p:txBody>
      </p:sp>
    </p:spTree>
    <p:extLst>
      <p:ext uri="{BB962C8B-B14F-4D97-AF65-F5344CB8AC3E}">
        <p14:creationId xmlns:p14="http://schemas.microsoft.com/office/powerpoint/2010/main" val="221944514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a:t>
            </a:r>
            <a:r>
              <a:rPr lang="en-US" dirty="0" err="1" smtClean="0"/>
              <a:t>InteRxVene</a:t>
            </a:r>
            <a:r>
              <a:rPr lang="en-US" dirty="0" smtClean="0"/>
              <a:t>” is the application we</a:t>
            </a:r>
            <a:r>
              <a:rPr lang="en-US" baseline="0" dirty="0" smtClean="0"/>
              <a:t> will look at next.   </a:t>
            </a:r>
          </a:p>
          <a:p>
            <a:endParaRPr lang="en-US" baseline="0" dirty="0" smtClean="0"/>
          </a:p>
          <a:p>
            <a:r>
              <a:rPr lang="en-US" baseline="0" dirty="0" smtClean="0"/>
              <a:t>In this example – the need was to create a way for a pharmacist or technician to record an interventions in about 30 seconds or less – so let’s take a look at the form </a:t>
            </a:r>
            <a:r>
              <a:rPr lang="en-US" baseline="0" dirty="0" smtClean="0">
                <a:sym typeface="Wingdings" panose="05000000000000000000" pitchFamily="2" charset="2"/>
              </a:rPr>
              <a:t> </a:t>
            </a:r>
            <a:r>
              <a:rPr lang="en-US" baseline="0" dirty="0" smtClean="0"/>
              <a:t> </a:t>
            </a:r>
          </a:p>
          <a:p>
            <a:endParaRPr lang="en-US" baseline="0" dirty="0" smtClean="0"/>
          </a:p>
          <a:p>
            <a:endParaRPr lang="en-US" baseline="0" dirty="0" smtClean="0"/>
          </a:p>
          <a:p>
            <a:endParaRPr lang="en-US" baseline="0" dirty="0" smtClean="0">
              <a:sym typeface="Wingdings" panose="05000000000000000000" pitchFamily="2" charset="2"/>
            </a:endParaRPr>
          </a:p>
          <a:p>
            <a:r>
              <a:rPr lang="en-US" baseline="0" dirty="0" smtClean="0">
                <a:sym typeface="Wingdings" panose="05000000000000000000" pitchFamily="2" charset="2"/>
              </a:rPr>
              <a:t> </a:t>
            </a:r>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55</a:t>
            </a:fld>
            <a:endParaRPr lang="en-US"/>
          </a:p>
        </p:txBody>
      </p:sp>
    </p:spTree>
    <p:extLst>
      <p:ext uri="{BB962C8B-B14F-4D97-AF65-F5344CB8AC3E}">
        <p14:creationId xmlns:p14="http://schemas.microsoft.com/office/powerpoint/2010/main" val="278658238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Before we go on to talk about more details, let’s review our polling results.  </a:t>
            </a:r>
            <a:endParaRPr lang="en-US" dirty="0" smtClean="0"/>
          </a:p>
          <a:p>
            <a:r>
              <a:rPr lang="en-US" baseline="0" dirty="0" smtClean="0"/>
              <a:t>Ad lib the results</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56</a:t>
            </a:fld>
            <a:endParaRPr lang="en-US"/>
          </a:p>
        </p:txBody>
      </p:sp>
    </p:spTree>
    <p:extLst>
      <p:ext uri="{BB962C8B-B14F-4D97-AF65-F5344CB8AC3E}">
        <p14:creationId xmlns:p14="http://schemas.microsoft.com/office/powerpoint/2010/main" val="48296785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(Cue to Tech Team that you’re moving on)  “Click” again to move on</a:t>
            </a:r>
          </a:p>
        </p:txBody>
      </p:sp>
      <p:sp>
        <p:nvSpPr>
          <p:cNvPr id="4" name="Slide Number Placeholder 3"/>
          <p:cNvSpPr>
            <a:spLocks noGrp="1"/>
          </p:cNvSpPr>
          <p:nvPr>
            <p:ph type="sldNum" sz="quarter" idx="10"/>
          </p:nvPr>
        </p:nvSpPr>
        <p:spPr/>
        <p:txBody>
          <a:bodyPr/>
          <a:lstStyle/>
          <a:p>
            <a:fld id="{08AA51C3-518F-4F0D-B932-9AF47A2C9D15}" type="slidenum">
              <a:rPr lang="en-US" smtClean="0"/>
              <a:t>57</a:t>
            </a:fld>
            <a:endParaRPr lang="en-US"/>
          </a:p>
        </p:txBody>
      </p:sp>
    </p:spTree>
    <p:extLst>
      <p:ext uri="{BB962C8B-B14F-4D97-AF65-F5344CB8AC3E}">
        <p14:creationId xmlns:p14="http://schemas.microsoft.com/office/powerpoint/2010/main" val="300297915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sym typeface="Wingdings" panose="05000000000000000000" pitchFamily="2" charset="2"/>
              </a:rPr>
              <a:t>When you click on the icon … the intervention form pops-up on the screen …</a:t>
            </a:r>
          </a:p>
          <a:p>
            <a:endParaRPr lang="en-US" baseline="0" dirty="0" smtClean="0">
              <a:sym typeface="Wingdings" panose="05000000000000000000" pitchFamily="2" charset="2"/>
            </a:endParaRPr>
          </a:p>
          <a:p>
            <a:r>
              <a:rPr lang="en-US" baseline="0" dirty="0" smtClean="0">
                <a:sym typeface="Wingdings" panose="05000000000000000000" pitchFamily="2" charset="2"/>
              </a:rPr>
              <a:t>The team member will enter in the patient identifier  </a:t>
            </a:r>
            <a:endParaRPr lang="en-US" baseline="0" dirty="0" smtClean="0"/>
          </a:p>
          <a:p>
            <a:endParaRPr lang="en-US" baseline="0" dirty="0" smtClean="0"/>
          </a:p>
          <a:p>
            <a:endParaRPr lang="en-US" baseline="0" dirty="0" smtClean="0">
              <a:sym typeface="Wingdings" panose="05000000000000000000" pitchFamily="2" charset="2"/>
            </a:endParaRPr>
          </a:p>
          <a:p>
            <a:r>
              <a:rPr lang="en-US" baseline="0" dirty="0" smtClean="0">
                <a:sym typeface="Wingdings" panose="05000000000000000000" pitchFamily="2" charset="2"/>
              </a:rPr>
              <a:t> </a:t>
            </a:r>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58</a:t>
            </a:fld>
            <a:endParaRPr lang="en-US"/>
          </a:p>
        </p:txBody>
      </p:sp>
    </p:spTree>
    <p:extLst>
      <p:ext uri="{BB962C8B-B14F-4D97-AF65-F5344CB8AC3E}">
        <p14:creationId xmlns:p14="http://schemas.microsoft.com/office/powerpoint/2010/main" val="278658238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sym typeface="Wingdings" panose="05000000000000000000" pitchFamily="2" charset="2"/>
              </a:rPr>
              <a:t>The drug / additive can be customized as a quick drop down list to save time  </a:t>
            </a:r>
            <a:endParaRPr lang="en-US" baseline="0" dirty="0" smtClean="0"/>
          </a:p>
          <a:p>
            <a:endParaRPr lang="en-US" baseline="0" dirty="0" smtClean="0"/>
          </a:p>
          <a:p>
            <a:endParaRPr lang="en-US" baseline="0" dirty="0" smtClean="0">
              <a:sym typeface="Wingdings" panose="05000000000000000000" pitchFamily="2" charset="2"/>
            </a:endParaRPr>
          </a:p>
          <a:p>
            <a:r>
              <a:rPr lang="en-US" baseline="0" dirty="0" smtClean="0">
                <a:sym typeface="Wingdings" panose="05000000000000000000" pitchFamily="2" charset="2"/>
              </a:rPr>
              <a:t> </a:t>
            </a:r>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59</a:t>
            </a:fld>
            <a:endParaRPr lang="en-US"/>
          </a:p>
        </p:txBody>
      </p:sp>
    </p:spTree>
    <p:extLst>
      <p:ext uri="{BB962C8B-B14F-4D97-AF65-F5344CB8AC3E}">
        <p14:creationId xmlns:p14="http://schemas.microsoft.com/office/powerpoint/2010/main" val="27865823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first thing we want to go over – is why we feel SharePoint is valuable </a:t>
            </a:r>
            <a:r>
              <a:rPr lang="en-US" baseline="0" dirty="0" smtClean="0">
                <a:sym typeface="Wingdings" panose="05000000000000000000" pitchFamily="2" charset="2"/>
              </a:rPr>
              <a:t> </a:t>
            </a:r>
            <a:endParaRPr lang="en-US" baseline="0" dirty="0" smtClean="0"/>
          </a:p>
          <a:p>
            <a:endParaRPr lang="en-US" baseline="0" dirty="0" smtClean="0"/>
          </a:p>
          <a:p>
            <a:endParaRPr lang="en-US" baseline="0" dirty="0" smtClean="0"/>
          </a:p>
          <a:p>
            <a:endParaRPr lang="en-US" baseline="0" dirty="0" smtClean="0"/>
          </a:p>
          <a:p>
            <a:endParaRPr lang="en-US" baseline="0" dirty="0" smtClean="0"/>
          </a:p>
          <a:p>
            <a:endParaRPr lang="en-US" baseline="0"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C2681061-0432-42BE-BBA5-C1A46A6F17C8}" type="slidenum">
              <a:rPr lang="en-US" smtClean="0"/>
              <a:t>6</a:t>
            </a:fld>
            <a:endParaRPr lang="en-US"/>
          </a:p>
        </p:txBody>
      </p:sp>
    </p:spTree>
    <p:extLst>
      <p:ext uri="{BB962C8B-B14F-4D97-AF65-F5344CB8AC3E}">
        <p14:creationId xmlns:p14="http://schemas.microsoft.com/office/powerpoint/2010/main" val="217383253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sym typeface="Wingdings" panose="05000000000000000000" pitchFamily="2" charset="2"/>
              </a:rPr>
              <a:t>What type of intervention was made  </a:t>
            </a:r>
            <a:endParaRPr lang="en-US" baseline="0" dirty="0" smtClean="0"/>
          </a:p>
          <a:p>
            <a:endParaRPr lang="en-US" baseline="0" dirty="0" smtClean="0">
              <a:sym typeface="Wingdings" panose="05000000000000000000" pitchFamily="2" charset="2"/>
            </a:endParaRPr>
          </a:p>
          <a:p>
            <a:r>
              <a:rPr lang="en-US" baseline="0" dirty="0" smtClean="0">
                <a:sym typeface="Wingdings" panose="05000000000000000000" pitchFamily="2" charset="2"/>
              </a:rPr>
              <a:t> </a:t>
            </a:r>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60</a:t>
            </a:fld>
            <a:endParaRPr lang="en-US"/>
          </a:p>
        </p:txBody>
      </p:sp>
    </p:spTree>
    <p:extLst>
      <p:ext uri="{BB962C8B-B14F-4D97-AF65-F5344CB8AC3E}">
        <p14:creationId xmlns:p14="http://schemas.microsoft.com/office/powerpoint/2010/main" val="278658238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sym typeface="Wingdings" panose="05000000000000000000" pitchFamily="2" charset="2"/>
              </a:rPr>
              <a:t>Any comments or actions </a:t>
            </a:r>
            <a:r>
              <a:rPr lang="en-US" baseline="0" smtClean="0">
                <a:sym typeface="Wingdings" panose="05000000000000000000" pitchFamily="2" charset="2"/>
              </a:rPr>
              <a:t>taken –  </a:t>
            </a:r>
            <a:endParaRPr lang="en-US" baseline="0" dirty="0" smtClean="0"/>
          </a:p>
          <a:p>
            <a:endParaRPr lang="en-US" baseline="0" dirty="0" smtClean="0"/>
          </a:p>
          <a:p>
            <a:endParaRPr lang="en-US" baseline="0" dirty="0" smtClean="0">
              <a:sym typeface="Wingdings" panose="05000000000000000000" pitchFamily="2" charset="2"/>
            </a:endParaRPr>
          </a:p>
          <a:p>
            <a:r>
              <a:rPr lang="en-US" baseline="0" dirty="0" smtClean="0">
                <a:sym typeface="Wingdings" panose="05000000000000000000" pitchFamily="2" charset="2"/>
              </a:rPr>
              <a:t> </a:t>
            </a:r>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61</a:t>
            </a:fld>
            <a:endParaRPr lang="en-US"/>
          </a:p>
        </p:txBody>
      </p:sp>
    </p:spTree>
    <p:extLst>
      <p:ext uri="{BB962C8B-B14F-4D97-AF65-F5344CB8AC3E}">
        <p14:creationId xmlns:p14="http://schemas.microsoft.com/office/powerpoint/2010/main" val="278658238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sym typeface="Wingdings" panose="05000000000000000000" pitchFamily="2" charset="2"/>
              </a:rPr>
              <a:t>We also have a field to record the level of significance  </a:t>
            </a:r>
            <a:endParaRPr lang="en-US" baseline="0" dirty="0" smtClean="0"/>
          </a:p>
          <a:p>
            <a:endParaRPr lang="en-US" baseline="0" dirty="0" smtClean="0">
              <a:sym typeface="Wingdings" panose="05000000000000000000" pitchFamily="2" charset="2"/>
            </a:endParaRPr>
          </a:p>
          <a:p>
            <a:r>
              <a:rPr lang="en-US" baseline="0" dirty="0" smtClean="0">
                <a:sym typeface="Wingdings" panose="05000000000000000000" pitchFamily="2" charset="2"/>
              </a:rPr>
              <a:t> </a:t>
            </a:r>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62</a:t>
            </a:fld>
            <a:endParaRPr lang="en-US"/>
          </a:p>
        </p:txBody>
      </p:sp>
    </p:spTree>
    <p:extLst>
      <p:ext uri="{BB962C8B-B14F-4D97-AF65-F5344CB8AC3E}">
        <p14:creationId xmlns:p14="http://schemas.microsoft.com/office/powerpoint/2010/main" val="278658238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sym typeface="Wingdings" panose="05000000000000000000" pitchFamily="2" charset="2"/>
              </a:rPr>
              <a:t>And we also note if the status is OPEN, CLOSED and so forth … </a:t>
            </a:r>
            <a:endParaRPr lang="en-US" baseline="0" dirty="0" smtClean="0"/>
          </a:p>
          <a:p>
            <a:endParaRPr lang="en-US" baseline="0" dirty="0" smtClean="0">
              <a:sym typeface="Wingdings" panose="05000000000000000000" pitchFamily="2" charset="2"/>
            </a:endParaRPr>
          </a:p>
          <a:p>
            <a:r>
              <a:rPr lang="en-US" baseline="0" dirty="0" smtClean="0">
                <a:sym typeface="Wingdings" panose="05000000000000000000" pitchFamily="2" charset="2"/>
              </a:rPr>
              <a:t> </a:t>
            </a:r>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63</a:t>
            </a:fld>
            <a:endParaRPr lang="en-US"/>
          </a:p>
        </p:txBody>
      </p:sp>
    </p:spTree>
    <p:extLst>
      <p:ext uri="{BB962C8B-B14F-4D97-AF65-F5344CB8AC3E}">
        <p14:creationId xmlns:p14="http://schemas.microsoft.com/office/powerpoint/2010/main" val="278658238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sym typeface="Wingdings" panose="05000000000000000000" pitchFamily="2" charset="2"/>
              </a:rPr>
              <a:t>And at the end of the form – we will click submit  and the intervention is recorded  </a:t>
            </a:r>
            <a:endParaRPr lang="en-US" baseline="0" dirty="0" smtClean="0"/>
          </a:p>
          <a:p>
            <a:endParaRPr lang="en-US" baseline="0" dirty="0" smtClean="0"/>
          </a:p>
          <a:p>
            <a:endParaRPr lang="en-US" baseline="0" dirty="0" smtClean="0">
              <a:sym typeface="Wingdings" panose="05000000000000000000" pitchFamily="2" charset="2"/>
            </a:endParaRPr>
          </a:p>
          <a:p>
            <a:r>
              <a:rPr lang="en-US" baseline="0" dirty="0" smtClean="0">
                <a:sym typeface="Wingdings" panose="05000000000000000000" pitchFamily="2" charset="2"/>
              </a:rPr>
              <a:t> </a:t>
            </a:r>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64</a:t>
            </a:fld>
            <a:endParaRPr lang="en-US"/>
          </a:p>
        </p:txBody>
      </p:sp>
    </p:spTree>
    <p:extLst>
      <p:ext uri="{BB962C8B-B14F-4D97-AF65-F5344CB8AC3E}">
        <p14:creationId xmlns:p14="http://schemas.microsoft.com/office/powerpoint/2010/main" val="278658238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Once </a:t>
            </a:r>
            <a:r>
              <a:rPr lang="en-US" baseline="0" dirty="0" smtClean="0"/>
              <a:t>the user submits … they are returned back to the home page – so they can use the other apps quickly.  </a:t>
            </a:r>
          </a:p>
          <a:p>
            <a:endParaRPr lang="en-US" baseline="0" dirty="0" smtClean="0"/>
          </a:p>
          <a:p>
            <a:r>
              <a:rPr lang="en-US" baseline="0" dirty="0" smtClean="0"/>
              <a:t>If you would like to view your interventions … </a:t>
            </a:r>
            <a:r>
              <a:rPr lang="en-US" baseline="0" dirty="0" smtClean="0">
                <a:sym typeface="Wingdings" panose="05000000000000000000" pitchFamily="2" charset="2"/>
              </a:rPr>
              <a:t> </a:t>
            </a:r>
            <a:endParaRPr lang="en-US" baseline="0" dirty="0" smtClean="0"/>
          </a:p>
          <a:p>
            <a:endParaRPr lang="en-US" baseline="0" dirty="0" smtClean="0"/>
          </a:p>
          <a:p>
            <a:endParaRPr lang="en-US" baseline="0" dirty="0" smtClean="0">
              <a:sym typeface="Wingdings" panose="05000000000000000000" pitchFamily="2" charset="2"/>
            </a:endParaRPr>
          </a:p>
          <a:p>
            <a:r>
              <a:rPr lang="en-US" baseline="0" dirty="0" smtClean="0">
                <a:sym typeface="Wingdings" panose="05000000000000000000" pitchFamily="2" charset="2"/>
              </a:rPr>
              <a:t> </a:t>
            </a:r>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65</a:t>
            </a:fld>
            <a:endParaRPr lang="en-US"/>
          </a:p>
        </p:txBody>
      </p:sp>
    </p:spTree>
    <p:extLst>
      <p:ext uri="{BB962C8B-B14F-4D97-AF65-F5344CB8AC3E}">
        <p14:creationId xmlns:p14="http://schemas.microsoft.com/office/powerpoint/2010/main" val="278658238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t>Click on </a:t>
            </a:r>
            <a:r>
              <a:rPr lang="en-US" baseline="0" dirty="0" err="1" smtClean="0"/>
              <a:t>InterVene</a:t>
            </a:r>
            <a:r>
              <a:rPr lang="en-US" baseline="0" dirty="0" smtClean="0"/>
              <a:t> in the left navigation bar --&gt; </a:t>
            </a:r>
            <a:endParaRPr lang="en-US" baseline="0" dirty="0" smtClean="0">
              <a:sym typeface="Wingdings" panose="05000000000000000000" pitchFamily="2" charset="2"/>
            </a:endParaRPr>
          </a:p>
          <a:p>
            <a:endParaRPr lang="en-US" baseline="0" dirty="0" smtClean="0">
              <a:sym typeface="Wingdings" panose="05000000000000000000" pitchFamily="2" charset="2"/>
            </a:endParaRPr>
          </a:p>
          <a:p>
            <a:r>
              <a:rPr lang="en-US" baseline="0" dirty="0" smtClean="0">
                <a:sym typeface="Wingdings" panose="05000000000000000000" pitchFamily="2" charset="2"/>
              </a:rPr>
              <a:t> </a:t>
            </a:r>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66</a:t>
            </a:fld>
            <a:endParaRPr lang="en-US"/>
          </a:p>
        </p:txBody>
      </p:sp>
    </p:spTree>
    <p:extLst>
      <p:ext uri="{BB962C8B-B14F-4D97-AF65-F5344CB8AC3E}">
        <p14:creationId xmlns:p14="http://schemas.microsoft.com/office/powerpoint/2010/main" val="278658238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t>This will bring you to a list of all of your pending interventions that you left open … </a:t>
            </a:r>
          </a:p>
          <a:p>
            <a:endParaRPr lang="en-US" baseline="0" dirty="0" smtClean="0"/>
          </a:p>
          <a:p>
            <a:r>
              <a:rPr lang="en-US" baseline="0" dirty="0" smtClean="0"/>
              <a:t>So it is a great way to keep track of items you need to follow-up on or complete  --&gt; </a:t>
            </a:r>
            <a:endParaRPr lang="en-US" baseline="0" dirty="0" smtClean="0">
              <a:sym typeface="Wingdings" panose="05000000000000000000" pitchFamily="2" charset="2"/>
            </a:endParaRPr>
          </a:p>
          <a:p>
            <a:endParaRPr lang="en-US" baseline="0" dirty="0" smtClean="0">
              <a:sym typeface="Wingdings" panose="05000000000000000000" pitchFamily="2" charset="2"/>
            </a:endParaRPr>
          </a:p>
          <a:p>
            <a:r>
              <a:rPr lang="en-US" baseline="0" dirty="0" smtClean="0">
                <a:sym typeface="Wingdings" panose="05000000000000000000" pitchFamily="2" charset="2"/>
              </a:rPr>
              <a:t> </a:t>
            </a:r>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67</a:t>
            </a:fld>
            <a:endParaRPr lang="en-US"/>
          </a:p>
        </p:txBody>
      </p:sp>
    </p:spTree>
    <p:extLst>
      <p:ext uri="{BB962C8B-B14F-4D97-AF65-F5344CB8AC3E}">
        <p14:creationId xmlns:p14="http://schemas.microsoft.com/office/powerpoint/2010/main" val="278658238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t>And if you want to update the status of an entry – all you need to do is click on the edit button to the left of each item --&gt; </a:t>
            </a:r>
            <a:endParaRPr lang="en-US" baseline="0" dirty="0" smtClean="0">
              <a:sym typeface="Wingdings" panose="05000000000000000000" pitchFamily="2" charset="2"/>
            </a:endParaRPr>
          </a:p>
          <a:p>
            <a:endParaRPr lang="en-US" baseline="0" dirty="0" smtClean="0">
              <a:sym typeface="Wingdings" panose="05000000000000000000" pitchFamily="2" charset="2"/>
            </a:endParaRPr>
          </a:p>
          <a:p>
            <a:r>
              <a:rPr lang="en-US" baseline="0" dirty="0" smtClean="0">
                <a:sym typeface="Wingdings" panose="05000000000000000000" pitchFamily="2" charset="2"/>
              </a:rPr>
              <a:t> </a:t>
            </a:r>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68</a:t>
            </a:fld>
            <a:endParaRPr lang="en-US"/>
          </a:p>
        </p:txBody>
      </p:sp>
    </p:spTree>
    <p:extLst>
      <p:ext uri="{BB962C8B-B14F-4D97-AF65-F5344CB8AC3E}">
        <p14:creationId xmlns:p14="http://schemas.microsoft.com/office/powerpoint/2010/main" val="278658238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t>When you click on the EDIT button … it will re-open the existing form </a:t>
            </a:r>
          </a:p>
          <a:p>
            <a:endParaRPr lang="en-US" baseline="0" dirty="0" smtClean="0"/>
          </a:p>
          <a:p>
            <a:r>
              <a:rPr lang="en-US" baseline="0" dirty="0" smtClean="0"/>
              <a:t>You can change the status to closed or any other changes needed and click submit to save it back to the list  --&gt; </a:t>
            </a:r>
            <a:endParaRPr lang="en-US" baseline="0" dirty="0" smtClean="0">
              <a:sym typeface="Wingdings" panose="05000000000000000000" pitchFamily="2" charset="2"/>
            </a:endParaRPr>
          </a:p>
          <a:p>
            <a:endParaRPr lang="en-US" baseline="0" dirty="0" smtClean="0">
              <a:sym typeface="Wingdings" panose="05000000000000000000" pitchFamily="2" charset="2"/>
            </a:endParaRPr>
          </a:p>
          <a:p>
            <a:r>
              <a:rPr lang="en-US" baseline="0" dirty="0" smtClean="0">
                <a:sym typeface="Wingdings" panose="05000000000000000000" pitchFamily="2" charset="2"/>
              </a:rPr>
              <a:t> </a:t>
            </a:r>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69</a:t>
            </a:fld>
            <a:endParaRPr lang="en-US"/>
          </a:p>
        </p:txBody>
      </p:sp>
    </p:spTree>
    <p:extLst>
      <p:ext uri="{BB962C8B-B14F-4D97-AF65-F5344CB8AC3E}">
        <p14:creationId xmlns:p14="http://schemas.microsoft.com/office/powerpoint/2010/main" val="27865823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#1 … We need to Bridge</a:t>
            </a:r>
            <a:r>
              <a:rPr lang="en-US" b="1" baseline="0" dirty="0"/>
              <a:t> the Gap.  </a:t>
            </a:r>
            <a:r>
              <a:rPr lang="en-US" b="0" baseline="0" dirty="0"/>
              <a:t>We often see new </a:t>
            </a:r>
            <a:r>
              <a:rPr lang="en-US" b="0" baseline="0" dirty="0" smtClean="0"/>
              <a:t>third party solutions that </a:t>
            </a:r>
            <a:r>
              <a:rPr lang="en-US" b="0" baseline="0" dirty="0"/>
              <a:t>solves </a:t>
            </a:r>
            <a:r>
              <a:rPr lang="en-US" b="0" baseline="0" dirty="0" smtClean="0"/>
              <a:t>some </a:t>
            </a:r>
            <a:r>
              <a:rPr lang="en-US" b="0" baseline="0" dirty="0"/>
              <a:t>of our problems … but with our fiscal </a:t>
            </a:r>
            <a:r>
              <a:rPr lang="en-US" b="0" baseline="0" dirty="0" smtClean="0"/>
              <a:t>limitations– </a:t>
            </a:r>
            <a:r>
              <a:rPr lang="en-US" b="0" baseline="0" dirty="0"/>
              <a:t>we can’t purchase all of them … </a:t>
            </a:r>
            <a:r>
              <a:rPr lang="en-US" dirty="0"/>
              <a:t>so </a:t>
            </a:r>
            <a:r>
              <a:rPr lang="en-US" b="0" baseline="0" dirty="0"/>
              <a:t>we need to </a:t>
            </a:r>
            <a:r>
              <a:rPr lang="en-US" b="0" baseline="0" dirty="0" smtClean="0"/>
              <a:t>find </a:t>
            </a:r>
            <a:r>
              <a:rPr lang="en-US" b="0" baseline="0" dirty="0"/>
              <a:t>ways to use </a:t>
            </a:r>
            <a:r>
              <a:rPr lang="en-US" dirty="0"/>
              <a:t>our </a:t>
            </a:r>
            <a:r>
              <a:rPr lang="en-US" b="0" baseline="0" dirty="0"/>
              <a:t>existing resources. </a:t>
            </a:r>
          </a:p>
          <a:p>
            <a:endParaRPr lang="en-US" b="1" baseline="0" dirty="0"/>
          </a:p>
          <a:p>
            <a:r>
              <a:rPr lang="en-US" b="0" baseline="0" dirty="0" smtClean="0"/>
              <a:t>Most private</a:t>
            </a:r>
            <a:r>
              <a:rPr lang="en-US" b="0" baseline="0" dirty="0"/>
              <a:t>, third-party applications cost around $10,000 per year/per site. So think of how those costs would translate nationwide if several sites buy them </a:t>
            </a:r>
            <a:r>
              <a:rPr lang="en-US" dirty="0"/>
              <a:t>across the country </a:t>
            </a:r>
            <a:r>
              <a:rPr lang="en-US" b="0" baseline="0" dirty="0"/>
              <a:t>. Luckily, we can create applications in SharePoint that reach the same </a:t>
            </a:r>
            <a:r>
              <a:rPr lang="en-US" b="0" baseline="0" dirty="0" smtClean="0"/>
              <a:t>goals</a:t>
            </a:r>
            <a:r>
              <a:rPr lang="en-US" dirty="0" smtClean="0"/>
              <a:t> – so </a:t>
            </a:r>
            <a:r>
              <a:rPr lang="en-US" b="0" baseline="0" dirty="0" smtClean="0"/>
              <a:t>we </a:t>
            </a:r>
            <a:r>
              <a:rPr lang="en-US" b="0" baseline="0" dirty="0"/>
              <a:t>can bridge the gap </a:t>
            </a:r>
            <a:r>
              <a:rPr lang="en-US" dirty="0"/>
              <a:t>and </a:t>
            </a:r>
            <a:r>
              <a:rPr lang="en-US" b="0" baseline="0" dirty="0" smtClean="0"/>
              <a:t>meet </a:t>
            </a:r>
            <a:r>
              <a:rPr lang="en-US" b="0" baseline="0" dirty="0"/>
              <a:t>our business needs.   </a:t>
            </a:r>
            <a:endParaRPr lang="en-US" b="0" dirty="0"/>
          </a:p>
        </p:txBody>
      </p:sp>
      <p:sp>
        <p:nvSpPr>
          <p:cNvPr id="4" name="Slide Number Placeholder 3"/>
          <p:cNvSpPr>
            <a:spLocks noGrp="1"/>
          </p:cNvSpPr>
          <p:nvPr>
            <p:ph type="sldNum" sz="quarter" idx="10"/>
          </p:nvPr>
        </p:nvSpPr>
        <p:spPr/>
        <p:txBody>
          <a:bodyPr/>
          <a:lstStyle/>
          <a:p>
            <a:fld id="{C2681061-0432-42BE-BBA5-C1A46A6F17C8}" type="slidenum">
              <a:rPr lang="en-US" smtClean="0"/>
              <a:t>7</a:t>
            </a:fld>
            <a:endParaRPr lang="en-US"/>
          </a:p>
        </p:txBody>
      </p:sp>
    </p:spTree>
    <p:extLst>
      <p:ext uri="{BB962C8B-B14F-4D97-AF65-F5344CB8AC3E}">
        <p14:creationId xmlns:p14="http://schemas.microsoft.com/office/powerpoint/2010/main" val="31499329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If you wanted to take </a:t>
            </a:r>
            <a:r>
              <a:rPr lang="en-US" b="1" dirty="0" smtClean="0"/>
              <a:t>this application a step higher</a:t>
            </a:r>
            <a:r>
              <a:rPr lang="en-US" b="1" baseline="0" dirty="0" smtClean="0"/>
              <a:t> </a:t>
            </a:r>
            <a:r>
              <a:rPr lang="en-US" b="0" baseline="0" dirty="0" smtClean="0"/>
              <a:t>with some </a:t>
            </a:r>
            <a:r>
              <a:rPr lang="en-US" dirty="0" smtClean="0"/>
              <a:t>automation …. One idea would be to allow users to hand-off an intervention to another</a:t>
            </a:r>
            <a:r>
              <a:rPr lang="en-US" baseline="0" dirty="0" smtClean="0"/>
              <a:t> team member </a:t>
            </a:r>
            <a:r>
              <a:rPr lang="en-US" baseline="0" dirty="0" smtClean="0">
                <a:sym typeface="Wingdings" panose="05000000000000000000" pitchFamily="2" charset="2"/>
              </a:rPr>
              <a:t> </a:t>
            </a:r>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70</a:t>
            </a:fld>
            <a:endParaRPr lang="en-US"/>
          </a:p>
        </p:txBody>
      </p:sp>
    </p:spTree>
    <p:extLst>
      <p:ext uri="{BB962C8B-B14F-4D97-AF65-F5344CB8AC3E}">
        <p14:creationId xmlns:p14="http://schemas.microsoft.com/office/powerpoint/2010/main" val="254142592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t>A situation where this would apply is – if you are working days and need to hand-off an intervention to an evening pharmacist or technician. </a:t>
            </a:r>
          </a:p>
          <a:p>
            <a:endParaRPr lang="en-US" baseline="0" dirty="0" smtClean="0"/>
          </a:p>
          <a:p>
            <a:r>
              <a:rPr lang="en-US" baseline="0" dirty="0" smtClean="0"/>
              <a:t>In that case – you would enter their name in the field called “hand-off to” … and save the form. This will trigger some automation  --&gt; </a:t>
            </a:r>
            <a:endParaRPr lang="en-US" baseline="0" dirty="0" smtClean="0">
              <a:sym typeface="Wingdings" panose="05000000000000000000" pitchFamily="2" charset="2"/>
            </a:endParaRPr>
          </a:p>
          <a:p>
            <a:endParaRPr lang="en-US" baseline="0" dirty="0" smtClean="0">
              <a:sym typeface="Wingdings" panose="05000000000000000000" pitchFamily="2" charset="2"/>
            </a:endParaRPr>
          </a:p>
          <a:p>
            <a:r>
              <a:rPr lang="en-US" baseline="0" dirty="0" smtClean="0">
                <a:sym typeface="Wingdings" panose="05000000000000000000" pitchFamily="2" charset="2"/>
              </a:rPr>
              <a:t> </a:t>
            </a:r>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71</a:t>
            </a:fld>
            <a:endParaRPr lang="en-US"/>
          </a:p>
        </p:txBody>
      </p:sp>
    </p:spTree>
    <p:extLst>
      <p:ext uri="{BB962C8B-B14F-4D97-AF65-F5344CB8AC3E}">
        <p14:creationId xmlns:p14="http://schemas.microsoft.com/office/powerpoint/2010/main" val="278658238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We could create this </a:t>
            </a:r>
            <a:r>
              <a:rPr lang="en-US" baseline="0" dirty="0" smtClean="0"/>
              <a:t>automatic email using SharePoint Designer. </a:t>
            </a:r>
            <a:br>
              <a:rPr lang="en-US" baseline="0" dirty="0" smtClean="0"/>
            </a:br>
            <a:r>
              <a:rPr lang="en-US" baseline="0" dirty="0" smtClean="0"/>
              <a:t/>
            </a:r>
            <a:br>
              <a:rPr lang="en-US" baseline="0" dirty="0" smtClean="0"/>
            </a:br>
            <a:r>
              <a:rPr lang="en-US" dirty="0" smtClean="0"/>
              <a:t>Here is an example of the email the team member</a:t>
            </a:r>
            <a:r>
              <a:rPr lang="en-US" baseline="0" dirty="0" smtClean="0"/>
              <a:t> would receive … The email will have everything they need to act on it but without any patient information … so it remains HIPPA compliant   </a:t>
            </a:r>
            <a:r>
              <a:rPr lang="en-US" baseline="0" dirty="0" smtClean="0">
                <a:sym typeface="Wingdings" panose="05000000000000000000" pitchFamily="2" charset="2"/>
              </a:rPr>
              <a:t> </a:t>
            </a:r>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72</a:t>
            </a:fld>
            <a:endParaRPr lang="en-US"/>
          </a:p>
        </p:txBody>
      </p:sp>
    </p:spTree>
    <p:extLst>
      <p:ext uri="{BB962C8B-B14F-4D97-AF65-F5344CB8AC3E}">
        <p14:creationId xmlns:p14="http://schemas.microsoft.com/office/powerpoint/2010/main" val="403206264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If we export the data to Excel – we can run some quick pivot charts</a:t>
            </a:r>
            <a:r>
              <a:rPr lang="en-US" baseline="0" dirty="0" smtClean="0"/>
              <a:t> in less than 5 minutes to produce some very useful information. </a:t>
            </a:r>
          </a:p>
          <a:p>
            <a:endParaRPr lang="en-US" baseline="0" dirty="0" smtClean="0"/>
          </a:p>
          <a:p>
            <a:r>
              <a:rPr lang="en-US" baseline="0" dirty="0" smtClean="0"/>
              <a:t>In this case – we have the top interventions, top admission locations, and top 10 medications for this block of data … </a:t>
            </a:r>
            <a:r>
              <a:rPr lang="en-US" baseline="0" dirty="0" smtClean="0">
                <a:sym typeface="Wingdings" panose="05000000000000000000" pitchFamily="2" charset="2"/>
              </a:rPr>
              <a:t> </a:t>
            </a:r>
            <a:endParaRPr lang="en-US" baseline="0" dirty="0" smtClean="0"/>
          </a:p>
        </p:txBody>
      </p:sp>
      <p:sp>
        <p:nvSpPr>
          <p:cNvPr id="4" name="Slide Number Placeholder 3"/>
          <p:cNvSpPr>
            <a:spLocks noGrp="1"/>
          </p:cNvSpPr>
          <p:nvPr>
            <p:ph type="sldNum" sz="quarter" idx="10"/>
          </p:nvPr>
        </p:nvSpPr>
        <p:spPr/>
        <p:txBody>
          <a:bodyPr/>
          <a:lstStyle/>
          <a:p>
            <a:fld id="{C2681061-0432-42BE-BBA5-C1A46A6F17C8}" type="slidenum">
              <a:rPr lang="en-US" smtClean="0"/>
              <a:t>73</a:t>
            </a:fld>
            <a:endParaRPr lang="en-US"/>
          </a:p>
        </p:txBody>
      </p:sp>
    </p:spTree>
    <p:extLst>
      <p:ext uri="{BB962C8B-B14F-4D97-AF65-F5344CB8AC3E}">
        <p14:creationId xmlns:p14="http://schemas.microsoft.com/office/powerpoint/2010/main" val="21929157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So to recap issue # 2 … we created an</a:t>
            </a:r>
            <a:r>
              <a:rPr lang="en-US" baseline="0" dirty="0" smtClean="0"/>
              <a:t> application to record, track and hand-off pharmacy interventions within our team. </a:t>
            </a:r>
          </a:p>
          <a:p>
            <a:endParaRPr lang="en-US" baseline="0" dirty="0" smtClean="0"/>
          </a:p>
          <a:p>
            <a:r>
              <a:rPr lang="en-US" baseline="0" dirty="0" smtClean="0"/>
              <a:t>So now, let’s take a look at Pharmacy Issue # 3 </a:t>
            </a:r>
            <a:r>
              <a:rPr lang="en-US" dirty="0" smtClean="0"/>
              <a:t> </a:t>
            </a:r>
            <a:r>
              <a:rPr lang="en-US" baseline="0" dirty="0" smtClean="0">
                <a:sym typeface="Wingdings" panose="05000000000000000000" pitchFamily="2" charset="2"/>
              </a:rPr>
              <a:t> </a:t>
            </a:r>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74</a:t>
            </a:fld>
            <a:endParaRPr lang="en-US"/>
          </a:p>
        </p:txBody>
      </p:sp>
    </p:spTree>
    <p:extLst>
      <p:ext uri="{BB962C8B-B14F-4D97-AF65-F5344CB8AC3E}">
        <p14:creationId xmlns:p14="http://schemas.microsoft.com/office/powerpoint/2010/main" val="403206264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anose="020B0604020202020204" pitchFamily="34" charset="0"/>
              <a:buNone/>
            </a:pPr>
            <a:r>
              <a:rPr lang="en-US" dirty="0"/>
              <a:t>In</a:t>
            </a:r>
            <a:r>
              <a:rPr lang="en-US"/>
              <a:t> this </a:t>
            </a:r>
            <a:r>
              <a:rPr lang="en-US" smtClean="0"/>
              <a:t>example</a:t>
            </a:r>
            <a:r>
              <a:rPr lang="en-US" sz="1200" baseline="0" smtClean="0"/>
              <a:t>… </a:t>
            </a:r>
            <a:r>
              <a:rPr lang="en-US" dirty="0"/>
              <a:t>we</a:t>
            </a:r>
            <a:r>
              <a:rPr lang="en-US"/>
              <a:t> have </a:t>
            </a:r>
            <a:r>
              <a:rPr lang="en-US" sz="1200" baseline="0" smtClean="0"/>
              <a:t>a </a:t>
            </a:r>
            <a:r>
              <a:rPr lang="en-US" dirty="0"/>
              <a:t>paper</a:t>
            </a:r>
            <a:r>
              <a:rPr lang="en-US"/>
              <a:t> process </a:t>
            </a:r>
            <a:r>
              <a:rPr lang="en-US" sz="1200" baseline="0" smtClean="0"/>
              <a:t>in </a:t>
            </a:r>
            <a:r>
              <a:rPr lang="en-US" dirty="0"/>
              <a:t>place</a:t>
            </a:r>
            <a:r>
              <a:rPr lang="en-US"/>
              <a:t> … but it has become too time consuming for the pharmacy </a:t>
            </a:r>
            <a:r>
              <a:rPr lang="en-US" smtClean="0"/>
              <a:t>supervisor</a:t>
            </a:r>
            <a:r>
              <a:rPr lang="en-US" sz="1200" baseline="0" smtClean="0"/>
              <a:t>… </a:t>
            </a:r>
            <a:endParaRPr lang="en-US" dirty="0"/>
          </a:p>
          <a:p>
            <a:pPr>
              <a:buFont typeface="Arial" panose="020B0604020202020204" pitchFamily="34" charset="0"/>
              <a:buNone/>
            </a:pPr>
            <a:endParaRPr lang="en-US" dirty="0"/>
          </a:p>
          <a:p>
            <a:pPr marL="0" indent="0">
              <a:buFont typeface="Arial" panose="020B0604020202020204" pitchFamily="34" charset="0"/>
              <a:buNone/>
            </a:pPr>
            <a:r>
              <a:rPr lang="en-US" sz="1200" baseline="0"/>
              <a:t>So </a:t>
            </a:r>
            <a:r>
              <a:rPr lang="en-US"/>
              <a:t>let’s see how </a:t>
            </a:r>
            <a:r>
              <a:rPr lang="en-US" sz="1200" baseline="0" smtClean="0"/>
              <a:t>we </a:t>
            </a:r>
            <a:r>
              <a:rPr lang="en-US" dirty="0"/>
              <a:t>can</a:t>
            </a:r>
            <a:r>
              <a:rPr lang="en-US"/>
              <a:t> resolve this with </a:t>
            </a:r>
            <a:r>
              <a:rPr lang="en-US" smtClean="0"/>
              <a:t>SharePoint</a:t>
            </a:r>
            <a:r>
              <a:rPr lang="en-US" sz="1200" baseline="0" smtClean="0">
                <a:sym typeface="Wingdings" panose="05000000000000000000" pitchFamily="2" charset="2"/>
              </a:rPr>
              <a:t> </a:t>
            </a:r>
            <a:r>
              <a:rPr lang="en-US" sz="1200" dirty="0"/>
              <a:t/>
            </a:r>
            <a:br>
              <a:rPr lang="en-US" sz="1200" dirty="0"/>
            </a:br>
            <a:endParaRPr lang="en-US" sz="1200" dirty="0"/>
          </a:p>
        </p:txBody>
      </p:sp>
      <p:sp>
        <p:nvSpPr>
          <p:cNvPr id="4" name="Slide Number Placeholder 3"/>
          <p:cNvSpPr>
            <a:spLocks noGrp="1"/>
          </p:cNvSpPr>
          <p:nvPr>
            <p:ph type="sldNum" sz="quarter" idx="10"/>
          </p:nvPr>
        </p:nvSpPr>
        <p:spPr/>
        <p:txBody>
          <a:bodyPr/>
          <a:lstStyle/>
          <a:p>
            <a:fld id="{C2681061-0432-42BE-BBA5-C1A46A6F17C8}" type="slidenum">
              <a:rPr lang="en-US" smtClean="0"/>
              <a:t>75</a:t>
            </a:fld>
            <a:endParaRPr lang="en-US"/>
          </a:p>
        </p:txBody>
      </p:sp>
    </p:spTree>
    <p:extLst>
      <p:ext uri="{BB962C8B-B14F-4D97-AF65-F5344CB8AC3E}">
        <p14:creationId xmlns:p14="http://schemas.microsoft.com/office/powerpoint/2010/main" val="289705252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dirty="0"/>
              <a:t>In this example, our </a:t>
            </a:r>
            <a:r>
              <a:rPr lang="en-US" sz="1200"/>
              <a:t>team </a:t>
            </a:r>
            <a:r>
              <a:rPr lang="en-US" sz="1200" baseline="0" smtClean="0"/>
              <a:t>checks </a:t>
            </a:r>
            <a:r>
              <a:rPr lang="en-US" sz="1200" baseline="0" dirty="0"/>
              <a:t>the technician cart fills every day </a:t>
            </a:r>
            <a:r>
              <a:rPr lang="en-US" sz="1200" baseline="0"/>
              <a:t>… </a:t>
            </a:r>
            <a:r>
              <a:rPr lang="en-US" dirty="0"/>
              <a:t>and</a:t>
            </a:r>
            <a:r>
              <a:rPr lang="en-US"/>
              <a:t> as they are checking they take notes on </a:t>
            </a:r>
            <a:r>
              <a:rPr lang="en-US" sz="1200" baseline="0" smtClean="0"/>
              <a:t>a </a:t>
            </a:r>
            <a:r>
              <a:rPr lang="en-US" sz="1200"/>
              <a:t>paper </a:t>
            </a:r>
            <a:r>
              <a:rPr lang="en-US" sz="1200" smtClean="0"/>
              <a:t>form</a:t>
            </a:r>
            <a:r>
              <a:rPr lang="en-US" sz="1200" baseline="0" smtClean="0"/>
              <a:t>…</a:t>
            </a:r>
            <a:r>
              <a:rPr lang="en-US" sz="1200" baseline="0" smtClean="0">
                <a:sym typeface="Wingdings" panose="05000000000000000000" pitchFamily="2" charset="2"/>
              </a:rPr>
              <a:t> </a:t>
            </a:r>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76</a:t>
            </a:fld>
            <a:endParaRPr lang="en-US"/>
          </a:p>
        </p:txBody>
      </p:sp>
    </p:spTree>
    <p:extLst>
      <p:ext uri="{BB962C8B-B14F-4D97-AF65-F5344CB8AC3E}">
        <p14:creationId xmlns:p14="http://schemas.microsoft.com/office/powerpoint/2010/main" val="383430151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 sample view of the form we use … and we record how many</a:t>
            </a:r>
            <a:r>
              <a:rPr lang="en-US" baseline="0" dirty="0" smtClean="0"/>
              <a:t> missing medications and med errors we find and resolve </a:t>
            </a:r>
          </a:p>
          <a:p>
            <a:endParaRPr lang="en-US" baseline="0" dirty="0" smtClean="0"/>
          </a:p>
          <a:p>
            <a:r>
              <a:rPr lang="en-US" baseline="0" dirty="0" smtClean="0"/>
              <a:t>When we are done with the check …. We complete the form and pass it along to the supervisor </a:t>
            </a:r>
            <a:r>
              <a:rPr lang="en-US" dirty="0" smtClean="0"/>
              <a:t> </a:t>
            </a:r>
            <a:r>
              <a:rPr lang="en-US" dirty="0" smtClean="0">
                <a:sym typeface="Wingdings" panose="05000000000000000000" pitchFamily="2" charset="2"/>
              </a:rPr>
              <a:t> </a:t>
            </a:r>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77</a:t>
            </a:fld>
            <a:endParaRPr lang="en-US"/>
          </a:p>
        </p:txBody>
      </p:sp>
    </p:spTree>
    <p:extLst>
      <p:ext uri="{BB962C8B-B14F-4D97-AF65-F5344CB8AC3E}">
        <p14:creationId xmlns:p14="http://schemas.microsoft.com/office/powerpoint/2010/main" val="208366243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a:t> problem is … that this </a:t>
            </a:r>
            <a:r>
              <a:rPr lang="en-US" sz="1200" baseline="0" smtClean="0"/>
              <a:t>can </a:t>
            </a:r>
            <a:r>
              <a:rPr lang="en-US" dirty="0"/>
              <a:t>take</a:t>
            </a:r>
            <a:r>
              <a:rPr lang="en-US"/>
              <a:t> several hours each week to sort </a:t>
            </a:r>
            <a:r>
              <a:rPr lang="en-US" sz="1200" baseline="0" smtClean="0"/>
              <a:t>and </a:t>
            </a:r>
            <a:r>
              <a:rPr lang="en-US"/>
              <a:t>enter </a:t>
            </a:r>
            <a:r>
              <a:rPr lang="en-US" sz="1200" smtClean="0">
                <a:sym typeface="Wingdings" panose="05000000000000000000" pitchFamily="2" charset="2"/>
              </a:rPr>
              <a:t> </a:t>
            </a:r>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78</a:t>
            </a:fld>
            <a:endParaRPr lang="en-US"/>
          </a:p>
        </p:txBody>
      </p:sp>
    </p:spTree>
    <p:extLst>
      <p:ext uri="{BB962C8B-B14F-4D97-AF65-F5344CB8AC3E}">
        <p14:creationId xmlns:p14="http://schemas.microsoft.com/office/powerpoint/2010/main" val="384103067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In addition, once the data is entered </a:t>
            </a:r>
            <a:r>
              <a:rPr lang="en-US"/>
              <a:t>… </a:t>
            </a:r>
            <a:r>
              <a:rPr lang="en-US" smtClean="0"/>
              <a:t>the </a:t>
            </a:r>
            <a:r>
              <a:rPr lang="en-US"/>
              <a:t>supervisor needs </a:t>
            </a:r>
            <a:r>
              <a:rPr lang="en-US" smtClean="0"/>
              <a:t>to hand </a:t>
            </a:r>
            <a:r>
              <a:rPr lang="en-US" dirty="0"/>
              <a:t>a</a:t>
            </a:r>
            <a:r>
              <a:rPr lang="en-US"/>
              <a:t> copy </a:t>
            </a:r>
            <a:r>
              <a:rPr lang="en-US" smtClean="0"/>
              <a:t>to </a:t>
            </a:r>
            <a:r>
              <a:rPr lang="en-US" dirty="0"/>
              <a:t>each </a:t>
            </a:r>
            <a:r>
              <a:rPr lang="en-US"/>
              <a:t>employee </a:t>
            </a:r>
            <a:r>
              <a:rPr lang="en-US" dirty="0"/>
              <a:t>–</a:t>
            </a:r>
            <a:r>
              <a:rPr lang="en-US"/>
              <a:t> because it is not best practice to collect information without sharing it </a:t>
            </a:r>
            <a:r>
              <a:rPr lang="en-US" baseline="0" smtClean="0"/>
              <a:t>. </a:t>
            </a:r>
            <a:endParaRPr lang="en-US" baseline="0" dirty="0"/>
          </a:p>
          <a:p>
            <a:endParaRPr lang="en-US" baseline="0" dirty="0"/>
          </a:p>
          <a:p>
            <a:r>
              <a:rPr lang="en-US" baseline="0" dirty="0"/>
              <a:t>In my time as supervisor, I would spend about 4-6 hours per week shuffling papers and trying to provide copies to </a:t>
            </a:r>
            <a:r>
              <a:rPr lang="en-US" baseline="0"/>
              <a:t>everyone </a:t>
            </a:r>
            <a:r>
              <a:rPr lang="en-US" smtClean="0">
                <a:sym typeface="Wingdings" panose="05000000000000000000" pitchFamily="2" charset="2"/>
              </a:rPr>
              <a:t></a:t>
            </a:r>
            <a:endParaRPr lang="en-US" baseline="0" dirty="0"/>
          </a:p>
          <a:p>
            <a:endParaRPr lang="en-US" baseline="0" dirty="0"/>
          </a:p>
          <a:p>
            <a:r>
              <a:rPr lang="en-US" baseline="0" dirty="0"/>
              <a:t>So, how can </a:t>
            </a:r>
            <a:r>
              <a:rPr lang="en-US" baseline="0"/>
              <a:t>we </a:t>
            </a:r>
            <a:r>
              <a:rPr lang="en-US"/>
              <a:t>improve </a:t>
            </a:r>
            <a:r>
              <a:rPr lang="en-US" baseline="0" smtClean="0"/>
              <a:t>this </a:t>
            </a:r>
            <a:r>
              <a:rPr lang="en-US" dirty="0"/>
              <a:t>process</a:t>
            </a:r>
            <a:r>
              <a:rPr lang="en-US"/>
              <a:t> </a:t>
            </a:r>
            <a:r>
              <a:rPr lang="en-US" baseline="0"/>
              <a:t>with </a:t>
            </a:r>
            <a:r>
              <a:rPr lang="en-US" baseline="0" dirty="0"/>
              <a:t>SharePoint?   </a:t>
            </a:r>
            <a:r>
              <a:rPr lang="en-US" baseline="0" dirty="0">
                <a:sym typeface="Wingdings" panose="05000000000000000000" pitchFamily="2" charset="2"/>
              </a:rPr>
              <a:t> </a:t>
            </a:r>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79</a:t>
            </a:fld>
            <a:endParaRPr lang="en-US"/>
          </a:p>
        </p:txBody>
      </p:sp>
    </p:spTree>
    <p:extLst>
      <p:ext uri="{BB962C8B-B14F-4D97-AF65-F5344CB8AC3E}">
        <p14:creationId xmlns:p14="http://schemas.microsoft.com/office/powerpoint/2010/main" val="7576854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What about Cost of making these solutions with </a:t>
            </a:r>
            <a:r>
              <a:rPr lang="en-US" b="1" dirty="0" smtClean="0"/>
              <a:t>SharePoint over a third party solution? </a:t>
            </a:r>
            <a:r>
              <a:rPr lang="en-US" dirty="0"/>
              <a:t>Luckily, there </a:t>
            </a:r>
            <a:r>
              <a:rPr lang="en-US" dirty="0" smtClean="0"/>
              <a:t>is </a:t>
            </a:r>
            <a:r>
              <a:rPr lang="en-US" dirty="0"/>
              <a:t>no additional cost</a:t>
            </a:r>
            <a:r>
              <a:rPr lang="en-US" baseline="0" dirty="0"/>
              <a:t> to </a:t>
            </a:r>
            <a:r>
              <a:rPr lang="en-US" baseline="0" dirty="0" smtClean="0"/>
              <a:t>use </a:t>
            </a:r>
            <a:r>
              <a:rPr lang="en-US" baseline="0" dirty="0"/>
              <a:t>SharePoint and create these solutions </a:t>
            </a:r>
            <a:r>
              <a:rPr lang="en-US" dirty="0"/>
              <a:t>we will talk about today </a:t>
            </a:r>
            <a:r>
              <a:rPr lang="en-US" baseline="0" dirty="0"/>
              <a:t>. It is </a:t>
            </a:r>
            <a:r>
              <a:rPr lang="en-US" dirty="0"/>
              <a:t>already </a:t>
            </a:r>
            <a:r>
              <a:rPr lang="en-US" baseline="0" dirty="0"/>
              <a:t>part of our software suite. </a:t>
            </a:r>
          </a:p>
          <a:p>
            <a:endParaRPr lang="en-US" baseline="0" dirty="0">
              <a:sym typeface="Wingdings" panose="05000000000000000000" pitchFamily="2" charset="2"/>
            </a:endParaRPr>
          </a:p>
          <a:p>
            <a:r>
              <a:rPr lang="en-US" dirty="0">
                <a:sym typeface="Wingdings" panose="05000000000000000000" pitchFamily="2" charset="2"/>
              </a:rPr>
              <a:t>… and better yet … </a:t>
            </a:r>
            <a:r>
              <a:rPr lang="en-US" baseline="0" dirty="0" smtClean="0">
                <a:sym typeface="Wingdings" panose="05000000000000000000" pitchFamily="2" charset="2"/>
              </a:rPr>
              <a:t>we </a:t>
            </a:r>
            <a:r>
              <a:rPr lang="en-US" baseline="0" dirty="0">
                <a:sym typeface="Wingdings" panose="05000000000000000000" pitchFamily="2" charset="2"/>
              </a:rPr>
              <a:t>can scale </a:t>
            </a:r>
            <a:r>
              <a:rPr lang="en-US" dirty="0">
                <a:sym typeface="Wingdings" panose="05000000000000000000" pitchFamily="2" charset="2"/>
              </a:rPr>
              <a:t>these solutions to multiple sites </a:t>
            </a:r>
            <a:r>
              <a:rPr lang="en-US" baseline="0" dirty="0" smtClean="0">
                <a:sym typeface="Wingdings" panose="05000000000000000000" pitchFamily="2" charset="2"/>
              </a:rPr>
              <a:t>without </a:t>
            </a:r>
            <a:r>
              <a:rPr lang="en-US" baseline="0" dirty="0">
                <a:sym typeface="Wingdings" panose="05000000000000000000" pitchFamily="2" charset="2"/>
              </a:rPr>
              <a:t>a negative impact on our </a:t>
            </a:r>
            <a:r>
              <a:rPr lang="en-US" dirty="0" smtClean="0">
                <a:sym typeface="Wingdings" panose="05000000000000000000" pitchFamily="2" charset="2"/>
              </a:rPr>
              <a:t>budget</a:t>
            </a:r>
            <a:r>
              <a:rPr lang="en-US" baseline="0" dirty="0" smtClean="0">
                <a:sym typeface="Wingdings" panose="05000000000000000000" pitchFamily="2" charset="2"/>
              </a:rPr>
              <a:t> </a:t>
            </a:r>
            <a:endParaRPr lang="en-US" baseline="0" dirty="0"/>
          </a:p>
          <a:p>
            <a:endParaRPr lang="en-US" baseline="0" dirty="0"/>
          </a:p>
          <a:p>
            <a:endParaRPr lang="en-US" baseline="0" dirty="0"/>
          </a:p>
          <a:p>
            <a:endParaRPr lang="en-US" baseline="0" dirty="0"/>
          </a:p>
          <a:p>
            <a:endParaRPr lang="en-US" baseline="0" dirty="0"/>
          </a:p>
          <a:p>
            <a:endParaRPr lang="en-US" baseline="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C2681061-0432-42BE-BBA5-C1A46A6F17C8}" type="slidenum">
              <a:rPr lang="en-US" smtClean="0"/>
              <a:t>8</a:t>
            </a:fld>
            <a:endParaRPr lang="en-US"/>
          </a:p>
        </p:txBody>
      </p:sp>
    </p:spTree>
    <p:extLst>
      <p:ext uri="{BB962C8B-B14F-4D97-AF65-F5344CB8AC3E}">
        <p14:creationId xmlns:p14="http://schemas.microsoft.com/office/powerpoint/2010/main" val="217383253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sym typeface="Wingdings" panose="05000000000000000000" pitchFamily="2" charset="2"/>
              </a:rPr>
              <a:t>The solution we will look at is called the </a:t>
            </a:r>
            <a:r>
              <a:rPr lang="en-US" b="1" baseline="0" dirty="0" smtClean="0">
                <a:sym typeface="Wingdings" panose="05000000000000000000" pitchFamily="2" charset="2"/>
              </a:rPr>
              <a:t>Cart Fill Tracker.  </a:t>
            </a:r>
            <a:r>
              <a:rPr lang="en-US" baseline="0" dirty="0" smtClean="0">
                <a:sym typeface="Wingdings" panose="05000000000000000000" pitchFamily="2" charset="2"/>
              </a:rPr>
              <a:t>This is also the application we are going to build step-by-step together today. </a:t>
            </a:r>
          </a:p>
          <a:p>
            <a:endParaRPr lang="en-US" baseline="0" dirty="0" smtClean="0">
              <a:sym typeface="Wingdings" panose="05000000000000000000" pitchFamily="2" charset="2"/>
            </a:endParaRPr>
          </a:p>
          <a:p>
            <a:r>
              <a:rPr lang="en-US" baseline="0" dirty="0" smtClean="0">
                <a:sym typeface="Wingdings" panose="05000000000000000000" pitchFamily="2" charset="2"/>
              </a:rPr>
              <a:t>This allows your team to enter in data after they check a cart … so let’s click on that icon to see the form  </a:t>
            </a:r>
            <a:endParaRPr lang="en-US" baseline="0" dirty="0" smtClean="0"/>
          </a:p>
          <a:p>
            <a:endParaRPr lang="en-US" baseline="0" dirty="0" smtClean="0"/>
          </a:p>
          <a:p>
            <a:endParaRPr lang="en-US" baseline="0" dirty="0" smtClean="0"/>
          </a:p>
          <a:p>
            <a:endParaRPr lang="en-US" baseline="0" dirty="0" smtClean="0">
              <a:sym typeface="Wingdings" panose="05000000000000000000" pitchFamily="2" charset="2"/>
            </a:endParaRPr>
          </a:p>
          <a:p>
            <a:endParaRPr lang="en-US" baseline="0" dirty="0" smtClean="0">
              <a:sym typeface="Wingdings" panose="05000000000000000000" pitchFamily="2" charset="2"/>
            </a:endParaRPr>
          </a:p>
          <a:p>
            <a:endParaRPr lang="en-US" baseline="0" dirty="0" smtClean="0">
              <a:sym typeface="Wingdings" panose="05000000000000000000" pitchFamily="2" charset="2"/>
            </a:endParaRPr>
          </a:p>
          <a:p>
            <a:r>
              <a:rPr lang="en-US" baseline="0" dirty="0" smtClean="0">
                <a:sym typeface="Wingdings" panose="05000000000000000000" pitchFamily="2" charset="2"/>
              </a:rPr>
              <a:t> </a:t>
            </a:r>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80</a:t>
            </a:fld>
            <a:endParaRPr lang="en-US"/>
          </a:p>
        </p:txBody>
      </p:sp>
    </p:spTree>
    <p:extLst>
      <p:ext uri="{BB962C8B-B14F-4D97-AF65-F5344CB8AC3E}">
        <p14:creationId xmlns:p14="http://schemas.microsoft.com/office/powerpoint/2010/main" val="278658238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When you</a:t>
            </a:r>
            <a:r>
              <a:rPr lang="en-US" baseline="0" dirty="0" smtClean="0"/>
              <a:t> click on the icon … t</a:t>
            </a:r>
            <a:r>
              <a:rPr lang="en-US" dirty="0" smtClean="0"/>
              <a:t>he form pops-up … </a:t>
            </a:r>
            <a:r>
              <a:rPr lang="en-US" dirty="0" smtClean="0">
                <a:sym typeface="Wingdings" panose="05000000000000000000" pitchFamily="2" charset="2"/>
              </a:rPr>
              <a:t> </a:t>
            </a:r>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81</a:t>
            </a:fld>
            <a:endParaRPr lang="en-US"/>
          </a:p>
        </p:txBody>
      </p:sp>
    </p:spTree>
    <p:extLst>
      <p:ext uri="{BB962C8B-B14F-4D97-AF65-F5344CB8AC3E}">
        <p14:creationId xmlns:p14="http://schemas.microsoft.com/office/powerpoint/2010/main" val="352323698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You enter in the date you checked</a:t>
            </a:r>
            <a:r>
              <a:rPr lang="en-US" baseline="0" dirty="0" smtClean="0"/>
              <a:t> the cart … this field defaults to today to save a few clicks </a:t>
            </a:r>
            <a:r>
              <a:rPr lang="en-US" dirty="0" smtClean="0">
                <a:sym typeface="Wingdings" panose="05000000000000000000" pitchFamily="2" charset="2"/>
              </a:rPr>
              <a:t> </a:t>
            </a:r>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82</a:t>
            </a:fld>
            <a:endParaRPr lang="en-US"/>
          </a:p>
        </p:txBody>
      </p:sp>
    </p:spTree>
    <p:extLst>
      <p:ext uri="{BB962C8B-B14F-4D97-AF65-F5344CB8AC3E}">
        <p14:creationId xmlns:p14="http://schemas.microsoft.com/office/powerpoint/2010/main" val="352323698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We enter the nursing area</a:t>
            </a:r>
            <a:r>
              <a:rPr lang="en-US" baseline="0" dirty="0" smtClean="0"/>
              <a:t> we filled the cart for </a:t>
            </a:r>
            <a:r>
              <a:rPr lang="en-US" dirty="0" smtClean="0">
                <a:sym typeface="Wingdings" panose="05000000000000000000" pitchFamily="2" charset="2"/>
              </a:rPr>
              <a:t> </a:t>
            </a:r>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83</a:t>
            </a:fld>
            <a:endParaRPr lang="en-US"/>
          </a:p>
        </p:txBody>
      </p:sp>
    </p:spTree>
    <p:extLst>
      <p:ext uri="{BB962C8B-B14F-4D97-AF65-F5344CB8AC3E}">
        <p14:creationId xmlns:p14="http://schemas.microsoft.com/office/powerpoint/2010/main" val="352323698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Who filled the cart</a:t>
            </a:r>
            <a:r>
              <a:rPr lang="en-US" baseline="0" dirty="0" smtClean="0"/>
              <a:t> </a:t>
            </a:r>
            <a:r>
              <a:rPr lang="en-US" dirty="0" smtClean="0">
                <a:sym typeface="Wingdings" panose="05000000000000000000" pitchFamily="2" charset="2"/>
              </a:rPr>
              <a:t> </a:t>
            </a:r>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84</a:t>
            </a:fld>
            <a:endParaRPr lang="en-US"/>
          </a:p>
        </p:txBody>
      </p:sp>
    </p:spTree>
    <p:extLst>
      <p:ext uri="{BB962C8B-B14F-4D97-AF65-F5344CB8AC3E}">
        <p14:creationId xmlns:p14="http://schemas.microsoft.com/office/powerpoint/2010/main" val="352323698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And some measures … such as the</a:t>
            </a:r>
            <a:r>
              <a:rPr lang="en-US" baseline="0" dirty="0" smtClean="0"/>
              <a:t> # missing medications and #errors the check resolved. </a:t>
            </a:r>
            <a:r>
              <a:rPr lang="en-US" dirty="0" smtClean="0">
                <a:sym typeface="Wingdings" panose="05000000000000000000" pitchFamily="2" charset="2"/>
              </a:rPr>
              <a:t> </a:t>
            </a:r>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85</a:t>
            </a:fld>
            <a:endParaRPr lang="en-US"/>
          </a:p>
        </p:txBody>
      </p:sp>
    </p:spTree>
    <p:extLst>
      <p:ext uri="{BB962C8B-B14F-4D97-AF65-F5344CB8AC3E}">
        <p14:creationId xmlns:p14="http://schemas.microsoft.com/office/powerpoint/2010/main" val="352323698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The checker can enter in some notes to the individual, such as “great work” … or an</a:t>
            </a:r>
            <a:r>
              <a:rPr lang="en-US" baseline="0" dirty="0" smtClean="0"/>
              <a:t> area for improvement </a:t>
            </a:r>
            <a:r>
              <a:rPr lang="en-US" dirty="0" smtClean="0">
                <a:sym typeface="Wingdings" panose="05000000000000000000" pitchFamily="2" charset="2"/>
              </a:rPr>
              <a:t> </a:t>
            </a:r>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86</a:t>
            </a:fld>
            <a:endParaRPr lang="en-US"/>
          </a:p>
        </p:txBody>
      </p:sp>
    </p:spTree>
    <p:extLst>
      <p:ext uri="{BB962C8B-B14F-4D97-AF65-F5344CB8AC3E}">
        <p14:creationId xmlns:p14="http://schemas.microsoft.com/office/powerpoint/2010/main" val="352323698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When you are done – you can click submit and the data</a:t>
            </a:r>
            <a:r>
              <a:rPr lang="en-US" baseline="0" dirty="0" smtClean="0"/>
              <a:t> will be submitted and you will be returned to the home page </a:t>
            </a:r>
            <a:r>
              <a:rPr lang="en-US" dirty="0" smtClean="0">
                <a:sym typeface="Wingdings" panose="05000000000000000000" pitchFamily="2" charset="2"/>
              </a:rPr>
              <a:t> </a:t>
            </a:r>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87</a:t>
            </a:fld>
            <a:endParaRPr lang="en-US"/>
          </a:p>
        </p:txBody>
      </p:sp>
    </p:spTree>
    <p:extLst>
      <p:ext uri="{BB962C8B-B14F-4D97-AF65-F5344CB8AC3E}">
        <p14:creationId xmlns:p14="http://schemas.microsoft.com/office/powerpoint/2010/main" val="352323698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So how are we saving time?   First off, the paper form is gone. So we are saving money</a:t>
            </a:r>
            <a:r>
              <a:rPr lang="en-US" baseline="0" dirty="0" smtClean="0"/>
              <a:t> on paper goods and </a:t>
            </a:r>
            <a:r>
              <a:rPr lang="en-US" baseline="0" dirty="0" smtClean="0"/>
              <a:t>ink. </a:t>
            </a:r>
          </a:p>
          <a:p>
            <a:endParaRPr lang="en-US" baseline="0" dirty="0" smtClean="0"/>
          </a:p>
          <a:p>
            <a:r>
              <a:rPr lang="en-US" baseline="0" dirty="0" smtClean="0"/>
              <a:t>Second, the supervisor no longer has to enter in the information since the team is already doing it  </a:t>
            </a:r>
            <a:r>
              <a:rPr lang="en-US" baseline="0" dirty="0" smtClean="0">
                <a:sym typeface="Wingdings" panose="05000000000000000000" pitchFamily="2" charset="2"/>
              </a:rPr>
              <a:t> </a:t>
            </a:r>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88</a:t>
            </a:fld>
            <a:endParaRPr lang="en-US"/>
          </a:p>
        </p:txBody>
      </p:sp>
    </p:spTree>
    <p:extLst>
      <p:ext uri="{BB962C8B-B14F-4D97-AF65-F5344CB8AC3E}">
        <p14:creationId xmlns:p14="http://schemas.microsoft.com/office/powerpoint/2010/main" val="239377103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Next … in the background – we have some automation </a:t>
            </a:r>
            <a:r>
              <a:rPr lang="en-US" dirty="0" smtClean="0"/>
              <a:t>with </a:t>
            </a:r>
            <a:r>
              <a:rPr lang="en-US" b="1" dirty="0" smtClean="0"/>
              <a:t>SharePoint</a:t>
            </a:r>
            <a:r>
              <a:rPr lang="en-US" b="1" baseline="0" dirty="0" smtClean="0"/>
              <a:t> Designer </a:t>
            </a:r>
            <a:r>
              <a:rPr lang="en-US" dirty="0" smtClean="0"/>
              <a:t>that </a:t>
            </a:r>
            <a:r>
              <a:rPr lang="en-US" dirty="0" smtClean="0"/>
              <a:t>will take care of the step that the supervisor had to sort papers and</a:t>
            </a:r>
            <a:r>
              <a:rPr lang="en-US" baseline="0" dirty="0" smtClean="0"/>
              <a:t> chase down all of their employees to hand them a stack of papers </a:t>
            </a:r>
            <a:r>
              <a:rPr lang="en-US" baseline="0" dirty="0" smtClean="0">
                <a:sym typeface="Wingdings" panose="05000000000000000000" pitchFamily="2" charset="2"/>
              </a:rPr>
              <a:t> </a:t>
            </a:r>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89</a:t>
            </a:fld>
            <a:endParaRPr lang="en-US"/>
          </a:p>
        </p:txBody>
      </p:sp>
    </p:spTree>
    <p:extLst>
      <p:ext uri="{BB962C8B-B14F-4D97-AF65-F5344CB8AC3E}">
        <p14:creationId xmlns:p14="http://schemas.microsoft.com/office/powerpoint/2010/main" val="22216514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Before we go on to talk about more details, let’s review our polling results.  </a:t>
            </a:r>
            <a:endParaRPr lang="en-US" dirty="0" smtClean="0"/>
          </a:p>
          <a:p>
            <a:r>
              <a:rPr lang="en-US" baseline="0" dirty="0" smtClean="0"/>
              <a:t>Ad lib the results</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9</a:t>
            </a:fld>
            <a:endParaRPr lang="en-US"/>
          </a:p>
        </p:txBody>
      </p:sp>
    </p:spTree>
    <p:extLst>
      <p:ext uri="{BB962C8B-B14F-4D97-AF65-F5344CB8AC3E}">
        <p14:creationId xmlns:p14="http://schemas.microsoft.com/office/powerpoint/2010/main" val="92290028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Everyt</a:t>
            </a:r>
            <a:r>
              <a:rPr lang="en-US" baseline="0" dirty="0"/>
              <a:t>ime a user enters a </a:t>
            </a:r>
            <a:r>
              <a:rPr lang="en-US" baseline="0" dirty="0" smtClean="0"/>
              <a:t>new cart check </a:t>
            </a:r>
            <a:r>
              <a:rPr lang="en-US" baseline="0" dirty="0"/>
              <a:t>… an automatic, anonymous email is sent directly to the technician that filled the cart … to let them know how they did … and any suggestions and notes from the checker … so the supervisor’s workload has gone from 4 hours per week to zero and </a:t>
            </a:r>
            <a:r>
              <a:rPr lang="en-US" baseline="0" dirty="0" smtClean="0"/>
              <a:t>we have improved </a:t>
            </a:r>
            <a:r>
              <a:rPr lang="en-US" dirty="0" smtClean="0"/>
              <a:t>employee communications</a:t>
            </a:r>
            <a:r>
              <a:rPr lang="en-US" baseline="0" dirty="0" smtClean="0"/>
              <a:t>. </a:t>
            </a:r>
            <a:r>
              <a:rPr lang="en-US" baseline="0" dirty="0">
                <a:sym typeface="Wingdings" panose="05000000000000000000" pitchFamily="2" charset="2"/>
              </a:rPr>
              <a:t> </a:t>
            </a:r>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90</a:t>
            </a:fld>
            <a:endParaRPr lang="en-US"/>
          </a:p>
        </p:txBody>
      </p:sp>
    </p:spTree>
    <p:extLst>
      <p:ext uri="{BB962C8B-B14F-4D97-AF65-F5344CB8AC3E}">
        <p14:creationId xmlns:p14="http://schemas.microsoft.com/office/powerpoint/2010/main" val="298610030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The supervisor</a:t>
            </a:r>
            <a:r>
              <a:rPr lang="en-US" baseline="0" dirty="0" smtClean="0"/>
              <a:t> can also quickly run reports to see how the department is doing each month - how many errors and missed medications are prevented by checking and so forth … </a:t>
            </a:r>
            <a:r>
              <a:rPr lang="en-US" baseline="0" dirty="0" smtClean="0">
                <a:sym typeface="Wingdings" panose="05000000000000000000" pitchFamily="2" charset="2"/>
              </a:rPr>
              <a:t> </a:t>
            </a:r>
            <a:r>
              <a:rPr lang="en-US" baseline="0" dirty="0" smtClean="0"/>
              <a:t> </a:t>
            </a:r>
          </a:p>
          <a:p>
            <a:endParaRPr lang="en-US" baseline="0" dirty="0" smtClean="0"/>
          </a:p>
        </p:txBody>
      </p:sp>
      <p:sp>
        <p:nvSpPr>
          <p:cNvPr id="4" name="Slide Number Placeholder 3"/>
          <p:cNvSpPr>
            <a:spLocks noGrp="1"/>
          </p:cNvSpPr>
          <p:nvPr>
            <p:ph type="sldNum" sz="quarter" idx="10"/>
          </p:nvPr>
        </p:nvSpPr>
        <p:spPr/>
        <p:txBody>
          <a:bodyPr/>
          <a:lstStyle/>
          <a:p>
            <a:fld id="{C2681061-0432-42BE-BBA5-C1A46A6F17C8}" type="slidenum">
              <a:rPr lang="en-US" smtClean="0"/>
              <a:t>91</a:t>
            </a:fld>
            <a:endParaRPr lang="en-US"/>
          </a:p>
        </p:txBody>
      </p:sp>
    </p:spTree>
    <p:extLst>
      <p:ext uri="{BB962C8B-B14F-4D97-AF65-F5344CB8AC3E}">
        <p14:creationId xmlns:p14="http://schemas.microsoft.com/office/powerpoint/2010/main" val="218934105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Here is an example of a sample report you could run --- and collect each month to see how</a:t>
            </a:r>
            <a:r>
              <a:rPr lang="en-US" baseline="0" dirty="0" smtClean="0"/>
              <a:t> your site is doing --- </a:t>
            </a:r>
          </a:p>
          <a:p>
            <a:endParaRPr lang="en-US" baseline="0" dirty="0" smtClean="0"/>
          </a:p>
          <a:p>
            <a:r>
              <a:rPr lang="en-US" baseline="0" dirty="0" smtClean="0"/>
              <a:t>In this example … -&gt; </a:t>
            </a:r>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92</a:t>
            </a:fld>
            <a:endParaRPr lang="en-US"/>
          </a:p>
        </p:txBody>
      </p:sp>
    </p:spTree>
    <p:extLst>
      <p:ext uri="{BB962C8B-B14F-4D97-AF65-F5344CB8AC3E}">
        <p14:creationId xmlns:p14="http://schemas.microsoft.com/office/powerpoint/2010/main" val="371797563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We look at the total number</a:t>
            </a:r>
            <a:r>
              <a:rPr lang="en-US" baseline="0" dirty="0" smtClean="0"/>
              <a:t> of carts checked each month … and determine how many carts are being checked each day … </a:t>
            </a:r>
          </a:p>
          <a:p>
            <a:endParaRPr lang="en-US" baseline="0" dirty="0" smtClean="0"/>
          </a:p>
          <a:p>
            <a:r>
              <a:rPr lang="en-US" baseline="0" dirty="0" smtClean="0"/>
              <a:t>This can be helpful to determine if any carts or form entries are slipping through the cracks --&gt; </a:t>
            </a:r>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93</a:t>
            </a:fld>
            <a:endParaRPr lang="en-US"/>
          </a:p>
        </p:txBody>
      </p:sp>
    </p:spTree>
    <p:extLst>
      <p:ext uri="{BB962C8B-B14F-4D97-AF65-F5344CB8AC3E}">
        <p14:creationId xmlns:p14="http://schemas.microsoft.com/office/powerpoint/2010/main" val="371797563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We can then compare, month</a:t>
            </a:r>
            <a:r>
              <a:rPr lang="en-US" baseline="0" dirty="0" smtClean="0"/>
              <a:t> to month, how many missing medications we are catching … --&gt; </a:t>
            </a:r>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94</a:t>
            </a:fld>
            <a:endParaRPr lang="en-US"/>
          </a:p>
        </p:txBody>
      </p:sp>
    </p:spTree>
    <p:extLst>
      <p:ext uri="{BB962C8B-B14F-4D97-AF65-F5344CB8AC3E}">
        <p14:creationId xmlns:p14="http://schemas.microsoft.com/office/powerpoint/2010/main" val="371797563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And last,</a:t>
            </a:r>
            <a:r>
              <a:rPr lang="en-US" baseline="0" dirty="0" smtClean="0"/>
              <a:t> how many medication errors we are catching …</a:t>
            </a:r>
          </a:p>
          <a:p>
            <a:endParaRPr lang="en-US" baseline="0" dirty="0" smtClean="0"/>
          </a:p>
          <a:p>
            <a:r>
              <a:rPr lang="en-US" baseline="0" dirty="0" smtClean="0"/>
              <a:t>And you can use this data … to determine if system changes are needed … esp. with sound alike look alike stock placement and so forth --&gt; </a:t>
            </a:r>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95</a:t>
            </a:fld>
            <a:endParaRPr lang="en-US"/>
          </a:p>
        </p:txBody>
      </p:sp>
    </p:spTree>
    <p:extLst>
      <p:ext uri="{BB962C8B-B14F-4D97-AF65-F5344CB8AC3E}">
        <p14:creationId xmlns:p14="http://schemas.microsoft.com/office/powerpoint/2010/main" val="371797563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baseline="0" dirty="0" smtClean="0"/>
              <a:t>Some of you may be asking about employee privacy? Can everyone see my performance on a SharePoint site? </a:t>
            </a:r>
          </a:p>
          <a:p>
            <a:endParaRPr lang="en-US" b="1" baseline="0" dirty="0" smtClean="0"/>
          </a:p>
          <a:p>
            <a:r>
              <a:rPr lang="en-US" baseline="0" dirty="0" smtClean="0"/>
              <a:t>SharePoint has some great </a:t>
            </a:r>
            <a:r>
              <a:rPr lang="en-US" baseline="0" dirty="0" smtClean="0"/>
              <a:t>privacy </a:t>
            </a:r>
            <a:r>
              <a:rPr lang="en-US" baseline="0" dirty="0" smtClean="0"/>
              <a:t>settings for lists. This special setting will only allow users to see ONLY what THEY enter, and </a:t>
            </a:r>
            <a:r>
              <a:rPr lang="en-US" baseline="0" dirty="0" err="1" smtClean="0"/>
              <a:t>and</a:t>
            </a:r>
            <a:r>
              <a:rPr lang="en-US" baseline="0" dirty="0" smtClean="0"/>
              <a:t> NO ONE ELSE’s entries. So employee privacy is not compromised.  So if you and I enter something into this list … I won’t be able to see your entry – and you cannot see mine.   </a:t>
            </a:r>
          </a:p>
          <a:p>
            <a:endParaRPr lang="en-US" baseline="0" dirty="0" smtClean="0"/>
          </a:p>
          <a:p>
            <a:r>
              <a:rPr lang="en-US" baseline="0" dirty="0" smtClean="0"/>
              <a:t>If a manager needs to see ALL entries, we can add special permissions to allow that ability without impacting the privacy setting mentioned. </a:t>
            </a:r>
            <a:r>
              <a:rPr lang="en-US" baseline="0" dirty="0" smtClean="0">
                <a:sym typeface="Wingdings" panose="05000000000000000000" pitchFamily="2" charset="2"/>
              </a:rPr>
              <a:t> </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96</a:t>
            </a:fld>
            <a:endParaRPr lang="en-US"/>
          </a:p>
        </p:txBody>
      </p:sp>
    </p:spTree>
    <p:extLst>
      <p:ext uri="{BB962C8B-B14F-4D97-AF65-F5344CB8AC3E}">
        <p14:creationId xmlns:p14="http://schemas.microsoft.com/office/powerpoint/2010/main" val="267942438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t>So … a quick re-cap on the Issue # 3 … The Cart Fill Tracker -- we removed a paper log, saved the supervisor time, and improved communication with our </a:t>
            </a:r>
            <a:r>
              <a:rPr lang="en-US" baseline="0" dirty="0" smtClean="0"/>
              <a:t>team. </a:t>
            </a:r>
            <a:endParaRPr lang="en-US" baseline="0" dirty="0" smtClean="0"/>
          </a:p>
          <a:p>
            <a:endParaRPr lang="en-US" baseline="0" dirty="0" smtClean="0"/>
          </a:p>
          <a:p>
            <a:r>
              <a:rPr lang="en-US" baseline="0" dirty="0" smtClean="0"/>
              <a:t>The </a:t>
            </a:r>
            <a:r>
              <a:rPr lang="en-US" b="1" baseline="0" dirty="0" smtClean="0"/>
              <a:t>Cart Fill Tracker </a:t>
            </a:r>
            <a:r>
              <a:rPr lang="en-US" baseline="0" dirty="0" smtClean="0"/>
              <a:t>is the application we will build together today </a:t>
            </a:r>
            <a:r>
              <a:rPr lang="en-US" baseline="0" dirty="0" smtClean="0"/>
              <a:t>…</a:t>
            </a:r>
            <a:r>
              <a:rPr lang="en-US" baseline="0" dirty="0" smtClean="0">
                <a:sym typeface="Wingdings" panose="05000000000000000000" pitchFamily="2" charset="2"/>
              </a:rPr>
              <a:t> </a:t>
            </a:r>
            <a:endParaRPr lang="en-US" baseline="0"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C2681061-0432-42BE-BBA5-C1A46A6F17C8}" type="slidenum">
              <a:rPr lang="en-US" smtClean="0"/>
              <a:t>97</a:t>
            </a:fld>
            <a:endParaRPr lang="en-US"/>
          </a:p>
        </p:txBody>
      </p:sp>
    </p:spTree>
    <p:extLst>
      <p:ext uri="{BB962C8B-B14F-4D97-AF65-F5344CB8AC3E}">
        <p14:creationId xmlns:p14="http://schemas.microsoft.com/office/powerpoint/2010/main" val="342657399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baseline="0" dirty="0" smtClean="0"/>
              <a:t>Bookmark the site.   </a:t>
            </a:r>
            <a:r>
              <a:rPr lang="en-US" baseline="0" dirty="0" smtClean="0"/>
              <a:t>At the end of the presentation you will not get an email containing the link to our demo site … so be sure to download the information before the end of the presentation by clicking on the GREEN download button above my head.   Look for a Word Document called WEBSITE LINKS. </a:t>
            </a:r>
            <a:r>
              <a:rPr lang="en-US" baseline="0" dirty="0" smtClean="0">
                <a:sym typeface="Wingdings" panose="05000000000000000000" pitchFamily="2" charset="2"/>
              </a:rPr>
              <a:t> </a:t>
            </a:r>
            <a:endParaRPr lang="en-US" dirty="0"/>
          </a:p>
        </p:txBody>
      </p:sp>
      <p:sp>
        <p:nvSpPr>
          <p:cNvPr id="4" name="Slide Number Placeholder 3"/>
          <p:cNvSpPr>
            <a:spLocks noGrp="1"/>
          </p:cNvSpPr>
          <p:nvPr>
            <p:ph type="sldNum" sz="quarter" idx="10"/>
          </p:nvPr>
        </p:nvSpPr>
        <p:spPr/>
        <p:txBody>
          <a:bodyPr/>
          <a:lstStyle/>
          <a:p>
            <a:fld id="{C2681061-0432-42BE-BBA5-C1A46A6F17C8}" type="slidenum">
              <a:rPr lang="en-US" smtClean="0"/>
              <a:t>98</a:t>
            </a:fld>
            <a:endParaRPr lang="en-US"/>
          </a:p>
        </p:txBody>
      </p:sp>
    </p:spTree>
    <p:extLst>
      <p:ext uri="{BB962C8B-B14F-4D97-AF65-F5344CB8AC3E}">
        <p14:creationId xmlns:p14="http://schemas.microsoft.com/office/powerpoint/2010/main" val="206126323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sym typeface="Wingdings" panose="05000000000000000000" pitchFamily="2" charset="2"/>
              </a:rPr>
              <a:t>So let’s start building one of the applications </a:t>
            </a:r>
          </a:p>
          <a:p>
            <a:endParaRPr lang="en-US" baseline="0" dirty="0" smtClean="0">
              <a:sym typeface="Wingdings" panose="05000000000000000000" pitchFamily="2" charset="2"/>
            </a:endParaRPr>
          </a:p>
          <a:p>
            <a:r>
              <a:rPr lang="en-US" baseline="0" dirty="0" smtClean="0">
                <a:sym typeface="Wingdings" panose="05000000000000000000" pitchFamily="2" charset="2"/>
              </a:rPr>
              <a:t> </a:t>
            </a:r>
            <a:endParaRPr lang="en-US" baseline="0"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C2681061-0432-42BE-BBA5-C1A46A6F17C8}" type="slidenum">
              <a:rPr lang="en-US" smtClean="0"/>
              <a:t>99</a:t>
            </a:fld>
            <a:endParaRPr lang="en-US"/>
          </a:p>
        </p:txBody>
      </p:sp>
    </p:spTree>
    <p:extLst>
      <p:ext uri="{BB962C8B-B14F-4D97-AF65-F5344CB8AC3E}">
        <p14:creationId xmlns:p14="http://schemas.microsoft.com/office/powerpoint/2010/main" val="34265739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9E4ED67-D23C-4B6E-94D5-FF60CC414B3D}" type="datetimeFigureOut">
              <a:rPr lang="en-US" smtClean="0"/>
              <a:t>12/11/2014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04A4B0-0834-4957-8C63-5716725570D0}" type="slidenum">
              <a:rPr lang="en-US" smtClean="0"/>
              <a:t>‹#›</a:t>
            </a:fld>
            <a:endParaRPr lang="en-US"/>
          </a:p>
        </p:txBody>
      </p:sp>
    </p:spTree>
    <p:extLst>
      <p:ext uri="{BB962C8B-B14F-4D97-AF65-F5344CB8AC3E}">
        <p14:creationId xmlns:p14="http://schemas.microsoft.com/office/powerpoint/2010/main" val="37234845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E4ED67-D23C-4B6E-94D5-FF60CC414B3D}" type="datetimeFigureOut">
              <a:rPr lang="en-US" smtClean="0"/>
              <a:t>12/11/2014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04A4B0-0834-4957-8C63-5716725570D0}" type="slidenum">
              <a:rPr lang="en-US" smtClean="0"/>
              <a:t>‹#›</a:t>
            </a:fld>
            <a:endParaRPr lang="en-US"/>
          </a:p>
        </p:txBody>
      </p:sp>
    </p:spTree>
    <p:extLst>
      <p:ext uri="{BB962C8B-B14F-4D97-AF65-F5344CB8AC3E}">
        <p14:creationId xmlns:p14="http://schemas.microsoft.com/office/powerpoint/2010/main" val="18714413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E4ED67-D23C-4B6E-94D5-FF60CC414B3D}" type="datetimeFigureOut">
              <a:rPr lang="en-US" smtClean="0"/>
              <a:t>12/11/2014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04A4B0-0834-4957-8C63-5716725570D0}" type="slidenum">
              <a:rPr lang="en-US" smtClean="0"/>
              <a:t>‹#›</a:t>
            </a:fld>
            <a:endParaRPr lang="en-US"/>
          </a:p>
        </p:txBody>
      </p:sp>
    </p:spTree>
    <p:extLst>
      <p:ext uri="{BB962C8B-B14F-4D97-AF65-F5344CB8AC3E}">
        <p14:creationId xmlns:p14="http://schemas.microsoft.com/office/powerpoint/2010/main" val="25597663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E4ED67-D23C-4B6E-94D5-FF60CC414B3D}" type="datetimeFigureOut">
              <a:rPr lang="en-US" smtClean="0"/>
              <a:t>12/11/2014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04A4B0-0834-4957-8C63-5716725570D0}" type="slidenum">
              <a:rPr lang="en-US" smtClean="0"/>
              <a:t>‹#›</a:t>
            </a:fld>
            <a:endParaRPr lang="en-US"/>
          </a:p>
        </p:txBody>
      </p:sp>
    </p:spTree>
    <p:extLst>
      <p:ext uri="{BB962C8B-B14F-4D97-AF65-F5344CB8AC3E}">
        <p14:creationId xmlns:p14="http://schemas.microsoft.com/office/powerpoint/2010/main" val="36887112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9E4ED67-D23C-4B6E-94D5-FF60CC414B3D}" type="datetimeFigureOut">
              <a:rPr lang="en-US" smtClean="0"/>
              <a:t>12/11/2014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04A4B0-0834-4957-8C63-5716725570D0}" type="slidenum">
              <a:rPr lang="en-US" smtClean="0"/>
              <a:t>‹#›</a:t>
            </a:fld>
            <a:endParaRPr lang="en-US"/>
          </a:p>
        </p:txBody>
      </p:sp>
    </p:spTree>
    <p:extLst>
      <p:ext uri="{BB962C8B-B14F-4D97-AF65-F5344CB8AC3E}">
        <p14:creationId xmlns:p14="http://schemas.microsoft.com/office/powerpoint/2010/main" val="24923812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9E4ED67-D23C-4B6E-94D5-FF60CC414B3D}" type="datetimeFigureOut">
              <a:rPr lang="en-US" smtClean="0"/>
              <a:t>12/11/2014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04A4B0-0834-4957-8C63-5716725570D0}" type="slidenum">
              <a:rPr lang="en-US" smtClean="0"/>
              <a:t>‹#›</a:t>
            </a:fld>
            <a:endParaRPr lang="en-US"/>
          </a:p>
        </p:txBody>
      </p:sp>
    </p:spTree>
    <p:extLst>
      <p:ext uri="{BB962C8B-B14F-4D97-AF65-F5344CB8AC3E}">
        <p14:creationId xmlns:p14="http://schemas.microsoft.com/office/powerpoint/2010/main" val="2549883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9E4ED67-D23C-4B6E-94D5-FF60CC414B3D}" type="datetimeFigureOut">
              <a:rPr lang="en-US" smtClean="0"/>
              <a:t>12/11/2014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C04A4B0-0834-4957-8C63-5716725570D0}" type="slidenum">
              <a:rPr lang="en-US" smtClean="0"/>
              <a:t>‹#›</a:t>
            </a:fld>
            <a:endParaRPr lang="en-US"/>
          </a:p>
        </p:txBody>
      </p:sp>
    </p:spTree>
    <p:extLst>
      <p:ext uri="{BB962C8B-B14F-4D97-AF65-F5344CB8AC3E}">
        <p14:creationId xmlns:p14="http://schemas.microsoft.com/office/powerpoint/2010/main" val="4062605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9E4ED67-D23C-4B6E-94D5-FF60CC414B3D}" type="datetimeFigureOut">
              <a:rPr lang="en-US" smtClean="0"/>
              <a:t>12/11/2014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C04A4B0-0834-4957-8C63-5716725570D0}" type="slidenum">
              <a:rPr lang="en-US" smtClean="0"/>
              <a:t>‹#›</a:t>
            </a:fld>
            <a:endParaRPr lang="en-US"/>
          </a:p>
        </p:txBody>
      </p:sp>
    </p:spTree>
    <p:extLst>
      <p:ext uri="{BB962C8B-B14F-4D97-AF65-F5344CB8AC3E}">
        <p14:creationId xmlns:p14="http://schemas.microsoft.com/office/powerpoint/2010/main" val="18199961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E4ED67-D23C-4B6E-94D5-FF60CC414B3D}" type="datetimeFigureOut">
              <a:rPr lang="en-US" smtClean="0"/>
              <a:t>12/11/2014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C04A4B0-0834-4957-8C63-5716725570D0}" type="slidenum">
              <a:rPr lang="en-US" smtClean="0"/>
              <a:t>‹#›</a:t>
            </a:fld>
            <a:endParaRPr lang="en-US"/>
          </a:p>
        </p:txBody>
      </p:sp>
    </p:spTree>
    <p:extLst>
      <p:ext uri="{BB962C8B-B14F-4D97-AF65-F5344CB8AC3E}">
        <p14:creationId xmlns:p14="http://schemas.microsoft.com/office/powerpoint/2010/main" val="15679563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9E4ED67-D23C-4B6E-94D5-FF60CC414B3D}" type="datetimeFigureOut">
              <a:rPr lang="en-US" smtClean="0"/>
              <a:t>12/11/2014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04A4B0-0834-4957-8C63-5716725570D0}" type="slidenum">
              <a:rPr lang="en-US" smtClean="0"/>
              <a:t>‹#›</a:t>
            </a:fld>
            <a:endParaRPr lang="en-US"/>
          </a:p>
        </p:txBody>
      </p:sp>
    </p:spTree>
    <p:extLst>
      <p:ext uri="{BB962C8B-B14F-4D97-AF65-F5344CB8AC3E}">
        <p14:creationId xmlns:p14="http://schemas.microsoft.com/office/powerpoint/2010/main" val="17296228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9E4ED67-D23C-4B6E-94D5-FF60CC414B3D}" type="datetimeFigureOut">
              <a:rPr lang="en-US" smtClean="0"/>
              <a:t>12/11/2014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04A4B0-0834-4957-8C63-5716725570D0}" type="slidenum">
              <a:rPr lang="en-US" smtClean="0"/>
              <a:t>‹#›</a:t>
            </a:fld>
            <a:endParaRPr lang="en-US"/>
          </a:p>
        </p:txBody>
      </p:sp>
    </p:spTree>
    <p:extLst>
      <p:ext uri="{BB962C8B-B14F-4D97-AF65-F5344CB8AC3E}">
        <p14:creationId xmlns:p14="http://schemas.microsoft.com/office/powerpoint/2010/main" val="42232309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3E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E4ED67-D23C-4B6E-94D5-FF60CC414B3D}" type="datetimeFigureOut">
              <a:rPr lang="en-US" smtClean="0"/>
              <a:t>12/11/2014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04A4B0-0834-4957-8C63-5716725570D0}" type="slidenum">
              <a:rPr lang="en-US" smtClean="0"/>
              <a:t>‹#›</a:t>
            </a:fld>
            <a:endParaRPr lang="en-US"/>
          </a:p>
        </p:txBody>
      </p:sp>
    </p:spTree>
    <p:extLst>
      <p:ext uri="{BB962C8B-B14F-4D97-AF65-F5344CB8AC3E}">
        <p14:creationId xmlns:p14="http://schemas.microsoft.com/office/powerpoint/2010/main" val="5151693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hyperlink" Target="http://www.shutterstock.com/subscribe.mhtml" TargetMode="External"/><Relationship Id="rId2" Type="http://schemas.openxmlformats.org/officeDocument/2006/relationships/notesSlide" Target="../notesSlides/notesSlide100.xml"/><Relationship Id="rId1" Type="http://schemas.openxmlformats.org/officeDocument/2006/relationships/slideLayout" Target="../slideLayouts/slideLayout7.xml"/><Relationship Id="rId4" Type="http://schemas.openxmlformats.org/officeDocument/2006/relationships/image" Target="../media/image79.jpg"/></Relationships>
</file>

<file path=ppt/slides/_rels/slide10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07.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08.xml"/><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10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0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11.xml"/><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11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12.xml"/><Relationship Id="rId1" Type="http://schemas.openxmlformats.org/officeDocument/2006/relationships/slideLayout" Target="../slideLayouts/slideLayout7.xml"/><Relationship Id="rId4" Type="http://schemas.openxmlformats.org/officeDocument/2006/relationships/image" Target="../media/image84.png"/></Relationships>
</file>

<file path=ppt/slides/_rels/slide11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13.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14.xml"/><Relationship Id="rId1" Type="http://schemas.openxmlformats.org/officeDocument/2006/relationships/slideLayout" Target="../slideLayouts/slideLayout7.xml"/><Relationship Id="rId4" Type="http://schemas.openxmlformats.org/officeDocument/2006/relationships/image" Target="../media/image86.png"/></Relationships>
</file>

<file path=ppt/slides/_rels/slide11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15.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16.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17.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18.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1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www.shutterstock.com/subscribe.mhtml"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7.jpg"/></Relationships>
</file>

<file path=ppt/slides/_rels/slide12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20.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21.xml"/><Relationship Id="rId1" Type="http://schemas.openxmlformats.org/officeDocument/2006/relationships/slideLayout" Target="../slideLayouts/slideLayout7.xml"/><Relationship Id="rId4" Type="http://schemas.openxmlformats.org/officeDocument/2006/relationships/image" Target="../media/image90.png"/></Relationships>
</file>

<file path=ppt/slides/_rels/slide12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22.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23.xml"/><Relationship Id="rId1" Type="http://schemas.openxmlformats.org/officeDocument/2006/relationships/slideLayout" Target="../slideLayouts/slideLayout7.xml"/><Relationship Id="rId4" Type="http://schemas.openxmlformats.org/officeDocument/2006/relationships/image" Target="../media/image91.png"/></Relationships>
</file>

<file path=ppt/slides/_rels/slide12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24.xml"/><Relationship Id="rId1" Type="http://schemas.openxmlformats.org/officeDocument/2006/relationships/slideLayout" Target="../slideLayouts/slideLayout7.xml"/><Relationship Id="rId4" Type="http://schemas.openxmlformats.org/officeDocument/2006/relationships/image" Target="../media/image92.png"/></Relationships>
</file>

<file path=ppt/slides/_rels/slide12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25.xml"/><Relationship Id="rId1" Type="http://schemas.openxmlformats.org/officeDocument/2006/relationships/slideLayout" Target="../slideLayouts/slideLayout7.xml"/><Relationship Id="rId6" Type="http://schemas.openxmlformats.org/officeDocument/2006/relationships/image" Target="../media/image93.png"/><Relationship Id="rId5" Type="http://schemas.openxmlformats.org/officeDocument/2006/relationships/image" Target="../media/image91.png"/><Relationship Id="rId4" Type="http://schemas.openxmlformats.org/officeDocument/2006/relationships/image" Target="../media/image82.png"/></Relationships>
</file>

<file path=ppt/slides/_rels/slide12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26.xm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27.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28.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29.xml"/><Relationship Id="rId1" Type="http://schemas.openxmlformats.org/officeDocument/2006/relationships/slideLayout" Target="../slideLayouts/slideLayout7.xml"/><Relationship Id="rId4" Type="http://schemas.openxmlformats.org/officeDocument/2006/relationships/image" Target="../media/image95.png"/></Relationships>
</file>

<file path=ppt/slides/_rels/slide13.xml.rels><?xml version="1.0" encoding="UTF-8" standalone="yes"?>
<Relationships xmlns="http://schemas.openxmlformats.org/package/2006/relationships"><Relationship Id="rId3" Type="http://schemas.openxmlformats.org/officeDocument/2006/relationships/hyperlink" Target="http://www.shutterstock.com/subscribe.mhtml"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8.jpg"/></Relationships>
</file>

<file path=ppt/slides/_rels/slide13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30.xml"/><Relationship Id="rId1" Type="http://schemas.openxmlformats.org/officeDocument/2006/relationships/slideLayout" Target="../slideLayouts/slideLayout7.xml"/><Relationship Id="rId4" Type="http://schemas.openxmlformats.org/officeDocument/2006/relationships/image" Target="../media/image95.png"/></Relationships>
</file>

<file path=ppt/slides/_rels/slide13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31.xml"/><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32.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33.xml"/><Relationship Id="rId1" Type="http://schemas.openxmlformats.org/officeDocument/2006/relationships/slideLayout" Target="../slideLayouts/slideLayout7.xml"/><Relationship Id="rId4" Type="http://schemas.openxmlformats.org/officeDocument/2006/relationships/image" Target="../media/image97.png"/></Relationships>
</file>

<file path=ppt/slides/_rels/slide13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34.xml"/><Relationship Id="rId1" Type="http://schemas.openxmlformats.org/officeDocument/2006/relationships/slideLayout" Target="../slideLayouts/slideLayout7.xml"/><Relationship Id="rId4" Type="http://schemas.openxmlformats.org/officeDocument/2006/relationships/image" Target="../media/image98.png"/></Relationships>
</file>

<file path=ppt/slides/_rels/slide13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35.xml"/><Relationship Id="rId1" Type="http://schemas.openxmlformats.org/officeDocument/2006/relationships/slideLayout" Target="../slideLayouts/slideLayout7.xml"/><Relationship Id="rId5" Type="http://schemas.openxmlformats.org/officeDocument/2006/relationships/image" Target="../media/image99.png"/><Relationship Id="rId4" Type="http://schemas.openxmlformats.org/officeDocument/2006/relationships/image" Target="../media/image98.png"/></Relationships>
</file>

<file path=ppt/slides/_rels/slide13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36.xml"/><Relationship Id="rId1" Type="http://schemas.openxmlformats.org/officeDocument/2006/relationships/slideLayout" Target="../slideLayouts/slideLayout7.xml"/><Relationship Id="rId5" Type="http://schemas.openxmlformats.org/officeDocument/2006/relationships/image" Target="../media/image100.png"/><Relationship Id="rId4" Type="http://schemas.openxmlformats.org/officeDocument/2006/relationships/image" Target="../media/image98.png"/></Relationships>
</file>

<file path=ppt/slides/_rels/slide13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37.xml"/><Relationship Id="rId1" Type="http://schemas.openxmlformats.org/officeDocument/2006/relationships/slideLayout" Target="../slideLayouts/slideLayout7.xml"/><Relationship Id="rId5" Type="http://schemas.openxmlformats.org/officeDocument/2006/relationships/image" Target="../media/image100.png"/><Relationship Id="rId4" Type="http://schemas.openxmlformats.org/officeDocument/2006/relationships/image" Target="../media/image98.png"/></Relationships>
</file>

<file path=ppt/slides/_rels/slide13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38.xml"/><Relationship Id="rId1" Type="http://schemas.openxmlformats.org/officeDocument/2006/relationships/slideLayout" Target="../slideLayouts/slideLayout7.xml"/><Relationship Id="rId5" Type="http://schemas.openxmlformats.org/officeDocument/2006/relationships/image" Target="../media/image100.png"/><Relationship Id="rId4" Type="http://schemas.openxmlformats.org/officeDocument/2006/relationships/image" Target="../media/image98.png"/></Relationships>
</file>

<file path=ppt/slides/_rels/slide13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3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40.xml"/><Relationship Id="rId1" Type="http://schemas.openxmlformats.org/officeDocument/2006/relationships/slideLayout" Target="../slideLayouts/slideLayout7.xml"/><Relationship Id="rId4" Type="http://schemas.openxmlformats.org/officeDocument/2006/relationships/image" Target="../media/image102.png"/></Relationships>
</file>

<file path=ppt/slides/_rels/slide14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41.xml"/><Relationship Id="rId1" Type="http://schemas.openxmlformats.org/officeDocument/2006/relationships/slideLayout" Target="../slideLayouts/slideLayout7.xml"/><Relationship Id="rId4" Type="http://schemas.openxmlformats.org/officeDocument/2006/relationships/image" Target="../media/image103.png"/></Relationships>
</file>

<file path=ppt/slides/_rels/slide14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42.xml"/><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43.xml"/><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5.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46.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4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47.xml"/><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48.xml"/><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49.xml"/><Relationship Id="rId1" Type="http://schemas.openxmlformats.org/officeDocument/2006/relationships/slideLayout" Target="../slideLayouts/slideLayout7.xml"/><Relationship Id="rId4" Type="http://schemas.openxmlformats.org/officeDocument/2006/relationships/image" Target="../media/image104.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50.xml"/><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51.xml"/><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52.xml"/><Relationship Id="rId1" Type="http://schemas.openxmlformats.org/officeDocument/2006/relationships/slideLayout" Target="../slideLayouts/slideLayout7.xml"/><Relationship Id="rId4" Type="http://schemas.openxmlformats.org/officeDocument/2006/relationships/image" Target="../media/image106.png"/></Relationships>
</file>

<file path=ppt/slides/_rels/slide15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53.xml"/><Relationship Id="rId1" Type="http://schemas.openxmlformats.org/officeDocument/2006/relationships/slideLayout" Target="../slideLayouts/slideLayout7.xml"/><Relationship Id="rId4" Type="http://schemas.openxmlformats.org/officeDocument/2006/relationships/image" Target="../media/image108.png"/></Relationships>
</file>

<file path=ppt/slides/_rels/slide15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54.xml"/><Relationship Id="rId1" Type="http://schemas.openxmlformats.org/officeDocument/2006/relationships/slideLayout" Target="../slideLayouts/slideLayout7.xml"/><Relationship Id="rId4" Type="http://schemas.openxmlformats.org/officeDocument/2006/relationships/image" Target="../media/image108.png"/></Relationships>
</file>

<file path=ppt/slides/_rels/slide15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55.xml"/><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56.xml"/><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57.xml"/><Relationship Id="rId1" Type="http://schemas.openxmlformats.org/officeDocument/2006/relationships/slideLayout" Target="../slideLayouts/slideLayout7.xml"/><Relationship Id="rId4" Type="http://schemas.openxmlformats.org/officeDocument/2006/relationships/image" Target="../media/image111.png"/></Relationships>
</file>

<file path=ppt/slides/_rels/slide15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58.xml"/><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59.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www.shutterstock.com/subscribe.mhtml" TargetMode="External"/><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1.jpg"/></Relationships>
</file>

<file path=ppt/slides/_rels/slide16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60.xml"/><Relationship Id="rId1" Type="http://schemas.openxmlformats.org/officeDocument/2006/relationships/slideLayout" Target="../slideLayouts/slideLayout7.xml"/><Relationship Id="rId4" Type="http://schemas.openxmlformats.org/officeDocument/2006/relationships/image" Target="../media/image113.png"/></Relationships>
</file>

<file path=ppt/slides/_rels/slide16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61.xml"/><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62.xml"/><Relationship Id="rId1" Type="http://schemas.openxmlformats.org/officeDocument/2006/relationships/slideLayout" Target="../slideLayouts/slideLayout7.xml"/><Relationship Id="rId5" Type="http://schemas.openxmlformats.org/officeDocument/2006/relationships/image" Target="../media/image116.png"/><Relationship Id="rId4" Type="http://schemas.openxmlformats.org/officeDocument/2006/relationships/image" Target="../media/image115.png"/></Relationships>
</file>

<file path=ppt/slides/_rels/slide16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63.xml"/><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64.xml"/><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65.xml"/><Relationship Id="rId1" Type="http://schemas.openxmlformats.org/officeDocument/2006/relationships/slideLayout" Target="../slideLayouts/slideLayout7.xml"/><Relationship Id="rId4" Type="http://schemas.openxmlformats.org/officeDocument/2006/relationships/image" Target="../media/image118.png"/></Relationships>
</file>

<file path=ppt/slides/_rels/slide16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66.xml"/><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67.xml"/><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68.xml"/><Relationship Id="rId1" Type="http://schemas.openxmlformats.org/officeDocument/2006/relationships/slideLayout" Target="../slideLayouts/slideLayout7.xml"/><Relationship Id="rId4" Type="http://schemas.openxmlformats.org/officeDocument/2006/relationships/image" Target="../media/image119.png"/></Relationships>
</file>

<file path=ppt/slides/_rels/slide16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69.xml"/><Relationship Id="rId1" Type="http://schemas.openxmlformats.org/officeDocument/2006/relationships/slideLayout" Target="../slideLayouts/slideLayout7.xml"/><Relationship Id="rId4" Type="http://schemas.openxmlformats.org/officeDocument/2006/relationships/image" Target="../media/image119.png"/></Relationships>
</file>

<file path=ppt/slides/_rels/slide1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7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70.xml"/><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71.xml"/><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72.xml"/><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73.xml"/><Relationship Id="rId1" Type="http://schemas.openxmlformats.org/officeDocument/2006/relationships/slideLayout" Target="../slideLayouts/slideLayout7.xml"/><Relationship Id="rId4" Type="http://schemas.openxmlformats.org/officeDocument/2006/relationships/image" Target="../media/image121.png"/></Relationships>
</file>

<file path=ppt/slides/_rels/slide17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74.xml"/><Relationship Id="rId1" Type="http://schemas.openxmlformats.org/officeDocument/2006/relationships/slideLayout" Target="../slideLayouts/slideLayout7.xml"/><Relationship Id="rId4" Type="http://schemas.openxmlformats.org/officeDocument/2006/relationships/image" Target="../media/image122.png"/></Relationships>
</file>

<file path=ppt/slides/_rels/slide17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75.xml"/><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76.xml"/><Relationship Id="rId1" Type="http://schemas.openxmlformats.org/officeDocument/2006/relationships/slideLayout" Target="../slideLayouts/slideLayout7.xml"/><Relationship Id="rId4" Type="http://schemas.openxmlformats.org/officeDocument/2006/relationships/image" Target="../media/image118.png"/></Relationships>
</file>

<file path=ppt/slides/_rels/slide17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7.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78.xml"/><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79.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80.xml"/><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81.xml"/><Relationship Id="rId1" Type="http://schemas.openxmlformats.org/officeDocument/2006/relationships/slideLayout" Target="../slideLayouts/slideLayout7.xml"/><Relationship Id="rId4" Type="http://schemas.openxmlformats.org/officeDocument/2006/relationships/image" Target="../media/image125.png"/></Relationships>
</file>

<file path=ppt/slides/_rels/slide18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82.xml"/><Relationship Id="rId1" Type="http://schemas.openxmlformats.org/officeDocument/2006/relationships/slideLayout" Target="../slideLayouts/slideLayout7.xml"/><Relationship Id="rId4" Type="http://schemas.openxmlformats.org/officeDocument/2006/relationships/image" Target="../media/image125.png"/></Relationships>
</file>

<file path=ppt/slides/_rels/slide18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83.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84.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85.xml"/><Relationship Id="rId1" Type="http://schemas.openxmlformats.org/officeDocument/2006/relationships/slideLayout" Target="../slideLayouts/slideLayout7.xml"/><Relationship Id="rId5" Type="http://schemas.openxmlformats.org/officeDocument/2006/relationships/image" Target="../media/image116.png"/><Relationship Id="rId4" Type="http://schemas.openxmlformats.org/officeDocument/2006/relationships/image" Target="../media/image115.png"/></Relationships>
</file>

<file path=ppt/slides/_rels/slide18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86.xml"/><Relationship Id="rId1" Type="http://schemas.openxmlformats.org/officeDocument/2006/relationships/slideLayout" Target="../slideLayouts/slideLayout7.xml"/><Relationship Id="rId4" Type="http://schemas.openxmlformats.org/officeDocument/2006/relationships/image" Target="../media/image126.png"/></Relationships>
</file>

<file path=ppt/slides/_rels/slide18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87.xml"/><Relationship Id="rId1" Type="http://schemas.openxmlformats.org/officeDocument/2006/relationships/slideLayout" Target="../slideLayouts/slideLayout7.xml"/><Relationship Id="rId5" Type="http://schemas.openxmlformats.org/officeDocument/2006/relationships/image" Target="../media/image127.png"/><Relationship Id="rId4" Type="http://schemas.openxmlformats.org/officeDocument/2006/relationships/image" Target="../media/image126.png"/></Relationships>
</file>

<file path=ppt/slides/_rels/slide18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88.xml"/><Relationship Id="rId1" Type="http://schemas.openxmlformats.org/officeDocument/2006/relationships/slideLayout" Target="../slideLayouts/slideLayout7.xml"/><Relationship Id="rId5" Type="http://schemas.openxmlformats.org/officeDocument/2006/relationships/image" Target="../media/image127.png"/><Relationship Id="rId4" Type="http://schemas.openxmlformats.org/officeDocument/2006/relationships/image" Target="../media/image126.png"/></Relationships>
</file>

<file path=ppt/slides/_rels/slide18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89.xml"/><Relationship Id="rId1" Type="http://schemas.openxmlformats.org/officeDocument/2006/relationships/slideLayout" Target="../slideLayouts/slideLayout7.xml"/><Relationship Id="rId4" Type="http://schemas.openxmlformats.org/officeDocument/2006/relationships/image" Target="../media/image128.pn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90.xml"/><Relationship Id="rId1" Type="http://schemas.openxmlformats.org/officeDocument/2006/relationships/slideLayout" Target="../slideLayouts/slideLayout7.xml"/><Relationship Id="rId4" Type="http://schemas.openxmlformats.org/officeDocument/2006/relationships/image" Target="../media/image128.png"/></Relationships>
</file>

<file path=ppt/slides/_rels/slide19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91.xml"/><Relationship Id="rId1" Type="http://schemas.openxmlformats.org/officeDocument/2006/relationships/slideLayout" Target="../slideLayouts/slideLayout7.xml"/><Relationship Id="rId4" Type="http://schemas.openxmlformats.org/officeDocument/2006/relationships/image" Target="../media/image128.png"/></Relationships>
</file>

<file path=ppt/slides/_rels/slide19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92.xml"/><Relationship Id="rId1" Type="http://schemas.openxmlformats.org/officeDocument/2006/relationships/slideLayout" Target="../slideLayouts/slideLayout7.xml"/><Relationship Id="rId4" Type="http://schemas.openxmlformats.org/officeDocument/2006/relationships/image" Target="../media/image128.png"/></Relationships>
</file>

<file path=ppt/slides/_rels/slide19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93.xml"/><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94.xml"/><Relationship Id="rId1" Type="http://schemas.openxmlformats.org/officeDocument/2006/relationships/slideLayout" Target="../slideLayouts/slideLayout7.xml"/><Relationship Id="rId4" Type="http://schemas.openxmlformats.org/officeDocument/2006/relationships/image" Target="../media/image128.png"/></Relationships>
</file>

<file path=ppt/slides/_rels/slide19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95.xml"/><Relationship Id="rId1" Type="http://schemas.openxmlformats.org/officeDocument/2006/relationships/slideLayout" Target="../slideLayouts/slideLayout7.xml"/><Relationship Id="rId4" Type="http://schemas.openxmlformats.org/officeDocument/2006/relationships/image" Target="../media/image128.png"/></Relationships>
</file>

<file path=ppt/slides/_rels/slide196.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96.xml"/><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97.xml"/><Relationship Id="rId1" Type="http://schemas.openxmlformats.org/officeDocument/2006/relationships/slideLayout" Target="../slideLayouts/slideLayout7.xml"/><Relationship Id="rId4" Type="http://schemas.openxmlformats.org/officeDocument/2006/relationships/image" Target="../media/image130.png"/></Relationships>
</file>

<file path=ppt/slides/_rels/slide198.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98.xml"/><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99.xml"/><Relationship Id="rId1" Type="http://schemas.openxmlformats.org/officeDocument/2006/relationships/slideLayout" Target="../slideLayouts/slideLayout7.xml"/><Relationship Id="rId4" Type="http://schemas.openxmlformats.org/officeDocument/2006/relationships/image" Target="../media/image133.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200.xml"/><Relationship Id="rId1" Type="http://schemas.openxmlformats.org/officeDocument/2006/relationships/slideLayout" Target="../slideLayouts/slideLayout7.xml"/><Relationship Id="rId4" Type="http://schemas.openxmlformats.org/officeDocument/2006/relationships/image" Target="../media/image133.png"/></Relationships>
</file>

<file path=ppt/slides/_rels/slide201.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201.xml"/><Relationship Id="rId1" Type="http://schemas.openxmlformats.org/officeDocument/2006/relationships/slideLayout" Target="../slideLayouts/slideLayout7.xml"/><Relationship Id="rId4" Type="http://schemas.openxmlformats.org/officeDocument/2006/relationships/image" Target="../media/image134.png"/></Relationships>
</file>

<file path=ppt/slides/_rels/slide202.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202.xml"/><Relationship Id="rId1" Type="http://schemas.openxmlformats.org/officeDocument/2006/relationships/slideLayout" Target="../slideLayouts/slideLayout7.xml"/><Relationship Id="rId4" Type="http://schemas.openxmlformats.org/officeDocument/2006/relationships/image" Target="../media/image134.png"/></Relationships>
</file>

<file path=ppt/slides/_rels/slide203.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203.xml"/><Relationship Id="rId1" Type="http://schemas.openxmlformats.org/officeDocument/2006/relationships/slideLayout" Target="../slideLayouts/slideLayout7.xml"/><Relationship Id="rId4" Type="http://schemas.openxmlformats.org/officeDocument/2006/relationships/image" Target="../media/image135.png"/></Relationships>
</file>

<file path=ppt/slides/_rels/slide204.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204.xml"/><Relationship Id="rId1" Type="http://schemas.openxmlformats.org/officeDocument/2006/relationships/slideLayout" Target="../slideLayouts/slideLayout7.xml"/><Relationship Id="rId4" Type="http://schemas.openxmlformats.org/officeDocument/2006/relationships/image" Target="../media/image135.png"/></Relationships>
</file>

<file path=ppt/slides/_rels/slide205.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205.xml"/><Relationship Id="rId1" Type="http://schemas.openxmlformats.org/officeDocument/2006/relationships/slideLayout" Target="../slideLayouts/slideLayout7.xml"/></Relationships>
</file>

<file path=ppt/slides/_rels/slide206.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206.xml"/><Relationship Id="rId1" Type="http://schemas.openxmlformats.org/officeDocument/2006/relationships/slideLayout" Target="../slideLayouts/slideLayout7.xml"/><Relationship Id="rId4" Type="http://schemas.openxmlformats.org/officeDocument/2006/relationships/image" Target="../media/image138.png"/></Relationships>
</file>

<file path=ppt/slides/_rels/slide207.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207.xml"/><Relationship Id="rId1" Type="http://schemas.openxmlformats.org/officeDocument/2006/relationships/slideLayout" Target="../slideLayouts/slideLayout7.xml"/><Relationship Id="rId4" Type="http://schemas.openxmlformats.org/officeDocument/2006/relationships/image" Target="../media/image138.png"/></Relationships>
</file>

<file path=ppt/slides/_rels/slide208.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208.xml"/><Relationship Id="rId1" Type="http://schemas.openxmlformats.org/officeDocument/2006/relationships/slideLayout" Target="../slideLayouts/slideLayout7.xml"/><Relationship Id="rId4" Type="http://schemas.openxmlformats.org/officeDocument/2006/relationships/image" Target="../media/image139.png"/></Relationships>
</file>

<file path=ppt/slides/_rels/slide209.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209.xml"/><Relationship Id="rId1" Type="http://schemas.openxmlformats.org/officeDocument/2006/relationships/slideLayout" Target="../slideLayouts/slideLayout7.xml"/><Relationship Id="rId4" Type="http://schemas.openxmlformats.org/officeDocument/2006/relationships/image" Target="../media/image139.png"/></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microsoft.com/office/2007/relationships/hdphoto" Target="../media/hdphoto1.wdp"/></Relationships>
</file>

<file path=ppt/slides/_rels/slide210.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210.xml"/><Relationship Id="rId1" Type="http://schemas.openxmlformats.org/officeDocument/2006/relationships/slideLayout" Target="../slideLayouts/slideLayout7.xml"/></Relationships>
</file>

<file path=ppt/slides/_rels/slide211.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211.xml"/><Relationship Id="rId1" Type="http://schemas.openxmlformats.org/officeDocument/2006/relationships/slideLayout" Target="../slideLayouts/slideLayout7.xml"/></Relationships>
</file>

<file path=ppt/slides/_rels/slide212.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212.xml"/><Relationship Id="rId1" Type="http://schemas.openxmlformats.org/officeDocument/2006/relationships/slideLayout" Target="../slideLayouts/slideLayout7.xml"/><Relationship Id="rId4" Type="http://schemas.openxmlformats.org/officeDocument/2006/relationships/image" Target="../media/image142.png"/></Relationships>
</file>

<file path=ppt/slides/_rels/slide213.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213.xml"/><Relationship Id="rId1" Type="http://schemas.openxmlformats.org/officeDocument/2006/relationships/slideLayout" Target="../slideLayouts/slideLayout7.xml"/><Relationship Id="rId4" Type="http://schemas.openxmlformats.org/officeDocument/2006/relationships/image" Target="../media/image142.png"/></Relationships>
</file>

<file path=ppt/slides/_rels/slide214.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214.xml"/><Relationship Id="rId1" Type="http://schemas.openxmlformats.org/officeDocument/2006/relationships/slideLayout" Target="../slideLayouts/slideLayout7.xml"/><Relationship Id="rId4" Type="http://schemas.openxmlformats.org/officeDocument/2006/relationships/image" Target="../media/image143.png"/></Relationships>
</file>

<file path=ppt/slides/_rels/slide215.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215.xml"/><Relationship Id="rId1" Type="http://schemas.openxmlformats.org/officeDocument/2006/relationships/slideLayout" Target="../slideLayouts/slideLayout7.xml"/><Relationship Id="rId4" Type="http://schemas.openxmlformats.org/officeDocument/2006/relationships/image" Target="../media/image144.png"/></Relationships>
</file>

<file path=ppt/slides/_rels/slide216.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216.xml"/><Relationship Id="rId1" Type="http://schemas.openxmlformats.org/officeDocument/2006/relationships/slideLayout" Target="../slideLayouts/slideLayout7.xml"/><Relationship Id="rId4" Type="http://schemas.openxmlformats.org/officeDocument/2006/relationships/image" Target="../media/image144.png"/></Relationships>
</file>

<file path=ppt/slides/_rels/slide217.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217.xml"/><Relationship Id="rId1" Type="http://schemas.openxmlformats.org/officeDocument/2006/relationships/slideLayout" Target="../slideLayouts/slideLayout7.xml"/></Relationships>
</file>

<file path=ppt/slides/_rels/slide218.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218.xml"/><Relationship Id="rId1" Type="http://schemas.openxmlformats.org/officeDocument/2006/relationships/slideLayout" Target="../slideLayouts/slideLayout7.xml"/></Relationships>
</file>

<file path=ppt/slides/_rels/slide219.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219.xml"/><Relationship Id="rId1" Type="http://schemas.openxmlformats.org/officeDocument/2006/relationships/slideLayout" Target="../slideLayouts/slideLayout7.xml"/><Relationship Id="rId4" Type="http://schemas.openxmlformats.org/officeDocument/2006/relationships/image" Target="../media/image148.png"/></Relationships>
</file>

<file path=ppt/slides/_rels/slide2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20.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220.xml"/><Relationship Id="rId1" Type="http://schemas.openxmlformats.org/officeDocument/2006/relationships/slideLayout" Target="../slideLayouts/slideLayout7.xml"/><Relationship Id="rId4" Type="http://schemas.openxmlformats.org/officeDocument/2006/relationships/image" Target="../media/image148.png"/></Relationships>
</file>

<file path=ppt/slides/_rels/slide221.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221.xml"/><Relationship Id="rId1" Type="http://schemas.openxmlformats.org/officeDocument/2006/relationships/slideLayout" Target="../slideLayouts/slideLayout7.xml"/><Relationship Id="rId4" Type="http://schemas.openxmlformats.org/officeDocument/2006/relationships/image" Target="../media/image149.png"/></Relationships>
</file>

<file path=ppt/slides/_rels/slide222.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222.xml"/><Relationship Id="rId1" Type="http://schemas.openxmlformats.org/officeDocument/2006/relationships/slideLayout" Target="../slideLayouts/slideLayout7.xml"/><Relationship Id="rId4" Type="http://schemas.openxmlformats.org/officeDocument/2006/relationships/image" Target="../media/image149.png"/></Relationships>
</file>

<file path=ppt/slides/_rels/slide223.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223.xml"/><Relationship Id="rId1" Type="http://schemas.openxmlformats.org/officeDocument/2006/relationships/slideLayout" Target="../slideLayouts/slideLayout7.xml"/><Relationship Id="rId4" Type="http://schemas.openxmlformats.org/officeDocument/2006/relationships/image" Target="../media/image149.png"/></Relationships>
</file>

<file path=ppt/slides/_rels/slide224.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224.xml"/><Relationship Id="rId1" Type="http://schemas.openxmlformats.org/officeDocument/2006/relationships/slideLayout" Target="../slideLayouts/slideLayout7.xml"/></Relationships>
</file>

<file path=ppt/slides/_rels/slide225.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225.xml"/><Relationship Id="rId1" Type="http://schemas.openxmlformats.org/officeDocument/2006/relationships/slideLayout" Target="../slideLayouts/slideLayout7.xml"/></Relationships>
</file>

<file path=ppt/slides/_rels/slide226.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226.xml"/><Relationship Id="rId1" Type="http://schemas.openxmlformats.org/officeDocument/2006/relationships/slideLayout" Target="../slideLayouts/slideLayout7.xml"/><Relationship Id="rId4" Type="http://schemas.openxmlformats.org/officeDocument/2006/relationships/image" Target="../media/image151.png"/></Relationships>
</file>

<file path=ppt/slides/_rels/slide227.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227.xml"/><Relationship Id="rId1" Type="http://schemas.openxmlformats.org/officeDocument/2006/relationships/slideLayout" Target="../slideLayouts/slideLayout7.xml"/><Relationship Id="rId4" Type="http://schemas.openxmlformats.org/officeDocument/2006/relationships/image" Target="../media/image152.png"/></Relationships>
</file>

<file path=ppt/slides/_rels/slide228.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228.xml"/><Relationship Id="rId1" Type="http://schemas.openxmlformats.org/officeDocument/2006/relationships/slideLayout" Target="../slideLayouts/slideLayout7.xml"/></Relationships>
</file>

<file path=ppt/slides/_rels/slide229.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22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30.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230.xml"/><Relationship Id="rId1" Type="http://schemas.openxmlformats.org/officeDocument/2006/relationships/slideLayout" Target="../slideLayouts/slideLayout7.xml"/></Relationships>
</file>

<file path=ppt/slides/_rels/slide231.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231.xml"/><Relationship Id="rId1" Type="http://schemas.openxmlformats.org/officeDocument/2006/relationships/slideLayout" Target="../slideLayouts/slideLayout7.xml"/><Relationship Id="rId4" Type="http://schemas.openxmlformats.org/officeDocument/2006/relationships/image" Target="../media/image156.png"/></Relationships>
</file>

<file path=ppt/slides/_rels/slide232.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232.xml"/><Relationship Id="rId1" Type="http://schemas.openxmlformats.org/officeDocument/2006/relationships/slideLayout" Target="../slideLayouts/slideLayout7.xml"/></Relationships>
</file>

<file path=ppt/slides/_rels/slide233.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233.xml"/><Relationship Id="rId1" Type="http://schemas.openxmlformats.org/officeDocument/2006/relationships/slideLayout" Target="../slideLayouts/slideLayout7.xml"/></Relationships>
</file>

<file path=ppt/slides/_rels/slide234.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234.xml"/><Relationship Id="rId1" Type="http://schemas.openxmlformats.org/officeDocument/2006/relationships/slideLayout" Target="../slideLayouts/slideLayout7.xml"/></Relationships>
</file>

<file path=ppt/slides/_rels/slide235.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235.xml"/><Relationship Id="rId1" Type="http://schemas.openxmlformats.org/officeDocument/2006/relationships/slideLayout" Target="../slideLayouts/slideLayout7.xml"/></Relationships>
</file>

<file path=ppt/slides/_rels/slide236.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236.xml"/><Relationship Id="rId1" Type="http://schemas.openxmlformats.org/officeDocument/2006/relationships/slideLayout" Target="../slideLayouts/slideLayout7.xml"/><Relationship Id="rId4" Type="http://schemas.openxmlformats.org/officeDocument/2006/relationships/image" Target="../media/image159.png"/></Relationships>
</file>

<file path=ppt/slides/_rels/slide237.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237.xml"/><Relationship Id="rId1" Type="http://schemas.openxmlformats.org/officeDocument/2006/relationships/slideLayout" Target="../slideLayouts/slideLayout7.xml"/></Relationships>
</file>

<file path=ppt/slides/_rels/slide238.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238.xml"/><Relationship Id="rId1" Type="http://schemas.openxmlformats.org/officeDocument/2006/relationships/slideLayout" Target="../slideLayouts/slideLayout7.xml"/><Relationship Id="rId4" Type="http://schemas.openxmlformats.org/officeDocument/2006/relationships/image" Target="../media/image161.png"/></Relationships>
</file>

<file path=ppt/slides/_rels/slide239.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23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40.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240.xml"/><Relationship Id="rId1" Type="http://schemas.openxmlformats.org/officeDocument/2006/relationships/slideLayout" Target="../slideLayouts/slideLayout7.xml"/></Relationships>
</file>

<file path=ppt/slides/_rels/slide241.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241.xml"/><Relationship Id="rId1" Type="http://schemas.openxmlformats.org/officeDocument/2006/relationships/slideLayout" Target="../slideLayouts/slideLayout7.xml"/></Relationships>
</file>

<file path=ppt/slides/_rels/slide242.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242.xml"/><Relationship Id="rId1" Type="http://schemas.openxmlformats.org/officeDocument/2006/relationships/slideLayout" Target="../slideLayouts/slideLayout7.xml"/><Relationship Id="rId4" Type="http://schemas.openxmlformats.org/officeDocument/2006/relationships/image" Target="../media/image163.png"/></Relationships>
</file>

<file path=ppt/slides/_rels/slide243.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243.xml"/><Relationship Id="rId1" Type="http://schemas.openxmlformats.org/officeDocument/2006/relationships/slideLayout" Target="../slideLayouts/slideLayout7.xml"/></Relationships>
</file>

<file path=ppt/slides/_rels/slide244.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244.xml"/><Relationship Id="rId1" Type="http://schemas.openxmlformats.org/officeDocument/2006/relationships/slideLayout" Target="../slideLayouts/slideLayout7.xml"/><Relationship Id="rId4" Type="http://schemas.openxmlformats.org/officeDocument/2006/relationships/image" Target="../media/image165.png"/></Relationships>
</file>

<file path=ppt/slides/_rels/slide245.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245.xml"/><Relationship Id="rId1" Type="http://schemas.openxmlformats.org/officeDocument/2006/relationships/slideLayout" Target="../slideLayouts/slideLayout7.xml"/><Relationship Id="rId5" Type="http://schemas.openxmlformats.org/officeDocument/2006/relationships/image" Target="../media/image166.png"/><Relationship Id="rId4" Type="http://schemas.openxmlformats.org/officeDocument/2006/relationships/image" Target="../media/image165.png"/></Relationships>
</file>

<file path=ppt/slides/_rels/slide246.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246.xml"/><Relationship Id="rId1" Type="http://schemas.openxmlformats.org/officeDocument/2006/relationships/slideLayout" Target="../slideLayouts/slideLayout7.xml"/><Relationship Id="rId5" Type="http://schemas.openxmlformats.org/officeDocument/2006/relationships/image" Target="../media/image166.png"/><Relationship Id="rId4" Type="http://schemas.openxmlformats.org/officeDocument/2006/relationships/image" Target="../media/image165.png"/></Relationships>
</file>

<file path=ppt/slides/_rels/slide247.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247.xml"/><Relationship Id="rId1" Type="http://schemas.openxmlformats.org/officeDocument/2006/relationships/slideLayout" Target="../slideLayouts/slideLayout7.xml"/></Relationships>
</file>

<file path=ppt/slides/_rels/slide24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8.xml"/><Relationship Id="rId1" Type="http://schemas.openxmlformats.org/officeDocument/2006/relationships/slideLayout" Target="../slideLayouts/slideLayout7.xml"/></Relationships>
</file>

<file path=ppt/slides/_rels/slide24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9.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5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50.xml"/><Relationship Id="rId1" Type="http://schemas.openxmlformats.org/officeDocument/2006/relationships/slideLayout" Target="../slideLayouts/slideLayout7.xml"/><Relationship Id="rId4" Type="http://schemas.openxmlformats.org/officeDocument/2006/relationships/image" Target="../media/image168.png"/></Relationships>
</file>

<file path=ppt/slides/_rels/slide251.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251.xml"/><Relationship Id="rId1" Type="http://schemas.openxmlformats.org/officeDocument/2006/relationships/slideLayout" Target="../slideLayouts/slideLayout7.xml"/></Relationships>
</file>

<file path=ppt/slides/_rels/slide252.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252.xml"/><Relationship Id="rId1" Type="http://schemas.openxmlformats.org/officeDocument/2006/relationships/slideLayout" Target="../slideLayouts/slideLayout7.xml"/></Relationships>
</file>

<file path=ppt/slides/_rels/slide253.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253.xml"/><Relationship Id="rId1" Type="http://schemas.openxmlformats.org/officeDocument/2006/relationships/slideLayout" Target="../slideLayouts/slideLayout7.xml"/></Relationships>
</file>

<file path=ppt/slides/_rels/slide254.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254.xml"/><Relationship Id="rId1" Type="http://schemas.openxmlformats.org/officeDocument/2006/relationships/slideLayout" Target="../slideLayouts/slideLayout7.xml"/></Relationships>
</file>

<file path=ppt/slides/_rels/slide255.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255.xml"/><Relationship Id="rId1" Type="http://schemas.openxmlformats.org/officeDocument/2006/relationships/slideLayout" Target="../slideLayouts/slideLayout7.xml"/><Relationship Id="rId4" Type="http://schemas.openxmlformats.org/officeDocument/2006/relationships/image" Target="../media/image171.png"/></Relationships>
</file>

<file path=ppt/slides/_rels/slide256.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256.xml"/><Relationship Id="rId1" Type="http://schemas.openxmlformats.org/officeDocument/2006/relationships/slideLayout" Target="../slideLayouts/slideLayout7.xml"/><Relationship Id="rId4" Type="http://schemas.openxmlformats.org/officeDocument/2006/relationships/image" Target="../media/image171.png"/></Relationships>
</file>

<file path=ppt/slides/_rels/slide257.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257.xml"/><Relationship Id="rId1" Type="http://schemas.openxmlformats.org/officeDocument/2006/relationships/slideLayout" Target="../slideLayouts/slideLayout7.xml"/></Relationships>
</file>

<file path=ppt/slides/_rels/slide258.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258.xml"/><Relationship Id="rId1" Type="http://schemas.openxmlformats.org/officeDocument/2006/relationships/slideLayout" Target="../slideLayouts/slideLayout7.xml"/><Relationship Id="rId4" Type="http://schemas.openxmlformats.org/officeDocument/2006/relationships/image" Target="../media/image173.png"/></Relationships>
</file>

<file path=ppt/slides/_rels/slide259.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259.xml"/><Relationship Id="rId1" Type="http://schemas.openxmlformats.org/officeDocument/2006/relationships/slideLayout" Target="../slideLayouts/slideLayout7.xml"/><Relationship Id="rId4" Type="http://schemas.openxmlformats.org/officeDocument/2006/relationships/image" Target="../media/image173.png"/></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19.png"/></Relationships>
</file>

<file path=ppt/slides/_rels/slide260.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260.xml"/><Relationship Id="rId1" Type="http://schemas.openxmlformats.org/officeDocument/2006/relationships/slideLayout" Target="../slideLayouts/slideLayout7.xml"/></Relationships>
</file>

<file path=ppt/slides/_rels/slide261.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261.xml"/><Relationship Id="rId1" Type="http://schemas.openxmlformats.org/officeDocument/2006/relationships/slideLayout" Target="../slideLayouts/slideLayout7.xml"/><Relationship Id="rId4" Type="http://schemas.openxmlformats.org/officeDocument/2006/relationships/image" Target="../media/image175.png"/></Relationships>
</file>

<file path=ppt/slides/_rels/slide262.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262.xml"/><Relationship Id="rId1" Type="http://schemas.openxmlformats.org/officeDocument/2006/relationships/slideLayout" Target="../slideLayouts/slideLayout7.xml"/></Relationships>
</file>

<file path=ppt/slides/_rels/slide263.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263.xml"/><Relationship Id="rId1" Type="http://schemas.openxmlformats.org/officeDocument/2006/relationships/slideLayout" Target="../slideLayouts/slideLayout7.xml"/><Relationship Id="rId4" Type="http://schemas.openxmlformats.org/officeDocument/2006/relationships/image" Target="../media/image177.png"/></Relationships>
</file>

<file path=ppt/slides/_rels/slide264.xml.rels><?xml version="1.0" encoding="UTF-8" standalone="yes"?>
<Relationships xmlns="http://schemas.openxmlformats.org/package/2006/relationships"><Relationship Id="rId3" Type="http://schemas.openxmlformats.org/officeDocument/2006/relationships/image" Target="../media/image178.jpg"/><Relationship Id="rId2" Type="http://schemas.openxmlformats.org/officeDocument/2006/relationships/notesSlide" Target="../notesSlides/notesSlide264.xml"/><Relationship Id="rId1" Type="http://schemas.openxmlformats.org/officeDocument/2006/relationships/slideLayout" Target="../slideLayouts/slideLayout7.xml"/></Relationships>
</file>

<file path=ppt/slides/_rels/slide265.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265.xml"/><Relationship Id="rId1" Type="http://schemas.openxmlformats.org/officeDocument/2006/relationships/slideLayout" Target="../slideLayouts/slideLayout7.xml"/></Relationships>
</file>

<file path=ppt/slides/_rels/slide266.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266.xml"/><Relationship Id="rId1" Type="http://schemas.openxmlformats.org/officeDocument/2006/relationships/slideLayout" Target="../slideLayouts/slideLayout7.xml"/></Relationships>
</file>

<file path=ppt/slides/_rels/slide267.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267.xml"/><Relationship Id="rId1" Type="http://schemas.openxmlformats.org/officeDocument/2006/relationships/slideLayout" Target="../slideLayouts/slideLayout7.xml"/></Relationships>
</file>

<file path=ppt/slides/_rels/slide268.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268.xml"/><Relationship Id="rId1" Type="http://schemas.openxmlformats.org/officeDocument/2006/relationships/slideLayout" Target="../slideLayouts/slideLayout7.xml"/></Relationships>
</file>

<file path=ppt/slides/_rels/slide269.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269.xml"/><Relationship Id="rId1" Type="http://schemas.openxmlformats.org/officeDocument/2006/relationships/slideLayout" Target="../slideLayouts/slideLayout7.xml"/><Relationship Id="rId4" Type="http://schemas.openxmlformats.org/officeDocument/2006/relationships/image" Target="../media/image182.png"/></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70.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270.xml"/><Relationship Id="rId1" Type="http://schemas.openxmlformats.org/officeDocument/2006/relationships/slideLayout" Target="../slideLayouts/slideLayout7.xml"/></Relationships>
</file>

<file path=ppt/slides/_rels/slide271.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271.xml"/><Relationship Id="rId1" Type="http://schemas.openxmlformats.org/officeDocument/2006/relationships/slideLayout" Target="../slideLayouts/slideLayout7.xml"/></Relationships>
</file>

<file path=ppt/slides/_rels/slide272.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272.xml"/><Relationship Id="rId1" Type="http://schemas.openxmlformats.org/officeDocument/2006/relationships/slideLayout" Target="../slideLayouts/slideLayout7.xml"/></Relationships>
</file>

<file path=ppt/slides/_rels/slide273.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273.xml"/><Relationship Id="rId1" Type="http://schemas.openxmlformats.org/officeDocument/2006/relationships/slideLayout" Target="../slideLayouts/slideLayout7.xml"/><Relationship Id="rId4" Type="http://schemas.openxmlformats.org/officeDocument/2006/relationships/image" Target="../media/image185.png"/></Relationships>
</file>

<file path=ppt/slides/_rels/slide274.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274.xml"/><Relationship Id="rId1" Type="http://schemas.openxmlformats.org/officeDocument/2006/relationships/slideLayout" Target="../slideLayouts/slideLayout7.xml"/><Relationship Id="rId4" Type="http://schemas.openxmlformats.org/officeDocument/2006/relationships/image" Target="../media/image185.png"/></Relationships>
</file>

<file path=ppt/slides/_rels/slide275.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275.xml"/><Relationship Id="rId1" Type="http://schemas.openxmlformats.org/officeDocument/2006/relationships/slideLayout" Target="../slideLayouts/slideLayout7.xml"/><Relationship Id="rId4" Type="http://schemas.openxmlformats.org/officeDocument/2006/relationships/image" Target="../media/image185.png"/></Relationships>
</file>

<file path=ppt/slides/_rels/slide276.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276.xml"/><Relationship Id="rId1" Type="http://schemas.openxmlformats.org/officeDocument/2006/relationships/slideLayout" Target="../slideLayouts/slideLayout7.xml"/></Relationships>
</file>

<file path=ppt/slides/_rels/slide277.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277.xml"/><Relationship Id="rId1" Type="http://schemas.openxmlformats.org/officeDocument/2006/relationships/slideLayout" Target="../slideLayouts/slideLayout7.xml"/></Relationships>
</file>

<file path=ppt/slides/_rels/slide278.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278.xml"/><Relationship Id="rId1" Type="http://schemas.openxmlformats.org/officeDocument/2006/relationships/slideLayout" Target="../slideLayouts/slideLayout7.xml"/></Relationships>
</file>

<file path=ppt/slides/_rels/slide279.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279.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280.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280.xml"/><Relationship Id="rId1" Type="http://schemas.openxmlformats.org/officeDocument/2006/relationships/slideLayout" Target="../slideLayouts/slideLayout7.xml"/></Relationships>
</file>

<file path=ppt/slides/_rels/slide281.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281.xml"/><Relationship Id="rId1" Type="http://schemas.openxmlformats.org/officeDocument/2006/relationships/slideLayout" Target="../slideLayouts/slideLayout7.xml"/></Relationships>
</file>

<file path=ppt/slides/_rels/slide282.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282.xml"/><Relationship Id="rId1" Type="http://schemas.openxmlformats.org/officeDocument/2006/relationships/slideLayout" Target="../slideLayouts/slideLayout7.xml"/></Relationships>
</file>

<file path=ppt/slides/_rels/slide283.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283.xml"/><Relationship Id="rId1" Type="http://schemas.openxmlformats.org/officeDocument/2006/relationships/slideLayout" Target="../slideLayouts/slideLayout7.xml"/><Relationship Id="rId4" Type="http://schemas.openxmlformats.org/officeDocument/2006/relationships/image" Target="../media/image190.png"/></Relationships>
</file>

<file path=ppt/slides/_rels/slide284.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284.xml"/><Relationship Id="rId1" Type="http://schemas.openxmlformats.org/officeDocument/2006/relationships/slideLayout" Target="../slideLayouts/slideLayout7.xml"/><Relationship Id="rId4" Type="http://schemas.openxmlformats.org/officeDocument/2006/relationships/image" Target="../media/image171.png"/></Relationships>
</file>

<file path=ppt/slides/_rels/slide285.xml.rels><?xml version="1.0" encoding="UTF-8" standalone="yes"?>
<Relationships xmlns="http://schemas.openxmlformats.org/package/2006/relationships"><Relationship Id="rId3" Type="http://schemas.openxmlformats.org/officeDocument/2006/relationships/image" Target="../media/image178.jpg"/><Relationship Id="rId2" Type="http://schemas.openxmlformats.org/officeDocument/2006/relationships/notesSlide" Target="../notesSlides/notesSlide285.xml"/><Relationship Id="rId1" Type="http://schemas.openxmlformats.org/officeDocument/2006/relationships/slideLayout" Target="../slideLayouts/slideLayout7.xml"/><Relationship Id="rId5" Type="http://schemas.openxmlformats.org/officeDocument/2006/relationships/image" Target="../media/image180.png"/><Relationship Id="rId4" Type="http://schemas.openxmlformats.org/officeDocument/2006/relationships/image" Target="../media/image191.png"/></Relationships>
</file>

<file path=ppt/slides/_rels/slide28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86.xml"/><Relationship Id="rId1" Type="http://schemas.openxmlformats.org/officeDocument/2006/relationships/slideLayout" Target="../slideLayouts/slideLayout7.xml"/></Relationships>
</file>

<file path=ppt/slides/_rels/slide28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87.xml"/><Relationship Id="rId1" Type="http://schemas.openxmlformats.org/officeDocument/2006/relationships/slideLayout" Target="../slideLayouts/slideLayout7.xml"/></Relationships>
</file>

<file path=ppt/slides/_rels/slide28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88.xml"/><Relationship Id="rId1" Type="http://schemas.openxmlformats.org/officeDocument/2006/relationships/slideLayout" Target="../slideLayouts/slideLayout7.xml"/></Relationships>
</file>

<file path=ppt/slides/_rels/slide289.xml.rels><?xml version="1.0" encoding="UTF-8" standalone="yes"?>
<Relationships xmlns="http://schemas.openxmlformats.org/package/2006/relationships"><Relationship Id="rId2" Type="http://schemas.openxmlformats.org/officeDocument/2006/relationships/notesSlide" Target="../notesSlides/notesSlide289.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90.xml.rels><?xml version="1.0" encoding="UTF-8" standalone="yes"?>
<Relationships xmlns="http://schemas.openxmlformats.org/package/2006/relationships"><Relationship Id="rId2" Type="http://schemas.openxmlformats.org/officeDocument/2006/relationships/notesSlide" Target="../notesSlides/notesSlide290.xml"/><Relationship Id="rId1" Type="http://schemas.openxmlformats.org/officeDocument/2006/relationships/slideLayout" Target="../slideLayouts/slideLayout7.xml"/></Relationships>
</file>

<file path=ppt/slides/_rels/slide291.xml.rels><?xml version="1.0" encoding="UTF-8" standalone="yes"?>
<Relationships xmlns="http://schemas.openxmlformats.org/package/2006/relationships"><Relationship Id="rId3" Type="http://schemas.openxmlformats.org/officeDocument/2006/relationships/hyperlink" Target="http://www.shutterstock.com/subscribe.mhtml" TargetMode="External"/><Relationship Id="rId2" Type="http://schemas.openxmlformats.org/officeDocument/2006/relationships/notesSlide" Target="../notesSlides/notesSlide291.xml"/><Relationship Id="rId1" Type="http://schemas.openxmlformats.org/officeDocument/2006/relationships/slideLayout" Target="../slideLayouts/slideLayout7.xml"/><Relationship Id="rId4" Type="http://schemas.openxmlformats.org/officeDocument/2006/relationships/image" Target="../media/image192.jpg"/></Relationships>
</file>

<file path=ppt/slides/_rels/slide29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92.xml"/><Relationship Id="rId1" Type="http://schemas.openxmlformats.org/officeDocument/2006/relationships/slideLayout" Target="../slideLayouts/slideLayout7.xml"/></Relationships>
</file>

<file path=ppt/slides/_rels/slide293.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293.xml"/><Relationship Id="rId1" Type="http://schemas.openxmlformats.org/officeDocument/2006/relationships/slideLayout" Target="../slideLayouts/slideLayout7.xml"/></Relationships>
</file>

<file path=ppt/slides/_rels/slide294.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294.xml"/><Relationship Id="rId1" Type="http://schemas.openxmlformats.org/officeDocument/2006/relationships/slideLayout" Target="../slideLayouts/slideLayout7.xml"/></Relationships>
</file>

<file path=ppt/slides/_rels/slide295.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295.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4.png"/><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0.png"/></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0.png"/></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0.png"/></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microsoft.com/office/2007/relationships/hdphoto" Target="../media/hdphoto2.wdp"/></Relationships>
</file>

<file path=ppt/slides/_rels/slide42.xml.rels><?xml version="1.0" encoding="UTF-8" standalone="yes"?>
<Relationships xmlns="http://schemas.openxmlformats.org/package/2006/relationships"><Relationship Id="rId3" Type="http://schemas.openxmlformats.org/officeDocument/2006/relationships/hyperlink" Target="http://www.shutterstock.com/subscribe.mhtml" TargetMode="External"/><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37.jpg"/></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hyperlink" Target="http://www.shutterstock.com/subscribe.mhtml" TargetMode="External"/><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4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6.xml"/><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_rels/slide4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9.xml"/><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5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microsoft.com/office/2007/relationships/hdphoto" Target="../media/hdphoto1.wdp"/></Relationships>
</file>

<file path=ppt/slides/_rels/slide54.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5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9.xml"/><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0.xml"/><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1.png"/></Relationships>
</file>

<file path=ppt/slides/_rels/slide6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6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2.xml"/><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1.png"/></Relationships>
</file>

<file path=ppt/slides/_rels/slide6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3.xml"/><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51.png"/></Relationships>
</file>

<file path=ppt/slides/_rels/slide6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4.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6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9.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hyperlink" Target="http://www.shutterstock.com/subscribe.mhtml" TargetMode="External"/><Relationship Id="rId2" Type="http://schemas.openxmlformats.org/officeDocument/2006/relationships/notesSlide" Target="../notesSlides/notesSlide70.xml"/><Relationship Id="rId1" Type="http://schemas.openxmlformats.org/officeDocument/2006/relationships/slideLayout" Target="../slideLayouts/slideLayout7.xml"/><Relationship Id="rId4" Type="http://schemas.openxmlformats.org/officeDocument/2006/relationships/image" Target="../media/image58.jpg"/></Relationships>
</file>

<file path=ppt/slides/_rels/slide7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1.xml"/><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7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3.xml"/><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image" Target="../media/image62.png"/></Relationships>
</file>

<file path=ppt/slides/_rels/slide7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5.xml"/><Relationship Id="rId1" Type="http://schemas.openxmlformats.org/officeDocument/2006/relationships/slideLayout" Target="../slideLayouts/slideLayout7.xml"/><Relationship Id="rId4" Type="http://schemas.microsoft.com/office/2007/relationships/hdphoto" Target="../media/hdphoto1.wdp"/></Relationships>
</file>

<file path=ppt/slides/_rels/slide76.xml.rels><?xml version="1.0" encoding="UTF-8" standalone="yes"?>
<Relationships xmlns="http://schemas.openxmlformats.org/package/2006/relationships"><Relationship Id="rId3" Type="http://schemas.openxmlformats.org/officeDocument/2006/relationships/hyperlink" Target="http://www.shutterstock.com/subscribe.mhtml" TargetMode="External"/><Relationship Id="rId2" Type="http://schemas.openxmlformats.org/officeDocument/2006/relationships/notesSlide" Target="../notesSlides/notesSlide76.xml"/><Relationship Id="rId1" Type="http://schemas.openxmlformats.org/officeDocument/2006/relationships/slideLayout" Target="../slideLayouts/slideLayout7.xml"/><Relationship Id="rId4" Type="http://schemas.openxmlformats.org/officeDocument/2006/relationships/image" Target="../media/image66.jpg"/></Relationships>
</file>

<file path=ppt/slides/_rels/slide7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hyperlink" Target="http://www.shutterstock.com/subscribe.mhtml" TargetMode="External"/><Relationship Id="rId2" Type="http://schemas.openxmlformats.org/officeDocument/2006/relationships/notesSlide" Target="../notesSlides/notesSlide78.xml"/><Relationship Id="rId1" Type="http://schemas.openxmlformats.org/officeDocument/2006/relationships/slideLayout" Target="../slideLayouts/slideLayout7.xml"/><Relationship Id="rId4" Type="http://schemas.openxmlformats.org/officeDocument/2006/relationships/image" Target="../media/image68.jpg"/></Relationships>
</file>

<file path=ppt/slides/_rels/slide79.xml.rels><?xml version="1.0" encoding="UTF-8" standalone="yes"?>
<Relationships xmlns="http://schemas.openxmlformats.org/package/2006/relationships"><Relationship Id="rId3" Type="http://schemas.openxmlformats.org/officeDocument/2006/relationships/hyperlink" Target="http://www.shutterstock.com/subscribe.mhtml" TargetMode="External"/><Relationship Id="rId2" Type="http://schemas.openxmlformats.org/officeDocument/2006/relationships/notesSlide" Target="../notesSlides/notesSlide79.xml"/><Relationship Id="rId1" Type="http://schemas.openxmlformats.org/officeDocument/2006/relationships/slideLayout" Target="../slideLayouts/slideLayout7.xml"/><Relationship Id="rId4" Type="http://schemas.openxmlformats.org/officeDocument/2006/relationships/image" Target="../media/image69.jpg"/></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hyperlink" Target="http://www.shutterstock.com/subscribe.mhtml" TargetMode="External"/><Relationship Id="rId2" Type="http://schemas.openxmlformats.org/officeDocument/2006/relationships/notesSlide" Target="../notesSlides/notesSlide88.xml"/><Relationship Id="rId1" Type="http://schemas.openxmlformats.org/officeDocument/2006/relationships/slideLayout" Target="../slideLayouts/slideLayout7.xml"/><Relationship Id="rId4" Type="http://schemas.openxmlformats.org/officeDocument/2006/relationships/image" Target="../media/image71.jpg"/></Relationships>
</file>

<file path=ppt/slides/_rels/slide89.xml.rels><?xml version="1.0" encoding="UTF-8" standalone="yes"?>
<Relationships xmlns="http://schemas.openxmlformats.org/package/2006/relationships"><Relationship Id="rId3" Type="http://schemas.openxmlformats.org/officeDocument/2006/relationships/hyperlink" Target="http://www.shutterstock.com/subscribe.mhtml" TargetMode="External"/><Relationship Id="rId2" Type="http://schemas.openxmlformats.org/officeDocument/2006/relationships/notesSlide" Target="../notesSlides/notesSlide89.xml"/><Relationship Id="rId1" Type="http://schemas.openxmlformats.org/officeDocument/2006/relationships/slideLayout" Target="../slideLayouts/slideLayout7.xml"/><Relationship Id="rId4" Type="http://schemas.openxmlformats.org/officeDocument/2006/relationships/image" Target="../media/image72.jpg"/></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hyperlink" Target="http://www.shutterstock.com/subscribe.mhtml" TargetMode="External"/><Relationship Id="rId2" Type="http://schemas.openxmlformats.org/officeDocument/2006/relationships/notesSlide" Target="../notesSlides/notesSlide96.xml"/><Relationship Id="rId1" Type="http://schemas.openxmlformats.org/officeDocument/2006/relationships/slideLayout" Target="../slideLayouts/slideLayout7.xml"/><Relationship Id="rId4" Type="http://schemas.openxmlformats.org/officeDocument/2006/relationships/image" Target="../media/image76.jpg"/></Relationships>
</file>

<file path=ppt/slides/_rels/slide9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98.xml"/><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248399" y="1782097"/>
            <a:ext cx="5982929" cy="907128"/>
          </a:xfrm>
        </p:spPr>
        <p:txBody>
          <a:bodyPr>
            <a:normAutofit fontScale="90000"/>
          </a:bodyPr>
          <a:lstStyle/>
          <a:p>
            <a:pPr lvl="0"/>
            <a:r>
              <a:rPr lang="en-US" b="1" dirty="0">
                <a:solidFill>
                  <a:srgbClr val="F9870A"/>
                </a:solidFill>
                <a:effectLst>
                  <a:outerShdw blurRad="38100" dist="38100" dir="2700000" algn="tl">
                    <a:srgbClr val="000000">
                      <a:alpha val="43137"/>
                    </a:srgbClr>
                  </a:outerShdw>
                </a:effectLst>
              </a:rPr>
              <a:t>Utilizing SharePoint to </a:t>
            </a:r>
            <a:r>
              <a:rPr lang="en-US" b="1" dirty="0" smtClean="0">
                <a:solidFill>
                  <a:srgbClr val="F9870A"/>
                </a:solidFill>
                <a:effectLst>
                  <a:outerShdw blurRad="38100" dist="38100" dir="2700000" algn="tl">
                    <a:srgbClr val="000000">
                      <a:alpha val="43137"/>
                    </a:srgbClr>
                  </a:outerShdw>
                </a:effectLst>
              </a:rPr>
              <a:t>Enhance </a:t>
            </a:r>
            <a:r>
              <a:rPr lang="en-US" b="1" dirty="0">
                <a:solidFill>
                  <a:srgbClr val="F9870A"/>
                </a:solidFill>
                <a:effectLst>
                  <a:outerShdw blurRad="38100" dist="38100" dir="2700000" algn="tl">
                    <a:srgbClr val="000000">
                      <a:alpha val="43137"/>
                    </a:srgbClr>
                  </a:outerShdw>
                </a:effectLst>
              </a:rPr>
              <a:t>Pharmacy Operations, Communication and </a:t>
            </a:r>
            <a:r>
              <a:rPr lang="en-US" b="1" dirty="0" smtClean="0">
                <a:solidFill>
                  <a:srgbClr val="F9870A"/>
                </a:solidFill>
                <a:effectLst>
                  <a:outerShdw blurRad="38100" dist="38100" dir="2700000" algn="tl">
                    <a:srgbClr val="000000">
                      <a:alpha val="43137"/>
                    </a:srgbClr>
                  </a:outerShdw>
                </a:effectLst>
              </a:rPr>
              <a:t>Data </a:t>
            </a:r>
            <a:r>
              <a:rPr lang="en-US" b="1" dirty="0">
                <a:solidFill>
                  <a:srgbClr val="F9870A"/>
                </a:solidFill>
                <a:effectLst>
                  <a:outerShdw blurRad="38100" dist="38100" dir="2700000" algn="tl">
                    <a:srgbClr val="000000">
                      <a:alpha val="43137"/>
                    </a:srgbClr>
                  </a:outerShdw>
                </a:effectLst>
              </a:rPr>
              <a:t>Measures</a:t>
            </a:r>
            <a:endParaRPr lang="en-US" dirty="0">
              <a:solidFill>
                <a:srgbClr val="F9870A"/>
              </a:solidFill>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6096000" y="4953000"/>
            <a:ext cx="6135328" cy="1752600"/>
          </a:xfrm>
        </p:spPr>
        <p:txBody>
          <a:bodyPr/>
          <a:lstStyle/>
          <a:p>
            <a:r>
              <a:rPr lang="en-US" dirty="0" smtClean="0">
                <a:solidFill>
                  <a:schemeClr val="accent6">
                    <a:lumMod val="75000"/>
                  </a:schemeClr>
                </a:solidFill>
                <a:effectLst>
                  <a:outerShdw blurRad="38100" dist="38100" dir="2700000" algn="tl">
                    <a:srgbClr val="000000">
                      <a:alpha val="43137"/>
                    </a:srgbClr>
                  </a:outerShdw>
                </a:effectLst>
              </a:rPr>
              <a:t>Shawn M. Saunders, Pharm.D.</a:t>
            </a:r>
            <a:endParaRPr lang="en-US" dirty="0">
              <a:solidFill>
                <a:schemeClr val="accent6">
                  <a:lumMod val="75000"/>
                </a:schemeClr>
              </a:solidFill>
              <a:effectLst>
                <a:outerShdw blurRad="38100" dist="38100" dir="2700000" algn="tl">
                  <a:srgbClr val="000000">
                    <a:alpha val="43137"/>
                  </a:srgbClr>
                </a:outerShdw>
              </a:effectLst>
            </a:endParaRPr>
          </a:p>
        </p:txBody>
      </p:sp>
      <p:grpSp>
        <p:nvGrpSpPr>
          <p:cNvPr id="5" name="Group 4" descr="Microsoft SharePoint logo"/>
          <p:cNvGrpSpPr/>
          <p:nvPr/>
        </p:nvGrpSpPr>
        <p:grpSpPr>
          <a:xfrm>
            <a:off x="0" y="0"/>
            <a:ext cx="6096000" cy="6887497"/>
            <a:chOff x="0" y="0"/>
            <a:chExt cx="6096000" cy="6887497"/>
          </a:xfrm>
        </p:grpSpPr>
        <p:sp>
          <p:nvSpPr>
            <p:cNvPr id="6" name="Rectangle 5"/>
            <p:cNvSpPr/>
            <p:nvPr/>
          </p:nvSpPr>
          <p:spPr>
            <a:xfrm>
              <a:off x="0" y="0"/>
              <a:ext cx="6096000" cy="68874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http://www.sangfor.co.uk/blog/wp-content/uploads/2012/02/sharepoint_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015" y="1099801"/>
              <a:ext cx="5443970" cy="423419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976489234"/>
      </p:ext>
    </p:extLst>
  </p:cSld>
  <p:clrMapOvr>
    <a:masterClrMapping/>
  </p:clrMapOvr>
  <mc:AlternateContent xmlns:mc="http://schemas.openxmlformats.org/markup-compatibility/2006" xmlns:p14="http://schemas.microsoft.com/office/powerpoint/2010/main">
    <mc:Choice Requires="p14">
      <p:transition spd="slow" p14:dur="2000" advTm="2323"/>
    </mc:Choice>
    <mc:Fallback xmlns="">
      <p:transition spd="slow" advTm="2323"/>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Poll results "/>
          <p:cNvGrpSpPr/>
          <p:nvPr/>
        </p:nvGrpSpPr>
        <p:grpSpPr>
          <a:xfrm>
            <a:off x="0" y="0"/>
            <a:ext cx="12192000" cy="1610380"/>
            <a:chOff x="0" y="0"/>
            <a:chExt cx="12192000" cy="1610380"/>
          </a:xfrm>
        </p:grpSpPr>
        <p:sp>
          <p:nvSpPr>
            <p:cNvPr id="17" name="Rectangle 16"/>
            <p:cNvSpPr/>
            <p:nvPr/>
          </p:nvSpPr>
          <p:spPr>
            <a:xfrm>
              <a:off x="0" y="0"/>
              <a:ext cx="12192000" cy="161038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8" name="Title 3"/>
            <p:cNvSpPr txBox="1">
              <a:spLocks/>
            </p:cNvSpPr>
            <p:nvPr/>
          </p:nvSpPr>
          <p:spPr>
            <a:xfrm>
              <a:off x="1623916" y="226267"/>
              <a:ext cx="10568084"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400" dirty="0" smtClean="0">
                  <a:solidFill>
                    <a:schemeClr val="bg1"/>
                  </a:solidFill>
                </a:rPr>
                <a:t>Poll Results</a:t>
              </a:r>
              <a:endParaRPr lang="en-US" sz="5400" dirty="0">
                <a:solidFill>
                  <a:schemeClr val="bg1"/>
                </a:solidFill>
              </a:endParaRPr>
            </a:p>
          </p:txBody>
        </p:sp>
        <p:pic>
          <p:nvPicPr>
            <p:cNvPr id="9" name="Picture 3" descr="image of My VeHU Campus blue polling Icon"/>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71450" y="71534"/>
              <a:ext cx="1452466" cy="145246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 name="Rectangle 13" descr="What is your experience level with SharePoint? &#10;"/>
          <p:cNvSpPr/>
          <p:nvPr/>
        </p:nvSpPr>
        <p:spPr>
          <a:xfrm>
            <a:off x="609600" y="1762780"/>
            <a:ext cx="8153400" cy="584775"/>
          </a:xfrm>
          <a:prstGeom prst="rect">
            <a:avLst/>
          </a:prstGeom>
        </p:spPr>
        <p:txBody>
          <a:bodyPr wrap="square">
            <a:spAutoFit/>
          </a:bodyPr>
          <a:lstStyle/>
          <a:p>
            <a:r>
              <a:rPr lang="en-US" sz="3200" b="1" dirty="0"/>
              <a:t>What is your experience level with SharePoint? </a:t>
            </a:r>
          </a:p>
        </p:txBody>
      </p:sp>
      <p:sp>
        <p:nvSpPr>
          <p:cNvPr id="13" name="Content Placeholder 4"/>
          <p:cNvSpPr>
            <a:spLocks noGrp="1"/>
          </p:cNvSpPr>
          <p:nvPr>
            <p:ph idx="1"/>
          </p:nvPr>
        </p:nvSpPr>
        <p:spPr>
          <a:xfrm>
            <a:off x="205863" y="2364865"/>
            <a:ext cx="5924550" cy="4038600"/>
          </a:xfrm>
        </p:spPr>
        <p:txBody>
          <a:bodyPr>
            <a:normAutofit/>
          </a:bodyPr>
          <a:lstStyle/>
          <a:p>
            <a:pPr marL="1143000" lvl="1" indent="-742950">
              <a:buFont typeface="+mj-lt"/>
              <a:buAutoNum type="alphaUcPeriod"/>
            </a:pPr>
            <a:r>
              <a:rPr lang="en-US" sz="3200" dirty="0"/>
              <a:t>I am a beginner, just starting to learn </a:t>
            </a:r>
          </a:p>
          <a:p>
            <a:pPr marL="1143000" lvl="1" indent="-742950">
              <a:buFont typeface="+mj-lt"/>
              <a:buAutoNum type="alphaUcPeriod"/>
            </a:pPr>
            <a:r>
              <a:rPr lang="en-US" sz="3200" dirty="0"/>
              <a:t>I use SharePoint often, but do not know how to develop items </a:t>
            </a:r>
          </a:p>
          <a:p>
            <a:pPr marL="1143000" lvl="1" indent="-742950">
              <a:buFont typeface="+mj-lt"/>
              <a:buAutoNum type="alphaUcPeriod"/>
            </a:pPr>
            <a:r>
              <a:rPr lang="en-US" sz="3200" dirty="0"/>
              <a:t>I am an advanced user and developer </a:t>
            </a:r>
          </a:p>
        </p:txBody>
      </p:sp>
    </p:spTree>
    <p:extLst>
      <p:ext uri="{BB962C8B-B14F-4D97-AF65-F5344CB8AC3E}">
        <p14:creationId xmlns:p14="http://schemas.microsoft.com/office/powerpoint/2010/main" val="2625384102"/>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start">
            <a:hlinkClick r:id="rId3"/>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0" y="-4611962"/>
            <a:ext cx="12192000" cy="11960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7776202"/>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harePoint permissions:&#10;&#10;Grant users permission directly (selected)&#10;Full control- has full control.&#10;Design- can view, add, update, delete, approve, and customize.&#10;Contribute- can view, add, update, and delete list items and documents.&#10;Read- Can view pages and list items and download documents.&#10;View only- can view pages, list items, and documents. Document types with server-side file handlers can be viewed in the browser but not downloaded. &#10;Approve- can edit and approve pages, list items, and documents.&#10;Manage hierarchy- can create sites and edit pages, list items, and documents.&#10;Restricted read- can view pages and documents, but cannot view historical versions or user permissions."/>
          <p:cNvPicPr>
            <a:picLocks noChangeAspect="1" noChangeArrowheads="1"/>
          </p:cNvPicPr>
          <p:nvPr/>
        </p:nvPicPr>
        <p:blipFill rotWithShape="1">
          <a:blip r:embed="rId3">
            <a:extLst>
              <a:ext uri="{28A0092B-C50C-407E-A947-70E740481C1C}">
                <a14:useLocalDpi xmlns:a14="http://schemas.microsoft.com/office/drawing/2010/main" val="0"/>
              </a:ext>
            </a:extLst>
          </a:blip>
          <a:srcRect b="2645"/>
          <a:stretch/>
        </p:blipFill>
        <p:spPr bwMode="auto">
          <a:xfrm>
            <a:off x="1246636" y="228599"/>
            <a:ext cx="9674027" cy="6324601"/>
          </a:xfrm>
          <a:prstGeom prst="rect">
            <a:avLst/>
          </a:prstGeom>
          <a:noFill/>
          <a:ln w="57150">
            <a:solidFill>
              <a:srgbClr val="F9870A"/>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507540351"/>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descr="SharePoint permissions:&#10;&#10;Grant users permission directly (selected)&#10;Full control- has full control.&#10;Design- can view, add, update, delete, approve, and customize.&#10;Contribute- can view, add, update, and delete list items and documents.&#10;Read- Can view pages and list items and download documents.&#10;View only- can view pages, list items, and documents. Document types with server-side file handlers can be viewed in the browser but not downloaded. &#10;Approve- can edit and approve pages, list items, and documents.&#10;Manage hierarchy- can create sites and edit pages, list items, and documents.&#10;Restricted read- can view pages and documents, but cannot view historical versions or user permissions.&#10;&#10;Box around Contribute"/>
          <p:cNvGrpSpPr/>
          <p:nvPr/>
        </p:nvGrpSpPr>
        <p:grpSpPr>
          <a:xfrm>
            <a:off x="1246636" y="228599"/>
            <a:ext cx="9674027" cy="6324601"/>
            <a:chOff x="1246636" y="228599"/>
            <a:chExt cx="9674027" cy="6324601"/>
          </a:xfrm>
        </p:grpSpPr>
        <p:pic>
          <p:nvPicPr>
            <p:cNvPr id="5" name="Picture 2" descr="SharePoint permissions:&#10;&#10;Grant users permission directly (selected)&#10;Full control- has full control.&#10;Design- can view, add, update, delete, approve, and customize.&#10;Contribute- can view, add, update, and delete list items and documents.&#10;Read- Can view pages and list items and download documents.&#10;View only- can view pages, list items, and documents. Document types with server-side file handlers can be viewed in the browser but not downloaded. &#10;Approve- can edit and approve pages, list items, and documents.&#10;Manage hierarchy- can create sites and edit pages, list items, and documents.&#10;Restricted read- can view pages and documents, but cannot view historical versions or user permissions."/>
            <p:cNvPicPr>
              <a:picLocks noChangeAspect="1" noChangeArrowheads="1"/>
            </p:cNvPicPr>
            <p:nvPr/>
          </p:nvPicPr>
          <p:blipFill rotWithShape="1">
            <a:blip r:embed="rId3">
              <a:extLst>
                <a:ext uri="{28A0092B-C50C-407E-A947-70E740481C1C}">
                  <a14:useLocalDpi xmlns:a14="http://schemas.microsoft.com/office/drawing/2010/main" val="0"/>
                </a:ext>
              </a:extLst>
            </a:blip>
            <a:srcRect b="2645"/>
            <a:stretch/>
          </p:blipFill>
          <p:spPr bwMode="auto">
            <a:xfrm>
              <a:off x="1246636" y="228599"/>
              <a:ext cx="9674027" cy="6324601"/>
            </a:xfrm>
            <a:prstGeom prst="rect">
              <a:avLst/>
            </a:prstGeom>
            <a:noFill/>
            <a:ln w="57150">
              <a:solidFill>
                <a:srgbClr val="F9870A"/>
              </a:solidFill>
              <a:miter lim="800000"/>
              <a:headEnd/>
              <a:tailEnd/>
            </a:ln>
            <a:extLst>
              <a:ext uri="{909E8E84-426E-40DD-AFC4-6F175D3DCCD1}">
                <a14:hiddenFill xmlns:a14="http://schemas.microsoft.com/office/drawing/2010/main">
                  <a:solidFill>
                    <a:schemeClr val="accent1"/>
                  </a:solidFill>
                </a14:hiddenFill>
              </a:ext>
            </a:extLst>
          </p:spPr>
        </p:pic>
        <p:sp>
          <p:nvSpPr>
            <p:cNvPr id="3" name="Rectangle 2"/>
            <p:cNvSpPr/>
            <p:nvPr/>
          </p:nvSpPr>
          <p:spPr>
            <a:xfrm>
              <a:off x="1828800" y="2695985"/>
              <a:ext cx="8839200" cy="684575"/>
            </a:xfrm>
            <a:prstGeom prst="rect">
              <a:avLst/>
            </a:prstGeom>
            <a:solidFill>
              <a:schemeClr val="accent1">
                <a:alpha val="0"/>
              </a:schemeClr>
            </a:solidFill>
            <a:ln w="73025">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10568689"/>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descr="SharePoint permissions:&#10;&#10;Grant users permission directly (selected)&#10;Full control- has full control.&#10;Design- can view, add, update, delete, approve, and customize.&#10;Contribute- can view, add, update, and delete list items and documents.&#10;Read- Can view pages and list items and download documents.&#10;View only- can view pages, list items, and documents. Document types with server-side file handlers can be viewed in the browser but not downloaded. &#10;Approve- can edit and approve pages, list items, and documents.&#10;Manage hierarchy- can create sites and edit pages, list items, and documents.&#10;Restricted read- can view pages and documents, but cannot view historical versions or user permissions.&#10;&#10;Box around Contribute"/>
          <p:cNvGrpSpPr/>
          <p:nvPr/>
        </p:nvGrpSpPr>
        <p:grpSpPr>
          <a:xfrm>
            <a:off x="1246636" y="228599"/>
            <a:ext cx="9674027" cy="6324601"/>
            <a:chOff x="1246636" y="228599"/>
            <a:chExt cx="9674027" cy="6324601"/>
          </a:xfrm>
        </p:grpSpPr>
        <p:pic>
          <p:nvPicPr>
            <p:cNvPr id="6" name="Picture 2" descr="SharePoint permissions:&#10;&#10;Grant users permission directly (selected)&#10;Full control- has full control.&#10;Design- can view, add, update, delete, approve, and customize.&#10;Contribute- can view, add, update, and delete list items and documents.&#10;Read- Can view pages and list items and download documents.&#10;View only- can view pages, list items, and documents. Document types with server-side file handlers can be viewed in the browser but not downloaded. &#10;Approve- can edit and approve pages, list items, and documents.&#10;Manage hierarchy- can create sites and edit pages, list items, and documents.&#10;Restricted read- can view pages and documents, but cannot view historical versions or user permissions."/>
            <p:cNvPicPr>
              <a:picLocks noChangeAspect="1" noChangeArrowheads="1"/>
            </p:cNvPicPr>
            <p:nvPr/>
          </p:nvPicPr>
          <p:blipFill rotWithShape="1">
            <a:blip r:embed="rId3">
              <a:extLst>
                <a:ext uri="{28A0092B-C50C-407E-A947-70E740481C1C}">
                  <a14:useLocalDpi xmlns:a14="http://schemas.microsoft.com/office/drawing/2010/main" val="0"/>
                </a:ext>
              </a:extLst>
            </a:blip>
            <a:srcRect b="2645"/>
            <a:stretch/>
          </p:blipFill>
          <p:spPr bwMode="auto">
            <a:xfrm>
              <a:off x="1246636" y="228599"/>
              <a:ext cx="9674027" cy="6324601"/>
            </a:xfrm>
            <a:prstGeom prst="rect">
              <a:avLst/>
            </a:prstGeom>
            <a:noFill/>
            <a:ln w="57150">
              <a:solidFill>
                <a:srgbClr val="F9870A"/>
              </a:solidFill>
              <a:miter lim="800000"/>
              <a:headEnd/>
              <a:tailEnd/>
            </a:ln>
            <a:extLst>
              <a:ext uri="{909E8E84-426E-40DD-AFC4-6F175D3DCCD1}">
                <a14:hiddenFill xmlns:a14="http://schemas.microsoft.com/office/drawing/2010/main">
                  <a:solidFill>
                    <a:schemeClr val="accent1"/>
                  </a:solidFill>
                </a14:hiddenFill>
              </a:ext>
            </a:extLst>
          </p:spPr>
        </p:pic>
        <p:sp>
          <p:nvSpPr>
            <p:cNvPr id="3" name="Rectangle 2"/>
            <p:cNvSpPr/>
            <p:nvPr/>
          </p:nvSpPr>
          <p:spPr>
            <a:xfrm>
              <a:off x="1981199" y="1981200"/>
              <a:ext cx="8939463" cy="684575"/>
            </a:xfrm>
            <a:prstGeom prst="rect">
              <a:avLst/>
            </a:prstGeom>
            <a:solidFill>
              <a:schemeClr val="accent1">
                <a:alpha val="0"/>
              </a:schemeClr>
            </a:solidFill>
            <a:ln w="73025">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72946526"/>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descr="SharePoint permissions:&#10;&#10;Grant users permission directly (selected)&#10;Full control- has full control.&#10;Design- can view, add, update, delete, approve, and customize.&#10;Contribute- can view, add, update, and delete list items and documents.&#10;Read- Can view pages and list items and download documents.&#10;View only- can view pages, list items, and documents. Document types with server-side file handlers can be viewed in the browser but not downloaded. &#10;Approve- can edit and approve pages, list items, and documents.&#10;Manage hierarchy- can create sites and edit pages, list items, and documents.&#10;Restricted read- can view pages and documents, but cannot view historical versions or user permissions.&#10;&#10;Box around Design"/>
          <p:cNvGrpSpPr/>
          <p:nvPr/>
        </p:nvGrpSpPr>
        <p:grpSpPr>
          <a:xfrm>
            <a:off x="1246636" y="228599"/>
            <a:ext cx="9674027" cy="6324601"/>
            <a:chOff x="1246636" y="228599"/>
            <a:chExt cx="9674027" cy="6324601"/>
          </a:xfrm>
        </p:grpSpPr>
        <p:pic>
          <p:nvPicPr>
            <p:cNvPr id="6" name="Picture 2" descr="SharePoint permissions:&#10;&#10;Grant users permission directly (selected)&#10;Full control- has full control.&#10;Design- can view, add, update, delete, approve, and customize.&#10;Contribute- can view, add, update, and delete list items and documents.&#10;Read- Can view pages and list items and download documents.&#10;View only- can view pages, list items, and documents. Document types with server-side file handlers can be viewed in the browser but not downloaded. &#10;Approve- can edit and approve pages, list items, and documents.&#10;Manage hierarchy- can create sites and edit pages, list items, and documents.&#10;Restricted read- can view pages and documents, but cannot view historical versions or user permissions."/>
            <p:cNvPicPr>
              <a:picLocks noChangeAspect="1" noChangeArrowheads="1"/>
            </p:cNvPicPr>
            <p:nvPr/>
          </p:nvPicPr>
          <p:blipFill rotWithShape="1">
            <a:blip r:embed="rId3">
              <a:extLst>
                <a:ext uri="{28A0092B-C50C-407E-A947-70E740481C1C}">
                  <a14:useLocalDpi xmlns:a14="http://schemas.microsoft.com/office/drawing/2010/main" val="0"/>
                </a:ext>
              </a:extLst>
            </a:blip>
            <a:srcRect b="2645"/>
            <a:stretch/>
          </p:blipFill>
          <p:spPr bwMode="auto">
            <a:xfrm>
              <a:off x="1246636" y="228599"/>
              <a:ext cx="9674027" cy="6324601"/>
            </a:xfrm>
            <a:prstGeom prst="rect">
              <a:avLst/>
            </a:prstGeom>
            <a:noFill/>
            <a:ln w="57150">
              <a:solidFill>
                <a:srgbClr val="F9870A"/>
              </a:solidFill>
              <a:miter lim="800000"/>
              <a:headEnd/>
              <a:tailEnd/>
            </a:ln>
            <a:extLst>
              <a:ext uri="{909E8E84-426E-40DD-AFC4-6F175D3DCCD1}">
                <a14:hiddenFill xmlns:a14="http://schemas.microsoft.com/office/drawing/2010/main">
                  <a:solidFill>
                    <a:schemeClr val="accent1"/>
                  </a:solidFill>
                </a14:hiddenFill>
              </a:ext>
            </a:extLst>
          </p:spPr>
        </p:pic>
        <p:sp>
          <p:nvSpPr>
            <p:cNvPr id="7" name="Rectangle 6"/>
            <p:cNvSpPr/>
            <p:nvPr/>
          </p:nvSpPr>
          <p:spPr>
            <a:xfrm>
              <a:off x="1828800" y="1243263"/>
              <a:ext cx="8939463" cy="684575"/>
            </a:xfrm>
            <a:prstGeom prst="rect">
              <a:avLst/>
            </a:prstGeom>
            <a:solidFill>
              <a:schemeClr val="accent1">
                <a:alpha val="0"/>
              </a:schemeClr>
            </a:solidFill>
            <a:ln w="73025">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39438478"/>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descr="SharePoint permissions:&#10;&#10;Grant users permission directly (selected)&#10;Full control- has full control.&#10;Design- can view, add, update, delete, approve, and customize.&#10;Contribute- can view, add, update, and delete list items and documents.&#10;Read- Can view pages and list items and download documents.&#10;View only- can view pages, list items, and documents. Document types with server-side file handlers can be viewed in the browser but not downloaded. &#10;Approve- can edit and approve pages, list items, and documents.&#10;Manage hierarchy- can create sites and edit pages, list items, and documents.&#10;Restricted read- can view pages and documents, but cannot view historical versions or user permissions.&#10;&#10;Box around Full Control"/>
          <p:cNvGrpSpPr/>
          <p:nvPr/>
        </p:nvGrpSpPr>
        <p:grpSpPr>
          <a:xfrm>
            <a:off x="1246636" y="228599"/>
            <a:ext cx="9674027" cy="6324601"/>
            <a:chOff x="1246636" y="228599"/>
            <a:chExt cx="9674027" cy="6324601"/>
          </a:xfrm>
        </p:grpSpPr>
        <p:pic>
          <p:nvPicPr>
            <p:cNvPr id="6" name="Picture 2" descr="SharePoint permissions:&#10;&#10;Grant users permission directly (selected)&#10;Full control- has full control.&#10;Design- can view, add, update, delete, approve, and customize.&#10;Contribute- can view, add, update, and delete list items and documents.&#10;Read- Can view pages and list items and download documents.&#10;View only- can view pages, list items, and documents. Document types with server-side file handlers can be viewed in the browser but not downloaded. &#10;Approve- can edit and approve pages, list items, and documents.&#10;Manage hierarchy- can create sites and edit pages, list items, and documents.&#10;Restricted read- can view pages and documents, but cannot view historical versions or user permissions."/>
            <p:cNvPicPr>
              <a:picLocks noChangeAspect="1" noChangeArrowheads="1"/>
            </p:cNvPicPr>
            <p:nvPr/>
          </p:nvPicPr>
          <p:blipFill rotWithShape="1">
            <a:blip r:embed="rId3">
              <a:extLst>
                <a:ext uri="{28A0092B-C50C-407E-A947-70E740481C1C}">
                  <a14:useLocalDpi xmlns:a14="http://schemas.microsoft.com/office/drawing/2010/main" val="0"/>
                </a:ext>
              </a:extLst>
            </a:blip>
            <a:srcRect b="2645"/>
            <a:stretch/>
          </p:blipFill>
          <p:spPr bwMode="auto">
            <a:xfrm>
              <a:off x="1246636" y="228599"/>
              <a:ext cx="9674027" cy="6324601"/>
            </a:xfrm>
            <a:prstGeom prst="rect">
              <a:avLst/>
            </a:prstGeom>
            <a:noFill/>
            <a:ln w="57150">
              <a:solidFill>
                <a:srgbClr val="F9870A"/>
              </a:solidFill>
              <a:miter lim="800000"/>
              <a:headEnd/>
              <a:tailEnd/>
            </a:ln>
            <a:extLst>
              <a:ext uri="{909E8E84-426E-40DD-AFC4-6F175D3DCCD1}">
                <a14:hiddenFill xmlns:a14="http://schemas.microsoft.com/office/drawing/2010/main">
                  <a:solidFill>
                    <a:schemeClr val="accent1"/>
                  </a:solidFill>
                </a14:hiddenFill>
              </a:ext>
            </a:extLst>
          </p:spPr>
        </p:pic>
        <p:sp>
          <p:nvSpPr>
            <p:cNvPr id="7" name="Rectangle 6"/>
            <p:cNvSpPr/>
            <p:nvPr/>
          </p:nvSpPr>
          <p:spPr>
            <a:xfrm>
              <a:off x="1828800" y="705852"/>
              <a:ext cx="8939463" cy="509337"/>
            </a:xfrm>
            <a:prstGeom prst="rect">
              <a:avLst/>
            </a:prstGeom>
            <a:solidFill>
              <a:schemeClr val="accent1">
                <a:alpha val="0"/>
              </a:schemeClr>
            </a:solidFill>
            <a:ln w="73025">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52880787"/>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SharePoint: Demo page&#10;&#10;Welcome to your blog!&#10;To begin using your site, click Create a post under blog tools.&#10;&#10;What isi a blog?&#10;A blog is a web site designed to help you share information related to a particular subject area in the form of text, images, links, and other media such as video.  Blogs can be used as team sites, news sites, journals, diaries, and more.&#10;&#10;Blog post usually consist of frequent short postings and are typically displayed in reverse chronological order (newest entries first). Blogs encourage site visitors to interact with one another by leaving comments on posts.&#10;Blogs can be also used as a team communication tool.  Keep team members informed by providing a central place for links and relevant new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7063" y="192222"/>
            <a:ext cx="9850328" cy="6437178"/>
          </a:xfrm>
          <a:prstGeom prst="rect">
            <a:avLst/>
          </a:prstGeom>
          <a:noFill/>
          <a:ln w="57150">
            <a:solidFill>
              <a:srgbClr val="F9870A"/>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605249063"/>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rePoint: Demo page&#10;&#10;Welcome to your blog!&#10;To begin using your site, click Create a post under blog tools.&#10;&#10;What isi a blog?&#10;A blog is a web site designed to help you share information related to a particular subject area in the form of text, images, links, and other media such as video.  Blogs can be used as team sites, news sites, journals, diaries, and more.&#10;&#10;Blog post usually consist of frequent short postings and are typically displayed in reverse chronological order (newest entries first). Blogs encourage site visitors to interact with one another by leaving comments on posts.&#10;Blogs can be also used as a team communication tool.  Keep team members informed by providing a central place for links and relevant new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7063" y="192222"/>
            <a:ext cx="9850328" cy="6437178"/>
          </a:xfrm>
          <a:prstGeom prst="rect">
            <a:avLst/>
          </a:prstGeom>
          <a:noFill/>
          <a:ln w="57150">
            <a:solidFill>
              <a:srgbClr val="F9870A"/>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776347467"/>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harePoint: Demo page&#10;&#10;Welcome to your blog!&#10;To begin using your site, click Create a post under blog tools.&#10;&#10;What isi a blog?&#10;A blog is a web site designed to help you share information related to a particular subject area in the form of text, images, links, and other media such as video.  Blogs can be used as team sites, news sites, journals, diaries, and more.&#10;&#10;Blog post usually consist of frequent short postings and are typically displayed in reverse chronological order (newest entries first). Blogs encourage site visitors to interact with one another by leaving comments on posts.&#10;Blogs can be also used as a team communication tool.  Keep team members informed by providing a central place for links and relevant new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7063" y="192222"/>
            <a:ext cx="9850328" cy="6437178"/>
          </a:xfrm>
          <a:prstGeom prst="rect">
            <a:avLst/>
          </a:prstGeom>
          <a:noFill/>
          <a:ln w="57150">
            <a:solidFill>
              <a:srgbClr val="F9870A"/>
            </a:solidFill>
            <a:miter lim="800000"/>
            <a:headEnd/>
            <a:tailEnd/>
          </a:ln>
          <a:extLst>
            <a:ext uri="{909E8E84-426E-40DD-AFC4-6F175D3DCCD1}">
              <a14:hiddenFill xmlns:a14="http://schemas.microsoft.com/office/drawing/2010/main">
                <a:solidFill>
                  <a:schemeClr val="accent1"/>
                </a:solidFill>
              </a14:hiddenFill>
            </a:ext>
          </a:extLst>
        </p:spPr>
      </p:pic>
      <p:grpSp>
        <p:nvGrpSpPr>
          <p:cNvPr id="3" name="Group 2" descr="SharePoint: Demo page&#10;&#10;Welcome to your blog!&#10;To begin using your site, click Create a post under blog tools.&#10;&#10;What isi a blog?&#10;A blog is a web site designed to help you share information related to a particular subject area in the form of text, images, links, and other media such as video.  Blogs can be used as team sites, news sites, journals, diaries, and more.&#10;&#10;Blog post usually consist of frequent short postings and are typically displayed in reverse chronological order (newest entries first). Blogs encourage site visitors to interact with one another by leaving comments on posts.&#10;Blogs can be also used as a team communication tool.  Keep team members informed by providing a central place for links and relevant news.&#10;&#10;&#10;Arrow pointing from box around Upload document icon"/>
          <p:cNvGrpSpPr/>
          <p:nvPr/>
        </p:nvGrpSpPr>
        <p:grpSpPr>
          <a:xfrm>
            <a:off x="2068420" y="263974"/>
            <a:ext cx="6640739" cy="3802894"/>
            <a:chOff x="2555887" y="701992"/>
            <a:chExt cx="5836999" cy="3276601"/>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8200" y="701993"/>
              <a:ext cx="3744686" cy="3276600"/>
            </a:xfrm>
            <a:prstGeom prst="rect">
              <a:avLst/>
            </a:prstGeom>
            <a:ln w="57150">
              <a:noFill/>
            </a:ln>
          </p:spPr>
        </p:pic>
        <p:sp>
          <p:nvSpPr>
            <p:cNvPr id="12" name="Bent-Up Arrow 11"/>
            <p:cNvSpPr/>
            <p:nvPr/>
          </p:nvSpPr>
          <p:spPr>
            <a:xfrm rot="5400000">
              <a:off x="2792730" y="1055370"/>
              <a:ext cx="1775460" cy="1905000"/>
            </a:xfrm>
            <a:custGeom>
              <a:avLst/>
              <a:gdLst>
                <a:gd name="connsiteX0" fmla="*/ 0 w 1981200"/>
                <a:gd name="connsiteY0" fmla="*/ 1428750 h 1905000"/>
                <a:gd name="connsiteX1" fmla="*/ 1266825 w 1981200"/>
                <a:gd name="connsiteY1" fmla="*/ 1428750 h 1905000"/>
                <a:gd name="connsiteX2" fmla="*/ 1266825 w 1981200"/>
                <a:gd name="connsiteY2" fmla="*/ 476250 h 1905000"/>
                <a:gd name="connsiteX3" fmla="*/ 1028700 w 1981200"/>
                <a:gd name="connsiteY3" fmla="*/ 476250 h 1905000"/>
                <a:gd name="connsiteX4" fmla="*/ 1504950 w 1981200"/>
                <a:gd name="connsiteY4" fmla="*/ 0 h 1905000"/>
                <a:gd name="connsiteX5" fmla="*/ 1981200 w 1981200"/>
                <a:gd name="connsiteY5" fmla="*/ 476250 h 1905000"/>
                <a:gd name="connsiteX6" fmla="*/ 1743075 w 1981200"/>
                <a:gd name="connsiteY6" fmla="*/ 476250 h 1905000"/>
                <a:gd name="connsiteX7" fmla="*/ 1743075 w 1981200"/>
                <a:gd name="connsiteY7" fmla="*/ 1905000 h 1905000"/>
                <a:gd name="connsiteX8" fmla="*/ 0 w 1981200"/>
                <a:gd name="connsiteY8" fmla="*/ 1905000 h 1905000"/>
                <a:gd name="connsiteX9" fmla="*/ 0 w 1981200"/>
                <a:gd name="connsiteY9" fmla="*/ 1428750 h 1905000"/>
                <a:gd name="connsiteX0" fmla="*/ 0 w 1981200"/>
                <a:gd name="connsiteY0" fmla="*/ 1703070 h 1905000"/>
                <a:gd name="connsiteX1" fmla="*/ 1266825 w 1981200"/>
                <a:gd name="connsiteY1" fmla="*/ 1428750 h 1905000"/>
                <a:gd name="connsiteX2" fmla="*/ 1266825 w 1981200"/>
                <a:gd name="connsiteY2" fmla="*/ 476250 h 1905000"/>
                <a:gd name="connsiteX3" fmla="*/ 1028700 w 1981200"/>
                <a:gd name="connsiteY3" fmla="*/ 476250 h 1905000"/>
                <a:gd name="connsiteX4" fmla="*/ 1504950 w 1981200"/>
                <a:gd name="connsiteY4" fmla="*/ 0 h 1905000"/>
                <a:gd name="connsiteX5" fmla="*/ 1981200 w 1981200"/>
                <a:gd name="connsiteY5" fmla="*/ 476250 h 1905000"/>
                <a:gd name="connsiteX6" fmla="*/ 1743075 w 1981200"/>
                <a:gd name="connsiteY6" fmla="*/ 476250 h 1905000"/>
                <a:gd name="connsiteX7" fmla="*/ 1743075 w 1981200"/>
                <a:gd name="connsiteY7" fmla="*/ 1905000 h 1905000"/>
                <a:gd name="connsiteX8" fmla="*/ 0 w 1981200"/>
                <a:gd name="connsiteY8" fmla="*/ 1905000 h 1905000"/>
                <a:gd name="connsiteX9" fmla="*/ 0 w 1981200"/>
                <a:gd name="connsiteY9" fmla="*/ 1703070 h 1905000"/>
                <a:gd name="connsiteX0" fmla="*/ 0 w 1981200"/>
                <a:gd name="connsiteY0" fmla="*/ 1703070 h 1905000"/>
                <a:gd name="connsiteX1" fmla="*/ 1251585 w 1981200"/>
                <a:gd name="connsiteY1" fmla="*/ 1703070 h 1905000"/>
                <a:gd name="connsiteX2" fmla="*/ 1266825 w 1981200"/>
                <a:gd name="connsiteY2" fmla="*/ 476250 h 1905000"/>
                <a:gd name="connsiteX3" fmla="*/ 1028700 w 1981200"/>
                <a:gd name="connsiteY3" fmla="*/ 476250 h 1905000"/>
                <a:gd name="connsiteX4" fmla="*/ 1504950 w 1981200"/>
                <a:gd name="connsiteY4" fmla="*/ 0 h 1905000"/>
                <a:gd name="connsiteX5" fmla="*/ 1981200 w 1981200"/>
                <a:gd name="connsiteY5" fmla="*/ 476250 h 1905000"/>
                <a:gd name="connsiteX6" fmla="*/ 1743075 w 1981200"/>
                <a:gd name="connsiteY6" fmla="*/ 476250 h 1905000"/>
                <a:gd name="connsiteX7" fmla="*/ 1743075 w 1981200"/>
                <a:gd name="connsiteY7" fmla="*/ 1905000 h 1905000"/>
                <a:gd name="connsiteX8" fmla="*/ 0 w 1981200"/>
                <a:gd name="connsiteY8" fmla="*/ 1905000 h 1905000"/>
                <a:gd name="connsiteX9" fmla="*/ 0 w 1981200"/>
                <a:gd name="connsiteY9" fmla="*/ 1703070 h 190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81200" h="1905000">
                  <a:moveTo>
                    <a:pt x="0" y="1703070"/>
                  </a:moveTo>
                  <a:lnTo>
                    <a:pt x="1251585" y="1703070"/>
                  </a:lnTo>
                  <a:lnTo>
                    <a:pt x="1266825" y="476250"/>
                  </a:lnTo>
                  <a:lnTo>
                    <a:pt x="1028700" y="476250"/>
                  </a:lnTo>
                  <a:lnTo>
                    <a:pt x="1504950" y="0"/>
                  </a:lnTo>
                  <a:lnTo>
                    <a:pt x="1981200" y="476250"/>
                  </a:lnTo>
                  <a:lnTo>
                    <a:pt x="1743075" y="476250"/>
                  </a:lnTo>
                  <a:lnTo>
                    <a:pt x="1743075" y="1905000"/>
                  </a:lnTo>
                  <a:lnTo>
                    <a:pt x="0" y="1905000"/>
                  </a:lnTo>
                  <a:lnTo>
                    <a:pt x="0" y="1703070"/>
                  </a:lnTo>
                  <a:close/>
                </a:path>
              </a:pathLst>
            </a:custGeom>
            <a:solidFill>
              <a:srgbClr val="F9870A"/>
            </a:solidFill>
            <a:ln w="57150">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555887" y="701992"/>
              <a:ext cx="392178" cy="376682"/>
            </a:xfrm>
            <a:prstGeom prst="rect">
              <a:avLst/>
            </a:prstGeom>
            <a:solidFill>
              <a:schemeClr val="accent1">
                <a:alpha val="0"/>
              </a:schemeClr>
            </a:solidFill>
            <a:ln w="76200">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49830917"/>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SharePoint: Demo, comments, all commen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5756" y="228600"/>
            <a:ext cx="10488609" cy="6400800"/>
          </a:xfrm>
          <a:prstGeom prst="rect">
            <a:avLst/>
          </a:prstGeom>
          <a:noFill/>
          <a:ln w="57150">
            <a:solidFill>
              <a:srgbClr val="F9870A"/>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85013639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clock"/>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13233" y="838200"/>
            <a:ext cx="8778766" cy="5855437"/>
          </a:xfrm>
          <a:prstGeom prst="rect">
            <a:avLst/>
          </a:prstGeom>
        </p:spPr>
      </p:pic>
      <p:sp>
        <p:nvSpPr>
          <p:cNvPr id="2" name="Title 1"/>
          <p:cNvSpPr>
            <a:spLocks noGrp="1"/>
          </p:cNvSpPr>
          <p:nvPr>
            <p:ph type="title"/>
          </p:nvPr>
        </p:nvSpPr>
        <p:spPr>
          <a:xfrm>
            <a:off x="18585" y="914400"/>
            <a:ext cx="6096000" cy="1143000"/>
          </a:xfrm>
        </p:spPr>
        <p:txBody>
          <a:bodyPr>
            <a:noAutofit/>
          </a:bodyPr>
          <a:lstStyle/>
          <a:p>
            <a:r>
              <a:rPr lang="en-US" sz="5400" b="1" dirty="0">
                <a:latin typeface="+mn-lt"/>
              </a:rPr>
              <a:t>What about the time investment to build these apps? </a:t>
            </a:r>
            <a:endParaRPr lang="en-US" sz="5400" dirty="0">
              <a:latin typeface="+mn-lt"/>
            </a:endParaRPr>
          </a:p>
        </p:txBody>
      </p:sp>
    </p:spTree>
    <p:extLst>
      <p:ext uri="{BB962C8B-B14F-4D97-AF65-F5344CB8AC3E}">
        <p14:creationId xmlns:p14="http://schemas.microsoft.com/office/powerpoint/2010/main" val="3149929719"/>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SharePoint Demo: Comments, All Comments&#10;Box around side panel with:&#10;Libraries &#10;Pictures&#10;photos&#10;lists: &#10;links, posts, comments, categories&#10;&#10;discussions &#10;surveys"/>
          <p:cNvGrpSpPr/>
          <p:nvPr/>
        </p:nvGrpSpPr>
        <p:grpSpPr>
          <a:xfrm>
            <a:off x="814137" y="228600"/>
            <a:ext cx="10692064" cy="6248400"/>
            <a:chOff x="1733550" y="766764"/>
            <a:chExt cx="8724900" cy="5324475"/>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3550" y="766764"/>
              <a:ext cx="8724900" cy="5324475"/>
            </a:xfrm>
            <a:prstGeom prst="rect">
              <a:avLst/>
            </a:prstGeom>
            <a:noFill/>
            <a:ln w="57150">
              <a:solidFill>
                <a:srgbClr val="F9870A"/>
              </a:solidFill>
              <a:miter lim="800000"/>
              <a:headEnd/>
              <a:tailEnd/>
            </a:ln>
            <a:extLst>
              <a:ext uri="{909E8E84-426E-40DD-AFC4-6F175D3DCCD1}">
                <a14:hiddenFill xmlns:a14="http://schemas.microsoft.com/office/drawing/2010/main">
                  <a:solidFill>
                    <a:schemeClr val="accent1"/>
                  </a:solidFill>
                </a14:hiddenFill>
              </a:ext>
            </a:extLst>
          </p:spPr>
        </p:pic>
        <p:sp>
          <p:nvSpPr>
            <p:cNvPr id="3" name="Rectangle 2"/>
            <p:cNvSpPr/>
            <p:nvPr/>
          </p:nvSpPr>
          <p:spPr>
            <a:xfrm>
              <a:off x="1733550" y="1600200"/>
              <a:ext cx="1543050" cy="3429000"/>
            </a:xfrm>
            <a:prstGeom prst="rect">
              <a:avLst/>
            </a:prstGeom>
            <a:solidFill>
              <a:schemeClr val="accent1">
                <a:alpha val="0"/>
              </a:schemeClr>
            </a:solidFill>
            <a:ln w="155575">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12693344"/>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Demo, comments, all comments&#10;box around and arrow pointing to upload document icon"/>
          <p:cNvGrpSpPr/>
          <p:nvPr/>
        </p:nvGrpSpPr>
        <p:grpSpPr>
          <a:xfrm>
            <a:off x="689811" y="152400"/>
            <a:ext cx="10820400" cy="6477000"/>
            <a:chOff x="1733550" y="766764"/>
            <a:chExt cx="8724900" cy="5324475"/>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3550" y="766764"/>
              <a:ext cx="8724900" cy="5324475"/>
            </a:xfrm>
            <a:prstGeom prst="rect">
              <a:avLst/>
            </a:prstGeom>
            <a:noFill/>
            <a:ln w="57150">
              <a:solidFill>
                <a:srgbClr val="F9870A"/>
              </a:solidFill>
              <a:miter lim="800000"/>
              <a:headEnd/>
              <a:tailEnd/>
            </a:ln>
            <a:extLst>
              <a:ext uri="{909E8E84-426E-40DD-AFC4-6F175D3DCCD1}">
                <a14:hiddenFill xmlns:a14="http://schemas.microsoft.com/office/drawing/2010/main">
                  <a:solidFill>
                    <a:schemeClr val="accent1"/>
                  </a:solidFill>
                </a14:hiddenFill>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1114" y="838200"/>
              <a:ext cx="3744686" cy="3276600"/>
            </a:xfrm>
            <a:prstGeom prst="rect">
              <a:avLst/>
            </a:prstGeom>
          </p:spPr>
        </p:pic>
        <p:sp>
          <p:nvSpPr>
            <p:cNvPr id="5" name="Bent-Up Arrow 11"/>
            <p:cNvSpPr/>
            <p:nvPr/>
          </p:nvSpPr>
          <p:spPr>
            <a:xfrm rot="5400000">
              <a:off x="2705644" y="1191577"/>
              <a:ext cx="1775460" cy="1905000"/>
            </a:xfrm>
            <a:custGeom>
              <a:avLst/>
              <a:gdLst>
                <a:gd name="connsiteX0" fmla="*/ 0 w 1981200"/>
                <a:gd name="connsiteY0" fmla="*/ 1428750 h 1905000"/>
                <a:gd name="connsiteX1" fmla="*/ 1266825 w 1981200"/>
                <a:gd name="connsiteY1" fmla="*/ 1428750 h 1905000"/>
                <a:gd name="connsiteX2" fmla="*/ 1266825 w 1981200"/>
                <a:gd name="connsiteY2" fmla="*/ 476250 h 1905000"/>
                <a:gd name="connsiteX3" fmla="*/ 1028700 w 1981200"/>
                <a:gd name="connsiteY3" fmla="*/ 476250 h 1905000"/>
                <a:gd name="connsiteX4" fmla="*/ 1504950 w 1981200"/>
                <a:gd name="connsiteY4" fmla="*/ 0 h 1905000"/>
                <a:gd name="connsiteX5" fmla="*/ 1981200 w 1981200"/>
                <a:gd name="connsiteY5" fmla="*/ 476250 h 1905000"/>
                <a:gd name="connsiteX6" fmla="*/ 1743075 w 1981200"/>
                <a:gd name="connsiteY6" fmla="*/ 476250 h 1905000"/>
                <a:gd name="connsiteX7" fmla="*/ 1743075 w 1981200"/>
                <a:gd name="connsiteY7" fmla="*/ 1905000 h 1905000"/>
                <a:gd name="connsiteX8" fmla="*/ 0 w 1981200"/>
                <a:gd name="connsiteY8" fmla="*/ 1905000 h 1905000"/>
                <a:gd name="connsiteX9" fmla="*/ 0 w 1981200"/>
                <a:gd name="connsiteY9" fmla="*/ 1428750 h 1905000"/>
                <a:gd name="connsiteX0" fmla="*/ 0 w 1981200"/>
                <a:gd name="connsiteY0" fmla="*/ 1703070 h 1905000"/>
                <a:gd name="connsiteX1" fmla="*/ 1266825 w 1981200"/>
                <a:gd name="connsiteY1" fmla="*/ 1428750 h 1905000"/>
                <a:gd name="connsiteX2" fmla="*/ 1266825 w 1981200"/>
                <a:gd name="connsiteY2" fmla="*/ 476250 h 1905000"/>
                <a:gd name="connsiteX3" fmla="*/ 1028700 w 1981200"/>
                <a:gd name="connsiteY3" fmla="*/ 476250 h 1905000"/>
                <a:gd name="connsiteX4" fmla="*/ 1504950 w 1981200"/>
                <a:gd name="connsiteY4" fmla="*/ 0 h 1905000"/>
                <a:gd name="connsiteX5" fmla="*/ 1981200 w 1981200"/>
                <a:gd name="connsiteY5" fmla="*/ 476250 h 1905000"/>
                <a:gd name="connsiteX6" fmla="*/ 1743075 w 1981200"/>
                <a:gd name="connsiteY6" fmla="*/ 476250 h 1905000"/>
                <a:gd name="connsiteX7" fmla="*/ 1743075 w 1981200"/>
                <a:gd name="connsiteY7" fmla="*/ 1905000 h 1905000"/>
                <a:gd name="connsiteX8" fmla="*/ 0 w 1981200"/>
                <a:gd name="connsiteY8" fmla="*/ 1905000 h 1905000"/>
                <a:gd name="connsiteX9" fmla="*/ 0 w 1981200"/>
                <a:gd name="connsiteY9" fmla="*/ 1703070 h 1905000"/>
                <a:gd name="connsiteX0" fmla="*/ 0 w 1981200"/>
                <a:gd name="connsiteY0" fmla="*/ 1703070 h 1905000"/>
                <a:gd name="connsiteX1" fmla="*/ 1251585 w 1981200"/>
                <a:gd name="connsiteY1" fmla="*/ 1703070 h 1905000"/>
                <a:gd name="connsiteX2" fmla="*/ 1266825 w 1981200"/>
                <a:gd name="connsiteY2" fmla="*/ 476250 h 1905000"/>
                <a:gd name="connsiteX3" fmla="*/ 1028700 w 1981200"/>
                <a:gd name="connsiteY3" fmla="*/ 476250 h 1905000"/>
                <a:gd name="connsiteX4" fmla="*/ 1504950 w 1981200"/>
                <a:gd name="connsiteY4" fmla="*/ 0 h 1905000"/>
                <a:gd name="connsiteX5" fmla="*/ 1981200 w 1981200"/>
                <a:gd name="connsiteY5" fmla="*/ 476250 h 1905000"/>
                <a:gd name="connsiteX6" fmla="*/ 1743075 w 1981200"/>
                <a:gd name="connsiteY6" fmla="*/ 476250 h 1905000"/>
                <a:gd name="connsiteX7" fmla="*/ 1743075 w 1981200"/>
                <a:gd name="connsiteY7" fmla="*/ 1905000 h 1905000"/>
                <a:gd name="connsiteX8" fmla="*/ 0 w 1981200"/>
                <a:gd name="connsiteY8" fmla="*/ 1905000 h 1905000"/>
                <a:gd name="connsiteX9" fmla="*/ 0 w 1981200"/>
                <a:gd name="connsiteY9" fmla="*/ 1703070 h 190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81200" h="1905000">
                  <a:moveTo>
                    <a:pt x="0" y="1703070"/>
                  </a:moveTo>
                  <a:lnTo>
                    <a:pt x="1251585" y="1703070"/>
                  </a:lnTo>
                  <a:lnTo>
                    <a:pt x="1266825" y="476250"/>
                  </a:lnTo>
                  <a:lnTo>
                    <a:pt x="1028700" y="476250"/>
                  </a:lnTo>
                  <a:lnTo>
                    <a:pt x="1504950" y="0"/>
                  </a:lnTo>
                  <a:lnTo>
                    <a:pt x="1981200" y="476250"/>
                  </a:lnTo>
                  <a:lnTo>
                    <a:pt x="1743075" y="476250"/>
                  </a:lnTo>
                  <a:lnTo>
                    <a:pt x="1743075" y="1905000"/>
                  </a:lnTo>
                  <a:lnTo>
                    <a:pt x="0" y="1905000"/>
                  </a:lnTo>
                  <a:lnTo>
                    <a:pt x="0" y="1703070"/>
                  </a:lnTo>
                  <a:close/>
                </a:path>
              </a:pathLst>
            </a:custGeom>
            <a:solidFill>
              <a:srgbClr val="F9870A"/>
            </a:solidFill>
            <a:ln w="412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351314" y="886301"/>
              <a:ext cx="685800" cy="370047"/>
            </a:xfrm>
            <a:prstGeom prst="rect">
              <a:avLst/>
            </a:prstGeom>
            <a:solidFill>
              <a:schemeClr val="accent1">
                <a:alpha val="0"/>
              </a:schemeClr>
            </a:solidFill>
            <a:ln w="155575">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46324285"/>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Demo, comments, all comments&#10;box around and arrow pointing to upload document icon.&#10;Upload document icon selected, drop down menu:&#10;This page location is:&#10;Pharmacy benefits mangement services&#10;PBM clinical informatics&#10;demo&#10;comments&#10;&#10;box around Demo"/>
          <p:cNvGrpSpPr/>
          <p:nvPr/>
        </p:nvGrpSpPr>
        <p:grpSpPr>
          <a:xfrm>
            <a:off x="838200" y="304800"/>
            <a:ext cx="10439400" cy="6324600"/>
            <a:chOff x="1733550" y="766764"/>
            <a:chExt cx="8724900" cy="5324475"/>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3550" y="766764"/>
              <a:ext cx="8724900" cy="5324475"/>
            </a:xfrm>
            <a:prstGeom prst="rect">
              <a:avLst/>
            </a:prstGeom>
            <a:noFill/>
            <a:ln w="57150">
              <a:solidFill>
                <a:srgbClr val="F9870A"/>
              </a:solidFill>
              <a:miter lim="800000"/>
              <a:headEnd/>
              <a:tailEnd/>
            </a:ln>
            <a:extLst>
              <a:ext uri="{909E8E84-426E-40DD-AFC4-6F175D3DCCD1}">
                <a14:hiddenFill xmlns:a14="http://schemas.microsoft.com/office/drawing/2010/main">
                  <a:solidFill>
                    <a:schemeClr val="accent1"/>
                  </a:solidFill>
                </a14:hiddenFill>
              </a:ext>
            </a:extLst>
          </p:spPr>
        </p:pic>
        <p:sp>
          <p:nvSpPr>
            <p:cNvPr id="6" name="Rectangle 5"/>
            <p:cNvSpPr/>
            <p:nvPr/>
          </p:nvSpPr>
          <p:spPr>
            <a:xfrm>
              <a:off x="2351314" y="886301"/>
              <a:ext cx="685800" cy="370047"/>
            </a:xfrm>
            <a:prstGeom prst="rect">
              <a:avLst/>
            </a:prstGeom>
            <a:solidFill>
              <a:schemeClr val="accent1">
                <a:alpha val="0"/>
              </a:schemeClr>
            </a:solidFill>
            <a:ln w="155575">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01441" y="1332547"/>
              <a:ext cx="6007981" cy="3013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Bent-Up Arrow 11"/>
            <p:cNvSpPr/>
            <p:nvPr/>
          </p:nvSpPr>
          <p:spPr>
            <a:xfrm rot="5400000">
              <a:off x="1900167" y="1823971"/>
              <a:ext cx="2629855" cy="1647009"/>
            </a:xfrm>
            <a:custGeom>
              <a:avLst/>
              <a:gdLst>
                <a:gd name="connsiteX0" fmla="*/ 0 w 1981200"/>
                <a:gd name="connsiteY0" fmla="*/ 1428750 h 1905000"/>
                <a:gd name="connsiteX1" fmla="*/ 1266825 w 1981200"/>
                <a:gd name="connsiteY1" fmla="*/ 1428750 h 1905000"/>
                <a:gd name="connsiteX2" fmla="*/ 1266825 w 1981200"/>
                <a:gd name="connsiteY2" fmla="*/ 476250 h 1905000"/>
                <a:gd name="connsiteX3" fmla="*/ 1028700 w 1981200"/>
                <a:gd name="connsiteY3" fmla="*/ 476250 h 1905000"/>
                <a:gd name="connsiteX4" fmla="*/ 1504950 w 1981200"/>
                <a:gd name="connsiteY4" fmla="*/ 0 h 1905000"/>
                <a:gd name="connsiteX5" fmla="*/ 1981200 w 1981200"/>
                <a:gd name="connsiteY5" fmla="*/ 476250 h 1905000"/>
                <a:gd name="connsiteX6" fmla="*/ 1743075 w 1981200"/>
                <a:gd name="connsiteY6" fmla="*/ 476250 h 1905000"/>
                <a:gd name="connsiteX7" fmla="*/ 1743075 w 1981200"/>
                <a:gd name="connsiteY7" fmla="*/ 1905000 h 1905000"/>
                <a:gd name="connsiteX8" fmla="*/ 0 w 1981200"/>
                <a:gd name="connsiteY8" fmla="*/ 1905000 h 1905000"/>
                <a:gd name="connsiteX9" fmla="*/ 0 w 1981200"/>
                <a:gd name="connsiteY9" fmla="*/ 1428750 h 1905000"/>
                <a:gd name="connsiteX0" fmla="*/ 0 w 1981200"/>
                <a:gd name="connsiteY0" fmla="*/ 1703070 h 1905000"/>
                <a:gd name="connsiteX1" fmla="*/ 1266825 w 1981200"/>
                <a:gd name="connsiteY1" fmla="*/ 1428750 h 1905000"/>
                <a:gd name="connsiteX2" fmla="*/ 1266825 w 1981200"/>
                <a:gd name="connsiteY2" fmla="*/ 476250 h 1905000"/>
                <a:gd name="connsiteX3" fmla="*/ 1028700 w 1981200"/>
                <a:gd name="connsiteY3" fmla="*/ 476250 h 1905000"/>
                <a:gd name="connsiteX4" fmla="*/ 1504950 w 1981200"/>
                <a:gd name="connsiteY4" fmla="*/ 0 h 1905000"/>
                <a:gd name="connsiteX5" fmla="*/ 1981200 w 1981200"/>
                <a:gd name="connsiteY5" fmla="*/ 476250 h 1905000"/>
                <a:gd name="connsiteX6" fmla="*/ 1743075 w 1981200"/>
                <a:gd name="connsiteY6" fmla="*/ 476250 h 1905000"/>
                <a:gd name="connsiteX7" fmla="*/ 1743075 w 1981200"/>
                <a:gd name="connsiteY7" fmla="*/ 1905000 h 1905000"/>
                <a:gd name="connsiteX8" fmla="*/ 0 w 1981200"/>
                <a:gd name="connsiteY8" fmla="*/ 1905000 h 1905000"/>
                <a:gd name="connsiteX9" fmla="*/ 0 w 1981200"/>
                <a:gd name="connsiteY9" fmla="*/ 1703070 h 1905000"/>
                <a:gd name="connsiteX0" fmla="*/ 0 w 1981200"/>
                <a:gd name="connsiteY0" fmla="*/ 1703070 h 1905000"/>
                <a:gd name="connsiteX1" fmla="*/ 1251585 w 1981200"/>
                <a:gd name="connsiteY1" fmla="*/ 1703070 h 1905000"/>
                <a:gd name="connsiteX2" fmla="*/ 1266825 w 1981200"/>
                <a:gd name="connsiteY2" fmla="*/ 476250 h 1905000"/>
                <a:gd name="connsiteX3" fmla="*/ 1028700 w 1981200"/>
                <a:gd name="connsiteY3" fmla="*/ 476250 h 1905000"/>
                <a:gd name="connsiteX4" fmla="*/ 1504950 w 1981200"/>
                <a:gd name="connsiteY4" fmla="*/ 0 h 1905000"/>
                <a:gd name="connsiteX5" fmla="*/ 1981200 w 1981200"/>
                <a:gd name="connsiteY5" fmla="*/ 476250 h 1905000"/>
                <a:gd name="connsiteX6" fmla="*/ 1743075 w 1981200"/>
                <a:gd name="connsiteY6" fmla="*/ 476250 h 1905000"/>
                <a:gd name="connsiteX7" fmla="*/ 1743075 w 1981200"/>
                <a:gd name="connsiteY7" fmla="*/ 1905000 h 1905000"/>
                <a:gd name="connsiteX8" fmla="*/ 0 w 1981200"/>
                <a:gd name="connsiteY8" fmla="*/ 1905000 h 1905000"/>
                <a:gd name="connsiteX9" fmla="*/ 0 w 1981200"/>
                <a:gd name="connsiteY9" fmla="*/ 1703070 h 190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81200" h="1905000">
                  <a:moveTo>
                    <a:pt x="0" y="1703070"/>
                  </a:moveTo>
                  <a:lnTo>
                    <a:pt x="1251585" y="1703070"/>
                  </a:lnTo>
                  <a:lnTo>
                    <a:pt x="1266825" y="476250"/>
                  </a:lnTo>
                  <a:lnTo>
                    <a:pt x="1028700" y="476250"/>
                  </a:lnTo>
                  <a:lnTo>
                    <a:pt x="1504950" y="0"/>
                  </a:lnTo>
                  <a:lnTo>
                    <a:pt x="1981200" y="476250"/>
                  </a:lnTo>
                  <a:lnTo>
                    <a:pt x="1743075" y="476250"/>
                  </a:lnTo>
                  <a:lnTo>
                    <a:pt x="1743075" y="1905000"/>
                  </a:lnTo>
                  <a:lnTo>
                    <a:pt x="0" y="1905000"/>
                  </a:lnTo>
                  <a:lnTo>
                    <a:pt x="0" y="1703070"/>
                  </a:lnTo>
                  <a:close/>
                </a:path>
              </a:pathLst>
            </a:custGeom>
            <a:solidFill>
              <a:srgbClr val="F9870A"/>
            </a:solidFill>
            <a:ln w="412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876800" y="3243976"/>
              <a:ext cx="1752600" cy="489824"/>
            </a:xfrm>
            <a:prstGeom prst="rect">
              <a:avLst/>
            </a:prstGeom>
            <a:solidFill>
              <a:schemeClr val="accent1">
                <a:alpha val="0"/>
              </a:schemeClr>
            </a:solidFill>
            <a:ln w="155575">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92535772"/>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Demo, comments, all comments&#10;box around Demo, comments, all comments "/>
          <p:cNvGrpSpPr/>
          <p:nvPr/>
        </p:nvGrpSpPr>
        <p:grpSpPr>
          <a:xfrm>
            <a:off x="1066800" y="244912"/>
            <a:ext cx="9525000" cy="6545281"/>
            <a:chOff x="1066800" y="244912"/>
            <a:chExt cx="9525000" cy="6545281"/>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244912"/>
              <a:ext cx="9525000" cy="6545281"/>
            </a:xfrm>
            <a:prstGeom prst="rect">
              <a:avLst/>
            </a:prstGeom>
            <a:noFill/>
            <a:ln w="57150">
              <a:solidFill>
                <a:srgbClr val="F9870A"/>
              </a:solidFill>
              <a:miter lim="800000"/>
              <a:headEnd/>
              <a:tailEnd/>
            </a:ln>
            <a:extLst>
              <a:ext uri="{909E8E84-426E-40DD-AFC4-6F175D3DCCD1}">
                <a14:hiddenFill xmlns:a14="http://schemas.microsoft.com/office/drawing/2010/main">
                  <a:solidFill>
                    <a:schemeClr val="accent1"/>
                  </a:solidFill>
                </a14:hiddenFill>
              </a:ext>
            </a:extLst>
          </p:spPr>
        </p:pic>
        <p:sp>
          <p:nvSpPr>
            <p:cNvPr id="10" name="Rectangle 9"/>
            <p:cNvSpPr/>
            <p:nvPr/>
          </p:nvSpPr>
          <p:spPr>
            <a:xfrm>
              <a:off x="1066800" y="1600200"/>
              <a:ext cx="4572000" cy="762000"/>
            </a:xfrm>
            <a:prstGeom prst="rect">
              <a:avLst/>
            </a:prstGeom>
            <a:solidFill>
              <a:srgbClr val="F9870A">
                <a:alpha val="0"/>
              </a:srgbClr>
            </a:solidFill>
            <a:ln w="155575">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36846166"/>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Demo, comments, all comments&#10;box around and arrow pointing to Demo, comments, all comments"/>
          <p:cNvGrpSpPr/>
          <p:nvPr/>
        </p:nvGrpSpPr>
        <p:grpSpPr>
          <a:xfrm>
            <a:off x="533400" y="244912"/>
            <a:ext cx="11049000" cy="6545281"/>
            <a:chOff x="533400" y="244912"/>
            <a:chExt cx="11049000" cy="6545281"/>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244912"/>
              <a:ext cx="9525000" cy="6545281"/>
            </a:xfrm>
            <a:prstGeom prst="rect">
              <a:avLst/>
            </a:prstGeom>
            <a:noFill/>
            <a:ln w="9525">
              <a:solidFill>
                <a:srgbClr val="F9870A"/>
              </a:solidFill>
              <a:miter lim="800000"/>
              <a:headEnd/>
              <a:tailEnd/>
            </a:ln>
            <a:extLst>
              <a:ext uri="{909E8E84-426E-40DD-AFC4-6F175D3DCCD1}">
                <a14:hiddenFill xmlns:a14="http://schemas.microsoft.com/office/drawing/2010/main">
                  <a:solidFill>
                    <a:schemeClr val="accent1"/>
                  </a:solidFill>
                </a14:hiddenFill>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3354560"/>
              <a:ext cx="11049000" cy="1387002"/>
            </a:xfrm>
            <a:prstGeom prst="rect">
              <a:avLst/>
            </a:prstGeom>
            <a:noFill/>
            <a:ln>
              <a:noFill/>
            </a:ln>
            <a:effectLst>
              <a:outerShdw blurRad="850900" dist="50800" dir="5400000" sx="167000" sy="167000" algn="ctr" rotWithShape="0">
                <a:srgbClr val="000000">
                  <a:alpha val="43137"/>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533400" y="3317016"/>
              <a:ext cx="11049000" cy="1424546"/>
            </a:xfrm>
            <a:prstGeom prst="rect">
              <a:avLst/>
            </a:prstGeom>
            <a:solidFill>
              <a:schemeClr val="accent1">
                <a:alpha val="0"/>
              </a:schemeClr>
            </a:solidFill>
            <a:ln w="155575">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p:cNvSpPr/>
            <p:nvPr/>
          </p:nvSpPr>
          <p:spPr>
            <a:xfrm rot="2842622">
              <a:off x="3038989" y="2265573"/>
              <a:ext cx="1456840" cy="614669"/>
            </a:xfrm>
            <a:prstGeom prst="rightArrow">
              <a:avLst/>
            </a:prstGeom>
            <a:solidFill>
              <a:srgbClr val="F9870A"/>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16677790"/>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arePoint: Demo page&#10;&#10;Welcome to your blog!&#10;To begin using your site, click Create a post under blog tools.&#10;&#10;What isi a blog?&#10;A blog is a web site designed to help you share information related to a particular subject area in the form of text, images, links, and other media such as video.  Blogs can be used as team sites, news sites, journals, diaries, and more.&#10;&#10;Blog post usually consist of frequent short postings and are typically displayed in reverse chronological order (newest entries first). Blogs encourage site visitors to interact with one another by leaving comments on posts.&#10;Blogs can be also used as a team communication tool.  Keep team members informed by providing a central place for links and relevant new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6425" y="671514"/>
            <a:ext cx="8439150" cy="5514975"/>
          </a:xfrm>
          <a:prstGeom prst="rect">
            <a:avLst/>
          </a:prstGeom>
          <a:noFill/>
          <a:ln w="57150">
            <a:solidFill>
              <a:srgbClr val="F9870A"/>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972894203"/>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My Cart Fill Entries p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381000"/>
            <a:ext cx="8382000" cy="6236208"/>
          </a:xfrm>
          <a:prstGeom prst="rect">
            <a:avLst/>
          </a:prstGeom>
          <a:noFill/>
          <a:ln w="57150">
            <a:solidFill>
              <a:srgbClr val="F9870A"/>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364822624"/>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blank word docum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0527" y="76200"/>
            <a:ext cx="9287565" cy="6629400"/>
          </a:xfrm>
          <a:prstGeom prst="rect">
            <a:avLst/>
          </a:prstGeom>
          <a:noFill/>
          <a:ln w="9525">
            <a:solidFill>
              <a:srgbClr val="F9870A"/>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808563450"/>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460527" y="76200"/>
            <a:ext cx="9287565" cy="6629400"/>
            <a:chOff x="1460527" y="76200"/>
            <a:chExt cx="9287565" cy="6629400"/>
          </a:xfrm>
        </p:grpSpPr>
        <p:pic>
          <p:nvPicPr>
            <p:cNvPr id="8" name="Picture 2" descr="blank word docum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0527" y="76200"/>
              <a:ext cx="9287565" cy="6629400"/>
            </a:xfrm>
            <a:prstGeom prst="rect">
              <a:avLst/>
            </a:prstGeom>
            <a:noFill/>
            <a:ln w="9525">
              <a:solidFill>
                <a:srgbClr val="F9870A"/>
              </a:solidFill>
              <a:miter lim="800000"/>
              <a:headEnd/>
              <a:tailEnd/>
            </a:ln>
            <a:extLst>
              <a:ext uri="{909E8E84-426E-40DD-AFC4-6F175D3DCCD1}">
                <a14:hiddenFill xmlns:a14="http://schemas.microsoft.com/office/drawing/2010/main">
                  <a:solidFill>
                    <a:schemeClr val="accent1"/>
                  </a:solidFill>
                </a14:hiddenFill>
              </a:ext>
            </a:extLst>
          </p:spPr>
        </p:pic>
        <p:grpSp>
          <p:nvGrpSpPr>
            <p:cNvPr id="2" name="Group 1" descr="blank word document with box around and arrow pointing to the formating bar"/>
            <p:cNvGrpSpPr/>
            <p:nvPr/>
          </p:nvGrpSpPr>
          <p:grpSpPr>
            <a:xfrm>
              <a:off x="1532716" y="381000"/>
              <a:ext cx="9131273" cy="4237908"/>
              <a:chOff x="1532716" y="381000"/>
              <a:chExt cx="9131273" cy="4237908"/>
            </a:xfrm>
          </p:grpSpPr>
          <p:sp>
            <p:nvSpPr>
              <p:cNvPr id="3" name="Rectangle 2"/>
              <p:cNvSpPr/>
              <p:nvPr/>
            </p:nvSpPr>
            <p:spPr>
              <a:xfrm>
                <a:off x="1532716" y="381000"/>
                <a:ext cx="9131273" cy="1524001"/>
              </a:xfrm>
              <a:prstGeom prst="rect">
                <a:avLst/>
              </a:prstGeom>
              <a:solidFill>
                <a:schemeClr val="accent1">
                  <a:alpha val="0"/>
                </a:schemeClr>
              </a:solidFill>
              <a:ln w="155575">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Arrow 3"/>
              <p:cNvSpPr/>
              <p:nvPr/>
            </p:nvSpPr>
            <p:spPr>
              <a:xfrm rot="13861274">
                <a:off x="4249220" y="2545082"/>
                <a:ext cx="2971800" cy="1175851"/>
              </a:xfrm>
              <a:prstGeom prst="rightArrow">
                <a:avLst/>
              </a:prstGeom>
              <a:solidFill>
                <a:srgbClr val="F9870A"/>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398941755"/>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descr="My Cart Fill entries SharePoint page with arrow pointing to Car_Fill_Tracker file name and question mark next to arrow"/>
          <p:cNvGrpSpPr/>
          <p:nvPr/>
        </p:nvGrpSpPr>
        <p:grpSpPr>
          <a:xfrm>
            <a:off x="1828800" y="-114657"/>
            <a:ext cx="8382000" cy="6731865"/>
            <a:chOff x="1828800" y="-114657"/>
            <a:chExt cx="8382000" cy="6731865"/>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381000"/>
              <a:ext cx="8382000" cy="6236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ight Arrow 2"/>
            <p:cNvSpPr/>
            <p:nvPr/>
          </p:nvSpPr>
          <p:spPr>
            <a:xfrm rot="10800000">
              <a:off x="5962650" y="685801"/>
              <a:ext cx="2095500" cy="871051"/>
            </a:xfrm>
            <a:prstGeom prst="rightArrow">
              <a:avLst/>
            </a:prstGeom>
            <a:solidFill>
              <a:srgbClr val="F9870A"/>
            </a:solidFill>
            <a:ln w="63500">
              <a:solidFill>
                <a:schemeClr val="bg1"/>
              </a:solidFill>
            </a:ln>
            <a:effectLst>
              <a:outerShdw blurRad="508000" dir="7680000" sx="103000" sy="103000" algn="ctr" rotWithShape="0">
                <a:schemeClr val="tx1">
                  <a:alpha val="9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7287960" y="-114657"/>
              <a:ext cx="2846640" cy="2400657"/>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15000" b="1" spc="50" dirty="0">
                  <a:ln w="11430">
                    <a:noFill/>
                  </a:ln>
                  <a:solidFill>
                    <a:srgbClr val="F9870A"/>
                  </a:solidFill>
                  <a:effectLst>
                    <a:outerShdw blurRad="76200" dist="50800" dir="5400000" algn="tl" rotWithShape="0">
                      <a:srgbClr val="000000">
                        <a:alpha val="65000"/>
                      </a:srgbClr>
                    </a:outerShdw>
                  </a:effectLst>
                </a:rPr>
                <a:t>?</a:t>
              </a:r>
            </a:p>
          </p:txBody>
        </p:sp>
      </p:grpSp>
    </p:spTree>
    <p:extLst>
      <p:ext uri="{BB962C8B-B14F-4D97-AF65-F5344CB8AC3E}">
        <p14:creationId xmlns:p14="http://schemas.microsoft.com/office/powerpoint/2010/main" val="27788536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descr="User Access"/>
          <p:cNvSpPr txBox="1"/>
          <p:nvPr/>
        </p:nvSpPr>
        <p:spPr>
          <a:xfrm>
            <a:off x="2371898" y="208002"/>
            <a:ext cx="7772400" cy="1107996"/>
          </a:xfrm>
          <a:prstGeom prst="rect">
            <a:avLst/>
          </a:prstGeom>
          <a:noFill/>
        </p:spPr>
        <p:txBody>
          <a:bodyPr wrap="square" rtlCol="0">
            <a:spAutoFit/>
          </a:bodyPr>
          <a:lstStyle/>
          <a:p>
            <a:r>
              <a:rPr lang="en-US" sz="6600" b="1" dirty="0"/>
              <a:t>SharePoint Designer</a:t>
            </a:r>
          </a:p>
        </p:txBody>
      </p:sp>
      <p:pic>
        <p:nvPicPr>
          <p:cNvPr id="2050" name="Picture 2" descr="door on walk covered in drawings and words such as &quot;idea, graphs, cloud, work&quot;">
            <a:hlinkClick r:id="rId3"/>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81000" y="-838200"/>
            <a:ext cx="12573000" cy="945489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descr="&quot; &quot;"/>
          <p:cNvSpPr/>
          <p:nvPr/>
        </p:nvSpPr>
        <p:spPr>
          <a:xfrm>
            <a:off x="4724400" y="1315998"/>
            <a:ext cx="2667000" cy="1754326"/>
          </a:xfrm>
          <a:prstGeom prst="rect">
            <a:avLst/>
          </a:prstGeom>
        </p:spPr>
        <p:txBody>
          <a:bodyPr wrap="square">
            <a:spAutoFit/>
          </a:bodyPr>
          <a:lstStyle/>
          <a:p>
            <a:pPr algn="ctr"/>
            <a:r>
              <a:rPr lang="en-US" sz="5400" b="1" dirty="0"/>
              <a:t>User Access </a:t>
            </a:r>
            <a:endParaRPr lang="en-US" sz="5400" dirty="0"/>
          </a:p>
        </p:txBody>
      </p:sp>
    </p:spTree>
    <p:extLst>
      <p:ext uri="{BB962C8B-B14F-4D97-AF65-F5344CB8AC3E}">
        <p14:creationId xmlns:p14="http://schemas.microsoft.com/office/powerpoint/2010/main" val="964830352"/>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My cart fill entries sharepoint page with box around first two entries"/>
          <p:cNvGrpSpPr/>
          <p:nvPr/>
        </p:nvGrpSpPr>
        <p:grpSpPr>
          <a:xfrm>
            <a:off x="1828800" y="381000"/>
            <a:ext cx="8382000" cy="6236208"/>
            <a:chOff x="1828800" y="381000"/>
            <a:chExt cx="8382000" cy="6236208"/>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381000"/>
              <a:ext cx="8382000" cy="6236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3657600" y="3352801"/>
              <a:ext cx="4905376" cy="716757"/>
            </a:xfrm>
            <a:prstGeom prst="rect">
              <a:avLst/>
            </a:prstGeom>
            <a:solidFill>
              <a:schemeClr val="accent1">
                <a:alpha val="0"/>
              </a:schemeClr>
            </a:solidFill>
            <a:ln w="155575">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Arrow 3"/>
            <p:cNvSpPr/>
            <p:nvPr/>
          </p:nvSpPr>
          <p:spPr>
            <a:xfrm rot="13861274">
              <a:off x="8279901" y="4181592"/>
              <a:ext cx="890003" cy="750160"/>
            </a:xfrm>
            <a:prstGeom prst="rightArrow">
              <a:avLst/>
            </a:prstGeom>
            <a:solidFill>
              <a:srgbClr val="F9870A"/>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4063946"/>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My cart fiill entries SharePoint Page with List tab selected and arrow pointing to list tab format bar"/>
          <p:cNvGrpSpPr/>
          <p:nvPr/>
        </p:nvGrpSpPr>
        <p:grpSpPr>
          <a:xfrm>
            <a:off x="1676400" y="259079"/>
            <a:ext cx="8767763" cy="5684521"/>
            <a:chOff x="1676400" y="259079"/>
            <a:chExt cx="8767763" cy="5684521"/>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381000"/>
              <a:ext cx="8691563" cy="556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676400" y="259079"/>
              <a:ext cx="8767762" cy="1417321"/>
            </a:xfrm>
            <a:prstGeom prst="rect">
              <a:avLst/>
            </a:prstGeom>
            <a:solidFill>
              <a:schemeClr val="accent1">
                <a:alpha val="0"/>
              </a:schemeClr>
            </a:solidFill>
            <a:ln w="155575">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Arrow 3"/>
            <p:cNvSpPr/>
            <p:nvPr/>
          </p:nvSpPr>
          <p:spPr>
            <a:xfrm rot="14179445">
              <a:off x="5486738" y="2403974"/>
              <a:ext cx="2194930" cy="1175851"/>
            </a:xfrm>
            <a:prstGeom prst="rightArrow">
              <a:avLst/>
            </a:prstGeom>
            <a:solidFill>
              <a:srgbClr val="F9870A"/>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1310" y="389825"/>
              <a:ext cx="8672853" cy="1210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140148130"/>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My cart fill entries sharepoint p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381000"/>
            <a:ext cx="8382000" cy="6236208"/>
          </a:xfrm>
          <a:prstGeom prst="rect">
            <a:avLst/>
          </a:prstGeom>
          <a:noFill/>
          <a:ln w="57150">
            <a:solidFill>
              <a:srgbClr val="F9870A"/>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212978029"/>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descr="My cart fill entries sharepoint page with box around and arrow to Site Actions in upper left hand corner"/>
          <p:cNvGrpSpPr/>
          <p:nvPr/>
        </p:nvGrpSpPr>
        <p:grpSpPr>
          <a:xfrm>
            <a:off x="1746068" y="322421"/>
            <a:ext cx="8464732" cy="6294787"/>
            <a:chOff x="1746068" y="322421"/>
            <a:chExt cx="8464732" cy="6294787"/>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381000"/>
              <a:ext cx="8382000" cy="6236208"/>
            </a:xfrm>
            <a:prstGeom prst="rect">
              <a:avLst/>
            </a:prstGeom>
            <a:noFill/>
            <a:ln w="57150">
              <a:solidFill>
                <a:srgbClr val="F9870A"/>
              </a:solidFill>
              <a:miter lim="800000"/>
              <a:headEnd/>
              <a:tailEnd/>
            </a:ln>
            <a:extLst>
              <a:ext uri="{909E8E84-426E-40DD-AFC4-6F175D3DCCD1}">
                <a14:hiddenFill xmlns:a14="http://schemas.microsoft.com/office/drawing/2010/main">
                  <a:solidFill>
                    <a:schemeClr val="accent1"/>
                  </a:solidFill>
                </a14:hiddenFill>
              </a:ext>
            </a:extLst>
          </p:spPr>
        </p:pic>
        <p:sp>
          <p:nvSpPr>
            <p:cNvPr id="6" name="Bent-Up Arrow 11"/>
            <p:cNvSpPr/>
            <p:nvPr/>
          </p:nvSpPr>
          <p:spPr>
            <a:xfrm rot="5400000">
              <a:off x="2145642" y="323374"/>
              <a:ext cx="1105853" cy="1905000"/>
            </a:xfrm>
            <a:custGeom>
              <a:avLst/>
              <a:gdLst>
                <a:gd name="connsiteX0" fmla="*/ 0 w 1981200"/>
                <a:gd name="connsiteY0" fmla="*/ 1428750 h 1905000"/>
                <a:gd name="connsiteX1" fmla="*/ 1266825 w 1981200"/>
                <a:gd name="connsiteY1" fmla="*/ 1428750 h 1905000"/>
                <a:gd name="connsiteX2" fmla="*/ 1266825 w 1981200"/>
                <a:gd name="connsiteY2" fmla="*/ 476250 h 1905000"/>
                <a:gd name="connsiteX3" fmla="*/ 1028700 w 1981200"/>
                <a:gd name="connsiteY3" fmla="*/ 476250 h 1905000"/>
                <a:gd name="connsiteX4" fmla="*/ 1504950 w 1981200"/>
                <a:gd name="connsiteY4" fmla="*/ 0 h 1905000"/>
                <a:gd name="connsiteX5" fmla="*/ 1981200 w 1981200"/>
                <a:gd name="connsiteY5" fmla="*/ 476250 h 1905000"/>
                <a:gd name="connsiteX6" fmla="*/ 1743075 w 1981200"/>
                <a:gd name="connsiteY6" fmla="*/ 476250 h 1905000"/>
                <a:gd name="connsiteX7" fmla="*/ 1743075 w 1981200"/>
                <a:gd name="connsiteY7" fmla="*/ 1905000 h 1905000"/>
                <a:gd name="connsiteX8" fmla="*/ 0 w 1981200"/>
                <a:gd name="connsiteY8" fmla="*/ 1905000 h 1905000"/>
                <a:gd name="connsiteX9" fmla="*/ 0 w 1981200"/>
                <a:gd name="connsiteY9" fmla="*/ 1428750 h 1905000"/>
                <a:gd name="connsiteX0" fmla="*/ 0 w 1981200"/>
                <a:gd name="connsiteY0" fmla="*/ 1703070 h 1905000"/>
                <a:gd name="connsiteX1" fmla="*/ 1266825 w 1981200"/>
                <a:gd name="connsiteY1" fmla="*/ 1428750 h 1905000"/>
                <a:gd name="connsiteX2" fmla="*/ 1266825 w 1981200"/>
                <a:gd name="connsiteY2" fmla="*/ 476250 h 1905000"/>
                <a:gd name="connsiteX3" fmla="*/ 1028700 w 1981200"/>
                <a:gd name="connsiteY3" fmla="*/ 476250 h 1905000"/>
                <a:gd name="connsiteX4" fmla="*/ 1504950 w 1981200"/>
                <a:gd name="connsiteY4" fmla="*/ 0 h 1905000"/>
                <a:gd name="connsiteX5" fmla="*/ 1981200 w 1981200"/>
                <a:gd name="connsiteY5" fmla="*/ 476250 h 1905000"/>
                <a:gd name="connsiteX6" fmla="*/ 1743075 w 1981200"/>
                <a:gd name="connsiteY6" fmla="*/ 476250 h 1905000"/>
                <a:gd name="connsiteX7" fmla="*/ 1743075 w 1981200"/>
                <a:gd name="connsiteY7" fmla="*/ 1905000 h 1905000"/>
                <a:gd name="connsiteX8" fmla="*/ 0 w 1981200"/>
                <a:gd name="connsiteY8" fmla="*/ 1905000 h 1905000"/>
                <a:gd name="connsiteX9" fmla="*/ 0 w 1981200"/>
                <a:gd name="connsiteY9" fmla="*/ 1703070 h 1905000"/>
                <a:gd name="connsiteX0" fmla="*/ 0 w 1981200"/>
                <a:gd name="connsiteY0" fmla="*/ 1703070 h 1905000"/>
                <a:gd name="connsiteX1" fmla="*/ 1251585 w 1981200"/>
                <a:gd name="connsiteY1" fmla="*/ 1703070 h 1905000"/>
                <a:gd name="connsiteX2" fmla="*/ 1266825 w 1981200"/>
                <a:gd name="connsiteY2" fmla="*/ 476250 h 1905000"/>
                <a:gd name="connsiteX3" fmla="*/ 1028700 w 1981200"/>
                <a:gd name="connsiteY3" fmla="*/ 476250 h 1905000"/>
                <a:gd name="connsiteX4" fmla="*/ 1504950 w 1981200"/>
                <a:gd name="connsiteY4" fmla="*/ 0 h 1905000"/>
                <a:gd name="connsiteX5" fmla="*/ 1981200 w 1981200"/>
                <a:gd name="connsiteY5" fmla="*/ 476250 h 1905000"/>
                <a:gd name="connsiteX6" fmla="*/ 1743075 w 1981200"/>
                <a:gd name="connsiteY6" fmla="*/ 476250 h 1905000"/>
                <a:gd name="connsiteX7" fmla="*/ 1743075 w 1981200"/>
                <a:gd name="connsiteY7" fmla="*/ 1905000 h 1905000"/>
                <a:gd name="connsiteX8" fmla="*/ 0 w 1981200"/>
                <a:gd name="connsiteY8" fmla="*/ 1905000 h 1905000"/>
                <a:gd name="connsiteX9" fmla="*/ 0 w 1981200"/>
                <a:gd name="connsiteY9" fmla="*/ 1703070 h 190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81200" h="1905000">
                  <a:moveTo>
                    <a:pt x="0" y="1703070"/>
                  </a:moveTo>
                  <a:lnTo>
                    <a:pt x="1251585" y="1703070"/>
                  </a:lnTo>
                  <a:lnTo>
                    <a:pt x="1266825" y="476250"/>
                  </a:lnTo>
                  <a:lnTo>
                    <a:pt x="1028700" y="476250"/>
                  </a:lnTo>
                  <a:lnTo>
                    <a:pt x="1504950" y="0"/>
                  </a:lnTo>
                  <a:lnTo>
                    <a:pt x="1981200" y="476250"/>
                  </a:lnTo>
                  <a:lnTo>
                    <a:pt x="1743075" y="476250"/>
                  </a:lnTo>
                  <a:lnTo>
                    <a:pt x="1743075" y="1905000"/>
                  </a:lnTo>
                  <a:lnTo>
                    <a:pt x="0" y="1905000"/>
                  </a:lnTo>
                  <a:lnTo>
                    <a:pt x="0" y="1703070"/>
                  </a:lnTo>
                  <a:close/>
                </a:path>
              </a:pathLst>
            </a:custGeom>
            <a:solidFill>
              <a:srgbClr val="F9870A"/>
            </a:solidFill>
            <a:ln w="41275">
              <a:solidFill>
                <a:schemeClr val="bg1"/>
              </a:solidFill>
            </a:ln>
            <a:effectLst>
              <a:outerShdw blurRad="520700" sx="98000" sy="98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746068" y="322421"/>
              <a:ext cx="894806" cy="370047"/>
            </a:xfrm>
            <a:prstGeom prst="rect">
              <a:avLst/>
            </a:prstGeom>
            <a:solidFill>
              <a:schemeClr val="accent1">
                <a:alpha val="0"/>
              </a:schemeClr>
            </a:solidFill>
            <a:ln w="155575" cmpd="dbl">
              <a:solidFill>
                <a:srgbClr val="F9870A"/>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1068" y="838201"/>
              <a:ext cx="5448300" cy="1457325"/>
            </a:xfrm>
            <a:prstGeom prst="rect">
              <a:avLst/>
            </a:prstGeom>
          </p:spPr>
        </p:pic>
      </p:grpSp>
    </p:spTree>
    <p:extLst>
      <p:ext uri="{BB962C8B-B14F-4D97-AF65-F5344CB8AC3E}">
        <p14:creationId xmlns:p14="http://schemas.microsoft.com/office/powerpoint/2010/main" val="1654372146"/>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site actions selected with drop down menu:&#10;Edit page&#10;new page&#10;new document library&#10;new site&#10;more options...&#10;&#10;manage content structure&#10;view all site content&#10;edit in sharepoint designer"/>
          <p:cNvGrpSpPr/>
          <p:nvPr/>
        </p:nvGrpSpPr>
        <p:grpSpPr>
          <a:xfrm>
            <a:off x="1798320" y="322421"/>
            <a:ext cx="8412480" cy="9122979"/>
            <a:chOff x="1798320" y="322421"/>
            <a:chExt cx="8412480" cy="9122979"/>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381000"/>
              <a:ext cx="8382000" cy="6236208"/>
            </a:xfrm>
            <a:prstGeom prst="rect">
              <a:avLst/>
            </a:prstGeom>
            <a:noFill/>
            <a:ln w="57150">
              <a:solidFill>
                <a:srgbClr val="F9870A"/>
              </a:solidFill>
              <a:miter lim="800000"/>
              <a:headEnd/>
              <a:tailEnd/>
            </a:ln>
            <a:extLst>
              <a:ext uri="{909E8E84-426E-40DD-AFC4-6F175D3DCCD1}">
                <a14:hiddenFill xmlns:a14="http://schemas.microsoft.com/office/drawing/2010/main">
                  <a:solidFill>
                    <a:schemeClr val="accent1"/>
                  </a:solidFill>
                </a14:hiddenFill>
              </a:ext>
            </a:extLst>
          </p:spPr>
        </p:pic>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8320" y="322421"/>
              <a:ext cx="4800600" cy="9122979"/>
            </a:xfrm>
            <a:prstGeom prst="rect">
              <a:avLst/>
            </a:prstGeom>
            <a:noFill/>
            <a:ln w="57150">
              <a:solidFill>
                <a:srgbClr val="F9870A"/>
              </a:solidFill>
              <a:miter lim="800000"/>
              <a:headEnd/>
              <a:tailEnd/>
            </a:ln>
            <a:effectLst>
              <a:outerShdw blurRad="1270000" dir="5400000" sx="156000" sy="156000" algn="ctr" rotWithShape="0">
                <a:srgbClr val="000000">
                  <a:alpha val="35000"/>
                </a:srgbClr>
              </a:outerShdw>
            </a:effectLst>
            <a:extLst>
              <a:ext uri="{909E8E84-426E-40DD-AFC4-6F175D3DCCD1}">
                <a14:hiddenFill xmlns:a14="http://schemas.microsoft.com/office/drawing/2010/main">
                  <a:solidFill>
                    <a:schemeClr val="accent1"/>
                  </a:solidFill>
                </a14:hiddenFill>
              </a:ext>
            </a:extLst>
          </p:spPr>
        </p:pic>
      </p:grpSp>
    </p:spTree>
    <p:extLst>
      <p:ext uri="{BB962C8B-B14F-4D97-AF65-F5344CB8AC3E}">
        <p14:creationId xmlns:p14="http://schemas.microsoft.com/office/powerpoint/2010/main" val="1783934312"/>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My cart fill entries sharepoint page with list tab selected and site actions with docment download icon "/>
          <p:cNvGrpSpPr/>
          <p:nvPr/>
        </p:nvGrpSpPr>
        <p:grpSpPr>
          <a:xfrm>
            <a:off x="1676400" y="335280"/>
            <a:ext cx="8801100" cy="6281928"/>
            <a:chOff x="1676400" y="335280"/>
            <a:chExt cx="8801100" cy="6281928"/>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381000"/>
              <a:ext cx="8382000" cy="6236208"/>
            </a:xfrm>
            <a:prstGeom prst="rect">
              <a:avLst/>
            </a:prstGeom>
            <a:noFill/>
            <a:ln w="57150">
              <a:solidFill>
                <a:srgbClr val="F9870A"/>
              </a:solidFill>
              <a:miter lim="800000"/>
              <a:headEnd/>
              <a:tailEnd/>
            </a:ln>
            <a:extLst>
              <a:ext uri="{909E8E84-426E-40DD-AFC4-6F175D3DCCD1}">
                <a14:hiddenFill xmlns:a14="http://schemas.microsoft.com/office/drawing/2010/main">
                  <a:solidFill>
                    <a:schemeClr val="accent1"/>
                  </a:solidFill>
                </a14:hiddenFill>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43800" y="2438401"/>
              <a:ext cx="2819400" cy="2466975"/>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28800" y="3124201"/>
              <a:ext cx="5448300" cy="1457325"/>
            </a:xfrm>
            <a:prstGeom prst="rect">
              <a:avLst/>
            </a:prstGeom>
          </p:spPr>
        </p:pic>
        <p:pic>
          <p:nvPicPr>
            <p:cNvPr id="1126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8320" y="381000"/>
              <a:ext cx="8679180" cy="1495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1676400" y="335280"/>
              <a:ext cx="8767762" cy="1569720"/>
            </a:xfrm>
            <a:prstGeom prst="rect">
              <a:avLst/>
            </a:prstGeom>
            <a:solidFill>
              <a:schemeClr val="accent1">
                <a:alpha val="0"/>
              </a:schemeClr>
            </a:solidFill>
            <a:ln w="155575">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23963790"/>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SharePoint: Demo page&#10;&#10;Welcome to your blog!&#10;To begin using your site, click Create a post under blog tools.&#10;&#10;What isi a blog?&#10;A blog is a web site designed to help you share information related to a particular subject area in the form of text, images, links, and other media such as video.  Blogs can be used as team sites, news sites, journals, diaries, and more.&#10;&#10;Blog post usually consist of frequent short postings and are typically displayed in reverse chronological order (newest entries first). Blogs encourage site visitors to interact with one another by leaving comments on posts.&#10;Blogs can be also used as a team communication tool.  Keep team members informed by providing a central place for links and relevant new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6425" y="671514"/>
            <a:ext cx="8439150" cy="5514975"/>
          </a:xfrm>
          <a:prstGeom prst="rect">
            <a:avLst/>
          </a:prstGeom>
          <a:noFill/>
          <a:ln w="57150">
            <a:solidFill>
              <a:srgbClr val="F9870A"/>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289503249"/>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SharePoint: Demo page&#10;&#10;Welcome to your blog!&#10;To begin using your site, click Create a post under blog tools.&#10;&#10;What isi a blog?&#10;A blog is a web site designed to help you share information related to a particular subject area in the form of text, images, links, and other media such as video.  Blogs can be used as team sites, news sites, journals, diaries, and more.&#10;&#10;Blog post usually consist of frequent short postings and are typically displayed in reverse chronological order (newest entries first). Blogs encourage site visitors to interact with one another by leaving comments on posts.&#10;Blogs can be also used as a team communication tool.  Keep team members informed by providing a central place for links and relevant new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52400"/>
            <a:ext cx="9005628" cy="6629400"/>
          </a:xfrm>
          <a:prstGeom prst="rect">
            <a:avLst/>
          </a:prstGeom>
          <a:noFill/>
          <a:ln w="57150">
            <a:solidFill>
              <a:srgbClr val="F9870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2246456"/>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SharePoint: Demo page&#10;&#10;Welcome to your blog!&#10;To begin using your site, click Create a post under blog tools.&#10;&#10;What isi a blog?&#10;A blog is a web site designed to help you share information related to a particular subject area in the form of text, images, links, and other media such as video.  Blogs can be used as team sites, news sites, journals, diaries, and more.&#10;&#10;Blog post usually consist of frequent short postings and are typically displayed in reverse chronological order (newest entries first). Blogs encourage site visitors to interact with one another by leaving comments on posts.&#10;Blogs can be also used as a team communication tool.  Keep team members informed by providing a central place for links and relevant news.&#10;&#10;With box around site actions, upload icon, and browse tab in upper left hand corner"/>
          <p:cNvGrpSpPr/>
          <p:nvPr/>
        </p:nvGrpSpPr>
        <p:grpSpPr>
          <a:xfrm>
            <a:off x="1552755" y="152400"/>
            <a:ext cx="9053073" cy="6629400"/>
            <a:chOff x="1552755" y="152400"/>
            <a:chExt cx="9053073" cy="6629400"/>
          </a:xfrm>
        </p:grpSpPr>
        <p:pic>
          <p:nvPicPr>
            <p:cNvPr id="1030" name="Picture 6" descr="C:\Users\VHABHS~3\AppData\Local\Temp\1\SNAGHTML244620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52400"/>
              <a:ext cx="9005628" cy="6629400"/>
            </a:xfrm>
            <a:prstGeom prst="rect">
              <a:avLst/>
            </a:prstGeom>
            <a:noFill/>
            <a:ln w="57150">
              <a:solidFill>
                <a:srgbClr val="F9870A"/>
              </a:solidFill>
            </a:ln>
            <a:extLst>
              <a:ext uri="{909E8E84-426E-40DD-AFC4-6F175D3DCCD1}">
                <a14:hiddenFill xmlns:a14="http://schemas.microsoft.com/office/drawing/2010/main">
                  <a:solidFill>
                    <a:srgbClr val="FFFFFF"/>
                  </a:solidFill>
                </a14:hiddenFill>
              </a:ext>
            </a:extLst>
          </p:spPr>
        </p:pic>
        <p:sp>
          <p:nvSpPr>
            <p:cNvPr id="3" name="Rectangle 2"/>
            <p:cNvSpPr/>
            <p:nvPr/>
          </p:nvSpPr>
          <p:spPr>
            <a:xfrm>
              <a:off x="1552755" y="685800"/>
              <a:ext cx="1981200" cy="762000"/>
            </a:xfrm>
            <a:prstGeom prst="rect">
              <a:avLst/>
            </a:prstGeom>
            <a:solidFill>
              <a:schemeClr val="accent1">
                <a:alpha val="0"/>
              </a:schemeClr>
            </a:solidFill>
            <a:ln w="177800">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11592578"/>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site actions selected with drop down menu:&#10;Edit page&#10;new page&#10;new document library&#10;new site&#10;more options...&#10;&#10;manage content structure&#10;view all site content&#10;edit in sharepoint designer"/>
          <p:cNvGrpSpPr/>
          <p:nvPr/>
        </p:nvGrpSpPr>
        <p:grpSpPr>
          <a:xfrm>
            <a:off x="1600200" y="152400"/>
            <a:ext cx="9005628" cy="6629400"/>
            <a:chOff x="1600200" y="152400"/>
            <a:chExt cx="9005628" cy="6629400"/>
          </a:xfrm>
        </p:grpSpPr>
        <p:pic>
          <p:nvPicPr>
            <p:cNvPr id="1030" name="Picture 6" descr="C:\Users\VHABHS~3\AppData\Local\Temp\1\SNAGHTML244620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52400"/>
              <a:ext cx="9005628" cy="6629400"/>
            </a:xfrm>
            <a:prstGeom prst="rect">
              <a:avLst/>
            </a:prstGeom>
            <a:noFill/>
            <a:ln w="57150">
              <a:solidFill>
                <a:srgbClr val="F9870A"/>
              </a:solidFill>
            </a:ln>
            <a:extLst>
              <a:ext uri="{909E8E84-426E-40DD-AFC4-6F175D3DCCD1}">
                <a14:hiddenFill xmlns:a14="http://schemas.microsoft.com/office/drawing/2010/main">
                  <a:solidFill>
                    <a:srgbClr val="FFFFFF"/>
                  </a:solidFill>
                </a14:hiddenFill>
              </a:ext>
            </a:extLst>
          </p:spPr>
        </p:pic>
        <p:pic>
          <p:nvPicPr>
            <p:cNvPr id="512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6149"/>
            <a:stretch/>
          </p:blipFill>
          <p:spPr bwMode="auto">
            <a:xfrm>
              <a:off x="1676400" y="762000"/>
              <a:ext cx="3489384" cy="5996750"/>
            </a:xfrm>
            <a:prstGeom prst="rect">
              <a:avLst/>
            </a:prstGeom>
            <a:ln>
              <a:noFill/>
            </a:ln>
            <a:effectLst>
              <a:outerShdw blurRad="292100" dist="139700" dir="2700000" algn="tl" rotWithShape="0">
                <a:srgbClr val="333333">
                  <a:alpha val="65000"/>
                </a:srgbClr>
              </a:outerShdw>
            </a:effectLst>
          </p:spPr>
          <p:style>
            <a:lnRef idx="1">
              <a:schemeClr val="dk1"/>
            </a:lnRef>
            <a:fillRef idx="2">
              <a:schemeClr val="dk1"/>
            </a:fillRef>
            <a:effectRef idx="1">
              <a:schemeClr val="dk1"/>
            </a:effectRef>
            <a:fontRef idx="minor">
              <a:schemeClr val="dk1"/>
            </a:fontRef>
          </p:style>
        </p:pic>
      </p:grpSp>
    </p:spTree>
    <p:extLst>
      <p:ext uri="{BB962C8B-B14F-4D97-AF65-F5344CB8AC3E}">
        <p14:creationId xmlns:p14="http://schemas.microsoft.com/office/powerpoint/2010/main" val="371439446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Lock">
            <a:hlinkClick r:id="rId3"/>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0" y="-21236"/>
            <a:ext cx="7543800" cy="716239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descr="Information Security &#10;"/>
          <p:cNvSpPr/>
          <p:nvPr/>
        </p:nvSpPr>
        <p:spPr>
          <a:xfrm>
            <a:off x="7543800" y="2558844"/>
            <a:ext cx="4648200" cy="1754326"/>
          </a:xfrm>
          <a:prstGeom prst="rect">
            <a:avLst/>
          </a:prstGeom>
        </p:spPr>
        <p:txBody>
          <a:bodyPr wrap="square">
            <a:spAutoFit/>
          </a:bodyPr>
          <a:lstStyle/>
          <a:p>
            <a:pPr algn="ctr">
              <a:defRPr/>
            </a:pPr>
            <a:r>
              <a:rPr lang="en-US" sz="5400" b="1" dirty="0">
                <a:sym typeface="Wingdings" panose="05000000000000000000" pitchFamily="2" charset="2"/>
              </a:rPr>
              <a:t>Information </a:t>
            </a:r>
            <a:r>
              <a:rPr lang="en-US" sz="5400" b="1" dirty="0" smtClean="0">
                <a:sym typeface="Wingdings" panose="05000000000000000000" pitchFamily="2" charset="2"/>
              </a:rPr>
              <a:t>Security </a:t>
            </a:r>
            <a:endParaRPr lang="en-US" sz="5400" b="1" dirty="0">
              <a:sym typeface="Wingdings" panose="05000000000000000000" pitchFamily="2" charset="2"/>
            </a:endParaRPr>
          </a:p>
        </p:txBody>
      </p:sp>
    </p:spTree>
    <p:extLst>
      <p:ext uri="{BB962C8B-B14F-4D97-AF65-F5344CB8AC3E}">
        <p14:creationId xmlns:p14="http://schemas.microsoft.com/office/powerpoint/2010/main" val="702547406"/>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site actions selected with drop down menu:&#10;Edit page&#10;new page&#10;new document library&#10;new site&#10;more options...&#10;&#10;manage content structure&#10;view all site content&#10;edit in sharepoint designer&#10;&#10;box around View all Site Content"/>
          <p:cNvGrpSpPr/>
          <p:nvPr/>
        </p:nvGrpSpPr>
        <p:grpSpPr>
          <a:xfrm>
            <a:off x="1600200" y="152400"/>
            <a:ext cx="9005628" cy="6629400"/>
            <a:chOff x="1600200" y="152400"/>
            <a:chExt cx="9005628" cy="6629400"/>
          </a:xfrm>
        </p:grpSpPr>
        <p:pic>
          <p:nvPicPr>
            <p:cNvPr id="1030" name="Picture 6" descr="C:\Users\VHABHS~3\AppData\Local\Temp\1\SNAGHTML244620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52400"/>
              <a:ext cx="9005628" cy="6629400"/>
            </a:xfrm>
            <a:prstGeom prst="rect">
              <a:avLst/>
            </a:prstGeom>
            <a:noFill/>
            <a:ln w="57150">
              <a:solidFill>
                <a:srgbClr val="F9870A"/>
              </a:solidFill>
            </a:ln>
            <a:extLst>
              <a:ext uri="{909E8E84-426E-40DD-AFC4-6F175D3DCCD1}">
                <a14:hiddenFill xmlns:a14="http://schemas.microsoft.com/office/drawing/2010/main">
                  <a:solidFill>
                    <a:srgbClr val="FFFFFF"/>
                  </a:solidFill>
                </a14:hiddenFill>
              </a:ext>
            </a:extLst>
          </p:spPr>
        </p:pic>
        <p:pic>
          <p:nvPicPr>
            <p:cNvPr id="512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4099"/>
            <a:stretch/>
          </p:blipFill>
          <p:spPr bwMode="auto">
            <a:xfrm>
              <a:off x="1616017" y="762000"/>
              <a:ext cx="3565584" cy="5996750"/>
            </a:xfrm>
            <a:prstGeom prst="rect">
              <a:avLst/>
            </a:prstGeom>
            <a:ln>
              <a:noFill/>
            </a:ln>
            <a:effectLst>
              <a:outerShdw blurRad="292100" dist="139700" dir="2700000" algn="tl" rotWithShape="0">
                <a:srgbClr val="333333">
                  <a:alpha val="65000"/>
                </a:srgbClr>
              </a:outerShdw>
            </a:effectLst>
          </p:spPr>
          <p:style>
            <a:lnRef idx="1">
              <a:schemeClr val="dk1"/>
            </a:lnRef>
            <a:fillRef idx="2">
              <a:schemeClr val="dk1"/>
            </a:fillRef>
            <a:effectRef idx="1">
              <a:schemeClr val="dk1"/>
            </a:effectRef>
            <a:fontRef idx="minor">
              <a:schemeClr val="dk1"/>
            </a:fontRef>
          </p:style>
        </p:pic>
        <p:sp>
          <p:nvSpPr>
            <p:cNvPr id="4" name="Rectangle 3"/>
            <p:cNvSpPr/>
            <p:nvPr/>
          </p:nvSpPr>
          <p:spPr>
            <a:xfrm>
              <a:off x="1732548" y="3827949"/>
              <a:ext cx="3352800" cy="896451"/>
            </a:xfrm>
            <a:prstGeom prst="rect">
              <a:avLst/>
            </a:prstGeom>
            <a:solidFill>
              <a:srgbClr val="F9870A">
                <a:alpha val="0"/>
              </a:srgbClr>
            </a:solidFill>
            <a:ln w="177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15214458"/>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Sample site, all site content page: displays all sites, lists, and libraries on this si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6218" y="138906"/>
            <a:ext cx="9199563" cy="6732587"/>
          </a:xfrm>
          <a:prstGeom prst="rect">
            <a:avLst/>
          </a:prstGeom>
          <a:noFill/>
          <a:ln w="57150">
            <a:solidFill>
              <a:srgbClr val="F9870A"/>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70203509"/>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Sample site, all site content page: displays all sites, lists, and libraries on this site.&#10;&#10;Box around Create icon"/>
          <p:cNvGrpSpPr/>
          <p:nvPr/>
        </p:nvGrpSpPr>
        <p:grpSpPr>
          <a:xfrm>
            <a:off x="1496218" y="138906"/>
            <a:ext cx="9199563" cy="6732587"/>
            <a:chOff x="1524001" y="61914"/>
            <a:chExt cx="9199563" cy="6732587"/>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61914"/>
              <a:ext cx="9199563" cy="6732587"/>
            </a:xfrm>
            <a:prstGeom prst="rect">
              <a:avLst/>
            </a:prstGeom>
            <a:noFill/>
            <a:ln w="57150">
              <a:solidFill>
                <a:srgbClr val="F9870A"/>
              </a:solidFill>
              <a:miter lim="800000"/>
              <a:headEnd/>
              <a:tailEnd/>
            </a:ln>
            <a:extLst>
              <a:ext uri="{909E8E84-426E-40DD-AFC4-6F175D3DCCD1}">
                <a14:hiddenFill xmlns:a14="http://schemas.microsoft.com/office/drawing/2010/main">
                  <a:solidFill>
                    <a:schemeClr val="accent1"/>
                  </a:solidFill>
                </a14:hiddenFill>
              </a:ext>
            </a:extLst>
          </p:spPr>
        </p:pic>
        <p:sp>
          <p:nvSpPr>
            <p:cNvPr id="3" name="Rectangle 2"/>
            <p:cNvSpPr/>
            <p:nvPr/>
          </p:nvSpPr>
          <p:spPr>
            <a:xfrm>
              <a:off x="2743201" y="1752601"/>
              <a:ext cx="1581045" cy="685800"/>
            </a:xfrm>
            <a:prstGeom prst="rect">
              <a:avLst/>
            </a:prstGeom>
            <a:solidFill>
              <a:srgbClr val="F9870A">
                <a:alpha val="0"/>
              </a:srgbClr>
            </a:solidFill>
            <a:ln w="177800">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45995867"/>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Sample site, all site content page: displays all sites, lists, and libraries on this site.&#10;&#10;Box around create icon. "/>
          <p:cNvGrpSpPr/>
          <p:nvPr/>
        </p:nvGrpSpPr>
        <p:grpSpPr>
          <a:xfrm>
            <a:off x="1524001" y="61914"/>
            <a:ext cx="9199563" cy="6732587"/>
            <a:chOff x="1524001" y="61914"/>
            <a:chExt cx="9199563" cy="6732587"/>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61914"/>
              <a:ext cx="9199563" cy="6732587"/>
            </a:xfrm>
            <a:prstGeom prst="rect">
              <a:avLst/>
            </a:prstGeom>
            <a:noFill/>
            <a:ln w="9525">
              <a:solidFill>
                <a:srgbClr val="F9870A"/>
              </a:solidFill>
              <a:miter lim="800000"/>
              <a:headEnd/>
              <a:tailEnd/>
            </a:ln>
            <a:extLst>
              <a:ext uri="{909E8E84-426E-40DD-AFC4-6F175D3DCCD1}">
                <a14:hiddenFill xmlns:a14="http://schemas.microsoft.com/office/drawing/2010/main">
                  <a:solidFill>
                    <a:schemeClr val="accent1"/>
                  </a:solidFill>
                </a14:hiddenFill>
              </a:ext>
            </a:extLst>
          </p:spPr>
        </p:pic>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1408907"/>
              <a:ext cx="7211784" cy="4038599"/>
            </a:xfrm>
            <a:prstGeom prst="rect">
              <a:avLst/>
            </a:prstGeom>
            <a:ln w="57150">
              <a:solidFill>
                <a:srgbClr val="F9870A"/>
              </a:solidFill>
            </a:ln>
          </p:spPr>
          <p:style>
            <a:lnRef idx="1">
              <a:schemeClr val="dk1"/>
            </a:lnRef>
            <a:fillRef idx="2">
              <a:schemeClr val="dk1"/>
            </a:fillRef>
            <a:effectRef idx="1">
              <a:schemeClr val="dk1"/>
            </a:effectRef>
            <a:fontRef idx="minor">
              <a:schemeClr val="dk1"/>
            </a:fontRef>
          </p:style>
        </p:pic>
        <p:sp>
          <p:nvSpPr>
            <p:cNvPr id="5" name="Rectangle 4"/>
            <p:cNvSpPr/>
            <p:nvPr/>
          </p:nvSpPr>
          <p:spPr>
            <a:xfrm>
              <a:off x="2895600" y="2095501"/>
              <a:ext cx="1828800" cy="1028699"/>
            </a:xfrm>
            <a:prstGeom prst="rect">
              <a:avLst/>
            </a:prstGeom>
            <a:solidFill>
              <a:schemeClr val="accent1">
                <a:alpha val="0"/>
              </a:schemeClr>
            </a:solidFill>
            <a:ln w="177800">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83487155"/>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Create:&#10;Browse from: Installed items: blank site, blog, calendar, charitable contributions web, contacts, contacts web database, custom list, custom list in datasheet view, data connection library, decision meeting workpace, discussion board, document center.&#10;&#10;Filter by:&#10;All types:&#10;Library&#10;list &#10;page&#10;site&#10;&#10;All categories:&#10;blank and custom&#10;collaboration&#10;communication&#10;content&#10;data&#10;meetings&#10;search&#10;tracking&#10;web databases "/>
          <p:cNvGrpSpPr/>
          <p:nvPr/>
        </p:nvGrpSpPr>
        <p:grpSpPr>
          <a:xfrm>
            <a:off x="1524001" y="61914"/>
            <a:ext cx="9199563" cy="6732587"/>
            <a:chOff x="1524001" y="61914"/>
            <a:chExt cx="9199563" cy="6732587"/>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61914"/>
              <a:ext cx="9199563" cy="6732587"/>
            </a:xfrm>
            <a:prstGeom prst="rect">
              <a:avLst/>
            </a:prstGeom>
            <a:noFill/>
            <a:ln w="57150">
              <a:solidFill>
                <a:srgbClr val="F9870A"/>
              </a:solidFill>
              <a:miter lim="800000"/>
              <a:headEnd/>
              <a:tailEnd/>
            </a:ln>
            <a:extLst>
              <a:ext uri="{909E8E84-426E-40DD-AFC4-6F175D3DCCD1}">
                <a14:hiddenFill xmlns:a14="http://schemas.microsoft.com/office/drawing/2010/main">
                  <a:solidFill>
                    <a:schemeClr val="accent1"/>
                  </a:solidFill>
                </a14:hiddenFill>
              </a:ext>
            </a:extLst>
          </p:spPr>
        </p:pic>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0463" y="568325"/>
              <a:ext cx="8742491" cy="58324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grpSp>
    </p:spTree>
    <p:extLst>
      <p:ext uri="{BB962C8B-B14F-4D97-AF65-F5344CB8AC3E}">
        <p14:creationId xmlns:p14="http://schemas.microsoft.com/office/powerpoint/2010/main" val="2059591175"/>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reate:&#10;Browse from: Installed items: blank site, blog, calendar, charitable contributions web, contacts, contacts web database, custom list, custom list in datasheet view, data connection library, decision meeting workpace, discussion board, document center.&#10;&#10;Filter by:&#10;All types:&#10;Library&#10;list &#10;page&#10;site&#10;&#10;All categories:&#10;blank and custom&#10;collaboration&#10;communication&#10;content&#10;data&#10;meetings&#10;search&#10;tracking&#10;web databases &#10;&#10;box around custom list"/>
          <p:cNvGrpSpPr/>
          <p:nvPr/>
        </p:nvGrpSpPr>
        <p:grpSpPr>
          <a:xfrm>
            <a:off x="1496218" y="97339"/>
            <a:ext cx="9199563" cy="6732587"/>
            <a:chOff x="1524001" y="61914"/>
            <a:chExt cx="9199563" cy="6732587"/>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61914"/>
              <a:ext cx="9199563" cy="6732587"/>
            </a:xfrm>
            <a:prstGeom prst="rect">
              <a:avLst/>
            </a:prstGeom>
            <a:noFill/>
            <a:ln w="9525">
              <a:solidFill>
                <a:srgbClr val="F9870A"/>
              </a:solidFill>
              <a:miter lim="800000"/>
              <a:headEnd/>
              <a:tailEnd/>
            </a:ln>
            <a:extLst>
              <a:ext uri="{909E8E84-426E-40DD-AFC4-6F175D3DCCD1}">
                <a14:hiddenFill xmlns:a14="http://schemas.microsoft.com/office/drawing/2010/main">
                  <a:solidFill>
                    <a:schemeClr val="accent1"/>
                  </a:solidFill>
                </a14:hiddenFill>
              </a:ext>
            </a:extLst>
          </p:spPr>
        </p:pic>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7010" y="568325"/>
              <a:ext cx="8573543" cy="5719763"/>
            </a:xfrm>
            <a:prstGeom prst="rect">
              <a:avLst/>
            </a:prstGeom>
            <a:ln w="57150">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921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6601" y="2057400"/>
              <a:ext cx="3500937"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3007768" y="2082560"/>
              <a:ext cx="4038600" cy="3543300"/>
            </a:xfrm>
            <a:prstGeom prst="rect">
              <a:avLst/>
            </a:prstGeom>
            <a:solidFill>
              <a:schemeClr val="accent1">
                <a:alpha val="0"/>
              </a:schemeClr>
            </a:solidFill>
            <a:ln w="177800">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01769941"/>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Create:&#10;Browse from: Installed items: blank site, blog, calendar, charitable contributions web, contacts, contacts web database, custom list, custom list in datasheet view, data connection library, decision meeting workpace, discussion board, document center.&#10;&#10;Filter by:&#10;All types:&#10;Library&#10;list &#10;page&#10;site&#10;&#10;All categories:&#10;blank and custom&#10;collaboration&#10;communication&#10;content&#10;data&#10;meetings&#10;search&#10;tracking&#10;web databases.&#10;&#10;Box around: Custom list, a blank list to which you can add your own columns and views.  Use this if none of the built-in list types are similar to the list you want to make.&#10;Cart_Fill_Tracker&#10;Create/more options"/>
          <p:cNvGrpSpPr/>
          <p:nvPr/>
        </p:nvGrpSpPr>
        <p:grpSpPr>
          <a:xfrm>
            <a:off x="1524001" y="61914"/>
            <a:ext cx="9199563" cy="6732587"/>
            <a:chOff x="1524001" y="61914"/>
            <a:chExt cx="9199563" cy="6732587"/>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61914"/>
              <a:ext cx="9199563" cy="6732587"/>
            </a:xfrm>
            <a:prstGeom prst="rect">
              <a:avLst/>
            </a:prstGeom>
            <a:noFill/>
            <a:ln w="57150">
              <a:solidFill>
                <a:srgbClr val="F9870A"/>
              </a:solidFill>
              <a:miter lim="800000"/>
              <a:headEnd/>
              <a:tailEnd/>
            </a:ln>
            <a:extLst>
              <a:ext uri="{909E8E84-426E-40DD-AFC4-6F175D3DCCD1}">
                <a14:hiddenFill xmlns:a14="http://schemas.microsoft.com/office/drawing/2010/main">
                  <a:solidFill>
                    <a:schemeClr val="accent1"/>
                  </a:solidFill>
                </a14:hiddenFill>
              </a:ext>
            </a:extLst>
          </p:spPr>
        </p:pic>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7010" y="568325"/>
              <a:ext cx="8573543" cy="57197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7696200" y="914401"/>
              <a:ext cx="2682722" cy="2513805"/>
            </a:xfrm>
            <a:prstGeom prst="rect">
              <a:avLst/>
            </a:prstGeom>
            <a:solidFill>
              <a:schemeClr val="accent1">
                <a:alpha val="0"/>
              </a:schemeClr>
            </a:solidFill>
            <a:ln w="177800">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99324" y="1190626"/>
              <a:ext cx="2276475" cy="2085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4150383062"/>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Create:&#10;Browse from: Installed items: blank site, blog, calendar, charitable contributions web, contacts, contacts web database, custom list, custom list in datasheet view, data connection library, decision meeting workpace, discussion board, document center.&#10;&#10;Filter by:&#10;All types:&#10;Library&#10;list &#10;page&#10;site&#10;&#10;All categories:&#10;blank and custom&#10;collaboration&#10;communication&#10;content&#10;data&#10;meetings&#10;search&#10;tracking&#10;web databases.&#10;&#10;Box around: Custom list, a blank list to which you can add your own columns and views.  Use this if none of the built-in list types are similar to the list you want to make.&#10;Cart_Fill_Tracker&#10;Create/more options"/>
          <p:cNvGrpSpPr/>
          <p:nvPr/>
        </p:nvGrpSpPr>
        <p:grpSpPr>
          <a:xfrm>
            <a:off x="1524001" y="61914"/>
            <a:ext cx="9199563" cy="6732587"/>
            <a:chOff x="1524001" y="61914"/>
            <a:chExt cx="9199563" cy="6732587"/>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61914"/>
              <a:ext cx="9199563" cy="6732587"/>
            </a:xfrm>
            <a:prstGeom prst="rect">
              <a:avLst/>
            </a:prstGeom>
            <a:noFill/>
            <a:ln w="9525">
              <a:solidFill>
                <a:srgbClr val="F9870A"/>
              </a:solidFill>
              <a:miter lim="800000"/>
              <a:headEnd/>
              <a:tailEnd/>
            </a:ln>
            <a:extLst>
              <a:ext uri="{909E8E84-426E-40DD-AFC4-6F175D3DCCD1}">
                <a14:hiddenFill xmlns:a14="http://schemas.microsoft.com/office/drawing/2010/main">
                  <a:solidFill>
                    <a:schemeClr val="accent1"/>
                  </a:solidFill>
                </a14:hiddenFill>
              </a:ext>
            </a:extLst>
          </p:spPr>
        </p:pic>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7010" y="568325"/>
              <a:ext cx="8573543" cy="57197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601" y="1143000"/>
              <a:ext cx="5239011" cy="48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4606039" y="914400"/>
              <a:ext cx="5628133" cy="5029201"/>
            </a:xfrm>
            <a:prstGeom prst="rect">
              <a:avLst/>
            </a:prstGeom>
            <a:solidFill>
              <a:schemeClr val="accent1">
                <a:alpha val="0"/>
              </a:schemeClr>
            </a:solidFill>
            <a:ln w="177800">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79077892"/>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Create:&#10;Browse from: Installed items: blank site, blog, calendar, charitable contributions web, contacts, contacts web database, custom list, custom list in datasheet view, data connection library, decision meeting workpace, discussion board, document center.&#10;&#10;Filter by:&#10;All types:&#10;Library&#10;list &#10;page&#10;site&#10;&#10;All categories:&#10;blank and custom&#10;collaboration&#10;communication&#10;content&#10;data&#10;meetings&#10;search&#10;tracking&#10;web databases.&#10;&#10;Box around: Custom list, a blank list to which you can add your own columns and views.  Use this if none of the built-in list types are similar to the list you want to make.&#10;Cart_Fill_Tracker&#10;Create/more options&#10;&#10;Box around Create"/>
          <p:cNvGrpSpPr/>
          <p:nvPr/>
        </p:nvGrpSpPr>
        <p:grpSpPr>
          <a:xfrm>
            <a:off x="1524001" y="61914"/>
            <a:ext cx="9199563" cy="6732587"/>
            <a:chOff x="1524001" y="61914"/>
            <a:chExt cx="9199563" cy="6732587"/>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61914"/>
              <a:ext cx="9199563" cy="6732587"/>
            </a:xfrm>
            <a:prstGeom prst="rect">
              <a:avLst/>
            </a:prstGeom>
            <a:noFill/>
            <a:ln w="9525">
              <a:solidFill>
                <a:srgbClr val="F9870A"/>
              </a:solidFill>
              <a:miter lim="800000"/>
              <a:headEnd/>
              <a:tailEnd/>
            </a:ln>
            <a:extLst>
              <a:ext uri="{909E8E84-426E-40DD-AFC4-6F175D3DCCD1}">
                <a14:hiddenFill xmlns:a14="http://schemas.microsoft.com/office/drawing/2010/main">
                  <a:solidFill>
                    <a:schemeClr val="accent1"/>
                  </a:solidFill>
                </a14:hiddenFill>
              </a:ext>
            </a:extLst>
          </p:spPr>
        </p:pic>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7010" y="568325"/>
              <a:ext cx="8573543" cy="57197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601" y="1143000"/>
              <a:ext cx="5239011" cy="48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4800600" y="4868174"/>
              <a:ext cx="1642362" cy="990600"/>
            </a:xfrm>
            <a:prstGeom prst="rect">
              <a:avLst/>
            </a:prstGeom>
            <a:solidFill>
              <a:srgbClr val="F9870A">
                <a:alpha val="0"/>
              </a:srgbClr>
            </a:solidFill>
            <a:ln w="177800">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96130206"/>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art Fill Tracker- All items, list tab select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399" y="288759"/>
            <a:ext cx="11624931" cy="6248400"/>
          </a:xfrm>
          <a:prstGeom prst="rect">
            <a:avLst/>
          </a:prstGeom>
          <a:noFill/>
          <a:ln w="57150">
            <a:solidFill>
              <a:srgbClr val="F9870A"/>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43447820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ext level"/>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22904" y="-2133600"/>
            <a:ext cx="12290323" cy="9217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6038610"/>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Cart Fill Tracker- All items, list tab selected. Box around Add new item. "/>
          <p:cNvGrpSpPr/>
          <p:nvPr/>
        </p:nvGrpSpPr>
        <p:grpSpPr>
          <a:xfrm>
            <a:off x="529389" y="481940"/>
            <a:ext cx="11125200" cy="5918860"/>
            <a:chOff x="1524001" y="457200"/>
            <a:chExt cx="9144000" cy="4914900"/>
          </a:xfrm>
        </p:grpSpPr>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457200"/>
              <a:ext cx="9144000" cy="4914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35215" y="2209800"/>
              <a:ext cx="4160668" cy="289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3200401" y="3200400"/>
              <a:ext cx="3162949" cy="1219200"/>
            </a:xfrm>
            <a:prstGeom prst="rect">
              <a:avLst/>
            </a:prstGeom>
            <a:solidFill>
              <a:schemeClr val="accent1">
                <a:alpha val="0"/>
              </a:schemeClr>
            </a:solidFill>
            <a:ln w="177800">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69778314"/>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Cart_Fill_Tracker New Item form:&#10;Edit:&#10;Save, cancel, paste, cut, copy, attach file, spelling&#10;Title:&#10;Save/cancel"/>
          <p:cNvGrpSpPr/>
          <p:nvPr/>
        </p:nvGrpSpPr>
        <p:grpSpPr>
          <a:xfrm>
            <a:off x="1524001" y="457200"/>
            <a:ext cx="9144000" cy="5100638"/>
            <a:chOff x="1524001" y="457200"/>
            <a:chExt cx="9144000" cy="5100638"/>
          </a:xfrm>
        </p:grpSpPr>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457200"/>
              <a:ext cx="9144000" cy="4914900"/>
            </a:xfrm>
            <a:prstGeom prst="rect">
              <a:avLst/>
            </a:prstGeom>
            <a:noFill/>
            <a:ln w="57150">
              <a:solidFill>
                <a:srgbClr val="F9870A"/>
              </a:solidFill>
              <a:miter lim="800000"/>
              <a:headEnd/>
              <a:tailEnd/>
            </a:ln>
            <a:extLst>
              <a:ext uri="{909E8E84-426E-40DD-AFC4-6F175D3DCCD1}">
                <a14:hiddenFill xmlns:a14="http://schemas.microsoft.com/office/drawing/2010/main">
                  <a:solidFill>
                    <a:schemeClr val="accent1"/>
                  </a:solidFill>
                </a14:hiddenFill>
              </a:ext>
            </a:extLst>
          </p:spPr>
        </p:pic>
        <p:pic>
          <p:nvPicPr>
            <p:cNvPr id="143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1371600"/>
              <a:ext cx="8481564" cy="4186238"/>
            </a:xfrm>
            <a:prstGeom prst="rect">
              <a:avLst/>
            </a:prstGeom>
            <a:ln w="57150">
              <a:solidFill>
                <a:srgbClr val="F9870A"/>
              </a:solidFill>
            </a:ln>
            <a:effectLst>
              <a:outerShdw blurRad="1270000" dir="10020000" sx="200000" sy="200000" algn="r" rotWithShape="0">
                <a:prstClr val="black">
                  <a:alpha val="20000"/>
                </a:prstClr>
              </a:outerShdw>
            </a:effectLst>
          </p:spPr>
          <p:style>
            <a:lnRef idx="1">
              <a:schemeClr val="dk1"/>
            </a:lnRef>
            <a:fillRef idx="3">
              <a:schemeClr val="dk1"/>
            </a:fillRef>
            <a:effectRef idx="2">
              <a:schemeClr val="dk1"/>
            </a:effectRef>
            <a:fontRef idx="minor">
              <a:schemeClr val="lt1"/>
            </a:fontRef>
          </p:style>
        </p:pic>
      </p:grpSp>
    </p:spTree>
    <p:extLst>
      <p:ext uri="{BB962C8B-B14F-4D97-AF65-F5344CB8AC3E}">
        <p14:creationId xmlns:p14="http://schemas.microsoft.com/office/powerpoint/2010/main" val="1152286875"/>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art_fill_Tracker- All Items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457200"/>
            <a:ext cx="11199628" cy="6019800"/>
          </a:xfrm>
          <a:prstGeom prst="rect">
            <a:avLst/>
          </a:prstGeom>
          <a:noFill/>
          <a:ln w="57150">
            <a:solidFill>
              <a:srgbClr val="F9870A"/>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924932137"/>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art_fill_Tracker- All Items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457200"/>
            <a:ext cx="11199628" cy="6019800"/>
          </a:xfrm>
          <a:prstGeom prst="rect">
            <a:avLst/>
          </a:prstGeom>
          <a:noFill/>
          <a:ln w="57150">
            <a:solidFill>
              <a:srgbClr val="F9870A"/>
            </a:solidFill>
            <a:miter lim="800000"/>
            <a:headEnd/>
            <a:tailEnd/>
          </a:ln>
          <a:extLst>
            <a:ext uri="{909E8E84-426E-40DD-AFC4-6F175D3DCCD1}">
              <a14:hiddenFill xmlns:a14="http://schemas.microsoft.com/office/drawing/2010/main">
                <a:solidFill>
                  <a:schemeClr val="accent1"/>
                </a:solidFill>
              </a14:hiddenFill>
            </a:ext>
          </a:extLst>
        </p:spPr>
      </p:pic>
      <p:sp>
        <p:nvSpPr>
          <p:cNvPr id="4" name="Rectangle 3"/>
          <p:cNvSpPr/>
          <p:nvPr/>
        </p:nvSpPr>
        <p:spPr>
          <a:xfrm>
            <a:off x="2286000" y="2667000"/>
            <a:ext cx="1828800" cy="533400"/>
          </a:xfrm>
          <a:prstGeom prst="rect">
            <a:avLst/>
          </a:prstGeom>
          <a:noFill/>
          <a:ln w="127000">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4036049"/>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descr="Hide The Title Field &#10;"/>
          <p:cNvSpPr txBox="1"/>
          <p:nvPr/>
        </p:nvSpPr>
        <p:spPr>
          <a:xfrm>
            <a:off x="0" y="685801"/>
            <a:ext cx="12192000" cy="1015663"/>
          </a:xfrm>
          <a:prstGeom prst="rect">
            <a:avLst/>
          </a:prstGeom>
          <a:noFill/>
        </p:spPr>
        <p:txBody>
          <a:bodyPr wrap="square" rtlCol="0">
            <a:spAutoFit/>
          </a:bodyPr>
          <a:lstStyle/>
          <a:p>
            <a:pPr algn="ctr"/>
            <a:r>
              <a:rPr lang="en-US" sz="6000" b="1" dirty="0">
                <a:solidFill>
                  <a:srgbClr val="F9870A"/>
                </a:solidFill>
                <a:effectLst>
                  <a:outerShdw blurRad="38100" dist="38100" dir="2700000" algn="tl">
                    <a:srgbClr val="000000">
                      <a:alpha val="43137"/>
                    </a:srgbClr>
                  </a:outerShdw>
                </a:effectLst>
              </a:rPr>
              <a:t>Hide The Title Field </a:t>
            </a:r>
          </a:p>
        </p:txBody>
      </p:sp>
    </p:spTree>
    <p:extLst>
      <p:ext uri="{BB962C8B-B14F-4D97-AF65-F5344CB8AC3E}">
        <p14:creationId xmlns:p14="http://schemas.microsoft.com/office/powerpoint/2010/main" val="375975452"/>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descr="Hide The Title Field &#10;"/>
          <p:cNvSpPr txBox="1"/>
          <p:nvPr/>
        </p:nvSpPr>
        <p:spPr>
          <a:xfrm>
            <a:off x="0" y="685801"/>
            <a:ext cx="12192000" cy="1015663"/>
          </a:xfrm>
          <a:prstGeom prst="rect">
            <a:avLst/>
          </a:prstGeom>
          <a:noFill/>
        </p:spPr>
        <p:txBody>
          <a:bodyPr wrap="square" rtlCol="0">
            <a:spAutoFit/>
          </a:bodyPr>
          <a:lstStyle/>
          <a:p>
            <a:pPr algn="ctr"/>
            <a:r>
              <a:rPr lang="en-US" sz="6000" b="1" dirty="0">
                <a:solidFill>
                  <a:srgbClr val="F9870A"/>
                </a:solidFill>
                <a:effectLst>
                  <a:outerShdw blurRad="38100" dist="38100" dir="2700000" algn="tl">
                    <a:srgbClr val="000000">
                      <a:alpha val="43137"/>
                    </a:srgbClr>
                  </a:outerShdw>
                </a:effectLst>
              </a:rPr>
              <a:t>Hide The Title Field </a:t>
            </a:r>
          </a:p>
        </p:txBody>
      </p:sp>
      <p:graphicFrame>
        <p:nvGraphicFramePr>
          <p:cNvPr id="4" name="Diagram 3" descr="Remove it from the form"/>
          <p:cNvGraphicFramePr/>
          <p:nvPr>
            <p:extLst>
              <p:ext uri="{D42A27DB-BD31-4B8C-83A1-F6EECF244321}">
                <p14:modId xmlns:p14="http://schemas.microsoft.com/office/powerpoint/2010/main" val="1019853332"/>
              </p:ext>
            </p:extLst>
          </p:nvPr>
        </p:nvGraphicFramePr>
        <p:xfrm>
          <a:off x="152400" y="1701464"/>
          <a:ext cx="11887200" cy="45469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23612497"/>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descr="hide the title field"/>
          <p:cNvSpPr txBox="1"/>
          <p:nvPr/>
        </p:nvSpPr>
        <p:spPr>
          <a:xfrm>
            <a:off x="0" y="685801"/>
            <a:ext cx="12192000" cy="1015663"/>
          </a:xfrm>
          <a:prstGeom prst="rect">
            <a:avLst/>
          </a:prstGeom>
          <a:noFill/>
        </p:spPr>
        <p:txBody>
          <a:bodyPr wrap="square" rtlCol="0">
            <a:spAutoFit/>
          </a:bodyPr>
          <a:lstStyle/>
          <a:p>
            <a:pPr algn="ctr"/>
            <a:r>
              <a:rPr lang="en-US" sz="6000" b="1" dirty="0">
                <a:solidFill>
                  <a:srgbClr val="F9870A"/>
                </a:solidFill>
                <a:effectLst>
                  <a:outerShdw blurRad="38100" dist="38100" dir="2700000" algn="tl">
                    <a:srgbClr val="000000">
                      <a:alpha val="43137"/>
                    </a:srgbClr>
                  </a:outerShdw>
                </a:effectLst>
              </a:rPr>
              <a:t>Hide The Title Field </a:t>
            </a:r>
          </a:p>
        </p:txBody>
      </p:sp>
      <p:graphicFrame>
        <p:nvGraphicFramePr>
          <p:cNvPr id="4" name="Diagram 3" descr="Remove it from the Form&#10;Remove it from the View  &#10;"/>
          <p:cNvGraphicFramePr/>
          <p:nvPr>
            <p:extLst>
              <p:ext uri="{D42A27DB-BD31-4B8C-83A1-F6EECF244321}">
                <p14:modId xmlns:p14="http://schemas.microsoft.com/office/powerpoint/2010/main" val="1403772574"/>
              </p:ext>
            </p:extLst>
          </p:nvPr>
        </p:nvGraphicFramePr>
        <p:xfrm>
          <a:off x="152400" y="1701464"/>
          <a:ext cx="11887200" cy="45469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81988509"/>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art_Fill_tracker All item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371" y="260086"/>
            <a:ext cx="11424585" cy="6140714"/>
          </a:xfrm>
          <a:prstGeom prst="rect">
            <a:avLst/>
          </a:prstGeom>
          <a:noFill/>
          <a:ln w="57150">
            <a:solidFill>
              <a:srgbClr val="F9870A"/>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844932739"/>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art_Fill_tracker All item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371" y="260086"/>
            <a:ext cx="11424585" cy="6140714"/>
          </a:xfrm>
          <a:prstGeom prst="rect">
            <a:avLst/>
          </a:prstGeom>
          <a:noFill/>
          <a:ln w="57150">
            <a:solidFill>
              <a:srgbClr val="F9870A"/>
            </a:solidFill>
            <a:miter lim="800000"/>
            <a:headEnd/>
            <a:tailEnd/>
          </a:ln>
          <a:extLst>
            <a:ext uri="{909E8E84-426E-40DD-AFC4-6F175D3DCCD1}">
              <a14:hiddenFill xmlns:a14="http://schemas.microsoft.com/office/drawing/2010/main">
                <a:solidFill>
                  <a:schemeClr val="accent1"/>
                </a:solidFill>
              </a14:hiddenFill>
            </a:ext>
          </a:extLst>
        </p:spPr>
      </p:pic>
      <p:sp>
        <p:nvSpPr>
          <p:cNvPr id="6" name="Rectangle 5"/>
          <p:cNvSpPr/>
          <p:nvPr/>
        </p:nvSpPr>
        <p:spPr>
          <a:xfrm>
            <a:off x="2286000" y="2570748"/>
            <a:ext cx="1828800" cy="533400"/>
          </a:xfrm>
          <a:prstGeom prst="rect">
            <a:avLst/>
          </a:prstGeom>
          <a:noFill/>
          <a:ln w="127000">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6212571"/>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descr="CFT-Demo-New Item form"/>
          <p:cNvGrpSpPr/>
          <p:nvPr/>
        </p:nvGrpSpPr>
        <p:grpSpPr>
          <a:xfrm>
            <a:off x="1676402" y="621031"/>
            <a:ext cx="8839199" cy="4903469"/>
            <a:chOff x="1676402" y="621031"/>
            <a:chExt cx="8839199" cy="4903469"/>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2" y="621031"/>
              <a:ext cx="8839199" cy="4751069"/>
            </a:xfrm>
            <a:prstGeom prst="rect">
              <a:avLst/>
            </a:prstGeom>
            <a:noFill/>
            <a:ln w="57150">
              <a:solidFill>
                <a:srgbClr val="F9870A"/>
              </a:solidFill>
              <a:miter lim="800000"/>
              <a:headEnd/>
              <a:tailEnd/>
            </a:ln>
            <a:extLst>
              <a:ext uri="{909E8E84-426E-40DD-AFC4-6F175D3DCCD1}">
                <a14:hiddenFill xmlns:a14="http://schemas.microsoft.com/office/drawing/2010/main">
                  <a:solidFill>
                    <a:schemeClr val="accent1"/>
                  </a:solidFill>
                </a14:hiddenFill>
              </a:ext>
            </a:extLst>
          </p:spPr>
        </p:pic>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1" y="1828801"/>
              <a:ext cx="7439239" cy="36956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35783100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SharePoint Workflow ta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8159" y="1023777"/>
            <a:ext cx="8158526" cy="5699918"/>
          </a:xfrm>
          <a:prstGeom prst="rect">
            <a:avLst/>
          </a:prstGeom>
          <a:ln w="57150">
            <a:solidFill>
              <a:srgbClr val="F9870A"/>
            </a:solidFill>
            <a:miter lim="800000"/>
            <a:headEnd/>
            <a:tailEnd/>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sp>
        <p:nvSpPr>
          <p:cNvPr id="4" name="TextBox 3" descr="SharePoint Designer&#10;"/>
          <p:cNvSpPr txBox="1"/>
          <p:nvPr/>
        </p:nvSpPr>
        <p:spPr>
          <a:xfrm>
            <a:off x="0" y="0"/>
            <a:ext cx="12191999" cy="1015663"/>
          </a:xfrm>
          <a:prstGeom prst="rect">
            <a:avLst/>
          </a:prstGeom>
          <a:noFill/>
        </p:spPr>
        <p:txBody>
          <a:bodyPr wrap="square" rtlCol="0">
            <a:spAutoFit/>
          </a:bodyPr>
          <a:lstStyle/>
          <a:p>
            <a:pPr algn="ctr"/>
            <a:r>
              <a:rPr lang="en-US" sz="6000" b="1" dirty="0"/>
              <a:t>SharePoint Designer</a:t>
            </a:r>
          </a:p>
        </p:txBody>
      </p:sp>
    </p:spTree>
    <p:extLst>
      <p:ext uri="{BB962C8B-B14F-4D97-AF65-F5344CB8AC3E}">
        <p14:creationId xmlns:p14="http://schemas.microsoft.com/office/powerpoint/2010/main" val="1801755386"/>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Cart_Fill-Tracker- All items, box around List settings"/>
          <p:cNvGrpSpPr/>
          <p:nvPr/>
        </p:nvGrpSpPr>
        <p:grpSpPr>
          <a:xfrm>
            <a:off x="457200" y="457200"/>
            <a:ext cx="11353800" cy="5943600"/>
            <a:chOff x="1524001" y="457200"/>
            <a:chExt cx="9144000" cy="4914900"/>
          </a:xfrm>
        </p:grpSpPr>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457200"/>
              <a:ext cx="9144000" cy="4914900"/>
            </a:xfrm>
            <a:prstGeom prst="rect">
              <a:avLst/>
            </a:prstGeom>
            <a:noFill/>
            <a:ln w="9525">
              <a:solidFill>
                <a:srgbClr val="F9870A"/>
              </a:solidFill>
              <a:miter lim="800000"/>
              <a:headEnd/>
              <a:tailEnd/>
            </a:ln>
            <a:extLst>
              <a:ext uri="{909E8E84-426E-40DD-AFC4-6F175D3DCCD1}">
                <a14:hiddenFill xmlns:a14="http://schemas.microsoft.com/office/drawing/2010/main">
                  <a:solidFill>
                    <a:schemeClr val="accent1"/>
                  </a:solidFill>
                </a14:hiddenFill>
              </a:ext>
            </a:extLst>
          </p:spPr>
        </p:pic>
        <p:sp>
          <p:nvSpPr>
            <p:cNvPr id="3" name="Rectangle 2"/>
            <p:cNvSpPr/>
            <p:nvPr/>
          </p:nvSpPr>
          <p:spPr>
            <a:xfrm>
              <a:off x="9125079" y="1219200"/>
              <a:ext cx="990600" cy="1143000"/>
            </a:xfrm>
            <a:prstGeom prst="rect">
              <a:avLst/>
            </a:prstGeom>
            <a:solidFill>
              <a:srgbClr val="F9870A">
                <a:alpha val="0"/>
              </a:srgbClr>
            </a:solidFill>
            <a:ln w="177800">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61177095"/>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Pharmacy Timesavers, CFT-Demo, List settings&#10;&#10;List information:&#10;Name: CFT-Demo&#10;Web Address:&#10;Description:&#10;General Settings:&#10;title, description and navigation&#10;versioning settings&#10;advanced settings&#10;rating settings&#10;audience targetting settings&#10;metadata navigation settings&#10;per-location view settings&#10;form setting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2950" y="228600"/>
            <a:ext cx="9547502" cy="6400800"/>
          </a:xfrm>
          <a:prstGeom prst="rect">
            <a:avLst/>
          </a:prstGeom>
          <a:noFill/>
          <a:ln w="9525">
            <a:solidFill>
              <a:srgbClr val="F9870A"/>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446625915"/>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Pharmacy Timesavers, CFT-Demo, List settings&#10;&#10;List information:&#10;Name: CFT-Demo&#10;Web Address:&#10;Description:&#10;General Settings:&#10;title, description and navigation&#10;versioning settings&#10;advanced settings&#10;rating settings&#10;audience targetting settings&#10;metadata navigation settings&#10;per-location view settings&#10;form settings&#10;&#10;box around Advanced Settings"/>
          <p:cNvGrpSpPr/>
          <p:nvPr/>
        </p:nvGrpSpPr>
        <p:grpSpPr>
          <a:xfrm>
            <a:off x="1648691" y="380999"/>
            <a:ext cx="8865538" cy="5943600"/>
            <a:chOff x="1648691" y="380999"/>
            <a:chExt cx="8865538" cy="5943600"/>
          </a:xfrm>
        </p:grpSpPr>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8691" y="380999"/>
              <a:ext cx="8865538"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3884" y="1752601"/>
              <a:ext cx="4419600" cy="34509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3440085" y="3124200"/>
              <a:ext cx="2669085" cy="457200"/>
            </a:xfrm>
            <a:prstGeom prst="rect">
              <a:avLst/>
            </a:prstGeom>
            <a:solidFill>
              <a:schemeClr val="accent1">
                <a:alpha val="0"/>
              </a:schemeClr>
            </a:solidFill>
            <a:ln w="73025">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p:cNvSpPr/>
            <p:nvPr/>
          </p:nvSpPr>
          <p:spPr>
            <a:xfrm rot="10800000">
              <a:off x="6400801" y="2982298"/>
              <a:ext cx="1730901" cy="741005"/>
            </a:xfrm>
            <a:prstGeom prst="rightArrow">
              <a:avLst/>
            </a:prstGeom>
            <a:solidFill>
              <a:srgbClr val="F9870A"/>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333404" y="1752600"/>
              <a:ext cx="4450080" cy="3450921"/>
            </a:xfrm>
            <a:prstGeom prst="rect">
              <a:avLst/>
            </a:prstGeom>
            <a:solidFill>
              <a:schemeClr val="accent1">
                <a:alpha val="0"/>
              </a:schemeClr>
            </a:solidFill>
            <a:ln w="73025">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9010406"/>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Content Types: specify whether to allow the management of content types on this list. Each content type will appear on the new button and can have a unique set of columns, workflows, and other behaviors.&#10;&#10;Allow management of content types? yes/no&#10;&#10;Item-level permissions: specify which items user can read and edit. Note- users with the manage list permission can read and edit all items. Learn about managing permission settings.&#10;Read access: specify which items users are allowed to read.&#10;Read all items&#10;read items that were created by user&#10;Create and edit acess: specify which items users are allowed to create and edit&#10;create and edit all items&#10;create items and edit items that were created by user&#10;none &#10;&#10;Attachments: specify whether users can attach files to items in this list&gt;&#10;Attachments to list items are: enabled/disabled&#10;&#10;Folders: specify whether the &quot;New Folder&quot; command is available. Changing this setting does not affect existing folders.&#10;&#10;Make New folder command available? yes/no&#10;&#10;Ok/cancel"/>
          <p:cNvGrpSpPr/>
          <p:nvPr/>
        </p:nvGrpSpPr>
        <p:grpSpPr>
          <a:xfrm>
            <a:off x="1828801" y="304800"/>
            <a:ext cx="8699527" cy="6248400"/>
            <a:chOff x="1828801" y="304800"/>
            <a:chExt cx="8699527" cy="6248400"/>
          </a:xfrm>
        </p:grpSpPr>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1" y="304800"/>
              <a:ext cx="8699527" cy="5638800"/>
            </a:xfrm>
            <a:prstGeom prst="rect">
              <a:avLst/>
            </a:prstGeom>
            <a:noFill/>
            <a:ln w="9525">
              <a:solidFill>
                <a:srgbClr val="F9870A"/>
              </a:solidFill>
              <a:miter lim="800000"/>
              <a:headEnd/>
              <a:tailEnd/>
            </a:ln>
            <a:extLst>
              <a:ext uri="{909E8E84-426E-40DD-AFC4-6F175D3DCCD1}">
                <a14:hiddenFill xmlns:a14="http://schemas.microsoft.com/office/drawing/2010/main">
                  <a:solidFill>
                    <a:schemeClr val="accent1"/>
                  </a:solidFill>
                </a14:hiddenFill>
              </a:ext>
            </a:extLst>
          </p:spPr>
        </p:pic>
        <p:sp>
          <p:nvSpPr>
            <p:cNvPr id="3" name="Rectangle 2"/>
            <p:cNvSpPr/>
            <p:nvPr/>
          </p:nvSpPr>
          <p:spPr>
            <a:xfrm>
              <a:off x="7924800" y="685800"/>
              <a:ext cx="1334542" cy="457200"/>
            </a:xfrm>
            <a:prstGeom prst="rect">
              <a:avLst/>
            </a:prstGeom>
            <a:solidFill>
              <a:schemeClr val="accent1">
                <a:alpha val="0"/>
              </a:schemeClr>
            </a:solidFill>
            <a:ln w="57150">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38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1" y="5567362"/>
              <a:ext cx="8699527" cy="985838"/>
            </a:xfrm>
            <a:prstGeom prst="rect">
              <a:avLst/>
            </a:prstGeom>
            <a:noFill/>
            <a:ln w="9525">
              <a:solidFill>
                <a:srgbClr val="F9870A"/>
              </a:solidFill>
              <a:miter lim="800000"/>
              <a:headEnd/>
              <a:tailEnd/>
            </a:ln>
            <a:extLst>
              <a:ext uri="{909E8E84-426E-40DD-AFC4-6F175D3DCCD1}">
                <a14:hiddenFill xmlns:a14="http://schemas.microsoft.com/office/drawing/2010/main">
                  <a:solidFill>
                    <a:schemeClr val="accent1"/>
                  </a:solidFill>
                </a14:hiddenFill>
              </a:ext>
            </a:extLst>
          </p:spPr>
        </p:pic>
      </p:grpSp>
    </p:spTree>
    <p:extLst>
      <p:ext uri="{BB962C8B-B14F-4D97-AF65-F5344CB8AC3E}">
        <p14:creationId xmlns:p14="http://schemas.microsoft.com/office/powerpoint/2010/main" val="2126891854"/>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Content Types: specify whether to allow the management of content types on this list. Each content type will appear on the new button and can have a unique set of columns, workflows, and other behaviors.&#10;&#10;Allow management of content types? yes/no&#10;&#10;Item-level permissions: specify which items user can read and edit. Note- users with the manage list permission can read and edit all items. Learn about managing permission settings.&#10;Read access: specify which items users are allowed to read.&#10;Read all items&#10;read items that were created by user&#10;Create and edit acess: specify which items users are allowed to create and edit&#10;create and edit all items&#10;create items and edit items that were created by user&#10;none &#10;&#10;Attachments: specify whether users can attach files to items in this list&gt;&#10;Attachments to list items are: enabled/disabled&#10;&#10;Folders: specify whether the &quot;New Folder&quot; command is available. Changing this setting does not affect existing folders.&#10;&#10;Make New folder command available? yes/no&#10;&#10;Ok/cancel&#10;&#10;box around Yes for allow management of content types? question and box around OK at bottom of form "/>
          <p:cNvGrpSpPr/>
          <p:nvPr/>
        </p:nvGrpSpPr>
        <p:grpSpPr>
          <a:xfrm>
            <a:off x="1828800" y="381000"/>
            <a:ext cx="8714768" cy="5710238"/>
            <a:chOff x="1828800" y="381000"/>
            <a:chExt cx="8714768" cy="5710238"/>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4040" y="381000"/>
              <a:ext cx="8699528" cy="4876800"/>
            </a:xfrm>
            <a:prstGeom prst="rect">
              <a:avLst/>
            </a:prstGeom>
            <a:noFill/>
            <a:ln w="9525">
              <a:solidFill>
                <a:srgbClr val="F9870A"/>
              </a:solidFill>
              <a:miter lim="800000"/>
              <a:headEnd/>
              <a:tailEnd/>
            </a:ln>
            <a:extLst>
              <a:ext uri="{909E8E84-426E-40DD-AFC4-6F175D3DCCD1}">
                <a14:hiddenFill xmlns:a14="http://schemas.microsoft.com/office/drawing/2010/main">
                  <a:solidFill>
                    <a:schemeClr val="accent1"/>
                  </a:solidFill>
                </a14:hiddenFill>
              </a:ext>
            </a:extLst>
          </p:spPr>
        </p:pic>
        <p:sp>
          <p:nvSpPr>
            <p:cNvPr id="3" name="Rectangle 2"/>
            <p:cNvSpPr/>
            <p:nvPr/>
          </p:nvSpPr>
          <p:spPr>
            <a:xfrm>
              <a:off x="6096000" y="685800"/>
              <a:ext cx="1334542" cy="457200"/>
            </a:xfrm>
            <a:prstGeom prst="rect">
              <a:avLst/>
            </a:prstGeom>
            <a:solidFill>
              <a:schemeClr val="accent1">
                <a:alpha val="0"/>
              </a:schemeClr>
            </a:solidFill>
            <a:ln w="57150">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5105400"/>
              <a:ext cx="8699527" cy="985838"/>
            </a:xfrm>
            <a:prstGeom prst="rect">
              <a:avLst/>
            </a:prstGeom>
            <a:noFill/>
            <a:ln w="9525">
              <a:solidFill>
                <a:srgbClr val="F9870A"/>
              </a:solidFill>
              <a:miter lim="800000"/>
              <a:headEnd/>
              <a:tailEnd/>
            </a:ln>
            <a:extLst>
              <a:ext uri="{909E8E84-426E-40DD-AFC4-6F175D3DCCD1}">
                <a14:hiddenFill xmlns:a14="http://schemas.microsoft.com/office/drawing/2010/main">
                  <a:solidFill>
                    <a:schemeClr val="accent1"/>
                  </a:solidFill>
                </a14:hiddenFill>
              </a:ext>
            </a:extLst>
          </p:spPr>
        </p:pic>
        <p:sp>
          <p:nvSpPr>
            <p:cNvPr id="6" name="Rectangle 5"/>
            <p:cNvSpPr/>
            <p:nvPr/>
          </p:nvSpPr>
          <p:spPr>
            <a:xfrm>
              <a:off x="6763271" y="5369719"/>
              <a:ext cx="1999729" cy="457200"/>
            </a:xfrm>
            <a:prstGeom prst="rect">
              <a:avLst/>
            </a:prstGeom>
            <a:solidFill>
              <a:schemeClr val="accent1">
                <a:alpha val="0"/>
              </a:schemeClr>
            </a:solidFill>
            <a:ln w="57150">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a:off x="4669900" y="5235633"/>
              <a:ext cx="1730901" cy="741005"/>
            </a:xfrm>
            <a:prstGeom prst="rightArrow">
              <a:avLst/>
            </a:prstGeom>
            <a:solidFill>
              <a:srgbClr val="F9870A"/>
            </a:solidFill>
            <a:ln w="57150">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a:off x="4191001" y="543898"/>
              <a:ext cx="1730901" cy="741005"/>
            </a:xfrm>
            <a:prstGeom prst="rightArrow">
              <a:avLst/>
            </a:prstGeom>
            <a:solidFill>
              <a:srgbClr val="F9870A"/>
            </a:solidFill>
            <a:ln w="57150">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98045720"/>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3" descr="Pharmacy Timesavers, CFT-Demo, List settings&#10;&#10;List information:&#10;Name: CFT-Demo&#10;Web Address:&#10;Description:&#10;General Settings:&#10;title, description and navigation&#10;versioning settings&#10;advanced settings&#10;rating settings&#10;audience targetting settings&#10;metadata navigation settings&#10;per-location view settings&#10;form settings&#10;&#10;&#10;Content types: this list is configured to allow multiple content types. Use content types to specify the information you want to display about an item, in addition to its policies, workflows, or other behavior.  The following content types are currently available in this list:&#10;content type&#10;Visible on new button&#10;default content type &#10;&#10;add from existing site content types&#10;change new button order and default content type&#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762000"/>
            <a:ext cx="8814873" cy="5334000"/>
          </a:xfrm>
          <a:prstGeom prst="rect">
            <a:avLst/>
          </a:prstGeom>
          <a:noFill/>
          <a:ln w="57150">
            <a:solidFill>
              <a:srgbClr val="F9870A"/>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238309980"/>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Pharmacy Timesavers, CFT-Demo, List settings&#10;&#10;List information:&#10;Name: CFT-Demo&#10;Web Address:&#10;Description:&#10;General Settings:&#10;title, description and navigation&#10;versioning settings&#10;advanced settings&#10;rating settings&#10;audience targetting settings&#10;metadata navigation settings&#10;per-location view settings&#10;form settings&#10;&#10;&#10;Content types: this list is configured to allow multiple content types. Use content types to specify the information you want to display about an item, in addition to its policies, workflows, or other behavior.  The following content types are currently available in this list:&#10;content type&#10;Visible on new button&#10;default content type &#10;&#10;add from existing site content types&#10;change new button order and default content type&#10;&#10;&#10;box around content type"/>
          <p:cNvGrpSpPr/>
          <p:nvPr/>
        </p:nvGrpSpPr>
        <p:grpSpPr>
          <a:xfrm>
            <a:off x="1676400" y="762000"/>
            <a:ext cx="8814873" cy="5334000"/>
            <a:chOff x="1676400" y="762000"/>
            <a:chExt cx="8814873" cy="5334000"/>
          </a:xfrm>
        </p:grpSpPr>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762000"/>
              <a:ext cx="8814873" cy="5334000"/>
            </a:xfrm>
            <a:prstGeom prst="rect">
              <a:avLst/>
            </a:prstGeom>
            <a:noFill/>
            <a:ln w="9525">
              <a:solidFill>
                <a:srgbClr val="F9870A"/>
              </a:solidFill>
              <a:miter lim="800000"/>
              <a:headEnd/>
              <a:tailEnd/>
            </a:ln>
            <a:extLst>
              <a:ext uri="{909E8E84-426E-40DD-AFC4-6F175D3DCCD1}">
                <a14:hiddenFill xmlns:a14="http://schemas.microsoft.com/office/drawing/2010/main">
                  <a:solidFill>
                    <a:schemeClr val="accent1"/>
                  </a:solidFill>
                </a14:hiddenFill>
              </a:ext>
            </a:extLst>
          </p:spPr>
        </p:pic>
        <p:sp>
          <p:nvSpPr>
            <p:cNvPr id="3" name="Rectangle 2"/>
            <p:cNvSpPr/>
            <p:nvPr/>
          </p:nvSpPr>
          <p:spPr>
            <a:xfrm>
              <a:off x="1676400" y="3733800"/>
              <a:ext cx="8814873" cy="2362200"/>
            </a:xfrm>
            <a:prstGeom prst="rect">
              <a:avLst/>
            </a:prstGeom>
            <a:solidFill>
              <a:schemeClr val="accent1">
                <a:alpha val="0"/>
              </a:schemeClr>
            </a:solidFill>
            <a:ln w="73025">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9870A"/>
                </a:solidFill>
              </a:endParaRPr>
            </a:p>
          </p:txBody>
        </p:sp>
      </p:grpSp>
    </p:spTree>
    <p:extLst>
      <p:ext uri="{BB962C8B-B14F-4D97-AF65-F5344CB8AC3E}">
        <p14:creationId xmlns:p14="http://schemas.microsoft.com/office/powerpoint/2010/main" val="2856252037"/>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Pharmacy Timesavers, CFT-Demo, List settings&#10;&#10;List information:&#10;Name: CFT-Demo&#10;Web Address:&#10;Description:&#10;General Settings:&#10;title, description and navigation&#10;versioning settings&#10;advanced settings&#10;rating settings&#10;audience targetting settings&#10;metadata navigation settings&#10;per-location view settings&#10;form settings&#10;&#10;&#10;Content types: this list is configured to allow multiple content types. Use content types to specify the information you want to display about an item, in addition to its policies, workflows, or other behavior.  The following content types are currently available in this list:&#10;content type&#10;Visible on new button&#10;default content type &#10;&#10;add from existing site content types&#10;change new button order and default content type&#10;&#10;&#10;box around item in content type"/>
          <p:cNvGrpSpPr/>
          <p:nvPr/>
        </p:nvGrpSpPr>
        <p:grpSpPr>
          <a:xfrm>
            <a:off x="1676400" y="762000"/>
            <a:ext cx="8814873" cy="5334000"/>
            <a:chOff x="1676400" y="762000"/>
            <a:chExt cx="8814873" cy="5334000"/>
          </a:xfrm>
        </p:grpSpPr>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762000"/>
              <a:ext cx="8814873" cy="5334000"/>
            </a:xfrm>
            <a:prstGeom prst="rect">
              <a:avLst/>
            </a:prstGeom>
            <a:noFill/>
            <a:ln w="57150">
              <a:solidFill>
                <a:srgbClr val="F9870A"/>
              </a:solidFill>
              <a:miter lim="800000"/>
              <a:headEnd/>
              <a:tailEnd/>
            </a:ln>
            <a:extLst>
              <a:ext uri="{909E8E84-426E-40DD-AFC4-6F175D3DCCD1}">
                <a14:hiddenFill xmlns:a14="http://schemas.microsoft.com/office/drawing/2010/main">
                  <a:solidFill>
                    <a:schemeClr val="accent1"/>
                  </a:solidFill>
                </a14:hiddenFill>
              </a:ext>
            </a:extLst>
          </p:spPr>
        </p:pic>
        <p:pic>
          <p:nvPicPr>
            <p:cNvPr id="1843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1" y="3398174"/>
              <a:ext cx="3047999" cy="1458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4253345" y="4127608"/>
              <a:ext cx="1385455" cy="520592"/>
            </a:xfrm>
            <a:prstGeom prst="rect">
              <a:avLst/>
            </a:prstGeom>
            <a:solidFill>
              <a:schemeClr val="accent1">
                <a:alpha val="0"/>
              </a:schemeClr>
            </a:solidFill>
            <a:ln w="73025">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Curved Connector 4"/>
            <p:cNvCxnSpPr/>
            <p:nvPr/>
          </p:nvCxnSpPr>
          <p:spPr>
            <a:xfrm flipV="1">
              <a:off x="1981200" y="4127608"/>
              <a:ext cx="1828800" cy="977792"/>
            </a:xfrm>
            <a:prstGeom prst="curvedConnector3">
              <a:avLst/>
            </a:prstGeom>
            <a:ln w="114300">
              <a:solidFill>
                <a:srgbClr val="F9870A"/>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57091961"/>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pharmacy timesavers, CFT-Demo, list settings, item&#10;&#10;list content type information:&#10;name: item&#10;description: create a new list item&#10;parent: item&#10;&#10;Settings:&#10;name and description&#10;advanced settings&#10;workflow settings&#10;delete this content type&#10;information management policy settings&#10;&#10;columns:&#10;name, type, status, sour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228600"/>
            <a:ext cx="8649268" cy="5943600"/>
          </a:xfrm>
          <a:prstGeom prst="rect">
            <a:avLst/>
          </a:prstGeom>
          <a:noFill/>
          <a:ln w="9525">
            <a:solidFill>
              <a:srgbClr val="F9870A"/>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126891854"/>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pharmacy timesavers, CFT-Demo, list settings, item&#10;&#10;list content type information:&#10;name: item&#10;description: create a new list item&#10;parent: item&#10;&#10;Settings:&#10;name and description&#10;advanced settings&#10;workflow settings&#10;delete this content type&#10;information management policy settings&#10;&#10;columns:&#10;name, type, status, source&#10;&#10;box around columns"/>
          <p:cNvGrpSpPr/>
          <p:nvPr/>
        </p:nvGrpSpPr>
        <p:grpSpPr>
          <a:xfrm>
            <a:off x="1676400" y="228600"/>
            <a:ext cx="8649268" cy="5943600"/>
            <a:chOff x="1676400" y="228600"/>
            <a:chExt cx="8649268" cy="594360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228600"/>
              <a:ext cx="8649268" cy="5943600"/>
            </a:xfrm>
            <a:prstGeom prst="rect">
              <a:avLst/>
            </a:prstGeom>
            <a:noFill/>
            <a:ln w="9525">
              <a:solidFill>
                <a:srgbClr val="F9870A"/>
              </a:solidFill>
              <a:miter lim="800000"/>
              <a:headEnd/>
              <a:tailEnd/>
            </a:ln>
            <a:extLst>
              <a:ext uri="{909E8E84-426E-40DD-AFC4-6F175D3DCCD1}">
                <a14:hiddenFill xmlns:a14="http://schemas.microsoft.com/office/drawing/2010/main">
                  <a:solidFill>
                    <a:schemeClr val="accent1"/>
                  </a:solidFill>
                </a14:hiddenFill>
              </a:ext>
            </a:extLst>
          </p:spPr>
        </p:pic>
        <p:sp>
          <p:nvSpPr>
            <p:cNvPr id="3" name="Rectangle 2"/>
            <p:cNvSpPr/>
            <p:nvPr/>
          </p:nvSpPr>
          <p:spPr>
            <a:xfrm>
              <a:off x="3132222" y="4519353"/>
              <a:ext cx="7049068" cy="914400"/>
            </a:xfrm>
            <a:prstGeom prst="rect">
              <a:avLst/>
            </a:prstGeom>
            <a:solidFill>
              <a:schemeClr val="accent1">
                <a:alpha val="0"/>
              </a:schemeClr>
            </a:solidFill>
            <a:ln w="73025">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3568946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quot; '">
            <a:hlinkClick r:id="rId3"/>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914400" y="-93689"/>
            <a:ext cx="11587316" cy="7543342"/>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descr="learning curve"/>
          <p:cNvGrpSpPr/>
          <p:nvPr/>
        </p:nvGrpSpPr>
        <p:grpSpPr>
          <a:xfrm>
            <a:off x="0" y="-228600"/>
            <a:ext cx="12529198" cy="7575821"/>
            <a:chOff x="0" y="-32479"/>
            <a:chExt cx="12529198" cy="7575821"/>
          </a:xfrm>
        </p:grpSpPr>
        <p:pic>
          <p:nvPicPr>
            <p:cNvPr id="7" name="Picture 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941882" y="-32479"/>
              <a:ext cx="11587316" cy="754334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93381"/>
            <a:stretch/>
          </p:blipFill>
          <p:spPr bwMode="auto">
            <a:xfrm>
              <a:off x="0" y="0"/>
              <a:ext cx="1524000" cy="754334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161483435"/>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pharmacy timesavers, CFT-Demo, list settings, item&#10;&#10;list content type information:&#10;name: item&#10;description: create a new list item&#10;parent: item&#10;&#10;Settings:&#10;name and description&#10;advanced settings&#10;workflow settings&#10;delete this content type&#10;information management policy settings&#10;&#10;columns:&#10;name, type, status, source&#10;&#10;box around columns, name"/>
          <p:cNvGrpSpPr/>
          <p:nvPr/>
        </p:nvGrpSpPr>
        <p:grpSpPr>
          <a:xfrm>
            <a:off x="1676400" y="228600"/>
            <a:ext cx="8649268" cy="5943600"/>
            <a:chOff x="1676400" y="228600"/>
            <a:chExt cx="8649268" cy="594360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228600"/>
              <a:ext cx="8649268" cy="5943600"/>
            </a:xfrm>
            <a:prstGeom prst="rect">
              <a:avLst/>
            </a:prstGeom>
            <a:noFill/>
            <a:ln w="57150">
              <a:solidFill>
                <a:srgbClr val="F9870A"/>
              </a:solidFill>
              <a:miter lim="800000"/>
              <a:headEnd/>
              <a:tailEnd/>
            </a:ln>
            <a:extLst>
              <a:ext uri="{909E8E84-426E-40DD-AFC4-6F175D3DCCD1}">
                <a14:hiddenFill xmlns:a14="http://schemas.microsoft.com/office/drawing/2010/main">
                  <a:solidFill>
                    <a:schemeClr val="accent1"/>
                  </a:solidFill>
                </a14:hiddenFill>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2726745"/>
              <a:ext cx="2286000" cy="25457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5712105" y="2842953"/>
              <a:ext cx="2229072" cy="2286000"/>
            </a:xfrm>
            <a:prstGeom prst="rect">
              <a:avLst/>
            </a:prstGeom>
            <a:solidFill>
              <a:schemeClr val="accent1">
                <a:alpha val="0"/>
              </a:schemeClr>
            </a:solidFill>
            <a:ln w="73025">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Curved Connector 4"/>
            <p:cNvCxnSpPr/>
            <p:nvPr/>
          </p:nvCxnSpPr>
          <p:spPr>
            <a:xfrm flipV="1">
              <a:off x="3733800" y="4616505"/>
              <a:ext cx="1828800" cy="656013"/>
            </a:xfrm>
            <a:prstGeom prst="curvedConnector3">
              <a:avLst/>
            </a:prstGeom>
            <a:ln w="114300">
              <a:solidFill>
                <a:srgbClr val="F9870A"/>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91956458"/>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pharmacy timesavers, list settings, item, change content type column:&#10;&#10;Site column ifnroamtion :this section contains information about this content type column and a link to edit the site or list column it refers to.&#10;&#10;Column name: title&#10;column source: item&#10;the type of information in this column is: single line of text&#10;&#10;&#10;Column setting: specify settings for this content type column.&#10;This column is:&#10;required&#10;optional&#10;hidden&#10;&#10;Ok/cancel"/>
          <p:cNvGrpSpPr/>
          <p:nvPr/>
        </p:nvGrpSpPr>
        <p:grpSpPr>
          <a:xfrm>
            <a:off x="1752600" y="1371600"/>
            <a:ext cx="8768706" cy="4648200"/>
            <a:chOff x="1752600" y="1371600"/>
            <a:chExt cx="8768706" cy="464820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371600"/>
              <a:ext cx="8768706" cy="4648200"/>
            </a:xfrm>
            <a:prstGeom prst="rect">
              <a:avLst/>
            </a:prstGeom>
            <a:noFill/>
            <a:ln w="57150">
              <a:solidFill>
                <a:srgbClr val="F9870A"/>
              </a:solidFill>
              <a:miter lim="800000"/>
              <a:headEnd/>
              <a:tailEnd/>
            </a:ln>
            <a:effectLst>
              <a:outerShdw blurRad="1092200" dir="9720000" sx="149000" sy="149000" algn="ctr" rotWithShape="0">
                <a:srgbClr val="000000">
                  <a:alpha val="37000"/>
                </a:srgbClr>
              </a:outerShdw>
            </a:effectLst>
            <a:extLst>
              <a:ext uri="{909E8E84-426E-40DD-AFC4-6F175D3DCCD1}">
                <a14:hiddenFill xmlns:a14="http://schemas.microsoft.com/office/drawing/2010/main">
                  <a:solidFill>
                    <a:schemeClr val="accent1"/>
                  </a:solidFill>
                </a14:hiddenFill>
              </a:ext>
            </a:extLst>
          </p:spPr>
        </p:pic>
        <p:sp>
          <p:nvSpPr>
            <p:cNvPr id="3" name="Rectangle 2"/>
            <p:cNvSpPr/>
            <p:nvPr/>
          </p:nvSpPr>
          <p:spPr>
            <a:xfrm>
              <a:off x="3390982" y="4019204"/>
              <a:ext cx="6819818" cy="1467196"/>
            </a:xfrm>
            <a:prstGeom prst="rect">
              <a:avLst/>
            </a:prstGeom>
            <a:solidFill>
              <a:schemeClr val="accent1">
                <a:alpha val="0"/>
              </a:schemeClr>
            </a:solidFill>
            <a:ln w="73025">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38309980"/>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pharmacy timesavers, list settings, item, change content type column:&#10;&#10;Site column ifnroamtion :this section contains information about this content type column and a link to edit the site or list column it refers to.&#10;&#10;Column name: title&#10;column source: item&#10;the type of information in this column is: single line of text&#10;&#10;&#10;Column setting: specify settings for this content type column.&#10;This column is:&#10;required&#10;optional&#10;hidden&#10;&#10;Ok/cancel&#10;&#10;&#10;box around This column is choices with hidden selected"/>
          <p:cNvGrpSpPr/>
          <p:nvPr/>
        </p:nvGrpSpPr>
        <p:grpSpPr>
          <a:xfrm>
            <a:off x="1752600" y="1371600"/>
            <a:ext cx="8768706" cy="4648200"/>
            <a:chOff x="1752600" y="1371600"/>
            <a:chExt cx="8768706" cy="464820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371600"/>
              <a:ext cx="8768706" cy="4648200"/>
            </a:xfrm>
            <a:prstGeom prst="rect">
              <a:avLst/>
            </a:prstGeom>
            <a:noFill/>
            <a:ln w="57150">
              <a:solidFill>
                <a:srgbClr val="F9870A"/>
              </a:solidFill>
              <a:miter lim="800000"/>
              <a:headEnd/>
              <a:tailEnd/>
            </a:ln>
            <a:effectLst>
              <a:outerShdw blurRad="1092200" dir="9720000" sx="149000" sy="149000" algn="ctr" rotWithShape="0">
                <a:srgbClr val="000000">
                  <a:alpha val="37000"/>
                </a:srgbClr>
              </a:outerShdw>
            </a:effectLst>
            <a:extLst>
              <a:ext uri="{909E8E84-426E-40DD-AFC4-6F175D3DCCD1}">
                <a14:hiddenFill xmlns:a14="http://schemas.microsoft.com/office/drawing/2010/main">
                  <a:solidFill>
                    <a:schemeClr val="accent1"/>
                  </a:solidFill>
                </a14:hiddenFill>
              </a:ext>
            </a:extLst>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1" y="2343150"/>
              <a:ext cx="4801553" cy="2705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2006703" y="2341765"/>
              <a:ext cx="4776050" cy="2705100"/>
            </a:xfrm>
            <a:prstGeom prst="rect">
              <a:avLst/>
            </a:prstGeom>
            <a:solidFill>
              <a:schemeClr val="accent1">
                <a:alpha val="0"/>
              </a:schemeClr>
            </a:solidFill>
            <a:ln w="73025">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Curved Connector 4"/>
            <p:cNvCxnSpPr/>
            <p:nvPr/>
          </p:nvCxnSpPr>
          <p:spPr>
            <a:xfrm rot="10800000">
              <a:off x="6782755" y="4343403"/>
              <a:ext cx="1142047" cy="703464"/>
            </a:xfrm>
            <a:prstGeom prst="curvedConnector3">
              <a:avLst>
                <a:gd name="adj1" fmla="val 3416"/>
              </a:avLst>
            </a:prstGeom>
            <a:ln w="114300">
              <a:solidFill>
                <a:srgbClr val="F9870A"/>
              </a:solidFill>
              <a:tailEnd type="arrow"/>
            </a:ln>
          </p:spPr>
          <p:style>
            <a:lnRef idx="1">
              <a:schemeClr val="accent1"/>
            </a:lnRef>
            <a:fillRef idx="0">
              <a:schemeClr val="accent1"/>
            </a:fillRef>
            <a:effectRef idx="0">
              <a:schemeClr val="accent1"/>
            </a:effectRef>
            <a:fontRef idx="minor">
              <a:schemeClr val="tx1"/>
            </a:fontRef>
          </p:style>
        </p:cxnSp>
        <p:pic>
          <p:nvPicPr>
            <p:cNvPr id="51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7401" y="2438401"/>
              <a:ext cx="4676911" cy="2506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288381498"/>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pharmacy timesavers, CFT-Demo, all item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638" y="1124317"/>
            <a:ext cx="11739761" cy="4767676"/>
          </a:xfrm>
          <a:prstGeom prst="rect">
            <a:avLst/>
          </a:prstGeom>
          <a:noFill/>
          <a:ln w="57150">
            <a:solidFill>
              <a:srgbClr val="F9870A"/>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176726430"/>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descr="Cart_Fill_Tracker All Items &#10;list tab selected&#10;box around add new item"/>
          <p:cNvGrpSpPr/>
          <p:nvPr/>
        </p:nvGrpSpPr>
        <p:grpSpPr>
          <a:xfrm>
            <a:off x="1676400" y="609600"/>
            <a:ext cx="8839199" cy="4751069"/>
            <a:chOff x="1676402" y="621031"/>
            <a:chExt cx="8839199" cy="4751069"/>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2" y="621031"/>
              <a:ext cx="8839199" cy="4751069"/>
            </a:xfrm>
            <a:prstGeom prst="rect">
              <a:avLst/>
            </a:prstGeom>
            <a:noFill/>
            <a:ln w="57150">
              <a:solidFill>
                <a:srgbClr val="F9870A"/>
              </a:solidFill>
              <a:miter lim="800000"/>
              <a:headEnd/>
              <a:tailEnd/>
            </a:ln>
            <a:extLst>
              <a:ext uri="{909E8E84-426E-40DD-AFC4-6F175D3DCCD1}">
                <a14:hiddenFill xmlns:a14="http://schemas.microsoft.com/office/drawing/2010/main">
                  <a:solidFill>
                    <a:schemeClr val="accent1"/>
                  </a:solidFill>
                </a14:hiddenFill>
              </a:ext>
            </a:extLst>
          </p:spPr>
        </p:pic>
        <p:sp>
          <p:nvSpPr>
            <p:cNvPr id="3" name="Rectangle 2"/>
            <p:cNvSpPr/>
            <p:nvPr/>
          </p:nvSpPr>
          <p:spPr>
            <a:xfrm>
              <a:off x="3048000" y="2895600"/>
              <a:ext cx="1143000" cy="457200"/>
            </a:xfrm>
            <a:prstGeom prst="rect">
              <a:avLst/>
            </a:prstGeom>
            <a:solidFill>
              <a:srgbClr val="F9870A">
                <a:alpha val="0"/>
              </a:srgbClr>
            </a:solidFill>
            <a:ln w="73025">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44966692"/>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descr="CFT-Demo- New Item form&#10;Edit&#10;Title &#10;Save/cancel"/>
          <p:cNvGrpSpPr/>
          <p:nvPr/>
        </p:nvGrpSpPr>
        <p:grpSpPr>
          <a:xfrm>
            <a:off x="1676402" y="621031"/>
            <a:ext cx="8839199" cy="4751069"/>
            <a:chOff x="1676402" y="621031"/>
            <a:chExt cx="8839199" cy="4751069"/>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2" y="621031"/>
              <a:ext cx="8839199" cy="47510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7886" y="1825002"/>
              <a:ext cx="7726680" cy="3467100"/>
            </a:xfrm>
            <a:prstGeom prst="rect">
              <a:avLst/>
            </a:prstGeom>
            <a:noFill/>
            <a:ln w="9525">
              <a:solidFill>
                <a:srgbClr val="F9870A"/>
              </a:solidFill>
              <a:miter lim="800000"/>
              <a:headEnd/>
              <a:tailEnd/>
            </a:ln>
            <a:effectLst>
              <a:outerShdw blurRad="1244600" dist="1206500" dir="9720000" sx="200000" sy="200000" algn="ctr" rotWithShape="0">
                <a:srgbClr val="000000">
                  <a:alpha val="33000"/>
                </a:srgbClr>
              </a:outerShdw>
            </a:effectLst>
            <a:extLst>
              <a:ext uri="{909E8E84-426E-40DD-AFC4-6F175D3DCCD1}">
                <a14:hiddenFill xmlns:a14="http://schemas.microsoft.com/office/drawing/2010/main">
                  <a:solidFill>
                    <a:schemeClr val="accent1"/>
                  </a:solidFill>
                </a14:hiddenFill>
              </a:ext>
            </a:extLst>
          </p:spPr>
        </p:pic>
        <p:sp>
          <p:nvSpPr>
            <p:cNvPr id="5" name="Rectangle 4"/>
            <p:cNvSpPr/>
            <p:nvPr/>
          </p:nvSpPr>
          <p:spPr>
            <a:xfrm>
              <a:off x="2447745" y="3962400"/>
              <a:ext cx="3038655" cy="457200"/>
            </a:xfrm>
            <a:prstGeom prst="rect">
              <a:avLst/>
            </a:prstGeom>
            <a:solidFill>
              <a:srgbClr val="F9870A">
                <a:alpha val="0"/>
              </a:srgbClr>
            </a:solidFill>
            <a:ln w="73025">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5638256"/>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art_Fill_Tracker All Items &#10;list tab selected&#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2" y="621031"/>
            <a:ext cx="8839199" cy="4751069"/>
          </a:xfrm>
          <a:prstGeom prst="rect">
            <a:avLst/>
          </a:prstGeom>
          <a:noFill/>
          <a:ln w="57150">
            <a:solidFill>
              <a:srgbClr val="F9870A"/>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738461384"/>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Cart_Fill_Tracker All Items &#10;list tab selected&#10;&#10;&#10;box around list, create view, current views, all items, current page"/>
          <p:cNvGrpSpPr/>
          <p:nvPr/>
        </p:nvGrpSpPr>
        <p:grpSpPr>
          <a:xfrm>
            <a:off x="1524001" y="457200"/>
            <a:ext cx="9144000" cy="4914900"/>
            <a:chOff x="1524001" y="457200"/>
            <a:chExt cx="9144000" cy="4914900"/>
          </a:xfrm>
        </p:grpSpPr>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457200"/>
              <a:ext cx="9144000" cy="4914900"/>
            </a:xfrm>
            <a:prstGeom prst="rect">
              <a:avLst/>
            </a:prstGeom>
            <a:noFill/>
            <a:ln w="57150">
              <a:solidFill>
                <a:srgbClr val="F9870A"/>
              </a:solidFill>
              <a:miter lim="800000"/>
              <a:headEnd/>
              <a:tailEnd/>
            </a:ln>
            <a:extLst>
              <a:ext uri="{909E8E84-426E-40DD-AFC4-6F175D3DCCD1}">
                <a14:hiddenFill xmlns:a14="http://schemas.microsoft.com/office/drawing/2010/main">
                  <a:solidFill>
                    <a:schemeClr val="accent1"/>
                  </a:solidFill>
                </a14:hiddenFill>
              </a:ext>
            </a:extLst>
          </p:spPr>
        </p:pic>
        <p:sp>
          <p:nvSpPr>
            <p:cNvPr id="3" name="Rectangle 2"/>
            <p:cNvSpPr/>
            <p:nvPr/>
          </p:nvSpPr>
          <p:spPr>
            <a:xfrm>
              <a:off x="3276600" y="990600"/>
              <a:ext cx="2133600" cy="1371600"/>
            </a:xfrm>
            <a:prstGeom prst="rect">
              <a:avLst/>
            </a:prstGeom>
            <a:solidFill>
              <a:schemeClr val="accent1">
                <a:alpha val="0"/>
              </a:schemeClr>
            </a:solidFill>
            <a:ln w="101600">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94275975"/>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Cart_Fill_Tracker All Items &#10;list tab selected&#10;&#10;&#10;box around list, create view, current views, all items, current page"/>
          <p:cNvGrpSpPr/>
          <p:nvPr/>
        </p:nvGrpSpPr>
        <p:grpSpPr>
          <a:xfrm>
            <a:off x="1524001" y="457200"/>
            <a:ext cx="9144000" cy="4914900"/>
            <a:chOff x="1524001" y="457200"/>
            <a:chExt cx="9144000" cy="4914900"/>
          </a:xfrm>
        </p:grpSpPr>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457200"/>
              <a:ext cx="9144000" cy="4914900"/>
            </a:xfrm>
            <a:prstGeom prst="rect">
              <a:avLst/>
            </a:prstGeom>
            <a:noFill/>
            <a:ln w="9525">
              <a:solidFill>
                <a:srgbClr val="F9870A"/>
              </a:solidFill>
              <a:miter lim="800000"/>
              <a:headEnd/>
              <a:tailEnd/>
            </a:ln>
            <a:extLst>
              <a:ext uri="{909E8E84-426E-40DD-AFC4-6F175D3DCCD1}">
                <a14:hiddenFill xmlns:a14="http://schemas.microsoft.com/office/drawing/2010/main">
                  <a:solidFill>
                    <a:schemeClr val="accent1"/>
                  </a:solidFill>
                </a14:hiddenFill>
              </a:ext>
            </a:extLst>
          </p:spPr>
        </p:pic>
        <p:sp>
          <p:nvSpPr>
            <p:cNvPr id="14" name="Curved Right Arrow 13"/>
            <p:cNvSpPr/>
            <p:nvPr/>
          </p:nvSpPr>
          <p:spPr>
            <a:xfrm>
              <a:off x="2362202" y="1643149"/>
              <a:ext cx="1752599" cy="2214867"/>
            </a:xfrm>
            <a:custGeom>
              <a:avLst/>
              <a:gdLst>
                <a:gd name="connsiteX0" fmla="*/ 0 w 1095576"/>
                <a:gd name="connsiteY0" fmla="*/ 887568 h 2209800"/>
                <a:gd name="connsiteX1" fmla="*/ 821682 w 1095576"/>
                <a:gd name="connsiteY1" fmla="*/ 1746952 h 2209800"/>
                <a:gd name="connsiteX2" fmla="*/ 821682 w 1095576"/>
                <a:gd name="connsiteY2" fmla="*/ 1586181 h 2209800"/>
                <a:gd name="connsiteX3" fmla="*/ 1095576 w 1095576"/>
                <a:gd name="connsiteY3" fmla="*/ 1912083 h 2209800"/>
                <a:gd name="connsiteX4" fmla="*/ 821682 w 1095576"/>
                <a:gd name="connsiteY4" fmla="*/ 2181616 h 2209800"/>
                <a:gd name="connsiteX5" fmla="*/ 821682 w 1095576"/>
                <a:gd name="connsiteY5" fmla="*/ 2020846 h 2209800"/>
                <a:gd name="connsiteX6" fmla="*/ 0 w 1095576"/>
                <a:gd name="connsiteY6" fmla="*/ 1161462 h 2209800"/>
                <a:gd name="connsiteX7" fmla="*/ 0 w 1095576"/>
                <a:gd name="connsiteY7" fmla="*/ 887568 h 2209800"/>
                <a:gd name="connsiteX0" fmla="*/ 1095576 w 1095576"/>
                <a:gd name="connsiteY0" fmla="*/ 273894 h 2209800"/>
                <a:gd name="connsiteX1" fmla="*/ 13120 w 1095576"/>
                <a:gd name="connsiteY1" fmla="*/ 1024515 h 2209800"/>
                <a:gd name="connsiteX2" fmla="*/ 354207 w 1095576"/>
                <a:gd name="connsiteY2" fmla="*/ 234083 h 2209800"/>
                <a:gd name="connsiteX3" fmla="*/ 1095577 w 1095576"/>
                <a:gd name="connsiteY3" fmla="*/ 0 h 2209800"/>
                <a:gd name="connsiteX4" fmla="*/ 1095576 w 1095576"/>
                <a:gd name="connsiteY4" fmla="*/ 273894 h 2209800"/>
                <a:gd name="connsiteX0" fmla="*/ 0 w 1095576"/>
                <a:gd name="connsiteY0" fmla="*/ 887568 h 2209800"/>
                <a:gd name="connsiteX1" fmla="*/ 821682 w 1095576"/>
                <a:gd name="connsiteY1" fmla="*/ 1746952 h 2209800"/>
                <a:gd name="connsiteX2" fmla="*/ 821682 w 1095576"/>
                <a:gd name="connsiteY2" fmla="*/ 1586181 h 2209800"/>
                <a:gd name="connsiteX3" fmla="*/ 1095576 w 1095576"/>
                <a:gd name="connsiteY3" fmla="*/ 1912083 h 2209800"/>
                <a:gd name="connsiteX4" fmla="*/ 821682 w 1095576"/>
                <a:gd name="connsiteY4" fmla="*/ 2181616 h 2209800"/>
                <a:gd name="connsiteX5" fmla="*/ 821682 w 1095576"/>
                <a:gd name="connsiteY5" fmla="*/ 2020846 h 2209800"/>
                <a:gd name="connsiteX6" fmla="*/ 0 w 1095576"/>
                <a:gd name="connsiteY6" fmla="*/ 1161462 h 2209800"/>
                <a:gd name="connsiteX7" fmla="*/ 0 w 1095576"/>
                <a:gd name="connsiteY7" fmla="*/ 887568 h 2209800"/>
                <a:gd name="connsiteX8" fmla="*/ 1095576 w 1095576"/>
                <a:gd name="connsiteY8" fmla="*/ 0 h 2209800"/>
                <a:gd name="connsiteX9" fmla="*/ 1095576 w 1095576"/>
                <a:gd name="connsiteY9" fmla="*/ 273894 h 2209800"/>
                <a:gd name="connsiteX10" fmla="*/ 13120 w 1095576"/>
                <a:gd name="connsiteY10" fmla="*/ 1024515 h 2209800"/>
                <a:gd name="connsiteX0" fmla="*/ 15 w 1926864"/>
                <a:gd name="connsiteY0" fmla="*/ 920818 h 2214866"/>
                <a:gd name="connsiteX1" fmla="*/ 821697 w 1926864"/>
                <a:gd name="connsiteY1" fmla="*/ 1780202 h 2214866"/>
                <a:gd name="connsiteX2" fmla="*/ 821697 w 1926864"/>
                <a:gd name="connsiteY2" fmla="*/ 1619431 h 2214866"/>
                <a:gd name="connsiteX3" fmla="*/ 1095591 w 1926864"/>
                <a:gd name="connsiteY3" fmla="*/ 1945333 h 2214866"/>
                <a:gd name="connsiteX4" fmla="*/ 821697 w 1926864"/>
                <a:gd name="connsiteY4" fmla="*/ 2214866 h 2214866"/>
                <a:gd name="connsiteX5" fmla="*/ 821697 w 1926864"/>
                <a:gd name="connsiteY5" fmla="*/ 2054096 h 2214866"/>
                <a:gd name="connsiteX6" fmla="*/ 15 w 1926864"/>
                <a:gd name="connsiteY6" fmla="*/ 1194712 h 2214866"/>
                <a:gd name="connsiteX7" fmla="*/ 15 w 1926864"/>
                <a:gd name="connsiteY7" fmla="*/ 920818 h 2214866"/>
                <a:gd name="connsiteX0" fmla="*/ 1095591 w 1926864"/>
                <a:gd name="connsiteY0" fmla="*/ 307144 h 2214866"/>
                <a:gd name="connsiteX1" fmla="*/ 13135 w 1926864"/>
                <a:gd name="connsiteY1" fmla="*/ 1057765 h 2214866"/>
                <a:gd name="connsiteX2" fmla="*/ 354222 w 1926864"/>
                <a:gd name="connsiteY2" fmla="*/ 267333 h 2214866"/>
                <a:gd name="connsiteX3" fmla="*/ 1095592 w 1926864"/>
                <a:gd name="connsiteY3" fmla="*/ 33250 h 2214866"/>
                <a:gd name="connsiteX4" fmla="*/ 1095591 w 1926864"/>
                <a:gd name="connsiteY4" fmla="*/ 307144 h 2214866"/>
                <a:gd name="connsiteX0" fmla="*/ 15 w 1926864"/>
                <a:gd name="connsiteY0" fmla="*/ 920818 h 2214866"/>
                <a:gd name="connsiteX1" fmla="*/ 821697 w 1926864"/>
                <a:gd name="connsiteY1" fmla="*/ 1780202 h 2214866"/>
                <a:gd name="connsiteX2" fmla="*/ 821697 w 1926864"/>
                <a:gd name="connsiteY2" fmla="*/ 1619431 h 2214866"/>
                <a:gd name="connsiteX3" fmla="*/ 1095591 w 1926864"/>
                <a:gd name="connsiteY3" fmla="*/ 1945333 h 2214866"/>
                <a:gd name="connsiteX4" fmla="*/ 821697 w 1926864"/>
                <a:gd name="connsiteY4" fmla="*/ 2214866 h 2214866"/>
                <a:gd name="connsiteX5" fmla="*/ 821697 w 1926864"/>
                <a:gd name="connsiteY5" fmla="*/ 2054096 h 2214866"/>
                <a:gd name="connsiteX6" fmla="*/ 15 w 1926864"/>
                <a:gd name="connsiteY6" fmla="*/ 1194712 h 2214866"/>
                <a:gd name="connsiteX7" fmla="*/ 15 w 1926864"/>
                <a:gd name="connsiteY7" fmla="*/ 920818 h 2214866"/>
                <a:gd name="connsiteX8" fmla="*/ 1926864 w 1926864"/>
                <a:gd name="connsiteY8" fmla="*/ 0 h 2214866"/>
                <a:gd name="connsiteX9" fmla="*/ 1095591 w 1926864"/>
                <a:gd name="connsiteY9" fmla="*/ 307144 h 2214866"/>
                <a:gd name="connsiteX10" fmla="*/ 13135 w 1926864"/>
                <a:gd name="connsiteY10" fmla="*/ 1057765 h 2214866"/>
                <a:gd name="connsiteX0" fmla="*/ 15 w 1943489"/>
                <a:gd name="connsiteY0" fmla="*/ 920818 h 2214866"/>
                <a:gd name="connsiteX1" fmla="*/ 821697 w 1943489"/>
                <a:gd name="connsiteY1" fmla="*/ 1780202 h 2214866"/>
                <a:gd name="connsiteX2" fmla="*/ 821697 w 1943489"/>
                <a:gd name="connsiteY2" fmla="*/ 1619431 h 2214866"/>
                <a:gd name="connsiteX3" fmla="*/ 1095591 w 1943489"/>
                <a:gd name="connsiteY3" fmla="*/ 1945333 h 2214866"/>
                <a:gd name="connsiteX4" fmla="*/ 821697 w 1943489"/>
                <a:gd name="connsiteY4" fmla="*/ 2214866 h 2214866"/>
                <a:gd name="connsiteX5" fmla="*/ 821697 w 1943489"/>
                <a:gd name="connsiteY5" fmla="*/ 2054096 h 2214866"/>
                <a:gd name="connsiteX6" fmla="*/ 15 w 1943489"/>
                <a:gd name="connsiteY6" fmla="*/ 1194712 h 2214866"/>
                <a:gd name="connsiteX7" fmla="*/ 15 w 1943489"/>
                <a:gd name="connsiteY7" fmla="*/ 920818 h 2214866"/>
                <a:gd name="connsiteX0" fmla="*/ 1095591 w 1943489"/>
                <a:gd name="connsiteY0" fmla="*/ 307144 h 2214866"/>
                <a:gd name="connsiteX1" fmla="*/ 13135 w 1943489"/>
                <a:gd name="connsiteY1" fmla="*/ 1057765 h 2214866"/>
                <a:gd name="connsiteX2" fmla="*/ 354222 w 1943489"/>
                <a:gd name="connsiteY2" fmla="*/ 267333 h 2214866"/>
                <a:gd name="connsiteX3" fmla="*/ 1095592 w 1943489"/>
                <a:gd name="connsiteY3" fmla="*/ 33250 h 2214866"/>
                <a:gd name="connsiteX4" fmla="*/ 1095591 w 1943489"/>
                <a:gd name="connsiteY4" fmla="*/ 307144 h 2214866"/>
                <a:gd name="connsiteX0" fmla="*/ 15 w 1943489"/>
                <a:gd name="connsiteY0" fmla="*/ 920818 h 2214866"/>
                <a:gd name="connsiteX1" fmla="*/ 821697 w 1943489"/>
                <a:gd name="connsiteY1" fmla="*/ 1780202 h 2214866"/>
                <a:gd name="connsiteX2" fmla="*/ 821697 w 1943489"/>
                <a:gd name="connsiteY2" fmla="*/ 1619431 h 2214866"/>
                <a:gd name="connsiteX3" fmla="*/ 1095591 w 1943489"/>
                <a:gd name="connsiteY3" fmla="*/ 1945333 h 2214866"/>
                <a:gd name="connsiteX4" fmla="*/ 821697 w 1943489"/>
                <a:gd name="connsiteY4" fmla="*/ 2214866 h 2214866"/>
                <a:gd name="connsiteX5" fmla="*/ 821697 w 1943489"/>
                <a:gd name="connsiteY5" fmla="*/ 2054096 h 2214866"/>
                <a:gd name="connsiteX6" fmla="*/ 15 w 1943489"/>
                <a:gd name="connsiteY6" fmla="*/ 1194712 h 2214866"/>
                <a:gd name="connsiteX7" fmla="*/ 15 w 1943489"/>
                <a:gd name="connsiteY7" fmla="*/ 920818 h 2214866"/>
                <a:gd name="connsiteX8" fmla="*/ 1926864 w 1943489"/>
                <a:gd name="connsiteY8" fmla="*/ 0 h 2214866"/>
                <a:gd name="connsiteX9" fmla="*/ 1943489 w 1943489"/>
                <a:gd name="connsiteY9" fmla="*/ 207391 h 2214866"/>
                <a:gd name="connsiteX10" fmla="*/ 13135 w 1943489"/>
                <a:gd name="connsiteY10" fmla="*/ 1057765 h 2214866"/>
                <a:gd name="connsiteX0" fmla="*/ 15 w 1943489"/>
                <a:gd name="connsiteY0" fmla="*/ 920818 h 2214866"/>
                <a:gd name="connsiteX1" fmla="*/ 821697 w 1943489"/>
                <a:gd name="connsiteY1" fmla="*/ 1780202 h 2214866"/>
                <a:gd name="connsiteX2" fmla="*/ 821697 w 1943489"/>
                <a:gd name="connsiteY2" fmla="*/ 1619431 h 2214866"/>
                <a:gd name="connsiteX3" fmla="*/ 1095591 w 1943489"/>
                <a:gd name="connsiteY3" fmla="*/ 1945333 h 2214866"/>
                <a:gd name="connsiteX4" fmla="*/ 821697 w 1943489"/>
                <a:gd name="connsiteY4" fmla="*/ 2214866 h 2214866"/>
                <a:gd name="connsiteX5" fmla="*/ 821697 w 1943489"/>
                <a:gd name="connsiteY5" fmla="*/ 2054096 h 2214866"/>
                <a:gd name="connsiteX6" fmla="*/ 15 w 1943489"/>
                <a:gd name="connsiteY6" fmla="*/ 1194712 h 2214866"/>
                <a:gd name="connsiteX7" fmla="*/ 15 w 1943489"/>
                <a:gd name="connsiteY7" fmla="*/ 920818 h 2214866"/>
                <a:gd name="connsiteX0" fmla="*/ 1095591 w 1943489"/>
                <a:gd name="connsiteY0" fmla="*/ 307144 h 2214866"/>
                <a:gd name="connsiteX1" fmla="*/ 13135 w 1943489"/>
                <a:gd name="connsiteY1" fmla="*/ 1057765 h 2214866"/>
                <a:gd name="connsiteX2" fmla="*/ 354222 w 1943489"/>
                <a:gd name="connsiteY2" fmla="*/ 267333 h 2214866"/>
                <a:gd name="connsiteX3" fmla="*/ 1095592 w 1943489"/>
                <a:gd name="connsiteY3" fmla="*/ 33250 h 2214866"/>
                <a:gd name="connsiteX4" fmla="*/ 1095591 w 1943489"/>
                <a:gd name="connsiteY4" fmla="*/ 307144 h 2214866"/>
                <a:gd name="connsiteX0" fmla="*/ 15 w 1943489"/>
                <a:gd name="connsiteY0" fmla="*/ 920818 h 2214866"/>
                <a:gd name="connsiteX1" fmla="*/ 821697 w 1943489"/>
                <a:gd name="connsiteY1" fmla="*/ 1780202 h 2214866"/>
                <a:gd name="connsiteX2" fmla="*/ 821697 w 1943489"/>
                <a:gd name="connsiteY2" fmla="*/ 1619431 h 2214866"/>
                <a:gd name="connsiteX3" fmla="*/ 1095591 w 1943489"/>
                <a:gd name="connsiteY3" fmla="*/ 1945333 h 2214866"/>
                <a:gd name="connsiteX4" fmla="*/ 821697 w 1943489"/>
                <a:gd name="connsiteY4" fmla="*/ 2214866 h 2214866"/>
                <a:gd name="connsiteX5" fmla="*/ 821697 w 1943489"/>
                <a:gd name="connsiteY5" fmla="*/ 2054096 h 2214866"/>
                <a:gd name="connsiteX6" fmla="*/ 15 w 1943489"/>
                <a:gd name="connsiteY6" fmla="*/ 1194712 h 2214866"/>
                <a:gd name="connsiteX7" fmla="*/ 15 w 1943489"/>
                <a:gd name="connsiteY7" fmla="*/ 920818 h 2214866"/>
                <a:gd name="connsiteX8" fmla="*/ 1926864 w 1943489"/>
                <a:gd name="connsiteY8" fmla="*/ 0 h 2214866"/>
                <a:gd name="connsiteX9" fmla="*/ 1943489 w 1943489"/>
                <a:gd name="connsiteY9" fmla="*/ 207391 h 2214866"/>
                <a:gd name="connsiteX10" fmla="*/ 13135 w 1943489"/>
                <a:gd name="connsiteY10" fmla="*/ 1057765 h 2214866"/>
                <a:gd name="connsiteX11" fmla="*/ 15 w 1943489"/>
                <a:gd name="connsiteY11" fmla="*/ 920818 h 2214866"/>
                <a:gd name="connsiteX0" fmla="*/ 15 w 1960116"/>
                <a:gd name="connsiteY0" fmla="*/ 920819 h 2214867"/>
                <a:gd name="connsiteX1" fmla="*/ 821697 w 1960116"/>
                <a:gd name="connsiteY1" fmla="*/ 1780203 h 2214867"/>
                <a:gd name="connsiteX2" fmla="*/ 821697 w 1960116"/>
                <a:gd name="connsiteY2" fmla="*/ 1619432 h 2214867"/>
                <a:gd name="connsiteX3" fmla="*/ 1095591 w 1960116"/>
                <a:gd name="connsiteY3" fmla="*/ 1945334 h 2214867"/>
                <a:gd name="connsiteX4" fmla="*/ 821697 w 1960116"/>
                <a:gd name="connsiteY4" fmla="*/ 2214867 h 2214867"/>
                <a:gd name="connsiteX5" fmla="*/ 821697 w 1960116"/>
                <a:gd name="connsiteY5" fmla="*/ 2054097 h 2214867"/>
                <a:gd name="connsiteX6" fmla="*/ 15 w 1960116"/>
                <a:gd name="connsiteY6" fmla="*/ 1194713 h 2214867"/>
                <a:gd name="connsiteX7" fmla="*/ 15 w 1960116"/>
                <a:gd name="connsiteY7" fmla="*/ 920819 h 2214867"/>
                <a:gd name="connsiteX0" fmla="*/ 1095591 w 1960116"/>
                <a:gd name="connsiteY0" fmla="*/ 307145 h 2214867"/>
                <a:gd name="connsiteX1" fmla="*/ 13135 w 1960116"/>
                <a:gd name="connsiteY1" fmla="*/ 1057766 h 2214867"/>
                <a:gd name="connsiteX2" fmla="*/ 354222 w 1960116"/>
                <a:gd name="connsiteY2" fmla="*/ 267334 h 2214867"/>
                <a:gd name="connsiteX3" fmla="*/ 1960116 w 1960116"/>
                <a:gd name="connsiteY3" fmla="*/ 0 h 2214867"/>
                <a:gd name="connsiteX4" fmla="*/ 1095591 w 1960116"/>
                <a:gd name="connsiteY4" fmla="*/ 307145 h 2214867"/>
                <a:gd name="connsiteX0" fmla="*/ 15 w 1960116"/>
                <a:gd name="connsiteY0" fmla="*/ 920819 h 2214867"/>
                <a:gd name="connsiteX1" fmla="*/ 821697 w 1960116"/>
                <a:gd name="connsiteY1" fmla="*/ 1780203 h 2214867"/>
                <a:gd name="connsiteX2" fmla="*/ 821697 w 1960116"/>
                <a:gd name="connsiteY2" fmla="*/ 1619432 h 2214867"/>
                <a:gd name="connsiteX3" fmla="*/ 1095591 w 1960116"/>
                <a:gd name="connsiteY3" fmla="*/ 1945334 h 2214867"/>
                <a:gd name="connsiteX4" fmla="*/ 821697 w 1960116"/>
                <a:gd name="connsiteY4" fmla="*/ 2214867 h 2214867"/>
                <a:gd name="connsiteX5" fmla="*/ 821697 w 1960116"/>
                <a:gd name="connsiteY5" fmla="*/ 2054097 h 2214867"/>
                <a:gd name="connsiteX6" fmla="*/ 15 w 1960116"/>
                <a:gd name="connsiteY6" fmla="*/ 1194713 h 2214867"/>
                <a:gd name="connsiteX7" fmla="*/ 15 w 1960116"/>
                <a:gd name="connsiteY7" fmla="*/ 920819 h 2214867"/>
                <a:gd name="connsiteX8" fmla="*/ 1926864 w 1960116"/>
                <a:gd name="connsiteY8" fmla="*/ 1 h 2214867"/>
                <a:gd name="connsiteX9" fmla="*/ 1943489 w 1960116"/>
                <a:gd name="connsiteY9" fmla="*/ 207392 h 2214867"/>
                <a:gd name="connsiteX10" fmla="*/ 13135 w 1960116"/>
                <a:gd name="connsiteY10" fmla="*/ 1057766 h 2214867"/>
                <a:gd name="connsiteX11" fmla="*/ 15 w 1960116"/>
                <a:gd name="connsiteY11" fmla="*/ 920819 h 2214867"/>
                <a:gd name="connsiteX0" fmla="*/ 15 w 1976740"/>
                <a:gd name="connsiteY0" fmla="*/ 920819 h 2214867"/>
                <a:gd name="connsiteX1" fmla="*/ 821697 w 1976740"/>
                <a:gd name="connsiteY1" fmla="*/ 1780203 h 2214867"/>
                <a:gd name="connsiteX2" fmla="*/ 821697 w 1976740"/>
                <a:gd name="connsiteY2" fmla="*/ 1619432 h 2214867"/>
                <a:gd name="connsiteX3" fmla="*/ 1095591 w 1976740"/>
                <a:gd name="connsiteY3" fmla="*/ 1945334 h 2214867"/>
                <a:gd name="connsiteX4" fmla="*/ 821697 w 1976740"/>
                <a:gd name="connsiteY4" fmla="*/ 2214867 h 2214867"/>
                <a:gd name="connsiteX5" fmla="*/ 821697 w 1976740"/>
                <a:gd name="connsiteY5" fmla="*/ 2054097 h 2214867"/>
                <a:gd name="connsiteX6" fmla="*/ 15 w 1976740"/>
                <a:gd name="connsiteY6" fmla="*/ 1194713 h 2214867"/>
                <a:gd name="connsiteX7" fmla="*/ 15 w 1976740"/>
                <a:gd name="connsiteY7" fmla="*/ 920819 h 2214867"/>
                <a:gd name="connsiteX0" fmla="*/ 1976740 w 1976740"/>
                <a:gd name="connsiteY0" fmla="*/ 190766 h 2214867"/>
                <a:gd name="connsiteX1" fmla="*/ 13135 w 1976740"/>
                <a:gd name="connsiteY1" fmla="*/ 1057766 h 2214867"/>
                <a:gd name="connsiteX2" fmla="*/ 354222 w 1976740"/>
                <a:gd name="connsiteY2" fmla="*/ 267334 h 2214867"/>
                <a:gd name="connsiteX3" fmla="*/ 1960116 w 1976740"/>
                <a:gd name="connsiteY3" fmla="*/ 0 h 2214867"/>
                <a:gd name="connsiteX4" fmla="*/ 1976740 w 1976740"/>
                <a:gd name="connsiteY4" fmla="*/ 190766 h 2214867"/>
                <a:gd name="connsiteX0" fmla="*/ 15 w 1976740"/>
                <a:gd name="connsiteY0" fmla="*/ 920819 h 2214867"/>
                <a:gd name="connsiteX1" fmla="*/ 821697 w 1976740"/>
                <a:gd name="connsiteY1" fmla="*/ 1780203 h 2214867"/>
                <a:gd name="connsiteX2" fmla="*/ 821697 w 1976740"/>
                <a:gd name="connsiteY2" fmla="*/ 1619432 h 2214867"/>
                <a:gd name="connsiteX3" fmla="*/ 1095591 w 1976740"/>
                <a:gd name="connsiteY3" fmla="*/ 1945334 h 2214867"/>
                <a:gd name="connsiteX4" fmla="*/ 821697 w 1976740"/>
                <a:gd name="connsiteY4" fmla="*/ 2214867 h 2214867"/>
                <a:gd name="connsiteX5" fmla="*/ 821697 w 1976740"/>
                <a:gd name="connsiteY5" fmla="*/ 2054097 h 2214867"/>
                <a:gd name="connsiteX6" fmla="*/ 15 w 1976740"/>
                <a:gd name="connsiteY6" fmla="*/ 1194713 h 2214867"/>
                <a:gd name="connsiteX7" fmla="*/ 15 w 1976740"/>
                <a:gd name="connsiteY7" fmla="*/ 920819 h 2214867"/>
                <a:gd name="connsiteX8" fmla="*/ 1926864 w 1976740"/>
                <a:gd name="connsiteY8" fmla="*/ 1 h 2214867"/>
                <a:gd name="connsiteX9" fmla="*/ 1943489 w 1976740"/>
                <a:gd name="connsiteY9" fmla="*/ 207392 h 2214867"/>
                <a:gd name="connsiteX10" fmla="*/ 13135 w 1976740"/>
                <a:gd name="connsiteY10" fmla="*/ 1057766 h 2214867"/>
                <a:gd name="connsiteX11" fmla="*/ 15 w 1976740"/>
                <a:gd name="connsiteY11" fmla="*/ 920819 h 2214867"/>
                <a:gd name="connsiteX0" fmla="*/ 0 w 1976725"/>
                <a:gd name="connsiteY0" fmla="*/ 920819 h 2214867"/>
                <a:gd name="connsiteX1" fmla="*/ 821682 w 1976725"/>
                <a:gd name="connsiteY1" fmla="*/ 1780203 h 2214867"/>
                <a:gd name="connsiteX2" fmla="*/ 821682 w 1976725"/>
                <a:gd name="connsiteY2" fmla="*/ 1619432 h 2214867"/>
                <a:gd name="connsiteX3" fmla="*/ 1095576 w 1976725"/>
                <a:gd name="connsiteY3" fmla="*/ 1945334 h 2214867"/>
                <a:gd name="connsiteX4" fmla="*/ 821682 w 1976725"/>
                <a:gd name="connsiteY4" fmla="*/ 2214867 h 2214867"/>
                <a:gd name="connsiteX5" fmla="*/ 821682 w 1976725"/>
                <a:gd name="connsiteY5" fmla="*/ 2054097 h 2214867"/>
                <a:gd name="connsiteX6" fmla="*/ 0 w 1976725"/>
                <a:gd name="connsiteY6" fmla="*/ 1194713 h 2214867"/>
                <a:gd name="connsiteX7" fmla="*/ 0 w 1976725"/>
                <a:gd name="connsiteY7" fmla="*/ 920819 h 2214867"/>
                <a:gd name="connsiteX0" fmla="*/ 1976725 w 1976725"/>
                <a:gd name="connsiteY0" fmla="*/ 190766 h 2214867"/>
                <a:gd name="connsiteX1" fmla="*/ 13120 w 1976725"/>
                <a:gd name="connsiteY1" fmla="*/ 1057766 h 2214867"/>
                <a:gd name="connsiteX2" fmla="*/ 503836 w 1976725"/>
                <a:gd name="connsiteY2" fmla="*/ 400338 h 2214867"/>
                <a:gd name="connsiteX3" fmla="*/ 1960101 w 1976725"/>
                <a:gd name="connsiteY3" fmla="*/ 0 h 2214867"/>
                <a:gd name="connsiteX4" fmla="*/ 1976725 w 1976725"/>
                <a:gd name="connsiteY4" fmla="*/ 190766 h 2214867"/>
                <a:gd name="connsiteX0" fmla="*/ 0 w 1976725"/>
                <a:gd name="connsiteY0" fmla="*/ 920819 h 2214867"/>
                <a:gd name="connsiteX1" fmla="*/ 821682 w 1976725"/>
                <a:gd name="connsiteY1" fmla="*/ 1780203 h 2214867"/>
                <a:gd name="connsiteX2" fmla="*/ 821682 w 1976725"/>
                <a:gd name="connsiteY2" fmla="*/ 1619432 h 2214867"/>
                <a:gd name="connsiteX3" fmla="*/ 1095576 w 1976725"/>
                <a:gd name="connsiteY3" fmla="*/ 1945334 h 2214867"/>
                <a:gd name="connsiteX4" fmla="*/ 821682 w 1976725"/>
                <a:gd name="connsiteY4" fmla="*/ 2214867 h 2214867"/>
                <a:gd name="connsiteX5" fmla="*/ 821682 w 1976725"/>
                <a:gd name="connsiteY5" fmla="*/ 2054097 h 2214867"/>
                <a:gd name="connsiteX6" fmla="*/ 0 w 1976725"/>
                <a:gd name="connsiteY6" fmla="*/ 1194713 h 2214867"/>
                <a:gd name="connsiteX7" fmla="*/ 0 w 1976725"/>
                <a:gd name="connsiteY7" fmla="*/ 920819 h 2214867"/>
                <a:gd name="connsiteX8" fmla="*/ 1926849 w 1976725"/>
                <a:gd name="connsiteY8" fmla="*/ 1 h 2214867"/>
                <a:gd name="connsiteX9" fmla="*/ 1943474 w 1976725"/>
                <a:gd name="connsiteY9" fmla="*/ 207392 h 2214867"/>
                <a:gd name="connsiteX10" fmla="*/ 13120 w 1976725"/>
                <a:gd name="connsiteY10" fmla="*/ 1057766 h 2214867"/>
                <a:gd name="connsiteX11" fmla="*/ 0 w 1976725"/>
                <a:gd name="connsiteY11" fmla="*/ 920819 h 2214867"/>
                <a:gd name="connsiteX0" fmla="*/ 0 w 1976725"/>
                <a:gd name="connsiteY0" fmla="*/ 920819 h 2214867"/>
                <a:gd name="connsiteX1" fmla="*/ 821682 w 1976725"/>
                <a:gd name="connsiteY1" fmla="*/ 1780203 h 2214867"/>
                <a:gd name="connsiteX2" fmla="*/ 821682 w 1976725"/>
                <a:gd name="connsiteY2" fmla="*/ 1619432 h 2214867"/>
                <a:gd name="connsiteX3" fmla="*/ 1095576 w 1976725"/>
                <a:gd name="connsiteY3" fmla="*/ 1945334 h 2214867"/>
                <a:gd name="connsiteX4" fmla="*/ 821682 w 1976725"/>
                <a:gd name="connsiteY4" fmla="*/ 2214867 h 2214867"/>
                <a:gd name="connsiteX5" fmla="*/ 821682 w 1976725"/>
                <a:gd name="connsiteY5" fmla="*/ 2054097 h 2214867"/>
                <a:gd name="connsiteX6" fmla="*/ 0 w 1976725"/>
                <a:gd name="connsiteY6" fmla="*/ 1194713 h 2214867"/>
                <a:gd name="connsiteX7" fmla="*/ 0 w 1976725"/>
                <a:gd name="connsiteY7" fmla="*/ 920819 h 2214867"/>
                <a:gd name="connsiteX0" fmla="*/ 1976725 w 1976725"/>
                <a:gd name="connsiteY0" fmla="*/ 190766 h 2214867"/>
                <a:gd name="connsiteX1" fmla="*/ 13120 w 1976725"/>
                <a:gd name="connsiteY1" fmla="*/ 1057766 h 2214867"/>
                <a:gd name="connsiteX2" fmla="*/ 503836 w 1976725"/>
                <a:gd name="connsiteY2" fmla="*/ 400338 h 2214867"/>
                <a:gd name="connsiteX3" fmla="*/ 1960101 w 1976725"/>
                <a:gd name="connsiteY3" fmla="*/ 0 h 2214867"/>
                <a:gd name="connsiteX4" fmla="*/ 1976725 w 1976725"/>
                <a:gd name="connsiteY4" fmla="*/ 190766 h 2214867"/>
                <a:gd name="connsiteX0" fmla="*/ 0 w 1976725"/>
                <a:gd name="connsiteY0" fmla="*/ 920819 h 2214867"/>
                <a:gd name="connsiteX1" fmla="*/ 821682 w 1976725"/>
                <a:gd name="connsiteY1" fmla="*/ 1780203 h 2214867"/>
                <a:gd name="connsiteX2" fmla="*/ 821682 w 1976725"/>
                <a:gd name="connsiteY2" fmla="*/ 1619432 h 2214867"/>
                <a:gd name="connsiteX3" fmla="*/ 1095576 w 1976725"/>
                <a:gd name="connsiteY3" fmla="*/ 1945334 h 2214867"/>
                <a:gd name="connsiteX4" fmla="*/ 821682 w 1976725"/>
                <a:gd name="connsiteY4" fmla="*/ 2214867 h 2214867"/>
                <a:gd name="connsiteX5" fmla="*/ 821682 w 1976725"/>
                <a:gd name="connsiteY5" fmla="*/ 2054097 h 2214867"/>
                <a:gd name="connsiteX6" fmla="*/ 0 w 1976725"/>
                <a:gd name="connsiteY6" fmla="*/ 1194713 h 2214867"/>
                <a:gd name="connsiteX7" fmla="*/ 0 w 1976725"/>
                <a:gd name="connsiteY7" fmla="*/ 920819 h 2214867"/>
                <a:gd name="connsiteX8" fmla="*/ 1926849 w 1976725"/>
                <a:gd name="connsiteY8" fmla="*/ 1 h 2214867"/>
                <a:gd name="connsiteX9" fmla="*/ 1943474 w 1976725"/>
                <a:gd name="connsiteY9" fmla="*/ 207392 h 2214867"/>
                <a:gd name="connsiteX10" fmla="*/ 13120 w 1976725"/>
                <a:gd name="connsiteY10" fmla="*/ 1057766 h 2214867"/>
                <a:gd name="connsiteX11" fmla="*/ 0 w 1976725"/>
                <a:gd name="connsiteY11" fmla="*/ 920819 h 2214867"/>
                <a:gd name="connsiteX0" fmla="*/ 0 w 1976725"/>
                <a:gd name="connsiteY0" fmla="*/ 920819 h 2214867"/>
                <a:gd name="connsiteX1" fmla="*/ 821682 w 1976725"/>
                <a:gd name="connsiteY1" fmla="*/ 1780203 h 2214867"/>
                <a:gd name="connsiteX2" fmla="*/ 821682 w 1976725"/>
                <a:gd name="connsiteY2" fmla="*/ 1619432 h 2214867"/>
                <a:gd name="connsiteX3" fmla="*/ 1095576 w 1976725"/>
                <a:gd name="connsiteY3" fmla="*/ 1945334 h 2214867"/>
                <a:gd name="connsiteX4" fmla="*/ 821682 w 1976725"/>
                <a:gd name="connsiteY4" fmla="*/ 2214867 h 2214867"/>
                <a:gd name="connsiteX5" fmla="*/ 821682 w 1976725"/>
                <a:gd name="connsiteY5" fmla="*/ 2054097 h 2214867"/>
                <a:gd name="connsiteX6" fmla="*/ 0 w 1976725"/>
                <a:gd name="connsiteY6" fmla="*/ 1194713 h 2214867"/>
                <a:gd name="connsiteX7" fmla="*/ 0 w 1976725"/>
                <a:gd name="connsiteY7" fmla="*/ 920819 h 2214867"/>
                <a:gd name="connsiteX0" fmla="*/ 1976725 w 1976725"/>
                <a:gd name="connsiteY0" fmla="*/ 190766 h 2214867"/>
                <a:gd name="connsiteX1" fmla="*/ 13120 w 1976725"/>
                <a:gd name="connsiteY1" fmla="*/ 1057766 h 2214867"/>
                <a:gd name="connsiteX2" fmla="*/ 437335 w 1976725"/>
                <a:gd name="connsiteY2" fmla="*/ 416963 h 2214867"/>
                <a:gd name="connsiteX3" fmla="*/ 1960101 w 1976725"/>
                <a:gd name="connsiteY3" fmla="*/ 0 h 2214867"/>
                <a:gd name="connsiteX4" fmla="*/ 1976725 w 1976725"/>
                <a:gd name="connsiteY4" fmla="*/ 190766 h 2214867"/>
                <a:gd name="connsiteX0" fmla="*/ 0 w 1976725"/>
                <a:gd name="connsiteY0" fmla="*/ 920819 h 2214867"/>
                <a:gd name="connsiteX1" fmla="*/ 821682 w 1976725"/>
                <a:gd name="connsiteY1" fmla="*/ 1780203 h 2214867"/>
                <a:gd name="connsiteX2" fmla="*/ 821682 w 1976725"/>
                <a:gd name="connsiteY2" fmla="*/ 1619432 h 2214867"/>
                <a:gd name="connsiteX3" fmla="*/ 1095576 w 1976725"/>
                <a:gd name="connsiteY3" fmla="*/ 1945334 h 2214867"/>
                <a:gd name="connsiteX4" fmla="*/ 821682 w 1976725"/>
                <a:gd name="connsiteY4" fmla="*/ 2214867 h 2214867"/>
                <a:gd name="connsiteX5" fmla="*/ 821682 w 1976725"/>
                <a:gd name="connsiteY5" fmla="*/ 2054097 h 2214867"/>
                <a:gd name="connsiteX6" fmla="*/ 0 w 1976725"/>
                <a:gd name="connsiteY6" fmla="*/ 1194713 h 2214867"/>
                <a:gd name="connsiteX7" fmla="*/ 0 w 1976725"/>
                <a:gd name="connsiteY7" fmla="*/ 920819 h 2214867"/>
                <a:gd name="connsiteX8" fmla="*/ 1926849 w 1976725"/>
                <a:gd name="connsiteY8" fmla="*/ 1 h 2214867"/>
                <a:gd name="connsiteX9" fmla="*/ 1943474 w 1976725"/>
                <a:gd name="connsiteY9" fmla="*/ 207392 h 2214867"/>
                <a:gd name="connsiteX10" fmla="*/ 13120 w 1976725"/>
                <a:gd name="connsiteY10" fmla="*/ 1057766 h 2214867"/>
                <a:gd name="connsiteX11" fmla="*/ 0 w 1976725"/>
                <a:gd name="connsiteY11" fmla="*/ 920819 h 221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76725" h="2214867" stroke="0" extrusionOk="0">
                  <a:moveTo>
                    <a:pt x="0" y="920819"/>
                  </a:moveTo>
                  <a:cubicBezTo>
                    <a:pt x="0" y="1325548"/>
                    <a:pt x="337965" y="1679021"/>
                    <a:pt x="821682" y="1780203"/>
                  </a:cubicBezTo>
                  <a:lnTo>
                    <a:pt x="821682" y="1619432"/>
                  </a:lnTo>
                  <a:lnTo>
                    <a:pt x="1095576" y="1945334"/>
                  </a:lnTo>
                  <a:lnTo>
                    <a:pt x="821682" y="2214867"/>
                  </a:lnTo>
                  <a:lnTo>
                    <a:pt x="821682" y="2054097"/>
                  </a:lnTo>
                  <a:cubicBezTo>
                    <a:pt x="337965" y="1952915"/>
                    <a:pt x="0" y="1599442"/>
                    <a:pt x="0" y="1194713"/>
                  </a:cubicBezTo>
                  <a:lnTo>
                    <a:pt x="0" y="920819"/>
                  </a:lnTo>
                  <a:close/>
                </a:path>
                <a:path w="1976725" h="2214867" fill="darkenLess" stroke="0" extrusionOk="0">
                  <a:moveTo>
                    <a:pt x="1976725" y="190766"/>
                  </a:moveTo>
                  <a:cubicBezTo>
                    <a:pt x="1436920" y="190766"/>
                    <a:pt x="96409" y="625687"/>
                    <a:pt x="13120" y="1057766"/>
                  </a:cubicBezTo>
                  <a:cubicBezTo>
                    <a:pt x="-43379" y="764666"/>
                    <a:pt x="117857" y="634332"/>
                    <a:pt x="437335" y="416963"/>
                  </a:cubicBezTo>
                  <a:cubicBezTo>
                    <a:pt x="639514" y="266422"/>
                    <a:pt x="1685499" y="0"/>
                    <a:pt x="1960101" y="0"/>
                  </a:cubicBezTo>
                  <a:cubicBezTo>
                    <a:pt x="1960101" y="91298"/>
                    <a:pt x="1976725" y="99468"/>
                    <a:pt x="1976725" y="190766"/>
                  </a:cubicBezTo>
                  <a:close/>
                </a:path>
                <a:path w="1976725" h="2214867" fill="none" extrusionOk="0">
                  <a:moveTo>
                    <a:pt x="0" y="920819"/>
                  </a:moveTo>
                  <a:cubicBezTo>
                    <a:pt x="0" y="1325548"/>
                    <a:pt x="337965" y="1679021"/>
                    <a:pt x="821682" y="1780203"/>
                  </a:cubicBezTo>
                  <a:lnTo>
                    <a:pt x="821682" y="1619432"/>
                  </a:lnTo>
                  <a:lnTo>
                    <a:pt x="1095576" y="1945334"/>
                  </a:lnTo>
                  <a:lnTo>
                    <a:pt x="821682" y="2214867"/>
                  </a:lnTo>
                  <a:lnTo>
                    <a:pt x="821682" y="2054097"/>
                  </a:lnTo>
                  <a:cubicBezTo>
                    <a:pt x="337965" y="1952915"/>
                    <a:pt x="0" y="1599442"/>
                    <a:pt x="0" y="1194713"/>
                  </a:cubicBezTo>
                  <a:lnTo>
                    <a:pt x="0" y="920819"/>
                  </a:lnTo>
                  <a:cubicBezTo>
                    <a:pt x="0" y="430629"/>
                    <a:pt x="1321779" y="1"/>
                    <a:pt x="1926849" y="1"/>
                  </a:cubicBezTo>
                  <a:cubicBezTo>
                    <a:pt x="1926849" y="91299"/>
                    <a:pt x="1943474" y="116094"/>
                    <a:pt x="1943474" y="207392"/>
                  </a:cubicBezTo>
                  <a:cubicBezTo>
                    <a:pt x="1403669" y="207392"/>
                    <a:pt x="96409" y="625687"/>
                    <a:pt x="13120" y="1057766"/>
                  </a:cubicBezTo>
                  <a:lnTo>
                    <a:pt x="0" y="920819"/>
                  </a:lnTo>
                  <a:close/>
                </a:path>
              </a:pathLst>
            </a:custGeom>
            <a:solidFill>
              <a:srgbClr val="F9870A"/>
            </a:solid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2458035"/>
              <a:ext cx="6076950" cy="2799960"/>
            </a:xfrm>
            <a:prstGeom prst="rect">
              <a:avLst/>
            </a:prstGeom>
            <a:noFill/>
            <a:ln w="57150">
              <a:solidFill>
                <a:srgbClr val="F9870A"/>
              </a:solidFill>
              <a:miter lim="800000"/>
              <a:headEnd/>
              <a:tailEnd/>
            </a:ln>
            <a:effectLst>
              <a:outerShdw blurRad="1092200" dist="50800" dir="5400000" sx="121000" sy="121000" algn="ctr" rotWithShape="0">
                <a:srgbClr val="000000">
                  <a:alpha val="42000"/>
                </a:srgbClr>
              </a:outerShdw>
            </a:effectLst>
            <a:extLst>
              <a:ext uri="{909E8E84-426E-40DD-AFC4-6F175D3DCCD1}">
                <a14:hiddenFill xmlns:a14="http://schemas.microsoft.com/office/drawing/2010/main">
                  <a:solidFill>
                    <a:schemeClr val="accent1"/>
                  </a:solidFill>
                </a14:hiddenFill>
              </a:ext>
            </a:extLst>
          </p:spPr>
        </p:pic>
      </p:grpSp>
    </p:spTree>
    <p:extLst>
      <p:ext uri="{BB962C8B-B14F-4D97-AF65-F5344CB8AC3E}">
        <p14:creationId xmlns:p14="http://schemas.microsoft.com/office/powerpoint/2010/main" val="3562233658"/>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Cart_Fill_Tracker All Items &#10;list tab selected&#10;&#10;&#10;box around list, create view, current views, all items, current page.&#10;&#10;Box around modify view"/>
          <p:cNvGrpSpPr/>
          <p:nvPr/>
        </p:nvGrpSpPr>
        <p:grpSpPr>
          <a:xfrm>
            <a:off x="1524001" y="457200"/>
            <a:ext cx="9144000" cy="4914900"/>
            <a:chOff x="1524001" y="457200"/>
            <a:chExt cx="9144000" cy="4914900"/>
          </a:xfrm>
        </p:grpSpPr>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457200"/>
              <a:ext cx="9144000" cy="4914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Curved Right Arrow 13"/>
            <p:cNvSpPr/>
            <p:nvPr/>
          </p:nvSpPr>
          <p:spPr>
            <a:xfrm>
              <a:off x="2362202" y="1643149"/>
              <a:ext cx="1752599" cy="2214867"/>
            </a:xfrm>
            <a:custGeom>
              <a:avLst/>
              <a:gdLst>
                <a:gd name="connsiteX0" fmla="*/ 0 w 1095576"/>
                <a:gd name="connsiteY0" fmla="*/ 887568 h 2209800"/>
                <a:gd name="connsiteX1" fmla="*/ 821682 w 1095576"/>
                <a:gd name="connsiteY1" fmla="*/ 1746952 h 2209800"/>
                <a:gd name="connsiteX2" fmla="*/ 821682 w 1095576"/>
                <a:gd name="connsiteY2" fmla="*/ 1586181 h 2209800"/>
                <a:gd name="connsiteX3" fmla="*/ 1095576 w 1095576"/>
                <a:gd name="connsiteY3" fmla="*/ 1912083 h 2209800"/>
                <a:gd name="connsiteX4" fmla="*/ 821682 w 1095576"/>
                <a:gd name="connsiteY4" fmla="*/ 2181616 h 2209800"/>
                <a:gd name="connsiteX5" fmla="*/ 821682 w 1095576"/>
                <a:gd name="connsiteY5" fmla="*/ 2020846 h 2209800"/>
                <a:gd name="connsiteX6" fmla="*/ 0 w 1095576"/>
                <a:gd name="connsiteY6" fmla="*/ 1161462 h 2209800"/>
                <a:gd name="connsiteX7" fmla="*/ 0 w 1095576"/>
                <a:gd name="connsiteY7" fmla="*/ 887568 h 2209800"/>
                <a:gd name="connsiteX0" fmla="*/ 1095576 w 1095576"/>
                <a:gd name="connsiteY0" fmla="*/ 273894 h 2209800"/>
                <a:gd name="connsiteX1" fmla="*/ 13120 w 1095576"/>
                <a:gd name="connsiteY1" fmla="*/ 1024515 h 2209800"/>
                <a:gd name="connsiteX2" fmla="*/ 354207 w 1095576"/>
                <a:gd name="connsiteY2" fmla="*/ 234083 h 2209800"/>
                <a:gd name="connsiteX3" fmla="*/ 1095577 w 1095576"/>
                <a:gd name="connsiteY3" fmla="*/ 0 h 2209800"/>
                <a:gd name="connsiteX4" fmla="*/ 1095576 w 1095576"/>
                <a:gd name="connsiteY4" fmla="*/ 273894 h 2209800"/>
                <a:gd name="connsiteX0" fmla="*/ 0 w 1095576"/>
                <a:gd name="connsiteY0" fmla="*/ 887568 h 2209800"/>
                <a:gd name="connsiteX1" fmla="*/ 821682 w 1095576"/>
                <a:gd name="connsiteY1" fmla="*/ 1746952 h 2209800"/>
                <a:gd name="connsiteX2" fmla="*/ 821682 w 1095576"/>
                <a:gd name="connsiteY2" fmla="*/ 1586181 h 2209800"/>
                <a:gd name="connsiteX3" fmla="*/ 1095576 w 1095576"/>
                <a:gd name="connsiteY3" fmla="*/ 1912083 h 2209800"/>
                <a:gd name="connsiteX4" fmla="*/ 821682 w 1095576"/>
                <a:gd name="connsiteY4" fmla="*/ 2181616 h 2209800"/>
                <a:gd name="connsiteX5" fmla="*/ 821682 w 1095576"/>
                <a:gd name="connsiteY5" fmla="*/ 2020846 h 2209800"/>
                <a:gd name="connsiteX6" fmla="*/ 0 w 1095576"/>
                <a:gd name="connsiteY6" fmla="*/ 1161462 h 2209800"/>
                <a:gd name="connsiteX7" fmla="*/ 0 w 1095576"/>
                <a:gd name="connsiteY7" fmla="*/ 887568 h 2209800"/>
                <a:gd name="connsiteX8" fmla="*/ 1095576 w 1095576"/>
                <a:gd name="connsiteY8" fmla="*/ 0 h 2209800"/>
                <a:gd name="connsiteX9" fmla="*/ 1095576 w 1095576"/>
                <a:gd name="connsiteY9" fmla="*/ 273894 h 2209800"/>
                <a:gd name="connsiteX10" fmla="*/ 13120 w 1095576"/>
                <a:gd name="connsiteY10" fmla="*/ 1024515 h 2209800"/>
                <a:gd name="connsiteX0" fmla="*/ 15 w 1926864"/>
                <a:gd name="connsiteY0" fmla="*/ 920818 h 2214866"/>
                <a:gd name="connsiteX1" fmla="*/ 821697 w 1926864"/>
                <a:gd name="connsiteY1" fmla="*/ 1780202 h 2214866"/>
                <a:gd name="connsiteX2" fmla="*/ 821697 w 1926864"/>
                <a:gd name="connsiteY2" fmla="*/ 1619431 h 2214866"/>
                <a:gd name="connsiteX3" fmla="*/ 1095591 w 1926864"/>
                <a:gd name="connsiteY3" fmla="*/ 1945333 h 2214866"/>
                <a:gd name="connsiteX4" fmla="*/ 821697 w 1926864"/>
                <a:gd name="connsiteY4" fmla="*/ 2214866 h 2214866"/>
                <a:gd name="connsiteX5" fmla="*/ 821697 w 1926864"/>
                <a:gd name="connsiteY5" fmla="*/ 2054096 h 2214866"/>
                <a:gd name="connsiteX6" fmla="*/ 15 w 1926864"/>
                <a:gd name="connsiteY6" fmla="*/ 1194712 h 2214866"/>
                <a:gd name="connsiteX7" fmla="*/ 15 w 1926864"/>
                <a:gd name="connsiteY7" fmla="*/ 920818 h 2214866"/>
                <a:gd name="connsiteX0" fmla="*/ 1095591 w 1926864"/>
                <a:gd name="connsiteY0" fmla="*/ 307144 h 2214866"/>
                <a:gd name="connsiteX1" fmla="*/ 13135 w 1926864"/>
                <a:gd name="connsiteY1" fmla="*/ 1057765 h 2214866"/>
                <a:gd name="connsiteX2" fmla="*/ 354222 w 1926864"/>
                <a:gd name="connsiteY2" fmla="*/ 267333 h 2214866"/>
                <a:gd name="connsiteX3" fmla="*/ 1095592 w 1926864"/>
                <a:gd name="connsiteY3" fmla="*/ 33250 h 2214866"/>
                <a:gd name="connsiteX4" fmla="*/ 1095591 w 1926864"/>
                <a:gd name="connsiteY4" fmla="*/ 307144 h 2214866"/>
                <a:gd name="connsiteX0" fmla="*/ 15 w 1926864"/>
                <a:gd name="connsiteY0" fmla="*/ 920818 h 2214866"/>
                <a:gd name="connsiteX1" fmla="*/ 821697 w 1926864"/>
                <a:gd name="connsiteY1" fmla="*/ 1780202 h 2214866"/>
                <a:gd name="connsiteX2" fmla="*/ 821697 w 1926864"/>
                <a:gd name="connsiteY2" fmla="*/ 1619431 h 2214866"/>
                <a:gd name="connsiteX3" fmla="*/ 1095591 w 1926864"/>
                <a:gd name="connsiteY3" fmla="*/ 1945333 h 2214866"/>
                <a:gd name="connsiteX4" fmla="*/ 821697 w 1926864"/>
                <a:gd name="connsiteY4" fmla="*/ 2214866 h 2214866"/>
                <a:gd name="connsiteX5" fmla="*/ 821697 w 1926864"/>
                <a:gd name="connsiteY5" fmla="*/ 2054096 h 2214866"/>
                <a:gd name="connsiteX6" fmla="*/ 15 w 1926864"/>
                <a:gd name="connsiteY6" fmla="*/ 1194712 h 2214866"/>
                <a:gd name="connsiteX7" fmla="*/ 15 w 1926864"/>
                <a:gd name="connsiteY7" fmla="*/ 920818 h 2214866"/>
                <a:gd name="connsiteX8" fmla="*/ 1926864 w 1926864"/>
                <a:gd name="connsiteY8" fmla="*/ 0 h 2214866"/>
                <a:gd name="connsiteX9" fmla="*/ 1095591 w 1926864"/>
                <a:gd name="connsiteY9" fmla="*/ 307144 h 2214866"/>
                <a:gd name="connsiteX10" fmla="*/ 13135 w 1926864"/>
                <a:gd name="connsiteY10" fmla="*/ 1057765 h 2214866"/>
                <a:gd name="connsiteX0" fmla="*/ 15 w 1943489"/>
                <a:gd name="connsiteY0" fmla="*/ 920818 h 2214866"/>
                <a:gd name="connsiteX1" fmla="*/ 821697 w 1943489"/>
                <a:gd name="connsiteY1" fmla="*/ 1780202 h 2214866"/>
                <a:gd name="connsiteX2" fmla="*/ 821697 w 1943489"/>
                <a:gd name="connsiteY2" fmla="*/ 1619431 h 2214866"/>
                <a:gd name="connsiteX3" fmla="*/ 1095591 w 1943489"/>
                <a:gd name="connsiteY3" fmla="*/ 1945333 h 2214866"/>
                <a:gd name="connsiteX4" fmla="*/ 821697 w 1943489"/>
                <a:gd name="connsiteY4" fmla="*/ 2214866 h 2214866"/>
                <a:gd name="connsiteX5" fmla="*/ 821697 w 1943489"/>
                <a:gd name="connsiteY5" fmla="*/ 2054096 h 2214866"/>
                <a:gd name="connsiteX6" fmla="*/ 15 w 1943489"/>
                <a:gd name="connsiteY6" fmla="*/ 1194712 h 2214866"/>
                <a:gd name="connsiteX7" fmla="*/ 15 w 1943489"/>
                <a:gd name="connsiteY7" fmla="*/ 920818 h 2214866"/>
                <a:gd name="connsiteX0" fmla="*/ 1095591 w 1943489"/>
                <a:gd name="connsiteY0" fmla="*/ 307144 h 2214866"/>
                <a:gd name="connsiteX1" fmla="*/ 13135 w 1943489"/>
                <a:gd name="connsiteY1" fmla="*/ 1057765 h 2214866"/>
                <a:gd name="connsiteX2" fmla="*/ 354222 w 1943489"/>
                <a:gd name="connsiteY2" fmla="*/ 267333 h 2214866"/>
                <a:gd name="connsiteX3" fmla="*/ 1095592 w 1943489"/>
                <a:gd name="connsiteY3" fmla="*/ 33250 h 2214866"/>
                <a:gd name="connsiteX4" fmla="*/ 1095591 w 1943489"/>
                <a:gd name="connsiteY4" fmla="*/ 307144 h 2214866"/>
                <a:gd name="connsiteX0" fmla="*/ 15 w 1943489"/>
                <a:gd name="connsiteY0" fmla="*/ 920818 h 2214866"/>
                <a:gd name="connsiteX1" fmla="*/ 821697 w 1943489"/>
                <a:gd name="connsiteY1" fmla="*/ 1780202 h 2214866"/>
                <a:gd name="connsiteX2" fmla="*/ 821697 w 1943489"/>
                <a:gd name="connsiteY2" fmla="*/ 1619431 h 2214866"/>
                <a:gd name="connsiteX3" fmla="*/ 1095591 w 1943489"/>
                <a:gd name="connsiteY3" fmla="*/ 1945333 h 2214866"/>
                <a:gd name="connsiteX4" fmla="*/ 821697 w 1943489"/>
                <a:gd name="connsiteY4" fmla="*/ 2214866 h 2214866"/>
                <a:gd name="connsiteX5" fmla="*/ 821697 w 1943489"/>
                <a:gd name="connsiteY5" fmla="*/ 2054096 h 2214866"/>
                <a:gd name="connsiteX6" fmla="*/ 15 w 1943489"/>
                <a:gd name="connsiteY6" fmla="*/ 1194712 h 2214866"/>
                <a:gd name="connsiteX7" fmla="*/ 15 w 1943489"/>
                <a:gd name="connsiteY7" fmla="*/ 920818 h 2214866"/>
                <a:gd name="connsiteX8" fmla="*/ 1926864 w 1943489"/>
                <a:gd name="connsiteY8" fmla="*/ 0 h 2214866"/>
                <a:gd name="connsiteX9" fmla="*/ 1943489 w 1943489"/>
                <a:gd name="connsiteY9" fmla="*/ 207391 h 2214866"/>
                <a:gd name="connsiteX10" fmla="*/ 13135 w 1943489"/>
                <a:gd name="connsiteY10" fmla="*/ 1057765 h 2214866"/>
                <a:gd name="connsiteX0" fmla="*/ 15 w 1943489"/>
                <a:gd name="connsiteY0" fmla="*/ 920818 h 2214866"/>
                <a:gd name="connsiteX1" fmla="*/ 821697 w 1943489"/>
                <a:gd name="connsiteY1" fmla="*/ 1780202 h 2214866"/>
                <a:gd name="connsiteX2" fmla="*/ 821697 w 1943489"/>
                <a:gd name="connsiteY2" fmla="*/ 1619431 h 2214866"/>
                <a:gd name="connsiteX3" fmla="*/ 1095591 w 1943489"/>
                <a:gd name="connsiteY3" fmla="*/ 1945333 h 2214866"/>
                <a:gd name="connsiteX4" fmla="*/ 821697 w 1943489"/>
                <a:gd name="connsiteY4" fmla="*/ 2214866 h 2214866"/>
                <a:gd name="connsiteX5" fmla="*/ 821697 w 1943489"/>
                <a:gd name="connsiteY5" fmla="*/ 2054096 h 2214866"/>
                <a:gd name="connsiteX6" fmla="*/ 15 w 1943489"/>
                <a:gd name="connsiteY6" fmla="*/ 1194712 h 2214866"/>
                <a:gd name="connsiteX7" fmla="*/ 15 w 1943489"/>
                <a:gd name="connsiteY7" fmla="*/ 920818 h 2214866"/>
                <a:gd name="connsiteX0" fmla="*/ 1095591 w 1943489"/>
                <a:gd name="connsiteY0" fmla="*/ 307144 h 2214866"/>
                <a:gd name="connsiteX1" fmla="*/ 13135 w 1943489"/>
                <a:gd name="connsiteY1" fmla="*/ 1057765 h 2214866"/>
                <a:gd name="connsiteX2" fmla="*/ 354222 w 1943489"/>
                <a:gd name="connsiteY2" fmla="*/ 267333 h 2214866"/>
                <a:gd name="connsiteX3" fmla="*/ 1095592 w 1943489"/>
                <a:gd name="connsiteY3" fmla="*/ 33250 h 2214866"/>
                <a:gd name="connsiteX4" fmla="*/ 1095591 w 1943489"/>
                <a:gd name="connsiteY4" fmla="*/ 307144 h 2214866"/>
                <a:gd name="connsiteX0" fmla="*/ 15 w 1943489"/>
                <a:gd name="connsiteY0" fmla="*/ 920818 h 2214866"/>
                <a:gd name="connsiteX1" fmla="*/ 821697 w 1943489"/>
                <a:gd name="connsiteY1" fmla="*/ 1780202 h 2214866"/>
                <a:gd name="connsiteX2" fmla="*/ 821697 w 1943489"/>
                <a:gd name="connsiteY2" fmla="*/ 1619431 h 2214866"/>
                <a:gd name="connsiteX3" fmla="*/ 1095591 w 1943489"/>
                <a:gd name="connsiteY3" fmla="*/ 1945333 h 2214866"/>
                <a:gd name="connsiteX4" fmla="*/ 821697 w 1943489"/>
                <a:gd name="connsiteY4" fmla="*/ 2214866 h 2214866"/>
                <a:gd name="connsiteX5" fmla="*/ 821697 w 1943489"/>
                <a:gd name="connsiteY5" fmla="*/ 2054096 h 2214866"/>
                <a:gd name="connsiteX6" fmla="*/ 15 w 1943489"/>
                <a:gd name="connsiteY6" fmla="*/ 1194712 h 2214866"/>
                <a:gd name="connsiteX7" fmla="*/ 15 w 1943489"/>
                <a:gd name="connsiteY7" fmla="*/ 920818 h 2214866"/>
                <a:gd name="connsiteX8" fmla="*/ 1926864 w 1943489"/>
                <a:gd name="connsiteY8" fmla="*/ 0 h 2214866"/>
                <a:gd name="connsiteX9" fmla="*/ 1943489 w 1943489"/>
                <a:gd name="connsiteY9" fmla="*/ 207391 h 2214866"/>
                <a:gd name="connsiteX10" fmla="*/ 13135 w 1943489"/>
                <a:gd name="connsiteY10" fmla="*/ 1057765 h 2214866"/>
                <a:gd name="connsiteX11" fmla="*/ 15 w 1943489"/>
                <a:gd name="connsiteY11" fmla="*/ 920818 h 2214866"/>
                <a:gd name="connsiteX0" fmla="*/ 15 w 1960116"/>
                <a:gd name="connsiteY0" fmla="*/ 920819 h 2214867"/>
                <a:gd name="connsiteX1" fmla="*/ 821697 w 1960116"/>
                <a:gd name="connsiteY1" fmla="*/ 1780203 h 2214867"/>
                <a:gd name="connsiteX2" fmla="*/ 821697 w 1960116"/>
                <a:gd name="connsiteY2" fmla="*/ 1619432 h 2214867"/>
                <a:gd name="connsiteX3" fmla="*/ 1095591 w 1960116"/>
                <a:gd name="connsiteY3" fmla="*/ 1945334 h 2214867"/>
                <a:gd name="connsiteX4" fmla="*/ 821697 w 1960116"/>
                <a:gd name="connsiteY4" fmla="*/ 2214867 h 2214867"/>
                <a:gd name="connsiteX5" fmla="*/ 821697 w 1960116"/>
                <a:gd name="connsiteY5" fmla="*/ 2054097 h 2214867"/>
                <a:gd name="connsiteX6" fmla="*/ 15 w 1960116"/>
                <a:gd name="connsiteY6" fmla="*/ 1194713 h 2214867"/>
                <a:gd name="connsiteX7" fmla="*/ 15 w 1960116"/>
                <a:gd name="connsiteY7" fmla="*/ 920819 h 2214867"/>
                <a:gd name="connsiteX0" fmla="*/ 1095591 w 1960116"/>
                <a:gd name="connsiteY0" fmla="*/ 307145 h 2214867"/>
                <a:gd name="connsiteX1" fmla="*/ 13135 w 1960116"/>
                <a:gd name="connsiteY1" fmla="*/ 1057766 h 2214867"/>
                <a:gd name="connsiteX2" fmla="*/ 354222 w 1960116"/>
                <a:gd name="connsiteY2" fmla="*/ 267334 h 2214867"/>
                <a:gd name="connsiteX3" fmla="*/ 1960116 w 1960116"/>
                <a:gd name="connsiteY3" fmla="*/ 0 h 2214867"/>
                <a:gd name="connsiteX4" fmla="*/ 1095591 w 1960116"/>
                <a:gd name="connsiteY4" fmla="*/ 307145 h 2214867"/>
                <a:gd name="connsiteX0" fmla="*/ 15 w 1960116"/>
                <a:gd name="connsiteY0" fmla="*/ 920819 h 2214867"/>
                <a:gd name="connsiteX1" fmla="*/ 821697 w 1960116"/>
                <a:gd name="connsiteY1" fmla="*/ 1780203 h 2214867"/>
                <a:gd name="connsiteX2" fmla="*/ 821697 w 1960116"/>
                <a:gd name="connsiteY2" fmla="*/ 1619432 h 2214867"/>
                <a:gd name="connsiteX3" fmla="*/ 1095591 w 1960116"/>
                <a:gd name="connsiteY3" fmla="*/ 1945334 h 2214867"/>
                <a:gd name="connsiteX4" fmla="*/ 821697 w 1960116"/>
                <a:gd name="connsiteY4" fmla="*/ 2214867 h 2214867"/>
                <a:gd name="connsiteX5" fmla="*/ 821697 w 1960116"/>
                <a:gd name="connsiteY5" fmla="*/ 2054097 h 2214867"/>
                <a:gd name="connsiteX6" fmla="*/ 15 w 1960116"/>
                <a:gd name="connsiteY6" fmla="*/ 1194713 h 2214867"/>
                <a:gd name="connsiteX7" fmla="*/ 15 w 1960116"/>
                <a:gd name="connsiteY7" fmla="*/ 920819 h 2214867"/>
                <a:gd name="connsiteX8" fmla="*/ 1926864 w 1960116"/>
                <a:gd name="connsiteY8" fmla="*/ 1 h 2214867"/>
                <a:gd name="connsiteX9" fmla="*/ 1943489 w 1960116"/>
                <a:gd name="connsiteY9" fmla="*/ 207392 h 2214867"/>
                <a:gd name="connsiteX10" fmla="*/ 13135 w 1960116"/>
                <a:gd name="connsiteY10" fmla="*/ 1057766 h 2214867"/>
                <a:gd name="connsiteX11" fmla="*/ 15 w 1960116"/>
                <a:gd name="connsiteY11" fmla="*/ 920819 h 2214867"/>
                <a:gd name="connsiteX0" fmla="*/ 15 w 1976740"/>
                <a:gd name="connsiteY0" fmla="*/ 920819 h 2214867"/>
                <a:gd name="connsiteX1" fmla="*/ 821697 w 1976740"/>
                <a:gd name="connsiteY1" fmla="*/ 1780203 h 2214867"/>
                <a:gd name="connsiteX2" fmla="*/ 821697 w 1976740"/>
                <a:gd name="connsiteY2" fmla="*/ 1619432 h 2214867"/>
                <a:gd name="connsiteX3" fmla="*/ 1095591 w 1976740"/>
                <a:gd name="connsiteY3" fmla="*/ 1945334 h 2214867"/>
                <a:gd name="connsiteX4" fmla="*/ 821697 w 1976740"/>
                <a:gd name="connsiteY4" fmla="*/ 2214867 h 2214867"/>
                <a:gd name="connsiteX5" fmla="*/ 821697 w 1976740"/>
                <a:gd name="connsiteY5" fmla="*/ 2054097 h 2214867"/>
                <a:gd name="connsiteX6" fmla="*/ 15 w 1976740"/>
                <a:gd name="connsiteY6" fmla="*/ 1194713 h 2214867"/>
                <a:gd name="connsiteX7" fmla="*/ 15 w 1976740"/>
                <a:gd name="connsiteY7" fmla="*/ 920819 h 2214867"/>
                <a:gd name="connsiteX0" fmla="*/ 1976740 w 1976740"/>
                <a:gd name="connsiteY0" fmla="*/ 190766 h 2214867"/>
                <a:gd name="connsiteX1" fmla="*/ 13135 w 1976740"/>
                <a:gd name="connsiteY1" fmla="*/ 1057766 h 2214867"/>
                <a:gd name="connsiteX2" fmla="*/ 354222 w 1976740"/>
                <a:gd name="connsiteY2" fmla="*/ 267334 h 2214867"/>
                <a:gd name="connsiteX3" fmla="*/ 1960116 w 1976740"/>
                <a:gd name="connsiteY3" fmla="*/ 0 h 2214867"/>
                <a:gd name="connsiteX4" fmla="*/ 1976740 w 1976740"/>
                <a:gd name="connsiteY4" fmla="*/ 190766 h 2214867"/>
                <a:gd name="connsiteX0" fmla="*/ 15 w 1976740"/>
                <a:gd name="connsiteY0" fmla="*/ 920819 h 2214867"/>
                <a:gd name="connsiteX1" fmla="*/ 821697 w 1976740"/>
                <a:gd name="connsiteY1" fmla="*/ 1780203 h 2214867"/>
                <a:gd name="connsiteX2" fmla="*/ 821697 w 1976740"/>
                <a:gd name="connsiteY2" fmla="*/ 1619432 h 2214867"/>
                <a:gd name="connsiteX3" fmla="*/ 1095591 w 1976740"/>
                <a:gd name="connsiteY3" fmla="*/ 1945334 h 2214867"/>
                <a:gd name="connsiteX4" fmla="*/ 821697 w 1976740"/>
                <a:gd name="connsiteY4" fmla="*/ 2214867 h 2214867"/>
                <a:gd name="connsiteX5" fmla="*/ 821697 w 1976740"/>
                <a:gd name="connsiteY5" fmla="*/ 2054097 h 2214867"/>
                <a:gd name="connsiteX6" fmla="*/ 15 w 1976740"/>
                <a:gd name="connsiteY6" fmla="*/ 1194713 h 2214867"/>
                <a:gd name="connsiteX7" fmla="*/ 15 w 1976740"/>
                <a:gd name="connsiteY7" fmla="*/ 920819 h 2214867"/>
                <a:gd name="connsiteX8" fmla="*/ 1926864 w 1976740"/>
                <a:gd name="connsiteY8" fmla="*/ 1 h 2214867"/>
                <a:gd name="connsiteX9" fmla="*/ 1943489 w 1976740"/>
                <a:gd name="connsiteY9" fmla="*/ 207392 h 2214867"/>
                <a:gd name="connsiteX10" fmla="*/ 13135 w 1976740"/>
                <a:gd name="connsiteY10" fmla="*/ 1057766 h 2214867"/>
                <a:gd name="connsiteX11" fmla="*/ 15 w 1976740"/>
                <a:gd name="connsiteY11" fmla="*/ 920819 h 2214867"/>
                <a:gd name="connsiteX0" fmla="*/ 0 w 1976725"/>
                <a:gd name="connsiteY0" fmla="*/ 920819 h 2214867"/>
                <a:gd name="connsiteX1" fmla="*/ 821682 w 1976725"/>
                <a:gd name="connsiteY1" fmla="*/ 1780203 h 2214867"/>
                <a:gd name="connsiteX2" fmla="*/ 821682 w 1976725"/>
                <a:gd name="connsiteY2" fmla="*/ 1619432 h 2214867"/>
                <a:gd name="connsiteX3" fmla="*/ 1095576 w 1976725"/>
                <a:gd name="connsiteY3" fmla="*/ 1945334 h 2214867"/>
                <a:gd name="connsiteX4" fmla="*/ 821682 w 1976725"/>
                <a:gd name="connsiteY4" fmla="*/ 2214867 h 2214867"/>
                <a:gd name="connsiteX5" fmla="*/ 821682 w 1976725"/>
                <a:gd name="connsiteY5" fmla="*/ 2054097 h 2214867"/>
                <a:gd name="connsiteX6" fmla="*/ 0 w 1976725"/>
                <a:gd name="connsiteY6" fmla="*/ 1194713 h 2214867"/>
                <a:gd name="connsiteX7" fmla="*/ 0 w 1976725"/>
                <a:gd name="connsiteY7" fmla="*/ 920819 h 2214867"/>
                <a:gd name="connsiteX0" fmla="*/ 1976725 w 1976725"/>
                <a:gd name="connsiteY0" fmla="*/ 190766 h 2214867"/>
                <a:gd name="connsiteX1" fmla="*/ 13120 w 1976725"/>
                <a:gd name="connsiteY1" fmla="*/ 1057766 h 2214867"/>
                <a:gd name="connsiteX2" fmla="*/ 503836 w 1976725"/>
                <a:gd name="connsiteY2" fmla="*/ 400338 h 2214867"/>
                <a:gd name="connsiteX3" fmla="*/ 1960101 w 1976725"/>
                <a:gd name="connsiteY3" fmla="*/ 0 h 2214867"/>
                <a:gd name="connsiteX4" fmla="*/ 1976725 w 1976725"/>
                <a:gd name="connsiteY4" fmla="*/ 190766 h 2214867"/>
                <a:gd name="connsiteX0" fmla="*/ 0 w 1976725"/>
                <a:gd name="connsiteY0" fmla="*/ 920819 h 2214867"/>
                <a:gd name="connsiteX1" fmla="*/ 821682 w 1976725"/>
                <a:gd name="connsiteY1" fmla="*/ 1780203 h 2214867"/>
                <a:gd name="connsiteX2" fmla="*/ 821682 w 1976725"/>
                <a:gd name="connsiteY2" fmla="*/ 1619432 h 2214867"/>
                <a:gd name="connsiteX3" fmla="*/ 1095576 w 1976725"/>
                <a:gd name="connsiteY3" fmla="*/ 1945334 h 2214867"/>
                <a:gd name="connsiteX4" fmla="*/ 821682 w 1976725"/>
                <a:gd name="connsiteY4" fmla="*/ 2214867 h 2214867"/>
                <a:gd name="connsiteX5" fmla="*/ 821682 w 1976725"/>
                <a:gd name="connsiteY5" fmla="*/ 2054097 h 2214867"/>
                <a:gd name="connsiteX6" fmla="*/ 0 w 1976725"/>
                <a:gd name="connsiteY6" fmla="*/ 1194713 h 2214867"/>
                <a:gd name="connsiteX7" fmla="*/ 0 w 1976725"/>
                <a:gd name="connsiteY7" fmla="*/ 920819 h 2214867"/>
                <a:gd name="connsiteX8" fmla="*/ 1926849 w 1976725"/>
                <a:gd name="connsiteY8" fmla="*/ 1 h 2214867"/>
                <a:gd name="connsiteX9" fmla="*/ 1943474 w 1976725"/>
                <a:gd name="connsiteY9" fmla="*/ 207392 h 2214867"/>
                <a:gd name="connsiteX10" fmla="*/ 13120 w 1976725"/>
                <a:gd name="connsiteY10" fmla="*/ 1057766 h 2214867"/>
                <a:gd name="connsiteX11" fmla="*/ 0 w 1976725"/>
                <a:gd name="connsiteY11" fmla="*/ 920819 h 2214867"/>
                <a:gd name="connsiteX0" fmla="*/ 0 w 1976725"/>
                <a:gd name="connsiteY0" fmla="*/ 920819 h 2214867"/>
                <a:gd name="connsiteX1" fmla="*/ 821682 w 1976725"/>
                <a:gd name="connsiteY1" fmla="*/ 1780203 h 2214867"/>
                <a:gd name="connsiteX2" fmla="*/ 821682 w 1976725"/>
                <a:gd name="connsiteY2" fmla="*/ 1619432 h 2214867"/>
                <a:gd name="connsiteX3" fmla="*/ 1095576 w 1976725"/>
                <a:gd name="connsiteY3" fmla="*/ 1945334 h 2214867"/>
                <a:gd name="connsiteX4" fmla="*/ 821682 w 1976725"/>
                <a:gd name="connsiteY4" fmla="*/ 2214867 h 2214867"/>
                <a:gd name="connsiteX5" fmla="*/ 821682 w 1976725"/>
                <a:gd name="connsiteY5" fmla="*/ 2054097 h 2214867"/>
                <a:gd name="connsiteX6" fmla="*/ 0 w 1976725"/>
                <a:gd name="connsiteY6" fmla="*/ 1194713 h 2214867"/>
                <a:gd name="connsiteX7" fmla="*/ 0 w 1976725"/>
                <a:gd name="connsiteY7" fmla="*/ 920819 h 2214867"/>
                <a:gd name="connsiteX0" fmla="*/ 1976725 w 1976725"/>
                <a:gd name="connsiteY0" fmla="*/ 190766 h 2214867"/>
                <a:gd name="connsiteX1" fmla="*/ 13120 w 1976725"/>
                <a:gd name="connsiteY1" fmla="*/ 1057766 h 2214867"/>
                <a:gd name="connsiteX2" fmla="*/ 503836 w 1976725"/>
                <a:gd name="connsiteY2" fmla="*/ 400338 h 2214867"/>
                <a:gd name="connsiteX3" fmla="*/ 1960101 w 1976725"/>
                <a:gd name="connsiteY3" fmla="*/ 0 h 2214867"/>
                <a:gd name="connsiteX4" fmla="*/ 1976725 w 1976725"/>
                <a:gd name="connsiteY4" fmla="*/ 190766 h 2214867"/>
                <a:gd name="connsiteX0" fmla="*/ 0 w 1976725"/>
                <a:gd name="connsiteY0" fmla="*/ 920819 h 2214867"/>
                <a:gd name="connsiteX1" fmla="*/ 821682 w 1976725"/>
                <a:gd name="connsiteY1" fmla="*/ 1780203 h 2214867"/>
                <a:gd name="connsiteX2" fmla="*/ 821682 w 1976725"/>
                <a:gd name="connsiteY2" fmla="*/ 1619432 h 2214867"/>
                <a:gd name="connsiteX3" fmla="*/ 1095576 w 1976725"/>
                <a:gd name="connsiteY3" fmla="*/ 1945334 h 2214867"/>
                <a:gd name="connsiteX4" fmla="*/ 821682 w 1976725"/>
                <a:gd name="connsiteY4" fmla="*/ 2214867 h 2214867"/>
                <a:gd name="connsiteX5" fmla="*/ 821682 w 1976725"/>
                <a:gd name="connsiteY5" fmla="*/ 2054097 h 2214867"/>
                <a:gd name="connsiteX6" fmla="*/ 0 w 1976725"/>
                <a:gd name="connsiteY6" fmla="*/ 1194713 h 2214867"/>
                <a:gd name="connsiteX7" fmla="*/ 0 w 1976725"/>
                <a:gd name="connsiteY7" fmla="*/ 920819 h 2214867"/>
                <a:gd name="connsiteX8" fmla="*/ 1926849 w 1976725"/>
                <a:gd name="connsiteY8" fmla="*/ 1 h 2214867"/>
                <a:gd name="connsiteX9" fmla="*/ 1943474 w 1976725"/>
                <a:gd name="connsiteY9" fmla="*/ 207392 h 2214867"/>
                <a:gd name="connsiteX10" fmla="*/ 13120 w 1976725"/>
                <a:gd name="connsiteY10" fmla="*/ 1057766 h 2214867"/>
                <a:gd name="connsiteX11" fmla="*/ 0 w 1976725"/>
                <a:gd name="connsiteY11" fmla="*/ 920819 h 2214867"/>
                <a:gd name="connsiteX0" fmla="*/ 0 w 1976725"/>
                <a:gd name="connsiteY0" fmla="*/ 920819 h 2214867"/>
                <a:gd name="connsiteX1" fmla="*/ 821682 w 1976725"/>
                <a:gd name="connsiteY1" fmla="*/ 1780203 h 2214867"/>
                <a:gd name="connsiteX2" fmla="*/ 821682 w 1976725"/>
                <a:gd name="connsiteY2" fmla="*/ 1619432 h 2214867"/>
                <a:gd name="connsiteX3" fmla="*/ 1095576 w 1976725"/>
                <a:gd name="connsiteY3" fmla="*/ 1945334 h 2214867"/>
                <a:gd name="connsiteX4" fmla="*/ 821682 w 1976725"/>
                <a:gd name="connsiteY4" fmla="*/ 2214867 h 2214867"/>
                <a:gd name="connsiteX5" fmla="*/ 821682 w 1976725"/>
                <a:gd name="connsiteY5" fmla="*/ 2054097 h 2214867"/>
                <a:gd name="connsiteX6" fmla="*/ 0 w 1976725"/>
                <a:gd name="connsiteY6" fmla="*/ 1194713 h 2214867"/>
                <a:gd name="connsiteX7" fmla="*/ 0 w 1976725"/>
                <a:gd name="connsiteY7" fmla="*/ 920819 h 2214867"/>
                <a:gd name="connsiteX0" fmla="*/ 1976725 w 1976725"/>
                <a:gd name="connsiteY0" fmla="*/ 190766 h 2214867"/>
                <a:gd name="connsiteX1" fmla="*/ 13120 w 1976725"/>
                <a:gd name="connsiteY1" fmla="*/ 1057766 h 2214867"/>
                <a:gd name="connsiteX2" fmla="*/ 437335 w 1976725"/>
                <a:gd name="connsiteY2" fmla="*/ 416963 h 2214867"/>
                <a:gd name="connsiteX3" fmla="*/ 1960101 w 1976725"/>
                <a:gd name="connsiteY3" fmla="*/ 0 h 2214867"/>
                <a:gd name="connsiteX4" fmla="*/ 1976725 w 1976725"/>
                <a:gd name="connsiteY4" fmla="*/ 190766 h 2214867"/>
                <a:gd name="connsiteX0" fmla="*/ 0 w 1976725"/>
                <a:gd name="connsiteY0" fmla="*/ 920819 h 2214867"/>
                <a:gd name="connsiteX1" fmla="*/ 821682 w 1976725"/>
                <a:gd name="connsiteY1" fmla="*/ 1780203 h 2214867"/>
                <a:gd name="connsiteX2" fmla="*/ 821682 w 1976725"/>
                <a:gd name="connsiteY2" fmla="*/ 1619432 h 2214867"/>
                <a:gd name="connsiteX3" fmla="*/ 1095576 w 1976725"/>
                <a:gd name="connsiteY3" fmla="*/ 1945334 h 2214867"/>
                <a:gd name="connsiteX4" fmla="*/ 821682 w 1976725"/>
                <a:gd name="connsiteY4" fmla="*/ 2214867 h 2214867"/>
                <a:gd name="connsiteX5" fmla="*/ 821682 w 1976725"/>
                <a:gd name="connsiteY5" fmla="*/ 2054097 h 2214867"/>
                <a:gd name="connsiteX6" fmla="*/ 0 w 1976725"/>
                <a:gd name="connsiteY6" fmla="*/ 1194713 h 2214867"/>
                <a:gd name="connsiteX7" fmla="*/ 0 w 1976725"/>
                <a:gd name="connsiteY7" fmla="*/ 920819 h 2214867"/>
                <a:gd name="connsiteX8" fmla="*/ 1926849 w 1976725"/>
                <a:gd name="connsiteY8" fmla="*/ 1 h 2214867"/>
                <a:gd name="connsiteX9" fmla="*/ 1943474 w 1976725"/>
                <a:gd name="connsiteY9" fmla="*/ 207392 h 2214867"/>
                <a:gd name="connsiteX10" fmla="*/ 13120 w 1976725"/>
                <a:gd name="connsiteY10" fmla="*/ 1057766 h 2214867"/>
                <a:gd name="connsiteX11" fmla="*/ 0 w 1976725"/>
                <a:gd name="connsiteY11" fmla="*/ 920819 h 221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76725" h="2214867" stroke="0" extrusionOk="0">
                  <a:moveTo>
                    <a:pt x="0" y="920819"/>
                  </a:moveTo>
                  <a:cubicBezTo>
                    <a:pt x="0" y="1325548"/>
                    <a:pt x="337965" y="1679021"/>
                    <a:pt x="821682" y="1780203"/>
                  </a:cubicBezTo>
                  <a:lnTo>
                    <a:pt x="821682" y="1619432"/>
                  </a:lnTo>
                  <a:lnTo>
                    <a:pt x="1095576" y="1945334"/>
                  </a:lnTo>
                  <a:lnTo>
                    <a:pt x="821682" y="2214867"/>
                  </a:lnTo>
                  <a:lnTo>
                    <a:pt x="821682" y="2054097"/>
                  </a:lnTo>
                  <a:cubicBezTo>
                    <a:pt x="337965" y="1952915"/>
                    <a:pt x="0" y="1599442"/>
                    <a:pt x="0" y="1194713"/>
                  </a:cubicBezTo>
                  <a:lnTo>
                    <a:pt x="0" y="920819"/>
                  </a:lnTo>
                  <a:close/>
                </a:path>
                <a:path w="1976725" h="2214867" fill="darkenLess" stroke="0" extrusionOk="0">
                  <a:moveTo>
                    <a:pt x="1976725" y="190766"/>
                  </a:moveTo>
                  <a:cubicBezTo>
                    <a:pt x="1436920" y="190766"/>
                    <a:pt x="96409" y="625687"/>
                    <a:pt x="13120" y="1057766"/>
                  </a:cubicBezTo>
                  <a:cubicBezTo>
                    <a:pt x="-43379" y="764666"/>
                    <a:pt x="117857" y="634332"/>
                    <a:pt x="437335" y="416963"/>
                  </a:cubicBezTo>
                  <a:cubicBezTo>
                    <a:pt x="639514" y="266422"/>
                    <a:pt x="1685499" y="0"/>
                    <a:pt x="1960101" y="0"/>
                  </a:cubicBezTo>
                  <a:cubicBezTo>
                    <a:pt x="1960101" y="91298"/>
                    <a:pt x="1976725" y="99468"/>
                    <a:pt x="1976725" y="190766"/>
                  </a:cubicBezTo>
                  <a:close/>
                </a:path>
                <a:path w="1976725" h="2214867" fill="none" extrusionOk="0">
                  <a:moveTo>
                    <a:pt x="0" y="920819"/>
                  </a:moveTo>
                  <a:cubicBezTo>
                    <a:pt x="0" y="1325548"/>
                    <a:pt x="337965" y="1679021"/>
                    <a:pt x="821682" y="1780203"/>
                  </a:cubicBezTo>
                  <a:lnTo>
                    <a:pt x="821682" y="1619432"/>
                  </a:lnTo>
                  <a:lnTo>
                    <a:pt x="1095576" y="1945334"/>
                  </a:lnTo>
                  <a:lnTo>
                    <a:pt x="821682" y="2214867"/>
                  </a:lnTo>
                  <a:lnTo>
                    <a:pt x="821682" y="2054097"/>
                  </a:lnTo>
                  <a:cubicBezTo>
                    <a:pt x="337965" y="1952915"/>
                    <a:pt x="0" y="1599442"/>
                    <a:pt x="0" y="1194713"/>
                  </a:cubicBezTo>
                  <a:lnTo>
                    <a:pt x="0" y="920819"/>
                  </a:lnTo>
                  <a:cubicBezTo>
                    <a:pt x="0" y="430629"/>
                    <a:pt x="1321779" y="1"/>
                    <a:pt x="1926849" y="1"/>
                  </a:cubicBezTo>
                  <a:cubicBezTo>
                    <a:pt x="1926849" y="91299"/>
                    <a:pt x="1943474" y="116094"/>
                    <a:pt x="1943474" y="207392"/>
                  </a:cubicBezTo>
                  <a:cubicBezTo>
                    <a:pt x="1403669" y="207392"/>
                    <a:pt x="96409" y="625687"/>
                    <a:pt x="13120" y="1057766"/>
                  </a:cubicBezTo>
                  <a:lnTo>
                    <a:pt x="0" y="920819"/>
                  </a:lnTo>
                  <a:close/>
                </a:path>
              </a:pathLst>
            </a:custGeom>
            <a:solidFill>
              <a:srgbClr val="F9870A"/>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2458035"/>
              <a:ext cx="6076950" cy="2799960"/>
            </a:xfrm>
            <a:prstGeom prst="rect">
              <a:avLst/>
            </a:prstGeom>
            <a:noFill/>
            <a:ln w="57150">
              <a:solidFill>
                <a:srgbClr val="F9870A"/>
              </a:solidFill>
              <a:miter lim="800000"/>
              <a:headEnd/>
              <a:tailEnd/>
            </a:ln>
            <a:effectLst>
              <a:outerShdw blurRad="1092200" dist="50800" dir="5400000" sx="121000" sy="121000" algn="ctr" rotWithShape="0">
                <a:srgbClr val="000000">
                  <a:alpha val="42000"/>
                </a:srgbClr>
              </a:outerShdw>
            </a:effectLst>
            <a:extLst>
              <a:ext uri="{909E8E84-426E-40DD-AFC4-6F175D3DCCD1}">
                <a14:hiddenFill xmlns:a14="http://schemas.microsoft.com/office/drawing/2010/main">
                  <a:solidFill>
                    <a:schemeClr val="accent1"/>
                  </a:solidFill>
                </a14:hiddenFill>
              </a:ext>
            </a:extLst>
          </p:spPr>
        </p:pic>
        <p:sp>
          <p:nvSpPr>
            <p:cNvPr id="5" name="Rectangle 4"/>
            <p:cNvSpPr/>
            <p:nvPr/>
          </p:nvSpPr>
          <p:spPr>
            <a:xfrm>
              <a:off x="4274127" y="3276601"/>
              <a:ext cx="2660073" cy="581415"/>
            </a:xfrm>
            <a:prstGeom prst="rect">
              <a:avLst/>
            </a:prstGeom>
            <a:solidFill>
              <a:schemeClr val="accent1">
                <a:alpha val="0"/>
              </a:schemeClr>
            </a:solidFill>
            <a:ln w="101600">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2588591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an with surprised expression holding a laptop "/>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110815"/>
            <a:ext cx="4648200" cy="696881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405009" y="2835909"/>
            <a:ext cx="7786992" cy="1143000"/>
          </a:xfrm>
        </p:spPr>
        <p:txBody>
          <a:bodyPr>
            <a:noAutofit/>
          </a:bodyPr>
          <a:lstStyle/>
          <a:p>
            <a:r>
              <a:rPr lang="en-US" sz="13800" dirty="0" smtClean="0"/>
              <a:t>Don’t worry </a:t>
            </a:r>
            <a:endParaRPr lang="en-US" sz="13800" dirty="0"/>
          </a:p>
        </p:txBody>
      </p:sp>
    </p:spTree>
    <p:extLst>
      <p:ext uri="{BB962C8B-B14F-4D97-AF65-F5344CB8AC3E}">
        <p14:creationId xmlns:p14="http://schemas.microsoft.com/office/powerpoint/2010/main" val="1163979257"/>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Modify view:&#10;Ok/cancel&#10;Name: type a name for this view of the list. Make the name descriptive, such as &quot;sorted by author&quot;, so that site vistors will know what to expect when they click this link.&#10;&#10;View name:&#10;&#10;Columns: select or clear the check box next to each column you want to show or hide in this view of this page.  To specify the order of the columns, select a number in the Position from left box.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799" y="331124"/>
            <a:ext cx="8708325" cy="5943600"/>
          </a:xfrm>
          <a:prstGeom prst="rect">
            <a:avLst/>
          </a:prstGeom>
          <a:noFill/>
          <a:ln w="9525">
            <a:solidFill>
              <a:srgbClr val="F9870A"/>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238309980"/>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Modify view:&#10;Ok/cancel&#10;Name: type a name for this view of the list. Make the name descriptive, such as &quot;sorted by author&quot;, so that site vistors will know what to expect when they click this link.&#10;&#10;View name:&#10;&#10;Columns: select or clear the check box next to each column you want to show or hide in this view of this page.  To specify the order of the columns, select a number in the Position from left box. &#10;&#10;box around display and column name"/>
          <p:cNvGrpSpPr/>
          <p:nvPr/>
        </p:nvGrpSpPr>
        <p:grpSpPr>
          <a:xfrm>
            <a:off x="1828799" y="331124"/>
            <a:ext cx="8708325" cy="5943600"/>
            <a:chOff x="1828799" y="331124"/>
            <a:chExt cx="8708325" cy="5943600"/>
          </a:xfrm>
        </p:grpSpPr>
        <p:pic>
          <p:nvPicPr>
            <p:cNvPr id="10242" name="Picture 2" descr="Modify view:&#10;Ok/cancel&#10;Name: type a name for this view of the list. Make the name descriptive, such as &quot;sorted by author&quot;, so that site vistors will know what to expect when they click this link.&#10;&#10;View name:&#10;&#10;Columns: select or clear the check box next to each column you want to show or hide in this view of this page.  To specify the order of the columns, select a number in the Position from left box.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799" y="331124"/>
              <a:ext cx="8708325" cy="5943600"/>
            </a:xfrm>
            <a:prstGeom prst="rect">
              <a:avLst/>
            </a:prstGeom>
            <a:noFill/>
            <a:ln w="9525">
              <a:solidFill>
                <a:srgbClr val="F9870A"/>
              </a:solidFill>
              <a:miter lim="800000"/>
              <a:headEnd/>
              <a:tailEnd/>
            </a:ln>
            <a:extLst>
              <a:ext uri="{909E8E84-426E-40DD-AFC4-6F175D3DCCD1}">
                <a14:hiddenFill xmlns:a14="http://schemas.microsoft.com/office/drawing/2010/main">
                  <a:solidFill>
                    <a:schemeClr val="accent1"/>
                  </a:solidFill>
                </a14:hiddenFill>
              </a:ext>
            </a:extLst>
          </p:spPr>
        </p:pic>
        <p:sp>
          <p:nvSpPr>
            <p:cNvPr id="3" name="Rectangle 2"/>
            <p:cNvSpPr/>
            <p:nvPr/>
          </p:nvSpPr>
          <p:spPr>
            <a:xfrm>
              <a:off x="4274126" y="2819401"/>
              <a:ext cx="5936674" cy="838200"/>
            </a:xfrm>
            <a:prstGeom prst="rect">
              <a:avLst/>
            </a:prstGeom>
            <a:solidFill>
              <a:schemeClr val="accent1">
                <a:alpha val="0"/>
              </a:schemeClr>
            </a:solidFill>
            <a:ln w="57150">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38662205"/>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pharmacy timesavers, CFT-Demo, All item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019" y="1629641"/>
            <a:ext cx="8724900" cy="3543300"/>
          </a:xfrm>
          <a:prstGeom prst="rect">
            <a:avLst/>
          </a:prstGeom>
          <a:noFill/>
          <a:ln w="57150">
            <a:solidFill>
              <a:srgbClr val="F9870A"/>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307259264"/>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Modify view:&#10;Ok/cancel&#10;Name: type a name for this view of the list. Make the name descriptive, such as &quot;sorted by author&quot;, so that site vistors will know what to expect when they click this link.&#10;&#10;View name:&#10;&#10;Columns: select or clear the check box next to each column you want to show or hide in this view of this page.  To specify the order of the columns, select a number in the Position from left box. &#10;&#10;box around dislay, column name, position from left"/>
          <p:cNvGrpSpPr/>
          <p:nvPr/>
        </p:nvGrpSpPr>
        <p:grpSpPr>
          <a:xfrm>
            <a:off x="1828799" y="331124"/>
            <a:ext cx="8708325" cy="5943600"/>
            <a:chOff x="1828799" y="331124"/>
            <a:chExt cx="8708325" cy="5943600"/>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799" y="331124"/>
              <a:ext cx="8708325" cy="5943600"/>
            </a:xfrm>
            <a:prstGeom prst="rect">
              <a:avLst/>
            </a:prstGeom>
            <a:noFill/>
            <a:ln w="9525">
              <a:solidFill>
                <a:srgbClr val="F9870A"/>
              </a:solidFill>
              <a:miter lim="800000"/>
              <a:headEnd/>
              <a:tailEnd/>
            </a:ln>
            <a:extLst>
              <a:ext uri="{909E8E84-426E-40DD-AFC4-6F175D3DCCD1}">
                <a14:hiddenFill xmlns:a14="http://schemas.microsoft.com/office/drawing/2010/main">
                  <a:solidFill>
                    <a:schemeClr val="accent1"/>
                  </a:solidFill>
                </a14:hiddenFill>
              </a:ext>
            </a:extLst>
          </p:spPr>
        </p:pic>
        <p:pic>
          <p:nvPicPr>
            <p:cNvPr id="112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2384" y="2628900"/>
              <a:ext cx="7461835" cy="2333624"/>
            </a:xfrm>
            <a:prstGeom prst="rect">
              <a:avLst/>
            </a:prstGeom>
            <a:noFill/>
            <a:ln w="9525">
              <a:solidFill>
                <a:srgbClr val="F9870A"/>
              </a:solidFill>
              <a:miter lim="800000"/>
              <a:headEnd/>
              <a:tailEnd/>
            </a:ln>
            <a:extLst>
              <a:ext uri="{909E8E84-426E-40DD-AFC4-6F175D3DCCD1}">
                <a14:hiddenFill xmlns:a14="http://schemas.microsoft.com/office/drawing/2010/main">
                  <a:solidFill>
                    <a:schemeClr val="accent1"/>
                  </a:solidFill>
                </a14:hiddenFill>
              </a:ext>
            </a:extLst>
          </p:spPr>
        </p:pic>
        <p:sp>
          <p:nvSpPr>
            <p:cNvPr id="3" name="Rectangle 2"/>
            <p:cNvSpPr/>
            <p:nvPr/>
          </p:nvSpPr>
          <p:spPr>
            <a:xfrm>
              <a:off x="1952330" y="2663536"/>
              <a:ext cx="7496471" cy="2333624"/>
            </a:xfrm>
            <a:prstGeom prst="rect">
              <a:avLst/>
            </a:prstGeom>
            <a:solidFill>
              <a:srgbClr val="F9870A">
                <a:alpha val="0"/>
              </a:srgbClr>
            </a:solidFill>
            <a:ln w="57150">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hevron 3"/>
            <p:cNvSpPr/>
            <p:nvPr/>
          </p:nvSpPr>
          <p:spPr>
            <a:xfrm rot="10800000">
              <a:off x="9601200" y="3531524"/>
              <a:ext cx="533400" cy="735676"/>
            </a:xfrm>
            <a:prstGeom prst="chevron">
              <a:avLst/>
            </a:prstGeom>
            <a:solidFill>
              <a:srgbClr val="F9870A"/>
            </a:solidFill>
            <a:ln w="57150">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2058136019"/>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Modify view:&#10;Ok/cancel&#10;Name: type a name for this view of the list. Make the name descriptive, such as &quot;sorted by author&quot;, so that site vistors will know what to expect when they click this link.&#10;&#10;View name:&#10;&#10;Columns: select or clear the check box next to each column you want to show or hide in this view of this page.  To specify the order of the columns, select a number in the Position from left box. &#10;&#10;box around dislay, column name, position from left&#10;&#10;box around Ok"/>
          <p:cNvGrpSpPr/>
          <p:nvPr/>
        </p:nvGrpSpPr>
        <p:grpSpPr>
          <a:xfrm>
            <a:off x="1828799" y="235266"/>
            <a:ext cx="8708325" cy="6039458"/>
            <a:chOff x="1828799" y="235266"/>
            <a:chExt cx="8708325" cy="6039458"/>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799" y="331124"/>
              <a:ext cx="8708325" cy="5943600"/>
            </a:xfrm>
            <a:prstGeom prst="rect">
              <a:avLst/>
            </a:prstGeom>
            <a:noFill/>
            <a:ln w="9525">
              <a:solidFill>
                <a:srgbClr val="F9870A"/>
              </a:solidFill>
              <a:miter lim="800000"/>
              <a:headEnd/>
              <a:tailEnd/>
            </a:ln>
            <a:extLst>
              <a:ext uri="{909E8E84-426E-40DD-AFC4-6F175D3DCCD1}">
                <a14:hiddenFill xmlns:a14="http://schemas.microsoft.com/office/drawing/2010/main">
                  <a:solidFill>
                    <a:schemeClr val="accent1"/>
                  </a:solidFill>
                </a14:hiddenFill>
              </a:ext>
            </a:extLst>
          </p:spPr>
        </p:pic>
        <p:sp>
          <p:nvSpPr>
            <p:cNvPr id="4" name="Chevron 3"/>
            <p:cNvSpPr/>
            <p:nvPr/>
          </p:nvSpPr>
          <p:spPr>
            <a:xfrm rot="10800000">
              <a:off x="9617365" y="3531524"/>
              <a:ext cx="533400" cy="735676"/>
            </a:xfrm>
            <a:prstGeom prst="chevron">
              <a:avLst/>
            </a:prstGeom>
            <a:solidFill>
              <a:srgbClr val="F9870A"/>
            </a:solidFill>
            <a:ln w="57150">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1" y="2612362"/>
              <a:ext cx="7445665" cy="2416839"/>
            </a:xfrm>
            <a:prstGeom prst="rect">
              <a:avLst/>
            </a:prstGeom>
            <a:noFill/>
            <a:ln w="9525">
              <a:solidFill>
                <a:srgbClr val="F9870A"/>
              </a:solidFill>
              <a:miter lim="800000"/>
              <a:headEnd/>
              <a:tailEnd/>
            </a:ln>
            <a:extLst>
              <a:ext uri="{909E8E84-426E-40DD-AFC4-6F175D3DCCD1}">
                <a14:hiddenFill xmlns:a14="http://schemas.microsoft.com/office/drawing/2010/main">
                  <a:solidFill>
                    <a:schemeClr val="accent1"/>
                  </a:solidFill>
                </a14:hiddenFill>
              </a:ext>
            </a:extLst>
          </p:spPr>
        </p:pic>
        <p:sp>
          <p:nvSpPr>
            <p:cNvPr id="3" name="Rectangle 2"/>
            <p:cNvSpPr/>
            <p:nvPr/>
          </p:nvSpPr>
          <p:spPr>
            <a:xfrm>
              <a:off x="1984195" y="2601797"/>
              <a:ext cx="7496471" cy="2427403"/>
            </a:xfrm>
            <a:prstGeom prst="rect">
              <a:avLst/>
            </a:prstGeom>
            <a:solidFill>
              <a:schemeClr val="accent1">
                <a:alpha val="0"/>
              </a:schemeClr>
            </a:solidFill>
            <a:ln w="57150">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6781800" y="235266"/>
              <a:ext cx="2057400" cy="526735"/>
            </a:xfrm>
            <a:prstGeom prst="rect">
              <a:avLst/>
            </a:prstGeom>
            <a:solidFill>
              <a:schemeClr val="accent1">
                <a:alpha val="0"/>
              </a:schemeClr>
            </a:solidFill>
            <a:ln w="57150">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7943466"/>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pharmacy timesavers , CFT-demo, all item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6875" y="1447800"/>
            <a:ext cx="8858250" cy="3962400"/>
          </a:xfrm>
          <a:prstGeom prst="rect">
            <a:avLst/>
          </a:prstGeom>
          <a:noFill/>
          <a:ln w="9525">
            <a:solidFill>
              <a:srgbClr val="F9870A"/>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126891854"/>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descr="CFT-Demo- New Item form&#10;Edit&#10;Title&#10;Savec/cancel"/>
          <p:cNvGrpSpPr/>
          <p:nvPr/>
        </p:nvGrpSpPr>
        <p:grpSpPr>
          <a:xfrm>
            <a:off x="1676402" y="621031"/>
            <a:ext cx="8839199" cy="4751069"/>
            <a:chOff x="1676402" y="621031"/>
            <a:chExt cx="8839199" cy="4751069"/>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2" y="621031"/>
              <a:ext cx="8839199" cy="4751069"/>
            </a:xfrm>
            <a:prstGeom prst="rect">
              <a:avLst/>
            </a:prstGeom>
            <a:noFill/>
            <a:ln w="9525">
              <a:solidFill>
                <a:srgbClr val="F9870A"/>
              </a:solidFill>
              <a:miter lim="800000"/>
              <a:headEnd/>
              <a:tailEnd/>
            </a:ln>
            <a:extLst>
              <a:ext uri="{909E8E84-426E-40DD-AFC4-6F175D3DCCD1}">
                <a14:hiddenFill xmlns:a14="http://schemas.microsoft.com/office/drawing/2010/main">
                  <a:solidFill>
                    <a:schemeClr val="accent1"/>
                  </a:solidFill>
                </a14:hiddenFill>
              </a:ext>
            </a:extLst>
          </p:spPr>
        </p:pic>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7886" y="1825002"/>
              <a:ext cx="7726680" cy="3467100"/>
            </a:xfrm>
            <a:prstGeom prst="rect">
              <a:avLst/>
            </a:prstGeom>
            <a:noFill/>
            <a:ln w="57150">
              <a:solidFill>
                <a:srgbClr val="F9870A"/>
              </a:solidFill>
              <a:miter lim="800000"/>
              <a:headEnd/>
              <a:tailEnd/>
            </a:ln>
            <a:effectLst>
              <a:outerShdw blurRad="1244600" dist="1206500" dir="9720000" sx="200000" sy="200000" algn="ctr" rotWithShape="0">
                <a:srgbClr val="000000">
                  <a:alpha val="33000"/>
                </a:srgbClr>
              </a:outerShdw>
            </a:effectLst>
            <a:extLst>
              <a:ext uri="{909E8E84-426E-40DD-AFC4-6F175D3DCCD1}">
                <a14:hiddenFill xmlns:a14="http://schemas.microsoft.com/office/drawing/2010/main">
                  <a:solidFill>
                    <a:schemeClr val="accent1"/>
                  </a:solidFill>
                </a14:hiddenFill>
              </a:ext>
            </a:extLst>
          </p:spPr>
        </p:pic>
      </p:grpSp>
    </p:spTree>
    <p:extLst>
      <p:ext uri="{BB962C8B-B14F-4D97-AF65-F5344CB8AC3E}">
        <p14:creationId xmlns:p14="http://schemas.microsoft.com/office/powerpoint/2010/main" val="2753238556"/>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descr="&quot; &quot;"/>
          <p:cNvSpPr/>
          <p:nvPr/>
        </p:nvSpPr>
        <p:spPr>
          <a:xfrm>
            <a:off x="0" y="0"/>
            <a:ext cx="12192000" cy="161038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8" name="Title 3"/>
          <p:cNvSpPr>
            <a:spLocks noGrp="1"/>
          </p:cNvSpPr>
          <p:nvPr>
            <p:ph type="title"/>
          </p:nvPr>
        </p:nvSpPr>
        <p:spPr>
          <a:xfrm>
            <a:off x="1623916" y="226267"/>
            <a:ext cx="10568084" cy="1143000"/>
          </a:xfrm>
        </p:spPr>
        <p:txBody>
          <a:bodyPr>
            <a:normAutofit/>
          </a:bodyPr>
          <a:lstStyle/>
          <a:p>
            <a:r>
              <a:rPr lang="en-US" sz="5400" dirty="0" smtClean="0">
                <a:solidFill>
                  <a:schemeClr val="bg1"/>
                </a:solidFill>
              </a:rPr>
              <a:t>Poll Question</a:t>
            </a:r>
            <a:endParaRPr lang="en-US" sz="5400" dirty="0">
              <a:solidFill>
                <a:schemeClr val="bg1"/>
              </a:solidFill>
            </a:endParaRPr>
          </a:p>
        </p:txBody>
      </p:sp>
      <p:sp>
        <p:nvSpPr>
          <p:cNvPr id="5" name="Content Placeholder 4"/>
          <p:cNvSpPr>
            <a:spLocks noGrp="1"/>
          </p:cNvSpPr>
          <p:nvPr>
            <p:ph idx="1"/>
          </p:nvPr>
        </p:nvSpPr>
        <p:spPr>
          <a:xfrm>
            <a:off x="457200" y="1765113"/>
            <a:ext cx="11371078" cy="5397687"/>
          </a:xfrm>
        </p:spPr>
        <p:txBody>
          <a:bodyPr>
            <a:normAutofit/>
          </a:bodyPr>
          <a:lstStyle/>
          <a:p>
            <a:pPr marL="0" indent="0">
              <a:buNone/>
            </a:pPr>
            <a:r>
              <a:rPr lang="en-US" sz="4000" dirty="0" smtClean="0"/>
              <a:t>In a SharePoint list, the Title field </a:t>
            </a:r>
            <a:r>
              <a:rPr lang="en-US" sz="4000" u="sng" dirty="0" smtClean="0"/>
              <a:t>cannot</a:t>
            </a:r>
            <a:r>
              <a:rPr lang="en-US" sz="4000" dirty="0" smtClean="0"/>
              <a:t> be deleted. It can only be hidden. </a:t>
            </a:r>
            <a:endParaRPr lang="en-US" sz="4000" dirty="0"/>
          </a:p>
          <a:p>
            <a:pPr marL="1143000" lvl="1" indent="-742950">
              <a:buFont typeface="+mj-lt"/>
              <a:buAutoNum type="alphaUcPeriod"/>
            </a:pPr>
            <a:r>
              <a:rPr lang="en-US" sz="3600" dirty="0" smtClean="0"/>
              <a:t>True</a:t>
            </a:r>
          </a:p>
          <a:p>
            <a:pPr marL="1143000" lvl="1" indent="-742950">
              <a:buFont typeface="+mj-lt"/>
              <a:buAutoNum type="alphaUcPeriod"/>
            </a:pPr>
            <a:r>
              <a:rPr lang="en-US" sz="3600" dirty="0" smtClean="0"/>
              <a:t>False </a:t>
            </a:r>
            <a:endParaRPr lang="en-US" dirty="0"/>
          </a:p>
        </p:txBody>
      </p:sp>
      <p:pic>
        <p:nvPicPr>
          <p:cNvPr id="9" name="Picture 3" descr="image of My VeHU Campus blue polling Ico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1450" y="71534"/>
            <a:ext cx="1452466" cy="145246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578891"/>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art fill tracker new item form:&#10;date of fill&#10;station #&#10;ward/area&#10;pilled by&#10;# missed meds&#10;# errors &#10;# Minutes to check cart&#10;Tier&#10;Notes&#10; Submi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0"/>
            <a:ext cx="135255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38309980"/>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descr="CFT-Demo, All items, list tab select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1" y="609600"/>
            <a:ext cx="8923867" cy="5505450"/>
          </a:xfrm>
          <a:prstGeom prst="rect">
            <a:avLst/>
          </a:prstGeom>
          <a:noFill/>
          <a:ln w="9525">
            <a:solidFill>
              <a:srgbClr val="F9870A"/>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12689185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4" descr="Pharmacy web Apps: national site for pharmacy timesaves, resources, and tools.&#10;This is a live demo/pilot program to collect feedback. Do not use for PHI/PII.&#10;&#10;Cart Fill Tracker: paperless cart fill quality tracking tool for inpatient pharmacies. Click here to view your entries.&#10;&#10;Compounding Tracker: Paperless compounding and pre-packing log for IV, Chemo, Topicals and Liquids.&#10;&#10;InteRxVene: Paperless intervention tracking and reporting tool for pharmacies.&#10;&#10;Tutorial videos: A collection of tutorial videos o nhow to build these applications. &#10;&#10;Arrow pointing to Tutorial videos."/>
          <p:cNvGrpSpPr/>
          <p:nvPr/>
        </p:nvGrpSpPr>
        <p:grpSpPr>
          <a:xfrm>
            <a:off x="1143000" y="76200"/>
            <a:ext cx="9906000" cy="6781800"/>
            <a:chOff x="2004754" y="609600"/>
            <a:chExt cx="8241323" cy="563880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4754" y="609600"/>
              <a:ext cx="8241323" cy="563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 name="Group 1"/>
            <p:cNvGrpSpPr/>
            <p:nvPr/>
          </p:nvGrpSpPr>
          <p:grpSpPr>
            <a:xfrm>
              <a:off x="5460608" y="2454260"/>
              <a:ext cx="4785468" cy="3641741"/>
              <a:chOff x="5460608" y="2454260"/>
              <a:chExt cx="4785468" cy="3641741"/>
            </a:xfrm>
          </p:grpSpPr>
          <p:sp>
            <p:nvSpPr>
              <p:cNvPr id="3" name="Rectangle 2"/>
              <p:cNvSpPr/>
              <p:nvPr/>
            </p:nvSpPr>
            <p:spPr>
              <a:xfrm>
                <a:off x="8153400" y="2454260"/>
                <a:ext cx="2092676" cy="3641741"/>
              </a:xfrm>
              <a:prstGeom prst="rect">
                <a:avLst/>
              </a:prstGeom>
              <a:solidFill>
                <a:schemeClr val="accent1">
                  <a:alpha val="0"/>
                </a:schemeClr>
              </a:solidFill>
              <a:ln w="127000">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Arrow 3"/>
              <p:cNvSpPr/>
              <p:nvPr/>
            </p:nvSpPr>
            <p:spPr>
              <a:xfrm rot="20641913">
                <a:off x="5460608" y="4541307"/>
                <a:ext cx="2362201" cy="1028125"/>
              </a:xfrm>
              <a:prstGeom prst="rightArrow">
                <a:avLst/>
              </a:prstGeom>
              <a:solidFill>
                <a:srgbClr val="F9870A"/>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050932549"/>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CFT-Demo, All items, list tab selected. box around create view"/>
          <p:cNvGrpSpPr/>
          <p:nvPr/>
        </p:nvGrpSpPr>
        <p:grpSpPr>
          <a:xfrm>
            <a:off x="1600201" y="609599"/>
            <a:ext cx="8923867" cy="5505451"/>
            <a:chOff x="1600201" y="609599"/>
            <a:chExt cx="8923867" cy="5505451"/>
          </a:xfrm>
        </p:grpSpPr>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1" y="609600"/>
              <a:ext cx="8923867" cy="5505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2895600" y="609599"/>
              <a:ext cx="1828800" cy="1219201"/>
            </a:xfrm>
            <a:prstGeom prst="rect">
              <a:avLst/>
            </a:prstGeom>
            <a:solidFill>
              <a:schemeClr val="accent1">
                <a:alpha val="0"/>
              </a:schemeClr>
            </a:solidFill>
            <a:ln w="101600">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p:cNvSpPr/>
            <p:nvPr/>
          </p:nvSpPr>
          <p:spPr>
            <a:xfrm rot="14653490">
              <a:off x="3709628" y="2551153"/>
              <a:ext cx="1730901" cy="741005"/>
            </a:xfrm>
            <a:prstGeom prst="rightArrow">
              <a:avLst/>
            </a:prstGeom>
            <a:solidFill>
              <a:srgbClr val="F9870A"/>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08775451"/>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CFT-Demo, All items, list tab selected.&#10;Pullout box of create view, modify view, current view, create column"/>
          <p:cNvGrpSpPr/>
          <p:nvPr/>
        </p:nvGrpSpPr>
        <p:grpSpPr>
          <a:xfrm>
            <a:off x="1600201" y="609600"/>
            <a:ext cx="8923867" cy="5505450"/>
            <a:chOff x="1600201" y="609600"/>
            <a:chExt cx="8923867" cy="5505450"/>
          </a:xfrm>
        </p:grpSpPr>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1" y="609600"/>
              <a:ext cx="8923867" cy="5505450"/>
            </a:xfrm>
            <a:prstGeom prst="rect">
              <a:avLst/>
            </a:prstGeom>
            <a:noFill/>
            <a:ln w="9525">
              <a:solidFill>
                <a:srgbClr val="F9870A"/>
              </a:solidFill>
              <a:miter lim="800000"/>
              <a:headEnd/>
              <a:tailEnd/>
            </a:ln>
            <a:extLst>
              <a:ext uri="{909E8E84-426E-40DD-AFC4-6F175D3DCCD1}">
                <a14:hiddenFill xmlns:a14="http://schemas.microsoft.com/office/drawing/2010/main">
                  <a:solidFill>
                    <a:schemeClr val="accent1"/>
                  </a:solidFill>
                </a14:hiddenFill>
              </a:ext>
            </a:extLst>
          </p:spPr>
        </p:pic>
        <p:pic>
          <p:nvPicPr>
            <p:cNvPr id="153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1" y="2133600"/>
              <a:ext cx="6325173" cy="3048000"/>
            </a:xfrm>
            <a:prstGeom prst="rect">
              <a:avLst/>
            </a:prstGeom>
            <a:noFill/>
            <a:ln w="9525">
              <a:solidFill>
                <a:srgbClr val="F9870A"/>
              </a:solidFill>
              <a:miter lim="800000"/>
              <a:headEnd/>
              <a:tailEnd/>
            </a:ln>
            <a:effectLst>
              <a:outerShdw blurRad="1270000" dist="850900" dir="10980000" sx="134000" sy="134000" algn="ctr" rotWithShape="0">
                <a:srgbClr val="000000">
                  <a:alpha val="43137"/>
                </a:srgbClr>
              </a:outerShdw>
            </a:effectLst>
            <a:extLst>
              <a:ext uri="{909E8E84-426E-40DD-AFC4-6F175D3DCCD1}">
                <a14:hiddenFill xmlns:a14="http://schemas.microsoft.com/office/drawing/2010/main">
                  <a:solidFill>
                    <a:schemeClr val="accent1"/>
                  </a:solidFill>
                </a14:hiddenFill>
              </a:ext>
            </a:extLst>
          </p:spPr>
        </p:pic>
        <p:sp>
          <p:nvSpPr>
            <p:cNvPr id="4" name="Curved Right Arrow 13"/>
            <p:cNvSpPr/>
            <p:nvPr/>
          </p:nvSpPr>
          <p:spPr>
            <a:xfrm>
              <a:off x="1752602" y="1328023"/>
              <a:ext cx="1752599" cy="2214867"/>
            </a:xfrm>
            <a:custGeom>
              <a:avLst/>
              <a:gdLst>
                <a:gd name="connsiteX0" fmla="*/ 0 w 1095576"/>
                <a:gd name="connsiteY0" fmla="*/ 887568 h 2209800"/>
                <a:gd name="connsiteX1" fmla="*/ 821682 w 1095576"/>
                <a:gd name="connsiteY1" fmla="*/ 1746952 h 2209800"/>
                <a:gd name="connsiteX2" fmla="*/ 821682 w 1095576"/>
                <a:gd name="connsiteY2" fmla="*/ 1586181 h 2209800"/>
                <a:gd name="connsiteX3" fmla="*/ 1095576 w 1095576"/>
                <a:gd name="connsiteY3" fmla="*/ 1912083 h 2209800"/>
                <a:gd name="connsiteX4" fmla="*/ 821682 w 1095576"/>
                <a:gd name="connsiteY4" fmla="*/ 2181616 h 2209800"/>
                <a:gd name="connsiteX5" fmla="*/ 821682 w 1095576"/>
                <a:gd name="connsiteY5" fmla="*/ 2020846 h 2209800"/>
                <a:gd name="connsiteX6" fmla="*/ 0 w 1095576"/>
                <a:gd name="connsiteY6" fmla="*/ 1161462 h 2209800"/>
                <a:gd name="connsiteX7" fmla="*/ 0 w 1095576"/>
                <a:gd name="connsiteY7" fmla="*/ 887568 h 2209800"/>
                <a:gd name="connsiteX0" fmla="*/ 1095576 w 1095576"/>
                <a:gd name="connsiteY0" fmla="*/ 273894 h 2209800"/>
                <a:gd name="connsiteX1" fmla="*/ 13120 w 1095576"/>
                <a:gd name="connsiteY1" fmla="*/ 1024515 h 2209800"/>
                <a:gd name="connsiteX2" fmla="*/ 354207 w 1095576"/>
                <a:gd name="connsiteY2" fmla="*/ 234083 h 2209800"/>
                <a:gd name="connsiteX3" fmla="*/ 1095577 w 1095576"/>
                <a:gd name="connsiteY3" fmla="*/ 0 h 2209800"/>
                <a:gd name="connsiteX4" fmla="*/ 1095576 w 1095576"/>
                <a:gd name="connsiteY4" fmla="*/ 273894 h 2209800"/>
                <a:gd name="connsiteX0" fmla="*/ 0 w 1095576"/>
                <a:gd name="connsiteY0" fmla="*/ 887568 h 2209800"/>
                <a:gd name="connsiteX1" fmla="*/ 821682 w 1095576"/>
                <a:gd name="connsiteY1" fmla="*/ 1746952 h 2209800"/>
                <a:gd name="connsiteX2" fmla="*/ 821682 w 1095576"/>
                <a:gd name="connsiteY2" fmla="*/ 1586181 h 2209800"/>
                <a:gd name="connsiteX3" fmla="*/ 1095576 w 1095576"/>
                <a:gd name="connsiteY3" fmla="*/ 1912083 h 2209800"/>
                <a:gd name="connsiteX4" fmla="*/ 821682 w 1095576"/>
                <a:gd name="connsiteY4" fmla="*/ 2181616 h 2209800"/>
                <a:gd name="connsiteX5" fmla="*/ 821682 w 1095576"/>
                <a:gd name="connsiteY5" fmla="*/ 2020846 h 2209800"/>
                <a:gd name="connsiteX6" fmla="*/ 0 w 1095576"/>
                <a:gd name="connsiteY6" fmla="*/ 1161462 h 2209800"/>
                <a:gd name="connsiteX7" fmla="*/ 0 w 1095576"/>
                <a:gd name="connsiteY7" fmla="*/ 887568 h 2209800"/>
                <a:gd name="connsiteX8" fmla="*/ 1095576 w 1095576"/>
                <a:gd name="connsiteY8" fmla="*/ 0 h 2209800"/>
                <a:gd name="connsiteX9" fmla="*/ 1095576 w 1095576"/>
                <a:gd name="connsiteY9" fmla="*/ 273894 h 2209800"/>
                <a:gd name="connsiteX10" fmla="*/ 13120 w 1095576"/>
                <a:gd name="connsiteY10" fmla="*/ 1024515 h 2209800"/>
                <a:gd name="connsiteX0" fmla="*/ 15 w 1926864"/>
                <a:gd name="connsiteY0" fmla="*/ 920818 h 2214866"/>
                <a:gd name="connsiteX1" fmla="*/ 821697 w 1926864"/>
                <a:gd name="connsiteY1" fmla="*/ 1780202 h 2214866"/>
                <a:gd name="connsiteX2" fmla="*/ 821697 w 1926864"/>
                <a:gd name="connsiteY2" fmla="*/ 1619431 h 2214866"/>
                <a:gd name="connsiteX3" fmla="*/ 1095591 w 1926864"/>
                <a:gd name="connsiteY3" fmla="*/ 1945333 h 2214866"/>
                <a:gd name="connsiteX4" fmla="*/ 821697 w 1926864"/>
                <a:gd name="connsiteY4" fmla="*/ 2214866 h 2214866"/>
                <a:gd name="connsiteX5" fmla="*/ 821697 w 1926864"/>
                <a:gd name="connsiteY5" fmla="*/ 2054096 h 2214866"/>
                <a:gd name="connsiteX6" fmla="*/ 15 w 1926864"/>
                <a:gd name="connsiteY6" fmla="*/ 1194712 h 2214866"/>
                <a:gd name="connsiteX7" fmla="*/ 15 w 1926864"/>
                <a:gd name="connsiteY7" fmla="*/ 920818 h 2214866"/>
                <a:gd name="connsiteX0" fmla="*/ 1095591 w 1926864"/>
                <a:gd name="connsiteY0" fmla="*/ 307144 h 2214866"/>
                <a:gd name="connsiteX1" fmla="*/ 13135 w 1926864"/>
                <a:gd name="connsiteY1" fmla="*/ 1057765 h 2214866"/>
                <a:gd name="connsiteX2" fmla="*/ 354222 w 1926864"/>
                <a:gd name="connsiteY2" fmla="*/ 267333 h 2214866"/>
                <a:gd name="connsiteX3" fmla="*/ 1095592 w 1926864"/>
                <a:gd name="connsiteY3" fmla="*/ 33250 h 2214866"/>
                <a:gd name="connsiteX4" fmla="*/ 1095591 w 1926864"/>
                <a:gd name="connsiteY4" fmla="*/ 307144 h 2214866"/>
                <a:gd name="connsiteX0" fmla="*/ 15 w 1926864"/>
                <a:gd name="connsiteY0" fmla="*/ 920818 h 2214866"/>
                <a:gd name="connsiteX1" fmla="*/ 821697 w 1926864"/>
                <a:gd name="connsiteY1" fmla="*/ 1780202 h 2214866"/>
                <a:gd name="connsiteX2" fmla="*/ 821697 w 1926864"/>
                <a:gd name="connsiteY2" fmla="*/ 1619431 h 2214866"/>
                <a:gd name="connsiteX3" fmla="*/ 1095591 w 1926864"/>
                <a:gd name="connsiteY3" fmla="*/ 1945333 h 2214866"/>
                <a:gd name="connsiteX4" fmla="*/ 821697 w 1926864"/>
                <a:gd name="connsiteY4" fmla="*/ 2214866 h 2214866"/>
                <a:gd name="connsiteX5" fmla="*/ 821697 w 1926864"/>
                <a:gd name="connsiteY5" fmla="*/ 2054096 h 2214866"/>
                <a:gd name="connsiteX6" fmla="*/ 15 w 1926864"/>
                <a:gd name="connsiteY6" fmla="*/ 1194712 h 2214866"/>
                <a:gd name="connsiteX7" fmla="*/ 15 w 1926864"/>
                <a:gd name="connsiteY7" fmla="*/ 920818 h 2214866"/>
                <a:gd name="connsiteX8" fmla="*/ 1926864 w 1926864"/>
                <a:gd name="connsiteY8" fmla="*/ 0 h 2214866"/>
                <a:gd name="connsiteX9" fmla="*/ 1095591 w 1926864"/>
                <a:gd name="connsiteY9" fmla="*/ 307144 h 2214866"/>
                <a:gd name="connsiteX10" fmla="*/ 13135 w 1926864"/>
                <a:gd name="connsiteY10" fmla="*/ 1057765 h 2214866"/>
                <a:gd name="connsiteX0" fmla="*/ 15 w 1943489"/>
                <a:gd name="connsiteY0" fmla="*/ 920818 h 2214866"/>
                <a:gd name="connsiteX1" fmla="*/ 821697 w 1943489"/>
                <a:gd name="connsiteY1" fmla="*/ 1780202 h 2214866"/>
                <a:gd name="connsiteX2" fmla="*/ 821697 w 1943489"/>
                <a:gd name="connsiteY2" fmla="*/ 1619431 h 2214866"/>
                <a:gd name="connsiteX3" fmla="*/ 1095591 w 1943489"/>
                <a:gd name="connsiteY3" fmla="*/ 1945333 h 2214866"/>
                <a:gd name="connsiteX4" fmla="*/ 821697 w 1943489"/>
                <a:gd name="connsiteY4" fmla="*/ 2214866 h 2214866"/>
                <a:gd name="connsiteX5" fmla="*/ 821697 w 1943489"/>
                <a:gd name="connsiteY5" fmla="*/ 2054096 h 2214866"/>
                <a:gd name="connsiteX6" fmla="*/ 15 w 1943489"/>
                <a:gd name="connsiteY6" fmla="*/ 1194712 h 2214866"/>
                <a:gd name="connsiteX7" fmla="*/ 15 w 1943489"/>
                <a:gd name="connsiteY7" fmla="*/ 920818 h 2214866"/>
                <a:gd name="connsiteX0" fmla="*/ 1095591 w 1943489"/>
                <a:gd name="connsiteY0" fmla="*/ 307144 h 2214866"/>
                <a:gd name="connsiteX1" fmla="*/ 13135 w 1943489"/>
                <a:gd name="connsiteY1" fmla="*/ 1057765 h 2214866"/>
                <a:gd name="connsiteX2" fmla="*/ 354222 w 1943489"/>
                <a:gd name="connsiteY2" fmla="*/ 267333 h 2214866"/>
                <a:gd name="connsiteX3" fmla="*/ 1095592 w 1943489"/>
                <a:gd name="connsiteY3" fmla="*/ 33250 h 2214866"/>
                <a:gd name="connsiteX4" fmla="*/ 1095591 w 1943489"/>
                <a:gd name="connsiteY4" fmla="*/ 307144 h 2214866"/>
                <a:gd name="connsiteX0" fmla="*/ 15 w 1943489"/>
                <a:gd name="connsiteY0" fmla="*/ 920818 h 2214866"/>
                <a:gd name="connsiteX1" fmla="*/ 821697 w 1943489"/>
                <a:gd name="connsiteY1" fmla="*/ 1780202 h 2214866"/>
                <a:gd name="connsiteX2" fmla="*/ 821697 w 1943489"/>
                <a:gd name="connsiteY2" fmla="*/ 1619431 h 2214866"/>
                <a:gd name="connsiteX3" fmla="*/ 1095591 w 1943489"/>
                <a:gd name="connsiteY3" fmla="*/ 1945333 h 2214866"/>
                <a:gd name="connsiteX4" fmla="*/ 821697 w 1943489"/>
                <a:gd name="connsiteY4" fmla="*/ 2214866 h 2214866"/>
                <a:gd name="connsiteX5" fmla="*/ 821697 w 1943489"/>
                <a:gd name="connsiteY5" fmla="*/ 2054096 h 2214866"/>
                <a:gd name="connsiteX6" fmla="*/ 15 w 1943489"/>
                <a:gd name="connsiteY6" fmla="*/ 1194712 h 2214866"/>
                <a:gd name="connsiteX7" fmla="*/ 15 w 1943489"/>
                <a:gd name="connsiteY7" fmla="*/ 920818 h 2214866"/>
                <a:gd name="connsiteX8" fmla="*/ 1926864 w 1943489"/>
                <a:gd name="connsiteY8" fmla="*/ 0 h 2214866"/>
                <a:gd name="connsiteX9" fmla="*/ 1943489 w 1943489"/>
                <a:gd name="connsiteY9" fmla="*/ 207391 h 2214866"/>
                <a:gd name="connsiteX10" fmla="*/ 13135 w 1943489"/>
                <a:gd name="connsiteY10" fmla="*/ 1057765 h 2214866"/>
                <a:gd name="connsiteX0" fmla="*/ 15 w 1943489"/>
                <a:gd name="connsiteY0" fmla="*/ 920818 h 2214866"/>
                <a:gd name="connsiteX1" fmla="*/ 821697 w 1943489"/>
                <a:gd name="connsiteY1" fmla="*/ 1780202 h 2214866"/>
                <a:gd name="connsiteX2" fmla="*/ 821697 w 1943489"/>
                <a:gd name="connsiteY2" fmla="*/ 1619431 h 2214866"/>
                <a:gd name="connsiteX3" fmla="*/ 1095591 w 1943489"/>
                <a:gd name="connsiteY3" fmla="*/ 1945333 h 2214866"/>
                <a:gd name="connsiteX4" fmla="*/ 821697 w 1943489"/>
                <a:gd name="connsiteY4" fmla="*/ 2214866 h 2214866"/>
                <a:gd name="connsiteX5" fmla="*/ 821697 w 1943489"/>
                <a:gd name="connsiteY5" fmla="*/ 2054096 h 2214866"/>
                <a:gd name="connsiteX6" fmla="*/ 15 w 1943489"/>
                <a:gd name="connsiteY6" fmla="*/ 1194712 h 2214866"/>
                <a:gd name="connsiteX7" fmla="*/ 15 w 1943489"/>
                <a:gd name="connsiteY7" fmla="*/ 920818 h 2214866"/>
                <a:gd name="connsiteX0" fmla="*/ 1095591 w 1943489"/>
                <a:gd name="connsiteY0" fmla="*/ 307144 h 2214866"/>
                <a:gd name="connsiteX1" fmla="*/ 13135 w 1943489"/>
                <a:gd name="connsiteY1" fmla="*/ 1057765 h 2214866"/>
                <a:gd name="connsiteX2" fmla="*/ 354222 w 1943489"/>
                <a:gd name="connsiteY2" fmla="*/ 267333 h 2214866"/>
                <a:gd name="connsiteX3" fmla="*/ 1095592 w 1943489"/>
                <a:gd name="connsiteY3" fmla="*/ 33250 h 2214866"/>
                <a:gd name="connsiteX4" fmla="*/ 1095591 w 1943489"/>
                <a:gd name="connsiteY4" fmla="*/ 307144 h 2214866"/>
                <a:gd name="connsiteX0" fmla="*/ 15 w 1943489"/>
                <a:gd name="connsiteY0" fmla="*/ 920818 h 2214866"/>
                <a:gd name="connsiteX1" fmla="*/ 821697 w 1943489"/>
                <a:gd name="connsiteY1" fmla="*/ 1780202 h 2214866"/>
                <a:gd name="connsiteX2" fmla="*/ 821697 w 1943489"/>
                <a:gd name="connsiteY2" fmla="*/ 1619431 h 2214866"/>
                <a:gd name="connsiteX3" fmla="*/ 1095591 w 1943489"/>
                <a:gd name="connsiteY3" fmla="*/ 1945333 h 2214866"/>
                <a:gd name="connsiteX4" fmla="*/ 821697 w 1943489"/>
                <a:gd name="connsiteY4" fmla="*/ 2214866 h 2214866"/>
                <a:gd name="connsiteX5" fmla="*/ 821697 w 1943489"/>
                <a:gd name="connsiteY5" fmla="*/ 2054096 h 2214866"/>
                <a:gd name="connsiteX6" fmla="*/ 15 w 1943489"/>
                <a:gd name="connsiteY6" fmla="*/ 1194712 h 2214866"/>
                <a:gd name="connsiteX7" fmla="*/ 15 w 1943489"/>
                <a:gd name="connsiteY7" fmla="*/ 920818 h 2214866"/>
                <a:gd name="connsiteX8" fmla="*/ 1926864 w 1943489"/>
                <a:gd name="connsiteY8" fmla="*/ 0 h 2214866"/>
                <a:gd name="connsiteX9" fmla="*/ 1943489 w 1943489"/>
                <a:gd name="connsiteY9" fmla="*/ 207391 h 2214866"/>
                <a:gd name="connsiteX10" fmla="*/ 13135 w 1943489"/>
                <a:gd name="connsiteY10" fmla="*/ 1057765 h 2214866"/>
                <a:gd name="connsiteX11" fmla="*/ 15 w 1943489"/>
                <a:gd name="connsiteY11" fmla="*/ 920818 h 2214866"/>
                <a:gd name="connsiteX0" fmla="*/ 15 w 1960116"/>
                <a:gd name="connsiteY0" fmla="*/ 920819 h 2214867"/>
                <a:gd name="connsiteX1" fmla="*/ 821697 w 1960116"/>
                <a:gd name="connsiteY1" fmla="*/ 1780203 h 2214867"/>
                <a:gd name="connsiteX2" fmla="*/ 821697 w 1960116"/>
                <a:gd name="connsiteY2" fmla="*/ 1619432 h 2214867"/>
                <a:gd name="connsiteX3" fmla="*/ 1095591 w 1960116"/>
                <a:gd name="connsiteY3" fmla="*/ 1945334 h 2214867"/>
                <a:gd name="connsiteX4" fmla="*/ 821697 w 1960116"/>
                <a:gd name="connsiteY4" fmla="*/ 2214867 h 2214867"/>
                <a:gd name="connsiteX5" fmla="*/ 821697 w 1960116"/>
                <a:gd name="connsiteY5" fmla="*/ 2054097 h 2214867"/>
                <a:gd name="connsiteX6" fmla="*/ 15 w 1960116"/>
                <a:gd name="connsiteY6" fmla="*/ 1194713 h 2214867"/>
                <a:gd name="connsiteX7" fmla="*/ 15 w 1960116"/>
                <a:gd name="connsiteY7" fmla="*/ 920819 h 2214867"/>
                <a:gd name="connsiteX0" fmla="*/ 1095591 w 1960116"/>
                <a:gd name="connsiteY0" fmla="*/ 307145 h 2214867"/>
                <a:gd name="connsiteX1" fmla="*/ 13135 w 1960116"/>
                <a:gd name="connsiteY1" fmla="*/ 1057766 h 2214867"/>
                <a:gd name="connsiteX2" fmla="*/ 354222 w 1960116"/>
                <a:gd name="connsiteY2" fmla="*/ 267334 h 2214867"/>
                <a:gd name="connsiteX3" fmla="*/ 1960116 w 1960116"/>
                <a:gd name="connsiteY3" fmla="*/ 0 h 2214867"/>
                <a:gd name="connsiteX4" fmla="*/ 1095591 w 1960116"/>
                <a:gd name="connsiteY4" fmla="*/ 307145 h 2214867"/>
                <a:gd name="connsiteX0" fmla="*/ 15 w 1960116"/>
                <a:gd name="connsiteY0" fmla="*/ 920819 h 2214867"/>
                <a:gd name="connsiteX1" fmla="*/ 821697 w 1960116"/>
                <a:gd name="connsiteY1" fmla="*/ 1780203 h 2214867"/>
                <a:gd name="connsiteX2" fmla="*/ 821697 w 1960116"/>
                <a:gd name="connsiteY2" fmla="*/ 1619432 h 2214867"/>
                <a:gd name="connsiteX3" fmla="*/ 1095591 w 1960116"/>
                <a:gd name="connsiteY3" fmla="*/ 1945334 h 2214867"/>
                <a:gd name="connsiteX4" fmla="*/ 821697 w 1960116"/>
                <a:gd name="connsiteY4" fmla="*/ 2214867 h 2214867"/>
                <a:gd name="connsiteX5" fmla="*/ 821697 w 1960116"/>
                <a:gd name="connsiteY5" fmla="*/ 2054097 h 2214867"/>
                <a:gd name="connsiteX6" fmla="*/ 15 w 1960116"/>
                <a:gd name="connsiteY6" fmla="*/ 1194713 h 2214867"/>
                <a:gd name="connsiteX7" fmla="*/ 15 w 1960116"/>
                <a:gd name="connsiteY7" fmla="*/ 920819 h 2214867"/>
                <a:gd name="connsiteX8" fmla="*/ 1926864 w 1960116"/>
                <a:gd name="connsiteY8" fmla="*/ 1 h 2214867"/>
                <a:gd name="connsiteX9" fmla="*/ 1943489 w 1960116"/>
                <a:gd name="connsiteY9" fmla="*/ 207392 h 2214867"/>
                <a:gd name="connsiteX10" fmla="*/ 13135 w 1960116"/>
                <a:gd name="connsiteY10" fmla="*/ 1057766 h 2214867"/>
                <a:gd name="connsiteX11" fmla="*/ 15 w 1960116"/>
                <a:gd name="connsiteY11" fmla="*/ 920819 h 2214867"/>
                <a:gd name="connsiteX0" fmla="*/ 15 w 1976740"/>
                <a:gd name="connsiteY0" fmla="*/ 920819 h 2214867"/>
                <a:gd name="connsiteX1" fmla="*/ 821697 w 1976740"/>
                <a:gd name="connsiteY1" fmla="*/ 1780203 h 2214867"/>
                <a:gd name="connsiteX2" fmla="*/ 821697 w 1976740"/>
                <a:gd name="connsiteY2" fmla="*/ 1619432 h 2214867"/>
                <a:gd name="connsiteX3" fmla="*/ 1095591 w 1976740"/>
                <a:gd name="connsiteY3" fmla="*/ 1945334 h 2214867"/>
                <a:gd name="connsiteX4" fmla="*/ 821697 w 1976740"/>
                <a:gd name="connsiteY4" fmla="*/ 2214867 h 2214867"/>
                <a:gd name="connsiteX5" fmla="*/ 821697 w 1976740"/>
                <a:gd name="connsiteY5" fmla="*/ 2054097 h 2214867"/>
                <a:gd name="connsiteX6" fmla="*/ 15 w 1976740"/>
                <a:gd name="connsiteY6" fmla="*/ 1194713 h 2214867"/>
                <a:gd name="connsiteX7" fmla="*/ 15 w 1976740"/>
                <a:gd name="connsiteY7" fmla="*/ 920819 h 2214867"/>
                <a:gd name="connsiteX0" fmla="*/ 1976740 w 1976740"/>
                <a:gd name="connsiteY0" fmla="*/ 190766 h 2214867"/>
                <a:gd name="connsiteX1" fmla="*/ 13135 w 1976740"/>
                <a:gd name="connsiteY1" fmla="*/ 1057766 h 2214867"/>
                <a:gd name="connsiteX2" fmla="*/ 354222 w 1976740"/>
                <a:gd name="connsiteY2" fmla="*/ 267334 h 2214867"/>
                <a:gd name="connsiteX3" fmla="*/ 1960116 w 1976740"/>
                <a:gd name="connsiteY3" fmla="*/ 0 h 2214867"/>
                <a:gd name="connsiteX4" fmla="*/ 1976740 w 1976740"/>
                <a:gd name="connsiteY4" fmla="*/ 190766 h 2214867"/>
                <a:gd name="connsiteX0" fmla="*/ 15 w 1976740"/>
                <a:gd name="connsiteY0" fmla="*/ 920819 h 2214867"/>
                <a:gd name="connsiteX1" fmla="*/ 821697 w 1976740"/>
                <a:gd name="connsiteY1" fmla="*/ 1780203 h 2214867"/>
                <a:gd name="connsiteX2" fmla="*/ 821697 w 1976740"/>
                <a:gd name="connsiteY2" fmla="*/ 1619432 h 2214867"/>
                <a:gd name="connsiteX3" fmla="*/ 1095591 w 1976740"/>
                <a:gd name="connsiteY3" fmla="*/ 1945334 h 2214867"/>
                <a:gd name="connsiteX4" fmla="*/ 821697 w 1976740"/>
                <a:gd name="connsiteY4" fmla="*/ 2214867 h 2214867"/>
                <a:gd name="connsiteX5" fmla="*/ 821697 w 1976740"/>
                <a:gd name="connsiteY5" fmla="*/ 2054097 h 2214867"/>
                <a:gd name="connsiteX6" fmla="*/ 15 w 1976740"/>
                <a:gd name="connsiteY6" fmla="*/ 1194713 h 2214867"/>
                <a:gd name="connsiteX7" fmla="*/ 15 w 1976740"/>
                <a:gd name="connsiteY7" fmla="*/ 920819 h 2214867"/>
                <a:gd name="connsiteX8" fmla="*/ 1926864 w 1976740"/>
                <a:gd name="connsiteY8" fmla="*/ 1 h 2214867"/>
                <a:gd name="connsiteX9" fmla="*/ 1943489 w 1976740"/>
                <a:gd name="connsiteY9" fmla="*/ 207392 h 2214867"/>
                <a:gd name="connsiteX10" fmla="*/ 13135 w 1976740"/>
                <a:gd name="connsiteY10" fmla="*/ 1057766 h 2214867"/>
                <a:gd name="connsiteX11" fmla="*/ 15 w 1976740"/>
                <a:gd name="connsiteY11" fmla="*/ 920819 h 2214867"/>
                <a:gd name="connsiteX0" fmla="*/ 0 w 1976725"/>
                <a:gd name="connsiteY0" fmla="*/ 920819 h 2214867"/>
                <a:gd name="connsiteX1" fmla="*/ 821682 w 1976725"/>
                <a:gd name="connsiteY1" fmla="*/ 1780203 h 2214867"/>
                <a:gd name="connsiteX2" fmla="*/ 821682 w 1976725"/>
                <a:gd name="connsiteY2" fmla="*/ 1619432 h 2214867"/>
                <a:gd name="connsiteX3" fmla="*/ 1095576 w 1976725"/>
                <a:gd name="connsiteY3" fmla="*/ 1945334 h 2214867"/>
                <a:gd name="connsiteX4" fmla="*/ 821682 w 1976725"/>
                <a:gd name="connsiteY4" fmla="*/ 2214867 h 2214867"/>
                <a:gd name="connsiteX5" fmla="*/ 821682 w 1976725"/>
                <a:gd name="connsiteY5" fmla="*/ 2054097 h 2214867"/>
                <a:gd name="connsiteX6" fmla="*/ 0 w 1976725"/>
                <a:gd name="connsiteY6" fmla="*/ 1194713 h 2214867"/>
                <a:gd name="connsiteX7" fmla="*/ 0 w 1976725"/>
                <a:gd name="connsiteY7" fmla="*/ 920819 h 2214867"/>
                <a:gd name="connsiteX0" fmla="*/ 1976725 w 1976725"/>
                <a:gd name="connsiteY0" fmla="*/ 190766 h 2214867"/>
                <a:gd name="connsiteX1" fmla="*/ 13120 w 1976725"/>
                <a:gd name="connsiteY1" fmla="*/ 1057766 h 2214867"/>
                <a:gd name="connsiteX2" fmla="*/ 503836 w 1976725"/>
                <a:gd name="connsiteY2" fmla="*/ 400338 h 2214867"/>
                <a:gd name="connsiteX3" fmla="*/ 1960101 w 1976725"/>
                <a:gd name="connsiteY3" fmla="*/ 0 h 2214867"/>
                <a:gd name="connsiteX4" fmla="*/ 1976725 w 1976725"/>
                <a:gd name="connsiteY4" fmla="*/ 190766 h 2214867"/>
                <a:gd name="connsiteX0" fmla="*/ 0 w 1976725"/>
                <a:gd name="connsiteY0" fmla="*/ 920819 h 2214867"/>
                <a:gd name="connsiteX1" fmla="*/ 821682 w 1976725"/>
                <a:gd name="connsiteY1" fmla="*/ 1780203 h 2214867"/>
                <a:gd name="connsiteX2" fmla="*/ 821682 w 1976725"/>
                <a:gd name="connsiteY2" fmla="*/ 1619432 h 2214867"/>
                <a:gd name="connsiteX3" fmla="*/ 1095576 w 1976725"/>
                <a:gd name="connsiteY3" fmla="*/ 1945334 h 2214867"/>
                <a:gd name="connsiteX4" fmla="*/ 821682 w 1976725"/>
                <a:gd name="connsiteY4" fmla="*/ 2214867 h 2214867"/>
                <a:gd name="connsiteX5" fmla="*/ 821682 w 1976725"/>
                <a:gd name="connsiteY5" fmla="*/ 2054097 h 2214867"/>
                <a:gd name="connsiteX6" fmla="*/ 0 w 1976725"/>
                <a:gd name="connsiteY6" fmla="*/ 1194713 h 2214867"/>
                <a:gd name="connsiteX7" fmla="*/ 0 w 1976725"/>
                <a:gd name="connsiteY7" fmla="*/ 920819 h 2214867"/>
                <a:gd name="connsiteX8" fmla="*/ 1926849 w 1976725"/>
                <a:gd name="connsiteY8" fmla="*/ 1 h 2214867"/>
                <a:gd name="connsiteX9" fmla="*/ 1943474 w 1976725"/>
                <a:gd name="connsiteY9" fmla="*/ 207392 h 2214867"/>
                <a:gd name="connsiteX10" fmla="*/ 13120 w 1976725"/>
                <a:gd name="connsiteY10" fmla="*/ 1057766 h 2214867"/>
                <a:gd name="connsiteX11" fmla="*/ 0 w 1976725"/>
                <a:gd name="connsiteY11" fmla="*/ 920819 h 2214867"/>
                <a:gd name="connsiteX0" fmla="*/ 0 w 1976725"/>
                <a:gd name="connsiteY0" fmla="*/ 920819 h 2214867"/>
                <a:gd name="connsiteX1" fmla="*/ 821682 w 1976725"/>
                <a:gd name="connsiteY1" fmla="*/ 1780203 h 2214867"/>
                <a:gd name="connsiteX2" fmla="*/ 821682 w 1976725"/>
                <a:gd name="connsiteY2" fmla="*/ 1619432 h 2214867"/>
                <a:gd name="connsiteX3" fmla="*/ 1095576 w 1976725"/>
                <a:gd name="connsiteY3" fmla="*/ 1945334 h 2214867"/>
                <a:gd name="connsiteX4" fmla="*/ 821682 w 1976725"/>
                <a:gd name="connsiteY4" fmla="*/ 2214867 h 2214867"/>
                <a:gd name="connsiteX5" fmla="*/ 821682 w 1976725"/>
                <a:gd name="connsiteY5" fmla="*/ 2054097 h 2214867"/>
                <a:gd name="connsiteX6" fmla="*/ 0 w 1976725"/>
                <a:gd name="connsiteY6" fmla="*/ 1194713 h 2214867"/>
                <a:gd name="connsiteX7" fmla="*/ 0 w 1976725"/>
                <a:gd name="connsiteY7" fmla="*/ 920819 h 2214867"/>
                <a:gd name="connsiteX0" fmla="*/ 1976725 w 1976725"/>
                <a:gd name="connsiteY0" fmla="*/ 190766 h 2214867"/>
                <a:gd name="connsiteX1" fmla="*/ 13120 w 1976725"/>
                <a:gd name="connsiteY1" fmla="*/ 1057766 h 2214867"/>
                <a:gd name="connsiteX2" fmla="*/ 503836 w 1976725"/>
                <a:gd name="connsiteY2" fmla="*/ 400338 h 2214867"/>
                <a:gd name="connsiteX3" fmla="*/ 1960101 w 1976725"/>
                <a:gd name="connsiteY3" fmla="*/ 0 h 2214867"/>
                <a:gd name="connsiteX4" fmla="*/ 1976725 w 1976725"/>
                <a:gd name="connsiteY4" fmla="*/ 190766 h 2214867"/>
                <a:gd name="connsiteX0" fmla="*/ 0 w 1976725"/>
                <a:gd name="connsiteY0" fmla="*/ 920819 h 2214867"/>
                <a:gd name="connsiteX1" fmla="*/ 821682 w 1976725"/>
                <a:gd name="connsiteY1" fmla="*/ 1780203 h 2214867"/>
                <a:gd name="connsiteX2" fmla="*/ 821682 w 1976725"/>
                <a:gd name="connsiteY2" fmla="*/ 1619432 h 2214867"/>
                <a:gd name="connsiteX3" fmla="*/ 1095576 w 1976725"/>
                <a:gd name="connsiteY3" fmla="*/ 1945334 h 2214867"/>
                <a:gd name="connsiteX4" fmla="*/ 821682 w 1976725"/>
                <a:gd name="connsiteY4" fmla="*/ 2214867 h 2214867"/>
                <a:gd name="connsiteX5" fmla="*/ 821682 w 1976725"/>
                <a:gd name="connsiteY5" fmla="*/ 2054097 h 2214867"/>
                <a:gd name="connsiteX6" fmla="*/ 0 w 1976725"/>
                <a:gd name="connsiteY6" fmla="*/ 1194713 h 2214867"/>
                <a:gd name="connsiteX7" fmla="*/ 0 w 1976725"/>
                <a:gd name="connsiteY7" fmla="*/ 920819 h 2214867"/>
                <a:gd name="connsiteX8" fmla="*/ 1926849 w 1976725"/>
                <a:gd name="connsiteY8" fmla="*/ 1 h 2214867"/>
                <a:gd name="connsiteX9" fmla="*/ 1943474 w 1976725"/>
                <a:gd name="connsiteY9" fmla="*/ 207392 h 2214867"/>
                <a:gd name="connsiteX10" fmla="*/ 13120 w 1976725"/>
                <a:gd name="connsiteY10" fmla="*/ 1057766 h 2214867"/>
                <a:gd name="connsiteX11" fmla="*/ 0 w 1976725"/>
                <a:gd name="connsiteY11" fmla="*/ 920819 h 2214867"/>
                <a:gd name="connsiteX0" fmla="*/ 0 w 1976725"/>
                <a:gd name="connsiteY0" fmla="*/ 920819 h 2214867"/>
                <a:gd name="connsiteX1" fmla="*/ 821682 w 1976725"/>
                <a:gd name="connsiteY1" fmla="*/ 1780203 h 2214867"/>
                <a:gd name="connsiteX2" fmla="*/ 821682 w 1976725"/>
                <a:gd name="connsiteY2" fmla="*/ 1619432 h 2214867"/>
                <a:gd name="connsiteX3" fmla="*/ 1095576 w 1976725"/>
                <a:gd name="connsiteY3" fmla="*/ 1945334 h 2214867"/>
                <a:gd name="connsiteX4" fmla="*/ 821682 w 1976725"/>
                <a:gd name="connsiteY4" fmla="*/ 2214867 h 2214867"/>
                <a:gd name="connsiteX5" fmla="*/ 821682 w 1976725"/>
                <a:gd name="connsiteY5" fmla="*/ 2054097 h 2214867"/>
                <a:gd name="connsiteX6" fmla="*/ 0 w 1976725"/>
                <a:gd name="connsiteY6" fmla="*/ 1194713 h 2214867"/>
                <a:gd name="connsiteX7" fmla="*/ 0 w 1976725"/>
                <a:gd name="connsiteY7" fmla="*/ 920819 h 2214867"/>
                <a:gd name="connsiteX0" fmla="*/ 1976725 w 1976725"/>
                <a:gd name="connsiteY0" fmla="*/ 190766 h 2214867"/>
                <a:gd name="connsiteX1" fmla="*/ 13120 w 1976725"/>
                <a:gd name="connsiteY1" fmla="*/ 1057766 h 2214867"/>
                <a:gd name="connsiteX2" fmla="*/ 437335 w 1976725"/>
                <a:gd name="connsiteY2" fmla="*/ 416963 h 2214867"/>
                <a:gd name="connsiteX3" fmla="*/ 1960101 w 1976725"/>
                <a:gd name="connsiteY3" fmla="*/ 0 h 2214867"/>
                <a:gd name="connsiteX4" fmla="*/ 1976725 w 1976725"/>
                <a:gd name="connsiteY4" fmla="*/ 190766 h 2214867"/>
                <a:gd name="connsiteX0" fmla="*/ 0 w 1976725"/>
                <a:gd name="connsiteY0" fmla="*/ 920819 h 2214867"/>
                <a:gd name="connsiteX1" fmla="*/ 821682 w 1976725"/>
                <a:gd name="connsiteY1" fmla="*/ 1780203 h 2214867"/>
                <a:gd name="connsiteX2" fmla="*/ 821682 w 1976725"/>
                <a:gd name="connsiteY2" fmla="*/ 1619432 h 2214867"/>
                <a:gd name="connsiteX3" fmla="*/ 1095576 w 1976725"/>
                <a:gd name="connsiteY3" fmla="*/ 1945334 h 2214867"/>
                <a:gd name="connsiteX4" fmla="*/ 821682 w 1976725"/>
                <a:gd name="connsiteY4" fmla="*/ 2214867 h 2214867"/>
                <a:gd name="connsiteX5" fmla="*/ 821682 w 1976725"/>
                <a:gd name="connsiteY5" fmla="*/ 2054097 h 2214867"/>
                <a:gd name="connsiteX6" fmla="*/ 0 w 1976725"/>
                <a:gd name="connsiteY6" fmla="*/ 1194713 h 2214867"/>
                <a:gd name="connsiteX7" fmla="*/ 0 w 1976725"/>
                <a:gd name="connsiteY7" fmla="*/ 920819 h 2214867"/>
                <a:gd name="connsiteX8" fmla="*/ 1926849 w 1976725"/>
                <a:gd name="connsiteY8" fmla="*/ 1 h 2214867"/>
                <a:gd name="connsiteX9" fmla="*/ 1943474 w 1976725"/>
                <a:gd name="connsiteY9" fmla="*/ 207392 h 2214867"/>
                <a:gd name="connsiteX10" fmla="*/ 13120 w 1976725"/>
                <a:gd name="connsiteY10" fmla="*/ 1057766 h 2214867"/>
                <a:gd name="connsiteX11" fmla="*/ 0 w 1976725"/>
                <a:gd name="connsiteY11" fmla="*/ 920819 h 221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76725" h="2214867" stroke="0" extrusionOk="0">
                  <a:moveTo>
                    <a:pt x="0" y="920819"/>
                  </a:moveTo>
                  <a:cubicBezTo>
                    <a:pt x="0" y="1325548"/>
                    <a:pt x="337965" y="1679021"/>
                    <a:pt x="821682" y="1780203"/>
                  </a:cubicBezTo>
                  <a:lnTo>
                    <a:pt x="821682" y="1619432"/>
                  </a:lnTo>
                  <a:lnTo>
                    <a:pt x="1095576" y="1945334"/>
                  </a:lnTo>
                  <a:lnTo>
                    <a:pt x="821682" y="2214867"/>
                  </a:lnTo>
                  <a:lnTo>
                    <a:pt x="821682" y="2054097"/>
                  </a:lnTo>
                  <a:cubicBezTo>
                    <a:pt x="337965" y="1952915"/>
                    <a:pt x="0" y="1599442"/>
                    <a:pt x="0" y="1194713"/>
                  </a:cubicBezTo>
                  <a:lnTo>
                    <a:pt x="0" y="920819"/>
                  </a:lnTo>
                  <a:close/>
                </a:path>
                <a:path w="1976725" h="2214867" fill="darkenLess" stroke="0" extrusionOk="0">
                  <a:moveTo>
                    <a:pt x="1976725" y="190766"/>
                  </a:moveTo>
                  <a:cubicBezTo>
                    <a:pt x="1436920" y="190766"/>
                    <a:pt x="96409" y="625687"/>
                    <a:pt x="13120" y="1057766"/>
                  </a:cubicBezTo>
                  <a:cubicBezTo>
                    <a:pt x="-43379" y="764666"/>
                    <a:pt x="117857" y="634332"/>
                    <a:pt x="437335" y="416963"/>
                  </a:cubicBezTo>
                  <a:cubicBezTo>
                    <a:pt x="639514" y="266422"/>
                    <a:pt x="1685499" y="0"/>
                    <a:pt x="1960101" y="0"/>
                  </a:cubicBezTo>
                  <a:cubicBezTo>
                    <a:pt x="1960101" y="91298"/>
                    <a:pt x="1976725" y="99468"/>
                    <a:pt x="1976725" y="190766"/>
                  </a:cubicBezTo>
                  <a:close/>
                </a:path>
                <a:path w="1976725" h="2214867" fill="none" extrusionOk="0">
                  <a:moveTo>
                    <a:pt x="0" y="920819"/>
                  </a:moveTo>
                  <a:cubicBezTo>
                    <a:pt x="0" y="1325548"/>
                    <a:pt x="337965" y="1679021"/>
                    <a:pt x="821682" y="1780203"/>
                  </a:cubicBezTo>
                  <a:lnTo>
                    <a:pt x="821682" y="1619432"/>
                  </a:lnTo>
                  <a:lnTo>
                    <a:pt x="1095576" y="1945334"/>
                  </a:lnTo>
                  <a:lnTo>
                    <a:pt x="821682" y="2214867"/>
                  </a:lnTo>
                  <a:lnTo>
                    <a:pt x="821682" y="2054097"/>
                  </a:lnTo>
                  <a:cubicBezTo>
                    <a:pt x="337965" y="1952915"/>
                    <a:pt x="0" y="1599442"/>
                    <a:pt x="0" y="1194713"/>
                  </a:cubicBezTo>
                  <a:lnTo>
                    <a:pt x="0" y="920819"/>
                  </a:lnTo>
                  <a:cubicBezTo>
                    <a:pt x="0" y="430629"/>
                    <a:pt x="1321779" y="1"/>
                    <a:pt x="1926849" y="1"/>
                  </a:cubicBezTo>
                  <a:cubicBezTo>
                    <a:pt x="1926849" y="91299"/>
                    <a:pt x="1943474" y="116094"/>
                    <a:pt x="1943474" y="207392"/>
                  </a:cubicBezTo>
                  <a:cubicBezTo>
                    <a:pt x="1403669" y="207392"/>
                    <a:pt x="96409" y="625687"/>
                    <a:pt x="13120" y="1057766"/>
                  </a:cubicBezTo>
                  <a:lnTo>
                    <a:pt x="0" y="920819"/>
                  </a:lnTo>
                  <a:close/>
                </a:path>
              </a:pathLst>
            </a:custGeom>
            <a:solidFill>
              <a:srgbClr val="F9870A"/>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2768795343"/>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CFT-Demo, All items, list tab selected.&#10;Pullout box of create view, modify view, current view, create column.&#10;&#10;Box around create column,"/>
          <p:cNvGrpSpPr/>
          <p:nvPr/>
        </p:nvGrpSpPr>
        <p:grpSpPr>
          <a:xfrm>
            <a:off x="1600201" y="609600"/>
            <a:ext cx="8923867" cy="5505450"/>
            <a:chOff x="1600201" y="609600"/>
            <a:chExt cx="8923867" cy="5505450"/>
          </a:xfrm>
        </p:grpSpPr>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1" y="609600"/>
              <a:ext cx="8923867" cy="5505450"/>
            </a:xfrm>
            <a:prstGeom prst="rect">
              <a:avLst/>
            </a:prstGeom>
            <a:noFill/>
            <a:ln w="9525">
              <a:solidFill>
                <a:srgbClr val="F9870A"/>
              </a:solidFill>
              <a:miter lim="800000"/>
              <a:headEnd/>
              <a:tailEnd/>
            </a:ln>
            <a:extLst>
              <a:ext uri="{909E8E84-426E-40DD-AFC4-6F175D3DCCD1}">
                <a14:hiddenFill xmlns:a14="http://schemas.microsoft.com/office/drawing/2010/main">
                  <a:solidFill>
                    <a:schemeClr val="accent1"/>
                  </a:solidFill>
                </a14:hiddenFill>
              </a:ext>
            </a:extLst>
          </p:spPr>
        </p:pic>
        <p:pic>
          <p:nvPicPr>
            <p:cNvPr id="153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1" y="2133600"/>
              <a:ext cx="6325173" cy="3048000"/>
            </a:xfrm>
            <a:prstGeom prst="rect">
              <a:avLst/>
            </a:prstGeom>
            <a:noFill/>
            <a:ln w="9525">
              <a:solidFill>
                <a:srgbClr val="F9870A"/>
              </a:solidFill>
              <a:miter lim="800000"/>
              <a:headEnd/>
              <a:tailEnd/>
            </a:ln>
            <a:effectLst>
              <a:outerShdw blurRad="1270000" dist="850900" dir="10980000" sx="134000" sy="134000" algn="ctr" rotWithShape="0">
                <a:srgbClr val="000000">
                  <a:alpha val="43137"/>
                </a:srgbClr>
              </a:outerShdw>
            </a:effectLst>
            <a:extLst>
              <a:ext uri="{909E8E84-426E-40DD-AFC4-6F175D3DCCD1}">
                <a14:hiddenFill xmlns:a14="http://schemas.microsoft.com/office/drawing/2010/main">
                  <a:solidFill>
                    <a:schemeClr val="accent1"/>
                  </a:solidFill>
                </a14:hiddenFill>
              </a:ext>
            </a:extLst>
          </p:spPr>
        </p:pic>
        <p:sp>
          <p:nvSpPr>
            <p:cNvPr id="4" name="Curved Right Arrow 13"/>
            <p:cNvSpPr/>
            <p:nvPr/>
          </p:nvSpPr>
          <p:spPr>
            <a:xfrm>
              <a:off x="1752602" y="1328023"/>
              <a:ext cx="1752599" cy="2214867"/>
            </a:xfrm>
            <a:custGeom>
              <a:avLst/>
              <a:gdLst>
                <a:gd name="connsiteX0" fmla="*/ 0 w 1095576"/>
                <a:gd name="connsiteY0" fmla="*/ 887568 h 2209800"/>
                <a:gd name="connsiteX1" fmla="*/ 821682 w 1095576"/>
                <a:gd name="connsiteY1" fmla="*/ 1746952 h 2209800"/>
                <a:gd name="connsiteX2" fmla="*/ 821682 w 1095576"/>
                <a:gd name="connsiteY2" fmla="*/ 1586181 h 2209800"/>
                <a:gd name="connsiteX3" fmla="*/ 1095576 w 1095576"/>
                <a:gd name="connsiteY3" fmla="*/ 1912083 h 2209800"/>
                <a:gd name="connsiteX4" fmla="*/ 821682 w 1095576"/>
                <a:gd name="connsiteY4" fmla="*/ 2181616 h 2209800"/>
                <a:gd name="connsiteX5" fmla="*/ 821682 w 1095576"/>
                <a:gd name="connsiteY5" fmla="*/ 2020846 h 2209800"/>
                <a:gd name="connsiteX6" fmla="*/ 0 w 1095576"/>
                <a:gd name="connsiteY6" fmla="*/ 1161462 h 2209800"/>
                <a:gd name="connsiteX7" fmla="*/ 0 w 1095576"/>
                <a:gd name="connsiteY7" fmla="*/ 887568 h 2209800"/>
                <a:gd name="connsiteX0" fmla="*/ 1095576 w 1095576"/>
                <a:gd name="connsiteY0" fmla="*/ 273894 h 2209800"/>
                <a:gd name="connsiteX1" fmla="*/ 13120 w 1095576"/>
                <a:gd name="connsiteY1" fmla="*/ 1024515 h 2209800"/>
                <a:gd name="connsiteX2" fmla="*/ 354207 w 1095576"/>
                <a:gd name="connsiteY2" fmla="*/ 234083 h 2209800"/>
                <a:gd name="connsiteX3" fmla="*/ 1095577 w 1095576"/>
                <a:gd name="connsiteY3" fmla="*/ 0 h 2209800"/>
                <a:gd name="connsiteX4" fmla="*/ 1095576 w 1095576"/>
                <a:gd name="connsiteY4" fmla="*/ 273894 h 2209800"/>
                <a:gd name="connsiteX0" fmla="*/ 0 w 1095576"/>
                <a:gd name="connsiteY0" fmla="*/ 887568 h 2209800"/>
                <a:gd name="connsiteX1" fmla="*/ 821682 w 1095576"/>
                <a:gd name="connsiteY1" fmla="*/ 1746952 h 2209800"/>
                <a:gd name="connsiteX2" fmla="*/ 821682 w 1095576"/>
                <a:gd name="connsiteY2" fmla="*/ 1586181 h 2209800"/>
                <a:gd name="connsiteX3" fmla="*/ 1095576 w 1095576"/>
                <a:gd name="connsiteY3" fmla="*/ 1912083 h 2209800"/>
                <a:gd name="connsiteX4" fmla="*/ 821682 w 1095576"/>
                <a:gd name="connsiteY4" fmla="*/ 2181616 h 2209800"/>
                <a:gd name="connsiteX5" fmla="*/ 821682 w 1095576"/>
                <a:gd name="connsiteY5" fmla="*/ 2020846 h 2209800"/>
                <a:gd name="connsiteX6" fmla="*/ 0 w 1095576"/>
                <a:gd name="connsiteY6" fmla="*/ 1161462 h 2209800"/>
                <a:gd name="connsiteX7" fmla="*/ 0 w 1095576"/>
                <a:gd name="connsiteY7" fmla="*/ 887568 h 2209800"/>
                <a:gd name="connsiteX8" fmla="*/ 1095576 w 1095576"/>
                <a:gd name="connsiteY8" fmla="*/ 0 h 2209800"/>
                <a:gd name="connsiteX9" fmla="*/ 1095576 w 1095576"/>
                <a:gd name="connsiteY9" fmla="*/ 273894 h 2209800"/>
                <a:gd name="connsiteX10" fmla="*/ 13120 w 1095576"/>
                <a:gd name="connsiteY10" fmla="*/ 1024515 h 2209800"/>
                <a:gd name="connsiteX0" fmla="*/ 15 w 1926864"/>
                <a:gd name="connsiteY0" fmla="*/ 920818 h 2214866"/>
                <a:gd name="connsiteX1" fmla="*/ 821697 w 1926864"/>
                <a:gd name="connsiteY1" fmla="*/ 1780202 h 2214866"/>
                <a:gd name="connsiteX2" fmla="*/ 821697 w 1926864"/>
                <a:gd name="connsiteY2" fmla="*/ 1619431 h 2214866"/>
                <a:gd name="connsiteX3" fmla="*/ 1095591 w 1926864"/>
                <a:gd name="connsiteY3" fmla="*/ 1945333 h 2214866"/>
                <a:gd name="connsiteX4" fmla="*/ 821697 w 1926864"/>
                <a:gd name="connsiteY4" fmla="*/ 2214866 h 2214866"/>
                <a:gd name="connsiteX5" fmla="*/ 821697 w 1926864"/>
                <a:gd name="connsiteY5" fmla="*/ 2054096 h 2214866"/>
                <a:gd name="connsiteX6" fmla="*/ 15 w 1926864"/>
                <a:gd name="connsiteY6" fmla="*/ 1194712 h 2214866"/>
                <a:gd name="connsiteX7" fmla="*/ 15 w 1926864"/>
                <a:gd name="connsiteY7" fmla="*/ 920818 h 2214866"/>
                <a:gd name="connsiteX0" fmla="*/ 1095591 w 1926864"/>
                <a:gd name="connsiteY0" fmla="*/ 307144 h 2214866"/>
                <a:gd name="connsiteX1" fmla="*/ 13135 w 1926864"/>
                <a:gd name="connsiteY1" fmla="*/ 1057765 h 2214866"/>
                <a:gd name="connsiteX2" fmla="*/ 354222 w 1926864"/>
                <a:gd name="connsiteY2" fmla="*/ 267333 h 2214866"/>
                <a:gd name="connsiteX3" fmla="*/ 1095592 w 1926864"/>
                <a:gd name="connsiteY3" fmla="*/ 33250 h 2214866"/>
                <a:gd name="connsiteX4" fmla="*/ 1095591 w 1926864"/>
                <a:gd name="connsiteY4" fmla="*/ 307144 h 2214866"/>
                <a:gd name="connsiteX0" fmla="*/ 15 w 1926864"/>
                <a:gd name="connsiteY0" fmla="*/ 920818 h 2214866"/>
                <a:gd name="connsiteX1" fmla="*/ 821697 w 1926864"/>
                <a:gd name="connsiteY1" fmla="*/ 1780202 h 2214866"/>
                <a:gd name="connsiteX2" fmla="*/ 821697 w 1926864"/>
                <a:gd name="connsiteY2" fmla="*/ 1619431 h 2214866"/>
                <a:gd name="connsiteX3" fmla="*/ 1095591 w 1926864"/>
                <a:gd name="connsiteY3" fmla="*/ 1945333 h 2214866"/>
                <a:gd name="connsiteX4" fmla="*/ 821697 w 1926864"/>
                <a:gd name="connsiteY4" fmla="*/ 2214866 h 2214866"/>
                <a:gd name="connsiteX5" fmla="*/ 821697 w 1926864"/>
                <a:gd name="connsiteY5" fmla="*/ 2054096 h 2214866"/>
                <a:gd name="connsiteX6" fmla="*/ 15 w 1926864"/>
                <a:gd name="connsiteY6" fmla="*/ 1194712 h 2214866"/>
                <a:gd name="connsiteX7" fmla="*/ 15 w 1926864"/>
                <a:gd name="connsiteY7" fmla="*/ 920818 h 2214866"/>
                <a:gd name="connsiteX8" fmla="*/ 1926864 w 1926864"/>
                <a:gd name="connsiteY8" fmla="*/ 0 h 2214866"/>
                <a:gd name="connsiteX9" fmla="*/ 1095591 w 1926864"/>
                <a:gd name="connsiteY9" fmla="*/ 307144 h 2214866"/>
                <a:gd name="connsiteX10" fmla="*/ 13135 w 1926864"/>
                <a:gd name="connsiteY10" fmla="*/ 1057765 h 2214866"/>
                <a:gd name="connsiteX0" fmla="*/ 15 w 1943489"/>
                <a:gd name="connsiteY0" fmla="*/ 920818 h 2214866"/>
                <a:gd name="connsiteX1" fmla="*/ 821697 w 1943489"/>
                <a:gd name="connsiteY1" fmla="*/ 1780202 h 2214866"/>
                <a:gd name="connsiteX2" fmla="*/ 821697 w 1943489"/>
                <a:gd name="connsiteY2" fmla="*/ 1619431 h 2214866"/>
                <a:gd name="connsiteX3" fmla="*/ 1095591 w 1943489"/>
                <a:gd name="connsiteY3" fmla="*/ 1945333 h 2214866"/>
                <a:gd name="connsiteX4" fmla="*/ 821697 w 1943489"/>
                <a:gd name="connsiteY4" fmla="*/ 2214866 h 2214866"/>
                <a:gd name="connsiteX5" fmla="*/ 821697 w 1943489"/>
                <a:gd name="connsiteY5" fmla="*/ 2054096 h 2214866"/>
                <a:gd name="connsiteX6" fmla="*/ 15 w 1943489"/>
                <a:gd name="connsiteY6" fmla="*/ 1194712 h 2214866"/>
                <a:gd name="connsiteX7" fmla="*/ 15 w 1943489"/>
                <a:gd name="connsiteY7" fmla="*/ 920818 h 2214866"/>
                <a:gd name="connsiteX0" fmla="*/ 1095591 w 1943489"/>
                <a:gd name="connsiteY0" fmla="*/ 307144 h 2214866"/>
                <a:gd name="connsiteX1" fmla="*/ 13135 w 1943489"/>
                <a:gd name="connsiteY1" fmla="*/ 1057765 h 2214866"/>
                <a:gd name="connsiteX2" fmla="*/ 354222 w 1943489"/>
                <a:gd name="connsiteY2" fmla="*/ 267333 h 2214866"/>
                <a:gd name="connsiteX3" fmla="*/ 1095592 w 1943489"/>
                <a:gd name="connsiteY3" fmla="*/ 33250 h 2214866"/>
                <a:gd name="connsiteX4" fmla="*/ 1095591 w 1943489"/>
                <a:gd name="connsiteY4" fmla="*/ 307144 h 2214866"/>
                <a:gd name="connsiteX0" fmla="*/ 15 w 1943489"/>
                <a:gd name="connsiteY0" fmla="*/ 920818 h 2214866"/>
                <a:gd name="connsiteX1" fmla="*/ 821697 w 1943489"/>
                <a:gd name="connsiteY1" fmla="*/ 1780202 h 2214866"/>
                <a:gd name="connsiteX2" fmla="*/ 821697 w 1943489"/>
                <a:gd name="connsiteY2" fmla="*/ 1619431 h 2214866"/>
                <a:gd name="connsiteX3" fmla="*/ 1095591 w 1943489"/>
                <a:gd name="connsiteY3" fmla="*/ 1945333 h 2214866"/>
                <a:gd name="connsiteX4" fmla="*/ 821697 w 1943489"/>
                <a:gd name="connsiteY4" fmla="*/ 2214866 h 2214866"/>
                <a:gd name="connsiteX5" fmla="*/ 821697 w 1943489"/>
                <a:gd name="connsiteY5" fmla="*/ 2054096 h 2214866"/>
                <a:gd name="connsiteX6" fmla="*/ 15 w 1943489"/>
                <a:gd name="connsiteY6" fmla="*/ 1194712 h 2214866"/>
                <a:gd name="connsiteX7" fmla="*/ 15 w 1943489"/>
                <a:gd name="connsiteY7" fmla="*/ 920818 h 2214866"/>
                <a:gd name="connsiteX8" fmla="*/ 1926864 w 1943489"/>
                <a:gd name="connsiteY8" fmla="*/ 0 h 2214866"/>
                <a:gd name="connsiteX9" fmla="*/ 1943489 w 1943489"/>
                <a:gd name="connsiteY9" fmla="*/ 207391 h 2214866"/>
                <a:gd name="connsiteX10" fmla="*/ 13135 w 1943489"/>
                <a:gd name="connsiteY10" fmla="*/ 1057765 h 2214866"/>
                <a:gd name="connsiteX0" fmla="*/ 15 w 1943489"/>
                <a:gd name="connsiteY0" fmla="*/ 920818 h 2214866"/>
                <a:gd name="connsiteX1" fmla="*/ 821697 w 1943489"/>
                <a:gd name="connsiteY1" fmla="*/ 1780202 h 2214866"/>
                <a:gd name="connsiteX2" fmla="*/ 821697 w 1943489"/>
                <a:gd name="connsiteY2" fmla="*/ 1619431 h 2214866"/>
                <a:gd name="connsiteX3" fmla="*/ 1095591 w 1943489"/>
                <a:gd name="connsiteY3" fmla="*/ 1945333 h 2214866"/>
                <a:gd name="connsiteX4" fmla="*/ 821697 w 1943489"/>
                <a:gd name="connsiteY4" fmla="*/ 2214866 h 2214866"/>
                <a:gd name="connsiteX5" fmla="*/ 821697 w 1943489"/>
                <a:gd name="connsiteY5" fmla="*/ 2054096 h 2214866"/>
                <a:gd name="connsiteX6" fmla="*/ 15 w 1943489"/>
                <a:gd name="connsiteY6" fmla="*/ 1194712 h 2214866"/>
                <a:gd name="connsiteX7" fmla="*/ 15 w 1943489"/>
                <a:gd name="connsiteY7" fmla="*/ 920818 h 2214866"/>
                <a:gd name="connsiteX0" fmla="*/ 1095591 w 1943489"/>
                <a:gd name="connsiteY0" fmla="*/ 307144 h 2214866"/>
                <a:gd name="connsiteX1" fmla="*/ 13135 w 1943489"/>
                <a:gd name="connsiteY1" fmla="*/ 1057765 h 2214866"/>
                <a:gd name="connsiteX2" fmla="*/ 354222 w 1943489"/>
                <a:gd name="connsiteY2" fmla="*/ 267333 h 2214866"/>
                <a:gd name="connsiteX3" fmla="*/ 1095592 w 1943489"/>
                <a:gd name="connsiteY3" fmla="*/ 33250 h 2214866"/>
                <a:gd name="connsiteX4" fmla="*/ 1095591 w 1943489"/>
                <a:gd name="connsiteY4" fmla="*/ 307144 h 2214866"/>
                <a:gd name="connsiteX0" fmla="*/ 15 w 1943489"/>
                <a:gd name="connsiteY0" fmla="*/ 920818 h 2214866"/>
                <a:gd name="connsiteX1" fmla="*/ 821697 w 1943489"/>
                <a:gd name="connsiteY1" fmla="*/ 1780202 h 2214866"/>
                <a:gd name="connsiteX2" fmla="*/ 821697 w 1943489"/>
                <a:gd name="connsiteY2" fmla="*/ 1619431 h 2214866"/>
                <a:gd name="connsiteX3" fmla="*/ 1095591 w 1943489"/>
                <a:gd name="connsiteY3" fmla="*/ 1945333 h 2214866"/>
                <a:gd name="connsiteX4" fmla="*/ 821697 w 1943489"/>
                <a:gd name="connsiteY4" fmla="*/ 2214866 h 2214866"/>
                <a:gd name="connsiteX5" fmla="*/ 821697 w 1943489"/>
                <a:gd name="connsiteY5" fmla="*/ 2054096 h 2214866"/>
                <a:gd name="connsiteX6" fmla="*/ 15 w 1943489"/>
                <a:gd name="connsiteY6" fmla="*/ 1194712 h 2214866"/>
                <a:gd name="connsiteX7" fmla="*/ 15 w 1943489"/>
                <a:gd name="connsiteY7" fmla="*/ 920818 h 2214866"/>
                <a:gd name="connsiteX8" fmla="*/ 1926864 w 1943489"/>
                <a:gd name="connsiteY8" fmla="*/ 0 h 2214866"/>
                <a:gd name="connsiteX9" fmla="*/ 1943489 w 1943489"/>
                <a:gd name="connsiteY9" fmla="*/ 207391 h 2214866"/>
                <a:gd name="connsiteX10" fmla="*/ 13135 w 1943489"/>
                <a:gd name="connsiteY10" fmla="*/ 1057765 h 2214866"/>
                <a:gd name="connsiteX11" fmla="*/ 15 w 1943489"/>
                <a:gd name="connsiteY11" fmla="*/ 920818 h 2214866"/>
                <a:gd name="connsiteX0" fmla="*/ 15 w 1960116"/>
                <a:gd name="connsiteY0" fmla="*/ 920819 h 2214867"/>
                <a:gd name="connsiteX1" fmla="*/ 821697 w 1960116"/>
                <a:gd name="connsiteY1" fmla="*/ 1780203 h 2214867"/>
                <a:gd name="connsiteX2" fmla="*/ 821697 w 1960116"/>
                <a:gd name="connsiteY2" fmla="*/ 1619432 h 2214867"/>
                <a:gd name="connsiteX3" fmla="*/ 1095591 w 1960116"/>
                <a:gd name="connsiteY3" fmla="*/ 1945334 h 2214867"/>
                <a:gd name="connsiteX4" fmla="*/ 821697 w 1960116"/>
                <a:gd name="connsiteY4" fmla="*/ 2214867 h 2214867"/>
                <a:gd name="connsiteX5" fmla="*/ 821697 w 1960116"/>
                <a:gd name="connsiteY5" fmla="*/ 2054097 h 2214867"/>
                <a:gd name="connsiteX6" fmla="*/ 15 w 1960116"/>
                <a:gd name="connsiteY6" fmla="*/ 1194713 h 2214867"/>
                <a:gd name="connsiteX7" fmla="*/ 15 w 1960116"/>
                <a:gd name="connsiteY7" fmla="*/ 920819 h 2214867"/>
                <a:gd name="connsiteX0" fmla="*/ 1095591 w 1960116"/>
                <a:gd name="connsiteY0" fmla="*/ 307145 h 2214867"/>
                <a:gd name="connsiteX1" fmla="*/ 13135 w 1960116"/>
                <a:gd name="connsiteY1" fmla="*/ 1057766 h 2214867"/>
                <a:gd name="connsiteX2" fmla="*/ 354222 w 1960116"/>
                <a:gd name="connsiteY2" fmla="*/ 267334 h 2214867"/>
                <a:gd name="connsiteX3" fmla="*/ 1960116 w 1960116"/>
                <a:gd name="connsiteY3" fmla="*/ 0 h 2214867"/>
                <a:gd name="connsiteX4" fmla="*/ 1095591 w 1960116"/>
                <a:gd name="connsiteY4" fmla="*/ 307145 h 2214867"/>
                <a:gd name="connsiteX0" fmla="*/ 15 w 1960116"/>
                <a:gd name="connsiteY0" fmla="*/ 920819 h 2214867"/>
                <a:gd name="connsiteX1" fmla="*/ 821697 w 1960116"/>
                <a:gd name="connsiteY1" fmla="*/ 1780203 h 2214867"/>
                <a:gd name="connsiteX2" fmla="*/ 821697 w 1960116"/>
                <a:gd name="connsiteY2" fmla="*/ 1619432 h 2214867"/>
                <a:gd name="connsiteX3" fmla="*/ 1095591 w 1960116"/>
                <a:gd name="connsiteY3" fmla="*/ 1945334 h 2214867"/>
                <a:gd name="connsiteX4" fmla="*/ 821697 w 1960116"/>
                <a:gd name="connsiteY4" fmla="*/ 2214867 h 2214867"/>
                <a:gd name="connsiteX5" fmla="*/ 821697 w 1960116"/>
                <a:gd name="connsiteY5" fmla="*/ 2054097 h 2214867"/>
                <a:gd name="connsiteX6" fmla="*/ 15 w 1960116"/>
                <a:gd name="connsiteY6" fmla="*/ 1194713 h 2214867"/>
                <a:gd name="connsiteX7" fmla="*/ 15 w 1960116"/>
                <a:gd name="connsiteY7" fmla="*/ 920819 h 2214867"/>
                <a:gd name="connsiteX8" fmla="*/ 1926864 w 1960116"/>
                <a:gd name="connsiteY8" fmla="*/ 1 h 2214867"/>
                <a:gd name="connsiteX9" fmla="*/ 1943489 w 1960116"/>
                <a:gd name="connsiteY9" fmla="*/ 207392 h 2214867"/>
                <a:gd name="connsiteX10" fmla="*/ 13135 w 1960116"/>
                <a:gd name="connsiteY10" fmla="*/ 1057766 h 2214867"/>
                <a:gd name="connsiteX11" fmla="*/ 15 w 1960116"/>
                <a:gd name="connsiteY11" fmla="*/ 920819 h 2214867"/>
                <a:gd name="connsiteX0" fmla="*/ 15 w 1976740"/>
                <a:gd name="connsiteY0" fmla="*/ 920819 h 2214867"/>
                <a:gd name="connsiteX1" fmla="*/ 821697 w 1976740"/>
                <a:gd name="connsiteY1" fmla="*/ 1780203 h 2214867"/>
                <a:gd name="connsiteX2" fmla="*/ 821697 w 1976740"/>
                <a:gd name="connsiteY2" fmla="*/ 1619432 h 2214867"/>
                <a:gd name="connsiteX3" fmla="*/ 1095591 w 1976740"/>
                <a:gd name="connsiteY3" fmla="*/ 1945334 h 2214867"/>
                <a:gd name="connsiteX4" fmla="*/ 821697 w 1976740"/>
                <a:gd name="connsiteY4" fmla="*/ 2214867 h 2214867"/>
                <a:gd name="connsiteX5" fmla="*/ 821697 w 1976740"/>
                <a:gd name="connsiteY5" fmla="*/ 2054097 h 2214867"/>
                <a:gd name="connsiteX6" fmla="*/ 15 w 1976740"/>
                <a:gd name="connsiteY6" fmla="*/ 1194713 h 2214867"/>
                <a:gd name="connsiteX7" fmla="*/ 15 w 1976740"/>
                <a:gd name="connsiteY7" fmla="*/ 920819 h 2214867"/>
                <a:gd name="connsiteX0" fmla="*/ 1976740 w 1976740"/>
                <a:gd name="connsiteY0" fmla="*/ 190766 h 2214867"/>
                <a:gd name="connsiteX1" fmla="*/ 13135 w 1976740"/>
                <a:gd name="connsiteY1" fmla="*/ 1057766 h 2214867"/>
                <a:gd name="connsiteX2" fmla="*/ 354222 w 1976740"/>
                <a:gd name="connsiteY2" fmla="*/ 267334 h 2214867"/>
                <a:gd name="connsiteX3" fmla="*/ 1960116 w 1976740"/>
                <a:gd name="connsiteY3" fmla="*/ 0 h 2214867"/>
                <a:gd name="connsiteX4" fmla="*/ 1976740 w 1976740"/>
                <a:gd name="connsiteY4" fmla="*/ 190766 h 2214867"/>
                <a:gd name="connsiteX0" fmla="*/ 15 w 1976740"/>
                <a:gd name="connsiteY0" fmla="*/ 920819 h 2214867"/>
                <a:gd name="connsiteX1" fmla="*/ 821697 w 1976740"/>
                <a:gd name="connsiteY1" fmla="*/ 1780203 h 2214867"/>
                <a:gd name="connsiteX2" fmla="*/ 821697 w 1976740"/>
                <a:gd name="connsiteY2" fmla="*/ 1619432 h 2214867"/>
                <a:gd name="connsiteX3" fmla="*/ 1095591 w 1976740"/>
                <a:gd name="connsiteY3" fmla="*/ 1945334 h 2214867"/>
                <a:gd name="connsiteX4" fmla="*/ 821697 w 1976740"/>
                <a:gd name="connsiteY4" fmla="*/ 2214867 h 2214867"/>
                <a:gd name="connsiteX5" fmla="*/ 821697 w 1976740"/>
                <a:gd name="connsiteY5" fmla="*/ 2054097 h 2214867"/>
                <a:gd name="connsiteX6" fmla="*/ 15 w 1976740"/>
                <a:gd name="connsiteY6" fmla="*/ 1194713 h 2214867"/>
                <a:gd name="connsiteX7" fmla="*/ 15 w 1976740"/>
                <a:gd name="connsiteY7" fmla="*/ 920819 h 2214867"/>
                <a:gd name="connsiteX8" fmla="*/ 1926864 w 1976740"/>
                <a:gd name="connsiteY8" fmla="*/ 1 h 2214867"/>
                <a:gd name="connsiteX9" fmla="*/ 1943489 w 1976740"/>
                <a:gd name="connsiteY9" fmla="*/ 207392 h 2214867"/>
                <a:gd name="connsiteX10" fmla="*/ 13135 w 1976740"/>
                <a:gd name="connsiteY10" fmla="*/ 1057766 h 2214867"/>
                <a:gd name="connsiteX11" fmla="*/ 15 w 1976740"/>
                <a:gd name="connsiteY11" fmla="*/ 920819 h 2214867"/>
                <a:gd name="connsiteX0" fmla="*/ 0 w 1976725"/>
                <a:gd name="connsiteY0" fmla="*/ 920819 h 2214867"/>
                <a:gd name="connsiteX1" fmla="*/ 821682 w 1976725"/>
                <a:gd name="connsiteY1" fmla="*/ 1780203 h 2214867"/>
                <a:gd name="connsiteX2" fmla="*/ 821682 w 1976725"/>
                <a:gd name="connsiteY2" fmla="*/ 1619432 h 2214867"/>
                <a:gd name="connsiteX3" fmla="*/ 1095576 w 1976725"/>
                <a:gd name="connsiteY3" fmla="*/ 1945334 h 2214867"/>
                <a:gd name="connsiteX4" fmla="*/ 821682 w 1976725"/>
                <a:gd name="connsiteY4" fmla="*/ 2214867 h 2214867"/>
                <a:gd name="connsiteX5" fmla="*/ 821682 w 1976725"/>
                <a:gd name="connsiteY5" fmla="*/ 2054097 h 2214867"/>
                <a:gd name="connsiteX6" fmla="*/ 0 w 1976725"/>
                <a:gd name="connsiteY6" fmla="*/ 1194713 h 2214867"/>
                <a:gd name="connsiteX7" fmla="*/ 0 w 1976725"/>
                <a:gd name="connsiteY7" fmla="*/ 920819 h 2214867"/>
                <a:gd name="connsiteX0" fmla="*/ 1976725 w 1976725"/>
                <a:gd name="connsiteY0" fmla="*/ 190766 h 2214867"/>
                <a:gd name="connsiteX1" fmla="*/ 13120 w 1976725"/>
                <a:gd name="connsiteY1" fmla="*/ 1057766 h 2214867"/>
                <a:gd name="connsiteX2" fmla="*/ 503836 w 1976725"/>
                <a:gd name="connsiteY2" fmla="*/ 400338 h 2214867"/>
                <a:gd name="connsiteX3" fmla="*/ 1960101 w 1976725"/>
                <a:gd name="connsiteY3" fmla="*/ 0 h 2214867"/>
                <a:gd name="connsiteX4" fmla="*/ 1976725 w 1976725"/>
                <a:gd name="connsiteY4" fmla="*/ 190766 h 2214867"/>
                <a:gd name="connsiteX0" fmla="*/ 0 w 1976725"/>
                <a:gd name="connsiteY0" fmla="*/ 920819 h 2214867"/>
                <a:gd name="connsiteX1" fmla="*/ 821682 w 1976725"/>
                <a:gd name="connsiteY1" fmla="*/ 1780203 h 2214867"/>
                <a:gd name="connsiteX2" fmla="*/ 821682 w 1976725"/>
                <a:gd name="connsiteY2" fmla="*/ 1619432 h 2214867"/>
                <a:gd name="connsiteX3" fmla="*/ 1095576 w 1976725"/>
                <a:gd name="connsiteY3" fmla="*/ 1945334 h 2214867"/>
                <a:gd name="connsiteX4" fmla="*/ 821682 w 1976725"/>
                <a:gd name="connsiteY4" fmla="*/ 2214867 h 2214867"/>
                <a:gd name="connsiteX5" fmla="*/ 821682 w 1976725"/>
                <a:gd name="connsiteY5" fmla="*/ 2054097 h 2214867"/>
                <a:gd name="connsiteX6" fmla="*/ 0 w 1976725"/>
                <a:gd name="connsiteY6" fmla="*/ 1194713 h 2214867"/>
                <a:gd name="connsiteX7" fmla="*/ 0 w 1976725"/>
                <a:gd name="connsiteY7" fmla="*/ 920819 h 2214867"/>
                <a:gd name="connsiteX8" fmla="*/ 1926849 w 1976725"/>
                <a:gd name="connsiteY8" fmla="*/ 1 h 2214867"/>
                <a:gd name="connsiteX9" fmla="*/ 1943474 w 1976725"/>
                <a:gd name="connsiteY9" fmla="*/ 207392 h 2214867"/>
                <a:gd name="connsiteX10" fmla="*/ 13120 w 1976725"/>
                <a:gd name="connsiteY10" fmla="*/ 1057766 h 2214867"/>
                <a:gd name="connsiteX11" fmla="*/ 0 w 1976725"/>
                <a:gd name="connsiteY11" fmla="*/ 920819 h 2214867"/>
                <a:gd name="connsiteX0" fmla="*/ 0 w 1976725"/>
                <a:gd name="connsiteY0" fmla="*/ 920819 h 2214867"/>
                <a:gd name="connsiteX1" fmla="*/ 821682 w 1976725"/>
                <a:gd name="connsiteY1" fmla="*/ 1780203 h 2214867"/>
                <a:gd name="connsiteX2" fmla="*/ 821682 w 1976725"/>
                <a:gd name="connsiteY2" fmla="*/ 1619432 h 2214867"/>
                <a:gd name="connsiteX3" fmla="*/ 1095576 w 1976725"/>
                <a:gd name="connsiteY3" fmla="*/ 1945334 h 2214867"/>
                <a:gd name="connsiteX4" fmla="*/ 821682 w 1976725"/>
                <a:gd name="connsiteY4" fmla="*/ 2214867 h 2214867"/>
                <a:gd name="connsiteX5" fmla="*/ 821682 w 1976725"/>
                <a:gd name="connsiteY5" fmla="*/ 2054097 h 2214867"/>
                <a:gd name="connsiteX6" fmla="*/ 0 w 1976725"/>
                <a:gd name="connsiteY6" fmla="*/ 1194713 h 2214867"/>
                <a:gd name="connsiteX7" fmla="*/ 0 w 1976725"/>
                <a:gd name="connsiteY7" fmla="*/ 920819 h 2214867"/>
                <a:gd name="connsiteX0" fmla="*/ 1976725 w 1976725"/>
                <a:gd name="connsiteY0" fmla="*/ 190766 h 2214867"/>
                <a:gd name="connsiteX1" fmla="*/ 13120 w 1976725"/>
                <a:gd name="connsiteY1" fmla="*/ 1057766 h 2214867"/>
                <a:gd name="connsiteX2" fmla="*/ 503836 w 1976725"/>
                <a:gd name="connsiteY2" fmla="*/ 400338 h 2214867"/>
                <a:gd name="connsiteX3" fmla="*/ 1960101 w 1976725"/>
                <a:gd name="connsiteY3" fmla="*/ 0 h 2214867"/>
                <a:gd name="connsiteX4" fmla="*/ 1976725 w 1976725"/>
                <a:gd name="connsiteY4" fmla="*/ 190766 h 2214867"/>
                <a:gd name="connsiteX0" fmla="*/ 0 w 1976725"/>
                <a:gd name="connsiteY0" fmla="*/ 920819 h 2214867"/>
                <a:gd name="connsiteX1" fmla="*/ 821682 w 1976725"/>
                <a:gd name="connsiteY1" fmla="*/ 1780203 h 2214867"/>
                <a:gd name="connsiteX2" fmla="*/ 821682 w 1976725"/>
                <a:gd name="connsiteY2" fmla="*/ 1619432 h 2214867"/>
                <a:gd name="connsiteX3" fmla="*/ 1095576 w 1976725"/>
                <a:gd name="connsiteY3" fmla="*/ 1945334 h 2214867"/>
                <a:gd name="connsiteX4" fmla="*/ 821682 w 1976725"/>
                <a:gd name="connsiteY4" fmla="*/ 2214867 h 2214867"/>
                <a:gd name="connsiteX5" fmla="*/ 821682 w 1976725"/>
                <a:gd name="connsiteY5" fmla="*/ 2054097 h 2214867"/>
                <a:gd name="connsiteX6" fmla="*/ 0 w 1976725"/>
                <a:gd name="connsiteY6" fmla="*/ 1194713 h 2214867"/>
                <a:gd name="connsiteX7" fmla="*/ 0 w 1976725"/>
                <a:gd name="connsiteY7" fmla="*/ 920819 h 2214867"/>
                <a:gd name="connsiteX8" fmla="*/ 1926849 w 1976725"/>
                <a:gd name="connsiteY8" fmla="*/ 1 h 2214867"/>
                <a:gd name="connsiteX9" fmla="*/ 1943474 w 1976725"/>
                <a:gd name="connsiteY9" fmla="*/ 207392 h 2214867"/>
                <a:gd name="connsiteX10" fmla="*/ 13120 w 1976725"/>
                <a:gd name="connsiteY10" fmla="*/ 1057766 h 2214867"/>
                <a:gd name="connsiteX11" fmla="*/ 0 w 1976725"/>
                <a:gd name="connsiteY11" fmla="*/ 920819 h 2214867"/>
                <a:gd name="connsiteX0" fmla="*/ 0 w 1976725"/>
                <a:gd name="connsiteY0" fmla="*/ 920819 h 2214867"/>
                <a:gd name="connsiteX1" fmla="*/ 821682 w 1976725"/>
                <a:gd name="connsiteY1" fmla="*/ 1780203 h 2214867"/>
                <a:gd name="connsiteX2" fmla="*/ 821682 w 1976725"/>
                <a:gd name="connsiteY2" fmla="*/ 1619432 h 2214867"/>
                <a:gd name="connsiteX3" fmla="*/ 1095576 w 1976725"/>
                <a:gd name="connsiteY3" fmla="*/ 1945334 h 2214867"/>
                <a:gd name="connsiteX4" fmla="*/ 821682 w 1976725"/>
                <a:gd name="connsiteY4" fmla="*/ 2214867 h 2214867"/>
                <a:gd name="connsiteX5" fmla="*/ 821682 w 1976725"/>
                <a:gd name="connsiteY5" fmla="*/ 2054097 h 2214867"/>
                <a:gd name="connsiteX6" fmla="*/ 0 w 1976725"/>
                <a:gd name="connsiteY6" fmla="*/ 1194713 h 2214867"/>
                <a:gd name="connsiteX7" fmla="*/ 0 w 1976725"/>
                <a:gd name="connsiteY7" fmla="*/ 920819 h 2214867"/>
                <a:gd name="connsiteX0" fmla="*/ 1976725 w 1976725"/>
                <a:gd name="connsiteY0" fmla="*/ 190766 h 2214867"/>
                <a:gd name="connsiteX1" fmla="*/ 13120 w 1976725"/>
                <a:gd name="connsiteY1" fmla="*/ 1057766 h 2214867"/>
                <a:gd name="connsiteX2" fmla="*/ 437335 w 1976725"/>
                <a:gd name="connsiteY2" fmla="*/ 416963 h 2214867"/>
                <a:gd name="connsiteX3" fmla="*/ 1960101 w 1976725"/>
                <a:gd name="connsiteY3" fmla="*/ 0 h 2214867"/>
                <a:gd name="connsiteX4" fmla="*/ 1976725 w 1976725"/>
                <a:gd name="connsiteY4" fmla="*/ 190766 h 2214867"/>
                <a:gd name="connsiteX0" fmla="*/ 0 w 1976725"/>
                <a:gd name="connsiteY0" fmla="*/ 920819 h 2214867"/>
                <a:gd name="connsiteX1" fmla="*/ 821682 w 1976725"/>
                <a:gd name="connsiteY1" fmla="*/ 1780203 h 2214867"/>
                <a:gd name="connsiteX2" fmla="*/ 821682 w 1976725"/>
                <a:gd name="connsiteY2" fmla="*/ 1619432 h 2214867"/>
                <a:gd name="connsiteX3" fmla="*/ 1095576 w 1976725"/>
                <a:gd name="connsiteY3" fmla="*/ 1945334 h 2214867"/>
                <a:gd name="connsiteX4" fmla="*/ 821682 w 1976725"/>
                <a:gd name="connsiteY4" fmla="*/ 2214867 h 2214867"/>
                <a:gd name="connsiteX5" fmla="*/ 821682 w 1976725"/>
                <a:gd name="connsiteY5" fmla="*/ 2054097 h 2214867"/>
                <a:gd name="connsiteX6" fmla="*/ 0 w 1976725"/>
                <a:gd name="connsiteY6" fmla="*/ 1194713 h 2214867"/>
                <a:gd name="connsiteX7" fmla="*/ 0 w 1976725"/>
                <a:gd name="connsiteY7" fmla="*/ 920819 h 2214867"/>
                <a:gd name="connsiteX8" fmla="*/ 1926849 w 1976725"/>
                <a:gd name="connsiteY8" fmla="*/ 1 h 2214867"/>
                <a:gd name="connsiteX9" fmla="*/ 1943474 w 1976725"/>
                <a:gd name="connsiteY9" fmla="*/ 207392 h 2214867"/>
                <a:gd name="connsiteX10" fmla="*/ 13120 w 1976725"/>
                <a:gd name="connsiteY10" fmla="*/ 1057766 h 2214867"/>
                <a:gd name="connsiteX11" fmla="*/ 0 w 1976725"/>
                <a:gd name="connsiteY11" fmla="*/ 920819 h 221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76725" h="2214867" stroke="0" extrusionOk="0">
                  <a:moveTo>
                    <a:pt x="0" y="920819"/>
                  </a:moveTo>
                  <a:cubicBezTo>
                    <a:pt x="0" y="1325548"/>
                    <a:pt x="337965" y="1679021"/>
                    <a:pt x="821682" y="1780203"/>
                  </a:cubicBezTo>
                  <a:lnTo>
                    <a:pt x="821682" y="1619432"/>
                  </a:lnTo>
                  <a:lnTo>
                    <a:pt x="1095576" y="1945334"/>
                  </a:lnTo>
                  <a:lnTo>
                    <a:pt x="821682" y="2214867"/>
                  </a:lnTo>
                  <a:lnTo>
                    <a:pt x="821682" y="2054097"/>
                  </a:lnTo>
                  <a:cubicBezTo>
                    <a:pt x="337965" y="1952915"/>
                    <a:pt x="0" y="1599442"/>
                    <a:pt x="0" y="1194713"/>
                  </a:cubicBezTo>
                  <a:lnTo>
                    <a:pt x="0" y="920819"/>
                  </a:lnTo>
                  <a:close/>
                </a:path>
                <a:path w="1976725" h="2214867" fill="darkenLess" stroke="0" extrusionOk="0">
                  <a:moveTo>
                    <a:pt x="1976725" y="190766"/>
                  </a:moveTo>
                  <a:cubicBezTo>
                    <a:pt x="1436920" y="190766"/>
                    <a:pt x="96409" y="625687"/>
                    <a:pt x="13120" y="1057766"/>
                  </a:cubicBezTo>
                  <a:cubicBezTo>
                    <a:pt x="-43379" y="764666"/>
                    <a:pt x="117857" y="634332"/>
                    <a:pt x="437335" y="416963"/>
                  </a:cubicBezTo>
                  <a:cubicBezTo>
                    <a:pt x="639514" y="266422"/>
                    <a:pt x="1685499" y="0"/>
                    <a:pt x="1960101" y="0"/>
                  </a:cubicBezTo>
                  <a:cubicBezTo>
                    <a:pt x="1960101" y="91298"/>
                    <a:pt x="1976725" y="99468"/>
                    <a:pt x="1976725" y="190766"/>
                  </a:cubicBezTo>
                  <a:close/>
                </a:path>
                <a:path w="1976725" h="2214867" fill="none" extrusionOk="0">
                  <a:moveTo>
                    <a:pt x="0" y="920819"/>
                  </a:moveTo>
                  <a:cubicBezTo>
                    <a:pt x="0" y="1325548"/>
                    <a:pt x="337965" y="1679021"/>
                    <a:pt x="821682" y="1780203"/>
                  </a:cubicBezTo>
                  <a:lnTo>
                    <a:pt x="821682" y="1619432"/>
                  </a:lnTo>
                  <a:lnTo>
                    <a:pt x="1095576" y="1945334"/>
                  </a:lnTo>
                  <a:lnTo>
                    <a:pt x="821682" y="2214867"/>
                  </a:lnTo>
                  <a:lnTo>
                    <a:pt x="821682" y="2054097"/>
                  </a:lnTo>
                  <a:cubicBezTo>
                    <a:pt x="337965" y="1952915"/>
                    <a:pt x="0" y="1599442"/>
                    <a:pt x="0" y="1194713"/>
                  </a:cubicBezTo>
                  <a:lnTo>
                    <a:pt x="0" y="920819"/>
                  </a:lnTo>
                  <a:cubicBezTo>
                    <a:pt x="0" y="430629"/>
                    <a:pt x="1321779" y="1"/>
                    <a:pt x="1926849" y="1"/>
                  </a:cubicBezTo>
                  <a:cubicBezTo>
                    <a:pt x="1926849" y="91299"/>
                    <a:pt x="1943474" y="116094"/>
                    <a:pt x="1943474" y="207392"/>
                  </a:cubicBezTo>
                  <a:cubicBezTo>
                    <a:pt x="1403669" y="207392"/>
                    <a:pt x="96409" y="625687"/>
                    <a:pt x="13120" y="1057766"/>
                  </a:cubicBezTo>
                  <a:lnTo>
                    <a:pt x="0" y="920819"/>
                  </a:lnTo>
                  <a:close/>
                </a:path>
              </a:pathLst>
            </a:custGeom>
            <a:solidFill>
              <a:srgbClr val="F9870A"/>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Rectangle 4"/>
            <p:cNvSpPr/>
            <p:nvPr/>
          </p:nvSpPr>
          <p:spPr>
            <a:xfrm>
              <a:off x="3702927" y="3657602"/>
              <a:ext cx="2545473" cy="685799"/>
            </a:xfrm>
            <a:prstGeom prst="rect">
              <a:avLst/>
            </a:prstGeom>
            <a:solidFill>
              <a:schemeClr val="accent1">
                <a:alpha val="0"/>
              </a:schemeClr>
            </a:solidFill>
            <a:ln w="101600">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71057394"/>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Poll Results"/>
          <p:cNvGrpSpPr/>
          <p:nvPr/>
        </p:nvGrpSpPr>
        <p:grpSpPr>
          <a:xfrm>
            <a:off x="0" y="0"/>
            <a:ext cx="12192000" cy="1610380"/>
            <a:chOff x="0" y="0"/>
            <a:chExt cx="12192000" cy="1610380"/>
          </a:xfrm>
        </p:grpSpPr>
        <p:sp>
          <p:nvSpPr>
            <p:cNvPr id="10" name="Rectangle 9"/>
            <p:cNvSpPr/>
            <p:nvPr/>
          </p:nvSpPr>
          <p:spPr>
            <a:xfrm>
              <a:off x="0" y="0"/>
              <a:ext cx="12192000" cy="161038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1" name="Title 3" descr="Poll Results"/>
            <p:cNvSpPr txBox="1">
              <a:spLocks/>
            </p:cNvSpPr>
            <p:nvPr/>
          </p:nvSpPr>
          <p:spPr>
            <a:xfrm>
              <a:off x="1623916" y="226267"/>
              <a:ext cx="10568084"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400" dirty="0" smtClean="0">
                  <a:solidFill>
                    <a:schemeClr val="bg1"/>
                  </a:solidFill>
                </a:rPr>
                <a:t>Poll Results</a:t>
              </a:r>
              <a:endParaRPr lang="en-US" sz="5400" dirty="0">
                <a:solidFill>
                  <a:schemeClr val="bg1"/>
                </a:solidFill>
              </a:endParaRPr>
            </a:p>
          </p:txBody>
        </p:sp>
        <p:pic>
          <p:nvPicPr>
            <p:cNvPr id="6" name="Picture 3" descr="image of My VeHU Campus blue polling Ico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1450" y="71534"/>
              <a:ext cx="1452466" cy="145246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Content Placeholder 4"/>
          <p:cNvSpPr>
            <a:spLocks noGrp="1"/>
          </p:cNvSpPr>
          <p:nvPr>
            <p:ph idx="1"/>
          </p:nvPr>
        </p:nvSpPr>
        <p:spPr>
          <a:xfrm>
            <a:off x="457200" y="1765113"/>
            <a:ext cx="11371078" cy="5397687"/>
          </a:xfrm>
        </p:spPr>
        <p:txBody>
          <a:bodyPr>
            <a:normAutofit/>
          </a:bodyPr>
          <a:lstStyle/>
          <a:p>
            <a:pPr marL="0" indent="0">
              <a:buNone/>
            </a:pPr>
            <a:r>
              <a:rPr lang="en-US" sz="4000" dirty="0" smtClean="0"/>
              <a:t>In a SharePoint list, the Title field </a:t>
            </a:r>
            <a:r>
              <a:rPr lang="en-US" sz="4000" u="sng" dirty="0" smtClean="0"/>
              <a:t>cannot</a:t>
            </a:r>
            <a:r>
              <a:rPr lang="en-US" sz="4000" dirty="0" smtClean="0"/>
              <a:t> be deleted. It can only be hidden. </a:t>
            </a:r>
            <a:endParaRPr lang="en-US" sz="4000" dirty="0"/>
          </a:p>
          <a:p>
            <a:pPr marL="1143000" lvl="1" indent="-742950">
              <a:buFont typeface="+mj-lt"/>
              <a:buAutoNum type="alphaUcPeriod"/>
            </a:pPr>
            <a:r>
              <a:rPr lang="en-US" sz="3600" dirty="0" smtClean="0"/>
              <a:t>True</a:t>
            </a:r>
          </a:p>
          <a:p>
            <a:pPr marL="1143000" lvl="1" indent="-742950">
              <a:buFont typeface="+mj-lt"/>
              <a:buAutoNum type="alphaUcPeriod"/>
            </a:pPr>
            <a:r>
              <a:rPr lang="en-US" sz="3600" dirty="0" smtClean="0"/>
              <a:t>False </a:t>
            </a:r>
            <a:endParaRPr lang="en-US" dirty="0"/>
          </a:p>
        </p:txBody>
      </p:sp>
    </p:spTree>
    <p:extLst>
      <p:ext uri="{BB962C8B-B14F-4D97-AF65-F5344CB8AC3E}">
        <p14:creationId xmlns:p14="http://schemas.microsoft.com/office/powerpoint/2010/main" val="1625008107"/>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Poll Results"/>
          <p:cNvGrpSpPr/>
          <p:nvPr/>
        </p:nvGrpSpPr>
        <p:grpSpPr>
          <a:xfrm>
            <a:off x="0" y="0"/>
            <a:ext cx="12192000" cy="1610380"/>
            <a:chOff x="0" y="0"/>
            <a:chExt cx="12192000" cy="1610380"/>
          </a:xfrm>
        </p:grpSpPr>
        <p:sp>
          <p:nvSpPr>
            <p:cNvPr id="10" name="Rectangle 9"/>
            <p:cNvSpPr/>
            <p:nvPr/>
          </p:nvSpPr>
          <p:spPr>
            <a:xfrm>
              <a:off x="0" y="0"/>
              <a:ext cx="12192000" cy="161038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1" name="Title 3"/>
            <p:cNvSpPr txBox="1">
              <a:spLocks/>
            </p:cNvSpPr>
            <p:nvPr/>
          </p:nvSpPr>
          <p:spPr>
            <a:xfrm>
              <a:off x="1623916" y="226267"/>
              <a:ext cx="10568084"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400" dirty="0" smtClean="0">
                  <a:solidFill>
                    <a:schemeClr val="bg1"/>
                  </a:solidFill>
                </a:rPr>
                <a:t>Poll Results</a:t>
              </a:r>
              <a:endParaRPr lang="en-US" sz="5400" dirty="0">
                <a:solidFill>
                  <a:schemeClr val="bg1"/>
                </a:solidFill>
              </a:endParaRPr>
            </a:p>
          </p:txBody>
        </p:sp>
        <p:pic>
          <p:nvPicPr>
            <p:cNvPr id="6" name="Picture 3" descr="image of My VeHU Campus blue polling Icon"/>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71450" y="71534"/>
              <a:ext cx="1452466" cy="145246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Content Placeholder 4"/>
          <p:cNvSpPr>
            <a:spLocks noGrp="1"/>
          </p:cNvSpPr>
          <p:nvPr>
            <p:ph idx="1"/>
          </p:nvPr>
        </p:nvSpPr>
        <p:spPr>
          <a:xfrm>
            <a:off x="457200" y="1765113"/>
            <a:ext cx="11371078" cy="5397687"/>
          </a:xfrm>
        </p:spPr>
        <p:txBody>
          <a:bodyPr>
            <a:normAutofit/>
          </a:bodyPr>
          <a:lstStyle/>
          <a:p>
            <a:pPr marL="0" indent="0">
              <a:buNone/>
            </a:pPr>
            <a:r>
              <a:rPr lang="en-US" sz="4000" dirty="0" smtClean="0"/>
              <a:t>In a SharePoint list, the Title field </a:t>
            </a:r>
            <a:r>
              <a:rPr lang="en-US" sz="4000" u="sng" dirty="0" smtClean="0"/>
              <a:t>cannot</a:t>
            </a:r>
            <a:r>
              <a:rPr lang="en-US" sz="4000" dirty="0" smtClean="0"/>
              <a:t> be deleted. It can only be hidden. </a:t>
            </a:r>
            <a:endParaRPr lang="en-US" sz="4000" dirty="0"/>
          </a:p>
          <a:p>
            <a:pPr marL="1143000" lvl="1" indent="-742950">
              <a:buFont typeface="+mj-lt"/>
              <a:buAutoNum type="alphaUcPeriod"/>
            </a:pPr>
            <a:r>
              <a:rPr lang="en-US" sz="3600" dirty="0" smtClean="0"/>
              <a:t>True</a:t>
            </a:r>
          </a:p>
          <a:p>
            <a:pPr marL="1143000" lvl="1" indent="-742950">
              <a:buFont typeface="+mj-lt"/>
              <a:buAutoNum type="alphaUcPeriod"/>
            </a:pPr>
            <a:r>
              <a:rPr lang="en-US" sz="3600" dirty="0" smtClean="0"/>
              <a:t>False </a:t>
            </a:r>
            <a:endParaRPr lang="en-US" dirty="0"/>
          </a:p>
        </p:txBody>
      </p:sp>
    </p:spTree>
    <p:extLst>
      <p:ext uri="{BB962C8B-B14F-4D97-AF65-F5344CB8AC3E}">
        <p14:creationId xmlns:p14="http://schemas.microsoft.com/office/powerpoint/2010/main" val="4145631849"/>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pharmacy timesavers, list settings, item, change content type column:&#10;&#10;Site column ifnroamtion :this section contains information about this content type column and a link to edit the site or list column it refers to.&#10;&#10;Column name: title&#10;column source: item&#10;the type of information in this column is: single line of text&#10;&#10;&#10;Column setting: specify settings for this content type column.&#10;This column is:&#10;required&#10;optional&#10;hidden&#10;&#10;Ok/cancel&#10;&#10;&#10;box around This column is choices with hidden selected"/>
          <p:cNvGrpSpPr/>
          <p:nvPr/>
        </p:nvGrpSpPr>
        <p:grpSpPr>
          <a:xfrm>
            <a:off x="1752600" y="1371600"/>
            <a:ext cx="8768706" cy="4648200"/>
            <a:chOff x="1752600" y="1371600"/>
            <a:chExt cx="8768706" cy="464820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371600"/>
              <a:ext cx="8768706" cy="4648200"/>
            </a:xfrm>
            <a:prstGeom prst="rect">
              <a:avLst/>
            </a:prstGeom>
            <a:noFill/>
            <a:ln w="57150">
              <a:solidFill>
                <a:srgbClr val="F9870A"/>
              </a:solidFill>
              <a:miter lim="800000"/>
              <a:headEnd/>
              <a:tailEnd/>
            </a:ln>
            <a:effectLst>
              <a:outerShdw blurRad="1092200" dir="9720000" sx="149000" sy="149000" algn="ctr" rotWithShape="0">
                <a:srgbClr val="000000">
                  <a:alpha val="37000"/>
                </a:srgbClr>
              </a:outerShdw>
            </a:effectLst>
            <a:extLst>
              <a:ext uri="{909E8E84-426E-40DD-AFC4-6F175D3DCCD1}">
                <a14:hiddenFill xmlns:a14="http://schemas.microsoft.com/office/drawing/2010/main">
                  <a:solidFill>
                    <a:schemeClr val="accent1"/>
                  </a:solidFill>
                </a14:hiddenFill>
              </a:ext>
            </a:extLst>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1" y="2343150"/>
              <a:ext cx="4801553" cy="2705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2006703" y="2341765"/>
              <a:ext cx="4776050" cy="2705100"/>
            </a:xfrm>
            <a:prstGeom prst="rect">
              <a:avLst/>
            </a:prstGeom>
            <a:solidFill>
              <a:schemeClr val="accent1">
                <a:alpha val="0"/>
              </a:schemeClr>
            </a:solidFill>
            <a:ln w="73025">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Curved Connector 4"/>
            <p:cNvCxnSpPr/>
            <p:nvPr/>
          </p:nvCxnSpPr>
          <p:spPr>
            <a:xfrm rot="10800000">
              <a:off x="6782755" y="4343403"/>
              <a:ext cx="1142047" cy="703464"/>
            </a:xfrm>
            <a:prstGeom prst="curvedConnector3">
              <a:avLst>
                <a:gd name="adj1" fmla="val 3416"/>
              </a:avLst>
            </a:prstGeom>
            <a:ln w="114300">
              <a:solidFill>
                <a:srgbClr val="F9870A"/>
              </a:solidFill>
              <a:tailEnd type="arrow"/>
            </a:ln>
          </p:spPr>
          <p:style>
            <a:lnRef idx="1">
              <a:schemeClr val="accent1"/>
            </a:lnRef>
            <a:fillRef idx="0">
              <a:schemeClr val="accent1"/>
            </a:fillRef>
            <a:effectRef idx="0">
              <a:schemeClr val="accent1"/>
            </a:effectRef>
            <a:fontRef idx="minor">
              <a:schemeClr val="tx1"/>
            </a:fontRef>
          </p:style>
        </p:cxnSp>
        <p:pic>
          <p:nvPicPr>
            <p:cNvPr id="51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7401" y="2438401"/>
              <a:ext cx="4676911" cy="2506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313582980"/>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Create Column form: &#10;Name and type: type a name for this column, and select the tpye of information you want to store in the column. &#10;Column name:&#10;the type of information i nthis column is:&#10;single line of text&#10;multiple lines of text&#10;choice&#10;number&#10;currency&#10;date and time&#10;lookup&#10;yes/no&#10;person or group&#10;hyperlink or picture&#10;calculated&#10;external data&#10;managed metadata&#10;&#10;Additional Column settings: specify detailed options for the type of information your selected.&#10;Description:&#10;Require this this columns contains information: yes/no&#10;Enforce values: yes/no&#10;Maximum number of characters: 255&#10;Default values: text/calcuated values "/>
          <p:cNvGrpSpPr/>
          <p:nvPr/>
        </p:nvGrpSpPr>
        <p:grpSpPr>
          <a:xfrm>
            <a:off x="1524001" y="228601"/>
            <a:ext cx="9144000" cy="6629400"/>
            <a:chOff x="1524001" y="228601"/>
            <a:chExt cx="9144000" cy="6629400"/>
          </a:xfrm>
        </p:grpSpPr>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457200"/>
              <a:ext cx="9144000" cy="4914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1" y="228601"/>
              <a:ext cx="6837363" cy="6629400"/>
            </a:xfrm>
            <a:prstGeom prst="rect">
              <a:avLst/>
            </a:prstGeom>
            <a:noFill/>
            <a:ln w="57150">
              <a:solidFill>
                <a:srgbClr val="F9870A"/>
              </a:solidFill>
              <a:miter lim="800000"/>
              <a:headEnd/>
              <a:tailEnd/>
            </a:ln>
            <a:effectLst>
              <a:outerShdw blurRad="50800" dist="50800" dir="5400000" sx="170000" sy="170000" algn="ctr" rotWithShape="0">
                <a:srgbClr val="000000">
                  <a:alpha val="18000"/>
                </a:srgbClr>
              </a:outerShdw>
            </a:effectLst>
            <a:extLst>
              <a:ext uri="{909E8E84-426E-40DD-AFC4-6F175D3DCCD1}">
                <a14:hiddenFill xmlns:a14="http://schemas.microsoft.com/office/drawing/2010/main">
                  <a:solidFill>
                    <a:schemeClr val="accent1"/>
                  </a:solidFill>
                </a14:hiddenFill>
              </a:ext>
            </a:extLst>
          </p:spPr>
        </p:pic>
      </p:grpSp>
    </p:spTree>
    <p:extLst>
      <p:ext uri="{BB962C8B-B14F-4D97-AF65-F5344CB8AC3E}">
        <p14:creationId xmlns:p14="http://schemas.microsoft.com/office/powerpoint/2010/main" val="1817934544"/>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Create Column form: &#10;Name and type: type a name for this column, and select the tpye of information you want to store in the column. &#10;Column name:&#10;the type of information i nthis column is:&#10;single line of text&#10;multiple lines of text&#10;choice&#10;number&#10;currency&#10;date and time&#10;lookup&#10;yes/no&#10;person or group&#10;hyperlink or picture&#10;calculated&#10;external data&#10;managed metadata&#10;&#10;Additional Column settings: specify detailed options for the type of information your selected.&#10;Description:&#10;Require this this columns contains information: yes/no&#10;Enforce values: yes/no&#10;Maximum number of characters: 255&#10;Default values: text/calcuated values &#10;&#10;&#10;Box around Column name: date"/>
          <p:cNvGrpSpPr/>
          <p:nvPr/>
        </p:nvGrpSpPr>
        <p:grpSpPr>
          <a:xfrm>
            <a:off x="1524001" y="228601"/>
            <a:ext cx="9144000" cy="6629400"/>
            <a:chOff x="1524001" y="228601"/>
            <a:chExt cx="9144000" cy="6629400"/>
          </a:xfrm>
        </p:grpSpPr>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457200"/>
              <a:ext cx="9144000" cy="4914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1" y="228601"/>
              <a:ext cx="6837363" cy="6629400"/>
            </a:xfrm>
            <a:prstGeom prst="rect">
              <a:avLst/>
            </a:prstGeom>
            <a:noFill/>
            <a:ln>
              <a:noFill/>
            </a:ln>
            <a:effectLst>
              <a:outerShdw blurRad="50800" dist="50800" dir="5400000" sx="170000" sy="170000" algn="ctr" rotWithShape="0">
                <a:srgbClr val="000000">
                  <a:alpha val="18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685800"/>
              <a:ext cx="4724400" cy="6045911"/>
            </a:xfrm>
            <a:prstGeom prst="rect">
              <a:avLst/>
            </a:prstGeom>
            <a:ln>
              <a:solidFill>
                <a:srgbClr val="F9870A"/>
              </a:solidFill>
            </a:ln>
            <a:effectLst>
              <a:outerShdw blurRad="50800" dist="50800" dir="5400000" sx="200000" sy="200000" algn="ctr" rotWithShape="0">
                <a:srgbClr val="000000">
                  <a:alpha val="36000"/>
                </a:srgbClr>
              </a:outerShdw>
            </a:effectLst>
          </p:spPr>
          <p:style>
            <a:lnRef idx="2">
              <a:schemeClr val="dk1">
                <a:shade val="50000"/>
              </a:schemeClr>
            </a:lnRef>
            <a:fillRef idx="1">
              <a:schemeClr val="dk1"/>
            </a:fillRef>
            <a:effectRef idx="0">
              <a:schemeClr val="dk1"/>
            </a:effectRef>
            <a:fontRef idx="minor">
              <a:schemeClr val="lt1"/>
            </a:fontRef>
          </p:style>
        </p:pic>
        <p:sp>
          <p:nvSpPr>
            <p:cNvPr id="5" name="Rectangle 4"/>
            <p:cNvSpPr/>
            <p:nvPr/>
          </p:nvSpPr>
          <p:spPr>
            <a:xfrm>
              <a:off x="4320142" y="690112"/>
              <a:ext cx="3909459" cy="833888"/>
            </a:xfrm>
            <a:prstGeom prst="rect">
              <a:avLst/>
            </a:prstGeom>
            <a:solidFill>
              <a:schemeClr val="accent1">
                <a:alpha val="0"/>
              </a:schemeClr>
            </a:solidFill>
            <a:ln w="177800">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a:off x="2286001" y="821442"/>
              <a:ext cx="1730901" cy="741005"/>
            </a:xfrm>
            <a:prstGeom prst="rightArrow">
              <a:avLst/>
            </a:prstGeom>
            <a:solidFill>
              <a:srgbClr val="F9870A"/>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03840636"/>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Create Column form: &#10;Name and type: type a name for this column, and select the tpye of information you want to store in the column. &#10;Column name:&#10;the type of information i nthis column is:&#10;single line of text&#10;multiple lines of text&#10;choice&#10;number&#10;currency&#10;date and time&#10;lookup&#10;yes/no&#10;person or group&#10;hyperlink or picture&#10;calculated&#10;external data&#10;managed metadata&#10;&#10;Additional Column settings: specify detailed options for the type of information your selected.&#10;Description:&#10;Require this this columns contains information: yes/no&#10;Enforce values: yes/no&#10;Maximum number of characters: 255&#10;Default values: text/calcuated values &#10;&#10;&#10;date and time selected"/>
          <p:cNvGrpSpPr/>
          <p:nvPr/>
        </p:nvGrpSpPr>
        <p:grpSpPr>
          <a:xfrm>
            <a:off x="1524001" y="228601"/>
            <a:ext cx="9144000" cy="6629400"/>
            <a:chOff x="1524001" y="228601"/>
            <a:chExt cx="9144000" cy="6629400"/>
          </a:xfrm>
        </p:grpSpPr>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457200"/>
              <a:ext cx="9144000" cy="4914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1" y="228601"/>
              <a:ext cx="6837363" cy="6629400"/>
            </a:xfrm>
            <a:prstGeom prst="rect">
              <a:avLst/>
            </a:prstGeom>
            <a:noFill/>
            <a:ln>
              <a:noFill/>
            </a:ln>
            <a:effectLst>
              <a:outerShdw blurRad="50800" dist="50800" dir="5400000" sx="170000" sy="170000" algn="ctr" rotWithShape="0">
                <a:srgbClr val="000000">
                  <a:alpha val="18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685800"/>
              <a:ext cx="4724400" cy="6045911"/>
            </a:xfrm>
            <a:prstGeom prst="rect">
              <a:avLst/>
            </a:prstGeom>
            <a:ln w="57150">
              <a:solidFill>
                <a:srgbClr val="F9870A"/>
              </a:solidFill>
            </a:ln>
            <a:effectLst>
              <a:outerShdw blurRad="50800" dist="50800" dir="5400000" sx="200000" sy="200000" algn="ctr" rotWithShape="0">
                <a:srgbClr val="000000">
                  <a:alpha val="36000"/>
                </a:srgbClr>
              </a:outerShdw>
            </a:effectLst>
          </p:spPr>
          <p:style>
            <a:lnRef idx="2">
              <a:schemeClr val="dk1">
                <a:shade val="50000"/>
              </a:schemeClr>
            </a:lnRef>
            <a:fillRef idx="1">
              <a:schemeClr val="dk1"/>
            </a:fillRef>
            <a:effectRef idx="0">
              <a:schemeClr val="dk1"/>
            </a:effectRef>
            <a:fontRef idx="minor">
              <a:schemeClr val="lt1"/>
            </a:fontRef>
          </p:style>
        </p:pic>
        <p:sp>
          <p:nvSpPr>
            <p:cNvPr id="5" name="Rectangle 4"/>
            <p:cNvSpPr/>
            <p:nvPr/>
          </p:nvSpPr>
          <p:spPr>
            <a:xfrm>
              <a:off x="4419601" y="3291810"/>
              <a:ext cx="3909459" cy="833888"/>
            </a:xfrm>
            <a:prstGeom prst="rect">
              <a:avLst/>
            </a:prstGeom>
            <a:solidFill>
              <a:schemeClr val="accent1">
                <a:alpha val="0"/>
              </a:schemeClr>
            </a:solidFill>
            <a:ln w="177800">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a:off x="2438401" y="3319972"/>
              <a:ext cx="1730901" cy="741005"/>
            </a:xfrm>
            <a:prstGeom prst="rightArrow">
              <a:avLst/>
            </a:prstGeom>
            <a:solidFill>
              <a:srgbClr val="F9870A"/>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25530898"/>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10;Additional Column settings: specify detailed options for the type of information your selected.&#10;Description:&#10;Require this this columns contains information: yes/no&#10;Enforce values: yes/no&#10;Maximum number of characters: 255&#10;Default values: text/calcuated values &#10;&#10;&#10;box around and arrow to: require that this column contains information yes/no"/>
          <p:cNvGrpSpPr/>
          <p:nvPr/>
        </p:nvGrpSpPr>
        <p:grpSpPr>
          <a:xfrm>
            <a:off x="1524001" y="457200"/>
            <a:ext cx="9144000" cy="6070954"/>
            <a:chOff x="1524001" y="457200"/>
            <a:chExt cx="9144000" cy="6070954"/>
          </a:xfrm>
        </p:grpSpPr>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457200"/>
              <a:ext cx="9144000" cy="4914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1" y="889354"/>
              <a:ext cx="8052015" cy="5638800"/>
            </a:xfrm>
            <a:prstGeom prst="rect">
              <a:avLst/>
            </a:prstGeom>
            <a:noFill/>
            <a:ln w="57150">
              <a:solidFill>
                <a:srgbClr val="F9870A"/>
              </a:solidFill>
              <a:miter lim="800000"/>
              <a:headEnd/>
              <a:tailEnd/>
            </a:ln>
            <a:effectLst>
              <a:outerShdw blurRad="50800" dist="50800" dir="5400000" sx="156000" sy="156000" algn="ctr" rotWithShape="0">
                <a:srgbClr val="000000">
                  <a:alpha val="38000"/>
                </a:srgbClr>
              </a:outerShdw>
            </a:effectLst>
            <a:extLst>
              <a:ext uri="{909E8E84-426E-40DD-AFC4-6F175D3DCCD1}">
                <a14:hiddenFill xmlns:a14="http://schemas.microsoft.com/office/drawing/2010/main">
                  <a:solidFill>
                    <a:schemeClr val="accent1"/>
                  </a:solidFill>
                </a14:hiddenFill>
              </a:ext>
            </a:extLst>
          </p:spPr>
        </p:pic>
        <p:sp>
          <p:nvSpPr>
            <p:cNvPr id="5" name="Rectangle 4"/>
            <p:cNvSpPr/>
            <p:nvPr/>
          </p:nvSpPr>
          <p:spPr>
            <a:xfrm>
              <a:off x="6235808" y="1600200"/>
              <a:ext cx="3909459" cy="833888"/>
            </a:xfrm>
            <a:prstGeom prst="rect">
              <a:avLst/>
            </a:prstGeom>
            <a:solidFill>
              <a:schemeClr val="accent1">
                <a:alpha val="0"/>
              </a:schemeClr>
            </a:solidFill>
            <a:ln w="177800">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a:off x="4052924" y="1729106"/>
              <a:ext cx="1730901" cy="741005"/>
            </a:xfrm>
            <a:prstGeom prst="rightArrow">
              <a:avLst/>
            </a:prstGeom>
            <a:solidFill>
              <a:srgbClr val="F9870A"/>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2069281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 descr="SharePoint video tutorials: a collection of video tutorials on how to build these web applications.&#10;&#10;Arrow to and box around &quot;Question? Click here and choose SharePoint in the drop-down box&quot;"/>
          <p:cNvGrpSpPr/>
          <p:nvPr/>
        </p:nvGrpSpPr>
        <p:grpSpPr>
          <a:xfrm>
            <a:off x="1371600" y="152400"/>
            <a:ext cx="10287000" cy="6476999"/>
            <a:chOff x="1828800" y="543953"/>
            <a:chExt cx="8686800" cy="5280585"/>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914400"/>
              <a:ext cx="8574298" cy="4910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7808702" y="543953"/>
              <a:ext cx="2706898" cy="1820870"/>
            </a:xfrm>
            <a:prstGeom prst="rect">
              <a:avLst/>
            </a:prstGeom>
            <a:solidFill>
              <a:schemeClr val="accent1">
                <a:alpha val="0"/>
              </a:schemeClr>
            </a:solidFill>
            <a:ln w="127000">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Arrow 3"/>
            <p:cNvSpPr/>
            <p:nvPr/>
          </p:nvSpPr>
          <p:spPr>
            <a:xfrm rot="20649024">
              <a:off x="5351007" y="1217431"/>
              <a:ext cx="2362201" cy="1028125"/>
            </a:xfrm>
            <a:prstGeom prst="rightArrow">
              <a:avLst/>
            </a:prstGeom>
            <a:solidFill>
              <a:srgbClr val="F9870A"/>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61100686"/>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Additional Column settings: specify detailed options for the type of information your selected.&#10;Description:&#10;Require this this columns contains information: yes/no&#10;Enforce values: yes/no&#10;Date and time format: date only/date and time&#10;none&#10;todays date&#10;&#10;&#10;&#10;box around and arrow to: date and time format"/>
          <p:cNvGrpSpPr/>
          <p:nvPr/>
        </p:nvGrpSpPr>
        <p:grpSpPr>
          <a:xfrm>
            <a:off x="1524001" y="457200"/>
            <a:ext cx="9144000" cy="6070954"/>
            <a:chOff x="1524001" y="457200"/>
            <a:chExt cx="9144000" cy="6070954"/>
          </a:xfrm>
        </p:grpSpPr>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457200"/>
              <a:ext cx="9144000" cy="4914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1" y="889354"/>
              <a:ext cx="8052015" cy="5638800"/>
            </a:xfrm>
            <a:prstGeom prst="rect">
              <a:avLst/>
            </a:prstGeom>
            <a:noFill/>
            <a:ln w="9525">
              <a:solidFill>
                <a:srgbClr val="F9870A"/>
              </a:solidFill>
              <a:miter lim="800000"/>
              <a:headEnd/>
              <a:tailEnd/>
            </a:ln>
            <a:effectLst>
              <a:outerShdw blurRad="50800" dist="50800" dir="5400000" sx="156000" sy="156000" algn="ctr" rotWithShape="0">
                <a:srgbClr val="000000">
                  <a:alpha val="38000"/>
                </a:srgbClr>
              </a:outerShdw>
            </a:effectLst>
            <a:extLst>
              <a:ext uri="{909E8E84-426E-40DD-AFC4-6F175D3DCCD1}">
                <a14:hiddenFill xmlns:a14="http://schemas.microsoft.com/office/drawing/2010/main">
                  <a:solidFill>
                    <a:schemeClr val="accent1"/>
                  </a:solidFill>
                </a14:hiddenFill>
              </a:ext>
            </a:extLst>
          </p:spPr>
        </p:pic>
        <p:sp>
          <p:nvSpPr>
            <p:cNvPr id="5" name="Rectangle 4"/>
            <p:cNvSpPr/>
            <p:nvPr/>
          </p:nvSpPr>
          <p:spPr>
            <a:xfrm>
              <a:off x="6228619" y="2613805"/>
              <a:ext cx="3909459" cy="833888"/>
            </a:xfrm>
            <a:prstGeom prst="rect">
              <a:avLst/>
            </a:prstGeom>
            <a:solidFill>
              <a:schemeClr val="accent1">
                <a:alpha val="0"/>
              </a:schemeClr>
            </a:solidFill>
            <a:ln w="177800">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a:off x="4033527" y="2718225"/>
              <a:ext cx="1730901" cy="741005"/>
            </a:xfrm>
            <a:prstGeom prst="rightArrow">
              <a:avLst/>
            </a:prstGeom>
            <a:solidFill>
              <a:srgbClr val="F9870A"/>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49728000"/>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10;&#10;Additional Column settings: specify detailed options for the type of information your selected.&#10;Description:&#10;Require this this columns contains information: yes/no&#10;Enforce values: yes/no&#10;Date and time format: date only/date and time&#10;none&#10;todays date&#10;&#10;&#10;box around none and todays date"/>
          <p:cNvGrpSpPr/>
          <p:nvPr/>
        </p:nvGrpSpPr>
        <p:grpSpPr>
          <a:xfrm>
            <a:off x="1524001" y="457200"/>
            <a:ext cx="9144000" cy="6070954"/>
            <a:chOff x="1524001" y="457200"/>
            <a:chExt cx="9144000" cy="6070954"/>
          </a:xfrm>
        </p:grpSpPr>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457200"/>
              <a:ext cx="9144000" cy="4914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1" y="889354"/>
              <a:ext cx="8052015" cy="5638800"/>
            </a:xfrm>
            <a:prstGeom prst="rect">
              <a:avLst/>
            </a:prstGeom>
            <a:noFill/>
            <a:ln w="57150">
              <a:solidFill>
                <a:srgbClr val="F9870A"/>
              </a:solidFill>
              <a:miter lim="800000"/>
              <a:headEnd/>
              <a:tailEnd/>
            </a:ln>
            <a:effectLst>
              <a:outerShdw blurRad="50800" dist="50800" dir="5400000" sx="156000" sy="156000" algn="ctr" rotWithShape="0">
                <a:srgbClr val="000000">
                  <a:alpha val="38000"/>
                </a:srgbClr>
              </a:outerShdw>
            </a:effectLst>
            <a:extLst>
              <a:ext uri="{909E8E84-426E-40DD-AFC4-6F175D3DCCD1}">
                <a14:hiddenFill xmlns:a14="http://schemas.microsoft.com/office/drawing/2010/main">
                  <a:solidFill>
                    <a:schemeClr val="accent1"/>
                  </a:solidFill>
                </a14:hiddenFill>
              </a:ext>
            </a:extLst>
          </p:spPr>
        </p:pic>
        <p:sp>
          <p:nvSpPr>
            <p:cNvPr id="5" name="Rectangle 4"/>
            <p:cNvSpPr/>
            <p:nvPr/>
          </p:nvSpPr>
          <p:spPr>
            <a:xfrm>
              <a:off x="6235808" y="3502363"/>
              <a:ext cx="3909459" cy="833888"/>
            </a:xfrm>
            <a:prstGeom prst="rect">
              <a:avLst/>
            </a:prstGeom>
            <a:solidFill>
              <a:schemeClr val="accent1">
                <a:alpha val="0"/>
              </a:schemeClr>
            </a:solidFill>
            <a:ln w="177800">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a:off x="4040716" y="3606783"/>
              <a:ext cx="1730901" cy="741005"/>
            </a:xfrm>
            <a:prstGeom prst="rightArrow">
              <a:avLst/>
            </a:prstGeom>
            <a:solidFill>
              <a:srgbClr val="F9870A"/>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06239180"/>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Additional Column settings: specify detailed options for the type of information your selected.&#10;Description:&#10;Require this this columns contains information: yes/no&#10;Enforce values: yes/no&#10;Date and time format: date only/date and time&#10;none&#10;todays date&#10;&#10;Add to default view "/>
          <p:cNvGrpSpPr/>
          <p:nvPr/>
        </p:nvGrpSpPr>
        <p:grpSpPr>
          <a:xfrm>
            <a:off x="1524001" y="457200"/>
            <a:ext cx="9144000" cy="6070954"/>
            <a:chOff x="1524001" y="457200"/>
            <a:chExt cx="9144000" cy="6070954"/>
          </a:xfrm>
        </p:grpSpPr>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457200"/>
              <a:ext cx="9144000" cy="4914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1" y="889354"/>
              <a:ext cx="8052015" cy="5638800"/>
            </a:xfrm>
            <a:prstGeom prst="rect">
              <a:avLst/>
            </a:prstGeom>
            <a:noFill/>
            <a:ln w="57150">
              <a:solidFill>
                <a:srgbClr val="F9870A"/>
              </a:solidFill>
              <a:miter lim="800000"/>
              <a:headEnd/>
              <a:tailEnd/>
            </a:ln>
            <a:effectLst>
              <a:outerShdw blurRad="50800" dist="50800" dir="5400000" sx="156000" sy="156000" algn="ctr" rotWithShape="0">
                <a:srgbClr val="000000">
                  <a:alpha val="38000"/>
                </a:srgbClr>
              </a:outerShdw>
            </a:effectLst>
            <a:extLst>
              <a:ext uri="{909E8E84-426E-40DD-AFC4-6F175D3DCCD1}">
                <a14:hiddenFill xmlns:a14="http://schemas.microsoft.com/office/drawing/2010/main">
                  <a:solidFill>
                    <a:schemeClr val="accent1"/>
                  </a:solidFill>
                </a14:hiddenFill>
              </a:ext>
            </a:extLst>
          </p:spPr>
        </p:pic>
        <p:sp>
          <p:nvSpPr>
            <p:cNvPr id="5" name="Rectangle 4"/>
            <p:cNvSpPr/>
            <p:nvPr/>
          </p:nvSpPr>
          <p:spPr>
            <a:xfrm>
              <a:off x="6316414" y="4955156"/>
              <a:ext cx="3909459" cy="683644"/>
            </a:xfrm>
            <a:prstGeom prst="rect">
              <a:avLst/>
            </a:prstGeom>
            <a:solidFill>
              <a:schemeClr val="accent1">
                <a:alpha val="0"/>
              </a:schemeClr>
            </a:solidFill>
            <a:ln w="177800">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a:off x="4365101" y="5001598"/>
              <a:ext cx="1730901" cy="741005"/>
            </a:xfrm>
            <a:prstGeom prst="rightArrow">
              <a:avLst/>
            </a:prstGeom>
            <a:solidFill>
              <a:srgbClr val="F9870A"/>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84619234"/>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pharmacy timesavers, CFT-demo, all item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347" y="990600"/>
            <a:ext cx="11754216" cy="5257800"/>
          </a:xfrm>
          <a:prstGeom prst="rect">
            <a:avLst/>
          </a:prstGeom>
          <a:noFill/>
          <a:ln w="9525">
            <a:solidFill>
              <a:srgbClr val="F9870A"/>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115683417"/>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Additional Column settings: specify detailed options for the type of information your selected.&#10;Description:&#10;Require this this columns contains information: yes/no&#10;Enforce values: yes/no&#10;Date and time format: date only/date and time&#10;none&#10;todays date&#10;&#10;&#10;&#10;box around add to default view"/>
          <p:cNvGrpSpPr/>
          <p:nvPr/>
        </p:nvGrpSpPr>
        <p:grpSpPr>
          <a:xfrm>
            <a:off x="1524000" y="469723"/>
            <a:ext cx="9144000" cy="6070954"/>
            <a:chOff x="1524001" y="457200"/>
            <a:chExt cx="9144000" cy="6070954"/>
          </a:xfrm>
        </p:grpSpPr>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457200"/>
              <a:ext cx="9144000" cy="4914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1" y="889354"/>
              <a:ext cx="8052015" cy="5638800"/>
            </a:xfrm>
            <a:prstGeom prst="rect">
              <a:avLst/>
            </a:prstGeom>
            <a:noFill/>
            <a:ln w="57150">
              <a:solidFill>
                <a:srgbClr val="F9870A"/>
              </a:solidFill>
              <a:miter lim="800000"/>
              <a:headEnd/>
              <a:tailEnd/>
            </a:ln>
            <a:effectLst>
              <a:outerShdw blurRad="50800" dist="50800" dir="5400000" sx="156000" sy="156000" algn="ctr" rotWithShape="0">
                <a:srgbClr val="000000">
                  <a:alpha val="38000"/>
                </a:srgbClr>
              </a:outerShdw>
            </a:effectLst>
            <a:extLst>
              <a:ext uri="{909E8E84-426E-40DD-AFC4-6F175D3DCCD1}">
                <a14:hiddenFill xmlns:a14="http://schemas.microsoft.com/office/drawing/2010/main">
                  <a:solidFill>
                    <a:schemeClr val="accent1"/>
                  </a:solidFill>
                </a14:hiddenFill>
              </a:ext>
            </a:extLst>
          </p:spPr>
        </p:pic>
        <p:sp>
          <p:nvSpPr>
            <p:cNvPr id="5" name="Rectangle 4"/>
            <p:cNvSpPr/>
            <p:nvPr/>
          </p:nvSpPr>
          <p:spPr>
            <a:xfrm>
              <a:off x="6316414" y="4955156"/>
              <a:ext cx="3909459" cy="683644"/>
            </a:xfrm>
            <a:prstGeom prst="rect">
              <a:avLst/>
            </a:prstGeom>
            <a:solidFill>
              <a:schemeClr val="accent1">
                <a:alpha val="0"/>
              </a:schemeClr>
            </a:solidFill>
            <a:ln w="177800">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a:off x="4365101" y="5001598"/>
              <a:ext cx="1730901" cy="741005"/>
            </a:xfrm>
            <a:prstGeom prst="rightArrow">
              <a:avLst/>
            </a:prstGeom>
            <a:solidFill>
              <a:srgbClr val="F9870A"/>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81887690"/>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Additional Column settings: specify detailed options for the type of information your selected.&#10;Description:&#10;Require this this columns contains information: yes/no&#10;Enforce values: yes/no&#10;Date and time format: date only/date and time&#10;none&#10;todays date&#10;&#10;box around ok"/>
          <p:cNvGrpSpPr/>
          <p:nvPr/>
        </p:nvGrpSpPr>
        <p:grpSpPr>
          <a:xfrm>
            <a:off x="1524001" y="457200"/>
            <a:ext cx="9144000" cy="6194467"/>
            <a:chOff x="1524001" y="457200"/>
            <a:chExt cx="9144000" cy="6194467"/>
          </a:xfrm>
        </p:grpSpPr>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457200"/>
              <a:ext cx="9144000" cy="4914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1" y="889354"/>
              <a:ext cx="8052015" cy="5638800"/>
            </a:xfrm>
            <a:prstGeom prst="rect">
              <a:avLst/>
            </a:prstGeom>
            <a:noFill/>
            <a:ln w="57150">
              <a:solidFill>
                <a:srgbClr val="F9870A"/>
              </a:solidFill>
              <a:miter lim="800000"/>
              <a:headEnd/>
              <a:tailEnd/>
            </a:ln>
            <a:effectLst>
              <a:outerShdw blurRad="50800" dist="50800" dir="5400000" sx="156000" sy="156000" algn="ctr" rotWithShape="0">
                <a:srgbClr val="000000">
                  <a:alpha val="38000"/>
                </a:srgbClr>
              </a:outerShdw>
            </a:effectLst>
            <a:extLst>
              <a:ext uri="{909E8E84-426E-40DD-AFC4-6F175D3DCCD1}">
                <a14:hiddenFill xmlns:a14="http://schemas.microsoft.com/office/drawing/2010/main">
                  <a:solidFill>
                    <a:schemeClr val="accent1"/>
                  </a:solidFill>
                </a14:hiddenFill>
              </a:ext>
            </a:extLst>
          </p:spPr>
        </p:pic>
        <p:sp>
          <p:nvSpPr>
            <p:cNvPr id="5" name="Rectangle 4"/>
            <p:cNvSpPr/>
            <p:nvPr/>
          </p:nvSpPr>
          <p:spPr>
            <a:xfrm>
              <a:off x="6284344" y="6019800"/>
              <a:ext cx="2173856" cy="522731"/>
            </a:xfrm>
            <a:prstGeom prst="rect">
              <a:avLst/>
            </a:prstGeom>
            <a:solidFill>
              <a:schemeClr val="accent1">
                <a:alpha val="0"/>
              </a:schemeClr>
            </a:solidFill>
            <a:ln w="177800">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a:off x="4365101" y="5910662"/>
              <a:ext cx="1730901" cy="741005"/>
            </a:xfrm>
            <a:prstGeom prst="rightArrow">
              <a:avLst/>
            </a:prstGeom>
            <a:solidFill>
              <a:srgbClr val="F9870A"/>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08565135"/>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CFT-Demo, All Items. List tab selected.&#10;Box around Date"/>
          <p:cNvGrpSpPr/>
          <p:nvPr/>
        </p:nvGrpSpPr>
        <p:grpSpPr>
          <a:xfrm>
            <a:off x="1767470" y="626226"/>
            <a:ext cx="8900530" cy="5233988"/>
            <a:chOff x="1767470" y="626226"/>
            <a:chExt cx="8900530" cy="5233988"/>
          </a:xfrm>
        </p:grpSpPr>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7470" y="626226"/>
              <a:ext cx="8900530" cy="5233988"/>
            </a:xfrm>
            <a:prstGeom prst="rect">
              <a:avLst/>
            </a:prstGeom>
            <a:noFill/>
            <a:ln w="57150">
              <a:solidFill>
                <a:srgbClr val="F9870A"/>
              </a:solidFill>
              <a:miter lim="800000"/>
              <a:headEnd/>
              <a:tailEnd/>
            </a:ln>
            <a:extLst>
              <a:ext uri="{909E8E84-426E-40DD-AFC4-6F175D3DCCD1}">
                <a14:hiddenFill xmlns:a14="http://schemas.microsoft.com/office/drawing/2010/main">
                  <a:solidFill>
                    <a:schemeClr val="accent1"/>
                  </a:solidFill>
                </a14:hiddenFill>
              </a:ext>
            </a:extLst>
          </p:spPr>
        </p:pic>
        <p:sp>
          <p:nvSpPr>
            <p:cNvPr id="5" name="Right Arrow 4"/>
            <p:cNvSpPr/>
            <p:nvPr/>
          </p:nvSpPr>
          <p:spPr>
            <a:xfrm rot="19125814">
              <a:off x="4601590" y="2872719"/>
              <a:ext cx="1730901" cy="741005"/>
            </a:xfrm>
            <a:prstGeom prst="rightArrow">
              <a:avLst/>
            </a:prstGeom>
            <a:solidFill>
              <a:srgbClr val="F9870A"/>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6221600" y="1808876"/>
              <a:ext cx="1627001" cy="781924"/>
            </a:xfrm>
            <a:prstGeom prst="rect">
              <a:avLst/>
            </a:prstGeom>
            <a:solidFill>
              <a:schemeClr val="accent1">
                <a:alpha val="0"/>
              </a:schemeClr>
            </a:solidFill>
            <a:ln w="177800">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13467644"/>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CFT-Demo- new item form&#10;edit&#10;date&#10;save/cancel"/>
          <p:cNvGrpSpPr/>
          <p:nvPr/>
        </p:nvGrpSpPr>
        <p:grpSpPr>
          <a:xfrm>
            <a:off x="1204505" y="626226"/>
            <a:ext cx="9463495" cy="5233988"/>
            <a:chOff x="1204505" y="626226"/>
            <a:chExt cx="9463495" cy="5233988"/>
          </a:xfrm>
        </p:grpSpPr>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7470" y="626226"/>
              <a:ext cx="8900530" cy="5233988"/>
            </a:xfrm>
            <a:prstGeom prst="rect">
              <a:avLst/>
            </a:prstGeom>
            <a:noFill/>
            <a:ln w="9525">
              <a:solidFill>
                <a:srgbClr val="F9870A"/>
              </a:solidFill>
              <a:miter lim="800000"/>
              <a:headEnd/>
              <a:tailEnd/>
            </a:ln>
            <a:extLst>
              <a:ext uri="{909E8E84-426E-40DD-AFC4-6F175D3DCCD1}">
                <a14:hiddenFill xmlns:a14="http://schemas.microsoft.com/office/drawing/2010/main">
                  <a:solidFill>
                    <a:schemeClr val="accent1"/>
                  </a:solidFill>
                </a14:hiddenFill>
              </a:ext>
            </a:extLst>
          </p:spPr>
        </p:pic>
        <p:sp>
          <p:nvSpPr>
            <p:cNvPr id="5" name="Right Arrow 4"/>
            <p:cNvSpPr/>
            <p:nvPr/>
          </p:nvSpPr>
          <p:spPr>
            <a:xfrm rot="20812908">
              <a:off x="1204505" y="3844354"/>
              <a:ext cx="1730901" cy="741005"/>
            </a:xfrm>
            <a:prstGeom prst="rightArrow">
              <a:avLst/>
            </a:prstGeom>
            <a:solidFill>
              <a:srgbClr val="F9870A"/>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2569" y="1981208"/>
              <a:ext cx="5895975" cy="2924175"/>
            </a:xfrm>
            <a:prstGeom prst="rect">
              <a:avLst/>
            </a:prstGeom>
            <a:noFill/>
            <a:ln>
              <a:noFill/>
            </a:ln>
            <a:effectLst>
              <a:outerShdw blurRad="1066800" dist="50800" dir="5400000" sx="146000" sy="146000" algn="ctr" rotWithShape="0">
                <a:srgbClr val="000000">
                  <a:alpha val="43137"/>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2996911" y="1981200"/>
              <a:ext cx="6223289" cy="2909888"/>
            </a:xfrm>
            <a:prstGeom prst="rect">
              <a:avLst/>
            </a:prstGeom>
            <a:solidFill>
              <a:schemeClr val="accent1">
                <a:alpha val="0"/>
              </a:schemeClr>
            </a:solidFill>
            <a:ln w="177800">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55640183"/>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CFT-Demo, All items, list tab selected. box around create view."/>
          <p:cNvGrpSpPr/>
          <p:nvPr/>
        </p:nvGrpSpPr>
        <p:grpSpPr>
          <a:xfrm>
            <a:off x="1752601" y="470640"/>
            <a:ext cx="8287863" cy="6158760"/>
            <a:chOff x="1752601" y="470640"/>
            <a:chExt cx="8287863" cy="6158760"/>
          </a:xfrm>
        </p:grpSpPr>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1" y="470640"/>
              <a:ext cx="8287863" cy="6158760"/>
            </a:xfrm>
            <a:prstGeom prst="rect">
              <a:avLst/>
            </a:prstGeom>
            <a:noFill/>
            <a:ln w="9525">
              <a:solidFill>
                <a:srgbClr val="F9870A"/>
              </a:solidFill>
              <a:miter lim="800000"/>
              <a:headEnd/>
              <a:tailEnd/>
            </a:ln>
            <a:extLst>
              <a:ext uri="{909E8E84-426E-40DD-AFC4-6F175D3DCCD1}">
                <a14:hiddenFill xmlns:a14="http://schemas.microsoft.com/office/drawing/2010/main">
                  <a:solidFill>
                    <a:schemeClr val="accent1"/>
                  </a:solidFill>
                </a14:hiddenFill>
              </a:ext>
            </a:extLst>
          </p:spPr>
        </p:pic>
        <p:sp>
          <p:nvSpPr>
            <p:cNvPr id="4" name="Rectangle 3"/>
            <p:cNvSpPr/>
            <p:nvPr/>
          </p:nvSpPr>
          <p:spPr>
            <a:xfrm>
              <a:off x="4038600" y="838200"/>
              <a:ext cx="2173856" cy="1295400"/>
            </a:xfrm>
            <a:prstGeom prst="rect">
              <a:avLst/>
            </a:prstGeom>
            <a:solidFill>
              <a:schemeClr val="accent1">
                <a:alpha val="0"/>
              </a:schemeClr>
            </a:solidFill>
            <a:ln w="177800">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rot="18252475">
              <a:off x="3351222" y="2687124"/>
              <a:ext cx="1730901" cy="741005"/>
            </a:xfrm>
            <a:prstGeom prst="rightArrow">
              <a:avLst/>
            </a:prstGeom>
            <a:solidFill>
              <a:srgbClr val="F9870A"/>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7005355"/>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Create Column:&#10;Name and type: tyle a name for this column, and select the type of information you want to store in this column.&#10;&#10;Column name:&#10;Ward-area&#10;&#10;choice"/>
          <p:cNvGrpSpPr/>
          <p:nvPr/>
        </p:nvGrpSpPr>
        <p:grpSpPr>
          <a:xfrm>
            <a:off x="1571077" y="161925"/>
            <a:ext cx="9049846" cy="5972175"/>
            <a:chOff x="1571077" y="161925"/>
            <a:chExt cx="9049846" cy="5972175"/>
          </a:xfrm>
        </p:grpSpPr>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1077" y="161925"/>
              <a:ext cx="9049846" cy="3943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709" y="876300"/>
              <a:ext cx="8534581" cy="5257800"/>
            </a:xfrm>
            <a:prstGeom prst="rect">
              <a:avLst/>
            </a:prstGeom>
            <a:noFill/>
            <a:ln w="9525">
              <a:solidFill>
                <a:srgbClr val="F9870A"/>
              </a:solidFill>
              <a:miter lim="800000"/>
              <a:headEnd/>
              <a:tailEnd/>
            </a:ln>
            <a:effectLst>
              <a:outerShdw blurRad="50800" dist="50800" dir="5400000" sx="200000" sy="200000" algn="ctr" rotWithShape="0">
                <a:srgbClr val="000000">
                  <a:alpha val="25000"/>
                </a:srgbClr>
              </a:outerShdw>
            </a:effectLst>
            <a:extLst>
              <a:ext uri="{909E8E84-426E-40DD-AFC4-6F175D3DCCD1}">
                <a14:hiddenFill xmlns:a14="http://schemas.microsoft.com/office/drawing/2010/main">
                  <a:solidFill>
                    <a:schemeClr val="accent1"/>
                  </a:solidFill>
                </a14:hiddenFill>
              </a:ext>
            </a:extLst>
          </p:spPr>
        </p:pic>
        <p:sp>
          <p:nvSpPr>
            <p:cNvPr id="4" name="Rectangle 3"/>
            <p:cNvSpPr/>
            <p:nvPr/>
          </p:nvSpPr>
          <p:spPr>
            <a:xfrm>
              <a:off x="6324600" y="1447484"/>
              <a:ext cx="3276600" cy="735422"/>
            </a:xfrm>
            <a:prstGeom prst="rect">
              <a:avLst/>
            </a:prstGeom>
            <a:solidFill>
              <a:schemeClr val="accent1">
                <a:alpha val="0"/>
              </a:schemeClr>
            </a:solidFill>
            <a:ln w="177800">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1346764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descr="Microsoft SharePoint 2010 logo"/>
          <p:cNvGrpSpPr/>
          <p:nvPr/>
        </p:nvGrpSpPr>
        <p:grpSpPr>
          <a:xfrm>
            <a:off x="533400" y="457200"/>
            <a:ext cx="10820400" cy="6096000"/>
            <a:chOff x="533400" y="457200"/>
            <a:chExt cx="9551994" cy="5517312"/>
          </a:xfrm>
        </p:grpSpPr>
        <p:sp>
          <p:nvSpPr>
            <p:cNvPr id="2" name="TextBox 1"/>
            <p:cNvSpPr txBox="1"/>
            <p:nvPr/>
          </p:nvSpPr>
          <p:spPr>
            <a:xfrm>
              <a:off x="7253217" y="4404852"/>
              <a:ext cx="2832177" cy="1569660"/>
            </a:xfrm>
            <a:prstGeom prst="rect">
              <a:avLst/>
            </a:prstGeom>
            <a:noFill/>
          </p:spPr>
          <p:txBody>
            <a:bodyPr wrap="square" rtlCol="0">
              <a:spAutoFit/>
            </a:bodyPr>
            <a:lstStyle/>
            <a:p>
              <a:pPr algn="ctr"/>
              <a:r>
                <a:rPr lang="en-US" sz="9600" dirty="0"/>
                <a:t>2010</a:t>
              </a:r>
            </a:p>
          </p:txBody>
        </p:sp>
        <p:pic>
          <p:nvPicPr>
            <p:cNvPr id="1026" name="Picture 2" descr="http://www.sangfor.co.uk/blog/wp-content/uploads/2012/02/sharepoint_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457200"/>
              <a:ext cx="6746856" cy="524755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03485186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2" descr="Pharmacy web Apps: national site for pharmacy timesaves, resources, and tools.&#10;This is a live demo/pilot program to collect feedback. Do not use for PHI/PII.&#10;&#10;Cart Fill Tracker: paperless cart fill quality tracking tool for inpatient pharmacies. Click here to view your entries.&#10;&#10;Compounding Tracker: Paperless compounding and pre-packing log for IV, Chemo, Topicals and Liquids.&#10;&#10;InteRxVene: Paperless intervention tracking and reporting tool for pharmacies.&#10;&#10;Tutorial videos: A collection of tutorial videos o nhow to build these applications. &#10;&#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76200"/>
            <a:ext cx="9906000" cy="678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87633862"/>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Create Column:&#10;Name and type: tyle a name for this column, and select the type of information you want to store in this column.&#10;&#10;Column name:&#10;Ward-area&#10;&#10;choice&#10;&#10;box around choice"/>
          <p:cNvGrpSpPr/>
          <p:nvPr/>
        </p:nvGrpSpPr>
        <p:grpSpPr>
          <a:xfrm>
            <a:off x="1571077" y="161925"/>
            <a:ext cx="9049846" cy="5934075"/>
            <a:chOff x="1571077" y="161925"/>
            <a:chExt cx="9049846" cy="5934075"/>
          </a:xfrm>
        </p:grpSpPr>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1077" y="161925"/>
              <a:ext cx="9049846" cy="3943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710" y="838200"/>
              <a:ext cx="8534581" cy="5257800"/>
            </a:xfrm>
            <a:prstGeom prst="rect">
              <a:avLst/>
            </a:prstGeom>
            <a:noFill/>
            <a:ln w="9525">
              <a:solidFill>
                <a:srgbClr val="F9870A"/>
              </a:solidFill>
              <a:miter lim="800000"/>
              <a:headEnd/>
              <a:tailEnd/>
            </a:ln>
            <a:effectLst>
              <a:outerShdw blurRad="50800" dist="50800" dir="5400000" sx="200000" sy="200000" algn="ctr" rotWithShape="0">
                <a:srgbClr val="000000">
                  <a:alpha val="25000"/>
                </a:srgbClr>
              </a:outerShdw>
            </a:effectLst>
            <a:extLst>
              <a:ext uri="{909E8E84-426E-40DD-AFC4-6F175D3DCCD1}">
                <a14:hiddenFill xmlns:a14="http://schemas.microsoft.com/office/drawing/2010/main">
                  <a:solidFill>
                    <a:schemeClr val="accent1"/>
                  </a:solidFill>
                </a14:hiddenFill>
              </a:ext>
            </a:extLst>
          </p:spPr>
        </p:pic>
        <p:sp>
          <p:nvSpPr>
            <p:cNvPr id="4" name="Rectangle 3"/>
            <p:cNvSpPr/>
            <p:nvPr/>
          </p:nvSpPr>
          <p:spPr>
            <a:xfrm>
              <a:off x="6477000" y="2691337"/>
              <a:ext cx="3276600" cy="735422"/>
            </a:xfrm>
            <a:prstGeom prst="rect">
              <a:avLst/>
            </a:prstGeom>
            <a:solidFill>
              <a:schemeClr val="accent1">
                <a:alpha val="0"/>
              </a:schemeClr>
            </a:solidFill>
            <a:ln w="177800">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292088847"/>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Addition column settings: secify detailed options for the type of information you selected:&#10;&#10;description:&#10;Require that this column contains information: yes/ no&#10;enforce unique values: yes/ no&#10;&#10;Type each choice of separate line:&#10;A1&#10;A2&#10;A3&#10;&#10;Display choices using:&#10;drop-down menu&#10;radio buttons&#10;checkboxes"/>
          <p:cNvGrpSpPr/>
          <p:nvPr/>
        </p:nvGrpSpPr>
        <p:grpSpPr>
          <a:xfrm>
            <a:off x="1571077" y="161925"/>
            <a:ext cx="9049846" cy="5476875"/>
            <a:chOff x="1571077" y="161925"/>
            <a:chExt cx="9049846" cy="5476875"/>
          </a:xfrm>
        </p:grpSpPr>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1077" y="161925"/>
              <a:ext cx="9049846" cy="3943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3250" y="1066800"/>
              <a:ext cx="8445500" cy="4572000"/>
            </a:xfrm>
            <a:prstGeom prst="rect">
              <a:avLst/>
            </a:prstGeom>
            <a:noFill/>
            <a:ln w="57150">
              <a:solidFill>
                <a:srgbClr val="F9870A"/>
              </a:solidFill>
              <a:miter lim="800000"/>
              <a:headEnd/>
              <a:tailEnd/>
            </a:ln>
            <a:effectLst>
              <a:outerShdw blurRad="50800" dist="50800" dir="5400000" sx="156000" sy="156000" algn="ctr" rotWithShape="0">
                <a:srgbClr val="000000">
                  <a:alpha val="29000"/>
                </a:srgbClr>
              </a:outerShdw>
            </a:effectLst>
            <a:extLst>
              <a:ext uri="{909E8E84-426E-40DD-AFC4-6F175D3DCCD1}">
                <a14:hiddenFill xmlns:a14="http://schemas.microsoft.com/office/drawing/2010/main">
                  <a:solidFill>
                    <a:schemeClr val="accent1"/>
                  </a:solidFill>
                </a14:hiddenFill>
              </a:ext>
            </a:extLst>
          </p:spPr>
        </p:pic>
        <p:sp>
          <p:nvSpPr>
            <p:cNvPr id="8" name="Rectangle 7"/>
            <p:cNvSpPr/>
            <p:nvPr/>
          </p:nvSpPr>
          <p:spPr>
            <a:xfrm>
              <a:off x="6466936" y="3048001"/>
              <a:ext cx="3591464" cy="1057275"/>
            </a:xfrm>
            <a:prstGeom prst="rect">
              <a:avLst/>
            </a:prstGeom>
            <a:solidFill>
              <a:schemeClr val="accent1">
                <a:alpha val="0"/>
              </a:schemeClr>
            </a:solidFill>
            <a:ln w="177800">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39786053"/>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Addition column settings: secify detailed options for the type of information you selected:&#10;&#10;description:&#10;Require that this column contains information: yes/ no&#10;enforce unique values: yes/ no&#10;&#10;Type each choice of separate line:&#10;A1&#10;A2&#10;A3&#10;&#10;Display choices using:&#10;drop-down menu&#10;radio buttons&#10;checkboxes"/>
          <p:cNvGrpSpPr/>
          <p:nvPr/>
        </p:nvGrpSpPr>
        <p:grpSpPr>
          <a:xfrm>
            <a:off x="1571077" y="161925"/>
            <a:ext cx="9049846" cy="5476875"/>
            <a:chOff x="1571077" y="161925"/>
            <a:chExt cx="9049846" cy="5476875"/>
          </a:xfrm>
        </p:grpSpPr>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1077" y="161925"/>
              <a:ext cx="9049846" cy="3943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3250" y="1066800"/>
              <a:ext cx="8445500" cy="4572000"/>
            </a:xfrm>
            <a:prstGeom prst="rect">
              <a:avLst/>
            </a:prstGeom>
            <a:noFill/>
            <a:ln w="57150">
              <a:solidFill>
                <a:srgbClr val="F9870A"/>
              </a:solidFill>
              <a:miter lim="800000"/>
              <a:headEnd/>
              <a:tailEnd/>
            </a:ln>
            <a:effectLst>
              <a:outerShdw blurRad="50800" dist="50800" dir="5400000" sx="156000" sy="156000" algn="ctr" rotWithShape="0">
                <a:srgbClr val="000000">
                  <a:alpha val="29000"/>
                </a:srgbClr>
              </a:outerShdw>
            </a:effectLst>
            <a:extLst>
              <a:ext uri="{909E8E84-426E-40DD-AFC4-6F175D3DCCD1}">
                <a14:hiddenFill xmlns:a14="http://schemas.microsoft.com/office/drawing/2010/main">
                  <a:solidFill>
                    <a:schemeClr val="accent1"/>
                  </a:solidFill>
                </a14:hiddenFill>
              </a:ext>
            </a:extLst>
          </p:spPr>
        </p:pic>
        <p:sp>
          <p:nvSpPr>
            <p:cNvPr id="8" name="Rectangle 7"/>
            <p:cNvSpPr/>
            <p:nvPr/>
          </p:nvSpPr>
          <p:spPr>
            <a:xfrm>
              <a:off x="6501442" y="4267201"/>
              <a:ext cx="3591464" cy="1370701"/>
            </a:xfrm>
            <a:prstGeom prst="rect">
              <a:avLst/>
            </a:prstGeom>
            <a:solidFill>
              <a:schemeClr val="accent1">
                <a:alpha val="0"/>
              </a:schemeClr>
            </a:solidFill>
            <a:ln w="177800">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38901380"/>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column choices:&#10;Allow fill-in choices: yes/no&#10;&#10;Default value:&#10;choice/calculated value&#10;&#10;Ok/cancel"/>
          <p:cNvGrpSpPr/>
          <p:nvPr/>
        </p:nvGrpSpPr>
        <p:grpSpPr>
          <a:xfrm>
            <a:off x="1571077" y="161925"/>
            <a:ext cx="9049846" cy="5086351"/>
            <a:chOff x="1571077" y="161925"/>
            <a:chExt cx="9049846" cy="5086351"/>
          </a:xfrm>
        </p:grpSpPr>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1077" y="161925"/>
              <a:ext cx="9049846" cy="3943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1529" y="2133601"/>
              <a:ext cx="8728942" cy="3114675"/>
            </a:xfrm>
            <a:prstGeom prst="rect">
              <a:avLst/>
            </a:prstGeom>
            <a:noFill/>
            <a:ln w="9525">
              <a:solidFill>
                <a:srgbClr val="F9870A"/>
              </a:solidFill>
              <a:miter lim="800000"/>
              <a:headEnd/>
              <a:tailEnd/>
            </a:ln>
            <a:effectLst>
              <a:outerShdw blurRad="1117600" dist="50800" dir="5400000" sx="200000" sy="200000" algn="ctr" rotWithShape="0">
                <a:srgbClr val="000000">
                  <a:alpha val="27000"/>
                </a:srgbClr>
              </a:outerShdw>
            </a:effectLst>
            <a:extLst>
              <a:ext uri="{909E8E84-426E-40DD-AFC4-6F175D3DCCD1}">
                <a14:hiddenFill xmlns:a14="http://schemas.microsoft.com/office/drawing/2010/main">
                  <a:solidFill>
                    <a:schemeClr val="accent1"/>
                  </a:solidFill>
                </a14:hiddenFill>
              </a:ext>
            </a:extLst>
          </p:spPr>
        </p:pic>
        <p:sp>
          <p:nvSpPr>
            <p:cNvPr id="6" name="Rectangle 5"/>
            <p:cNvSpPr/>
            <p:nvPr/>
          </p:nvSpPr>
          <p:spPr>
            <a:xfrm>
              <a:off x="6248400" y="2734575"/>
              <a:ext cx="3591464" cy="1075426"/>
            </a:xfrm>
            <a:prstGeom prst="rect">
              <a:avLst/>
            </a:prstGeom>
            <a:solidFill>
              <a:schemeClr val="accent1">
                <a:alpha val="0"/>
              </a:schemeClr>
            </a:solidFill>
            <a:ln w="177800">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86498877"/>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column choices:&#10;Allow fill-in choices: yes/no&#10;&#10;Default value:&#10;choice/calculated value&#10;&#10;Ok/cancel"/>
          <p:cNvGrpSpPr/>
          <p:nvPr/>
        </p:nvGrpSpPr>
        <p:grpSpPr>
          <a:xfrm>
            <a:off x="1571077" y="161925"/>
            <a:ext cx="9049846" cy="5086351"/>
            <a:chOff x="1571077" y="161925"/>
            <a:chExt cx="9049846" cy="5086351"/>
          </a:xfrm>
        </p:grpSpPr>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1077" y="161925"/>
              <a:ext cx="9049846" cy="3943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1529" y="2133601"/>
              <a:ext cx="8728942" cy="3114675"/>
            </a:xfrm>
            <a:prstGeom prst="rect">
              <a:avLst/>
            </a:prstGeom>
            <a:noFill/>
            <a:ln w="57150">
              <a:solidFill>
                <a:srgbClr val="F9870A"/>
              </a:solidFill>
              <a:miter lim="800000"/>
              <a:headEnd/>
              <a:tailEnd/>
            </a:ln>
            <a:effectLst>
              <a:outerShdw blurRad="1117600" dist="50800" dir="5400000" sx="200000" sy="200000" algn="ctr" rotWithShape="0">
                <a:srgbClr val="000000">
                  <a:alpha val="27000"/>
                </a:srgbClr>
              </a:outerShdw>
            </a:effectLst>
            <a:extLst>
              <a:ext uri="{909E8E84-426E-40DD-AFC4-6F175D3DCCD1}">
                <a14:hiddenFill xmlns:a14="http://schemas.microsoft.com/office/drawing/2010/main">
                  <a:solidFill>
                    <a:schemeClr val="accent1"/>
                  </a:solidFill>
                </a14:hiddenFill>
              </a:ext>
            </a:extLst>
          </p:spPr>
        </p:pic>
        <p:sp>
          <p:nvSpPr>
            <p:cNvPr id="6" name="Rectangle 5"/>
            <p:cNvSpPr/>
            <p:nvPr/>
          </p:nvSpPr>
          <p:spPr>
            <a:xfrm>
              <a:off x="6324600" y="4800600"/>
              <a:ext cx="2159000" cy="447676"/>
            </a:xfrm>
            <a:prstGeom prst="rect">
              <a:avLst/>
            </a:prstGeom>
            <a:solidFill>
              <a:schemeClr val="accent1">
                <a:alpha val="0"/>
              </a:schemeClr>
            </a:solidFill>
            <a:ln w="177800">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05837173"/>
      </p:ext>
    </p:ext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CFT_Demo_All itesm page. Ward added next to Date. Arrow pointing to Ward."/>
          <p:cNvGrpSpPr/>
          <p:nvPr/>
        </p:nvGrpSpPr>
        <p:grpSpPr>
          <a:xfrm>
            <a:off x="1676399" y="381001"/>
            <a:ext cx="8680657" cy="5545975"/>
            <a:chOff x="1676399" y="381001"/>
            <a:chExt cx="8680657" cy="5545975"/>
          </a:xfrm>
        </p:grpSpPr>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399" y="381001"/>
              <a:ext cx="8680657" cy="5545975"/>
            </a:xfrm>
            <a:prstGeom prst="rect">
              <a:avLst/>
            </a:prstGeom>
            <a:noFill/>
            <a:ln w="9525">
              <a:solidFill>
                <a:srgbClr val="F9870A"/>
              </a:solidFill>
              <a:miter lim="800000"/>
              <a:headEnd/>
              <a:tailEnd/>
            </a:ln>
            <a:extLst>
              <a:ext uri="{909E8E84-426E-40DD-AFC4-6F175D3DCCD1}">
                <a14:hiddenFill xmlns:a14="http://schemas.microsoft.com/office/drawing/2010/main">
                  <a:solidFill>
                    <a:schemeClr val="accent1"/>
                  </a:solidFill>
                </a14:hiddenFill>
              </a:ext>
            </a:extLst>
          </p:spPr>
        </p:pic>
        <p:sp>
          <p:nvSpPr>
            <p:cNvPr id="3" name="Rectangle 2"/>
            <p:cNvSpPr/>
            <p:nvPr/>
          </p:nvSpPr>
          <p:spPr>
            <a:xfrm>
              <a:off x="8686800" y="1752600"/>
              <a:ext cx="1524000" cy="956362"/>
            </a:xfrm>
            <a:prstGeom prst="rect">
              <a:avLst/>
            </a:prstGeom>
            <a:solidFill>
              <a:schemeClr val="accent1">
                <a:alpha val="0"/>
              </a:schemeClr>
            </a:solidFill>
            <a:ln w="177800">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rot="19125814">
              <a:off x="7688312" y="3187555"/>
              <a:ext cx="1730901" cy="741005"/>
            </a:xfrm>
            <a:prstGeom prst="rightArrow">
              <a:avLst/>
            </a:prstGeom>
            <a:solidFill>
              <a:srgbClr val="F9870A"/>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13467644"/>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Create Column:&#10;Name and type: tyle a name for this column, and select the type of information you want to store in this column.&#10;&#10;Column name:&#10;Filled by&#10;&#10;Person or group selected&#10;"/>
          <p:cNvGrpSpPr/>
          <p:nvPr/>
        </p:nvGrpSpPr>
        <p:grpSpPr>
          <a:xfrm>
            <a:off x="1562100" y="479281"/>
            <a:ext cx="9067800" cy="5878658"/>
            <a:chOff x="1562100" y="479281"/>
            <a:chExt cx="9067800" cy="5878658"/>
          </a:xfrm>
        </p:grpSpPr>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2100" y="500064"/>
              <a:ext cx="9067800" cy="5857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537" y="479281"/>
              <a:ext cx="7878927" cy="5878657"/>
            </a:xfrm>
            <a:prstGeom prst="rect">
              <a:avLst/>
            </a:prstGeom>
            <a:noFill/>
            <a:ln w="57150">
              <a:solidFill>
                <a:srgbClr val="F9870A"/>
              </a:solidFill>
              <a:miter lim="800000"/>
              <a:headEnd/>
              <a:tailEnd/>
            </a:ln>
            <a:extLst>
              <a:ext uri="{909E8E84-426E-40DD-AFC4-6F175D3DCCD1}">
                <a14:hiddenFill xmlns:a14="http://schemas.microsoft.com/office/drawing/2010/main">
                  <a:solidFill>
                    <a:schemeClr val="accent1"/>
                  </a:solidFill>
                </a14:hiddenFill>
              </a:ext>
            </a:extLst>
          </p:spPr>
        </p:pic>
        <p:sp>
          <p:nvSpPr>
            <p:cNvPr id="4" name="Rectangle 3"/>
            <p:cNvSpPr/>
            <p:nvPr/>
          </p:nvSpPr>
          <p:spPr>
            <a:xfrm>
              <a:off x="4686300" y="1295400"/>
              <a:ext cx="4152900" cy="735422"/>
            </a:xfrm>
            <a:prstGeom prst="rect">
              <a:avLst/>
            </a:prstGeom>
            <a:solidFill>
              <a:schemeClr val="accent1">
                <a:alpha val="0"/>
              </a:schemeClr>
            </a:solidFill>
            <a:ln w="95250">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p:cNvSpPr/>
            <p:nvPr/>
          </p:nvSpPr>
          <p:spPr>
            <a:xfrm>
              <a:off x="2743201" y="1295401"/>
              <a:ext cx="1730901" cy="741005"/>
            </a:xfrm>
            <a:prstGeom prst="rightArrow">
              <a:avLst/>
            </a:prstGeom>
            <a:solidFill>
              <a:srgbClr val="F9870A"/>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64032050"/>
      </p:ext>
    </p:extLst>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Create Column:&#10;Name and type: tyle a name for this column, and select the type of information you want to store in this column.&#10;&#10;Column name:&#10;Filled by&#10;&#10;Person or group selected&#10;&#10;&#10;box around person or group"/>
          <p:cNvGrpSpPr/>
          <p:nvPr/>
        </p:nvGrpSpPr>
        <p:grpSpPr>
          <a:xfrm>
            <a:off x="1562100" y="479281"/>
            <a:ext cx="9067800" cy="5878658"/>
            <a:chOff x="1562100" y="479281"/>
            <a:chExt cx="9067800" cy="5878658"/>
          </a:xfrm>
        </p:grpSpPr>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2100" y="500064"/>
              <a:ext cx="9067800" cy="5857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537" y="479281"/>
              <a:ext cx="7878927" cy="5878657"/>
            </a:xfrm>
            <a:prstGeom prst="rect">
              <a:avLst/>
            </a:prstGeom>
            <a:noFill/>
            <a:ln w="9525">
              <a:solidFill>
                <a:srgbClr val="F9870A"/>
              </a:solidFill>
              <a:miter lim="800000"/>
              <a:headEnd/>
              <a:tailEnd/>
            </a:ln>
            <a:extLst>
              <a:ext uri="{909E8E84-426E-40DD-AFC4-6F175D3DCCD1}">
                <a14:hiddenFill xmlns:a14="http://schemas.microsoft.com/office/drawing/2010/main">
                  <a:solidFill>
                    <a:schemeClr val="accent1"/>
                  </a:solidFill>
                </a14:hiddenFill>
              </a:ext>
            </a:extLst>
          </p:spPr>
        </p:pic>
        <p:sp>
          <p:nvSpPr>
            <p:cNvPr id="4" name="Rectangle 3"/>
            <p:cNvSpPr/>
            <p:nvPr/>
          </p:nvSpPr>
          <p:spPr>
            <a:xfrm>
              <a:off x="4474101" y="4267200"/>
              <a:ext cx="4152900" cy="735422"/>
            </a:xfrm>
            <a:prstGeom prst="rect">
              <a:avLst/>
            </a:prstGeom>
            <a:solidFill>
              <a:schemeClr val="accent1">
                <a:alpha val="0"/>
              </a:schemeClr>
            </a:solidFill>
            <a:ln w="95250">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p:cNvSpPr/>
            <p:nvPr/>
          </p:nvSpPr>
          <p:spPr>
            <a:xfrm>
              <a:off x="2531002" y="4267201"/>
              <a:ext cx="1730901" cy="741005"/>
            </a:xfrm>
            <a:prstGeom prst="rightArrow">
              <a:avLst/>
            </a:prstGeom>
            <a:solidFill>
              <a:srgbClr val="F9870A"/>
            </a:solidFill>
            <a:ln w="38100">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164764"/>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additional column settings: specify detailed options for the type of information you selected:&#10;description&#10;repquire that this column contains information: yes/no&#10;allow multiple selections: yes/no&#10;Allow selection of: people only/ people and groups&#10;choose from: &#10;all users/sharepoint groups&#10;show field: &#10;add to default view&#10;&#10;Ok/Cancel&#10;&#10;box around show field"/>
          <p:cNvGrpSpPr/>
          <p:nvPr/>
        </p:nvGrpSpPr>
        <p:grpSpPr>
          <a:xfrm>
            <a:off x="1562100" y="500063"/>
            <a:ext cx="9067800" cy="5932162"/>
            <a:chOff x="1562100" y="500063"/>
            <a:chExt cx="9067800" cy="5932162"/>
          </a:xfrm>
        </p:grpSpPr>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2100" y="500064"/>
              <a:ext cx="9067800" cy="5857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500063"/>
              <a:ext cx="5791200" cy="5932162"/>
            </a:xfrm>
            <a:prstGeom prst="rect">
              <a:avLst/>
            </a:prstGeom>
            <a:noFill/>
            <a:ln w="57150">
              <a:solidFill>
                <a:srgbClr val="F9870A"/>
              </a:solidFill>
              <a:miter lim="800000"/>
              <a:headEnd/>
              <a:tailEnd/>
            </a:ln>
            <a:extLst>
              <a:ext uri="{909E8E84-426E-40DD-AFC4-6F175D3DCCD1}">
                <a14:hiddenFill xmlns:a14="http://schemas.microsoft.com/office/drawing/2010/main">
                  <a:solidFill>
                    <a:schemeClr val="accent1"/>
                  </a:solidFill>
                </a14:hiddenFill>
              </a:ext>
            </a:extLst>
          </p:spPr>
        </p:pic>
        <p:sp>
          <p:nvSpPr>
            <p:cNvPr id="5" name="Right Arrow 4"/>
            <p:cNvSpPr/>
            <p:nvPr/>
          </p:nvSpPr>
          <p:spPr>
            <a:xfrm>
              <a:off x="2895601" y="4114801"/>
              <a:ext cx="1730901" cy="741005"/>
            </a:xfrm>
            <a:prstGeom prst="rightArrow">
              <a:avLst/>
            </a:prstGeom>
            <a:solidFill>
              <a:srgbClr val="F9870A"/>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4792980" y="4114800"/>
              <a:ext cx="4152900" cy="735422"/>
            </a:xfrm>
            <a:prstGeom prst="rect">
              <a:avLst/>
            </a:prstGeom>
            <a:solidFill>
              <a:schemeClr val="accent1">
                <a:alpha val="0"/>
              </a:schemeClr>
            </a:solidFill>
            <a:ln w="95250">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02964117"/>
      </p:ext>
    </p:extLst>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additional column settings: specify detailed options for the type of information you selected:&#10;description&#10;repquire that this column contains information: yes/no&#10;allow multiple selections: yes/no&#10;Allow selection of: people only/ people and groups&#10;choose from: &#10;all users/sharepoint groups&#10;show field: &#10;add to default view&#10;&#10;Ok/Cancel&#10;&#10;box around ok"/>
          <p:cNvGrpSpPr/>
          <p:nvPr/>
        </p:nvGrpSpPr>
        <p:grpSpPr>
          <a:xfrm>
            <a:off x="1562100" y="500063"/>
            <a:ext cx="9067800" cy="6032143"/>
            <a:chOff x="1562100" y="500063"/>
            <a:chExt cx="9067800" cy="6032143"/>
          </a:xfrm>
        </p:grpSpPr>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2100" y="500064"/>
              <a:ext cx="9067800" cy="5857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500063"/>
              <a:ext cx="5791200" cy="5932162"/>
            </a:xfrm>
            <a:prstGeom prst="rect">
              <a:avLst/>
            </a:prstGeom>
            <a:noFill/>
            <a:ln w="57150">
              <a:solidFill>
                <a:srgbClr val="F9870A"/>
              </a:solidFill>
              <a:miter lim="800000"/>
              <a:headEnd/>
              <a:tailEnd/>
            </a:ln>
            <a:extLst>
              <a:ext uri="{909E8E84-426E-40DD-AFC4-6F175D3DCCD1}">
                <a14:hiddenFill xmlns:a14="http://schemas.microsoft.com/office/drawing/2010/main">
                  <a:solidFill>
                    <a:schemeClr val="accent1"/>
                  </a:solidFill>
                </a14:hiddenFill>
              </a:ext>
            </a:extLst>
          </p:spPr>
        </p:pic>
        <p:sp>
          <p:nvSpPr>
            <p:cNvPr id="5" name="Right Arrow 4"/>
            <p:cNvSpPr/>
            <p:nvPr/>
          </p:nvSpPr>
          <p:spPr>
            <a:xfrm>
              <a:off x="3056538" y="5791201"/>
              <a:ext cx="1730901" cy="741005"/>
            </a:xfrm>
            <a:prstGeom prst="rightArrow">
              <a:avLst/>
            </a:prstGeom>
            <a:solidFill>
              <a:srgbClr val="F9870A"/>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5105400" y="5753538"/>
              <a:ext cx="2076450" cy="735422"/>
            </a:xfrm>
            <a:prstGeom prst="rect">
              <a:avLst/>
            </a:prstGeom>
            <a:solidFill>
              <a:schemeClr val="accent1">
                <a:alpha val="0"/>
              </a:schemeClr>
            </a:solidFill>
            <a:ln w="95250">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7445846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descr="Pharmacy Issue&#10;"/>
          <p:cNvSpPr txBox="1"/>
          <p:nvPr/>
        </p:nvSpPr>
        <p:spPr>
          <a:xfrm>
            <a:off x="157316" y="2028616"/>
            <a:ext cx="5943600" cy="2800767"/>
          </a:xfrm>
          <a:prstGeom prst="rect">
            <a:avLst/>
          </a:prstGeom>
          <a:noFill/>
        </p:spPr>
        <p:txBody>
          <a:bodyPr wrap="square" rtlCol="0">
            <a:spAutoFit/>
          </a:bodyPr>
          <a:lstStyle/>
          <a:p>
            <a:pPr algn="ctr"/>
            <a:r>
              <a:rPr lang="en-US" sz="8800" b="1" dirty="0">
                <a:solidFill>
                  <a:srgbClr val="F9870A"/>
                </a:solidFill>
              </a:rPr>
              <a:t>Pharmacy </a:t>
            </a:r>
            <a:r>
              <a:rPr lang="en-US" sz="8800" b="1" dirty="0" smtClean="0">
                <a:solidFill>
                  <a:srgbClr val="F9870A"/>
                </a:solidFill>
              </a:rPr>
              <a:t>Issue</a:t>
            </a:r>
            <a:endParaRPr lang="en-US" sz="8800" b="1" dirty="0">
              <a:solidFill>
                <a:srgbClr val="F9870A"/>
              </a:solidFill>
            </a:endParaRPr>
          </a:p>
        </p:txBody>
      </p:sp>
      <p:pic>
        <p:nvPicPr>
          <p:cNvPr id="4" name="Picture 3" descr="1"/>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033" b="89994" l="9945" r="89994">
                        <a14:foregroundMark x1="28805" y1="12978" x2="27532" y2="21164"/>
                        <a14:foregroundMark x1="23469" y1="14676" x2="23469" y2="21589"/>
                        <a14:backgroundMark x1="22802" y1="79200" x2="25167" y2="84597"/>
                      </a14:backgroundRemoval>
                    </a14:imgEffect>
                  </a14:imgLayer>
                </a14:imgProps>
              </a:ext>
              <a:ext uri="{28A0092B-C50C-407E-A947-70E740481C1C}">
                <a14:useLocalDpi xmlns:a14="http://schemas.microsoft.com/office/drawing/2010/main" val="0"/>
              </a:ext>
            </a:extLst>
          </a:blip>
          <a:srcRect l="7777" t="3656" r="57779" b="66022"/>
          <a:stretch/>
        </p:blipFill>
        <p:spPr>
          <a:xfrm>
            <a:off x="5410200" y="341990"/>
            <a:ext cx="7315200" cy="643981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58985985"/>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CFT Demo-All Items&#10;List tab&#10;Filled by added next to date"/>
          <p:cNvGrpSpPr/>
          <p:nvPr/>
        </p:nvGrpSpPr>
        <p:grpSpPr>
          <a:xfrm>
            <a:off x="1752600" y="152400"/>
            <a:ext cx="8689932" cy="5715000"/>
            <a:chOff x="1752600" y="152400"/>
            <a:chExt cx="8689932" cy="5715000"/>
          </a:xfrm>
        </p:grpSpPr>
        <p:pic>
          <p:nvPicPr>
            <p:cNvPr id="23555" name="Picture 3" descr="CFT Demo-All Items&#10;List tab&#10;Filled by added next to da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52400"/>
              <a:ext cx="8689932" cy="5715000"/>
            </a:xfrm>
            <a:prstGeom prst="rect">
              <a:avLst/>
            </a:prstGeom>
            <a:noFill/>
            <a:ln w="9525">
              <a:solidFill>
                <a:srgbClr val="F9870A"/>
              </a:solidFill>
              <a:miter lim="800000"/>
              <a:headEnd/>
              <a:tailEnd/>
            </a:ln>
            <a:extLst>
              <a:ext uri="{909E8E84-426E-40DD-AFC4-6F175D3DCCD1}">
                <a14:hiddenFill xmlns:a14="http://schemas.microsoft.com/office/drawing/2010/main">
                  <a:solidFill>
                    <a:schemeClr val="accent1"/>
                  </a:solidFill>
                </a14:hiddenFill>
              </a:ext>
            </a:extLst>
          </p:spPr>
        </p:pic>
        <p:sp>
          <p:nvSpPr>
            <p:cNvPr id="7" name="Rectangle 6"/>
            <p:cNvSpPr/>
            <p:nvPr/>
          </p:nvSpPr>
          <p:spPr>
            <a:xfrm>
              <a:off x="8901907" y="1524000"/>
              <a:ext cx="1524000" cy="956362"/>
            </a:xfrm>
            <a:prstGeom prst="rect">
              <a:avLst/>
            </a:prstGeom>
            <a:solidFill>
              <a:srgbClr val="F9870A">
                <a:alpha val="0"/>
              </a:srgbClr>
            </a:solidFill>
            <a:ln w="177800">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rot="19125814">
              <a:off x="7903419" y="2958955"/>
              <a:ext cx="1730901" cy="741005"/>
            </a:xfrm>
            <a:prstGeom prst="rightArrow">
              <a:avLst/>
            </a:prstGeom>
            <a:solidFill>
              <a:srgbClr val="F9870A"/>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52371427"/>
      </p:ext>
    </p:extLst>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CFT Demo-All Items&#10;List tab&#10;Filled by added next to date&#10;&#10;Box around list "/>
          <p:cNvGrpSpPr/>
          <p:nvPr/>
        </p:nvGrpSpPr>
        <p:grpSpPr>
          <a:xfrm>
            <a:off x="1752600" y="152400"/>
            <a:ext cx="8689932" cy="5715000"/>
            <a:chOff x="1752600" y="152400"/>
            <a:chExt cx="8689932" cy="5715000"/>
          </a:xfrm>
        </p:grpSpPr>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52400"/>
              <a:ext cx="8689932" cy="5715000"/>
            </a:xfrm>
            <a:prstGeom prst="rect">
              <a:avLst/>
            </a:prstGeom>
            <a:noFill/>
            <a:ln w="57150">
              <a:solidFill>
                <a:srgbClr val="F9870A"/>
              </a:solidFill>
              <a:miter lim="800000"/>
              <a:headEnd/>
              <a:tailEnd/>
            </a:ln>
            <a:extLst>
              <a:ext uri="{909E8E84-426E-40DD-AFC4-6F175D3DCCD1}">
                <a14:hiddenFill xmlns:a14="http://schemas.microsoft.com/office/drawing/2010/main">
                  <a:solidFill>
                    <a:schemeClr val="accent1"/>
                  </a:solidFill>
                </a14:hiddenFill>
              </a:ext>
            </a:extLst>
          </p:spPr>
        </p:pic>
        <p:sp>
          <p:nvSpPr>
            <p:cNvPr id="4" name="Rectangle 3"/>
            <p:cNvSpPr/>
            <p:nvPr/>
          </p:nvSpPr>
          <p:spPr>
            <a:xfrm>
              <a:off x="3436180" y="171795"/>
              <a:ext cx="2355021" cy="1504605"/>
            </a:xfrm>
            <a:prstGeom prst="rect">
              <a:avLst/>
            </a:prstGeom>
            <a:solidFill>
              <a:schemeClr val="accent1">
                <a:alpha val="0"/>
              </a:schemeClr>
            </a:solidFill>
            <a:ln w="177800">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rot="18252475">
              <a:off x="2746911" y="2229924"/>
              <a:ext cx="1730901" cy="741005"/>
            </a:xfrm>
            <a:prstGeom prst="rightArrow">
              <a:avLst/>
            </a:prstGeom>
            <a:solidFill>
              <a:srgbClr val="F9870A"/>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263096147"/>
      </p:ext>
    </p:extLst>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Create Column:&#10;Name and type: tyle a name for this column, and select the type of information you want to store in this column.&#10;&#10;Column name:&#10;# Missing Medications&#10;&#10;Number selected&#10;&#10;box around column name"/>
          <p:cNvGrpSpPr/>
          <p:nvPr/>
        </p:nvGrpSpPr>
        <p:grpSpPr>
          <a:xfrm>
            <a:off x="1716657" y="533400"/>
            <a:ext cx="8724900" cy="5410200"/>
            <a:chOff x="1716657" y="533400"/>
            <a:chExt cx="8724900" cy="5410200"/>
          </a:xfrm>
        </p:grpSpPr>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6657" y="533400"/>
              <a:ext cx="8724900" cy="487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7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8769" y="1219200"/>
              <a:ext cx="7760677" cy="4724400"/>
            </a:xfrm>
            <a:prstGeom prst="rect">
              <a:avLst/>
            </a:prstGeom>
            <a:noFill/>
            <a:ln w="57150">
              <a:solidFill>
                <a:srgbClr val="F9870A"/>
              </a:solidFill>
              <a:miter lim="800000"/>
              <a:headEnd/>
              <a:tailEnd/>
            </a:ln>
            <a:effectLst>
              <a:outerShdw blurRad="50800" dist="50800" dir="5400000" sx="155000" sy="155000" algn="ctr" rotWithShape="0">
                <a:srgbClr val="000000">
                  <a:alpha val="24000"/>
                </a:srgbClr>
              </a:outerShdw>
            </a:effectLst>
            <a:extLst>
              <a:ext uri="{909E8E84-426E-40DD-AFC4-6F175D3DCCD1}">
                <a14:hiddenFill xmlns:a14="http://schemas.microsoft.com/office/drawing/2010/main">
                  <a:solidFill>
                    <a:schemeClr val="accent1"/>
                  </a:solidFill>
                </a14:hiddenFill>
              </a:ext>
            </a:extLst>
          </p:spPr>
        </p:pic>
        <p:sp>
          <p:nvSpPr>
            <p:cNvPr id="4" name="Rectangle 3"/>
            <p:cNvSpPr/>
            <p:nvPr/>
          </p:nvSpPr>
          <p:spPr>
            <a:xfrm>
              <a:off x="6115050" y="1905001"/>
              <a:ext cx="3181350" cy="478181"/>
            </a:xfrm>
            <a:prstGeom prst="rect">
              <a:avLst/>
            </a:prstGeom>
            <a:solidFill>
              <a:schemeClr val="accent1">
                <a:alpha val="0"/>
              </a:schemeClr>
            </a:solidFill>
            <a:ln w="177800">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13467644"/>
      </p:ext>
    </p:extLst>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Create Column:&#10;Name and type: tyle a name for this column, and select the type of information you want to store in this column.&#10;&#10;Column name:&#10;# Missing Medications&#10;&#10;Number selected&#10;&#10;box around number"/>
          <p:cNvGrpSpPr/>
          <p:nvPr/>
        </p:nvGrpSpPr>
        <p:grpSpPr>
          <a:xfrm>
            <a:off x="1716657" y="533400"/>
            <a:ext cx="8724900" cy="5410200"/>
            <a:chOff x="1716657" y="533400"/>
            <a:chExt cx="8724900" cy="5410200"/>
          </a:xfrm>
        </p:grpSpPr>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6657" y="533400"/>
              <a:ext cx="8724900" cy="487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7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8769" y="1219200"/>
              <a:ext cx="7760677" cy="4724400"/>
            </a:xfrm>
            <a:prstGeom prst="rect">
              <a:avLst/>
            </a:prstGeom>
            <a:noFill/>
            <a:ln w="9525">
              <a:solidFill>
                <a:srgbClr val="F9870A"/>
              </a:solidFill>
              <a:miter lim="800000"/>
              <a:headEnd/>
              <a:tailEnd/>
            </a:ln>
            <a:effectLst>
              <a:outerShdw blurRad="50800" dist="50800" dir="5400000" sx="155000" sy="155000" algn="ctr" rotWithShape="0">
                <a:srgbClr val="000000">
                  <a:alpha val="24000"/>
                </a:srgbClr>
              </a:outerShdw>
            </a:effectLst>
            <a:extLst>
              <a:ext uri="{909E8E84-426E-40DD-AFC4-6F175D3DCCD1}">
                <a14:hiddenFill xmlns:a14="http://schemas.microsoft.com/office/drawing/2010/main">
                  <a:solidFill>
                    <a:schemeClr val="accent1"/>
                  </a:solidFill>
                </a14:hiddenFill>
              </a:ext>
            </a:extLst>
          </p:spPr>
        </p:pic>
        <p:sp>
          <p:nvSpPr>
            <p:cNvPr id="4" name="Rectangle 3"/>
            <p:cNvSpPr/>
            <p:nvPr/>
          </p:nvSpPr>
          <p:spPr>
            <a:xfrm>
              <a:off x="6136821" y="3151415"/>
              <a:ext cx="3181350" cy="658585"/>
            </a:xfrm>
            <a:prstGeom prst="rect">
              <a:avLst/>
            </a:prstGeom>
            <a:solidFill>
              <a:srgbClr val="F9870A">
                <a:alpha val="0"/>
              </a:srgbClr>
            </a:solidFill>
            <a:ln w="177800">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2759163"/>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Additional Column Settings:&#10;description:&#10;Require that this column contains information: yes/no&#10;Enforce unique values: yes/no&#10;You can specify a minimum and maximum allowed value:&#10;min&#10;Mac&#10;Number of decminal places: automatric"/>
          <p:cNvGrpSpPr/>
          <p:nvPr/>
        </p:nvGrpSpPr>
        <p:grpSpPr>
          <a:xfrm>
            <a:off x="1716657" y="533400"/>
            <a:ext cx="8724900" cy="4876800"/>
            <a:chOff x="1716657" y="533400"/>
            <a:chExt cx="8724900" cy="4876800"/>
          </a:xfrm>
        </p:grpSpPr>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6657" y="533400"/>
              <a:ext cx="8724900" cy="487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9079" y="1894665"/>
              <a:ext cx="8280057" cy="3421406"/>
            </a:xfrm>
            <a:prstGeom prst="rect">
              <a:avLst/>
            </a:prstGeom>
            <a:noFill/>
            <a:ln w="57150">
              <a:solidFill>
                <a:srgbClr val="F9870A"/>
              </a:solidFill>
              <a:miter lim="800000"/>
              <a:headEnd/>
              <a:tailEnd/>
            </a:ln>
            <a:effectLst>
              <a:outerShdw blurRad="1130300" dist="50800" dir="5400000" sx="200000" sy="200000" algn="ctr" rotWithShape="0">
                <a:srgbClr val="000000">
                  <a:alpha val="25000"/>
                </a:srgbClr>
              </a:outerShdw>
            </a:effectLst>
            <a:extLst>
              <a:ext uri="{909E8E84-426E-40DD-AFC4-6F175D3DCCD1}">
                <a14:hiddenFill xmlns:a14="http://schemas.microsoft.com/office/drawing/2010/main">
                  <a:solidFill>
                    <a:schemeClr val="accent1"/>
                  </a:solidFill>
                </a14:hiddenFill>
              </a:ext>
            </a:extLst>
          </p:spPr>
        </p:pic>
        <p:sp>
          <p:nvSpPr>
            <p:cNvPr id="6" name="Rectangle 5"/>
            <p:cNvSpPr/>
            <p:nvPr/>
          </p:nvSpPr>
          <p:spPr>
            <a:xfrm>
              <a:off x="6089171" y="4703420"/>
              <a:ext cx="3181350" cy="630581"/>
            </a:xfrm>
            <a:prstGeom prst="rect">
              <a:avLst/>
            </a:prstGeom>
            <a:solidFill>
              <a:schemeClr val="accent1">
                <a:alpha val="0"/>
              </a:schemeClr>
            </a:solidFill>
            <a:ln w="177800">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58603340"/>
      </p:ext>
    </p:extLst>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Additional Column Settings:&#10;description:&#10;Require that this column contains information: yes/no&#10;Enforce unique values: yes/no&#10;You can specify a minimum and maximum allowed value:&#10;min&#10;Mac&#10;Number of decminal places: automatric&#10;&#10;&#10;box around default value: number: 0"/>
          <p:cNvGrpSpPr/>
          <p:nvPr/>
        </p:nvGrpSpPr>
        <p:grpSpPr>
          <a:xfrm>
            <a:off x="1716657" y="533400"/>
            <a:ext cx="8724900" cy="4876800"/>
            <a:chOff x="1716657" y="533400"/>
            <a:chExt cx="8724900" cy="4876800"/>
          </a:xfrm>
        </p:grpSpPr>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6657" y="533400"/>
              <a:ext cx="8724900" cy="487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1" y="2209801"/>
              <a:ext cx="8342670" cy="2785053"/>
            </a:xfrm>
            <a:prstGeom prst="rect">
              <a:avLst/>
            </a:prstGeom>
            <a:noFill/>
            <a:ln w="57150">
              <a:solidFill>
                <a:srgbClr val="F9870A"/>
              </a:solidFill>
              <a:miter lim="800000"/>
              <a:headEnd/>
              <a:tailEnd/>
            </a:ln>
            <a:effectLst>
              <a:outerShdw blurRad="1270000" dist="50800" dir="5400000" sx="200000" sy="200000" algn="ctr" rotWithShape="0">
                <a:srgbClr val="000000">
                  <a:alpha val="31000"/>
                </a:srgbClr>
              </a:outerShdw>
            </a:effectLst>
            <a:extLst>
              <a:ext uri="{909E8E84-426E-40DD-AFC4-6F175D3DCCD1}">
                <a14:hiddenFill xmlns:a14="http://schemas.microsoft.com/office/drawing/2010/main">
                  <a:solidFill>
                    <a:schemeClr val="accent1"/>
                  </a:solidFill>
                </a14:hiddenFill>
              </a:ext>
            </a:extLst>
          </p:spPr>
        </p:pic>
        <p:sp>
          <p:nvSpPr>
            <p:cNvPr id="6" name="Rectangle 5"/>
            <p:cNvSpPr/>
            <p:nvPr/>
          </p:nvSpPr>
          <p:spPr>
            <a:xfrm>
              <a:off x="6104507" y="2318857"/>
              <a:ext cx="3181350" cy="881543"/>
            </a:xfrm>
            <a:prstGeom prst="rect">
              <a:avLst/>
            </a:prstGeom>
            <a:solidFill>
              <a:schemeClr val="accent1">
                <a:alpha val="0"/>
              </a:schemeClr>
            </a:solidFill>
            <a:ln w="177800">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66103215"/>
      </p:ext>
    </p:extLst>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Additional Column Settings:&#10;description:&#10;Require that this column contains information: yes/no&#10;Enforce unique values: yes/no&#10;You can specify a minimum and maximum allowed value:&#10;min&#10;Mac&#10;Number of decminal places: automatric&#10;&#10;box around ok"/>
          <p:cNvGrpSpPr/>
          <p:nvPr/>
        </p:nvGrpSpPr>
        <p:grpSpPr>
          <a:xfrm>
            <a:off x="1716657" y="533400"/>
            <a:ext cx="8724900" cy="4876800"/>
            <a:chOff x="1716657" y="533400"/>
            <a:chExt cx="8724900" cy="4876800"/>
          </a:xfrm>
        </p:grpSpPr>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6657" y="533400"/>
              <a:ext cx="8724900" cy="487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1" y="2209801"/>
              <a:ext cx="8342670" cy="2785053"/>
            </a:xfrm>
            <a:prstGeom prst="rect">
              <a:avLst/>
            </a:prstGeom>
            <a:noFill/>
            <a:ln w="57150">
              <a:solidFill>
                <a:srgbClr val="F9870A"/>
              </a:solidFill>
              <a:miter lim="800000"/>
              <a:headEnd/>
              <a:tailEnd/>
            </a:ln>
            <a:effectLst>
              <a:outerShdw blurRad="1270000" dist="50800" dir="5400000" sx="200000" sy="200000" algn="ctr" rotWithShape="0">
                <a:srgbClr val="000000">
                  <a:alpha val="31000"/>
                </a:srgbClr>
              </a:outerShdw>
            </a:effectLst>
            <a:extLst>
              <a:ext uri="{909E8E84-426E-40DD-AFC4-6F175D3DCCD1}">
                <a14:hiddenFill xmlns:a14="http://schemas.microsoft.com/office/drawing/2010/main">
                  <a:solidFill>
                    <a:schemeClr val="accent1"/>
                  </a:solidFill>
                </a14:hiddenFill>
              </a:ext>
            </a:extLst>
          </p:spPr>
        </p:pic>
        <p:sp>
          <p:nvSpPr>
            <p:cNvPr id="6" name="Rectangle 5"/>
            <p:cNvSpPr/>
            <p:nvPr/>
          </p:nvSpPr>
          <p:spPr>
            <a:xfrm>
              <a:off x="6400799" y="4572000"/>
              <a:ext cx="1981201" cy="422854"/>
            </a:xfrm>
            <a:prstGeom prst="rect">
              <a:avLst/>
            </a:prstGeom>
            <a:solidFill>
              <a:schemeClr val="accent1">
                <a:alpha val="0"/>
              </a:schemeClr>
            </a:solidFill>
            <a:ln w="177800">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0246482"/>
      </p:ext>
    </p:extLst>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CFT_ All Items:&#10;list tab.&#10;Columns across:&#10;edit&#10;date&#10;ward&#10;filled by&#10;# missing medications&#10;# errors"/>
          <p:cNvGrpSpPr/>
          <p:nvPr/>
        </p:nvGrpSpPr>
        <p:grpSpPr>
          <a:xfrm>
            <a:off x="1576353" y="609600"/>
            <a:ext cx="8949017" cy="5334000"/>
            <a:chOff x="1576353" y="609600"/>
            <a:chExt cx="8949017" cy="5334000"/>
          </a:xfrm>
        </p:grpSpPr>
        <p:pic>
          <p:nvPicPr>
            <p:cNvPr id="1946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6353" y="609600"/>
              <a:ext cx="8943474" cy="5334000"/>
            </a:xfrm>
            <a:prstGeom prst="rect">
              <a:avLst/>
            </a:prstGeom>
            <a:noFill/>
            <a:ln w="9525">
              <a:solidFill>
                <a:srgbClr val="F9870A"/>
              </a:solidFill>
              <a:miter lim="800000"/>
              <a:headEnd/>
              <a:tailEnd/>
            </a:ln>
            <a:extLst>
              <a:ext uri="{909E8E84-426E-40DD-AFC4-6F175D3DCCD1}">
                <a14:hiddenFill xmlns:a14="http://schemas.microsoft.com/office/drawing/2010/main">
                  <a:solidFill>
                    <a:schemeClr val="accent1"/>
                  </a:solidFill>
                </a14:hiddenFill>
              </a:ext>
            </a:extLst>
          </p:spPr>
        </p:pic>
        <p:sp>
          <p:nvSpPr>
            <p:cNvPr id="7" name="Right Arrow 6"/>
            <p:cNvSpPr/>
            <p:nvPr/>
          </p:nvSpPr>
          <p:spPr>
            <a:xfrm rot="19125814">
              <a:off x="7429960" y="2906098"/>
              <a:ext cx="1730901" cy="741005"/>
            </a:xfrm>
            <a:prstGeom prst="rightArrow">
              <a:avLst/>
            </a:prstGeom>
            <a:solidFill>
              <a:srgbClr val="F9870A"/>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7924801" y="1905000"/>
              <a:ext cx="2600569" cy="609600"/>
            </a:xfrm>
            <a:prstGeom prst="rect">
              <a:avLst/>
            </a:prstGeom>
            <a:solidFill>
              <a:schemeClr val="accent1">
                <a:alpha val="0"/>
              </a:schemeClr>
            </a:solidFill>
            <a:ln w="92075">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13467644"/>
      </p:ext>
    </p:extLst>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CFT_ All Items:&#10;list tab.&#10;Columns across:&#10;edit&#10;date&#10;ward&#10;filled by&#10;# missing medications&#10;# errors&#10;&#10;box around creat column"/>
          <p:cNvGrpSpPr/>
          <p:nvPr/>
        </p:nvGrpSpPr>
        <p:grpSpPr>
          <a:xfrm>
            <a:off x="1571625" y="857250"/>
            <a:ext cx="9048750" cy="5143500"/>
            <a:chOff x="1571625" y="857250"/>
            <a:chExt cx="9048750" cy="5143500"/>
          </a:xfrm>
        </p:grpSpPr>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1625" y="857250"/>
              <a:ext cx="9048750" cy="5143500"/>
            </a:xfrm>
            <a:prstGeom prst="rect">
              <a:avLst/>
            </a:prstGeom>
            <a:noFill/>
            <a:ln w="57150">
              <a:solidFill>
                <a:srgbClr val="F9870A"/>
              </a:solidFill>
              <a:miter lim="800000"/>
              <a:headEnd/>
              <a:tailEnd/>
            </a:ln>
            <a:extLst>
              <a:ext uri="{909E8E84-426E-40DD-AFC4-6F175D3DCCD1}">
                <a14:hiddenFill xmlns:a14="http://schemas.microsoft.com/office/drawing/2010/main">
                  <a:solidFill>
                    <a:schemeClr val="accent1"/>
                  </a:solidFill>
                </a14:hiddenFill>
              </a:ext>
            </a:extLst>
          </p:spPr>
        </p:pic>
        <p:sp>
          <p:nvSpPr>
            <p:cNvPr id="3" name="Right Arrow 2"/>
            <p:cNvSpPr/>
            <p:nvPr/>
          </p:nvSpPr>
          <p:spPr>
            <a:xfrm rot="19125814">
              <a:off x="2629360" y="2383592"/>
              <a:ext cx="1730901" cy="741005"/>
            </a:xfrm>
            <a:prstGeom prst="rightArrow">
              <a:avLst/>
            </a:prstGeom>
            <a:solidFill>
              <a:srgbClr val="F9870A"/>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124201" y="1295400"/>
              <a:ext cx="2600569" cy="609600"/>
            </a:xfrm>
            <a:prstGeom prst="rect">
              <a:avLst/>
            </a:prstGeom>
            <a:solidFill>
              <a:schemeClr val="accent1">
                <a:alpha val="0"/>
              </a:schemeClr>
            </a:solidFill>
            <a:ln w="92075">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9046479"/>
      </p:ext>
    </p:extLst>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Create Column:&#10;Name and type: tyle a name for this column, and select the type of information you want to store in this column.&#10;&#10;Column name:&#10;Notes&#10;&#10;Mutiple Lines of Text selected&#10;&#10;box around column name"/>
          <p:cNvGrpSpPr/>
          <p:nvPr/>
        </p:nvGrpSpPr>
        <p:grpSpPr>
          <a:xfrm>
            <a:off x="1443037" y="689783"/>
            <a:ext cx="9305925" cy="5783234"/>
            <a:chOff x="1524001" y="674716"/>
            <a:chExt cx="9305925" cy="5783234"/>
          </a:xfrm>
        </p:grpSpPr>
        <p:pic>
          <p:nvPicPr>
            <p:cNvPr id="25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685800"/>
              <a:ext cx="9305925" cy="5772150"/>
            </a:xfrm>
            <a:prstGeom prst="rect">
              <a:avLst/>
            </a:prstGeom>
            <a:noFill/>
            <a:ln>
              <a:noFill/>
            </a:ln>
            <a:effectLst>
              <a:outerShdw blurRad="1181100" dist="1193800" dir="11520000" sx="135000" sy="135000" algn="ctr" rotWithShape="0">
                <a:srgbClr val="000000">
                  <a:alpha val="38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2311" y="674716"/>
              <a:ext cx="8129303" cy="5772150"/>
            </a:xfrm>
            <a:prstGeom prst="rect">
              <a:avLst/>
            </a:prstGeom>
            <a:noFill/>
            <a:ln w="57150">
              <a:solidFill>
                <a:srgbClr val="F9870A"/>
              </a:solidFill>
              <a:miter lim="800000"/>
              <a:headEnd/>
              <a:tailEnd/>
            </a:ln>
            <a:extLst>
              <a:ext uri="{909E8E84-426E-40DD-AFC4-6F175D3DCCD1}">
                <a14:hiddenFill xmlns:a14="http://schemas.microsoft.com/office/drawing/2010/main">
                  <a:solidFill>
                    <a:schemeClr val="accent1"/>
                  </a:solidFill>
                </a14:hiddenFill>
              </a:ext>
            </a:extLst>
          </p:spPr>
        </p:pic>
        <p:sp>
          <p:nvSpPr>
            <p:cNvPr id="5" name="Right Arrow 4"/>
            <p:cNvSpPr/>
            <p:nvPr/>
          </p:nvSpPr>
          <p:spPr>
            <a:xfrm>
              <a:off x="3657601" y="1248881"/>
              <a:ext cx="1730901" cy="741005"/>
            </a:xfrm>
            <a:prstGeom prst="rightArrow">
              <a:avLst/>
            </a:prstGeom>
            <a:solidFill>
              <a:srgbClr val="F9870A"/>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715000" y="1295400"/>
              <a:ext cx="2659034" cy="609600"/>
            </a:xfrm>
            <a:prstGeom prst="rect">
              <a:avLst/>
            </a:prstGeom>
            <a:solidFill>
              <a:schemeClr val="accent1">
                <a:alpha val="0"/>
              </a:schemeClr>
            </a:solidFill>
            <a:ln w="95250">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6072052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note book with a fountain pen"/>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276750" y="0"/>
            <a:ext cx="7624250" cy="70448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5990114"/>
      </p:ext>
    </p:extLst>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Create Column:&#10;Name and type: tyle a name for this column, and select the type of information you want to store in this column.&#10;&#10;Column name:&#10;Notes&#10;&#10;Mutiple Lines of Text selected&#10;&#10;box around multiple lines of text"/>
          <p:cNvGrpSpPr/>
          <p:nvPr/>
        </p:nvGrpSpPr>
        <p:grpSpPr>
          <a:xfrm>
            <a:off x="1524001" y="674716"/>
            <a:ext cx="9305925" cy="5783234"/>
            <a:chOff x="1524001" y="674716"/>
            <a:chExt cx="9305925" cy="5783234"/>
          </a:xfrm>
        </p:grpSpPr>
        <p:pic>
          <p:nvPicPr>
            <p:cNvPr id="25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685800"/>
              <a:ext cx="9305925" cy="5772150"/>
            </a:xfrm>
            <a:prstGeom prst="rect">
              <a:avLst/>
            </a:prstGeom>
            <a:noFill/>
            <a:ln>
              <a:noFill/>
            </a:ln>
            <a:effectLst>
              <a:outerShdw blurRad="1181100" dist="1193800" dir="11520000" sx="135000" sy="135000" algn="ctr" rotWithShape="0">
                <a:srgbClr val="000000">
                  <a:alpha val="38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2311" y="674716"/>
              <a:ext cx="8129303" cy="5772150"/>
            </a:xfrm>
            <a:prstGeom prst="rect">
              <a:avLst/>
            </a:prstGeom>
            <a:noFill/>
            <a:ln w="57150">
              <a:solidFill>
                <a:srgbClr val="F9870A"/>
              </a:solidFill>
              <a:miter lim="800000"/>
              <a:headEnd/>
              <a:tailEnd/>
            </a:ln>
            <a:extLst>
              <a:ext uri="{909E8E84-426E-40DD-AFC4-6F175D3DCCD1}">
                <a14:hiddenFill xmlns:a14="http://schemas.microsoft.com/office/drawing/2010/main">
                  <a:solidFill>
                    <a:schemeClr val="accent1"/>
                  </a:solidFill>
                </a14:hiddenFill>
              </a:ext>
            </a:extLst>
          </p:spPr>
        </p:pic>
        <p:sp>
          <p:nvSpPr>
            <p:cNvPr id="5" name="Right Arrow 4"/>
            <p:cNvSpPr/>
            <p:nvPr/>
          </p:nvSpPr>
          <p:spPr>
            <a:xfrm>
              <a:off x="3649288" y="2209801"/>
              <a:ext cx="1730901" cy="741005"/>
            </a:xfrm>
            <a:prstGeom prst="rightArrow">
              <a:avLst/>
            </a:prstGeom>
            <a:solidFill>
              <a:srgbClr val="F9870A"/>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706687" y="2256320"/>
              <a:ext cx="2659034" cy="609600"/>
            </a:xfrm>
            <a:prstGeom prst="rect">
              <a:avLst/>
            </a:prstGeom>
            <a:solidFill>
              <a:schemeClr val="accent1">
                <a:alpha val="0"/>
              </a:schemeClr>
            </a:solidFill>
            <a:ln w="95250">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96677147"/>
      </p:ext>
    </p:extLst>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Additional column settings:&#10;description:&#10;require that this column contains information: yes/no&#10;Number of lines for editing: 6&#10;specify the type of text to allow:&#10;Enhanced rich text&#10;&#10;append changes to existing text: yes/no&#10;add to all content types&#10;&#10;ok/cancel&#10;&#10;Box around number of lines for editing"/>
          <p:cNvGrpSpPr/>
          <p:nvPr/>
        </p:nvGrpSpPr>
        <p:grpSpPr>
          <a:xfrm>
            <a:off x="1524001" y="685800"/>
            <a:ext cx="9305925" cy="5772150"/>
            <a:chOff x="1524001" y="685800"/>
            <a:chExt cx="9305925" cy="5772150"/>
          </a:xfrm>
        </p:grpSpPr>
        <p:pic>
          <p:nvPicPr>
            <p:cNvPr id="25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685800"/>
              <a:ext cx="9305925" cy="5772150"/>
            </a:xfrm>
            <a:prstGeom prst="rect">
              <a:avLst/>
            </a:prstGeom>
            <a:noFill/>
            <a:ln>
              <a:noFill/>
            </a:ln>
            <a:effectLst>
              <a:outerShdw blurRad="1181100" dist="1193800" dir="11520000" sx="135000" sy="135000" algn="ctr" rotWithShape="0">
                <a:srgbClr val="000000">
                  <a:alpha val="38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685800"/>
              <a:ext cx="8536278" cy="5772150"/>
            </a:xfrm>
            <a:prstGeom prst="rect">
              <a:avLst/>
            </a:prstGeom>
            <a:noFill/>
            <a:ln w="57150">
              <a:solidFill>
                <a:srgbClr val="F9870A"/>
              </a:solidFill>
              <a:miter lim="800000"/>
              <a:headEnd/>
              <a:tailEnd/>
            </a:ln>
            <a:extLst>
              <a:ext uri="{909E8E84-426E-40DD-AFC4-6F175D3DCCD1}">
                <a14:hiddenFill xmlns:a14="http://schemas.microsoft.com/office/drawing/2010/main">
                  <a:solidFill>
                    <a:schemeClr val="accent1"/>
                  </a:solidFill>
                </a14:hiddenFill>
              </a:ext>
            </a:extLst>
          </p:spPr>
        </p:pic>
        <p:sp>
          <p:nvSpPr>
            <p:cNvPr id="5" name="Right Arrow 4"/>
            <p:cNvSpPr/>
            <p:nvPr/>
          </p:nvSpPr>
          <p:spPr>
            <a:xfrm>
              <a:off x="3984100" y="2830871"/>
              <a:ext cx="1730901" cy="741005"/>
            </a:xfrm>
            <a:prstGeom prst="rightArrow">
              <a:avLst/>
            </a:prstGeom>
            <a:solidFill>
              <a:srgbClr val="F9870A"/>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867401" y="2743200"/>
              <a:ext cx="3280931" cy="828675"/>
            </a:xfrm>
            <a:prstGeom prst="rect">
              <a:avLst/>
            </a:prstGeom>
            <a:solidFill>
              <a:schemeClr val="accent1">
                <a:alpha val="0"/>
              </a:schemeClr>
            </a:solidFill>
            <a:ln w="95250">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61718396"/>
      </p:ext>
    </p:extLst>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Additional column settings:&#10;description:&#10;require that this column contains information: yes/no&#10;Number of lines for editing: 6&#10;specify the type of text to allow:&#10;Enhanced rich text&#10;&#10;append changes to existing text: yes/no&#10;add to all content types&#10;&#10;ok/cancel&#10;&#10;Box around add to all content types"/>
          <p:cNvGrpSpPr/>
          <p:nvPr/>
        </p:nvGrpSpPr>
        <p:grpSpPr>
          <a:xfrm>
            <a:off x="1524001" y="685800"/>
            <a:ext cx="9305925" cy="5772150"/>
            <a:chOff x="1524001" y="685800"/>
            <a:chExt cx="9305925" cy="5772150"/>
          </a:xfrm>
        </p:grpSpPr>
        <p:pic>
          <p:nvPicPr>
            <p:cNvPr id="25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685800"/>
              <a:ext cx="9305925" cy="5772150"/>
            </a:xfrm>
            <a:prstGeom prst="rect">
              <a:avLst/>
            </a:prstGeom>
            <a:noFill/>
            <a:ln>
              <a:noFill/>
            </a:ln>
            <a:effectLst>
              <a:outerShdw blurRad="1181100" dist="1193800" dir="11520000" sx="135000" sy="135000" algn="ctr" rotWithShape="0">
                <a:srgbClr val="000000">
                  <a:alpha val="38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685800"/>
              <a:ext cx="8536278" cy="5772150"/>
            </a:xfrm>
            <a:prstGeom prst="rect">
              <a:avLst/>
            </a:prstGeom>
            <a:noFill/>
            <a:ln w="57150">
              <a:solidFill>
                <a:srgbClr val="F9870A"/>
              </a:solidFill>
              <a:miter lim="800000"/>
              <a:headEnd/>
              <a:tailEnd/>
            </a:ln>
            <a:extLst>
              <a:ext uri="{909E8E84-426E-40DD-AFC4-6F175D3DCCD1}">
                <a14:hiddenFill xmlns:a14="http://schemas.microsoft.com/office/drawing/2010/main">
                  <a:solidFill>
                    <a:schemeClr val="accent1"/>
                  </a:solidFill>
                </a14:hiddenFill>
              </a:ext>
            </a:extLst>
          </p:spPr>
        </p:pic>
        <p:sp>
          <p:nvSpPr>
            <p:cNvPr id="5" name="Right Arrow 4"/>
            <p:cNvSpPr/>
            <p:nvPr/>
          </p:nvSpPr>
          <p:spPr>
            <a:xfrm>
              <a:off x="3984099" y="4953001"/>
              <a:ext cx="1730901" cy="741005"/>
            </a:xfrm>
            <a:prstGeom prst="rightArrow">
              <a:avLst/>
            </a:prstGeom>
            <a:solidFill>
              <a:srgbClr val="F9870A"/>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867400" y="4865330"/>
              <a:ext cx="3280931" cy="828675"/>
            </a:xfrm>
            <a:prstGeom prst="rect">
              <a:avLst/>
            </a:prstGeom>
            <a:solidFill>
              <a:schemeClr val="accent1">
                <a:alpha val="0"/>
              </a:schemeClr>
            </a:solidFill>
            <a:ln w="95250">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82835084"/>
      </p:ext>
    </p:extLst>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Additional column settings:&#10;description:&#10;require that this column contains information: yes/no&#10;Number of lines for editing: 6&#10;specify the type of text to allow:&#10;Enhanced rich text&#10;&#10;append changes to existing text: yes/no&#10;add to all content types&#10;&#10;ok/cancel&#10;&#10;Box around ok"/>
          <p:cNvGrpSpPr/>
          <p:nvPr/>
        </p:nvGrpSpPr>
        <p:grpSpPr>
          <a:xfrm>
            <a:off x="1524001" y="685800"/>
            <a:ext cx="9305925" cy="5797550"/>
            <a:chOff x="1524001" y="685800"/>
            <a:chExt cx="9305925" cy="5797550"/>
          </a:xfrm>
        </p:grpSpPr>
        <p:pic>
          <p:nvPicPr>
            <p:cNvPr id="25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685800"/>
              <a:ext cx="9305925" cy="5772150"/>
            </a:xfrm>
            <a:prstGeom prst="rect">
              <a:avLst/>
            </a:prstGeom>
            <a:noFill/>
            <a:ln>
              <a:noFill/>
            </a:ln>
            <a:effectLst>
              <a:outerShdw blurRad="1181100" dist="1193800" dir="11520000" sx="135000" sy="135000" algn="ctr" rotWithShape="0">
                <a:srgbClr val="000000">
                  <a:alpha val="38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7861" y="711200"/>
              <a:ext cx="8536278" cy="5772150"/>
            </a:xfrm>
            <a:prstGeom prst="rect">
              <a:avLst/>
            </a:prstGeom>
            <a:noFill/>
            <a:ln w="57150">
              <a:solidFill>
                <a:srgbClr val="F9870A"/>
              </a:solidFill>
              <a:miter lim="800000"/>
              <a:headEnd/>
              <a:tailEnd/>
            </a:ln>
            <a:extLst>
              <a:ext uri="{909E8E84-426E-40DD-AFC4-6F175D3DCCD1}">
                <a14:hiddenFill xmlns:a14="http://schemas.microsoft.com/office/drawing/2010/main">
                  <a:solidFill>
                    <a:schemeClr val="accent1"/>
                  </a:solidFill>
                </a14:hiddenFill>
              </a:ext>
            </a:extLst>
          </p:spPr>
        </p:pic>
        <p:sp>
          <p:nvSpPr>
            <p:cNvPr id="5" name="Right Arrow 4"/>
            <p:cNvSpPr/>
            <p:nvPr/>
          </p:nvSpPr>
          <p:spPr>
            <a:xfrm>
              <a:off x="4532875" y="5686776"/>
              <a:ext cx="1730901" cy="741005"/>
            </a:xfrm>
            <a:prstGeom prst="rightArrow">
              <a:avLst/>
            </a:prstGeom>
            <a:solidFill>
              <a:srgbClr val="F9870A"/>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6730999" y="5867401"/>
              <a:ext cx="1828801" cy="406400"/>
            </a:xfrm>
            <a:prstGeom prst="rect">
              <a:avLst/>
            </a:prstGeom>
            <a:solidFill>
              <a:schemeClr val="accent1">
                <a:alpha val="0"/>
              </a:schemeClr>
            </a:solidFill>
            <a:ln w="95250">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79204925"/>
      </p:ext>
    </p:extLst>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pharmacy timesavers, CFT-demo, all items:&#10;Columns:&#10;edit&#10;date&#10;ward&#10;filled by&#10;#missing medication &#10;# errors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1184" y="381000"/>
            <a:ext cx="8944416" cy="5791200"/>
          </a:xfrm>
          <a:prstGeom prst="rect">
            <a:avLst/>
          </a:prstGeom>
          <a:noFill/>
          <a:ln w="57150">
            <a:solidFill>
              <a:srgbClr val="F9870A"/>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469428013"/>
      </p:ext>
    </p:extLst>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pharmacy timesavers, CFT-demo, all items:&#10;Columns:&#10;edit&#10;date&#10;ward&#10;filled by&#10;#missing medication &#10;# errors &#10;&#10;box around add new item"/>
          <p:cNvGrpSpPr/>
          <p:nvPr/>
        </p:nvGrpSpPr>
        <p:grpSpPr>
          <a:xfrm>
            <a:off x="1571184" y="381000"/>
            <a:ext cx="8944416" cy="5791200"/>
            <a:chOff x="1571184" y="381000"/>
            <a:chExt cx="8944416" cy="5791200"/>
          </a:xfrm>
        </p:grpSpPr>
        <p:pic>
          <p:nvPicPr>
            <p:cNvPr id="286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1184" y="381000"/>
              <a:ext cx="8944416" cy="5791200"/>
            </a:xfrm>
            <a:prstGeom prst="rect">
              <a:avLst/>
            </a:prstGeom>
            <a:noFill/>
            <a:ln w="57150">
              <a:solidFill>
                <a:srgbClr val="F9870A"/>
              </a:solidFill>
              <a:miter lim="800000"/>
              <a:headEnd/>
              <a:tailEnd/>
            </a:ln>
            <a:extLst>
              <a:ext uri="{909E8E84-426E-40DD-AFC4-6F175D3DCCD1}">
                <a14:hiddenFill xmlns:a14="http://schemas.microsoft.com/office/drawing/2010/main">
                  <a:solidFill>
                    <a:schemeClr val="accent1"/>
                  </a:solidFill>
                </a14:hiddenFill>
              </a:ext>
            </a:extLst>
          </p:spPr>
        </p:pic>
        <p:sp>
          <p:nvSpPr>
            <p:cNvPr id="3" name="Right Arrow 2"/>
            <p:cNvSpPr/>
            <p:nvPr/>
          </p:nvSpPr>
          <p:spPr>
            <a:xfrm rot="10800000">
              <a:off x="5334001" y="2085910"/>
              <a:ext cx="1730901" cy="741005"/>
            </a:xfrm>
            <a:prstGeom prst="rightArrow">
              <a:avLst/>
            </a:prstGeom>
            <a:solidFill>
              <a:srgbClr val="F9870A"/>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743200" y="2057400"/>
              <a:ext cx="2286000" cy="630596"/>
            </a:xfrm>
            <a:prstGeom prst="rect">
              <a:avLst/>
            </a:prstGeom>
            <a:solidFill>
              <a:schemeClr val="accent1">
                <a:alpha val="0"/>
              </a:schemeClr>
            </a:solidFill>
            <a:ln w="95250">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60214858"/>
      </p:ext>
    </p:extLst>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CFT-demo-new item &#10;Date&#10;Ward&#10;Filled by&#10;# Missing medications&#10;# errors &#10;notes&#10;save/cancel"/>
          <p:cNvGrpSpPr/>
          <p:nvPr/>
        </p:nvGrpSpPr>
        <p:grpSpPr>
          <a:xfrm>
            <a:off x="1571184" y="304800"/>
            <a:ext cx="8944416" cy="5943600"/>
            <a:chOff x="1571184" y="304800"/>
            <a:chExt cx="8944416" cy="5943600"/>
          </a:xfrm>
        </p:grpSpPr>
        <p:pic>
          <p:nvPicPr>
            <p:cNvPr id="286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1184" y="381000"/>
              <a:ext cx="8944416" cy="57912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96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8177" y="304800"/>
              <a:ext cx="7030430" cy="5943600"/>
            </a:xfrm>
            <a:prstGeom prst="rect">
              <a:avLst/>
            </a:prstGeom>
            <a:noFill/>
            <a:ln w="57150">
              <a:solidFill>
                <a:srgbClr val="F9870A"/>
              </a:solidFill>
              <a:miter lim="800000"/>
              <a:headEnd/>
              <a:tailEnd/>
            </a:ln>
            <a:effectLst>
              <a:outerShdw blurRad="1130300" dist="1282700" dir="5400000" sx="163000" sy="163000" algn="ctr" rotWithShape="0">
                <a:srgbClr val="000000">
                  <a:alpha val="43137"/>
                </a:srgbClr>
              </a:outerShdw>
            </a:effectLst>
            <a:extLst>
              <a:ext uri="{909E8E84-426E-40DD-AFC4-6F175D3DCCD1}">
                <a14:hiddenFill xmlns:a14="http://schemas.microsoft.com/office/drawing/2010/main">
                  <a:solidFill>
                    <a:schemeClr val="accent1"/>
                  </a:solidFill>
                </a14:hiddenFill>
              </a:ext>
            </a:extLst>
          </p:spPr>
        </p:pic>
      </p:grpSp>
    </p:spTree>
    <p:extLst>
      <p:ext uri="{BB962C8B-B14F-4D97-AF65-F5344CB8AC3E}">
        <p14:creationId xmlns:p14="http://schemas.microsoft.com/office/powerpoint/2010/main" val="4193175048"/>
      </p:ext>
    </p:extLst>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CFT-demo-new item &#10;Date&#10;Ward&#10;Filled by&#10;# Missing medications&#10;# errors &#10;notes&#10;save/cancel"/>
          <p:cNvGrpSpPr/>
          <p:nvPr/>
        </p:nvGrpSpPr>
        <p:grpSpPr>
          <a:xfrm>
            <a:off x="1571184" y="158167"/>
            <a:ext cx="8944416" cy="6236866"/>
            <a:chOff x="1571184" y="158167"/>
            <a:chExt cx="8944416" cy="6236866"/>
          </a:xfrm>
        </p:grpSpPr>
        <p:pic>
          <p:nvPicPr>
            <p:cNvPr id="286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1184" y="381000"/>
              <a:ext cx="8944416" cy="579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7692" y="158167"/>
              <a:ext cx="7391400" cy="6236866"/>
            </a:xfrm>
            <a:prstGeom prst="rect">
              <a:avLst/>
            </a:prstGeom>
            <a:noFill/>
            <a:ln w="57150">
              <a:solidFill>
                <a:srgbClr val="F9870A"/>
              </a:solidFill>
              <a:miter lim="800000"/>
              <a:headEnd/>
              <a:tailEnd/>
            </a:ln>
            <a:effectLst>
              <a:outerShdw blurRad="723900" dist="1447800" dir="5400000" sx="152000" sy="152000" algn="ctr" rotWithShape="0">
                <a:srgbClr val="000000">
                  <a:alpha val="33000"/>
                </a:srgbClr>
              </a:outerShdw>
            </a:effectLst>
            <a:extLst>
              <a:ext uri="{909E8E84-426E-40DD-AFC4-6F175D3DCCD1}">
                <a14:hiddenFill xmlns:a14="http://schemas.microsoft.com/office/drawing/2010/main">
                  <a:solidFill>
                    <a:schemeClr val="accent1"/>
                  </a:solidFill>
                </a14:hiddenFill>
              </a:ext>
            </a:extLst>
          </p:spPr>
        </p:pic>
        <p:sp>
          <p:nvSpPr>
            <p:cNvPr id="5" name="Right Arrow 4"/>
            <p:cNvSpPr/>
            <p:nvPr/>
          </p:nvSpPr>
          <p:spPr>
            <a:xfrm>
              <a:off x="3810001" y="5431196"/>
              <a:ext cx="1730901" cy="741005"/>
            </a:xfrm>
            <a:prstGeom prst="rightArrow">
              <a:avLst/>
            </a:prstGeom>
            <a:solidFill>
              <a:srgbClr val="F9870A"/>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715000" y="5562600"/>
              <a:ext cx="2133600" cy="478409"/>
            </a:xfrm>
            <a:prstGeom prst="rect">
              <a:avLst/>
            </a:prstGeom>
            <a:solidFill>
              <a:schemeClr val="accent1">
                <a:alpha val="0"/>
              </a:schemeClr>
            </a:solidFill>
            <a:ln w="95250">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09185465"/>
      </p:ext>
    </p:extLst>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pharmacy timesavers, CFT-demo, all items:&#10;item added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1" y="838200"/>
            <a:ext cx="8902313" cy="4648200"/>
          </a:xfrm>
          <a:prstGeom prst="rect">
            <a:avLst/>
          </a:prstGeom>
          <a:noFill/>
          <a:ln w="57150">
            <a:solidFill>
              <a:srgbClr val="F9870A"/>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176487765"/>
      </p:ext>
    </p:extLst>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Cart fill tracker page"/>
          <p:cNvGrpSpPr/>
          <p:nvPr/>
        </p:nvGrpSpPr>
        <p:grpSpPr>
          <a:xfrm>
            <a:off x="1600200" y="675151"/>
            <a:ext cx="8920510" cy="5457825"/>
            <a:chOff x="1600200" y="675151"/>
            <a:chExt cx="8920510" cy="5457825"/>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0085" y="675151"/>
              <a:ext cx="8810625" cy="5457825"/>
            </a:xfrm>
            <a:prstGeom prst="rect">
              <a:avLst/>
            </a:prstGeom>
            <a:noFill/>
            <a:ln w="57150">
              <a:solidFill>
                <a:srgbClr val="F9870A"/>
              </a:solidFill>
              <a:miter lim="800000"/>
              <a:headEnd/>
              <a:tailEnd/>
            </a:ln>
            <a:extLst>
              <a:ext uri="{909E8E84-426E-40DD-AFC4-6F175D3DCCD1}">
                <a14:hiddenFill xmlns:a14="http://schemas.microsoft.com/office/drawing/2010/main">
                  <a:solidFill>
                    <a:schemeClr val="accent1"/>
                  </a:solidFill>
                </a14:hiddenFill>
              </a:ext>
            </a:extLst>
          </p:spPr>
        </p:pic>
        <p:sp>
          <p:nvSpPr>
            <p:cNvPr id="3" name="Right Arrow 2"/>
            <p:cNvSpPr/>
            <p:nvPr/>
          </p:nvSpPr>
          <p:spPr>
            <a:xfrm>
              <a:off x="1600200" y="2663058"/>
              <a:ext cx="1362361" cy="741005"/>
            </a:xfrm>
            <a:prstGeom prst="rightArrow">
              <a:avLst/>
            </a:prstGeom>
            <a:solidFill>
              <a:srgbClr val="F9870A"/>
            </a:solidFill>
            <a:ln w="57150">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971801" y="1828800"/>
              <a:ext cx="7548909" cy="2286000"/>
            </a:xfrm>
            <a:prstGeom prst="rect">
              <a:avLst/>
            </a:prstGeom>
            <a:solidFill>
              <a:schemeClr val="accent1">
                <a:alpha val="0"/>
              </a:schemeClr>
            </a:solidFill>
            <a:ln w="57150">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6147971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4" descr="&#10;Pharmacy Timesavers: national site for pharmacy timesaves, resources, and tools.&#10;This is a live demo/pilot program to collect feedback. Do not use for PHI/PII.&#10;&#10;Cart Fill Tracker: paperless cart fill quality tracking tool for inpatient pharmacies. Click here to view your entries.&#10;&#10;Compounding Tracker: Paperless compounding and pre-packing log for IV, Chemo, Topicals and Liquids.&#10;&#10;InteRxVene: Paperless intervention tracking and reporting tool for pharmacies.&#10;&#10;Tutorial videos: A collection of tutorial videos o nhow to build these applications. &#10;&#10;Arrow pointing to Compounding Tracker."/>
          <p:cNvGrpSpPr/>
          <p:nvPr/>
        </p:nvGrpSpPr>
        <p:grpSpPr>
          <a:xfrm>
            <a:off x="1356852" y="99552"/>
            <a:ext cx="9448800" cy="6629399"/>
            <a:chOff x="1676400" y="457201"/>
            <a:chExt cx="8736786" cy="6124575"/>
          </a:xfrm>
        </p:grpSpPr>
        <p:grpSp>
          <p:nvGrpSpPr>
            <p:cNvPr id="2" name="Group 1"/>
            <p:cNvGrpSpPr/>
            <p:nvPr/>
          </p:nvGrpSpPr>
          <p:grpSpPr>
            <a:xfrm>
              <a:off x="1676400" y="457201"/>
              <a:ext cx="8736786" cy="6124575"/>
              <a:chOff x="1676400" y="457201"/>
              <a:chExt cx="8736786" cy="6124575"/>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457201"/>
                <a:ext cx="8736786" cy="6124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5153026" y="3311211"/>
                <a:ext cx="1628774" cy="3270564"/>
              </a:xfrm>
              <a:prstGeom prst="rect">
                <a:avLst/>
              </a:prstGeom>
              <a:solidFill>
                <a:schemeClr val="accent1">
                  <a:alpha val="0"/>
                </a:schemeClr>
              </a:solidFill>
              <a:ln w="73025">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Right Arrow 3"/>
            <p:cNvSpPr/>
            <p:nvPr/>
          </p:nvSpPr>
          <p:spPr>
            <a:xfrm rot="20079840">
              <a:off x="3890124" y="4335442"/>
              <a:ext cx="1549822" cy="722830"/>
            </a:xfrm>
            <a:prstGeom prst="rightArrow">
              <a:avLst/>
            </a:prstGeom>
            <a:solidFill>
              <a:srgbClr val="F9870A"/>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85265689"/>
      </p:ext>
    </p:extLst>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Home, box around site actions"/>
          <p:cNvGrpSpPr/>
          <p:nvPr/>
        </p:nvGrpSpPr>
        <p:grpSpPr>
          <a:xfrm>
            <a:off x="152400" y="228600"/>
            <a:ext cx="11827399" cy="6019800"/>
            <a:chOff x="152400" y="228600"/>
            <a:chExt cx="11827399" cy="601980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28600"/>
              <a:ext cx="11827399" cy="6019800"/>
            </a:xfrm>
            <a:prstGeom prst="rect">
              <a:avLst/>
            </a:prstGeom>
            <a:noFill/>
            <a:ln w="57150">
              <a:solidFill>
                <a:srgbClr val="F9870A"/>
              </a:solidFill>
              <a:miter lim="800000"/>
              <a:headEnd/>
              <a:tailEnd/>
            </a:ln>
            <a:extLst>
              <a:ext uri="{909E8E84-426E-40DD-AFC4-6F175D3DCCD1}">
                <a14:hiddenFill xmlns:a14="http://schemas.microsoft.com/office/drawing/2010/main">
                  <a:solidFill>
                    <a:schemeClr val="accent1"/>
                  </a:solidFill>
                </a14:hiddenFill>
              </a:ext>
            </a:extLst>
          </p:spPr>
        </p:pic>
        <p:sp>
          <p:nvSpPr>
            <p:cNvPr id="4" name="Right Arrow 3"/>
            <p:cNvSpPr/>
            <p:nvPr/>
          </p:nvSpPr>
          <p:spPr>
            <a:xfrm rot="12889577">
              <a:off x="1047177" y="1111144"/>
              <a:ext cx="1730901" cy="741005"/>
            </a:xfrm>
            <a:prstGeom prst="rightArrow">
              <a:avLst/>
            </a:prstGeom>
            <a:solidFill>
              <a:srgbClr val="F9870A"/>
            </a:solidFill>
            <a:ln w="57150">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52400" y="418290"/>
              <a:ext cx="838200" cy="264965"/>
            </a:xfrm>
            <a:prstGeom prst="rect">
              <a:avLst/>
            </a:prstGeom>
            <a:solidFill>
              <a:schemeClr val="accent1">
                <a:alpha val="0"/>
              </a:schemeClr>
            </a:solidFill>
            <a:ln w="57150">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59770548"/>
      </p:ext>
    </p:extLst>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drop down menu:&#10;edit page&#10;new page&#10;new document library&#10;new site&#10;more options"/>
          <p:cNvGrpSpPr/>
          <p:nvPr/>
        </p:nvGrpSpPr>
        <p:grpSpPr>
          <a:xfrm>
            <a:off x="140181" y="228600"/>
            <a:ext cx="11827399" cy="6019800"/>
            <a:chOff x="140181" y="228600"/>
            <a:chExt cx="11827399" cy="601980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181" y="228600"/>
              <a:ext cx="11827399" cy="6019800"/>
            </a:xfrm>
            <a:prstGeom prst="rect">
              <a:avLst/>
            </a:prstGeom>
            <a:noFill/>
            <a:ln w="9525">
              <a:solidFill>
                <a:srgbClr val="F9870A"/>
              </a:solidFill>
              <a:miter lim="800000"/>
              <a:headEnd/>
              <a:tailEnd/>
            </a:ln>
            <a:extLst>
              <a:ext uri="{909E8E84-426E-40DD-AFC4-6F175D3DCCD1}">
                <a14:hiddenFill xmlns:a14="http://schemas.microsoft.com/office/drawing/2010/main">
                  <a:solidFill>
                    <a:schemeClr val="accent1"/>
                  </a:solidFill>
                </a14:hiddenFill>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181" y="228600"/>
              <a:ext cx="4872490" cy="5060617"/>
            </a:xfrm>
            <a:prstGeom prst="rect">
              <a:avLst/>
            </a:prstGeom>
            <a:noFill/>
            <a:ln w="9525">
              <a:solidFill>
                <a:srgbClr val="F9870A"/>
              </a:solidFill>
              <a:miter lim="800000"/>
              <a:headEnd/>
              <a:tailEnd/>
            </a:ln>
            <a:effectLst>
              <a:outerShdw blurRad="1041400" dist="50800" dir="5400000" sx="126000" sy="126000" algn="ctr" rotWithShape="0">
                <a:srgbClr val="000000">
                  <a:alpha val="43137"/>
                </a:srgbClr>
              </a:outerShdw>
            </a:effectLst>
            <a:extLst>
              <a:ext uri="{909E8E84-426E-40DD-AFC4-6F175D3DCCD1}">
                <a14:hiddenFill xmlns:a14="http://schemas.microsoft.com/office/drawing/2010/main">
                  <a:solidFill>
                    <a:schemeClr val="accent1"/>
                  </a:solidFill>
                </a14:hiddenFill>
              </a:ext>
            </a:extLst>
          </p:spPr>
        </p:pic>
        <p:sp>
          <p:nvSpPr>
            <p:cNvPr id="5" name="Rectangle 4"/>
            <p:cNvSpPr/>
            <p:nvPr/>
          </p:nvSpPr>
          <p:spPr>
            <a:xfrm flipV="1">
              <a:off x="178279" y="681588"/>
              <a:ext cx="4846611" cy="994812"/>
            </a:xfrm>
            <a:prstGeom prst="rect">
              <a:avLst/>
            </a:prstGeom>
            <a:solidFill>
              <a:schemeClr val="accent1">
                <a:alpha val="0"/>
              </a:schemeClr>
            </a:solidFill>
            <a:ln w="57150">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Arrow 3"/>
            <p:cNvSpPr/>
            <p:nvPr/>
          </p:nvSpPr>
          <p:spPr>
            <a:xfrm rot="10800000">
              <a:off x="5127099" y="808491"/>
              <a:ext cx="1730901" cy="741005"/>
            </a:xfrm>
            <a:prstGeom prst="rightArrow">
              <a:avLst/>
            </a:prstGeom>
            <a:solidFill>
              <a:srgbClr val="F9870A"/>
            </a:solidFill>
            <a:ln w="57150">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11041102"/>
      </p:ext>
    </p:extLst>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List tools tab:&#10;Main&#10;Add a web part&#10;CFT-demo with item added "/>
          <p:cNvGrpSpPr/>
          <p:nvPr/>
        </p:nvGrpSpPr>
        <p:grpSpPr>
          <a:xfrm>
            <a:off x="107219" y="304800"/>
            <a:ext cx="12008581" cy="6400800"/>
            <a:chOff x="107219" y="304800"/>
            <a:chExt cx="12008581" cy="6400800"/>
          </a:xfrm>
        </p:grpSpPr>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219" y="304800"/>
              <a:ext cx="12008581" cy="6400800"/>
            </a:xfrm>
            <a:prstGeom prst="rect">
              <a:avLst/>
            </a:prstGeom>
            <a:noFill/>
            <a:ln w="57150">
              <a:solidFill>
                <a:srgbClr val="F9870A"/>
              </a:solidFill>
              <a:miter lim="800000"/>
              <a:headEnd/>
              <a:tailEnd/>
            </a:ln>
            <a:extLst>
              <a:ext uri="{909E8E84-426E-40DD-AFC4-6F175D3DCCD1}">
                <a14:hiddenFill xmlns:a14="http://schemas.microsoft.com/office/drawing/2010/main">
                  <a:solidFill>
                    <a:schemeClr val="accent1"/>
                  </a:solidFill>
                </a14:hiddenFill>
              </a:ext>
            </a:extLst>
          </p:spPr>
        </p:pic>
        <p:sp>
          <p:nvSpPr>
            <p:cNvPr id="5" name="Rectangle 4"/>
            <p:cNvSpPr/>
            <p:nvPr/>
          </p:nvSpPr>
          <p:spPr>
            <a:xfrm flipV="1">
              <a:off x="1676400" y="1905000"/>
              <a:ext cx="10439400" cy="3352800"/>
            </a:xfrm>
            <a:prstGeom prst="rect">
              <a:avLst/>
            </a:prstGeom>
            <a:solidFill>
              <a:schemeClr val="accent1">
                <a:alpha val="0"/>
              </a:schemeClr>
            </a:solidFill>
            <a:ln w="57150">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Arrow 3"/>
            <p:cNvSpPr/>
            <p:nvPr/>
          </p:nvSpPr>
          <p:spPr>
            <a:xfrm rot="10800000">
              <a:off x="7620000" y="2209800"/>
              <a:ext cx="1730901" cy="741005"/>
            </a:xfrm>
            <a:prstGeom prst="rightArrow">
              <a:avLst/>
            </a:prstGeom>
            <a:solidFill>
              <a:srgbClr val="F9870A"/>
            </a:solidFill>
            <a:ln w="57150">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42587742"/>
      </p:ext>
    </p:extLst>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list tools:&#10;Categories:&#10;lists and libraries &#10;business data&#10;content rollup&#10;filers&#10;forms &#10;media and content&#10;outlook web app&#10;search&#10;&#10;web parts:&#10;additives &#10;additives_chemo&#10;cancelRX&#10;Cart_fill_tracker&#10;cartfilltracker&#10;categories&#10;CFT-demo&#10;comments&#10;compoudning_tracker&#10;demo-site&#10;documents&#10;Facility_list&#10;images&#10;intervention_type&#10;inteRxVene &#10;Links &#10;&#10;About the web Part: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89690"/>
            <a:ext cx="11903240" cy="6400799"/>
          </a:xfrm>
          <a:prstGeom prst="rect">
            <a:avLst/>
          </a:prstGeom>
          <a:noFill/>
          <a:ln w="57150">
            <a:solidFill>
              <a:srgbClr val="F9870A"/>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67824507"/>
      </p:ext>
    </p:extLst>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ist tools:&#10;Categories:&#10;lists and libraries &#10;business data&#10;content rollup&#10;filers&#10;forms &#10;media and content&#10;outlook web app&#10;search&#10;&#10;web parts:&#10;additives &#10;additives_chemo&#10;cancelRX&#10;Cart_fill_tracker&#10;cartfilltracker&#10;categories&#10;CFT-demo&#10;comments&#10;compoudning_tracker&#10;demo-site&#10;documents&#10;Facility_list&#10;images&#10;intervention_type&#10;inteRxVene &#10;Links &#10;&#10;About the web Part: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89690"/>
            <a:ext cx="11903240" cy="6400799"/>
          </a:xfrm>
          <a:prstGeom prst="rect">
            <a:avLst/>
          </a:prstGeom>
          <a:noFill/>
          <a:ln w="57150">
            <a:solidFill>
              <a:srgbClr val="F9870A"/>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808376229"/>
      </p:ext>
    </p:extLst>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list tools:&#10;Categories:&#10;lists and libraries &#10;business data&#10;content rollup&#10;filers&#10;forms &#10;media and content&#10;outlook web app&#10;search&#10;&#10;web parts:&#10;additives &#10;additives_chemo&#10;cancelRX&#10;Cart_fill_tracker&#10;cartfilltracker&#10;categories&#10;CFT-demo&#10;comments&#10;compoudning_tracker&#10;demo-site&#10;documents&#10;Facility_list&#10;images&#10;intervention_type&#10;inteRxVene &#10;Links &#10;&#10;About the web Part: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89690"/>
            <a:ext cx="11903240" cy="6400799"/>
          </a:xfrm>
          <a:prstGeom prst="rect">
            <a:avLst/>
          </a:prstGeom>
          <a:noFill/>
          <a:ln w="57150">
            <a:solidFill>
              <a:srgbClr val="F9870A"/>
            </a:solidFill>
            <a:miter lim="800000"/>
            <a:headEnd/>
            <a:tailEnd/>
          </a:ln>
          <a:extLst>
            <a:ext uri="{909E8E84-426E-40DD-AFC4-6F175D3DCCD1}">
              <a14:hiddenFill xmlns:a14="http://schemas.microsoft.com/office/drawing/2010/main">
                <a:solidFill>
                  <a:schemeClr val="accent1"/>
                </a:solidFill>
              </a14:hiddenFill>
            </a:ext>
          </a:extLst>
        </p:spPr>
      </p:pic>
      <p:grpSp>
        <p:nvGrpSpPr>
          <p:cNvPr id="2" name="Group 1" descr="list tools:&#10;Categories:&#10;lists and libraries &#10;business data&#10;content rollup&#10;filers&#10;forms &#10;media and content&#10;outlook web app&#10;search&#10;&#10;web parts:&#10;additives &#10;additives_chemo&#10;cancelRX&#10;Cart_fill_tracker&#10;cartfilltracker&#10;categories&#10;CFT-demo&#10;comments&#10;compoudning_tracker&#10;demo-site&#10;documents&#10;Facility_list&#10;images&#10;intervention_type&#10;inteRxVene &#10;Links &#10;&#10;About the web Part: &#10;&#10;box around categories "/>
          <p:cNvGrpSpPr/>
          <p:nvPr/>
        </p:nvGrpSpPr>
        <p:grpSpPr>
          <a:xfrm>
            <a:off x="152400" y="1676400"/>
            <a:ext cx="3788301" cy="2362200"/>
            <a:chOff x="152400" y="1676400"/>
            <a:chExt cx="3788301" cy="2362200"/>
          </a:xfrm>
        </p:grpSpPr>
        <p:sp>
          <p:nvSpPr>
            <p:cNvPr id="3" name="Rectangle 2"/>
            <p:cNvSpPr/>
            <p:nvPr/>
          </p:nvSpPr>
          <p:spPr>
            <a:xfrm flipV="1">
              <a:off x="152400" y="1676400"/>
              <a:ext cx="1600200" cy="2362200"/>
            </a:xfrm>
            <a:prstGeom prst="rect">
              <a:avLst/>
            </a:prstGeom>
            <a:solidFill>
              <a:schemeClr val="accent1">
                <a:alpha val="0"/>
              </a:schemeClr>
            </a:solidFill>
            <a:ln w="95250">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Arrow 3"/>
            <p:cNvSpPr/>
            <p:nvPr/>
          </p:nvSpPr>
          <p:spPr>
            <a:xfrm rot="10800000">
              <a:off x="2209800" y="2580302"/>
              <a:ext cx="1730901" cy="741005"/>
            </a:xfrm>
            <a:prstGeom prst="rightArrow">
              <a:avLst/>
            </a:prstGeom>
            <a:solidFill>
              <a:srgbClr val="F9870A"/>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34098293"/>
      </p:ext>
    </p:extLst>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list tools:&#10;Categories:&#10;lists and libraries &#10;business data&#10;content rollup&#10;filers&#10;forms &#10;media and content&#10;outlook web app&#10;search&#10;&#10;web parts:&#10;additives &#10;additives_chemo&#10;cancelRX&#10;Cart_fill_tracker&#10;cartfilltracker&#10;categories&#10;CFT-demo&#10;comments&#10;compoudning_tracker&#10;demo-site&#10;documents&#10;Facility_list&#10;images&#10;intervention_type&#10;inteRxVene &#10;Links &#10;&#10;About the web Part: &#10;&#10;box around media and cotent in categories"/>
          <p:cNvGrpSpPr/>
          <p:nvPr/>
        </p:nvGrpSpPr>
        <p:grpSpPr>
          <a:xfrm>
            <a:off x="-1" y="76200"/>
            <a:ext cx="12186653" cy="6553200"/>
            <a:chOff x="-1" y="76200"/>
            <a:chExt cx="12186653" cy="655320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76200"/>
              <a:ext cx="12186653" cy="655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3874" y="1981200"/>
              <a:ext cx="5123857" cy="2230795"/>
            </a:xfrm>
            <a:prstGeom prst="rect">
              <a:avLst/>
            </a:prstGeom>
            <a:noFill/>
            <a:ln w="57150">
              <a:solidFill>
                <a:srgbClr val="F9870A"/>
              </a:solidFill>
              <a:miter lim="800000"/>
              <a:headEnd/>
              <a:tailEnd/>
            </a:ln>
            <a:effectLst>
              <a:outerShdw blurRad="1270000" dist="50800" dir="5400000" sx="200000" sy="200000" algn="ctr" rotWithShape="0">
                <a:srgbClr val="000000">
                  <a:alpha val="43137"/>
                </a:srgbClr>
              </a:outerShdw>
            </a:effectLst>
            <a:extLst>
              <a:ext uri="{909E8E84-426E-40DD-AFC4-6F175D3DCCD1}">
                <a14:hiddenFill xmlns:a14="http://schemas.microsoft.com/office/drawing/2010/main">
                  <a:solidFill>
                    <a:schemeClr val="accent1"/>
                  </a:solidFill>
                </a14:hiddenFill>
              </a:ext>
            </a:extLst>
          </p:spPr>
        </p:pic>
        <p:sp>
          <p:nvSpPr>
            <p:cNvPr id="3" name="Rectangle 2"/>
            <p:cNvSpPr/>
            <p:nvPr/>
          </p:nvSpPr>
          <p:spPr>
            <a:xfrm flipV="1">
              <a:off x="3200400" y="2568493"/>
              <a:ext cx="4343401" cy="808652"/>
            </a:xfrm>
            <a:prstGeom prst="rect">
              <a:avLst/>
            </a:prstGeom>
            <a:solidFill>
              <a:schemeClr val="accent1">
                <a:alpha val="0"/>
              </a:schemeClr>
            </a:solidFill>
            <a:ln w="95250">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a:off x="1312973" y="2905568"/>
              <a:ext cx="1730901" cy="741005"/>
            </a:xfrm>
            <a:prstGeom prst="rightArrow">
              <a:avLst/>
            </a:prstGeom>
            <a:solidFill>
              <a:srgbClr val="F9870A"/>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291347172"/>
      </p:ext>
    </p:extLst>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descr="list tools:&#10;Categories:&#10;lists and libraries &#10;business data&#10;content rollup&#10;filers&#10;forms &#10;media and content&#10;outlook web app&#10;search&#10;&#10;Media and content: web parts &#10;content editor&#10;image viewer&#10;media web part&#10;page viewer&#10;picture library slideshow web part&#10;silverlight web part&#10;&#10;About the web Part: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399" y="152400"/>
            <a:ext cx="11901663" cy="6400800"/>
          </a:xfrm>
          <a:prstGeom prst="rect">
            <a:avLst/>
          </a:prstGeom>
          <a:noFill/>
          <a:ln w="57150">
            <a:solidFill>
              <a:srgbClr val="F9870A"/>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607752446"/>
      </p:ext>
    </p:extLst>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list tools:&#10;Categories:&#10;lists and libraries &#10;business data&#10;content rollup&#10;filers&#10;forms &#10;media and content&#10;outlook web app&#10;search&#10;&#10;Media and content: web parts &#10;content editor&#10;image viewer&#10;media web part&#10;page viewer&#10;picture library slideshow web part&#10;silverlight web part&#10;&#10;About the web Part: &#10;&#10;box around content editor"/>
          <p:cNvGrpSpPr/>
          <p:nvPr/>
        </p:nvGrpSpPr>
        <p:grpSpPr>
          <a:xfrm>
            <a:off x="152399" y="152400"/>
            <a:ext cx="11901663" cy="6400800"/>
            <a:chOff x="152399" y="152400"/>
            <a:chExt cx="11901663" cy="6400800"/>
          </a:xfrm>
        </p:grpSpPr>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399" y="152400"/>
              <a:ext cx="11901663"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1295400"/>
              <a:ext cx="5961184" cy="4114800"/>
            </a:xfrm>
            <a:prstGeom prst="rect">
              <a:avLst/>
            </a:prstGeom>
            <a:noFill/>
            <a:ln w="57150">
              <a:solidFill>
                <a:srgbClr val="F9870A"/>
              </a:solidFill>
              <a:miter lim="800000"/>
              <a:headEnd/>
              <a:tailEnd/>
            </a:ln>
            <a:effectLst>
              <a:outerShdw blurRad="1270000" dist="50800" dir="5400000" sx="143000" sy="143000" algn="ctr" rotWithShape="0">
                <a:srgbClr val="000000">
                  <a:alpha val="43137"/>
                </a:srgbClr>
              </a:outerShdw>
            </a:effectLst>
            <a:extLst>
              <a:ext uri="{909E8E84-426E-40DD-AFC4-6F175D3DCCD1}">
                <a14:hiddenFill xmlns:a14="http://schemas.microsoft.com/office/drawing/2010/main">
                  <a:solidFill>
                    <a:schemeClr val="accent1"/>
                  </a:solidFill>
                </a14:hiddenFill>
              </a:ext>
            </a:extLst>
          </p:spPr>
        </p:pic>
        <p:sp>
          <p:nvSpPr>
            <p:cNvPr id="4" name="Rectangle 3"/>
            <p:cNvSpPr/>
            <p:nvPr/>
          </p:nvSpPr>
          <p:spPr>
            <a:xfrm flipV="1">
              <a:off x="2743199" y="1917743"/>
              <a:ext cx="4343401" cy="808652"/>
            </a:xfrm>
            <a:prstGeom prst="rect">
              <a:avLst/>
            </a:prstGeom>
            <a:solidFill>
              <a:schemeClr val="accent1">
                <a:alpha val="0"/>
              </a:schemeClr>
            </a:solidFill>
            <a:ln w="95250">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p:cNvSpPr/>
            <p:nvPr/>
          </p:nvSpPr>
          <p:spPr>
            <a:xfrm>
              <a:off x="795068" y="1988280"/>
              <a:ext cx="1730901" cy="741005"/>
            </a:xfrm>
            <a:prstGeom prst="rightArrow">
              <a:avLst/>
            </a:prstGeom>
            <a:solidFill>
              <a:srgbClr val="F9870A"/>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58058097"/>
      </p:ext>
    </p:extLst>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list tools:&#10;Categories:&#10;lists and libraries &#10;business data&#10;content rollup&#10;filers&#10;forms &#10;media and content&#10;outlook web app&#10;search&#10;&#10;Media and content: web parts &#10;content editor&#10;image viewer&#10;media web part&#10;page viewer&#10;picture library slideshow web part&#10;silverlight web part&#10;&#10;About the web Part: &#10;&#10;box around add"/>
          <p:cNvGrpSpPr/>
          <p:nvPr/>
        </p:nvGrpSpPr>
        <p:grpSpPr>
          <a:xfrm>
            <a:off x="152399" y="152400"/>
            <a:ext cx="11901663" cy="6400800"/>
            <a:chOff x="152399" y="152400"/>
            <a:chExt cx="11901663" cy="6400800"/>
          </a:xfrm>
        </p:grpSpPr>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399" y="152400"/>
              <a:ext cx="11901663" cy="6400800"/>
            </a:xfrm>
            <a:prstGeom prst="rect">
              <a:avLst/>
            </a:prstGeom>
            <a:noFill/>
            <a:ln w="57150">
              <a:solidFill>
                <a:srgbClr val="F9870A"/>
              </a:solidFill>
              <a:miter lim="800000"/>
              <a:headEnd/>
              <a:tailEnd/>
            </a:ln>
            <a:extLst>
              <a:ext uri="{909E8E84-426E-40DD-AFC4-6F175D3DCCD1}">
                <a14:hiddenFill xmlns:a14="http://schemas.microsoft.com/office/drawing/2010/main">
                  <a:solidFill>
                    <a:schemeClr val="accent1"/>
                  </a:solidFill>
                </a14:hiddenFill>
              </a:ext>
            </a:extLst>
          </p:spPr>
        </p:pic>
        <p:sp>
          <p:nvSpPr>
            <p:cNvPr id="4" name="Rectangle 3"/>
            <p:cNvSpPr/>
            <p:nvPr/>
          </p:nvSpPr>
          <p:spPr>
            <a:xfrm flipV="1">
              <a:off x="9886545" y="4304489"/>
              <a:ext cx="1223103" cy="304799"/>
            </a:xfrm>
            <a:prstGeom prst="rect">
              <a:avLst/>
            </a:prstGeom>
            <a:solidFill>
              <a:schemeClr val="accent1">
                <a:alpha val="0"/>
              </a:schemeClr>
            </a:solidFill>
            <a:ln w="57150">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p:cNvSpPr/>
            <p:nvPr/>
          </p:nvSpPr>
          <p:spPr>
            <a:xfrm>
              <a:off x="7696200" y="4168891"/>
              <a:ext cx="1730901" cy="741005"/>
            </a:xfrm>
            <a:prstGeom prst="rightArrow">
              <a:avLst/>
            </a:prstGeom>
            <a:solidFill>
              <a:srgbClr val="F9870A"/>
            </a:solidFill>
            <a:ln w="57150">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7401218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ompound tracker sheet with:&#10;Date/time mode&#10;station #&#10;Compound class&#10;Patient Information&#10;and Additives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53273"/>
            <a:ext cx="11581086" cy="6557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52834203"/>
      </p:ext>
    </p:extLst>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list tools:&#10;items tab:&#10;Main&#10;Content editor: Click here to add new content&#10;CFT-Dem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980" y="302554"/>
            <a:ext cx="11824119" cy="6174446"/>
          </a:xfrm>
          <a:prstGeom prst="rect">
            <a:avLst/>
          </a:prstGeom>
          <a:noFill/>
          <a:ln w="57150">
            <a:solidFill>
              <a:srgbClr val="F9870A"/>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59369986"/>
      </p:ext>
    </p:extLst>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list tools:&#10;items tab:&#10;Main&#10;Content editor: Click here to add new content&#10;CFT-Dem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980" y="302554"/>
            <a:ext cx="11824119" cy="6174446"/>
          </a:xfrm>
          <a:prstGeom prst="rect">
            <a:avLst/>
          </a:prstGeom>
          <a:noFill/>
          <a:ln w="57150">
            <a:solidFill>
              <a:srgbClr val="F9870A"/>
            </a:solidFill>
            <a:miter lim="800000"/>
            <a:headEnd/>
            <a:tailEnd/>
          </a:ln>
          <a:extLst>
            <a:ext uri="{909E8E84-426E-40DD-AFC4-6F175D3DCCD1}">
              <a14:hiddenFill xmlns:a14="http://schemas.microsoft.com/office/drawing/2010/main">
                <a:solidFill>
                  <a:schemeClr val="accent1"/>
                </a:solidFill>
              </a14:hiddenFill>
            </a:ext>
          </a:extLst>
        </p:spPr>
      </p:pic>
      <p:grpSp>
        <p:nvGrpSpPr>
          <p:cNvPr id="2" name="Group 1" descr="list tools:&#10;items tab:&#10;Main&#10;Content editor: Click here to add new content&#10;CFT-Demo&#10;&#10;box around click here to add new content"/>
          <p:cNvGrpSpPr/>
          <p:nvPr/>
        </p:nvGrpSpPr>
        <p:grpSpPr>
          <a:xfrm>
            <a:off x="1864676" y="2590800"/>
            <a:ext cx="10264243" cy="2759953"/>
            <a:chOff x="1864676" y="2590800"/>
            <a:chExt cx="10264243" cy="2759953"/>
          </a:xfrm>
        </p:grpSpPr>
        <p:sp>
          <p:nvSpPr>
            <p:cNvPr id="3" name="Rectangle 2"/>
            <p:cNvSpPr/>
            <p:nvPr/>
          </p:nvSpPr>
          <p:spPr>
            <a:xfrm flipV="1">
              <a:off x="1864676" y="2590800"/>
              <a:ext cx="10264243" cy="1143000"/>
            </a:xfrm>
            <a:prstGeom prst="rect">
              <a:avLst/>
            </a:prstGeom>
            <a:solidFill>
              <a:schemeClr val="accent1">
                <a:alpha val="0"/>
              </a:schemeClr>
            </a:solidFill>
            <a:ln w="95250">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Arrow 3"/>
            <p:cNvSpPr/>
            <p:nvPr/>
          </p:nvSpPr>
          <p:spPr>
            <a:xfrm rot="18658065">
              <a:off x="4342185" y="4114800"/>
              <a:ext cx="1730901" cy="741005"/>
            </a:xfrm>
            <a:prstGeom prst="rightArrow">
              <a:avLst/>
            </a:prstGeom>
            <a:solidFill>
              <a:srgbClr val="F9870A"/>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16968708"/>
      </p:ext>
    </p:extLst>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list tools:&#10;items tab:&#10;Main&#10;Content editor: Click here to add new content&#10;CFT-Demo&#10;&#10;box around click here to add new content"/>
          <p:cNvGrpSpPr/>
          <p:nvPr/>
        </p:nvGrpSpPr>
        <p:grpSpPr>
          <a:xfrm>
            <a:off x="17253" y="152400"/>
            <a:ext cx="12111666" cy="6324600"/>
            <a:chOff x="17253" y="152400"/>
            <a:chExt cx="12111666" cy="632460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53" y="152400"/>
              <a:ext cx="12111666" cy="6324600"/>
            </a:xfrm>
            <a:prstGeom prst="rect">
              <a:avLst/>
            </a:prstGeom>
            <a:noFill/>
            <a:ln w="57150">
              <a:solidFill>
                <a:srgbClr val="F9870A"/>
              </a:solidFill>
              <a:miter lim="800000"/>
              <a:headEnd/>
              <a:tailEnd/>
            </a:ln>
            <a:extLst>
              <a:ext uri="{909E8E84-426E-40DD-AFC4-6F175D3DCCD1}">
                <a14:hiddenFill xmlns:a14="http://schemas.microsoft.com/office/drawing/2010/main">
                  <a:solidFill>
                    <a:schemeClr val="accent1"/>
                  </a:solidFill>
                </a14:hiddenFill>
              </a:ext>
            </a:extLst>
          </p:spPr>
        </p:pic>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2392749"/>
              <a:ext cx="6598885" cy="1704975"/>
            </a:xfrm>
            <a:prstGeom prst="rect">
              <a:avLst/>
            </a:prstGeom>
            <a:noFill/>
            <a:ln>
              <a:noFill/>
            </a:ln>
            <a:effectLst>
              <a:outerShdw blurRad="863600" dist="50800" dir="5400000" sx="133000" sy="133000" algn="ctr" rotWithShape="0">
                <a:srgbClr val="000000">
                  <a:alpha val="43137"/>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flipV="1">
              <a:off x="3962399" y="2445906"/>
              <a:ext cx="6598885" cy="1651818"/>
            </a:xfrm>
            <a:prstGeom prst="rect">
              <a:avLst/>
            </a:prstGeom>
            <a:solidFill>
              <a:schemeClr val="accent1">
                <a:alpha val="0"/>
              </a:schemeClr>
            </a:solidFill>
            <a:ln w="95250">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Arrow 3"/>
            <p:cNvSpPr/>
            <p:nvPr/>
          </p:nvSpPr>
          <p:spPr>
            <a:xfrm rot="18658065">
              <a:off x="4360458" y="3840595"/>
              <a:ext cx="1730901" cy="741005"/>
            </a:xfrm>
            <a:prstGeom prst="rightArrow">
              <a:avLst/>
            </a:prstGeom>
            <a:solidFill>
              <a:srgbClr val="F9870A"/>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75866757"/>
      </p:ext>
    </p:extLst>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list tools:&#10;items tab:&#10;Main&#10;Content editor: Cart Fill Tracker&#10;CFT-Demo&#10;&#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54" y="533400"/>
            <a:ext cx="11820766" cy="6172200"/>
          </a:xfrm>
          <a:prstGeom prst="rect">
            <a:avLst/>
          </a:prstGeom>
          <a:noFill/>
          <a:ln w="57150">
            <a:solidFill>
              <a:srgbClr val="F9870A"/>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991647688"/>
      </p:ext>
    </p:extLst>
  </p:cSld>
  <p:clrMapOvr>
    <a:masterClrMapping/>
  </p:clrMapOvr>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list tools:&#10;items tab:&#10;Main&#10;Content editor: Cart Fill Tracker&#10;CFT-Demo&#10;&#10;&#10;box around formating bar"/>
          <p:cNvGrpSpPr/>
          <p:nvPr/>
        </p:nvGrpSpPr>
        <p:grpSpPr>
          <a:xfrm>
            <a:off x="228600" y="533400"/>
            <a:ext cx="11820766" cy="6172200"/>
            <a:chOff x="228600" y="533400"/>
            <a:chExt cx="11820766" cy="6172200"/>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533400"/>
              <a:ext cx="11820766" cy="6172200"/>
            </a:xfrm>
            <a:prstGeom prst="rect">
              <a:avLst/>
            </a:prstGeom>
            <a:noFill/>
            <a:ln w="57150">
              <a:solidFill>
                <a:srgbClr val="F9870A"/>
              </a:solidFill>
              <a:miter lim="800000"/>
              <a:headEnd/>
              <a:tailEnd/>
            </a:ln>
            <a:extLst>
              <a:ext uri="{909E8E84-426E-40DD-AFC4-6F175D3DCCD1}">
                <a14:hiddenFill xmlns:a14="http://schemas.microsoft.com/office/drawing/2010/main">
                  <a:solidFill>
                    <a:schemeClr val="accent1"/>
                  </a:solidFill>
                </a14:hiddenFill>
              </a:ext>
            </a:extLst>
          </p:spPr>
        </p:pic>
        <p:pic>
          <p:nvPicPr>
            <p:cNvPr id="112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556404"/>
              <a:ext cx="11820766" cy="20170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flipV="1">
              <a:off x="255917" y="1219200"/>
              <a:ext cx="7440283" cy="1354298"/>
            </a:xfrm>
            <a:prstGeom prst="rect">
              <a:avLst/>
            </a:prstGeom>
            <a:solidFill>
              <a:schemeClr val="accent1">
                <a:alpha val="0"/>
              </a:schemeClr>
            </a:solidFill>
            <a:ln w="95250">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rot="14846860">
              <a:off x="3634199" y="3161018"/>
              <a:ext cx="2050880" cy="1053068"/>
            </a:xfrm>
            <a:prstGeom prst="rightArrow">
              <a:avLst/>
            </a:prstGeom>
            <a:solidFill>
              <a:srgbClr val="F9870A"/>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8652397"/>
      </p:ext>
    </p:extLst>
  </p:cSld>
  <p:clrMapOvr>
    <a:masterClrMapping/>
  </p:clrMapOvr>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list tools:&#10;items tab:&#10;Main&#10;Content editor: Cart Fill Tracker&#10;CFT-Demo&#10;&#10;&#10;box around page tab"/>
          <p:cNvGrpSpPr/>
          <p:nvPr/>
        </p:nvGrpSpPr>
        <p:grpSpPr>
          <a:xfrm>
            <a:off x="228600" y="533400"/>
            <a:ext cx="11820766" cy="6172200"/>
            <a:chOff x="228600" y="533400"/>
            <a:chExt cx="11820766" cy="6172200"/>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533400"/>
              <a:ext cx="11820766" cy="6172200"/>
            </a:xfrm>
            <a:prstGeom prst="rect">
              <a:avLst/>
            </a:prstGeom>
            <a:noFill/>
            <a:ln w="57150">
              <a:solidFill>
                <a:srgbClr val="F9870A"/>
              </a:solidFill>
              <a:miter lim="800000"/>
              <a:headEnd/>
              <a:tailEnd/>
            </a:ln>
            <a:extLst>
              <a:ext uri="{909E8E84-426E-40DD-AFC4-6F175D3DCCD1}">
                <a14:hiddenFill xmlns:a14="http://schemas.microsoft.com/office/drawing/2010/main">
                  <a:solidFill>
                    <a:schemeClr val="accent1"/>
                  </a:solidFill>
                </a14:hiddenFill>
              </a:ext>
            </a:extLst>
          </p:spPr>
        </p:pic>
        <p:pic>
          <p:nvPicPr>
            <p:cNvPr id="112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556404"/>
              <a:ext cx="11820766" cy="20170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5917" y="538730"/>
              <a:ext cx="11702993" cy="22806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flipV="1">
              <a:off x="3124200" y="838199"/>
              <a:ext cx="990600" cy="524744"/>
            </a:xfrm>
            <a:prstGeom prst="rect">
              <a:avLst/>
            </a:prstGeom>
            <a:solidFill>
              <a:schemeClr val="accent1">
                <a:alpha val="0"/>
              </a:schemeClr>
            </a:solidFill>
            <a:ln w="95250">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rot="14846860">
              <a:off x="3241760" y="1985377"/>
              <a:ext cx="2050880" cy="1053068"/>
            </a:xfrm>
            <a:prstGeom prst="rightArrow">
              <a:avLst/>
            </a:prstGeom>
            <a:solidFill>
              <a:srgbClr val="F9870A"/>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38190794"/>
      </p:ext>
    </p:extLst>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list tools:&#10;items tab:&#10;Main&#10;Content editor: Cart Fill Tracker&#10;CFT-Demo&#10;&#10;box around stop editing"/>
          <p:cNvGrpSpPr/>
          <p:nvPr/>
        </p:nvGrpSpPr>
        <p:grpSpPr>
          <a:xfrm>
            <a:off x="228600" y="533400"/>
            <a:ext cx="11820766" cy="6172200"/>
            <a:chOff x="228600" y="533400"/>
            <a:chExt cx="11820766" cy="6172200"/>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533400"/>
              <a:ext cx="11820766" cy="6172200"/>
            </a:xfrm>
            <a:prstGeom prst="rect">
              <a:avLst/>
            </a:prstGeom>
            <a:noFill/>
            <a:ln w="57150">
              <a:solidFill>
                <a:srgbClr val="F9870A"/>
              </a:solidFill>
              <a:miter lim="800000"/>
              <a:headEnd/>
              <a:tailEnd/>
            </a:ln>
            <a:extLst>
              <a:ext uri="{909E8E84-426E-40DD-AFC4-6F175D3DCCD1}">
                <a14:hiddenFill xmlns:a14="http://schemas.microsoft.com/office/drawing/2010/main">
                  <a:solidFill>
                    <a:schemeClr val="accent1"/>
                  </a:solidFill>
                </a14:hiddenFill>
              </a:ext>
            </a:extLst>
          </p:spPr>
        </p:pic>
        <p:pic>
          <p:nvPicPr>
            <p:cNvPr id="112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556404"/>
              <a:ext cx="11820766" cy="20170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5917" y="538730"/>
              <a:ext cx="11702993" cy="22806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flipV="1">
              <a:off x="331020" y="1340488"/>
              <a:ext cx="1219200" cy="1478910"/>
            </a:xfrm>
            <a:prstGeom prst="rect">
              <a:avLst/>
            </a:prstGeom>
            <a:solidFill>
              <a:schemeClr val="accent1">
                <a:alpha val="0"/>
              </a:schemeClr>
            </a:solidFill>
            <a:ln w="95250">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rot="11217080">
              <a:off x="1606407" y="1685187"/>
              <a:ext cx="2050880" cy="1053068"/>
            </a:xfrm>
            <a:prstGeom prst="rightArrow">
              <a:avLst/>
            </a:prstGeom>
            <a:solidFill>
              <a:srgbClr val="F9870A"/>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05014077"/>
      </p:ext>
    </p:extLst>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pharmacy timesavers, CFT-Demo, all items&#10;&#10;Cart Fill Track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457200"/>
            <a:ext cx="11887200" cy="5943600"/>
          </a:xfrm>
          <a:prstGeom prst="rect">
            <a:avLst/>
          </a:prstGeom>
          <a:noFill/>
          <a:ln w="57150">
            <a:solidFill>
              <a:srgbClr val="F9870A"/>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523213407"/>
      </p:ext>
    </p:extLst>
  </p:cSld>
  <p:clrMapOvr>
    <a:masterClrMapping/>
  </p:clrMapOvr>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Pharmacy Wb Apps: national site for pharmacy timesaves, resources, and tools.&#10;This is a live demo/pilot program to collect feedback. Do not use for PHI/PII.&#10;&#10;Cart Fill Tracker: paperless cart fill quality tracking tool for inpatient pharmacies. Click here to view your entries.&#10;&#10;Compounding Tracker: Paperless compounding and pre-packing log for IV, Chemo, Topicals and Liquids.&#10;&#10;InteRxVene: Paperless intervention tracking and reporting tool for pharmacies.&#10;&#10;Tutorial videos: A collection of tutorial videos on how to build these applications. More coming soon!&#10;"/>
          <p:cNvGrpSpPr/>
          <p:nvPr/>
        </p:nvGrpSpPr>
        <p:grpSpPr>
          <a:xfrm>
            <a:off x="2004754" y="609600"/>
            <a:ext cx="8241323" cy="5638800"/>
            <a:chOff x="2004754" y="609600"/>
            <a:chExt cx="8241323" cy="563880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4754" y="609600"/>
              <a:ext cx="8241323" cy="5638800"/>
            </a:xfrm>
            <a:prstGeom prst="rect">
              <a:avLst/>
            </a:prstGeom>
            <a:noFill/>
            <a:ln w="57150">
              <a:solidFill>
                <a:srgbClr val="F9870A"/>
              </a:solidFill>
              <a:miter lim="800000"/>
              <a:headEnd/>
              <a:tailEnd/>
            </a:ln>
            <a:extLst>
              <a:ext uri="{909E8E84-426E-40DD-AFC4-6F175D3DCCD1}">
                <a14:hiddenFill xmlns:a14="http://schemas.microsoft.com/office/drawing/2010/main">
                  <a:solidFill>
                    <a:schemeClr val="accent1"/>
                  </a:solidFill>
                </a14:hiddenFill>
              </a:ext>
            </a:extLst>
          </p:spPr>
        </p:pic>
        <p:sp>
          <p:nvSpPr>
            <p:cNvPr id="3" name="Rectangle 2"/>
            <p:cNvSpPr/>
            <p:nvPr/>
          </p:nvSpPr>
          <p:spPr>
            <a:xfrm>
              <a:off x="8229600" y="2454260"/>
              <a:ext cx="1893384" cy="3641741"/>
            </a:xfrm>
            <a:prstGeom prst="rect">
              <a:avLst/>
            </a:prstGeom>
            <a:solidFill>
              <a:schemeClr val="accent1">
                <a:alpha val="0"/>
              </a:schemeClr>
            </a:solidFill>
            <a:ln w="127000">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Arrow 3"/>
            <p:cNvSpPr/>
            <p:nvPr/>
          </p:nvSpPr>
          <p:spPr>
            <a:xfrm rot="20641913">
              <a:off x="5429847" y="4343689"/>
              <a:ext cx="2362201" cy="1028125"/>
            </a:xfrm>
            <a:prstGeom prst="rightArrow">
              <a:avLst/>
            </a:prstGeom>
            <a:solidFill>
              <a:srgbClr val="F9870A"/>
            </a:solidFill>
            <a:ln w="57150">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43259983"/>
      </p:ext>
    </p:extLst>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descr="Cart Fill Tracker 102: &#10;How to setup a header&#10;"/>
          <p:cNvGrpSpPr/>
          <p:nvPr/>
        </p:nvGrpSpPr>
        <p:grpSpPr>
          <a:xfrm>
            <a:off x="2004754" y="609600"/>
            <a:ext cx="8241323" cy="5638800"/>
            <a:chOff x="2004754" y="609600"/>
            <a:chExt cx="8241323" cy="5638800"/>
          </a:xfrm>
        </p:grpSpPr>
        <p:pic>
          <p:nvPicPr>
            <p:cNvPr id="3074" name="Picture 2"/>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2004754" y="609600"/>
              <a:ext cx="8241323" cy="5638800"/>
            </a:xfrm>
            <a:prstGeom prst="rect">
              <a:avLst/>
            </a:prstGeom>
            <a:noFill/>
            <a:ln w="57150">
              <a:solidFill>
                <a:srgbClr val="F9870A"/>
              </a:solidFill>
              <a:miter lim="800000"/>
              <a:headEnd/>
              <a:tailEnd/>
            </a:ln>
            <a:extLst>
              <a:ext uri="{909E8E84-426E-40DD-AFC4-6F175D3DCCD1}">
                <a14:hiddenFill xmlns:a14="http://schemas.microsoft.com/office/drawing/2010/main">
                  <a:solidFill>
                    <a:schemeClr val="accent1"/>
                  </a:solidFill>
                </a14:hiddenFill>
              </a:ext>
            </a:extLst>
          </p:spPr>
        </p:pic>
        <p:sp>
          <p:nvSpPr>
            <p:cNvPr id="2" name="Rectangle 1"/>
            <p:cNvSpPr/>
            <p:nvPr/>
          </p:nvSpPr>
          <p:spPr>
            <a:xfrm>
              <a:off x="2055235" y="2367171"/>
              <a:ext cx="8163132" cy="2123658"/>
            </a:xfrm>
            <a:prstGeom prst="rect">
              <a:avLst/>
            </a:prstGeom>
            <a:solidFill>
              <a:schemeClr val="bg1">
                <a:lumMod val="95000"/>
                <a:alpha val="54000"/>
              </a:schemeClr>
            </a:solidFill>
            <a:effectLst>
              <a:outerShdw blurRad="1066800" dist="381000" dir="11280000" sx="172000" sy="172000" algn="ctr" rotWithShape="0">
                <a:srgbClr val="000000">
                  <a:alpha val="21000"/>
                </a:srgbClr>
              </a:outerShdw>
            </a:effectLst>
          </p:spPr>
          <p:txBody>
            <a:bodyPr wrap="none" lIns="91440" tIns="45720" rIns="91440" bIns="45720">
              <a:spAutoFit/>
            </a:bodyPr>
            <a:lstStyle/>
            <a:p>
              <a:pPr algn="ctr"/>
              <a:r>
                <a:rPr lang="en-US" sz="6600" dirty="0">
                  <a:effectLst>
                    <a:outerShdw blurRad="38100" dist="38100" dir="2700000" algn="tl">
                      <a:srgbClr val="000000">
                        <a:alpha val="43137"/>
                      </a:srgbClr>
                    </a:outerShdw>
                  </a:effectLst>
                </a:rPr>
                <a:t>Cart Fill Tracker 102: </a:t>
              </a:r>
            </a:p>
            <a:p>
              <a:pPr algn="ctr"/>
              <a:r>
                <a:rPr lang="en-US" sz="6600" dirty="0">
                  <a:effectLst>
                    <a:outerShdw blurRad="38100" dist="38100" dir="2700000" algn="tl">
                      <a:srgbClr val="000000">
                        <a:alpha val="43137"/>
                      </a:srgbClr>
                    </a:outerShdw>
                  </a:effectLst>
                </a:rPr>
                <a:t>How to setup a header</a:t>
              </a:r>
            </a:p>
          </p:txBody>
        </p:sp>
      </p:grpSp>
    </p:spTree>
    <p:extLst>
      <p:ext uri="{BB962C8B-B14F-4D97-AF65-F5344CB8AC3E}">
        <p14:creationId xmlns:p14="http://schemas.microsoft.com/office/powerpoint/2010/main" val="12776601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ompound tracker sheet with:&#10;Date/time mode&#10;station #&#10;Compound class&#10;Patient Information&#10;and Additives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4064" y="652464"/>
            <a:ext cx="8143875" cy="5553075"/>
          </a:xfrm>
          <a:prstGeom prst="rect">
            <a:avLst/>
          </a:prstGeom>
          <a:noFill/>
          <a:ln>
            <a:noFill/>
          </a:ln>
          <a:effectLst>
            <a:outerShdw blurRad="50800" dist="50800" dir="5400000" sx="186000" sy="186000" algn="ctr" rotWithShape="0">
              <a:srgbClr val="000000">
                <a:alpha val="42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62003431"/>
      </p:ext>
    </p:extLst>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descr="3 tier cart checking process form&#10;arrow &#10;cart"/>
          <p:cNvGrpSpPr/>
          <p:nvPr/>
        </p:nvGrpSpPr>
        <p:grpSpPr>
          <a:xfrm>
            <a:off x="1295400" y="1674713"/>
            <a:ext cx="9829800" cy="3583087"/>
            <a:chOff x="1295400" y="1674713"/>
            <a:chExt cx="9829800" cy="3583087"/>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678335"/>
              <a:ext cx="3276600" cy="3579465"/>
            </a:xfrm>
            <a:prstGeom prst="rect">
              <a:avLst/>
            </a:prstGeom>
            <a:noFill/>
            <a:ln w="57150">
              <a:solidFill>
                <a:srgbClr val="F9870A"/>
              </a:solidFill>
              <a:miter lim="800000"/>
              <a:headEnd/>
              <a:tailEnd/>
            </a:ln>
            <a:effectLst>
              <a:outerShdw blurRad="1231900" dist="50800" dir="5400000" sx="148000" sy="148000" algn="ctr" rotWithShape="0">
                <a:srgbClr val="000000">
                  <a:alpha val="43137"/>
                </a:srgbClr>
              </a:outerShdw>
            </a:effectLst>
            <a:extLst>
              <a:ext uri="{909E8E84-426E-40DD-AFC4-6F175D3DCCD1}">
                <a14:hiddenFill xmlns:a14="http://schemas.microsoft.com/office/drawing/2010/main">
                  <a:solidFill>
                    <a:schemeClr val="accent1"/>
                  </a:solidFill>
                </a14:hiddenFill>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96200" y="1674713"/>
              <a:ext cx="3429000" cy="3429000"/>
            </a:xfrm>
            <a:prstGeom prst="rect">
              <a:avLst/>
            </a:prstGeom>
          </p:spPr>
        </p:pic>
        <p:sp>
          <p:nvSpPr>
            <p:cNvPr id="4" name="Right Arrow 3"/>
            <p:cNvSpPr/>
            <p:nvPr/>
          </p:nvSpPr>
          <p:spPr>
            <a:xfrm>
              <a:off x="5029199" y="3124200"/>
              <a:ext cx="2362201" cy="1028125"/>
            </a:xfrm>
            <a:prstGeom prst="rightArrow">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49687470"/>
      </p:ext>
    </p:extLst>
  </p:cSld>
  <p:clrMapOvr>
    <a:masterClrMapping/>
  </p:clrMapOvr>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194" name="Picture 2" descr="documents with charts and graph figures"/>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747251" y="380667"/>
            <a:ext cx="10668001" cy="59818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951632"/>
      </p:ext>
    </p:extLst>
  </p:cSld>
  <p:clrMapOvr>
    <a:masterClrMapping/>
  </p:clrMapOvr>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ome, List&#10;items listed in columns creat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8745" y="381001"/>
            <a:ext cx="8686800" cy="5686425"/>
          </a:xfrm>
          <a:prstGeom prst="rect">
            <a:avLst/>
          </a:prstGeom>
          <a:noFill/>
          <a:ln w="57150">
            <a:solidFill>
              <a:srgbClr val="F9870A"/>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720213406"/>
      </p:ext>
    </p:extLst>
  </p:cSld>
  <p:clrMapOvr>
    <a:masterClrMapping/>
  </p:clrMapOvr>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ome, List&#10;items listed in columns creat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8745" y="381001"/>
            <a:ext cx="8686800" cy="5686425"/>
          </a:xfrm>
          <a:prstGeom prst="rect">
            <a:avLst/>
          </a:prstGeom>
          <a:noFill/>
          <a:ln w="57150">
            <a:solidFill>
              <a:srgbClr val="F9870A"/>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908608259"/>
      </p:ext>
    </p:extLst>
  </p:cSld>
  <p:clrMapOvr>
    <a:masterClrMapping/>
  </p:clrMapOvr>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Home, List tab&#10;items listed in columns created&#10;&#10;box around formating bar: export to excel"/>
          <p:cNvGrpSpPr/>
          <p:nvPr/>
        </p:nvGrpSpPr>
        <p:grpSpPr>
          <a:xfrm>
            <a:off x="1738745" y="381001"/>
            <a:ext cx="8686800" cy="5686425"/>
            <a:chOff x="1738745" y="381001"/>
            <a:chExt cx="8686800" cy="5686425"/>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8745" y="381001"/>
              <a:ext cx="8686800" cy="5686425"/>
            </a:xfrm>
            <a:prstGeom prst="rect">
              <a:avLst/>
            </a:prstGeom>
            <a:noFill/>
            <a:ln w="57150">
              <a:solidFill>
                <a:srgbClr val="F9870A"/>
              </a:solidFill>
              <a:miter lim="800000"/>
              <a:headEnd/>
              <a:tailEnd/>
            </a:ln>
            <a:extLst>
              <a:ext uri="{909E8E84-426E-40DD-AFC4-6F175D3DCCD1}">
                <a14:hiddenFill xmlns:a14="http://schemas.microsoft.com/office/drawing/2010/main">
                  <a:solidFill>
                    <a:schemeClr val="accent1"/>
                  </a:solidFill>
                </a14:hiddenFill>
              </a:ext>
            </a:extLst>
          </p:spPr>
        </p:pic>
        <p:sp>
          <p:nvSpPr>
            <p:cNvPr id="3" name="Right Arrow 2"/>
            <p:cNvSpPr/>
            <p:nvPr/>
          </p:nvSpPr>
          <p:spPr>
            <a:xfrm>
              <a:off x="5059162" y="1104901"/>
              <a:ext cx="1339301" cy="664805"/>
            </a:xfrm>
            <a:prstGeom prst="rightArrow">
              <a:avLst/>
            </a:prstGeom>
            <a:solidFill>
              <a:srgbClr val="F9870A"/>
            </a:solidFill>
            <a:ln w="57150">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6423401" y="533400"/>
              <a:ext cx="1738745" cy="1143000"/>
            </a:xfrm>
            <a:prstGeom prst="rect">
              <a:avLst/>
            </a:prstGeom>
            <a:solidFill>
              <a:schemeClr val="accent1">
                <a:alpha val="0"/>
              </a:schemeClr>
            </a:solidFill>
            <a:ln w="57150">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81617959"/>
      </p:ext>
    </p:extLst>
  </p:cSld>
  <p:clrMapOvr>
    <a:masterClrMapping/>
  </p:clrMapOvr>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Home, List tab&#10;items listed in columns created&#10;&#10;box around formating bar: export to excel"/>
          <p:cNvGrpSpPr/>
          <p:nvPr/>
        </p:nvGrpSpPr>
        <p:grpSpPr>
          <a:xfrm>
            <a:off x="1738745" y="381001"/>
            <a:ext cx="8686800" cy="5686425"/>
            <a:chOff x="1738745" y="381001"/>
            <a:chExt cx="8686800" cy="5686425"/>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8745" y="381001"/>
              <a:ext cx="8686800" cy="5686425"/>
            </a:xfrm>
            <a:prstGeom prst="rect">
              <a:avLst/>
            </a:prstGeom>
            <a:noFill/>
            <a:ln w="57150">
              <a:solidFill>
                <a:srgbClr val="F9870A"/>
              </a:solidFill>
              <a:miter lim="800000"/>
              <a:headEnd/>
              <a:tailEnd/>
            </a:ln>
            <a:extLst>
              <a:ext uri="{909E8E84-426E-40DD-AFC4-6F175D3DCCD1}">
                <a14:hiddenFill xmlns:a14="http://schemas.microsoft.com/office/drawing/2010/main">
                  <a:solidFill>
                    <a:schemeClr val="accent1"/>
                  </a:solidFill>
                </a14:hiddenFill>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9557" y="2438401"/>
              <a:ext cx="5138399" cy="2281065"/>
            </a:xfrm>
            <a:prstGeom prst="rect">
              <a:avLst/>
            </a:prstGeom>
            <a:noFill/>
            <a:ln>
              <a:noFill/>
            </a:ln>
            <a:effectLst>
              <a:outerShdw blurRad="762000" dist="965200" dir="9900000" sx="153000" sy="153000" algn="ctr" rotWithShape="0">
                <a:srgbClr val="000000">
                  <a:alpha val="34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5101245" y="2438401"/>
              <a:ext cx="5142555" cy="2308471"/>
            </a:xfrm>
            <a:prstGeom prst="rect">
              <a:avLst/>
            </a:prstGeom>
            <a:solidFill>
              <a:schemeClr val="accent1">
                <a:alpha val="0"/>
              </a:schemeClr>
            </a:solidFill>
            <a:ln w="95250">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urved Right Arrow 13"/>
            <p:cNvSpPr/>
            <p:nvPr/>
          </p:nvSpPr>
          <p:spPr>
            <a:xfrm>
              <a:off x="4071035" y="1192224"/>
              <a:ext cx="2454638" cy="3151176"/>
            </a:xfrm>
            <a:custGeom>
              <a:avLst/>
              <a:gdLst>
                <a:gd name="connsiteX0" fmla="*/ 0 w 1095576"/>
                <a:gd name="connsiteY0" fmla="*/ 887568 h 2209800"/>
                <a:gd name="connsiteX1" fmla="*/ 821682 w 1095576"/>
                <a:gd name="connsiteY1" fmla="*/ 1746952 h 2209800"/>
                <a:gd name="connsiteX2" fmla="*/ 821682 w 1095576"/>
                <a:gd name="connsiteY2" fmla="*/ 1586181 h 2209800"/>
                <a:gd name="connsiteX3" fmla="*/ 1095576 w 1095576"/>
                <a:gd name="connsiteY3" fmla="*/ 1912083 h 2209800"/>
                <a:gd name="connsiteX4" fmla="*/ 821682 w 1095576"/>
                <a:gd name="connsiteY4" fmla="*/ 2181616 h 2209800"/>
                <a:gd name="connsiteX5" fmla="*/ 821682 w 1095576"/>
                <a:gd name="connsiteY5" fmla="*/ 2020846 h 2209800"/>
                <a:gd name="connsiteX6" fmla="*/ 0 w 1095576"/>
                <a:gd name="connsiteY6" fmla="*/ 1161462 h 2209800"/>
                <a:gd name="connsiteX7" fmla="*/ 0 w 1095576"/>
                <a:gd name="connsiteY7" fmla="*/ 887568 h 2209800"/>
                <a:gd name="connsiteX0" fmla="*/ 1095576 w 1095576"/>
                <a:gd name="connsiteY0" fmla="*/ 273894 h 2209800"/>
                <a:gd name="connsiteX1" fmla="*/ 13120 w 1095576"/>
                <a:gd name="connsiteY1" fmla="*/ 1024515 h 2209800"/>
                <a:gd name="connsiteX2" fmla="*/ 354207 w 1095576"/>
                <a:gd name="connsiteY2" fmla="*/ 234083 h 2209800"/>
                <a:gd name="connsiteX3" fmla="*/ 1095577 w 1095576"/>
                <a:gd name="connsiteY3" fmla="*/ 0 h 2209800"/>
                <a:gd name="connsiteX4" fmla="*/ 1095576 w 1095576"/>
                <a:gd name="connsiteY4" fmla="*/ 273894 h 2209800"/>
                <a:gd name="connsiteX0" fmla="*/ 0 w 1095576"/>
                <a:gd name="connsiteY0" fmla="*/ 887568 h 2209800"/>
                <a:gd name="connsiteX1" fmla="*/ 821682 w 1095576"/>
                <a:gd name="connsiteY1" fmla="*/ 1746952 h 2209800"/>
                <a:gd name="connsiteX2" fmla="*/ 821682 w 1095576"/>
                <a:gd name="connsiteY2" fmla="*/ 1586181 h 2209800"/>
                <a:gd name="connsiteX3" fmla="*/ 1095576 w 1095576"/>
                <a:gd name="connsiteY3" fmla="*/ 1912083 h 2209800"/>
                <a:gd name="connsiteX4" fmla="*/ 821682 w 1095576"/>
                <a:gd name="connsiteY4" fmla="*/ 2181616 h 2209800"/>
                <a:gd name="connsiteX5" fmla="*/ 821682 w 1095576"/>
                <a:gd name="connsiteY5" fmla="*/ 2020846 h 2209800"/>
                <a:gd name="connsiteX6" fmla="*/ 0 w 1095576"/>
                <a:gd name="connsiteY6" fmla="*/ 1161462 h 2209800"/>
                <a:gd name="connsiteX7" fmla="*/ 0 w 1095576"/>
                <a:gd name="connsiteY7" fmla="*/ 887568 h 2209800"/>
                <a:gd name="connsiteX8" fmla="*/ 1095576 w 1095576"/>
                <a:gd name="connsiteY8" fmla="*/ 0 h 2209800"/>
                <a:gd name="connsiteX9" fmla="*/ 1095576 w 1095576"/>
                <a:gd name="connsiteY9" fmla="*/ 273894 h 2209800"/>
                <a:gd name="connsiteX10" fmla="*/ 13120 w 1095576"/>
                <a:gd name="connsiteY10" fmla="*/ 1024515 h 2209800"/>
                <a:gd name="connsiteX0" fmla="*/ 15 w 1926864"/>
                <a:gd name="connsiteY0" fmla="*/ 920818 h 2214866"/>
                <a:gd name="connsiteX1" fmla="*/ 821697 w 1926864"/>
                <a:gd name="connsiteY1" fmla="*/ 1780202 h 2214866"/>
                <a:gd name="connsiteX2" fmla="*/ 821697 w 1926864"/>
                <a:gd name="connsiteY2" fmla="*/ 1619431 h 2214866"/>
                <a:gd name="connsiteX3" fmla="*/ 1095591 w 1926864"/>
                <a:gd name="connsiteY3" fmla="*/ 1945333 h 2214866"/>
                <a:gd name="connsiteX4" fmla="*/ 821697 w 1926864"/>
                <a:gd name="connsiteY4" fmla="*/ 2214866 h 2214866"/>
                <a:gd name="connsiteX5" fmla="*/ 821697 w 1926864"/>
                <a:gd name="connsiteY5" fmla="*/ 2054096 h 2214866"/>
                <a:gd name="connsiteX6" fmla="*/ 15 w 1926864"/>
                <a:gd name="connsiteY6" fmla="*/ 1194712 h 2214866"/>
                <a:gd name="connsiteX7" fmla="*/ 15 w 1926864"/>
                <a:gd name="connsiteY7" fmla="*/ 920818 h 2214866"/>
                <a:gd name="connsiteX0" fmla="*/ 1095591 w 1926864"/>
                <a:gd name="connsiteY0" fmla="*/ 307144 h 2214866"/>
                <a:gd name="connsiteX1" fmla="*/ 13135 w 1926864"/>
                <a:gd name="connsiteY1" fmla="*/ 1057765 h 2214866"/>
                <a:gd name="connsiteX2" fmla="*/ 354222 w 1926864"/>
                <a:gd name="connsiteY2" fmla="*/ 267333 h 2214866"/>
                <a:gd name="connsiteX3" fmla="*/ 1095592 w 1926864"/>
                <a:gd name="connsiteY3" fmla="*/ 33250 h 2214866"/>
                <a:gd name="connsiteX4" fmla="*/ 1095591 w 1926864"/>
                <a:gd name="connsiteY4" fmla="*/ 307144 h 2214866"/>
                <a:gd name="connsiteX0" fmla="*/ 15 w 1926864"/>
                <a:gd name="connsiteY0" fmla="*/ 920818 h 2214866"/>
                <a:gd name="connsiteX1" fmla="*/ 821697 w 1926864"/>
                <a:gd name="connsiteY1" fmla="*/ 1780202 h 2214866"/>
                <a:gd name="connsiteX2" fmla="*/ 821697 w 1926864"/>
                <a:gd name="connsiteY2" fmla="*/ 1619431 h 2214866"/>
                <a:gd name="connsiteX3" fmla="*/ 1095591 w 1926864"/>
                <a:gd name="connsiteY3" fmla="*/ 1945333 h 2214866"/>
                <a:gd name="connsiteX4" fmla="*/ 821697 w 1926864"/>
                <a:gd name="connsiteY4" fmla="*/ 2214866 h 2214866"/>
                <a:gd name="connsiteX5" fmla="*/ 821697 w 1926864"/>
                <a:gd name="connsiteY5" fmla="*/ 2054096 h 2214866"/>
                <a:gd name="connsiteX6" fmla="*/ 15 w 1926864"/>
                <a:gd name="connsiteY6" fmla="*/ 1194712 h 2214866"/>
                <a:gd name="connsiteX7" fmla="*/ 15 w 1926864"/>
                <a:gd name="connsiteY7" fmla="*/ 920818 h 2214866"/>
                <a:gd name="connsiteX8" fmla="*/ 1926864 w 1926864"/>
                <a:gd name="connsiteY8" fmla="*/ 0 h 2214866"/>
                <a:gd name="connsiteX9" fmla="*/ 1095591 w 1926864"/>
                <a:gd name="connsiteY9" fmla="*/ 307144 h 2214866"/>
                <a:gd name="connsiteX10" fmla="*/ 13135 w 1926864"/>
                <a:gd name="connsiteY10" fmla="*/ 1057765 h 2214866"/>
                <a:gd name="connsiteX0" fmla="*/ 15 w 1943489"/>
                <a:gd name="connsiteY0" fmla="*/ 920818 h 2214866"/>
                <a:gd name="connsiteX1" fmla="*/ 821697 w 1943489"/>
                <a:gd name="connsiteY1" fmla="*/ 1780202 h 2214866"/>
                <a:gd name="connsiteX2" fmla="*/ 821697 w 1943489"/>
                <a:gd name="connsiteY2" fmla="*/ 1619431 h 2214866"/>
                <a:gd name="connsiteX3" fmla="*/ 1095591 w 1943489"/>
                <a:gd name="connsiteY3" fmla="*/ 1945333 h 2214866"/>
                <a:gd name="connsiteX4" fmla="*/ 821697 w 1943489"/>
                <a:gd name="connsiteY4" fmla="*/ 2214866 h 2214866"/>
                <a:gd name="connsiteX5" fmla="*/ 821697 w 1943489"/>
                <a:gd name="connsiteY5" fmla="*/ 2054096 h 2214866"/>
                <a:gd name="connsiteX6" fmla="*/ 15 w 1943489"/>
                <a:gd name="connsiteY6" fmla="*/ 1194712 h 2214866"/>
                <a:gd name="connsiteX7" fmla="*/ 15 w 1943489"/>
                <a:gd name="connsiteY7" fmla="*/ 920818 h 2214866"/>
                <a:gd name="connsiteX0" fmla="*/ 1095591 w 1943489"/>
                <a:gd name="connsiteY0" fmla="*/ 307144 h 2214866"/>
                <a:gd name="connsiteX1" fmla="*/ 13135 w 1943489"/>
                <a:gd name="connsiteY1" fmla="*/ 1057765 h 2214866"/>
                <a:gd name="connsiteX2" fmla="*/ 354222 w 1943489"/>
                <a:gd name="connsiteY2" fmla="*/ 267333 h 2214866"/>
                <a:gd name="connsiteX3" fmla="*/ 1095592 w 1943489"/>
                <a:gd name="connsiteY3" fmla="*/ 33250 h 2214866"/>
                <a:gd name="connsiteX4" fmla="*/ 1095591 w 1943489"/>
                <a:gd name="connsiteY4" fmla="*/ 307144 h 2214866"/>
                <a:gd name="connsiteX0" fmla="*/ 15 w 1943489"/>
                <a:gd name="connsiteY0" fmla="*/ 920818 h 2214866"/>
                <a:gd name="connsiteX1" fmla="*/ 821697 w 1943489"/>
                <a:gd name="connsiteY1" fmla="*/ 1780202 h 2214866"/>
                <a:gd name="connsiteX2" fmla="*/ 821697 w 1943489"/>
                <a:gd name="connsiteY2" fmla="*/ 1619431 h 2214866"/>
                <a:gd name="connsiteX3" fmla="*/ 1095591 w 1943489"/>
                <a:gd name="connsiteY3" fmla="*/ 1945333 h 2214866"/>
                <a:gd name="connsiteX4" fmla="*/ 821697 w 1943489"/>
                <a:gd name="connsiteY4" fmla="*/ 2214866 h 2214866"/>
                <a:gd name="connsiteX5" fmla="*/ 821697 w 1943489"/>
                <a:gd name="connsiteY5" fmla="*/ 2054096 h 2214866"/>
                <a:gd name="connsiteX6" fmla="*/ 15 w 1943489"/>
                <a:gd name="connsiteY6" fmla="*/ 1194712 h 2214866"/>
                <a:gd name="connsiteX7" fmla="*/ 15 w 1943489"/>
                <a:gd name="connsiteY7" fmla="*/ 920818 h 2214866"/>
                <a:gd name="connsiteX8" fmla="*/ 1926864 w 1943489"/>
                <a:gd name="connsiteY8" fmla="*/ 0 h 2214866"/>
                <a:gd name="connsiteX9" fmla="*/ 1943489 w 1943489"/>
                <a:gd name="connsiteY9" fmla="*/ 207391 h 2214866"/>
                <a:gd name="connsiteX10" fmla="*/ 13135 w 1943489"/>
                <a:gd name="connsiteY10" fmla="*/ 1057765 h 2214866"/>
                <a:gd name="connsiteX0" fmla="*/ 15 w 1943489"/>
                <a:gd name="connsiteY0" fmla="*/ 920818 h 2214866"/>
                <a:gd name="connsiteX1" fmla="*/ 821697 w 1943489"/>
                <a:gd name="connsiteY1" fmla="*/ 1780202 h 2214866"/>
                <a:gd name="connsiteX2" fmla="*/ 821697 w 1943489"/>
                <a:gd name="connsiteY2" fmla="*/ 1619431 h 2214866"/>
                <a:gd name="connsiteX3" fmla="*/ 1095591 w 1943489"/>
                <a:gd name="connsiteY3" fmla="*/ 1945333 h 2214866"/>
                <a:gd name="connsiteX4" fmla="*/ 821697 w 1943489"/>
                <a:gd name="connsiteY4" fmla="*/ 2214866 h 2214866"/>
                <a:gd name="connsiteX5" fmla="*/ 821697 w 1943489"/>
                <a:gd name="connsiteY5" fmla="*/ 2054096 h 2214866"/>
                <a:gd name="connsiteX6" fmla="*/ 15 w 1943489"/>
                <a:gd name="connsiteY6" fmla="*/ 1194712 h 2214866"/>
                <a:gd name="connsiteX7" fmla="*/ 15 w 1943489"/>
                <a:gd name="connsiteY7" fmla="*/ 920818 h 2214866"/>
                <a:gd name="connsiteX0" fmla="*/ 1095591 w 1943489"/>
                <a:gd name="connsiteY0" fmla="*/ 307144 h 2214866"/>
                <a:gd name="connsiteX1" fmla="*/ 13135 w 1943489"/>
                <a:gd name="connsiteY1" fmla="*/ 1057765 h 2214866"/>
                <a:gd name="connsiteX2" fmla="*/ 354222 w 1943489"/>
                <a:gd name="connsiteY2" fmla="*/ 267333 h 2214866"/>
                <a:gd name="connsiteX3" fmla="*/ 1095592 w 1943489"/>
                <a:gd name="connsiteY3" fmla="*/ 33250 h 2214866"/>
                <a:gd name="connsiteX4" fmla="*/ 1095591 w 1943489"/>
                <a:gd name="connsiteY4" fmla="*/ 307144 h 2214866"/>
                <a:gd name="connsiteX0" fmla="*/ 15 w 1943489"/>
                <a:gd name="connsiteY0" fmla="*/ 920818 h 2214866"/>
                <a:gd name="connsiteX1" fmla="*/ 821697 w 1943489"/>
                <a:gd name="connsiteY1" fmla="*/ 1780202 h 2214866"/>
                <a:gd name="connsiteX2" fmla="*/ 821697 w 1943489"/>
                <a:gd name="connsiteY2" fmla="*/ 1619431 h 2214866"/>
                <a:gd name="connsiteX3" fmla="*/ 1095591 w 1943489"/>
                <a:gd name="connsiteY3" fmla="*/ 1945333 h 2214866"/>
                <a:gd name="connsiteX4" fmla="*/ 821697 w 1943489"/>
                <a:gd name="connsiteY4" fmla="*/ 2214866 h 2214866"/>
                <a:gd name="connsiteX5" fmla="*/ 821697 w 1943489"/>
                <a:gd name="connsiteY5" fmla="*/ 2054096 h 2214866"/>
                <a:gd name="connsiteX6" fmla="*/ 15 w 1943489"/>
                <a:gd name="connsiteY6" fmla="*/ 1194712 h 2214866"/>
                <a:gd name="connsiteX7" fmla="*/ 15 w 1943489"/>
                <a:gd name="connsiteY7" fmla="*/ 920818 h 2214866"/>
                <a:gd name="connsiteX8" fmla="*/ 1926864 w 1943489"/>
                <a:gd name="connsiteY8" fmla="*/ 0 h 2214866"/>
                <a:gd name="connsiteX9" fmla="*/ 1943489 w 1943489"/>
                <a:gd name="connsiteY9" fmla="*/ 207391 h 2214866"/>
                <a:gd name="connsiteX10" fmla="*/ 13135 w 1943489"/>
                <a:gd name="connsiteY10" fmla="*/ 1057765 h 2214866"/>
                <a:gd name="connsiteX11" fmla="*/ 15 w 1943489"/>
                <a:gd name="connsiteY11" fmla="*/ 920818 h 2214866"/>
                <a:gd name="connsiteX0" fmla="*/ 15 w 1960116"/>
                <a:gd name="connsiteY0" fmla="*/ 920819 h 2214867"/>
                <a:gd name="connsiteX1" fmla="*/ 821697 w 1960116"/>
                <a:gd name="connsiteY1" fmla="*/ 1780203 h 2214867"/>
                <a:gd name="connsiteX2" fmla="*/ 821697 w 1960116"/>
                <a:gd name="connsiteY2" fmla="*/ 1619432 h 2214867"/>
                <a:gd name="connsiteX3" fmla="*/ 1095591 w 1960116"/>
                <a:gd name="connsiteY3" fmla="*/ 1945334 h 2214867"/>
                <a:gd name="connsiteX4" fmla="*/ 821697 w 1960116"/>
                <a:gd name="connsiteY4" fmla="*/ 2214867 h 2214867"/>
                <a:gd name="connsiteX5" fmla="*/ 821697 w 1960116"/>
                <a:gd name="connsiteY5" fmla="*/ 2054097 h 2214867"/>
                <a:gd name="connsiteX6" fmla="*/ 15 w 1960116"/>
                <a:gd name="connsiteY6" fmla="*/ 1194713 h 2214867"/>
                <a:gd name="connsiteX7" fmla="*/ 15 w 1960116"/>
                <a:gd name="connsiteY7" fmla="*/ 920819 h 2214867"/>
                <a:gd name="connsiteX0" fmla="*/ 1095591 w 1960116"/>
                <a:gd name="connsiteY0" fmla="*/ 307145 h 2214867"/>
                <a:gd name="connsiteX1" fmla="*/ 13135 w 1960116"/>
                <a:gd name="connsiteY1" fmla="*/ 1057766 h 2214867"/>
                <a:gd name="connsiteX2" fmla="*/ 354222 w 1960116"/>
                <a:gd name="connsiteY2" fmla="*/ 267334 h 2214867"/>
                <a:gd name="connsiteX3" fmla="*/ 1960116 w 1960116"/>
                <a:gd name="connsiteY3" fmla="*/ 0 h 2214867"/>
                <a:gd name="connsiteX4" fmla="*/ 1095591 w 1960116"/>
                <a:gd name="connsiteY4" fmla="*/ 307145 h 2214867"/>
                <a:gd name="connsiteX0" fmla="*/ 15 w 1960116"/>
                <a:gd name="connsiteY0" fmla="*/ 920819 h 2214867"/>
                <a:gd name="connsiteX1" fmla="*/ 821697 w 1960116"/>
                <a:gd name="connsiteY1" fmla="*/ 1780203 h 2214867"/>
                <a:gd name="connsiteX2" fmla="*/ 821697 w 1960116"/>
                <a:gd name="connsiteY2" fmla="*/ 1619432 h 2214867"/>
                <a:gd name="connsiteX3" fmla="*/ 1095591 w 1960116"/>
                <a:gd name="connsiteY3" fmla="*/ 1945334 h 2214867"/>
                <a:gd name="connsiteX4" fmla="*/ 821697 w 1960116"/>
                <a:gd name="connsiteY4" fmla="*/ 2214867 h 2214867"/>
                <a:gd name="connsiteX5" fmla="*/ 821697 w 1960116"/>
                <a:gd name="connsiteY5" fmla="*/ 2054097 h 2214867"/>
                <a:gd name="connsiteX6" fmla="*/ 15 w 1960116"/>
                <a:gd name="connsiteY6" fmla="*/ 1194713 h 2214867"/>
                <a:gd name="connsiteX7" fmla="*/ 15 w 1960116"/>
                <a:gd name="connsiteY7" fmla="*/ 920819 h 2214867"/>
                <a:gd name="connsiteX8" fmla="*/ 1926864 w 1960116"/>
                <a:gd name="connsiteY8" fmla="*/ 1 h 2214867"/>
                <a:gd name="connsiteX9" fmla="*/ 1943489 w 1960116"/>
                <a:gd name="connsiteY9" fmla="*/ 207392 h 2214867"/>
                <a:gd name="connsiteX10" fmla="*/ 13135 w 1960116"/>
                <a:gd name="connsiteY10" fmla="*/ 1057766 h 2214867"/>
                <a:gd name="connsiteX11" fmla="*/ 15 w 1960116"/>
                <a:gd name="connsiteY11" fmla="*/ 920819 h 2214867"/>
                <a:gd name="connsiteX0" fmla="*/ 15 w 1976740"/>
                <a:gd name="connsiteY0" fmla="*/ 920819 h 2214867"/>
                <a:gd name="connsiteX1" fmla="*/ 821697 w 1976740"/>
                <a:gd name="connsiteY1" fmla="*/ 1780203 h 2214867"/>
                <a:gd name="connsiteX2" fmla="*/ 821697 w 1976740"/>
                <a:gd name="connsiteY2" fmla="*/ 1619432 h 2214867"/>
                <a:gd name="connsiteX3" fmla="*/ 1095591 w 1976740"/>
                <a:gd name="connsiteY3" fmla="*/ 1945334 h 2214867"/>
                <a:gd name="connsiteX4" fmla="*/ 821697 w 1976740"/>
                <a:gd name="connsiteY4" fmla="*/ 2214867 h 2214867"/>
                <a:gd name="connsiteX5" fmla="*/ 821697 w 1976740"/>
                <a:gd name="connsiteY5" fmla="*/ 2054097 h 2214867"/>
                <a:gd name="connsiteX6" fmla="*/ 15 w 1976740"/>
                <a:gd name="connsiteY6" fmla="*/ 1194713 h 2214867"/>
                <a:gd name="connsiteX7" fmla="*/ 15 w 1976740"/>
                <a:gd name="connsiteY7" fmla="*/ 920819 h 2214867"/>
                <a:gd name="connsiteX0" fmla="*/ 1976740 w 1976740"/>
                <a:gd name="connsiteY0" fmla="*/ 190766 h 2214867"/>
                <a:gd name="connsiteX1" fmla="*/ 13135 w 1976740"/>
                <a:gd name="connsiteY1" fmla="*/ 1057766 h 2214867"/>
                <a:gd name="connsiteX2" fmla="*/ 354222 w 1976740"/>
                <a:gd name="connsiteY2" fmla="*/ 267334 h 2214867"/>
                <a:gd name="connsiteX3" fmla="*/ 1960116 w 1976740"/>
                <a:gd name="connsiteY3" fmla="*/ 0 h 2214867"/>
                <a:gd name="connsiteX4" fmla="*/ 1976740 w 1976740"/>
                <a:gd name="connsiteY4" fmla="*/ 190766 h 2214867"/>
                <a:gd name="connsiteX0" fmla="*/ 15 w 1976740"/>
                <a:gd name="connsiteY0" fmla="*/ 920819 h 2214867"/>
                <a:gd name="connsiteX1" fmla="*/ 821697 w 1976740"/>
                <a:gd name="connsiteY1" fmla="*/ 1780203 h 2214867"/>
                <a:gd name="connsiteX2" fmla="*/ 821697 w 1976740"/>
                <a:gd name="connsiteY2" fmla="*/ 1619432 h 2214867"/>
                <a:gd name="connsiteX3" fmla="*/ 1095591 w 1976740"/>
                <a:gd name="connsiteY3" fmla="*/ 1945334 h 2214867"/>
                <a:gd name="connsiteX4" fmla="*/ 821697 w 1976740"/>
                <a:gd name="connsiteY4" fmla="*/ 2214867 h 2214867"/>
                <a:gd name="connsiteX5" fmla="*/ 821697 w 1976740"/>
                <a:gd name="connsiteY5" fmla="*/ 2054097 h 2214867"/>
                <a:gd name="connsiteX6" fmla="*/ 15 w 1976740"/>
                <a:gd name="connsiteY6" fmla="*/ 1194713 h 2214867"/>
                <a:gd name="connsiteX7" fmla="*/ 15 w 1976740"/>
                <a:gd name="connsiteY7" fmla="*/ 920819 h 2214867"/>
                <a:gd name="connsiteX8" fmla="*/ 1926864 w 1976740"/>
                <a:gd name="connsiteY8" fmla="*/ 1 h 2214867"/>
                <a:gd name="connsiteX9" fmla="*/ 1943489 w 1976740"/>
                <a:gd name="connsiteY9" fmla="*/ 207392 h 2214867"/>
                <a:gd name="connsiteX10" fmla="*/ 13135 w 1976740"/>
                <a:gd name="connsiteY10" fmla="*/ 1057766 h 2214867"/>
                <a:gd name="connsiteX11" fmla="*/ 15 w 1976740"/>
                <a:gd name="connsiteY11" fmla="*/ 920819 h 2214867"/>
                <a:gd name="connsiteX0" fmla="*/ 0 w 1976725"/>
                <a:gd name="connsiteY0" fmla="*/ 920819 h 2214867"/>
                <a:gd name="connsiteX1" fmla="*/ 821682 w 1976725"/>
                <a:gd name="connsiteY1" fmla="*/ 1780203 h 2214867"/>
                <a:gd name="connsiteX2" fmla="*/ 821682 w 1976725"/>
                <a:gd name="connsiteY2" fmla="*/ 1619432 h 2214867"/>
                <a:gd name="connsiteX3" fmla="*/ 1095576 w 1976725"/>
                <a:gd name="connsiteY3" fmla="*/ 1945334 h 2214867"/>
                <a:gd name="connsiteX4" fmla="*/ 821682 w 1976725"/>
                <a:gd name="connsiteY4" fmla="*/ 2214867 h 2214867"/>
                <a:gd name="connsiteX5" fmla="*/ 821682 w 1976725"/>
                <a:gd name="connsiteY5" fmla="*/ 2054097 h 2214867"/>
                <a:gd name="connsiteX6" fmla="*/ 0 w 1976725"/>
                <a:gd name="connsiteY6" fmla="*/ 1194713 h 2214867"/>
                <a:gd name="connsiteX7" fmla="*/ 0 w 1976725"/>
                <a:gd name="connsiteY7" fmla="*/ 920819 h 2214867"/>
                <a:gd name="connsiteX0" fmla="*/ 1976725 w 1976725"/>
                <a:gd name="connsiteY0" fmla="*/ 190766 h 2214867"/>
                <a:gd name="connsiteX1" fmla="*/ 13120 w 1976725"/>
                <a:gd name="connsiteY1" fmla="*/ 1057766 h 2214867"/>
                <a:gd name="connsiteX2" fmla="*/ 503836 w 1976725"/>
                <a:gd name="connsiteY2" fmla="*/ 400338 h 2214867"/>
                <a:gd name="connsiteX3" fmla="*/ 1960101 w 1976725"/>
                <a:gd name="connsiteY3" fmla="*/ 0 h 2214867"/>
                <a:gd name="connsiteX4" fmla="*/ 1976725 w 1976725"/>
                <a:gd name="connsiteY4" fmla="*/ 190766 h 2214867"/>
                <a:gd name="connsiteX0" fmla="*/ 0 w 1976725"/>
                <a:gd name="connsiteY0" fmla="*/ 920819 h 2214867"/>
                <a:gd name="connsiteX1" fmla="*/ 821682 w 1976725"/>
                <a:gd name="connsiteY1" fmla="*/ 1780203 h 2214867"/>
                <a:gd name="connsiteX2" fmla="*/ 821682 w 1976725"/>
                <a:gd name="connsiteY2" fmla="*/ 1619432 h 2214867"/>
                <a:gd name="connsiteX3" fmla="*/ 1095576 w 1976725"/>
                <a:gd name="connsiteY3" fmla="*/ 1945334 h 2214867"/>
                <a:gd name="connsiteX4" fmla="*/ 821682 w 1976725"/>
                <a:gd name="connsiteY4" fmla="*/ 2214867 h 2214867"/>
                <a:gd name="connsiteX5" fmla="*/ 821682 w 1976725"/>
                <a:gd name="connsiteY5" fmla="*/ 2054097 h 2214867"/>
                <a:gd name="connsiteX6" fmla="*/ 0 w 1976725"/>
                <a:gd name="connsiteY6" fmla="*/ 1194713 h 2214867"/>
                <a:gd name="connsiteX7" fmla="*/ 0 w 1976725"/>
                <a:gd name="connsiteY7" fmla="*/ 920819 h 2214867"/>
                <a:gd name="connsiteX8" fmla="*/ 1926849 w 1976725"/>
                <a:gd name="connsiteY8" fmla="*/ 1 h 2214867"/>
                <a:gd name="connsiteX9" fmla="*/ 1943474 w 1976725"/>
                <a:gd name="connsiteY9" fmla="*/ 207392 h 2214867"/>
                <a:gd name="connsiteX10" fmla="*/ 13120 w 1976725"/>
                <a:gd name="connsiteY10" fmla="*/ 1057766 h 2214867"/>
                <a:gd name="connsiteX11" fmla="*/ 0 w 1976725"/>
                <a:gd name="connsiteY11" fmla="*/ 920819 h 2214867"/>
                <a:gd name="connsiteX0" fmla="*/ 0 w 1976725"/>
                <a:gd name="connsiteY0" fmla="*/ 920819 h 2214867"/>
                <a:gd name="connsiteX1" fmla="*/ 821682 w 1976725"/>
                <a:gd name="connsiteY1" fmla="*/ 1780203 h 2214867"/>
                <a:gd name="connsiteX2" fmla="*/ 821682 w 1976725"/>
                <a:gd name="connsiteY2" fmla="*/ 1619432 h 2214867"/>
                <a:gd name="connsiteX3" fmla="*/ 1095576 w 1976725"/>
                <a:gd name="connsiteY3" fmla="*/ 1945334 h 2214867"/>
                <a:gd name="connsiteX4" fmla="*/ 821682 w 1976725"/>
                <a:gd name="connsiteY4" fmla="*/ 2214867 h 2214867"/>
                <a:gd name="connsiteX5" fmla="*/ 821682 w 1976725"/>
                <a:gd name="connsiteY5" fmla="*/ 2054097 h 2214867"/>
                <a:gd name="connsiteX6" fmla="*/ 0 w 1976725"/>
                <a:gd name="connsiteY6" fmla="*/ 1194713 h 2214867"/>
                <a:gd name="connsiteX7" fmla="*/ 0 w 1976725"/>
                <a:gd name="connsiteY7" fmla="*/ 920819 h 2214867"/>
                <a:gd name="connsiteX0" fmla="*/ 1976725 w 1976725"/>
                <a:gd name="connsiteY0" fmla="*/ 190766 h 2214867"/>
                <a:gd name="connsiteX1" fmla="*/ 13120 w 1976725"/>
                <a:gd name="connsiteY1" fmla="*/ 1057766 h 2214867"/>
                <a:gd name="connsiteX2" fmla="*/ 503836 w 1976725"/>
                <a:gd name="connsiteY2" fmla="*/ 400338 h 2214867"/>
                <a:gd name="connsiteX3" fmla="*/ 1960101 w 1976725"/>
                <a:gd name="connsiteY3" fmla="*/ 0 h 2214867"/>
                <a:gd name="connsiteX4" fmla="*/ 1976725 w 1976725"/>
                <a:gd name="connsiteY4" fmla="*/ 190766 h 2214867"/>
                <a:gd name="connsiteX0" fmla="*/ 0 w 1976725"/>
                <a:gd name="connsiteY0" fmla="*/ 920819 h 2214867"/>
                <a:gd name="connsiteX1" fmla="*/ 821682 w 1976725"/>
                <a:gd name="connsiteY1" fmla="*/ 1780203 h 2214867"/>
                <a:gd name="connsiteX2" fmla="*/ 821682 w 1976725"/>
                <a:gd name="connsiteY2" fmla="*/ 1619432 h 2214867"/>
                <a:gd name="connsiteX3" fmla="*/ 1095576 w 1976725"/>
                <a:gd name="connsiteY3" fmla="*/ 1945334 h 2214867"/>
                <a:gd name="connsiteX4" fmla="*/ 821682 w 1976725"/>
                <a:gd name="connsiteY4" fmla="*/ 2214867 h 2214867"/>
                <a:gd name="connsiteX5" fmla="*/ 821682 w 1976725"/>
                <a:gd name="connsiteY5" fmla="*/ 2054097 h 2214867"/>
                <a:gd name="connsiteX6" fmla="*/ 0 w 1976725"/>
                <a:gd name="connsiteY6" fmla="*/ 1194713 h 2214867"/>
                <a:gd name="connsiteX7" fmla="*/ 0 w 1976725"/>
                <a:gd name="connsiteY7" fmla="*/ 920819 h 2214867"/>
                <a:gd name="connsiteX8" fmla="*/ 1926849 w 1976725"/>
                <a:gd name="connsiteY8" fmla="*/ 1 h 2214867"/>
                <a:gd name="connsiteX9" fmla="*/ 1943474 w 1976725"/>
                <a:gd name="connsiteY9" fmla="*/ 207392 h 2214867"/>
                <a:gd name="connsiteX10" fmla="*/ 13120 w 1976725"/>
                <a:gd name="connsiteY10" fmla="*/ 1057766 h 2214867"/>
                <a:gd name="connsiteX11" fmla="*/ 0 w 1976725"/>
                <a:gd name="connsiteY11" fmla="*/ 920819 h 2214867"/>
                <a:gd name="connsiteX0" fmla="*/ 0 w 1976725"/>
                <a:gd name="connsiteY0" fmla="*/ 920819 h 2214867"/>
                <a:gd name="connsiteX1" fmla="*/ 821682 w 1976725"/>
                <a:gd name="connsiteY1" fmla="*/ 1780203 h 2214867"/>
                <a:gd name="connsiteX2" fmla="*/ 821682 w 1976725"/>
                <a:gd name="connsiteY2" fmla="*/ 1619432 h 2214867"/>
                <a:gd name="connsiteX3" fmla="*/ 1095576 w 1976725"/>
                <a:gd name="connsiteY3" fmla="*/ 1945334 h 2214867"/>
                <a:gd name="connsiteX4" fmla="*/ 821682 w 1976725"/>
                <a:gd name="connsiteY4" fmla="*/ 2214867 h 2214867"/>
                <a:gd name="connsiteX5" fmla="*/ 821682 w 1976725"/>
                <a:gd name="connsiteY5" fmla="*/ 2054097 h 2214867"/>
                <a:gd name="connsiteX6" fmla="*/ 0 w 1976725"/>
                <a:gd name="connsiteY6" fmla="*/ 1194713 h 2214867"/>
                <a:gd name="connsiteX7" fmla="*/ 0 w 1976725"/>
                <a:gd name="connsiteY7" fmla="*/ 920819 h 2214867"/>
                <a:gd name="connsiteX0" fmla="*/ 1976725 w 1976725"/>
                <a:gd name="connsiteY0" fmla="*/ 190766 h 2214867"/>
                <a:gd name="connsiteX1" fmla="*/ 13120 w 1976725"/>
                <a:gd name="connsiteY1" fmla="*/ 1057766 h 2214867"/>
                <a:gd name="connsiteX2" fmla="*/ 437335 w 1976725"/>
                <a:gd name="connsiteY2" fmla="*/ 416963 h 2214867"/>
                <a:gd name="connsiteX3" fmla="*/ 1960101 w 1976725"/>
                <a:gd name="connsiteY3" fmla="*/ 0 h 2214867"/>
                <a:gd name="connsiteX4" fmla="*/ 1976725 w 1976725"/>
                <a:gd name="connsiteY4" fmla="*/ 190766 h 2214867"/>
                <a:gd name="connsiteX0" fmla="*/ 0 w 1976725"/>
                <a:gd name="connsiteY0" fmla="*/ 920819 h 2214867"/>
                <a:gd name="connsiteX1" fmla="*/ 821682 w 1976725"/>
                <a:gd name="connsiteY1" fmla="*/ 1780203 h 2214867"/>
                <a:gd name="connsiteX2" fmla="*/ 821682 w 1976725"/>
                <a:gd name="connsiteY2" fmla="*/ 1619432 h 2214867"/>
                <a:gd name="connsiteX3" fmla="*/ 1095576 w 1976725"/>
                <a:gd name="connsiteY3" fmla="*/ 1945334 h 2214867"/>
                <a:gd name="connsiteX4" fmla="*/ 821682 w 1976725"/>
                <a:gd name="connsiteY4" fmla="*/ 2214867 h 2214867"/>
                <a:gd name="connsiteX5" fmla="*/ 821682 w 1976725"/>
                <a:gd name="connsiteY5" fmla="*/ 2054097 h 2214867"/>
                <a:gd name="connsiteX6" fmla="*/ 0 w 1976725"/>
                <a:gd name="connsiteY6" fmla="*/ 1194713 h 2214867"/>
                <a:gd name="connsiteX7" fmla="*/ 0 w 1976725"/>
                <a:gd name="connsiteY7" fmla="*/ 920819 h 2214867"/>
                <a:gd name="connsiteX8" fmla="*/ 1926849 w 1976725"/>
                <a:gd name="connsiteY8" fmla="*/ 1 h 2214867"/>
                <a:gd name="connsiteX9" fmla="*/ 1943474 w 1976725"/>
                <a:gd name="connsiteY9" fmla="*/ 207392 h 2214867"/>
                <a:gd name="connsiteX10" fmla="*/ 13120 w 1976725"/>
                <a:gd name="connsiteY10" fmla="*/ 1057766 h 2214867"/>
                <a:gd name="connsiteX11" fmla="*/ 0 w 1976725"/>
                <a:gd name="connsiteY11" fmla="*/ 920819 h 2214867"/>
                <a:gd name="connsiteX0" fmla="*/ 0 w 2733165"/>
                <a:gd name="connsiteY0" fmla="*/ 1120323 h 2414371"/>
                <a:gd name="connsiteX1" fmla="*/ 821682 w 2733165"/>
                <a:gd name="connsiteY1" fmla="*/ 1979707 h 2414371"/>
                <a:gd name="connsiteX2" fmla="*/ 821682 w 2733165"/>
                <a:gd name="connsiteY2" fmla="*/ 1818936 h 2414371"/>
                <a:gd name="connsiteX3" fmla="*/ 1095576 w 2733165"/>
                <a:gd name="connsiteY3" fmla="*/ 2144838 h 2414371"/>
                <a:gd name="connsiteX4" fmla="*/ 821682 w 2733165"/>
                <a:gd name="connsiteY4" fmla="*/ 2414371 h 2414371"/>
                <a:gd name="connsiteX5" fmla="*/ 821682 w 2733165"/>
                <a:gd name="connsiteY5" fmla="*/ 2253601 h 2414371"/>
                <a:gd name="connsiteX6" fmla="*/ 0 w 2733165"/>
                <a:gd name="connsiteY6" fmla="*/ 1394217 h 2414371"/>
                <a:gd name="connsiteX7" fmla="*/ 0 w 2733165"/>
                <a:gd name="connsiteY7" fmla="*/ 1120323 h 2414371"/>
                <a:gd name="connsiteX0" fmla="*/ 1976725 w 2733165"/>
                <a:gd name="connsiteY0" fmla="*/ 390270 h 2414371"/>
                <a:gd name="connsiteX1" fmla="*/ 13120 w 2733165"/>
                <a:gd name="connsiteY1" fmla="*/ 1257270 h 2414371"/>
                <a:gd name="connsiteX2" fmla="*/ 437335 w 2733165"/>
                <a:gd name="connsiteY2" fmla="*/ 616467 h 2414371"/>
                <a:gd name="connsiteX3" fmla="*/ 1960101 w 2733165"/>
                <a:gd name="connsiteY3" fmla="*/ 199504 h 2414371"/>
                <a:gd name="connsiteX4" fmla="*/ 1976725 w 2733165"/>
                <a:gd name="connsiteY4" fmla="*/ 390270 h 2414371"/>
                <a:gd name="connsiteX0" fmla="*/ 0 w 2733165"/>
                <a:gd name="connsiteY0" fmla="*/ 1120323 h 2414371"/>
                <a:gd name="connsiteX1" fmla="*/ 821682 w 2733165"/>
                <a:gd name="connsiteY1" fmla="*/ 1979707 h 2414371"/>
                <a:gd name="connsiteX2" fmla="*/ 821682 w 2733165"/>
                <a:gd name="connsiteY2" fmla="*/ 1818936 h 2414371"/>
                <a:gd name="connsiteX3" fmla="*/ 1095576 w 2733165"/>
                <a:gd name="connsiteY3" fmla="*/ 2144838 h 2414371"/>
                <a:gd name="connsiteX4" fmla="*/ 821682 w 2733165"/>
                <a:gd name="connsiteY4" fmla="*/ 2414371 h 2414371"/>
                <a:gd name="connsiteX5" fmla="*/ 821682 w 2733165"/>
                <a:gd name="connsiteY5" fmla="*/ 2253601 h 2414371"/>
                <a:gd name="connsiteX6" fmla="*/ 0 w 2733165"/>
                <a:gd name="connsiteY6" fmla="*/ 1394217 h 2414371"/>
                <a:gd name="connsiteX7" fmla="*/ 0 w 2733165"/>
                <a:gd name="connsiteY7" fmla="*/ 1120323 h 2414371"/>
                <a:gd name="connsiteX8" fmla="*/ 2733165 w 2733165"/>
                <a:gd name="connsiteY8" fmla="*/ 0 h 2414371"/>
                <a:gd name="connsiteX9" fmla="*/ 1943474 w 2733165"/>
                <a:gd name="connsiteY9" fmla="*/ 406896 h 2414371"/>
                <a:gd name="connsiteX10" fmla="*/ 13120 w 2733165"/>
                <a:gd name="connsiteY10" fmla="*/ 1257270 h 2414371"/>
                <a:gd name="connsiteX11" fmla="*/ 0 w 2733165"/>
                <a:gd name="connsiteY11" fmla="*/ 1120323 h 2414371"/>
                <a:gd name="connsiteX0" fmla="*/ 0 w 2733165"/>
                <a:gd name="connsiteY0" fmla="*/ 1120323 h 2414371"/>
                <a:gd name="connsiteX1" fmla="*/ 821682 w 2733165"/>
                <a:gd name="connsiteY1" fmla="*/ 1979707 h 2414371"/>
                <a:gd name="connsiteX2" fmla="*/ 821682 w 2733165"/>
                <a:gd name="connsiteY2" fmla="*/ 1818936 h 2414371"/>
                <a:gd name="connsiteX3" fmla="*/ 1095576 w 2733165"/>
                <a:gd name="connsiteY3" fmla="*/ 2144838 h 2414371"/>
                <a:gd name="connsiteX4" fmla="*/ 821682 w 2733165"/>
                <a:gd name="connsiteY4" fmla="*/ 2414371 h 2414371"/>
                <a:gd name="connsiteX5" fmla="*/ 821682 w 2733165"/>
                <a:gd name="connsiteY5" fmla="*/ 2253601 h 2414371"/>
                <a:gd name="connsiteX6" fmla="*/ 0 w 2733165"/>
                <a:gd name="connsiteY6" fmla="*/ 1394217 h 2414371"/>
                <a:gd name="connsiteX7" fmla="*/ 0 w 2733165"/>
                <a:gd name="connsiteY7" fmla="*/ 1120323 h 2414371"/>
                <a:gd name="connsiteX0" fmla="*/ 1976725 w 2733165"/>
                <a:gd name="connsiteY0" fmla="*/ 390270 h 2414371"/>
                <a:gd name="connsiteX1" fmla="*/ 13120 w 2733165"/>
                <a:gd name="connsiteY1" fmla="*/ 1257270 h 2414371"/>
                <a:gd name="connsiteX2" fmla="*/ 437335 w 2733165"/>
                <a:gd name="connsiteY2" fmla="*/ 616467 h 2414371"/>
                <a:gd name="connsiteX3" fmla="*/ 1960101 w 2733165"/>
                <a:gd name="connsiteY3" fmla="*/ 199504 h 2414371"/>
                <a:gd name="connsiteX4" fmla="*/ 1976725 w 2733165"/>
                <a:gd name="connsiteY4" fmla="*/ 390270 h 2414371"/>
                <a:gd name="connsiteX0" fmla="*/ 0 w 2733165"/>
                <a:gd name="connsiteY0" fmla="*/ 1120323 h 2414371"/>
                <a:gd name="connsiteX1" fmla="*/ 821682 w 2733165"/>
                <a:gd name="connsiteY1" fmla="*/ 1979707 h 2414371"/>
                <a:gd name="connsiteX2" fmla="*/ 821682 w 2733165"/>
                <a:gd name="connsiteY2" fmla="*/ 1818936 h 2414371"/>
                <a:gd name="connsiteX3" fmla="*/ 1095576 w 2733165"/>
                <a:gd name="connsiteY3" fmla="*/ 2144838 h 2414371"/>
                <a:gd name="connsiteX4" fmla="*/ 821682 w 2733165"/>
                <a:gd name="connsiteY4" fmla="*/ 2414371 h 2414371"/>
                <a:gd name="connsiteX5" fmla="*/ 821682 w 2733165"/>
                <a:gd name="connsiteY5" fmla="*/ 2253601 h 2414371"/>
                <a:gd name="connsiteX6" fmla="*/ 0 w 2733165"/>
                <a:gd name="connsiteY6" fmla="*/ 1394217 h 2414371"/>
                <a:gd name="connsiteX7" fmla="*/ 0 w 2733165"/>
                <a:gd name="connsiteY7" fmla="*/ 1120323 h 2414371"/>
                <a:gd name="connsiteX8" fmla="*/ 2733165 w 2733165"/>
                <a:gd name="connsiteY8" fmla="*/ 0 h 2414371"/>
                <a:gd name="connsiteX9" fmla="*/ 2712287 w 2733165"/>
                <a:gd name="connsiteY9" fmla="*/ 224016 h 2414371"/>
                <a:gd name="connsiteX10" fmla="*/ 13120 w 2733165"/>
                <a:gd name="connsiteY10" fmla="*/ 1257270 h 2414371"/>
                <a:gd name="connsiteX11" fmla="*/ 0 w 2733165"/>
                <a:gd name="connsiteY11" fmla="*/ 1120323 h 2414371"/>
                <a:gd name="connsiteX0" fmla="*/ 0 w 2747666"/>
                <a:gd name="connsiteY0" fmla="*/ 1120325 h 2414373"/>
                <a:gd name="connsiteX1" fmla="*/ 821682 w 2747666"/>
                <a:gd name="connsiteY1" fmla="*/ 1979709 h 2414373"/>
                <a:gd name="connsiteX2" fmla="*/ 821682 w 2747666"/>
                <a:gd name="connsiteY2" fmla="*/ 1818938 h 2414373"/>
                <a:gd name="connsiteX3" fmla="*/ 1095576 w 2747666"/>
                <a:gd name="connsiteY3" fmla="*/ 2144840 h 2414373"/>
                <a:gd name="connsiteX4" fmla="*/ 821682 w 2747666"/>
                <a:gd name="connsiteY4" fmla="*/ 2414373 h 2414373"/>
                <a:gd name="connsiteX5" fmla="*/ 821682 w 2747666"/>
                <a:gd name="connsiteY5" fmla="*/ 2253603 h 2414373"/>
                <a:gd name="connsiteX6" fmla="*/ 0 w 2747666"/>
                <a:gd name="connsiteY6" fmla="*/ 1394219 h 2414373"/>
                <a:gd name="connsiteX7" fmla="*/ 0 w 2747666"/>
                <a:gd name="connsiteY7" fmla="*/ 1120325 h 2414373"/>
                <a:gd name="connsiteX0" fmla="*/ 1976725 w 2747666"/>
                <a:gd name="connsiteY0" fmla="*/ 390272 h 2414373"/>
                <a:gd name="connsiteX1" fmla="*/ 13120 w 2747666"/>
                <a:gd name="connsiteY1" fmla="*/ 1257272 h 2414373"/>
                <a:gd name="connsiteX2" fmla="*/ 437335 w 2747666"/>
                <a:gd name="connsiteY2" fmla="*/ 616469 h 2414373"/>
                <a:gd name="connsiteX3" fmla="*/ 2747666 w 2747666"/>
                <a:gd name="connsiteY3" fmla="*/ 0 h 2414373"/>
                <a:gd name="connsiteX4" fmla="*/ 1976725 w 2747666"/>
                <a:gd name="connsiteY4" fmla="*/ 390272 h 2414373"/>
                <a:gd name="connsiteX0" fmla="*/ 0 w 2747666"/>
                <a:gd name="connsiteY0" fmla="*/ 1120325 h 2414373"/>
                <a:gd name="connsiteX1" fmla="*/ 821682 w 2747666"/>
                <a:gd name="connsiteY1" fmla="*/ 1979709 h 2414373"/>
                <a:gd name="connsiteX2" fmla="*/ 821682 w 2747666"/>
                <a:gd name="connsiteY2" fmla="*/ 1818938 h 2414373"/>
                <a:gd name="connsiteX3" fmla="*/ 1095576 w 2747666"/>
                <a:gd name="connsiteY3" fmla="*/ 2144840 h 2414373"/>
                <a:gd name="connsiteX4" fmla="*/ 821682 w 2747666"/>
                <a:gd name="connsiteY4" fmla="*/ 2414373 h 2414373"/>
                <a:gd name="connsiteX5" fmla="*/ 821682 w 2747666"/>
                <a:gd name="connsiteY5" fmla="*/ 2253603 h 2414373"/>
                <a:gd name="connsiteX6" fmla="*/ 0 w 2747666"/>
                <a:gd name="connsiteY6" fmla="*/ 1394219 h 2414373"/>
                <a:gd name="connsiteX7" fmla="*/ 0 w 2747666"/>
                <a:gd name="connsiteY7" fmla="*/ 1120325 h 2414373"/>
                <a:gd name="connsiteX8" fmla="*/ 2733165 w 2747666"/>
                <a:gd name="connsiteY8" fmla="*/ 2 h 2414373"/>
                <a:gd name="connsiteX9" fmla="*/ 2712287 w 2747666"/>
                <a:gd name="connsiteY9" fmla="*/ 224018 h 2414373"/>
                <a:gd name="connsiteX10" fmla="*/ 13120 w 2747666"/>
                <a:gd name="connsiteY10" fmla="*/ 1257272 h 2414373"/>
                <a:gd name="connsiteX11" fmla="*/ 0 w 2747666"/>
                <a:gd name="connsiteY11" fmla="*/ 1120325 h 2414373"/>
                <a:gd name="connsiteX0" fmla="*/ 0 w 2747994"/>
                <a:gd name="connsiteY0" fmla="*/ 1120325 h 2414373"/>
                <a:gd name="connsiteX1" fmla="*/ 821682 w 2747994"/>
                <a:gd name="connsiteY1" fmla="*/ 1979709 h 2414373"/>
                <a:gd name="connsiteX2" fmla="*/ 821682 w 2747994"/>
                <a:gd name="connsiteY2" fmla="*/ 1818938 h 2414373"/>
                <a:gd name="connsiteX3" fmla="*/ 1095576 w 2747994"/>
                <a:gd name="connsiteY3" fmla="*/ 2144840 h 2414373"/>
                <a:gd name="connsiteX4" fmla="*/ 821682 w 2747994"/>
                <a:gd name="connsiteY4" fmla="*/ 2414373 h 2414373"/>
                <a:gd name="connsiteX5" fmla="*/ 821682 w 2747994"/>
                <a:gd name="connsiteY5" fmla="*/ 2253603 h 2414373"/>
                <a:gd name="connsiteX6" fmla="*/ 0 w 2747994"/>
                <a:gd name="connsiteY6" fmla="*/ 1394219 h 2414373"/>
                <a:gd name="connsiteX7" fmla="*/ 0 w 2747994"/>
                <a:gd name="connsiteY7" fmla="*/ 1120325 h 2414373"/>
                <a:gd name="connsiteX0" fmla="*/ 1976725 w 2747994"/>
                <a:gd name="connsiteY0" fmla="*/ 390272 h 2414373"/>
                <a:gd name="connsiteX1" fmla="*/ 13120 w 2747994"/>
                <a:gd name="connsiteY1" fmla="*/ 1257272 h 2414373"/>
                <a:gd name="connsiteX2" fmla="*/ 437335 w 2747994"/>
                <a:gd name="connsiteY2" fmla="*/ 616469 h 2414373"/>
                <a:gd name="connsiteX3" fmla="*/ 2747666 w 2747994"/>
                <a:gd name="connsiteY3" fmla="*/ 0 h 2414373"/>
                <a:gd name="connsiteX4" fmla="*/ 1976725 w 2747994"/>
                <a:gd name="connsiteY4" fmla="*/ 390272 h 2414373"/>
                <a:gd name="connsiteX0" fmla="*/ 0 w 2747994"/>
                <a:gd name="connsiteY0" fmla="*/ 1120325 h 2414373"/>
                <a:gd name="connsiteX1" fmla="*/ 821682 w 2747994"/>
                <a:gd name="connsiteY1" fmla="*/ 1979709 h 2414373"/>
                <a:gd name="connsiteX2" fmla="*/ 821682 w 2747994"/>
                <a:gd name="connsiteY2" fmla="*/ 1818938 h 2414373"/>
                <a:gd name="connsiteX3" fmla="*/ 1095576 w 2747994"/>
                <a:gd name="connsiteY3" fmla="*/ 2144840 h 2414373"/>
                <a:gd name="connsiteX4" fmla="*/ 821682 w 2747994"/>
                <a:gd name="connsiteY4" fmla="*/ 2414373 h 2414373"/>
                <a:gd name="connsiteX5" fmla="*/ 821682 w 2747994"/>
                <a:gd name="connsiteY5" fmla="*/ 2253603 h 2414373"/>
                <a:gd name="connsiteX6" fmla="*/ 0 w 2747994"/>
                <a:gd name="connsiteY6" fmla="*/ 1394219 h 2414373"/>
                <a:gd name="connsiteX7" fmla="*/ 0 w 2747994"/>
                <a:gd name="connsiteY7" fmla="*/ 1120325 h 2414373"/>
                <a:gd name="connsiteX8" fmla="*/ 2733165 w 2747994"/>
                <a:gd name="connsiteY8" fmla="*/ 2 h 2414373"/>
                <a:gd name="connsiteX9" fmla="*/ 2712287 w 2747994"/>
                <a:gd name="connsiteY9" fmla="*/ 224018 h 2414373"/>
                <a:gd name="connsiteX10" fmla="*/ 13120 w 2747994"/>
                <a:gd name="connsiteY10" fmla="*/ 1257272 h 2414373"/>
                <a:gd name="connsiteX11" fmla="*/ 0 w 2747994"/>
                <a:gd name="connsiteY11" fmla="*/ 1120325 h 2414373"/>
                <a:gd name="connsiteX0" fmla="*/ 0 w 2768542"/>
                <a:gd name="connsiteY0" fmla="*/ 1120325 h 2414373"/>
                <a:gd name="connsiteX1" fmla="*/ 821682 w 2768542"/>
                <a:gd name="connsiteY1" fmla="*/ 1979709 h 2414373"/>
                <a:gd name="connsiteX2" fmla="*/ 821682 w 2768542"/>
                <a:gd name="connsiteY2" fmla="*/ 1818938 h 2414373"/>
                <a:gd name="connsiteX3" fmla="*/ 1095576 w 2768542"/>
                <a:gd name="connsiteY3" fmla="*/ 2144840 h 2414373"/>
                <a:gd name="connsiteX4" fmla="*/ 821682 w 2768542"/>
                <a:gd name="connsiteY4" fmla="*/ 2414373 h 2414373"/>
                <a:gd name="connsiteX5" fmla="*/ 821682 w 2768542"/>
                <a:gd name="connsiteY5" fmla="*/ 2253603 h 2414373"/>
                <a:gd name="connsiteX6" fmla="*/ 0 w 2768542"/>
                <a:gd name="connsiteY6" fmla="*/ 1394219 h 2414373"/>
                <a:gd name="connsiteX7" fmla="*/ 0 w 2768542"/>
                <a:gd name="connsiteY7" fmla="*/ 1120325 h 2414373"/>
                <a:gd name="connsiteX0" fmla="*/ 1976725 w 2768542"/>
                <a:gd name="connsiteY0" fmla="*/ 390272 h 2414373"/>
                <a:gd name="connsiteX1" fmla="*/ 13120 w 2768542"/>
                <a:gd name="connsiteY1" fmla="*/ 1257272 h 2414373"/>
                <a:gd name="connsiteX2" fmla="*/ 437335 w 2768542"/>
                <a:gd name="connsiteY2" fmla="*/ 616469 h 2414373"/>
                <a:gd name="connsiteX3" fmla="*/ 2747666 w 2768542"/>
                <a:gd name="connsiteY3" fmla="*/ 0 h 2414373"/>
                <a:gd name="connsiteX4" fmla="*/ 1976725 w 2768542"/>
                <a:gd name="connsiteY4" fmla="*/ 390272 h 2414373"/>
                <a:gd name="connsiteX0" fmla="*/ 0 w 2768542"/>
                <a:gd name="connsiteY0" fmla="*/ 1120325 h 2414373"/>
                <a:gd name="connsiteX1" fmla="*/ 821682 w 2768542"/>
                <a:gd name="connsiteY1" fmla="*/ 1979709 h 2414373"/>
                <a:gd name="connsiteX2" fmla="*/ 821682 w 2768542"/>
                <a:gd name="connsiteY2" fmla="*/ 1818938 h 2414373"/>
                <a:gd name="connsiteX3" fmla="*/ 1095576 w 2768542"/>
                <a:gd name="connsiteY3" fmla="*/ 2144840 h 2414373"/>
                <a:gd name="connsiteX4" fmla="*/ 821682 w 2768542"/>
                <a:gd name="connsiteY4" fmla="*/ 2414373 h 2414373"/>
                <a:gd name="connsiteX5" fmla="*/ 821682 w 2768542"/>
                <a:gd name="connsiteY5" fmla="*/ 2253603 h 2414373"/>
                <a:gd name="connsiteX6" fmla="*/ 0 w 2768542"/>
                <a:gd name="connsiteY6" fmla="*/ 1394219 h 2414373"/>
                <a:gd name="connsiteX7" fmla="*/ 0 w 2768542"/>
                <a:gd name="connsiteY7" fmla="*/ 1120325 h 2414373"/>
                <a:gd name="connsiteX8" fmla="*/ 2733165 w 2768542"/>
                <a:gd name="connsiteY8" fmla="*/ 2 h 2414373"/>
                <a:gd name="connsiteX9" fmla="*/ 2768542 w 2768542"/>
                <a:gd name="connsiteY9" fmla="*/ 240643 h 2414373"/>
                <a:gd name="connsiteX10" fmla="*/ 13120 w 2768542"/>
                <a:gd name="connsiteY10" fmla="*/ 1257272 h 2414373"/>
                <a:gd name="connsiteX11" fmla="*/ 0 w 2768542"/>
                <a:gd name="connsiteY11" fmla="*/ 1120325 h 2414373"/>
                <a:gd name="connsiteX0" fmla="*/ 0 w 2768542"/>
                <a:gd name="connsiteY0" fmla="*/ 1120325 h 2414373"/>
                <a:gd name="connsiteX1" fmla="*/ 821682 w 2768542"/>
                <a:gd name="connsiteY1" fmla="*/ 1979709 h 2414373"/>
                <a:gd name="connsiteX2" fmla="*/ 821682 w 2768542"/>
                <a:gd name="connsiteY2" fmla="*/ 1818938 h 2414373"/>
                <a:gd name="connsiteX3" fmla="*/ 1095576 w 2768542"/>
                <a:gd name="connsiteY3" fmla="*/ 2144840 h 2414373"/>
                <a:gd name="connsiteX4" fmla="*/ 821682 w 2768542"/>
                <a:gd name="connsiteY4" fmla="*/ 2414373 h 2414373"/>
                <a:gd name="connsiteX5" fmla="*/ 821682 w 2768542"/>
                <a:gd name="connsiteY5" fmla="*/ 2253603 h 2414373"/>
                <a:gd name="connsiteX6" fmla="*/ 0 w 2768542"/>
                <a:gd name="connsiteY6" fmla="*/ 1394219 h 2414373"/>
                <a:gd name="connsiteX7" fmla="*/ 0 w 2768542"/>
                <a:gd name="connsiteY7" fmla="*/ 1120325 h 2414373"/>
                <a:gd name="connsiteX0" fmla="*/ 2764290 w 2768542"/>
                <a:gd name="connsiteY0" fmla="*/ 207392 h 2414373"/>
                <a:gd name="connsiteX1" fmla="*/ 13120 w 2768542"/>
                <a:gd name="connsiteY1" fmla="*/ 1257272 h 2414373"/>
                <a:gd name="connsiteX2" fmla="*/ 437335 w 2768542"/>
                <a:gd name="connsiteY2" fmla="*/ 616469 h 2414373"/>
                <a:gd name="connsiteX3" fmla="*/ 2747666 w 2768542"/>
                <a:gd name="connsiteY3" fmla="*/ 0 h 2414373"/>
                <a:gd name="connsiteX4" fmla="*/ 2764290 w 2768542"/>
                <a:gd name="connsiteY4" fmla="*/ 207392 h 2414373"/>
                <a:gd name="connsiteX0" fmla="*/ 0 w 2768542"/>
                <a:gd name="connsiteY0" fmla="*/ 1120325 h 2414373"/>
                <a:gd name="connsiteX1" fmla="*/ 821682 w 2768542"/>
                <a:gd name="connsiteY1" fmla="*/ 1979709 h 2414373"/>
                <a:gd name="connsiteX2" fmla="*/ 821682 w 2768542"/>
                <a:gd name="connsiteY2" fmla="*/ 1818938 h 2414373"/>
                <a:gd name="connsiteX3" fmla="*/ 1095576 w 2768542"/>
                <a:gd name="connsiteY3" fmla="*/ 2144840 h 2414373"/>
                <a:gd name="connsiteX4" fmla="*/ 821682 w 2768542"/>
                <a:gd name="connsiteY4" fmla="*/ 2414373 h 2414373"/>
                <a:gd name="connsiteX5" fmla="*/ 821682 w 2768542"/>
                <a:gd name="connsiteY5" fmla="*/ 2253603 h 2414373"/>
                <a:gd name="connsiteX6" fmla="*/ 0 w 2768542"/>
                <a:gd name="connsiteY6" fmla="*/ 1394219 h 2414373"/>
                <a:gd name="connsiteX7" fmla="*/ 0 w 2768542"/>
                <a:gd name="connsiteY7" fmla="*/ 1120325 h 2414373"/>
                <a:gd name="connsiteX8" fmla="*/ 2733165 w 2768542"/>
                <a:gd name="connsiteY8" fmla="*/ 2 h 2414373"/>
                <a:gd name="connsiteX9" fmla="*/ 2768542 w 2768542"/>
                <a:gd name="connsiteY9" fmla="*/ 240643 h 2414373"/>
                <a:gd name="connsiteX10" fmla="*/ 13120 w 2768542"/>
                <a:gd name="connsiteY10" fmla="*/ 1257272 h 2414373"/>
                <a:gd name="connsiteX11" fmla="*/ 0 w 2768542"/>
                <a:gd name="connsiteY11" fmla="*/ 1120325 h 2414373"/>
                <a:gd name="connsiteX0" fmla="*/ 0 w 2768542"/>
                <a:gd name="connsiteY0" fmla="*/ 1120325 h 2414373"/>
                <a:gd name="connsiteX1" fmla="*/ 821682 w 2768542"/>
                <a:gd name="connsiteY1" fmla="*/ 1979709 h 2414373"/>
                <a:gd name="connsiteX2" fmla="*/ 821682 w 2768542"/>
                <a:gd name="connsiteY2" fmla="*/ 1818938 h 2414373"/>
                <a:gd name="connsiteX3" fmla="*/ 1095576 w 2768542"/>
                <a:gd name="connsiteY3" fmla="*/ 2144840 h 2414373"/>
                <a:gd name="connsiteX4" fmla="*/ 821682 w 2768542"/>
                <a:gd name="connsiteY4" fmla="*/ 2414373 h 2414373"/>
                <a:gd name="connsiteX5" fmla="*/ 821682 w 2768542"/>
                <a:gd name="connsiteY5" fmla="*/ 2253603 h 2414373"/>
                <a:gd name="connsiteX6" fmla="*/ 0 w 2768542"/>
                <a:gd name="connsiteY6" fmla="*/ 1394219 h 2414373"/>
                <a:gd name="connsiteX7" fmla="*/ 0 w 2768542"/>
                <a:gd name="connsiteY7" fmla="*/ 1120325 h 2414373"/>
                <a:gd name="connsiteX0" fmla="*/ 2764290 w 2768542"/>
                <a:gd name="connsiteY0" fmla="*/ 207392 h 2414373"/>
                <a:gd name="connsiteX1" fmla="*/ 13120 w 2768542"/>
                <a:gd name="connsiteY1" fmla="*/ 1257272 h 2414373"/>
                <a:gd name="connsiteX2" fmla="*/ 512340 w 2768542"/>
                <a:gd name="connsiteY2" fmla="*/ 666345 h 2414373"/>
                <a:gd name="connsiteX3" fmla="*/ 2747666 w 2768542"/>
                <a:gd name="connsiteY3" fmla="*/ 0 h 2414373"/>
                <a:gd name="connsiteX4" fmla="*/ 2764290 w 2768542"/>
                <a:gd name="connsiteY4" fmla="*/ 207392 h 2414373"/>
                <a:gd name="connsiteX0" fmla="*/ 0 w 2768542"/>
                <a:gd name="connsiteY0" fmla="*/ 1120325 h 2414373"/>
                <a:gd name="connsiteX1" fmla="*/ 821682 w 2768542"/>
                <a:gd name="connsiteY1" fmla="*/ 1979709 h 2414373"/>
                <a:gd name="connsiteX2" fmla="*/ 821682 w 2768542"/>
                <a:gd name="connsiteY2" fmla="*/ 1818938 h 2414373"/>
                <a:gd name="connsiteX3" fmla="*/ 1095576 w 2768542"/>
                <a:gd name="connsiteY3" fmla="*/ 2144840 h 2414373"/>
                <a:gd name="connsiteX4" fmla="*/ 821682 w 2768542"/>
                <a:gd name="connsiteY4" fmla="*/ 2414373 h 2414373"/>
                <a:gd name="connsiteX5" fmla="*/ 821682 w 2768542"/>
                <a:gd name="connsiteY5" fmla="*/ 2253603 h 2414373"/>
                <a:gd name="connsiteX6" fmla="*/ 0 w 2768542"/>
                <a:gd name="connsiteY6" fmla="*/ 1394219 h 2414373"/>
                <a:gd name="connsiteX7" fmla="*/ 0 w 2768542"/>
                <a:gd name="connsiteY7" fmla="*/ 1120325 h 2414373"/>
                <a:gd name="connsiteX8" fmla="*/ 2733165 w 2768542"/>
                <a:gd name="connsiteY8" fmla="*/ 2 h 2414373"/>
                <a:gd name="connsiteX9" fmla="*/ 2768542 w 2768542"/>
                <a:gd name="connsiteY9" fmla="*/ 240643 h 2414373"/>
                <a:gd name="connsiteX10" fmla="*/ 13120 w 2768542"/>
                <a:gd name="connsiteY10" fmla="*/ 1257272 h 2414373"/>
                <a:gd name="connsiteX11" fmla="*/ 0 w 2768542"/>
                <a:gd name="connsiteY11" fmla="*/ 1120325 h 2414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68542" h="2414373" stroke="0" extrusionOk="0">
                  <a:moveTo>
                    <a:pt x="0" y="1120325"/>
                  </a:moveTo>
                  <a:cubicBezTo>
                    <a:pt x="0" y="1525054"/>
                    <a:pt x="337965" y="1878527"/>
                    <a:pt x="821682" y="1979709"/>
                  </a:cubicBezTo>
                  <a:lnTo>
                    <a:pt x="821682" y="1818938"/>
                  </a:lnTo>
                  <a:lnTo>
                    <a:pt x="1095576" y="2144840"/>
                  </a:lnTo>
                  <a:lnTo>
                    <a:pt x="821682" y="2414373"/>
                  </a:lnTo>
                  <a:lnTo>
                    <a:pt x="821682" y="2253603"/>
                  </a:lnTo>
                  <a:cubicBezTo>
                    <a:pt x="337965" y="2152421"/>
                    <a:pt x="0" y="1798948"/>
                    <a:pt x="0" y="1394219"/>
                  </a:cubicBezTo>
                  <a:lnTo>
                    <a:pt x="0" y="1120325"/>
                  </a:lnTo>
                  <a:close/>
                </a:path>
                <a:path w="2768542" h="2414373" fill="darkenLess" stroke="0" extrusionOk="0">
                  <a:moveTo>
                    <a:pt x="2764290" y="207392"/>
                  </a:moveTo>
                  <a:cubicBezTo>
                    <a:pt x="2224485" y="207392"/>
                    <a:pt x="96409" y="825193"/>
                    <a:pt x="13120" y="1257272"/>
                  </a:cubicBezTo>
                  <a:cubicBezTo>
                    <a:pt x="-43379" y="964172"/>
                    <a:pt x="192862" y="883714"/>
                    <a:pt x="512340" y="666345"/>
                  </a:cubicBezTo>
                  <a:cubicBezTo>
                    <a:pt x="714519" y="515804"/>
                    <a:pt x="2473064" y="0"/>
                    <a:pt x="2747666" y="0"/>
                  </a:cubicBezTo>
                  <a:cubicBezTo>
                    <a:pt x="2766418" y="290804"/>
                    <a:pt x="2764290" y="116094"/>
                    <a:pt x="2764290" y="207392"/>
                  </a:cubicBezTo>
                  <a:close/>
                </a:path>
                <a:path w="2768542" h="2414373" fill="none" extrusionOk="0">
                  <a:moveTo>
                    <a:pt x="0" y="1120325"/>
                  </a:moveTo>
                  <a:cubicBezTo>
                    <a:pt x="0" y="1525054"/>
                    <a:pt x="337965" y="1878527"/>
                    <a:pt x="821682" y="1979709"/>
                  </a:cubicBezTo>
                  <a:lnTo>
                    <a:pt x="821682" y="1818938"/>
                  </a:lnTo>
                  <a:lnTo>
                    <a:pt x="1095576" y="2144840"/>
                  </a:lnTo>
                  <a:lnTo>
                    <a:pt x="821682" y="2414373"/>
                  </a:lnTo>
                  <a:lnTo>
                    <a:pt x="821682" y="2253603"/>
                  </a:lnTo>
                  <a:cubicBezTo>
                    <a:pt x="337965" y="2152421"/>
                    <a:pt x="0" y="1798948"/>
                    <a:pt x="0" y="1394219"/>
                  </a:cubicBezTo>
                  <a:lnTo>
                    <a:pt x="0" y="1120325"/>
                  </a:lnTo>
                  <a:cubicBezTo>
                    <a:pt x="0" y="630135"/>
                    <a:pt x="2128095" y="2"/>
                    <a:pt x="2733165" y="2"/>
                  </a:cubicBezTo>
                  <a:cubicBezTo>
                    <a:pt x="2733165" y="91300"/>
                    <a:pt x="2768542" y="149345"/>
                    <a:pt x="2768542" y="240643"/>
                  </a:cubicBezTo>
                  <a:cubicBezTo>
                    <a:pt x="2228737" y="240643"/>
                    <a:pt x="96409" y="825193"/>
                    <a:pt x="13120" y="1257272"/>
                  </a:cubicBezTo>
                  <a:lnTo>
                    <a:pt x="0" y="1120325"/>
                  </a:lnTo>
                  <a:close/>
                </a:path>
              </a:pathLst>
            </a:custGeom>
            <a:solidFill>
              <a:srgbClr val="F9870A"/>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3101608825"/>
      </p:ext>
    </p:extLst>
  </p:cSld>
  <p:clrMapOvr>
    <a:masterClrMapping/>
  </p:clrMapOvr>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Home, List tab&#10;items listed in columns created&#10;&#10;box around formating bar: export to excel"/>
          <p:cNvGrpSpPr/>
          <p:nvPr/>
        </p:nvGrpSpPr>
        <p:grpSpPr>
          <a:xfrm>
            <a:off x="1738745" y="381001"/>
            <a:ext cx="8686800" cy="5686425"/>
            <a:chOff x="1738745" y="381001"/>
            <a:chExt cx="8686800" cy="5686425"/>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8745" y="381001"/>
              <a:ext cx="8686800" cy="5686425"/>
            </a:xfrm>
            <a:prstGeom prst="rect">
              <a:avLst/>
            </a:prstGeom>
            <a:noFill/>
            <a:ln w="57150">
              <a:solidFill>
                <a:srgbClr val="F9870A"/>
              </a:solidFill>
              <a:miter lim="800000"/>
              <a:headEnd/>
              <a:tailEnd/>
            </a:ln>
            <a:extLst>
              <a:ext uri="{909E8E84-426E-40DD-AFC4-6F175D3DCCD1}">
                <a14:hiddenFill xmlns:a14="http://schemas.microsoft.com/office/drawing/2010/main">
                  <a:solidFill>
                    <a:schemeClr val="accent1"/>
                  </a:solidFill>
                </a14:hiddenFill>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9557" y="2438401"/>
              <a:ext cx="5138399" cy="2281065"/>
            </a:xfrm>
            <a:prstGeom prst="rect">
              <a:avLst/>
            </a:prstGeom>
            <a:noFill/>
            <a:ln w="57150">
              <a:solidFill>
                <a:srgbClr val="F9870A"/>
              </a:solidFill>
              <a:miter lim="800000"/>
              <a:headEnd/>
              <a:tailEnd/>
            </a:ln>
            <a:effectLst>
              <a:outerShdw blurRad="762000" dist="965200" dir="9900000" sx="153000" sy="153000" algn="ctr" rotWithShape="0">
                <a:srgbClr val="000000">
                  <a:alpha val="34000"/>
                </a:srgbClr>
              </a:outerShdw>
            </a:effectLst>
            <a:extLst>
              <a:ext uri="{909E8E84-426E-40DD-AFC4-6F175D3DCCD1}">
                <a14:hiddenFill xmlns:a14="http://schemas.microsoft.com/office/drawing/2010/main">
                  <a:solidFill>
                    <a:schemeClr val="accent1"/>
                  </a:solidFill>
                </a14:hiddenFill>
              </a:ext>
            </a:extLst>
          </p:spPr>
        </p:pic>
        <p:sp>
          <p:nvSpPr>
            <p:cNvPr id="5" name="Curved Right Arrow 13"/>
            <p:cNvSpPr/>
            <p:nvPr/>
          </p:nvSpPr>
          <p:spPr>
            <a:xfrm>
              <a:off x="4071035" y="1192225"/>
              <a:ext cx="2454638" cy="3185013"/>
            </a:xfrm>
            <a:custGeom>
              <a:avLst/>
              <a:gdLst>
                <a:gd name="connsiteX0" fmla="*/ 0 w 1095576"/>
                <a:gd name="connsiteY0" fmla="*/ 887568 h 2209800"/>
                <a:gd name="connsiteX1" fmla="*/ 821682 w 1095576"/>
                <a:gd name="connsiteY1" fmla="*/ 1746952 h 2209800"/>
                <a:gd name="connsiteX2" fmla="*/ 821682 w 1095576"/>
                <a:gd name="connsiteY2" fmla="*/ 1586181 h 2209800"/>
                <a:gd name="connsiteX3" fmla="*/ 1095576 w 1095576"/>
                <a:gd name="connsiteY3" fmla="*/ 1912083 h 2209800"/>
                <a:gd name="connsiteX4" fmla="*/ 821682 w 1095576"/>
                <a:gd name="connsiteY4" fmla="*/ 2181616 h 2209800"/>
                <a:gd name="connsiteX5" fmla="*/ 821682 w 1095576"/>
                <a:gd name="connsiteY5" fmla="*/ 2020846 h 2209800"/>
                <a:gd name="connsiteX6" fmla="*/ 0 w 1095576"/>
                <a:gd name="connsiteY6" fmla="*/ 1161462 h 2209800"/>
                <a:gd name="connsiteX7" fmla="*/ 0 w 1095576"/>
                <a:gd name="connsiteY7" fmla="*/ 887568 h 2209800"/>
                <a:gd name="connsiteX0" fmla="*/ 1095576 w 1095576"/>
                <a:gd name="connsiteY0" fmla="*/ 273894 h 2209800"/>
                <a:gd name="connsiteX1" fmla="*/ 13120 w 1095576"/>
                <a:gd name="connsiteY1" fmla="*/ 1024515 h 2209800"/>
                <a:gd name="connsiteX2" fmla="*/ 354207 w 1095576"/>
                <a:gd name="connsiteY2" fmla="*/ 234083 h 2209800"/>
                <a:gd name="connsiteX3" fmla="*/ 1095577 w 1095576"/>
                <a:gd name="connsiteY3" fmla="*/ 0 h 2209800"/>
                <a:gd name="connsiteX4" fmla="*/ 1095576 w 1095576"/>
                <a:gd name="connsiteY4" fmla="*/ 273894 h 2209800"/>
                <a:gd name="connsiteX0" fmla="*/ 0 w 1095576"/>
                <a:gd name="connsiteY0" fmla="*/ 887568 h 2209800"/>
                <a:gd name="connsiteX1" fmla="*/ 821682 w 1095576"/>
                <a:gd name="connsiteY1" fmla="*/ 1746952 h 2209800"/>
                <a:gd name="connsiteX2" fmla="*/ 821682 w 1095576"/>
                <a:gd name="connsiteY2" fmla="*/ 1586181 h 2209800"/>
                <a:gd name="connsiteX3" fmla="*/ 1095576 w 1095576"/>
                <a:gd name="connsiteY3" fmla="*/ 1912083 h 2209800"/>
                <a:gd name="connsiteX4" fmla="*/ 821682 w 1095576"/>
                <a:gd name="connsiteY4" fmla="*/ 2181616 h 2209800"/>
                <a:gd name="connsiteX5" fmla="*/ 821682 w 1095576"/>
                <a:gd name="connsiteY5" fmla="*/ 2020846 h 2209800"/>
                <a:gd name="connsiteX6" fmla="*/ 0 w 1095576"/>
                <a:gd name="connsiteY6" fmla="*/ 1161462 h 2209800"/>
                <a:gd name="connsiteX7" fmla="*/ 0 w 1095576"/>
                <a:gd name="connsiteY7" fmla="*/ 887568 h 2209800"/>
                <a:gd name="connsiteX8" fmla="*/ 1095576 w 1095576"/>
                <a:gd name="connsiteY8" fmla="*/ 0 h 2209800"/>
                <a:gd name="connsiteX9" fmla="*/ 1095576 w 1095576"/>
                <a:gd name="connsiteY9" fmla="*/ 273894 h 2209800"/>
                <a:gd name="connsiteX10" fmla="*/ 13120 w 1095576"/>
                <a:gd name="connsiteY10" fmla="*/ 1024515 h 2209800"/>
                <a:gd name="connsiteX0" fmla="*/ 15 w 1926864"/>
                <a:gd name="connsiteY0" fmla="*/ 920818 h 2214866"/>
                <a:gd name="connsiteX1" fmla="*/ 821697 w 1926864"/>
                <a:gd name="connsiteY1" fmla="*/ 1780202 h 2214866"/>
                <a:gd name="connsiteX2" fmla="*/ 821697 w 1926864"/>
                <a:gd name="connsiteY2" fmla="*/ 1619431 h 2214866"/>
                <a:gd name="connsiteX3" fmla="*/ 1095591 w 1926864"/>
                <a:gd name="connsiteY3" fmla="*/ 1945333 h 2214866"/>
                <a:gd name="connsiteX4" fmla="*/ 821697 w 1926864"/>
                <a:gd name="connsiteY4" fmla="*/ 2214866 h 2214866"/>
                <a:gd name="connsiteX5" fmla="*/ 821697 w 1926864"/>
                <a:gd name="connsiteY5" fmla="*/ 2054096 h 2214866"/>
                <a:gd name="connsiteX6" fmla="*/ 15 w 1926864"/>
                <a:gd name="connsiteY6" fmla="*/ 1194712 h 2214866"/>
                <a:gd name="connsiteX7" fmla="*/ 15 w 1926864"/>
                <a:gd name="connsiteY7" fmla="*/ 920818 h 2214866"/>
                <a:gd name="connsiteX0" fmla="*/ 1095591 w 1926864"/>
                <a:gd name="connsiteY0" fmla="*/ 307144 h 2214866"/>
                <a:gd name="connsiteX1" fmla="*/ 13135 w 1926864"/>
                <a:gd name="connsiteY1" fmla="*/ 1057765 h 2214866"/>
                <a:gd name="connsiteX2" fmla="*/ 354222 w 1926864"/>
                <a:gd name="connsiteY2" fmla="*/ 267333 h 2214866"/>
                <a:gd name="connsiteX3" fmla="*/ 1095592 w 1926864"/>
                <a:gd name="connsiteY3" fmla="*/ 33250 h 2214866"/>
                <a:gd name="connsiteX4" fmla="*/ 1095591 w 1926864"/>
                <a:gd name="connsiteY4" fmla="*/ 307144 h 2214866"/>
                <a:gd name="connsiteX0" fmla="*/ 15 w 1926864"/>
                <a:gd name="connsiteY0" fmla="*/ 920818 h 2214866"/>
                <a:gd name="connsiteX1" fmla="*/ 821697 w 1926864"/>
                <a:gd name="connsiteY1" fmla="*/ 1780202 h 2214866"/>
                <a:gd name="connsiteX2" fmla="*/ 821697 w 1926864"/>
                <a:gd name="connsiteY2" fmla="*/ 1619431 h 2214866"/>
                <a:gd name="connsiteX3" fmla="*/ 1095591 w 1926864"/>
                <a:gd name="connsiteY3" fmla="*/ 1945333 h 2214866"/>
                <a:gd name="connsiteX4" fmla="*/ 821697 w 1926864"/>
                <a:gd name="connsiteY4" fmla="*/ 2214866 h 2214866"/>
                <a:gd name="connsiteX5" fmla="*/ 821697 w 1926864"/>
                <a:gd name="connsiteY5" fmla="*/ 2054096 h 2214866"/>
                <a:gd name="connsiteX6" fmla="*/ 15 w 1926864"/>
                <a:gd name="connsiteY6" fmla="*/ 1194712 h 2214866"/>
                <a:gd name="connsiteX7" fmla="*/ 15 w 1926864"/>
                <a:gd name="connsiteY7" fmla="*/ 920818 h 2214866"/>
                <a:gd name="connsiteX8" fmla="*/ 1926864 w 1926864"/>
                <a:gd name="connsiteY8" fmla="*/ 0 h 2214866"/>
                <a:gd name="connsiteX9" fmla="*/ 1095591 w 1926864"/>
                <a:gd name="connsiteY9" fmla="*/ 307144 h 2214866"/>
                <a:gd name="connsiteX10" fmla="*/ 13135 w 1926864"/>
                <a:gd name="connsiteY10" fmla="*/ 1057765 h 2214866"/>
                <a:gd name="connsiteX0" fmla="*/ 15 w 1943489"/>
                <a:gd name="connsiteY0" fmla="*/ 920818 h 2214866"/>
                <a:gd name="connsiteX1" fmla="*/ 821697 w 1943489"/>
                <a:gd name="connsiteY1" fmla="*/ 1780202 h 2214866"/>
                <a:gd name="connsiteX2" fmla="*/ 821697 w 1943489"/>
                <a:gd name="connsiteY2" fmla="*/ 1619431 h 2214866"/>
                <a:gd name="connsiteX3" fmla="*/ 1095591 w 1943489"/>
                <a:gd name="connsiteY3" fmla="*/ 1945333 h 2214866"/>
                <a:gd name="connsiteX4" fmla="*/ 821697 w 1943489"/>
                <a:gd name="connsiteY4" fmla="*/ 2214866 h 2214866"/>
                <a:gd name="connsiteX5" fmla="*/ 821697 w 1943489"/>
                <a:gd name="connsiteY5" fmla="*/ 2054096 h 2214866"/>
                <a:gd name="connsiteX6" fmla="*/ 15 w 1943489"/>
                <a:gd name="connsiteY6" fmla="*/ 1194712 h 2214866"/>
                <a:gd name="connsiteX7" fmla="*/ 15 w 1943489"/>
                <a:gd name="connsiteY7" fmla="*/ 920818 h 2214866"/>
                <a:gd name="connsiteX0" fmla="*/ 1095591 w 1943489"/>
                <a:gd name="connsiteY0" fmla="*/ 307144 h 2214866"/>
                <a:gd name="connsiteX1" fmla="*/ 13135 w 1943489"/>
                <a:gd name="connsiteY1" fmla="*/ 1057765 h 2214866"/>
                <a:gd name="connsiteX2" fmla="*/ 354222 w 1943489"/>
                <a:gd name="connsiteY2" fmla="*/ 267333 h 2214866"/>
                <a:gd name="connsiteX3" fmla="*/ 1095592 w 1943489"/>
                <a:gd name="connsiteY3" fmla="*/ 33250 h 2214866"/>
                <a:gd name="connsiteX4" fmla="*/ 1095591 w 1943489"/>
                <a:gd name="connsiteY4" fmla="*/ 307144 h 2214866"/>
                <a:gd name="connsiteX0" fmla="*/ 15 w 1943489"/>
                <a:gd name="connsiteY0" fmla="*/ 920818 h 2214866"/>
                <a:gd name="connsiteX1" fmla="*/ 821697 w 1943489"/>
                <a:gd name="connsiteY1" fmla="*/ 1780202 h 2214866"/>
                <a:gd name="connsiteX2" fmla="*/ 821697 w 1943489"/>
                <a:gd name="connsiteY2" fmla="*/ 1619431 h 2214866"/>
                <a:gd name="connsiteX3" fmla="*/ 1095591 w 1943489"/>
                <a:gd name="connsiteY3" fmla="*/ 1945333 h 2214866"/>
                <a:gd name="connsiteX4" fmla="*/ 821697 w 1943489"/>
                <a:gd name="connsiteY4" fmla="*/ 2214866 h 2214866"/>
                <a:gd name="connsiteX5" fmla="*/ 821697 w 1943489"/>
                <a:gd name="connsiteY5" fmla="*/ 2054096 h 2214866"/>
                <a:gd name="connsiteX6" fmla="*/ 15 w 1943489"/>
                <a:gd name="connsiteY6" fmla="*/ 1194712 h 2214866"/>
                <a:gd name="connsiteX7" fmla="*/ 15 w 1943489"/>
                <a:gd name="connsiteY7" fmla="*/ 920818 h 2214866"/>
                <a:gd name="connsiteX8" fmla="*/ 1926864 w 1943489"/>
                <a:gd name="connsiteY8" fmla="*/ 0 h 2214866"/>
                <a:gd name="connsiteX9" fmla="*/ 1943489 w 1943489"/>
                <a:gd name="connsiteY9" fmla="*/ 207391 h 2214866"/>
                <a:gd name="connsiteX10" fmla="*/ 13135 w 1943489"/>
                <a:gd name="connsiteY10" fmla="*/ 1057765 h 2214866"/>
                <a:gd name="connsiteX0" fmla="*/ 15 w 1943489"/>
                <a:gd name="connsiteY0" fmla="*/ 920818 h 2214866"/>
                <a:gd name="connsiteX1" fmla="*/ 821697 w 1943489"/>
                <a:gd name="connsiteY1" fmla="*/ 1780202 h 2214866"/>
                <a:gd name="connsiteX2" fmla="*/ 821697 w 1943489"/>
                <a:gd name="connsiteY2" fmla="*/ 1619431 h 2214866"/>
                <a:gd name="connsiteX3" fmla="*/ 1095591 w 1943489"/>
                <a:gd name="connsiteY3" fmla="*/ 1945333 h 2214866"/>
                <a:gd name="connsiteX4" fmla="*/ 821697 w 1943489"/>
                <a:gd name="connsiteY4" fmla="*/ 2214866 h 2214866"/>
                <a:gd name="connsiteX5" fmla="*/ 821697 w 1943489"/>
                <a:gd name="connsiteY5" fmla="*/ 2054096 h 2214866"/>
                <a:gd name="connsiteX6" fmla="*/ 15 w 1943489"/>
                <a:gd name="connsiteY6" fmla="*/ 1194712 h 2214866"/>
                <a:gd name="connsiteX7" fmla="*/ 15 w 1943489"/>
                <a:gd name="connsiteY7" fmla="*/ 920818 h 2214866"/>
                <a:gd name="connsiteX0" fmla="*/ 1095591 w 1943489"/>
                <a:gd name="connsiteY0" fmla="*/ 307144 h 2214866"/>
                <a:gd name="connsiteX1" fmla="*/ 13135 w 1943489"/>
                <a:gd name="connsiteY1" fmla="*/ 1057765 h 2214866"/>
                <a:gd name="connsiteX2" fmla="*/ 354222 w 1943489"/>
                <a:gd name="connsiteY2" fmla="*/ 267333 h 2214866"/>
                <a:gd name="connsiteX3" fmla="*/ 1095592 w 1943489"/>
                <a:gd name="connsiteY3" fmla="*/ 33250 h 2214866"/>
                <a:gd name="connsiteX4" fmla="*/ 1095591 w 1943489"/>
                <a:gd name="connsiteY4" fmla="*/ 307144 h 2214866"/>
                <a:gd name="connsiteX0" fmla="*/ 15 w 1943489"/>
                <a:gd name="connsiteY0" fmla="*/ 920818 h 2214866"/>
                <a:gd name="connsiteX1" fmla="*/ 821697 w 1943489"/>
                <a:gd name="connsiteY1" fmla="*/ 1780202 h 2214866"/>
                <a:gd name="connsiteX2" fmla="*/ 821697 w 1943489"/>
                <a:gd name="connsiteY2" fmla="*/ 1619431 h 2214866"/>
                <a:gd name="connsiteX3" fmla="*/ 1095591 w 1943489"/>
                <a:gd name="connsiteY3" fmla="*/ 1945333 h 2214866"/>
                <a:gd name="connsiteX4" fmla="*/ 821697 w 1943489"/>
                <a:gd name="connsiteY4" fmla="*/ 2214866 h 2214866"/>
                <a:gd name="connsiteX5" fmla="*/ 821697 w 1943489"/>
                <a:gd name="connsiteY5" fmla="*/ 2054096 h 2214866"/>
                <a:gd name="connsiteX6" fmla="*/ 15 w 1943489"/>
                <a:gd name="connsiteY6" fmla="*/ 1194712 h 2214866"/>
                <a:gd name="connsiteX7" fmla="*/ 15 w 1943489"/>
                <a:gd name="connsiteY7" fmla="*/ 920818 h 2214866"/>
                <a:gd name="connsiteX8" fmla="*/ 1926864 w 1943489"/>
                <a:gd name="connsiteY8" fmla="*/ 0 h 2214866"/>
                <a:gd name="connsiteX9" fmla="*/ 1943489 w 1943489"/>
                <a:gd name="connsiteY9" fmla="*/ 207391 h 2214866"/>
                <a:gd name="connsiteX10" fmla="*/ 13135 w 1943489"/>
                <a:gd name="connsiteY10" fmla="*/ 1057765 h 2214866"/>
                <a:gd name="connsiteX11" fmla="*/ 15 w 1943489"/>
                <a:gd name="connsiteY11" fmla="*/ 920818 h 2214866"/>
                <a:gd name="connsiteX0" fmla="*/ 15 w 1960116"/>
                <a:gd name="connsiteY0" fmla="*/ 920819 h 2214867"/>
                <a:gd name="connsiteX1" fmla="*/ 821697 w 1960116"/>
                <a:gd name="connsiteY1" fmla="*/ 1780203 h 2214867"/>
                <a:gd name="connsiteX2" fmla="*/ 821697 w 1960116"/>
                <a:gd name="connsiteY2" fmla="*/ 1619432 h 2214867"/>
                <a:gd name="connsiteX3" fmla="*/ 1095591 w 1960116"/>
                <a:gd name="connsiteY3" fmla="*/ 1945334 h 2214867"/>
                <a:gd name="connsiteX4" fmla="*/ 821697 w 1960116"/>
                <a:gd name="connsiteY4" fmla="*/ 2214867 h 2214867"/>
                <a:gd name="connsiteX5" fmla="*/ 821697 w 1960116"/>
                <a:gd name="connsiteY5" fmla="*/ 2054097 h 2214867"/>
                <a:gd name="connsiteX6" fmla="*/ 15 w 1960116"/>
                <a:gd name="connsiteY6" fmla="*/ 1194713 h 2214867"/>
                <a:gd name="connsiteX7" fmla="*/ 15 w 1960116"/>
                <a:gd name="connsiteY7" fmla="*/ 920819 h 2214867"/>
                <a:gd name="connsiteX0" fmla="*/ 1095591 w 1960116"/>
                <a:gd name="connsiteY0" fmla="*/ 307145 h 2214867"/>
                <a:gd name="connsiteX1" fmla="*/ 13135 w 1960116"/>
                <a:gd name="connsiteY1" fmla="*/ 1057766 h 2214867"/>
                <a:gd name="connsiteX2" fmla="*/ 354222 w 1960116"/>
                <a:gd name="connsiteY2" fmla="*/ 267334 h 2214867"/>
                <a:gd name="connsiteX3" fmla="*/ 1960116 w 1960116"/>
                <a:gd name="connsiteY3" fmla="*/ 0 h 2214867"/>
                <a:gd name="connsiteX4" fmla="*/ 1095591 w 1960116"/>
                <a:gd name="connsiteY4" fmla="*/ 307145 h 2214867"/>
                <a:gd name="connsiteX0" fmla="*/ 15 w 1960116"/>
                <a:gd name="connsiteY0" fmla="*/ 920819 h 2214867"/>
                <a:gd name="connsiteX1" fmla="*/ 821697 w 1960116"/>
                <a:gd name="connsiteY1" fmla="*/ 1780203 h 2214867"/>
                <a:gd name="connsiteX2" fmla="*/ 821697 w 1960116"/>
                <a:gd name="connsiteY2" fmla="*/ 1619432 h 2214867"/>
                <a:gd name="connsiteX3" fmla="*/ 1095591 w 1960116"/>
                <a:gd name="connsiteY3" fmla="*/ 1945334 h 2214867"/>
                <a:gd name="connsiteX4" fmla="*/ 821697 w 1960116"/>
                <a:gd name="connsiteY4" fmla="*/ 2214867 h 2214867"/>
                <a:gd name="connsiteX5" fmla="*/ 821697 w 1960116"/>
                <a:gd name="connsiteY5" fmla="*/ 2054097 h 2214867"/>
                <a:gd name="connsiteX6" fmla="*/ 15 w 1960116"/>
                <a:gd name="connsiteY6" fmla="*/ 1194713 h 2214867"/>
                <a:gd name="connsiteX7" fmla="*/ 15 w 1960116"/>
                <a:gd name="connsiteY7" fmla="*/ 920819 h 2214867"/>
                <a:gd name="connsiteX8" fmla="*/ 1926864 w 1960116"/>
                <a:gd name="connsiteY8" fmla="*/ 1 h 2214867"/>
                <a:gd name="connsiteX9" fmla="*/ 1943489 w 1960116"/>
                <a:gd name="connsiteY9" fmla="*/ 207392 h 2214867"/>
                <a:gd name="connsiteX10" fmla="*/ 13135 w 1960116"/>
                <a:gd name="connsiteY10" fmla="*/ 1057766 h 2214867"/>
                <a:gd name="connsiteX11" fmla="*/ 15 w 1960116"/>
                <a:gd name="connsiteY11" fmla="*/ 920819 h 2214867"/>
                <a:gd name="connsiteX0" fmla="*/ 15 w 1976740"/>
                <a:gd name="connsiteY0" fmla="*/ 920819 h 2214867"/>
                <a:gd name="connsiteX1" fmla="*/ 821697 w 1976740"/>
                <a:gd name="connsiteY1" fmla="*/ 1780203 h 2214867"/>
                <a:gd name="connsiteX2" fmla="*/ 821697 w 1976740"/>
                <a:gd name="connsiteY2" fmla="*/ 1619432 h 2214867"/>
                <a:gd name="connsiteX3" fmla="*/ 1095591 w 1976740"/>
                <a:gd name="connsiteY3" fmla="*/ 1945334 h 2214867"/>
                <a:gd name="connsiteX4" fmla="*/ 821697 w 1976740"/>
                <a:gd name="connsiteY4" fmla="*/ 2214867 h 2214867"/>
                <a:gd name="connsiteX5" fmla="*/ 821697 w 1976740"/>
                <a:gd name="connsiteY5" fmla="*/ 2054097 h 2214867"/>
                <a:gd name="connsiteX6" fmla="*/ 15 w 1976740"/>
                <a:gd name="connsiteY6" fmla="*/ 1194713 h 2214867"/>
                <a:gd name="connsiteX7" fmla="*/ 15 w 1976740"/>
                <a:gd name="connsiteY7" fmla="*/ 920819 h 2214867"/>
                <a:gd name="connsiteX0" fmla="*/ 1976740 w 1976740"/>
                <a:gd name="connsiteY0" fmla="*/ 190766 h 2214867"/>
                <a:gd name="connsiteX1" fmla="*/ 13135 w 1976740"/>
                <a:gd name="connsiteY1" fmla="*/ 1057766 h 2214867"/>
                <a:gd name="connsiteX2" fmla="*/ 354222 w 1976740"/>
                <a:gd name="connsiteY2" fmla="*/ 267334 h 2214867"/>
                <a:gd name="connsiteX3" fmla="*/ 1960116 w 1976740"/>
                <a:gd name="connsiteY3" fmla="*/ 0 h 2214867"/>
                <a:gd name="connsiteX4" fmla="*/ 1976740 w 1976740"/>
                <a:gd name="connsiteY4" fmla="*/ 190766 h 2214867"/>
                <a:gd name="connsiteX0" fmla="*/ 15 w 1976740"/>
                <a:gd name="connsiteY0" fmla="*/ 920819 h 2214867"/>
                <a:gd name="connsiteX1" fmla="*/ 821697 w 1976740"/>
                <a:gd name="connsiteY1" fmla="*/ 1780203 h 2214867"/>
                <a:gd name="connsiteX2" fmla="*/ 821697 w 1976740"/>
                <a:gd name="connsiteY2" fmla="*/ 1619432 h 2214867"/>
                <a:gd name="connsiteX3" fmla="*/ 1095591 w 1976740"/>
                <a:gd name="connsiteY3" fmla="*/ 1945334 h 2214867"/>
                <a:gd name="connsiteX4" fmla="*/ 821697 w 1976740"/>
                <a:gd name="connsiteY4" fmla="*/ 2214867 h 2214867"/>
                <a:gd name="connsiteX5" fmla="*/ 821697 w 1976740"/>
                <a:gd name="connsiteY5" fmla="*/ 2054097 h 2214867"/>
                <a:gd name="connsiteX6" fmla="*/ 15 w 1976740"/>
                <a:gd name="connsiteY6" fmla="*/ 1194713 h 2214867"/>
                <a:gd name="connsiteX7" fmla="*/ 15 w 1976740"/>
                <a:gd name="connsiteY7" fmla="*/ 920819 h 2214867"/>
                <a:gd name="connsiteX8" fmla="*/ 1926864 w 1976740"/>
                <a:gd name="connsiteY8" fmla="*/ 1 h 2214867"/>
                <a:gd name="connsiteX9" fmla="*/ 1943489 w 1976740"/>
                <a:gd name="connsiteY9" fmla="*/ 207392 h 2214867"/>
                <a:gd name="connsiteX10" fmla="*/ 13135 w 1976740"/>
                <a:gd name="connsiteY10" fmla="*/ 1057766 h 2214867"/>
                <a:gd name="connsiteX11" fmla="*/ 15 w 1976740"/>
                <a:gd name="connsiteY11" fmla="*/ 920819 h 2214867"/>
                <a:gd name="connsiteX0" fmla="*/ 0 w 1976725"/>
                <a:gd name="connsiteY0" fmla="*/ 920819 h 2214867"/>
                <a:gd name="connsiteX1" fmla="*/ 821682 w 1976725"/>
                <a:gd name="connsiteY1" fmla="*/ 1780203 h 2214867"/>
                <a:gd name="connsiteX2" fmla="*/ 821682 w 1976725"/>
                <a:gd name="connsiteY2" fmla="*/ 1619432 h 2214867"/>
                <a:gd name="connsiteX3" fmla="*/ 1095576 w 1976725"/>
                <a:gd name="connsiteY3" fmla="*/ 1945334 h 2214867"/>
                <a:gd name="connsiteX4" fmla="*/ 821682 w 1976725"/>
                <a:gd name="connsiteY4" fmla="*/ 2214867 h 2214867"/>
                <a:gd name="connsiteX5" fmla="*/ 821682 w 1976725"/>
                <a:gd name="connsiteY5" fmla="*/ 2054097 h 2214867"/>
                <a:gd name="connsiteX6" fmla="*/ 0 w 1976725"/>
                <a:gd name="connsiteY6" fmla="*/ 1194713 h 2214867"/>
                <a:gd name="connsiteX7" fmla="*/ 0 w 1976725"/>
                <a:gd name="connsiteY7" fmla="*/ 920819 h 2214867"/>
                <a:gd name="connsiteX0" fmla="*/ 1976725 w 1976725"/>
                <a:gd name="connsiteY0" fmla="*/ 190766 h 2214867"/>
                <a:gd name="connsiteX1" fmla="*/ 13120 w 1976725"/>
                <a:gd name="connsiteY1" fmla="*/ 1057766 h 2214867"/>
                <a:gd name="connsiteX2" fmla="*/ 503836 w 1976725"/>
                <a:gd name="connsiteY2" fmla="*/ 400338 h 2214867"/>
                <a:gd name="connsiteX3" fmla="*/ 1960101 w 1976725"/>
                <a:gd name="connsiteY3" fmla="*/ 0 h 2214867"/>
                <a:gd name="connsiteX4" fmla="*/ 1976725 w 1976725"/>
                <a:gd name="connsiteY4" fmla="*/ 190766 h 2214867"/>
                <a:gd name="connsiteX0" fmla="*/ 0 w 1976725"/>
                <a:gd name="connsiteY0" fmla="*/ 920819 h 2214867"/>
                <a:gd name="connsiteX1" fmla="*/ 821682 w 1976725"/>
                <a:gd name="connsiteY1" fmla="*/ 1780203 h 2214867"/>
                <a:gd name="connsiteX2" fmla="*/ 821682 w 1976725"/>
                <a:gd name="connsiteY2" fmla="*/ 1619432 h 2214867"/>
                <a:gd name="connsiteX3" fmla="*/ 1095576 w 1976725"/>
                <a:gd name="connsiteY3" fmla="*/ 1945334 h 2214867"/>
                <a:gd name="connsiteX4" fmla="*/ 821682 w 1976725"/>
                <a:gd name="connsiteY4" fmla="*/ 2214867 h 2214867"/>
                <a:gd name="connsiteX5" fmla="*/ 821682 w 1976725"/>
                <a:gd name="connsiteY5" fmla="*/ 2054097 h 2214867"/>
                <a:gd name="connsiteX6" fmla="*/ 0 w 1976725"/>
                <a:gd name="connsiteY6" fmla="*/ 1194713 h 2214867"/>
                <a:gd name="connsiteX7" fmla="*/ 0 w 1976725"/>
                <a:gd name="connsiteY7" fmla="*/ 920819 h 2214867"/>
                <a:gd name="connsiteX8" fmla="*/ 1926849 w 1976725"/>
                <a:gd name="connsiteY8" fmla="*/ 1 h 2214867"/>
                <a:gd name="connsiteX9" fmla="*/ 1943474 w 1976725"/>
                <a:gd name="connsiteY9" fmla="*/ 207392 h 2214867"/>
                <a:gd name="connsiteX10" fmla="*/ 13120 w 1976725"/>
                <a:gd name="connsiteY10" fmla="*/ 1057766 h 2214867"/>
                <a:gd name="connsiteX11" fmla="*/ 0 w 1976725"/>
                <a:gd name="connsiteY11" fmla="*/ 920819 h 2214867"/>
                <a:gd name="connsiteX0" fmla="*/ 0 w 1976725"/>
                <a:gd name="connsiteY0" fmla="*/ 920819 h 2214867"/>
                <a:gd name="connsiteX1" fmla="*/ 821682 w 1976725"/>
                <a:gd name="connsiteY1" fmla="*/ 1780203 h 2214867"/>
                <a:gd name="connsiteX2" fmla="*/ 821682 w 1976725"/>
                <a:gd name="connsiteY2" fmla="*/ 1619432 h 2214867"/>
                <a:gd name="connsiteX3" fmla="*/ 1095576 w 1976725"/>
                <a:gd name="connsiteY3" fmla="*/ 1945334 h 2214867"/>
                <a:gd name="connsiteX4" fmla="*/ 821682 w 1976725"/>
                <a:gd name="connsiteY4" fmla="*/ 2214867 h 2214867"/>
                <a:gd name="connsiteX5" fmla="*/ 821682 w 1976725"/>
                <a:gd name="connsiteY5" fmla="*/ 2054097 h 2214867"/>
                <a:gd name="connsiteX6" fmla="*/ 0 w 1976725"/>
                <a:gd name="connsiteY6" fmla="*/ 1194713 h 2214867"/>
                <a:gd name="connsiteX7" fmla="*/ 0 w 1976725"/>
                <a:gd name="connsiteY7" fmla="*/ 920819 h 2214867"/>
                <a:gd name="connsiteX0" fmla="*/ 1976725 w 1976725"/>
                <a:gd name="connsiteY0" fmla="*/ 190766 h 2214867"/>
                <a:gd name="connsiteX1" fmla="*/ 13120 w 1976725"/>
                <a:gd name="connsiteY1" fmla="*/ 1057766 h 2214867"/>
                <a:gd name="connsiteX2" fmla="*/ 503836 w 1976725"/>
                <a:gd name="connsiteY2" fmla="*/ 400338 h 2214867"/>
                <a:gd name="connsiteX3" fmla="*/ 1960101 w 1976725"/>
                <a:gd name="connsiteY3" fmla="*/ 0 h 2214867"/>
                <a:gd name="connsiteX4" fmla="*/ 1976725 w 1976725"/>
                <a:gd name="connsiteY4" fmla="*/ 190766 h 2214867"/>
                <a:gd name="connsiteX0" fmla="*/ 0 w 1976725"/>
                <a:gd name="connsiteY0" fmla="*/ 920819 h 2214867"/>
                <a:gd name="connsiteX1" fmla="*/ 821682 w 1976725"/>
                <a:gd name="connsiteY1" fmla="*/ 1780203 h 2214867"/>
                <a:gd name="connsiteX2" fmla="*/ 821682 w 1976725"/>
                <a:gd name="connsiteY2" fmla="*/ 1619432 h 2214867"/>
                <a:gd name="connsiteX3" fmla="*/ 1095576 w 1976725"/>
                <a:gd name="connsiteY3" fmla="*/ 1945334 h 2214867"/>
                <a:gd name="connsiteX4" fmla="*/ 821682 w 1976725"/>
                <a:gd name="connsiteY4" fmla="*/ 2214867 h 2214867"/>
                <a:gd name="connsiteX5" fmla="*/ 821682 w 1976725"/>
                <a:gd name="connsiteY5" fmla="*/ 2054097 h 2214867"/>
                <a:gd name="connsiteX6" fmla="*/ 0 w 1976725"/>
                <a:gd name="connsiteY6" fmla="*/ 1194713 h 2214867"/>
                <a:gd name="connsiteX7" fmla="*/ 0 w 1976725"/>
                <a:gd name="connsiteY7" fmla="*/ 920819 h 2214867"/>
                <a:gd name="connsiteX8" fmla="*/ 1926849 w 1976725"/>
                <a:gd name="connsiteY8" fmla="*/ 1 h 2214867"/>
                <a:gd name="connsiteX9" fmla="*/ 1943474 w 1976725"/>
                <a:gd name="connsiteY9" fmla="*/ 207392 h 2214867"/>
                <a:gd name="connsiteX10" fmla="*/ 13120 w 1976725"/>
                <a:gd name="connsiteY10" fmla="*/ 1057766 h 2214867"/>
                <a:gd name="connsiteX11" fmla="*/ 0 w 1976725"/>
                <a:gd name="connsiteY11" fmla="*/ 920819 h 2214867"/>
                <a:gd name="connsiteX0" fmla="*/ 0 w 1976725"/>
                <a:gd name="connsiteY0" fmla="*/ 920819 h 2214867"/>
                <a:gd name="connsiteX1" fmla="*/ 821682 w 1976725"/>
                <a:gd name="connsiteY1" fmla="*/ 1780203 h 2214867"/>
                <a:gd name="connsiteX2" fmla="*/ 821682 w 1976725"/>
                <a:gd name="connsiteY2" fmla="*/ 1619432 h 2214867"/>
                <a:gd name="connsiteX3" fmla="*/ 1095576 w 1976725"/>
                <a:gd name="connsiteY3" fmla="*/ 1945334 h 2214867"/>
                <a:gd name="connsiteX4" fmla="*/ 821682 w 1976725"/>
                <a:gd name="connsiteY4" fmla="*/ 2214867 h 2214867"/>
                <a:gd name="connsiteX5" fmla="*/ 821682 w 1976725"/>
                <a:gd name="connsiteY5" fmla="*/ 2054097 h 2214867"/>
                <a:gd name="connsiteX6" fmla="*/ 0 w 1976725"/>
                <a:gd name="connsiteY6" fmla="*/ 1194713 h 2214867"/>
                <a:gd name="connsiteX7" fmla="*/ 0 w 1976725"/>
                <a:gd name="connsiteY7" fmla="*/ 920819 h 2214867"/>
                <a:gd name="connsiteX0" fmla="*/ 1976725 w 1976725"/>
                <a:gd name="connsiteY0" fmla="*/ 190766 h 2214867"/>
                <a:gd name="connsiteX1" fmla="*/ 13120 w 1976725"/>
                <a:gd name="connsiteY1" fmla="*/ 1057766 h 2214867"/>
                <a:gd name="connsiteX2" fmla="*/ 437335 w 1976725"/>
                <a:gd name="connsiteY2" fmla="*/ 416963 h 2214867"/>
                <a:gd name="connsiteX3" fmla="*/ 1960101 w 1976725"/>
                <a:gd name="connsiteY3" fmla="*/ 0 h 2214867"/>
                <a:gd name="connsiteX4" fmla="*/ 1976725 w 1976725"/>
                <a:gd name="connsiteY4" fmla="*/ 190766 h 2214867"/>
                <a:gd name="connsiteX0" fmla="*/ 0 w 1976725"/>
                <a:gd name="connsiteY0" fmla="*/ 920819 h 2214867"/>
                <a:gd name="connsiteX1" fmla="*/ 821682 w 1976725"/>
                <a:gd name="connsiteY1" fmla="*/ 1780203 h 2214867"/>
                <a:gd name="connsiteX2" fmla="*/ 821682 w 1976725"/>
                <a:gd name="connsiteY2" fmla="*/ 1619432 h 2214867"/>
                <a:gd name="connsiteX3" fmla="*/ 1095576 w 1976725"/>
                <a:gd name="connsiteY3" fmla="*/ 1945334 h 2214867"/>
                <a:gd name="connsiteX4" fmla="*/ 821682 w 1976725"/>
                <a:gd name="connsiteY4" fmla="*/ 2214867 h 2214867"/>
                <a:gd name="connsiteX5" fmla="*/ 821682 w 1976725"/>
                <a:gd name="connsiteY5" fmla="*/ 2054097 h 2214867"/>
                <a:gd name="connsiteX6" fmla="*/ 0 w 1976725"/>
                <a:gd name="connsiteY6" fmla="*/ 1194713 h 2214867"/>
                <a:gd name="connsiteX7" fmla="*/ 0 w 1976725"/>
                <a:gd name="connsiteY7" fmla="*/ 920819 h 2214867"/>
                <a:gd name="connsiteX8" fmla="*/ 1926849 w 1976725"/>
                <a:gd name="connsiteY8" fmla="*/ 1 h 2214867"/>
                <a:gd name="connsiteX9" fmla="*/ 1943474 w 1976725"/>
                <a:gd name="connsiteY9" fmla="*/ 207392 h 2214867"/>
                <a:gd name="connsiteX10" fmla="*/ 13120 w 1976725"/>
                <a:gd name="connsiteY10" fmla="*/ 1057766 h 2214867"/>
                <a:gd name="connsiteX11" fmla="*/ 0 w 1976725"/>
                <a:gd name="connsiteY11" fmla="*/ 920819 h 2214867"/>
                <a:gd name="connsiteX0" fmla="*/ 0 w 2733165"/>
                <a:gd name="connsiteY0" fmla="*/ 1120323 h 2414371"/>
                <a:gd name="connsiteX1" fmla="*/ 821682 w 2733165"/>
                <a:gd name="connsiteY1" fmla="*/ 1979707 h 2414371"/>
                <a:gd name="connsiteX2" fmla="*/ 821682 w 2733165"/>
                <a:gd name="connsiteY2" fmla="*/ 1818936 h 2414371"/>
                <a:gd name="connsiteX3" fmla="*/ 1095576 w 2733165"/>
                <a:gd name="connsiteY3" fmla="*/ 2144838 h 2414371"/>
                <a:gd name="connsiteX4" fmla="*/ 821682 w 2733165"/>
                <a:gd name="connsiteY4" fmla="*/ 2414371 h 2414371"/>
                <a:gd name="connsiteX5" fmla="*/ 821682 w 2733165"/>
                <a:gd name="connsiteY5" fmla="*/ 2253601 h 2414371"/>
                <a:gd name="connsiteX6" fmla="*/ 0 w 2733165"/>
                <a:gd name="connsiteY6" fmla="*/ 1394217 h 2414371"/>
                <a:gd name="connsiteX7" fmla="*/ 0 w 2733165"/>
                <a:gd name="connsiteY7" fmla="*/ 1120323 h 2414371"/>
                <a:gd name="connsiteX0" fmla="*/ 1976725 w 2733165"/>
                <a:gd name="connsiteY0" fmla="*/ 390270 h 2414371"/>
                <a:gd name="connsiteX1" fmla="*/ 13120 w 2733165"/>
                <a:gd name="connsiteY1" fmla="*/ 1257270 h 2414371"/>
                <a:gd name="connsiteX2" fmla="*/ 437335 w 2733165"/>
                <a:gd name="connsiteY2" fmla="*/ 616467 h 2414371"/>
                <a:gd name="connsiteX3" fmla="*/ 1960101 w 2733165"/>
                <a:gd name="connsiteY3" fmla="*/ 199504 h 2414371"/>
                <a:gd name="connsiteX4" fmla="*/ 1976725 w 2733165"/>
                <a:gd name="connsiteY4" fmla="*/ 390270 h 2414371"/>
                <a:gd name="connsiteX0" fmla="*/ 0 w 2733165"/>
                <a:gd name="connsiteY0" fmla="*/ 1120323 h 2414371"/>
                <a:gd name="connsiteX1" fmla="*/ 821682 w 2733165"/>
                <a:gd name="connsiteY1" fmla="*/ 1979707 h 2414371"/>
                <a:gd name="connsiteX2" fmla="*/ 821682 w 2733165"/>
                <a:gd name="connsiteY2" fmla="*/ 1818936 h 2414371"/>
                <a:gd name="connsiteX3" fmla="*/ 1095576 w 2733165"/>
                <a:gd name="connsiteY3" fmla="*/ 2144838 h 2414371"/>
                <a:gd name="connsiteX4" fmla="*/ 821682 w 2733165"/>
                <a:gd name="connsiteY4" fmla="*/ 2414371 h 2414371"/>
                <a:gd name="connsiteX5" fmla="*/ 821682 w 2733165"/>
                <a:gd name="connsiteY5" fmla="*/ 2253601 h 2414371"/>
                <a:gd name="connsiteX6" fmla="*/ 0 w 2733165"/>
                <a:gd name="connsiteY6" fmla="*/ 1394217 h 2414371"/>
                <a:gd name="connsiteX7" fmla="*/ 0 w 2733165"/>
                <a:gd name="connsiteY7" fmla="*/ 1120323 h 2414371"/>
                <a:gd name="connsiteX8" fmla="*/ 2733165 w 2733165"/>
                <a:gd name="connsiteY8" fmla="*/ 0 h 2414371"/>
                <a:gd name="connsiteX9" fmla="*/ 1943474 w 2733165"/>
                <a:gd name="connsiteY9" fmla="*/ 406896 h 2414371"/>
                <a:gd name="connsiteX10" fmla="*/ 13120 w 2733165"/>
                <a:gd name="connsiteY10" fmla="*/ 1257270 h 2414371"/>
                <a:gd name="connsiteX11" fmla="*/ 0 w 2733165"/>
                <a:gd name="connsiteY11" fmla="*/ 1120323 h 2414371"/>
                <a:gd name="connsiteX0" fmla="*/ 0 w 2733165"/>
                <a:gd name="connsiteY0" fmla="*/ 1120323 h 2414371"/>
                <a:gd name="connsiteX1" fmla="*/ 821682 w 2733165"/>
                <a:gd name="connsiteY1" fmla="*/ 1979707 h 2414371"/>
                <a:gd name="connsiteX2" fmla="*/ 821682 w 2733165"/>
                <a:gd name="connsiteY2" fmla="*/ 1818936 h 2414371"/>
                <a:gd name="connsiteX3" fmla="*/ 1095576 w 2733165"/>
                <a:gd name="connsiteY3" fmla="*/ 2144838 h 2414371"/>
                <a:gd name="connsiteX4" fmla="*/ 821682 w 2733165"/>
                <a:gd name="connsiteY4" fmla="*/ 2414371 h 2414371"/>
                <a:gd name="connsiteX5" fmla="*/ 821682 w 2733165"/>
                <a:gd name="connsiteY5" fmla="*/ 2253601 h 2414371"/>
                <a:gd name="connsiteX6" fmla="*/ 0 w 2733165"/>
                <a:gd name="connsiteY6" fmla="*/ 1394217 h 2414371"/>
                <a:gd name="connsiteX7" fmla="*/ 0 w 2733165"/>
                <a:gd name="connsiteY7" fmla="*/ 1120323 h 2414371"/>
                <a:gd name="connsiteX0" fmla="*/ 1976725 w 2733165"/>
                <a:gd name="connsiteY0" fmla="*/ 390270 h 2414371"/>
                <a:gd name="connsiteX1" fmla="*/ 13120 w 2733165"/>
                <a:gd name="connsiteY1" fmla="*/ 1257270 h 2414371"/>
                <a:gd name="connsiteX2" fmla="*/ 437335 w 2733165"/>
                <a:gd name="connsiteY2" fmla="*/ 616467 h 2414371"/>
                <a:gd name="connsiteX3" fmla="*/ 1960101 w 2733165"/>
                <a:gd name="connsiteY3" fmla="*/ 199504 h 2414371"/>
                <a:gd name="connsiteX4" fmla="*/ 1976725 w 2733165"/>
                <a:gd name="connsiteY4" fmla="*/ 390270 h 2414371"/>
                <a:gd name="connsiteX0" fmla="*/ 0 w 2733165"/>
                <a:gd name="connsiteY0" fmla="*/ 1120323 h 2414371"/>
                <a:gd name="connsiteX1" fmla="*/ 821682 w 2733165"/>
                <a:gd name="connsiteY1" fmla="*/ 1979707 h 2414371"/>
                <a:gd name="connsiteX2" fmla="*/ 821682 w 2733165"/>
                <a:gd name="connsiteY2" fmla="*/ 1818936 h 2414371"/>
                <a:gd name="connsiteX3" fmla="*/ 1095576 w 2733165"/>
                <a:gd name="connsiteY3" fmla="*/ 2144838 h 2414371"/>
                <a:gd name="connsiteX4" fmla="*/ 821682 w 2733165"/>
                <a:gd name="connsiteY4" fmla="*/ 2414371 h 2414371"/>
                <a:gd name="connsiteX5" fmla="*/ 821682 w 2733165"/>
                <a:gd name="connsiteY5" fmla="*/ 2253601 h 2414371"/>
                <a:gd name="connsiteX6" fmla="*/ 0 w 2733165"/>
                <a:gd name="connsiteY6" fmla="*/ 1394217 h 2414371"/>
                <a:gd name="connsiteX7" fmla="*/ 0 w 2733165"/>
                <a:gd name="connsiteY7" fmla="*/ 1120323 h 2414371"/>
                <a:gd name="connsiteX8" fmla="*/ 2733165 w 2733165"/>
                <a:gd name="connsiteY8" fmla="*/ 0 h 2414371"/>
                <a:gd name="connsiteX9" fmla="*/ 2712287 w 2733165"/>
                <a:gd name="connsiteY9" fmla="*/ 224016 h 2414371"/>
                <a:gd name="connsiteX10" fmla="*/ 13120 w 2733165"/>
                <a:gd name="connsiteY10" fmla="*/ 1257270 h 2414371"/>
                <a:gd name="connsiteX11" fmla="*/ 0 w 2733165"/>
                <a:gd name="connsiteY11" fmla="*/ 1120323 h 2414371"/>
                <a:gd name="connsiteX0" fmla="*/ 0 w 2747666"/>
                <a:gd name="connsiteY0" fmla="*/ 1120325 h 2414373"/>
                <a:gd name="connsiteX1" fmla="*/ 821682 w 2747666"/>
                <a:gd name="connsiteY1" fmla="*/ 1979709 h 2414373"/>
                <a:gd name="connsiteX2" fmla="*/ 821682 w 2747666"/>
                <a:gd name="connsiteY2" fmla="*/ 1818938 h 2414373"/>
                <a:gd name="connsiteX3" fmla="*/ 1095576 w 2747666"/>
                <a:gd name="connsiteY3" fmla="*/ 2144840 h 2414373"/>
                <a:gd name="connsiteX4" fmla="*/ 821682 w 2747666"/>
                <a:gd name="connsiteY4" fmla="*/ 2414373 h 2414373"/>
                <a:gd name="connsiteX5" fmla="*/ 821682 w 2747666"/>
                <a:gd name="connsiteY5" fmla="*/ 2253603 h 2414373"/>
                <a:gd name="connsiteX6" fmla="*/ 0 w 2747666"/>
                <a:gd name="connsiteY6" fmla="*/ 1394219 h 2414373"/>
                <a:gd name="connsiteX7" fmla="*/ 0 w 2747666"/>
                <a:gd name="connsiteY7" fmla="*/ 1120325 h 2414373"/>
                <a:gd name="connsiteX0" fmla="*/ 1976725 w 2747666"/>
                <a:gd name="connsiteY0" fmla="*/ 390272 h 2414373"/>
                <a:gd name="connsiteX1" fmla="*/ 13120 w 2747666"/>
                <a:gd name="connsiteY1" fmla="*/ 1257272 h 2414373"/>
                <a:gd name="connsiteX2" fmla="*/ 437335 w 2747666"/>
                <a:gd name="connsiteY2" fmla="*/ 616469 h 2414373"/>
                <a:gd name="connsiteX3" fmla="*/ 2747666 w 2747666"/>
                <a:gd name="connsiteY3" fmla="*/ 0 h 2414373"/>
                <a:gd name="connsiteX4" fmla="*/ 1976725 w 2747666"/>
                <a:gd name="connsiteY4" fmla="*/ 390272 h 2414373"/>
                <a:gd name="connsiteX0" fmla="*/ 0 w 2747666"/>
                <a:gd name="connsiteY0" fmla="*/ 1120325 h 2414373"/>
                <a:gd name="connsiteX1" fmla="*/ 821682 w 2747666"/>
                <a:gd name="connsiteY1" fmla="*/ 1979709 h 2414373"/>
                <a:gd name="connsiteX2" fmla="*/ 821682 w 2747666"/>
                <a:gd name="connsiteY2" fmla="*/ 1818938 h 2414373"/>
                <a:gd name="connsiteX3" fmla="*/ 1095576 w 2747666"/>
                <a:gd name="connsiteY3" fmla="*/ 2144840 h 2414373"/>
                <a:gd name="connsiteX4" fmla="*/ 821682 w 2747666"/>
                <a:gd name="connsiteY4" fmla="*/ 2414373 h 2414373"/>
                <a:gd name="connsiteX5" fmla="*/ 821682 w 2747666"/>
                <a:gd name="connsiteY5" fmla="*/ 2253603 h 2414373"/>
                <a:gd name="connsiteX6" fmla="*/ 0 w 2747666"/>
                <a:gd name="connsiteY6" fmla="*/ 1394219 h 2414373"/>
                <a:gd name="connsiteX7" fmla="*/ 0 w 2747666"/>
                <a:gd name="connsiteY7" fmla="*/ 1120325 h 2414373"/>
                <a:gd name="connsiteX8" fmla="*/ 2733165 w 2747666"/>
                <a:gd name="connsiteY8" fmla="*/ 2 h 2414373"/>
                <a:gd name="connsiteX9" fmla="*/ 2712287 w 2747666"/>
                <a:gd name="connsiteY9" fmla="*/ 224018 h 2414373"/>
                <a:gd name="connsiteX10" fmla="*/ 13120 w 2747666"/>
                <a:gd name="connsiteY10" fmla="*/ 1257272 h 2414373"/>
                <a:gd name="connsiteX11" fmla="*/ 0 w 2747666"/>
                <a:gd name="connsiteY11" fmla="*/ 1120325 h 2414373"/>
                <a:gd name="connsiteX0" fmla="*/ 0 w 2747994"/>
                <a:gd name="connsiteY0" fmla="*/ 1120325 h 2414373"/>
                <a:gd name="connsiteX1" fmla="*/ 821682 w 2747994"/>
                <a:gd name="connsiteY1" fmla="*/ 1979709 h 2414373"/>
                <a:gd name="connsiteX2" fmla="*/ 821682 w 2747994"/>
                <a:gd name="connsiteY2" fmla="*/ 1818938 h 2414373"/>
                <a:gd name="connsiteX3" fmla="*/ 1095576 w 2747994"/>
                <a:gd name="connsiteY3" fmla="*/ 2144840 h 2414373"/>
                <a:gd name="connsiteX4" fmla="*/ 821682 w 2747994"/>
                <a:gd name="connsiteY4" fmla="*/ 2414373 h 2414373"/>
                <a:gd name="connsiteX5" fmla="*/ 821682 w 2747994"/>
                <a:gd name="connsiteY5" fmla="*/ 2253603 h 2414373"/>
                <a:gd name="connsiteX6" fmla="*/ 0 w 2747994"/>
                <a:gd name="connsiteY6" fmla="*/ 1394219 h 2414373"/>
                <a:gd name="connsiteX7" fmla="*/ 0 w 2747994"/>
                <a:gd name="connsiteY7" fmla="*/ 1120325 h 2414373"/>
                <a:gd name="connsiteX0" fmla="*/ 1976725 w 2747994"/>
                <a:gd name="connsiteY0" fmla="*/ 390272 h 2414373"/>
                <a:gd name="connsiteX1" fmla="*/ 13120 w 2747994"/>
                <a:gd name="connsiteY1" fmla="*/ 1257272 h 2414373"/>
                <a:gd name="connsiteX2" fmla="*/ 437335 w 2747994"/>
                <a:gd name="connsiteY2" fmla="*/ 616469 h 2414373"/>
                <a:gd name="connsiteX3" fmla="*/ 2747666 w 2747994"/>
                <a:gd name="connsiteY3" fmla="*/ 0 h 2414373"/>
                <a:gd name="connsiteX4" fmla="*/ 1976725 w 2747994"/>
                <a:gd name="connsiteY4" fmla="*/ 390272 h 2414373"/>
                <a:gd name="connsiteX0" fmla="*/ 0 w 2747994"/>
                <a:gd name="connsiteY0" fmla="*/ 1120325 h 2414373"/>
                <a:gd name="connsiteX1" fmla="*/ 821682 w 2747994"/>
                <a:gd name="connsiteY1" fmla="*/ 1979709 h 2414373"/>
                <a:gd name="connsiteX2" fmla="*/ 821682 w 2747994"/>
                <a:gd name="connsiteY2" fmla="*/ 1818938 h 2414373"/>
                <a:gd name="connsiteX3" fmla="*/ 1095576 w 2747994"/>
                <a:gd name="connsiteY3" fmla="*/ 2144840 h 2414373"/>
                <a:gd name="connsiteX4" fmla="*/ 821682 w 2747994"/>
                <a:gd name="connsiteY4" fmla="*/ 2414373 h 2414373"/>
                <a:gd name="connsiteX5" fmla="*/ 821682 w 2747994"/>
                <a:gd name="connsiteY5" fmla="*/ 2253603 h 2414373"/>
                <a:gd name="connsiteX6" fmla="*/ 0 w 2747994"/>
                <a:gd name="connsiteY6" fmla="*/ 1394219 h 2414373"/>
                <a:gd name="connsiteX7" fmla="*/ 0 w 2747994"/>
                <a:gd name="connsiteY7" fmla="*/ 1120325 h 2414373"/>
                <a:gd name="connsiteX8" fmla="*/ 2733165 w 2747994"/>
                <a:gd name="connsiteY8" fmla="*/ 2 h 2414373"/>
                <a:gd name="connsiteX9" fmla="*/ 2712287 w 2747994"/>
                <a:gd name="connsiteY9" fmla="*/ 224018 h 2414373"/>
                <a:gd name="connsiteX10" fmla="*/ 13120 w 2747994"/>
                <a:gd name="connsiteY10" fmla="*/ 1257272 h 2414373"/>
                <a:gd name="connsiteX11" fmla="*/ 0 w 2747994"/>
                <a:gd name="connsiteY11" fmla="*/ 1120325 h 2414373"/>
                <a:gd name="connsiteX0" fmla="*/ 0 w 2768542"/>
                <a:gd name="connsiteY0" fmla="*/ 1120325 h 2414373"/>
                <a:gd name="connsiteX1" fmla="*/ 821682 w 2768542"/>
                <a:gd name="connsiteY1" fmla="*/ 1979709 h 2414373"/>
                <a:gd name="connsiteX2" fmla="*/ 821682 w 2768542"/>
                <a:gd name="connsiteY2" fmla="*/ 1818938 h 2414373"/>
                <a:gd name="connsiteX3" fmla="*/ 1095576 w 2768542"/>
                <a:gd name="connsiteY3" fmla="*/ 2144840 h 2414373"/>
                <a:gd name="connsiteX4" fmla="*/ 821682 w 2768542"/>
                <a:gd name="connsiteY4" fmla="*/ 2414373 h 2414373"/>
                <a:gd name="connsiteX5" fmla="*/ 821682 w 2768542"/>
                <a:gd name="connsiteY5" fmla="*/ 2253603 h 2414373"/>
                <a:gd name="connsiteX6" fmla="*/ 0 w 2768542"/>
                <a:gd name="connsiteY6" fmla="*/ 1394219 h 2414373"/>
                <a:gd name="connsiteX7" fmla="*/ 0 w 2768542"/>
                <a:gd name="connsiteY7" fmla="*/ 1120325 h 2414373"/>
                <a:gd name="connsiteX0" fmla="*/ 1976725 w 2768542"/>
                <a:gd name="connsiteY0" fmla="*/ 390272 h 2414373"/>
                <a:gd name="connsiteX1" fmla="*/ 13120 w 2768542"/>
                <a:gd name="connsiteY1" fmla="*/ 1257272 h 2414373"/>
                <a:gd name="connsiteX2" fmla="*/ 437335 w 2768542"/>
                <a:gd name="connsiteY2" fmla="*/ 616469 h 2414373"/>
                <a:gd name="connsiteX3" fmla="*/ 2747666 w 2768542"/>
                <a:gd name="connsiteY3" fmla="*/ 0 h 2414373"/>
                <a:gd name="connsiteX4" fmla="*/ 1976725 w 2768542"/>
                <a:gd name="connsiteY4" fmla="*/ 390272 h 2414373"/>
                <a:gd name="connsiteX0" fmla="*/ 0 w 2768542"/>
                <a:gd name="connsiteY0" fmla="*/ 1120325 h 2414373"/>
                <a:gd name="connsiteX1" fmla="*/ 821682 w 2768542"/>
                <a:gd name="connsiteY1" fmla="*/ 1979709 h 2414373"/>
                <a:gd name="connsiteX2" fmla="*/ 821682 w 2768542"/>
                <a:gd name="connsiteY2" fmla="*/ 1818938 h 2414373"/>
                <a:gd name="connsiteX3" fmla="*/ 1095576 w 2768542"/>
                <a:gd name="connsiteY3" fmla="*/ 2144840 h 2414373"/>
                <a:gd name="connsiteX4" fmla="*/ 821682 w 2768542"/>
                <a:gd name="connsiteY4" fmla="*/ 2414373 h 2414373"/>
                <a:gd name="connsiteX5" fmla="*/ 821682 w 2768542"/>
                <a:gd name="connsiteY5" fmla="*/ 2253603 h 2414373"/>
                <a:gd name="connsiteX6" fmla="*/ 0 w 2768542"/>
                <a:gd name="connsiteY6" fmla="*/ 1394219 h 2414373"/>
                <a:gd name="connsiteX7" fmla="*/ 0 w 2768542"/>
                <a:gd name="connsiteY7" fmla="*/ 1120325 h 2414373"/>
                <a:gd name="connsiteX8" fmla="*/ 2733165 w 2768542"/>
                <a:gd name="connsiteY8" fmla="*/ 2 h 2414373"/>
                <a:gd name="connsiteX9" fmla="*/ 2768542 w 2768542"/>
                <a:gd name="connsiteY9" fmla="*/ 240643 h 2414373"/>
                <a:gd name="connsiteX10" fmla="*/ 13120 w 2768542"/>
                <a:gd name="connsiteY10" fmla="*/ 1257272 h 2414373"/>
                <a:gd name="connsiteX11" fmla="*/ 0 w 2768542"/>
                <a:gd name="connsiteY11" fmla="*/ 1120325 h 2414373"/>
                <a:gd name="connsiteX0" fmla="*/ 0 w 2768542"/>
                <a:gd name="connsiteY0" fmla="*/ 1120325 h 2414373"/>
                <a:gd name="connsiteX1" fmla="*/ 821682 w 2768542"/>
                <a:gd name="connsiteY1" fmla="*/ 1979709 h 2414373"/>
                <a:gd name="connsiteX2" fmla="*/ 821682 w 2768542"/>
                <a:gd name="connsiteY2" fmla="*/ 1818938 h 2414373"/>
                <a:gd name="connsiteX3" fmla="*/ 1095576 w 2768542"/>
                <a:gd name="connsiteY3" fmla="*/ 2144840 h 2414373"/>
                <a:gd name="connsiteX4" fmla="*/ 821682 w 2768542"/>
                <a:gd name="connsiteY4" fmla="*/ 2414373 h 2414373"/>
                <a:gd name="connsiteX5" fmla="*/ 821682 w 2768542"/>
                <a:gd name="connsiteY5" fmla="*/ 2253603 h 2414373"/>
                <a:gd name="connsiteX6" fmla="*/ 0 w 2768542"/>
                <a:gd name="connsiteY6" fmla="*/ 1394219 h 2414373"/>
                <a:gd name="connsiteX7" fmla="*/ 0 w 2768542"/>
                <a:gd name="connsiteY7" fmla="*/ 1120325 h 2414373"/>
                <a:gd name="connsiteX0" fmla="*/ 2764290 w 2768542"/>
                <a:gd name="connsiteY0" fmla="*/ 207392 h 2414373"/>
                <a:gd name="connsiteX1" fmla="*/ 13120 w 2768542"/>
                <a:gd name="connsiteY1" fmla="*/ 1257272 h 2414373"/>
                <a:gd name="connsiteX2" fmla="*/ 437335 w 2768542"/>
                <a:gd name="connsiteY2" fmla="*/ 616469 h 2414373"/>
                <a:gd name="connsiteX3" fmla="*/ 2747666 w 2768542"/>
                <a:gd name="connsiteY3" fmla="*/ 0 h 2414373"/>
                <a:gd name="connsiteX4" fmla="*/ 2764290 w 2768542"/>
                <a:gd name="connsiteY4" fmla="*/ 207392 h 2414373"/>
                <a:gd name="connsiteX0" fmla="*/ 0 w 2768542"/>
                <a:gd name="connsiteY0" fmla="*/ 1120325 h 2414373"/>
                <a:gd name="connsiteX1" fmla="*/ 821682 w 2768542"/>
                <a:gd name="connsiteY1" fmla="*/ 1979709 h 2414373"/>
                <a:gd name="connsiteX2" fmla="*/ 821682 w 2768542"/>
                <a:gd name="connsiteY2" fmla="*/ 1818938 h 2414373"/>
                <a:gd name="connsiteX3" fmla="*/ 1095576 w 2768542"/>
                <a:gd name="connsiteY3" fmla="*/ 2144840 h 2414373"/>
                <a:gd name="connsiteX4" fmla="*/ 821682 w 2768542"/>
                <a:gd name="connsiteY4" fmla="*/ 2414373 h 2414373"/>
                <a:gd name="connsiteX5" fmla="*/ 821682 w 2768542"/>
                <a:gd name="connsiteY5" fmla="*/ 2253603 h 2414373"/>
                <a:gd name="connsiteX6" fmla="*/ 0 w 2768542"/>
                <a:gd name="connsiteY6" fmla="*/ 1394219 h 2414373"/>
                <a:gd name="connsiteX7" fmla="*/ 0 w 2768542"/>
                <a:gd name="connsiteY7" fmla="*/ 1120325 h 2414373"/>
                <a:gd name="connsiteX8" fmla="*/ 2733165 w 2768542"/>
                <a:gd name="connsiteY8" fmla="*/ 2 h 2414373"/>
                <a:gd name="connsiteX9" fmla="*/ 2768542 w 2768542"/>
                <a:gd name="connsiteY9" fmla="*/ 240643 h 2414373"/>
                <a:gd name="connsiteX10" fmla="*/ 13120 w 2768542"/>
                <a:gd name="connsiteY10" fmla="*/ 1257272 h 2414373"/>
                <a:gd name="connsiteX11" fmla="*/ 0 w 2768542"/>
                <a:gd name="connsiteY11" fmla="*/ 1120325 h 2414373"/>
                <a:gd name="connsiteX0" fmla="*/ 0 w 2768542"/>
                <a:gd name="connsiteY0" fmla="*/ 1120325 h 2414373"/>
                <a:gd name="connsiteX1" fmla="*/ 821682 w 2768542"/>
                <a:gd name="connsiteY1" fmla="*/ 1979709 h 2414373"/>
                <a:gd name="connsiteX2" fmla="*/ 821682 w 2768542"/>
                <a:gd name="connsiteY2" fmla="*/ 1818938 h 2414373"/>
                <a:gd name="connsiteX3" fmla="*/ 1095576 w 2768542"/>
                <a:gd name="connsiteY3" fmla="*/ 2144840 h 2414373"/>
                <a:gd name="connsiteX4" fmla="*/ 821682 w 2768542"/>
                <a:gd name="connsiteY4" fmla="*/ 2414373 h 2414373"/>
                <a:gd name="connsiteX5" fmla="*/ 821682 w 2768542"/>
                <a:gd name="connsiteY5" fmla="*/ 2253603 h 2414373"/>
                <a:gd name="connsiteX6" fmla="*/ 0 w 2768542"/>
                <a:gd name="connsiteY6" fmla="*/ 1394219 h 2414373"/>
                <a:gd name="connsiteX7" fmla="*/ 0 w 2768542"/>
                <a:gd name="connsiteY7" fmla="*/ 1120325 h 2414373"/>
                <a:gd name="connsiteX0" fmla="*/ 2764290 w 2768542"/>
                <a:gd name="connsiteY0" fmla="*/ 207392 h 2414373"/>
                <a:gd name="connsiteX1" fmla="*/ 13120 w 2768542"/>
                <a:gd name="connsiteY1" fmla="*/ 1257272 h 2414373"/>
                <a:gd name="connsiteX2" fmla="*/ 512340 w 2768542"/>
                <a:gd name="connsiteY2" fmla="*/ 666345 h 2414373"/>
                <a:gd name="connsiteX3" fmla="*/ 2747666 w 2768542"/>
                <a:gd name="connsiteY3" fmla="*/ 0 h 2414373"/>
                <a:gd name="connsiteX4" fmla="*/ 2764290 w 2768542"/>
                <a:gd name="connsiteY4" fmla="*/ 207392 h 2414373"/>
                <a:gd name="connsiteX0" fmla="*/ 0 w 2768542"/>
                <a:gd name="connsiteY0" fmla="*/ 1120325 h 2414373"/>
                <a:gd name="connsiteX1" fmla="*/ 821682 w 2768542"/>
                <a:gd name="connsiteY1" fmla="*/ 1979709 h 2414373"/>
                <a:gd name="connsiteX2" fmla="*/ 821682 w 2768542"/>
                <a:gd name="connsiteY2" fmla="*/ 1818938 h 2414373"/>
                <a:gd name="connsiteX3" fmla="*/ 1095576 w 2768542"/>
                <a:gd name="connsiteY3" fmla="*/ 2144840 h 2414373"/>
                <a:gd name="connsiteX4" fmla="*/ 821682 w 2768542"/>
                <a:gd name="connsiteY4" fmla="*/ 2414373 h 2414373"/>
                <a:gd name="connsiteX5" fmla="*/ 821682 w 2768542"/>
                <a:gd name="connsiteY5" fmla="*/ 2253603 h 2414373"/>
                <a:gd name="connsiteX6" fmla="*/ 0 w 2768542"/>
                <a:gd name="connsiteY6" fmla="*/ 1394219 h 2414373"/>
                <a:gd name="connsiteX7" fmla="*/ 0 w 2768542"/>
                <a:gd name="connsiteY7" fmla="*/ 1120325 h 2414373"/>
                <a:gd name="connsiteX8" fmla="*/ 2733165 w 2768542"/>
                <a:gd name="connsiteY8" fmla="*/ 2 h 2414373"/>
                <a:gd name="connsiteX9" fmla="*/ 2768542 w 2768542"/>
                <a:gd name="connsiteY9" fmla="*/ 240643 h 2414373"/>
                <a:gd name="connsiteX10" fmla="*/ 13120 w 2768542"/>
                <a:gd name="connsiteY10" fmla="*/ 1257272 h 2414373"/>
                <a:gd name="connsiteX11" fmla="*/ 0 w 2768542"/>
                <a:gd name="connsiteY11" fmla="*/ 1120325 h 2414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68542" h="2414373" stroke="0" extrusionOk="0">
                  <a:moveTo>
                    <a:pt x="0" y="1120325"/>
                  </a:moveTo>
                  <a:cubicBezTo>
                    <a:pt x="0" y="1525054"/>
                    <a:pt x="337965" y="1878527"/>
                    <a:pt x="821682" y="1979709"/>
                  </a:cubicBezTo>
                  <a:lnTo>
                    <a:pt x="821682" y="1818938"/>
                  </a:lnTo>
                  <a:lnTo>
                    <a:pt x="1095576" y="2144840"/>
                  </a:lnTo>
                  <a:lnTo>
                    <a:pt x="821682" y="2414373"/>
                  </a:lnTo>
                  <a:lnTo>
                    <a:pt x="821682" y="2253603"/>
                  </a:lnTo>
                  <a:cubicBezTo>
                    <a:pt x="337965" y="2152421"/>
                    <a:pt x="0" y="1798948"/>
                    <a:pt x="0" y="1394219"/>
                  </a:cubicBezTo>
                  <a:lnTo>
                    <a:pt x="0" y="1120325"/>
                  </a:lnTo>
                  <a:close/>
                </a:path>
                <a:path w="2768542" h="2414373" fill="darkenLess" stroke="0" extrusionOk="0">
                  <a:moveTo>
                    <a:pt x="2764290" y="207392"/>
                  </a:moveTo>
                  <a:cubicBezTo>
                    <a:pt x="2224485" y="207392"/>
                    <a:pt x="96409" y="825193"/>
                    <a:pt x="13120" y="1257272"/>
                  </a:cubicBezTo>
                  <a:cubicBezTo>
                    <a:pt x="-43379" y="964172"/>
                    <a:pt x="192862" y="883714"/>
                    <a:pt x="512340" y="666345"/>
                  </a:cubicBezTo>
                  <a:cubicBezTo>
                    <a:pt x="714519" y="515804"/>
                    <a:pt x="2473064" y="0"/>
                    <a:pt x="2747666" y="0"/>
                  </a:cubicBezTo>
                  <a:cubicBezTo>
                    <a:pt x="2766418" y="290804"/>
                    <a:pt x="2764290" y="116094"/>
                    <a:pt x="2764290" y="207392"/>
                  </a:cubicBezTo>
                  <a:close/>
                </a:path>
                <a:path w="2768542" h="2414373" fill="none" extrusionOk="0">
                  <a:moveTo>
                    <a:pt x="0" y="1120325"/>
                  </a:moveTo>
                  <a:cubicBezTo>
                    <a:pt x="0" y="1525054"/>
                    <a:pt x="337965" y="1878527"/>
                    <a:pt x="821682" y="1979709"/>
                  </a:cubicBezTo>
                  <a:lnTo>
                    <a:pt x="821682" y="1818938"/>
                  </a:lnTo>
                  <a:lnTo>
                    <a:pt x="1095576" y="2144840"/>
                  </a:lnTo>
                  <a:lnTo>
                    <a:pt x="821682" y="2414373"/>
                  </a:lnTo>
                  <a:lnTo>
                    <a:pt x="821682" y="2253603"/>
                  </a:lnTo>
                  <a:cubicBezTo>
                    <a:pt x="337965" y="2152421"/>
                    <a:pt x="0" y="1798948"/>
                    <a:pt x="0" y="1394219"/>
                  </a:cubicBezTo>
                  <a:lnTo>
                    <a:pt x="0" y="1120325"/>
                  </a:lnTo>
                  <a:cubicBezTo>
                    <a:pt x="0" y="630135"/>
                    <a:pt x="2128095" y="2"/>
                    <a:pt x="2733165" y="2"/>
                  </a:cubicBezTo>
                  <a:cubicBezTo>
                    <a:pt x="2733165" y="91300"/>
                    <a:pt x="2768542" y="149345"/>
                    <a:pt x="2768542" y="240643"/>
                  </a:cubicBezTo>
                  <a:cubicBezTo>
                    <a:pt x="2228737" y="240643"/>
                    <a:pt x="96409" y="825193"/>
                    <a:pt x="13120" y="1257272"/>
                  </a:cubicBezTo>
                  <a:lnTo>
                    <a:pt x="0" y="1120325"/>
                  </a:lnTo>
                  <a:close/>
                </a:path>
              </a:pathLst>
            </a:custGeom>
            <a:solidFill>
              <a:srgbClr val="F9870A"/>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Rectangle 5"/>
            <p:cNvSpPr/>
            <p:nvPr/>
          </p:nvSpPr>
          <p:spPr>
            <a:xfrm>
              <a:off x="5253645" y="3606598"/>
              <a:ext cx="2571277" cy="813003"/>
            </a:xfrm>
            <a:prstGeom prst="rect">
              <a:avLst/>
            </a:prstGeom>
            <a:solidFill>
              <a:schemeClr val="accent1">
                <a:alpha val="0"/>
              </a:schemeClr>
            </a:solidFill>
            <a:ln w="95250">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90349730"/>
      </p:ext>
    </p:extLst>
  </p:cSld>
  <p:clrMapOvr>
    <a:masterClrMapping/>
  </p:clrMapOvr>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Home, List tab&#10;items listed in columns created&#10;&#10;box around pop-up box: do you want to open or save owssvr.iqy from vaww.cmopnational.va.gov? &#10;Open/save/cancel"/>
          <p:cNvGrpSpPr/>
          <p:nvPr/>
        </p:nvGrpSpPr>
        <p:grpSpPr>
          <a:xfrm>
            <a:off x="1600200" y="381001"/>
            <a:ext cx="8968128" cy="5913267"/>
            <a:chOff x="1600200" y="381001"/>
            <a:chExt cx="8968128" cy="5913267"/>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381001"/>
              <a:ext cx="8968128" cy="5913267"/>
            </a:xfrm>
            <a:prstGeom prst="rect">
              <a:avLst/>
            </a:prstGeom>
            <a:noFill/>
            <a:ln w="9525">
              <a:solidFill>
                <a:srgbClr val="F9870A"/>
              </a:solidFill>
              <a:miter lim="800000"/>
              <a:headEnd/>
              <a:tailEnd/>
            </a:ln>
            <a:extLst>
              <a:ext uri="{909E8E84-426E-40DD-AFC4-6F175D3DCCD1}">
                <a14:hiddenFill xmlns:a14="http://schemas.microsoft.com/office/drawing/2010/main">
                  <a:solidFill>
                    <a:schemeClr val="accent1"/>
                  </a:solidFill>
                </a14:hiddenFill>
              </a:ext>
            </a:extLst>
          </p:spPr>
        </p:pic>
        <p:sp>
          <p:nvSpPr>
            <p:cNvPr id="6" name="Rectangle 5"/>
            <p:cNvSpPr/>
            <p:nvPr/>
          </p:nvSpPr>
          <p:spPr>
            <a:xfrm>
              <a:off x="2514600" y="5791200"/>
              <a:ext cx="7239000" cy="503068"/>
            </a:xfrm>
            <a:prstGeom prst="rect">
              <a:avLst/>
            </a:prstGeom>
            <a:solidFill>
              <a:schemeClr val="accent1">
                <a:alpha val="0"/>
              </a:schemeClr>
            </a:solidFill>
            <a:ln w="57150">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615941"/>
      </p:ext>
    </p:extLst>
  </p:cSld>
  <p:clrMapOvr>
    <a:masterClrMapping/>
  </p:clrMapOvr>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Home, List tab&#10;items listed in columns created&#10;&#10;box around pop-up box: do you want to open or save owssvr.iqy from vaww.cmopnational.va.gov? &#10;Open/save/cancel"/>
          <p:cNvGrpSpPr/>
          <p:nvPr/>
        </p:nvGrpSpPr>
        <p:grpSpPr>
          <a:xfrm>
            <a:off x="1560022" y="381001"/>
            <a:ext cx="9107978" cy="5913267"/>
            <a:chOff x="1560022" y="381001"/>
            <a:chExt cx="9107978" cy="5913267"/>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381001"/>
              <a:ext cx="8968128" cy="5913267"/>
            </a:xfrm>
            <a:prstGeom prst="rect">
              <a:avLst/>
            </a:prstGeom>
            <a:noFill/>
            <a:ln w="9525">
              <a:solidFill>
                <a:srgbClr val="F9870A"/>
              </a:solidFill>
              <a:miter lim="800000"/>
              <a:headEnd/>
              <a:tailEnd/>
            </a:ln>
            <a:extLst>
              <a:ext uri="{909E8E84-426E-40DD-AFC4-6F175D3DCCD1}">
                <a14:hiddenFill xmlns:a14="http://schemas.microsoft.com/office/drawing/2010/main">
                  <a:solidFill>
                    <a:schemeClr val="accent1"/>
                  </a:solidFill>
                </a14:hiddenFill>
              </a:ext>
            </a:extLst>
          </p:spPr>
        </p:pic>
        <p:sp>
          <p:nvSpPr>
            <p:cNvPr id="6" name="Rectangle 5"/>
            <p:cNvSpPr/>
            <p:nvPr/>
          </p:nvSpPr>
          <p:spPr>
            <a:xfrm>
              <a:off x="1560022" y="3361851"/>
              <a:ext cx="9107978" cy="813003"/>
            </a:xfrm>
            <a:prstGeom prst="rect">
              <a:avLst/>
            </a:prstGeom>
            <a:solidFill>
              <a:schemeClr val="accent1">
                <a:alpha val="0"/>
              </a:schemeClr>
            </a:solidFill>
            <a:ln w="57150">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rot="16200000">
              <a:off x="5170148" y="4648200"/>
              <a:ext cx="1339301" cy="664805"/>
            </a:xfrm>
            <a:prstGeom prst="rightArrow">
              <a:avLst/>
            </a:prstGeom>
            <a:solidFill>
              <a:srgbClr val="F9870A"/>
            </a:solidFill>
            <a:ln w="57150">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3442054"/>
              <a:ext cx="8968128" cy="665650"/>
            </a:xfrm>
            <a:prstGeom prst="rect">
              <a:avLst/>
            </a:prstGeom>
            <a:noFill/>
            <a:ln w="57150">
              <a:solidFill>
                <a:srgbClr val="F9870A"/>
              </a:solidFill>
              <a:miter lim="800000"/>
              <a:headEnd/>
              <a:tailEnd/>
            </a:ln>
            <a:effectLst>
              <a:outerShdw blurRad="1270000" dist="241300" dir="8580000" sx="140000" sy="140000" algn="ctr" rotWithShape="0">
                <a:srgbClr val="000000"/>
              </a:outerShdw>
            </a:effectLst>
            <a:extLst>
              <a:ext uri="{909E8E84-426E-40DD-AFC4-6F175D3DCCD1}">
                <a14:hiddenFill xmlns:a14="http://schemas.microsoft.com/office/drawing/2010/main">
                  <a:solidFill>
                    <a:schemeClr val="accent1"/>
                  </a:solidFill>
                </a14:hiddenFill>
              </a:ext>
            </a:extLst>
          </p:spPr>
        </p:pic>
      </p:grpSp>
    </p:spTree>
    <p:extLst>
      <p:ext uri="{BB962C8B-B14F-4D97-AF65-F5344CB8AC3E}">
        <p14:creationId xmlns:p14="http://schemas.microsoft.com/office/powerpoint/2010/main" val="113802096"/>
      </p:ext>
    </p:extLst>
  </p:cSld>
  <p:clrMapOvr>
    <a:masterClrMapping/>
  </p:clrMapOvr>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Home, List tab&#10;items listed in columns created&#10;&#10;box around pop-up box: do you want to open or save owssvr.iqy from vaww.cmopnational.va.gov? &#10;Open/save/cancel&#10;&#10;box around open"/>
          <p:cNvGrpSpPr/>
          <p:nvPr/>
        </p:nvGrpSpPr>
        <p:grpSpPr>
          <a:xfrm>
            <a:off x="1600200" y="381001"/>
            <a:ext cx="8968128" cy="5913267"/>
            <a:chOff x="1600200" y="381001"/>
            <a:chExt cx="8968128" cy="5913267"/>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381001"/>
              <a:ext cx="8968128" cy="5913267"/>
            </a:xfrm>
            <a:prstGeom prst="rect">
              <a:avLst/>
            </a:prstGeom>
            <a:noFill/>
            <a:ln w="57150">
              <a:solidFill>
                <a:srgbClr val="F9870A"/>
              </a:solidFill>
              <a:miter lim="800000"/>
              <a:headEnd/>
              <a:tailEnd/>
            </a:ln>
            <a:extLst>
              <a:ext uri="{909E8E84-426E-40DD-AFC4-6F175D3DCCD1}">
                <a14:hiddenFill xmlns:a14="http://schemas.microsoft.com/office/drawing/2010/main">
                  <a:solidFill>
                    <a:schemeClr val="accent1"/>
                  </a:solidFill>
                </a14:hiddenFill>
              </a:ext>
            </a:extLst>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3442054"/>
              <a:ext cx="8968128" cy="665650"/>
            </a:xfrm>
            <a:prstGeom prst="rect">
              <a:avLst/>
            </a:prstGeom>
            <a:noFill/>
            <a:ln>
              <a:noFill/>
            </a:ln>
            <a:effectLst>
              <a:outerShdw blurRad="1270000" dist="241300" dir="8580000" sx="140000" sy="14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7314528" y="3563974"/>
              <a:ext cx="879512" cy="402498"/>
            </a:xfrm>
            <a:prstGeom prst="rect">
              <a:avLst/>
            </a:prstGeom>
            <a:solidFill>
              <a:schemeClr val="accent1">
                <a:alpha val="0"/>
              </a:schemeClr>
            </a:solidFill>
            <a:ln w="95250">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rot="19570569">
              <a:off x="5862894" y="4161050"/>
              <a:ext cx="1339301" cy="664805"/>
            </a:xfrm>
            <a:prstGeom prst="rightArrow">
              <a:avLst/>
            </a:prstGeom>
            <a:solidFill>
              <a:srgbClr val="F9870A"/>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941799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ompound Class:&#10;Non-hazardous&#10;Chemotherapy &#10;Liquids&#10;Topicals &#10;Unit Dose Prepack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1971675"/>
            <a:ext cx="5410200" cy="971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Group 2" descr="Compound tracker sheet with:&#10;Date/time mode&#10;station #&#10;Compound class&#10;Patient Information&#10;and Additives "/>
          <p:cNvGrpSpPr/>
          <p:nvPr/>
        </p:nvGrpSpPr>
        <p:grpSpPr>
          <a:xfrm>
            <a:off x="390122" y="652462"/>
            <a:ext cx="10984421" cy="5553075"/>
            <a:chOff x="390122" y="652462"/>
            <a:chExt cx="10984421" cy="5553075"/>
          </a:xfrm>
        </p:grpSpPr>
        <p:grpSp>
          <p:nvGrpSpPr>
            <p:cNvPr id="2" name="Group 1"/>
            <p:cNvGrpSpPr/>
            <p:nvPr/>
          </p:nvGrpSpPr>
          <p:grpSpPr>
            <a:xfrm>
              <a:off x="390122" y="652462"/>
              <a:ext cx="10978242" cy="5553075"/>
              <a:chOff x="304801" y="652464"/>
              <a:chExt cx="10978242" cy="5553075"/>
            </a:xfrm>
          </p:grpSpPr>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24064" y="652464"/>
                <a:ext cx="8143875" cy="5553075"/>
              </a:xfrm>
              <a:prstGeom prst="rect">
                <a:avLst/>
              </a:prstGeom>
              <a:noFill/>
              <a:ln>
                <a:noFill/>
              </a:ln>
              <a:effectLst>
                <a:outerShdw blurRad="50800" dist="50800" dir="5400000" sx="200000" sy="200000" algn="ctr" rotWithShape="0">
                  <a:srgbClr val="000000">
                    <a:alpha val="4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40429" y="3112444"/>
                <a:ext cx="8942614" cy="1609339"/>
              </a:xfrm>
              <a:prstGeom prst="rect">
                <a:avLst/>
              </a:prstGeom>
              <a:noFill/>
              <a:ln>
                <a:noFill/>
              </a:ln>
              <a:effectLst>
                <a:outerShdw blurRad="965200" dist="50800" dir="5400000" sx="193000" sy="193000" algn="ctr" rotWithShape="0">
                  <a:srgbClr val="000000">
                    <a:alpha val="31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urved Right Arrow 13"/>
              <p:cNvSpPr/>
              <p:nvPr/>
            </p:nvSpPr>
            <p:spPr>
              <a:xfrm>
                <a:off x="304801" y="1971675"/>
                <a:ext cx="3532414" cy="2214867"/>
              </a:xfrm>
              <a:custGeom>
                <a:avLst/>
                <a:gdLst>
                  <a:gd name="connsiteX0" fmla="*/ 0 w 1095576"/>
                  <a:gd name="connsiteY0" fmla="*/ 887568 h 2209800"/>
                  <a:gd name="connsiteX1" fmla="*/ 821682 w 1095576"/>
                  <a:gd name="connsiteY1" fmla="*/ 1746952 h 2209800"/>
                  <a:gd name="connsiteX2" fmla="*/ 821682 w 1095576"/>
                  <a:gd name="connsiteY2" fmla="*/ 1586181 h 2209800"/>
                  <a:gd name="connsiteX3" fmla="*/ 1095576 w 1095576"/>
                  <a:gd name="connsiteY3" fmla="*/ 1912083 h 2209800"/>
                  <a:gd name="connsiteX4" fmla="*/ 821682 w 1095576"/>
                  <a:gd name="connsiteY4" fmla="*/ 2181616 h 2209800"/>
                  <a:gd name="connsiteX5" fmla="*/ 821682 w 1095576"/>
                  <a:gd name="connsiteY5" fmla="*/ 2020846 h 2209800"/>
                  <a:gd name="connsiteX6" fmla="*/ 0 w 1095576"/>
                  <a:gd name="connsiteY6" fmla="*/ 1161462 h 2209800"/>
                  <a:gd name="connsiteX7" fmla="*/ 0 w 1095576"/>
                  <a:gd name="connsiteY7" fmla="*/ 887568 h 2209800"/>
                  <a:gd name="connsiteX0" fmla="*/ 1095576 w 1095576"/>
                  <a:gd name="connsiteY0" fmla="*/ 273894 h 2209800"/>
                  <a:gd name="connsiteX1" fmla="*/ 13120 w 1095576"/>
                  <a:gd name="connsiteY1" fmla="*/ 1024515 h 2209800"/>
                  <a:gd name="connsiteX2" fmla="*/ 354207 w 1095576"/>
                  <a:gd name="connsiteY2" fmla="*/ 234083 h 2209800"/>
                  <a:gd name="connsiteX3" fmla="*/ 1095577 w 1095576"/>
                  <a:gd name="connsiteY3" fmla="*/ 0 h 2209800"/>
                  <a:gd name="connsiteX4" fmla="*/ 1095576 w 1095576"/>
                  <a:gd name="connsiteY4" fmla="*/ 273894 h 2209800"/>
                  <a:gd name="connsiteX0" fmla="*/ 0 w 1095576"/>
                  <a:gd name="connsiteY0" fmla="*/ 887568 h 2209800"/>
                  <a:gd name="connsiteX1" fmla="*/ 821682 w 1095576"/>
                  <a:gd name="connsiteY1" fmla="*/ 1746952 h 2209800"/>
                  <a:gd name="connsiteX2" fmla="*/ 821682 w 1095576"/>
                  <a:gd name="connsiteY2" fmla="*/ 1586181 h 2209800"/>
                  <a:gd name="connsiteX3" fmla="*/ 1095576 w 1095576"/>
                  <a:gd name="connsiteY3" fmla="*/ 1912083 h 2209800"/>
                  <a:gd name="connsiteX4" fmla="*/ 821682 w 1095576"/>
                  <a:gd name="connsiteY4" fmla="*/ 2181616 h 2209800"/>
                  <a:gd name="connsiteX5" fmla="*/ 821682 w 1095576"/>
                  <a:gd name="connsiteY5" fmla="*/ 2020846 h 2209800"/>
                  <a:gd name="connsiteX6" fmla="*/ 0 w 1095576"/>
                  <a:gd name="connsiteY6" fmla="*/ 1161462 h 2209800"/>
                  <a:gd name="connsiteX7" fmla="*/ 0 w 1095576"/>
                  <a:gd name="connsiteY7" fmla="*/ 887568 h 2209800"/>
                  <a:gd name="connsiteX8" fmla="*/ 1095576 w 1095576"/>
                  <a:gd name="connsiteY8" fmla="*/ 0 h 2209800"/>
                  <a:gd name="connsiteX9" fmla="*/ 1095576 w 1095576"/>
                  <a:gd name="connsiteY9" fmla="*/ 273894 h 2209800"/>
                  <a:gd name="connsiteX10" fmla="*/ 13120 w 1095576"/>
                  <a:gd name="connsiteY10" fmla="*/ 1024515 h 2209800"/>
                  <a:gd name="connsiteX0" fmla="*/ 15 w 1926864"/>
                  <a:gd name="connsiteY0" fmla="*/ 920818 h 2214866"/>
                  <a:gd name="connsiteX1" fmla="*/ 821697 w 1926864"/>
                  <a:gd name="connsiteY1" fmla="*/ 1780202 h 2214866"/>
                  <a:gd name="connsiteX2" fmla="*/ 821697 w 1926864"/>
                  <a:gd name="connsiteY2" fmla="*/ 1619431 h 2214866"/>
                  <a:gd name="connsiteX3" fmla="*/ 1095591 w 1926864"/>
                  <a:gd name="connsiteY3" fmla="*/ 1945333 h 2214866"/>
                  <a:gd name="connsiteX4" fmla="*/ 821697 w 1926864"/>
                  <a:gd name="connsiteY4" fmla="*/ 2214866 h 2214866"/>
                  <a:gd name="connsiteX5" fmla="*/ 821697 w 1926864"/>
                  <a:gd name="connsiteY5" fmla="*/ 2054096 h 2214866"/>
                  <a:gd name="connsiteX6" fmla="*/ 15 w 1926864"/>
                  <a:gd name="connsiteY6" fmla="*/ 1194712 h 2214866"/>
                  <a:gd name="connsiteX7" fmla="*/ 15 w 1926864"/>
                  <a:gd name="connsiteY7" fmla="*/ 920818 h 2214866"/>
                  <a:gd name="connsiteX0" fmla="*/ 1095591 w 1926864"/>
                  <a:gd name="connsiteY0" fmla="*/ 307144 h 2214866"/>
                  <a:gd name="connsiteX1" fmla="*/ 13135 w 1926864"/>
                  <a:gd name="connsiteY1" fmla="*/ 1057765 h 2214866"/>
                  <a:gd name="connsiteX2" fmla="*/ 354222 w 1926864"/>
                  <a:gd name="connsiteY2" fmla="*/ 267333 h 2214866"/>
                  <a:gd name="connsiteX3" fmla="*/ 1095592 w 1926864"/>
                  <a:gd name="connsiteY3" fmla="*/ 33250 h 2214866"/>
                  <a:gd name="connsiteX4" fmla="*/ 1095591 w 1926864"/>
                  <a:gd name="connsiteY4" fmla="*/ 307144 h 2214866"/>
                  <a:gd name="connsiteX0" fmla="*/ 15 w 1926864"/>
                  <a:gd name="connsiteY0" fmla="*/ 920818 h 2214866"/>
                  <a:gd name="connsiteX1" fmla="*/ 821697 w 1926864"/>
                  <a:gd name="connsiteY1" fmla="*/ 1780202 h 2214866"/>
                  <a:gd name="connsiteX2" fmla="*/ 821697 w 1926864"/>
                  <a:gd name="connsiteY2" fmla="*/ 1619431 h 2214866"/>
                  <a:gd name="connsiteX3" fmla="*/ 1095591 w 1926864"/>
                  <a:gd name="connsiteY3" fmla="*/ 1945333 h 2214866"/>
                  <a:gd name="connsiteX4" fmla="*/ 821697 w 1926864"/>
                  <a:gd name="connsiteY4" fmla="*/ 2214866 h 2214866"/>
                  <a:gd name="connsiteX5" fmla="*/ 821697 w 1926864"/>
                  <a:gd name="connsiteY5" fmla="*/ 2054096 h 2214866"/>
                  <a:gd name="connsiteX6" fmla="*/ 15 w 1926864"/>
                  <a:gd name="connsiteY6" fmla="*/ 1194712 h 2214866"/>
                  <a:gd name="connsiteX7" fmla="*/ 15 w 1926864"/>
                  <a:gd name="connsiteY7" fmla="*/ 920818 h 2214866"/>
                  <a:gd name="connsiteX8" fmla="*/ 1926864 w 1926864"/>
                  <a:gd name="connsiteY8" fmla="*/ 0 h 2214866"/>
                  <a:gd name="connsiteX9" fmla="*/ 1095591 w 1926864"/>
                  <a:gd name="connsiteY9" fmla="*/ 307144 h 2214866"/>
                  <a:gd name="connsiteX10" fmla="*/ 13135 w 1926864"/>
                  <a:gd name="connsiteY10" fmla="*/ 1057765 h 2214866"/>
                  <a:gd name="connsiteX0" fmla="*/ 15 w 1943489"/>
                  <a:gd name="connsiteY0" fmla="*/ 920818 h 2214866"/>
                  <a:gd name="connsiteX1" fmla="*/ 821697 w 1943489"/>
                  <a:gd name="connsiteY1" fmla="*/ 1780202 h 2214866"/>
                  <a:gd name="connsiteX2" fmla="*/ 821697 w 1943489"/>
                  <a:gd name="connsiteY2" fmla="*/ 1619431 h 2214866"/>
                  <a:gd name="connsiteX3" fmla="*/ 1095591 w 1943489"/>
                  <a:gd name="connsiteY3" fmla="*/ 1945333 h 2214866"/>
                  <a:gd name="connsiteX4" fmla="*/ 821697 w 1943489"/>
                  <a:gd name="connsiteY4" fmla="*/ 2214866 h 2214866"/>
                  <a:gd name="connsiteX5" fmla="*/ 821697 w 1943489"/>
                  <a:gd name="connsiteY5" fmla="*/ 2054096 h 2214866"/>
                  <a:gd name="connsiteX6" fmla="*/ 15 w 1943489"/>
                  <a:gd name="connsiteY6" fmla="*/ 1194712 h 2214866"/>
                  <a:gd name="connsiteX7" fmla="*/ 15 w 1943489"/>
                  <a:gd name="connsiteY7" fmla="*/ 920818 h 2214866"/>
                  <a:gd name="connsiteX0" fmla="*/ 1095591 w 1943489"/>
                  <a:gd name="connsiteY0" fmla="*/ 307144 h 2214866"/>
                  <a:gd name="connsiteX1" fmla="*/ 13135 w 1943489"/>
                  <a:gd name="connsiteY1" fmla="*/ 1057765 h 2214866"/>
                  <a:gd name="connsiteX2" fmla="*/ 354222 w 1943489"/>
                  <a:gd name="connsiteY2" fmla="*/ 267333 h 2214866"/>
                  <a:gd name="connsiteX3" fmla="*/ 1095592 w 1943489"/>
                  <a:gd name="connsiteY3" fmla="*/ 33250 h 2214866"/>
                  <a:gd name="connsiteX4" fmla="*/ 1095591 w 1943489"/>
                  <a:gd name="connsiteY4" fmla="*/ 307144 h 2214866"/>
                  <a:gd name="connsiteX0" fmla="*/ 15 w 1943489"/>
                  <a:gd name="connsiteY0" fmla="*/ 920818 h 2214866"/>
                  <a:gd name="connsiteX1" fmla="*/ 821697 w 1943489"/>
                  <a:gd name="connsiteY1" fmla="*/ 1780202 h 2214866"/>
                  <a:gd name="connsiteX2" fmla="*/ 821697 w 1943489"/>
                  <a:gd name="connsiteY2" fmla="*/ 1619431 h 2214866"/>
                  <a:gd name="connsiteX3" fmla="*/ 1095591 w 1943489"/>
                  <a:gd name="connsiteY3" fmla="*/ 1945333 h 2214866"/>
                  <a:gd name="connsiteX4" fmla="*/ 821697 w 1943489"/>
                  <a:gd name="connsiteY4" fmla="*/ 2214866 h 2214866"/>
                  <a:gd name="connsiteX5" fmla="*/ 821697 w 1943489"/>
                  <a:gd name="connsiteY5" fmla="*/ 2054096 h 2214866"/>
                  <a:gd name="connsiteX6" fmla="*/ 15 w 1943489"/>
                  <a:gd name="connsiteY6" fmla="*/ 1194712 h 2214866"/>
                  <a:gd name="connsiteX7" fmla="*/ 15 w 1943489"/>
                  <a:gd name="connsiteY7" fmla="*/ 920818 h 2214866"/>
                  <a:gd name="connsiteX8" fmla="*/ 1926864 w 1943489"/>
                  <a:gd name="connsiteY8" fmla="*/ 0 h 2214866"/>
                  <a:gd name="connsiteX9" fmla="*/ 1943489 w 1943489"/>
                  <a:gd name="connsiteY9" fmla="*/ 207391 h 2214866"/>
                  <a:gd name="connsiteX10" fmla="*/ 13135 w 1943489"/>
                  <a:gd name="connsiteY10" fmla="*/ 1057765 h 2214866"/>
                  <a:gd name="connsiteX0" fmla="*/ 15 w 1943489"/>
                  <a:gd name="connsiteY0" fmla="*/ 920818 h 2214866"/>
                  <a:gd name="connsiteX1" fmla="*/ 821697 w 1943489"/>
                  <a:gd name="connsiteY1" fmla="*/ 1780202 h 2214866"/>
                  <a:gd name="connsiteX2" fmla="*/ 821697 w 1943489"/>
                  <a:gd name="connsiteY2" fmla="*/ 1619431 h 2214866"/>
                  <a:gd name="connsiteX3" fmla="*/ 1095591 w 1943489"/>
                  <a:gd name="connsiteY3" fmla="*/ 1945333 h 2214866"/>
                  <a:gd name="connsiteX4" fmla="*/ 821697 w 1943489"/>
                  <a:gd name="connsiteY4" fmla="*/ 2214866 h 2214866"/>
                  <a:gd name="connsiteX5" fmla="*/ 821697 w 1943489"/>
                  <a:gd name="connsiteY5" fmla="*/ 2054096 h 2214866"/>
                  <a:gd name="connsiteX6" fmla="*/ 15 w 1943489"/>
                  <a:gd name="connsiteY6" fmla="*/ 1194712 h 2214866"/>
                  <a:gd name="connsiteX7" fmla="*/ 15 w 1943489"/>
                  <a:gd name="connsiteY7" fmla="*/ 920818 h 2214866"/>
                  <a:gd name="connsiteX0" fmla="*/ 1095591 w 1943489"/>
                  <a:gd name="connsiteY0" fmla="*/ 307144 h 2214866"/>
                  <a:gd name="connsiteX1" fmla="*/ 13135 w 1943489"/>
                  <a:gd name="connsiteY1" fmla="*/ 1057765 h 2214866"/>
                  <a:gd name="connsiteX2" fmla="*/ 354222 w 1943489"/>
                  <a:gd name="connsiteY2" fmla="*/ 267333 h 2214866"/>
                  <a:gd name="connsiteX3" fmla="*/ 1095592 w 1943489"/>
                  <a:gd name="connsiteY3" fmla="*/ 33250 h 2214866"/>
                  <a:gd name="connsiteX4" fmla="*/ 1095591 w 1943489"/>
                  <a:gd name="connsiteY4" fmla="*/ 307144 h 2214866"/>
                  <a:gd name="connsiteX0" fmla="*/ 15 w 1943489"/>
                  <a:gd name="connsiteY0" fmla="*/ 920818 h 2214866"/>
                  <a:gd name="connsiteX1" fmla="*/ 821697 w 1943489"/>
                  <a:gd name="connsiteY1" fmla="*/ 1780202 h 2214866"/>
                  <a:gd name="connsiteX2" fmla="*/ 821697 w 1943489"/>
                  <a:gd name="connsiteY2" fmla="*/ 1619431 h 2214866"/>
                  <a:gd name="connsiteX3" fmla="*/ 1095591 w 1943489"/>
                  <a:gd name="connsiteY3" fmla="*/ 1945333 h 2214866"/>
                  <a:gd name="connsiteX4" fmla="*/ 821697 w 1943489"/>
                  <a:gd name="connsiteY4" fmla="*/ 2214866 h 2214866"/>
                  <a:gd name="connsiteX5" fmla="*/ 821697 w 1943489"/>
                  <a:gd name="connsiteY5" fmla="*/ 2054096 h 2214866"/>
                  <a:gd name="connsiteX6" fmla="*/ 15 w 1943489"/>
                  <a:gd name="connsiteY6" fmla="*/ 1194712 h 2214866"/>
                  <a:gd name="connsiteX7" fmla="*/ 15 w 1943489"/>
                  <a:gd name="connsiteY7" fmla="*/ 920818 h 2214866"/>
                  <a:gd name="connsiteX8" fmla="*/ 1926864 w 1943489"/>
                  <a:gd name="connsiteY8" fmla="*/ 0 h 2214866"/>
                  <a:gd name="connsiteX9" fmla="*/ 1943489 w 1943489"/>
                  <a:gd name="connsiteY9" fmla="*/ 207391 h 2214866"/>
                  <a:gd name="connsiteX10" fmla="*/ 13135 w 1943489"/>
                  <a:gd name="connsiteY10" fmla="*/ 1057765 h 2214866"/>
                  <a:gd name="connsiteX11" fmla="*/ 15 w 1943489"/>
                  <a:gd name="connsiteY11" fmla="*/ 920818 h 2214866"/>
                  <a:gd name="connsiteX0" fmla="*/ 15 w 1960116"/>
                  <a:gd name="connsiteY0" fmla="*/ 920819 h 2214867"/>
                  <a:gd name="connsiteX1" fmla="*/ 821697 w 1960116"/>
                  <a:gd name="connsiteY1" fmla="*/ 1780203 h 2214867"/>
                  <a:gd name="connsiteX2" fmla="*/ 821697 w 1960116"/>
                  <a:gd name="connsiteY2" fmla="*/ 1619432 h 2214867"/>
                  <a:gd name="connsiteX3" fmla="*/ 1095591 w 1960116"/>
                  <a:gd name="connsiteY3" fmla="*/ 1945334 h 2214867"/>
                  <a:gd name="connsiteX4" fmla="*/ 821697 w 1960116"/>
                  <a:gd name="connsiteY4" fmla="*/ 2214867 h 2214867"/>
                  <a:gd name="connsiteX5" fmla="*/ 821697 w 1960116"/>
                  <a:gd name="connsiteY5" fmla="*/ 2054097 h 2214867"/>
                  <a:gd name="connsiteX6" fmla="*/ 15 w 1960116"/>
                  <a:gd name="connsiteY6" fmla="*/ 1194713 h 2214867"/>
                  <a:gd name="connsiteX7" fmla="*/ 15 w 1960116"/>
                  <a:gd name="connsiteY7" fmla="*/ 920819 h 2214867"/>
                  <a:gd name="connsiteX0" fmla="*/ 1095591 w 1960116"/>
                  <a:gd name="connsiteY0" fmla="*/ 307145 h 2214867"/>
                  <a:gd name="connsiteX1" fmla="*/ 13135 w 1960116"/>
                  <a:gd name="connsiteY1" fmla="*/ 1057766 h 2214867"/>
                  <a:gd name="connsiteX2" fmla="*/ 354222 w 1960116"/>
                  <a:gd name="connsiteY2" fmla="*/ 267334 h 2214867"/>
                  <a:gd name="connsiteX3" fmla="*/ 1960116 w 1960116"/>
                  <a:gd name="connsiteY3" fmla="*/ 0 h 2214867"/>
                  <a:gd name="connsiteX4" fmla="*/ 1095591 w 1960116"/>
                  <a:gd name="connsiteY4" fmla="*/ 307145 h 2214867"/>
                  <a:gd name="connsiteX0" fmla="*/ 15 w 1960116"/>
                  <a:gd name="connsiteY0" fmla="*/ 920819 h 2214867"/>
                  <a:gd name="connsiteX1" fmla="*/ 821697 w 1960116"/>
                  <a:gd name="connsiteY1" fmla="*/ 1780203 h 2214867"/>
                  <a:gd name="connsiteX2" fmla="*/ 821697 w 1960116"/>
                  <a:gd name="connsiteY2" fmla="*/ 1619432 h 2214867"/>
                  <a:gd name="connsiteX3" fmla="*/ 1095591 w 1960116"/>
                  <a:gd name="connsiteY3" fmla="*/ 1945334 h 2214867"/>
                  <a:gd name="connsiteX4" fmla="*/ 821697 w 1960116"/>
                  <a:gd name="connsiteY4" fmla="*/ 2214867 h 2214867"/>
                  <a:gd name="connsiteX5" fmla="*/ 821697 w 1960116"/>
                  <a:gd name="connsiteY5" fmla="*/ 2054097 h 2214867"/>
                  <a:gd name="connsiteX6" fmla="*/ 15 w 1960116"/>
                  <a:gd name="connsiteY6" fmla="*/ 1194713 h 2214867"/>
                  <a:gd name="connsiteX7" fmla="*/ 15 w 1960116"/>
                  <a:gd name="connsiteY7" fmla="*/ 920819 h 2214867"/>
                  <a:gd name="connsiteX8" fmla="*/ 1926864 w 1960116"/>
                  <a:gd name="connsiteY8" fmla="*/ 1 h 2214867"/>
                  <a:gd name="connsiteX9" fmla="*/ 1943489 w 1960116"/>
                  <a:gd name="connsiteY9" fmla="*/ 207392 h 2214867"/>
                  <a:gd name="connsiteX10" fmla="*/ 13135 w 1960116"/>
                  <a:gd name="connsiteY10" fmla="*/ 1057766 h 2214867"/>
                  <a:gd name="connsiteX11" fmla="*/ 15 w 1960116"/>
                  <a:gd name="connsiteY11" fmla="*/ 920819 h 2214867"/>
                  <a:gd name="connsiteX0" fmla="*/ 15 w 1976740"/>
                  <a:gd name="connsiteY0" fmla="*/ 920819 h 2214867"/>
                  <a:gd name="connsiteX1" fmla="*/ 821697 w 1976740"/>
                  <a:gd name="connsiteY1" fmla="*/ 1780203 h 2214867"/>
                  <a:gd name="connsiteX2" fmla="*/ 821697 w 1976740"/>
                  <a:gd name="connsiteY2" fmla="*/ 1619432 h 2214867"/>
                  <a:gd name="connsiteX3" fmla="*/ 1095591 w 1976740"/>
                  <a:gd name="connsiteY3" fmla="*/ 1945334 h 2214867"/>
                  <a:gd name="connsiteX4" fmla="*/ 821697 w 1976740"/>
                  <a:gd name="connsiteY4" fmla="*/ 2214867 h 2214867"/>
                  <a:gd name="connsiteX5" fmla="*/ 821697 w 1976740"/>
                  <a:gd name="connsiteY5" fmla="*/ 2054097 h 2214867"/>
                  <a:gd name="connsiteX6" fmla="*/ 15 w 1976740"/>
                  <a:gd name="connsiteY6" fmla="*/ 1194713 h 2214867"/>
                  <a:gd name="connsiteX7" fmla="*/ 15 w 1976740"/>
                  <a:gd name="connsiteY7" fmla="*/ 920819 h 2214867"/>
                  <a:gd name="connsiteX0" fmla="*/ 1976740 w 1976740"/>
                  <a:gd name="connsiteY0" fmla="*/ 190766 h 2214867"/>
                  <a:gd name="connsiteX1" fmla="*/ 13135 w 1976740"/>
                  <a:gd name="connsiteY1" fmla="*/ 1057766 h 2214867"/>
                  <a:gd name="connsiteX2" fmla="*/ 354222 w 1976740"/>
                  <a:gd name="connsiteY2" fmla="*/ 267334 h 2214867"/>
                  <a:gd name="connsiteX3" fmla="*/ 1960116 w 1976740"/>
                  <a:gd name="connsiteY3" fmla="*/ 0 h 2214867"/>
                  <a:gd name="connsiteX4" fmla="*/ 1976740 w 1976740"/>
                  <a:gd name="connsiteY4" fmla="*/ 190766 h 2214867"/>
                  <a:gd name="connsiteX0" fmla="*/ 15 w 1976740"/>
                  <a:gd name="connsiteY0" fmla="*/ 920819 h 2214867"/>
                  <a:gd name="connsiteX1" fmla="*/ 821697 w 1976740"/>
                  <a:gd name="connsiteY1" fmla="*/ 1780203 h 2214867"/>
                  <a:gd name="connsiteX2" fmla="*/ 821697 w 1976740"/>
                  <a:gd name="connsiteY2" fmla="*/ 1619432 h 2214867"/>
                  <a:gd name="connsiteX3" fmla="*/ 1095591 w 1976740"/>
                  <a:gd name="connsiteY3" fmla="*/ 1945334 h 2214867"/>
                  <a:gd name="connsiteX4" fmla="*/ 821697 w 1976740"/>
                  <a:gd name="connsiteY4" fmla="*/ 2214867 h 2214867"/>
                  <a:gd name="connsiteX5" fmla="*/ 821697 w 1976740"/>
                  <a:gd name="connsiteY5" fmla="*/ 2054097 h 2214867"/>
                  <a:gd name="connsiteX6" fmla="*/ 15 w 1976740"/>
                  <a:gd name="connsiteY6" fmla="*/ 1194713 h 2214867"/>
                  <a:gd name="connsiteX7" fmla="*/ 15 w 1976740"/>
                  <a:gd name="connsiteY7" fmla="*/ 920819 h 2214867"/>
                  <a:gd name="connsiteX8" fmla="*/ 1926864 w 1976740"/>
                  <a:gd name="connsiteY8" fmla="*/ 1 h 2214867"/>
                  <a:gd name="connsiteX9" fmla="*/ 1943489 w 1976740"/>
                  <a:gd name="connsiteY9" fmla="*/ 207392 h 2214867"/>
                  <a:gd name="connsiteX10" fmla="*/ 13135 w 1976740"/>
                  <a:gd name="connsiteY10" fmla="*/ 1057766 h 2214867"/>
                  <a:gd name="connsiteX11" fmla="*/ 15 w 1976740"/>
                  <a:gd name="connsiteY11" fmla="*/ 920819 h 2214867"/>
                  <a:gd name="connsiteX0" fmla="*/ 0 w 1976725"/>
                  <a:gd name="connsiteY0" fmla="*/ 920819 h 2214867"/>
                  <a:gd name="connsiteX1" fmla="*/ 821682 w 1976725"/>
                  <a:gd name="connsiteY1" fmla="*/ 1780203 h 2214867"/>
                  <a:gd name="connsiteX2" fmla="*/ 821682 w 1976725"/>
                  <a:gd name="connsiteY2" fmla="*/ 1619432 h 2214867"/>
                  <a:gd name="connsiteX3" fmla="*/ 1095576 w 1976725"/>
                  <a:gd name="connsiteY3" fmla="*/ 1945334 h 2214867"/>
                  <a:gd name="connsiteX4" fmla="*/ 821682 w 1976725"/>
                  <a:gd name="connsiteY4" fmla="*/ 2214867 h 2214867"/>
                  <a:gd name="connsiteX5" fmla="*/ 821682 w 1976725"/>
                  <a:gd name="connsiteY5" fmla="*/ 2054097 h 2214867"/>
                  <a:gd name="connsiteX6" fmla="*/ 0 w 1976725"/>
                  <a:gd name="connsiteY6" fmla="*/ 1194713 h 2214867"/>
                  <a:gd name="connsiteX7" fmla="*/ 0 w 1976725"/>
                  <a:gd name="connsiteY7" fmla="*/ 920819 h 2214867"/>
                  <a:gd name="connsiteX0" fmla="*/ 1976725 w 1976725"/>
                  <a:gd name="connsiteY0" fmla="*/ 190766 h 2214867"/>
                  <a:gd name="connsiteX1" fmla="*/ 13120 w 1976725"/>
                  <a:gd name="connsiteY1" fmla="*/ 1057766 h 2214867"/>
                  <a:gd name="connsiteX2" fmla="*/ 503836 w 1976725"/>
                  <a:gd name="connsiteY2" fmla="*/ 400338 h 2214867"/>
                  <a:gd name="connsiteX3" fmla="*/ 1960101 w 1976725"/>
                  <a:gd name="connsiteY3" fmla="*/ 0 h 2214867"/>
                  <a:gd name="connsiteX4" fmla="*/ 1976725 w 1976725"/>
                  <a:gd name="connsiteY4" fmla="*/ 190766 h 2214867"/>
                  <a:gd name="connsiteX0" fmla="*/ 0 w 1976725"/>
                  <a:gd name="connsiteY0" fmla="*/ 920819 h 2214867"/>
                  <a:gd name="connsiteX1" fmla="*/ 821682 w 1976725"/>
                  <a:gd name="connsiteY1" fmla="*/ 1780203 h 2214867"/>
                  <a:gd name="connsiteX2" fmla="*/ 821682 w 1976725"/>
                  <a:gd name="connsiteY2" fmla="*/ 1619432 h 2214867"/>
                  <a:gd name="connsiteX3" fmla="*/ 1095576 w 1976725"/>
                  <a:gd name="connsiteY3" fmla="*/ 1945334 h 2214867"/>
                  <a:gd name="connsiteX4" fmla="*/ 821682 w 1976725"/>
                  <a:gd name="connsiteY4" fmla="*/ 2214867 h 2214867"/>
                  <a:gd name="connsiteX5" fmla="*/ 821682 w 1976725"/>
                  <a:gd name="connsiteY5" fmla="*/ 2054097 h 2214867"/>
                  <a:gd name="connsiteX6" fmla="*/ 0 w 1976725"/>
                  <a:gd name="connsiteY6" fmla="*/ 1194713 h 2214867"/>
                  <a:gd name="connsiteX7" fmla="*/ 0 w 1976725"/>
                  <a:gd name="connsiteY7" fmla="*/ 920819 h 2214867"/>
                  <a:gd name="connsiteX8" fmla="*/ 1926849 w 1976725"/>
                  <a:gd name="connsiteY8" fmla="*/ 1 h 2214867"/>
                  <a:gd name="connsiteX9" fmla="*/ 1943474 w 1976725"/>
                  <a:gd name="connsiteY9" fmla="*/ 207392 h 2214867"/>
                  <a:gd name="connsiteX10" fmla="*/ 13120 w 1976725"/>
                  <a:gd name="connsiteY10" fmla="*/ 1057766 h 2214867"/>
                  <a:gd name="connsiteX11" fmla="*/ 0 w 1976725"/>
                  <a:gd name="connsiteY11" fmla="*/ 920819 h 2214867"/>
                  <a:gd name="connsiteX0" fmla="*/ 0 w 1976725"/>
                  <a:gd name="connsiteY0" fmla="*/ 920819 h 2214867"/>
                  <a:gd name="connsiteX1" fmla="*/ 821682 w 1976725"/>
                  <a:gd name="connsiteY1" fmla="*/ 1780203 h 2214867"/>
                  <a:gd name="connsiteX2" fmla="*/ 821682 w 1976725"/>
                  <a:gd name="connsiteY2" fmla="*/ 1619432 h 2214867"/>
                  <a:gd name="connsiteX3" fmla="*/ 1095576 w 1976725"/>
                  <a:gd name="connsiteY3" fmla="*/ 1945334 h 2214867"/>
                  <a:gd name="connsiteX4" fmla="*/ 821682 w 1976725"/>
                  <a:gd name="connsiteY4" fmla="*/ 2214867 h 2214867"/>
                  <a:gd name="connsiteX5" fmla="*/ 821682 w 1976725"/>
                  <a:gd name="connsiteY5" fmla="*/ 2054097 h 2214867"/>
                  <a:gd name="connsiteX6" fmla="*/ 0 w 1976725"/>
                  <a:gd name="connsiteY6" fmla="*/ 1194713 h 2214867"/>
                  <a:gd name="connsiteX7" fmla="*/ 0 w 1976725"/>
                  <a:gd name="connsiteY7" fmla="*/ 920819 h 2214867"/>
                  <a:gd name="connsiteX0" fmla="*/ 1976725 w 1976725"/>
                  <a:gd name="connsiteY0" fmla="*/ 190766 h 2214867"/>
                  <a:gd name="connsiteX1" fmla="*/ 13120 w 1976725"/>
                  <a:gd name="connsiteY1" fmla="*/ 1057766 h 2214867"/>
                  <a:gd name="connsiteX2" fmla="*/ 503836 w 1976725"/>
                  <a:gd name="connsiteY2" fmla="*/ 400338 h 2214867"/>
                  <a:gd name="connsiteX3" fmla="*/ 1960101 w 1976725"/>
                  <a:gd name="connsiteY3" fmla="*/ 0 h 2214867"/>
                  <a:gd name="connsiteX4" fmla="*/ 1976725 w 1976725"/>
                  <a:gd name="connsiteY4" fmla="*/ 190766 h 2214867"/>
                  <a:gd name="connsiteX0" fmla="*/ 0 w 1976725"/>
                  <a:gd name="connsiteY0" fmla="*/ 920819 h 2214867"/>
                  <a:gd name="connsiteX1" fmla="*/ 821682 w 1976725"/>
                  <a:gd name="connsiteY1" fmla="*/ 1780203 h 2214867"/>
                  <a:gd name="connsiteX2" fmla="*/ 821682 w 1976725"/>
                  <a:gd name="connsiteY2" fmla="*/ 1619432 h 2214867"/>
                  <a:gd name="connsiteX3" fmla="*/ 1095576 w 1976725"/>
                  <a:gd name="connsiteY3" fmla="*/ 1945334 h 2214867"/>
                  <a:gd name="connsiteX4" fmla="*/ 821682 w 1976725"/>
                  <a:gd name="connsiteY4" fmla="*/ 2214867 h 2214867"/>
                  <a:gd name="connsiteX5" fmla="*/ 821682 w 1976725"/>
                  <a:gd name="connsiteY5" fmla="*/ 2054097 h 2214867"/>
                  <a:gd name="connsiteX6" fmla="*/ 0 w 1976725"/>
                  <a:gd name="connsiteY6" fmla="*/ 1194713 h 2214867"/>
                  <a:gd name="connsiteX7" fmla="*/ 0 w 1976725"/>
                  <a:gd name="connsiteY7" fmla="*/ 920819 h 2214867"/>
                  <a:gd name="connsiteX8" fmla="*/ 1926849 w 1976725"/>
                  <a:gd name="connsiteY8" fmla="*/ 1 h 2214867"/>
                  <a:gd name="connsiteX9" fmla="*/ 1943474 w 1976725"/>
                  <a:gd name="connsiteY9" fmla="*/ 207392 h 2214867"/>
                  <a:gd name="connsiteX10" fmla="*/ 13120 w 1976725"/>
                  <a:gd name="connsiteY10" fmla="*/ 1057766 h 2214867"/>
                  <a:gd name="connsiteX11" fmla="*/ 0 w 1976725"/>
                  <a:gd name="connsiteY11" fmla="*/ 920819 h 2214867"/>
                  <a:gd name="connsiteX0" fmla="*/ 0 w 1976725"/>
                  <a:gd name="connsiteY0" fmla="*/ 920819 h 2214867"/>
                  <a:gd name="connsiteX1" fmla="*/ 821682 w 1976725"/>
                  <a:gd name="connsiteY1" fmla="*/ 1780203 h 2214867"/>
                  <a:gd name="connsiteX2" fmla="*/ 821682 w 1976725"/>
                  <a:gd name="connsiteY2" fmla="*/ 1619432 h 2214867"/>
                  <a:gd name="connsiteX3" fmla="*/ 1095576 w 1976725"/>
                  <a:gd name="connsiteY3" fmla="*/ 1945334 h 2214867"/>
                  <a:gd name="connsiteX4" fmla="*/ 821682 w 1976725"/>
                  <a:gd name="connsiteY4" fmla="*/ 2214867 h 2214867"/>
                  <a:gd name="connsiteX5" fmla="*/ 821682 w 1976725"/>
                  <a:gd name="connsiteY5" fmla="*/ 2054097 h 2214867"/>
                  <a:gd name="connsiteX6" fmla="*/ 0 w 1976725"/>
                  <a:gd name="connsiteY6" fmla="*/ 1194713 h 2214867"/>
                  <a:gd name="connsiteX7" fmla="*/ 0 w 1976725"/>
                  <a:gd name="connsiteY7" fmla="*/ 920819 h 2214867"/>
                  <a:gd name="connsiteX0" fmla="*/ 1976725 w 1976725"/>
                  <a:gd name="connsiteY0" fmla="*/ 190766 h 2214867"/>
                  <a:gd name="connsiteX1" fmla="*/ 13120 w 1976725"/>
                  <a:gd name="connsiteY1" fmla="*/ 1057766 h 2214867"/>
                  <a:gd name="connsiteX2" fmla="*/ 437335 w 1976725"/>
                  <a:gd name="connsiteY2" fmla="*/ 416963 h 2214867"/>
                  <a:gd name="connsiteX3" fmla="*/ 1960101 w 1976725"/>
                  <a:gd name="connsiteY3" fmla="*/ 0 h 2214867"/>
                  <a:gd name="connsiteX4" fmla="*/ 1976725 w 1976725"/>
                  <a:gd name="connsiteY4" fmla="*/ 190766 h 2214867"/>
                  <a:gd name="connsiteX0" fmla="*/ 0 w 1976725"/>
                  <a:gd name="connsiteY0" fmla="*/ 920819 h 2214867"/>
                  <a:gd name="connsiteX1" fmla="*/ 821682 w 1976725"/>
                  <a:gd name="connsiteY1" fmla="*/ 1780203 h 2214867"/>
                  <a:gd name="connsiteX2" fmla="*/ 821682 w 1976725"/>
                  <a:gd name="connsiteY2" fmla="*/ 1619432 h 2214867"/>
                  <a:gd name="connsiteX3" fmla="*/ 1095576 w 1976725"/>
                  <a:gd name="connsiteY3" fmla="*/ 1945334 h 2214867"/>
                  <a:gd name="connsiteX4" fmla="*/ 821682 w 1976725"/>
                  <a:gd name="connsiteY4" fmla="*/ 2214867 h 2214867"/>
                  <a:gd name="connsiteX5" fmla="*/ 821682 w 1976725"/>
                  <a:gd name="connsiteY5" fmla="*/ 2054097 h 2214867"/>
                  <a:gd name="connsiteX6" fmla="*/ 0 w 1976725"/>
                  <a:gd name="connsiteY6" fmla="*/ 1194713 h 2214867"/>
                  <a:gd name="connsiteX7" fmla="*/ 0 w 1976725"/>
                  <a:gd name="connsiteY7" fmla="*/ 920819 h 2214867"/>
                  <a:gd name="connsiteX8" fmla="*/ 1926849 w 1976725"/>
                  <a:gd name="connsiteY8" fmla="*/ 1 h 2214867"/>
                  <a:gd name="connsiteX9" fmla="*/ 1943474 w 1976725"/>
                  <a:gd name="connsiteY9" fmla="*/ 207392 h 2214867"/>
                  <a:gd name="connsiteX10" fmla="*/ 13120 w 1976725"/>
                  <a:gd name="connsiteY10" fmla="*/ 1057766 h 2214867"/>
                  <a:gd name="connsiteX11" fmla="*/ 0 w 1976725"/>
                  <a:gd name="connsiteY11" fmla="*/ 920819 h 221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76725" h="2214867" stroke="0" extrusionOk="0">
                    <a:moveTo>
                      <a:pt x="0" y="920819"/>
                    </a:moveTo>
                    <a:cubicBezTo>
                      <a:pt x="0" y="1325548"/>
                      <a:pt x="337965" y="1679021"/>
                      <a:pt x="821682" y="1780203"/>
                    </a:cubicBezTo>
                    <a:lnTo>
                      <a:pt x="821682" y="1619432"/>
                    </a:lnTo>
                    <a:lnTo>
                      <a:pt x="1095576" y="1945334"/>
                    </a:lnTo>
                    <a:lnTo>
                      <a:pt x="821682" y="2214867"/>
                    </a:lnTo>
                    <a:lnTo>
                      <a:pt x="821682" y="2054097"/>
                    </a:lnTo>
                    <a:cubicBezTo>
                      <a:pt x="337965" y="1952915"/>
                      <a:pt x="0" y="1599442"/>
                      <a:pt x="0" y="1194713"/>
                    </a:cubicBezTo>
                    <a:lnTo>
                      <a:pt x="0" y="920819"/>
                    </a:lnTo>
                    <a:close/>
                  </a:path>
                  <a:path w="1976725" h="2214867" fill="darkenLess" stroke="0" extrusionOk="0">
                    <a:moveTo>
                      <a:pt x="1976725" y="190766"/>
                    </a:moveTo>
                    <a:cubicBezTo>
                      <a:pt x="1436920" y="190766"/>
                      <a:pt x="96409" y="625687"/>
                      <a:pt x="13120" y="1057766"/>
                    </a:cubicBezTo>
                    <a:cubicBezTo>
                      <a:pt x="-43379" y="764666"/>
                      <a:pt x="117857" y="634332"/>
                      <a:pt x="437335" y="416963"/>
                    </a:cubicBezTo>
                    <a:cubicBezTo>
                      <a:pt x="639514" y="266422"/>
                      <a:pt x="1685499" y="0"/>
                      <a:pt x="1960101" y="0"/>
                    </a:cubicBezTo>
                    <a:cubicBezTo>
                      <a:pt x="1960101" y="91298"/>
                      <a:pt x="1976725" y="99468"/>
                      <a:pt x="1976725" y="190766"/>
                    </a:cubicBezTo>
                    <a:close/>
                  </a:path>
                  <a:path w="1976725" h="2214867" fill="none" extrusionOk="0">
                    <a:moveTo>
                      <a:pt x="0" y="920819"/>
                    </a:moveTo>
                    <a:cubicBezTo>
                      <a:pt x="0" y="1325548"/>
                      <a:pt x="337965" y="1679021"/>
                      <a:pt x="821682" y="1780203"/>
                    </a:cubicBezTo>
                    <a:lnTo>
                      <a:pt x="821682" y="1619432"/>
                    </a:lnTo>
                    <a:lnTo>
                      <a:pt x="1095576" y="1945334"/>
                    </a:lnTo>
                    <a:lnTo>
                      <a:pt x="821682" y="2214867"/>
                    </a:lnTo>
                    <a:lnTo>
                      <a:pt x="821682" y="2054097"/>
                    </a:lnTo>
                    <a:cubicBezTo>
                      <a:pt x="337965" y="1952915"/>
                      <a:pt x="0" y="1599442"/>
                      <a:pt x="0" y="1194713"/>
                    </a:cubicBezTo>
                    <a:lnTo>
                      <a:pt x="0" y="920819"/>
                    </a:lnTo>
                    <a:cubicBezTo>
                      <a:pt x="0" y="430629"/>
                      <a:pt x="1321779" y="1"/>
                      <a:pt x="1926849" y="1"/>
                    </a:cubicBezTo>
                    <a:cubicBezTo>
                      <a:pt x="1926849" y="91299"/>
                      <a:pt x="1943474" y="116094"/>
                      <a:pt x="1943474" y="207392"/>
                    </a:cubicBezTo>
                    <a:cubicBezTo>
                      <a:pt x="1403669" y="207392"/>
                      <a:pt x="96409" y="625687"/>
                      <a:pt x="13120" y="1057766"/>
                    </a:cubicBezTo>
                    <a:lnTo>
                      <a:pt x="0" y="920819"/>
                    </a:lnTo>
                    <a:close/>
                  </a:path>
                </a:pathLst>
              </a:custGeom>
              <a:solidFill>
                <a:srgbClr val="F9870A"/>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4" name="Rectangle 3"/>
            <p:cNvSpPr/>
            <p:nvPr/>
          </p:nvSpPr>
          <p:spPr>
            <a:xfrm>
              <a:off x="2377500" y="3103513"/>
              <a:ext cx="8997043" cy="1667848"/>
            </a:xfrm>
            <a:prstGeom prst="rect">
              <a:avLst/>
            </a:prstGeom>
            <a:solidFill>
              <a:schemeClr val="accent1">
                <a:alpha val="0"/>
              </a:schemeClr>
            </a:solidFill>
            <a:ln w="101600">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17068836"/>
      </p:ext>
    </p:extLst>
  </p:cSld>
  <p:clrMapOvr>
    <a:masterClrMapping/>
  </p:clrMapOvr>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Excel workbook:&#10;Microsoft excel security notice pop-up box:&#10;Microsoft office has identified a potential security concern.&#10;Data connections have been blocked. If  you choose to enable data connections, your computer may no longer be secure. Do not enable this content unless you trust the source of this file.&#10;&#10;Enable/disable"/>
          <p:cNvGrpSpPr/>
          <p:nvPr/>
        </p:nvGrpSpPr>
        <p:grpSpPr>
          <a:xfrm>
            <a:off x="2271202" y="291648"/>
            <a:ext cx="7543800" cy="6311348"/>
            <a:chOff x="2271202" y="291648"/>
            <a:chExt cx="7543800" cy="6311348"/>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1202" y="291648"/>
              <a:ext cx="7543800" cy="6311348"/>
            </a:xfrm>
            <a:prstGeom prst="rect">
              <a:avLst/>
            </a:prstGeom>
            <a:noFill/>
            <a:ln w="57150">
              <a:solidFill>
                <a:srgbClr val="F9870A"/>
              </a:solidFill>
              <a:miter lim="800000"/>
              <a:headEnd/>
              <a:tailEnd/>
            </a:ln>
            <a:extLst>
              <a:ext uri="{909E8E84-426E-40DD-AFC4-6F175D3DCCD1}">
                <a14:hiddenFill xmlns:a14="http://schemas.microsoft.com/office/drawing/2010/main">
                  <a:solidFill>
                    <a:schemeClr val="accent1"/>
                  </a:solidFill>
                </a14:hiddenFill>
              </a:ext>
            </a:extLst>
          </p:spPr>
        </p:pic>
        <p:sp>
          <p:nvSpPr>
            <p:cNvPr id="6" name="Rectangle 5"/>
            <p:cNvSpPr/>
            <p:nvPr/>
          </p:nvSpPr>
          <p:spPr>
            <a:xfrm>
              <a:off x="3962400" y="2822964"/>
              <a:ext cx="4114800" cy="1977636"/>
            </a:xfrm>
            <a:prstGeom prst="rect">
              <a:avLst/>
            </a:prstGeom>
            <a:solidFill>
              <a:srgbClr val="F9870A">
                <a:alpha val="0"/>
              </a:srgbClr>
            </a:solidFill>
            <a:ln w="95250">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rot="19570569">
              <a:off x="2563877" y="4637693"/>
              <a:ext cx="1339301" cy="664805"/>
            </a:xfrm>
            <a:prstGeom prst="rightArrow">
              <a:avLst/>
            </a:prstGeom>
            <a:solidFill>
              <a:srgbClr val="F9870A"/>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60709189"/>
      </p:ext>
    </p:extLst>
  </p:cSld>
  <p:clrMapOvr>
    <a:masterClrMapping/>
  </p:clrMapOvr>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Excel workbook:&#10;Microsoft excel security notice pop-up box:&#10;Microsoft office has identified a potential security concern.&#10;Data connections have been blocked. If  you choose to enable data connections, your computer may no longer be secure. Do not enable this content unless you trust the source of this file.&#10;&#10;Enable/disable&#10;&#10;box around enable"/>
          <p:cNvGrpSpPr/>
          <p:nvPr/>
        </p:nvGrpSpPr>
        <p:grpSpPr>
          <a:xfrm>
            <a:off x="2271202" y="291648"/>
            <a:ext cx="7543800" cy="6311348"/>
            <a:chOff x="2271202" y="291648"/>
            <a:chExt cx="7543800" cy="6311348"/>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1202" y="291648"/>
              <a:ext cx="7543800" cy="6311348"/>
            </a:xfrm>
            <a:prstGeom prst="rect">
              <a:avLst/>
            </a:prstGeom>
            <a:noFill/>
            <a:ln w="57150">
              <a:solidFill>
                <a:srgbClr val="F9870A"/>
              </a:solidFill>
              <a:miter lim="800000"/>
              <a:headEnd/>
              <a:tailEnd/>
            </a:ln>
            <a:extLst>
              <a:ext uri="{909E8E84-426E-40DD-AFC4-6F175D3DCCD1}">
                <a14:hiddenFill xmlns:a14="http://schemas.microsoft.com/office/drawing/2010/main">
                  <a:solidFill>
                    <a:schemeClr val="accent1"/>
                  </a:solidFill>
                </a14:hiddenFill>
              </a:ext>
            </a:extLst>
          </p:spPr>
        </p:pic>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1202" y="1905000"/>
              <a:ext cx="7536264" cy="3429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6453557" y="4724400"/>
              <a:ext cx="1701463" cy="457200"/>
            </a:xfrm>
            <a:prstGeom prst="rect">
              <a:avLst/>
            </a:prstGeom>
            <a:solidFill>
              <a:schemeClr val="accent1">
                <a:alpha val="0"/>
              </a:schemeClr>
            </a:solidFill>
            <a:ln w="95250">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rot="19570569">
              <a:off x="4964743" y="5269498"/>
              <a:ext cx="1339301" cy="664805"/>
            </a:xfrm>
            <a:prstGeom prst="rightArrow">
              <a:avLst/>
            </a:prstGeom>
            <a:solidFill>
              <a:srgbClr val="F9870A"/>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59572502"/>
      </p:ext>
    </p:extLst>
  </p:cSld>
  <p:clrMapOvr>
    <a:masterClrMapping/>
  </p:clrMapOvr>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Microsoft Book1: &#10;book populated with information from SharePoint li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204354"/>
            <a:ext cx="7467600" cy="6486602"/>
          </a:xfrm>
          <a:prstGeom prst="rect">
            <a:avLst/>
          </a:prstGeom>
          <a:noFill/>
          <a:ln w="57150">
            <a:solidFill>
              <a:srgbClr val="F9870A"/>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058568584"/>
      </p:ext>
    </p:extLst>
  </p:cSld>
  <p:clrMapOvr>
    <a:masterClrMapping/>
  </p:clrMapOvr>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Microsoft Book1: &#10;book populated with information from SharePoint list&#10;&#10;table:&#10;#Missing meds: 73&#10;# Errors: 35&#10;# hours checking carts: 5.6"/>
          <p:cNvGrpSpPr/>
          <p:nvPr/>
        </p:nvGrpSpPr>
        <p:grpSpPr>
          <a:xfrm>
            <a:off x="2209800" y="204354"/>
            <a:ext cx="7467600" cy="6486602"/>
            <a:chOff x="2209800" y="204354"/>
            <a:chExt cx="7467600" cy="6486602"/>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204354"/>
              <a:ext cx="7467600" cy="64866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838200"/>
              <a:ext cx="6477000" cy="4992688"/>
            </a:xfrm>
            <a:prstGeom prst="rect">
              <a:avLst/>
            </a:prstGeom>
            <a:noFill/>
            <a:ln w="57150">
              <a:solidFill>
                <a:srgbClr val="F9870A"/>
              </a:solidFill>
              <a:miter lim="800000"/>
              <a:headEnd/>
              <a:tailEnd/>
            </a:ln>
            <a:effectLst>
              <a:outerShdw blurRad="1270000" dist="50800" dir="5400000" sx="143000" sy="143000" algn="ctr" rotWithShape="0">
                <a:srgbClr val="000000">
                  <a:alpha val="37000"/>
                </a:srgbClr>
              </a:outerShdw>
            </a:effectLst>
            <a:extLst>
              <a:ext uri="{909E8E84-426E-40DD-AFC4-6F175D3DCCD1}">
                <a14:hiddenFill xmlns:a14="http://schemas.microsoft.com/office/drawing/2010/main">
                  <a:solidFill>
                    <a:schemeClr val="accent1"/>
                  </a:solidFill>
                </a14:hiddenFill>
              </a:ext>
            </a:extLst>
          </p:spPr>
        </p:pic>
      </p:grpSp>
    </p:spTree>
    <p:extLst>
      <p:ext uri="{BB962C8B-B14F-4D97-AF65-F5344CB8AC3E}">
        <p14:creationId xmlns:p14="http://schemas.microsoft.com/office/powerpoint/2010/main" val="94649928"/>
      </p:ext>
    </p:extLst>
  </p:cSld>
  <p:clrMapOvr>
    <a:masterClrMapping/>
  </p:clrMapOvr>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4" name="Picture 4" descr="WYSIWYG"/>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246435" y="609601"/>
            <a:ext cx="12699998" cy="7010399"/>
          </a:xfrm>
          <a:prstGeom prst="rect">
            <a:avLst/>
          </a:prstGeom>
          <a:ln>
            <a:noFill/>
          </a:ln>
          <a:effectLst>
            <a:reflection blurRad="6350" stA="52000" endA="300" endPos="35000" dir="5400000" sy="-100000" algn="bl" rotWithShape="0"/>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7424815"/>
      </p:ext>
    </p:extLst>
  </p:cSld>
  <p:clrMapOvr>
    <a:masterClrMapping/>
  </p:clrMapOvr>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Sharepoint, CFT_demo, list tab, create view "/>
          <p:cNvGrpSpPr/>
          <p:nvPr/>
        </p:nvGrpSpPr>
        <p:grpSpPr>
          <a:xfrm>
            <a:off x="990600" y="152399"/>
            <a:ext cx="9525000" cy="6567063"/>
            <a:chOff x="990600" y="152399"/>
            <a:chExt cx="9525000" cy="6567063"/>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52399"/>
              <a:ext cx="9525000" cy="6567063"/>
            </a:xfrm>
            <a:prstGeom prst="rect">
              <a:avLst/>
            </a:prstGeom>
            <a:noFill/>
            <a:ln w="57150">
              <a:solidFill>
                <a:srgbClr val="F9870A"/>
              </a:solidFill>
              <a:miter lim="800000"/>
              <a:headEnd/>
              <a:tailEnd/>
            </a:ln>
            <a:extLst>
              <a:ext uri="{909E8E84-426E-40DD-AFC4-6F175D3DCCD1}">
                <a14:hiddenFill xmlns:a14="http://schemas.microsoft.com/office/drawing/2010/main">
                  <a:solidFill>
                    <a:schemeClr val="accent1"/>
                  </a:solidFill>
                </a14:hiddenFill>
              </a:ext>
            </a:extLst>
          </p:spPr>
        </p:pic>
        <p:sp>
          <p:nvSpPr>
            <p:cNvPr id="3" name="Rectangle 2"/>
            <p:cNvSpPr/>
            <p:nvPr/>
          </p:nvSpPr>
          <p:spPr>
            <a:xfrm>
              <a:off x="2971800" y="666750"/>
              <a:ext cx="762000" cy="723900"/>
            </a:xfrm>
            <a:prstGeom prst="rect">
              <a:avLst/>
            </a:prstGeom>
            <a:solidFill>
              <a:schemeClr val="accent1">
                <a:alpha val="0"/>
              </a:schemeClr>
            </a:solidFill>
            <a:ln w="57150">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46925048"/>
      </p:ext>
    </p:extLst>
  </p:cSld>
  <p:clrMapOvr>
    <a:masterClrMapping/>
  </p:clrMapOvr>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Book1- Excel workbook&#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359229"/>
            <a:ext cx="5043487" cy="6190448"/>
          </a:xfrm>
          <a:prstGeom prst="rect">
            <a:avLst/>
          </a:prstGeom>
          <a:ln w="57150">
            <a:solidFill>
              <a:srgbClr val="F9870A"/>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927823670"/>
      </p:ext>
    </p:extLst>
  </p:cSld>
  <p:clrMapOvr>
    <a:masterClrMapping/>
  </p:clrMapOvr>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sharepoint form:&#10;Edit, Date, ward, filled by, # Errors, # Missing Medications, # Minutes to cart "/>
          <p:cNvGrpSpPr/>
          <p:nvPr/>
        </p:nvGrpSpPr>
        <p:grpSpPr>
          <a:xfrm>
            <a:off x="304800" y="1028700"/>
            <a:ext cx="11724190" cy="4229100"/>
            <a:chOff x="304800" y="1028700"/>
            <a:chExt cx="11724190" cy="422910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066800"/>
              <a:ext cx="11724190" cy="4191000"/>
            </a:xfrm>
            <a:prstGeom prst="rect">
              <a:avLst/>
            </a:prstGeom>
            <a:noFill/>
            <a:ln w="9525">
              <a:solidFill>
                <a:srgbClr val="F9870A"/>
              </a:solidFill>
              <a:miter lim="800000"/>
              <a:headEnd/>
              <a:tailEnd/>
            </a:ln>
            <a:extLst>
              <a:ext uri="{909E8E84-426E-40DD-AFC4-6F175D3DCCD1}">
                <a14:hiddenFill xmlns:a14="http://schemas.microsoft.com/office/drawing/2010/main">
                  <a:solidFill>
                    <a:schemeClr val="accent1"/>
                  </a:solidFill>
                </a14:hiddenFill>
              </a:ext>
            </a:extLst>
          </p:spPr>
        </p:pic>
        <p:sp>
          <p:nvSpPr>
            <p:cNvPr id="4" name="Rectangle 3"/>
            <p:cNvSpPr/>
            <p:nvPr/>
          </p:nvSpPr>
          <p:spPr>
            <a:xfrm>
              <a:off x="9677400" y="1028700"/>
              <a:ext cx="2351590" cy="4229100"/>
            </a:xfrm>
            <a:prstGeom prst="rect">
              <a:avLst/>
            </a:prstGeom>
            <a:solidFill>
              <a:srgbClr val="F9870A">
                <a:alpha val="0"/>
              </a:srgbClr>
            </a:solidFill>
            <a:ln w="95250">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9870A"/>
                </a:solidFill>
              </a:endParaRPr>
            </a:p>
          </p:txBody>
        </p:sp>
      </p:grpSp>
    </p:spTree>
    <p:extLst>
      <p:ext uri="{BB962C8B-B14F-4D97-AF65-F5344CB8AC3E}">
        <p14:creationId xmlns:p14="http://schemas.microsoft.com/office/powerpoint/2010/main" val="2517817374"/>
      </p:ext>
    </p:extLst>
  </p:cSld>
  <p:clrMapOvr>
    <a:masterClrMapping/>
  </p:clrMapOvr>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SharePoint, list tab, create view "/>
          <p:cNvGrpSpPr/>
          <p:nvPr/>
        </p:nvGrpSpPr>
        <p:grpSpPr>
          <a:xfrm>
            <a:off x="990600" y="152399"/>
            <a:ext cx="9525000" cy="6567063"/>
            <a:chOff x="990600" y="152399"/>
            <a:chExt cx="9525000" cy="6567063"/>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52399"/>
              <a:ext cx="9525000" cy="6567063"/>
            </a:xfrm>
            <a:prstGeom prst="rect">
              <a:avLst/>
            </a:prstGeom>
            <a:noFill/>
            <a:ln w="9525">
              <a:solidFill>
                <a:srgbClr val="F9870A"/>
              </a:solidFill>
              <a:miter lim="800000"/>
              <a:headEnd/>
              <a:tailEnd/>
            </a:ln>
            <a:extLst>
              <a:ext uri="{909E8E84-426E-40DD-AFC4-6F175D3DCCD1}">
                <a14:hiddenFill xmlns:a14="http://schemas.microsoft.com/office/drawing/2010/main">
                  <a:solidFill>
                    <a:schemeClr val="accent1"/>
                  </a:solidFill>
                </a14:hiddenFill>
              </a:ext>
            </a:extLst>
          </p:spPr>
        </p:pic>
        <p:sp>
          <p:nvSpPr>
            <p:cNvPr id="3" name="Rectangle 2"/>
            <p:cNvSpPr/>
            <p:nvPr/>
          </p:nvSpPr>
          <p:spPr>
            <a:xfrm>
              <a:off x="2991255" y="666750"/>
              <a:ext cx="762000" cy="723900"/>
            </a:xfrm>
            <a:prstGeom prst="rect">
              <a:avLst/>
            </a:prstGeom>
            <a:solidFill>
              <a:schemeClr val="accent1">
                <a:alpha val="0"/>
              </a:schemeClr>
            </a:solidFill>
            <a:ln w="95250">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92832444"/>
      </p:ext>
    </p:extLst>
  </p:cSld>
  <p:clrMapOvr>
    <a:masterClrMapping/>
  </p:clrMapOvr>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SharePoint, list tab, create view &#10;&#10;"/>
          <p:cNvGrpSpPr/>
          <p:nvPr/>
        </p:nvGrpSpPr>
        <p:grpSpPr>
          <a:xfrm>
            <a:off x="762000" y="152399"/>
            <a:ext cx="9753600" cy="6567063"/>
            <a:chOff x="762000" y="152399"/>
            <a:chExt cx="9753600" cy="6567063"/>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52399"/>
              <a:ext cx="9525000" cy="6567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urved Right Arrow 13"/>
            <p:cNvSpPr/>
            <p:nvPr/>
          </p:nvSpPr>
          <p:spPr>
            <a:xfrm>
              <a:off x="762000" y="838200"/>
              <a:ext cx="2454638" cy="3151176"/>
            </a:xfrm>
            <a:custGeom>
              <a:avLst/>
              <a:gdLst>
                <a:gd name="connsiteX0" fmla="*/ 0 w 1095576"/>
                <a:gd name="connsiteY0" fmla="*/ 887568 h 2209800"/>
                <a:gd name="connsiteX1" fmla="*/ 821682 w 1095576"/>
                <a:gd name="connsiteY1" fmla="*/ 1746952 h 2209800"/>
                <a:gd name="connsiteX2" fmla="*/ 821682 w 1095576"/>
                <a:gd name="connsiteY2" fmla="*/ 1586181 h 2209800"/>
                <a:gd name="connsiteX3" fmla="*/ 1095576 w 1095576"/>
                <a:gd name="connsiteY3" fmla="*/ 1912083 h 2209800"/>
                <a:gd name="connsiteX4" fmla="*/ 821682 w 1095576"/>
                <a:gd name="connsiteY4" fmla="*/ 2181616 h 2209800"/>
                <a:gd name="connsiteX5" fmla="*/ 821682 w 1095576"/>
                <a:gd name="connsiteY5" fmla="*/ 2020846 h 2209800"/>
                <a:gd name="connsiteX6" fmla="*/ 0 w 1095576"/>
                <a:gd name="connsiteY6" fmla="*/ 1161462 h 2209800"/>
                <a:gd name="connsiteX7" fmla="*/ 0 w 1095576"/>
                <a:gd name="connsiteY7" fmla="*/ 887568 h 2209800"/>
                <a:gd name="connsiteX0" fmla="*/ 1095576 w 1095576"/>
                <a:gd name="connsiteY0" fmla="*/ 273894 h 2209800"/>
                <a:gd name="connsiteX1" fmla="*/ 13120 w 1095576"/>
                <a:gd name="connsiteY1" fmla="*/ 1024515 h 2209800"/>
                <a:gd name="connsiteX2" fmla="*/ 354207 w 1095576"/>
                <a:gd name="connsiteY2" fmla="*/ 234083 h 2209800"/>
                <a:gd name="connsiteX3" fmla="*/ 1095577 w 1095576"/>
                <a:gd name="connsiteY3" fmla="*/ 0 h 2209800"/>
                <a:gd name="connsiteX4" fmla="*/ 1095576 w 1095576"/>
                <a:gd name="connsiteY4" fmla="*/ 273894 h 2209800"/>
                <a:gd name="connsiteX0" fmla="*/ 0 w 1095576"/>
                <a:gd name="connsiteY0" fmla="*/ 887568 h 2209800"/>
                <a:gd name="connsiteX1" fmla="*/ 821682 w 1095576"/>
                <a:gd name="connsiteY1" fmla="*/ 1746952 h 2209800"/>
                <a:gd name="connsiteX2" fmla="*/ 821682 w 1095576"/>
                <a:gd name="connsiteY2" fmla="*/ 1586181 h 2209800"/>
                <a:gd name="connsiteX3" fmla="*/ 1095576 w 1095576"/>
                <a:gd name="connsiteY3" fmla="*/ 1912083 h 2209800"/>
                <a:gd name="connsiteX4" fmla="*/ 821682 w 1095576"/>
                <a:gd name="connsiteY4" fmla="*/ 2181616 h 2209800"/>
                <a:gd name="connsiteX5" fmla="*/ 821682 w 1095576"/>
                <a:gd name="connsiteY5" fmla="*/ 2020846 h 2209800"/>
                <a:gd name="connsiteX6" fmla="*/ 0 w 1095576"/>
                <a:gd name="connsiteY6" fmla="*/ 1161462 h 2209800"/>
                <a:gd name="connsiteX7" fmla="*/ 0 w 1095576"/>
                <a:gd name="connsiteY7" fmla="*/ 887568 h 2209800"/>
                <a:gd name="connsiteX8" fmla="*/ 1095576 w 1095576"/>
                <a:gd name="connsiteY8" fmla="*/ 0 h 2209800"/>
                <a:gd name="connsiteX9" fmla="*/ 1095576 w 1095576"/>
                <a:gd name="connsiteY9" fmla="*/ 273894 h 2209800"/>
                <a:gd name="connsiteX10" fmla="*/ 13120 w 1095576"/>
                <a:gd name="connsiteY10" fmla="*/ 1024515 h 2209800"/>
                <a:gd name="connsiteX0" fmla="*/ 15 w 1926864"/>
                <a:gd name="connsiteY0" fmla="*/ 920818 h 2214866"/>
                <a:gd name="connsiteX1" fmla="*/ 821697 w 1926864"/>
                <a:gd name="connsiteY1" fmla="*/ 1780202 h 2214866"/>
                <a:gd name="connsiteX2" fmla="*/ 821697 w 1926864"/>
                <a:gd name="connsiteY2" fmla="*/ 1619431 h 2214866"/>
                <a:gd name="connsiteX3" fmla="*/ 1095591 w 1926864"/>
                <a:gd name="connsiteY3" fmla="*/ 1945333 h 2214866"/>
                <a:gd name="connsiteX4" fmla="*/ 821697 w 1926864"/>
                <a:gd name="connsiteY4" fmla="*/ 2214866 h 2214866"/>
                <a:gd name="connsiteX5" fmla="*/ 821697 w 1926864"/>
                <a:gd name="connsiteY5" fmla="*/ 2054096 h 2214866"/>
                <a:gd name="connsiteX6" fmla="*/ 15 w 1926864"/>
                <a:gd name="connsiteY6" fmla="*/ 1194712 h 2214866"/>
                <a:gd name="connsiteX7" fmla="*/ 15 w 1926864"/>
                <a:gd name="connsiteY7" fmla="*/ 920818 h 2214866"/>
                <a:gd name="connsiteX0" fmla="*/ 1095591 w 1926864"/>
                <a:gd name="connsiteY0" fmla="*/ 307144 h 2214866"/>
                <a:gd name="connsiteX1" fmla="*/ 13135 w 1926864"/>
                <a:gd name="connsiteY1" fmla="*/ 1057765 h 2214866"/>
                <a:gd name="connsiteX2" fmla="*/ 354222 w 1926864"/>
                <a:gd name="connsiteY2" fmla="*/ 267333 h 2214866"/>
                <a:gd name="connsiteX3" fmla="*/ 1095592 w 1926864"/>
                <a:gd name="connsiteY3" fmla="*/ 33250 h 2214866"/>
                <a:gd name="connsiteX4" fmla="*/ 1095591 w 1926864"/>
                <a:gd name="connsiteY4" fmla="*/ 307144 h 2214866"/>
                <a:gd name="connsiteX0" fmla="*/ 15 w 1926864"/>
                <a:gd name="connsiteY0" fmla="*/ 920818 h 2214866"/>
                <a:gd name="connsiteX1" fmla="*/ 821697 w 1926864"/>
                <a:gd name="connsiteY1" fmla="*/ 1780202 h 2214866"/>
                <a:gd name="connsiteX2" fmla="*/ 821697 w 1926864"/>
                <a:gd name="connsiteY2" fmla="*/ 1619431 h 2214866"/>
                <a:gd name="connsiteX3" fmla="*/ 1095591 w 1926864"/>
                <a:gd name="connsiteY3" fmla="*/ 1945333 h 2214866"/>
                <a:gd name="connsiteX4" fmla="*/ 821697 w 1926864"/>
                <a:gd name="connsiteY4" fmla="*/ 2214866 h 2214866"/>
                <a:gd name="connsiteX5" fmla="*/ 821697 w 1926864"/>
                <a:gd name="connsiteY5" fmla="*/ 2054096 h 2214866"/>
                <a:gd name="connsiteX6" fmla="*/ 15 w 1926864"/>
                <a:gd name="connsiteY6" fmla="*/ 1194712 h 2214866"/>
                <a:gd name="connsiteX7" fmla="*/ 15 w 1926864"/>
                <a:gd name="connsiteY7" fmla="*/ 920818 h 2214866"/>
                <a:gd name="connsiteX8" fmla="*/ 1926864 w 1926864"/>
                <a:gd name="connsiteY8" fmla="*/ 0 h 2214866"/>
                <a:gd name="connsiteX9" fmla="*/ 1095591 w 1926864"/>
                <a:gd name="connsiteY9" fmla="*/ 307144 h 2214866"/>
                <a:gd name="connsiteX10" fmla="*/ 13135 w 1926864"/>
                <a:gd name="connsiteY10" fmla="*/ 1057765 h 2214866"/>
                <a:gd name="connsiteX0" fmla="*/ 15 w 1943489"/>
                <a:gd name="connsiteY0" fmla="*/ 920818 h 2214866"/>
                <a:gd name="connsiteX1" fmla="*/ 821697 w 1943489"/>
                <a:gd name="connsiteY1" fmla="*/ 1780202 h 2214866"/>
                <a:gd name="connsiteX2" fmla="*/ 821697 w 1943489"/>
                <a:gd name="connsiteY2" fmla="*/ 1619431 h 2214866"/>
                <a:gd name="connsiteX3" fmla="*/ 1095591 w 1943489"/>
                <a:gd name="connsiteY3" fmla="*/ 1945333 h 2214866"/>
                <a:gd name="connsiteX4" fmla="*/ 821697 w 1943489"/>
                <a:gd name="connsiteY4" fmla="*/ 2214866 h 2214866"/>
                <a:gd name="connsiteX5" fmla="*/ 821697 w 1943489"/>
                <a:gd name="connsiteY5" fmla="*/ 2054096 h 2214866"/>
                <a:gd name="connsiteX6" fmla="*/ 15 w 1943489"/>
                <a:gd name="connsiteY6" fmla="*/ 1194712 h 2214866"/>
                <a:gd name="connsiteX7" fmla="*/ 15 w 1943489"/>
                <a:gd name="connsiteY7" fmla="*/ 920818 h 2214866"/>
                <a:gd name="connsiteX0" fmla="*/ 1095591 w 1943489"/>
                <a:gd name="connsiteY0" fmla="*/ 307144 h 2214866"/>
                <a:gd name="connsiteX1" fmla="*/ 13135 w 1943489"/>
                <a:gd name="connsiteY1" fmla="*/ 1057765 h 2214866"/>
                <a:gd name="connsiteX2" fmla="*/ 354222 w 1943489"/>
                <a:gd name="connsiteY2" fmla="*/ 267333 h 2214866"/>
                <a:gd name="connsiteX3" fmla="*/ 1095592 w 1943489"/>
                <a:gd name="connsiteY3" fmla="*/ 33250 h 2214866"/>
                <a:gd name="connsiteX4" fmla="*/ 1095591 w 1943489"/>
                <a:gd name="connsiteY4" fmla="*/ 307144 h 2214866"/>
                <a:gd name="connsiteX0" fmla="*/ 15 w 1943489"/>
                <a:gd name="connsiteY0" fmla="*/ 920818 h 2214866"/>
                <a:gd name="connsiteX1" fmla="*/ 821697 w 1943489"/>
                <a:gd name="connsiteY1" fmla="*/ 1780202 h 2214866"/>
                <a:gd name="connsiteX2" fmla="*/ 821697 w 1943489"/>
                <a:gd name="connsiteY2" fmla="*/ 1619431 h 2214866"/>
                <a:gd name="connsiteX3" fmla="*/ 1095591 w 1943489"/>
                <a:gd name="connsiteY3" fmla="*/ 1945333 h 2214866"/>
                <a:gd name="connsiteX4" fmla="*/ 821697 w 1943489"/>
                <a:gd name="connsiteY4" fmla="*/ 2214866 h 2214866"/>
                <a:gd name="connsiteX5" fmla="*/ 821697 w 1943489"/>
                <a:gd name="connsiteY5" fmla="*/ 2054096 h 2214866"/>
                <a:gd name="connsiteX6" fmla="*/ 15 w 1943489"/>
                <a:gd name="connsiteY6" fmla="*/ 1194712 h 2214866"/>
                <a:gd name="connsiteX7" fmla="*/ 15 w 1943489"/>
                <a:gd name="connsiteY7" fmla="*/ 920818 h 2214866"/>
                <a:gd name="connsiteX8" fmla="*/ 1926864 w 1943489"/>
                <a:gd name="connsiteY8" fmla="*/ 0 h 2214866"/>
                <a:gd name="connsiteX9" fmla="*/ 1943489 w 1943489"/>
                <a:gd name="connsiteY9" fmla="*/ 207391 h 2214866"/>
                <a:gd name="connsiteX10" fmla="*/ 13135 w 1943489"/>
                <a:gd name="connsiteY10" fmla="*/ 1057765 h 2214866"/>
                <a:gd name="connsiteX0" fmla="*/ 15 w 1943489"/>
                <a:gd name="connsiteY0" fmla="*/ 920818 h 2214866"/>
                <a:gd name="connsiteX1" fmla="*/ 821697 w 1943489"/>
                <a:gd name="connsiteY1" fmla="*/ 1780202 h 2214866"/>
                <a:gd name="connsiteX2" fmla="*/ 821697 w 1943489"/>
                <a:gd name="connsiteY2" fmla="*/ 1619431 h 2214866"/>
                <a:gd name="connsiteX3" fmla="*/ 1095591 w 1943489"/>
                <a:gd name="connsiteY3" fmla="*/ 1945333 h 2214866"/>
                <a:gd name="connsiteX4" fmla="*/ 821697 w 1943489"/>
                <a:gd name="connsiteY4" fmla="*/ 2214866 h 2214866"/>
                <a:gd name="connsiteX5" fmla="*/ 821697 w 1943489"/>
                <a:gd name="connsiteY5" fmla="*/ 2054096 h 2214866"/>
                <a:gd name="connsiteX6" fmla="*/ 15 w 1943489"/>
                <a:gd name="connsiteY6" fmla="*/ 1194712 h 2214866"/>
                <a:gd name="connsiteX7" fmla="*/ 15 w 1943489"/>
                <a:gd name="connsiteY7" fmla="*/ 920818 h 2214866"/>
                <a:gd name="connsiteX0" fmla="*/ 1095591 w 1943489"/>
                <a:gd name="connsiteY0" fmla="*/ 307144 h 2214866"/>
                <a:gd name="connsiteX1" fmla="*/ 13135 w 1943489"/>
                <a:gd name="connsiteY1" fmla="*/ 1057765 h 2214866"/>
                <a:gd name="connsiteX2" fmla="*/ 354222 w 1943489"/>
                <a:gd name="connsiteY2" fmla="*/ 267333 h 2214866"/>
                <a:gd name="connsiteX3" fmla="*/ 1095592 w 1943489"/>
                <a:gd name="connsiteY3" fmla="*/ 33250 h 2214866"/>
                <a:gd name="connsiteX4" fmla="*/ 1095591 w 1943489"/>
                <a:gd name="connsiteY4" fmla="*/ 307144 h 2214866"/>
                <a:gd name="connsiteX0" fmla="*/ 15 w 1943489"/>
                <a:gd name="connsiteY0" fmla="*/ 920818 h 2214866"/>
                <a:gd name="connsiteX1" fmla="*/ 821697 w 1943489"/>
                <a:gd name="connsiteY1" fmla="*/ 1780202 h 2214866"/>
                <a:gd name="connsiteX2" fmla="*/ 821697 w 1943489"/>
                <a:gd name="connsiteY2" fmla="*/ 1619431 h 2214866"/>
                <a:gd name="connsiteX3" fmla="*/ 1095591 w 1943489"/>
                <a:gd name="connsiteY3" fmla="*/ 1945333 h 2214866"/>
                <a:gd name="connsiteX4" fmla="*/ 821697 w 1943489"/>
                <a:gd name="connsiteY4" fmla="*/ 2214866 h 2214866"/>
                <a:gd name="connsiteX5" fmla="*/ 821697 w 1943489"/>
                <a:gd name="connsiteY5" fmla="*/ 2054096 h 2214866"/>
                <a:gd name="connsiteX6" fmla="*/ 15 w 1943489"/>
                <a:gd name="connsiteY6" fmla="*/ 1194712 h 2214866"/>
                <a:gd name="connsiteX7" fmla="*/ 15 w 1943489"/>
                <a:gd name="connsiteY7" fmla="*/ 920818 h 2214866"/>
                <a:gd name="connsiteX8" fmla="*/ 1926864 w 1943489"/>
                <a:gd name="connsiteY8" fmla="*/ 0 h 2214866"/>
                <a:gd name="connsiteX9" fmla="*/ 1943489 w 1943489"/>
                <a:gd name="connsiteY9" fmla="*/ 207391 h 2214866"/>
                <a:gd name="connsiteX10" fmla="*/ 13135 w 1943489"/>
                <a:gd name="connsiteY10" fmla="*/ 1057765 h 2214866"/>
                <a:gd name="connsiteX11" fmla="*/ 15 w 1943489"/>
                <a:gd name="connsiteY11" fmla="*/ 920818 h 2214866"/>
                <a:gd name="connsiteX0" fmla="*/ 15 w 1960116"/>
                <a:gd name="connsiteY0" fmla="*/ 920819 h 2214867"/>
                <a:gd name="connsiteX1" fmla="*/ 821697 w 1960116"/>
                <a:gd name="connsiteY1" fmla="*/ 1780203 h 2214867"/>
                <a:gd name="connsiteX2" fmla="*/ 821697 w 1960116"/>
                <a:gd name="connsiteY2" fmla="*/ 1619432 h 2214867"/>
                <a:gd name="connsiteX3" fmla="*/ 1095591 w 1960116"/>
                <a:gd name="connsiteY3" fmla="*/ 1945334 h 2214867"/>
                <a:gd name="connsiteX4" fmla="*/ 821697 w 1960116"/>
                <a:gd name="connsiteY4" fmla="*/ 2214867 h 2214867"/>
                <a:gd name="connsiteX5" fmla="*/ 821697 w 1960116"/>
                <a:gd name="connsiteY5" fmla="*/ 2054097 h 2214867"/>
                <a:gd name="connsiteX6" fmla="*/ 15 w 1960116"/>
                <a:gd name="connsiteY6" fmla="*/ 1194713 h 2214867"/>
                <a:gd name="connsiteX7" fmla="*/ 15 w 1960116"/>
                <a:gd name="connsiteY7" fmla="*/ 920819 h 2214867"/>
                <a:gd name="connsiteX0" fmla="*/ 1095591 w 1960116"/>
                <a:gd name="connsiteY0" fmla="*/ 307145 h 2214867"/>
                <a:gd name="connsiteX1" fmla="*/ 13135 w 1960116"/>
                <a:gd name="connsiteY1" fmla="*/ 1057766 h 2214867"/>
                <a:gd name="connsiteX2" fmla="*/ 354222 w 1960116"/>
                <a:gd name="connsiteY2" fmla="*/ 267334 h 2214867"/>
                <a:gd name="connsiteX3" fmla="*/ 1960116 w 1960116"/>
                <a:gd name="connsiteY3" fmla="*/ 0 h 2214867"/>
                <a:gd name="connsiteX4" fmla="*/ 1095591 w 1960116"/>
                <a:gd name="connsiteY4" fmla="*/ 307145 h 2214867"/>
                <a:gd name="connsiteX0" fmla="*/ 15 w 1960116"/>
                <a:gd name="connsiteY0" fmla="*/ 920819 h 2214867"/>
                <a:gd name="connsiteX1" fmla="*/ 821697 w 1960116"/>
                <a:gd name="connsiteY1" fmla="*/ 1780203 h 2214867"/>
                <a:gd name="connsiteX2" fmla="*/ 821697 w 1960116"/>
                <a:gd name="connsiteY2" fmla="*/ 1619432 h 2214867"/>
                <a:gd name="connsiteX3" fmla="*/ 1095591 w 1960116"/>
                <a:gd name="connsiteY3" fmla="*/ 1945334 h 2214867"/>
                <a:gd name="connsiteX4" fmla="*/ 821697 w 1960116"/>
                <a:gd name="connsiteY4" fmla="*/ 2214867 h 2214867"/>
                <a:gd name="connsiteX5" fmla="*/ 821697 w 1960116"/>
                <a:gd name="connsiteY5" fmla="*/ 2054097 h 2214867"/>
                <a:gd name="connsiteX6" fmla="*/ 15 w 1960116"/>
                <a:gd name="connsiteY6" fmla="*/ 1194713 h 2214867"/>
                <a:gd name="connsiteX7" fmla="*/ 15 w 1960116"/>
                <a:gd name="connsiteY7" fmla="*/ 920819 h 2214867"/>
                <a:gd name="connsiteX8" fmla="*/ 1926864 w 1960116"/>
                <a:gd name="connsiteY8" fmla="*/ 1 h 2214867"/>
                <a:gd name="connsiteX9" fmla="*/ 1943489 w 1960116"/>
                <a:gd name="connsiteY9" fmla="*/ 207392 h 2214867"/>
                <a:gd name="connsiteX10" fmla="*/ 13135 w 1960116"/>
                <a:gd name="connsiteY10" fmla="*/ 1057766 h 2214867"/>
                <a:gd name="connsiteX11" fmla="*/ 15 w 1960116"/>
                <a:gd name="connsiteY11" fmla="*/ 920819 h 2214867"/>
                <a:gd name="connsiteX0" fmla="*/ 15 w 1976740"/>
                <a:gd name="connsiteY0" fmla="*/ 920819 h 2214867"/>
                <a:gd name="connsiteX1" fmla="*/ 821697 w 1976740"/>
                <a:gd name="connsiteY1" fmla="*/ 1780203 h 2214867"/>
                <a:gd name="connsiteX2" fmla="*/ 821697 w 1976740"/>
                <a:gd name="connsiteY2" fmla="*/ 1619432 h 2214867"/>
                <a:gd name="connsiteX3" fmla="*/ 1095591 w 1976740"/>
                <a:gd name="connsiteY3" fmla="*/ 1945334 h 2214867"/>
                <a:gd name="connsiteX4" fmla="*/ 821697 w 1976740"/>
                <a:gd name="connsiteY4" fmla="*/ 2214867 h 2214867"/>
                <a:gd name="connsiteX5" fmla="*/ 821697 w 1976740"/>
                <a:gd name="connsiteY5" fmla="*/ 2054097 h 2214867"/>
                <a:gd name="connsiteX6" fmla="*/ 15 w 1976740"/>
                <a:gd name="connsiteY6" fmla="*/ 1194713 h 2214867"/>
                <a:gd name="connsiteX7" fmla="*/ 15 w 1976740"/>
                <a:gd name="connsiteY7" fmla="*/ 920819 h 2214867"/>
                <a:gd name="connsiteX0" fmla="*/ 1976740 w 1976740"/>
                <a:gd name="connsiteY0" fmla="*/ 190766 h 2214867"/>
                <a:gd name="connsiteX1" fmla="*/ 13135 w 1976740"/>
                <a:gd name="connsiteY1" fmla="*/ 1057766 h 2214867"/>
                <a:gd name="connsiteX2" fmla="*/ 354222 w 1976740"/>
                <a:gd name="connsiteY2" fmla="*/ 267334 h 2214867"/>
                <a:gd name="connsiteX3" fmla="*/ 1960116 w 1976740"/>
                <a:gd name="connsiteY3" fmla="*/ 0 h 2214867"/>
                <a:gd name="connsiteX4" fmla="*/ 1976740 w 1976740"/>
                <a:gd name="connsiteY4" fmla="*/ 190766 h 2214867"/>
                <a:gd name="connsiteX0" fmla="*/ 15 w 1976740"/>
                <a:gd name="connsiteY0" fmla="*/ 920819 h 2214867"/>
                <a:gd name="connsiteX1" fmla="*/ 821697 w 1976740"/>
                <a:gd name="connsiteY1" fmla="*/ 1780203 h 2214867"/>
                <a:gd name="connsiteX2" fmla="*/ 821697 w 1976740"/>
                <a:gd name="connsiteY2" fmla="*/ 1619432 h 2214867"/>
                <a:gd name="connsiteX3" fmla="*/ 1095591 w 1976740"/>
                <a:gd name="connsiteY3" fmla="*/ 1945334 h 2214867"/>
                <a:gd name="connsiteX4" fmla="*/ 821697 w 1976740"/>
                <a:gd name="connsiteY4" fmla="*/ 2214867 h 2214867"/>
                <a:gd name="connsiteX5" fmla="*/ 821697 w 1976740"/>
                <a:gd name="connsiteY5" fmla="*/ 2054097 h 2214867"/>
                <a:gd name="connsiteX6" fmla="*/ 15 w 1976740"/>
                <a:gd name="connsiteY6" fmla="*/ 1194713 h 2214867"/>
                <a:gd name="connsiteX7" fmla="*/ 15 w 1976740"/>
                <a:gd name="connsiteY7" fmla="*/ 920819 h 2214867"/>
                <a:gd name="connsiteX8" fmla="*/ 1926864 w 1976740"/>
                <a:gd name="connsiteY8" fmla="*/ 1 h 2214867"/>
                <a:gd name="connsiteX9" fmla="*/ 1943489 w 1976740"/>
                <a:gd name="connsiteY9" fmla="*/ 207392 h 2214867"/>
                <a:gd name="connsiteX10" fmla="*/ 13135 w 1976740"/>
                <a:gd name="connsiteY10" fmla="*/ 1057766 h 2214867"/>
                <a:gd name="connsiteX11" fmla="*/ 15 w 1976740"/>
                <a:gd name="connsiteY11" fmla="*/ 920819 h 2214867"/>
                <a:gd name="connsiteX0" fmla="*/ 0 w 1976725"/>
                <a:gd name="connsiteY0" fmla="*/ 920819 h 2214867"/>
                <a:gd name="connsiteX1" fmla="*/ 821682 w 1976725"/>
                <a:gd name="connsiteY1" fmla="*/ 1780203 h 2214867"/>
                <a:gd name="connsiteX2" fmla="*/ 821682 w 1976725"/>
                <a:gd name="connsiteY2" fmla="*/ 1619432 h 2214867"/>
                <a:gd name="connsiteX3" fmla="*/ 1095576 w 1976725"/>
                <a:gd name="connsiteY3" fmla="*/ 1945334 h 2214867"/>
                <a:gd name="connsiteX4" fmla="*/ 821682 w 1976725"/>
                <a:gd name="connsiteY4" fmla="*/ 2214867 h 2214867"/>
                <a:gd name="connsiteX5" fmla="*/ 821682 w 1976725"/>
                <a:gd name="connsiteY5" fmla="*/ 2054097 h 2214867"/>
                <a:gd name="connsiteX6" fmla="*/ 0 w 1976725"/>
                <a:gd name="connsiteY6" fmla="*/ 1194713 h 2214867"/>
                <a:gd name="connsiteX7" fmla="*/ 0 w 1976725"/>
                <a:gd name="connsiteY7" fmla="*/ 920819 h 2214867"/>
                <a:gd name="connsiteX0" fmla="*/ 1976725 w 1976725"/>
                <a:gd name="connsiteY0" fmla="*/ 190766 h 2214867"/>
                <a:gd name="connsiteX1" fmla="*/ 13120 w 1976725"/>
                <a:gd name="connsiteY1" fmla="*/ 1057766 h 2214867"/>
                <a:gd name="connsiteX2" fmla="*/ 503836 w 1976725"/>
                <a:gd name="connsiteY2" fmla="*/ 400338 h 2214867"/>
                <a:gd name="connsiteX3" fmla="*/ 1960101 w 1976725"/>
                <a:gd name="connsiteY3" fmla="*/ 0 h 2214867"/>
                <a:gd name="connsiteX4" fmla="*/ 1976725 w 1976725"/>
                <a:gd name="connsiteY4" fmla="*/ 190766 h 2214867"/>
                <a:gd name="connsiteX0" fmla="*/ 0 w 1976725"/>
                <a:gd name="connsiteY0" fmla="*/ 920819 h 2214867"/>
                <a:gd name="connsiteX1" fmla="*/ 821682 w 1976725"/>
                <a:gd name="connsiteY1" fmla="*/ 1780203 h 2214867"/>
                <a:gd name="connsiteX2" fmla="*/ 821682 w 1976725"/>
                <a:gd name="connsiteY2" fmla="*/ 1619432 h 2214867"/>
                <a:gd name="connsiteX3" fmla="*/ 1095576 w 1976725"/>
                <a:gd name="connsiteY3" fmla="*/ 1945334 h 2214867"/>
                <a:gd name="connsiteX4" fmla="*/ 821682 w 1976725"/>
                <a:gd name="connsiteY4" fmla="*/ 2214867 h 2214867"/>
                <a:gd name="connsiteX5" fmla="*/ 821682 w 1976725"/>
                <a:gd name="connsiteY5" fmla="*/ 2054097 h 2214867"/>
                <a:gd name="connsiteX6" fmla="*/ 0 w 1976725"/>
                <a:gd name="connsiteY6" fmla="*/ 1194713 h 2214867"/>
                <a:gd name="connsiteX7" fmla="*/ 0 w 1976725"/>
                <a:gd name="connsiteY7" fmla="*/ 920819 h 2214867"/>
                <a:gd name="connsiteX8" fmla="*/ 1926849 w 1976725"/>
                <a:gd name="connsiteY8" fmla="*/ 1 h 2214867"/>
                <a:gd name="connsiteX9" fmla="*/ 1943474 w 1976725"/>
                <a:gd name="connsiteY9" fmla="*/ 207392 h 2214867"/>
                <a:gd name="connsiteX10" fmla="*/ 13120 w 1976725"/>
                <a:gd name="connsiteY10" fmla="*/ 1057766 h 2214867"/>
                <a:gd name="connsiteX11" fmla="*/ 0 w 1976725"/>
                <a:gd name="connsiteY11" fmla="*/ 920819 h 2214867"/>
                <a:gd name="connsiteX0" fmla="*/ 0 w 1976725"/>
                <a:gd name="connsiteY0" fmla="*/ 920819 h 2214867"/>
                <a:gd name="connsiteX1" fmla="*/ 821682 w 1976725"/>
                <a:gd name="connsiteY1" fmla="*/ 1780203 h 2214867"/>
                <a:gd name="connsiteX2" fmla="*/ 821682 w 1976725"/>
                <a:gd name="connsiteY2" fmla="*/ 1619432 h 2214867"/>
                <a:gd name="connsiteX3" fmla="*/ 1095576 w 1976725"/>
                <a:gd name="connsiteY3" fmla="*/ 1945334 h 2214867"/>
                <a:gd name="connsiteX4" fmla="*/ 821682 w 1976725"/>
                <a:gd name="connsiteY4" fmla="*/ 2214867 h 2214867"/>
                <a:gd name="connsiteX5" fmla="*/ 821682 w 1976725"/>
                <a:gd name="connsiteY5" fmla="*/ 2054097 h 2214867"/>
                <a:gd name="connsiteX6" fmla="*/ 0 w 1976725"/>
                <a:gd name="connsiteY6" fmla="*/ 1194713 h 2214867"/>
                <a:gd name="connsiteX7" fmla="*/ 0 w 1976725"/>
                <a:gd name="connsiteY7" fmla="*/ 920819 h 2214867"/>
                <a:gd name="connsiteX0" fmla="*/ 1976725 w 1976725"/>
                <a:gd name="connsiteY0" fmla="*/ 190766 h 2214867"/>
                <a:gd name="connsiteX1" fmla="*/ 13120 w 1976725"/>
                <a:gd name="connsiteY1" fmla="*/ 1057766 h 2214867"/>
                <a:gd name="connsiteX2" fmla="*/ 503836 w 1976725"/>
                <a:gd name="connsiteY2" fmla="*/ 400338 h 2214867"/>
                <a:gd name="connsiteX3" fmla="*/ 1960101 w 1976725"/>
                <a:gd name="connsiteY3" fmla="*/ 0 h 2214867"/>
                <a:gd name="connsiteX4" fmla="*/ 1976725 w 1976725"/>
                <a:gd name="connsiteY4" fmla="*/ 190766 h 2214867"/>
                <a:gd name="connsiteX0" fmla="*/ 0 w 1976725"/>
                <a:gd name="connsiteY0" fmla="*/ 920819 h 2214867"/>
                <a:gd name="connsiteX1" fmla="*/ 821682 w 1976725"/>
                <a:gd name="connsiteY1" fmla="*/ 1780203 h 2214867"/>
                <a:gd name="connsiteX2" fmla="*/ 821682 w 1976725"/>
                <a:gd name="connsiteY2" fmla="*/ 1619432 h 2214867"/>
                <a:gd name="connsiteX3" fmla="*/ 1095576 w 1976725"/>
                <a:gd name="connsiteY3" fmla="*/ 1945334 h 2214867"/>
                <a:gd name="connsiteX4" fmla="*/ 821682 w 1976725"/>
                <a:gd name="connsiteY4" fmla="*/ 2214867 h 2214867"/>
                <a:gd name="connsiteX5" fmla="*/ 821682 w 1976725"/>
                <a:gd name="connsiteY5" fmla="*/ 2054097 h 2214867"/>
                <a:gd name="connsiteX6" fmla="*/ 0 w 1976725"/>
                <a:gd name="connsiteY6" fmla="*/ 1194713 h 2214867"/>
                <a:gd name="connsiteX7" fmla="*/ 0 w 1976725"/>
                <a:gd name="connsiteY7" fmla="*/ 920819 h 2214867"/>
                <a:gd name="connsiteX8" fmla="*/ 1926849 w 1976725"/>
                <a:gd name="connsiteY8" fmla="*/ 1 h 2214867"/>
                <a:gd name="connsiteX9" fmla="*/ 1943474 w 1976725"/>
                <a:gd name="connsiteY9" fmla="*/ 207392 h 2214867"/>
                <a:gd name="connsiteX10" fmla="*/ 13120 w 1976725"/>
                <a:gd name="connsiteY10" fmla="*/ 1057766 h 2214867"/>
                <a:gd name="connsiteX11" fmla="*/ 0 w 1976725"/>
                <a:gd name="connsiteY11" fmla="*/ 920819 h 2214867"/>
                <a:gd name="connsiteX0" fmla="*/ 0 w 1976725"/>
                <a:gd name="connsiteY0" fmla="*/ 920819 h 2214867"/>
                <a:gd name="connsiteX1" fmla="*/ 821682 w 1976725"/>
                <a:gd name="connsiteY1" fmla="*/ 1780203 h 2214867"/>
                <a:gd name="connsiteX2" fmla="*/ 821682 w 1976725"/>
                <a:gd name="connsiteY2" fmla="*/ 1619432 h 2214867"/>
                <a:gd name="connsiteX3" fmla="*/ 1095576 w 1976725"/>
                <a:gd name="connsiteY3" fmla="*/ 1945334 h 2214867"/>
                <a:gd name="connsiteX4" fmla="*/ 821682 w 1976725"/>
                <a:gd name="connsiteY4" fmla="*/ 2214867 h 2214867"/>
                <a:gd name="connsiteX5" fmla="*/ 821682 w 1976725"/>
                <a:gd name="connsiteY5" fmla="*/ 2054097 h 2214867"/>
                <a:gd name="connsiteX6" fmla="*/ 0 w 1976725"/>
                <a:gd name="connsiteY6" fmla="*/ 1194713 h 2214867"/>
                <a:gd name="connsiteX7" fmla="*/ 0 w 1976725"/>
                <a:gd name="connsiteY7" fmla="*/ 920819 h 2214867"/>
                <a:gd name="connsiteX0" fmla="*/ 1976725 w 1976725"/>
                <a:gd name="connsiteY0" fmla="*/ 190766 h 2214867"/>
                <a:gd name="connsiteX1" fmla="*/ 13120 w 1976725"/>
                <a:gd name="connsiteY1" fmla="*/ 1057766 h 2214867"/>
                <a:gd name="connsiteX2" fmla="*/ 437335 w 1976725"/>
                <a:gd name="connsiteY2" fmla="*/ 416963 h 2214867"/>
                <a:gd name="connsiteX3" fmla="*/ 1960101 w 1976725"/>
                <a:gd name="connsiteY3" fmla="*/ 0 h 2214867"/>
                <a:gd name="connsiteX4" fmla="*/ 1976725 w 1976725"/>
                <a:gd name="connsiteY4" fmla="*/ 190766 h 2214867"/>
                <a:gd name="connsiteX0" fmla="*/ 0 w 1976725"/>
                <a:gd name="connsiteY0" fmla="*/ 920819 h 2214867"/>
                <a:gd name="connsiteX1" fmla="*/ 821682 w 1976725"/>
                <a:gd name="connsiteY1" fmla="*/ 1780203 h 2214867"/>
                <a:gd name="connsiteX2" fmla="*/ 821682 w 1976725"/>
                <a:gd name="connsiteY2" fmla="*/ 1619432 h 2214867"/>
                <a:gd name="connsiteX3" fmla="*/ 1095576 w 1976725"/>
                <a:gd name="connsiteY3" fmla="*/ 1945334 h 2214867"/>
                <a:gd name="connsiteX4" fmla="*/ 821682 w 1976725"/>
                <a:gd name="connsiteY4" fmla="*/ 2214867 h 2214867"/>
                <a:gd name="connsiteX5" fmla="*/ 821682 w 1976725"/>
                <a:gd name="connsiteY5" fmla="*/ 2054097 h 2214867"/>
                <a:gd name="connsiteX6" fmla="*/ 0 w 1976725"/>
                <a:gd name="connsiteY6" fmla="*/ 1194713 h 2214867"/>
                <a:gd name="connsiteX7" fmla="*/ 0 w 1976725"/>
                <a:gd name="connsiteY7" fmla="*/ 920819 h 2214867"/>
                <a:gd name="connsiteX8" fmla="*/ 1926849 w 1976725"/>
                <a:gd name="connsiteY8" fmla="*/ 1 h 2214867"/>
                <a:gd name="connsiteX9" fmla="*/ 1943474 w 1976725"/>
                <a:gd name="connsiteY9" fmla="*/ 207392 h 2214867"/>
                <a:gd name="connsiteX10" fmla="*/ 13120 w 1976725"/>
                <a:gd name="connsiteY10" fmla="*/ 1057766 h 2214867"/>
                <a:gd name="connsiteX11" fmla="*/ 0 w 1976725"/>
                <a:gd name="connsiteY11" fmla="*/ 920819 h 2214867"/>
                <a:gd name="connsiteX0" fmla="*/ 0 w 2733165"/>
                <a:gd name="connsiteY0" fmla="*/ 1120323 h 2414371"/>
                <a:gd name="connsiteX1" fmla="*/ 821682 w 2733165"/>
                <a:gd name="connsiteY1" fmla="*/ 1979707 h 2414371"/>
                <a:gd name="connsiteX2" fmla="*/ 821682 w 2733165"/>
                <a:gd name="connsiteY2" fmla="*/ 1818936 h 2414371"/>
                <a:gd name="connsiteX3" fmla="*/ 1095576 w 2733165"/>
                <a:gd name="connsiteY3" fmla="*/ 2144838 h 2414371"/>
                <a:gd name="connsiteX4" fmla="*/ 821682 w 2733165"/>
                <a:gd name="connsiteY4" fmla="*/ 2414371 h 2414371"/>
                <a:gd name="connsiteX5" fmla="*/ 821682 w 2733165"/>
                <a:gd name="connsiteY5" fmla="*/ 2253601 h 2414371"/>
                <a:gd name="connsiteX6" fmla="*/ 0 w 2733165"/>
                <a:gd name="connsiteY6" fmla="*/ 1394217 h 2414371"/>
                <a:gd name="connsiteX7" fmla="*/ 0 w 2733165"/>
                <a:gd name="connsiteY7" fmla="*/ 1120323 h 2414371"/>
                <a:gd name="connsiteX0" fmla="*/ 1976725 w 2733165"/>
                <a:gd name="connsiteY0" fmla="*/ 390270 h 2414371"/>
                <a:gd name="connsiteX1" fmla="*/ 13120 w 2733165"/>
                <a:gd name="connsiteY1" fmla="*/ 1257270 h 2414371"/>
                <a:gd name="connsiteX2" fmla="*/ 437335 w 2733165"/>
                <a:gd name="connsiteY2" fmla="*/ 616467 h 2414371"/>
                <a:gd name="connsiteX3" fmla="*/ 1960101 w 2733165"/>
                <a:gd name="connsiteY3" fmla="*/ 199504 h 2414371"/>
                <a:gd name="connsiteX4" fmla="*/ 1976725 w 2733165"/>
                <a:gd name="connsiteY4" fmla="*/ 390270 h 2414371"/>
                <a:gd name="connsiteX0" fmla="*/ 0 w 2733165"/>
                <a:gd name="connsiteY0" fmla="*/ 1120323 h 2414371"/>
                <a:gd name="connsiteX1" fmla="*/ 821682 w 2733165"/>
                <a:gd name="connsiteY1" fmla="*/ 1979707 h 2414371"/>
                <a:gd name="connsiteX2" fmla="*/ 821682 w 2733165"/>
                <a:gd name="connsiteY2" fmla="*/ 1818936 h 2414371"/>
                <a:gd name="connsiteX3" fmla="*/ 1095576 w 2733165"/>
                <a:gd name="connsiteY3" fmla="*/ 2144838 h 2414371"/>
                <a:gd name="connsiteX4" fmla="*/ 821682 w 2733165"/>
                <a:gd name="connsiteY4" fmla="*/ 2414371 h 2414371"/>
                <a:gd name="connsiteX5" fmla="*/ 821682 w 2733165"/>
                <a:gd name="connsiteY5" fmla="*/ 2253601 h 2414371"/>
                <a:gd name="connsiteX6" fmla="*/ 0 w 2733165"/>
                <a:gd name="connsiteY6" fmla="*/ 1394217 h 2414371"/>
                <a:gd name="connsiteX7" fmla="*/ 0 w 2733165"/>
                <a:gd name="connsiteY7" fmla="*/ 1120323 h 2414371"/>
                <a:gd name="connsiteX8" fmla="*/ 2733165 w 2733165"/>
                <a:gd name="connsiteY8" fmla="*/ 0 h 2414371"/>
                <a:gd name="connsiteX9" fmla="*/ 1943474 w 2733165"/>
                <a:gd name="connsiteY9" fmla="*/ 406896 h 2414371"/>
                <a:gd name="connsiteX10" fmla="*/ 13120 w 2733165"/>
                <a:gd name="connsiteY10" fmla="*/ 1257270 h 2414371"/>
                <a:gd name="connsiteX11" fmla="*/ 0 w 2733165"/>
                <a:gd name="connsiteY11" fmla="*/ 1120323 h 2414371"/>
                <a:gd name="connsiteX0" fmla="*/ 0 w 2733165"/>
                <a:gd name="connsiteY0" fmla="*/ 1120323 h 2414371"/>
                <a:gd name="connsiteX1" fmla="*/ 821682 w 2733165"/>
                <a:gd name="connsiteY1" fmla="*/ 1979707 h 2414371"/>
                <a:gd name="connsiteX2" fmla="*/ 821682 w 2733165"/>
                <a:gd name="connsiteY2" fmla="*/ 1818936 h 2414371"/>
                <a:gd name="connsiteX3" fmla="*/ 1095576 w 2733165"/>
                <a:gd name="connsiteY3" fmla="*/ 2144838 h 2414371"/>
                <a:gd name="connsiteX4" fmla="*/ 821682 w 2733165"/>
                <a:gd name="connsiteY4" fmla="*/ 2414371 h 2414371"/>
                <a:gd name="connsiteX5" fmla="*/ 821682 w 2733165"/>
                <a:gd name="connsiteY5" fmla="*/ 2253601 h 2414371"/>
                <a:gd name="connsiteX6" fmla="*/ 0 w 2733165"/>
                <a:gd name="connsiteY6" fmla="*/ 1394217 h 2414371"/>
                <a:gd name="connsiteX7" fmla="*/ 0 w 2733165"/>
                <a:gd name="connsiteY7" fmla="*/ 1120323 h 2414371"/>
                <a:gd name="connsiteX0" fmla="*/ 1976725 w 2733165"/>
                <a:gd name="connsiteY0" fmla="*/ 390270 h 2414371"/>
                <a:gd name="connsiteX1" fmla="*/ 13120 w 2733165"/>
                <a:gd name="connsiteY1" fmla="*/ 1257270 h 2414371"/>
                <a:gd name="connsiteX2" fmla="*/ 437335 w 2733165"/>
                <a:gd name="connsiteY2" fmla="*/ 616467 h 2414371"/>
                <a:gd name="connsiteX3" fmla="*/ 1960101 w 2733165"/>
                <a:gd name="connsiteY3" fmla="*/ 199504 h 2414371"/>
                <a:gd name="connsiteX4" fmla="*/ 1976725 w 2733165"/>
                <a:gd name="connsiteY4" fmla="*/ 390270 h 2414371"/>
                <a:gd name="connsiteX0" fmla="*/ 0 w 2733165"/>
                <a:gd name="connsiteY0" fmla="*/ 1120323 h 2414371"/>
                <a:gd name="connsiteX1" fmla="*/ 821682 w 2733165"/>
                <a:gd name="connsiteY1" fmla="*/ 1979707 h 2414371"/>
                <a:gd name="connsiteX2" fmla="*/ 821682 w 2733165"/>
                <a:gd name="connsiteY2" fmla="*/ 1818936 h 2414371"/>
                <a:gd name="connsiteX3" fmla="*/ 1095576 w 2733165"/>
                <a:gd name="connsiteY3" fmla="*/ 2144838 h 2414371"/>
                <a:gd name="connsiteX4" fmla="*/ 821682 w 2733165"/>
                <a:gd name="connsiteY4" fmla="*/ 2414371 h 2414371"/>
                <a:gd name="connsiteX5" fmla="*/ 821682 w 2733165"/>
                <a:gd name="connsiteY5" fmla="*/ 2253601 h 2414371"/>
                <a:gd name="connsiteX6" fmla="*/ 0 w 2733165"/>
                <a:gd name="connsiteY6" fmla="*/ 1394217 h 2414371"/>
                <a:gd name="connsiteX7" fmla="*/ 0 w 2733165"/>
                <a:gd name="connsiteY7" fmla="*/ 1120323 h 2414371"/>
                <a:gd name="connsiteX8" fmla="*/ 2733165 w 2733165"/>
                <a:gd name="connsiteY8" fmla="*/ 0 h 2414371"/>
                <a:gd name="connsiteX9" fmla="*/ 2712287 w 2733165"/>
                <a:gd name="connsiteY9" fmla="*/ 224016 h 2414371"/>
                <a:gd name="connsiteX10" fmla="*/ 13120 w 2733165"/>
                <a:gd name="connsiteY10" fmla="*/ 1257270 h 2414371"/>
                <a:gd name="connsiteX11" fmla="*/ 0 w 2733165"/>
                <a:gd name="connsiteY11" fmla="*/ 1120323 h 2414371"/>
                <a:gd name="connsiteX0" fmla="*/ 0 w 2747666"/>
                <a:gd name="connsiteY0" fmla="*/ 1120325 h 2414373"/>
                <a:gd name="connsiteX1" fmla="*/ 821682 w 2747666"/>
                <a:gd name="connsiteY1" fmla="*/ 1979709 h 2414373"/>
                <a:gd name="connsiteX2" fmla="*/ 821682 w 2747666"/>
                <a:gd name="connsiteY2" fmla="*/ 1818938 h 2414373"/>
                <a:gd name="connsiteX3" fmla="*/ 1095576 w 2747666"/>
                <a:gd name="connsiteY3" fmla="*/ 2144840 h 2414373"/>
                <a:gd name="connsiteX4" fmla="*/ 821682 w 2747666"/>
                <a:gd name="connsiteY4" fmla="*/ 2414373 h 2414373"/>
                <a:gd name="connsiteX5" fmla="*/ 821682 w 2747666"/>
                <a:gd name="connsiteY5" fmla="*/ 2253603 h 2414373"/>
                <a:gd name="connsiteX6" fmla="*/ 0 w 2747666"/>
                <a:gd name="connsiteY6" fmla="*/ 1394219 h 2414373"/>
                <a:gd name="connsiteX7" fmla="*/ 0 w 2747666"/>
                <a:gd name="connsiteY7" fmla="*/ 1120325 h 2414373"/>
                <a:gd name="connsiteX0" fmla="*/ 1976725 w 2747666"/>
                <a:gd name="connsiteY0" fmla="*/ 390272 h 2414373"/>
                <a:gd name="connsiteX1" fmla="*/ 13120 w 2747666"/>
                <a:gd name="connsiteY1" fmla="*/ 1257272 h 2414373"/>
                <a:gd name="connsiteX2" fmla="*/ 437335 w 2747666"/>
                <a:gd name="connsiteY2" fmla="*/ 616469 h 2414373"/>
                <a:gd name="connsiteX3" fmla="*/ 2747666 w 2747666"/>
                <a:gd name="connsiteY3" fmla="*/ 0 h 2414373"/>
                <a:gd name="connsiteX4" fmla="*/ 1976725 w 2747666"/>
                <a:gd name="connsiteY4" fmla="*/ 390272 h 2414373"/>
                <a:gd name="connsiteX0" fmla="*/ 0 w 2747666"/>
                <a:gd name="connsiteY0" fmla="*/ 1120325 h 2414373"/>
                <a:gd name="connsiteX1" fmla="*/ 821682 w 2747666"/>
                <a:gd name="connsiteY1" fmla="*/ 1979709 h 2414373"/>
                <a:gd name="connsiteX2" fmla="*/ 821682 w 2747666"/>
                <a:gd name="connsiteY2" fmla="*/ 1818938 h 2414373"/>
                <a:gd name="connsiteX3" fmla="*/ 1095576 w 2747666"/>
                <a:gd name="connsiteY3" fmla="*/ 2144840 h 2414373"/>
                <a:gd name="connsiteX4" fmla="*/ 821682 w 2747666"/>
                <a:gd name="connsiteY4" fmla="*/ 2414373 h 2414373"/>
                <a:gd name="connsiteX5" fmla="*/ 821682 w 2747666"/>
                <a:gd name="connsiteY5" fmla="*/ 2253603 h 2414373"/>
                <a:gd name="connsiteX6" fmla="*/ 0 w 2747666"/>
                <a:gd name="connsiteY6" fmla="*/ 1394219 h 2414373"/>
                <a:gd name="connsiteX7" fmla="*/ 0 w 2747666"/>
                <a:gd name="connsiteY7" fmla="*/ 1120325 h 2414373"/>
                <a:gd name="connsiteX8" fmla="*/ 2733165 w 2747666"/>
                <a:gd name="connsiteY8" fmla="*/ 2 h 2414373"/>
                <a:gd name="connsiteX9" fmla="*/ 2712287 w 2747666"/>
                <a:gd name="connsiteY9" fmla="*/ 224018 h 2414373"/>
                <a:gd name="connsiteX10" fmla="*/ 13120 w 2747666"/>
                <a:gd name="connsiteY10" fmla="*/ 1257272 h 2414373"/>
                <a:gd name="connsiteX11" fmla="*/ 0 w 2747666"/>
                <a:gd name="connsiteY11" fmla="*/ 1120325 h 2414373"/>
                <a:gd name="connsiteX0" fmla="*/ 0 w 2747994"/>
                <a:gd name="connsiteY0" fmla="*/ 1120325 h 2414373"/>
                <a:gd name="connsiteX1" fmla="*/ 821682 w 2747994"/>
                <a:gd name="connsiteY1" fmla="*/ 1979709 h 2414373"/>
                <a:gd name="connsiteX2" fmla="*/ 821682 w 2747994"/>
                <a:gd name="connsiteY2" fmla="*/ 1818938 h 2414373"/>
                <a:gd name="connsiteX3" fmla="*/ 1095576 w 2747994"/>
                <a:gd name="connsiteY3" fmla="*/ 2144840 h 2414373"/>
                <a:gd name="connsiteX4" fmla="*/ 821682 w 2747994"/>
                <a:gd name="connsiteY4" fmla="*/ 2414373 h 2414373"/>
                <a:gd name="connsiteX5" fmla="*/ 821682 w 2747994"/>
                <a:gd name="connsiteY5" fmla="*/ 2253603 h 2414373"/>
                <a:gd name="connsiteX6" fmla="*/ 0 w 2747994"/>
                <a:gd name="connsiteY6" fmla="*/ 1394219 h 2414373"/>
                <a:gd name="connsiteX7" fmla="*/ 0 w 2747994"/>
                <a:gd name="connsiteY7" fmla="*/ 1120325 h 2414373"/>
                <a:gd name="connsiteX0" fmla="*/ 1976725 w 2747994"/>
                <a:gd name="connsiteY0" fmla="*/ 390272 h 2414373"/>
                <a:gd name="connsiteX1" fmla="*/ 13120 w 2747994"/>
                <a:gd name="connsiteY1" fmla="*/ 1257272 h 2414373"/>
                <a:gd name="connsiteX2" fmla="*/ 437335 w 2747994"/>
                <a:gd name="connsiteY2" fmla="*/ 616469 h 2414373"/>
                <a:gd name="connsiteX3" fmla="*/ 2747666 w 2747994"/>
                <a:gd name="connsiteY3" fmla="*/ 0 h 2414373"/>
                <a:gd name="connsiteX4" fmla="*/ 1976725 w 2747994"/>
                <a:gd name="connsiteY4" fmla="*/ 390272 h 2414373"/>
                <a:gd name="connsiteX0" fmla="*/ 0 w 2747994"/>
                <a:gd name="connsiteY0" fmla="*/ 1120325 h 2414373"/>
                <a:gd name="connsiteX1" fmla="*/ 821682 w 2747994"/>
                <a:gd name="connsiteY1" fmla="*/ 1979709 h 2414373"/>
                <a:gd name="connsiteX2" fmla="*/ 821682 w 2747994"/>
                <a:gd name="connsiteY2" fmla="*/ 1818938 h 2414373"/>
                <a:gd name="connsiteX3" fmla="*/ 1095576 w 2747994"/>
                <a:gd name="connsiteY3" fmla="*/ 2144840 h 2414373"/>
                <a:gd name="connsiteX4" fmla="*/ 821682 w 2747994"/>
                <a:gd name="connsiteY4" fmla="*/ 2414373 h 2414373"/>
                <a:gd name="connsiteX5" fmla="*/ 821682 w 2747994"/>
                <a:gd name="connsiteY5" fmla="*/ 2253603 h 2414373"/>
                <a:gd name="connsiteX6" fmla="*/ 0 w 2747994"/>
                <a:gd name="connsiteY6" fmla="*/ 1394219 h 2414373"/>
                <a:gd name="connsiteX7" fmla="*/ 0 w 2747994"/>
                <a:gd name="connsiteY7" fmla="*/ 1120325 h 2414373"/>
                <a:gd name="connsiteX8" fmla="*/ 2733165 w 2747994"/>
                <a:gd name="connsiteY8" fmla="*/ 2 h 2414373"/>
                <a:gd name="connsiteX9" fmla="*/ 2712287 w 2747994"/>
                <a:gd name="connsiteY9" fmla="*/ 224018 h 2414373"/>
                <a:gd name="connsiteX10" fmla="*/ 13120 w 2747994"/>
                <a:gd name="connsiteY10" fmla="*/ 1257272 h 2414373"/>
                <a:gd name="connsiteX11" fmla="*/ 0 w 2747994"/>
                <a:gd name="connsiteY11" fmla="*/ 1120325 h 2414373"/>
                <a:gd name="connsiteX0" fmla="*/ 0 w 2768542"/>
                <a:gd name="connsiteY0" fmla="*/ 1120325 h 2414373"/>
                <a:gd name="connsiteX1" fmla="*/ 821682 w 2768542"/>
                <a:gd name="connsiteY1" fmla="*/ 1979709 h 2414373"/>
                <a:gd name="connsiteX2" fmla="*/ 821682 w 2768542"/>
                <a:gd name="connsiteY2" fmla="*/ 1818938 h 2414373"/>
                <a:gd name="connsiteX3" fmla="*/ 1095576 w 2768542"/>
                <a:gd name="connsiteY3" fmla="*/ 2144840 h 2414373"/>
                <a:gd name="connsiteX4" fmla="*/ 821682 w 2768542"/>
                <a:gd name="connsiteY4" fmla="*/ 2414373 h 2414373"/>
                <a:gd name="connsiteX5" fmla="*/ 821682 w 2768542"/>
                <a:gd name="connsiteY5" fmla="*/ 2253603 h 2414373"/>
                <a:gd name="connsiteX6" fmla="*/ 0 w 2768542"/>
                <a:gd name="connsiteY6" fmla="*/ 1394219 h 2414373"/>
                <a:gd name="connsiteX7" fmla="*/ 0 w 2768542"/>
                <a:gd name="connsiteY7" fmla="*/ 1120325 h 2414373"/>
                <a:gd name="connsiteX0" fmla="*/ 1976725 w 2768542"/>
                <a:gd name="connsiteY0" fmla="*/ 390272 h 2414373"/>
                <a:gd name="connsiteX1" fmla="*/ 13120 w 2768542"/>
                <a:gd name="connsiteY1" fmla="*/ 1257272 h 2414373"/>
                <a:gd name="connsiteX2" fmla="*/ 437335 w 2768542"/>
                <a:gd name="connsiteY2" fmla="*/ 616469 h 2414373"/>
                <a:gd name="connsiteX3" fmla="*/ 2747666 w 2768542"/>
                <a:gd name="connsiteY3" fmla="*/ 0 h 2414373"/>
                <a:gd name="connsiteX4" fmla="*/ 1976725 w 2768542"/>
                <a:gd name="connsiteY4" fmla="*/ 390272 h 2414373"/>
                <a:gd name="connsiteX0" fmla="*/ 0 w 2768542"/>
                <a:gd name="connsiteY0" fmla="*/ 1120325 h 2414373"/>
                <a:gd name="connsiteX1" fmla="*/ 821682 w 2768542"/>
                <a:gd name="connsiteY1" fmla="*/ 1979709 h 2414373"/>
                <a:gd name="connsiteX2" fmla="*/ 821682 w 2768542"/>
                <a:gd name="connsiteY2" fmla="*/ 1818938 h 2414373"/>
                <a:gd name="connsiteX3" fmla="*/ 1095576 w 2768542"/>
                <a:gd name="connsiteY3" fmla="*/ 2144840 h 2414373"/>
                <a:gd name="connsiteX4" fmla="*/ 821682 w 2768542"/>
                <a:gd name="connsiteY4" fmla="*/ 2414373 h 2414373"/>
                <a:gd name="connsiteX5" fmla="*/ 821682 w 2768542"/>
                <a:gd name="connsiteY5" fmla="*/ 2253603 h 2414373"/>
                <a:gd name="connsiteX6" fmla="*/ 0 w 2768542"/>
                <a:gd name="connsiteY6" fmla="*/ 1394219 h 2414373"/>
                <a:gd name="connsiteX7" fmla="*/ 0 w 2768542"/>
                <a:gd name="connsiteY7" fmla="*/ 1120325 h 2414373"/>
                <a:gd name="connsiteX8" fmla="*/ 2733165 w 2768542"/>
                <a:gd name="connsiteY8" fmla="*/ 2 h 2414373"/>
                <a:gd name="connsiteX9" fmla="*/ 2768542 w 2768542"/>
                <a:gd name="connsiteY9" fmla="*/ 240643 h 2414373"/>
                <a:gd name="connsiteX10" fmla="*/ 13120 w 2768542"/>
                <a:gd name="connsiteY10" fmla="*/ 1257272 h 2414373"/>
                <a:gd name="connsiteX11" fmla="*/ 0 w 2768542"/>
                <a:gd name="connsiteY11" fmla="*/ 1120325 h 2414373"/>
                <a:gd name="connsiteX0" fmla="*/ 0 w 2768542"/>
                <a:gd name="connsiteY0" fmla="*/ 1120325 h 2414373"/>
                <a:gd name="connsiteX1" fmla="*/ 821682 w 2768542"/>
                <a:gd name="connsiteY1" fmla="*/ 1979709 h 2414373"/>
                <a:gd name="connsiteX2" fmla="*/ 821682 w 2768542"/>
                <a:gd name="connsiteY2" fmla="*/ 1818938 h 2414373"/>
                <a:gd name="connsiteX3" fmla="*/ 1095576 w 2768542"/>
                <a:gd name="connsiteY3" fmla="*/ 2144840 h 2414373"/>
                <a:gd name="connsiteX4" fmla="*/ 821682 w 2768542"/>
                <a:gd name="connsiteY4" fmla="*/ 2414373 h 2414373"/>
                <a:gd name="connsiteX5" fmla="*/ 821682 w 2768542"/>
                <a:gd name="connsiteY5" fmla="*/ 2253603 h 2414373"/>
                <a:gd name="connsiteX6" fmla="*/ 0 w 2768542"/>
                <a:gd name="connsiteY6" fmla="*/ 1394219 h 2414373"/>
                <a:gd name="connsiteX7" fmla="*/ 0 w 2768542"/>
                <a:gd name="connsiteY7" fmla="*/ 1120325 h 2414373"/>
                <a:gd name="connsiteX0" fmla="*/ 2764290 w 2768542"/>
                <a:gd name="connsiteY0" fmla="*/ 207392 h 2414373"/>
                <a:gd name="connsiteX1" fmla="*/ 13120 w 2768542"/>
                <a:gd name="connsiteY1" fmla="*/ 1257272 h 2414373"/>
                <a:gd name="connsiteX2" fmla="*/ 437335 w 2768542"/>
                <a:gd name="connsiteY2" fmla="*/ 616469 h 2414373"/>
                <a:gd name="connsiteX3" fmla="*/ 2747666 w 2768542"/>
                <a:gd name="connsiteY3" fmla="*/ 0 h 2414373"/>
                <a:gd name="connsiteX4" fmla="*/ 2764290 w 2768542"/>
                <a:gd name="connsiteY4" fmla="*/ 207392 h 2414373"/>
                <a:gd name="connsiteX0" fmla="*/ 0 w 2768542"/>
                <a:gd name="connsiteY0" fmla="*/ 1120325 h 2414373"/>
                <a:gd name="connsiteX1" fmla="*/ 821682 w 2768542"/>
                <a:gd name="connsiteY1" fmla="*/ 1979709 h 2414373"/>
                <a:gd name="connsiteX2" fmla="*/ 821682 w 2768542"/>
                <a:gd name="connsiteY2" fmla="*/ 1818938 h 2414373"/>
                <a:gd name="connsiteX3" fmla="*/ 1095576 w 2768542"/>
                <a:gd name="connsiteY3" fmla="*/ 2144840 h 2414373"/>
                <a:gd name="connsiteX4" fmla="*/ 821682 w 2768542"/>
                <a:gd name="connsiteY4" fmla="*/ 2414373 h 2414373"/>
                <a:gd name="connsiteX5" fmla="*/ 821682 w 2768542"/>
                <a:gd name="connsiteY5" fmla="*/ 2253603 h 2414373"/>
                <a:gd name="connsiteX6" fmla="*/ 0 w 2768542"/>
                <a:gd name="connsiteY6" fmla="*/ 1394219 h 2414373"/>
                <a:gd name="connsiteX7" fmla="*/ 0 w 2768542"/>
                <a:gd name="connsiteY7" fmla="*/ 1120325 h 2414373"/>
                <a:gd name="connsiteX8" fmla="*/ 2733165 w 2768542"/>
                <a:gd name="connsiteY8" fmla="*/ 2 h 2414373"/>
                <a:gd name="connsiteX9" fmla="*/ 2768542 w 2768542"/>
                <a:gd name="connsiteY9" fmla="*/ 240643 h 2414373"/>
                <a:gd name="connsiteX10" fmla="*/ 13120 w 2768542"/>
                <a:gd name="connsiteY10" fmla="*/ 1257272 h 2414373"/>
                <a:gd name="connsiteX11" fmla="*/ 0 w 2768542"/>
                <a:gd name="connsiteY11" fmla="*/ 1120325 h 2414373"/>
                <a:gd name="connsiteX0" fmla="*/ 0 w 2768542"/>
                <a:gd name="connsiteY0" fmla="*/ 1120325 h 2414373"/>
                <a:gd name="connsiteX1" fmla="*/ 821682 w 2768542"/>
                <a:gd name="connsiteY1" fmla="*/ 1979709 h 2414373"/>
                <a:gd name="connsiteX2" fmla="*/ 821682 w 2768542"/>
                <a:gd name="connsiteY2" fmla="*/ 1818938 h 2414373"/>
                <a:gd name="connsiteX3" fmla="*/ 1095576 w 2768542"/>
                <a:gd name="connsiteY3" fmla="*/ 2144840 h 2414373"/>
                <a:gd name="connsiteX4" fmla="*/ 821682 w 2768542"/>
                <a:gd name="connsiteY4" fmla="*/ 2414373 h 2414373"/>
                <a:gd name="connsiteX5" fmla="*/ 821682 w 2768542"/>
                <a:gd name="connsiteY5" fmla="*/ 2253603 h 2414373"/>
                <a:gd name="connsiteX6" fmla="*/ 0 w 2768542"/>
                <a:gd name="connsiteY6" fmla="*/ 1394219 h 2414373"/>
                <a:gd name="connsiteX7" fmla="*/ 0 w 2768542"/>
                <a:gd name="connsiteY7" fmla="*/ 1120325 h 2414373"/>
                <a:gd name="connsiteX0" fmla="*/ 2764290 w 2768542"/>
                <a:gd name="connsiteY0" fmla="*/ 207392 h 2414373"/>
                <a:gd name="connsiteX1" fmla="*/ 13120 w 2768542"/>
                <a:gd name="connsiteY1" fmla="*/ 1257272 h 2414373"/>
                <a:gd name="connsiteX2" fmla="*/ 512340 w 2768542"/>
                <a:gd name="connsiteY2" fmla="*/ 666345 h 2414373"/>
                <a:gd name="connsiteX3" fmla="*/ 2747666 w 2768542"/>
                <a:gd name="connsiteY3" fmla="*/ 0 h 2414373"/>
                <a:gd name="connsiteX4" fmla="*/ 2764290 w 2768542"/>
                <a:gd name="connsiteY4" fmla="*/ 207392 h 2414373"/>
                <a:gd name="connsiteX0" fmla="*/ 0 w 2768542"/>
                <a:gd name="connsiteY0" fmla="*/ 1120325 h 2414373"/>
                <a:gd name="connsiteX1" fmla="*/ 821682 w 2768542"/>
                <a:gd name="connsiteY1" fmla="*/ 1979709 h 2414373"/>
                <a:gd name="connsiteX2" fmla="*/ 821682 w 2768542"/>
                <a:gd name="connsiteY2" fmla="*/ 1818938 h 2414373"/>
                <a:gd name="connsiteX3" fmla="*/ 1095576 w 2768542"/>
                <a:gd name="connsiteY3" fmla="*/ 2144840 h 2414373"/>
                <a:gd name="connsiteX4" fmla="*/ 821682 w 2768542"/>
                <a:gd name="connsiteY4" fmla="*/ 2414373 h 2414373"/>
                <a:gd name="connsiteX5" fmla="*/ 821682 w 2768542"/>
                <a:gd name="connsiteY5" fmla="*/ 2253603 h 2414373"/>
                <a:gd name="connsiteX6" fmla="*/ 0 w 2768542"/>
                <a:gd name="connsiteY6" fmla="*/ 1394219 h 2414373"/>
                <a:gd name="connsiteX7" fmla="*/ 0 w 2768542"/>
                <a:gd name="connsiteY7" fmla="*/ 1120325 h 2414373"/>
                <a:gd name="connsiteX8" fmla="*/ 2733165 w 2768542"/>
                <a:gd name="connsiteY8" fmla="*/ 2 h 2414373"/>
                <a:gd name="connsiteX9" fmla="*/ 2768542 w 2768542"/>
                <a:gd name="connsiteY9" fmla="*/ 240643 h 2414373"/>
                <a:gd name="connsiteX10" fmla="*/ 13120 w 2768542"/>
                <a:gd name="connsiteY10" fmla="*/ 1257272 h 2414373"/>
                <a:gd name="connsiteX11" fmla="*/ 0 w 2768542"/>
                <a:gd name="connsiteY11" fmla="*/ 1120325 h 2414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68542" h="2414373" stroke="0" extrusionOk="0">
                  <a:moveTo>
                    <a:pt x="0" y="1120325"/>
                  </a:moveTo>
                  <a:cubicBezTo>
                    <a:pt x="0" y="1525054"/>
                    <a:pt x="337965" y="1878527"/>
                    <a:pt x="821682" y="1979709"/>
                  </a:cubicBezTo>
                  <a:lnTo>
                    <a:pt x="821682" y="1818938"/>
                  </a:lnTo>
                  <a:lnTo>
                    <a:pt x="1095576" y="2144840"/>
                  </a:lnTo>
                  <a:lnTo>
                    <a:pt x="821682" y="2414373"/>
                  </a:lnTo>
                  <a:lnTo>
                    <a:pt x="821682" y="2253603"/>
                  </a:lnTo>
                  <a:cubicBezTo>
                    <a:pt x="337965" y="2152421"/>
                    <a:pt x="0" y="1798948"/>
                    <a:pt x="0" y="1394219"/>
                  </a:cubicBezTo>
                  <a:lnTo>
                    <a:pt x="0" y="1120325"/>
                  </a:lnTo>
                  <a:close/>
                </a:path>
                <a:path w="2768542" h="2414373" fill="darkenLess" stroke="0" extrusionOk="0">
                  <a:moveTo>
                    <a:pt x="2764290" y="207392"/>
                  </a:moveTo>
                  <a:cubicBezTo>
                    <a:pt x="2224485" y="207392"/>
                    <a:pt x="96409" y="825193"/>
                    <a:pt x="13120" y="1257272"/>
                  </a:cubicBezTo>
                  <a:cubicBezTo>
                    <a:pt x="-43379" y="964172"/>
                    <a:pt x="192862" y="883714"/>
                    <a:pt x="512340" y="666345"/>
                  </a:cubicBezTo>
                  <a:cubicBezTo>
                    <a:pt x="714519" y="515804"/>
                    <a:pt x="2473064" y="0"/>
                    <a:pt x="2747666" y="0"/>
                  </a:cubicBezTo>
                  <a:cubicBezTo>
                    <a:pt x="2766418" y="290804"/>
                    <a:pt x="2764290" y="116094"/>
                    <a:pt x="2764290" y="207392"/>
                  </a:cubicBezTo>
                  <a:close/>
                </a:path>
                <a:path w="2768542" h="2414373" fill="none" extrusionOk="0">
                  <a:moveTo>
                    <a:pt x="0" y="1120325"/>
                  </a:moveTo>
                  <a:cubicBezTo>
                    <a:pt x="0" y="1525054"/>
                    <a:pt x="337965" y="1878527"/>
                    <a:pt x="821682" y="1979709"/>
                  </a:cubicBezTo>
                  <a:lnTo>
                    <a:pt x="821682" y="1818938"/>
                  </a:lnTo>
                  <a:lnTo>
                    <a:pt x="1095576" y="2144840"/>
                  </a:lnTo>
                  <a:lnTo>
                    <a:pt x="821682" y="2414373"/>
                  </a:lnTo>
                  <a:lnTo>
                    <a:pt x="821682" y="2253603"/>
                  </a:lnTo>
                  <a:cubicBezTo>
                    <a:pt x="337965" y="2152421"/>
                    <a:pt x="0" y="1798948"/>
                    <a:pt x="0" y="1394219"/>
                  </a:cubicBezTo>
                  <a:lnTo>
                    <a:pt x="0" y="1120325"/>
                  </a:lnTo>
                  <a:cubicBezTo>
                    <a:pt x="0" y="630135"/>
                    <a:pt x="2128095" y="2"/>
                    <a:pt x="2733165" y="2"/>
                  </a:cubicBezTo>
                  <a:cubicBezTo>
                    <a:pt x="2733165" y="91300"/>
                    <a:pt x="2768542" y="149345"/>
                    <a:pt x="2768542" y="240643"/>
                  </a:cubicBezTo>
                  <a:cubicBezTo>
                    <a:pt x="2228737" y="240643"/>
                    <a:pt x="96409" y="825193"/>
                    <a:pt x="13120" y="1257272"/>
                  </a:cubicBezTo>
                  <a:lnTo>
                    <a:pt x="0" y="1120325"/>
                  </a:lnTo>
                  <a:close/>
                </a:path>
              </a:pathLst>
            </a:custGeom>
            <a:solidFill>
              <a:srgbClr val="F9870A"/>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1911930"/>
              <a:ext cx="6468777" cy="3048000"/>
            </a:xfrm>
            <a:prstGeom prst="rect">
              <a:avLst/>
            </a:prstGeom>
            <a:noFill/>
            <a:ln w="9525">
              <a:solidFill>
                <a:srgbClr val="F9870A"/>
              </a:solidFill>
              <a:miter lim="800000"/>
              <a:headEnd/>
              <a:tailEnd/>
            </a:ln>
            <a:effectLst>
              <a:outerShdw blurRad="1041400" dist="50800" dir="5400000" sx="171000" sy="171000" algn="ctr" rotWithShape="0">
                <a:srgbClr val="000000">
                  <a:alpha val="24000"/>
                </a:srgbClr>
              </a:outerShdw>
            </a:effectLst>
            <a:extLst>
              <a:ext uri="{909E8E84-426E-40DD-AFC4-6F175D3DCCD1}">
                <a14:hiddenFill xmlns:a14="http://schemas.microsoft.com/office/drawing/2010/main">
                  <a:solidFill>
                    <a:schemeClr val="accent1"/>
                  </a:solidFill>
                </a14:hiddenFill>
              </a:ext>
            </a:extLst>
          </p:spPr>
        </p:pic>
        <p:sp>
          <p:nvSpPr>
            <p:cNvPr id="5" name="Rectangle 4"/>
            <p:cNvSpPr/>
            <p:nvPr/>
          </p:nvSpPr>
          <p:spPr>
            <a:xfrm>
              <a:off x="2133600" y="3124200"/>
              <a:ext cx="1083038" cy="1371600"/>
            </a:xfrm>
            <a:prstGeom prst="rect">
              <a:avLst/>
            </a:prstGeom>
            <a:solidFill>
              <a:schemeClr val="accent1">
                <a:alpha val="0"/>
              </a:schemeClr>
            </a:solidFill>
            <a:ln w="95250">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124200" y="666750"/>
              <a:ext cx="517162" cy="723900"/>
            </a:xfrm>
            <a:prstGeom prst="rect">
              <a:avLst/>
            </a:prstGeom>
            <a:solidFill>
              <a:srgbClr val="F9870A">
                <a:alpha val="0"/>
              </a:srgbClr>
            </a:solidFill>
            <a:ln w="95250">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3229808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descr="Compound tracker sheet with:&#10;Date/time mode&#10;station #&#10;Compound class&#10;Patient Information&#10;and Additives &#10;&#10;Call out box with &quot;Patient information&quot;"/>
          <p:cNvGrpSpPr/>
          <p:nvPr/>
        </p:nvGrpSpPr>
        <p:grpSpPr>
          <a:xfrm>
            <a:off x="152400" y="652464"/>
            <a:ext cx="11832981" cy="5553075"/>
            <a:chOff x="152400" y="652464"/>
            <a:chExt cx="11832981" cy="5553075"/>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4064" y="652464"/>
              <a:ext cx="8143875" cy="5553075"/>
            </a:xfrm>
            <a:prstGeom prst="rect">
              <a:avLst/>
            </a:prstGeom>
            <a:noFill/>
            <a:ln>
              <a:noFill/>
            </a:ln>
            <a:effectLst>
              <a:outerShdw blurRad="50800" dist="50800" dir="5400000" sx="156000" sy="156000" algn="ctr" rotWithShape="0">
                <a:srgbClr val="000000">
                  <a:alpha val="37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3586164"/>
              <a:ext cx="10308981" cy="1000125"/>
            </a:xfrm>
            <a:prstGeom prst="rect">
              <a:avLst/>
            </a:prstGeom>
            <a:noFill/>
            <a:ln>
              <a:noFill/>
            </a:ln>
            <a:effectLst>
              <a:outerShdw blurRad="711200" dist="355600" dir="9180000" sx="200000" sy="200000" algn="ctr" rotWithShape="0">
                <a:srgbClr val="000000">
                  <a:alpha val="3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1665513" y="3597913"/>
              <a:ext cx="10308981" cy="1000125"/>
            </a:xfrm>
            <a:prstGeom prst="rect">
              <a:avLst/>
            </a:prstGeom>
            <a:solidFill>
              <a:schemeClr val="accent1">
                <a:alpha val="0"/>
              </a:schemeClr>
            </a:solidFill>
            <a:ln w="101600">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urved Right Arrow 13"/>
            <p:cNvSpPr/>
            <p:nvPr/>
          </p:nvSpPr>
          <p:spPr>
            <a:xfrm>
              <a:off x="152400" y="2743200"/>
              <a:ext cx="2514601" cy="1600200"/>
            </a:xfrm>
            <a:custGeom>
              <a:avLst/>
              <a:gdLst>
                <a:gd name="connsiteX0" fmla="*/ 0 w 1095576"/>
                <a:gd name="connsiteY0" fmla="*/ 887568 h 2209800"/>
                <a:gd name="connsiteX1" fmla="*/ 821682 w 1095576"/>
                <a:gd name="connsiteY1" fmla="*/ 1746952 h 2209800"/>
                <a:gd name="connsiteX2" fmla="*/ 821682 w 1095576"/>
                <a:gd name="connsiteY2" fmla="*/ 1586181 h 2209800"/>
                <a:gd name="connsiteX3" fmla="*/ 1095576 w 1095576"/>
                <a:gd name="connsiteY3" fmla="*/ 1912083 h 2209800"/>
                <a:gd name="connsiteX4" fmla="*/ 821682 w 1095576"/>
                <a:gd name="connsiteY4" fmla="*/ 2181616 h 2209800"/>
                <a:gd name="connsiteX5" fmla="*/ 821682 w 1095576"/>
                <a:gd name="connsiteY5" fmla="*/ 2020846 h 2209800"/>
                <a:gd name="connsiteX6" fmla="*/ 0 w 1095576"/>
                <a:gd name="connsiteY6" fmla="*/ 1161462 h 2209800"/>
                <a:gd name="connsiteX7" fmla="*/ 0 w 1095576"/>
                <a:gd name="connsiteY7" fmla="*/ 887568 h 2209800"/>
                <a:gd name="connsiteX0" fmla="*/ 1095576 w 1095576"/>
                <a:gd name="connsiteY0" fmla="*/ 273894 h 2209800"/>
                <a:gd name="connsiteX1" fmla="*/ 13120 w 1095576"/>
                <a:gd name="connsiteY1" fmla="*/ 1024515 h 2209800"/>
                <a:gd name="connsiteX2" fmla="*/ 354207 w 1095576"/>
                <a:gd name="connsiteY2" fmla="*/ 234083 h 2209800"/>
                <a:gd name="connsiteX3" fmla="*/ 1095577 w 1095576"/>
                <a:gd name="connsiteY3" fmla="*/ 0 h 2209800"/>
                <a:gd name="connsiteX4" fmla="*/ 1095576 w 1095576"/>
                <a:gd name="connsiteY4" fmla="*/ 273894 h 2209800"/>
                <a:gd name="connsiteX0" fmla="*/ 0 w 1095576"/>
                <a:gd name="connsiteY0" fmla="*/ 887568 h 2209800"/>
                <a:gd name="connsiteX1" fmla="*/ 821682 w 1095576"/>
                <a:gd name="connsiteY1" fmla="*/ 1746952 h 2209800"/>
                <a:gd name="connsiteX2" fmla="*/ 821682 w 1095576"/>
                <a:gd name="connsiteY2" fmla="*/ 1586181 h 2209800"/>
                <a:gd name="connsiteX3" fmla="*/ 1095576 w 1095576"/>
                <a:gd name="connsiteY3" fmla="*/ 1912083 h 2209800"/>
                <a:gd name="connsiteX4" fmla="*/ 821682 w 1095576"/>
                <a:gd name="connsiteY4" fmla="*/ 2181616 h 2209800"/>
                <a:gd name="connsiteX5" fmla="*/ 821682 w 1095576"/>
                <a:gd name="connsiteY5" fmla="*/ 2020846 h 2209800"/>
                <a:gd name="connsiteX6" fmla="*/ 0 w 1095576"/>
                <a:gd name="connsiteY6" fmla="*/ 1161462 h 2209800"/>
                <a:gd name="connsiteX7" fmla="*/ 0 w 1095576"/>
                <a:gd name="connsiteY7" fmla="*/ 887568 h 2209800"/>
                <a:gd name="connsiteX8" fmla="*/ 1095576 w 1095576"/>
                <a:gd name="connsiteY8" fmla="*/ 0 h 2209800"/>
                <a:gd name="connsiteX9" fmla="*/ 1095576 w 1095576"/>
                <a:gd name="connsiteY9" fmla="*/ 273894 h 2209800"/>
                <a:gd name="connsiteX10" fmla="*/ 13120 w 1095576"/>
                <a:gd name="connsiteY10" fmla="*/ 1024515 h 2209800"/>
                <a:gd name="connsiteX0" fmla="*/ 15 w 1926864"/>
                <a:gd name="connsiteY0" fmla="*/ 920818 h 2214866"/>
                <a:gd name="connsiteX1" fmla="*/ 821697 w 1926864"/>
                <a:gd name="connsiteY1" fmla="*/ 1780202 h 2214866"/>
                <a:gd name="connsiteX2" fmla="*/ 821697 w 1926864"/>
                <a:gd name="connsiteY2" fmla="*/ 1619431 h 2214866"/>
                <a:gd name="connsiteX3" fmla="*/ 1095591 w 1926864"/>
                <a:gd name="connsiteY3" fmla="*/ 1945333 h 2214866"/>
                <a:gd name="connsiteX4" fmla="*/ 821697 w 1926864"/>
                <a:gd name="connsiteY4" fmla="*/ 2214866 h 2214866"/>
                <a:gd name="connsiteX5" fmla="*/ 821697 w 1926864"/>
                <a:gd name="connsiteY5" fmla="*/ 2054096 h 2214866"/>
                <a:gd name="connsiteX6" fmla="*/ 15 w 1926864"/>
                <a:gd name="connsiteY6" fmla="*/ 1194712 h 2214866"/>
                <a:gd name="connsiteX7" fmla="*/ 15 w 1926864"/>
                <a:gd name="connsiteY7" fmla="*/ 920818 h 2214866"/>
                <a:gd name="connsiteX0" fmla="*/ 1095591 w 1926864"/>
                <a:gd name="connsiteY0" fmla="*/ 307144 h 2214866"/>
                <a:gd name="connsiteX1" fmla="*/ 13135 w 1926864"/>
                <a:gd name="connsiteY1" fmla="*/ 1057765 h 2214866"/>
                <a:gd name="connsiteX2" fmla="*/ 354222 w 1926864"/>
                <a:gd name="connsiteY2" fmla="*/ 267333 h 2214866"/>
                <a:gd name="connsiteX3" fmla="*/ 1095592 w 1926864"/>
                <a:gd name="connsiteY3" fmla="*/ 33250 h 2214866"/>
                <a:gd name="connsiteX4" fmla="*/ 1095591 w 1926864"/>
                <a:gd name="connsiteY4" fmla="*/ 307144 h 2214866"/>
                <a:gd name="connsiteX0" fmla="*/ 15 w 1926864"/>
                <a:gd name="connsiteY0" fmla="*/ 920818 h 2214866"/>
                <a:gd name="connsiteX1" fmla="*/ 821697 w 1926864"/>
                <a:gd name="connsiteY1" fmla="*/ 1780202 h 2214866"/>
                <a:gd name="connsiteX2" fmla="*/ 821697 w 1926864"/>
                <a:gd name="connsiteY2" fmla="*/ 1619431 h 2214866"/>
                <a:gd name="connsiteX3" fmla="*/ 1095591 w 1926864"/>
                <a:gd name="connsiteY3" fmla="*/ 1945333 h 2214866"/>
                <a:gd name="connsiteX4" fmla="*/ 821697 w 1926864"/>
                <a:gd name="connsiteY4" fmla="*/ 2214866 h 2214866"/>
                <a:gd name="connsiteX5" fmla="*/ 821697 w 1926864"/>
                <a:gd name="connsiteY5" fmla="*/ 2054096 h 2214866"/>
                <a:gd name="connsiteX6" fmla="*/ 15 w 1926864"/>
                <a:gd name="connsiteY6" fmla="*/ 1194712 h 2214866"/>
                <a:gd name="connsiteX7" fmla="*/ 15 w 1926864"/>
                <a:gd name="connsiteY7" fmla="*/ 920818 h 2214866"/>
                <a:gd name="connsiteX8" fmla="*/ 1926864 w 1926864"/>
                <a:gd name="connsiteY8" fmla="*/ 0 h 2214866"/>
                <a:gd name="connsiteX9" fmla="*/ 1095591 w 1926864"/>
                <a:gd name="connsiteY9" fmla="*/ 307144 h 2214866"/>
                <a:gd name="connsiteX10" fmla="*/ 13135 w 1926864"/>
                <a:gd name="connsiteY10" fmla="*/ 1057765 h 2214866"/>
                <a:gd name="connsiteX0" fmla="*/ 15 w 1943489"/>
                <a:gd name="connsiteY0" fmla="*/ 920818 h 2214866"/>
                <a:gd name="connsiteX1" fmla="*/ 821697 w 1943489"/>
                <a:gd name="connsiteY1" fmla="*/ 1780202 h 2214866"/>
                <a:gd name="connsiteX2" fmla="*/ 821697 w 1943489"/>
                <a:gd name="connsiteY2" fmla="*/ 1619431 h 2214866"/>
                <a:gd name="connsiteX3" fmla="*/ 1095591 w 1943489"/>
                <a:gd name="connsiteY3" fmla="*/ 1945333 h 2214866"/>
                <a:gd name="connsiteX4" fmla="*/ 821697 w 1943489"/>
                <a:gd name="connsiteY4" fmla="*/ 2214866 h 2214866"/>
                <a:gd name="connsiteX5" fmla="*/ 821697 w 1943489"/>
                <a:gd name="connsiteY5" fmla="*/ 2054096 h 2214866"/>
                <a:gd name="connsiteX6" fmla="*/ 15 w 1943489"/>
                <a:gd name="connsiteY6" fmla="*/ 1194712 h 2214866"/>
                <a:gd name="connsiteX7" fmla="*/ 15 w 1943489"/>
                <a:gd name="connsiteY7" fmla="*/ 920818 h 2214866"/>
                <a:gd name="connsiteX0" fmla="*/ 1095591 w 1943489"/>
                <a:gd name="connsiteY0" fmla="*/ 307144 h 2214866"/>
                <a:gd name="connsiteX1" fmla="*/ 13135 w 1943489"/>
                <a:gd name="connsiteY1" fmla="*/ 1057765 h 2214866"/>
                <a:gd name="connsiteX2" fmla="*/ 354222 w 1943489"/>
                <a:gd name="connsiteY2" fmla="*/ 267333 h 2214866"/>
                <a:gd name="connsiteX3" fmla="*/ 1095592 w 1943489"/>
                <a:gd name="connsiteY3" fmla="*/ 33250 h 2214866"/>
                <a:gd name="connsiteX4" fmla="*/ 1095591 w 1943489"/>
                <a:gd name="connsiteY4" fmla="*/ 307144 h 2214866"/>
                <a:gd name="connsiteX0" fmla="*/ 15 w 1943489"/>
                <a:gd name="connsiteY0" fmla="*/ 920818 h 2214866"/>
                <a:gd name="connsiteX1" fmla="*/ 821697 w 1943489"/>
                <a:gd name="connsiteY1" fmla="*/ 1780202 h 2214866"/>
                <a:gd name="connsiteX2" fmla="*/ 821697 w 1943489"/>
                <a:gd name="connsiteY2" fmla="*/ 1619431 h 2214866"/>
                <a:gd name="connsiteX3" fmla="*/ 1095591 w 1943489"/>
                <a:gd name="connsiteY3" fmla="*/ 1945333 h 2214866"/>
                <a:gd name="connsiteX4" fmla="*/ 821697 w 1943489"/>
                <a:gd name="connsiteY4" fmla="*/ 2214866 h 2214866"/>
                <a:gd name="connsiteX5" fmla="*/ 821697 w 1943489"/>
                <a:gd name="connsiteY5" fmla="*/ 2054096 h 2214866"/>
                <a:gd name="connsiteX6" fmla="*/ 15 w 1943489"/>
                <a:gd name="connsiteY6" fmla="*/ 1194712 h 2214866"/>
                <a:gd name="connsiteX7" fmla="*/ 15 w 1943489"/>
                <a:gd name="connsiteY7" fmla="*/ 920818 h 2214866"/>
                <a:gd name="connsiteX8" fmla="*/ 1926864 w 1943489"/>
                <a:gd name="connsiteY8" fmla="*/ 0 h 2214866"/>
                <a:gd name="connsiteX9" fmla="*/ 1943489 w 1943489"/>
                <a:gd name="connsiteY9" fmla="*/ 207391 h 2214866"/>
                <a:gd name="connsiteX10" fmla="*/ 13135 w 1943489"/>
                <a:gd name="connsiteY10" fmla="*/ 1057765 h 2214866"/>
                <a:gd name="connsiteX0" fmla="*/ 15 w 1943489"/>
                <a:gd name="connsiteY0" fmla="*/ 920818 h 2214866"/>
                <a:gd name="connsiteX1" fmla="*/ 821697 w 1943489"/>
                <a:gd name="connsiteY1" fmla="*/ 1780202 h 2214866"/>
                <a:gd name="connsiteX2" fmla="*/ 821697 w 1943489"/>
                <a:gd name="connsiteY2" fmla="*/ 1619431 h 2214866"/>
                <a:gd name="connsiteX3" fmla="*/ 1095591 w 1943489"/>
                <a:gd name="connsiteY3" fmla="*/ 1945333 h 2214866"/>
                <a:gd name="connsiteX4" fmla="*/ 821697 w 1943489"/>
                <a:gd name="connsiteY4" fmla="*/ 2214866 h 2214866"/>
                <a:gd name="connsiteX5" fmla="*/ 821697 w 1943489"/>
                <a:gd name="connsiteY5" fmla="*/ 2054096 h 2214866"/>
                <a:gd name="connsiteX6" fmla="*/ 15 w 1943489"/>
                <a:gd name="connsiteY6" fmla="*/ 1194712 h 2214866"/>
                <a:gd name="connsiteX7" fmla="*/ 15 w 1943489"/>
                <a:gd name="connsiteY7" fmla="*/ 920818 h 2214866"/>
                <a:gd name="connsiteX0" fmla="*/ 1095591 w 1943489"/>
                <a:gd name="connsiteY0" fmla="*/ 307144 h 2214866"/>
                <a:gd name="connsiteX1" fmla="*/ 13135 w 1943489"/>
                <a:gd name="connsiteY1" fmla="*/ 1057765 h 2214866"/>
                <a:gd name="connsiteX2" fmla="*/ 354222 w 1943489"/>
                <a:gd name="connsiteY2" fmla="*/ 267333 h 2214866"/>
                <a:gd name="connsiteX3" fmla="*/ 1095592 w 1943489"/>
                <a:gd name="connsiteY3" fmla="*/ 33250 h 2214866"/>
                <a:gd name="connsiteX4" fmla="*/ 1095591 w 1943489"/>
                <a:gd name="connsiteY4" fmla="*/ 307144 h 2214866"/>
                <a:gd name="connsiteX0" fmla="*/ 15 w 1943489"/>
                <a:gd name="connsiteY0" fmla="*/ 920818 h 2214866"/>
                <a:gd name="connsiteX1" fmla="*/ 821697 w 1943489"/>
                <a:gd name="connsiteY1" fmla="*/ 1780202 h 2214866"/>
                <a:gd name="connsiteX2" fmla="*/ 821697 w 1943489"/>
                <a:gd name="connsiteY2" fmla="*/ 1619431 h 2214866"/>
                <a:gd name="connsiteX3" fmla="*/ 1095591 w 1943489"/>
                <a:gd name="connsiteY3" fmla="*/ 1945333 h 2214866"/>
                <a:gd name="connsiteX4" fmla="*/ 821697 w 1943489"/>
                <a:gd name="connsiteY4" fmla="*/ 2214866 h 2214866"/>
                <a:gd name="connsiteX5" fmla="*/ 821697 w 1943489"/>
                <a:gd name="connsiteY5" fmla="*/ 2054096 h 2214866"/>
                <a:gd name="connsiteX6" fmla="*/ 15 w 1943489"/>
                <a:gd name="connsiteY6" fmla="*/ 1194712 h 2214866"/>
                <a:gd name="connsiteX7" fmla="*/ 15 w 1943489"/>
                <a:gd name="connsiteY7" fmla="*/ 920818 h 2214866"/>
                <a:gd name="connsiteX8" fmla="*/ 1926864 w 1943489"/>
                <a:gd name="connsiteY8" fmla="*/ 0 h 2214866"/>
                <a:gd name="connsiteX9" fmla="*/ 1943489 w 1943489"/>
                <a:gd name="connsiteY9" fmla="*/ 207391 h 2214866"/>
                <a:gd name="connsiteX10" fmla="*/ 13135 w 1943489"/>
                <a:gd name="connsiteY10" fmla="*/ 1057765 h 2214866"/>
                <a:gd name="connsiteX11" fmla="*/ 15 w 1943489"/>
                <a:gd name="connsiteY11" fmla="*/ 920818 h 2214866"/>
                <a:gd name="connsiteX0" fmla="*/ 15 w 1960116"/>
                <a:gd name="connsiteY0" fmla="*/ 920819 h 2214867"/>
                <a:gd name="connsiteX1" fmla="*/ 821697 w 1960116"/>
                <a:gd name="connsiteY1" fmla="*/ 1780203 h 2214867"/>
                <a:gd name="connsiteX2" fmla="*/ 821697 w 1960116"/>
                <a:gd name="connsiteY2" fmla="*/ 1619432 h 2214867"/>
                <a:gd name="connsiteX3" fmla="*/ 1095591 w 1960116"/>
                <a:gd name="connsiteY3" fmla="*/ 1945334 h 2214867"/>
                <a:gd name="connsiteX4" fmla="*/ 821697 w 1960116"/>
                <a:gd name="connsiteY4" fmla="*/ 2214867 h 2214867"/>
                <a:gd name="connsiteX5" fmla="*/ 821697 w 1960116"/>
                <a:gd name="connsiteY5" fmla="*/ 2054097 h 2214867"/>
                <a:gd name="connsiteX6" fmla="*/ 15 w 1960116"/>
                <a:gd name="connsiteY6" fmla="*/ 1194713 h 2214867"/>
                <a:gd name="connsiteX7" fmla="*/ 15 w 1960116"/>
                <a:gd name="connsiteY7" fmla="*/ 920819 h 2214867"/>
                <a:gd name="connsiteX0" fmla="*/ 1095591 w 1960116"/>
                <a:gd name="connsiteY0" fmla="*/ 307145 h 2214867"/>
                <a:gd name="connsiteX1" fmla="*/ 13135 w 1960116"/>
                <a:gd name="connsiteY1" fmla="*/ 1057766 h 2214867"/>
                <a:gd name="connsiteX2" fmla="*/ 354222 w 1960116"/>
                <a:gd name="connsiteY2" fmla="*/ 267334 h 2214867"/>
                <a:gd name="connsiteX3" fmla="*/ 1960116 w 1960116"/>
                <a:gd name="connsiteY3" fmla="*/ 0 h 2214867"/>
                <a:gd name="connsiteX4" fmla="*/ 1095591 w 1960116"/>
                <a:gd name="connsiteY4" fmla="*/ 307145 h 2214867"/>
                <a:gd name="connsiteX0" fmla="*/ 15 w 1960116"/>
                <a:gd name="connsiteY0" fmla="*/ 920819 h 2214867"/>
                <a:gd name="connsiteX1" fmla="*/ 821697 w 1960116"/>
                <a:gd name="connsiteY1" fmla="*/ 1780203 h 2214867"/>
                <a:gd name="connsiteX2" fmla="*/ 821697 w 1960116"/>
                <a:gd name="connsiteY2" fmla="*/ 1619432 h 2214867"/>
                <a:gd name="connsiteX3" fmla="*/ 1095591 w 1960116"/>
                <a:gd name="connsiteY3" fmla="*/ 1945334 h 2214867"/>
                <a:gd name="connsiteX4" fmla="*/ 821697 w 1960116"/>
                <a:gd name="connsiteY4" fmla="*/ 2214867 h 2214867"/>
                <a:gd name="connsiteX5" fmla="*/ 821697 w 1960116"/>
                <a:gd name="connsiteY5" fmla="*/ 2054097 h 2214867"/>
                <a:gd name="connsiteX6" fmla="*/ 15 w 1960116"/>
                <a:gd name="connsiteY6" fmla="*/ 1194713 h 2214867"/>
                <a:gd name="connsiteX7" fmla="*/ 15 w 1960116"/>
                <a:gd name="connsiteY7" fmla="*/ 920819 h 2214867"/>
                <a:gd name="connsiteX8" fmla="*/ 1926864 w 1960116"/>
                <a:gd name="connsiteY8" fmla="*/ 1 h 2214867"/>
                <a:gd name="connsiteX9" fmla="*/ 1943489 w 1960116"/>
                <a:gd name="connsiteY9" fmla="*/ 207392 h 2214867"/>
                <a:gd name="connsiteX10" fmla="*/ 13135 w 1960116"/>
                <a:gd name="connsiteY10" fmla="*/ 1057766 h 2214867"/>
                <a:gd name="connsiteX11" fmla="*/ 15 w 1960116"/>
                <a:gd name="connsiteY11" fmla="*/ 920819 h 2214867"/>
                <a:gd name="connsiteX0" fmla="*/ 15 w 1976740"/>
                <a:gd name="connsiteY0" fmla="*/ 920819 h 2214867"/>
                <a:gd name="connsiteX1" fmla="*/ 821697 w 1976740"/>
                <a:gd name="connsiteY1" fmla="*/ 1780203 h 2214867"/>
                <a:gd name="connsiteX2" fmla="*/ 821697 w 1976740"/>
                <a:gd name="connsiteY2" fmla="*/ 1619432 h 2214867"/>
                <a:gd name="connsiteX3" fmla="*/ 1095591 w 1976740"/>
                <a:gd name="connsiteY3" fmla="*/ 1945334 h 2214867"/>
                <a:gd name="connsiteX4" fmla="*/ 821697 w 1976740"/>
                <a:gd name="connsiteY4" fmla="*/ 2214867 h 2214867"/>
                <a:gd name="connsiteX5" fmla="*/ 821697 w 1976740"/>
                <a:gd name="connsiteY5" fmla="*/ 2054097 h 2214867"/>
                <a:gd name="connsiteX6" fmla="*/ 15 w 1976740"/>
                <a:gd name="connsiteY6" fmla="*/ 1194713 h 2214867"/>
                <a:gd name="connsiteX7" fmla="*/ 15 w 1976740"/>
                <a:gd name="connsiteY7" fmla="*/ 920819 h 2214867"/>
                <a:gd name="connsiteX0" fmla="*/ 1976740 w 1976740"/>
                <a:gd name="connsiteY0" fmla="*/ 190766 h 2214867"/>
                <a:gd name="connsiteX1" fmla="*/ 13135 w 1976740"/>
                <a:gd name="connsiteY1" fmla="*/ 1057766 h 2214867"/>
                <a:gd name="connsiteX2" fmla="*/ 354222 w 1976740"/>
                <a:gd name="connsiteY2" fmla="*/ 267334 h 2214867"/>
                <a:gd name="connsiteX3" fmla="*/ 1960116 w 1976740"/>
                <a:gd name="connsiteY3" fmla="*/ 0 h 2214867"/>
                <a:gd name="connsiteX4" fmla="*/ 1976740 w 1976740"/>
                <a:gd name="connsiteY4" fmla="*/ 190766 h 2214867"/>
                <a:gd name="connsiteX0" fmla="*/ 15 w 1976740"/>
                <a:gd name="connsiteY0" fmla="*/ 920819 h 2214867"/>
                <a:gd name="connsiteX1" fmla="*/ 821697 w 1976740"/>
                <a:gd name="connsiteY1" fmla="*/ 1780203 h 2214867"/>
                <a:gd name="connsiteX2" fmla="*/ 821697 w 1976740"/>
                <a:gd name="connsiteY2" fmla="*/ 1619432 h 2214867"/>
                <a:gd name="connsiteX3" fmla="*/ 1095591 w 1976740"/>
                <a:gd name="connsiteY3" fmla="*/ 1945334 h 2214867"/>
                <a:gd name="connsiteX4" fmla="*/ 821697 w 1976740"/>
                <a:gd name="connsiteY4" fmla="*/ 2214867 h 2214867"/>
                <a:gd name="connsiteX5" fmla="*/ 821697 w 1976740"/>
                <a:gd name="connsiteY5" fmla="*/ 2054097 h 2214867"/>
                <a:gd name="connsiteX6" fmla="*/ 15 w 1976740"/>
                <a:gd name="connsiteY6" fmla="*/ 1194713 h 2214867"/>
                <a:gd name="connsiteX7" fmla="*/ 15 w 1976740"/>
                <a:gd name="connsiteY7" fmla="*/ 920819 h 2214867"/>
                <a:gd name="connsiteX8" fmla="*/ 1926864 w 1976740"/>
                <a:gd name="connsiteY8" fmla="*/ 1 h 2214867"/>
                <a:gd name="connsiteX9" fmla="*/ 1943489 w 1976740"/>
                <a:gd name="connsiteY9" fmla="*/ 207392 h 2214867"/>
                <a:gd name="connsiteX10" fmla="*/ 13135 w 1976740"/>
                <a:gd name="connsiteY10" fmla="*/ 1057766 h 2214867"/>
                <a:gd name="connsiteX11" fmla="*/ 15 w 1976740"/>
                <a:gd name="connsiteY11" fmla="*/ 920819 h 2214867"/>
                <a:gd name="connsiteX0" fmla="*/ 0 w 1976725"/>
                <a:gd name="connsiteY0" fmla="*/ 920819 h 2214867"/>
                <a:gd name="connsiteX1" fmla="*/ 821682 w 1976725"/>
                <a:gd name="connsiteY1" fmla="*/ 1780203 h 2214867"/>
                <a:gd name="connsiteX2" fmla="*/ 821682 w 1976725"/>
                <a:gd name="connsiteY2" fmla="*/ 1619432 h 2214867"/>
                <a:gd name="connsiteX3" fmla="*/ 1095576 w 1976725"/>
                <a:gd name="connsiteY3" fmla="*/ 1945334 h 2214867"/>
                <a:gd name="connsiteX4" fmla="*/ 821682 w 1976725"/>
                <a:gd name="connsiteY4" fmla="*/ 2214867 h 2214867"/>
                <a:gd name="connsiteX5" fmla="*/ 821682 w 1976725"/>
                <a:gd name="connsiteY5" fmla="*/ 2054097 h 2214867"/>
                <a:gd name="connsiteX6" fmla="*/ 0 w 1976725"/>
                <a:gd name="connsiteY6" fmla="*/ 1194713 h 2214867"/>
                <a:gd name="connsiteX7" fmla="*/ 0 w 1976725"/>
                <a:gd name="connsiteY7" fmla="*/ 920819 h 2214867"/>
                <a:gd name="connsiteX0" fmla="*/ 1976725 w 1976725"/>
                <a:gd name="connsiteY0" fmla="*/ 190766 h 2214867"/>
                <a:gd name="connsiteX1" fmla="*/ 13120 w 1976725"/>
                <a:gd name="connsiteY1" fmla="*/ 1057766 h 2214867"/>
                <a:gd name="connsiteX2" fmla="*/ 503836 w 1976725"/>
                <a:gd name="connsiteY2" fmla="*/ 400338 h 2214867"/>
                <a:gd name="connsiteX3" fmla="*/ 1960101 w 1976725"/>
                <a:gd name="connsiteY3" fmla="*/ 0 h 2214867"/>
                <a:gd name="connsiteX4" fmla="*/ 1976725 w 1976725"/>
                <a:gd name="connsiteY4" fmla="*/ 190766 h 2214867"/>
                <a:gd name="connsiteX0" fmla="*/ 0 w 1976725"/>
                <a:gd name="connsiteY0" fmla="*/ 920819 h 2214867"/>
                <a:gd name="connsiteX1" fmla="*/ 821682 w 1976725"/>
                <a:gd name="connsiteY1" fmla="*/ 1780203 h 2214867"/>
                <a:gd name="connsiteX2" fmla="*/ 821682 w 1976725"/>
                <a:gd name="connsiteY2" fmla="*/ 1619432 h 2214867"/>
                <a:gd name="connsiteX3" fmla="*/ 1095576 w 1976725"/>
                <a:gd name="connsiteY3" fmla="*/ 1945334 h 2214867"/>
                <a:gd name="connsiteX4" fmla="*/ 821682 w 1976725"/>
                <a:gd name="connsiteY4" fmla="*/ 2214867 h 2214867"/>
                <a:gd name="connsiteX5" fmla="*/ 821682 w 1976725"/>
                <a:gd name="connsiteY5" fmla="*/ 2054097 h 2214867"/>
                <a:gd name="connsiteX6" fmla="*/ 0 w 1976725"/>
                <a:gd name="connsiteY6" fmla="*/ 1194713 h 2214867"/>
                <a:gd name="connsiteX7" fmla="*/ 0 w 1976725"/>
                <a:gd name="connsiteY7" fmla="*/ 920819 h 2214867"/>
                <a:gd name="connsiteX8" fmla="*/ 1926849 w 1976725"/>
                <a:gd name="connsiteY8" fmla="*/ 1 h 2214867"/>
                <a:gd name="connsiteX9" fmla="*/ 1943474 w 1976725"/>
                <a:gd name="connsiteY9" fmla="*/ 207392 h 2214867"/>
                <a:gd name="connsiteX10" fmla="*/ 13120 w 1976725"/>
                <a:gd name="connsiteY10" fmla="*/ 1057766 h 2214867"/>
                <a:gd name="connsiteX11" fmla="*/ 0 w 1976725"/>
                <a:gd name="connsiteY11" fmla="*/ 920819 h 2214867"/>
                <a:gd name="connsiteX0" fmla="*/ 0 w 1976725"/>
                <a:gd name="connsiteY0" fmla="*/ 920819 h 2214867"/>
                <a:gd name="connsiteX1" fmla="*/ 821682 w 1976725"/>
                <a:gd name="connsiteY1" fmla="*/ 1780203 h 2214867"/>
                <a:gd name="connsiteX2" fmla="*/ 821682 w 1976725"/>
                <a:gd name="connsiteY2" fmla="*/ 1619432 h 2214867"/>
                <a:gd name="connsiteX3" fmla="*/ 1095576 w 1976725"/>
                <a:gd name="connsiteY3" fmla="*/ 1945334 h 2214867"/>
                <a:gd name="connsiteX4" fmla="*/ 821682 w 1976725"/>
                <a:gd name="connsiteY4" fmla="*/ 2214867 h 2214867"/>
                <a:gd name="connsiteX5" fmla="*/ 821682 w 1976725"/>
                <a:gd name="connsiteY5" fmla="*/ 2054097 h 2214867"/>
                <a:gd name="connsiteX6" fmla="*/ 0 w 1976725"/>
                <a:gd name="connsiteY6" fmla="*/ 1194713 h 2214867"/>
                <a:gd name="connsiteX7" fmla="*/ 0 w 1976725"/>
                <a:gd name="connsiteY7" fmla="*/ 920819 h 2214867"/>
                <a:gd name="connsiteX0" fmla="*/ 1976725 w 1976725"/>
                <a:gd name="connsiteY0" fmla="*/ 190766 h 2214867"/>
                <a:gd name="connsiteX1" fmla="*/ 13120 w 1976725"/>
                <a:gd name="connsiteY1" fmla="*/ 1057766 h 2214867"/>
                <a:gd name="connsiteX2" fmla="*/ 503836 w 1976725"/>
                <a:gd name="connsiteY2" fmla="*/ 400338 h 2214867"/>
                <a:gd name="connsiteX3" fmla="*/ 1960101 w 1976725"/>
                <a:gd name="connsiteY3" fmla="*/ 0 h 2214867"/>
                <a:gd name="connsiteX4" fmla="*/ 1976725 w 1976725"/>
                <a:gd name="connsiteY4" fmla="*/ 190766 h 2214867"/>
                <a:gd name="connsiteX0" fmla="*/ 0 w 1976725"/>
                <a:gd name="connsiteY0" fmla="*/ 920819 h 2214867"/>
                <a:gd name="connsiteX1" fmla="*/ 821682 w 1976725"/>
                <a:gd name="connsiteY1" fmla="*/ 1780203 h 2214867"/>
                <a:gd name="connsiteX2" fmla="*/ 821682 w 1976725"/>
                <a:gd name="connsiteY2" fmla="*/ 1619432 h 2214867"/>
                <a:gd name="connsiteX3" fmla="*/ 1095576 w 1976725"/>
                <a:gd name="connsiteY3" fmla="*/ 1945334 h 2214867"/>
                <a:gd name="connsiteX4" fmla="*/ 821682 w 1976725"/>
                <a:gd name="connsiteY4" fmla="*/ 2214867 h 2214867"/>
                <a:gd name="connsiteX5" fmla="*/ 821682 w 1976725"/>
                <a:gd name="connsiteY5" fmla="*/ 2054097 h 2214867"/>
                <a:gd name="connsiteX6" fmla="*/ 0 w 1976725"/>
                <a:gd name="connsiteY6" fmla="*/ 1194713 h 2214867"/>
                <a:gd name="connsiteX7" fmla="*/ 0 w 1976725"/>
                <a:gd name="connsiteY7" fmla="*/ 920819 h 2214867"/>
                <a:gd name="connsiteX8" fmla="*/ 1926849 w 1976725"/>
                <a:gd name="connsiteY8" fmla="*/ 1 h 2214867"/>
                <a:gd name="connsiteX9" fmla="*/ 1943474 w 1976725"/>
                <a:gd name="connsiteY9" fmla="*/ 207392 h 2214867"/>
                <a:gd name="connsiteX10" fmla="*/ 13120 w 1976725"/>
                <a:gd name="connsiteY10" fmla="*/ 1057766 h 2214867"/>
                <a:gd name="connsiteX11" fmla="*/ 0 w 1976725"/>
                <a:gd name="connsiteY11" fmla="*/ 920819 h 2214867"/>
                <a:gd name="connsiteX0" fmla="*/ 0 w 1976725"/>
                <a:gd name="connsiteY0" fmla="*/ 920819 h 2214867"/>
                <a:gd name="connsiteX1" fmla="*/ 821682 w 1976725"/>
                <a:gd name="connsiteY1" fmla="*/ 1780203 h 2214867"/>
                <a:gd name="connsiteX2" fmla="*/ 821682 w 1976725"/>
                <a:gd name="connsiteY2" fmla="*/ 1619432 h 2214867"/>
                <a:gd name="connsiteX3" fmla="*/ 1095576 w 1976725"/>
                <a:gd name="connsiteY3" fmla="*/ 1945334 h 2214867"/>
                <a:gd name="connsiteX4" fmla="*/ 821682 w 1976725"/>
                <a:gd name="connsiteY4" fmla="*/ 2214867 h 2214867"/>
                <a:gd name="connsiteX5" fmla="*/ 821682 w 1976725"/>
                <a:gd name="connsiteY5" fmla="*/ 2054097 h 2214867"/>
                <a:gd name="connsiteX6" fmla="*/ 0 w 1976725"/>
                <a:gd name="connsiteY6" fmla="*/ 1194713 h 2214867"/>
                <a:gd name="connsiteX7" fmla="*/ 0 w 1976725"/>
                <a:gd name="connsiteY7" fmla="*/ 920819 h 2214867"/>
                <a:gd name="connsiteX0" fmla="*/ 1976725 w 1976725"/>
                <a:gd name="connsiteY0" fmla="*/ 190766 h 2214867"/>
                <a:gd name="connsiteX1" fmla="*/ 13120 w 1976725"/>
                <a:gd name="connsiteY1" fmla="*/ 1057766 h 2214867"/>
                <a:gd name="connsiteX2" fmla="*/ 437335 w 1976725"/>
                <a:gd name="connsiteY2" fmla="*/ 416963 h 2214867"/>
                <a:gd name="connsiteX3" fmla="*/ 1960101 w 1976725"/>
                <a:gd name="connsiteY3" fmla="*/ 0 h 2214867"/>
                <a:gd name="connsiteX4" fmla="*/ 1976725 w 1976725"/>
                <a:gd name="connsiteY4" fmla="*/ 190766 h 2214867"/>
                <a:gd name="connsiteX0" fmla="*/ 0 w 1976725"/>
                <a:gd name="connsiteY0" fmla="*/ 920819 h 2214867"/>
                <a:gd name="connsiteX1" fmla="*/ 821682 w 1976725"/>
                <a:gd name="connsiteY1" fmla="*/ 1780203 h 2214867"/>
                <a:gd name="connsiteX2" fmla="*/ 821682 w 1976725"/>
                <a:gd name="connsiteY2" fmla="*/ 1619432 h 2214867"/>
                <a:gd name="connsiteX3" fmla="*/ 1095576 w 1976725"/>
                <a:gd name="connsiteY3" fmla="*/ 1945334 h 2214867"/>
                <a:gd name="connsiteX4" fmla="*/ 821682 w 1976725"/>
                <a:gd name="connsiteY4" fmla="*/ 2214867 h 2214867"/>
                <a:gd name="connsiteX5" fmla="*/ 821682 w 1976725"/>
                <a:gd name="connsiteY5" fmla="*/ 2054097 h 2214867"/>
                <a:gd name="connsiteX6" fmla="*/ 0 w 1976725"/>
                <a:gd name="connsiteY6" fmla="*/ 1194713 h 2214867"/>
                <a:gd name="connsiteX7" fmla="*/ 0 w 1976725"/>
                <a:gd name="connsiteY7" fmla="*/ 920819 h 2214867"/>
                <a:gd name="connsiteX8" fmla="*/ 1926849 w 1976725"/>
                <a:gd name="connsiteY8" fmla="*/ 1 h 2214867"/>
                <a:gd name="connsiteX9" fmla="*/ 1943474 w 1976725"/>
                <a:gd name="connsiteY9" fmla="*/ 207392 h 2214867"/>
                <a:gd name="connsiteX10" fmla="*/ 13120 w 1976725"/>
                <a:gd name="connsiteY10" fmla="*/ 1057766 h 2214867"/>
                <a:gd name="connsiteX11" fmla="*/ 0 w 1976725"/>
                <a:gd name="connsiteY11" fmla="*/ 920819 h 221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76725" h="2214867" stroke="0" extrusionOk="0">
                  <a:moveTo>
                    <a:pt x="0" y="920819"/>
                  </a:moveTo>
                  <a:cubicBezTo>
                    <a:pt x="0" y="1325548"/>
                    <a:pt x="337965" y="1679021"/>
                    <a:pt x="821682" y="1780203"/>
                  </a:cubicBezTo>
                  <a:lnTo>
                    <a:pt x="821682" y="1619432"/>
                  </a:lnTo>
                  <a:lnTo>
                    <a:pt x="1095576" y="1945334"/>
                  </a:lnTo>
                  <a:lnTo>
                    <a:pt x="821682" y="2214867"/>
                  </a:lnTo>
                  <a:lnTo>
                    <a:pt x="821682" y="2054097"/>
                  </a:lnTo>
                  <a:cubicBezTo>
                    <a:pt x="337965" y="1952915"/>
                    <a:pt x="0" y="1599442"/>
                    <a:pt x="0" y="1194713"/>
                  </a:cubicBezTo>
                  <a:lnTo>
                    <a:pt x="0" y="920819"/>
                  </a:lnTo>
                  <a:close/>
                </a:path>
                <a:path w="1976725" h="2214867" fill="darkenLess" stroke="0" extrusionOk="0">
                  <a:moveTo>
                    <a:pt x="1976725" y="190766"/>
                  </a:moveTo>
                  <a:cubicBezTo>
                    <a:pt x="1436920" y="190766"/>
                    <a:pt x="96409" y="625687"/>
                    <a:pt x="13120" y="1057766"/>
                  </a:cubicBezTo>
                  <a:cubicBezTo>
                    <a:pt x="-43379" y="764666"/>
                    <a:pt x="117857" y="634332"/>
                    <a:pt x="437335" y="416963"/>
                  </a:cubicBezTo>
                  <a:cubicBezTo>
                    <a:pt x="639514" y="266422"/>
                    <a:pt x="1685499" y="0"/>
                    <a:pt x="1960101" y="0"/>
                  </a:cubicBezTo>
                  <a:cubicBezTo>
                    <a:pt x="1960101" y="91298"/>
                    <a:pt x="1976725" y="99468"/>
                    <a:pt x="1976725" y="190766"/>
                  </a:cubicBezTo>
                  <a:close/>
                </a:path>
                <a:path w="1976725" h="2214867" fill="none" extrusionOk="0">
                  <a:moveTo>
                    <a:pt x="0" y="920819"/>
                  </a:moveTo>
                  <a:cubicBezTo>
                    <a:pt x="0" y="1325548"/>
                    <a:pt x="337965" y="1679021"/>
                    <a:pt x="821682" y="1780203"/>
                  </a:cubicBezTo>
                  <a:lnTo>
                    <a:pt x="821682" y="1619432"/>
                  </a:lnTo>
                  <a:lnTo>
                    <a:pt x="1095576" y="1945334"/>
                  </a:lnTo>
                  <a:lnTo>
                    <a:pt x="821682" y="2214867"/>
                  </a:lnTo>
                  <a:lnTo>
                    <a:pt x="821682" y="2054097"/>
                  </a:lnTo>
                  <a:cubicBezTo>
                    <a:pt x="337965" y="1952915"/>
                    <a:pt x="0" y="1599442"/>
                    <a:pt x="0" y="1194713"/>
                  </a:cubicBezTo>
                  <a:lnTo>
                    <a:pt x="0" y="920819"/>
                  </a:lnTo>
                  <a:cubicBezTo>
                    <a:pt x="0" y="430629"/>
                    <a:pt x="1321779" y="1"/>
                    <a:pt x="1926849" y="1"/>
                  </a:cubicBezTo>
                  <a:cubicBezTo>
                    <a:pt x="1926849" y="91299"/>
                    <a:pt x="1943474" y="116094"/>
                    <a:pt x="1943474" y="207392"/>
                  </a:cubicBezTo>
                  <a:cubicBezTo>
                    <a:pt x="1403669" y="207392"/>
                    <a:pt x="96409" y="625687"/>
                    <a:pt x="13120" y="1057766"/>
                  </a:cubicBezTo>
                  <a:lnTo>
                    <a:pt x="0" y="920819"/>
                  </a:lnTo>
                  <a:close/>
                </a:path>
              </a:pathLst>
            </a:custGeom>
            <a:solidFill>
              <a:srgbClr val="F9870A"/>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3787589115"/>
      </p:ext>
    </p:extLst>
  </p:cSld>
  <p:clrMapOvr>
    <a:masterClrMapping/>
  </p:clrMapOvr>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pharmacy timesavers, CFT-semo, list settings, create view&#10;&#10;choose a view format:&#10;standard view&#10;calendar view&#10;access view&#10;datasheet view&#10;Gantt view&#10;custom view in shareponit design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81000"/>
            <a:ext cx="10896600" cy="6136574"/>
          </a:xfrm>
          <a:prstGeom prst="rect">
            <a:avLst/>
          </a:prstGeom>
          <a:noFill/>
          <a:ln w="57150">
            <a:solidFill>
              <a:srgbClr val="F9870A"/>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004023295"/>
      </p:ext>
    </p:extLst>
  </p:cSld>
  <p:clrMapOvr>
    <a:masterClrMapping/>
  </p:clrMapOvr>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pharmacy timesavers, CFT-semo, list settings, create view&#10;&#10;choose a view format:&#10;standard view&#10;calendar view&#10;access view&#10;datasheet view&#10;Gantt view&#10;custom view in shareponit designer&#10;&#10;start from an existing view"/>
          <p:cNvGrpSpPr/>
          <p:nvPr/>
        </p:nvGrpSpPr>
        <p:grpSpPr>
          <a:xfrm>
            <a:off x="457200" y="381000"/>
            <a:ext cx="10896600" cy="6136574"/>
            <a:chOff x="457200" y="381000"/>
            <a:chExt cx="10896600" cy="6136574"/>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81000"/>
              <a:ext cx="10896600" cy="6136574"/>
            </a:xfrm>
            <a:prstGeom prst="rect">
              <a:avLst/>
            </a:prstGeom>
            <a:noFill/>
            <a:ln w="57150">
              <a:solidFill>
                <a:srgbClr val="F9870A"/>
              </a:solidFill>
              <a:miter lim="800000"/>
              <a:headEnd/>
              <a:tailEnd/>
            </a:ln>
            <a:extLst>
              <a:ext uri="{909E8E84-426E-40DD-AFC4-6F175D3DCCD1}">
                <a14:hiddenFill xmlns:a14="http://schemas.microsoft.com/office/drawing/2010/main">
                  <a:solidFill>
                    <a:schemeClr val="accent1"/>
                  </a:solidFill>
                </a14:hiddenFill>
              </a:ext>
            </a:extLst>
          </p:spPr>
        </p:pic>
        <p:sp>
          <p:nvSpPr>
            <p:cNvPr id="3" name="Rectangle 2"/>
            <p:cNvSpPr/>
            <p:nvPr/>
          </p:nvSpPr>
          <p:spPr>
            <a:xfrm>
              <a:off x="2362200" y="5638800"/>
              <a:ext cx="2514600" cy="723900"/>
            </a:xfrm>
            <a:prstGeom prst="rect">
              <a:avLst/>
            </a:prstGeom>
            <a:solidFill>
              <a:schemeClr val="accent1">
                <a:alpha val="0"/>
              </a:schemeClr>
            </a:solidFill>
            <a:ln w="95250">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9870A"/>
                </a:solidFill>
              </a:endParaRPr>
            </a:p>
          </p:txBody>
        </p:sp>
      </p:grpSp>
    </p:spTree>
    <p:extLst>
      <p:ext uri="{BB962C8B-B14F-4D97-AF65-F5344CB8AC3E}">
        <p14:creationId xmlns:p14="http://schemas.microsoft.com/office/powerpoint/2010/main" val="2641138582"/>
      </p:ext>
    </p:extLst>
  </p:cSld>
  <p:clrMapOvr>
    <a:masterClrMapping/>
  </p:clrMapOvr>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descr="pharmacy timesavers, CFT-semo, list settings, create view&#10;&#10;choose a view format:&#10;standard view&#10;calendar view&#10;access view&#10;datasheet view&#10;Gantt view&#10;custom view in shareponit designer&#10;&#10;start from an existing view"/>
          <p:cNvGrpSpPr/>
          <p:nvPr/>
        </p:nvGrpSpPr>
        <p:grpSpPr>
          <a:xfrm>
            <a:off x="457200" y="381000"/>
            <a:ext cx="10896600" cy="6136574"/>
            <a:chOff x="457200" y="381000"/>
            <a:chExt cx="10896600" cy="6136574"/>
          </a:xfrm>
        </p:grpSpPr>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81000"/>
              <a:ext cx="10896600" cy="6136574"/>
            </a:xfrm>
            <a:prstGeom prst="rect">
              <a:avLst/>
            </a:prstGeom>
            <a:noFill/>
            <a:ln w="57150">
              <a:solidFill>
                <a:srgbClr val="F9870A"/>
              </a:solidFill>
              <a:miter lim="800000"/>
              <a:headEnd/>
              <a:tailEnd/>
            </a:ln>
            <a:extLst>
              <a:ext uri="{909E8E84-426E-40DD-AFC4-6F175D3DCCD1}">
                <a14:hiddenFill xmlns:a14="http://schemas.microsoft.com/office/drawing/2010/main">
                  <a:solidFill>
                    <a:schemeClr val="accent1"/>
                  </a:solidFill>
                </a14:hiddenFill>
              </a:ext>
            </a:extLst>
          </p:spPr>
        </p:pic>
        <p:sp>
          <p:nvSpPr>
            <p:cNvPr id="12" name="Rectangle 11"/>
            <p:cNvSpPr/>
            <p:nvPr/>
          </p:nvSpPr>
          <p:spPr>
            <a:xfrm>
              <a:off x="2362200" y="5638800"/>
              <a:ext cx="2514600" cy="723900"/>
            </a:xfrm>
            <a:prstGeom prst="rect">
              <a:avLst/>
            </a:prstGeom>
            <a:solidFill>
              <a:schemeClr val="accent1">
                <a:alpha val="0"/>
              </a:schemeClr>
            </a:solidFill>
            <a:ln w="95250">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9870A"/>
                </a:solidFill>
              </a:endParaRPr>
            </a:p>
          </p:txBody>
        </p:sp>
      </p:grpSp>
      <p:sp>
        <p:nvSpPr>
          <p:cNvPr id="6" name="Right Arrow 5"/>
          <p:cNvSpPr/>
          <p:nvPr/>
        </p:nvSpPr>
        <p:spPr>
          <a:xfrm>
            <a:off x="545530" y="5638800"/>
            <a:ext cx="1664270" cy="681275"/>
          </a:xfrm>
          <a:prstGeom prst="rightArrow">
            <a:avLst/>
          </a:prstGeom>
          <a:solidFill>
            <a:srgbClr val="F9870A"/>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5338053"/>
      </p:ext>
    </p:extLst>
  </p:cSld>
  <p:clrMapOvr>
    <a:masterClrMapping/>
  </p:clrMapOvr>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pharmacy timesavers, CFT-demo, list-settings, create view:&#10;&#10;Name: View name: data-view&#10;&#10;audience: view audiance: create a personal view/create a public view&#10;&#10;columns: display, column name, position from left&#10;&#10;box around name"/>
          <p:cNvGrpSpPr/>
          <p:nvPr/>
        </p:nvGrpSpPr>
        <p:grpSpPr>
          <a:xfrm>
            <a:off x="1219200" y="152398"/>
            <a:ext cx="9982200" cy="6531705"/>
            <a:chOff x="1219200" y="152398"/>
            <a:chExt cx="9982200" cy="6531705"/>
          </a:xfrm>
        </p:grpSpPr>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52398"/>
              <a:ext cx="9982200" cy="6531705"/>
            </a:xfrm>
            <a:prstGeom prst="rect">
              <a:avLst/>
            </a:prstGeom>
            <a:noFill/>
            <a:ln w="57150">
              <a:solidFill>
                <a:srgbClr val="F9870A"/>
              </a:solidFill>
              <a:miter lim="800000"/>
              <a:headEnd/>
              <a:tailEnd/>
            </a:ln>
            <a:extLst>
              <a:ext uri="{909E8E84-426E-40DD-AFC4-6F175D3DCCD1}">
                <a14:hiddenFill xmlns:a14="http://schemas.microsoft.com/office/drawing/2010/main">
                  <a:solidFill>
                    <a:schemeClr val="accent1"/>
                  </a:solidFill>
                </a14:hiddenFill>
              </a:ext>
            </a:extLst>
          </p:spPr>
        </p:pic>
        <p:pic>
          <p:nvPicPr>
            <p:cNvPr id="112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2286000"/>
              <a:ext cx="5867400" cy="13118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6172200" y="2316394"/>
              <a:ext cx="2971800" cy="625519"/>
            </a:xfrm>
            <a:prstGeom prst="rect">
              <a:avLst/>
            </a:prstGeom>
            <a:solidFill>
              <a:schemeClr val="accent1">
                <a:alpha val="0"/>
              </a:schemeClr>
            </a:solidFill>
            <a:ln w="95250">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p:cNvSpPr/>
            <p:nvPr/>
          </p:nvSpPr>
          <p:spPr>
            <a:xfrm rot="10800000">
              <a:off x="9296400" y="2362201"/>
              <a:ext cx="1664270" cy="681275"/>
            </a:xfrm>
            <a:prstGeom prst="rightArrow">
              <a:avLst/>
            </a:prstGeom>
            <a:solidFill>
              <a:srgbClr val="F9870A"/>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7835005"/>
      </p:ext>
    </p:extLst>
  </p:cSld>
  <p:clrMapOvr>
    <a:masterClrMapping/>
  </p:clrMapOvr>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pharmacy timesavers, CFT-demo, list-settings, create view:&#10;&#10;Name: View name: data-view&#10;make this the default view (Applies to public views Only)&#10;&#10;audience: view audiance: create a personal view/create a public view&#10;&#10;columns: display, column name, position from left&#10;&#10;box around: make this the default view"/>
          <p:cNvGrpSpPr/>
          <p:nvPr/>
        </p:nvGrpSpPr>
        <p:grpSpPr>
          <a:xfrm>
            <a:off x="1219200" y="152398"/>
            <a:ext cx="9982200" cy="6531705"/>
            <a:chOff x="1219200" y="152398"/>
            <a:chExt cx="9982200" cy="6531705"/>
          </a:xfrm>
        </p:grpSpPr>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52398"/>
              <a:ext cx="9982200" cy="6531705"/>
            </a:xfrm>
            <a:prstGeom prst="rect">
              <a:avLst/>
            </a:prstGeom>
            <a:noFill/>
            <a:ln w="57150">
              <a:solidFill>
                <a:srgbClr val="F9870A"/>
              </a:solidFill>
              <a:miter lim="800000"/>
              <a:headEnd/>
              <a:tailEnd/>
            </a:ln>
            <a:extLst>
              <a:ext uri="{909E8E84-426E-40DD-AFC4-6F175D3DCCD1}">
                <a14:hiddenFill xmlns:a14="http://schemas.microsoft.com/office/drawing/2010/main">
                  <a:solidFill>
                    <a:schemeClr val="accent1"/>
                  </a:solidFill>
                </a14:hiddenFill>
              </a:ext>
            </a:extLst>
          </p:spPr>
        </p:pic>
        <p:pic>
          <p:nvPicPr>
            <p:cNvPr id="112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2286000"/>
              <a:ext cx="5867400" cy="13118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6210300" y="2912026"/>
              <a:ext cx="2971800" cy="625519"/>
            </a:xfrm>
            <a:prstGeom prst="rect">
              <a:avLst/>
            </a:prstGeom>
            <a:solidFill>
              <a:schemeClr val="accent1">
                <a:alpha val="0"/>
              </a:schemeClr>
            </a:solidFill>
            <a:ln w="95250">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p:cNvSpPr/>
            <p:nvPr/>
          </p:nvSpPr>
          <p:spPr>
            <a:xfrm rot="10800000">
              <a:off x="9372600" y="2912026"/>
              <a:ext cx="1664270" cy="681275"/>
            </a:xfrm>
            <a:prstGeom prst="rightArrow">
              <a:avLst/>
            </a:prstGeom>
            <a:solidFill>
              <a:srgbClr val="F9870A"/>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79132604"/>
      </p:ext>
    </p:extLst>
  </p:cSld>
  <p:clrMapOvr>
    <a:masterClrMapping/>
  </p:clrMapOvr>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pharmacy timesavers, CFT-demo, list-settings, create view:&#10;&#10;Name: View name: data-view&#10;&#10;audience: view audiance: create a personal view/create a public view&#10;&#10;columns: display, column name, position from left&#10;&#10;box around view audience"/>
          <p:cNvGrpSpPr/>
          <p:nvPr/>
        </p:nvGrpSpPr>
        <p:grpSpPr>
          <a:xfrm>
            <a:off x="1219200" y="152398"/>
            <a:ext cx="10814335" cy="6531705"/>
            <a:chOff x="1219200" y="152398"/>
            <a:chExt cx="10814335" cy="6531705"/>
          </a:xfrm>
        </p:grpSpPr>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52398"/>
              <a:ext cx="9982200" cy="6531705"/>
            </a:xfrm>
            <a:prstGeom prst="rect">
              <a:avLst/>
            </a:prstGeom>
            <a:noFill/>
            <a:ln w="57150">
              <a:solidFill>
                <a:srgbClr val="F9870A"/>
              </a:solidFill>
              <a:miter lim="800000"/>
              <a:headEnd/>
              <a:tailEnd/>
            </a:ln>
            <a:extLst>
              <a:ext uri="{909E8E84-426E-40DD-AFC4-6F175D3DCCD1}">
                <a14:hiddenFill xmlns:a14="http://schemas.microsoft.com/office/drawing/2010/main">
                  <a:solidFill>
                    <a:schemeClr val="accent1"/>
                  </a:solidFill>
                </a14:hiddenFill>
              </a:ext>
            </a:extLst>
          </p:spPr>
        </p:pic>
        <p:pic>
          <p:nvPicPr>
            <p:cNvPr id="112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2286000"/>
              <a:ext cx="5867400" cy="131182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Rectangle 3"/>
            <p:cNvSpPr/>
            <p:nvPr/>
          </p:nvSpPr>
          <p:spPr>
            <a:xfrm>
              <a:off x="6193971" y="3597826"/>
              <a:ext cx="4010764" cy="1431374"/>
            </a:xfrm>
            <a:prstGeom prst="rect">
              <a:avLst/>
            </a:prstGeom>
            <a:solidFill>
              <a:schemeClr val="accent1">
                <a:alpha val="0"/>
              </a:schemeClr>
            </a:solidFill>
            <a:ln w="76200">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p:cNvSpPr/>
            <p:nvPr/>
          </p:nvSpPr>
          <p:spPr>
            <a:xfrm rot="10800000">
              <a:off x="10369265" y="4114800"/>
              <a:ext cx="1664270" cy="681275"/>
            </a:xfrm>
            <a:prstGeom prst="rightArrow">
              <a:avLst/>
            </a:prstGeom>
            <a:solidFill>
              <a:srgbClr val="F9870A"/>
            </a:solid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62985415"/>
      </p:ext>
    </p:extLst>
  </p:cSld>
  <p:clrMapOvr>
    <a:masterClrMapping/>
  </p:clrMapOvr>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Columns: select or clear the check box next to each column you want to show or hide in this view of this page. To specify the order of the columns, select a number in the position from left box.&#10;&#10;Display:&#10;Column name:&#10;position from left"/>
          <p:cNvGrpSpPr/>
          <p:nvPr/>
        </p:nvGrpSpPr>
        <p:grpSpPr>
          <a:xfrm>
            <a:off x="1524000" y="76200"/>
            <a:ext cx="9067800" cy="6740440"/>
            <a:chOff x="1524000" y="76200"/>
            <a:chExt cx="9067800" cy="6740440"/>
          </a:xfrm>
        </p:grpSpPr>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76200"/>
              <a:ext cx="9067800" cy="6740440"/>
            </a:xfrm>
            <a:prstGeom prst="rect">
              <a:avLst/>
            </a:prstGeom>
            <a:noFill/>
            <a:ln w="38100">
              <a:solidFill>
                <a:srgbClr val="F9870A"/>
              </a:solidFill>
              <a:miter lim="800000"/>
              <a:headEnd/>
              <a:tailEnd/>
            </a:ln>
            <a:extLst>
              <a:ext uri="{909E8E84-426E-40DD-AFC4-6F175D3DCCD1}">
                <a14:hiddenFill xmlns:a14="http://schemas.microsoft.com/office/drawing/2010/main">
                  <a:solidFill>
                    <a:schemeClr val="accent1"/>
                  </a:solidFill>
                </a14:hiddenFill>
              </a:ext>
            </a:extLst>
          </p:spPr>
        </p:pic>
        <p:sp>
          <p:nvSpPr>
            <p:cNvPr id="4" name="Rectangle 3"/>
            <p:cNvSpPr/>
            <p:nvPr/>
          </p:nvSpPr>
          <p:spPr>
            <a:xfrm>
              <a:off x="5181600" y="381000"/>
              <a:ext cx="5410200" cy="6324600"/>
            </a:xfrm>
            <a:prstGeom prst="rect">
              <a:avLst/>
            </a:prstGeom>
            <a:solidFill>
              <a:schemeClr val="accent1">
                <a:alpha val="0"/>
              </a:schemeClr>
            </a:solidFill>
            <a:ln w="95250">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p:cNvSpPr/>
            <p:nvPr/>
          </p:nvSpPr>
          <p:spPr>
            <a:xfrm>
              <a:off x="3330406" y="1371600"/>
              <a:ext cx="1664270" cy="681275"/>
            </a:xfrm>
            <a:prstGeom prst="rightArrow">
              <a:avLst/>
            </a:prstGeom>
            <a:solidFill>
              <a:srgbClr val="F9870A"/>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19125934"/>
      </p:ext>
    </p:extLst>
  </p:cSld>
  <p:clrMapOvr>
    <a:masterClrMapping/>
  </p:clrMapOvr>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Sort: select up to two columns to determine the order inwhich the items in the view are displayed. Learn more about sorting items.&#10;&#10;First sort by the column:date&#10;show items in ascending order/show items in descending order&#10;&#10;Then sort columns: none&#10;show items in ascending order/ show items in descending order&#10;sort only by specified criteria (folders may not appear before items)"/>
          <p:cNvGrpSpPr/>
          <p:nvPr/>
        </p:nvGrpSpPr>
        <p:grpSpPr>
          <a:xfrm>
            <a:off x="1752600" y="0"/>
            <a:ext cx="8991600" cy="6784685"/>
            <a:chOff x="1752600" y="0"/>
            <a:chExt cx="8991600" cy="6784685"/>
          </a:xfrm>
        </p:grpSpPr>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0"/>
              <a:ext cx="8991600" cy="6784685"/>
            </a:xfrm>
            <a:prstGeom prst="rect">
              <a:avLst/>
            </a:prstGeom>
            <a:noFill/>
            <a:ln w="38100">
              <a:solidFill>
                <a:srgbClr val="F9870A"/>
              </a:solidFill>
              <a:miter lim="800000"/>
              <a:headEnd/>
              <a:tailEnd/>
            </a:ln>
            <a:extLst>
              <a:ext uri="{909E8E84-426E-40DD-AFC4-6F175D3DCCD1}">
                <a14:hiddenFill xmlns:a14="http://schemas.microsoft.com/office/drawing/2010/main">
                  <a:solidFill>
                    <a:schemeClr val="accent1"/>
                  </a:solidFill>
                </a14:hiddenFill>
              </a:ext>
            </a:extLst>
          </p:spPr>
        </p:pic>
        <p:sp>
          <p:nvSpPr>
            <p:cNvPr id="3" name="Rectangle 2"/>
            <p:cNvSpPr/>
            <p:nvPr/>
          </p:nvSpPr>
          <p:spPr>
            <a:xfrm>
              <a:off x="5181600" y="381000"/>
              <a:ext cx="5562600" cy="4038600"/>
            </a:xfrm>
            <a:prstGeom prst="rect">
              <a:avLst/>
            </a:prstGeom>
            <a:solidFill>
              <a:schemeClr val="accent1">
                <a:alpha val="0"/>
              </a:schemeClr>
            </a:solidFill>
            <a:ln w="95250">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Arrow 3"/>
            <p:cNvSpPr/>
            <p:nvPr/>
          </p:nvSpPr>
          <p:spPr>
            <a:xfrm>
              <a:off x="3330406" y="1371600"/>
              <a:ext cx="1664270" cy="681275"/>
            </a:xfrm>
            <a:prstGeom prst="rightArrow">
              <a:avLst/>
            </a:prstGeom>
            <a:solidFill>
              <a:srgbClr val="F9870A"/>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26801592"/>
      </p:ext>
    </p:extLst>
  </p:cSld>
  <p:clrMapOvr>
    <a:masterClrMapping/>
  </p:clrMapOvr>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filter: &#10;&#10;show all items in this view&#10;show items only when the following is true:&#10;show the items when column"/>
          <p:cNvGrpSpPr/>
          <p:nvPr/>
        </p:nvGrpSpPr>
        <p:grpSpPr>
          <a:xfrm>
            <a:off x="1752600" y="0"/>
            <a:ext cx="8991600" cy="6858000"/>
            <a:chOff x="1752600" y="0"/>
            <a:chExt cx="8991600" cy="6858000"/>
          </a:xfrm>
        </p:grpSpPr>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0"/>
              <a:ext cx="8991600" cy="6784685"/>
            </a:xfrm>
            <a:prstGeom prst="rect">
              <a:avLst/>
            </a:prstGeom>
            <a:noFill/>
            <a:ln w="9525">
              <a:solidFill>
                <a:srgbClr val="F9870A"/>
              </a:solidFill>
              <a:miter lim="800000"/>
              <a:headEnd/>
              <a:tailEnd/>
            </a:ln>
            <a:extLst>
              <a:ext uri="{909E8E84-426E-40DD-AFC4-6F175D3DCCD1}">
                <a14:hiddenFill xmlns:a14="http://schemas.microsoft.com/office/drawing/2010/main">
                  <a:solidFill>
                    <a:schemeClr val="accent1"/>
                  </a:solidFill>
                </a14:hiddenFill>
              </a:ext>
            </a:extLst>
          </p:spPr>
        </p:pic>
        <p:sp>
          <p:nvSpPr>
            <p:cNvPr id="3" name="Rectangle 2"/>
            <p:cNvSpPr/>
            <p:nvPr/>
          </p:nvSpPr>
          <p:spPr>
            <a:xfrm>
              <a:off x="5334000" y="4572000"/>
              <a:ext cx="5257800" cy="2286000"/>
            </a:xfrm>
            <a:prstGeom prst="rect">
              <a:avLst/>
            </a:prstGeom>
            <a:solidFill>
              <a:schemeClr val="accent1">
                <a:alpha val="0"/>
              </a:schemeClr>
            </a:solidFill>
            <a:ln w="95250">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Arrow 3"/>
            <p:cNvSpPr/>
            <p:nvPr/>
          </p:nvSpPr>
          <p:spPr>
            <a:xfrm>
              <a:off x="3517330" y="5029200"/>
              <a:ext cx="1664270" cy="681275"/>
            </a:xfrm>
            <a:prstGeom prst="rightArrow">
              <a:avLst/>
            </a:prstGeom>
            <a:solidFill>
              <a:srgbClr val="F9870A"/>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5236004"/>
      </p:ext>
    </p:extLst>
  </p:cSld>
  <p:clrMapOvr>
    <a:masterClrMapping/>
  </p:clrMapOvr>
  <p:timing>
    <p:tnLst>
      <p:par>
        <p:cT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incline editing&#10;tabular view&#10;group by&#10;totals&#10;style&#10;folders&#10;item limit&#10;mobile (adjust mobile settings for this view)&#10;&#10;enable this view for mobile access (applies to public views only)&#10;Make this view the default view for mobile access (applies to public views only)&#10;number of items to display in list view web part for this view: 3&#10;field to display in mobile list simple view:date&#10;&#10;Ok/cancel"/>
          <p:cNvGrpSpPr/>
          <p:nvPr/>
        </p:nvGrpSpPr>
        <p:grpSpPr>
          <a:xfrm>
            <a:off x="1524000" y="92529"/>
            <a:ext cx="9875946" cy="6742773"/>
            <a:chOff x="1524000" y="92529"/>
            <a:chExt cx="9875946" cy="6742773"/>
          </a:xfrm>
        </p:grpSpPr>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46031"/>
              <a:ext cx="9875946" cy="6689271"/>
            </a:xfrm>
            <a:prstGeom prst="rect">
              <a:avLst/>
            </a:prstGeom>
            <a:noFill/>
            <a:ln w="38100">
              <a:solidFill>
                <a:srgbClr val="F9870A"/>
              </a:solidFill>
              <a:miter lim="800000"/>
              <a:headEnd/>
              <a:tailEnd/>
            </a:ln>
            <a:extLst>
              <a:ext uri="{909E8E84-426E-40DD-AFC4-6F175D3DCCD1}">
                <a14:hiddenFill xmlns:a14="http://schemas.microsoft.com/office/drawing/2010/main">
                  <a:solidFill>
                    <a:schemeClr val="accent1"/>
                  </a:solidFill>
                </a14:hiddenFill>
              </a:ext>
            </a:extLst>
          </p:spPr>
        </p:pic>
        <p:sp>
          <p:nvSpPr>
            <p:cNvPr id="3" name="Rectangle 2"/>
            <p:cNvSpPr/>
            <p:nvPr/>
          </p:nvSpPr>
          <p:spPr>
            <a:xfrm>
              <a:off x="1536130" y="92529"/>
              <a:ext cx="3569270" cy="4022271"/>
            </a:xfrm>
            <a:prstGeom prst="rect">
              <a:avLst/>
            </a:prstGeom>
            <a:solidFill>
              <a:schemeClr val="accent1">
                <a:alpha val="0"/>
              </a:schemeClr>
            </a:solidFill>
            <a:ln w="95250">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Arrow 3"/>
            <p:cNvSpPr/>
            <p:nvPr/>
          </p:nvSpPr>
          <p:spPr>
            <a:xfrm rot="10800000">
              <a:off x="5193730" y="1422389"/>
              <a:ext cx="1664270" cy="681275"/>
            </a:xfrm>
            <a:prstGeom prst="rightArrow">
              <a:avLst/>
            </a:prstGeom>
            <a:solidFill>
              <a:srgbClr val="F9870A"/>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8368704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Compound tracker sheet with:&#10;Date/time mode&#10;station #&#10;Compound class&#10;Patient Information&#10;and Additives &#10;&#10;&#10;Additives table:&#10;Component, additive, manufacturer, lot#, expiration date, volume added, total dose &#10;with rows for Additives 1-5, diluent (recon), base solution, evac. container, overfill removed"/>
          <p:cNvGrpSpPr/>
          <p:nvPr/>
        </p:nvGrpSpPr>
        <p:grpSpPr>
          <a:xfrm>
            <a:off x="731044" y="652464"/>
            <a:ext cx="10668262" cy="5553075"/>
            <a:chOff x="731044" y="652464"/>
            <a:chExt cx="10668262" cy="5553075"/>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4064" y="652464"/>
              <a:ext cx="8143875" cy="5553075"/>
            </a:xfrm>
            <a:prstGeom prst="rect">
              <a:avLst/>
            </a:prstGeom>
            <a:noFill/>
            <a:ln>
              <a:noFill/>
            </a:ln>
            <a:effectLst>
              <a:outerShdw blurRad="50800" dist="50800" dir="5400000" sx="200000" sy="200000" algn="ctr" rotWithShape="0">
                <a:srgbClr val="000000">
                  <a:alpha val="54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1" y="3657600"/>
              <a:ext cx="3248025"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2695" y="1094253"/>
              <a:ext cx="10606611" cy="4669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731044" y="1094253"/>
              <a:ext cx="10668262" cy="4669496"/>
            </a:xfrm>
            <a:prstGeom prst="rect">
              <a:avLst/>
            </a:prstGeom>
            <a:solidFill>
              <a:schemeClr val="accent1">
                <a:alpha val="0"/>
              </a:schemeClr>
            </a:solidFill>
            <a:ln w="101600">
              <a:solidFill>
                <a:srgbClr val="F9870A"/>
              </a:solidFill>
            </a:ln>
            <a:effectLst>
              <a:outerShdw blurRad="50800" dir="5400000" algn="ctr" rotWithShape="0">
                <a:srgbClr val="000000">
                  <a:alpha val="9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50395777"/>
      </p:ext>
    </p:extLst>
  </p:cSld>
  <p:clrMapOvr>
    <a:masterClrMapping/>
  </p:clrMapOvr>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incline editing&#10;tabular view&#10;group by&#10;totals&#10;style&#10;folders&#10;item limit&#10;mobile (adjust mobile settings for this view)&#10;&#10;enable this view for mobile access (applies to public views only)&#10;Make this view the default view for mobile access (applies to public views only)&#10;number of items to display in list view web part for this view: 3&#10;field to display in mobile list simple view:date&#10;&#10;Ok/cancel&#10;&#10;box around ok"/>
          <p:cNvGrpSpPr/>
          <p:nvPr/>
        </p:nvGrpSpPr>
        <p:grpSpPr>
          <a:xfrm>
            <a:off x="1249254" y="92529"/>
            <a:ext cx="9875946" cy="6765471"/>
            <a:chOff x="1249254" y="92529"/>
            <a:chExt cx="9875946" cy="6765471"/>
          </a:xfrm>
        </p:grpSpPr>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9254" y="92529"/>
              <a:ext cx="9875946" cy="6689271"/>
            </a:xfrm>
            <a:prstGeom prst="rect">
              <a:avLst/>
            </a:prstGeom>
            <a:noFill/>
            <a:ln w="38100">
              <a:solidFill>
                <a:srgbClr val="F9870A"/>
              </a:solidFill>
              <a:miter lim="800000"/>
              <a:headEnd/>
              <a:tailEnd/>
            </a:ln>
            <a:extLst>
              <a:ext uri="{909E8E84-426E-40DD-AFC4-6F175D3DCCD1}">
                <a14:hiddenFill xmlns:a14="http://schemas.microsoft.com/office/drawing/2010/main">
                  <a:solidFill>
                    <a:schemeClr val="accent1"/>
                  </a:solidFill>
                </a14:hiddenFill>
              </a:ext>
            </a:extLst>
          </p:spPr>
        </p:pic>
        <p:sp>
          <p:nvSpPr>
            <p:cNvPr id="3" name="Rectangle 2"/>
            <p:cNvSpPr/>
            <p:nvPr/>
          </p:nvSpPr>
          <p:spPr>
            <a:xfrm>
              <a:off x="6781800" y="6248399"/>
              <a:ext cx="2286000" cy="576943"/>
            </a:xfrm>
            <a:prstGeom prst="rect">
              <a:avLst/>
            </a:prstGeom>
            <a:solidFill>
              <a:schemeClr val="accent1">
                <a:alpha val="0"/>
              </a:schemeClr>
            </a:solidFill>
            <a:ln w="95250">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Arrow 3"/>
            <p:cNvSpPr/>
            <p:nvPr/>
          </p:nvSpPr>
          <p:spPr>
            <a:xfrm>
              <a:off x="4800600" y="6176725"/>
              <a:ext cx="1664270" cy="681275"/>
            </a:xfrm>
            <a:prstGeom prst="rightArrow">
              <a:avLst/>
            </a:prstGeom>
            <a:solidFill>
              <a:srgbClr val="F9870A"/>
            </a:solidFill>
            <a:ln w="38100">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48719277"/>
      </p:ext>
    </p:extLst>
  </p:cSld>
  <p:clrMapOvr>
    <a:masterClrMapping/>
  </p:clrMapOvr>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pharmacy timesavers, CFT-demo, data-vi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76200"/>
            <a:ext cx="10210800" cy="6693485"/>
          </a:xfrm>
          <a:prstGeom prst="rect">
            <a:avLst/>
          </a:prstGeom>
          <a:noFill/>
          <a:ln w="57150">
            <a:solidFill>
              <a:srgbClr val="F9870A"/>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231081284"/>
      </p:ext>
    </p:extLst>
  </p:cSld>
  <p:clrMapOvr>
    <a:masterClrMapping/>
  </p:clrMapOvr>
  <p:timing>
    <p:tnLst>
      <p:par>
        <p:cT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pharmacy timesavers, CFT-demo, data view"/>
          <p:cNvGrpSpPr/>
          <p:nvPr/>
        </p:nvGrpSpPr>
        <p:grpSpPr>
          <a:xfrm>
            <a:off x="914400" y="76200"/>
            <a:ext cx="10210800" cy="6693485"/>
            <a:chOff x="914400" y="76200"/>
            <a:chExt cx="10210800" cy="6693485"/>
          </a:xfrm>
        </p:grpSpPr>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76200"/>
              <a:ext cx="10210800" cy="6693485"/>
            </a:xfrm>
            <a:prstGeom prst="rect">
              <a:avLst/>
            </a:prstGeom>
            <a:noFill/>
            <a:ln w="57150">
              <a:solidFill>
                <a:srgbClr val="F9870A"/>
              </a:solidFill>
              <a:miter lim="800000"/>
              <a:headEnd/>
              <a:tailEnd/>
            </a:ln>
            <a:extLst>
              <a:ext uri="{909E8E84-426E-40DD-AFC4-6F175D3DCCD1}">
                <a14:hiddenFill xmlns:a14="http://schemas.microsoft.com/office/drawing/2010/main">
                  <a:solidFill>
                    <a:schemeClr val="accent1"/>
                  </a:solidFill>
                </a14:hiddenFill>
              </a:ext>
            </a:extLst>
          </p:spPr>
        </p:pic>
        <p:sp>
          <p:nvSpPr>
            <p:cNvPr id="3" name="Rectangle 2"/>
            <p:cNvSpPr/>
            <p:nvPr/>
          </p:nvSpPr>
          <p:spPr>
            <a:xfrm>
              <a:off x="4648199" y="605074"/>
              <a:ext cx="1600201" cy="576943"/>
            </a:xfrm>
            <a:prstGeom prst="rect">
              <a:avLst/>
            </a:prstGeom>
            <a:solidFill>
              <a:schemeClr val="accent1">
                <a:alpha val="0"/>
              </a:schemeClr>
            </a:solidFill>
            <a:ln w="95250">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Arrow 3"/>
            <p:cNvSpPr/>
            <p:nvPr/>
          </p:nvSpPr>
          <p:spPr>
            <a:xfrm rot="10800000">
              <a:off x="6400800" y="533400"/>
              <a:ext cx="1664270" cy="681275"/>
            </a:xfrm>
            <a:prstGeom prst="rightArrow">
              <a:avLst/>
            </a:prstGeom>
            <a:solidFill>
              <a:srgbClr val="F9870A"/>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00090459"/>
      </p:ext>
    </p:extLst>
  </p:cSld>
  <p:clrMapOvr>
    <a:masterClrMapping/>
  </p:clrMapOvr>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pharmacy timesavers, CFT-demo, data view.&#10;Data view drop down:&#10;all items&#10;data-view&#10;modify this view&#10;create view&#10;configure views for this location"/>
          <p:cNvGrpSpPr/>
          <p:nvPr/>
        </p:nvGrpSpPr>
        <p:grpSpPr>
          <a:xfrm>
            <a:off x="914400" y="76200"/>
            <a:ext cx="10210800" cy="6693485"/>
            <a:chOff x="914400" y="76200"/>
            <a:chExt cx="10210800" cy="6693485"/>
          </a:xfrm>
        </p:grpSpPr>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76200"/>
              <a:ext cx="10210800" cy="6693485"/>
            </a:xfrm>
            <a:prstGeom prst="rect">
              <a:avLst/>
            </a:prstGeom>
            <a:noFill/>
            <a:ln w="9525">
              <a:solidFill>
                <a:srgbClr val="F9870A"/>
              </a:solidFill>
              <a:miter lim="800000"/>
              <a:headEnd/>
              <a:tailEnd/>
            </a:ln>
            <a:extLst>
              <a:ext uri="{909E8E84-426E-40DD-AFC4-6F175D3DCCD1}">
                <a14:hiddenFill xmlns:a14="http://schemas.microsoft.com/office/drawing/2010/main">
                  <a:solidFill>
                    <a:schemeClr val="accent1"/>
                  </a:solidFill>
                </a14:hiddenFill>
              </a:ext>
            </a:extLst>
          </p:spPr>
        </p:pic>
        <p:sp>
          <p:nvSpPr>
            <p:cNvPr id="3" name="Rectangle 2"/>
            <p:cNvSpPr/>
            <p:nvPr/>
          </p:nvSpPr>
          <p:spPr>
            <a:xfrm>
              <a:off x="4724399" y="605074"/>
              <a:ext cx="1600201" cy="576943"/>
            </a:xfrm>
            <a:prstGeom prst="rect">
              <a:avLst/>
            </a:prstGeom>
            <a:solidFill>
              <a:schemeClr val="accent1">
                <a:alpha val="0"/>
              </a:schemeClr>
            </a:solidFill>
            <a:ln w="95250">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Arrow 3"/>
            <p:cNvSpPr/>
            <p:nvPr/>
          </p:nvSpPr>
          <p:spPr>
            <a:xfrm rot="10800000">
              <a:off x="6400800" y="533400"/>
              <a:ext cx="1664270" cy="681275"/>
            </a:xfrm>
            <a:prstGeom prst="rightArrow">
              <a:avLst/>
            </a:prstGeom>
            <a:solidFill>
              <a:srgbClr val="F9870A"/>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43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0312" y="1857780"/>
              <a:ext cx="6486029" cy="31303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urved Right Arrow 13"/>
            <p:cNvSpPr/>
            <p:nvPr/>
          </p:nvSpPr>
          <p:spPr>
            <a:xfrm>
              <a:off x="2193561" y="874037"/>
              <a:ext cx="2454638" cy="3185013"/>
            </a:xfrm>
            <a:custGeom>
              <a:avLst/>
              <a:gdLst>
                <a:gd name="connsiteX0" fmla="*/ 0 w 1095576"/>
                <a:gd name="connsiteY0" fmla="*/ 887568 h 2209800"/>
                <a:gd name="connsiteX1" fmla="*/ 821682 w 1095576"/>
                <a:gd name="connsiteY1" fmla="*/ 1746952 h 2209800"/>
                <a:gd name="connsiteX2" fmla="*/ 821682 w 1095576"/>
                <a:gd name="connsiteY2" fmla="*/ 1586181 h 2209800"/>
                <a:gd name="connsiteX3" fmla="*/ 1095576 w 1095576"/>
                <a:gd name="connsiteY3" fmla="*/ 1912083 h 2209800"/>
                <a:gd name="connsiteX4" fmla="*/ 821682 w 1095576"/>
                <a:gd name="connsiteY4" fmla="*/ 2181616 h 2209800"/>
                <a:gd name="connsiteX5" fmla="*/ 821682 w 1095576"/>
                <a:gd name="connsiteY5" fmla="*/ 2020846 h 2209800"/>
                <a:gd name="connsiteX6" fmla="*/ 0 w 1095576"/>
                <a:gd name="connsiteY6" fmla="*/ 1161462 h 2209800"/>
                <a:gd name="connsiteX7" fmla="*/ 0 w 1095576"/>
                <a:gd name="connsiteY7" fmla="*/ 887568 h 2209800"/>
                <a:gd name="connsiteX0" fmla="*/ 1095576 w 1095576"/>
                <a:gd name="connsiteY0" fmla="*/ 273894 h 2209800"/>
                <a:gd name="connsiteX1" fmla="*/ 13120 w 1095576"/>
                <a:gd name="connsiteY1" fmla="*/ 1024515 h 2209800"/>
                <a:gd name="connsiteX2" fmla="*/ 354207 w 1095576"/>
                <a:gd name="connsiteY2" fmla="*/ 234083 h 2209800"/>
                <a:gd name="connsiteX3" fmla="*/ 1095577 w 1095576"/>
                <a:gd name="connsiteY3" fmla="*/ 0 h 2209800"/>
                <a:gd name="connsiteX4" fmla="*/ 1095576 w 1095576"/>
                <a:gd name="connsiteY4" fmla="*/ 273894 h 2209800"/>
                <a:gd name="connsiteX0" fmla="*/ 0 w 1095576"/>
                <a:gd name="connsiteY0" fmla="*/ 887568 h 2209800"/>
                <a:gd name="connsiteX1" fmla="*/ 821682 w 1095576"/>
                <a:gd name="connsiteY1" fmla="*/ 1746952 h 2209800"/>
                <a:gd name="connsiteX2" fmla="*/ 821682 w 1095576"/>
                <a:gd name="connsiteY2" fmla="*/ 1586181 h 2209800"/>
                <a:gd name="connsiteX3" fmla="*/ 1095576 w 1095576"/>
                <a:gd name="connsiteY3" fmla="*/ 1912083 h 2209800"/>
                <a:gd name="connsiteX4" fmla="*/ 821682 w 1095576"/>
                <a:gd name="connsiteY4" fmla="*/ 2181616 h 2209800"/>
                <a:gd name="connsiteX5" fmla="*/ 821682 w 1095576"/>
                <a:gd name="connsiteY5" fmla="*/ 2020846 h 2209800"/>
                <a:gd name="connsiteX6" fmla="*/ 0 w 1095576"/>
                <a:gd name="connsiteY6" fmla="*/ 1161462 h 2209800"/>
                <a:gd name="connsiteX7" fmla="*/ 0 w 1095576"/>
                <a:gd name="connsiteY7" fmla="*/ 887568 h 2209800"/>
                <a:gd name="connsiteX8" fmla="*/ 1095576 w 1095576"/>
                <a:gd name="connsiteY8" fmla="*/ 0 h 2209800"/>
                <a:gd name="connsiteX9" fmla="*/ 1095576 w 1095576"/>
                <a:gd name="connsiteY9" fmla="*/ 273894 h 2209800"/>
                <a:gd name="connsiteX10" fmla="*/ 13120 w 1095576"/>
                <a:gd name="connsiteY10" fmla="*/ 1024515 h 2209800"/>
                <a:gd name="connsiteX0" fmla="*/ 15 w 1926864"/>
                <a:gd name="connsiteY0" fmla="*/ 920818 h 2214866"/>
                <a:gd name="connsiteX1" fmla="*/ 821697 w 1926864"/>
                <a:gd name="connsiteY1" fmla="*/ 1780202 h 2214866"/>
                <a:gd name="connsiteX2" fmla="*/ 821697 w 1926864"/>
                <a:gd name="connsiteY2" fmla="*/ 1619431 h 2214866"/>
                <a:gd name="connsiteX3" fmla="*/ 1095591 w 1926864"/>
                <a:gd name="connsiteY3" fmla="*/ 1945333 h 2214866"/>
                <a:gd name="connsiteX4" fmla="*/ 821697 w 1926864"/>
                <a:gd name="connsiteY4" fmla="*/ 2214866 h 2214866"/>
                <a:gd name="connsiteX5" fmla="*/ 821697 w 1926864"/>
                <a:gd name="connsiteY5" fmla="*/ 2054096 h 2214866"/>
                <a:gd name="connsiteX6" fmla="*/ 15 w 1926864"/>
                <a:gd name="connsiteY6" fmla="*/ 1194712 h 2214866"/>
                <a:gd name="connsiteX7" fmla="*/ 15 w 1926864"/>
                <a:gd name="connsiteY7" fmla="*/ 920818 h 2214866"/>
                <a:gd name="connsiteX0" fmla="*/ 1095591 w 1926864"/>
                <a:gd name="connsiteY0" fmla="*/ 307144 h 2214866"/>
                <a:gd name="connsiteX1" fmla="*/ 13135 w 1926864"/>
                <a:gd name="connsiteY1" fmla="*/ 1057765 h 2214866"/>
                <a:gd name="connsiteX2" fmla="*/ 354222 w 1926864"/>
                <a:gd name="connsiteY2" fmla="*/ 267333 h 2214866"/>
                <a:gd name="connsiteX3" fmla="*/ 1095592 w 1926864"/>
                <a:gd name="connsiteY3" fmla="*/ 33250 h 2214866"/>
                <a:gd name="connsiteX4" fmla="*/ 1095591 w 1926864"/>
                <a:gd name="connsiteY4" fmla="*/ 307144 h 2214866"/>
                <a:gd name="connsiteX0" fmla="*/ 15 w 1926864"/>
                <a:gd name="connsiteY0" fmla="*/ 920818 h 2214866"/>
                <a:gd name="connsiteX1" fmla="*/ 821697 w 1926864"/>
                <a:gd name="connsiteY1" fmla="*/ 1780202 h 2214866"/>
                <a:gd name="connsiteX2" fmla="*/ 821697 w 1926864"/>
                <a:gd name="connsiteY2" fmla="*/ 1619431 h 2214866"/>
                <a:gd name="connsiteX3" fmla="*/ 1095591 w 1926864"/>
                <a:gd name="connsiteY3" fmla="*/ 1945333 h 2214866"/>
                <a:gd name="connsiteX4" fmla="*/ 821697 w 1926864"/>
                <a:gd name="connsiteY4" fmla="*/ 2214866 h 2214866"/>
                <a:gd name="connsiteX5" fmla="*/ 821697 w 1926864"/>
                <a:gd name="connsiteY5" fmla="*/ 2054096 h 2214866"/>
                <a:gd name="connsiteX6" fmla="*/ 15 w 1926864"/>
                <a:gd name="connsiteY6" fmla="*/ 1194712 h 2214866"/>
                <a:gd name="connsiteX7" fmla="*/ 15 w 1926864"/>
                <a:gd name="connsiteY7" fmla="*/ 920818 h 2214866"/>
                <a:gd name="connsiteX8" fmla="*/ 1926864 w 1926864"/>
                <a:gd name="connsiteY8" fmla="*/ 0 h 2214866"/>
                <a:gd name="connsiteX9" fmla="*/ 1095591 w 1926864"/>
                <a:gd name="connsiteY9" fmla="*/ 307144 h 2214866"/>
                <a:gd name="connsiteX10" fmla="*/ 13135 w 1926864"/>
                <a:gd name="connsiteY10" fmla="*/ 1057765 h 2214866"/>
                <a:gd name="connsiteX0" fmla="*/ 15 w 1943489"/>
                <a:gd name="connsiteY0" fmla="*/ 920818 h 2214866"/>
                <a:gd name="connsiteX1" fmla="*/ 821697 w 1943489"/>
                <a:gd name="connsiteY1" fmla="*/ 1780202 h 2214866"/>
                <a:gd name="connsiteX2" fmla="*/ 821697 w 1943489"/>
                <a:gd name="connsiteY2" fmla="*/ 1619431 h 2214866"/>
                <a:gd name="connsiteX3" fmla="*/ 1095591 w 1943489"/>
                <a:gd name="connsiteY3" fmla="*/ 1945333 h 2214866"/>
                <a:gd name="connsiteX4" fmla="*/ 821697 w 1943489"/>
                <a:gd name="connsiteY4" fmla="*/ 2214866 h 2214866"/>
                <a:gd name="connsiteX5" fmla="*/ 821697 w 1943489"/>
                <a:gd name="connsiteY5" fmla="*/ 2054096 h 2214866"/>
                <a:gd name="connsiteX6" fmla="*/ 15 w 1943489"/>
                <a:gd name="connsiteY6" fmla="*/ 1194712 h 2214866"/>
                <a:gd name="connsiteX7" fmla="*/ 15 w 1943489"/>
                <a:gd name="connsiteY7" fmla="*/ 920818 h 2214866"/>
                <a:gd name="connsiteX0" fmla="*/ 1095591 w 1943489"/>
                <a:gd name="connsiteY0" fmla="*/ 307144 h 2214866"/>
                <a:gd name="connsiteX1" fmla="*/ 13135 w 1943489"/>
                <a:gd name="connsiteY1" fmla="*/ 1057765 h 2214866"/>
                <a:gd name="connsiteX2" fmla="*/ 354222 w 1943489"/>
                <a:gd name="connsiteY2" fmla="*/ 267333 h 2214866"/>
                <a:gd name="connsiteX3" fmla="*/ 1095592 w 1943489"/>
                <a:gd name="connsiteY3" fmla="*/ 33250 h 2214866"/>
                <a:gd name="connsiteX4" fmla="*/ 1095591 w 1943489"/>
                <a:gd name="connsiteY4" fmla="*/ 307144 h 2214866"/>
                <a:gd name="connsiteX0" fmla="*/ 15 w 1943489"/>
                <a:gd name="connsiteY0" fmla="*/ 920818 h 2214866"/>
                <a:gd name="connsiteX1" fmla="*/ 821697 w 1943489"/>
                <a:gd name="connsiteY1" fmla="*/ 1780202 h 2214866"/>
                <a:gd name="connsiteX2" fmla="*/ 821697 w 1943489"/>
                <a:gd name="connsiteY2" fmla="*/ 1619431 h 2214866"/>
                <a:gd name="connsiteX3" fmla="*/ 1095591 w 1943489"/>
                <a:gd name="connsiteY3" fmla="*/ 1945333 h 2214866"/>
                <a:gd name="connsiteX4" fmla="*/ 821697 w 1943489"/>
                <a:gd name="connsiteY4" fmla="*/ 2214866 h 2214866"/>
                <a:gd name="connsiteX5" fmla="*/ 821697 w 1943489"/>
                <a:gd name="connsiteY5" fmla="*/ 2054096 h 2214866"/>
                <a:gd name="connsiteX6" fmla="*/ 15 w 1943489"/>
                <a:gd name="connsiteY6" fmla="*/ 1194712 h 2214866"/>
                <a:gd name="connsiteX7" fmla="*/ 15 w 1943489"/>
                <a:gd name="connsiteY7" fmla="*/ 920818 h 2214866"/>
                <a:gd name="connsiteX8" fmla="*/ 1926864 w 1943489"/>
                <a:gd name="connsiteY8" fmla="*/ 0 h 2214866"/>
                <a:gd name="connsiteX9" fmla="*/ 1943489 w 1943489"/>
                <a:gd name="connsiteY9" fmla="*/ 207391 h 2214866"/>
                <a:gd name="connsiteX10" fmla="*/ 13135 w 1943489"/>
                <a:gd name="connsiteY10" fmla="*/ 1057765 h 2214866"/>
                <a:gd name="connsiteX0" fmla="*/ 15 w 1943489"/>
                <a:gd name="connsiteY0" fmla="*/ 920818 h 2214866"/>
                <a:gd name="connsiteX1" fmla="*/ 821697 w 1943489"/>
                <a:gd name="connsiteY1" fmla="*/ 1780202 h 2214866"/>
                <a:gd name="connsiteX2" fmla="*/ 821697 w 1943489"/>
                <a:gd name="connsiteY2" fmla="*/ 1619431 h 2214866"/>
                <a:gd name="connsiteX3" fmla="*/ 1095591 w 1943489"/>
                <a:gd name="connsiteY3" fmla="*/ 1945333 h 2214866"/>
                <a:gd name="connsiteX4" fmla="*/ 821697 w 1943489"/>
                <a:gd name="connsiteY4" fmla="*/ 2214866 h 2214866"/>
                <a:gd name="connsiteX5" fmla="*/ 821697 w 1943489"/>
                <a:gd name="connsiteY5" fmla="*/ 2054096 h 2214866"/>
                <a:gd name="connsiteX6" fmla="*/ 15 w 1943489"/>
                <a:gd name="connsiteY6" fmla="*/ 1194712 h 2214866"/>
                <a:gd name="connsiteX7" fmla="*/ 15 w 1943489"/>
                <a:gd name="connsiteY7" fmla="*/ 920818 h 2214866"/>
                <a:gd name="connsiteX0" fmla="*/ 1095591 w 1943489"/>
                <a:gd name="connsiteY0" fmla="*/ 307144 h 2214866"/>
                <a:gd name="connsiteX1" fmla="*/ 13135 w 1943489"/>
                <a:gd name="connsiteY1" fmla="*/ 1057765 h 2214866"/>
                <a:gd name="connsiteX2" fmla="*/ 354222 w 1943489"/>
                <a:gd name="connsiteY2" fmla="*/ 267333 h 2214866"/>
                <a:gd name="connsiteX3" fmla="*/ 1095592 w 1943489"/>
                <a:gd name="connsiteY3" fmla="*/ 33250 h 2214866"/>
                <a:gd name="connsiteX4" fmla="*/ 1095591 w 1943489"/>
                <a:gd name="connsiteY4" fmla="*/ 307144 h 2214866"/>
                <a:gd name="connsiteX0" fmla="*/ 15 w 1943489"/>
                <a:gd name="connsiteY0" fmla="*/ 920818 h 2214866"/>
                <a:gd name="connsiteX1" fmla="*/ 821697 w 1943489"/>
                <a:gd name="connsiteY1" fmla="*/ 1780202 h 2214866"/>
                <a:gd name="connsiteX2" fmla="*/ 821697 w 1943489"/>
                <a:gd name="connsiteY2" fmla="*/ 1619431 h 2214866"/>
                <a:gd name="connsiteX3" fmla="*/ 1095591 w 1943489"/>
                <a:gd name="connsiteY3" fmla="*/ 1945333 h 2214866"/>
                <a:gd name="connsiteX4" fmla="*/ 821697 w 1943489"/>
                <a:gd name="connsiteY4" fmla="*/ 2214866 h 2214866"/>
                <a:gd name="connsiteX5" fmla="*/ 821697 w 1943489"/>
                <a:gd name="connsiteY5" fmla="*/ 2054096 h 2214866"/>
                <a:gd name="connsiteX6" fmla="*/ 15 w 1943489"/>
                <a:gd name="connsiteY6" fmla="*/ 1194712 h 2214866"/>
                <a:gd name="connsiteX7" fmla="*/ 15 w 1943489"/>
                <a:gd name="connsiteY7" fmla="*/ 920818 h 2214866"/>
                <a:gd name="connsiteX8" fmla="*/ 1926864 w 1943489"/>
                <a:gd name="connsiteY8" fmla="*/ 0 h 2214866"/>
                <a:gd name="connsiteX9" fmla="*/ 1943489 w 1943489"/>
                <a:gd name="connsiteY9" fmla="*/ 207391 h 2214866"/>
                <a:gd name="connsiteX10" fmla="*/ 13135 w 1943489"/>
                <a:gd name="connsiteY10" fmla="*/ 1057765 h 2214866"/>
                <a:gd name="connsiteX11" fmla="*/ 15 w 1943489"/>
                <a:gd name="connsiteY11" fmla="*/ 920818 h 2214866"/>
                <a:gd name="connsiteX0" fmla="*/ 15 w 1960116"/>
                <a:gd name="connsiteY0" fmla="*/ 920819 h 2214867"/>
                <a:gd name="connsiteX1" fmla="*/ 821697 w 1960116"/>
                <a:gd name="connsiteY1" fmla="*/ 1780203 h 2214867"/>
                <a:gd name="connsiteX2" fmla="*/ 821697 w 1960116"/>
                <a:gd name="connsiteY2" fmla="*/ 1619432 h 2214867"/>
                <a:gd name="connsiteX3" fmla="*/ 1095591 w 1960116"/>
                <a:gd name="connsiteY3" fmla="*/ 1945334 h 2214867"/>
                <a:gd name="connsiteX4" fmla="*/ 821697 w 1960116"/>
                <a:gd name="connsiteY4" fmla="*/ 2214867 h 2214867"/>
                <a:gd name="connsiteX5" fmla="*/ 821697 w 1960116"/>
                <a:gd name="connsiteY5" fmla="*/ 2054097 h 2214867"/>
                <a:gd name="connsiteX6" fmla="*/ 15 w 1960116"/>
                <a:gd name="connsiteY6" fmla="*/ 1194713 h 2214867"/>
                <a:gd name="connsiteX7" fmla="*/ 15 w 1960116"/>
                <a:gd name="connsiteY7" fmla="*/ 920819 h 2214867"/>
                <a:gd name="connsiteX0" fmla="*/ 1095591 w 1960116"/>
                <a:gd name="connsiteY0" fmla="*/ 307145 h 2214867"/>
                <a:gd name="connsiteX1" fmla="*/ 13135 w 1960116"/>
                <a:gd name="connsiteY1" fmla="*/ 1057766 h 2214867"/>
                <a:gd name="connsiteX2" fmla="*/ 354222 w 1960116"/>
                <a:gd name="connsiteY2" fmla="*/ 267334 h 2214867"/>
                <a:gd name="connsiteX3" fmla="*/ 1960116 w 1960116"/>
                <a:gd name="connsiteY3" fmla="*/ 0 h 2214867"/>
                <a:gd name="connsiteX4" fmla="*/ 1095591 w 1960116"/>
                <a:gd name="connsiteY4" fmla="*/ 307145 h 2214867"/>
                <a:gd name="connsiteX0" fmla="*/ 15 w 1960116"/>
                <a:gd name="connsiteY0" fmla="*/ 920819 h 2214867"/>
                <a:gd name="connsiteX1" fmla="*/ 821697 w 1960116"/>
                <a:gd name="connsiteY1" fmla="*/ 1780203 h 2214867"/>
                <a:gd name="connsiteX2" fmla="*/ 821697 w 1960116"/>
                <a:gd name="connsiteY2" fmla="*/ 1619432 h 2214867"/>
                <a:gd name="connsiteX3" fmla="*/ 1095591 w 1960116"/>
                <a:gd name="connsiteY3" fmla="*/ 1945334 h 2214867"/>
                <a:gd name="connsiteX4" fmla="*/ 821697 w 1960116"/>
                <a:gd name="connsiteY4" fmla="*/ 2214867 h 2214867"/>
                <a:gd name="connsiteX5" fmla="*/ 821697 w 1960116"/>
                <a:gd name="connsiteY5" fmla="*/ 2054097 h 2214867"/>
                <a:gd name="connsiteX6" fmla="*/ 15 w 1960116"/>
                <a:gd name="connsiteY6" fmla="*/ 1194713 h 2214867"/>
                <a:gd name="connsiteX7" fmla="*/ 15 w 1960116"/>
                <a:gd name="connsiteY7" fmla="*/ 920819 h 2214867"/>
                <a:gd name="connsiteX8" fmla="*/ 1926864 w 1960116"/>
                <a:gd name="connsiteY8" fmla="*/ 1 h 2214867"/>
                <a:gd name="connsiteX9" fmla="*/ 1943489 w 1960116"/>
                <a:gd name="connsiteY9" fmla="*/ 207392 h 2214867"/>
                <a:gd name="connsiteX10" fmla="*/ 13135 w 1960116"/>
                <a:gd name="connsiteY10" fmla="*/ 1057766 h 2214867"/>
                <a:gd name="connsiteX11" fmla="*/ 15 w 1960116"/>
                <a:gd name="connsiteY11" fmla="*/ 920819 h 2214867"/>
                <a:gd name="connsiteX0" fmla="*/ 15 w 1976740"/>
                <a:gd name="connsiteY0" fmla="*/ 920819 h 2214867"/>
                <a:gd name="connsiteX1" fmla="*/ 821697 w 1976740"/>
                <a:gd name="connsiteY1" fmla="*/ 1780203 h 2214867"/>
                <a:gd name="connsiteX2" fmla="*/ 821697 w 1976740"/>
                <a:gd name="connsiteY2" fmla="*/ 1619432 h 2214867"/>
                <a:gd name="connsiteX3" fmla="*/ 1095591 w 1976740"/>
                <a:gd name="connsiteY3" fmla="*/ 1945334 h 2214867"/>
                <a:gd name="connsiteX4" fmla="*/ 821697 w 1976740"/>
                <a:gd name="connsiteY4" fmla="*/ 2214867 h 2214867"/>
                <a:gd name="connsiteX5" fmla="*/ 821697 w 1976740"/>
                <a:gd name="connsiteY5" fmla="*/ 2054097 h 2214867"/>
                <a:gd name="connsiteX6" fmla="*/ 15 w 1976740"/>
                <a:gd name="connsiteY6" fmla="*/ 1194713 h 2214867"/>
                <a:gd name="connsiteX7" fmla="*/ 15 w 1976740"/>
                <a:gd name="connsiteY7" fmla="*/ 920819 h 2214867"/>
                <a:gd name="connsiteX0" fmla="*/ 1976740 w 1976740"/>
                <a:gd name="connsiteY0" fmla="*/ 190766 h 2214867"/>
                <a:gd name="connsiteX1" fmla="*/ 13135 w 1976740"/>
                <a:gd name="connsiteY1" fmla="*/ 1057766 h 2214867"/>
                <a:gd name="connsiteX2" fmla="*/ 354222 w 1976740"/>
                <a:gd name="connsiteY2" fmla="*/ 267334 h 2214867"/>
                <a:gd name="connsiteX3" fmla="*/ 1960116 w 1976740"/>
                <a:gd name="connsiteY3" fmla="*/ 0 h 2214867"/>
                <a:gd name="connsiteX4" fmla="*/ 1976740 w 1976740"/>
                <a:gd name="connsiteY4" fmla="*/ 190766 h 2214867"/>
                <a:gd name="connsiteX0" fmla="*/ 15 w 1976740"/>
                <a:gd name="connsiteY0" fmla="*/ 920819 h 2214867"/>
                <a:gd name="connsiteX1" fmla="*/ 821697 w 1976740"/>
                <a:gd name="connsiteY1" fmla="*/ 1780203 h 2214867"/>
                <a:gd name="connsiteX2" fmla="*/ 821697 w 1976740"/>
                <a:gd name="connsiteY2" fmla="*/ 1619432 h 2214867"/>
                <a:gd name="connsiteX3" fmla="*/ 1095591 w 1976740"/>
                <a:gd name="connsiteY3" fmla="*/ 1945334 h 2214867"/>
                <a:gd name="connsiteX4" fmla="*/ 821697 w 1976740"/>
                <a:gd name="connsiteY4" fmla="*/ 2214867 h 2214867"/>
                <a:gd name="connsiteX5" fmla="*/ 821697 w 1976740"/>
                <a:gd name="connsiteY5" fmla="*/ 2054097 h 2214867"/>
                <a:gd name="connsiteX6" fmla="*/ 15 w 1976740"/>
                <a:gd name="connsiteY6" fmla="*/ 1194713 h 2214867"/>
                <a:gd name="connsiteX7" fmla="*/ 15 w 1976740"/>
                <a:gd name="connsiteY7" fmla="*/ 920819 h 2214867"/>
                <a:gd name="connsiteX8" fmla="*/ 1926864 w 1976740"/>
                <a:gd name="connsiteY8" fmla="*/ 1 h 2214867"/>
                <a:gd name="connsiteX9" fmla="*/ 1943489 w 1976740"/>
                <a:gd name="connsiteY9" fmla="*/ 207392 h 2214867"/>
                <a:gd name="connsiteX10" fmla="*/ 13135 w 1976740"/>
                <a:gd name="connsiteY10" fmla="*/ 1057766 h 2214867"/>
                <a:gd name="connsiteX11" fmla="*/ 15 w 1976740"/>
                <a:gd name="connsiteY11" fmla="*/ 920819 h 2214867"/>
                <a:gd name="connsiteX0" fmla="*/ 0 w 1976725"/>
                <a:gd name="connsiteY0" fmla="*/ 920819 h 2214867"/>
                <a:gd name="connsiteX1" fmla="*/ 821682 w 1976725"/>
                <a:gd name="connsiteY1" fmla="*/ 1780203 h 2214867"/>
                <a:gd name="connsiteX2" fmla="*/ 821682 w 1976725"/>
                <a:gd name="connsiteY2" fmla="*/ 1619432 h 2214867"/>
                <a:gd name="connsiteX3" fmla="*/ 1095576 w 1976725"/>
                <a:gd name="connsiteY3" fmla="*/ 1945334 h 2214867"/>
                <a:gd name="connsiteX4" fmla="*/ 821682 w 1976725"/>
                <a:gd name="connsiteY4" fmla="*/ 2214867 h 2214867"/>
                <a:gd name="connsiteX5" fmla="*/ 821682 w 1976725"/>
                <a:gd name="connsiteY5" fmla="*/ 2054097 h 2214867"/>
                <a:gd name="connsiteX6" fmla="*/ 0 w 1976725"/>
                <a:gd name="connsiteY6" fmla="*/ 1194713 h 2214867"/>
                <a:gd name="connsiteX7" fmla="*/ 0 w 1976725"/>
                <a:gd name="connsiteY7" fmla="*/ 920819 h 2214867"/>
                <a:gd name="connsiteX0" fmla="*/ 1976725 w 1976725"/>
                <a:gd name="connsiteY0" fmla="*/ 190766 h 2214867"/>
                <a:gd name="connsiteX1" fmla="*/ 13120 w 1976725"/>
                <a:gd name="connsiteY1" fmla="*/ 1057766 h 2214867"/>
                <a:gd name="connsiteX2" fmla="*/ 503836 w 1976725"/>
                <a:gd name="connsiteY2" fmla="*/ 400338 h 2214867"/>
                <a:gd name="connsiteX3" fmla="*/ 1960101 w 1976725"/>
                <a:gd name="connsiteY3" fmla="*/ 0 h 2214867"/>
                <a:gd name="connsiteX4" fmla="*/ 1976725 w 1976725"/>
                <a:gd name="connsiteY4" fmla="*/ 190766 h 2214867"/>
                <a:gd name="connsiteX0" fmla="*/ 0 w 1976725"/>
                <a:gd name="connsiteY0" fmla="*/ 920819 h 2214867"/>
                <a:gd name="connsiteX1" fmla="*/ 821682 w 1976725"/>
                <a:gd name="connsiteY1" fmla="*/ 1780203 h 2214867"/>
                <a:gd name="connsiteX2" fmla="*/ 821682 w 1976725"/>
                <a:gd name="connsiteY2" fmla="*/ 1619432 h 2214867"/>
                <a:gd name="connsiteX3" fmla="*/ 1095576 w 1976725"/>
                <a:gd name="connsiteY3" fmla="*/ 1945334 h 2214867"/>
                <a:gd name="connsiteX4" fmla="*/ 821682 w 1976725"/>
                <a:gd name="connsiteY4" fmla="*/ 2214867 h 2214867"/>
                <a:gd name="connsiteX5" fmla="*/ 821682 w 1976725"/>
                <a:gd name="connsiteY5" fmla="*/ 2054097 h 2214867"/>
                <a:gd name="connsiteX6" fmla="*/ 0 w 1976725"/>
                <a:gd name="connsiteY6" fmla="*/ 1194713 h 2214867"/>
                <a:gd name="connsiteX7" fmla="*/ 0 w 1976725"/>
                <a:gd name="connsiteY7" fmla="*/ 920819 h 2214867"/>
                <a:gd name="connsiteX8" fmla="*/ 1926849 w 1976725"/>
                <a:gd name="connsiteY8" fmla="*/ 1 h 2214867"/>
                <a:gd name="connsiteX9" fmla="*/ 1943474 w 1976725"/>
                <a:gd name="connsiteY9" fmla="*/ 207392 h 2214867"/>
                <a:gd name="connsiteX10" fmla="*/ 13120 w 1976725"/>
                <a:gd name="connsiteY10" fmla="*/ 1057766 h 2214867"/>
                <a:gd name="connsiteX11" fmla="*/ 0 w 1976725"/>
                <a:gd name="connsiteY11" fmla="*/ 920819 h 2214867"/>
                <a:gd name="connsiteX0" fmla="*/ 0 w 1976725"/>
                <a:gd name="connsiteY0" fmla="*/ 920819 h 2214867"/>
                <a:gd name="connsiteX1" fmla="*/ 821682 w 1976725"/>
                <a:gd name="connsiteY1" fmla="*/ 1780203 h 2214867"/>
                <a:gd name="connsiteX2" fmla="*/ 821682 w 1976725"/>
                <a:gd name="connsiteY2" fmla="*/ 1619432 h 2214867"/>
                <a:gd name="connsiteX3" fmla="*/ 1095576 w 1976725"/>
                <a:gd name="connsiteY3" fmla="*/ 1945334 h 2214867"/>
                <a:gd name="connsiteX4" fmla="*/ 821682 w 1976725"/>
                <a:gd name="connsiteY4" fmla="*/ 2214867 h 2214867"/>
                <a:gd name="connsiteX5" fmla="*/ 821682 w 1976725"/>
                <a:gd name="connsiteY5" fmla="*/ 2054097 h 2214867"/>
                <a:gd name="connsiteX6" fmla="*/ 0 w 1976725"/>
                <a:gd name="connsiteY6" fmla="*/ 1194713 h 2214867"/>
                <a:gd name="connsiteX7" fmla="*/ 0 w 1976725"/>
                <a:gd name="connsiteY7" fmla="*/ 920819 h 2214867"/>
                <a:gd name="connsiteX0" fmla="*/ 1976725 w 1976725"/>
                <a:gd name="connsiteY0" fmla="*/ 190766 h 2214867"/>
                <a:gd name="connsiteX1" fmla="*/ 13120 w 1976725"/>
                <a:gd name="connsiteY1" fmla="*/ 1057766 h 2214867"/>
                <a:gd name="connsiteX2" fmla="*/ 503836 w 1976725"/>
                <a:gd name="connsiteY2" fmla="*/ 400338 h 2214867"/>
                <a:gd name="connsiteX3" fmla="*/ 1960101 w 1976725"/>
                <a:gd name="connsiteY3" fmla="*/ 0 h 2214867"/>
                <a:gd name="connsiteX4" fmla="*/ 1976725 w 1976725"/>
                <a:gd name="connsiteY4" fmla="*/ 190766 h 2214867"/>
                <a:gd name="connsiteX0" fmla="*/ 0 w 1976725"/>
                <a:gd name="connsiteY0" fmla="*/ 920819 h 2214867"/>
                <a:gd name="connsiteX1" fmla="*/ 821682 w 1976725"/>
                <a:gd name="connsiteY1" fmla="*/ 1780203 h 2214867"/>
                <a:gd name="connsiteX2" fmla="*/ 821682 w 1976725"/>
                <a:gd name="connsiteY2" fmla="*/ 1619432 h 2214867"/>
                <a:gd name="connsiteX3" fmla="*/ 1095576 w 1976725"/>
                <a:gd name="connsiteY3" fmla="*/ 1945334 h 2214867"/>
                <a:gd name="connsiteX4" fmla="*/ 821682 w 1976725"/>
                <a:gd name="connsiteY4" fmla="*/ 2214867 h 2214867"/>
                <a:gd name="connsiteX5" fmla="*/ 821682 w 1976725"/>
                <a:gd name="connsiteY5" fmla="*/ 2054097 h 2214867"/>
                <a:gd name="connsiteX6" fmla="*/ 0 w 1976725"/>
                <a:gd name="connsiteY6" fmla="*/ 1194713 h 2214867"/>
                <a:gd name="connsiteX7" fmla="*/ 0 w 1976725"/>
                <a:gd name="connsiteY7" fmla="*/ 920819 h 2214867"/>
                <a:gd name="connsiteX8" fmla="*/ 1926849 w 1976725"/>
                <a:gd name="connsiteY8" fmla="*/ 1 h 2214867"/>
                <a:gd name="connsiteX9" fmla="*/ 1943474 w 1976725"/>
                <a:gd name="connsiteY9" fmla="*/ 207392 h 2214867"/>
                <a:gd name="connsiteX10" fmla="*/ 13120 w 1976725"/>
                <a:gd name="connsiteY10" fmla="*/ 1057766 h 2214867"/>
                <a:gd name="connsiteX11" fmla="*/ 0 w 1976725"/>
                <a:gd name="connsiteY11" fmla="*/ 920819 h 2214867"/>
                <a:gd name="connsiteX0" fmla="*/ 0 w 1976725"/>
                <a:gd name="connsiteY0" fmla="*/ 920819 h 2214867"/>
                <a:gd name="connsiteX1" fmla="*/ 821682 w 1976725"/>
                <a:gd name="connsiteY1" fmla="*/ 1780203 h 2214867"/>
                <a:gd name="connsiteX2" fmla="*/ 821682 w 1976725"/>
                <a:gd name="connsiteY2" fmla="*/ 1619432 h 2214867"/>
                <a:gd name="connsiteX3" fmla="*/ 1095576 w 1976725"/>
                <a:gd name="connsiteY3" fmla="*/ 1945334 h 2214867"/>
                <a:gd name="connsiteX4" fmla="*/ 821682 w 1976725"/>
                <a:gd name="connsiteY4" fmla="*/ 2214867 h 2214867"/>
                <a:gd name="connsiteX5" fmla="*/ 821682 w 1976725"/>
                <a:gd name="connsiteY5" fmla="*/ 2054097 h 2214867"/>
                <a:gd name="connsiteX6" fmla="*/ 0 w 1976725"/>
                <a:gd name="connsiteY6" fmla="*/ 1194713 h 2214867"/>
                <a:gd name="connsiteX7" fmla="*/ 0 w 1976725"/>
                <a:gd name="connsiteY7" fmla="*/ 920819 h 2214867"/>
                <a:gd name="connsiteX0" fmla="*/ 1976725 w 1976725"/>
                <a:gd name="connsiteY0" fmla="*/ 190766 h 2214867"/>
                <a:gd name="connsiteX1" fmla="*/ 13120 w 1976725"/>
                <a:gd name="connsiteY1" fmla="*/ 1057766 h 2214867"/>
                <a:gd name="connsiteX2" fmla="*/ 437335 w 1976725"/>
                <a:gd name="connsiteY2" fmla="*/ 416963 h 2214867"/>
                <a:gd name="connsiteX3" fmla="*/ 1960101 w 1976725"/>
                <a:gd name="connsiteY3" fmla="*/ 0 h 2214867"/>
                <a:gd name="connsiteX4" fmla="*/ 1976725 w 1976725"/>
                <a:gd name="connsiteY4" fmla="*/ 190766 h 2214867"/>
                <a:gd name="connsiteX0" fmla="*/ 0 w 1976725"/>
                <a:gd name="connsiteY0" fmla="*/ 920819 h 2214867"/>
                <a:gd name="connsiteX1" fmla="*/ 821682 w 1976725"/>
                <a:gd name="connsiteY1" fmla="*/ 1780203 h 2214867"/>
                <a:gd name="connsiteX2" fmla="*/ 821682 w 1976725"/>
                <a:gd name="connsiteY2" fmla="*/ 1619432 h 2214867"/>
                <a:gd name="connsiteX3" fmla="*/ 1095576 w 1976725"/>
                <a:gd name="connsiteY3" fmla="*/ 1945334 h 2214867"/>
                <a:gd name="connsiteX4" fmla="*/ 821682 w 1976725"/>
                <a:gd name="connsiteY4" fmla="*/ 2214867 h 2214867"/>
                <a:gd name="connsiteX5" fmla="*/ 821682 w 1976725"/>
                <a:gd name="connsiteY5" fmla="*/ 2054097 h 2214867"/>
                <a:gd name="connsiteX6" fmla="*/ 0 w 1976725"/>
                <a:gd name="connsiteY6" fmla="*/ 1194713 h 2214867"/>
                <a:gd name="connsiteX7" fmla="*/ 0 w 1976725"/>
                <a:gd name="connsiteY7" fmla="*/ 920819 h 2214867"/>
                <a:gd name="connsiteX8" fmla="*/ 1926849 w 1976725"/>
                <a:gd name="connsiteY8" fmla="*/ 1 h 2214867"/>
                <a:gd name="connsiteX9" fmla="*/ 1943474 w 1976725"/>
                <a:gd name="connsiteY9" fmla="*/ 207392 h 2214867"/>
                <a:gd name="connsiteX10" fmla="*/ 13120 w 1976725"/>
                <a:gd name="connsiteY10" fmla="*/ 1057766 h 2214867"/>
                <a:gd name="connsiteX11" fmla="*/ 0 w 1976725"/>
                <a:gd name="connsiteY11" fmla="*/ 920819 h 2214867"/>
                <a:gd name="connsiteX0" fmla="*/ 0 w 2733165"/>
                <a:gd name="connsiteY0" fmla="*/ 1120323 h 2414371"/>
                <a:gd name="connsiteX1" fmla="*/ 821682 w 2733165"/>
                <a:gd name="connsiteY1" fmla="*/ 1979707 h 2414371"/>
                <a:gd name="connsiteX2" fmla="*/ 821682 w 2733165"/>
                <a:gd name="connsiteY2" fmla="*/ 1818936 h 2414371"/>
                <a:gd name="connsiteX3" fmla="*/ 1095576 w 2733165"/>
                <a:gd name="connsiteY3" fmla="*/ 2144838 h 2414371"/>
                <a:gd name="connsiteX4" fmla="*/ 821682 w 2733165"/>
                <a:gd name="connsiteY4" fmla="*/ 2414371 h 2414371"/>
                <a:gd name="connsiteX5" fmla="*/ 821682 w 2733165"/>
                <a:gd name="connsiteY5" fmla="*/ 2253601 h 2414371"/>
                <a:gd name="connsiteX6" fmla="*/ 0 w 2733165"/>
                <a:gd name="connsiteY6" fmla="*/ 1394217 h 2414371"/>
                <a:gd name="connsiteX7" fmla="*/ 0 w 2733165"/>
                <a:gd name="connsiteY7" fmla="*/ 1120323 h 2414371"/>
                <a:gd name="connsiteX0" fmla="*/ 1976725 w 2733165"/>
                <a:gd name="connsiteY0" fmla="*/ 390270 h 2414371"/>
                <a:gd name="connsiteX1" fmla="*/ 13120 w 2733165"/>
                <a:gd name="connsiteY1" fmla="*/ 1257270 h 2414371"/>
                <a:gd name="connsiteX2" fmla="*/ 437335 w 2733165"/>
                <a:gd name="connsiteY2" fmla="*/ 616467 h 2414371"/>
                <a:gd name="connsiteX3" fmla="*/ 1960101 w 2733165"/>
                <a:gd name="connsiteY3" fmla="*/ 199504 h 2414371"/>
                <a:gd name="connsiteX4" fmla="*/ 1976725 w 2733165"/>
                <a:gd name="connsiteY4" fmla="*/ 390270 h 2414371"/>
                <a:gd name="connsiteX0" fmla="*/ 0 w 2733165"/>
                <a:gd name="connsiteY0" fmla="*/ 1120323 h 2414371"/>
                <a:gd name="connsiteX1" fmla="*/ 821682 w 2733165"/>
                <a:gd name="connsiteY1" fmla="*/ 1979707 h 2414371"/>
                <a:gd name="connsiteX2" fmla="*/ 821682 w 2733165"/>
                <a:gd name="connsiteY2" fmla="*/ 1818936 h 2414371"/>
                <a:gd name="connsiteX3" fmla="*/ 1095576 w 2733165"/>
                <a:gd name="connsiteY3" fmla="*/ 2144838 h 2414371"/>
                <a:gd name="connsiteX4" fmla="*/ 821682 w 2733165"/>
                <a:gd name="connsiteY4" fmla="*/ 2414371 h 2414371"/>
                <a:gd name="connsiteX5" fmla="*/ 821682 w 2733165"/>
                <a:gd name="connsiteY5" fmla="*/ 2253601 h 2414371"/>
                <a:gd name="connsiteX6" fmla="*/ 0 w 2733165"/>
                <a:gd name="connsiteY6" fmla="*/ 1394217 h 2414371"/>
                <a:gd name="connsiteX7" fmla="*/ 0 w 2733165"/>
                <a:gd name="connsiteY7" fmla="*/ 1120323 h 2414371"/>
                <a:gd name="connsiteX8" fmla="*/ 2733165 w 2733165"/>
                <a:gd name="connsiteY8" fmla="*/ 0 h 2414371"/>
                <a:gd name="connsiteX9" fmla="*/ 1943474 w 2733165"/>
                <a:gd name="connsiteY9" fmla="*/ 406896 h 2414371"/>
                <a:gd name="connsiteX10" fmla="*/ 13120 w 2733165"/>
                <a:gd name="connsiteY10" fmla="*/ 1257270 h 2414371"/>
                <a:gd name="connsiteX11" fmla="*/ 0 w 2733165"/>
                <a:gd name="connsiteY11" fmla="*/ 1120323 h 2414371"/>
                <a:gd name="connsiteX0" fmla="*/ 0 w 2733165"/>
                <a:gd name="connsiteY0" fmla="*/ 1120323 h 2414371"/>
                <a:gd name="connsiteX1" fmla="*/ 821682 w 2733165"/>
                <a:gd name="connsiteY1" fmla="*/ 1979707 h 2414371"/>
                <a:gd name="connsiteX2" fmla="*/ 821682 w 2733165"/>
                <a:gd name="connsiteY2" fmla="*/ 1818936 h 2414371"/>
                <a:gd name="connsiteX3" fmla="*/ 1095576 w 2733165"/>
                <a:gd name="connsiteY3" fmla="*/ 2144838 h 2414371"/>
                <a:gd name="connsiteX4" fmla="*/ 821682 w 2733165"/>
                <a:gd name="connsiteY4" fmla="*/ 2414371 h 2414371"/>
                <a:gd name="connsiteX5" fmla="*/ 821682 w 2733165"/>
                <a:gd name="connsiteY5" fmla="*/ 2253601 h 2414371"/>
                <a:gd name="connsiteX6" fmla="*/ 0 w 2733165"/>
                <a:gd name="connsiteY6" fmla="*/ 1394217 h 2414371"/>
                <a:gd name="connsiteX7" fmla="*/ 0 w 2733165"/>
                <a:gd name="connsiteY7" fmla="*/ 1120323 h 2414371"/>
                <a:gd name="connsiteX0" fmla="*/ 1976725 w 2733165"/>
                <a:gd name="connsiteY0" fmla="*/ 390270 h 2414371"/>
                <a:gd name="connsiteX1" fmla="*/ 13120 w 2733165"/>
                <a:gd name="connsiteY1" fmla="*/ 1257270 h 2414371"/>
                <a:gd name="connsiteX2" fmla="*/ 437335 w 2733165"/>
                <a:gd name="connsiteY2" fmla="*/ 616467 h 2414371"/>
                <a:gd name="connsiteX3" fmla="*/ 1960101 w 2733165"/>
                <a:gd name="connsiteY3" fmla="*/ 199504 h 2414371"/>
                <a:gd name="connsiteX4" fmla="*/ 1976725 w 2733165"/>
                <a:gd name="connsiteY4" fmla="*/ 390270 h 2414371"/>
                <a:gd name="connsiteX0" fmla="*/ 0 w 2733165"/>
                <a:gd name="connsiteY0" fmla="*/ 1120323 h 2414371"/>
                <a:gd name="connsiteX1" fmla="*/ 821682 w 2733165"/>
                <a:gd name="connsiteY1" fmla="*/ 1979707 h 2414371"/>
                <a:gd name="connsiteX2" fmla="*/ 821682 w 2733165"/>
                <a:gd name="connsiteY2" fmla="*/ 1818936 h 2414371"/>
                <a:gd name="connsiteX3" fmla="*/ 1095576 w 2733165"/>
                <a:gd name="connsiteY3" fmla="*/ 2144838 h 2414371"/>
                <a:gd name="connsiteX4" fmla="*/ 821682 w 2733165"/>
                <a:gd name="connsiteY4" fmla="*/ 2414371 h 2414371"/>
                <a:gd name="connsiteX5" fmla="*/ 821682 w 2733165"/>
                <a:gd name="connsiteY5" fmla="*/ 2253601 h 2414371"/>
                <a:gd name="connsiteX6" fmla="*/ 0 w 2733165"/>
                <a:gd name="connsiteY6" fmla="*/ 1394217 h 2414371"/>
                <a:gd name="connsiteX7" fmla="*/ 0 w 2733165"/>
                <a:gd name="connsiteY7" fmla="*/ 1120323 h 2414371"/>
                <a:gd name="connsiteX8" fmla="*/ 2733165 w 2733165"/>
                <a:gd name="connsiteY8" fmla="*/ 0 h 2414371"/>
                <a:gd name="connsiteX9" fmla="*/ 2712287 w 2733165"/>
                <a:gd name="connsiteY9" fmla="*/ 224016 h 2414371"/>
                <a:gd name="connsiteX10" fmla="*/ 13120 w 2733165"/>
                <a:gd name="connsiteY10" fmla="*/ 1257270 h 2414371"/>
                <a:gd name="connsiteX11" fmla="*/ 0 w 2733165"/>
                <a:gd name="connsiteY11" fmla="*/ 1120323 h 2414371"/>
                <a:gd name="connsiteX0" fmla="*/ 0 w 2747666"/>
                <a:gd name="connsiteY0" fmla="*/ 1120325 h 2414373"/>
                <a:gd name="connsiteX1" fmla="*/ 821682 w 2747666"/>
                <a:gd name="connsiteY1" fmla="*/ 1979709 h 2414373"/>
                <a:gd name="connsiteX2" fmla="*/ 821682 w 2747666"/>
                <a:gd name="connsiteY2" fmla="*/ 1818938 h 2414373"/>
                <a:gd name="connsiteX3" fmla="*/ 1095576 w 2747666"/>
                <a:gd name="connsiteY3" fmla="*/ 2144840 h 2414373"/>
                <a:gd name="connsiteX4" fmla="*/ 821682 w 2747666"/>
                <a:gd name="connsiteY4" fmla="*/ 2414373 h 2414373"/>
                <a:gd name="connsiteX5" fmla="*/ 821682 w 2747666"/>
                <a:gd name="connsiteY5" fmla="*/ 2253603 h 2414373"/>
                <a:gd name="connsiteX6" fmla="*/ 0 w 2747666"/>
                <a:gd name="connsiteY6" fmla="*/ 1394219 h 2414373"/>
                <a:gd name="connsiteX7" fmla="*/ 0 w 2747666"/>
                <a:gd name="connsiteY7" fmla="*/ 1120325 h 2414373"/>
                <a:gd name="connsiteX0" fmla="*/ 1976725 w 2747666"/>
                <a:gd name="connsiteY0" fmla="*/ 390272 h 2414373"/>
                <a:gd name="connsiteX1" fmla="*/ 13120 w 2747666"/>
                <a:gd name="connsiteY1" fmla="*/ 1257272 h 2414373"/>
                <a:gd name="connsiteX2" fmla="*/ 437335 w 2747666"/>
                <a:gd name="connsiteY2" fmla="*/ 616469 h 2414373"/>
                <a:gd name="connsiteX3" fmla="*/ 2747666 w 2747666"/>
                <a:gd name="connsiteY3" fmla="*/ 0 h 2414373"/>
                <a:gd name="connsiteX4" fmla="*/ 1976725 w 2747666"/>
                <a:gd name="connsiteY4" fmla="*/ 390272 h 2414373"/>
                <a:gd name="connsiteX0" fmla="*/ 0 w 2747666"/>
                <a:gd name="connsiteY0" fmla="*/ 1120325 h 2414373"/>
                <a:gd name="connsiteX1" fmla="*/ 821682 w 2747666"/>
                <a:gd name="connsiteY1" fmla="*/ 1979709 h 2414373"/>
                <a:gd name="connsiteX2" fmla="*/ 821682 w 2747666"/>
                <a:gd name="connsiteY2" fmla="*/ 1818938 h 2414373"/>
                <a:gd name="connsiteX3" fmla="*/ 1095576 w 2747666"/>
                <a:gd name="connsiteY3" fmla="*/ 2144840 h 2414373"/>
                <a:gd name="connsiteX4" fmla="*/ 821682 w 2747666"/>
                <a:gd name="connsiteY4" fmla="*/ 2414373 h 2414373"/>
                <a:gd name="connsiteX5" fmla="*/ 821682 w 2747666"/>
                <a:gd name="connsiteY5" fmla="*/ 2253603 h 2414373"/>
                <a:gd name="connsiteX6" fmla="*/ 0 w 2747666"/>
                <a:gd name="connsiteY6" fmla="*/ 1394219 h 2414373"/>
                <a:gd name="connsiteX7" fmla="*/ 0 w 2747666"/>
                <a:gd name="connsiteY7" fmla="*/ 1120325 h 2414373"/>
                <a:gd name="connsiteX8" fmla="*/ 2733165 w 2747666"/>
                <a:gd name="connsiteY8" fmla="*/ 2 h 2414373"/>
                <a:gd name="connsiteX9" fmla="*/ 2712287 w 2747666"/>
                <a:gd name="connsiteY9" fmla="*/ 224018 h 2414373"/>
                <a:gd name="connsiteX10" fmla="*/ 13120 w 2747666"/>
                <a:gd name="connsiteY10" fmla="*/ 1257272 h 2414373"/>
                <a:gd name="connsiteX11" fmla="*/ 0 w 2747666"/>
                <a:gd name="connsiteY11" fmla="*/ 1120325 h 2414373"/>
                <a:gd name="connsiteX0" fmla="*/ 0 w 2747994"/>
                <a:gd name="connsiteY0" fmla="*/ 1120325 h 2414373"/>
                <a:gd name="connsiteX1" fmla="*/ 821682 w 2747994"/>
                <a:gd name="connsiteY1" fmla="*/ 1979709 h 2414373"/>
                <a:gd name="connsiteX2" fmla="*/ 821682 w 2747994"/>
                <a:gd name="connsiteY2" fmla="*/ 1818938 h 2414373"/>
                <a:gd name="connsiteX3" fmla="*/ 1095576 w 2747994"/>
                <a:gd name="connsiteY3" fmla="*/ 2144840 h 2414373"/>
                <a:gd name="connsiteX4" fmla="*/ 821682 w 2747994"/>
                <a:gd name="connsiteY4" fmla="*/ 2414373 h 2414373"/>
                <a:gd name="connsiteX5" fmla="*/ 821682 w 2747994"/>
                <a:gd name="connsiteY5" fmla="*/ 2253603 h 2414373"/>
                <a:gd name="connsiteX6" fmla="*/ 0 w 2747994"/>
                <a:gd name="connsiteY6" fmla="*/ 1394219 h 2414373"/>
                <a:gd name="connsiteX7" fmla="*/ 0 w 2747994"/>
                <a:gd name="connsiteY7" fmla="*/ 1120325 h 2414373"/>
                <a:gd name="connsiteX0" fmla="*/ 1976725 w 2747994"/>
                <a:gd name="connsiteY0" fmla="*/ 390272 h 2414373"/>
                <a:gd name="connsiteX1" fmla="*/ 13120 w 2747994"/>
                <a:gd name="connsiteY1" fmla="*/ 1257272 h 2414373"/>
                <a:gd name="connsiteX2" fmla="*/ 437335 w 2747994"/>
                <a:gd name="connsiteY2" fmla="*/ 616469 h 2414373"/>
                <a:gd name="connsiteX3" fmla="*/ 2747666 w 2747994"/>
                <a:gd name="connsiteY3" fmla="*/ 0 h 2414373"/>
                <a:gd name="connsiteX4" fmla="*/ 1976725 w 2747994"/>
                <a:gd name="connsiteY4" fmla="*/ 390272 h 2414373"/>
                <a:gd name="connsiteX0" fmla="*/ 0 w 2747994"/>
                <a:gd name="connsiteY0" fmla="*/ 1120325 h 2414373"/>
                <a:gd name="connsiteX1" fmla="*/ 821682 w 2747994"/>
                <a:gd name="connsiteY1" fmla="*/ 1979709 h 2414373"/>
                <a:gd name="connsiteX2" fmla="*/ 821682 w 2747994"/>
                <a:gd name="connsiteY2" fmla="*/ 1818938 h 2414373"/>
                <a:gd name="connsiteX3" fmla="*/ 1095576 w 2747994"/>
                <a:gd name="connsiteY3" fmla="*/ 2144840 h 2414373"/>
                <a:gd name="connsiteX4" fmla="*/ 821682 w 2747994"/>
                <a:gd name="connsiteY4" fmla="*/ 2414373 h 2414373"/>
                <a:gd name="connsiteX5" fmla="*/ 821682 w 2747994"/>
                <a:gd name="connsiteY5" fmla="*/ 2253603 h 2414373"/>
                <a:gd name="connsiteX6" fmla="*/ 0 w 2747994"/>
                <a:gd name="connsiteY6" fmla="*/ 1394219 h 2414373"/>
                <a:gd name="connsiteX7" fmla="*/ 0 w 2747994"/>
                <a:gd name="connsiteY7" fmla="*/ 1120325 h 2414373"/>
                <a:gd name="connsiteX8" fmla="*/ 2733165 w 2747994"/>
                <a:gd name="connsiteY8" fmla="*/ 2 h 2414373"/>
                <a:gd name="connsiteX9" fmla="*/ 2712287 w 2747994"/>
                <a:gd name="connsiteY9" fmla="*/ 224018 h 2414373"/>
                <a:gd name="connsiteX10" fmla="*/ 13120 w 2747994"/>
                <a:gd name="connsiteY10" fmla="*/ 1257272 h 2414373"/>
                <a:gd name="connsiteX11" fmla="*/ 0 w 2747994"/>
                <a:gd name="connsiteY11" fmla="*/ 1120325 h 2414373"/>
                <a:gd name="connsiteX0" fmla="*/ 0 w 2768542"/>
                <a:gd name="connsiteY0" fmla="*/ 1120325 h 2414373"/>
                <a:gd name="connsiteX1" fmla="*/ 821682 w 2768542"/>
                <a:gd name="connsiteY1" fmla="*/ 1979709 h 2414373"/>
                <a:gd name="connsiteX2" fmla="*/ 821682 w 2768542"/>
                <a:gd name="connsiteY2" fmla="*/ 1818938 h 2414373"/>
                <a:gd name="connsiteX3" fmla="*/ 1095576 w 2768542"/>
                <a:gd name="connsiteY3" fmla="*/ 2144840 h 2414373"/>
                <a:gd name="connsiteX4" fmla="*/ 821682 w 2768542"/>
                <a:gd name="connsiteY4" fmla="*/ 2414373 h 2414373"/>
                <a:gd name="connsiteX5" fmla="*/ 821682 w 2768542"/>
                <a:gd name="connsiteY5" fmla="*/ 2253603 h 2414373"/>
                <a:gd name="connsiteX6" fmla="*/ 0 w 2768542"/>
                <a:gd name="connsiteY6" fmla="*/ 1394219 h 2414373"/>
                <a:gd name="connsiteX7" fmla="*/ 0 w 2768542"/>
                <a:gd name="connsiteY7" fmla="*/ 1120325 h 2414373"/>
                <a:gd name="connsiteX0" fmla="*/ 1976725 w 2768542"/>
                <a:gd name="connsiteY0" fmla="*/ 390272 h 2414373"/>
                <a:gd name="connsiteX1" fmla="*/ 13120 w 2768542"/>
                <a:gd name="connsiteY1" fmla="*/ 1257272 h 2414373"/>
                <a:gd name="connsiteX2" fmla="*/ 437335 w 2768542"/>
                <a:gd name="connsiteY2" fmla="*/ 616469 h 2414373"/>
                <a:gd name="connsiteX3" fmla="*/ 2747666 w 2768542"/>
                <a:gd name="connsiteY3" fmla="*/ 0 h 2414373"/>
                <a:gd name="connsiteX4" fmla="*/ 1976725 w 2768542"/>
                <a:gd name="connsiteY4" fmla="*/ 390272 h 2414373"/>
                <a:gd name="connsiteX0" fmla="*/ 0 w 2768542"/>
                <a:gd name="connsiteY0" fmla="*/ 1120325 h 2414373"/>
                <a:gd name="connsiteX1" fmla="*/ 821682 w 2768542"/>
                <a:gd name="connsiteY1" fmla="*/ 1979709 h 2414373"/>
                <a:gd name="connsiteX2" fmla="*/ 821682 w 2768542"/>
                <a:gd name="connsiteY2" fmla="*/ 1818938 h 2414373"/>
                <a:gd name="connsiteX3" fmla="*/ 1095576 w 2768542"/>
                <a:gd name="connsiteY3" fmla="*/ 2144840 h 2414373"/>
                <a:gd name="connsiteX4" fmla="*/ 821682 w 2768542"/>
                <a:gd name="connsiteY4" fmla="*/ 2414373 h 2414373"/>
                <a:gd name="connsiteX5" fmla="*/ 821682 w 2768542"/>
                <a:gd name="connsiteY5" fmla="*/ 2253603 h 2414373"/>
                <a:gd name="connsiteX6" fmla="*/ 0 w 2768542"/>
                <a:gd name="connsiteY6" fmla="*/ 1394219 h 2414373"/>
                <a:gd name="connsiteX7" fmla="*/ 0 w 2768542"/>
                <a:gd name="connsiteY7" fmla="*/ 1120325 h 2414373"/>
                <a:gd name="connsiteX8" fmla="*/ 2733165 w 2768542"/>
                <a:gd name="connsiteY8" fmla="*/ 2 h 2414373"/>
                <a:gd name="connsiteX9" fmla="*/ 2768542 w 2768542"/>
                <a:gd name="connsiteY9" fmla="*/ 240643 h 2414373"/>
                <a:gd name="connsiteX10" fmla="*/ 13120 w 2768542"/>
                <a:gd name="connsiteY10" fmla="*/ 1257272 h 2414373"/>
                <a:gd name="connsiteX11" fmla="*/ 0 w 2768542"/>
                <a:gd name="connsiteY11" fmla="*/ 1120325 h 2414373"/>
                <a:gd name="connsiteX0" fmla="*/ 0 w 2768542"/>
                <a:gd name="connsiteY0" fmla="*/ 1120325 h 2414373"/>
                <a:gd name="connsiteX1" fmla="*/ 821682 w 2768542"/>
                <a:gd name="connsiteY1" fmla="*/ 1979709 h 2414373"/>
                <a:gd name="connsiteX2" fmla="*/ 821682 w 2768542"/>
                <a:gd name="connsiteY2" fmla="*/ 1818938 h 2414373"/>
                <a:gd name="connsiteX3" fmla="*/ 1095576 w 2768542"/>
                <a:gd name="connsiteY3" fmla="*/ 2144840 h 2414373"/>
                <a:gd name="connsiteX4" fmla="*/ 821682 w 2768542"/>
                <a:gd name="connsiteY4" fmla="*/ 2414373 h 2414373"/>
                <a:gd name="connsiteX5" fmla="*/ 821682 w 2768542"/>
                <a:gd name="connsiteY5" fmla="*/ 2253603 h 2414373"/>
                <a:gd name="connsiteX6" fmla="*/ 0 w 2768542"/>
                <a:gd name="connsiteY6" fmla="*/ 1394219 h 2414373"/>
                <a:gd name="connsiteX7" fmla="*/ 0 w 2768542"/>
                <a:gd name="connsiteY7" fmla="*/ 1120325 h 2414373"/>
                <a:gd name="connsiteX0" fmla="*/ 2764290 w 2768542"/>
                <a:gd name="connsiteY0" fmla="*/ 207392 h 2414373"/>
                <a:gd name="connsiteX1" fmla="*/ 13120 w 2768542"/>
                <a:gd name="connsiteY1" fmla="*/ 1257272 h 2414373"/>
                <a:gd name="connsiteX2" fmla="*/ 437335 w 2768542"/>
                <a:gd name="connsiteY2" fmla="*/ 616469 h 2414373"/>
                <a:gd name="connsiteX3" fmla="*/ 2747666 w 2768542"/>
                <a:gd name="connsiteY3" fmla="*/ 0 h 2414373"/>
                <a:gd name="connsiteX4" fmla="*/ 2764290 w 2768542"/>
                <a:gd name="connsiteY4" fmla="*/ 207392 h 2414373"/>
                <a:gd name="connsiteX0" fmla="*/ 0 w 2768542"/>
                <a:gd name="connsiteY0" fmla="*/ 1120325 h 2414373"/>
                <a:gd name="connsiteX1" fmla="*/ 821682 w 2768542"/>
                <a:gd name="connsiteY1" fmla="*/ 1979709 h 2414373"/>
                <a:gd name="connsiteX2" fmla="*/ 821682 w 2768542"/>
                <a:gd name="connsiteY2" fmla="*/ 1818938 h 2414373"/>
                <a:gd name="connsiteX3" fmla="*/ 1095576 w 2768542"/>
                <a:gd name="connsiteY3" fmla="*/ 2144840 h 2414373"/>
                <a:gd name="connsiteX4" fmla="*/ 821682 w 2768542"/>
                <a:gd name="connsiteY4" fmla="*/ 2414373 h 2414373"/>
                <a:gd name="connsiteX5" fmla="*/ 821682 w 2768542"/>
                <a:gd name="connsiteY5" fmla="*/ 2253603 h 2414373"/>
                <a:gd name="connsiteX6" fmla="*/ 0 w 2768542"/>
                <a:gd name="connsiteY6" fmla="*/ 1394219 h 2414373"/>
                <a:gd name="connsiteX7" fmla="*/ 0 w 2768542"/>
                <a:gd name="connsiteY7" fmla="*/ 1120325 h 2414373"/>
                <a:gd name="connsiteX8" fmla="*/ 2733165 w 2768542"/>
                <a:gd name="connsiteY8" fmla="*/ 2 h 2414373"/>
                <a:gd name="connsiteX9" fmla="*/ 2768542 w 2768542"/>
                <a:gd name="connsiteY9" fmla="*/ 240643 h 2414373"/>
                <a:gd name="connsiteX10" fmla="*/ 13120 w 2768542"/>
                <a:gd name="connsiteY10" fmla="*/ 1257272 h 2414373"/>
                <a:gd name="connsiteX11" fmla="*/ 0 w 2768542"/>
                <a:gd name="connsiteY11" fmla="*/ 1120325 h 2414373"/>
                <a:gd name="connsiteX0" fmla="*/ 0 w 2768542"/>
                <a:gd name="connsiteY0" fmla="*/ 1120325 h 2414373"/>
                <a:gd name="connsiteX1" fmla="*/ 821682 w 2768542"/>
                <a:gd name="connsiteY1" fmla="*/ 1979709 h 2414373"/>
                <a:gd name="connsiteX2" fmla="*/ 821682 w 2768542"/>
                <a:gd name="connsiteY2" fmla="*/ 1818938 h 2414373"/>
                <a:gd name="connsiteX3" fmla="*/ 1095576 w 2768542"/>
                <a:gd name="connsiteY3" fmla="*/ 2144840 h 2414373"/>
                <a:gd name="connsiteX4" fmla="*/ 821682 w 2768542"/>
                <a:gd name="connsiteY4" fmla="*/ 2414373 h 2414373"/>
                <a:gd name="connsiteX5" fmla="*/ 821682 w 2768542"/>
                <a:gd name="connsiteY5" fmla="*/ 2253603 h 2414373"/>
                <a:gd name="connsiteX6" fmla="*/ 0 w 2768542"/>
                <a:gd name="connsiteY6" fmla="*/ 1394219 h 2414373"/>
                <a:gd name="connsiteX7" fmla="*/ 0 w 2768542"/>
                <a:gd name="connsiteY7" fmla="*/ 1120325 h 2414373"/>
                <a:gd name="connsiteX0" fmla="*/ 2764290 w 2768542"/>
                <a:gd name="connsiteY0" fmla="*/ 207392 h 2414373"/>
                <a:gd name="connsiteX1" fmla="*/ 13120 w 2768542"/>
                <a:gd name="connsiteY1" fmla="*/ 1257272 h 2414373"/>
                <a:gd name="connsiteX2" fmla="*/ 512340 w 2768542"/>
                <a:gd name="connsiteY2" fmla="*/ 666345 h 2414373"/>
                <a:gd name="connsiteX3" fmla="*/ 2747666 w 2768542"/>
                <a:gd name="connsiteY3" fmla="*/ 0 h 2414373"/>
                <a:gd name="connsiteX4" fmla="*/ 2764290 w 2768542"/>
                <a:gd name="connsiteY4" fmla="*/ 207392 h 2414373"/>
                <a:gd name="connsiteX0" fmla="*/ 0 w 2768542"/>
                <a:gd name="connsiteY0" fmla="*/ 1120325 h 2414373"/>
                <a:gd name="connsiteX1" fmla="*/ 821682 w 2768542"/>
                <a:gd name="connsiteY1" fmla="*/ 1979709 h 2414373"/>
                <a:gd name="connsiteX2" fmla="*/ 821682 w 2768542"/>
                <a:gd name="connsiteY2" fmla="*/ 1818938 h 2414373"/>
                <a:gd name="connsiteX3" fmla="*/ 1095576 w 2768542"/>
                <a:gd name="connsiteY3" fmla="*/ 2144840 h 2414373"/>
                <a:gd name="connsiteX4" fmla="*/ 821682 w 2768542"/>
                <a:gd name="connsiteY4" fmla="*/ 2414373 h 2414373"/>
                <a:gd name="connsiteX5" fmla="*/ 821682 w 2768542"/>
                <a:gd name="connsiteY5" fmla="*/ 2253603 h 2414373"/>
                <a:gd name="connsiteX6" fmla="*/ 0 w 2768542"/>
                <a:gd name="connsiteY6" fmla="*/ 1394219 h 2414373"/>
                <a:gd name="connsiteX7" fmla="*/ 0 w 2768542"/>
                <a:gd name="connsiteY7" fmla="*/ 1120325 h 2414373"/>
                <a:gd name="connsiteX8" fmla="*/ 2733165 w 2768542"/>
                <a:gd name="connsiteY8" fmla="*/ 2 h 2414373"/>
                <a:gd name="connsiteX9" fmla="*/ 2768542 w 2768542"/>
                <a:gd name="connsiteY9" fmla="*/ 240643 h 2414373"/>
                <a:gd name="connsiteX10" fmla="*/ 13120 w 2768542"/>
                <a:gd name="connsiteY10" fmla="*/ 1257272 h 2414373"/>
                <a:gd name="connsiteX11" fmla="*/ 0 w 2768542"/>
                <a:gd name="connsiteY11" fmla="*/ 1120325 h 2414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68542" h="2414373" stroke="0" extrusionOk="0">
                  <a:moveTo>
                    <a:pt x="0" y="1120325"/>
                  </a:moveTo>
                  <a:cubicBezTo>
                    <a:pt x="0" y="1525054"/>
                    <a:pt x="337965" y="1878527"/>
                    <a:pt x="821682" y="1979709"/>
                  </a:cubicBezTo>
                  <a:lnTo>
                    <a:pt x="821682" y="1818938"/>
                  </a:lnTo>
                  <a:lnTo>
                    <a:pt x="1095576" y="2144840"/>
                  </a:lnTo>
                  <a:lnTo>
                    <a:pt x="821682" y="2414373"/>
                  </a:lnTo>
                  <a:lnTo>
                    <a:pt x="821682" y="2253603"/>
                  </a:lnTo>
                  <a:cubicBezTo>
                    <a:pt x="337965" y="2152421"/>
                    <a:pt x="0" y="1798948"/>
                    <a:pt x="0" y="1394219"/>
                  </a:cubicBezTo>
                  <a:lnTo>
                    <a:pt x="0" y="1120325"/>
                  </a:lnTo>
                  <a:close/>
                </a:path>
                <a:path w="2768542" h="2414373" fill="darkenLess" stroke="0" extrusionOk="0">
                  <a:moveTo>
                    <a:pt x="2764290" y="207392"/>
                  </a:moveTo>
                  <a:cubicBezTo>
                    <a:pt x="2224485" y="207392"/>
                    <a:pt x="96409" y="825193"/>
                    <a:pt x="13120" y="1257272"/>
                  </a:cubicBezTo>
                  <a:cubicBezTo>
                    <a:pt x="-43379" y="964172"/>
                    <a:pt x="192862" y="883714"/>
                    <a:pt x="512340" y="666345"/>
                  </a:cubicBezTo>
                  <a:cubicBezTo>
                    <a:pt x="714519" y="515804"/>
                    <a:pt x="2473064" y="0"/>
                    <a:pt x="2747666" y="0"/>
                  </a:cubicBezTo>
                  <a:cubicBezTo>
                    <a:pt x="2766418" y="290804"/>
                    <a:pt x="2764290" y="116094"/>
                    <a:pt x="2764290" y="207392"/>
                  </a:cubicBezTo>
                  <a:close/>
                </a:path>
                <a:path w="2768542" h="2414373" fill="none" extrusionOk="0">
                  <a:moveTo>
                    <a:pt x="0" y="1120325"/>
                  </a:moveTo>
                  <a:cubicBezTo>
                    <a:pt x="0" y="1525054"/>
                    <a:pt x="337965" y="1878527"/>
                    <a:pt x="821682" y="1979709"/>
                  </a:cubicBezTo>
                  <a:lnTo>
                    <a:pt x="821682" y="1818938"/>
                  </a:lnTo>
                  <a:lnTo>
                    <a:pt x="1095576" y="2144840"/>
                  </a:lnTo>
                  <a:lnTo>
                    <a:pt x="821682" y="2414373"/>
                  </a:lnTo>
                  <a:lnTo>
                    <a:pt x="821682" y="2253603"/>
                  </a:lnTo>
                  <a:cubicBezTo>
                    <a:pt x="337965" y="2152421"/>
                    <a:pt x="0" y="1798948"/>
                    <a:pt x="0" y="1394219"/>
                  </a:cubicBezTo>
                  <a:lnTo>
                    <a:pt x="0" y="1120325"/>
                  </a:lnTo>
                  <a:cubicBezTo>
                    <a:pt x="0" y="630135"/>
                    <a:pt x="2128095" y="2"/>
                    <a:pt x="2733165" y="2"/>
                  </a:cubicBezTo>
                  <a:cubicBezTo>
                    <a:pt x="2733165" y="91300"/>
                    <a:pt x="2768542" y="149345"/>
                    <a:pt x="2768542" y="240643"/>
                  </a:cubicBezTo>
                  <a:cubicBezTo>
                    <a:pt x="2228737" y="240643"/>
                    <a:pt x="96409" y="825193"/>
                    <a:pt x="13120" y="1257272"/>
                  </a:cubicBezTo>
                  <a:lnTo>
                    <a:pt x="0" y="1120325"/>
                  </a:lnTo>
                  <a:close/>
                </a:path>
              </a:pathLst>
            </a:custGeom>
            <a:solidFill>
              <a:srgbClr val="F9870A"/>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Rectangle 6"/>
            <p:cNvSpPr/>
            <p:nvPr/>
          </p:nvSpPr>
          <p:spPr>
            <a:xfrm>
              <a:off x="3250312" y="1858709"/>
              <a:ext cx="6480586" cy="3130323"/>
            </a:xfrm>
            <a:prstGeom prst="rect">
              <a:avLst/>
            </a:prstGeom>
            <a:solidFill>
              <a:schemeClr val="accent1">
                <a:alpha val="0"/>
              </a:schemeClr>
            </a:solidFill>
            <a:ln w="95250">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2244906"/>
      </p:ext>
    </p:extLst>
  </p:cSld>
  <p:clrMapOvr>
    <a:masterClrMapping/>
  </p:clrMapOvr>
  <p:timing>
    <p:tnLst>
      <p:par>
        <p:cT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pharmacy timesavers, CFT-demo, data view&#10;&#10;export to excel"/>
          <p:cNvGrpSpPr/>
          <p:nvPr/>
        </p:nvGrpSpPr>
        <p:grpSpPr>
          <a:xfrm>
            <a:off x="457200" y="32657"/>
            <a:ext cx="11446667" cy="6705599"/>
            <a:chOff x="457200" y="32657"/>
            <a:chExt cx="11446667" cy="6705599"/>
          </a:xfrm>
        </p:grpSpPr>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2657"/>
              <a:ext cx="11446667" cy="6705599"/>
            </a:xfrm>
            <a:prstGeom prst="rect">
              <a:avLst/>
            </a:prstGeom>
            <a:noFill/>
            <a:ln w="57150">
              <a:solidFill>
                <a:srgbClr val="F9870A"/>
              </a:solidFill>
              <a:miter lim="800000"/>
              <a:headEnd/>
              <a:tailEnd/>
            </a:ln>
            <a:extLst>
              <a:ext uri="{909E8E84-426E-40DD-AFC4-6F175D3DCCD1}">
                <a14:hiddenFill xmlns:a14="http://schemas.microsoft.com/office/drawing/2010/main">
                  <a:solidFill>
                    <a:schemeClr val="accent1"/>
                  </a:solidFill>
                </a14:hiddenFill>
              </a:ext>
            </a:extLst>
          </p:spPr>
        </p:pic>
        <p:sp>
          <p:nvSpPr>
            <p:cNvPr id="9" name="Curved Right Arrow 13"/>
            <p:cNvSpPr/>
            <p:nvPr/>
          </p:nvSpPr>
          <p:spPr>
            <a:xfrm>
              <a:off x="4419600" y="1371600"/>
              <a:ext cx="2454638" cy="3185013"/>
            </a:xfrm>
            <a:custGeom>
              <a:avLst/>
              <a:gdLst>
                <a:gd name="connsiteX0" fmla="*/ 0 w 1095576"/>
                <a:gd name="connsiteY0" fmla="*/ 887568 h 2209800"/>
                <a:gd name="connsiteX1" fmla="*/ 821682 w 1095576"/>
                <a:gd name="connsiteY1" fmla="*/ 1746952 h 2209800"/>
                <a:gd name="connsiteX2" fmla="*/ 821682 w 1095576"/>
                <a:gd name="connsiteY2" fmla="*/ 1586181 h 2209800"/>
                <a:gd name="connsiteX3" fmla="*/ 1095576 w 1095576"/>
                <a:gd name="connsiteY3" fmla="*/ 1912083 h 2209800"/>
                <a:gd name="connsiteX4" fmla="*/ 821682 w 1095576"/>
                <a:gd name="connsiteY4" fmla="*/ 2181616 h 2209800"/>
                <a:gd name="connsiteX5" fmla="*/ 821682 w 1095576"/>
                <a:gd name="connsiteY5" fmla="*/ 2020846 h 2209800"/>
                <a:gd name="connsiteX6" fmla="*/ 0 w 1095576"/>
                <a:gd name="connsiteY6" fmla="*/ 1161462 h 2209800"/>
                <a:gd name="connsiteX7" fmla="*/ 0 w 1095576"/>
                <a:gd name="connsiteY7" fmla="*/ 887568 h 2209800"/>
                <a:gd name="connsiteX0" fmla="*/ 1095576 w 1095576"/>
                <a:gd name="connsiteY0" fmla="*/ 273894 h 2209800"/>
                <a:gd name="connsiteX1" fmla="*/ 13120 w 1095576"/>
                <a:gd name="connsiteY1" fmla="*/ 1024515 h 2209800"/>
                <a:gd name="connsiteX2" fmla="*/ 354207 w 1095576"/>
                <a:gd name="connsiteY2" fmla="*/ 234083 h 2209800"/>
                <a:gd name="connsiteX3" fmla="*/ 1095577 w 1095576"/>
                <a:gd name="connsiteY3" fmla="*/ 0 h 2209800"/>
                <a:gd name="connsiteX4" fmla="*/ 1095576 w 1095576"/>
                <a:gd name="connsiteY4" fmla="*/ 273894 h 2209800"/>
                <a:gd name="connsiteX0" fmla="*/ 0 w 1095576"/>
                <a:gd name="connsiteY0" fmla="*/ 887568 h 2209800"/>
                <a:gd name="connsiteX1" fmla="*/ 821682 w 1095576"/>
                <a:gd name="connsiteY1" fmla="*/ 1746952 h 2209800"/>
                <a:gd name="connsiteX2" fmla="*/ 821682 w 1095576"/>
                <a:gd name="connsiteY2" fmla="*/ 1586181 h 2209800"/>
                <a:gd name="connsiteX3" fmla="*/ 1095576 w 1095576"/>
                <a:gd name="connsiteY3" fmla="*/ 1912083 h 2209800"/>
                <a:gd name="connsiteX4" fmla="*/ 821682 w 1095576"/>
                <a:gd name="connsiteY4" fmla="*/ 2181616 h 2209800"/>
                <a:gd name="connsiteX5" fmla="*/ 821682 w 1095576"/>
                <a:gd name="connsiteY5" fmla="*/ 2020846 h 2209800"/>
                <a:gd name="connsiteX6" fmla="*/ 0 w 1095576"/>
                <a:gd name="connsiteY6" fmla="*/ 1161462 h 2209800"/>
                <a:gd name="connsiteX7" fmla="*/ 0 w 1095576"/>
                <a:gd name="connsiteY7" fmla="*/ 887568 h 2209800"/>
                <a:gd name="connsiteX8" fmla="*/ 1095576 w 1095576"/>
                <a:gd name="connsiteY8" fmla="*/ 0 h 2209800"/>
                <a:gd name="connsiteX9" fmla="*/ 1095576 w 1095576"/>
                <a:gd name="connsiteY9" fmla="*/ 273894 h 2209800"/>
                <a:gd name="connsiteX10" fmla="*/ 13120 w 1095576"/>
                <a:gd name="connsiteY10" fmla="*/ 1024515 h 2209800"/>
                <a:gd name="connsiteX0" fmla="*/ 15 w 1926864"/>
                <a:gd name="connsiteY0" fmla="*/ 920818 h 2214866"/>
                <a:gd name="connsiteX1" fmla="*/ 821697 w 1926864"/>
                <a:gd name="connsiteY1" fmla="*/ 1780202 h 2214866"/>
                <a:gd name="connsiteX2" fmla="*/ 821697 w 1926864"/>
                <a:gd name="connsiteY2" fmla="*/ 1619431 h 2214866"/>
                <a:gd name="connsiteX3" fmla="*/ 1095591 w 1926864"/>
                <a:gd name="connsiteY3" fmla="*/ 1945333 h 2214866"/>
                <a:gd name="connsiteX4" fmla="*/ 821697 w 1926864"/>
                <a:gd name="connsiteY4" fmla="*/ 2214866 h 2214866"/>
                <a:gd name="connsiteX5" fmla="*/ 821697 w 1926864"/>
                <a:gd name="connsiteY5" fmla="*/ 2054096 h 2214866"/>
                <a:gd name="connsiteX6" fmla="*/ 15 w 1926864"/>
                <a:gd name="connsiteY6" fmla="*/ 1194712 h 2214866"/>
                <a:gd name="connsiteX7" fmla="*/ 15 w 1926864"/>
                <a:gd name="connsiteY7" fmla="*/ 920818 h 2214866"/>
                <a:gd name="connsiteX0" fmla="*/ 1095591 w 1926864"/>
                <a:gd name="connsiteY0" fmla="*/ 307144 h 2214866"/>
                <a:gd name="connsiteX1" fmla="*/ 13135 w 1926864"/>
                <a:gd name="connsiteY1" fmla="*/ 1057765 h 2214866"/>
                <a:gd name="connsiteX2" fmla="*/ 354222 w 1926864"/>
                <a:gd name="connsiteY2" fmla="*/ 267333 h 2214866"/>
                <a:gd name="connsiteX3" fmla="*/ 1095592 w 1926864"/>
                <a:gd name="connsiteY3" fmla="*/ 33250 h 2214866"/>
                <a:gd name="connsiteX4" fmla="*/ 1095591 w 1926864"/>
                <a:gd name="connsiteY4" fmla="*/ 307144 h 2214866"/>
                <a:gd name="connsiteX0" fmla="*/ 15 w 1926864"/>
                <a:gd name="connsiteY0" fmla="*/ 920818 h 2214866"/>
                <a:gd name="connsiteX1" fmla="*/ 821697 w 1926864"/>
                <a:gd name="connsiteY1" fmla="*/ 1780202 h 2214866"/>
                <a:gd name="connsiteX2" fmla="*/ 821697 w 1926864"/>
                <a:gd name="connsiteY2" fmla="*/ 1619431 h 2214866"/>
                <a:gd name="connsiteX3" fmla="*/ 1095591 w 1926864"/>
                <a:gd name="connsiteY3" fmla="*/ 1945333 h 2214866"/>
                <a:gd name="connsiteX4" fmla="*/ 821697 w 1926864"/>
                <a:gd name="connsiteY4" fmla="*/ 2214866 h 2214866"/>
                <a:gd name="connsiteX5" fmla="*/ 821697 w 1926864"/>
                <a:gd name="connsiteY5" fmla="*/ 2054096 h 2214866"/>
                <a:gd name="connsiteX6" fmla="*/ 15 w 1926864"/>
                <a:gd name="connsiteY6" fmla="*/ 1194712 h 2214866"/>
                <a:gd name="connsiteX7" fmla="*/ 15 w 1926864"/>
                <a:gd name="connsiteY7" fmla="*/ 920818 h 2214866"/>
                <a:gd name="connsiteX8" fmla="*/ 1926864 w 1926864"/>
                <a:gd name="connsiteY8" fmla="*/ 0 h 2214866"/>
                <a:gd name="connsiteX9" fmla="*/ 1095591 w 1926864"/>
                <a:gd name="connsiteY9" fmla="*/ 307144 h 2214866"/>
                <a:gd name="connsiteX10" fmla="*/ 13135 w 1926864"/>
                <a:gd name="connsiteY10" fmla="*/ 1057765 h 2214866"/>
                <a:gd name="connsiteX0" fmla="*/ 15 w 1943489"/>
                <a:gd name="connsiteY0" fmla="*/ 920818 h 2214866"/>
                <a:gd name="connsiteX1" fmla="*/ 821697 w 1943489"/>
                <a:gd name="connsiteY1" fmla="*/ 1780202 h 2214866"/>
                <a:gd name="connsiteX2" fmla="*/ 821697 w 1943489"/>
                <a:gd name="connsiteY2" fmla="*/ 1619431 h 2214866"/>
                <a:gd name="connsiteX3" fmla="*/ 1095591 w 1943489"/>
                <a:gd name="connsiteY3" fmla="*/ 1945333 h 2214866"/>
                <a:gd name="connsiteX4" fmla="*/ 821697 w 1943489"/>
                <a:gd name="connsiteY4" fmla="*/ 2214866 h 2214866"/>
                <a:gd name="connsiteX5" fmla="*/ 821697 w 1943489"/>
                <a:gd name="connsiteY5" fmla="*/ 2054096 h 2214866"/>
                <a:gd name="connsiteX6" fmla="*/ 15 w 1943489"/>
                <a:gd name="connsiteY6" fmla="*/ 1194712 h 2214866"/>
                <a:gd name="connsiteX7" fmla="*/ 15 w 1943489"/>
                <a:gd name="connsiteY7" fmla="*/ 920818 h 2214866"/>
                <a:gd name="connsiteX0" fmla="*/ 1095591 w 1943489"/>
                <a:gd name="connsiteY0" fmla="*/ 307144 h 2214866"/>
                <a:gd name="connsiteX1" fmla="*/ 13135 w 1943489"/>
                <a:gd name="connsiteY1" fmla="*/ 1057765 h 2214866"/>
                <a:gd name="connsiteX2" fmla="*/ 354222 w 1943489"/>
                <a:gd name="connsiteY2" fmla="*/ 267333 h 2214866"/>
                <a:gd name="connsiteX3" fmla="*/ 1095592 w 1943489"/>
                <a:gd name="connsiteY3" fmla="*/ 33250 h 2214866"/>
                <a:gd name="connsiteX4" fmla="*/ 1095591 w 1943489"/>
                <a:gd name="connsiteY4" fmla="*/ 307144 h 2214866"/>
                <a:gd name="connsiteX0" fmla="*/ 15 w 1943489"/>
                <a:gd name="connsiteY0" fmla="*/ 920818 h 2214866"/>
                <a:gd name="connsiteX1" fmla="*/ 821697 w 1943489"/>
                <a:gd name="connsiteY1" fmla="*/ 1780202 h 2214866"/>
                <a:gd name="connsiteX2" fmla="*/ 821697 w 1943489"/>
                <a:gd name="connsiteY2" fmla="*/ 1619431 h 2214866"/>
                <a:gd name="connsiteX3" fmla="*/ 1095591 w 1943489"/>
                <a:gd name="connsiteY3" fmla="*/ 1945333 h 2214866"/>
                <a:gd name="connsiteX4" fmla="*/ 821697 w 1943489"/>
                <a:gd name="connsiteY4" fmla="*/ 2214866 h 2214866"/>
                <a:gd name="connsiteX5" fmla="*/ 821697 w 1943489"/>
                <a:gd name="connsiteY5" fmla="*/ 2054096 h 2214866"/>
                <a:gd name="connsiteX6" fmla="*/ 15 w 1943489"/>
                <a:gd name="connsiteY6" fmla="*/ 1194712 h 2214866"/>
                <a:gd name="connsiteX7" fmla="*/ 15 w 1943489"/>
                <a:gd name="connsiteY7" fmla="*/ 920818 h 2214866"/>
                <a:gd name="connsiteX8" fmla="*/ 1926864 w 1943489"/>
                <a:gd name="connsiteY8" fmla="*/ 0 h 2214866"/>
                <a:gd name="connsiteX9" fmla="*/ 1943489 w 1943489"/>
                <a:gd name="connsiteY9" fmla="*/ 207391 h 2214866"/>
                <a:gd name="connsiteX10" fmla="*/ 13135 w 1943489"/>
                <a:gd name="connsiteY10" fmla="*/ 1057765 h 2214866"/>
                <a:gd name="connsiteX0" fmla="*/ 15 w 1943489"/>
                <a:gd name="connsiteY0" fmla="*/ 920818 h 2214866"/>
                <a:gd name="connsiteX1" fmla="*/ 821697 w 1943489"/>
                <a:gd name="connsiteY1" fmla="*/ 1780202 h 2214866"/>
                <a:gd name="connsiteX2" fmla="*/ 821697 w 1943489"/>
                <a:gd name="connsiteY2" fmla="*/ 1619431 h 2214866"/>
                <a:gd name="connsiteX3" fmla="*/ 1095591 w 1943489"/>
                <a:gd name="connsiteY3" fmla="*/ 1945333 h 2214866"/>
                <a:gd name="connsiteX4" fmla="*/ 821697 w 1943489"/>
                <a:gd name="connsiteY4" fmla="*/ 2214866 h 2214866"/>
                <a:gd name="connsiteX5" fmla="*/ 821697 w 1943489"/>
                <a:gd name="connsiteY5" fmla="*/ 2054096 h 2214866"/>
                <a:gd name="connsiteX6" fmla="*/ 15 w 1943489"/>
                <a:gd name="connsiteY6" fmla="*/ 1194712 h 2214866"/>
                <a:gd name="connsiteX7" fmla="*/ 15 w 1943489"/>
                <a:gd name="connsiteY7" fmla="*/ 920818 h 2214866"/>
                <a:gd name="connsiteX0" fmla="*/ 1095591 w 1943489"/>
                <a:gd name="connsiteY0" fmla="*/ 307144 h 2214866"/>
                <a:gd name="connsiteX1" fmla="*/ 13135 w 1943489"/>
                <a:gd name="connsiteY1" fmla="*/ 1057765 h 2214866"/>
                <a:gd name="connsiteX2" fmla="*/ 354222 w 1943489"/>
                <a:gd name="connsiteY2" fmla="*/ 267333 h 2214866"/>
                <a:gd name="connsiteX3" fmla="*/ 1095592 w 1943489"/>
                <a:gd name="connsiteY3" fmla="*/ 33250 h 2214866"/>
                <a:gd name="connsiteX4" fmla="*/ 1095591 w 1943489"/>
                <a:gd name="connsiteY4" fmla="*/ 307144 h 2214866"/>
                <a:gd name="connsiteX0" fmla="*/ 15 w 1943489"/>
                <a:gd name="connsiteY0" fmla="*/ 920818 h 2214866"/>
                <a:gd name="connsiteX1" fmla="*/ 821697 w 1943489"/>
                <a:gd name="connsiteY1" fmla="*/ 1780202 h 2214866"/>
                <a:gd name="connsiteX2" fmla="*/ 821697 w 1943489"/>
                <a:gd name="connsiteY2" fmla="*/ 1619431 h 2214866"/>
                <a:gd name="connsiteX3" fmla="*/ 1095591 w 1943489"/>
                <a:gd name="connsiteY3" fmla="*/ 1945333 h 2214866"/>
                <a:gd name="connsiteX4" fmla="*/ 821697 w 1943489"/>
                <a:gd name="connsiteY4" fmla="*/ 2214866 h 2214866"/>
                <a:gd name="connsiteX5" fmla="*/ 821697 w 1943489"/>
                <a:gd name="connsiteY5" fmla="*/ 2054096 h 2214866"/>
                <a:gd name="connsiteX6" fmla="*/ 15 w 1943489"/>
                <a:gd name="connsiteY6" fmla="*/ 1194712 h 2214866"/>
                <a:gd name="connsiteX7" fmla="*/ 15 w 1943489"/>
                <a:gd name="connsiteY7" fmla="*/ 920818 h 2214866"/>
                <a:gd name="connsiteX8" fmla="*/ 1926864 w 1943489"/>
                <a:gd name="connsiteY8" fmla="*/ 0 h 2214866"/>
                <a:gd name="connsiteX9" fmla="*/ 1943489 w 1943489"/>
                <a:gd name="connsiteY9" fmla="*/ 207391 h 2214866"/>
                <a:gd name="connsiteX10" fmla="*/ 13135 w 1943489"/>
                <a:gd name="connsiteY10" fmla="*/ 1057765 h 2214866"/>
                <a:gd name="connsiteX11" fmla="*/ 15 w 1943489"/>
                <a:gd name="connsiteY11" fmla="*/ 920818 h 2214866"/>
                <a:gd name="connsiteX0" fmla="*/ 15 w 1960116"/>
                <a:gd name="connsiteY0" fmla="*/ 920819 h 2214867"/>
                <a:gd name="connsiteX1" fmla="*/ 821697 w 1960116"/>
                <a:gd name="connsiteY1" fmla="*/ 1780203 h 2214867"/>
                <a:gd name="connsiteX2" fmla="*/ 821697 w 1960116"/>
                <a:gd name="connsiteY2" fmla="*/ 1619432 h 2214867"/>
                <a:gd name="connsiteX3" fmla="*/ 1095591 w 1960116"/>
                <a:gd name="connsiteY3" fmla="*/ 1945334 h 2214867"/>
                <a:gd name="connsiteX4" fmla="*/ 821697 w 1960116"/>
                <a:gd name="connsiteY4" fmla="*/ 2214867 h 2214867"/>
                <a:gd name="connsiteX5" fmla="*/ 821697 w 1960116"/>
                <a:gd name="connsiteY5" fmla="*/ 2054097 h 2214867"/>
                <a:gd name="connsiteX6" fmla="*/ 15 w 1960116"/>
                <a:gd name="connsiteY6" fmla="*/ 1194713 h 2214867"/>
                <a:gd name="connsiteX7" fmla="*/ 15 w 1960116"/>
                <a:gd name="connsiteY7" fmla="*/ 920819 h 2214867"/>
                <a:gd name="connsiteX0" fmla="*/ 1095591 w 1960116"/>
                <a:gd name="connsiteY0" fmla="*/ 307145 h 2214867"/>
                <a:gd name="connsiteX1" fmla="*/ 13135 w 1960116"/>
                <a:gd name="connsiteY1" fmla="*/ 1057766 h 2214867"/>
                <a:gd name="connsiteX2" fmla="*/ 354222 w 1960116"/>
                <a:gd name="connsiteY2" fmla="*/ 267334 h 2214867"/>
                <a:gd name="connsiteX3" fmla="*/ 1960116 w 1960116"/>
                <a:gd name="connsiteY3" fmla="*/ 0 h 2214867"/>
                <a:gd name="connsiteX4" fmla="*/ 1095591 w 1960116"/>
                <a:gd name="connsiteY4" fmla="*/ 307145 h 2214867"/>
                <a:gd name="connsiteX0" fmla="*/ 15 w 1960116"/>
                <a:gd name="connsiteY0" fmla="*/ 920819 h 2214867"/>
                <a:gd name="connsiteX1" fmla="*/ 821697 w 1960116"/>
                <a:gd name="connsiteY1" fmla="*/ 1780203 h 2214867"/>
                <a:gd name="connsiteX2" fmla="*/ 821697 w 1960116"/>
                <a:gd name="connsiteY2" fmla="*/ 1619432 h 2214867"/>
                <a:gd name="connsiteX3" fmla="*/ 1095591 w 1960116"/>
                <a:gd name="connsiteY3" fmla="*/ 1945334 h 2214867"/>
                <a:gd name="connsiteX4" fmla="*/ 821697 w 1960116"/>
                <a:gd name="connsiteY4" fmla="*/ 2214867 h 2214867"/>
                <a:gd name="connsiteX5" fmla="*/ 821697 w 1960116"/>
                <a:gd name="connsiteY5" fmla="*/ 2054097 h 2214867"/>
                <a:gd name="connsiteX6" fmla="*/ 15 w 1960116"/>
                <a:gd name="connsiteY6" fmla="*/ 1194713 h 2214867"/>
                <a:gd name="connsiteX7" fmla="*/ 15 w 1960116"/>
                <a:gd name="connsiteY7" fmla="*/ 920819 h 2214867"/>
                <a:gd name="connsiteX8" fmla="*/ 1926864 w 1960116"/>
                <a:gd name="connsiteY8" fmla="*/ 1 h 2214867"/>
                <a:gd name="connsiteX9" fmla="*/ 1943489 w 1960116"/>
                <a:gd name="connsiteY9" fmla="*/ 207392 h 2214867"/>
                <a:gd name="connsiteX10" fmla="*/ 13135 w 1960116"/>
                <a:gd name="connsiteY10" fmla="*/ 1057766 h 2214867"/>
                <a:gd name="connsiteX11" fmla="*/ 15 w 1960116"/>
                <a:gd name="connsiteY11" fmla="*/ 920819 h 2214867"/>
                <a:gd name="connsiteX0" fmla="*/ 15 w 1976740"/>
                <a:gd name="connsiteY0" fmla="*/ 920819 h 2214867"/>
                <a:gd name="connsiteX1" fmla="*/ 821697 w 1976740"/>
                <a:gd name="connsiteY1" fmla="*/ 1780203 h 2214867"/>
                <a:gd name="connsiteX2" fmla="*/ 821697 w 1976740"/>
                <a:gd name="connsiteY2" fmla="*/ 1619432 h 2214867"/>
                <a:gd name="connsiteX3" fmla="*/ 1095591 w 1976740"/>
                <a:gd name="connsiteY3" fmla="*/ 1945334 h 2214867"/>
                <a:gd name="connsiteX4" fmla="*/ 821697 w 1976740"/>
                <a:gd name="connsiteY4" fmla="*/ 2214867 h 2214867"/>
                <a:gd name="connsiteX5" fmla="*/ 821697 w 1976740"/>
                <a:gd name="connsiteY5" fmla="*/ 2054097 h 2214867"/>
                <a:gd name="connsiteX6" fmla="*/ 15 w 1976740"/>
                <a:gd name="connsiteY6" fmla="*/ 1194713 h 2214867"/>
                <a:gd name="connsiteX7" fmla="*/ 15 w 1976740"/>
                <a:gd name="connsiteY7" fmla="*/ 920819 h 2214867"/>
                <a:gd name="connsiteX0" fmla="*/ 1976740 w 1976740"/>
                <a:gd name="connsiteY0" fmla="*/ 190766 h 2214867"/>
                <a:gd name="connsiteX1" fmla="*/ 13135 w 1976740"/>
                <a:gd name="connsiteY1" fmla="*/ 1057766 h 2214867"/>
                <a:gd name="connsiteX2" fmla="*/ 354222 w 1976740"/>
                <a:gd name="connsiteY2" fmla="*/ 267334 h 2214867"/>
                <a:gd name="connsiteX3" fmla="*/ 1960116 w 1976740"/>
                <a:gd name="connsiteY3" fmla="*/ 0 h 2214867"/>
                <a:gd name="connsiteX4" fmla="*/ 1976740 w 1976740"/>
                <a:gd name="connsiteY4" fmla="*/ 190766 h 2214867"/>
                <a:gd name="connsiteX0" fmla="*/ 15 w 1976740"/>
                <a:gd name="connsiteY0" fmla="*/ 920819 h 2214867"/>
                <a:gd name="connsiteX1" fmla="*/ 821697 w 1976740"/>
                <a:gd name="connsiteY1" fmla="*/ 1780203 h 2214867"/>
                <a:gd name="connsiteX2" fmla="*/ 821697 w 1976740"/>
                <a:gd name="connsiteY2" fmla="*/ 1619432 h 2214867"/>
                <a:gd name="connsiteX3" fmla="*/ 1095591 w 1976740"/>
                <a:gd name="connsiteY3" fmla="*/ 1945334 h 2214867"/>
                <a:gd name="connsiteX4" fmla="*/ 821697 w 1976740"/>
                <a:gd name="connsiteY4" fmla="*/ 2214867 h 2214867"/>
                <a:gd name="connsiteX5" fmla="*/ 821697 w 1976740"/>
                <a:gd name="connsiteY5" fmla="*/ 2054097 h 2214867"/>
                <a:gd name="connsiteX6" fmla="*/ 15 w 1976740"/>
                <a:gd name="connsiteY6" fmla="*/ 1194713 h 2214867"/>
                <a:gd name="connsiteX7" fmla="*/ 15 w 1976740"/>
                <a:gd name="connsiteY7" fmla="*/ 920819 h 2214867"/>
                <a:gd name="connsiteX8" fmla="*/ 1926864 w 1976740"/>
                <a:gd name="connsiteY8" fmla="*/ 1 h 2214867"/>
                <a:gd name="connsiteX9" fmla="*/ 1943489 w 1976740"/>
                <a:gd name="connsiteY9" fmla="*/ 207392 h 2214867"/>
                <a:gd name="connsiteX10" fmla="*/ 13135 w 1976740"/>
                <a:gd name="connsiteY10" fmla="*/ 1057766 h 2214867"/>
                <a:gd name="connsiteX11" fmla="*/ 15 w 1976740"/>
                <a:gd name="connsiteY11" fmla="*/ 920819 h 2214867"/>
                <a:gd name="connsiteX0" fmla="*/ 0 w 1976725"/>
                <a:gd name="connsiteY0" fmla="*/ 920819 h 2214867"/>
                <a:gd name="connsiteX1" fmla="*/ 821682 w 1976725"/>
                <a:gd name="connsiteY1" fmla="*/ 1780203 h 2214867"/>
                <a:gd name="connsiteX2" fmla="*/ 821682 w 1976725"/>
                <a:gd name="connsiteY2" fmla="*/ 1619432 h 2214867"/>
                <a:gd name="connsiteX3" fmla="*/ 1095576 w 1976725"/>
                <a:gd name="connsiteY3" fmla="*/ 1945334 h 2214867"/>
                <a:gd name="connsiteX4" fmla="*/ 821682 w 1976725"/>
                <a:gd name="connsiteY4" fmla="*/ 2214867 h 2214867"/>
                <a:gd name="connsiteX5" fmla="*/ 821682 w 1976725"/>
                <a:gd name="connsiteY5" fmla="*/ 2054097 h 2214867"/>
                <a:gd name="connsiteX6" fmla="*/ 0 w 1976725"/>
                <a:gd name="connsiteY6" fmla="*/ 1194713 h 2214867"/>
                <a:gd name="connsiteX7" fmla="*/ 0 w 1976725"/>
                <a:gd name="connsiteY7" fmla="*/ 920819 h 2214867"/>
                <a:gd name="connsiteX0" fmla="*/ 1976725 w 1976725"/>
                <a:gd name="connsiteY0" fmla="*/ 190766 h 2214867"/>
                <a:gd name="connsiteX1" fmla="*/ 13120 w 1976725"/>
                <a:gd name="connsiteY1" fmla="*/ 1057766 h 2214867"/>
                <a:gd name="connsiteX2" fmla="*/ 503836 w 1976725"/>
                <a:gd name="connsiteY2" fmla="*/ 400338 h 2214867"/>
                <a:gd name="connsiteX3" fmla="*/ 1960101 w 1976725"/>
                <a:gd name="connsiteY3" fmla="*/ 0 h 2214867"/>
                <a:gd name="connsiteX4" fmla="*/ 1976725 w 1976725"/>
                <a:gd name="connsiteY4" fmla="*/ 190766 h 2214867"/>
                <a:gd name="connsiteX0" fmla="*/ 0 w 1976725"/>
                <a:gd name="connsiteY0" fmla="*/ 920819 h 2214867"/>
                <a:gd name="connsiteX1" fmla="*/ 821682 w 1976725"/>
                <a:gd name="connsiteY1" fmla="*/ 1780203 h 2214867"/>
                <a:gd name="connsiteX2" fmla="*/ 821682 w 1976725"/>
                <a:gd name="connsiteY2" fmla="*/ 1619432 h 2214867"/>
                <a:gd name="connsiteX3" fmla="*/ 1095576 w 1976725"/>
                <a:gd name="connsiteY3" fmla="*/ 1945334 h 2214867"/>
                <a:gd name="connsiteX4" fmla="*/ 821682 w 1976725"/>
                <a:gd name="connsiteY4" fmla="*/ 2214867 h 2214867"/>
                <a:gd name="connsiteX5" fmla="*/ 821682 w 1976725"/>
                <a:gd name="connsiteY5" fmla="*/ 2054097 h 2214867"/>
                <a:gd name="connsiteX6" fmla="*/ 0 w 1976725"/>
                <a:gd name="connsiteY6" fmla="*/ 1194713 h 2214867"/>
                <a:gd name="connsiteX7" fmla="*/ 0 w 1976725"/>
                <a:gd name="connsiteY7" fmla="*/ 920819 h 2214867"/>
                <a:gd name="connsiteX8" fmla="*/ 1926849 w 1976725"/>
                <a:gd name="connsiteY8" fmla="*/ 1 h 2214867"/>
                <a:gd name="connsiteX9" fmla="*/ 1943474 w 1976725"/>
                <a:gd name="connsiteY9" fmla="*/ 207392 h 2214867"/>
                <a:gd name="connsiteX10" fmla="*/ 13120 w 1976725"/>
                <a:gd name="connsiteY10" fmla="*/ 1057766 h 2214867"/>
                <a:gd name="connsiteX11" fmla="*/ 0 w 1976725"/>
                <a:gd name="connsiteY11" fmla="*/ 920819 h 2214867"/>
                <a:gd name="connsiteX0" fmla="*/ 0 w 1976725"/>
                <a:gd name="connsiteY0" fmla="*/ 920819 h 2214867"/>
                <a:gd name="connsiteX1" fmla="*/ 821682 w 1976725"/>
                <a:gd name="connsiteY1" fmla="*/ 1780203 h 2214867"/>
                <a:gd name="connsiteX2" fmla="*/ 821682 w 1976725"/>
                <a:gd name="connsiteY2" fmla="*/ 1619432 h 2214867"/>
                <a:gd name="connsiteX3" fmla="*/ 1095576 w 1976725"/>
                <a:gd name="connsiteY3" fmla="*/ 1945334 h 2214867"/>
                <a:gd name="connsiteX4" fmla="*/ 821682 w 1976725"/>
                <a:gd name="connsiteY4" fmla="*/ 2214867 h 2214867"/>
                <a:gd name="connsiteX5" fmla="*/ 821682 w 1976725"/>
                <a:gd name="connsiteY5" fmla="*/ 2054097 h 2214867"/>
                <a:gd name="connsiteX6" fmla="*/ 0 w 1976725"/>
                <a:gd name="connsiteY6" fmla="*/ 1194713 h 2214867"/>
                <a:gd name="connsiteX7" fmla="*/ 0 w 1976725"/>
                <a:gd name="connsiteY7" fmla="*/ 920819 h 2214867"/>
                <a:gd name="connsiteX0" fmla="*/ 1976725 w 1976725"/>
                <a:gd name="connsiteY0" fmla="*/ 190766 h 2214867"/>
                <a:gd name="connsiteX1" fmla="*/ 13120 w 1976725"/>
                <a:gd name="connsiteY1" fmla="*/ 1057766 h 2214867"/>
                <a:gd name="connsiteX2" fmla="*/ 503836 w 1976725"/>
                <a:gd name="connsiteY2" fmla="*/ 400338 h 2214867"/>
                <a:gd name="connsiteX3" fmla="*/ 1960101 w 1976725"/>
                <a:gd name="connsiteY3" fmla="*/ 0 h 2214867"/>
                <a:gd name="connsiteX4" fmla="*/ 1976725 w 1976725"/>
                <a:gd name="connsiteY4" fmla="*/ 190766 h 2214867"/>
                <a:gd name="connsiteX0" fmla="*/ 0 w 1976725"/>
                <a:gd name="connsiteY0" fmla="*/ 920819 h 2214867"/>
                <a:gd name="connsiteX1" fmla="*/ 821682 w 1976725"/>
                <a:gd name="connsiteY1" fmla="*/ 1780203 h 2214867"/>
                <a:gd name="connsiteX2" fmla="*/ 821682 w 1976725"/>
                <a:gd name="connsiteY2" fmla="*/ 1619432 h 2214867"/>
                <a:gd name="connsiteX3" fmla="*/ 1095576 w 1976725"/>
                <a:gd name="connsiteY3" fmla="*/ 1945334 h 2214867"/>
                <a:gd name="connsiteX4" fmla="*/ 821682 w 1976725"/>
                <a:gd name="connsiteY4" fmla="*/ 2214867 h 2214867"/>
                <a:gd name="connsiteX5" fmla="*/ 821682 w 1976725"/>
                <a:gd name="connsiteY5" fmla="*/ 2054097 h 2214867"/>
                <a:gd name="connsiteX6" fmla="*/ 0 w 1976725"/>
                <a:gd name="connsiteY6" fmla="*/ 1194713 h 2214867"/>
                <a:gd name="connsiteX7" fmla="*/ 0 w 1976725"/>
                <a:gd name="connsiteY7" fmla="*/ 920819 h 2214867"/>
                <a:gd name="connsiteX8" fmla="*/ 1926849 w 1976725"/>
                <a:gd name="connsiteY8" fmla="*/ 1 h 2214867"/>
                <a:gd name="connsiteX9" fmla="*/ 1943474 w 1976725"/>
                <a:gd name="connsiteY9" fmla="*/ 207392 h 2214867"/>
                <a:gd name="connsiteX10" fmla="*/ 13120 w 1976725"/>
                <a:gd name="connsiteY10" fmla="*/ 1057766 h 2214867"/>
                <a:gd name="connsiteX11" fmla="*/ 0 w 1976725"/>
                <a:gd name="connsiteY11" fmla="*/ 920819 h 2214867"/>
                <a:gd name="connsiteX0" fmla="*/ 0 w 1976725"/>
                <a:gd name="connsiteY0" fmla="*/ 920819 h 2214867"/>
                <a:gd name="connsiteX1" fmla="*/ 821682 w 1976725"/>
                <a:gd name="connsiteY1" fmla="*/ 1780203 h 2214867"/>
                <a:gd name="connsiteX2" fmla="*/ 821682 w 1976725"/>
                <a:gd name="connsiteY2" fmla="*/ 1619432 h 2214867"/>
                <a:gd name="connsiteX3" fmla="*/ 1095576 w 1976725"/>
                <a:gd name="connsiteY3" fmla="*/ 1945334 h 2214867"/>
                <a:gd name="connsiteX4" fmla="*/ 821682 w 1976725"/>
                <a:gd name="connsiteY4" fmla="*/ 2214867 h 2214867"/>
                <a:gd name="connsiteX5" fmla="*/ 821682 w 1976725"/>
                <a:gd name="connsiteY5" fmla="*/ 2054097 h 2214867"/>
                <a:gd name="connsiteX6" fmla="*/ 0 w 1976725"/>
                <a:gd name="connsiteY6" fmla="*/ 1194713 h 2214867"/>
                <a:gd name="connsiteX7" fmla="*/ 0 w 1976725"/>
                <a:gd name="connsiteY7" fmla="*/ 920819 h 2214867"/>
                <a:gd name="connsiteX0" fmla="*/ 1976725 w 1976725"/>
                <a:gd name="connsiteY0" fmla="*/ 190766 h 2214867"/>
                <a:gd name="connsiteX1" fmla="*/ 13120 w 1976725"/>
                <a:gd name="connsiteY1" fmla="*/ 1057766 h 2214867"/>
                <a:gd name="connsiteX2" fmla="*/ 437335 w 1976725"/>
                <a:gd name="connsiteY2" fmla="*/ 416963 h 2214867"/>
                <a:gd name="connsiteX3" fmla="*/ 1960101 w 1976725"/>
                <a:gd name="connsiteY3" fmla="*/ 0 h 2214867"/>
                <a:gd name="connsiteX4" fmla="*/ 1976725 w 1976725"/>
                <a:gd name="connsiteY4" fmla="*/ 190766 h 2214867"/>
                <a:gd name="connsiteX0" fmla="*/ 0 w 1976725"/>
                <a:gd name="connsiteY0" fmla="*/ 920819 h 2214867"/>
                <a:gd name="connsiteX1" fmla="*/ 821682 w 1976725"/>
                <a:gd name="connsiteY1" fmla="*/ 1780203 h 2214867"/>
                <a:gd name="connsiteX2" fmla="*/ 821682 w 1976725"/>
                <a:gd name="connsiteY2" fmla="*/ 1619432 h 2214867"/>
                <a:gd name="connsiteX3" fmla="*/ 1095576 w 1976725"/>
                <a:gd name="connsiteY3" fmla="*/ 1945334 h 2214867"/>
                <a:gd name="connsiteX4" fmla="*/ 821682 w 1976725"/>
                <a:gd name="connsiteY4" fmla="*/ 2214867 h 2214867"/>
                <a:gd name="connsiteX5" fmla="*/ 821682 w 1976725"/>
                <a:gd name="connsiteY5" fmla="*/ 2054097 h 2214867"/>
                <a:gd name="connsiteX6" fmla="*/ 0 w 1976725"/>
                <a:gd name="connsiteY6" fmla="*/ 1194713 h 2214867"/>
                <a:gd name="connsiteX7" fmla="*/ 0 w 1976725"/>
                <a:gd name="connsiteY7" fmla="*/ 920819 h 2214867"/>
                <a:gd name="connsiteX8" fmla="*/ 1926849 w 1976725"/>
                <a:gd name="connsiteY8" fmla="*/ 1 h 2214867"/>
                <a:gd name="connsiteX9" fmla="*/ 1943474 w 1976725"/>
                <a:gd name="connsiteY9" fmla="*/ 207392 h 2214867"/>
                <a:gd name="connsiteX10" fmla="*/ 13120 w 1976725"/>
                <a:gd name="connsiteY10" fmla="*/ 1057766 h 2214867"/>
                <a:gd name="connsiteX11" fmla="*/ 0 w 1976725"/>
                <a:gd name="connsiteY11" fmla="*/ 920819 h 2214867"/>
                <a:gd name="connsiteX0" fmla="*/ 0 w 2733165"/>
                <a:gd name="connsiteY0" fmla="*/ 1120323 h 2414371"/>
                <a:gd name="connsiteX1" fmla="*/ 821682 w 2733165"/>
                <a:gd name="connsiteY1" fmla="*/ 1979707 h 2414371"/>
                <a:gd name="connsiteX2" fmla="*/ 821682 w 2733165"/>
                <a:gd name="connsiteY2" fmla="*/ 1818936 h 2414371"/>
                <a:gd name="connsiteX3" fmla="*/ 1095576 w 2733165"/>
                <a:gd name="connsiteY3" fmla="*/ 2144838 h 2414371"/>
                <a:gd name="connsiteX4" fmla="*/ 821682 w 2733165"/>
                <a:gd name="connsiteY4" fmla="*/ 2414371 h 2414371"/>
                <a:gd name="connsiteX5" fmla="*/ 821682 w 2733165"/>
                <a:gd name="connsiteY5" fmla="*/ 2253601 h 2414371"/>
                <a:gd name="connsiteX6" fmla="*/ 0 w 2733165"/>
                <a:gd name="connsiteY6" fmla="*/ 1394217 h 2414371"/>
                <a:gd name="connsiteX7" fmla="*/ 0 w 2733165"/>
                <a:gd name="connsiteY7" fmla="*/ 1120323 h 2414371"/>
                <a:gd name="connsiteX0" fmla="*/ 1976725 w 2733165"/>
                <a:gd name="connsiteY0" fmla="*/ 390270 h 2414371"/>
                <a:gd name="connsiteX1" fmla="*/ 13120 w 2733165"/>
                <a:gd name="connsiteY1" fmla="*/ 1257270 h 2414371"/>
                <a:gd name="connsiteX2" fmla="*/ 437335 w 2733165"/>
                <a:gd name="connsiteY2" fmla="*/ 616467 h 2414371"/>
                <a:gd name="connsiteX3" fmla="*/ 1960101 w 2733165"/>
                <a:gd name="connsiteY3" fmla="*/ 199504 h 2414371"/>
                <a:gd name="connsiteX4" fmla="*/ 1976725 w 2733165"/>
                <a:gd name="connsiteY4" fmla="*/ 390270 h 2414371"/>
                <a:gd name="connsiteX0" fmla="*/ 0 w 2733165"/>
                <a:gd name="connsiteY0" fmla="*/ 1120323 h 2414371"/>
                <a:gd name="connsiteX1" fmla="*/ 821682 w 2733165"/>
                <a:gd name="connsiteY1" fmla="*/ 1979707 h 2414371"/>
                <a:gd name="connsiteX2" fmla="*/ 821682 w 2733165"/>
                <a:gd name="connsiteY2" fmla="*/ 1818936 h 2414371"/>
                <a:gd name="connsiteX3" fmla="*/ 1095576 w 2733165"/>
                <a:gd name="connsiteY3" fmla="*/ 2144838 h 2414371"/>
                <a:gd name="connsiteX4" fmla="*/ 821682 w 2733165"/>
                <a:gd name="connsiteY4" fmla="*/ 2414371 h 2414371"/>
                <a:gd name="connsiteX5" fmla="*/ 821682 w 2733165"/>
                <a:gd name="connsiteY5" fmla="*/ 2253601 h 2414371"/>
                <a:gd name="connsiteX6" fmla="*/ 0 w 2733165"/>
                <a:gd name="connsiteY6" fmla="*/ 1394217 h 2414371"/>
                <a:gd name="connsiteX7" fmla="*/ 0 w 2733165"/>
                <a:gd name="connsiteY7" fmla="*/ 1120323 h 2414371"/>
                <a:gd name="connsiteX8" fmla="*/ 2733165 w 2733165"/>
                <a:gd name="connsiteY8" fmla="*/ 0 h 2414371"/>
                <a:gd name="connsiteX9" fmla="*/ 1943474 w 2733165"/>
                <a:gd name="connsiteY9" fmla="*/ 406896 h 2414371"/>
                <a:gd name="connsiteX10" fmla="*/ 13120 w 2733165"/>
                <a:gd name="connsiteY10" fmla="*/ 1257270 h 2414371"/>
                <a:gd name="connsiteX11" fmla="*/ 0 w 2733165"/>
                <a:gd name="connsiteY11" fmla="*/ 1120323 h 2414371"/>
                <a:gd name="connsiteX0" fmla="*/ 0 w 2733165"/>
                <a:gd name="connsiteY0" fmla="*/ 1120323 h 2414371"/>
                <a:gd name="connsiteX1" fmla="*/ 821682 w 2733165"/>
                <a:gd name="connsiteY1" fmla="*/ 1979707 h 2414371"/>
                <a:gd name="connsiteX2" fmla="*/ 821682 w 2733165"/>
                <a:gd name="connsiteY2" fmla="*/ 1818936 h 2414371"/>
                <a:gd name="connsiteX3" fmla="*/ 1095576 w 2733165"/>
                <a:gd name="connsiteY3" fmla="*/ 2144838 h 2414371"/>
                <a:gd name="connsiteX4" fmla="*/ 821682 w 2733165"/>
                <a:gd name="connsiteY4" fmla="*/ 2414371 h 2414371"/>
                <a:gd name="connsiteX5" fmla="*/ 821682 w 2733165"/>
                <a:gd name="connsiteY5" fmla="*/ 2253601 h 2414371"/>
                <a:gd name="connsiteX6" fmla="*/ 0 w 2733165"/>
                <a:gd name="connsiteY6" fmla="*/ 1394217 h 2414371"/>
                <a:gd name="connsiteX7" fmla="*/ 0 w 2733165"/>
                <a:gd name="connsiteY7" fmla="*/ 1120323 h 2414371"/>
                <a:gd name="connsiteX0" fmla="*/ 1976725 w 2733165"/>
                <a:gd name="connsiteY0" fmla="*/ 390270 h 2414371"/>
                <a:gd name="connsiteX1" fmla="*/ 13120 w 2733165"/>
                <a:gd name="connsiteY1" fmla="*/ 1257270 h 2414371"/>
                <a:gd name="connsiteX2" fmla="*/ 437335 w 2733165"/>
                <a:gd name="connsiteY2" fmla="*/ 616467 h 2414371"/>
                <a:gd name="connsiteX3" fmla="*/ 1960101 w 2733165"/>
                <a:gd name="connsiteY3" fmla="*/ 199504 h 2414371"/>
                <a:gd name="connsiteX4" fmla="*/ 1976725 w 2733165"/>
                <a:gd name="connsiteY4" fmla="*/ 390270 h 2414371"/>
                <a:gd name="connsiteX0" fmla="*/ 0 w 2733165"/>
                <a:gd name="connsiteY0" fmla="*/ 1120323 h 2414371"/>
                <a:gd name="connsiteX1" fmla="*/ 821682 w 2733165"/>
                <a:gd name="connsiteY1" fmla="*/ 1979707 h 2414371"/>
                <a:gd name="connsiteX2" fmla="*/ 821682 w 2733165"/>
                <a:gd name="connsiteY2" fmla="*/ 1818936 h 2414371"/>
                <a:gd name="connsiteX3" fmla="*/ 1095576 w 2733165"/>
                <a:gd name="connsiteY3" fmla="*/ 2144838 h 2414371"/>
                <a:gd name="connsiteX4" fmla="*/ 821682 w 2733165"/>
                <a:gd name="connsiteY4" fmla="*/ 2414371 h 2414371"/>
                <a:gd name="connsiteX5" fmla="*/ 821682 w 2733165"/>
                <a:gd name="connsiteY5" fmla="*/ 2253601 h 2414371"/>
                <a:gd name="connsiteX6" fmla="*/ 0 w 2733165"/>
                <a:gd name="connsiteY6" fmla="*/ 1394217 h 2414371"/>
                <a:gd name="connsiteX7" fmla="*/ 0 w 2733165"/>
                <a:gd name="connsiteY7" fmla="*/ 1120323 h 2414371"/>
                <a:gd name="connsiteX8" fmla="*/ 2733165 w 2733165"/>
                <a:gd name="connsiteY8" fmla="*/ 0 h 2414371"/>
                <a:gd name="connsiteX9" fmla="*/ 2712287 w 2733165"/>
                <a:gd name="connsiteY9" fmla="*/ 224016 h 2414371"/>
                <a:gd name="connsiteX10" fmla="*/ 13120 w 2733165"/>
                <a:gd name="connsiteY10" fmla="*/ 1257270 h 2414371"/>
                <a:gd name="connsiteX11" fmla="*/ 0 w 2733165"/>
                <a:gd name="connsiteY11" fmla="*/ 1120323 h 2414371"/>
                <a:gd name="connsiteX0" fmla="*/ 0 w 2747666"/>
                <a:gd name="connsiteY0" fmla="*/ 1120325 h 2414373"/>
                <a:gd name="connsiteX1" fmla="*/ 821682 w 2747666"/>
                <a:gd name="connsiteY1" fmla="*/ 1979709 h 2414373"/>
                <a:gd name="connsiteX2" fmla="*/ 821682 w 2747666"/>
                <a:gd name="connsiteY2" fmla="*/ 1818938 h 2414373"/>
                <a:gd name="connsiteX3" fmla="*/ 1095576 w 2747666"/>
                <a:gd name="connsiteY3" fmla="*/ 2144840 h 2414373"/>
                <a:gd name="connsiteX4" fmla="*/ 821682 w 2747666"/>
                <a:gd name="connsiteY4" fmla="*/ 2414373 h 2414373"/>
                <a:gd name="connsiteX5" fmla="*/ 821682 w 2747666"/>
                <a:gd name="connsiteY5" fmla="*/ 2253603 h 2414373"/>
                <a:gd name="connsiteX6" fmla="*/ 0 w 2747666"/>
                <a:gd name="connsiteY6" fmla="*/ 1394219 h 2414373"/>
                <a:gd name="connsiteX7" fmla="*/ 0 w 2747666"/>
                <a:gd name="connsiteY7" fmla="*/ 1120325 h 2414373"/>
                <a:gd name="connsiteX0" fmla="*/ 1976725 w 2747666"/>
                <a:gd name="connsiteY0" fmla="*/ 390272 h 2414373"/>
                <a:gd name="connsiteX1" fmla="*/ 13120 w 2747666"/>
                <a:gd name="connsiteY1" fmla="*/ 1257272 h 2414373"/>
                <a:gd name="connsiteX2" fmla="*/ 437335 w 2747666"/>
                <a:gd name="connsiteY2" fmla="*/ 616469 h 2414373"/>
                <a:gd name="connsiteX3" fmla="*/ 2747666 w 2747666"/>
                <a:gd name="connsiteY3" fmla="*/ 0 h 2414373"/>
                <a:gd name="connsiteX4" fmla="*/ 1976725 w 2747666"/>
                <a:gd name="connsiteY4" fmla="*/ 390272 h 2414373"/>
                <a:gd name="connsiteX0" fmla="*/ 0 w 2747666"/>
                <a:gd name="connsiteY0" fmla="*/ 1120325 h 2414373"/>
                <a:gd name="connsiteX1" fmla="*/ 821682 w 2747666"/>
                <a:gd name="connsiteY1" fmla="*/ 1979709 h 2414373"/>
                <a:gd name="connsiteX2" fmla="*/ 821682 w 2747666"/>
                <a:gd name="connsiteY2" fmla="*/ 1818938 h 2414373"/>
                <a:gd name="connsiteX3" fmla="*/ 1095576 w 2747666"/>
                <a:gd name="connsiteY3" fmla="*/ 2144840 h 2414373"/>
                <a:gd name="connsiteX4" fmla="*/ 821682 w 2747666"/>
                <a:gd name="connsiteY4" fmla="*/ 2414373 h 2414373"/>
                <a:gd name="connsiteX5" fmla="*/ 821682 w 2747666"/>
                <a:gd name="connsiteY5" fmla="*/ 2253603 h 2414373"/>
                <a:gd name="connsiteX6" fmla="*/ 0 w 2747666"/>
                <a:gd name="connsiteY6" fmla="*/ 1394219 h 2414373"/>
                <a:gd name="connsiteX7" fmla="*/ 0 w 2747666"/>
                <a:gd name="connsiteY7" fmla="*/ 1120325 h 2414373"/>
                <a:gd name="connsiteX8" fmla="*/ 2733165 w 2747666"/>
                <a:gd name="connsiteY8" fmla="*/ 2 h 2414373"/>
                <a:gd name="connsiteX9" fmla="*/ 2712287 w 2747666"/>
                <a:gd name="connsiteY9" fmla="*/ 224018 h 2414373"/>
                <a:gd name="connsiteX10" fmla="*/ 13120 w 2747666"/>
                <a:gd name="connsiteY10" fmla="*/ 1257272 h 2414373"/>
                <a:gd name="connsiteX11" fmla="*/ 0 w 2747666"/>
                <a:gd name="connsiteY11" fmla="*/ 1120325 h 2414373"/>
                <a:gd name="connsiteX0" fmla="*/ 0 w 2747994"/>
                <a:gd name="connsiteY0" fmla="*/ 1120325 h 2414373"/>
                <a:gd name="connsiteX1" fmla="*/ 821682 w 2747994"/>
                <a:gd name="connsiteY1" fmla="*/ 1979709 h 2414373"/>
                <a:gd name="connsiteX2" fmla="*/ 821682 w 2747994"/>
                <a:gd name="connsiteY2" fmla="*/ 1818938 h 2414373"/>
                <a:gd name="connsiteX3" fmla="*/ 1095576 w 2747994"/>
                <a:gd name="connsiteY3" fmla="*/ 2144840 h 2414373"/>
                <a:gd name="connsiteX4" fmla="*/ 821682 w 2747994"/>
                <a:gd name="connsiteY4" fmla="*/ 2414373 h 2414373"/>
                <a:gd name="connsiteX5" fmla="*/ 821682 w 2747994"/>
                <a:gd name="connsiteY5" fmla="*/ 2253603 h 2414373"/>
                <a:gd name="connsiteX6" fmla="*/ 0 w 2747994"/>
                <a:gd name="connsiteY6" fmla="*/ 1394219 h 2414373"/>
                <a:gd name="connsiteX7" fmla="*/ 0 w 2747994"/>
                <a:gd name="connsiteY7" fmla="*/ 1120325 h 2414373"/>
                <a:gd name="connsiteX0" fmla="*/ 1976725 w 2747994"/>
                <a:gd name="connsiteY0" fmla="*/ 390272 h 2414373"/>
                <a:gd name="connsiteX1" fmla="*/ 13120 w 2747994"/>
                <a:gd name="connsiteY1" fmla="*/ 1257272 h 2414373"/>
                <a:gd name="connsiteX2" fmla="*/ 437335 w 2747994"/>
                <a:gd name="connsiteY2" fmla="*/ 616469 h 2414373"/>
                <a:gd name="connsiteX3" fmla="*/ 2747666 w 2747994"/>
                <a:gd name="connsiteY3" fmla="*/ 0 h 2414373"/>
                <a:gd name="connsiteX4" fmla="*/ 1976725 w 2747994"/>
                <a:gd name="connsiteY4" fmla="*/ 390272 h 2414373"/>
                <a:gd name="connsiteX0" fmla="*/ 0 w 2747994"/>
                <a:gd name="connsiteY0" fmla="*/ 1120325 h 2414373"/>
                <a:gd name="connsiteX1" fmla="*/ 821682 w 2747994"/>
                <a:gd name="connsiteY1" fmla="*/ 1979709 h 2414373"/>
                <a:gd name="connsiteX2" fmla="*/ 821682 w 2747994"/>
                <a:gd name="connsiteY2" fmla="*/ 1818938 h 2414373"/>
                <a:gd name="connsiteX3" fmla="*/ 1095576 w 2747994"/>
                <a:gd name="connsiteY3" fmla="*/ 2144840 h 2414373"/>
                <a:gd name="connsiteX4" fmla="*/ 821682 w 2747994"/>
                <a:gd name="connsiteY4" fmla="*/ 2414373 h 2414373"/>
                <a:gd name="connsiteX5" fmla="*/ 821682 w 2747994"/>
                <a:gd name="connsiteY5" fmla="*/ 2253603 h 2414373"/>
                <a:gd name="connsiteX6" fmla="*/ 0 w 2747994"/>
                <a:gd name="connsiteY6" fmla="*/ 1394219 h 2414373"/>
                <a:gd name="connsiteX7" fmla="*/ 0 w 2747994"/>
                <a:gd name="connsiteY7" fmla="*/ 1120325 h 2414373"/>
                <a:gd name="connsiteX8" fmla="*/ 2733165 w 2747994"/>
                <a:gd name="connsiteY8" fmla="*/ 2 h 2414373"/>
                <a:gd name="connsiteX9" fmla="*/ 2712287 w 2747994"/>
                <a:gd name="connsiteY9" fmla="*/ 224018 h 2414373"/>
                <a:gd name="connsiteX10" fmla="*/ 13120 w 2747994"/>
                <a:gd name="connsiteY10" fmla="*/ 1257272 h 2414373"/>
                <a:gd name="connsiteX11" fmla="*/ 0 w 2747994"/>
                <a:gd name="connsiteY11" fmla="*/ 1120325 h 2414373"/>
                <a:gd name="connsiteX0" fmla="*/ 0 w 2768542"/>
                <a:gd name="connsiteY0" fmla="*/ 1120325 h 2414373"/>
                <a:gd name="connsiteX1" fmla="*/ 821682 w 2768542"/>
                <a:gd name="connsiteY1" fmla="*/ 1979709 h 2414373"/>
                <a:gd name="connsiteX2" fmla="*/ 821682 w 2768542"/>
                <a:gd name="connsiteY2" fmla="*/ 1818938 h 2414373"/>
                <a:gd name="connsiteX3" fmla="*/ 1095576 w 2768542"/>
                <a:gd name="connsiteY3" fmla="*/ 2144840 h 2414373"/>
                <a:gd name="connsiteX4" fmla="*/ 821682 w 2768542"/>
                <a:gd name="connsiteY4" fmla="*/ 2414373 h 2414373"/>
                <a:gd name="connsiteX5" fmla="*/ 821682 w 2768542"/>
                <a:gd name="connsiteY5" fmla="*/ 2253603 h 2414373"/>
                <a:gd name="connsiteX6" fmla="*/ 0 w 2768542"/>
                <a:gd name="connsiteY6" fmla="*/ 1394219 h 2414373"/>
                <a:gd name="connsiteX7" fmla="*/ 0 w 2768542"/>
                <a:gd name="connsiteY7" fmla="*/ 1120325 h 2414373"/>
                <a:gd name="connsiteX0" fmla="*/ 1976725 w 2768542"/>
                <a:gd name="connsiteY0" fmla="*/ 390272 h 2414373"/>
                <a:gd name="connsiteX1" fmla="*/ 13120 w 2768542"/>
                <a:gd name="connsiteY1" fmla="*/ 1257272 h 2414373"/>
                <a:gd name="connsiteX2" fmla="*/ 437335 w 2768542"/>
                <a:gd name="connsiteY2" fmla="*/ 616469 h 2414373"/>
                <a:gd name="connsiteX3" fmla="*/ 2747666 w 2768542"/>
                <a:gd name="connsiteY3" fmla="*/ 0 h 2414373"/>
                <a:gd name="connsiteX4" fmla="*/ 1976725 w 2768542"/>
                <a:gd name="connsiteY4" fmla="*/ 390272 h 2414373"/>
                <a:gd name="connsiteX0" fmla="*/ 0 w 2768542"/>
                <a:gd name="connsiteY0" fmla="*/ 1120325 h 2414373"/>
                <a:gd name="connsiteX1" fmla="*/ 821682 w 2768542"/>
                <a:gd name="connsiteY1" fmla="*/ 1979709 h 2414373"/>
                <a:gd name="connsiteX2" fmla="*/ 821682 w 2768542"/>
                <a:gd name="connsiteY2" fmla="*/ 1818938 h 2414373"/>
                <a:gd name="connsiteX3" fmla="*/ 1095576 w 2768542"/>
                <a:gd name="connsiteY3" fmla="*/ 2144840 h 2414373"/>
                <a:gd name="connsiteX4" fmla="*/ 821682 w 2768542"/>
                <a:gd name="connsiteY4" fmla="*/ 2414373 h 2414373"/>
                <a:gd name="connsiteX5" fmla="*/ 821682 w 2768542"/>
                <a:gd name="connsiteY5" fmla="*/ 2253603 h 2414373"/>
                <a:gd name="connsiteX6" fmla="*/ 0 w 2768542"/>
                <a:gd name="connsiteY6" fmla="*/ 1394219 h 2414373"/>
                <a:gd name="connsiteX7" fmla="*/ 0 w 2768542"/>
                <a:gd name="connsiteY7" fmla="*/ 1120325 h 2414373"/>
                <a:gd name="connsiteX8" fmla="*/ 2733165 w 2768542"/>
                <a:gd name="connsiteY8" fmla="*/ 2 h 2414373"/>
                <a:gd name="connsiteX9" fmla="*/ 2768542 w 2768542"/>
                <a:gd name="connsiteY9" fmla="*/ 240643 h 2414373"/>
                <a:gd name="connsiteX10" fmla="*/ 13120 w 2768542"/>
                <a:gd name="connsiteY10" fmla="*/ 1257272 h 2414373"/>
                <a:gd name="connsiteX11" fmla="*/ 0 w 2768542"/>
                <a:gd name="connsiteY11" fmla="*/ 1120325 h 2414373"/>
                <a:gd name="connsiteX0" fmla="*/ 0 w 2768542"/>
                <a:gd name="connsiteY0" fmla="*/ 1120325 h 2414373"/>
                <a:gd name="connsiteX1" fmla="*/ 821682 w 2768542"/>
                <a:gd name="connsiteY1" fmla="*/ 1979709 h 2414373"/>
                <a:gd name="connsiteX2" fmla="*/ 821682 w 2768542"/>
                <a:gd name="connsiteY2" fmla="*/ 1818938 h 2414373"/>
                <a:gd name="connsiteX3" fmla="*/ 1095576 w 2768542"/>
                <a:gd name="connsiteY3" fmla="*/ 2144840 h 2414373"/>
                <a:gd name="connsiteX4" fmla="*/ 821682 w 2768542"/>
                <a:gd name="connsiteY4" fmla="*/ 2414373 h 2414373"/>
                <a:gd name="connsiteX5" fmla="*/ 821682 w 2768542"/>
                <a:gd name="connsiteY5" fmla="*/ 2253603 h 2414373"/>
                <a:gd name="connsiteX6" fmla="*/ 0 w 2768542"/>
                <a:gd name="connsiteY6" fmla="*/ 1394219 h 2414373"/>
                <a:gd name="connsiteX7" fmla="*/ 0 w 2768542"/>
                <a:gd name="connsiteY7" fmla="*/ 1120325 h 2414373"/>
                <a:gd name="connsiteX0" fmla="*/ 2764290 w 2768542"/>
                <a:gd name="connsiteY0" fmla="*/ 207392 h 2414373"/>
                <a:gd name="connsiteX1" fmla="*/ 13120 w 2768542"/>
                <a:gd name="connsiteY1" fmla="*/ 1257272 h 2414373"/>
                <a:gd name="connsiteX2" fmla="*/ 437335 w 2768542"/>
                <a:gd name="connsiteY2" fmla="*/ 616469 h 2414373"/>
                <a:gd name="connsiteX3" fmla="*/ 2747666 w 2768542"/>
                <a:gd name="connsiteY3" fmla="*/ 0 h 2414373"/>
                <a:gd name="connsiteX4" fmla="*/ 2764290 w 2768542"/>
                <a:gd name="connsiteY4" fmla="*/ 207392 h 2414373"/>
                <a:gd name="connsiteX0" fmla="*/ 0 w 2768542"/>
                <a:gd name="connsiteY0" fmla="*/ 1120325 h 2414373"/>
                <a:gd name="connsiteX1" fmla="*/ 821682 w 2768542"/>
                <a:gd name="connsiteY1" fmla="*/ 1979709 h 2414373"/>
                <a:gd name="connsiteX2" fmla="*/ 821682 w 2768542"/>
                <a:gd name="connsiteY2" fmla="*/ 1818938 h 2414373"/>
                <a:gd name="connsiteX3" fmla="*/ 1095576 w 2768542"/>
                <a:gd name="connsiteY3" fmla="*/ 2144840 h 2414373"/>
                <a:gd name="connsiteX4" fmla="*/ 821682 w 2768542"/>
                <a:gd name="connsiteY4" fmla="*/ 2414373 h 2414373"/>
                <a:gd name="connsiteX5" fmla="*/ 821682 w 2768542"/>
                <a:gd name="connsiteY5" fmla="*/ 2253603 h 2414373"/>
                <a:gd name="connsiteX6" fmla="*/ 0 w 2768542"/>
                <a:gd name="connsiteY6" fmla="*/ 1394219 h 2414373"/>
                <a:gd name="connsiteX7" fmla="*/ 0 w 2768542"/>
                <a:gd name="connsiteY7" fmla="*/ 1120325 h 2414373"/>
                <a:gd name="connsiteX8" fmla="*/ 2733165 w 2768542"/>
                <a:gd name="connsiteY8" fmla="*/ 2 h 2414373"/>
                <a:gd name="connsiteX9" fmla="*/ 2768542 w 2768542"/>
                <a:gd name="connsiteY9" fmla="*/ 240643 h 2414373"/>
                <a:gd name="connsiteX10" fmla="*/ 13120 w 2768542"/>
                <a:gd name="connsiteY10" fmla="*/ 1257272 h 2414373"/>
                <a:gd name="connsiteX11" fmla="*/ 0 w 2768542"/>
                <a:gd name="connsiteY11" fmla="*/ 1120325 h 2414373"/>
                <a:gd name="connsiteX0" fmla="*/ 0 w 2768542"/>
                <a:gd name="connsiteY0" fmla="*/ 1120325 h 2414373"/>
                <a:gd name="connsiteX1" fmla="*/ 821682 w 2768542"/>
                <a:gd name="connsiteY1" fmla="*/ 1979709 h 2414373"/>
                <a:gd name="connsiteX2" fmla="*/ 821682 w 2768542"/>
                <a:gd name="connsiteY2" fmla="*/ 1818938 h 2414373"/>
                <a:gd name="connsiteX3" fmla="*/ 1095576 w 2768542"/>
                <a:gd name="connsiteY3" fmla="*/ 2144840 h 2414373"/>
                <a:gd name="connsiteX4" fmla="*/ 821682 w 2768542"/>
                <a:gd name="connsiteY4" fmla="*/ 2414373 h 2414373"/>
                <a:gd name="connsiteX5" fmla="*/ 821682 w 2768542"/>
                <a:gd name="connsiteY5" fmla="*/ 2253603 h 2414373"/>
                <a:gd name="connsiteX6" fmla="*/ 0 w 2768542"/>
                <a:gd name="connsiteY6" fmla="*/ 1394219 h 2414373"/>
                <a:gd name="connsiteX7" fmla="*/ 0 w 2768542"/>
                <a:gd name="connsiteY7" fmla="*/ 1120325 h 2414373"/>
                <a:gd name="connsiteX0" fmla="*/ 2764290 w 2768542"/>
                <a:gd name="connsiteY0" fmla="*/ 207392 h 2414373"/>
                <a:gd name="connsiteX1" fmla="*/ 13120 w 2768542"/>
                <a:gd name="connsiteY1" fmla="*/ 1257272 h 2414373"/>
                <a:gd name="connsiteX2" fmla="*/ 512340 w 2768542"/>
                <a:gd name="connsiteY2" fmla="*/ 666345 h 2414373"/>
                <a:gd name="connsiteX3" fmla="*/ 2747666 w 2768542"/>
                <a:gd name="connsiteY3" fmla="*/ 0 h 2414373"/>
                <a:gd name="connsiteX4" fmla="*/ 2764290 w 2768542"/>
                <a:gd name="connsiteY4" fmla="*/ 207392 h 2414373"/>
                <a:gd name="connsiteX0" fmla="*/ 0 w 2768542"/>
                <a:gd name="connsiteY0" fmla="*/ 1120325 h 2414373"/>
                <a:gd name="connsiteX1" fmla="*/ 821682 w 2768542"/>
                <a:gd name="connsiteY1" fmla="*/ 1979709 h 2414373"/>
                <a:gd name="connsiteX2" fmla="*/ 821682 w 2768542"/>
                <a:gd name="connsiteY2" fmla="*/ 1818938 h 2414373"/>
                <a:gd name="connsiteX3" fmla="*/ 1095576 w 2768542"/>
                <a:gd name="connsiteY3" fmla="*/ 2144840 h 2414373"/>
                <a:gd name="connsiteX4" fmla="*/ 821682 w 2768542"/>
                <a:gd name="connsiteY4" fmla="*/ 2414373 h 2414373"/>
                <a:gd name="connsiteX5" fmla="*/ 821682 w 2768542"/>
                <a:gd name="connsiteY5" fmla="*/ 2253603 h 2414373"/>
                <a:gd name="connsiteX6" fmla="*/ 0 w 2768542"/>
                <a:gd name="connsiteY6" fmla="*/ 1394219 h 2414373"/>
                <a:gd name="connsiteX7" fmla="*/ 0 w 2768542"/>
                <a:gd name="connsiteY7" fmla="*/ 1120325 h 2414373"/>
                <a:gd name="connsiteX8" fmla="*/ 2733165 w 2768542"/>
                <a:gd name="connsiteY8" fmla="*/ 2 h 2414373"/>
                <a:gd name="connsiteX9" fmla="*/ 2768542 w 2768542"/>
                <a:gd name="connsiteY9" fmla="*/ 240643 h 2414373"/>
                <a:gd name="connsiteX10" fmla="*/ 13120 w 2768542"/>
                <a:gd name="connsiteY10" fmla="*/ 1257272 h 2414373"/>
                <a:gd name="connsiteX11" fmla="*/ 0 w 2768542"/>
                <a:gd name="connsiteY11" fmla="*/ 1120325 h 2414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68542" h="2414373" stroke="0" extrusionOk="0">
                  <a:moveTo>
                    <a:pt x="0" y="1120325"/>
                  </a:moveTo>
                  <a:cubicBezTo>
                    <a:pt x="0" y="1525054"/>
                    <a:pt x="337965" y="1878527"/>
                    <a:pt x="821682" y="1979709"/>
                  </a:cubicBezTo>
                  <a:lnTo>
                    <a:pt x="821682" y="1818938"/>
                  </a:lnTo>
                  <a:lnTo>
                    <a:pt x="1095576" y="2144840"/>
                  </a:lnTo>
                  <a:lnTo>
                    <a:pt x="821682" y="2414373"/>
                  </a:lnTo>
                  <a:lnTo>
                    <a:pt x="821682" y="2253603"/>
                  </a:lnTo>
                  <a:cubicBezTo>
                    <a:pt x="337965" y="2152421"/>
                    <a:pt x="0" y="1798948"/>
                    <a:pt x="0" y="1394219"/>
                  </a:cubicBezTo>
                  <a:lnTo>
                    <a:pt x="0" y="1120325"/>
                  </a:lnTo>
                  <a:close/>
                </a:path>
                <a:path w="2768542" h="2414373" fill="darkenLess" stroke="0" extrusionOk="0">
                  <a:moveTo>
                    <a:pt x="2764290" y="207392"/>
                  </a:moveTo>
                  <a:cubicBezTo>
                    <a:pt x="2224485" y="207392"/>
                    <a:pt x="96409" y="825193"/>
                    <a:pt x="13120" y="1257272"/>
                  </a:cubicBezTo>
                  <a:cubicBezTo>
                    <a:pt x="-43379" y="964172"/>
                    <a:pt x="192862" y="883714"/>
                    <a:pt x="512340" y="666345"/>
                  </a:cubicBezTo>
                  <a:cubicBezTo>
                    <a:pt x="714519" y="515804"/>
                    <a:pt x="2473064" y="0"/>
                    <a:pt x="2747666" y="0"/>
                  </a:cubicBezTo>
                  <a:cubicBezTo>
                    <a:pt x="2766418" y="290804"/>
                    <a:pt x="2764290" y="116094"/>
                    <a:pt x="2764290" y="207392"/>
                  </a:cubicBezTo>
                  <a:close/>
                </a:path>
                <a:path w="2768542" h="2414373" fill="none" extrusionOk="0">
                  <a:moveTo>
                    <a:pt x="0" y="1120325"/>
                  </a:moveTo>
                  <a:cubicBezTo>
                    <a:pt x="0" y="1525054"/>
                    <a:pt x="337965" y="1878527"/>
                    <a:pt x="821682" y="1979709"/>
                  </a:cubicBezTo>
                  <a:lnTo>
                    <a:pt x="821682" y="1818938"/>
                  </a:lnTo>
                  <a:lnTo>
                    <a:pt x="1095576" y="2144840"/>
                  </a:lnTo>
                  <a:lnTo>
                    <a:pt x="821682" y="2414373"/>
                  </a:lnTo>
                  <a:lnTo>
                    <a:pt x="821682" y="2253603"/>
                  </a:lnTo>
                  <a:cubicBezTo>
                    <a:pt x="337965" y="2152421"/>
                    <a:pt x="0" y="1798948"/>
                    <a:pt x="0" y="1394219"/>
                  </a:cubicBezTo>
                  <a:lnTo>
                    <a:pt x="0" y="1120325"/>
                  </a:lnTo>
                  <a:cubicBezTo>
                    <a:pt x="0" y="630135"/>
                    <a:pt x="2128095" y="2"/>
                    <a:pt x="2733165" y="2"/>
                  </a:cubicBezTo>
                  <a:cubicBezTo>
                    <a:pt x="2733165" y="91300"/>
                    <a:pt x="2768542" y="149345"/>
                    <a:pt x="2768542" y="240643"/>
                  </a:cubicBezTo>
                  <a:cubicBezTo>
                    <a:pt x="2228737" y="240643"/>
                    <a:pt x="96409" y="825193"/>
                    <a:pt x="13120" y="1257272"/>
                  </a:cubicBezTo>
                  <a:lnTo>
                    <a:pt x="0" y="1120325"/>
                  </a:lnTo>
                  <a:close/>
                </a:path>
              </a:pathLst>
            </a:custGeom>
            <a:solidFill>
              <a:srgbClr val="F9870A"/>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2743200"/>
              <a:ext cx="5138399" cy="2281065"/>
            </a:xfrm>
            <a:prstGeom prst="rect">
              <a:avLst/>
            </a:prstGeom>
            <a:noFill/>
            <a:ln>
              <a:noFill/>
            </a:ln>
            <a:effectLst>
              <a:outerShdw blurRad="762000" dist="965200" dir="9900000" sx="153000" sy="153000" algn="ctr" rotWithShape="0">
                <a:srgbClr val="000000">
                  <a:alpha val="34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5475514" y="3987181"/>
              <a:ext cx="2580085" cy="569432"/>
            </a:xfrm>
            <a:prstGeom prst="rect">
              <a:avLst/>
            </a:prstGeom>
            <a:solidFill>
              <a:schemeClr val="accent1">
                <a:alpha val="0"/>
              </a:schemeClr>
            </a:solidFill>
            <a:ln w="95250">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51169336"/>
      </p:ext>
    </p:extLst>
  </p:cSld>
  <p:clrMapOvr>
    <a:masterClrMapping/>
  </p:clrMapOvr>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 name="Group 5" descr="WYSIWYG"/>
          <p:cNvGrpSpPr/>
          <p:nvPr/>
        </p:nvGrpSpPr>
        <p:grpSpPr>
          <a:xfrm>
            <a:off x="-83151" y="-1752600"/>
            <a:ext cx="12345030" cy="8092477"/>
            <a:chOff x="-83151" y="-1752600"/>
            <a:chExt cx="12345030" cy="8092477"/>
          </a:xfrm>
        </p:grpSpPr>
        <p:pic>
          <p:nvPicPr>
            <p:cNvPr id="5" name="Picture 4"/>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83151" y="-1752600"/>
              <a:ext cx="12345030" cy="681445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082" y="2554621"/>
              <a:ext cx="5258776" cy="3080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86291" y="2381000"/>
              <a:ext cx="3225380" cy="3958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ight Arrow 3"/>
            <p:cNvSpPr/>
            <p:nvPr/>
          </p:nvSpPr>
          <p:spPr>
            <a:xfrm>
              <a:off x="5562600" y="3846377"/>
              <a:ext cx="2362201" cy="1028125"/>
            </a:xfrm>
            <a:prstGeom prst="rightArrow">
              <a:avLst/>
            </a:prstGeom>
            <a:solidFill>
              <a:srgbClr val="F9870A"/>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80710291"/>
      </p:ext>
    </p:extLst>
  </p:cSld>
  <p:clrMapOvr>
    <a:masterClrMapping/>
  </p:clrMapOvr>
  <p:timing>
    <p:tnLst>
      <p:par>
        <p:cTn id="1" dur="indefinite" restart="never" nodeType="tmRoot"/>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Pharmacy Wb Apps: national site for pharmacy timesaves, resources, and tools.&#10;This is a live demo/pilot program to collect feedback. Do not use for PHI/PII.&#10;&#10;Cart Fill Tracker: paperless cart fill quality tracking tool for inpatient pharmacies. Click here to view your entries.&#10;&#10;Compounding Tracker: Paperless compounding and pre-packing log for IV, Chemo, Topicals and Liquids.&#10;&#10;InteRxVene: Paperless intervention tracking and reporting tool for pharmacies.&#10;&#10;Tutorial videos: A collection of tutorial videos on how to build these applications. More coming soon!&#10;"/>
          <p:cNvGrpSpPr/>
          <p:nvPr/>
        </p:nvGrpSpPr>
        <p:grpSpPr>
          <a:xfrm>
            <a:off x="2004754" y="609600"/>
            <a:ext cx="8241323" cy="5638800"/>
            <a:chOff x="2004754" y="609600"/>
            <a:chExt cx="8241323" cy="563880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4754" y="609600"/>
              <a:ext cx="8241323" cy="5638800"/>
            </a:xfrm>
            <a:prstGeom prst="rect">
              <a:avLst/>
            </a:prstGeom>
            <a:noFill/>
            <a:ln w="9525">
              <a:solidFill>
                <a:srgbClr val="F9870A"/>
              </a:solidFill>
              <a:miter lim="800000"/>
              <a:headEnd/>
              <a:tailEnd/>
            </a:ln>
            <a:extLst>
              <a:ext uri="{909E8E84-426E-40DD-AFC4-6F175D3DCCD1}">
                <a14:hiddenFill xmlns:a14="http://schemas.microsoft.com/office/drawing/2010/main">
                  <a:solidFill>
                    <a:schemeClr val="accent1"/>
                  </a:solidFill>
                </a14:hiddenFill>
              </a:ext>
            </a:extLst>
          </p:spPr>
        </p:pic>
        <p:sp>
          <p:nvSpPr>
            <p:cNvPr id="3" name="Rectangle 2"/>
            <p:cNvSpPr/>
            <p:nvPr/>
          </p:nvSpPr>
          <p:spPr>
            <a:xfrm>
              <a:off x="8153400" y="2454260"/>
              <a:ext cx="1981200" cy="3641741"/>
            </a:xfrm>
            <a:prstGeom prst="rect">
              <a:avLst/>
            </a:prstGeom>
            <a:solidFill>
              <a:schemeClr val="accent1">
                <a:alpha val="0"/>
              </a:schemeClr>
            </a:solidFill>
            <a:ln w="127000">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Arrow 3"/>
            <p:cNvSpPr/>
            <p:nvPr/>
          </p:nvSpPr>
          <p:spPr>
            <a:xfrm rot="20641913">
              <a:off x="5429847" y="4343689"/>
              <a:ext cx="2362201" cy="1028125"/>
            </a:xfrm>
            <a:prstGeom prst="rightArrow">
              <a:avLst/>
            </a:prstGeom>
            <a:solidFill>
              <a:srgbClr val="F9870A"/>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09486853"/>
      </p:ext>
    </p:extLst>
  </p:cSld>
  <p:clrMapOvr>
    <a:masterClrMapping/>
  </p:clrMapOvr>
  <p:timing>
    <p:tnLst>
      <p:par>
        <p:cT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SharePoint Designer"/>
          <p:cNvGrpSpPr/>
          <p:nvPr/>
        </p:nvGrpSpPr>
        <p:grpSpPr>
          <a:xfrm>
            <a:off x="2371898" y="0"/>
            <a:ext cx="7772400" cy="6388013"/>
            <a:chOff x="2371898" y="0"/>
            <a:chExt cx="7772400" cy="6388013"/>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8207" y="1315998"/>
              <a:ext cx="7259782" cy="5072015"/>
            </a:xfrm>
            <a:prstGeom prst="rect">
              <a:avLst/>
            </a:prstGeom>
            <a:noFill/>
            <a:ln w="76200">
              <a:solidFill>
                <a:srgbClr val="F9870A"/>
              </a:solidFill>
              <a:miter lim="800000"/>
              <a:headEnd/>
              <a:tailEnd/>
            </a:ln>
            <a:effectLst>
              <a:outerShdw blurRad="1270000" dist="1892300" dir="12540000" sx="159000" sy="159000" algn="ctr" rotWithShape="0">
                <a:srgbClr val="000000">
                  <a:alpha val="13000"/>
                </a:srgbClr>
              </a:outerShdw>
            </a:effectLst>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2371898" y="0"/>
              <a:ext cx="7772400" cy="1107996"/>
            </a:xfrm>
            <a:prstGeom prst="rect">
              <a:avLst/>
            </a:prstGeom>
            <a:noFill/>
          </p:spPr>
          <p:txBody>
            <a:bodyPr wrap="square" rtlCol="0">
              <a:spAutoFit/>
            </a:bodyPr>
            <a:lstStyle/>
            <a:p>
              <a:r>
                <a:rPr lang="en-US" sz="6600" b="1" dirty="0"/>
                <a:t>SharePoint Designer</a:t>
              </a:r>
            </a:p>
          </p:txBody>
        </p:sp>
      </p:grpSp>
    </p:spTree>
    <p:extLst>
      <p:ext uri="{BB962C8B-B14F-4D97-AF65-F5344CB8AC3E}">
        <p14:creationId xmlns:p14="http://schemas.microsoft.com/office/powerpoint/2010/main" val="690502465"/>
      </p:ext>
    </p:extLst>
  </p:cSld>
  <p:clrMapOvr>
    <a:masterClrMapping/>
  </p:clrMapOvr>
  <p:timing>
    <p:tnLst>
      <p:par>
        <p:cTn id="1" dur="indefinite" restart="never" nodeType="tmRoot"/>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harmacy Wb Apps: national site for pharmacy timesaves, resources, and tools.&#10;This is a live demo/pilot program to collect feedback. Do not use for PHI/PII.&#10;&#10;Cart Fill Tracker: paperless cart fill quality tracking tool for inpatient pharmacies. Click here to view your entries.&#10;&#10;Compounding Tracker: Paperless compounding and pre-packing log for IV, Chemo, Topicals and Liquids.&#10;&#10;InteRxVene: Paperless intervention tracking and reporting tool for pharmacies.&#10;&#10;Tutorial videos: A collection of tutorial videos on how to build these applications. More coming soon!&#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4754" y="609600"/>
            <a:ext cx="8241323" cy="5638800"/>
          </a:xfrm>
          <a:prstGeom prst="rect">
            <a:avLst/>
          </a:prstGeom>
          <a:noFill/>
          <a:ln w="76200">
            <a:solidFill>
              <a:srgbClr val="F9870A"/>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037619671"/>
      </p:ext>
    </p:extLst>
  </p:cSld>
  <p:clrMapOvr>
    <a:masterClrMapping/>
  </p:clrMapOvr>
  <p:timing>
    <p:tnLst>
      <p:par>
        <p:cTn id="1" dur="indefinite" restart="never" nodeType="tmRoot"/>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descr="85%"/>
          <p:cNvSpPr/>
          <p:nvPr/>
        </p:nvSpPr>
        <p:spPr>
          <a:xfrm>
            <a:off x="2667000" y="1066801"/>
            <a:ext cx="6888424" cy="4708981"/>
          </a:xfrm>
          <a:prstGeom prst="rect">
            <a:avLst/>
          </a:prstGeom>
          <a:noFill/>
        </p:spPr>
        <p:txBody>
          <a:bodyPr wrap="none" lIns="91440" tIns="45720" rIns="91440" bIns="45720">
            <a:spAutoFit/>
          </a:bodyPr>
          <a:lstStyle/>
          <a:p>
            <a:pPr algn="ctr"/>
            <a:r>
              <a:rPr lang="en-US" sz="30000" b="1" dirty="0">
                <a:ln w="17780" cmpd="sng">
                  <a:noFill/>
                  <a:prstDash val="solid"/>
                  <a:miter lim="800000"/>
                </a:ln>
                <a:solidFill>
                  <a:srgbClr val="F9870A"/>
                </a:solidFill>
                <a:effectLst>
                  <a:outerShdw blurRad="50800" algn="tl" rotWithShape="0">
                    <a:srgbClr val="000000"/>
                  </a:outerShdw>
                </a:effectLst>
              </a:rPr>
              <a:t>85%</a:t>
            </a:r>
          </a:p>
        </p:txBody>
      </p:sp>
    </p:spTree>
    <p:extLst>
      <p:ext uri="{BB962C8B-B14F-4D97-AF65-F5344CB8AC3E}">
        <p14:creationId xmlns:p14="http://schemas.microsoft.com/office/powerpoint/2010/main" val="307144980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Compound tracker sheet with:&#10;Date/time mode&#10;station #&#10;Compound class&#10;Patient Information&#10;and Additives &#10;&#10;Additive choices:&#10;immune globulin (sucrose-free) 5%, 10 GM&#10;Immune Globulin (sucrose-free) 5%, 20 GM&#10;Abatacept 250mg vial&#10;abciximab 10 mg/5ml&#10;acetminophen 1000mg/100ml&#10;acetylcysteine 6gm/30mL&#10;Acyclovir 50 mg/mL&#10;Afibercept 2MG/0.05ML OPH INJ&#10;Alteplase 100 mg vial&#10;Alteplase 2mg vial&#10;Alteplase 50mg vial&#10;"/>
          <p:cNvGrpSpPr/>
          <p:nvPr/>
        </p:nvGrpSpPr>
        <p:grpSpPr>
          <a:xfrm>
            <a:off x="792695" y="652464"/>
            <a:ext cx="10606611" cy="5553075"/>
            <a:chOff x="792695" y="652464"/>
            <a:chExt cx="10606611" cy="5553075"/>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4064" y="652464"/>
              <a:ext cx="8143875" cy="5553075"/>
            </a:xfrm>
            <a:prstGeom prst="rect">
              <a:avLst/>
            </a:prstGeom>
            <a:noFill/>
            <a:ln>
              <a:noFill/>
            </a:ln>
            <a:effectLst>
              <a:outerShdw blurRad="50800" dist="50800" dir="5400000" sx="200000" sy="200000" algn="ctr" rotWithShape="0">
                <a:srgbClr val="000000">
                  <a:alpha val="54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1" y="3657600"/>
              <a:ext cx="3248025"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2695" y="1094253"/>
              <a:ext cx="10606611" cy="4669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2286000" y="1676400"/>
              <a:ext cx="4510759" cy="4087348"/>
            </a:xfrm>
            <a:prstGeom prst="rect">
              <a:avLst/>
            </a:prstGeom>
            <a:solidFill>
              <a:schemeClr val="accent1">
                <a:alpha val="0"/>
              </a:schemeClr>
            </a:solidFill>
            <a:ln w="101600">
              <a:solidFill>
                <a:srgbClr val="F9870A"/>
              </a:solidFill>
            </a:ln>
            <a:effectLst>
              <a:outerShdw blurRad="50800" dir="5400000" algn="ctr" rotWithShape="0">
                <a:srgbClr val="000000">
                  <a:alpha val="9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50876" y="1676400"/>
              <a:ext cx="4345883" cy="3910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530117035"/>
      </p:ext>
    </p:extLst>
  </p:cSld>
  <p:clrMapOvr>
    <a:masterClrMapping/>
  </p:clrMapOvr>
  <p:timing>
    <p:tnLst>
      <p:par>
        <p:cT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descr="85% did not know"/>
          <p:cNvGrpSpPr/>
          <p:nvPr/>
        </p:nvGrpSpPr>
        <p:grpSpPr>
          <a:xfrm>
            <a:off x="2667000" y="1066801"/>
            <a:ext cx="7239000" cy="5010329"/>
            <a:chOff x="2667000" y="1066801"/>
            <a:chExt cx="7239000" cy="5010329"/>
          </a:xfrm>
        </p:grpSpPr>
        <p:sp>
          <p:nvSpPr>
            <p:cNvPr id="3" name="Rectangle 2"/>
            <p:cNvSpPr/>
            <p:nvPr/>
          </p:nvSpPr>
          <p:spPr>
            <a:xfrm>
              <a:off x="2667000" y="1066801"/>
              <a:ext cx="6888424" cy="4708981"/>
            </a:xfrm>
            <a:prstGeom prst="rect">
              <a:avLst/>
            </a:prstGeom>
            <a:noFill/>
          </p:spPr>
          <p:txBody>
            <a:bodyPr wrap="none" lIns="91440" tIns="45720" rIns="91440" bIns="45720">
              <a:spAutoFit/>
            </a:bodyPr>
            <a:lstStyle/>
            <a:p>
              <a:pPr algn="ctr"/>
              <a:r>
                <a:rPr lang="en-US" sz="30000" b="1" dirty="0">
                  <a:ln w="17780" cmpd="sng">
                    <a:noFill/>
                    <a:prstDash val="solid"/>
                    <a:miter lim="800000"/>
                  </a:ln>
                  <a:solidFill>
                    <a:srgbClr val="F9870A"/>
                  </a:solidFill>
                  <a:effectLst>
                    <a:outerShdw blurRad="50800" algn="tl" rotWithShape="0">
                      <a:srgbClr val="000000"/>
                    </a:outerShdw>
                  </a:effectLst>
                </a:rPr>
                <a:t>85%</a:t>
              </a:r>
            </a:p>
          </p:txBody>
        </p:sp>
        <p:sp>
          <p:nvSpPr>
            <p:cNvPr id="2" name="TextBox 1"/>
            <p:cNvSpPr txBox="1"/>
            <p:nvPr/>
          </p:nvSpPr>
          <p:spPr>
            <a:xfrm>
              <a:off x="3017576" y="4876801"/>
              <a:ext cx="688842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rPr>
                <a:t>DID NOT KNOW</a:t>
              </a:r>
            </a:p>
          </p:txBody>
        </p:sp>
      </p:grpSp>
    </p:spTree>
    <p:extLst>
      <p:ext uri="{BB962C8B-B14F-4D97-AF65-F5344CB8AC3E}">
        <p14:creationId xmlns:p14="http://schemas.microsoft.com/office/powerpoint/2010/main" val="3451650332"/>
      </p:ext>
    </p:extLst>
  </p:cSld>
  <p:clrMapOvr>
    <a:masterClrMapping/>
  </p:clrMapOvr>
  <p:timing>
    <p:tnLst>
      <p:par>
        <p:cTn id="1" dur="indefinite" restart="never" nodeType="tmRoot"/>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elp">
            <a:hlinkClick r:id="rId3"/>
          </p:cNvPr>
          <p:cNvPicPr>
            <a:picLocks noChangeAspect="1" noChangeArrowheads="1"/>
          </p:cNvPicPr>
          <p:nvPr/>
        </p:nvPicPr>
        <p:blipFill>
          <a:blip r:embed="rId4">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0" y="-797897"/>
            <a:ext cx="12192000" cy="8132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0565884"/>
      </p:ext>
    </p:extLst>
  </p:cSld>
  <p:clrMapOvr>
    <a:masterClrMapping/>
  </p:clrMapOvr>
  <p:timing>
    <p:tnLst>
      <p:par>
        <p:cTn id="1" dur="indefinite" restart="never" nodeType="tmRoot"/>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Pharmacy Wb Apps: national site for pharmacy timesaves, resources, and tools.&#10;This is a live demo/pilot program to collect feedback. Do not use for PHI/PII.&#10;&#10;Cart Fill Tracker: paperless cart fill quality tracking tool for inpatient pharmacies. Click here to view your entries.&#10;&#10;Compounding Tracker: Paperless compounding and pre-packing log for IV, Chemo, Topicals and Liquids.&#10;&#10;InteRxVene: Paperless intervention tracking and reporting tool for pharmacies.&#10;&#10;Tutorial videos: A collection of tutorial videos on how to build these applications. More coming soon!&#10;"/>
          <p:cNvGrpSpPr/>
          <p:nvPr/>
        </p:nvGrpSpPr>
        <p:grpSpPr>
          <a:xfrm>
            <a:off x="533400" y="-73658"/>
            <a:ext cx="11658600" cy="6803032"/>
            <a:chOff x="533400" y="-73658"/>
            <a:chExt cx="11658600" cy="6803032"/>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2779" y="1126671"/>
              <a:ext cx="8188566" cy="5602703"/>
            </a:xfrm>
            <a:prstGeom prst="rect">
              <a:avLst/>
            </a:prstGeom>
            <a:noFill/>
            <a:ln w="57150">
              <a:solidFill>
                <a:srgbClr val="F9870A"/>
              </a:solidFill>
              <a:miter lim="800000"/>
              <a:headEnd/>
              <a:tailEnd/>
            </a:ln>
            <a:extLst>
              <a:ext uri="{909E8E84-426E-40DD-AFC4-6F175D3DCCD1}">
                <a14:hiddenFill xmlns:a14="http://schemas.microsoft.com/office/drawing/2010/main">
                  <a:solidFill>
                    <a:schemeClr val="accent1"/>
                  </a:solidFill>
                </a14:hiddenFill>
              </a:ext>
            </a:extLst>
          </p:spPr>
        </p:pic>
        <p:sp>
          <p:nvSpPr>
            <p:cNvPr id="7" name="Rectangle 6"/>
            <p:cNvSpPr/>
            <p:nvPr/>
          </p:nvSpPr>
          <p:spPr>
            <a:xfrm>
              <a:off x="533400" y="-73658"/>
              <a:ext cx="11658600" cy="1200329"/>
            </a:xfrm>
            <a:prstGeom prst="rect">
              <a:avLst/>
            </a:prstGeom>
          </p:spPr>
          <p:txBody>
            <a:bodyPr wrap="square">
              <a:spAutoFit/>
            </a:bodyPr>
            <a:lstStyle/>
            <a:p>
              <a:pPr algn="ctr"/>
              <a:r>
                <a:rPr lang="en-US" sz="7200" dirty="0" smtClean="0">
                  <a:solidFill>
                    <a:schemeClr val="tx1">
                      <a:lumMod val="65000"/>
                      <a:lumOff val="35000"/>
                    </a:schemeClr>
                  </a:solidFill>
                </a:rPr>
                <a:t>www.bit.ly/</a:t>
              </a:r>
              <a:r>
                <a:rPr lang="en-US" sz="7200" dirty="0" smtClean="0">
                  <a:solidFill>
                    <a:srgbClr val="002060"/>
                  </a:solidFill>
                </a:rPr>
                <a:t>vapharmacy</a:t>
              </a:r>
              <a:endParaRPr lang="en-US" sz="7200" dirty="0">
                <a:solidFill>
                  <a:srgbClr val="002060"/>
                </a:solidFill>
              </a:endParaRPr>
            </a:p>
          </p:txBody>
        </p:sp>
      </p:grpSp>
    </p:spTree>
    <p:extLst>
      <p:ext uri="{BB962C8B-B14F-4D97-AF65-F5344CB8AC3E}">
        <p14:creationId xmlns:p14="http://schemas.microsoft.com/office/powerpoint/2010/main" val="183140760"/>
      </p:ext>
    </p:extLst>
  </p:cSld>
  <p:clrMapOvr>
    <a:masterClrMapping/>
  </p:clrMapOvr>
  <p:timing>
    <p:tnLst>
      <p:par>
        <p:cTn id="1" dur="indefinite" restart="never" nodeType="tmRoot"/>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rror: access denied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295400"/>
            <a:ext cx="9928123" cy="4267200"/>
          </a:xfrm>
          <a:prstGeom prst="rect">
            <a:avLst/>
          </a:prstGeom>
          <a:noFill/>
          <a:ln w="57150">
            <a:solidFill>
              <a:srgbClr val="F9870A"/>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622954527"/>
      </p:ext>
    </p:extLst>
  </p:cSld>
  <p:clrMapOvr>
    <a:masterClrMapping/>
  </p:clrMapOvr>
  <p:timing>
    <p:tnLst>
      <p:par>
        <p:cTn id="1" dur="indefinite" restart="never" nodeType="tmRoot"/>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Error access denied.&#10;Request access"/>
          <p:cNvGrpSpPr/>
          <p:nvPr/>
        </p:nvGrpSpPr>
        <p:grpSpPr>
          <a:xfrm>
            <a:off x="324446" y="1295400"/>
            <a:ext cx="10899077" cy="4267200"/>
            <a:chOff x="324446" y="1295400"/>
            <a:chExt cx="10899077" cy="426720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295400"/>
              <a:ext cx="9928123" cy="4267200"/>
            </a:xfrm>
            <a:prstGeom prst="rect">
              <a:avLst/>
            </a:prstGeom>
            <a:noFill/>
            <a:ln w="57150">
              <a:solidFill>
                <a:srgbClr val="F9870A"/>
              </a:solidFill>
              <a:miter lim="800000"/>
              <a:headEnd/>
              <a:tailEnd/>
            </a:ln>
            <a:extLst>
              <a:ext uri="{909E8E84-426E-40DD-AFC4-6F175D3DCCD1}">
                <a14:hiddenFill xmlns:a14="http://schemas.microsoft.com/office/drawing/2010/main">
                  <a:solidFill>
                    <a:schemeClr val="accent1"/>
                  </a:solidFill>
                </a14:hiddenFill>
              </a:ext>
            </a:extLst>
          </p:spPr>
        </p:pic>
        <p:sp>
          <p:nvSpPr>
            <p:cNvPr id="3" name="Rectangle 2"/>
            <p:cNvSpPr/>
            <p:nvPr/>
          </p:nvSpPr>
          <p:spPr>
            <a:xfrm>
              <a:off x="2787937" y="3657599"/>
              <a:ext cx="2092676" cy="304801"/>
            </a:xfrm>
            <a:prstGeom prst="rect">
              <a:avLst/>
            </a:prstGeom>
            <a:solidFill>
              <a:schemeClr val="accent1">
                <a:alpha val="0"/>
              </a:schemeClr>
            </a:solidFill>
            <a:ln w="76200">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Arrow 3"/>
            <p:cNvSpPr/>
            <p:nvPr/>
          </p:nvSpPr>
          <p:spPr>
            <a:xfrm rot="20641913">
              <a:off x="324446" y="3734089"/>
              <a:ext cx="2362201" cy="1028125"/>
            </a:xfrm>
            <a:prstGeom prst="rightArrow">
              <a:avLst/>
            </a:prstGeom>
            <a:solidFill>
              <a:srgbClr val="F9870A"/>
            </a:solidFill>
            <a:ln w="57150">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7561689"/>
      </p:ext>
    </p:extLst>
  </p:cSld>
  <p:clrMapOvr>
    <a:masterClrMapping/>
  </p:clrMapOvr>
  <p:timing>
    <p:tnLst>
      <p:par>
        <p:cTn id="1" dur="indefinite" restart="never" nodeType="tmRoot"/>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descr="&quot; &quot;"/>
          <p:cNvSpPr/>
          <p:nvPr/>
        </p:nvSpPr>
        <p:spPr>
          <a:xfrm>
            <a:off x="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Image of the My VeHU Campus &quot;Ask The Presenter&quot; Ico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 y="1123950"/>
            <a:ext cx="4610100" cy="46101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096000" y="2743200"/>
            <a:ext cx="6096000" cy="1143000"/>
          </a:xfrm>
        </p:spPr>
        <p:txBody>
          <a:bodyPr>
            <a:noAutofit/>
          </a:bodyPr>
          <a:lstStyle/>
          <a:p>
            <a:pPr algn="ctr"/>
            <a:r>
              <a:rPr lang="en-US" sz="8800" b="1" dirty="0" smtClean="0"/>
              <a:t>Ask the Presenter</a:t>
            </a:r>
            <a:endParaRPr lang="en-US" sz="8800" b="1" dirty="0"/>
          </a:p>
        </p:txBody>
      </p:sp>
    </p:spTree>
    <p:extLst>
      <p:ext uri="{BB962C8B-B14F-4D97-AF65-F5344CB8AC3E}">
        <p14:creationId xmlns:p14="http://schemas.microsoft.com/office/powerpoint/2010/main" val="13789534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pproved stamp"/>
          <p:cNvPicPr>
            <a:picLocks noChangeAspect="1"/>
          </p:cNvPicPr>
          <p:nvPr/>
        </p:nvPicPr>
        <p:blipFill>
          <a:blip r:embed="rId3"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0" y="-1295400"/>
            <a:ext cx="12192000" cy="9144000"/>
          </a:xfrm>
          <a:prstGeom prst="rect">
            <a:avLst/>
          </a:prstGeom>
        </p:spPr>
      </p:pic>
      <p:sp>
        <p:nvSpPr>
          <p:cNvPr id="4" name="Title 3"/>
          <p:cNvSpPr>
            <a:spLocks noGrp="1"/>
          </p:cNvSpPr>
          <p:nvPr>
            <p:ph type="title"/>
          </p:nvPr>
        </p:nvSpPr>
        <p:spPr>
          <a:xfrm>
            <a:off x="0" y="334962"/>
            <a:ext cx="6096000" cy="1189038"/>
          </a:xfrm>
        </p:spPr>
        <p:txBody>
          <a:bodyPr>
            <a:noAutofit/>
          </a:bodyPr>
          <a:lstStyle/>
          <a:p>
            <a:r>
              <a:rPr lang="en-US" b="1" dirty="0" smtClean="0">
                <a:solidFill>
                  <a:srgbClr val="F9870A"/>
                </a:solidFill>
              </a:rPr>
              <a:t>Check </a:t>
            </a:r>
            <a:r>
              <a:rPr lang="en-US" b="1" dirty="0">
                <a:solidFill>
                  <a:srgbClr val="F9870A"/>
                </a:solidFill>
              </a:rPr>
              <a:t>with your local IT, ADPACs and ISOs </a:t>
            </a:r>
          </a:p>
        </p:txBody>
      </p:sp>
    </p:spTree>
    <p:extLst>
      <p:ext uri="{BB962C8B-B14F-4D97-AF65-F5344CB8AC3E}">
        <p14:creationId xmlns:p14="http://schemas.microsoft.com/office/powerpoint/2010/main" val="2658609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Compound tracker sheet with:&#10;Date/time mode&#10;station #&#10;Compound class&#10;Patient Information&#10;and Additives.&#10;&#10;Manufacture choices:&#10;Abbott&#10;Abbvie&#10;Accord&#10;Actavis&#10;Actelion Pharmaceuticals&#10;Akron&#10;Alcon&#10;Allergan&#10;AMAG&#10;American Regent&#10;Amphastar&#10;APP &#10;"/>
          <p:cNvGrpSpPr/>
          <p:nvPr/>
        </p:nvGrpSpPr>
        <p:grpSpPr>
          <a:xfrm>
            <a:off x="792695" y="652464"/>
            <a:ext cx="10606611" cy="5553075"/>
            <a:chOff x="792695" y="652464"/>
            <a:chExt cx="10606611" cy="5553075"/>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4064" y="652464"/>
              <a:ext cx="8143875" cy="5553075"/>
            </a:xfrm>
            <a:prstGeom prst="rect">
              <a:avLst/>
            </a:prstGeom>
            <a:noFill/>
            <a:ln>
              <a:noFill/>
            </a:ln>
            <a:effectLst>
              <a:outerShdw blurRad="50800" dist="50800" dir="5400000" sx="200000" sy="200000" algn="ctr" rotWithShape="0">
                <a:srgbClr val="000000">
                  <a:alpha val="54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1" y="3657600"/>
              <a:ext cx="3248025"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2695" y="1094253"/>
              <a:ext cx="10606611" cy="4669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69984" y="1714500"/>
              <a:ext cx="4222478" cy="4049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4769985" y="1613926"/>
              <a:ext cx="4222478" cy="4253474"/>
            </a:xfrm>
            <a:prstGeom prst="rect">
              <a:avLst/>
            </a:prstGeom>
            <a:solidFill>
              <a:schemeClr val="accent1">
                <a:alpha val="0"/>
              </a:schemeClr>
            </a:solidFill>
            <a:ln w="101600">
              <a:solidFill>
                <a:srgbClr val="F9870A"/>
              </a:solidFill>
            </a:ln>
            <a:effectLst>
              <a:outerShdw blurRad="50800" dir="5400000" algn="ctr" rotWithShape="0">
                <a:srgbClr val="000000">
                  <a:alpha val="9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9874612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Compound tracker sheet with:&#10;Date/time mode&#10;station #&#10;Compound class&#10;Patient Information&#10;and Additives &#10;&#10;&#10;Additives table:&#10;Component, additive, manufacturer, lot#, expiration date, volume added, total dose &#10;with rows for Additives 1-5, diluent (recon), base solution, evac. container, overfill removed"/>
          <p:cNvGrpSpPr/>
          <p:nvPr/>
        </p:nvGrpSpPr>
        <p:grpSpPr>
          <a:xfrm>
            <a:off x="731044" y="652464"/>
            <a:ext cx="10668262" cy="5553075"/>
            <a:chOff x="731044" y="652464"/>
            <a:chExt cx="10668262" cy="5553075"/>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4064" y="652464"/>
              <a:ext cx="8143875" cy="5553075"/>
            </a:xfrm>
            <a:prstGeom prst="rect">
              <a:avLst/>
            </a:prstGeom>
            <a:noFill/>
            <a:ln>
              <a:noFill/>
            </a:ln>
            <a:effectLst>
              <a:outerShdw blurRad="50800" dist="50800" dir="5400000" sx="200000" sy="200000" algn="ctr" rotWithShape="0">
                <a:srgbClr val="000000">
                  <a:alpha val="54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1" y="3657600"/>
              <a:ext cx="3248025"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2695" y="1094253"/>
              <a:ext cx="10606611" cy="4669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731044" y="1094253"/>
              <a:ext cx="10668262" cy="4669496"/>
            </a:xfrm>
            <a:prstGeom prst="rect">
              <a:avLst/>
            </a:prstGeom>
            <a:solidFill>
              <a:schemeClr val="accent1">
                <a:alpha val="0"/>
              </a:schemeClr>
            </a:solidFill>
            <a:ln w="101600">
              <a:solidFill>
                <a:srgbClr val="F9870A"/>
              </a:solidFill>
            </a:ln>
            <a:effectLst>
              <a:outerShdw blurRad="50800" dir="5400000" algn="ctr" rotWithShape="0">
                <a:srgbClr val="000000">
                  <a:alpha val="9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0262035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Compound tracker:&#10;Required Field- Beyond use date for final product:&#10;Time defaults to 24 hours from now"/>
          <p:cNvGrpSpPr/>
          <p:nvPr/>
        </p:nvGrpSpPr>
        <p:grpSpPr>
          <a:xfrm>
            <a:off x="25400" y="723900"/>
            <a:ext cx="11199397" cy="5410200"/>
            <a:chOff x="179614" y="521030"/>
            <a:chExt cx="11199397" cy="541020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0430" y="521030"/>
              <a:ext cx="8491538" cy="541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9214" y="2667000"/>
              <a:ext cx="9319797" cy="1189858"/>
            </a:xfrm>
            <a:prstGeom prst="rect">
              <a:avLst/>
            </a:prstGeom>
            <a:noFill/>
            <a:ln>
              <a:noFill/>
            </a:ln>
            <a:effectLst>
              <a:outerShdw blurRad="876300" dist="50800" dir="5400000" sx="188000" sy="188000" algn="ctr" rotWithShape="0">
                <a:srgbClr val="000000">
                  <a:alpha val="21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2034003" y="2591130"/>
              <a:ext cx="9319797" cy="1348591"/>
            </a:xfrm>
            <a:prstGeom prst="rect">
              <a:avLst/>
            </a:prstGeom>
            <a:solidFill>
              <a:srgbClr val="FFFF00">
                <a:alpha val="0"/>
              </a:srgbClr>
            </a:solidFill>
            <a:ln w="130175" cmpd="sng">
              <a:solidFill>
                <a:srgbClr val="F9870A"/>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urved Right Arrow 13"/>
            <p:cNvSpPr/>
            <p:nvPr/>
          </p:nvSpPr>
          <p:spPr>
            <a:xfrm>
              <a:off x="179614" y="914400"/>
              <a:ext cx="2514601" cy="2667000"/>
            </a:xfrm>
            <a:custGeom>
              <a:avLst/>
              <a:gdLst>
                <a:gd name="connsiteX0" fmla="*/ 0 w 1095576"/>
                <a:gd name="connsiteY0" fmla="*/ 887568 h 2209800"/>
                <a:gd name="connsiteX1" fmla="*/ 821682 w 1095576"/>
                <a:gd name="connsiteY1" fmla="*/ 1746952 h 2209800"/>
                <a:gd name="connsiteX2" fmla="*/ 821682 w 1095576"/>
                <a:gd name="connsiteY2" fmla="*/ 1586181 h 2209800"/>
                <a:gd name="connsiteX3" fmla="*/ 1095576 w 1095576"/>
                <a:gd name="connsiteY3" fmla="*/ 1912083 h 2209800"/>
                <a:gd name="connsiteX4" fmla="*/ 821682 w 1095576"/>
                <a:gd name="connsiteY4" fmla="*/ 2181616 h 2209800"/>
                <a:gd name="connsiteX5" fmla="*/ 821682 w 1095576"/>
                <a:gd name="connsiteY5" fmla="*/ 2020846 h 2209800"/>
                <a:gd name="connsiteX6" fmla="*/ 0 w 1095576"/>
                <a:gd name="connsiteY6" fmla="*/ 1161462 h 2209800"/>
                <a:gd name="connsiteX7" fmla="*/ 0 w 1095576"/>
                <a:gd name="connsiteY7" fmla="*/ 887568 h 2209800"/>
                <a:gd name="connsiteX0" fmla="*/ 1095576 w 1095576"/>
                <a:gd name="connsiteY0" fmla="*/ 273894 h 2209800"/>
                <a:gd name="connsiteX1" fmla="*/ 13120 w 1095576"/>
                <a:gd name="connsiteY1" fmla="*/ 1024515 h 2209800"/>
                <a:gd name="connsiteX2" fmla="*/ 354207 w 1095576"/>
                <a:gd name="connsiteY2" fmla="*/ 234083 h 2209800"/>
                <a:gd name="connsiteX3" fmla="*/ 1095577 w 1095576"/>
                <a:gd name="connsiteY3" fmla="*/ 0 h 2209800"/>
                <a:gd name="connsiteX4" fmla="*/ 1095576 w 1095576"/>
                <a:gd name="connsiteY4" fmla="*/ 273894 h 2209800"/>
                <a:gd name="connsiteX0" fmla="*/ 0 w 1095576"/>
                <a:gd name="connsiteY0" fmla="*/ 887568 h 2209800"/>
                <a:gd name="connsiteX1" fmla="*/ 821682 w 1095576"/>
                <a:gd name="connsiteY1" fmla="*/ 1746952 h 2209800"/>
                <a:gd name="connsiteX2" fmla="*/ 821682 w 1095576"/>
                <a:gd name="connsiteY2" fmla="*/ 1586181 h 2209800"/>
                <a:gd name="connsiteX3" fmla="*/ 1095576 w 1095576"/>
                <a:gd name="connsiteY3" fmla="*/ 1912083 h 2209800"/>
                <a:gd name="connsiteX4" fmla="*/ 821682 w 1095576"/>
                <a:gd name="connsiteY4" fmla="*/ 2181616 h 2209800"/>
                <a:gd name="connsiteX5" fmla="*/ 821682 w 1095576"/>
                <a:gd name="connsiteY5" fmla="*/ 2020846 h 2209800"/>
                <a:gd name="connsiteX6" fmla="*/ 0 w 1095576"/>
                <a:gd name="connsiteY6" fmla="*/ 1161462 h 2209800"/>
                <a:gd name="connsiteX7" fmla="*/ 0 w 1095576"/>
                <a:gd name="connsiteY7" fmla="*/ 887568 h 2209800"/>
                <a:gd name="connsiteX8" fmla="*/ 1095576 w 1095576"/>
                <a:gd name="connsiteY8" fmla="*/ 0 h 2209800"/>
                <a:gd name="connsiteX9" fmla="*/ 1095576 w 1095576"/>
                <a:gd name="connsiteY9" fmla="*/ 273894 h 2209800"/>
                <a:gd name="connsiteX10" fmla="*/ 13120 w 1095576"/>
                <a:gd name="connsiteY10" fmla="*/ 1024515 h 2209800"/>
                <a:gd name="connsiteX0" fmla="*/ 15 w 1926864"/>
                <a:gd name="connsiteY0" fmla="*/ 920818 h 2214866"/>
                <a:gd name="connsiteX1" fmla="*/ 821697 w 1926864"/>
                <a:gd name="connsiteY1" fmla="*/ 1780202 h 2214866"/>
                <a:gd name="connsiteX2" fmla="*/ 821697 w 1926864"/>
                <a:gd name="connsiteY2" fmla="*/ 1619431 h 2214866"/>
                <a:gd name="connsiteX3" fmla="*/ 1095591 w 1926864"/>
                <a:gd name="connsiteY3" fmla="*/ 1945333 h 2214866"/>
                <a:gd name="connsiteX4" fmla="*/ 821697 w 1926864"/>
                <a:gd name="connsiteY4" fmla="*/ 2214866 h 2214866"/>
                <a:gd name="connsiteX5" fmla="*/ 821697 w 1926864"/>
                <a:gd name="connsiteY5" fmla="*/ 2054096 h 2214866"/>
                <a:gd name="connsiteX6" fmla="*/ 15 w 1926864"/>
                <a:gd name="connsiteY6" fmla="*/ 1194712 h 2214866"/>
                <a:gd name="connsiteX7" fmla="*/ 15 w 1926864"/>
                <a:gd name="connsiteY7" fmla="*/ 920818 h 2214866"/>
                <a:gd name="connsiteX0" fmla="*/ 1095591 w 1926864"/>
                <a:gd name="connsiteY0" fmla="*/ 307144 h 2214866"/>
                <a:gd name="connsiteX1" fmla="*/ 13135 w 1926864"/>
                <a:gd name="connsiteY1" fmla="*/ 1057765 h 2214866"/>
                <a:gd name="connsiteX2" fmla="*/ 354222 w 1926864"/>
                <a:gd name="connsiteY2" fmla="*/ 267333 h 2214866"/>
                <a:gd name="connsiteX3" fmla="*/ 1095592 w 1926864"/>
                <a:gd name="connsiteY3" fmla="*/ 33250 h 2214866"/>
                <a:gd name="connsiteX4" fmla="*/ 1095591 w 1926864"/>
                <a:gd name="connsiteY4" fmla="*/ 307144 h 2214866"/>
                <a:gd name="connsiteX0" fmla="*/ 15 w 1926864"/>
                <a:gd name="connsiteY0" fmla="*/ 920818 h 2214866"/>
                <a:gd name="connsiteX1" fmla="*/ 821697 w 1926864"/>
                <a:gd name="connsiteY1" fmla="*/ 1780202 h 2214866"/>
                <a:gd name="connsiteX2" fmla="*/ 821697 w 1926864"/>
                <a:gd name="connsiteY2" fmla="*/ 1619431 h 2214866"/>
                <a:gd name="connsiteX3" fmla="*/ 1095591 w 1926864"/>
                <a:gd name="connsiteY3" fmla="*/ 1945333 h 2214866"/>
                <a:gd name="connsiteX4" fmla="*/ 821697 w 1926864"/>
                <a:gd name="connsiteY4" fmla="*/ 2214866 h 2214866"/>
                <a:gd name="connsiteX5" fmla="*/ 821697 w 1926864"/>
                <a:gd name="connsiteY5" fmla="*/ 2054096 h 2214866"/>
                <a:gd name="connsiteX6" fmla="*/ 15 w 1926864"/>
                <a:gd name="connsiteY6" fmla="*/ 1194712 h 2214866"/>
                <a:gd name="connsiteX7" fmla="*/ 15 w 1926864"/>
                <a:gd name="connsiteY7" fmla="*/ 920818 h 2214866"/>
                <a:gd name="connsiteX8" fmla="*/ 1926864 w 1926864"/>
                <a:gd name="connsiteY8" fmla="*/ 0 h 2214866"/>
                <a:gd name="connsiteX9" fmla="*/ 1095591 w 1926864"/>
                <a:gd name="connsiteY9" fmla="*/ 307144 h 2214866"/>
                <a:gd name="connsiteX10" fmla="*/ 13135 w 1926864"/>
                <a:gd name="connsiteY10" fmla="*/ 1057765 h 2214866"/>
                <a:gd name="connsiteX0" fmla="*/ 15 w 1943489"/>
                <a:gd name="connsiteY0" fmla="*/ 920818 h 2214866"/>
                <a:gd name="connsiteX1" fmla="*/ 821697 w 1943489"/>
                <a:gd name="connsiteY1" fmla="*/ 1780202 h 2214866"/>
                <a:gd name="connsiteX2" fmla="*/ 821697 w 1943489"/>
                <a:gd name="connsiteY2" fmla="*/ 1619431 h 2214866"/>
                <a:gd name="connsiteX3" fmla="*/ 1095591 w 1943489"/>
                <a:gd name="connsiteY3" fmla="*/ 1945333 h 2214866"/>
                <a:gd name="connsiteX4" fmla="*/ 821697 w 1943489"/>
                <a:gd name="connsiteY4" fmla="*/ 2214866 h 2214866"/>
                <a:gd name="connsiteX5" fmla="*/ 821697 w 1943489"/>
                <a:gd name="connsiteY5" fmla="*/ 2054096 h 2214866"/>
                <a:gd name="connsiteX6" fmla="*/ 15 w 1943489"/>
                <a:gd name="connsiteY6" fmla="*/ 1194712 h 2214866"/>
                <a:gd name="connsiteX7" fmla="*/ 15 w 1943489"/>
                <a:gd name="connsiteY7" fmla="*/ 920818 h 2214866"/>
                <a:gd name="connsiteX0" fmla="*/ 1095591 w 1943489"/>
                <a:gd name="connsiteY0" fmla="*/ 307144 h 2214866"/>
                <a:gd name="connsiteX1" fmla="*/ 13135 w 1943489"/>
                <a:gd name="connsiteY1" fmla="*/ 1057765 h 2214866"/>
                <a:gd name="connsiteX2" fmla="*/ 354222 w 1943489"/>
                <a:gd name="connsiteY2" fmla="*/ 267333 h 2214866"/>
                <a:gd name="connsiteX3" fmla="*/ 1095592 w 1943489"/>
                <a:gd name="connsiteY3" fmla="*/ 33250 h 2214866"/>
                <a:gd name="connsiteX4" fmla="*/ 1095591 w 1943489"/>
                <a:gd name="connsiteY4" fmla="*/ 307144 h 2214866"/>
                <a:gd name="connsiteX0" fmla="*/ 15 w 1943489"/>
                <a:gd name="connsiteY0" fmla="*/ 920818 h 2214866"/>
                <a:gd name="connsiteX1" fmla="*/ 821697 w 1943489"/>
                <a:gd name="connsiteY1" fmla="*/ 1780202 h 2214866"/>
                <a:gd name="connsiteX2" fmla="*/ 821697 w 1943489"/>
                <a:gd name="connsiteY2" fmla="*/ 1619431 h 2214866"/>
                <a:gd name="connsiteX3" fmla="*/ 1095591 w 1943489"/>
                <a:gd name="connsiteY3" fmla="*/ 1945333 h 2214866"/>
                <a:gd name="connsiteX4" fmla="*/ 821697 w 1943489"/>
                <a:gd name="connsiteY4" fmla="*/ 2214866 h 2214866"/>
                <a:gd name="connsiteX5" fmla="*/ 821697 w 1943489"/>
                <a:gd name="connsiteY5" fmla="*/ 2054096 h 2214866"/>
                <a:gd name="connsiteX6" fmla="*/ 15 w 1943489"/>
                <a:gd name="connsiteY6" fmla="*/ 1194712 h 2214866"/>
                <a:gd name="connsiteX7" fmla="*/ 15 w 1943489"/>
                <a:gd name="connsiteY7" fmla="*/ 920818 h 2214866"/>
                <a:gd name="connsiteX8" fmla="*/ 1926864 w 1943489"/>
                <a:gd name="connsiteY8" fmla="*/ 0 h 2214866"/>
                <a:gd name="connsiteX9" fmla="*/ 1943489 w 1943489"/>
                <a:gd name="connsiteY9" fmla="*/ 207391 h 2214866"/>
                <a:gd name="connsiteX10" fmla="*/ 13135 w 1943489"/>
                <a:gd name="connsiteY10" fmla="*/ 1057765 h 2214866"/>
                <a:gd name="connsiteX0" fmla="*/ 15 w 1943489"/>
                <a:gd name="connsiteY0" fmla="*/ 920818 h 2214866"/>
                <a:gd name="connsiteX1" fmla="*/ 821697 w 1943489"/>
                <a:gd name="connsiteY1" fmla="*/ 1780202 h 2214866"/>
                <a:gd name="connsiteX2" fmla="*/ 821697 w 1943489"/>
                <a:gd name="connsiteY2" fmla="*/ 1619431 h 2214866"/>
                <a:gd name="connsiteX3" fmla="*/ 1095591 w 1943489"/>
                <a:gd name="connsiteY3" fmla="*/ 1945333 h 2214866"/>
                <a:gd name="connsiteX4" fmla="*/ 821697 w 1943489"/>
                <a:gd name="connsiteY4" fmla="*/ 2214866 h 2214866"/>
                <a:gd name="connsiteX5" fmla="*/ 821697 w 1943489"/>
                <a:gd name="connsiteY5" fmla="*/ 2054096 h 2214866"/>
                <a:gd name="connsiteX6" fmla="*/ 15 w 1943489"/>
                <a:gd name="connsiteY6" fmla="*/ 1194712 h 2214866"/>
                <a:gd name="connsiteX7" fmla="*/ 15 w 1943489"/>
                <a:gd name="connsiteY7" fmla="*/ 920818 h 2214866"/>
                <a:gd name="connsiteX0" fmla="*/ 1095591 w 1943489"/>
                <a:gd name="connsiteY0" fmla="*/ 307144 h 2214866"/>
                <a:gd name="connsiteX1" fmla="*/ 13135 w 1943489"/>
                <a:gd name="connsiteY1" fmla="*/ 1057765 h 2214866"/>
                <a:gd name="connsiteX2" fmla="*/ 354222 w 1943489"/>
                <a:gd name="connsiteY2" fmla="*/ 267333 h 2214866"/>
                <a:gd name="connsiteX3" fmla="*/ 1095592 w 1943489"/>
                <a:gd name="connsiteY3" fmla="*/ 33250 h 2214866"/>
                <a:gd name="connsiteX4" fmla="*/ 1095591 w 1943489"/>
                <a:gd name="connsiteY4" fmla="*/ 307144 h 2214866"/>
                <a:gd name="connsiteX0" fmla="*/ 15 w 1943489"/>
                <a:gd name="connsiteY0" fmla="*/ 920818 h 2214866"/>
                <a:gd name="connsiteX1" fmla="*/ 821697 w 1943489"/>
                <a:gd name="connsiteY1" fmla="*/ 1780202 h 2214866"/>
                <a:gd name="connsiteX2" fmla="*/ 821697 w 1943489"/>
                <a:gd name="connsiteY2" fmla="*/ 1619431 h 2214866"/>
                <a:gd name="connsiteX3" fmla="*/ 1095591 w 1943489"/>
                <a:gd name="connsiteY3" fmla="*/ 1945333 h 2214866"/>
                <a:gd name="connsiteX4" fmla="*/ 821697 w 1943489"/>
                <a:gd name="connsiteY4" fmla="*/ 2214866 h 2214866"/>
                <a:gd name="connsiteX5" fmla="*/ 821697 w 1943489"/>
                <a:gd name="connsiteY5" fmla="*/ 2054096 h 2214866"/>
                <a:gd name="connsiteX6" fmla="*/ 15 w 1943489"/>
                <a:gd name="connsiteY6" fmla="*/ 1194712 h 2214866"/>
                <a:gd name="connsiteX7" fmla="*/ 15 w 1943489"/>
                <a:gd name="connsiteY7" fmla="*/ 920818 h 2214866"/>
                <a:gd name="connsiteX8" fmla="*/ 1926864 w 1943489"/>
                <a:gd name="connsiteY8" fmla="*/ 0 h 2214866"/>
                <a:gd name="connsiteX9" fmla="*/ 1943489 w 1943489"/>
                <a:gd name="connsiteY9" fmla="*/ 207391 h 2214866"/>
                <a:gd name="connsiteX10" fmla="*/ 13135 w 1943489"/>
                <a:gd name="connsiteY10" fmla="*/ 1057765 h 2214866"/>
                <a:gd name="connsiteX11" fmla="*/ 15 w 1943489"/>
                <a:gd name="connsiteY11" fmla="*/ 920818 h 2214866"/>
                <a:gd name="connsiteX0" fmla="*/ 15 w 1960116"/>
                <a:gd name="connsiteY0" fmla="*/ 920819 h 2214867"/>
                <a:gd name="connsiteX1" fmla="*/ 821697 w 1960116"/>
                <a:gd name="connsiteY1" fmla="*/ 1780203 h 2214867"/>
                <a:gd name="connsiteX2" fmla="*/ 821697 w 1960116"/>
                <a:gd name="connsiteY2" fmla="*/ 1619432 h 2214867"/>
                <a:gd name="connsiteX3" fmla="*/ 1095591 w 1960116"/>
                <a:gd name="connsiteY3" fmla="*/ 1945334 h 2214867"/>
                <a:gd name="connsiteX4" fmla="*/ 821697 w 1960116"/>
                <a:gd name="connsiteY4" fmla="*/ 2214867 h 2214867"/>
                <a:gd name="connsiteX5" fmla="*/ 821697 w 1960116"/>
                <a:gd name="connsiteY5" fmla="*/ 2054097 h 2214867"/>
                <a:gd name="connsiteX6" fmla="*/ 15 w 1960116"/>
                <a:gd name="connsiteY6" fmla="*/ 1194713 h 2214867"/>
                <a:gd name="connsiteX7" fmla="*/ 15 w 1960116"/>
                <a:gd name="connsiteY7" fmla="*/ 920819 h 2214867"/>
                <a:gd name="connsiteX0" fmla="*/ 1095591 w 1960116"/>
                <a:gd name="connsiteY0" fmla="*/ 307145 h 2214867"/>
                <a:gd name="connsiteX1" fmla="*/ 13135 w 1960116"/>
                <a:gd name="connsiteY1" fmla="*/ 1057766 h 2214867"/>
                <a:gd name="connsiteX2" fmla="*/ 354222 w 1960116"/>
                <a:gd name="connsiteY2" fmla="*/ 267334 h 2214867"/>
                <a:gd name="connsiteX3" fmla="*/ 1960116 w 1960116"/>
                <a:gd name="connsiteY3" fmla="*/ 0 h 2214867"/>
                <a:gd name="connsiteX4" fmla="*/ 1095591 w 1960116"/>
                <a:gd name="connsiteY4" fmla="*/ 307145 h 2214867"/>
                <a:gd name="connsiteX0" fmla="*/ 15 w 1960116"/>
                <a:gd name="connsiteY0" fmla="*/ 920819 h 2214867"/>
                <a:gd name="connsiteX1" fmla="*/ 821697 w 1960116"/>
                <a:gd name="connsiteY1" fmla="*/ 1780203 h 2214867"/>
                <a:gd name="connsiteX2" fmla="*/ 821697 w 1960116"/>
                <a:gd name="connsiteY2" fmla="*/ 1619432 h 2214867"/>
                <a:gd name="connsiteX3" fmla="*/ 1095591 w 1960116"/>
                <a:gd name="connsiteY3" fmla="*/ 1945334 h 2214867"/>
                <a:gd name="connsiteX4" fmla="*/ 821697 w 1960116"/>
                <a:gd name="connsiteY4" fmla="*/ 2214867 h 2214867"/>
                <a:gd name="connsiteX5" fmla="*/ 821697 w 1960116"/>
                <a:gd name="connsiteY5" fmla="*/ 2054097 h 2214867"/>
                <a:gd name="connsiteX6" fmla="*/ 15 w 1960116"/>
                <a:gd name="connsiteY6" fmla="*/ 1194713 h 2214867"/>
                <a:gd name="connsiteX7" fmla="*/ 15 w 1960116"/>
                <a:gd name="connsiteY7" fmla="*/ 920819 h 2214867"/>
                <a:gd name="connsiteX8" fmla="*/ 1926864 w 1960116"/>
                <a:gd name="connsiteY8" fmla="*/ 1 h 2214867"/>
                <a:gd name="connsiteX9" fmla="*/ 1943489 w 1960116"/>
                <a:gd name="connsiteY9" fmla="*/ 207392 h 2214867"/>
                <a:gd name="connsiteX10" fmla="*/ 13135 w 1960116"/>
                <a:gd name="connsiteY10" fmla="*/ 1057766 h 2214867"/>
                <a:gd name="connsiteX11" fmla="*/ 15 w 1960116"/>
                <a:gd name="connsiteY11" fmla="*/ 920819 h 2214867"/>
                <a:gd name="connsiteX0" fmla="*/ 15 w 1976740"/>
                <a:gd name="connsiteY0" fmla="*/ 920819 h 2214867"/>
                <a:gd name="connsiteX1" fmla="*/ 821697 w 1976740"/>
                <a:gd name="connsiteY1" fmla="*/ 1780203 h 2214867"/>
                <a:gd name="connsiteX2" fmla="*/ 821697 w 1976740"/>
                <a:gd name="connsiteY2" fmla="*/ 1619432 h 2214867"/>
                <a:gd name="connsiteX3" fmla="*/ 1095591 w 1976740"/>
                <a:gd name="connsiteY3" fmla="*/ 1945334 h 2214867"/>
                <a:gd name="connsiteX4" fmla="*/ 821697 w 1976740"/>
                <a:gd name="connsiteY4" fmla="*/ 2214867 h 2214867"/>
                <a:gd name="connsiteX5" fmla="*/ 821697 w 1976740"/>
                <a:gd name="connsiteY5" fmla="*/ 2054097 h 2214867"/>
                <a:gd name="connsiteX6" fmla="*/ 15 w 1976740"/>
                <a:gd name="connsiteY6" fmla="*/ 1194713 h 2214867"/>
                <a:gd name="connsiteX7" fmla="*/ 15 w 1976740"/>
                <a:gd name="connsiteY7" fmla="*/ 920819 h 2214867"/>
                <a:gd name="connsiteX0" fmla="*/ 1976740 w 1976740"/>
                <a:gd name="connsiteY0" fmla="*/ 190766 h 2214867"/>
                <a:gd name="connsiteX1" fmla="*/ 13135 w 1976740"/>
                <a:gd name="connsiteY1" fmla="*/ 1057766 h 2214867"/>
                <a:gd name="connsiteX2" fmla="*/ 354222 w 1976740"/>
                <a:gd name="connsiteY2" fmla="*/ 267334 h 2214867"/>
                <a:gd name="connsiteX3" fmla="*/ 1960116 w 1976740"/>
                <a:gd name="connsiteY3" fmla="*/ 0 h 2214867"/>
                <a:gd name="connsiteX4" fmla="*/ 1976740 w 1976740"/>
                <a:gd name="connsiteY4" fmla="*/ 190766 h 2214867"/>
                <a:gd name="connsiteX0" fmla="*/ 15 w 1976740"/>
                <a:gd name="connsiteY0" fmla="*/ 920819 h 2214867"/>
                <a:gd name="connsiteX1" fmla="*/ 821697 w 1976740"/>
                <a:gd name="connsiteY1" fmla="*/ 1780203 h 2214867"/>
                <a:gd name="connsiteX2" fmla="*/ 821697 w 1976740"/>
                <a:gd name="connsiteY2" fmla="*/ 1619432 h 2214867"/>
                <a:gd name="connsiteX3" fmla="*/ 1095591 w 1976740"/>
                <a:gd name="connsiteY3" fmla="*/ 1945334 h 2214867"/>
                <a:gd name="connsiteX4" fmla="*/ 821697 w 1976740"/>
                <a:gd name="connsiteY4" fmla="*/ 2214867 h 2214867"/>
                <a:gd name="connsiteX5" fmla="*/ 821697 w 1976740"/>
                <a:gd name="connsiteY5" fmla="*/ 2054097 h 2214867"/>
                <a:gd name="connsiteX6" fmla="*/ 15 w 1976740"/>
                <a:gd name="connsiteY6" fmla="*/ 1194713 h 2214867"/>
                <a:gd name="connsiteX7" fmla="*/ 15 w 1976740"/>
                <a:gd name="connsiteY7" fmla="*/ 920819 h 2214867"/>
                <a:gd name="connsiteX8" fmla="*/ 1926864 w 1976740"/>
                <a:gd name="connsiteY8" fmla="*/ 1 h 2214867"/>
                <a:gd name="connsiteX9" fmla="*/ 1943489 w 1976740"/>
                <a:gd name="connsiteY9" fmla="*/ 207392 h 2214867"/>
                <a:gd name="connsiteX10" fmla="*/ 13135 w 1976740"/>
                <a:gd name="connsiteY10" fmla="*/ 1057766 h 2214867"/>
                <a:gd name="connsiteX11" fmla="*/ 15 w 1976740"/>
                <a:gd name="connsiteY11" fmla="*/ 920819 h 2214867"/>
                <a:gd name="connsiteX0" fmla="*/ 0 w 1976725"/>
                <a:gd name="connsiteY0" fmla="*/ 920819 h 2214867"/>
                <a:gd name="connsiteX1" fmla="*/ 821682 w 1976725"/>
                <a:gd name="connsiteY1" fmla="*/ 1780203 h 2214867"/>
                <a:gd name="connsiteX2" fmla="*/ 821682 w 1976725"/>
                <a:gd name="connsiteY2" fmla="*/ 1619432 h 2214867"/>
                <a:gd name="connsiteX3" fmla="*/ 1095576 w 1976725"/>
                <a:gd name="connsiteY3" fmla="*/ 1945334 h 2214867"/>
                <a:gd name="connsiteX4" fmla="*/ 821682 w 1976725"/>
                <a:gd name="connsiteY4" fmla="*/ 2214867 h 2214867"/>
                <a:gd name="connsiteX5" fmla="*/ 821682 w 1976725"/>
                <a:gd name="connsiteY5" fmla="*/ 2054097 h 2214867"/>
                <a:gd name="connsiteX6" fmla="*/ 0 w 1976725"/>
                <a:gd name="connsiteY6" fmla="*/ 1194713 h 2214867"/>
                <a:gd name="connsiteX7" fmla="*/ 0 w 1976725"/>
                <a:gd name="connsiteY7" fmla="*/ 920819 h 2214867"/>
                <a:gd name="connsiteX0" fmla="*/ 1976725 w 1976725"/>
                <a:gd name="connsiteY0" fmla="*/ 190766 h 2214867"/>
                <a:gd name="connsiteX1" fmla="*/ 13120 w 1976725"/>
                <a:gd name="connsiteY1" fmla="*/ 1057766 h 2214867"/>
                <a:gd name="connsiteX2" fmla="*/ 503836 w 1976725"/>
                <a:gd name="connsiteY2" fmla="*/ 400338 h 2214867"/>
                <a:gd name="connsiteX3" fmla="*/ 1960101 w 1976725"/>
                <a:gd name="connsiteY3" fmla="*/ 0 h 2214867"/>
                <a:gd name="connsiteX4" fmla="*/ 1976725 w 1976725"/>
                <a:gd name="connsiteY4" fmla="*/ 190766 h 2214867"/>
                <a:gd name="connsiteX0" fmla="*/ 0 w 1976725"/>
                <a:gd name="connsiteY0" fmla="*/ 920819 h 2214867"/>
                <a:gd name="connsiteX1" fmla="*/ 821682 w 1976725"/>
                <a:gd name="connsiteY1" fmla="*/ 1780203 h 2214867"/>
                <a:gd name="connsiteX2" fmla="*/ 821682 w 1976725"/>
                <a:gd name="connsiteY2" fmla="*/ 1619432 h 2214867"/>
                <a:gd name="connsiteX3" fmla="*/ 1095576 w 1976725"/>
                <a:gd name="connsiteY3" fmla="*/ 1945334 h 2214867"/>
                <a:gd name="connsiteX4" fmla="*/ 821682 w 1976725"/>
                <a:gd name="connsiteY4" fmla="*/ 2214867 h 2214867"/>
                <a:gd name="connsiteX5" fmla="*/ 821682 w 1976725"/>
                <a:gd name="connsiteY5" fmla="*/ 2054097 h 2214867"/>
                <a:gd name="connsiteX6" fmla="*/ 0 w 1976725"/>
                <a:gd name="connsiteY6" fmla="*/ 1194713 h 2214867"/>
                <a:gd name="connsiteX7" fmla="*/ 0 w 1976725"/>
                <a:gd name="connsiteY7" fmla="*/ 920819 h 2214867"/>
                <a:gd name="connsiteX8" fmla="*/ 1926849 w 1976725"/>
                <a:gd name="connsiteY8" fmla="*/ 1 h 2214867"/>
                <a:gd name="connsiteX9" fmla="*/ 1943474 w 1976725"/>
                <a:gd name="connsiteY9" fmla="*/ 207392 h 2214867"/>
                <a:gd name="connsiteX10" fmla="*/ 13120 w 1976725"/>
                <a:gd name="connsiteY10" fmla="*/ 1057766 h 2214867"/>
                <a:gd name="connsiteX11" fmla="*/ 0 w 1976725"/>
                <a:gd name="connsiteY11" fmla="*/ 920819 h 2214867"/>
                <a:gd name="connsiteX0" fmla="*/ 0 w 1976725"/>
                <a:gd name="connsiteY0" fmla="*/ 920819 h 2214867"/>
                <a:gd name="connsiteX1" fmla="*/ 821682 w 1976725"/>
                <a:gd name="connsiteY1" fmla="*/ 1780203 h 2214867"/>
                <a:gd name="connsiteX2" fmla="*/ 821682 w 1976725"/>
                <a:gd name="connsiteY2" fmla="*/ 1619432 h 2214867"/>
                <a:gd name="connsiteX3" fmla="*/ 1095576 w 1976725"/>
                <a:gd name="connsiteY3" fmla="*/ 1945334 h 2214867"/>
                <a:gd name="connsiteX4" fmla="*/ 821682 w 1976725"/>
                <a:gd name="connsiteY4" fmla="*/ 2214867 h 2214867"/>
                <a:gd name="connsiteX5" fmla="*/ 821682 w 1976725"/>
                <a:gd name="connsiteY5" fmla="*/ 2054097 h 2214867"/>
                <a:gd name="connsiteX6" fmla="*/ 0 w 1976725"/>
                <a:gd name="connsiteY6" fmla="*/ 1194713 h 2214867"/>
                <a:gd name="connsiteX7" fmla="*/ 0 w 1976725"/>
                <a:gd name="connsiteY7" fmla="*/ 920819 h 2214867"/>
                <a:gd name="connsiteX0" fmla="*/ 1976725 w 1976725"/>
                <a:gd name="connsiteY0" fmla="*/ 190766 h 2214867"/>
                <a:gd name="connsiteX1" fmla="*/ 13120 w 1976725"/>
                <a:gd name="connsiteY1" fmla="*/ 1057766 h 2214867"/>
                <a:gd name="connsiteX2" fmla="*/ 503836 w 1976725"/>
                <a:gd name="connsiteY2" fmla="*/ 400338 h 2214867"/>
                <a:gd name="connsiteX3" fmla="*/ 1960101 w 1976725"/>
                <a:gd name="connsiteY3" fmla="*/ 0 h 2214867"/>
                <a:gd name="connsiteX4" fmla="*/ 1976725 w 1976725"/>
                <a:gd name="connsiteY4" fmla="*/ 190766 h 2214867"/>
                <a:gd name="connsiteX0" fmla="*/ 0 w 1976725"/>
                <a:gd name="connsiteY0" fmla="*/ 920819 h 2214867"/>
                <a:gd name="connsiteX1" fmla="*/ 821682 w 1976725"/>
                <a:gd name="connsiteY1" fmla="*/ 1780203 h 2214867"/>
                <a:gd name="connsiteX2" fmla="*/ 821682 w 1976725"/>
                <a:gd name="connsiteY2" fmla="*/ 1619432 h 2214867"/>
                <a:gd name="connsiteX3" fmla="*/ 1095576 w 1976725"/>
                <a:gd name="connsiteY3" fmla="*/ 1945334 h 2214867"/>
                <a:gd name="connsiteX4" fmla="*/ 821682 w 1976725"/>
                <a:gd name="connsiteY4" fmla="*/ 2214867 h 2214867"/>
                <a:gd name="connsiteX5" fmla="*/ 821682 w 1976725"/>
                <a:gd name="connsiteY5" fmla="*/ 2054097 h 2214867"/>
                <a:gd name="connsiteX6" fmla="*/ 0 w 1976725"/>
                <a:gd name="connsiteY6" fmla="*/ 1194713 h 2214867"/>
                <a:gd name="connsiteX7" fmla="*/ 0 w 1976725"/>
                <a:gd name="connsiteY7" fmla="*/ 920819 h 2214867"/>
                <a:gd name="connsiteX8" fmla="*/ 1926849 w 1976725"/>
                <a:gd name="connsiteY8" fmla="*/ 1 h 2214867"/>
                <a:gd name="connsiteX9" fmla="*/ 1943474 w 1976725"/>
                <a:gd name="connsiteY9" fmla="*/ 207392 h 2214867"/>
                <a:gd name="connsiteX10" fmla="*/ 13120 w 1976725"/>
                <a:gd name="connsiteY10" fmla="*/ 1057766 h 2214867"/>
                <a:gd name="connsiteX11" fmla="*/ 0 w 1976725"/>
                <a:gd name="connsiteY11" fmla="*/ 920819 h 2214867"/>
                <a:gd name="connsiteX0" fmla="*/ 0 w 1976725"/>
                <a:gd name="connsiteY0" fmla="*/ 920819 h 2214867"/>
                <a:gd name="connsiteX1" fmla="*/ 821682 w 1976725"/>
                <a:gd name="connsiteY1" fmla="*/ 1780203 h 2214867"/>
                <a:gd name="connsiteX2" fmla="*/ 821682 w 1976725"/>
                <a:gd name="connsiteY2" fmla="*/ 1619432 h 2214867"/>
                <a:gd name="connsiteX3" fmla="*/ 1095576 w 1976725"/>
                <a:gd name="connsiteY3" fmla="*/ 1945334 h 2214867"/>
                <a:gd name="connsiteX4" fmla="*/ 821682 w 1976725"/>
                <a:gd name="connsiteY4" fmla="*/ 2214867 h 2214867"/>
                <a:gd name="connsiteX5" fmla="*/ 821682 w 1976725"/>
                <a:gd name="connsiteY5" fmla="*/ 2054097 h 2214867"/>
                <a:gd name="connsiteX6" fmla="*/ 0 w 1976725"/>
                <a:gd name="connsiteY6" fmla="*/ 1194713 h 2214867"/>
                <a:gd name="connsiteX7" fmla="*/ 0 w 1976725"/>
                <a:gd name="connsiteY7" fmla="*/ 920819 h 2214867"/>
                <a:gd name="connsiteX0" fmla="*/ 1976725 w 1976725"/>
                <a:gd name="connsiteY0" fmla="*/ 190766 h 2214867"/>
                <a:gd name="connsiteX1" fmla="*/ 13120 w 1976725"/>
                <a:gd name="connsiteY1" fmla="*/ 1057766 h 2214867"/>
                <a:gd name="connsiteX2" fmla="*/ 437335 w 1976725"/>
                <a:gd name="connsiteY2" fmla="*/ 416963 h 2214867"/>
                <a:gd name="connsiteX3" fmla="*/ 1960101 w 1976725"/>
                <a:gd name="connsiteY3" fmla="*/ 0 h 2214867"/>
                <a:gd name="connsiteX4" fmla="*/ 1976725 w 1976725"/>
                <a:gd name="connsiteY4" fmla="*/ 190766 h 2214867"/>
                <a:gd name="connsiteX0" fmla="*/ 0 w 1976725"/>
                <a:gd name="connsiteY0" fmla="*/ 920819 h 2214867"/>
                <a:gd name="connsiteX1" fmla="*/ 821682 w 1976725"/>
                <a:gd name="connsiteY1" fmla="*/ 1780203 h 2214867"/>
                <a:gd name="connsiteX2" fmla="*/ 821682 w 1976725"/>
                <a:gd name="connsiteY2" fmla="*/ 1619432 h 2214867"/>
                <a:gd name="connsiteX3" fmla="*/ 1095576 w 1976725"/>
                <a:gd name="connsiteY3" fmla="*/ 1945334 h 2214867"/>
                <a:gd name="connsiteX4" fmla="*/ 821682 w 1976725"/>
                <a:gd name="connsiteY4" fmla="*/ 2214867 h 2214867"/>
                <a:gd name="connsiteX5" fmla="*/ 821682 w 1976725"/>
                <a:gd name="connsiteY5" fmla="*/ 2054097 h 2214867"/>
                <a:gd name="connsiteX6" fmla="*/ 0 w 1976725"/>
                <a:gd name="connsiteY6" fmla="*/ 1194713 h 2214867"/>
                <a:gd name="connsiteX7" fmla="*/ 0 w 1976725"/>
                <a:gd name="connsiteY7" fmla="*/ 920819 h 2214867"/>
                <a:gd name="connsiteX8" fmla="*/ 1926849 w 1976725"/>
                <a:gd name="connsiteY8" fmla="*/ 1 h 2214867"/>
                <a:gd name="connsiteX9" fmla="*/ 1943474 w 1976725"/>
                <a:gd name="connsiteY9" fmla="*/ 207392 h 2214867"/>
                <a:gd name="connsiteX10" fmla="*/ 13120 w 1976725"/>
                <a:gd name="connsiteY10" fmla="*/ 1057766 h 2214867"/>
                <a:gd name="connsiteX11" fmla="*/ 0 w 1976725"/>
                <a:gd name="connsiteY11" fmla="*/ 920819 h 221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76725" h="2214867" stroke="0" extrusionOk="0">
                  <a:moveTo>
                    <a:pt x="0" y="920819"/>
                  </a:moveTo>
                  <a:cubicBezTo>
                    <a:pt x="0" y="1325548"/>
                    <a:pt x="337965" y="1679021"/>
                    <a:pt x="821682" y="1780203"/>
                  </a:cubicBezTo>
                  <a:lnTo>
                    <a:pt x="821682" y="1619432"/>
                  </a:lnTo>
                  <a:lnTo>
                    <a:pt x="1095576" y="1945334"/>
                  </a:lnTo>
                  <a:lnTo>
                    <a:pt x="821682" y="2214867"/>
                  </a:lnTo>
                  <a:lnTo>
                    <a:pt x="821682" y="2054097"/>
                  </a:lnTo>
                  <a:cubicBezTo>
                    <a:pt x="337965" y="1952915"/>
                    <a:pt x="0" y="1599442"/>
                    <a:pt x="0" y="1194713"/>
                  </a:cubicBezTo>
                  <a:lnTo>
                    <a:pt x="0" y="920819"/>
                  </a:lnTo>
                  <a:close/>
                </a:path>
                <a:path w="1976725" h="2214867" fill="darkenLess" stroke="0" extrusionOk="0">
                  <a:moveTo>
                    <a:pt x="1976725" y="190766"/>
                  </a:moveTo>
                  <a:cubicBezTo>
                    <a:pt x="1436920" y="190766"/>
                    <a:pt x="96409" y="625687"/>
                    <a:pt x="13120" y="1057766"/>
                  </a:cubicBezTo>
                  <a:cubicBezTo>
                    <a:pt x="-43379" y="764666"/>
                    <a:pt x="117857" y="634332"/>
                    <a:pt x="437335" y="416963"/>
                  </a:cubicBezTo>
                  <a:cubicBezTo>
                    <a:pt x="639514" y="266422"/>
                    <a:pt x="1685499" y="0"/>
                    <a:pt x="1960101" y="0"/>
                  </a:cubicBezTo>
                  <a:cubicBezTo>
                    <a:pt x="1960101" y="91298"/>
                    <a:pt x="1976725" y="99468"/>
                    <a:pt x="1976725" y="190766"/>
                  </a:cubicBezTo>
                  <a:close/>
                </a:path>
                <a:path w="1976725" h="2214867" fill="none" extrusionOk="0">
                  <a:moveTo>
                    <a:pt x="0" y="920819"/>
                  </a:moveTo>
                  <a:cubicBezTo>
                    <a:pt x="0" y="1325548"/>
                    <a:pt x="337965" y="1679021"/>
                    <a:pt x="821682" y="1780203"/>
                  </a:cubicBezTo>
                  <a:lnTo>
                    <a:pt x="821682" y="1619432"/>
                  </a:lnTo>
                  <a:lnTo>
                    <a:pt x="1095576" y="1945334"/>
                  </a:lnTo>
                  <a:lnTo>
                    <a:pt x="821682" y="2214867"/>
                  </a:lnTo>
                  <a:lnTo>
                    <a:pt x="821682" y="2054097"/>
                  </a:lnTo>
                  <a:cubicBezTo>
                    <a:pt x="337965" y="1952915"/>
                    <a:pt x="0" y="1599442"/>
                    <a:pt x="0" y="1194713"/>
                  </a:cubicBezTo>
                  <a:lnTo>
                    <a:pt x="0" y="920819"/>
                  </a:lnTo>
                  <a:cubicBezTo>
                    <a:pt x="0" y="430629"/>
                    <a:pt x="1321779" y="1"/>
                    <a:pt x="1926849" y="1"/>
                  </a:cubicBezTo>
                  <a:cubicBezTo>
                    <a:pt x="1926849" y="91299"/>
                    <a:pt x="1943474" y="116094"/>
                    <a:pt x="1943474" y="207392"/>
                  </a:cubicBezTo>
                  <a:cubicBezTo>
                    <a:pt x="1403669" y="207392"/>
                    <a:pt x="96409" y="625687"/>
                    <a:pt x="13120" y="1057766"/>
                  </a:cubicBezTo>
                  <a:lnTo>
                    <a:pt x="0" y="920819"/>
                  </a:lnTo>
                  <a:close/>
                </a:path>
              </a:pathLst>
            </a:custGeom>
            <a:solidFill>
              <a:srgbClr val="F9870A"/>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149270525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descr="Compound Tracker:&#10;Special Compounding requirements (Click all that apply:&#10;Refrigerated&#10;Filter needle&#10;missing dose&#10;protect from light&#10;storage size&#10;non PVC bag&#10;Other"/>
          <p:cNvGrpSpPr/>
          <p:nvPr/>
        </p:nvGrpSpPr>
        <p:grpSpPr>
          <a:xfrm>
            <a:off x="267469" y="228600"/>
            <a:ext cx="11685614" cy="6038850"/>
            <a:chOff x="267469" y="228600"/>
            <a:chExt cx="11685614" cy="6038850"/>
          </a:xfrm>
        </p:grpSpPr>
        <p:sp>
          <p:nvSpPr>
            <p:cNvPr id="6" name="Curved Right Arrow 13"/>
            <p:cNvSpPr/>
            <p:nvPr/>
          </p:nvSpPr>
          <p:spPr>
            <a:xfrm>
              <a:off x="267469" y="2710542"/>
              <a:ext cx="2094731" cy="1333500"/>
            </a:xfrm>
            <a:custGeom>
              <a:avLst/>
              <a:gdLst>
                <a:gd name="connsiteX0" fmla="*/ 0 w 1095576"/>
                <a:gd name="connsiteY0" fmla="*/ 887568 h 2209800"/>
                <a:gd name="connsiteX1" fmla="*/ 821682 w 1095576"/>
                <a:gd name="connsiteY1" fmla="*/ 1746952 h 2209800"/>
                <a:gd name="connsiteX2" fmla="*/ 821682 w 1095576"/>
                <a:gd name="connsiteY2" fmla="*/ 1586181 h 2209800"/>
                <a:gd name="connsiteX3" fmla="*/ 1095576 w 1095576"/>
                <a:gd name="connsiteY3" fmla="*/ 1912083 h 2209800"/>
                <a:gd name="connsiteX4" fmla="*/ 821682 w 1095576"/>
                <a:gd name="connsiteY4" fmla="*/ 2181616 h 2209800"/>
                <a:gd name="connsiteX5" fmla="*/ 821682 w 1095576"/>
                <a:gd name="connsiteY5" fmla="*/ 2020846 h 2209800"/>
                <a:gd name="connsiteX6" fmla="*/ 0 w 1095576"/>
                <a:gd name="connsiteY6" fmla="*/ 1161462 h 2209800"/>
                <a:gd name="connsiteX7" fmla="*/ 0 w 1095576"/>
                <a:gd name="connsiteY7" fmla="*/ 887568 h 2209800"/>
                <a:gd name="connsiteX0" fmla="*/ 1095576 w 1095576"/>
                <a:gd name="connsiteY0" fmla="*/ 273894 h 2209800"/>
                <a:gd name="connsiteX1" fmla="*/ 13120 w 1095576"/>
                <a:gd name="connsiteY1" fmla="*/ 1024515 h 2209800"/>
                <a:gd name="connsiteX2" fmla="*/ 354207 w 1095576"/>
                <a:gd name="connsiteY2" fmla="*/ 234083 h 2209800"/>
                <a:gd name="connsiteX3" fmla="*/ 1095577 w 1095576"/>
                <a:gd name="connsiteY3" fmla="*/ 0 h 2209800"/>
                <a:gd name="connsiteX4" fmla="*/ 1095576 w 1095576"/>
                <a:gd name="connsiteY4" fmla="*/ 273894 h 2209800"/>
                <a:gd name="connsiteX0" fmla="*/ 0 w 1095576"/>
                <a:gd name="connsiteY0" fmla="*/ 887568 h 2209800"/>
                <a:gd name="connsiteX1" fmla="*/ 821682 w 1095576"/>
                <a:gd name="connsiteY1" fmla="*/ 1746952 h 2209800"/>
                <a:gd name="connsiteX2" fmla="*/ 821682 w 1095576"/>
                <a:gd name="connsiteY2" fmla="*/ 1586181 h 2209800"/>
                <a:gd name="connsiteX3" fmla="*/ 1095576 w 1095576"/>
                <a:gd name="connsiteY3" fmla="*/ 1912083 h 2209800"/>
                <a:gd name="connsiteX4" fmla="*/ 821682 w 1095576"/>
                <a:gd name="connsiteY4" fmla="*/ 2181616 h 2209800"/>
                <a:gd name="connsiteX5" fmla="*/ 821682 w 1095576"/>
                <a:gd name="connsiteY5" fmla="*/ 2020846 h 2209800"/>
                <a:gd name="connsiteX6" fmla="*/ 0 w 1095576"/>
                <a:gd name="connsiteY6" fmla="*/ 1161462 h 2209800"/>
                <a:gd name="connsiteX7" fmla="*/ 0 w 1095576"/>
                <a:gd name="connsiteY7" fmla="*/ 887568 h 2209800"/>
                <a:gd name="connsiteX8" fmla="*/ 1095576 w 1095576"/>
                <a:gd name="connsiteY8" fmla="*/ 0 h 2209800"/>
                <a:gd name="connsiteX9" fmla="*/ 1095576 w 1095576"/>
                <a:gd name="connsiteY9" fmla="*/ 273894 h 2209800"/>
                <a:gd name="connsiteX10" fmla="*/ 13120 w 1095576"/>
                <a:gd name="connsiteY10" fmla="*/ 1024515 h 2209800"/>
                <a:gd name="connsiteX0" fmla="*/ 15 w 1926864"/>
                <a:gd name="connsiteY0" fmla="*/ 920818 h 2214866"/>
                <a:gd name="connsiteX1" fmla="*/ 821697 w 1926864"/>
                <a:gd name="connsiteY1" fmla="*/ 1780202 h 2214866"/>
                <a:gd name="connsiteX2" fmla="*/ 821697 w 1926864"/>
                <a:gd name="connsiteY2" fmla="*/ 1619431 h 2214866"/>
                <a:gd name="connsiteX3" fmla="*/ 1095591 w 1926864"/>
                <a:gd name="connsiteY3" fmla="*/ 1945333 h 2214866"/>
                <a:gd name="connsiteX4" fmla="*/ 821697 w 1926864"/>
                <a:gd name="connsiteY4" fmla="*/ 2214866 h 2214866"/>
                <a:gd name="connsiteX5" fmla="*/ 821697 w 1926864"/>
                <a:gd name="connsiteY5" fmla="*/ 2054096 h 2214866"/>
                <a:gd name="connsiteX6" fmla="*/ 15 w 1926864"/>
                <a:gd name="connsiteY6" fmla="*/ 1194712 h 2214866"/>
                <a:gd name="connsiteX7" fmla="*/ 15 w 1926864"/>
                <a:gd name="connsiteY7" fmla="*/ 920818 h 2214866"/>
                <a:gd name="connsiteX0" fmla="*/ 1095591 w 1926864"/>
                <a:gd name="connsiteY0" fmla="*/ 307144 h 2214866"/>
                <a:gd name="connsiteX1" fmla="*/ 13135 w 1926864"/>
                <a:gd name="connsiteY1" fmla="*/ 1057765 h 2214866"/>
                <a:gd name="connsiteX2" fmla="*/ 354222 w 1926864"/>
                <a:gd name="connsiteY2" fmla="*/ 267333 h 2214866"/>
                <a:gd name="connsiteX3" fmla="*/ 1095592 w 1926864"/>
                <a:gd name="connsiteY3" fmla="*/ 33250 h 2214866"/>
                <a:gd name="connsiteX4" fmla="*/ 1095591 w 1926864"/>
                <a:gd name="connsiteY4" fmla="*/ 307144 h 2214866"/>
                <a:gd name="connsiteX0" fmla="*/ 15 w 1926864"/>
                <a:gd name="connsiteY0" fmla="*/ 920818 h 2214866"/>
                <a:gd name="connsiteX1" fmla="*/ 821697 w 1926864"/>
                <a:gd name="connsiteY1" fmla="*/ 1780202 h 2214866"/>
                <a:gd name="connsiteX2" fmla="*/ 821697 w 1926864"/>
                <a:gd name="connsiteY2" fmla="*/ 1619431 h 2214866"/>
                <a:gd name="connsiteX3" fmla="*/ 1095591 w 1926864"/>
                <a:gd name="connsiteY3" fmla="*/ 1945333 h 2214866"/>
                <a:gd name="connsiteX4" fmla="*/ 821697 w 1926864"/>
                <a:gd name="connsiteY4" fmla="*/ 2214866 h 2214866"/>
                <a:gd name="connsiteX5" fmla="*/ 821697 w 1926864"/>
                <a:gd name="connsiteY5" fmla="*/ 2054096 h 2214866"/>
                <a:gd name="connsiteX6" fmla="*/ 15 w 1926864"/>
                <a:gd name="connsiteY6" fmla="*/ 1194712 h 2214866"/>
                <a:gd name="connsiteX7" fmla="*/ 15 w 1926864"/>
                <a:gd name="connsiteY7" fmla="*/ 920818 h 2214866"/>
                <a:gd name="connsiteX8" fmla="*/ 1926864 w 1926864"/>
                <a:gd name="connsiteY8" fmla="*/ 0 h 2214866"/>
                <a:gd name="connsiteX9" fmla="*/ 1095591 w 1926864"/>
                <a:gd name="connsiteY9" fmla="*/ 307144 h 2214866"/>
                <a:gd name="connsiteX10" fmla="*/ 13135 w 1926864"/>
                <a:gd name="connsiteY10" fmla="*/ 1057765 h 2214866"/>
                <a:gd name="connsiteX0" fmla="*/ 15 w 1943489"/>
                <a:gd name="connsiteY0" fmla="*/ 920818 h 2214866"/>
                <a:gd name="connsiteX1" fmla="*/ 821697 w 1943489"/>
                <a:gd name="connsiteY1" fmla="*/ 1780202 h 2214866"/>
                <a:gd name="connsiteX2" fmla="*/ 821697 w 1943489"/>
                <a:gd name="connsiteY2" fmla="*/ 1619431 h 2214866"/>
                <a:gd name="connsiteX3" fmla="*/ 1095591 w 1943489"/>
                <a:gd name="connsiteY3" fmla="*/ 1945333 h 2214866"/>
                <a:gd name="connsiteX4" fmla="*/ 821697 w 1943489"/>
                <a:gd name="connsiteY4" fmla="*/ 2214866 h 2214866"/>
                <a:gd name="connsiteX5" fmla="*/ 821697 w 1943489"/>
                <a:gd name="connsiteY5" fmla="*/ 2054096 h 2214866"/>
                <a:gd name="connsiteX6" fmla="*/ 15 w 1943489"/>
                <a:gd name="connsiteY6" fmla="*/ 1194712 h 2214866"/>
                <a:gd name="connsiteX7" fmla="*/ 15 w 1943489"/>
                <a:gd name="connsiteY7" fmla="*/ 920818 h 2214866"/>
                <a:gd name="connsiteX0" fmla="*/ 1095591 w 1943489"/>
                <a:gd name="connsiteY0" fmla="*/ 307144 h 2214866"/>
                <a:gd name="connsiteX1" fmla="*/ 13135 w 1943489"/>
                <a:gd name="connsiteY1" fmla="*/ 1057765 h 2214866"/>
                <a:gd name="connsiteX2" fmla="*/ 354222 w 1943489"/>
                <a:gd name="connsiteY2" fmla="*/ 267333 h 2214866"/>
                <a:gd name="connsiteX3" fmla="*/ 1095592 w 1943489"/>
                <a:gd name="connsiteY3" fmla="*/ 33250 h 2214866"/>
                <a:gd name="connsiteX4" fmla="*/ 1095591 w 1943489"/>
                <a:gd name="connsiteY4" fmla="*/ 307144 h 2214866"/>
                <a:gd name="connsiteX0" fmla="*/ 15 w 1943489"/>
                <a:gd name="connsiteY0" fmla="*/ 920818 h 2214866"/>
                <a:gd name="connsiteX1" fmla="*/ 821697 w 1943489"/>
                <a:gd name="connsiteY1" fmla="*/ 1780202 h 2214866"/>
                <a:gd name="connsiteX2" fmla="*/ 821697 w 1943489"/>
                <a:gd name="connsiteY2" fmla="*/ 1619431 h 2214866"/>
                <a:gd name="connsiteX3" fmla="*/ 1095591 w 1943489"/>
                <a:gd name="connsiteY3" fmla="*/ 1945333 h 2214866"/>
                <a:gd name="connsiteX4" fmla="*/ 821697 w 1943489"/>
                <a:gd name="connsiteY4" fmla="*/ 2214866 h 2214866"/>
                <a:gd name="connsiteX5" fmla="*/ 821697 w 1943489"/>
                <a:gd name="connsiteY5" fmla="*/ 2054096 h 2214866"/>
                <a:gd name="connsiteX6" fmla="*/ 15 w 1943489"/>
                <a:gd name="connsiteY6" fmla="*/ 1194712 h 2214866"/>
                <a:gd name="connsiteX7" fmla="*/ 15 w 1943489"/>
                <a:gd name="connsiteY7" fmla="*/ 920818 h 2214866"/>
                <a:gd name="connsiteX8" fmla="*/ 1926864 w 1943489"/>
                <a:gd name="connsiteY8" fmla="*/ 0 h 2214866"/>
                <a:gd name="connsiteX9" fmla="*/ 1943489 w 1943489"/>
                <a:gd name="connsiteY9" fmla="*/ 207391 h 2214866"/>
                <a:gd name="connsiteX10" fmla="*/ 13135 w 1943489"/>
                <a:gd name="connsiteY10" fmla="*/ 1057765 h 2214866"/>
                <a:gd name="connsiteX0" fmla="*/ 15 w 1943489"/>
                <a:gd name="connsiteY0" fmla="*/ 920818 h 2214866"/>
                <a:gd name="connsiteX1" fmla="*/ 821697 w 1943489"/>
                <a:gd name="connsiteY1" fmla="*/ 1780202 h 2214866"/>
                <a:gd name="connsiteX2" fmla="*/ 821697 w 1943489"/>
                <a:gd name="connsiteY2" fmla="*/ 1619431 h 2214866"/>
                <a:gd name="connsiteX3" fmla="*/ 1095591 w 1943489"/>
                <a:gd name="connsiteY3" fmla="*/ 1945333 h 2214866"/>
                <a:gd name="connsiteX4" fmla="*/ 821697 w 1943489"/>
                <a:gd name="connsiteY4" fmla="*/ 2214866 h 2214866"/>
                <a:gd name="connsiteX5" fmla="*/ 821697 w 1943489"/>
                <a:gd name="connsiteY5" fmla="*/ 2054096 h 2214866"/>
                <a:gd name="connsiteX6" fmla="*/ 15 w 1943489"/>
                <a:gd name="connsiteY6" fmla="*/ 1194712 h 2214866"/>
                <a:gd name="connsiteX7" fmla="*/ 15 w 1943489"/>
                <a:gd name="connsiteY7" fmla="*/ 920818 h 2214866"/>
                <a:gd name="connsiteX0" fmla="*/ 1095591 w 1943489"/>
                <a:gd name="connsiteY0" fmla="*/ 307144 h 2214866"/>
                <a:gd name="connsiteX1" fmla="*/ 13135 w 1943489"/>
                <a:gd name="connsiteY1" fmla="*/ 1057765 h 2214866"/>
                <a:gd name="connsiteX2" fmla="*/ 354222 w 1943489"/>
                <a:gd name="connsiteY2" fmla="*/ 267333 h 2214866"/>
                <a:gd name="connsiteX3" fmla="*/ 1095592 w 1943489"/>
                <a:gd name="connsiteY3" fmla="*/ 33250 h 2214866"/>
                <a:gd name="connsiteX4" fmla="*/ 1095591 w 1943489"/>
                <a:gd name="connsiteY4" fmla="*/ 307144 h 2214866"/>
                <a:gd name="connsiteX0" fmla="*/ 15 w 1943489"/>
                <a:gd name="connsiteY0" fmla="*/ 920818 h 2214866"/>
                <a:gd name="connsiteX1" fmla="*/ 821697 w 1943489"/>
                <a:gd name="connsiteY1" fmla="*/ 1780202 h 2214866"/>
                <a:gd name="connsiteX2" fmla="*/ 821697 w 1943489"/>
                <a:gd name="connsiteY2" fmla="*/ 1619431 h 2214866"/>
                <a:gd name="connsiteX3" fmla="*/ 1095591 w 1943489"/>
                <a:gd name="connsiteY3" fmla="*/ 1945333 h 2214866"/>
                <a:gd name="connsiteX4" fmla="*/ 821697 w 1943489"/>
                <a:gd name="connsiteY4" fmla="*/ 2214866 h 2214866"/>
                <a:gd name="connsiteX5" fmla="*/ 821697 w 1943489"/>
                <a:gd name="connsiteY5" fmla="*/ 2054096 h 2214866"/>
                <a:gd name="connsiteX6" fmla="*/ 15 w 1943489"/>
                <a:gd name="connsiteY6" fmla="*/ 1194712 h 2214866"/>
                <a:gd name="connsiteX7" fmla="*/ 15 w 1943489"/>
                <a:gd name="connsiteY7" fmla="*/ 920818 h 2214866"/>
                <a:gd name="connsiteX8" fmla="*/ 1926864 w 1943489"/>
                <a:gd name="connsiteY8" fmla="*/ 0 h 2214866"/>
                <a:gd name="connsiteX9" fmla="*/ 1943489 w 1943489"/>
                <a:gd name="connsiteY9" fmla="*/ 207391 h 2214866"/>
                <a:gd name="connsiteX10" fmla="*/ 13135 w 1943489"/>
                <a:gd name="connsiteY10" fmla="*/ 1057765 h 2214866"/>
                <a:gd name="connsiteX11" fmla="*/ 15 w 1943489"/>
                <a:gd name="connsiteY11" fmla="*/ 920818 h 2214866"/>
                <a:gd name="connsiteX0" fmla="*/ 15 w 1960116"/>
                <a:gd name="connsiteY0" fmla="*/ 920819 h 2214867"/>
                <a:gd name="connsiteX1" fmla="*/ 821697 w 1960116"/>
                <a:gd name="connsiteY1" fmla="*/ 1780203 h 2214867"/>
                <a:gd name="connsiteX2" fmla="*/ 821697 w 1960116"/>
                <a:gd name="connsiteY2" fmla="*/ 1619432 h 2214867"/>
                <a:gd name="connsiteX3" fmla="*/ 1095591 w 1960116"/>
                <a:gd name="connsiteY3" fmla="*/ 1945334 h 2214867"/>
                <a:gd name="connsiteX4" fmla="*/ 821697 w 1960116"/>
                <a:gd name="connsiteY4" fmla="*/ 2214867 h 2214867"/>
                <a:gd name="connsiteX5" fmla="*/ 821697 w 1960116"/>
                <a:gd name="connsiteY5" fmla="*/ 2054097 h 2214867"/>
                <a:gd name="connsiteX6" fmla="*/ 15 w 1960116"/>
                <a:gd name="connsiteY6" fmla="*/ 1194713 h 2214867"/>
                <a:gd name="connsiteX7" fmla="*/ 15 w 1960116"/>
                <a:gd name="connsiteY7" fmla="*/ 920819 h 2214867"/>
                <a:gd name="connsiteX0" fmla="*/ 1095591 w 1960116"/>
                <a:gd name="connsiteY0" fmla="*/ 307145 h 2214867"/>
                <a:gd name="connsiteX1" fmla="*/ 13135 w 1960116"/>
                <a:gd name="connsiteY1" fmla="*/ 1057766 h 2214867"/>
                <a:gd name="connsiteX2" fmla="*/ 354222 w 1960116"/>
                <a:gd name="connsiteY2" fmla="*/ 267334 h 2214867"/>
                <a:gd name="connsiteX3" fmla="*/ 1960116 w 1960116"/>
                <a:gd name="connsiteY3" fmla="*/ 0 h 2214867"/>
                <a:gd name="connsiteX4" fmla="*/ 1095591 w 1960116"/>
                <a:gd name="connsiteY4" fmla="*/ 307145 h 2214867"/>
                <a:gd name="connsiteX0" fmla="*/ 15 w 1960116"/>
                <a:gd name="connsiteY0" fmla="*/ 920819 h 2214867"/>
                <a:gd name="connsiteX1" fmla="*/ 821697 w 1960116"/>
                <a:gd name="connsiteY1" fmla="*/ 1780203 h 2214867"/>
                <a:gd name="connsiteX2" fmla="*/ 821697 w 1960116"/>
                <a:gd name="connsiteY2" fmla="*/ 1619432 h 2214867"/>
                <a:gd name="connsiteX3" fmla="*/ 1095591 w 1960116"/>
                <a:gd name="connsiteY3" fmla="*/ 1945334 h 2214867"/>
                <a:gd name="connsiteX4" fmla="*/ 821697 w 1960116"/>
                <a:gd name="connsiteY4" fmla="*/ 2214867 h 2214867"/>
                <a:gd name="connsiteX5" fmla="*/ 821697 w 1960116"/>
                <a:gd name="connsiteY5" fmla="*/ 2054097 h 2214867"/>
                <a:gd name="connsiteX6" fmla="*/ 15 w 1960116"/>
                <a:gd name="connsiteY6" fmla="*/ 1194713 h 2214867"/>
                <a:gd name="connsiteX7" fmla="*/ 15 w 1960116"/>
                <a:gd name="connsiteY7" fmla="*/ 920819 h 2214867"/>
                <a:gd name="connsiteX8" fmla="*/ 1926864 w 1960116"/>
                <a:gd name="connsiteY8" fmla="*/ 1 h 2214867"/>
                <a:gd name="connsiteX9" fmla="*/ 1943489 w 1960116"/>
                <a:gd name="connsiteY9" fmla="*/ 207392 h 2214867"/>
                <a:gd name="connsiteX10" fmla="*/ 13135 w 1960116"/>
                <a:gd name="connsiteY10" fmla="*/ 1057766 h 2214867"/>
                <a:gd name="connsiteX11" fmla="*/ 15 w 1960116"/>
                <a:gd name="connsiteY11" fmla="*/ 920819 h 2214867"/>
                <a:gd name="connsiteX0" fmla="*/ 15 w 1976740"/>
                <a:gd name="connsiteY0" fmla="*/ 920819 h 2214867"/>
                <a:gd name="connsiteX1" fmla="*/ 821697 w 1976740"/>
                <a:gd name="connsiteY1" fmla="*/ 1780203 h 2214867"/>
                <a:gd name="connsiteX2" fmla="*/ 821697 w 1976740"/>
                <a:gd name="connsiteY2" fmla="*/ 1619432 h 2214867"/>
                <a:gd name="connsiteX3" fmla="*/ 1095591 w 1976740"/>
                <a:gd name="connsiteY3" fmla="*/ 1945334 h 2214867"/>
                <a:gd name="connsiteX4" fmla="*/ 821697 w 1976740"/>
                <a:gd name="connsiteY4" fmla="*/ 2214867 h 2214867"/>
                <a:gd name="connsiteX5" fmla="*/ 821697 w 1976740"/>
                <a:gd name="connsiteY5" fmla="*/ 2054097 h 2214867"/>
                <a:gd name="connsiteX6" fmla="*/ 15 w 1976740"/>
                <a:gd name="connsiteY6" fmla="*/ 1194713 h 2214867"/>
                <a:gd name="connsiteX7" fmla="*/ 15 w 1976740"/>
                <a:gd name="connsiteY7" fmla="*/ 920819 h 2214867"/>
                <a:gd name="connsiteX0" fmla="*/ 1976740 w 1976740"/>
                <a:gd name="connsiteY0" fmla="*/ 190766 h 2214867"/>
                <a:gd name="connsiteX1" fmla="*/ 13135 w 1976740"/>
                <a:gd name="connsiteY1" fmla="*/ 1057766 h 2214867"/>
                <a:gd name="connsiteX2" fmla="*/ 354222 w 1976740"/>
                <a:gd name="connsiteY2" fmla="*/ 267334 h 2214867"/>
                <a:gd name="connsiteX3" fmla="*/ 1960116 w 1976740"/>
                <a:gd name="connsiteY3" fmla="*/ 0 h 2214867"/>
                <a:gd name="connsiteX4" fmla="*/ 1976740 w 1976740"/>
                <a:gd name="connsiteY4" fmla="*/ 190766 h 2214867"/>
                <a:gd name="connsiteX0" fmla="*/ 15 w 1976740"/>
                <a:gd name="connsiteY0" fmla="*/ 920819 h 2214867"/>
                <a:gd name="connsiteX1" fmla="*/ 821697 w 1976740"/>
                <a:gd name="connsiteY1" fmla="*/ 1780203 h 2214867"/>
                <a:gd name="connsiteX2" fmla="*/ 821697 w 1976740"/>
                <a:gd name="connsiteY2" fmla="*/ 1619432 h 2214867"/>
                <a:gd name="connsiteX3" fmla="*/ 1095591 w 1976740"/>
                <a:gd name="connsiteY3" fmla="*/ 1945334 h 2214867"/>
                <a:gd name="connsiteX4" fmla="*/ 821697 w 1976740"/>
                <a:gd name="connsiteY4" fmla="*/ 2214867 h 2214867"/>
                <a:gd name="connsiteX5" fmla="*/ 821697 w 1976740"/>
                <a:gd name="connsiteY5" fmla="*/ 2054097 h 2214867"/>
                <a:gd name="connsiteX6" fmla="*/ 15 w 1976740"/>
                <a:gd name="connsiteY6" fmla="*/ 1194713 h 2214867"/>
                <a:gd name="connsiteX7" fmla="*/ 15 w 1976740"/>
                <a:gd name="connsiteY7" fmla="*/ 920819 h 2214867"/>
                <a:gd name="connsiteX8" fmla="*/ 1926864 w 1976740"/>
                <a:gd name="connsiteY8" fmla="*/ 1 h 2214867"/>
                <a:gd name="connsiteX9" fmla="*/ 1943489 w 1976740"/>
                <a:gd name="connsiteY9" fmla="*/ 207392 h 2214867"/>
                <a:gd name="connsiteX10" fmla="*/ 13135 w 1976740"/>
                <a:gd name="connsiteY10" fmla="*/ 1057766 h 2214867"/>
                <a:gd name="connsiteX11" fmla="*/ 15 w 1976740"/>
                <a:gd name="connsiteY11" fmla="*/ 920819 h 2214867"/>
                <a:gd name="connsiteX0" fmla="*/ 0 w 1976725"/>
                <a:gd name="connsiteY0" fmla="*/ 920819 h 2214867"/>
                <a:gd name="connsiteX1" fmla="*/ 821682 w 1976725"/>
                <a:gd name="connsiteY1" fmla="*/ 1780203 h 2214867"/>
                <a:gd name="connsiteX2" fmla="*/ 821682 w 1976725"/>
                <a:gd name="connsiteY2" fmla="*/ 1619432 h 2214867"/>
                <a:gd name="connsiteX3" fmla="*/ 1095576 w 1976725"/>
                <a:gd name="connsiteY3" fmla="*/ 1945334 h 2214867"/>
                <a:gd name="connsiteX4" fmla="*/ 821682 w 1976725"/>
                <a:gd name="connsiteY4" fmla="*/ 2214867 h 2214867"/>
                <a:gd name="connsiteX5" fmla="*/ 821682 w 1976725"/>
                <a:gd name="connsiteY5" fmla="*/ 2054097 h 2214867"/>
                <a:gd name="connsiteX6" fmla="*/ 0 w 1976725"/>
                <a:gd name="connsiteY6" fmla="*/ 1194713 h 2214867"/>
                <a:gd name="connsiteX7" fmla="*/ 0 w 1976725"/>
                <a:gd name="connsiteY7" fmla="*/ 920819 h 2214867"/>
                <a:gd name="connsiteX0" fmla="*/ 1976725 w 1976725"/>
                <a:gd name="connsiteY0" fmla="*/ 190766 h 2214867"/>
                <a:gd name="connsiteX1" fmla="*/ 13120 w 1976725"/>
                <a:gd name="connsiteY1" fmla="*/ 1057766 h 2214867"/>
                <a:gd name="connsiteX2" fmla="*/ 503836 w 1976725"/>
                <a:gd name="connsiteY2" fmla="*/ 400338 h 2214867"/>
                <a:gd name="connsiteX3" fmla="*/ 1960101 w 1976725"/>
                <a:gd name="connsiteY3" fmla="*/ 0 h 2214867"/>
                <a:gd name="connsiteX4" fmla="*/ 1976725 w 1976725"/>
                <a:gd name="connsiteY4" fmla="*/ 190766 h 2214867"/>
                <a:gd name="connsiteX0" fmla="*/ 0 w 1976725"/>
                <a:gd name="connsiteY0" fmla="*/ 920819 h 2214867"/>
                <a:gd name="connsiteX1" fmla="*/ 821682 w 1976725"/>
                <a:gd name="connsiteY1" fmla="*/ 1780203 h 2214867"/>
                <a:gd name="connsiteX2" fmla="*/ 821682 w 1976725"/>
                <a:gd name="connsiteY2" fmla="*/ 1619432 h 2214867"/>
                <a:gd name="connsiteX3" fmla="*/ 1095576 w 1976725"/>
                <a:gd name="connsiteY3" fmla="*/ 1945334 h 2214867"/>
                <a:gd name="connsiteX4" fmla="*/ 821682 w 1976725"/>
                <a:gd name="connsiteY4" fmla="*/ 2214867 h 2214867"/>
                <a:gd name="connsiteX5" fmla="*/ 821682 w 1976725"/>
                <a:gd name="connsiteY5" fmla="*/ 2054097 h 2214867"/>
                <a:gd name="connsiteX6" fmla="*/ 0 w 1976725"/>
                <a:gd name="connsiteY6" fmla="*/ 1194713 h 2214867"/>
                <a:gd name="connsiteX7" fmla="*/ 0 w 1976725"/>
                <a:gd name="connsiteY7" fmla="*/ 920819 h 2214867"/>
                <a:gd name="connsiteX8" fmla="*/ 1926849 w 1976725"/>
                <a:gd name="connsiteY8" fmla="*/ 1 h 2214867"/>
                <a:gd name="connsiteX9" fmla="*/ 1943474 w 1976725"/>
                <a:gd name="connsiteY9" fmla="*/ 207392 h 2214867"/>
                <a:gd name="connsiteX10" fmla="*/ 13120 w 1976725"/>
                <a:gd name="connsiteY10" fmla="*/ 1057766 h 2214867"/>
                <a:gd name="connsiteX11" fmla="*/ 0 w 1976725"/>
                <a:gd name="connsiteY11" fmla="*/ 920819 h 2214867"/>
                <a:gd name="connsiteX0" fmla="*/ 0 w 1976725"/>
                <a:gd name="connsiteY0" fmla="*/ 920819 h 2214867"/>
                <a:gd name="connsiteX1" fmla="*/ 821682 w 1976725"/>
                <a:gd name="connsiteY1" fmla="*/ 1780203 h 2214867"/>
                <a:gd name="connsiteX2" fmla="*/ 821682 w 1976725"/>
                <a:gd name="connsiteY2" fmla="*/ 1619432 h 2214867"/>
                <a:gd name="connsiteX3" fmla="*/ 1095576 w 1976725"/>
                <a:gd name="connsiteY3" fmla="*/ 1945334 h 2214867"/>
                <a:gd name="connsiteX4" fmla="*/ 821682 w 1976725"/>
                <a:gd name="connsiteY4" fmla="*/ 2214867 h 2214867"/>
                <a:gd name="connsiteX5" fmla="*/ 821682 w 1976725"/>
                <a:gd name="connsiteY5" fmla="*/ 2054097 h 2214867"/>
                <a:gd name="connsiteX6" fmla="*/ 0 w 1976725"/>
                <a:gd name="connsiteY6" fmla="*/ 1194713 h 2214867"/>
                <a:gd name="connsiteX7" fmla="*/ 0 w 1976725"/>
                <a:gd name="connsiteY7" fmla="*/ 920819 h 2214867"/>
                <a:gd name="connsiteX0" fmla="*/ 1976725 w 1976725"/>
                <a:gd name="connsiteY0" fmla="*/ 190766 h 2214867"/>
                <a:gd name="connsiteX1" fmla="*/ 13120 w 1976725"/>
                <a:gd name="connsiteY1" fmla="*/ 1057766 h 2214867"/>
                <a:gd name="connsiteX2" fmla="*/ 503836 w 1976725"/>
                <a:gd name="connsiteY2" fmla="*/ 400338 h 2214867"/>
                <a:gd name="connsiteX3" fmla="*/ 1960101 w 1976725"/>
                <a:gd name="connsiteY3" fmla="*/ 0 h 2214867"/>
                <a:gd name="connsiteX4" fmla="*/ 1976725 w 1976725"/>
                <a:gd name="connsiteY4" fmla="*/ 190766 h 2214867"/>
                <a:gd name="connsiteX0" fmla="*/ 0 w 1976725"/>
                <a:gd name="connsiteY0" fmla="*/ 920819 h 2214867"/>
                <a:gd name="connsiteX1" fmla="*/ 821682 w 1976725"/>
                <a:gd name="connsiteY1" fmla="*/ 1780203 h 2214867"/>
                <a:gd name="connsiteX2" fmla="*/ 821682 w 1976725"/>
                <a:gd name="connsiteY2" fmla="*/ 1619432 h 2214867"/>
                <a:gd name="connsiteX3" fmla="*/ 1095576 w 1976725"/>
                <a:gd name="connsiteY3" fmla="*/ 1945334 h 2214867"/>
                <a:gd name="connsiteX4" fmla="*/ 821682 w 1976725"/>
                <a:gd name="connsiteY4" fmla="*/ 2214867 h 2214867"/>
                <a:gd name="connsiteX5" fmla="*/ 821682 w 1976725"/>
                <a:gd name="connsiteY5" fmla="*/ 2054097 h 2214867"/>
                <a:gd name="connsiteX6" fmla="*/ 0 w 1976725"/>
                <a:gd name="connsiteY6" fmla="*/ 1194713 h 2214867"/>
                <a:gd name="connsiteX7" fmla="*/ 0 w 1976725"/>
                <a:gd name="connsiteY7" fmla="*/ 920819 h 2214867"/>
                <a:gd name="connsiteX8" fmla="*/ 1926849 w 1976725"/>
                <a:gd name="connsiteY8" fmla="*/ 1 h 2214867"/>
                <a:gd name="connsiteX9" fmla="*/ 1943474 w 1976725"/>
                <a:gd name="connsiteY9" fmla="*/ 207392 h 2214867"/>
                <a:gd name="connsiteX10" fmla="*/ 13120 w 1976725"/>
                <a:gd name="connsiteY10" fmla="*/ 1057766 h 2214867"/>
                <a:gd name="connsiteX11" fmla="*/ 0 w 1976725"/>
                <a:gd name="connsiteY11" fmla="*/ 920819 h 2214867"/>
                <a:gd name="connsiteX0" fmla="*/ 0 w 1976725"/>
                <a:gd name="connsiteY0" fmla="*/ 920819 h 2214867"/>
                <a:gd name="connsiteX1" fmla="*/ 821682 w 1976725"/>
                <a:gd name="connsiteY1" fmla="*/ 1780203 h 2214867"/>
                <a:gd name="connsiteX2" fmla="*/ 821682 w 1976725"/>
                <a:gd name="connsiteY2" fmla="*/ 1619432 h 2214867"/>
                <a:gd name="connsiteX3" fmla="*/ 1095576 w 1976725"/>
                <a:gd name="connsiteY3" fmla="*/ 1945334 h 2214867"/>
                <a:gd name="connsiteX4" fmla="*/ 821682 w 1976725"/>
                <a:gd name="connsiteY4" fmla="*/ 2214867 h 2214867"/>
                <a:gd name="connsiteX5" fmla="*/ 821682 w 1976725"/>
                <a:gd name="connsiteY5" fmla="*/ 2054097 h 2214867"/>
                <a:gd name="connsiteX6" fmla="*/ 0 w 1976725"/>
                <a:gd name="connsiteY6" fmla="*/ 1194713 h 2214867"/>
                <a:gd name="connsiteX7" fmla="*/ 0 w 1976725"/>
                <a:gd name="connsiteY7" fmla="*/ 920819 h 2214867"/>
                <a:gd name="connsiteX0" fmla="*/ 1976725 w 1976725"/>
                <a:gd name="connsiteY0" fmla="*/ 190766 h 2214867"/>
                <a:gd name="connsiteX1" fmla="*/ 13120 w 1976725"/>
                <a:gd name="connsiteY1" fmla="*/ 1057766 h 2214867"/>
                <a:gd name="connsiteX2" fmla="*/ 437335 w 1976725"/>
                <a:gd name="connsiteY2" fmla="*/ 416963 h 2214867"/>
                <a:gd name="connsiteX3" fmla="*/ 1960101 w 1976725"/>
                <a:gd name="connsiteY3" fmla="*/ 0 h 2214867"/>
                <a:gd name="connsiteX4" fmla="*/ 1976725 w 1976725"/>
                <a:gd name="connsiteY4" fmla="*/ 190766 h 2214867"/>
                <a:gd name="connsiteX0" fmla="*/ 0 w 1976725"/>
                <a:gd name="connsiteY0" fmla="*/ 920819 h 2214867"/>
                <a:gd name="connsiteX1" fmla="*/ 821682 w 1976725"/>
                <a:gd name="connsiteY1" fmla="*/ 1780203 h 2214867"/>
                <a:gd name="connsiteX2" fmla="*/ 821682 w 1976725"/>
                <a:gd name="connsiteY2" fmla="*/ 1619432 h 2214867"/>
                <a:gd name="connsiteX3" fmla="*/ 1095576 w 1976725"/>
                <a:gd name="connsiteY3" fmla="*/ 1945334 h 2214867"/>
                <a:gd name="connsiteX4" fmla="*/ 821682 w 1976725"/>
                <a:gd name="connsiteY4" fmla="*/ 2214867 h 2214867"/>
                <a:gd name="connsiteX5" fmla="*/ 821682 w 1976725"/>
                <a:gd name="connsiteY5" fmla="*/ 2054097 h 2214867"/>
                <a:gd name="connsiteX6" fmla="*/ 0 w 1976725"/>
                <a:gd name="connsiteY6" fmla="*/ 1194713 h 2214867"/>
                <a:gd name="connsiteX7" fmla="*/ 0 w 1976725"/>
                <a:gd name="connsiteY7" fmla="*/ 920819 h 2214867"/>
                <a:gd name="connsiteX8" fmla="*/ 1926849 w 1976725"/>
                <a:gd name="connsiteY8" fmla="*/ 1 h 2214867"/>
                <a:gd name="connsiteX9" fmla="*/ 1943474 w 1976725"/>
                <a:gd name="connsiteY9" fmla="*/ 207392 h 2214867"/>
                <a:gd name="connsiteX10" fmla="*/ 13120 w 1976725"/>
                <a:gd name="connsiteY10" fmla="*/ 1057766 h 2214867"/>
                <a:gd name="connsiteX11" fmla="*/ 0 w 1976725"/>
                <a:gd name="connsiteY11" fmla="*/ 920819 h 221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76725" h="2214867" stroke="0" extrusionOk="0">
                  <a:moveTo>
                    <a:pt x="0" y="920819"/>
                  </a:moveTo>
                  <a:cubicBezTo>
                    <a:pt x="0" y="1325548"/>
                    <a:pt x="337965" y="1679021"/>
                    <a:pt x="821682" y="1780203"/>
                  </a:cubicBezTo>
                  <a:lnTo>
                    <a:pt x="821682" y="1619432"/>
                  </a:lnTo>
                  <a:lnTo>
                    <a:pt x="1095576" y="1945334"/>
                  </a:lnTo>
                  <a:lnTo>
                    <a:pt x="821682" y="2214867"/>
                  </a:lnTo>
                  <a:lnTo>
                    <a:pt x="821682" y="2054097"/>
                  </a:lnTo>
                  <a:cubicBezTo>
                    <a:pt x="337965" y="1952915"/>
                    <a:pt x="0" y="1599442"/>
                    <a:pt x="0" y="1194713"/>
                  </a:cubicBezTo>
                  <a:lnTo>
                    <a:pt x="0" y="920819"/>
                  </a:lnTo>
                  <a:close/>
                </a:path>
                <a:path w="1976725" h="2214867" fill="darkenLess" stroke="0" extrusionOk="0">
                  <a:moveTo>
                    <a:pt x="1976725" y="190766"/>
                  </a:moveTo>
                  <a:cubicBezTo>
                    <a:pt x="1436920" y="190766"/>
                    <a:pt x="96409" y="625687"/>
                    <a:pt x="13120" y="1057766"/>
                  </a:cubicBezTo>
                  <a:cubicBezTo>
                    <a:pt x="-43379" y="764666"/>
                    <a:pt x="117857" y="634332"/>
                    <a:pt x="437335" y="416963"/>
                  </a:cubicBezTo>
                  <a:cubicBezTo>
                    <a:pt x="639514" y="266422"/>
                    <a:pt x="1685499" y="0"/>
                    <a:pt x="1960101" y="0"/>
                  </a:cubicBezTo>
                  <a:cubicBezTo>
                    <a:pt x="1960101" y="91298"/>
                    <a:pt x="1976725" y="99468"/>
                    <a:pt x="1976725" y="190766"/>
                  </a:cubicBezTo>
                  <a:close/>
                </a:path>
                <a:path w="1976725" h="2214867" fill="none" extrusionOk="0">
                  <a:moveTo>
                    <a:pt x="0" y="920819"/>
                  </a:moveTo>
                  <a:cubicBezTo>
                    <a:pt x="0" y="1325548"/>
                    <a:pt x="337965" y="1679021"/>
                    <a:pt x="821682" y="1780203"/>
                  </a:cubicBezTo>
                  <a:lnTo>
                    <a:pt x="821682" y="1619432"/>
                  </a:lnTo>
                  <a:lnTo>
                    <a:pt x="1095576" y="1945334"/>
                  </a:lnTo>
                  <a:lnTo>
                    <a:pt x="821682" y="2214867"/>
                  </a:lnTo>
                  <a:lnTo>
                    <a:pt x="821682" y="2054097"/>
                  </a:lnTo>
                  <a:cubicBezTo>
                    <a:pt x="337965" y="1952915"/>
                    <a:pt x="0" y="1599442"/>
                    <a:pt x="0" y="1194713"/>
                  </a:cubicBezTo>
                  <a:lnTo>
                    <a:pt x="0" y="920819"/>
                  </a:lnTo>
                  <a:cubicBezTo>
                    <a:pt x="0" y="430629"/>
                    <a:pt x="1321779" y="1"/>
                    <a:pt x="1926849" y="1"/>
                  </a:cubicBezTo>
                  <a:cubicBezTo>
                    <a:pt x="1926849" y="91299"/>
                    <a:pt x="1943474" y="116094"/>
                    <a:pt x="1943474" y="207392"/>
                  </a:cubicBezTo>
                  <a:cubicBezTo>
                    <a:pt x="1403669" y="207392"/>
                    <a:pt x="96409" y="625687"/>
                    <a:pt x="13120" y="1057766"/>
                  </a:cubicBezTo>
                  <a:lnTo>
                    <a:pt x="0" y="920819"/>
                  </a:lnTo>
                  <a:close/>
                </a:path>
              </a:pathLst>
            </a:custGeom>
            <a:solidFill>
              <a:srgbClr val="F9870A"/>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7462" y="2209800"/>
              <a:ext cx="5162550" cy="4057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7463" y="228600"/>
              <a:ext cx="6600825"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93140" y="2697601"/>
              <a:ext cx="10442690" cy="1632857"/>
            </a:xfrm>
            <a:prstGeom prst="rect">
              <a:avLst/>
            </a:prstGeom>
            <a:noFill/>
            <a:ln>
              <a:noFill/>
            </a:ln>
            <a:effectLst>
              <a:outerShdw blurRad="990600" dist="50800" dir="5400000" sx="156000" sy="156000" algn="ctr" rotWithShape="0">
                <a:srgbClr val="000000">
                  <a:alpha val="18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1510393" y="2710541"/>
              <a:ext cx="10442690" cy="1632857"/>
            </a:xfrm>
            <a:prstGeom prst="rect">
              <a:avLst/>
            </a:prstGeom>
            <a:solidFill>
              <a:schemeClr val="accent1">
                <a:alpha val="0"/>
              </a:schemeClr>
            </a:solidFill>
            <a:ln w="101600">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2474385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Compound Tracker:&#10;Workload Tracking: Total # of units made: 1"/>
          <p:cNvGrpSpPr/>
          <p:nvPr/>
        </p:nvGrpSpPr>
        <p:grpSpPr>
          <a:xfrm>
            <a:off x="914400" y="228600"/>
            <a:ext cx="10450891" cy="6038850"/>
            <a:chOff x="914400" y="228600"/>
            <a:chExt cx="10450891" cy="6038850"/>
          </a:xfrm>
        </p:grpSpPr>
        <p:sp>
          <p:nvSpPr>
            <p:cNvPr id="6" name="Curved Right Arrow 13"/>
            <p:cNvSpPr/>
            <p:nvPr/>
          </p:nvSpPr>
          <p:spPr>
            <a:xfrm>
              <a:off x="914400" y="3886199"/>
              <a:ext cx="2819400" cy="1045029"/>
            </a:xfrm>
            <a:custGeom>
              <a:avLst/>
              <a:gdLst>
                <a:gd name="connsiteX0" fmla="*/ 0 w 1095576"/>
                <a:gd name="connsiteY0" fmla="*/ 887568 h 2209800"/>
                <a:gd name="connsiteX1" fmla="*/ 821682 w 1095576"/>
                <a:gd name="connsiteY1" fmla="*/ 1746952 h 2209800"/>
                <a:gd name="connsiteX2" fmla="*/ 821682 w 1095576"/>
                <a:gd name="connsiteY2" fmla="*/ 1586181 h 2209800"/>
                <a:gd name="connsiteX3" fmla="*/ 1095576 w 1095576"/>
                <a:gd name="connsiteY3" fmla="*/ 1912083 h 2209800"/>
                <a:gd name="connsiteX4" fmla="*/ 821682 w 1095576"/>
                <a:gd name="connsiteY4" fmla="*/ 2181616 h 2209800"/>
                <a:gd name="connsiteX5" fmla="*/ 821682 w 1095576"/>
                <a:gd name="connsiteY5" fmla="*/ 2020846 h 2209800"/>
                <a:gd name="connsiteX6" fmla="*/ 0 w 1095576"/>
                <a:gd name="connsiteY6" fmla="*/ 1161462 h 2209800"/>
                <a:gd name="connsiteX7" fmla="*/ 0 w 1095576"/>
                <a:gd name="connsiteY7" fmla="*/ 887568 h 2209800"/>
                <a:gd name="connsiteX0" fmla="*/ 1095576 w 1095576"/>
                <a:gd name="connsiteY0" fmla="*/ 273894 h 2209800"/>
                <a:gd name="connsiteX1" fmla="*/ 13120 w 1095576"/>
                <a:gd name="connsiteY1" fmla="*/ 1024515 h 2209800"/>
                <a:gd name="connsiteX2" fmla="*/ 354207 w 1095576"/>
                <a:gd name="connsiteY2" fmla="*/ 234083 h 2209800"/>
                <a:gd name="connsiteX3" fmla="*/ 1095577 w 1095576"/>
                <a:gd name="connsiteY3" fmla="*/ 0 h 2209800"/>
                <a:gd name="connsiteX4" fmla="*/ 1095576 w 1095576"/>
                <a:gd name="connsiteY4" fmla="*/ 273894 h 2209800"/>
                <a:gd name="connsiteX0" fmla="*/ 0 w 1095576"/>
                <a:gd name="connsiteY0" fmla="*/ 887568 h 2209800"/>
                <a:gd name="connsiteX1" fmla="*/ 821682 w 1095576"/>
                <a:gd name="connsiteY1" fmla="*/ 1746952 h 2209800"/>
                <a:gd name="connsiteX2" fmla="*/ 821682 w 1095576"/>
                <a:gd name="connsiteY2" fmla="*/ 1586181 h 2209800"/>
                <a:gd name="connsiteX3" fmla="*/ 1095576 w 1095576"/>
                <a:gd name="connsiteY3" fmla="*/ 1912083 h 2209800"/>
                <a:gd name="connsiteX4" fmla="*/ 821682 w 1095576"/>
                <a:gd name="connsiteY4" fmla="*/ 2181616 h 2209800"/>
                <a:gd name="connsiteX5" fmla="*/ 821682 w 1095576"/>
                <a:gd name="connsiteY5" fmla="*/ 2020846 h 2209800"/>
                <a:gd name="connsiteX6" fmla="*/ 0 w 1095576"/>
                <a:gd name="connsiteY6" fmla="*/ 1161462 h 2209800"/>
                <a:gd name="connsiteX7" fmla="*/ 0 w 1095576"/>
                <a:gd name="connsiteY7" fmla="*/ 887568 h 2209800"/>
                <a:gd name="connsiteX8" fmla="*/ 1095576 w 1095576"/>
                <a:gd name="connsiteY8" fmla="*/ 0 h 2209800"/>
                <a:gd name="connsiteX9" fmla="*/ 1095576 w 1095576"/>
                <a:gd name="connsiteY9" fmla="*/ 273894 h 2209800"/>
                <a:gd name="connsiteX10" fmla="*/ 13120 w 1095576"/>
                <a:gd name="connsiteY10" fmla="*/ 1024515 h 2209800"/>
                <a:gd name="connsiteX0" fmla="*/ 15 w 1926864"/>
                <a:gd name="connsiteY0" fmla="*/ 920818 h 2214866"/>
                <a:gd name="connsiteX1" fmla="*/ 821697 w 1926864"/>
                <a:gd name="connsiteY1" fmla="*/ 1780202 h 2214866"/>
                <a:gd name="connsiteX2" fmla="*/ 821697 w 1926864"/>
                <a:gd name="connsiteY2" fmla="*/ 1619431 h 2214866"/>
                <a:gd name="connsiteX3" fmla="*/ 1095591 w 1926864"/>
                <a:gd name="connsiteY3" fmla="*/ 1945333 h 2214866"/>
                <a:gd name="connsiteX4" fmla="*/ 821697 w 1926864"/>
                <a:gd name="connsiteY4" fmla="*/ 2214866 h 2214866"/>
                <a:gd name="connsiteX5" fmla="*/ 821697 w 1926864"/>
                <a:gd name="connsiteY5" fmla="*/ 2054096 h 2214866"/>
                <a:gd name="connsiteX6" fmla="*/ 15 w 1926864"/>
                <a:gd name="connsiteY6" fmla="*/ 1194712 h 2214866"/>
                <a:gd name="connsiteX7" fmla="*/ 15 w 1926864"/>
                <a:gd name="connsiteY7" fmla="*/ 920818 h 2214866"/>
                <a:gd name="connsiteX0" fmla="*/ 1095591 w 1926864"/>
                <a:gd name="connsiteY0" fmla="*/ 307144 h 2214866"/>
                <a:gd name="connsiteX1" fmla="*/ 13135 w 1926864"/>
                <a:gd name="connsiteY1" fmla="*/ 1057765 h 2214866"/>
                <a:gd name="connsiteX2" fmla="*/ 354222 w 1926864"/>
                <a:gd name="connsiteY2" fmla="*/ 267333 h 2214866"/>
                <a:gd name="connsiteX3" fmla="*/ 1095592 w 1926864"/>
                <a:gd name="connsiteY3" fmla="*/ 33250 h 2214866"/>
                <a:gd name="connsiteX4" fmla="*/ 1095591 w 1926864"/>
                <a:gd name="connsiteY4" fmla="*/ 307144 h 2214866"/>
                <a:gd name="connsiteX0" fmla="*/ 15 w 1926864"/>
                <a:gd name="connsiteY0" fmla="*/ 920818 h 2214866"/>
                <a:gd name="connsiteX1" fmla="*/ 821697 w 1926864"/>
                <a:gd name="connsiteY1" fmla="*/ 1780202 h 2214866"/>
                <a:gd name="connsiteX2" fmla="*/ 821697 w 1926864"/>
                <a:gd name="connsiteY2" fmla="*/ 1619431 h 2214866"/>
                <a:gd name="connsiteX3" fmla="*/ 1095591 w 1926864"/>
                <a:gd name="connsiteY3" fmla="*/ 1945333 h 2214866"/>
                <a:gd name="connsiteX4" fmla="*/ 821697 w 1926864"/>
                <a:gd name="connsiteY4" fmla="*/ 2214866 h 2214866"/>
                <a:gd name="connsiteX5" fmla="*/ 821697 w 1926864"/>
                <a:gd name="connsiteY5" fmla="*/ 2054096 h 2214866"/>
                <a:gd name="connsiteX6" fmla="*/ 15 w 1926864"/>
                <a:gd name="connsiteY6" fmla="*/ 1194712 h 2214866"/>
                <a:gd name="connsiteX7" fmla="*/ 15 w 1926864"/>
                <a:gd name="connsiteY7" fmla="*/ 920818 h 2214866"/>
                <a:gd name="connsiteX8" fmla="*/ 1926864 w 1926864"/>
                <a:gd name="connsiteY8" fmla="*/ 0 h 2214866"/>
                <a:gd name="connsiteX9" fmla="*/ 1095591 w 1926864"/>
                <a:gd name="connsiteY9" fmla="*/ 307144 h 2214866"/>
                <a:gd name="connsiteX10" fmla="*/ 13135 w 1926864"/>
                <a:gd name="connsiteY10" fmla="*/ 1057765 h 2214866"/>
                <a:gd name="connsiteX0" fmla="*/ 15 w 1943489"/>
                <a:gd name="connsiteY0" fmla="*/ 920818 h 2214866"/>
                <a:gd name="connsiteX1" fmla="*/ 821697 w 1943489"/>
                <a:gd name="connsiteY1" fmla="*/ 1780202 h 2214866"/>
                <a:gd name="connsiteX2" fmla="*/ 821697 w 1943489"/>
                <a:gd name="connsiteY2" fmla="*/ 1619431 h 2214866"/>
                <a:gd name="connsiteX3" fmla="*/ 1095591 w 1943489"/>
                <a:gd name="connsiteY3" fmla="*/ 1945333 h 2214866"/>
                <a:gd name="connsiteX4" fmla="*/ 821697 w 1943489"/>
                <a:gd name="connsiteY4" fmla="*/ 2214866 h 2214866"/>
                <a:gd name="connsiteX5" fmla="*/ 821697 w 1943489"/>
                <a:gd name="connsiteY5" fmla="*/ 2054096 h 2214866"/>
                <a:gd name="connsiteX6" fmla="*/ 15 w 1943489"/>
                <a:gd name="connsiteY6" fmla="*/ 1194712 h 2214866"/>
                <a:gd name="connsiteX7" fmla="*/ 15 w 1943489"/>
                <a:gd name="connsiteY7" fmla="*/ 920818 h 2214866"/>
                <a:gd name="connsiteX0" fmla="*/ 1095591 w 1943489"/>
                <a:gd name="connsiteY0" fmla="*/ 307144 h 2214866"/>
                <a:gd name="connsiteX1" fmla="*/ 13135 w 1943489"/>
                <a:gd name="connsiteY1" fmla="*/ 1057765 h 2214866"/>
                <a:gd name="connsiteX2" fmla="*/ 354222 w 1943489"/>
                <a:gd name="connsiteY2" fmla="*/ 267333 h 2214866"/>
                <a:gd name="connsiteX3" fmla="*/ 1095592 w 1943489"/>
                <a:gd name="connsiteY3" fmla="*/ 33250 h 2214866"/>
                <a:gd name="connsiteX4" fmla="*/ 1095591 w 1943489"/>
                <a:gd name="connsiteY4" fmla="*/ 307144 h 2214866"/>
                <a:gd name="connsiteX0" fmla="*/ 15 w 1943489"/>
                <a:gd name="connsiteY0" fmla="*/ 920818 h 2214866"/>
                <a:gd name="connsiteX1" fmla="*/ 821697 w 1943489"/>
                <a:gd name="connsiteY1" fmla="*/ 1780202 h 2214866"/>
                <a:gd name="connsiteX2" fmla="*/ 821697 w 1943489"/>
                <a:gd name="connsiteY2" fmla="*/ 1619431 h 2214866"/>
                <a:gd name="connsiteX3" fmla="*/ 1095591 w 1943489"/>
                <a:gd name="connsiteY3" fmla="*/ 1945333 h 2214866"/>
                <a:gd name="connsiteX4" fmla="*/ 821697 w 1943489"/>
                <a:gd name="connsiteY4" fmla="*/ 2214866 h 2214866"/>
                <a:gd name="connsiteX5" fmla="*/ 821697 w 1943489"/>
                <a:gd name="connsiteY5" fmla="*/ 2054096 h 2214866"/>
                <a:gd name="connsiteX6" fmla="*/ 15 w 1943489"/>
                <a:gd name="connsiteY6" fmla="*/ 1194712 h 2214866"/>
                <a:gd name="connsiteX7" fmla="*/ 15 w 1943489"/>
                <a:gd name="connsiteY7" fmla="*/ 920818 h 2214866"/>
                <a:gd name="connsiteX8" fmla="*/ 1926864 w 1943489"/>
                <a:gd name="connsiteY8" fmla="*/ 0 h 2214866"/>
                <a:gd name="connsiteX9" fmla="*/ 1943489 w 1943489"/>
                <a:gd name="connsiteY9" fmla="*/ 207391 h 2214866"/>
                <a:gd name="connsiteX10" fmla="*/ 13135 w 1943489"/>
                <a:gd name="connsiteY10" fmla="*/ 1057765 h 2214866"/>
                <a:gd name="connsiteX0" fmla="*/ 15 w 1943489"/>
                <a:gd name="connsiteY0" fmla="*/ 920818 h 2214866"/>
                <a:gd name="connsiteX1" fmla="*/ 821697 w 1943489"/>
                <a:gd name="connsiteY1" fmla="*/ 1780202 h 2214866"/>
                <a:gd name="connsiteX2" fmla="*/ 821697 w 1943489"/>
                <a:gd name="connsiteY2" fmla="*/ 1619431 h 2214866"/>
                <a:gd name="connsiteX3" fmla="*/ 1095591 w 1943489"/>
                <a:gd name="connsiteY3" fmla="*/ 1945333 h 2214866"/>
                <a:gd name="connsiteX4" fmla="*/ 821697 w 1943489"/>
                <a:gd name="connsiteY4" fmla="*/ 2214866 h 2214866"/>
                <a:gd name="connsiteX5" fmla="*/ 821697 w 1943489"/>
                <a:gd name="connsiteY5" fmla="*/ 2054096 h 2214866"/>
                <a:gd name="connsiteX6" fmla="*/ 15 w 1943489"/>
                <a:gd name="connsiteY6" fmla="*/ 1194712 h 2214866"/>
                <a:gd name="connsiteX7" fmla="*/ 15 w 1943489"/>
                <a:gd name="connsiteY7" fmla="*/ 920818 h 2214866"/>
                <a:gd name="connsiteX0" fmla="*/ 1095591 w 1943489"/>
                <a:gd name="connsiteY0" fmla="*/ 307144 h 2214866"/>
                <a:gd name="connsiteX1" fmla="*/ 13135 w 1943489"/>
                <a:gd name="connsiteY1" fmla="*/ 1057765 h 2214866"/>
                <a:gd name="connsiteX2" fmla="*/ 354222 w 1943489"/>
                <a:gd name="connsiteY2" fmla="*/ 267333 h 2214866"/>
                <a:gd name="connsiteX3" fmla="*/ 1095592 w 1943489"/>
                <a:gd name="connsiteY3" fmla="*/ 33250 h 2214866"/>
                <a:gd name="connsiteX4" fmla="*/ 1095591 w 1943489"/>
                <a:gd name="connsiteY4" fmla="*/ 307144 h 2214866"/>
                <a:gd name="connsiteX0" fmla="*/ 15 w 1943489"/>
                <a:gd name="connsiteY0" fmla="*/ 920818 h 2214866"/>
                <a:gd name="connsiteX1" fmla="*/ 821697 w 1943489"/>
                <a:gd name="connsiteY1" fmla="*/ 1780202 h 2214866"/>
                <a:gd name="connsiteX2" fmla="*/ 821697 w 1943489"/>
                <a:gd name="connsiteY2" fmla="*/ 1619431 h 2214866"/>
                <a:gd name="connsiteX3" fmla="*/ 1095591 w 1943489"/>
                <a:gd name="connsiteY3" fmla="*/ 1945333 h 2214866"/>
                <a:gd name="connsiteX4" fmla="*/ 821697 w 1943489"/>
                <a:gd name="connsiteY4" fmla="*/ 2214866 h 2214866"/>
                <a:gd name="connsiteX5" fmla="*/ 821697 w 1943489"/>
                <a:gd name="connsiteY5" fmla="*/ 2054096 h 2214866"/>
                <a:gd name="connsiteX6" fmla="*/ 15 w 1943489"/>
                <a:gd name="connsiteY6" fmla="*/ 1194712 h 2214866"/>
                <a:gd name="connsiteX7" fmla="*/ 15 w 1943489"/>
                <a:gd name="connsiteY7" fmla="*/ 920818 h 2214866"/>
                <a:gd name="connsiteX8" fmla="*/ 1926864 w 1943489"/>
                <a:gd name="connsiteY8" fmla="*/ 0 h 2214866"/>
                <a:gd name="connsiteX9" fmla="*/ 1943489 w 1943489"/>
                <a:gd name="connsiteY9" fmla="*/ 207391 h 2214866"/>
                <a:gd name="connsiteX10" fmla="*/ 13135 w 1943489"/>
                <a:gd name="connsiteY10" fmla="*/ 1057765 h 2214866"/>
                <a:gd name="connsiteX11" fmla="*/ 15 w 1943489"/>
                <a:gd name="connsiteY11" fmla="*/ 920818 h 2214866"/>
                <a:gd name="connsiteX0" fmla="*/ 15 w 1960116"/>
                <a:gd name="connsiteY0" fmla="*/ 920819 h 2214867"/>
                <a:gd name="connsiteX1" fmla="*/ 821697 w 1960116"/>
                <a:gd name="connsiteY1" fmla="*/ 1780203 h 2214867"/>
                <a:gd name="connsiteX2" fmla="*/ 821697 w 1960116"/>
                <a:gd name="connsiteY2" fmla="*/ 1619432 h 2214867"/>
                <a:gd name="connsiteX3" fmla="*/ 1095591 w 1960116"/>
                <a:gd name="connsiteY3" fmla="*/ 1945334 h 2214867"/>
                <a:gd name="connsiteX4" fmla="*/ 821697 w 1960116"/>
                <a:gd name="connsiteY4" fmla="*/ 2214867 h 2214867"/>
                <a:gd name="connsiteX5" fmla="*/ 821697 w 1960116"/>
                <a:gd name="connsiteY5" fmla="*/ 2054097 h 2214867"/>
                <a:gd name="connsiteX6" fmla="*/ 15 w 1960116"/>
                <a:gd name="connsiteY6" fmla="*/ 1194713 h 2214867"/>
                <a:gd name="connsiteX7" fmla="*/ 15 w 1960116"/>
                <a:gd name="connsiteY7" fmla="*/ 920819 h 2214867"/>
                <a:gd name="connsiteX0" fmla="*/ 1095591 w 1960116"/>
                <a:gd name="connsiteY0" fmla="*/ 307145 h 2214867"/>
                <a:gd name="connsiteX1" fmla="*/ 13135 w 1960116"/>
                <a:gd name="connsiteY1" fmla="*/ 1057766 h 2214867"/>
                <a:gd name="connsiteX2" fmla="*/ 354222 w 1960116"/>
                <a:gd name="connsiteY2" fmla="*/ 267334 h 2214867"/>
                <a:gd name="connsiteX3" fmla="*/ 1960116 w 1960116"/>
                <a:gd name="connsiteY3" fmla="*/ 0 h 2214867"/>
                <a:gd name="connsiteX4" fmla="*/ 1095591 w 1960116"/>
                <a:gd name="connsiteY4" fmla="*/ 307145 h 2214867"/>
                <a:gd name="connsiteX0" fmla="*/ 15 w 1960116"/>
                <a:gd name="connsiteY0" fmla="*/ 920819 h 2214867"/>
                <a:gd name="connsiteX1" fmla="*/ 821697 w 1960116"/>
                <a:gd name="connsiteY1" fmla="*/ 1780203 h 2214867"/>
                <a:gd name="connsiteX2" fmla="*/ 821697 w 1960116"/>
                <a:gd name="connsiteY2" fmla="*/ 1619432 h 2214867"/>
                <a:gd name="connsiteX3" fmla="*/ 1095591 w 1960116"/>
                <a:gd name="connsiteY3" fmla="*/ 1945334 h 2214867"/>
                <a:gd name="connsiteX4" fmla="*/ 821697 w 1960116"/>
                <a:gd name="connsiteY4" fmla="*/ 2214867 h 2214867"/>
                <a:gd name="connsiteX5" fmla="*/ 821697 w 1960116"/>
                <a:gd name="connsiteY5" fmla="*/ 2054097 h 2214867"/>
                <a:gd name="connsiteX6" fmla="*/ 15 w 1960116"/>
                <a:gd name="connsiteY6" fmla="*/ 1194713 h 2214867"/>
                <a:gd name="connsiteX7" fmla="*/ 15 w 1960116"/>
                <a:gd name="connsiteY7" fmla="*/ 920819 h 2214867"/>
                <a:gd name="connsiteX8" fmla="*/ 1926864 w 1960116"/>
                <a:gd name="connsiteY8" fmla="*/ 1 h 2214867"/>
                <a:gd name="connsiteX9" fmla="*/ 1943489 w 1960116"/>
                <a:gd name="connsiteY9" fmla="*/ 207392 h 2214867"/>
                <a:gd name="connsiteX10" fmla="*/ 13135 w 1960116"/>
                <a:gd name="connsiteY10" fmla="*/ 1057766 h 2214867"/>
                <a:gd name="connsiteX11" fmla="*/ 15 w 1960116"/>
                <a:gd name="connsiteY11" fmla="*/ 920819 h 2214867"/>
                <a:gd name="connsiteX0" fmla="*/ 15 w 1976740"/>
                <a:gd name="connsiteY0" fmla="*/ 920819 h 2214867"/>
                <a:gd name="connsiteX1" fmla="*/ 821697 w 1976740"/>
                <a:gd name="connsiteY1" fmla="*/ 1780203 h 2214867"/>
                <a:gd name="connsiteX2" fmla="*/ 821697 w 1976740"/>
                <a:gd name="connsiteY2" fmla="*/ 1619432 h 2214867"/>
                <a:gd name="connsiteX3" fmla="*/ 1095591 w 1976740"/>
                <a:gd name="connsiteY3" fmla="*/ 1945334 h 2214867"/>
                <a:gd name="connsiteX4" fmla="*/ 821697 w 1976740"/>
                <a:gd name="connsiteY4" fmla="*/ 2214867 h 2214867"/>
                <a:gd name="connsiteX5" fmla="*/ 821697 w 1976740"/>
                <a:gd name="connsiteY5" fmla="*/ 2054097 h 2214867"/>
                <a:gd name="connsiteX6" fmla="*/ 15 w 1976740"/>
                <a:gd name="connsiteY6" fmla="*/ 1194713 h 2214867"/>
                <a:gd name="connsiteX7" fmla="*/ 15 w 1976740"/>
                <a:gd name="connsiteY7" fmla="*/ 920819 h 2214867"/>
                <a:gd name="connsiteX0" fmla="*/ 1976740 w 1976740"/>
                <a:gd name="connsiteY0" fmla="*/ 190766 h 2214867"/>
                <a:gd name="connsiteX1" fmla="*/ 13135 w 1976740"/>
                <a:gd name="connsiteY1" fmla="*/ 1057766 h 2214867"/>
                <a:gd name="connsiteX2" fmla="*/ 354222 w 1976740"/>
                <a:gd name="connsiteY2" fmla="*/ 267334 h 2214867"/>
                <a:gd name="connsiteX3" fmla="*/ 1960116 w 1976740"/>
                <a:gd name="connsiteY3" fmla="*/ 0 h 2214867"/>
                <a:gd name="connsiteX4" fmla="*/ 1976740 w 1976740"/>
                <a:gd name="connsiteY4" fmla="*/ 190766 h 2214867"/>
                <a:gd name="connsiteX0" fmla="*/ 15 w 1976740"/>
                <a:gd name="connsiteY0" fmla="*/ 920819 h 2214867"/>
                <a:gd name="connsiteX1" fmla="*/ 821697 w 1976740"/>
                <a:gd name="connsiteY1" fmla="*/ 1780203 h 2214867"/>
                <a:gd name="connsiteX2" fmla="*/ 821697 w 1976740"/>
                <a:gd name="connsiteY2" fmla="*/ 1619432 h 2214867"/>
                <a:gd name="connsiteX3" fmla="*/ 1095591 w 1976740"/>
                <a:gd name="connsiteY3" fmla="*/ 1945334 h 2214867"/>
                <a:gd name="connsiteX4" fmla="*/ 821697 w 1976740"/>
                <a:gd name="connsiteY4" fmla="*/ 2214867 h 2214867"/>
                <a:gd name="connsiteX5" fmla="*/ 821697 w 1976740"/>
                <a:gd name="connsiteY5" fmla="*/ 2054097 h 2214867"/>
                <a:gd name="connsiteX6" fmla="*/ 15 w 1976740"/>
                <a:gd name="connsiteY6" fmla="*/ 1194713 h 2214867"/>
                <a:gd name="connsiteX7" fmla="*/ 15 w 1976740"/>
                <a:gd name="connsiteY7" fmla="*/ 920819 h 2214867"/>
                <a:gd name="connsiteX8" fmla="*/ 1926864 w 1976740"/>
                <a:gd name="connsiteY8" fmla="*/ 1 h 2214867"/>
                <a:gd name="connsiteX9" fmla="*/ 1943489 w 1976740"/>
                <a:gd name="connsiteY9" fmla="*/ 207392 h 2214867"/>
                <a:gd name="connsiteX10" fmla="*/ 13135 w 1976740"/>
                <a:gd name="connsiteY10" fmla="*/ 1057766 h 2214867"/>
                <a:gd name="connsiteX11" fmla="*/ 15 w 1976740"/>
                <a:gd name="connsiteY11" fmla="*/ 920819 h 2214867"/>
                <a:gd name="connsiteX0" fmla="*/ 0 w 1976725"/>
                <a:gd name="connsiteY0" fmla="*/ 920819 h 2214867"/>
                <a:gd name="connsiteX1" fmla="*/ 821682 w 1976725"/>
                <a:gd name="connsiteY1" fmla="*/ 1780203 h 2214867"/>
                <a:gd name="connsiteX2" fmla="*/ 821682 w 1976725"/>
                <a:gd name="connsiteY2" fmla="*/ 1619432 h 2214867"/>
                <a:gd name="connsiteX3" fmla="*/ 1095576 w 1976725"/>
                <a:gd name="connsiteY3" fmla="*/ 1945334 h 2214867"/>
                <a:gd name="connsiteX4" fmla="*/ 821682 w 1976725"/>
                <a:gd name="connsiteY4" fmla="*/ 2214867 h 2214867"/>
                <a:gd name="connsiteX5" fmla="*/ 821682 w 1976725"/>
                <a:gd name="connsiteY5" fmla="*/ 2054097 h 2214867"/>
                <a:gd name="connsiteX6" fmla="*/ 0 w 1976725"/>
                <a:gd name="connsiteY6" fmla="*/ 1194713 h 2214867"/>
                <a:gd name="connsiteX7" fmla="*/ 0 w 1976725"/>
                <a:gd name="connsiteY7" fmla="*/ 920819 h 2214867"/>
                <a:gd name="connsiteX0" fmla="*/ 1976725 w 1976725"/>
                <a:gd name="connsiteY0" fmla="*/ 190766 h 2214867"/>
                <a:gd name="connsiteX1" fmla="*/ 13120 w 1976725"/>
                <a:gd name="connsiteY1" fmla="*/ 1057766 h 2214867"/>
                <a:gd name="connsiteX2" fmla="*/ 503836 w 1976725"/>
                <a:gd name="connsiteY2" fmla="*/ 400338 h 2214867"/>
                <a:gd name="connsiteX3" fmla="*/ 1960101 w 1976725"/>
                <a:gd name="connsiteY3" fmla="*/ 0 h 2214867"/>
                <a:gd name="connsiteX4" fmla="*/ 1976725 w 1976725"/>
                <a:gd name="connsiteY4" fmla="*/ 190766 h 2214867"/>
                <a:gd name="connsiteX0" fmla="*/ 0 w 1976725"/>
                <a:gd name="connsiteY0" fmla="*/ 920819 h 2214867"/>
                <a:gd name="connsiteX1" fmla="*/ 821682 w 1976725"/>
                <a:gd name="connsiteY1" fmla="*/ 1780203 h 2214867"/>
                <a:gd name="connsiteX2" fmla="*/ 821682 w 1976725"/>
                <a:gd name="connsiteY2" fmla="*/ 1619432 h 2214867"/>
                <a:gd name="connsiteX3" fmla="*/ 1095576 w 1976725"/>
                <a:gd name="connsiteY3" fmla="*/ 1945334 h 2214867"/>
                <a:gd name="connsiteX4" fmla="*/ 821682 w 1976725"/>
                <a:gd name="connsiteY4" fmla="*/ 2214867 h 2214867"/>
                <a:gd name="connsiteX5" fmla="*/ 821682 w 1976725"/>
                <a:gd name="connsiteY5" fmla="*/ 2054097 h 2214867"/>
                <a:gd name="connsiteX6" fmla="*/ 0 w 1976725"/>
                <a:gd name="connsiteY6" fmla="*/ 1194713 h 2214867"/>
                <a:gd name="connsiteX7" fmla="*/ 0 w 1976725"/>
                <a:gd name="connsiteY7" fmla="*/ 920819 h 2214867"/>
                <a:gd name="connsiteX8" fmla="*/ 1926849 w 1976725"/>
                <a:gd name="connsiteY8" fmla="*/ 1 h 2214867"/>
                <a:gd name="connsiteX9" fmla="*/ 1943474 w 1976725"/>
                <a:gd name="connsiteY9" fmla="*/ 207392 h 2214867"/>
                <a:gd name="connsiteX10" fmla="*/ 13120 w 1976725"/>
                <a:gd name="connsiteY10" fmla="*/ 1057766 h 2214867"/>
                <a:gd name="connsiteX11" fmla="*/ 0 w 1976725"/>
                <a:gd name="connsiteY11" fmla="*/ 920819 h 2214867"/>
                <a:gd name="connsiteX0" fmla="*/ 0 w 1976725"/>
                <a:gd name="connsiteY0" fmla="*/ 920819 h 2214867"/>
                <a:gd name="connsiteX1" fmla="*/ 821682 w 1976725"/>
                <a:gd name="connsiteY1" fmla="*/ 1780203 h 2214867"/>
                <a:gd name="connsiteX2" fmla="*/ 821682 w 1976725"/>
                <a:gd name="connsiteY2" fmla="*/ 1619432 h 2214867"/>
                <a:gd name="connsiteX3" fmla="*/ 1095576 w 1976725"/>
                <a:gd name="connsiteY3" fmla="*/ 1945334 h 2214867"/>
                <a:gd name="connsiteX4" fmla="*/ 821682 w 1976725"/>
                <a:gd name="connsiteY4" fmla="*/ 2214867 h 2214867"/>
                <a:gd name="connsiteX5" fmla="*/ 821682 w 1976725"/>
                <a:gd name="connsiteY5" fmla="*/ 2054097 h 2214867"/>
                <a:gd name="connsiteX6" fmla="*/ 0 w 1976725"/>
                <a:gd name="connsiteY6" fmla="*/ 1194713 h 2214867"/>
                <a:gd name="connsiteX7" fmla="*/ 0 w 1976725"/>
                <a:gd name="connsiteY7" fmla="*/ 920819 h 2214867"/>
                <a:gd name="connsiteX0" fmla="*/ 1976725 w 1976725"/>
                <a:gd name="connsiteY0" fmla="*/ 190766 h 2214867"/>
                <a:gd name="connsiteX1" fmla="*/ 13120 w 1976725"/>
                <a:gd name="connsiteY1" fmla="*/ 1057766 h 2214867"/>
                <a:gd name="connsiteX2" fmla="*/ 503836 w 1976725"/>
                <a:gd name="connsiteY2" fmla="*/ 400338 h 2214867"/>
                <a:gd name="connsiteX3" fmla="*/ 1960101 w 1976725"/>
                <a:gd name="connsiteY3" fmla="*/ 0 h 2214867"/>
                <a:gd name="connsiteX4" fmla="*/ 1976725 w 1976725"/>
                <a:gd name="connsiteY4" fmla="*/ 190766 h 2214867"/>
                <a:gd name="connsiteX0" fmla="*/ 0 w 1976725"/>
                <a:gd name="connsiteY0" fmla="*/ 920819 h 2214867"/>
                <a:gd name="connsiteX1" fmla="*/ 821682 w 1976725"/>
                <a:gd name="connsiteY1" fmla="*/ 1780203 h 2214867"/>
                <a:gd name="connsiteX2" fmla="*/ 821682 w 1976725"/>
                <a:gd name="connsiteY2" fmla="*/ 1619432 h 2214867"/>
                <a:gd name="connsiteX3" fmla="*/ 1095576 w 1976725"/>
                <a:gd name="connsiteY3" fmla="*/ 1945334 h 2214867"/>
                <a:gd name="connsiteX4" fmla="*/ 821682 w 1976725"/>
                <a:gd name="connsiteY4" fmla="*/ 2214867 h 2214867"/>
                <a:gd name="connsiteX5" fmla="*/ 821682 w 1976725"/>
                <a:gd name="connsiteY5" fmla="*/ 2054097 h 2214867"/>
                <a:gd name="connsiteX6" fmla="*/ 0 w 1976725"/>
                <a:gd name="connsiteY6" fmla="*/ 1194713 h 2214867"/>
                <a:gd name="connsiteX7" fmla="*/ 0 w 1976725"/>
                <a:gd name="connsiteY7" fmla="*/ 920819 h 2214867"/>
                <a:gd name="connsiteX8" fmla="*/ 1926849 w 1976725"/>
                <a:gd name="connsiteY8" fmla="*/ 1 h 2214867"/>
                <a:gd name="connsiteX9" fmla="*/ 1943474 w 1976725"/>
                <a:gd name="connsiteY9" fmla="*/ 207392 h 2214867"/>
                <a:gd name="connsiteX10" fmla="*/ 13120 w 1976725"/>
                <a:gd name="connsiteY10" fmla="*/ 1057766 h 2214867"/>
                <a:gd name="connsiteX11" fmla="*/ 0 w 1976725"/>
                <a:gd name="connsiteY11" fmla="*/ 920819 h 2214867"/>
                <a:gd name="connsiteX0" fmla="*/ 0 w 1976725"/>
                <a:gd name="connsiteY0" fmla="*/ 920819 h 2214867"/>
                <a:gd name="connsiteX1" fmla="*/ 821682 w 1976725"/>
                <a:gd name="connsiteY1" fmla="*/ 1780203 h 2214867"/>
                <a:gd name="connsiteX2" fmla="*/ 821682 w 1976725"/>
                <a:gd name="connsiteY2" fmla="*/ 1619432 h 2214867"/>
                <a:gd name="connsiteX3" fmla="*/ 1095576 w 1976725"/>
                <a:gd name="connsiteY3" fmla="*/ 1945334 h 2214867"/>
                <a:gd name="connsiteX4" fmla="*/ 821682 w 1976725"/>
                <a:gd name="connsiteY4" fmla="*/ 2214867 h 2214867"/>
                <a:gd name="connsiteX5" fmla="*/ 821682 w 1976725"/>
                <a:gd name="connsiteY5" fmla="*/ 2054097 h 2214867"/>
                <a:gd name="connsiteX6" fmla="*/ 0 w 1976725"/>
                <a:gd name="connsiteY6" fmla="*/ 1194713 h 2214867"/>
                <a:gd name="connsiteX7" fmla="*/ 0 w 1976725"/>
                <a:gd name="connsiteY7" fmla="*/ 920819 h 2214867"/>
                <a:gd name="connsiteX0" fmla="*/ 1976725 w 1976725"/>
                <a:gd name="connsiteY0" fmla="*/ 190766 h 2214867"/>
                <a:gd name="connsiteX1" fmla="*/ 13120 w 1976725"/>
                <a:gd name="connsiteY1" fmla="*/ 1057766 h 2214867"/>
                <a:gd name="connsiteX2" fmla="*/ 437335 w 1976725"/>
                <a:gd name="connsiteY2" fmla="*/ 416963 h 2214867"/>
                <a:gd name="connsiteX3" fmla="*/ 1960101 w 1976725"/>
                <a:gd name="connsiteY3" fmla="*/ 0 h 2214867"/>
                <a:gd name="connsiteX4" fmla="*/ 1976725 w 1976725"/>
                <a:gd name="connsiteY4" fmla="*/ 190766 h 2214867"/>
                <a:gd name="connsiteX0" fmla="*/ 0 w 1976725"/>
                <a:gd name="connsiteY0" fmla="*/ 920819 h 2214867"/>
                <a:gd name="connsiteX1" fmla="*/ 821682 w 1976725"/>
                <a:gd name="connsiteY1" fmla="*/ 1780203 h 2214867"/>
                <a:gd name="connsiteX2" fmla="*/ 821682 w 1976725"/>
                <a:gd name="connsiteY2" fmla="*/ 1619432 h 2214867"/>
                <a:gd name="connsiteX3" fmla="*/ 1095576 w 1976725"/>
                <a:gd name="connsiteY3" fmla="*/ 1945334 h 2214867"/>
                <a:gd name="connsiteX4" fmla="*/ 821682 w 1976725"/>
                <a:gd name="connsiteY4" fmla="*/ 2214867 h 2214867"/>
                <a:gd name="connsiteX5" fmla="*/ 821682 w 1976725"/>
                <a:gd name="connsiteY5" fmla="*/ 2054097 h 2214867"/>
                <a:gd name="connsiteX6" fmla="*/ 0 w 1976725"/>
                <a:gd name="connsiteY6" fmla="*/ 1194713 h 2214867"/>
                <a:gd name="connsiteX7" fmla="*/ 0 w 1976725"/>
                <a:gd name="connsiteY7" fmla="*/ 920819 h 2214867"/>
                <a:gd name="connsiteX8" fmla="*/ 1926849 w 1976725"/>
                <a:gd name="connsiteY8" fmla="*/ 1 h 2214867"/>
                <a:gd name="connsiteX9" fmla="*/ 1943474 w 1976725"/>
                <a:gd name="connsiteY9" fmla="*/ 207392 h 2214867"/>
                <a:gd name="connsiteX10" fmla="*/ 13120 w 1976725"/>
                <a:gd name="connsiteY10" fmla="*/ 1057766 h 2214867"/>
                <a:gd name="connsiteX11" fmla="*/ 0 w 1976725"/>
                <a:gd name="connsiteY11" fmla="*/ 920819 h 221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76725" h="2214867" stroke="0" extrusionOk="0">
                  <a:moveTo>
                    <a:pt x="0" y="920819"/>
                  </a:moveTo>
                  <a:cubicBezTo>
                    <a:pt x="0" y="1325548"/>
                    <a:pt x="337965" y="1679021"/>
                    <a:pt x="821682" y="1780203"/>
                  </a:cubicBezTo>
                  <a:lnTo>
                    <a:pt x="821682" y="1619432"/>
                  </a:lnTo>
                  <a:lnTo>
                    <a:pt x="1095576" y="1945334"/>
                  </a:lnTo>
                  <a:lnTo>
                    <a:pt x="821682" y="2214867"/>
                  </a:lnTo>
                  <a:lnTo>
                    <a:pt x="821682" y="2054097"/>
                  </a:lnTo>
                  <a:cubicBezTo>
                    <a:pt x="337965" y="1952915"/>
                    <a:pt x="0" y="1599442"/>
                    <a:pt x="0" y="1194713"/>
                  </a:cubicBezTo>
                  <a:lnTo>
                    <a:pt x="0" y="920819"/>
                  </a:lnTo>
                  <a:close/>
                </a:path>
                <a:path w="1976725" h="2214867" fill="darkenLess" stroke="0" extrusionOk="0">
                  <a:moveTo>
                    <a:pt x="1976725" y="190766"/>
                  </a:moveTo>
                  <a:cubicBezTo>
                    <a:pt x="1436920" y="190766"/>
                    <a:pt x="96409" y="625687"/>
                    <a:pt x="13120" y="1057766"/>
                  </a:cubicBezTo>
                  <a:cubicBezTo>
                    <a:pt x="-43379" y="764666"/>
                    <a:pt x="117857" y="634332"/>
                    <a:pt x="437335" y="416963"/>
                  </a:cubicBezTo>
                  <a:cubicBezTo>
                    <a:pt x="639514" y="266422"/>
                    <a:pt x="1685499" y="0"/>
                    <a:pt x="1960101" y="0"/>
                  </a:cubicBezTo>
                  <a:cubicBezTo>
                    <a:pt x="1960101" y="91298"/>
                    <a:pt x="1976725" y="99468"/>
                    <a:pt x="1976725" y="190766"/>
                  </a:cubicBezTo>
                  <a:close/>
                </a:path>
                <a:path w="1976725" h="2214867" fill="none" extrusionOk="0">
                  <a:moveTo>
                    <a:pt x="0" y="920819"/>
                  </a:moveTo>
                  <a:cubicBezTo>
                    <a:pt x="0" y="1325548"/>
                    <a:pt x="337965" y="1679021"/>
                    <a:pt x="821682" y="1780203"/>
                  </a:cubicBezTo>
                  <a:lnTo>
                    <a:pt x="821682" y="1619432"/>
                  </a:lnTo>
                  <a:lnTo>
                    <a:pt x="1095576" y="1945334"/>
                  </a:lnTo>
                  <a:lnTo>
                    <a:pt x="821682" y="2214867"/>
                  </a:lnTo>
                  <a:lnTo>
                    <a:pt x="821682" y="2054097"/>
                  </a:lnTo>
                  <a:cubicBezTo>
                    <a:pt x="337965" y="1952915"/>
                    <a:pt x="0" y="1599442"/>
                    <a:pt x="0" y="1194713"/>
                  </a:cubicBezTo>
                  <a:lnTo>
                    <a:pt x="0" y="920819"/>
                  </a:lnTo>
                  <a:cubicBezTo>
                    <a:pt x="0" y="430629"/>
                    <a:pt x="1321779" y="1"/>
                    <a:pt x="1926849" y="1"/>
                  </a:cubicBezTo>
                  <a:cubicBezTo>
                    <a:pt x="1926849" y="91299"/>
                    <a:pt x="1943474" y="116094"/>
                    <a:pt x="1943474" y="207392"/>
                  </a:cubicBezTo>
                  <a:cubicBezTo>
                    <a:pt x="1403669" y="207392"/>
                    <a:pt x="96409" y="625687"/>
                    <a:pt x="13120" y="1057766"/>
                  </a:cubicBezTo>
                  <a:lnTo>
                    <a:pt x="0" y="920819"/>
                  </a:lnTo>
                  <a:close/>
                </a:path>
              </a:pathLst>
            </a:custGeom>
            <a:solidFill>
              <a:srgbClr val="F9870A"/>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7462" y="2209800"/>
              <a:ext cx="5162550" cy="4057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7463" y="228600"/>
              <a:ext cx="6600825"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57463" y="3733800"/>
              <a:ext cx="8741833" cy="1333500"/>
            </a:xfrm>
            <a:prstGeom prst="rect">
              <a:avLst/>
            </a:prstGeom>
            <a:noFill/>
            <a:ln>
              <a:noFill/>
            </a:ln>
            <a:effectLst>
              <a:outerShdw blurRad="774700" dist="50800" dir="5400000" sx="166000" sy="166000" algn="ctr" rotWithShape="0">
                <a:srgbClr val="000000">
                  <a:alpha val="3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2590800" y="3733800"/>
              <a:ext cx="8774491" cy="1333500"/>
            </a:xfrm>
            <a:prstGeom prst="rect">
              <a:avLst/>
            </a:prstGeom>
            <a:solidFill>
              <a:schemeClr val="accent1">
                <a:alpha val="0"/>
              </a:schemeClr>
            </a:solidFill>
            <a:ln w="101600">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2808230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Compound Tracker:&#10;Addition Notes field&#10;Filled by/checked by #1: Filled by: Fillied/checked by #1: name field&#10;Filled by/checked by #2:&#10;Submit"/>
          <p:cNvGrpSpPr/>
          <p:nvPr/>
        </p:nvGrpSpPr>
        <p:grpSpPr>
          <a:xfrm>
            <a:off x="1066800" y="228600"/>
            <a:ext cx="9878187" cy="6219145"/>
            <a:chOff x="1066800" y="228600"/>
            <a:chExt cx="9878187" cy="6219145"/>
          </a:xfrm>
        </p:grpSpPr>
        <p:sp>
          <p:nvSpPr>
            <p:cNvPr id="6" name="Curved Right Arrow 13"/>
            <p:cNvSpPr/>
            <p:nvPr/>
          </p:nvSpPr>
          <p:spPr>
            <a:xfrm>
              <a:off x="1066800" y="3338172"/>
              <a:ext cx="2514601" cy="2667000"/>
            </a:xfrm>
            <a:custGeom>
              <a:avLst/>
              <a:gdLst>
                <a:gd name="connsiteX0" fmla="*/ 0 w 1095576"/>
                <a:gd name="connsiteY0" fmla="*/ 887568 h 2209800"/>
                <a:gd name="connsiteX1" fmla="*/ 821682 w 1095576"/>
                <a:gd name="connsiteY1" fmla="*/ 1746952 h 2209800"/>
                <a:gd name="connsiteX2" fmla="*/ 821682 w 1095576"/>
                <a:gd name="connsiteY2" fmla="*/ 1586181 h 2209800"/>
                <a:gd name="connsiteX3" fmla="*/ 1095576 w 1095576"/>
                <a:gd name="connsiteY3" fmla="*/ 1912083 h 2209800"/>
                <a:gd name="connsiteX4" fmla="*/ 821682 w 1095576"/>
                <a:gd name="connsiteY4" fmla="*/ 2181616 h 2209800"/>
                <a:gd name="connsiteX5" fmla="*/ 821682 w 1095576"/>
                <a:gd name="connsiteY5" fmla="*/ 2020846 h 2209800"/>
                <a:gd name="connsiteX6" fmla="*/ 0 w 1095576"/>
                <a:gd name="connsiteY6" fmla="*/ 1161462 h 2209800"/>
                <a:gd name="connsiteX7" fmla="*/ 0 w 1095576"/>
                <a:gd name="connsiteY7" fmla="*/ 887568 h 2209800"/>
                <a:gd name="connsiteX0" fmla="*/ 1095576 w 1095576"/>
                <a:gd name="connsiteY0" fmla="*/ 273894 h 2209800"/>
                <a:gd name="connsiteX1" fmla="*/ 13120 w 1095576"/>
                <a:gd name="connsiteY1" fmla="*/ 1024515 h 2209800"/>
                <a:gd name="connsiteX2" fmla="*/ 354207 w 1095576"/>
                <a:gd name="connsiteY2" fmla="*/ 234083 h 2209800"/>
                <a:gd name="connsiteX3" fmla="*/ 1095577 w 1095576"/>
                <a:gd name="connsiteY3" fmla="*/ 0 h 2209800"/>
                <a:gd name="connsiteX4" fmla="*/ 1095576 w 1095576"/>
                <a:gd name="connsiteY4" fmla="*/ 273894 h 2209800"/>
                <a:gd name="connsiteX0" fmla="*/ 0 w 1095576"/>
                <a:gd name="connsiteY0" fmla="*/ 887568 h 2209800"/>
                <a:gd name="connsiteX1" fmla="*/ 821682 w 1095576"/>
                <a:gd name="connsiteY1" fmla="*/ 1746952 h 2209800"/>
                <a:gd name="connsiteX2" fmla="*/ 821682 w 1095576"/>
                <a:gd name="connsiteY2" fmla="*/ 1586181 h 2209800"/>
                <a:gd name="connsiteX3" fmla="*/ 1095576 w 1095576"/>
                <a:gd name="connsiteY3" fmla="*/ 1912083 h 2209800"/>
                <a:gd name="connsiteX4" fmla="*/ 821682 w 1095576"/>
                <a:gd name="connsiteY4" fmla="*/ 2181616 h 2209800"/>
                <a:gd name="connsiteX5" fmla="*/ 821682 w 1095576"/>
                <a:gd name="connsiteY5" fmla="*/ 2020846 h 2209800"/>
                <a:gd name="connsiteX6" fmla="*/ 0 w 1095576"/>
                <a:gd name="connsiteY6" fmla="*/ 1161462 h 2209800"/>
                <a:gd name="connsiteX7" fmla="*/ 0 w 1095576"/>
                <a:gd name="connsiteY7" fmla="*/ 887568 h 2209800"/>
                <a:gd name="connsiteX8" fmla="*/ 1095576 w 1095576"/>
                <a:gd name="connsiteY8" fmla="*/ 0 h 2209800"/>
                <a:gd name="connsiteX9" fmla="*/ 1095576 w 1095576"/>
                <a:gd name="connsiteY9" fmla="*/ 273894 h 2209800"/>
                <a:gd name="connsiteX10" fmla="*/ 13120 w 1095576"/>
                <a:gd name="connsiteY10" fmla="*/ 1024515 h 2209800"/>
                <a:gd name="connsiteX0" fmla="*/ 15 w 1926864"/>
                <a:gd name="connsiteY0" fmla="*/ 920818 h 2214866"/>
                <a:gd name="connsiteX1" fmla="*/ 821697 w 1926864"/>
                <a:gd name="connsiteY1" fmla="*/ 1780202 h 2214866"/>
                <a:gd name="connsiteX2" fmla="*/ 821697 w 1926864"/>
                <a:gd name="connsiteY2" fmla="*/ 1619431 h 2214866"/>
                <a:gd name="connsiteX3" fmla="*/ 1095591 w 1926864"/>
                <a:gd name="connsiteY3" fmla="*/ 1945333 h 2214866"/>
                <a:gd name="connsiteX4" fmla="*/ 821697 w 1926864"/>
                <a:gd name="connsiteY4" fmla="*/ 2214866 h 2214866"/>
                <a:gd name="connsiteX5" fmla="*/ 821697 w 1926864"/>
                <a:gd name="connsiteY5" fmla="*/ 2054096 h 2214866"/>
                <a:gd name="connsiteX6" fmla="*/ 15 w 1926864"/>
                <a:gd name="connsiteY6" fmla="*/ 1194712 h 2214866"/>
                <a:gd name="connsiteX7" fmla="*/ 15 w 1926864"/>
                <a:gd name="connsiteY7" fmla="*/ 920818 h 2214866"/>
                <a:gd name="connsiteX0" fmla="*/ 1095591 w 1926864"/>
                <a:gd name="connsiteY0" fmla="*/ 307144 h 2214866"/>
                <a:gd name="connsiteX1" fmla="*/ 13135 w 1926864"/>
                <a:gd name="connsiteY1" fmla="*/ 1057765 h 2214866"/>
                <a:gd name="connsiteX2" fmla="*/ 354222 w 1926864"/>
                <a:gd name="connsiteY2" fmla="*/ 267333 h 2214866"/>
                <a:gd name="connsiteX3" fmla="*/ 1095592 w 1926864"/>
                <a:gd name="connsiteY3" fmla="*/ 33250 h 2214866"/>
                <a:gd name="connsiteX4" fmla="*/ 1095591 w 1926864"/>
                <a:gd name="connsiteY4" fmla="*/ 307144 h 2214866"/>
                <a:gd name="connsiteX0" fmla="*/ 15 w 1926864"/>
                <a:gd name="connsiteY0" fmla="*/ 920818 h 2214866"/>
                <a:gd name="connsiteX1" fmla="*/ 821697 w 1926864"/>
                <a:gd name="connsiteY1" fmla="*/ 1780202 h 2214866"/>
                <a:gd name="connsiteX2" fmla="*/ 821697 w 1926864"/>
                <a:gd name="connsiteY2" fmla="*/ 1619431 h 2214866"/>
                <a:gd name="connsiteX3" fmla="*/ 1095591 w 1926864"/>
                <a:gd name="connsiteY3" fmla="*/ 1945333 h 2214866"/>
                <a:gd name="connsiteX4" fmla="*/ 821697 w 1926864"/>
                <a:gd name="connsiteY4" fmla="*/ 2214866 h 2214866"/>
                <a:gd name="connsiteX5" fmla="*/ 821697 w 1926864"/>
                <a:gd name="connsiteY5" fmla="*/ 2054096 h 2214866"/>
                <a:gd name="connsiteX6" fmla="*/ 15 w 1926864"/>
                <a:gd name="connsiteY6" fmla="*/ 1194712 h 2214866"/>
                <a:gd name="connsiteX7" fmla="*/ 15 w 1926864"/>
                <a:gd name="connsiteY7" fmla="*/ 920818 h 2214866"/>
                <a:gd name="connsiteX8" fmla="*/ 1926864 w 1926864"/>
                <a:gd name="connsiteY8" fmla="*/ 0 h 2214866"/>
                <a:gd name="connsiteX9" fmla="*/ 1095591 w 1926864"/>
                <a:gd name="connsiteY9" fmla="*/ 307144 h 2214866"/>
                <a:gd name="connsiteX10" fmla="*/ 13135 w 1926864"/>
                <a:gd name="connsiteY10" fmla="*/ 1057765 h 2214866"/>
                <a:gd name="connsiteX0" fmla="*/ 15 w 1943489"/>
                <a:gd name="connsiteY0" fmla="*/ 920818 h 2214866"/>
                <a:gd name="connsiteX1" fmla="*/ 821697 w 1943489"/>
                <a:gd name="connsiteY1" fmla="*/ 1780202 h 2214866"/>
                <a:gd name="connsiteX2" fmla="*/ 821697 w 1943489"/>
                <a:gd name="connsiteY2" fmla="*/ 1619431 h 2214866"/>
                <a:gd name="connsiteX3" fmla="*/ 1095591 w 1943489"/>
                <a:gd name="connsiteY3" fmla="*/ 1945333 h 2214866"/>
                <a:gd name="connsiteX4" fmla="*/ 821697 w 1943489"/>
                <a:gd name="connsiteY4" fmla="*/ 2214866 h 2214866"/>
                <a:gd name="connsiteX5" fmla="*/ 821697 w 1943489"/>
                <a:gd name="connsiteY5" fmla="*/ 2054096 h 2214866"/>
                <a:gd name="connsiteX6" fmla="*/ 15 w 1943489"/>
                <a:gd name="connsiteY6" fmla="*/ 1194712 h 2214866"/>
                <a:gd name="connsiteX7" fmla="*/ 15 w 1943489"/>
                <a:gd name="connsiteY7" fmla="*/ 920818 h 2214866"/>
                <a:gd name="connsiteX0" fmla="*/ 1095591 w 1943489"/>
                <a:gd name="connsiteY0" fmla="*/ 307144 h 2214866"/>
                <a:gd name="connsiteX1" fmla="*/ 13135 w 1943489"/>
                <a:gd name="connsiteY1" fmla="*/ 1057765 h 2214866"/>
                <a:gd name="connsiteX2" fmla="*/ 354222 w 1943489"/>
                <a:gd name="connsiteY2" fmla="*/ 267333 h 2214866"/>
                <a:gd name="connsiteX3" fmla="*/ 1095592 w 1943489"/>
                <a:gd name="connsiteY3" fmla="*/ 33250 h 2214866"/>
                <a:gd name="connsiteX4" fmla="*/ 1095591 w 1943489"/>
                <a:gd name="connsiteY4" fmla="*/ 307144 h 2214866"/>
                <a:gd name="connsiteX0" fmla="*/ 15 w 1943489"/>
                <a:gd name="connsiteY0" fmla="*/ 920818 h 2214866"/>
                <a:gd name="connsiteX1" fmla="*/ 821697 w 1943489"/>
                <a:gd name="connsiteY1" fmla="*/ 1780202 h 2214866"/>
                <a:gd name="connsiteX2" fmla="*/ 821697 w 1943489"/>
                <a:gd name="connsiteY2" fmla="*/ 1619431 h 2214866"/>
                <a:gd name="connsiteX3" fmla="*/ 1095591 w 1943489"/>
                <a:gd name="connsiteY3" fmla="*/ 1945333 h 2214866"/>
                <a:gd name="connsiteX4" fmla="*/ 821697 w 1943489"/>
                <a:gd name="connsiteY4" fmla="*/ 2214866 h 2214866"/>
                <a:gd name="connsiteX5" fmla="*/ 821697 w 1943489"/>
                <a:gd name="connsiteY5" fmla="*/ 2054096 h 2214866"/>
                <a:gd name="connsiteX6" fmla="*/ 15 w 1943489"/>
                <a:gd name="connsiteY6" fmla="*/ 1194712 h 2214866"/>
                <a:gd name="connsiteX7" fmla="*/ 15 w 1943489"/>
                <a:gd name="connsiteY7" fmla="*/ 920818 h 2214866"/>
                <a:gd name="connsiteX8" fmla="*/ 1926864 w 1943489"/>
                <a:gd name="connsiteY8" fmla="*/ 0 h 2214866"/>
                <a:gd name="connsiteX9" fmla="*/ 1943489 w 1943489"/>
                <a:gd name="connsiteY9" fmla="*/ 207391 h 2214866"/>
                <a:gd name="connsiteX10" fmla="*/ 13135 w 1943489"/>
                <a:gd name="connsiteY10" fmla="*/ 1057765 h 2214866"/>
                <a:gd name="connsiteX0" fmla="*/ 15 w 1943489"/>
                <a:gd name="connsiteY0" fmla="*/ 920818 h 2214866"/>
                <a:gd name="connsiteX1" fmla="*/ 821697 w 1943489"/>
                <a:gd name="connsiteY1" fmla="*/ 1780202 h 2214866"/>
                <a:gd name="connsiteX2" fmla="*/ 821697 w 1943489"/>
                <a:gd name="connsiteY2" fmla="*/ 1619431 h 2214866"/>
                <a:gd name="connsiteX3" fmla="*/ 1095591 w 1943489"/>
                <a:gd name="connsiteY3" fmla="*/ 1945333 h 2214866"/>
                <a:gd name="connsiteX4" fmla="*/ 821697 w 1943489"/>
                <a:gd name="connsiteY4" fmla="*/ 2214866 h 2214866"/>
                <a:gd name="connsiteX5" fmla="*/ 821697 w 1943489"/>
                <a:gd name="connsiteY5" fmla="*/ 2054096 h 2214866"/>
                <a:gd name="connsiteX6" fmla="*/ 15 w 1943489"/>
                <a:gd name="connsiteY6" fmla="*/ 1194712 h 2214866"/>
                <a:gd name="connsiteX7" fmla="*/ 15 w 1943489"/>
                <a:gd name="connsiteY7" fmla="*/ 920818 h 2214866"/>
                <a:gd name="connsiteX0" fmla="*/ 1095591 w 1943489"/>
                <a:gd name="connsiteY0" fmla="*/ 307144 h 2214866"/>
                <a:gd name="connsiteX1" fmla="*/ 13135 w 1943489"/>
                <a:gd name="connsiteY1" fmla="*/ 1057765 h 2214866"/>
                <a:gd name="connsiteX2" fmla="*/ 354222 w 1943489"/>
                <a:gd name="connsiteY2" fmla="*/ 267333 h 2214866"/>
                <a:gd name="connsiteX3" fmla="*/ 1095592 w 1943489"/>
                <a:gd name="connsiteY3" fmla="*/ 33250 h 2214866"/>
                <a:gd name="connsiteX4" fmla="*/ 1095591 w 1943489"/>
                <a:gd name="connsiteY4" fmla="*/ 307144 h 2214866"/>
                <a:gd name="connsiteX0" fmla="*/ 15 w 1943489"/>
                <a:gd name="connsiteY0" fmla="*/ 920818 h 2214866"/>
                <a:gd name="connsiteX1" fmla="*/ 821697 w 1943489"/>
                <a:gd name="connsiteY1" fmla="*/ 1780202 h 2214866"/>
                <a:gd name="connsiteX2" fmla="*/ 821697 w 1943489"/>
                <a:gd name="connsiteY2" fmla="*/ 1619431 h 2214866"/>
                <a:gd name="connsiteX3" fmla="*/ 1095591 w 1943489"/>
                <a:gd name="connsiteY3" fmla="*/ 1945333 h 2214866"/>
                <a:gd name="connsiteX4" fmla="*/ 821697 w 1943489"/>
                <a:gd name="connsiteY4" fmla="*/ 2214866 h 2214866"/>
                <a:gd name="connsiteX5" fmla="*/ 821697 w 1943489"/>
                <a:gd name="connsiteY5" fmla="*/ 2054096 h 2214866"/>
                <a:gd name="connsiteX6" fmla="*/ 15 w 1943489"/>
                <a:gd name="connsiteY6" fmla="*/ 1194712 h 2214866"/>
                <a:gd name="connsiteX7" fmla="*/ 15 w 1943489"/>
                <a:gd name="connsiteY7" fmla="*/ 920818 h 2214866"/>
                <a:gd name="connsiteX8" fmla="*/ 1926864 w 1943489"/>
                <a:gd name="connsiteY8" fmla="*/ 0 h 2214866"/>
                <a:gd name="connsiteX9" fmla="*/ 1943489 w 1943489"/>
                <a:gd name="connsiteY9" fmla="*/ 207391 h 2214866"/>
                <a:gd name="connsiteX10" fmla="*/ 13135 w 1943489"/>
                <a:gd name="connsiteY10" fmla="*/ 1057765 h 2214866"/>
                <a:gd name="connsiteX11" fmla="*/ 15 w 1943489"/>
                <a:gd name="connsiteY11" fmla="*/ 920818 h 2214866"/>
                <a:gd name="connsiteX0" fmla="*/ 15 w 1960116"/>
                <a:gd name="connsiteY0" fmla="*/ 920819 h 2214867"/>
                <a:gd name="connsiteX1" fmla="*/ 821697 w 1960116"/>
                <a:gd name="connsiteY1" fmla="*/ 1780203 h 2214867"/>
                <a:gd name="connsiteX2" fmla="*/ 821697 w 1960116"/>
                <a:gd name="connsiteY2" fmla="*/ 1619432 h 2214867"/>
                <a:gd name="connsiteX3" fmla="*/ 1095591 w 1960116"/>
                <a:gd name="connsiteY3" fmla="*/ 1945334 h 2214867"/>
                <a:gd name="connsiteX4" fmla="*/ 821697 w 1960116"/>
                <a:gd name="connsiteY4" fmla="*/ 2214867 h 2214867"/>
                <a:gd name="connsiteX5" fmla="*/ 821697 w 1960116"/>
                <a:gd name="connsiteY5" fmla="*/ 2054097 h 2214867"/>
                <a:gd name="connsiteX6" fmla="*/ 15 w 1960116"/>
                <a:gd name="connsiteY6" fmla="*/ 1194713 h 2214867"/>
                <a:gd name="connsiteX7" fmla="*/ 15 w 1960116"/>
                <a:gd name="connsiteY7" fmla="*/ 920819 h 2214867"/>
                <a:gd name="connsiteX0" fmla="*/ 1095591 w 1960116"/>
                <a:gd name="connsiteY0" fmla="*/ 307145 h 2214867"/>
                <a:gd name="connsiteX1" fmla="*/ 13135 w 1960116"/>
                <a:gd name="connsiteY1" fmla="*/ 1057766 h 2214867"/>
                <a:gd name="connsiteX2" fmla="*/ 354222 w 1960116"/>
                <a:gd name="connsiteY2" fmla="*/ 267334 h 2214867"/>
                <a:gd name="connsiteX3" fmla="*/ 1960116 w 1960116"/>
                <a:gd name="connsiteY3" fmla="*/ 0 h 2214867"/>
                <a:gd name="connsiteX4" fmla="*/ 1095591 w 1960116"/>
                <a:gd name="connsiteY4" fmla="*/ 307145 h 2214867"/>
                <a:gd name="connsiteX0" fmla="*/ 15 w 1960116"/>
                <a:gd name="connsiteY0" fmla="*/ 920819 h 2214867"/>
                <a:gd name="connsiteX1" fmla="*/ 821697 w 1960116"/>
                <a:gd name="connsiteY1" fmla="*/ 1780203 h 2214867"/>
                <a:gd name="connsiteX2" fmla="*/ 821697 w 1960116"/>
                <a:gd name="connsiteY2" fmla="*/ 1619432 h 2214867"/>
                <a:gd name="connsiteX3" fmla="*/ 1095591 w 1960116"/>
                <a:gd name="connsiteY3" fmla="*/ 1945334 h 2214867"/>
                <a:gd name="connsiteX4" fmla="*/ 821697 w 1960116"/>
                <a:gd name="connsiteY4" fmla="*/ 2214867 h 2214867"/>
                <a:gd name="connsiteX5" fmla="*/ 821697 w 1960116"/>
                <a:gd name="connsiteY5" fmla="*/ 2054097 h 2214867"/>
                <a:gd name="connsiteX6" fmla="*/ 15 w 1960116"/>
                <a:gd name="connsiteY6" fmla="*/ 1194713 h 2214867"/>
                <a:gd name="connsiteX7" fmla="*/ 15 w 1960116"/>
                <a:gd name="connsiteY7" fmla="*/ 920819 h 2214867"/>
                <a:gd name="connsiteX8" fmla="*/ 1926864 w 1960116"/>
                <a:gd name="connsiteY8" fmla="*/ 1 h 2214867"/>
                <a:gd name="connsiteX9" fmla="*/ 1943489 w 1960116"/>
                <a:gd name="connsiteY9" fmla="*/ 207392 h 2214867"/>
                <a:gd name="connsiteX10" fmla="*/ 13135 w 1960116"/>
                <a:gd name="connsiteY10" fmla="*/ 1057766 h 2214867"/>
                <a:gd name="connsiteX11" fmla="*/ 15 w 1960116"/>
                <a:gd name="connsiteY11" fmla="*/ 920819 h 2214867"/>
                <a:gd name="connsiteX0" fmla="*/ 15 w 1976740"/>
                <a:gd name="connsiteY0" fmla="*/ 920819 h 2214867"/>
                <a:gd name="connsiteX1" fmla="*/ 821697 w 1976740"/>
                <a:gd name="connsiteY1" fmla="*/ 1780203 h 2214867"/>
                <a:gd name="connsiteX2" fmla="*/ 821697 w 1976740"/>
                <a:gd name="connsiteY2" fmla="*/ 1619432 h 2214867"/>
                <a:gd name="connsiteX3" fmla="*/ 1095591 w 1976740"/>
                <a:gd name="connsiteY3" fmla="*/ 1945334 h 2214867"/>
                <a:gd name="connsiteX4" fmla="*/ 821697 w 1976740"/>
                <a:gd name="connsiteY4" fmla="*/ 2214867 h 2214867"/>
                <a:gd name="connsiteX5" fmla="*/ 821697 w 1976740"/>
                <a:gd name="connsiteY5" fmla="*/ 2054097 h 2214867"/>
                <a:gd name="connsiteX6" fmla="*/ 15 w 1976740"/>
                <a:gd name="connsiteY6" fmla="*/ 1194713 h 2214867"/>
                <a:gd name="connsiteX7" fmla="*/ 15 w 1976740"/>
                <a:gd name="connsiteY7" fmla="*/ 920819 h 2214867"/>
                <a:gd name="connsiteX0" fmla="*/ 1976740 w 1976740"/>
                <a:gd name="connsiteY0" fmla="*/ 190766 h 2214867"/>
                <a:gd name="connsiteX1" fmla="*/ 13135 w 1976740"/>
                <a:gd name="connsiteY1" fmla="*/ 1057766 h 2214867"/>
                <a:gd name="connsiteX2" fmla="*/ 354222 w 1976740"/>
                <a:gd name="connsiteY2" fmla="*/ 267334 h 2214867"/>
                <a:gd name="connsiteX3" fmla="*/ 1960116 w 1976740"/>
                <a:gd name="connsiteY3" fmla="*/ 0 h 2214867"/>
                <a:gd name="connsiteX4" fmla="*/ 1976740 w 1976740"/>
                <a:gd name="connsiteY4" fmla="*/ 190766 h 2214867"/>
                <a:gd name="connsiteX0" fmla="*/ 15 w 1976740"/>
                <a:gd name="connsiteY0" fmla="*/ 920819 h 2214867"/>
                <a:gd name="connsiteX1" fmla="*/ 821697 w 1976740"/>
                <a:gd name="connsiteY1" fmla="*/ 1780203 h 2214867"/>
                <a:gd name="connsiteX2" fmla="*/ 821697 w 1976740"/>
                <a:gd name="connsiteY2" fmla="*/ 1619432 h 2214867"/>
                <a:gd name="connsiteX3" fmla="*/ 1095591 w 1976740"/>
                <a:gd name="connsiteY3" fmla="*/ 1945334 h 2214867"/>
                <a:gd name="connsiteX4" fmla="*/ 821697 w 1976740"/>
                <a:gd name="connsiteY4" fmla="*/ 2214867 h 2214867"/>
                <a:gd name="connsiteX5" fmla="*/ 821697 w 1976740"/>
                <a:gd name="connsiteY5" fmla="*/ 2054097 h 2214867"/>
                <a:gd name="connsiteX6" fmla="*/ 15 w 1976740"/>
                <a:gd name="connsiteY6" fmla="*/ 1194713 h 2214867"/>
                <a:gd name="connsiteX7" fmla="*/ 15 w 1976740"/>
                <a:gd name="connsiteY7" fmla="*/ 920819 h 2214867"/>
                <a:gd name="connsiteX8" fmla="*/ 1926864 w 1976740"/>
                <a:gd name="connsiteY8" fmla="*/ 1 h 2214867"/>
                <a:gd name="connsiteX9" fmla="*/ 1943489 w 1976740"/>
                <a:gd name="connsiteY9" fmla="*/ 207392 h 2214867"/>
                <a:gd name="connsiteX10" fmla="*/ 13135 w 1976740"/>
                <a:gd name="connsiteY10" fmla="*/ 1057766 h 2214867"/>
                <a:gd name="connsiteX11" fmla="*/ 15 w 1976740"/>
                <a:gd name="connsiteY11" fmla="*/ 920819 h 2214867"/>
                <a:gd name="connsiteX0" fmla="*/ 0 w 1976725"/>
                <a:gd name="connsiteY0" fmla="*/ 920819 h 2214867"/>
                <a:gd name="connsiteX1" fmla="*/ 821682 w 1976725"/>
                <a:gd name="connsiteY1" fmla="*/ 1780203 h 2214867"/>
                <a:gd name="connsiteX2" fmla="*/ 821682 w 1976725"/>
                <a:gd name="connsiteY2" fmla="*/ 1619432 h 2214867"/>
                <a:gd name="connsiteX3" fmla="*/ 1095576 w 1976725"/>
                <a:gd name="connsiteY3" fmla="*/ 1945334 h 2214867"/>
                <a:gd name="connsiteX4" fmla="*/ 821682 w 1976725"/>
                <a:gd name="connsiteY4" fmla="*/ 2214867 h 2214867"/>
                <a:gd name="connsiteX5" fmla="*/ 821682 w 1976725"/>
                <a:gd name="connsiteY5" fmla="*/ 2054097 h 2214867"/>
                <a:gd name="connsiteX6" fmla="*/ 0 w 1976725"/>
                <a:gd name="connsiteY6" fmla="*/ 1194713 h 2214867"/>
                <a:gd name="connsiteX7" fmla="*/ 0 w 1976725"/>
                <a:gd name="connsiteY7" fmla="*/ 920819 h 2214867"/>
                <a:gd name="connsiteX0" fmla="*/ 1976725 w 1976725"/>
                <a:gd name="connsiteY0" fmla="*/ 190766 h 2214867"/>
                <a:gd name="connsiteX1" fmla="*/ 13120 w 1976725"/>
                <a:gd name="connsiteY1" fmla="*/ 1057766 h 2214867"/>
                <a:gd name="connsiteX2" fmla="*/ 503836 w 1976725"/>
                <a:gd name="connsiteY2" fmla="*/ 400338 h 2214867"/>
                <a:gd name="connsiteX3" fmla="*/ 1960101 w 1976725"/>
                <a:gd name="connsiteY3" fmla="*/ 0 h 2214867"/>
                <a:gd name="connsiteX4" fmla="*/ 1976725 w 1976725"/>
                <a:gd name="connsiteY4" fmla="*/ 190766 h 2214867"/>
                <a:gd name="connsiteX0" fmla="*/ 0 w 1976725"/>
                <a:gd name="connsiteY0" fmla="*/ 920819 h 2214867"/>
                <a:gd name="connsiteX1" fmla="*/ 821682 w 1976725"/>
                <a:gd name="connsiteY1" fmla="*/ 1780203 h 2214867"/>
                <a:gd name="connsiteX2" fmla="*/ 821682 w 1976725"/>
                <a:gd name="connsiteY2" fmla="*/ 1619432 h 2214867"/>
                <a:gd name="connsiteX3" fmla="*/ 1095576 w 1976725"/>
                <a:gd name="connsiteY3" fmla="*/ 1945334 h 2214867"/>
                <a:gd name="connsiteX4" fmla="*/ 821682 w 1976725"/>
                <a:gd name="connsiteY4" fmla="*/ 2214867 h 2214867"/>
                <a:gd name="connsiteX5" fmla="*/ 821682 w 1976725"/>
                <a:gd name="connsiteY5" fmla="*/ 2054097 h 2214867"/>
                <a:gd name="connsiteX6" fmla="*/ 0 w 1976725"/>
                <a:gd name="connsiteY6" fmla="*/ 1194713 h 2214867"/>
                <a:gd name="connsiteX7" fmla="*/ 0 w 1976725"/>
                <a:gd name="connsiteY7" fmla="*/ 920819 h 2214867"/>
                <a:gd name="connsiteX8" fmla="*/ 1926849 w 1976725"/>
                <a:gd name="connsiteY8" fmla="*/ 1 h 2214867"/>
                <a:gd name="connsiteX9" fmla="*/ 1943474 w 1976725"/>
                <a:gd name="connsiteY9" fmla="*/ 207392 h 2214867"/>
                <a:gd name="connsiteX10" fmla="*/ 13120 w 1976725"/>
                <a:gd name="connsiteY10" fmla="*/ 1057766 h 2214867"/>
                <a:gd name="connsiteX11" fmla="*/ 0 w 1976725"/>
                <a:gd name="connsiteY11" fmla="*/ 920819 h 2214867"/>
                <a:gd name="connsiteX0" fmla="*/ 0 w 1976725"/>
                <a:gd name="connsiteY0" fmla="*/ 920819 h 2214867"/>
                <a:gd name="connsiteX1" fmla="*/ 821682 w 1976725"/>
                <a:gd name="connsiteY1" fmla="*/ 1780203 h 2214867"/>
                <a:gd name="connsiteX2" fmla="*/ 821682 w 1976725"/>
                <a:gd name="connsiteY2" fmla="*/ 1619432 h 2214867"/>
                <a:gd name="connsiteX3" fmla="*/ 1095576 w 1976725"/>
                <a:gd name="connsiteY3" fmla="*/ 1945334 h 2214867"/>
                <a:gd name="connsiteX4" fmla="*/ 821682 w 1976725"/>
                <a:gd name="connsiteY4" fmla="*/ 2214867 h 2214867"/>
                <a:gd name="connsiteX5" fmla="*/ 821682 w 1976725"/>
                <a:gd name="connsiteY5" fmla="*/ 2054097 h 2214867"/>
                <a:gd name="connsiteX6" fmla="*/ 0 w 1976725"/>
                <a:gd name="connsiteY6" fmla="*/ 1194713 h 2214867"/>
                <a:gd name="connsiteX7" fmla="*/ 0 w 1976725"/>
                <a:gd name="connsiteY7" fmla="*/ 920819 h 2214867"/>
                <a:gd name="connsiteX0" fmla="*/ 1976725 w 1976725"/>
                <a:gd name="connsiteY0" fmla="*/ 190766 h 2214867"/>
                <a:gd name="connsiteX1" fmla="*/ 13120 w 1976725"/>
                <a:gd name="connsiteY1" fmla="*/ 1057766 h 2214867"/>
                <a:gd name="connsiteX2" fmla="*/ 503836 w 1976725"/>
                <a:gd name="connsiteY2" fmla="*/ 400338 h 2214867"/>
                <a:gd name="connsiteX3" fmla="*/ 1960101 w 1976725"/>
                <a:gd name="connsiteY3" fmla="*/ 0 h 2214867"/>
                <a:gd name="connsiteX4" fmla="*/ 1976725 w 1976725"/>
                <a:gd name="connsiteY4" fmla="*/ 190766 h 2214867"/>
                <a:gd name="connsiteX0" fmla="*/ 0 w 1976725"/>
                <a:gd name="connsiteY0" fmla="*/ 920819 h 2214867"/>
                <a:gd name="connsiteX1" fmla="*/ 821682 w 1976725"/>
                <a:gd name="connsiteY1" fmla="*/ 1780203 h 2214867"/>
                <a:gd name="connsiteX2" fmla="*/ 821682 w 1976725"/>
                <a:gd name="connsiteY2" fmla="*/ 1619432 h 2214867"/>
                <a:gd name="connsiteX3" fmla="*/ 1095576 w 1976725"/>
                <a:gd name="connsiteY3" fmla="*/ 1945334 h 2214867"/>
                <a:gd name="connsiteX4" fmla="*/ 821682 w 1976725"/>
                <a:gd name="connsiteY4" fmla="*/ 2214867 h 2214867"/>
                <a:gd name="connsiteX5" fmla="*/ 821682 w 1976725"/>
                <a:gd name="connsiteY5" fmla="*/ 2054097 h 2214867"/>
                <a:gd name="connsiteX6" fmla="*/ 0 w 1976725"/>
                <a:gd name="connsiteY6" fmla="*/ 1194713 h 2214867"/>
                <a:gd name="connsiteX7" fmla="*/ 0 w 1976725"/>
                <a:gd name="connsiteY7" fmla="*/ 920819 h 2214867"/>
                <a:gd name="connsiteX8" fmla="*/ 1926849 w 1976725"/>
                <a:gd name="connsiteY8" fmla="*/ 1 h 2214867"/>
                <a:gd name="connsiteX9" fmla="*/ 1943474 w 1976725"/>
                <a:gd name="connsiteY9" fmla="*/ 207392 h 2214867"/>
                <a:gd name="connsiteX10" fmla="*/ 13120 w 1976725"/>
                <a:gd name="connsiteY10" fmla="*/ 1057766 h 2214867"/>
                <a:gd name="connsiteX11" fmla="*/ 0 w 1976725"/>
                <a:gd name="connsiteY11" fmla="*/ 920819 h 2214867"/>
                <a:gd name="connsiteX0" fmla="*/ 0 w 1976725"/>
                <a:gd name="connsiteY0" fmla="*/ 920819 h 2214867"/>
                <a:gd name="connsiteX1" fmla="*/ 821682 w 1976725"/>
                <a:gd name="connsiteY1" fmla="*/ 1780203 h 2214867"/>
                <a:gd name="connsiteX2" fmla="*/ 821682 w 1976725"/>
                <a:gd name="connsiteY2" fmla="*/ 1619432 h 2214867"/>
                <a:gd name="connsiteX3" fmla="*/ 1095576 w 1976725"/>
                <a:gd name="connsiteY3" fmla="*/ 1945334 h 2214867"/>
                <a:gd name="connsiteX4" fmla="*/ 821682 w 1976725"/>
                <a:gd name="connsiteY4" fmla="*/ 2214867 h 2214867"/>
                <a:gd name="connsiteX5" fmla="*/ 821682 w 1976725"/>
                <a:gd name="connsiteY5" fmla="*/ 2054097 h 2214867"/>
                <a:gd name="connsiteX6" fmla="*/ 0 w 1976725"/>
                <a:gd name="connsiteY6" fmla="*/ 1194713 h 2214867"/>
                <a:gd name="connsiteX7" fmla="*/ 0 w 1976725"/>
                <a:gd name="connsiteY7" fmla="*/ 920819 h 2214867"/>
                <a:gd name="connsiteX0" fmla="*/ 1976725 w 1976725"/>
                <a:gd name="connsiteY0" fmla="*/ 190766 h 2214867"/>
                <a:gd name="connsiteX1" fmla="*/ 13120 w 1976725"/>
                <a:gd name="connsiteY1" fmla="*/ 1057766 h 2214867"/>
                <a:gd name="connsiteX2" fmla="*/ 437335 w 1976725"/>
                <a:gd name="connsiteY2" fmla="*/ 416963 h 2214867"/>
                <a:gd name="connsiteX3" fmla="*/ 1960101 w 1976725"/>
                <a:gd name="connsiteY3" fmla="*/ 0 h 2214867"/>
                <a:gd name="connsiteX4" fmla="*/ 1976725 w 1976725"/>
                <a:gd name="connsiteY4" fmla="*/ 190766 h 2214867"/>
                <a:gd name="connsiteX0" fmla="*/ 0 w 1976725"/>
                <a:gd name="connsiteY0" fmla="*/ 920819 h 2214867"/>
                <a:gd name="connsiteX1" fmla="*/ 821682 w 1976725"/>
                <a:gd name="connsiteY1" fmla="*/ 1780203 h 2214867"/>
                <a:gd name="connsiteX2" fmla="*/ 821682 w 1976725"/>
                <a:gd name="connsiteY2" fmla="*/ 1619432 h 2214867"/>
                <a:gd name="connsiteX3" fmla="*/ 1095576 w 1976725"/>
                <a:gd name="connsiteY3" fmla="*/ 1945334 h 2214867"/>
                <a:gd name="connsiteX4" fmla="*/ 821682 w 1976725"/>
                <a:gd name="connsiteY4" fmla="*/ 2214867 h 2214867"/>
                <a:gd name="connsiteX5" fmla="*/ 821682 w 1976725"/>
                <a:gd name="connsiteY5" fmla="*/ 2054097 h 2214867"/>
                <a:gd name="connsiteX6" fmla="*/ 0 w 1976725"/>
                <a:gd name="connsiteY6" fmla="*/ 1194713 h 2214867"/>
                <a:gd name="connsiteX7" fmla="*/ 0 w 1976725"/>
                <a:gd name="connsiteY7" fmla="*/ 920819 h 2214867"/>
                <a:gd name="connsiteX8" fmla="*/ 1926849 w 1976725"/>
                <a:gd name="connsiteY8" fmla="*/ 1 h 2214867"/>
                <a:gd name="connsiteX9" fmla="*/ 1943474 w 1976725"/>
                <a:gd name="connsiteY9" fmla="*/ 207392 h 2214867"/>
                <a:gd name="connsiteX10" fmla="*/ 13120 w 1976725"/>
                <a:gd name="connsiteY10" fmla="*/ 1057766 h 2214867"/>
                <a:gd name="connsiteX11" fmla="*/ 0 w 1976725"/>
                <a:gd name="connsiteY11" fmla="*/ 920819 h 221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76725" h="2214867" stroke="0" extrusionOk="0">
                  <a:moveTo>
                    <a:pt x="0" y="920819"/>
                  </a:moveTo>
                  <a:cubicBezTo>
                    <a:pt x="0" y="1325548"/>
                    <a:pt x="337965" y="1679021"/>
                    <a:pt x="821682" y="1780203"/>
                  </a:cubicBezTo>
                  <a:lnTo>
                    <a:pt x="821682" y="1619432"/>
                  </a:lnTo>
                  <a:lnTo>
                    <a:pt x="1095576" y="1945334"/>
                  </a:lnTo>
                  <a:lnTo>
                    <a:pt x="821682" y="2214867"/>
                  </a:lnTo>
                  <a:lnTo>
                    <a:pt x="821682" y="2054097"/>
                  </a:lnTo>
                  <a:cubicBezTo>
                    <a:pt x="337965" y="1952915"/>
                    <a:pt x="0" y="1599442"/>
                    <a:pt x="0" y="1194713"/>
                  </a:cubicBezTo>
                  <a:lnTo>
                    <a:pt x="0" y="920819"/>
                  </a:lnTo>
                  <a:close/>
                </a:path>
                <a:path w="1976725" h="2214867" fill="darkenLess" stroke="0" extrusionOk="0">
                  <a:moveTo>
                    <a:pt x="1976725" y="190766"/>
                  </a:moveTo>
                  <a:cubicBezTo>
                    <a:pt x="1436920" y="190766"/>
                    <a:pt x="96409" y="625687"/>
                    <a:pt x="13120" y="1057766"/>
                  </a:cubicBezTo>
                  <a:cubicBezTo>
                    <a:pt x="-43379" y="764666"/>
                    <a:pt x="117857" y="634332"/>
                    <a:pt x="437335" y="416963"/>
                  </a:cubicBezTo>
                  <a:cubicBezTo>
                    <a:pt x="639514" y="266422"/>
                    <a:pt x="1685499" y="0"/>
                    <a:pt x="1960101" y="0"/>
                  </a:cubicBezTo>
                  <a:cubicBezTo>
                    <a:pt x="1960101" y="91298"/>
                    <a:pt x="1976725" y="99468"/>
                    <a:pt x="1976725" y="190766"/>
                  </a:cubicBezTo>
                  <a:close/>
                </a:path>
                <a:path w="1976725" h="2214867" fill="none" extrusionOk="0">
                  <a:moveTo>
                    <a:pt x="0" y="920819"/>
                  </a:moveTo>
                  <a:cubicBezTo>
                    <a:pt x="0" y="1325548"/>
                    <a:pt x="337965" y="1679021"/>
                    <a:pt x="821682" y="1780203"/>
                  </a:cubicBezTo>
                  <a:lnTo>
                    <a:pt x="821682" y="1619432"/>
                  </a:lnTo>
                  <a:lnTo>
                    <a:pt x="1095576" y="1945334"/>
                  </a:lnTo>
                  <a:lnTo>
                    <a:pt x="821682" y="2214867"/>
                  </a:lnTo>
                  <a:lnTo>
                    <a:pt x="821682" y="2054097"/>
                  </a:lnTo>
                  <a:cubicBezTo>
                    <a:pt x="337965" y="1952915"/>
                    <a:pt x="0" y="1599442"/>
                    <a:pt x="0" y="1194713"/>
                  </a:cubicBezTo>
                  <a:lnTo>
                    <a:pt x="0" y="920819"/>
                  </a:lnTo>
                  <a:cubicBezTo>
                    <a:pt x="0" y="430629"/>
                    <a:pt x="1321779" y="1"/>
                    <a:pt x="1926849" y="1"/>
                  </a:cubicBezTo>
                  <a:cubicBezTo>
                    <a:pt x="1926849" y="91299"/>
                    <a:pt x="1943474" y="116094"/>
                    <a:pt x="1943474" y="207392"/>
                  </a:cubicBezTo>
                  <a:cubicBezTo>
                    <a:pt x="1403669" y="207392"/>
                    <a:pt x="96409" y="625687"/>
                    <a:pt x="13120" y="1057766"/>
                  </a:cubicBezTo>
                  <a:lnTo>
                    <a:pt x="0" y="920819"/>
                  </a:lnTo>
                  <a:close/>
                </a:path>
              </a:pathLst>
            </a:custGeom>
            <a:solidFill>
              <a:srgbClr val="F9870A"/>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7462" y="2209800"/>
              <a:ext cx="5162550" cy="4057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7463" y="228600"/>
              <a:ext cx="6600825"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57462" y="2895600"/>
              <a:ext cx="8387525" cy="3552145"/>
            </a:xfrm>
            <a:prstGeom prst="rect">
              <a:avLst/>
            </a:prstGeom>
            <a:noFill/>
            <a:ln>
              <a:noFill/>
            </a:ln>
            <a:effectLst>
              <a:outerShdw blurRad="1003300" dist="50800" dir="5400000" sx="170000" sy="170000" algn="ctr" rotWithShape="0">
                <a:srgbClr val="000000">
                  <a:alpha val="16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2557461" y="2895600"/>
              <a:ext cx="8387525" cy="3552145"/>
            </a:xfrm>
            <a:prstGeom prst="rect">
              <a:avLst/>
            </a:prstGeom>
            <a:solidFill>
              <a:schemeClr val="accent1">
                <a:alpha val="0"/>
              </a:schemeClr>
            </a:solidFill>
            <a:ln w="101600">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6492765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Compound Tracker:&#10;Addition Notes field&#10;Filled by/checked by #1: Filled by: Fillied/checked by #1: name field&#10;Filled by/checked by #2:&#10;Submit&#10;&#10;Arrow to and box around &quot;submit&quot;"/>
          <p:cNvGrpSpPr/>
          <p:nvPr/>
        </p:nvGrpSpPr>
        <p:grpSpPr>
          <a:xfrm>
            <a:off x="152400" y="228600"/>
            <a:ext cx="10792586" cy="6385044"/>
            <a:chOff x="152400" y="228600"/>
            <a:chExt cx="10792586" cy="6385044"/>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7462" y="2209800"/>
              <a:ext cx="5162550" cy="4057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7463" y="228600"/>
              <a:ext cx="6600825"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57461" y="2915728"/>
              <a:ext cx="8387525" cy="3552145"/>
            </a:xfrm>
            <a:prstGeom prst="rect">
              <a:avLst/>
            </a:prstGeom>
            <a:noFill/>
            <a:ln>
              <a:noFill/>
            </a:ln>
            <a:effectLst>
              <a:outerShdw blurRad="1003300" dist="50800" dir="5400000" sx="170000" sy="170000" algn="ctr" rotWithShape="0">
                <a:srgbClr val="000000">
                  <a:alpha val="16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2557461" y="5867400"/>
              <a:ext cx="3081339" cy="580345"/>
            </a:xfrm>
            <a:prstGeom prst="rect">
              <a:avLst/>
            </a:prstGeom>
            <a:solidFill>
              <a:schemeClr val="accent1">
                <a:alpha val="0"/>
              </a:schemeClr>
            </a:solidFill>
            <a:ln w="101600">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a:off x="152400" y="5701499"/>
              <a:ext cx="2246892" cy="912145"/>
            </a:xfrm>
            <a:prstGeom prst="rightArrow">
              <a:avLst/>
            </a:prstGeom>
            <a:solidFill>
              <a:srgbClr val="F9870A"/>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7826513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Pharmacy Timesavers: national site for pharmacy timesaves, resources, and tools.&#10;This is a live demo/pilot program to collect feedback. Do not use for PHI/PII.&#10;&#10;Cart Fill Tracker: paperless cart fill quality tracking tool for inpatient pharmacies. Click here to view your entries.&#10;&#10;Compounding Tracker: Paperless compounding and pre-packing log for IV, Chemo, Topicals and Liquids.&#10;&#10;InteRxVene: Paperless intervention tracking and reporting tool for pharmacies.&#10;&#10;CancelRx: An online request process to discontinue dueplicate or transferred prescriptions between participating VA pharmacies. &#10;&#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1100" y="0"/>
            <a:ext cx="9829800" cy="68907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3261030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 descr="Pharmacy Timesavers: national site for pharmacy timesaves, resources, and tools.&#10;This is a live demo/pilot program to collect feedback. Do not use for PHI/PII.&#10;&#10;Cart Fill Tracker: paperless cart fill quality tracking tool for inpatient pharmacies. Click here to view your entries.&#10;&#10;Compounding Tracker: Paperless compounding and pre-packing log for IV, Chemo, Topicals and Liquids.&#10;&#10;InteRxVene: Paperless intervention tracking and reporting tool for pharmacies.&#10;&#10;CancelRx: An online request process to discontinue dueplicate or transferred prescriptions between participating VA pharmacies. &#10;&#10;&#10;Arrow pointing to &quot;Compounding Tracker&quot; on side bar&#10;"/>
          <p:cNvGrpSpPr/>
          <p:nvPr/>
        </p:nvGrpSpPr>
        <p:grpSpPr>
          <a:xfrm>
            <a:off x="990600" y="0"/>
            <a:ext cx="10020300" cy="6890789"/>
            <a:chOff x="990600" y="0"/>
            <a:chExt cx="10020300" cy="6890789"/>
          </a:xfrm>
        </p:grpSpPr>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1100" y="0"/>
              <a:ext cx="9829800" cy="68907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990600" y="2590799"/>
              <a:ext cx="1628774" cy="242953"/>
            </a:xfrm>
            <a:prstGeom prst="rect">
              <a:avLst/>
            </a:prstGeom>
            <a:solidFill>
              <a:schemeClr val="accent1">
                <a:alpha val="0"/>
              </a:schemeClr>
            </a:solidFill>
            <a:ln w="73025">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Arrow 3"/>
            <p:cNvSpPr/>
            <p:nvPr/>
          </p:nvSpPr>
          <p:spPr>
            <a:xfrm rot="11307925">
              <a:off x="2666595" y="2591114"/>
              <a:ext cx="1549822" cy="722830"/>
            </a:xfrm>
            <a:prstGeom prst="rightArrow">
              <a:avLst/>
            </a:prstGeom>
            <a:solidFill>
              <a:srgbClr val="F9870A"/>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3261030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ompounding Tracker:&#10;A national web app for compounding and prepacking logs. Click here to request a monthly report, backup file, training, or other support for your s ite. &#10;&#10;need to add a new drop-down list item? Click on the item below:&#10;Additivies &#10;Chemo Additives&#10;Facility&#10;Manufacturers&#10;Oral Liquids &#10;Solutions &#10;Topicals&#10;&#10;&#10;Example entered compounds&#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228" y="1066800"/>
            <a:ext cx="11778371" cy="4896349"/>
          </a:xfrm>
          <a:prstGeom prst="rect">
            <a:avLst/>
          </a:prstGeom>
          <a:noFill/>
          <a:ln>
            <a:noFill/>
          </a:ln>
          <a:effectLst>
            <a:outerShdw blurRad="50800" dist="50800" dir="5400000" sx="200000" sy="200000" algn="ctr" rotWithShape="0">
              <a:srgbClr val="000000">
                <a:alpha val="44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7702460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871"/>
            <a:ext cx="12192000" cy="1143000"/>
          </a:xfrm>
        </p:spPr>
        <p:txBody>
          <a:bodyPr>
            <a:normAutofit/>
          </a:bodyPr>
          <a:lstStyle/>
          <a:p>
            <a:r>
              <a:rPr lang="en-US" sz="6600" b="1" dirty="0" smtClean="0">
                <a:solidFill>
                  <a:srgbClr val="F9870A"/>
                </a:solidFill>
                <a:effectLst>
                  <a:outerShdw blurRad="38100" dist="38100" dir="2700000" algn="tl">
                    <a:srgbClr val="000000">
                      <a:alpha val="43137"/>
                    </a:srgbClr>
                  </a:outerShdw>
                </a:effectLst>
              </a:rPr>
              <a:t>Objectives</a:t>
            </a:r>
            <a:endParaRPr lang="en-US" sz="6600" b="1" dirty="0">
              <a:solidFill>
                <a:srgbClr val="F9870A"/>
              </a:solidFill>
              <a:effectLst>
                <a:outerShdw blurRad="38100" dist="38100" dir="2700000" algn="tl">
                  <a:srgbClr val="000000">
                    <a:alpha val="43137"/>
                  </a:srgbClr>
                </a:outerShdw>
              </a:effectLst>
            </a:endParaRPr>
          </a:p>
        </p:txBody>
      </p:sp>
      <p:graphicFrame>
        <p:nvGraphicFramePr>
          <p:cNvPr id="4" name="Content Placeholder 3" descr="Why SharePoint?   &#10;Review some demo pharmacy applications to show you the capabilities &#10;Build one of the applications together  &#10;Review how to export data from a SharePoint list to create reports &#10;Provide access to additional training resources and tutorial videos  &#10;"/>
          <p:cNvGraphicFramePr>
            <a:graphicFrameLocks noGrp="1"/>
          </p:cNvGraphicFramePr>
          <p:nvPr>
            <p:ph idx="1"/>
            <p:extLst>
              <p:ext uri="{D42A27DB-BD31-4B8C-83A1-F6EECF244321}">
                <p14:modId xmlns:p14="http://schemas.microsoft.com/office/powerpoint/2010/main" val="379119721"/>
              </p:ext>
            </p:extLst>
          </p:nvPr>
        </p:nvGraphicFramePr>
        <p:xfrm>
          <a:off x="304800" y="1066800"/>
          <a:ext cx="11658600" cy="5562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9019118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two nurses using a compute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992792" y="0"/>
            <a:ext cx="5199207" cy="779491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 y="2857500"/>
            <a:ext cx="6992793" cy="1143000"/>
          </a:xfrm>
        </p:spPr>
        <p:txBody>
          <a:bodyPr>
            <a:noAutofit/>
          </a:bodyPr>
          <a:lstStyle/>
          <a:p>
            <a:r>
              <a:rPr lang="en-US" sz="11500" dirty="0" smtClean="0">
                <a:solidFill>
                  <a:srgbClr val="F9870A"/>
                </a:solidFill>
                <a:effectLst>
                  <a:outerShdw blurRad="38100" dist="38100" dir="2700000" algn="tl">
                    <a:srgbClr val="000000">
                      <a:alpha val="43137"/>
                    </a:srgbClr>
                  </a:outerShdw>
                </a:effectLst>
                <a:sym typeface="Wingdings" panose="05000000000000000000" pitchFamily="2" charset="2"/>
              </a:rPr>
              <a:t>Nursing Teams </a:t>
            </a:r>
            <a:endParaRPr lang="en-US" sz="11500" dirty="0">
              <a:solidFill>
                <a:srgbClr val="F9870A"/>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497202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Recall"/>
          <p:cNvPicPr>
            <a:picLocks noChangeAspect="1" noChangeArrowheads="1"/>
          </p:cNvPicPr>
          <p:nvPr/>
        </p:nvPicPr>
        <p:blipFill>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65" b="89910" l="0" r="98944">
                        <a14:foregroundMark x1="3454" y1="42526" x2="3454" y2="48057"/>
                        <a14:backgroundMark x1="50467" y1="57025" x2="50467" y2="57025"/>
                      </a14:backgroundRemoval>
                    </a14:imgEffect>
                  </a14:imgLayer>
                </a14:imgProps>
              </a:ext>
              <a:ext uri="{28A0092B-C50C-407E-A947-70E740481C1C}">
                <a14:useLocalDpi xmlns:a14="http://schemas.microsoft.com/office/drawing/2010/main" val="0"/>
              </a:ext>
            </a:extLst>
          </a:blip>
          <a:stretch>
            <a:fillRect/>
          </a:stretch>
        </p:blipFill>
        <p:spPr bwMode="auto">
          <a:xfrm>
            <a:off x="869430" y="-1797570"/>
            <a:ext cx="10363200" cy="1036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077467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4" name="Picture 4" descr="Laptop computer with arm reaching through the screen with a post it note in hand">
            <a:hlinkClick r:id="rId3"/>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868487" y="127801"/>
            <a:ext cx="8455025" cy="6730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803987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E-mail from Pharmacy Timesavers &lt;VHA.NationalCMOPHElpDesk@va.gov&gt;&#10;Subject: Compounding tracker: Missing Lot #&#10;&#10;Compounding Tracker Entry #32 is missing lot # information&#10;Please click here to resolve. (refer to entry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1" y="181942"/>
            <a:ext cx="8840560" cy="6471521"/>
          </a:xfrm>
          <a:prstGeom prst="rect">
            <a:avLst/>
          </a:prstGeom>
          <a:ln w="57150" cap="sq">
            <a:solidFill>
              <a:srgbClr val="F9870A"/>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01416303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iggy bank with clocks going into coin slot. Time is money.">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49984" y="0"/>
            <a:ext cx="6858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quot; &quot;">
            <a:hlinkClick r:id="rId3"/>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87778"/>
          <a:stretch/>
        </p:blipFill>
        <p:spPr bwMode="auto">
          <a:xfrm>
            <a:off x="8915400" y="0"/>
            <a:ext cx="31242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quot; &quot;">
            <a:hlinkClick r:id="rId3"/>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83333"/>
          <a:stretch/>
        </p:blipFill>
        <p:spPr bwMode="auto">
          <a:xfrm>
            <a:off x="0" y="-2498"/>
            <a:ext cx="28956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821293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pie graph and tables on document"/>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0" y="-85454"/>
            <a:ext cx="12330056" cy="69137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430199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4"/>
          <p:cNvGrpSpPr/>
          <p:nvPr/>
        </p:nvGrpSpPr>
        <p:grpSpPr>
          <a:xfrm>
            <a:off x="1752600" y="235804"/>
            <a:ext cx="8774130" cy="6181621"/>
            <a:chOff x="1752600" y="235804"/>
            <a:chExt cx="8774130" cy="6181621"/>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066800"/>
              <a:ext cx="8774130" cy="1828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6201" y="3064625"/>
              <a:ext cx="1371841" cy="3352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3048000"/>
              <a:ext cx="2768094" cy="33527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descr="Monthly Workload Report"/>
            <p:cNvSpPr txBox="1"/>
            <p:nvPr/>
          </p:nvSpPr>
          <p:spPr>
            <a:xfrm>
              <a:off x="1857849" y="235804"/>
              <a:ext cx="8424995" cy="830997"/>
            </a:xfrm>
            <a:prstGeom prst="rect">
              <a:avLst/>
            </a:prstGeom>
            <a:noFill/>
          </p:spPr>
          <p:txBody>
            <a:bodyPr wrap="square" rtlCol="0">
              <a:spAutoFit/>
            </a:bodyPr>
            <a:lstStyle/>
            <a:p>
              <a:pPr algn="ctr"/>
              <a:r>
                <a:rPr lang="en-US" sz="4800" b="1" dirty="0"/>
                <a:t>Monthly Workload Report </a:t>
              </a:r>
            </a:p>
          </p:txBody>
        </p:sp>
      </p:grpSp>
    </p:spTree>
    <p:extLst>
      <p:ext uri="{BB962C8B-B14F-4D97-AF65-F5344CB8AC3E}">
        <p14:creationId xmlns:p14="http://schemas.microsoft.com/office/powerpoint/2010/main" val="284764778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hours with percents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2514" y="1143000"/>
            <a:ext cx="2213652" cy="5410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descr="Hourly Workload Report"/>
          <p:cNvSpPr txBox="1"/>
          <p:nvPr/>
        </p:nvSpPr>
        <p:spPr>
          <a:xfrm>
            <a:off x="2514600" y="228601"/>
            <a:ext cx="7162800" cy="769441"/>
          </a:xfrm>
          <a:prstGeom prst="rect">
            <a:avLst/>
          </a:prstGeom>
          <a:noFill/>
        </p:spPr>
        <p:txBody>
          <a:bodyPr wrap="square" rtlCol="0">
            <a:spAutoFit/>
          </a:bodyPr>
          <a:lstStyle/>
          <a:p>
            <a:pPr algn="ctr"/>
            <a:r>
              <a:rPr lang="en-US" sz="4400" b="1" dirty="0"/>
              <a:t>Hourly Workload Report </a:t>
            </a:r>
          </a:p>
        </p:txBody>
      </p:sp>
    </p:spTree>
    <p:extLst>
      <p:ext uri="{BB962C8B-B14F-4D97-AF65-F5344CB8AC3E}">
        <p14:creationId xmlns:p14="http://schemas.microsoft.com/office/powerpoint/2010/main" val="421501545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Area names and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3489" y="1166659"/>
            <a:ext cx="4547272" cy="55077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descr="Area workload report"/>
          <p:cNvSpPr txBox="1"/>
          <p:nvPr/>
        </p:nvSpPr>
        <p:spPr>
          <a:xfrm>
            <a:off x="2514600" y="228601"/>
            <a:ext cx="7162800" cy="769441"/>
          </a:xfrm>
          <a:prstGeom prst="rect">
            <a:avLst/>
          </a:prstGeom>
          <a:noFill/>
        </p:spPr>
        <p:txBody>
          <a:bodyPr wrap="square" rtlCol="0">
            <a:spAutoFit/>
          </a:bodyPr>
          <a:lstStyle/>
          <a:p>
            <a:pPr algn="ctr"/>
            <a:r>
              <a:rPr lang="en-US" sz="4400" b="1" dirty="0"/>
              <a:t>Area Workload Report </a:t>
            </a:r>
          </a:p>
        </p:txBody>
      </p:sp>
    </p:spTree>
    <p:extLst>
      <p:ext uri="{BB962C8B-B14F-4D97-AF65-F5344CB8AC3E}">
        <p14:creationId xmlns:p14="http://schemas.microsoft.com/office/powerpoint/2010/main" val="336749976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4" descr="Monthly Workload Report"/>
          <p:cNvGrpSpPr/>
          <p:nvPr/>
        </p:nvGrpSpPr>
        <p:grpSpPr>
          <a:xfrm>
            <a:off x="1752600" y="235804"/>
            <a:ext cx="8774130" cy="6181621"/>
            <a:chOff x="1752600" y="235804"/>
            <a:chExt cx="8774130" cy="6181621"/>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066800"/>
              <a:ext cx="8774130" cy="1828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6201" y="3064625"/>
              <a:ext cx="1371841" cy="3352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3048000"/>
              <a:ext cx="2768094" cy="33527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857849" y="235804"/>
              <a:ext cx="8424995" cy="830997"/>
            </a:xfrm>
            <a:prstGeom prst="rect">
              <a:avLst/>
            </a:prstGeom>
            <a:noFill/>
          </p:spPr>
          <p:txBody>
            <a:bodyPr wrap="square" rtlCol="0">
              <a:spAutoFit/>
            </a:bodyPr>
            <a:lstStyle/>
            <a:p>
              <a:pPr algn="ctr"/>
              <a:r>
                <a:rPr lang="en-US" sz="4800" b="1" dirty="0"/>
                <a:t>Monthly Workload Report </a:t>
              </a:r>
            </a:p>
          </p:txBody>
        </p:sp>
      </p:grpSp>
    </p:spTree>
    <p:extLst>
      <p:ext uri="{BB962C8B-B14F-4D97-AF65-F5344CB8AC3E}">
        <p14:creationId xmlns:p14="http://schemas.microsoft.com/office/powerpoint/2010/main" val="178205994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descr="&quot; &quot;"/>
          <p:cNvSpPr/>
          <p:nvPr/>
        </p:nvSpPr>
        <p:spPr>
          <a:xfrm>
            <a:off x="0" y="0"/>
            <a:ext cx="12192000" cy="161038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8" name="Title 3"/>
          <p:cNvSpPr>
            <a:spLocks noGrp="1"/>
          </p:cNvSpPr>
          <p:nvPr>
            <p:ph type="title"/>
          </p:nvPr>
        </p:nvSpPr>
        <p:spPr>
          <a:xfrm>
            <a:off x="1623916" y="226267"/>
            <a:ext cx="10568084" cy="1143000"/>
          </a:xfrm>
        </p:spPr>
        <p:txBody>
          <a:bodyPr>
            <a:normAutofit/>
          </a:bodyPr>
          <a:lstStyle/>
          <a:p>
            <a:r>
              <a:rPr lang="en-US" sz="5400" dirty="0" smtClean="0">
                <a:solidFill>
                  <a:schemeClr val="bg1"/>
                </a:solidFill>
              </a:rPr>
              <a:t>Poll Question</a:t>
            </a:r>
            <a:endParaRPr lang="en-US" sz="5400" dirty="0">
              <a:solidFill>
                <a:schemeClr val="bg1"/>
              </a:solidFill>
            </a:endParaRPr>
          </a:p>
        </p:txBody>
      </p:sp>
      <p:sp>
        <p:nvSpPr>
          <p:cNvPr id="5" name="Content Placeholder 4"/>
          <p:cNvSpPr>
            <a:spLocks noGrp="1"/>
          </p:cNvSpPr>
          <p:nvPr>
            <p:ph idx="1"/>
          </p:nvPr>
        </p:nvSpPr>
        <p:spPr>
          <a:xfrm>
            <a:off x="76200" y="1826014"/>
            <a:ext cx="11752078" cy="5336786"/>
          </a:xfrm>
        </p:spPr>
        <p:txBody>
          <a:bodyPr>
            <a:normAutofit/>
          </a:bodyPr>
          <a:lstStyle/>
          <a:p>
            <a:pPr marL="0" indent="0">
              <a:buNone/>
            </a:pPr>
            <a:r>
              <a:rPr lang="en-US" sz="4000" b="1" dirty="0"/>
              <a:t>What is your experience level with SharePoint? </a:t>
            </a:r>
          </a:p>
          <a:p>
            <a:pPr marL="1143000" lvl="1" indent="-742950">
              <a:buFont typeface="+mj-lt"/>
              <a:buAutoNum type="alphaUcPeriod"/>
            </a:pPr>
            <a:r>
              <a:rPr lang="en-US" sz="3600" dirty="0"/>
              <a:t>I am a beginner, just starting to learn </a:t>
            </a:r>
          </a:p>
          <a:p>
            <a:pPr marL="1143000" lvl="1" indent="-742950">
              <a:buFont typeface="+mj-lt"/>
              <a:buAutoNum type="alphaUcPeriod"/>
            </a:pPr>
            <a:r>
              <a:rPr lang="en-US" sz="3600" dirty="0"/>
              <a:t>I use SharePoint often, but do not know how to develop items </a:t>
            </a:r>
          </a:p>
          <a:p>
            <a:pPr marL="1143000" lvl="1" indent="-742950">
              <a:buFont typeface="+mj-lt"/>
              <a:buAutoNum type="alphaUcPeriod"/>
            </a:pPr>
            <a:r>
              <a:rPr lang="en-US" sz="3600" dirty="0"/>
              <a:t>I am an advanced user and developer</a:t>
            </a:r>
            <a:r>
              <a:rPr lang="en-US" dirty="0"/>
              <a:t> </a:t>
            </a:r>
          </a:p>
        </p:txBody>
      </p:sp>
      <p:pic>
        <p:nvPicPr>
          <p:cNvPr id="9" name="Picture 3" descr="image of My VeHU Campus blue polling Ico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1450" y="71534"/>
            <a:ext cx="1452466" cy="145246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009066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Pharmacy Timesavers: national site for pharmacy timesaves, resources, and tools.&#10;This is a live demo/pilot program to collect feedback. Do not use for PHI/PII.&#10;&#10;Cart Fill Tracker: paperless cart fill quality tracking tool for inpatient pharmacies. Click here to view your entries.&#10;&#10;Compounding Tracker: Paperless compounding and pre-packing log for IV, Chemo, Topicals and Liquids.&#10;&#10;InteRxVene: Paperless intervention tracking and reporting tool for pharmacies.&#10;&#10;CancelRx: An online request process to discontinue dueplicate or transferred prescriptions between participating VA pharmacies. &#10;&#10;&#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0"/>
            <a:ext cx="9906000" cy="694420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8480914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notebook with pen, arrow to icon of laboratory beakers with chemicals"/>
          <p:cNvGrpSpPr/>
          <p:nvPr/>
        </p:nvGrpSpPr>
        <p:grpSpPr>
          <a:xfrm>
            <a:off x="0" y="1066800"/>
            <a:ext cx="11368907" cy="5035654"/>
            <a:chOff x="0" y="1066800"/>
            <a:chExt cx="11368907" cy="5035654"/>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1066800"/>
              <a:ext cx="5449843" cy="50356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5200" y="1488196"/>
              <a:ext cx="4053707" cy="4053707"/>
            </a:xfrm>
            <a:prstGeom prst="rect">
              <a:avLst/>
            </a:prstGeom>
          </p:spPr>
        </p:pic>
        <p:sp>
          <p:nvSpPr>
            <p:cNvPr id="5" name="Right Arrow 4"/>
            <p:cNvSpPr/>
            <p:nvPr/>
          </p:nvSpPr>
          <p:spPr>
            <a:xfrm>
              <a:off x="5029200" y="2925150"/>
              <a:ext cx="2286000" cy="1286584"/>
            </a:xfrm>
            <a:prstGeom prst="rightArrow">
              <a:avLst/>
            </a:prstGeom>
            <a:solidFill>
              <a:srgbClr val="F9870A"/>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2291278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descr="&quot; &quot; "/>
          <p:cNvSpPr/>
          <p:nvPr/>
        </p:nvSpPr>
        <p:spPr>
          <a:xfrm>
            <a:off x="0" y="0"/>
            <a:ext cx="12192000" cy="161038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8" name="Title 3"/>
          <p:cNvSpPr>
            <a:spLocks noGrp="1"/>
          </p:cNvSpPr>
          <p:nvPr>
            <p:ph type="title"/>
          </p:nvPr>
        </p:nvSpPr>
        <p:spPr>
          <a:xfrm>
            <a:off x="1623916" y="226267"/>
            <a:ext cx="10568084" cy="1143000"/>
          </a:xfrm>
        </p:spPr>
        <p:txBody>
          <a:bodyPr>
            <a:normAutofit/>
          </a:bodyPr>
          <a:lstStyle/>
          <a:p>
            <a:r>
              <a:rPr lang="en-US" sz="5400" dirty="0" smtClean="0">
                <a:solidFill>
                  <a:schemeClr val="bg1"/>
                </a:solidFill>
              </a:rPr>
              <a:t>Poll Question</a:t>
            </a:r>
            <a:endParaRPr lang="en-US" sz="5400" dirty="0">
              <a:solidFill>
                <a:schemeClr val="bg1"/>
              </a:solidFill>
            </a:endParaRPr>
          </a:p>
        </p:txBody>
      </p:sp>
      <p:sp>
        <p:nvSpPr>
          <p:cNvPr id="5" name="Content Placeholder 4"/>
          <p:cNvSpPr>
            <a:spLocks noGrp="1"/>
          </p:cNvSpPr>
          <p:nvPr>
            <p:ph idx="1"/>
          </p:nvPr>
        </p:nvSpPr>
        <p:spPr>
          <a:xfrm>
            <a:off x="457200" y="1765113"/>
            <a:ext cx="11371078" cy="5397687"/>
          </a:xfrm>
        </p:spPr>
        <p:txBody>
          <a:bodyPr>
            <a:normAutofit/>
          </a:bodyPr>
          <a:lstStyle/>
          <a:p>
            <a:pPr marL="0" indent="0">
              <a:buNone/>
            </a:pPr>
            <a:r>
              <a:rPr lang="en-US" sz="4000" b="1" dirty="0"/>
              <a:t>What is your experience level with creating Pivot Tables in Excel? </a:t>
            </a:r>
          </a:p>
          <a:p>
            <a:pPr marL="1143000" lvl="1" indent="-742950">
              <a:buFont typeface="+mj-lt"/>
              <a:buAutoNum type="alphaUcPeriod"/>
            </a:pPr>
            <a:r>
              <a:rPr lang="en-US" sz="3600" dirty="0"/>
              <a:t>I am a beginner, just starting to learn </a:t>
            </a:r>
          </a:p>
          <a:p>
            <a:pPr marL="1143000" lvl="1" indent="-742950">
              <a:buFont typeface="+mj-lt"/>
              <a:buAutoNum type="alphaUcPeriod"/>
            </a:pPr>
            <a:r>
              <a:rPr lang="en-US" sz="3600" dirty="0"/>
              <a:t>I </a:t>
            </a:r>
            <a:r>
              <a:rPr lang="en-US" sz="3600" dirty="0" smtClean="0"/>
              <a:t>know </a:t>
            </a:r>
            <a:r>
              <a:rPr lang="en-US" sz="3600" dirty="0"/>
              <a:t>how to create pivot tables, but could use a little </a:t>
            </a:r>
            <a:r>
              <a:rPr lang="en-US" sz="3600" dirty="0" smtClean="0"/>
              <a:t>help</a:t>
            </a:r>
            <a:endParaRPr lang="en-US" sz="3600" dirty="0"/>
          </a:p>
          <a:p>
            <a:pPr marL="1143000" lvl="1" indent="-742950">
              <a:buFont typeface="+mj-lt"/>
              <a:buAutoNum type="alphaUcPeriod"/>
            </a:pPr>
            <a:r>
              <a:rPr lang="en-US" sz="3600" dirty="0"/>
              <a:t>I am an Excel </a:t>
            </a:r>
            <a:r>
              <a:rPr lang="en-US" sz="3600" dirty="0" smtClean="0"/>
              <a:t>expert</a:t>
            </a:r>
            <a:endParaRPr lang="en-US" dirty="0"/>
          </a:p>
        </p:txBody>
      </p:sp>
      <p:pic>
        <p:nvPicPr>
          <p:cNvPr id="9" name="Picture 3" descr="image of My VeHU Campus blue polling Ico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1450" y="71534"/>
            <a:ext cx="1452466" cy="145246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585099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7095" b="89994" l="9945" r="89994">
                        <a14:foregroundMark x1="46938" y1="10552" x2="51850" y2="24742"/>
                        <a14:foregroundMark x1="51668" y1="14190" x2="50576" y2="18072"/>
                        <a14:backgroundMark x1="18981" y1="76774" x2="24742" y2="85992"/>
                      </a14:backgroundRemoval>
                    </a14:imgEffect>
                  </a14:imgLayer>
                </a14:imgProps>
              </a:ext>
              <a:ext uri="{28A0092B-C50C-407E-A947-70E740481C1C}">
                <a14:useLocalDpi xmlns:a14="http://schemas.microsoft.com/office/drawing/2010/main" val="0"/>
              </a:ext>
            </a:extLst>
          </a:blip>
          <a:srcRect l="37778" r="37778" b="65636"/>
          <a:stretch/>
        </p:blipFill>
        <p:spPr>
          <a:xfrm>
            <a:off x="5715000" y="-1066800"/>
            <a:ext cx="6172200" cy="8676764"/>
          </a:xfrm>
          <a:prstGeom prst="rect">
            <a:avLst/>
          </a:prstGeom>
          <a:ln>
            <a:noFill/>
          </a:ln>
          <a:effectLst>
            <a:outerShdw blurRad="292100" dist="139700" dir="2700000" algn="tl" rotWithShape="0">
              <a:srgbClr val="333333">
                <a:alpha val="65000"/>
              </a:srgbClr>
            </a:outerShdw>
          </a:effectLst>
        </p:spPr>
      </p:pic>
      <p:sp>
        <p:nvSpPr>
          <p:cNvPr id="5" name="TextBox 4" descr="Pharmacy Issue&#10;"/>
          <p:cNvSpPr txBox="1"/>
          <p:nvPr/>
        </p:nvSpPr>
        <p:spPr>
          <a:xfrm>
            <a:off x="157316" y="2028616"/>
            <a:ext cx="5943600" cy="2800767"/>
          </a:xfrm>
          <a:prstGeom prst="rect">
            <a:avLst/>
          </a:prstGeom>
          <a:noFill/>
        </p:spPr>
        <p:txBody>
          <a:bodyPr wrap="square" rtlCol="0">
            <a:spAutoFit/>
          </a:bodyPr>
          <a:lstStyle/>
          <a:p>
            <a:pPr algn="ctr"/>
            <a:r>
              <a:rPr lang="en-US" sz="8800" b="1" dirty="0">
                <a:solidFill>
                  <a:srgbClr val="F9870A"/>
                </a:solidFill>
              </a:rPr>
              <a:t>Pharmacy </a:t>
            </a:r>
            <a:r>
              <a:rPr lang="en-US" sz="8800" b="1" dirty="0" smtClean="0">
                <a:solidFill>
                  <a:srgbClr val="F9870A"/>
                </a:solidFill>
              </a:rPr>
              <a:t>Issue</a:t>
            </a:r>
            <a:endParaRPr lang="en-US" sz="8800" b="1" dirty="0">
              <a:solidFill>
                <a:srgbClr val="F9870A"/>
              </a:solidFill>
            </a:endParaRPr>
          </a:p>
        </p:txBody>
      </p:sp>
    </p:spTree>
    <p:extLst>
      <p:ext uri="{BB962C8B-B14F-4D97-AF65-F5344CB8AC3E}">
        <p14:creationId xmlns:p14="http://schemas.microsoft.com/office/powerpoint/2010/main" val="368179543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linicians standing next to hospital bed speaking to patient in bed "/>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676400" y="265608"/>
            <a:ext cx="9235527" cy="61600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838317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 descr="Pharmacy Timesavers: national site for pharmacy timesaves, resources, and tools.&#10;This is a live demo/pilot program to collect feedback. Do not use for PHI/PII.&#10;&#10;Cart Fill Tracker: paperless cart fill quality tracking tool for inpatient pharmacies. Click here to view your entries.&#10;&#10;Compounding Tracker: Paperless compounding and pre-packing log for IV, Chemo, Topicals and Liquids.&#10;&#10;InteRxVene: Paperless intervention tracking and reporting tool for pharmacies.&#10;&#10;CancelRx: An online request process to discontinue dueplicate or transferred prescriptions between participating VA pharmacies. &#10;"/>
          <p:cNvGrpSpPr/>
          <p:nvPr/>
        </p:nvGrpSpPr>
        <p:grpSpPr>
          <a:xfrm>
            <a:off x="1233948" y="152400"/>
            <a:ext cx="9677400" cy="6705600"/>
            <a:chOff x="2209800" y="867394"/>
            <a:chExt cx="7562850" cy="5105400"/>
          </a:xfrm>
        </p:grpSpPr>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867394"/>
              <a:ext cx="7562850" cy="51054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Rectangle 3"/>
            <p:cNvSpPr/>
            <p:nvPr/>
          </p:nvSpPr>
          <p:spPr>
            <a:xfrm>
              <a:off x="5991225" y="2353294"/>
              <a:ext cx="1781175" cy="3209306"/>
            </a:xfrm>
            <a:prstGeom prst="rect">
              <a:avLst/>
            </a:prstGeom>
            <a:solidFill>
              <a:schemeClr val="accent1">
                <a:alpha val="0"/>
              </a:schemeClr>
            </a:solidFill>
            <a:ln w="73025">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2961185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descr="&quot; &quot;"/>
          <p:cNvSpPr/>
          <p:nvPr/>
        </p:nvSpPr>
        <p:spPr>
          <a:xfrm>
            <a:off x="0" y="0"/>
            <a:ext cx="12192000" cy="161038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1" name="Title 3"/>
          <p:cNvSpPr txBox="1">
            <a:spLocks/>
          </p:cNvSpPr>
          <p:nvPr/>
        </p:nvSpPr>
        <p:spPr>
          <a:xfrm>
            <a:off x="1623916" y="226267"/>
            <a:ext cx="10568084"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400" dirty="0" smtClean="0">
                <a:solidFill>
                  <a:schemeClr val="bg1"/>
                </a:solidFill>
              </a:rPr>
              <a:t>Poll Results</a:t>
            </a:r>
            <a:endParaRPr lang="en-US" sz="5400" dirty="0">
              <a:solidFill>
                <a:schemeClr val="bg1"/>
              </a:solidFill>
            </a:endParaRPr>
          </a:p>
        </p:txBody>
      </p:sp>
      <p:sp>
        <p:nvSpPr>
          <p:cNvPr id="3" name="Rectangle 2" descr="What is your experience level with creating Pivot Tables in Excel? &#10;"/>
          <p:cNvSpPr/>
          <p:nvPr/>
        </p:nvSpPr>
        <p:spPr>
          <a:xfrm>
            <a:off x="572728" y="1765113"/>
            <a:ext cx="11390671" cy="584775"/>
          </a:xfrm>
          <a:prstGeom prst="rect">
            <a:avLst/>
          </a:prstGeom>
        </p:spPr>
        <p:txBody>
          <a:bodyPr wrap="square">
            <a:spAutoFit/>
          </a:bodyPr>
          <a:lstStyle/>
          <a:p>
            <a:r>
              <a:rPr lang="en-US" sz="3200" b="1" dirty="0"/>
              <a:t>What is your experience level with creating Pivot Tables in Excel? </a:t>
            </a:r>
          </a:p>
        </p:txBody>
      </p:sp>
      <p:sp>
        <p:nvSpPr>
          <p:cNvPr id="5" name="Content Placeholder 4"/>
          <p:cNvSpPr>
            <a:spLocks noGrp="1"/>
          </p:cNvSpPr>
          <p:nvPr>
            <p:ph idx="1"/>
          </p:nvPr>
        </p:nvSpPr>
        <p:spPr>
          <a:xfrm>
            <a:off x="168992" y="2593133"/>
            <a:ext cx="5924550" cy="4038600"/>
          </a:xfrm>
        </p:spPr>
        <p:txBody>
          <a:bodyPr>
            <a:normAutofit/>
          </a:bodyPr>
          <a:lstStyle/>
          <a:p>
            <a:pPr marL="1143000" lvl="1" indent="-742950">
              <a:buFont typeface="+mj-lt"/>
              <a:buAutoNum type="alphaUcPeriod"/>
            </a:pPr>
            <a:r>
              <a:rPr lang="en-US" sz="3200" dirty="0" smtClean="0"/>
              <a:t>I am a beginner, just starting to learn </a:t>
            </a:r>
          </a:p>
          <a:p>
            <a:pPr marL="1143000" lvl="1" indent="-742950">
              <a:buFont typeface="+mj-lt"/>
              <a:buAutoNum type="alphaUcPeriod"/>
            </a:pPr>
            <a:r>
              <a:rPr lang="en-US" sz="3200" dirty="0"/>
              <a:t>I know how to create pivot tables, but could use a little help</a:t>
            </a:r>
          </a:p>
          <a:p>
            <a:pPr marL="1143000" lvl="1" indent="-742950">
              <a:buFont typeface="+mj-lt"/>
              <a:buAutoNum type="alphaUcPeriod"/>
            </a:pPr>
            <a:r>
              <a:rPr lang="en-US" sz="3200" dirty="0"/>
              <a:t>I am an Excel expert</a:t>
            </a:r>
            <a:endParaRPr lang="en-US" sz="3200" dirty="0"/>
          </a:p>
        </p:txBody>
      </p:sp>
      <p:pic>
        <p:nvPicPr>
          <p:cNvPr id="6" name="Picture 3" descr="image of My VeHU Campus blue polling Ico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1450" y="71534"/>
            <a:ext cx="1452466" cy="145246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90895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descr="&quot; &quot;"/>
          <p:cNvSpPr/>
          <p:nvPr/>
        </p:nvSpPr>
        <p:spPr>
          <a:xfrm>
            <a:off x="0" y="0"/>
            <a:ext cx="12192000" cy="161038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8" name="Title 3"/>
          <p:cNvSpPr txBox="1">
            <a:spLocks/>
          </p:cNvSpPr>
          <p:nvPr/>
        </p:nvSpPr>
        <p:spPr>
          <a:xfrm>
            <a:off x="1623916" y="226267"/>
            <a:ext cx="10568084"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400" dirty="0" smtClean="0">
                <a:solidFill>
                  <a:schemeClr val="bg1"/>
                </a:solidFill>
              </a:rPr>
              <a:t>Poll Results</a:t>
            </a:r>
            <a:endParaRPr lang="en-US" sz="5400" dirty="0">
              <a:solidFill>
                <a:schemeClr val="bg1"/>
              </a:solidFill>
            </a:endParaRPr>
          </a:p>
        </p:txBody>
      </p:sp>
      <p:pic>
        <p:nvPicPr>
          <p:cNvPr id="9" name="Picture 3" descr="image of My VeHU Campus blue polling Icon"/>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71450" y="71534"/>
            <a:ext cx="1452466" cy="145246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descr="What is your experience level with creating Pivot Tables in Excel? &#10;"/>
          <p:cNvSpPr/>
          <p:nvPr/>
        </p:nvSpPr>
        <p:spPr>
          <a:xfrm>
            <a:off x="572728" y="1765113"/>
            <a:ext cx="11619271" cy="584775"/>
          </a:xfrm>
          <a:prstGeom prst="rect">
            <a:avLst/>
          </a:prstGeom>
        </p:spPr>
        <p:txBody>
          <a:bodyPr wrap="square">
            <a:spAutoFit/>
          </a:bodyPr>
          <a:lstStyle/>
          <a:p>
            <a:r>
              <a:rPr lang="en-US" sz="3200" b="1" dirty="0"/>
              <a:t>What is your experience level with creating Pivot Tables in Excel? </a:t>
            </a:r>
          </a:p>
        </p:txBody>
      </p:sp>
      <p:sp>
        <p:nvSpPr>
          <p:cNvPr id="10" name="Content Placeholder 4"/>
          <p:cNvSpPr>
            <a:spLocks noGrp="1"/>
          </p:cNvSpPr>
          <p:nvPr>
            <p:ph idx="1"/>
          </p:nvPr>
        </p:nvSpPr>
        <p:spPr>
          <a:xfrm>
            <a:off x="168992" y="2593133"/>
            <a:ext cx="5924550" cy="4038600"/>
          </a:xfrm>
        </p:spPr>
        <p:txBody>
          <a:bodyPr>
            <a:normAutofit/>
          </a:bodyPr>
          <a:lstStyle/>
          <a:p>
            <a:pPr marL="1143000" lvl="1" indent="-742950">
              <a:buFont typeface="+mj-lt"/>
              <a:buAutoNum type="alphaUcPeriod"/>
            </a:pPr>
            <a:r>
              <a:rPr lang="en-US" sz="3200" dirty="0" smtClean="0"/>
              <a:t>I am a beginner, just starting to learn </a:t>
            </a:r>
          </a:p>
          <a:p>
            <a:pPr marL="1143000" lvl="1" indent="-742950">
              <a:buFont typeface="+mj-lt"/>
              <a:buAutoNum type="alphaUcPeriod"/>
            </a:pPr>
            <a:r>
              <a:rPr lang="en-US" sz="3200" dirty="0"/>
              <a:t>I know how to create pivot tables, but could use a little help</a:t>
            </a:r>
          </a:p>
          <a:p>
            <a:pPr marL="1143000" lvl="1" indent="-742950">
              <a:buFont typeface="+mj-lt"/>
              <a:buAutoNum type="alphaUcPeriod"/>
            </a:pPr>
            <a:r>
              <a:rPr lang="en-US" sz="3200" dirty="0"/>
              <a:t>I am an Excel expert</a:t>
            </a:r>
            <a:endParaRPr lang="en-US" sz="3200" dirty="0"/>
          </a:p>
        </p:txBody>
      </p:sp>
    </p:spTree>
    <p:extLst>
      <p:ext uri="{BB962C8B-B14F-4D97-AF65-F5344CB8AC3E}">
        <p14:creationId xmlns:p14="http://schemas.microsoft.com/office/powerpoint/2010/main" val="304997164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InteRxVene New Item form:&#10;Intervention Date &#10;Station Number&#10;Patient Indentifier&#10;Drug/Additive &#10;Drug/additive (2)&#10;Intervention Type&#10;Actions/reccommendations&#10;Level of significance&#10;status &#10;hand off to:&#10;time spent&#10;attachments &#10;&#10;submit/cancel&#10;&#10;box around &quot;patient identifier&quot; "/>
          <p:cNvGrpSpPr/>
          <p:nvPr/>
        </p:nvGrpSpPr>
        <p:grpSpPr>
          <a:xfrm>
            <a:off x="2209800" y="0"/>
            <a:ext cx="7562850" cy="7448550"/>
            <a:chOff x="2209800" y="0"/>
            <a:chExt cx="7562850" cy="7448550"/>
          </a:xfrm>
        </p:grpSpPr>
        <p:pic>
          <p:nvPicPr>
            <p:cNvPr id="3" name="Picture 2" hidden="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867394"/>
              <a:ext cx="7562850" cy="510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4614" y="0"/>
              <a:ext cx="6962775" cy="7448550"/>
            </a:xfrm>
            <a:prstGeom prst="rect">
              <a:avLst/>
            </a:prstGeom>
            <a:noFill/>
            <a:ln w="57150">
              <a:solidFill>
                <a:srgbClr val="F9870A"/>
              </a:solidFill>
              <a:miter lim="800000"/>
              <a:headEnd/>
              <a:tailEnd/>
            </a:ln>
            <a:effectLst>
              <a:outerShdw blurRad="50800" dist="50800" dir="5400000" sx="198000" sy="198000" algn="ctr" rotWithShape="0">
                <a:srgbClr val="000000">
                  <a:alpha val="50000"/>
                </a:srgbClr>
              </a:outerShdw>
            </a:effectLst>
            <a:extLst>
              <a:ext uri="{909E8E84-426E-40DD-AFC4-6F175D3DCCD1}">
                <a14:hiddenFill xmlns:a14="http://schemas.microsoft.com/office/drawing/2010/main">
                  <a:solidFill>
                    <a:schemeClr val="accent1"/>
                  </a:solidFill>
                </a14:hiddenFill>
              </a:ext>
            </a:extLst>
          </p:spPr>
        </p:pic>
        <p:sp>
          <p:nvSpPr>
            <p:cNvPr id="5" name="Rectangle 4"/>
            <p:cNvSpPr/>
            <p:nvPr/>
          </p:nvSpPr>
          <p:spPr>
            <a:xfrm>
              <a:off x="3048001" y="2819400"/>
              <a:ext cx="3657600" cy="304800"/>
            </a:xfrm>
            <a:prstGeom prst="rect">
              <a:avLst/>
            </a:prstGeom>
            <a:solidFill>
              <a:schemeClr val="accent1">
                <a:alpha val="0"/>
              </a:schemeClr>
            </a:solidFill>
            <a:ln w="73025">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9944771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nteRxVene New Item form:&#10;Intervention Date &#10;Station Number&#10;Patient Indentifier&#10;Drug/Additive &#10;Drug/additive (2)&#10;Intervention Type&#10;Actions/reccommendations&#10;Level of significance&#10;status &#10;hand off to:&#10;time spent&#10;attachments &#10;&#10;submit/cancel&#10;&#10;Drug/Additive drop down selected with choices of additives"/>
          <p:cNvGrpSpPr/>
          <p:nvPr/>
        </p:nvGrpSpPr>
        <p:grpSpPr>
          <a:xfrm>
            <a:off x="2209800" y="0"/>
            <a:ext cx="7562850" cy="7448550"/>
            <a:chOff x="2209800" y="0"/>
            <a:chExt cx="7562850" cy="7448550"/>
          </a:xfrm>
        </p:grpSpPr>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867394"/>
              <a:ext cx="7562850" cy="510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4614" y="0"/>
              <a:ext cx="6962775" cy="7448550"/>
            </a:xfrm>
            <a:prstGeom prst="rect">
              <a:avLst/>
            </a:prstGeom>
            <a:noFill/>
            <a:ln w="57150">
              <a:solidFill>
                <a:srgbClr val="F9870A"/>
              </a:solidFill>
              <a:miter lim="800000"/>
              <a:headEnd/>
              <a:tailEnd/>
            </a:ln>
            <a:effectLst>
              <a:outerShdw blurRad="50800" dist="50800" dir="5400000" sx="198000" sy="198000" algn="ctr" rotWithShape="0">
                <a:srgbClr val="000000">
                  <a:alpha val="50000"/>
                </a:srgbClr>
              </a:outerShdw>
            </a:effectLst>
            <a:extLst>
              <a:ext uri="{909E8E84-426E-40DD-AFC4-6F175D3DCCD1}">
                <a14:hiddenFill xmlns:a14="http://schemas.microsoft.com/office/drawing/2010/main">
                  <a:solidFill>
                    <a:schemeClr val="accent1"/>
                  </a:solidFill>
                </a14:hiddenFill>
              </a:ext>
            </a:extLst>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1" y="2971800"/>
              <a:ext cx="2924175" cy="428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3048001" y="3115294"/>
              <a:ext cx="4600575" cy="608981"/>
            </a:xfrm>
            <a:prstGeom prst="rect">
              <a:avLst/>
            </a:prstGeom>
            <a:solidFill>
              <a:srgbClr val="F9870A">
                <a:alpha val="0"/>
              </a:srgbClr>
            </a:solidFill>
            <a:ln w="73025">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0097797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descr="Why SharePoint for Pharmacy?"/>
          <p:cNvGrpSpPr/>
          <p:nvPr/>
        </p:nvGrpSpPr>
        <p:grpSpPr>
          <a:xfrm>
            <a:off x="990600" y="228600"/>
            <a:ext cx="11811000" cy="6213396"/>
            <a:chOff x="990600" y="228600"/>
            <a:chExt cx="11811000" cy="6213396"/>
          </a:xfrm>
        </p:grpSpPr>
        <p:sp>
          <p:nvSpPr>
            <p:cNvPr id="2" name="TextBox 1"/>
            <p:cNvSpPr txBox="1"/>
            <p:nvPr/>
          </p:nvSpPr>
          <p:spPr>
            <a:xfrm>
              <a:off x="6705600" y="5334000"/>
              <a:ext cx="6096000" cy="1107996"/>
            </a:xfrm>
            <a:prstGeom prst="rect">
              <a:avLst/>
            </a:prstGeom>
            <a:noFill/>
          </p:spPr>
          <p:txBody>
            <a:bodyPr wrap="square" rtlCol="0">
              <a:spAutoFit/>
            </a:bodyPr>
            <a:lstStyle/>
            <a:p>
              <a:r>
                <a:rPr lang="en-US" sz="6600" b="1" dirty="0" smtClean="0"/>
                <a:t>for </a:t>
              </a:r>
              <a:r>
                <a:rPr lang="en-US" sz="6600" b="1" i="1" dirty="0"/>
                <a:t>Pharmacy? </a:t>
              </a:r>
            </a:p>
          </p:txBody>
        </p:sp>
        <p:pic>
          <p:nvPicPr>
            <p:cNvPr id="5" name="Picture 2" descr="http://www.sangfor.co.uk/blog/wp-content/uploads/2012/02/sharepoint_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9900" y="228600"/>
              <a:ext cx="5638800" cy="42777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90600" y="609600"/>
              <a:ext cx="4038600" cy="1569660"/>
            </a:xfrm>
            <a:prstGeom prst="rect">
              <a:avLst/>
            </a:prstGeom>
            <a:noFill/>
          </p:spPr>
          <p:txBody>
            <a:bodyPr wrap="square" rtlCol="0">
              <a:spAutoFit/>
            </a:bodyPr>
            <a:lstStyle/>
            <a:p>
              <a:pPr algn="ctr"/>
              <a:r>
                <a:rPr lang="en-US" sz="9600" b="1" dirty="0" smtClean="0">
                  <a:solidFill>
                    <a:schemeClr val="tx1">
                      <a:lumMod val="95000"/>
                      <a:lumOff val="5000"/>
                    </a:schemeClr>
                  </a:solidFill>
                </a:rPr>
                <a:t>Why</a:t>
              </a:r>
              <a:endParaRPr lang="en-US" sz="9600" b="1" i="1" dirty="0">
                <a:solidFill>
                  <a:schemeClr val="tx1">
                    <a:lumMod val="95000"/>
                    <a:lumOff val="5000"/>
                  </a:schemeClr>
                </a:solidFill>
              </a:endParaRPr>
            </a:p>
          </p:txBody>
        </p:sp>
      </p:grpSp>
    </p:spTree>
    <p:extLst>
      <p:ext uri="{BB962C8B-B14F-4D97-AF65-F5344CB8AC3E}">
        <p14:creationId xmlns:p14="http://schemas.microsoft.com/office/powerpoint/2010/main" val="197025926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nteRxVene New Item form:&#10;Intervention Date &#10;Station Number&#10;Patient Indentifier&#10;Drug/Additive &#10;Drug/additive (2)&#10;Intervention Type&#10;Actions/reccommendations&#10;Level of significance&#10;status &#10;hand off to:&#10;time spent&#10;attachments &#10;&#10;submit/cancel&#10;&#10;Intervention Type selected with drop down of choices "/>
          <p:cNvGrpSpPr/>
          <p:nvPr/>
        </p:nvGrpSpPr>
        <p:grpSpPr>
          <a:xfrm>
            <a:off x="2209800" y="0"/>
            <a:ext cx="7562850" cy="8020813"/>
            <a:chOff x="2209800" y="0"/>
            <a:chExt cx="7562850" cy="8020813"/>
          </a:xfrm>
        </p:grpSpPr>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867394"/>
              <a:ext cx="7562850" cy="5105400"/>
            </a:xfrm>
            <a:prstGeom prst="rect">
              <a:avLst/>
            </a:prstGeom>
            <a:noFill/>
            <a:ln w="57150">
              <a:noFill/>
              <a:miter lim="800000"/>
              <a:headEnd/>
              <a:tailEnd/>
            </a:ln>
            <a:extLst>
              <a:ext uri="{909E8E84-426E-40DD-AFC4-6F175D3DCCD1}">
                <a14:hiddenFill xmlns:a14="http://schemas.microsoft.com/office/drawing/2010/main">
                  <a:solidFill>
                    <a:schemeClr val="accent1"/>
                  </a:solidFill>
                </a14:hiddenFill>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4614" y="0"/>
              <a:ext cx="6962775" cy="7448550"/>
            </a:xfrm>
            <a:prstGeom prst="rect">
              <a:avLst/>
            </a:prstGeom>
            <a:noFill/>
            <a:ln w="57150">
              <a:solidFill>
                <a:srgbClr val="F9870A"/>
              </a:solidFill>
              <a:miter lim="800000"/>
              <a:headEnd/>
              <a:tailEnd/>
            </a:ln>
            <a:effectLst>
              <a:outerShdw blurRad="50800" dist="50800" dir="5400000" sx="198000" sy="198000" algn="ctr" rotWithShape="0">
                <a:srgbClr val="000000">
                  <a:alpha val="50000"/>
                </a:srgbClr>
              </a:outerShdw>
            </a:effectLst>
            <a:extLst>
              <a:ext uri="{909E8E84-426E-40DD-AFC4-6F175D3DCCD1}">
                <a14:hiddenFill xmlns:a14="http://schemas.microsoft.com/office/drawing/2010/main">
                  <a:solidFill>
                    <a:schemeClr val="accent1"/>
                  </a:solidFill>
                </a14:hiddenFill>
              </a:ext>
            </a:extLst>
          </p:spPr>
        </p:pic>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1" y="3705988"/>
              <a:ext cx="1838325" cy="4314825"/>
            </a:xfrm>
            <a:prstGeom prst="rect">
              <a:avLst/>
            </a:prstGeom>
            <a:noFill/>
            <a:ln w="57150">
              <a:noFill/>
              <a:miter lim="800000"/>
              <a:headEnd/>
              <a:tailEnd/>
            </a:ln>
            <a:extLst>
              <a:ext uri="{909E8E84-426E-40DD-AFC4-6F175D3DCCD1}">
                <a14:hiddenFill xmlns:a14="http://schemas.microsoft.com/office/drawing/2010/main">
                  <a:solidFill>
                    <a:schemeClr val="accent1"/>
                  </a:solidFill>
                </a14:hiddenFill>
              </a:ext>
            </a:extLst>
          </p:spPr>
        </p:pic>
        <p:sp>
          <p:nvSpPr>
            <p:cNvPr id="4" name="Rectangle 3"/>
            <p:cNvSpPr/>
            <p:nvPr/>
          </p:nvSpPr>
          <p:spPr>
            <a:xfrm>
              <a:off x="3048001" y="3581400"/>
              <a:ext cx="4191000" cy="1600200"/>
            </a:xfrm>
            <a:prstGeom prst="rect">
              <a:avLst/>
            </a:prstGeom>
            <a:solidFill>
              <a:schemeClr val="accent1">
                <a:alpha val="0"/>
              </a:schemeClr>
            </a:solidFill>
            <a:ln w="57150">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6004790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nteRxVene New Item form:&#10;Intervention Date &#10;Station Number&#10;Patient Indentifier&#10;Drug/Additive &#10;Drug/additive (2)&#10;Intervention Type&#10;Actions/reccommendations&#10;Level of significance&#10;status &#10;hand off to:&#10;time spent&#10;attachments &#10;&#10;submit/cancel&#10;&#10;box around actions/recommendations"/>
          <p:cNvGrpSpPr/>
          <p:nvPr/>
        </p:nvGrpSpPr>
        <p:grpSpPr>
          <a:xfrm>
            <a:off x="2209800" y="0"/>
            <a:ext cx="7562850" cy="7448550"/>
            <a:chOff x="2209800" y="0"/>
            <a:chExt cx="7562850" cy="7448550"/>
          </a:xfrm>
        </p:grpSpPr>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867394"/>
              <a:ext cx="7562850" cy="5105400"/>
            </a:xfrm>
            <a:prstGeom prst="rect">
              <a:avLst/>
            </a:prstGeom>
            <a:noFill/>
            <a:ln w="57150">
              <a:noFill/>
              <a:miter lim="800000"/>
              <a:headEnd/>
              <a:tailEnd/>
            </a:ln>
            <a:extLst>
              <a:ext uri="{909E8E84-426E-40DD-AFC4-6F175D3DCCD1}">
                <a14:hiddenFill xmlns:a14="http://schemas.microsoft.com/office/drawing/2010/main">
                  <a:solidFill>
                    <a:schemeClr val="accent1"/>
                  </a:solidFill>
                </a14:hiddenFill>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4614" y="0"/>
              <a:ext cx="6962775" cy="7448550"/>
            </a:xfrm>
            <a:prstGeom prst="rect">
              <a:avLst/>
            </a:prstGeom>
            <a:noFill/>
            <a:ln w="57150">
              <a:solidFill>
                <a:srgbClr val="F9870A"/>
              </a:solidFill>
              <a:miter lim="800000"/>
              <a:headEnd/>
              <a:tailEnd/>
            </a:ln>
            <a:effectLst>
              <a:outerShdw blurRad="50800" dist="50800" dir="5400000" sx="198000" sy="198000" algn="ctr" rotWithShape="0">
                <a:srgbClr val="000000">
                  <a:alpha val="50000"/>
                </a:srgbClr>
              </a:outerShdw>
            </a:effectLst>
            <a:extLst>
              <a:ext uri="{909E8E84-426E-40DD-AFC4-6F175D3DCCD1}">
                <a14:hiddenFill xmlns:a14="http://schemas.microsoft.com/office/drawing/2010/main">
                  <a:solidFill>
                    <a:schemeClr val="accent1"/>
                  </a:solidFill>
                </a14:hiddenFill>
              </a:ext>
            </a:extLst>
          </p:spPr>
        </p:pic>
        <p:sp>
          <p:nvSpPr>
            <p:cNvPr id="4" name="Rectangle 3"/>
            <p:cNvSpPr/>
            <p:nvPr/>
          </p:nvSpPr>
          <p:spPr>
            <a:xfrm>
              <a:off x="3048001" y="3962400"/>
              <a:ext cx="5943599" cy="1295400"/>
            </a:xfrm>
            <a:prstGeom prst="rect">
              <a:avLst/>
            </a:prstGeom>
            <a:solidFill>
              <a:srgbClr val="F9870A">
                <a:alpha val="0"/>
              </a:srgbClr>
            </a:solidFill>
            <a:ln w="57150">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8106167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descr="nteRxVene New Item form:&#10;Intervention Date &#10;Station Number&#10;Patient Indentifier&#10;Drug/Additive &#10;Drug/additive (2)&#10;Intervention Type&#10;Actions/reccommendations&#10;Level of significance&#10;status &#10;hand off to:&#10;time spent&#10;attachments &#10;&#10;submit/cancel&#10;&#10;Level of signifcance selected with options such as:&#10;Minor-low capacity for harm&#10;moderate- significant change for harm&#10;severe- Life threatening"/>
          <p:cNvGrpSpPr/>
          <p:nvPr/>
        </p:nvGrpSpPr>
        <p:grpSpPr>
          <a:xfrm>
            <a:off x="2209800" y="0"/>
            <a:ext cx="9446950" cy="7448550"/>
            <a:chOff x="2209800" y="0"/>
            <a:chExt cx="9446950" cy="7448550"/>
          </a:xfrm>
        </p:grpSpPr>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867394"/>
              <a:ext cx="7562850" cy="510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4614" y="0"/>
              <a:ext cx="6962775" cy="7448550"/>
            </a:xfrm>
            <a:prstGeom prst="rect">
              <a:avLst/>
            </a:prstGeom>
            <a:noFill/>
            <a:ln w="57150">
              <a:solidFill>
                <a:srgbClr val="F9870A"/>
              </a:solidFill>
              <a:miter lim="800000"/>
              <a:headEnd/>
              <a:tailEnd/>
            </a:ln>
            <a:effectLst>
              <a:outerShdw blurRad="50800" dist="50800" dir="5400000" sx="198000" sy="198000" algn="ctr" rotWithShape="0">
                <a:srgbClr val="000000">
                  <a:alpha val="50000"/>
                </a:srgbClr>
              </a:outerShdw>
            </a:effectLst>
            <a:extLst>
              <a:ext uri="{909E8E84-426E-40DD-AFC4-6F175D3DCCD1}">
                <a14:hiddenFill xmlns:a14="http://schemas.microsoft.com/office/drawing/2010/main">
                  <a:solidFill>
                    <a:schemeClr val="accent1"/>
                  </a:solidFill>
                </a14:hiddenFill>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3420094"/>
              <a:ext cx="6932350" cy="1919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Bent Arrow 1"/>
            <p:cNvSpPr/>
            <p:nvPr/>
          </p:nvSpPr>
          <p:spPr>
            <a:xfrm>
              <a:off x="3091543" y="3817172"/>
              <a:ext cx="1632857" cy="1348097"/>
            </a:xfrm>
            <a:prstGeom prst="bentArrow">
              <a:avLst/>
            </a:prstGeom>
            <a:solidFill>
              <a:srgbClr val="F9870A"/>
            </a:solidFill>
            <a:ln w="63500">
              <a:solidFill>
                <a:schemeClr val="bg1"/>
              </a:solidFill>
            </a:ln>
            <a:effectLst>
              <a:glow rad="177800">
                <a:schemeClr val="tx1">
                  <a:alpha val="36000"/>
                </a:schemeClr>
              </a:glow>
              <a:outerShdw sx="1000" sy="1000" algn="ctr" rotWithShape="0">
                <a:schemeClr val="tx1"/>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Rectangle 8"/>
            <p:cNvSpPr/>
            <p:nvPr/>
          </p:nvSpPr>
          <p:spPr>
            <a:xfrm>
              <a:off x="4735286" y="3341913"/>
              <a:ext cx="6921464" cy="1997467"/>
            </a:xfrm>
            <a:prstGeom prst="rect">
              <a:avLst/>
            </a:prstGeom>
            <a:solidFill>
              <a:srgbClr val="FF0000">
                <a:alpha val="0"/>
              </a:srgbClr>
            </a:solidFill>
            <a:ln w="73025">
              <a:solidFill>
                <a:srgbClr val="F9870A"/>
              </a:solidFill>
            </a:ln>
            <a:effectLst>
              <a:glow rad="177800">
                <a:schemeClr val="bg1">
                  <a:alpha val="33000"/>
                </a:schemeClr>
              </a:glow>
              <a:outerShdw dist="50800" sx="1000" sy="1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697186" y="3341913"/>
              <a:ext cx="6959564" cy="1997467"/>
            </a:xfrm>
            <a:prstGeom prst="rect">
              <a:avLst/>
            </a:prstGeom>
            <a:solidFill>
              <a:schemeClr val="accent1">
                <a:alpha val="0"/>
              </a:schemeClr>
            </a:solidFill>
            <a:ln w="73025">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0132016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descr="nteRxVene New Item form:&#10;Intervention Date &#10;Station Number&#10;Patient Indentifier&#10;Drug/Additive &#10;Drug/additive (2)&#10;Intervention Type&#10;Actions/reccommendations&#10;Level of significance&#10;status &#10;hand off to:&#10;time spent&#10;attachments &#10;&#10;submit/cancel&#10;&#10;Status: &#10;Open&#10;closed- intervention accepted&#10;closed- intervention declined&#10;closed- other"/>
          <p:cNvGrpSpPr/>
          <p:nvPr/>
        </p:nvGrpSpPr>
        <p:grpSpPr>
          <a:xfrm>
            <a:off x="2209800" y="0"/>
            <a:ext cx="8232085" cy="7448550"/>
            <a:chOff x="2209800" y="0"/>
            <a:chExt cx="8232085" cy="7448550"/>
          </a:xfrm>
        </p:grpSpPr>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867394"/>
              <a:ext cx="7562850" cy="510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4614" y="0"/>
              <a:ext cx="6962775" cy="7448550"/>
            </a:xfrm>
            <a:prstGeom prst="rect">
              <a:avLst/>
            </a:prstGeom>
            <a:noFill/>
            <a:ln w="57150">
              <a:solidFill>
                <a:srgbClr val="F9870A"/>
              </a:solidFill>
              <a:miter lim="800000"/>
              <a:headEnd/>
              <a:tailEnd/>
            </a:ln>
            <a:effectLst>
              <a:outerShdw blurRad="50800" dist="50800" dir="5400000" sx="198000" sy="198000" algn="ctr" rotWithShape="0">
                <a:srgbClr val="000000">
                  <a:alpha val="50000"/>
                </a:srgbClr>
              </a:outerShdw>
            </a:effectLst>
            <a:extLst>
              <a:ext uri="{909E8E84-426E-40DD-AFC4-6F175D3DCCD1}">
                <a14:hiddenFill xmlns:a14="http://schemas.microsoft.com/office/drawing/2010/main">
                  <a:solidFill>
                    <a:schemeClr val="accent1"/>
                  </a:solidFill>
                </a14:hiddenFill>
              </a:ext>
            </a:extLst>
          </p:spPr>
        </p:pic>
        <p:sp>
          <p:nvSpPr>
            <p:cNvPr id="2" name="Bent Arrow 1"/>
            <p:cNvSpPr/>
            <p:nvPr/>
          </p:nvSpPr>
          <p:spPr>
            <a:xfrm>
              <a:off x="3091543" y="4214503"/>
              <a:ext cx="1632857" cy="1348097"/>
            </a:xfrm>
            <a:prstGeom prst="bentArrow">
              <a:avLst/>
            </a:prstGeom>
            <a:solidFill>
              <a:srgbClr val="F9870A"/>
            </a:solidFill>
            <a:ln w="63500">
              <a:solidFill>
                <a:schemeClr val="bg1"/>
              </a:solidFill>
            </a:ln>
            <a:effectLst>
              <a:glow rad="177800">
                <a:schemeClr val="tx1">
                  <a:alpha val="36000"/>
                </a:schemeClr>
              </a:glow>
              <a:outerShdw sx="1000" sy="1000" algn="ctr" rotWithShape="0">
                <a:schemeClr val="tx1"/>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3420094"/>
              <a:ext cx="5565085" cy="22485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4861713" y="3420094"/>
              <a:ext cx="5580172" cy="2291380"/>
            </a:xfrm>
            <a:prstGeom prst="rect">
              <a:avLst/>
            </a:prstGeom>
            <a:solidFill>
              <a:schemeClr val="accent1">
                <a:alpha val="0"/>
              </a:schemeClr>
            </a:solidFill>
            <a:ln w="73025">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9679085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InteRxVene &#10;Intervention date&#10;patient identifier&#10;drug/additive&#10;drug/additive&#10;intervention type&#10;actions/recommendations&#10;level of signficance&#10;status&#10;hand-off to&#10;time spent&#10;attachments&#10;submit/cancel"/>
          <p:cNvGrpSpPr/>
          <p:nvPr/>
        </p:nvGrpSpPr>
        <p:grpSpPr>
          <a:xfrm>
            <a:off x="2209800" y="-1288685"/>
            <a:ext cx="7562850" cy="7583814"/>
            <a:chOff x="2209800" y="-1288685"/>
            <a:chExt cx="7562850" cy="7583814"/>
          </a:xfrm>
        </p:grpSpPr>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867394"/>
              <a:ext cx="7562850" cy="510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4614" y="-1288685"/>
              <a:ext cx="6962775" cy="7448550"/>
            </a:xfrm>
            <a:prstGeom prst="rect">
              <a:avLst/>
            </a:prstGeom>
            <a:noFill/>
            <a:ln w="57150">
              <a:solidFill>
                <a:srgbClr val="F9870A"/>
              </a:solidFill>
              <a:miter lim="800000"/>
              <a:headEnd/>
              <a:tailEnd/>
            </a:ln>
            <a:effectLst>
              <a:outerShdw blurRad="50800" dist="50800" dir="5400000" sx="198000" sy="198000" algn="ctr" rotWithShape="0">
                <a:srgbClr val="000000">
                  <a:alpha val="50000"/>
                </a:srgbClr>
              </a:outerShdw>
            </a:effectLst>
            <a:extLst>
              <a:ext uri="{909E8E84-426E-40DD-AFC4-6F175D3DCCD1}">
                <a14:hiddenFill xmlns:a14="http://schemas.microsoft.com/office/drawing/2010/main">
                  <a:solidFill>
                    <a:schemeClr val="accent1"/>
                  </a:solidFill>
                </a14:hiddenFill>
              </a:ext>
            </a:extLst>
          </p:spPr>
        </p:pic>
        <p:sp>
          <p:nvSpPr>
            <p:cNvPr id="4" name="Rectangle 3"/>
            <p:cNvSpPr/>
            <p:nvPr/>
          </p:nvSpPr>
          <p:spPr>
            <a:xfrm>
              <a:off x="6827839" y="5754708"/>
              <a:ext cx="995362" cy="405157"/>
            </a:xfrm>
            <a:prstGeom prst="rect">
              <a:avLst/>
            </a:prstGeom>
            <a:solidFill>
              <a:schemeClr val="accent1">
                <a:alpha val="0"/>
              </a:schemeClr>
            </a:solidFill>
            <a:ln w="73025">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p:cNvSpPr/>
            <p:nvPr/>
          </p:nvSpPr>
          <p:spPr>
            <a:xfrm>
              <a:off x="4953000" y="5754708"/>
              <a:ext cx="1495425" cy="540421"/>
            </a:xfrm>
            <a:prstGeom prst="rightArrow">
              <a:avLst/>
            </a:prstGeom>
            <a:solidFill>
              <a:srgbClr val="F9870A"/>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3792615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Pharmacy Timesavers: national site for pharmacy timesaves, resources, and tools.&#10;This is a live demo/pilot program to collect feedback. Do not use for PHI/PII.&#10;&#10;Cart Fill Tracker: paperless cart fill quality tracking tool for inpatient pharmacies. Click here to view your entries.&#10;&#10;Compounding Tracker: Paperless compounding and pre-packing log for IV, Chemo, Topicals and Liquids.&#10;&#10;InteRxVene: Paperless intervention tracking and reporting tool for pharmacies.&#10;&#10;CancelRx: An online request process to discontinue dueplicate or transferred prescriptions between participating VA pharmacies.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4197" y="0"/>
            <a:ext cx="9783025" cy="685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7055271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 descr="Pharmacy Timesavers: national site for pharmacy timesaves, resources, and tools.&#10;This is a live demo/pilot program to collect feedback. Do not use for PHI/PII.&#10;&#10;Cart Fill Tracker: paperless cart fill quality tracking tool for inpatient pharmacies. Click here to view your entries.&#10;&#10;Compounding Tracker: Paperless compounding and pre-packing log for IV, Chemo, Topicals and Liquids.&#10;&#10;InteRxVene: Paperless intervention tracking and reporting tool for pharmacies.&#10;&#10;CancelRx: An online request process to discontinue dueplicate or transferred prescriptions between participating VA pharmacies. &#10;&#10;arrow pointing to InteRxVene on left side navigation pane&#10;"/>
          <p:cNvGrpSpPr/>
          <p:nvPr/>
        </p:nvGrpSpPr>
        <p:grpSpPr>
          <a:xfrm>
            <a:off x="1009449" y="0"/>
            <a:ext cx="9797773" cy="6857999"/>
            <a:chOff x="1009449" y="0"/>
            <a:chExt cx="9797773" cy="6857999"/>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4197" y="0"/>
              <a:ext cx="9783025" cy="685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009449" y="2819401"/>
              <a:ext cx="819351" cy="228599"/>
            </a:xfrm>
            <a:prstGeom prst="rect">
              <a:avLst/>
            </a:prstGeom>
            <a:solidFill>
              <a:schemeClr val="accent1">
                <a:alpha val="0"/>
              </a:schemeClr>
            </a:solidFill>
            <a:ln w="73025">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Arrow 3"/>
            <p:cNvSpPr/>
            <p:nvPr/>
          </p:nvSpPr>
          <p:spPr>
            <a:xfrm rot="10800000">
              <a:off x="2489905" y="2454259"/>
              <a:ext cx="2105026" cy="974741"/>
            </a:xfrm>
            <a:prstGeom prst="rightArrow">
              <a:avLst/>
            </a:prstGeom>
            <a:solidFill>
              <a:srgbClr val="F9870A"/>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6009463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InteRxVene:&#10;My open interventions: A national web application to track all pharmacy interventions and generate reports &#10;&#10;Create new entry&#10;search by intervention I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7528" y="609600"/>
            <a:ext cx="9110472" cy="5372100"/>
          </a:xfrm>
          <a:prstGeom prst="rect">
            <a:avLst/>
          </a:prstGeom>
          <a:noFill/>
          <a:ln w="57150">
            <a:solidFill>
              <a:srgbClr val="F9870A"/>
            </a:solidFill>
            <a:miter lim="800000"/>
            <a:headEnd/>
            <a:tailEnd/>
          </a:ln>
          <a:effectLst>
            <a:outerShdw blurRad="50800" dist="50800" dir="5400000" sx="200000" sy="200000" algn="ctr" rotWithShape="0">
              <a:srgbClr val="000000">
                <a:alpha val="3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0361887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InteRxVene:&#10;My open interventions: A national web application to track all pharmacy interventions and generate reports &#10;&#10;Create new entry&#10;search by intervention ID#&#10;&#10; With arrow pointing to Edit tool on Intervention entry"/>
          <p:cNvGrpSpPr/>
          <p:nvPr/>
        </p:nvGrpSpPr>
        <p:grpSpPr>
          <a:xfrm>
            <a:off x="1557528" y="609600"/>
            <a:ext cx="9110472" cy="5372100"/>
            <a:chOff x="1557528" y="609600"/>
            <a:chExt cx="9110472" cy="5372100"/>
          </a:xfrm>
        </p:grpSpPr>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7528" y="609600"/>
              <a:ext cx="9110472" cy="5372100"/>
            </a:xfrm>
            <a:prstGeom prst="rect">
              <a:avLst/>
            </a:prstGeom>
            <a:noFill/>
            <a:ln>
              <a:noFill/>
            </a:ln>
            <a:effectLst>
              <a:outerShdw blurRad="50800" dist="50800" dir="5400000" sx="200000" sy="200000" algn="ctr" rotWithShape="0">
                <a:srgbClr val="000000">
                  <a:alpha val="3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2939142" y="4876801"/>
              <a:ext cx="432147" cy="365141"/>
            </a:xfrm>
            <a:prstGeom prst="rect">
              <a:avLst/>
            </a:prstGeom>
            <a:solidFill>
              <a:schemeClr val="accent1">
                <a:alpha val="0"/>
              </a:schemeClr>
            </a:solidFill>
            <a:ln w="73025">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Arrow 3"/>
            <p:cNvSpPr/>
            <p:nvPr/>
          </p:nvSpPr>
          <p:spPr>
            <a:xfrm>
              <a:off x="1778052" y="4762503"/>
              <a:ext cx="1066801" cy="593735"/>
            </a:xfrm>
            <a:prstGeom prst="rightArrow">
              <a:avLst/>
            </a:prstGeom>
            <a:solidFill>
              <a:srgbClr val="F9870A"/>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2668892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descr="InteRxVene entry form:&#10;Intervention date&#10;patient identifier&#10;drug/additive (1)&#10;drug/additive (2)&#10;intervention type&#10;actions/recommednations &#10;level of significance&#10;status &#10;hand-off to:&#10;time spent&#10;attachment&#10;&#10;submit/cancel"/>
          <p:cNvGrpSpPr/>
          <p:nvPr/>
        </p:nvGrpSpPr>
        <p:grpSpPr>
          <a:xfrm>
            <a:off x="1557528" y="609600"/>
            <a:ext cx="9110472" cy="5905500"/>
            <a:chOff x="1557528" y="609600"/>
            <a:chExt cx="9110472" cy="5905500"/>
          </a:xfrm>
        </p:grpSpPr>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7528" y="609600"/>
              <a:ext cx="9110472" cy="5372100"/>
            </a:xfrm>
            <a:prstGeom prst="rect">
              <a:avLst/>
            </a:prstGeom>
            <a:noFill/>
            <a:ln>
              <a:noFill/>
            </a:ln>
            <a:effectLst>
              <a:outerShdw blurRad="50800" dist="50800" dir="5400000" sx="200000" sy="200000" algn="ctr" rotWithShape="0">
                <a:srgbClr val="000000">
                  <a:alpha val="3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3238" y="990600"/>
              <a:ext cx="6105525" cy="5524500"/>
            </a:xfrm>
            <a:prstGeom prst="rect">
              <a:avLst/>
            </a:prstGeom>
            <a:noFill/>
            <a:ln w="57150">
              <a:solidFill>
                <a:srgbClr val="F9870A"/>
              </a:solidFill>
              <a:miter lim="800000"/>
              <a:headEnd/>
              <a:tailEnd/>
            </a:ln>
            <a:effectLst>
              <a:outerShdw blurRad="50800" dist="50800" dir="5400000" sx="171000" sy="171000" algn="ctr" rotWithShape="0">
                <a:srgbClr val="000000">
                  <a:alpha val="44000"/>
                </a:srgbClr>
              </a:outerShdw>
            </a:effectLst>
            <a:extLst>
              <a:ext uri="{909E8E84-426E-40DD-AFC4-6F175D3DCCD1}">
                <a14:hiddenFill xmlns:a14="http://schemas.microsoft.com/office/drawing/2010/main">
                  <a:solidFill>
                    <a:schemeClr val="accent1"/>
                  </a:solidFill>
                </a14:hiddenFill>
              </a:ext>
            </a:extLst>
          </p:spPr>
        </p:pic>
      </p:grpSp>
    </p:spTree>
    <p:extLst>
      <p:ext uri="{BB962C8B-B14F-4D97-AF65-F5344CB8AC3E}">
        <p14:creationId xmlns:p14="http://schemas.microsoft.com/office/powerpoint/2010/main" val="2796177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daring of a globe with houses and technology symbols such as computers, arrows, graphs, and cell phone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95400"/>
            <a:ext cx="12573000" cy="10058400"/>
          </a:xfrm>
          <a:prstGeom prst="rect">
            <a:avLst/>
          </a:prstGeom>
        </p:spPr>
      </p:pic>
    </p:spTree>
    <p:extLst>
      <p:ext uri="{BB962C8B-B14F-4D97-AF65-F5344CB8AC3E}">
        <p14:creationId xmlns:p14="http://schemas.microsoft.com/office/powerpoint/2010/main" val="419337964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0" name="Picture 2" descr="stack of books with laptop on top of stack">
            <a:hlinkClick r:id="rId3"/>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066800" y="-685800"/>
            <a:ext cx="13716000" cy="10287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descr="Take this application &#10;a step higher &#10;"/>
          <p:cNvSpPr/>
          <p:nvPr/>
        </p:nvSpPr>
        <p:spPr>
          <a:xfrm>
            <a:off x="762000" y="1143000"/>
            <a:ext cx="5186100" cy="1508105"/>
          </a:xfrm>
          <a:prstGeom prst="rect">
            <a:avLst/>
          </a:prstGeom>
        </p:spPr>
        <p:txBody>
          <a:bodyPr wrap="none">
            <a:spAutoFit/>
          </a:bodyPr>
          <a:lstStyle/>
          <a:p>
            <a:r>
              <a:rPr lang="en-US" sz="4800" b="1" dirty="0" smtClean="0"/>
              <a:t>Take</a:t>
            </a:r>
            <a:r>
              <a:rPr lang="en-US" sz="4400" dirty="0" smtClean="0"/>
              <a:t> </a:t>
            </a:r>
            <a:r>
              <a:rPr lang="en-US" sz="4400" b="1" dirty="0"/>
              <a:t>this application </a:t>
            </a:r>
            <a:endParaRPr lang="en-US" sz="4400" b="1" dirty="0" smtClean="0"/>
          </a:p>
          <a:p>
            <a:pPr algn="ctr"/>
            <a:r>
              <a:rPr lang="en-US" sz="4400" b="1" dirty="0" smtClean="0"/>
              <a:t>a </a:t>
            </a:r>
            <a:r>
              <a:rPr lang="en-US" sz="4400" b="1" dirty="0"/>
              <a:t>step higher </a:t>
            </a:r>
            <a:endParaRPr lang="en-US" sz="4400" dirty="0"/>
          </a:p>
        </p:txBody>
      </p:sp>
    </p:spTree>
    <p:extLst>
      <p:ext uri="{BB962C8B-B14F-4D97-AF65-F5344CB8AC3E}">
        <p14:creationId xmlns:p14="http://schemas.microsoft.com/office/powerpoint/2010/main" val="364249902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InteRxVene entry form:&#10;Intervention date&#10;patient identifier&#10;drug/additive (1)&#10;drug/additive (2)&#10;intervention type&#10;actions/recommednations &#10;level of significance&#10;status &#10;hand-off to:&#10;time spent&#10;attachment&#10;&#10;submit/cancel&#10;&#10;arrow to and box around &quot;hand-off to&quot;"/>
          <p:cNvGrpSpPr/>
          <p:nvPr/>
        </p:nvGrpSpPr>
        <p:grpSpPr>
          <a:xfrm>
            <a:off x="1557528" y="609600"/>
            <a:ext cx="9110472" cy="5381625"/>
            <a:chOff x="1557528" y="609600"/>
            <a:chExt cx="9110472" cy="5381625"/>
          </a:xfrm>
        </p:grpSpPr>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7528" y="609600"/>
              <a:ext cx="9110472" cy="5372100"/>
            </a:xfrm>
            <a:prstGeom prst="rect">
              <a:avLst/>
            </a:prstGeom>
            <a:noFill/>
            <a:ln>
              <a:noFill/>
            </a:ln>
            <a:effectLst>
              <a:outerShdw blurRad="50800" dist="50800" dir="5400000" sx="200000" sy="200000" algn="ctr" rotWithShape="0">
                <a:srgbClr val="000000">
                  <a:alpha val="3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6564" y="866775"/>
              <a:ext cx="6238875" cy="5124450"/>
            </a:xfrm>
            <a:prstGeom prst="rect">
              <a:avLst/>
            </a:prstGeom>
            <a:noFill/>
            <a:ln w="57150">
              <a:solidFill>
                <a:srgbClr val="F9870A"/>
              </a:solidFill>
              <a:miter lim="800000"/>
              <a:headEnd/>
              <a:tailEnd/>
            </a:ln>
            <a:effectLst>
              <a:outerShdw blurRad="50800" dist="50800" dir="5400000" sx="156000" sy="156000" algn="ctr" rotWithShape="0">
                <a:srgbClr val="000000">
                  <a:alpha val="19000"/>
                </a:srgbClr>
              </a:outerShdw>
            </a:effectLst>
            <a:extLst>
              <a:ext uri="{909E8E84-426E-40DD-AFC4-6F175D3DCCD1}">
                <a14:hiddenFill xmlns:a14="http://schemas.microsoft.com/office/drawing/2010/main">
                  <a:solidFill>
                    <a:schemeClr val="accent1"/>
                  </a:solidFill>
                </a14:hiddenFill>
              </a:ext>
            </a:extLst>
          </p:spPr>
        </p:pic>
        <p:sp>
          <p:nvSpPr>
            <p:cNvPr id="5" name="Rectangle 4"/>
            <p:cNvSpPr/>
            <p:nvPr/>
          </p:nvSpPr>
          <p:spPr>
            <a:xfrm>
              <a:off x="3155215" y="4038601"/>
              <a:ext cx="5760186" cy="593735"/>
            </a:xfrm>
            <a:prstGeom prst="rect">
              <a:avLst/>
            </a:prstGeom>
            <a:solidFill>
              <a:schemeClr val="accent1">
                <a:alpha val="0"/>
              </a:schemeClr>
            </a:solidFill>
            <a:ln w="73025">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a:off x="1981201" y="4038601"/>
              <a:ext cx="1066801" cy="593735"/>
            </a:xfrm>
            <a:prstGeom prst="rightArrow">
              <a:avLst/>
            </a:prstGeom>
            <a:solidFill>
              <a:srgbClr val="F9870A"/>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3531805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E-mail from Pharmacy Timesavers&#10;subject: Notification Intervention Hand-Off&#10;&#10;An intervention has been handed off to you. Please click here to view all your pending interventions. Refer to intervention ID # 190 for this request.&#10;&#10;Intervention ID #: 190&#10;Hand-off by: Saunders, Shawn M&#10;Intervention Type: Dose Recommendation&#10;Level of Significance: Minor- Low capacity for harm&#10;Location: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39262"/>
            <a:ext cx="7453025" cy="6718737"/>
          </a:xfrm>
          <a:prstGeom prst="rect">
            <a:avLst/>
          </a:prstGeom>
          <a:noFill/>
          <a:ln w="57150">
            <a:solidFill>
              <a:srgbClr val="F9870A"/>
            </a:solidFill>
            <a:miter lim="800000"/>
            <a:headEnd/>
            <a:tailEnd/>
          </a:ln>
          <a:effectLst>
            <a:outerShdw blurRad="1231900" dist="50800" dir="5400000" sx="138000" sy="138000" algn="ctr" rotWithShape="0">
              <a:srgbClr val="000000">
                <a:alpha val="26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47333553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descr="Sample Intervention Report "/>
          <p:cNvSpPr txBox="1"/>
          <p:nvPr/>
        </p:nvSpPr>
        <p:spPr>
          <a:xfrm>
            <a:off x="1857849" y="235804"/>
            <a:ext cx="8424995" cy="830997"/>
          </a:xfrm>
          <a:prstGeom prst="rect">
            <a:avLst/>
          </a:prstGeom>
          <a:noFill/>
        </p:spPr>
        <p:txBody>
          <a:bodyPr wrap="square" rtlCol="0">
            <a:spAutoFit/>
          </a:bodyPr>
          <a:lstStyle/>
          <a:p>
            <a:pPr algn="ctr"/>
            <a:r>
              <a:rPr lang="en-US" sz="4800" b="1" dirty="0"/>
              <a:t>Sample Intervention Report </a:t>
            </a:r>
          </a:p>
        </p:txBody>
      </p:sp>
      <p:grpSp>
        <p:nvGrpSpPr>
          <p:cNvPr id="9" name="Group 8" descr="Top intervention types &#10;Top areas &#10;top 10 medication"/>
          <p:cNvGrpSpPr/>
          <p:nvPr/>
        </p:nvGrpSpPr>
        <p:grpSpPr>
          <a:xfrm>
            <a:off x="2743201" y="1036365"/>
            <a:ext cx="6829425" cy="5593036"/>
            <a:chOff x="2743201" y="1036365"/>
            <a:chExt cx="6829425" cy="5593036"/>
          </a:xfrm>
        </p:grpSpPr>
        <p:grpSp>
          <p:nvGrpSpPr>
            <p:cNvPr id="2" name="Group 1"/>
            <p:cNvGrpSpPr/>
            <p:nvPr/>
          </p:nvGrpSpPr>
          <p:grpSpPr>
            <a:xfrm>
              <a:off x="2743201" y="1036365"/>
              <a:ext cx="3495675" cy="5593036"/>
              <a:chOff x="2743201" y="1036365"/>
              <a:chExt cx="3495675" cy="5593036"/>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1" y="1476376"/>
                <a:ext cx="3495675" cy="51530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2743201" y="1036365"/>
                <a:ext cx="3495675" cy="400110"/>
              </a:xfrm>
              <a:prstGeom prst="rect">
                <a:avLst/>
              </a:prstGeom>
              <a:solidFill>
                <a:srgbClr val="FFFF00"/>
              </a:solidFill>
            </p:spPr>
            <p:txBody>
              <a:bodyPr wrap="square" rtlCol="0">
                <a:spAutoFit/>
              </a:bodyPr>
              <a:lstStyle/>
              <a:p>
                <a:pPr algn="ctr"/>
                <a:r>
                  <a:rPr lang="en-US" sz="2000" b="1" dirty="0"/>
                  <a:t>Top Intervention Types </a:t>
                </a:r>
              </a:p>
            </p:txBody>
          </p:sp>
        </p:grpSp>
        <p:grpSp>
          <p:nvGrpSpPr>
            <p:cNvPr id="3" name="Group 2"/>
            <p:cNvGrpSpPr/>
            <p:nvPr/>
          </p:nvGrpSpPr>
          <p:grpSpPr>
            <a:xfrm>
              <a:off x="6637714" y="1171349"/>
              <a:ext cx="2066232" cy="2867252"/>
              <a:chOff x="6637714" y="1171349"/>
              <a:chExt cx="2066232" cy="2867252"/>
            </a:xfrm>
          </p:grpSpPr>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75121" y="1533526"/>
                <a:ext cx="2028825" cy="25050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6637714" y="1171349"/>
                <a:ext cx="2066232" cy="400110"/>
              </a:xfrm>
              <a:prstGeom prst="rect">
                <a:avLst/>
              </a:prstGeom>
              <a:solidFill>
                <a:srgbClr val="FFFF00"/>
              </a:solidFill>
            </p:spPr>
            <p:txBody>
              <a:bodyPr wrap="square" rtlCol="0">
                <a:spAutoFit/>
              </a:bodyPr>
              <a:lstStyle/>
              <a:p>
                <a:pPr algn="ctr"/>
                <a:r>
                  <a:rPr lang="en-US" sz="2000" b="1" dirty="0"/>
                  <a:t>Top Areas</a:t>
                </a:r>
              </a:p>
            </p:txBody>
          </p:sp>
        </p:grpSp>
        <p:grpSp>
          <p:nvGrpSpPr>
            <p:cNvPr id="4" name="Group 3"/>
            <p:cNvGrpSpPr/>
            <p:nvPr/>
          </p:nvGrpSpPr>
          <p:grpSpPr>
            <a:xfrm>
              <a:off x="6679946" y="4248090"/>
              <a:ext cx="2892680" cy="2324160"/>
              <a:chOff x="6679946" y="4248090"/>
              <a:chExt cx="2892680" cy="2324160"/>
            </a:xfrm>
          </p:grpSpPr>
          <p:pic>
            <p:nvPicPr>
              <p:cNvPr id="41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5601" y="4648200"/>
                <a:ext cx="2867025" cy="19240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6679946" y="4248090"/>
                <a:ext cx="2892680" cy="400110"/>
              </a:xfrm>
              <a:prstGeom prst="rect">
                <a:avLst/>
              </a:prstGeom>
              <a:solidFill>
                <a:srgbClr val="FFFF00"/>
              </a:solidFill>
            </p:spPr>
            <p:txBody>
              <a:bodyPr wrap="square" rtlCol="0">
                <a:spAutoFit/>
              </a:bodyPr>
              <a:lstStyle/>
              <a:p>
                <a:pPr algn="ctr"/>
                <a:r>
                  <a:rPr lang="en-US" sz="2000" b="1" dirty="0"/>
                  <a:t>Top 10 Medications</a:t>
                </a:r>
              </a:p>
            </p:txBody>
          </p:sp>
        </p:grpSp>
      </p:grpSp>
    </p:spTree>
    <p:extLst>
      <p:ext uri="{BB962C8B-B14F-4D97-AF65-F5344CB8AC3E}">
        <p14:creationId xmlns:p14="http://schemas.microsoft.com/office/powerpoint/2010/main" val="261609712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42" name="Picture 2" descr="Pharmacy Timesavers: national site for pharmacy timesaves, resources, and tools.&#10;This is a live demo/pilot program to collect feedback. Do not use for PHI/PII.&#10;&#10;Cart Fill Tracker: paperless cart fill quality tracking tool for inpatient pharmacies. Click here to view your entries.&#10;&#10;Compounding Tracker: Paperless compounding and pre-packing log for IV, Chemo, Topicals and Liquids.&#10;&#10;InteRxVene: Paperless intervention tracking and reporting tool for pharmacies.&#10;&#10;CancelRx: An online request process to discontinue dueplicate or transferred prescriptions between participating VA pharmacies. &#10;&#10;Box around &quot;InteRxVene&quot;&#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4904" y="-312483"/>
            <a:ext cx="10134600" cy="7600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6749197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descr="Pharmacy Issue&#10;"/>
          <p:cNvSpPr txBox="1"/>
          <p:nvPr/>
        </p:nvSpPr>
        <p:spPr>
          <a:xfrm>
            <a:off x="0" y="381000"/>
            <a:ext cx="6096000" cy="2800767"/>
          </a:xfrm>
          <a:prstGeom prst="rect">
            <a:avLst/>
          </a:prstGeom>
          <a:noFill/>
        </p:spPr>
        <p:txBody>
          <a:bodyPr wrap="square" rtlCol="0">
            <a:spAutoFit/>
          </a:bodyPr>
          <a:lstStyle/>
          <a:p>
            <a:pPr algn="ctr"/>
            <a:r>
              <a:rPr lang="en-US" sz="8800" b="1" dirty="0">
                <a:solidFill>
                  <a:srgbClr val="F9870A"/>
                </a:solidFill>
                <a:effectLst>
                  <a:outerShdw blurRad="38100" dist="38100" dir="2700000" algn="tl">
                    <a:srgbClr val="000000">
                      <a:alpha val="43137"/>
                    </a:srgbClr>
                  </a:outerShdw>
                </a:effectLst>
              </a:rPr>
              <a:t>Pharmacy </a:t>
            </a:r>
            <a:r>
              <a:rPr lang="en-US" sz="8800" b="1" dirty="0" smtClean="0">
                <a:solidFill>
                  <a:srgbClr val="F9870A"/>
                </a:solidFill>
                <a:effectLst>
                  <a:outerShdw blurRad="38100" dist="38100" dir="2700000" algn="tl">
                    <a:srgbClr val="000000">
                      <a:alpha val="43137"/>
                    </a:srgbClr>
                  </a:outerShdw>
                </a:effectLst>
              </a:rPr>
              <a:t>Issue</a:t>
            </a:r>
            <a:endParaRPr lang="en-US" sz="8800" b="1" dirty="0">
              <a:solidFill>
                <a:srgbClr val="F9870A"/>
              </a:solidFill>
              <a:effectLst>
                <a:outerShdw blurRad="38100" dist="38100" dir="2700000" algn="tl">
                  <a:srgbClr val="000000">
                    <a:alpha val="43137"/>
                  </a:srgbClr>
                </a:outerShdw>
              </a:effectLst>
            </a:endParaRPr>
          </a:p>
        </p:txBody>
      </p:sp>
      <p:sp>
        <p:nvSpPr>
          <p:cNvPr id="3" name="TextBox 2" descr="Trying to save time by going paperless&#10;"/>
          <p:cNvSpPr txBox="1"/>
          <p:nvPr/>
        </p:nvSpPr>
        <p:spPr>
          <a:xfrm>
            <a:off x="122903" y="3326788"/>
            <a:ext cx="6096001" cy="3046988"/>
          </a:xfrm>
          <a:prstGeom prst="rect">
            <a:avLst/>
          </a:prstGeom>
          <a:noFill/>
        </p:spPr>
        <p:txBody>
          <a:bodyPr wrap="square" rtlCol="0">
            <a:spAutoFit/>
          </a:bodyPr>
          <a:lstStyle/>
          <a:p>
            <a:pPr algn="ctr"/>
            <a:r>
              <a:rPr lang="en-US" sz="4800" b="1" dirty="0"/>
              <a:t>Trying to save time by going </a:t>
            </a:r>
            <a:r>
              <a:rPr lang="en-US" sz="4800" b="1" dirty="0" smtClean="0"/>
              <a:t>paperless</a:t>
            </a:r>
            <a:endParaRPr lang="en-US" sz="4800" b="1" dirty="0"/>
          </a:p>
          <a:p>
            <a:endParaRPr lang="en-US" sz="3200" dirty="0"/>
          </a:p>
          <a:p>
            <a:r>
              <a:rPr lang="en-US" sz="3200" dirty="0"/>
              <a:t/>
            </a:r>
            <a:br>
              <a:rPr lang="en-US" sz="3200" dirty="0"/>
            </a:br>
            <a:endParaRPr lang="en-US" sz="3200" dirty="0"/>
          </a:p>
        </p:txBody>
      </p:sp>
      <p:pic>
        <p:nvPicPr>
          <p:cNvPr id="5" name="Picture 4" descr="3"/>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3214" b="89994" l="9945" r="89994">
                        <a14:foregroundMark x1="74833" y1="9460" x2="79381" y2="24742"/>
                        <a14:foregroundMark x1="77623" y1="14190" x2="76531" y2="24742"/>
                        <a14:backgroundMark x1="46028" y1="79381" x2="51850" y2="88417"/>
                      </a14:backgroundRemoval>
                    </a14:imgEffect>
                  </a14:imgLayer>
                </a14:imgProps>
              </a:ext>
              <a:ext uri="{28A0092B-C50C-407E-A947-70E740481C1C}">
                <a14:useLocalDpi xmlns:a14="http://schemas.microsoft.com/office/drawing/2010/main" val="0"/>
              </a:ext>
            </a:extLst>
          </a:blip>
          <a:srcRect l="62222" r="8889" b="64444"/>
          <a:stretch/>
        </p:blipFill>
        <p:spPr>
          <a:xfrm>
            <a:off x="5697794" y="-852948"/>
            <a:ext cx="6477000" cy="797169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6732481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Pharmacist opening drawers of medication">
            <a:hlinkClick r:id="rId3"/>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0" y="201105"/>
            <a:ext cx="12573000" cy="83861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44310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3 Tier Cart Checking Process: Instructions: The car checking process involves 3 teirs based on the fill acuracy.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2950" y="188180"/>
            <a:ext cx="6096000" cy="6579810"/>
          </a:xfrm>
          <a:prstGeom prst="rect">
            <a:avLst/>
          </a:prstGeom>
          <a:noFill/>
          <a:ln w="57150">
            <a:solidFill>
              <a:srgbClr val="F9870A"/>
            </a:solidFill>
            <a:miter lim="800000"/>
            <a:headEnd/>
            <a:tailEnd/>
          </a:ln>
          <a:effectLst>
            <a:outerShdw blurRad="1231900" dist="50800" dir="5400000" sx="148000" sy="148000" algn="ctr" rotWithShape="0">
              <a:srgbClr val="000000">
                <a:alpha val="43137"/>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85756101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descr="Woman with head in hands and stack of documents in front of her">
            <a:hlinkClick r:id="rId3"/>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0" y="-264499"/>
            <a:ext cx="12192000" cy="8132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914067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One hand handing another hand a piece of paper">
            <a:hlinkClick r:id="rId3"/>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0" y="-752919"/>
            <a:ext cx="12192000" cy="8132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394020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erson opening empty walle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32" y="0"/>
            <a:ext cx="12201832" cy="8138622"/>
          </a:xfrm>
          <a:prstGeom prst="rect">
            <a:avLst/>
          </a:prstGeom>
        </p:spPr>
      </p:pic>
    </p:spTree>
    <p:extLst>
      <p:ext uri="{BB962C8B-B14F-4D97-AF65-F5344CB8AC3E}">
        <p14:creationId xmlns:p14="http://schemas.microsoft.com/office/powerpoint/2010/main" val="407860085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 descr="Pharmacy Timesavers: national site for pharmacy timesaves, resources, and tools.&#10;This is a live demo/pilot program to collect feedback. Do not use for PHI/PII.&#10;&#10;Cart Fill Tracker: paperless cart fill quality tracking tool for inpatient pharmacies. Click here to view your entries.&#10;&#10;Compounding Tracker: Paperless compounding and pre-packing log for IV, Chemo, Topicals and Liquids.&#10;&#10;InteRxVene: Paperless intervention tracking and reporting tool for pharmacies.&#10;&#10;CancelRx: An online request process to discontinue dueplicate or transferred prescriptions between participating VA pharmacies. &#10;&#10;Arrow pointing to Cart Fill Tracker&#10;"/>
          <p:cNvGrpSpPr/>
          <p:nvPr/>
        </p:nvGrpSpPr>
        <p:grpSpPr>
          <a:xfrm>
            <a:off x="609600" y="0"/>
            <a:ext cx="10210800" cy="6857999"/>
            <a:chOff x="1676400" y="457201"/>
            <a:chExt cx="8736786" cy="6124575"/>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457201"/>
              <a:ext cx="8736786" cy="6124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3555422" y="3091543"/>
              <a:ext cx="1702379" cy="3352800"/>
            </a:xfrm>
            <a:prstGeom prst="rect">
              <a:avLst/>
            </a:prstGeom>
            <a:solidFill>
              <a:schemeClr val="accent1">
                <a:alpha val="0"/>
              </a:schemeClr>
            </a:solidFill>
            <a:ln w="73025">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Arrow 3"/>
            <p:cNvSpPr/>
            <p:nvPr/>
          </p:nvSpPr>
          <p:spPr>
            <a:xfrm rot="20513478">
              <a:off x="2208644" y="4128655"/>
              <a:ext cx="1619859" cy="741005"/>
            </a:xfrm>
            <a:prstGeom prst="rightArrow">
              <a:avLst/>
            </a:prstGeom>
            <a:solidFill>
              <a:srgbClr val="F9870A"/>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347166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art Fill Tracker form:&#10;Date of Fill&#10;Station#&#10;Ward/Area&#10;Filled by&#10;# Missed meds&#10;#Errors &#10;# Minutes t oCheck Chart&#10;Tier&#10;Notes&#10;&#10;Submi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0"/>
            <a:ext cx="135255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3429000" y="762000"/>
            <a:ext cx="6019800" cy="5791200"/>
          </a:xfrm>
          <a:prstGeom prst="rect">
            <a:avLst/>
          </a:prstGeom>
          <a:noFill/>
          <a:ln w="57150">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718802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Cart Fill Tracker form:&#10;Date of Fill&#10;Station#&#10;Ward/Area&#10;Filled by&#10;# Missed meds&#10;#Errors &#10;# Minutes to Check Chart&#10;Tier&#10;Notes&#10;&#10;Submit&#10;&#10;Arrow to and box around Date of Fill"/>
          <p:cNvGrpSpPr/>
          <p:nvPr/>
        </p:nvGrpSpPr>
        <p:grpSpPr>
          <a:xfrm>
            <a:off x="-457200" y="0"/>
            <a:ext cx="13525500" cy="6858000"/>
            <a:chOff x="-457200" y="0"/>
            <a:chExt cx="13525500" cy="685800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0"/>
              <a:ext cx="135255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4191000" y="2667000"/>
              <a:ext cx="3048000" cy="381000"/>
            </a:xfrm>
            <a:prstGeom prst="rect">
              <a:avLst/>
            </a:prstGeom>
            <a:solidFill>
              <a:schemeClr val="accent1">
                <a:alpha val="0"/>
              </a:schemeClr>
            </a:solidFill>
            <a:ln w="73025">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Arrow 3"/>
            <p:cNvSpPr/>
            <p:nvPr/>
          </p:nvSpPr>
          <p:spPr>
            <a:xfrm>
              <a:off x="2438401" y="2486998"/>
              <a:ext cx="1619859" cy="741005"/>
            </a:xfrm>
            <a:prstGeom prst="rightArrow">
              <a:avLst/>
            </a:prstGeom>
            <a:solidFill>
              <a:srgbClr val="F9870A"/>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Rectangle 5"/>
          <p:cNvSpPr/>
          <p:nvPr/>
        </p:nvSpPr>
        <p:spPr>
          <a:xfrm>
            <a:off x="3429000" y="762000"/>
            <a:ext cx="6019800" cy="5791200"/>
          </a:xfrm>
          <a:prstGeom prst="rect">
            <a:avLst/>
          </a:prstGeom>
          <a:noFill/>
          <a:ln w="57150">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295640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Cart Fill Tracker form:&#10;Date of Fill&#10;Station#&#10;Ward/Area&#10;Filled by&#10;# Missed meds&#10;#Errors &#10;# Minutes t oCheck Chart&#10;Tier&#10;Notes&#10;&#10;Submit&#10;&#10;Arrow to and box around Ward/area"/>
          <p:cNvGrpSpPr/>
          <p:nvPr/>
        </p:nvGrpSpPr>
        <p:grpSpPr>
          <a:xfrm>
            <a:off x="-457200" y="0"/>
            <a:ext cx="13525500" cy="6858000"/>
            <a:chOff x="-457200" y="0"/>
            <a:chExt cx="13525500" cy="685800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0"/>
              <a:ext cx="135255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4191000" y="3059682"/>
              <a:ext cx="3429000" cy="561002"/>
            </a:xfrm>
            <a:prstGeom prst="rect">
              <a:avLst/>
            </a:prstGeom>
            <a:solidFill>
              <a:schemeClr val="accent1">
                <a:alpha val="0"/>
              </a:schemeClr>
            </a:solidFill>
            <a:ln w="73025">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Arrow 3"/>
            <p:cNvSpPr/>
            <p:nvPr/>
          </p:nvSpPr>
          <p:spPr>
            <a:xfrm>
              <a:off x="2308346" y="2879680"/>
              <a:ext cx="1730901" cy="741005"/>
            </a:xfrm>
            <a:prstGeom prst="rightArrow">
              <a:avLst/>
            </a:prstGeom>
            <a:solidFill>
              <a:srgbClr val="F9870A"/>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Rectangle 5"/>
          <p:cNvSpPr/>
          <p:nvPr/>
        </p:nvSpPr>
        <p:spPr>
          <a:xfrm>
            <a:off x="3429000" y="762000"/>
            <a:ext cx="6019800" cy="5791200"/>
          </a:xfrm>
          <a:prstGeom prst="rect">
            <a:avLst/>
          </a:prstGeom>
          <a:noFill/>
          <a:ln w="57150">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418241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Cart Fill Tracker form:&#10;Date of Fill&#10;Station#&#10;Ward/Area&#10;Filled by&#10;# Missed meds&#10;#Errors &#10;# Minutes to Check Chart&#10;Tier&#10;Notes&#10;&#10;Submit&#10;&#10;Arrow to and box around Filled by"/>
          <p:cNvGrpSpPr/>
          <p:nvPr/>
        </p:nvGrpSpPr>
        <p:grpSpPr>
          <a:xfrm>
            <a:off x="-457200" y="0"/>
            <a:ext cx="13525500" cy="6858000"/>
            <a:chOff x="-457200" y="0"/>
            <a:chExt cx="13525500" cy="685800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0"/>
              <a:ext cx="135255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4191000" y="3581401"/>
              <a:ext cx="4267200" cy="304545"/>
            </a:xfrm>
            <a:prstGeom prst="rect">
              <a:avLst/>
            </a:prstGeom>
            <a:solidFill>
              <a:schemeClr val="accent1">
                <a:alpha val="0"/>
              </a:schemeClr>
            </a:solidFill>
            <a:ln w="73025">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Arrow 3"/>
            <p:cNvSpPr/>
            <p:nvPr/>
          </p:nvSpPr>
          <p:spPr>
            <a:xfrm>
              <a:off x="2343814" y="3402453"/>
              <a:ext cx="1730901" cy="741005"/>
            </a:xfrm>
            <a:prstGeom prst="rightArrow">
              <a:avLst/>
            </a:prstGeom>
            <a:solidFill>
              <a:srgbClr val="F9870A"/>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Rectangle 5"/>
          <p:cNvSpPr/>
          <p:nvPr/>
        </p:nvSpPr>
        <p:spPr>
          <a:xfrm>
            <a:off x="3429000" y="762000"/>
            <a:ext cx="6019800" cy="5791200"/>
          </a:xfrm>
          <a:prstGeom prst="rect">
            <a:avLst/>
          </a:prstGeom>
          <a:noFill/>
          <a:ln w="57150">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862316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Cart Fill Tracker form:&#10;Date of Fill&#10;Station#&#10;Ward/Area&#10;Filled by&#10;# Missed meds&#10;#Errors &#10;# Minutes to Check Chart&#10;Tier&#10;Notes&#10;&#10;Submit&#10;&#10;Arrow to and box around &#10;#Missed Meds&#10;# Errors&#10;# Minutes to Check Cart&#10;Tier"/>
          <p:cNvGrpSpPr/>
          <p:nvPr/>
        </p:nvGrpSpPr>
        <p:grpSpPr>
          <a:xfrm>
            <a:off x="-457200" y="0"/>
            <a:ext cx="13525500" cy="6858000"/>
            <a:chOff x="-457200" y="0"/>
            <a:chExt cx="13525500" cy="685800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0"/>
              <a:ext cx="135255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4191000" y="3811226"/>
              <a:ext cx="4495800" cy="684575"/>
            </a:xfrm>
            <a:prstGeom prst="rect">
              <a:avLst/>
            </a:prstGeom>
            <a:solidFill>
              <a:schemeClr val="accent1">
                <a:alpha val="0"/>
              </a:schemeClr>
            </a:solidFill>
            <a:ln w="73025">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Arrow 3"/>
            <p:cNvSpPr/>
            <p:nvPr/>
          </p:nvSpPr>
          <p:spPr>
            <a:xfrm>
              <a:off x="2347970" y="3772955"/>
              <a:ext cx="1730901" cy="741005"/>
            </a:xfrm>
            <a:prstGeom prst="rightArrow">
              <a:avLst/>
            </a:prstGeom>
            <a:solidFill>
              <a:srgbClr val="F9870A"/>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Rectangle 5"/>
          <p:cNvSpPr/>
          <p:nvPr/>
        </p:nvSpPr>
        <p:spPr>
          <a:xfrm>
            <a:off x="3429000" y="762000"/>
            <a:ext cx="6019800" cy="5791200"/>
          </a:xfrm>
          <a:prstGeom prst="rect">
            <a:avLst/>
          </a:prstGeom>
          <a:noFill/>
          <a:ln w="57150">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78832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Cart Fill Tracker form:&#10;Date of Fill&#10;Station#&#10;Ward/Area&#10;Filled by&#10;# Missed meds&#10;#Errors &#10;# Minutes to Check Chart&#10;Tier&#10;Notes&#10;&#10;Submit&#10;&#10;Arrow to and box around Notes field"/>
          <p:cNvGrpSpPr/>
          <p:nvPr/>
        </p:nvGrpSpPr>
        <p:grpSpPr>
          <a:xfrm>
            <a:off x="-457200" y="0"/>
            <a:ext cx="13525500" cy="6858000"/>
            <a:chOff x="-457200" y="0"/>
            <a:chExt cx="13525500" cy="685800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0"/>
              <a:ext cx="135255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4191000" y="4495800"/>
              <a:ext cx="4495800" cy="1066800"/>
            </a:xfrm>
            <a:prstGeom prst="rect">
              <a:avLst/>
            </a:prstGeom>
            <a:solidFill>
              <a:schemeClr val="accent1">
                <a:alpha val="0"/>
              </a:schemeClr>
            </a:solidFill>
            <a:ln w="73025">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Arrow 3"/>
            <p:cNvSpPr/>
            <p:nvPr/>
          </p:nvSpPr>
          <p:spPr>
            <a:xfrm>
              <a:off x="2383992" y="4658698"/>
              <a:ext cx="1730901" cy="741005"/>
            </a:xfrm>
            <a:prstGeom prst="rightArrow">
              <a:avLst/>
            </a:prstGeom>
            <a:solidFill>
              <a:srgbClr val="F9870A"/>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3831924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Cart Fill Tracker form:&#10;Date of Fill&#10;Station#&#10;Ward/Area&#10;Filled by&#10;# Missed meds&#10;#Errors &#10;# Minutes to Check Chart&#10;Tier&#10;Notes&#10;&#10;Submit&#10;&#10;Arrow to and box around Submit"/>
          <p:cNvGrpSpPr/>
          <p:nvPr/>
        </p:nvGrpSpPr>
        <p:grpSpPr>
          <a:xfrm>
            <a:off x="-457200" y="0"/>
            <a:ext cx="13525500" cy="6858000"/>
            <a:chOff x="-457200" y="0"/>
            <a:chExt cx="13525500" cy="685800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0"/>
              <a:ext cx="135255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6760102" y="5490694"/>
              <a:ext cx="1926699" cy="476969"/>
            </a:xfrm>
            <a:prstGeom prst="rect">
              <a:avLst/>
            </a:prstGeom>
            <a:solidFill>
              <a:schemeClr val="accent1">
                <a:alpha val="0"/>
              </a:schemeClr>
            </a:solidFill>
            <a:ln w="73025">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Arrow 3"/>
            <p:cNvSpPr/>
            <p:nvPr/>
          </p:nvSpPr>
          <p:spPr>
            <a:xfrm>
              <a:off x="5029201" y="5410201"/>
              <a:ext cx="1730901" cy="741005"/>
            </a:xfrm>
            <a:prstGeom prst="rightArrow">
              <a:avLst/>
            </a:prstGeom>
            <a:solidFill>
              <a:srgbClr val="F9870A"/>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25089156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410" name="Picture 2" descr="hourglass with pills instead of sand">
            <a:hlinkClick r:id="rId3"/>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096000" y="-1"/>
            <a:ext cx="6096000" cy="81280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descr="So how are we saving time? &#10;"/>
          <p:cNvSpPr/>
          <p:nvPr/>
        </p:nvSpPr>
        <p:spPr>
          <a:xfrm>
            <a:off x="0" y="-50706"/>
            <a:ext cx="6096000" cy="6908706"/>
          </a:xfrm>
          <a:prstGeom prst="rect">
            <a:avLst/>
          </a:prstGeom>
          <a:solidFill>
            <a:srgbClr val="E2E3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800" dirty="0">
                <a:solidFill>
                  <a:srgbClr val="F9870A"/>
                </a:solidFill>
                <a:effectLst>
                  <a:outerShdw blurRad="38100" dist="38100" dir="2700000" algn="tl">
                    <a:srgbClr val="000000">
                      <a:alpha val="43137"/>
                    </a:srgbClr>
                  </a:outerShdw>
                </a:effectLst>
              </a:rPr>
              <a:t>So how are we saving time? </a:t>
            </a:r>
          </a:p>
        </p:txBody>
      </p:sp>
    </p:spTree>
    <p:extLst>
      <p:ext uri="{BB962C8B-B14F-4D97-AF65-F5344CB8AC3E}">
        <p14:creationId xmlns:p14="http://schemas.microsoft.com/office/powerpoint/2010/main" val="2751389042"/>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90" name="Picture 6" descr="blue arrows">
            <a:hlinkClick r:id="rId3"/>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03475" y="0"/>
            <a:ext cx="13986998" cy="731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47174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Poll Results"/>
          <p:cNvGrpSpPr/>
          <p:nvPr/>
        </p:nvGrpSpPr>
        <p:grpSpPr>
          <a:xfrm>
            <a:off x="0" y="0"/>
            <a:ext cx="12192000" cy="1610380"/>
            <a:chOff x="0" y="0"/>
            <a:chExt cx="12192000" cy="1610380"/>
          </a:xfrm>
        </p:grpSpPr>
        <p:sp>
          <p:nvSpPr>
            <p:cNvPr id="10" name="Rectangle 9"/>
            <p:cNvSpPr/>
            <p:nvPr/>
          </p:nvSpPr>
          <p:spPr>
            <a:xfrm>
              <a:off x="0" y="0"/>
              <a:ext cx="12192000" cy="161038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1" name="Title 3"/>
            <p:cNvSpPr txBox="1">
              <a:spLocks/>
            </p:cNvSpPr>
            <p:nvPr/>
          </p:nvSpPr>
          <p:spPr>
            <a:xfrm>
              <a:off x="1623916" y="226267"/>
              <a:ext cx="10568084"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400" dirty="0" smtClean="0">
                  <a:solidFill>
                    <a:schemeClr val="bg1"/>
                  </a:solidFill>
                </a:rPr>
                <a:t>Poll Results</a:t>
              </a:r>
              <a:endParaRPr lang="en-US" sz="5400" dirty="0">
                <a:solidFill>
                  <a:schemeClr val="bg1"/>
                </a:solidFill>
              </a:endParaRPr>
            </a:p>
          </p:txBody>
        </p:sp>
        <p:pic>
          <p:nvPicPr>
            <p:cNvPr id="6" name="Picture 3" descr="image of My VeHU Campus blue polling Ico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1450" y="71534"/>
              <a:ext cx="1452466" cy="145246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Rectangle 2" descr="What is your experience level with SharePoint? &#10;"/>
          <p:cNvSpPr/>
          <p:nvPr/>
        </p:nvSpPr>
        <p:spPr>
          <a:xfrm>
            <a:off x="609600" y="1762780"/>
            <a:ext cx="8153400" cy="584775"/>
          </a:xfrm>
          <a:prstGeom prst="rect">
            <a:avLst/>
          </a:prstGeom>
        </p:spPr>
        <p:txBody>
          <a:bodyPr wrap="square">
            <a:spAutoFit/>
          </a:bodyPr>
          <a:lstStyle/>
          <a:p>
            <a:r>
              <a:rPr lang="en-US" sz="3200" b="1" dirty="0"/>
              <a:t>What is your experience level with SharePoint? </a:t>
            </a:r>
          </a:p>
        </p:txBody>
      </p:sp>
      <p:sp>
        <p:nvSpPr>
          <p:cNvPr id="5" name="Content Placeholder 4"/>
          <p:cNvSpPr>
            <a:spLocks noGrp="1"/>
          </p:cNvSpPr>
          <p:nvPr>
            <p:ph idx="1"/>
          </p:nvPr>
        </p:nvSpPr>
        <p:spPr>
          <a:xfrm>
            <a:off x="205863" y="2364865"/>
            <a:ext cx="5924550" cy="4038600"/>
          </a:xfrm>
        </p:spPr>
        <p:txBody>
          <a:bodyPr>
            <a:normAutofit/>
          </a:bodyPr>
          <a:lstStyle/>
          <a:p>
            <a:pPr marL="1143000" lvl="1" indent="-742950">
              <a:buFont typeface="+mj-lt"/>
              <a:buAutoNum type="alphaUcPeriod"/>
            </a:pPr>
            <a:r>
              <a:rPr lang="en-US" sz="3200" dirty="0"/>
              <a:t>I am a beginner, just starting to learn </a:t>
            </a:r>
          </a:p>
          <a:p>
            <a:pPr marL="1143000" lvl="1" indent="-742950">
              <a:buFont typeface="+mj-lt"/>
              <a:buAutoNum type="alphaUcPeriod"/>
            </a:pPr>
            <a:r>
              <a:rPr lang="en-US" sz="3200" dirty="0"/>
              <a:t>I use SharePoint often, but do not know how to develop items </a:t>
            </a:r>
          </a:p>
          <a:p>
            <a:pPr marL="1143000" lvl="1" indent="-742950">
              <a:buFont typeface="+mj-lt"/>
              <a:buAutoNum type="alphaUcPeriod"/>
            </a:pPr>
            <a:r>
              <a:rPr lang="en-US" sz="3200" dirty="0"/>
              <a:t>I am an advanced user and developer </a:t>
            </a:r>
          </a:p>
        </p:txBody>
      </p:sp>
    </p:spTree>
    <p:extLst>
      <p:ext uri="{BB962C8B-B14F-4D97-AF65-F5344CB8AC3E}">
        <p14:creationId xmlns:p14="http://schemas.microsoft.com/office/powerpoint/2010/main" val="173519307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E-mail from Pharmacy Timesavers&#10;Subject: Thank you for your Cart Tracker entry&#10;&#10;Your subimission has been recorded. A copy of the report has been sent to the team member that filled the cart.&#10;&#10;Report ID #: 160&#10;Date of Fill: 10/30/2014&#10;Ward/Area: 2N&#10;# errors: 0&#10;# Missing Meds: 0&#10;Tier 1&#10;&#10;You can view or edit your entries by clicking here (refer to ID #160). Click on the edit button to the left of any entry item to update or change the inform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685800"/>
            <a:ext cx="6172200" cy="5513427"/>
          </a:xfrm>
          <a:prstGeom prst="rect">
            <a:avLst/>
          </a:prstGeom>
          <a:noFill/>
          <a:ln w="57150">
            <a:solidFill>
              <a:srgbClr val="F9870A"/>
            </a:solidFill>
            <a:miter lim="800000"/>
            <a:headEnd/>
            <a:tailEnd/>
          </a:ln>
          <a:effectLst>
            <a:outerShdw blurRad="977900" dir="5400000" sx="125000" sy="125000" algn="ctr" rotWithShape="0">
              <a:srgbClr val="000000">
                <a:alpha val="31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12771452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art Fill Tracker log:&#10;This is a tool to track cart fill accuracy for pharmacy sites nationwide.  An automatic email will be sent to the team member that filled the cart for feedback.  Monthly performance reports can be created quickly by site managers and/or informaticists. Click here to request report access for your site.&#10;&#10;Click here to download the worksheet/contingency forms.&#10;&#10;Create new entry&#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814" y="290514"/>
            <a:ext cx="9096375" cy="6276975"/>
          </a:xfrm>
          <a:prstGeom prst="rect">
            <a:avLst/>
          </a:prstGeom>
          <a:noFill/>
          <a:ln w="57150">
            <a:solidFill>
              <a:srgbClr val="F9870A"/>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762855516"/>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Table with cart fill entries. Table contains:&#10;Month, Total Carts checked, CCPD, # Missed Meds Prevented, # Errors Prevented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914401"/>
            <a:ext cx="7696200" cy="5691847"/>
          </a:xfrm>
          <a:prstGeom prst="rect">
            <a:avLst/>
          </a:prstGeom>
          <a:noFill/>
          <a:ln w="57150">
            <a:solidFill>
              <a:srgbClr val="F9870A"/>
            </a:solidFill>
            <a:miter lim="800000"/>
            <a:headEnd/>
            <a:tailEnd/>
          </a:ln>
          <a:extLst>
            <a:ext uri="{909E8E84-426E-40DD-AFC4-6F175D3DCCD1}">
              <a14:hiddenFill xmlns:a14="http://schemas.microsoft.com/office/drawing/2010/main">
                <a:solidFill>
                  <a:schemeClr val="accent1"/>
                </a:solidFill>
              </a14:hiddenFill>
            </a:ext>
          </a:extLst>
        </p:spPr>
      </p:pic>
      <p:sp>
        <p:nvSpPr>
          <p:cNvPr id="3" name="TextBox 2" descr="Sample Cart Fill Quality Report &#10;"/>
          <p:cNvSpPr txBox="1"/>
          <p:nvPr/>
        </p:nvSpPr>
        <p:spPr>
          <a:xfrm>
            <a:off x="1905001" y="159604"/>
            <a:ext cx="8424995" cy="830997"/>
          </a:xfrm>
          <a:prstGeom prst="rect">
            <a:avLst/>
          </a:prstGeom>
          <a:noFill/>
        </p:spPr>
        <p:txBody>
          <a:bodyPr wrap="square" rtlCol="0">
            <a:spAutoFit/>
          </a:bodyPr>
          <a:lstStyle/>
          <a:p>
            <a:pPr algn="ctr"/>
            <a:r>
              <a:rPr lang="en-US" sz="4800" b="1" dirty="0"/>
              <a:t>Sample Cart Fill Quality Report </a:t>
            </a:r>
          </a:p>
        </p:txBody>
      </p:sp>
    </p:spTree>
    <p:extLst>
      <p:ext uri="{BB962C8B-B14F-4D97-AF65-F5344CB8AC3E}">
        <p14:creationId xmlns:p14="http://schemas.microsoft.com/office/powerpoint/2010/main" val="1077687743"/>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Sample Cart Fill Quality Report:&#10;&#10;Table with cart fill entries. Table contains:&#10;Month, Total Carts checked, CCPD, # Missed Meds Prevented, # Errors Prevented.&#10;&#10;Box around Total carts checked and CCPD."/>
          <p:cNvGrpSpPr/>
          <p:nvPr/>
        </p:nvGrpSpPr>
        <p:grpSpPr>
          <a:xfrm>
            <a:off x="1420550" y="159604"/>
            <a:ext cx="8909446" cy="6446644"/>
            <a:chOff x="1420550" y="159604"/>
            <a:chExt cx="8909446" cy="6446644"/>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914401"/>
              <a:ext cx="7696200" cy="5691847"/>
            </a:xfrm>
            <a:prstGeom prst="rect">
              <a:avLst/>
            </a:prstGeom>
            <a:noFill/>
            <a:ln w="57150">
              <a:solidFill>
                <a:srgbClr val="F9870A"/>
              </a:solidFill>
              <a:miter lim="800000"/>
              <a:headEnd/>
              <a:tailEnd/>
            </a:ln>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1905001" y="159604"/>
              <a:ext cx="8424995" cy="830997"/>
            </a:xfrm>
            <a:prstGeom prst="rect">
              <a:avLst/>
            </a:prstGeom>
            <a:noFill/>
          </p:spPr>
          <p:txBody>
            <a:bodyPr wrap="square" rtlCol="0">
              <a:spAutoFit/>
            </a:bodyPr>
            <a:lstStyle/>
            <a:p>
              <a:pPr algn="ctr"/>
              <a:r>
                <a:rPr lang="en-US" sz="4800" b="1" dirty="0"/>
                <a:t>Sample Cart Fill Quality Report </a:t>
              </a:r>
            </a:p>
          </p:txBody>
        </p:sp>
        <p:sp>
          <p:nvSpPr>
            <p:cNvPr id="4" name="Rectangle 3"/>
            <p:cNvSpPr/>
            <p:nvPr/>
          </p:nvSpPr>
          <p:spPr>
            <a:xfrm>
              <a:off x="3137596" y="914401"/>
              <a:ext cx="2577405" cy="5691847"/>
            </a:xfrm>
            <a:prstGeom prst="rect">
              <a:avLst/>
            </a:prstGeom>
            <a:solidFill>
              <a:schemeClr val="accent1">
                <a:alpha val="0"/>
              </a:schemeClr>
            </a:solidFill>
            <a:ln w="155575">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p:cNvSpPr/>
            <p:nvPr/>
          </p:nvSpPr>
          <p:spPr>
            <a:xfrm>
              <a:off x="1420550" y="620098"/>
              <a:ext cx="1730901" cy="741005"/>
            </a:xfrm>
            <a:prstGeom prst="rightArrow">
              <a:avLst/>
            </a:prstGeom>
            <a:solidFill>
              <a:srgbClr val="F9870A"/>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8242250"/>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Sample Cart Fill Quality Report:&#10;&#10;Table with cart fill entries. Table contains:&#10;Month, Total Carts checked, CCPD, # Missed Meds Prevented, # Errors Prevented.&#10;&#10;Box around and arrow pointing to # Missed Meds prevented."/>
          <p:cNvGrpSpPr/>
          <p:nvPr/>
        </p:nvGrpSpPr>
        <p:grpSpPr>
          <a:xfrm>
            <a:off x="1905001" y="159604"/>
            <a:ext cx="8424995" cy="6572519"/>
            <a:chOff x="1905001" y="159604"/>
            <a:chExt cx="8424995" cy="6572519"/>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914401"/>
              <a:ext cx="7696200" cy="5691847"/>
            </a:xfrm>
            <a:prstGeom prst="rect">
              <a:avLst/>
            </a:prstGeom>
            <a:noFill/>
            <a:ln w="57150">
              <a:solidFill>
                <a:srgbClr val="F9870A"/>
              </a:solidFill>
              <a:miter lim="800000"/>
              <a:headEnd/>
              <a:tailEnd/>
            </a:ln>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1905001" y="159604"/>
              <a:ext cx="8424995" cy="830997"/>
            </a:xfrm>
            <a:prstGeom prst="rect">
              <a:avLst/>
            </a:prstGeom>
            <a:noFill/>
          </p:spPr>
          <p:txBody>
            <a:bodyPr wrap="square" rtlCol="0">
              <a:spAutoFit/>
            </a:bodyPr>
            <a:lstStyle/>
            <a:p>
              <a:pPr algn="ctr"/>
              <a:r>
                <a:rPr lang="en-US" sz="4800" b="1" dirty="0"/>
                <a:t>Sample Cart Fill Quality Report </a:t>
              </a:r>
            </a:p>
          </p:txBody>
        </p:sp>
        <p:sp>
          <p:nvSpPr>
            <p:cNvPr id="4" name="Rectangle 3"/>
            <p:cNvSpPr/>
            <p:nvPr/>
          </p:nvSpPr>
          <p:spPr>
            <a:xfrm>
              <a:off x="5715001" y="914401"/>
              <a:ext cx="2438400" cy="5817722"/>
            </a:xfrm>
            <a:prstGeom prst="rect">
              <a:avLst/>
            </a:prstGeom>
            <a:solidFill>
              <a:schemeClr val="accent1">
                <a:alpha val="0"/>
              </a:schemeClr>
            </a:solidFill>
            <a:ln w="155575">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p:cNvSpPr/>
            <p:nvPr/>
          </p:nvSpPr>
          <p:spPr>
            <a:xfrm>
              <a:off x="3997955" y="646621"/>
              <a:ext cx="1730901" cy="741005"/>
            </a:xfrm>
            <a:prstGeom prst="rightArrow">
              <a:avLst/>
            </a:prstGeom>
            <a:solidFill>
              <a:srgbClr val="F9870A"/>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66642929"/>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Sample Cart Fill Quality Report:&#10;&#10;Table with cart fill entries. Table contains:&#10;Month, Total Carts checked, CCPD, # Missed Meds Prevented, # Errors Prevented.&#10;&#10;Box around and arrow pointing to # Errors Prevented"/>
          <p:cNvGrpSpPr/>
          <p:nvPr/>
        </p:nvGrpSpPr>
        <p:grpSpPr>
          <a:xfrm>
            <a:off x="1905001" y="159604"/>
            <a:ext cx="8424995" cy="6446644"/>
            <a:chOff x="1905001" y="159604"/>
            <a:chExt cx="8424995" cy="6446644"/>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914401"/>
              <a:ext cx="7696200" cy="5691847"/>
            </a:xfrm>
            <a:prstGeom prst="rect">
              <a:avLst/>
            </a:prstGeom>
            <a:noFill/>
            <a:ln w="57150">
              <a:solidFill>
                <a:srgbClr val="F9870A"/>
              </a:solidFill>
              <a:miter lim="800000"/>
              <a:headEnd/>
              <a:tailEnd/>
            </a:ln>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1905001" y="159604"/>
              <a:ext cx="8424995" cy="830997"/>
            </a:xfrm>
            <a:prstGeom prst="rect">
              <a:avLst/>
            </a:prstGeom>
            <a:noFill/>
          </p:spPr>
          <p:txBody>
            <a:bodyPr wrap="square" rtlCol="0">
              <a:spAutoFit/>
            </a:bodyPr>
            <a:lstStyle/>
            <a:p>
              <a:pPr algn="ctr"/>
              <a:r>
                <a:rPr lang="en-US" sz="4800" b="1" dirty="0"/>
                <a:t>Sample Cart Fill Quality Report </a:t>
              </a:r>
            </a:p>
          </p:txBody>
        </p:sp>
        <p:sp>
          <p:nvSpPr>
            <p:cNvPr id="4" name="Rectangle 3"/>
            <p:cNvSpPr/>
            <p:nvPr/>
          </p:nvSpPr>
          <p:spPr>
            <a:xfrm>
              <a:off x="8153400" y="914401"/>
              <a:ext cx="1828800" cy="5691847"/>
            </a:xfrm>
            <a:prstGeom prst="rect">
              <a:avLst/>
            </a:prstGeom>
            <a:solidFill>
              <a:schemeClr val="accent1">
                <a:alpha val="0"/>
              </a:schemeClr>
            </a:solidFill>
            <a:ln w="155575">
              <a:solidFill>
                <a:srgbClr val="F98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p:cNvSpPr/>
            <p:nvPr/>
          </p:nvSpPr>
          <p:spPr>
            <a:xfrm>
              <a:off x="6262548" y="646621"/>
              <a:ext cx="1730901" cy="741005"/>
            </a:xfrm>
            <a:prstGeom prst="rightArrow">
              <a:avLst/>
            </a:prstGeom>
            <a:solidFill>
              <a:srgbClr val="F9870A"/>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47988385"/>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338" name="Picture 2" descr="privacy">
            <a:hlinkClick r:id="rId3"/>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892397" y="90240"/>
            <a:ext cx="8450747" cy="68113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8881346"/>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Pharmacy Wb Apps: national site for pharmacy timesaves, resources, and tools.&#10;This is a live demo/pilot program to collect feedback. Do not use for PHI/PII.&#10;&#10;Cart Fill Tracker: paperless cart fill quality tracking tool for inpatient pharmacies. Click here to view your entries.&#10;&#10;Compounding Tracker: Paperless compounding and pre-packing log for IV, Chemo, Topicals and Liquids.&#10;&#10;InteRxVene: Paperless intervention tracking and reporting tool for pharmacies.&#10;&#10;Tutorial videos: A collection of tutorial videos on how to build these applications. More coming soon!&#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72116"/>
            <a:ext cx="9917831" cy="67858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75403386"/>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SharePoint Video Tutorials &#10;Media Web Part &#10;Screen shot of video about Cart Fill Tracker 101: How to setup a custom li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2400"/>
            <a:ext cx="7729415" cy="701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7697460" y="2781300"/>
            <a:ext cx="4462585" cy="1143000"/>
          </a:xfrm>
        </p:spPr>
        <p:txBody>
          <a:bodyPr>
            <a:noAutofit/>
          </a:bodyPr>
          <a:lstStyle/>
          <a:p>
            <a:r>
              <a:rPr lang="en-US" sz="7200" dirty="0" smtClean="0">
                <a:solidFill>
                  <a:srgbClr val="F9870A"/>
                </a:solidFill>
                <a:effectLst>
                  <a:outerShdw blurRad="38100" dist="38100" dir="2700000" algn="tl">
                    <a:srgbClr val="000000">
                      <a:alpha val="43137"/>
                    </a:srgbClr>
                  </a:outerShdw>
                </a:effectLst>
              </a:rPr>
              <a:t>Bookmark </a:t>
            </a:r>
            <a:r>
              <a:rPr lang="en-US" sz="7200" dirty="0">
                <a:solidFill>
                  <a:srgbClr val="F9870A"/>
                </a:solidFill>
                <a:effectLst>
                  <a:outerShdw blurRad="38100" dist="38100" dir="2700000" algn="tl">
                    <a:srgbClr val="000000">
                      <a:alpha val="43137"/>
                    </a:srgbClr>
                  </a:outerShdw>
                </a:effectLst>
              </a:rPr>
              <a:t>the </a:t>
            </a:r>
            <a:r>
              <a:rPr lang="en-US" sz="7200" dirty="0" smtClean="0">
                <a:solidFill>
                  <a:srgbClr val="F9870A"/>
                </a:solidFill>
                <a:effectLst>
                  <a:outerShdw blurRad="38100" dist="38100" dir="2700000" algn="tl">
                    <a:srgbClr val="000000">
                      <a:alpha val="43137"/>
                    </a:srgbClr>
                  </a:outerShdw>
                </a:effectLst>
              </a:rPr>
              <a:t>Site </a:t>
            </a:r>
            <a:endParaRPr lang="en-US" sz="7200" dirty="0">
              <a:solidFill>
                <a:srgbClr val="F9870A"/>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38707748"/>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Pharmacy Wb Apps: national site for pharmacy timesaves, resources, and tools.&#10;This is a live demo/pilot program to collect feedback. Do not use for PHI/PII.&#10;&#10;Cart Fill Tracker: paperless cart fill quality tracking tool for inpatient pharmacies. Click here to view your entries.&#10;&#10;Compounding Tracker: Paperless compounding and pre-packing log for IV, Chemo, Topicals and Liquids.&#10;&#10;InteRxVene: Paperless intervention tracking and reporting tool for pharmacies.&#10;&#10;Tutorial videos: A collection of tutorial videos on how to build these applications. More coming soon!&#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040477"/>
            <a:ext cx="8381047" cy="4310063"/>
          </a:xfrm>
          <a:prstGeom prst="rect">
            <a:avLst/>
          </a:prstGeom>
          <a:noFill/>
          <a:ln w="57150">
            <a:solidFill>
              <a:srgbClr val="F9870A"/>
            </a:solidFill>
            <a:miter lim="800000"/>
            <a:headEnd/>
            <a:tailEnd/>
          </a:ln>
          <a:effectLst>
            <a:outerShdw blurRad="1270000" dist="635000" dir="5400000" sx="168000" sy="168000" algn="ctr" rotWithShape="0">
              <a:srgbClr val="000000">
                <a:alpha val="21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50282916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BFE1ACE021C6A4588FBD8E30896C586" ma:contentTypeVersion="0" ma:contentTypeDescription="Create a new document." ma:contentTypeScope="" ma:versionID="93b66e08786067c907744deeac1ef3a4">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D575B13-AC77-475E-85B5-BF6B32039155}">
  <ds:schemaRefs>
    <ds:schemaRef ds:uri="http://schemas.openxmlformats.org/package/2006/metadata/core-properties"/>
    <ds:schemaRef ds:uri="http://schemas.microsoft.com/office/2006/documentManagement/types"/>
    <ds:schemaRef ds:uri="http://purl.org/dc/elements/1.1/"/>
    <ds:schemaRef ds:uri="http://purl.org/dc/terms/"/>
    <ds:schemaRef ds:uri="http://purl.org/dc/dcmitype/"/>
    <ds:schemaRef ds:uri="http://schemas.microsoft.com/office/infopath/2007/PartnerControls"/>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00D90F21-6E49-4612-B3DE-B0268293C95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2CF16997-CF0E-41D7-8DDC-E2F684330A8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8452</TotalTime>
  <Words>11149</Words>
  <Application>Microsoft Office PowerPoint</Application>
  <PresentationFormat>Widescreen</PresentationFormat>
  <Paragraphs>1080</Paragraphs>
  <Slides>295</Slides>
  <Notes>295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295</vt:i4>
      </vt:variant>
    </vt:vector>
  </HeadingPairs>
  <TitlesOfParts>
    <vt:vector size="300" baseType="lpstr">
      <vt:lpstr>Arial</vt:lpstr>
      <vt:lpstr>Calibri</vt:lpstr>
      <vt:lpstr>Calibri Light</vt:lpstr>
      <vt:lpstr>Wingdings</vt:lpstr>
      <vt:lpstr>Office Theme</vt:lpstr>
      <vt:lpstr>Utilizing SharePoint to Enhance Pharmacy Operations, Communication and Data Measures</vt:lpstr>
      <vt:lpstr>PowerPoint Presentation</vt:lpstr>
      <vt:lpstr>Check with your local IT, ADPACs and ISOs </vt:lpstr>
      <vt:lpstr>Objectives</vt:lpstr>
      <vt:lpstr>Poll Question</vt:lpstr>
      <vt:lpstr>PowerPoint Presentation</vt:lpstr>
      <vt:lpstr>PowerPoint Presentation</vt:lpstr>
      <vt:lpstr>PowerPoint Presentation</vt:lpstr>
      <vt:lpstr>PowerPoint Presentation</vt:lpstr>
      <vt:lpstr>PowerPoint Presentation</vt:lpstr>
      <vt:lpstr>What about the time investment to build these apps? </vt:lpstr>
      <vt:lpstr>PowerPoint Presentation</vt:lpstr>
      <vt:lpstr>PowerPoint Presentation</vt:lpstr>
      <vt:lpstr>PowerPoint Presentation</vt:lpstr>
      <vt:lpstr>PowerPoint Presentation</vt:lpstr>
      <vt:lpstr>PowerPoint Presentation</vt:lpstr>
      <vt:lpstr>Don’t worry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Nursing Teams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Poll Question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Bookmark the Site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Poll Question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Ask the Presenter</vt:lpstr>
    </vt:vector>
  </TitlesOfParts>
  <Company>Veteran Affairs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Utilizing SharePoint to Enhance Pharmacy Operations, Communication</dc:title>
  <dc:creator>VHA OIA Training Strategy</dc:creator>
  <cp:keywords>SharePoint; pharmacy; pharmacy timesavers; cart track filler</cp:keywords>
  <cp:lastModifiedBy>Presenter</cp:lastModifiedBy>
  <cp:revision>632</cp:revision>
  <cp:lastPrinted>2014-07-22T13:47:26Z</cp:lastPrinted>
  <dcterms:created xsi:type="dcterms:W3CDTF">2014-07-22T12:27:40Z</dcterms:created>
  <dcterms:modified xsi:type="dcterms:W3CDTF">2014-12-11T18:51:05Z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0x0101001BFE1ACE021C6A4588FBD8E30896C586</vt:lpwstr>
  </property>
</Properties>
</file>