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1.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2.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rts/chart1.xml" ContentType="application/vnd.openxmlformats-officedocument.drawingml.chart+xml"/>
  <Override PartName="/ppt/notesSlides/notesSlide26.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32.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33.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rts/colors1.xml" ContentType="application/vnd.ms-office.chartcolorstyle+xml"/>
  <Override PartName="/ppt/charts/style1.xml" ContentType="application/vnd.ms-office.chart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6" r:id="rId4"/>
  </p:sldMasterIdLst>
  <p:notesMasterIdLst>
    <p:notesMasterId r:id="rId73"/>
  </p:notesMasterIdLst>
  <p:handoutMasterIdLst>
    <p:handoutMasterId r:id="rId74"/>
  </p:handoutMasterIdLst>
  <p:sldIdLst>
    <p:sldId id="453" r:id="rId5"/>
    <p:sldId id="428" r:id="rId6"/>
    <p:sldId id="300" r:id="rId7"/>
    <p:sldId id="301" r:id="rId8"/>
    <p:sldId id="302" r:id="rId9"/>
    <p:sldId id="427" r:id="rId10"/>
    <p:sldId id="405" r:id="rId11"/>
    <p:sldId id="441" r:id="rId12"/>
    <p:sldId id="442" r:id="rId13"/>
    <p:sldId id="443" r:id="rId14"/>
    <p:sldId id="447" r:id="rId15"/>
    <p:sldId id="448" r:id="rId16"/>
    <p:sldId id="293" r:id="rId17"/>
    <p:sldId id="319" r:id="rId18"/>
    <p:sldId id="406" r:id="rId19"/>
    <p:sldId id="298" r:id="rId20"/>
    <p:sldId id="267" r:id="rId21"/>
    <p:sldId id="440" r:id="rId22"/>
    <p:sldId id="261" r:id="rId23"/>
    <p:sldId id="269" r:id="rId24"/>
    <p:sldId id="272" r:id="rId25"/>
    <p:sldId id="273" r:id="rId26"/>
    <p:sldId id="432" r:id="rId27"/>
    <p:sldId id="423" r:id="rId28"/>
    <p:sldId id="431" r:id="rId29"/>
    <p:sldId id="435" r:id="rId30"/>
    <p:sldId id="276" r:id="rId31"/>
    <p:sldId id="277" r:id="rId32"/>
    <p:sldId id="278" r:id="rId33"/>
    <p:sldId id="460" r:id="rId34"/>
    <p:sldId id="461" r:id="rId35"/>
    <p:sldId id="462" r:id="rId36"/>
    <p:sldId id="463" r:id="rId37"/>
    <p:sldId id="280" r:id="rId38"/>
    <p:sldId id="464" r:id="rId39"/>
    <p:sldId id="281" r:id="rId40"/>
    <p:sldId id="416" r:id="rId41"/>
    <p:sldId id="417" r:id="rId42"/>
    <p:sldId id="308" r:id="rId43"/>
    <p:sldId id="465" r:id="rId44"/>
    <p:sldId id="283" r:id="rId45"/>
    <p:sldId id="473" r:id="rId46"/>
    <p:sldId id="459" r:id="rId47"/>
    <p:sldId id="418" r:id="rId48"/>
    <p:sldId id="466" r:id="rId49"/>
    <p:sldId id="330" r:id="rId50"/>
    <p:sldId id="331" r:id="rId51"/>
    <p:sldId id="333" r:id="rId52"/>
    <p:sldId id="347" r:id="rId53"/>
    <p:sldId id="352" r:id="rId54"/>
    <p:sldId id="419" r:id="rId55"/>
    <p:sldId id="360" r:id="rId56"/>
    <p:sldId id="335" r:id="rId57"/>
    <p:sldId id="358" r:id="rId58"/>
    <p:sldId id="426" r:id="rId59"/>
    <p:sldId id="471" r:id="rId60"/>
    <p:sldId id="472" r:id="rId61"/>
    <p:sldId id="359" r:id="rId62"/>
    <p:sldId id="361" r:id="rId63"/>
    <p:sldId id="449" r:id="rId64"/>
    <p:sldId id="451" r:id="rId65"/>
    <p:sldId id="452" r:id="rId66"/>
    <p:sldId id="400" r:id="rId67"/>
    <p:sldId id="469" r:id="rId68"/>
    <p:sldId id="470" r:id="rId69"/>
    <p:sldId id="421" r:id="rId70"/>
    <p:sldId id="422" r:id="rId71"/>
    <p:sldId id="344" r:id="rId72"/>
  </p:sldIdLst>
  <p:sldSz cx="12192000" cy="6858000"/>
  <p:notesSz cx="7010400" cy="92964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Osinubi, Omowunmi Y." initials="OOY" lastIdx="4"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532C"/>
    <a:srgbClr val="918669"/>
    <a:srgbClr val="A0967C"/>
    <a:srgbClr val="AFA690"/>
    <a:srgbClr val="BD9B53"/>
    <a:srgbClr val="333399"/>
    <a:srgbClr val="EAACD5"/>
    <a:srgbClr val="8D236A"/>
    <a:srgbClr val="CC3399"/>
    <a:srgbClr val="8B96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20323" autoAdjust="0"/>
    <p:restoredTop sz="86475" autoAdjust="0"/>
  </p:normalViewPr>
  <p:slideViewPr>
    <p:cSldViewPr>
      <p:cViewPr>
        <p:scale>
          <a:sx n="60" d="100"/>
          <a:sy n="60" d="100"/>
        </p:scale>
        <p:origin x="426" y="-450"/>
      </p:cViewPr>
      <p:guideLst>
        <p:guide orient="horz" pos="2160"/>
        <p:guide pos="3840"/>
      </p:guideLst>
    </p:cSldViewPr>
  </p:slideViewPr>
  <p:outlineViewPr>
    <p:cViewPr>
      <p:scale>
        <a:sx n="33" d="100"/>
        <a:sy n="33" d="100"/>
      </p:scale>
      <p:origin x="0" y="14646"/>
    </p:cViewPr>
  </p:outlineViewPr>
  <p:notesTextViewPr>
    <p:cViewPr>
      <p:scale>
        <a:sx n="1" d="1"/>
        <a:sy n="1" d="1"/>
      </p:scale>
      <p:origin x="0" y="0"/>
    </p:cViewPr>
  </p:notesTextViewPr>
  <p:sorterViewPr>
    <p:cViewPr>
      <p:scale>
        <a:sx n="100" d="100"/>
        <a:sy n="100" d="100"/>
      </p:scale>
      <p:origin x="0" y="516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handoutMaster" Target="handoutMasters/handoutMaster1.xml"/><Relationship Id="rId79"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notesMaster" Target="notesMasters/notesMaster1.xml"/><Relationship Id="rId78"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s>
</file>

<file path=ppt/charts/_rels/chart1.xml.rels><?xml version="1.0" encoding="UTF-8" standalone="yes"?>
<Relationships xmlns="http://schemas.openxmlformats.org/package/2006/relationships"><Relationship Id="rId3" Type="http://schemas.microsoft.com/office/2011/relationships/chartStyle" Target="style1.xml"/><Relationship Id="rId2" Type="http://schemas.microsoft.com/office/2011/relationships/chartColorStyle" Target="colors1.xml"/><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Items Burned at Joint Base Balad</c:v>
                </c:pt>
              </c:strCache>
            </c:strRef>
          </c:tx>
          <c:dPt>
            <c:idx val="0"/>
            <c:bubble3D val="0"/>
            <c:spPr>
              <a:solidFill>
                <a:schemeClr val="accent6"/>
              </a:solidFill>
              <a:ln>
                <a:noFill/>
              </a:ln>
              <a:effectLst>
                <a:outerShdw blurRad="63500" sx="102000" sy="102000" algn="ctr" rotWithShape="0">
                  <a:prstClr val="black">
                    <a:alpha val="20000"/>
                  </a:prstClr>
                </a:outerShdw>
              </a:effectLst>
            </c:spPr>
          </c:dPt>
          <c:dPt>
            <c:idx val="1"/>
            <c:bubble3D val="0"/>
            <c:spPr>
              <a:solidFill>
                <a:schemeClr val="accent5"/>
              </a:solidFill>
              <a:ln>
                <a:noFill/>
              </a:ln>
              <a:effectLst>
                <a:outerShdw blurRad="63500" sx="102000" sy="102000" algn="ctr" rotWithShape="0">
                  <a:prstClr val="black">
                    <a:alpha val="20000"/>
                  </a:prstClr>
                </a:outerShdw>
              </a:effectLst>
            </c:spPr>
          </c:dPt>
          <c:dPt>
            <c:idx val="2"/>
            <c:bubble3D val="0"/>
            <c:spPr>
              <a:solidFill>
                <a:schemeClr val="accent4"/>
              </a:solidFill>
              <a:ln>
                <a:noFill/>
              </a:ln>
              <a:effectLst>
                <a:outerShdw blurRad="63500" sx="102000" sy="102000" algn="ctr" rotWithShape="0">
                  <a:prstClr val="black">
                    <a:alpha val="20000"/>
                  </a:prstClr>
                </a:outerShdw>
              </a:effectLst>
            </c:spPr>
          </c:dPt>
          <c:dPt>
            <c:idx val="3"/>
            <c:bubble3D val="0"/>
            <c:spPr>
              <a:solidFill>
                <a:schemeClr val="accent6">
                  <a:lumMod val="60000"/>
                </a:schemeClr>
              </a:solidFill>
              <a:ln>
                <a:noFill/>
              </a:ln>
              <a:effectLst>
                <a:outerShdw blurRad="63500" sx="102000" sy="102000" algn="ctr" rotWithShape="0">
                  <a:prstClr val="black">
                    <a:alpha val="20000"/>
                  </a:prstClr>
                </a:outerShdw>
              </a:effectLst>
            </c:spPr>
          </c:dPt>
          <c:dPt>
            <c:idx val="4"/>
            <c:bubble3D val="0"/>
            <c:spPr>
              <a:solidFill>
                <a:schemeClr val="accent3">
                  <a:lumMod val="75000"/>
                </a:schemeClr>
              </a:solidFill>
              <a:ln>
                <a:noFill/>
              </a:ln>
              <a:effectLst>
                <a:outerShdw blurRad="63500" sx="102000" sy="102000" algn="ctr" rotWithShape="0">
                  <a:prstClr val="black">
                    <a:alpha val="20000"/>
                  </a:prstClr>
                </a:outerShdw>
              </a:effectLst>
            </c:spPr>
          </c:dPt>
          <c:dLbls>
            <c:dLbl>
              <c:idx val="0"/>
              <c:layout>
                <c:manualLayout>
                  <c:x val="1.6699627611453577E-2"/>
                  <c:y val="0"/>
                </c:manualLayout>
              </c:layout>
              <c:dLblPos val="bestFit"/>
              <c:showLegendKey val="0"/>
              <c:showVal val="0"/>
              <c:showCatName val="1"/>
              <c:showSerName val="0"/>
              <c:showPercent val="0"/>
              <c:showBubbleSize val="0"/>
            </c:dLbl>
            <c:dLbl>
              <c:idx val="1"/>
              <c:layout>
                <c:manualLayout>
                  <c:x val="1.6699627611453577E-2"/>
                  <c:y val="2.3168416504736587E-2"/>
                </c:manualLayout>
              </c:layout>
              <c:spPr>
                <a:noFill/>
                <a:ln>
                  <a:noFill/>
                </a:ln>
                <a:effectLst/>
              </c:spPr>
              <c:txPr>
                <a:bodyPr rot="0" spcFirstLastPara="1" vertOverflow="ellipsis" vert="horz" wrap="square" lIns="38100" tIns="19050" rIns="38100" bIns="19050" anchor="ctr" anchorCtr="1">
                  <a:noAutofit/>
                </a:bodyPr>
                <a:lstStyle/>
                <a:p>
                  <a:pPr>
                    <a:defRPr sz="3600" b="1" i="0" u="none" strike="noStrike" kern="1200" spc="0" baseline="0">
                      <a:solidFill>
                        <a:schemeClr val="tx1"/>
                      </a:solidFill>
                      <a:latin typeface="+mn-lt"/>
                      <a:ea typeface="+mn-ea"/>
                      <a:cs typeface="+mn-cs"/>
                    </a:defRPr>
                  </a:pPr>
                  <a:endParaRPr lang="en-US"/>
                </a:p>
              </c:txPr>
              <c:dLblPos val="bestFit"/>
              <c:showLegendKey val="0"/>
              <c:showVal val="0"/>
              <c:showCatName val="1"/>
              <c:showSerName val="0"/>
              <c:showPercent val="0"/>
              <c:showBubbleSize val="0"/>
            </c:dLbl>
            <c:dLbl>
              <c:idx val="2"/>
              <c:layout>
                <c:manualLayout>
                  <c:x val="-4.1682089715134049E-3"/>
                  <c:y val="6.5643631397175592E-2"/>
                </c:manualLayout>
              </c:layout>
              <c:dLblPos val="bestFit"/>
              <c:showLegendKey val="0"/>
              <c:showVal val="0"/>
              <c:showCatName val="1"/>
              <c:showSerName val="0"/>
              <c:showPercent val="0"/>
              <c:showBubbleSize val="0"/>
            </c:dLbl>
            <c:dLbl>
              <c:idx val="3"/>
              <c:layout>
                <c:manualLayout>
                  <c:x val="1.9830807788601124E-2"/>
                  <c:y val="6.1782241314988794E-2"/>
                </c:manualLayout>
              </c:layout>
              <c:dLblPos val="bestFit"/>
              <c:showLegendKey val="0"/>
              <c:showVal val="0"/>
              <c:showCatName val="1"/>
              <c:showSerName val="0"/>
              <c:showPercent val="0"/>
              <c:showBubbleSize val="0"/>
            </c:dLbl>
            <c:dLbl>
              <c:idx val="4"/>
              <c:layout>
                <c:manualLayout>
                  <c:x val="-1.2524720708590259E-2"/>
                  <c:y val="-3.2821815698587796E-2"/>
                </c:manualLayout>
              </c:layout>
              <c:dLblPos val="bestFit"/>
              <c:showLegendKey val="0"/>
              <c:showVal val="0"/>
              <c:showCatName val="1"/>
              <c:showSerName val="0"/>
              <c:showPercent val="0"/>
              <c:showBubbleSize val="0"/>
            </c:dLbl>
            <c:spPr>
              <a:noFill/>
              <a:ln>
                <a:noFill/>
              </a:ln>
              <a:effectLst/>
            </c:spPr>
            <c:txPr>
              <a:bodyPr rot="0" spcFirstLastPara="1" vertOverflow="ellipsis" vert="horz" wrap="square" lIns="38100" tIns="19050" rIns="38100" bIns="19050" anchor="ctr" anchorCtr="1">
                <a:spAutoFit/>
              </a:bodyPr>
              <a:lstStyle/>
              <a:p>
                <a:pPr>
                  <a:defRPr sz="3600" b="1" i="0" u="none" strike="noStrike" kern="1200" spc="0" baseline="0">
                    <a:solidFill>
                      <a:schemeClr val="tx1"/>
                    </a:solidFill>
                    <a:latin typeface="+mn-lt"/>
                    <a:ea typeface="+mn-ea"/>
                    <a:cs typeface="+mn-cs"/>
                  </a:defRPr>
                </a:pPr>
                <a:endParaRPr lang="en-US"/>
              </a:p>
            </c:txPr>
            <c:dLblPos val="outEnd"/>
            <c:showLegendKey val="0"/>
            <c:showVal val="0"/>
            <c:showCatName val="1"/>
            <c:showSerName val="0"/>
            <c:showPercent val="0"/>
            <c:showBubbleSize val="0"/>
            <c:showLeaderLines val="0"/>
            <c:extLst>
              <c:ext xmlns:c15="http://schemas.microsoft.com/office/drawing/2012/chart" uri="{CE6537A1-D6FC-4f65-9D91-7224C49458BB}"/>
            </c:extLst>
          </c:dLbls>
          <c:cat>
            <c:strRef>
              <c:f>Sheet1!$A$2:$A$6</c:f>
              <c:strCache>
                <c:ptCount val="5"/>
                <c:pt idx="0">
                  <c:v>Plastics</c:v>
                </c:pt>
                <c:pt idx="1">
                  <c:v>Wood</c:v>
                </c:pt>
                <c:pt idx="2">
                  <c:v>Misc Non-Combust</c:v>
                </c:pt>
                <c:pt idx="3">
                  <c:v>Metals</c:v>
                </c:pt>
                <c:pt idx="4">
                  <c:v>Misc Combust</c:v>
                </c:pt>
              </c:strCache>
            </c:strRef>
          </c:cat>
          <c:val>
            <c:numRef>
              <c:f>Sheet1!$B$2:$B$6</c:f>
              <c:numCache>
                <c:formatCode>General</c:formatCode>
                <c:ptCount val="5"/>
                <c:pt idx="0">
                  <c:v>5.5</c:v>
                </c:pt>
                <c:pt idx="1">
                  <c:v>6.5</c:v>
                </c:pt>
                <c:pt idx="2">
                  <c:v>3.5</c:v>
                </c:pt>
                <c:pt idx="3">
                  <c:v>1.5</c:v>
                </c:pt>
                <c:pt idx="4">
                  <c:v>82</c:v>
                </c:pt>
              </c:numCache>
            </c:numRef>
          </c:val>
        </c:ser>
        <c:dLbls>
          <c:dLblPos val="outEnd"/>
          <c:showLegendKey val="0"/>
          <c:showVal val="0"/>
          <c:showCatName val="1"/>
          <c:showSerName val="0"/>
          <c:showPercent val="0"/>
          <c:showBubbleSize val="0"/>
          <c:showLeaderLines val="0"/>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image" Target="../media/image6.jpeg"/></Relationships>
</file>

<file path=ppt/diagrams/_rels/data11.xml.rels><?xml version="1.0" encoding="UTF-8" standalone="yes"?>
<Relationships xmlns="http://schemas.openxmlformats.org/package/2006/relationships"><Relationship Id="rId1" Type="http://schemas.openxmlformats.org/officeDocument/2006/relationships/image" Target="../media/image27.png"/></Relationships>
</file>

<file path=ppt/diagrams/_rels/data13.xml.rels><?xml version="1.0" encoding="UTF-8" standalone="yes"?>
<Relationships xmlns="http://schemas.openxmlformats.org/package/2006/relationships"><Relationship Id="rId1" Type="http://schemas.openxmlformats.org/officeDocument/2006/relationships/image" Target="../media/image27.png"/></Relationships>
</file>

<file path=ppt/diagrams/_rels/data15.xml.rels><?xml version="1.0" encoding="UTF-8" standalone="yes"?>
<Relationships xmlns="http://schemas.openxmlformats.org/package/2006/relationships"><Relationship Id="rId1" Type="http://schemas.openxmlformats.org/officeDocument/2006/relationships/image" Target="../media/image27.png"/></Relationships>
</file>

<file path=ppt/diagrams/_rels/drawing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image" Target="../media/image6.jpeg"/></Relationships>
</file>

<file path=ppt/diagrams/_rels/drawing11.xml.rels><?xml version="1.0" encoding="UTF-8" standalone="yes"?>
<Relationships xmlns="http://schemas.openxmlformats.org/package/2006/relationships"><Relationship Id="rId1" Type="http://schemas.openxmlformats.org/officeDocument/2006/relationships/image" Target="../media/image27.png"/></Relationships>
</file>

<file path=ppt/diagrams/_rels/drawing13.xml.rels><?xml version="1.0" encoding="UTF-8" standalone="yes"?>
<Relationships xmlns="http://schemas.openxmlformats.org/package/2006/relationships"><Relationship Id="rId1" Type="http://schemas.openxmlformats.org/officeDocument/2006/relationships/image" Target="../media/image27.png"/></Relationships>
</file>

<file path=ppt/diagrams/_rels/drawing15.xml.rels><?xml version="1.0" encoding="UTF-8" standalone="yes"?>
<Relationships xmlns="http://schemas.openxmlformats.org/package/2006/relationships"><Relationship Id="rId1" Type="http://schemas.openxmlformats.org/officeDocument/2006/relationships/image" Target="../media/image27.png"/></Relationships>
</file>

<file path=ppt/diagrams/colors1.xml><?xml version="1.0" encoding="utf-8"?>
<dgm:colorsDef xmlns:dgm="http://schemas.openxmlformats.org/drawingml/2006/diagram" xmlns:a="http://schemas.openxmlformats.org/drawingml/2006/main" uniqueId="urn:microsoft.com/office/officeart/2005/8/colors/accent1_2#1">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6FCB7EC-68DC-414B-A1C0-65BAD2CEE478}" type="doc">
      <dgm:prSet loTypeId="urn:microsoft.com/office/officeart/2005/8/layout/hList3" loCatId="list" qsTypeId="urn:microsoft.com/office/officeart/2005/8/quickstyle/simple1#1" qsCatId="simple" csTypeId="urn:microsoft.com/office/officeart/2005/8/colors/accent1_2#1" csCatId="accent1" phldr="1"/>
      <dgm:spPr/>
      <dgm:t>
        <a:bodyPr/>
        <a:lstStyle/>
        <a:p>
          <a:endParaRPr lang="en-US"/>
        </a:p>
      </dgm:t>
    </dgm:pt>
    <dgm:pt modelId="{83A44938-2D00-4156-813B-C1C3CB13BD7E}">
      <dgm:prSet phldrT="[Text]" custT="1"/>
      <dgm:spPr>
        <a:noFill/>
      </dgm:spPr>
      <dgm:t>
        <a:bodyPr/>
        <a:lstStyle/>
        <a:p>
          <a:pPr>
            <a:spcAft>
              <a:spcPts val="600"/>
            </a:spcAft>
          </a:pPr>
          <a:r>
            <a:rPr lang="en-US" sz="5600" b="1" dirty="0" smtClean="0">
              <a:solidFill>
                <a:schemeClr val="tx2">
                  <a:lumMod val="25000"/>
                </a:schemeClr>
              </a:solidFill>
            </a:rPr>
            <a:t>Airborne Hazards &amp; </a:t>
          </a:r>
        </a:p>
        <a:p>
          <a:pPr>
            <a:spcAft>
              <a:spcPts val="600"/>
            </a:spcAft>
          </a:pPr>
          <a:r>
            <a:rPr lang="en-US" sz="5600" b="1" dirty="0" smtClean="0">
              <a:solidFill>
                <a:schemeClr val="tx2">
                  <a:lumMod val="25000"/>
                </a:schemeClr>
              </a:solidFill>
            </a:rPr>
            <a:t>Post Deployment Health</a:t>
          </a:r>
          <a:endParaRPr lang="en-US" sz="5600" b="1" dirty="0">
            <a:solidFill>
              <a:schemeClr val="tx2">
                <a:lumMod val="25000"/>
              </a:schemeClr>
            </a:solidFill>
          </a:endParaRPr>
        </a:p>
      </dgm:t>
    </dgm:pt>
    <dgm:pt modelId="{BDF05467-0306-40C3-8570-32A77E4C5498}" type="parTrans" cxnId="{9D88CD75-94A7-4AFD-B62E-A97918E305DD}">
      <dgm:prSet/>
      <dgm:spPr/>
      <dgm:t>
        <a:bodyPr/>
        <a:lstStyle/>
        <a:p>
          <a:endParaRPr lang="en-US"/>
        </a:p>
      </dgm:t>
    </dgm:pt>
    <dgm:pt modelId="{0E3FBABD-E186-4DD0-A0AD-C1E586770E91}" type="sibTrans" cxnId="{9D88CD75-94A7-4AFD-B62E-A97918E305DD}">
      <dgm:prSet/>
      <dgm:spPr/>
      <dgm:t>
        <a:bodyPr/>
        <a:lstStyle/>
        <a:p>
          <a:endParaRPr lang="en-US"/>
        </a:p>
      </dgm:t>
    </dgm:pt>
    <dgm:pt modelId="{0BB35B7F-9CD6-4842-A313-3D307D8CFE6D}">
      <dgm:prSet phldrT="[Text]" custT="1"/>
      <dgm:spPr>
        <a:blipFill rotWithShape="0">
          <a:blip xmlns:r="http://schemas.openxmlformats.org/officeDocument/2006/relationships" r:embed="rId1"/>
          <a:stretch>
            <a:fillRect/>
          </a:stretch>
        </a:blipFill>
      </dgm:spPr>
      <dgm:t>
        <a:bodyPr/>
        <a:lstStyle/>
        <a:p>
          <a:r>
            <a:rPr lang="en-US" sz="2800" b="1" dirty="0" smtClean="0">
              <a:effectLst>
                <a:outerShdw blurRad="38100" dist="38100" dir="2700000" algn="tl">
                  <a:srgbClr val="000000">
                    <a:alpha val="43137"/>
                  </a:srgbClr>
                </a:outerShdw>
              </a:effectLst>
            </a:rPr>
            <a:t> </a:t>
          </a:r>
          <a:endParaRPr lang="en-US" sz="2800" b="1" dirty="0">
            <a:effectLst>
              <a:outerShdw blurRad="38100" dist="38100" dir="2700000" algn="tl">
                <a:srgbClr val="000000">
                  <a:alpha val="43137"/>
                </a:srgbClr>
              </a:outerShdw>
            </a:effectLst>
          </a:endParaRPr>
        </a:p>
      </dgm:t>
    </dgm:pt>
    <dgm:pt modelId="{5964CF41-CB38-45A1-95EB-760A5EEF0910}" type="parTrans" cxnId="{C8AC047A-E4C6-4B98-96E4-F54FF04EF189}">
      <dgm:prSet/>
      <dgm:spPr/>
      <dgm:t>
        <a:bodyPr/>
        <a:lstStyle/>
        <a:p>
          <a:endParaRPr lang="en-US"/>
        </a:p>
      </dgm:t>
    </dgm:pt>
    <dgm:pt modelId="{654AEC25-AE77-4BB3-950A-F05C1053E83A}" type="sibTrans" cxnId="{C8AC047A-E4C6-4B98-96E4-F54FF04EF189}">
      <dgm:prSet/>
      <dgm:spPr/>
      <dgm:t>
        <a:bodyPr/>
        <a:lstStyle/>
        <a:p>
          <a:endParaRPr lang="en-US"/>
        </a:p>
      </dgm:t>
    </dgm:pt>
    <dgm:pt modelId="{D86969FC-D3EB-4679-AE26-3634352EDC93}">
      <dgm:prSet phldrT="[Text]" custT="1"/>
      <dgm:spPr>
        <a:blipFill rotWithShape="0">
          <a:blip xmlns:r="http://schemas.openxmlformats.org/officeDocument/2006/relationships" r:embed="rId2"/>
          <a:stretch>
            <a:fillRect/>
          </a:stretch>
        </a:blipFill>
      </dgm:spPr>
      <dgm:t>
        <a:bodyPr/>
        <a:lstStyle/>
        <a:p>
          <a:r>
            <a:rPr lang="en-US" sz="2800" b="1" smtClean="0">
              <a:effectLst>
                <a:outerShdw blurRad="38100" dist="38100" dir="2700000" algn="tl">
                  <a:srgbClr val="000000">
                    <a:alpha val="43137"/>
                  </a:srgbClr>
                </a:outerShdw>
              </a:effectLst>
            </a:rPr>
            <a:t> </a:t>
          </a:r>
          <a:endParaRPr lang="en-US" sz="2800" b="1" dirty="0">
            <a:effectLst>
              <a:outerShdw blurRad="38100" dist="38100" dir="2700000" algn="tl">
                <a:srgbClr val="000000">
                  <a:alpha val="43137"/>
                </a:srgbClr>
              </a:outerShdw>
            </a:effectLst>
          </a:endParaRPr>
        </a:p>
      </dgm:t>
    </dgm:pt>
    <dgm:pt modelId="{8292F45D-6646-4E26-9E59-2179DBC61D47}" type="sibTrans" cxnId="{EC2E9E3C-2279-4622-8F45-B3D6F4B8BD9F}">
      <dgm:prSet/>
      <dgm:spPr/>
      <dgm:t>
        <a:bodyPr/>
        <a:lstStyle/>
        <a:p>
          <a:endParaRPr lang="en-US"/>
        </a:p>
      </dgm:t>
    </dgm:pt>
    <dgm:pt modelId="{C0747F9E-DC40-4E3C-802F-22AE23855062}" type="parTrans" cxnId="{EC2E9E3C-2279-4622-8F45-B3D6F4B8BD9F}">
      <dgm:prSet/>
      <dgm:spPr/>
      <dgm:t>
        <a:bodyPr/>
        <a:lstStyle/>
        <a:p>
          <a:endParaRPr lang="en-US"/>
        </a:p>
      </dgm:t>
    </dgm:pt>
    <dgm:pt modelId="{9DC1C10F-9ADB-48A8-B60A-DDC8592E024A}">
      <dgm:prSet phldrT="[Text]" custT="1"/>
      <dgm:spPr>
        <a:blipFill rotWithShape="0">
          <a:blip xmlns:r="http://schemas.openxmlformats.org/officeDocument/2006/relationships" r:embed="rId3"/>
          <a:stretch>
            <a:fillRect/>
          </a:stretch>
        </a:blipFill>
      </dgm:spPr>
      <dgm:t>
        <a:bodyPr/>
        <a:lstStyle/>
        <a:p>
          <a:endParaRPr lang="en-US" sz="2400" b="1" dirty="0">
            <a:effectLst>
              <a:outerShdw blurRad="38100" dist="38100" dir="2700000" algn="tl">
                <a:srgbClr val="000000">
                  <a:alpha val="43137"/>
                </a:srgbClr>
              </a:outerShdw>
            </a:effectLst>
          </a:endParaRPr>
        </a:p>
      </dgm:t>
      <dgm:extLst>
        <a:ext uri="{E40237B7-FDA0-4F09-8148-C483321AD2D9}">
          <dgm14:cNvPr xmlns:dgm14="http://schemas.microsoft.com/office/drawing/2010/diagram" id="0" name="" descr="Airborne Hazards &amp; Post deployment health"/>
        </a:ext>
      </dgm:extLst>
    </dgm:pt>
    <dgm:pt modelId="{3B43AA61-F009-4B49-A9A0-A461F7645F5E}" type="sibTrans" cxnId="{5A4B35B8-25C9-44C6-B102-AA6595B57BB2}">
      <dgm:prSet/>
      <dgm:spPr/>
      <dgm:t>
        <a:bodyPr/>
        <a:lstStyle/>
        <a:p>
          <a:endParaRPr lang="en-US"/>
        </a:p>
      </dgm:t>
    </dgm:pt>
    <dgm:pt modelId="{90B9EAD1-9E36-437D-9030-F992944D8D0C}" type="parTrans" cxnId="{5A4B35B8-25C9-44C6-B102-AA6595B57BB2}">
      <dgm:prSet/>
      <dgm:spPr/>
      <dgm:t>
        <a:bodyPr/>
        <a:lstStyle/>
        <a:p>
          <a:endParaRPr lang="en-US"/>
        </a:p>
      </dgm:t>
    </dgm:pt>
    <dgm:pt modelId="{07DE28C1-091C-4C14-848E-D41E351D0D63}" type="pres">
      <dgm:prSet presAssocID="{76FCB7EC-68DC-414B-A1C0-65BAD2CEE478}" presName="composite" presStyleCnt="0">
        <dgm:presLayoutVars>
          <dgm:chMax val="1"/>
          <dgm:dir/>
          <dgm:resizeHandles val="exact"/>
        </dgm:presLayoutVars>
      </dgm:prSet>
      <dgm:spPr/>
      <dgm:t>
        <a:bodyPr/>
        <a:lstStyle/>
        <a:p>
          <a:endParaRPr lang="en-US"/>
        </a:p>
      </dgm:t>
    </dgm:pt>
    <dgm:pt modelId="{7D73909F-55EF-4FAC-82DF-B94528D76D05}" type="pres">
      <dgm:prSet presAssocID="{83A44938-2D00-4156-813B-C1C3CB13BD7E}" presName="roof" presStyleLbl="dkBgShp" presStyleIdx="0" presStyleCnt="2" custLinFactNeighborY="2556"/>
      <dgm:spPr/>
      <dgm:t>
        <a:bodyPr/>
        <a:lstStyle/>
        <a:p>
          <a:endParaRPr lang="en-US"/>
        </a:p>
      </dgm:t>
    </dgm:pt>
    <dgm:pt modelId="{0F30D97B-5199-4084-A11C-543CDEA8BB31}" type="pres">
      <dgm:prSet presAssocID="{83A44938-2D00-4156-813B-C1C3CB13BD7E}" presName="pillars" presStyleCnt="0"/>
      <dgm:spPr/>
    </dgm:pt>
    <dgm:pt modelId="{701781F2-F483-4FEA-98E8-42D6A7714A40}" type="pres">
      <dgm:prSet presAssocID="{83A44938-2D00-4156-813B-C1C3CB13BD7E}" presName="pillar1" presStyleLbl="node1" presStyleIdx="0" presStyleCnt="3">
        <dgm:presLayoutVars>
          <dgm:bulletEnabled val="1"/>
        </dgm:presLayoutVars>
      </dgm:prSet>
      <dgm:spPr/>
      <dgm:t>
        <a:bodyPr/>
        <a:lstStyle/>
        <a:p>
          <a:endParaRPr lang="en-US"/>
        </a:p>
      </dgm:t>
    </dgm:pt>
    <dgm:pt modelId="{DBFF3A08-79DC-4B4A-A1FD-45597733F0F4}" type="pres">
      <dgm:prSet presAssocID="{D86969FC-D3EB-4679-AE26-3634352EDC93}" presName="pillarX" presStyleLbl="node1" presStyleIdx="1" presStyleCnt="3">
        <dgm:presLayoutVars>
          <dgm:bulletEnabled val="1"/>
        </dgm:presLayoutVars>
      </dgm:prSet>
      <dgm:spPr/>
      <dgm:t>
        <a:bodyPr/>
        <a:lstStyle/>
        <a:p>
          <a:endParaRPr lang="en-US"/>
        </a:p>
      </dgm:t>
    </dgm:pt>
    <dgm:pt modelId="{367089F4-8C55-4E6B-9A5A-16DDF82C0E71}" type="pres">
      <dgm:prSet presAssocID="{9DC1C10F-9ADB-48A8-B60A-DDC8592E024A}" presName="pillarX" presStyleLbl="node1" presStyleIdx="2" presStyleCnt="3" custScaleY="100166" custLinFactNeighborX="-449" custLinFactNeighborY="-139">
        <dgm:presLayoutVars>
          <dgm:bulletEnabled val="1"/>
        </dgm:presLayoutVars>
      </dgm:prSet>
      <dgm:spPr/>
      <dgm:t>
        <a:bodyPr/>
        <a:lstStyle/>
        <a:p>
          <a:endParaRPr lang="en-US"/>
        </a:p>
      </dgm:t>
    </dgm:pt>
    <dgm:pt modelId="{8D48A8D6-26D7-40B4-B1C0-A2DBD0551E8D}" type="pres">
      <dgm:prSet presAssocID="{83A44938-2D00-4156-813B-C1C3CB13BD7E}" presName="base" presStyleLbl="dkBgShp" presStyleIdx="1" presStyleCnt="2" custFlipVert="0" custScaleY="80327" custLinFactNeighborY="-40674"/>
      <dgm:spPr>
        <a:noFill/>
      </dgm:spPr>
      <dgm:t>
        <a:bodyPr/>
        <a:lstStyle/>
        <a:p>
          <a:endParaRPr lang="en-US"/>
        </a:p>
      </dgm:t>
    </dgm:pt>
  </dgm:ptLst>
  <dgm:cxnLst>
    <dgm:cxn modelId="{59AA38C6-42B5-4594-8E2C-169120FC5254}" type="presOf" srcId="{0BB35B7F-9CD6-4842-A313-3D307D8CFE6D}" destId="{701781F2-F483-4FEA-98E8-42D6A7714A40}" srcOrd="0" destOrd="0" presId="urn:microsoft.com/office/officeart/2005/8/layout/hList3"/>
    <dgm:cxn modelId="{9D88CD75-94A7-4AFD-B62E-A97918E305DD}" srcId="{76FCB7EC-68DC-414B-A1C0-65BAD2CEE478}" destId="{83A44938-2D00-4156-813B-C1C3CB13BD7E}" srcOrd="0" destOrd="0" parTransId="{BDF05467-0306-40C3-8570-32A77E4C5498}" sibTransId="{0E3FBABD-E186-4DD0-A0AD-C1E586770E91}"/>
    <dgm:cxn modelId="{EC2E9E3C-2279-4622-8F45-B3D6F4B8BD9F}" srcId="{83A44938-2D00-4156-813B-C1C3CB13BD7E}" destId="{D86969FC-D3EB-4679-AE26-3634352EDC93}" srcOrd="1" destOrd="0" parTransId="{C0747F9E-DC40-4E3C-802F-22AE23855062}" sibTransId="{8292F45D-6646-4E26-9E59-2179DBC61D47}"/>
    <dgm:cxn modelId="{C9171A26-B948-4254-82CD-B63BBC1F0301}" type="presOf" srcId="{D86969FC-D3EB-4679-AE26-3634352EDC93}" destId="{DBFF3A08-79DC-4B4A-A1FD-45597733F0F4}" srcOrd="0" destOrd="0" presId="urn:microsoft.com/office/officeart/2005/8/layout/hList3"/>
    <dgm:cxn modelId="{604B6828-0284-4766-838A-50E81461ED41}" type="presOf" srcId="{9DC1C10F-9ADB-48A8-B60A-DDC8592E024A}" destId="{367089F4-8C55-4E6B-9A5A-16DDF82C0E71}" srcOrd="0" destOrd="0" presId="urn:microsoft.com/office/officeart/2005/8/layout/hList3"/>
    <dgm:cxn modelId="{16FB2045-03A0-4653-8C51-260C4119D772}" type="presOf" srcId="{76FCB7EC-68DC-414B-A1C0-65BAD2CEE478}" destId="{07DE28C1-091C-4C14-848E-D41E351D0D63}" srcOrd="0" destOrd="0" presId="urn:microsoft.com/office/officeart/2005/8/layout/hList3"/>
    <dgm:cxn modelId="{C7A00DA8-1C1E-4815-B866-1D0E6A4D3251}" type="presOf" srcId="{83A44938-2D00-4156-813B-C1C3CB13BD7E}" destId="{7D73909F-55EF-4FAC-82DF-B94528D76D05}" srcOrd="0" destOrd="0" presId="urn:microsoft.com/office/officeart/2005/8/layout/hList3"/>
    <dgm:cxn modelId="{C8AC047A-E4C6-4B98-96E4-F54FF04EF189}" srcId="{83A44938-2D00-4156-813B-C1C3CB13BD7E}" destId="{0BB35B7F-9CD6-4842-A313-3D307D8CFE6D}" srcOrd="0" destOrd="0" parTransId="{5964CF41-CB38-45A1-95EB-760A5EEF0910}" sibTransId="{654AEC25-AE77-4BB3-950A-F05C1053E83A}"/>
    <dgm:cxn modelId="{5A4B35B8-25C9-44C6-B102-AA6595B57BB2}" srcId="{83A44938-2D00-4156-813B-C1C3CB13BD7E}" destId="{9DC1C10F-9ADB-48A8-B60A-DDC8592E024A}" srcOrd="2" destOrd="0" parTransId="{90B9EAD1-9E36-437D-9030-F992944D8D0C}" sibTransId="{3B43AA61-F009-4B49-A9A0-A461F7645F5E}"/>
    <dgm:cxn modelId="{C9E74947-1205-4079-A031-DC08D1D3D74F}" type="presParOf" srcId="{07DE28C1-091C-4C14-848E-D41E351D0D63}" destId="{7D73909F-55EF-4FAC-82DF-B94528D76D05}" srcOrd="0" destOrd="0" presId="urn:microsoft.com/office/officeart/2005/8/layout/hList3"/>
    <dgm:cxn modelId="{433098BA-87A8-4BE3-BA72-2453B893EE56}" type="presParOf" srcId="{07DE28C1-091C-4C14-848E-D41E351D0D63}" destId="{0F30D97B-5199-4084-A11C-543CDEA8BB31}" srcOrd="1" destOrd="0" presId="urn:microsoft.com/office/officeart/2005/8/layout/hList3"/>
    <dgm:cxn modelId="{F97F803F-0778-4B29-B95E-3A86B4A36032}" type="presParOf" srcId="{0F30D97B-5199-4084-A11C-543CDEA8BB31}" destId="{701781F2-F483-4FEA-98E8-42D6A7714A40}" srcOrd="0" destOrd="0" presId="urn:microsoft.com/office/officeart/2005/8/layout/hList3"/>
    <dgm:cxn modelId="{521A6815-F92C-426B-A9FF-80F0F558078D}" type="presParOf" srcId="{0F30D97B-5199-4084-A11C-543CDEA8BB31}" destId="{DBFF3A08-79DC-4B4A-A1FD-45597733F0F4}" srcOrd="1" destOrd="0" presId="urn:microsoft.com/office/officeart/2005/8/layout/hList3"/>
    <dgm:cxn modelId="{10468ABA-D280-465F-A158-3583BB53BE07}" type="presParOf" srcId="{0F30D97B-5199-4084-A11C-543CDEA8BB31}" destId="{367089F4-8C55-4E6B-9A5A-16DDF82C0E71}" srcOrd="2" destOrd="0" presId="urn:microsoft.com/office/officeart/2005/8/layout/hList3"/>
    <dgm:cxn modelId="{1791C399-8217-48F4-8602-69A78DE93FE9}" type="presParOf" srcId="{07DE28C1-091C-4C14-848E-D41E351D0D63}" destId="{8D48A8D6-26D7-40B4-B1C0-A2DBD0551E8D}" srcOrd="2" destOrd="0" presId="urn:microsoft.com/office/officeart/2005/8/layout/hLis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A286ABCF-101A-4442-98EC-F1153C4DE9A3}" type="doc">
      <dgm:prSet loTypeId="urn:microsoft.com/office/officeart/2005/8/layout/default#2" loCatId="list" qsTypeId="urn:microsoft.com/office/officeart/2005/8/quickstyle/simple1#2" qsCatId="simple" csTypeId="urn:microsoft.com/office/officeart/2005/8/colors/colorful2" csCatId="colorful" phldr="1"/>
      <dgm:spPr/>
      <dgm:t>
        <a:bodyPr/>
        <a:lstStyle/>
        <a:p>
          <a:endParaRPr lang="en-US"/>
        </a:p>
      </dgm:t>
    </dgm:pt>
    <dgm:pt modelId="{CF9A3610-7D02-4CD3-8CC4-67BF5F4D54C2}">
      <dgm:prSet custT="1"/>
      <dgm:spPr/>
      <dgm:t>
        <a:bodyPr/>
        <a:lstStyle/>
        <a:p>
          <a:pPr rtl="0"/>
          <a:r>
            <a:rPr lang="en-US" sz="3200" b="1" dirty="0" smtClean="0"/>
            <a:t>Burn pit smoke</a:t>
          </a:r>
          <a:endParaRPr lang="en-US" sz="3200" b="1" dirty="0"/>
        </a:p>
      </dgm:t>
      <dgm:extLst>
        <a:ext uri="{E40237B7-FDA0-4F09-8148-C483321AD2D9}">
          <dgm14:cNvPr xmlns:dgm14="http://schemas.microsoft.com/office/drawing/2010/diagram" id="0" name="" descr="Burn pit smoke&#10;Sand &amp; dust storms&#10;Construction dusts&#10;Diesel exhaust&#10;Grain dusts &#10;Temperature extremes&#10;Heavy physical work&#10;Psychological trauma&#10;"/>
        </a:ext>
      </dgm:extLst>
    </dgm:pt>
    <dgm:pt modelId="{97BAD03B-5309-4794-A414-A97E0ECC6483}" type="parTrans" cxnId="{7CEDBCB5-C1E9-4CBD-858D-F734D93C0450}">
      <dgm:prSet/>
      <dgm:spPr/>
      <dgm:t>
        <a:bodyPr/>
        <a:lstStyle/>
        <a:p>
          <a:endParaRPr lang="en-US" sz="3200" b="1"/>
        </a:p>
      </dgm:t>
    </dgm:pt>
    <dgm:pt modelId="{6F7A138C-3054-4ADE-97CD-9696EA668ECE}" type="sibTrans" cxnId="{7CEDBCB5-C1E9-4CBD-858D-F734D93C0450}">
      <dgm:prSet/>
      <dgm:spPr/>
      <dgm:t>
        <a:bodyPr/>
        <a:lstStyle/>
        <a:p>
          <a:endParaRPr lang="en-US" sz="3200" b="1"/>
        </a:p>
      </dgm:t>
    </dgm:pt>
    <dgm:pt modelId="{D903ECC6-12B5-4C09-BE21-D2BB30B953C3}">
      <dgm:prSet custT="1"/>
      <dgm:spPr/>
      <dgm:t>
        <a:bodyPr/>
        <a:lstStyle/>
        <a:p>
          <a:pPr rtl="0"/>
          <a:r>
            <a:rPr lang="en-US" sz="3200" b="1" dirty="0" smtClean="0"/>
            <a:t>Sand &amp; dust storms</a:t>
          </a:r>
          <a:endParaRPr lang="en-US" sz="3200" b="1" dirty="0"/>
        </a:p>
      </dgm:t>
      <dgm:extLst>
        <a:ext uri="{E40237B7-FDA0-4F09-8148-C483321AD2D9}">
          <dgm14:cNvPr xmlns:dgm14="http://schemas.microsoft.com/office/drawing/2010/diagram" id="0" name="" descr="Burn pit smoke&#10;Sand &amp; dust storms&#10;Construction dusts&#10;Diesel exhaust&#10;Grain dusts &#10;Temperature extremes&#10;Heavy physical work&#10;Psychological trauma&#10;"/>
        </a:ext>
      </dgm:extLst>
    </dgm:pt>
    <dgm:pt modelId="{F1E9D1D2-5A5A-43D7-AB80-D07D83B8263E}" type="parTrans" cxnId="{F9263CFA-D644-4A59-9F04-BA94721E5497}">
      <dgm:prSet/>
      <dgm:spPr/>
      <dgm:t>
        <a:bodyPr/>
        <a:lstStyle/>
        <a:p>
          <a:endParaRPr lang="en-US" sz="3200" b="1"/>
        </a:p>
      </dgm:t>
    </dgm:pt>
    <dgm:pt modelId="{24F34C36-BC22-4B7D-8673-5206BA633321}" type="sibTrans" cxnId="{F9263CFA-D644-4A59-9F04-BA94721E5497}">
      <dgm:prSet/>
      <dgm:spPr/>
      <dgm:t>
        <a:bodyPr/>
        <a:lstStyle/>
        <a:p>
          <a:endParaRPr lang="en-US" sz="3200" b="1"/>
        </a:p>
      </dgm:t>
    </dgm:pt>
    <dgm:pt modelId="{AAF547EE-42A0-4680-B70D-20F116050E50}">
      <dgm:prSet custT="1"/>
      <dgm:spPr/>
      <dgm:t>
        <a:bodyPr/>
        <a:lstStyle/>
        <a:p>
          <a:pPr rtl="0"/>
          <a:r>
            <a:rPr lang="en-US" sz="3200" b="1" dirty="0" smtClean="0"/>
            <a:t>Construction dusts</a:t>
          </a:r>
          <a:endParaRPr lang="en-US" sz="3200" b="1" dirty="0"/>
        </a:p>
      </dgm:t>
      <dgm:extLst>
        <a:ext uri="{E40237B7-FDA0-4F09-8148-C483321AD2D9}">
          <dgm14:cNvPr xmlns:dgm14="http://schemas.microsoft.com/office/drawing/2010/diagram" id="0" name="" descr="Burn pit smoke&#10;Sand &amp; dust storms&#10;Construction dusts&#10;Diesel exhaust&#10;Grain dusts &#10;Temperature extremes&#10;Heavy physical work&#10;Psychological trauma&#10;"/>
        </a:ext>
      </dgm:extLst>
    </dgm:pt>
    <dgm:pt modelId="{170C563E-EE9B-4623-8ACC-5BD23A446B31}" type="parTrans" cxnId="{A5440C92-9942-49CE-87BC-27EC5104B7B6}">
      <dgm:prSet/>
      <dgm:spPr/>
      <dgm:t>
        <a:bodyPr/>
        <a:lstStyle/>
        <a:p>
          <a:endParaRPr lang="en-US" sz="3200" b="1"/>
        </a:p>
      </dgm:t>
    </dgm:pt>
    <dgm:pt modelId="{C52F84E2-4A29-45FE-9ECE-B6D8B43A97D0}" type="sibTrans" cxnId="{A5440C92-9942-49CE-87BC-27EC5104B7B6}">
      <dgm:prSet/>
      <dgm:spPr/>
      <dgm:t>
        <a:bodyPr/>
        <a:lstStyle/>
        <a:p>
          <a:endParaRPr lang="en-US" sz="3200" b="1"/>
        </a:p>
      </dgm:t>
    </dgm:pt>
    <dgm:pt modelId="{575840C6-E82F-4CF0-85DD-79AA05FC495B}">
      <dgm:prSet custT="1"/>
      <dgm:spPr/>
      <dgm:t>
        <a:bodyPr/>
        <a:lstStyle/>
        <a:p>
          <a:pPr rtl="0"/>
          <a:r>
            <a:rPr lang="en-US" sz="3200" b="1" dirty="0" smtClean="0"/>
            <a:t>Diesel exhaust</a:t>
          </a:r>
          <a:endParaRPr lang="en-US" sz="3200" b="1" dirty="0"/>
        </a:p>
      </dgm:t>
      <dgm:extLst>
        <a:ext uri="{E40237B7-FDA0-4F09-8148-C483321AD2D9}">
          <dgm14:cNvPr xmlns:dgm14="http://schemas.microsoft.com/office/drawing/2010/diagram" id="0" name="" descr="Burn pit smoke&#10;Sand &amp; dust storms&#10;Construction dusts&#10;Diesel exhaust&#10;Grain dusts &#10;Temperature extremes&#10;Heavy physical work&#10;Psychological trauma&#10;"/>
        </a:ext>
      </dgm:extLst>
    </dgm:pt>
    <dgm:pt modelId="{42CEEF4A-1F11-41D1-8CAD-DC7C7BC3A580}" type="parTrans" cxnId="{EC397B68-0A4F-4911-BD1B-7F39B6EFCA19}">
      <dgm:prSet/>
      <dgm:spPr/>
      <dgm:t>
        <a:bodyPr/>
        <a:lstStyle/>
        <a:p>
          <a:endParaRPr lang="en-US" sz="3200" b="1"/>
        </a:p>
      </dgm:t>
    </dgm:pt>
    <dgm:pt modelId="{FEF7AFBA-66D1-4B57-B625-F71F363DE922}" type="sibTrans" cxnId="{EC397B68-0A4F-4911-BD1B-7F39B6EFCA19}">
      <dgm:prSet/>
      <dgm:spPr/>
      <dgm:t>
        <a:bodyPr/>
        <a:lstStyle/>
        <a:p>
          <a:endParaRPr lang="en-US" sz="3200" b="1"/>
        </a:p>
      </dgm:t>
    </dgm:pt>
    <dgm:pt modelId="{B43094C8-93B0-4738-8B4A-B2B5DAE388BC}">
      <dgm:prSet custT="1"/>
      <dgm:spPr/>
      <dgm:t>
        <a:bodyPr/>
        <a:lstStyle/>
        <a:p>
          <a:pPr rtl="0"/>
          <a:r>
            <a:rPr lang="en-US" sz="3200" b="1" dirty="0" smtClean="0"/>
            <a:t>Grain dusts </a:t>
          </a:r>
          <a:endParaRPr lang="en-US" sz="3200" b="1" dirty="0"/>
        </a:p>
      </dgm:t>
      <dgm:extLst>
        <a:ext uri="{E40237B7-FDA0-4F09-8148-C483321AD2D9}">
          <dgm14:cNvPr xmlns:dgm14="http://schemas.microsoft.com/office/drawing/2010/diagram" id="0" name="" descr="Burn pit smoke&#10;Sand &amp; dust storms&#10;Construction dusts&#10;Diesel exhaust&#10;Grain dusts &#10;Temperature extremes&#10;Heavy physical work&#10;Psychological trauma&#10;"/>
        </a:ext>
      </dgm:extLst>
    </dgm:pt>
    <dgm:pt modelId="{D1537D9E-FC9A-4EAD-9781-3BABE58FB761}" type="parTrans" cxnId="{82E4A9B2-1A4C-4D22-ADC6-8C3043B0D11E}">
      <dgm:prSet/>
      <dgm:spPr/>
      <dgm:t>
        <a:bodyPr/>
        <a:lstStyle/>
        <a:p>
          <a:endParaRPr lang="en-US" sz="3200" b="1"/>
        </a:p>
      </dgm:t>
    </dgm:pt>
    <dgm:pt modelId="{898DA9FD-16FA-4CCA-BE50-AF285221B990}" type="sibTrans" cxnId="{82E4A9B2-1A4C-4D22-ADC6-8C3043B0D11E}">
      <dgm:prSet/>
      <dgm:spPr/>
      <dgm:t>
        <a:bodyPr/>
        <a:lstStyle/>
        <a:p>
          <a:endParaRPr lang="en-US" sz="3200" b="1"/>
        </a:p>
      </dgm:t>
    </dgm:pt>
    <dgm:pt modelId="{0972B490-1C1B-43A2-8936-9BD669C5ACDD}">
      <dgm:prSet custT="1"/>
      <dgm:spPr/>
      <dgm:t>
        <a:bodyPr/>
        <a:lstStyle/>
        <a:p>
          <a:pPr rtl="0"/>
          <a:r>
            <a:rPr lang="en-US" sz="3200" b="1" dirty="0" smtClean="0"/>
            <a:t>Temperature extremes</a:t>
          </a:r>
        </a:p>
      </dgm:t>
      <dgm:extLst>
        <a:ext uri="{E40237B7-FDA0-4F09-8148-C483321AD2D9}">
          <dgm14:cNvPr xmlns:dgm14="http://schemas.microsoft.com/office/drawing/2010/diagram" id="0" name="" descr="Burn pit smoke&#10;Sand &amp; dust storms&#10;Construction dusts&#10;Diesel exhaust&#10;Grain dusts &#10;Temperature extremes&#10;Heavy physical work&#10;Psychological trauma&#10;"/>
        </a:ext>
      </dgm:extLst>
    </dgm:pt>
    <dgm:pt modelId="{27A056BC-A6C8-4CC2-9847-8E7C1F972F94}" type="parTrans" cxnId="{EFC63EA1-D9C7-4694-A81F-7905C4D2CAE6}">
      <dgm:prSet/>
      <dgm:spPr/>
      <dgm:t>
        <a:bodyPr/>
        <a:lstStyle/>
        <a:p>
          <a:endParaRPr lang="en-US" sz="3200" b="1"/>
        </a:p>
      </dgm:t>
    </dgm:pt>
    <dgm:pt modelId="{940E8962-1245-479F-BC0F-4C0D6186CE94}" type="sibTrans" cxnId="{EFC63EA1-D9C7-4694-A81F-7905C4D2CAE6}">
      <dgm:prSet/>
      <dgm:spPr/>
      <dgm:t>
        <a:bodyPr/>
        <a:lstStyle/>
        <a:p>
          <a:endParaRPr lang="en-US" sz="3200" b="1"/>
        </a:p>
      </dgm:t>
    </dgm:pt>
    <dgm:pt modelId="{6C031CD1-5E8F-408C-B8FA-CE21335F231A}">
      <dgm:prSet custT="1"/>
      <dgm:spPr/>
      <dgm:t>
        <a:bodyPr/>
        <a:lstStyle/>
        <a:p>
          <a:pPr rtl="0"/>
          <a:r>
            <a:rPr lang="en-US" sz="3200" b="1" dirty="0" smtClean="0"/>
            <a:t>Heavy physical work</a:t>
          </a:r>
          <a:endParaRPr lang="en-US" sz="3200" b="1" dirty="0"/>
        </a:p>
      </dgm:t>
      <dgm:extLst>
        <a:ext uri="{E40237B7-FDA0-4F09-8148-C483321AD2D9}">
          <dgm14:cNvPr xmlns:dgm14="http://schemas.microsoft.com/office/drawing/2010/diagram" id="0" name="" descr="Burn pit smoke&#10;Sand &amp; dust storms&#10;Construction dusts&#10;Diesel exhaust&#10;Grain dusts &#10;Temperature extremes&#10;Heavy physical work&#10;Psychological trauma&#10;"/>
        </a:ext>
      </dgm:extLst>
    </dgm:pt>
    <dgm:pt modelId="{73E20499-A3AC-4F1B-8503-4A5EEE03361F}" type="parTrans" cxnId="{D06C4CC0-77A8-4520-8AF4-6309E3D9A800}">
      <dgm:prSet/>
      <dgm:spPr/>
      <dgm:t>
        <a:bodyPr/>
        <a:lstStyle/>
        <a:p>
          <a:endParaRPr lang="en-US" sz="3200" b="1"/>
        </a:p>
      </dgm:t>
    </dgm:pt>
    <dgm:pt modelId="{73B7FD95-EEFE-47BD-876D-9A1EAC4C8C6A}" type="sibTrans" cxnId="{D06C4CC0-77A8-4520-8AF4-6309E3D9A800}">
      <dgm:prSet/>
      <dgm:spPr/>
      <dgm:t>
        <a:bodyPr/>
        <a:lstStyle/>
        <a:p>
          <a:endParaRPr lang="en-US" sz="3200" b="1"/>
        </a:p>
      </dgm:t>
    </dgm:pt>
    <dgm:pt modelId="{140FDEA4-5D5F-44D3-B026-C7BBE22443B6}">
      <dgm:prSet custT="1"/>
      <dgm:spPr/>
      <dgm:t>
        <a:bodyPr/>
        <a:lstStyle/>
        <a:p>
          <a:pPr rtl="0"/>
          <a:r>
            <a:rPr lang="en-US" sz="3200" b="1" dirty="0" smtClean="0"/>
            <a:t>Psychological trauma</a:t>
          </a:r>
          <a:endParaRPr lang="en-US" sz="3200" b="1" dirty="0"/>
        </a:p>
      </dgm:t>
      <dgm:extLst>
        <a:ext uri="{E40237B7-FDA0-4F09-8148-C483321AD2D9}">
          <dgm14:cNvPr xmlns:dgm14="http://schemas.microsoft.com/office/drawing/2010/diagram" id="0" name="" descr="Burn pit smoke&#10;Sand &amp; dust storms&#10;Construction dusts&#10;Diesel exhaust&#10;Grain dusts &#10;Temperature extremes&#10;Heavy physical work&#10;Psychological trauma&#10;"/>
        </a:ext>
      </dgm:extLst>
    </dgm:pt>
    <dgm:pt modelId="{DB5AD04E-08B6-4D50-BA1B-C06D9720B1FD}" type="parTrans" cxnId="{74894686-5B18-4E57-9C3D-12F28D833375}">
      <dgm:prSet/>
      <dgm:spPr/>
      <dgm:t>
        <a:bodyPr/>
        <a:lstStyle/>
        <a:p>
          <a:endParaRPr lang="en-US" sz="3200" b="1"/>
        </a:p>
      </dgm:t>
    </dgm:pt>
    <dgm:pt modelId="{8C825934-2577-482A-9911-840CC08123F8}" type="sibTrans" cxnId="{74894686-5B18-4E57-9C3D-12F28D833375}">
      <dgm:prSet/>
      <dgm:spPr/>
      <dgm:t>
        <a:bodyPr/>
        <a:lstStyle/>
        <a:p>
          <a:endParaRPr lang="en-US" sz="3200" b="1"/>
        </a:p>
      </dgm:t>
    </dgm:pt>
    <dgm:pt modelId="{933B5FA4-90E2-49E2-8CC9-605F80BD9A1D}" type="pres">
      <dgm:prSet presAssocID="{A286ABCF-101A-4442-98EC-F1153C4DE9A3}" presName="diagram" presStyleCnt="0">
        <dgm:presLayoutVars>
          <dgm:dir/>
          <dgm:resizeHandles val="exact"/>
        </dgm:presLayoutVars>
      </dgm:prSet>
      <dgm:spPr/>
      <dgm:t>
        <a:bodyPr/>
        <a:lstStyle/>
        <a:p>
          <a:endParaRPr lang="en-US"/>
        </a:p>
      </dgm:t>
    </dgm:pt>
    <dgm:pt modelId="{EDA83BE1-26FD-4506-A22C-CDF53E99A685}" type="pres">
      <dgm:prSet presAssocID="{CF9A3610-7D02-4CD3-8CC4-67BF5F4D54C2}" presName="node" presStyleLbl="node1" presStyleIdx="0" presStyleCnt="8">
        <dgm:presLayoutVars>
          <dgm:bulletEnabled val="1"/>
        </dgm:presLayoutVars>
      </dgm:prSet>
      <dgm:spPr/>
      <dgm:t>
        <a:bodyPr/>
        <a:lstStyle/>
        <a:p>
          <a:endParaRPr lang="en-US"/>
        </a:p>
      </dgm:t>
    </dgm:pt>
    <dgm:pt modelId="{912DCCC6-A030-4EBB-B416-9750C29AD2A0}" type="pres">
      <dgm:prSet presAssocID="{6F7A138C-3054-4ADE-97CD-9696EA668ECE}" presName="sibTrans" presStyleCnt="0"/>
      <dgm:spPr/>
      <dgm:t>
        <a:bodyPr/>
        <a:lstStyle/>
        <a:p>
          <a:endParaRPr lang="en-US"/>
        </a:p>
      </dgm:t>
    </dgm:pt>
    <dgm:pt modelId="{2DD1E212-3F88-45B6-892A-A61B5E0D5B04}" type="pres">
      <dgm:prSet presAssocID="{D903ECC6-12B5-4C09-BE21-D2BB30B953C3}" presName="node" presStyleLbl="node1" presStyleIdx="1" presStyleCnt="8">
        <dgm:presLayoutVars>
          <dgm:bulletEnabled val="1"/>
        </dgm:presLayoutVars>
      </dgm:prSet>
      <dgm:spPr/>
      <dgm:t>
        <a:bodyPr/>
        <a:lstStyle/>
        <a:p>
          <a:endParaRPr lang="en-US"/>
        </a:p>
      </dgm:t>
    </dgm:pt>
    <dgm:pt modelId="{028C001E-66B7-4F50-859B-3B800E2C36FC}" type="pres">
      <dgm:prSet presAssocID="{24F34C36-BC22-4B7D-8673-5206BA633321}" presName="sibTrans" presStyleCnt="0"/>
      <dgm:spPr/>
      <dgm:t>
        <a:bodyPr/>
        <a:lstStyle/>
        <a:p>
          <a:endParaRPr lang="en-US"/>
        </a:p>
      </dgm:t>
    </dgm:pt>
    <dgm:pt modelId="{4BB77865-2A38-499C-85D9-EA2EDA7B07BF}" type="pres">
      <dgm:prSet presAssocID="{AAF547EE-42A0-4680-B70D-20F116050E50}" presName="node" presStyleLbl="node1" presStyleIdx="2" presStyleCnt="8">
        <dgm:presLayoutVars>
          <dgm:bulletEnabled val="1"/>
        </dgm:presLayoutVars>
      </dgm:prSet>
      <dgm:spPr/>
      <dgm:t>
        <a:bodyPr/>
        <a:lstStyle/>
        <a:p>
          <a:endParaRPr lang="en-US"/>
        </a:p>
      </dgm:t>
    </dgm:pt>
    <dgm:pt modelId="{91E446C5-CFCD-4354-A501-2579179FE111}" type="pres">
      <dgm:prSet presAssocID="{C52F84E2-4A29-45FE-9ECE-B6D8B43A97D0}" presName="sibTrans" presStyleCnt="0"/>
      <dgm:spPr/>
      <dgm:t>
        <a:bodyPr/>
        <a:lstStyle/>
        <a:p>
          <a:endParaRPr lang="en-US"/>
        </a:p>
      </dgm:t>
    </dgm:pt>
    <dgm:pt modelId="{2E9FF7B7-9ACF-4032-81E3-7B937C0A7109}" type="pres">
      <dgm:prSet presAssocID="{575840C6-E82F-4CF0-85DD-79AA05FC495B}" presName="node" presStyleLbl="node1" presStyleIdx="3" presStyleCnt="8">
        <dgm:presLayoutVars>
          <dgm:bulletEnabled val="1"/>
        </dgm:presLayoutVars>
      </dgm:prSet>
      <dgm:spPr/>
      <dgm:t>
        <a:bodyPr/>
        <a:lstStyle/>
        <a:p>
          <a:endParaRPr lang="en-US"/>
        </a:p>
      </dgm:t>
    </dgm:pt>
    <dgm:pt modelId="{E5C41824-3742-4BF5-A61E-405D6EE7D857}" type="pres">
      <dgm:prSet presAssocID="{FEF7AFBA-66D1-4B57-B625-F71F363DE922}" presName="sibTrans" presStyleCnt="0"/>
      <dgm:spPr/>
      <dgm:t>
        <a:bodyPr/>
        <a:lstStyle/>
        <a:p>
          <a:endParaRPr lang="en-US"/>
        </a:p>
      </dgm:t>
    </dgm:pt>
    <dgm:pt modelId="{08F485B7-8EB1-49E7-BA4C-84B46CAEFFFF}" type="pres">
      <dgm:prSet presAssocID="{B43094C8-93B0-4738-8B4A-B2B5DAE388BC}" presName="node" presStyleLbl="node1" presStyleIdx="4" presStyleCnt="8">
        <dgm:presLayoutVars>
          <dgm:bulletEnabled val="1"/>
        </dgm:presLayoutVars>
      </dgm:prSet>
      <dgm:spPr/>
      <dgm:t>
        <a:bodyPr/>
        <a:lstStyle/>
        <a:p>
          <a:endParaRPr lang="en-US"/>
        </a:p>
      </dgm:t>
    </dgm:pt>
    <dgm:pt modelId="{3CDFC60C-0149-4982-9AE4-AB2F0F5479EE}" type="pres">
      <dgm:prSet presAssocID="{898DA9FD-16FA-4CCA-BE50-AF285221B990}" presName="sibTrans" presStyleCnt="0"/>
      <dgm:spPr/>
      <dgm:t>
        <a:bodyPr/>
        <a:lstStyle/>
        <a:p>
          <a:endParaRPr lang="en-US"/>
        </a:p>
      </dgm:t>
    </dgm:pt>
    <dgm:pt modelId="{937A7BD0-074C-4CE2-98F6-F8FD64000F1D}" type="pres">
      <dgm:prSet presAssocID="{0972B490-1C1B-43A2-8936-9BD669C5ACDD}" presName="node" presStyleLbl="node1" presStyleIdx="5" presStyleCnt="8">
        <dgm:presLayoutVars>
          <dgm:bulletEnabled val="1"/>
        </dgm:presLayoutVars>
      </dgm:prSet>
      <dgm:spPr/>
      <dgm:t>
        <a:bodyPr/>
        <a:lstStyle/>
        <a:p>
          <a:endParaRPr lang="en-US"/>
        </a:p>
      </dgm:t>
    </dgm:pt>
    <dgm:pt modelId="{C23A4BA6-C3B3-45F1-95D1-64B60B9AAF35}" type="pres">
      <dgm:prSet presAssocID="{940E8962-1245-479F-BC0F-4C0D6186CE94}" presName="sibTrans" presStyleCnt="0"/>
      <dgm:spPr/>
      <dgm:t>
        <a:bodyPr/>
        <a:lstStyle/>
        <a:p>
          <a:endParaRPr lang="en-US"/>
        </a:p>
      </dgm:t>
    </dgm:pt>
    <dgm:pt modelId="{4C7F653F-2BEA-4AD0-AB5F-32B87AAEF16F}" type="pres">
      <dgm:prSet presAssocID="{6C031CD1-5E8F-408C-B8FA-CE21335F231A}" presName="node" presStyleLbl="node1" presStyleIdx="6" presStyleCnt="8">
        <dgm:presLayoutVars>
          <dgm:bulletEnabled val="1"/>
        </dgm:presLayoutVars>
      </dgm:prSet>
      <dgm:spPr/>
      <dgm:t>
        <a:bodyPr/>
        <a:lstStyle/>
        <a:p>
          <a:endParaRPr lang="en-US"/>
        </a:p>
      </dgm:t>
    </dgm:pt>
    <dgm:pt modelId="{EE53D307-EB1D-44E7-831C-AA40385793CF}" type="pres">
      <dgm:prSet presAssocID="{73B7FD95-EEFE-47BD-876D-9A1EAC4C8C6A}" presName="sibTrans" presStyleCnt="0"/>
      <dgm:spPr/>
      <dgm:t>
        <a:bodyPr/>
        <a:lstStyle/>
        <a:p>
          <a:endParaRPr lang="en-US"/>
        </a:p>
      </dgm:t>
    </dgm:pt>
    <dgm:pt modelId="{BE319C45-4C5D-4AF8-8FF5-BE34AEF9828B}" type="pres">
      <dgm:prSet presAssocID="{140FDEA4-5D5F-44D3-B026-C7BBE22443B6}" presName="node" presStyleLbl="node1" presStyleIdx="7" presStyleCnt="8">
        <dgm:presLayoutVars>
          <dgm:bulletEnabled val="1"/>
        </dgm:presLayoutVars>
      </dgm:prSet>
      <dgm:spPr/>
      <dgm:t>
        <a:bodyPr/>
        <a:lstStyle/>
        <a:p>
          <a:endParaRPr lang="en-US"/>
        </a:p>
      </dgm:t>
    </dgm:pt>
  </dgm:ptLst>
  <dgm:cxnLst>
    <dgm:cxn modelId="{9949A107-EA33-45B4-8781-8C593657153F}" type="presOf" srcId="{6C031CD1-5E8F-408C-B8FA-CE21335F231A}" destId="{4C7F653F-2BEA-4AD0-AB5F-32B87AAEF16F}" srcOrd="0" destOrd="0" presId="urn:microsoft.com/office/officeart/2005/8/layout/default#2"/>
    <dgm:cxn modelId="{74894686-5B18-4E57-9C3D-12F28D833375}" srcId="{A286ABCF-101A-4442-98EC-F1153C4DE9A3}" destId="{140FDEA4-5D5F-44D3-B026-C7BBE22443B6}" srcOrd="7" destOrd="0" parTransId="{DB5AD04E-08B6-4D50-BA1B-C06D9720B1FD}" sibTransId="{8C825934-2577-482A-9911-840CC08123F8}"/>
    <dgm:cxn modelId="{BB881CEC-FE65-4936-84E9-3FD06F869168}" type="presOf" srcId="{A286ABCF-101A-4442-98EC-F1153C4DE9A3}" destId="{933B5FA4-90E2-49E2-8CC9-605F80BD9A1D}" srcOrd="0" destOrd="0" presId="urn:microsoft.com/office/officeart/2005/8/layout/default#2"/>
    <dgm:cxn modelId="{F7942885-35B0-4551-A591-BF2FDD7EFE95}" type="presOf" srcId="{CF9A3610-7D02-4CD3-8CC4-67BF5F4D54C2}" destId="{EDA83BE1-26FD-4506-A22C-CDF53E99A685}" srcOrd="0" destOrd="0" presId="urn:microsoft.com/office/officeart/2005/8/layout/default#2"/>
    <dgm:cxn modelId="{EC397B68-0A4F-4911-BD1B-7F39B6EFCA19}" srcId="{A286ABCF-101A-4442-98EC-F1153C4DE9A3}" destId="{575840C6-E82F-4CF0-85DD-79AA05FC495B}" srcOrd="3" destOrd="0" parTransId="{42CEEF4A-1F11-41D1-8CAD-DC7C7BC3A580}" sibTransId="{FEF7AFBA-66D1-4B57-B625-F71F363DE922}"/>
    <dgm:cxn modelId="{549A9E24-965B-453C-A4AF-2AC48303D183}" type="presOf" srcId="{575840C6-E82F-4CF0-85DD-79AA05FC495B}" destId="{2E9FF7B7-9ACF-4032-81E3-7B937C0A7109}" srcOrd="0" destOrd="0" presId="urn:microsoft.com/office/officeart/2005/8/layout/default#2"/>
    <dgm:cxn modelId="{D9C443EC-98D0-4CA3-8C44-5DD031ADD09D}" type="presOf" srcId="{140FDEA4-5D5F-44D3-B026-C7BBE22443B6}" destId="{BE319C45-4C5D-4AF8-8FF5-BE34AEF9828B}" srcOrd="0" destOrd="0" presId="urn:microsoft.com/office/officeart/2005/8/layout/default#2"/>
    <dgm:cxn modelId="{F9263CFA-D644-4A59-9F04-BA94721E5497}" srcId="{A286ABCF-101A-4442-98EC-F1153C4DE9A3}" destId="{D903ECC6-12B5-4C09-BE21-D2BB30B953C3}" srcOrd="1" destOrd="0" parTransId="{F1E9D1D2-5A5A-43D7-AB80-D07D83B8263E}" sibTransId="{24F34C36-BC22-4B7D-8673-5206BA633321}"/>
    <dgm:cxn modelId="{D06C4CC0-77A8-4520-8AF4-6309E3D9A800}" srcId="{A286ABCF-101A-4442-98EC-F1153C4DE9A3}" destId="{6C031CD1-5E8F-408C-B8FA-CE21335F231A}" srcOrd="6" destOrd="0" parTransId="{73E20499-A3AC-4F1B-8503-4A5EEE03361F}" sibTransId="{73B7FD95-EEFE-47BD-876D-9A1EAC4C8C6A}"/>
    <dgm:cxn modelId="{82E4A9B2-1A4C-4D22-ADC6-8C3043B0D11E}" srcId="{A286ABCF-101A-4442-98EC-F1153C4DE9A3}" destId="{B43094C8-93B0-4738-8B4A-B2B5DAE388BC}" srcOrd="4" destOrd="0" parTransId="{D1537D9E-FC9A-4EAD-9781-3BABE58FB761}" sibTransId="{898DA9FD-16FA-4CCA-BE50-AF285221B990}"/>
    <dgm:cxn modelId="{7CEDBCB5-C1E9-4CBD-858D-F734D93C0450}" srcId="{A286ABCF-101A-4442-98EC-F1153C4DE9A3}" destId="{CF9A3610-7D02-4CD3-8CC4-67BF5F4D54C2}" srcOrd="0" destOrd="0" parTransId="{97BAD03B-5309-4794-A414-A97E0ECC6483}" sibTransId="{6F7A138C-3054-4ADE-97CD-9696EA668ECE}"/>
    <dgm:cxn modelId="{A5440C92-9942-49CE-87BC-27EC5104B7B6}" srcId="{A286ABCF-101A-4442-98EC-F1153C4DE9A3}" destId="{AAF547EE-42A0-4680-B70D-20F116050E50}" srcOrd="2" destOrd="0" parTransId="{170C563E-EE9B-4623-8ACC-5BD23A446B31}" sibTransId="{C52F84E2-4A29-45FE-9ECE-B6D8B43A97D0}"/>
    <dgm:cxn modelId="{53588F3B-AEE6-45FC-BDF1-4F7806772D55}" type="presOf" srcId="{B43094C8-93B0-4738-8B4A-B2B5DAE388BC}" destId="{08F485B7-8EB1-49E7-BA4C-84B46CAEFFFF}" srcOrd="0" destOrd="0" presId="urn:microsoft.com/office/officeart/2005/8/layout/default#2"/>
    <dgm:cxn modelId="{44D300EE-11C7-4BCD-87A1-CEE68541E01A}" type="presOf" srcId="{0972B490-1C1B-43A2-8936-9BD669C5ACDD}" destId="{937A7BD0-074C-4CE2-98F6-F8FD64000F1D}" srcOrd="0" destOrd="0" presId="urn:microsoft.com/office/officeart/2005/8/layout/default#2"/>
    <dgm:cxn modelId="{FCEE14E9-7B16-4E5A-897D-5B5D74EC7296}" type="presOf" srcId="{AAF547EE-42A0-4680-B70D-20F116050E50}" destId="{4BB77865-2A38-499C-85D9-EA2EDA7B07BF}" srcOrd="0" destOrd="0" presId="urn:microsoft.com/office/officeart/2005/8/layout/default#2"/>
    <dgm:cxn modelId="{FE7998A5-DE91-48FE-8CB5-2FC9F9F61EB7}" type="presOf" srcId="{D903ECC6-12B5-4C09-BE21-D2BB30B953C3}" destId="{2DD1E212-3F88-45B6-892A-A61B5E0D5B04}" srcOrd="0" destOrd="0" presId="urn:microsoft.com/office/officeart/2005/8/layout/default#2"/>
    <dgm:cxn modelId="{EFC63EA1-D9C7-4694-A81F-7905C4D2CAE6}" srcId="{A286ABCF-101A-4442-98EC-F1153C4DE9A3}" destId="{0972B490-1C1B-43A2-8936-9BD669C5ACDD}" srcOrd="5" destOrd="0" parTransId="{27A056BC-A6C8-4CC2-9847-8E7C1F972F94}" sibTransId="{940E8962-1245-479F-BC0F-4C0D6186CE94}"/>
    <dgm:cxn modelId="{8B098EE2-2B9A-41EF-8327-DA66D2A34FF1}" type="presParOf" srcId="{933B5FA4-90E2-49E2-8CC9-605F80BD9A1D}" destId="{EDA83BE1-26FD-4506-A22C-CDF53E99A685}" srcOrd="0" destOrd="0" presId="urn:microsoft.com/office/officeart/2005/8/layout/default#2"/>
    <dgm:cxn modelId="{A357425F-958F-4848-A0B1-8F2F573C93C2}" type="presParOf" srcId="{933B5FA4-90E2-49E2-8CC9-605F80BD9A1D}" destId="{912DCCC6-A030-4EBB-B416-9750C29AD2A0}" srcOrd="1" destOrd="0" presId="urn:microsoft.com/office/officeart/2005/8/layout/default#2"/>
    <dgm:cxn modelId="{D882ED67-C2AF-4DD4-94DD-EB42D6CEC14C}" type="presParOf" srcId="{933B5FA4-90E2-49E2-8CC9-605F80BD9A1D}" destId="{2DD1E212-3F88-45B6-892A-A61B5E0D5B04}" srcOrd="2" destOrd="0" presId="urn:microsoft.com/office/officeart/2005/8/layout/default#2"/>
    <dgm:cxn modelId="{D58911BE-DAD7-4DF7-8974-B46EEFCD5439}" type="presParOf" srcId="{933B5FA4-90E2-49E2-8CC9-605F80BD9A1D}" destId="{028C001E-66B7-4F50-859B-3B800E2C36FC}" srcOrd="3" destOrd="0" presId="urn:microsoft.com/office/officeart/2005/8/layout/default#2"/>
    <dgm:cxn modelId="{ACFE958C-178A-4BCF-960E-A087738E87BB}" type="presParOf" srcId="{933B5FA4-90E2-49E2-8CC9-605F80BD9A1D}" destId="{4BB77865-2A38-499C-85D9-EA2EDA7B07BF}" srcOrd="4" destOrd="0" presId="urn:microsoft.com/office/officeart/2005/8/layout/default#2"/>
    <dgm:cxn modelId="{E81575FE-618C-4FEA-ADFA-61E4B64C4AC9}" type="presParOf" srcId="{933B5FA4-90E2-49E2-8CC9-605F80BD9A1D}" destId="{91E446C5-CFCD-4354-A501-2579179FE111}" srcOrd="5" destOrd="0" presId="urn:microsoft.com/office/officeart/2005/8/layout/default#2"/>
    <dgm:cxn modelId="{A791EB40-2654-4EAB-B5F5-A0FD5AB0D3DE}" type="presParOf" srcId="{933B5FA4-90E2-49E2-8CC9-605F80BD9A1D}" destId="{2E9FF7B7-9ACF-4032-81E3-7B937C0A7109}" srcOrd="6" destOrd="0" presId="urn:microsoft.com/office/officeart/2005/8/layout/default#2"/>
    <dgm:cxn modelId="{88C94CB2-85E8-4485-99F0-CF4AFDCAA52D}" type="presParOf" srcId="{933B5FA4-90E2-49E2-8CC9-605F80BD9A1D}" destId="{E5C41824-3742-4BF5-A61E-405D6EE7D857}" srcOrd="7" destOrd="0" presId="urn:microsoft.com/office/officeart/2005/8/layout/default#2"/>
    <dgm:cxn modelId="{64325D6D-E5E2-4290-9A1C-CDBA9FB48AAA}" type="presParOf" srcId="{933B5FA4-90E2-49E2-8CC9-605F80BD9A1D}" destId="{08F485B7-8EB1-49E7-BA4C-84B46CAEFFFF}" srcOrd="8" destOrd="0" presId="urn:microsoft.com/office/officeart/2005/8/layout/default#2"/>
    <dgm:cxn modelId="{160BB98E-B61D-424A-8562-5F721C90E00D}" type="presParOf" srcId="{933B5FA4-90E2-49E2-8CC9-605F80BD9A1D}" destId="{3CDFC60C-0149-4982-9AE4-AB2F0F5479EE}" srcOrd="9" destOrd="0" presId="urn:microsoft.com/office/officeart/2005/8/layout/default#2"/>
    <dgm:cxn modelId="{5E6BFCFD-581B-441D-8C24-37F4C82FBF1B}" type="presParOf" srcId="{933B5FA4-90E2-49E2-8CC9-605F80BD9A1D}" destId="{937A7BD0-074C-4CE2-98F6-F8FD64000F1D}" srcOrd="10" destOrd="0" presId="urn:microsoft.com/office/officeart/2005/8/layout/default#2"/>
    <dgm:cxn modelId="{0812B395-A4EF-42E0-9AD3-EAB8FFFBA39C}" type="presParOf" srcId="{933B5FA4-90E2-49E2-8CC9-605F80BD9A1D}" destId="{C23A4BA6-C3B3-45F1-95D1-64B60B9AAF35}" srcOrd="11" destOrd="0" presId="urn:microsoft.com/office/officeart/2005/8/layout/default#2"/>
    <dgm:cxn modelId="{03FE72E5-1E22-487C-8F94-1FC902D8DBFE}" type="presParOf" srcId="{933B5FA4-90E2-49E2-8CC9-605F80BD9A1D}" destId="{4C7F653F-2BEA-4AD0-AB5F-32B87AAEF16F}" srcOrd="12" destOrd="0" presId="urn:microsoft.com/office/officeart/2005/8/layout/default#2"/>
    <dgm:cxn modelId="{5D44C009-BBE7-47E0-8791-D6080EF84FD1}" type="presParOf" srcId="{933B5FA4-90E2-49E2-8CC9-605F80BD9A1D}" destId="{EE53D307-EB1D-44E7-831C-AA40385793CF}" srcOrd="13" destOrd="0" presId="urn:microsoft.com/office/officeart/2005/8/layout/default#2"/>
    <dgm:cxn modelId="{2308282B-95F8-4EA9-A9A0-79AEC365E7D1}" type="presParOf" srcId="{933B5FA4-90E2-49E2-8CC9-605F80BD9A1D}" destId="{BE319C45-4C5D-4AF8-8FF5-BE34AEF9828B}" srcOrd="14" destOrd="0" presId="urn:microsoft.com/office/officeart/2005/8/layout/defaul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7A6701C8-3FF5-7043-923D-10823A9EFED3}" type="doc">
      <dgm:prSet loTypeId="urn:microsoft.com/office/officeart/2009/3/layout/RandomtoResultProcess" loCatId="" qsTypeId="urn:microsoft.com/office/officeart/2005/8/quickstyle/simple4" qsCatId="simple" csTypeId="urn:microsoft.com/office/officeart/2005/8/colors/accent1_2" csCatId="accent1" phldr="1"/>
      <dgm:spPr/>
      <dgm:t>
        <a:bodyPr/>
        <a:lstStyle/>
        <a:p>
          <a:endParaRPr lang="en-US"/>
        </a:p>
      </dgm:t>
    </dgm:pt>
    <dgm:pt modelId="{8150554E-30EC-5040-BC8B-B67E5520C989}">
      <dgm:prSet phldrT="[Text]"/>
      <dgm:spPr/>
      <dgm:t>
        <a:bodyPr/>
        <a:lstStyle/>
        <a:p>
          <a:r>
            <a:rPr lang="en-US" dirty="0" smtClean="0"/>
            <a:t> </a:t>
          </a:r>
          <a:endParaRPr lang="en-US" dirty="0"/>
        </a:p>
      </dgm:t>
    </dgm:pt>
    <dgm:pt modelId="{4CB49385-BBC5-5C45-AE28-CDE4655B7117}" type="parTrans" cxnId="{1B7BE9DD-1F5C-A340-97A7-EEA3A16B84F1}">
      <dgm:prSet/>
      <dgm:spPr/>
      <dgm:t>
        <a:bodyPr/>
        <a:lstStyle/>
        <a:p>
          <a:endParaRPr lang="en-US"/>
        </a:p>
      </dgm:t>
    </dgm:pt>
    <dgm:pt modelId="{653CB1BF-A2D5-E142-A5BC-EB309E3CFD54}" type="sibTrans" cxnId="{1B7BE9DD-1F5C-A340-97A7-EEA3A16B84F1}">
      <dgm:prSet/>
      <dgm:spPr/>
      <dgm:t>
        <a:bodyPr/>
        <a:lstStyle/>
        <a:p>
          <a:endParaRPr lang="en-US"/>
        </a:p>
      </dgm:t>
    </dgm:pt>
    <dgm:pt modelId="{90246980-4639-8B4A-969C-FAD32B299853}">
      <dgm:prSet phldrT="[Text]" custT="1"/>
      <dgm:spPr>
        <a:blipFill rotWithShape="0">
          <a:blip xmlns:r="http://schemas.openxmlformats.org/officeDocument/2006/relationships" r:embed="rId1">
            <a:duotone>
              <a:prstClr val="black"/>
              <a:schemeClr val="accent2">
                <a:tint val="45000"/>
                <a:satMod val="400000"/>
              </a:schemeClr>
            </a:duotone>
          </a:blip>
          <a:stretch>
            <a:fillRect/>
          </a:stretch>
        </a:blipFill>
      </dgm:spPr>
      <dgm:t>
        <a:bodyPr/>
        <a:lstStyle/>
        <a:p>
          <a:pPr>
            <a:lnSpc>
              <a:spcPct val="90000"/>
            </a:lnSpc>
            <a:spcAft>
              <a:spcPct val="35000"/>
            </a:spcAft>
          </a:pPr>
          <a:r>
            <a:rPr lang="en-US" sz="2800" b="1" dirty="0" smtClean="0"/>
            <a:t>Airborne</a:t>
          </a:r>
        </a:p>
        <a:p>
          <a:pPr marL="0" indent="0">
            <a:lnSpc>
              <a:spcPts val="2000"/>
            </a:lnSpc>
            <a:spcAft>
              <a:spcPts val="0"/>
            </a:spcAft>
          </a:pPr>
          <a:r>
            <a:rPr lang="en-US" sz="2800" b="1" dirty="0" smtClean="0"/>
            <a:t>Exposures</a:t>
          </a:r>
          <a:endParaRPr lang="en-US" sz="2800" b="1" dirty="0"/>
        </a:p>
      </dgm:t>
      <dgm:extLst>
        <a:ext uri="{E40237B7-FDA0-4F09-8148-C483321AD2D9}">
          <dgm14:cNvPr xmlns:dgm14="http://schemas.microsoft.com/office/drawing/2010/diagram" id="0" name="" descr="Airborne Exposures&#10;"/>
        </a:ext>
      </dgm:extLst>
    </dgm:pt>
    <dgm:pt modelId="{6E19B25B-3A3C-CA42-A427-B823E22C590A}" type="parTrans" cxnId="{C797C6B6-1A0C-E041-A3E5-66AB86C50B7E}">
      <dgm:prSet/>
      <dgm:spPr/>
      <dgm:t>
        <a:bodyPr/>
        <a:lstStyle/>
        <a:p>
          <a:endParaRPr lang="en-US"/>
        </a:p>
      </dgm:t>
    </dgm:pt>
    <dgm:pt modelId="{BC07EEA1-5C38-644D-9D6C-FBB408F4E02C}" type="sibTrans" cxnId="{C797C6B6-1A0C-E041-A3E5-66AB86C50B7E}">
      <dgm:prSet/>
      <dgm:spPr/>
      <dgm:t>
        <a:bodyPr/>
        <a:lstStyle/>
        <a:p>
          <a:endParaRPr lang="en-US"/>
        </a:p>
      </dgm:t>
    </dgm:pt>
    <dgm:pt modelId="{9FC463F5-907A-AB45-A420-A0EDA2D4116B}" type="pres">
      <dgm:prSet presAssocID="{7A6701C8-3FF5-7043-923D-10823A9EFED3}" presName="Name0" presStyleCnt="0">
        <dgm:presLayoutVars>
          <dgm:dir/>
          <dgm:animOne val="branch"/>
          <dgm:animLvl val="lvl"/>
        </dgm:presLayoutVars>
      </dgm:prSet>
      <dgm:spPr/>
      <dgm:t>
        <a:bodyPr/>
        <a:lstStyle/>
        <a:p>
          <a:endParaRPr lang="en-US"/>
        </a:p>
      </dgm:t>
    </dgm:pt>
    <dgm:pt modelId="{279ACE24-BEF1-6B43-B923-2C9F8AA559D6}" type="pres">
      <dgm:prSet presAssocID="{8150554E-30EC-5040-BC8B-B67E5520C989}" presName="chaos" presStyleCnt="0"/>
      <dgm:spPr/>
    </dgm:pt>
    <dgm:pt modelId="{9EC64254-DAB6-844B-8CE9-3FECE53C93FA}" type="pres">
      <dgm:prSet presAssocID="{8150554E-30EC-5040-BC8B-B67E5520C989}" presName="parTx1" presStyleLbl="revTx" presStyleIdx="0" presStyleCnt="1"/>
      <dgm:spPr/>
      <dgm:t>
        <a:bodyPr/>
        <a:lstStyle/>
        <a:p>
          <a:endParaRPr lang="en-US"/>
        </a:p>
      </dgm:t>
    </dgm:pt>
    <dgm:pt modelId="{CE3A72FC-01AF-764C-8226-A61E56931500}" type="pres">
      <dgm:prSet presAssocID="{8150554E-30EC-5040-BC8B-B67E5520C989}" presName="c1" presStyleLbl="node1" presStyleIdx="0" presStyleCnt="19"/>
      <dgm:spPr>
        <a:solidFill>
          <a:schemeClr val="accent2">
            <a:lumMod val="75000"/>
          </a:schemeClr>
        </a:solidFill>
      </dgm:spPr>
      <dgm:t>
        <a:bodyPr/>
        <a:lstStyle/>
        <a:p>
          <a:endParaRPr lang="en-US"/>
        </a:p>
      </dgm:t>
    </dgm:pt>
    <dgm:pt modelId="{9AFDCA5E-3678-344D-9A1D-68AB021B29AE}" type="pres">
      <dgm:prSet presAssocID="{8150554E-30EC-5040-BC8B-B67E5520C989}" presName="c2" presStyleLbl="node1" presStyleIdx="1" presStyleCnt="19"/>
      <dgm:spPr>
        <a:solidFill>
          <a:schemeClr val="accent6">
            <a:lumMod val="75000"/>
          </a:schemeClr>
        </a:solidFill>
      </dgm:spPr>
      <dgm:t>
        <a:bodyPr/>
        <a:lstStyle/>
        <a:p>
          <a:endParaRPr lang="en-US"/>
        </a:p>
      </dgm:t>
    </dgm:pt>
    <dgm:pt modelId="{46C6BF92-6E8F-CD41-86EB-D2DDDD7AD5F6}" type="pres">
      <dgm:prSet presAssocID="{8150554E-30EC-5040-BC8B-B67E5520C989}" presName="c3" presStyleLbl="node1" presStyleIdx="2" presStyleCnt="19"/>
      <dgm:spPr>
        <a:solidFill>
          <a:srgbClr val="FFC000"/>
        </a:solidFill>
      </dgm:spPr>
      <dgm:t>
        <a:bodyPr/>
        <a:lstStyle/>
        <a:p>
          <a:endParaRPr lang="en-US"/>
        </a:p>
      </dgm:t>
    </dgm:pt>
    <dgm:pt modelId="{28918137-35D5-7044-816A-A038A230BD89}" type="pres">
      <dgm:prSet presAssocID="{8150554E-30EC-5040-BC8B-B67E5520C989}" presName="c4" presStyleLbl="node1" presStyleIdx="3" presStyleCnt="19"/>
      <dgm:spPr>
        <a:solidFill>
          <a:schemeClr val="accent2">
            <a:lumMod val="75000"/>
          </a:schemeClr>
        </a:solidFill>
      </dgm:spPr>
      <dgm:t>
        <a:bodyPr/>
        <a:lstStyle/>
        <a:p>
          <a:endParaRPr lang="en-US"/>
        </a:p>
      </dgm:t>
    </dgm:pt>
    <dgm:pt modelId="{DC5A2E3D-38CF-C54F-98EC-886772E6DE57}" type="pres">
      <dgm:prSet presAssocID="{8150554E-30EC-5040-BC8B-B67E5520C989}" presName="c5" presStyleLbl="node1" presStyleIdx="4" presStyleCnt="19"/>
      <dgm:spPr>
        <a:solidFill>
          <a:srgbClr val="FFC000"/>
        </a:solidFill>
      </dgm:spPr>
      <dgm:t>
        <a:bodyPr/>
        <a:lstStyle/>
        <a:p>
          <a:endParaRPr lang="en-US"/>
        </a:p>
      </dgm:t>
    </dgm:pt>
    <dgm:pt modelId="{32D01DC0-A57F-1A44-8A9A-F81EEC828025}" type="pres">
      <dgm:prSet presAssocID="{8150554E-30EC-5040-BC8B-B67E5520C989}" presName="c6" presStyleLbl="node1" presStyleIdx="5" presStyleCnt="19"/>
      <dgm:spPr>
        <a:solidFill>
          <a:srgbClr val="FFC000"/>
        </a:solidFill>
      </dgm:spPr>
      <dgm:t>
        <a:bodyPr/>
        <a:lstStyle/>
        <a:p>
          <a:endParaRPr lang="en-US"/>
        </a:p>
      </dgm:t>
    </dgm:pt>
    <dgm:pt modelId="{5D6951D3-B2D3-214E-865A-8913AD3AE52E}" type="pres">
      <dgm:prSet presAssocID="{8150554E-30EC-5040-BC8B-B67E5520C989}" presName="c7" presStyleLbl="node1" presStyleIdx="6" presStyleCnt="19"/>
      <dgm:spPr>
        <a:solidFill>
          <a:schemeClr val="accent6">
            <a:lumMod val="75000"/>
          </a:schemeClr>
        </a:solidFill>
      </dgm:spPr>
      <dgm:t>
        <a:bodyPr/>
        <a:lstStyle/>
        <a:p>
          <a:endParaRPr lang="en-US"/>
        </a:p>
      </dgm:t>
    </dgm:pt>
    <dgm:pt modelId="{CF4ABE3A-E2A2-1E4C-994F-5F65DA15DC9C}" type="pres">
      <dgm:prSet presAssocID="{8150554E-30EC-5040-BC8B-B67E5520C989}" presName="c8" presStyleLbl="node1" presStyleIdx="7" presStyleCnt="19"/>
      <dgm:spPr>
        <a:solidFill>
          <a:schemeClr val="accent2">
            <a:lumMod val="75000"/>
          </a:schemeClr>
        </a:solidFill>
      </dgm:spPr>
      <dgm:t>
        <a:bodyPr/>
        <a:lstStyle/>
        <a:p>
          <a:endParaRPr lang="en-US"/>
        </a:p>
      </dgm:t>
    </dgm:pt>
    <dgm:pt modelId="{09EDFB8B-8038-CF40-9F73-550F1EF2E8C9}" type="pres">
      <dgm:prSet presAssocID="{8150554E-30EC-5040-BC8B-B67E5520C989}" presName="c9" presStyleLbl="node1" presStyleIdx="8" presStyleCnt="19"/>
      <dgm:spPr>
        <a:solidFill>
          <a:srgbClr val="FFC000"/>
        </a:solidFill>
      </dgm:spPr>
      <dgm:t>
        <a:bodyPr/>
        <a:lstStyle/>
        <a:p>
          <a:endParaRPr lang="en-US"/>
        </a:p>
      </dgm:t>
    </dgm:pt>
    <dgm:pt modelId="{05C2F9D8-38EF-414F-BA52-199C4340B2E8}" type="pres">
      <dgm:prSet presAssocID="{8150554E-30EC-5040-BC8B-B67E5520C989}" presName="c10" presStyleLbl="node1" presStyleIdx="9" presStyleCnt="19"/>
      <dgm:spPr>
        <a:solidFill>
          <a:schemeClr val="accent2">
            <a:lumMod val="75000"/>
          </a:schemeClr>
        </a:solidFill>
      </dgm:spPr>
      <dgm:t>
        <a:bodyPr/>
        <a:lstStyle/>
        <a:p>
          <a:endParaRPr lang="en-US"/>
        </a:p>
      </dgm:t>
    </dgm:pt>
    <dgm:pt modelId="{A223AE6C-83E5-0443-93DD-85974E7AB0EF}" type="pres">
      <dgm:prSet presAssocID="{8150554E-30EC-5040-BC8B-B67E5520C989}" presName="c11" presStyleLbl="node1" presStyleIdx="10" presStyleCnt="19"/>
      <dgm:spPr>
        <a:solidFill>
          <a:srgbClr val="FFC000"/>
        </a:solidFill>
      </dgm:spPr>
      <dgm:t>
        <a:bodyPr/>
        <a:lstStyle/>
        <a:p>
          <a:endParaRPr lang="en-US"/>
        </a:p>
      </dgm:t>
    </dgm:pt>
    <dgm:pt modelId="{46C97225-C4AD-5D40-9FD6-158545B78F37}" type="pres">
      <dgm:prSet presAssocID="{8150554E-30EC-5040-BC8B-B67E5520C989}" presName="c12" presStyleLbl="node1" presStyleIdx="11" presStyleCnt="19"/>
      <dgm:spPr>
        <a:solidFill>
          <a:schemeClr val="accent6">
            <a:lumMod val="75000"/>
          </a:schemeClr>
        </a:solidFill>
      </dgm:spPr>
      <dgm:t>
        <a:bodyPr/>
        <a:lstStyle/>
        <a:p>
          <a:endParaRPr lang="en-US"/>
        </a:p>
      </dgm:t>
    </dgm:pt>
    <dgm:pt modelId="{BC2AA50E-DBBC-9448-8998-1056257F4CC9}" type="pres">
      <dgm:prSet presAssocID="{8150554E-30EC-5040-BC8B-B67E5520C989}" presName="c13" presStyleLbl="node1" presStyleIdx="12" presStyleCnt="19"/>
      <dgm:spPr>
        <a:solidFill>
          <a:schemeClr val="accent2">
            <a:lumMod val="75000"/>
          </a:schemeClr>
        </a:solidFill>
      </dgm:spPr>
      <dgm:t>
        <a:bodyPr/>
        <a:lstStyle/>
        <a:p>
          <a:endParaRPr lang="en-US"/>
        </a:p>
      </dgm:t>
    </dgm:pt>
    <dgm:pt modelId="{84BB396F-1A83-C841-89D8-EE45C59B3710}" type="pres">
      <dgm:prSet presAssocID="{8150554E-30EC-5040-BC8B-B67E5520C989}" presName="c14" presStyleLbl="node1" presStyleIdx="13" presStyleCnt="19"/>
      <dgm:spPr>
        <a:solidFill>
          <a:srgbClr val="FFC000"/>
        </a:solidFill>
      </dgm:spPr>
      <dgm:t>
        <a:bodyPr/>
        <a:lstStyle/>
        <a:p>
          <a:endParaRPr lang="en-US"/>
        </a:p>
      </dgm:t>
    </dgm:pt>
    <dgm:pt modelId="{02EA1C29-367A-E34F-AB9C-EC2DD527BF21}" type="pres">
      <dgm:prSet presAssocID="{8150554E-30EC-5040-BC8B-B67E5520C989}" presName="c15" presStyleLbl="node1" presStyleIdx="14" presStyleCnt="19"/>
      <dgm:spPr>
        <a:solidFill>
          <a:schemeClr val="accent2">
            <a:lumMod val="75000"/>
          </a:schemeClr>
        </a:solidFill>
      </dgm:spPr>
      <dgm:t>
        <a:bodyPr/>
        <a:lstStyle/>
        <a:p>
          <a:endParaRPr lang="en-US"/>
        </a:p>
      </dgm:t>
    </dgm:pt>
    <dgm:pt modelId="{F9215D5E-68CA-EC4E-BB80-616CE1D2F08F}" type="pres">
      <dgm:prSet presAssocID="{8150554E-30EC-5040-BC8B-B67E5520C989}" presName="c16" presStyleLbl="node1" presStyleIdx="15" presStyleCnt="19"/>
      <dgm:spPr>
        <a:solidFill>
          <a:schemeClr val="accent6">
            <a:lumMod val="75000"/>
          </a:schemeClr>
        </a:solidFill>
      </dgm:spPr>
      <dgm:t>
        <a:bodyPr/>
        <a:lstStyle/>
        <a:p>
          <a:endParaRPr lang="en-US"/>
        </a:p>
      </dgm:t>
    </dgm:pt>
    <dgm:pt modelId="{B1F484E1-5E78-DF49-A5AA-F88E9B1FE26A}" type="pres">
      <dgm:prSet presAssocID="{8150554E-30EC-5040-BC8B-B67E5520C989}" presName="c17" presStyleLbl="node1" presStyleIdx="16" presStyleCnt="19"/>
      <dgm:spPr>
        <a:solidFill>
          <a:schemeClr val="accent6">
            <a:lumMod val="75000"/>
          </a:schemeClr>
        </a:solidFill>
      </dgm:spPr>
      <dgm:t>
        <a:bodyPr/>
        <a:lstStyle/>
        <a:p>
          <a:endParaRPr lang="en-US"/>
        </a:p>
      </dgm:t>
    </dgm:pt>
    <dgm:pt modelId="{368E983C-065F-1346-985E-D0F0257D1326}" type="pres">
      <dgm:prSet presAssocID="{8150554E-30EC-5040-BC8B-B67E5520C989}" presName="c18" presStyleLbl="node1" presStyleIdx="17" presStyleCnt="19"/>
      <dgm:spPr>
        <a:solidFill>
          <a:schemeClr val="accent2">
            <a:lumMod val="75000"/>
          </a:schemeClr>
        </a:solidFill>
      </dgm:spPr>
      <dgm:t>
        <a:bodyPr/>
        <a:lstStyle/>
        <a:p>
          <a:endParaRPr lang="en-US"/>
        </a:p>
      </dgm:t>
    </dgm:pt>
    <dgm:pt modelId="{887B7BB2-193D-154B-914D-E67581C33B44}" type="pres">
      <dgm:prSet presAssocID="{653CB1BF-A2D5-E142-A5BC-EB309E3CFD54}" presName="chevronComposite1" presStyleCnt="0"/>
      <dgm:spPr/>
    </dgm:pt>
    <dgm:pt modelId="{3D2ACEEC-4C11-3248-A329-7C4CB90DC0D5}" type="pres">
      <dgm:prSet presAssocID="{653CB1BF-A2D5-E142-A5BC-EB309E3CFD54}" presName="chevron1" presStyleLbl="sibTrans2D1" presStyleIdx="0" presStyleCnt="2" custAng="19731123" custLinFactNeighborX="-18313" custLinFactNeighborY="-38350"/>
      <dgm:spPr>
        <a:gradFill rotWithShape="0">
          <a:gsLst>
            <a:gs pos="0">
              <a:schemeClr val="accent6">
                <a:lumMod val="50000"/>
              </a:schemeClr>
            </a:gs>
            <a:gs pos="80000">
              <a:schemeClr val="accent6">
                <a:lumMod val="75000"/>
              </a:schemeClr>
            </a:gs>
            <a:gs pos="100000">
              <a:schemeClr val="accent6">
                <a:lumMod val="60000"/>
                <a:lumOff val="40000"/>
              </a:schemeClr>
            </a:gs>
          </a:gsLst>
        </a:gradFill>
      </dgm:spPr>
      <dgm:t>
        <a:bodyPr/>
        <a:lstStyle/>
        <a:p>
          <a:endParaRPr lang="en-US"/>
        </a:p>
      </dgm:t>
    </dgm:pt>
    <dgm:pt modelId="{0D9D62AB-B934-534E-9BC5-DC731536ABCF}" type="pres">
      <dgm:prSet presAssocID="{653CB1BF-A2D5-E142-A5BC-EB309E3CFD54}" presName="spChevron1" presStyleCnt="0"/>
      <dgm:spPr/>
    </dgm:pt>
    <dgm:pt modelId="{B3956C80-B247-2D43-92BB-77CAE4D3A8BC}" type="pres">
      <dgm:prSet presAssocID="{653CB1BF-A2D5-E142-A5BC-EB309E3CFD54}" presName="overlap" presStyleCnt="0"/>
      <dgm:spPr/>
    </dgm:pt>
    <dgm:pt modelId="{CA4EC416-CEDC-8744-A464-2189AD34D404}" type="pres">
      <dgm:prSet presAssocID="{653CB1BF-A2D5-E142-A5BC-EB309E3CFD54}" presName="chevronComposite2" presStyleCnt="0"/>
      <dgm:spPr/>
    </dgm:pt>
    <dgm:pt modelId="{7DC43D73-D405-3241-B143-4E3584DEB1C9}" type="pres">
      <dgm:prSet presAssocID="{653CB1BF-A2D5-E142-A5BC-EB309E3CFD54}" presName="chevron2" presStyleLbl="sibTrans2D1" presStyleIdx="1" presStyleCnt="2" custAng="19731123" custLinFactNeighborX="-53455" custLinFactNeighborY="-52869"/>
      <dgm:spPr>
        <a:gradFill rotWithShape="0">
          <a:gsLst>
            <a:gs pos="0">
              <a:schemeClr val="accent6">
                <a:lumMod val="50000"/>
              </a:schemeClr>
            </a:gs>
            <a:gs pos="80000">
              <a:schemeClr val="accent6">
                <a:lumMod val="75000"/>
              </a:schemeClr>
            </a:gs>
            <a:gs pos="100000">
              <a:schemeClr val="accent6">
                <a:lumMod val="60000"/>
                <a:lumOff val="40000"/>
              </a:schemeClr>
            </a:gs>
          </a:gsLst>
        </a:gradFill>
      </dgm:spPr>
      <dgm:t>
        <a:bodyPr/>
        <a:lstStyle/>
        <a:p>
          <a:endParaRPr lang="en-US"/>
        </a:p>
      </dgm:t>
    </dgm:pt>
    <dgm:pt modelId="{0AB3D4D3-88EB-2743-A31C-783C34858515}" type="pres">
      <dgm:prSet presAssocID="{653CB1BF-A2D5-E142-A5BC-EB309E3CFD54}" presName="spChevron2" presStyleCnt="0"/>
      <dgm:spPr/>
    </dgm:pt>
    <dgm:pt modelId="{785EB523-AB5B-2D49-A3CC-DFE8D6BD57D7}" type="pres">
      <dgm:prSet presAssocID="{90246980-4639-8B4A-969C-FAD32B299853}" presName="last" presStyleCnt="0"/>
      <dgm:spPr/>
    </dgm:pt>
    <dgm:pt modelId="{4997AC18-2630-A644-94A0-6B86D20EF0A2}" type="pres">
      <dgm:prSet presAssocID="{90246980-4639-8B4A-969C-FAD32B299853}" presName="circleTx" presStyleLbl="node1" presStyleIdx="18" presStyleCnt="19" custScaleX="125749" custScaleY="109597" custLinFactNeighborX="-26767" custLinFactNeighborY="-96447"/>
      <dgm:spPr/>
      <dgm:t>
        <a:bodyPr/>
        <a:lstStyle/>
        <a:p>
          <a:endParaRPr lang="en-US"/>
        </a:p>
      </dgm:t>
    </dgm:pt>
    <dgm:pt modelId="{3427625A-93DF-5F49-872E-8A42A6AAED1D}" type="pres">
      <dgm:prSet presAssocID="{90246980-4639-8B4A-969C-FAD32B299853}" presName="spN" presStyleCnt="0"/>
      <dgm:spPr/>
    </dgm:pt>
  </dgm:ptLst>
  <dgm:cxnLst>
    <dgm:cxn modelId="{B7207C50-2105-4E12-8CC3-3852C756B72B}" type="presOf" srcId="{90246980-4639-8B4A-969C-FAD32B299853}" destId="{4997AC18-2630-A644-94A0-6B86D20EF0A2}" srcOrd="0" destOrd="0" presId="urn:microsoft.com/office/officeart/2009/3/layout/RandomtoResultProcess"/>
    <dgm:cxn modelId="{C797C6B6-1A0C-E041-A3E5-66AB86C50B7E}" srcId="{7A6701C8-3FF5-7043-923D-10823A9EFED3}" destId="{90246980-4639-8B4A-969C-FAD32B299853}" srcOrd="1" destOrd="0" parTransId="{6E19B25B-3A3C-CA42-A427-B823E22C590A}" sibTransId="{BC07EEA1-5C38-644D-9D6C-FBB408F4E02C}"/>
    <dgm:cxn modelId="{27712C26-6349-4ECA-A10B-DC5A98EBEBDC}" type="presOf" srcId="{8150554E-30EC-5040-BC8B-B67E5520C989}" destId="{9EC64254-DAB6-844B-8CE9-3FECE53C93FA}" srcOrd="0" destOrd="0" presId="urn:microsoft.com/office/officeart/2009/3/layout/RandomtoResultProcess"/>
    <dgm:cxn modelId="{1B7BE9DD-1F5C-A340-97A7-EEA3A16B84F1}" srcId="{7A6701C8-3FF5-7043-923D-10823A9EFED3}" destId="{8150554E-30EC-5040-BC8B-B67E5520C989}" srcOrd="0" destOrd="0" parTransId="{4CB49385-BBC5-5C45-AE28-CDE4655B7117}" sibTransId="{653CB1BF-A2D5-E142-A5BC-EB309E3CFD54}"/>
    <dgm:cxn modelId="{C2E3740B-29CC-462C-A03D-8352CD41B905}" type="presOf" srcId="{7A6701C8-3FF5-7043-923D-10823A9EFED3}" destId="{9FC463F5-907A-AB45-A420-A0EDA2D4116B}" srcOrd="0" destOrd="0" presId="urn:microsoft.com/office/officeart/2009/3/layout/RandomtoResultProcess"/>
    <dgm:cxn modelId="{24E1BC80-6D72-4F5E-9BD2-9F1D233EACCE}" type="presParOf" srcId="{9FC463F5-907A-AB45-A420-A0EDA2D4116B}" destId="{279ACE24-BEF1-6B43-B923-2C9F8AA559D6}" srcOrd="0" destOrd="0" presId="urn:microsoft.com/office/officeart/2009/3/layout/RandomtoResultProcess"/>
    <dgm:cxn modelId="{F195EC08-0E3F-41D3-81CA-9CE2F0F53C53}" type="presParOf" srcId="{279ACE24-BEF1-6B43-B923-2C9F8AA559D6}" destId="{9EC64254-DAB6-844B-8CE9-3FECE53C93FA}" srcOrd="0" destOrd="0" presId="urn:microsoft.com/office/officeart/2009/3/layout/RandomtoResultProcess"/>
    <dgm:cxn modelId="{00523FDA-58E2-47F7-8391-2ECE88AD19D0}" type="presParOf" srcId="{279ACE24-BEF1-6B43-B923-2C9F8AA559D6}" destId="{CE3A72FC-01AF-764C-8226-A61E56931500}" srcOrd="1" destOrd="0" presId="urn:microsoft.com/office/officeart/2009/3/layout/RandomtoResultProcess"/>
    <dgm:cxn modelId="{84DE4696-0EC6-4430-916C-10375C78147C}" type="presParOf" srcId="{279ACE24-BEF1-6B43-B923-2C9F8AA559D6}" destId="{9AFDCA5E-3678-344D-9A1D-68AB021B29AE}" srcOrd="2" destOrd="0" presId="urn:microsoft.com/office/officeart/2009/3/layout/RandomtoResultProcess"/>
    <dgm:cxn modelId="{64F11AC2-90FB-4513-B15A-CA756E872D81}" type="presParOf" srcId="{279ACE24-BEF1-6B43-B923-2C9F8AA559D6}" destId="{46C6BF92-6E8F-CD41-86EB-D2DDDD7AD5F6}" srcOrd="3" destOrd="0" presId="urn:microsoft.com/office/officeart/2009/3/layout/RandomtoResultProcess"/>
    <dgm:cxn modelId="{B7E63688-A313-4F81-A60C-1B0A2C053041}" type="presParOf" srcId="{279ACE24-BEF1-6B43-B923-2C9F8AA559D6}" destId="{28918137-35D5-7044-816A-A038A230BD89}" srcOrd="4" destOrd="0" presId="urn:microsoft.com/office/officeart/2009/3/layout/RandomtoResultProcess"/>
    <dgm:cxn modelId="{30E05B0E-356E-4172-A793-1CD8FED59659}" type="presParOf" srcId="{279ACE24-BEF1-6B43-B923-2C9F8AA559D6}" destId="{DC5A2E3D-38CF-C54F-98EC-886772E6DE57}" srcOrd="5" destOrd="0" presId="urn:microsoft.com/office/officeart/2009/3/layout/RandomtoResultProcess"/>
    <dgm:cxn modelId="{AC924871-565C-4306-BB26-C96813400CD0}" type="presParOf" srcId="{279ACE24-BEF1-6B43-B923-2C9F8AA559D6}" destId="{32D01DC0-A57F-1A44-8A9A-F81EEC828025}" srcOrd="6" destOrd="0" presId="urn:microsoft.com/office/officeart/2009/3/layout/RandomtoResultProcess"/>
    <dgm:cxn modelId="{F6E1B485-A5B8-45CE-8472-05DB82FAD836}" type="presParOf" srcId="{279ACE24-BEF1-6B43-B923-2C9F8AA559D6}" destId="{5D6951D3-B2D3-214E-865A-8913AD3AE52E}" srcOrd="7" destOrd="0" presId="urn:microsoft.com/office/officeart/2009/3/layout/RandomtoResultProcess"/>
    <dgm:cxn modelId="{D86E1BD0-EEF3-4975-917A-EBA69B3841EE}" type="presParOf" srcId="{279ACE24-BEF1-6B43-B923-2C9F8AA559D6}" destId="{CF4ABE3A-E2A2-1E4C-994F-5F65DA15DC9C}" srcOrd="8" destOrd="0" presId="urn:microsoft.com/office/officeart/2009/3/layout/RandomtoResultProcess"/>
    <dgm:cxn modelId="{777F01DE-3260-4AFB-BBD5-BD946CFFA3C7}" type="presParOf" srcId="{279ACE24-BEF1-6B43-B923-2C9F8AA559D6}" destId="{09EDFB8B-8038-CF40-9F73-550F1EF2E8C9}" srcOrd="9" destOrd="0" presId="urn:microsoft.com/office/officeart/2009/3/layout/RandomtoResultProcess"/>
    <dgm:cxn modelId="{9BF674BE-73D3-44C4-ACF6-286195D47E86}" type="presParOf" srcId="{279ACE24-BEF1-6B43-B923-2C9F8AA559D6}" destId="{05C2F9D8-38EF-414F-BA52-199C4340B2E8}" srcOrd="10" destOrd="0" presId="urn:microsoft.com/office/officeart/2009/3/layout/RandomtoResultProcess"/>
    <dgm:cxn modelId="{7A65B2E6-D5C8-4B58-B864-24239B2F0C53}" type="presParOf" srcId="{279ACE24-BEF1-6B43-B923-2C9F8AA559D6}" destId="{A223AE6C-83E5-0443-93DD-85974E7AB0EF}" srcOrd="11" destOrd="0" presId="urn:microsoft.com/office/officeart/2009/3/layout/RandomtoResultProcess"/>
    <dgm:cxn modelId="{8AF94E1F-1E21-4C5F-BC7F-FC903C5C3790}" type="presParOf" srcId="{279ACE24-BEF1-6B43-B923-2C9F8AA559D6}" destId="{46C97225-C4AD-5D40-9FD6-158545B78F37}" srcOrd="12" destOrd="0" presId="urn:microsoft.com/office/officeart/2009/3/layout/RandomtoResultProcess"/>
    <dgm:cxn modelId="{A3175C6F-E34F-4035-8CFE-E5397A2258BE}" type="presParOf" srcId="{279ACE24-BEF1-6B43-B923-2C9F8AA559D6}" destId="{BC2AA50E-DBBC-9448-8998-1056257F4CC9}" srcOrd="13" destOrd="0" presId="urn:microsoft.com/office/officeart/2009/3/layout/RandomtoResultProcess"/>
    <dgm:cxn modelId="{3DADD186-41BD-4E55-8E2C-59D4012A1541}" type="presParOf" srcId="{279ACE24-BEF1-6B43-B923-2C9F8AA559D6}" destId="{84BB396F-1A83-C841-89D8-EE45C59B3710}" srcOrd="14" destOrd="0" presId="urn:microsoft.com/office/officeart/2009/3/layout/RandomtoResultProcess"/>
    <dgm:cxn modelId="{F834E717-00E9-4166-813F-3CE6F3879049}" type="presParOf" srcId="{279ACE24-BEF1-6B43-B923-2C9F8AA559D6}" destId="{02EA1C29-367A-E34F-AB9C-EC2DD527BF21}" srcOrd="15" destOrd="0" presId="urn:microsoft.com/office/officeart/2009/3/layout/RandomtoResultProcess"/>
    <dgm:cxn modelId="{8B0F6170-E402-4C59-8881-C7A6D627E53C}" type="presParOf" srcId="{279ACE24-BEF1-6B43-B923-2C9F8AA559D6}" destId="{F9215D5E-68CA-EC4E-BB80-616CE1D2F08F}" srcOrd="16" destOrd="0" presId="urn:microsoft.com/office/officeart/2009/3/layout/RandomtoResultProcess"/>
    <dgm:cxn modelId="{C929EDBA-6EFC-4443-8B98-989EBA0B6DF9}" type="presParOf" srcId="{279ACE24-BEF1-6B43-B923-2C9F8AA559D6}" destId="{B1F484E1-5E78-DF49-A5AA-F88E9B1FE26A}" srcOrd="17" destOrd="0" presId="urn:microsoft.com/office/officeart/2009/3/layout/RandomtoResultProcess"/>
    <dgm:cxn modelId="{DAC853F3-19A1-43F9-8F3A-0228D088B075}" type="presParOf" srcId="{279ACE24-BEF1-6B43-B923-2C9F8AA559D6}" destId="{368E983C-065F-1346-985E-D0F0257D1326}" srcOrd="18" destOrd="0" presId="urn:microsoft.com/office/officeart/2009/3/layout/RandomtoResultProcess"/>
    <dgm:cxn modelId="{9FB588EB-AC65-4800-9864-61A89CF6B2E4}" type="presParOf" srcId="{9FC463F5-907A-AB45-A420-A0EDA2D4116B}" destId="{887B7BB2-193D-154B-914D-E67581C33B44}" srcOrd="1" destOrd="0" presId="urn:microsoft.com/office/officeart/2009/3/layout/RandomtoResultProcess"/>
    <dgm:cxn modelId="{5D249A0F-7A4F-4D4D-B25E-3A2A95138388}" type="presParOf" srcId="{887B7BB2-193D-154B-914D-E67581C33B44}" destId="{3D2ACEEC-4C11-3248-A329-7C4CB90DC0D5}" srcOrd="0" destOrd="0" presId="urn:microsoft.com/office/officeart/2009/3/layout/RandomtoResultProcess"/>
    <dgm:cxn modelId="{E6ED4F95-BB1C-461E-8785-21A2297697CC}" type="presParOf" srcId="{887B7BB2-193D-154B-914D-E67581C33B44}" destId="{0D9D62AB-B934-534E-9BC5-DC731536ABCF}" srcOrd="1" destOrd="0" presId="urn:microsoft.com/office/officeart/2009/3/layout/RandomtoResultProcess"/>
    <dgm:cxn modelId="{00034454-DAEC-44B6-AEF0-99674223DC21}" type="presParOf" srcId="{9FC463F5-907A-AB45-A420-A0EDA2D4116B}" destId="{B3956C80-B247-2D43-92BB-77CAE4D3A8BC}" srcOrd="2" destOrd="0" presId="urn:microsoft.com/office/officeart/2009/3/layout/RandomtoResultProcess"/>
    <dgm:cxn modelId="{60FF7D3D-9428-48EC-B4E4-6D48BF8559E3}" type="presParOf" srcId="{9FC463F5-907A-AB45-A420-A0EDA2D4116B}" destId="{CA4EC416-CEDC-8744-A464-2189AD34D404}" srcOrd="3" destOrd="0" presId="urn:microsoft.com/office/officeart/2009/3/layout/RandomtoResultProcess"/>
    <dgm:cxn modelId="{2F418B16-BA78-49A3-88D4-17A8DB8B94B4}" type="presParOf" srcId="{CA4EC416-CEDC-8744-A464-2189AD34D404}" destId="{7DC43D73-D405-3241-B143-4E3584DEB1C9}" srcOrd="0" destOrd="0" presId="urn:microsoft.com/office/officeart/2009/3/layout/RandomtoResultProcess"/>
    <dgm:cxn modelId="{5B7D76C9-4E80-495B-A96D-6AF9A76DA759}" type="presParOf" srcId="{CA4EC416-CEDC-8744-A464-2189AD34D404}" destId="{0AB3D4D3-88EB-2743-A31C-783C34858515}" srcOrd="1" destOrd="0" presId="urn:microsoft.com/office/officeart/2009/3/layout/RandomtoResultProcess"/>
    <dgm:cxn modelId="{ED4FBCDE-8B56-49DA-BF15-44CC375F1813}" type="presParOf" srcId="{9FC463F5-907A-AB45-A420-A0EDA2D4116B}" destId="{785EB523-AB5B-2D49-A3CC-DFE8D6BD57D7}" srcOrd="4" destOrd="0" presId="urn:microsoft.com/office/officeart/2009/3/layout/RandomtoResultProcess"/>
    <dgm:cxn modelId="{0164C5A7-CF6B-4211-A8F2-B1A7E83A4925}" type="presParOf" srcId="{785EB523-AB5B-2D49-A3CC-DFE8D6BD57D7}" destId="{4997AC18-2630-A644-94A0-6B86D20EF0A2}" srcOrd="0" destOrd="0" presId="urn:microsoft.com/office/officeart/2009/3/layout/RandomtoResultProcess"/>
    <dgm:cxn modelId="{8D1D95BE-8C34-4EBD-B2CA-F70E4E63C99E}" type="presParOf" srcId="{785EB523-AB5B-2D49-A3CC-DFE8D6BD57D7}" destId="{3427625A-93DF-5F49-872E-8A42A6AAED1D}" srcOrd="1" destOrd="0" presId="urn:microsoft.com/office/officeart/2009/3/layout/RandomtoResult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7A6701C8-3FF5-7043-923D-10823A9EFED3}" type="doc">
      <dgm:prSet loTypeId="urn:microsoft.com/office/officeart/2009/3/layout/RandomtoResultProcess" loCatId="" qsTypeId="urn:microsoft.com/office/officeart/2005/8/quickstyle/simple4" qsCatId="simple" csTypeId="urn:microsoft.com/office/officeart/2005/8/colors/accent1_2" csCatId="accent1" phldr="1"/>
      <dgm:spPr/>
      <dgm:t>
        <a:bodyPr/>
        <a:lstStyle/>
        <a:p>
          <a:endParaRPr lang="en-US"/>
        </a:p>
      </dgm:t>
    </dgm:pt>
    <dgm:pt modelId="{8150554E-30EC-5040-BC8B-B67E5520C989}">
      <dgm:prSet phldrT="[Text]"/>
      <dgm:spPr/>
      <dgm:t>
        <a:bodyPr/>
        <a:lstStyle/>
        <a:p>
          <a:r>
            <a:rPr lang="en-US" dirty="0" smtClean="0"/>
            <a:t> </a:t>
          </a:r>
          <a:endParaRPr lang="en-US" dirty="0"/>
        </a:p>
      </dgm:t>
    </dgm:pt>
    <dgm:pt modelId="{4CB49385-BBC5-5C45-AE28-CDE4655B7117}" type="parTrans" cxnId="{1B7BE9DD-1F5C-A340-97A7-EEA3A16B84F1}">
      <dgm:prSet/>
      <dgm:spPr/>
      <dgm:t>
        <a:bodyPr/>
        <a:lstStyle/>
        <a:p>
          <a:endParaRPr lang="en-US"/>
        </a:p>
      </dgm:t>
    </dgm:pt>
    <dgm:pt modelId="{653CB1BF-A2D5-E142-A5BC-EB309E3CFD54}" type="sibTrans" cxnId="{1B7BE9DD-1F5C-A340-97A7-EEA3A16B84F1}">
      <dgm:prSet/>
      <dgm:spPr/>
      <dgm:t>
        <a:bodyPr/>
        <a:lstStyle/>
        <a:p>
          <a:endParaRPr lang="en-US"/>
        </a:p>
      </dgm:t>
    </dgm:pt>
    <dgm:pt modelId="{90246980-4639-8B4A-969C-FAD32B299853}">
      <dgm:prSet phldrT="[Text]"/>
      <dgm:spPr>
        <a:noFill/>
      </dgm:spPr>
      <dgm:t>
        <a:bodyPr/>
        <a:lstStyle/>
        <a:p>
          <a:r>
            <a:rPr lang="en-US" dirty="0" smtClean="0"/>
            <a:t> </a:t>
          </a:r>
          <a:endParaRPr lang="en-US" dirty="0"/>
        </a:p>
      </dgm:t>
    </dgm:pt>
    <dgm:pt modelId="{6E19B25B-3A3C-CA42-A427-B823E22C590A}" type="parTrans" cxnId="{C797C6B6-1A0C-E041-A3E5-66AB86C50B7E}">
      <dgm:prSet/>
      <dgm:spPr/>
      <dgm:t>
        <a:bodyPr/>
        <a:lstStyle/>
        <a:p>
          <a:endParaRPr lang="en-US"/>
        </a:p>
      </dgm:t>
    </dgm:pt>
    <dgm:pt modelId="{BC07EEA1-5C38-644D-9D6C-FBB408F4E02C}" type="sibTrans" cxnId="{C797C6B6-1A0C-E041-A3E5-66AB86C50B7E}">
      <dgm:prSet/>
      <dgm:spPr/>
      <dgm:t>
        <a:bodyPr/>
        <a:lstStyle/>
        <a:p>
          <a:endParaRPr lang="en-US"/>
        </a:p>
      </dgm:t>
    </dgm:pt>
    <dgm:pt modelId="{9FC463F5-907A-AB45-A420-A0EDA2D4116B}" type="pres">
      <dgm:prSet presAssocID="{7A6701C8-3FF5-7043-923D-10823A9EFED3}" presName="Name0" presStyleCnt="0">
        <dgm:presLayoutVars>
          <dgm:dir/>
          <dgm:animOne val="branch"/>
          <dgm:animLvl val="lvl"/>
        </dgm:presLayoutVars>
      </dgm:prSet>
      <dgm:spPr/>
      <dgm:t>
        <a:bodyPr/>
        <a:lstStyle/>
        <a:p>
          <a:endParaRPr lang="en-US"/>
        </a:p>
      </dgm:t>
    </dgm:pt>
    <dgm:pt modelId="{279ACE24-BEF1-6B43-B923-2C9F8AA559D6}" type="pres">
      <dgm:prSet presAssocID="{8150554E-30EC-5040-BC8B-B67E5520C989}" presName="chaos" presStyleCnt="0"/>
      <dgm:spPr/>
    </dgm:pt>
    <dgm:pt modelId="{9EC64254-DAB6-844B-8CE9-3FECE53C93FA}" type="pres">
      <dgm:prSet presAssocID="{8150554E-30EC-5040-BC8B-B67E5520C989}" presName="parTx1" presStyleLbl="revTx" presStyleIdx="0" presStyleCnt="1" custLinFactNeighborY="-2649"/>
      <dgm:spPr/>
      <dgm:t>
        <a:bodyPr/>
        <a:lstStyle/>
        <a:p>
          <a:endParaRPr lang="en-US"/>
        </a:p>
      </dgm:t>
    </dgm:pt>
    <dgm:pt modelId="{CE3A72FC-01AF-764C-8226-A61E56931500}" type="pres">
      <dgm:prSet presAssocID="{8150554E-30EC-5040-BC8B-B67E5520C989}" presName="c1" presStyleLbl="node1" presStyleIdx="0" presStyleCnt="19"/>
      <dgm:spPr>
        <a:solidFill>
          <a:schemeClr val="accent2">
            <a:lumMod val="75000"/>
          </a:schemeClr>
        </a:solidFill>
      </dgm:spPr>
      <dgm:t>
        <a:bodyPr/>
        <a:lstStyle/>
        <a:p>
          <a:endParaRPr lang="en-US"/>
        </a:p>
      </dgm:t>
    </dgm:pt>
    <dgm:pt modelId="{9AFDCA5E-3678-344D-9A1D-68AB021B29AE}" type="pres">
      <dgm:prSet presAssocID="{8150554E-30EC-5040-BC8B-B67E5520C989}" presName="c2" presStyleLbl="node1" presStyleIdx="1" presStyleCnt="19"/>
      <dgm:spPr>
        <a:solidFill>
          <a:schemeClr val="accent6">
            <a:lumMod val="75000"/>
          </a:schemeClr>
        </a:solidFill>
      </dgm:spPr>
      <dgm:t>
        <a:bodyPr/>
        <a:lstStyle/>
        <a:p>
          <a:endParaRPr lang="en-US"/>
        </a:p>
      </dgm:t>
    </dgm:pt>
    <dgm:pt modelId="{46C6BF92-6E8F-CD41-86EB-D2DDDD7AD5F6}" type="pres">
      <dgm:prSet presAssocID="{8150554E-30EC-5040-BC8B-B67E5520C989}" presName="c3" presStyleLbl="node1" presStyleIdx="2" presStyleCnt="19"/>
      <dgm:spPr>
        <a:solidFill>
          <a:srgbClr val="FFC000"/>
        </a:solidFill>
      </dgm:spPr>
      <dgm:t>
        <a:bodyPr/>
        <a:lstStyle/>
        <a:p>
          <a:endParaRPr lang="en-US"/>
        </a:p>
      </dgm:t>
    </dgm:pt>
    <dgm:pt modelId="{28918137-35D5-7044-816A-A038A230BD89}" type="pres">
      <dgm:prSet presAssocID="{8150554E-30EC-5040-BC8B-B67E5520C989}" presName="c4" presStyleLbl="node1" presStyleIdx="3" presStyleCnt="19"/>
      <dgm:spPr>
        <a:solidFill>
          <a:schemeClr val="accent6">
            <a:lumMod val="75000"/>
          </a:schemeClr>
        </a:solidFill>
      </dgm:spPr>
      <dgm:t>
        <a:bodyPr/>
        <a:lstStyle/>
        <a:p>
          <a:endParaRPr lang="en-US"/>
        </a:p>
      </dgm:t>
    </dgm:pt>
    <dgm:pt modelId="{DC5A2E3D-38CF-C54F-98EC-886772E6DE57}" type="pres">
      <dgm:prSet presAssocID="{8150554E-30EC-5040-BC8B-B67E5520C989}" presName="c5" presStyleLbl="node1" presStyleIdx="4" presStyleCnt="19"/>
      <dgm:spPr>
        <a:solidFill>
          <a:schemeClr val="accent6">
            <a:lumMod val="75000"/>
          </a:schemeClr>
        </a:solidFill>
      </dgm:spPr>
      <dgm:t>
        <a:bodyPr/>
        <a:lstStyle/>
        <a:p>
          <a:endParaRPr lang="en-US"/>
        </a:p>
      </dgm:t>
    </dgm:pt>
    <dgm:pt modelId="{32D01DC0-A57F-1A44-8A9A-F81EEC828025}" type="pres">
      <dgm:prSet presAssocID="{8150554E-30EC-5040-BC8B-B67E5520C989}" presName="c6" presStyleLbl="node1" presStyleIdx="5" presStyleCnt="19"/>
      <dgm:spPr>
        <a:solidFill>
          <a:srgbClr val="FFC000"/>
        </a:solidFill>
      </dgm:spPr>
      <dgm:t>
        <a:bodyPr/>
        <a:lstStyle/>
        <a:p>
          <a:endParaRPr lang="en-US"/>
        </a:p>
      </dgm:t>
    </dgm:pt>
    <dgm:pt modelId="{5D6951D3-B2D3-214E-865A-8913AD3AE52E}" type="pres">
      <dgm:prSet presAssocID="{8150554E-30EC-5040-BC8B-B67E5520C989}" presName="c7" presStyleLbl="node1" presStyleIdx="6" presStyleCnt="19"/>
      <dgm:spPr>
        <a:solidFill>
          <a:schemeClr val="accent2">
            <a:lumMod val="75000"/>
          </a:schemeClr>
        </a:solidFill>
      </dgm:spPr>
      <dgm:t>
        <a:bodyPr/>
        <a:lstStyle/>
        <a:p>
          <a:endParaRPr lang="en-US"/>
        </a:p>
      </dgm:t>
    </dgm:pt>
    <dgm:pt modelId="{CF4ABE3A-E2A2-1E4C-994F-5F65DA15DC9C}" type="pres">
      <dgm:prSet presAssocID="{8150554E-30EC-5040-BC8B-B67E5520C989}" presName="c8" presStyleLbl="node1" presStyleIdx="7" presStyleCnt="19"/>
      <dgm:spPr>
        <a:solidFill>
          <a:srgbClr val="FFC000"/>
        </a:solidFill>
      </dgm:spPr>
      <dgm:t>
        <a:bodyPr/>
        <a:lstStyle/>
        <a:p>
          <a:endParaRPr lang="en-US"/>
        </a:p>
      </dgm:t>
    </dgm:pt>
    <dgm:pt modelId="{09EDFB8B-8038-CF40-9F73-550F1EF2E8C9}" type="pres">
      <dgm:prSet presAssocID="{8150554E-30EC-5040-BC8B-B67E5520C989}" presName="c9" presStyleLbl="node1" presStyleIdx="8" presStyleCnt="19"/>
      <dgm:spPr>
        <a:solidFill>
          <a:srgbClr val="FFC000"/>
        </a:solidFill>
      </dgm:spPr>
      <dgm:t>
        <a:bodyPr/>
        <a:lstStyle/>
        <a:p>
          <a:endParaRPr lang="en-US"/>
        </a:p>
      </dgm:t>
    </dgm:pt>
    <dgm:pt modelId="{05C2F9D8-38EF-414F-BA52-199C4340B2E8}" type="pres">
      <dgm:prSet presAssocID="{8150554E-30EC-5040-BC8B-B67E5520C989}" presName="c10" presStyleLbl="node1" presStyleIdx="9" presStyleCnt="19"/>
      <dgm:spPr>
        <a:solidFill>
          <a:schemeClr val="accent2">
            <a:lumMod val="75000"/>
          </a:schemeClr>
        </a:solidFill>
      </dgm:spPr>
      <dgm:t>
        <a:bodyPr/>
        <a:lstStyle/>
        <a:p>
          <a:endParaRPr lang="en-US"/>
        </a:p>
      </dgm:t>
    </dgm:pt>
    <dgm:pt modelId="{A223AE6C-83E5-0443-93DD-85974E7AB0EF}" type="pres">
      <dgm:prSet presAssocID="{8150554E-30EC-5040-BC8B-B67E5520C989}" presName="c11" presStyleLbl="node1" presStyleIdx="10" presStyleCnt="19"/>
      <dgm:spPr>
        <a:solidFill>
          <a:schemeClr val="accent6">
            <a:lumMod val="75000"/>
          </a:schemeClr>
        </a:solidFill>
      </dgm:spPr>
      <dgm:t>
        <a:bodyPr/>
        <a:lstStyle/>
        <a:p>
          <a:endParaRPr lang="en-US"/>
        </a:p>
      </dgm:t>
    </dgm:pt>
    <dgm:pt modelId="{46C97225-C4AD-5D40-9FD6-158545B78F37}" type="pres">
      <dgm:prSet presAssocID="{8150554E-30EC-5040-BC8B-B67E5520C989}" presName="c12" presStyleLbl="node1" presStyleIdx="11" presStyleCnt="19"/>
      <dgm:spPr>
        <a:solidFill>
          <a:schemeClr val="accent2">
            <a:lumMod val="75000"/>
          </a:schemeClr>
        </a:solidFill>
      </dgm:spPr>
      <dgm:t>
        <a:bodyPr/>
        <a:lstStyle/>
        <a:p>
          <a:endParaRPr lang="en-US"/>
        </a:p>
      </dgm:t>
    </dgm:pt>
    <dgm:pt modelId="{BC2AA50E-DBBC-9448-8998-1056257F4CC9}" type="pres">
      <dgm:prSet presAssocID="{8150554E-30EC-5040-BC8B-B67E5520C989}" presName="c13" presStyleLbl="node1" presStyleIdx="12" presStyleCnt="19"/>
      <dgm:spPr>
        <a:solidFill>
          <a:srgbClr val="FFC000"/>
        </a:solidFill>
      </dgm:spPr>
      <dgm:t>
        <a:bodyPr/>
        <a:lstStyle/>
        <a:p>
          <a:endParaRPr lang="en-US"/>
        </a:p>
      </dgm:t>
    </dgm:pt>
    <dgm:pt modelId="{84BB396F-1A83-C841-89D8-EE45C59B3710}" type="pres">
      <dgm:prSet presAssocID="{8150554E-30EC-5040-BC8B-B67E5520C989}" presName="c14" presStyleLbl="node1" presStyleIdx="13" presStyleCnt="19"/>
      <dgm:spPr>
        <a:solidFill>
          <a:schemeClr val="accent2">
            <a:lumMod val="75000"/>
          </a:schemeClr>
        </a:solidFill>
      </dgm:spPr>
      <dgm:t>
        <a:bodyPr/>
        <a:lstStyle/>
        <a:p>
          <a:endParaRPr lang="en-US"/>
        </a:p>
      </dgm:t>
    </dgm:pt>
    <dgm:pt modelId="{02EA1C29-367A-E34F-AB9C-EC2DD527BF21}" type="pres">
      <dgm:prSet presAssocID="{8150554E-30EC-5040-BC8B-B67E5520C989}" presName="c15" presStyleLbl="node1" presStyleIdx="14" presStyleCnt="19"/>
      <dgm:spPr>
        <a:solidFill>
          <a:schemeClr val="accent6">
            <a:lumMod val="75000"/>
          </a:schemeClr>
        </a:solidFill>
      </dgm:spPr>
      <dgm:t>
        <a:bodyPr/>
        <a:lstStyle/>
        <a:p>
          <a:endParaRPr lang="en-US"/>
        </a:p>
      </dgm:t>
    </dgm:pt>
    <dgm:pt modelId="{F9215D5E-68CA-EC4E-BB80-616CE1D2F08F}" type="pres">
      <dgm:prSet presAssocID="{8150554E-30EC-5040-BC8B-B67E5520C989}" presName="c16" presStyleLbl="node1" presStyleIdx="15" presStyleCnt="19"/>
      <dgm:spPr>
        <a:solidFill>
          <a:srgbClr val="FFC000"/>
        </a:solidFill>
      </dgm:spPr>
      <dgm:t>
        <a:bodyPr/>
        <a:lstStyle/>
        <a:p>
          <a:endParaRPr lang="en-US"/>
        </a:p>
      </dgm:t>
    </dgm:pt>
    <dgm:pt modelId="{B1F484E1-5E78-DF49-A5AA-F88E9B1FE26A}" type="pres">
      <dgm:prSet presAssocID="{8150554E-30EC-5040-BC8B-B67E5520C989}" presName="c17" presStyleLbl="node1" presStyleIdx="16" presStyleCnt="19"/>
      <dgm:spPr>
        <a:solidFill>
          <a:schemeClr val="accent2">
            <a:lumMod val="75000"/>
          </a:schemeClr>
        </a:solidFill>
      </dgm:spPr>
      <dgm:t>
        <a:bodyPr/>
        <a:lstStyle/>
        <a:p>
          <a:endParaRPr lang="en-US"/>
        </a:p>
      </dgm:t>
    </dgm:pt>
    <dgm:pt modelId="{368E983C-065F-1346-985E-D0F0257D1326}" type="pres">
      <dgm:prSet presAssocID="{8150554E-30EC-5040-BC8B-B67E5520C989}" presName="c18" presStyleLbl="node1" presStyleIdx="17" presStyleCnt="19"/>
      <dgm:spPr>
        <a:solidFill>
          <a:schemeClr val="accent6">
            <a:lumMod val="75000"/>
          </a:schemeClr>
        </a:solidFill>
      </dgm:spPr>
      <dgm:t>
        <a:bodyPr/>
        <a:lstStyle/>
        <a:p>
          <a:endParaRPr lang="en-US"/>
        </a:p>
      </dgm:t>
    </dgm:pt>
    <dgm:pt modelId="{887B7BB2-193D-154B-914D-E67581C33B44}" type="pres">
      <dgm:prSet presAssocID="{653CB1BF-A2D5-E142-A5BC-EB309E3CFD54}" presName="chevronComposite1" presStyleCnt="0"/>
      <dgm:spPr/>
    </dgm:pt>
    <dgm:pt modelId="{3D2ACEEC-4C11-3248-A329-7C4CB90DC0D5}" type="pres">
      <dgm:prSet presAssocID="{653CB1BF-A2D5-E142-A5BC-EB309E3CFD54}" presName="chevron1" presStyleLbl="sibTrans2D1" presStyleIdx="0" presStyleCnt="2" custAng="2221083" custLinFactNeighborX="-22392" custLinFactNeighborY="46573"/>
      <dgm:spPr>
        <a:gradFill rotWithShape="0">
          <a:gsLst>
            <a:gs pos="0">
              <a:schemeClr val="accent2"/>
            </a:gs>
            <a:gs pos="80000">
              <a:schemeClr val="accent2">
                <a:lumMod val="60000"/>
                <a:lumOff val="40000"/>
              </a:schemeClr>
            </a:gs>
            <a:gs pos="100000">
              <a:schemeClr val="accent2">
                <a:lumMod val="20000"/>
                <a:lumOff val="80000"/>
              </a:schemeClr>
            </a:gs>
          </a:gsLst>
        </a:gradFill>
      </dgm:spPr>
      <dgm:t>
        <a:bodyPr/>
        <a:lstStyle/>
        <a:p>
          <a:endParaRPr lang="en-US"/>
        </a:p>
      </dgm:t>
    </dgm:pt>
    <dgm:pt modelId="{0D9D62AB-B934-534E-9BC5-DC731536ABCF}" type="pres">
      <dgm:prSet presAssocID="{653CB1BF-A2D5-E142-A5BC-EB309E3CFD54}" presName="spChevron1" presStyleCnt="0"/>
      <dgm:spPr/>
    </dgm:pt>
    <dgm:pt modelId="{B3956C80-B247-2D43-92BB-77CAE4D3A8BC}" type="pres">
      <dgm:prSet presAssocID="{653CB1BF-A2D5-E142-A5BC-EB309E3CFD54}" presName="overlap" presStyleCnt="0"/>
      <dgm:spPr/>
    </dgm:pt>
    <dgm:pt modelId="{CA4EC416-CEDC-8744-A464-2189AD34D404}" type="pres">
      <dgm:prSet presAssocID="{653CB1BF-A2D5-E142-A5BC-EB309E3CFD54}" presName="chevronComposite2" presStyleCnt="0"/>
      <dgm:spPr/>
    </dgm:pt>
    <dgm:pt modelId="{7DC43D73-D405-3241-B143-4E3584DEB1C9}" type="pres">
      <dgm:prSet presAssocID="{653CB1BF-A2D5-E142-A5BC-EB309E3CFD54}" presName="chevron2" presStyleLbl="sibTrans2D1" presStyleIdx="1" presStyleCnt="2" custAng="2221083" custLinFactNeighborX="-63289" custLinFactNeighborY="63873"/>
      <dgm:spPr>
        <a:gradFill rotWithShape="0">
          <a:gsLst>
            <a:gs pos="0">
              <a:schemeClr val="accent2"/>
            </a:gs>
            <a:gs pos="80000">
              <a:schemeClr val="accent2">
                <a:lumMod val="60000"/>
                <a:lumOff val="40000"/>
              </a:schemeClr>
            </a:gs>
            <a:gs pos="100000">
              <a:schemeClr val="accent2">
                <a:lumMod val="20000"/>
                <a:lumOff val="80000"/>
              </a:schemeClr>
            </a:gs>
          </a:gsLst>
        </a:gradFill>
      </dgm:spPr>
      <dgm:t>
        <a:bodyPr/>
        <a:lstStyle/>
        <a:p>
          <a:endParaRPr lang="en-US"/>
        </a:p>
      </dgm:t>
    </dgm:pt>
    <dgm:pt modelId="{0AB3D4D3-88EB-2743-A31C-783C34858515}" type="pres">
      <dgm:prSet presAssocID="{653CB1BF-A2D5-E142-A5BC-EB309E3CFD54}" presName="spChevron2" presStyleCnt="0"/>
      <dgm:spPr/>
    </dgm:pt>
    <dgm:pt modelId="{785EB523-AB5B-2D49-A3CC-DFE8D6BD57D7}" type="pres">
      <dgm:prSet presAssocID="{90246980-4639-8B4A-969C-FAD32B299853}" presName="last" presStyleCnt="0"/>
      <dgm:spPr/>
    </dgm:pt>
    <dgm:pt modelId="{4997AC18-2630-A644-94A0-6B86D20EF0A2}" type="pres">
      <dgm:prSet presAssocID="{90246980-4639-8B4A-969C-FAD32B299853}" presName="circleTx" presStyleLbl="node1" presStyleIdx="18" presStyleCnt="19" custLinFactNeighborX="-2562" custLinFactNeighborY="-59976"/>
      <dgm:spPr/>
      <dgm:t>
        <a:bodyPr/>
        <a:lstStyle/>
        <a:p>
          <a:endParaRPr lang="en-US"/>
        </a:p>
      </dgm:t>
    </dgm:pt>
    <dgm:pt modelId="{3427625A-93DF-5F49-872E-8A42A6AAED1D}" type="pres">
      <dgm:prSet presAssocID="{90246980-4639-8B4A-969C-FAD32B299853}" presName="spN" presStyleCnt="0"/>
      <dgm:spPr/>
    </dgm:pt>
  </dgm:ptLst>
  <dgm:cxnLst>
    <dgm:cxn modelId="{EA57B902-C7B0-4CB3-8229-00709A3CE920}" type="presOf" srcId="{90246980-4639-8B4A-969C-FAD32B299853}" destId="{4997AC18-2630-A644-94A0-6B86D20EF0A2}" srcOrd="0" destOrd="0" presId="urn:microsoft.com/office/officeart/2009/3/layout/RandomtoResultProcess"/>
    <dgm:cxn modelId="{C797C6B6-1A0C-E041-A3E5-66AB86C50B7E}" srcId="{7A6701C8-3FF5-7043-923D-10823A9EFED3}" destId="{90246980-4639-8B4A-969C-FAD32B299853}" srcOrd="1" destOrd="0" parTransId="{6E19B25B-3A3C-CA42-A427-B823E22C590A}" sibTransId="{BC07EEA1-5C38-644D-9D6C-FBB408F4E02C}"/>
    <dgm:cxn modelId="{DEAAF89B-8FA3-4F9F-BF66-F2138F30D7C3}" type="presOf" srcId="{7A6701C8-3FF5-7043-923D-10823A9EFED3}" destId="{9FC463F5-907A-AB45-A420-A0EDA2D4116B}" srcOrd="0" destOrd="0" presId="urn:microsoft.com/office/officeart/2009/3/layout/RandomtoResultProcess"/>
    <dgm:cxn modelId="{1B7BE9DD-1F5C-A340-97A7-EEA3A16B84F1}" srcId="{7A6701C8-3FF5-7043-923D-10823A9EFED3}" destId="{8150554E-30EC-5040-BC8B-B67E5520C989}" srcOrd="0" destOrd="0" parTransId="{4CB49385-BBC5-5C45-AE28-CDE4655B7117}" sibTransId="{653CB1BF-A2D5-E142-A5BC-EB309E3CFD54}"/>
    <dgm:cxn modelId="{3F2C91E4-1FD4-4A04-974F-0B5997A0D47F}" type="presOf" srcId="{8150554E-30EC-5040-BC8B-B67E5520C989}" destId="{9EC64254-DAB6-844B-8CE9-3FECE53C93FA}" srcOrd="0" destOrd="0" presId="urn:microsoft.com/office/officeart/2009/3/layout/RandomtoResultProcess"/>
    <dgm:cxn modelId="{4AFEB0C5-E88B-4855-9D37-EBF04D7AF05C}" type="presParOf" srcId="{9FC463F5-907A-AB45-A420-A0EDA2D4116B}" destId="{279ACE24-BEF1-6B43-B923-2C9F8AA559D6}" srcOrd="0" destOrd="0" presId="urn:microsoft.com/office/officeart/2009/3/layout/RandomtoResultProcess"/>
    <dgm:cxn modelId="{70E9D4EE-CE33-438C-B78E-58904FBEC9B3}" type="presParOf" srcId="{279ACE24-BEF1-6B43-B923-2C9F8AA559D6}" destId="{9EC64254-DAB6-844B-8CE9-3FECE53C93FA}" srcOrd="0" destOrd="0" presId="urn:microsoft.com/office/officeart/2009/3/layout/RandomtoResultProcess"/>
    <dgm:cxn modelId="{70852713-984D-4987-8B1E-46E9ECB54942}" type="presParOf" srcId="{279ACE24-BEF1-6B43-B923-2C9F8AA559D6}" destId="{CE3A72FC-01AF-764C-8226-A61E56931500}" srcOrd="1" destOrd="0" presId="urn:microsoft.com/office/officeart/2009/3/layout/RandomtoResultProcess"/>
    <dgm:cxn modelId="{291FE9F9-619C-4FB5-A4B2-080C779ECEA2}" type="presParOf" srcId="{279ACE24-BEF1-6B43-B923-2C9F8AA559D6}" destId="{9AFDCA5E-3678-344D-9A1D-68AB021B29AE}" srcOrd="2" destOrd="0" presId="urn:microsoft.com/office/officeart/2009/3/layout/RandomtoResultProcess"/>
    <dgm:cxn modelId="{87214631-F56A-42B1-A466-98BC3DD8C80F}" type="presParOf" srcId="{279ACE24-BEF1-6B43-B923-2C9F8AA559D6}" destId="{46C6BF92-6E8F-CD41-86EB-D2DDDD7AD5F6}" srcOrd="3" destOrd="0" presId="urn:microsoft.com/office/officeart/2009/3/layout/RandomtoResultProcess"/>
    <dgm:cxn modelId="{15643CD8-8072-4FD5-AA81-58614617C5D5}" type="presParOf" srcId="{279ACE24-BEF1-6B43-B923-2C9F8AA559D6}" destId="{28918137-35D5-7044-816A-A038A230BD89}" srcOrd="4" destOrd="0" presId="urn:microsoft.com/office/officeart/2009/3/layout/RandomtoResultProcess"/>
    <dgm:cxn modelId="{3D8F30BE-E107-44DA-8189-882B8CBA49E8}" type="presParOf" srcId="{279ACE24-BEF1-6B43-B923-2C9F8AA559D6}" destId="{DC5A2E3D-38CF-C54F-98EC-886772E6DE57}" srcOrd="5" destOrd="0" presId="urn:microsoft.com/office/officeart/2009/3/layout/RandomtoResultProcess"/>
    <dgm:cxn modelId="{AA339112-E546-48B0-9870-2AC098D09E23}" type="presParOf" srcId="{279ACE24-BEF1-6B43-B923-2C9F8AA559D6}" destId="{32D01DC0-A57F-1A44-8A9A-F81EEC828025}" srcOrd="6" destOrd="0" presId="urn:microsoft.com/office/officeart/2009/3/layout/RandomtoResultProcess"/>
    <dgm:cxn modelId="{212DC0D8-8A26-4FF7-AED8-0547C8336389}" type="presParOf" srcId="{279ACE24-BEF1-6B43-B923-2C9F8AA559D6}" destId="{5D6951D3-B2D3-214E-865A-8913AD3AE52E}" srcOrd="7" destOrd="0" presId="urn:microsoft.com/office/officeart/2009/3/layout/RandomtoResultProcess"/>
    <dgm:cxn modelId="{30D699AD-EAA9-4061-A869-72DA232D154E}" type="presParOf" srcId="{279ACE24-BEF1-6B43-B923-2C9F8AA559D6}" destId="{CF4ABE3A-E2A2-1E4C-994F-5F65DA15DC9C}" srcOrd="8" destOrd="0" presId="urn:microsoft.com/office/officeart/2009/3/layout/RandomtoResultProcess"/>
    <dgm:cxn modelId="{C6A6564B-7EA0-4CB6-9490-EDB8C5B87815}" type="presParOf" srcId="{279ACE24-BEF1-6B43-B923-2C9F8AA559D6}" destId="{09EDFB8B-8038-CF40-9F73-550F1EF2E8C9}" srcOrd="9" destOrd="0" presId="urn:microsoft.com/office/officeart/2009/3/layout/RandomtoResultProcess"/>
    <dgm:cxn modelId="{ACD38456-D279-4BDC-B7D2-F16ED61C9623}" type="presParOf" srcId="{279ACE24-BEF1-6B43-B923-2C9F8AA559D6}" destId="{05C2F9D8-38EF-414F-BA52-199C4340B2E8}" srcOrd="10" destOrd="0" presId="urn:microsoft.com/office/officeart/2009/3/layout/RandomtoResultProcess"/>
    <dgm:cxn modelId="{00D677FB-241B-4196-A5B6-DDB11CF57D0E}" type="presParOf" srcId="{279ACE24-BEF1-6B43-B923-2C9F8AA559D6}" destId="{A223AE6C-83E5-0443-93DD-85974E7AB0EF}" srcOrd="11" destOrd="0" presId="urn:microsoft.com/office/officeart/2009/3/layout/RandomtoResultProcess"/>
    <dgm:cxn modelId="{E38037B1-68A1-40DA-A454-8A9C5CC3AA2C}" type="presParOf" srcId="{279ACE24-BEF1-6B43-B923-2C9F8AA559D6}" destId="{46C97225-C4AD-5D40-9FD6-158545B78F37}" srcOrd="12" destOrd="0" presId="urn:microsoft.com/office/officeart/2009/3/layout/RandomtoResultProcess"/>
    <dgm:cxn modelId="{B0D68F2D-4E1C-476F-B7C7-002AD402B7F5}" type="presParOf" srcId="{279ACE24-BEF1-6B43-B923-2C9F8AA559D6}" destId="{BC2AA50E-DBBC-9448-8998-1056257F4CC9}" srcOrd="13" destOrd="0" presId="urn:microsoft.com/office/officeart/2009/3/layout/RandomtoResultProcess"/>
    <dgm:cxn modelId="{DFAF66C2-92FB-47CF-A932-BC7756045AC9}" type="presParOf" srcId="{279ACE24-BEF1-6B43-B923-2C9F8AA559D6}" destId="{84BB396F-1A83-C841-89D8-EE45C59B3710}" srcOrd="14" destOrd="0" presId="urn:microsoft.com/office/officeart/2009/3/layout/RandomtoResultProcess"/>
    <dgm:cxn modelId="{00E77111-B1FA-49C0-820A-59516D02B146}" type="presParOf" srcId="{279ACE24-BEF1-6B43-B923-2C9F8AA559D6}" destId="{02EA1C29-367A-E34F-AB9C-EC2DD527BF21}" srcOrd="15" destOrd="0" presId="urn:microsoft.com/office/officeart/2009/3/layout/RandomtoResultProcess"/>
    <dgm:cxn modelId="{9AC3DDBE-4F67-40CC-BC71-C5721771ACFF}" type="presParOf" srcId="{279ACE24-BEF1-6B43-B923-2C9F8AA559D6}" destId="{F9215D5E-68CA-EC4E-BB80-616CE1D2F08F}" srcOrd="16" destOrd="0" presId="urn:microsoft.com/office/officeart/2009/3/layout/RandomtoResultProcess"/>
    <dgm:cxn modelId="{1978BB7F-C624-4B0E-B3AA-1D3F37E98AAC}" type="presParOf" srcId="{279ACE24-BEF1-6B43-B923-2C9F8AA559D6}" destId="{B1F484E1-5E78-DF49-A5AA-F88E9B1FE26A}" srcOrd="17" destOrd="0" presId="urn:microsoft.com/office/officeart/2009/3/layout/RandomtoResultProcess"/>
    <dgm:cxn modelId="{6A0368A2-7B72-46DF-85A9-DCF0D092D41A}" type="presParOf" srcId="{279ACE24-BEF1-6B43-B923-2C9F8AA559D6}" destId="{368E983C-065F-1346-985E-D0F0257D1326}" srcOrd="18" destOrd="0" presId="urn:microsoft.com/office/officeart/2009/3/layout/RandomtoResultProcess"/>
    <dgm:cxn modelId="{A5C9657D-E1E1-4A71-8C74-C8FF875454B6}" type="presParOf" srcId="{9FC463F5-907A-AB45-A420-A0EDA2D4116B}" destId="{887B7BB2-193D-154B-914D-E67581C33B44}" srcOrd="1" destOrd="0" presId="urn:microsoft.com/office/officeart/2009/3/layout/RandomtoResultProcess"/>
    <dgm:cxn modelId="{2E31DE94-3F7C-4C60-AB3B-262B7407AD99}" type="presParOf" srcId="{887B7BB2-193D-154B-914D-E67581C33B44}" destId="{3D2ACEEC-4C11-3248-A329-7C4CB90DC0D5}" srcOrd="0" destOrd="0" presId="urn:microsoft.com/office/officeart/2009/3/layout/RandomtoResultProcess"/>
    <dgm:cxn modelId="{17A18092-6578-4AF5-A5C0-E8CB0BB5DCB4}" type="presParOf" srcId="{887B7BB2-193D-154B-914D-E67581C33B44}" destId="{0D9D62AB-B934-534E-9BC5-DC731536ABCF}" srcOrd="1" destOrd="0" presId="urn:microsoft.com/office/officeart/2009/3/layout/RandomtoResultProcess"/>
    <dgm:cxn modelId="{1A6AFC48-2FEB-4548-976E-527B3C14DB5B}" type="presParOf" srcId="{9FC463F5-907A-AB45-A420-A0EDA2D4116B}" destId="{B3956C80-B247-2D43-92BB-77CAE4D3A8BC}" srcOrd="2" destOrd="0" presId="urn:microsoft.com/office/officeart/2009/3/layout/RandomtoResultProcess"/>
    <dgm:cxn modelId="{1F1FC743-9F8E-4E34-A08E-1B73E9ADF1B8}" type="presParOf" srcId="{9FC463F5-907A-AB45-A420-A0EDA2D4116B}" destId="{CA4EC416-CEDC-8744-A464-2189AD34D404}" srcOrd="3" destOrd="0" presId="urn:microsoft.com/office/officeart/2009/3/layout/RandomtoResultProcess"/>
    <dgm:cxn modelId="{F7052530-80DF-41D9-AC86-55A9031F30EE}" type="presParOf" srcId="{CA4EC416-CEDC-8744-A464-2189AD34D404}" destId="{7DC43D73-D405-3241-B143-4E3584DEB1C9}" srcOrd="0" destOrd="0" presId="urn:microsoft.com/office/officeart/2009/3/layout/RandomtoResultProcess"/>
    <dgm:cxn modelId="{E8457619-1A02-419E-A548-1C756B038DA6}" type="presParOf" srcId="{CA4EC416-CEDC-8744-A464-2189AD34D404}" destId="{0AB3D4D3-88EB-2743-A31C-783C34858515}" srcOrd="1" destOrd="0" presId="urn:microsoft.com/office/officeart/2009/3/layout/RandomtoResultProcess"/>
    <dgm:cxn modelId="{5A4EB7E1-216C-4E18-8091-66723EE177F1}" type="presParOf" srcId="{9FC463F5-907A-AB45-A420-A0EDA2D4116B}" destId="{785EB523-AB5B-2D49-A3CC-DFE8D6BD57D7}" srcOrd="4" destOrd="0" presId="urn:microsoft.com/office/officeart/2009/3/layout/RandomtoResultProcess"/>
    <dgm:cxn modelId="{2E74923E-A12F-4D53-A152-BACA848675BA}" type="presParOf" srcId="{785EB523-AB5B-2D49-A3CC-DFE8D6BD57D7}" destId="{4997AC18-2630-A644-94A0-6B86D20EF0A2}" srcOrd="0" destOrd="0" presId="urn:microsoft.com/office/officeart/2009/3/layout/RandomtoResultProcess"/>
    <dgm:cxn modelId="{C900A856-BA1C-4AB8-8923-4148B53CF181}" type="presParOf" srcId="{785EB523-AB5B-2D49-A3CC-DFE8D6BD57D7}" destId="{3427625A-93DF-5F49-872E-8A42A6AAED1D}" srcOrd="1" destOrd="0" presId="urn:microsoft.com/office/officeart/2009/3/layout/RandomtoResultProcess"/>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7A6701C8-3FF5-7043-923D-10823A9EFED3}" type="doc">
      <dgm:prSet loTypeId="urn:microsoft.com/office/officeart/2009/3/layout/RandomtoResultProcess" loCatId="" qsTypeId="urn:microsoft.com/office/officeart/2005/8/quickstyle/simple4" qsCatId="simple" csTypeId="urn:microsoft.com/office/officeart/2005/8/colors/accent1_2" csCatId="accent1" phldr="1"/>
      <dgm:spPr/>
      <dgm:t>
        <a:bodyPr/>
        <a:lstStyle/>
        <a:p>
          <a:endParaRPr lang="en-US"/>
        </a:p>
      </dgm:t>
    </dgm:pt>
    <dgm:pt modelId="{8150554E-30EC-5040-BC8B-B67E5520C989}">
      <dgm:prSet phldrT="[Text]"/>
      <dgm:spPr/>
      <dgm:t>
        <a:bodyPr/>
        <a:lstStyle/>
        <a:p>
          <a:r>
            <a:rPr lang="en-US" dirty="0" smtClean="0"/>
            <a:t> </a:t>
          </a:r>
          <a:endParaRPr lang="en-US" dirty="0"/>
        </a:p>
      </dgm:t>
    </dgm:pt>
    <dgm:pt modelId="{4CB49385-BBC5-5C45-AE28-CDE4655B7117}" type="parTrans" cxnId="{1B7BE9DD-1F5C-A340-97A7-EEA3A16B84F1}">
      <dgm:prSet/>
      <dgm:spPr/>
      <dgm:t>
        <a:bodyPr/>
        <a:lstStyle/>
        <a:p>
          <a:endParaRPr lang="en-US"/>
        </a:p>
      </dgm:t>
    </dgm:pt>
    <dgm:pt modelId="{653CB1BF-A2D5-E142-A5BC-EB309E3CFD54}" type="sibTrans" cxnId="{1B7BE9DD-1F5C-A340-97A7-EEA3A16B84F1}">
      <dgm:prSet/>
      <dgm:spPr/>
      <dgm:t>
        <a:bodyPr/>
        <a:lstStyle/>
        <a:p>
          <a:endParaRPr lang="en-US"/>
        </a:p>
      </dgm:t>
    </dgm:pt>
    <dgm:pt modelId="{90246980-4639-8B4A-969C-FAD32B299853}">
      <dgm:prSet phldrT="[Text]" custT="1"/>
      <dgm:spPr>
        <a:blipFill rotWithShape="0">
          <a:blip xmlns:r="http://schemas.openxmlformats.org/officeDocument/2006/relationships" r:embed="rId1">
            <a:duotone>
              <a:prstClr val="black"/>
              <a:schemeClr val="accent2">
                <a:tint val="45000"/>
                <a:satMod val="400000"/>
              </a:schemeClr>
            </a:duotone>
          </a:blip>
          <a:stretch>
            <a:fillRect/>
          </a:stretch>
        </a:blipFill>
      </dgm:spPr>
      <dgm:t>
        <a:bodyPr/>
        <a:lstStyle/>
        <a:p>
          <a:pPr>
            <a:lnSpc>
              <a:spcPct val="90000"/>
            </a:lnSpc>
            <a:spcAft>
              <a:spcPct val="35000"/>
            </a:spcAft>
          </a:pPr>
          <a:r>
            <a:rPr lang="en-US" sz="2800" b="1" dirty="0" smtClean="0"/>
            <a:t>Airborne</a:t>
          </a:r>
        </a:p>
        <a:p>
          <a:pPr marL="0" indent="0">
            <a:lnSpc>
              <a:spcPts val="2000"/>
            </a:lnSpc>
            <a:spcAft>
              <a:spcPts val="0"/>
            </a:spcAft>
          </a:pPr>
          <a:r>
            <a:rPr lang="en-US" sz="2800" b="1" dirty="0" smtClean="0"/>
            <a:t>Exposures</a:t>
          </a:r>
          <a:endParaRPr lang="en-US" sz="2800" b="1" dirty="0"/>
        </a:p>
      </dgm:t>
    </dgm:pt>
    <dgm:pt modelId="{6E19B25B-3A3C-CA42-A427-B823E22C590A}" type="parTrans" cxnId="{C797C6B6-1A0C-E041-A3E5-66AB86C50B7E}">
      <dgm:prSet/>
      <dgm:spPr/>
      <dgm:t>
        <a:bodyPr/>
        <a:lstStyle/>
        <a:p>
          <a:endParaRPr lang="en-US"/>
        </a:p>
      </dgm:t>
    </dgm:pt>
    <dgm:pt modelId="{BC07EEA1-5C38-644D-9D6C-FBB408F4E02C}" type="sibTrans" cxnId="{C797C6B6-1A0C-E041-A3E5-66AB86C50B7E}">
      <dgm:prSet/>
      <dgm:spPr/>
      <dgm:t>
        <a:bodyPr/>
        <a:lstStyle/>
        <a:p>
          <a:endParaRPr lang="en-US"/>
        </a:p>
      </dgm:t>
    </dgm:pt>
    <dgm:pt modelId="{9FC463F5-907A-AB45-A420-A0EDA2D4116B}" type="pres">
      <dgm:prSet presAssocID="{7A6701C8-3FF5-7043-923D-10823A9EFED3}" presName="Name0" presStyleCnt="0">
        <dgm:presLayoutVars>
          <dgm:dir/>
          <dgm:animOne val="branch"/>
          <dgm:animLvl val="lvl"/>
        </dgm:presLayoutVars>
      </dgm:prSet>
      <dgm:spPr/>
      <dgm:t>
        <a:bodyPr/>
        <a:lstStyle/>
        <a:p>
          <a:endParaRPr lang="en-US"/>
        </a:p>
      </dgm:t>
    </dgm:pt>
    <dgm:pt modelId="{279ACE24-BEF1-6B43-B923-2C9F8AA559D6}" type="pres">
      <dgm:prSet presAssocID="{8150554E-30EC-5040-BC8B-B67E5520C989}" presName="chaos" presStyleCnt="0"/>
      <dgm:spPr/>
    </dgm:pt>
    <dgm:pt modelId="{9EC64254-DAB6-844B-8CE9-3FECE53C93FA}" type="pres">
      <dgm:prSet presAssocID="{8150554E-30EC-5040-BC8B-B67E5520C989}" presName="parTx1" presStyleLbl="revTx" presStyleIdx="0" presStyleCnt="1"/>
      <dgm:spPr/>
      <dgm:t>
        <a:bodyPr/>
        <a:lstStyle/>
        <a:p>
          <a:endParaRPr lang="en-US"/>
        </a:p>
      </dgm:t>
    </dgm:pt>
    <dgm:pt modelId="{CE3A72FC-01AF-764C-8226-A61E56931500}" type="pres">
      <dgm:prSet presAssocID="{8150554E-30EC-5040-BC8B-B67E5520C989}" presName="c1" presStyleLbl="node1" presStyleIdx="0" presStyleCnt="19"/>
      <dgm:spPr>
        <a:solidFill>
          <a:schemeClr val="accent2">
            <a:lumMod val="75000"/>
          </a:schemeClr>
        </a:solidFill>
      </dgm:spPr>
      <dgm:t>
        <a:bodyPr/>
        <a:lstStyle/>
        <a:p>
          <a:endParaRPr lang="en-US"/>
        </a:p>
      </dgm:t>
    </dgm:pt>
    <dgm:pt modelId="{9AFDCA5E-3678-344D-9A1D-68AB021B29AE}" type="pres">
      <dgm:prSet presAssocID="{8150554E-30EC-5040-BC8B-B67E5520C989}" presName="c2" presStyleLbl="node1" presStyleIdx="1" presStyleCnt="19"/>
      <dgm:spPr>
        <a:solidFill>
          <a:schemeClr val="accent6">
            <a:lumMod val="75000"/>
          </a:schemeClr>
        </a:solidFill>
      </dgm:spPr>
      <dgm:t>
        <a:bodyPr/>
        <a:lstStyle/>
        <a:p>
          <a:endParaRPr lang="en-US"/>
        </a:p>
      </dgm:t>
    </dgm:pt>
    <dgm:pt modelId="{46C6BF92-6E8F-CD41-86EB-D2DDDD7AD5F6}" type="pres">
      <dgm:prSet presAssocID="{8150554E-30EC-5040-BC8B-B67E5520C989}" presName="c3" presStyleLbl="node1" presStyleIdx="2" presStyleCnt="19"/>
      <dgm:spPr>
        <a:solidFill>
          <a:srgbClr val="FFC000"/>
        </a:solidFill>
      </dgm:spPr>
      <dgm:t>
        <a:bodyPr/>
        <a:lstStyle/>
        <a:p>
          <a:endParaRPr lang="en-US"/>
        </a:p>
      </dgm:t>
    </dgm:pt>
    <dgm:pt modelId="{28918137-35D5-7044-816A-A038A230BD89}" type="pres">
      <dgm:prSet presAssocID="{8150554E-30EC-5040-BC8B-B67E5520C989}" presName="c4" presStyleLbl="node1" presStyleIdx="3" presStyleCnt="19"/>
      <dgm:spPr>
        <a:solidFill>
          <a:schemeClr val="accent2">
            <a:lumMod val="75000"/>
          </a:schemeClr>
        </a:solidFill>
      </dgm:spPr>
      <dgm:t>
        <a:bodyPr/>
        <a:lstStyle/>
        <a:p>
          <a:endParaRPr lang="en-US"/>
        </a:p>
      </dgm:t>
    </dgm:pt>
    <dgm:pt modelId="{DC5A2E3D-38CF-C54F-98EC-886772E6DE57}" type="pres">
      <dgm:prSet presAssocID="{8150554E-30EC-5040-BC8B-B67E5520C989}" presName="c5" presStyleLbl="node1" presStyleIdx="4" presStyleCnt="19"/>
      <dgm:spPr>
        <a:solidFill>
          <a:srgbClr val="FFC000"/>
        </a:solidFill>
      </dgm:spPr>
      <dgm:t>
        <a:bodyPr/>
        <a:lstStyle/>
        <a:p>
          <a:endParaRPr lang="en-US"/>
        </a:p>
      </dgm:t>
    </dgm:pt>
    <dgm:pt modelId="{32D01DC0-A57F-1A44-8A9A-F81EEC828025}" type="pres">
      <dgm:prSet presAssocID="{8150554E-30EC-5040-BC8B-B67E5520C989}" presName="c6" presStyleLbl="node1" presStyleIdx="5" presStyleCnt="19"/>
      <dgm:spPr>
        <a:solidFill>
          <a:srgbClr val="FFC000"/>
        </a:solidFill>
      </dgm:spPr>
      <dgm:t>
        <a:bodyPr/>
        <a:lstStyle/>
        <a:p>
          <a:endParaRPr lang="en-US"/>
        </a:p>
      </dgm:t>
    </dgm:pt>
    <dgm:pt modelId="{5D6951D3-B2D3-214E-865A-8913AD3AE52E}" type="pres">
      <dgm:prSet presAssocID="{8150554E-30EC-5040-BC8B-B67E5520C989}" presName="c7" presStyleLbl="node1" presStyleIdx="6" presStyleCnt="19"/>
      <dgm:spPr>
        <a:solidFill>
          <a:schemeClr val="accent6">
            <a:lumMod val="75000"/>
          </a:schemeClr>
        </a:solidFill>
      </dgm:spPr>
      <dgm:t>
        <a:bodyPr/>
        <a:lstStyle/>
        <a:p>
          <a:endParaRPr lang="en-US"/>
        </a:p>
      </dgm:t>
    </dgm:pt>
    <dgm:pt modelId="{CF4ABE3A-E2A2-1E4C-994F-5F65DA15DC9C}" type="pres">
      <dgm:prSet presAssocID="{8150554E-30EC-5040-BC8B-B67E5520C989}" presName="c8" presStyleLbl="node1" presStyleIdx="7" presStyleCnt="19"/>
      <dgm:spPr>
        <a:solidFill>
          <a:schemeClr val="accent2">
            <a:lumMod val="75000"/>
          </a:schemeClr>
        </a:solidFill>
      </dgm:spPr>
      <dgm:t>
        <a:bodyPr/>
        <a:lstStyle/>
        <a:p>
          <a:endParaRPr lang="en-US"/>
        </a:p>
      </dgm:t>
    </dgm:pt>
    <dgm:pt modelId="{09EDFB8B-8038-CF40-9F73-550F1EF2E8C9}" type="pres">
      <dgm:prSet presAssocID="{8150554E-30EC-5040-BC8B-B67E5520C989}" presName="c9" presStyleLbl="node1" presStyleIdx="8" presStyleCnt="19"/>
      <dgm:spPr>
        <a:solidFill>
          <a:srgbClr val="FFC000"/>
        </a:solidFill>
      </dgm:spPr>
      <dgm:t>
        <a:bodyPr/>
        <a:lstStyle/>
        <a:p>
          <a:endParaRPr lang="en-US"/>
        </a:p>
      </dgm:t>
    </dgm:pt>
    <dgm:pt modelId="{05C2F9D8-38EF-414F-BA52-199C4340B2E8}" type="pres">
      <dgm:prSet presAssocID="{8150554E-30EC-5040-BC8B-B67E5520C989}" presName="c10" presStyleLbl="node1" presStyleIdx="9" presStyleCnt="19"/>
      <dgm:spPr>
        <a:solidFill>
          <a:schemeClr val="accent2">
            <a:lumMod val="75000"/>
          </a:schemeClr>
        </a:solidFill>
      </dgm:spPr>
      <dgm:t>
        <a:bodyPr/>
        <a:lstStyle/>
        <a:p>
          <a:endParaRPr lang="en-US"/>
        </a:p>
      </dgm:t>
    </dgm:pt>
    <dgm:pt modelId="{A223AE6C-83E5-0443-93DD-85974E7AB0EF}" type="pres">
      <dgm:prSet presAssocID="{8150554E-30EC-5040-BC8B-B67E5520C989}" presName="c11" presStyleLbl="node1" presStyleIdx="10" presStyleCnt="19"/>
      <dgm:spPr>
        <a:solidFill>
          <a:srgbClr val="FFC000"/>
        </a:solidFill>
      </dgm:spPr>
      <dgm:t>
        <a:bodyPr/>
        <a:lstStyle/>
        <a:p>
          <a:endParaRPr lang="en-US"/>
        </a:p>
      </dgm:t>
    </dgm:pt>
    <dgm:pt modelId="{46C97225-C4AD-5D40-9FD6-158545B78F37}" type="pres">
      <dgm:prSet presAssocID="{8150554E-30EC-5040-BC8B-B67E5520C989}" presName="c12" presStyleLbl="node1" presStyleIdx="11" presStyleCnt="19"/>
      <dgm:spPr>
        <a:solidFill>
          <a:schemeClr val="accent6">
            <a:lumMod val="75000"/>
          </a:schemeClr>
        </a:solidFill>
      </dgm:spPr>
      <dgm:t>
        <a:bodyPr/>
        <a:lstStyle/>
        <a:p>
          <a:endParaRPr lang="en-US"/>
        </a:p>
      </dgm:t>
    </dgm:pt>
    <dgm:pt modelId="{BC2AA50E-DBBC-9448-8998-1056257F4CC9}" type="pres">
      <dgm:prSet presAssocID="{8150554E-30EC-5040-BC8B-B67E5520C989}" presName="c13" presStyleLbl="node1" presStyleIdx="12" presStyleCnt="19"/>
      <dgm:spPr>
        <a:solidFill>
          <a:schemeClr val="accent2">
            <a:lumMod val="75000"/>
          </a:schemeClr>
        </a:solidFill>
      </dgm:spPr>
      <dgm:t>
        <a:bodyPr/>
        <a:lstStyle/>
        <a:p>
          <a:endParaRPr lang="en-US"/>
        </a:p>
      </dgm:t>
    </dgm:pt>
    <dgm:pt modelId="{84BB396F-1A83-C841-89D8-EE45C59B3710}" type="pres">
      <dgm:prSet presAssocID="{8150554E-30EC-5040-BC8B-B67E5520C989}" presName="c14" presStyleLbl="node1" presStyleIdx="13" presStyleCnt="19"/>
      <dgm:spPr>
        <a:solidFill>
          <a:srgbClr val="FFC000"/>
        </a:solidFill>
      </dgm:spPr>
      <dgm:t>
        <a:bodyPr/>
        <a:lstStyle/>
        <a:p>
          <a:endParaRPr lang="en-US"/>
        </a:p>
      </dgm:t>
    </dgm:pt>
    <dgm:pt modelId="{02EA1C29-367A-E34F-AB9C-EC2DD527BF21}" type="pres">
      <dgm:prSet presAssocID="{8150554E-30EC-5040-BC8B-B67E5520C989}" presName="c15" presStyleLbl="node1" presStyleIdx="14" presStyleCnt="19"/>
      <dgm:spPr>
        <a:solidFill>
          <a:schemeClr val="accent2">
            <a:lumMod val="75000"/>
          </a:schemeClr>
        </a:solidFill>
      </dgm:spPr>
      <dgm:t>
        <a:bodyPr/>
        <a:lstStyle/>
        <a:p>
          <a:endParaRPr lang="en-US"/>
        </a:p>
      </dgm:t>
    </dgm:pt>
    <dgm:pt modelId="{F9215D5E-68CA-EC4E-BB80-616CE1D2F08F}" type="pres">
      <dgm:prSet presAssocID="{8150554E-30EC-5040-BC8B-B67E5520C989}" presName="c16" presStyleLbl="node1" presStyleIdx="15" presStyleCnt="19"/>
      <dgm:spPr>
        <a:solidFill>
          <a:schemeClr val="accent6">
            <a:lumMod val="75000"/>
          </a:schemeClr>
        </a:solidFill>
      </dgm:spPr>
      <dgm:t>
        <a:bodyPr/>
        <a:lstStyle/>
        <a:p>
          <a:endParaRPr lang="en-US"/>
        </a:p>
      </dgm:t>
    </dgm:pt>
    <dgm:pt modelId="{B1F484E1-5E78-DF49-A5AA-F88E9B1FE26A}" type="pres">
      <dgm:prSet presAssocID="{8150554E-30EC-5040-BC8B-B67E5520C989}" presName="c17" presStyleLbl="node1" presStyleIdx="16" presStyleCnt="19"/>
      <dgm:spPr>
        <a:solidFill>
          <a:schemeClr val="accent6">
            <a:lumMod val="75000"/>
          </a:schemeClr>
        </a:solidFill>
      </dgm:spPr>
      <dgm:t>
        <a:bodyPr/>
        <a:lstStyle/>
        <a:p>
          <a:endParaRPr lang="en-US"/>
        </a:p>
      </dgm:t>
    </dgm:pt>
    <dgm:pt modelId="{368E983C-065F-1346-985E-D0F0257D1326}" type="pres">
      <dgm:prSet presAssocID="{8150554E-30EC-5040-BC8B-B67E5520C989}" presName="c18" presStyleLbl="node1" presStyleIdx="17" presStyleCnt="19"/>
      <dgm:spPr>
        <a:solidFill>
          <a:schemeClr val="accent2">
            <a:lumMod val="75000"/>
          </a:schemeClr>
        </a:solidFill>
      </dgm:spPr>
      <dgm:t>
        <a:bodyPr/>
        <a:lstStyle/>
        <a:p>
          <a:endParaRPr lang="en-US"/>
        </a:p>
      </dgm:t>
    </dgm:pt>
    <dgm:pt modelId="{887B7BB2-193D-154B-914D-E67581C33B44}" type="pres">
      <dgm:prSet presAssocID="{653CB1BF-A2D5-E142-A5BC-EB309E3CFD54}" presName="chevronComposite1" presStyleCnt="0"/>
      <dgm:spPr/>
    </dgm:pt>
    <dgm:pt modelId="{3D2ACEEC-4C11-3248-A329-7C4CB90DC0D5}" type="pres">
      <dgm:prSet presAssocID="{653CB1BF-A2D5-E142-A5BC-EB309E3CFD54}" presName="chevron1" presStyleLbl="sibTrans2D1" presStyleIdx="0" presStyleCnt="2" custAng="19731123" custLinFactNeighborX="-18313" custLinFactNeighborY="-38350"/>
      <dgm:spPr>
        <a:gradFill rotWithShape="0">
          <a:gsLst>
            <a:gs pos="0">
              <a:schemeClr val="accent6">
                <a:lumMod val="50000"/>
              </a:schemeClr>
            </a:gs>
            <a:gs pos="80000">
              <a:schemeClr val="accent6">
                <a:lumMod val="75000"/>
              </a:schemeClr>
            </a:gs>
            <a:gs pos="100000">
              <a:schemeClr val="accent6">
                <a:lumMod val="60000"/>
                <a:lumOff val="40000"/>
              </a:schemeClr>
            </a:gs>
          </a:gsLst>
        </a:gradFill>
      </dgm:spPr>
      <dgm:t>
        <a:bodyPr/>
        <a:lstStyle/>
        <a:p>
          <a:endParaRPr lang="en-US"/>
        </a:p>
      </dgm:t>
    </dgm:pt>
    <dgm:pt modelId="{0D9D62AB-B934-534E-9BC5-DC731536ABCF}" type="pres">
      <dgm:prSet presAssocID="{653CB1BF-A2D5-E142-A5BC-EB309E3CFD54}" presName="spChevron1" presStyleCnt="0"/>
      <dgm:spPr/>
    </dgm:pt>
    <dgm:pt modelId="{B3956C80-B247-2D43-92BB-77CAE4D3A8BC}" type="pres">
      <dgm:prSet presAssocID="{653CB1BF-A2D5-E142-A5BC-EB309E3CFD54}" presName="overlap" presStyleCnt="0"/>
      <dgm:spPr/>
    </dgm:pt>
    <dgm:pt modelId="{CA4EC416-CEDC-8744-A464-2189AD34D404}" type="pres">
      <dgm:prSet presAssocID="{653CB1BF-A2D5-E142-A5BC-EB309E3CFD54}" presName="chevronComposite2" presStyleCnt="0"/>
      <dgm:spPr/>
    </dgm:pt>
    <dgm:pt modelId="{7DC43D73-D405-3241-B143-4E3584DEB1C9}" type="pres">
      <dgm:prSet presAssocID="{653CB1BF-A2D5-E142-A5BC-EB309E3CFD54}" presName="chevron2" presStyleLbl="sibTrans2D1" presStyleIdx="1" presStyleCnt="2" custAng="19731123" custLinFactNeighborX="-53455" custLinFactNeighborY="-52869"/>
      <dgm:spPr>
        <a:gradFill rotWithShape="0">
          <a:gsLst>
            <a:gs pos="0">
              <a:schemeClr val="accent6">
                <a:lumMod val="50000"/>
              </a:schemeClr>
            </a:gs>
            <a:gs pos="80000">
              <a:schemeClr val="accent6">
                <a:lumMod val="75000"/>
              </a:schemeClr>
            </a:gs>
            <a:gs pos="100000">
              <a:schemeClr val="accent6">
                <a:lumMod val="60000"/>
                <a:lumOff val="40000"/>
              </a:schemeClr>
            </a:gs>
          </a:gsLst>
        </a:gradFill>
      </dgm:spPr>
      <dgm:t>
        <a:bodyPr/>
        <a:lstStyle/>
        <a:p>
          <a:endParaRPr lang="en-US"/>
        </a:p>
      </dgm:t>
    </dgm:pt>
    <dgm:pt modelId="{0AB3D4D3-88EB-2743-A31C-783C34858515}" type="pres">
      <dgm:prSet presAssocID="{653CB1BF-A2D5-E142-A5BC-EB309E3CFD54}" presName="spChevron2" presStyleCnt="0"/>
      <dgm:spPr/>
    </dgm:pt>
    <dgm:pt modelId="{785EB523-AB5B-2D49-A3CC-DFE8D6BD57D7}" type="pres">
      <dgm:prSet presAssocID="{90246980-4639-8B4A-969C-FAD32B299853}" presName="last" presStyleCnt="0"/>
      <dgm:spPr/>
    </dgm:pt>
    <dgm:pt modelId="{4997AC18-2630-A644-94A0-6B86D20EF0A2}" type="pres">
      <dgm:prSet presAssocID="{90246980-4639-8B4A-969C-FAD32B299853}" presName="circleTx" presStyleLbl="node1" presStyleIdx="18" presStyleCnt="19" custScaleX="125749" custScaleY="109597" custLinFactNeighborX="-26767" custLinFactNeighborY="-96447"/>
      <dgm:spPr/>
      <dgm:t>
        <a:bodyPr/>
        <a:lstStyle/>
        <a:p>
          <a:endParaRPr lang="en-US"/>
        </a:p>
      </dgm:t>
    </dgm:pt>
    <dgm:pt modelId="{3427625A-93DF-5F49-872E-8A42A6AAED1D}" type="pres">
      <dgm:prSet presAssocID="{90246980-4639-8B4A-969C-FAD32B299853}" presName="spN" presStyleCnt="0"/>
      <dgm:spPr/>
    </dgm:pt>
  </dgm:ptLst>
  <dgm:cxnLst>
    <dgm:cxn modelId="{C797C6B6-1A0C-E041-A3E5-66AB86C50B7E}" srcId="{7A6701C8-3FF5-7043-923D-10823A9EFED3}" destId="{90246980-4639-8B4A-969C-FAD32B299853}" srcOrd="1" destOrd="0" parTransId="{6E19B25B-3A3C-CA42-A427-B823E22C590A}" sibTransId="{BC07EEA1-5C38-644D-9D6C-FBB408F4E02C}"/>
    <dgm:cxn modelId="{1B7BE9DD-1F5C-A340-97A7-EEA3A16B84F1}" srcId="{7A6701C8-3FF5-7043-923D-10823A9EFED3}" destId="{8150554E-30EC-5040-BC8B-B67E5520C989}" srcOrd="0" destOrd="0" parTransId="{4CB49385-BBC5-5C45-AE28-CDE4655B7117}" sibTransId="{653CB1BF-A2D5-E142-A5BC-EB309E3CFD54}"/>
    <dgm:cxn modelId="{75630DAB-ED16-48E0-BBDC-68E7A1C03A8F}" type="presOf" srcId="{7A6701C8-3FF5-7043-923D-10823A9EFED3}" destId="{9FC463F5-907A-AB45-A420-A0EDA2D4116B}" srcOrd="0" destOrd="0" presId="urn:microsoft.com/office/officeart/2009/3/layout/RandomtoResultProcess"/>
    <dgm:cxn modelId="{1F904E24-B2EC-41F4-8E1C-AFEB87D2C665}" type="presOf" srcId="{90246980-4639-8B4A-969C-FAD32B299853}" destId="{4997AC18-2630-A644-94A0-6B86D20EF0A2}" srcOrd="0" destOrd="0" presId="urn:microsoft.com/office/officeart/2009/3/layout/RandomtoResultProcess"/>
    <dgm:cxn modelId="{BDFFB7A5-284D-43E3-9032-7243D76AC587}" type="presOf" srcId="{8150554E-30EC-5040-BC8B-B67E5520C989}" destId="{9EC64254-DAB6-844B-8CE9-3FECE53C93FA}" srcOrd="0" destOrd="0" presId="urn:microsoft.com/office/officeart/2009/3/layout/RandomtoResultProcess"/>
    <dgm:cxn modelId="{283FEE0E-C219-4F26-8EEA-431AA7B1F122}" type="presParOf" srcId="{9FC463F5-907A-AB45-A420-A0EDA2D4116B}" destId="{279ACE24-BEF1-6B43-B923-2C9F8AA559D6}" srcOrd="0" destOrd="0" presId="urn:microsoft.com/office/officeart/2009/3/layout/RandomtoResultProcess"/>
    <dgm:cxn modelId="{D9D03A12-FBAA-450C-B077-E052E7CE69A8}" type="presParOf" srcId="{279ACE24-BEF1-6B43-B923-2C9F8AA559D6}" destId="{9EC64254-DAB6-844B-8CE9-3FECE53C93FA}" srcOrd="0" destOrd="0" presId="urn:microsoft.com/office/officeart/2009/3/layout/RandomtoResultProcess"/>
    <dgm:cxn modelId="{5F738E75-A711-48C2-B861-C1CBDAB2DAC8}" type="presParOf" srcId="{279ACE24-BEF1-6B43-B923-2C9F8AA559D6}" destId="{CE3A72FC-01AF-764C-8226-A61E56931500}" srcOrd="1" destOrd="0" presId="urn:microsoft.com/office/officeart/2009/3/layout/RandomtoResultProcess"/>
    <dgm:cxn modelId="{82220DD1-0ADD-4940-BF4D-BDBE9698F6DE}" type="presParOf" srcId="{279ACE24-BEF1-6B43-B923-2C9F8AA559D6}" destId="{9AFDCA5E-3678-344D-9A1D-68AB021B29AE}" srcOrd="2" destOrd="0" presId="urn:microsoft.com/office/officeart/2009/3/layout/RandomtoResultProcess"/>
    <dgm:cxn modelId="{85FE2386-2836-4990-98C4-B67CC995A4EE}" type="presParOf" srcId="{279ACE24-BEF1-6B43-B923-2C9F8AA559D6}" destId="{46C6BF92-6E8F-CD41-86EB-D2DDDD7AD5F6}" srcOrd="3" destOrd="0" presId="urn:microsoft.com/office/officeart/2009/3/layout/RandomtoResultProcess"/>
    <dgm:cxn modelId="{5A7876E0-8252-4FB1-AC73-BA2C6EB653D2}" type="presParOf" srcId="{279ACE24-BEF1-6B43-B923-2C9F8AA559D6}" destId="{28918137-35D5-7044-816A-A038A230BD89}" srcOrd="4" destOrd="0" presId="urn:microsoft.com/office/officeart/2009/3/layout/RandomtoResultProcess"/>
    <dgm:cxn modelId="{4042A183-1EB4-4B73-8EE2-F431D7549FD5}" type="presParOf" srcId="{279ACE24-BEF1-6B43-B923-2C9F8AA559D6}" destId="{DC5A2E3D-38CF-C54F-98EC-886772E6DE57}" srcOrd="5" destOrd="0" presId="urn:microsoft.com/office/officeart/2009/3/layout/RandomtoResultProcess"/>
    <dgm:cxn modelId="{14711FB2-835D-4601-846C-46E5EC02E4C8}" type="presParOf" srcId="{279ACE24-BEF1-6B43-B923-2C9F8AA559D6}" destId="{32D01DC0-A57F-1A44-8A9A-F81EEC828025}" srcOrd="6" destOrd="0" presId="urn:microsoft.com/office/officeart/2009/3/layout/RandomtoResultProcess"/>
    <dgm:cxn modelId="{1FD39611-D811-4BE1-934C-480DE97101B4}" type="presParOf" srcId="{279ACE24-BEF1-6B43-B923-2C9F8AA559D6}" destId="{5D6951D3-B2D3-214E-865A-8913AD3AE52E}" srcOrd="7" destOrd="0" presId="urn:microsoft.com/office/officeart/2009/3/layout/RandomtoResultProcess"/>
    <dgm:cxn modelId="{02B95AFC-F017-4585-8BE6-7F94C0F8EED9}" type="presParOf" srcId="{279ACE24-BEF1-6B43-B923-2C9F8AA559D6}" destId="{CF4ABE3A-E2A2-1E4C-994F-5F65DA15DC9C}" srcOrd="8" destOrd="0" presId="urn:microsoft.com/office/officeart/2009/3/layout/RandomtoResultProcess"/>
    <dgm:cxn modelId="{D646F61A-10BC-449B-9A22-B8ED45F90E48}" type="presParOf" srcId="{279ACE24-BEF1-6B43-B923-2C9F8AA559D6}" destId="{09EDFB8B-8038-CF40-9F73-550F1EF2E8C9}" srcOrd="9" destOrd="0" presId="urn:microsoft.com/office/officeart/2009/3/layout/RandomtoResultProcess"/>
    <dgm:cxn modelId="{F2EDDF35-6DD4-4FD5-8353-2C78CFC28EF0}" type="presParOf" srcId="{279ACE24-BEF1-6B43-B923-2C9F8AA559D6}" destId="{05C2F9D8-38EF-414F-BA52-199C4340B2E8}" srcOrd="10" destOrd="0" presId="urn:microsoft.com/office/officeart/2009/3/layout/RandomtoResultProcess"/>
    <dgm:cxn modelId="{16121D5C-2670-4051-9DA6-BB272CA630F3}" type="presParOf" srcId="{279ACE24-BEF1-6B43-B923-2C9F8AA559D6}" destId="{A223AE6C-83E5-0443-93DD-85974E7AB0EF}" srcOrd="11" destOrd="0" presId="urn:microsoft.com/office/officeart/2009/3/layout/RandomtoResultProcess"/>
    <dgm:cxn modelId="{189F6AAD-7527-4D0A-9358-53123D38AD22}" type="presParOf" srcId="{279ACE24-BEF1-6B43-B923-2C9F8AA559D6}" destId="{46C97225-C4AD-5D40-9FD6-158545B78F37}" srcOrd="12" destOrd="0" presId="urn:microsoft.com/office/officeart/2009/3/layout/RandomtoResultProcess"/>
    <dgm:cxn modelId="{902EDDDC-D852-4361-BA85-27248A0028F5}" type="presParOf" srcId="{279ACE24-BEF1-6B43-B923-2C9F8AA559D6}" destId="{BC2AA50E-DBBC-9448-8998-1056257F4CC9}" srcOrd="13" destOrd="0" presId="urn:microsoft.com/office/officeart/2009/3/layout/RandomtoResultProcess"/>
    <dgm:cxn modelId="{DC25B43D-763F-44AC-BAA4-473807243B5B}" type="presParOf" srcId="{279ACE24-BEF1-6B43-B923-2C9F8AA559D6}" destId="{84BB396F-1A83-C841-89D8-EE45C59B3710}" srcOrd="14" destOrd="0" presId="urn:microsoft.com/office/officeart/2009/3/layout/RandomtoResultProcess"/>
    <dgm:cxn modelId="{B7461A8A-C4B4-4F60-86C4-0CFEA2A13824}" type="presParOf" srcId="{279ACE24-BEF1-6B43-B923-2C9F8AA559D6}" destId="{02EA1C29-367A-E34F-AB9C-EC2DD527BF21}" srcOrd="15" destOrd="0" presId="urn:microsoft.com/office/officeart/2009/3/layout/RandomtoResultProcess"/>
    <dgm:cxn modelId="{858A152F-9F60-4F28-9634-94575B9F5F81}" type="presParOf" srcId="{279ACE24-BEF1-6B43-B923-2C9F8AA559D6}" destId="{F9215D5E-68CA-EC4E-BB80-616CE1D2F08F}" srcOrd="16" destOrd="0" presId="urn:microsoft.com/office/officeart/2009/3/layout/RandomtoResultProcess"/>
    <dgm:cxn modelId="{32CC8E2C-62E8-44EE-B943-4070D1EB5D2C}" type="presParOf" srcId="{279ACE24-BEF1-6B43-B923-2C9F8AA559D6}" destId="{B1F484E1-5E78-DF49-A5AA-F88E9B1FE26A}" srcOrd="17" destOrd="0" presId="urn:microsoft.com/office/officeart/2009/3/layout/RandomtoResultProcess"/>
    <dgm:cxn modelId="{CE6155D8-1DE5-4704-8504-9CD8D4314023}" type="presParOf" srcId="{279ACE24-BEF1-6B43-B923-2C9F8AA559D6}" destId="{368E983C-065F-1346-985E-D0F0257D1326}" srcOrd="18" destOrd="0" presId="urn:microsoft.com/office/officeart/2009/3/layout/RandomtoResultProcess"/>
    <dgm:cxn modelId="{F7678DF9-C37F-43B4-85DA-2A9B3CDD9472}" type="presParOf" srcId="{9FC463F5-907A-AB45-A420-A0EDA2D4116B}" destId="{887B7BB2-193D-154B-914D-E67581C33B44}" srcOrd="1" destOrd="0" presId="urn:microsoft.com/office/officeart/2009/3/layout/RandomtoResultProcess"/>
    <dgm:cxn modelId="{AE3A1022-4CF7-4BBA-85C9-403E36A3037F}" type="presParOf" srcId="{887B7BB2-193D-154B-914D-E67581C33B44}" destId="{3D2ACEEC-4C11-3248-A329-7C4CB90DC0D5}" srcOrd="0" destOrd="0" presId="urn:microsoft.com/office/officeart/2009/3/layout/RandomtoResultProcess"/>
    <dgm:cxn modelId="{2BB29983-97E1-4BB1-9030-E655518EFCE6}" type="presParOf" srcId="{887B7BB2-193D-154B-914D-E67581C33B44}" destId="{0D9D62AB-B934-534E-9BC5-DC731536ABCF}" srcOrd="1" destOrd="0" presId="urn:microsoft.com/office/officeart/2009/3/layout/RandomtoResultProcess"/>
    <dgm:cxn modelId="{E2B8EC09-3802-4D78-B2F0-2A5A4B0F7835}" type="presParOf" srcId="{9FC463F5-907A-AB45-A420-A0EDA2D4116B}" destId="{B3956C80-B247-2D43-92BB-77CAE4D3A8BC}" srcOrd="2" destOrd="0" presId="urn:microsoft.com/office/officeart/2009/3/layout/RandomtoResultProcess"/>
    <dgm:cxn modelId="{3A5E7CE0-73C7-4114-A36D-B95CA0F1E3B0}" type="presParOf" srcId="{9FC463F5-907A-AB45-A420-A0EDA2D4116B}" destId="{CA4EC416-CEDC-8744-A464-2189AD34D404}" srcOrd="3" destOrd="0" presId="urn:microsoft.com/office/officeart/2009/3/layout/RandomtoResultProcess"/>
    <dgm:cxn modelId="{865C9639-AA45-43FF-AC26-FA2854902309}" type="presParOf" srcId="{CA4EC416-CEDC-8744-A464-2189AD34D404}" destId="{7DC43D73-D405-3241-B143-4E3584DEB1C9}" srcOrd="0" destOrd="0" presId="urn:microsoft.com/office/officeart/2009/3/layout/RandomtoResultProcess"/>
    <dgm:cxn modelId="{0793AC60-DA30-412E-BDE7-2CC19A0A6B25}" type="presParOf" srcId="{CA4EC416-CEDC-8744-A464-2189AD34D404}" destId="{0AB3D4D3-88EB-2743-A31C-783C34858515}" srcOrd="1" destOrd="0" presId="urn:microsoft.com/office/officeart/2009/3/layout/RandomtoResultProcess"/>
    <dgm:cxn modelId="{47FAEE12-51CD-4089-9DAD-7AD6E8A3A2C8}" type="presParOf" srcId="{9FC463F5-907A-AB45-A420-A0EDA2D4116B}" destId="{785EB523-AB5B-2D49-A3CC-DFE8D6BD57D7}" srcOrd="4" destOrd="0" presId="urn:microsoft.com/office/officeart/2009/3/layout/RandomtoResultProcess"/>
    <dgm:cxn modelId="{B5BB9337-5AF7-4FED-B5CB-2B6E6209DE41}" type="presParOf" srcId="{785EB523-AB5B-2D49-A3CC-DFE8D6BD57D7}" destId="{4997AC18-2630-A644-94A0-6B86D20EF0A2}" srcOrd="0" destOrd="0" presId="urn:microsoft.com/office/officeart/2009/3/layout/RandomtoResultProcess"/>
    <dgm:cxn modelId="{A7B32BEF-885C-43A2-9094-BFB82E105626}" type="presParOf" srcId="{785EB523-AB5B-2D49-A3CC-DFE8D6BD57D7}" destId="{3427625A-93DF-5F49-872E-8A42A6AAED1D}" srcOrd="1" destOrd="0" presId="urn:microsoft.com/office/officeart/2009/3/layout/RandomtoResult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7A6701C8-3FF5-7043-923D-10823A9EFED3}" type="doc">
      <dgm:prSet loTypeId="urn:microsoft.com/office/officeart/2009/3/layout/RandomtoResultProcess" loCatId="" qsTypeId="urn:microsoft.com/office/officeart/2005/8/quickstyle/simple4" qsCatId="simple" csTypeId="urn:microsoft.com/office/officeart/2005/8/colors/accent1_2" csCatId="accent1" phldr="1"/>
      <dgm:spPr/>
      <dgm:t>
        <a:bodyPr/>
        <a:lstStyle/>
        <a:p>
          <a:endParaRPr lang="en-US"/>
        </a:p>
      </dgm:t>
    </dgm:pt>
    <dgm:pt modelId="{8150554E-30EC-5040-BC8B-B67E5520C989}">
      <dgm:prSet phldrT="[Text]"/>
      <dgm:spPr/>
      <dgm:t>
        <a:bodyPr/>
        <a:lstStyle/>
        <a:p>
          <a:r>
            <a:rPr lang="en-US" dirty="0" smtClean="0"/>
            <a:t> </a:t>
          </a:r>
          <a:endParaRPr lang="en-US" dirty="0"/>
        </a:p>
      </dgm:t>
    </dgm:pt>
    <dgm:pt modelId="{4CB49385-BBC5-5C45-AE28-CDE4655B7117}" type="parTrans" cxnId="{1B7BE9DD-1F5C-A340-97A7-EEA3A16B84F1}">
      <dgm:prSet/>
      <dgm:spPr/>
      <dgm:t>
        <a:bodyPr/>
        <a:lstStyle/>
        <a:p>
          <a:endParaRPr lang="en-US"/>
        </a:p>
      </dgm:t>
    </dgm:pt>
    <dgm:pt modelId="{653CB1BF-A2D5-E142-A5BC-EB309E3CFD54}" type="sibTrans" cxnId="{1B7BE9DD-1F5C-A340-97A7-EEA3A16B84F1}">
      <dgm:prSet/>
      <dgm:spPr/>
      <dgm:t>
        <a:bodyPr/>
        <a:lstStyle/>
        <a:p>
          <a:endParaRPr lang="en-US"/>
        </a:p>
      </dgm:t>
    </dgm:pt>
    <dgm:pt modelId="{90246980-4639-8B4A-969C-FAD32B299853}">
      <dgm:prSet phldrT="[Text]"/>
      <dgm:spPr>
        <a:noFill/>
      </dgm:spPr>
      <dgm:t>
        <a:bodyPr/>
        <a:lstStyle/>
        <a:p>
          <a:r>
            <a:rPr lang="en-US" dirty="0" smtClean="0"/>
            <a:t> </a:t>
          </a:r>
          <a:endParaRPr lang="en-US" dirty="0"/>
        </a:p>
      </dgm:t>
    </dgm:pt>
    <dgm:pt modelId="{6E19B25B-3A3C-CA42-A427-B823E22C590A}" type="parTrans" cxnId="{C797C6B6-1A0C-E041-A3E5-66AB86C50B7E}">
      <dgm:prSet/>
      <dgm:spPr/>
      <dgm:t>
        <a:bodyPr/>
        <a:lstStyle/>
        <a:p>
          <a:endParaRPr lang="en-US"/>
        </a:p>
      </dgm:t>
    </dgm:pt>
    <dgm:pt modelId="{BC07EEA1-5C38-644D-9D6C-FBB408F4E02C}" type="sibTrans" cxnId="{C797C6B6-1A0C-E041-A3E5-66AB86C50B7E}">
      <dgm:prSet/>
      <dgm:spPr/>
      <dgm:t>
        <a:bodyPr/>
        <a:lstStyle/>
        <a:p>
          <a:endParaRPr lang="en-US"/>
        </a:p>
      </dgm:t>
    </dgm:pt>
    <dgm:pt modelId="{9FC463F5-907A-AB45-A420-A0EDA2D4116B}" type="pres">
      <dgm:prSet presAssocID="{7A6701C8-3FF5-7043-923D-10823A9EFED3}" presName="Name0" presStyleCnt="0">
        <dgm:presLayoutVars>
          <dgm:dir/>
          <dgm:animOne val="branch"/>
          <dgm:animLvl val="lvl"/>
        </dgm:presLayoutVars>
      </dgm:prSet>
      <dgm:spPr/>
      <dgm:t>
        <a:bodyPr/>
        <a:lstStyle/>
        <a:p>
          <a:endParaRPr lang="en-US"/>
        </a:p>
      </dgm:t>
    </dgm:pt>
    <dgm:pt modelId="{279ACE24-BEF1-6B43-B923-2C9F8AA559D6}" type="pres">
      <dgm:prSet presAssocID="{8150554E-30EC-5040-BC8B-B67E5520C989}" presName="chaos" presStyleCnt="0"/>
      <dgm:spPr/>
    </dgm:pt>
    <dgm:pt modelId="{9EC64254-DAB6-844B-8CE9-3FECE53C93FA}" type="pres">
      <dgm:prSet presAssocID="{8150554E-30EC-5040-BC8B-B67E5520C989}" presName="parTx1" presStyleLbl="revTx" presStyleIdx="0" presStyleCnt="1" custLinFactNeighborY="-2649"/>
      <dgm:spPr/>
      <dgm:t>
        <a:bodyPr/>
        <a:lstStyle/>
        <a:p>
          <a:endParaRPr lang="en-US"/>
        </a:p>
      </dgm:t>
    </dgm:pt>
    <dgm:pt modelId="{CE3A72FC-01AF-764C-8226-A61E56931500}" type="pres">
      <dgm:prSet presAssocID="{8150554E-30EC-5040-BC8B-B67E5520C989}" presName="c1" presStyleLbl="node1" presStyleIdx="0" presStyleCnt="19"/>
      <dgm:spPr>
        <a:solidFill>
          <a:schemeClr val="accent2">
            <a:lumMod val="75000"/>
          </a:schemeClr>
        </a:solidFill>
      </dgm:spPr>
      <dgm:t>
        <a:bodyPr/>
        <a:lstStyle/>
        <a:p>
          <a:endParaRPr lang="en-US"/>
        </a:p>
      </dgm:t>
    </dgm:pt>
    <dgm:pt modelId="{9AFDCA5E-3678-344D-9A1D-68AB021B29AE}" type="pres">
      <dgm:prSet presAssocID="{8150554E-30EC-5040-BC8B-B67E5520C989}" presName="c2" presStyleLbl="node1" presStyleIdx="1" presStyleCnt="19"/>
      <dgm:spPr>
        <a:solidFill>
          <a:schemeClr val="accent6">
            <a:lumMod val="75000"/>
          </a:schemeClr>
        </a:solidFill>
      </dgm:spPr>
      <dgm:t>
        <a:bodyPr/>
        <a:lstStyle/>
        <a:p>
          <a:endParaRPr lang="en-US"/>
        </a:p>
      </dgm:t>
    </dgm:pt>
    <dgm:pt modelId="{46C6BF92-6E8F-CD41-86EB-D2DDDD7AD5F6}" type="pres">
      <dgm:prSet presAssocID="{8150554E-30EC-5040-BC8B-B67E5520C989}" presName="c3" presStyleLbl="node1" presStyleIdx="2" presStyleCnt="19"/>
      <dgm:spPr>
        <a:solidFill>
          <a:srgbClr val="FFC000"/>
        </a:solidFill>
      </dgm:spPr>
      <dgm:t>
        <a:bodyPr/>
        <a:lstStyle/>
        <a:p>
          <a:endParaRPr lang="en-US"/>
        </a:p>
      </dgm:t>
    </dgm:pt>
    <dgm:pt modelId="{28918137-35D5-7044-816A-A038A230BD89}" type="pres">
      <dgm:prSet presAssocID="{8150554E-30EC-5040-BC8B-B67E5520C989}" presName="c4" presStyleLbl="node1" presStyleIdx="3" presStyleCnt="19"/>
      <dgm:spPr>
        <a:solidFill>
          <a:schemeClr val="accent6">
            <a:lumMod val="75000"/>
          </a:schemeClr>
        </a:solidFill>
      </dgm:spPr>
      <dgm:t>
        <a:bodyPr/>
        <a:lstStyle/>
        <a:p>
          <a:endParaRPr lang="en-US"/>
        </a:p>
      </dgm:t>
    </dgm:pt>
    <dgm:pt modelId="{DC5A2E3D-38CF-C54F-98EC-886772E6DE57}" type="pres">
      <dgm:prSet presAssocID="{8150554E-30EC-5040-BC8B-B67E5520C989}" presName="c5" presStyleLbl="node1" presStyleIdx="4" presStyleCnt="19"/>
      <dgm:spPr>
        <a:solidFill>
          <a:schemeClr val="accent6">
            <a:lumMod val="75000"/>
          </a:schemeClr>
        </a:solidFill>
      </dgm:spPr>
      <dgm:t>
        <a:bodyPr/>
        <a:lstStyle/>
        <a:p>
          <a:endParaRPr lang="en-US"/>
        </a:p>
      </dgm:t>
    </dgm:pt>
    <dgm:pt modelId="{32D01DC0-A57F-1A44-8A9A-F81EEC828025}" type="pres">
      <dgm:prSet presAssocID="{8150554E-30EC-5040-BC8B-B67E5520C989}" presName="c6" presStyleLbl="node1" presStyleIdx="5" presStyleCnt="19"/>
      <dgm:spPr>
        <a:solidFill>
          <a:srgbClr val="FFC000"/>
        </a:solidFill>
      </dgm:spPr>
      <dgm:t>
        <a:bodyPr/>
        <a:lstStyle/>
        <a:p>
          <a:endParaRPr lang="en-US"/>
        </a:p>
      </dgm:t>
    </dgm:pt>
    <dgm:pt modelId="{5D6951D3-B2D3-214E-865A-8913AD3AE52E}" type="pres">
      <dgm:prSet presAssocID="{8150554E-30EC-5040-BC8B-B67E5520C989}" presName="c7" presStyleLbl="node1" presStyleIdx="6" presStyleCnt="19"/>
      <dgm:spPr>
        <a:solidFill>
          <a:schemeClr val="accent2">
            <a:lumMod val="75000"/>
          </a:schemeClr>
        </a:solidFill>
      </dgm:spPr>
      <dgm:t>
        <a:bodyPr/>
        <a:lstStyle/>
        <a:p>
          <a:endParaRPr lang="en-US"/>
        </a:p>
      </dgm:t>
    </dgm:pt>
    <dgm:pt modelId="{CF4ABE3A-E2A2-1E4C-994F-5F65DA15DC9C}" type="pres">
      <dgm:prSet presAssocID="{8150554E-30EC-5040-BC8B-B67E5520C989}" presName="c8" presStyleLbl="node1" presStyleIdx="7" presStyleCnt="19"/>
      <dgm:spPr>
        <a:solidFill>
          <a:srgbClr val="FFC000"/>
        </a:solidFill>
      </dgm:spPr>
      <dgm:t>
        <a:bodyPr/>
        <a:lstStyle/>
        <a:p>
          <a:endParaRPr lang="en-US"/>
        </a:p>
      </dgm:t>
    </dgm:pt>
    <dgm:pt modelId="{09EDFB8B-8038-CF40-9F73-550F1EF2E8C9}" type="pres">
      <dgm:prSet presAssocID="{8150554E-30EC-5040-BC8B-B67E5520C989}" presName="c9" presStyleLbl="node1" presStyleIdx="8" presStyleCnt="19"/>
      <dgm:spPr>
        <a:solidFill>
          <a:srgbClr val="FFC000"/>
        </a:solidFill>
      </dgm:spPr>
      <dgm:t>
        <a:bodyPr/>
        <a:lstStyle/>
        <a:p>
          <a:endParaRPr lang="en-US"/>
        </a:p>
      </dgm:t>
    </dgm:pt>
    <dgm:pt modelId="{05C2F9D8-38EF-414F-BA52-199C4340B2E8}" type="pres">
      <dgm:prSet presAssocID="{8150554E-30EC-5040-BC8B-B67E5520C989}" presName="c10" presStyleLbl="node1" presStyleIdx="9" presStyleCnt="19"/>
      <dgm:spPr>
        <a:solidFill>
          <a:schemeClr val="accent2">
            <a:lumMod val="75000"/>
          </a:schemeClr>
        </a:solidFill>
      </dgm:spPr>
      <dgm:t>
        <a:bodyPr/>
        <a:lstStyle/>
        <a:p>
          <a:endParaRPr lang="en-US"/>
        </a:p>
      </dgm:t>
    </dgm:pt>
    <dgm:pt modelId="{A223AE6C-83E5-0443-93DD-85974E7AB0EF}" type="pres">
      <dgm:prSet presAssocID="{8150554E-30EC-5040-BC8B-B67E5520C989}" presName="c11" presStyleLbl="node1" presStyleIdx="10" presStyleCnt="19"/>
      <dgm:spPr>
        <a:solidFill>
          <a:schemeClr val="accent6">
            <a:lumMod val="75000"/>
          </a:schemeClr>
        </a:solidFill>
      </dgm:spPr>
      <dgm:t>
        <a:bodyPr/>
        <a:lstStyle/>
        <a:p>
          <a:endParaRPr lang="en-US"/>
        </a:p>
      </dgm:t>
    </dgm:pt>
    <dgm:pt modelId="{46C97225-C4AD-5D40-9FD6-158545B78F37}" type="pres">
      <dgm:prSet presAssocID="{8150554E-30EC-5040-BC8B-B67E5520C989}" presName="c12" presStyleLbl="node1" presStyleIdx="11" presStyleCnt="19"/>
      <dgm:spPr>
        <a:solidFill>
          <a:schemeClr val="accent2">
            <a:lumMod val="75000"/>
          </a:schemeClr>
        </a:solidFill>
      </dgm:spPr>
      <dgm:t>
        <a:bodyPr/>
        <a:lstStyle/>
        <a:p>
          <a:endParaRPr lang="en-US"/>
        </a:p>
      </dgm:t>
    </dgm:pt>
    <dgm:pt modelId="{BC2AA50E-DBBC-9448-8998-1056257F4CC9}" type="pres">
      <dgm:prSet presAssocID="{8150554E-30EC-5040-BC8B-B67E5520C989}" presName="c13" presStyleLbl="node1" presStyleIdx="12" presStyleCnt="19"/>
      <dgm:spPr>
        <a:solidFill>
          <a:srgbClr val="FFC000"/>
        </a:solidFill>
      </dgm:spPr>
      <dgm:t>
        <a:bodyPr/>
        <a:lstStyle/>
        <a:p>
          <a:endParaRPr lang="en-US"/>
        </a:p>
      </dgm:t>
    </dgm:pt>
    <dgm:pt modelId="{84BB396F-1A83-C841-89D8-EE45C59B3710}" type="pres">
      <dgm:prSet presAssocID="{8150554E-30EC-5040-BC8B-B67E5520C989}" presName="c14" presStyleLbl="node1" presStyleIdx="13" presStyleCnt="19"/>
      <dgm:spPr>
        <a:solidFill>
          <a:schemeClr val="accent2">
            <a:lumMod val="75000"/>
          </a:schemeClr>
        </a:solidFill>
      </dgm:spPr>
      <dgm:t>
        <a:bodyPr/>
        <a:lstStyle/>
        <a:p>
          <a:endParaRPr lang="en-US"/>
        </a:p>
      </dgm:t>
    </dgm:pt>
    <dgm:pt modelId="{02EA1C29-367A-E34F-AB9C-EC2DD527BF21}" type="pres">
      <dgm:prSet presAssocID="{8150554E-30EC-5040-BC8B-B67E5520C989}" presName="c15" presStyleLbl="node1" presStyleIdx="14" presStyleCnt="19"/>
      <dgm:spPr>
        <a:solidFill>
          <a:schemeClr val="accent6">
            <a:lumMod val="75000"/>
          </a:schemeClr>
        </a:solidFill>
      </dgm:spPr>
      <dgm:t>
        <a:bodyPr/>
        <a:lstStyle/>
        <a:p>
          <a:endParaRPr lang="en-US"/>
        </a:p>
      </dgm:t>
    </dgm:pt>
    <dgm:pt modelId="{F9215D5E-68CA-EC4E-BB80-616CE1D2F08F}" type="pres">
      <dgm:prSet presAssocID="{8150554E-30EC-5040-BC8B-B67E5520C989}" presName="c16" presStyleLbl="node1" presStyleIdx="15" presStyleCnt="19"/>
      <dgm:spPr>
        <a:solidFill>
          <a:srgbClr val="FFC000"/>
        </a:solidFill>
      </dgm:spPr>
      <dgm:t>
        <a:bodyPr/>
        <a:lstStyle/>
        <a:p>
          <a:endParaRPr lang="en-US"/>
        </a:p>
      </dgm:t>
    </dgm:pt>
    <dgm:pt modelId="{B1F484E1-5E78-DF49-A5AA-F88E9B1FE26A}" type="pres">
      <dgm:prSet presAssocID="{8150554E-30EC-5040-BC8B-B67E5520C989}" presName="c17" presStyleLbl="node1" presStyleIdx="16" presStyleCnt="19"/>
      <dgm:spPr>
        <a:solidFill>
          <a:schemeClr val="accent2">
            <a:lumMod val="75000"/>
          </a:schemeClr>
        </a:solidFill>
      </dgm:spPr>
      <dgm:t>
        <a:bodyPr/>
        <a:lstStyle/>
        <a:p>
          <a:endParaRPr lang="en-US"/>
        </a:p>
      </dgm:t>
    </dgm:pt>
    <dgm:pt modelId="{368E983C-065F-1346-985E-D0F0257D1326}" type="pres">
      <dgm:prSet presAssocID="{8150554E-30EC-5040-BC8B-B67E5520C989}" presName="c18" presStyleLbl="node1" presStyleIdx="17" presStyleCnt="19"/>
      <dgm:spPr>
        <a:solidFill>
          <a:schemeClr val="accent6">
            <a:lumMod val="75000"/>
          </a:schemeClr>
        </a:solidFill>
      </dgm:spPr>
      <dgm:t>
        <a:bodyPr/>
        <a:lstStyle/>
        <a:p>
          <a:endParaRPr lang="en-US"/>
        </a:p>
      </dgm:t>
    </dgm:pt>
    <dgm:pt modelId="{887B7BB2-193D-154B-914D-E67581C33B44}" type="pres">
      <dgm:prSet presAssocID="{653CB1BF-A2D5-E142-A5BC-EB309E3CFD54}" presName="chevronComposite1" presStyleCnt="0"/>
      <dgm:spPr/>
    </dgm:pt>
    <dgm:pt modelId="{3D2ACEEC-4C11-3248-A329-7C4CB90DC0D5}" type="pres">
      <dgm:prSet presAssocID="{653CB1BF-A2D5-E142-A5BC-EB309E3CFD54}" presName="chevron1" presStyleLbl="sibTrans2D1" presStyleIdx="0" presStyleCnt="2" custAng="2221083" custLinFactNeighborX="-22392" custLinFactNeighborY="46573"/>
      <dgm:spPr>
        <a:gradFill rotWithShape="0">
          <a:gsLst>
            <a:gs pos="0">
              <a:schemeClr val="accent2"/>
            </a:gs>
            <a:gs pos="80000">
              <a:schemeClr val="accent2">
                <a:lumMod val="60000"/>
                <a:lumOff val="40000"/>
              </a:schemeClr>
            </a:gs>
            <a:gs pos="100000">
              <a:schemeClr val="accent2">
                <a:lumMod val="20000"/>
                <a:lumOff val="80000"/>
              </a:schemeClr>
            </a:gs>
          </a:gsLst>
        </a:gradFill>
      </dgm:spPr>
      <dgm:t>
        <a:bodyPr/>
        <a:lstStyle/>
        <a:p>
          <a:endParaRPr lang="en-US"/>
        </a:p>
      </dgm:t>
    </dgm:pt>
    <dgm:pt modelId="{0D9D62AB-B934-534E-9BC5-DC731536ABCF}" type="pres">
      <dgm:prSet presAssocID="{653CB1BF-A2D5-E142-A5BC-EB309E3CFD54}" presName="spChevron1" presStyleCnt="0"/>
      <dgm:spPr/>
    </dgm:pt>
    <dgm:pt modelId="{B3956C80-B247-2D43-92BB-77CAE4D3A8BC}" type="pres">
      <dgm:prSet presAssocID="{653CB1BF-A2D5-E142-A5BC-EB309E3CFD54}" presName="overlap" presStyleCnt="0"/>
      <dgm:spPr/>
    </dgm:pt>
    <dgm:pt modelId="{CA4EC416-CEDC-8744-A464-2189AD34D404}" type="pres">
      <dgm:prSet presAssocID="{653CB1BF-A2D5-E142-A5BC-EB309E3CFD54}" presName="chevronComposite2" presStyleCnt="0"/>
      <dgm:spPr/>
    </dgm:pt>
    <dgm:pt modelId="{7DC43D73-D405-3241-B143-4E3584DEB1C9}" type="pres">
      <dgm:prSet presAssocID="{653CB1BF-A2D5-E142-A5BC-EB309E3CFD54}" presName="chevron2" presStyleLbl="sibTrans2D1" presStyleIdx="1" presStyleCnt="2" custAng="2221083" custLinFactNeighborX="-63289" custLinFactNeighborY="63873"/>
      <dgm:spPr>
        <a:gradFill rotWithShape="0">
          <a:gsLst>
            <a:gs pos="0">
              <a:schemeClr val="accent2"/>
            </a:gs>
            <a:gs pos="80000">
              <a:schemeClr val="accent2">
                <a:lumMod val="60000"/>
                <a:lumOff val="40000"/>
              </a:schemeClr>
            </a:gs>
            <a:gs pos="100000">
              <a:schemeClr val="accent2">
                <a:lumMod val="20000"/>
                <a:lumOff val="80000"/>
              </a:schemeClr>
            </a:gs>
          </a:gsLst>
        </a:gradFill>
      </dgm:spPr>
      <dgm:t>
        <a:bodyPr/>
        <a:lstStyle/>
        <a:p>
          <a:endParaRPr lang="en-US"/>
        </a:p>
      </dgm:t>
    </dgm:pt>
    <dgm:pt modelId="{0AB3D4D3-88EB-2743-A31C-783C34858515}" type="pres">
      <dgm:prSet presAssocID="{653CB1BF-A2D5-E142-A5BC-EB309E3CFD54}" presName="spChevron2" presStyleCnt="0"/>
      <dgm:spPr/>
    </dgm:pt>
    <dgm:pt modelId="{785EB523-AB5B-2D49-A3CC-DFE8D6BD57D7}" type="pres">
      <dgm:prSet presAssocID="{90246980-4639-8B4A-969C-FAD32B299853}" presName="last" presStyleCnt="0"/>
      <dgm:spPr/>
    </dgm:pt>
    <dgm:pt modelId="{4997AC18-2630-A644-94A0-6B86D20EF0A2}" type="pres">
      <dgm:prSet presAssocID="{90246980-4639-8B4A-969C-FAD32B299853}" presName="circleTx" presStyleLbl="node1" presStyleIdx="18" presStyleCnt="19" custLinFactNeighborX="-2562" custLinFactNeighborY="-59976"/>
      <dgm:spPr/>
      <dgm:t>
        <a:bodyPr/>
        <a:lstStyle/>
        <a:p>
          <a:endParaRPr lang="en-US"/>
        </a:p>
      </dgm:t>
    </dgm:pt>
    <dgm:pt modelId="{3427625A-93DF-5F49-872E-8A42A6AAED1D}" type="pres">
      <dgm:prSet presAssocID="{90246980-4639-8B4A-969C-FAD32B299853}" presName="spN" presStyleCnt="0"/>
      <dgm:spPr/>
    </dgm:pt>
  </dgm:ptLst>
  <dgm:cxnLst>
    <dgm:cxn modelId="{655F3945-D726-4A96-A689-9715620F2032}" type="presOf" srcId="{8150554E-30EC-5040-BC8B-B67E5520C989}" destId="{9EC64254-DAB6-844B-8CE9-3FECE53C93FA}" srcOrd="0" destOrd="0" presId="urn:microsoft.com/office/officeart/2009/3/layout/RandomtoResultProcess"/>
    <dgm:cxn modelId="{C797C6B6-1A0C-E041-A3E5-66AB86C50B7E}" srcId="{7A6701C8-3FF5-7043-923D-10823A9EFED3}" destId="{90246980-4639-8B4A-969C-FAD32B299853}" srcOrd="1" destOrd="0" parTransId="{6E19B25B-3A3C-CA42-A427-B823E22C590A}" sibTransId="{BC07EEA1-5C38-644D-9D6C-FBB408F4E02C}"/>
    <dgm:cxn modelId="{C86B93C4-85F3-4EE6-9B7A-1DA218DCFECB}" type="presOf" srcId="{90246980-4639-8B4A-969C-FAD32B299853}" destId="{4997AC18-2630-A644-94A0-6B86D20EF0A2}" srcOrd="0" destOrd="0" presId="urn:microsoft.com/office/officeart/2009/3/layout/RandomtoResultProcess"/>
    <dgm:cxn modelId="{9A8AFCB4-F8BE-451B-A21C-56BE091FE3AD}" type="presOf" srcId="{7A6701C8-3FF5-7043-923D-10823A9EFED3}" destId="{9FC463F5-907A-AB45-A420-A0EDA2D4116B}" srcOrd="0" destOrd="0" presId="urn:microsoft.com/office/officeart/2009/3/layout/RandomtoResultProcess"/>
    <dgm:cxn modelId="{1B7BE9DD-1F5C-A340-97A7-EEA3A16B84F1}" srcId="{7A6701C8-3FF5-7043-923D-10823A9EFED3}" destId="{8150554E-30EC-5040-BC8B-B67E5520C989}" srcOrd="0" destOrd="0" parTransId="{4CB49385-BBC5-5C45-AE28-CDE4655B7117}" sibTransId="{653CB1BF-A2D5-E142-A5BC-EB309E3CFD54}"/>
    <dgm:cxn modelId="{C814ABE0-96DA-4A1C-8057-53E4D770026A}" type="presParOf" srcId="{9FC463F5-907A-AB45-A420-A0EDA2D4116B}" destId="{279ACE24-BEF1-6B43-B923-2C9F8AA559D6}" srcOrd="0" destOrd="0" presId="urn:microsoft.com/office/officeart/2009/3/layout/RandomtoResultProcess"/>
    <dgm:cxn modelId="{67123324-21CB-4466-BB77-11DE2F3C7C85}" type="presParOf" srcId="{279ACE24-BEF1-6B43-B923-2C9F8AA559D6}" destId="{9EC64254-DAB6-844B-8CE9-3FECE53C93FA}" srcOrd="0" destOrd="0" presId="urn:microsoft.com/office/officeart/2009/3/layout/RandomtoResultProcess"/>
    <dgm:cxn modelId="{C42567FE-8F51-4C43-AA28-D37B93F24F61}" type="presParOf" srcId="{279ACE24-BEF1-6B43-B923-2C9F8AA559D6}" destId="{CE3A72FC-01AF-764C-8226-A61E56931500}" srcOrd="1" destOrd="0" presId="urn:microsoft.com/office/officeart/2009/3/layout/RandomtoResultProcess"/>
    <dgm:cxn modelId="{944C9D30-52CC-4499-B0DB-DCA3A2CD6743}" type="presParOf" srcId="{279ACE24-BEF1-6B43-B923-2C9F8AA559D6}" destId="{9AFDCA5E-3678-344D-9A1D-68AB021B29AE}" srcOrd="2" destOrd="0" presId="urn:microsoft.com/office/officeart/2009/3/layout/RandomtoResultProcess"/>
    <dgm:cxn modelId="{955670E6-03B6-4D56-B0AD-08549126ACAC}" type="presParOf" srcId="{279ACE24-BEF1-6B43-B923-2C9F8AA559D6}" destId="{46C6BF92-6E8F-CD41-86EB-D2DDDD7AD5F6}" srcOrd="3" destOrd="0" presId="urn:microsoft.com/office/officeart/2009/3/layout/RandomtoResultProcess"/>
    <dgm:cxn modelId="{69EBE86F-62A0-4EBD-8EFC-BE8FFE6019EA}" type="presParOf" srcId="{279ACE24-BEF1-6B43-B923-2C9F8AA559D6}" destId="{28918137-35D5-7044-816A-A038A230BD89}" srcOrd="4" destOrd="0" presId="urn:microsoft.com/office/officeart/2009/3/layout/RandomtoResultProcess"/>
    <dgm:cxn modelId="{A8144834-4692-4218-88E7-40527D501A6A}" type="presParOf" srcId="{279ACE24-BEF1-6B43-B923-2C9F8AA559D6}" destId="{DC5A2E3D-38CF-C54F-98EC-886772E6DE57}" srcOrd="5" destOrd="0" presId="urn:microsoft.com/office/officeart/2009/3/layout/RandomtoResultProcess"/>
    <dgm:cxn modelId="{54DC92FB-7DC6-4155-AA90-5E64FF89E095}" type="presParOf" srcId="{279ACE24-BEF1-6B43-B923-2C9F8AA559D6}" destId="{32D01DC0-A57F-1A44-8A9A-F81EEC828025}" srcOrd="6" destOrd="0" presId="urn:microsoft.com/office/officeart/2009/3/layout/RandomtoResultProcess"/>
    <dgm:cxn modelId="{D17758F2-C9E9-432D-80CC-BE00FEFE1EA6}" type="presParOf" srcId="{279ACE24-BEF1-6B43-B923-2C9F8AA559D6}" destId="{5D6951D3-B2D3-214E-865A-8913AD3AE52E}" srcOrd="7" destOrd="0" presId="urn:microsoft.com/office/officeart/2009/3/layout/RandomtoResultProcess"/>
    <dgm:cxn modelId="{F5451539-D886-4051-ABFD-2C3AE2710692}" type="presParOf" srcId="{279ACE24-BEF1-6B43-B923-2C9F8AA559D6}" destId="{CF4ABE3A-E2A2-1E4C-994F-5F65DA15DC9C}" srcOrd="8" destOrd="0" presId="urn:microsoft.com/office/officeart/2009/3/layout/RandomtoResultProcess"/>
    <dgm:cxn modelId="{6B2574D4-8DE8-4272-AB7B-D2FA44FD63C3}" type="presParOf" srcId="{279ACE24-BEF1-6B43-B923-2C9F8AA559D6}" destId="{09EDFB8B-8038-CF40-9F73-550F1EF2E8C9}" srcOrd="9" destOrd="0" presId="urn:microsoft.com/office/officeart/2009/3/layout/RandomtoResultProcess"/>
    <dgm:cxn modelId="{893EBCCE-F40A-4F38-BB67-A86C524655A4}" type="presParOf" srcId="{279ACE24-BEF1-6B43-B923-2C9F8AA559D6}" destId="{05C2F9D8-38EF-414F-BA52-199C4340B2E8}" srcOrd="10" destOrd="0" presId="urn:microsoft.com/office/officeart/2009/3/layout/RandomtoResultProcess"/>
    <dgm:cxn modelId="{D0F80425-135A-4E22-8E78-725E903BD15D}" type="presParOf" srcId="{279ACE24-BEF1-6B43-B923-2C9F8AA559D6}" destId="{A223AE6C-83E5-0443-93DD-85974E7AB0EF}" srcOrd="11" destOrd="0" presId="urn:microsoft.com/office/officeart/2009/3/layout/RandomtoResultProcess"/>
    <dgm:cxn modelId="{D7472184-CCB0-4F50-9F62-3E65D09CA191}" type="presParOf" srcId="{279ACE24-BEF1-6B43-B923-2C9F8AA559D6}" destId="{46C97225-C4AD-5D40-9FD6-158545B78F37}" srcOrd="12" destOrd="0" presId="urn:microsoft.com/office/officeart/2009/3/layout/RandomtoResultProcess"/>
    <dgm:cxn modelId="{EA4C5640-E9ED-413D-B042-3F4402E2815F}" type="presParOf" srcId="{279ACE24-BEF1-6B43-B923-2C9F8AA559D6}" destId="{BC2AA50E-DBBC-9448-8998-1056257F4CC9}" srcOrd="13" destOrd="0" presId="urn:microsoft.com/office/officeart/2009/3/layout/RandomtoResultProcess"/>
    <dgm:cxn modelId="{EC303FEE-8630-4186-9DAF-FCD6B5A876D9}" type="presParOf" srcId="{279ACE24-BEF1-6B43-B923-2C9F8AA559D6}" destId="{84BB396F-1A83-C841-89D8-EE45C59B3710}" srcOrd="14" destOrd="0" presId="urn:microsoft.com/office/officeart/2009/3/layout/RandomtoResultProcess"/>
    <dgm:cxn modelId="{DDDBC6D4-2446-4EBB-97DE-0186D50D496C}" type="presParOf" srcId="{279ACE24-BEF1-6B43-B923-2C9F8AA559D6}" destId="{02EA1C29-367A-E34F-AB9C-EC2DD527BF21}" srcOrd="15" destOrd="0" presId="urn:microsoft.com/office/officeart/2009/3/layout/RandomtoResultProcess"/>
    <dgm:cxn modelId="{B2B501B9-78D7-4EB2-B3DB-C53E4298389E}" type="presParOf" srcId="{279ACE24-BEF1-6B43-B923-2C9F8AA559D6}" destId="{F9215D5E-68CA-EC4E-BB80-616CE1D2F08F}" srcOrd="16" destOrd="0" presId="urn:microsoft.com/office/officeart/2009/3/layout/RandomtoResultProcess"/>
    <dgm:cxn modelId="{85127DF5-F938-4286-BFF2-884986CCA754}" type="presParOf" srcId="{279ACE24-BEF1-6B43-B923-2C9F8AA559D6}" destId="{B1F484E1-5E78-DF49-A5AA-F88E9B1FE26A}" srcOrd="17" destOrd="0" presId="urn:microsoft.com/office/officeart/2009/3/layout/RandomtoResultProcess"/>
    <dgm:cxn modelId="{05889E8F-F504-4867-A219-E75279D0CCF4}" type="presParOf" srcId="{279ACE24-BEF1-6B43-B923-2C9F8AA559D6}" destId="{368E983C-065F-1346-985E-D0F0257D1326}" srcOrd="18" destOrd="0" presId="urn:microsoft.com/office/officeart/2009/3/layout/RandomtoResultProcess"/>
    <dgm:cxn modelId="{5B0B3E69-36B3-43BA-B8FB-111A4AAF771B}" type="presParOf" srcId="{9FC463F5-907A-AB45-A420-A0EDA2D4116B}" destId="{887B7BB2-193D-154B-914D-E67581C33B44}" srcOrd="1" destOrd="0" presId="urn:microsoft.com/office/officeart/2009/3/layout/RandomtoResultProcess"/>
    <dgm:cxn modelId="{59A8BD42-8D5C-41B4-92F8-F612046D1963}" type="presParOf" srcId="{887B7BB2-193D-154B-914D-E67581C33B44}" destId="{3D2ACEEC-4C11-3248-A329-7C4CB90DC0D5}" srcOrd="0" destOrd="0" presId="urn:microsoft.com/office/officeart/2009/3/layout/RandomtoResultProcess"/>
    <dgm:cxn modelId="{D4F04DFC-3680-4EE4-B62D-4BCB4FEA643A}" type="presParOf" srcId="{887B7BB2-193D-154B-914D-E67581C33B44}" destId="{0D9D62AB-B934-534E-9BC5-DC731536ABCF}" srcOrd="1" destOrd="0" presId="urn:microsoft.com/office/officeart/2009/3/layout/RandomtoResultProcess"/>
    <dgm:cxn modelId="{10A292FE-4B0E-4E27-8805-EA6CBD32DD11}" type="presParOf" srcId="{9FC463F5-907A-AB45-A420-A0EDA2D4116B}" destId="{B3956C80-B247-2D43-92BB-77CAE4D3A8BC}" srcOrd="2" destOrd="0" presId="urn:microsoft.com/office/officeart/2009/3/layout/RandomtoResultProcess"/>
    <dgm:cxn modelId="{E794C3BC-FA7E-4E17-9AA0-D22696071886}" type="presParOf" srcId="{9FC463F5-907A-AB45-A420-A0EDA2D4116B}" destId="{CA4EC416-CEDC-8744-A464-2189AD34D404}" srcOrd="3" destOrd="0" presId="urn:microsoft.com/office/officeart/2009/3/layout/RandomtoResultProcess"/>
    <dgm:cxn modelId="{8AAFAE3F-79D4-45E1-A104-EA903B4B34EC}" type="presParOf" srcId="{CA4EC416-CEDC-8744-A464-2189AD34D404}" destId="{7DC43D73-D405-3241-B143-4E3584DEB1C9}" srcOrd="0" destOrd="0" presId="urn:microsoft.com/office/officeart/2009/3/layout/RandomtoResultProcess"/>
    <dgm:cxn modelId="{502BCC88-C3B7-450F-A261-EEAC439983A3}" type="presParOf" srcId="{CA4EC416-CEDC-8744-A464-2189AD34D404}" destId="{0AB3D4D3-88EB-2743-A31C-783C34858515}" srcOrd="1" destOrd="0" presId="urn:microsoft.com/office/officeart/2009/3/layout/RandomtoResultProcess"/>
    <dgm:cxn modelId="{D7BE1E63-E68E-427B-A9E4-A2A5182DEFC7}" type="presParOf" srcId="{9FC463F5-907A-AB45-A420-A0EDA2D4116B}" destId="{785EB523-AB5B-2D49-A3CC-DFE8D6BD57D7}" srcOrd="4" destOrd="0" presId="urn:microsoft.com/office/officeart/2009/3/layout/RandomtoResultProcess"/>
    <dgm:cxn modelId="{24DE0237-00B4-43A5-91B3-AA864ED08B6B}" type="presParOf" srcId="{785EB523-AB5B-2D49-A3CC-DFE8D6BD57D7}" destId="{4997AC18-2630-A644-94A0-6B86D20EF0A2}" srcOrd="0" destOrd="0" presId="urn:microsoft.com/office/officeart/2009/3/layout/RandomtoResultProcess"/>
    <dgm:cxn modelId="{B037BC81-3894-4939-BAD7-08E09EF565AF}" type="presParOf" srcId="{785EB523-AB5B-2D49-A3CC-DFE8D6BD57D7}" destId="{3427625A-93DF-5F49-872E-8A42A6AAED1D}" srcOrd="1" destOrd="0" presId="urn:microsoft.com/office/officeart/2009/3/layout/RandomtoResultProcess"/>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7A6701C8-3FF5-7043-923D-10823A9EFED3}" type="doc">
      <dgm:prSet loTypeId="urn:microsoft.com/office/officeart/2009/3/layout/RandomtoResultProcess" loCatId="" qsTypeId="urn:microsoft.com/office/officeart/2005/8/quickstyle/simple4" qsCatId="simple" csTypeId="urn:microsoft.com/office/officeart/2005/8/colors/accent1_2" csCatId="accent1" phldr="1"/>
      <dgm:spPr/>
      <dgm:t>
        <a:bodyPr/>
        <a:lstStyle/>
        <a:p>
          <a:endParaRPr lang="en-US"/>
        </a:p>
      </dgm:t>
    </dgm:pt>
    <dgm:pt modelId="{8150554E-30EC-5040-BC8B-B67E5520C989}">
      <dgm:prSet phldrT="[Text]"/>
      <dgm:spPr/>
      <dgm:t>
        <a:bodyPr/>
        <a:lstStyle/>
        <a:p>
          <a:r>
            <a:rPr lang="en-US" dirty="0" smtClean="0"/>
            <a:t> </a:t>
          </a:r>
          <a:endParaRPr lang="en-US" dirty="0"/>
        </a:p>
      </dgm:t>
    </dgm:pt>
    <dgm:pt modelId="{4CB49385-BBC5-5C45-AE28-CDE4655B7117}" type="parTrans" cxnId="{1B7BE9DD-1F5C-A340-97A7-EEA3A16B84F1}">
      <dgm:prSet/>
      <dgm:spPr/>
      <dgm:t>
        <a:bodyPr/>
        <a:lstStyle/>
        <a:p>
          <a:endParaRPr lang="en-US"/>
        </a:p>
      </dgm:t>
    </dgm:pt>
    <dgm:pt modelId="{653CB1BF-A2D5-E142-A5BC-EB309E3CFD54}" type="sibTrans" cxnId="{1B7BE9DD-1F5C-A340-97A7-EEA3A16B84F1}">
      <dgm:prSet/>
      <dgm:spPr/>
      <dgm:t>
        <a:bodyPr/>
        <a:lstStyle/>
        <a:p>
          <a:endParaRPr lang="en-US"/>
        </a:p>
      </dgm:t>
    </dgm:pt>
    <dgm:pt modelId="{90246980-4639-8B4A-969C-FAD32B299853}">
      <dgm:prSet phldrT="[Text]" custT="1"/>
      <dgm:spPr>
        <a:blipFill rotWithShape="0">
          <a:blip xmlns:r="http://schemas.openxmlformats.org/officeDocument/2006/relationships" r:embed="rId1">
            <a:duotone>
              <a:prstClr val="black"/>
              <a:schemeClr val="accent2">
                <a:tint val="45000"/>
                <a:satMod val="400000"/>
              </a:schemeClr>
            </a:duotone>
          </a:blip>
          <a:stretch>
            <a:fillRect/>
          </a:stretch>
        </a:blipFill>
      </dgm:spPr>
      <dgm:t>
        <a:bodyPr/>
        <a:lstStyle/>
        <a:p>
          <a:pPr>
            <a:lnSpc>
              <a:spcPct val="90000"/>
            </a:lnSpc>
            <a:spcAft>
              <a:spcPct val="35000"/>
            </a:spcAft>
          </a:pPr>
          <a:r>
            <a:rPr lang="en-US" sz="2800" b="1" dirty="0" smtClean="0"/>
            <a:t>Airborne</a:t>
          </a:r>
        </a:p>
        <a:p>
          <a:pPr marL="0" indent="0">
            <a:lnSpc>
              <a:spcPts val="2000"/>
            </a:lnSpc>
            <a:spcAft>
              <a:spcPts val="0"/>
            </a:spcAft>
          </a:pPr>
          <a:r>
            <a:rPr lang="en-US" sz="2800" b="1" dirty="0" smtClean="0"/>
            <a:t>Exposures</a:t>
          </a:r>
          <a:endParaRPr lang="en-US" sz="2800" b="1" dirty="0"/>
        </a:p>
      </dgm:t>
    </dgm:pt>
    <dgm:pt modelId="{6E19B25B-3A3C-CA42-A427-B823E22C590A}" type="parTrans" cxnId="{C797C6B6-1A0C-E041-A3E5-66AB86C50B7E}">
      <dgm:prSet/>
      <dgm:spPr/>
      <dgm:t>
        <a:bodyPr/>
        <a:lstStyle/>
        <a:p>
          <a:endParaRPr lang="en-US"/>
        </a:p>
      </dgm:t>
    </dgm:pt>
    <dgm:pt modelId="{BC07EEA1-5C38-644D-9D6C-FBB408F4E02C}" type="sibTrans" cxnId="{C797C6B6-1A0C-E041-A3E5-66AB86C50B7E}">
      <dgm:prSet/>
      <dgm:spPr/>
      <dgm:t>
        <a:bodyPr/>
        <a:lstStyle/>
        <a:p>
          <a:endParaRPr lang="en-US"/>
        </a:p>
      </dgm:t>
    </dgm:pt>
    <dgm:pt modelId="{9FC463F5-907A-AB45-A420-A0EDA2D4116B}" type="pres">
      <dgm:prSet presAssocID="{7A6701C8-3FF5-7043-923D-10823A9EFED3}" presName="Name0" presStyleCnt="0">
        <dgm:presLayoutVars>
          <dgm:dir/>
          <dgm:animOne val="branch"/>
          <dgm:animLvl val="lvl"/>
        </dgm:presLayoutVars>
      </dgm:prSet>
      <dgm:spPr/>
      <dgm:t>
        <a:bodyPr/>
        <a:lstStyle/>
        <a:p>
          <a:endParaRPr lang="en-US"/>
        </a:p>
      </dgm:t>
    </dgm:pt>
    <dgm:pt modelId="{279ACE24-BEF1-6B43-B923-2C9F8AA559D6}" type="pres">
      <dgm:prSet presAssocID="{8150554E-30EC-5040-BC8B-B67E5520C989}" presName="chaos" presStyleCnt="0"/>
      <dgm:spPr/>
    </dgm:pt>
    <dgm:pt modelId="{9EC64254-DAB6-844B-8CE9-3FECE53C93FA}" type="pres">
      <dgm:prSet presAssocID="{8150554E-30EC-5040-BC8B-B67E5520C989}" presName="parTx1" presStyleLbl="revTx" presStyleIdx="0" presStyleCnt="1"/>
      <dgm:spPr/>
      <dgm:t>
        <a:bodyPr/>
        <a:lstStyle/>
        <a:p>
          <a:endParaRPr lang="en-US"/>
        </a:p>
      </dgm:t>
    </dgm:pt>
    <dgm:pt modelId="{CE3A72FC-01AF-764C-8226-A61E56931500}" type="pres">
      <dgm:prSet presAssocID="{8150554E-30EC-5040-BC8B-B67E5520C989}" presName="c1" presStyleLbl="node1" presStyleIdx="0" presStyleCnt="19"/>
      <dgm:spPr>
        <a:solidFill>
          <a:schemeClr val="accent2">
            <a:lumMod val="75000"/>
          </a:schemeClr>
        </a:solidFill>
      </dgm:spPr>
      <dgm:t>
        <a:bodyPr/>
        <a:lstStyle/>
        <a:p>
          <a:endParaRPr lang="en-US"/>
        </a:p>
      </dgm:t>
    </dgm:pt>
    <dgm:pt modelId="{9AFDCA5E-3678-344D-9A1D-68AB021B29AE}" type="pres">
      <dgm:prSet presAssocID="{8150554E-30EC-5040-BC8B-B67E5520C989}" presName="c2" presStyleLbl="node1" presStyleIdx="1" presStyleCnt="19"/>
      <dgm:spPr>
        <a:solidFill>
          <a:schemeClr val="accent6">
            <a:lumMod val="75000"/>
          </a:schemeClr>
        </a:solidFill>
      </dgm:spPr>
      <dgm:t>
        <a:bodyPr/>
        <a:lstStyle/>
        <a:p>
          <a:endParaRPr lang="en-US"/>
        </a:p>
      </dgm:t>
    </dgm:pt>
    <dgm:pt modelId="{46C6BF92-6E8F-CD41-86EB-D2DDDD7AD5F6}" type="pres">
      <dgm:prSet presAssocID="{8150554E-30EC-5040-BC8B-B67E5520C989}" presName="c3" presStyleLbl="node1" presStyleIdx="2" presStyleCnt="19"/>
      <dgm:spPr>
        <a:solidFill>
          <a:srgbClr val="FFC000"/>
        </a:solidFill>
      </dgm:spPr>
      <dgm:t>
        <a:bodyPr/>
        <a:lstStyle/>
        <a:p>
          <a:endParaRPr lang="en-US"/>
        </a:p>
      </dgm:t>
    </dgm:pt>
    <dgm:pt modelId="{28918137-35D5-7044-816A-A038A230BD89}" type="pres">
      <dgm:prSet presAssocID="{8150554E-30EC-5040-BC8B-B67E5520C989}" presName="c4" presStyleLbl="node1" presStyleIdx="3" presStyleCnt="19"/>
      <dgm:spPr>
        <a:solidFill>
          <a:schemeClr val="accent2">
            <a:lumMod val="75000"/>
          </a:schemeClr>
        </a:solidFill>
      </dgm:spPr>
      <dgm:t>
        <a:bodyPr/>
        <a:lstStyle/>
        <a:p>
          <a:endParaRPr lang="en-US"/>
        </a:p>
      </dgm:t>
    </dgm:pt>
    <dgm:pt modelId="{DC5A2E3D-38CF-C54F-98EC-886772E6DE57}" type="pres">
      <dgm:prSet presAssocID="{8150554E-30EC-5040-BC8B-B67E5520C989}" presName="c5" presStyleLbl="node1" presStyleIdx="4" presStyleCnt="19"/>
      <dgm:spPr>
        <a:solidFill>
          <a:srgbClr val="FFC000"/>
        </a:solidFill>
      </dgm:spPr>
      <dgm:t>
        <a:bodyPr/>
        <a:lstStyle/>
        <a:p>
          <a:endParaRPr lang="en-US"/>
        </a:p>
      </dgm:t>
    </dgm:pt>
    <dgm:pt modelId="{32D01DC0-A57F-1A44-8A9A-F81EEC828025}" type="pres">
      <dgm:prSet presAssocID="{8150554E-30EC-5040-BC8B-B67E5520C989}" presName="c6" presStyleLbl="node1" presStyleIdx="5" presStyleCnt="19"/>
      <dgm:spPr>
        <a:solidFill>
          <a:srgbClr val="FFC000"/>
        </a:solidFill>
      </dgm:spPr>
      <dgm:t>
        <a:bodyPr/>
        <a:lstStyle/>
        <a:p>
          <a:endParaRPr lang="en-US"/>
        </a:p>
      </dgm:t>
    </dgm:pt>
    <dgm:pt modelId="{5D6951D3-B2D3-214E-865A-8913AD3AE52E}" type="pres">
      <dgm:prSet presAssocID="{8150554E-30EC-5040-BC8B-B67E5520C989}" presName="c7" presStyleLbl="node1" presStyleIdx="6" presStyleCnt="19"/>
      <dgm:spPr>
        <a:solidFill>
          <a:schemeClr val="accent6">
            <a:lumMod val="75000"/>
          </a:schemeClr>
        </a:solidFill>
      </dgm:spPr>
      <dgm:t>
        <a:bodyPr/>
        <a:lstStyle/>
        <a:p>
          <a:endParaRPr lang="en-US"/>
        </a:p>
      </dgm:t>
    </dgm:pt>
    <dgm:pt modelId="{CF4ABE3A-E2A2-1E4C-994F-5F65DA15DC9C}" type="pres">
      <dgm:prSet presAssocID="{8150554E-30EC-5040-BC8B-B67E5520C989}" presName="c8" presStyleLbl="node1" presStyleIdx="7" presStyleCnt="19"/>
      <dgm:spPr>
        <a:solidFill>
          <a:schemeClr val="accent2">
            <a:lumMod val="75000"/>
          </a:schemeClr>
        </a:solidFill>
      </dgm:spPr>
      <dgm:t>
        <a:bodyPr/>
        <a:lstStyle/>
        <a:p>
          <a:endParaRPr lang="en-US"/>
        </a:p>
      </dgm:t>
    </dgm:pt>
    <dgm:pt modelId="{09EDFB8B-8038-CF40-9F73-550F1EF2E8C9}" type="pres">
      <dgm:prSet presAssocID="{8150554E-30EC-5040-BC8B-B67E5520C989}" presName="c9" presStyleLbl="node1" presStyleIdx="8" presStyleCnt="19"/>
      <dgm:spPr>
        <a:solidFill>
          <a:srgbClr val="FFC000"/>
        </a:solidFill>
      </dgm:spPr>
      <dgm:t>
        <a:bodyPr/>
        <a:lstStyle/>
        <a:p>
          <a:endParaRPr lang="en-US"/>
        </a:p>
      </dgm:t>
    </dgm:pt>
    <dgm:pt modelId="{05C2F9D8-38EF-414F-BA52-199C4340B2E8}" type="pres">
      <dgm:prSet presAssocID="{8150554E-30EC-5040-BC8B-B67E5520C989}" presName="c10" presStyleLbl="node1" presStyleIdx="9" presStyleCnt="19"/>
      <dgm:spPr>
        <a:solidFill>
          <a:schemeClr val="accent2">
            <a:lumMod val="75000"/>
          </a:schemeClr>
        </a:solidFill>
      </dgm:spPr>
      <dgm:t>
        <a:bodyPr/>
        <a:lstStyle/>
        <a:p>
          <a:endParaRPr lang="en-US"/>
        </a:p>
      </dgm:t>
    </dgm:pt>
    <dgm:pt modelId="{A223AE6C-83E5-0443-93DD-85974E7AB0EF}" type="pres">
      <dgm:prSet presAssocID="{8150554E-30EC-5040-BC8B-B67E5520C989}" presName="c11" presStyleLbl="node1" presStyleIdx="10" presStyleCnt="19"/>
      <dgm:spPr>
        <a:solidFill>
          <a:srgbClr val="FFC000"/>
        </a:solidFill>
      </dgm:spPr>
      <dgm:t>
        <a:bodyPr/>
        <a:lstStyle/>
        <a:p>
          <a:endParaRPr lang="en-US"/>
        </a:p>
      </dgm:t>
    </dgm:pt>
    <dgm:pt modelId="{46C97225-C4AD-5D40-9FD6-158545B78F37}" type="pres">
      <dgm:prSet presAssocID="{8150554E-30EC-5040-BC8B-B67E5520C989}" presName="c12" presStyleLbl="node1" presStyleIdx="11" presStyleCnt="19"/>
      <dgm:spPr>
        <a:solidFill>
          <a:schemeClr val="accent6">
            <a:lumMod val="75000"/>
          </a:schemeClr>
        </a:solidFill>
      </dgm:spPr>
      <dgm:t>
        <a:bodyPr/>
        <a:lstStyle/>
        <a:p>
          <a:endParaRPr lang="en-US"/>
        </a:p>
      </dgm:t>
    </dgm:pt>
    <dgm:pt modelId="{BC2AA50E-DBBC-9448-8998-1056257F4CC9}" type="pres">
      <dgm:prSet presAssocID="{8150554E-30EC-5040-BC8B-B67E5520C989}" presName="c13" presStyleLbl="node1" presStyleIdx="12" presStyleCnt="19"/>
      <dgm:spPr>
        <a:solidFill>
          <a:schemeClr val="accent2">
            <a:lumMod val="75000"/>
          </a:schemeClr>
        </a:solidFill>
      </dgm:spPr>
      <dgm:t>
        <a:bodyPr/>
        <a:lstStyle/>
        <a:p>
          <a:endParaRPr lang="en-US"/>
        </a:p>
      </dgm:t>
    </dgm:pt>
    <dgm:pt modelId="{84BB396F-1A83-C841-89D8-EE45C59B3710}" type="pres">
      <dgm:prSet presAssocID="{8150554E-30EC-5040-BC8B-B67E5520C989}" presName="c14" presStyleLbl="node1" presStyleIdx="13" presStyleCnt="19"/>
      <dgm:spPr>
        <a:solidFill>
          <a:srgbClr val="FFC000"/>
        </a:solidFill>
      </dgm:spPr>
      <dgm:t>
        <a:bodyPr/>
        <a:lstStyle/>
        <a:p>
          <a:endParaRPr lang="en-US"/>
        </a:p>
      </dgm:t>
    </dgm:pt>
    <dgm:pt modelId="{02EA1C29-367A-E34F-AB9C-EC2DD527BF21}" type="pres">
      <dgm:prSet presAssocID="{8150554E-30EC-5040-BC8B-B67E5520C989}" presName="c15" presStyleLbl="node1" presStyleIdx="14" presStyleCnt="19"/>
      <dgm:spPr>
        <a:solidFill>
          <a:schemeClr val="accent2">
            <a:lumMod val="75000"/>
          </a:schemeClr>
        </a:solidFill>
      </dgm:spPr>
      <dgm:t>
        <a:bodyPr/>
        <a:lstStyle/>
        <a:p>
          <a:endParaRPr lang="en-US"/>
        </a:p>
      </dgm:t>
    </dgm:pt>
    <dgm:pt modelId="{F9215D5E-68CA-EC4E-BB80-616CE1D2F08F}" type="pres">
      <dgm:prSet presAssocID="{8150554E-30EC-5040-BC8B-B67E5520C989}" presName="c16" presStyleLbl="node1" presStyleIdx="15" presStyleCnt="19"/>
      <dgm:spPr>
        <a:solidFill>
          <a:schemeClr val="accent6">
            <a:lumMod val="75000"/>
          </a:schemeClr>
        </a:solidFill>
      </dgm:spPr>
      <dgm:t>
        <a:bodyPr/>
        <a:lstStyle/>
        <a:p>
          <a:endParaRPr lang="en-US"/>
        </a:p>
      </dgm:t>
    </dgm:pt>
    <dgm:pt modelId="{B1F484E1-5E78-DF49-A5AA-F88E9B1FE26A}" type="pres">
      <dgm:prSet presAssocID="{8150554E-30EC-5040-BC8B-B67E5520C989}" presName="c17" presStyleLbl="node1" presStyleIdx="16" presStyleCnt="19"/>
      <dgm:spPr>
        <a:solidFill>
          <a:schemeClr val="accent6">
            <a:lumMod val="75000"/>
          </a:schemeClr>
        </a:solidFill>
      </dgm:spPr>
      <dgm:t>
        <a:bodyPr/>
        <a:lstStyle/>
        <a:p>
          <a:endParaRPr lang="en-US"/>
        </a:p>
      </dgm:t>
    </dgm:pt>
    <dgm:pt modelId="{368E983C-065F-1346-985E-D0F0257D1326}" type="pres">
      <dgm:prSet presAssocID="{8150554E-30EC-5040-BC8B-B67E5520C989}" presName="c18" presStyleLbl="node1" presStyleIdx="17" presStyleCnt="19"/>
      <dgm:spPr>
        <a:solidFill>
          <a:schemeClr val="accent2">
            <a:lumMod val="75000"/>
          </a:schemeClr>
        </a:solidFill>
      </dgm:spPr>
      <dgm:t>
        <a:bodyPr/>
        <a:lstStyle/>
        <a:p>
          <a:endParaRPr lang="en-US"/>
        </a:p>
      </dgm:t>
    </dgm:pt>
    <dgm:pt modelId="{887B7BB2-193D-154B-914D-E67581C33B44}" type="pres">
      <dgm:prSet presAssocID="{653CB1BF-A2D5-E142-A5BC-EB309E3CFD54}" presName="chevronComposite1" presStyleCnt="0"/>
      <dgm:spPr/>
    </dgm:pt>
    <dgm:pt modelId="{3D2ACEEC-4C11-3248-A329-7C4CB90DC0D5}" type="pres">
      <dgm:prSet presAssocID="{653CB1BF-A2D5-E142-A5BC-EB309E3CFD54}" presName="chevron1" presStyleLbl="sibTrans2D1" presStyleIdx="0" presStyleCnt="2" custAng="19731123" custLinFactNeighborX="-18313" custLinFactNeighborY="-38350"/>
      <dgm:spPr>
        <a:gradFill rotWithShape="0">
          <a:gsLst>
            <a:gs pos="0">
              <a:schemeClr val="accent6">
                <a:lumMod val="50000"/>
              </a:schemeClr>
            </a:gs>
            <a:gs pos="80000">
              <a:schemeClr val="accent6">
                <a:lumMod val="75000"/>
              </a:schemeClr>
            </a:gs>
            <a:gs pos="100000">
              <a:schemeClr val="accent6">
                <a:lumMod val="60000"/>
                <a:lumOff val="40000"/>
              </a:schemeClr>
            </a:gs>
          </a:gsLst>
        </a:gradFill>
      </dgm:spPr>
      <dgm:t>
        <a:bodyPr/>
        <a:lstStyle/>
        <a:p>
          <a:endParaRPr lang="en-US"/>
        </a:p>
      </dgm:t>
    </dgm:pt>
    <dgm:pt modelId="{0D9D62AB-B934-534E-9BC5-DC731536ABCF}" type="pres">
      <dgm:prSet presAssocID="{653CB1BF-A2D5-E142-A5BC-EB309E3CFD54}" presName="spChevron1" presStyleCnt="0"/>
      <dgm:spPr/>
    </dgm:pt>
    <dgm:pt modelId="{B3956C80-B247-2D43-92BB-77CAE4D3A8BC}" type="pres">
      <dgm:prSet presAssocID="{653CB1BF-A2D5-E142-A5BC-EB309E3CFD54}" presName="overlap" presStyleCnt="0"/>
      <dgm:spPr/>
    </dgm:pt>
    <dgm:pt modelId="{CA4EC416-CEDC-8744-A464-2189AD34D404}" type="pres">
      <dgm:prSet presAssocID="{653CB1BF-A2D5-E142-A5BC-EB309E3CFD54}" presName="chevronComposite2" presStyleCnt="0"/>
      <dgm:spPr/>
    </dgm:pt>
    <dgm:pt modelId="{7DC43D73-D405-3241-B143-4E3584DEB1C9}" type="pres">
      <dgm:prSet presAssocID="{653CB1BF-A2D5-E142-A5BC-EB309E3CFD54}" presName="chevron2" presStyleLbl="sibTrans2D1" presStyleIdx="1" presStyleCnt="2" custAng="19731123" custLinFactNeighborX="-53455" custLinFactNeighborY="-52869"/>
      <dgm:spPr>
        <a:gradFill rotWithShape="0">
          <a:gsLst>
            <a:gs pos="0">
              <a:schemeClr val="accent6">
                <a:lumMod val="50000"/>
              </a:schemeClr>
            </a:gs>
            <a:gs pos="80000">
              <a:schemeClr val="accent6">
                <a:lumMod val="75000"/>
              </a:schemeClr>
            </a:gs>
            <a:gs pos="100000">
              <a:schemeClr val="accent6">
                <a:lumMod val="60000"/>
                <a:lumOff val="40000"/>
              </a:schemeClr>
            </a:gs>
          </a:gsLst>
        </a:gradFill>
      </dgm:spPr>
      <dgm:t>
        <a:bodyPr/>
        <a:lstStyle/>
        <a:p>
          <a:endParaRPr lang="en-US"/>
        </a:p>
      </dgm:t>
    </dgm:pt>
    <dgm:pt modelId="{0AB3D4D3-88EB-2743-A31C-783C34858515}" type="pres">
      <dgm:prSet presAssocID="{653CB1BF-A2D5-E142-A5BC-EB309E3CFD54}" presName="spChevron2" presStyleCnt="0"/>
      <dgm:spPr/>
    </dgm:pt>
    <dgm:pt modelId="{785EB523-AB5B-2D49-A3CC-DFE8D6BD57D7}" type="pres">
      <dgm:prSet presAssocID="{90246980-4639-8B4A-969C-FAD32B299853}" presName="last" presStyleCnt="0"/>
      <dgm:spPr/>
    </dgm:pt>
    <dgm:pt modelId="{4997AC18-2630-A644-94A0-6B86D20EF0A2}" type="pres">
      <dgm:prSet presAssocID="{90246980-4639-8B4A-969C-FAD32B299853}" presName="circleTx" presStyleLbl="node1" presStyleIdx="18" presStyleCnt="19" custScaleX="125749" custScaleY="109597" custLinFactNeighborX="-26767" custLinFactNeighborY="-96447"/>
      <dgm:spPr/>
      <dgm:t>
        <a:bodyPr/>
        <a:lstStyle/>
        <a:p>
          <a:endParaRPr lang="en-US"/>
        </a:p>
      </dgm:t>
    </dgm:pt>
    <dgm:pt modelId="{3427625A-93DF-5F49-872E-8A42A6AAED1D}" type="pres">
      <dgm:prSet presAssocID="{90246980-4639-8B4A-969C-FAD32B299853}" presName="spN" presStyleCnt="0"/>
      <dgm:spPr/>
    </dgm:pt>
  </dgm:ptLst>
  <dgm:cxnLst>
    <dgm:cxn modelId="{C797C6B6-1A0C-E041-A3E5-66AB86C50B7E}" srcId="{7A6701C8-3FF5-7043-923D-10823A9EFED3}" destId="{90246980-4639-8B4A-969C-FAD32B299853}" srcOrd="1" destOrd="0" parTransId="{6E19B25B-3A3C-CA42-A427-B823E22C590A}" sibTransId="{BC07EEA1-5C38-644D-9D6C-FBB408F4E02C}"/>
    <dgm:cxn modelId="{AD79593D-BA5D-46DD-B099-90F6F32AB339}" type="presOf" srcId="{7A6701C8-3FF5-7043-923D-10823A9EFED3}" destId="{9FC463F5-907A-AB45-A420-A0EDA2D4116B}" srcOrd="0" destOrd="0" presId="urn:microsoft.com/office/officeart/2009/3/layout/RandomtoResultProcess"/>
    <dgm:cxn modelId="{3B04C8F0-A44D-499F-8D21-2DA96879A696}" type="presOf" srcId="{90246980-4639-8B4A-969C-FAD32B299853}" destId="{4997AC18-2630-A644-94A0-6B86D20EF0A2}" srcOrd="0" destOrd="0" presId="urn:microsoft.com/office/officeart/2009/3/layout/RandomtoResultProcess"/>
    <dgm:cxn modelId="{1B7BE9DD-1F5C-A340-97A7-EEA3A16B84F1}" srcId="{7A6701C8-3FF5-7043-923D-10823A9EFED3}" destId="{8150554E-30EC-5040-BC8B-B67E5520C989}" srcOrd="0" destOrd="0" parTransId="{4CB49385-BBC5-5C45-AE28-CDE4655B7117}" sibTransId="{653CB1BF-A2D5-E142-A5BC-EB309E3CFD54}"/>
    <dgm:cxn modelId="{85D9A735-30CA-413C-9DC7-6709D9E44EBA}" type="presOf" srcId="{8150554E-30EC-5040-BC8B-B67E5520C989}" destId="{9EC64254-DAB6-844B-8CE9-3FECE53C93FA}" srcOrd="0" destOrd="0" presId="urn:microsoft.com/office/officeart/2009/3/layout/RandomtoResultProcess"/>
    <dgm:cxn modelId="{7CBC1E3F-68F2-496A-A1DC-F875DF92B11A}" type="presParOf" srcId="{9FC463F5-907A-AB45-A420-A0EDA2D4116B}" destId="{279ACE24-BEF1-6B43-B923-2C9F8AA559D6}" srcOrd="0" destOrd="0" presId="urn:microsoft.com/office/officeart/2009/3/layout/RandomtoResultProcess"/>
    <dgm:cxn modelId="{0770FFD1-7414-4F5A-87C6-112CD5BAA05D}" type="presParOf" srcId="{279ACE24-BEF1-6B43-B923-2C9F8AA559D6}" destId="{9EC64254-DAB6-844B-8CE9-3FECE53C93FA}" srcOrd="0" destOrd="0" presId="urn:microsoft.com/office/officeart/2009/3/layout/RandomtoResultProcess"/>
    <dgm:cxn modelId="{002C594F-7EE4-4DCF-A96F-2EE0F7B8CD4E}" type="presParOf" srcId="{279ACE24-BEF1-6B43-B923-2C9F8AA559D6}" destId="{CE3A72FC-01AF-764C-8226-A61E56931500}" srcOrd="1" destOrd="0" presId="urn:microsoft.com/office/officeart/2009/3/layout/RandomtoResultProcess"/>
    <dgm:cxn modelId="{4A573278-2681-4E53-8B21-2272468BAC23}" type="presParOf" srcId="{279ACE24-BEF1-6B43-B923-2C9F8AA559D6}" destId="{9AFDCA5E-3678-344D-9A1D-68AB021B29AE}" srcOrd="2" destOrd="0" presId="urn:microsoft.com/office/officeart/2009/3/layout/RandomtoResultProcess"/>
    <dgm:cxn modelId="{F74CE625-CCA4-4E36-84BB-8A90F6B7EAAC}" type="presParOf" srcId="{279ACE24-BEF1-6B43-B923-2C9F8AA559D6}" destId="{46C6BF92-6E8F-CD41-86EB-D2DDDD7AD5F6}" srcOrd="3" destOrd="0" presId="urn:microsoft.com/office/officeart/2009/3/layout/RandomtoResultProcess"/>
    <dgm:cxn modelId="{6ABD59D1-9567-4BDC-BF4E-6991AC3659B4}" type="presParOf" srcId="{279ACE24-BEF1-6B43-B923-2C9F8AA559D6}" destId="{28918137-35D5-7044-816A-A038A230BD89}" srcOrd="4" destOrd="0" presId="urn:microsoft.com/office/officeart/2009/3/layout/RandomtoResultProcess"/>
    <dgm:cxn modelId="{D4442F3C-A9B7-44E5-B40B-39A75727C754}" type="presParOf" srcId="{279ACE24-BEF1-6B43-B923-2C9F8AA559D6}" destId="{DC5A2E3D-38CF-C54F-98EC-886772E6DE57}" srcOrd="5" destOrd="0" presId="urn:microsoft.com/office/officeart/2009/3/layout/RandomtoResultProcess"/>
    <dgm:cxn modelId="{01D0A67E-6166-474E-9879-635F4B5A622E}" type="presParOf" srcId="{279ACE24-BEF1-6B43-B923-2C9F8AA559D6}" destId="{32D01DC0-A57F-1A44-8A9A-F81EEC828025}" srcOrd="6" destOrd="0" presId="urn:microsoft.com/office/officeart/2009/3/layout/RandomtoResultProcess"/>
    <dgm:cxn modelId="{F3223733-1783-4E1F-82A6-29D83FD231B9}" type="presParOf" srcId="{279ACE24-BEF1-6B43-B923-2C9F8AA559D6}" destId="{5D6951D3-B2D3-214E-865A-8913AD3AE52E}" srcOrd="7" destOrd="0" presId="urn:microsoft.com/office/officeart/2009/3/layout/RandomtoResultProcess"/>
    <dgm:cxn modelId="{AE3285CE-0072-4182-B3DA-8E2761EADED8}" type="presParOf" srcId="{279ACE24-BEF1-6B43-B923-2C9F8AA559D6}" destId="{CF4ABE3A-E2A2-1E4C-994F-5F65DA15DC9C}" srcOrd="8" destOrd="0" presId="urn:microsoft.com/office/officeart/2009/3/layout/RandomtoResultProcess"/>
    <dgm:cxn modelId="{5B02F766-BF1D-4361-A981-CBA6671B2FF0}" type="presParOf" srcId="{279ACE24-BEF1-6B43-B923-2C9F8AA559D6}" destId="{09EDFB8B-8038-CF40-9F73-550F1EF2E8C9}" srcOrd="9" destOrd="0" presId="urn:microsoft.com/office/officeart/2009/3/layout/RandomtoResultProcess"/>
    <dgm:cxn modelId="{F06D982A-F11C-452B-A1D4-14B6C9772B74}" type="presParOf" srcId="{279ACE24-BEF1-6B43-B923-2C9F8AA559D6}" destId="{05C2F9D8-38EF-414F-BA52-199C4340B2E8}" srcOrd="10" destOrd="0" presId="urn:microsoft.com/office/officeart/2009/3/layout/RandomtoResultProcess"/>
    <dgm:cxn modelId="{22255740-FE5A-4961-B4F1-B2FF540A1FFE}" type="presParOf" srcId="{279ACE24-BEF1-6B43-B923-2C9F8AA559D6}" destId="{A223AE6C-83E5-0443-93DD-85974E7AB0EF}" srcOrd="11" destOrd="0" presId="urn:microsoft.com/office/officeart/2009/3/layout/RandomtoResultProcess"/>
    <dgm:cxn modelId="{71B57641-2E55-49EF-BA66-1416850E069C}" type="presParOf" srcId="{279ACE24-BEF1-6B43-B923-2C9F8AA559D6}" destId="{46C97225-C4AD-5D40-9FD6-158545B78F37}" srcOrd="12" destOrd="0" presId="urn:microsoft.com/office/officeart/2009/3/layout/RandomtoResultProcess"/>
    <dgm:cxn modelId="{FA121005-010B-4E6E-A0B7-550F6799E712}" type="presParOf" srcId="{279ACE24-BEF1-6B43-B923-2C9F8AA559D6}" destId="{BC2AA50E-DBBC-9448-8998-1056257F4CC9}" srcOrd="13" destOrd="0" presId="urn:microsoft.com/office/officeart/2009/3/layout/RandomtoResultProcess"/>
    <dgm:cxn modelId="{11772873-8E93-4363-B528-6B635C9B5B69}" type="presParOf" srcId="{279ACE24-BEF1-6B43-B923-2C9F8AA559D6}" destId="{84BB396F-1A83-C841-89D8-EE45C59B3710}" srcOrd="14" destOrd="0" presId="urn:microsoft.com/office/officeart/2009/3/layout/RandomtoResultProcess"/>
    <dgm:cxn modelId="{86F369A6-2113-4C0E-BB89-7351419BD58C}" type="presParOf" srcId="{279ACE24-BEF1-6B43-B923-2C9F8AA559D6}" destId="{02EA1C29-367A-E34F-AB9C-EC2DD527BF21}" srcOrd="15" destOrd="0" presId="urn:microsoft.com/office/officeart/2009/3/layout/RandomtoResultProcess"/>
    <dgm:cxn modelId="{79F6B881-AB22-458F-B2B8-6B905D98F85C}" type="presParOf" srcId="{279ACE24-BEF1-6B43-B923-2C9F8AA559D6}" destId="{F9215D5E-68CA-EC4E-BB80-616CE1D2F08F}" srcOrd="16" destOrd="0" presId="urn:microsoft.com/office/officeart/2009/3/layout/RandomtoResultProcess"/>
    <dgm:cxn modelId="{5592D8E2-2B30-4DFF-9F81-33E249CBB233}" type="presParOf" srcId="{279ACE24-BEF1-6B43-B923-2C9F8AA559D6}" destId="{B1F484E1-5E78-DF49-A5AA-F88E9B1FE26A}" srcOrd="17" destOrd="0" presId="urn:microsoft.com/office/officeart/2009/3/layout/RandomtoResultProcess"/>
    <dgm:cxn modelId="{73643785-B279-4FA2-B35B-54DC33D0F777}" type="presParOf" srcId="{279ACE24-BEF1-6B43-B923-2C9F8AA559D6}" destId="{368E983C-065F-1346-985E-D0F0257D1326}" srcOrd="18" destOrd="0" presId="urn:microsoft.com/office/officeart/2009/3/layout/RandomtoResultProcess"/>
    <dgm:cxn modelId="{DF98E933-E17D-4D68-8031-11878E7C275E}" type="presParOf" srcId="{9FC463F5-907A-AB45-A420-A0EDA2D4116B}" destId="{887B7BB2-193D-154B-914D-E67581C33B44}" srcOrd="1" destOrd="0" presId="urn:microsoft.com/office/officeart/2009/3/layout/RandomtoResultProcess"/>
    <dgm:cxn modelId="{394E4BC6-4EB3-45A3-AD39-1AD475ACCEE9}" type="presParOf" srcId="{887B7BB2-193D-154B-914D-E67581C33B44}" destId="{3D2ACEEC-4C11-3248-A329-7C4CB90DC0D5}" srcOrd="0" destOrd="0" presId="urn:microsoft.com/office/officeart/2009/3/layout/RandomtoResultProcess"/>
    <dgm:cxn modelId="{F37C1E2E-837D-438A-B418-ACBF97065A64}" type="presParOf" srcId="{887B7BB2-193D-154B-914D-E67581C33B44}" destId="{0D9D62AB-B934-534E-9BC5-DC731536ABCF}" srcOrd="1" destOrd="0" presId="urn:microsoft.com/office/officeart/2009/3/layout/RandomtoResultProcess"/>
    <dgm:cxn modelId="{49F0978F-C58A-43E7-841B-AF90A9A426E3}" type="presParOf" srcId="{9FC463F5-907A-AB45-A420-A0EDA2D4116B}" destId="{B3956C80-B247-2D43-92BB-77CAE4D3A8BC}" srcOrd="2" destOrd="0" presId="urn:microsoft.com/office/officeart/2009/3/layout/RandomtoResultProcess"/>
    <dgm:cxn modelId="{45F374BE-A86F-4040-B78A-0D677AC711DC}" type="presParOf" srcId="{9FC463F5-907A-AB45-A420-A0EDA2D4116B}" destId="{CA4EC416-CEDC-8744-A464-2189AD34D404}" srcOrd="3" destOrd="0" presId="urn:microsoft.com/office/officeart/2009/3/layout/RandomtoResultProcess"/>
    <dgm:cxn modelId="{9B297045-C22C-40D4-A6C0-28ACF04B0F68}" type="presParOf" srcId="{CA4EC416-CEDC-8744-A464-2189AD34D404}" destId="{7DC43D73-D405-3241-B143-4E3584DEB1C9}" srcOrd="0" destOrd="0" presId="urn:microsoft.com/office/officeart/2009/3/layout/RandomtoResultProcess"/>
    <dgm:cxn modelId="{066909AE-944E-498F-AF5E-7EB11DC40D7A}" type="presParOf" srcId="{CA4EC416-CEDC-8744-A464-2189AD34D404}" destId="{0AB3D4D3-88EB-2743-A31C-783C34858515}" srcOrd="1" destOrd="0" presId="urn:microsoft.com/office/officeart/2009/3/layout/RandomtoResultProcess"/>
    <dgm:cxn modelId="{B35F0BA0-29BC-4ADD-959C-E9A0BD792B4E}" type="presParOf" srcId="{9FC463F5-907A-AB45-A420-A0EDA2D4116B}" destId="{785EB523-AB5B-2D49-A3CC-DFE8D6BD57D7}" srcOrd="4" destOrd="0" presId="urn:microsoft.com/office/officeart/2009/3/layout/RandomtoResultProcess"/>
    <dgm:cxn modelId="{EC4FCCE8-203E-4071-ACD5-E248C0F79B89}" type="presParOf" srcId="{785EB523-AB5B-2D49-A3CC-DFE8D6BD57D7}" destId="{4997AC18-2630-A644-94A0-6B86D20EF0A2}" srcOrd="0" destOrd="0" presId="urn:microsoft.com/office/officeart/2009/3/layout/RandomtoResultProcess"/>
    <dgm:cxn modelId="{1916CE59-07A4-43E7-B080-D59428A77474}" type="presParOf" srcId="{785EB523-AB5B-2D49-A3CC-DFE8D6BD57D7}" destId="{3427625A-93DF-5F49-872E-8A42A6AAED1D}" srcOrd="1" destOrd="0" presId="urn:microsoft.com/office/officeart/2009/3/layout/RandomtoResult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7A6701C8-3FF5-7043-923D-10823A9EFED3}" type="doc">
      <dgm:prSet loTypeId="urn:microsoft.com/office/officeart/2009/3/layout/RandomtoResultProcess" loCatId="" qsTypeId="urn:microsoft.com/office/officeart/2005/8/quickstyle/simple4" qsCatId="simple" csTypeId="urn:microsoft.com/office/officeart/2005/8/colors/accent1_2" csCatId="accent1" phldr="1"/>
      <dgm:spPr/>
      <dgm:t>
        <a:bodyPr/>
        <a:lstStyle/>
        <a:p>
          <a:endParaRPr lang="en-US"/>
        </a:p>
      </dgm:t>
    </dgm:pt>
    <dgm:pt modelId="{8150554E-30EC-5040-BC8B-B67E5520C989}">
      <dgm:prSet phldrT="[Text]"/>
      <dgm:spPr/>
      <dgm:t>
        <a:bodyPr/>
        <a:lstStyle/>
        <a:p>
          <a:r>
            <a:rPr lang="en-US" dirty="0" smtClean="0"/>
            <a:t> </a:t>
          </a:r>
          <a:endParaRPr lang="en-US" dirty="0"/>
        </a:p>
      </dgm:t>
    </dgm:pt>
    <dgm:pt modelId="{4CB49385-BBC5-5C45-AE28-CDE4655B7117}" type="parTrans" cxnId="{1B7BE9DD-1F5C-A340-97A7-EEA3A16B84F1}">
      <dgm:prSet/>
      <dgm:spPr/>
      <dgm:t>
        <a:bodyPr/>
        <a:lstStyle/>
        <a:p>
          <a:endParaRPr lang="en-US"/>
        </a:p>
      </dgm:t>
    </dgm:pt>
    <dgm:pt modelId="{653CB1BF-A2D5-E142-A5BC-EB309E3CFD54}" type="sibTrans" cxnId="{1B7BE9DD-1F5C-A340-97A7-EEA3A16B84F1}">
      <dgm:prSet/>
      <dgm:spPr/>
      <dgm:t>
        <a:bodyPr/>
        <a:lstStyle/>
        <a:p>
          <a:endParaRPr lang="en-US"/>
        </a:p>
      </dgm:t>
    </dgm:pt>
    <dgm:pt modelId="{90246980-4639-8B4A-969C-FAD32B299853}">
      <dgm:prSet phldrT="[Text]"/>
      <dgm:spPr>
        <a:noFill/>
      </dgm:spPr>
      <dgm:t>
        <a:bodyPr/>
        <a:lstStyle/>
        <a:p>
          <a:r>
            <a:rPr lang="en-US" dirty="0" smtClean="0"/>
            <a:t> </a:t>
          </a:r>
          <a:endParaRPr lang="en-US" dirty="0"/>
        </a:p>
      </dgm:t>
    </dgm:pt>
    <dgm:pt modelId="{6E19B25B-3A3C-CA42-A427-B823E22C590A}" type="parTrans" cxnId="{C797C6B6-1A0C-E041-A3E5-66AB86C50B7E}">
      <dgm:prSet/>
      <dgm:spPr/>
      <dgm:t>
        <a:bodyPr/>
        <a:lstStyle/>
        <a:p>
          <a:endParaRPr lang="en-US"/>
        </a:p>
      </dgm:t>
    </dgm:pt>
    <dgm:pt modelId="{BC07EEA1-5C38-644D-9D6C-FBB408F4E02C}" type="sibTrans" cxnId="{C797C6B6-1A0C-E041-A3E5-66AB86C50B7E}">
      <dgm:prSet/>
      <dgm:spPr/>
      <dgm:t>
        <a:bodyPr/>
        <a:lstStyle/>
        <a:p>
          <a:endParaRPr lang="en-US"/>
        </a:p>
      </dgm:t>
    </dgm:pt>
    <dgm:pt modelId="{9FC463F5-907A-AB45-A420-A0EDA2D4116B}" type="pres">
      <dgm:prSet presAssocID="{7A6701C8-3FF5-7043-923D-10823A9EFED3}" presName="Name0" presStyleCnt="0">
        <dgm:presLayoutVars>
          <dgm:dir/>
          <dgm:animOne val="branch"/>
          <dgm:animLvl val="lvl"/>
        </dgm:presLayoutVars>
      </dgm:prSet>
      <dgm:spPr/>
      <dgm:t>
        <a:bodyPr/>
        <a:lstStyle/>
        <a:p>
          <a:endParaRPr lang="en-US"/>
        </a:p>
      </dgm:t>
    </dgm:pt>
    <dgm:pt modelId="{279ACE24-BEF1-6B43-B923-2C9F8AA559D6}" type="pres">
      <dgm:prSet presAssocID="{8150554E-30EC-5040-BC8B-B67E5520C989}" presName="chaos" presStyleCnt="0"/>
      <dgm:spPr/>
    </dgm:pt>
    <dgm:pt modelId="{9EC64254-DAB6-844B-8CE9-3FECE53C93FA}" type="pres">
      <dgm:prSet presAssocID="{8150554E-30EC-5040-BC8B-B67E5520C989}" presName="parTx1" presStyleLbl="revTx" presStyleIdx="0" presStyleCnt="1" custLinFactNeighborY="-2649"/>
      <dgm:spPr/>
      <dgm:t>
        <a:bodyPr/>
        <a:lstStyle/>
        <a:p>
          <a:endParaRPr lang="en-US"/>
        </a:p>
      </dgm:t>
    </dgm:pt>
    <dgm:pt modelId="{CE3A72FC-01AF-764C-8226-A61E56931500}" type="pres">
      <dgm:prSet presAssocID="{8150554E-30EC-5040-BC8B-B67E5520C989}" presName="c1" presStyleLbl="node1" presStyleIdx="0" presStyleCnt="19"/>
      <dgm:spPr>
        <a:solidFill>
          <a:schemeClr val="accent2">
            <a:lumMod val="75000"/>
          </a:schemeClr>
        </a:solidFill>
      </dgm:spPr>
      <dgm:t>
        <a:bodyPr/>
        <a:lstStyle/>
        <a:p>
          <a:endParaRPr lang="en-US"/>
        </a:p>
      </dgm:t>
    </dgm:pt>
    <dgm:pt modelId="{9AFDCA5E-3678-344D-9A1D-68AB021B29AE}" type="pres">
      <dgm:prSet presAssocID="{8150554E-30EC-5040-BC8B-B67E5520C989}" presName="c2" presStyleLbl="node1" presStyleIdx="1" presStyleCnt="19"/>
      <dgm:spPr>
        <a:solidFill>
          <a:schemeClr val="accent6">
            <a:lumMod val="75000"/>
          </a:schemeClr>
        </a:solidFill>
      </dgm:spPr>
      <dgm:t>
        <a:bodyPr/>
        <a:lstStyle/>
        <a:p>
          <a:endParaRPr lang="en-US"/>
        </a:p>
      </dgm:t>
    </dgm:pt>
    <dgm:pt modelId="{46C6BF92-6E8F-CD41-86EB-D2DDDD7AD5F6}" type="pres">
      <dgm:prSet presAssocID="{8150554E-30EC-5040-BC8B-B67E5520C989}" presName="c3" presStyleLbl="node1" presStyleIdx="2" presStyleCnt="19"/>
      <dgm:spPr>
        <a:solidFill>
          <a:srgbClr val="FFC000"/>
        </a:solidFill>
      </dgm:spPr>
      <dgm:t>
        <a:bodyPr/>
        <a:lstStyle/>
        <a:p>
          <a:endParaRPr lang="en-US"/>
        </a:p>
      </dgm:t>
    </dgm:pt>
    <dgm:pt modelId="{28918137-35D5-7044-816A-A038A230BD89}" type="pres">
      <dgm:prSet presAssocID="{8150554E-30EC-5040-BC8B-B67E5520C989}" presName="c4" presStyleLbl="node1" presStyleIdx="3" presStyleCnt="19"/>
      <dgm:spPr>
        <a:solidFill>
          <a:schemeClr val="accent6">
            <a:lumMod val="75000"/>
          </a:schemeClr>
        </a:solidFill>
      </dgm:spPr>
      <dgm:t>
        <a:bodyPr/>
        <a:lstStyle/>
        <a:p>
          <a:endParaRPr lang="en-US"/>
        </a:p>
      </dgm:t>
    </dgm:pt>
    <dgm:pt modelId="{DC5A2E3D-38CF-C54F-98EC-886772E6DE57}" type="pres">
      <dgm:prSet presAssocID="{8150554E-30EC-5040-BC8B-B67E5520C989}" presName="c5" presStyleLbl="node1" presStyleIdx="4" presStyleCnt="19"/>
      <dgm:spPr>
        <a:solidFill>
          <a:schemeClr val="accent6">
            <a:lumMod val="75000"/>
          </a:schemeClr>
        </a:solidFill>
      </dgm:spPr>
      <dgm:t>
        <a:bodyPr/>
        <a:lstStyle/>
        <a:p>
          <a:endParaRPr lang="en-US"/>
        </a:p>
      </dgm:t>
    </dgm:pt>
    <dgm:pt modelId="{32D01DC0-A57F-1A44-8A9A-F81EEC828025}" type="pres">
      <dgm:prSet presAssocID="{8150554E-30EC-5040-BC8B-B67E5520C989}" presName="c6" presStyleLbl="node1" presStyleIdx="5" presStyleCnt="19"/>
      <dgm:spPr>
        <a:solidFill>
          <a:srgbClr val="FFC000"/>
        </a:solidFill>
      </dgm:spPr>
      <dgm:t>
        <a:bodyPr/>
        <a:lstStyle/>
        <a:p>
          <a:endParaRPr lang="en-US"/>
        </a:p>
      </dgm:t>
    </dgm:pt>
    <dgm:pt modelId="{5D6951D3-B2D3-214E-865A-8913AD3AE52E}" type="pres">
      <dgm:prSet presAssocID="{8150554E-30EC-5040-BC8B-B67E5520C989}" presName="c7" presStyleLbl="node1" presStyleIdx="6" presStyleCnt="19"/>
      <dgm:spPr>
        <a:solidFill>
          <a:schemeClr val="accent2">
            <a:lumMod val="75000"/>
          </a:schemeClr>
        </a:solidFill>
      </dgm:spPr>
      <dgm:t>
        <a:bodyPr/>
        <a:lstStyle/>
        <a:p>
          <a:endParaRPr lang="en-US"/>
        </a:p>
      </dgm:t>
    </dgm:pt>
    <dgm:pt modelId="{CF4ABE3A-E2A2-1E4C-994F-5F65DA15DC9C}" type="pres">
      <dgm:prSet presAssocID="{8150554E-30EC-5040-BC8B-B67E5520C989}" presName="c8" presStyleLbl="node1" presStyleIdx="7" presStyleCnt="19"/>
      <dgm:spPr>
        <a:solidFill>
          <a:srgbClr val="FFC000"/>
        </a:solidFill>
      </dgm:spPr>
      <dgm:t>
        <a:bodyPr/>
        <a:lstStyle/>
        <a:p>
          <a:endParaRPr lang="en-US"/>
        </a:p>
      </dgm:t>
    </dgm:pt>
    <dgm:pt modelId="{09EDFB8B-8038-CF40-9F73-550F1EF2E8C9}" type="pres">
      <dgm:prSet presAssocID="{8150554E-30EC-5040-BC8B-B67E5520C989}" presName="c9" presStyleLbl="node1" presStyleIdx="8" presStyleCnt="19"/>
      <dgm:spPr>
        <a:solidFill>
          <a:srgbClr val="FFC000"/>
        </a:solidFill>
      </dgm:spPr>
      <dgm:t>
        <a:bodyPr/>
        <a:lstStyle/>
        <a:p>
          <a:endParaRPr lang="en-US"/>
        </a:p>
      </dgm:t>
    </dgm:pt>
    <dgm:pt modelId="{05C2F9D8-38EF-414F-BA52-199C4340B2E8}" type="pres">
      <dgm:prSet presAssocID="{8150554E-30EC-5040-BC8B-B67E5520C989}" presName="c10" presStyleLbl="node1" presStyleIdx="9" presStyleCnt="19"/>
      <dgm:spPr>
        <a:solidFill>
          <a:schemeClr val="accent2">
            <a:lumMod val="75000"/>
          </a:schemeClr>
        </a:solidFill>
      </dgm:spPr>
      <dgm:t>
        <a:bodyPr/>
        <a:lstStyle/>
        <a:p>
          <a:endParaRPr lang="en-US"/>
        </a:p>
      </dgm:t>
    </dgm:pt>
    <dgm:pt modelId="{A223AE6C-83E5-0443-93DD-85974E7AB0EF}" type="pres">
      <dgm:prSet presAssocID="{8150554E-30EC-5040-BC8B-B67E5520C989}" presName="c11" presStyleLbl="node1" presStyleIdx="10" presStyleCnt="19"/>
      <dgm:spPr>
        <a:solidFill>
          <a:schemeClr val="accent6">
            <a:lumMod val="75000"/>
          </a:schemeClr>
        </a:solidFill>
      </dgm:spPr>
      <dgm:t>
        <a:bodyPr/>
        <a:lstStyle/>
        <a:p>
          <a:endParaRPr lang="en-US"/>
        </a:p>
      </dgm:t>
    </dgm:pt>
    <dgm:pt modelId="{46C97225-C4AD-5D40-9FD6-158545B78F37}" type="pres">
      <dgm:prSet presAssocID="{8150554E-30EC-5040-BC8B-B67E5520C989}" presName="c12" presStyleLbl="node1" presStyleIdx="11" presStyleCnt="19"/>
      <dgm:spPr>
        <a:solidFill>
          <a:schemeClr val="accent2">
            <a:lumMod val="75000"/>
          </a:schemeClr>
        </a:solidFill>
      </dgm:spPr>
      <dgm:t>
        <a:bodyPr/>
        <a:lstStyle/>
        <a:p>
          <a:endParaRPr lang="en-US"/>
        </a:p>
      </dgm:t>
    </dgm:pt>
    <dgm:pt modelId="{BC2AA50E-DBBC-9448-8998-1056257F4CC9}" type="pres">
      <dgm:prSet presAssocID="{8150554E-30EC-5040-BC8B-B67E5520C989}" presName="c13" presStyleLbl="node1" presStyleIdx="12" presStyleCnt="19"/>
      <dgm:spPr>
        <a:solidFill>
          <a:srgbClr val="FFC000"/>
        </a:solidFill>
      </dgm:spPr>
      <dgm:t>
        <a:bodyPr/>
        <a:lstStyle/>
        <a:p>
          <a:endParaRPr lang="en-US"/>
        </a:p>
      </dgm:t>
    </dgm:pt>
    <dgm:pt modelId="{84BB396F-1A83-C841-89D8-EE45C59B3710}" type="pres">
      <dgm:prSet presAssocID="{8150554E-30EC-5040-BC8B-B67E5520C989}" presName="c14" presStyleLbl="node1" presStyleIdx="13" presStyleCnt="19"/>
      <dgm:spPr>
        <a:solidFill>
          <a:schemeClr val="accent2">
            <a:lumMod val="75000"/>
          </a:schemeClr>
        </a:solidFill>
      </dgm:spPr>
      <dgm:t>
        <a:bodyPr/>
        <a:lstStyle/>
        <a:p>
          <a:endParaRPr lang="en-US"/>
        </a:p>
      </dgm:t>
    </dgm:pt>
    <dgm:pt modelId="{02EA1C29-367A-E34F-AB9C-EC2DD527BF21}" type="pres">
      <dgm:prSet presAssocID="{8150554E-30EC-5040-BC8B-B67E5520C989}" presName="c15" presStyleLbl="node1" presStyleIdx="14" presStyleCnt="19"/>
      <dgm:spPr>
        <a:solidFill>
          <a:schemeClr val="accent6">
            <a:lumMod val="75000"/>
          </a:schemeClr>
        </a:solidFill>
      </dgm:spPr>
      <dgm:t>
        <a:bodyPr/>
        <a:lstStyle/>
        <a:p>
          <a:endParaRPr lang="en-US"/>
        </a:p>
      </dgm:t>
    </dgm:pt>
    <dgm:pt modelId="{F9215D5E-68CA-EC4E-BB80-616CE1D2F08F}" type="pres">
      <dgm:prSet presAssocID="{8150554E-30EC-5040-BC8B-B67E5520C989}" presName="c16" presStyleLbl="node1" presStyleIdx="15" presStyleCnt="19"/>
      <dgm:spPr>
        <a:solidFill>
          <a:srgbClr val="FFC000"/>
        </a:solidFill>
      </dgm:spPr>
      <dgm:t>
        <a:bodyPr/>
        <a:lstStyle/>
        <a:p>
          <a:endParaRPr lang="en-US"/>
        </a:p>
      </dgm:t>
    </dgm:pt>
    <dgm:pt modelId="{B1F484E1-5E78-DF49-A5AA-F88E9B1FE26A}" type="pres">
      <dgm:prSet presAssocID="{8150554E-30EC-5040-BC8B-B67E5520C989}" presName="c17" presStyleLbl="node1" presStyleIdx="16" presStyleCnt="19"/>
      <dgm:spPr>
        <a:solidFill>
          <a:schemeClr val="accent2">
            <a:lumMod val="75000"/>
          </a:schemeClr>
        </a:solidFill>
      </dgm:spPr>
      <dgm:t>
        <a:bodyPr/>
        <a:lstStyle/>
        <a:p>
          <a:endParaRPr lang="en-US"/>
        </a:p>
      </dgm:t>
    </dgm:pt>
    <dgm:pt modelId="{368E983C-065F-1346-985E-D0F0257D1326}" type="pres">
      <dgm:prSet presAssocID="{8150554E-30EC-5040-BC8B-B67E5520C989}" presName="c18" presStyleLbl="node1" presStyleIdx="17" presStyleCnt="19"/>
      <dgm:spPr>
        <a:solidFill>
          <a:schemeClr val="accent6">
            <a:lumMod val="75000"/>
          </a:schemeClr>
        </a:solidFill>
      </dgm:spPr>
      <dgm:t>
        <a:bodyPr/>
        <a:lstStyle/>
        <a:p>
          <a:endParaRPr lang="en-US"/>
        </a:p>
      </dgm:t>
    </dgm:pt>
    <dgm:pt modelId="{887B7BB2-193D-154B-914D-E67581C33B44}" type="pres">
      <dgm:prSet presAssocID="{653CB1BF-A2D5-E142-A5BC-EB309E3CFD54}" presName="chevronComposite1" presStyleCnt="0"/>
      <dgm:spPr/>
    </dgm:pt>
    <dgm:pt modelId="{3D2ACEEC-4C11-3248-A329-7C4CB90DC0D5}" type="pres">
      <dgm:prSet presAssocID="{653CB1BF-A2D5-E142-A5BC-EB309E3CFD54}" presName="chevron1" presStyleLbl="sibTrans2D1" presStyleIdx="0" presStyleCnt="2" custAng="2221083" custLinFactNeighborX="-22392" custLinFactNeighborY="46573"/>
      <dgm:spPr>
        <a:gradFill rotWithShape="0">
          <a:gsLst>
            <a:gs pos="0">
              <a:schemeClr val="accent2"/>
            </a:gs>
            <a:gs pos="80000">
              <a:schemeClr val="accent2">
                <a:lumMod val="60000"/>
                <a:lumOff val="40000"/>
              </a:schemeClr>
            </a:gs>
            <a:gs pos="100000">
              <a:schemeClr val="accent2">
                <a:lumMod val="20000"/>
                <a:lumOff val="80000"/>
              </a:schemeClr>
            </a:gs>
          </a:gsLst>
        </a:gradFill>
      </dgm:spPr>
      <dgm:t>
        <a:bodyPr/>
        <a:lstStyle/>
        <a:p>
          <a:endParaRPr lang="en-US"/>
        </a:p>
      </dgm:t>
    </dgm:pt>
    <dgm:pt modelId="{0D9D62AB-B934-534E-9BC5-DC731536ABCF}" type="pres">
      <dgm:prSet presAssocID="{653CB1BF-A2D5-E142-A5BC-EB309E3CFD54}" presName="spChevron1" presStyleCnt="0"/>
      <dgm:spPr/>
    </dgm:pt>
    <dgm:pt modelId="{B3956C80-B247-2D43-92BB-77CAE4D3A8BC}" type="pres">
      <dgm:prSet presAssocID="{653CB1BF-A2D5-E142-A5BC-EB309E3CFD54}" presName="overlap" presStyleCnt="0"/>
      <dgm:spPr/>
    </dgm:pt>
    <dgm:pt modelId="{CA4EC416-CEDC-8744-A464-2189AD34D404}" type="pres">
      <dgm:prSet presAssocID="{653CB1BF-A2D5-E142-A5BC-EB309E3CFD54}" presName="chevronComposite2" presStyleCnt="0"/>
      <dgm:spPr/>
    </dgm:pt>
    <dgm:pt modelId="{7DC43D73-D405-3241-B143-4E3584DEB1C9}" type="pres">
      <dgm:prSet presAssocID="{653CB1BF-A2D5-E142-A5BC-EB309E3CFD54}" presName="chevron2" presStyleLbl="sibTrans2D1" presStyleIdx="1" presStyleCnt="2" custAng="2221083" custLinFactNeighborX="-63289" custLinFactNeighborY="63873"/>
      <dgm:spPr>
        <a:gradFill rotWithShape="0">
          <a:gsLst>
            <a:gs pos="0">
              <a:schemeClr val="accent2"/>
            </a:gs>
            <a:gs pos="80000">
              <a:schemeClr val="accent2">
                <a:lumMod val="60000"/>
                <a:lumOff val="40000"/>
              </a:schemeClr>
            </a:gs>
            <a:gs pos="100000">
              <a:schemeClr val="accent2">
                <a:lumMod val="20000"/>
                <a:lumOff val="80000"/>
              </a:schemeClr>
            </a:gs>
          </a:gsLst>
        </a:gradFill>
      </dgm:spPr>
      <dgm:t>
        <a:bodyPr/>
        <a:lstStyle/>
        <a:p>
          <a:endParaRPr lang="en-US"/>
        </a:p>
      </dgm:t>
    </dgm:pt>
    <dgm:pt modelId="{0AB3D4D3-88EB-2743-A31C-783C34858515}" type="pres">
      <dgm:prSet presAssocID="{653CB1BF-A2D5-E142-A5BC-EB309E3CFD54}" presName="spChevron2" presStyleCnt="0"/>
      <dgm:spPr/>
    </dgm:pt>
    <dgm:pt modelId="{785EB523-AB5B-2D49-A3CC-DFE8D6BD57D7}" type="pres">
      <dgm:prSet presAssocID="{90246980-4639-8B4A-969C-FAD32B299853}" presName="last" presStyleCnt="0"/>
      <dgm:spPr/>
    </dgm:pt>
    <dgm:pt modelId="{4997AC18-2630-A644-94A0-6B86D20EF0A2}" type="pres">
      <dgm:prSet presAssocID="{90246980-4639-8B4A-969C-FAD32B299853}" presName="circleTx" presStyleLbl="node1" presStyleIdx="18" presStyleCnt="19" custLinFactNeighborX="-2562" custLinFactNeighborY="-59976"/>
      <dgm:spPr/>
      <dgm:t>
        <a:bodyPr/>
        <a:lstStyle/>
        <a:p>
          <a:endParaRPr lang="en-US"/>
        </a:p>
      </dgm:t>
    </dgm:pt>
    <dgm:pt modelId="{3427625A-93DF-5F49-872E-8A42A6AAED1D}" type="pres">
      <dgm:prSet presAssocID="{90246980-4639-8B4A-969C-FAD32B299853}" presName="spN" presStyleCnt="0"/>
      <dgm:spPr/>
    </dgm:pt>
  </dgm:ptLst>
  <dgm:cxnLst>
    <dgm:cxn modelId="{1B7BE9DD-1F5C-A340-97A7-EEA3A16B84F1}" srcId="{7A6701C8-3FF5-7043-923D-10823A9EFED3}" destId="{8150554E-30EC-5040-BC8B-B67E5520C989}" srcOrd="0" destOrd="0" parTransId="{4CB49385-BBC5-5C45-AE28-CDE4655B7117}" sibTransId="{653CB1BF-A2D5-E142-A5BC-EB309E3CFD54}"/>
    <dgm:cxn modelId="{6483B1C3-D194-476A-95BC-E19BCF968EFE}" type="presOf" srcId="{8150554E-30EC-5040-BC8B-B67E5520C989}" destId="{9EC64254-DAB6-844B-8CE9-3FECE53C93FA}" srcOrd="0" destOrd="0" presId="urn:microsoft.com/office/officeart/2009/3/layout/RandomtoResultProcess"/>
    <dgm:cxn modelId="{C797C6B6-1A0C-E041-A3E5-66AB86C50B7E}" srcId="{7A6701C8-3FF5-7043-923D-10823A9EFED3}" destId="{90246980-4639-8B4A-969C-FAD32B299853}" srcOrd="1" destOrd="0" parTransId="{6E19B25B-3A3C-CA42-A427-B823E22C590A}" sibTransId="{BC07EEA1-5C38-644D-9D6C-FBB408F4E02C}"/>
    <dgm:cxn modelId="{AE0B5C55-86FA-491E-AF08-1ED9A3F21205}" type="presOf" srcId="{90246980-4639-8B4A-969C-FAD32B299853}" destId="{4997AC18-2630-A644-94A0-6B86D20EF0A2}" srcOrd="0" destOrd="0" presId="urn:microsoft.com/office/officeart/2009/3/layout/RandomtoResultProcess"/>
    <dgm:cxn modelId="{44F5C4C3-C2A1-462C-96EC-2810C16B7F4D}" type="presOf" srcId="{7A6701C8-3FF5-7043-923D-10823A9EFED3}" destId="{9FC463F5-907A-AB45-A420-A0EDA2D4116B}" srcOrd="0" destOrd="0" presId="urn:microsoft.com/office/officeart/2009/3/layout/RandomtoResultProcess"/>
    <dgm:cxn modelId="{6B1C1DBE-84D4-4F5B-87C9-E6466BEF0744}" type="presParOf" srcId="{9FC463F5-907A-AB45-A420-A0EDA2D4116B}" destId="{279ACE24-BEF1-6B43-B923-2C9F8AA559D6}" srcOrd="0" destOrd="0" presId="urn:microsoft.com/office/officeart/2009/3/layout/RandomtoResultProcess"/>
    <dgm:cxn modelId="{1486E11C-E79D-42B0-8FCE-B09181F7D4B7}" type="presParOf" srcId="{279ACE24-BEF1-6B43-B923-2C9F8AA559D6}" destId="{9EC64254-DAB6-844B-8CE9-3FECE53C93FA}" srcOrd="0" destOrd="0" presId="urn:microsoft.com/office/officeart/2009/3/layout/RandomtoResultProcess"/>
    <dgm:cxn modelId="{BCA09296-A22C-4114-9411-460E1F758CA9}" type="presParOf" srcId="{279ACE24-BEF1-6B43-B923-2C9F8AA559D6}" destId="{CE3A72FC-01AF-764C-8226-A61E56931500}" srcOrd="1" destOrd="0" presId="urn:microsoft.com/office/officeart/2009/3/layout/RandomtoResultProcess"/>
    <dgm:cxn modelId="{A42C7C4D-5B9D-483A-A4B8-C27B6E2BD4B8}" type="presParOf" srcId="{279ACE24-BEF1-6B43-B923-2C9F8AA559D6}" destId="{9AFDCA5E-3678-344D-9A1D-68AB021B29AE}" srcOrd="2" destOrd="0" presId="urn:microsoft.com/office/officeart/2009/3/layout/RandomtoResultProcess"/>
    <dgm:cxn modelId="{3D4AB80E-8181-4E6C-A547-5D988EA48D54}" type="presParOf" srcId="{279ACE24-BEF1-6B43-B923-2C9F8AA559D6}" destId="{46C6BF92-6E8F-CD41-86EB-D2DDDD7AD5F6}" srcOrd="3" destOrd="0" presId="urn:microsoft.com/office/officeart/2009/3/layout/RandomtoResultProcess"/>
    <dgm:cxn modelId="{5D59F4F7-04B8-40E5-A822-856E6E74A10C}" type="presParOf" srcId="{279ACE24-BEF1-6B43-B923-2C9F8AA559D6}" destId="{28918137-35D5-7044-816A-A038A230BD89}" srcOrd="4" destOrd="0" presId="urn:microsoft.com/office/officeart/2009/3/layout/RandomtoResultProcess"/>
    <dgm:cxn modelId="{E048DA35-779F-43A2-B634-DA440A094392}" type="presParOf" srcId="{279ACE24-BEF1-6B43-B923-2C9F8AA559D6}" destId="{DC5A2E3D-38CF-C54F-98EC-886772E6DE57}" srcOrd="5" destOrd="0" presId="urn:microsoft.com/office/officeart/2009/3/layout/RandomtoResultProcess"/>
    <dgm:cxn modelId="{B2B9B9BC-9E4E-4222-AE67-7FC5C7286513}" type="presParOf" srcId="{279ACE24-BEF1-6B43-B923-2C9F8AA559D6}" destId="{32D01DC0-A57F-1A44-8A9A-F81EEC828025}" srcOrd="6" destOrd="0" presId="urn:microsoft.com/office/officeart/2009/3/layout/RandomtoResultProcess"/>
    <dgm:cxn modelId="{14205163-0F14-433A-B1FA-CF91E5C18544}" type="presParOf" srcId="{279ACE24-BEF1-6B43-B923-2C9F8AA559D6}" destId="{5D6951D3-B2D3-214E-865A-8913AD3AE52E}" srcOrd="7" destOrd="0" presId="urn:microsoft.com/office/officeart/2009/3/layout/RandomtoResultProcess"/>
    <dgm:cxn modelId="{4AAC82A0-A1E9-4D0D-8A13-925F2113E016}" type="presParOf" srcId="{279ACE24-BEF1-6B43-B923-2C9F8AA559D6}" destId="{CF4ABE3A-E2A2-1E4C-994F-5F65DA15DC9C}" srcOrd="8" destOrd="0" presId="urn:microsoft.com/office/officeart/2009/3/layout/RandomtoResultProcess"/>
    <dgm:cxn modelId="{945B98CD-5A6D-4BD1-9428-723A526BC90E}" type="presParOf" srcId="{279ACE24-BEF1-6B43-B923-2C9F8AA559D6}" destId="{09EDFB8B-8038-CF40-9F73-550F1EF2E8C9}" srcOrd="9" destOrd="0" presId="urn:microsoft.com/office/officeart/2009/3/layout/RandomtoResultProcess"/>
    <dgm:cxn modelId="{52DB475F-95FA-4661-9E15-711C33584C0B}" type="presParOf" srcId="{279ACE24-BEF1-6B43-B923-2C9F8AA559D6}" destId="{05C2F9D8-38EF-414F-BA52-199C4340B2E8}" srcOrd="10" destOrd="0" presId="urn:microsoft.com/office/officeart/2009/3/layout/RandomtoResultProcess"/>
    <dgm:cxn modelId="{D88093C7-5B52-400E-A703-39E3306812A1}" type="presParOf" srcId="{279ACE24-BEF1-6B43-B923-2C9F8AA559D6}" destId="{A223AE6C-83E5-0443-93DD-85974E7AB0EF}" srcOrd="11" destOrd="0" presId="urn:microsoft.com/office/officeart/2009/3/layout/RandomtoResultProcess"/>
    <dgm:cxn modelId="{603110FF-AE35-47F2-97A2-2085D1737EFB}" type="presParOf" srcId="{279ACE24-BEF1-6B43-B923-2C9F8AA559D6}" destId="{46C97225-C4AD-5D40-9FD6-158545B78F37}" srcOrd="12" destOrd="0" presId="urn:microsoft.com/office/officeart/2009/3/layout/RandomtoResultProcess"/>
    <dgm:cxn modelId="{98BD67FA-1067-4CF8-B6AE-CDCB4C57322F}" type="presParOf" srcId="{279ACE24-BEF1-6B43-B923-2C9F8AA559D6}" destId="{BC2AA50E-DBBC-9448-8998-1056257F4CC9}" srcOrd="13" destOrd="0" presId="urn:microsoft.com/office/officeart/2009/3/layout/RandomtoResultProcess"/>
    <dgm:cxn modelId="{0C60A243-771D-4482-B23D-EED305654700}" type="presParOf" srcId="{279ACE24-BEF1-6B43-B923-2C9F8AA559D6}" destId="{84BB396F-1A83-C841-89D8-EE45C59B3710}" srcOrd="14" destOrd="0" presId="urn:microsoft.com/office/officeart/2009/3/layout/RandomtoResultProcess"/>
    <dgm:cxn modelId="{3ADA5968-6DE4-4A68-BBAF-E99BA4426D92}" type="presParOf" srcId="{279ACE24-BEF1-6B43-B923-2C9F8AA559D6}" destId="{02EA1C29-367A-E34F-AB9C-EC2DD527BF21}" srcOrd="15" destOrd="0" presId="urn:microsoft.com/office/officeart/2009/3/layout/RandomtoResultProcess"/>
    <dgm:cxn modelId="{2F52B257-417B-4CED-8277-A9442E21E5EE}" type="presParOf" srcId="{279ACE24-BEF1-6B43-B923-2C9F8AA559D6}" destId="{F9215D5E-68CA-EC4E-BB80-616CE1D2F08F}" srcOrd="16" destOrd="0" presId="urn:microsoft.com/office/officeart/2009/3/layout/RandomtoResultProcess"/>
    <dgm:cxn modelId="{F69D9DA1-AA0A-48D8-A7FD-4FEB4B08AEEE}" type="presParOf" srcId="{279ACE24-BEF1-6B43-B923-2C9F8AA559D6}" destId="{B1F484E1-5E78-DF49-A5AA-F88E9B1FE26A}" srcOrd="17" destOrd="0" presId="urn:microsoft.com/office/officeart/2009/3/layout/RandomtoResultProcess"/>
    <dgm:cxn modelId="{B29D3D4B-5FED-492D-B10C-3D9986035155}" type="presParOf" srcId="{279ACE24-BEF1-6B43-B923-2C9F8AA559D6}" destId="{368E983C-065F-1346-985E-D0F0257D1326}" srcOrd="18" destOrd="0" presId="urn:microsoft.com/office/officeart/2009/3/layout/RandomtoResultProcess"/>
    <dgm:cxn modelId="{469F8DC6-138A-4871-8B8D-F8EA5DC25A0F}" type="presParOf" srcId="{9FC463F5-907A-AB45-A420-A0EDA2D4116B}" destId="{887B7BB2-193D-154B-914D-E67581C33B44}" srcOrd="1" destOrd="0" presId="urn:microsoft.com/office/officeart/2009/3/layout/RandomtoResultProcess"/>
    <dgm:cxn modelId="{89F8D652-D09B-48E8-9372-09D67DD1C44F}" type="presParOf" srcId="{887B7BB2-193D-154B-914D-E67581C33B44}" destId="{3D2ACEEC-4C11-3248-A329-7C4CB90DC0D5}" srcOrd="0" destOrd="0" presId="urn:microsoft.com/office/officeart/2009/3/layout/RandomtoResultProcess"/>
    <dgm:cxn modelId="{8EDE82BD-70C7-485B-B900-1800D47BC179}" type="presParOf" srcId="{887B7BB2-193D-154B-914D-E67581C33B44}" destId="{0D9D62AB-B934-534E-9BC5-DC731536ABCF}" srcOrd="1" destOrd="0" presId="urn:microsoft.com/office/officeart/2009/3/layout/RandomtoResultProcess"/>
    <dgm:cxn modelId="{6D661867-975B-4108-80BC-D7ABCD27D639}" type="presParOf" srcId="{9FC463F5-907A-AB45-A420-A0EDA2D4116B}" destId="{B3956C80-B247-2D43-92BB-77CAE4D3A8BC}" srcOrd="2" destOrd="0" presId="urn:microsoft.com/office/officeart/2009/3/layout/RandomtoResultProcess"/>
    <dgm:cxn modelId="{2E94688E-F5AF-43D6-A627-8310C79DA8E3}" type="presParOf" srcId="{9FC463F5-907A-AB45-A420-A0EDA2D4116B}" destId="{CA4EC416-CEDC-8744-A464-2189AD34D404}" srcOrd="3" destOrd="0" presId="urn:microsoft.com/office/officeart/2009/3/layout/RandomtoResultProcess"/>
    <dgm:cxn modelId="{B6F45277-3912-4998-BD99-F0EDCC8EAAB6}" type="presParOf" srcId="{CA4EC416-CEDC-8744-A464-2189AD34D404}" destId="{7DC43D73-D405-3241-B143-4E3584DEB1C9}" srcOrd="0" destOrd="0" presId="urn:microsoft.com/office/officeart/2009/3/layout/RandomtoResultProcess"/>
    <dgm:cxn modelId="{024D6D2E-6D10-4F4C-BB09-D5AAD62E6AFC}" type="presParOf" srcId="{CA4EC416-CEDC-8744-A464-2189AD34D404}" destId="{0AB3D4D3-88EB-2743-A31C-783C34858515}" srcOrd="1" destOrd="0" presId="urn:microsoft.com/office/officeart/2009/3/layout/RandomtoResultProcess"/>
    <dgm:cxn modelId="{1837FB02-0147-482F-A7EE-EEFC653104A1}" type="presParOf" srcId="{9FC463F5-907A-AB45-A420-A0EDA2D4116B}" destId="{785EB523-AB5B-2D49-A3CC-DFE8D6BD57D7}" srcOrd="4" destOrd="0" presId="urn:microsoft.com/office/officeart/2009/3/layout/RandomtoResultProcess"/>
    <dgm:cxn modelId="{1438755B-DD10-480A-8FAC-BDA24701C909}" type="presParOf" srcId="{785EB523-AB5B-2D49-A3CC-DFE8D6BD57D7}" destId="{4997AC18-2630-A644-94A0-6B86D20EF0A2}" srcOrd="0" destOrd="0" presId="urn:microsoft.com/office/officeart/2009/3/layout/RandomtoResultProcess"/>
    <dgm:cxn modelId="{75AA1F31-640C-4A1A-BB6A-A1F7764D6345}" type="presParOf" srcId="{785EB523-AB5B-2D49-A3CC-DFE8D6BD57D7}" destId="{3427625A-93DF-5F49-872E-8A42A6AAED1D}" srcOrd="1" destOrd="0" presId="urn:microsoft.com/office/officeart/2009/3/layout/RandomtoResultProcess"/>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A919577F-C275-41A3-AE61-C1B64C97B94F}" type="doc">
      <dgm:prSet loTypeId="urn:microsoft.com/office/officeart/2005/8/layout/hList7" loCatId="list" qsTypeId="urn:microsoft.com/office/officeart/2005/8/quickstyle/simple1#3" qsCatId="simple" csTypeId="urn:microsoft.com/office/officeart/2005/8/colors/accent1_2#2" csCatId="accent1" phldr="1"/>
      <dgm:spPr/>
    </dgm:pt>
    <dgm:pt modelId="{59C0A5A9-ED8C-4316-9605-321497A7711C}">
      <dgm:prSet phldrT="[Text]"/>
      <dgm:spPr>
        <a:solidFill>
          <a:schemeClr val="accent2">
            <a:lumMod val="75000"/>
          </a:schemeClr>
        </a:solidFill>
      </dgm:spPr>
      <dgm:t>
        <a:bodyPr/>
        <a:lstStyle/>
        <a:p>
          <a:endParaRPr lang="en-US" b="1" dirty="0" smtClean="0"/>
        </a:p>
        <a:p>
          <a:r>
            <a:rPr lang="en-US" b="1" dirty="0" smtClean="0"/>
            <a:t>Spirometry (Pre/Post BD)</a:t>
          </a:r>
        </a:p>
      </dgm:t>
    </dgm:pt>
    <dgm:pt modelId="{1EC3EB69-72F1-4893-A851-C71C274478B8}" type="parTrans" cxnId="{DBCE9AA1-9D75-48F0-AFDC-B882171697CC}">
      <dgm:prSet/>
      <dgm:spPr/>
      <dgm:t>
        <a:bodyPr/>
        <a:lstStyle/>
        <a:p>
          <a:endParaRPr lang="en-US"/>
        </a:p>
      </dgm:t>
    </dgm:pt>
    <dgm:pt modelId="{0A043EFC-C616-4DAF-B8B8-BCA081AF03EF}" type="sibTrans" cxnId="{DBCE9AA1-9D75-48F0-AFDC-B882171697CC}">
      <dgm:prSet/>
      <dgm:spPr/>
      <dgm:t>
        <a:bodyPr/>
        <a:lstStyle/>
        <a:p>
          <a:endParaRPr lang="en-US"/>
        </a:p>
      </dgm:t>
    </dgm:pt>
    <dgm:pt modelId="{1A45464C-A6AF-4329-9135-F2E3650289FD}">
      <dgm:prSet phldrT="[Text]"/>
      <dgm:spPr>
        <a:solidFill>
          <a:schemeClr val="accent2">
            <a:lumMod val="75000"/>
          </a:schemeClr>
        </a:solidFill>
      </dgm:spPr>
      <dgm:t>
        <a:bodyPr/>
        <a:lstStyle/>
        <a:p>
          <a:endParaRPr lang="en-US" b="1" dirty="0" smtClean="0"/>
        </a:p>
        <a:p>
          <a:r>
            <a:rPr lang="en-US" b="1" dirty="0" smtClean="0"/>
            <a:t>Body Box</a:t>
          </a:r>
        </a:p>
        <a:p>
          <a:r>
            <a:rPr lang="en-US" b="1" dirty="0" smtClean="0"/>
            <a:t>DLCO</a:t>
          </a:r>
        </a:p>
      </dgm:t>
    </dgm:pt>
    <dgm:pt modelId="{F8874953-C763-4064-AA72-29D98D350AF1}" type="parTrans" cxnId="{A5CD4461-EBB9-4683-8A31-76CB6A353CCE}">
      <dgm:prSet/>
      <dgm:spPr/>
      <dgm:t>
        <a:bodyPr/>
        <a:lstStyle/>
        <a:p>
          <a:endParaRPr lang="en-US"/>
        </a:p>
      </dgm:t>
    </dgm:pt>
    <dgm:pt modelId="{AA50BF07-F9DA-4F45-A62B-6E1AFA1D27D5}" type="sibTrans" cxnId="{A5CD4461-EBB9-4683-8A31-76CB6A353CCE}">
      <dgm:prSet/>
      <dgm:spPr/>
      <dgm:t>
        <a:bodyPr/>
        <a:lstStyle/>
        <a:p>
          <a:endParaRPr lang="en-US"/>
        </a:p>
      </dgm:t>
    </dgm:pt>
    <dgm:pt modelId="{5C90DEC1-639F-4BEC-8FCE-A3E20583A515}">
      <dgm:prSet phldrT="[Text]"/>
      <dgm:spPr>
        <a:solidFill>
          <a:schemeClr val="accent2">
            <a:lumMod val="75000"/>
          </a:schemeClr>
        </a:solidFill>
      </dgm:spPr>
      <dgm:t>
        <a:bodyPr/>
        <a:lstStyle/>
        <a:p>
          <a:endParaRPr lang="en-US" dirty="0" smtClean="0"/>
        </a:p>
        <a:p>
          <a:r>
            <a:rPr lang="en-US" b="1" dirty="0" smtClean="0"/>
            <a:t>CPET w/ ABGs and 12-lead ECG</a:t>
          </a:r>
          <a:endParaRPr lang="en-US" b="1" dirty="0"/>
        </a:p>
      </dgm:t>
    </dgm:pt>
    <dgm:pt modelId="{9C9A3B8C-DD7A-48B3-B60C-C3204244539F}" type="parTrans" cxnId="{A908CEEA-503E-49E0-A004-EDCD125DB136}">
      <dgm:prSet/>
      <dgm:spPr/>
      <dgm:t>
        <a:bodyPr/>
        <a:lstStyle/>
        <a:p>
          <a:endParaRPr lang="en-US"/>
        </a:p>
      </dgm:t>
    </dgm:pt>
    <dgm:pt modelId="{17931C36-4B97-4202-9111-D47988D3D3EA}" type="sibTrans" cxnId="{A908CEEA-503E-49E0-A004-EDCD125DB136}">
      <dgm:prSet/>
      <dgm:spPr/>
      <dgm:t>
        <a:bodyPr/>
        <a:lstStyle/>
        <a:p>
          <a:endParaRPr lang="en-US"/>
        </a:p>
      </dgm:t>
    </dgm:pt>
    <dgm:pt modelId="{6C83B414-B72E-4F7C-BE57-EB4F4AAD0053}">
      <dgm:prSet/>
      <dgm:spPr>
        <a:solidFill>
          <a:schemeClr val="accent2">
            <a:lumMod val="75000"/>
          </a:schemeClr>
        </a:solidFill>
      </dgm:spPr>
      <dgm:t>
        <a:bodyPr/>
        <a:lstStyle/>
        <a:p>
          <a:endParaRPr lang="en-US" dirty="0" smtClean="0"/>
        </a:p>
        <a:p>
          <a:r>
            <a:rPr lang="en-US" b="1" dirty="0" smtClean="0"/>
            <a:t>FOT</a:t>
          </a:r>
        </a:p>
        <a:p>
          <a:r>
            <a:rPr lang="en-US" b="1" dirty="0" smtClean="0"/>
            <a:t>(Pre/Post BD)</a:t>
          </a:r>
        </a:p>
      </dgm:t>
    </dgm:pt>
    <dgm:pt modelId="{2024ED7F-08E9-4B91-9E26-DCF0005D9AAC}" type="parTrans" cxnId="{0042BDEC-83B5-48BF-B36D-A32A4653B200}">
      <dgm:prSet/>
      <dgm:spPr/>
      <dgm:t>
        <a:bodyPr/>
        <a:lstStyle/>
        <a:p>
          <a:endParaRPr lang="en-US"/>
        </a:p>
      </dgm:t>
    </dgm:pt>
    <dgm:pt modelId="{304BFB34-C887-4E89-B362-CEF8EE2444B2}" type="sibTrans" cxnId="{0042BDEC-83B5-48BF-B36D-A32A4653B200}">
      <dgm:prSet/>
      <dgm:spPr/>
      <dgm:t>
        <a:bodyPr/>
        <a:lstStyle/>
        <a:p>
          <a:endParaRPr lang="en-US"/>
        </a:p>
      </dgm:t>
    </dgm:pt>
    <dgm:pt modelId="{A35D7391-5FCB-4E6D-859B-A0813B1EC6B6}">
      <dgm:prSet/>
      <dgm:spPr>
        <a:solidFill>
          <a:schemeClr val="accent2">
            <a:lumMod val="75000"/>
          </a:schemeClr>
        </a:solidFill>
      </dgm:spPr>
      <dgm:t>
        <a:bodyPr/>
        <a:lstStyle/>
        <a:p>
          <a:endParaRPr lang="en-US" b="1" dirty="0" smtClean="0"/>
        </a:p>
        <a:p>
          <a:r>
            <a:rPr lang="en-US" b="1" dirty="0" err="1" smtClean="0"/>
            <a:t>FeNO</a:t>
          </a:r>
          <a:endParaRPr lang="en-US" b="1" dirty="0"/>
        </a:p>
      </dgm:t>
    </dgm:pt>
    <dgm:pt modelId="{6CBE1611-85F6-4350-99D3-086F8D072305}" type="parTrans" cxnId="{0ABEF66F-2CDC-4E57-8ACE-A9B599C09301}">
      <dgm:prSet/>
      <dgm:spPr/>
      <dgm:t>
        <a:bodyPr/>
        <a:lstStyle/>
        <a:p>
          <a:endParaRPr lang="en-US"/>
        </a:p>
      </dgm:t>
    </dgm:pt>
    <dgm:pt modelId="{C35AD711-7E00-4768-BF6A-2E54FABAD6E0}" type="sibTrans" cxnId="{0ABEF66F-2CDC-4E57-8ACE-A9B599C09301}">
      <dgm:prSet/>
      <dgm:spPr/>
      <dgm:t>
        <a:bodyPr/>
        <a:lstStyle/>
        <a:p>
          <a:endParaRPr lang="en-US"/>
        </a:p>
      </dgm:t>
    </dgm:pt>
    <dgm:pt modelId="{B0872C49-9963-48C2-B441-E346E0443EB1}" type="pres">
      <dgm:prSet presAssocID="{A919577F-C275-41A3-AE61-C1B64C97B94F}" presName="Name0" presStyleCnt="0">
        <dgm:presLayoutVars>
          <dgm:dir/>
          <dgm:resizeHandles val="exact"/>
        </dgm:presLayoutVars>
      </dgm:prSet>
      <dgm:spPr/>
    </dgm:pt>
    <dgm:pt modelId="{BC4ACD3E-7982-408F-82E5-42B2D2A62920}" type="pres">
      <dgm:prSet presAssocID="{A919577F-C275-41A3-AE61-C1B64C97B94F}" presName="fgShape" presStyleLbl="fgShp" presStyleIdx="0" presStyleCnt="1"/>
      <dgm:spPr>
        <a:solidFill>
          <a:schemeClr val="accent2">
            <a:lumMod val="40000"/>
            <a:lumOff val="60000"/>
          </a:schemeClr>
        </a:solidFill>
      </dgm:spPr>
    </dgm:pt>
    <dgm:pt modelId="{7B3F0FB8-BE6A-48F2-BAC6-BFFC144950D9}" type="pres">
      <dgm:prSet presAssocID="{A919577F-C275-41A3-AE61-C1B64C97B94F}" presName="linComp" presStyleCnt="0"/>
      <dgm:spPr/>
    </dgm:pt>
    <dgm:pt modelId="{54CC76F1-D004-4415-88AB-BB32F63E72C5}" type="pres">
      <dgm:prSet presAssocID="{59C0A5A9-ED8C-4316-9605-321497A7711C}" presName="compNode" presStyleCnt="0"/>
      <dgm:spPr/>
    </dgm:pt>
    <dgm:pt modelId="{D97572CE-4AC8-4FCB-ABBB-354F1E420169}" type="pres">
      <dgm:prSet presAssocID="{59C0A5A9-ED8C-4316-9605-321497A7711C}" presName="bkgdShape" presStyleLbl="node1" presStyleIdx="0" presStyleCnt="5"/>
      <dgm:spPr/>
      <dgm:t>
        <a:bodyPr/>
        <a:lstStyle/>
        <a:p>
          <a:endParaRPr lang="en-US"/>
        </a:p>
      </dgm:t>
    </dgm:pt>
    <dgm:pt modelId="{D8AE8F22-12AA-48AF-82FB-DAAEB0F53D44}" type="pres">
      <dgm:prSet presAssocID="{59C0A5A9-ED8C-4316-9605-321497A7711C}" presName="nodeTx" presStyleLbl="node1" presStyleIdx="0" presStyleCnt="5">
        <dgm:presLayoutVars>
          <dgm:bulletEnabled val="1"/>
        </dgm:presLayoutVars>
      </dgm:prSet>
      <dgm:spPr/>
      <dgm:t>
        <a:bodyPr/>
        <a:lstStyle/>
        <a:p>
          <a:endParaRPr lang="en-US"/>
        </a:p>
      </dgm:t>
    </dgm:pt>
    <dgm:pt modelId="{221315ED-B8D9-4137-B35A-444C4B2CDC48}" type="pres">
      <dgm:prSet presAssocID="{59C0A5A9-ED8C-4316-9605-321497A7711C}" presName="invisiNode" presStyleLbl="node1" presStyleIdx="0" presStyleCnt="5"/>
      <dgm:spPr/>
    </dgm:pt>
    <dgm:pt modelId="{5FA7D1CB-1885-4F73-8860-B652B70549A9}" type="pres">
      <dgm:prSet presAssocID="{59C0A5A9-ED8C-4316-9605-321497A7711C}" presName="imagNode" presStyleLbl="fgImgPlace1" presStyleIdx="0" presStyleCnt="5" custLinFactX="300000" custLinFactNeighborX="317936" custLinFactNeighborY="25106"/>
      <dgm:spPr/>
    </dgm:pt>
    <dgm:pt modelId="{0B2CCF13-596A-45A1-A4BB-1748036DC541}" type="pres">
      <dgm:prSet presAssocID="{0A043EFC-C616-4DAF-B8B8-BCA081AF03EF}" presName="sibTrans" presStyleLbl="sibTrans2D1" presStyleIdx="0" presStyleCnt="0"/>
      <dgm:spPr/>
      <dgm:t>
        <a:bodyPr/>
        <a:lstStyle/>
        <a:p>
          <a:endParaRPr lang="en-US"/>
        </a:p>
      </dgm:t>
    </dgm:pt>
    <dgm:pt modelId="{3505A4EA-3EAE-43EE-B361-231310C5F012}" type="pres">
      <dgm:prSet presAssocID="{1A45464C-A6AF-4329-9135-F2E3650289FD}" presName="compNode" presStyleCnt="0"/>
      <dgm:spPr/>
    </dgm:pt>
    <dgm:pt modelId="{42E8694B-CF0E-4705-8AC5-5A8669F5E763}" type="pres">
      <dgm:prSet presAssocID="{1A45464C-A6AF-4329-9135-F2E3650289FD}" presName="bkgdShape" presStyleLbl="node1" presStyleIdx="1" presStyleCnt="5"/>
      <dgm:spPr/>
      <dgm:t>
        <a:bodyPr/>
        <a:lstStyle/>
        <a:p>
          <a:endParaRPr lang="en-US"/>
        </a:p>
      </dgm:t>
    </dgm:pt>
    <dgm:pt modelId="{703E9A45-64F8-4D4F-8066-D8A3F187E67F}" type="pres">
      <dgm:prSet presAssocID="{1A45464C-A6AF-4329-9135-F2E3650289FD}" presName="nodeTx" presStyleLbl="node1" presStyleIdx="1" presStyleCnt="5">
        <dgm:presLayoutVars>
          <dgm:bulletEnabled val="1"/>
        </dgm:presLayoutVars>
      </dgm:prSet>
      <dgm:spPr/>
      <dgm:t>
        <a:bodyPr/>
        <a:lstStyle/>
        <a:p>
          <a:endParaRPr lang="en-US"/>
        </a:p>
      </dgm:t>
    </dgm:pt>
    <dgm:pt modelId="{2A0C6465-7CE2-4AC9-8FDE-3E3094B93117}" type="pres">
      <dgm:prSet presAssocID="{1A45464C-A6AF-4329-9135-F2E3650289FD}" presName="invisiNode" presStyleLbl="node1" presStyleIdx="1" presStyleCnt="5"/>
      <dgm:spPr/>
    </dgm:pt>
    <dgm:pt modelId="{8D42031A-FC0A-4C5C-AE66-E6474676AD25}" type="pres">
      <dgm:prSet presAssocID="{1A45464C-A6AF-4329-9135-F2E3650289FD}" presName="imagNode" presStyleLbl="fgImgPlace1" presStyleIdx="1" presStyleCnt="5" custLinFactX="232251" custLinFactNeighborX="300000" custLinFactNeighborY="42086"/>
      <dgm:spPr/>
    </dgm:pt>
    <dgm:pt modelId="{5B1F5EAC-5F6A-40B7-8898-7C3F5D7317EE}" type="pres">
      <dgm:prSet presAssocID="{AA50BF07-F9DA-4F45-A62B-6E1AFA1D27D5}" presName="sibTrans" presStyleLbl="sibTrans2D1" presStyleIdx="0" presStyleCnt="0"/>
      <dgm:spPr/>
      <dgm:t>
        <a:bodyPr/>
        <a:lstStyle/>
        <a:p>
          <a:endParaRPr lang="en-US"/>
        </a:p>
      </dgm:t>
    </dgm:pt>
    <dgm:pt modelId="{A02D44DF-DE7E-44E8-9BED-F88232C77BCE}" type="pres">
      <dgm:prSet presAssocID="{5C90DEC1-639F-4BEC-8FCE-A3E20583A515}" presName="compNode" presStyleCnt="0"/>
      <dgm:spPr/>
    </dgm:pt>
    <dgm:pt modelId="{7603ABE6-809D-4F05-8B50-030056B78865}" type="pres">
      <dgm:prSet presAssocID="{5C90DEC1-639F-4BEC-8FCE-A3E20583A515}" presName="bkgdShape" presStyleLbl="node1" presStyleIdx="2" presStyleCnt="5"/>
      <dgm:spPr/>
      <dgm:t>
        <a:bodyPr/>
        <a:lstStyle/>
        <a:p>
          <a:endParaRPr lang="en-US"/>
        </a:p>
      </dgm:t>
    </dgm:pt>
    <dgm:pt modelId="{13483742-7F74-480A-8FBE-E158896EDC92}" type="pres">
      <dgm:prSet presAssocID="{5C90DEC1-639F-4BEC-8FCE-A3E20583A515}" presName="nodeTx" presStyleLbl="node1" presStyleIdx="2" presStyleCnt="5">
        <dgm:presLayoutVars>
          <dgm:bulletEnabled val="1"/>
        </dgm:presLayoutVars>
      </dgm:prSet>
      <dgm:spPr/>
      <dgm:t>
        <a:bodyPr/>
        <a:lstStyle/>
        <a:p>
          <a:endParaRPr lang="en-US"/>
        </a:p>
      </dgm:t>
    </dgm:pt>
    <dgm:pt modelId="{B1E1E8C5-D116-4F8C-BDDA-524C623000DB}" type="pres">
      <dgm:prSet presAssocID="{5C90DEC1-639F-4BEC-8FCE-A3E20583A515}" presName="invisiNode" presStyleLbl="node1" presStyleIdx="2" presStyleCnt="5"/>
      <dgm:spPr/>
    </dgm:pt>
    <dgm:pt modelId="{72A9E2DF-8279-4F7A-9B32-59902FE5D21F}" type="pres">
      <dgm:prSet presAssocID="{5C90DEC1-639F-4BEC-8FCE-A3E20583A515}" presName="imagNode" presStyleLbl="fgImgPlace1" presStyleIdx="2" presStyleCnt="5" custLinFactX="200000" custLinFactNeighborX="263453" custLinFactNeighborY="-87758"/>
      <dgm:spPr/>
    </dgm:pt>
    <dgm:pt modelId="{896D8FE5-95C3-49D7-B874-8EAE22FC9261}" type="pres">
      <dgm:prSet presAssocID="{17931C36-4B97-4202-9111-D47988D3D3EA}" presName="sibTrans" presStyleLbl="sibTrans2D1" presStyleIdx="0" presStyleCnt="0"/>
      <dgm:spPr/>
      <dgm:t>
        <a:bodyPr/>
        <a:lstStyle/>
        <a:p>
          <a:endParaRPr lang="en-US"/>
        </a:p>
      </dgm:t>
    </dgm:pt>
    <dgm:pt modelId="{9744E18E-055E-456E-8748-AF81AF899B0B}" type="pres">
      <dgm:prSet presAssocID="{6C83B414-B72E-4F7C-BE57-EB4F4AAD0053}" presName="compNode" presStyleCnt="0"/>
      <dgm:spPr/>
    </dgm:pt>
    <dgm:pt modelId="{01E17CEC-BEE9-467F-88A8-B1E8A6D13ADB}" type="pres">
      <dgm:prSet presAssocID="{6C83B414-B72E-4F7C-BE57-EB4F4AAD0053}" presName="bkgdShape" presStyleLbl="node1" presStyleIdx="3" presStyleCnt="5"/>
      <dgm:spPr/>
      <dgm:t>
        <a:bodyPr/>
        <a:lstStyle/>
        <a:p>
          <a:endParaRPr lang="en-US"/>
        </a:p>
      </dgm:t>
    </dgm:pt>
    <dgm:pt modelId="{CAF1835F-5361-4249-AB0C-9200CCC7B2E8}" type="pres">
      <dgm:prSet presAssocID="{6C83B414-B72E-4F7C-BE57-EB4F4AAD0053}" presName="nodeTx" presStyleLbl="node1" presStyleIdx="3" presStyleCnt="5">
        <dgm:presLayoutVars>
          <dgm:bulletEnabled val="1"/>
        </dgm:presLayoutVars>
      </dgm:prSet>
      <dgm:spPr/>
      <dgm:t>
        <a:bodyPr/>
        <a:lstStyle/>
        <a:p>
          <a:endParaRPr lang="en-US"/>
        </a:p>
      </dgm:t>
    </dgm:pt>
    <dgm:pt modelId="{A2B612B5-02F9-4779-B853-43E1187115D8}" type="pres">
      <dgm:prSet presAssocID="{6C83B414-B72E-4F7C-BE57-EB4F4AAD0053}" presName="invisiNode" presStyleLbl="node1" presStyleIdx="3" presStyleCnt="5"/>
      <dgm:spPr/>
    </dgm:pt>
    <dgm:pt modelId="{528E92E7-0903-4A05-BD9B-F280784494A3}" type="pres">
      <dgm:prSet presAssocID="{6C83B414-B72E-4F7C-BE57-EB4F4AAD0053}" presName="imagNode" presStyleLbl="fgImgPlace1" presStyleIdx="3" presStyleCnt="5" custLinFactX="132214" custLinFactNeighborX="200000" custLinFactNeighborY="2164"/>
      <dgm:spPr/>
    </dgm:pt>
    <dgm:pt modelId="{B307F4DC-53A3-482F-BF8D-7BB16E54CAD2}" type="pres">
      <dgm:prSet presAssocID="{304BFB34-C887-4E89-B362-CEF8EE2444B2}" presName="sibTrans" presStyleLbl="sibTrans2D1" presStyleIdx="0" presStyleCnt="0"/>
      <dgm:spPr/>
      <dgm:t>
        <a:bodyPr/>
        <a:lstStyle/>
        <a:p>
          <a:endParaRPr lang="en-US"/>
        </a:p>
      </dgm:t>
    </dgm:pt>
    <dgm:pt modelId="{6283AFCC-D458-4CD7-95F3-50CFAF2437BD}" type="pres">
      <dgm:prSet presAssocID="{A35D7391-5FCB-4E6D-859B-A0813B1EC6B6}" presName="compNode" presStyleCnt="0"/>
      <dgm:spPr/>
    </dgm:pt>
    <dgm:pt modelId="{03665226-F452-43A9-93DB-D557E7FF5DA6}" type="pres">
      <dgm:prSet presAssocID="{A35D7391-5FCB-4E6D-859B-A0813B1EC6B6}" presName="bkgdShape" presStyleLbl="node1" presStyleIdx="4" presStyleCnt="5" custLinFactNeighborX="1193" custLinFactNeighborY="-2017"/>
      <dgm:spPr/>
      <dgm:t>
        <a:bodyPr/>
        <a:lstStyle/>
        <a:p>
          <a:endParaRPr lang="en-US"/>
        </a:p>
      </dgm:t>
    </dgm:pt>
    <dgm:pt modelId="{C591D858-3415-4806-8243-A5D56BC36115}" type="pres">
      <dgm:prSet presAssocID="{A35D7391-5FCB-4E6D-859B-A0813B1EC6B6}" presName="nodeTx" presStyleLbl="node1" presStyleIdx="4" presStyleCnt="5">
        <dgm:presLayoutVars>
          <dgm:bulletEnabled val="1"/>
        </dgm:presLayoutVars>
      </dgm:prSet>
      <dgm:spPr/>
      <dgm:t>
        <a:bodyPr/>
        <a:lstStyle/>
        <a:p>
          <a:endParaRPr lang="en-US"/>
        </a:p>
      </dgm:t>
    </dgm:pt>
    <dgm:pt modelId="{2E040AB1-0C0A-4C2F-AA3D-D193695C2A13}" type="pres">
      <dgm:prSet presAssocID="{A35D7391-5FCB-4E6D-859B-A0813B1EC6B6}" presName="invisiNode" presStyleLbl="node1" presStyleIdx="4" presStyleCnt="5"/>
      <dgm:spPr/>
    </dgm:pt>
    <dgm:pt modelId="{ADD76A93-3372-4B2C-BF66-989DA925722E}" type="pres">
      <dgm:prSet presAssocID="{A35D7391-5FCB-4E6D-859B-A0813B1EC6B6}" presName="imagNode" presStyleLbl="fgImgPlace1" presStyleIdx="4" presStyleCnt="5" custFlipVert="1" custScaleX="5113" custScaleY="2620" custLinFactNeighborX="2856" custLinFactNeighborY="2164"/>
      <dgm:spPr/>
    </dgm:pt>
  </dgm:ptLst>
  <dgm:cxnLst>
    <dgm:cxn modelId="{A5CD4461-EBB9-4683-8A31-76CB6A353CCE}" srcId="{A919577F-C275-41A3-AE61-C1B64C97B94F}" destId="{1A45464C-A6AF-4329-9135-F2E3650289FD}" srcOrd="1" destOrd="0" parTransId="{F8874953-C763-4064-AA72-29D98D350AF1}" sibTransId="{AA50BF07-F9DA-4F45-A62B-6E1AFA1D27D5}"/>
    <dgm:cxn modelId="{608FEAD1-A054-4E68-8859-7D4B8FF7C5B8}" type="presOf" srcId="{AA50BF07-F9DA-4F45-A62B-6E1AFA1D27D5}" destId="{5B1F5EAC-5F6A-40B7-8898-7C3F5D7317EE}" srcOrd="0" destOrd="0" presId="urn:microsoft.com/office/officeart/2005/8/layout/hList7"/>
    <dgm:cxn modelId="{DBCE9AA1-9D75-48F0-AFDC-B882171697CC}" srcId="{A919577F-C275-41A3-AE61-C1B64C97B94F}" destId="{59C0A5A9-ED8C-4316-9605-321497A7711C}" srcOrd="0" destOrd="0" parTransId="{1EC3EB69-72F1-4893-A851-C71C274478B8}" sibTransId="{0A043EFC-C616-4DAF-B8B8-BCA081AF03EF}"/>
    <dgm:cxn modelId="{F6537EB4-7796-4BBB-80B7-718B8D41F8FE}" type="presOf" srcId="{59C0A5A9-ED8C-4316-9605-321497A7711C}" destId="{D97572CE-4AC8-4FCB-ABBB-354F1E420169}" srcOrd="0" destOrd="0" presId="urn:microsoft.com/office/officeart/2005/8/layout/hList7"/>
    <dgm:cxn modelId="{15AC2528-8C3A-418A-9920-A175CB84B42F}" type="presOf" srcId="{1A45464C-A6AF-4329-9135-F2E3650289FD}" destId="{703E9A45-64F8-4D4F-8066-D8A3F187E67F}" srcOrd="1" destOrd="0" presId="urn:microsoft.com/office/officeart/2005/8/layout/hList7"/>
    <dgm:cxn modelId="{6327657B-8C8A-4B8C-9EA9-A741723BA432}" type="presOf" srcId="{6C83B414-B72E-4F7C-BE57-EB4F4AAD0053}" destId="{CAF1835F-5361-4249-AB0C-9200CCC7B2E8}" srcOrd="1" destOrd="0" presId="urn:microsoft.com/office/officeart/2005/8/layout/hList7"/>
    <dgm:cxn modelId="{B06CCF7B-ECB3-455C-BBFD-786E411BA0F3}" type="presOf" srcId="{A919577F-C275-41A3-AE61-C1B64C97B94F}" destId="{B0872C49-9963-48C2-B441-E346E0443EB1}" srcOrd="0" destOrd="0" presId="urn:microsoft.com/office/officeart/2005/8/layout/hList7"/>
    <dgm:cxn modelId="{A908CEEA-503E-49E0-A004-EDCD125DB136}" srcId="{A919577F-C275-41A3-AE61-C1B64C97B94F}" destId="{5C90DEC1-639F-4BEC-8FCE-A3E20583A515}" srcOrd="2" destOrd="0" parTransId="{9C9A3B8C-DD7A-48B3-B60C-C3204244539F}" sibTransId="{17931C36-4B97-4202-9111-D47988D3D3EA}"/>
    <dgm:cxn modelId="{A4B8FCDB-84C5-444E-984A-C11C5CA84BFF}" type="presOf" srcId="{5C90DEC1-639F-4BEC-8FCE-A3E20583A515}" destId="{7603ABE6-809D-4F05-8B50-030056B78865}" srcOrd="0" destOrd="0" presId="urn:microsoft.com/office/officeart/2005/8/layout/hList7"/>
    <dgm:cxn modelId="{0042BDEC-83B5-48BF-B36D-A32A4653B200}" srcId="{A919577F-C275-41A3-AE61-C1B64C97B94F}" destId="{6C83B414-B72E-4F7C-BE57-EB4F4AAD0053}" srcOrd="3" destOrd="0" parTransId="{2024ED7F-08E9-4B91-9E26-DCF0005D9AAC}" sibTransId="{304BFB34-C887-4E89-B362-CEF8EE2444B2}"/>
    <dgm:cxn modelId="{9306CC33-E0BF-48BD-8660-D686CA16C78C}" type="presOf" srcId="{0A043EFC-C616-4DAF-B8B8-BCA081AF03EF}" destId="{0B2CCF13-596A-45A1-A4BB-1748036DC541}" srcOrd="0" destOrd="0" presId="urn:microsoft.com/office/officeart/2005/8/layout/hList7"/>
    <dgm:cxn modelId="{15AB3360-9C50-4087-9724-292455FDBDC9}" type="presOf" srcId="{304BFB34-C887-4E89-B362-CEF8EE2444B2}" destId="{B307F4DC-53A3-482F-BF8D-7BB16E54CAD2}" srcOrd="0" destOrd="0" presId="urn:microsoft.com/office/officeart/2005/8/layout/hList7"/>
    <dgm:cxn modelId="{8DCD68C8-CDF3-4A6B-AF60-DD50C86FF063}" type="presOf" srcId="{A35D7391-5FCB-4E6D-859B-A0813B1EC6B6}" destId="{C591D858-3415-4806-8243-A5D56BC36115}" srcOrd="1" destOrd="0" presId="urn:microsoft.com/office/officeart/2005/8/layout/hList7"/>
    <dgm:cxn modelId="{DEE04D58-1930-452E-AC56-161E7DDEF56B}" type="presOf" srcId="{A35D7391-5FCB-4E6D-859B-A0813B1EC6B6}" destId="{03665226-F452-43A9-93DB-D557E7FF5DA6}" srcOrd="0" destOrd="0" presId="urn:microsoft.com/office/officeart/2005/8/layout/hList7"/>
    <dgm:cxn modelId="{0ABEF66F-2CDC-4E57-8ACE-A9B599C09301}" srcId="{A919577F-C275-41A3-AE61-C1B64C97B94F}" destId="{A35D7391-5FCB-4E6D-859B-A0813B1EC6B6}" srcOrd="4" destOrd="0" parTransId="{6CBE1611-85F6-4350-99D3-086F8D072305}" sibTransId="{C35AD711-7E00-4768-BF6A-2E54FABAD6E0}"/>
    <dgm:cxn modelId="{58101216-3F33-440F-947D-A5A118AE913E}" type="presOf" srcId="{6C83B414-B72E-4F7C-BE57-EB4F4AAD0053}" destId="{01E17CEC-BEE9-467F-88A8-B1E8A6D13ADB}" srcOrd="0" destOrd="0" presId="urn:microsoft.com/office/officeart/2005/8/layout/hList7"/>
    <dgm:cxn modelId="{CE74E731-D130-484E-A39F-39E7D7F67E62}" type="presOf" srcId="{17931C36-4B97-4202-9111-D47988D3D3EA}" destId="{896D8FE5-95C3-49D7-B874-8EAE22FC9261}" srcOrd="0" destOrd="0" presId="urn:microsoft.com/office/officeart/2005/8/layout/hList7"/>
    <dgm:cxn modelId="{FC44623A-034A-4096-9E68-3FC3CCD80CDB}" type="presOf" srcId="{5C90DEC1-639F-4BEC-8FCE-A3E20583A515}" destId="{13483742-7F74-480A-8FBE-E158896EDC92}" srcOrd="1" destOrd="0" presId="urn:microsoft.com/office/officeart/2005/8/layout/hList7"/>
    <dgm:cxn modelId="{3B2A92B2-3A1B-4632-A7CB-014D336E243B}" type="presOf" srcId="{1A45464C-A6AF-4329-9135-F2E3650289FD}" destId="{42E8694B-CF0E-4705-8AC5-5A8669F5E763}" srcOrd="0" destOrd="0" presId="urn:microsoft.com/office/officeart/2005/8/layout/hList7"/>
    <dgm:cxn modelId="{530A5E39-6E59-4A5F-A6E3-E86703A05D10}" type="presOf" srcId="{59C0A5A9-ED8C-4316-9605-321497A7711C}" destId="{D8AE8F22-12AA-48AF-82FB-DAAEB0F53D44}" srcOrd="1" destOrd="0" presId="urn:microsoft.com/office/officeart/2005/8/layout/hList7"/>
    <dgm:cxn modelId="{D405E2D9-D67C-4244-9BE8-A78A8446E16B}" type="presParOf" srcId="{B0872C49-9963-48C2-B441-E346E0443EB1}" destId="{BC4ACD3E-7982-408F-82E5-42B2D2A62920}" srcOrd="0" destOrd="0" presId="urn:microsoft.com/office/officeart/2005/8/layout/hList7"/>
    <dgm:cxn modelId="{B3E770E3-3B0E-4A88-A292-2EF8976208BD}" type="presParOf" srcId="{B0872C49-9963-48C2-B441-E346E0443EB1}" destId="{7B3F0FB8-BE6A-48F2-BAC6-BFFC144950D9}" srcOrd="1" destOrd="0" presId="urn:microsoft.com/office/officeart/2005/8/layout/hList7"/>
    <dgm:cxn modelId="{95D67EA7-6E46-42C7-B369-6ED3DF114D9C}" type="presParOf" srcId="{7B3F0FB8-BE6A-48F2-BAC6-BFFC144950D9}" destId="{54CC76F1-D004-4415-88AB-BB32F63E72C5}" srcOrd="0" destOrd="0" presId="urn:microsoft.com/office/officeart/2005/8/layout/hList7"/>
    <dgm:cxn modelId="{76E825CB-71B3-4500-B375-DA398C45A35E}" type="presParOf" srcId="{54CC76F1-D004-4415-88AB-BB32F63E72C5}" destId="{D97572CE-4AC8-4FCB-ABBB-354F1E420169}" srcOrd="0" destOrd="0" presId="urn:microsoft.com/office/officeart/2005/8/layout/hList7"/>
    <dgm:cxn modelId="{4C7DBAA8-2DA8-4002-844E-4A3632F13509}" type="presParOf" srcId="{54CC76F1-D004-4415-88AB-BB32F63E72C5}" destId="{D8AE8F22-12AA-48AF-82FB-DAAEB0F53D44}" srcOrd="1" destOrd="0" presId="urn:microsoft.com/office/officeart/2005/8/layout/hList7"/>
    <dgm:cxn modelId="{D4BE1B5C-BC35-457F-80CE-AC26D2A08C38}" type="presParOf" srcId="{54CC76F1-D004-4415-88AB-BB32F63E72C5}" destId="{221315ED-B8D9-4137-B35A-444C4B2CDC48}" srcOrd="2" destOrd="0" presId="urn:microsoft.com/office/officeart/2005/8/layout/hList7"/>
    <dgm:cxn modelId="{22D6E214-7EEA-4BF6-8DB5-D02337F6E427}" type="presParOf" srcId="{54CC76F1-D004-4415-88AB-BB32F63E72C5}" destId="{5FA7D1CB-1885-4F73-8860-B652B70549A9}" srcOrd="3" destOrd="0" presId="urn:microsoft.com/office/officeart/2005/8/layout/hList7"/>
    <dgm:cxn modelId="{1A2F0972-8F66-4D10-9145-BE8E71281E5C}" type="presParOf" srcId="{7B3F0FB8-BE6A-48F2-BAC6-BFFC144950D9}" destId="{0B2CCF13-596A-45A1-A4BB-1748036DC541}" srcOrd="1" destOrd="0" presId="urn:microsoft.com/office/officeart/2005/8/layout/hList7"/>
    <dgm:cxn modelId="{9DACF9DF-633A-433E-A02F-8F35C71EA239}" type="presParOf" srcId="{7B3F0FB8-BE6A-48F2-BAC6-BFFC144950D9}" destId="{3505A4EA-3EAE-43EE-B361-231310C5F012}" srcOrd="2" destOrd="0" presId="urn:microsoft.com/office/officeart/2005/8/layout/hList7"/>
    <dgm:cxn modelId="{211C32ED-F5CA-4728-9C60-A9696CFDAD38}" type="presParOf" srcId="{3505A4EA-3EAE-43EE-B361-231310C5F012}" destId="{42E8694B-CF0E-4705-8AC5-5A8669F5E763}" srcOrd="0" destOrd="0" presId="urn:microsoft.com/office/officeart/2005/8/layout/hList7"/>
    <dgm:cxn modelId="{40A56EEA-624C-48C1-9BF2-0A8293A8F7CD}" type="presParOf" srcId="{3505A4EA-3EAE-43EE-B361-231310C5F012}" destId="{703E9A45-64F8-4D4F-8066-D8A3F187E67F}" srcOrd="1" destOrd="0" presId="urn:microsoft.com/office/officeart/2005/8/layout/hList7"/>
    <dgm:cxn modelId="{B49080B1-46B0-4602-BFFE-B41FB5010189}" type="presParOf" srcId="{3505A4EA-3EAE-43EE-B361-231310C5F012}" destId="{2A0C6465-7CE2-4AC9-8FDE-3E3094B93117}" srcOrd="2" destOrd="0" presId="urn:microsoft.com/office/officeart/2005/8/layout/hList7"/>
    <dgm:cxn modelId="{A276D735-5A91-4CE1-A40A-E162AD262C6E}" type="presParOf" srcId="{3505A4EA-3EAE-43EE-B361-231310C5F012}" destId="{8D42031A-FC0A-4C5C-AE66-E6474676AD25}" srcOrd="3" destOrd="0" presId="urn:microsoft.com/office/officeart/2005/8/layout/hList7"/>
    <dgm:cxn modelId="{69C19792-C73C-4575-844E-921E5C0B8526}" type="presParOf" srcId="{7B3F0FB8-BE6A-48F2-BAC6-BFFC144950D9}" destId="{5B1F5EAC-5F6A-40B7-8898-7C3F5D7317EE}" srcOrd="3" destOrd="0" presId="urn:microsoft.com/office/officeart/2005/8/layout/hList7"/>
    <dgm:cxn modelId="{31FF63BC-80C1-4484-B6CA-1DADD1D40023}" type="presParOf" srcId="{7B3F0FB8-BE6A-48F2-BAC6-BFFC144950D9}" destId="{A02D44DF-DE7E-44E8-9BED-F88232C77BCE}" srcOrd="4" destOrd="0" presId="urn:microsoft.com/office/officeart/2005/8/layout/hList7"/>
    <dgm:cxn modelId="{7322FA93-4192-447D-BA05-5D84F7FE49EB}" type="presParOf" srcId="{A02D44DF-DE7E-44E8-9BED-F88232C77BCE}" destId="{7603ABE6-809D-4F05-8B50-030056B78865}" srcOrd="0" destOrd="0" presId="urn:microsoft.com/office/officeart/2005/8/layout/hList7"/>
    <dgm:cxn modelId="{1B4B7237-5253-4EE7-B9C0-FC12FA82FAB7}" type="presParOf" srcId="{A02D44DF-DE7E-44E8-9BED-F88232C77BCE}" destId="{13483742-7F74-480A-8FBE-E158896EDC92}" srcOrd="1" destOrd="0" presId="urn:microsoft.com/office/officeart/2005/8/layout/hList7"/>
    <dgm:cxn modelId="{67778E9B-1031-4D7E-AD1A-E574C1CEABE1}" type="presParOf" srcId="{A02D44DF-DE7E-44E8-9BED-F88232C77BCE}" destId="{B1E1E8C5-D116-4F8C-BDDA-524C623000DB}" srcOrd="2" destOrd="0" presId="urn:microsoft.com/office/officeart/2005/8/layout/hList7"/>
    <dgm:cxn modelId="{7AACA21B-F09C-4D85-A37A-DF85DA5BFD4F}" type="presParOf" srcId="{A02D44DF-DE7E-44E8-9BED-F88232C77BCE}" destId="{72A9E2DF-8279-4F7A-9B32-59902FE5D21F}" srcOrd="3" destOrd="0" presId="urn:microsoft.com/office/officeart/2005/8/layout/hList7"/>
    <dgm:cxn modelId="{9377C8D7-92B4-4672-8738-B713EB677EA4}" type="presParOf" srcId="{7B3F0FB8-BE6A-48F2-BAC6-BFFC144950D9}" destId="{896D8FE5-95C3-49D7-B874-8EAE22FC9261}" srcOrd="5" destOrd="0" presId="urn:microsoft.com/office/officeart/2005/8/layout/hList7"/>
    <dgm:cxn modelId="{12A73219-E715-4E40-8A2B-0ADF3905D6C4}" type="presParOf" srcId="{7B3F0FB8-BE6A-48F2-BAC6-BFFC144950D9}" destId="{9744E18E-055E-456E-8748-AF81AF899B0B}" srcOrd="6" destOrd="0" presId="urn:microsoft.com/office/officeart/2005/8/layout/hList7"/>
    <dgm:cxn modelId="{2120D020-5830-4622-A1E0-9F8D166F8644}" type="presParOf" srcId="{9744E18E-055E-456E-8748-AF81AF899B0B}" destId="{01E17CEC-BEE9-467F-88A8-B1E8A6D13ADB}" srcOrd="0" destOrd="0" presId="urn:microsoft.com/office/officeart/2005/8/layout/hList7"/>
    <dgm:cxn modelId="{97CE1B4C-EF8D-47EF-8163-39D99AB8FA92}" type="presParOf" srcId="{9744E18E-055E-456E-8748-AF81AF899B0B}" destId="{CAF1835F-5361-4249-AB0C-9200CCC7B2E8}" srcOrd="1" destOrd="0" presId="urn:microsoft.com/office/officeart/2005/8/layout/hList7"/>
    <dgm:cxn modelId="{EF1A6067-657C-46A2-9A4E-C83A0291C270}" type="presParOf" srcId="{9744E18E-055E-456E-8748-AF81AF899B0B}" destId="{A2B612B5-02F9-4779-B853-43E1187115D8}" srcOrd="2" destOrd="0" presId="urn:microsoft.com/office/officeart/2005/8/layout/hList7"/>
    <dgm:cxn modelId="{D220EBBD-42B3-4F2D-9E7C-858D5E7A47F6}" type="presParOf" srcId="{9744E18E-055E-456E-8748-AF81AF899B0B}" destId="{528E92E7-0903-4A05-BD9B-F280784494A3}" srcOrd="3" destOrd="0" presId="urn:microsoft.com/office/officeart/2005/8/layout/hList7"/>
    <dgm:cxn modelId="{25315CE1-B449-4DB3-97AD-2DC0EBD260BA}" type="presParOf" srcId="{7B3F0FB8-BE6A-48F2-BAC6-BFFC144950D9}" destId="{B307F4DC-53A3-482F-BF8D-7BB16E54CAD2}" srcOrd="7" destOrd="0" presId="urn:microsoft.com/office/officeart/2005/8/layout/hList7"/>
    <dgm:cxn modelId="{35BB9791-EB4A-483A-A343-B858177CBF6E}" type="presParOf" srcId="{7B3F0FB8-BE6A-48F2-BAC6-BFFC144950D9}" destId="{6283AFCC-D458-4CD7-95F3-50CFAF2437BD}" srcOrd="8" destOrd="0" presId="urn:microsoft.com/office/officeart/2005/8/layout/hList7"/>
    <dgm:cxn modelId="{BE2C4A95-493D-48BF-B8CD-BFDBDA2C34FC}" type="presParOf" srcId="{6283AFCC-D458-4CD7-95F3-50CFAF2437BD}" destId="{03665226-F452-43A9-93DB-D557E7FF5DA6}" srcOrd="0" destOrd="0" presId="urn:microsoft.com/office/officeart/2005/8/layout/hList7"/>
    <dgm:cxn modelId="{88FCAE2C-3EEF-4A96-9ABE-ED957B8AAF2C}" type="presParOf" srcId="{6283AFCC-D458-4CD7-95F3-50CFAF2437BD}" destId="{C591D858-3415-4806-8243-A5D56BC36115}" srcOrd="1" destOrd="0" presId="urn:microsoft.com/office/officeart/2005/8/layout/hList7"/>
    <dgm:cxn modelId="{D98EA9B0-C1A9-4C10-8F81-2292AF38518B}" type="presParOf" srcId="{6283AFCC-D458-4CD7-95F3-50CFAF2437BD}" destId="{2E040AB1-0C0A-4C2F-AA3D-D193695C2A13}" srcOrd="2" destOrd="0" presId="urn:microsoft.com/office/officeart/2005/8/layout/hList7"/>
    <dgm:cxn modelId="{41EF531D-BCBB-4E2F-AF16-4D781400076B}" type="presParOf" srcId="{6283AFCC-D458-4CD7-95F3-50CFAF2437BD}" destId="{ADD76A93-3372-4B2C-BF66-989DA925722E}"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2BB90344-7F3F-4E37-945E-D1D39D446491}" type="doc">
      <dgm:prSet loTypeId="urn:microsoft.com/office/officeart/2005/8/layout/balance1" loCatId="relationship" qsTypeId="urn:microsoft.com/office/officeart/2005/8/quickstyle/simple5" qsCatId="simple" csTypeId="urn:microsoft.com/office/officeart/2005/8/colors/colorful2" csCatId="colorful" phldr="1"/>
      <dgm:spPr/>
      <dgm:t>
        <a:bodyPr/>
        <a:lstStyle/>
        <a:p>
          <a:endParaRPr lang="en-US"/>
        </a:p>
      </dgm:t>
    </dgm:pt>
    <dgm:pt modelId="{DF4850FB-8757-40E7-BAF5-95BB3F75AE92}">
      <dgm:prSet phldrT="[Text]" custT="1"/>
      <dgm:spPr/>
      <dgm:t>
        <a:bodyPr/>
        <a:lstStyle/>
        <a:p>
          <a:r>
            <a:rPr lang="en-US" sz="2800" dirty="0" smtClean="0"/>
            <a:t>(-) airway disease</a:t>
          </a:r>
          <a:endParaRPr lang="en-US" sz="2800" dirty="0"/>
        </a:p>
      </dgm:t>
    </dgm:pt>
    <dgm:pt modelId="{F294635E-8107-4BD3-B639-85A03B3EAC49}" type="parTrans" cxnId="{B85E5BEE-24EB-4B4D-9620-80BBB3DE3796}">
      <dgm:prSet/>
      <dgm:spPr/>
      <dgm:t>
        <a:bodyPr/>
        <a:lstStyle/>
        <a:p>
          <a:endParaRPr lang="en-US"/>
        </a:p>
      </dgm:t>
    </dgm:pt>
    <dgm:pt modelId="{91C4D7FC-91B5-48BD-BB5D-156786089293}" type="sibTrans" cxnId="{B85E5BEE-24EB-4B4D-9620-80BBB3DE3796}">
      <dgm:prSet/>
      <dgm:spPr/>
      <dgm:t>
        <a:bodyPr/>
        <a:lstStyle/>
        <a:p>
          <a:endParaRPr lang="en-US"/>
        </a:p>
      </dgm:t>
    </dgm:pt>
    <dgm:pt modelId="{75971332-AE11-4C8E-8A66-B72B53CD3A61}">
      <dgm:prSet phldrT="[Text]" custT="1"/>
      <dgm:spPr/>
      <dgm:t>
        <a:bodyPr/>
        <a:lstStyle/>
        <a:p>
          <a:r>
            <a:rPr lang="en-US" sz="2800" dirty="0" smtClean="0"/>
            <a:t>Cardiopulmonary exercise</a:t>
          </a:r>
          <a:endParaRPr lang="en-US" sz="2800" dirty="0"/>
        </a:p>
      </dgm:t>
    </dgm:pt>
    <dgm:pt modelId="{5A3558AA-33BA-4A08-B7CA-B8660140B947}" type="parTrans" cxnId="{E5EBA2F6-7924-4511-8C7F-18B279FDF6C5}">
      <dgm:prSet/>
      <dgm:spPr/>
      <dgm:t>
        <a:bodyPr/>
        <a:lstStyle/>
        <a:p>
          <a:endParaRPr lang="en-US"/>
        </a:p>
      </dgm:t>
    </dgm:pt>
    <dgm:pt modelId="{7A28C93E-2D38-4961-A1FA-E05C03C378B9}" type="sibTrans" cxnId="{E5EBA2F6-7924-4511-8C7F-18B279FDF6C5}">
      <dgm:prSet/>
      <dgm:spPr/>
      <dgm:t>
        <a:bodyPr/>
        <a:lstStyle/>
        <a:p>
          <a:endParaRPr lang="en-US"/>
        </a:p>
      </dgm:t>
    </dgm:pt>
    <dgm:pt modelId="{EB7CAFCF-D7D5-4BF2-83B1-DAE51FE38E6D}">
      <dgm:prSet phldrT="[Text]" custT="1"/>
      <dgm:spPr/>
      <dgm:t>
        <a:bodyPr/>
        <a:lstStyle/>
        <a:p>
          <a:r>
            <a:rPr lang="en-US" sz="2800" dirty="0" smtClean="0"/>
            <a:t>normal FEV1/FVC </a:t>
          </a:r>
          <a:endParaRPr lang="en-US" sz="2800" dirty="0"/>
        </a:p>
      </dgm:t>
    </dgm:pt>
    <dgm:pt modelId="{969D67E9-D16E-49FD-94B8-6011E81BFB43}" type="parTrans" cxnId="{E9D0C7A5-CE6C-4CA4-B878-234A81073354}">
      <dgm:prSet/>
      <dgm:spPr/>
      <dgm:t>
        <a:bodyPr/>
        <a:lstStyle/>
        <a:p>
          <a:endParaRPr lang="en-US"/>
        </a:p>
      </dgm:t>
    </dgm:pt>
    <dgm:pt modelId="{ACF386BB-544E-4448-B9A0-DD11454FE00F}" type="sibTrans" cxnId="{E9D0C7A5-CE6C-4CA4-B878-234A81073354}">
      <dgm:prSet/>
      <dgm:spPr/>
      <dgm:t>
        <a:bodyPr/>
        <a:lstStyle/>
        <a:p>
          <a:endParaRPr lang="en-US"/>
        </a:p>
      </dgm:t>
    </dgm:pt>
    <dgm:pt modelId="{C7756404-5CAE-4DB2-ABC1-D4A018336797}">
      <dgm:prSet phldrT="[Text]" custT="1"/>
      <dgm:spPr/>
      <dgm:t>
        <a:bodyPr/>
        <a:lstStyle/>
        <a:p>
          <a:r>
            <a:rPr lang="en-US" sz="2800" dirty="0" smtClean="0"/>
            <a:t>(+) airway disease</a:t>
          </a:r>
          <a:endParaRPr lang="en-US" sz="2800" dirty="0"/>
        </a:p>
      </dgm:t>
    </dgm:pt>
    <dgm:pt modelId="{E1B10DFD-5C4F-4D80-8568-36502E1D3965}" type="parTrans" cxnId="{D051881F-9D82-4D68-9293-B63FAD95EC17}">
      <dgm:prSet/>
      <dgm:spPr/>
      <dgm:t>
        <a:bodyPr/>
        <a:lstStyle/>
        <a:p>
          <a:endParaRPr lang="en-US"/>
        </a:p>
      </dgm:t>
    </dgm:pt>
    <dgm:pt modelId="{52CE3BA7-6DD0-4B16-8D13-F8CEA618EA8D}" type="sibTrans" cxnId="{D051881F-9D82-4D68-9293-B63FAD95EC17}">
      <dgm:prSet/>
      <dgm:spPr/>
      <dgm:t>
        <a:bodyPr/>
        <a:lstStyle/>
        <a:p>
          <a:endParaRPr lang="en-US"/>
        </a:p>
      </dgm:t>
    </dgm:pt>
    <dgm:pt modelId="{9D1F65AF-9FB6-467D-A756-F7A693592426}">
      <dgm:prSet phldrT="[Text]" custT="1"/>
      <dgm:spPr/>
      <dgm:t>
        <a:bodyPr/>
        <a:lstStyle/>
        <a:p>
          <a:r>
            <a:rPr lang="en-US" sz="2800" dirty="0" smtClean="0"/>
            <a:t>   </a:t>
          </a:r>
          <a:r>
            <a:rPr lang="en-US" sz="2800" dirty="0" err="1" smtClean="0"/>
            <a:t>FeNO</a:t>
          </a:r>
          <a:endParaRPr lang="en-US" sz="2800" dirty="0"/>
        </a:p>
      </dgm:t>
    </dgm:pt>
    <dgm:pt modelId="{81CD5C04-1BAC-4716-90C3-D626D11B6BBF}" type="parTrans" cxnId="{C237321B-FB7B-4B77-AFFA-44889351009E}">
      <dgm:prSet/>
      <dgm:spPr/>
      <dgm:t>
        <a:bodyPr/>
        <a:lstStyle/>
        <a:p>
          <a:endParaRPr lang="en-US"/>
        </a:p>
      </dgm:t>
    </dgm:pt>
    <dgm:pt modelId="{7E4C519C-7BA4-4B37-85BE-AC71E0430AC9}" type="sibTrans" cxnId="{C237321B-FB7B-4B77-AFFA-44889351009E}">
      <dgm:prSet/>
      <dgm:spPr/>
      <dgm:t>
        <a:bodyPr/>
        <a:lstStyle/>
        <a:p>
          <a:endParaRPr lang="en-US"/>
        </a:p>
      </dgm:t>
    </dgm:pt>
    <dgm:pt modelId="{F8F7E649-E1E6-43A4-8F01-0FD8C745F6A6}">
      <dgm:prSet phldrT="[Text]" custT="1"/>
      <dgm:spPr/>
      <dgm:t>
        <a:bodyPr/>
        <a:lstStyle/>
        <a:p>
          <a:r>
            <a:rPr lang="en-US" sz="2800" dirty="0" smtClean="0"/>
            <a:t>   Resistance FOT</a:t>
          </a:r>
          <a:endParaRPr lang="en-US" sz="2800" dirty="0"/>
        </a:p>
      </dgm:t>
    </dgm:pt>
    <dgm:pt modelId="{80665952-187D-42E1-9F9B-4DE6BED3E44B}" type="parTrans" cxnId="{F0501B61-F455-4625-8F46-D0E90564CE76}">
      <dgm:prSet/>
      <dgm:spPr/>
      <dgm:t>
        <a:bodyPr/>
        <a:lstStyle/>
        <a:p>
          <a:endParaRPr lang="en-US"/>
        </a:p>
      </dgm:t>
    </dgm:pt>
    <dgm:pt modelId="{9864D6BA-62D0-4765-9676-F22A36E0C7D8}" type="sibTrans" cxnId="{F0501B61-F455-4625-8F46-D0E90564CE76}">
      <dgm:prSet/>
      <dgm:spPr/>
      <dgm:t>
        <a:bodyPr/>
        <a:lstStyle/>
        <a:p>
          <a:endParaRPr lang="en-US"/>
        </a:p>
      </dgm:t>
    </dgm:pt>
    <dgm:pt modelId="{C1717DC0-9779-414B-9CD4-F7279AF5BE5A}">
      <dgm:prSet phldrT="[Text]" custT="1"/>
      <dgm:spPr/>
      <dgm:t>
        <a:bodyPr/>
        <a:lstStyle/>
        <a:p>
          <a:r>
            <a:rPr lang="en-US" sz="2800" dirty="0" smtClean="0"/>
            <a:t>(+) Response in small airways</a:t>
          </a:r>
          <a:endParaRPr lang="en-US" sz="2800" dirty="0"/>
        </a:p>
      </dgm:t>
    </dgm:pt>
    <dgm:pt modelId="{906E9456-C063-4F4D-B2C9-1A480FA747C7}" type="parTrans" cxnId="{E094CBA5-67AF-49A6-97F2-7D5FD34F1FF0}">
      <dgm:prSet/>
      <dgm:spPr/>
      <dgm:t>
        <a:bodyPr/>
        <a:lstStyle/>
        <a:p>
          <a:endParaRPr lang="en-US"/>
        </a:p>
      </dgm:t>
    </dgm:pt>
    <dgm:pt modelId="{3F0263BA-ECE3-4889-82CD-5478E9183055}" type="sibTrans" cxnId="{E094CBA5-67AF-49A6-97F2-7D5FD34F1FF0}">
      <dgm:prSet/>
      <dgm:spPr/>
      <dgm:t>
        <a:bodyPr/>
        <a:lstStyle/>
        <a:p>
          <a:endParaRPr lang="en-US"/>
        </a:p>
      </dgm:t>
    </dgm:pt>
    <dgm:pt modelId="{BE3F222C-B42A-41DC-A136-A677AD78CDE5}" type="pres">
      <dgm:prSet presAssocID="{2BB90344-7F3F-4E37-945E-D1D39D446491}" presName="outerComposite" presStyleCnt="0">
        <dgm:presLayoutVars>
          <dgm:chMax val="2"/>
          <dgm:animLvl val="lvl"/>
          <dgm:resizeHandles val="exact"/>
        </dgm:presLayoutVars>
      </dgm:prSet>
      <dgm:spPr/>
      <dgm:t>
        <a:bodyPr/>
        <a:lstStyle/>
        <a:p>
          <a:endParaRPr lang="en-US"/>
        </a:p>
      </dgm:t>
    </dgm:pt>
    <dgm:pt modelId="{3E242C58-29FD-473F-A4F7-49002E52EC07}" type="pres">
      <dgm:prSet presAssocID="{2BB90344-7F3F-4E37-945E-D1D39D446491}" presName="dummyMaxCanvas" presStyleCnt="0"/>
      <dgm:spPr/>
      <dgm:t>
        <a:bodyPr/>
        <a:lstStyle/>
        <a:p>
          <a:endParaRPr lang="en-US"/>
        </a:p>
      </dgm:t>
    </dgm:pt>
    <dgm:pt modelId="{0034A24B-2952-4F1B-AEEC-7FDE5E0AFB28}" type="pres">
      <dgm:prSet presAssocID="{2BB90344-7F3F-4E37-945E-D1D39D446491}" presName="parentComposite" presStyleCnt="0"/>
      <dgm:spPr/>
      <dgm:t>
        <a:bodyPr/>
        <a:lstStyle/>
        <a:p>
          <a:endParaRPr lang="en-US"/>
        </a:p>
      </dgm:t>
    </dgm:pt>
    <dgm:pt modelId="{7E17A027-70BB-40CA-8003-9CD688D10928}" type="pres">
      <dgm:prSet presAssocID="{2BB90344-7F3F-4E37-945E-D1D39D446491}" presName="parent1" presStyleLbl="alignAccFollowNode1" presStyleIdx="0" presStyleCnt="4" custScaleX="129162" custLinFactNeighborX="-14530">
        <dgm:presLayoutVars>
          <dgm:chMax val="4"/>
        </dgm:presLayoutVars>
      </dgm:prSet>
      <dgm:spPr/>
      <dgm:t>
        <a:bodyPr/>
        <a:lstStyle/>
        <a:p>
          <a:endParaRPr lang="en-US"/>
        </a:p>
      </dgm:t>
    </dgm:pt>
    <dgm:pt modelId="{874A497D-BC67-46C4-BCD6-19217A624DA5}" type="pres">
      <dgm:prSet presAssocID="{2BB90344-7F3F-4E37-945E-D1D39D446491}" presName="parent2" presStyleLbl="alignAccFollowNode1" presStyleIdx="1" presStyleCnt="4" custScaleX="129162" custLinFactNeighborX="24786">
        <dgm:presLayoutVars>
          <dgm:chMax val="4"/>
        </dgm:presLayoutVars>
      </dgm:prSet>
      <dgm:spPr/>
      <dgm:t>
        <a:bodyPr/>
        <a:lstStyle/>
        <a:p>
          <a:endParaRPr lang="en-US"/>
        </a:p>
      </dgm:t>
    </dgm:pt>
    <dgm:pt modelId="{621AB36D-5884-4B87-953E-FCD15AED3870}" type="pres">
      <dgm:prSet presAssocID="{2BB90344-7F3F-4E37-945E-D1D39D446491}" presName="childrenComposite" presStyleCnt="0"/>
      <dgm:spPr/>
      <dgm:t>
        <a:bodyPr/>
        <a:lstStyle/>
        <a:p>
          <a:endParaRPr lang="en-US"/>
        </a:p>
      </dgm:t>
    </dgm:pt>
    <dgm:pt modelId="{8F097621-7BC7-49C1-91EF-B6DF08EEE67E}" type="pres">
      <dgm:prSet presAssocID="{2BB90344-7F3F-4E37-945E-D1D39D446491}" presName="dummyMaxCanvas_ChildArea" presStyleCnt="0"/>
      <dgm:spPr/>
      <dgm:t>
        <a:bodyPr/>
        <a:lstStyle/>
        <a:p>
          <a:endParaRPr lang="en-US"/>
        </a:p>
      </dgm:t>
    </dgm:pt>
    <dgm:pt modelId="{3CBD1693-075F-474F-8041-7D7D8C1447A2}" type="pres">
      <dgm:prSet presAssocID="{2BB90344-7F3F-4E37-945E-D1D39D446491}" presName="fulcrum" presStyleLbl="alignAccFollowNode1" presStyleIdx="2" presStyleCnt="4"/>
      <dgm:spPr/>
      <dgm:t>
        <a:bodyPr/>
        <a:lstStyle/>
        <a:p>
          <a:endParaRPr lang="en-US"/>
        </a:p>
      </dgm:t>
    </dgm:pt>
    <dgm:pt modelId="{F62FEEC3-65B8-4596-A1D7-B3E7DB98B816}" type="pres">
      <dgm:prSet presAssocID="{2BB90344-7F3F-4E37-945E-D1D39D446491}" presName="balance_23" presStyleLbl="alignAccFollowNode1" presStyleIdx="3" presStyleCnt="4" custScaleX="110768" custScaleY="103152" custLinFactNeighborX="-2569" custLinFactNeighborY="-441">
        <dgm:presLayoutVars>
          <dgm:bulletEnabled val="1"/>
        </dgm:presLayoutVars>
      </dgm:prSet>
      <dgm:spPr/>
      <dgm:t>
        <a:bodyPr/>
        <a:lstStyle/>
        <a:p>
          <a:endParaRPr lang="en-US"/>
        </a:p>
      </dgm:t>
    </dgm:pt>
    <dgm:pt modelId="{6BD8B82C-9216-4221-999E-B85FE13BEF2C}" type="pres">
      <dgm:prSet presAssocID="{2BB90344-7F3F-4E37-945E-D1D39D446491}" presName="right_23_1" presStyleLbl="node1" presStyleIdx="0" presStyleCnt="5" custScaleX="129162" custLinFactNeighborX="1975" custLinFactNeighborY="5769">
        <dgm:presLayoutVars>
          <dgm:bulletEnabled val="1"/>
        </dgm:presLayoutVars>
      </dgm:prSet>
      <dgm:spPr/>
      <dgm:t>
        <a:bodyPr/>
        <a:lstStyle/>
        <a:p>
          <a:endParaRPr lang="en-US"/>
        </a:p>
      </dgm:t>
    </dgm:pt>
    <dgm:pt modelId="{35B2CE4C-0C9E-43EF-BC5F-41A29CC36EE8}" type="pres">
      <dgm:prSet presAssocID="{2BB90344-7F3F-4E37-945E-D1D39D446491}" presName="right_23_2" presStyleLbl="node1" presStyleIdx="1" presStyleCnt="5" custAng="21518651" custScaleX="129162" custLinFactNeighborX="454" custLinFactNeighborY="16435">
        <dgm:presLayoutVars>
          <dgm:bulletEnabled val="1"/>
        </dgm:presLayoutVars>
      </dgm:prSet>
      <dgm:spPr/>
      <dgm:t>
        <a:bodyPr/>
        <a:lstStyle/>
        <a:p>
          <a:endParaRPr lang="en-US"/>
        </a:p>
      </dgm:t>
    </dgm:pt>
    <dgm:pt modelId="{F189E388-E8DF-4B9E-B4A2-B0B3130449CC}" type="pres">
      <dgm:prSet presAssocID="{2BB90344-7F3F-4E37-945E-D1D39D446491}" presName="right_23_3" presStyleLbl="node1" presStyleIdx="2" presStyleCnt="5" custScaleX="129162" custLinFactNeighborX="11973" custLinFactNeighborY="19426">
        <dgm:presLayoutVars>
          <dgm:bulletEnabled val="1"/>
        </dgm:presLayoutVars>
      </dgm:prSet>
      <dgm:spPr/>
      <dgm:t>
        <a:bodyPr/>
        <a:lstStyle/>
        <a:p>
          <a:endParaRPr lang="en-US"/>
        </a:p>
      </dgm:t>
    </dgm:pt>
    <dgm:pt modelId="{BCC99B30-954E-4429-B966-0D20892BCDB1}" type="pres">
      <dgm:prSet presAssocID="{2BB90344-7F3F-4E37-945E-D1D39D446491}" presName="left_23_1" presStyleLbl="node1" presStyleIdx="3" presStyleCnt="5" custScaleX="144696">
        <dgm:presLayoutVars>
          <dgm:bulletEnabled val="1"/>
        </dgm:presLayoutVars>
      </dgm:prSet>
      <dgm:spPr/>
      <dgm:t>
        <a:bodyPr/>
        <a:lstStyle/>
        <a:p>
          <a:endParaRPr lang="en-US"/>
        </a:p>
      </dgm:t>
    </dgm:pt>
    <dgm:pt modelId="{AF645500-40E7-42F0-823E-83E80C25537A}" type="pres">
      <dgm:prSet presAssocID="{2BB90344-7F3F-4E37-945E-D1D39D446491}" presName="left_23_2" presStyleLbl="node1" presStyleIdx="4" presStyleCnt="5" custAng="21360000" custScaleX="144696" custLinFactNeighborX="-10843" custLinFactNeighborY="6398">
        <dgm:presLayoutVars>
          <dgm:bulletEnabled val="1"/>
        </dgm:presLayoutVars>
      </dgm:prSet>
      <dgm:spPr/>
      <dgm:t>
        <a:bodyPr/>
        <a:lstStyle/>
        <a:p>
          <a:endParaRPr lang="en-US"/>
        </a:p>
      </dgm:t>
    </dgm:pt>
  </dgm:ptLst>
  <dgm:cxnLst>
    <dgm:cxn modelId="{D051881F-9D82-4D68-9293-B63FAD95EC17}" srcId="{2BB90344-7F3F-4E37-945E-D1D39D446491}" destId="{C7756404-5CAE-4DB2-ABC1-D4A018336797}" srcOrd="1" destOrd="0" parTransId="{E1B10DFD-5C4F-4D80-8568-36502E1D3965}" sibTransId="{52CE3BA7-6DD0-4B16-8D13-F8CEA618EA8D}"/>
    <dgm:cxn modelId="{C237321B-FB7B-4B77-AFFA-44889351009E}" srcId="{C7756404-5CAE-4DB2-ABC1-D4A018336797}" destId="{9D1F65AF-9FB6-467D-A756-F7A693592426}" srcOrd="0" destOrd="0" parTransId="{81CD5C04-1BAC-4716-90C3-D626D11B6BBF}" sibTransId="{7E4C519C-7BA4-4B37-85BE-AC71E0430AC9}"/>
    <dgm:cxn modelId="{890B1B59-890A-4CA3-8C1A-81F75C4D1A81}" type="presOf" srcId="{C7756404-5CAE-4DB2-ABC1-D4A018336797}" destId="{874A497D-BC67-46C4-BCD6-19217A624DA5}" srcOrd="0" destOrd="0" presId="urn:microsoft.com/office/officeart/2005/8/layout/balance1"/>
    <dgm:cxn modelId="{85F17F6F-7AD2-418F-9F8E-C21AB99F4D42}" type="presOf" srcId="{9D1F65AF-9FB6-467D-A756-F7A693592426}" destId="{6BD8B82C-9216-4221-999E-B85FE13BEF2C}" srcOrd="0" destOrd="0" presId="urn:microsoft.com/office/officeart/2005/8/layout/balance1"/>
    <dgm:cxn modelId="{92316446-7A87-4780-ADBC-923ED12FF07E}" type="presOf" srcId="{F8F7E649-E1E6-43A4-8F01-0FD8C745F6A6}" destId="{35B2CE4C-0C9E-43EF-BC5F-41A29CC36EE8}" srcOrd="0" destOrd="0" presId="urn:microsoft.com/office/officeart/2005/8/layout/balance1"/>
    <dgm:cxn modelId="{E5EBA2F6-7924-4511-8C7F-18B279FDF6C5}" srcId="{DF4850FB-8757-40E7-BAF5-95BB3F75AE92}" destId="{75971332-AE11-4C8E-8A66-B72B53CD3A61}" srcOrd="0" destOrd="0" parTransId="{5A3558AA-33BA-4A08-B7CA-B8660140B947}" sibTransId="{7A28C93E-2D38-4961-A1FA-E05C03C378B9}"/>
    <dgm:cxn modelId="{E094CBA5-67AF-49A6-97F2-7D5FD34F1FF0}" srcId="{C7756404-5CAE-4DB2-ABC1-D4A018336797}" destId="{C1717DC0-9779-414B-9CD4-F7279AF5BE5A}" srcOrd="2" destOrd="0" parTransId="{906E9456-C063-4F4D-B2C9-1A480FA747C7}" sibTransId="{3F0263BA-ECE3-4889-82CD-5478E9183055}"/>
    <dgm:cxn modelId="{FE11D9BA-4DEB-4000-923A-EA24022B9792}" type="presOf" srcId="{EB7CAFCF-D7D5-4BF2-83B1-DAE51FE38E6D}" destId="{AF645500-40E7-42F0-823E-83E80C25537A}" srcOrd="0" destOrd="0" presId="urn:microsoft.com/office/officeart/2005/8/layout/balance1"/>
    <dgm:cxn modelId="{E9D0C7A5-CE6C-4CA4-B878-234A81073354}" srcId="{DF4850FB-8757-40E7-BAF5-95BB3F75AE92}" destId="{EB7CAFCF-D7D5-4BF2-83B1-DAE51FE38E6D}" srcOrd="1" destOrd="0" parTransId="{969D67E9-D16E-49FD-94B8-6011E81BFB43}" sibTransId="{ACF386BB-544E-4448-B9A0-DD11454FE00F}"/>
    <dgm:cxn modelId="{55F5B5AF-0E82-4844-A0C6-3873B65BF5DD}" type="presOf" srcId="{DF4850FB-8757-40E7-BAF5-95BB3F75AE92}" destId="{7E17A027-70BB-40CA-8003-9CD688D10928}" srcOrd="0" destOrd="0" presId="urn:microsoft.com/office/officeart/2005/8/layout/balance1"/>
    <dgm:cxn modelId="{0487944A-B212-47E9-A908-829431DFFE0B}" type="presOf" srcId="{C1717DC0-9779-414B-9CD4-F7279AF5BE5A}" destId="{F189E388-E8DF-4B9E-B4A2-B0B3130449CC}" srcOrd="0" destOrd="0" presId="urn:microsoft.com/office/officeart/2005/8/layout/balance1"/>
    <dgm:cxn modelId="{F0501B61-F455-4625-8F46-D0E90564CE76}" srcId="{C7756404-5CAE-4DB2-ABC1-D4A018336797}" destId="{F8F7E649-E1E6-43A4-8F01-0FD8C745F6A6}" srcOrd="1" destOrd="0" parTransId="{80665952-187D-42E1-9F9B-4DE6BED3E44B}" sibTransId="{9864D6BA-62D0-4765-9676-F22A36E0C7D8}"/>
    <dgm:cxn modelId="{B85E5BEE-24EB-4B4D-9620-80BBB3DE3796}" srcId="{2BB90344-7F3F-4E37-945E-D1D39D446491}" destId="{DF4850FB-8757-40E7-BAF5-95BB3F75AE92}" srcOrd="0" destOrd="0" parTransId="{F294635E-8107-4BD3-B639-85A03B3EAC49}" sibTransId="{91C4D7FC-91B5-48BD-BB5D-156786089293}"/>
    <dgm:cxn modelId="{8F81976B-FD36-4D47-8FF2-5CA9DFC5827E}" type="presOf" srcId="{75971332-AE11-4C8E-8A66-B72B53CD3A61}" destId="{BCC99B30-954E-4429-B966-0D20892BCDB1}" srcOrd="0" destOrd="0" presId="urn:microsoft.com/office/officeart/2005/8/layout/balance1"/>
    <dgm:cxn modelId="{ACF92A74-760B-41A4-8057-672CCD5337A2}" type="presOf" srcId="{2BB90344-7F3F-4E37-945E-D1D39D446491}" destId="{BE3F222C-B42A-41DC-A136-A677AD78CDE5}" srcOrd="0" destOrd="0" presId="urn:microsoft.com/office/officeart/2005/8/layout/balance1"/>
    <dgm:cxn modelId="{1CC21490-F6F3-4C61-8ABA-4280090CB2EF}" type="presParOf" srcId="{BE3F222C-B42A-41DC-A136-A677AD78CDE5}" destId="{3E242C58-29FD-473F-A4F7-49002E52EC07}" srcOrd="0" destOrd="0" presId="urn:microsoft.com/office/officeart/2005/8/layout/balance1"/>
    <dgm:cxn modelId="{7BA8E4BB-55D0-48D7-A594-27396BA2EC99}" type="presParOf" srcId="{BE3F222C-B42A-41DC-A136-A677AD78CDE5}" destId="{0034A24B-2952-4F1B-AEEC-7FDE5E0AFB28}" srcOrd="1" destOrd="0" presId="urn:microsoft.com/office/officeart/2005/8/layout/balance1"/>
    <dgm:cxn modelId="{D207547C-AE55-487B-A209-7AB754C2F357}" type="presParOf" srcId="{0034A24B-2952-4F1B-AEEC-7FDE5E0AFB28}" destId="{7E17A027-70BB-40CA-8003-9CD688D10928}" srcOrd="0" destOrd="0" presId="urn:microsoft.com/office/officeart/2005/8/layout/balance1"/>
    <dgm:cxn modelId="{8DC6E282-AC12-436E-B8EF-A3D21E57F0C8}" type="presParOf" srcId="{0034A24B-2952-4F1B-AEEC-7FDE5E0AFB28}" destId="{874A497D-BC67-46C4-BCD6-19217A624DA5}" srcOrd="1" destOrd="0" presId="urn:microsoft.com/office/officeart/2005/8/layout/balance1"/>
    <dgm:cxn modelId="{AE641483-670F-409A-9B05-23F323231F69}" type="presParOf" srcId="{BE3F222C-B42A-41DC-A136-A677AD78CDE5}" destId="{621AB36D-5884-4B87-953E-FCD15AED3870}" srcOrd="2" destOrd="0" presId="urn:microsoft.com/office/officeart/2005/8/layout/balance1"/>
    <dgm:cxn modelId="{857A079D-BBBF-4A1B-9302-D819215FA734}" type="presParOf" srcId="{621AB36D-5884-4B87-953E-FCD15AED3870}" destId="{8F097621-7BC7-49C1-91EF-B6DF08EEE67E}" srcOrd="0" destOrd="0" presId="urn:microsoft.com/office/officeart/2005/8/layout/balance1"/>
    <dgm:cxn modelId="{3871D954-F339-42AE-803D-40C243557105}" type="presParOf" srcId="{621AB36D-5884-4B87-953E-FCD15AED3870}" destId="{3CBD1693-075F-474F-8041-7D7D8C1447A2}" srcOrd="1" destOrd="0" presId="urn:microsoft.com/office/officeart/2005/8/layout/balance1"/>
    <dgm:cxn modelId="{3DD6BBA0-BFBB-4B76-A457-D2B04CCAFB7F}" type="presParOf" srcId="{621AB36D-5884-4B87-953E-FCD15AED3870}" destId="{F62FEEC3-65B8-4596-A1D7-B3E7DB98B816}" srcOrd="2" destOrd="0" presId="urn:microsoft.com/office/officeart/2005/8/layout/balance1"/>
    <dgm:cxn modelId="{8F7FC95D-0C53-4414-BD65-B1BC98B28CB4}" type="presParOf" srcId="{621AB36D-5884-4B87-953E-FCD15AED3870}" destId="{6BD8B82C-9216-4221-999E-B85FE13BEF2C}" srcOrd="3" destOrd="0" presId="urn:microsoft.com/office/officeart/2005/8/layout/balance1"/>
    <dgm:cxn modelId="{90442EFA-CB0B-4FCF-A68E-D70448FB9301}" type="presParOf" srcId="{621AB36D-5884-4B87-953E-FCD15AED3870}" destId="{35B2CE4C-0C9E-43EF-BC5F-41A29CC36EE8}" srcOrd="4" destOrd="0" presId="urn:microsoft.com/office/officeart/2005/8/layout/balance1"/>
    <dgm:cxn modelId="{B3DA6806-2897-4D1E-A852-357D0B434DB4}" type="presParOf" srcId="{621AB36D-5884-4B87-953E-FCD15AED3870}" destId="{F189E388-E8DF-4B9E-B4A2-B0B3130449CC}" srcOrd="5" destOrd="0" presId="urn:microsoft.com/office/officeart/2005/8/layout/balance1"/>
    <dgm:cxn modelId="{9EF7AFD3-9CDB-4236-91EE-74CA79D673A5}" type="presParOf" srcId="{621AB36D-5884-4B87-953E-FCD15AED3870}" destId="{BCC99B30-954E-4429-B966-0D20892BCDB1}" srcOrd="6" destOrd="0" presId="urn:microsoft.com/office/officeart/2005/8/layout/balance1"/>
    <dgm:cxn modelId="{6F90F1CD-51E1-48D8-A873-3A180C8F3154}" type="presParOf" srcId="{621AB36D-5884-4B87-953E-FCD15AED3870}" destId="{AF645500-40E7-42F0-823E-83E80C25537A}" srcOrd="7" destOrd="0" presId="urn:microsoft.com/office/officeart/2005/8/layout/balance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37BF9FBF-3155-4049-BB85-F10D692605E2}" type="doc">
      <dgm:prSet loTypeId="urn:microsoft.com/office/officeart/2005/8/layout/funnel1" loCatId="process" qsTypeId="urn:microsoft.com/office/officeart/2005/8/quickstyle/simple1" qsCatId="simple" csTypeId="urn:microsoft.com/office/officeart/2005/8/colors/colorful2" csCatId="colorful" phldr="1"/>
      <dgm:spPr/>
      <dgm:t>
        <a:bodyPr/>
        <a:lstStyle/>
        <a:p>
          <a:endParaRPr lang="en-US"/>
        </a:p>
      </dgm:t>
    </dgm:pt>
    <dgm:pt modelId="{8D28A9E1-D61C-4CEB-ACFA-126C0D11C9C7}">
      <dgm:prSet phldrT="[Text]" custT="1"/>
      <dgm:spPr>
        <a:solidFill>
          <a:schemeClr val="accent3">
            <a:lumMod val="75000"/>
          </a:schemeClr>
        </a:solidFill>
      </dgm:spPr>
      <dgm:t>
        <a:bodyPr/>
        <a:lstStyle/>
        <a:p>
          <a:r>
            <a:rPr lang="en-US" sz="2800" dirty="0" smtClean="0"/>
            <a:t>Rhinitis</a:t>
          </a:r>
          <a:endParaRPr lang="en-US" sz="2800" dirty="0"/>
        </a:p>
      </dgm:t>
      <dgm:extLst>
        <a:ext uri="{E40237B7-FDA0-4F09-8148-C483321AD2D9}">
          <dgm14:cNvPr xmlns:dgm14="http://schemas.microsoft.com/office/drawing/2010/diagram" id="0" name="" descr="Rhinitis&#10;Chronic Cough&#10;GERD&#10;Sleep Apnea&#10;"/>
        </a:ext>
      </dgm:extLst>
    </dgm:pt>
    <dgm:pt modelId="{C1054159-F697-48E9-9BC7-AFCAA9F4DBCB}" type="parTrans" cxnId="{0B5C5614-6D4B-4BCC-AC56-0A6A5E59D74E}">
      <dgm:prSet/>
      <dgm:spPr/>
      <dgm:t>
        <a:bodyPr/>
        <a:lstStyle/>
        <a:p>
          <a:endParaRPr lang="en-US"/>
        </a:p>
      </dgm:t>
    </dgm:pt>
    <dgm:pt modelId="{F56473FA-2CE3-4E2C-92A1-A07B1FA22EFB}" type="sibTrans" cxnId="{0B5C5614-6D4B-4BCC-AC56-0A6A5E59D74E}">
      <dgm:prSet/>
      <dgm:spPr/>
      <dgm:t>
        <a:bodyPr/>
        <a:lstStyle/>
        <a:p>
          <a:endParaRPr lang="en-US"/>
        </a:p>
      </dgm:t>
    </dgm:pt>
    <dgm:pt modelId="{AFF439FD-A13F-4308-A530-561EFB16855F}">
      <dgm:prSet phldrT="[Text]" custT="1"/>
      <dgm:spPr>
        <a:solidFill>
          <a:schemeClr val="accent6">
            <a:lumMod val="75000"/>
          </a:schemeClr>
        </a:solidFill>
      </dgm:spPr>
      <dgm:t>
        <a:bodyPr/>
        <a:lstStyle/>
        <a:p>
          <a:r>
            <a:rPr lang="en-US" sz="2800" dirty="0" smtClean="0"/>
            <a:t>Chronic Cough</a:t>
          </a:r>
          <a:endParaRPr lang="en-US" sz="2800" dirty="0"/>
        </a:p>
      </dgm:t>
      <dgm:extLst>
        <a:ext uri="{E40237B7-FDA0-4F09-8148-C483321AD2D9}">
          <dgm14:cNvPr xmlns:dgm14="http://schemas.microsoft.com/office/drawing/2010/diagram" id="0" name="" descr="Rhinitis&#10;Chronic Cough&#10;GERD&#10;Sleep Apnea&#10;"/>
        </a:ext>
      </dgm:extLst>
    </dgm:pt>
    <dgm:pt modelId="{A6871FFE-4441-46D6-9B28-190E02C5E5C9}" type="parTrans" cxnId="{FB55D385-6071-439F-B18A-54B1BDADF699}">
      <dgm:prSet/>
      <dgm:spPr/>
      <dgm:t>
        <a:bodyPr/>
        <a:lstStyle/>
        <a:p>
          <a:endParaRPr lang="en-US"/>
        </a:p>
      </dgm:t>
    </dgm:pt>
    <dgm:pt modelId="{4B0D2492-22BB-4CE4-AA2E-E655A5994B58}" type="sibTrans" cxnId="{FB55D385-6071-439F-B18A-54B1BDADF699}">
      <dgm:prSet/>
      <dgm:spPr/>
      <dgm:t>
        <a:bodyPr/>
        <a:lstStyle/>
        <a:p>
          <a:endParaRPr lang="en-US"/>
        </a:p>
      </dgm:t>
    </dgm:pt>
    <dgm:pt modelId="{2B420402-1CEE-4EB9-8700-FDFE2219A91B}">
      <dgm:prSet phldrT="[Text]" custT="1"/>
      <dgm:spPr>
        <a:solidFill>
          <a:schemeClr val="accent2">
            <a:lumMod val="75000"/>
          </a:schemeClr>
        </a:solidFill>
      </dgm:spPr>
      <dgm:t>
        <a:bodyPr/>
        <a:lstStyle/>
        <a:p>
          <a:r>
            <a:rPr lang="en-US" sz="2800" dirty="0" smtClean="0"/>
            <a:t>GERD</a:t>
          </a:r>
          <a:endParaRPr lang="en-US" sz="2800" dirty="0"/>
        </a:p>
      </dgm:t>
      <dgm:extLst>
        <a:ext uri="{E40237B7-FDA0-4F09-8148-C483321AD2D9}">
          <dgm14:cNvPr xmlns:dgm14="http://schemas.microsoft.com/office/drawing/2010/diagram" id="0" name="" descr="Rhinitis&#10;Chronic Cough&#10;GERD&#10;Sleep Apnea&#10;"/>
        </a:ext>
      </dgm:extLst>
    </dgm:pt>
    <dgm:pt modelId="{A59713C9-5188-4F63-9406-AAC1BA294DD8}" type="parTrans" cxnId="{45EB8E45-20AE-475A-8B24-0AF175EB0615}">
      <dgm:prSet/>
      <dgm:spPr/>
      <dgm:t>
        <a:bodyPr/>
        <a:lstStyle/>
        <a:p>
          <a:endParaRPr lang="en-US"/>
        </a:p>
      </dgm:t>
    </dgm:pt>
    <dgm:pt modelId="{123BFD86-1CD8-4B0D-ADAE-776AF2856F2C}" type="sibTrans" cxnId="{45EB8E45-20AE-475A-8B24-0AF175EB0615}">
      <dgm:prSet/>
      <dgm:spPr/>
      <dgm:t>
        <a:bodyPr/>
        <a:lstStyle/>
        <a:p>
          <a:endParaRPr lang="en-US"/>
        </a:p>
      </dgm:t>
    </dgm:pt>
    <dgm:pt modelId="{240EEEC8-77A5-4344-87CA-641E89A40077}">
      <dgm:prSet phldrT="[Text]" custT="1"/>
      <dgm:spPr/>
      <dgm:t>
        <a:bodyPr/>
        <a:lstStyle/>
        <a:p>
          <a:r>
            <a:rPr lang="en-US" sz="3200" b="1" dirty="0" smtClean="0">
              <a:solidFill>
                <a:schemeClr val="accent2">
                  <a:lumMod val="50000"/>
                </a:schemeClr>
              </a:solidFill>
            </a:rPr>
            <a:t>Sleep Apnea</a:t>
          </a:r>
          <a:endParaRPr lang="en-US" sz="3200" b="1" dirty="0">
            <a:solidFill>
              <a:schemeClr val="accent2">
                <a:lumMod val="50000"/>
              </a:schemeClr>
            </a:solidFill>
          </a:endParaRPr>
        </a:p>
      </dgm:t>
      <dgm:extLst>
        <a:ext uri="{E40237B7-FDA0-4F09-8148-C483321AD2D9}">
          <dgm14:cNvPr xmlns:dgm14="http://schemas.microsoft.com/office/drawing/2010/diagram" id="0" name="" descr="Rhinitis&#10;Chronic Cough&#10;GERD&#10;Sleep Apnea&#10;"/>
        </a:ext>
      </dgm:extLst>
    </dgm:pt>
    <dgm:pt modelId="{DD375C49-C9DB-4E9A-8D37-B05977BE45C2}" type="parTrans" cxnId="{14BA96FA-266C-4B45-A7C7-01B41CF030AF}">
      <dgm:prSet/>
      <dgm:spPr/>
      <dgm:t>
        <a:bodyPr/>
        <a:lstStyle/>
        <a:p>
          <a:endParaRPr lang="en-US"/>
        </a:p>
      </dgm:t>
    </dgm:pt>
    <dgm:pt modelId="{3AE9443B-7FB5-4950-94CD-7CB7CED9209B}" type="sibTrans" cxnId="{14BA96FA-266C-4B45-A7C7-01B41CF030AF}">
      <dgm:prSet/>
      <dgm:spPr/>
      <dgm:t>
        <a:bodyPr/>
        <a:lstStyle/>
        <a:p>
          <a:endParaRPr lang="en-US"/>
        </a:p>
      </dgm:t>
    </dgm:pt>
    <dgm:pt modelId="{33D4C69C-78AE-415C-8365-559FF8D6D973}" type="pres">
      <dgm:prSet presAssocID="{37BF9FBF-3155-4049-BB85-F10D692605E2}" presName="Name0" presStyleCnt="0">
        <dgm:presLayoutVars>
          <dgm:chMax val="4"/>
          <dgm:resizeHandles val="exact"/>
        </dgm:presLayoutVars>
      </dgm:prSet>
      <dgm:spPr/>
      <dgm:t>
        <a:bodyPr/>
        <a:lstStyle/>
        <a:p>
          <a:endParaRPr lang="en-US"/>
        </a:p>
      </dgm:t>
    </dgm:pt>
    <dgm:pt modelId="{3CBB94BE-C9D6-4674-AC68-86DF607ED823}" type="pres">
      <dgm:prSet presAssocID="{37BF9FBF-3155-4049-BB85-F10D692605E2}" presName="ellipse" presStyleLbl="trBgShp" presStyleIdx="0" presStyleCnt="1"/>
      <dgm:spPr/>
    </dgm:pt>
    <dgm:pt modelId="{07272EAE-9BB6-4A9F-8784-5C66EE75ED97}" type="pres">
      <dgm:prSet presAssocID="{37BF9FBF-3155-4049-BB85-F10D692605E2}" presName="arrow1" presStyleLbl="fgShp" presStyleIdx="0" presStyleCnt="1"/>
      <dgm:spPr>
        <a:solidFill>
          <a:schemeClr val="accent2">
            <a:lumMod val="75000"/>
          </a:schemeClr>
        </a:solidFill>
      </dgm:spPr>
    </dgm:pt>
    <dgm:pt modelId="{171AA261-205E-4EE9-9ECB-87504141AE86}" type="pres">
      <dgm:prSet presAssocID="{37BF9FBF-3155-4049-BB85-F10D692605E2}" presName="rectangle" presStyleLbl="revTx" presStyleIdx="0" presStyleCnt="1">
        <dgm:presLayoutVars>
          <dgm:bulletEnabled val="1"/>
        </dgm:presLayoutVars>
      </dgm:prSet>
      <dgm:spPr/>
      <dgm:t>
        <a:bodyPr/>
        <a:lstStyle/>
        <a:p>
          <a:endParaRPr lang="en-US"/>
        </a:p>
      </dgm:t>
    </dgm:pt>
    <dgm:pt modelId="{0A999041-CE6A-4DC9-A186-0CEF581AC460}" type="pres">
      <dgm:prSet presAssocID="{AFF439FD-A13F-4308-A530-561EFB16855F}" presName="item1" presStyleLbl="node1" presStyleIdx="0" presStyleCnt="3">
        <dgm:presLayoutVars>
          <dgm:bulletEnabled val="1"/>
        </dgm:presLayoutVars>
      </dgm:prSet>
      <dgm:spPr/>
      <dgm:t>
        <a:bodyPr/>
        <a:lstStyle/>
        <a:p>
          <a:endParaRPr lang="en-US"/>
        </a:p>
      </dgm:t>
    </dgm:pt>
    <dgm:pt modelId="{B06D2331-1F24-4E7F-BEFB-3837818F3EFF}" type="pres">
      <dgm:prSet presAssocID="{2B420402-1CEE-4EB9-8700-FDFE2219A91B}" presName="item2" presStyleLbl="node1" presStyleIdx="1" presStyleCnt="3">
        <dgm:presLayoutVars>
          <dgm:bulletEnabled val="1"/>
        </dgm:presLayoutVars>
      </dgm:prSet>
      <dgm:spPr/>
      <dgm:t>
        <a:bodyPr/>
        <a:lstStyle/>
        <a:p>
          <a:endParaRPr lang="en-US"/>
        </a:p>
      </dgm:t>
    </dgm:pt>
    <dgm:pt modelId="{CF700D03-34A5-4A0A-9A98-D24F4EC80297}" type="pres">
      <dgm:prSet presAssocID="{240EEEC8-77A5-4344-87CA-641E89A40077}" presName="item3" presStyleLbl="node1" presStyleIdx="2" presStyleCnt="3">
        <dgm:presLayoutVars>
          <dgm:bulletEnabled val="1"/>
        </dgm:presLayoutVars>
      </dgm:prSet>
      <dgm:spPr/>
      <dgm:t>
        <a:bodyPr/>
        <a:lstStyle/>
        <a:p>
          <a:endParaRPr lang="en-US"/>
        </a:p>
      </dgm:t>
    </dgm:pt>
    <dgm:pt modelId="{1869B706-FC5B-4820-A636-8DA6721F51FA}" type="pres">
      <dgm:prSet presAssocID="{37BF9FBF-3155-4049-BB85-F10D692605E2}" presName="funnel" presStyleLbl="trAlignAcc1" presStyleIdx="0" presStyleCnt="1"/>
      <dgm:spPr>
        <a:solidFill>
          <a:schemeClr val="accent6">
            <a:lumMod val="20000"/>
            <a:lumOff val="80000"/>
            <a:alpha val="40000"/>
          </a:schemeClr>
        </a:solidFill>
        <a:ln>
          <a:solidFill>
            <a:schemeClr val="tx2">
              <a:lumMod val="25000"/>
            </a:schemeClr>
          </a:solidFill>
        </a:ln>
      </dgm:spPr>
    </dgm:pt>
  </dgm:ptLst>
  <dgm:cxnLst>
    <dgm:cxn modelId="{45EB8E45-20AE-475A-8B24-0AF175EB0615}" srcId="{37BF9FBF-3155-4049-BB85-F10D692605E2}" destId="{2B420402-1CEE-4EB9-8700-FDFE2219A91B}" srcOrd="2" destOrd="0" parTransId="{A59713C9-5188-4F63-9406-AAC1BA294DD8}" sibTransId="{123BFD86-1CD8-4B0D-ADAE-776AF2856F2C}"/>
    <dgm:cxn modelId="{A440BE11-910C-4474-BD5E-B626CD4DB546}" type="presOf" srcId="{AFF439FD-A13F-4308-A530-561EFB16855F}" destId="{B06D2331-1F24-4E7F-BEFB-3837818F3EFF}" srcOrd="0" destOrd="0" presId="urn:microsoft.com/office/officeart/2005/8/layout/funnel1"/>
    <dgm:cxn modelId="{29E6F5CE-13D3-4FFD-8701-89F0C6E760A3}" type="presOf" srcId="{240EEEC8-77A5-4344-87CA-641E89A40077}" destId="{171AA261-205E-4EE9-9ECB-87504141AE86}" srcOrd="0" destOrd="0" presId="urn:microsoft.com/office/officeart/2005/8/layout/funnel1"/>
    <dgm:cxn modelId="{96191917-43EA-4C0D-924C-F822B3231C8F}" type="presOf" srcId="{2B420402-1CEE-4EB9-8700-FDFE2219A91B}" destId="{0A999041-CE6A-4DC9-A186-0CEF581AC460}" srcOrd="0" destOrd="0" presId="urn:microsoft.com/office/officeart/2005/8/layout/funnel1"/>
    <dgm:cxn modelId="{88B8BD50-997C-40E4-8F2C-C43D1DB3B91D}" type="presOf" srcId="{37BF9FBF-3155-4049-BB85-F10D692605E2}" destId="{33D4C69C-78AE-415C-8365-559FF8D6D973}" srcOrd="0" destOrd="0" presId="urn:microsoft.com/office/officeart/2005/8/layout/funnel1"/>
    <dgm:cxn modelId="{FB55D385-6071-439F-B18A-54B1BDADF699}" srcId="{37BF9FBF-3155-4049-BB85-F10D692605E2}" destId="{AFF439FD-A13F-4308-A530-561EFB16855F}" srcOrd="1" destOrd="0" parTransId="{A6871FFE-4441-46D6-9B28-190E02C5E5C9}" sibTransId="{4B0D2492-22BB-4CE4-AA2E-E655A5994B58}"/>
    <dgm:cxn modelId="{0B5C5614-6D4B-4BCC-AC56-0A6A5E59D74E}" srcId="{37BF9FBF-3155-4049-BB85-F10D692605E2}" destId="{8D28A9E1-D61C-4CEB-ACFA-126C0D11C9C7}" srcOrd="0" destOrd="0" parTransId="{C1054159-F697-48E9-9BC7-AFCAA9F4DBCB}" sibTransId="{F56473FA-2CE3-4E2C-92A1-A07B1FA22EFB}"/>
    <dgm:cxn modelId="{14BA96FA-266C-4B45-A7C7-01B41CF030AF}" srcId="{37BF9FBF-3155-4049-BB85-F10D692605E2}" destId="{240EEEC8-77A5-4344-87CA-641E89A40077}" srcOrd="3" destOrd="0" parTransId="{DD375C49-C9DB-4E9A-8D37-B05977BE45C2}" sibTransId="{3AE9443B-7FB5-4950-94CD-7CB7CED9209B}"/>
    <dgm:cxn modelId="{755DB785-43B2-4802-91F3-B58CB53431E6}" type="presOf" srcId="{8D28A9E1-D61C-4CEB-ACFA-126C0D11C9C7}" destId="{CF700D03-34A5-4A0A-9A98-D24F4EC80297}" srcOrd="0" destOrd="0" presId="urn:microsoft.com/office/officeart/2005/8/layout/funnel1"/>
    <dgm:cxn modelId="{B3344A9B-35DE-44DF-96A9-E93DEBA52943}" type="presParOf" srcId="{33D4C69C-78AE-415C-8365-559FF8D6D973}" destId="{3CBB94BE-C9D6-4674-AC68-86DF607ED823}" srcOrd="0" destOrd="0" presId="urn:microsoft.com/office/officeart/2005/8/layout/funnel1"/>
    <dgm:cxn modelId="{4A1BC2F2-29F8-42D6-AB94-FB31A98E52D8}" type="presParOf" srcId="{33D4C69C-78AE-415C-8365-559FF8D6D973}" destId="{07272EAE-9BB6-4A9F-8784-5C66EE75ED97}" srcOrd="1" destOrd="0" presId="urn:microsoft.com/office/officeart/2005/8/layout/funnel1"/>
    <dgm:cxn modelId="{DF68E318-FEEF-474C-B694-616B7C9A093C}" type="presParOf" srcId="{33D4C69C-78AE-415C-8365-559FF8D6D973}" destId="{171AA261-205E-4EE9-9ECB-87504141AE86}" srcOrd="2" destOrd="0" presId="urn:microsoft.com/office/officeart/2005/8/layout/funnel1"/>
    <dgm:cxn modelId="{7DD51BA5-8DBF-402D-950B-CDF22E018815}" type="presParOf" srcId="{33D4C69C-78AE-415C-8365-559FF8D6D973}" destId="{0A999041-CE6A-4DC9-A186-0CEF581AC460}" srcOrd="3" destOrd="0" presId="urn:microsoft.com/office/officeart/2005/8/layout/funnel1"/>
    <dgm:cxn modelId="{5A0D0002-8713-4706-B3E1-29AAC7987060}" type="presParOf" srcId="{33D4C69C-78AE-415C-8365-559FF8D6D973}" destId="{B06D2331-1F24-4E7F-BEFB-3837818F3EFF}" srcOrd="4" destOrd="0" presId="urn:microsoft.com/office/officeart/2005/8/layout/funnel1"/>
    <dgm:cxn modelId="{4F7870FC-E4DB-4748-8CA5-4A52818D3E1E}" type="presParOf" srcId="{33D4C69C-78AE-415C-8365-559FF8D6D973}" destId="{CF700D03-34A5-4A0A-9A98-D24F4EC80297}" srcOrd="5" destOrd="0" presId="urn:microsoft.com/office/officeart/2005/8/layout/funnel1"/>
    <dgm:cxn modelId="{50230DC6-4771-4A7C-AB3D-5224A05D4D99}" type="presParOf" srcId="{33D4C69C-78AE-415C-8365-559FF8D6D973}" destId="{1869B706-FC5B-4820-A636-8DA6721F51FA}" srcOrd="6" destOrd="0" presId="urn:microsoft.com/office/officeart/2005/8/layout/funnel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FC9DEA6-6CD7-417A-8CE2-71D46F8C5DF5}" type="doc">
      <dgm:prSet loTypeId="urn:microsoft.com/office/officeart/2008/layout/RadialCluster" loCatId="cycle" qsTypeId="urn:microsoft.com/office/officeart/2005/8/quickstyle/3d2" qsCatId="3D" csTypeId="urn:microsoft.com/office/officeart/2005/8/colors/colorful2" csCatId="colorful" phldr="1"/>
      <dgm:spPr/>
      <dgm:t>
        <a:bodyPr/>
        <a:lstStyle/>
        <a:p>
          <a:endParaRPr lang="en-US"/>
        </a:p>
      </dgm:t>
    </dgm:pt>
    <dgm:pt modelId="{61806A4D-0235-4EEB-B66F-D9A327F41260}">
      <dgm:prSet phldrT="[Text]" custT="1"/>
      <dgm:spPr>
        <a:solidFill>
          <a:schemeClr val="accent5">
            <a:lumMod val="50000"/>
          </a:schemeClr>
        </a:solidFill>
      </dgm:spPr>
      <dgm:t>
        <a:bodyPr/>
        <a:lstStyle/>
        <a:p>
          <a:r>
            <a:rPr lang="en-US" sz="3600" b="1" dirty="0" smtClean="0">
              <a:latin typeface="Arial" panose="020B0604020202020204" pitchFamily="34" charset="0"/>
              <a:cs typeface="Arial" panose="020B0604020202020204" pitchFamily="34" charset="0"/>
            </a:rPr>
            <a:t>Respiratory Health</a:t>
          </a:r>
          <a:endParaRPr lang="en-US" sz="3600" b="1" dirty="0">
            <a:latin typeface="Arial" panose="020B0604020202020204" pitchFamily="34" charset="0"/>
            <a:cs typeface="Arial" panose="020B0604020202020204" pitchFamily="34" charset="0"/>
          </a:endParaRPr>
        </a:p>
      </dgm:t>
      <dgm:extLst>
        <a:ext uri="{E40237B7-FDA0-4F09-8148-C483321AD2D9}">
          <dgm14:cNvPr xmlns:dgm14="http://schemas.microsoft.com/office/drawing/2010/diagram" id="0" name="" descr="Respiratory Health&#10; Airborne Hazards&#10; Stress and Violence&#10; Military Living Conditions&#10; Exercise and Physical Activity&#10; Tobacco Smoke&#10; Preexisting Factors&#10;"/>
        </a:ext>
      </dgm:extLst>
    </dgm:pt>
    <dgm:pt modelId="{F4D72490-6F8A-4C65-9CED-52C32B874DF9}" type="parTrans" cxnId="{2505389C-D838-4286-B3E7-B6AC9013FA9A}">
      <dgm:prSet/>
      <dgm:spPr/>
      <dgm:t>
        <a:bodyPr/>
        <a:lstStyle/>
        <a:p>
          <a:endParaRPr lang="en-US">
            <a:latin typeface="Arial" panose="020B0604020202020204" pitchFamily="34" charset="0"/>
            <a:cs typeface="Arial" panose="020B0604020202020204" pitchFamily="34" charset="0"/>
          </a:endParaRPr>
        </a:p>
      </dgm:t>
    </dgm:pt>
    <dgm:pt modelId="{8591A635-A7A8-46EE-BE3D-5D601331CD3B}" type="sibTrans" cxnId="{2505389C-D838-4286-B3E7-B6AC9013FA9A}">
      <dgm:prSet/>
      <dgm:spPr/>
      <dgm:t>
        <a:bodyPr/>
        <a:lstStyle/>
        <a:p>
          <a:endParaRPr lang="en-US">
            <a:latin typeface="Arial" panose="020B0604020202020204" pitchFamily="34" charset="0"/>
            <a:cs typeface="Arial" panose="020B0604020202020204" pitchFamily="34" charset="0"/>
          </a:endParaRPr>
        </a:p>
      </dgm:t>
    </dgm:pt>
    <dgm:pt modelId="{3178B955-38E7-4C4A-A468-862953049CE7}">
      <dgm:prSet phldrT="[Text]" custT="1"/>
      <dgm:spPr/>
      <dgm:t>
        <a:bodyPr/>
        <a:lstStyle/>
        <a:p>
          <a:r>
            <a:rPr lang="en-US" sz="2800" b="1" dirty="0" smtClean="0">
              <a:latin typeface="Arial" panose="020B0604020202020204" pitchFamily="34" charset="0"/>
              <a:cs typeface="Arial" panose="020B0604020202020204" pitchFamily="34" charset="0"/>
            </a:rPr>
            <a:t>Airborne Hazards</a:t>
          </a:r>
          <a:endParaRPr lang="en-US" sz="2800" b="1" dirty="0">
            <a:latin typeface="Arial" panose="020B0604020202020204" pitchFamily="34" charset="0"/>
            <a:cs typeface="Arial" panose="020B0604020202020204" pitchFamily="34" charset="0"/>
          </a:endParaRPr>
        </a:p>
      </dgm:t>
      <dgm:extLst>
        <a:ext uri="{E40237B7-FDA0-4F09-8148-C483321AD2D9}">
          <dgm14:cNvPr xmlns:dgm14="http://schemas.microsoft.com/office/drawing/2010/diagram" id="0" name="" descr="Respiratory Health&#10; Airborne Hazards&#10; Stress and Violence&#10; Military Living Conditions&#10; Exercise and Physical Activity&#10; Tobacco Smoke&#10; Preexisting Factors&#10;"/>
        </a:ext>
      </dgm:extLst>
    </dgm:pt>
    <dgm:pt modelId="{AF3E1CB4-03DC-4921-A6A7-F8484B9872D6}" type="parTrans" cxnId="{A9F4F4CA-8E89-4808-8177-3A36F82664DF}">
      <dgm:prSet/>
      <dgm:spPr/>
      <dgm:t>
        <a:bodyPr/>
        <a:lstStyle/>
        <a:p>
          <a:endParaRPr lang="en-US">
            <a:solidFill>
              <a:schemeClr val="tx1"/>
            </a:solidFill>
            <a:latin typeface="Arial" panose="020B0604020202020204" pitchFamily="34" charset="0"/>
            <a:cs typeface="Arial" panose="020B0604020202020204" pitchFamily="34" charset="0"/>
          </a:endParaRPr>
        </a:p>
      </dgm:t>
    </dgm:pt>
    <dgm:pt modelId="{CED73E30-3285-465F-BFF3-CBFE17349972}" type="sibTrans" cxnId="{A9F4F4CA-8E89-4808-8177-3A36F82664DF}">
      <dgm:prSet/>
      <dgm:spPr/>
      <dgm:t>
        <a:bodyPr/>
        <a:lstStyle/>
        <a:p>
          <a:endParaRPr lang="en-US">
            <a:latin typeface="Arial" panose="020B0604020202020204" pitchFamily="34" charset="0"/>
            <a:cs typeface="Arial" panose="020B0604020202020204" pitchFamily="34" charset="0"/>
          </a:endParaRPr>
        </a:p>
      </dgm:t>
    </dgm:pt>
    <dgm:pt modelId="{7E312CA4-FE38-48E8-AC04-DAF7D7201D55}">
      <dgm:prSet phldrT="[Text]" custT="1"/>
      <dgm:spPr>
        <a:solidFill>
          <a:schemeClr val="bg1">
            <a:lumMod val="75000"/>
            <a:lumOff val="25000"/>
          </a:schemeClr>
        </a:solidFill>
      </dgm:spPr>
      <dgm:t>
        <a:bodyPr/>
        <a:lstStyle/>
        <a:p>
          <a:r>
            <a:rPr lang="en-US" sz="2800" b="1" dirty="0" smtClean="0">
              <a:solidFill>
                <a:schemeClr val="bg1">
                  <a:lumMod val="50000"/>
                  <a:lumOff val="50000"/>
                </a:schemeClr>
              </a:solidFill>
              <a:latin typeface="Arial" panose="020B0604020202020204" pitchFamily="34" charset="0"/>
              <a:cs typeface="Arial" panose="020B0604020202020204" pitchFamily="34" charset="0"/>
            </a:rPr>
            <a:t>Exercise and Physical Activity</a:t>
          </a:r>
          <a:endParaRPr lang="en-US" sz="2800" b="1" dirty="0">
            <a:solidFill>
              <a:schemeClr val="bg1">
                <a:lumMod val="50000"/>
                <a:lumOff val="50000"/>
              </a:schemeClr>
            </a:solidFill>
            <a:latin typeface="Arial" panose="020B0604020202020204" pitchFamily="34" charset="0"/>
            <a:cs typeface="Arial" panose="020B0604020202020204" pitchFamily="34" charset="0"/>
          </a:endParaRPr>
        </a:p>
      </dgm:t>
      <dgm:extLst>
        <a:ext uri="{E40237B7-FDA0-4F09-8148-C483321AD2D9}">
          <dgm14:cNvPr xmlns:dgm14="http://schemas.microsoft.com/office/drawing/2010/diagram" id="0" name="" descr="Respiratory Health&#10; Airborne Hazards&#10; Stress and Violence&#10; Military Living Conditions&#10; Exercise and Physical Activity&#10; Tobacco Smoke&#10; Preexisting Factors&#10;"/>
        </a:ext>
      </dgm:extLst>
    </dgm:pt>
    <dgm:pt modelId="{817B5E04-A6A9-4D78-85CE-AB66734862A5}" type="parTrans" cxnId="{C4CFCAC3-FB99-4662-A7C5-44E4EA93EEBB}">
      <dgm:prSet/>
      <dgm:spPr/>
      <dgm:t>
        <a:bodyPr/>
        <a:lstStyle/>
        <a:p>
          <a:endParaRPr lang="en-US">
            <a:solidFill>
              <a:schemeClr val="tx1"/>
            </a:solidFill>
            <a:latin typeface="Arial" panose="020B0604020202020204" pitchFamily="34" charset="0"/>
            <a:cs typeface="Arial" panose="020B0604020202020204" pitchFamily="34" charset="0"/>
          </a:endParaRPr>
        </a:p>
      </dgm:t>
    </dgm:pt>
    <dgm:pt modelId="{749AA086-4944-4B08-831D-D4964D5E3355}" type="sibTrans" cxnId="{C4CFCAC3-FB99-4662-A7C5-44E4EA93EEBB}">
      <dgm:prSet/>
      <dgm:spPr/>
      <dgm:t>
        <a:bodyPr/>
        <a:lstStyle/>
        <a:p>
          <a:endParaRPr lang="en-US">
            <a:latin typeface="Arial" panose="020B0604020202020204" pitchFamily="34" charset="0"/>
            <a:cs typeface="Arial" panose="020B0604020202020204" pitchFamily="34" charset="0"/>
          </a:endParaRPr>
        </a:p>
      </dgm:t>
    </dgm:pt>
    <dgm:pt modelId="{DFBCEAA3-5CBF-4A6E-B404-3797FD6CE466}">
      <dgm:prSet phldrT="[Text]" custT="1"/>
      <dgm:spPr>
        <a:solidFill>
          <a:schemeClr val="bg1">
            <a:lumMod val="75000"/>
            <a:lumOff val="25000"/>
          </a:schemeClr>
        </a:solidFill>
      </dgm:spPr>
      <dgm:t>
        <a:bodyPr/>
        <a:lstStyle/>
        <a:p>
          <a:r>
            <a:rPr lang="en-US" sz="2800" b="1" dirty="0" smtClean="0">
              <a:solidFill>
                <a:schemeClr val="bg1">
                  <a:lumMod val="50000"/>
                  <a:lumOff val="50000"/>
                </a:schemeClr>
              </a:solidFill>
              <a:latin typeface="Arial" panose="020B0604020202020204" pitchFamily="34" charset="0"/>
              <a:cs typeface="Arial" panose="020B0604020202020204" pitchFamily="34" charset="0"/>
            </a:rPr>
            <a:t>Preexisting Factors</a:t>
          </a:r>
          <a:endParaRPr lang="en-US" sz="2800" b="1" dirty="0">
            <a:solidFill>
              <a:schemeClr val="bg1">
                <a:lumMod val="50000"/>
                <a:lumOff val="50000"/>
              </a:schemeClr>
            </a:solidFill>
            <a:latin typeface="Arial" panose="020B0604020202020204" pitchFamily="34" charset="0"/>
            <a:cs typeface="Arial" panose="020B0604020202020204" pitchFamily="34" charset="0"/>
          </a:endParaRPr>
        </a:p>
      </dgm:t>
      <dgm:extLst>
        <a:ext uri="{E40237B7-FDA0-4F09-8148-C483321AD2D9}">
          <dgm14:cNvPr xmlns:dgm14="http://schemas.microsoft.com/office/drawing/2010/diagram" id="0" name="" descr="Respiratory Health&#10; Airborne Hazards&#10; Stress and Violence&#10; Military Living Conditions&#10; Exercise and Physical Activity&#10; Tobacco Smoke&#10; Preexisting Factors&#10;"/>
        </a:ext>
      </dgm:extLst>
    </dgm:pt>
    <dgm:pt modelId="{3CF8E1DD-3708-4727-B2CC-AA93D2370AD2}" type="parTrans" cxnId="{FF1E88C5-BCCC-409A-8EBF-81F45F2D7B33}">
      <dgm:prSet/>
      <dgm:spPr/>
      <dgm:t>
        <a:bodyPr/>
        <a:lstStyle/>
        <a:p>
          <a:endParaRPr lang="en-US">
            <a:solidFill>
              <a:schemeClr val="tx1"/>
            </a:solidFill>
            <a:latin typeface="Arial" panose="020B0604020202020204" pitchFamily="34" charset="0"/>
            <a:cs typeface="Arial" panose="020B0604020202020204" pitchFamily="34" charset="0"/>
          </a:endParaRPr>
        </a:p>
      </dgm:t>
    </dgm:pt>
    <dgm:pt modelId="{95B28DC0-7C6F-4B4C-994B-19771BB661A9}" type="sibTrans" cxnId="{FF1E88C5-BCCC-409A-8EBF-81F45F2D7B33}">
      <dgm:prSet/>
      <dgm:spPr/>
      <dgm:t>
        <a:bodyPr/>
        <a:lstStyle/>
        <a:p>
          <a:endParaRPr lang="en-US">
            <a:latin typeface="Arial" panose="020B0604020202020204" pitchFamily="34" charset="0"/>
            <a:cs typeface="Arial" panose="020B0604020202020204" pitchFamily="34" charset="0"/>
          </a:endParaRPr>
        </a:p>
      </dgm:t>
    </dgm:pt>
    <dgm:pt modelId="{9C9BCA5E-669A-4A13-9AD6-3494153596F7}">
      <dgm:prSet custT="1"/>
      <dgm:spPr>
        <a:solidFill>
          <a:schemeClr val="bg1">
            <a:lumMod val="75000"/>
            <a:lumOff val="25000"/>
          </a:schemeClr>
        </a:solidFill>
      </dgm:spPr>
      <dgm:t>
        <a:bodyPr/>
        <a:lstStyle/>
        <a:p>
          <a:r>
            <a:rPr lang="en-US" sz="2800" b="1" dirty="0" smtClean="0">
              <a:solidFill>
                <a:schemeClr val="bg1">
                  <a:lumMod val="50000"/>
                  <a:lumOff val="50000"/>
                </a:schemeClr>
              </a:solidFill>
              <a:latin typeface="Arial" panose="020B0604020202020204" pitchFamily="34" charset="0"/>
              <a:cs typeface="Arial" panose="020B0604020202020204" pitchFamily="34" charset="0"/>
            </a:rPr>
            <a:t>Tobacco Smoke</a:t>
          </a:r>
          <a:endParaRPr lang="en-US" sz="2800" b="1" dirty="0">
            <a:solidFill>
              <a:schemeClr val="bg1">
                <a:lumMod val="50000"/>
                <a:lumOff val="50000"/>
              </a:schemeClr>
            </a:solidFill>
            <a:latin typeface="Arial" panose="020B0604020202020204" pitchFamily="34" charset="0"/>
            <a:cs typeface="Arial" panose="020B0604020202020204" pitchFamily="34" charset="0"/>
          </a:endParaRPr>
        </a:p>
      </dgm:t>
      <dgm:extLst>
        <a:ext uri="{E40237B7-FDA0-4F09-8148-C483321AD2D9}">
          <dgm14:cNvPr xmlns:dgm14="http://schemas.microsoft.com/office/drawing/2010/diagram" id="0" name="" descr="Respiratory Health&#10; Airborne Hazards&#10; Stress and Violence&#10; Military Living Conditions&#10; Exercise and Physical Activity&#10; Tobacco Smoke&#10; Preexisting Factors&#10;"/>
        </a:ext>
      </dgm:extLst>
    </dgm:pt>
    <dgm:pt modelId="{AA0E228D-73F3-4EE6-9185-80DE8703C76B}" type="parTrans" cxnId="{DE2757BC-AB2B-45BA-A16C-72F6CB6BB642}">
      <dgm:prSet/>
      <dgm:spPr/>
      <dgm:t>
        <a:bodyPr/>
        <a:lstStyle/>
        <a:p>
          <a:endParaRPr lang="en-US">
            <a:solidFill>
              <a:schemeClr val="tx1"/>
            </a:solidFill>
            <a:latin typeface="Arial" panose="020B0604020202020204" pitchFamily="34" charset="0"/>
            <a:cs typeface="Arial" panose="020B0604020202020204" pitchFamily="34" charset="0"/>
          </a:endParaRPr>
        </a:p>
      </dgm:t>
    </dgm:pt>
    <dgm:pt modelId="{4F3846FE-71B8-406C-AEDD-F92125694A2F}" type="sibTrans" cxnId="{DE2757BC-AB2B-45BA-A16C-72F6CB6BB642}">
      <dgm:prSet/>
      <dgm:spPr/>
      <dgm:t>
        <a:bodyPr/>
        <a:lstStyle/>
        <a:p>
          <a:endParaRPr lang="en-US">
            <a:latin typeface="Arial" panose="020B0604020202020204" pitchFamily="34" charset="0"/>
            <a:cs typeface="Arial" panose="020B0604020202020204" pitchFamily="34" charset="0"/>
          </a:endParaRPr>
        </a:p>
      </dgm:t>
    </dgm:pt>
    <dgm:pt modelId="{7234FA83-96A6-4FB6-9852-CC96FF37935C}">
      <dgm:prSet custT="1"/>
      <dgm:spPr>
        <a:solidFill>
          <a:schemeClr val="bg1">
            <a:lumMod val="75000"/>
            <a:lumOff val="25000"/>
          </a:schemeClr>
        </a:solidFill>
      </dgm:spPr>
      <dgm:t>
        <a:bodyPr/>
        <a:lstStyle/>
        <a:p>
          <a:r>
            <a:rPr lang="en-US" sz="2800" b="1" dirty="0" smtClean="0">
              <a:solidFill>
                <a:schemeClr val="bg1">
                  <a:lumMod val="50000"/>
                  <a:lumOff val="50000"/>
                </a:schemeClr>
              </a:solidFill>
              <a:latin typeface="Arial" panose="020B0604020202020204" pitchFamily="34" charset="0"/>
              <a:cs typeface="Arial" panose="020B0604020202020204" pitchFamily="34" charset="0"/>
            </a:rPr>
            <a:t>Stress and Violence</a:t>
          </a:r>
          <a:endParaRPr lang="en-US" sz="2800" b="1" dirty="0">
            <a:solidFill>
              <a:schemeClr val="bg1">
                <a:lumMod val="50000"/>
                <a:lumOff val="50000"/>
              </a:schemeClr>
            </a:solidFill>
            <a:latin typeface="Arial" panose="020B0604020202020204" pitchFamily="34" charset="0"/>
            <a:cs typeface="Arial" panose="020B0604020202020204" pitchFamily="34" charset="0"/>
          </a:endParaRPr>
        </a:p>
      </dgm:t>
      <dgm:extLst>
        <a:ext uri="{E40237B7-FDA0-4F09-8148-C483321AD2D9}">
          <dgm14:cNvPr xmlns:dgm14="http://schemas.microsoft.com/office/drawing/2010/diagram" id="0" name="" descr="Respiratory Health&#10; Airborne Hazards&#10; Stress and Violence&#10; Military Living Conditions&#10; Exercise and Physical Activity&#10; Tobacco Smoke&#10; Preexisting Factors&#10;"/>
        </a:ext>
      </dgm:extLst>
    </dgm:pt>
    <dgm:pt modelId="{2BF7A1CB-E682-4E69-93C3-3F88E0389BA9}" type="parTrans" cxnId="{2F30FC50-FDD7-477A-8509-A532E496C95C}">
      <dgm:prSet/>
      <dgm:spPr/>
      <dgm:t>
        <a:bodyPr/>
        <a:lstStyle/>
        <a:p>
          <a:endParaRPr lang="en-US">
            <a:solidFill>
              <a:schemeClr val="tx1"/>
            </a:solidFill>
            <a:latin typeface="Arial" panose="020B0604020202020204" pitchFamily="34" charset="0"/>
            <a:cs typeface="Arial" panose="020B0604020202020204" pitchFamily="34" charset="0"/>
          </a:endParaRPr>
        </a:p>
      </dgm:t>
    </dgm:pt>
    <dgm:pt modelId="{AE79464B-33BA-42FF-9D3F-5FB80FDB17CE}" type="sibTrans" cxnId="{2F30FC50-FDD7-477A-8509-A532E496C95C}">
      <dgm:prSet/>
      <dgm:spPr/>
      <dgm:t>
        <a:bodyPr/>
        <a:lstStyle/>
        <a:p>
          <a:endParaRPr lang="en-US">
            <a:latin typeface="Arial" panose="020B0604020202020204" pitchFamily="34" charset="0"/>
            <a:cs typeface="Arial" panose="020B0604020202020204" pitchFamily="34" charset="0"/>
          </a:endParaRPr>
        </a:p>
      </dgm:t>
    </dgm:pt>
    <dgm:pt modelId="{F2C45AD8-05CE-4F9F-AB1D-3C8AD9892690}">
      <dgm:prSet custT="1"/>
      <dgm:spPr>
        <a:solidFill>
          <a:schemeClr val="bg1">
            <a:lumMod val="75000"/>
            <a:lumOff val="25000"/>
          </a:schemeClr>
        </a:solidFill>
      </dgm:spPr>
      <dgm:t>
        <a:bodyPr/>
        <a:lstStyle/>
        <a:p>
          <a:r>
            <a:rPr lang="en-US" sz="2800" b="1" dirty="0" smtClean="0">
              <a:solidFill>
                <a:schemeClr val="bg1">
                  <a:lumMod val="50000"/>
                  <a:lumOff val="50000"/>
                </a:schemeClr>
              </a:solidFill>
              <a:latin typeface="Arial" panose="020B0604020202020204" pitchFamily="34" charset="0"/>
              <a:cs typeface="Arial" panose="020B0604020202020204" pitchFamily="34" charset="0"/>
            </a:rPr>
            <a:t>Military Living Conditions</a:t>
          </a:r>
          <a:endParaRPr lang="en-US" sz="2800" b="1" dirty="0">
            <a:solidFill>
              <a:schemeClr val="bg1">
                <a:lumMod val="50000"/>
                <a:lumOff val="50000"/>
              </a:schemeClr>
            </a:solidFill>
            <a:latin typeface="Arial" panose="020B0604020202020204" pitchFamily="34" charset="0"/>
            <a:cs typeface="Arial" panose="020B0604020202020204" pitchFamily="34" charset="0"/>
          </a:endParaRPr>
        </a:p>
      </dgm:t>
      <dgm:extLst>
        <a:ext uri="{E40237B7-FDA0-4F09-8148-C483321AD2D9}">
          <dgm14:cNvPr xmlns:dgm14="http://schemas.microsoft.com/office/drawing/2010/diagram" id="0" name="" descr="Respiratory Health&#10; Airborne Hazards&#10; Stress and Violence&#10; Military Living Conditions&#10; Exercise and Physical Activity&#10; Tobacco Smoke&#10; Preexisting Factors&#10;"/>
        </a:ext>
      </dgm:extLst>
    </dgm:pt>
    <dgm:pt modelId="{871555E2-F3D3-43A5-AB77-C6297B7BB2CE}" type="parTrans" cxnId="{FB8D8BF9-89C1-4242-88E8-B443238016B7}">
      <dgm:prSet/>
      <dgm:spPr/>
      <dgm:t>
        <a:bodyPr/>
        <a:lstStyle/>
        <a:p>
          <a:endParaRPr lang="en-US">
            <a:solidFill>
              <a:schemeClr val="tx1"/>
            </a:solidFill>
            <a:latin typeface="Arial" panose="020B0604020202020204" pitchFamily="34" charset="0"/>
            <a:cs typeface="Arial" panose="020B0604020202020204" pitchFamily="34" charset="0"/>
          </a:endParaRPr>
        </a:p>
      </dgm:t>
    </dgm:pt>
    <dgm:pt modelId="{B8F3BA9B-2FF4-4ADD-88FC-E5B4790595E0}" type="sibTrans" cxnId="{FB8D8BF9-89C1-4242-88E8-B443238016B7}">
      <dgm:prSet/>
      <dgm:spPr/>
      <dgm:t>
        <a:bodyPr/>
        <a:lstStyle/>
        <a:p>
          <a:endParaRPr lang="en-US">
            <a:latin typeface="Arial" panose="020B0604020202020204" pitchFamily="34" charset="0"/>
            <a:cs typeface="Arial" panose="020B0604020202020204" pitchFamily="34" charset="0"/>
          </a:endParaRPr>
        </a:p>
      </dgm:t>
    </dgm:pt>
    <dgm:pt modelId="{AE3E858B-068E-457F-ADCA-27FCEFE1DAF6}" type="pres">
      <dgm:prSet presAssocID="{BFC9DEA6-6CD7-417A-8CE2-71D46F8C5DF5}" presName="Name0" presStyleCnt="0">
        <dgm:presLayoutVars>
          <dgm:chMax val="1"/>
          <dgm:chPref val="1"/>
          <dgm:dir/>
          <dgm:animOne val="branch"/>
          <dgm:animLvl val="lvl"/>
        </dgm:presLayoutVars>
      </dgm:prSet>
      <dgm:spPr/>
      <dgm:t>
        <a:bodyPr/>
        <a:lstStyle/>
        <a:p>
          <a:endParaRPr lang="en-US"/>
        </a:p>
      </dgm:t>
    </dgm:pt>
    <dgm:pt modelId="{2697E8F3-1151-4A44-B796-0AAE19EFD5EF}" type="pres">
      <dgm:prSet presAssocID="{61806A4D-0235-4EEB-B66F-D9A327F41260}" presName="singleCycle" presStyleCnt="0"/>
      <dgm:spPr/>
      <dgm:t>
        <a:bodyPr/>
        <a:lstStyle/>
        <a:p>
          <a:endParaRPr lang="en-US"/>
        </a:p>
      </dgm:t>
    </dgm:pt>
    <dgm:pt modelId="{013FBF23-1F9C-423E-85D2-4489FAF8D6BE}" type="pres">
      <dgm:prSet presAssocID="{61806A4D-0235-4EEB-B66F-D9A327F41260}" presName="singleCenter" presStyleLbl="node1" presStyleIdx="0" presStyleCnt="7" custScaleX="194957" custScaleY="62016">
        <dgm:presLayoutVars>
          <dgm:chMax val="7"/>
          <dgm:chPref val="7"/>
        </dgm:presLayoutVars>
      </dgm:prSet>
      <dgm:spPr/>
      <dgm:t>
        <a:bodyPr/>
        <a:lstStyle/>
        <a:p>
          <a:endParaRPr lang="en-US"/>
        </a:p>
      </dgm:t>
    </dgm:pt>
    <dgm:pt modelId="{9B280B41-666E-478D-BE4D-F1647BB55721}" type="pres">
      <dgm:prSet presAssocID="{AF3E1CB4-03DC-4921-A6A7-F8484B9872D6}" presName="Name56" presStyleLbl="parChTrans1D2" presStyleIdx="0" presStyleCnt="6"/>
      <dgm:spPr/>
      <dgm:t>
        <a:bodyPr/>
        <a:lstStyle/>
        <a:p>
          <a:endParaRPr lang="en-US"/>
        </a:p>
      </dgm:t>
    </dgm:pt>
    <dgm:pt modelId="{ACF2CE61-7988-4C39-9C98-39E6EBD9E274}" type="pres">
      <dgm:prSet presAssocID="{3178B955-38E7-4C4A-A468-862953049CE7}" presName="text0" presStyleLbl="node1" presStyleIdx="1" presStyleCnt="7" custScaleX="162254" custRadScaleRad="74653">
        <dgm:presLayoutVars>
          <dgm:bulletEnabled val="1"/>
        </dgm:presLayoutVars>
      </dgm:prSet>
      <dgm:spPr/>
      <dgm:t>
        <a:bodyPr/>
        <a:lstStyle/>
        <a:p>
          <a:endParaRPr lang="en-US"/>
        </a:p>
      </dgm:t>
    </dgm:pt>
    <dgm:pt modelId="{E838DB50-C26E-46C2-B521-534E548F832C}" type="pres">
      <dgm:prSet presAssocID="{2BF7A1CB-E682-4E69-93C3-3F88E0389BA9}" presName="Name56" presStyleLbl="parChTrans1D2" presStyleIdx="1" presStyleCnt="6"/>
      <dgm:spPr/>
      <dgm:t>
        <a:bodyPr/>
        <a:lstStyle/>
        <a:p>
          <a:endParaRPr lang="en-US"/>
        </a:p>
      </dgm:t>
    </dgm:pt>
    <dgm:pt modelId="{505B3C01-E3E8-4A8C-A079-51BFCF9E3469}" type="pres">
      <dgm:prSet presAssocID="{7234FA83-96A6-4FB6-9852-CC96FF37935C}" presName="text0" presStyleLbl="node1" presStyleIdx="2" presStyleCnt="7" custScaleX="162254" custRadScaleRad="145837" custRadScaleInc="14788">
        <dgm:presLayoutVars>
          <dgm:bulletEnabled val="1"/>
        </dgm:presLayoutVars>
      </dgm:prSet>
      <dgm:spPr/>
      <dgm:t>
        <a:bodyPr/>
        <a:lstStyle/>
        <a:p>
          <a:endParaRPr lang="en-US"/>
        </a:p>
      </dgm:t>
    </dgm:pt>
    <dgm:pt modelId="{D716B400-CE5D-42BD-8EB4-D9D3E2A6F56B}" type="pres">
      <dgm:prSet presAssocID="{871555E2-F3D3-43A5-AB77-C6297B7BB2CE}" presName="Name56" presStyleLbl="parChTrans1D2" presStyleIdx="2" presStyleCnt="6"/>
      <dgm:spPr/>
      <dgm:t>
        <a:bodyPr/>
        <a:lstStyle/>
        <a:p>
          <a:endParaRPr lang="en-US"/>
        </a:p>
      </dgm:t>
    </dgm:pt>
    <dgm:pt modelId="{25B9EAB7-5078-4EF5-A144-A42DBA956274}" type="pres">
      <dgm:prSet presAssocID="{F2C45AD8-05CE-4F9F-AB1D-3C8AD9892690}" presName="text0" presStyleLbl="node1" presStyleIdx="3" presStyleCnt="7" custScaleX="201854" custRadScaleRad="135774" custRadScaleInc="-9030">
        <dgm:presLayoutVars>
          <dgm:bulletEnabled val="1"/>
        </dgm:presLayoutVars>
      </dgm:prSet>
      <dgm:spPr/>
      <dgm:t>
        <a:bodyPr/>
        <a:lstStyle/>
        <a:p>
          <a:endParaRPr lang="en-US"/>
        </a:p>
      </dgm:t>
    </dgm:pt>
    <dgm:pt modelId="{DB6142EF-1E5B-4A93-8871-622208F628E3}" type="pres">
      <dgm:prSet presAssocID="{817B5E04-A6A9-4D78-85CE-AB66734862A5}" presName="Name56" presStyleLbl="parChTrans1D2" presStyleIdx="3" presStyleCnt="6"/>
      <dgm:spPr/>
      <dgm:t>
        <a:bodyPr/>
        <a:lstStyle/>
        <a:p>
          <a:endParaRPr lang="en-US"/>
        </a:p>
      </dgm:t>
    </dgm:pt>
    <dgm:pt modelId="{4B2B1123-9C1A-4414-932F-55F6FBFF3B60}" type="pres">
      <dgm:prSet presAssocID="{7E312CA4-FE38-48E8-AC04-DAF7D7201D55}" presName="text0" presStyleLbl="node1" presStyleIdx="4" presStyleCnt="7" custScaleX="162254" custRadScaleRad="70909">
        <dgm:presLayoutVars>
          <dgm:bulletEnabled val="1"/>
        </dgm:presLayoutVars>
      </dgm:prSet>
      <dgm:spPr/>
      <dgm:t>
        <a:bodyPr/>
        <a:lstStyle/>
        <a:p>
          <a:endParaRPr lang="en-US"/>
        </a:p>
      </dgm:t>
    </dgm:pt>
    <dgm:pt modelId="{059C04F9-C7FF-4E49-B231-202C794D58AA}" type="pres">
      <dgm:prSet presAssocID="{AA0E228D-73F3-4EE6-9185-80DE8703C76B}" presName="Name56" presStyleLbl="parChTrans1D2" presStyleIdx="4" presStyleCnt="6"/>
      <dgm:spPr/>
      <dgm:t>
        <a:bodyPr/>
        <a:lstStyle/>
        <a:p>
          <a:endParaRPr lang="en-US"/>
        </a:p>
      </dgm:t>
    </dgm:pt>
    <dgm:pt modelId="{A63BFA5E-28D9-4357-9FAB-916C24E8E878}" type="pres">
      <dgm:prSet presAssocID="{9C9BCA5E-669A-4A13-9AD6-3494153596F7}" presName="text0" presStyleLbl="node1" presStyleIdx="5" presStyleCnt="7" custScaleX="162254" custRadScaleRad="136186" custRadScaleInc="9329">
        <dgm:presLayoutVars>
          <dgm:bulletEnabled val="1"/>
        </dgm:presLayoutVars>
      </dgm:prSet>
      <dgm:spPr/>
      <dgm:t>
        <a:bodyPr/>
        <a:lstStyle/>
        <a:p>
          <a:endParaRPr lang="en-US"/>
        </a:p>
      </dgm:t>
    </dgm:pt>
    <dgm:pt modelId="{4BDCFB49-CC24-4D10-B52E-16E98D93076C}" type="pres">
      <dgm:prSet presAssocID="{3CF8E1DD-3708-4727-B2CC-AA93D2370AD2}" presName="Name56" presStyleLbl="parChTrans1D2" presStyleIdx="5" presStyleCnt="6"/>
      <dgm:spPr/>
      <dgm:t>
        <a:bodyPr/>
        <a:lstStyle/>
        <a:p>
          <a:endParaRPr lang="en-US"/>
        </a:p>
      </dgm:t>
    </dgm:pt>
    <dgm:pt modelId="{BCDC9315-70C2-4D11-BE41-591ACB50DCBE}" type="pres">
      <dgm:prSet presAssocID="{DFBCEAA3-5CBF-4A6E-B404-3797FD6CE466}" presName="text0" presStyleLbl="node1" presStyleIdx="6" presStyleCnt="7" custScaleX="171638" custRadScaleRad="144021" custRadScaleInc="-10202">
        <dgm:presLayoutVars>
          <dgm:bulletEnabled val="1"/>
        </dgm:presLayoutVars>
      </dgm:prSet>
      <dgm:spPr/>
      <dgm:t>
        <a:bodyPr/>
        <a:lstStyle/>
        <a:p>
          <a:endParaRPr lang="en-US"/>
        </a:p>
      </dgm:t>
    </dgm:pt>
  </dgm:ptLst>
  <dgm:cxnLst>
    <dgm:cxn modelId="{64260AC6-2514-4B66-8F87-B5B4CEA3BD5B}" type="presOf" srcId="{AF3E1CB4-03DC-4921-A6A7-F8484B9872D6}" destId="{9B280B41-666E-478D-BE4D-F1647BB55721}" srcOrd="0" destOrd="0" presId="urn:microsoft.com/office/officeart/2008/layout/RadialCluster"/>
    <dgm:cxn modelId="{8759649D-9B85-414E-8D07-603163EF9018}" type="presOf" srcId="{BFC9DEA6-6CD7-417A-8CE2-71D46F8C5DF5}" destId="{AE3E858B-068E-457F-ADCA-27FCEFE1DAF6}" srcOrd="0" destOrd="0" presId="urn:microsoft.com/office/officeart/2008/layout/RadialCluster"/>
    <dgm:cxn modelId="{BD49016F-84AD-4A1F-AA0F-C47388F46340}" type="presOf" srcId="{AA0E228D-73F3-4EE6-9185-80DE8703C76B}" destId="{059C04F9-C7FF-4E49-B231-202C794D58AA}" srcOrd="0" destOrd="0" presId="urn:microsoft.com/office/officeart/2008/layout/RadialCluster"/>
    <dgm:cxn modelId="{92441052-0CE1-4F59-81E9-C77B683DCD5A}" type="presOf" srcId="{9C9BCA5E-669A-4A13-9AD6-3494153596F7}" destId="{A63BFA5E-28D9-4357-9FAB-916C24E8E878}" srcOrd="0" destOrd="0" presId="urn:microsoft.com/office/officeart/2008/layout/RadialCluster"/>
    <dgm:cxn modelId="{BD538075-7385-4880-9A38-1D06D5D6E95E}" type="presOf" srcId="{61806A4D-0235-4EEB-B66F-D9A327F41260}" destId="{013FBF23-1F9C-423E-85D2-4489FAF8D6BE}" srcOrd="0" destOrd="0" presId="urn:microsoft.com/office/officeart/2008/layout/RadialCluster"/>
    <dgm:cxn modelId="{6C0B5E24-C9B3-4139-B0A8-66992A160058}" type="presOf" srcId="{817B5E04-A6A9-4D78-85CE-AB66734862A5}" destId="{DB6142EF-1E5B-4A93-8871-622208F628E3}" srcOrd="0" destOrd="0" presId="urn:microsoft.com/office/officeart/2008/layout/RadialCluster"/>
    <dgm:cxn modelId="{294A8590-F2AB-4420-A675-3819AE7974C0}" type="presOf" srcId="{F2C45AD8-05CE-4F9F-AB1D-3C8AD9892690}" destId="{25B9EAB7-5078-4EF5-A144-A42DBA956274}" srcOrd="0" destOrd="0" presId="urn:microsoft.com/office/officeart/2008/layout/RadialCluster"/>
    <dgm:cxn modelId="{144AA3D1-1DDF-4C04-B6F6-A6B54916F2E8}" type="presOf" srcId="{871555E2-F3D3-43A5-AB77-C6297B7BB2CE}" destId="{D716B400-CE5D-42BD-8EB4-D9D3E2A6F56B}" srcOrd="0" destOrd="0" presId="urn:microsoft.com/office/officeart/2008/layout/RadialCluster"/>
    <dgm:cxn modelId="{5955FD54-372A-45CA-A42A-940AFEF5D42C}" type="presOf" srcId="{3178B955-38E7-4C4A-A468-862953049CE7}" destId="{ACF2CE61-7988-4C39-9C98-39E6EBD9E274}" srcOrd="0" destOrd="0" presId="urn:microsoft.com/office/officeart/2008/layout/RadialCluster"/>
    <dgm:cxn modelId="{FF1E88C5-BCCC-409A-8EBF-81F45F2D7B33}" srcId="{61806A4D-0235-4EEB-B66F-D9A327F41260}" destId="{DFBCEAA3-5CBF-4A6E-B404-3797FD6CE466}" srcOrd="5" destOrd="0" parTransId="{3CF8E1DD-3708-4727-B2CC-AA93D2370AD2}" sibTransId="{95B28DC0-7C6F-4B4C-994B-19771BB661A9}"/>
    <dgm:cxn modelId="{A9F4F4CA-8E89-4808-8177-3A36F82664DF}" srcId="{61806A4D-0235-4EEB-B66F-D9A327F41260}" destId="{3178B955-38E7-4C4A-A468-862953049CE7}" srcOrd="0" destOrd="0" parTransId="{AF3E1CB4-03DC-4921-A6A7-F8484B9872D6}" sibTransId="{CED73E30-3285-465F-BFF3-CBFE17349972}"/>
    <dgm:cxn modelId="{DA0221ED-18C6-410A-9F99-F13BD000F1EC}" type="presOf" srcId="{2BF7A1CB-E682-4E69-93C3-3F88E0389BA9}" destId="{E838DB50-C26E-46C2-B521-534E548F832C}" srcOrd="0" destOrd="0" presId="urn:microsoft.com/office/officeart/2008/layout/RadialCluster"/>
    <dgm:cxn modelId="{2505389C-D838-4286-B3E7-B6AC9013FA9A}" srcId="{BFC9DEA6-6CD7-417A-8CE2-71D46F8C5DF5}" destId="{61806A4D-0235-4EEB-B66F-D9A327F41260}" srcOrd="0" destOrd="0" parTransId="{F4D72490-6F8A-4C65-9CED-52C32B874DF9}" sibTransId="{8591A635-A7A8-46EE-BE3D-5D601331CD3B}"/>
    <dgm:cxn modelId="{DE2757BC-AB2B-45BA-A16C-72F6CB6BB642}" srcId="{61806A4D-0235-4EEB-B66F-D9A327F41260}" destId="{9C9BCA5E-669A-4A13-9AD6-3494153596F7}" srcOrd="4" destOrd="0" parTransId="{AA0E228D-73F3-4EE6-9185-80DE8703C76B}" sibTransId="{4F3846FE-71B8-406C-AEDD-F92125694A2F}"/>
    <dgm:cxn modelId="{FB8D8BF9-89C1-4242-88E8-B443238016B7}" srcId="{61806A4D-0235-4EEB-B66F-D9A327F41260}" destId="{F2C45AD8-05CE-4F9F-AB1D-3C8AD9892690}" srcOrd="2" destOrd="0" parTransId="{871555E2-F3D3-43A5-AB77-C6297B7BB2CE}" sibTransId="{B8F3BA9B-2FF4-4ADD-88FC-E5B4790595E0}"/>
    <dgm:cxn modelId="{528F7F9E-D52D-403B-9494-7031AAA969B5}" type="presOf" srcId="{7E312CA4-FE38-48E8-AC04-DAF7D7201D55}" destId="{4B2B1123-9C1A-4414-932F-55F6FBFF3B60}" srcOrd="0" destOrd="0" presId="urn:microsoft.com/office/officeart/2008/layout/RadialCluster"/>
    <dgm:cxn modelId="{E01559F4-A953-49E6-92E2-4CA1474AD5DE}" type="presOf" srcId="{3CF8E1DD-3708-4727-B2CC-AA93D2370AD2}" destId="{4BDCFB49-CC24-4D10-B52E-16E98D93076C}" srcOrd="0" destOrd="0" presId="urn:microsoft.com/office/officeart/2008/layout/RadialCluster"/>
    <dgm:cxn modelId="{2F30FC50-FDD7-477A-8509-A532E496C95C}" srcId="{61806A4D-0235-4EEB-B66F-D9A327F41260}" destId="{7234FA83-96A6-4FB6-9852-CC96FF37935C}" srcOrd="1" destOrd="0" parTransId="{2BF7A1CB-E682-4E69-93C3-3F88E0389BA9}" sibTransId="{AE79464B-33BA-42FF-9D3F-5FB80FDB17CE}"/>
    <dgm:cxn modelId="{345D2FB0-07E1-4905-8148-F8CDD96449ED}" type="presOf" srcId="{7234FA83-96A6-4FB6-9852-CC96FF37935C}" destId="{505B3C01-E3E8-4A8C-A079-51BFCF9E3469}" srcOrd="0" destOrd="0" presId="urn:microsoft.com/office/officeart/2008/layout/RadialCluster"/>
    <dgm:cxn modelId="{C4CFCAC3-FB99-4662-A7C5-44E4EA93EEBB}" srcId="{61806A4D-0235-4EEB-B66F-D9A327F41260}" destId="{7E312CA4-FE38-48E8-AC04-DAF7D7201D55}" srcOrd="3" destOrd="0" parTransId="{817B5E04-A6A9-4D78-85CE-AB66734862A5}" sibTransId="{749AA086-4944-4B08-831D-D4964D5E3355}"/>
    <dgm:cxn modelId="{000DE0DD-C114-4D39-BE5D-1B01B2C86684}" type="presOf" srcId="{DFBCEAA3-5CBF-4A6E-B404-3797FD6CE466}" destId="{BCDC9315-70C2-4D11-BE41-591ACB50DCBE}" srcOrd="0" destOrd="0" presId="urn:microsoft.com/office/officeart/2008/layout/RadialCluster"/>
    <dgm:cxn modelId="{1671B4D0-4F6E-4E4D-A526-6F8CD6A360AA}" type="presParOf" srcId="{AE3E858B-068E-457F-ADCA-27FCEFE1DAF6}" destId="{2697E8F3-1151-4A44-B796-0AAE19EFD5EF}" srcOrd="0" destOrd="0" presId="urn:microsoft.com/office/officeart/2008/layout/RadialCluster"/>
    <dgm:cxn modelId="{EA06B909-3698-4A31-A253-5D3BB2C9E803}" type="presParOf" srcId="{2697E8F3-1151-4A44-B796-0AAE19EFD5EF}" destId="{013FBF23-1F9C-423E-85D2-4489FAF8D6BE}" srcOrd="0" destOrd="0" presId="urn:microsoft.com/office/officeart/2008/layout/RadialCluster"/>
    <dgm:cxn modelId="{5B6680B7-5FC5-4E66-AC97-C20997C0DC38}" type="presParOf" srcId="{2697E8F3-1151-4A44-B796-0AAE19EFD5EF}" destId="{9B280B41-666E-478D-BE4D-F1647BB55721}" srcOrd="1" destOrd="0" presId="urn:microsoft.com/office/officeart/2008/layout/RadialCluster"/>
    <dgm:cxn modelId="{4DAE1DE2-171E-4558-8ECA-06BC44C76A3A}" type="presParOf" srcId="{2697E8F3-1151-4A44-B796-0AAE19EFD5EF}" destId="{ACF2CE61-7988-4C39-9C98-39E6EBD9E274}" srcOrd="2" destOrd="0" presId="urn:microsoft.com/office/officeart/2008/layout/RadialCluster"/>
    <dgm:cxn modelId="{5723BB62-8F2C-4F33-B534-F2D943E645EE}" type="presParOf" srcId="{2697E8F3-1151-4A44-B796-0AAE19EFD5EF}" destId="{E838DB50-C26E-46C2-B521-534E548F832C}" srcOrd="3" destOrd="0" presId="urn:microsoft.com/office/officeart/2008/layout/RadialCluster"/>
    <dgm:cxn modelId="{1E7E9175-E964-4D48-B005-BC76A9589056}" type="presParOf" srcId="{2697E8F3-1151-4A44-B796-0AAE19EFD5EF}" destId="{505B3C01-E3E8-4A8C-A079-51BFCF9E3469}" srcOrd="4" destOrd="0" presId="urn:microsoft.com/office/officeart/2008/layout/RadialCluster"/>
    <dgm:cxn modelId="{16C1F3D8-E26D-4097-A3F7-87499B14E75F}" type="presParOf" srcId="{2697E8F3-1151-4A44-B796-0AAE19EFD5EF}" destId="{D716B400-CE5D-42BD-8EB4-D9D3E2A6F56B}" srcOrd="5" destOrd="0" presId="urn:microsoft.com/office/officeart/2008/layout/RadialCluster"/>
    <dgm:cxn modelId="{790A240E-E7C2-463D-B153-BE4F2DD39E14}" type="presParOf" srcId="{2697E8F3-1151-4A44-B796-0AAE19EFD5EF}" destId="{25B9EAB7-5078-4EF5-A144-A42DBA956274}" srcOrd="6" destOrd="0" presId="urn:microsoft.com/office/officeart/2008/layout/RadialCluster"/>
    <dgm:cxn modelId="{6B4DFF23-4501-4739-957E-816DE1A0F275}" type="presParOf" srcId="{2697E8F3-1151-4A44-B796-0AAE19EFD5EF}" destId="{DB6142EF-1E5B-4A93-8871-622208F628E3}" srcOrd="7" destOrd="0" presId="urn:microsoft.com/office/officeart/2008/layout/RadialCluster"/>
    <dgm:cxn modelId="{1E600B7C-4A33-4016-A79B-60F680423FBF}" type="presParOf" srcId="{2697E8F3-1151-4A44-B796-0AAE19EFD5EF}" destId="{4B2B1123-9C1A-4414-932F-55F6FBFF3B60}" srcOrd="8" destOrd="0" presId="urn:microsoft.com/office/officeart/2008/layout/RadialCluster"/>
    <dgm:cxn modelId="{B45FCBAD-98DF-47B9-9A16-D4A032FAA6D9}" type="presParOf" srcId="{2697E8F3-1151-4A44-B796-0AAE19EFD5EF}" destId="{059C04F9-C7FF-4E49-B231-202C794D58AA}" srcOrd="9" destOrd="0" presId="urn:microsoft.com/office/officeart/2008/layout/RadialCluster"/>
    <dgm:cxn modelId="{8821D49E-26B4-4E06-86E3-A434BA725901}" type="presParOf" srcId="{2697E8F3-1151-4A44-B796-0AAE19EFD5EF}" destId="{A63BFA5E-28D9-4357-9FAB-916C24E8E878}" srcOrd="10" destOrd="0" presId="urn:microsoft.com/office/officeart/2008/layout/RadialCluster"/>
    <dgm:cxn modelId="{4D796F55-8079-453A-8570-1301D11D4086}" type="presParOf" srcId="{2697E8F3-1151-4A44-B796-0AAE19EFD5EF}" destId="{4BDCFB49-CC24-4D10-B52E-16E98D93076C}" srcOrd="11" destOrd="0" presId="urn:microsoft.com/office/officeart/2008/layout/RadialCluster"/>
    <dgm:cxn modelId="{D4EB11B4-1341-40D1-98D9-F83572E34416}" type="presParOf" srcId="{2697E8F3-1151-4A44-B796-0AAE19EFD5EF}" destId="{BCDC9315-70C2-4D11-BE41-591ACB50DCBE}" srcOrd="12" destOrd="0" presId="urn:microsoft.com/office/officeart/2008/layout/RadialCluster"/>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9D51F624-FC45-4F59-872E-680E487057B0}" type="doc">
      <dgm:prSet loTypeId="urn:microsoft.com/office/officeart/2005/8/layout/radial5" loCatId="cycle" qsTypeId="urn:microsoft.com/office/officeart/2005/8/quickstyle/3d2" qsCatId="3D" csTypeId="urn:microsoft.com/office/officeart/2005/8/colors/colorful2" csCatId="colorful" phldr="1"/>
      <dgm:spPr/>
      <dgm:t>
        <a:bodyPr/>
        <a:lstStyle/>
        <a:p>
          <a:endParaRPr lang="en-US"/>
        </a:p>
      </dgm:t>
    </dgm:pt>
    <dgm:pt modelId="{C6C5B905-D317-48C3-BFDC-0F1633860A29}">
      <dgm:prSet phldrT="[Text]" custT="1"/>
      <dgm:spPr>
        <a:solidFill>
          <a:schemeClr val="accent1">
            <a:lumMod val="50000"/>
          </a:schemeClr>
        </a:solidFill>
      </dgm:spPr>
      <dgm:t>
        <a:bodyPr/>
        <a:lstStyle/>
        <a:p>
          <a:pPr>
            <a:spcAft>
              <a:spcPct val="35000"/>
            </a:spcAft>
          </a:pPr>
          <a:r>
            <a:rPr kumimoji="0" lang="en-US" altLang="en-US" sz="2800" b="1" i="0" u="none" strike="noStrike" cap="none" normalizeH="0" baseline="0" dirty="0" smtClean="0">
              <a:ln/>
              <a:effectLst/>
              <a:latin typeface="Arial" panose="020B0604020202020204" pitchFamily="34" charset="0"/>
            </a:rPr>
            <a:t>“Iraqi Crud</a:t>
          </a:r>
          <a:r>
            <a:rPr kumimoji="0" lang="en-US" altLang="en-US" sz="2800" b="0" i="0" u="none" strike="noStrike" cap="none" normalizeH="0" baseline="0" dirty="0" smtClean="0">
              <a:ln/>
              <a:effectLst/>
              <a:latin typeface="Arial" panose="020B0604020202020204" pitchFamily="34" charset="0"/>
            </a:rPr>
            <a:t>”</a:t>
          </a:r>
        </a:p>
        <a:p>
          <a:pPr rtl="0">
            <a:spcAft>
              <a:spcPts val="600"/>
            </a:spcAft>
          </a:pPr>
          <a:r>
            <a:rPr kumimoji="0" lang="en-US" altLang="en-US" sz="2800" b="0" i="0" u="none" strike="noStrike" cap="none" normalizeH="0" baseline="0" dirty="0" smtClean="0">
              <a:ln/>
              <a:effectLst/>
              <a:latin typeface="Arial" panose="020B0604020202020204" pitchFamily="34" charset="0"/>
            </a:rPr>
            <a:t>Cough</a:t>
          </a:r>
        </a:p>
        <a:p>
          <a:pPr rtl="0">
            <a:spcAft>
              <a:spcPts val="600"/>
            </a:spcAft>
          </a:pPr>
          <a:r>
            <a:rPr kumimoji="0" lang="en-US" altLang="en-US" sz="2800" b="0" i="0" u="none" strike="noStrike" cap="none" normalizeH="0" baseline="0" dirty="0" smtClean="0">
              <a:ln/>
              <a:effectLst/>
              <a:latin typeface="Arial" panose="020B0604020202020204" pitchFamily="34" charset="0"/>
            </a:rPr>
            <a:t>Dyspnea</a:t>
          </a:r>
        </a:p>
        <a:p>
          <a:pPr rtl="0">
            <a:spcAft>
              <a:spcPts val="600"/>
            </a:spcAft>
          </a:pPr>
          <a:r>
            <a:rPr kumimoji="0" lang="en-US" altLang="en-US" sz="2800" b="0" i="0" u="none" strike="noStrike" cap="none" normalizeH="0" baseline="0" dirty="0" smtClean="0">
              <a:ln/>
              <a:effectLst/>
              <a:latin typeface="Arial" panose="020B0604020202020204" pitchFamily="34" charset="0"/>
            </a:rPr>
            <a:t>Allergy symptoms</a:t>
          </a:r>
        </a:p>
        <a:p>
          <a:pPr rtl="0">
            <a:spcAft>
              <a:spcPts val="600"/>
            </a:spcAft>
          </a:pPr>
          <a:r>
            <a:rPr kumimoji="0" lang="en-US" altLang="en-US" sz="2800" b="0" i="0" u="none" strike="noStrike" cap="none" normalizeH="0" baseline="0" dirty="0" smtClean="0">
              <a:ln/>
              <a:effectLst/>
              <a:latin typeface="Arial" panose="020B0604020202020204" pitchFamily="34" charset="0"/>
            </a:rPr>
            <a:t>Fatigue</a:t>
          </a:r>
          <a:endParaRPr lang="en-US" sz="2800" dirty="0"/>
        </a:p>
      </dgm:t>
    </dgm:pt>
    <dgm:pt modelId="{562EB946-24BE-46BB-8ACA-CDAB1AAAA451}" type="parTrans" cxnId="{5045C4AD-F6CF-461D-B297-26D9EB2E7F03}">
      <dgm:prSet/>
      <dgm:spPr/>
      <dgm:t>
        <a:bodyPr/>
        <a:lstStyle/>
        <a:p>
          <a:endParaRPr lang="en-US" sz="2800"/>
        </a:p>
      </dgm:t>
    </dgm:pt>
    <dgm:pt modelId="{DC0D456E-7CC2-4ABF-A437-3769E3DD10EB}" type="sibTrans" cxnId="{5045C4AD-F6CF-461D-B297-26D9EB2E7F03}">
      <dgm:prSet/>
      <dgm:spPr/>
      <dgm:t>
        <a:bodyPr/>
        <a:lstStyle/>
        <a:p>
          <a:endParaRPr lang="en-US" sz="2800"/>
        </a:p>
      </dgm:t>
    </dgm:pt>
    <dgm:pt modelId="{5FA9DE5A-2C46-4397-8B37-9F1335F68795}">
      <dgm:prSet phldrT="[Text]" custT="1"/>
      <dgm:spPr/>
      <dgm:t>
        <a:bodyPr/>
        <a:lstStyle/>
        <a:p>
          <a:pPr algn="ctr"/>
          <a:r>
            <a:rPr kumimoji="0" lang="en-US" altLang="en-US" sz="2800" b="0" i="0" u="none" strike="noStrike" cap="none" normalizeH="0" baseline="0" dirty="0" smtClean="0">
              <a:ln/>
              <a:effectLst/>
              <a:latin typeface="Arial" panose="020B0604020202020204" pitchFamily="34" charset="0"/>
            </a:rPr>
            <a:t>Constrictive Bronchiolitis</a:t>
          </a:r>
          <a:endParaRPr lang="en-US" sz="2800" dirty="0"/>
        </a:p>
      </dgm:t>
    </dgm:pt>
    <dgm:pt modelId="{27FBA784-6C6F-4CDA-B8A9-0BE1AF3197D8}" type="parTrans" cxnId="{72210C26-2167-44F7-9D63-322E8E69E3CA}">
      <dgm:prSet custT="1"/>
      <dgm:spPr/>
      <dgm:t>
        <a:bodyPr/>
        <a:lstStyle/>
        <a:p>
          <a:endParaRPr lang="en-US" sz="2800"/>
        </a:p>
      </dgm:t>
    </dgm:pt>
    <dgm:pt modelId="{2ABD7103-5A27-4FA7-8C79-3F20971F4430}" type="sibTrans" cxnId="{72210C26-2167-44F7-9D63-322E8E69E3CA}">
      <dgm:prSet/>
      <dgm:spPr/>
      <dgm:t>
        <a:bodyPr/>
        <a:lstStyle/>
        <a:p>
          <a:endParaRPr lang="en-US" sz="2800"/>
        </a:p>
      </dgm:t>
    </dgm:pt>
    <dgm:pt modelId="{5A9A0E42-0390-4A05-9057-F450E4BFA94C}">
      <dgm:prSet phldrT="[Text]" custT="1"/>
      <dgm:spPr/>
      <dgm:t>
        <a:bodyPr/>
        <a:lstStyle/>
        <a:p>
          <a:pPr algn="ctr"/>
          <a:r>
            <a:rPr kumimoji="0" lang="en-US" altLang="en-US" sz="2800" b="0" i="0" u="none" strike="noStrike" cap="none" normalizeH="0" baseline="0" dirty="0" smtClean="0">
              <a:ln/>
              <a:effectLst/>
              <a:latin typeface="Arial" panose="020B0604020202020204" pitchFamily="34" charset="0"/>
            </a:rPr>
            <a:t>Acute Eosinophilic Pneumonia</a:t>
          </a:r>
          <a:endParaRPr lang="en-US" sz="2800" dirty="0"/>
        </a:p>
      </dgm:t>
    </dgm:pt>
    <dgm:pt modelId="{86A87668-F972-4126-B757-DBDF7CAB18D4}" type="parTrans" cxnId="{C039838B-1D40-425F-B0B0-CA4C8E5DBE6B}">
      <dgm:prSet custT="1"/>
      <dgm:spPr/>
      <dgm:t>
        <a:bodyPr/>
        <a:lstStyle/>
        <a:p>
          <a:endParaRPr lang="en-US" sz="2800"/>
        </a:p>
      </dgm:t>
    </dgm:pt>
    <dgm:pt modelId="{C1925247-B62A-42FD-8E82-914F9C8DAA7C}" type="sibTrans" cxnId="{C039838B-1D40-425F-B0B0-CA4C8E5DBE6B}">
      <dgm:prSet/>
      <dgm:spPr/>
      <dgm:t>
        <a:bodyPr/>
        <a:lstStyle/>
        <a:p>
          <a:endParaRPr lang="en-US" sz="2800"/>
        </a:p>
      </dgm:t>
    </dgm:pt>
    <dgm:pt modelId="{04C82A79-37BB-40E1-AFBC-D6B4ABBF32A3}">
      <dgm:prSet phldrT="[Text]" custT="1"/>
      <dgm:spPr/>
      <dgm:t>
        <a:bodyPr/>
        <a:lstStyle/>
        <a:p>
          <a:pPr algn="ctr"/>
          <a:r>
            <a:rPr kumimoji="0" lang="en-US" altLang="en-US" sz="2800" b="0" i="0" u="none" strike="noStrike" cap="none" normalizeH="0" baseline="0" dirty="0" smtClean="0">
              <a:ln/>
              <a:effectLst/>
              <a:latin typeface="Arial" panose="020B0604020202020204" pitchFamily="34" charset="0"/>
            </a:rPr>
            <a:t>Obstructive Lung Disease</a:t>
          </a:r>
          <a:endParaRPr lang="en-US" sz="2800" dirty="0"/>
        </a:p>
      </dgm:t>
    </dgm:pt>
    <dgm:pt modelId="{9B4A408A-A7D0-47FC-A2EB-E1ECC75A34EB}" type="parTrans" cxnId="{CEB74042-350E-4CA2-A0F3-34BB1CCF60C9}">
      <dgm:prSet custT="1"/>
      <dgm:spPr/>
      <dgm:t>
        <a:bodyPr/>
        <a:lstStyle/>
        <a:p>
          <a:endParaRPr lang="en-US" sz="2800"/>
        </a:p>
      </dgm:t>
    </dgm:pt>
    <dgm:pt modelId="{BEB12BD3-967D-48C2-A170-EC61B54FAE02}" type="sibTrans" cxnId="{CEB74042-350E-4CA2-A0F3-34BB1CCF60C9}">
      <dgm:prSet/>
      <dgm:spPr/>
      <dgm:t>
        <a:bodyPr/>
        <a:lstStyle/>
        <a:p>
          <a:endParaRPr lang="en-US" sz="2800"/>
        </a:p>
      </dgm:t>
    </dgm:pt>
    <dgm:pt modelId="{78583A9F-AEF5-488B-986E-6E1C3F4A9622}">
      <dgm:prSet phldrT="[Text]" custT="1"/>
      <dgm:spPr/>
      <dgm:t>
        <a:bodyPr/>
        <a:lstStyle/>
        <a:p>
          <a:pPr algn="ctr"/>
          <a:r>
            <a:rPr lang="en-US" sz="4800" b="1" dirty="0" smtClean="0"/>
            <a:t>?</a:t>
          </a:r>
          <a:endParaRPr lang="en-US" sz="4800" b="1" dirty="0"/>
        </a:p>
      </dgm:t>
    </dgm:pt>
    <dgm:pt modelId="{67AC827E-32D3-4AB6-8958-8AD839258BF7}" type="parTrans" cxnId="{9B4027B4-1102-4210-B12D-6FB16DB1A228}">
      <dgm:prSet custT="1"/>
      <dgm:spPr/>
      <dgm:t>
        <a:bodyPr/>
        <a:lstStyle/>
        <a:p>
          <a:endParaRPr lang="en-US" sz="2800"/>
        </a:p>
      </dgm:t>
    </dgm:pt>
    <dgm:pt modelId="{D48702AC-275B-4FAB-B1A7-4B94B4B31EB0}" type="sibTrans" cxnId="{9B4027B4-1102-4210-B12D-6FB16DB1A228}">
      <dgm:prSet/>
      <dgm:spPr/>
      <dgm:t>
        <a:bodyPr/>
        <a:lstStyle/>
        <a:p>
          <a:endParaRPr lang="en-US" sz="2800"/>
        </a:p>
      </dgm:t>
    </dgm:pt>
    <dgm:pt modelId="{2EE11476-7454-40FA-98F6-06F195B0728A}">
      <dgm:prSet custT="1"/>
      <dgm:spPr/>
      <dgm:t>
        <a:bodyPr/>
        <a:lstStyle/>
        <a:p>
          <a:pPr algn="ctr" rtl="0"/>
          <a:r>
            <a:rPr kumimoji="0" lang="en-US" altLang="en-US" sz="2800" b="0" i="0" u="none" strike="noStrike" cap="none" normalizeH="0" baseline="0" dirty="0" smtClean="0">
              <a:ln/>
              <a:effectLst/>
              <a:latin typeface="Arial" panose="020B0604020202020204" pitchFamily="34" charset="0"/>
            </a:rPr>
            <a:t>Aero Digestive inflammation </a:t>
          </a:r>
        </a:p>
        <a:p>
          <a:pPr algn="ctr" rtl="0"/>
          <a:r>
            <a:rPr kumimoji="0" lang="en-US" altLang="en-US" sz="2800" b="0" i="0" u="none" strike="noStrike" cap="none" normalizeH="0" baseline="0" dirty="0" smtClean="0">
              <a:ln/>
              <a:effectLst/>
              <a:latin typeface="Arial" panose="020B0604020202020204" pitchFamily="34" charset="0"/>
            </a:rPr>
            <a:t>GERD/Sinusitis</a:t>
          </a:r>
        </a:p>
      </dgm:t>
    </dgm:pt>
    <dgm:pt modelId="{9DF60FF0-BCC8-458C-AB7D-5C9451A5B313}" type="parTrans" cxnId="{BCC85E41-6403-4A98-8197-6EB331CA3A37}">
      <dgm:prSet custT="1"/>
      <dgm:spPr/>
      <dgm:t>
        <a:bodyPr/>
        <a:lstStyle/>
        <a:p>
          <a:endParaRPr lang="en-US" sz="2800"/>
        </a:p>
      </dgm:t>
    </dgm:pt>
    <dgm:pt modelId="{363B4B83-D046-4FF1-9F0C-66787E050F60}" type="sibTrans" cxnId="{BCC85E41-6403-4A98-8197-6EB331CA3A37}">
      <dgm:prSet/>
      <dgm:spPr/>
      <dgm:t>
        <a:bodyPr/>
        <a:lstStyle/>
        <a:p>
          <a:endParaRPr lang="en-US" sz="2800"/>
        </a:p>
      </dgm:t>
    </dgm:pt>
    <dgm:pt modelId="{BE50EC1A-B8B2-428E-88AE-DB4CBE7BE59B}" type="pres">
      <dgm:prSet presAssocID="{9D51F624-FC45-4F59-872E-680E487057B0}" presName="Name0" presStyleCnt="0">
        <dgm:presLayoutVars>
          <dgm:chMax val="1"/>
          <dgm:dir/>
          <dgm:animLvl val="ctr"/>
          <dgm:resizeHandles val="exact"/>
        </dgm:presLayoutVars>
      </dgm:prSet>
      <dgm:spPr/>
      <dgm:t>
        <a:bodyPr/>
        <a:lstStyle/>
        <a:p>
          <a:endParaRPr lang="en-US"/>
        </a:p>
      </dgm:t>
    </dgm:pt>
    <dgm:pt modelId="{445F3BE0-33BF-4208-AAC6-E2A785FCC2B9}" type="pres">
      <dgm:prSet presAssocID="{C6C5B905-D317-48C3-BFDC-0F1633860A29}" presName="centerShape" presStyleLbl="node0" presStyleIdx="0" presStyleCnt="1" custScaleX="232883" custScaleY="173118" custLinFactNeighborX="76" custLinFactNeighborY="11814"/>
      <dgm:spPr/>
      <dgm:t>
        <a:bodyPr/>
        <a:lstStyle/>
        <a:p>
          <a:endParaRPr lang="en-US"/>
        </a:p>
      </dgm:t>
    </dgm:pt>
    <dgm:pt modelId="{664A2F65-FDF9-413D-9331-323AA3935359}" type="pres">
      <dgm:prSet presAssocID="{27FBA784-6C6F-4CDA-B8A9-0BE1AF3197D8}" presName="parTrans" presStyleLbl="sibTrans2D1" presStyleIdx="0" presStyleCnt="5"/>
      <dgm:spPr/>
      <dgm:t>
        <a:bodyPr/>
        <a:lstStyle/>
        <a:p>
          <a:endParaRPr lang="en-US"/>
        </a:p>
      </dgm:t>
    </dgm:pt>
    <dgm:pt modelId="{E5D66FB6-EF83-4C3F-8D4C-2555D4F4E99C}" type="pres">
      <dgm:prSet presAssocID="{27FBA784-6C6F-4CDA-B8A9-0BE1AF3197D8}" presName="connectorText" presStyleLbl="sibTrans2D1" presStyleIdx="0" presStyleCnt="5"/>
      <dgm:spPr/>
      <dgm:t>
        <a:bodyPr/>
        <a:lstStyle/>
        <a:p>
          <a:endParaRPr lang="en-US"/>
        </a:p>
      </dgm:t>
    </dgm:pt>
    <dgm:pt modelId="{BF61B500-C3ED-4DC2-8715-358D08F03FB0}" type="pres">
      <dgm:prSet presAssocID="{5FA9DE5A-2C46-4397-8B37-9F1335F68795}" presName="node" presStyleLbl="node1" presStyleIdx="0" presStyleCnt="5" custScaleX="200731" custRadScaleRad="94367" custRadScaleInc="255">
        <dgm:presLayoutVars>
          <dgm:bulletEnabled val="1"/>
        </dgm:presLayoutVars>
      </dgm:prSet>
      <dgm:spPr/>
      <dgm:t>
        <a:bodyPr/>
        <a:lstStyle/>
        <a:p>
          <a:endParaRPr lang="en-US"/>
        </a:p>
      </dgm:t>
    </dgm:pt>
    <dgm:pt modelId="{288C9E64-D107-44D7-ABB9-2AFC681272FE}" type="pres">
      <dgm:prSet presAssocID="{86A87668-F972-4126-B757-DBDF7CAB18D4}" presName="parTrans" presStyleLbl="sibTrans2D1" presStyleIdx="1" presStyleCnt="5"/>
      <dgm:spPr/>
      <dgm:t>
        <a:bodyPr/>
        <a:lstStyle/>
        <a:p>
          <a:endParaRPr lang="en-US"/>
        </a:p>
      </dgm:t>
    </dgm:pt>
    <dgm:pt modelId="{701183C4-2BE1-46B3-8367-98C1627E609A}" type="pres">
      <dgm:prSet presAssocID="{86A87668-F972-4126-B757-DBDF7CAB18D4}" presName="connectorText" presStyleLbl="sibTrans2D1" presStyleIdx="1" presStyleCnt="5"/>
      <dgm:spPr/>
      <dgm:t>
        <a:bodyPr/>
        <a:lstStyle/>
        <a:p>
          <a:endParaRPr lang="en-US"/>
        </a:p>
      </dgm:t>
    </dgm:pt>
    <dgm:pt modelId="{BEC40AA0-7DDD-4E4D-B9AC-86B397F1E728}" type="pres">
      <dgm:prSet presAssocID="{5A9A0E42-0390-4A05-9057-F450E4BFA94C}" presName="node" presStyleLbl="node1" presStyleIdx="1" presStyleCnt="5" custScaleX="200731" custRadScaleRad="162616" custRadScaleInc="-7049">
        <dgm:presLayoutVars>
          <dgm:bulletEnabled val="1"/>
        </dgm:presLayoutVars>
      </dgm:prSet>
      <dgm:spPr/>
      <dgm:t>
        <a:bodyPr/>
        <a:lstStyle/>
        <a:p>
          <a:endParaRPr lang="en-US"/>
        </a:p>
      </dgm:t>
    </dgm:pt>
    <dgm:pt modelId="{541DF3C2-3AB3-48ED-8663-92B4ADBB238C}" type="pres">
      <dgm:prSet presAssocID="{9B4A408A-A7D0-47FC-A2EB-E1ECC75A34EB}" presName="parTrans" presStyleLbl="sibTrans2D1" presStyleIdx="2" presStyleCnt="5"/>
      <dgm:spPr/>
      <dgm:t>
        <a:bodyPr/>
        <a:lstStyle/>
        <a:p>
          <a:endParaRPr lang="en-US"/>
        </a:p>
      </dgm:t>
    </dgm:pt>
    <dgm:pt modelId="{87893D61-4248-4752-AE7A-6F63C3BADC5F}" type="pres">
      <dgm:prSet presAssocID="{9B4A408A-A7D0-47FC-A2EB-E1ECC75A34EB}" presName="connectorText" presStyleLbl="sibTrans2D1" presStyleIdx="2" presStyleCnt="5"/>
      <dgm:spPr/>
      <dgm:t>
        <a:bodyPr/>
        <a:lstStyle/>
        <a:p>
          <a:endParaRPr lang="en-US"/>
        </a:p>
      </dgm:t>
    </dgm:pt>
    <dgm:pt modelId="{82E2EAA5-D8B4-4EC9-B462-C20AA9BA9079}" type="pres">
      <dgm:prSet presAssocID="{04C82A79-37BB-40E1-AFBC-D6B4ABBF32A3}" presName="node" presStyleLbl="node1" presStyleIdx="2" presStyleCnt="5" custScaleX="200731" custRadScaleRad="168484" custRadScaleInc="-73536">
        <dgm:presLayoutVars>
          <dgm:bulletEnabled val="1"/>
        </dgm:presLayoutVars>
      </dgm:prSet>
      <dgm:spPr/>
      <dgm:t>
        <a:bodyPr/>
        <a:lstStyle/>
        <a:p>
          <a:endParaRPr lang="en-US"/>
        </a:p>
      </dgm:t>
    </dgm:pt>
    <dgm:pt modelId="{739FC96C-025E-401F-B695-BEE2F1F4AF41}" type="pres">
      <dgm:prSet presAssocID="{9DF60FF0-BCC8-458C-AB7D-5C9451A5B313}" presName="parTrans" presStyleLbl="sibTrans2D1" presStyleIdx="3" presStyleCnt="5"/>
      <dgm:spPr/>
      <dgm:t>
        <a:bodyPr/>
        <a:lstStyle/>
        <a:p>
          <a:endParaRPr lang="en-US"/>
        </a:p>
      </dgm:t>
    </dgm:pt>
    <dgm:pt modelId="{D9B9EA47-A605-44BB-9BA4-B63263FBB73A}" type="pres">
      <dgm:prSet presAssocID="{9DF60FF0-BCC8-458C-AB7D-5C9451A5B313}" presName="connectorText" presStyleLbl="sibTrans2D1" presStyleIdx="3" presStyleCnt="5"/>
      <dgm:spPr/>
      <dgm:t>
        <a:bodyPr/>
        <a:lstStyle/>
        <a:p>
          <a:endParaRPr lang="en-US"/>
        </a:p>
      </dgm:t>
    </dgm:pt>
    <dgm:pt modelId="{3DFC8E82-40FE-4793-9945-06156897F2ED}" type="pres">
      <dgm:prSet presAssocID="{2EE11476-7454-40FA-98F6-06F195B0728A}" presName="node" presStyleLbl="node1" presStyleIdx="3" presStyleCnt="5" custScaleX="200731" custRadScaleRad="169581" custRadScaleInc="71025">
        <dgm:presLayoutVars>
          <dgm:bulletEnabled val="1"/>
        </dgm:presLayoutVars>
      </dgm:prSet>
      <dgm:spPr/>
      <dgm:t>
        <a:bodyPr/>
        <a:lstStyle/>
        <a:p>
          <a:endParaRPr lang="en-US"/>
        </a:p>
      </dgm:t>
    </dgm:pt>
    <dgm:pt modelId="{E6F7033D-235A-4B7C-8D63-8F7E61BE0568}" type="pres">
      <dgm:prSet presAssocID="{67AC827E-32D3-4AB6-8958-8AD839258BF7}" presName="parTrans" presStyleLbl="sibTrans2D1" presStyleIdx="4" presStyleCnt="5"/>
      <dgm:spPr/>
      <dgm:t>
        <a:bodyPr/>
        <a:lstStyle/>
        <a:p>
          <a:endParaRPr lang="en-US"/>
        </a:p>
      </dgm:t>
    </dgm:pt>
    <dgm:pt modelId="{DF245540-3C39-4131-A08B-5740A1631E13}" type="pres">
      <dgm:prSet presAssocID="{67AC827E-32D3-4AB6-8958-8AD839258BF7}" presName="connectorText" presStyleLbl="sibTrans2D1" presStyleIdx="4" presStyleCnt="5"/>
      <dgm:spPr/>
      <dgm:t>
        <a:bodyPr/>
        <a:lstStyle/>
        <a:p>
          <a:endParaRPr lang="en-US"/>
        </a:p>
      </dgm:t>
    </dgm:pt>
    <dgm:pt modelId="{5A46BD95-616D-45B1-9B60-A75A3CBC7535}" type="pres">
      <dgm:prSet presAssocID="{78583A9F-AEF5-488B-986E-6E1C3F4A9622}" presName="node" presStyleLbl="node1" presStyleIdx="4" presStyleCnt="5" custScaleX="200731" custRadScaleRad="166887" custRadScaleInc="5525">
        <dgm:presLayoutVars>
          <dgm:bulletEnabled val="1"/>
        </dgm:presLayoutVars>
      </dgm:prSet>
      <dgm:spPr/>
      <dgm:t>
        <a:bodyPr/>
        <a:lstStyle/>
        <a:p>
          <a:endParaRPr lang="en-US"/>
        </a:p>
      </dgm:t>
    </dgm:pt>
  </dgm:ptLst>
  <dgm:cxnLst>
    <dgm:cxn modelId="{EA407BE5-A888-437A-B687-4A015B77CBA8}" type="presOf" srcId="{9DF60FF0-BCC8-458C-AB7D-5C9451A5B313}" destId="{739FC96C-025E-401F-B695-BEE2F1F4AF41}" srcOrd="0" destOrd="0" presId="urn:microsoft.com/office/officeart/2005/8/layout/radial5"/>
    <dgm:cxn modelId="{44D91516-42B3-4EF9-A974-A0D2D2C61216}" type="presOf" srcId="{27FBA784-6C6F-4CDA-B8A9-0BE1AF3197D8}" destId="{E5D66FB6-EF83-4C3F-8D4C-2555D4F4E99C}" srcOrd="1" destOrd="0" presId="urn:microsoft.com/office/officeart/2005/8/layout/radial5"/>
    <dgm:cxn modelId="{66EBC133-F5CB-43F5-AEBE-E71BF78C67D0}" type="presOf" srcId="{04C82A79-37BB-40E1-AFBC-D6B4ABBF32A3}" destId="{82E2EAA5-D8B4-4EC9-B462-C20AA9BA9079}" srcOrd="0" destOrd="0" presId="urn:microsoft.com/office/officeart/2005/8/layout/radial5"/>
    <dgm:cxn modelId="{4D21E8B3-07E3-4FA7-BE3A-903266F6E864}" type="presOf" srcId="{9D51F624-FC45-4F59-872E-680E487057B0}" destId="{BE50EC1A-B8B2-428E-88AE-DB4CBE7BE59B}" srcOrd="0" destOrd="0" presId="urn:microsoft.com/office/officeart/2005/8/layout/radial5"/>
    <dgm:cxn modelId="{6BF35A9E-8560-43F9-AEAA-36CD08D3236E}" type="presOf" srcId="{78583A9F-AEF5-488B-986E-6E1C3F4A9622}" destId="{5A46BD95-616D-45B1-9B60-A75A3CBC7535}" srcOrd="0" destOrd="0" presId="urn:microsoft.com/office/officeart/2005/8/layout/radial5"/>
    <dgm:cxn modelId="{72210C26-2167-44F7-9D63-322E8E69E3CA}" srcId="{C6C5B905-D317-48C3-BFDC-0F1633860A29}" destId="{5FA9DE5A-2C46-4397-8B37-9F1335F68795}" srcOrd="0" destOrd="0" parTransId="{27FBA784-6C6F-4CDA-B8A9-0BE1AF3197D8}" sibTransId="{2ABD7103-5A27-4FA7-8C79-3F20971F4430}"/>
    <dgm:cxn modelId="{CEB74042-350E-4CA2-A0F3-34BB1CCF60C9}" srcId="{C6C5B905-D317-48C3-BFDC-0F1633860A29}" destId="{04C82A79-37BB-40E1-AFBC-D6B4ABBF32A3}" srcOrd="2" destOrd="0" parTransId="{9B4A408A-A7D0-47FC-A2EB-E1ECC75A34EB}" sibTransId="{BEB12BD3-967D-48C2-A170-EC61B54FAE02}"/>
    <dgm:cxn modelId="{22BC08C3-CBFC-452D-AA0A-C0371A219A0D}" type="presOf" srcId="{C6C5B905-D317-48C3-BFDC-0F1633860A29}" destId="{445F3BE0-33BF-4208-AAC6-E2A785FCC2B9}" srcOrd="0" destOrd="0" presId="urn:microsoft.com/office/officeart/2005/8/layout/radial5"/>
    <dgm:cxn modelId="{2034930C-A9D9-4CF0-A6CB-6450BDE79C6D}" type="presOf" srcId="{5A9A0E42-0390-4A05-9057-F450E4BFA94C}" destId="{BEC40AA0-7DDD-4E4D-B9AC-86B397F1E728}" srcOrd="0" destOrd="0" presId="urn:microsoft.com/office/officeart/2005/8/layout/radial5"/>
    <dgm:cxn modelId="{5A4DA499-6BF6-4CFE-BAB6-32A07192171D}" type="presOf" srcId="{86A87668-F972-4126-B757-DBDF7CAB18D4}" destId="{701183C4-2BE1-46B3-8367-98C1627E609A}" srcOrd="1" destOrd="0" presId="urn:microsoft.com/office/officeart/2005/8/layout/radial5"/>
    <dgm:cxn modelId="{5045C4AD-F6CF-461D-B297-26D9EB2E7F03}" srcId="{9D51F624-FC45-4F59-872E-680E487057B0}" destId="{C6C5B905-D317-48C3-BFDC-0F1633860A29}" srcOrd="0" destOrd="0" parTransId="{562EB946-24BE-46BB-8ACA-CDAB1AAAA451}" sibTransId="{DC0D456E-7CC2-4ABF-A437-3769E3DD10EB}"/>
    <dgm:cxn modelId="{9B4027B4-1102-4210-B12D-6FB16DB1A228}" srcId="{C6C5B905-D317-48C3-BFDC-0F1633860A29}" destId="{78583A9F-AEF5-488B-986E-6E1C3F4A9622}" srcOrd="4" destOrd="0" parTransId="{67AC827E-32D3-4AB6-8958-8AD839258BF7}" sibTransId="{D48702AC-275B-4FAB-B1A7-4B94B4B31EB0}"/>
    <dgm:cxn modelId="{B436D657-2329-4E0E-86E1-DF1287C266B4}" type="presOf" srcId="{9B4A408A-A7D0-47FC-A2EB-E1ECC75A34EB}" destId="{541DF3C2-3AB3-48ED-8663-92B4ADBB238C}" srcOrd="0" destOrd="0" presId="urn:microsoft.com/office/officeart/2005/8/layout/radial5"/>
    <dgm:cxn modelId="{26AB71AE-3DA4-4D45-BF65-A966C3F41E05}" type="presOf" srcId="{2EE11476-7454-40FA-98F6-06F195B0728A}" destId="{3DFC8E82-40FE-4793-9945-06156897F2ED}" srcOrd="0" destOrd="0" presId="urn:microsoft.com/office/officeart/2005/8/layout/radial5"/>
    <dgm:cxn modelId="{77982E23-DFEC-4802-B820-B1FA7F73ECCA}" type="presOf" srcId="{5FA9DE5A-2C46-4397-8B37-9F1335F68795}" destId="{BF61B500-C3ED-4DC2-8715-358D08F03FB0}" srcOrd="0" destOrd="0" presId="urn:microsoft.com/office/officeart/2005/8/layout/radial5"/>
    <dgm:cxn modelId="{C039838B-1D40-425F-B0B0-CA4C8E5DBE6B}" srcId="{C6C5B905-D317-48C3-BFDC-0F1633860A29}" destId="{5A9A0E42-0390-4A05-9057-F450E4BFA94C}" srcOrd="1" destOrd="0" parTransId="{86A87668-F972-4126-B757-DBDF7CAB18D4}" sibTransId="{C1925247-B62A-42FD-8E82-914F9C8DAA7C}"/>
    <dgm:cxn modelId="{3C14972E-A369-4BF8-98C2-C16F7C092747}" type="presOf" srcId="{27FBA784-6C6F-4CDA-B8A9-0BE1AF3197D8}" destId="{664A2F65-FDF9-413D-9331-323AA3935359}" srcOrd="0" destOrd="0" presId="urn:microsoft.com/office/officeart/2005/8/layout/radial5"/>
    <dgm:cxn modelId="{BCC85E41-6403-4A98-8197-6EB331CA3A37}" srcId="{C6C5B905-D317-48C3-BFDC-0F1633860A29}" destId="{2EE11476-7454-40FA-98F6-06F195B0728A}" srcOrd="3" destOrd="0" parTransId="{9DF60FF0-BCC8-458C-AB7D-5C9451A5B313}" sibTransId="{363B4B83-D046-4FF1-9F0C-66787E050F60}"/>
    <dgm:cxn modelId="{98DB2236-8968-4869-A192-259AF2ADBBB5}" type="presOf" srcId="{9B4A408A-A7D0-47FC-A2EB-E1ECC75A34EB}" destId="{87893D61-4248-4752-AE7A-6F63C3BADC5F}" srcOrd="1" destOrd="0" presId="urn:microsoft.com/office/officeart/2005/8/layout/radial5"/>
    <dgm:cxn modelId="{1BFC9131-FAAB-4B26-9590-5827F57E0D64}" type="presOf" srcId="{67AC827E-32D3-4AB6-8958-8AD839258BF7}" destId="{E6F7033D-235A-4B7C-8D63-8F7E61BE0568}" srcOrd="0" destOrd="0" presId="urn:microsoft.com/office/officeart/2005/8/layout/radial5"/>
    <dgm:cxn modelId="{79F8D812-4802-4134-898B-6E60A3B09318}" type="presOf" srcId="{86A87668-F972-4126-B757-DBDF7CAB18D4}" destId="{288C9E64-D107-44D7-ABB9-2AFC681272FE}" srcOrd="0" destOrd="0" presId="urn:microsoft.com/office/officeart/2005/8/layout/radial5"/>
    <dgm:cxn modelId="{85363302-C5BD-4C50-B2E9-438D30148D61}" type="presOf" srcId="{9DF60FF0-BCC8-458C-AB7D-5C9451A5B313}" destId="{D9B9EA47-A605-44BB-9BA4-B63263FBB73A}" srcOrd="1" destOrd="0" presId="urn:microsoft.com/office/officeart/2005/8/layout/radial5"/>
    <dgm:cxn modelId="{279B3CF0-E1EB-43B7-86A5-C7583641482B}" type="presOf" srcId="{67AC827E-32D3-4AB6-8958-8AD839258BF7}" destId="{DF245540-3C39-4131-A08B-5740A1631E13}" srcOrd="1" destOrd="0" presId="urn:microsoft.com/office/officeart/2005/8/layout/radial5"/>
    <dgm:cxn modelId="{E4A0D6BE-80F4-467A-847E-263150834356}" type="presParOf" srcId="{BE50EC1A-B8B2-428E-88AE-DB4CBE7BE59B}" destId="{445F3BE0-33BF-4208-AAC6-E2A785FCC2B9}" srcOrd="0" destOrd="0" presId="urn:microsoft.com/office/officeart/2005/8/layout/radial5"/>
    <dgm:cxn modelId="{780B0D38-76C0-46B9-A3F5-7A5BB5C165AD}" type="presParOf" srcId="{BE50EC1A-B8B2-428E-88AE-DB4CBE7BE59B}" destId="{664A2F65-FDF9-413D-9331-323AA3935359}" srcOrd="1" destOrd="0" presId="urn:microsoft.com/office/officeart/2005/8/layout/radial5"/>
    <dgm:cxn modelId="{350587C3-6EF9-4B1B-ACD7-5AE61EA49E9C}" type="presParOf" srcId="{664A2F65-FDF9-413D-9331-323AA3935359}" destId="{E5D66FB6-EF83-4C3F-8D4C-2555D4F4E99C}" srcOrd="0" destOrd="0" presId="urn:microsoft.com/office/officeart/2005/8/layout/radial5"/>
    <dgm:cxn modelId="{98636472-5615-4401-A4B8-51884C8A45E8}" type="presParOf" srcId="{BE50EC1A-B8B2-428E-88AE-DB4CBE7BE59B}" destId="{BF61B500-C3ED-4DC2-8715-358D08F03FB0}" srcOrd="2" destOrd="0" presId="urn:microsoft.com/office/officeart/2005/8/layout/radial5"/>
    <dgm:cxn modelId="{67B598EE-80E7-4FDE-A2D7-F6264DE62589}" type="presParOf" srcId="{BE50EC1A-B8B2-428E-88AE-DB4CBE7BE59B}" destId="{288C9E64-D107-44D7-ABB9-2AFC681272FE}" srcOrd="3" destOrd="0" presId="urn:microsoft.com/office/officeart/2005/8/layout/radial5"/>
    <dgm:cxn modelId="{4B9078B1-577F-4F26-80B3-B295799338DB}" type="presParOf" srcId="{288C9E64-D107-44D7-ABB9-2AFC681272FE}" destId="{701183C4-2BE1-46B3-8367-98C1627E609A}" srcOrd="0" destOrd="0" presId="urn:microsoft.com/office/officeart/2005/8/layout/radial5"/>
    <dgm:cxn modelId="{CDB55CDD-9674-49D4-B297-80DE6D53A631}" type="presParOf" srcId="{BE50EC1A-B8B2-428E-88AE-DB4CBE7BE59B}" destId="{BEC40AA0-7DDD-4E4D-B9AC-86B397F1E728}" srcOrd="4" destOrd="0" presId="urn:microsoft.com/office/officeart/2005/8/layout/radial5"/>
    <dgm:cxn modelId="{94BEAC3C-2B6C-403D-9886-84EBB54DCC51}" type="presParOf" srcId="{BE50EC1A-B8B2-428E-88AE-DB4CBE7BE59B}" destId="{541DF3C2-3AB3-48ED-8663-92B4ADBB238C}" srcOrd="5" destOrd="0" presId="urn:microsoft.com/office/officeart/2005/8/layout/radial5"/>
    <dgm:cxn modelId="{49B0E0BF-7EC4-4F08-829E-6789DA048343}" type="presParOf" srcId="{541DF3C2-3AB3-48ED-8663-92B4ADBB238C}" destId="{87893D61-4248-4752-AE7A-6F63C3BADC5F}" srcOrd="0" destOrd="0" presId="urn:microsoft.com/office/officeart/2005/8/layout/radial5"/>
    <dgm:cxn modelId="{05A6C272-D69A-41FD-BE1E-94E6EB3A0751}" type="presParOf" srcId="{BE50EC1A-B8B2-428E-88AE-DB4CBE7BE59B}" destId="{82E2EAA5-D8B4-4EC9-B462-C20AA9BA9079}" srcOrd="6" destOrd="0" presId="urn:microsoft.com/office/officeart/2005/8/layout/radial5"/>
    <dgm:cxn modelId="{6366E1D3-28A9-425E-9D8B-A323653C3FA2}" type="presParOf" srcId="{BE50EC1A-B8B2-428E-88AE-DB4CBE7BE59B}" destId="{739FC96C-025E-401F-B695-BEE2F1F4AF41}" srcOrd="7" destOrd="0" presId="urn:microsoft.com/office/officeart/2005/8/layout/radial5"/>
    <dgm:cxn modelId="{42E098A7-F600-46F3-97F2-6601CE99A766}" type="presParOf" srcId="{739FC96C-025E-401F-B695-BEE2F1F4AF41}" destId="{D9B9EA47-A605-44BB-9BA4-B63263FBB73A}" srcOrd="0" destOrd="0" presId="urn:microsoft.com/office/officeart/2005/8/layout/radial5"/>
    <dgm:cxn modelId="{C09E9945-F1E9-42AA-86F9-32D3227B0AB0}" type="presParOf" srcId="{BE50EC1A-B8B2-428E-88AE-DB4CBE7BE59B}" destId="{3DFC8E82-40FE-4793-9945-06156897F2ED}" srcOrd="8" destOrd="0" presId="urn:microsoft.com/office/officeart/2005/8/layout/radial5"/>
    <dgm:cxn modelId="{E174715F-CBA8-42F5-9D28-ADBCACE00CE2}" type="presParOf" srcId="{BE50EC1A-B8B2-428E-88AE-DB4CBE7BE59B}" destId="{E6F7033D-235A-4B7C-8D63-8F7E61BE0568}" srcOrd="9" destOrd="0" presId="urn:microsoft.com/office/officeart/2005/8/layout/radial5"/>
    <dgm:cxn modelId="{48C00603-9987-4359-9E25-295A78CDE799}" type="presParOf" srcId="{E6F7033D-235A-4B7C-8D63-8F7E61BE0568}" destId="{DF245540-3C39-4131-A08B-5740A1631E13}" srcOrd="0" destOrd="0" presId="urn:microsoft.com/office/officeart/2005/8/layout/radial5"/>
    <dgm:cxn modelId="{679E5E78-EC8E-4FDB-B444-82D8D366E9C6}" type="presParOf" srcId="{BE50EC1A-B8B2-428E-88AE-DB4CBE7BE59B}" destId="{5A46BD95-616D-45B1-9B60-A75A3CBC7535}" srcOrd="10" destOrd="0" presId="urn:microsoft.com/office/officeart/2005/8/layout/radial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FC9DEA6-6CD7-417A-8CE2-71D46F8C5DF5}" type="doc">
      <dgm:prSet loTypeId="urn:microsoft.com/office/officeart/2008/layout/RadialCluster" loCatId="cycle" qsTypeId="urn:microsoft.com/office/officeart/2005/8/quickstyle/3d2" qsCatId="3D" csTypeId="urn:microsoft.com/office/officeart/2005/8/colors/colorful2" csCatId="colorful" phldr="1"/>
      <dgm:spPr/>
      <dgm:t>
        <a:bodyPr/>
        <a:lstStyle/>
        <a:p>
          <a:endParaRPr lang="en-US"/>
        </a:p>
      </dgm:t>
    </dgm:pt>
    <dgm:pt modelId="{61806A4D-0235-4EEB-B66F-D9A327F41260}">
      <dgm:prSet phldrT="[Text]" custT="1"/>
      <dgm:spPr>
        <a:solidFill>
          <a:schemeClr val="accent5">
            <a:lumMod val="50000"/>
          </a:schemeClr>
        </a:solidFill>
      </dgm:spPr>
      <dgm:t>
        <a:bodyPr/>
        <a:lstStyle/>
        <a:p>
          <a:r>
            <a:rPr lang="en-US" sz="3600" b="1" dirty="0" smtClean="0">
              <a:latin typeface="Arial" panose="020B0604020202020204" pitchFamily="34" charset="0"/>
              <a:cs typeface="Arial" panose="020B0604020202020204" pitchFamily="34" charset="0"/>
            </a:rPr>
            <a:t>Respiratory Health</a:t>
          </a:r>
          <a:endParaRPr lang="en-US" sz="3600" b="1" dirty="0">
            <a:latin typeface="Arial" panose="020B0604020202020204" pitchFamily="34" charset="0"/>
            <a:cs typeface="Arial" panose="020B0604020202020204" pitchFamily="34" charset="0"/>
          </a:endParaRPr>
        </a:p>
      </dgm:t>
      <dgm:extLst>
        <a:ext uri="{E40237B7-FDA0-4F09-8148-C483321AD2D9}">
          <dgm14:cNvPr xmlns:dgm14="http://schemas.microsoft.com/office/drawing/2010/diagram" id="0" name="" descr="Respiratory Health&#10; Airborne Hazards&#10; Stress and Violence&#10; Military Living Conditions&#10; Exercise and Physical Activity&#10; Tobacco Smoke&#10; Preexisting Factors&#10;"/>
        </a:ext>
      </dgm:extLst>
    </dgm:pt>
    <dgm:pt modelId="{F4D72490-6F8A-4C65-9CED-52C32B874DF9}" type="parTrans" cxnId="{2505389C-D838-4286-B3E7-B6AC9013FA9A}">
      <dgm:prSet/>
      <dgm:spPr/>
      <dgm:t>
        <a:bodyPr/>
        <a:lstStyle/>
        <a:p>
          <a:endParaRPr lang="en-US">
            <a:latin typeface="Arial" panose="020B0604020202020204" pitchFamily="34" charset="0"/>
            <a:cs typeface="Arial" panose="020B0604020202020204" pitchFamily="34" charset="0"/>
          </a:endParaRPr>
        </a:p>
      </dgm:t>
    </dgm:pt>
    <dgm:pt modelId="{8591A635-A7A8-46EE-BE3D-5D601331CD3B}" type="sibTrans" cxnId="{2505389C-D838-4286-B3E7-B6AC9013FA9A}">
      <dgm:prSet/>
      <dgm:spPr/>
      <dgm:t>
        <a:bodyPr/>
        <a:lstStyle/>
        <a:p>
          <a:endParaRPr lang="en-US">
            <a:latin typeface="Arial" panose="020B0604020202020204" pitchFamily="34" charset="0"/>
            <a:cs typeface="Arial" panose="020B0604020202020204" pitchFamily="34" charset="0"/>
          </a:endParaRPr>
        </a:p>
      </dgm:t>
    </dgm:pt>
    <dgm:pt modelId="{3178B955-38E7-4C4A-A468-862953049CE7}">
      <dgm:prSet phldrT="[Text]" custT="1"/>
      <dgm:spPr>
        <a:solidFill>
          <a:schemeClr val="bg1">
            <a:lumMod val="75000"/>
            <a:lumOff val="25000"/>
          </a:schemeClr>
        </a:solidFill>
      </dgm:spPr>
      <dgm:t>
        <a:bodyPr/>
        <a:lstStyle/>
        <a:p>
          <a:r>
            <a:rPr lang="en-US" sz="2800" b="1" dirty="0" smtClean="0">
              <a:solidFill>
                <a:schemeClr val="bg1">
                  <a:lumMod val="50000"/>
                  <a:lumOff val="50000"/>
                </a:schemeClr>
              </a:solidFill>
              <a:latin typeface="Arial" panose="020B0604020202020204" pitchFamily="34" charset="0"/>
              <a:cs typeface="Arial" panose="020B0604020202020204" pitchFamily="34" charset="0"/>
            </a:rPr>
            <a:t>Airborne Hazards</a:t>
          </a:r>
          <a:endParaRPr lang="en-US" sz="2800" b="1" dirty="0">
            <a:solidFill>
              <a:schemeClr val="bg1">
                <a:lumMod val="50000"/>
                <a:lumOff val="50000"/>
              </a:schemeClr>
            </a:solidFill>
            <a:latin typeface="Arial" panose="020B0604020202020204" pitchFamily="34" charset="0"/>
            <a:cs typeface="Arial" panose="020B0604020202020204" pitchFamily="34" charset="0"/>
          </a:endParaRPr>
        </a:p>
      </dgm:t>
      <dgm:extLst>
        <a:ext uri="{E40237B7-FDA0-4F09-8148-C483321AD2D9}">
          <dgm14:cNvPr xmlns:dgm14="http://schemas.microsoft.com/office/drawing/2010/diagram" id="0" name="" descr="Respiratory Health&#10; Airborne Hazards&#10; Stress and Violence&#10; Military Living Conditions&#10; Exercise and Physical Activity&#10; Tobacco Smoke&#10; Preexisting Factors&#10;"/>
        </a:ext>
      </dgm:extLst>
    </dgm:pt>
    <dgm:pt modelId="{AF3E1CB4-03DC-4921-A6A7-F8484B9872D6}" type="parTrans" cxnId="{A9F4F4CA-8E89-4808-8177-3A36F82664DF}">
      <dgm:prSet/>
      <dgm:spPr/>
      <dgm:t>
        <a:bodyPr/>
        <a:lstStyle/>
        <a:p>
          <a:endParaRPr lang="en-US">
            <a:solidFill>
              <a:schemeClr val="tx1"/>
            </a:solidFill>
            <a:latin typeface="Arial" panose="020B0604020202020204" pitchFamily="34" charset="0"/>
            <a:cs typeface="Arial" panose="020B0604020202020204" pitchFamily="34" charset="0"/>
          </a:endParaRPr>
        </a:p>
      </dgm:t>
    </dgm:pt>
    <dgm:pt modelId="{CED73E30-3285-465F-BFF3-CBFE17349972}" type="sibTrans" cxnId="{A9F4F4CA-8E89-4808-8177-3A36F82664DF}">
      <dgm:prSet/>
      <dgm:spPr/>
      <dgm:t>
        <a:bodyPr/>
        <a:lstStyle/>
        <a:p>
          <a:endParaRPr lang="en-US">
            <a:latin typeface="Arial" panose="020B0604020202020204" pitchFamily="34" charset="0"/>
            <a:cs typeface="Arial" panose="020B0604020202020204" pitchFamily="34" charset="0"/>
          </a:endParaRPr>
        </a:p>
      </dgm:t>
    </dgm:pt>
    <dgm:pt modelId="{7E312CA4-FE38-48E8-AC04-DAF7D7201D55}">
      <dgm:prSet phldrT="[Text]" custT="1"/>
      <dgm:spPr>
        <a:solidFill>
          <a:schemeClr val="bg1">
            <a:lumMod val="75000"/>
            <a:lumOff val="25000"/>
          </a:schemeClr>
        </a:solidFill>
      </dgm:spPr>
      <dgm:t>
        <a:bodyPr/>
        <a:lstStyle/>
        <a:p>
          <a:r>
            <a:rPr lang="en-US" sz="2800" b="1" dirty="0" smtClean="0">
              <a:solidFill>
                <a:schemeClr val="bg1">
                  <a:lumMod val="50000"/>
                  <a:lumOff val="50000"/>
                </a:schemeClr>
              </a:solidFill>
              <a:latin typeface="Arial" panose="020B0604020202020204" pitchFamily="34" charset="0"/>
              <a:cs typeface="Arial" panose="020B0604020202020204" pitchFamily="34" charset="0"/>
            </a:rPr>
            <a:t>Exercise and Physical Activity</a:t>
          </a:r>
          <a:endParaRPr lang="en-US" sz="2800" b="1" dirty="0">
            <a:solidFill>
              <a:schemeClr val="bg1">
                <a:lumMod val="50000"/>
                <a:lumOff val="50000"/>
              </a:schemeClr>
            </a:solidFill>
            <a:latin typeface="Arial" panose="020B0604020202020204" pitchFamily="34" charset="0"/>
            <a:cs typeface="Arial" panose="020B0604020202020204" pitchFamily="34" charset="0"/>
          </a:endParaRPr>
        </a:p>
      </dgm:t>
      <dgm:extLst>
        <a:ext uri="{E40237B7-FDA0-4F09-8148-C483321AD2D9}">
          <dgm14:cNvPr xmlns:dgm14="http://schemas.microsoft.com/office/drawing/2010/diagram" id="0" name="" descr="Respiratory Health&#10; Airborne Hazards&#10; Stress and Violence&#10; Military Living Conditions&#10; Exercise and Physical Activity&#10; Tobacco Smoke&#10; Preexisting Factors&#10;"/>
        </a:ext>
      </dgm:extLst>
    </dgm:pt>
    <dgm:pt modelId="{817B5E04-A6A9-4D78-85CE-AB66734862A5}" type="parTrans" cxnId="{C4CFCAC3-FB99-4662-A7C5-44E4EA93EEBB}">
      <dgm:prSet/>
      <dgm:spPr/>
      <dgm:t>
        <a:bodyPr/>
        <a:lstStyle/>
        <a:p>
          <a:endParaRPr lang="en-US">
            <a:solidFill>
              <a:schemeClr val="tx1"/>
            </a:solidFill>
            <a:latin typeface="Arial" panose="020B0604020202020204" pitchFamily="34" charset="0"/>
            <a:cs typeface="Arial" panose="020B0604020202020204" pitchFamily="34" charset="0"/>
          </a:endParaRPr>
        </a:p>
      </dgm:t>
    </dgm:pt>
    <dgm:pt modelId="{749AA086-4944-4B08-831D-D4964D5E3355}" type="sibTrans" cxnId="{C4CFCAC3-FB99-4662-A7C5-44E4EA93EEBB}">
      <dgm:prSet/>
      <dgm:spPr/>
      <dgm:t>
        <a:bodyPr/>
        <a:lstStyle/>
        <a:p>
          <a:endParaRPr lang="en-US">
            <a:latin typeface="Arial" panose="020B0604020202020204" pitchFamily="34" charset="0"/>
            <a:cs typeface="Arial" panose="020B0604020202020204" pitchFamily="34" charset="0"/>
          </a:endParaRPr>
        </a:p>
      </dgm:t>
    </dgm:pt>
    <dgm:pt modelId="{DFBCEAA3-5CBF-4A6E-B404-3797FD6CE466}">
      <dgm:prSet phldrT="[Text]" custT="1"/>
      <dgm:spPr>
        <a:solidFill>
          <a:schemeClr val="bg1">
            <a:lumMod val="75000"/>
            <a:lumOff val="25000"/>
          </a:schemeClr>
        </a:solidFill>
      </dgm:spPr>
      <dgm:t>
        <a:bodyPr/>
        <a:lstStyle/>
        <a:p>
          <a:r>
            <a:rPr lang="en-US" sz="2800" b="1" dirty="0" smtClean="0">
              <a:solidFill>
                <a:schemeClr val="bg1">
                  <a:lumMod val="50000"/>
                  <a:lumOff val="50000"/>
                </a:schemeClr>
              </a:solidFill>
              <a:latin typeface="Arial" panose="020B0604020202020204" pitchFamily="34" charset="0"/>
              <a:cs typeface="Arial" panose="020B0604020202020204" pitchFamily="34" charset="0"/>
            </a:rPr>
            <a:t>Preexisting Factors</a:t>
          </a:r>
          <a:endParaRPr lang="en-US" sz="2800" b="1" dirty="0">
            <a:solidFill>
              <a:schemeClr val="bg1">
                <a:lumMod val="50000"/>
                <a:lumOff val="50000"/>
              </a:schemeClr>
            </a:solidFill>
            <a:latin typeface="Arial" panose="020B0604020202020204" pitchFamily="34" charset="0"/>
            <a:cs typeface="Arial" panose="020B0604020202020204" pitchFamily="34" charset="0"/>
          </a:endParaRPr>
        </a:p>
      </dgm:t>
      <dgm:extLst>
        <a:ext uri="{E40237B7-FDA0-4F09-8148-C483321AD2D9}">
          <dgm14:cNvPr xmlns:dgm14="http://schemas.microsoft.com/office/drawing/2010/diagram" id="0" name="" descr="Respiratory Health&#10; Airborne Hazards&#10; Stress and Violence&#10; Military Living Conditions&#10; Exercise and Physical Activity&#10; Tobacco Smoke&#10; Preexisting Factors&#10;"/>
        </a:ext>
      </dgm:extLst>
    </dgm:pt>
    <dgm:pt modelId="{3CF8E1DD-3708-4727-B2CC-AA93D2370AD2}" type="parTrans" cxnId="{FF1E88C5-BCCC-409A-8EBF-81F45F2D7B33}">
      <dgm:prSet/>
      <dgm:spPr/>
      <dgm:t>
        <a:bodyPr/>
        <a:lstStyle/>
        <a:p>
          <a:endParaRPr lang="en-US">
            <a:solidFill>
              <a:schemeClr val="tx1"/>
            </a:solidFill>
            <a:latin typeface="Arial" panose="020B0604020202020204" pitchFamily="34" charset="0"/>
            <a:cs typeface="Arial" panose="020B0604020202020204" pitchFamily="34" charset="0"/>
          </a:endParaRPr>
        </a:p>
      </dgm:t>
    </dgm:pt>
    <dgm:pt modelId="{95B28DC0-7C6F-4B4C-994B-19771BB661A9}" type="sibTrans" cxnId="{FF1E88C5-BCCC-409A-8EBF-81F45F2D7B33}">
      <dgm:prSet/>
      <dgm:spPr/>
      <dgm:t>
        <a:bodyPr/>
        <a:lstStyle/>
        <a:p>
          <a:endParaRPr lang="en-US">
            <a:latin typeface="Arial" panose="020B0604020202020204" pitchFamily="34" charset="0"/>
            <a:cs typeface="Arial" panose="020B0604020202020204" pitchFamily="34" charset="0"/>
          </a:endParaRPr>
        </a:p>
      </dgm:t>
    </dgm:pt>
    <dgm:pt modelId="{9C9BCA5E-669A-4A13-9AD6-3494153596F7}">
      <dgm:prSet custT="1"/>
      <dgm:spPr>
        <a:solidFill>
          <a:schemeClr val="bg1">
            <a:lumMod val="75000"/>
            <a:lumOff val="25000"/>
          </a:schemeClr>
        </a:solidFill>
      </dgm:spPr>
      <dgm:t>
        <a:bodyPr/>
        <a:lstStyle/>
        <a:p>
          <a:r>
            <a:rPr lang="en-US" sz="2800" b="1" dirty="0" smtClean="0">
              <a:solidFill>
                <a:schemeClr val="bg1">
                  <a:lumMod val="50000"/>
                  <a:lumOff val="50000"/>
                </a:schemeClr>
              </a:solidFill>
              <a:latin typeface="Arial" panose="020B0604020202020204" pitchFamily="34" charset="0"/>
              <a:cs typeface="Arial" panose="020B0604020202020204" pitchFamily="34" charset="0"/>
            </a:rPr>
            <a:t>Tobacco Smoke</a:t>
          </a:r>
          <a:endParaRPr lang="en-US" sz="2800" b="1" dirty="0">
            <a:solidFill>
              <a:schemeClr val="bg1">
                <a:lumMod val="50000"/>
                <a:lumOff val="50000"/>
              </a:schemeClr>
            </a:solidFill>
            <a:latin typeface="Arial" panose="020B0604020202020204" pitchFamily="34" charset="0"/>
            <a:cs typeface="Arial" panose="020B0604020202020204" pitchFamily="34" charset="0"/>
          </a:endParaRPr>
        </a:p>
      </dgm:t>
      <dgm:extLst>
        <a:ext uri="{E40237B7-FDA0-4F09-8148-C483321AD2D9}">
          <dgm14:cNvPr xmlns:dgm14="http://schemas.microsoft.com/office/drawing/2010/diagram" id="0" name="" descr="Respiratory Health&#10; Airborne Hazards&#10; Stress and Violence&#10; Military Living Conditions&#10; Exercise and Physical Activity&#10; Tobacco Smoke&#10; Preexisting Factors&#10;"/>
        </a:ext>
      </dgm:extLst>
    </dgm:pt>
    <dgm:pt modelId="{AA0E228D-73F3-4EE6-9185-80DE8703C76B}" type="parTrans" cxnId="{DE2757BC-AB2B-45BA-A16C-72F6CB6BB642}">
      <dgm:prSet/>
      <dgm:spPr/>
      <dgm:t>
        <a:bodyPr/>
        <a:lstStyle/>
        <a:p>
          <a:endParaRPr lang="en-US">
            <a:solidFill>
              <a:schemeClr val="tx1"/>
            </a:solidFill>
            <a:latin typeface="Arial" panose="020B0604020202020204" pitchFamily="34" charset="0"/>
            <a:cs typeface="Arial" panose="020B0604020202020204" pitchFamily="34" charset="0"/>
          </a:endParaRPr>
        </a:p>
      </dgm:t>
    </dgm:pt>
    <dgm:pt modelId="{4F3846FE-71B8-406C-AEDD-F92125694A2F}" type="sibTrans" cxnId="{DE2757BC-AB2B-45BA-A16C-72F6CB6BB642}">
      <dgm:prSet/>
      <dgm:spPr/>
      <dgm:t>
        <a:bodyPr/>
        <a:lstStyle/>
        <a:p>
          <a:endParaRPr lang="en-US">
            <a:latin typeface="Arial" panose="020B0604020202020204" pitchFamily="34" charset="0"/>
            <a:cs typeface="Arial" panose="020B0604020202020204" pitchFamily="34" charset="0"/>
          </a:endParaRPr>
        </a:p>
      </dgm:t>
    </dgm:pt>
    <dgm:pt modelId="{7234FA83-96A6-4FB6-9852-CC96FF37935C}">
      <dgm:prSet custT="1"/>
      <dgm:spPr/>
      <dgm:t>
        <a:bodyPr/>
        <a:lstStyle/>
        <a:p>
          <a:r>
            <a:rPr lang="en-US" sz="2800" b="1" dirty="0" smtClean="0">
              <a:latin typeface="Arial" panose="020B0604020202020204" pitchFamily="34" charset="0"/>
              <a:cs typeface="Arial" panose="020B0604020202020204" pitchFamily="34" charset="0"/>
            </a:rPr>
            <a:t>Stress and Violence</a:t>
          </a:r>
          <a:endParaRPr lang="en-US" sz="2800" b="1" dirty="0">
            <a:latin typeface="Arial" panose="020B0604020202020204" pitchFamily="34" charset="0"/>
            <a:cs typeface="Arial" panose="020B0604020202020204" pitchFamily="34" charset="0"/>
          </a:endParaRPr>
        </a:p>
      </dgm:t>
      <dgm:extLst>
        <a:ext uri="{E40237B7-FDA0-4F09-8148-C483321AD2D9}">
          <dgm14:cNvPr xmlns:dgm14="http://schemas.microsoft.com/office/drawing/2010/diagram" id="0" name="" descr="Respiratory Health&#10; Airborne Hazards&#10; Stress and Violence&#10; Military Living Conditions&#10; Exercise and Physical Activity&#10; Tobacco Smoke&#10; Preexisting Factors&#10;"/>
        </a:ext>
      </dgm:extLst>
    </dgm:pt>
    <dgm:pt modelId="{2BF7A1CB-E682-4E69-93C3-3F88E0389BA9}" type="parTrans" cxnId="{2F30FC50-FDD7-477A-8509-A532E496C95C}">
      <dgm:prSet/>
      <dgm:spPr/>
      <dgm:t>
        <a:bodyPr/>
        <a:lstStyle/>
        <a:p>
          <a:endParaRPr lang="en-US">
            <a:solidFill>
              <a:schemeClr val="tx1"/>
            </a:solidFill>
            <a:latin typeface="Arial" panose="020B0604020202020204" pitchFamily="34" charset="0"/>
            <a:cs typeface="Arial" panose="020B0604020202020204" pitchFamily="34" charset="0"/>
          </a:endParaRPr>
        </a:p>
      </dgm:t>
    </dgm:pt>
    <dgm:pt modelId="{AE79464B-33BA-42FF-9D3F-5FB80FDB17CE}" type="sibTrans" cxnId="{2F30FC50-FDD7-477A-8509-A532E496C95C}">
      <dgm:prSet/>
      <dgm:spPr/>
      <dgm:t>
        <a:bodyPr/>
        <a:lstStyle/>
        <a:p>
          <a:endParaRPr lang="en-US">
            <a:latin typeface="Arial" panose="020B0604020202020204" pitchFamily="34" charset="0"/>
            <a:cs typeface="Arial" panose="020B0604020202020204" pitchFamily="34" charset="0"/>
          </a:endParaRPr>
        </a:p>
      </dgm:t>
    </dgm:pt>
    <dgm:pt modelId="{F2C45AD8-05CE-4F9F-AB1D-3C8AD9892690}">
      <dgm:prSet custT="1"/>
      <dgm:spPr>
        <a:solidFill>
          <a:schemeClr val="bg1">
            <a:lumMod val="75000"/>
            <a:lumOff val="25000"/>
          </a:schemeClr>
        </a:solidFill>
      </dgm:spPr>
      <dgm:t>
        <a:bodyPr/>
        <a:lstStyle/>
        <a:p>
          <a:r>
            <a:rPr lang="en-US" sz="2800" b="1" dirty="0" smtClean="0">
              <a:solidFill>
                <a:schemeClr val="bg1">
                  <a:lumMod val="50000"/>
                  <a:lumOff val="50000"/>
                </a:schemeClr>
              </a:solidFill>
              <a:latin typeface="Arial" panose="020B0604020202020204" pitchFamily="34" charset="0"/>
              <a:cs typeface="Arial" panose="020B0604020202020204" pitchFamily="34" charset="0"/>
            </a:rPr>
            <a:t>Military Living Conditions</a:t>
          </a:r>
          <a:endParaRPr lang="en-US" sz="2800" b="1" dirty="0">
            <a:solidFill>
              <a:schemeClr val="bg1">
                <a:lumMod val="50000"/>
                <a:lumOff val="50000"/>
              </a:schemeClr>
            </a:solidFill>
            <a:latin typeface="Arial" panose="020B0604020202020204" pitchFamily="34" charset="0"/>
            <a:cs typeface="Arial" panose="020B0604020202020204" pitchFamily="34" charset="0"/>
          </a:endParaRPr>
        </a:p>
      </dgm:t>
      <dgm:extLst>
        <a:ext uri="{E40237B7-FDA0-4F09-8148-C483321AD2D9}">
          <dgm14:cNvPr xmlns:dgm14="http://schemas.microsoft.com/office/drawing/2010/diagram" id="0" name="" descr="Respiratory Health&#10; Airborne Hazards&#10; Stress and Violence&#10; Military Living Conditions&#10; Exercise and Physical Activity&#10; Tobacco Smoke&#10; Preexisting Factors&#10;"/>
        </a:ext>
      </dgm:extLst>
    </dgm:pt>
    <dgm:pt modelId="{871555E2-F3D3-43A5-AB77-C6297B7BB2CE}" type="parTrans" cxnId="{FB8D8BF9-89C1-4242-88E8-B443238016B7}">
      <dgm:prSet/>
      <dgm:spPr/>
      <dgm:t>
        <a:bodyPr/>
        <a:lstStyle/>
        <a:p>
          <a:endParaRPr lang="en-US">
            <a:solidFill>
              <a:schemeClr val="tx1"/>
            </a:solidFill>
            <a:latin typeface="Arial" panose="020B0604020202020204" pitchFamily="34" charset="0"/>
            <a:cs typeface="Arial" panose="020B0604020202020204" pitchFamily="34" charset="0"/>
          </a:endParaRPr>
        </a:p>
      </dgm:t>
    </dgm:pt>
    <dgm:pt modelId="{B8F3BA9B-2FF4-4ADD-88FC-E5B4790595E0}" type="sibTrans" cxnId="{FB8D8BF9-89C1-4242-88E8-B443238016B7}">
      <dgm:prSet/>
      <dgm:spPr/>
      <dgm:t>
        <a:bodyPr/>
        <a:lstStyle/>
        <a:p>
          <a:endParaRPr lang="en-US">
            <a:latin typeface="Arial" panose="020B0604020202020204" pitchFamily="34" charset="0"/>
            <a:cs typeface="Arial" panose="020B0604020202020204" pitchFamily="34" charset="0"/>
          </a:endParaRPr>
        </a:p>
      </dgm:t>
    </dgm:pt>
    <dgm:pt modelId="{AE3E858B-068E-457F-ADCA-27FCEFE1DAF6}" type="pres">
      <dgm:prSet presAssocID="{BFC9DEA6-6CD7-417A-8CE2-71D46F8C5DF5}" presName="Name0" presStyleCnt="0">
        <dgm:presLayoutVars>
          <dgm:chMax val="1"/>
          <dgm:chPref val="1"/>
          <dgm:dir/>
          <dgm:animOne val="branch"/>
          <dgm:animLvl val="lvl"/>
        </dgm:presLayoutVars>
      </dgm:prSet>
      <dgm:spPr/>
      <dgm:t>
        <a:bodyPr/>
        <a:lstStyle/>
        <a:p>
          <a:endParaRPr lang="en-US"/>
        </a:p>
      </dgm:t>
    </dgm:pt>
    <dgm:pt modelId="{2697E8F3-1151-4A44-B796-0AAE19EFD5EF}" type="pres">
      <dgm:prSet presAssocID="{61806A4D-0235-4EEB-B66F-D9A327F41260}" presName="singleCycle" presStyleCnt="0"/>
      <dgm:spPr/>
      <dgm:t>
        <a:bodyPr/>
        <a:lstStyle/>
        <a:p>
          <a:endParaRPr lang="en-US"/>
        </a:p>
      </dgm:t>
    </dgm:pt>
    <dgm:pt modelId="{013FBF23-1F9C-423E-85D2-4489FAF8D6BE}" type="pres">
      <dgm:prSet presAssocID="{61806A4D-0235-4EEB-B66F-D9A327F41260}" presName="singleCenter" presStyleLbl="node1" presStyleIdx="0" presStyleCnt="7" custScaleX="194957" custScaleY="62016">
        <dgm:presLayoutVars>
          <dgm:chMax val="7"/>
          <dgm:chPref val="7"/>
        </dgm:presLayoutVars>
      </dgm:prSet>
      <dgm:spPr/>
      <dgm:t>
        <a:bodyPr/>
        <a:lstStyle/>
        <a:p>
          <a:endParaRPr lang="en-US"/>
        </a:p>
      </dgm:t>
    </dgm:pt>
    <dgm:pt modelId="{9B280B41-666E-478D-BE4D-F1647BB55721}" type="pres">
      <dgm:prSet presAssocID="{AF3E1CB4-03DC-4921-A6A7-F8484B9872D6}" presName="Name56" presStyleLbl="parChTrans1D2" presStyleIdx="0" presStyleCnt="6"/>
      <dgm:spPr/>
      <dgm:t>
        <a:bodyPr/>
        <a:lstStyle/>
        <a:p>
          <a:endParaRPr lang="en-US"/>
        </a:p>
      </dgm:t>
    </dgm:pt>
    <dgm:pt modelId="{ACF2CE61-7988-4C39-9C98-39E6EBD9E274}" type="pres">
      <dgm:prSet presAssocID="{3178B955-38E7-4C4A-A468-862953049CE7}" presName="text0" presStyleLbl="node1" presStyleIdx="1" presStyleCnt="7" custScaleX="162254" custRadScaleRad="74653">
        <dgm:presLayoutVars>
          <dgm:bulletEnabled val="1"/>
        </dgm:presLayoutVars>
      </dgm:prSet>
      <dgm:spPr/>
      <dgm:t>
        <a:bodyPr/>
        <a:lstStyle/>
        <a:p>
          <a:endParaRPr lang="en-US"/>
        </a:p>
      </dgm:t>
    </dgm:pt>
    <dgm:pt modelId="{E838DB50-C26E-46C2-B521-534E548F832C}" type="pres">
      <dgm:prSet presAssocID="{2BF7A1CB-E682-4E69-93C3-3F88E0389BA9}" presName="Name56" presStyleLbl="parChTrans1D2" presStyleIdx="1" presStyleCnt="6"/>
      <dgm:spPr/>
      <dgm:t>
        <a:bodyPr/>
        <a:lstStyle/>
        <a:p>
          <a:endParaRPr lang="en-US"/>
        </a:p>
      </dgm:t>
    </dgm:pt>
    <dgm:pt modelId="{505B3C01-E3E8-4A8C-A079-51BFCF9E3469}" type="pres">
      <dgm:prSet presAssocID="{7234FA83-96A6-4FB6-9852-CC96FF37935C}" presName="text0" presStyleLbl="node1" presStyleIdx="2" presStyleCnt="7" custScaleX="162254" custRadScaleRad="145837" custRadScaleInc="14788">
        <dgm:presLayoutVars>
          <dgm:bulletEnabled val="1"/>
        </dgm:presLayoutVars>
      </dgm:prSet>
      <dgm:spPr/>
      <dgm:t>
        <a:bodyPr/>
        <a:lstStyle/>
        <a:p>
          <a:endParaRPr lang="en-US"/>
        </a:p>
      </dgm:t>
    </dgm:pt>
    <dgm:pt modelId="{D716B400-CE5D-42BD-8EB4-D9D3E2A6F56B}" type="pres">
      <dgm:prSet presAssocID="{871555E2-F3D3-43A5-AB77-C6297B7BB2CE}" presName="Name56" presStyleLbl="parChTrans1D2" presStyleIdx="2" presStyleCnt="6"/>
      <dgm:spPr/>
      <dgm:t>
        <a:bodyPr/>
        <a:lstStyle/>
        <a:p>
          <a:endParaRPr lang="en-US"/>
        </a:p>
      </dgm:t>
    </dgm:pt>
    <dgm:pt modelId="{25B9EAB7-5078-4EF5-A144-A42DBA956274}" type="pres">
      <dgm:prSet presAssocID="{F2C45AD8-05CE-4F9F-AB1D-3C8AD9892690}" presName="text0" presStyleLbl="node1" presStyleIdx="3" presStyleCnt="7" custScaleX="201854" custRadScaleRad="135774" custRadScaleInc="-9030">
        <dgm:presLayoutVars>
          <dgm:bulletEnabled val="1"/>
        </dgm:presLayoutVars>
      </dgm:prSet>
      <dgm:spPr/>
      <dgm:t>
        <a:bodyPr/>
        <a:lstStyle/>
        <a:p>
          <a:endParaRPr lang="en-US"/>
        </a:p>
      </dgm:t>
    </dgm:pt>
    <dgm:pt modelId="{DB6142EF-1E5B-4A93-8871-622208F628E3}" type="pres">
      <dgm:prSet presAssocID="{817B5E04-A6A9-4D78-85CE-AB66734862A5}" presName="Name56" presStyleLbl="parChTrans1D2" presStyleIdx="3" presStyleCnt="6"/>
      <dgm:spPr/>
      <dgm:t>
        <a:bodyPr/>
        <a:lstStyle/>
        <a:p>
          <a:endParaRPr lang="en-US"/>
        </a:p>
      </dgm:t>
    </dgm:pt>
    <dgm:pt modelId="{4B2B1123-9C1A-4414-932F-55F6FBFF3B60}" type="pres">
      <dgm:prSet presAssocID="{7E312CA4-FE38-48E8-AC04-DAF7D7201D55}" presName="text0" presStyleLbl="node1" presStyleIdx="4" presStyleCnt="7" custScaleX="162254" custRadScaleRad="70909">
        <dgm:presLayoutVars>
          <dgm:bulletEnabled val="1"/>
        </dgm:presLayoutVars>
      </dgm:prSet>
      <dgm:spPr/>
      <dgm:t>
        <a:bodyPr/>
        <a:lstStyle/>
        <a:p>
          <a:endParaRPr lang="en-US"/>
        </a:p>
      </dgm:t>
    </dgm:pt>
    <dgm:pt modelId="{059C04F9-C7FF-4E49-B231-202C794D58AA}" type="pres">
      <dgm:prSet presAssocID="{AA0E228D-73F3-4EE6-9185-80DE8703C76B}" presName="Name56" presStyleLbl="parChTrans1D2" presStyleIdx="4" presStyleCnt="6"/>
      <dgm:spPr/>
      <dgm:t>
        <a:bodyPr/>
        <a:lstStyle/>
        <a:p>
          <a:endParaRPr lang="en-US"/>
        </a:p>
      </dgm:t>
    </dgm:pt>
    <dgm:pt modelId="{A63BFA5E-28D9-4357-9FAB-916C24E8E878}" type="pres">
      <dgm:prSet presAssocID="{9C9BCA5E-669A-4A13-9AD6-3494153596F7}" presName="text0" presStyleLbl="node1" presStyleIdx="5" presStyleCnt="7" custScaleX="162254" custRadScaleRad="136186" custRadScaleInc="9329">
        <dgm:presLayoutVars>
          <dgm:bulletEnabled val="1"/>
        </dgm:presLayoutVars>
      </dgm:prSet>
      <dgm:spPr/>
      <dgm:t>
        <a:bodyPr/>
        <a:lstStyle/>
        <a:p>
          <a:endParaRPr lang="en-US"/>
        </a:p>
      </dgm:t>
    </dgm:pt>
    <dgm:pt modelId="{4BDCFB49-CC24-4D10-B52E-16E98D93076C}" type="pres">
      <dgm:prSet presAssocID="{3CF8E1DD-3708-4727-B2CC-AA93D2370AD2}" presName="Name56" presStyleLbl="parChTrans1D2" presStyleIdx="5" presStyleCnt="6"/>
      <dgm:spPr/>
      <dgm:t>
        <a:bodyPr/>
        <a:lstStyle/>
        <a:p>
          <a:endParaRPr lang="en-US"/>
        </a:p>
      </dgm:t>
    </dgm:pt>
    <dgm:pt modelId="{BCDC9315-70C2-4D11-BE41-591ACB50DCBE}" type="pres">
      <dgm:prSet presAssocID="{DFBCEAA3-5CBF-4A6E-B404-3797FD6CE466}" presName="text0" presStyleLbl="node1" presStyleIdx="6" presStyleCnt="7" custScaleX="171638" custRadScaleRad="134406" custRadScaleInc="-6939">
        <dgm:presLayoutVars>
          <dgm:bulletEnabled val="1"/>
        </dgm:presLayoutVars>
      </dgm:prSet>
      <dgm:spPr/>
      <dgm:t>
        <a:bodyPr/>
        <a:lstStyle/>
        <a:p>
          <a:endParaRPr lang="en-US"/>
        </a:p>
      </dgm:t>
    </dgm:pt>
  </dgm:ptLst>
  <dgm:cxnLst>
    <dgm:cxn modelId="{72ED3FDE-3672-4335-BC94-F129DB4041FB}" type="presOf" srcId="{F2C45AD8-05CE-4F9F-AB1D-3C8AD9892690}" destId="{25B9EAB7-5078-4EF5-A144-A42DBA956274}" srcOrd="0" destOrd="0" presId="urn:microsoft.com/office/officeart/2008/layout/RadialCluster"/>
    <dgm:cxn modelId="{A87DE161-ABDC-4632-BB98-D8F5A66E4F0D}" type="presOf" srcId="{BFC9DEA6-6CD7-417A-8CE2-71D46F8C5DF5}" destId="{AE3E858B-068E-457F-ADCA-27FCEFE1DAF6}" srcOrd="0" destOrd="0" presId="urn:microsoft.com/office/officeart/2008/layout/RadialCluster"/>
    <dgm:cxn modelId="{64BB5E4D-DC49-4BAD-A2ED-85928FBABCA0}" type="presOf" srcId="{7234FA83-96A6-4FB6-9852-CC96FF37935C}" destId="{505B3C01-E3E8-4A8C-A079-51BFCF9E3469}" srcOrd="0" destOrd="0" presId="urn:microsoft.com/office/officeart/2008/layout/RadialCluster"/>
    <dgm:cxn modelId="{528C4447-95D7-41F5-926C-A2D6029CCA60}" type="presOf" srcId="{3178B955-38E7-4C4A-A468-862953049CE7}" destId="{ACF2CE61-7988-4C39-9C98-39E6EBD9E274}" srcOrd="0" destOrd="0" presId="urn:microsoft.com/office/officeart/2008/layout/RadialCluster"/>
    <dgm:cxn modelId="{36AE4463-9D9C-4B6E-9E1E-9658EA3E6972}" type="presOf" srcId="{2BF7A1CB-E682-4E69-93C3-3F88E0389BA9}" destId="{E838DB50-C26E-46C2-B521-534E548F832C}" srcOrd="0" destOrd="0" presId="urn:microsoft.com/office/officeart/2008/layout/RadialCluster"/>
    <dgm:cxn modelId="{9A10D5ED-0E98-40BC-94EA-3DBD40AFCBE4}" type="presOf" srcId="{817B5E04-A6A9-4D78-85CE-AB66734862A5}" destId="{DB6142EF-1E5B-4A93-8871-622208F628E3}" srcOrd="0" destOrd="0" presId="urn:microsoft.com/office/officeart/2008/layout/RadialCluster"/>
    <dgm:cxn modelId="{7E80CC14-3F14-44D2-B062-F30DC4C92DFD}" type="presOf" srcId="{AA0E228D-73F3-4EE6-9185-80DE8703C76B}" destId="{059C04F9-C7FF-4E49-B231-202C794D58AA}" srcOrd="0" destOrd="0" presId="urn:microsoft.com/office/officeart/2008/layout/RadialCluster"/>
    <dgm:cxn modelId="{A33A973F-ED56-4E8F-A32D-64BF05A6308C}" type="presOf" srcId="{7E312CA4-FE38-48E8-AC04-DAF7D7201D55}" destId="{4B2B1123-9C1A-4414-932F-55F6FBFF3B60}" srcOrd="0" destOrd="0" presId="urn:microsoft.com/office/officeart/2008/layout/RadialCluster"/>
    <dgm:cxn modelId="{31E8E97E-19B2-467D-BE07-3CB2735B7F12}" type="presOf" srcId="{61806A4D-0235-4EEB-B66F-D9A327F41260}" destId="{013FBF23-1F9C-423E-85D2-4489FAF8D6BE}" srcOrd="0" destOrd="0" presId="urn:microsoft.com/office/officeart/2008/layout/RadialCluster"/>
    <dgm:cxn modelId="{FF1E88C5-BCCC-409A-8EBF-81F45F2D7B33}" srcId="{61806A4D-0235-4EEB-B66F-D9A327F41260}" destId="{DFBCEAA3-5CBF-4A6E-B404-3797FD6CE466}" srcOrd="5" destOrd="0" parTransId="{3CF8E1DD-3708-4727-B2CC-AA93D2370AD2}" sibTransId="{95B28DC0-7C6F-4B4C-994B-19771BB661A9}"/>
    <dgm:cxn modelId="{A9F4F4CA-8E89-4808-8177-3A36F82664DF}" srcId="{61806A4D-0235-4EEB-B66F-D9A327F41260}" destId="{3178B955-38E7-4C4A-A468-862953049CE7}" srcOrd="0" destOrd="0" parTransId="{AF3E1CB4-03DC-4921-A6A7-F8484B9872D6}" sibTransId="{CED73E30-3285-465F-BFF3-CBFE17349972}"/>
    <dgm:cxn modelId="{2505389C-D838-4286-B3E7-B6AC9013FA9A}" srcId="{BFC9DEA6-6CD7-417A-8CE2-71D46F8C5DF5}" destId="{61806A4D-0235-4EEB-B66F-D9A327F41260}" srcOrd="0" destOrd="0" parTransId="{F4D72490-6F8A-4C65-9CED-52C32B874DF9}" sibTransId="{8591A635-A7A8-46EE-BE3D-5D601331CD3B}"/>
    <dgm:cxn modelId="{E036FF05-63C1-4397-99AF-E8934D808102}" type="presOf" srcId="{9C9BCA5E-669A-4A13-9AD6-3494153596F7}" destId="{A63BFA5E-28D9-4357-9FAB-916C24E8E878}" srcOrd="0" destOrd="0" presId="urn:microsoft.com/office/officeart/2008/layout/RadialCluster"/>
    <dgm:cxn modelId="{DE2757BC-AB2B-45BA-A16C-72F6CB6BB642}" srcId="{61806A4D-0235-4EEB-B66F-D9A327F41260}" destId="{9C9BCA5E-669A-4A13-9AD6-3494153596F7}" srcOrd="4" destOrd="0" parTransId="{AA0E228D-73F3-4EE6-9185-80DE8703C76B}" sibTransId="{4F3846FE-71B8-406C-AEDD-F92125694A2F}"/>
    <dgm:cxn modelId="{2BE69EF5-5BC4-4FFE-B33C-F8E50014B0B5}" type="presOf" srcId="{AF3E1CB4-03DC-4921-A6A7-F8484B9872D6}" destId="{9B280B41-666E-478D-BE4D-F1647BB55721}" srcOrd="0" destOrd="0" presId="urn:microsoft.com/office/officeart/2008/layout/RadialCluster"/>
    <dgm:cxn modelId="{FB8D8BF9-89C1-4242-88E8-B443238016B7}" srcId="{61806A4D-0235-4EEB-B66F-D9A327F41260}" destId="{F2C45AD8-05CE-4F9F-AB1D-3C8AD9892690}" srcOrd="2" destOrd="0" parTransId="{871555E2-F3D3-43A5-AB77-C6297B7BB2CE}" sibTransId="{B8F3BA9B-2FF4-4ADD-88FC-E5B4790595E0}"/>
    <dgm:cxn modelId="{E29693CA-3657-495A-9AD2-76A843BA0C6E}" type="presOf" srcId="{3CF8E1DD-3708-4727-B2CC-AA93D2370AD2}" destId="{4BDCFB49-CC24-4D10-B52E-16E98D93076C}" srcOrd="0" destOrd="0" presId="urn:microsoft.com/office/officeart/2008/layout/RadialCluster"/>
    <dgm:cxn modelId="{2F30FC50-FDD7-477A-8509-A532E496C95C}" srcId="{61806A4D-0235-4EEB-B66F-D9A327F41260}" destId="{7234FA83-96A6-4FB6-9852-CC96FF37935C}" srcOrd="1" destOrd="0" parTransId="{2BF7A1CB-E682-4E69-93C3-3F88E0389BA9}" sibTransId="{AE79464B-33BA-42FF-9D3F-5FB80FDB17CE}"/>
    <dgm:cxn modelId="{B6C5B172-C629-454E-A4FD-C567B4350278}" type="presOf" srcId="{DFBCEAA3-5CBF-4A6E-B404-3797FD6CE466}" destId="{BCDC9315-70C2-4D11-BE41-591ACB50DCBE}" srcOrd="0" destOrd="0" presId="urn:microsoft.com/office/officeart/2008/layout/RadialCluster"/>
    <dgm:cxn modelId="{ACA42B9E-0F24-48F5-9E7A-299ED42FE03E}" type="presOf" srcId="{871555E2-F3D3-43A5-AB77-C6297B7BB2CE}" destId="{D716B400-CE5D-42BD-8EB4-D9D3E2A6F56B}" srcOrd="0" destOrd="0" presId="urn:microsoft.com/office/officeart/2008/layout/RadialCluster"/>
    <dgm:cxn modelId="{C4CFCAC3-FB99-4662-A7C5-44E4EA93EEBB}" srcId="{61806A4D-0235-4EEB-B66F-D9A327F41260}" destId="{7E312CA4-FE38-48E8-AC04-DAF7D7201D55}" srcOrd="3" destOrd="0" parTransId="{817B5E04-A6A9-4D78-85CE-AB66734862A5}" sibTransId="{749AA086-4944-4B08-831D-D4964D5E3355}"/>
    <dgm:cxn modelId="{62CE55AC-4EF7-4DB2-AF8B-3FCBB3534791}" type="presParOf" srcId="{AE3E858B-068E-457F-ADCA-27FCEFE1DAF6}" destId="{2697E8F3-1151-4A44-B796-0AAE19EFD5EF}" srcOrd="0" destOrd="0" presId="urn:microsoft.com/office/officeart/2008/layout/RadialCluster"/>
    <dgm:cxn modelId="{B85CE18A-4BB2-454C-B07D-09CB1D46BC54}" type="presParOf" srcId="{2697E8F3-1151-4A44-B796-0AAE19EFD5EF}" destId="{013FBF23-1F9C-423E-85D2-4489FAF8D6BE}" srcOrd="0" destOrd="0" presId="urn:microsoft.com/office/officeart/2008/layout/RadialCluster"/>
    <dgm:cxn modelId="{7EF1AC53-6531-475E-B07B-B2986EB3D38A}" type="presParOf" srcId="{2697E8F3-1151-4A44-B796-0AAE19EFD5EF}" destId="{9B280B41-666E-478D-BE4D-F1647BB55721}" srcOrd="1" destOrd="0" presId="urn:microsoft.com/office/officeart/2008/layout/RadialCluster"/>
    <dgm:cxn modelId="{60A3E3E9-7A41-4C07-B139-A4CF9E09936A}" type="presParOf" srcId="{2697E8F3-1151-4A44-B796-0AAE19EFD5EF}" destId="{ACF2CE61-7988-4C39-9C98-39E6EBD9E274}" srcOrd="2" destOrd="0" presId="urn:microsoft.com/office/officeart/2008/layout/RadialCluster"/>
    <dgm:cxn modelId="{3D167BAA-55BD-4127-97E2-6EC6A1A50DB9}" type="presParOf" srcId="{2697E8F3-1151-4A44-B796-0AAE19EFD5EF}" destId="{E838DB50-C26E-46C2-B521-534E548F832C}" srcOrd="3" destOrd="0" presId="urn:microsoft.com/office/officeart/2008/layout/RadialCluster"/>
    <dgm:cxn modelId="{2D57A69D-3150-4467-888B-FABC9F3C76AA}" type="presParOf" srcId="{2697E8F3-1151-4A44-B796-0AAE19EFD5EF}" destId="{505B3C01-E3E8-4A8C-A079-51BFCF9E3469}" srcOrd="4" destOrd="0" presId="urn:microsoft.com/office/officeart/2008/layout/RadialCluster"/>
    <dgm:cxn modelId="{4B7D2B4E-55FE-4E29-95AB-546005DCCA3C}" type="presParOf" srcId="{2697E8F3-1151-4A44-B796-0AAE19EFD5EF}" destId="{D716B400-CE5D-42BD-8EB4-D9D3E2A6F56B}" srcOrd="5" destOrd="0" presId="urn:microsoft.com/office/officeart/2008/layout/RadialCluster"/>
    <dgm:cxn modelId="{20E99715-9313-4271-A7ED-3603A0C4685F}" type="presParOf" srcId="{2697E8F3-1151-4A44-B796-0AAE19EFD5EF}" destId="{25B9EAB7-5078-4EF5-A144-A42DBA956274}" srcOrd="6" destOrd="0" presId="urn:microsoft.com/office/officeart/2008/layout/RadialCluster"/>
    <dgm:cxn modelId="{A26E28CC-A570-4EA4-8603-2951FCA48AC8}" type="presParOf" srcId="{2697E8F3-1151-4A44-B796-0AAE19EFD5EF}" destId="{DB6142EF-1E5B-4A93-8871-622208F628E3}" srcOrd="7" destOrd="0" presId="urn:microsoft.com/office/officeart/2008/layout/RadialCluster"/>
    <dgm:cxn modelId="{0355D411-9C16-43B4-AD58-94F12F0F15C3}" type="presParOf" srcId="{2697E8F3-1151-4A44-B796-0AAE19EFD5EF}" destId="{4B2B1123-9C1A-4414-932F-55F6FBFF3B60}" srcOrd="8" destOrd="0" presId="urn:microsoft.com/office/officeart/2008/layout/RadialCluster"/>
    <dgm:cxn modelId="{C4D79BCC-1F03-4328-8A2A-FEAAE19F9E25}" type="presParOf" srcId="{2697E8F3-1151-4A44-B796-0AAE19EFD5EF}" destId="{059C04F9-C7FF-4E49-B231-202C794D58AA}" srcOrd="9" destOrd="0" presId="urn:microsoft.com/office/officeart/2008/layout/RadialCluster"/>
    <dgm:cxn modelId="{A1B31612-78D7-46EB-97FC-8E4E69246CE2}" type="presParOf" srcId="{2697E8F3-1151-4A44-B796-0AAE19EFD5EF}" destId="{A63BFA5E-28D9-4357-9FAB-916C24E8E878}" srcOrd="10" destOrd="0" presId="urn:microsoft.com/office/officeart/2008/layout/RadialCluster"/>
    <dgm:cxn modelId="{84AE0B70-DA5F-41FD-B337-E818FFCAFFF1}" type="presParOf" srcId="{2697E8F3-1151-4A44-B796-0AAE19EFD5EF}" destId="{4BDCFB49-CC24-4D10-B52E-16E98D93076C}" srcOrd="11" destOrd="0" presId="urn:microsoft.com/office/officeart/2008/layout/RadialCluster"/>
    <dgm:cxn modelId="{BA8E1CAD-1A59-4104-9DEF-B6880950B882}" type="presParOf" srcId="{2697E8F3-1151-4A44-B796-0AAE19EFD5EF}" destId="{BCDC9315-70C2-4D11-BE41-591ACB50DCBE}" srcOrd="12" destOrd="0" presId="urn:microsoft.com/office/officeart/2008/layout/RadialCluster"/>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FC9DEA6-6CD7-417A-8CE2-71D46F8C5DF5}" type="doc">
      <dgm:prSet loTypeId="urn:microsoft.com/office/officeart/2008/layout/RadialCluster" loCatId="cycle" qsTypeId="urn:microsoft.com/office/officeart/2005/8/quickstyle/3d2" qsCatId="3D" csTypeId="urn:microsoft.com/office/officeart/2005/8/colors/colorful2" csCatId="colorful" phldr="1"/>
      <dgm:spPr/>
      <dgm:t>
        <a:bodyPr/>
        <a:lstStyle/>
        <a:p>
          <a:endParaRPr lang="en-US"/>
        </a:p>
      </dgm:t>
    </dgm:pt>
    <dgm:pt modelId="{61806A4D-0235-4EEB-B66F-D9A327F41260}">
      <dgm:prSet phldrT="[Text]" custT="1"/>
      <dgm:spPr>
        <a:solidFill>
          <a:schemeClr val="accent5">
            <a:lumMod val="50000"/>
          </a:schemeClr>
        </a:solidFill>
      </dgm:spPr>
      <dgm:t>
        <a:bodyPr/>
        <a:lstStyle/>
        <a:p>
          <a:r>
            <a:rPr lang="en-US" sz="3600" b="1" dirty="0" smtClean="0">
              <a:latin typeface="Arial" panose="020B0604020202020204" pitchFamily="34" charset="0"/>
              <a:cs typeface="Arial" panose="020B0604020202020204" pitchFamily="34" charset="0"/>
            </a:rPr>
            <a:t>Respiratory Health</a:t>
          </a:r>
          <a:endParaRPr lang="en-US" sz="3600" b="1" dirty="0">
            <a:latin typeface="Arial" panose="020B0604020202020204" pitchFamily="34" charset="0"/>
            <a:cs typeface="Arial" panose="020B0604020202020204" pitchFamily="34" charset="0"/>
          </a:endParaRPr>
        </a:p>
      </dgm:t>
    </dgm:pt>
    <dgm:pt modelId="{F4D72490-6F8A-4C65-9CED-52C32B874DF9}" type="parTrans" cxnId="{2505389C-D838-4286-B3E7-B6AC9013FA9A}">
      <dgm:prSet/>
      <dgm:spPr/>
      <dgm:t>
        <a:bodyPr/>
        <a:lstStyle/>
        <a:p>
          <a:endParaRPr lang="en-US">
            <a:latin typeface="Arial" panose="020B0604020202020204" pitchFamily="34" charset="0"/>
            <a:cs typeface="Arial" panose="020B0604020202020204" pitchFamily="34" charset="0"/>
          </a:endParaRPr>
        </a:p>
      </dgm:t>
    </dgm:pt>
    <dgm:pt modelId="{8591A635-A7A8-46EE-BE3D-5D601331CD3B}" type="sibTrans" cxnId="{2505389C-D838-4286-B3E7-B6AC9013FA9A}">
      <dgm:prSet/>
      <dgm:spPr/>
      <dgm:t>
        <a:bodyPr/>
        <a:lstStyle/>
        <a:p>
          <a:endParaRPr lang="en-US">
            <a:latin typeface="Arial" panose="020B0604020202020204" pitchFamily="34" charset="0"/>
            <a:cs typeface="Arial" panose="020B0604020202020204" pitchFamily="34" charset="0"/>
          </a:endParaRPr>
        </a:p>
      </dgm:t>
    </dgm:pt>
    <dgm:pt modelId="{3178B955-38E7-4C4A-A468-862953049CE7}">
      <dgm:prSet phldrT="[Text]" custT="1"/>
      <dgm:spPr>
        <a:solidFill>
          <a:schemeClr val="bg1">
            <a:lumMod val="75000"/>
            <a:lumOff val="25000"/>
          </a:schemeClr>
        </a:solidFill>
      </dgm:spPr>
      <dgm:t>
        <a:bodyPr/>
        <a:lstStyle/>
        <a:p>
          <a:r>
            <a:rPr lang="en-US" sz="2800" b="1" dirty="0" smtClean="0">
              <a:solidFill>
                <a:schemeClr val="bg1">
                  <a:lumMod val="50000"/>
                  <a:lumOff val="50000"/>
                </a:schemeClr>
              </a:solidFill>
              <a:latin typeface="Arial" panose="020B0604020202020204" pitchFamily="34" charset="0"/>
              <a:cs typeface="Arial" panose="020B0604020202020204" pitchFamily="34" charset="0"/>
            </a:rPr>
            <a:t>Airborne Hazards</a:t>
          </a:r>
          <a:endParaRPr lang="en-US" sz="2800" b="1" dirty="0">
            <a:solidFill>
              <a:schemeClr val="bg1">
                <a:lumMod val="50000"/>
                <a:lumOff val="50000"/>
              </a:schemeClr>
            </a:solidFill>
            <a:latin typeface="Arial" panose="020B0604020202020204" pitchFamily="34" charset="0"/>
            <a:cs typeface="Arial" panose="020B0604020202020204" pitchFamily="34" charset="0"/>
          </a:endParaRPr>
        </a:p>
      </dgm:t>
    </dgm:pt>
    <dgm:pt modelId="{AF3E1CB4-03DC-4921-A6A7-F8484B9872D6}" type="parTrans" cxnId="{A9F4F4CA-8E89-4808-8177-3A36F82664DF}">
      <dgm:prSet/>
      <dgm:spPr/>
      <dgm:t>
        <a:bodyPr/>
        <a:lstStyle/>
        <a:p>
          <a:endParaRPr lang="en-US">
            <a:solidFill>
              <a:schemeClr val="tx1"/>
            </a:solidFill>
            <a:latin typeface="Arial" panose="020B0604020202020204" pitchFamily="34" charset="0"/>
            <a:cs typeface="Arial" panose="020B0604020202020204" pitchFamily="34" charset="0"/>
          </a:endParaRPr>
        </a:p>
      </dgm:t>
    </dgm:pt>
    <dgm:pt modelId="{CED73E30-3285-465F-BFF3-CBFE17349972}" type="sibTrans" cxnId="{A9F4F4CA-8E89-4808-8177-3A36F82664DF}">
      <dgm:prSet/>
      <dgm:spPr/>
      <dgm:t>
        <a:bodyPr/>
        <a:lstStyle/>
        <a:p>
          <a:endParaRPr lang="en-US">
            <a:latin typeface="Arial" panose="020B0604020202020204" pitchFamily="34" charset="0"/>
            <a:cs typeface="Arial" panose="020B0604020202020204" pitchFamily="34" charset="0"/>
          </a:endParaRPr>
        </a:p>
      </dgm:t>
    </dgm:pt>
    <dgm:pt modelId="{7E312CA4-FE38-48E8-AC04-DAF7D7201D55}">
      <dgm:prSet phldrT="[Text]" custT="1"/>
      <dgm:spPr>
        <a:solidFill>
          <a:schemeClr val="bg1">
            <a:lumMod val="75000"/>
            <a:lumOff val="25000"/>
          </a:schemeClr>
        </a:solidFill>
      </dgm:spPr>
      <dgm:t>
        <a:bodyPr/>
        <a:lstStyle/>
        <a:p>
          <a:r>
            <a:rPr lang="en-US" sz="2800" b="1" dirty="0" smtClean="0">
              <a:solidFill>
                <a:schemeClr val="bg1">
                  <a:lumMod val="50000"/>
                  <a:lumOff val="50000"/>
                </a:schemeClr>
              </a:solidFill>
              <a:latin typeface="Arial" panose="020B0604020202020204" pitchFamily="34" charset="0"/>
              <a:cs typeface="Arial" panose="020B0604020202020204" pitchFamily="34" charset="0"/>
            </a:rPr>
            <a:t>Exercise and Physical Activity</a:t>
          </a:r>
          <a:endParaRPr lang="en-US" sz="2800" b="1" dirty="0">
            <a:solidFill>
              <a:schemeClr val="bg1">
                <a:lumMod val="50000"/>
                <a:lumOff val="50000"/>
              </a:schemeClr>
            </a:solidFill>
            <a:latin typeface="Arial" panose="020B0604020202020204" pitchFamily="34" charset="0"/>
            <a:cs typeface="Arial" panose="020B0604020202020204" pitchFamily="34" charset="0"/>
          </a:endParaRPr>
        </a:p>
      </dgm:t>
    </dgm:pt>
    <dgm:pt modelId="{817B5E04-A6A9-4D78-85CE-AB66734862A5}" type="parTrans" cxnId="{C4CFCAC3-FB99-4662-A7C5-44E4EA93EEBB}">
      <dgm:prSet/>
      <dgm:spPr/>
      <dgm:t>
        <a:bodyPr/>
        <a:lstStyle/>
        <a:p>
          <a:endParaRPr lang="en-US">
            <a:solidFill>
              <a:schemeClr val="tx1"/>
            </a:solidFill>
            <a:latin typeface="Arial" panose="020B0604020202020204" pitchFamily="34" charset="0"/>
            <a:cs typeface="Arial" panose="020B0604020202020204" pitchFamily="34" charset="0"/>
          </a:endParaRPr>
        </a:p>
      </dgm:t>
    </dgm:pt>
    <dgm:pt modelId="{749AA086-4944-4B08-831D-D4964D5E3355}" type="sibTrans" cxnId="{C4CFCAC3-FB99-4662-A7C5-44E4EA93EEBB}">
      <dgm:prSet/>
      <dgm:spPr/>
      <dgm:t>
        <a:bodyPr/>
        <a:lstStyle/>
        <a:p>
          <a:endParaRPr lang="en-US">
            <a:latin typeface="Arial" panose="020B0604020202020204" pitchFamily="34" charset="0"/>
            <a:cs typeface="Arial" panose="020B0604020202020204" pitchFamily="34" charset="0"/>
          </a:endParaRPr>
        </a:p>
      </dgm:t>
    </dgm:pt>
    <dgm:pt modelId="{DFBCEAA3-5CBF-4A6E-B404-3797FD6CE466}">
      <dgm:prSet phldrT="[Text]" custT="1"/>
      <dgm:spPr>
        <a:solidFill>
          <a:schemeClr val="bg1">
            <a:lumMod val="75000"/>
            <a:lumOff val="25000"/>
          </a:schemeClr>
        </a:solidFill>
      </dgm:spPr>
      <dgm:t>
        <a:bodyPr/>
        <a:lstStyle/>
        <a:p>
          <a:r>
            <a:rPr lang="en-US" sz="2800" b="1" dirty="0" smtClean="0">
              <a:solidFill>
                <a:schemeClr val="bg1">
                  <a:lumMod val="50000"/>
                  <a:lumOff val="50000"/>
                </a:schemeClr>
              </a:solidFill>
              <a:latin typeface="Arial" panose="020B0604020202020204" pitchFamily="34" charset="0"/>
              <a:cs typeface="Arial" panose="020B0604020202020204" pitchFamily="34" charset="0"/>
            </a:rPr>
            <a:t>Preexisting Factors</a:t>
          </a:r>
          <a:endParaRPr lang="en-US" sz="2800" b="1" dirty="0">
            <a:solidFill>
              <a:schemeClr val="bg1">
                <a:lumMod val="50000"/>
                <a:lumOff val="50000"/>
              </a:schemeClr>
            </a:solidFill>
            <a:latin typeface="Arial" panose="020B0604020202020204" pitchFamily="34" charset="0"/>
            <a:cs typeface="Arial" panose="020B0604020202020204" pitchFamily="34" charset="0"/>
          </a:endParaRPr>
        </a:p>
      </dgm:t>
    </dgm:pt>
    <dgm:pt modelId="{3CF8E1DD-3708-4727-B2CC-AA93D2370AD2}" type="parTrans" cxnId="{FF1E88C5-BCCC-409A-8EBF-81F45F2D7B33}">
      <dgm:prSet/>
      <dgm:spPr/>
      <dgm:t>
        <a:bodyPr/>
        <a:lstStyle/>
        <a:p>
          <a:endParaRPr lang="en-US">
            <a:solidFill>
              <a:schemeClr val="tx1"/>
            </a:solidFill>
            <a:latin typeface="Arial" panose="020B0604020202020204" pitchFamily="34" charset="0"/>
            <a:cs typeface="Arial" panose="020B0604020202020204" pitchFamily="34" charset="0"/>
          </a:endParaRPr>
        </a:p>
      </dgm:t>
    </dgm:pt>
    <dgm:pt modelId="{95B28DC0-7C6F-4B4C-994B-19771BB661A9}" type="sibTrans" cxnId="{FF1E88C5-BCCC-409A-8EBF-81F45F2D7B33}">
      <dgm:prSet/>
      <dgm:spPr/>
      <dgm:t>
        <a:bodyPr/>
        <a:lstStyle/>
        <a:p>
          <a:endParaRPr lang="en-US">
            <a:latin typeface="Arial" panose="020B0604020202020204" pitchFamily="34" charset="0"/>
            <a:cs typeface="Arial" panose="020B0604020202020204" pitchFamily="34" charset="0"/>
          </a:endParaRPr>
        </a:p>
      </dgm:t>
    </dgm:pt>
    <dgm:pt modelId="{9C9BCA5E-669A-4A13-9AD6-3494153596F7}">
      <dgm:prSet custT="1"/>
      <dgm:spPr>
        <a:solidFill>
          <a:schemeClr val="bg1">
            <a:lumMod val="75000"/>
            <a:lumOff val="25000"/>
          </a:schemeClr>
        </a:solidFill>
      </dgm:spPr>
      <dgm:t>
        <a:bodyPr/>
        <a:lstStyle/>
        <a:p>
          <a:r>
            <a:rPr lang="en-US" sz="2800" b="1" dirty="0" smtClean="0">
              <a:solidFill>
                <a:schemeClr val="bg1">
                  <a:lumMod val="50000"/>
                  <a:lumOff val="50000"/>
                </a:schemeClr>
              </a:solidFill>
              <a:latin typeface="Arial" panose="020B0604020202020204" pitchFamily="34" charset="0"/>
              <a:cs typeface="Arial" panose="020B0604020202020204" pitchFamily="34" charset="0"/>
            </a:rPr>
            <a:t>Tobacco Smoke</a:t>
          </a:r>
          <a:endParaRPr lang="en-US" sz="2800" b="1" dirty="0">
            <a:solidFill>
              <a:schemeClr val="bg1">
                <a:lumMod val="50000"/>
                <a:lumOff val="50000"/>
              </a:schemeClr>
            </a:solidFill>
            <a:latin typeface="Arial" panose="020B0604020202020204" pitchFamily="34" charset="0"/>
            <a:cs typeface="Arial" panose="020B0604020202020204" pitchFamily="34" charset="0"/>
          </a:endParaRPr>
        </a:p>
      </dgm:t>
    </dgm:pt>
    <dgm:pt modelId="{AA0E228D-73F3-4EE6-9185-80DE8703C76B}" type="parTrans" cxnId="{DE2757BC-AB2B-45BA-A16C-72F6CB6BB642}">
      <dgm:prSet/>
      <dgm:spPr/>
      <dgm:t>
        <a:bodyPr/>
        <a:lstStyle/>
        <a:p>
          <a:endParaRPr lang="en-US">
            <a:solidFill>
              <a:schemeClr val="tx1"/>
            </a:solidFill>
            <a:latin typeface="Arial" panose="020B0604020202020204" pitchFamily="34" charset="0"/>
            <a:cs typeface="Arial" panose="020B0604020202020204" pitchFamily="34" charset="0"/>
          </a:endParaRPr>
        </a:p>
      </dgm:t>
    </dgm:pt>
    <dgm:pt modelId="{4F3846FE-71B8-406C-AEDD-F92125694A2F}" type="sibTrans" cxnId="{DE2757BC-AB2B-45BA-A16C-72F6CB6BB642}">
      <dgm:prSet/>
      <dgm:spPr/>
      <dgm:t>
        <a:bodyPr/>
        <a:lstStyle/>
        <a:p>
          <a:endParaRPr lang="en-US">
            <a:latin typeface="Arial" panose="020B0604020202020204" pitchFamily="34" charset="0"/>
            <a:cs typeface="Arial" panose="020B0604020202020204" pitchFamily="34" charset="0"/>
          </a:endParaRPr>
        </a:p>
      </dgm:t>
    </dgm:pt>
    <dgm:pt modelId="{7234FA83-96A6-4FB6-9852-CC96FF37935C}">
      <dgm:prSet custT="1"/>
      <dgm:spPr>
        <a:solidFill>
          <a:schemeClr val="bg1">
            <a:lumMod val="75000"/>
            <a:lumOff val="25000"/>
          </a:schemeClr>
        </a:solidFill>
      </dgm:spPr>
      <dgm:t>
        <a:bodyPr/>
        <a:lstStyle/>
        <a:p>
          <a:r>
            <a:rPr lang="en-US" sz="2800" b="1" dirty="0" smtClean="0">
              <a:solidFill>
                <a:schemeClr val="bg1">
                  <a:lumMod val="50000"/>
                  <a:lumOff val="50000"/>
                </a:schemeClr>
              </a:solidFill>
              <a:latin typeface="Arial" panose="020B0604020202020204" pitchFamily="34" charset="0"/>
              <a:cs typeface="Arial" panose="020B0604020202020204" pitchFamily="34" charset="0"/>
            </a:rPr>
            <a:t>Stress and Violence</a:t>
          </a:r>
          <a:endParaRPr lang="en-US" sz="2800" b="1" dirty="0">
            <a:solidFill>
              <a:schemeClr val="bg1">
                <a:lumMod val="50000"/>
                <a:lumOff val="50000"/>
              </a:schemeClr>
            </a:solidFill>
            <a:latin typeface="Arial" panose="020B0604020202020204" pitchFamily="34" charset="0"/>
            <a:cs typeface="Arial" panose="020B0604020202020204" pitchFamily="34" charset="0"/>
          </a:endParaRPr>
        </a:p>
      </dgm:t>
    </dgm:pt>
    <dgm:pt modelId="{2BF7A1CB-E682-4E69-93C3-3F88E0389BA9}" type="parTrans" cxnId="{2F30FC50-FDD7-477A-8509-A532E496C95C}">
      <dgm:prSet/>
      <dgm:spPr/>
      <dgm:t>
        <a:bodyPr/>
        <a:lstStyle/>
        <a:p>
          <a:endParaRPr lang="en-US">
            <a:solidFill>
              <a:schemeClr val="tx1"/>
            </a:solidFill>
            <a:latin typeface="Arial" panose="020B0604020202020204" pitchFamily="34" charset="0"/>
            <a:cs typeface="Arial" panose="020B0604020202020204" pitchFamily="34" charset="0"/>
          </a:endParaRPr>
        </a:p>
      </dgm:t>
    </dgm:pt>
    <dgm:pt modelId="{AE79464B-33BA-42FF-9D3F-5FB80FDB17CE}" type="sibTrans" cxnId="{2F30FC50-FDD7-477A-8509-A532E496C95C}">
      <dgm:prSet/>
      <dgm:spPr/>
      <dgm:t>
        <a:bodyPr/>
        <a:lstStyle/>
        <a:p>
          <a:endParaRPr lang="en-US">
            <a:latin typeface="Arial" panose="020B0604020202020204" pitchFamily="34" charset="0"/>
            <a:cs typeface="Arial" panose="020B0604020202020204" pitchFamily="34" charset="0"/>
          </a:endParaRPr>
        </a:p>
      </dgm:t>
    </dgm:pt>
    <dgm:pt modelId="{F2C45AD8-05CE-4F9F-AB1D-3C8AD9892690}">
      <dgm:prSet custT="1"/>
      <dgm:spPr/>
      <dgm:t>
        <a:bodyPr/>
        <a:lstStyle/>
        <a:p>
          <a:r>
            <a:rPr lang="en-US" sz="2800" b="1" dirty="0" smtClean="0">
              <a:latin typeface="Arial" panose="020B0604020202020204" pitchFamily="34" charset="0"/>
              <a:cs typeface="Arial" panose="020B0604020202020204" pitchFamily="34" charset="0"/>
            </a:rPr>
            <a:t>Military Living Conditions</a:t>
          </a:r>
          <a:endParaRPr lang="en-US" sz="2800" b="1" dirty="0">
            <a:latin typeface="Arial" panose="020B0604020202020204" pitchFamily="34" charset="0"/>
            <a:cs typeface="Arial" panose="020B0604020202020204" pitchFamily="34" charset="0"/>
          </a:endParaRPr>
        </a:p>
      </dgm:t>
    </dgm:pt>
    <dgm:pt modelId="{871555E2-F3D3-43A5-AB77-C6297B7BB2CE}" type="parTrans" cxnId="{FB8D8BF9-89C1-4242-88E8-B443238016B7}">
      <dgm:prSet/>
      <dgm:spPr/>
      <dgm:t>
        <a:bodyPr/>
        <a:lstStyle/>
        <a:p>
          <a:endParaRPr lang="en-US">
            <a:solidFill>
              <a:schemeClr val="tx1"/>
            </a:solidFill>
            <a:latin typeface="Arial" panose="020B0604020202020204" pitchFamily="34" charset="0"/>
            <a:cs typeface="Arial" panose="020B0604020202020204" pitchFamily="34" charset="0"/>
          </a:endParaRPr>
        </a:p>
      </dgm:t>
    </dgm:pt>
    <dgm:pt modelId="{B8F3BA9B-2FF4-4ADD-88FC-E5B4790595E0}" type="sibTrans" cxnId="{FB8D8BF9-89C1-4242-88E8-B443238016B7}">
      <dgm:prSet/>
      <dgm:spPr/>
      <dgm:t>
        <a:bodyPr/>
        <a:lstStyle/>
        <a:p>
          <a:endParaRPr lang="en-US">
            <a:latin typeface="Arial" panose="020B0604020202020204" pitchFamily="34" charset="0"/>
            <a:cs typeface="Arial" panose="020B0604020202020204" pitchFamily="34" charset="0"/>
          </a:endParaRPr>
        </a:p>
      </dgm:t>
    </dgm:pt>
    <dgm:pt modelId="{AE3E858B-068E-457F-ADCA-27FCEFE1DAF6}" type="pres">
      <dgm:prSet presAssocID="{BFC9DEA6-6CD7-417A-8CE2-71D46F8C5DF5}" presName="Name0" presStyleCnt="0">
        <dgm:presLayoutVars>
          <dgm:chMax val="1"/>
          <dgm:chPref val="1"/>
          <dgm:dir/>
          <dgm:animOne val="branch"/>
          <dgm:animLvl val="lvl"/>
        </dgm:presLayoutVars>
      </dgm:prSet>
      <dgm:spPr/>
      <dgm:t>
        <a:bodyPr/>
        <a:lstStyle/>
        <a:p>
          <a:endParaRPr lang="en-US"/>
        </a:p>
      </dgm:t>
    </dgm:pt>
    <dgm:pt modelId="{2697E8F3-1151-4A44-B796-0AAE19EFD5EF}" type="pres">
      <dgm:prSet presAssocID="{61806A4D-0235-4EEB-B66F-D9A327F41260}" presName="singleCycle" presStyleCnt="0"/>
      <dgm:spPr/>
      <dgm:t>
        <a:bodyPr/>
        <a:lstStyle/>
        <a:p>
          <a:endParaRPr lang="en-US"/>
        </a:p>
      </dgm:t>
    </dgm:pt>
    <dgm:pt modelId="{013FBF23-1F9C-423E-85D2-4489FAF8D6BE}" type="pres">
      <dgm:prSet presAssocID="{61806A4D-0235-4EEB-B66F-D9A327F41260}" presName="singleCenter" presStyleLbl="node1" presStyleIdx="0" presStyleCnt="7" custScaleX="194957" custScaleY="62016">
        <dgm:presLayoutVars>
          <dgm:chMax val="7"/>
          <dgm:chPref val="7"/>
        </dgm:presLayoutVars>
      </dgm:prSet>
      <dgm:spPr/>
      <dgm:t>
        <a:bodyPr/>
        <a:lstStyle/>
        <a:p>
          <a:endParaRPr lang="en-US"/>
        </a:p>
      </dgm:t>
    </dgm:pt>
    <dgm:pt modelId="{9B280B41-666E-478D-BE4D-F1647BB55721}" type="pres">
      <dgm:prSet presAssocID="{AF3E1CB4-03DC-4921-A6A7-F8484B9872D6}" presName="Name56" presStyleLbl="parChTrans1D2" presStyleIdx="0" presStyleCnt="6"/>
      <dgm:spPr/>
      <dgm:t>
        <a:bodyPr/>
        <a:lstStyle/>
        <a:p>
          <a:endParaRPr lang="en-US"/>
        </a:p>
      </dgm:t>
    </dgm:pt>
    <dgm:pt modelId="{ACF2CE61-7988-4C39-9C98-39E6EBD9E274}" type="pres">
      <dgm:prSet presAssocID="{3178B955-38E7-4C4A-A468-862953049CE7}" presName="text0" presStyleLbl="node1" presStyleIdx="1" presStyleCnt="7" custScaleX="162254" custRadScaleRad="74653">
        <dgm:presLayoutVars>
          <dgm:bulletEnabled val="1"/>
        </dgm:presLayoutVars>
      </dgm:prSet>
      <dgm:spPr/>
      <dgm:t>
        <a:bodyPr/>
        <a:lstStyle/>
        <a:p>
          <a:endParaRPr lang="en-US"/>
        </a:p>
      </dgm:t>
    </dgm:pt>
    <dgm:pt modelId="{E838DB50-C26E-46C2-B521-534E548F832C}" type="pres">
      <dgm:prSet presAssocID="{2BF7A1CB-E682-4E69-93C3-3F88E0389BA9}" presName="Name56" presStyleLbl="parChTrans1D2" presStyleIdx="1" presStyleCnt="6"/>
      <dgm:spPr/>
      <dgm:t>
        <a:bodyPr/>
        <a:lstStyle/>
        <a:p>
          <a:endParaRPr lang="en-US"/>
        </a:p>
      </dgm:t>
    </dgm:pt>
    <dgm:pt modelId="{505B3C01-E3E8-4A8C-A079-51BFCF9E3469}" type="pres">
      <dgm:prSet presAssocID="{7234FA83-96A6-4FB6-9852-CC96FF37935C}" presName="text0" presStyleLbl="node1" presStyleIdx="2" presStyleCnt="7" custScaleX="162254" custRadScaleRad="145837" custRadScaleInc="14788">
        <dgm:presLayoutVars>
          <dgm:bulletEnabled val="1"/>
        </dgm:presLayoutVars>
      </dgm:prSet>
      <dgm:spPr/>
      <dgm:t>
        <a:bodyPr/>
        <a:lstStyle/>
        <a:p>
          <a:endParaRPr lang="en-US"/>
        </a:p>
      </dgm:t>
    </dgm:pt>
    <dgm:pt modelId="{D716B400-CE5D-42BD-8EB4-D9D3E2A6F56B}" type="pres">
      <dgm:prSet presAssocID="{871555E2-F3D3-43A5-AB77-C6297B7BB2CE}" presName="Name56" presStyleLbl="parChTrans1D2" presStyleIdx="2" presStyleCnt="6"/>
      <dgm:spPr/>
      <dgm:t>
        <a:bodyPr/>
        <a:lstStyle/>
        <a:p>
          <a:endParaRPr lang="en-US"/>
        </a:p>
      </dgm:t>
    </dgm:pt>
    <dgm:pt modelId="{25B9EAB7-5078-4EF5-A144-A42DBA956274}" type="pres">
      <dgm:prSet presAssocID="{F2C45AD8-05CE-4F9F-AB1D-3C8AD9892690}" presName="text0" presStyleLbl="node1" presStyleIdx="3" presStyleCnt="7" custScaleX="201854" custRadScaleRad="135774" custRadScaleInc="-9030">
        <dgm:presLayoutVars>
          <dgm:bulletEnabled val="1"/>
        </dgm:presLayoutVars>
      </dgm:prSet>
      <dgm:spPr/>
      <dgm:t>
        <a:bodyPr/>
        <a:lstStyle/>
        <a:p>
          <a:endParaRPr lang="en-US"/>
        </a:p>
      </dgm:t>
    </dgm:pt>
    <dgm:pt modelId="{DB6142EF-1E5B-4A93-8871-622208F628E3}" type="pres">
      <dgm:prSet presAssocID="{817B5E04-A6A9-4D78-85CE-AB66734862A5}" presName="Name56" presStyleLbl="parChTrans1D2" presStyleIdx="3" presStyleCnt="6"/>
      <dgm:spPr/>
      <dgm:t>
        <a:bodyPr/>
        <a:lstStyle/>
        <a:p>
          <a:endParaRPr lang="en-US"/>
        </a:p>
      </dgm:t>
    </dgm:pt>
    <dgm:pt modelId="{4B2B1123-9C1A-4414-932F-55F6FBFF3B60}" type="pres">
      <dgm:prSet presAssocID="{7E312CA4-FE38-48E8-AC04-DAF7D7201D55}" presName="text0" presStyleLbl="node1" presStyleIdx="4" presStyleCnt="7" custScaleX="162254" custRadScaleRad="70909">
        <dgm:presLayoutVars>
          <dgm:bulletEnabled val="1"/>
        </dgm:presLayoutVars>
      </dgm:prSet>
      <dgm:spPr/>
      <dgm:t>
        <a:bodyPr/>
        <a:lstStyle/>
        <a:p>
          <a:endParaRPr lang="en-US"/>
        </a:p>
      </dgm:t>
    </dgm:pt>
    <dgm:pt modelId="{059C04F9-C7FF-4E49-B231-202C794D58AA}" type="pres">
      <dgm:prSet presAssocID="{AA0E228D-73F3-4EE6-9185-80DE8703C76B}" presName="Name56" presStyleLbl="parChTrans1D2" presStyleIdx="4" presStyleCnt="6"/>
      <dgm:spPr/>
      <dgm:t>
        <a:bodyPr/>
        <a:lstStyle/>
        <a:p>
          <a:endParaRPr lang="en-US"/>
        </a:p>
      </dgm:t>
    </dgm:pt>
    <dgm:pt modelId="{A63BFA5E-28D9-4357-9FAB-916C24E8E878}" type="pres">
      <dgm:prSet presAssocID="{9C9BCA5E-669A-4A13-9AD6-3494153596F7}" presName="text0" presStyleLbl="node1" presStyleIdx="5" presStyleCnt="7" custScaleX="162254" custRadScaleRad="136186" custRadScaleInc="9329">
        <dgm:presLayoutVars>
          <dgm:bulletEnabled val="1"/>
        </dgm:presLayoutVars>
      </dgm:prSet>
      <dgm:spPr/>
      <dgm:t>
        <a:bodyPr/>
        <a:lstStyle/>
        <a:p>
          <a:endParaRPr lang="en-US"/>
        </a:p>
      </dgm:t>
    </dgm:pt>
    <dgm:pt modelId="{4BDCFB49-CC24-4D10-B52E-16E98D93076C}" type="pres">
      <dgm:prSet presAssocID="{3CF8E1DD-3708-4727-B2CC-AA93D2370AD2}" presName="Name56" presStyleLbl="parChTrans1D2" presStyleIdx="5" presStyleCnt="6"/>
      <dgm:spPr/>
      <dgm:t>
        <a:bodyPr/>
        <a:lstStyle/>
        <a:p>
          <a:endParaRPr lang="en-US"/>
        </a:p>
      </dgm:t>
    </dgm:pt>
    <dgm:pt modelId="{BCDC9315-70C2-4D11-BE41-591ACB50DCBE}" type="pres">
      <dgm:prSet presAssocID="{DFBCEAA3-5CBF-4A6E-B404-3797FD6CE466}" presName="text0" presStyleLbl="node1" presStyleIdx="6" presStyleCnt="7" custScaleX="171638" custRadScaleRad="134406" custRadScaleInc="-6939">
        <dgm:presLayoutVars>
          <dgm:bulletEnabled val="1"/>
        </dgm:presLayoutVars>
      </dgm:prSet>
      <dgm:spPr/>
      <dgm:t>
        <a:bodyPr/>
        <a:lstStyle/>
        <a:p>
          <a:endParaRPr lang="en-US"/>
        </a:p>
      </dgm:t>
    </dgm:pt>
  </dgm:ptLst>
  <dgm:cxnLst>
    <dgm:cxn modelId="{F01E0FFB-551E-4D84-BEEC-FE6EF0245152}" type="presOf" srcId="{9C9BCA5E-669A-4A13-9AD6-3494153596F7}" destId="{A63BFA5E-28D9-4357-9FAB-916C24E8E878}" srcOrd="0" destOrd="0" presId="urn:microsoft.com/office/officeart/2008/layout/RadialCluster"/>
    <dgm:cxn modelId="{02B32245-4339-4CD0-8858-CAF5DB4495AD}" type="presOf" srcId="{DFBCEAA3-5CBF-4A6E-B404-3797FD6CE466}" destId="{BCDC9315-70C2-4D11-BE41-591ACB50DCBE}" srcOrd="0" destOrd="0" presId="urn:microsoft.com/office/officeart/2008/layout/RadialCluster"/>
    <dgm:cxn modelId="{71DFF8B3-DC71-4630-BCA8-CAC997970BCF}" type="presOf" srcId="{3CF8E1DD-3708-4727-B2CC-AA93D2370AD2}" destId="{4BDCFB49-CC24-4D10-B52E-16E98D93076C}" srcOrd="0" destOrd="0" presId="urn:microsoft.com/office/officeart/2008/layout/RadialCluster"/>
    <dgm:cxn modelId="{374D505C-BEF4-47CE-9CD6-E35B49F9C225}" type="presOf" srcId="{2BF7A1CB-E682-4E69-93C3-3F88E0389BA9}" destId="{E838DB50-C26E-46C2-B521-534E548F832C}" srcOrd="0" destOrd="0" presId="urn:microsoft.com/office/officeart/2008/layout/RadialCluster"/>
    <dgm:cxn modelId="{4797839F-BD72-4C78-B074-24C054418584}" type="presOf" srcId="{871555E2-F3D3-43A5-AB77-C6297B7BB2CE}" destId="{D716B400-CE5D-42BD-8EB4-D9D3E2A6F56B}" srcOrd="0" destOrd="0" presId="urn:microsoft.com/office/officeart/2008/layout/RadialCluster"/>
    <dgm:cxn modelId="{AA0E06AF-4742-435E-8C14-619238393D98}" type="presOf" srcId="{7234FA83-96A6-4FB6-9852-CC96FF37935C}" destId="{505B3C01-E3E8-4A8C-A079-51BFCF9E3469}" srcOrd="0" destOrd="0" presId="urn:microsoft.com/office/officeart/2008/layout/RadialCluster"/>
    <dgm:cxn modelId="{2A184232-C262-4EF5-A493-290A9446620E}" type="presOf" srcId="{AA0E228D-73F3-4EE6-9185-80DE8703C76B}" destId="{059C04F9-C7FF-4E49-B231-202C794D58AA}" srcOrd="0" destOrd="0" presId="urn:microsoft.com/office/officeart/2008/layout/RadialCluster"/>
    <dgm:cxn modelId="{86DBF394-CFA1-4A40-A245-A55831BD06CD}" type="presOf" srcId="{F2C45AD8-05CE-4F9F-AB1D-3C8AD9892690}" destId="{25B9EAB7-5078-4EF5-A144-A42DBA956274}" srcOrd="0" destOrd="0" presId="urn:microsoft.com/office/officeart/2008/layout/RadialCluster"/>
    <dgm:cxn modelId="{90B28D91-0842-402E-9AEB-A4717969DAAB}" type="presOf" srcId="{3178B955-38E7-4C4A-A468-862953049CE7}" destId="{ACF2CE61-7988-4C39-9C98-39E6EBD9E274}" srcOrd="0" destOrd="0" presId="urn:microsoft.com/office/officeart/2008/layout/RadialCluster"/>
    <dgm:cxn modelId="{FF1E88C5-BCCC-409A-8EBF-81F45F2D7B33}" srcId="{61806A4D-0235-4EEB-B66F-D9A327F41260}" destId="{DFBCEAA3-5CBF-4A6E-B404-3797FD6CE466}" srcOrd="5" destOrd="0" parTransId="{3CF8E1DD-3708-4727-B2CC-AA93D2370AD2}" sibTransId="{95B28DC0-7C6F-4B4C-994B-19771BB661A9}"/>
    <dgm:cxn modelId="{A9F4F4CA-8E89-4808-8177-3A36F82664DF}" srcId="{61806A4D-0235-4EEB-B66F-D9A327F41260}" destId="{3178B955-38E7-4C4A-A468-862953049CE7}" srcOrd="0" destOrd="0" parTransId="{AF3E1CB4-03DC-4921-A6A7-F8484B9872D6}" sibTransId="{CED73E30-3285-465F-BFF3-CBFE17349972}"/>
    <dgm:cxn modelId="{2505389C-D838-4286-B3E7-B6AC9013FA9A}" srcId="{BFC9DEA6-6CD7-417A-8CE2-71D46F8C5DF5}" destId="{61806A4D-0235-4EEB-B66F-D9A327F41260}" srcOrd="0" destOrd="0" parTransId="{F4D72490-6F8A-4C65-9CED-52C32B874DF9}" sibTransId="{8591A635-A7A8-46EE-BE3D-5D601331CD3B}"/>
    <dgm:cxn modelId="{3C6777A1-37FA-4565-8216-D858B20DCA1A}" type="presOf" srcId="{7E312CA4-FE38-48E8-AC04-DAF7D7201D55}" destId="{4B2B1123-9C1A-4414-932F-55F6FBFF3B60}" srcOrd="0" destOrd="0" presId="urn:microsoft.com/office/officeart/2008/layout/RadialCluster"/>
    <dgm:cxn modelId="{DE2757BC-AB2B-45BA-A16C-72F6CB6BB642}" srcId="{61806A4D-0235-4EEB-B66F-D9A327F41260}" destId="{9C9BCA5E-669A-4A13-9AD6-3494153596F7}" srcOrd="4" destOrd="0" parTransId="{AA0E228D-73F3-4EE6-9185-80DE8703C76B}" sibTransId="{4F3846FE-71B8-406C-AEDD-F92125694A2F}"/>
    <dgm:cxn modelId="{99F1C67D-4A28-4AEF-B378-244E60DE6320}" type="presOf" srcId="{BFC9DEA6-6CD7-417A-8CE2-71D46F8C5DF5}" destId="{AE3E858B-068E-457F-ADCA-27FCEFE1DAF6}" srcOrd="0" destOrd="0" presId="urn:microsoft.com/office/officeart/2008/layout/RadialCluster"/>
    <dgm:cxn modelId="{FB8D8BF9-89C1-4242-88E8-B443238016B7}" srcId="{61806A4D-0235-4EEB-B66F-D9A327F41260}" destId="{F2C45AD8-05CE-4F9F-AB1D-3C8AD9892690}" srcOrd="2" destOrd="0" parTransId="{871555E2-F3D3-43A5-AB77-C6297B7BB2CE}" sibTransId="{B8F3BA9B-2FF4-4ADD-88FC-E5B4790595E0}"/>
    <dgm:cxn modelId="{93332809-C0D8-404A-8B66-2B15210A3FB6}" type="presOf" srcId="{AF3E1CB4-03DC-4921-A6A7-F8484B9872D6}" destId="{9B280B41-666E-478D-BE4D-F1647BB55721}" srcOrd="0" destOrd="0" presId="urn:microsoft.com/office/officeart/2008/layout/RadialCluster"/>
    <dgm:cxn modelId="{930D0487-5179-4F6F-A7BD-598E06B9FFF4}" type="presOf" srcId="{817B5E04-A6A9-4D78-85CE-AB66734862A5}" destId="{DB6142EF-1E5B-4A93-8871-622208F628E3}" srcOrd="0" destOrd="0" presId="urn:microsoft.com/office/officeart/2008/layout/RadialCluster"/>
    <dgm:cxn modelId="{2F30FC50-FDD7-477A-8509-A532E496C95C}" srcId="{61806A4D-0235-4EEB-B66F-D9A327F41260}" destId="{7234FA83-96A6-4FB6-9852-CC96FF37935C}" srcOrd="1" destOrd="0" parTransId="{2BF7A1CB-E682-4E69-93C3-3F88E0389BA9}" sibTransId="{AE79464B-33BA-42FF-9D3F-5FB80FDB17CE}"/>
    <dgm:cxn modelId="{487E06A5-7ADB-4DB0-9CD1-424C45391576}" type="presOf" srcId="{61806A4D-0235-4EEB-B66F-D9A327F41260}" destId="{013FBF23-1F9C-423E-85D2-4489FAF8D6BE}" srcOrd="0" destOrd="0" presId="urn:microsoft.com/office/officeart/2008/layout/RadialCluster"/>
    <dgm:cxn modelId="{C4CFCAC3-FB99-4662-A7C5-44E4EA93EEBB}" srcId="{61806A4D-0235-4EEB-B66F-D9A327F41260}" destId="{7E312CA4-FE38-48E8-AC04-DAF7D7201D55}" srcOrd="3" destOrd="0" parTransId="{817B5E04-A6A9-4D78-85CE-AB66734862A5}" sibTransId="{749AA086-4944-4B08-831D-D4964D5E3355}"/>
    <dgm:cxn modelId="{10CBFF59-0119-4478-A089-9AB18647F48B}" type="presParOf" srcId="{AE3E858B-068E-457F-ADCA-27FCEFE1DAF6}" destId="{2697E8F3-1151-4A44-B796-0AAE19EFD5EF}" srcOrd="0" destOrd="0" presId="urn:microsoft.com/office/officeart/2008/layout/RadialCluster"/>
    <dgm:cxn modelId="{9BE7CBBE-D93A-4D52-9612-A335003BEE4F}" type="presParOf" srcId="{2697E8F3-1151-4A44-B796-0AAE19EFD5EF}" destId="{013FBF23-1F9C-423E-85D2-4489FAF8D6BE}" srcOrd="0" destOrd="0" presId="urn:microsoft.com/office/officeart/2008/layout/RadialCluster"/>
    <dgm:cxn modelId="{FF82E2A7-435D-49DB-A38E-8D214DF19291}" type="presParOf" srcId="{2697E8F3-1151-4A44-B796-0AAE19EFD5EF}" destId="{9B280B41-666E-478D-BE4D-F1647BB55721}" srcOrd="1" destOrd="0" presId="urn:microsoft.com/office/officeart/2008/layout/RadialCluster"/>
    <dgm:cxn modelId="{3C2A0BAD-E87A-4C92-9745-9AB4EEF1A690}" type="presParOf" srcId="{2697E8F3-1151-4A44-B796-0AAE19EFD5EF}" destId="{ACF2CE61-7988-4C39-9C98-39E6EBD9E274}" srcOrd="2" destOrd="0" presId="urn:microsoft.com/office/officeart/2008/layout/RadialCluster"/>
    <dgm:cxn modelId="{954964AA-6C25-49EB-95F9-EC7AF267E162}" type="presParOf" srcId="{2697E8F3-1151-4A44-B796-0AAE19EFD5EF}" destId="{E838DB50-C26E-46C2-B521-534E548F832C}" srcOrd="3" destOrd="0" presId="urn:microsoft.com/office/officeart/2008/layout/RadialCluster"/>
    <dgm:cxn modelId="{9B582335-8842-4B39-B5C6-DD207FE01BC0}" type="presParOf" srcId="{2697E8F3-1151-4A44-B796-0AAE19EFD5EF}" destId="{505B3C01-E3E8-4A8C-A079-51BFCF9E3469}" srcOrd="4" destOrd="0" presId="urn:microsoft.com/office/officeart/2008/layout/RadialCluster"/>
    <dgm:cxn modelId="{6B09CA4B-FE25-481F-A2C2-F9A197C4EDFB}" type="presParOf" srcId="{2697E8F3-1151-4A44-B796-0AAE19EFD5EF}" destId="{D716B400-CE5D-42BD-8EB4-D9D3E2A6F56B}" srcOrd="5" destOrd="0" presId="urn:microsoft.com/office/officeart/2008/layout/RadialCluster"/>
    <dgm:cxn modelId="{BDEB4E70-5EBC-48E1-AAA0-5790F3A63E63}" type="presParOf" srcId="{2697E8F3-1151-4A44-B796-0AAE19EFD5EF}" destId="{25B9EAB7-5078-4EF5-A144-A42DBA956274}" srcOrd="6" destOrd="0" presId="urn:microsoft.com/office/officeart/2008/layout/RadialCluster"/>
    <dgm:cxn modelId="{1A2E3823-CC1A-4652-93B5-F510208A78A1}" type="presParOf" srcId="{2697E8F3-1151-4A44-B796-0AAE19EFD5EF}" destId="{DB6142EF-1E5B-4A93-8871-622208F628E3}" srcOrd="7" destOrd="0" presId="urn:microsoft.com/office/officeart/2008/layout/RadialCluster"/>
    <dgm:cxn modelId="{3B4DE449-2C1C-4C0D-B289-5D6BB5431C86}" type="presParOf" srcId="{2697E8F3-1151-4A44-B796-0AAE19EFD5EF}" destId="{4B2B1123-9C1A-4414-932F-55F6FBFF3B60}" srcOrd="8" destOrd="0" presId="urn:microsoft.com/office/officeart/2008/layout/RadialCluster"/>
    <dgm:cxn modelId="{A41BA1C8-E949-44D5-AF60-56FF7BBAF4F0}" type="presParOf" srcId="{2697E8F3-1151-4A44-B796-0AAE19EFD5EF}" destId="{059C04F9-C7FF-4E49-B231-202C794D58AA}" srcOrd="9" destOrd="0" presId="urn:microsoft.com/office/officeart/2008/layout/RadialCluster"/>
    <dgm:cxn modelId="{A22623E2-BEC4-4E53-83CA-C6C4D7C21FFB}" type="presParOf" srcId="{2697E8F3-1151-4A44-B796-0AAE19EFD5EF}" destId="{A63BFA5E-28D9-4357-9FAB-916C24E8E878}" srcOrd="10" destOrd="0" presId="urn:microsoft.com/office/officeart/2008/layout/RadialCluster"/>
    <dgm:cxn modelId="{C100CCF5-E05B-4909-815E-D1E4C1E1965A}" type="presParOf" srcId="{2697E8F3-1151-4A44-B796-0AAE19EFD5EF}" destId="{4BDCFB49-CC24-4D10-B52E-16E98D93076C}" srcOrd="11" destOrd="0" presId="urn:microsoft.com/office/officeart/2008/layout/RadialCluster"/>
    <dgm:cxn modelId="{C9E4E5D9-F53D-49EC-A68F-982C1A393A2D}" type="presParOf" srcId="{2697E8F3-1151-4A44-B796-0AAE19EFD5EF}" destId="{BCDC9315-70C2-4D11-BE41-591ACB50DCBE}" srcOrd="12" destOrd="0" presId="urn:microsoft.com/office/officeart/2008/layout/RadialCluster"/>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FC9DEA6-6CD7-417A-8CE2-71D46F8C5DF5}" type="doc">
      <dgm:prSet loTypeId="urn:microsoft.com/office/officeart/2008/layout/RadialCluster" loCatId="cycle" qsTypeId="urn:microsoft.com/office/officeart/2005/8/quickstyle/3d2" qsCatId="3D" csTypeId="urn:microsoft.com/office/officeart/2005/8/colors/colorful2" csCatId="colorful" phldr="1"/>
      <dgm:spPr/>
      <dgm:t>
        <a:bodyPr/>
        <a:lstStyle/>
        <a:p>
          <a:endParaRPr lang="en-US"/>
        </a:p>
      </dgm:t>
    </dgm:pt>
    <dgm:pt modelId="{61806A4D-0235-4EEB-B66F-D9A327F41260}">
      <dgm:prSet phldrT="[Text]" custT="1"/>
      <dgm:spPr>
        <a:solidFill>
          <a:schemeClr val="accent5">
            <a:lumMod val="50000"/>
          </a:schemeClr>
        </a:solidFill>
      </dgm:spPr>
      <dgm:t>
        <a:bodyPr/>
        <a:lstStyle/>
        <a:p>
          <a:r>
            <a:rPr lang="en-US" sz="3600" b="1" dirty="0" smtClean="0">
              <a:latin typeface="Arial" panose="020B0604020202020204" pitchFamily="34" charset="0"/>
              <a:cs typeface="Arial" panose="020B0604020202020204" pitchFamily="34" charset="0"/>
            </a:rPr>
            <a:t>Respiratory Health</a:t>
          </a:r>
          <a:endParaRPr lang="en-US" sz="3600" b="1" dirty="0">
            <a:latin typeface="Arial" panose="020B0604020202020204" pitchFamily="34" charset="0"/>
            <a:cs typeface="Arial" panose="020B0604020202020204" pitchFamily="34" charset="0"/>
          </a:endParaRPr>
        </a:p>
      </dgm:t>
    </dgm:pt>
    <dgm:pt modelId="{F4D72490-6F8A-4C65-9CED-52C32B874DF9}" type="parTrans" cxnId="{2505389C-D838-4286-B3E7-B6AC9013FA9A}">
      <dgm:prSet/>
      <dgm:spPr/>
      <dgm:t>
        <a:bodyPr/>
        <a:lstStyle/>
        <a:p>
          <a:endParaRPr lang="en-US">
            <a:latin typeface="Arial" panose="020B0604020202020204" pitchFamily="34" charset="0"/>
            <a:cs typeface="Arial" panose="020B0604020202020204" pitchFamily="34" charset="0"/>
          </a:endParaRPr>
        </a:p>
      </dgm:t>
    </dgm:pt>
    <dgm:pt modelId="{8591A635-A7A8-46EE-BE3D-5D601331CD3B}" type="sibTrans" cxnId="{2505389C-D838-4286-B3E7-B6AC9013FA9A}">
      <dgm:prSet/>
      <dgm:spPr/>
      <dgm:t>
        <a:bodyPr/>
        <a:lstStyle/>
        <a:p>
          <a:endParaRPr lang="en-US">
            <a:latin typeface="Arial" panose="020B0604020202020204" pitchFamily="34" charset="0"/>
            <a:cs typeface="Arial" panose="020B0604020202020204" pitchFamily="34" charset="0"/>
          </a:endParaRPr>
        </a:p>
      </dgm:t>
    </dgm:pt>
    <dgm:pt modelId="{3178B955-38E7-4C4A-A468-862953049CE7}">
      <dgm:prSet phldrT="[Text]" custT="1"/>
      <dgm:spPr>
        <a:solidFill>
          <a:schemeClr val="bg1">
            <a:lumMod val="75000"/>
            <a:lumOff val="25000"/>
          </a:schemeClr>
        </a:solidFill>
      </dgm:spPr>
      <dgm:t>
        <a:bodyPr/>
        <a:lstStyle/>
        <a:p>
          <a:r>
            <a:rPr lang="en-US" sz="2800" b="1" dirty="0" smtClean="0">
              <a:solidFill>
                <a:schemeClr val="bg1">
                  <a:lumMod val="50000"/>
                  <a:lumOff val="50000"/>
                </a:schemeClr>
              </a:solidFill>
              <a:latin typeface="Arial" panose="020B0604020202020204" pitchFamily="34" charset="0"/>
              <a:cs typeface="Arial" panose="020B0604020202020204" pitchFamily="34" charset="0"/>
            </a:rPr>
            <a:t>Airborne Hazards</a:t>
          </a:r>
          <a:endParaRPr lang="en-US" sz="2800" b="1" dirty="0">
            <a:solidFill>
              <a:schemeClr val="bg1">
                <a:lumMod val="50000"/>
                <a:lumOff val="50000"/>
              </a:schemeClr>
            </a:solidFill>
            <a:latin typeface="Arial" panose="020B0604020202020204" pitchFamily="34" charset="0"/>
            <a:cs typeface="Arial" panose="020B0604020202020204" pitchFamily="34" charset="0"/>
          </a:endParaRPr>
        </a:p>
      </dgm:t>
    </dgm:pt>
    <dgm:pt modelId="{AF3E1CB4-03DC-4921-A6A7-F8484B9872D6}" type="parTrans" cxnId="{A9F4F4CA-8E89-4808-8177-3A36F82664DF}">
      <dgm:prSet/>
      <dgm:spPr/>
      <dgm:t>
        <a:bodyPr/>
        <a:lstStyle/>
        <a:p>
          <a:endParaRPr lang="en-US">
            <a:solidFill>
              <a:schemeClr val="tx1"/>
            </a:solidFill>
            <a:latin typeface="Arial" panose="020B0604020202020204" pitchFamily="34" charset="0"/>
            <a:cs typeface="Arial" panose="020B0604020202020204" pitchFamily="34" charset="0"/>
          </a:endParaRPr>
        </a:p>
      </dgm:t>
    </dgm:pt>
    <dgm:pt modelId="{CED73E30-3285-465F-BFF3-CBFE17349972}" type="sibTrans" cxnId="{A9F4F4CA-8E89-4808-8177-3A36F82664DF}">
      <dgm:prSet/>
      <dgm:spPr/>
      <dgm:t>
        <a:bodyPr/>
        <a:lstStyle/>
        <a:p>
          <a:endParaRPr lang="en-US">
            <a:latin typeface="Arial" panose="020B0604020202020204" pitchFamily="34" charset="0"/>
            <a:cs typeface="Arial" panose="020B0604020202020204" pitchFamily="34" charset="0"/>
          </a:endParaRPr>
        </a:p>
      </dgm:t>
    </dgm:pt>
    <dgm:pt modelId="{7E312CA4-FE38-48E8-AC04-DAF7D7201D55}">
      <dgm:prSet phldrT="[Text]" custT="1"/>
      <dgm:spPr/>
      <dgm:t>
        <a:bodyPr/>
        <a:lstStyle/>
        <a:p>
          <a:r>
            <a:rPr lang="en-US" sz="2800" b="1" dirty="0" smtClean="0">
              <a:latin typeface="Arial" panose="020B0604020202020204" pitchFamily="34" charset="0"/>
              <a:cs typeface="Arial" panose="020B0604020202020204" pitchFamily="34" charset="0"/>
            </a:rPr>
            <a:t>Exercise and Physical Activity</a:t>
          </a:r>
          <a:endParaRPr lang="en-US" sz="2800" b="1" dirty="0">
            <a:latin typeface="Arial" panose="020B0604020202020204" pitchFamily="34" charset="0"/>
            <a:cs typeface="Arial" panose="020B0604020202020204" pitchFamily="34" charset="0"/>
          </a:endParaRPr>
        </a:p>
      </dgm:t>
    </dgm:pt>
    <dgm:pt modelId="{817B5E04-A6A9-4D78-85CE-AB66734862A5}" type="parTrans" cxnId="{C4CFCAC3-FB99-4662-A7C5-44E4EA93EEBB}">
      <dgm:prSet/>
      <dgm:spPr/>
      <dgm:t>
        <a:bodyPr/>
        <a:lstStyle/>
        <a:p>
          <a:endParaRPr lang="en-US">
            <a:solidFill>
              <a:schemeClr val="tx1"/>
            </a:solidFill>
            <a:latin typeface="Arial" panose="020B0604020202020204" pitchFamily="34" charset="0"/>
            <a:cs typeface="Arial" panose="020B0604020202020204" pitchFamily="34" charset="0"/>
          </a:endParaRPr>
        </a:p>
      </dgm:t>
    </dgm:pt>
    <dgm:pt modelId="{749AA086-4944-4B08-831D-D4964D5E3355}" type="sibTrans" cxnId="{C4CFCAC3-FB99-4662-A7C5-44E4EA93EEBB}">
      <dgm:prSet/>
      <dgm:spPr/>
      <dgm:t>
        <a:bodyPr/>
        <a:lstStyle/>
        <a:p>
          <a:endParaRPr lang="en-US">
            <a:latin typeface="Arial" panose="020B0604020202020204" pitchFamily="34" charset="0"/>
            <a:cs typeface="Arial" panose="020B0604020202020204" pitchFamily="34" charset="0"/>
          </a:endParaRPr>
        </a:p>
      </dgm:t>
    </dgm:pt>
    <dgm:pt modelId="{DFBCEAA3-5CBF-4A6E-B404-3797FD6CE466}">
      <dgm:prSet phldrT="[Text]" custT="1"/>
      <dgm:spPr>
        <a:solidFill>
          <a:schemeClr val="bg1">
            <a:lumMod val="75000"/>
            <a:lumOff val="25000"/>
          </a:schemeClr>
        </a:solidFill>
      </dgm:spPr>
      <dgm:t>
        <a:bodyPr/>
        <a:lstStyle/>
        <a:p>
          <a:r>
            <a:rPr lang="en-US" sz="2800" b="1" dirty="0" smtClean="0">
              <a:solidFill>
                <a:schemeClr val="bg1">
                  <a:lumMod val="50000"/>
                  <a:lumOff val="50000"/>
                </a:schemeClr>
              </a:solidFill>
              <a:latin typeface="Arial" panose="020B0604020202020204" pitchFamily="34" charset="0"/>
              <a:cs typeface="Arial" panose="020B0604020202020204" pitchFamily="34" charset="0"/>
            </a:rPr>
            <a:t>Preexisting Factors</a:t>
          </a:r>
          <a:endParaRPr lang="en-US" sz="2800" b="1" dirty="0">
            <a:solidFill>
              <a:schemeClr val="bg1">
                <a:lumMod val="50000"/>
                <a:lumOff val="50000"/>
              </a:schemeClr>
            </a:solidFill>
            <a:latin typeface="Arial" panose="020B0604020202020204" pitchFamily="34" charset="0"/>
            <a:cs typeface="Arial" panose="020B0604020202020204" pitchFamily="34" charset="0"/>
          </a:endParaRPr>
        </a:p>
      </dgm:t>
    </dgm:pt>
    <dgm:pt modelId="{3CF8E1DD-3708-4727-B2CC-AA93D2370AD2}" type="parTrans" cxnId="{FF1E88C5-BCCC-409A-8EBF-81F45F2D7B33}">
      <dgm:prSet/>
      <dgm:spPr/>
      <dgm:t>
        <a:bodyPr/>
        <a:lstStyle/>
        <a:p>
          <a:endParaRPr lang="en-US">
            <a:solidFill>
              <a:schemeClr val="tx1"/>
            </a:solidFill>
            <a:latin typeface="Arial" panose="020B0604020202020204" pitchFamily="34" charset="0"/>
            <a:cs typeface="Arial" panose="020B0604020202020204" pitchFamily="34" charset="0"/>
          </a:endParaRPr>
        </a:p>
      </dgm:t>
    </dgm:pt>
    <dgm:pt modelId="{95B28DC0-7C6F-4B4C-994B-19771BB661A9}" type="sibTrans" cxnId="{FF1E88C5-BCCC-409A-8EBF-81F45F2D7B33}">
      <dgm:prSet/>
      <dgm:spPr/>
      <dgm:t>
        <a:bodyPr/>
        <a:lstStyle/>
        <a:p>
          <a:endParaRPr lang="en-US">
            <a:latin typeface="Arial" panose="020B0604020202020204" pitchFamily="34" charset="0"/>
            <a:cs typeface="Arial" panose="020B0604020202020204" pitchFamily="34" charset="0"/>
          </a:endParaRPr>
        </a:p>
      </dgm:t>
    </dgm:pt>
    <dgm:pt modelId="{9C9BCA5E-669A-4A13-9AD6-3494153596F7}">
      <dgm:prSet custT="1"/>
      <dgm:spPr>
        <a:solidFill>
          <a:schemeClr val="bg1">
            <a:lumMod val="75000"/>
            <a:lumOff val="25000"/>
          </a:schemeClr>
        </a:solidFill>
      </dgm:spPr>
      <dgm:t>
        <a:bodyPr/>
        <a:lstStyle/>
        <a:p>
          <a:r>
            <a:rPr lang="en-US" sz="2800" b="1" dirty="0" smtClean="0">
              <a:solidFill>
                <a:schemeClr val="bg1">
                  <a:lumMod val="50000"/>
                  <a:lumOff val="50000"/>
                </a:schemeClr>
              </a:solidFill>
              <a:latin typeface="Arial" panose="020B0604020202020204" pitchFamily="34" charset="0"/>
              <a:cs typeface="Arial" panose="020B0604020202020204" pitchFamily="34" charset="0"/>
            </a:rPr>
            <a:t>Tobacco Smoke</a:t>
          </a:r>
          <a:endParaRPr lang="en-US" sz="2800" b="1" dirty="0">
            <a:solidFill>
              <a:schemeClr val="bg1">
                <a:lumMod val="50000"/>
                <a:lumOff val="50000"/>
              </a:schemeClr>
            </a:solidFill>
            <a:latin typeface="Arial" panose="020B0604020202020204" pitchFamily="34" charset="0"/>
            <a:cs typeface="Arial" panose="020B0604020202020204" pitchFamily="34" charset="0"/>
          </a:endParaRPr>
        </a:p>
      </dgm:t>
    </dgm:pt>
    <dgm:pt modelId="{AA0E228D-73F3-4EE6-9185-80DE8703C76B}" type="parTrans" cxnId="{DE2757BC-AB2B-45BA-A16C-72F6CB6BB642}">
      <dgm:prSet/>
      <dgm:spPr/>
      <dgm:t>
        <a:bodyPr/>
        <a:lstStyle/>
        <a:p>
          <a:endParaRPr lang="en-US">
            <a:solidFill>
              <a:schemeClr val="tx1"/>
            </a:solidFill>
            <a:latin typeface="Arial" panose="020B0604020202020204" pitchFamily="34" charset="0"/>
            <a:cs typeface="Arial" panose="020B0604020202020204" pitchFamily="34" charset="0"/>
          </a:endParaRPr>
        </a:p>
      </dgm:t>
    </dgm:pt>
    <dgm:pt modelId="{4F3846FE-71B8-406C-AEDD-F92125694A2F}" type="sibTrans" cxnId="{DE2757BC-AB2B-45BA-A16C-72F6CB6BB642}">
      <dgm:prSet/>
      <dgm:spPr/>
      <dgm:t>
        <a:bodyPr/>
        <a:lstStyle/>
        <a:p>
          <a:endParaRPr lang="en-US">
            <a:latin typeface="Arial" panose="020B0604020202020204" pitchFamily="34" charset="0"/>
            <a:cs typeface="Arial" panose="020B0604020202020204" pitchFamily="34" charset="0"/>
          </a:endParaRPr>
        </a:p>
      </dgm:t>
    </dgm:pt>
    <dgm:pt modelId="{7234FA83-96A6-4FB6-9852-CC96FF37935C}">
      <dgm:prSet custT="1"/>
      <dgm:spPr>
        <a:solidFill>
          <a:schemeClr val="bg1">
            <a:lumMod val="75000"/>
            <a:lumOff val="25000"/>
          </a:schemeClr>
        </a:solidFill>
      </dgm:spPr>
      <dgm:t>
        <a:bodyPr/>
        <a:lstStyle/>
        <a:p>
          <a:r>
            <a:rPr lang="en-US" sz="2800" b="1" dirty="0" smtClean="0">
              <a:solidFill>
                <a:schemeClr val="bg1">
                  <a:lumMod val="50000"/>
                  <a:lumOff val="50000"/>
                </a:schemeClr>
              </a:solidFill>
              <a:latin typeface="Arial" panose="020B0604020202020204" pitchFamily="34" charset="0"/>
              <a:cs typeface="Arial" panose="020B0604020202020204" pitchFamily="34" charset="0"/>
            </a:rPr>
            <a:t>Stress and Violence</a:t>
          </a:r>
          <a:endParaRPr lang="en-US" sz="2800" b="1" dirty="0">
            <a:solidFill>
              <a:schemeClr val="bg1">
                <a:lumMod val="50000"/>
                <a:lumOff val="50000"/>
              </a:schemeClr>
            </a:solidFill>
            <a:latin typeface="Arial" panose="020B0604020202020204" pitchFamily="34" charset="0"/>
            <a:cs typeface="Arial" panose="020B0604020202020204" pitchFamily="34" charset="0"/>
          </a:endParaRPr>
        </a:p>
      </dgm:t>
    </dgm:pt>
    <dgm:pt modelId="{2BF7A1CB-E682-4E69-93C3-3F88E0389BA9}" type="parTrans" cxnId="{2F30FC50-FDD7-477A-8509-A532E496C95C}">
      <dgm:prSet/>
      <dgm:spPr/>
      <dgm:t>
        <a:bodyPr/>
        <a:lstStyle/>
        <a:p>
          <a:endParaRPr lang="en-US">
            <a:solidFill>
              <a:schemeClr val="tx1"/>
            </a:solidFill>
            <a:latin typeface="Arial" panose="020B0604020202020204" pitchFamily="34" charset="0"/>
            <a:cs typeface="Arial" panose="020B0604020202020204" pitchFamily="34" charset="0"/>
          </a:endParaRPr>
        </a:p>
      </dgm:t>
    </dgm:pt>
    <dgm:pt modelId="{AE79464B-33BA-42FF-9D3F-5FB80FDB17CE}" type="sibTrans" cxnId="{2F30FC50-FDD7-477A-8509-A532E496C95C}">
      <dgm:prSet/>
      <dgm:spPr/>
      <dgm:t>
        <a:bodyPr/>
        <a:lstStyle/>
        <a:p>
          <a:endParaRPr lang="en-US">
            <a:latin typeface="Arial" panose="020B0604020202020204" pitchFamily="34" charset="0"/>
            <a:cs typeface="Arial" panose="020B0604020202020204" pitchFamily="34" charset="0"/>
          </a:endParaRPr>
        </a:p>
      </dgm:t>
    </dgm:pt>
    <dgm:pt modelId="{F2C45AD8-05CE-4F9F-AB1D-3C8AD9892690}">
      <dgm:prSet custT="1"/>
      <dgm:spPr>
        <a:solidFill>
          <a:schemeClr val="bg1">
            <a:lumMod val="75000"/>
            <a:lumOff val="25000"/>
          </a:schemeClr>
        </a:solidFill>
      </dgm:spPr>
      <dgm:t>
        <a:bodyPr/>
        <a:lstStyle/>
        <a:p>
          <a:r>
            <a:rPr lang="en-US" sz="2800" b="1" dirty="0" smtClean="0">
              <a:solidFill>
                <a:schemeClr val="bg1">
                  <a:lumMod val="50000"/>
                  <a:lumOff val="50000"/>
                </a:schemeClr>
              </a:solidFill>
              <a:latin typeface="Arial" panose="020B0604020202020204" pitchFamily="34" charset="0"/>
              <a:cs typeface="Arial" panose="020B0604020202020204" pitchFamily="34" charset="0"/>
            </a:rPr>
            <a:t>Military Living Conditions</a:t>
          </a:r>
          <a:endParaRPr lang="en-US" sz="2800" b="1" dirty="0">
            <a:solidFill>
              <a:schemeClr val="bg1">
                <a:lumMod val="50000"/>
                <a:lumOff val="50000"/>
              </a:schemeClr>
            </a:solidFill>
            <a:latin typeface="Arial" panose="020B0604020202020204" pitchFamily="34" charset="0"/>
            <a:cs typeface="Arial" panose="020B0604020202020204" pitchFamily="34" charset="0"/>
          </a:endParaRPr>
        </a:p>
      </dgm:t>
    </dgm:pt>
    <dgm:pt modelId="{871555E2-F3D3-43A5-AB77-C6297B7BB2CE}" type="parTrans" cxnId="{FB8D8BF9-89C1-4242-88E8-B443238016B7}">
      <dgm:prSet/>
      <dgm:spPr/>
      <dgm:t>
        <a:bodyPr/>
        <a:lstStyle/>
        <a:p>
          <a:endParaRPr lang="en-US">
            <a:solidFill>
              <a:schemeClr val="tx1"/>
            </a:solidFill>
            <a:latin typeface="Arial" panose="020B0604020202020204" pitchFamily="34" charset="0"/>
            <a:cs typeface="Arial" panose="020B0604020202020204" pitchFamily="34" charset="0"/>
          </a:endParaRPr>
        </a:p>
      </dgm:t>
    </dgm:pt>
    <dgm:pt modelId="{B8F3BA9B-2FF4-4ADD-88FC-E5B4790595E0}" type="sibTrans" cxnId="{FB8D8BF9-89C1-4242-88E8-B443238016B7}">
      <dgm:prSet/>
      <dgm:spPr/>
      <dgm:t>
        <a:bodyPr/>
        <a:lstStyle/>
        <a:p>
          <a:endParaRPr lang="en-US">
            <a:latin typeface="Arial" panose="020B0604020202020204" pitchFamily="34" charset="0"/>
            <a:cs typeface="Arial" panose="020B0604020202020204" pitchFamily="34" charset="0"/>
          </a:endParaRPr>
        </a:p>
      </dgm:t>
    </dgm:pt>
    <dgm:pt modelId="{AE3E858B-068E-457F-ADCA-27FCEFE1DAF6}" type="pres">
      <dgm:prSet presAssocID="{BFC9DEA6-6CD7-417A-8CE2-71D46F8C5DF5}" presName="Name0" presStyleCnt="0">
        <dgm:presLayoutVars>
          <dgm:chMax val="1"/>
          <dgm:chPref val="1"/>
          <dgm:dir/>
          <dgm:animOne val="branch"/>
          <dgm:animLvl val="lvl"/>
        </dgm:presLayoutVars>
      </dgm:prSet>
      <dgm:spPr/>
      <dgm:t>
        <a:bodyPr/>
        <a:lstStyle/>
        <a:p>
          <a:endParaRPr lang="en-US"/>
        </a:p>
      </dgm:t>
    </dgm:pt>
    <dgm:pt modelId="{2697E8F3-1151-4A44-B796-0AAE19EFD5EF}" type="pres">
      <dgm:prSet presAssocID="{61806A4D-0235-4EEB-B66F-D9A327F41260}" presName="singleCycle" presStyleCnt="0"/>
      <dgm:spPr/>
      <dgm:t>
        <a:bodyPr/>
        <a:lstStyle/>
        <a:p>
          <a:endParaRPr lang="en-US"/>
        </a:p>
      </dgm:t>
    </dgm:pt>
    <dgm:pt modelId="{013FBF23-1F9C-423E-85D2-4489FAF8D6BE}" type="pres">
      <dgm:prSet presAssocID="{61806A4D-0235-4EEB-B66F-D9A327F41260}" presName="singleCenter" presStyleLbl="node1" presStyleIdx="0" presStyleCnt="7" custScaleX="194957" custScaleY="62016">
        <dgm:presLayoutVars>
          <dgm:chMax val="7"/>
          <dgm:chPref val="7"/>
        </dgm:presLayoutVars>
      </dgm:prSet>
      <dgm:spPr/>
      <dgm:t>
        <a:bodyPr/>
        <a:lstStyle/>
        <a:p>
          <a:endParaRPr lang="en-US"/>
        </a:p>
      </dgm:t>
    </dgm:pt>
    <dgm:pt modelId="{9B280B41-666E-478D-BE4D-F1647BB55721}" type="pres">
      <dgm:prSet presAssocID="{AF3E1CB4-03DC-4921-A6A7-F8484B9872D6}" presName="Name56" presStyleLbl="parChTrans1D2" presStyleIdx="0" presStyleCnt="6"/>
      <dgm:spPr/>
      <dgm:t>
        <a:bodyPr/>
        <a:lstStyle/>
        <a:p>
          <a:endParaRPr lang="en-US"/>
        </a:p>
      </dgm:t>
    </dgm:pt>
    <dgm:pt modelId="{ACF2CE61-7988-4C39-9C98-39E6EBD9E274}" type="pres">
      <dgm:prSet presAssocID="{3178B955-38E7-4C4A-A468-862953049CE7}" presName="text0" presStyleLbl="node1" presStyleIdx="1" presStyleCnt="7" custScaleX="162254" custRadScaleRad="74653">
        <dgm:presLayoutVars>
          <dgm:bulletEnabled val="1"/>
        </dgm:presLayoutVars>
      </dgm:prSet>
      <dgm:spPr/>
      <dgm:t>
        <a:bodyPr/>
        <a:lstStyle/>
        <a:p>
          <a:endParaRPr lang="en-US"/>
        </a:p>
      </dgm:t>
    </dgm:pt>
    <dgm:pt modelId="{E838DB50-C26E-46C2-B521-534E548F832C}" type="pres">
      <dgm:prSet presAssocID="{2BF7A1CB-E682-4E69-93C3-3F88E0389BA9}" presName="Name56" presStyleLbl="parChTrans1D2" presStyleIdx="1" presStyleCnt="6"/>
      <dgm:spPr/>
      <dgm:t>
        <a:bodyPr/>
        <a:lstStyle/>
        <a:p>
          <a:endParaRPr lang="en-US"/>
        </a:p>
      </dgm:t>
    </dgm:pt>
    <dgm:pt modelId="{505B3C01-E3E8-4A8C-A079-51BFCF9E3469}" type="pres">
      <dgm:prSet presAssocID="{7234FA83-96A6-4FB6-9852-CC96FF37935C}" presName="text0" presStyleLbl="node1" presStyleIdx="2" presStyleCnt="7" custScaleX="162254" custRadScaleRad="145837" custRadScaleInc="14788">
        <dgm:presLayoutVars>
          <dgm:bulletEnabled val="1"/>
        </dgm:presLayoutVars>
      </dgm:prSet>
      <dgm:spPr/>
      <dgm:t>
        <a:bodyPr/>
        <a:lstStyle/>
        <a:p>
          <a:endParaRPr lang="en-US"/>
        </a:p>
      </dgm:t>
    </dgm:pt>
    <dgm:pt modelId="{D716B400-CE5D-42BD-8EB4-D9D3E2A6F56B}" type="pres">
      <dgm:prSet presAssocID="{871555E2-F3D3-43A5-AB77-C6297B7BB2CE}" presName="Name56" presStyleLbl="parChTrans1D2" presStyleIdx="2" presStyleCnt="6"/>
      <dgm:spPr/>
      <dgm:t>
        <a:bodyPr/>
        <a:lstStyle/>
        <a:p>
          <a:endParaRPr lang="en-US"/>
        </a:p>
      </dgm:t>
    </dgm:pt>
    <dgm:pt modelId="{25B9EAB7-5078-4EF5-A144-A42DBA956274}" type="pres">
      <dgm:prSet presAssocID="{F2C45AD8-05CE-4F9F-AB1D-3C8AD9892690}" presName="text0" presStyleLbl="node1" presStyleIdx="3" presStyleCnt="7" custScaleX="201854" custRadScaleRad="135774" custRadScaleInc="-9030">
        <dgm:presLayoutVars>
          <dgm:bulletEnabled val="1"/>
        </dgm:presLayoutVars>
      </dgm:prSet>
      <dgm:spPr/>
      <dgm:t>
        <a:bodyPr/>
        <a:lstStyle/>
        <a:p>
          <a:endParaRPr lang="en-US"/>
        </a:p>
      </dgm:t>
    </dgm:pt>
    <dgm:pt modelId="{DB6142EF-1E5B-4A93-8871-622208F628E3}" type="pres">
      <dgm:prSet presAssocID="{817B5E04-A6A9-4D78-85CE-AB66734862A5}" presName="Name56" presStyleLbl="parChTrans1D2" presStyleIdx="3" presStyleCnt="6"/>
      <dgm:spPr/>
      <dgm:t>
        <a:bodyPr/>
        <a:lstStyle/>
        <a:p>
          <a:endParaRPr lang="en-US"/>
        </a:p>
      </dgm:t>
    </dgm:pt>
    <dgm:pt modelId="{4B2B1123-9C1A-4414-932F-55F6FBFF3B60}" type="pres">
      <dgm:prSet presAssocID="{7E312CA4-FE38-48E8-AC04-DAF7D7201D55}" presName="text0" presStyleLbl="node1" presStyleIdx="4" presStyleCnt="7" custScaleX="162254" custRadScaleRad="70909">
        <dgm:presLayoutVars>
          <dgm:bulletEnabled val="1"/>
        </dgm:presLayoutVars>
      </dgm:prSet>
      <dgm:spPr/>
      <dgm:t>
        <a:bodyPr/>
        <a:lstStyle/>
        <a:p>
          <a:endParaRPr lang="en-US"/>
        </a:p>
      </dgm:t>
    </dgm:pt>
    <dgm:pt modelId="{059C04F9-C7FF-4E49-B231-202C794D58AA}" type="pres">
      <dgm:prSet presAssocID="{AA0E228D-73F3-4EE6-9185-80DE8703C76B}" presName="Name56" presStyleLbl="parChTrans1D2" presStyleIdx="4" presStyleCnt="6"/>
      <dgm:spPr/>
      <dgm:t>
        <a:bodyPr/>
        <a:lstStyle/>
        <a:p>
          <a:endParaRPr lang="en-US"/>
        </a:p>
      </dgm:t>
    </dgm:pt>
    <dgm:pt modelId="{A63BFA5E-28D9-4357-9FAB-916C24E8E878}" type="pres">
      <dgm:prSet presAssocID="{9C9BCA5E-669A-4A13-9AD6-3494153596F7}" presName="text0" presStyleLbl="node1" presStyleIdx="5" presStyleCnt="7" custScaleX="162254" custRadScaleRad="136186" custRadScaleInc="9329">
        <dgm:presLayoutVars>
          <dgm:bulletEnabled val="1"/>
        </dgm:presLayoutVars>
      </dgm:prSet>
      <dgm:spPr/>
      <dgm:t>
        <a:bodyPr/>
        <a:lstStyle/>
        <a:p>
          <a:endParaRPr lang="en-US"/>
        </a:p>
      </dgm:t>
    </dgm:pt>
    <dgm:pt modelId="{4BDCFB49-CC24-4D10-B52E-16E98D93076C}" type="pres">
      <dgm:prSet presAssocID="{3CF8E1DD-3708-4727-B2CC-AA93D2370AD2}" presName="Name56" presStyleLbl="parChTrans1D2" presStyleIdx="5" presStyleCnt="6"/>
      <dgm:spPr/>
      <dgm:t>
        <a:bodyPr/>
        <a:lstStyle/>
        <a:p>
          <a:endParaRPr lang="en-US"/>
        </a:p>
      </dgm:t>
    </dgm:pt>
    <dgm:pt modelId="{BCDC9315-70C2-4D11-BE41-591ACB50DCBE}" type="pres">
      <dgm:prSet presAssocID="{DFBCEAA3-5CBF-4A6E-B404-3797FD6CE466}" presName="text0" presStyleLbl="node1" presStyleIdx="6" presStyleCnt="7" custScaleX="171638" custRadScaleRad="134406" custRadScaleInc="-6939">
        <dgm:presLayoutVars>
          <dgm:bulletEnabled val="1"/>
        </dgm:presLayoutVars>
      </dgm:prSet>
      <dgm:spPr/>
      <dgm:t>
        <a:bodyPr/>
        <a:lstStyle/>
        <a:p>
          <a:endParaRPr lang="en-US"/>
        </a:p>
      </dgm:t>
    </dgm:pt>
  </dgm:ptLst>
  <dgm:cxnLst>
    <dgm:cxn modelId="{2945D8A8-4803-46A5-8F4D-EB5A9C134C7F}" type="presOf" srcId="{F2C45AD8-05CE-4F9F-AB1D-3C8AD9892690}" destId="{25B9EAB7-5078-4EF5-A144-A42DBA956274}" srcOrd="0" destOrd="0" presId="urn:microsoft.com/office/officeart/2008/layout/RadialCluster"/>
    <dgm:cxn modelId="{FF1E88C5-BCCC-409A-8EBF-81F45F2D7B33}" srcId="{61806A4D-0235-4EEB-B66F-D9A327F41260}" destId="{DFBCEAA3-5CBF-4A6E-B404-3797FD6CE466}" srcOrd="5" destOrd="0" parTransId="{3CF8E1DD-3708-4727-B2CC-AA93D2370AD2}" sibTransId="{95B28DC0-7C6F-4B4C-994B-19771BB661A9}"/>
    <dgm:cxn modelId="{D1A2F636-71F8-4975-8219-DFECA616972C}" type="presOf" srcId="{871555E2-F3D3-43A5-AB77-C6297B7BB2CE}" destId="{D716B400-CE5D-42BD-8EB4-D9D3E2A6F56B}" srcOrd="0" destOrd="0" presId="urn:microsoft.com/office/officeart/2008/layout/RadialCluster"/>
    <dgm:cxn modelId="{97174557-F7A2-4945-892D-764DF75A621A}" type="presOf" srcId="{2BF7A1CB-E682-4E69-93C3-3F88E0389BA9}" destId="{E838DB50-C26E-46C2-B521-534E548F832C}" srcOrd="0" destOrd="0" presId="urn:microsoft.com/office/officeart/2008/layout/RadialCluster"/>
    <dgm:cxn modelId="{48B4FE50-293D-4024-A82C-4DA748D093D7}" type="presOf" srcId="{3CF8E1DD-3708-4727-B2CC-AA93D2370AD2}" destId="{4BDCFB49-CC24-4D10-B52E-16E98D93076C}" srcOrd="0" destOrd="0" presId="urn:microsoft.com/office/officeart/2008/layout/RadialCluster"/>
    <dgm:cxn modelId="{FB8D8BF9-89C1-4242-88E8-B443238016B7}" srcId="{61806A4D-0235-4EEB-B66F-D9A327F41260}" destId="{F2C45AD8-05CE-4F9F-AB1D-3C8AD9892690}" srcOrd="2" destOrd="0" parTransId="{871555E2-F3D3-43A5-AB77-C6297B7BB2CE}" sibTransId="{B8F3BA9B-2FF4-4ADD-88FC-E5B4790595E0}"/>
    <dgm:cxn modelId="{2505389C-D838-4286-B3E7-B6AC9013FA9A}" srcId="{BFC9DEA6-6CD7-417A-8CE2-71D46F8C5DF5}" destId="{61806A4D-0235-4EEB-B66F-D9A327F41260}" srcOrd="0" destOrd="0" parTransId="{F4D72490-6F8A-4C65-9CED-52C32B874DF9}" sibTransId="{8591A635-A7A8-46EE-BE3D-5D601331CD3B}"/>
    <dgm:cxn modelId="{1DB05667-1FF0-4DF2-82A3-E2E3738D1D30}" type="presOf" srcId="{AF3E1CB4-03DC-4921-A6A7-F8484B9872D6}" destId="{9B280B41-666E-478D-BE4D-F1647BB55721}" srcOrd="0" destOrd="0" presId="urn:microsoft.com/office/officeart/2008/layout/RadialCluster"/>
    <dgm:cxn modelId="{B7450CA8-B8D6-4B84-87E6-48D0CFB306EE}" type="presOf" srcId="{BFC9DEA6-6CD7-417A-8CE2-71D46F8C5DF5}" destId="{AE3E858B-068E-457F-ADCA-27FCEFE1DAF6}" srcOrd="0" destOrd="0" presId="urn:microsoft.com/office/officeart/2008/layout/RadialCluster"/>
    <dgm:cxn modelId="{97F57388-4337-4441-B454-2D86316C02FB}" type="presOf" srcId="{61806A4D-0235-4EEB-B66F-D9A327F41260}" destId="{013FBF23-1F9C-423E-85D2-4489FAF8D6BE}" srcOrd="0" destOrd="0" presId="urn:microsoft.com/office/officeart/2008/layout/RadialCluster"/>
    <dgm:cxn modelId="{E4659D66-C716-4A2D-9A3B-4A9DAAA9F348}" type="presOf" srcId="{3178B955-38E7-4C4A-A468-862953049CE7}" destId="{ACF2CE61-7988-4C39-9C98-39E6EBD9E274}" srcOrd="0" destOrd="0" presId="urn:microsoft.com/office/officeart/2008/layout/RadialCluster"/>
    <dgm:cxn modelId="{2F30FC50-FDD7-477A-8509-A532E496C95C}" srcId="{61806A4D-0235-4EEB-B66F-D9A327F41260}" destId="{7234FA83-96A6-4FB6-9852-CC96FF37935C}" srcOrd="1" destOrd="0" parTransId="{2BF7A1CB-E682-4E69-93C3-3F88E0389BA9}" sibTransId="{AE79464B-33BA-42FF-9D3F-5FB80FDB17CE}"/>
    <dgm:cxn modelId="{FD1130FC-3866-423B-AAC8-C8AB0085C0ED}" type="presOf" srcId="{AA0E228D-73F3-4EE6-9185-80DE8703C76B}" destId="{059C04F9-C7FF-4E49-B231-202C794D58AA}" srcOrd="0" destOrd="0" presId="urn:microsoft.com/office/officeart/2008/layout/RadialCluster"/>
    <dgm:cxn modelId="{529C240C-7CB4-4859-8866-FE8211F0B126}" type="presOf" srcId="{817B5E04-A6A9-4D78-85CE-AB66734862A5}" destId="{DB6142EF-1E5B-4A93-8871-622208F628E3}" srcOrd="0" destOrd="0" presId="urn:microsoft.com/office/officeart/2008/layout/RadialCluster"/>
    <dgm:cxn modelId="{C489E5D9-6447-4BE4-8F64-5BE0A1FB485E}" type="presOf" srcId="{7234FA83-96A6-4FB6-9852-CC96FF37935C}" destId="{505B3C01-E3E8-4A8C-A079-51BFCF9E3469}" srcOrd="0" destOrd="0" presId="urn:microsoft.com/office/officeart/2008/layout/RadialCluster"/>
    <dgm:cxn modelId="{342F1E74-0FA7-4D27-AF29-FCA557E74959}" type="presOf" srcId="{7E312CA4-FE38-48E8-AC04-DAF7D7201D55}" destId="{4B2B1123-9C1A-4414-932F-55F6FBFF3B60}" srcOrd="0" destOrd="0" presId="urn:microsoft.com/office/officeart/2008/layout/RadialCluster"/>
    <dgm:cxn modelId="{A9F4F4CA-8E89-4808-8177-3A36F82664DF}" srcId="{61806A4D-0235-4EEB-B66F-D9A327F41260}" destId="{3178B955-38E7-4C4A-A468-862953049CE7}" srcOrd="0" destOrd="0" parTransId="{AF3E1CB4-03DC-4921-A6A7-F8484B9872D6}" sibTransId="{CED73E30-3285-465F-BFF3-CBFE17349972}"/>
    <dgm:cxn modelId="{FB531D10-CFF7-43BD-9031-D462C077674F}" type="presOf" srcId="{9C9BCA5E-669A-4A13-9AD6-3494153596F7}" destId="{A63BFA5E-28D9-4357-9FAB-916C24E8E878}" srcOrd="0" destOrd="0" presId="urn:microsoft.com/office/officeart/2008/layout/RadialCluster"/>
    <dgm:cxn modelId="{C4CFCAC3-FB99-4662-A7C5-44E4EA93EEBB}" srcId="{61806A4D-0235-4EEB-B66F-D9A327F41260}" destId="{7E312CA4-FE38-48E8-AC04-DAF7D7201D55}" srcOrd="3" destOrd="0" parTransId="{817B5E04-A6A9-4D78-85CE-AB66734862A5}" sibTransId="{749AA086-4944-4B08-831D-D4964D5E3355}"/>
    <dgm:cxn modelId="{DE2757BC-AB2B-45BA-A16C-72F6CB6BB642}" srcId="{61806A4D-0235-4EEB-B66F-D9A327F41260}" destId="{9C9BCA5E-669A-4A13-9AD6-3494153596F7}" srcOrd="4" destOrd="0" parTransId="{AA0E228D-73F3-4EE6-9185-80DE8703C76B}" sibTransId="{4F3846FE-71B8-406C-AEDD-F92125694A2F}"/>
    <dgm:cxn modelId="{FFC28C5B-4BD1-4DD7-8A06-D91228E48562}" type="presOf" srcId="{DFBCEAA3-5CBF-4A6E-B404-3797FD6CE466}" destId="{BCDC9315-70C2-4D11-BE41-591ACB50DCBE}" srcOrd="0" destOrd="0" presId="urn:microsoft.com/office/officeart/2008/layout/RadialCluster"/>
    <dgm:cxn modelId="{92C4A1D4-6C24-4412-9D4A-111D9EAFF299}" type="presParOf" srcId="{AE3E858B-068E-457F-ADCA-27FCEFE1DAF6}" destId="{2697E8F3-1151-4A44-B796-0AAE19EFD5EF}" srcOrd="0" destOrd="0" presId="urn:microsoft.com/office/officeart/2008/layout/RadialCluster"/>
    <dgm:cxn modelId="{E6E8BBDB-BECF-400D-96E2-CA41CAF0CDFC}" type="presParOf" srcId="{2697E8F3-1151-4A44-B796-0AAE19EFD5EF}" destId="{013FBF23-1F9C-423E-85D2-4489FAF8D6BE}" srcOrd="0" destOrd="0" presId="urn:microsoft.com/office/officeart/2008/layout/RadialCluster"/>
    <dgm:cxn modelId="{DBC794E8-817D-48AE-A0F6-BA730241E44F}" type="presParOf" srcId="{2697E8F3-1151-4A44-B796-0AAE19EFD5EF}" destId="{9B280B41-666E-478D-BE4D-F1647BB55721}" srcOrd="1" destOrd="0" presId="urn:microsoft.com/office/officeart/2008/layout/RadialCluster"/>
    <dgm:cxn modelId="{08209CD4-A267-43D0-A378-00DF7104319F}" type="presParOf" srcId="{2697E8F3-1151-4A44-B796-0AAE19EFD5EF}" destId="{ACF2CE61-7988-4C39-9C98-39E6EBD9E274}" srcOrd="2" destOrd="0" presId="urn:microsoft.com/office/officeart/2008/layout/RadialCluster"/>
    <dgm:cxn modelId="{006CAC9E-2984-4C98-97D8-2E208FACC30E}" type="presParOf" srcId="{2697E8F3-1151-4A44-B796-0AAE19EFD5EF}" destId="{E838DB50-C26E-46C2-B521-534E548F832C}" srcOrd="3" destOrd="0" presId="urn:microsoft.com/office/officeart/2008/layout/RadialCluster"/>
    <dgm:cxn modelId="{43BA8729-B79E-4338-8805-DCE5F9279C0C}" type="presParOf" srcId="{2697E8F3-1151-4A44-B796-0AAE19EFD5EF}" destId="{505B3C01-E3E8-4A8C-A079-51BFCF9E3469}" srcOrd="4" destOrd="0" presId="urn:microsoft.com/office/officeart/2008/layout/RadialCluster"/>
    <dgm:cxn modelId="{FB10165F-B3D7-4D40-9F2F-AE9BDB92B674}" type="presParOf" srcId="{2697E8F3-1151-4A44-B796-0AAE19EFD5EF}" destId="{D716B400-CE5D-42BD-8EB4-D9D3E2A6F56B}" srcOrd="5" destOrd="0" presId="urn:microsoft.com/office/officeart/2008/layout/RadialCluster"/>
    <dgm:cxn modelId="{1D9F98C3-E930-4E98-9479-CDB68644A719}" type="presParOf" srcId="{2697E8F3-1151-4A44-B796-0AAE19EFD5EF}" destId="{25B9EAB7-5078-4EF5-A144-A42DBA956274}" srcOrd="6" destOrd="0" presId="urn:microsoft.com/office/officeart/2008/layout/RadialCluster"/>
    <dgm:cxn modelId="{F361F7B3-7F71-4EC2-BD95-60FE01658DDF}" type="presParOf" srcId="{2697E8F3-1151-4A44-B796-0AAE19EFD5EF}" destId="{DB6142EF-1E5B-4A93-8871-622208F628E3}" srcOrd="7" destOrd="0" presId="urn:microsoft.com/office/officeart/2008/layout/RadialCluster"/>
    <dgm:cxn modelId="{47FEE7CC-356C-4217-9213-DD67D94D9765}" type="presParOf" srcId="{2697E8F3-1151-4A44-B796-0AAE19EFD5EF}" destId="{4B2B1123-9C1A-4414-932F-55F6FBFF3B60}" srcOrd="8" destOrd="0" presId="urn:microsoft.com/office/officeart/2008/layout/RadialCluster"/>
    <dgm:cxn modelId="{1BFB059C-AAA8-40CC-8727-A7D37C51809E}" type="presParOf" srcId="{2697E8F3-1151-4A44-B796-0AAE19EFD5EF}" destId="{059C04F9-C7FF-4E49-B231-202C794D58AA}" srcOrd="9" destOrd="0" presId="urn:microsoft.com/office/officeart/2008/layout/RadialCluster"/>
    <dgm:cxn modelId="{D43DA2B8-DC8D-4711-8720-5C254035C539}" type="presParOf" srcId="{2697E8F3-1151-4A44-B796-0AAE19EFD5EF}" destId="{A63BFA5E-28D9-4357-9FAB-916C24E8E878}" srcOrd="10" destOrd="0" presId="urn:microsoft.com/office/officeart/2008/layout/RadialCluster"/>
    <dgm:cxn modelId="{DA1EF376-BF4D-4162-A6F8-4BA3FFC1F195}" type="presParOf" srcId="{2697E8F3-1151-4A44-B796-0AAE19EFD5EF}" destId="{4BDCFB49-CC24-4D10-B52E-16E98D93076C}" srcOrd="11" destOrd="0" presId="urn:microsoft.com/office/officeart/2008/layout/RadialCluster"/>
    <dgm:cxn modelId="{F63F2C9D-3A5C-4E61-A42A-FC1DE7C0A90C}" type="presParOf" srcId="{2697E8F3-1151-4A44-B796-0AAE19EFD5EF}" destId="{BCDC9315-70C2-4D11-BE41-591ACB50DCBE}" srcOrd="12" destOrd="0" presId="urn:microsoft.com/office/officeart/2008/layout/RadialCluster"/>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FC9DEA6-6CD7-417A-8CE2-71D46F8C5DF5}" type="doc">
      <dgm:prSet loTypeId="urn:microsoft.com/office/officeart/2008/layout/RadialCluster" loCatId="cycle" qsTypeId="urn:microsoft.com/office/officeart/2005/8/quickstyle/3d2" qsCatId="3D" csTypeId="urn:microsoft.com/office/officeart/2005/8/colors/colorful2" csCatId="colorful" phldr="1"/>
      <dgm:spPr/>
      <dgm:t>
        <a:bodyPr/>
        <a:lstStyle/>
        <a:p>
          <a:endParaRPr lang="en-US"/>
        </a:p>
      </dgm:t>
    </dgm:pt>
    <dgm:pt modelId="{61806A4D-0235-4EEB-B66F-D9A327F41260}">
      <dgm:prSet phldrT="[Text]" custT="1"/>
      <dgm:spPr>
        <a:solidFill>
          <a:schemeClr val="accent5">
            <a:lumMod val="50000"/>
          </a:schemeClr>
        </a:solidFill>
      </dgm:spPr>
      <dgm:t>
        <a:bodyPr/>
        <a:lstStyle/>
        <a:p>
          <a:r>
            <a:rPr lang="en-US" sz="3600" b="1" dirty="0" smtClean="0">
              <a:latin typeface="Arial" panose="020B0604020202020204" pitchFamily="34" charset="0"/>
              <a:cs typeface="Arial" panose="020B0604020202020204" pitchFamily="34" charset="0"/>
            </a:rPr>
            <a:t>Respiratory Health</a:t>
          </a:r>
          <a:endParaRPr lang="en-US" sz="3600" b="1" dirty="0">
            <a:latin typeface="Arial" panose="020B0604020202020204" pitchFamily="34" charset="0"/>
            <a:cs typeface="Arial" panose="020B0604020202020204" pitchFamily="34" charset="0"/>
          </a:endParaRPr>
        </a:p>
      </dgm:t>
    </dgm:pt>
    <dgm:pt modelId="{F4D72490-6F8A-4C65-9CED-52C32B874DF9}" type="parTrans" cxnId="{2505389C-D838-4286-B3E7-B6AC9013FA9A}">
      <dgm:prSet/>
      <dgm:spPr/>
      <dgm:t>
        <a:bodyPr/>
        <a:lstStyle/>
        <a:p>
          <a:endParaRPr lang="en-US">
            <a:latin typeface="Arial" panose="020B0604020202020204" pitchFamily="34" charset="0"/>
            <a:cs typeface="Arial" panose="020B0604020202020204" pitchFamily="34" charset="0"/>
          </a:endParaRPr>
        </a:p>
      </dgm:t>
    </dgm:pt>
    <dgm:pt modelId="{8591A635-A7A8-46EE-BE3D-5D601331CD3B}" type="sibTrans" cxnId="{2505389C-D838-4286-B3E7-B6AC9013FA9A}">
      <dgm:prSet/>
      <dgm:spPr/>
      <dgm:t>
        <a:bodyPr/>
        <a:lstStyle/>
        <a:p>
          <a:endParaRPr lang="en-US">
            <a:latin typeface="Arial" panose="020B0604020202020204" pitchFamily="34" charset="0"/>
            <a:cs typeface="Arial" panose="020B0604020202020204" pitchFamily="34" charset="0"/>
          </a:endParaRPr>
        </a:p>
      </dgm:t>
    </dgm:pt>
    <dgm:pt modelId="{3178B955-38E7-4C4A-A468-862953049CE7}">
      <dgm:prSet phldrT="[Text]" custT="1"/>
      <dgm:spPr>
        <a:solidFill>
          <a:schemeClr val="bg1">
            <a:lumMod val="75000"/>
            <a:lumOff val="25000"/>
          </a:schemeClr>
        </a:solidFill>
      </dgm:spPr>
      <dgm:t>
        <a:bodyPr/>
        <a:lstStyle/>
        <a:p>
          <a:r>
            <a:rPr lang="en-US" sz="2800" b="1" dirty="0" smtClean="0">
              <a:solidFill>
                <a:schemeClr val="bg1">
                  <a:lumMod val="50000"/>
                  <a:lumOff val="50000"/>
                </a:schemeClr>
              </a:solidFill>
              <a:latin typeface="Arial" panose="020B0604020202020204" pitchFamily="34" charset="0"/>
              <a:cs typeface="Arial" panose="020B0604020202020204" pitchFamily="34" charset="0"/>
            </a:rPr>
            <a:t>Airborne Hazards</a:t>
          </a:r>
          <a:endParaRPr lang="en-US" sz="2800" b="1" dirty="0">
            <a:solidFill>
              <a:schemeClr val="bg1">
                <a:lumMod val="50000"/>
                <a:lumOff val="50000"/>
              </a:schemeClr>
            </a:solidFill>
            <a:latin typeface="Arial" panose="020B0604020202020204" pitchFamily="34" charset="0"/>
            <a:cs typeface="Arial" panose="020B0604020202020204" pitchFamily="34" charset="0"/>
          </a:endParaRPr>
        </a:p>
      </dgm:t>
    </dgm:pt>
    <dgm:pt modelId="{AF3E1CB4-03DC-4921-A6A7-F8484B9872D6}" type="parTrans" cxnId="{A9F4F4CA-8E89-4808-8177-3A36F82664DF}">
      <dgm:prSet/>
      <dgm:spPr/>
      <dgm:t>
        <a:bodyPr/>
        <a:lstStyle/>
        <a:p>
          <a:endParaRPr lang="en-US">
            <a:solidFill>
              <a:schemeClr val="tx1"/>
            </a:solidFill>
            <a:latin typeface="Arial" panose="020B0604020202020204" pitchFamily="34" charset="0"/>
            <a:cs typeface="Arial" panose="020B0604020202020204" pitchFamily="34" charset="0"/>
          </a:endParaRPr>
        </a:p>
      </dgm:t>
    </dgm:pt>
    <dgm:pt modelId="{CED73E30-3285-465F-BFF3-CBFE17349972}" type="sibTrans" cxnId="{A9F4F4CA-8E89-4808-8177-3A36F82664DF}">
      <dgm:prSet/>
      <dgm:spPr/>
      <dgm:t>
        <a:bodyPr/>
        <a:lstStyle/>
        <a:p>
          <a:endParaRPr lang="en-US">
            <a:latin typeface="Arial" panose="020B0604020202020204" pitchFamily="34" charset="0"/>
            <a:cs typeface="Arial" panose="020B0604020202020204" pitchFamily="34" charset="0"/>
          </a:endParaRPr>
        </a:p>
      </dgm:t>
    </dgm:pt>
    <dgm:pt modelId="{7E312CA4-FE38-48E8-AC04-DAF7D7201D55}">
      <dgm:prSet phldrT="[Text]" custT="1"/>
      <dgm:spPr>
        <a:solidFill>
          <a:schemeClr val="bg1">
            <a:lumMod val="75000"/>
            <a:lumOff val="25000"/>
          </a:schemeClr>
        </a:solidFill>
      </dgm:spPr>
      <dgm:t>
        <a:bodyPr/>
        <a:lstStyle/>
        <a:p>
          <a:r>
            <a:rPr lang="en-US" sz="2800" b="1" smtClean="0">
              <a:solidFill>
                <a:schemeClr val="bg1">
                  <a:lumMod val="50000"/>
                  <a:lumOff val="50000"/>
                </a:schemeClr>
              </a:solidFill>
              <a:latin typeface="Arial" panose="020B0604020202020204" pitchFamily="34" charset="0"/>
              <a:cs typeface="Arial" panose="020B0604020202020204" pitchFamily="34" charset="0"/>
            </a:rPr>
            <a:t>Exercise and Physical Activity</a:t>
          </a:r>
          <a:endParaRPr lang="en-US" sz="2800" b="1" dirty="0">
            <a:solidFill>
              <a:schemeClr val="bg1">
                <a:lumMod val="50000"/>
                <a:lumOff val="50000"/>
              </a:schemeClr>
            </a:solidFill>
            <a:latin typeface="Arial" panose="020B0604020202020204" pitchFamily="34" charset="0"/>
            <a:cs typeface="Arial" panose="020B0604020202020204" pitchFamily="34" charset="0"/>
          </a:endParaRPr>
        </a:p>
      </dgm:t>
    </dgm:pt>
    <dgm:pt modelId="{817B5E04-A6A9-4D78-85CE-AB66734862A5}" type="parTrans" cxnId="{C4CFCAC3-FB99-4662-A7C5-44E4EA93EEBB}">
      <dgm:prSet/>
      <dgm:spPr/>
      <dgm:t>
        <a:bodyPr/>
        <a:lstStyle/>
        <a:p>
          <a:endParaRPr lang="en-US">
            <a:solidFill>
              <a:schemeClr val="tx1"/>
            </a:solidFill>
            <a:latin typeface="Arial" panose="020B0604020202020204" pitchFamily="34" charset="0"/>
            <a:cs typeface="Arial" panose="020B0604020202020204" pitchFamily="34" charset="0"/>
          </a:endParaRPr>
        </a:p>
      </dgm:t>
    </dgm:pt>
    <dgm:pt modelId="{749AA086-4944-4B08-831D-D4964D5E3355}" type="sibTrans" cxnId="{C4CFCAC3-FB99-4662-A7C5-44E4EA93EEBB}">
      <dgm:prSet/>
      <dgm:spPr/>
      <dgm:t>
        <a:bodyPr/>
        <a:lstStyle/>
        <a:p>
          <a:endParaRPr lang="en-US">
            <a:latin typeface="Arial" panose="020B0604020202020204" pitchFamily="34" charset="0"/>
            <a:cs typeface="Arial" panose="020B0604020202020204" pitchFamily="34" charset="0"/>
          </a:endParaRPr>
        </a:p>
      </dgm:t>
    </dgm:pt>
    <dgm:pt modelId="{DFBCEAA3-5CBF-4A6E-B404-3797FD6CE466}">
      <dgm:prSet phldrT="[Text]" custT="1"/>
      <dgm:spPr>
        <a:solidFill>
          <a:schemeClr val="bg1">
            <a:lumMod val="75000"/>
            <a:lumOff val="25000"/>
          </a:schemeClr>
        </a:solidFill>
      </dgm:spPr>
      <dgm:t>
        <a:bodyPr/>
        <a:lstStyle/>
        <a:p>
          <a:r>
            <a:rPr lang="en-US" sz="2800" b="1" smtClean="0">
              <a:solidFill>
                <a:schemeClr val="bg1">
                  <a:lumMod val="50000"/>
                  <a:lumOff val="50000"/>
                </a:schemeClr>
              </a:solidFill>
              <a:latin typeface="Arial" panose="020B0604020202020204" pitchFamily="34" charset="0"/>
              <a:cs typeface="Arial" panose="020B0604020202020204" pitchFamily="34" charset="0"/>
            </a:rPr>
            <a:t>Preexisting Factors</a:t>
          </a:r>
          <a:endParaRPr lang="en-US" sz="2800" b="1" dirty="0">
            <a:solidFill>
              <a:schemeClr val="bg1">
                <a:lumMod val="50000"/>
                <a:lumOff val="50000"/>
              </a:schemeClr>
            </a:solidFill>
            <a:latin typeface="Arial" panose="020B0604020202020204" pitchFamily="34" charset="0"/>
            <a:cs typeface="Arial" panose="020B0604020202020204" pitchFamily="34" charset="0"/>
          </a:endParaRPr>
        </a:p>
      </dgm:t>
    </dgm:pt>
    <dgm:pt modelId="{3CF8E1DD-3708-4727-B2CC-AA93D2370AD2}" type="parTrans" cxnId="{FF1E88C5-BCCC-409A-8EBF-81F45F2D7B33}">
      <dgm:prSet/>
      <dgm:spPr/>
      <dgm:t>
        <a:bodyPr/>
        <a:lstStyle/>
        <a:p>
          <a:endParaRPr lang="en-US">
            <a:solidFill>
              <a:schemeClr val="tx1"/>
            </a:solidFill>
            <a:latin typeface="Arial" panose="020B0604020202020204" pitchFamily="34" charset="0"/>
            <a:cs typeface="Arial" panose="020B0604020202020204" pitchFamily="34" charset="0"/>
          </a:endParaRPr>
        </a:p>
      </dgm:t>
    </dgm:pt>
    <dgm:pt modelId="{95B28DC0-7C6F-4B4C-994B-19771BB661A9}" type="sibTrans" cxnId="{FF1E88C5-BCCC-409A-8EBF-81F45F2D7B33}">
      <dgm:prSet/>
      <dgm:spPr/>
      <dgm:t>
        <a:bodyPr/>
        <a:lstStyle/>
        <a:p>
          <a:endParaRPr lang="en-US">
            <a:latin typeface="Arial" panose="020B0604020202020204" pitchFamily="34" charset="0"/>
            <a:cs typeface="Arial" panose="020B0604020202020204" pitchFamily="34" charset="0"/>
          </a:endParaRPr>
        </a:p>
      </dgm:t>
    </dgm:pt>
    <dgm:pt modelId="{9C9BCA5E-669A-4A13-9AD6-3494153596F7}">
      <dgm:prSet custT="1"/>
      <dgm:spPr/>
      <dgm:t>
        <a:bodyPr/>
        <a:lstStyle/>
        <a:p>
          <a:r>
            <a:rPr lang="en-US" sz="2800" b="1" smtClean="0">
              <a:latin typeface="Arial" panose="020B0604020202020204" pitchFamily="34" charset="0"/>
              <a:cs typeface="Arial" panose="020B0604020202020204" pitchFamily="34" charset="0"/>
            </a:rPr>
            <a:t>Tobacco Smoke</a:t>
          </a:r>
          <a:endParaRPr lang="en-US" sz="2800" b="1" dirty="0">
            <a:latin typeface="Arial" panose="020B0604020202020204" pitchFamily="34" charset="0"/>
            <a:cs typeface="Arial" panose="020B0604020202020204" pitchFamily="34" charset="0"/>
          </a:endParaRPr>
        </a:p>
      </dgm:t>
    </dgm:pt>
    <dgm:pt modelId="{AA0E228D-73F3-4EE6-9185-80DE8703C76B}" type="parTrans" cxnId="{DE2757BC-AB2B-45BA-A16C-72F6CB6BB642}">
      <dgm:prSet/>
      <dgm:spPr/>
      <dgm:t>
        <a:bodyPr/>
        <a:lstStyle/>
        <a:p>
          <a:endParaRPr lang="en-US">
            <a:solidFill>
              <a:schemeClr val="tx1"/>
            </a:solidFill>
            <a:latin typeface="Arial" panose="020B0604020202020204" pitchFamily="34" charset="0"/>
            <a:cs typeface="Arial" panose="020B0604020202020204" pitchFamily="34" charset="0"/>
          </a:endParaRPr>
        </a:p>
      </dgm:t>
    </dgm:pt>
    <dgm:pt modelId="{4F3846FE-71B8-406C-AEDD-F92125694A2F}" type="sibTrans" cxnId="{DE2757BC-AB2B-45BA-A16C-72F6CB6BB642}">
      <dgm:prSet/>
      <dgm:spPr/>
      <dgm:t>
        <a:bodyPr/>
        <a:lstStyle/>
        <a:p>
          <a:endParaRPr lang="en-US">
            <a:latin typeface="Arial" panose="020B0604020202020204" pitchFamily="34" charset="0"/>
            <a:cs typeface="Arial" panose="020B0604020202020204" pitchFamily="34" charset="0"/>
          </a:endParaRPr>
        </a:p>
      </dgm:t>
    </dgm:pt>
    <dgm:pt modelId="{7234FA83-96A6-4FB6-9852-CC96FF37935C}">
      <dgm:prSet custT="1"/>
      <dgm:spPr>
        <a:solidFill>
          <a:schemeClr val="bg1">
            <a:lumMod val="75000"/>
            <a:lumOff val="25000"/>
          </a:schemeClr>
        </a:solidFill>
      </dgm:spPr>
      <dgm:t>
        <a:bodyPr/>
        <a:lstStyle/>
        <a:p>
          <a:r>
            <a:rPr lang="en-US" sz="2800" b="1" smtClean="0">
              <a:solidFill>
                <a:schemeClr val="bg1">
                  <a:lumMod val="50000"/>
                  <a:lumOff val="50000"/>
                </a:schemeClr>
              </a:solidFill>
              <a:latin typeface="Arial" panose="020B0604020202020204" pitchFamily="34" charset="0"/>
              <a:cs typeface="Arial" panose="020B0604020202020204" pitchFamily="34" charset="0"/>
            </a:rPr>
            <a:t>Stress and Violence</a:t>
          </a:r>
          <a:endParaRPr lang="en-US" sz="2800" b="1" dirty="0">
            <a:solidFill>
              <a:schemeClr val="bg1">
                <a:lumMod val="50000"/>
                <a:lumOff val="50000"/>
              </a:schemeClr>
            </a:solidFill>
            <a:latin typeface="Arial" panose="020B0604020202020204" pitchFamily="34" charset="0"/>
            <a:cs typeface="Arial" panose="020B0604020202020204" pitchFamily="34" charset="0"/>
          </a:endParaRPr>
        </a:p>
      </dgm:t>
    </dgm:pt>
    <dgm:pt modelId="{2BF7A1CB-E682-4E69-93C3-3F88E0389BA9}" type="parTrans" cxnId="{2F30FC50-FDD7-477A-8509-A532E496C95C}">
      <dgm:prSet/>
      <dgm:spPr/>
      <dgm:t>
        <a:bodyPr/>
        <a:lstStyle/>
        <a:p>
          <a:endParaRPr lang="en-US">
            <a:solidFill>
              <a:schemeClr val="tx1"/>
            </a:solidFill>
            <a:latin typeface="Arial" panose="020B0604020202020204" pitchFamily="34" charset="0"/>
            <a:cs typeface="Arial" panose="020B0604020202020204" pitchFamily="34" charset="0"/>
          </a:endParaRPr>
        </a:p>
      </dgm:t>
    </dgm:pt>
    <dgm:pt modelId="{AE79464B-33BA-42FF-9D3F-5FB80FDB17CE}" type="sibTrans" cxnId="{2F30FC50-FDD7-477A-8509-A532E496C95C}">
      <dgm:prSet/>
      <dgm:spPr/>
      <dgm:t>
        <a:bodyPr/>
        <a:lstStyle/>
        <a:p>
          <a:endParaRPr lang="en-US">
            <a:latin typeface="Arial" panose="020B0604020202020204" pitchFamily="34" charset="0"/>
            <a:cs typeface="Arial" panose="020B0604020202020204" pitchFamily="34" charset="0"/>
          </a:endParaRPr>
        </a:p>
      </dgm:t>
    </dgm:pt>
    <dgm:pt modelId="{F2C45AD8-05CE-4F9F-AB1D-3C8AD9892690}">
      <dgm:prSet custT="1"/>
      <dgm:spPr>
        <a:solidFill>
          <a:schemeClr val="bg1">
            <a:lumMod val="75000"/>
            <a:lumOff val="25000"/>
          </a:schemeClr>
        </a:solidFill>
      </dgm:spPr>
      <dgm:t>
        <a:bodyPr/>
        <a:lstStyle/>
        <a:p>
          <a:r>
            <a:rPr lang="en-US" sz="2800" b="1" smtClean="0">
              <a:solidFill>
                <a:schemeClr val="bg1">
                  <a:lumMod val="50000"/>
                  <a:lumOff val="50000"/>
                </a:schemeClr>
              </a:solidFill>
              <a:latin typeface="Arial" panose="020B0604020202020204" pitchFamily="34" charset="0"/>
              <a:cs typeface="Arial" panose="020B0604020202020204" pitchFamily="34" charset="0"/>
            </a:rPr>
            <a:t>Military Living Conditions</a:t>
          </a:r>
          <a:endParaRPr lang="en-US" sz="2800" b="1" dirty="0">
            <a:solidFill>
              <a:schemeClr val="bg1">
                <a:lumMod val="50000"/>
                <a:lumOff val="50000"/>
              </a:schemeClr>
            </a:solidFill>
            <a:latin typeface="Arial" panose="020B0604020202020204" pitchFamily="34" charset="0"/>
            <a:cs typeface="Arial" panose="020B0604020202020204" pitchFamily="34" charset="0"/>
          </a:endParaRPr>
        </a:p>
      </dgm:t>
    </dgm:pt>
    <dgm:pt modelId="{871555E2-F3D3-43A5-AB77-C6297B7BB2CE}" type="parTrans" cxnId="{FB8D8BF9-89C1-4242-88E8-B443238016B7}">
      <dgm:prSet/>
      <dgm:spPr/>
      <dgm:t>
        <a:bodyPr/>
        <a:lstStyle/>
        <a:p>
          <a:endParaRPr lang="en-US">
            <a:solidFill>
              <a:schemeClr val="tx1"/>
            </a:solidFill>
            <a:latin typeface="Arial" panose="020B0604020202020204" pitchFamily="34" charset="0"/>
            <a:cs typeface="Arial" panose="020B0604020202020204" pitchFamily="34" charset="0"/>
          </a:endParaRPr>
        </a:p>
      </dgm:t>
    </dgm:pt>
    <dgm:pt modelId="{B8F3BA9B-2FF4-4ADD-88FC-E5B4790595E0}" type="sibTrans" cxnId="{FB8D8BF9-89C1-4242-88E8-B443238016B7}">
      <dgm:prSet/>
      <dgm:spPr/>
      <dgm:t>
        <a:bodyPr/>
        <a:lstStyle/>
        <a:p>
          <a:endParaRPr lang="en-US">
            <a:latin typeface="Arial" panose="020B0604020202020204" pitchFamily="34" charset="0"/>
            <a:cs typeface="Arial" panose="020B0604020202020204" pitchFamily="34" charset="0"/>
          </a:endParaRPr>
        </a:p>
      </dgm:t>
    </dgm:pt>
    <dgm:pt modelId="{AE3E858B-068E-457F-ADCA-27FCEFE1DAF6}" type="pres">
      <dgm:prSet presAssocID="{BFC9DEA6-6CD7-417A-8CE2-71D46F8C5DF5}" presName="Name0" presStyleCnt="0">
        <dgm:presLayoutVars>
          <dgm:chMax val="1"/>
          <dgm:chPref val="1"/>
          <dgm:dir/>
          <dgm:animOne val="branch"/>
          <dgm:animLvl val="lvl"/>
        </dgm:presLayoutVars>
      </dgm:prSet>
      <dgm:spPr/>
      <dgm:t>
        <a:bodyPr/>
        <a:lstStyle/>
        <a:p>
          <a:endParaRPr lang="en-US"/>
        </a:p>
      </dgm:t>
    </dgm:pt>
    <dgm:pt modelId="{2697E8F3-1151-4A44-B796-0AAE19EFD5EF}" type="pres">
      <dgm:prSet presAssocID="{61806A4D-0235-4EEB-B66F-D9A327F41260}" presName="singleCycle" presStyleCnt="0"/>
      <dgm:spPr/>
      <dgm:t>
        <a:bodyPr/>
        <a:lstStyle/>
        <a:p>
          <a:endParaRPr lang="en-US"/>
        </a:p>
      </dgm:t>
    </dgm:pt>
    <dgm:pt modelId="{013FBF23-1F9C-423E-85D2-4489FAF8D6BE}" type="pres">
      <dgm:prSet presAssocID="{61806A4D-0235-4EEB-B66F-D9A327F41260}" presName="singleCenter" presStyleLbl="node1" presStyleIdx="0" presStyleCnt="7" custScaleX="194957" custScaleY="62016">
        <dgm:presLayoutVars>
          <dgm:chMax val="7"/>
          <dgm:chPref val="7"/>
        </dgm:presLayoutVars>
      </dgm:prSet>
      <dgm:spPr/>
      <dgm:t>
        <a:bodyPr/>
        <a:lstStyle/>
        <a:p>
          <a:endParaRPr lang="en-US"/>
        </a:p>
      </dgm:t>
    </dgm:pt>
    <dgm:pt modelId="{9B280B41-666E-478D-BE4D-F1647BB55721}" type="pres">
      <dgm:prSet presAssocID="{AF3E1CB4-03DC-4921-A6A7-F8484B9872D6}" presName="Name56" presStyleLbl="parChTrans1D2" presStyleIdx="0" presStyleCnt="6"/>
      <dgm:spPr/>
      <dgm:t>
        <a:bodyPr/>
        <a:lstStyle/>
        <a:p>
          <a:endParaRPr lang="en-US"/>
        </a:p>
      </dgm:t>
    </dgm:pt>
    <dgm:pt modelId="{ACF2CE61-7988-4C39-9C98-39E6EBD9E274}" type="pres">
      <dgm:prSet presAssocID="{3178B955-38E7-4C4A-A468-862953049CE7}" presName="text0" presStyleLbl="node1" presStyleIdx="1" presStyleCnt="7" custScaleX="162254" custRadScaleRad="74653">
        <dgm:presLayoutVars>
          <dgm:bulletEnabled val="1"/>
        </dgm:presLayoutVars>
      </dgm:prSet>
      <dgm:spPr/>
      <dgm:t>
        <a:bodyPr/>
        <a:lstStyle/>
        <a:p>
          <a:endParaRPr lang="en-US"/>
        </a:p>
      </dgm:t>
    </dgm:pt>
    <dgm:pt modelId="{E838DB50-C26E-46C2-B521-534E548F832C}" type="pres">
      <dgm:prSet presAssocID="{2BF7A1CB-E682-4E69-93C3-3F88E0389BA9}" presName="Name56" presStyleLbl="parChTrans1D2" presStyleIdx="1" presStyleCnt="6"/>
      <dgm:spPr/>
      <dgm:t>
        <a:bodyPr/>
        <a:lstStyle/>
        <a:p>
          <a:endParaRPr lang="en-US"/>
        </a:p>
      </dgm:t>
    </dgm:pt>
    <dgm:pt modelId="{505B3C01-E3E8-4A8C-A079-51BFCF9E3469}" type="pres">
      <dgm:prSet presAssocID="{7234FA83-96A6-4FB6-9852-CC96FF37935C}" presName="text0" presStyleLbl="node1" presStyleIdx="2" presStyleCnt="7" custScaleX="162254" custRadScaleRad="145837" custRadScaleInc="14788">
        <dgm:presLayoutVars>
          <dgm:bulletEnabled val="1"/>
        </dgm:presLayoutVars>
      </dgm:prSet>
      <dgm:spPr/>
      <dgm:t>
        <a:bodyPr/>
        <a:lstStyle/>
        <a:p>
          <a:endParaRPr lang="en-US"/>
        </a:p>
      </dgm:t>
    </dgm:pt>
    <dgm:pt modelId="{D716B400-CE5D-42BD-8EB4-D9D3E2A6F56B}" type="pres">
      <dgm:prSet presAssocID="{871555E2-F3D3-43A5-AB77-C6297B7BB2CE}" presName="Name56" presStyleLbl="parChTrans1D2" presStyleIdx="2" presStyleCnt="6"/>
      <dgm:spPr/>
      <dgm:t>
        <a:bodyPr/>
        <a:lstStyle/>
        <a:p>
          <a:endParaRPr lang="en-US"/>
        </a:p>
      </dgm:t>
    </dgm:pt>
    <dgm:pt modelId="{25B9EAB7-5078-4EF5-A144-A42DBA956274}" type="pres">
      <dgm:prSet presAssocID="{F2C45AD8-05CE-4F9F-AB1D-3C8AD9892690}" presName="text0" presStyleLbl="node1" presStyleIdx="3" presStyleCnt="7" custScaleX="201854" custRadScaleRad="135774" custRadScaleInc="-9030">
        <dgm:presLayoutVars>
          <dgm:bulletEnabled val="1"/>
        </dgm:presLayoutVars>
      </dgm:prSet>
      <dgm:spPr/>
      <dgm:t>
        <a:bodyPr/>
        <a:lstStyle/>
        <a:p>
          <a:endParaRPr lang="en-US"/>
        </a:p>
      </dgm:t>
    </dgm:pt>
    <dgm:pt modelId="{DB6142EF-1E5B-4A93-8871-622208F628E3}" type="pres">
      <dgm:prSet presAssocID="{817B5E04-A6A9-4D78-85CE-AB66734862A5}" presName="Name56" presStyleLbl="parChTrans1D2" presStyleIdx="3" presStyleCnt="6"/>
      <dgm:spPr/>
      <dgm:t>
        <a:bodyPr/>
        <a:lstStyle/>
        <a:p>
          <a:endParaRPr lang="en-US"/>
        </a:p>
      </dgm:t>
    </dgm:pt>
    <dgm:pt modelId="{4B2B1123-9C1A-4414-932F-55F6FBFF3B60}" type="pres">
      <dgm:prSet presAssocID="{7E312CA4-FE38-48E8-AC04-DAF7D7201D55}" presName="text0" presStyleLbl="node1" presStyleIdx="4" presStyleCnt="7" custScaleX="162254" custRadScaleRad="70909">
        <dgm:presLayoutVars>
          <dgm:bulletEnabled val="1"/>
        </dgm:presLayoutVars>
      </dgm:prSet>
      <dgm:spPr/>
      <dgm:t>
        <a:bodyPr/>
        <a:lstStyle/>
        <a:p>
          <a:endParaRPr lang="en-US"/>
        </a:p>
      </dgm:t>
    </dgm:pt>
    <dgm:pt modelId="{059C04F9-C7FF-4E49-B231-202C794D58AA}" type="pres">
      <dgm:prSet presAssocID="{AA0E228D-73F3-4EE6-9185-80DE8703C76B}" presName="Name56" presStyleLbl="parChTrans1D2" presStyleIdx="4" presStyleCnt="6"/>
      <dgm:spPr/>
      <dgm:t>
        <a:bodyPr/>
        <a:lstStyle/>
        <a:p>
          <a:endParaRPr lang="en-US"/>
        </a:p>
      </dgm:t>
    </dgm:pt>
    <dgm:pt modelId="{A63BFA5E-28D9-4357-9FAB-916C24E8E878}" type="pres">
      <dgm:prSet presAssocID="{9C9BCA5E-669A-4A13-9AD6-3494153596F7}" presName="text0" presStyleLbl="node1" presStyleIdx="5" presStyleCnt="7" custScaleX="162254" custRadScaleRad="136186" custRadScaleInc="9329">
        <dgm:presLayoutVars>
          <dgm:bulletEnabled val="1"/>
        </dgm:presLayoutVars>
      </dgm:prSet>
      <dgm:spPr/>
      <dgm:t>
        <a:bodyPr/>
        <a:lstStyle/>
        <a:p>
          <a:endParaRPr lang="en-US"/>
        </a:p>
      </dgm:t>
    </dgm:pt>
    <dgm:pt modelId="{4BDCFB49-CC24-4D10-B52E-16E98D93076C}" type="pres">
      <dgm:prSet presAssocID="{3CF8E1DD-3708-4727-B2CC-AA93D2370AD2}" presName="Name56" presStyleLbl="parChTrans1D2" presStyleIdx="5" presStyleCnt="6"/>
      <dgm:spPr/>
      <dgm:t>
        <a:bodyPr/>
        <a:lstStyle/>
        <a:p>
          <a:endParaRPr lang="en-US"/>
        </a:p>
      </dgm:t>
    </dgm:pt>
    <dgm:pt modelId="{BCDC9315-70C2-4D11-BE41-591ACB50DCBE}" type="pres">
      <dgm:prSet presAssocID="{DFBCEAA3-5CBF-4A6E-B404-3797FD6CE466}" presName="text0" presStyleLbl="node1" presStyleIdx="6" presStyleCnt="7" custScaleX="171638" custRadScaleRad="134406" custRadScaleInc="-6939">
        <dgm:presLayoutVars>
          <dgm:bulletEnabled val="1"/>
        </dgm:presLayoutVars>
      </dgm:prSet>
      <dgm:spPr/>
      <dgm:t>
        <a:bodyPr/>
        <a:lstStyle/>
        <a:p>
          <a:endParaRPr lang="en-US"/>
        </a:p>
      </dgm:t>
    </dgm:pt>
  </dgm:ptLst>
  <dgm:cxnLst>
    <dgm:cxn modelId="{F995F904-426F-4EBA-8579-856470D950DE}" type="presOf" srcId="{DFBCEAA3-5CBF-4A6E-B404-3797FD6CE466}" destId="{BCDC9315-70C2-4D11-BE41-591ACB50DCBE}" srcOrd="0" destOrd="0" presId="urn:microsoft.com/office/officeart/2008/layout/RadialCluster"/>
    <dgm:cxn modelId="{AC1269B8-57BA-4613-9519-808960FAAE47}" type="presOf" srcId="{3178B955-38E7-4C4A-A468-862953049CE7}" destId="{ACF2CE61-7988-4C39-9C98-39E6EBD9E274}" srcOrd="0" destOrd="0" presId="urn:microsoft.com/office/officeart/2008/layout/RadialCluster"/>
    <dgm:cxn modelId="{F54D88D0-5B4D-40D7-AB0B-FD62C2C8B8F1}" type="presOf" srcId="{2BF7A1CB-E682-4E69-93C3-3F88E0389BA9}" destId="{E838DB50-C26E-46C2-B521-534E548F832C}" srcOrd="0" destOrd="0" presId="urn:microsoft.com/office/officeart/2008/layout/RadialCluster"/>
    <dgm:cxn modelId="{69404323-34A3-4751-8957-F603BC708289}" type="presOf" srcId="{7E312CA4-FE38-48E8-AC04-DAF7D7201D55}" destId="{4B2B1123-9C1A-4414-932F-55F6FBFF3B60}" srcOrd="0" destOrd="0" presId="urn:microsoft.com/office/officeart/2008/layout/RadialCluster"/>
    <dgm:cxn modelId="{A7EFC68A-E53E-4CB5-8485-30D3B7237E1C}" type="presOf" srcId="{817B5E04-A6A9-4D78-85CE-AB66734862A5}" destId="{DB6142EF-1E5B-4A93-8871-622208F628E3}" srcOrd="0" destOrd="0" presId="urn:microsoft.com/office/officeart/2008/layout/RadialCluster"/>
    <dgm:cxn modelId="{001FE830-F010-405B-B667-B7A4E07E7102}" type="presOf" srcId="{9C9BCA5E-669A-4A13-9AD6-3494153596F7}" destId="{A63BFA5E-28D9-4357-9FAB-916C24E8E878}" srcOrd="0" destOrd="0" presId="urn:microsoft.com/office/officeart/2008/layout/RadialCluster"/>
    <dgm:cxn modelId="{6D3B83B0-EB8C-4F94-84C8-CD4695C83376}" type="presOf" srcId="{61806A4D-0235-4EEB-B66F-D9A327F41260}" destId="{013FBF23-1F9C-423E-85D2-4489FAF8D6BE}" srcOrd="0" destOrd="0" presId="urn:microsoft.com/office/officeart/2008/layout/RadialCluster"/>
    <dgm:cxn modelId="{CB41D2A0-D287-49F3-9F35-49EAD753E533}" type="presOf" srcId="{AF3E1CB4-03DC-4921-A6A7-F8484B9872D6}" destId="{9B280B41-666E-478D-BE4D-F1647BB55721}" srcOrd="0" destOrd="0" presId="urn:microsoft.com/office/officeart/2008/layout/RadialCluster"/>
    <dgm:cxn modelId="{5F8148BA-2375-4217-9A6C-D2A41C136CE7}" type="presOf" srcId="{BFC9DEA6-6CD7-417A-8CE2-71D46F8C5DF5}" destId="{AE3E858B-068E-457F-ADCA-27FCEFE1DAF6}" srcOrd="0" destOrd="0" presId="urn:microsoft.com/office/officeart/2008/layout/RadialCluster"/>
    <dgm:cxn modelId="{70503891-205F-4A9E-8982-6557FA75E8CA}" type="presOf" srcId="{3CF8E1DD-3708-4727-B2CC-AA93D2370AD2}" destId="{4BDCFB49-CC24-4D10-B52E-16E98D93076C}" srcOrd="0" destOrd="0" presId="urn:microsoft.com/office/officeart/2008/layout/RadialCluster"/>
    <dgm:cxn modelId="{EFA6BF3D-54D8-408E-9651-031B9B41A463}" type="presOf" srcId="{F2C45AD8-05CE-4F9F-AB1D-3C8AD9892690}" destId="{25B9EAB7-5078-4EF5-A144-A42DBA956274}" srcOrd="0" destOrd="0" presId="urn:microsoft.com/office/officeart/2008/layout/RadialCluster"/>
    <dgm:cxn modelId="{7426D0E3-5A7B-4A6B-AB2E-CE1DA55CD0D7}" type="presOf" srcId="{7234FA83-96A6-4FB6-9852-CC96FF37935C}" destId="{505B3C01-E3E8-4A8C-A079-51BFCF9E3469}" srcOrd="0" destOrd="0" presId="urn:microsoft.com/office/officeart/2008/layout/RadialCluster"/>
    <dgm:cxn modelId="{FF1E88C5-BCCC-409A-8EBF-81F45F2D7B33}" srcId="{61806A4D-0235-4EEB-B66F-D9A327F41260}" destId="{DFBCEAA3-5CBF-4A6E-B404-3797FD6CE466}" srcOrd="5" destOrd="0" parTransId="{3CF8E1DD-3708-4727-B2CC-AA93D2370AD2}" sibTransId="{95B28DC0-7C6F-4B4C-994B-19771BB661A9}"/>
    <dgm:cxn modelId="{A9F4F4CA-8E89-4808-8177-3A36F82664DF}" srcId="{61806A4D-0235-4EEB-B66F-D9A327F41260}" destId="{3178B955-38E7-4C4A-A468-862953049CE7}" srcOrd="0" destOrd="0" parTransId="{AF3E1CB4-03DC-4921-A6A7-F8484B9872D6}" sibTransId="{CED73E30-3285-465F-BFF3-CBFE17349972}"/>
    <dgm:cxn modelId="{2505389C-D838-4286-B3E7-B6AC9013FA9A}" srcId="{BFC9DEA6-6CD7-417A-8CE2-71D46F8C5DF5}" destId="{61806A4D-0235-4EEB-B66F-D9A327F41260}" srcOrd="0" destOrd="0" parTransId="{F4D72490-6F8A-4C65-9CED-52C32B874DF9}" sibTransId="{8591A635-A7A8-46EE-BE3D-5D601331CD3B}"/>
    <dgm:cxn modelId="{DE2757BC-AB2B-45BA-A16C-72F6CB6BB642}" srcId="{61806A4D-0235-4EEB-B66F-D9A327F41260}" destId="{9C9BCA5E-669A-4A13-9AD6-3494153596F7}" srcOrd="4" destOrd="0" parTransId="{AA0E228D-73F3-4EE6-9185-80DE8703C76B}" sibTransId="{4F3846FE-71B8-406C-AEDD-F92125694A2F}"/>
    <dgm:cxn modelId="{2861A3C8-BFCF-44A8-9D16-FAD713FD1265}" type="presOf" srcId="{871555E2-F3D3-43A5-AB77-C6297B7BB2CE}" destId="{D716B400-CE5D-42BD-8EB4-D9D3E2A6F56B}" srcOrd="0" destOrd="0" presId="urn:microsoft.com/office/officeart/2008/layout/RadialCluster"/>
    <dgm:cxn modelId="{FB8D8BF9-89C1-4242-88E8-B443238016B7}" srcId="{61806A4D-0235-4EEB-B66F-D9A327F41260}" destId="{F2C45AD8-05CE-4F9F-AB1D-3C8AD9892690}" srcOrd="2" destOrd="0" parTransId="{871555E2-F3D3-43A5-AB77-C6297B7BB2CE}" sibTransId="{B8F3BA9B-2FF4-4ADD-88FC-E5B4790595E0}"/>
    <dgm:cxn modelId="{2F30FC50-FDD7-477A-8509-A532E496C95C}" srcId="{61806A4D-0235-4EEB-B66F-D9A327F41260}" destId="{7234FA83-96A6-4FB6-9852-CC96FF37935C}" srcOrd="1" destOrd="0" parTransId="{2BF7A1CB-E682-4E69-93C3-3F88E0389BA9}" sibTransId="{AE79464B-33BA-42FF-9D3F-5FB80FDB17CE}"/>
    <dgm:cxn modelId="{F1AA8F19-908C-4B90-8336-58537F4B56D9}" type="presOf" srcId="{AA0E228D-73F3-4EE6-9185-80DE8703C76B}" destId="{059C04F9-C7FF-4E49-B231-202C794D58AA}" srcOrd="0" destOrd="0" presId="urn:microsoft.com/office/officeart/2008/layout/RadialCluster"/>
    <dgm:cxn modelId="{C4CFCAC3-FB99-4662-A7C5-44E4EA93EEBB}" srcId="{61806A4D-0235-4EEB-B66F-D9A327F41260}" destId="{7E312CA4-FE38-48E8-AC04-DAF7D7201D55}" srcOrd="3" destOrd="0" parTransId="{817B5E04-A6A9-4D78-85CE-AB66734862A5}" sibTransId="{749AA086-4944-4B08-831D-D4964D5E3355}"/>
    <dgm:cxn modelId="{578ECFF5-D33B-4814-9346-F3654CB505E5}" type="presParOf" srcId="{AE3E858B-068E-457F-ADCA-27FCEFE1DAF6}" destId="{2697E8F3-1151-4A44-B796-0AAE19EFD5EF}" srcOrd="0" destOrd="0" presId="urn:microsoft.com/office/officeart/2008/layout/RadialCluster"/>
    <dgm:cxn modelId="{44E4C37A-C20A-4F57-BB1B-C49E8BBCA863}" type="presParOf" srcId="{2697E8F3-1151-4A44-B796-0AAE19EFD5EF}" destId="{013FBF23-1F9C-423E-85D2-4489FAF8D6BE}" srcOrd="0" destOrd="0" presId="urn:microsoft.com/office/officeart/2008/layout/RadialCluster"/>
    <dgm:cxn modelId="{A8DC8CAD-4FC1-4E5E-8A9A-8DECEC93CBE9}" type="presParOf" srcId="{2697E8F3-1151-4A44-B796-0AAE19EFD5EF}" destId="{9B280B41-666E-478D-BE4D-F1647BB55721}" srcOrd="1" destOrd="0" presId="urn:microsoft.com/office/officeart/2008/layout/RadialCluster"/>
    <dgm:cxn modelId="{8B670108-D97B-4DCE-A5F8-C09355F87ABE}" type="presParOf" srcId="{2697E8F3-1151-4A44-B796-0AAE19EFD5EF}" destId="{ACF2CE61-7988-4C39-9C98-39E6EBD9E274}" srcOrd="2" destOrd="0" presId="urn:microsoft.com/office/officeart/2008/layout/RadialCluster"/>
    <dgm:cxn modelId="{F3426F70-00F3-4AE0-97D2-28AF2C83A5B7}" type="presParOf" srcId="{2697E8F3-1151-4A44-B796-0AAE19EFD5EF}" destId="{E838DB50-C26E-46C2-B521-534E548F832C}" srcOrd="3" destOrd="0" presId="urn:microsoft.com/office/officeart/2008/layout/RadialCluster"/>
    <dgm:cxn modelId="{839BA8F7-872B-4645-A84B-7794A5422989}" type="presParOf" srcId="{2697E8F3-1151-4A44-B796-0AAE19EFD5EF}" destId="{505B3C01-E3E8-4A8C-A079-51BFCF9E3469}" srcOrd="4" destOrd="0" presId="urn:microsoft.com/office/officeart/2008/layout/RadialCluster"/>
    <dgm:cxn modelId="{AC82B2ED-34E8-46A5-A738-E67B867CB582}" type="presParOf" srcId="{2697E8F3-1151-4A44-B796-0AAE19EFD5EF}" destId="{D716B400-CE5D-42BD-8EB4-D9D3E2A6F56B}" srcOrd="5" destOrd="0" presId="urn:microsoft.com/office/officeart/2008/layout/RadialCluster"/>
    <dgm:cxn modelId="{B6EE7883-44C6-45A7-AF2E-657DB6BD5663}" type="presParOf" srcId="{2697E8F3-1151-4A44-B796-0AAE19EFD5EF}" destId="{25B9EAB7-5078-4EF5-A144-A42DBA956274}" srcOrd="6" destOrd="0" presId="urn:microsoft.com/office/officeart/2008/layout/RadialCluster"/>
    <dgm:cxn modelId="{DA3CFE84-C1C2-479E-AF13-6FEBFABE3E7F}" type="presParOf" srcId="{2697E8F3-1151-4A44-B796-0AAE19EFD5EF}" destId="{DB6142EF-1E5B-4A93-8871-622208F628E3}" srcOrd="7" destOrd="0" presId="urn:microsoft.com/office/officeart/2008/layout/RadialCluster"/>
    <dgm:cxn modelId="{D625536A-3E84-4B4D-B0F7-D23FFF741DD0}" type="presParOf" srcId="{2697E8F3-1151-4A44-B796-0AAE19EFD5EF}" destId="{4B2B1123-9C1A-4414-932F-55F6FBFF3B60}" srcOrd="8" destOrd="0" presId="urn:microsoft.com/office/officeart/2008/layout/RadialCluster"/>
    <dgm:cxn modelId="{1B618594-AAEA-4D0D-BA24-D6392BFB67D7}" type="presParOf" srcId="{2697E8F3-1151-4A44-B796-0AAE19EFD5EF}" destId="{059C04F9-C7FF-4E49-B231-202C794D58AA}" srcOrd="9" destOrd="0" presId="urn:microsoft.com/office/officeart/2008/layout/RadialCluster"/>
    <dgm:cxn modelId="{3529DD8C-185D-4FC1-B06A-DE08A7075337}" type="presParOf" srcId="{2697E8F3-1151-4A44-B796-0AAE19EFD5EF}" destId="{A63BFA5E-28D9-4357-9FAB-916C24E8E878}" srcOrd="10" destOrd="0" presId="urn:microsoft.com/office/officeart/2008/layout/RadialCluster"/>
    <dgm:cxn modelId="{DBB0F1FF-A60E-4A1E-B864-9780F86B8114}" type="presParOf" srcId="{2697E8F3-1151-4A44-B796-0AAE19EFD5EF}" destId="{4BDCFB49-CC24-4D10-B52E-16E98D93076C}" srcOrd="11" destOrd="0" presId="urn:microsoft.com/office/officeart/2008/layout/RadialCluster"/>
    <dgm:cxn modelId="{03E7AC64-D8A6-46E9-87B2-FE4B21E916D2}" type="presParOf" srcId="{2697E8F3-1151-4A44-B796-0AAE19EFD5EF}" destId="{BCDC9315-70C2-4D11-BE41-591ACB50DCBE}" srcOrd="12" destOrd="0" presId="urn:microsoft.com/office/officeart/2008/layout/RadialCluster"/>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FC9DEA6-6CD7-417A-8CE2-71D46F8C5DF5}" type="doc">
      <dgm:prSet loTypeId="urn:microsoft.com/office/officeart/2008/layout/RadialCluster" loCatId="cycle" qsTypeId="urn:microsoft.com/office/officeart/2005/8/quickstyle/3d2" qsCatId="3D" csTypeId="urn:microsoft.com/office/officeart/2005/8/colors/colorful2" csCatId="colorful" phldr="1"/>
      <dgm:spPr/>
      <dgm:t>
        <a:bodyPr/>
        <a:lstStyle/>
        <a:p>
          <a:endParaRPr lang="en-US"/>
        </a:p>
      </dgm:t>
    </dgm:pt>
    <dgm:pt modelId="{3178B955-38E7-4C4A-A468-862953049CE7}">
      <dgm:prSet phldrT="[Text]" custT="1"/>
      <dgm:spPr>
        <a:solidFill>
          <a:schemeClr val="bg1">
            <a:lumMod val="75000"/>
            <a:lumOff val="25000"/>
          </a:schemeClr>
        </a:solidFill>
      </dgm:spPr>
      <dgm:t>
        <a:bodyPr/>
        <a:lstStyle/>
        <a:p>
          <a:r>
            <a:rPr lang="en-US" sz="2800" b="1" dirty="0" smtClean="0">
              <a:solidFill>
                <a:schemeClr val="bg1">
                  <a:lumMod val="50000"/>
                  <a:lumOff val="50000"/>
                </a:schemeClr>
              </a:solidFill>
              <a:latin typeface="Arial" panose="020B0604020202020204" pitchFamily="34" charset="0"/>
              <a:cs typeface="Arial" panose="020B0604020202020204" pitchFamily="34" charset="0"/>
            </a:rPr>
            <a:t>Airborne Hazards</a:t>
          </a:r>
          <a:endParaRPr lang="en-US" sz="2800" b="1" dirty="0">
            <a:solidFill>
              <a:schemeClr val="bg1">
                <a:lumMod val="50000"/>
                <a:lumOff val="50000"/>
              </a:schemeClr>
            </a:solidFill>
            <a:latin typeface="Arial" panose="020B0604020202020204" pitchFamily="34" charset="0"/>
            <a:cs typeface="Arial" panose="020B0604020202020204" pitchFamily="34" charset="0"/>
          </a:endParaRPr>
        </a:p>
      </dgm:t>
    </dgm:pt>
    <dgm:pt modelId="{AF3E1CB4-03DC-4921-A6A7-F8484B9872D6}" type="parTrans" cxnId="{A9F4F4CA-8E89-4808-8177-3A36F82664DF}">
      <dgm:prSet/>
      <dgm:spPr/>
      <dgm:t>
        <a:bodyPr/>
        <a:lstStyle/>
        <a:p>
          <a:endParaRPr lang="en-US">
            <a:solidFill>
              <a:schemeClr val="tx1"/>
            </a:solidFill>
            <a:latin typeface="Arial" panose="020B0604020202020204" pitchFamily="34" charset="0"/>
            <a:cs typeface="Arial" panose="020B0604020202020204" pitchFamily="34" charset="0"/>
          </a:endParaRPr>
        </a:p>
      </dgm:t>
    </dgm:pt>
    <dgm:pt modelId="{CED73E30-3285-465F-BFF3-CBFE17349972}" type="sibTrans" cxnId="{A9F4F4CA-8E89-4808-8177-3A36F82664DF}">
      <dgm:prSet/>
      <dgm:spPr/>
      <dgm:t>
        <a:bodyPr/>
        <a:lstStyle/>
        <a:p>
          <a:endParaRPr lang="en-US">
            <a:latin typeface="Arial" panose="020B0604020202020204" pitchFamily="34" charset="0"/>
            <a:cs typeface="Arial" panose="020B0604020202020204" pitchFamily="34" charset="0"/>
          </a:endParaRPr>
        </a:p>
      </dgm:t>
    </dgm:pt>
    <dgm:pt modelId="{7E312CA4-FE38-48E8-AC04-DAF7D7201D55}">
      <dgm:prSet phldrT="[Text]" custT="1"/>
      <dgm:spPr>
        <a:solidFill>
          <a:schemeClr val="bg1">
            <a:lumMod val="75000"/>
            <a:lumOff val="25000"/>
          </a:schemeClr>
        </a:solidFill>
      </dgm:spPr>
      <dgm:t>
        <a:bodyPr/>
        <a:lstStyle/>
        <a:p>
          <a:r>
            <a:rPr lang="en-US" sz="2800" b="1" smtClean="0">
              <a:solidFill>
                <a:schemeClr val="bg1">
                  <a:lumMod val="50000"/>
                  <a:lumOff val="50000"/>
                </a:schemeClr>
              </a:solidFill>
              <a:latin typeface="Arial" panose="020B0604020202020204" pitchFamily="34" charset="0"/>
              <a:cs typeface="Arial" panose="020B0604020202020204" pitchFamily="34" charset="0"/>
            </a:rPr>
            <a:t>Exercise and Physical Activity</a:t>
          </a:r>
          <a:endParaRPr lang="en-US" sz="2800" b="1" dirty="0">
            <a:solidFill>
              <a:schemeClr val="bg1">
                <a:lumMod val="50000"/>
                <a:lumOff val="50000"/>
              </a:schemeClr>
            </a:solidFill>
            <a:latin typeface="Arial" panose="020B0604020202020204" pitchFamily="34" charset="0"/>
            <a:cs typeface="Arial" panose="020B0604020202020204" pitchFamily="34" charset="0"/>
          </a:endParaRPr>
        </a:p>
      </dgm:t>
    </dgm:pt>
    <dgm:pt modelId="{817B5E04-A6A9-4D78-85CE-AB66734862A5}" type="parTrans" cxnId="{C4CFCAC3-FB99-4662-A7C5-44E4EA93EEBB}">
      <dgm:prSet/>
      <dgm:spPr/>
      <dgm:t>
        <a:bodyPr/>
        <a:lstStyle/>
        <a:p>
          <a:endParaRPr lang="en-US">
            <a:solidFill>
              <a:schemeClr val="tx1"/>
            </a:solidFill>
            <a:latin typeface="Arial" panose="020B0604020202020204" pitchFamily="34" charset="0"/>
            <a:cs typeface="Arial" panose="020B0604020202020204" pitchFamily="34" charset="0"/>
          </a:endParaRPr>
        </a:p>
      </dgm:t>
    </dgm:pt>
    <dgm:pt modelId="{749AA086-4944-4B08-831D-D4964D5E3355}" type="sibTrans" cxnId="{C4CFCAC3-FB99-4662-A7C5-44E4EA93EEBB}">
      <dgm:prSet/>
      <dgm:spPr/>
      <dgm:t>
        <a:bodyPr/>
        <a:lstStyle/>
        <a:p>
          <a:endParaRPr lang="en-US">
            <a:latin typeface="Arial" panose="020B0604020202020204" pitchFamily="34" charset="0"/>
            <a:cs typeface="Arial" panose="020B0604020202020204" pitchFamily="34" charset="0"/>
          </a:endParaRPr>
        </a:p>
      </dgm:t>
    </dgm:pt>
    <dgm:pt modelId="{DFBCEAA3-5CBF-4A6E-B404-3797FD6CE466}">
      <dgm:prSet phldrT="[Text]" custT="1"/>
      <dgm:spPr/>
      <dgm:t>
        <a:bodyPr/>
        <a:lstStyle/>
        <a:p>
          <a:r>
            <a:rPr lang="en-US" sz="2800" b="1" smtClean="0">
              <a:latin typeface="Arial" panose="020B0604020202020204" pitchFamily="34" charset="0"/>
              <a:cs typeface="Arial" panose="020B0604020202020204" pitchFamily="34" charset="0"/>
            </a:rPr>
            <a:t>Preexisting Factors</a:t>
          </a:r>
          <a:endParaRPr lang="en-US" sz="2800" b="1" dirty="0">
            <a:latin typeface="Arial" panose="020B0604020202020204" pitchFamily="34" charset="0"/>
            <a:cs typeface="Arial" panose="020B0604020202020204" pitchFamily="34" charset="0"/>
          </a:endParaRPr>
        </a:p>
      </dgm:t>
    </dgm:pt>
    <dgm:pt modelId="{3CF8E1DD-3708-4727-B2CC-AA93D2370AD2}" type="parTrans" cxnId="{FF1E88C5-BCCC-409A-8EBF-81F45F2D7B33}">
      <dgm:prSet/>
      <dgm:spPr/>
      <dgm:t>
        <a:bodyPr/>
        <a:lstStyle/>
        <a:p>
          <a:endParaRPr lang="en-US">
            <a:solidFill>
              <a:schemeClr val="tx1"/>
            </a:solidFill>
            <a:latin typeface="Arial" panose="020B0604020202020204" pitchFamily="34" charset="0"/>
            <a:cs typeface="Arial" panose="020B0604020202020204" pitchFamily="34" charset="0"/>
          </a:endParaRPr>
        </a:p>
      </dgm:t>
    </dgm:pt>
    <dgm:pt modelId="{95B28DC0-7C6F-4B4C-994B-19771BB661A9}" type="sibTrans" cxnId="{FF1E88C5-BCCC-409A-8EBF-81F45F2D7B33}">
      <dgm:prSet/>
      <dgm:spPr/>
      <dgm:t>
        <a:bodyPr/>
        <a:lstStyle/>
        <a:p>
          <a:endParaRPr lang="en-US">
            <a:latin typeface="Arial" panose="020B0604020202020204" pitchFamily="34" charset="0"/>
            <a:cs typeface="Arial" panose="020B0604020202020204" pitchFamily="34" charset="0"/>
          </a:endParaRPr>
        </a:p>
      </dgm:t>
    </dgm:pt>
    <dgm:pt modelId="{9C9BCA5E-669A-4A13-9AD6-3494153596F7}">
      <dgm:prSet custT="1"/>
      <dgm:spPr>
        <a:solidFill>
          <a:schemeClr val="bg1">
            <a:lumMod val="75000"/>
            <a:lumOff val="25000"/>
          </a:schemeClr>
        </a:solidFill>
      </dgm:spPr>
      <dgm:t>
        <a:bodyPr/>
        <a:lstStyle/>
        <a:p>
          <a:r>
            <a:rPr lang="en-US" sz="2800" b="1" smtClean="0">
              <a:solidFill>
                <a:schemeClr val="bg1">
                  <a:lumMod val="50000"/>
                  <a:lumOff val="50000"/>
                </a:schemeClr>
              </a:solidFill>
              <a:latin typeface="Arial" panose="020B0604020202020204" pitchFamily="34" charset="0"/>
              <a:cs typeface="Arial" panose="020B0604020202020204" pitchFamily="34" charset="0"/>
            </a:rPr>
            <a:t>Tobacco Smoke</a:t>
          </a:r>
          <a:endParaRPr lang="en-US" sz="2800" b="1" dirty="0">
            <a:solidFill>
              <a:schemeClr val="bg1">
                <a:lumMod val="50000"/>
                <a:lumOff val="50000"/>
              </a:schemeClr>
            </a:solidFill>
            <a:latin typeface="Arial" panose="020B0604020202020204" pitchFamily="34" charset="0"/>
            <a:cs typeface="Arial" panose="020B0604020202020204" pitchFamily="34" charset="0"/>
          </a:endParaRPr>
        </a:p>
      </dgm:t>
    </dgm:pt>
    <dgm:pt modelId="{AA0E228D-73F3-4EE6-9185-80DE8703C76B}" type="parTrans" cxnId="{DE2757BC-AB2B-45BA-A16C-72F6CB6BB642}">
      <dgm:prSet/>
      <dgm:spPr/>
      <dgm:t>
        <a:bodyPr/>
        <a:lstStyle/>
        <a:p>
          <a:endParaRPr lang="en-US">
            <a:solidFill>
              <a:schemeClr val="tx1"/>
            </a:solidFill>
            <a:latin typeface="Arial" panose="020B0604020202020204" pitchFamily="34" charset="0"/>
            <a:cs typeface="Arial" panose="020B0604020202020204" pitchFamily="34" charset="0"/>
          </a:endParaRPr>
        </a:p>
      </dgm:t>
    </dgm:pt>
    <dgm:pt modelId="{4F3846FE-71B8-406C-AEDD-F92125694A2F}" type="sibTrans" cxnId="{DE2757BC-AB2B-45BA-A16C-72F6CB6BB642}">
      <dgm:prSet/>
      <dgm:spPr/>
      <dgm:t>
        <a:bodyPr/>
        <a:lstStyle/>
        <a:p>
          <a:endParaRPr lang="en-US">
            <a:latin typeface="Arial" panose="020B0604020202020204" pitchFamily="34" charset="0"/>
            <a:cs typeface="Arial" panose="020B0604020202020204" pitchFamily="34" charset="0"/>
          </a:endParaRPr>
        </a:p>
      </dgm:t>
    </dgm:pt>
    <dgm:pt modelId="{7234FA83-96A6-4FB6-9852-CC96FF37935C}">
      <dgm:prSet custT="1"/>
      <dgm:spPr>
        <a:solidFill>
          <a:schemeClr val="bg1">
            <a:lumMod val="75000"/>
            <a:lumOff val="25000"/>
          </a:schemeClr>
        </a:solidFill>
      </dgm:spPr>
      <dgm:t>
        <a:bodyPr/>
        <a:lstStyle/>
        <a:p>
          <a:r>
            <a:rPr lang="en-US" sz="2800" b="1" smtClean="0">
              <a:solidFill>
                <a:schemeClr val="bg1">
                  <a:lumMod val="50000"/>
                  <a:lumOff val="50000"/>
                </a:schemeClr>
              </a:solidFill>
              <a:latin typeface="Arial" panose="020B0604020202020204" pitchFamily="34" charset="0"/>
              <a:cs typeface="Arial" panose="020B0604020202020204" pitchFamily="34" charset="0"/>
            </a:rPr>
            <a:t>Stress and Violence</a:t>
          </a:r>
          <a:endParaRPr lang="en-US" sz="2800" b="1" dirty="0">
            <a:solidFill>
              <a:schemeClr val="bg1">
                <a:lumMod val="50000"/>
                <a:lumOff val="50000"/>
              </a:schemeClr>
            </a:solidFill>
            <a:latin typeface="Arial" panose="020B0604020202020204" pitchFamily="34" charset="0"/>
            <a:cs typeface="Arial" panose="020B0604020202020204" pitchFamily="34" charset="0"/>
          </a:endParaRPr>
        </a:p>
      </dgm:t>
    </dgm:pt>
    <dgm:pt modelId="{2BF7A1CB-E682-4E69-93C3-3F88E0389BA9}" type="parTrans" cxnId="{2F30FC50-FDD7-477A-8509-A532E496C95C}">
      <dgm:prSet/>
      <dgm:spPr/>
      <dgm:t>
        <a:bodyPr/>
        <a:lstStyle/>
        <a:p>
          <a:endParaRPr lang="en-US">
            <a:solidFill>
              <a:schemeClr val="tx1"/>
            </a:solidFill>
            <a:latin typeface="Arial" panose="020B0604020202020204" pitchFamily="34" charset="0"/>
            <a:cs typeface="Arial" panose="020B0604020202020204" pitchFamily="34" charset="0"/>
          </a:endParaRPr>
        </a:p>
      </dgm:t>
    </dgm:pt>
    <dgm:pt modelId="{AE79464B-33BA-42FF-9D3F-5FB80FDB17CE}" type="sibTrans" cxnId="{2F30FC50-FDD7-477A-8509-A532E496C95C}">
      <dgm:prSet/>
      <dgm:spPr/>
      <dgm:t>
        <a:bodyPr/>
        <a:lstStyle/>
        <a:p>
          <a:endParaRPr lang="en-US">
            <a:latin typeface="Arial" panose="020B0604020202020204" pitchFamily="34" charset="0"/>
            <a:cs typeface="Arial" panose="020B0604020202020204" pitchFamily="34" charset="0"/>
          </a:endParaRPr>
        </a:p>
      </dgm:t>
    </dgm:pt>
    <dgm:pt modelId="{F2C45AD8-05CE-4F9F-AB1D-3C8AD9892690}">
      <dgm:prSet custT="1"/>
      <dgm:spPr>
        <a:solidFill>
          <a:schemeClr val="bg1">
            <a:lumMod val="75000"/>
            <a:lumOff val="25000"/>
          </a:schemeClr>
        </a:solidFill>
      </dgm:spPr>
      <dgm:t>
        <a:bodyPr/>
        <a:lstStyle/>
        <a:p>
          <a:r>
            <a:rPr lang="en-US" sz="2800" b="1" smtClean="0">
              <a:solidFill>
                <a:schemeClr val="bg1">
                  <a:lumMod val="50000"/>
                  <a:lumOff val="50000"/>
                </a:schemeClr>
              </a:solidFill>
              <a:latin typeface="Arial" panose="020B0604020202020204" pitchFamily="34" charset="0"/>
              <a:cs typeface="Arial" panose="020B0604020202020204" pitchFamily="34" charset="0"/>
            </a:rPr>
            <a:t>Military Living Conditions</a:t>
          </a:r>
          <a:endParaRPr lang="en-US" sz="2800" b="1" dirty="0">
            <a:solidFill>
              <a:schemeClr val="bg1">
                <a:lumMod val="50000"/>
                <a:lumOff val="50000"/>
              </a:schemeClr>
            </a:solidFill>
            <a:latin typeface="Arial" panose="020B0604020202020204" pitchFamily="34" charset="0"/>
            <a:cs typeface="Arial" panose="020B0604020202020204" pitchFamily="34" charset="0"/>
          </a:endParaRPr>
        </a:p>
      </dgm:t>
    </dgm:pt>
    <dgm:pt modelId="{871555E2-F3D3-43A5-AB77-C6297B7BB2CE}" type="parTrans" cxnId="{FB8D8BF9-89C1-4242-88E8-B443238016B7}">
      <dgm:prSet/>
      <dgm:spPr/>
      <dgm:t>
        <a:bodyPr/>
        <a:lstStyle/>
        <a:p>
          <a:endParaRPr lang="en-US">
            <a:solidFill>
              <a:schemeClr val="tx1"/>
            </a:solidFill>
            <a:latin typeface="Arial" panose="020B0604020202020204" pitchFamily="34" charset="0"/>
            <a:cs typeface="Arial" panose="020B0604020202020204" pitchFamily="34" charset="0"/>
          </a:endParaRPr>
        </a:p>
      </dgm:t>
    </dgm:pt>
    <dgm:pt modelId="{B8F3BA9B-2FF4-4ADD-88FC-E5B4790595E0}" type="sibTrans" cxnId="{FB8D8BF9-89C1-4242-88E8-B443238016B7}">
      <dgm:prSet/>
      <dgm:spPr/>
      <dgm:t>
        <a:bodyPr/>
        <a:lstStyle/>
        <a:p>
          <a:endParaRPr lang="en-US">
            <a:latin typeface="Arial" panose="020B0604020202020204" pitchFamily="34" charset="0"/>
            <a:cs typeface="Arial" panose="020B0604020202020204" pitchFamily="34" charset="0"/>
          </a:endParaRPr>
        </a:p>
      </dgm:t>
    </dgm:pt>
    <dgm:pt modelId="{61806A4D-0235-4EEB-B66F-D9A327F41260}">
      <dgm:prSet phldrT="[Text]" custT="1"/>
      <dgm:spPr>
        <a:solidFill>
          <a:schemeClr val="accent5">
            <a:lumMod val="50000"/>
          </a:schemeClr>
        </a:solidFill>
      </dgm:spPr>
      <dgm:t>
        <a:bodyPr/>
        <a:lstStyle/>
        <a:p>
          <a:r>
            <a:rPr lang="en-US" sz="3600" b="1" dirty="0" smtClean="0">
              <a:latin typeface="Arial" panose="020B0604020202020204" pitchFamily="34" charset="0"/>
              <a:cs typeface="Arial" panose="020B0604020202020204" pitchFamily="34" charset="0"/>
            </a:rPr>
            <a:t>Respiratory Health</a:t>
          </a:r>
          <a:endParaRPr lang="en-US" sz="3600" b="1" dirty="0">
            <a:latin typeface="Arial" panose="020B0604020202020204" pitchFamily="34" charset="0"/>
            <a:cs typeface="Arial" panose="020B0604020202020204" pitchFamily="34" charset="0"/>
          </a:endParaRPr>
        </a:p>
      </dgm:t>
    </dgm:pt>
    <dgm:pt modelId="{8591A635-A7A8-46EE-BE3D-5D601331CD3B}" type="sibTrans" cxnId="{2505389C-D838-4286-B3E7-B6AC9013FA9A}">
      <dgm:prSet/>
      <dgm:spPr/>
      <dgm:t>
        <a:bodyPr/>
        <a:lstStyle/>
        <a:p>
          <a:endParaRPr lang="en-US">
            <a:latin typeface="Arial" panose="020B0604020202020204" pitchFamily="34" charset="0"/>
            <a:cs typeface="Arial" panose="020B0604020202020204" pitchFamily="34" charset="0"/>
          </a:endParaRPr>
        </a:p>
      </dgm:t>
    </dgm:pt>
    <dgm:pt modelId="{F4D72490-6F8A-4C65-9CED-52C32B874DF9}" type="parTrans" cxnId="{2505389C-D838-4286-B3E7-B6AC9013FA9A}">
      <dgm:prSet/>
      <dgm:spPr/>
      <dgm:t>
        <a:bodyPr/>
        <a:lstStyle/>
        <a:p>
          <a:endParaRPr lang="en-US">
            <a:latin typeface="Arial" panose="020B0604020202020204" pitchFamily="34" charset="0"/>
            <a:cs typeface="Arial" panose="020B0604020202020204" pitchFamily="34" charset="0"/>
          </a:endParaRPr>
        </a:p>
      </dgm:t>
    </dgm:pt>
    <dgm:pt modelId="{AE3E858B-068E-457F-ADCA-27FCEFE1DAF6}" type="pres">
      <dgm:prSet presAssocID="{BFC9DEA6-6CD7-417A-8CE2-71D46F8C5DF5}" presName="Name0" presStyleCnt="0">
        <dgm:presLayoutVars>
          <dgm:chMax val="1"/>
          <dgm:chPref val="1"/>
          <dgm:dir/>
          <dgm:animOne val="branch"/>
          <dgm:animLvl val="lvl"/>
        </dgm:presLayoutVars>
      </dgm:prSet>
      <dgm:spPr/>
      <dgm:t>
        <a:bodyPr/>
        <a:lstStyle/>
        <a:p>
          <a:endParaRPr lang="en-US"/>
        </a:p>
      </dgm:t>
    </dgm:pt>
    <dgm:pt modelId="{2697E8F3-1151-4A44-B796-0AAE19EFD5EF}" type="pres">
      <dgm:prSet presAssocID="{61806A4D-0235-4EEB-B66F-D9A327F41260}" presName="singleCycle" presStyleCnt="0"/>
      <dgm:spPr/>
      <dgm:t>
        <a:bodyPr/>
        <a:lstStyle/>
        <a:p>
          <a:endParaRPr lang="en-US"/>
        </a:p>
      </dgm:t>
    </dgm:pt>
    <dgm:pt modelId="{013FBF23-1F9C-423E-85D2-4489FAF8D6BE}" type="pres">
      <dgm:prSet presAssocID="{61806A4D-0235-4EEB-B66F-D9A327F41260}" presName="singleCenter" presStyleLbl="node1" presStyleIdx="0" presStyleCnt="7" custScaleX="194957" custScaleY="62016">
        <dgm:presLayoutVars>
          <dgm:chMax val="7"/>
          <dgm:chPref val="7"/>
        </dgm:presLayoutVars>
      </dgm:prSet>
      <dgm:spPr/>
      <dgm:t>
        <a:bodyPr/>
        <a:lstStyle/>
        <a:p>
          <a:endParaRPr lang="en-US"/>
        </a:p>
      </dgm:t>
    </dgm:pt>
    <dgm:pt modelId="{9B280B41-666E-478D-BE4D-F1647BB55721}" type="pres">
      <dgm:prSet presAssocID="{AF3E1CB4-03DC-4921-A6A7-F8484B9872D6}" presName="Name56" presStyleLbl="parChTrans1D2" presStyleIdx="0" presStyleCnt="6"/>
      <dgm:spPr/>
      <dgm:t>
        <a:bodyPr/>
        <a:lstStyle/>
        <a:p>
          <a:endParaRPr lang="en-US"/>
        </a:p>
      </dgm:t>
    </dgm:pt>
    <dgm:pt modelId="{ACF2CE61-7988-4C39-9C98-39E6EBD9E274}" type="pres">
      <dgm:prSet presAssocID="{3178B955-38E7-4C4A-A468-862953049CE7}" presName="text0" presStyleLbl="node1" presStyleIdx="1" presStyleCnt="7" custScaleX="162254" custRadScaleRad="74653">
        <dgm:presLayoutVars>
          <dgm:bulletEnabled val="1"/>
        </dgm:presLayoutVars>
      </dgm:prSet>
      <dgm:spPr/>
      <dgm:t>
        <a:bodyPr/>
        <a:lstStyle/>
        <a:p>
          <a:endParaRPr lang="en-US"/>
        </a:p>
      </dgm:t>
    </dgm:pt>
    <dgm:pt modelId="{E838DB50-C26E-46C2-B521-534E548F832C}" type="pres">
      <dgm:prSet presAssocID="{2BF7A1CB-E682-4E69-93C3-3F88E0389BA9}" presName="Name56" presStyleLbl="parChTrans1D2" presStyleIdx="1" presStyleCnt="6"/>
      <dgm:spPr/>
      <dgm:t>
        <a:bodyPr/>
        <a:lstStyle/>
        <a:p>
          <a:endParaRPr lang="en-US"/>
        </a:p>
      </dgm:t>
    </dgm:pt>
    <dgm:pt modelId="{505B3C01-E3E8-4A8C-A079-51BFCF9E3469}" type="pres">
      <dgm:prSet presAssocID="{7234FA83-96A6-4FB6-9852-CC96FF37935C}" presName="text0" presStyleLbl="node1" presStyleIdx="2" presStyleCnt="7" custScaleX="162254" custRadScaleRad="145837" custRadScaleInc="14788">
        <dgm:presLayoutVars>
          <dgm:bulletEnabled val="1"/>
        </dgm:presLayoutVars>
      </dgm:prSet>
      <dgm:spPr/>
      <dgm:t>
        <a:bodyPr/>
        <a:lstStyle/>
        <a:p>
          <a:endParaRPr lang="en-US"/>
        </a:p>
      </dgm:t>
    </dgm:pt>
    <dgm:pt modelId="{D716B400-CE5D-42BD-8EB4-D9D3E2A6F56B}" type="pres">
      <dgm:prSet presAssocID="{871555E2-F3D3-43A5-AB77-C6297B7BB2CE}" presName="Name56" presStyleLbl="parChTrans1D2" presStyleIdx="2" presStyleCnt="6"/>
      <dgm:spPr/>
      <dgm:t>
        <a:bodyPr/>
        <a:lstStyle/>
        <a:p>
          <a:endParaRPr lang="en-US"/>
        </a:p>
      </dgm:t>
    </dgm:pt>
    <dgm:pt modelId="{25B9EAB7-5078-4EF5-A144-A42DBA956274}" type="pres">
      <dgm:prSet presAssocID="{F2C45AD8-05CE-4F9F-AB1D-3C8AD9892690}" presName="text0" presStyleLbl="node1" presStyleIdx="3" presStyleCnt="7" custScaleX="201854" custRadScaleRad="135774" custRadScaleInc="-9030">
        <dgm:presLayoutVars>
          <dgm:bulletEnabled val="1"/>
        </dgm:presLayoutVars>
      </dgm:prSet>
      <dgm:spPr/>
      <dgm:t>
        <a:bodyPr/>
        <a:lstStyle/>
        <a:p>
          <a:endParaRPr lang="en-US"/>
        </a:p>
      </dgm:t>
    </dgm:pt>
    <dgm:pt modelId="{DB6142EF-1E5B-4A93-8871-622208F628E3}" type="pres">
      <dgm:prSet presAssocID="{817B5E04-A6A9-4D78-85CE-AB66734862A5}" presName="Name56" presStyleLbl="parChTrans1D2" presStyleIdx="3" presStyleCnt="6"/>
      <dgm:spPr/>
      <dgm:t>
        <a:bodyPr/>
        <a:lstStyle/>
        <a:p>
          <a:endParaRPr lang="en-US"/>
        </a:p>
      </dgm:t>
    </dgm:pt>
    <dgm:pt modelId="{4B2B1123-9C1A-4414-932F-55F6FBFF3B60}" type="pres">
      <dgm:prSet presAssocID="{7E312CA4-FE38-48E8-AC04-DAF7D7201D55}" presName="text0" presStyleLbl="node1" presStyleIdx="4" presStyleCnt="7" custScaleX="162254" custRadScaleRad="70909">
        <dgm:presLayoutVars>
          <dgm:bulletEnabled val="1"/>
        </dgm:presLayoutVars>
      </dgm:prSet>
      <dgm:spPr/>
      <dgm:t>
        <a:bodyPr/>
        <a:lstStyle/>
        <a:p>
          <a:endParaRPr lang="en-US"/>
        </a:p>
      </dgm:t>
    </dgm:pt>
    <dgm:pt modelId="{059C04F9-C7FF-4E49-B231-202C794D58AA}" type="pres">
      <dgm:prSet presAssocID="{AA0E228D-73F3-4EE6-9185-80DE8703C76B}" presName="Name56" presStyleLbl="parChTrans1D2" presStyleIdx="4" presStyleCnt="6"/>
      <dgm:spPr/>
      <dgm:t>
        <a:bodyPr/>
        <a:lstStyle/>
        <a:p>
          <a:endParaRPr lang="en-US"/>
        </a:p>
      </dgm:t>
    </dgm:pt>
    <dgm:pt modelId="{A63BFA5E-28D9-4357-9FAB-916C24E8E878}" type="pres">
      <dgm:prSet presAssocID="{9C9BCA5E-669A-4A13-9AD6-3494153596F7}" presName="text0" presStyleLbl="node1" presStyleIdx="5" presStyleCnt="7" custScaleX="162254" custRadScaleRad="136186" custRadScaleInc="9329">
        <dgm:presLayoutVars>
          <dgm:bulletEnabled val="1"/>
        </dgm:presLayoutVars>
      </dgm:prSet>
      <dgm:spPr/>
      <dgm:t>
        <a:bodyPr/>
        <a:lstStyle/>
        <a:p>
          <a:endParaRPr lang="en-US"/>
        </a:p>
      </dgm:t>
    </dgm:pt>
    <dgm:pt modelId="{4BDCFB49-CC24-4D10-B52E-16E98D93076C}" type="pres">
      <dgm:prSet presAssocID="{3CF8E1DD-3708-4727-B2CC-AA93D2370AD2}" presName="Name56" presStyleLbl="parChTrans1D2" presStyleIdx="5" presStyleCnt="6"/>
      <dgm:spPr/>
      <dgm:t>
        <a:bodyPr/>
        <a:lstStyle/>
        <a:p>
          <a:endParaRPr lang="en-US"/>
        </a:p>
      </dgm:t>
    </dgm:pt>
    <dgm:pt modelId="{BCDC9315-70C2-4D11-BE41-591ACB50DCBE}" type="pres">
      <dgm:prSet presAssocID="{DFBCEAA3-5CBF-4A6E-B404-3797FD6CE466}" presName="text0" presStyleLbl="node1" presStyleIdx="6" presStyleCnt="7" custScaleX="171638" custRadScaleRad="134406" custRadScaleInc="-6939">
        <dgm:presLayoutVars>
          <dgm:bulletEnabled val="1"/>
        </dgm:presLayoutVars>
      </dgm:prSet>
      <dgm:spPr/>
      <dgm:t>
        <a:bodyPr/>
        <a:lstStyle/>
        <a:p>
          <a:endParaRPr lang="en-US"/>
        </a:p>
      </dgm:t>
    </dgm:pt>
  </dgm:ptLst>
  <dgm:cxnLst>
    <dgm:cxn modelId="{50564A11-94CF-420C-91FC-1B46CB5F7E81}" type="presOf" srcId="{2BF7A1CB-E682-4E69-93C3-3F88E0389BA9}" destId="{E838DB50-C26E-46C2-B521-534E548F832C}" srcOrd="0" destOrd="0" presId="urn:microsoft.com/office/officeart/2008/layout/RadialCluster"/>
    <dgm:cxn modelId="{A4A3EF98-035A-41EF-B8BF-5AE839333AB9}" type="presOf" srcId="{7E312CA4-FE38-48E8-AC04-DAF7D7201D55}" destId="{4B2B1123-9C1A-4414-932F-55F6FBFF3B60}" srcOrd="0" destOrd="0" presId="urn:microsoft.com/office/officeart/2008/layout/RadialCluster"/>
    <dgm:cxn modelId="{CC7997D0-B446-4187-9418-EA239A22166E}" type="presOf" srcId="{F2C45AD8-05CE-4F9F-AB1D-3C8AD9892690}" destId="{25B9EAB7-5078-4EF5-A144-A42DBA956274}" srcOrd="0" destOrd="0" presId="urn:microsoft.com/office/officeart/2008/layout/RadialCluster"/>
    <dgm:cxn modelId="{9C35E92D-9678-42AC-9E47-ED12D42310BD}" type="presOf" srcId="{817B5E04-A6A9-4D78-85CE-AB66734862A5}" destId="{DB6142EF-1E5B-4A93-8871-622208F628E3}" srcOrd="0" destOrd="0" presId="urn:microsoft.com/office/officeart/2008/layout/RadialCluster"/>
    <dgm:cxn modelId="{CFA83B7B-C6D0-449B-8BB1-0DF2808BFFA6}" type="presOf" srcId="{3CF8E1DD-3708-4727-B2CC-AA93D2370AD2}" destId="{4BDCFB49-CC24-4D10-B52E-16E98D93076C}" srcOrd="0" destOrd="0" presId="urn:microsoft.com/office/officeart/2008/layout/RadialCluster"/>
    <dgm:cxn modelId="{F66B5EC2-4D22-46F2-B31F-429F72750C46}" type="presOf" srcId="{BFC9DEA6-6CD7-417A-8CE2-71D46F8C5DF5}" destId="{AE3E858B-068E-457F-ADCA-27FCEFE1DAF6}" srcOrd="0" destOrd="0" presId="urn:microsoft.com/office/officeart/2008/layout/RadialCluster"/>
    <dgm:cxn modelId="{8ACED9D6-D68D-4562-8DCE-717D6D807491}" type="presOf" srcId="{9C9BCA5E-669A-4A13-9AD6-3494153596F7}" destId="{A63BFA5E-28D9-4357-9FAB-916C24E8E878}" srcOrd="0" destOrd="0" presId="urn:microsoft.com/office/officeart/2008/layout/RadialCluster"/>
    <dgm:cxn modelId="{E0B53472-ED77-44C4-8A66-D348557BFA62}" type="presOf" srcId="{AF3E1CB4-03DC-4921-A6A7-F8484B9872D6}" destId="{9B280B41-666E-478D-BE4D-F1647BB55721}" srcOrd="0" destOrd="0" presId="urn:microsoft.com/office/officeart/2008/layout/RadialCluster"/>
    <dgm:cxn modelId="{5363FDC0-CE97-41E7-B90F-D1A2106CA96F}" type="presOf" srcId="{DFBCEAA3-5CBF-4A6E-B404-3797FD6CE466}" destId="{BCDC9315-70C2-4D11-BE41-591ACB50DCBE}" srcOrd="0" destOrd="0" presId="urn:microsoft.com/office/officeart/2008/layout/RadialCluster"/>
    <dgm:cxn modelId="{40F1A54B-C5C4-4CC3-82B2-8E3AB87AC133}" type="presOf" srcId="{7234FA83-96A6-4FB6-9852-CC96FF37935C}" destId="{505B3C01-E3E8-4A8C-A079-51BFCF9E3469}" srcOrd="0" destOrd="0" presId="urn:microsoft.com/office/officeart/2008/layout/RadialCluster"/>
    <dgm:cxn modelId="{FF1E88C5-BCCC-409A-8EBF-81F45F2D7B33}" srcId="{61806A4D-0235-4EEB-B66F-D9A327F41260}" destId="{DFBCEAA3-5CBF-4A6E-B404-3797FD6CE466}" srcOrd="5" destOrd="0" parTransId="{3CF8E1DD-3708-4727-B2CC-AA93D2370AD2}" sibTransId="{95B28DC0-7C6F-4B4C-994B-19771BB661A9}"/>
    <dgm:cxn modelId="{A9F4F4CA-8E89-4808-8177-3A36F82664DF}" srcId="{61806A4D-0235-4EEB-B66F-D9A327F41260}" destId="{3178B955-38E7-4C4A-A468-862953049CE7}" srcOrd="0" destOrd="0" parTransId="{AF3E1CB4-03DC-4921-A6A7-F8484B9872D6}" sibTransId="{CED73E30-3285-465F-BFF3-CBFE17349972}"/>
    <dgm:cxn modelId="{2505389C-D838-4286-B3E7-B6AC9013FA9A}" srcId="{BFC9DEA6-6CD7-417A-8CE2-71D46F8C5DF5}" destId="{61806A4D-0235-4EEB-B66F-D9A327F41260}" srcOrd="0" destOrd="0" parTransId="{F4D72490-6F8A-4C65-9CED-52C32B874DF9}" sibTransId="{8591A635-A7A8-46EE-BE3D-5D601331CD3B}"/>
    <dgm:cxn modelId="{DE2757BC-AB2B-45BA-A16C-72F6CB6BB642}" srcId="{61806A4D-0235-4EEB-B66F-D9A327F41260}" destId="{9C9BCA5E-669A-4A13-9AD6-3494153596F7}" srcOrd="4" destOrd="0" parTransId="{AA0E228D-73F3-4EE6-9185-80DE8703C76B}" sibTransId="{4F3846FE-71B8-406C-AEDD-F92125694A2F}"/>
    <dgm:cxn modelId="{2ED902E0-B1FB-4F46-A140-0675EAA8F547}" type="presOf" srcId="{61806A4D-0235-4EEB-B66F-D9A327F41260}" destId="{013FBF23-1F9C-423E-85D2-4489FAF8D6BE}" srcOrd="0" destOrd="0" presId="urn:microsoft.com/office/officeart/2008/layout/RadialCluster"/>
    <dgm:cxn modelId="{FB8D8BF9-89C1-4242-88E8-B443238016B7}" srcId="{61806A4D-0235-4EEB-B66F-D9A327F41260}" destId="{F2C45AD8-05CE-4F9F-AB1D-3C8AD9892690}" srcOrd="2" destOrd="0" parTransId="{871555E2-F3D3-43A5-AB77-C6297B7BB2CE}" sibTransId="{B8F3BA9B-2FF4-4ADD-88FC-E5B4790595E0}"/>
    <dgm:cxn modelId="{3A80DC7C-58CA-462C-A8A3-C6DB159E24A7}" type="presOf" srcId="{3178B955-38E7-4C4A-A468-862953049CE7}" destId="{ACF2CE61-7988-4C39-9C98-39E6EBD9E274}" srcOrd="0" destOrd="0" presId="urn:microsoft.com/office/officeart/2008/layout/RadialCluster"/>
    <dgm:cxn modelId="{2F30FC50-FDD7-477A-8509-A532E496C95C}" srcId="{61806A4D-0235-4EEB-B66F-D9A327F41260}" destId="{7234FA83-96A6-4FB6-9852-CC96FF37935C}" srcOrd="1" destOrd="0" parTransId="{2BF7A1CB-E682-4E69-93C3-3F88E0389BA9}" sibTransId="{AE79464B-33BA-42FF-9D3F-5FB80FDB17CE}"/>
    <dgm:cxn modelId="{C4CFCAC3-FB99-4662-A7C5-44E4EA93EEBB}" srcId="{61806A4D-0235-4EEB-B66F-D9A327F41260}" destId="{7E312CA4-FE38-48E8-AC04-DAF7D7201D55}" srcOrd="3" destOrd="0" parTransId="{817B5E04-A6A9-4D78-85CE-AB66734862A5}" sibTransId="{749AA086-4944-4B08-831D-D4964D5E3355}"/>
    <dgm:cxn modelId="{E2A05B0E-0B92-4F7F-9562-7E5D124705F5}" type="presOf" srcId="{AA0E228D-73F3-4EE6-9185-80DE8703C76B}" destId="{059C04F9-C7FF-4E49-B231-202C794D58AA}" srcOrd="0" destOrd="0" presId="urn:microsoft.com/office/officeart/2008/layout/RadialCluster"/>
    <dgm:cxn modelId="{5F2784B2-F4EE-4C60-8836-CE74A2806C0F}" type="presOf" srcId="{871555E2-F3D3-43A5-AB77-C6297B7BB2CE}" destId="{D716B400-CE5D-42BD-8EB4-D9D3E2A6F56B}" srcOrd="0" destOrd="0" presId="urn:microsoft.com/office/officeart/2008/layout/RadialCluster"/>
    <dgm:cxn modelId="{65ABBF7F-B279-480D-9B61-F0EBADD43403}" type="presParOf" srcId="{AE3E858B-068E-457F-ADCA-27FCEFE1DAF6}" destId="{2697E8F3-1151-4A44-B796-0AAE19EFD5EF}" srcOrd="0" destOrd="0" presId="urn:microsoft.com/office/officeart/2008/layout/RadialCluster"/>
    <dgm:cxn modelId="{0B88E73B-9C49-48FF-B517-FFE4111B41AB}" type="presParOf" srcId="{2697E8F3-1151-4A44-B796-0AAE19EFD5EF}" destId="{013FBF23-1F9C-423E-85D2-4489FAF8D6BE}" srcOrd="0" destOrd="0" presId="urn:microsoft.com/office/officeart/2008/layout/RadialCluster"/>
    <dgm:cxn modelId="{BA0580BA-FB96-438B-A87F-12A68CFBD3F9}" type="presParOf" srcId="{2697E8F3-1151-4A44-B796-0AAE19EFD5EF}" destId="{9B280B41-666E-478D-BE4D-F1647BB55721}" srcOrd="1" destOrd="0" presId="urn:microsoft.com/office/officeart/2008/layout/RadialCluster"/>
    <dgm:cxn modelId="{C0A6C6FD-577A-4E48-9BE6-98CCE75BE5C1}" type="presParOf" srcId="{2697E8F3-1151-4A44-B796-0AAE19EFD5EF}" destId="{ACF2CE61-7988-4C39-9C98-39E6EBD9E274}" srcOrd="2" destOrd="0" presId="urn:microsoft.com/office/officeart/2008/layout/RadialCluster"/>
    <dgm:cxn modelId="{9C5612F3-6E4A-4DF1-8650-0BBA9E3B03CD}" type="presParOf" srcId="{2697E8F3-1151-4A44-B796-0AAE19EFD5EF}" destId="{E838DB50-C26E-46C2-B521-534E548F832C}" srcOrd="3" destOrd="0" presId="urn:microsoft.com/office/officeart/2008/layout/RadialCluster"/>
    <dgm:cxn modelId="{AE683F62-4809-4B42-B5E5-233FE10FAFBD}" type="presParOf" srcId="{2697E8F3-1151-4A44-B796-0AAE19EFD5EF}" destId="{505B3C01-E3E8-4A8C-A079-51BFCF9E3469}" srcOrd="4" destOrd="0" presId="urn:microsoft.com/office/officeart/2008/layout/RadialCluster"/>
    <dgm:cxn modelId="{977855BF-9ABA-47C9-A71A-F81C8BF97390}" type="presParOf" srcId="{2697E8F3-1151-4A44-B796-0AAE19EFD5EF}" destId="{D716B400-CE5D-42BD-8EB4-D9D3E2A6F56B}" srcOrd="5" destOrd="0" presId="urn:microsoft.com/office/officeart/2008/layout/RadialCluster"/>
    <dgm:cxn modelId="{866BF222-5E96-4CCB-92E2-9C730014DBD8}" type="presParOf" srcId="{2697E8F3-1151-4A44-B796-0AAE19EFD5EF}" destId="{25B9EAB7-5078-4EF5-A144-A42DBA956274}" srcOrd="6" destOrd="0" presId="urn:microsoft.com/office/officeart/2008/layout/RadialCluster"/>
    <dgm:cxn modelId="{C6FCC0EB-A84C-486B-ACE8-655542739768}" type="presParOf" srcId="{2697E8F3-1151-4A44-B796-0AAE19EFD5EF}" destId="{DB6142EF-1E5B-4A93-8871-622208F628E3}" srcOrd="7" destOrd="0" presId="urn:microsoft.com/office/officeart/2008/layout/RadialCluster"/>
    <dgm:cxn modelId="{5C6A8289-6705-4C49-80D0-6A29B34A3F21}" type="presParOf" srcId="{2697E8F3-1151-4A44-B796-0AAE19EFD5EF}" destId="{4B2B1123-9C1A-4414-932F-55F6FBFF3B60}" srcOrd="8" destOrd="0" presId="urn:microsoft.com/office/officeart/2008/layout/RadialCluster"/>
    <dgm:cxn modelId="{8D8B4FC5-0E63-4CF5-9345-DAF632E6BAB7}" type="presParOf" srcId="{2697E8F3-1151-4A44-B796-0AAE19EFD5EF}" destId="{059C04F9-C7FF-4E49-B231-202C794D58AA}" srcOrd="9" destOrd="0" presId="urn:microsoft.com/office/officeart/2008/layout/RadialCluster"/>
    <dgm:cxn modelId="{61E543CE-DD8C-42C5-B85D-F13A5C6602D3}" type="presParOf" srcId="{2697E8F3-1151-4A44-B796-0AAE19EFD5EF}" destId="{A63BFA5E-28D9-4357-9FAB-916C24E8E878}" srcOrd="10" destOrd="0" presId="urn:microsoft.com/office/officeart/2008/layout/RadialCluster"/>
    <dgm:cxn modelId="{409C9629-B29F-4AD3-8810-C575D1C6115E}" type="presParOf" srcId="{2697E8F3-1151-4A44-B796-0AAE19EFD5EF}" destId="{4BDCFB49-CC24-4D10-B52E-16E98D93076C}" srcOrd="11" destOrd="0" presId="urn:microsoft.com/office/officeart/2008/layout/RadialCluster"/>
    <dgm:cxn modelId="{3FC4BE7F-3932-420C-ADC6-A8D9A15D5A7C}" type="presParOf" srcId="{2697E8F3-1151-4A44-B796-0AAE19EFD5EF}" destId="{BCDC9315-70C2-4D11-BE41-591ACB50DCBE}" srcOrd="12" destOrd="0" presId="urn:microsoft.com/office/officeart/2008/layout/RadialCluster"/>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90A30DC7-1C76-4E85-9109-7520D80AEC27}" type="doc">
      <dgm:prSet loTypeId="urn:microsoft.com/office/officeart/2005/8/layout/radial4" loCatId="relationship" qsTypeId="urn:microsoft.com/office/officeart/2005/8/quickstyle/3d2" qsCatId="3D" csTypeId="urn:microsoft.com/office/officeart/2005/8/colors/accent0_3" csCatId="mainScheme" phldr="1"/>
      <dgm:spPr/>
      <dgm:t>
        <a:bodyPr/>
        <a:lstStyle/>
        <a:p>
          <a:endParaRPr lang="en-US"/>
        </a:p>
      </dgm:t>
    </dgm:pt>
    <dgm:pt modelId="{70FDC898-B87F-43E5-A86D-DA1EE78FF16E}">
      <dgm:prSet phldrT="[Text]" custT="1"/>
      <dgm:spPr>
        <a:solidFill>
          <a:schemeClr val="accent5">
            <a:lumMod val="50000"/>
          </a:schemeClr>
        </a:solidFill>
      </dgm:spPr>
      <dgm:t>
        <a:bodyPr/>
        <a:lstStyle/>
        <a:p>
          <a:r>
            <a:rPr lang="en-US" sz="4400" b="1" dirty="0" smtClean="0"/>
            <a:t>Lung Health</a:t>
          </a:r>
          <a:endParaRPr lang="en-US" sz="4400" b="1" dirty="0"/>
        </a:p>
      </dgm:t>
      <dgm:extLst>
        <a:ext uri="{E40237B7-FDA0-4F09-8148-C483321AD2D9}">
          <dgm14:cNvPr xmlns:dgm14="http://schemas.microsoft.com/office/drawing/2010/diagram" id="0" name="" descr="Lung Health&#10; Violence&#10; Socio-Economic&#10; Verbal Abuse&#10;"/>
        </a:ext>
      </dgm:extLst>
    </dgm:pt>
    <dgm:pt modelId="{B4A06BC0-63A8-41C3-AE43-10FE8F8FC6E5}" type="parTrans" cxnId="{EAB76006-2DFE-47DC-A256-476B12B8D077}">
      <dgm:prSet/>
      <dgm:spPr/>
      <dgm:t>
        <a:bodyPr/>
        <a:lstStyle/>
        <a:p>
          <a:endParaRPr lang="en-US"/>
        </a:p>
      </dgm:t>
    </dgm:pt>
    <dgm:pt modelId="{D4FF9BD8-52F4-40E2-83DF-50965ED84AF5}" type="sibTrans" cxnId="{EAB76006-2DFE-47DC-A256-476B12B8D077}">
      <dgm:prSet/>
      <dgm:spPr/>
      <dgm:t>
        <a:bodyPr/>
        <a:lstStyle/>
        <a:p>
          <a:endParaRPr lang="en-US"/>
        </a:p>
      </dgm:t>
    </dgm:pt>
    <dgm:pt modelId="{65193A21-BD4D-49A3-97F8-AD300E45ABF3}">
      <dgm:prSet phldrT="[Text]" custT="1"/>
      <dgm:spPr>
        <a:solidFill>
          <a:schemeClr val="accent4">
            <a:lumMod val="75000"/>
          </a:schemeClr>
        </a:solidFill>
      </dgm:spPr>
      <dgm:t>
        <a:bodyPr/>
        <a:lstStyle/>
        <a:p>
          <a:r>
            <a:rPr lang="en-US" sz="3600" dirty="0" smtClean="0"/>
            <a:t>Violence</a:t>
          </a:r>
          <a:endParaRPr lang="en-US" sz="3600" dirty="0"/>
        </a:p>
      </dgm:t>
      <dgm:extLst>
        <a:ext uri="{E40237B7-FDA0-4F09-8148-C483321AD2D9}">
          <dgm14:cNvPr xmlns:dgm14="http://schemas.microsoft.com/office/drawing/2010/diagram" id="0" name="" descr="Lung Health&#10; Violence&#10; Socio-Economic&#10; Verbal Abuse&#10;"/>
        </a:ext>
      </dgm:extLst>
    </dgm:pt>
    <dgm:pt modelId="{6002BD7A-7BB8-41E9-961B-B825DAE6EC35}" type="parTrans" cxnId="{8290B63D-46F0-453A-85F5-503292AFC6E5}">
      <dgm:prSet/>
      <dgm:spPr>
        <a:solidFill>
          <a:schemeClr val="accent5">
            <a:lumMod val="20000"/>
            <a:lumOff val="80000"/>
          </a:schemeClr>
        </a:solidFill>
      </dgm:spPr>
      <dgm:t>
        <a:bodyPr/>
        <a:lstStyle/>
        <a:p>
          <a:endParaRPr lang="en-US"/>
        </a:p>
      </dgm:t>
    </dgm:pt>
    <dgm:pt modelId="{D1328A5D-85AD-4EE1-9914-9C1CB6A81E24}" type="sibTrans" cxnId="{8290B63D-46F0-453A-85F5-503292AFC6E5}">
      <dgm:prSet/>
      <dgm:spPr/>
      <dgm:t>
        <a:bodyPr/>
        <a:lstStyle/>
        <a:p>
          <a:endParaRPr lang="en-US"/>
        </a:p>
      </dgm:t>
    </dgm:pt>
    <dgm:pt modelId="{1ADEA2E9-3C2C-49B1-8B58-1A319DE4E7D2}">
      <dgm:prSet phldrT="[Text]" custT="1"/>
      <dgm:spPr>
        <a:solidFill>
          <a:schemeClr val="accent3">
            <a:lumMod val="75000"/>
          </a:schemeClr>
        </a:solidFill>
      </dgm:spPr>
      <dgm:t>
        <a:bodyPr/>
        <a:lstStyle/>
        <a:p>
          <a:r>
            <a:rPr lang="en-US" sz="3600" dirty="0" smtClean="0"/>
            <a:t>Socio-Economic</a:t>
          </a:r>
          <a:endParaRPr lang="en-US" sz="3600" dirty="0"/>
        </a:p>
      </dgm:t>
      <dgm:extLst>
        <a:ext uri="{E40237B7-FDA0-4F09-8148-C483321AD2D9}">
          <dgm14:cNvPr xmlns:dgm14="http://schemas.microsoft.com/office/drawing/2010/diagram" id="0" name="" descr="Lung Health&#10; Violence&#10; Socio-Economic&#10; Verbal Abuse&#10;"/>
        </a:ext>
      </dgm:extLst>
    </dgm:pt>
    <dgm:pt modelId="{F5FCE52B-A6F6-42D3-8113-301916009A4E}" type="parTrans" cxnId="{6F3D4D37-274E-48B7-9A89-C6E6FAED96AB}">
      <dgm:prSet/>
      <dgm:spPr>
        <a:solidFill>
          <a:schemeClr val="accent5">
            <a:lumMod val="20000"/>
            <a:lumOff val="80000"/>
          </a:schemeClr>
        </a:solidFill>
      </dgm:spPr>
      <dgm:t>
        <a:bodyPr/>
        <a:lstStyle/>
        <a:p>
          <a:endParaRPr lang="en-US"/>
        </a:p>
      </dgm:t>
    </dgm:pt>
    <dgm:pt modelId="{B461D54F-A49D-4089-86F0-8A3A986AD3D2}" type="sibTrans" cxnId="{6F3D4D37-274E-48B7-9A89-C6E6FAED96AB}">
      <dgm:prSet/>
      <dgm:spPr/>
      <dgm:t>
        <a:bodyPr/>
        <a:lstStyle/>
        <a:p>
          <a:endParaRPr lang="en-US"/>
        </a:p>
      </dgm:t>
    </dgm:pt>
    <dgm:pt modelId="{0BF83289-B1D5-42D3-A1C5-7AF8277B6D0D}">
      <dgm:prSet phldrT="[Text]" custT="1"/>
      <dgm:spPr>
        <a:solidFill>
          <a:schemeClr val="accent2">
            <a:lumMod val="75000"/>
          </a:schemeClr>
        </a:solidFill>
      </dgm:spPr>
      <dgm:t>
        <a:bodyPr/>
        <a:lstStyle/>
        <a:p>
          <a:r>
            <a:rPr lang="en-US" sz="3600" dirty="0" smtClean="0"/>
            <a:t>Verbal Abuse</a:t>
          </a:r>
          <a:endParaRPr lang="en-US" sz="3600" dirty="0"/>
        </a:p>
      </dgm:t>
      <dgm:extLst>
        <a:ext uri="{E40237B7-FDA0-4F09-8148-C483321AD2D9}">
          <dgm14:cNvPr xmlns:dgm14="http://schemas.microsoft.com/office/drawing/2010/diagram" id="0" name="" descr="Lung Health&#10; Violence&#10; Socio-Economic&#10; Verbal Abuse&#10;"/>
        </a:ext>
      </dgm:extLst>
    </dgm:pt>
    <dgm:pt modelId="{E4829886-E964-41C6-82B8-1FF1FB495F80}" type="parTrans" cxnId="{2DD8A681-9053-4267-B15A-BAF93D60477F}">
      <dgm:prSet/>
      <dgm:spPr>
        <a:solidFill>
          <a:schemeClr val="accent5">
            <a:lumMod val="20000"/>
            <a:lumOff val="80000"/>
          </a:schemeClr>
        </a:solidFill>
      </dgm:spPr>
      <dgm:t>
        <a:bodyPr/>
        <a:lstStyle/>
        <a:p>
          <a:endParaRPr lang="en-US"/>
        </a:p>
      </dgm:t>
    </dgm:pt>
    <dgm:pt modelId="{9689B106-F425-4F57-BB1E-72C34DC9604D}" type="sibTrans" cxnId="{2DD8A681-9053-4267-B15A-BAF93D60477F}">
      <dgm:prSet/>
      <dgm:spPr/>
      <dgm:t>
        <a:bodyPr/>
        <a:lstStyle/>
        <a:p>
          <a:endParaRPr lang="en-US"/>
        </a:p>
      </dgm:t>
    </dgm:pt>
    <dgm:pt modelId="{C2FA0140-F3FE-404C-8959-68BE0D362591}" type="pres">
      <dgm:prSet presAssocID="{90A30DC7-1C76-4E85-9109-7520D80AEC27}" presName="cycle" presStyleCnt="0">
        <dgm:presLayoutVars>
          <dgm:chMax val="1"/>
          <dgm:dir/>
          <dgm:animLvl val="ctr"/>
          <dgm:resizeHandles val="exact"/>
        </dgm:presLayoutVars>
      </dgm:prSet>
      <dgm:spPr/>
      <dgm:t>
        <a:bodyPr/>
        <a:lstStyle/>
        <a:p>
          <a:endParaRPr lang="en-US"/>
        </a:p>
      </dgm:t>
    </dgm:pt>
    <dgm:pt modelId="{6A14A336-2AC4-4051-83E4-CF7F2A4BCCE9}" type="pres">
      <dgm:prSet presAssocID="{70FDC898-B87F-43E5-A86D-DA1EE78FF16E}" presName="centerShape" presStyleLbl="node0" presStyleIdx="0" presStyleCnt="1" custScaleX="122911"/>
      <dgm:spPr/>
      <dgm:t>
        <a:bodyPr/>
        <a:lstStyle/>
        <a:p>
          <a:endParaRPr lang="en-US"/>
        </a:p>
      </dgm:t>
    </dgm:pt>
    <dgm:pt modelId="{EBAA9C9C-8462-49DB-BA1A-ED56100A8247}" type="pres">
      <dgm:prSet presAssocID="{6002BD7A-7BB8-41E9-961B-B825DAE6EC35}" presName="parTrans" presStyleLbl="bgSibTrans2D1" presStyleIdx="0" presStyleCnt="3"/>
      <dgm:spPr/>
      <dgm:t>
        <a:bodyPr/>
        <a:lstStyle/>
        <a:p>
          <a:endParaRPr lang="en-US"/>
        </a:p>
      </dgm:t>
    </dgm:pt>
    <dgm:pt modelId="{278F8B47-CA4F-4290-BF14-4FCB86B7FEB4}" type="pres">
      <dgm:prSet presAssocID="{65193A21-BD4D-49A3-97F8-AD300E45ABF3}" presName="node" presStyleLbl="node1" presStyleIdx="0" presStyleCnt="3" custScaleX="122911" custRadScaleRad="158841" custRadScaleInc="-16656">
        <dgm:presLayoutVars>
          <dgm:bulletEnabled val="1"/>
        </dgm:presLayoutVars>
      </dgm:prSet>
      <dgm:spPr/>
      <dgm:t>
        <a:bodyPr/>
        <a:lstStyle/>
        <a:p>
          <a:endParaRPr lang="en-US"/>
        </a:p>
      </dgm:t>
    </dgm:pt>
    <dgm:pt modelId="{4F5B82DD-D7D9-438D-9975-BC6DE3539112}" type="pres">
      <dgm:prSet presAssocID="{F5FCE52B-A6F6-42D3-8113-301916009A4E}" presName="parTrans" presStyleLbl="bgSibTrans2D1" presStyleIdx="1" presStyleCnt="3"/>
      <dgm:spPr/>
      <dgm:t>
        <a:bodyPr/>
        <a:lstStyle/>
        <a:p>
          <a:endParaRPr lang="en-US"/>
        </a:p>
      </dgm:t>
    </dgm:pt>
    <dgm:pt modelId="{1FC97D49-6E9B-4AC2-BAF8-BC512EA7811E}" type="pres">
      <dgm:prSet presAssocID="{1ADEA2E9-3C2C-49B1-8B58-1A319DE4E7D2}" presName="node" presStyleLbl="node1" presStyleIdx="1" presStyleCnt="3" custScaleX="122911" custRadScaleRad="97298" custRadScaleInc="-354">
        <dgm:presLayoutVars>
          <dgm:bulletEnabled val="1"/>
        </dgm:presLayoutVars>
      </dgm:prSet>
      <dgm:spPr/>
      <dgm:t>
        <a:bodyPr/>
        <a:lstStyle/>
        <a:p>
          <a:endParaRPr lang="en-US"/>
        </a:p>
      </dgm:t>
    </dgm:pt>
    <dgm:pt modelId="{51B3684B-2C34-4DA0-8150-8719B6D3C655}" type="pres">
      <dgm:prSet presAssocID="{E4829886-E964-41C6-82B8-1FF1FB495F80}" presName="parTrans" presStyleLbl="bgSibTrans2D1" presStyleIdx="2" presStyleCnt="3"/>
      <dgm:spPr/>
      <dgm:t>
        <a:bodyPr/>
        <a:lstStyle/>
        <a:p>
          <a:endParaRPr lang="en-US"/>
        </a:p>
      </dgm:t>
    </dgm:pt>
    <dgm:pt modelId="{A9061523-7D06-45DD-99F4-075A2D2632B5}" type="pres">
      <dgm:prSet presAssocID="{0BF83289-B1D5-42D3-A1C5-7AF8277B6D0D}" presName="node" presStyleLbl="node1" presStyleIdx="2" presStyleCnt="3" custScaleX="122911" custRadScaleRad="164311" custRadScaleInc="18134">
        <dgm:presLayoutVars>
          <dgm:bulletEnabled val="1"/>
        </dgm:presLayoutVars>
      </dgm:prSet>
      <dgm:spPr/>
      <dgm:t>
        <a:bodyPr/>
        <a:lstStyle/>
        <a:p>
          <a:endParaRPr lang="en-US"/>
        </a:p>
      </dgm:t>
    </dgm:pt>
  </dgm:ptLst>
  <dgm:cxnLst>
    <dgm:cxn modelId="{2DD8A681-9053-4267-B15A-BAF93D60477F}" srcId="{70FDC898-B87F-43E5-A86D-DA1EE78FF16E}" destId="{0BF83289-B1D5-42D3-A1C5-7AF8277B6D0D}" srcOrd="2" destOrd="0" parTransId="{E4829886-E964-41C6-82B8-1FF1FB495F80}" sibTransId="{9689B106-F425-4F57-BB1E-72C34DC9604D}"/>
    <dgm:cxn modelId="{22CAEDF2-EA00-4FF6-9889-19394F085134}" type="presOf" srcId="{F5FCE52B-A6F6-42D3-8113-301916009A4E}" destId="{4F5B82DD-D7D9-438D-9975-BC6DE3539112}" srcOrd="0" destOrd="0" presId="urn:microsoft.com/office/officeart/2005/8/layout/radial4"/>
    <dgm:cxn modelId="{E94CEBA1-F299-4D3B-9563-A2F0F9D24677}" type="presOf" srcId="{6002BD7A-7BB8-41E9-961B-B825DAE6EC35}" destId="{EBAA9C9C-8462-49DB-BA1A-ED56100A8247}" srcOrd="0" destOrd="0" presId="urn:microsoft.com/office/officeart/2005/8/layout/radial4"/>
    <dgm:cxn modelId="{B0396319-601E-4840-9377-64F9A2FE90F5}" type="presOf" srcId="{E4829886-E964-41C6-82B8-1FF1FB495F80}" destId="{51B3684B-2C34-4DA0-8150-8719B6D3C655}" srcOrd="0" destOrd="0" presId="urn:microsoft.com/office/officeart/2005/8/layout/radial4"/>
    <dgm:cxn modelId="{C8460C22-8D6F-470F-AEAB-6781F976A4DB}" type="presOf" srcId="{0BF83289-B1D5-42D3-A1C5-7AF8277B6D0D}" destId="{A9061523-7D06-45DD-99F4-075A2D2632B5}" srcOrd="0" destOrd="0" presId="urn:microsoft.com/office/officeart/2005/8/layout/radial4"/>
    <dgm:cxn modelId="{88E08E00-94AE-4182-89D0-1561D21F71E9}" type="presOf" srcId="{1ADEA2E9-3C2C-49B1-8B58-1A319DE4E7D2}" destId="{1FC97D49-6E9B-4AC2-BAF8-BC512EA7811E}" srcOrd="0" destOrd="0" presId="urn:microsoft.com/office/officeart/2005/8/layout/radial4"/>
    <dgm:cxn modelId="{FE0D6F97-694D-4210-BB68-C39C1E7139DD}" type="presOf" srcId="{65193A21-BD4D-49A3-97F8-AD300E45ABF3}" destId="{278F8B47-CA4F-4290-BF14-4FCB86B7FEB4}" srcOrd="0" destOrd="0" presId="urn:microsoft.com/office/officeart/2005/8/layout/radial4"/>
    <dgm:cxn modelId="{8290B63D-46F0-453A-85F5-503292AFC6E5}" srcId="{70FDC898-B87F-43E5-A86D-DA1EE78FF16E}" destId="{65193A21-BD4D-49A3-97F8-AD300E45ABF3}" srcOrd="0" destOrd="0" parTransId="{6002BD7A-7BB8-41E9-961B-B825DAE6EC35}" sibTransId="{D1328A5D-85AD-4EE1-9914-9C1CB6A81E24}"/>
    <dgm:cxn modelId="{B8A547C3-715A-4AF7-BA76-AA54C653FF7D}" type="presOf" srcId="{90A30DC7-1C76-4E85-9109-7520D80AEC27}" destId="{C2FA0140-F3FE-404C-8959-68BE0D362591}" srcOrd="0" destOrd="0" presId="urn:microsoft.com/office/officeart/2005/8/layout/radial4"/>
    <dgm:cxn modelId="{6F3D4D37-274E-48B7-9A89-C6E6FAED96AB}" srcId="{70FDC898-B87F-43E5-A86D-DA1EE78FF16E}" destId="{1ADEA2E9-3C2C-49B1-8B58-1A319DE4E7D2}" srcOrd="1" destOrd="0" parTransId="{F5FCE52B-A6F6-42D3-8113-301916009A4E}" sibTransId="{B461D54F-A49D-4089-86F0-8A3A986AD3D2}"/>
    <dgm:cxn modelId="{EAB76006-2DFE-47DC-A256-476B12B8D077}" srcId="{90A30DC7-1C76-4E85-9109-7520D80AEC27}" destId="{70FDC898-B87F-43E5-A86D-DA1EE78FF16E}" srcOrd="0" destOrd="0" parTransId="{B4A06BC0-63A8-41C3-AE43-10FE8F8FC6E5}" sibTransId="{D4FF9BD8-52F4-40E2-83DF-50965ED84AF5}"/>
    <dgm:cxn modelId="{06170038-60B9-4F8F-8D78-D498994977DE}" type="presOf" srcId="{70FDC898-B87F-43E5-A86D-DA1EE78FF16E}" destId="{6A14A336-2AC4-4051-83E4-CF7F2A4BCCE9}" srcOrd="0" destOrd="0" presId="urn:microsoft.com/office/officeart/2005/8/layout/radial4"/>
    <dgm:cxn modelId="{47281D50-8979-4BC0-937A-1A84D118DD8D}" type="presParOf" srcId="{C2FA0140-F3FE-404C-8959-68BE0D362591}" destId="{6A14A336-2AC4-4051-83E4-CF7F2A4BCCE9}" srcOrd="0" destOrd="0" presId="urn:microsoft.com/office/officeart/2005/8/layout/radial4"/>
    <dgm:cxn modelId="{9B033CF2-B295-458F-A933-94A032095C6F}" type="presParOf" srcId="{C2FA0140-F3FE-404C-8959-68BE0D362591}" destId="{EBAA9C9C-8462-49DB-BA1A-ED56100A8247}" srcOrd="1" destOrd="0" presId="urn:microsoft.com/office/officeart/2005/8/layout/radial4"/>
    <dgm:cxn modelId="{B7D016F0-85AD-406D-B982-246C6014A7E6}" type="presParOf" srcId="{C2FA0140-F3FE-404C-8959-68BE0D362591}" destId="{278F8B47-CA4F-4290-BF14-4FCB86B7FEB4}" srcOrd="2" destOrd="0" presId="urn:microsoft.com/office/officeart/2005/8/layout/radial4"/>
    <dgm:cxn modelId="{D0DC56A1-A1B5-4794-9F61-9F4BDF838977}" type="presParOf" srcId="{C2FA0140-F3FE-404C-8959-68BE0D362591}" destId="{4F5B82DD-D7D9-438D-9975-BC6DE3539112}" srcOrd="3" destOrd="0" presId="urn:microsoft.com/office/officeart/2005/8/layout/radial4"/>
    <dgm:cxn modelId="{F839DE93-3166-43AB-843E-C9767F4F1048}" type="presParOf" srcId="{C2FA0140-F3FE-404C-8959-68BE0D362591}" destId="{1FC97D49-6E9B-4AC2-BAF8-BC512EA7811E}" srcOrd="4" destOrd="0" presId="urn:microsoft.com/office/officeart/2005/8/layout/radial4"/>
    <dgm:cxn modelId="{4FCE94CA-B76F-45EE-90E1-8F9D2112D559}" type="presParOf" srcId="{C2FA0140-F3FE-404C-8959-68BE0D362591}" destId="{51B3684B-2C34-4DA0-8150-8719B6D3C655}" srcOrd="5" destOrd="0" presId="urn:microsoft.com/office/officeart/2005/8/layout/radial4"/>
    <dgm:cxn modelId="{D7AC24BD-96EF-4A0F-A7DF-04FC1BB5D729}" type="presParOf" srcId="{C2FA0140-F3FE-404C-8959-68BE0D362591}" destId="{A9061523-7D06-45DD-99F4-075A2D2632B5}" srcOrd="6"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C0B7B284-695F-4415-B896-C76F88F2C070}" type="doc">
      <dgm:prSet loTypeId="urn:microsoft.com/office/officeart/2005/8/layout/equation1" loCatId="relationship" qsTypeId="urn:microsoft.com/office/officeart/2005/8/quickstyle/simple2" qsCatId="simple" csTypeId="urn:microsoft.com/office/officeart/2005/8/colors/colorful2" csCatId="colorful" phldr="1"/>
      <dgm:spPr/>
    </dgm:pt>
    <dgm:pt modelId="{0D8BED16-1981-4B06-916C-10BCE90C82D7}">
      <dgm:prSet phldrT="[Text]" custT="1"/>
      <dgm:spPr/>
      <dgm:t>
        <a:bodyPr/>
        <a:lstStyle/>
        <a:p>
          <a:r>
            <a:rPr lang="en-US" sz="2800" b="1" u="sng" dirty="0" smtClean="0"/>
            <a:t>Burn Pit Emissions</a:t>
          </a:r>
        </a:p>
        <a:p>
          <a:r>
            <a:rPr lang="en-US" sz="2800" i="1" dirty="0" smtClean="0"/>
            <a:t>Combustion by-products</a:t>
          </a:r>
          <a:endParaRPr lang="en-US" sz="2800" i="1" dirty="0"/>
        </a:p>
      </dgm:t>
    </dgm:pt>
    <dgm:pt modelId="{D6121747-5D41-4314-B2B0-65330F8F1939}" type="parTrans" cxnId="{EBB94277-9120-467E-8DBD-99FDAA0218C2}">
      <dgm:prSet/>
      <dgm:spPr/>
      <dgm:t>
        <a:bodyPr/>
        <a:lstStyle/>
        <a:p>
          <a:endParaRPr lang="en-US"/>
        </a:p>
      </dgm:t>
    </dgm:pt>
    <dgm:pt modelId="{6FA277A2-AEFF-4003-8604-D74B99F3BBEB}" type="sibTrans" cxnId="{EBB94277-9120-467E-8DBD-99FDAA0218C2}">
      <dgm:prSet/>
      <dgm:spPr/>
      <dgm:t>
        <a:bodyPr/>
        <a:lstStyle/>
        <a:p>
          <a:endParaRPr lang="en-US"/>
        </a:p>
      </dgm:t>
    </dgm:pt>
    <dgm:pt modelId="{4735E020-A95D-4DF6-971F-4F64DC17AC1C}">
      <dgm:prSet phldrT="[Text]" custT="1"/>
      <dgm:spPr/>
      <dgm:t>
        <a:bodyPr/>
        <a:lstStyle/>
        <a:p>
          <a:r>
            <a:rPr lang="en-US" sz="2800" b="1" i="0" u="sng" dirty="0" smtClean="0"/>
            <a:t>Environmental Pollutants</a:t>
          </a:r>
        </a:p>
        <a:p>
          <a:r>
            <a:rPr lang="en-US" sz="2800" dirty="0" smtClean="0">
              <a:solidFill>
                <a:srgbClr val="BD9B53"/>
              </a:solidFill>
            </a:rPr>
            <a:t>PM; PACs; VOCs; CO; </a:t>
          </a:r>
          <a:endParaRPr lang="en-US" sz="2800" dirty="0">
            <a:solidFill>
              <a:srgbClr val="BD9B53"/>
            </a:solidFill>
          </a:endParaRPr>
        </a:p>
      </dgm:t>
    </dgm:pt>
    <dgm:pt modelId="{9D1B2C8A-3436-46DF-97D4-20E14E6DE650}" type="parTrans" cxnId="{6B175074-7399-46F7-9E20-70ABD70F16FE}">
      <dgm:prSet/>
      <dgm:spPr/>
      <dgm:t>
        <a:bodyPr/>
        <a:lstStyle/>
        <a:p>
          <a:endParaRPr lang="en-US"/>
        </a:p>
      </dgm:t>
    </dgm:pt>
    <dgm:pt modelId="{8F699ACB-5EE2-4B59-9DDB-1145E9DE7232}" type="sibTrans" cxnId="{6B175074-7399-46F7-9E20-70ABD70F16FE}">
      <dgm:prSet/>
      <dgm:spPr/>
      <dgm:t>
        <a:bodyPr/>
        <a:lstStyle/>
        <a:p>
          <a:endParaRPr lang="en-US"/>
        </a:p>
      </dgm:t>
    </dgm:pt>
    <dgm:pt modelId="{C50CD529-BD24-484E-9B2B-7E92452E2C39}">
      <dgm:prSet phldrT="[Text]"/>
      <dgm:spPr/>
      <dgm:t>
        <a:bodyPr/>
        <a:lstStyle/>
        <a:p>
          <a:pPr>
            <a:spcAft>
              <a:spcPts val="0"/>
            </a:spcAft>
          </a:pPr>
          <a:r>
            <a:rPr lang="en-US" dirty="0" smtClean="0"/>
            <a:t>Acute, </a:t>
          </a:r>
        </a:p>
        <a:p>
          <a:pPr>
            <a:spcAft>
              <a:spcPts val="0"/>
            </a:spcAft>
          </a:pPr>
          <a:r>
            <a:rPr lang="en-US" dirty="0" smtClean="0"/>
            <a:t>Long-Term, Latent Health Effects?</a:t>
          </a:r>
          <a:endParaRPr lang="en-US" dirty="0"/>
        </a:p>
      </dgm:t>
    </dgm:pt>
    <dgm:pt modelId="{D00E14FD-637F-42A4-B8EC-ADBEDF2B4131}" type="parTrans" cxnId="{2DEAFA7B-D11C-44F4-8198-2DC3CCC27A95}">
      <dgm:prSet/>
      <dgm:spPr/>
      <dgm:t>
        <a:bodyPr/>
        <a:lstStyle/>
        <a:p>
          <a:endParaRPr lang="en-US"/>
        </a:p>
      </dgm:t>
    </dgm:pt>
    <dgm:pt modelId="{DA1A47F7-F9B4-43E8-A142-6EFDCEB4A479}" type="sibTrans" cxnId="{2DEAFA7B-D11C-44F4-8198-2DC3CCC27A95}">
      <dgm:prSet/>
      <dgm:spPr/>
      <dgm:t>
        <a:bodyPr/>
        <a:lstStyle/>
        <a:p>
          <a:endParaRPr lang="en-US"/>
        </a:p>
      </dgm:t>
    </dgm:pt>
    <dgm:pt modelId="{E440B370-7E59-489A-BB39-03CB11742205}" type="pres">
      <dgm:prSet presAssocID="{C0B7B284-695F-4415-B896-C76F88F2C070}" presName="linearFlow" presStyleCnt="0">
        <dgm:presLayoutVars>
          <dgm:dir/>
          <dgm:resizeHandles val="exact"/>
        </dgm:presLayoutVars>
      </dgm:prSet>
      <dgm:spPr/>
    </dgm:pt>
    <dgm:pt modelId="{C6D2D914-4373-4A16-8766-3F51EF14E9C3}" type="pres">
      <dgm:prSet presAssocID="{0D8BED16-1981-4B06-916C-10BCE90C82D7}" presName="node" presStyleLbl="node1" presStyleIdx="0" presStyleCnt="3" custScaleX="201424" custScaleY="201424">
        <dgm:presLayoutVars>
          <dgm:bulletEnabled val="1"/>
        </dgm:presLayoutVars>
      </dgm:prSet>
      <dgm:spPr/>
      <dgm:t>
        <a:bodyPr/>
        <a:lstStyle/>
        <a:p>
          <a:endParaRPr lang="en-US"/>
        </a:p>
      </dgm:t>
    </dgm:pt>
    <dgm:pt modelId="{DCF7C344-2451-4B33-B28B-BE3B7CAAFB02}" type="pres">
      <dgm:prSet presAssocID="{6FA277A2-AEFF-4003-8604-D74B99F3BBEB}" presName="spacerL" presStyleCnt="0"/>
      <dgm:spPr/>
    </dgm:pt>
    <dgm:pt modelId="{544B4D30-A818-47CF-85FB-418C2BBF6B5C}" type="pres">
      <dgm:prSet presAssocID="{6FA277A2-AEFF-4003-8604-D74B99F3BBEB}" presName="sibTrans" presStyleLbl="sibTrans2D1" presStyleIdx="0" presStyleCnt="2"/>
      <dgm:spPr/>
      <dgm:t>
        <a:bodyPr/>
        <a:lstStyle/>
        <a:p>
          <a:endParaRPr lang="en-US"/>
        </a:p>
      </dgm:t>
    </dgm:pt>
    <dgm:pt modelId="{2FBC3C85-0092-46A4-8D6D-3D08DDCF0B2B}" type="pres">
      <dgm:prSet presAssocID="{6FA277A2-AEFF-4003-8604-D74B99F3BBEB}" presName="spacerR" presStyleCnt="0"/>
      <dgm:spPr/>
    </dgm:pt>
    <dgm:pt modelId="{38E62619-B52A-4E93-A336-966B4484148C}" type="pres">
      <dgm:prSet presAssocID="{4735E020-A95D-4DF6-971F-4F64DC17AC1C}" presName="node" presStyleLbl="node1" presStyleIdx="1" presStyleCnt="3" custScaleX="201424" custScaleY="201424">
        <dgm:presLayoutVars>
          <dgm:bulletEnabled val="1"/>
        </dgm:presLayoutVars>
      </dgm:prSet>
      <dgm:spPr/>
      <dgm:t>
        <a:bodyPr/>
        <a:lstStyle/>
        <a:p>
          <a:endParaRPr lang="en-US"/>
        </a:p>
      </dgm:t>
    </dgm:pt>
    <dgm:pt modelId="{0908A16C-F688-4F57-BBA4-0617DEA6BAEC}" type="pres">
      <dgm:prSet presAssocID="{8F699ACB-5EE2-4B59-9DDB-1145E9DE7232}" presName="spacerL" presStyleCnt="0"/>
      <dgm:spPr/>
    </dgm:pt>
    <dgm:pt modelId="{11B3E466-5FB4-49CD-A81B-602C8F13E7A1}" type="pres">
      <dgm:prSet presAssocID="{8F699ACB-5EE2-4B59-9DDB-1145E9DE7232}" presName="sibTrans" presStyleLbl="sibTrans2D1" presStyleIdx="1" presStyleCnt="2"/>
      <dgm:spPr/>
      <dgm:t>
        <a:bodyPr/>
        <a:lstStyle/>
        <a:p>
          <a:endParaRPr lang="en-US"/>
        </a:p>
      </dgm:t>
    </dgm:pt>
    <dgm:pt modelId="{FF1A4199-9A89-4319-89D3-80E957C62E02}" type="pres">
      <dgm:prSet presAssocID="{8F699ACB-5EE2-4B59-9DDB-1145E9DE7232}" presName="spacerR" presStyleCnt="0"/>
      <dgm:spPr/>
    </dgm:pt>
    <dgm:pt modelId="{9D583460-F39E-404E-8DD8-5A577ECD8708}" type="pres">
      <dgm:prSet presAssocID="{C50CD529-BD24-484E-9B2B-7E92452E2C39}" presName="node" presStyleLbl="node1" presStyleIdx="2" presStyleCnt="3" custScaleX="201424" custScaleY="201424">
        <dgm:presLayoutVars>
          <dgm:bulletEnabled val="1"/>
        </dgm:presLayoutVars>
      </dgm:prSet>
      <dgm:spPr/>
      <dgm:t>
        <a:bodyPr/>
        <a:lstStyle/>
        <a:p>
          <a:endParaRPr lang="en-US"/>
        </a:p>
      </dgm:t>
    </dgm:pt>
  </dgm:ptLst>
  <dgm:cxnLst>
    <dgm:cxn modelId="{EBB94277-9120-467E-8DBD-99FDAA0218C2}" srcId="{C0B7B284-695F-4415-B896-C76F88F2C070}" destId="{0D8BED16-1981-4B06-916C-10BCE90C82D7}" srcOrd="0" destOrd="0" parTransId="{D6121747-5D41-4314-B2B0-65330F8F1939}" sibTransId="{6FA277A2-AEFF-4003-8604-D74B99F3BBEB}"/>
    <dgm:cxn modelId="{6B175074-7399-46F7-9E20-70ABD70F16FE}" srcId="{C0B7B284-695F-4415-B896-C76F88F2C070}" destId="{4735E020-A95D-4DF6-971F-4F64DC17AC1C}" srcOrd="1" destOrd="0" parTransId="{9D1B2C8A-3436-46DF-97D4-20E14E6DE650}" sibTransId="{8F699ACB-5EE2-4B59-9DDB-1145E9DE7232}"/>
    <dgm:cxn modelId="{6173CD60-B5B8-49E4-8D31-D886D8BFE810}" type="presOf" srcId="{C50CD529-BD24-484E-9B2B-7E92452E2C39}" destId="{9D583460-F39E-404E-8DD8-5A577ECD8708}" srcOrd="0" destOrd="0" presId="urn:microsoft.com/office/officeart/2005/8/layout/equation1"/>
    <dgm:cxn modelId="{CAB5F7F1-B6D1-4FF3-9A52-DC6A5EF2986C}" type="presOf" srcId="{4735E020-A95D-4DF6-971F-4F64DC17AC1C}" destId="{38E62619-B52A-4E93-A336-966B4484148C}" srcOrd="0" destOrd="0" presId="urn:microsoft.com/office/officeart/2005/8/layout/equation1"/>
    <dgm:cxn modelId="{29FABC15-9B5C-4CBE-8577-68A05AD2A185}" type="presOf" srcId="{6FA277A2-AEFF-4003-8604-D74B99F3BBEB}" destId="{544B4D30-A818-47CF-85FB-418C2BBF6B5C}" srcOrd="0" destOrd="0" presId="urn:microsoft.com/office/officeart/2005/8/layout/equation1"/>
    <dgm:cxn modelId="{4F840D69-DFA1-4E9C-945D-DA1815C85623}" type="presOf" srcId="{8F699ACB-5EE2-4B59-9DDB-1145E9DE7232}" destId="{11B3E466-5FB4-49CD-A81B-602C8F13E7A1}" srcOrd="0" destOrd="0" presId="urn:microsoft.com/office/officeart/2005/8/layout/equation1"/>
    <dgm:cxn modelId="{FF9B1A23-1818-4CF1-8F06-D983C25D2C04}" type="presOf" srcId="{C0B7B284-695F-4415-B896-C76F88F2C070}" destId="{E440B370-7E59-489A-BB39-03CB11742205}" srcOrd="0" destOrd="0" presId="urn:microsoft.com/office/officeart/2005/8/layout/equation1"/>
    <dgm:cxn modelId="{415B9E9A-94CC-49D3-93BA-B725BFA2B7CE}" type="presOf" srcId="{0D8BED16-1981-4B06-916C-10BCE90C82D7}" destId="{C6D2D914-4373-4A16-8766-3F51EF14E9C3}" srcOrd="0" destOrd="0" presId="urn:microsoft.com/office/officeart/2005/8/layout/equation1"/>
    <dgm:cxn modelId="{2DEAFA7B-D11C-44F4-8198-2DC3CCC27A95}" srcId="{C0B7B284-695F-4415-B896-C76F88F2C070}" destId="{C50CD529-BD24-484E-9B2B-7E92452E2C39}" srcOrd="2" destOrd="0" parTransId="{D00E14FD-637F-42A4-B8EC-ADBEDF2B4131}" sibTransId="{DA1A47F7-F9B4-43E8-A142-6EFDCEB4A479}"/>
    <dgm:cxn modelId="{B07703A8-02F6-4BFD-922D-A9B8564D8E9F}" type="presParOf" srcId="{E440B370-7E59-489A-BB39-03CB11742205}" destId="{C6D2D914-4373-4A16-8766-3F51EF14E9C3}" srcOrd="0" destOrd="0" presId="urn:microsoft.com/office/officeart/2005/8/layout/equation1"/>
    <dgm:cxn modelId="{7AEA9FFD-69A0-42C3-B6DE-63B048F16245}" type="presParOf" srcId="{E440B370-7E59-489A-BB39-03CB11742205}" destId="{DCF7C344-2451-4B33-B28B-BE3B7CAAFB02}" srcOrd="1" destOrd="0" presId="urn:microsoft.com/office/officeart/2005/8/layout/equation1"/>
    <dgm:cxn modelId="{54B8B85A-B952-4020-B397-6D8BDB1303F2}" type="presParOf" srcId="{E440B370-7E59-489A-BB39-03CB11742205}" destId="{544B4D30-A818-47CF-85FB-418C2BBF6B5C}" srcOrd="2" destOrd="0" presId="urn:microsoft.com/office/officeart/2005/8/layout/equation1"/>
    <dgm:cxn modelId="{B99C9B39-C281-41E0-A05C-EECE0AA00F7D}" type="presParOf" srcId="{E440B370-7E59-489A-BB39-03CB11742205}" destId="{2FBC3C85-0092-46A4-8D6D-3D08DDCF0B2B}" srcOrd="3" destOrd="0" presId="urn:microsoft.com/office/officeart/2005/8/layout/equation1"/>
    <dgm:cxn modelId="{D83B3154-DFAB-47CF-835D-B0895AF2D2E1}" type="presParOf" srcId="{E440B370-7E59-489A-BB39-03CB11742205}" destId="{38E62619-B52A-4E93-A336-966B4484148C}" srcOrd="4" destOrd="0" presId="urn:microsoft.com/office/officeart/2005/8/layout/equation1"/>
    <dgm:cxn modelId="{80726591-235A-4855-ACD5-3DA8B81FCFCB}" type="presParOf" srcId="{E440B370-7E59-489A-BB39-03CB11742205}" destId="{0908A16C-F688-4F57-BBA4-0617DEA6BAEC}" srcOrd="5" destOrd="0" presId="urn:microsoft.com/office/officeart/2005/8/layout/equation1"/>
    <dgm:cxn modelId="{FB0FE97A-A1A1-44C7-8842-9E3F6C2CE283}" type="presParOf" srcId="{E440B370-7E59-489A-BB39-03CB11742205}" destId="{11B3E466-5FB4-49CD-A81B-602C8F13E7A1}" srcOrd="6" destOrd="0" presId="urn:microsoft.com/office/officeart/2005/8/layout/equation1"/>
    <dgm:cxn modelId="{AB918609-F78D-424F-96AF-1ACF6B78A013}" type="presParOf" srcId="{E440B370-7E59-489A-BB39-03CB11742205}" destId="{FF1A4199-9A89-4319-89D3-80E957C62E02}" srcOrd="7" destOrd="0" presId="urn:microsoft.com/office/officeart/2005/8/layout/equation1"/>
    <dgm:cxn modelId="{5AF32574-832E-4DA6-BF83-30417A933A92}" type="presParOf" srcId="{E440B370-7E59-489A-BB39-03CB11742205}" destId="{9D583460-F39E-404E-8DD8-5A577ECD8708}" srcOrd="8" destOrd="0" presId="urn:microsoft.com/office/officeart/2005/8/layout/equation1"/>
  </dgm:cxnLst>
  <dgm:bg/>
  <dgm:whole>
    <a:ln>
      <a:noFill/>
    </a:ln>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73909F-55EF-4FAC-82DF-B94528D76D05}">
      <dsp:nvSpPr>
        <dsp:cNvPr id="0" name=""/>
        <dsp:cNvSpPr/>
      </dsp:nvSpPr>
      <dsp:spPr>
        <a:xfrm>
          <a:off x="0" y="74058"/>
          <a:ext cx="12272244" cy="1999648"/>
        </a:xfrm>
        <a:prstGeom prst="rect">
          <a:avLst/>
        </a:prstGeom>
        <a:noFill/>
        <a:ln>
          <a:noFill/>
        </a:ln>
        <a:effectLst/>
      </dsp:spPr>
      <dsp:style>
        <a:lnRef idx="0">
          <a:scrgbClr r="0" g="0" b="0"/>
        </a:lnRef>
        <a:fillRef idx="1">
          <a:scrgbClr r="0" g="0" b="0"/>
        </a:fillRef>
        <a:effectRef idx="0">
          <a:scrgbClr r="0" g="0" b="0"/>
        </a:effectRef>
        <a:fontRef idx="minor"/>
      </dsp:style>
      <dsp:txBody>
        <a:bodyPr spcFirstLastPara="0" vert="horz" wrap="square" lIns="213360" tIns="213360" rIns="213360" bIns="213360" numCol="1" spcCol="1270" anchor="ctr" anchorCtr="0">
          <a:noAutofit/>
        </a:bodyPr>
        <a:lstStyle/>
        <a:p>
          <a:pPr lvl="0" algn="ctr" defTabSz="2489200">
            <a:lnSpc>
              <a:spcPct val="90000"/>
            </a:lnSpc>
            <a:spcBef>
              <a:spcPct val="0"/>
            </a:spcBef>
            <a:spcAft>
              <a:spcPts val="600"/>
            </a:spcAft>
          </a:pPr>
          <a:r>
            <a:rPr lang="en-US" sz="5600" b="1" kern="1200" dirty="0" smtClean="0">
              <a:solidFill>
                <a:schemeClr val="tx2">
                  <a:lumMod val="25000"/>
                </a:schemeClr>
              </a:solidFill>
            </a:rPr>
            <a:t>Airborne Hazards &amp; </a:t>
          </a:r>
        </a:p>
        <a:p>
          <a:pPr lvl="0" algn="ctr" defTabSz="2489200">
            <a:lnSpc>
              <a:spcPct val="90000"/>
            </a:lnSpc>
            <a:spcBef>
              <a:spcPct val="0"/>
            </a:spcBef>
            <a:spcAft>
              <a:spcPts val="600"/>
            </a:spcAft>
          </a:pPr>
          <a:r>
            <a:rPr lang="en-US" sz="5600" b="1" kern="1200" dirty="0" smtClean="0">
              <a:solidFill>
                <a:schemeClr val="tx2">
                  <a:lumMod val="25000"/>
                </a:schemeClr>
              </a:solidFill>
            </a:rPr>
            <a:t>Post Deployment Health</a:t>
          </a:r>
          <a:endParaRPr lang="en-US" sz="5600" b="1" kern="1200" dirty="0">
            <a:solidFill>
              <a:schemeClr val="tx2">
                <a:lumMod val="25000"/>
              </a:schemeClr>
            </a:solidFill>
          </a:endParaRPr>
        </a:p>
      </dsp:txBody>
      <dsp:txXfrm>
        <a:off x="0" y="74058"/>
        <a:ext cx="12272244" cy="1999648"/>
      </dsp:txXfrm>
    </dsp:sp>
    <dsp:sp modelId="{701781F2-F483-4FEA-98E8-42D6A7714A40}">
      <dsp:nvSpPr>
        <dsp:cNvPr id="0" name=""/>
        <dsp:cNvSpPr/>
      </dsp:nvSpPr>
      <dsp:spPr>
        <a:xfrm>
          <a:off x="5992" y="2022595"/>
          <a:ext cx="4086753" cy="4199261"/>
        </a:xfrm>
        <a:prstGeom prst="rect">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b="1" kern="1200" dirty="0" smtClean="0">
              <a:effectLst>
                <a:outerShdw blurRad="38100" dist="38100" dir="2700000" algn="tl">
                  <a:srgbClr val="000000">
                    <a:alpha val="43137"/>
                  </a:srgbClr>
                </a:outerShdw>
              </a:effectLst>
            </a:rPr>
            <a:t> </a:t>
          </a:r>
          <a:endParaRPr lang="en-US" sz="2800" b="1" kern="1200" dirty="0">
            <a:effectLst>
              <a:outerShdw blurRad="38100" dist="38100" dir="2700000" algn="tl">
                <a:srgbClr val="000000">
                  <a:alpha val="43137"/>
                </a:srgbClr>
              </a:outerShdw>
            </a:effectLst>
          </a:endParaRPr>
        </a:p>
      </dsp:txBody>
      <dsp:txXfrm>
        <a:off x="5992" y="2022595"/>
        <a:ext cx="4086753" cy="4199261"/>
      </dsp:txXfrm>
    </dsp:sp>
    <dsp:sp modelId="{DBFF3A08-79DC-4B4A-A1FD-45597733F0F4}">
      <dsp:nvSpPr>
        <dsp:cNvPr id="0" name=""/>
        <dsp:cNvSpPr/>
      </dsp:nvSpPr>
      <dsp:spPr>
        <a:xfrm>
          <a:off x="4092745" y="2022595"/>
          <a:ext cx="4086753" cy="4199261"/>
        </a:xfrm>
        <a:prstGeom prst="rect">
          <a:avLst/>
        </a:prstGeom>
        <a:blipFill rotWithShape="0">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b="1" kern="1200" smtClean="0">
              <a:effectLst>
                <a:outerShdw blurRad="38100" dist="38100" dir="2700000" algn="tl">
                  <a:srgbClr val="000000">
                    <a:alpha val="43137"/>
                  </a:srgbClr>
                </a:outerShdw>
              </a:effectLst>
            </a:rPr>
            <a:t> </a:t>
          </a:r>
          <a:endParaRPr lang="en-US" sz="2800" b="1" kern="1200" dirty="0">
            <a:effectLst>
              <a:outerShdw blurRad="38100" dist="38100" dir="2700000" algn="tl">
                <a:srgbClr val="000000">
                  <a:alpha val="43137"/>
                </a:srgbClr>
              </a:outerShdw>
            </a:effectLst>
          </a:endParaRPr>
        </a:p>
      </dsp:txBody>
      <dsp:txXfrm>
        <a:off x="4092745" y="2022595"/>
        <a:ext cx="4086753" cy="4199261"/>
      </dsp:txXfrm>
    </dsp:sp>
    <dsp:sp modelId="{367089F4-8C55-4E6B-9A5A-16DDF82C0E71}">
      <dsp:nvSpPr>
        <dsp:cNvPr id="0" name=""/>
        <dsp:cNvSpPr/>
      </dsp:nvSpPr>
      <dsp:spPr>
        <a:xfrm>
          <a:off x="8161149" y="2013273"/>
          <a:ext cx="4086753" cy="4206231"/>
        </a:xfrm>
        <a:prstGeom prst="rect">
          <a:avLst/>
        </a:prstGeom>
        <a:blipFill rotWithShape="0">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endParaRPr lang="en-US" sz="2400" b="1" kern="1200" dirty="0">
            <a:effectLst>
              <a:outerShdw blurRad="38100" dist="38100" dir="2700000" algn="tl">
                <a:srgbClr val="000000">
                  <a:alpha val="43137"/>
                </a:srgbClr>
              </a:outerShdw>
            </a:effectLst>
          </a:endParaRPr>
        </a:p>
      </dsp:txBody>
      <dsp:txXfrm>
        <a:off x="8161149" y="2013273"/>
        <a:ext cx="4086753" cy="4206231"/>
      </dsp:txXfrm>
    </dsp:sp>
    <dsp:sp modelId="{8D48A8D6-26D7-40B4-B1C0-A2DBD0551E8D}">
      <dsp:nvSpPr>
        <dsp:cNvPr id="0" name=""/>
        <dsp:cNvSpPr/>
      </dsp:nvSpPr>
      <dsp:spPr>
        <a:xfrm>
          <a:off x="0" y="6077974"/>
          <a:ext cx="12272244" cy="374793"/>
        </a:xfrm>
        <a:prstGeom prst="rect">
          <a:avLst/>
        </a:prstGeom>
        <a:noFill/>
        <a:ln>
          <a:noFill/>
        </a:ln>
        <a:effectLst/>
      </dsp:spPr>
      <dsp:style>
        <a:lnRef idx="0">
          <a:scrgbClr r="0" g="0" b="0"/>
        </a:lnRef>
        <a:fillRef idx="1">
          <a:scrgbClr r="0" g="0" b="0"/>
        </a:fillRef>
        <a:effectRef idx="0">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A83BE1-26FD-4506-A22C-CDF53E99A685}">
      <dsp:nvSpPr>
        <dsp:cNvPr id="0" name=""/>
        <dsp:cNvSpPr/>
      </dsp:nvSpPr>
      <dsp:spPr>
        <a:xfrm>
          <a:off x="3504" y="417519"/>
          <a:ext cx="2780555" cy="1668333"/>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rtl="0">
            <a:lnSpc>
              <a:spcPct val="90000"/>
            </a:lnSpc>
            <a:spcBef>
              <a:spcPct val="0"/>
            </a:spcBef>
            <a:spcAft>
              <a:spcPct val="35000"/>
            </a:spcAft>
          </a:pPr>
          <a:r>
            <a:rPr lang="en-US" sz="3200" b="1" kern="1200" dirty="0" smtClean="0"/>
            <a:t>Burn pit smoke</a:t>
          </a:r>
          <a:endParaRPr lang="en-US" sz="3200" b="1" kern="1200" dirty="0"/>
        </a:p>
      </dsp:txBody>
      <dsp:txXfrm>
        <a:off x="3504" y="417519"/>
        <a:ext cx="2780555" cy="1668333"/>
      </dsp:txXfrm>
    </dsp:sp>
    <dsp:sp modelId="{2DD1E212-3F88-45B6-892A-A61B5E0D5B04}">
      <dsp:nvSpPr>
        <dsp:cNvPr id="0" name=""/>
        <dsp:cNvSpPr/>
      </dsp:nvSpPr>
      <dsp:spPr>
        <a:xfrm>
          <a:off x="3062116" y="417519"/>
          <a:ext cx="2780555" cy="1668333"/>
        </a:xfrm>
        <a:prstGeom prst="rect">
          <a:avLst/>
        </a:prstGeom>
        <a:solidFill>
          <a:schemeClr val="accent2">
            <a:hueOff val="668788"/>
            <a:satOff val="-834"/>
            <a:lumOff val="19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rtl="0">
            <a:lnSpc>
              <a:spcPct val="90000"/>
            </a:lnSpc>
            <a:spcBef>
              <a:spcPct val="0"/>
            </a:spcBef>
            <a:spcAft>
              <a:spcPct val="35000"/>
            </a:spcAft>
          </a:pPr>
          <a:r>
            <a:rPr lang="en-US" sz="3200" b="1" kern="1200" dirty="0" smtClean="0"/>
            <a:t>Sand &amp; dust storms</a:t>
          </a:r>
          <a:endParaRPr lang="en-US" sz="3200" b="1" kern="1200" dirty="0"/>
        </a:p>
      </dsp:txBody>
      <dsp:txXfrm>
        <a:off x="3062116" y="417519"/>
        <a:ext cx="2780555" cy="1668333"/>
      </dsp:txXfrm>
    </dsp:sp>
    <dsp:sp modelId="{4BB77865-2A38-499C-85D9-EA2EDA7B07BF}">
      <dsp:nvSpPr>
        <dsp:cNvPr id="0" name=""/>
        <dsp:cNvSpPr/>
      </dsp:nvSpPr>
      <dsp:spPr>
        <a:xfrm>
          <a:off x="6120727" y="417519"/>
          <a:ext cx="2780555" cy="1668333"/>
        </a:xfrm>
        <a:prstGeom prst="rect">
          <a:avLst/>
        </a:prstGeom>
        <a:solidFill>
          <a:schemeClr val="accent2">
            <a:hueOff val="1337577"/>
            <a:satOff val="-1668"/>
            <a:lumOff val="39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rtl="0">
            <a:lnSpc>
              <a:spcPct val="90000"/>
            </a:lnSpc>
            <a:spcBef>
              <a:spcPct val="0"/>
            </a:spcBef>
            <a:spcAft>
              <a:spcPct val="35000"/>
            </a:spcAft>
          </a:pPr>
          <a:r>
            <a:rPr lang="en-US" sz="3200" b="1" kern="1200" dirty="0" smtClean="0"/>
            <a:t>Construction dusts</a:t>
          </a:r>
          <a:endParaRPr lang="en-US" sz="3200" b="1" kern="1200" dirty="0"/>
        </a:p>
      </dsp:txBody>
      <dsp:txXfrm>
        <a:off x="6120727" y="417519"/>
        <a:ext cx="2780555" cy="1668333"/>
      </dsp:txXfrm>
    </dsp:sp>
    <dsp:sp modelId="{2E9FF7B7-9ACF-4032-81E3-7B937C0A7109}">
      <dsp:nvSpPr>
        <dsp:cNvPr id="0" name=""/>
        <dsp:cNvSpPr/>
      </dsp:nvSpPr>
      <dsp:spPr>
        <a:xfrm>
          <a:off x="9179339" y="417519"/>
          <a:ext cx="2780555" cy="1668333"/>
        </a:xfrm>
        <a:prstGeom prst="rect">
          <a:avLst/>
        </a:prstGeom>
        <a:solidFill>
          <a:schemeClr val="accent2">
            <a:hueOff val="2006365"/>
            <a:satOff val="-2502"/>
            <a:lumOff val="58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rtl="0">
            <a:lnSpc>
              <a:spcPct val="90000"/>
            </a:lnSpc>
            <a:spcBef>
              <a:spcPct val="0"/>
            </a:spcBef>
            <a:spcAft>
              <a:spcPct val="35000"/>
            </a:spcAft>
          </a:pPr>
          <a:r>
            <a:rPr lang="en-US" sz="3200" b="1" kern="1200" dirty="0" smtClean="0"/>
            <a:t>Diesel exhaust</a:t>
          </a:r>
          <a:endParaRPr lang="en-US" sz="3200" b="1" kern="1200" dirty="0"/>
        </a:p>
      </dsp:txBody>
      <dsp:txXfrm>
        <a:off x="9179339" y="417519"/>
        <a:ext cx="2780555" cy="1668333"/>
      </dsp:txXfrm>
    </dsp:sp>
    <dsp:sp modelId="{08F485B7-8EB1-49E7-BA4C-84B46CAEFFFF}">
      <dsp:nvSpPr>
        <dsp:cNvPr id="0" name=""/>
        <dsp:cNvSpPr/>
      </dsp:nvSpPr>
      <dsp:spPr>
        <a:xfrm>
          <a:off x="3504" y="2363908"/>
          <a:ext cx="2780555" cy="1668333"/>
        </a:xfrm>
        <a:prstGeom prst="rect">
          <a:avLst/>
        </a:prstGeom>
        <a:solidFill>
          <a:schemeClr val="accent2">
            <a:hueOff val="2675154"/>
            <a:satOff val="-3337"/>
            <a:lumOff val="78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rtl="0">
            <a:lnSpc>
              <a:spcPct val="90000"/>
            </a:lnSpc>
            <a:spcBef>
              <a:spcPct val="0"/>
            </a:spcBef>
            <a:spcAft>
              <a:spcPct val="35000"/>
            </a:spcAft>
          </a:pPr>
          <a:r>
            <a:rPr lang="en-US" sz="3200" b="1" kern="1200" dirty="0" smtClean="0"/>
            <a:t>Grain dusts </a:t>
          </a:r>
          <a:endParaRPr lang="en-US" sz="3200" b="1" kern="1200" dirty="0"/>
        </a:p>
      </dsp:txBody>
      <dsp:txXfrm>
        <a:off x="3504" y="2363908"/>
        <a:ext cx="2780555" cy="1668333"/>
      </dsp:txXfrm>
    </dsp:sp>
    <dsp:sp modelId="{937A7BD0-074C-4CE2-98F6-F8FD64000F1D}">
      <dsp:nvSpPr>
        <dsp:cNvPr id="0" name=""/>
        <dsp:cNvSpPr/>
      </dsp:nvSpPr>
      <dsp:spPr>
        <a:xfrm>
          <a:off x="3062116" y="2363908"/>
          <a:ext cx="2780555" cy="1668333"/>
        </a:xfrm>
        <a:prstGeom prst="rect">
          <a:avLst/>
        </a:prstGeom>
        <a:solidFill>
          <a:schemeClr val="accent2">
            <a:hueOff val="3343942"/>
            <a:satOff val="-4171"/>
            <a:lumOff val="98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rtl="0">
            <a:lnSpc>
              <a:spcPct val="90000"/>
            </a:lnSpc>
            <a:spcBef>
              <a:spcPct val="0"/>
            </a:spcBef>
            <a:spcAft>
              <a:spcPct val="35000"/>
            </a:spcAft>
          </a:pPr>
          <a:r>
            <a:rPr lang="en-US" sz="3200" b="1" kern="1200" dirty="0" smtClean="0"/>
            <a:t>Temperature extremes</a:t>
          </a:r>
        </a:p>
      </dsp:txBody>
      <dsp:txXfrm>
        <a:off x="3062116" y="2363908"/>
        <a:ext cx="2780555" cy="1668333"/>
      </dsp:txXfrm>
    </dsp:sp>
    <dsp:sp modelId="{4C7F653F-2BEA-4AD0-AB5F-32B87AAEF16F}">
      <dsp:nvSpPr>
        <dsp:cNvPr id="0" name=""/>
        <dsp:cNvSpPr/>
      </dsp:nvSpPr>
      <dsp:spPr>
        <a:xfrm>
          <a:off x="6120727" y="2363908"/>
          <a:ext cx="2780555" cy="1668333"/>
        </a:xfrm>
        <a:prstGeom prst="rect">
          <a:avLst/>
        </a:prstGeom>
        <a:solidFill>
          <a:schemeClr val="accent2">
            <a:hueOff val="4012731"/>
            <a:satOff val="-5005"/>
            <a:lumOff val="117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rtl="0">
            <a:lnSpc>
              <a:spcPct val="90000"/>
            </a:lnSpc>
            <a:spcBef>
              <a:spcPct val="0"/>
            </a:spcBef>
            <a:spcAft>
              <a:spcPct val="35000"/>
            </a:spcAft>
          </a:pPr>
          <a:r>
            <a:rPr lang="en-US" sz="3200" b="1" kern="1200" dirty="0" smtClean="0"/>
            <a:t>Heavy physical work</a:t>
          </a:r>
          <a:endParaRPr lang="en-US" sz="3200" b="1" kern="1200" dirty="0"/>
        </a:p>
      </dsp:txBody>
      <dsp:txXfrm>
        <a:off x="6120727" y="2363908"/>
        <a:ext cx="2780555" cy="1668333"/>
      </dsp:txXfrm>
    </dsp:sp>
    <dsp:sp modelId="{BE319C45-4C5D-4AF8-8FF5-BE34AEF9828B}">
      <dsp:nvSpPr>
        <dsp:cNvPr id="0" name=""/>
        <dsp:cNvSpPr/>
      </dsp:nvSpPr>
      <dsp:spPr>
        <a:xfrm>
          <a:off x="9179339" y="2363908"/>
          <a:ext cx="2780555" cy="1668333"/>
        </a:xfrm>
        <a:prstGeom prst="rect">
          <a:avLst/>
        </a:prstGeom>
        <a:solidFill>
          <a:schemeClr val="accent2">
            <a:hueOff val="4681519"/>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rtl="0">
            <a:lnSpc>
              <a:spcPct val="90000"/>
            </a:lnSpc>
            <a:spcBef>
              <a:spcPct val="0"/>
            </a:spcBef>
            <a:spcAft>
              <a:spcPct val="35000"/>
            </a:spcAft>
          </a:pPr>
          <a:r>
            <a:rPr lang="en-US" sz="3200" b="1" kern="1200" dirty="0" smtClean="0"/>
            <a:t>Psychological trauma</a:t>
          </a:r>
          <a:endParaRPr lang="en-US" sz="3200" b="1" kern="1200" dirty="0"/>
        </a:p>
      </dsp:txBody>
      <dsp:txXfrm>
        <a:off x="9179339" y="2363908"/>
        <a:ext cx="2780555" cy="1668333"/>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C64254-DAB6-844B-8CE9-3FECE53C93FA}">
      <dsp:nvSpPr>
        <dsp:cNvPr id="0" name=""/>
        <dsp:cNvSpPr/>
      </dsp:nvSpPr>
      <dsp:spPr>
        <a:xfrm>
          <a:off x="147071" y="2638923"/>
          <a:ext cx="2134726" cy="7034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1866900">
            <a:lnSpc>
              <a:spcPct val="90000"/>
            </a:lnSpc>
            <a:spcBef>
              <a:spcPct val="0"/>
            </a:spcBef>
            <a:spcAft>
              <a:spcPct val="35000"/>
            </a:spcAft>
          </a:pPr>
          <a:r>
            <a:rPr lang="en-US" sz="4200" kern="1200" dirty="0" smtClean="0"/>
            <a:t> </a:t>
          </a:r>
          <a:endParaRPr lang="en-US" sz="4200" kern="1200" dirty="0"/>
        </a:p>
      </dsp:txBody>
      <dsp:txXfrm>
        <a:off x="147071" y="2638923"/>
        <a:ext cx="2134726" cy="703489"/>
      </dsp:txXfrm>
    </dsp:sp>
    <dsp:sp modelId="{CE3A72FC-01AF-764C-8226-A61E56931500}">
      <dsp:nvSpPr>
        <dsp:cNvPr id="0" name=""/>
        <dsp:cNvSpPr/>
      </dsp:nvSpPr>
      <dsp:spPr>
        <a:xfrm>
          <a:off x="144646" y="2424965"/>
          <a:ext cx="169807" cy="169807"/>
        </a:xfrm>
        <a:prstGeom prst="ellipse">
          <a:avLst/>
        </a:prstGeom>
        <a:solidFill>
          <a:schemeClr val="accent2">
            <a:lumMod val="7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AFDCA5E-3678-344D-9A1D-68AB021B29AE}">
      <dsp:nvSpPr>
        <dsp:cNvPr id="0" name=""/>
        <dsp:cNvSpPr/>
      </dsp:nvSpPr>
      <dsp:spPr>
        <a:xfrm>
          <a:off x="263511" y="2187235"/>
          <a:ext cx="169807" cy="169807"/>
        </a:xfrm>
        <a:prstGeom prst="ellipse">
          <a:avLst/>
        </a:prstGeom>
        <a:solidFill>
          <a:schemeClr val="accent6">
            <a:lumMod val="7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46C6BF92-6E8F-CD41-86EB-D2DDDD7AD5F6}">
      <dsp:nvSpPr>
        <dsp:cNvPr id="0" name=""/>
        <dsp:cNvSpPr/>
      </dsp:nvSpPr>
      <dsp:spPr>
        <a:xfrm>
          <a:off x="548788" y="2234781"/>
          <a:ext cx="266840" cy="266840"/>
        </a:xfrm>
        <a:prstGeom prst="ellipse">
          <a:avLst/>
        </a:prstGeom>
        <a:solidFill>
          <a:srgbClr val="FFC0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8918137-35D5-7044-816A-A038A230BD89}">
      <dsp:nvSpPr>
        <dsp:cNvPr id="0" name=""/>
        <dsp:cNvSpPr/>
      </dsp:nvSpPr>
      <dsp:spPr>
        <a:xfrm>
          <a:off x="786519" y="1973277"/>
          <a:ext cx="169807" cy="169807"/>
        </a:xfrm>
        <a:prstGeom prst="ellipse">
          <a:avLst/>
        </a:prstGeom>
        <a:solidFill>
          <a:schemeClr val="accent2">
            <a:lumMod val="7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DC5A2E3D-38CF-C54F-98EC-886772E6DE57}">
      <dsp:nvSpPr>
        <dsp:cNvPr id="0" name=""/>
        <dsp:cNvSpPr/>
      </dsp:nvSpPr>
      <dsp:spPr>
        <a:xfrm>
          <a:off x="1095569" y="1878184"/>
          <a:ext cx="169807" cy="169807"/>
        </a:xfrm>
        <a:prstGeom prst="ellipse">
          <a:avLst/>
        </a:prstGeom>
        <a:solidFill>
          <a:srgbClr val="FFC0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2D01DC0-A57F-1A44-8A9A-F81EEC828025}">
      <dsp:nvSpPr>
        <dsp:cNvPr id="0" name=""/>
        <dsp:cNvSpPr/>
      </dsp:nvSpPr>
      <dsp:spPr>
        <a:xfrm>
          <a:off x="1475938" y="2044596"/>
          <a:ext cx="169807" cy="169807"/>
        </a:xfrm>
        <a:prstGeom prst="ellipse">
          <a:avLst/>
        </a:prstGeom>
        <a:solidFill>
          <a:srgbClr val="FFC0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D6951D3-B2D3-214E-865A-8913AD3AE52E}">
      <dsp:nvSpPr>
        <dsp:cNvPr id="0" name=""/>
        <dsp:cNvSpPr/>
      </dsp:nvSpPr>
      <dsp:spPr>
        <a:xfrm>
          <a:off x="1713669" y="2163461"/>
          <a:ext cx="266840" cy="266840"/>
        </a:xfrm>
        <a:prstGeom prst="ellipse">
          <a:avLst/>
        </a:prstGeom>
        <a:solidFill>
          <a:schemeClr val="accent6">
            <a:lumMod val="7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F4ABE3A-E2A2-1E4C-994F-5F65DA15DC9C}">
      <dsp:nvSpPr>
        <dsp:cNvPr id="0" name=""/>
        <dsp:cNvSpPr/>
      </dsp:nvSpPr>
      <dsp:spPr>
        <a:xfrm>
          <a:off x="2046493" y="2424965"/>
          <a:ext cx="169807" cy="169807"/>
        </a:xfrm>
        <a:prstGeom prst="ellipse">
          <a:avLst/>
        </a:prstGeom>
        <a:solidFill>
          <a:schemeClr val="accent2">
            <a:lumMod val="7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09EDFB8B-8038-CF40-9F73-550F1EF2E8C9}">
      <dsp:nvSpPr>
        <dsp:cNvPr id="0" name=""/>
        <dsp:cNvSpPr/>
      </dsp:nvSpPr>
      <dsp:spPr>
        <a:xfrm>
          <a:off x="2189131" y="2686469"/>
          <a:ext cx="169807" cy="169807"/>
        </a:xfrm>
        <a:prstGeom prst="ellipse">
          <a:avLst/>
        </a:prstGeom>
        <a:solidFill>
          <a:srgbClr val="FFC0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05C2F9D8-38EF-414F-BA52-199C4340B2E8}">
      <dsp:nvSpPr>
        <dsp:cNvPr id="0" name=""/>
        <dsp:cNvSpPr/>
      </dsp:nvSpPr>
      <dsp:spPr>
        <a:xfrm>
          <a:off x="952931" y="2187235"/>
          <a:ext cx="436648" cy="436648"/>
        </a:xfrm>
        <a:prstGeom prst="ellipse">
          <a:avLst/>
        </a:prstGeom>
        <a:solidFill>
          <a:schemeClr val="accent2">
            <a:lumMod val="7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223AE6C-83E5-0443-93DD-85974E7AB0EF}">
      <dsp:nvSpPr>
        <dsp:cNvPr id="0" name=""/>
        <dsp:cNvSpPr/>
      </dsp:nvSpPr>
      <dsp:spPr>
        <a:xfrm>
          <a:off x="25780" y="3090612"/>
          <a:ext cx="169807" cy="169807"/>
        </a:xfrm>
        <a:prstGeom prst="ellipse">
          <a:avLst/>
        </a:prstGeom>
        <a:solidFill>
          <a:srgbClr val="FFC0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46C97225-C4AD-5D40-9FD6-158545B78F37}">
      <dsp:nvSpPr>
        <dsp:cNvPr id="0" name=""/>
        <dsp:cNvSpPr/>
      </dsp:nvSpPr>
      <dsp:spPr>
        <a:xfrm>
          <a:off x="168419" y="3304570"/>
          <a:ext cx="266840" cy="266840"/>
        </a:xfrm>
        <a:prstGeom prst="ellipse">
          <a:avLst/>
        </a:prstGeom>
        <a:solidFill>
          <a:schemeClr val="accent6">
            <a:lumMod val="7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C2AA50E-DBBC-9448-8998-1056257F4CC9}">
      <dsp:nvSpPr>
        <dsp:cNvPr id="0" name=""/>
        <dsp:cNvSpPr/>
      </dsp:nvSpPr>
      <dsp:spPr>
        <a:xfrm>
          <a:off x="525015" y="3494754"/>
          <a:ext cx="388132" cy="388132"/>
        </a:xfrm>
        <a:prstGeom prst="ellipse">
          <a:avLst/>
        </a:prstGeom>
        <a:solidFill>
          <a:schemeClr val="accent2">
            <a:lumMod val="7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84BB396F-1A83-C841-89D8-EE45C59B3710}">
      <dsp:nvSpPr>
        <dsp:cNvPr id="0" name=""/>
        <dsp:cNvSpPr/>
      </dsp:nvSpPr>
      <dsp:spPr>
        <a:xfrm>
          <a:off x="1024250" y="3803804"/>
          <a:ext cx="169807" cy="169807"/>
        </a:xfrm>
        <a:prstGeom prst="ellipse">
          <a:avLst/>
        </a:prstGeom>
        <a:solidFill>
          <a:srgbClr val="FFC0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02EA1C29-367A-E34F-AB9C-EC2DD527BF21}">
      <dsp:nvSpPr>
        <dsp:cNvPr id="0" name=""/>
        <dsp:cNvSpPr/>
      </dsp:nvSpPr>
      <dsp:spPr>
        <a:xfrm>
          <a:off x="1119342" y="3494754"/>
          <a:ext cx="266840" cy="266840"/>
        </a:xfrm>
        <a:prstGeom prst="ellipse">
          <a:avLst/>
        </a:prstGeom>
        <a:solidFill>
          <a:schemeClr val="accent2">
            <a:lumMod val="7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F9215D5E-68CA-EC4E-BB80-616CE1D2F08F}">
      <dsp:nvSpPr>
        <dsp:cNvPr id="0" name=""/>
        <dsp:cNvSpPr/>
      </dsp:nvSpPr>
      <dsp:spPr>
        <a:xfrm>
          <a:off x="1357073" y="3827578"/>
          <a:ext cx="169807" cy="169807"/>
        </a:xfrm>
        <a:prstGeom prst="ellipse">
          <a:avLst/>
        </a:prstGeom>
        <a:solidFill>
          <a:schemeClr val="accent6">
            <a:lumMod val="7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1F484E1-5E78-DF49-A5AA-F88E9B1FE26A}">
      <dsp:nvSpPr>
        <dsp:cNvPr id="0" name=""/>
        <dsp:cNvSpPr/>
      </dsp:nvSpPr>
      <dsp:spPr>
        <a:xfrm>
          <a:off x="1571031" y="3447208"/>
          <a:ext cx="388132" cy="388132"/>
        </a:xfrm>
        <a:prstGeom prst="ellipse">
          <a:avLst/>
        </a:prstGeom>
        <a:solidFill>
          <a:schemeClr val="accent6">
            <a:lumMod val="7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68E983C-065F-1346-985E-D0F0257D1326}">
      <dsp:nvSpPr>
        <dsp:cNvPr id="0" name=""/>
        <dsp:cNvSpPr/>
      </dsp:nvSpPr>
      <dsp:spPr>
        <a:xfrm>
          <a:off x="2094039" y="3352116"/>
          <a:ext cx="266840" cy="266840"/>
        </a:xfrm>
        <a:prstGeom prst="ellipse">
          <a:avLst/>
        </a:prstGeom>
        <a:solidFill>
          <a:schemeClr val="accent2">
            <a:lumMod val="7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D2ACEEC-4C11-3248-A329-7C4CB90DC0D5}">
      <dsp:nvSpPr>
        <dsp:cNvPr id="0" name=""/>
        <dsp:cNvSpPr/>
      </dsp:nvSpPr>
      <dsp:spPr>
        <a:xfrm rot="19731123">
          <a:off x="2217365" y="1660624"/>
          <a:ext cx="783673" cy="1496117"/>
        </a:xfrm>
        <a:prstGeom prst="chevron">
          <a:avLst>
            <a:gd name="adj" fmla="val 62310"/>
          </a:avLst>
        </a:prstGeom>
        <a:gradFill rotWithShape="0">
          <a:gsLst>
            <a:gs pos="0">
              <a:schemeClr val="accent6">
                <a:lumMod val="50000"/>
              </a:schemeClr>
            </a:gs>
            <a:gs pos="80000">
              <a:schemeClr val="accent6">
                <a:lumMod val="75000"/>
              </a:schemeClr>
            </a:gs>
            <a:gs pos="100000">
              <a:schemeClr val="accent6">
                <a:lumMod val="60000"/>
                <a:lumOff val="4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7DC43D73-D405-3241-B143-4E3584DEB1C9}">
      <dsp:nvSpPr>
        <dsp:cNvPr id="0" name=""/>
        <dsp:cNvSpPr/>
      </dsp:nvSpPr>
      <dsp:spPr>
        <a:xfrm rot="19731123">
          <a:off x="2583154" y="1443403"/>
          <a:ext cx="783673" cy="1496117"/>
        </a:xfrm>
        <a:prstGeom prst="chevron">
          <a:avLst>
            <a:gd name="adj" fmla="val 62310"/>
          </a:avLst>
        </a:prstGeom>
        <a:gradFill rotWithShape="0">
          <a:gsLst>
            <a:gs pos="0">
              <a:schemeClr val="accent6">
                <a:lumMod val="50000"/>
              </a:schemeClr>
            </a:gs>
            <a:gs pos="80000">
              <a:schemeClr val="accent6">
                <a:lumMod val="75000"/>
              </a:schemeClr>
            </a:gs>
            <a:gs pos="100000">
              <a:schemeClr val="accent6">
                <a:lumMod val="60000"/>
                <a:lumOff val="4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4997AC18-2630-A644-94A0-6B86D20EF0A2}">
      <dsp:nvSpPr>
        <dsp:cNvPr id="0" name=""/>
        <dsp:cNvSpPr/>
      </dsp:nvSpPr>
      <dsp:spPr>
        <a:xfrm>
          <a:off x="3299465" y="271419"/>
          <a:ext cx="2284478" cy="1991045"/>
        </a:xfrm>
        <a:prstGeom prst="ellipse">
          <a:avLst/>
        </a:prstGeom>
        <a:blipFill rotWithShape="0">
          <a:blip xmlns:r="http://schemas.openxmlformats.org/officeDocument/2006/relationships" r:embed="rId1">
            <a:duotone>
              <a:prstClr val="black"/>
              <a:schemeClr val="accent2">
                <a:tint val="45000"/>
                <a:satMod val="400000"/>
              </a:schemeClr>
            </a:duotone>
          </a:blip>
          <a:stretch>
            <a:fillRect/>
          </a:stretch>
        </a:blip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244600">
            <a:lnSpc>
              <a:spcPct val="90000"/>
            </a:lnSpc>
            <a:spcBef>
              <a:spcPct val="0"/>
            </a:spcBef>
            <a:spcAft>
              <a:spcPct val="35000"/>
            </a:spcAft>
          </a:pPr>
          <a:r>
            <a:rPr lang="en-US" sz="2800" b="1" kern="1200" dirty="0" smtClean="0"/>
            <a:t>Airborne</a:t>
          </a:r>
        </a:p>
        <a:p>
          <a:pPr marL="0" lvl="0" indent="0" algn="ctr" defTabSz="1244600">
            <a:lnSpc>
              <a:spcPts val="2000"/>
            </a:lnSpc>
            <a:spcBef>
              <a:spcPct val="0"/>
            </a:spcBef>
            <a:spcAft>
              <a:spcPts val="0"/>
            </a:spcAft>
          </a:pPr>
          <a:r>
            <a:rPr lang="en-US" sz="2800" b="1" kern="1200" dirty="0" smtClean="0"/>
            <a:t>Exposures</a:t>
          </a:r>
          <a:endParaRPr lang="en-US" sz="2800" b="1" kern="1200" dirty="0"/>
        </a:p>
      </dsp:txBody>
      <dsp:txXfrm>
        <a:off x="3634019" y="563001"/>
        <a:ext cx="1615370" cy="1407881"/>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C64254-DAB6-844B-8CE9-3FECE53C93FA}">
      <dsp:nvSpPr>
        <dsp:cNvPr id="0" name=""/>
        <dsp:cNvSpPr/>
      </dsp:nvSpPr>
      <dsp:spPr>
        <a:xfrm>
          <a:off x="149955" y="1697718"/>
          <a:ext cx="2247580" cy="7406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5880" tIns="55880" rIns="55880" bIns="55880" numCol="1" spcCol="1270" anchor="ctr" anchorCtr="0">
          <a:noAutofit/>
        </a:bodyPr>
        <a:lstStyle/>
        <a:p>
          <a:pPr lvl="0" algn="ctr" defTabSz="1955800">
            <a:lnSpc>
              <a:spcPct val="90000"/>
            </a:lnSpc>
            <a:spcBef>
              <a:spcPct val="0"/>
            </a:spcBef>
            <a:spcAft>
              <a:spcPct val="35000"/>
            </a:spcAft>
          </a:pPr>
          <a:r>
            <a:rPr lang="en-US" sz="4400" kern="1200" dirty="0" smtClean="0"/>
            <a:t> </a:t>
          </a:r>
          <a:endParaRPr lang="en-US" sz="4400" kern="1200" dirty="0"/>
        </a:p>
      </dsp:txBody>
      <dsp:txXfrm>
        <a:off x="149955" y="1697718"/>
        <a:ext cx="2247580" cy="740680"/>
      </dsp:txXfrm>
    </dsp:sp>
    <dsp:sp modelId="{CE3A72FC-01AF-764C-8226-A61E56931500}">
      <dsp:nvSpPr>
        <dsp:cNvPr id="0" name=""/>
        <dsp:cNvSpPr/>
      </dsp:nvSpPr>
      <dsp:spPr>
        <a:xfrm>
          <a:off x="147401" y="1492069"/>
          <a:ext cx="178784" cy="178784"/>
        </a:xfrm>
        <a:prstGeom prst="ellipse">
          <a:avLst/>
        </a:prstGeom>
        <a:solidFill>
          <a:schemeClr val="accent2">
            <a:lumMod val="7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AFDCA5E-3678-344D-9A1D-68AB021B29AE}">
      <dsp:nvSpPr>
        <dsp:cNvPr id="0" name=""/>
        <dsp:cNvSpPr/>
      </dsp:nvSpPr>
      <dsp:spPr>
        <a:xfrm>
          <a:off x="272550" y="1241770"/>
          <a:ext cx="178784" cy="178784"/>
        </a:xfrm>
        <a:prstGeom prst="ellipse">
          <a:avLst/>
        </a:prstGeom>
        <a:solidFill>
          <a:schemeClr val="accent6">
            <a:lumMod val="7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46C6BF92-6E8F-CD41-86EB-D2DDDD7AD5F6}">
      <dsp:nvSpPr>
        <dsp:cNvPr id="0" name=""/>
        <dsp:cNvSpPr/>
      </dsp:nvSpPr>
      <dsp:spPr>
        <a:xfrm>
          <a:off x="572909" y="1291830"/>
          <a:ext cx="280947" cy="280947"/>
        </a:xfrm>
        <a:prstGeom prst="ellipse">
          <a:avLst/>
        </a:prstGeom>
        <a:solidFill>
          <a:srgbClr val="FFC0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8918137-35D5-7044-816A-A038A230BD89}">
      <dsp:nvSpPr>
        <dsp:cNvPr id="0" name=""/>
        <dsp:cNvSpPr/>
      </dsp:nvSpPr>
      <dsp:spPr>
        <a:xfrm>
          <a:off x="823208" y="1016502"/>
          <a:ext cx="178784" cy="178784"/>
        </a:xfrm>
        <a:prstGeom prst="ellipse">
          <a:avLst/>
        </a:prstGeom>
        <a:solidFill>
          <a:schemeClr val="accent6">
            <a:lumMod val="7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DC5A2E3D-38CF-C54F-98EC-886772E6DE57}">
      <dsp:nvSpPr>
        <dsp:cNvPr id="0" name=""/>
        <dsp:cNvSpPr/>
      </dsp:nvSpPr>
      <dsp:spPr>
        <a:xfrm>
          <a:off x="1148596" y="916382"/>
          <a:ext cx="178784" cy="178784"/>
        </a:xfrm>
        <a:prstGeom prst="ellipse">
          <a:avLst/>
        </a:prstGeom>
        <a:solidFill>
          <a:schemeClr val="accent6">
            <a:lumMod val="7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2D01DC0-A57F-1A44-8A9A-F81EEC828025}">
      <dsp:nvSpPr>
        <dsp:cNvPr id="0" name=""/>
        <dsp:cNvSpPr/>
      </dsp:nvSpPr>
      <dsp:spPr>
        <a:xfrm>
          <a:off x="1549074" y="1091591"/>
          <a:ext cx="178784" cy="178784"/>
        </a:xfrm>
        <a:prstGeom prst="ellipse">
          <a:avLst/>
        </a:prstGeom>
        <a:solidFill>
          <a:srgbClr val="FFC0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D6951D3-B2D3-214E-865A-8913AD3AE52E}">
      <dsp:nvSpPr>
        <dsp:cNvPr id="0" name=""/>
        <dsp:cNvSpPr/>
      </dsp:nvSpPr>
      <dsp:spPr>
        <a:xfrm>
          <a:off x="1799373" y="1216741"/>
          <a:ext cx="280947" cy="280947"/>
        </a:xfrm>
        <a:prstGeom prst="ellipse">
          <a:avLst/>
        </a:prstGeom>
        <a:solidFill>
          <a:schemeClr val="accent2">
            <a:lumMod val="7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F4ABE3A-E2A2-1E4C-994F-5F65DA15DC9C}">
      <dsp:nvSpPr>
        <dsp:cNvPr id="0" name=""/>
        <dsp:cNvSpPr/>
      </dsp:nvSpPr>
      <dsp:spPr>
        <a:xfrm>
          <a:off x="2149791" y="1492069"/>
          <a:ext cx="178784" cy="178784"/>
        </a:xfrm>
        <a:prstGeom prst="ellipse">
          <a:avLst/>
        </a:prstGeom>
        <a:solidFill>
          <a:srgbClr val="FFC0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09EDFB8B-8038-CF40-9F73-550F1EF2E8C9}">
      <dsp:nvSpPr>
        <dsp:cNvPr id="0" name=""/>
        <dsp:cNvSpPr/>
      </dsp:nvSpPr>
      <dsp:spPr>
        <a:xfrm>
          <a:off x="2299970" y="1767398"/>
          <a:ext cx="178784" cy="178784"/>
        </a:xfrm>
        <a:prstGeom prst="ellipse">
          <a:avLst/>
        </a:prstGeom>
        <a:solidFill>
          <a:srgbClr val="FFC0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05C2F9D8-38EF-414F-BA52-199C4340B2E8}">
      <dsp:nvSpPr>
        <dsp:cNvPr id="0" name=""/>
        <dsp:cNvSpPr/>
      </dsp:nvSpPr>
      <dsp:spPr>
        <a:xfrm>
          <a:off x="998417" y="1241770"/>
          <a:ext cx="459732" cy="459732"/>
        </a:xfrm>
        <a:prstGeom prst="ellipse">
          <a:avLst/>
        </a:prstGeom>
        <a:solidFill>
          <a:schemeClr val="accent2">
            <a:lumMod val="7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223AE6C-83E5-0443-93DD-85974E7AB0EF}">
      <dsp:nvSpPr>
        <dsp:cNvPr id="0" name=""/>
        <dsp:cNvSpPr/>
      </dsp:nvSpPr>
      <dsp:spPr>
        <a:xfrm>
          <a:off x="22251" y="2192906"/>
          <a:ext cx="178784" cy="178784"/>
        </a:xfrm>
        <a:prstGeom prst="ellipse">
          <a:avLst/>
        </a:prstGeom>
        <a:solidFill>
          <a:schemeClr val="accent6">
            <a:lumMod val="7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46C97225-C4AD-5D40-9FD6-158545B78F37}">
      <dsp:nvSpPr>
        <dsp:cNvPr id="0" name=""/>
        <dsp:cNvSpPr/>
      </dsp:nvSpPr>
      <dsp:spPr>
        <a:xfrm>
          <a:off x="172431" y="2418175"/>
          <a:ext cx="280947" cy="280947"/>
        </a:xfrm>
        <a:prstGeom prst="ellipse">
          <a:avLst/>
        </a:prstGeom>
        <a:solidFill>
          <a:schemeClr val="accent2">
            <a:lumMod val="7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C2AA50E-DBBC-9448-8998-1056257F4CC9}">
      <dsp:nvSpPr>
        <dsp:cNvPr id="0" name=""/>
        <dsp:cNvSpPr/>
      </dsp:nvSpPr>
      <dsp:spPr>
        <a:xfrm>
          <a:off x="547879" y="2618414"/>
          <a:ext cx="408651" cy="408651"/>
        </a:xfrm>
        <a:prstGeom prst="ellipse">
          <a:avLst/>
        </a:prstGeom>
        <a:solidFill>
          <a:srgbClr val="FFC0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84BB396F-1A83-C841-89D8-EE45C59B3710}">
      <dsp:nvSpPr>
        <dsp:cNvPr id="0" name=""/>
        <dsp:cNvSpPr/>
      </dsp:nvSpPr>
      <dsp:spPr>
        <a:xfrm>
          <a:off x="1073506" y="2943802"/>
          <a:ext cx="178784" cy="178784"/>
        </a:xfrm>
        <a:prstGeom prst="ellipse">
          <a:avLst/>
        </a:prstGeom>
        <a:solidFill>
          <a:schemeClr val="accent2">
            <a:lumMod val="7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02EA1C29-367A-E34F-AB9C-EC2DD527BF21}">
      <dsp:nvSpPr>
        <dsp:cNvPr id="0" name=""/>
        <dsp:cNvSpPr/>
      </dsp:nvSpPr>
      <dsp:spPr>
        <a:xfrm>
          <a:off x="1173626" y="2618414"/>
          <a:ext cx="280947" cy="280947"/>
        </a:xfrm>
        <a:prstGeom prst="ellipse">
          <a:avLst/>
        </a:prstGeom>
        <a:solidFill>
          <a:schemeClr val="accent6">
            <a:lumMod val="7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F9215D5E-68CA-EC4E-BB80-616CE1D2F08F}">
      <dsp:nvSpPr>
        <dsp:cNvPr id="0" name=""/>
        <dsp:cNvSpPr/>
      </dsp:nvSpPr>
      <dsp:spPr>
        <a:xfrm>
          <a:off x="1423925" y="2968832"/>
          <a:ext cx="178784" cy="178784"/>
        </a:xfrm>
        <a:prstGeom prst="ellipse">
          <a:avLst/>
        </a:prstGeom>
        <a:solidFill>
          <a:srgbClr val="FFC0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1F484E1-5E78-DF49-A5AA-F88E9B1FE26A}">
      <dsp:nvSpPr>
        <dsp:cNvPr id="0" name=""/>
        <dsp:cNvSpPr/>
      </dsp:nvSpPr>
      <dsp:spPr>
        <a:xfrm>
          <a:off x="1649194" y="2568354"/>
          <a:ext cx="408651" cy="408651"/>
        </a:xfrm>
        <a:prstGeom prst="ellipse">
          <a:avLst/>
        </a:prstGeom>
        <a:solidFill>
          <a:schemeClr val="accent2">
            <a:lumMod val="7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68E983C-065F-1346-985E-D0F0257D1326}">
      <dsp:nvSpPr>
        <dsp:cNvPr id="0" name=""/>
        <dsp:cNvSpPr/>
      </dsp:nvSpPr>
      <dsp:spPr>
        <a:xfrm>
          <a:off x="2199851" y="2468235"/>
          <a:ext cx="280947" cy="280947"/>
        </a:xfrm>
        <a:prstGeom prst="ellipse">
          <a:avLst/>
        </a:prstGeom>
        <a:solidFill>
          <a:schemeClr val="accent6">
            <a:lumMod val="7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D2ACEEC-4C11-3248-A329-7C4CB90DC0D5}">
      <dsp:nvSpPr>
        <dsp:cNvPr id="0" name=""/>
        <dsp:cNvSpPr/>
      </dsp:nvSpPr>
      <dsp:spPr>
        <a:xfrm rot="2221083">
          <a:off x="2296041" y="2025037"/>
          <a:ext cx="825103" cy="1575211"/>
        </a:xfrm>
        <a:prstGeom prst="chevron">
          <a:avLst>
            <a:gd name="adj" fmla="val 62310"/>
          </a:avLst>
        </a:prstGeom>
        <a:gradFill rotWithShape="0">
          <a:gsLst>
            <a:gs pos="0">
              <a:schemeClr val="accent2"/>
            </a:gs>
            <a:gs pos="80000">
              <a:schemeClr val="accent2">
                <a:lumMod val="60000"/>
                <a:lumOff val="40000"/>
              </a:schemeClr>
            </a:gs>
            <a:gs pos="100000">
              <a:schemeClr val="accent2">
                <a:lumMod val="20000"/>
                <a:lumOff val="8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7DC43D73-D405-3241-B143-4E3584DEB1C9}">
      <dsp:nvSpPr>
        <dsp:cNvPr id="0" name=""/>
        <dsp:cNvSpPr/>
      </dsp:nvSpPr>
      <dsp:spPr>
        <a:xfrm rot="2221083">
          <a:off x="2633683" y="2297549"/>
          <a:ext cx="825103" cy="1575211"/>
        </a:xfrm>
        <a:prstGeom prst="chevron">
          <a:avLst>
            <a:gd name="adj" fmla="val 62310"/>
          </a:avLst>
        </a:prstGeom>
        <a:gradFill rotWithShape="0">
          <a:gsLst>
            <a:gs pos="0">
              <a:schemeClr val="accent2"/>
            </a:gs>
            <a:gs pos="80000">
              <a:schemeClr val="accent2">
                <a:lumMod val="60000"/>
                <a:lumOff val="40000"/>
              </a:schemeClr>
            </a:gs>
            <a:gs pos="100000">
              <a:schemeClr val="accent2">
                <a:lumMod val="20000"/>
                <a:lumOff val="8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4997AC18-2630-A644-94A0-6B86D20EF0A2}">
      <dsp:nvSpPr>
        <dsp:cNvPr id="0" name=""/>
        <dsp:cNvSpPr/>
      </dsp:nvSpPr>
      <dsp:spPr>
        <a:xfrm>
          <a:off x="4021993" y="14051"/>
          <a:ext cx="1912739" cy="1912739"/>
        </a:xfrm>
        <a:prstGeom prst="ellipse">
          <a:avLst/>
        </a:prstGeom>
        <a:no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955800">
            <a:lnSpc>
              <a:spcPct val="90000"/>
            </a:lnSpc>
            <a:spcBef>
              <a:spcPct val="0"/>
            </a:spcBef>
            <a:spcAft>
              <a:spcPct val="35000"/>
            </a:spcAft>
          </a:pPr>
          <a:r>
            <a:rPr lang="en-US" sz="4400" kern="1200" dirty="0" smtClean="0"/>
            <a:t> </a:t>
          </a:r>
          <a:endParaRPr lang="en-US" sz="4400" kern="1200" dirty="0"/>
        </a:p>
      </dsp:txBody>
      <dsp:txXfrm>
        <a:off x="4302107" y="294165"/>
        <a:ext cx="1352511" cy="1352511"/>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C64254-DAB6-844B-8CE9-3FECE53C93FA}">
      <dsp:nvSpPr>
        <dsp:cNvPr id="0" name=""/>
        <dsp:cNvSpPr/>
      </dsp:nvSpPr>
      <dsp:spPr>
        <a:xfrm>
          <a:off x="147071" y="2638923"/>
          <a:ext cx="2134726" cy="7034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1866900">
            <a:lnSpc>
              <a:spcPct val="90000"/>
            </a:lnSpc>
            <a:spcBef>
              <a:spcPct val="0"/>
            </a:spcBef>
            <a:spcAft>
              <a:spcPct val="35000"/>
            </a:spcAft>
          </a:pPr>
          <a:r>
            <a:rPr lang="en-US" sz="4200" kern="1200" dirty="0" smtClean="0"/>
            <a:t> </a:t>
          </a:r>
          <a:endParaRPr lang="en-US" sz="4200" kern="1200" dirty="0"/>
        </a:p>
      </dsp:txBody>
      <dsp:txXfrm>
        <a:off x="147071" y="2638923"/>
        <a:ext cx="2134726" cy="703489"/>
      </dsp:txXfrm>
    </dsp:sp>
    <dsp:sp modelId="{CE3A72FC-01AF-764C-8226-A61E56931500}">
      <dsp:nvSpPr>
        <dsp:cNvPr id="0" name=""/>
        <dsp:cNvSpPr/>
      </dsp:nvSpPr>
      <dsp:spPr>
        <a:xfrm>
          <a:off x="144646" y="2424965"/>
          <a:ext cx="169807" cy="169807"/>
        </a:xfrm>
        <a:prstGeom prst="ellipse">
          <a:avLst/>
        </a:prstGeom>
        <a:solidFill>
          <a:schemeClr val="accent2">
            <a:lumMod val="7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AFDCA5E-3678-344D-9A1D-68AB021B29AE}">
      <dsp:nvSpPr>
        <dsp:cNvPr id="0" name=""/>
        <dsp:cNvSpPr/>
      </dsp:nvSpPr>
      <dsp:spPr>
        <a:xfrm>
          <a:off x="263511" y="2187235"/>
          <a:ext cx="169807" cy="169807"/>
        </a:xfrm>
        <a:prstGeom prst="ellipse">
          <a:avLst/>
        </a:prstGeom>
        <a:solidFill>
          <a:schemeClr val="accent6">
            <a:lumMod val="7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46C6BF92-6E8F-CD41-86EB-D2DDDD7AD5F6}">
      <dsp:nvSpPr>
        <dsp:cNvPr id="0" name=""/>
        <dsp:cNvSpPr/>
      </dsp:nvSpPr>
      <dsp:spPr>
        <a:xfrm>
          <a:off x="548788" y="2234781"/>
          <a:ext cx="266840" cy="266840"/>
        </a:xfrm>
        <a:prstGeom prst="ellipse">
          <a:avLst/>
        </a:prstGeom>
        <a:solidFill>
          <a:srgbClr val="FFC0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8918137-35D5-7044-816A-A038A230BD89}">
      <dsp:nvSpPr>
        <dsp:cNvPr id="0" name=""/>
        <dsp:cNvSpPr/>
      </dsp:nvSpPr>
      <dsp:spPr>
        <a:xfrm>
          <a:off x="786519" y="1973277"/>
          <a:ext cx="169807" cy="169807"/>
        </a:xfrm>
        <a:prstGeom prst="ellipse">
          <a:avLst/>
        </a:prstGeom>
        <a:solidFill>
          <a:schemeClr val="accent2">
            <a:lumMod val="7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DC5A2E3D-38CF-C54F-98EC-886772E6DE57}">
      <dsp:nvSpPr>
        <dsp:cNvPr id="0" name=""/>
        <dsp:cNvSpPr/>
      </dsp:nvSpPr>
      <dsp:spPr>
        <a:xfrm>
          <a:off x="1095569" y="1878184"/>
          <a:ext cx="169807" cy="169807"/>
        </a:xfrm>
        <a:prstGeom prst="ellipse">
          <a:avLst/>
        </a:prstGeom>
        <a:solidFill>
          <a:srgbClr val="FFC0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2D01DC0-A57F-1A44-8A9A-F81EEC828025}">
      <dsp:nvSpPr>
        <dsp:cNvPr id="0" name=""/>
        <dsp:cNvSpPr/>
      </dsp:nvSpPr>
      <dsp:spPr>
        <a:xfrm>
          <a:off x="1475938" y="2044596"/>
          <a:ext cx="169807" cy="169807"/>
        </a:xfrm>
        <a:prstGeom prst="ellipse">
          <a:avLst/>
        </a:prstGeom>
        <a:solidFill>
          <a:srgbClr val="FFC0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D6951D3-B2D3-214E-865A-8913AD3AE52E}">
      <dsp:nvSpPr>
        <dsp:cNvPr id="0" name=""/>
        <dsp:cNvSpPr/>
      </dsp:nvSpPr>
      <dsp:spPr>
        <a:xfrm>
          <a:off x="1713669" y="2163461"/>
          <a:ext cx="266840" cy="266840"/>
        </a:xfrm>
        <a:prstGeom prst="ellipse">
          <a:avLst/>
        </a:prstGeom>
        <a:solidFill>
          <a:schemeClr val="accent6">
            <a:lumMod val="7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F4ABE3A-E2A2-1E4C-994F-5F65DA15DC9C}">
      <dsp:nvSpPr>
        <dsp:cNvPr id="0" name=""/>
        <dsp:cNvSpPr/>
      </dsp:nvSpPr>
      <dsp:spPr>
        <a:xfrm>
          <a:off x="2046493" y="2424965"/>
          <a:ext cx="169807" cy="169807"/>
        </a:xfrm>
        <a:prstGeom prst="ellipse">
          <a:avLst/>
        </a:prstGeom>
        <a:solidFill>
          <a:schemeClr val="accent2">
            <a:lumMod val="7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09EDFB8B-8038-CF40-9F73-550F1EF2E8C9}">
      <dsp:nvSpPr>
        <dsp:cNvPr id="0" name=""/>
        <dsp:cNvSpPr/>
      </dsp:nvSpPr>
      <dsp:spPr>
        <a:xfrm>
          <a:off x="2189131" y="2686469"/>
          <a:ext cx="169807" cy="169807"/>
        </a:xfrm>
        <a:prstGeom prst="ellipse">
          <a:avLst/>
        </a:prstGeom>
        <a:solidFill>
          <a:srgbClr val="FFC0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05C2F9D8-38EF-414F-BA52-199C4340B2E8}">
      <dsp:nvSpPr>
        <dsp:cNvPr id="0" name=""/>
        <dsp:cNvSpPr/>
      </dsp:nvSpPr>
      <dsp:spPr>
        <a:xfrm>
          <a:off x="952931" y="2187235"/>
          <a:ext cx="436648" cy="436648"/>
        </a:xfrm>
        <a:prstGeom prst="ellipse">
          <a:avLst/>
        </a:prstGeom>
        <a:solidFill>
          <a:schemeClr val="accent2">
            <a:lumMod val="7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223AE6C-83E5-0443-93DD-85974E7AB0EF}">
      <dsp:nvSpPr>
        <dsp:cNvPr id="0" name=""/>
        <dsp:cNvSpPr/>
      </dsp:nvSpPr>
      <dsp:spPr>
        <a:xfrm>
          <a:off x="25780" y="3090612"/>
          <a:ext cx="169807" cy="169807"/>
        </a:xfrm>
        <a:prstGeom prst="ellipse">
          <a:avLst/>
        </a:prstGeom>
        <a:solidFill>
          <a:srgbClr val="FFC0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46C97225-C4AD-5D40-9FD6-158545B78F37}">
      <dsp:nvSpPr>
        <dsp:cNvPr id="0" name=""/>
        <dsp:cNvSpPr/>
      </dsp:nvSpPr>
      <dsp:spPr>
        <a:xfrm>
          <a:off x="168419" y="3304570"/>
          <a:ext cx="266840" cy="266840"/>
        </a:xfrm>
        <a:prstGeom prst="ellipse">
          <a:avLst/>
        </a:prstGeom>
        <a:solidFill>
          <a:schemeClr val="accent6">
            <a:lumMod val="7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C2AA50E-DBBC-9448-8998-1056257F4CC9}">
      <dsp:nvSpPr>
        <dsp:cNvPr id="0" name=""/>
        <dsp:cNvSpPr/>
      </dsp:nvSpPr>
      <dsp:spPr>
        <a:xfrm>
          <a:off x="525015" y="3494754"/>
          <a:ext cx="388132" cy="388132"/>
        </a:xfrm>
        <a:prstGeom prst="ellipse">
          <a:avLst/>
        </a:prstGeom>
        <a:solidFill>
          <a:schemeClr val="accent2">
            <a:lumMod val="7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84BB396F-1A83-C841-89D8-EE45C59B3710}">
      <dsp:nvSpPr>
        <dsp:cNvPr id="0" name=""/>
        <dsp:cNvSpPr/>
      </dsp:nvSpPr>
      <dsp:spPr>
        <a:xfrm>
          <a:off x="1024250" y="3803804"/>
          <a:ext cx="169807" cy="169807"/>
        </a:xfrm>
        <a:prstGeom prst="ellipse">
          <a:avLst/>
        </a:prstGeom>
        <a:solidFill>
          <a:srgbClr val="FFC0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02EA1C29-367A-E34F-AB9C-EC2DD527BF21}">
      <dsp:nvSpPr>
        <dsp:cNvPr id="0" name=""/>
        <dsp:cNvSpPr/>
      </dsp:nvSpPr>
      <dsp:spPr>
        <a:xfrm>
          <a:off x="1119342" y="3494754"/>
          <a:ext cx="266840" cy="266840"/>
        </a:xfrm>
        <a:prstGeom prst="ellipse">
          <a:avLst/>
        </a:prstGeom>
        <a:solidFill>
          <a:schemeClr val="accent2">
            <a:lumMod val="7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F9215D5E-68CA-EC4E-BB80-616CE1D2F08F}">
      <dsp:nvSpPr>
        <dsp:cNvPr id="0" name=""/>
        <dsp:cNvSpPr/>
      </dsp:nvSpPr>
      <dsp:spPr>
        <a:xfrm>
          <a:off x="1357073" y="3827578"/>
          <a:ext cx="169807" cy="169807"/>
        </a:xfrm>
        <a:prstGeom prst="ellipse">
          <a:avLst/>
        </a:prstGeom>
        <a:solidFill>
          <a:schemeClr val="accent6">
            <a:lumMod val="7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1F484E1-5E78-DF49-A5AA-F88E9B1FE26A}">
      <dsp:nvSpPr>
        <dsp:cNvPr id="0" name=""/>
        <dsp:cNvSpPr/>
      </dsp:nvSpPr>
      <dsp:spPr>
        <a:xfrm>
          <a:off x="1571031" y="3447208"/>
          <a:ext cx="388132" cy="388132"/>
        </a:xfrm>
        <a:prstGeom prst="ellipse">
          <a:avLst/>
        </a:prstGeom>
        <a:solidFill>
          <a:schemeClr val="accent6">
            <a:lumMod val="7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68E983C-065F-1346-985E-D0F0257D1326}">
      <dsp:nvSpPr>
        <dsp:cNvPr id="0" name=""/>
        <dsp:cNvSpPr/>
      </dsp:nvSpPr>
      <dsp:spPr>
        <a:xfrm>
          <a:off x="2094039" y="3352116"/>
          <a:ext cx="266840" cy="266840"/>
        </a:xfrm>
        <a:prstGeom prst="ellipse">
          <a:avLst/>
        </a:prstGeom>
        <a:solidFill>
          <a:schemeClr val="accent2">
            <a:lumMod val="7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D2ACEEC-4C11-3248-A329-7C4CB90DC0D5}">
      <dsp:nvSpPr>
        <dsp:cNvPr id="0" name=""/>
        <dsp:cNvSpPr/>
      </dsp:nvSpPr>
      <dsp:spPr>
        <a:xfrm rot="19731123">
          <a:off x="2217365" y="1660624"/>
          <a:ext cx="783673" cy="1496117"/>
        </a:xfrm>
        <a:prstGeom prst="chevron">
          <a:avLst>
            <a:gd name="adj" fmla="val 62310"/>
          </a:avLst>
        </a:prstGeom>
        <a:gradFill rotWithShape="0">
          <a:gsLst>
            <a:gs pos="0">
              <a:schemeClr val="accent6">
                <a:lumMod val="50000"/>
              </a:schemeClr>
            </a:gs>
            <a:gs pos="80000">
              <a:schemeClr val="accent6">
                <a:lumMod val="75000"/>
              </a:schemeClr>
            </a:gs>
            <a:gs pos="100000">
              <a:schemeClr val="accent6">
                <a:lumMod val="60000"/>
                <a:lumOff val="4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7DC43D73-D405-3241-B143-4E3584DEB1C9}">
      <dsp:nvSpPr>
        <dsp:cNvPr id="0" name=""/>
        <dsp:cNvSpPr/>
      </dsp:nvSpPr>
      <dsp:spPr>
        <a:xfrm rot="19731123">
          <a:off x="2583154" y="1443403"/>
          <a:ext cx="783673" cy="1496117"/>
        </a:xfrm>
        <a:prstGeom prst="chevron">
          <a:avLst>
            <a:gd name="adj" fmla="val 62310"/>
          </a:avLst>
        </a:prstGeom>
        <a:gradFill rotWithShape="0">
          <a:gsLst>
            <a:gs pos="0">
              <a:schemeClr val="accent6">
                <a:lumMod val="50000"/>
              </a:schemeClr>
            </a:gs>
            <a:gs pos="80000">
              <a:schemeClr val="accent6">
                <a:lumMod val="75000"/>
              </a:schemeClr>
            </a:gs>
            <a:gs pos="100000">
              <a:schemeClr val="accent6">
                <a:lumMod val="60000"/>
                <a:lumOff val="4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4997AC18-2630-A644-94A0-6B86D20EF0A2}">
      <dsp:nvSpPr>
        <dsp:cNvPr id="0" name=""/>
        <dsp:cNvSpPr/>
      </dsp:nvSpPr>
      <dsp:spPr>
        <a:xfrm>
          <a:off x="3299465" y="271419"/>
          <a:ext cx="2284478" cy="1991045"/>
        </a:xfrm>
        <a:prstGeom prst="ellipse">
          <a:avLst/>
        </a:prstGeom>
        <a:blipFill rotWithShape="0">
          <a:blip xmlns:r="http://schemas.openxmlformats.org/officeDocument/2006/relationships" r:embed="rId1">
            <a:duotone>
              <a:prstClr val="black"/>
              <a:schemeClr val="accent2">
                <a:tint val="45000"/>
                <a:satMod val="400000"/>
              </a:schemeClr>
            </a:duotone>
          </a:blip>
          <a:stretch>
            <a:fillRect/>
          </a:stretch>
        </a:blip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244600">
            <a:lnSpc>
              <a:spcPct val="90000"/>
            </a:lnSpc>
            <a:spcBef>
              <a:spcPct val="0"/>
            </a:spcBef>
            <a:spcAft>
              <a:spcPct val="35000"/>
            </a:spcAft>
          </a:pPr>
          <a:r>
            <a:rPr lang="en-US" sz="2800" b="1" kern="1200" dirty="0" smtClean="0"/>
            <a:t>Airborne</a:t>
          </a:r>
        </a:p>
        <a:p>
          <a:pPr marL="0" lvl="0" indent="0" algn="ctr" defTabSz="1244600">
            <a:lnSpc>
              <a:spcPts val="2000"/>
            </a:lnSpc>
            <a:spcBef>
              <a:spcPct val="0"/>
            </a:spcBef>
            <a:spcAft>
              <a:spcPts val="0"/>
            </a:spcAft>
          </a:pPr>
          <a:r>
            <a:rPr lang="en-US" sz="2800" b="1" kern="1200" dirty="0" smtClean="0"/>
            <a:t>Exposures</a:t>
          </a:r>
          <a:endParaRPr lang="en-US" sz="2800" b="1" kern="1200" dirty="0"/>
        </a:p>
      </dsp:txBody>
      <dsp:txXfrm>
        <a:off x="3634019" y="563001"/>
        <a:ext cx="1615370" cy="1407881"/>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C64254-DAB6-844B-8CE9-3FECE53C93FA}">
      <dsp:nvSpPr>
        <dsp:cNvPr id="0" name=""/>
        <dsp:cNvSpPr/>
      </dsp:nvSpPr>
      <dsp:spPr>
        <a:xfrm>
          <a:off x="149955" y="1697718"/>
          <a:ext cx="2247580" cy="7406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5880" tIns="55880" rIns="55880" bIns="55880" numCol="1" spcCol="1270" anchor="ctr" anchorCtr="0">
          <a:noAutofit/>
        </a:bodyPr>
        <a:lstStyle/>
        <a:p>
          <a:pPr lvl="0" algn="ctr" defTabSz="1955800">
            <a:lnSpc>
              <a:spcPct val="90000"/>
            </a:lnSpc>
            <a:spcBef>
              <a:spcPct val="0"/>
            </a:spcBef>
            <a:spcAft>
              <a:spcPct val="35000"/>
            </a:spcAft>
          </a:pPr>
          <a:r>
            <a:rPr lang="en-US" sz="4400" kern="1200" dirty="0" smtClean="0"/>
            <a:t> </a:t>
          </a:r>
          <a:endParaRPr lang="en-US" sz="4400" kern="1200" dirty="0"/>
        </a:p>
      </dsp:txBody>
      <dsp:txXfrm>
        <a:off x="149955" y="1697718"/>
        <a:ext cx="2247580" cy="740680"/>
      </dsp:txXfrm>
    </dsp:sp>
    <dsp:sp modelId="{CE3A72FC-01AF-764C-8226-A61E56931500}">
      <dsp:nvSpPr>
        <dsp:cNvPr id="0" name=""/>
        <dsp:cNvSpPr/>
      </dsp:nvSpPr>
      <dsp:spPr>
        <a:xfrm>
          <a:off x="147401" y="1492069"/>
          <a:ext cx="178784" cy="178784"/>
        </a:xfrm>
        <a:prstGeom prst="ellipse">
          <a:avLst/>
        </a:prstGeom>
        <a:solidFill>
          <a:schemeClr val="accent2">
            <a:lumMod val="7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AFDCA5E-3678-344D-9A1D-68AB021B29AE}">
      <dsp:nvSpPr>
        <dsp:cNvPr id="0" name=""/>
        <dsp:cNvSpPr/>
      </dsp:nvSpPr>
      <dsp:spPr>
        <a:xfrm>
          <a:off x="272550" y="1241770"/>
          <a:ext cx="178784" cy="178784"/>
        </a:xfrm>
        <a:prstGeom prst="ellipse">
          <a:avLst/>
        </a:prstGeom>
        <a:solidFill>
          <a:schemeClr val="accent6">
            <a:lumMod val="7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46C6BF92-6E8F-CD41-86EB-D2DDDD7AD5F6}">
      <dsp:nvSpPr>
        <dsp:cNvPr id="0" name=""/>
        <dsp:cNvSpPr/>
      </dsp:nvSpPr>
      <dsp:spPr>
        <a:xfrm>
          <a:off x="572909" y="1291830"/>
          <a:ext cx="280947" cy="280947"/>
        </a:xfrm>
        <a:prstGeom prst="ellipse">
          <a:avLst/>
        </a:prstGeom>
        <a:solidFill>
          <a:srgbClr val="FFC0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8918137-35D5-7044-816A-A038A230BD89}">
      <dsp:nvSpPr>
        <dsp:cNvPr id="0" name=""/>
        <dsp:cNvSpPr/>
      </dsp:nvSpPr>
      <dsp:spPr>
        <a:xfrm>
          <a:off x="823208" y="1016502"/>
          <a:ext cx="178784" cy="178784"/>
        </a:xfrm>
        <a:prstGeom prst="ellipse">
          <a:avLst/>
        </a:prstGeom>
        <a:solidFill>
          <a:schemeClr val="accent6">
            <a:lumMod val="7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DC5A2E3D-38CF-C54F-98EC-886772E6DE57}">
      <dsp:nvSpPr>
        <dsp:cNvPr id="0" name=""/>
        <dsp:cNvSpPr/>
      </dsp:nvSpPr>
      <dsp:spPr>
        <a:xfrm>
          <a:off x="1148596" y="916382"/>
          <a:ext cx="178784" cy="178784"/>
        </a:xfrm>
        <a:prstGeom prst="ellipse">
          <a:avLst/>
        </a:prstGeom>
        <a:solidFill>
          <a:schemeClr val="accent6">
            <a:lumMod val="7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2D01DC0-A57F-1A44-8A9A-F81EEC828025}">
      <dsp:nvSpPr>
        <dsp:cNvPr id="0" name=""/>
        <dsp:cNvSpPr/>
      </dsp:nvSpPr>
      <dsp:spPr>
        <a:xfrm>
          <a:off x="1549074" y="1091591"/>
          <a:ext cx="178784" cy="178784"/>
        </a:xfrm>
        <a:prstGeom prst="ellipse">
          <a:avLst/>
        </a:prstGeom>
        <a:solidFill>
          <a:srgbClr val="FFC0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D6951D3-B2D3-214E-865A-8913AD3AE52E}">
      <dsp:nvSpPr>
        <dsp:cNvPr id="0" name=""/>
        <dsp:cNvSpPr/>
      </dsp:nvSpPr>
      <dsp:spPr>
        <a:xfrm>
          <a:off x="1799373" y="1216741"/>
          <a:ext cx="280947" cy="280947"/>
        </a:xfrm>
        <a:prstGeom prst="ellipse">
          <a:avLst/>
        </a:prstGeom>
        <a:solidFill>
          <a:schemeClr val="accent2">
            <a:lumMod val="7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F4ABE3A-E2A2-1E4C-994F-5F65DA15DC9C}">
      <dsp:nvSpPr>
        <dsp:cNvPr id="0" name=""/>
        <dsp:cNvSpPr/>
      </dsp:nvSpPr>
      <dsp:spPr>
        <a:xfrm>
          <a:off x="2149791" y="1492069"/>
          <a:ext cx="178784" cy="178784"/>
        </a:xfrm>
        <a:prstGeom prst="ellipse">
          <a:avLst/>
        </a:prstGeom>
        <a:solidFill>
          <a:srgbClr val="FFC0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09EDFB8B-8038-CF40-9F73-550F1EF2E8C9}">
      <dsp:nvSpPr>
        <dsp:cNvPr id="0" name=""/>
        <dsp:cNvSpPr/>
      </dsp:nvSpPr>
      <dsp:spPr>
        <a:xfrm>
          <a:off x="2299970" y="1767398"/>
          <a:ext cx="178784" cy="178784"/>
        </a:xfrm>
        <a:prstGeom prst="ellipse">
          <a:avLst/>
        </a:prstGeom>
        <a:solidFill>
          <a:srgbClr val="FFC0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05C2F9D8-38EF-414F-BA52-199C4340B2E8}">
      <dsp:nvSpPr>
        <dsp:cNvPr id="0" name=""/>
        <dsp:cNvSpPr/>
      </dsp:nvSpPr>
      <dsp:spPr>
        <a:xfrm>
          <a:off x="998417" y="1241770"/>
          <a:ext cx="459732" cy="459732"/>
        </a:xfrm>
        <a:prstGeom prst="ellipse">
          <a:avLst/>
        </a:prstGeom>
        <a:solidFill>
          <a:schemeClr val="accent2">
            <a:lumMod val="7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223AE6C-83E5-0443-93DD-85974E7AB0EF}">
      <dsp:nvSpPr>
        <dsp:cNvPr id="0" name=""/>
        <dsp:cNvSpPr/>
      </dsp:nvSpPr>
      <dsp:spPr>
        <a:xfrm>
          <a:off x="22251" y="2192906"/>
          <a:ext cx="178784" cy="178784"/>
        </a:xfrm>
        <a:prstGeom prst="ellipse">
          <a:avLst/>
        </a:prstGeom>
        <a:solidFill>
          <a:schemeClr val="accent6">
            <a:lumMod val="7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46C97225-C4AD-5D40-9FD6-158545B78F37}">
      <dsp:nvSpPr>
        <dsp:cNvPr id="0" name=""/>
        <dsp:cNvSpPr/>
      </dsp:nvSpPr>
      <dsp:spPr>
        <a:xfrm>
          <a:off x="172431" y="2418175"/>
          <a:ext cx="280947" cy="280947"/>
        </a:xfrm>
        <a:prstGeom prst="ellipse">
          <a:avLst/>
        </a:prstGeom>
        <a:solidFill>
          <a:schemeClr val="accent2">
            <a:lumMod val="7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C2AA50E-DBBC-9448-8998-1056257F4CC9}">
      <dsp:nvSpPr>
        <dsp:cNvPr id="0" name=""/>
        <dsp:cNvSpPr/>
      </dsp:nvSpPr>
      <dsp:spPr>
        <a:xfrm>
          <a:off x="547879" y="2618414"/>
          <a:ext cx="408651" cy="408651"/>
        </a:xfrm>
        <a:prstGeom prst="ellipse">
          <a:avLst/>
        </a:prstGeom>
        <a:solidFill>
          <a:srgbClr val="FFC0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84BB396F-1A83-C841-89D8-EE45C59B3710}">
      <dsp:nvSpPr>
        <dsp:cNvPr id="0" name=""/>
        <dsp:cNvSpPr/>
      </dsp:nvSpPr>
      <dsp:spPr>
        <a:xfrm>
          <a:off x="1073506" y="2943802"/>
          <a:ext cx="178784" cy="178784"/>
        </a:xfrm>
        <a:prstGeom prst="ellipse">
          <a:avLst/>
        </a:prstGeom>
        <a:solidFill>
          <a:schemeClr val="accent2">
            <a:lumMod val="7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02EA1C29-367A-E34F-AB9C-EC2DD527BF21}">
      <dsp:nvSpPr>
        <dsp:cNvPr id="0" name=""/>
        <dsp:cNvSpPr/>
      </dsp:nvSpPr>
      <dsp:spPr>
        <a:xfrm>
          <a:off x="1173626" y="2618414"/>
          <a:ext cx="280947" cy="280947"/>
        </a:xfrm>
        <a:prstGeom prst="ellipse">
          <a:avLst/>
        </a:prstGeom>
        <a:solidFill>
          <a:schemeClr val="accent6">
            <a:lumMod val="7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F9215D5E-68CA-EC4E-BB80-616CE1D2F08F}">
      <dsp:nvSpPr>
        <dsp:cNvPr id="0" name=""/>
        <dsp:cNvSpPr/>
      </dsp:nvSpPr>
      <dsp:spPr>
        <a:xfrm>
          <a:off x="1423925" y="2968832"/>
          <a:ext cx="178784" cy="178784"/>
        </a:xfrm>
        <a:prstGeom prst="ellipse">
          <a:avLst/>
        </a:prstGeom>
        <a:solidFill>
          <a:srgbClr val="FFC0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1F484E1-5E78-DF49-A5AA-F88E9B1FE26A}">
      <dsp:nvSpPr>
        <dsp:cNvPr id="0" name=""/>
        <dsp:cNvSpPr/>
      </dsp:nvSpPr>
      <dsp:spPr>
        <a:xfrm>
          <a:off x="1649194" y="2568354"/>
          <a:ext cx="408651" cy="408651"/>
        </a:xfrm>
        <a:prstGeom prst="ellipse">
          <a:avLst/>
        </a:prstGeom>
        <a:solidFill>
          <a:schemeClr val="accent2">
            <a:lumMod val="7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68E983C-065F-1346-985E-D0F0257D1326}">
      <dsp:nvSpPr>
        <dsp:cNvPr id="0" name=""/>
        <dsp:cNvSpPr/>
      </dsp:nvSpPr>
      <dsp:spPr>
        <a:xfrm>
          <a:off x="2199851" y="2468235"/>
          <a:ext cx="280947" cy="280947"/>
        </a:xfrm>
        <a:prstGeom prst="ellipse">
          <a:avLst/>
        </a:prstGeom>
        <a:solidFill>
          <a:schemeClr val="accent6">
            <a:lumMod val="7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D2ACEEC-4C11-3248-A329-7C4CB90DC0D5}">
      <dsp:nvSpPr>
        <dsp:cNvPr id="0" name=""/>
        <dsp:cNvSpPr/>
      </dsp:nvSpPr>
      <dsp:spPr>
        <a:xfrm rot="2221083">
          <a:off x="2296041" y="2025037"/>
          <a:ext cx="825103" cy="1575211"/>
        </a:xfrm>
        <a:prstGeom prst="chevron">
          <a:avLst>
            <a:gd name="adj" fmla="val 62310"/>
          </a:avLst>
        </a:prstGeom>
        <a:gradFill rotWithShape="0">
          <a:gsLst>
            <a:gs pos="0">
              <a:schemeClr val="accent2"/>
            </a:gs>
            <a:gs pos="80000">
              <a:schemeClr val="accent2">
                <a:lumMod val="60000"/>
                <a:lumOff val="40000"/>
              </a:schemeClr>
            </a:gs>
            <a:gs pos="100000">
              <a:schemeClr val="accent2">
                <a:lumMod val="20000"/>
                <a:lumOff val="8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7DC43D73-D405-3241-B143-4E3584DEB1C9}">
      <dsp:nvSpPr>
        <dsp:cNvPr id="0" name=""/>
        <dsp:cNvSpPr/>
      </dsp:nvSpPr>
      <dsp:spPr>
        <a:xfrm rot="2221083">
          <a:off x="2633683" y="2297549"/>
          <a:ext cx="825103" cy="1575211"/>
        </a:xfrm>
        <a:prstGeom prst="chevron">
          <a:avLst>
            <a:gd name="adj" fmla="val 62310"/>
          </a:avLst>
        </a:prstGeom>
        <a:gradFill rotWithShape="0">
          <a:gsLst>
            <a:gs pos="0">
              <a:schemeClr val="accent2"/>
            </a:gs>
            <a:gs pos="80000">
              <a:schemeClr val="accent2">
                <a:lumMod val="60000"/>
                <a:lumOff val="40000"/>
              </a:schemeClr>
            </a:gs>
            <a:gs pos="100000">
              <a:schemeClr val="accent2">
                <a:lumMod val="20000"/>
                <a:lumOff val="8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4997AC18-2630-A644-94A0-6B86D20EF0A2}">
      <dsp:nvSpPr>
        <dsp:cNvPr id="0" name=""/>
        <dsp:cNvSpPr/>
      </dsp:nvSpPr>
      <dsp:spPr>
        <a:xfrm>
          <a:off x="4021993" y="14051"/>
          <a:ext cx="1912739" cy="1912739"/>
        </a:xfrm>
        <a:prstGeom prst="ellipse">
          <a:avLst/>
        </a:prstGeom>
        <a:no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955800">
            <a:lnSpc>
              <a:spcPct val="90000"/>
            </a:lnSpc>
            <a:spcBef>
              <a:spcPct val="0"/>
            </a:spcBef>
            <a:spcAft>
              <a:spcPct val="35000"/>
            </a:spcAft>
          </a:pPr>
          <a:r>
            <a:rPr lang="en-US" sz="4400" kern="1200" dirty="0" smtClean="0"/>
            <a:t> </a:t>
          </a:r>
          <a:endParaRPr lang="en-US" sz="4400" kern="1200" dirty="0"/>
        </a:p>
      </dsp:txBody>
      <dsp:txXfrm>
        <a:off x="4302107" y="294165"/>
        <a:ext cx="1352511" cy="1352511"/>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C64254-DAB6-844B-8CE9-3FECE53C93FA}">
      <dsp:nvSpPr>
        <dsp:cNvPr id="0" name=""/>
        <dsp:cNvSpPr/>
      </dsp:nvSpPr>
      <dsp:spPr>
        <a:xfrm>
          <a:off x="147071" y="2638923"/>
          <a:ext cx="2134726" cy="7034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1866900">
            <a:lnSpc>
              <a:spcPct val="90000"/>
            </a:lnSpc>
            <a:spcBef>
              <a:spcPct val="0"/>
            </a:spcBef>
            <a:spcAft>
              <a:spcPct val="35000"/>
            </a:spcAft>
          </a:pPr>
          <a:r>
            <a:rPr lang="en-US" sz="4200" kern="1200" dirty="0" smtClean="0"/>
            <a:t> </a:t>
          </a:r>
          <a:endParaRPr lang="en-US" sz="4200" kern="1200" dirty="0"/>
        </a:p>
      </dsp:txBody>
      <dsp:txXfrm>
        <a:off x="147071" y="2638923"/>
        <a:ext cx="2134726" cy="703489"/>
      </dsp:txXfrm>
    </dsp:sp>
    <dsp:sp modelId="{CE3A72FC-01AF-764C-8226-A61E56931500}">
      <dsp:nvSpPr>
        <dsp:cNvPr id="0" name=""/>
        <dsp:cNvSpPr/>
      </dsp:nvSpPr>
      <dsp:spPr>
        <a:xfrm>
          <a:off x="144646" y="2424965"/>
          <a:ext cx="169807" cy="169807"/>
        </a:xfrm>
        <a:prstGeom prst="ellipse">
          <a:avLst/>
        </a:prstGeom>
        <a:solidFill>
          <a:schemeClr val="accent2">
            <a:lumMod val="7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AFDCA5E-3678-344D-9A1D-68AB021B29AE}">
      <dsp:nvSpPr>
        <dsp:cNvPr id="0" name=""/>
        <dsp:cNvSpPr/>
      </dsp:nvSpPr>
      <dsp:spPr>
        <a:xfrm>
          <a:off x="263511" y="2187235"/>
          <a:ext cx="169807" cy="169807"/>
        </a:xfrm>
        <a:prstGeom prst="ellipse">
          <a:avLst/>
        </a:prstGeom>
        <a:solidFill>
          <a:schemeClr val="accent6">
            <a:lumMod val="7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46C6BF92-6E8F-CD41-86EB-D2DDDD7AD5F6}">
      <dsp:nvSpPr>
        <dsp:cNvPr id="0" name=""/>
        <dsp:cNvSpPr/>
      </dsp:nvSpPr>
      <dsp:spPr>
        <a:xfrm>
          <a:off x="548788" y="2234781"/>
          <a:ext cx="266840" cy="266840"/>
        </a:xfrm>
        <a:prstGeom prst="ellipse">
          <a:avLst/>
        </a:prstGeom>
        <a:solidFill>
          <a:srgbClr val="FFC0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8918137-35D5-7044-816A-A038A230BD89}">
      <dsp:nvSpPr>
        <dsp:cNvPr id="0" name=""/>
        <dsp:cNvSpPr/>
      </dsp:nvSpPr>
      <dsp:spPr>
        <a:xfrm>
          <a:off x="786519" y="1973277"/>
          <a:ext cx="169807" cy="169807"/>
        </a:xfrm>
        <a:prstGeom prst="ellipse">
          <a:avLst/>
        </a:prstGeom>
        <a:solidFill>
          <a:schemeClr val="accent2">
            <a:lumMod val="7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DC5A2E3D-38CF-C54F-98EC-886772E6DE57}">
      <dsp:nvSpPr>
        <dsp:cNvPr id="0" name=""/>
        <dsp:cNvSpPr/>
      </dsp:nvSpPr>
      <dsp:spPr>
        <a:xfrm>
          <a:off x="1095569" y="1878184"/>
          <a:ext cx="169807" cy="169807"/>
        </a:xfrm>
        <a:prstGeom prst="ellipse">
          <a:avLst/>
        </a:prstGeom>
        <a:solidFill>
          <a:srgbClr val="FFC0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2D01DC0-A57F-1A44-8A9A-F81EEC828025}">
      <dsp:nvSpPr>
        <dsp:cNvPr id="0" name=""/>
        <dsp:cNvSpPr/>
      </dsp:nvSpPr>
      <dsp:spPr>
        <a:xfrm>
          <a:off x="1475938" y="2044596"/>
          <a:ext cx="169807" cy="169807"/>
        </a:xfrm>
        <a:prstGeom prst="ellipse">
          <a:avLst/>
        </a:prstGeom>
        <a:solidFill>
          <a:srgbClr val="FFC0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D6951D3-B2D3-214E-865A-8913AD3AE52E}">
      <dsp:nvSpPr>
        <dsp:cNvPr id="0" name=""/>
        <dsp:cNvSpPr/>
      </dsp:nvSpPr>
      <dsp:spPr>
        <a:xfrm>
          <a:off x="1713669" y="2163461"/>
          <a:ext cx="266840" cy="266840"/>
        </a:xfrm>
        <a:prstGeom prst="ellipse">
          <a:avLst/>
        </a:prstGeom>
        <a:solidFill>
          <a:schemeClr val="accent6">
            <a:lumMod val="7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F4ABE3A-E2A2-1E4C-994F-5F65DA15DC9C}">
      <dsp:nvSpPr>
        <dsp:cNvPr id="0" name=""/>
        <dsp:cNvSpPr/>
      </dsp:nvSpPr>
      <dsp:spPr>
        <a:xfrm>
          <a:off x="2046493" y="2424965"/>
          <a:ext cx="169807" cy="169807"/>
        </a:xfrm>
        <a:prstGeom prst="ellipse">
          <a:avLst/>
        </a:prstGeom>
        <a:solidFill>
          <a:schemeClr val="accent2">
            <a:lumMod val="7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09EDFB8B-8038-CF40-9F73-550F1EF2E8C9}">
      <dsp:nvSpPr>
        <dsp:cNvPr id="0" name=""/>
        <dsp:cNvSpPr/>
      </dsp:nvSpPr>
      <dsp:spPr>
        <a:xfrm>
          <a:off x="2189131" y="2686469"/>
          <a:ext cx="169807" cy="169807"/>
        </a:xfrm>
        <a:prstGeom prst="ellipse">
          <a:avLst/>
        </a:prstGeom>
        <a:solidFill>
          <a:srgbClr val="FFC0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05C2F9D8-38EF-414F-BA52-199C4340B2E8}">
      <dsp:nvSpPr>
        <dsp:cNvPr id="0" name=""/>
        <dsp:cNvSpPr/>
      </dsp:nvSpPr>
      <dsp:spPr>
        <a:xfrm>
          <a:off x="952931" y="2187235"/>
          <a:ext cx="436648" cy="436648"/>
        </a:xfrm>
        <a:prstGeom prst="ellipse">
          <a:avLst/>
        </a:prstGeom>
        <a:solidFill>
          <a:schemeClr val="accent2">
            <a:lumMod val="7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223AE6C-83E5-0443-93DD-85974E7AB0EF}">
      <dsp:nvSpPr>
        <dsp:cNvPr id="0" name=""/>
        <dsp:cNvSpPr/>
      </dsp:nvSpPr>
      <dsp:spPr>
        <a:xfrm>
          <a:off x="25780" y="3090612"/>
          <a:ext cx="169807" cy="169807"/>
        </a:xfrm>
        <a:prstGeom prst="ellipse">
          <a:avLst/>
        </a:prstGeom>
        <a:solidFill>
          <a:srgbClr val="FFC0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46C97225-C4AD-5D40-9FD6-158545B78F37}">
      <dsp:nvSpPr>
        <dsp:cNvPr id="0" name=""/>
        <dsp:cNvSpPr/>
      </dsp:nvSpPr>
      <dsp:spPr>
        <a:xfrm>
          <a:off x="168419" y="3304570"/>
          <a:ext cx="266840" cy="266840"/>
        </a:xfrm>
        <a:prstGeom prst="ellipse">
          <a:avLst/>
        </a:prstGeom>
        <a:solidFill>
          <a:schemeClr val="accent6">
            <a:lumMod val="7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C2AA50E-DBBC-9448-8998-1056257F4CC9}">
      <dsp:nvSpPr>
        <dsp:cNvPr id="0" name=""/>
        <dsp:cNvSpPr/>
      </dsp:nvSpPr>
      <dsp:spPr>
        <a:xfrm>
          <a:off x="525015" y="3494754"/>
          <a:ext cx="388132" cy="388132"/>
        </a:xfrm>
        <a:prstGeom prst="ellipse">
          <a:avLst/>
        </a:prstGeom>
        <a:solidFill>
          <a:schemeClr val="accent2">
            <a:lumMod val="7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84BB396F-1A83-C841-89D8-EE45C59B3710}">
      <dsp:nvSpPr>
        <dsp:cNvPr id="0" name=""/>
        <dsp:cNvSpPr/>
      </dsp:nvSpPr>
      <dsp:spPr>
        <a:xfrm>
          <a:off x="1024250" y="3803804"/>
          <a:ext cx="169807" cy="169807"/>
        </a:xfrm>
        <a:prstGeom prst="ellipse">
          <a:avLst/>
        </a:prstGeom>
        <a:solidFill>
          <a:srgbClr val="FFC0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02EA1C29-367A-E34F-AB9C-EC2DD527BF21}">
      <dsp:nvSpPr>
        <dsp:cNvPr id="0" name=""/>
        <dsp:cNvSpPr/>
      </dsp:nvSpPr>
      <dsp:spPr>
        <a:xfrm>
          <a:off x="1119342" y="3494754"/>
          <a:ext cx="266840" cy="266840"/>
        </a:xfrm>
        <a:prstGeom prst="ellipse">
          <a:avLst/>
        </a:prstGeom>
        <a:solidFill>
          <a:schemeClr val="accent2">
            <a:lumMod val="7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F9215D5E-68CA-EC4E-BB80-616CE1D2F08F}">
      <dsp:nvSpPr>
        <dsp:cNvPr id="0" name=""/>
        <dsp:cNvSpPr/>
      </dsp:nvSpPr>
      <dsp:spPr>
        <a:xfrm>
          <a:off x="1357073" y="3827578"/>
          <a:ext cx="169807" cy="169807"/>
        </a:xfrm>
        <a:prstGeom prst="ellipse">
          <a:avLst/>
        </a:prstGeom>
        <a:solidFill>
          <a:schemeClr val="accent6">
            <a:lumMod val="7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1F484E1-5E78-DF49-A5AA-F88E9B1FE26A}">
      <dsp:nvSpPr>
        <dsp:cNvPr id="0" name=""/>
        <dsp:cNvSpPr/>
      </dsp:nvSpPr>
      <dsp:spPr>
        <a:xfrm>
          <a:off x="1571031" y="3447208"/>
          <a:ext cx="388132" cy="388132"/>
        </a:xfrm>
        <a:prstGeom prst="ellipse">
          <a:avLst/>
        </a:prstGeom>
        <a:solidFill>
          <a:schemeClr val="accent6">
            <a:lumMod val="7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68E983C-065F-1346-985E-D0F0257D1326}">
      <dsp:nvSpPr>
        <dsp:cNvPr id="0" name=""/>
        <dsp:cNvSpPr/>
      </dsp:nvSpPr>
      <dsp:spPr>
        <a:xfrm>
          <a:off x="2094039" y="3352116"/>
          <a:ext cx="266840" cy="266840"/>
        </a:xfrm>
        <a:prstGeom prst="ellipse">
          <a:avLst/>
        </a:prstGeom>
        <a:solidFill>
          <a:schemeClr val="accent2">
            <a:lumMod val="7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D2ACEEC-4C11-3248-A329-7C4CB90DC0D5}">
      <dsp:nvSpPr>
        <dsp:cNvPr id="0" name=""/>
        <dsp:cNvSpPr/>
      </dsp:nvSpPr>
      <dsp:spPr>
        <a:xfrm rot="19731123">
          <a:off x="2217365" y="1660624"/>
          <a:ext cx="783673" cy="1496117"/>
        </a:xfrm>
        <a:prstGeom prst="chevron">
          <a:avLst>
            <a:gd name="adj" fmla="val 62310"/>
          </a:avLst>
        </a:prstGeom>
        <a:gradFill rotWithShape="0">
          <a:gsLst>
            <a:gs pos="0">
              <a:schemeClr val="accent6">
                <a:lumMod val="50000"/>
              </a:schemeClr>
            </a:gs>
            <a:gs pos="80000">
              <a:schemeClr val="accent6">
                <a:lumMod val="75000"/>
              </a:schemeClr>
            </a:gs>
            <a:gs pos="100000">
              <a:schemeClr val="accent6">
                <a:lumMod val="60000"/>
                <a:lumOff val="4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7DC43D73-D405-3241-B143-4E3584DEB1C9}">
      <dsp:nvSpPr>
        <dsp:cNvPr id="0" name=""/>
        <dsp:cNvSpPr/>
      </dsp:nvSpPr>
      <dsp:spPr>
        <a:xfrm rot="19731123">
          <a:off x="2583154" y="1443403"/>
          <a:ext cx="783673" cy="1496117"/>
        </a:xfrm>
        <a:prstGeom prst="chevron">
          <a:avLst>
            <a:gd name="adj" fmla="val 62310"/>
          </a:avLst>
        </a:prstGeom>
        <a:gradFill rotWithShape="0">
          <a:gsLst>
            <a:gs pos="0">
              <a:schemeClr val="accent6">
                <a:lumMod val="50000"/>
              </a:schemeClr>
            </a:gs>
            <a:gs pos="80000">
              <a:schemeClr val="accent6">
                <a:lumMod val="75000"/>
              </a:schemeClr>
            </a:gs>
            <a:gs pos="100000">
              <a:schemeClr val="accent6">
                <a:lumMod val="60000"/>
                <a:lumOff val="4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4997AC18-2630-A644-94A0-6B86D20EF0A2}">
      <dsp:nvSpPr>
        <dsp:cNvPr id="0" name=""/>
        <dsp:cNvSpPr/>
      </dsp:nvSpPr>
      <dsp:spPr>
        <a:xfrm>
          <a:off x="3299465" y="271419"/>
          <a:ext cx="2284478" cy="1991045"/>
        </a:xfrm>
        <a:prstGeom prst="ellipse">
          <a:avLst/>
        </a:prstGeom>
        <a:blipFill rotWithShape="0">
          <a:blip xmlns:r="http://schemas.openxmlformats.org/officeDocument/2006/relationships" r:embed="rId1">
            <a:duotone>
              <a:prstClr val="black"/>
              <a:schemeClr val="accent2">
                <a:tint val="45000"/>
                <a:satMod val="400000"/>
              </a:schemeClr>
            </a:duotone>
          </a:blip>
          <a:stretch>
            <a:fillRect/>
          </a:stretch>
        </a:blip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244600">
            <a:lnSpc>
              <a:spcPct val="90000"/>
            </a:lnSpc>
            <a:spcBef>
              <a:spcPct val="0"/>
            </a:spcBef>
            <a:spcAft>
              <a:spcPct val="35000"/>
            </a:spcAft>
          </a:pPr>
          <a:r>
            <a:rPr lang="en-US" sz="2800" b="1" kern="1200" dirty="0" smtClean="0"/>
            <a:t>Airborne</a:t>
          </a:r>
        </a:p>
        <a:p>
          <a:pPr marL="0" lvl="0" indent="0" algn="ctr" defTabSz="1244600">
            <a:lnSpc>
              <a:spcPts val="2000"/>
            </a:lnSpc>
            <a:spcBef>
              <a:spcPct val="0"/>
            </a:spcBef>
            <a:spcAft>
              <a:spcPts val="0"/>
            </a:spcAft>
          </a:pPr>
          <a:r>
            <a:rPr lang="en-US" sz="2800" b="1" kern="1200" dirty="0" smtClean="0"/>
            <a:t>Exposures</a:t>
          </a:r>
          <a:endParaRPr lang="en-US" sz="2800" b="1" kern="1200" dirty="0"/>
        </a:p>
      </dsp:txBody>
      <dsp:txXfrm>
        <a:off x="3634019" y="563001"/>
        <a:ext cx="1615370" cy="1407881"/>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C64254-DAB6-844B-8CE9-3FECE53C93FA}">
      <dsp:nvSpPr>
        <dsp:cNvPr id="0" name=""/>
        <dsp:cNvSpPr/>
      </dsp:nvSpPr>
      <dsp:spPr>
        <a:xfrm>
          <a:off x="149955" y="1697718"/>
          <a:ext cx="2247580" cy="7406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5880" tIns="55880" rIns="55880" bIns="55880" numCol="1" spcCol="1270" anchor="ctr" anchorCtr="0">
          <a:noAutofit/>
        </a:bodyPr>
        <a:lstStyle/>
        <a:p>
          <a:pPr lvl="0" algn="ctr" defTabSz="1955800">
            <a:lnSpc>
              <a:spcPct val="90000"/>
            </a:lnSpc>
            <a:spcBef>
              <a:spcPct val="0"/>
            </a:spcBef>
            <a:spcAft>
              <a:spcPct val="35000"/>
            </a:spcAft>
          </a:pPr>
          <a:r>
            <a:rPr lang="en-US" sz="4400" kern="1200" dirty="0" smtClean="0"/>
            <a:t> </a:t>
          </a:r>
          <a:endParaRPr lang="en-US" sz="4400" kern="1200" dirty="0"/>
        </a:p>
      </dsp:txBody>
      <dsp:txXfrm>
        <a:off x="149955" y="1697718"/>
        <a:ext cx="2247580" cy="740680"/>
      </dsp:txXfrm>
    </dsp:sp>
    <dsp:sp modelId="{CE3A72FC-01AF-764C-8226-A61E56931500}">
      <dsp:nvSpPr>
        <dsp:cNvPr id="0" name=""/>
        <dsp:cNvSpPr/>
      </dsp:nvSpPr>
      <dsp:spPr>
        <a:xfrm>
          <a:off x="147401" y="1492069"/>
          <a:ext cx="178784" cy="178784"/>
        </a:xfrm>
        <a:prstGeom prst="ellipse">
          <a:avLst/>
        </a:prstGeom>
        <a:solidFill>
          <a:schemeClr val="accent2">
            <a:lumMod val="7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AFDCA5E-3678-344D-9A1D-68AB021B29AE}">
      <dsp:nvSpPr>
        <dsp:cNvPr id="0" name=""/>
        <dsp:cNvSpPr/>
      </dsp:nvSpPr>
      <dsp:spPr>
        <a:xfrm>
          <a:off x="272550" y="1241770"/>
          <a:ext cx="178784" cy="178784"/>
        </a:xfrm>
        <a:prstGeom prst="ellipse">
          <a:avLst/>
        </a:prstGeom>
        <a:solidFill>
          <a:schemeClr val="accent6">
            <a:lumMod val="7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46C6BF92-6E8F-CD41-86EB-D2DDDD7AD5F6}">
      <dsp:nvSpPr>
        <dsp:cNvPr id="0" name=""/>
        <dsp:cNvSpPr/>
      </dsp:nvSpPr>
      <dsp:spPr>
        <a:xfrm>
          <a:off x="572909" y="1291830"/>
          <a:ext cx="280947" cy="280947"/>
        </a:xfrm>
        <a:prstGeom prst="ellipse">
          <a:avLst/>
        </a:prstGeom>
        <a:solidFill>
          <a:srgbClr val="FFC0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8918137-35D5-7044-816A-A038A230BD89}">
      <dsp:nvSpPr>
        <dsp:cNvPr id="0" name=""/>
        <dsp:cNvSpPr/>
      </dsp:nvSpPr>
      <dsp:spPr>
        <a:xfrm>
          <a:off x="823208" y="1016502"/>
          <a:ext cx="178784" cy="178784"/>
        </a:xfrm>
        <a:prstGeom prst="ellipse">
          <a:avLst/>
        </a:prstGeom>
        <a:solidFill>
          <a:schemeClr val="accent6">
            <a:lumMod val="7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DC5A2E3D-38CF-C54F-98EC-886772E6DE57}">
      <dsp:nvSpPr>
        <dsp:cNvPr id="0" name=""/>
        <dsp:cNvSpPr/>
      </dsp:nvSpPr>
      <dsp:spPr>
        <a:xfrm>
          <a:off x="1148596" y="916382"/>
          <a:ext cx="178784" cy="178784"/>
        </a:xfrm>
        <a:prstGeom prst="ellipse">
          <a:avLst/>
        </a:prstGeom>
        <a:solidFill>
          <a:schemeClr val="accent6">
            <a:lumMod val="7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2D01DC0-A57F-1A44-8A9A-F81EEC828025}">
      <dsp:nvSpPr>
        <dsp:cNvPr id="0" name=""/>
        <dsp:cNvSpPr/>
      </dsp:nvSpPr>
      <dsp:spPr>
        <a:xfrm>
          <a:off x="1549074" y="1091591"/>
          <a:ext cx="178784" cy="178784"/>
        </a:xfrm>
        <a:prstGeom prst="ellipse">
          <a:avLst/>
        </a:prstGeom>
        <a:solidFill>
          <a:srgbClr val="FFC0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D6951D3-B2D3-214E-865A-8913AD3AE52E}">
      <dsp:nvSpPr>
        <dsp:cNvPr id="0" name=""/>
        <dsp:cNvSpPr/>
      </dsp:nvSpPr>
      <dsp:spPr>
        <a:xfrm>
          <a:off x="1799373" y="1216741"/>
          <a:ext cx="280947" cy="280947"/>
        </a:xfrm>
        <a:prstGeom prst="ellipse">
          <a:avLst/>
        </a:prstGeom>
        <a:solidFill>
          <a:schemeClr val="accent2">
            <a:lumMod val="7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F4ABE3A-E2A2-1E4C-994F-5F65DA15DC9C}">
      <dsp:nvSpPr>
        <dsp:cNvPr id="0" name=""/>
        <dsp:cNvSpPr/>
      </dsp:nvSpPr>
      <dsp:spPr>
        <a:xfrm>
          <a:off x="2149791" y="1492069"/>
          <a:ext cx="178784" cy="178784"/>
        </a:xfrm>
        <a:prstGeom prst="ellipse">
          <a:avLst/>
        </a:prstGeom>
        <a:solidFill>
          <a:srgbClr val="FFC0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09EDFB8B-8038-CF40-9F73-550F1EF2E8C9}">
      <dsp:nvSpPr>
        <dsp:cNvPr id="0" name=""/>
        <dsp:cNvSpPr/>
      </dsp:nvSpPr>
      <dsp:spPr>
        <a:xfrm>
          <a:off x="2299970" y="1767398"/>
          <a:ext cx="178784" cy="178784"/>
        </a:xfrm>
        <a:prstGeom prst="ellipse">
          <a:avLst/>
        </a:prstGeom>
        <a:solidFill>
          <a:srgbClr val="FFC0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05C2F9D8-38EF-414F-BA52-199C4340B2E8}">
      <dsp:nvSpPr>
        <dsp:cNvPr id="0" name=""/>
        <dsp:cNvSpPr/>
      </dsp:nvSpPr>
      <dsp:spPr>
        <a:xfrm>
          <a:off x="998417" y="1241770"/>
          <a:ext cx="459732" cy="459732"/>
        </a:xfrm>
        <a:prstGeom prst="ellipse">
          <a:avLst/>
        </a:prstGeom>
        <a:solidFill>
          <a:schemeClr val="accent2">
            <a:lumMod val="7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223AE6C-83E5-0443-93DD-85974E7AB0EF}">
      <dsp:nvSpPr>
        <dsp:cNvPr id="0" name=""/>
        <dsp:cNvSpPr/>
      </dsp:nvSpPr>
      <dsp:spPr>
        <a:xfrm>
          <a:off x="22251" y="2192906"/>
          <a:ext cx="178784" cy="178784"/>
        </a:xfrm>
        <a:prstGeom prst="ellipse">
          <a:avLst/>
        </a:prstGeom>
        <a:solidFill>
          <a:schemeClr val="accent6">
            <a:lumMod val="7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46C97225-C4AD-5D40-9FD6-158545B78F37}">
      <dsp:nvSpPr>
        <dsp:cNvPr id="0" name=""/>
        <dsp:cNvSpPr/>
      </dsp:nvSpPr>
      <dsp:spPr>
        <a:xfrm>
          <a:off x="172431" y="2418175"/>
          <a:ext cx="280947" cy="280947"/>
        </a:xfrm>
        <a:prstGeom prst="ellipse">
          <a:avLst/>
        </a:prstGeom>
        <a:solidFill>
          <a:schemeClr val="accent2">
            <a:lumMod val="7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C2AA50E-DBBC-9448-8998-1056257F4CC9}">
      <dsp:nvSpPr>
        <dsp:cNvPr id="0" name=""/>
        <dsp:cNvSpPr/>
      </dsp:nvSpPr>
      <dsp:spPr>
        <a:xfrm>
          <a:off x="547879" y="2618414"/>
          <a:ext cx="408651" cy="408651"/>
        </a:xfrm>
        <a:prstGeom prst="ellipse">
          <a:avLst/>
        </a:prstGeom>
        <a:solidFill>
          <a:srgbClr val="FFC0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84BB396F-1A83-C841-89D8-EE45C59B3710}">
      <dsp:nvSpPr>
        <dsp:cNvPr id="0" name=""/>
        <dsp:cNvSpPr/>
      </dsp:nvSpPr>
      <dsp:spPr>
        <a:xfrm>
          <a:off x="1073506" y="2943802"/>
          <a:ext cx="178784" cy="178784"/>
        </a:xfrm>
        <a:prstGeom prst="ellipse">
          <a:avLst/>
        </a:prstGeom>
        <a:solidFill>
          <a:schemeClr val="accent2">
            <a:lumMod val="7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02EA1C29-367A-E34F-AB9C-EC2DD527BF21}">
      <dsp:nvSpPr>
        <dsp:cNvPr id="0" name=""/>
        <dsp:cNvSpPr/>
      </dsp:nvSpPr>
      <dsp:spPr>
        <a:xfrm>
          <a:off x="1173626" y="2618414"/>
          <a:ext cx="280947" cy="280947"/>
        </a:xfrm>
        <a:prstGeom prst="ellipse">
          <a:avLst/>
        </a:prstGeom>
        <a:solidFill>
          <a:schemeClr val="accent6">
            <a:lumMod val="7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F9215D5E-68CA-EC4E-BB80-616CE1D2F08F}">
      <dsp:nvSpPr>
        <dsp:cNvPr id="0" name=""/>
        <dsp:cNvSpPr/>
      </dsp:nvSpPr>
      <dsp:spPr>
        <a:xfrm>
          <a:off x="1423925" y="2968832"/>
          <a:ext cx="178784" cy="178784"/>
        </a:xfrm>
        <a:prstGeom prst="ellipse">
          <a:avLst/>
        </a:prstGeom>
        <a:solidFill>
          <a:srgbClr val="FFC0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1F484E1-5E78-DF49-A5AA-F88E9B1FE26A}">
      <dsp:nvSpPr>
        <dsp:cNvPr id="0" name=""/>
        <dsp:cNvSpPr/>
      </dsp:nvSpPr>
      <dsp:spPr>
        <a:xfrm>
          <a:off x="1649194" y="2568354"/>
          <a:ext cx="408651" cy="408651"/>
        </a:xfrm>
        <a:prstGeom prst="ellipse">
          <a:avLst/>
        </a:prstGeom>
        <a:solidFill>
          <a:schemeClr val="accent2">
            <a:lumMod val="7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68E983C-065F-1346-985E-D0F0257D1326}">
      <dsp:nvSpPr>
        <dsp:cNvPr id="0" name=""/>
        <dsp:cNvSpPr/>
      </dsp:nvSpPr>
      <dsp:spPr>
        <a:xfrm>
          <a:off x="2199851" y="2468235"/>
          <a:ext cx="280947" cy="280947"/>
        </a:xfrm>
        <a:prstGeom prst="ellipse">
          <a:avLst/>
        </a:prstGeom>
        <a:solidFill>
          <a:schemeClr val="accent6">
            <a:lumMod val="7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D2ACEEC-4C11-3248-A329-7C4CB90DC0D5}">
      <dsp:nvSpPr>
        <dsp:cNvPr id="0" name=""/>
        <dsp:cNvSpPr/>
      </dsp:nvSpPr>
      <dsp:spPr>
        <a:xfrm rot="2221083">
          <a:off x="2296041" y="2025037"/>
          <a:ext cx="825103" cy="1575211"/>
        </a:xfrm>
        <a:prstGeom prst="chevron">
          <a:avLst>
            <a:gd name="adj" fmla="val 62310"/>
          </a:avLst>
        </a:prstGeom>
        <a:gradFill rotWithShape="0">
          <a:gsLst>
            <a:gs pos="0">
              <a:schemeClr val="accent2"/>
            </a:gs>
            <a:gs pos="80000">
              <a:schemeClr val="accent2">
                <a:lumMod val="60000"/>
                <a:lumOff val="40000"/>
              </a:schemeClr>
            </a:gs>
            <a:gs pos="100000">
              <a:schemeClr val="accent2">
                <a:lumMod val="20000"/>
                <a:lumOff val="8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7DC43D73-D405-3241-B143-4E3584DEB1C9}">
      <dsp:nvSpPr>
        <dsp:cNvPr id="0" name=""/>
        <dsp:cNvSpPr/>
      </dsp:nvSpPr>
      <dsp:spPr>
        <a:xfrm rot="2221083">
          <a:off x="2633683" y="2297549"/>
          <a:ext cx="825103" cy="1575211"/>
        </a:xfrm>
        <a:prstGeom prst="chevron">
          <a:avLst>
            <a:gd name="adj" fmla="val 62310"/>
          </a:avLst>
        </a:prstGeom>
        <a:gradFill rotWithShape="0">
          <a:gsLst>
            <a:gs pos="0">
              <a:schemeClr val="accent2"/>
            </a:gs>
            <a:gs pos="80000">
              <a:schemeClr val="accent2">
                <a:lumMod val="60000"/>
                <a:lumOff val="40000"/>
              </a:schemeClr>
            </a:gs>
            <a:gs pos="100000">
              <a:schemeClr val="accent2">
                <a:lumMod val="20000"/>
                <a:lumOff val="8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4997AC18-2630-A644-94A0-6B86D20EF0A2}">
      <dsp:nvSpPr>
        <dsp:cNvPr id="0" name=""/>
        <dsp:cNvSpPr/>
      </dsp:nvSpPr>
      <dsp:spPr>
        <a:xfrm>
          <a:off x="4021993" y="14051"/>
          <a:ext cx="1912739" cy="1912739"/>
        </a:xfrm>
        <a:prstGeom prst="ellipse">
          <a:avLst/>
        </a:prstGeom>
        <a:no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955800">
            <a:lnSpc>
              <a:spcPct val="90000"/>
            </a:lnSpc>
            <a:spcBef>
              <a:spcPct val="0"/>
            </a:spcBef>
            <a:spcAft>
              <a:spcPct val="35000"/>
            </a:spcAft>
          </a:pPr>
          <a:r>
            <a:rPr lang="en-US" sz="4400" kern="1200" dirty="0" smtClean="0"/>
            <a:t> </a:t>
          </a:r>
          <a:endParaRPr lang="en-US" sz="4400" kern="1200" dirty="0"/>
        </a:p>
      </dsp:txBody>
      <dsp:txXfrm>
        <a:off x="4302107" y="294165"/>
        <a:ext cx="1352511" cy="1352511"/>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7572CE-4AC8-4FCB-ABBB-354F1E420169}">
      <dsp:nvSpPr>
        <dsp:cNvPr id="0" name=""/>
        <dsp:cNvSpPr/>
      </dsp:nvSpPr>
      <dsp:spPr>
        <a:xfrm>
          <a:off x="0" y="0"/>
          <a:ext cx="2187773" cy="5181600"/>
        </a:xfrm>
        <a:prstGeom prst="roundRect">
          <a:avLst>
            <a:gd name="adj" fmla="val 10000"/>
          </a:avLst>
        </a:prstGeom>
        <a:solidFill>
          <a:schemeClr val="accent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77800" rIns="177800" bIns="177800" numCol="1" spcCol="1270" anchor="ctr" anchorCtr="0">
          <a:noAutofit/>
        </a:bodyPr>
        <a:lstStyle/>
        <a:p>
          <a:pPr lvl="0" algn="ctr" defTabSz="1111250">
            <a:lnSpc>
              <a:spcPct val="90000"/>
            </a:lnSpc>
            <a:spcBef>
              <a:spcPct val="0"/>
            </a:spcBef>
            <a:spcAft>
              <a:spcPct val="35000"/>
            </a:spcAft>
          </a:pPr>
          <a:endParaRPr lang="en-US" sz="2500" b="1" kern="1200" dirty="0" smtClean="0"/>
        </a:p>
        <a:p>
          <a:pPr lvl="0" algn="ctr" defTabSz="1111250">
            <a:lnSpc>
              <a:spcPct val="90000"/>
            </a:lnSpc>
            <a:spcBef>
              <a:spcPct val="0"/>
            </a:spcBef>
            <a:spcAft>
              <a:spcPct val="35000"/>
            </a:spcAft>
          </a:pPr>
          <a:r>
            <a:rPr lang="en-US" sz="2500" b="1" kern="1200" dirty="0" smtClean="0"/>
            <a:t>Spirometry (Pre/Post BD)</a:t>
          </a:r>
        </a:p>
      </dsp:txBody>
      <dsp:txXfrm>
        <a:off x="0" y="2072640"/>
        <a:ext cx="2187773" cy="2072640"/>
      </dsp:txXfrm>
    </dsp:sp>
    <dsp:sp modelId="{5FA7D1CB-1885-4F73-8860-B652B70549A9}">
      <dsp:nvSpPr>
        <dsp:cNvPr id="0" name=""/>
        <dsp:cNvSpPr/>
      </dsp:nvSpPr>
      <dsp:spPr>
        <a:xfrm>
          <a:off x="9475927" y="744093"/>
          <a:ext cx="1725472" cy="1725472"/>
        </a:xfrm>
        <a:prstGeom prst="ellipse">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2E8694B-CF0E-4705-8AC5-5A8669F5E763}">
      <dsp:nvSpPr>
        <dsp:cNvPr id="0" name=""/>
        <dsp:cNvSpPr/>
      </dsp:nvSpPr>
      <dsp:spPr>
        <a:xfrm>
          <a:off x="2253406" y="0"/>
          <a:ext cx="2187773" cy="5181600"/>
        </a:xfrm>
        <a:prstGeom prst="roundRect">
          <a:avLst>
            <a:gd name="adj" fmla="val 10000"/>
          </a:avLst>
        </a:prstGeom>
        <a:solidFill>
          <a:schemeClr val="accent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77800" rIns="177800" bIns="177800" numCol="1" spcCol="1270" anchor="ctr" anchorCtr="0">
          <a:noAutofit/>
        </a:bodyPr>
        <a:lstStyle/>
        <a:p>
          <a:pPr lvl="0" algn="ctr" defTabSz="1111250">
            <a:lnSpc>
              <a:spcPct val="90000"/>
            </a:lnSpc>
            <a:spcBef>
              <a:spcPct val="0"/>
            </a:spcBef>
            <a:spcAft>
              <a:spcPct val="35000"/>
            </a:spcAft>
          </a:pPr>
          <a:endParaRPr lang="en-US" sz="2500" b="1" kern="1200" dirty="0" smtClean="0"/>
        </a:p>
        <a:p>
          <a:pPr lvl="0" algn="ctr" defTabSz="1111250">
            <a:lnSpc>
              <a:spcPct val="90000"/>
            </a:lnSpc>
            <a:spcBef>
              <a:spcPct val="0"/>
            </a:spcBef>
            <a:spcAft>
              <a:spcPct val="35000"/>
            </a:spcAft>
          </a:pPr>
          <a:r>
            <a:rPr lang="en-US" sz="2500" b="1" kern="1200" dirty="0" smtClean="0"/>
            <a:t>Body Box</a:t>
          </a:r>
        </a:p>
        <a:p>
          <a:pPr lvl="0" algn="ctr" defTabSz="1111250">
            <a:lnSpc>
              <a:spcPct val="90000"/>
            </a:lnSpc>
            <a:spcBef>
              <a:spcPct val="0"/>
            </a:spcBef>
            <a:spcAft>
              <a:spcPct val="35000"/>
            </a:spcAft>
          </a:pPr>
          <a:r>
            <a:rPr lang="en-US" sz="2500" b="1" kern="1200" dirty="0" smtClean="0"/>
            <a:t>DLCO</a:t>
          </a:r>
        </a:p>
      </dsp:txBody>
      <dsp:txXfrm>
        <a:off x="2253406" y="2072640"/>
        <a:ext cx="2187773" cy="2072640"/>
      </dsp:txXfrm>
    </dsp:sp>
    <dsp:sp modelId="{8D42031A-FC0A-4C5C-AE66-E6474676AD25}">
      <dsp:nvSpPr>
        <dsp:cNvPr id="0" name=""/>
        <dsp:cNvSpPr/>
      </dsp:nvSpPr>
      <dsp:spPr>
        <a:xfrm>
          <a:off x="9475927" y="1037078"/>
          <a:ext cx="1725472" cy="1725472"/>
        </a:xfrm>
        <a:prstGeom prst="ellipse">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603ABE6-809D-4F05-8B50-030056B78865}">
      <dsp:nvSpPr>
        <dsp:cNvPr id="0" name=""/>
        <dsp:cNvSpPr/>
      </dsp:nvSpPr>
      <dsp:spPr>
        <a:xfrm>
          <a:off x="4506813" y="0"/>
          <a:ext cx="2187773" cy="5181600"/>
        </a:xfrm>
        <a:prstGeom prst="roundRect">
          <a:avLst>
            <a:gd name="adj" fmla="val 10000"/>
          </a:avLst>
        </a:prstGeom>
        <a:solidFill>
          <a:schemeClr val="accent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77800" rIns="177800" bIns="177800" numCol="1" spcCol="1270" anchor="ctr" anchorCtr="0">
          <a:noAutofit/>
        </a:bodyPr>
        <a:lstStyle/>
        <a:p>
          <a:pPr lvl="0" algn="ctr" defTabSz="1111250">
            <a:lnSpc>
              <a:spcPct val="90000"/>
            </a:lnSpc>
            <a:spcBef>
              <a:spcPct val="0"/>
            </a:spcBef>
            <a:spcAft>
              <a:spcPct val="35000"/>
            </a:spcAft>
          </a:pPr>
          <a:endParaRPr lang="en-US" sz="2500" kern="1200" dirty="0" smtClean="0"/>
        </a:p>
        <a:p>
          <a:pPr lvl="0" algn="ctr" defTabSz="1111250">
            <a:lnSpc>
              <a:spcPct val="90000"/>
            </a:lnSpc>
            <a:spcBef>
              <a:spcPct val="0"/>
            </a:spcBef>
            <a:spcAft>
              <a:spcPct val="35000"/>
            </a:spcAft>
          </a:pPr>
          <a:r>
            <a:rPr lang="en-US" sz="2500" b="1" kern="1200" dirty="0" smtClean="0"/>
            <a:t>CPET w/ ABGs and 12-lead ECG</a:t>
          </a:r>
          <a:endParaRPr lang="en-US" sz="2500" b="1" kern="1200" dirty="0"/>
        </a:p>
      </dsp:txBody>
      <dsp:txXfrm>
        <a:off x="4506813" y="2072640"/>
        <a:ext cx="2187773" cy="2072640"/>
      </dsp:txXfrm>
    </dsp:sp>
    <dsp:sp modelId="{72A9E2DF-8279-4F7A-9B32-59902FE5D21F}">
      <dsp:nvSpPr>
        <dsp:cNvPr id="0" name=""/>
        <dsp:cNvSpPr/>
      </dsp:nvSpPr>
      <dsp:spPr>
        <a:xfrm>
          <a:off x="9475927" y="0"/>
          <a:ext cx="1725472" cy="1725472"/>
        </a:xfrm>
        <a:prstGeom prst="ellipse">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1E17CEC-BEE9-467F-88A8-B1E8A6D13ADB}">
      <dsp:nvSpPr>
        <dsp:cNvPr id="0" name=""/>
        <dsp:cNvSpPr/>
      </dsp:nvSpPr>
      <dsp:spPr>
        <a:xfrm>
          <a:off x="6760219" y="0"/>
          <a:ext cx="2187773" cy="5181600"/>
        </a:xfrm>
        <a:prstGeom prst="roundRect">
          <a:avLst>
            <a:gd name="adj" fmla="val 10000"/>
          </a:avLst>
        </a:prstGeom>
        <a:solidFill>
          <a:schemeClr val="accent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77800" rIns="177800" bIns="177800" numCol="1" spcCol="1270" anchor="ctr" anchorCtr="0">
          <a:noAutofit/>
        </a:bodyPr>
        <a:lstStyle/>
        <a:p>
          <a:pPr lvl="0" algn="ctr" defTabSz="1111250">
            <a:lnSpc>
              <a:spcPct val="90000"/>
            </a:lnSpc>
            <a:spcBef>
              <a:spcPct val="0"/>
            </a:spcBef>
            <a:spcAft>
              <a:spcPct val="35000"/>
            </a:spcAft>
          </a:pPr>
          <a:endParaRPr lang="en-US" sz="2500" kern="1200" dirty="0" smtClean="0"/>
        </a:p>
        <a:p>
          <a:pPr lvl="0" algn="ctr" defTabSz="1111250">
            <a:lnSpc>
              <a:spcPct val="90000"/>
            </a:lnSpc>
            <a:spcBef>
              <a:spcPct val="0"/>
            </a:spcBef>
            <a:spcAft>
              <a:spcPct val="35000"/>
            </a:spcAft>
          </a:pPr>
          <a:r>
            <a:rPr lang="en-US" sz="2500" b="1" kern="1200" dirty="0" smtClean="0"/>
            <a:t>FOT</a:t>
          </a:r>
        </a:p>
        <a:p>
          <a:pPr lvl="0" algn="ctr" defTabSz="1111250">
            <a:lnSpc>
              <a:spcPct val="90000"/>
            </a:lnSpc>
            <a:spcBef>
              <a:spcPct val="0"/>
            </a:spcBef>
            <a:spcAft>
              <a:spcPct val="35000"/>
            </a:spcAft>
          </a:pPr>
          <a:r>
            <a:rPr lang="en-US" sz="2500" b="1" kern="1200" dirty="0" smtClean="0"/>
            <a:t>(Pre/Post BD)</a:t>
          </a:r>
        </a:p>
      </dsp:txBody>
      <dsp:txXfrm>
        <a:off x="6760219" y="2072640"/>
        <a:ext cx="2187773" cy="2072640"/>
      </dsp:txXfrm>
    </dsp:sp>
    <dsp:sp modelId="{528E92E7-0903-4A05-BD9B-F280784494A3}">
      <dsp:nvSpPr>
        <dsp:cNvPr id="0" name=""/>
        <dsp:cNvSpPr/>
      </dsp:nvSpPr>
      <dsp:spPr>
        <a:xfrm>
          <a:off x="9475927" y="348235"/>
          <a:ext cx="1725472" cy="1725472"/>
        </a:xfrm>
        <a:prstGeom prst="ellipse">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3665226-F452-43A9-93DB-D557E7FF5DA6}">
      <dsp:nvSpPr>
        <dsp:cNvPr id="0" name=""/>
        <dsp:cNvSpPr/>
      </dsp:nvSpPr>
      <dsp:spPr>
        <a:xfrm>
          <a:off x="9013626" y="0"/>
          <a:ext cx="2187773" cy="5181600"/>
        </a:xfrm>
        <a:prstGeom prst="roundRect">
          <a:avLst>
            <a:gd name="adj" fmla="val 10000"/>
          </a:avLst>
        </a:prstGeom>
        <a:solidFill>
          <a:schemeClr val="accent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77800" rIns="177800" bIns="177800" numCol="1" spcCol="1270" anchor="ctr" anchorCtr="0">
          <a:noAutofit/>
        </a:bodyPr>
        <a:lstStyle/>
        <a:p>
          <a:pPr lvl="0" algn="ctr" defTabSz="1111250">
            <a:lnSpc>
              <a:spcPct val="90000"/>
            </a:lnSpc>
            <a:spcBef>
              <a:spcPct val="0"/>
            </a:spcBef>
            <a:spcAft>
              <a:spcPct val="35000"/>
            </a:spcAft>
          </a:pPr>
          <a:endParaRPr lang="en-US" sz="2500" b="1" kern="1200" dirty="0" smtClean="0"/>
        </a:p>
        <a:p>
          <a:pPr lvl="0" algn="ctr" defTabSz="1111250">
            <a:lnSpc>
              <a:spcPct val="90000"/>
            </a:lnSpc>
            <a:spcBef>
              <a:spcPct val="0"/>
            </a:spcBef>
            <a:spcAft>
              <a:spcPct val="35000"/>
            </a:spcAft>
          </a:pPr>
          <a:r>
            <a:rPr lang="en-US" sz="2500" b="1" kern="1200" dirty="0" err="1" smtClean="0"/>
            <a:t>FeNO</a:t>
          </a:r>
          <a:endParaRPr lang="en-US" sz="2500" b="1" kern="1200" dirty="0"/>
        </a:p>
      </dsp:txBody>
      <dsp:txXfrm>
        <a:off x="9013626" y="2072640"/>
        <a:ext cx="2187773" cy="2072640"/>
      </dsp:txXfrm>
    </dsp:sp>
    <dsp:sp modelId="{ADD76A93-3372-4B2C-BF66-989DA925722E}">
      <dsp:nvSpPr>
        <dsp:cNvPr id="0" name=""/>
        <dsp:cNvSpPr/>
      </dsp:nvSpPr>
      <dsp:spPr>
        <a:xfrm flipV="1">
          <a:off x="10112681" y="1188367"/>
          <a:ext cx="88223" cy="45207"/>
        </a:xfrm>
        <a:prstGeom prst="ellipse">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C4ACD3E-7982-408F-82E5-42B2D2A62920}">
      <dsp:nvSpPr>
        <dsp:cNvPr id="0" name=""/>
        <dsp:cNvSpPr/>
      </dsp:nvSpPr>
      <dsp:spPr>
        <a:xfrm>
          <a:off x="448055" y="4145280"/>
          <a:ext cx="10305287" cy="777240"/>
        </a:xfrm>
        <a:prstGeom prst="leftRightArrow">
          <a:avLst/>
        </a:prstGeom>
        <a:solidFill>
          <a:schemeClr val="accent2">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17A027-70BB-40CA-8003-9CD688D10928}">
      <dsp:nvSpPr>
        <dsp:cNvPr id="0" name=""/>
        <dsp:cNvSpPr/>
      </dsp:nvSpPr>
      <dsp:spPr>
        <a:xfrm>
          <a:off x="2833484" y="0"/>
          <a:ext cx="2621947" cy="1127760"/>
        </a:xfrm>
        <a:prstGeom prst="roundRect">
          <a:avLst>
            <a:gd name="adj" fmla="val 10000"/>
          </a:avLst>
        </a:prstGeom>
        <a:solidFill>
          <a:schemeClr val="accent2">
            <a:tint val="40000"/>
            <a:alpha val="90000"/>
            <a:hueOff val="0"/>
            <a:satOff val="0"/>
            <a:lumOff val="0"/>
            <a:alphaOff val="0"/>
          </a:schemeClr>
        </a:solidFill>
        <a:ln w="9525" cap="flat" cmpd="sng" algn="ctr">
          <a:solidFill>
            <a:schemeClr val="accent2">
              <a:tint val="40000"/>
              <a:alpha val="9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kern="1200" dirty="0" smtClean="0"/>
            <a:t>(-) airway disease</a:t>
          </a:r>
          <a:endParaRPr lang="en-US" sz="2800" kern="1200" dirty="0"/>
        </a:p>
      </dsp:txBody>
      <dsp:txXfrm>
        <a:off x="2866515" y="33031"/>
        <a:ext cx="2555885" cy="1061698"/>
      </dsp:txXfrm>
    </dsp:sp>
    <dsp:sp modelId="{874A497D-BC67-46C4-BCD6-19217A624DA5}">
      <dsp:nvSpPr>
        <dsp:cNvPr id="0" name=""/>
        <dsp:cNvSpPr/>
      </dsp:nvSpPr>
      <dsp:spPr>
        <a:xfrm>
          <a:off x="6563762" y="0"/>
          <a:ext cx="2621947" cy="1127760"/>
        </a:xfrm>
        <a:prstGeom prst="roundRect">
          <a:avLst>
            <a:gd name="adj" fmla="val 10000"/>
          </a:avLst>
        </a:prstGeom>
        <a:solidFill>
          <a:schemeClr val="accent2">
            <a:tint val="40000"/>
            <a:alpha val="90000"/>
            <a:hueOff val="1675274"/>
            <a:satOff val="-1459"/>
            <a:lumOff val="-2"/>
            <a:alphaOff val="0"/>
          </a:schemeClr>
        </a:solidFill>
        <a:ln w="9525" cap="flat" cmpd="sng" algn="ctr">
          <a:solidFill>
            <a:schemeClr val="accent2">
              <a:tint val="40000"/>
              <a:alpha val="90000"/>
              <a:hueOff val="1675274"/>
              <a:satOff val="-1459"/>
              <a:lumOff val="-2"/>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kern="1200" dirty="0" smtClean="0"/>
            <a:t>(+) airway disease</a:t>
          </a:r>
          <a:endParaRPr lang="en-US" sz="2800" kern="1200" dirty="0"/>
        </a:p>
      </dsp:txBody>
      <dsp:txXfrm>
        <a:off x="6596793" y="33031"/>
        <a:ext cx="2555885" cy="1061698"/>
      </dsp:txXfrm>
    </dsp:sp>
    <dsp:sp modelId="{3CBD1693-075F-474F-8041-7D7D8C1447A2}">
      <dsp:nvSpPr>
        <dsp:cNvPr id="0" name=""/>
        <dsp:cNvSpPr/>
      </dsp:nvSpPr>
      <dsp:spPr>
        <a:xfrm>
          <a:off x="5482589" y="4792979"/>
          <a:ext cx="845820" cy="845820"/>
        </a:xfrm>
        <a:prstGeom prst="triangle">
          <a:avLst/>
        </a:prstGeom>
        <a:solidFill>
          <a:schemeClr val="accent2">
            <a:tint val="40000"/>
            <a:alpha val="90000"/>
            <a:hueOff val="3350547"/>
            <a:satOff val="-2919"/>
            <a:lumOff val="-4"/>
            <a:alphaOff val="0"/>
          </a:schemeClr>
        </a:solidFill>
        <a:ln w="9525" cap="flat" cmpd="sng" algn="ctr">
          <a:solidFill>
            <a:schemeClr val="accent2">
              <a:tint val="40000"/>
              <a:alpha val="90000"/>
              <a:hueOff val="3350547"/>
              <a:satOff val="-2919"/>
              <a:lumOff val="-4"/>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F62FEEC3-65B8-4596-A1D7-B3E7DB98B816}">
      <dsp:nvSpPr>
        <dsp:cNvPr id="0" name=""/>
        <dsp:cNvSpPr/>
      </dsp:nvSpPr>
      <dsp:spPr>
        <a:xfrm rot="240000">
          <a:off x="3142399" y="4421818"/>
          <a:ext cx="5236480" cy="366170"/>
        </a:xfrm>
        <a:prstGeom prst="rect">
          <a:avLst/>
        </a:prstGeom>
        <a:solidFill>
          <a:schemeClr val="accent2">
            <a:tint val="40000"/>
            <a:alpha val="90000"/>
            <a:hueOff val="5025821"/>
            <a:satOff val="-4378"/>
            <a:lumOff val="-6"/>
            <a:alphaOff val="0"/>
          </a:schemeClr>
        </a:solidFill>
        <a:ln w="9525" cap="flat" cmpd="sng" algn="ctr">
          <a:solidFill>
            <a:schemeClr val="accent2">
              <a:tint val="40000"/>
              <a:alpha val="90000"/>
              <a:hueOff val="5025821"/>
              <a:satOff val="-4378"/>
              <a:lumOff val="-6"/>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6BD8B82C-9216-4221-999E-B85FE13BEF2C}">
      <dsp:nvSpPr>
        <dsp:cNvPr id="0" name=""/>
        <dsp:cNvSpPr/>
      </dsp:nvSpPr>
      <dsp:spPr>
        <a:xfrm rot="240000">
          <a:off x="6149996" y="3626883"/>
          <a:ext cx="2638369" cy="900800"/>
        </a:xfrm>
        <a:prstGeom prst="round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kern="1200" dirty="0" smtClean="0"/>
            <a:t>   </a:t>
          </a:r>
          <a:r>
            <a:rPr lang="en-US" sz="2800" kern="1200" dirty="0" err="1" smtClean="0"/>
            <a:t>FeNO</a:t>
          </a:r>
          <a:endParaRPr lang="en-US" sz="2800" kern="1200" dirty="0"/>
        </a:p>
      </dsp:txBody>
      <dsp:txXfrm>
        <a:off x="6193969" y="3670856"/>
        <a:ext cx="2550423" cy="812854"/>
      </dsp:txXfrm>
    </dsp:sp>
    <dsp:sp modelId="{35B2CE4C-0C9E-43EF-BC5F-41A29CC36EE8}">
      <dsp:nvSpPr>
        <dsp:cNvPr id="0" name=""/>
        <dsp:cNvSpPr/>
      </dsp:nvSpPr>
      <dsp:spPr>
        <a:xfrm rot="158651">
          <a:off x="6191567" y="2727374"/>
          <a:ext cx="2638369" cy="900800"/>
        </a:xfrm>
        <a:prstGeom prst="roundRect">
          <a:avLst/>
        </a:prstGeom>
        <a:gradFill rotWithShape="0">
          <a:gsLst>
            <a:gs pos="0">
              <a:schemeClr val="accent2">
                <a:hueOff val="1170380"/>
                <a:satOff val="-1460"/>
                <a:lumOff val="343"/>
                <a:alphaOff val="0"/>
                <a:shade val="51000"/>
                <a:satMod val="130000"/>
              </a:schemeClr>
            </a:gs>
            <a:gs pos="80000">
              <a:schemeClr val="accent2">
                <a:hueOff val="1170380"/>
                <a:satOff val="-1460"/>
                <a:lumOff val="343"/>
                <a:alphaOff val="0"/>
                <a:shade val="93000"/>
                <a:satMod val="130000"/>
              </a:schemeClr>
            </a:gs>
            <a:gs pos="100000">
              <a:schemeClr val="accent2">
                <a:hueOff val="1170380"/>
                <a:satOff val="-1460"/>
                <a:lumOff val="34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kern="1200" dirty="0" smtClean="0"/>
            <a:t>   Resistance FOT</a:t>
          </a:r>
          <a:endParaRPr lang="en-US" sz="2800" kern="1200" dirty="0"/>
        </a:p>
      </dsp:txBody>
      <dsp:txXfrm>
        <a:off x="6235540" y="2771347"/>
        <a:ext cx="2550423" cy="812854"/>
      </dsp:txXfrm>
    </dsp:sp>
    <dsp:sp modelId="{F189E388-E8DF-4B9E-B4A2-B0B3130449CC}">
      <dsp:nvSpPr>
        <dsp:cNvPr id="0" name=""/>
        <dsp:cNvSpPr/>
      </dsp:nvSpPr>
      <dsp:spPr>
        <a:xfrm rot="240000">
          <a:off x="6505199" y="1767328"/>
          <a:ext cx="2638369" cy="900800"/>
        </a:xfrm>
        <a:prstGeom prst="roundRect">
          <a:avLst/>
        </a:prstGeom>
        <a:gradFill rotWithShape="0">
          <a:gsLst>
            <a:gs pos="0">
              <a:schemeClr val="accent2">
                <a:hueOff val="2340759"/>
                <a:satOff val="-2919"/>
                <a:lumOff val="686"/>
                <a:alphaOff val="0"/>
                <a:shade val="51000"/>
                <a:satMod val="130000"/>
              </a:schemeClr>
            </a:gs>
            <a:gs pos="80000">
              <a:schemeClr val="accent2">
                <a:hueOff val="2340759"/>
                <a:satOff val="-2919"/>
                <a:lumOff val="686"/>
                <a:alphaOff val="0"/>
                <a:shade val="93000"/>
                <a:satMod val="130000"/>
              </a:schemeClr>
            </a:gs>
            <a:gs pos="100000">
              <a:schemeClr val="accent2">
                <a:hueOff val="2340759"/>
                <a:satOff val="-2919"/>
                <a:lumOff val="68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kern="1200" dirty="0" smtClean="0"/>
            <a:t>(+) Response in small airways</a:t>
          </a:r>
          <a:endParaRPr lang="en-US" sz="2800" kern="1200" dirty="0"/>
        </a:p>
      </dsp:txBody>
      <dsp:txXfrm>
        <a:off x="6549172" y="1811301"/>
        <a:ext cx="2550423" cy="812854"/>
      </dsp:txXfrm>
    </dsp:sp>
    <dsp:sp modelId="{BCC99B30-954E-4429-B966-0D20892BCDB1}">
      <dsp:nvSpPr>
        <dsp:cNvPr id="0" name=""/>
        <dsp:cNvSpPr/>
      </dsp:nvSpPr>
      <dsp:spPr>
        <a:xfrm rot="240000">
          <a:off x="3041568" y="3372843"/>
          <a:ext cx="2964851" cy="877970"/>
        </a:xfrm>
        <a:prstGeom prst="roundRect">
          <a:avLst/>
        </a:prstGeom>
        <a:gradFill rotWithShape="0">
          <a:gsLst>
            <a:gs pos="0">
              <a:schemeClr val="accent2">
                <a:hueOff val="3511139"/>
                <a:satOff val="-4379"/>
                <a:lumOff val="1030"/>
                <a:alphaOff val="0"/>
                <a:shade val="51000"/>
                <a:satMod val="130000"/>
              </a:schemeClr>
            </a:gs>
            <a:gs pos="80000">
              <a:schemeClr val="accent2">
                <a:hueOff val="3511139"/>
                <a:satOff val="-4379"/>
                <a:lumOff val="1030"/>
                <a:alphaOff val="0"/>
                <a:shade val="93000"/>
                <a:satMod val="130000"/>
              </a:schemeClr>
            </a:gs>
            <a:gs pos="100000">
              <a:schemeClr val="accent2">
                <a:hueOff val="3511139"/>
                <a:satOff val="-4379"/>
                <a:lumOff val="103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kern="1200" dirty="0" smtClean="0"/>
            <a:t>Cardiopulmonary exercise</a:t>
          </a:r>
          <a:endParaRPr lang="en-US" sz="2800" kern="1200" dirty="0"/>
        </a:p>
      </dsp:txBody>
      <dsp:txXfrm>
        <a:off x="3084427" y="3415702"/>
        <a:ext cx="2879133" cy="792252"/>
      </dsp:txXfrm>
    </dsp:sp>
    <dsp:sp modelId="{AF645500-40E7-42F0-823E-83E80C25537A}">
      <dsp:nvSpPr>
        <dsp:cNvPr id="0" name=""/>
        <dsp:cNvSpPr/>
      </dsp:nvSpPr>
      <dsp:spPr>
        <a:xfrm>
          <a:off x="2888648" y="2427127"/>
          <a:ext cx="2964851" cy="877970"/>
        </a:xfrm>
        <a:prstGeom prst="roundRect">
          <a:avLst/>
        </a:prstGeom>
        <a:gradFill rotWithShape="0">
          <a:gsLst>
            <a:gs pos="0">
              <a:schemeClr val="accent2">
                <a:hueOff val="4681519"/>
                <a:satOff val="-5839"/>
                <a:lumOff val="1373"/>
                <a:alphaOff val="0"/>
                <a:shade val="51000"/>
                <a:satMod val="130000"/>
              </a:schemeClr>
            </a:gs>
            <a:gs pos="80000">
              <a:schemeClr val="accent2">
                <a:hueOff val="4681519"/>
                <a:satOff val="-5839"/>
                <a:lumOff val="1373"/>
                <a:alphaOff val="0"/>
                <a:shade val="93000"/>
                <a:satMod val="130000"/>
              </a:schemeClr>
            </a:gs>
            <a:gs pos="100000">
              <a:schemeClr val="accent2">
                <a:hueOff val="4681519"/>
                <a:satOff val="-5839"/>
                <a:lumOff val="137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kern="1200" dirty="0" smtClean="0"/>
            <a:t>normal FEV1/FVC </a:t>
          </a:r>
          <a:endParaRPr lang="en-US" sz="2800" kern="1200" dirty="0"/>
        </a:p>
      </dsp:txBody>
      <dsp:txXfrm>
        <a:off x="2931507" y="2469986"/>
        <a:ext cx="2879133" cy="792252"/>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BB94BE-C9D6-4674-AC68-86DF607ED823}">
      <dsp:nvSpPr>
        <dsp:cNvPr id="0" name=""/>
        <dsp:cNvSpPr/>
      </dsp:nvSpPr>
      <dsp:spPr>
        <a:xfrm>
          <a:off x="1965279" y="240828"/>
          <a:ext cx="4779521" cy="1659864"/>
        </a:xfrm>
        <a:prstGeom prst="ellipse">
          <a:avLst/>
        </a:prstGeom>
        <a:solidFill>
          <a:schemeClr val="accent2">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7272EAE-9BB6-4A9F-8784-5C66EE75ED97}">
      <dsp:nvSpPr>
        <dsp:cNvPr id="0" name=""/>
        <dsp:cNvSpPr/>
      </dsp:nvSpPr>
      <dsp:spPr>
        <a:xfrm>
          <a:off x="3899318" y="4305274"/>
          <a:ext cx="926263" cy="592808"/>
        </a:xfrm>
        <a:prstGeom prst="downArrow">
          <a:avLst/>
        </a:prstGeom>
        <a:solidFill>
          <a:schemeClr val="accent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71AA261-205E-4EE9-9ECB-87504141AE86}">
      <dsp:nvSpPr>
        <dsp:cNvPr id="0" name=""/>
        <dsp:cNvSpPr/>
      </dsp:nvSpPr>
      <dsp:spPr>
        <a:xfrm>
          <a:off x="2139416" y="4779521"/>
          <a:ext cx="4446066" cy="11115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7584" tIns="227584" rIns="227584" bIns="227584" numCol="1" spcCol="1270" anchor="ctr" anchorCtr="0">
          <a:noAutofit/>
        </a:bodyPr>
        <a:lstStyle/>
        <a:p>
          <a:pPr lvl="0" algn="ctr" defTabSz="1422400">
            <a:lnSpc>
              <a:spcPct val="90000"/>
            </a:lnSpc>
            <a:spcBef>
              <a:spcPct val="0"/>
            </a:spcBef>
            <a:spcAft>
              <a:spcPct val="35000"/>
            </a:spcAft>
          </a:pPr>
          <a:r>
            <a:rPr lang="en-US" sz="3200" b="1" kern="1200" dirty="0" smtClean="0">
              <a:solidFill>
                <a:schemeClr val="accent2">
                  <a:lumMod val="50000"/>
                </a:schemeClr>
              </a:solidFill>
            </a:rPr>
            <a:t>Sleep Apnea</a:t>
          </a:r>
          <a:endParaRPr lang="en-US" sz="3200" b="1" kern="1200" dirty="0">
            <a:solidFill>
              <a:schemeClr val="accent2">
                <a:lumMod val="50000"/>
              </a:schemeClr>
            </a:solidFill>
          </a:endParaRPr>
        </a:p>
      </dsp:txBody>
      <dsp:txXfrm>
        <a:off x="2139416" y="4779521"/>
        <a:ext cx="4446066" cy="1111516"/>
      </dsp:txXfrm>
    </dsp:sp>
    <dsp:sp modelId="{0A999041-CE6A-4DC9-A186-0CEF581AC460}">
      <dsp:nvSpPr>
        <dsp:cNvPr id="0" name=""/>
        <dsp:cNvSpPr/>
      </dsp:nvSpPr>
      <dsp:spPr>
        <a:xfrm>
          <a:off x="3702950" y="2028888"/>
          <a:ext cx="1667275" cy="1667275"/>
        </a:xfrm>
        <a:prstGeom prst="ellipse">
          <a:avLst/>
        </a:prstGeom>
        <a:solidFill>
          <a:schemeClr val="accent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n-US" sz="2800" kern="1200" dirty="0" smtClean="0"/>
            <a:t>GERD</a:t>
          </a:r>
          <a:endParaRPr lang="en-US" sz="2800" kern="1200" dirty="0"/>
        </a:p>
      </dsp:txBody>
      <dsp:txXfrm>
        <a:off x="3947117" y="2273055"/>
        <a:ext cx="1178941" cy="1178941"/>
      </dsp:txXfrm>
    </dsp:sp>
    <dsp:sp modelId="{B06D2331-1F24-4E7F-BEFB-3837818F3EFF}">
      <dsp:nvSpPr>
        <dsp:cNvPr id="0" name=""/>
        <dsp:cNvSpPr/>
      </dsp:nvSpPr>
      <dsp:spPr>
        <a:xfrm>
          <a:off x="2509922" y="778061"/>
          <a:ext cx="1667275" cy="1667275"/>
        </a:xfrm>
        <a:prstGeom prst="ellipse">
          <a:avLst/>
        </a:prstGeom>
        <a:solidFill>
          <a:schemeClr val="accent6">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n-US" sz="2800" kern="1200" dirty="0" smtClean="0"/>
            <a:t>Chronic Cough</a:t>
          </a:r>
          <a:endParaRPr lang="en-US" sz="2800" kern="1200" dirty="0"/>
        </a:p>
      </dsp:txBody>
      <dsp:txXfrm>
        <a:off x="2754089" y="1022228"/>
        <a:ext cx="1178941" cy="1178941"/>
      </dsp:txXfrm>
    </dsp:sp>
    <dsp:sp modelId="{CF700D03-34A5-4A0A-9A98-D24F4EC80297}">
      <dsp:nvSpPr>
        <dsp:cNvPr id="0" name=""/>
        <dsp:cNvSpPr/>
      </dsp:nvSpPr>
      <dsp:spPr>
        <a:xfrm>
          <a:off x="4214247" y="374951"/>
          <a:ext cx="1667275" cy="1667275"/>
        </a:xfrm>
        <a:prstGeom prst="ellipse">
          <a:avLst/>
        </a:prstGeom>
        <a:solidFill>
          <a:schemeClr val="accent3">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n-US" sz="2800" kern="1200" dirty="0" smtClean="0"/>
            <a:t>Rhinitis</a:t>
          </a:r>
          <a:endParaRPr lang="en-US" sz="2800" kern="1200" dirty="0"/>
        </a:p>
      </dsp:txBody>
      <dsp:txXfrm>
        <a:off x="4458414" y="619118"/>
        <a:ext cx="1178941" cy="1178941"/>
      </dsp:txXfrm>
    </dsp:sp>
    <dsp:sp modelId="{1869B706-FC5B-4820-A636-8DA6721F51FA}">
      <dsp:nvSpPr>
        <dsp:cNvPr id="0" name=""/>
        <dsp:cNvSpPr/>
      </dsp:nvSpPr>
      <dsp:spPr>
        <a:xfrm>
          <a:off x="1768911" y="37050"/>
          <a:ext cx="5187077" cy="4149662"/>
        </a:xfrm>
        <a:prstGeom prst="funnel">
          <a:avLst/>
        </a:prstGeom>
        <a:solidFill>
          <a:schemeClr val="accent6">
            <a:lumMod val="20000"/>
            <a:lumOff val="80000"/>
            <a:alpha val="40000"/>
          </a:schemeClr>
        </a:solidFill>
        <a:ln w="9525" cap="flat" cmpd="sng" algn="ctr">
          <a:solidFill>
            <a:schemeClr val="tx2">
              <a:lumMod val="25000"/>
            </a:schemeClr>
          </a:solidFill>
          <a:prstDash val="solid"/>
        </a:ln>
        <a:effectLst/>
      </dsp:spPr>
      <dsp:style>
        <a:lnRef idx="1">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3FBF23-1F9C-423E-85D2-4489FAF8D6BE}">
      <dsp:nvSpPr>
        <dsp:cNvPr id="0" name=""/>
        <dsp:cNvSpPr/>
      </dsp:nvSpPr>
      <dsp:spPr>
        <a:xfrm>
          <a:off x="4288318" y="3349249"/>
          <a:ext cx="4813254" cy="1531100"/>
        </a:xfrm>
        <a:prstGeom prst="roundRect">
          <a:avLst/>
        </a:prstGeom>
        <a:solidFill>
          <a:schemeClr val="accent5">
            <a:lumMod val="5000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600200">
            <a:lnSpc>
              <a:spcPct val="90000"/>
            </a:lnSpc>
            <a:spcBef>
              <a:spcPct val="0"/>
            </a:spcBef>
            <a:spcAft>
              <a:spcPct val="35000"/>
            </a:spcAft>
          </a:pPr>
          <a:r>
            <a:rPr lang="en-US" sz="3600" b="1" kern="1200" dirty="0" smtClean="0">
              <a:latin typeface="Arial" panose="020B0604020202020204" pitchFamily="34" charset="0"/>
              <a:cs typeface="Arial" panose="020B0604020202020204" pitchFamily="34" charset="0"/>
            </a:rPr>
            <a:t>Respiratory Health</a:t>
          </a:r>
          <a:endParaRPr lang="en-US" sz="3600" b="1" kern="1200" dirty="0">
            <a:latin typeface="Arial" panose="020B0604020202020204" pitchFamily="34" charset="0"/>
            <a:cs typeface="Arial" panose="020B0604020202020204" pitchFamily="34" charset="0"/>
          </a:endParaRPr>
        </a:p>
      </dsp:txBody>
      <dsp:txXfrm>
        <a:off x="4363060" y="3423991"/>
        <a:ext cx="4663770" cy="1381616"/>
      </dsp:txXfrm>
    </dsp:sp>
    <dsp:sp modelId="{9B280B41-666E-478D-BE4D-F1647BB55721}">
      <dsp:nvSpPr>
        <dsp:cNvPr id="0" name=""/>
        <dsp:cNvSpPr/>
      </dsp:nvSpPr>
      <dsp:spPr>
        <a:xfrm rot="16200000">
          <a:off x="6264329" y="2918633"/>
          <a:ext cx="861232" cy="0"/>
        </a:xfrm>
        <a:custGeom>
          <a:avLst/>
          <a:gdLst/>
          <a:ahLst/>
          <a:cxnLst/>
          <a:rect l="0" t="0" r="0" b="0"/>
          <a:pathLst>
            <a:path>
              <a:moveTo>
                <a:pt x="0" y="0"/>
              </a:moveTo>
              <a:lnTo>
                <a:pt x="861232" y="0"/>
              </a:lnTo>
            </a:path>
          </a:pathLst>
        </a:custGeom>
        <a:noFill/>
        <a:ln w="25400" cap="flat" cmpd="sng" algn="ctr">
          <a:solidFill>
            <a:schemeClr val="accent3">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ACF2CE61-7988-4C39-9C98-39E6EBD9E274}">
      <dsp:nvSpPr>
        <dsp:cNvPr id="0" name=""/>
        <dsp:cNvSpPr/>
      </dsp:nvSpPr>
      <dsp:spPr>
        <a:xfrm>
          <a:off x="5352983" y="833867"/>
          <a:ext cx="2683923" cy="1654149"/>
        </a:xfrm>
        <a:prstGeom prst="roundRect">
          <a:avLst/>
        </a:prstGeom>
        <a:gradFill rotWithShape="0">
          <a:gsLst>
            <a:gs pos="0">
              <a:schemeClr val="accent2">
                <a:hueOff val="780253"/>
                <a:satOff val="-973"/>
                <a:lumOff val="229"/>
                <a:alphaOff val="0"/>
                <a:shade val="51000"/>
                <a:satMod val="130000"/>
              </a:schemeClr>
            </a:gs>
            <a:gs pos="80000">
              <a:schemeClr val="accent2">
                <a:hueOff val="780253"/>
                <a:satOff val="-973"/>
                <a:lumOff val="229"/>
                <a:alphaOff val="0"/>
                <a:shade val="93000"/>
                <a:satMod val="130000"/>
              </a:schemeClr>
            </a:gs>
            <a:gs pos="100000">
              <a:schemeClr val="accent2">
                <a:hueOff val="780253"/>
                <a:satOff val="-973"/>
                <a:lumOff val="229"/>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1120" tIns="71120" rIns="71120" bIns="71120" numCol="1" spcCol="1270" anchor="ctr" anchorCtr="0">
          <a:noAutofit/>
        </a:bodyPr>
        <a:lstStyle/>
        <a:p>
          <a:pPr lvl="0" algn="ctr" defTabSz="1244600">
            <a:lnSpc>
              <a:spcPct val="90000"/>
            </a:lnSpc>
            <a:spcBef>
              <a:spcPct val="0"/>
            </a:spcBef>
            <a:spcAft>
              <a:spcPct val="35000"/>
            </a:spcAft>
          </a:pPr>
          <a:r>
            <a:rPr lang="en-US" sz="2800" b="1" kern="1200" dirty="0" smtClean="0">
              <a:latin typeface="Arial" panose="020B0604020202020204" pitchFamily="34" charset="0"/>
              <a:cs typeface="Arial" panose="020B0604020202020204" pitchFamily="34" charset="0"/>
            </a:rPr>
            <a:t>Airborne Hazards</a:t>
          </a:r>
          <a:endParaRPr lang="en-US" sz="2800" b="1" kern="1200" dirty="0">
            <a:latin typeface="Arial" panose="020B0604020202020204" pitchFamily="34" charset="0"/>
            <a:cs typeface="Arial" panose="020B0604020202020204" pitchFamily="34" charset="0"/>
          </a:endParaRPr>
        </a:p>
      </dsp:txBody>
      <dsp:txXfrm>
        <a:off x="5433732" y="914616"/>
        <a:ext cx="2522425" cy="1492651"/>
      </dsp:txXfrm>
    </dsp:sp>
    <dsp:sp modelId="{E838DB50-C26E-46C2-B521-534E548F832C}">
      <dsp:nvSpPr>
        <dsp:cNvPr id="0" name=""/>
        <dsp:cNvSpPr/>
      </dsp:nvSpPr>
      <dsp:spPr>
        <a:xfrm rot="20066184">
          <a:off x="8220394" y="3018712"/>
          <a:ext cx="1531993" cy="0"/>
        </a:xfrm>
        <a:custGeom>
          <a:avLst/>
          <a:gdLst/>
          <a:ahLst/>
          <a:cxnLst/>
          <a:rect l="0" t="0" r="0" b="0"/>
          <a:pathLst>
            <a:path>
              <a:moveTo>
                <a:pt x="0" y="0"/>
              </a:moveTo>
              <a:lnTo>
                <a:pt x="1531993" y="0"/>
              </a:lnTo>
            </a:path>
          </a:pathLst>
        </a:custGeom>
        <a:noFill/>
        <a:ln w="25400" cap="flat" cmpd="sng" algn="ctr">
          <a:solidFill>
            <a:schemeClr val="accent3">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505B3C01-E3E8-4A8C-A079-51BFCF9E3469}">
      <dsp:nvSpPr>
        <dsp:cNvPr id="0" name=""/>
        <dsp:cNvSpPr/>
      </dsp:nvSpPr>
      <dsp:spPr>
        <a:xfrm>
          <a:off x="9677402" y="1219187"/>
          <a:ext cx="2683923" cy="1654149"/>
        </a:xfrm>
        <a:prstGeom prst="roundRect">
          <a:avLst/>
        </a:prstGeom>
        <a:solidFill>
          <a:schemeClr val="bg1">
            <a:lumMod val="75000"/>
            <a:lumOff val="2500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1120" tIns="71120" rIns="71120" bIns="71120" numCol="1" spcCol="1270" anchor="ctr" anchorCtr="0">
          <a:noAutofit/>
        </a:bodyPr>
        <a:lstStyle/>
        <a:p>
          <a:pPr lvl="0" algn="ctr" defTabSz="1244600">
            <a:lnSpc>
              <a:spcPct val="90000"/>
            </a:lnSpc>
            <a:spcBef>
              <a:spcPct val="0"/>
            </a:spcBef>
            <a:spcAft>
              <a:spcPct val="35000"/>
            </a:spcAft>
          </a:pPr>
          <a:r>
            <a:rPr lang="en-US" sz="2800" b="1" kern="1200" dirty="0" smtClean="0">
              <a:solidFill>
                <a:schemeClr val="bg1">
                  <a:lumMod val="50000"/>
                  <a:lumOff val="50000"/>
                </a:schemeClr>
              </a:solidFill>
              <a:latin typeface="Arial" panose="020B0604020202020204" pitchFamily="34" charset="0"/>
              <a:cs typeface="Arial" panose="020B0604020202020204" pitchFamily="34" charset="0"/>
            </a:rPr>
            <a:t>Stress and Violence</a:t>
          </a:r>
          <a:endParaRPr lang="en-US" sz="2800" b="1" kern="1200" dirty="0">
            <a:solidFill>
              <a:schemeClr val="bg1">
                <a:lumMod val="50000"/>
                <a:lumOff val="50000"/>
              </a:schemeClr>
            </a:solidFill>
            <a:latin typeface="Arial" panose="020B0604020202020204" pitchFamily="34" charset="0"/>
            <a:cs typeface="Arial" panose="020B0604020202020204" pitchFamily="34" charset="0"/>
          </a:endParaRPr>
        </a:p>
      </dsp:txBody>
      <dsp:txXfrm>
        <a:off x="9758151" y="1299936"/>
        <a:ext cx="2522425" cy="1492651"/>
      </dsp:txXfrm>
    </dsp:sp>
    <dsp:sp modelId="{D716B400-CE5D-42BD-8EB4-D9D3E2A6F56B}">
      <dsp:nvSpPr>
        <dsp:cNvPr id="0" name=""/>
        <dsp:cNvSpPr/>
      </dsp:nvSpPr>
      <dsp:spPr>
        <a:xfrm rot="1637460">
          <a:off x="8123676" y="5107183"/>
          <a:ext cx="989435" cy="0"/>
        </a:xfrm>
        <a:custGeom>
          <a:avLst/>
          <a:gdLst/>
          <a:ahLst/>
          <a:cxnLst/>
          <a:rect l="0" t="0" r="0" b="0"/>
          <a:pathLst>
            <a:path>
              <a:moveTo>
                <a:pt x="0" y="0"/>
              </a:moveTo>
              <a:lnTo>
                <a:pt x="989435" y="0"/>
              </a:lnTo>
            </a:path>
          </a:pathLst>
        </a:custGeom>
        <a:noFill/>
        <a:ln w="25400" cap="flat" cmpd="sng" algn="ctr">
          <a:solidFill>
            <a:schemeClr val="accent3">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25B9EAB7-5078-4EF5-A144-A42DBA956274}">
      <dsp:nvSpPr>
        <dsp:cNvPr id="0" name=""/>
        <dsp:cNvSpPr/>
      </dsp:nvSpPr>
      <dsp:spPr>
        <a:xfrm>
          <a:off x="8991607" y="5334016"/>
          <a:ext cx="3338967" cy="1654149"/>
        </a:xfrm>
        <a:prstGeom prst="roundRect">
          <a:avLst/>
        </a:prstGeom>
        <a:solidFill>
          <a:schemeClr val="bg1">
            <a:lumMod val="75000"/>
            <a:lumOff val="2500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1120" tIns="71120" rIns="71120" bIns="71120" numCol="1" spcCol="1270" anchor="ctr" anchorCtr="0">
          <a:noAutofit/>
        </a:bodyPr>
        <a:lstStyle/>
        <a:p>
          <a:pPr lvl="0" algn="ctr" defTabSz="1244600">
            <a:lnSpc>
              <a:spcPct val="90000"/>
            </a:lnSpc>
            <a:spcBef>
              <a:spcPct val="0"/>
            </a:spcBef>
            <a:spcAft>
              <a:spcPct val="35000"/>
            </a:spcAft>
          </a:pPr>
          <a:r>
            <a:rPr lang="en-US" sz="2800" b="1" kern="1200" dirty="0" smtClean="0">
              <a:solidFill>
                <a:schemeClr val="bg1">
                  <a:lumMod val="50000"/>
                  <a:lumOff val="50000"/>
                </a:schemeClr>
              </a:solidFill>
              <a:latin typeface="Arial" panose="020B0604020202020204" pitchFamily="34" charset="0"/>
              <a:cs typeface="Arial" panose="020B0604020202020204" pitchFamily="34" charset="0"/>
            </a:rPr>
            <a:t>Military Living Conditions</a:t>
          </a:r>
          <a:endParaRPr lang="en-US" sz="2800" b="1" kern="1200" dirty="0">
            <a:solidFill>
              <a:schemeClr val="bg1">
                <a:lumMod val="50000"/>
                <a:lumOff val="50000"/>
              </a:schemeClr>
            </a:solidFill>
            <a:latin typeface="Arial" panose="020B0604020202020204" pitchFamily="34" charset="0"/>
            <a:cs typeface="Arial" panose="020B0604020202020204" pitchFamily="34" charset="0"/>
          </a:endParaRPr>
        </a:p>
      </dsp:txBody>
      <dsp:txXfrm>
        <a:off x="9072356" y="5414765"/>
        <a:ext cx="3177469" cy="1492651"/>
      </dsp:txXfrm>
    </dsp:sp>
    <dsp:sp modelId="{DB6142EF-1E5B-4A93-8871-622208F628E3}">
      <dsp:nvSpPr>
        <dsp:cNvPr id="0" name=""/>
        <dsp:cNvSpPr/>
      </dsp:nvSpPr>
      <dsp:spPr>
        <a:xfrm rot="5400000">
          <a:off x="6325862" y="5249433"/>
          <a:ext cx="738166" cy="0"/>
        </a:xfrm>
        <a:custGeom>
          <a:avLst/>
          <a:gdLst/>
          <a:ahLst/>
          <a:cxnLst/>
          <a:rect l="0" t="0" r="0" b="0"/>
          <a:pathLst>
            <a:path>
              <a:moveTo>
                <a:pt x="0" y="0"/>
              </a:moveTo>
              <a:lnTo>
                <a:pt x="738166" y="0"/>
              </a:lnTo>
            </a:path>
          </a:pathLst>
        </a:custGeom>
        <a:noFill/>
        <a:ln w="25400" cap="flat" cmpd="sng" algn="ctr">
          <a:solidFill>
            <a:schemeClr val="accent3">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4B2B1123-9C1A-4414-932F-55F6FBFF3B60}">
      <dsp:nvSpPr>
        <dsp:cNvPr id="0" name=""/>
        <dsp:cNvSpPr/>
      </dsp:nvSpPr>
      <dsp:spPr>
        <a:xfrm>
          <a:off x="5352983" y="5618516"/>
          <a:ext cx="2683923" cy="1654149"/>
        </a:xfrm>
        <a:prstGeom prst="roundRect">
          <a:avLst/>
        </a:prstGeom>
        <a:solidFill>
          <a:schemeClr val="bg1">
            <a:lumMod val="75000"/>
            <a:lumOff val="2500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1120" tIns="71120" rIns="71120" bIns="71120" numCol="1" spcCol="1270" anchor="ctr" anchorCtr="0">
          <a:noAutofit/>
        </a:bodyPr>
        <a:lstStyle/>
        <a:p>
          <a:pPr lvl="0" algn="ctr" defTabSz="1244600">
            <a:lnSpc>
              <a:spcPct val="90000"/>
            </a:lnSpc>
            <a:spcBef>
              <a:spcPct val="0"/>
            </a:spcBef>
            <a:spcAft>
              <a:spcPct val="35000"/>
            </a:spcAft>
          </a:pPr>
          <a:r>
            <a:rPr lang="en-US" sz="2800" b="1" kern="1200" dirty="0" smtClean="0">
              <a:solidFill>
                <a:schemeClr val="bg1">
                  <a:lumMod val="50000"/>
                  <a:lumOff val="50000"/>
                </a:schemeClr>
              </a:solidFill>
              <a:latin typeface="Arial" panose="020B0604020202020204" pitchFamily="34" charset="0"/>
              <a:cs typeface="Arial" panose="020B0604020202020204" pitchFamily="34" charset="0"/>
            </a:rPr>
            <a:t>Exercise and Physical Activity</a:t>
          </a:r>
          <a:endParaRPr lang="en-US" sz="2800" b="1" kern="1200" dirty="0">
            <a:solidFill>
              <a:schemeClr val="bg1">
                <a:lumMod val="50000"/>
                <a:lumOff val="50000"/>
              </a:schemeClr>
            </a:solidFill>
            <a:latin typeface="Arial" panose="020B0604020202020204" pitchFamily="34" charset="0"/>
            <a:cs typeface="Arial" panose="020B0604020202020204" pitchFamily="34" charset="0"/>
          </a:endParaRPr>
        </a:p>
      </dsp:txBody>
      <dsp:txXfrm>
        <a:off x="5433732" y="5699265"/>
        <a:ext cx="2522425" cy="1492651"/>
      </dsp:txXfrm>
    </dsp:sp>
    <dsp:sp modelId="{059C04F9-C7FF-4E49-B231-202C794D58AA}">
      <dsp:nvSpPr>
        <dsp:cNvPr id="0" name=""/>
        <dsp:cNvSpPr/>
      </dsp:nvSpPr>
      <dsp:spPr>
        <a:xfrm rot="9167922">
          <a:off x="3984025" y="5175853"/>
          <a:ext cx="1292896" cy="0"/>
        </a:xfrm>
        <a:custGeom>
          <a:avLst/>
          <a:gdLst/>
          <a:ahLst/>
          <a:cxnLst/>
          <a:rect l="0" t="0" r="0" b="0"/>
          <a:pathLst>
            <a:path>
              <a:moveTo>
                <a:pt x="0" y="0"/>
              </a:moveTo>
              <a:lnTo>
                <a:pt x="1292896" y="0"/>
              </a:lnTo>
            </a:path>
          </a:pathLst>
        </a:custGeom>
        <a:noFill/>
        <a:ln w="25400" cap="flat" cmpd="sng" algn="ctr">
          <a:solidFill>
            <a:schemeClr val="accent3">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A63BFA5E-28D9-4357-9FAB-916C24E8E878}">
      <dsp:nvSpPr>
        <dsp:cNvPr id="0" name=""/>
        <dsp:cNvSpPr/>
      </dsp:nvSpPr>
      <dsp:spPr>
        <a:xfrm>
          <a:off x="1371594" y="5333995"/>
          <a:ext cx="2683923" cy="1654149"/>
        </a:xfrm>
        <a:prstGeom prst="roundRect">
          <a:avLst/>
        </a:prstGeom>
        <a:solidFill>
          <a:schemeClr val="bg1">
            <a:lumMod val="75000"/>
            <a:lumOff val="2500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1120" tIns="71120" rIns="71120" bIns="71120" numCol="1" spcCol="1270" anchor="ctr" anchorCtr="0">
          <a:noAutofit/>
        </a:bodyPr>
        <a:lstStyle/>
        <a:p>
          <a:pPr lvl="0" algn="ctr" defTabSz="1244600">
            <a:lnSpc>
              <a:spcPct val="90000"/>
            </a:lnSpc>
            <a:spcBef>
              <a:spcPct val="0"/>
            </a:spcBef>
            <a:spcAft>
              <a:spcPct val="35000"/>
            </a:spcAft>
          </a:pPr>
          <a:r>
            <a:rPr lang="en-US" sz="2800" b="1" kern="1200" dirty="0" smtClean="0">
              <a:solidFill>
                <a:schemeClr val="bg1">
                  <a:lumMod val="50000"/>
                  <a:lumOff val="50000"/>
                </a:schemeClr>
              </a:solidFill>
              <a:latin typeface="Arial" panose="020B0604020202020204" pitchFamily="34" charset="0"/>
              <a:cs typeface="Arial" panose="020B0604020202020204" pitchFamily="34" charset="0"/>
            </a:rPr>
            <a:t>Tobacco Smoke</a:t>
          </a:r>
          <a:endParaRPr lang="en-US" sz="2800" b="1" kern="1200" dirty="0">
            <a:solidFill>
              <a:schemeClr val="bg1">
                <a:lumMod val="50000"/>
                <a:lumOff val="50000"/>
              </a:schemeClr>
            </a:solidFill>
            <a:latin typeface="Arial" panose="020B0604020202020204" pitchFamily="34" charset="0"/>
            <a:cs typeface="Arial" panose="020B0604020202020204" pitchFamily="34" charset="0"/>
          </a:endParaRPr>
        </a:p>
      </dsp:txBody>
      <dsp:txXfrm>
        <a:off x="1452343" y="5414744"/>
        <a:ext cx="2522425" cy="1492651"/>
      </dsp:txXfrm>
    </dsp:sp>
    <dsp:sp modelId="{4BDCFB49-CC24-4D10-B52E-16E98D93076C}">
      <dsp:nvSpPr>
        <dsp:cNvPr id="0" name=""/>
        <dsp:cNvSpPr/>
      </dsp:nvSpPr>
      <dsp:spPr>
        <a:xfrm rot="12416364">
          <a:off x="3815455" y="3020371"/>
          <a:ext cx="1451849" cy="0"/>
        </a:xfrm>
        <a:custGeom>
          <a:avLst/>
          <a:gdLst/>
          <a:ahLst/>
          <a:cxnLst/>
          <a:rect l="0" t="0" r="0" b="0"/>
          <a:pathLst>
            <a:path>
              <a:moveTo>
                <a:pt x="0" y="0"/>
              </a:moveTo>
              <a:lnTo>
                <a:pt x="1451849" y="0"/>
              </a:lnTo>
            </a:path>
          </a:pathLst>
        </a:custGeom>
        <a:noFill/>
        <a:ln w="25400" cap="flat" cmpd="sng" algn="ctr">
          <a:solidFill>
            <a:schemeClr val="accent3">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BCDC9315-70C2-4D11-BE41-591ACB50DCBE}">
      <dsp:nvSpPr>
        <dsp:cNvPr id="0" name=""/>
        <dsp:cNvSpPr/>
      </dsp:nvSpPr>
      <dsp:spPr>
        <a:xfrm>
          <a:off x="1055078" y="1142998"/>
          <a:ext cx="2839149" cy="1654149"/>
        </a:xfrm>
        <a:prstGeom prst="roundRect">
          <a:avLst/>
        </a:prstGeom>
        <a:solidFill>
          <a:schemeClr val="bg1">
            <a:lumMod val="75000"/>
            <a:lumOff val="2500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1120" tIns="71120" rIns="71120" bIns="71120" numCol="1" spcCol="1270" anchor="ctr" anchorCtr="0">
          <a:noAutofit/>
        </a:bodyPr>
        <a:lstStyle/>
        <a:p>
          <a:pPr lvl="0" algn="ctr" defTabSz="1244600">
            <a:lnSpc>
              <a:spcPct val="90000"/>
            </a:lnSpc>
            <a:spcBef>
              <a:spcPct val="0"/>
            </a:spcBef>
            <a:spcAft>
              <a:spcPct val="35000"/>
            </a:spcAft>
          </a:pPr>
          <a:r>
            <a:rPr lang="en-US" sz="2800" b="1" kern="1200" dirty="0" smtClean="0">
              <a:solidFill>
                <a:schemeClr val="bg1">
                  <a:lumMod val="50000"/>
                  <a:lumOff val="50000"/>
                </a:schemeClr>
              </a:solidFill>
              <a:latin typeface="Arial" panose="020B0604020202020204" pitchFamily="34" charset="0"/>
              <a:cs typeface="Arial" panose="020B0604020202020204" pitchFamily="34" charset="0"/>
            </a:rPr>
            <a:t>Preexisting Factors</a:t>
          </a:r>
          <a:endParaRPr lang="en-US" sz="2800" b="1" kern="1200" dirty="0">
            <a:solidFill>
              <a:schemeClr val="bg1">
                <a:lumMod val="50000"/>
                <a:lumOff val="50000"/>
              </a:schemeClr>
            </a:solidFill>
            <a:latin typeface="Arial" panose="020B0604020202020204" pitchFamily="34" charset="0"/>
            <a:cs typeface="Arial" panose="020B0604020202020204" pitchFamily="34" charset="0"/>
          </a:endParaRPr>
        </a:p>
      </dsp:txBody>
      <dsp:txXfrm>
        <a:off x="1135827" y="1223747"/>
        <a:ext cx="2677651" cy="1492651"/>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5F3BE0-33BF-4208-AAC6-E2A785FCC2B9}">
      <dsp:nvSpPr>
        <dsp:cNvPr id="0" name=""/>
        <dsp:cNvSpPr/>
      </dsp:nvSpPr>
      <dsp:spPr>
        <a:xfrm>
          <a:off x="3886200" y="2590782"/>
          <a:ext cx="4419647" cy="3285429"/>
        </a:xfrm>
        <a:prstGeom prst="ellipse">
          <a:avLst/>
        </a:prstGeom>
        <a:solidFill>
          <a:schemeClr val="accent1">
            <a:lumMod val="5000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kumimoji="0" lang="en-US" altLang="en-US" sz="2800" b="1" i="0" u="none" strike="noStrike" kern="1200" cap="none" normalizeH="0" baseline="0" dirty="0" smtClean="0">
              <a:ln/>
              <a:effectLst/>
              <a:latin typeface="Arial" panose="020B0604020202020204" pitchFamily="34" charset="0"/>
            </a:rPr>
            <a:t>“Iraqi Crud</a:t>
          </a:r>
          <a:r>
            <a:rPr kumimoji="0" lang="en-US" altLang="en-US" sz="2800" b="0" i="0" u="none" strike="noStrike" kern="1200" cap="none" normalizeH="0" baseline="0" dirty="0" smtClean="0">
              <a:ln/>
              <a:effectLst/>
              <a:latin typeface="Arial" panose="020B0604020202020204" pitchFamily="34" charset="0"/>
            </a:rPr>
            <a:t>”</a:t>
          </a:r>
        </a:p>
        <a:p>
          <a:pPr lvl="0" algn="ctr" defTabSz="1244600" rtl="0">
            <a:lnSpc>
              <a:spcPct val="90000"/>
            </a:lnSpc>
            <a:spcBef>
              <a:spcPct val="0"/>
            </a:spcBef>
            <a:spcAft>
              <a:spcPts val="600"/>
            </a:spcAft>
          </a:pPr>
          <a:r>
            <a:rPr kumimoji="0" lang="en-US" altLang="en-US" sz="2800" b="0" i="0" u="none" strike="noStrike" kern="1200" cap="none" normalizeH="0" baseline="0" dirty="0" smtClean="0">
              <a:ln/>
              <a:effectLst/>
              <a:latin typeface="Arial" panose="020B0604020202020204" pitchFamily="34" charset="0"/>
            </a:rPr>
            <a:t>Cough</a:t>
          </a:r>
        </a:p>
        <a:p>
          <a:pPr lvl="0" algn="ctr" defTabSz="1244600" rtl="0">
            <a:lnSpc>
              <a:spcPct val="90000"/>
            </a:lnSpc>
            <a:spcBef>
              <a:spcPct val="0"/>
            </a:spcBef>
            <a:spcAft>
              <a:spcPts val="600"/>
            </a:spcAft>
          </a:pPr>
          <a:r>
            <a:rPr kumimoji="0" lang="en-US" altLang="en-US" sz="2800" b="0" i="0" u="none" strike="noStrike" kern="1200" cap="none" normalizeH="0" baseline="0" dirty="0" smtClean="0">
              <a:ln/>
              <a:effectLst/>
              <a:latin typeface="Arial" panose="020B0604020202020204" pitchFamily="34" charset="0"/>
            </a:rPr>
            <a:t>Dyspnea</a:t>
          </a:r>
        </a:p>
        <a:p>
          <a:pPr lvl="0" algn="ctr" defTabSz="1244600" rtl="0">
            <a:lnSpc>
              <a:spcPct val="90000"/>
            </a:lnSpc>
            <a:spcBef>
              <a:spcPct val="0"/>
            </a:spcBef>
            <a:spcAft>
              <a:spcPts val="600"/>
            </a:spcAft>
          </a:pPr>
          <a:r>
            <a:rPr kumimoji="0" lang="en-US" altLang="en-US" sz="2800" b="0" i="0" u="none" strike="noStrike" kern="1200" cap="none" normalizeH="0" baseline="0" dirty="0" smtClean="0">
              <a:ln/>
              <a:effectLst/>
              <a:latin typeface="Arial" panose="020B0604020202020204" pitchFamily="34" charset="0"/>
            </a:rPr>
            <a:t>Allergy symptoms</a:t>
          </a:r>
        </a:p>
        <a:p>
          <a:pPr lvl="0" algn="ctr" defTabSz="1244600" rtl="0">
            <a:lnSpc>
              <a:spcPct val="90000"/>
            </a:lnSpc>
            <a:spcBef>
              <a:spcPct val="0"/>
            </a:spcBef>
            <a:spcAft>
              <a:spcPts val="600"/>
            </a:spcAft>
          </a:pPr>
          <a:r>
            <a:rPr kumimoji="0" lang="en-US" altLang="en-US" sz="2800" b="0" i="0" u="none" strike="noStrike" kern="1200" cap="none" normalizeH="0" baseline="0" dirty="0" smtClean="0">
              <a:ln/>
              <a:effectLst/>
              <a:latin typeface="Arial" panose="020B0604020202020204" pitchFamily="34" charset="0"/>
            </a:rPr>
            <a:t>Fatigue</a:t>
          </a:r>
          <a:endParaRPr lang="en-US" sz="2800" kern="1200" dirty="0"/>
        </a:p>
      </dsp:txBody>
      <dsp:txXfrm>
        <a:off x="4533442" y="3071922"/>
        <a:ext cx="3125163" cy="2323149"/>
      </dsp:txXfrm>
    </dsp:sp>
    <dsp:sp modelId="{664A2F65-FDF9-413D-9331-323AA3935359}">
      <dsp:nvSpPr>
        <dsp:cNvPr id="0" name=""/>
        <dsp:cNvSpPr/>
      </dsp:nvSpPr>
      <dsp:spPr>
        <a:xfrm rot="16199977">
          <a:off x="5952753" y="2005968"/>
          <a:ext cx="286515" cy="645251"/>
        </a:xfrm>
        <a:prstGeom prst="rightArrow">
          <a:avLst>
            <a:gd name="adj1" fmla="val 60000"/>
            <a:gd name="adj2" fmla="val 50000"/>
          </a:avLst>
        </a:prstGeom>
        <a:solidFill>
          <a:schemeClr val="accent2">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244600">
            <a:lnSpc>
              <a:spcPct val="90000"/>
            </a:lnSpc>
            <a:spcBef>
              <a:spcPct val="0"/>
            </a:spcBef>
            <a:spcAft>
              <a:spcPct val="35000"/>
            </a:spcAft>
          </a:pPr>
          <a:endParaRPr lang="en-US" sz="2800" kern="1200"/>
        </a:p>
      </dsp:txBody>
      <dsp:txXfrm rot="10800000">
        <a:off x="5995730" y="2177995"/>
        <a:ext cx="200561" cy="387151"/>
      </dsp:txXfrm>
    </dsp:sp>
    <dsp:sp modelId="{BF61B500-C3ED-4DC2-8715-358D08F03FB0}">
      <dsp:nvSpPr>
        <dsp:cNvPr id="0" name=""/>
        <dsp:cNvSpPr/>
      </dsp:nvSpPr>
      <dsp:spPr>
        <a:xfrm>
          <a:off x="4191269" y="152389"/>
          <a:ext cx="3809467" cy="1897797"/>
        </a:xfrm>
        <a:prstGeom prst="ellipse">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kumimoji="0" lang="en-US" altLang="en-US" sz="2800" b="0" i="0" u="none" strike="noStrike" kern="1200" cap="none" normalizeH="0" baseline="0" dirty="0" smtClean="0">
              <a:ln/>
              <a:effectLst/>
              <a:latin typeface="Arial" panose="020B0604020202020204" pitchFamily="34" charset="0"/>
            </a:rPr>
            <a:t>Constrictive Bronchiolitis</a:t>
          </a:r>
          <a:endParaRPr lang="en-US" sz="2800" kern="1200" dirty="0"/>
        </a:p>
      </dsp:txBody>
      <dsp:txXfrm>
        <a:off x="4749153" y="430315"/>
        <a:ext cx="2693699" cy="1341945"/>
      </dsp:txXfrm>
    </dsp:sp>
    <dsp:sp modelId="{288C9E64-D107-44D7-ABB9-2AFC681272FE}">
      <dsp:nvSpPr>
        <dsp:cNvPr id="0" name=""/>
        <dsp:cNvSpPr/>
      </dsp:nvSpPr>
      <dsp:spPr>
        <a:xfrm rot="19923715">
          <a:off x="8068034" y="2716296"/>
          <a:ext cx="561054" cy="645251"/>
        </a:xfrm>
        <a:prstGeom prst="rightArrow">
          <a:avLst>
            <a:gd name="adj1" fmla="val 60000"/>
            <a:gd name="adj2" fmla="val 50000"/>
          </a:avLst>
        </a:prstGeom>
        <a:solidFill>
          <a:schemeClr val="accent2">
            <a:hueOff val="1170380"/>
            <a:satOff val="-1460"/>
            <a:lumOff val="343"/>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244600">
            <a:lnSpc>
              <a:spcPct val="90000"/>
            </a:lnSpc>
            <a:spcBef>
              <a:spcPct val="0"/>
            </a:spcBef>
            <a:spcAft>
              <a:spcPct val="35000"/>
            </a:spcAft>
          </a:pPr>
          <a:endParaRPr lang="en-US" sz="2800" kern="1200"/>
        </a:p>
      </dsp:txBody>
      <dsp:txXfrm>
        <a:off x="8077842" y="2884775"/>
        <a:ext cx="392738" cy="387151"/>
      </dsp:txXfrm>
    </dsp:sp>
    <dsp:sp modelId="{BEC40AA0-7DDD-4E4D-B9AC-86B397F1E728}">
      <dsp:nvSpPr>
        <dsp:cNvPr id="0" name=""/>
        <dsp:cNvSpPr/>
      </dsp:nvSpPr>
      <dsp:spPr>
        <a:xfrm>
          <a:off x="8229584" y="1142993"/>
          <a:ext cx="3809467" cy="1897797"/>
        </a:xfrm>
        <a:prstGeom prst="ellipse">
          <a:avLst/>
        </a:prstGeom>
        <a:gradFill rotWithShape="0">
          <a:gsLst>
            <a:gs pos="0">
              <a:schemeClr val="accent2">
                <a:hueOff val="1170380"/>
                <a:satOff val="-1460"/>
                <a:lumOff val="343"/>
                <a:alphaOff val="0"/>
                <a:shade val="51000"/>
                <a:satMod val="130000"/>
              </a:schemeClr>
            </a:gs>
            <a:gs pos="80000">
              <a:schemeClr val="accent2">
                <a:hueOff val="1170380"/>
                <a:satOff val="-1460"/>
                <a:lumOff val="343"/>
                <a:alphaOff val="0"/>
                <a:shade val="93000"/>
                <a:satMod val="130000"/>
              </a:schemeClr>
            </a:gs>
            <a:gs pos="100000">
              <a:schemeClr val="accent2">
                <a:hueOff val="1170380"/>
                <a:satOff val="-1460"/>
                <a:lumOff val="34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kumimoji="0" lang="en-US" altLang="en-US" sz="2800" b="0" i="0" u="none" strike="noStrike" kern="1200" cap="none" normalizeH="0" baseline="0" dirty="0" smtClean="0">
              <a:ln/>
              <a:effectLst/>
              <a:latin typeface="Arial" panose="020B0604020202020204" pitchFamily="34" charset="0"/>
            </a:rPr>
            <a:t>Acute Eosinophilic Pneumonia</a:t>
          </a:r>
          <a:endParaRPr lang="en-US" sz="2800" kern="1200" dirty="0"/>
        </a:p>
      </dsp:txBody>
      <dsp:txXfrm>
        <a:off x="8787468" y="1420919"/>
        <a:ext cx="2693699" cy="1341945"/>
      </dsp:txXfrm>
    </dsp:sp>
    <dsp:sp modelId="{541DF3C2-3AB3-48ED-8663-92B4ADBB238C}">
      <dsp:nvSpPr>
        <dsp:cNvPr id="0" name=""/>
        <dsp:cNvSpPr/>
      </dsp:nvSpPr>
      <dsp:spPr>
        <a:xfrm rot="1198254">
          <a:off x="8170254" y="4709511"/>
          <a:ext cx="246976" cy="645251"/>
        </a:xfrm>
        <a:prstGeom prst="rightArrow">
          <a:avLst>
            <a:gd name="adj1" fmla="val 60000"/>
            <a:gd name="adj2" fmla="val 50000"/>
          </a:avLst>
        </a:prstGeom>
        <a:solidFill>
          <a:schemeClr val="accent2">
            <a:hueOff val="2340759"/>
            <a:satOff val="-2919"/>
            <a:lumOff val="686"/>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244600">
            <a:lnSpc>
              <a:spcPct val="90000"/>
            </a:lnSpc>
            <a:spcBef>
              <a:spcPct val="0"/>
            </a:spcBef>
            <a:spcAft>
              <a:spcPct val="35000"/>
            </a:spcAft>
          </a:pPr>
          <a:endParaRPr lang="en-US" sz="2800" kern="1200"/>
        </a:p>
      </dsp:txBody>
      <dsp:txXfrm>
        <a:off x="8172482" y="4825908"/>
        <a:ext cx="172883" cy="387151"/>
      </dsp:txXfrm>
    </dsp:sp>
    <dsp:sp modelId="{82E2EAA5-D8B4-4EC9-B462-C20AA9BA9079}">
      <dsp:nvSpPr>
        <dsp:cNvPr id="0" name=""/>
        <dsp:cNvSpPr/>
      </dsp:nvSpPr>
      <dsp:spPr>
        <a:xfrm>
          <a:off x="8153398" y="4724409"/>
          <a:ext cx="3809467" cy="1897797"/>
        </a:xfrm>
        <a:prstGeom prst="ellipse">
          <a:avLst/>
        </a:prstGeom>
        <a:gradFill rotWithShape="0">
          <a:gsLst>
            <a:gs pos="0">
              <a:schemeClr val="accent2">
                <a:hueOff val="2340759"/>
                <a:satOff val="-2919"/>
                <a:lumOff val="686"/>
                <a:alphaOff val="0"/>
                <a:shade val="51000"/>
                <a:satMod val="130000"/>
              </a:schemeClr>
            </a:gs>
            <a:gs pos="80000">
              <a:schemeClr val="accent2">
                <a:hueOff val="2340759"/>
                <a:satOff val="-2919"/>
                <a:lumOff val="686"/>
                <a:alphaOff val="0"/>
                <a:shade val="93000"/>
                <a:satMod val="130000"/>
              </a:schemeClr>
            </a:gs>
            <a:gs pos="100000">
              <a:schemeClr val="accent2">
                <a:hueOff val="2340759"/>
                <a:satOff val="-2919"/>
                <a:lumOff val="68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kumimoji="0" lang="en-US" altLang="en-US" sz="2800" b="0" i="0" u="none" strike="noStrike" kern="1200" cap="none" normalizeH="0" baseline="0" dirty="0" smtClean="0">
              <a:ln/>
              <a:effectLst/>
              <a:latin typeface="Arial" panose="020B0604020202020204" pitchFamily="34" charset="0"/>
            </a:rPr>
            <a:t>Obstructive Lung Disease</a:t>
          </a:r>
          <a:endParaRPr lang="en-US" sz="2800" kern="1200" dirty="0"/>
        </a:p>
      </dsp:txBody>
      <dsp:txXfrm>
        <a:off x="8711282" y="5002335"/>
        <a:ext cx="2693699" cy="1341945"/>
      </dsp:txXfrm>
    </dsp:sp>
    <dsp:sp modelId="{739FC96C-025E-401F-B695-BEE2F1F4AF41}">
      <dsp:nvSpPr>
        <dsp:cNvPr id="0" name=""/>
        <dsp:cNvSpPr/>
      </dsp:nvSpPr>
      <dsp:spPr>
        <a:xfrm rot="9543890">
          <a:off x="3756682" y="4752951"/>
          <a:ext cx="276414" cy="645251"/>
        </a:xfrm>
        <a:prstGeom prst="rightArrow">
          <a:avLst>
            <a:gd name="adj1" fmla="val 60000"/>
            <a:gd name="adj2" fmla="val 50000"/>
          </a:avLst>
        </a:prstGeom>
        <a:solidFill>
          <a:schemeClr val="accent2">
            <a:hueOff val="3511139"/>
            <a:satOff val="-4379"/>
            <a:lumOff val="1030"/>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244600">
            <a:lnSpc>
              <a:spcPct val="90000"/>
            </a:lnSpc>
            <a:spcBef>
              <a:spcPct val="0"/>
            </a:spcBef>
            <a:spcAft>
              <a:spcPct val="35000"/>
            </a:spcAft>
          </a:pPr>
          <a:endParaRPr lang="en-US" sz="2800" kern="1200"/>
        </a:p>
      </dsp:txBody>
      <dsp:txXfrm rot="10800000">
        <a:off x="3836869" y="4867186"/>
        <a:ext cx="193490" cy="387151"/>
      </dsp:txXfrm>
    </dsp:sp>
    <dsp:sp modelId="{3DFC8E82-40FE-4793-9945-06156897F2ED}">
      <dsp:nvSpPr>
        <dsp:cNvPr id="0" name=""/>
        <dsp:cNvSpPr/>
      </dsp:nvSpPr>
      <dsp:spPr>
        <a:xfrm>
          <a:off x="228608" y="4800587"/>
          <a:ext cx="3809467" cy="1897797"/>
        </a:xfrm>
        <a:prstGeom prst="ellipse">
          <a:avLst/>
        </a:prstGeom>
        <a:gradFill rotWithShape="0">
          <a:gsLst>
            <a:gs pos="0">
              <a:schemeClr val="accent2">
                <a:hueOff val="3511139"/>
                <a:satOff val="-4379"/>
                <a:lumOff val="1030"/>
                <a:alphaOff val="0"/>
                <a:shade val="51000"/>
                <a:satMod val="130000"/>
              </a:schemeClr>
            </a:gs>
            <a:gs pos="80000">
              <a:schemeClr val="accent2">
                <a:hueOff val="3511139"/>
                <a:satOff val="-4379"/>
                <a:lumOff val="1030"/>
                <a:alphaOff val="0"/>
                <a:shade val="93000"/>
                <a:satMod val="130000"/>
              </a:schemeClr>
            </a:gs>
            <a:gs pos="100000">
              <a:schemeClr val="accent2">
                <a:hueOff val="3511139"/>
                <a:satOff val="-4379"/>
                <a:lumOff val="103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5560" tIns="35560" rIns="35560" bIns="35560" numCol="1" spcCol="1270" anchor="ctr" anchorCtr="0">
          <a:noAutofit/>
        </a:bodyPr>
        <a:lstStyle/>
        <a:p>
          <a:pPr lvl="0" algn="ctr" defTabSz="1244600" rtl="0">
            <a:lnSpc>
              <a:spcPct val="90000"/>
            </a:lnSpc>
            <a:spcBef>
              <a:spcPct val="0"/>
            </a:spcBef>
            <a:spcAft>
              <a:spcPct val="35000"/>
            </a:spcAft>
          </a:pPr>
          <a:r>
            <a:rPr kumimoji="0" lang="en-US" altLang="en-US" sz="2800" b="0" i="0" u="none" strike="noStrike" kern="1200" cap="none" normalizeH="0" baseline="0" dirty="0" smtClean="0">
              <a:ln/>
              <a:effectLst/>
              <a:latin typeface="Arial" panose="020B0604020202020204" pitchFamily="34" charset="0"/>
            </a:rPr>
            <a:t>Aero Digestive inflammation </a:t>
          </a:r>
        </a:p>
        <a:p>
          <a:pPr lvl="0" algn="ctr" defTabSz="1244600" rtl="0">
            <a:lnSpc>
              <a:spcPct val="90000"/>
            </a:lnSpc>
            <a:spcBef>
              <a:spcPct val="0"/>
            </a:spcBef>
            <a:spcAft>
              <a:spcPct val="35000"/>
            </a:spcAft>
          </a:pPr>
          <a:r>
            <a:rPr kumimoji="0" lang="en-US" altLang="en-US" sz="2800" b="0" i="0" u="none" strike="noStrike" kern="1200" cap="none" normalizeH="0" baseline="0" dirty="0" smtClean="0">
              <a:ln/>
              <a:effectLst/>
              <a:latin typeface="Arial" panose="020B0604020202020204" pitchFamily="34" charset="0"/>
            </a:rPr>
            <a:t>GERD/Sinusitis</a:t>
          </a:r>
        </a:p>
      </dsp:txBody>
      <dsp:txXfrm>
        <a:off x="786492" y="5078513"/>
        <a:ext cx="2693699" cy="1341945"/>
      </dsp:txXfrm>
    </dsp:sp>
    <dsp:sp modelId="{E6F7033D-235A-4B7C-8D63-8F7E61BE0568}">
      <dsp:nvSpPr>
        <dsp:cNvPr id="0" name=""/>
        <dsp:cNvSpPr/>
      </dsp:nvSpPr>
      <dsp:spPr>
        <a:xfrm rot="12431949">
          <a:off x="3476760" y="2721554"/>
          <a:ext cx="610036" cy="645251"/>
        </a:xfrm>
        <a:prstGeom prst="rightArrow">
          <a:avLst>
            <a:gd name="adj1" fmla="val 60000"/>
            <a:gd name="adj2" fmla="val 50000"/>
          </a:avLst>
        </a:prstGeom>
        <a:solidFill>
          <a:schemeClr val="accent2">
            <a:hueOff val="4681519"/>
            <a:satOff val="-5839"/>
            <a:lumOff val="1373"/>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244600">
            <a:lnSpc>
              <a:spcPct val="90000"/>
            </a:lnSpc>
            <a:spcBef>
              <a:spcPct val="0"/>
            </a:spcBef>
            <a:spcAft>
              <a:spcPct val="35000"/>
            </a:spcAft>
          </a:pPr>
          <a:endParaRPr lang="en-US" sz="2800" kern="1200"/>
        </a:p>
      </dsp:txBody>
      <dsp:txXfrm rot="10800000">
        <a:off x="3649653" y="2892430"/>
        <a:ext cx="427025" cy="387151"/>
      </dsp:txXfrm>
    </dsp:sp>
    <dsp:sp modelId="{5A46BD95-616D-45B1-9B60-A75A3CBC7535}">
      <dsp:nvSpPr>
        <dsp:cNvPr id="0" name=""/>
        <dsp:cNvSpPr/>
      </dsp:nvSpPr>
      <dsp:spPr>
        <a:xfrm>
          <a:off x="24065" y="1143014"/>
          <a:ext cx="3809467" cy="1897797"/>
        </a:xfrm>
        <a:prstGeom prst="ellipse">
          <a:avLst/>
        </a:prstGeom>
        <a:gradFill rotWithShape="0">
          <a:gsLst>
            <a:gs pos="0">
              <a:schemeClr val="accent2">
                <a:hueOff val="4681519"/>
                <a:satOff val="-5839"/>
                <a:lumOff val="1373"/>
                <a:alphaOff val="0"/>
                <a:shade val="51000"/>
                <a:satMod val="130000"/>
              </a:schemeClr>
            </a:gs>
            <a:gs pos="80000">
              <a:schemeClr val="accent2">
                <a:hueOff val="4681519"/>
                <a:satOff val="-5839"/>
                <a:lumOff val="1373"/>
                <a:alphaOff val="0"/>
                <a:shade val="93000"/>
                <a:satMod val="130000"/>
              </a:schemeClr>
            </a:gs>
            <a:gs pos="100000">
              <a:schemeClr val="accent2">
                <a:hueOff val="4681519"/>
                <a:satOff val="-5839"/>
                <a:lumOff val="137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2133600">
            <a:lnSpc>
              <a:spcPct val="90000"/>
            </a:lnSpc>
            <a:spcBef>
              <a:spcPct val="0"/>
            </a:spcBef>
            <a:spcAft>
              <a:spcPct val="35000"/>
            </a:spcAft>
          </a:pPr>
          <a:r>
            <a:rPr lang="en-US" sz="4800" b="1" kern="1200" dirty="0" smtClean="0"/>
            <a:t>?</a:t>
          </a:r>
          <a:endParaRPr lang="en-US" sz="4800" b="1" kern="1200" dirty="0"/>
        </a:p>
      </dsp:txBody>
      <dsp:txXfrm>
        <a:off x="581949" y="1420940"/>
        <a:ext cx="2693699" cy="134194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3FBF23-1F9C-423E-85D2-4489FAF8D6BE}">
      <dsp:nvSpPr>
        <dsp:cNvPr id="0" name=""/>
        <dsp:cNvSpPr/>
      </dsp:nvSpPr>
      <dsp:spPr>
        <a:xfrm>
          <a:off x="4288318" y="3349249"/>
          <a:ext cx="4813254" cy="1531100"/>
        </a:xfrm>
        <a:prstGeom prst="roundRect">
          <a:avLst/>
        </a:prstGeom>
        <a:solidFill>
          <a:schemeClr val="accent5">
            <a:lumMod val="5000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600200">
            <a:lnSpc>
              <a:spcPct val="90000"/>
            </a:lnSpc>
            <a:spcBef>
              <a:spcPct val="0"/>
            </a:spcBef>
            <a:spcAft>
              <a:spcPct val="35000"/>
            </a:spcAft>
          </a:pPr>
          <a:r>
            <a:rPr lang="en-US" sz="3600" b="1" kern="1200" dirty="0" smtClean="0">
              <a:latin typeface="Arial" panose="020B0604020202020204" pitchFamily="34" charset="0"/>
              <a:cs typeface="Arial" panose="020B0604020202020204" pitchFamily="34" charset="0"/>
            </a:rPr>
            <a:t>Respiratory Health</a:t>
          </a:r>
          <a:endParaRPr lang="en-US" sz="3600" b="1" kern="1200" dirty="0">
            <a:latin typeface="Arial" panose="020B0604020202020204" pitchFamily="34" charset="0"/>
            <a:cs typeface="Arial" panose="020B0604020202020204" pitchFamily="34" charset="0"/>
          </a:endParaRPr>
        </a:p>
      </dsp:txBody>
      <dsp:txXfrm>
        <a:off x="4363060" y="3423991"/>
        <a:ext cx="4663770" cy="1381616"/>
      </dsp:txXfrm>
    </dsp:sp>
    <dsp:sp modelId="{9B280B41-666E-478D-BE4D-F1647BB55721}">
      <dsp:nvSpPr>
        <dsp:cNvPr id="0" name=""/>
        <dsp:cNvSpPr/>
      </dsp:nvSpPr>
      <dsp:spPr>
        <a:xfrm rot="16200000">
          <a:off x="6264329" y="2918633"/>
          <a:ext cx="861232" cy="0"/>
        </a:xfrm>
        <a:custGeom>
          <a:avLst/>
          <a:gdLst/>
          <a:ahLst/>
          <a:cxnLst/>
          <a:rect l="0" t="0" r="0" b="0"/>
          <a:pathLst>
            <a:path>
              <a:moveTo>
                <a:pt x="0" y="0"/>
              </a:moveTo>
              <a:lnTo>
                <a:pt x="861232" y="0"/>
              </a:lnTo>
            </a:path>
          </a:pathLst>
        </a:custGeom>
        <a:noFill/>
        <a:ln w="25400" cap="flat" cmpd="sng" algn="ctr">
          <a:solidFill>
            <a:schemeClr val="accent3">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ACF2CE61-7988-4C39-9C98-39E6EBD9E274}">
      <dsp:nvSpPr>
        <dsp:cNvPr id="0" name=""/>
        <dsp:cNvSpPr/>
      </dsp:nvSpPr>
      <dsp:spPr>
        <a:xfrm>
          <a:off x="5352983" y="833867"/>
          <a:ext cx="2683923" cy="1654149"/>
        </a:xfrm>
        <a:prstGeom prst="roundRect">
          <a:avLst/>
        </a:prstGeom>
        <a:solidFill>
          <a:schemeClr val="bg1">
            <a:lumMod val="75000"/>
            <a:lumOff val="2500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1120" tIns="71120" rIns="71120" bIns="71120" numCol="1" spcCol="1270" anchor="ctr" anchorCtr="0">
          <a:noAutofit/>
        </a:bodyPr>
        <a:lstStyle/>
        <a:p>
          <a:pPr lvl="0" algn="ctr" defTabSz="1244600">
            <a:lnSpc>
              <a:spcPct val="90000"/>
            </a:lnSpc>
            <a:spcBef>
              <a:spcPct val="0"/>
            </a:spcBef>
            <a:spcAft>
              <a:spcPct val="35000"/>
            </a:spcAft>
          </a:pPr>
          <a:r>
            <a:rPr lang="en-US" sz="2800" b="1" kern="1200" dirty="0" smtClean="0">
              <a:solidFill>
                <a:schemeClr val="bg1">
                  <a:lumMod val="50000"/>
                  <a:lumOff val="50000"/>
                </a:schemeClr>
              </a:solidFill>
              <a:latin typeface="Arial" panose="020B0604020202020204" pitchFamily="34" charset="0"/>
              <a:cs typeface="Arial" panose="020B0604020202020204" pitchFamily="34" charset="0"/>
            </a:rPr>
            <a:t>Airborne Hazards</a:t>
          </a:r>
          <a:endParaRPr lang="en-US" sz="2800" b="1" kern="1200" dirty="0">
            <a:solidFill>
              <a:schemeClr val="bg1">
                <a:lumMod val="50000"/>
                <a:lumOff val="50000"/>
              </a:schemeClr>
            </a:solidFill>
            <a:latin typeface="Arial" panose="020B0604020202020204" pitchFamily="34" charset="0"/>
            <a:cs typeface="Arial" panose="020B0604020202020204" pitchFamily="34" charset="0"/>
          </a:endParaRPr>
        </a:p>
      </dsp:txBody>
      <dsp:txXfrm>
        <a:off x="5433732" y="914616"/>
        <a:ext cx="2522425" cy="1492651"/>
      </dsp:txXfrm>
    </dsp:sp>
    <dsp:sp modelId="{E838DB50-C26E-46C2-B521-534E548F832C}">
      <dsp:nvSpPr>
        <dsp:cNvPr id="0" name=""/>
        <dsp:cNvSpPr/>
      </dsp:nvSpPr>
      <dsp:spPr>
        <a:xfrm rot="20066184">
          <a:off x="8220394" y="3018712"/>
          <a:ext cx="1531993" cy="0"/>
        </a:xfrm>
        <a:custGeom>
          <a:avLst/>
          <a:gdLst/>
          <a:ahLst/>
          <a:cxnLst/>
          <a:rect l="0" t="0" r="0" b="0"/>
          <a:pathLst>
            <a:path>
              <a:moveTo>
                <a:pt x="0" y="0"/>
              </a:moveTo>
              <a:lnTo>
                <a:pt x="1531993" y="0"/>
              </a:lnTo>
            </a:path>
          </a:pathLst>
        </a:custGeom>
        <a:noFill/>
        <a:ln w="25400" cap="flat" cmpd="sng" algn="ctr">
          <a:solidFill>
            <a:schemeClr val="accent3">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505B3C01-E3E8-4A8C-A079-51BFCF9E3469}">
      <dsp:nvSpPr>
        <dsp:cNvPr id="0" name=""/>
        <dsp:cNvSpPr/>
      </dsp:nvSpPr>
      <dsp:spPr>
        <a:xfrm>
          <a:off x="9677402" y="1219187"/>
          <a:ext cx="2683923" cy="1654149"/>
        </a:xfrm>
        <a:prstGeom prst="roundRect">
          <a:avLst/>
        </a:prstGeom>
        <a:gradFill rotWithShape="0">
          <a:gsLst>
            <a:gs pos="0">
              <a:schemeClr val="accent2">
                <a:hueOff val="1560506"/>
                <a:satOff val="-1946"/>
                <a:lumOff val="458"/>
                <a:alphaOff val="0"/>
                <a:shade val="51000"/>
                <a:satMod val="130000"/>
              </a:schemeClr>
            </a:gs>
            <a:gs pos="80000">
              <a:schemeClr val="accent2">
                <a:hueOff val="1560506"/>
                <a:satOff val="-1946"/>
                <a:lumOff val="458"/>
                <a:alphaOff val="0"/>
                <a:shade val="93000"/>
                <a:satMod val="130000"/>
              </a:schemeClr>
            </a:gs>
            <a:gs pos="100000">
              <a:schemeClr val="accent2">
                <a:hueOff val="1560506"/>
                <a:satOff val="-1946"/>
                <a:lumOff val="45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1120" tIns="71120" rIns="71120" bIns="71120" numCol="1" spcCol="1270" anchor="ctr" anchorCtr="0">
          <a:noAutofit/>
        </a:bodyPr>
        <a:lstStyle/>
        <a:p>
          <a:pPr lvl="0" algn="ctr" defTabSz="1244600">
            <a:lnSpc>
              <a:spcPct val="90000"/>
            </a:lnSpc>
            <a:spcBef>
              <a:spcPct val="0"/>
            </a:spcBef>
            <a:spcAft>
              <a:spcPct val="35000"/>
            </a:spcAft>
          </a:pPr>
          <a:r>
            <a:rPr lang="en-US" sz="2800" b="1" kern="1200" dirty="0" smtClean="0">
              <a:latin typeface="Arial" panose="020B0604020202020204" pitchFamily="34" charset="0"/>
              <a:cs typeface="Arial" panose="020B0604020202020204" pitchFamily="34" charset="0"/>
            </a:rPr>
            <a:t>Stress and Violence</a:t>
          </a:r>
          <a:endParaRPr lang="en-US" sz="2800" b="1" kern="1200" dirty="0">
            <a:latin typeface="Arial" panose="020B0604020202020204" pitchFamily="34" charset="0"/>
            <a:cs typeface="Arial" panose="020B0604020202020204" pitchFamily="34" charset="0"/>
          </a:endParaRPr>
        </a:p>
      </dsp:txBody>
      <dsp:txXfrm>
        <a:off x="9758151" y="1299936"/>
        <a:ext cx="2522425" cy="1492651"/>
      </dsp:txXfrm>
    </dsp:sp>
    <dsp:sp modelId="{D716B400-CE5D-42BD-8EB4-D9D3E2A6F56B}">
      <dsp:nvSpPr>
        <dsp:cNvPr id="0" name=""/>
        <dsp:cNvSpPr/>
      </dsp:nvSpPr>
      <dsp:spPr>
        <a:xfrm rot="1637460">
          <a:off x="8123676" y="5107183"/>
          <a:ext cx="989435" cy="0"/>
        </a:xfrm>
        <a:custGeom>
          <a:avLst/>
          <a:gdLst/>
          <a:ahLst/>
          <a:cxnLst/>
          <a:rect l="0" t="0" r="0" b="0"/>
          <a:pathLst>
            <a:path>
              <a:moveTo>
                <a:pt x="0" y="0"/>
              </a:moveTo>
              <a:lnTo>
                <a:pt x="989435" y="0"/>
              </a:lnTo>
            </a:path>
          </a:pathLst>
        </a:custGeom>
        <a:noFill/>
        <a:ln w="25400" cap="flat" cmpd="sng" algn="ctr">
          <a:solidFill>
            <a:schemeClr val="accent3">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25B9EAB7-5078-4EF5-A144-A42DBA956274}">
      <dsp:nvSpPr>
        <dsp:cNvPr id="0" name=""/>
        <dsp:cNvSpPr/>
      </dsp:nvSpPr>
      <dsp:spPr>
        <a:xfrm>
          <a:off x="8991607" y="5334016"/>
          <a:ext cx="3338967" cy="1654149"/>
        </a:xfrm>
        <a:prstGeom prst="roundRect">
          <a:avLst/>
        </a:prstGeom>
        <a:solidFill>
          <a:schemeClr val="bg1">
            <a:lumMod val="75000"/>
            <a:lumOff val="2500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1120" tIns="71120" rIns="71120" bIns="71120" numCol="1" spcCol="1270" anchor="ctr" anchorCtr="0">
          <a:noAutofit/>
        </a:bodyPr>
        <a:lstStyle/>
        <a:p>
          <a:pPr lvl="0" algn="ctr" defTabSz="1244600">
            <a:lnSpc>
              <a:spcPct val="90000"/>
            </a:lnSpc>
            <a:spcBef>
              <a:spcPct val="0"/>
            </a:spcBef>
            <a:spcAft>
              <a:spcPct val="35000"/>
            </a:spcAft>
          </a:pPr>
          <a:r>
            <a:rPr lang="en-US" sz="2800" b="1" kern="1200" dirty="0" smtClean="0">
              <a:solidFill>
                <a:schemeClr val="bg1">
                  <a:lumMod val="50000"/>
                  <a:lumOff val="50000"/>
                </a:schemeClr>
              </a:solidFill>
              <a:latin typeface="Arial" panose="020B0604020202020204" pitchFamily="34" charset="0"/>
              <a:cs typeface="Arial" panose="020B0604020202020204" pitchFamily="34" charset="0"/>
            </a:rPr>
            <a:t>Military Living Conditions</a:t>
          </a:r>
          <a:endParaRPr lang="en-US" sz="2800" b="1" kern="1200" dirty="0">
            <a:solidFill>
              <a:schemeClr val="bg1">
                <a:lumMod val="50000"/>
                <a:lumOff val="50000"/>
              </a:schemeClr>
            </a:solidFill>
            <a:latin typeface="Arial" panose="020B0604020202020204" pitchFamily="34" charset="0"/>
            <a:cs typeface="Arial" panose="020B0604020202020204" pitchFamily="34" charset="0"/>
          </a:endParaRPr>
        </a:p>
      </dsp:txBody>
      <dsp:txXfrm>
        <a:off x="9072356" y="5414765"/>
        <a:ext cx="3177469" cy="1492651"/>
      </dsp:txXfrm>
    </dsp:sp>
    <dsp:sp modelId="{DB6142EF-1E5B-4A93-8871-622208F628E3}">
      <dsp:nvSpPr>
        <dsp:cNvPr id="0" name=""/>
        <dsp:cNvSpPr/>
      </dsp:nvSpPr>
      <dsp:spPr>
        <a:xfrm rot="5400000">
          <a:off x="6325862" y="5249433"/>
          <a:ext cx="738166" cy="0"/>
        </a:xfrm>
        <a:custGeom>
          <a:avLst/>
          <a:gdLst/>
          <a:ahLst/>
          <a:cxnLst/>
          <a:rect l="0" t="0" r="0" b="0"/>
          <a:pathLst>
            <a:path>
              <a:moveTo>
                <a:pt x="0" y="0"/>
              </a:moveTo>
              <a:lnTo>
                <a:pt x="738166" y="0"/>
              </a:lnTo>
            </a:path>
          </a:pathLst>
        </a:custGeom>
        <a:noFill/>
        <a:ln w="25400" cap="flat" cmpd="sng" algn="ctr">
          <a:solidFill>
            <a:schemeClr val="accent3">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4B2B1123-9C1A-4414-932F-55F6FBFF3B60}">
      <dsp:nvSpPr>
        <dsp:cNvPr id="0" name=""/>
        <dsp:cNvSpPr/>
      </dsp:nvSpPr>
      <dsp:spPr>
        <a:xfrm>
          <a:off x="5352983" y="5618516"/>
          <a:ext cx="2683923" cy="1654149"/>
        </a:xfrm>
        <a:prstGeom prst="roundRect">
          <a:avLst/>
        </a:prstGeom>
        <a:solidFill>
          <a:schemeClr val="bg1">
            <a:lumMod val="75000"/>
            <a:lumOff val="2500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1120" tIns="71120" rIns="71120" bIns="71120" numCol="1" spcCol="1270" anchor="ctr" anchorCtr="0">
          <a:noAutofit/>
        </a:bodyPr>
        <a:lstStyle/>
        <a:p>
          <a:pPr lvl="0" algn="ctr" defTabSz="1244600">
            <a:lnSpc>
              <a:spcPct val="90000"/>
            </a:lnSpc>
            <a:spcBef>
              <a:spcPct val="0"/>
            </a:spcBef>
            <a:spcAft>
              <a:spcPct val="35000"/>
            </a:spcAft>
          </a:pPr>
          <a:r>
            <a:rPr lang="en-US" sz="2800" b="1" kern="1200" dirty="0" smtClean="0">
              <a:solidFill>
                <a:schemeClr val="bg1">
                  <a:lumMod val="50000"/>
                  <a:lumOff val="50000"/>
                </a:schemeClr>
              </a:solidFill>
              <a:latin typeface="Arial" panose="020B0604020202020204" pitchFamily="34" charset="0"/>
              <a:cs typeface="Arial" panose="020B0604020202020204" pitchFamily="34" charset="0"/>
            </a:rPr>
            <a:t>Exercise and Physical Activity</a:t>
          </a:r>
          <a:endParaRPr lang="en-US" sz="2800" b="1" kern="1200" dirty="0">
            <a:solidFill>
              <a:schemeClr val="bg1">
                <a:lumMod val="50000"/>
                <a:lumOff val="50000"/>
              </a:schemeClr>
            </a:solidFill>
            <a:latin typeface="Arial" panose="020B0604020202020204" pitchFamily="34" charset="0"/>
            <a:cs typeface="Arial" panose="020B0604020202020204" pitchFamily="34" charset="0"/>
          </a:endParaRPr>
        </a:p>
      </dsp:txBody>
      <dsp:txXfrm>
        <a:off x="5433732" y="5699265"/>
        <a:ext cx="2522425" cy="1492651"/>
      </dsp:txXfrm>
    </dsp:sp>
    <dsp:sp modelId="{059C04F9-C7FF-4E49-B231-202C794D58AA}">
      <dsp:nvSpPr>
        <dsp:cNvPr id="0" name=""/>
        <dsp:cNvSpPr/>
      </dsp:nvSpPr>
      <dsp:spPr>
        <a:xfrm rot="9167922">
          <a:off x="3984025" y="5175853"/>
          <a:ext cx="1292896" cy="0"/>
        </a:xfrm>
        <a:custGeom>
          <a:avLst/>
          <a:gdLst/>
          <a:ahLst/>
          <a:cxnLst/>
          <a:rect l="0" t="0" r="0" b="0"/>
          <a:pathLst>
            <a:path>
              <a:moveTo>
                <a:pt x="0" y="0"/>
              </a:moveTo>
              <a:lnTo>
                <a:pt x="1292896" y="0"/>
              </a:lnTo>
            </a:path>
          </a:pathLst>
        </a:custGeom>
        <a:noFill/>
        <a:ln w="25400" cap="flat" cmpd="sng" algn="ctr">
          <a:solidFill>
            <a:schemeClr val="accent3">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A63BFA5E-28D9-4357-9FAB-916C24E8E878}">
      <dsp:nvSpPr>
        <dsp:cNvPr id="0" name=""/>
        <dsp:cNvSpPr/>
      </dsp:nvSpPr>
      <dsp:spPr>
        <a:xfrm>
          <a:off x="1371594" y="5333995"/>
          <a:ext cx="2683923" cy="1654149"/>
        </a:xfrm>
        <a:prstGeom prst="roundRect">
          <a:avLst/>
        </a:prstGeom>
        <a:solidFill>
          <a:schemeClr val="bg1">
            <a:lumMod val="75000"/>
            <a:lumOff val="2500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1120" tIns="71120" rIns="71120" bIns="71120" numCol="1" spcCol="1270" anchor="ctr" anchorCtr="0">
          <a:noAutofit/>
        </a:bodyPr>
        <a:lstStyle/>
        <a:p>
          <a:pPr lvl="0" algn="ctr" defTabSz="1244600">
            <a:lnSpc>
              <a:spcPct val="90000"/>
            </a:lnSpc>
            <a:spcBef>
              <a:spcPct val="0"/>
            </a:spcBef>
            <a:spcAft>
              <a:spcPct val="35000"/>
            </a:spcAft>
          </a:pPr>
          <a:r>
            <a:rPr lang="en-US" sz="2800" b="1" kern="1200" dirty="0" smtClean="0">
              <a:solidFill>
                <a:schemeClr val="bg1">
                  <a:lumMod val="50000"/>
                  <a:lumOff val="50000"/>
                </a:schemeClr>
              </a:solidFill>
              <a:latin typeface="Arial" panose="020B0604020202020204" pitchFamily="34" charset="0"/>
              <a:cs typeface="Arial" panose="020B0604020202020204" pitchFamily="34" charset="0"/>
            </a:rPr>
            <a:t>Tobacco Smoke</a:t>
          </a:r>
          <a:endParaRPr lang="en-US" sz="2800" b="1" kern="1200" dirty="0">
            <a:solidFill>
              <a:schemeClr val="bg1">
                <a:lumMod val="50000"/>
                <a:lumOff val="50000"/>
              </a:schemeClr>
            </a:solidFill>
            <a:latin typeface="Arial" panose="020B0604020202020204" pitchFamily="34" charset="0"/>
            <a:cs typeface="Arial" panose="020B0604020202020204" pitchFamily="34" charset="0"/>
          </a:endParaRPr>
        </a:p>
      </dsp:txBody>
      <dsp:txXfrm>
        <a:off x="1452343" y="5414744"/>
        <a:ext cx="2522425" cy="1492651"/>
      </dsp:txXfrm>
    </dsp:sp>
    <dsp:sp modelId="{4BDCFB49-CC24-4D10-B52E-16E98D93076C}">
      <dsp:nvSpPr>
        <dsp:cNvPr id="0" name=""/>
        <dsp:cNvSpPr/>
      </dsp:nvSpPr>
      <dsp:spPr>
        <a:xfrm rot="12475098">
          <a:off x="4142294" y="3073859"/>
          <a:ext cx="1176347" cy="0"/>
        </a:xfrm>
        <a:custGeom>
          <a:avLst/>
          <a:gdLst/>
          <a:ahLst/>
          <a:cxnLst/>
          <a:rect l="0" t="0" r="0" b="0"/>
          <a:pathLst>
            <a:path>
              <a:moveTo>
                <a:pt x="0" y="0"/>
              </a:moveTo>
              <a:lnTo>
                <a:pt x="1176347" y="0"/>
              </a:lnTo>
            </a:path>
          </a:pathLst>
        </a:custGeom>
        <a:noFill/>
        <a:ln w="25400" cap="flat" cmpd="sng" algn="ctr">
          <a:solidFill>
            <a:schemeClr val="accent3">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BCDC9315-70C2-4D11-BE41-591ACB50DCBE}">
      <dsp:nvSpPr>
        <dsp:cNvPr id="0" name=""/>
        <dsp:cNvSpPr/>
      </dsp:nvSpPr>
      <dsp:spPr>
        <a:xfrm>
          <a:off x="1371599" y="1219188"/>
          <a:ext cx="2839149" cy="1654149"/>
        </a:xfrm>
        <a:prstGeom prst="roundRect">
          <a:avLst/>
        </a:prstGeom>
        <a:solidFill>
          <a:schemeClr val="bg1">
            <a:lumMod val="75000"/>
            <a:lumOff val="2500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1120" tIns="71120" rIns="71120" bIns="71120" numCol="1" spcCol="1270" anchor="ctr" anchorCtr="0">
          <a:noAutofit/>
        </a:bodyPr>
        <a:lstStyle/>
        <a:p>
          <a:pPr lvl="0" algn="ctr" defTabSz="1244600">
            <a:lnSpc>
              <a:spcPct val="90000"/>
            </a:lnSpc>
            <a:spcBef>
              <a:spcPct val="0"/>
            </a:spcBef>
            <a:spcAft>
              <a:spcPct val="35000"/>
            </a:spcAft>
          </a:pPr>
          <a:r>
            <a:rPr lang="en-US" sz="2800" b="1" kern="1200" dirty="0" smtClean="0">
              <a:solidFill>
                <a:schemeClr val="bg1">
                  <a:lumMod val="50000"/>
                  <a:lumOff val="50000"/>
                </a:schemeClr>
              </a:solidFill>
              <a:latin typeface="Arial" panose="020B0604020202020204" pitchFamily="34" charset="0"/>
              <a:cs typeface="Arial" panose="020B0604020202020204" pitchFamily="34" charset="0"/>
            </a:rPr>
            <a:t>Preexisting Factors</a:t>
          </a:r>
          <a:endParaRPr lang="en-US" sz="2800" b="1" kern="1200" dirty="0">
            <a:solidFill>
              <a:schemeClr val="bg1">
                <a:lumMod val="50000"/>
                <a:lumOff val="50000"/>
              </a:schemeClr>
            </a:solidFill>
            <a:latin typeface="Arial" panose="020B0604020202020204" pitchFamily="34" charset="0"/>
            <a:cs typeface="Arial" panose="020B0604020202020204" pitchFamily="34" charset="0"/>
          </a:endParaRPr>
        </a:p>
      </dsp:txBody>
      <dsp:txXfrm>
        <a:off x="1452348" y="1299937"/>
        <a:ext cx="2677651" cy="149265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3FBF23-1F9C-423E-85D2-4489FAF8D6BE}">
      <dsp:nvSpPr>
        <dsp:cNvPr id="0" name=""/>
        <dsp:cNvSpPr/>
      </dsp:nvSpPr>
      <dsp:spPr>
        <a:xfrm>
          <a:off x="4288318" y="3349249"/>
          <a:ext cx="4813254" cy="1531100"/>
        </a:xfrm>
        <a:prstGeom prst="roundRect">
          <a:avLst/>
        </a:prstGeom>
        <a:solidFill>
          <a:schemeClr val="accent5">
            <a:lumMod val="5000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600200">
            <a:lnSpc>
              <a:spcPct val="90000"/>
            </a:lnSpc>
            <a:spcBef>
              <a:spcPct val="0"/>
            </a:spcBef>
            <a:spcAft>
              <a:spcPct val="35000"/>
            </a:spcAft>
          </a:pPr>
          <a:r>
            <a:rPr lang="en-US" sz="3600" b="1" kern="1200" dirty="0" smtClean="0">
              <a:latin typeface="Arial" panose="020B0604020202020204" pitchFamily="34" charset="0"/>
              <a:cs typeface="Arial" panose="020B0604020202020204" pitchFamily="34" charset="0"/>
            </a:rPr>
            <a:t>Respiratory Health</a:t>
          </a:r>
          <a:endParaRPr lang="en-US" sz="3600" b="1" kern="1200" dirty="0">
            <a:latin typeface="Arial" panose="020B0604020202020204" pitchFamily="34" charset="0"/>
            <a:cs typeface="Arial" panose="020B0604020202020204" pitchFamily="34" charset="0"/>
          </a:endParaRPr>
        </a:p>
      </dsp:txBody>
      <dsp:txXfrm>
        <a:off x="4363060" y="3423991"/>
        <a:ext cx="4663770" cy="1381616"/>
      </dsp:txXfrm>
    </dsp:sp>
    <dsp:sp modelId="{9B280B41-666E-478D-BE4D-F1647BB55721}">
      <dsp:nvSpPr>
        <dsp:cNvPr id="0" name=""/>
        <dsp:cNvSpPr/>
      </dsp:nvSpPr>
      <dsp:spPr>
        <a:xfrm rot="16200000">
          <a:off x="6264329" y="2918633"/>
          <a:ext cx="861232" cy="0"/>
        </a:xfrm>
        <a:custGeom>
          <a:avLst/>
          <a:gdLst/>
          <a:ahLst/>
          <a:cxnLst/>
          <a:rect l="0" t="0" r="0" b="0"/>
          <a:pathLst>
            <a:path>
              <a:moveTo>
                <a:pt x="0" y="0"/>
              </a:moveTo>
              <a:lnTo>
                <a:pt x="861232" y="0"/>
              </a:lnTo>
            </a:path>
          </a:pathLst>
        </a:custGeom>
        <a:noFill/>
        <a:ln w="25400" cap="flat" cmpd="sng" algn="ctr">
          <a:solidFill>
            <a:schemeClr val="accent3">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ACF2CE61-7988-4C39-9C98-39E6EBD9E274}">
      <dsp:nvSpPr>
        <dsp:cNvPr id="0" name=""/>
        <dsp:cNvSpPr/>
      </dsp:nvSpPr>
      <dsp:spPr>
        <a:xfrm>
          <a:off x="5352983" y="833867"/>
          <a:ext cx="2683923" cy="1654149"/>
        </a:xfrm>
        <a:prstGeom prst="roundRect">
          <a:avLst/>
        </a:prstGeom>
        <a:solidFill>
          <a:schemeClr val="bg1">
            <a:lumMod val="75000"/>
            <a:lumOff val="2500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1120" tIns="71120" rIns="71120" bIns="71120" numCol="1" spcCol="1270" anchor="ctr" anchorCtr="0">
          <a:noAutofit/>
        </a:bodyPr>
        <a:lstStyle/>
        <a:p>
          <a:pPr lvl="0" algn="ctr" defTabSz="1244600">
            <a:lnSpc>
              <a:spcPct val="90000"/>
            </a:lnSpc>
            <a:spcBef>
              <a:spcPct val="0"/>
            </a:spcBef>
            <a:spcAft>
              <a:spcPct val="35000"/>
            </a:spcAft>
          </a:pPr>
          <a:r>
            <a:rPr lang="en-US" sz="2800" b="1" kern="1200" dirty="0" smtClean="0">
              <a:solidFill>
                <a:schemeClr val="bg1">
                  <a:lumMod val="50000"/>
                  <a:lumOff val="50000"/>
                </a:schemeClr>
              </a:solidFill>
              <a:latin typeface="Arial" panose="020B0604020202020204" pitchFamily="34" charset="0"/>
              <a:cs typeface="Arial" panose="020B0604020202020204" pitchFamily="34" charset="0"/>
            </a:rPr>
            <a:t>Airborne Hazards</a:t>
          </a:r>
          <a:endParaRPr lang="en-US" sz="2800" b="1" kern="1200" dirty="0">
            <a:solidFill>
              <a:schemeClr val="bg1">
                <a:lumMod val="50000"/>
                <a:lumOff val="50000"/>
              </a:schemeClr>
            </a:solidFill>
            <a:latin typeface="Arial" panose="020B0604020202020204" pitchFamily="34" charset="0"/>
            <a:cs typeface="Arial" panose="020B0604020202020204" pitchFamily="34" charset="0"/>
          </a:endParaRPr>
        </a:p>
      </dsp:txBody>
      <dsp:txXfrm>
        <a:off x="5433732" y="914616"/>
        <a:ext cx="2522425" cy="1492651"/>
      </dsp:txXfrm>
    </dsp:sp>
    <dsp:sp modelId="{E838DB50-C26E-46C2-B521-534E548F832C}">
      <dsp:nvSpPr>
        <dsp:cNvPr id="0" name=""/>
        <dsp:cNvSpPr/>
      </dsp:nvSpPr>
      <dsp:spPr>
        <a:xfrm rot="20066184">
          <a:off x="8220394" y="3018712"/>
          <a:ext cx="1531993" cy="0"/>
        </a:xfrm>
        <a:custGeom>
          <a:avLst/>
          <a:gdLst/>
          <a:ahLst/>
          <a:cxnLst/>
          <a:rect l="0" t="0" r="0" b="0"/>
          <a:pathLst>
            <a:path>
              <a:moveTo>
                <a:pt x="0" y="0"/>
              </a:moveTo>
              <a:lnTo>
                <a:pt x="1531993" y="0"/>
              </a:lnTo>
            </a:path>
          </a:pathLst>
        </a:custGeom>
        <a:noFill/>
        <a:ln w="25400" cap="flat" cmpd="sng" algn="ctr">
          <a:solidFill>
            <a:schemeClr val="accent3">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505B3C01-E3E8-4A8C-A079-51BFCF9E3469}">
      <dsp:nvSpPr>
        <dsp:cNvPr id="0" name=""/>
        <dsp:cNvSpPr/>
      </dsp:nvSpPr>
      <dsp:spPr>
        <a:xfrm>
          <a:off x="9677402" y="1219187"/>
          <a:ext cx="2683923" cy="1654149"/>
        </a:xfrm>
        <a:prstGeom prst="roundRect">
          <a:avLst/>
        </a:prstGeom>
        <a:solidFill>
          <a:schemeClr val="bg1">
            <a:lumMod val="75000"/>
            <a:lumOff val="2500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1120" tIns="71120" rIns="71120" bIns="71120" numCol="1" spcCol="1270" anchor="ctr" anchorCtr="0">
          <a:noAutofit/>
        </a:bodyPr>
        <a:lstStyle/>
        <a:p>
          <a:pPr lvl="0" algn="ctr" defTabSz="1244600">
            <a:lnSpc>
              <a:spcPct val="90000"/>
            </a:lnSpc>
            <a:spcBef>
              <a:spcPct val="0"/>
            </a:spcBef>
            <a:spcAft>
              <a:spcPct val="35000"/>
            </a:spcAft>
          </a:pPr>
          <a:r>
            <a:rPr lang="en-US" sz="2800" b="1" kern="1200" dirty="0" smtClean="0">
              <a:solidFill>
                <a:schemeClr val="bg1">
                  <a:lumMod val="50000"/>
                  <a:lumOff val="50000"/>
                </a:schemeClr>
              </a:solidFill>
              <a:latin typeface="Arial" panose="020B0604020202020204" pitchFamily="34" charset="0"/>
              <a:cs typeface="Arial" panose="020B0604020202020204" pitchFamily="34" charset="0"/>
            </a:rPr>
            <a:t>Stress and Violence</a:t>
          </a:r>
          <a:endParaRPr lang="en-US" sz="2800" b="1" kern="1200" dirty="0">
            <a:solidFill>
              <a:schemeClr val="bg1">
                <a:lumMod val="50000"/>
                <a:lumOff val="50000"/>
              </a:schemeClr>
            </a:solidFill>
            <a:latin typeface="Arial" panose="020B0604020202020204" pitchFamily="34" charset="0"/>
            <a:cs typeface="Arial" panose="020B0604020202020204" pitchFamily="34" charset="0"/>
          </a:endParaRPr>
        </a:p>
      </dsp:txBody>
      <dsp:txXfrm>
        <a:off x="9758151" y="1299936"/>
        <a:ext cx="2522425" cy="1492651"/>
      </dsp:txXfrm>
    </dsp:sp>
    <dsp:sp modelId="{D716B400-CE5D-42BD-8EB4-D9D3E2A6F56B}">
      <dsp:nvSpPr>
        <dsp:cNvPr id="0" name=""/>
        <dsp:cNvSpPr/>
      </dsp:nvSpPr>
      <dsp:spPr>
        <a:xfrm rot="1637460">
          <a:off x="8123676" y="5107183"/>
          <a:ext cx="989435" cy="0"/>
        </a:xfrm>
        <a:custGeom>
          <a:avLst/>
          <a:gdLst/>
          <a:ahLst/>
          <a:cxnLst/>
          <a:rect l="0" t="0" r="0" b="0"/>
          <a:pathLst>
            <a:path>
              <a:moveTo>
                <a:pt x="0" y="0"/>
              </a:moveTo>
              <a:lnTo>
                <a:pt x="989435" y="0"/>
              </a:lnTo>
            </a:path>
          </a:pathLst>
        </a:custGeom>
        <a:noFill/>
        <a:ln w="25400" cap="flat" cmpd="sng" algn="ctr">
          <a:solidFill>
            <a:schemeClr val="accent3">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25B9EAB7-5078-4EF5-A144-A42DBA956274}">
      <dsp:nvSpPr>
        <dsp:cNvPr id="0" name=""/>
        <dsp:cNvSpPr/>
      </dsp:nvSpPr>
      <dsp:spPr>
        <a:xfrm>
          <a:off x="8991607" y="5334016"/>
          <a:ext cx="3338967" cy="1654149"/>
        </a:xfrm>
        <a:prstGeom prst="roundRect">
          <a:avLst/>
        </a:prstGeom>
        <a:gradFill rotWithShape="0">
          <a:gsLst>
            <a:gs pos="0">
              <a:schemeClr val="accent2">
                <a:hueOff val="2340759"/>
                <a:satOff val="-2919"/>
                <a:lumOff val="686"/>
                <a:alphaOff val="0"/>
                <a:shade val="51000"/>
                <a:satMod val="130000"/>
              </a:schemeClr>
            </a:gs>
            <a:gs pos="80000">
              <a:schemeClr val="accent2">
                <a:hueOff val="2340759"/>
                <a:satOff val="-2919"/>
                <a:lumOff val="686"/>
                <a:alphaOff val="0"/>
                <a:shade val="93000"/>
                <a:satMod val="130000"/>
              </a:schemeClr>
            </a:gs>
            <a:gs pos="100000">
              <a:schemeClr val="accent2">
                <a:hueOff val="2340759"/>
                <a:satOff val="-2919"/>
                <a:lumOff val="68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1120" tIns="71120" rIns="71120" bIns="71120" numCol="1" spcCol="1270" anchor="ctr" anchorCtr="0">
          <a:noAutofit/>
        </a:bodyPr>
        <a:lstStyle/>
        <a:p>
          <a:pPr lvl="0" algn="ctr" defTabSz="1244600">
            <a:lnSpc>
              <a:spcPct val="90000"/>
            </a:lnSpc>
            <a:spcBef>
              <a:spcPct val="0"/>
            </a:spcBef>
            <a:spcAft>
              <a:spcPct val="35000"/>
            </a:spcAft>
          </a:pPr>
          <a:r>
            <a:rPr lang="en-US" sz="2800" b="1" kern="1200" dirty="0" smtClean="0">
              <a:latin typeface="Arial" panose="020B0604020202020204" pitchFamily="34" charset="0"/>
              <a:cs typeface="Arial" panose="020B0604020202020204" pitchFamily="34" charset="0"/>
            </a:rPr>
            <a:t>Military Living Conditions</a:t>
          </a:r>
          <a:endParaRPr lang="en-US" sz="2800" b="1" kern="1200" dirty="0">
            <a:latin typeface="Arial" panose="020B0604020202020204" pitchFamily="34" charset="0"/>
            <a:cs typeface="Arial" panose="020B0604020202020204" pitchFamily="34" charset="0"/>
          </a:endParaRPr>
        </a:p>
      </dsp:txBody>
      <dsp:txXfrm>
        <a:off x="9072356" y="5414765"/>
        <a:ext cx="3177469" cy="1492651"/>
      </dsp:txXfrm>
    </dsp:sp>
    <dsp:sp modelId="{DB6142EF-1E5B-4A93-8871-622208F628E3}">
      <dsp:nvSpPr>
        <dsp:cNvPr id="0" name=""/>
        <dsp:cNvSpPr/>
      </dsp:nvSpPr>
      <dsp:spPr>
        <a:xfrm rot="5400000">
          <a:off x="6325862" y="5249433"/>
          <a:ext cx="738166" cy="0"/>
        </a:xfrm>
        <a:custGeom>
          <a:avLst/>
          <a:gdLst/>
          <a:ahLst/>
          <a:cxnLst/>
          <a:rect l="0" t="0" r="0" b="0"/>
          <a:pathLst>
            <a:path>
              <a:moveTo>
                <a:pt x="0" y="0"/>
              </a:moveTo>
              <a:lnTo>
                <a:pt x="738166" y="0"/>
              </a:lnTo>
            </a:path>
          </a:pathLst>
        </a:custGeom>
        <a:noFill/>
        <a:ln w="25400" cap="flat" cmpd="sng" algn="ctr">
          <a:solidFill>
            <a:schemeClr val="accent3">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4B2B1123-9C1A-4414-932F-55F6FBFF3B60}">
      <dsp:nvSpPr>
        <dsp:cNvPr id="0" name=""/>
        <dsp:cNvSpPr/>
      </dsp:nvSpPr>
      <dsp:spPr>
        <a:xfrm>
          <a:off x="5352983" y="5618516"/>
          <a:ext cx="2683923" cy="1654149"/>
        </a:xfrm>
        <a:prstGeom prst="roundRect">
          <a:avLst/>
        </a:prstGeom>
        <a:solidFill>
          <a:schemeClr val="bg1">
            <a:lumMod val="75000"/>
            <a:lumOff val="2500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1120" tIns="71120" rIns="71120" bIns="71120" numCol="1" spcCol="1270" anchor="ctr" anchorCtr="0">
          <a:noAutofit/>
        </a:bodyPr>
        <a:lstStyle/>
        <a:p>
          <a:pPr lvl="0" algn="ctr" defTabSz="1244600">
            <a:lnSpc>
              <a:spcPct val="90000"/>
            </a:lnSpc>
            <a:spcBef>
              <a:spcPct val="0"/>
            </a:spcBef>
            <a:spcAft>
              <a:spcPct val="35000"/>
            </a:spcAft>
          </a:pPr>
          <a:r>
            <a:rPr lang="en-US" sz="2800" b="1" kern="1200" dirty="0" smtClean="0">
              <a:solidFill>
                <a:schemeClr val="bg1">
                  <a:lumMod val="50000"/>
                  <a:lumOff val="50000"/>
                </a:schemeClr>
              </a:solidFill>
              <a:latin typeface="Arial" panose="020B0604020202020204" pitchFamily="34" charset="0"/>
              <a:cs typeface="Arial" panose="020B0604020202020204" pitchFamily="34" charset="0"/>
            </a:rPr>
            <a:t>Exercise and Physical Activity</a:t>
          </a:r>
          <a:endParaRPr lang="en-US" sz="2800" b="1" kern="1200" dirty="0">
            <a:solidFill>
              <a:schemeClr val="bg1">
                <a:lumMod val="50000"/>
                <a:lumOff val="50000"/>
              </a:schemeClr>
            </a:solidFill>
            <a:latin typeface="Arial" panose="020B0604020202020204" pitchFamily="34" charset="0"/>
            <a:cs typeface="Arial" panose="020B0604020202020204" pitchFamily="34" charset="0"/>
          </a:endParaRPr>
        </a:p>
      </dsp:txBody>
      <dsp:txXfrm>
        <a:off x="5433732" y="5699265"/>
        <a:ext cx="2522425" cy="1492651"/>
      </dsp:txXfrm>
    </dsp:sp>
    <dsp:sp modelId="{059C04F9-C7FF-4E49-B231-202C794D58AA}">
      <dsp:nvSpPr>
        <dsp:cNvPr id="0" name=""/>
        <dsp:cNvSpPr/>
      </dsp:nvSpPr>
      <dsp:spPr>
        <a:xfrm rot="9167922">
          <a:off x="3984025" y="5175853"/>
          <a:ext cx="1292896" cy="0"/>
        </a:xfrm>
        <a:custGeom>
          <a:avLst/>
          <a:gdLst/>
          <a:ahLst/>
          <a:cxnLst/>
          <a:rect l="0" t="0" r="0" b="0"/>
          <a:pathLst>
            <a:path>
              <a:moveTo>
                <a:pt x="0" y="0"/>
              </a:moveTo>
              <a:lnTo>
                <a:pt x="1292896" y="0"/>
              </a:lnTo>
            </a:path>
          </a:pathLst>
        </a:custGeom>
        <a:noFill/>
        <a:ln w="25400" cap="flat" cmpd="sng" algn="ctr">
          <a:solidFill>
            <a:schemeClr val="accent3">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A63BFA5E-28D9-4357-9FAB-916C24E8E878}">
      <dsp:nvSpPr>
        <dsp:cNvPr id="0" name=""/>
        <dsp:cNvSpPr/>
      </dsp:nvSpPr>
      <dsp:spPr>
        <a:xfrm>
          <a:off x="1371594" y="5333995"/>
          <a:ext cx="2683923" cy="1654149"/>
        </a:xfrm>
        <a:prstGeom prst="roundRect">
          <a:avLst/>
        </a:prstGeom>
        <a:solidFill>
          <a:schemeClr val="bg1">
            <a:lumMod val="75000"/>
            <a:lumOff val="2500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1120" tIns="71120" rIns="71120" bIns="71120" numCol="1" spcCol="1270" anchor="ctr" anchorCtr="0">
          <a:noAutofit/>
        </a:bodyPr>
        <a:lstStyle/>
        <a:p>
          <a:pPr lvl="0" algn="ctr" defTabSz="1244600">
            <a:lnSpc>
              <a:spcPct val="90000"/>
            </a:lnSpc>
            <a:spcBef>
              <a:spcPct val="0"/>
            </a:spcBef>
            <a:spcAft>
              <a:spcPct val="35000"/>
            </a:spcAft>
          </a:pPr>
          <a:r>
            <a:rPr lang="en-US" sz="2800" b="1" kern="1200" dirty="0" smtClean="0">
              <a:solidFill>
                <a:schemeClr val="bg1">
                  <a:lumMod val="50000"/>
                  <a:lumOff val="50000"/>
                </a:schemeClr>
              </a:solidFill>
              <a:latin typeface="Arial" panose="020B0604020202020204" pitchFamily="34" charset="0"/>
              <a:cs typeface="Arial" panose="020B0604020202020204" pitchFamily="34" charset="0"/>
            </a:rPr>
            <a:t>Tobacco Smoke</a:t>
          </a:r>
          <a:endParaRPr lang="en-US" sz="2800" b="1" kern="1200" dirty="0">
            <a:solidFill>
              <a:schemeClr val="bg1">
                <a:lumMod val="50000"/>
                <a:lumOff val="50000"/>
              </a:schemeClr>
            </a:solidFill>
            <a:latin typeface="Arial" panose="020B0604020202020204" pitchFamily="34" charset="0"/>
            <a:cs typeface="Arial" panose="020B0604020202020204" pitchFamily="34" charset="0"/>
          </a:endParaRPr>
        </a:p>
      </dsp:txBody>
      <dsp:txXfrm>
        <a:off x="1452343" y="5414744"/>
        <a:ext cx="2522425" cy="1492651"/>
      </dsp:txXfrm>
    </dsp:sp>
    <dsp:sp modelId="{4BDCFB49-CC24-4D10-B52E-16E98D93076C}">
      <dsp:nvSpPr>
        <dsp:cNvPr id="0" name=""/>
        <dsp:cNvSpPr/>
      </dsp:nvSpPr>
      <dsp:spPr>
        <a:xfrm rot="12475098">
          <a:off x="4142294" y="3073859"/>
          <a:ext cx="1176347" cy="0"/>
        </a:xfrm>
        <a:custGeom>
          <a:avLst/>
          <a:gdLst/>
          <a:ahLst/>
          <a:cxnLst/>
          <a:rect l="0" t="0" r="0" b="0"/>
          <a:pathLst>
            <a:path>
              <a:moveTo>
                <a:pt x="0" y="0"/>
              </a:moveTo>
              <a:lnTo>
                <a:pt x="1176347" y="0"/>
              </a:lnTo>
            </a:path>
          </a:pathLst>
        </a:custGeom>
        <a:noFill/>
        <a:ln w="25400" cap="flat" cmpd="sng" algn="ctr">
          <a:solidFill>
            <a:schemeClr val="accent3">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BCDC9315-70C2-4D11-BE41-591ACB50DCBE}">
      <dsp:nvSpPr>
        <dsp:cNvPr id="0" name=""/>
        <dsp:cNvSpPr/>
      </dsp:nvSpPr>
      <dsp:spPr>
        <a:xfrm>
          <a:off x="1371599" y="1219188"/>
          <a:ext cx="2839149" cy="1654149"/>
        </a:xfrm>
        <a:prstGeom prst="roundRect">
          <a:avLst/>
        </a:prstGeom>
        <a:solidFill>
          <a:schemeClr val="bg1">
            <a:lumMod val="75000"/>
            <a:lumOff val="2500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1120" tIns="71120" rIns="71120" bIns="71120" numCol="1" spcCol="1270" anchor="ctr" anchorCtr="0">
          <a:noAutofit/>
        </a:bodyPr>
        <a:lstStyle/>
        <a:p>
          <a:pPr lvl="0" algn="ctr" defTabSz="1244600">
            <a:lnSpc>
              <a:spcPct val="90000"/>
            </a:lnSpc>
            <a:spcBef>
              <a:spcPct val="0"/>
            </a:spcBef>
            <a:spcAft>
              <a:spcPct val="35000"/>
            </a:spcAft>
          </a:pPr>
          <a:r>
            <a:rPr lang="en-US" sz="2800" b="1" kern="1200" dirty="0" smtClean="0">
              <a:solidFill>
                <a:schemeClr val="bg1">
                  <a:lumMod val="50000"/>
                  <a:lumOff val="50000"/>
                </a:schemeClr>
              </a:solidFill>
              <a:latin typeface="Arial" panose="020B0604020202020204" pitchFamily="34" charset="0"/>
              <a:cs typeface="Arial" panose="020B0604020202020204" pitchFamily="34" charset="0"/>
            </a:rPr>
            <a:t>Preexisting Factors</a:t>
          </a:r>
          <a:endParaRPr lang="en-US" sz="2800" b="1" kern="1200" dirty="0">
            <a:solidFill>
              <a:schemeClr val="bg1">
                <a:lumMod val="50000"/>
                <a:lumOff val="50000"/>
              </a:schemeClr>
            </a:solidFill>
            <a:latin typeface="Arial" panose="020B0604020202020204" pitchFamily="34" charset="0"/>
            <a:cs typeface="Arial" panose="020B0604020202020204" pitchFamily="34" charset="0"/>
          </a:endParaRPr>
        </a:p>
      </dsp:txBody>
      <dsp:txXfrm>
        <a:off x="1452348" y="1299937"/>
        <a:ext cx="2677651" cy="149265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3FBF23-1F9C-423E-85D2-4489FAF8D6BE}">
      <dsp:nvSpPr>
        <dsp:cNvPr id="0" name=""/>
        <dsp:cNvSpPr/>
      </dsp:nvSpPr>
      <dsp:spPr>
        <a:xfrm>
          <a:off x="4288318" y="3349249"/>
          <a:ext cx="4813254" cy="1531100"/>
        </a:xfrm>
        <a:prstGeom prst="roundRect">
          <a:avLst/>
        </a:prstGeom>
        <a:solidFill>
          <a:schemeClr val="accent5">
            <a:lumMod val="5000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600200">
            <a:lnSpc>
              <a:spcPct val="90000"/>
            </a:lnSpc>
            <a:spcBef>
              <a:spcPct val="0"/>
            </a:spcBef>
            <a:spcAft>
              <a:spcPct val="35000"/>
            </a:spcAft>
          </a:pPr>
          <a:r>
            <a:rPr lang="en-US" sz="3600" b="1" kern="1200" dirty="0" smtClean="0">
              <a:latin typeface="Arial" panose="020B0604020202020204" pitchFamily="34" charset="0"/>
              <a:cs typeface="Arial" panose="020B0604020202020204" pitchFamily="34" charset="0"/>
            </a:rPr>
            <a:t>Respiratory Health</a:t>
          </a:r>
          <a:endParaRPr lang="en-US" sz="3600" b="1" kern="1200" dirty="0">
            <a:latin typeface="Arial" panose="020B0604020202020204" pitchFamily="34" charset="0"/>
            <a:cs typeface="Arial" panose="020B0604020202020204" pitchFamily="34" charset="0"/>
          </a:endParaRPr>
        </a:p>
      </dsp:txBody>
      <dsp:txXfrm>
        <a:off x="4363060" y="3423991"/>
        <a:ext cx="4663770" cy="1381616"/>
      </dsp:txXfrm>
    </dsp:sp>
    <dsp:sp modelId="{9B280B41-666E-478D-BE4D-F1647BB55721}">
      <dsp:nvSpPr>
        <dsp:cNvPr id="0" name=""/>
        <dsp:cNvSpPr/>
      </dsp:nvSpPr>
      <dsp:spPr>
        <a:xfrm rot="16200000">
          <a:off x="6264329" y="2918633"/>
          <a:ext cx="861232" cy="0"/>
        </a:xfrm>
        <a:custGeom>
          <a:avLst/>
          <a:gdLst/>
          <a:ahLst/>
          <a:cxnLst/>
          <a:rect l="0" t="0" r="0" b="0"/>
          <a:pathLst>
            <a:path>
              <a:moveTo>
                <a:pt x="0" y="0"/>
              </a:moveTo>
              <a:lnTo>
                <a:pt x="861232" y="0"/>
              </a:lnTo>
            </a:path>
          </a:pathLst>
        </a:custGeom>
        <a:noFill/>
        <a:ln w="25400" cap="flat" cmpd="sng" algn="ctr">
          <a:solidFill>
            <a:schemeClr val="accent3">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ACF2CE61-7988-4C39-9C98-39E6EBD9E274}">
      <dsp:nvSpPr>
        <dsp:cNvPr id="0" name=""/>
        <dsp:cNvSpPr/>
      </dsp:nvSpPr>
      <dsp:spPr>
        <a:xfrm>
          <a:off x="5352983" y="833867"/>
          <a:ext cx="2683923" cy="1654149"/>
        </a:xfrm>
        <a:prstGeom prst="roundRect">
          <a:avLst/>
        </a:prstGeom>
        <a:solidFill>
          <a:schemeClr val="bg1">
            <a:lumMod val="75000"/>
            <a:lumOff val="2500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1120" tIns="71120" rIns="71120" bIns="71120" numCol="1" spcCol="1270" anchor="ctr" anchorCtr="0">
          <a:noAutofit/>
        </a:bodyPr>
        <a:lstStyle/>
        <a:p>
          <a:pPr lvl="0" algn="ctr" defTabSz="1244600">
            <a:lnSpc>
              <a:spcPct val="90000"/>
            </a:lnSpc>
            <a:spcBef>
              <a:spcPct val="0"/>
            </a:spcBef>
            <a:spcAft>
              <a:spcPct val="35000"/>
            </a:spcAft>
          </a:pPr>
          <a:r>
            <a:rPr lang="en-US" sz="2800" b="1" kern="1200" dirty="0" smtClean="0">
              <a:solidFill>
                <a:schemeClr val="bg1">
                  <a:lumMod val="50000"/>
                  <a:lumOff val="50000"/>
                </a:schemeClr>
              </a:solidFill>
              <a:latin typeface="Arial" panose="020B0604020202020204" pitchFamily="34" charset="0"/>
              <a:cs typeface="Arial" panose="020B0604020202020204" pitchFamily="34" charset="0"/>
            </a:rPr>
            <a:t>Airborne Hazards</a:t>
          </a:r>
          <a:endParaRPr lang="en-US" sz="2800" b="1" kern="1200" dirty="0">
            <a:solidFill>
              <a:schemeClr val="bg1">
                <a:lumMod val="50000"/>
                <a:lumOff val="50000"/>
              </a:schemeClr>
            </a:solidFill>
            <a:latin typeface="Arial" panose="020B0604020202020204" pitchFamily="34" charset="0"/>
            <a:cs typeface="Arial" panose="020B0604020202020204" pitchFamily="34" charset="0"/>
          </a:endParaRPr>
        </a:p>
      </dsp:txBody>
      <dsp:txXfrm>
        <a:off x="5433732" y="914616"/>
        <a:ext cx="2522425" cy="1492651"/>
      </dsp:txXfrm>
    </dsp:sp>
    <dsp:sp modelId="{E838DB50-C26E-46C2-B521-534E548F832C}">
      <dsp:nvSpPr>
        <dsp:cNvPr id="0" name=""/>
        <dsp:cNvSpPr/>
      </dsp:nvSpPr>
      <dsp:spPr>
        <a:xfrm rot="20066184">
          <a:off x="8220394" y="3018712"/>
          <a:ext cx="1531993" cy="0"/>
        </a:xfrm>
        <a:custGeom>
          <a:avLst/>
          <a:gdLst/>
          <a:ahLst/>
          <a:cxnLst/>
          <a:rect l="0" t="0" r="0" b="0"/>
          <a:pathLst>
            <a:path>
              <a:moveTo>
                <a:pt x="0" y="0"/>
              </a:moveTo>
              <a:lnTo>
                <a:pt x="1531993" y="0"/>
              </a:lnTo>
            </a:path>
          </a:pathLst>
        </a:custGeom>
        <a:noFill/>
        <a:ln w="25400" cap="flat" cmpd="sng" algn="ctr">
          <a:solidFill>
            <a:schemeClr val="accent3">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505B3C01-E3E8-4A8C-A079-51BFCF9E3469}">
      <dsp:nvSpPr>
        <dsp:cNvPr id="0" name=""/>
        <dsp:cNvSpPr/>
      </dsp:nvSpPr>
      <dsp:spPr>
        <a:xfrm>
          <a:off x="9677402" y="1219187"/>
          <a:ext cx="2683923" cy="1654149"/>
        </a:xfrm>
        <a:prstGeom prst="roundRect">
          <a:avLst/>
        </a:prstGeom>
        <a:solidFill>
          <a:schemeClr val="bg1">
            <a:lumMod val="75000"/>
            <a:lumOff val="2500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1120" tIns="71120" rIns="71120" bIns="71120" numCol="1" spcCol="1270" anchor="ctr" anchorCtr="0">
          <a:noAutofit/>
        </a:bodyPr>
        <a:lstStyle/>
        <a:p>
          <a:pPr lvl="0" algn="ctr" defTabSz="1244600">
            <a:lnSpc>
              <a:spcPct val="90000"/>
            </a:lnSpc>
            <a:spcBef>
              <a:spcPct val="0"/>
            </a:spcBef>
            <a:spcAft>
              <a:spcPct val="35000"/>
            </a:spcAft>
          </a:pPr>
          <a:r>
            <a:rPr lang="en-US" sz="2800" b="1" kern="1200" dirty="0" smtClean="0">
              <a:solidFill>
                <a:schemeClr val="bg1">
                  <a:lumMod val="50000"/>
                  <a:lumOff val="50000"/>
                </a:schemeClr>
              </a:solidFill>
              <a:latin typeface="Arial" panose="020B0604020202020204" pitchFamily="34" charset="0"/>
              <a:cs typeface="Arial" panose="020B0604020202020204" pitchFamily="34" charset="0"/>
            </a:rPr>
            <a:t>Stress and Violence</a:t>
          </a:r>
          <a:endParaRPr lang="en-US" sz="2800" b="1" kern="1200" dirty="0">
            <a:solidFill>
              <a:schemeClr val="bg1">
                <a:lumMod val="50000"/>
                <a:lumOff val="50000"/>
              </a:schemeClr>
            </a:solidFill>
            <a:latin typeface="Arial" panose="020B0604020202020204" pitchFamily="34" charset="0"/>
            <a:cs typeface="Arial" panose="020B0604020202020204" pitchFamily="34" charset="0"/>
          </a:endParaRPr>
        </a:p>
      </dsp:txBody>
      <dsp:txXfrm>
        <a:off x="9758151" y="1299936"/>
        <a:ext cx="2522425" cy="1492651"/>
      </dsp:txXfrm>
    </dsp:sp>
    <dsp:sp modelId="{D716B400-CE5D-42BD-8EB4-D9D3E2A6F56B}">
      <dsp:nvSpPr>
        <dsp:cNvPr id="0" name=""/>
        <dsp:cNvSpPr/>
      </dsp:nvSpPr>
      <dsp:spPr>
        <a:xfrm rot="1637460">
          <a:off x="8123676" y="5107183"/>
          <a:ext cx="989435" cy="0"/>
        </a:xfrm>
        <a:custGeom>
          <a:avLst/>
          <a:gdLst/>
          <a:ahLst/>
          <a:cxnLst/>
          <a:rect l="0" t="0" r="0" b="0"/>
          <a:pathLst>
            <a:path>
              <a:moveTo>
                <a:pt x="0" y="0"/>
              </a:moveTo>
              <a:lnTo>
                <a:pt x="989435" y="0"/>
              </a:lnTo>
            </a:path>
          </a:pathLst>
        </a:custGeom>
        <a:noFill/>
        <a:ln w="25400" cap="flat" cmpd="sng" algn="ctr">
          <a:solidFill>
            <a:schemeClr val="accent3">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25B9EAB7-5078-4EF5-A144-A42DBA956274}">
      <dsp:nvSpPr>
        <dsp:cNvPr id="0" name=""/>
        <dsp:cNvSpPr/>
      </dsp:nvSpPr>
      <dsp:spPr>
        <a:xfrm>
          <a:off x="8991607" y="5334016"/>
          <a:ext cx="3338967" cy="1654149"/>
        </a:xfrm>
        <a:prstGeom prst="roundRect">
          <a:avLst/>
        </a:prstGeom>
        <a:solidFill>
          <a:schemeClr val="bg1">
            <a:lumMod val="75000"/>
            <a:lumOff val="2500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1120" tIns="71120" rIns="71120" bIns="71120" numCol="1" spcCol="1270" anchor="ctr" anchorCtr="0">
          <a:noAutofit/>
        </a:bodyPr>
        <a:lstStyle/>
        <a:p>
          <a:pPr lvl="0" algn="ctr" defTabSz="1244600">
            <a:lnSpc>
              <a:spcPct val="90000"/>
            </a:lnSpc>
            <a:spcBef>
              <a:spcPct val="0"/>
            </a:spcBef>
            <a:spcAft>
              <a:spcPct val="35000"/>
            </a:spcAft>
          </a:pPr>
          <a:r>
            <a:rPr lang="en-US" sz="2800" b="1" kern="1200" dirty="0" smtClean="0">
              <a:solidFill>
                <a:schemeClr val="bg1">
                  <a:lumMod val="50000"/>
                  <a:lumOff val="50000"/>
                </a:schemeClr>
              </a:solidFill>
              <a:latin typeface="Arial" panose="020B0604020202020204" pitchFamily="34" charset="0"/>
              <a:cs typeface="Arial" panose="020B0604020202020204" pitchFamily="34" charset="0"/>
            </a:rPr>
            <a:t>Military Living Conditions</a:t>
          </a:r>
          <a:endParaRPr lang="en-US" sz="2800" b="1" kern="1200" dirty="0">
            <a:solidFill>
              <a:schemeClr val="bg1">
                <a:lumMod val="50000"/>
                <a:lumOff val="50000"/>
              </a:schemeClr>
            </a:solidFill>
            <a:latin typeface="Arial" panose="020B0604020202020204" pitchFamily="34" charset="0"/>
            <a:cs typeface="Arial" panose="020B0604020202020204" pitchFamily="34" charset="0"/>
          </a:endParaRPr>
        </a:p>
      </dsp:txBody>
      <dsp:txXfrm>
        <a:off x="9072356" y="5414765"/>
        <a:ext cx="3177469" cy="1492651"/>
      </dsp:txXfrm>
    </dsp:sp>
    <dsp:sp modelId="{DB6142EF-1E5B-4A93-8871-622208F628E3}">
      <dsp:nvSpPr>
        <dsp:cNvPr id="0" name=""/>
        <dsp:cNvSpPr/>
      </dsp:nvSpPr>
      <dsp:spPr>
        <a:xfrm rot="5400000">
          <a:off x="6325862" y="5249433"/>
          <a:ext cx="738166" cy="0"/>
        </a:xfrm>
        <a:custGeom>
          <a:avLst/>
          <a:gdLst/>
          <a:ahLst/>
          <a:cxnLst/>
          <a:rect l="0" t="0" r="0" b="0"/>
          <a:pathLst>
            <a:path>
              <a:moveTo>
                <a:pt x="0" y="0"/>
              </a:moveTo>
              <a:lnTo>
                <a:pt x="738166" y="0"/>
              </a:lnTo>
            </a:path>
          </a:pathLst>
        </a:custGeom>
        <a:noFill/>
        <a:ln w="25400" cap="flat" cmpd="sng" algn="ctr">
          <a:solidFill>
            <a:schemeClr val="accent3">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4B2B1123-9C1A-4414-932F-55F6FBFF3B60}">
      <dsp:nvSpPr>
        <dsp:cNvPr id="0" name=""/>
        <dsp:cNvSpPr/>
      </dsp:nvSpPr>
      <dsp:spPr>
        <a:xfrm>
          <a:off x="5352983" y="5618516"/>
          <a:ext cx="2683923" cy="1654149"/>
        </a:xfrm>
        <a:prstGeom prst="roundRect">
          <a:avLst/>
        </a:prstGeom>
        <a:gradFill rotWithShape="0">
          <a:gsLst>
            <a:gs pos="0">
              <a:schemeClr val="accent2">
                <a:hueOff val="3121013"/>
                <a:satOff val="-3893"/>
                <a:lumOff val="915"/>
                <a:alphaOff val="0"/>
                <a:shade val="51000"/>
                <a:satMod val="130000"/>
              </a:schemeClr>
            </a:gs>
            <a:gs pos="80000">
              <a:schemeClr val="accent2">
                <a:hueOff val="3121013"/>
                <a:satOff val="-3893"/>
                <a:lumOff val="915"/>
                <a:alphaOff val="0"/>
                <a:shade val="93000"/>
                <a:satMod val="130000"/>
              </a:schemeClr>
            </a:gs>
            <a:gs pos="100000">
              <a:schemeClr val="accent2">
                <a:hueOff val="3121013"/>
                <a:satOff val="-3893"/>
                <a:lumOff val="915"/>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1120" tIns="71120" rIns="71120" bIns="71120" numCol="1" spcCol="1270" anchor="ctr" anchorCtr="0">
          <a:noAutofit/>
        </a:bodyPr>
        <a:lstStyle/>
        <a:p>
          <a:pPr lvl="0" algn="ctr" defTabSz="1244600">
            <a:lnSpc>
              <a:spcPct val="90000"/>
            </a:lnSpc>
            <a:spcBef>
              <a:spcPct val="0"/>
            </a:spcBef>
            <a:spcAft>
              <a:spcPct val="35000"/>
            </a:spcAft>
          </a:pPr>
          <a:r>
            <a:rPr lang="en-US" sz="2800" b="1" kern="1200" dirty="0" smtClean="0">
              <a:latin typeface="Arial" panose="020B0604020202020204" pitchFamily="34" charset="0"/>
              <a:cs typeface="Arial" panose="020B0604020202020204" pitchFamily="34" charset="0"/>
            </a:rPr>
            <a:t>Exercise and Physical Activity</a:t>
          </a:r>
          <a:endParaRPr lang="en-US" sz="2800" b="1" kern="1200" dirty="0">
            <a:latin typeface="Arial" panose="020B0604020202020204" pitchFamily="34" charset="0"/>
            <a:cs typeface="Arial" panose="020B0604020202020204" pitchFamily="34" charset="0"/>
          </a:endParaRPr>
        </a:p>
      </dsp:txBody>
      <dsp:txXfrm>
        <a:off x="5433732" y="5699265"/>
        <a:ext cx="2522425" cy="1492651"/>
      </dsp:txXfrm>
    </dsp:sp>
    <dsp:sp modelId="{059C04F9-C7FF-4E49-B231-202C794D58AA}">
      <dsp:nvSpPr>
        <dsp:cNvPr id="0" name=""/>
        <dsp:cNvSpPr/>
      </dsp:nvSpPr>
      <dsp:spPr>
        <a:xfrm rot="9167922">
          <a:off x="3984025" y="5175853"/>
          <a:ext cx="1292896" cy="0"/>
        </a:xfrm>
        <a:custGeom>
          <a:avLst/>
          <a:gdLst/>
          <a:ahLst/>
          <a:cxnLst/>
          <a:rect l="0" t="0" r="0" b="0"/>
          <a:pathLst>
            <a:path>
              <a:moveTo>
                <a:pt x="0" y="0"/>
              </a:moveTo>
              <a:lnTo>
                <a:pt x="1292896" y="0"/>
              </a:lnTo>
            </a:path>
          </a:pathLst>
        </a:custGeom>
        <a:noFill/>
        <a:ln w="25400" cap="flat" cmpd="sng" algn="ctr">
          <a:solidFill>
            <a:schemeClr val="accent3">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A63BFA5E-28D9-4357-9FAB-916C24E8E878}">
      <dsp:nvSpPr>
        <dsp:cNvPr id="0" name=""/>
        <dsp:cNvSpPr/>
      </dsp:nvSpPr>
      <dsp:spPr>
        <a:xfrm>
          <a:off x="1371594" y="5333995"/>
          <a:ext cx="2683923" cy="1654149"/>
        </a:xfrm>
        <a:prstGeom prst="roundRect">
          <a:avLst/>
        </a:prstGeom>
        <a:solidFill>
          <a:schemeClr val="bg1">
            <a:lumMod val="75000"/>
            <a:lumOff val="2500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1120" tIns="71120" rIns="71120" bIns="71120" numCol="1" spcCol="1270" anchor="ctr" anchorCtr="0">
          <a:noAutofit/>
        </a:bodyPr>
        <a:lstStyle/>
        <a:p>
          <a:pPr lvl="0" algn="ctr" defTabSz="1244600">
            <a:lnSpc>
              <a:spcPct val="90000"/>
            </a:lnSpc>
            <a:spcBef>
              <a:spcPct val="0"/>
            </a:spcBef>
            <a:spcAft>
              <a:spcPct val="35000"/>
            </a:spcAft>
          </a:pPr>
          <a:r>
            <a:rPr lang="en-US" sz="2800" b="1" kern="1200" dirty="0" smtClean="0">
              <a:solidFill>
                <a:schemeClr val="bg1">
                  <a:lumMod val="50000"/>
                  <a:lumOff val="50000"/>
                </a:schemeClr>
              </a:solidFill>
              <a:latin typeface="Arial" panose="020B0604020202020204" pitchFamily="34" charset="0"/>
              <a:cs typeface="Arial" panose="020B0604020202020204" pitchFamily="34" charset="0"/>
            </a:rPr>
            <a:t>Tobacco Smoke</a:t>
          </a:r>
          <a:endParaRPr lang="en-US" sz="2800" b="1" kern="1200" dirty="0">
            <a:solidFill>
              <a:schemeClr val="bg1">
                <a:lumMod val="50000"/>
                <a:lumOff val="50000"/>
              </a:schemeClr>
            </a:solidFill>
            <a:latin typeface="Arial" panose="020B0604020202020204" pitchFamily="34" charset="0"/>
            <a:cs typeface="Arial" panose="020B0604020202020204" pitchFamily="34" charset="0"/>
          </a:endParaRPr>
        </a:p>
      </dsp:txBody>
      <dsp:txXfrm>
        <a:off x="1452343" y="5414744"/>
        <a:ext cx="2522425" cy="1492651"/>
      </dsp:txXfrm>
    </dsp:sp>
    <dsp:sp modelId="{4BDCFB49-CC24-4D10-B52E-16E98D93076C}">
      <dsp:nvSpPr>
        <dsp:cNvPr id="0" name=""/>
        <dsp:cNvSpPr/>
      </dsp:nvSpPr>
      <dsp:spPr>
        <a:xfrm rot="12475098">
          <a:off x="4142294" y="3073859"/>
          <a:ext cx="1176347" cy="0"/>
        </a:xfrm>
        <a:custGeom>
          <a:avLst/>
          <a:gdLst/>
          <a:ahLst/>
          <a:cxnLst/>
          <a:rect l="0" t="0" r="0" b="0"/>
          <a:pathLst>
            <a:path>
              <a:moveTo>
                <a:pt x="0" y="0"/>
              </a:moveTo>
              <a:lnTo>
                <a:pt x="1176347" y="0"/>
              </a:lnTo>
            </a:path>
          </a:pathLst>
        </a:custGeom>
        <a:noFill/>
        <a:ln w="25400" cap="flat" cmpd="sng" algn="ctr">
          <a:solidFill>
            <a:schemeClr val="accent3">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BCDC9315-70C2-4D11-BE41-591ACB50DCBE}">
      <dsp:nvSpPr>
        <dsp:cNvPr id="0" name=""/>
        <dsp:cNvSpPr/>
      </dsp:nvSpPr>
      <dsp:spPr>
        <a:xfrm>
          <a:off x="1371599" y="1219188"/>
          <a:ext cx="2839149" cy="1654149"/>
        </a:xfrm>
        <a:prstGeom prst="roundRect">
          <a:avLst/>
        </a:prstGeom>
        <a:solidFill>
          <a:schemeClr val="bg1">
            <a:lumMod val="75000"/>
            <a:lumOff val="2500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1120" tIns="71120" rIns="71120" bIns="71120" numCol="1" spcCol="1270" anchor="ctr" anchorCtr="0">
          <a:noAutofit/>
        </a:bodyPr>
        <a:lstStyle/>
        <a:p>
          <a:pPr lvl="0" algn="ctr" defTabSz="1244600">
            <a:lnSpc>
              <a:spcPct val="90000"/>
            </a:lnSpc>
            <a:spcBef>
              <a:spcPct val="0"/>
            </a:spcBef>
            <a:spcAft>
              <a:spcPct val="35000"/>
            </a:spcAft>
          </a:pPr>
          <a:r>
            <a:rPr lang="en-US" sz="2800" b="1" kern="1200" dirty="0" smtClean="0">
              <a:solidFill>
                <a:schemeClr val="bg1">
                  <a:lumMod val="50000"/>
                  <a:lumOff val="50000"/>
                </a:schemeClr>
              </a:solidFill>
              <a:latin typeface="Arial" panose="020B0604020202020204" pitchFamily="34" charset="0"/>
              <a:cs typeface="Arial" panose="020B0604020202020204" pitchFamily="34" charset="0"/>
            </a:rPr>
            <a:t>Preexisting Factors</a:t>
          </a:r>
          <a:endParaRPr lang="en-US" sz="2800" b="1" kern="1200" dirty="0">
            <a:solidFill>
              <a:schemeClr val="bg1">
                <a:lumMod val="50000"/>
                <a:lumOff val="50000"/>
              </a:schemeClr>
            </a:solidFill>
            <a:latin typeface="Arial" panose="020B0604020202020204" pitchFamily="34" charset="0"/>
            <a:cs typeface="Arial" panose="020B0604020202020204" pitchFamily="34" charset="0"/>
          </a:endParaRPr>
        </a:p>
      </dsp:txBody>
      <dsp:txXfrm>
        <a:off x="1452348" y="1299937"/>
        <a:ext cx="2677651" cy="149265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3FBF23-1F9C-423E-85D2-4489FAF8D6BE}">
      <dsp:nvSpPr>
        <dsp:cNvPr id="0" name=""/>
        <dsp:cNvSpPr/>
      </dsp:nvSpPr>
      <dsp:spPr>
        <a:xfrm>
          <a:off x="4288318" y="3349249"/>
          <a:ext cx="4813254" cy="1531100"/>
        </a:xfrm>
        <a:prstGeom prst="roundRect">
          <a:avLst/>
        </a:prstGeom>
        <a:solidFill>
          <a:schemeClr val="accent5">
            <a:lumMod val="5000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600200">
            <a:lnSpc>
              <a:spcPct val="90000"/>
            </a:lnSpc>
            <a:spcBef>
              <a:spcPct val="0"/>
            </a:spcBef>
            <a:spcAft>
              <a:spcPct val="35000"/>
            </a:spcAft>
          </a:pPr>
          <a:r>
            <a:rPr lang="en-US" sz="3600" b="1" kern="1200" dirty="0" smtClean="0">
              <a:latin typeface="Arial" panose="020B0604020202020204" pitchFamily="34" charset="0"/>
              <a:cs typeface="Arial" panose="020B0604020202020204" pitchFamily="34" charset="0"/>
            </a:rPr>
            <a:t>Respiratory Health</a:t>
          </a:r>
          <a:endParaRPr lang="en-US" sz="3600" b="1" kern="1200" dirty="0">
            <a:latin typeface="Arial" panose="020B0604020202020204" pitchFamily="34" charset="0"/>
            <a:cs typeface="Arial" panose="020B0604020202020204" pitchFamily="34" charset="0"/>
          </a:endParaRPr>
        </a:p>
      </dsp:txBody>
      <dsp:txXfrm>
        <a:off x="4363060" y="3423991"/>
        <a:ext cx="4663770" cy="1381616"/>
      </dsp:txXfrm>
    </dsp:sp>
    <dsp:sp modelId="{9B280B41-666E-478D-BE4D-F1647BB55721}">
      <dsp:nvSpPr>
        <dsp:cNvPr id="0" name=""/>
        <dsp:cNvSpPr/>
      </dsp:nvSpPr>
      <dsp:spPr>
        <a:xfrm rot="16200000">
          <a:off x="6264329" y="2918633"/>
          <a:ext cx="861232" cy="0"/>
        </a:xfrm>
        <a:custGeom>
          <a:avLst/>
          <a:gdLst/>
          <a:ahLst/>
          <a:cxnLst/>
          <a:rect l="0" t="0" r="0" b="0"/>
          <a:pathLst>
            <a:path>
              <a:moveTo>
                <a:pt x="0" y="0"/>
              </a:moveTo>
              <a:lnTo>
                <a:pt x="861232" y="0"/>
              </a:lnTo>
            </a:path>
          </a:pathLst>
        </a:custGeom>
        <a:noFill/>
        <a:ln w="25400" cap="flat" cmpd="sng" algn="ctr">
          <a:solidFill>
            <a:schemeClr val="accent3">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ACF2CE61-7988-4C39-9C98-39E6EBD9E274}">
      <dsp:nvSpPr>
        <dsp:cNvPr id="0" name=""/>
        <dsp:cNvSpPr/>
      </dsp:nvSpPr>
      <dsp:spPr>
        <a:xfrm>
          <a:off x="5352983" y="833867"/>
          <a:ext cx="2683923" cy="1654149"/>
        </a:xfrm>
        <a:prstGeom prst="roundRect">
          <a:avLst/>
        </a:prstGeom>
        <a:solidFill>
          <a:schemeClr val="bg1">
            <a:lumMod val="75000"/>
            <a:lumOff val="2500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1120" tIns="71120" rIns="71120" bIns="71120" numCol="1" spcCol="1270" anchor="ctr" anchorCtr="0">
          <a:noAutofit/>
        </a:bodyPr>
        <a:lstStyle/>
        <a:p>
          <a:pPr lvl="0" algn="ctr" defTabSz="1244600">
            <a:lnSpc>
              <a:spcPct val="90000"/>
            </a:lnSpc>
            <a:spcBef>
              <a:spcPct val="0"/>
            </a:spcBef>
            <a:spcAft>
              <a:spcPct val="35000"/>
            </a:spcAft>
          </a:pPr>
          <a:r>
            <a:rPr lang="en-US" sz="2800" b="1" kern="1200" dirty="0" smtClean="0">
              <a:solidFill>
                <a:schemeClr val="bg1">
                  <a:lumMod val="50000"/>
                  <a:lumOff val="50000"/>
                </a:schemeClr>
              </a:solidFill>
              <a:latin typeface="Arial" panose="020B0604020202020204" pitchFamily="34" charset="0"/>
              <a:cs typeface="Arial" panose="020B0604020202020204" pitchFamily="34" charset="0"/>
            </a:rPr>
            <a:t>Airborne Hazards</a:t>
          </a:r>
          <a:endParaRPr lang="en-US" sz="2800" b="1" kern="1200" dirty="0">
            <a:solidFill>
              <a:schemeClr val="bg1">
                <a:lumMod val="50000"/>
                <a:lumOff val="50000"/>
              </a:schemeClr>
            </a:solidFill>
            <a:latin typeface="Arial" panose="020B0604020202020204" pitchFamily="34" charset="0"/>
            <a:cs typeface="Arial" panose="020B0604020202020204" pitchFamily="34" charset="0"/>
          </a:endParaRPr>
        </a:p>
      </dsp:txBody>
      <dsp:txXfrm>
        <a:off x="5433732" y="914616"/>
        <a:ext cx="2522425" cy="1492651"/>
      </dsp:txXfrm>
    </dsp:sp>
    <dsp:sp modelId="{E838DB50-C26E-46C2-B521-534E548F832C}">
      <dsp:nvSpPr>
        <dsp:cNvPr id="0" name=""/>
        <dsp:cNvSpPr/>
      </dsp:nvSpPr>
      <dsp:spPr>
        <a:xfrm rot="20066184">
          <a:off x="8220394" y="3018712"/>
          <a:ext cx="1531993" cy="0"/>
        </a:xfrm>
        <a:custGeom>
          <a:avLst/>
          <a:gdLst/>
          <a:ahLst/>
          <a:cxnLst/>
          <a:rect l="0" t="0" r="0" b="0"/>
          <a:pathLst>
            <a:path>
              <a:moveTo>
                <a:pt x="0" y="0"/>
              </a:moveTo>
              <a:lnTo>
                <a:pt x="1531993" y="0"/>
              </a:lnTo>
            </a:path>
          </a:pathLst>
        </a:custGeom>
        <a:noFill/>
        <a:ln w="25400" cap="flat" cmpd="sng" algn="ctr">
          <a:solidFill>
            <a:schemeClr val="accent3">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505B3C01-E3E8-4A8C-A079-51BFCF9E3469}">
      <dsp:nvSpPr>
        <dsp:cNvPr id="0" name=""/>
        <dsp:cNvSpPr/>
      </dsp:nvSpPr>
      <dsp:spPr>
        <a:xfrm>
          <a:off x="9677402" y="1219187"/>
          <a:ext cx="2683923" cy="1654149"/>
        </a:xfrm>
        <a:prstGeom prst="roundRect">
          <a:avLst/>
        </a:prstGeom>
        <a:solidFill>
          <a:schemeClr val="bg1">
            <a:lumMod val="75000"/>
            <a:lumOff val="2500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1120" tIns="71120" rIns="71120" bIns="71120" numCol="1" spcCol="1270" anchor="ctr" anchorCtr="0">
          <a:noAutofit/>
        </a:bodyPr>
        <a:lstStyle/>
        <a:p>
          <a:pPr lvl="0" algn="ctr" defTabSz="1244600">
            <a:lnSpc>
              <a:spcPct val="90000"/>
            </a:lnSpc>
            <a:spcBef>
              <a:spcPct val="0"/>
            </a:spcBef>
            <a:spcAft>
              <a:spcPct val="35000"/>
            </a:spcAft>
          </a:pPr>
          <a:r>
            <a:rPr lang="en-US" sz="2800" b="1" kern="1200" smtClean="0">
              <a:solidFill>
                <a:schemeClr val="bg1">
                  <a:lumMod val="50000"/>
                  <a:lumOff val="50000"/>
                </a:schemeClr>
              </a:solidFill>
              <a:latin typeface="Arial" panose="020B0604020202020204" pitchFamily="34" charset="0"/>
              <a:cs typeface="Arial" panose="020B0604020202020204" pitchFamily="34" charset="0"/>
            </a:rPr>
            <a:t>Stress and Violence</a:t>
          </a:r>
          <a:endParaRPr lang="en-US" sz="2800" b="1" kern="1200" dirty="0">
            <a:solidFill>
              <a:schemeClr val="bg1">
                <a:lumMod val="50000"/>
                <a:lumOff val="50000"/>
              </a:schemeClr>
            </a:solidFill>
            <a:latin typeface="Arial" panose="020B0604020202020204" pitchFamily="34" charset="0"/>
            <a:cs typeface="Arial" panose="020B0604020202020204" pitchFamily="34" charset="0"/>
          </a:endParaRPr>
        </a:p>
      </dsp:txBody>
      <dsp:txXfrm>
        <a:off x="9758151" y="1299936"/>
        <a:ext cx="2522425" cy="1492651"/>
      </dsp:txXfrm>
    </dsp:sp>
    <dsp:sp modelId="{D716B400-CE5D-42BD-8EB4-D9D3E2A6F56B}">
      <dsp:nvSpPr>
        <dsp:cNvPr id="0" name=""/>
        <dsp:cNvSpPr/>
      </dsp:nvSpPr>
      <dsp:spPr>
        <a:xfrm rot="1637460">
          <a:off x="8123676" y="5107183"/>
          <a:ext cx="989435" cy="0"/>
        </a:xfrm>
        <a:custGeom>
          <a:avLst/>
          <a:gdLst/>
          <a:ahLst/>
          <a:cxnLst/>
          <a:rect l="0" t="0" r="0" b="0"/>
          <a:pathLst>
            <a:path>
              <a:moveTo>
                <a:pt x="0" y="0"/>
              </a:moveTo>
              <a:lnTo>
                <a:pt x="989435" y="0"/>
              </a:lnTo>
            </a:path>
          </a:pathLst>
        </a:custGeom>
        <a:noFill/>
        <a:ln w="25400" cap="flat" cmpd="sng" algn="ctr">
          <a:solidFill>
            <a:schemeClr val="accent3">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25B9EAB7-5078-4EF5-A144-A42DBA956274}">
      <dsp:nvSpPr>
        <dsp:cNvPr id="0" name=""/>
        <dsp:cNvSpPr/>
      </dsp:nvSpPr>
      <dsp:spPr>
        <a:xfrm>
          <a:off x="8991607" y="5334016"/>
          <a:ext cx="3338967" cy="1654149"/>
        </a:xfrm>
        <a:prstGeom prst="roundRect">
          <a:avLst/>
        </a:prstGeom>
        <a:solidFill>
          <a:schemeClr val="bg1">
            <a:lumMod val="75000"/>
            <a:lumOff val="2500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1120" tIns="71120" rIns="71120" bIns="71120" numCol="1" spcCol="1270" anchor="ctr" anchorCtr="0">
          <a:noAutofit/>
        </a:bodyPr>
        <a:lstStyle/>
        <a:p>
          <a:pPr lvl="0" algn="ctr" defTabSz="1244600">
            <a:lnSpc>
              <a:spcPct val="90000"/>
            </a:lnSpc>
            <a:spcBef>
              <a:spcPct val="0"/>
            </a:spcBef>
            <a:spcAft>
              <a:spcPct val="35000"/>
            </a:spcAft>
          </a:pPr>
          <a:r>
            <a:rPr lang="en-US" sz="2800" b="1" kern="1200" smtClean="0">
              <a:solidFill>
                <a:schemeClr val="bg1">
                  <a:lumMod val="50000"/>
                  <a:lumOff val="50000"/>
                </a:schemeClr>
              </a:solidFill>
              <a:latin typeface="Arial" panose="020B0604020202020204" pitchFamily="34" charset="0"/>
              <a:cs typeface="Arial" panose="020B0604020202020204" pitchFamily="34" charset="0"/>
            </a:rPr>
            <a:t>Military Living Conditions</a:t>
          </a:r>
          <a:endParaRPr lang="en-US" sz="2800" b="1" kern="1200" dirty="0">
            <a:solidFill>
              <a:schemeClr val="bg1">
                <a:lumMod val="50000"/>
                <a:lumOff val="50000"/>
              </a:schemeClr>
            </a:solidFill>
            <a:latin typeface="Arial" panose="020B0604020202020204" pitchFamily="34" charset="0"/>
            <a:cs typeface="Arial" panose="020B0604020202020204" pitchFamily="34" charset="0"/>
          </a:endParaRPr>
        </a:p>
      </dsp:txBody>
      <dsp:txXfrm>
        <a:off x="9072356" y="5414765"/>
        <a:ext cx="3177469" cy="1492651"/>
      </dsp:txXfrm>
    </dsp:sp>
    <dsp:sp modelId="{DB6142EF-1E5B-4A93-8871-622208F628E3}">
      <dsp:nvSpPr>
        <dsp:cNvPr id="0" name=""/>
        <dsp:cNvSpPr/>
      </dsp:nvSpPr>
      <dsp:spPr>
        <a:xfrm rot="5400000">
          <a:off x="6325862" y="5249433"/>
          <a:ext cx="738166" cy="0"/>
        </a:xfrm>
        <a:custGeom>
          <a:avLst/>
          <a:gdLst/>
          <a:ahLst/>
          <a:cxnLst/>
          <a:rect l="0" t="0" r="0" b="0"/>
          <a:pathLst>
            <a:path>
              <a:moveTo>
                <a:pt x="0" y="0"/>
              </a:moveTo>
              <a:lnTo>
                <a:pt x="738166" y="0"/>
              </a:lnTo>
            </a:path>
          </a:pathLst>
        </a:custGeom>
        <a:noFill/>
        <a:ln w="25400" cap="flat" cmpd="sng" algn="ctr">
          <a:solidFill>
            <a:schemeClr val="accent3">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4B2B1123-9C1A-4414-932F-55F6FBFF3B60}">
      <dsp:nvSpPr>
        <dsp:cNvPr id="0" name=""/>
        <dsp:cNvSpPr/>
      </dsp:nvSpPr>
      <dsp:spPr>
        <a:xfrm>
          <a:off x="5352983" y="5618516"/>
          <a:ext cx="2683923" cy="1654149"/>
        </a:xfrm>
        <a:prstGeom prst="roundRect">
          <a:avLst/>
        </a:prstGeom>
        <a:solidFill>
          <a:schemeClr val="bg1">
            <a:lumMod val="75000"/>
            <a:lumOff val="2500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1120" tIns="71120" rIns="71120" bIns="71120" numCol="1" spcCol="1270" anchor="ctr" anchorCtr="0">
          <a:noAutofit/>
        </a:bodyPr>
        <a:lstStyle/>
        <a:p>
          <a:pPr lvl="0" algn="ctr" defTabSz="1244600">
            <a:lnSpc>
              <a:spcPct val="90000"/>
            </a:lnSpc>
            <a:spcBef>
              <a:spcPct val="0"/>
            </a:spcBef>
            <a:spcAft>
              <a:spcPct val="35000"/>
            </a:spcAft>
          </a:pPr>
          <a:r>
            <a:rPr lang="en-US" sz="2800" b="1" kern="1200" smtClean="0">
              <a:solidFill>
                <a:schemeClr val="bg1">
                  <a:lumMod val="50000"/>
                  <a:lumOff val="50000"/>
                </a:schemeClr>
              </a:solidFill>
              <a:latin typeface="Arial" panose="020B0604020202020204" pitchFamily="34" charset="0"/>
              <a:cs typeface="Arial" panose="020B0604020202020204" pitchFamily="34" charset="0"/>
            </a:rPr>
            <a:t>Exercise and Physical Activity</a:t>
          </a:r>
          <a:endParaRPr lang="en-US" sz="2800" b="1" kern="1200" dirty="0">
            <a:solidFill>
              <a:schemeClr val="bg1">
                <a:lumMod val="50000"/>
                <a:lumOff val="50000"/>
              </a:schemeClr>
            </a:solidFill>
            <a:latin typeface="Arial" panose="020B0604020202020204" pitchFamily="34" charset="0"/>
            <a:cs typeface="Arial" panose="020B0604020202020204" pitchFamily="34" charset="0"/>
          </a:endParaRPr>
        </a:p>
      </dsp:txBody>
      <dsp:txXfrm>
        <a:off x="5433732" y="5699265"/>
        <a:ext cx="2522425" cy="1492651"/>
      </dsp:txXfrm>
    </dsp:sp>
    <dsp:sp modelId="{059C04F9-C7FF-4E49-B231-202C794D58AA}">
      <dsp:nvSpPr>
        <dsp:cNvPr id="0" name=""/>
        <dsp:cNvSpPr/>
      </dsp:nvSpPr>
      <dsp:spPr>
        <a:xfrm rot="9167922">
          <a:off x="3984025" y="5175853"/>
          <a:ext cx="1292896" cy="0"/>
        </a:xfrm>
        <a:custGeom>
          <a:avLst/>
          <a:gdLst/>
          <a:ahLst/>
          <a:cxnLst/>
          <a:rect l="0" t="0" r="0" b="0"/>
          <a:pathLst>
            <a:path>
              <a:moveTo>
                <a:pt x="0" y="0"/>
              </a:moveTo>
              <a:lnTo>
                <a:pt x="1292896" y="0"/>
              </a:lnTo>
            </a:path>
          </a:pathLst>
        </a:custGeom>
        <a:noFill/>
        <a:ln w="25400" cap="flat" cmpd="sng" algn="ctr">
          <a:solidFill>
            <a:schemeClr val="accent3">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A63BFA5E-28D9-4357-9FAB-916C24E8E878}">
      <dsp:nvSpPr>
        <dsp:cNvPr id="0" name=""/>
        <dsp:cNvSpPr/>
      </dsp:nvSpPr>
      <dsp:spPr>
        <a:xfrm>
          <a:off x="1371594" y="5333995"/>
          <a:ext cx="2683923" cy="1654149"/>
        </a:xfrm>
        <a:prstGeom prst="roundRect">
          <a:avLst/>
        </a:prstGeom>
        <a:gradFill rotWithShape="0">
          <a:gsLst>
            <a:gs pos="0">
              <a:schemeClr val="accent2">
                <a:hueOff val="3901266"/>
                <a:satOff val="-4866"/>
                <a:lumOff val="1144"/>
                <a:alphaOff val="0"/>
                <a:shade val="51000"/>
                <a:satMod val="130000"/>
              </a:schemeClr>
            </a:gs>
            <a:gs pos="80000">
              <a:schemeClr val="accent2">
                <a:hueOff val="3901266"/>
                <a:satOff val="-4866"/>
                <a:lumOff val="1144"/>
                <a:alphaOff val="0"/>
                <a:shade val="93000"/>
                <a:satMod val="130000"/>
              </a:schemeClr>
            </a:gs>
            <a:gs pos="100000">
              <a:schemeClr val="accent2">
                <a:hueOff val="3901266"/>
                <a:satOff val="-4866"/>
                <a:lumOff val="114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1120" tIns="71120" rIns="71120" bIns="71120" numCol="1" spcCol="1270" anchor="ctr" anchorCtr="0">
          <a:noAutofit/>
        </a:bodyPr>
        <a:lstStyle/>
        <a:p>
          <a:pPr lvl="0" algn="ctr" defTabSz="1244600">
            <a:lnSpc>
              <a:spcPct val="90000"/>
            </a:lnSpc>
            <a:spcBef>
              <a:spcPct val="0"/>
            </a:spcBef>
            <a:spcAft>
              <a:spcPct val="35000"/>
            </a:spcAft>
          </a:pPr>
          <a:r>
            <a:rPr lang="en-US" sz="2800" b="1" kern="1200" smtClean="0">
              <a:latin typeface="Arial" panose="020B0604020202020204" pitchFamily="34" charset="0"/>
              <a:cs typeface="Arial" panose="020B0604020202020204" pitchFamily="34" charset="0"/>
            </a:rPr>
            <a:t>Tobacco Smoke</a:t>
          </a:r>
          <a:endParaRPr lang="en-US" sz="2800" b="1" kern="1200" dirty="0">
            <a:latin typeface="Arial" panose="020B0604020202020204" pitchFamily="34" charset="0"/>
            <a:cs typeface="Arial" panose="020B0604020202020204" pitchFamily="34" charset="0"/>
          </a:endParaRPr>
        </a:p>
      </dsp:txBody>
      <dsp:txXfrm>
        <a:off x="1452343" y="5414744"/>
        <a:ext cx="2522425" cy="1492651"/>
      </dsp:txXfrm>
    </dsp:sp>
    <dsp:sp modelId="{4BDCFB49-CC24-4D10-B52E-16E98D93076C}">
      <dsp:nvSpPr>
        <dsp:cNvPr id="0" name=""/>
        <dsp:cNvSpPr/>
      </dsp:nvSpPr>
      <dsp:spPr>
        <a:xfrm rot="12475098">
          <a:off x="4142294" y="3073859"/>
          <a:ext cx="1176347" cy="0"/>
        </a:xfrm>
        <a:custGeom>
          <a:avLst/>
          <a:gdLst/>
          <a:ahLst/>
          <a:cxnLst/>
          <a:rect l="0" t="0" r="0" b="0"/>
          <a:pathLst>
            <a:path>
              <a:moveTo>
                <a:pt x="0" y="0"/>
              </a:moveTo>
              <a:lnTo>
                <a:pt x="1176347" y="0"/>
              </a:lnTo>
            </a:path>
          </a:pathLst>
        </a:custGeom>
        <a:noFill/>
        <a:ln w="25400" cap="flat" cmpd="sng" algn="ctr">
          <a:solidFill>
            <a:schemeClr val="accent3">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BCDC9315-70C2-4D11-BE41-591ACB50DCBE}">
      <dsp:nvSpPr>
        <dsp:cNvPr id="0" name=""/>
        <dsp:cNvSpPr/>
      </dsp:nvSpPr>
      <dsp:spPr>
        <a:xfrm>
          <a:off x="1371599" y="1219188"/>
          <a:ext cx="2839149" cy="1654149"/>
        </a:xfrm>
        <a:prstGeom prst="roundRect">
          <a:avLst/>
        </a:prstGeom>
        <a:solidFill>
          <a:schemeClr val="bg1">
            <a:lumMod val="75000"/>
            <a:lumOff val="2500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1120" tIns="71120" rIns="71120" bIns="71120" numCol="1" spcCol="1270" anchor="ctr" anchorCtr="0">
          <a:noAutofit/>
        </a:bodyPr>
        <a:lstStyle/>
        <a:p>
          <a:pPr lvl="0" algn="ctr" defTabSz="1244600">
            <a:lnSpc>
              <a:spcPct val="90000"/>
            </a:lnSpc>
            <a:spcBef>
              <a:spcPct val="0"/>
            </a:spcBef>
            <a:spcAft>
              <a:spcPct val="35000"/>
            </a:spcAft>
          </a:pPr>
          <a:r>
            <a:rPr lang="en-US" sz="2800" b="1" kern="1200" smtClean="0">
              <a:solidFill>
                <a:schemeClr val="bg1">
                  <a:lumMod val="50000"/>
                  <a:lumOff val="50000"/>
                </a:schemeClr>
              </a:solidFill>
              <a:latin typeface="Arial" panose="020B0604020202020204" pitchFamily="34" charset="0"/>
              <a:cs typeface="Arial" panose="020B0604020202020204" pitchFamily="34" charset="0"/>
            </a:rPr>
            <a:t>Preexisting Factors</a:t>
          </a:r>
          <a:endParaRPr lang="en-US" sz="2800" b="1" kern="1200" dirty="0">
            <a:solidFill>
              <a:schemeClr val="bg1">
                <a:lumMod val="50000"/>
                <a:lumOff val="50000"/>
              </a:schemeClr>
            </a:solidFill>
            <a:latin typeface="Arial" panose="020B0604020202020204" pitchFamily="34" charset="0"/>
            <a:cs typeface="Arial" panose="020B0604020202020204" pitchFamily="34" charset="0"/>
          </a:endParaRPr>
        </a:p>
      </dsp:txBody>
      <dsp:txXfrm>
        <a:off x="1452348" y="1299937"/>
        <a:ext cx="2677651" cy="149265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3FBF23-1F9C-423E-85D2-4489FAF8D6BE}">
      <dsp:nvSpPr>
        <dsp:cNvPr id="0" name=""/>
        <dsp:cNvSpPr/>
      </dsp:nvSpPr>
      <dsp:spPr>
        <a:xfrm>
          <a:off x="4288318" y="3349249"/>
          <a:ext cx="4813254" cy="1531100"/>
        </a:xfrm>
        <a:prstGeom prst="roundRect">
          <a:avLst/>
        </a:prstGeom>
        <a:solidFill>
          <a:schemeClr val="accent5">
            <a:lumMod val="5000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600200">
            <a:lnSpc>
              <a:spcPct val="90000"/>
            </a:lnSpc>
            <a:spcBef>
              <a:spcPct val="0"/>
            </a:spcBef>
            <a:spcAft>
              <a:spcPct val="35000"/>
            </a:spcAft>
          </a:pPr>
          <a:r>
            <a:rPr lang="en-US" sz="3600" b="1" kern="1200" dirty="0" smtClean="0">
              <a:latin typeface="Arial" panose="020B0604020202020204" pitchFamily="34" charset="0"/>
              <a:cs typeface="Arial" panose="020B0604020202020204" pitchFamily="34" charset="0"/>
            </a:rPr>
            <a:t>Respiratory Health</a:t>
          </a:r>
          <a:endParaRPr lang="en-US" sz="3600" b="1" kern="1200" dirty="0">
            <a:latin typeface="Arial" panose="020B0604020202020204" pitchFamily="34" charset="0"/>
            <a:cs typeface="Arial" panose="020B0604020202020204" pitchFamily="34" charset="0"/>
          </a:endParaRPr>
        </a:p>
      </dsp:txBody>
      <dsp:txXfrm>
        <a:off x="4363060" y="3423991"/>
        <a:ext cx="4663770" cy="1381616"/>
      </dsp:txXfrm>
    </dsp:sp>
    <dsp:sp modelId="{9B280B41-666E-478D-BE4D-F1647BB55721}">
      <dsp:nvSpPr>
        <dsp:cNvPr id="0" name=""/>
        <dsp:cNvSpPr/>
      </dsp:nvSpPr>
      <dsp:spPr>
        <a:xfrm rot="16200000">
          <a:off x="6264329" y="2918633"/>
          <a:ext cx="861232" cy="0"/>
        </a:xfrm>
        <a:custGeom>
          <a:avLst/>
          <a:gdLst/>
          <a:ahLst/>
          <a:cxnLst/>
          <a:rect l="0" t="0" r="0" b="0"/>
          <a:pathLst>
            <a:path>
              <a:moveTo>
                <a:pt x="0" y="0"/>
              </a:moveTo>
              <a:lnTo>
                <a:pt x="861232" y="0"/>
              </a:lnTo>
            </a:path>
          </a:pathLst>
        </a:custGeom>
        <a:noFill/>
        <a:ln w="25400" cap="flat" cmpd="sng" algn="ctr">
          <a:solidFill>
            <a:schemeClr val="accent3">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ACF2CE61-7988-4C39-9C98-39E6EBD9E274}">
      <dsp:nvSpPr>
        <dsp:cNvPr id="0" name=""/>
        <dsp:cNvSpPr/>
      </dsp:nvSpPr>
      <dsp:spPr>
        <a:xfrm>
          <a:off x="5352983" y="833867"/>
          <a:ext cx="2683923" cy="1654149"/>
        </a:xfrm>
        <a:prstGeom prst="roundRect">
          <a:avLst/>
        </a:prstGeom>
        <a:solidFill>
          <a:schemeClr val="bg1">
            <a:lumMod val="75000"/>
            <a:lumOff val="2500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1120" tIns="71120" rIns="71120" bIns="71120" numCol="1" spcCol="1270" anchor="ctr" anchorCtr="0">
          <a:noAutofit/>
        </a:bodyPr>
        <a:lstStyle/>
        <a:p>
          <a:pPr lvl="0" algn="ctr" defTabSz="1244600">
            <a:lnSpc>
              <a:spcPct val="90000"/>
            </a:lnSpc>
            <a:spcBef>
              <a:spcPct val="0"/>
            </a:spcBef>
            <a:spcAft>
              <a:spcPct val="35000"/>
            </a:spcAft>
          </a:pPr>
          <a:r>
            <a:rPr lang="en-US" sz="2800" b="1" kern="1200" dirty="0" smtClean="0">
              <a:solidFill>
                <a:schemeClr val="bg1">
                  <a:lumMod val="50000"/>
                  <a:lumOff val="50000"/>
                </a:schemeClr>
              </a:solidFill>
              <a:latin typeface="Arial" panose="020B0604020202020204" pitchFamily="34" charset="0"/>
              <a:cs typeface="Arial" panose="020B0604020202020204" pitchFamily="34" charset="0"/>
            </a:rPr>
            <a:t>Airborne Hazards</a:t>
          </a:r>
          <a:endParaRPr lang="en-US" sz="2800" b="1" kern="1200" dirty="0">
            <a:solidFill>
              <a:schemeClr val="bg1">
                <a:lumMod val="50000"/>
                <a:lumOff val="50000"/>
              </a:schemeClr>
            </a:solidFill>
            <a:latin typeface="Arial" panose="020B0604020202020204" pitchFamily="34" charset="0"/>
            <a:cs typeface="Arial" panose="020B0604020202020204" pitchFamily="34" charset="0"/>
          </a:endParaRPr>
        </a:p>
      </dsp:txBody>
      <dsp:txXfrm>
        <a:off x="5433732" y="914616"/>
        <a:ext cx="2522425" cy="1492651"/>
      </dsp:txXfrm>
    </dsp:sp>
    <dsp:sp modelId="{E838DB50-C26E-46C2-B521-534E548F832C}">
      <dsp:nvSpPr>
        <dsp:cNvPr id="0" name=""/>
        <dsp:cNvSpPr/>
      </dsp:nvSpPr>
      <dsp:spPr>
        <a:xfrm rot="20066184">
          <a:off x="8220394" y="3018712"/>
          <a:ext cx="1531993" cy="0"/>
        </a:xfrm>
        <a:custGeom>
          <a:avLst/>
          <a:gdLst/>
          <a:ahLst/>
          <a:cxnLst/>
          <a:rect l="0" t="0" r="0" b="0"/>
          <a:pathLst>
            <a:path>
              <a:moveTo>
                <a:pt x="0" y="0"/>
              </a:moveTo>
              <a:lnTo>
                <a:pt x="1531993" y="0"/>
              </a:lnTo>
            </a:path>
          </a:pathLst>
        </a:custGeom>
        <a:noFill/>
        <a:ln w="25400" cap="flat" cmpd="sng" algn="ctr">
          <a:solidFill>
            <a:schemeClr val="accent3">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505B3C01-E3E8-4A8C-A079-51BFCF9E3469}">
      <dsp:nvSpPr>
        <dsp:cNvPr id="0" name=""/>
        <dsp:cNvSpPr/>
      </dsp:nvSpPr>
      <dsp:spPr>
        <a:xfrm>
          <a:off x="9677402" y="1219187"/>
          <a:ext cx="2683923" cy="1654149"/>
        </a:xfrm>
        <a:prstGeom prst="roundRect">
          <a:avLst/>
        </a:prstGeom>
        <a:solidFill>
          <a:schemeClr val="bg1">
            <a:lumMod val="75000"/>
            <a:lumOff val="2500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1120" tIns="71120" rIns="71120" bIns="71120" numCol="1" spcCol="1270" anchor="ctr" anchorCtr="0">
          <a:noAutofit/>
        </a:bodyPr>
        <a:lstStyle/>
        <a:p>
          <a:pPr lvl="0" algn="ctr" defTabSz="1244600">
            <a:lnSpc>
              <a:spcPct val="90000"/>
            </a:lnSpc>
            <a:spcBef>
              <a:spcPct val="0"/>
            </a:spcBef>
            <a:spcAft>
              <a:spcPct val="35000"/>
            </a:spcAft>
          </a:pPr>
          <a:r>
            <a:rPr lang="en-US" sz="2800" b="1" kern="1200" smtClean="0">
              <a:solidFill>
                <a:schemeClr val="bg1">
                  <a:lumMod val="50000"/>
                  <a:lumOff val="50000"/>
                </a:schemeClr>
              </a:solidFill>
              <a:latin typeface="Arial" panose="020B0604020202020204" pitchFamily="34" charset="0"/>
              <a:cs typeface="Arial" panose="020B0604020202020204" pitchFamily="34" charset="0"/>
            </a:rPr>
            <a:t>Stress and Violence</a:t>
          </a:r>
          <a:endParaRPr lang="en-US" sz="2800" b="1" kern="1200" dirty="0">
            <a:solidFill>
              <a:schemeClr val="bg1">
                <a:lumMod val="50000"/>
                <a:lumOff val="50000"/>
              </a:schemeClr>
            </a:solidFill>
            <a:latin typeface="Arial" panose="020B0604020202020204" pitchFamily="34" charset="0"/>
            <a:cs typeface="Arial" panose="020B0604020202020204" pitchFamily="34" charset="0"/>
          </a:endParaRPr>
        </a:p>
      </dsp:txBody>
      <dsp:txXfrm>
        <a:off x="9758151" y="1299936"/>
        <a:ext cx="2522425" cy="1492651"/>
      </dsp:txXfrm>
    </dsp:sp>
    <dsp:sp modelId="{D716B400-CE5D-42BD-8EB4-D9D3E2A6F56B}">
      <dsp:nvSpPr>
        <dsp:cNvPr id="0" name=""/>
        <dsp:cNvSpPr/>
      </dsp:nvSpPr>
      <dsp:spPr>
        <a:xfrm rot="1637460">
          <a:off x="8123676" y="5107183"/>
          <a:ext cx="989435" cy="0"/>
        </a:xfrm>
        <a:custGeom>
          <a:avLst/>
          <a:gdLst/>
          <a:ahLst/>
          <a:cxnLst/>
          <a:rect l="0" t="0" r="0" b="0"/>
          <a:pathLst>
            <a:path>
              <a:moveTo>
                <a:pt x="0" y="0"/>
              </a:moveTo>
              <a:lnTo>
                <a:pt x="989435" y="0"/>
              </a:lnTo>
            </a:path>
          </a:pathLst>
        </a:custGeom>
        <a:noFill/>
        <a:ln w="25400" cap="flat" cmpd="sng" algn="ctr">
          <a:solidFill>
            <a:schemeClr val="accent3">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25B9EAB7-5078-4EF5-A144-A42DBA956274}">
      <dsp:nvSpPr>
        <dsp:cNvPr id="0" name=""/>
        <dsp:cNvSpPr/>
      </dsp:nvSpPr>
      <dsp:spPr>
        <a:xfrm>
          <a:off x="8991607" y="5334016"/>
          <a:ext cx="3338967" cy="1654149"/>
        </a:xfrm>
        <a:prstGeom prst="roundRect">
          <a:avLst/>
        </a:prstGeom>
        <a:solidFill>
          <a:schemeClr val="bg1">
            <a:lumMod val="75000"/>
            <a:lumOff val="2500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1120" tIns="71120" rIns="71120" bIns="71120" numCol="1" spcCol="1270" anchor="ctr" anchorCtr="0">
          <a:noAutofit/>
        </a:bodyPr>
        <a:lstStyle/>
        <a:p>
          <a:pPr lvl="0" algn="ctr" defTabSz="1244600">
            <a:lnSpc>
              <a:spcPct val="90000"/>
            </a:lnSpc>
            <a:spcBef>
              <a:spcPct val="0"/>
            </a:spcBef>
            <a:spcAft>
              <a:spcPct val="35000"/>
            </a:spcAft>
          </a:pPr>
          <a:r>
            <a:rPr lang="en-US" sz="2800" b="1" kern="1200" smtClean="0">
              <a:solidFill>
                <a:schemeClr val="bg1">
                  <a:lumMod val="50000"/>
                  <a:lumOff val="50000"/>
                </a:schemeClr>
              </a:solidFill>
              <a:latin typeface="Arial" panose="020B0604020202020204" pitchFamily="34" charset="0"/>
              <a:cs typeface="Arial" panose="020B0604020202020204" pitchFamily="34" charset="0"/>
            </a:rPr>
            <a:t>Military Living Conditions</a:t>
          </a:r>
          <a:endParaRPr lang="en-US" sz="2800" b="1" kern="1200" dirty="0">
            <a:solidFill>
              <a:schemeClr val="bg1">
                <a:lumMod val="50000"/>
                <a:lumOff val="50000"/>
              </a:schemeClr>
            </a:solidFill>
            <a:latin typeface="Arial" panose="020B0604020202020204" pitchFamily="34" charset="0"/>
            <a:cs typeface="Arial" panose="020B0604020202020204" pitchFamily="34" charset="0"/>
          </a:endParaRPr>
        </a:p>
      </dsp:txBody>
      <dsp:txXfrm>
        <a:off x="9072356" y="5414765"/>
        <a:ext cx="3177469" cy="1492651"/>
      </dsp:txXfrm>
    </dsp:sp>
    <dsp:sp modelId="{DB6142EF-1E5B-4A93-8871-622208F628E3}">
      <dsp:nvSpPr>
        <dsp:cNvPr id="0" name=""/>
        <dsp:cNvSpPr/>
      </dsp:nvSpPr>
      <dsp:spPr>
        <a:xfrm rot="5400000">
          <a:off x="6325862" y="5249433"/>
          <a:ext cx="738166" cy="0"/>
        </a:xfrm>
        <a:custGeom>
          <a:avLst/>
          <a:gdLst/>
          <a:ahLst/>
          <a:cxnLst/>
          <a:rect l="0" t="0" r="0" b="0"/>
          <a:pathLst>
            <a:path>
              <a:moveTo>
                <a:pt x="0" y="0"/>
              </a:moveTo>
              <a:lnTo>
                <a:pt x="738166" y="0"/>
              </a:lnTo>
            </a:path>
          </a:pathLst>
        </a:custGeom>
        <a:noFill/>
        <a:ln w="25400" cap="flat" cmpd="sng" algn="ctr">
          <a:solidFill>
            <a:schemeClr val="accent3">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4B2B1123-9C1A-4414-932F-55F6FBFF3B60}">
      <dsp:nvSpPr>
        <dsp:cNvPr id="0" name=""/>
        <dsp:cNvSpPr/>
      </dsp:nvSpPr>
      <dsp:spPr>
        <a:xfrm>
          <a:off x="5352983" y="5618516"/>
          <a:ext cx="2683923" cy="1654149"/>
        </a:xfrm>
        <a:prstGeom prst="roundRect">
          <a:avLst/>
        </a:prstGeom>
        <a:solidFill>
          <a:schemeClr val="bg1">
            <a:lumMod val="75000"/>
            <a:lumOff val="2500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1120" tIns="71120" rIns="71120" bIns="71120" numCol="1" spcCol="1270" anchor="ctr" anchorCtr="0">
          <a:noAutofit/>
        </a:bodyPr>
        <a:lstStyle/>
        <a:p>
          <a:pPr lvl="0" algn="ctr" defTabSz="1244600">
            <a:lnSpc>
              <a:spcPct val="90000"/>
            </a:lnSpc>
            <a:spcBef>
              <a:spcPct val="0"/>
            </a:spcBef>
            <a:spcAft>
              <a:spcPct val="35000"/>
            </a:spcAft>
          </a:pPr>
          <a:r>
            <a:rPr lang="en-US" sz="2800" b="1" kern="1200" smtClean="0">
              <a:solidFill>
                <a:schemeClr val="bg1">
                  <a:lumMod val="50000"/>
                  <a:lumOff val="50000"/>
                </a:schemeClr>
              </a:solidFill>
              <a:latin typeface="Arial" panose="020B0604020202020204" pitchFamily="34" charset="0"/>
              <a:cs typeface="Arial" panose="020B0604020202020204" pitchFamily="34" charset="0"/>
            </a:rPr>
            <a:t>Exercise and Physical Activity</a:t>
          </a:r>
          <a:endParaRPr lang="en-US" sz="2800" b="1" kern="1200" dirty="0">
            <a:solidFill>
              <a:schemeClr val="bg1">
                <a:lumMod val="50000"/>
                <a:lumOff val="50000"/>
              </a:schemeClr>
            </a:solidFill>
            <a:latin typeface="Arial" panose="020B0604020202020204" pitchFamily="34" charset="0"/>
            <a:cs typeface="Arial" panose="020B0604020202020204" pitchFamily="34" charset="0"/>
          </a:endParaRPr>
        </a:p>
      </dsp:txBody>
      <dsp:txXfrm>
        <a:off x="5433732" y="5699265"/>
        <a:ext cx="2522425" cy="1492651"/>
      </dsp:txXfrm>
    </dsp:sp>
    <dsp:sp modelId="{059C04F9-C7FF-4E49-B231-202C794D58AA}">
      <dsp:nvSpPr>
        <dsp:cNvPr id="0" name=""/>
        <dsp:cNvSpPr/>
      </dsp:nvSpPr>
      <dsp:spPr>
        <a:xfrm rot="9167922">
          <a:off x="3984025" y="5175853"/>
          <a:ext cx="1292896" cy="0"/>
        </a:xfrm>
        <a:custGeom>
          <a:avLst/>
          <a:gdLst/>
          <a:ahLst/>
          <a:cxnLst/>
          <a:rect l="0" t="0" r="0" b="0"/>
          <a:pathLst>
            <a:path>
              <a:moveTo>
                <a:pt x="0" y="0"/>
              </a:moveTo>
              <a:lnTo>
                <a:pt x="1292896" y="0"/>
              </a:lnTo>
            </a:path>
          </a:pathLst>
        </a:custGeom>
        <a:noFill/>
        <a:ln w="25400" cap="flat" cmpd="sng" algn="ctr">
          <a:solidFill>
            <a:schemeClr val="accent3">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A63BFA5E-28D9-4357-9FAB-916C24E8E878}">
      <dsp:nvSpPr>
        <dsp:cNvPr id="0" name=""/>
        <dsp:cNvSpPr/>
      </dsp:nvSpPr>
      <dsp:spPr>
        <a:xfrm>
          <a:off x="1371594" y="5333995"/>
          <a:ext cx="2683923" cy="1654149"/>
        </a:xfrm>
        <a:prstGeom prst="roundRect">
          <a:avLst/>
        </a:prstGeom>
        <a:solidFill>
          <a:schemeClr val="bg1">
            <a:lumMod val="75000"/>
            <a:lumOff val="2500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1120" tIns="71120" rIns="71120" bIns="71120" numCol="1" spcCol="1270" anchor="ctr" anchorCtr="0">
          <a:noAutofit/>
        </a:bodyPr>
        <a:lstStyle/>
        <a:p>
          <a:pPr lvl="0" algn="ctr" defTabSz="1244600">
            <a:lnSpc>
              <a:spcPct val="90000"/>
            </a:lnSpc>
            <a:spcBef>
              <a:spcPct val="0"/>
            </a:spcBef>
            <a:spcAft>
              <a:spcPct val="35000"/>
            </a:spcAft>
          </a:pPr>
          <a:r>
            <a:rPr lang="en-US" sz="2800" b="1" kern="1200" smtClean="0">
              <a:solidFill>
                <a:schemeClr val="bg1">
                  <a:lumMod val="50000"/>
                  <a:lumOff val="50000"/>
                </a:schemeClr>
              </a:solidFill>
              <a:latin typeface="Arial" panose="020B0604020202020204" pitchFamily="34" charset="0"/>
              <a:cs typeface="Arial" panose="020B0604020202020204" pitchFamily="34" charset="0"/>
            </a:rPr>
            <a:t>Tobacco Smoke</a:t>
          </a:r>
          <a:endParaRPr lang="en-US" sz="2800" b="1" kern="1200" dirty="0">
            <a:solidFill>
              <a:schemeClr val="bg1">
                <a:lumMod val="50000"/>
                <a:lumOff val="50000"/>
              </a:schemeClr>
            </a:solidFill>
            <a:latin typeface="Arial" panose="020B0604020202020204" pitchFamily="34" charset="0"/>
            <a:cs typeface="Arial" panose="020B0604020202020204" pitchFamily="34" charset="0"/>
          </a:endParaRPr>
        </a:p>
      </dsp:txBody>
      <dsp:txXfrm>
        <a:off x="1452343" y="5414744"/>
        <a:ext cx="2522425" cy="1492651"/>
      </dsp:txXfrm>
    </dsp:sp>
    <dsp:sp modelId="{4BDCFB49-CC24-4D10-B52E-16E98D93076C}">
      <dsp:nvSpPr>
        <dsp:cNvPr id="0" name=""/>
        <dsp:cNvSpPr/>
      </dsp:nvSpPr>
      <dsp:spPr>
        <a:xfrm rot="12475098">
          <a:off x="4142294" y="3073859"/>
          <a:ext cx="1176347" cy="0"/>
        </a:xfrm>
        <a:custGeom>
          <a:avLst/>
          <a:gdLst/>
          <a:ahLst/>
          <a:cxnLst/>
          <a:rect l="0" t="0" r="0" b="0"/>
          <a:pathLst>
            <a:path>
              <a:moveTo>
                <a:pt x="0" y="0"/>
              </a:moveTo>
              <a:lnTo>
                <a:pt x="1176347" y="0"/>
              </a:lnTo>
            </a:path>
          </a:pathLst>
        </a:custGeom>
        <a:noFill/>
        <a:ln w="25400" cap="flat" cmpd="sng" algn="ctr">
          <a:solidFill>
            <a:schemeClr val="accent3">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BCDC9315-70C2-4D11-BE41-591ACB50DCBE}">
      <dsp:nvSpPr>
        <dsp:cNvPr id="0" name=""/>
        <dsp:cNvSpPr/>
      </dsp:nvSpPr>
      <dsp:spPr>
        <a:xfrm>
          <a:off x="1371599" y="1219188"/>
          <a:ext cx="2839149" cy="1654149"/>
        </a:xfrm>
        <a:prstGeom prst="roundRect">
          <a:avLst/>
        </a:prstGeom>
        <a:gradFill rotWithShape="0">
          <a:gsLst>
            <a:gs pos="0">
              <a:schemeClr val="accent2">
                <a:hueOff val="4681519"/>
                <a:satOff val="-5839"/>
                <a:lumOff val="1373"/>
                <a:alphaOff val="0"/>
                <a:shade val="51000"/>
                <a:satMod val="130000"/>
              </a:schemeClr>
            </a:gs>
            <a:gs pos="80000">
              <a:schemeClr val="accent2">
                <a:hueOff val="4681519"/>
                <a:satOff val="-5839"/>
                <a:lumOff val="1373"/>
                <a:alphaOff val="0"/>
                <a:shade val="93000"/>
                <a:satMod val="130000"/>
              </a:schemeClr>
            </a:gs>
            <a:gs pos="100000">
              <a:schemeClr val="accent2">
                <a:hueOff val="4681519"/>
                <a:satOff val="-5839"/>
                <a:lumOff val="137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1120" tIns="71120" rIns="71120" bIns="71120" numCol="1" spcCol="1270" anchor="ctr" anchorCtr="0">
          <a:noAutofit/>
        </a:bodyPr>
        <a:lstStyle/>
        <a:p>
          <a:pPr lvl="0" algn="ctr" defTabSz="1244600">
            <a:lnSpc>
              <a:spcPct val="90000"/>
            </a:lnSpc>
            <a:spcBef>
              <a:spcPct val="0"/>
            </a:spcBef>
            <a:spcAft>
              <a:spcPct val="35000"/>
            </a:spcAft>
          </a:pPr>
          <a:r>
            <a:rPr lang="en-US" sz="2800" b="1" kern="1200" smtClean="0">
              <a:latin typeface="Arial" panose="020B0604020202020204" pitchFamily="34" charset="0"/>
              <a:cs typeface="Arial" panose="020B0604020202020204" pitchFamily="34" charset="0"/>
            </a:rPr>
            <a:t>Preexisting Factors</a:t>
          </a:r>
          <a:endParaRPr lang="en-US" sz="2800" b="1" kern="1200" dirty="0">
            <a:latin typeface="Arial" panose="020B0604020202020204" pitchFamily="34" charset="0"/>
            <a:cs typeface="Arial" panose="020B0604020202020204" pitchFamily="34" charset="0"/>
          </a:endParaRPr>
        </a:p>
      </dsp:txBody>
      <dsp:txXfrm>
        <a:off x="1452348" y="1299937"/>
        <a:ext cx="2677651" cy="1492651"/>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14A336-2AC4-4051-83E4-CF7F2A4BCCE9}">
      <dsp:nvSpPr>
        <dsp:cNvPr id="0" name=""/>
        <dsp:cNvSpPr/>
      </dsp:nvSpPr>
      <dsp:spPr>
        <a:xfrm>
          <a:off x="4449832" y="2526453"/>
          <a:ext cx="2606535" cy="2120669"/>
        </a:xfrm>
        <a:prstGeom prst="ellipse">
          <a:avLst/>
        </a:prstGeom>
        <a:solidFill>
          <a:schemeClr val="accent5">
            <a:lumMod val="5000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7940" tIns="27940" rIns="27940" bIns="27940" numCol="1" spcCol="1270" anchor="ctr" anchorCtr="0">
          <a:noAutofit/>
        </a:bodyPr>
        <a:lstStyle/>
        <a:p>
          <a:pPr lvl="0" algn="ctr" defTabSz="1955800">
            <a:lnSpc>
              <a:spcPct val="90000"/>
            </a:lnSpc>
            <a:spcBef>
              <a:spcPct val="0"/>
            </a:spcBef>
            <a:spcAft>
              <a:spcPct val="35000"/>
            </a:spcAft>
          </a:pPr>
          <a:r>
            <a:rPr lang="en-US" sz="4400" b="1" kern="1200" dirty="0" smtClean="0"/>
            <a:t>Lung Health</a:t>
          </a:r>
          <a:endParaRPr lang="en-US" sz="4400" b="1" kern="1200" dirty="0"/>
        </a:p>
      </dsp:txBody>
      <dsp:txXfrm>
        <a:off x="4831550" y="2837018"/>
        <a:ext cx="1843099" cy="1499539"/>
      </dsp:txXfrm>
    </dsp:sp>
    <dsp:sp modelId="{EBAA9C9C-8462-49DB-BA1A-ED56100A8247}">
      <dsp:nvSpPr>
        <dsp:cNvPr id="0" name=""/>
        <dsp:cNvSpPr/>
      </dsp:nvSpPr>
      <dsp:spPr>
        <a:xfrm rot="12300384">
          <a:off x="1611142" y="2050806"/>
          <a:ext cx="2993731" cy="604390"/>
        </a:xfrm>
        <a:prstGeom prst="leftArrow">
          <a:avLst>
            <a:gd name="adj1" fmla="val 60000"/>
            <a:gd name="adj2" fmla="val 50000"/>
          </a:avLst>
        </a:prstGeom>
        <a:solidFill>
          <a:schemeClr val="accent5">
            <a:lumMod val="20000"/>
            <a:lumOff val="8000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278F8B47-CA4F-4290-BF14-4FCB86B7FEB4}">
      <dsp:nvSpPr>
        <dsp:cNvPr id="0" name=""/>
        <dsp:cNvSpPr/>
      </dsp:nvSpPr>
      <dsp:spPr>
        <a:xfrm>
          <a:off x="513353" y="914393"/>
          <a:ext cx="2476208" cy="1611708"/>
        </a:xfrm>
        <a:prstGeom prst="roundRect">
          <a:avLst>
            <a:gd name="adj" fmla="val 10000"/>
          </a:avLst>
        </a:prstGeom>
        <a:solidFill>
          <a:schemeClr val="accent4">
            <a:lumMod val="7500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1600200">
            <a:lnSpc>
              <a:spcPct val="90000"/>
            </a:lnSpc>
            <a:spcBef>
              <a:spcPct val="0"/>
            </a:spcBef>
            <a:spcAft>
              <a:spcPct val="35000"/>
            </a:spcAft>
          </a:pPr>
          <a:r>
            <a:rPr lang="en-US" sz="3600" kern="1200" dirty="0" smtClean="0"/>
            <a:t>Violence</a:t>
          </a:r>
          <a:endParaRPr lang="en-US" sz="3600" kern="1200" dirty="0"/>
        </a:p>
      </dsp:txBody>
      <dsp:txXfrm>
        <a:off x="560558" y="961598"/>
        <a:ext cx="2381798" cy="1517298"/>
      </dsp:txXfrm>
    </dsp:sp>
    <dsp:sp modelId="{4F5B82DD-D7D9-438D-9975-BC6DE3539112}">
      <dsp:nvSpPr>
        <dsp:cNvPr id="0" name=""/>
        <dsp:cNvSpPr/>
      </dsp:nvSpPr>
      <dsp:spPr>
        <a:xfrm rot="16187256">
          <a:off x="4968970" y="1356843"/>
          <a:ext cx="1553966" cy="604390"/>
        </a:xfrm>
        <a:prstGeom prst="leftArrow">
          <a:avLst>
            <a:gd name="adj1" fmla="val 60000"/>
            <a:gd name="adj2" fmla="val 50000"/>
          </a:avLst>
        </a:prstGeom>
        <a:solidFill>
          <a:schemeClr val="accent5">
            <a:lumMod val="20000"/>
            <a:lumOff val="8000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1FC97D49-6E9B-4AC2-BAF8-BC512EA7811E}">
      <dsp:nvSpPr>
        <dsp:cNvPr id="0" name=""/>
        <dsp:cNvSpPr/>
      </dsp:nvSpPr>
      <dsp:spPr>
        <a:xfrm>
          <a:off x="4504968" y="76206"/>
          <a:ext cx="2476208" cy="1611708"/>
        </a:xfrm>
        <a:prstGeom prst="roundRect">
          <a:avLst>
            <a:gd name="adj" fmla="val 10000"/>
          </a:avLst>
        </a:prstGeom>
        <a:solidFill>
          <a:schemeClr val="accent3">
            <a:lumMod val="7500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1600200">
            <a:lnSpc>
              <a:spcPct val="90000"/>
            </a:lnSpc>
            <a:spcBef>
              <a:spcPct val="0"/>
            </a:spcBef>
            <a:spcAft>
              <a:spcPct val="35000"/>
            </a:spcAft>
          </a:pPr>
          <a:r>
            <a:rPr lang="en-US" sz="3600" kern="1200" dirty="0" smtClean="0"/>
            <a:t>Socio-Economic</a:t>
          </a:r>
          <a:endParaRPr lang="en-US" sz="3600" kern="1200" dirty="0"/>
        </a:p>
      </dsp:txBody>
      <dsp:txXfrm>
        <a:off x="4552173" y="123411"/>
        <a:ext cx="2381798" cy="1517298"/>
      </dsp:txXfrm>
    </dsp:sp>
    <dsp:sp modelId="{51B3684B-2C34-4DA0-8150-8719B6D3C655}">
      <dsp:nvSpPr>
        <dsp:cNvPr id="0" name=""/>
        <dsp:cNvSpPr/>
      </dsp:nvSpPr>
      <dsp:spPr>
        <a:xfrm rot="20152824">
          <a:off x="6924564" y="2058452"/>
          <a:ext cx="3134184" cy="604390"/>
        </a:xfrm>
        <a:prstGeom prst="leftArrow">
          <a:avLst>
            <a:gd name="adj1" fmla="val 60000"/>
            <a:gd name="adj2" fmla="val 50000"/>
          </a:avLst>
        </a:prstGeom>
        <a:solidFill>
          <a:schemeClr val="accent5">
            <a:lumMod val="20000"/>
            <a:lumOff val="8000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A9061523-7D06-45DD-99F4-075A2D2632B5}">
      <dsp:nvSpPr>
        <dsp:cNvPr id="0" name=""/>
        <dsp:cNvSpPr/>
      </dsp:nvSpPr>
      <dsp:spPr>
        <a:xfrm>
          <a:off x="8683829" y="914412"/>
          <a:ext cx="2476208" cy="1611708"/>
        </a:xfrm>
        <a:prstGeom prst="roundRect">
          <a:avLst>
            <a:gd name="adj" fmla="val 10000"/>
          </a:avLst>
        </a:prstGeom>
        <a:solidFill>
          <a:schemeClr val="accent2">
            <a:lumMod val="7500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1600200">
            <a:lnSpc>
              <a:spcPct val="90000"/>
            </a:lnSpc>
            <a:spcBef>
              <a:spcPct val="0"/>
            </a:spcBef>
            <a:spcAft>
              <a:spcPct val="35000"/>
            </a:spcAft>
          </a:pPr>
          <a:r>
            <a:rPr lang="en-US" sz="3600" kern="1200" dirty="0" smtClean="0"/>
            <a:t>Verbal Abuse</a:t>
          </a:r>
          <a:endParaRPr lang="en-US" sz="3600" kern="1200" dirty="0"/>
        </a:p>
      </dsp:txBody>
      <dsp:txXfrm>
        <a:off x="8731034" y="961617"/>
        <a:ext cx="2381798" cy="1517298"/>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D2D914-4373-4A16-8766-3F51EF14E9C3}">
      <dsp:nvSpPr>
        <dsp:cNvPr id="0" name=""/>
        <dsp:cNvSpPr/>
      </dsp:nvSpPr>
      <dsp:spPr>
        <a:xfrm>
          <a:off x="1502" y="1066798"/>
          <a:ext cx="3200403" cy="3200403"/>
        </a:xfrm>
        <a:prstGeom prst="ellipse">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n-US" sz="2800" b="1" u="sng" kern="1200" dirty="0" smtClean="0"/>
            <a:t>Burn Pit Emissions</a:t>
          </a:r>
        </a:p>
        <a:p>
          <a:pPr lvl="0" algn="ctr" defTabSz="1244600">
            <a:lnSpc>
              <a:spcPct val="90000"/>
            </a:lnSpc>
            <a:spcBef>
              <a:spcPct val="0"/>
            </a:spcBef>
            <a:spcAft>
              <a:spcPct val="35000"/>
            </a:spcAft>
          </a:pPr>
          <a:r>
            <a:rPr lang="en-US" sz="2800" i="1" kern="1200" dirty="0" smtClean="0"/>
            <a:t>Combustion by-products</a:t>
          </a:r>
          <a:endParaRPr lang="en-US" sz="2800" i="1" kern="1200" dirty="0"/>
        </a:p>
      </dsp:txBody>
      <dsp:txXfrm>
        <a:off x="470190" y="1535486"/>
        <a:ext cx="2263027" cy="2263027"/>
      </dsp:txXfrm>
    </dsp:sp>
    <dsp:sp modelId="{544B4D30-A818-47CF-85FB-418C2BBF6B5C}">
      <dsp:nvSpPr>
        <dsp:cNvPr id="0" name=""/>
        <dsp:cNvSpPr/>
      </dsp:nvSpPr>
      <dsp:spPr>
        <a:xfrm>
          <a:off x="3330924" y="2206222"/>
          <a:ext cx="921555" cy="921555"/>
        </a:xfrm>
        <a:prstGeom prst="mathPlus">
          <a:avLst/>
        </a:prstGeom>
        <a:solidFill>
          <a:schemeClr val="accent2">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en-US" sz="1500" kern="1200"/>
        </a:p>
      </dsp:txBody>
      <dsp:txXfrm>
        <a:off x="3453076" y="2558625"/>
        <a:ext cx="677251" cy="216749"/>
      </dsp:txXfrm>
    </dsp:sp>
    <dsp:sp modelId="{38E62619-B52A-4E93-A336-966B4484148C}">
      <dsp:nvSpPr>
        <dsp:cNvPr id="0" name=""/>
        <dsp:cNvSpPr/>
      </dsp:nvSpPr>
      <dsp:spPr>
        <a:xfrm>
          <a:off x="4381498" y="1066798"/>
          <a:ext cx="3200403" cy="3200403"/>
        </a:xfrm>
        <a:prstGeom prst="ellipse">
          <a:avLst/>
        </a:prstGeom>
        <a:solidFill>
          <a:schemeClr val="accent2">
            <a:hueOff val="2340759"/>
            <a:satOff val="-2919"/>
            <a:lumOff val="686"/>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n-US" sz="2800" b="1" i="0" u="sng" kern="1200" dirty="0" smtClean="0"/>
            <a:t>Environmental Pollutants</a:t>
          </a:r>
        </a:p>
        <a:p>
          <a:pPr lvl="0" algn="ctr" defTabSz="1244600">
            <a:lnSpc>
              <a:spcPct val="90000"/>
            </a:lnSpc>
            <a:spcBef>
              <a:spcPct val="0"/>
            </a:spcBef>
            <a:spcAft>
              <a:spcPct val="35000"/>
            </a:spcAft>
          </a:pPr>
          <a:r>
            <a:rPr lang="en-US" sz="2800" kern="1200" dirty="0" smtClean="0">
              <a:solidFill>
                <a:srgbClr val="BD9B53"/>
              </a:solidFill>
            </a:rPr>
            <a:t>PM; PACs; VOCs; CO; </a:t>
          </a:r>
          <a:endParaRPr lang="en-US" sz="2800" kern="1200" dirty="0">
            <a:solidFill>
              <a:srgbClr val="BD9B53"/>
            </a:solidFill>
          </a:endParaRPr>
        </a:p>
      </dsp:txBody>
      <dsp:txXfrm>
        <a:off x="4850186" y="1535486"/>
        <a:ext cx="2263027" cy="2263027"/>
      </dsp:txXfrm>
    </dsp:sp>
    <dsp:sp modelId="{11B3E466-5FB4-49CD-A81B-602C8F13E7A1}">
      <dsp:nvSpPr>
        <dsp:cNvPr id="0" name=""/>
        <dsp:cNvSpPr/>
      </dsp:nvSpPr>
      <dsp:spPr>
        <a:xfrm>
          <a:off x="7710919" y="2206222"/>
          <a:ext cx="921555" cy="921555"/>
        </a:xfrm>
        <a:prstGeom prst="mathEqual">
          <a:avLst/>
        </a:prstGeom>
        <a:solidFill>
          <a:schemeClr val="accent2">
            <a:hueOff val="4681519"/>
            <a:satOff val="-5839"/>
            <a:lumOff val="1373"/>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1689100">
            <a:lnSpc>
              <a:spcPct val="90000"/>
            </a:lnSpc>
            <a:spcBef>
              <a:spcPct val="0"/>
            </a:spcBef>
            <a:spcAft>
              <a:spcPct val="35000"/>
            </a:spcAft>
          </a:pPr>
          <a:endParaRPr lang="en-US" sz="3800" kern="1200"/>
        </a:p>
      </dsp:txBody>
      <dsp:txXfrm>
        <a:off x="7833071" y="2396062"/>
        <a:ext cx="677251" cy="541875"/>
      </dsp:txXfrm>
    </dsp:sp>
    <dsp:sp modelId="{9D583460-F39E-404E-8DD8-5A577ECD8708}">
      <dsp:nvSpPr>
        <dsp:cNvPr id="0" name=""/>
        <dsp:cNvSpPr/>
      </dsp:nvSpPr>
      <dsp:spPr>
        <a:xfrm>
          <a:off x="8761493" y="1066798"/>
          <a:ext cx="3200403" cy="3200403"/>
        </a:xfrm>
        <a:prstGeom prst="ellipse">
          <a:avLst/>
        </a:prstGeom>
        <a:solidFill>
          <a:schemeClr val="accent2">
            <a:hueOff val="4681519"/>
            <a:satOff val="-5839"/>
            <a:lumOff val="1373"/>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9370" tIns="39370" rIns="39370" bIns="39370" numCol="1" spcCol="1270" anchor="ctr" anchorCtr="0">
          <a:noAutofit/>
        </a:bodyPr>
        <a:lstStyle/>
        <a:p>
          <a:pPr lvl="0" algn="ctr" defTabSz="1377950">
            <a:lnSpc>
              <a:spcPct val="90000"/>
            </a:lnSpc>
            <a:spcBef>
              <a:spcPct val="0"/>
            </a:spcBef>
            <a:spcAft>
              <a:spcPts val="0"/>
            </a:spcAft>
          </a:pPr>
          <a:r>
            <a:rPr lang="en-US" sz="3100" kern="1200" dirty="0" smtClean="0"/>
            <a:t>Acute, </a:t>
          </a:r>
        </a:p>
        <a:p>
          <a:pPr lvl="0" algn="ctr" defTabSz="1377950">
            <a:lnSpc>
              <a:spcPct val="90000"/>
            </a:lnSpc>
            <a:spcBef>
              <a:spcPct val="0"/>
            </a:spcBef>
            <a:spcAft>
              <a:spcPts val="0"/>
            </a:spcAft>
          </a:pPr>
          <a:r>
            <a:rPr lang="en-US" sz="3100" kern="1200" dirty="0" smtClean="0"/>
            <a:t>Long-Term, Latent Health Effects?</a:t>
          </a:r>
          <a:endParaRPr lang="en-US" sz="3100" kern="1200" dirty="0"/>
        </a:p>
      </dsp:txBody>
      <dsp:txXfrm>
        <a:off x="9230181" y="1535486"/>
        <a:ext cx="2263027" cy="2263027"/>
      </dsp:txXfrm>
    </dsp:sp>
  </dsp:spTree>
</dsp:drawing>
</file>

<file path=ppt/diagrams/layout1.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10.xml><?xml version="1.0" encoding="utf-8"?>
<dgm:layoutDef xmlns:dgm="http://schemas.openxmlformats.org/drawingml/2006/diagram" xmlns:a="http://schemas.openxmlformats.org/drawingml/2006/main" uniqueId="urn:microsoft.com/office/officeart/2005/8/layout/default#2">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9/3/layout/RandomtoResultProcess">
  <dgm:title val=""/>
  <dgm:desc val=""/>
  <dgm:catLst>
    <dgm:cat type="process" pri="1275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clrData>
  <dgm:layoutNode name="Name0">
    <dgm:varLst>
      <dgm:dir/>
      <dgm:animOne val="branch"/>
      <dgm:animLvl val="lvl"/>
    </dgm:varLst>
    <dgm:choose name="Name1">
      <dgm:if name="Name2" func="var" arg="dir" op="equ" val="norm">
        <dgm:alg type="lin">
          <dgm:param type="fallback" val="2D"/>
          <dgm:param type="nodeVertAlign" val="t"/>
        </dgm:alg>
      </dgm:if>
      <dgm:else name="Name3">
        <dgm:alg type="lin">
          <dgm:param type="fallback" val="2D"/>
          <dgm:param type="nodeVertAlign" val="t"/>
          <dgm:param type="linDir" val="fromR"/>
        </dgm:alg>
      </dgm:else>
    </dgm:choose>
    <dgm:shape xmlns:r="http://schemas.openxmlformats.org/officeDocument/2006/relationships" r:blip="">
      <dgm:adjLst/>
    </dgm:shape>
    <dgm:constrLst>
      <dgm:constr type="userH" refType="h" fact="2"/>
      <dgm:constr type="w" for="ch" forName="chaos" refType="userH" fact="0.681"/>
      <dgm:constr type="h" for="ch" forName="chaos" refType="userH"/>
      <dgm:constr type="w" for="ch" forName="middle" refType="userH" fact="0.6"/>
      <dgm:constr type="h" for="ch" forName="middle" refType="userH"/>
      <dgm:constr type="w" for="ch" forName="last" refType="userH" fact="0.6"/>
      <dgm:constr type="h" for="ch" forName="last" refType="userH"/>
      <dgm:constr type="w" for="ch" forName="chevronComposite1" refType="userH" fact="0.22"/>
      <dgm:constr type="h" for="ch" forName="chevronComposite1" refType="userH" fact="0.52"/>
      <dgm:constr type="w" for="ch" forName="chevronComposite2" refType="userH" fact="0.22"/>
      <dgm:constr type="h" for="ch" forName="chevronComposite2" refType="userH" fact="0.52"/>
      <dgm:constr type="w" for="ch" forName="overlap" refType="userH" fact="-0.04"/>
      <dgm:constr type="h" for="ch" forName="overlap" refType="userH" fact="0.06"/>
      <dgm:constr type="primFontSz" for="des" forName="parTx1" op="equ" val="65"/>
      <dgm:constr type="primFontSz" for="des" forName="parTxMid" refType="primFontSz" refFor="des" refForName="parTx1" op="equ"/>
      <dgm:constr type="primFontSz" for="des" forName="circleTx" refType="primFontSz" refFor="des" refForName="parTx1" op="equ"/>
      <dgm:constr type="primFontSz" for="des" forName="desTx1" op="equ" val="65"/>
      <dgm:constr type="primFontSz" for="des" forName="desTxMid" refType="primFontSz" refFor="des" refForName="desTx1" op="equ"/>
      <dgm:constr type="primFontSz" for="des" forName="desTxN" refType="primFontSz" refFor="des" refForName="desTx1" op="equ"/>
    </dgm:constrLst>
    <dgm:forEach name="Name4" axis="ch" ptType="node">
      <dgm:choose name="Name5">
        <dgm:if name="Name6" axis="self" ptType="node" func="pos" op="equ" val="1">
          <dgm:layoutNode name="chaos">
            <dgm:alg type="composite"/>
            <dgm:shape xmlns:r="http://schemas.openxmlformats.org/officeDocument/2006/relationships" r:blip="">
              <dgm:adjLst/>
            </dgm:shape>
            <dgm:presOf/>
            <dgm:constrLst>
              <dgm:constr type="ctrX" for="ch" forName="parTx1" refType="w" fact="0.5"/>
              <dgm:constr type="t" for="ch" forName="parTx1" refType="w" fact="0.32"/>
              <dgm:constr type="w" for="ch" forName="parTx1" refType="w" fact="0.88"/>
              <dgm:constr type="h" for="ch" forName="parTx1" refType="w" fact="0.29"/>
              <dgm:constr type="ctrX" for="ch" forName="desTx1" refType="w" fact="0.5"/>
              <dgm:constr type="b" for="ch" forName="desTx1" refType="h"/>
              <dgm:constr type="w" for="ch" forName="desTx1" refType="w" fact="0.88"/>
              <dgm:constr type="h" for="ch" forName="desTx1" refType="h" fact="0.37"/>
              <dgm:constr type="l" for="ch" forName="c1" refType="w" fact="0.05"/>
              <dgm:constr type="t" for="ch" forName="c1" refType="w" fact="0.23"/>
              <dgm:constr type="w" for="ch" forName="c1" refType="w" fact="0.07"/>
              <dgm:constr type="h" for="ch" forName="c1" refType="w" refFor="ch" refForName="c1"/>
              <dgm:constr type="l" for="ch" forName="c2" refType="w" fact="0.1"/>
              <dgm:constr type="t" for="ch" forName="c2" refType="w" fact="0.13"/>
              <dgm:constr type="w" for="ch" forName="c2" refType="w" fact="0.07"/>
              <dgm:constr type="h" for="ch" forName="c2" refType="w" refFor="ch" refForName="c2"/>
              <dgm:constr type="l" for="ch" forName="c3" refType="w" fact="0.22"/>
              <dgm:constr type="t" for="ch" forName="c3" refType="w" fact="0.15"/>
              <dgm:constr type="w" for="ch" forName="c3" refType="w" fact="0.11"/>
              <dgm:constr type="h" for="ch" forName="c3" refType="w" refFor="ch" refForName="c3"/>
              <dgm:constr type="l" for="ch" forName="c4" refType="w" fact="0.32"/>
              <dgm:constr type="t" for="ch" forName="c4" refType="w" fact="0.04"/>
              <dgm:constr type="w" for="ch" forName="c4" refType="w" fact="0.07"/>
              <dgm:constr type="h" for="ch" forName="c4" refType="w" refFor="ch" refForName="c4"/>
              <dgm:constr type="l" for="ch" forName="c5" refType="w" fact="0.45"/>
              <dgm:constr type="t" for="ch" forName="c5" refType="w" fact="0"/>
              <dgm:constr type="w" for="ch" forName="c5" refType="w" fact="0.07"/>
              <dgm:constr type="h" for="ch" forName="c5" refType="w" refFor="ch" refForName="c5"/>
              <dgm:constr type="l" for="ch" forName="c6" refType="w" fact="0.61"/>
              <dgm:constr type="t" for="ch" forName="c6" refType="w" fact="0.07"/>
              <dgm:constr type="w" for="ch" forName="c6" refType="w" fact="0.07"/>
              <dgm:constr type="h" for="ch" forName="c6" refType="w" refFor="ch" refForName="c6"/>
              <dgm:constr type="l" for="ch" forName="c7" refType="w" fact="0.71"/>
              <dgm:constr type="t" for="ch" forName="c7" refType="w" fact="0.12"/>
              <dgm:constr type="w" for="ch" forName="c7" refType="w" fact="0.11"/>
              <dgm:constr type="h" for="ch" forName="c7" refType="w" refFor="ch" refForName="c7"/>
              <dgm:constr type="l" for="ch" forName="c8" refType="w" fact="0.85"/>
              <dgm:constr type="t" for="ch" forName="c8" refType="w" fact="0.23"/>
              <dgm:constr type="w" for="ch" forName="c8" refType="w" fact="0.07"/>
              <dgm:constr type="h" for="ch" forName="c8" refType="w" refFor="ch" refForName="c8"/>
              <dgm:constr type="l" for="ch" forName="c9" refType="w" fact="0.91"/>
              <dgm:constr type="t" for="ch" forName="c9" refType="w" fact="0.34"/>
              <dgm:constr type="w" for="ch" forName="c9" refType="w" fact="0.07"/>
              <dgm:constr type="h" for="ch" forName="c9" refType="w" refFor="ch" refForName="c9"/>
              <dgm:constr type="l" for="ch" forName="c10" refType="w" fact="0.39"/>
              <dgm:constr type="t" for="ch" forName="c10" refType="w" fact="0.13"/>
              <dgm:constr type="w" for="ch" forName="c10" refType="w" fact="0.18"/>
              <dgm:constr type="h" for="ch" forName="c10" refType="w" refFor="ch" refForName="c10"/>
              <dgm:constr type="l" for="ch" forName="c11" refType="w" fact="0"/>
              <dgm:constr type="t" for="ch" forName="c11" refType="w" fact="0.51"/>
              <dgm:constr type="w" for="ch" forName="c11" refType="w" fact="0.07"/>
              <dgm:constr type="h" for="ch" forName="c11" refType="w" refFor="ch" refForName="c11"/>
              <dgm:constr type="l" for="ch" forName="c12" refType="w" fact="0.06"/>
              <dgm:constr type="t" for="ch" forName="c12" refType="w" fact="0.6"/>
              <dgm:constr type="w" for="ch" forName="c12" refType="w" fact="0.11"/>
              <dgm:constr type="h" for="ch" forName="c12" refType="w" refFor="ch" refForName="c12"/>
              <dgm:constr type="l" for="ch" forName="c13" refType="w" fact="0.21"/>
              <dgm:constr type="t" for="ch" forName="c13" refType="w" fact="0.68"/>
              <dgm:constr type="w" for="ch" forName="c13" refType="w" fact="0.16"/>
              <dgm:constr type="h" for="ch" forName="c13" refType="w" refFor="ch" refForName="c13"/>
              <dgm:constr type="l" for="ch" forName="c14" refType="w" fact="0.42"/>
              <dgm:constr type="t" for="ch" forName="c14" refType="w" fact="0.81"/>
              <dgm:constr type="w" for="ch" forName="c14" refType="w" fact="0.07"/>
              <dgm:constr type="h" for="ch" forName="c14" refType="w" refFor="ch" refForName="c14"/>
              <dgm:constr type="l" for="ch" forName="c15" refType="w" fact="0.46"/>
              <dgm:constr type="t" for="ch" forName="c15" refType="w" fact="0.68"/>
              <dgm:constr type="w" for="ch" forName="c15" refType="w" fact="0.11"/>
              <dgm:constr type="h" for="ch" forName="c15" refType="w" refFor="ch" refForName="c15"/>
              <dgm:constr type="l" for="ch" forName="c16" refType="w" fact="0.56"/>
              <dgm:constr type="t" for="ch" forName="c16" refType="w" fact="0.82"/>
              <dgm:constr type="w" for="ch" forName="c16" refType="w" fact="0.07"/>
              <dgm:constr type="h" for="ch" forName="c16" refType="w" refFor="ch" refForName="c16"/>
              <dgm:constr type="l" for="ch" forName="c17" refType="w" fact="0.65"/>
              <dgm:constr type="t" for="ch" forName="c17" refType="w" fact="0.66"/>
              <dgm:constr type="w" for="ch" forName="c17" refType="w" fact="0.16"/>
              <dgm:constr type="h" for="ch" forName="c17" refType="w" refFor="ch" refForName="c17"/>
              <dgm:constr type="l" for="ch" forName="c18" refType="w" fact="0.87"/>
              <dgm:constr type="t" for="ch" forName="c18" refType="w" fact="0.62"/>
              <dgm:constr type="w" for="ch" forName="c18" refType="w" fact="0.11"/>
              <dgm:constr type="h" for="ch" forName="c18" refType="w" refFor="ch" refForName="c18"/>
            </dgm:constrLst>
            <dgm:layoutNode name="parTx1"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7">
              <dgm:if name="Name8" axis="ch" ptType="node" func="cnt" op="gte" val="1">
                <dgm:layoutNode name="desTx1" styleLbl="revTx">
                  <dgm:varLst>
                    <dgm:bulletEnabled val="1"/>
                  </dgm:varLst>
                  <dgm:choose name="Name9">
                    <dgm:if name="Name10" axis="ch" ptType="node" func="cnt" op="equ" val="1">
                      <dgm:alg type="tx">
                        <dgm:param type="shpTxLTRAlignCh" val="l"/>
                      </dgm:alg>
                    </dgm:if>
                    <dgm:else name="Name11">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2"/>
            </dgm:choose>
            <dgm:layoutNode name="c1" styleLbl="node1">
              <dgm:alg type="sp"/>
              <dgm:shape xmlns:r="http://schemas.openxmlformats.org/officeDocument/2006/relationships" type="ellipse" r:blip="">
                <dgm:adjLst/>
              </dgm:shape>
              <dgm:presOf/>
            </dgm:layoutNode>
            <dgm:layoutNode name="c2" styleLbl="node1">
              <dgm:alg type="sp"/>
              <dgm:shape xmlns:r="http://schemas.openxmlformats.org/officeDocument/2006/relationships" type="ellipse" r:blip="">
                <dgm:adjLst/>
              </dgm:shape>
              <dgm:presOf/>
            </dgm:layoutNode>
            <dgm:layoutNode name="c3" styleLbl="node1">
              <dgm:alg type="sp"/>
              <dgm:shape xmlns:r="http://schemas.openxmlformats.org/officeDocument/2006/relationships" type="ellipse" r:blip="">
                <dgm:adjLst/>
              </dgm:shape>
              <dgm:presOf/>
            </dgm:layoutNode>
            <dgm:layoutNode name="c4" styleLbl="node1">
              <dgm:alg type="sp"/>
              <dgm:shape xmlns:r="http://schemas.openxmlformats.org/officeDocument/2006/relationships" type="ellipse" r:blip="">
                <dgm:adjLst/>
              </dgm:shape>
              <dgm:presOf/>
            </dgm:layoutNode>
            <dgm:layoutNode name="c5" styleLbl="node1">
              <dgm:alg type="sp"/>
              <dgm:shape xmlns:r="http://schemas.openxmlformats.org/officeDocument/2006/relationships" type="ellipse" r:blip="">
                <dgm:adjLst/>
              </dgm:shape>
              <dgm:presOf/>
            </dgm:layoutNode>
            <dgm:layoutNode name="c6" styleLbl="node1">
              <dgm:alg type="sp"/>
              <dgm:shape xmlns:r="http://schemas.openxmlformats.org/officeDocument/2006/relationships" type="ellipse" r:blip="">
                <dgm:adjLst/>
              </dgm:shape>
              <dgm:presOf/>
            </dgm:layoutNode>
            <dgm:layoutNode name="c7" styleLbl="node1">
              <dgm:alg type="sp"/>
              <dgm:shape xmlns:r="http://schemas.openxmlformats.org/officeDocument/2006/relationships" type="ellipse" r:blip="">
                <dgm:adjLst/>
              </dgm:shape>
              <dgm:presOf/>
            </dgm:layoutNode>
            <dgm:layoutNode name="c8" styleLbl="node1">
              <dgm:alg type="sp"/>
              <dgm:shape xmlns:r="http://schemas.openxmlformats.org/officeDocument/2006/relationships" type="ellipse" r:blip="">
                <dgm:adjLst/>
              </dgm:shape>
              <dgm:presOf/>
            </dgm:layoutNode>
            <dgm:layoutNode name="c9" styleLbl="node1">
              <dgm:alg type="sp"/>
              <dgm:shape xmlns:r="http://schemas.openxmlformats.org/officeDocument/2006/relationships" type="ellipse" r:blip="">
                <dgm:adjLst/>
              </dgm:shape>
              <dgm:presOf/>
            </dgm:layoutNode>
            <dgm:layoutNode name="c10" styleLbl="node1">
              <dgm:alg type="sp"/>
              <dgm:shape xmlns:r="http://schemas.openxmlformats.org/officeDocument/2006/relationships" type="ellipse" r:blip="">
                <dgm:adjLst/>
              </dgm:shape>
              <dgm:presOf/>
            </dgm:layoutNode>
            <dgm:layoutNode name="c11" styleLbl="node1">
              <dgm:alg type="sp"/>
              <dgm:shape xmlns:r="http://schemas.openxmlformats.org/officeDocument/2006/relationships" type="ellipse" r:blip="">
                <dgm:adjLst/>
              </dgm:shape>
              <dgm:presOf/>
            </dgm:layoutNode>
            <dgm:layoutNode name="c12" styleLbl="node1">
              <dgm:alg type="sp"/>
              <dgm:shape xmlns:r="http://schemas.openxmlformats.org/officeDocument/2006/relationships" type="ellipse" r:blip="">
                <dgm:adjLst/>
              </dgm:shape>
              <dgm:presOf/>
            </dgm:layoutNode>
            <dgm:layoutNode name="c13" styleLbl="node1">
              <dgm:alg type="sp"/>
              <dgm:shape xmlns:r="http://schemas.openxmlformats.org/officeDocument/2006/relationships" type="ellipse" r:blip="">
                <dgm:adjLst/>
              </dgm:shape>
              <dgm:presOf/>
            </dgm:layoutNode>
            <dgm:layoutNode name="c14" styleLbl="node1">
              <dgm:alg type="sp"/>
              <dgm:shape xmlns:r="http://schemas.openxmlformats.org/officeDocument/2006/relationships" type="ellipse" r:blip="">
                <dgm:adjLst/>
              </dgm:shape>
              <dgm:presOf/>
            </dgm:layoutNode>
            <dgm:layoutNode name="c15" styleLbl="node1">
              <dgm:alg type="sp"/>
              <dgm:shape xmlns:r="http://schemas.openxmlformats.org/officeDocument/2006/relationships" type="ellipse" r:blip="">
                <dgm:adjLst/>
              </dgm:shape>
              <dgm:presOf/>
            </dgm:layoutNode>
            <dgm:layoutNode name="c16" styleLbl="node1">
              <dgm:alg type="sp"/>
              <dgm:shape xmlns:r="http://schemas.openxmlformats.org/officeDocument/2006/relationships" type="ellipse" r:blip="">
                <dgm:adjLst/>
              </dgm:shape>
              <dgm:presOf/>
            </dgm:layoutNode>
            <dgm:layoutNode name="c17" styleLbl="node1">
              <dgm:alg type="sp"/>
              <dgm:shape xmlns:r="http://schemas.openxmlformats.org/officeDocument/2006/relationships" type="ellipse" r:blip="">
                <dgm:adjLst/>
              </dgm:shape>
              <dgm:presOf/>
            </dgm:layoutNode>
            <dgm:layoutNode name="c18" styleLbl="node1">
              <dgm:alg type="sp"/>
              <dgm:shape xmlns:r="http://schemas.openxmlformats.org/officeDocument/2006/relationships" type="ellipse" r:blip="">
                <dgm:adjLst/>
              </dgm:shape>
              <dgm:presOf/>
            </dgm:layoutNode>
          </dgm:layoutNode>
        </dgm:if>
        <dgm:if name="Name13" axis="self" ptType="node" func="revPos" op="equ" val="1">
          <dgm:layoutNode name="last">
            <dgm:alg type="composite"/>
            <dgm:shape xmlns:r="http://schemas.openxmlformats.org/officeDocument/2006/relationships" r:blip="">
              <dgm:adjLst/>
            </dgm:shape>
            <dgm:presOf/>
            <dgm:constrLst>
              <dgm:constr type="ctrX" for="ch" forName="circleTx" refType="w" fact="0.5"/>
              <dgm:constr type="t" for="ch" forName="circleTx" refType="w" fact="0.117"/>
              <dgm:constr type="w" for="ch" forName="circleTx" refType="h" refFor="ch" refForName="circleTx"/>
              <dgm:constr type="h" for="ch" forName="circleTx" refType="w" fact="0.85"/>
              <dgm:constr type="l" for="ch" forName="desTxN"/>
              <dgm:constr type="b" for="ch" forName="desTxN" refType="h"/>
              <dgm:constr type="w" for="ch" forName="desTxN" refType="w"/>
              <dgm:constr type="h" for="ch" forName="desTxN" refType="h" fact="0.37"/>
              <dgm:constr type="ctrX" for="ch" forName="spN" refType="w" fact="0.5"/>
              <dgm:constr type="t" for="ch" forName="spN"/>
              <dgm:constr type="w" for="ch" forName="spN" refType="w" fact="0.93"/>
              <dgm:constr type="h" for="ch" forName="spN" refType="h" fact="0.01"/>
            </dgm:constrLst>
            <dgm:layoutNode name="circleTx" styleLbl="node1">
              <dgm:alg type="tx"/>
              <dgm:shape xmlns:r="http://schemas.openxmlformats.org/officeDocument/2006/relationships" type="ellipse" r:blip="">
                <dgm:adjLst/>
              </dgm:shape>
              <dgm:presOf axis="self" ptType="node"/>
              <dgm:constrLst>
                <dgm:constr type="lMarg"/>
                <dgm:constr type="rMarg"/>
                <dgm:constr type="tMarg"/>
                <dgm:constr type="bMarg"/>
              </dgm:constrLst>
              <dgm:ruleLst>
                <dgm:rule type="primFontSz" val="5" fact="NaN" max="NaN"/>
              </dgm:ruleLst>
            </dgm:layoutNode>
            <dgm:choose name="Name14">
              <dgm:if name="Name15" axis="ch" ptType="node" func="cnt" op="gte" val="1">
                <dgm:layoutNode name="desTxN" styleLbl="revTx">
                  <dgm:varLst>
                    <dgm:bulletEnabled val="1"/>
                  </dgm:varLst>
                  <dgm:choose name="Name16">
                    <dgm:if name="Name17" axis="ch" ptType="node" func="cnt" op="equ" val="1">
                      <dgm:alg type="tx">
                        <dgm:param type="shpTxLTRAlignCh" val="l"/>
                      </dgm:alg>
                    </dgm:if>
                    <dgm:else name="Name18">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9"/>
            </dgm:choose>
            <dgm:layoutNode name="spN">
              <dgm:alg type="sp"/>
              <dgm:shape xmlns:r="http://schemas.openxmlformats.org/officeDocument/2006/relationships" r:blip="">
                <dgm:adjLst/>
              </dgm:shape>
              <dgm:presOf/>
            </dgm:layoutNode>
          </dgm:layoutNode>
        </dgm:if>
        <dgm:else name="Name20">
          <dgm:layoutNode name="middle">
            <dgm:alg type="composite"/>
            <dgm:shape xmlns:r="http://schemas.openxmlformats.org/officeDocument/2006/relationships" r:blip="">
              <dgm:adjLst/>
            </dgm:shape>
            <dgm:presOf/>
            <dgm:constrLst>
              <dgm:constr type="l" for="ch" forName="parTxMid"/>
              <dgm:constr type="t" for="ch" forName="parTxMid" refType="w" fact="0.167"/>
              <dgm:constr type="w" for="ch" forName="parTxMid" refType="w"/>
              <dgm:constr type="h" for="ch" forName="parTxMid" refType="w" fact="0.7"/>
              <dgm:constr type="l" for="ch" forName="desTxMid"/>
              <dgm:constr type="b" for="ch" forName="desTxMid" refType="h"/>
              <dgm:constr type="w" for="ch" forName="desTxMid" refType="w"/>
              <dgm:constr type="h" for="ch" forName="desTxMid" refType="h" fact="0.37"/>
              <dgm:constr type="ctrX" for="ch" forName="spMid" refType="w" fact="0.5"/>
              <dgm:constr type="t" for="ch" forName="spMid"/>
              <dgm:constr type="w" for="ch" forName="spMid" refType="w" fact="0.01"/>
              <dgm:constr type="h" for="ch" forName="spMid" refType="h" fact="0.01"/>
            </dgm:constrLst>
            <dgm:layoutNode name="parTxMid"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1">
              <dgm:if name="Name22" axis="ch" ptType="node" func="cnt" op="gte" val="1">
                <dgm:layoutNode name="desTxMid" styleLbl="revTx">
                  <dgm:varLst>
                    <dgm:bulletEnabled val="1"/>
                  </dgm:varLst>
                  <dgm:choose name="Name23">
                    <dgm:if name="Name24" axis="ch" ptType="node" func="cnt" op="equ" val="1">
                      <dgm:alg type="tx">
                        <dgm:param type="shpTxLTRAlignCh" val="l"/>
                      </dgm:alg>
                    </dgm:if>
                    <dgm:else name="Name25">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26"/>
            </dgm:choose>
            <dgm:layoutNode name="spMid">
              <dgm:alg type="sp"/>
              <dgm:shape xmlns:r="http://schemas.openxmlformats.org/officeDocument/2006/relationships" r:blip="">
                <dgm:adjLst/>
              </dgm:shape>
              <dgm:presOf/>
            </dgm:layoutNode>
          </dgm:layoutNode>
        </dgm:else>
      </dgm:choose>
      <dgm:forEach name="Name27" axis="followSib" ptType="sibTrans" cnt="1">
        <dgm:layoutNode name="chevronComposite1" styleLbl="alignImgPlace1">
          <dgm:alg type="composite"/>
          <dgm:shape xmlns:r="http://schemas.openxmlformats.org/officeDocument/2006/relationships" r:blip="">
            <dgm:adjLst/>
          </dgm:shape>
          <dgm:presOf/>
          <dgm:constrLst>
            <dgm:constr type="l" for="ch" forName="chevron1"/>
            <dgm:constr type="t" for="ch" forName="chevron1" refType="h" fact="0.1923"/>
            <dgm:constr type="w" for="ch" forName="chevron1" refType="w"/>
            <dgm:constr type="b" for="ch" forName="chevron1" refType="h"/>
            <dgm:constr type="l" for="ch" forName="spChevron1"/>
            <dgm:constr type="t" for="ch" forName="spChevron1"/>
            <dgm:constr type="w" for="ch" forName="spChevron1" refType="w" fact="0.01"/>
            <dgm:constr type="h" for="ch" forName="spChevron1" refType="h" fact="0.01"/>
          </dgm:constrLst>
          <dgm:layoutNode name="chevron1">
            <dgm:alg type="sp"/>
            <dgm:choose name="Name28">
              <dgm:if name="Name29" func="var" arg="dir" op="equ" val="norm">
                <dgm:shape xmlns:r="http://schemas.openxmlformats.org/officeDocument/2006/relationships" type="chevron" r:blip="">
                  <dgm:adjLst>
                    <dgm:adj idx="1" val="0.6231"/>
                  </dgm:adjLst>
                </dgm:shape>
              </dgm:if>
              <dgm:else name="Name30">
                <dgm:shape xmlns:r="http://schemas.openxmlformats.org/officeDocument/2006/relationships" rot="180" type="chevron" r:blip="">
                  <dgm:adjLst>
                    <dgm:adj idx="1" val="0.6231"/>
                  </dgm:adjLst>
                </dgm:shape>
              </dgm:else>
            </dgm:choose>
            <dgm:presOf/>
          </dgm:layoutNode>
          <dgm:layoutNode name="spChevron1">
            <dgm:alg type="sp"/>
            <dgm:shape xmlns:r="http://schemas.openxmlformats.org/officeDocument/2006/relationships" r:blip="">
              <dgm:adjLst/>
            </dgm:shape>
            <dgm:presOf/>
          </dgm:layoutNode>
        </dgm:layoutNode>
        <dgm:choose name="Name31">
          <dgm:if name="Name32" axis="root ch" ptType="all node" func="cnt" op="equ" val="2">
            <dgm:layoutNode name="overlap">
              <dgm:alg type="sp"/>
              <dgm:shape xmlns:r="http://schemas.openxmlformats.org/officeDocument/2006/relationships" r:blip="">
                <dgm:adjLst/>
              </dgm:shape>
              <dgm:presOf/>
            </dgm:layoutNode>
            <dgm:layoutNode name="chevronComposite2" styleLbl="alignImgPlace1">
              <dgm:alg type="composite"/>
              <dgm:shape xmlns:r="http://schemas.openxmlformats.org/officeDocument/2006/relationships" r:blip="">
                <dgm:adjLst/>
              </dgm:shape>
              <dgm:presOf/>
              <dgm:constrLst>
                <dgm:constr type="l" for="ch" forName="chevron2"/>
                <dgm:constr type="t" for="ch" forName="chevron2" refType="h" fact="0.1923"/>
                <dgm:constr type="w" for="ch" forName="chevron2" refType="w"/>
                <dgm:constr type="b" for="ch" forName="chevron2" refType="h"/>
                <dgm:constr type="l" for="ch" forName="spChevron2"/>
                <dgm:constr type="t" for="ch" forName="spChevron2"/>
                <dgm:constr type="w" for="ch" forName="spChevron2" refType="w" fact="0.01"/>
                <dgm:constr type="h" for="ch" forName="spChevron2" refType="h" fact="0.01"/>
              </dgm:constrLst>
              <dgm:layoutNode name="chevron2">
                <dgm:alg type="sp"/>
                <dgm:choose name="Name33">
                  <dgm:if name="Name34" func="var" arg="dir" op="equ" val="norm">
                    <dgm:shape xmlns:r="http://schemas.openxmlformats.org/officeDocument/2006/relationships" type="chevron" r:blip="">
                      <dgm:adjLst>
                        <dgm:adj idx="1" val="0.6231"/>
                      </dgm:adjLst>
                    </dgm:shape>
                  </dgm:if>
                  <dgm:else name="Name35">
                    <dgm:shape xmlns:r="http://schemas.openxmlformats.org/officeDocument/2006/relationships" rot="180" type="chevron" r:blip="">
                      <dgm:adjLst>
                        <dgm:adj idx="1" val="0.6231"/>
                      </dgm:adjLst>
                    </dgm:shape>
                  </dgm:else>
                </dgm:choose>
                <dgm:presOf/>
              </dgm:layoutNode>
              <dgm:layoutNode name="spChevron2">
                <dgm:alg type="sp"/>
                <dgm:shape xmlns:r="http://schemas.openxmlformats.org/officeDocument/2006/relationships" r:blip="">
                  <dgm:adjLst/>
                </dgm:shape>
                <dgm:presOf/>
              </dgm:layoutNode>
            </dgm:layoutNode>
          </dgm:if>
          <dgm:else name="Name36"/>
        </dgm:choose>
      </dgm:forEach>
    </dgm:forEach>
  </dgm:layoutNode>
</dgm:layoutDef>
</file>

<file path=ppt/diagrams/layout12.xml><?xml version="1.0" encoding="utf-8"?>
<dgm:layoutDef xmlns:dgm="http://schemas.openxmlformats.org/drawingml/2006/diagram" xmlns:a="http://schemas.openxmlformats.org/drawingml/2006/main" uniqueId="urn:microsoft.com/office/officeart/2009/3/layout/RandomtoResultProcess">
  <dgm:title val=""/>
  <dgm:desc val=""/>
  <dgm:catLst>
    <dgm:cat type="process" pri="1275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clrData>
  <dgm:layoutNode name="Name0">
    <dgm:varLst>
      <dgm:dir/>
      <dgm:animOne val="branch"/>
      <dgm:animLvl val="lvl"/>
    </dgm:varLst>
    <dgm:choose name="Name1">
      <dgm:if name="Name2" func="var" arg="dir" op="equ" val="norm">
        <dgm:alg type="lin">
          <dgm:param type="fallback" val="2D"/>
          <dgm:param type="nodeVertAlign" val="t"/>
        </dgm:alg>
      </dgm:if>
      <dgm:else name="Name3">
        <dgm:alg type="lin">
          <dgm:param type="fallback" val="2D"/>
          <dgm:param type="nodeVertAlign" val="t"/>
          <dgm:param type="linDir" val="fromR"/>
        </dgm:alg>
      </dgm:else>
    </dgm:choose>
    <dgm:shape xmlns:r="http://schemas.openxmlformats.org/officeDocument/2006/relationships" r:blip="">
      <dgm:adjLst/>
    </dgm:shape>
    <dgm:constrLst>
      <dgm:constr type="userH" refType="h" fact="2"/>
      <dgm:constr type="w" for="ch" forName="chaos" refType="userH" fact="0.681"/>
      <dgm:constr type="h" for="ch" forName="chaos" refType="userH"/>
      <dgm:constr type="w" for="ch" forName="middle" refType="userH" fact="0.6"/>
      <dgm:constr type="h" for="ch" forName="middle" refType="userH"/>
      <dgm:constr type="w" for="ch" forName="last" refType="userH" fact="0.6"/>
      <dgm:constr type="h" for="ch" forName="last" refType="userH"/>
      <dgm:constr type="w" for="ch" forName="chevronComposite1" refType="userH" fact="0.22"/>
      <dgm:constr type="h" for="ch" forName="chevronComposite1" refType="userH" fact="0.52"/>
      <dgm:constr type="w" for="ch" forName="chevronComposite2" refType="userH" fact="0.22"/>
      <dgm:constr type="h" for="ch" forName="chevronComposite2" refType="userH" fact="0.52"/>
      <dgm:constr type="w" for="ch" forName="overlap" refType="userH" fact="-0.04"/>
      <dgm:constr type="h" for="ch" forName="overlap" refType="userH" fact="0.06"/>
      <dgm:constr type="primFontSz" for="des" forName="parTx1" op="equ" val="65"/>
      <dgm:constr type="primFontSz" for="des" forName="parTxMid" refType="primFontSz" refFor="des" refForName="parTx1" op="equ"/>
      <dgm:constr type="primFontSz" for="des" forName="circleTx" refType="primFontSz" refFor="des" refForName="parTx1" op="equ"/>
      <dgm:constr type="primFontSz" for="des" forName="desTx1" op="equ" val="65"/>
      <dgm:constr type="primFontSz" for="des" forName="desTxMid" refType="primFontSz" refFor="des" refForName="desTx1" op="equ"/>
      <dgm:constr type="primFontSz" for="des" forName="desTxN" refType="primFontSz" refFor="des" refForName="desTx1" op="equ"/>
    </dgm:constrLst>
    <dgm:forEach name="Name4" axis="ch" ptType="node">
      <dgm:choose name="Name5">
        <dgm:if name="Name6" axis="self" ptType="node" func="pos" op="equ" val="1">
          <dgm:layoutNode name="chaos">
            <dgm:alg type="composite"/>
            <dgm:shape xmlns:r="http://schemas.openxmlformats.org/officeDocument/2006/relationships" r:blip="">
              <dgm:adjLst/>
            </dgm:shape>
            <dgm:presOf/>
            <dgm:constrLst>
              <dgm:constr type="ctrX" for="ch" forName="parTx1" refType="w" fact="0.5"/>
              <dgm:constr type="t" for="ch" forName="parTx1" refType="w" fact="0.32"/>
              <dgm:constr type="w" for="ch" forName="parTx1" refType="w" fact="0.88"/>
              <dgm:constr type="h" for="ch" forName="parTx1" refType="w" fact="0.29"/>
              <dgm:constr type="ctrX" for="ch" forName="desTx1" refType="w" fact="0.5"/>
              <dgm:constr type="b" for="ch" forName="desTx1" refType="h"/>
              <dgm:constr type="w" for="ch" forName="desTx1" refType="w" fact="0.88"/>
              <dgm:constr type="h" for="ch" forName="desTx1" refType="h" fact="0.37"/>
              <dgm:constr type="l" for="ch" forName="c1" refType="w" fact="0.05"/>
              <dgm:constr type="t" for="ch" forName="c1" refType="w" fact="0.23"/>
              <dgm:constr type="w" for="ch" forName="c1" refType="w" fact="0.07"/>
              <dgm:constr type="h" for="ch" forName="c1" refType="w" refFor="ch" refForName="c1"/>
              <dgm:constr type="l" for="ch" forName="c2" refType="w" fact="0.1"/>
              <dgm:constr type="t" for="ch" forName="c2" refType="w" fact="0.13"/>
              <dgm:constr type="w" for="ch" forName="c2" refType="w" fact="0.07"/>
              <dgm:constr type="h" for="ch" forName="c2" refType="w" refFor="ch" refForName="c2"/>
              <dgm:constr type="l" for="ch" forName="c3" refType="w" fact="0.22"/>
              <dgm:constr type="t" for="ch" forName="c3" refType="w" fact="0.15"/>
              <dgm:constr type="w" for="ch" forName="c3" refType="w" fact="0.11"/>
              <dgm:constr type="h" for="ch" forName="c3" refType="w" refFor="ch" refForName="c3"/>
              <dgm:constr type="l" for="ch" forName="c4" refType="w" fact="0.32"/>
              <dgm:constr type="t" for="ch" forName="c4" refType="w" fact="0.04"/>
              <dgm:constr type="w" for="ch" forName="c4" refType="w" fact="0.07"/>
              <dgm:constr type="h" for="ch" forName="c4" refType="w" refFor="ch" refForName="c4"/>
              <dgm:constr type="l" for="ch" forName="c5" refType="w" fact="0.45"/>
              <dgm:constr type="t" for="ch" forName="c5" refType="w" fact="0"/>
              <dgm:constr type="w" for="ch" forName="c5" refType="w" fact="0.07"/>
              <dgm:constr type="h" for="ch" forName="c5" refType="w" refFor="ch" refForName="c5"/>
              <dgm:constr type="l" for="ch" forName="c6" refType="w" fact="0.61"/>
              <dgm:constr type="t" for="ch" forName="c6" refType="w" fact="0.07"/>
              <dgm:constr type="w" for="ch" forName="c6" refType="w" fact="0.07"/>
              <dgm:constr type="h" for="ch" forName="c6" refType="w" refFor="ch" refForName="c6"/>
              <dgm:constr type="l" for="ch" forName="c7" refType="w" fact="0.71"/>
              <dgm:constr type="t" for="ch" forName="c7" refType="w" fact="0.12"/>
              <dgm:constr type="w" for="ch" forName="c7" refType="w" fact="0.11"/>
              <dgm:constr type="h" for="ch" forName="c7" refType="w" refFor="ch" refForName="c7"/>
              <dgm:constr type="l" for="ch" forName="c8" refType="w" fact="0.85"/>
              <dgm:constr type="t" for="ch" forName="c8" refType="w" fact="0.23"/>
              <dgm:constr type="w" for="ch" forName="c8" refType="w" fact="0.07"/>
              <dgm:constr type="h" for="ch" forName="c8" refType="w" refFor="ch" refForName="c8"/>
              <dgm:constr type="l" for="ch" forName="c9" refType="w" fact="0.91"/>
              <dgm:constr type="t" for="ch" forName="c9" refType="w" fact="0.34"/>
              <dgm:constr type="w" for="ch" forName="c9" refType="w" fact="0.07"/>
              <dgm:constr type="h" for="ch" forName="c9" refType="w" refFor="ch" refForName="c9"/>
              <dgm:constr type="l" for="ch" forName="c10" refType="w" fact="0.39"/>
              <dgm:constr type="t" for="ch" forName="c10" refType="w" fact="0.13"/>
              <dgm:constr type="w" for="ch" forName="c10" refType="w" fact="0.18"/>
              <dgm:constr type="h" for="ch" forName="c10" refType="w" refFor="ch" refForName="c10"/>
              <dgm:constr type="l" for="ch" forName="c11" refType="w" fact="0"/>
              <dgm:constr type="t" for="ch" forName="c11" refType="w" fact="0.51"/>
              <dgm:constr type="w" for="ch" forName="c11" refType="w" fact="0.07"/>
              <dgm:constr type="h" for="ch" forName="c11" refType="w" refFor="ch" refForName="c11"/>
              <dgm:constr type="l" for="ch" forName="c12" refType="w" fact="0.06"/>
              <dgm:constr type="t" for="ch" forName="c12" refType="w" fact="0.6"/>
              <dgm:constr type="w" for="ch" forName="c12" refType="w" fact="0.11"/>
              <dgm:constr type="h" for="ch" forName="c12" refType="w" refFor="ch" refForName="c12"/>
              <dgm:constr type="l" for="ch" forName="c13" refType="w" fact="0.21"/>
              <dgm:constr type="t" for="ch" forName="c13" refType="w" fact="0.68"/>
              <dgm:constr type="w" for="ch" forName="c13" refType="w" fact="0.16"/>
              <dgm:constr type="h" for="ch" forName="c13" refType="w" refFor="ch" refForName="c13"/>
              <dgm:constr type="l" for="ch" forName="c14" refType="w" fact="0.42"/>
              <dgm:constr type="t" for="ch" forName="c14" refType="w" fact="0.81"/>
              <dgm:constr type="w" for="ch" forName="c14" refType="w" fact="0.07"/>
              <dgm:constr type="h" for="ch" forName="c14" refType="w" refFor="ch" refForName="c14"/>
              <dgm:constr type="l" for="ch" forName="c15" refType="w" fact="0.46"/>
              <dgm:constr type="t" for="ch" forName="c15" refType="w" fact="0.68"/>
              <dgm:constr type="w" for="ch" forName="c15" refType="w" fact="0.11"/>
              <dgm:constr type="h" for="ch" forName="c15" refType="w" refFor="ch" refForName="c15"/>
              <dgm:constr type="l" for="ch" forName="c16" refType="w" fact="0.56"/>
              <dgm:constr type="t" for="ch" forName="c16" refType="w" fact="0.82"/>
              <dgm:constr type="w" for="ch" forName="c16" refType="w" fact="0.07"/>
              <dgm:constr type="h" for="ch" forName="c16" refType="w" refFor="ch" refForName="c16"/>
              <dgm:constr type="l" for="ch" forName="c17" refType="w" fact="0.65"/>
              <dgm:constr type="t" for="ch" forName="c17" refType="w" fact="0.66"/>
              <dgm:constr type="w" for="ch" forName="c17" refType="w" fact="0.16"/>
              <dgm:constr type="h" for="ch" forName="c17" refType="w" refFor="ch" refForName="c17"/>
              <dgm:constr type="l" for="ch" forName="c18" refType="w" fact="0.87"/>
              <dgm:constr type="t" for="ch" forName="c18" refType="w" fact="0.62"/>
              <dgm:constr type="w" for="ch" forName="c18" refType="w" fact="0.11"/>
              <dgm:constr type="h" for="ch" forName="c18" refType="w" refFor="ch" refForName="c18"/>
            </dgm:constrLst>
            <dgm:layoutNode name="parTx1"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7">
              <dgm:if name="Name8" axis="ch" ptType="node" func="cnt" op="gte" val="1">
                <dgm:layoutNode name="desTx1" styleLbl="revTx">
                  <dgm:varLst>
                    <dgm:bulletEnabled val="1"/>
                  </dgm:varLst>
                  <dgm:choose name="Name9">
                    <dgm:if name="Name10" axis="ch" ptType="node" func="cnt" op="equ" val="1">
                      <dgm:alg type="tx">
                        <dgm:param type="shpTxLTRAlignCh" val="l"/>
                      </dgm:alg>
                    </dgm:if>
                    <dgm:else name="Name11">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2"/>
            </dgm:choose>
            <dgm:layoutNode name="c1" styleLbl="node1">
              <dgm:alg type="sp"/>
              <dgm:shape xmlns:r="http://schemas.openxmlformats.org/officeDocument/2006/relationships" type="ellipse" r:blip="">
                <dgm:adjLst/>
              </dgm:shape>
              <dgm:presOf/>
            </dgm:layoutNode>
            <dgm:layoutNode name="c2" styleLbl="node1">
              <dgm:alg type="sp"/>
              <dgm:shape xmlns:r="http://schemas.openxmlformats.org/officeDocument/2006/relationships" type="ellipse" r:blip="">
                <dgm:adjLst/>
              </dgm:shape>
              <dgm:presOf/>
            </dgm:layoutNode>
            <dgm:layoutNode name="c3" styleLbl="node1">
              <dgm:alg type="sp"/>
              <dgm:shape xmlns:r="http://schemas.openxmlformats.org/officeDocument/2006/relationships" type="ellipse" r:blip="">
                <dgm:adjLst/>
              </dgm:shape>
              <dgm:presOf/>
            </dgm:layoutNode>
            <dgm:layoutNode name="c4" styleLbl="node1">
              <dgm:alg type="sp"/>
              <dgm:shape xmlns:r="http://schemas.openxmlformats.org/officeDocument/2006/relationships" type="ellipse" r:blip="">
                <dgm:adjLst/>
              </dgm:shape>
              <dgm:presOf/>
            </dgm:layoutNode>
            <dgm:layoutNode name="c5" styleLbl="node1">
              <dgm:alg type="sp"/>
              <dgm:shape xmlns:r="http://schemas.openxmlformats.org/officeDocument/2006/relationships" type="ellipse" r:blip="">
                <dgm:adjLst/>
              </dgm:shape>
              <dgm:presOf/>
            </dgm:layoutNode>
            <dgm:layoutNode name="c6" styleLbl="node1">
              <dgm:alg type="sp"/>
              <dgm:shape xmlns:r="http://schemas.openxmlformats.org/officeDocument/2006/relationships" type="ellipse" r:blip="">
                <dgm:adjLst/>
              </dgm:shape>
              <dgm:presOf/>
            </dgm:layoutNode>
            <dgm:layoutNode name="c7" styleLbl="node1">
              <dgm:alg type="sp"/>
              <dgm:shape xmlns:r="http://schemas.openxmlformats.org/officeDocument/2006/relationships" type="ellipse" r:blip="">
                <dgm:adjLst/>
              </dgm:shape>
              <dgm:presOf/>
            </dgm:layoutNode>
            <dgm:layoutNode name="c8" styleLbl="node1">
              <dgm:alg type="sp"/>
              <dgm:shape xmlns:r="http://schemas.openxmlformats.org/officeDocument/2006/relationships" type="ellipse" r:blip="">
                <dgm:adjLst/>
              </dgm:shape>
              <dgm:presOf/>
            </dgm:layoutNode>
            <dgm:layoutNode name="c9" styleLbl="node1">
              <dgm:alg type="sp"/>
              <dgm:shape xmlns:r="http://schemas.openxmlformats.org/officeDocument/2006/relationships" type="ellipse" r:blip="">
                <dgm:adjLst/>
              </dgm:shape>
              <dgm:presOf/>
            </dgm:layoutNode>
            <dgm:layoutNode name="c10" styleLbl="node1">
              <dgm:alg type="sp"/>
              <dgm:shape xmlns:r="http://schemas.openxmlformats.org/officeDocument/2006/relationships" type="ellipse" r:blip="">
                <dgm:adjLst/>
              </dgm:shape>
              <dgm:presOf/>
            </dgm:layoutNode>
            <dgm:layoutNode name="c11" styleLbl="node1">
              <dgm:alg type="sp"/>
              <dgm:shape xmlns:r="http://schemas.openxmlformats.org/officeDocument/2006/relationships" type="ellipse" r:blip="">
                <dgm:adjLst/>
              </dgm:shape>
              <dgm:presOf/>
            </dgm:layoutNode>
            <dgm:layoutNode name="c12" styleLbl="node1">
              <dgm:alg type="sp"/>
              <dgm:shape xmlns:r="http://schemas.openxmlformats.org/officeDocument/2006/relationships" type="ellipse" r:blip="">
                <dgm:adjLst/>
              </dgm:shape>
              <dgm:presOf/>
            </dgm:layoutNode>
            <dgm:layoutNode name="c13" styleLbl="node1">
              <dgm:alg type="sp"/>
              <dgm:shape xmlns:r="http://schemas.openxmlformats.org/officeDocument/2006/relationships" type="ellipse" r:blip="">
                <dgm:adjLst/>
              </dgm:shape>
              <dgm:presOf/>
            </dgm:layoutNode>
            <dgm:layoutNode name="c14" styleLbl="node1">
              <dgm:alg type="sp"/>
              <dgm:shape xmlns:r="http://schemas.openxmlformats.org/officeDocument/2006/relationships" type="ellipse" r:blip="">
                <dgm:adjLst/>
              </dgm:shape>
              <dgm:presOf/>
            </dgm:layoutNode>
            <dgm:layoutNode name="c15" styleLbl="node1">
              <dgm:alg type="sp"/>
              <dgm:shape xmlns:r="http://schemas.openxmlformats.org/officeDocument/2006/relationships" type="ellipse" r:blip="">
                <dgm:adjLst/>
              </dgm:shape>
              <dgm:presOf/>
            </dgm:layoutNode>
            <dgm:layoutNode name="c16" styleLbl="node1">
              <dgm:alg type="sp"/>
              <dgm:shape xmlns:r="http://schemas.openxmlformats.org/officeDocument/2006/relationships" type="ellipse" r:blip="">
                <dgm:adjLst/>
              </dgm:shape>
              <dgm:presOf/>
            </dgm:layoutNode>
            <dgm:layoutNode name="c17" styleLbl="node1">
              <dgm:alg type="sp"/>
              <dgm:shape xmlns:r="http://schemas.openxmlformats.org/officeDocument/2006/relationships" type="ellipse" r:blip="">
                <dgm:adjLst/>
              </dgm:shape>
              <dgm:presOf/>
            </dgm:layoutNode>
            <dgm:layoutNode name="c18" styleLbl="node1">
              <dgm:alg type="sp"/>
              <dgm:shape xmlns:r="http://schemas.openxmlformats.org/officeDocument/2006/relationships" type="ellipse" r:blip="">
                <dgm:adjLst/>
              </dgm:shape>
              <dgm:presOf/>
            </dgm:layoutNode>
          </dgm:layoutNode>
        </dgm:if>
        <dgm:if name="Name13" axis="self" ptType="node" func="revPos" op="equ" val="1">
          <dgm:layoutNode name="last">
            <dgm:alg type="composite"/>
            <dgm:shape xmlns:r="http://schemas.openxmlformats.org/officeDocument/2006/relationships" r:blip="">
              <dgm:adjLst/>
            </dgm:shape>
            <dgm:presOf/>
            <dgm:constrLst>
              <dgm:constr type="ctrX" for="ch" forName="circleTx" refType="w" fact="0.5"/>
              <dgm:constr type="t" for="ch" forName="circleTx" refType="w" fact="0.117"/>
              <dgm:constr type="w" for="ch" forName="circleTx" refType="h" refFor="ch" refForName="circleTx"/>
              <dgm:constr type="h" for="ch" forName="circleTx" refType="w" fact="0.85"/>
              <dgm:constr type="l" for="ch" forName="desTxN"/>
              <dgm:constr type="b" for="ch" forName="desTxN" refType="h"/>
              <dgm:constr type="w" for="ch" forName="desTxN" refType="w"/>
              <dgm:constr type="h" for="ch" forName="desTxN" refType="h" fact="0.37"/>
              <dgm:constr type="ctrX" for="ch" forName="spN" refType="w" fact="0.5"/>
              <dgm:constr type="t" for="ch" forName="spN"/>
              <dgm:constr type="w" for="ch" forName="spN" refType="w" fact="0.93"/>
              <dgm:constr type="h" for="ch" forName="spN" refType="h" fact="0.01"/>
            </dgm:constrLst>
            <dgm:layoutNode name="circleTx" styleLbl="node1">
              <dgm:alg type="tx"/>
              <dgm:shape xmlns:r="http://schemas.openxmlformats.org/officeDocument/2006/relationships" type="ellipse" r:blip="">
                <dgm:adjLst/>
              </dgm:shape>
              <dgm:presOf axis="self" ptType="node"/>
              <dgm:constrLst>
                <dgm:constr type="lMarg"/>
                <dgm:constr type="rMarg"/>
                <dgm:constr type="tMarg"/>
                <dgm:constr type="bMarg"/>
              </dgm:constrLst>
              <dgm:ruleLst>
                <dgm:rule type="primFontSz" val="5" fact="NaN" max="NaN"/>
              </dgm:ruleLst>
            </dgm:layoutNode>
            <dgm:choose name="Name14">
              <dgm:if name="Name15" axis="ch" ptType="node" func="cnt" op="gte" val="1">
                <dgm:layoutNode name="desTxN" styleLbl="revTx">
                  <dgm:varLst>
                    <dgm:bulletEnabled val="1"/>
                  </dgm:varLst>
                  <dgm:choose name="Name16">
                    <dgm:if name="Name17" axis="ch" ptType="node" func="cnt" op="equ" val="1">
                      <dgm:alg type="tx">
                        <dgm:param type="shpTxLTRAlignCh" val="l"/>
                      </dgm:alg>
                    </dgm:if>
                    <dgm:else name="Name18">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9"/>
            </dgm:choose>
            <dgm:layoutNode name="spN">
              <dgm:alg type="sp"/>
              <dgm:shape xmlns:r="http://schemas.openxmlformats.org/officeDocument/2006/relationships" r:blip="">
                <dgm:adjLst/>
              </dgm:shape>
              <dgm:presOf/>
            </dgm:layoutNode>
          </dgm:layoutNode>
        </dgm:if>
        <dgm:else name="Name20">
          <dgm:layoutNode name="middle">
            <dgm:alg type="composite"/>
            <dgm:shape xmlns:r="http://schemas.openxmlformats.org/officeDocument/2006/relationships" r:blip="">
              <dgm:adjLst/>
            </dgm:shape>
            <dgm:presOf/>
            <dgm:constrLst>
              <dgm:constr type="l" for="ch" forName="parTxMid"/>
              <dgm:constr type="t" for="ch" forName="parTxMid" refType="w" fact="0.167"/>
              <dgm:constr type="w" for="ch" forName="parTxMid" refType="w"/>
              <dgm:constr type="h" for="ch" forName="parTxMid" refType="w" fact="0.7"/>
              <dgm:constr type="l" for="ch" forName="desTxMid"/>
              <dgm:constr type="b" for="ch" forName="desTxMid" refType="h"/>
              <dgm:constr type="w" for="ch" forName="desTxMid" refType="w"/>
              <dgm:constr type="h" for="ch" forName="desTxMid" refType="h" fact="0.37"/>
              <dgm:constr type="ctrX" for="ch" forName="spMid" refType="w" fact="0.5"/>
              <dgm:constr type="t" for="ch" forName="spMid"/>
              <dgm:constr type="w" for="ch" forName="spMid" refType="w" fact="0.01"/>
              <dgm:constr type="h" for="ch" forName="spMid" refType="h" fact="0.01"/>
            </dgm:constrLst>
            <dgm:layoutNode name="parTxMid"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1">
              <dgm:if name="Name22" axis="ch" ptType="node" func="cnt" op="gte" val="1">
                <dgm:layoutNode name="desTxMid" styleLbl="revTx">
                  <dgm:varLst>
                    <dgm:bulletEnabled val="1"/>
                  </dgm:varLst>
                  <dgm:choose name="Name23">
                    <dgm:if name="Name24" axis="ch" ptType="node" func="cnt" op="equ" val="1">
                      <dgm:alg type="tx">
                        <dgm:param type="shpTxLTRAlignCh" val="l"/>
                      </dgm:alg>
                    </dgm:if>
                    <dgm:else name="Name25">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26"/>
            </dgm:choose>
            <dgm:layoutNode name="spMid">
              <dgm:alg type="sp"/>
              <dgm:shape xmlns:r="http://schemas.openxmlformats.org/officeDocument/2006/relationships" r:blip="">
                <dgm:adjLst/>
              </dgm:shape>
              <dgm:presOf/>
            </dgm:layoutNode>
          </dgm:layoutNode>
        </dgm:else>
      </dgm:choose>
      <dgm:forEach name="Name27" axis="followSib" ptType="sibTrans" cnt="1">
        <dgm:layoutNode name="chevronComposite1" styleLbl="alignImgPlace1">
          <dgm:alg type="composite"/>
          <dgm:shape xmlns:r="http://schemas.openxmlformats.org/officeDocument/2006/relationships" r:blip="">
            <dgm:adjLst/>
          </dgm:shape>
          <dgm:presOf/>
          <dgm:constrLst>
            <dgm:constr type="l" for="ch" forName="chevron1"/>
            <dgm:constr type="t" for="ch" forName="chevron1" refType="h" fact="0.1923"/>
            <dgm:constr type="w" for="ch" forName="chevron1" refType="w"/>
            <dgm:constr type="b" for="ch" forName="chevron1" refType="h"/>
            <dgm:constr type="l" for="ch" forName="spChevron1"/>
            <dgm:constr type="t" for="ch" forName="spChevron1"/>
            <dgm:constr type="w" for="ch" forName="spChevron1" refType="w" fact="0.01"/>
            <dgm:constr type="h" for="ch" forName="spChevron1" refType="h" fact="0.01"/>
          </dgm:constrLst>
          <dgm:layoutNode name="chevron1">
            <dgm:alg type="sp"/>
            <dgm:choose name="Name28">
              <dgm:if name="Name29" func="var" arg="dir" op="equ" val="norm">
                <dgm:shape xmlns:r="http://schemas.openxmlformats.org/officeDocument/2006/relationships" type="chevron" r:blip="">
                  <dgm:adjLst>
                    <dgm:adj idx="1" val="0.6231"/>
                  </dgm:adjLst>
                </dgm:shape>
              </dgm:if>
              <dgm:else name="Name30">
                <dgm:shape xmlns:r="http://schemas.openxmlformats.org/officeDocument/2006/relationships" rot="180" type="chevron" r:blip="">
                  <dgm:adjLst>
                    <dgm:adj idx="1" val="0.6231"/>
                  </dgm:adjLst>
                </dgm:shape>
              </dgm:else>
            </dgm:choose>
            <dgm:presOf/>
          </dgm:layoutNode>
          <dgm:layoutNode name="spChevron1">
            <dgm:alg type="sp"/>
            <dgm:shape xmlns:r="http://schemas.openxmlformats.org/officeDocument/2006/relationships" r:blip="">
              <dgm:adjLst/>
            </dgm:shape>
            <dgm:presOf/>
          </dgm:layoutNode>
        </dgm:layoutNode>
        <dgm:choose name="Name31">
          <dgm:if name="Name32" axis="root ch" ptType="all node" func="cnt" op="equ" val="2">
            <dgm:layoutNode name="overlap">
              <dgm:alg type="sp"/>
              <dgm:shape xmlns:r="http://schemas.openxmlformats.org/officeDocument/2006/relationships" r:blip="">
                <dgm:adjLst/>
              </dgm:shape>
              <dgm:presOf/>
            </dgm:layoutNode>
            <dgm:layoutNode name="chevronComposite2" styleLbl="alignImgPlace1">
              <dgm:alg type="composite"/>
              <dgm:shape xmlns:r="http://schemas.openxmlformats.org/officeDocument/2006/relationships" r:blip="">
                <dgm:adjLst/>
              </dgm:shape>
              <dgm:presOf/>
              <dgm:constrLst>
                <dgm:constr type="l" for="ch" forName="chevron2"/>
                <dgm:constr type="t" for="ch" forName="chevron2" refType="h" fact="0.1923"/>
                <dgm:constr type="w" for="ch" forName="chevron2" refType="w"/>
                <dgm:constr type="b" for="ch" forName="chevron2" refType="h"/>
                <dgm:constr type="l" for="ch" forName="spChevron2"/>
                <dgm:constr type="t" for="ch" forName="spChevron2"/>
                <dgm:constr type="w" for="ch" forName="spChevron2" refType="w" fact="0.01"/>
                <dgm:constr type="h" for="ch" forName="spChevron2" refType="h" fact="0.01"/>
              </dgm:constrLst>
              <dgm:layoutNode name="chevron2">
                <dgm:alg type="sp"/>
                <dgm:choose name="Name33">
                  <dgm:if name="Name34" func="var" arg="dir" op="equ" val="norm">
                    <dgm:shape xmlns:r="http://schemas.openxmlformats.org/officeDocument/2006/relationships" type="chevron" r:blip="">
                      <dgm:adjLst>
                        <dgm:adj idx="1" val="0.6231"/>
                      </dgm:adjLst>
                    </dgm:shape>
                  </dgm:if>
                  <dgm:else name="Name35">
                    <dgm:shape xmlns:r="http://schemas.openxmlformats.org/officeDocument/2006/relationships" rot="180" type="chevron" r:blip="">
                      <dgm:adjLst>
                        <dgm:adj idx="1" val="0.6231"/>
                      </dgm:adjLst>
                    </dgm:shape>
                  </dgm:else>
                </dgm:choose>
                <dgm:presOf/>
              </dgm:layoutNode>
              <dgm:layoutNode name="spChevron2">
                <dgm:alg type="sp"/>
                <dgm:shape xmlns:r="http://schemas.openxmlformats.org/officeDocument/2006/relationships" r:blip="">
                  <dgm:adjLst/>
                </dgm:shape>
                <dgm:presOf/>
              </dgm:layoutNode>
            </dgm:layoutNode>
          </dgm:if>
          <dgm:else name="Name36"/>
        </dgm:choose>
      </dgm:forEach>
    </dgm:forEach>
  </dgm:layoutNode>
</dgm:layoutDef>
</file>

<file path=ppt/diagrams/layout13.xml><?xml version="1.0" encoding="utf-8"?>
<dgm:layoutDef xmlns:dgm="http://schemas.openxmlformats.org/drawingml/2006/diagram" xmlns:a="http://schemas.openxmlformats.org/drawingml/2006/main" uniqueId="urn:microsoft.com/office/officeart/2009/3/layout/RandomtoResultProcess">
  <dgm:title val=""/>
  <dgm:desc val=""/>
  <dgm:catLst>
    <dgm:cat type="process" pri="1275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clrData>
  <dgm:layoutNode name="Name0">
    <dgm:varLst>
      <dgm:dir/>
      <dgm:animOne val="branch"/>
      <dgm:animLvl val="lvl"/>
    </dgm:varLst>
    <dgm:choose name="Name1">
      <dgm:if name="Name2" func="var" arg="dir" op="equ" val="norm">
        <dgm:alg type="lin">
          <dgm:param type="fallback" val="2D"/>
          <dgm:param type="nodeVertAlign" val="t"/>
        </dgm:alg>
      </dgm:if>
      <dgm:else name="Name3">
        <dgm:alg type="lin">
          <dgm:param type="fallback" val="2D"/>
          <dgm:param type="nodeVertAlign" val="t"/>
          <dgm:param type="linDir" val="fromR"/>
        </dgm:alg>
      </dgm:else>
    </dgm:choose>
    <dgm:shape xmlns:r="http://schemas.openxmlformats.org/officeDocument/2006/relationships" r:blip="">
      <dgm:adjLst/>
    </dgm:shape>
    <dgm:constrLst>
      <dgm:constr type="userH" refType="h" fact="2"/>
      <dgm:constr type="w" for="ch" forName="chaos" refType="userH" fact="0.681"/>
      <dgm:constr type="h" for="ch" forName="chaos" refType="userH"/>
      <dgm:constr type="w" for="ch" forName="middle" refType="userH" fact="0.6"/>
      <dgm:constr type="h" for="ch" forName="middle" refType="userH"/>
      <dgm:constr type="w" for="ch" forName="last" refType="userH" fact="0.6"/>
      <dgm:constr type="h" for="ch" forName="last" refType="userH"/>
      <dgm:constr type="w" for="ch" forName="chevronComposite1" refType="userH" fact="0.22"/>
      <dgm:constr type="h" for="ch" forName="chevronComposite1" refType="userH" fact="0.52"/>
      <dgm:constr type="w" for="ch" forName="chevronComposite2" refType="userH" fact="0.22"/>
      <dgm:constr type="h" for="ch" forName="chevronComposite2" refType="userH" fact="0.52"/>
      <dgm:constr type="w" for="ch" forName="overlap" refType="userH" fact="-0.04"/>
      <dgm:constr type="h" for="ch" forName="overlap" refType="userH" fact="0.06"/>
      <dgm:constr type="primFontSz" for="des" forName="parTx1" op="equ" val="65"/>
      <dgm:constr type="primFontSz" for="des" forName="parTxMid" refType="primFontSz" refFor="des" refForName="parTx1" op="equ"/>
      <dgm:constr type="primFontSz" for="des" forName="circleTx" refType="primFontSz" refFor="des" refForName="parTx1" op="equ"/>
      <dgm:constr type="primFontSz" for="des" forName="desTx1" op="equ" val="65"/>
      <dgm:constr type="primFontSz" for="des" forName="desTxMid" refType="primFontSz" refFor="des" refForName="desTx1" op="equ"/>
      <dgm:constr type="primFontSz" for="des" forName="desTxN" refType="primFontSz" refFor="des" refForName="desTx1" op="equ"/>
    </dgm:constrLst>
    <dgm:forEach name="Name4" axis="ch" ptType="node">
      <dgm:choose name="Name5">
        <dgm:if name="Name6" axis="self" ptType="node" func="pos" op="equ" val="1">
          <dgm:layoutNode name="chaos">
            <dgm:alg type="composite"/>
            <dgm:shape xmlns:r="http://schemas.openxmlformats.org/officeDocument/2006/relationships" r:blip="">
              <dgm:adjLst/>
            </dgm:shape>
            <dgm:presOf/>
            <dgm:constrLst>
              <dgm:constr type="ctrX" for="ch" forName="parTx1" refType="w" fact="0.5"/>
              <dgm:constr type="t" for="ch" forName="parTx1" refType="w" fact="0.32"/>
              <dgm:constr type="w" for="ch" forName="parTx1" refType="w" fact="0.88"/>
              <dgm:constr type="h" for="ch" forName="parTx1" refType="w" fact="0.29"/>
              <dgm:constr type="ctrX" for="ch" forName="desTx1" refType="w" fact="0.5"/>
              <dgm:constr type="b" for="ch" forName="desTx1" refType="h"/>
              <dgm:constr type="w" for="ch" forName="desTx1" refType="w" fact="0.88"/>
              <dgm:constr type="h" for="ch" forName="desTx1" refType="h" fact="0.37"/>
              <dgm:constr type="l" for="ch" forName="c1" refType="w" fact="0.05"/>
              <dgm:constr type="t" for="ch" forName="c1" refType="w" fact="0.23"/>
              <dgm:constr type="w" for="ch" forName="c1" refType="w" fact="0.07"/>
              <dgm:constr type="h" for="ch" forName="c1" refType="w" refFor="ch" refForName="c1"/>
              <dgm:constr type="l" for="ch" forName="c2" refType="w" fact="0.1"/>
              <dgm:constr type="t" for="ch" forName="c2" refType="w" fact="0.13"/>
              <dgm:constr type="w" for="ch" forName="c2" refType="w" fact="0.07"/>
              <dgm:constr type="h" for="ch" forName="c2" refType="w" refFor="ch" refForName="c2"/>
              <dgm:constr type="l" for="ch" forName="c3" refType="w" fact="0.22"/>
              <dgm:constr type="t" for="ch" forName="c3" refType="w" fact="0.15"/>
              <dgm:constr type="w" for="ch" forName="c3" refType="w" fact="0.11"/>
              <dgm:constr type="h" for="ch" forName="c3" refType="w" refFor="ch" refForName="c3"/>
              <dgm:constr type="l" for="ch" forName="c4" refType="w" fact="0.32"/>
              <dgm:constr type="t" for="ch" forName="c4" refType="w" fact="0.04"/>
              <dgm:constr type="w" for="ch" forName="c4" refType="w" fact="0.07"/>
              <dgm:constr type="h" for="ch" forName="c4" refType="w" refFor="ch" refForName="c4"/>
              <dgm:constr type="l" for="ch" forName="c5" refType="w" fact="0.45"/>
              <dgm:constr type="t" for="ch" forName="c5" refType="w" fact="0"/>
              <dgm:constr type="w" for="ch" forName="c5" refType="w" fact="0.07"/>
              <dgm:constr type="h" for="ch" forName="c5" refType="w" refFor="ch" refForName="c5"/>
              <dgm:constr type="l" for="ch" forName="c6" refType="w" fact="0.61"/>
              <dgm:constr type="t" for="ch" forName="c6" refType="w" fact="0.07"/>
              <dgm:constr type="w" for="ch" forName="c6" refType="w" fact="0.07"/>
              <dgm:constr type="h" for="ch" forName="c6" refType="w" refFor="ch" refForName="c6"/>
              <dgm:constr type="l" for="ch" forName="c7" refType="w" fact="0.71"/>
              <dgm:constr type="t" for="ch" forName="c7" refType="w" fact="0.12"/>
              <dgm:constr type="w" for="ch" forName="c7" refType="w" fact="0.11"/>
              <dgm:constr type="h" for="ch" forName="c7" refType="w" refFor="ch" refForName="c7"/>
              <dgm:constr type="l" for="ch" forName="c8" refType="w" fact="0.85"/>
              <dgm:constr type="t" for="ch" forName="c8" refType="w" fact="0.23"/>
              <dgm:constr type="w" for="ch" forName="c8" refType="w" fact="0.07"/>
              <dgm:constr type="h" for="ch" forName="c8" refType="w" refFor="ch" refForName="c8"/>
              <dgm:constr type="l" for="ch" forName="c9" refType="w" fact="0.91"/>
              <dgm:constr type="t" for="ch" forName="c9" refType="w" fact="0.34"/>
              <dgm:constr type="w" for="ch" forName="c9" refType="w" fact="0.07"/>
              <dgm:constr type="h" for="ch" forName="c9" refType="w" refFor="ch" refForName="c9"/>
              <dgm:constr type="l" for="ch" forName="c10" refType="w" fact="0.39"/>
              <dgm:constr type="t" for="ch" forName="c10" refType="w" fact="0.13"/>
              <dgm:constr type="w" for="ch" forName="c10" refType="w" fact="0.18"/>
              <dgm:constr type="h" for="ch" forName="c10" refType="w" refFor="ch" refForName="c10"/>
              <dgm:constr type="l" for="ch" forName="c11" refType="w" fact="0"/>
              <dgm:constr type="t" for="ch" forName="c11" refType="w" fact="0.51"/>
              <dgm:constr type="w" for="ch" forName="c11" refType="w" fact="0.07"/>
              <dgm:constr type="h" for="ch" forName="c11" refType="w" refFor="ch" refForName="c11"/>
              <dgm:constr type="l" for="ch" forName="c12" refType="w" fact="0.06"/>
              <dgm:constr type="t" for="ch" forName="c12" refType="w" fact="0.6"/>
              <dgm:constr type="w" for="ch" forName="c12" refType="w" fact="0.11"/>
              <dgm:constr type="h" for="ch" forName="c12" refType="w" refFor="ch" refForName="c12"/>
              <dgm:constr type="l" for="ch" forName="c13" refType="w" fact="0.21"/>
              <dgm:constr type="t" for="ch" forName="c13" refType="w" fact="0.68"/>
              <dgm:constr type="w" for="ch" forName="c13" refType="w" fact="0.16"/>
              <dgm:constr type="h" for="ch" forName="c13" refType="w" refFor="ch" refForName="c13"/>
              <dgm:constr type="l" for="ch" forName="c14" refType="w" fact="0.42"/>
              <dgm:constr type="t" for="ch" forName="c14" refType="w" fact="0.81"/>
              <dgm:constr type="w" for="ch" forName="c14" refType="w" fact="0.07"/>
              <dgm:constr type="h" for="ch" forName="c14" refType="w" refFor="ch" refForName="c14"/>
              <dgm:constr type="l" for="ch" forName="c15" refType="w" fact="0.46"/>
              <dgm:constr type="t" for="ch" forName="c15" refType="w" fact="0.68"/>
              <dgm:constr type="w" for="ch" forName="c15" refType="w" fact="0.11"/>
              <dgm:constr type="h" for="ch" forName="c15" refType="w" refFor="ch" refForName="c15"/>
              <dgm:constr type="l" for="ch" forName="c16" refType="w" fact="0.56"/>
              <dgm:constr type="t" for="ch" forName="c16" refType="w" fact="0.82"/>
              <dgm:constr type="w" for="ch" forName="c16" refType="w" fact="0.07"/>
              <dgm:constr type="h" for="ch" forName="c16" refType="w" refFor="ch" refForName="c16"/>
              <dgm:constr type="l" for="ch" forName="c17" refType="w" fact="0.65"/>
              <dgm:constr type="t" for="ch" forName="c17" refType="w" fact="0.66"/>
              <dgm:constr type="w" for="ch" forName="c17" refType="w" fact="0.16"/>
              <dgm:constr type="h" for="ch" forName="c17" refType="w" refFor="ch" refForName="c17"/>
              <dgm:constr type="l" for="ch" forName="c18" refType="w" fact="0.87"/>
              <dgm:constr type="t" for="ch" forName="c18" refType="w" fact="0.62"/>
              <dgm:constr type="w" for="ch" forName="c18" refType="w" fact="0.11"/>
              <dgm:constr type="h" for="ch" forName="c18" refType="w" refFor="ch" refForName="c18"/>
            </dgm:constrLst>
            <dgm:layoutNode name="parTx1"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7">
              <dgm:if name="Name8" axis="ch" ptType="node" func="cnt" op="gte" val="1">
                <dgm:layoutNode name="desTx1" styleLbl="revTx">
                  <dgm:varLst>
                    <dgm:bulletEnabled val="1"/>
                  </dgm:varLst>
                  <dgm:choose name="Name9">
                    <dgm:if name="Name10" axis="ch" ptType="node" func="cnt" op="equ" val="1">
                      <dgm:alg type="tx">
                        <dgm:param type="shpTxLTRAlignCh" val="l"/>
                      </dgm:alg>
                    </dgm:if>
                    <dgm:else name="Name11">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2"/>
            </dgm:choose>
            <dgm:layoutNode name="c1" styleLbl="node1">
              <dgm:alg type="sp"/>
              <dgm:shape xmlns:r="http://schemas.openxmlformats.org/officeDocument/2006/relationships" type="ellipse" r:blip="">
                <dgm:adjLst/>
              </dgm:shape>
              <dgm:presOf/>
            </dgm:layoutNode>
            <dgm:layoutNode name="c2" styleLbl="node1">
              <dgm:alg type="sp"/>
              <dgm:shape xmlns:r="http://schemas.openxmlformats.org/officeDocument/2006/relationships" type="ellipse" r:blip="">
                <dgm:adjLst/>
              </dgm:shape>
              <dgm:presOf/>
            </dgm:layoutNode>
            <dgm:layoutNode name="c3" styleLbl="node1">
              <dgm:alg type="sp"/>
              <dgm:shape xmlns:r="http://schemas.openxmlformats.org/officeDocument/2006/relationships" type="ellipse" r:blip="">
                <dgm:adjLst/>
              </dgm:shape>
              <dgm:presOf/>
            </dgm:layoutNode>
            <dgm:layoutNode name="c4" styleLbl="node1">
              <dgm:alg type="sp"/>
              <dgm:shape xmlns:r="http://schemas.openxmlformats.org/officeDocument/2006/relationships" type="ellipse" r:blip="">
                <dgm:adjLst/>
              </dgm:shape>
              <dgm:presOf/>
            </dgm:layoutNode>
            <dgm:layoutNode name="c5" styleLbl="node1">
              <dgm:alg type="sp"/>
              <dgm:shape xmlns:r="http://schemas.openxmlformats.org/officeDocument/2006/relationships" type="ellipse" r:blip="">
                <dgm:adjLst/>
              </dgm:shape>
              <dgm:presOf/>
            </dgm:layoutNode>
            <dgm:layoutNode name="c6" styleLbl="node1">
              <dgm:alg type="sp"/>
              <dgm:shape xmlns:r="http://schemas.openxmlformats.org/officeDocument/2006/relationships" type="ellipse" r:blip="">
                <dgm:adjLst/>
              </dgm:shape>
              <dgm:presOf/>
            </dgm:layoutNode>
            <dgm:layoutNode name="c7" styleLbl="node1">
              <dgm:alg type="sp"/>
              <dgm:shape xmlns:r="http://schemas.openxmlformats.org/officeDocument/2006/relationships" type="ellipse" r:blip="">
                <dgm:adjLst/>
              </dgm:shape>
              <dgm:presOf/>
            </dgm:layoutNode>
            <dgm:layoutNode name="c8" styleLbl="node1">
              <dgm:alg type="sp"/>
              <dgm:shape xmlns:r="http://schemas.openxmlformats.org/officeDocument/2006/relationships" type="ellipse" r:blip="">
                <dgm:adjLst/>
              </dgm:shape>
              <dgm:presOf/>
            </dgm:layoutNode>
            <dgm:layoutNode name="c9" styleLbl="node1">
              <dgm:alg type="sp"/>
              <dgm:shape xmlns:r="http://schemas.openxmlformats.org/officeDocument/2006/relationships" type="ellipse" r:blip="">
                <dgm:adjLst/>
              </dgm:shape>
              <dgm:presOf/>
            </dgm:layoutNode>
            <dgm:layoutNode name="c10" styleLbl="node1">
              <dgm:alg type="sp"/>
              <dgm:shape xmlns:r="http://schemas.openxmlformats.org/officeDocument/2006/relationships" type="ellipse" r:blip="">
                <dgm:adjLst/>
              </dgm:shape>
              <dgm:presOf/>
            </dgm:layoutNode>
            <dgm:layoutNode name="c11" styleLbl="node1">
              <dgm:alg type="sp"/>
              <dgm:shape xmlns:r="http://schemas.openxmlformats.org/officeDocument/2006/relationships" type="ellipse" r:blip="">
                <dgm:adjLst/>
              </dgm:shape>
              <dgm:presOf/>
            </dgm:layoutNode>
            <dgm:layoutNode name="c12" styleLbl="node1">
              <dgm:alg type="sp"/>
              <dgm:shape xmlns:r="http://schemas.openxmlformats.org/officeDocument/2006/relationships" type="ellipse" r:blip="">
                <dgm:adjLst/>
              </dgm:shape>
              <dgm:presOf/>
            </dgm:layoutNode>
            <dgm:layoutNode name="c13" styleLbl="node1">
              <dgm:alg type="sp"/>
              <dgm:shape xmlns:r="http://schemas.openxmlformats.org/officeDocument/2006/relationships" type="ellipse" r:blip="">
                <dgm:adjLst/>
              </dgm:shape>
              <dgm:presOf/>
            </dgm:layoutNode>
            <dgm:layoutNode name="c14" styleLbl="node1">
              <dgm:alg type="sp"/>
              <dgm:shape xmlns:r="http://schemas.openxmlformats.org/officeDocument/2006/relationships" type="ellipse" r:blip="">
                <dgm:adjLst/>
              </dgm:shape>
              <dgm:presOf/>
            </dgm:layoutNode>
            <dgm:layoutNode name="c15" styleLbl="node1">
              <dgm:alg type="sp"/>
              <dgm:shape xmlns:r="http://schemas.openxmlformats.org/officeDocument/2006/relationships" type="ellipse" r:blip="">
                <dgm:adjLst/>
              </dgm:shape>
              <dgm:presOf/>
            </dgm:layoutNode>
            <dgm:layoutNode name="c16" styleLbl="node1">
              <dgm:alg type="sp"/>
              <dgm:shape xmlns:r="http://schemas.openxmlformats.org/officeDocument/2006/relationships" type="ellipse" r:blip="">
                <dgm:adjLst/>
              </dgm:shape>
              <dgm:presOf/>
            </dgm:layoutNode>
            <dgm:layoutNode name="c17" styleLbl="node1">
              <dgm:alg type="sp"/>
              <dgm:shape xmlns:r="http://schemas.openxmlformats.org/officeDocument/2006/relationships" type="ellipse" r:blip="">
                <dgm:adjLst/>
              </dgm:shape>
              <dgm:presOf/>
            </dgm:layoutNode>
            <dgm:layoutNode name="c18" styleLbl="node1">
              <dgm:alg type="sp"/>
              <dgm:shape xmlns:r="http://schemas.openxmlformats.org/officeDocument/2006/relationships" type="ellipse" r:blip="">
                <dgm:adjLst/>
              </dgm:shape>
              <dgm:presOf/>
            </dgm:layoutNode>
          </dgm:layoutNode>
        </dgm:if>
        <dgm:if name="Name13" axis="self" ptType="node" func="revPos" op="equ" val="1">
          <dgm:layoutNode name="last">
            <dgm:alg type="composite"/>
            <dgm:shape xmlns:r="http://schemas.openxmlformats.org/officeDocument/2006/relationships" r:blip="">
              <dgm:adjLst/>
            </dgm:shape>
            <dgm:presOf/>
            <dgm:constrLst>
              <dgm:constr type="ctrX" for="ch" forName="circleTx" refType="w" fact="0.5"/>
              <dgm:constr type="t" for="ch" forName="circleTx" refType="w" fact="0.117"/>
              <dgm:constr type="w" for="ch" forName="circleTx" refType="h" refFor="ch" refForName="circleTx"/>
              <dgm:constr type="h" for="ch" forName="circleTx" refType="w" fact="0.85"/>
              <dgm:constr type="l" for="ch" forName="desTxN"/>
              <dgm:constr type="b" for="ch" forName="desTxN" refType="h"/>
              <dgm:constr type="w" for="ch" forName="desTxN" refType="w"/>
              <dgm:constr type="h" for="ch" forName="desTxN" refType="h" fact="0.37"/>
              <dgm:constr type="ctrX" for="ch" forName="spN" refType="w" fact="0.5"/>
              <dgm:constr type="t" for="ch" forName="spN"/>
              <dgm:constr type="w" for="ch" forName="spN" refType="w" fact="0.93"/>
              <dgm:constr type="h" for="ch" forName="spN" refType="h" fact="0.01"/>
            </dgm:constrLst>
            <dgm:layoutNode name="circleTx" styleLbl="node1">
              <dgm:alg type="tx"/>
              <dgm:shape xmlns:r="http://schemas.openxmlformats.org/officeDocument/2006/relationships" type="ellipse" r:blip="">
                <dgm:adjLst/>
              </dgm:shape>
              <dgm:presOf axis="self" ptType="node"/>
              <dgm:constrLst>
                <dgm:constr type="lMarg"/>
                <dgm:constr type="rMarg"/>
                <dgm:constr type="tMarg"/>
                <dgm:constr type="bMarg"/>
              </dgm:constrLst>
              <dgm:ruleLst>
                <dgm:rule type="primFontSz" val="5" fact="NaN" max="NaN"/>
              </dgm:ruleLst>
            </dgm:layoutNode>
            <dgm:choose name="Name14">
              <dgm:if name="Name15" axis="ch" ptType="node" func="cnt" op="gte" val="1">
                <dgm:layoutNode name="desTxN" styleLbl="revTx">
                  <dgm:varLst>
                    <dgm:bulletEnabled val="1"/>
                  </dgm:varLst>
                  <dgm:choose name="Name16">
                    <dgm:if name="Name17" axis="ch" ptType="node" func="cnt" op="equ" val="1">
                      <dgm:alg type="tx">
                        <dgm:param type="shpTxLTRAlignCh" val="l"/>
                      </dgm:alg>
                    </dgm:if>
                    <dgm:else name="Name18">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9"/>
            </dgm:choose>
            <dgm:layoutNode name="spN">
              <dgm:alg type="sp"/>
              <dgm:shape xmlns:r="http://schemas.openxmlformats.org/officeDocument/2006/relationships" r:blip="">
                <dgm:adjLst/>
              </dgm:shape>
              <dgm:presOf/>
            </dgm:layoutNode>
          </dgm:layoutNode>
        </dgm:if>
        <dgm:else name="Name20">
          <dgm:layoutNode name="middle">
            <dgm:alg type="composite"/>
            <dgm:shape xmlns:r="http://schemas.openxmlformats.org/officeDocument/2006/relationships" r:blip="">
              <dgm:adjLst/>
            </dgm:shape>
            <dgm:presOf/>
            <dgm:constrLst>
              <dgm:constr type="l" for="ch" forName="parTxMid"/>
              <dgm:constr type="t" for="ch" forName="parTxMid" refType="w" fact="0.167"/>
              <dgm:constr type="w" for="ch" forName="parTxMid" refType="w"/>
              <dgm:constr type="h" for="ch" forName="parTxMid" refType="w" fact="0.7"/>
              <dgm:constr type="l" for="ch" forName="desTxMid"/>
              <dgm:constr type="b" for="ch" forName="desTxMid" refType="h"/>
              <dgm:constr type="w" for="ch" forName="desTxMid" refType="w"/>
              <dgm:constr type="h" for="ch" forName="desTxMid" refType="h" fact="0.37"/>
              <dgm:constr type="ctrX" for="ch" forName="spMid" refType="w" fact="0.5"/>
              <dgm:constr type="t" for="ch" forName="spMid"/>
              <dgm:constr type="w" for="ch" forName="spMid" refType="w" fact="0.01"/>
              <dgm:constr type="h" for="ch" forName="spMid" refType="h" fact="0.01"/>
            </dgm:constrLst>
            <dgm:layoutNode name="parTxMid"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1">
              <dgm:if name="Name22" axis="ch" ptType="node" func="cnt" op="gte" val="1">
                <dgm:layoutNode name="desTxMid" styleLbl="revTx">
                  <dgm:varLst>
                    <dgm:bulletEnabled val="1"/>
                  </dgm:varLst>
                  <dgm:choose name="Name23">
                    <dgm:if name="Name24" axis="ch" ptType="node" func="cnt" op="equ" val="1">
                      <dgm:alg type="tx">
                        <dgm:param type="shpTxLTRAlignCh" val="l"/>
                      </dgm:alg>
                    </dgm:if>
                    <dgm:else name="Name25">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26"/>
            </dgm:choose>
            <dgm:layoutNode name="spMid">
              <dgm:alg type="sp"/>
              <dgm:shape xmlns:r="http://schemas.openxmlformats.org/officeDocument/2006/relationships" r:blip="">
                <dgm:adjLst/>
              </dgm:shape>
              <dgm:presOf/>
            </dgm:layoutNode>
          </dgm:layoutNode>
        </dgm:else>
      </dgm:choose>
      <dgm:forEach name="Name27" axis="followSib" ptType="sibTrans" cnt="1">
        <dgm:layoutNode name="chevronComposite1" styleLbl="alignImgPlace1">
          <dgm:alg type="composite"/>
          <dgm:shape xmlns:r="http://schemas.openxmlformats.org/officeDocument/2006/relationships" r:blip="">
            <dgm:adjLst/>
          </dgm:shape>
          <dgm:presOf/>
          <dgm:constrLst>
            <dgm:constr type="l" for="ch" forName="chevron1"/>
            <dgm:constr type="t" for="ch" forName="chevron1" refType="h" fact="0.1923"/>
            <dgm:constr type="w" for="ch" forName="chevron1" refType="w"/>
            <dgm:constr type="b" for="ch" forName="chevron1" refType="h"/>
            <dgm:constr type="l" for="ch" forName="spChevron1"/>
            <dgm:constr type="t" for="ch" forName="spChevron1"/>
            <dgm:constr type="w" for="ch" forName="spChevron1" refType="w" fact="0.01"/>
            <dgm:constr type="h" for="ch" forName="spChevron1" refType="h" fact="0.01"/>
          </dgm:constrLst>
          <dgm:layoutNode name="chevron1">
            <dgm:alg type="sp"/>
            <dgm:choose name="Name28">
              <dgm:if name="Name29" func="var" arg="dir" op="equ" val="norm">
                <dgm:shape xmlns:r="http://schemas.openxmlformats.org/officeDocument/2006/relationships" type="chevron" r:blip="">
                  <dgm:adjLst>
                    <dgm:adj idx="1" val="0.6231"/>
                  </dgm:adjLst>
                </dgm:shape>
              </dgm:if>
              <dgm:else name="Name30">
                <dgm:shape xmlns:r="http://schemas.openxmlformats.org/officeDocument/2006/relationships" rot="180" type="chevron" r:blip="">
                  <dgm:adjLst>
                    <dgm:adj idx="1" val="0.6231"/>
                  </dgm:adjLst>
                </dgm:shape>
              </dgm:else>
            </dgm:choose>
            <dgm:presOf/>
          </dgm:layoutNode>
          <dgm:layoutNode name="spChevron1">
            <dgm:alg type="sp"/>
            <dgm:shape xmlns:r="http://schemas.openxmlformats.org/officeDocument/2006/relationships" r:blip="">
              <dgm:adjLst/>
            </dgm:shape>
            <dgm:presOf/>
          </dgm:layoutNode>
        </dgm:layoutNode>
        <dgm:choose name="Name31">
          <dgm:if name="Name32" axis="root ch" ptType="all node" func="cnt" op="equ" val="2">
            <dgm:layoutNode name="overlap">
              <dgm:alg type="sp"/>
              <dgm:shape xmlns:r="http://schemas.openxmlformats.org/officeDocument/2006/relationships" r:blip="">
                <dgm:adjLst/>
              </dgm:shape>
              <dgm:presOf/>
            </dgm:layoutNode>
            <dgm:layoutNode name="chevronComposite2" styleLbl="alignImgPlace1">
              <dgm:alg type="composite"/>
              <dgm:shape xmlns:r="http://schemas.openxmlformats.org/officeDocument/2006/relationships" r:blip="">
                <dgm:adjLst/>
              </dgm:shape>
              <dgm:presOf/>
              <dgm:constrLst>
                <dgm:constr type="l" for="ch" forName="chevron2"/>
                <dgm:constr type="t" for="ch" forName="chevron2" refType="h" fact="0.1923"/>
                <dgm:constr type="w" for="ch" forName="chevron2" refType="w"/>
                <dgm:constr type="b" for="ch" forName="chevron2" refType="h"/>
                <dgm:constr type="l" for="ch" forName="spChevron2"/>
                <dgm:constr type="t" for="ch" forName="spChevron2"/>
                <dgm:constr type="w" for="ch" forName="spChevron2" refType="w" fact="0.01"/>
                <dgm:constr type="h" for="ch" forName="spChevron2" refType="h" fact="0.01"/>
              </dgm:constrLst>
              <dgm:layoutNode name="chevron2">
                <dgm:alg type="sp"/>
                <dgm:choose name="Name33">
                  <dgm:if name="Name34" func="var" arg="dir" op="equ" val="norm">
                    <dgm:shape xmlns:r="http://schemas.openxmlformats.org/officeDocument/2006/relationships" type="chevron" r:blip="">
                      <dgm:adjLst>
                        <dgm:adj idx="1" val="0.6231"/>
                      </dgm:adjLst>
                    </dgm:shape>
                  </dgm:if>
                  <dgm:else name="Name35">
                    <dgm:shape xmlns:r="http://schemas.openxmlformats.org/officeDocument/2006/relationships" rot="180" type="chevron" r:blip="">
                      <dgm:adjLst>
                        <dgm:adj idx="1" val="0.6231"/>
                      </dgm:adjLst>
                    </dgm:shape>
                  </dgm:else>
                </dgm:choose>
                <dgm:presOf/>
              </dgm:layoutNode>
              <dgm:layoutNode name="spChevron2">
                <dgm:alg type="sp"/>
                <dgm:shape xmlns:r="http://schemas.openxmlformats.org/officeDocument/2006/relationships" r:blip="">
                  <dgm:adjLst/>
                </dgm:shape>
                <dgm:presOf/>
              </dgm:layoutNode>
            </dgm:layoutNode>
          </dgm:if>
          <dgm:else name="Name36"/>
        </dgm:choose>
      </dgm:forEach>
    </dgm:forEach>
  </dgm:layoutNode>
</dgm:layoutDef>
</file>

<file path=ppt/diagrams/layout14.xml><?xml version="1.0" encoding="utf-8"?>
<dgm:layoutDef xmlns:dgm="http://schemas.openxmlformats.org/drawingml/2006/diagram" xmlns:a="http://schemas.openxmlformats.org/drawingml/2006/main" uniqueId="urn:microsoft.com/office/officeart/2009/3/layout/RandomtoResultProcess">
  <dgm:title val=""/>
  <dgm:desc val=""/>
  <dgm:catLst>
    <dgm:cat type="process" pri="1275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clrData>
  <dgm:layoutNode name="Name0">
    <dgm:varLst>
      <dgm:dir/>
      <dgm:animOne val="branch"/>
      <dgm:animLvl val="lvl"/>
    </dgm:varLst>
    <dgm:choose name="Name1">
      <dgm:if name="Name2" func="var" arg="dir" op="equ" val="norm">
        <dgm:alg type="lin">
          <dgm:param type="fallback" val="2D"/>
          <dgm:param type="nodeVertAlign" val="t"/>
        </dgm:alg>
      </dgm:if>
      <dgm:else name="Name3">
        <dgm:alg type="lin">
          <dgm:param type="fallback" val="2D"/>
          <dgm:param type="nodeVertAlign" val="t"/>
          <dgm:param type="linDir" val="fromR"/>
        </dgm:alg>
      </dgm:else>
    </dgm:choose>
    <dgm:shape xmlns:r="http://schemas.openxmlformats.org/officeDocument/2006/relationships" r:blip="">
      <dgm:adjLst/>
    </dgm:shape>
    <dgm:constrLst>
      <dgm:constr type="userH" refType="h" fact="2"/>
      <dgm:constr type="w" for="ch" forName="chaos" refType="userH" fact="0.681"/>
      <dgm:constr type="h" for="ch" forName="chaos" refType="userH"/>
      <dgm:constr type="w" for="ch" forName="middle" refType="userH" fact="0.6"/>
      <dgm:constr type="h" for="ch" forName="middle" refType="userH"/>
      <dgm:constr type="w" for="ch" forName="last" refType="userH" fact="0.6"/>
      <dgm:constr type="h" for="ch" forName="last" refType="userH"/>
      <dgm:constr type="w" for="ch" forName="chevronComposite1" refType="userH" fact="0.22"/>
      <dgm:constr type="h" for="ch" forName="chevronComposite1" refType="userH" fact="0.52"/>
      <dgm:constr type="w" for="ch" forName="chevronComposite2" refType="userH" fact="0.22"/>
      <dgm:constr type="h" for="ch" forName="chevronComposite2" refType="userH" fact="0.52"/>
      <dgm:constr type="w" for="ch" forName="overlap" refType="userH" fact="-0.04"/>
      <dgm:constr type="h" for="ch" forName="overlap" refType="userH" fact="0.06"/>
      <dgm:constr type="primFontSz" for="des" forName="parTx1" op="equ" val="65"/>
      <dgm:constr type="primFontSz" for="des" forName="parTxMid" refType="primFontSz" refFor="des" refForName="parTx1" op="equ"/>
      <dgm:constr type="primFontSz" for="des" forName="circleTx" refType="primFontSz" refFor="des" refForName="parTx1" op="equ"/>
      <dgm:constr type="primFontSz" for="des" forName="desTx1" op="equ" val="65"/>
      <dgm:constr type="primFontSz" for="des" forName="desTxMid" refType="primFontSz" refFor="des" refForName="desTx1" op="equ"/>
      <dgm:constr type="primFontSz" for="des" forName="desTxN" refType="primFontSz" refFor="des" refForName="desTx1" op="equ"/>
    </dgm:constrLst>
    <dgm:forEach name="Name4" axis="ch" ptType="node">
      <dgm:choose name="Name5">
        <dgm:if name="Name6" axis="self" ptType="node" func="pos" op="equ" val="1">
          <dgm:layoutNode name="chaos">
            <dgm:alg type="composite"/>
            <dgm:shape xmlns:r="http://schemas.openxmlformats.org/officeDocument/2006/relationships" r:blip="">
              <dgm:adjLst/>
            </dgm:shape>
            <dgm:presOf/>
            <dgm:constrLst>
              <dgm:constr type="ctrX" for="ch" forName="parTx1" refType="w" fact="0.5"/>
              <dgm:constr type="t" for="ch" forName="parTx1" refType="w" fact="0.32"/>
              <dgm:constr type="w" for="ch" forName="parTx1" refType="w" fact="0.88"/>
              <dgm:constr type="h" for="ch" forName="parTx1" refType="w" fact="0.29"/>
              <dgm:constr type="ctrX" for="ch" forName="desTx1" refType="w" fact="0.5"/>
              <dgm:constr type="b" for="ch" forName="desTx1" refType="h"/>
              <dgm:constr type="w" for="ch" forName="desTx1" refType="w" fact="0.88"/>
              <dgm:constr type="h" for="ch" forName="desTx1" refType="h" fact="0.37"/>
              <dgm:constr type="l" for="ch" forName="c1" refType="w" fact="0.05"/>
              <dgm:constr type="t" for="ch" forName="c1" refType="w" fact="0.23"/>
              <dgm:constr type="w" for="ch" forName="c1" refType="w" fact="0.07"/>
              <dgm:constr type="h" for="ch" forName="c1" refType="w" refFor="ch" refForName="c1"/>
              <dgm:constr type="l" for="ch" forName="c2" refType="w" fact="0.1"/>
              <dgm:constr type="t" for="ch" forName="c2" refType="w" fact="0.13"/>
              <dgm:constr type="w" for="ch" forName="c2" refType="w" fact="0.07"/>
              <dgm:constr type="h" for="ch" forName="c2" refType="w" refFor="ch" refForName="c2"/>
              <dgm:constr type="l" for="ch" forName="c3" refType="w" fact="0.22"/>
              <dgm:constr type="t" for="ch" forName="c3" refType="w" fact="0.15"/>
              <dgm:constr type="w" for="ch" forName="c3" refType="w" fact="0.11"/>
              <dgm:constr type="h" for="ch" forName="c3" refType="w" refFor="ch" refForName="c3"/>
              <dgm:constr type="l" for="ch" forName="c4" refType="w" fact="0.32"/>
              <dgm:constr type="t" for="ch" forName="c4" refType="w" fact="0.04"/>
              <dgm:constr type="w" for="ch" forName="c4" refType="w" fact="0.07"/>
              <dgm:constr type="h" for="ch" forName="c4" refType="w" refFor="ch" refForName="c4"/>
              <dgm:constr type="l" for="ch" forName="c5" refType="w" fact="0.45"/>
              <dgm:constr type="t" for="ch" forName="c5" refType="w" fact="0"/>
              <dgm:constr type="w" for="ch" forName="c5" refType="w" fact="0.07"/>
              <dgm:constr type="h" for="ch" forName="c5" refType="w" refFor="ch" refForName="c5"/>
              <dgm:constr type="l" for="ch" forName="c6" refType="w" fact="0.61"/>
              <dgm:constr type="t" for="ch" forName="c6" refType="w" fact="0.07"/>
              <dgm:constr type="w" for="ch" forName="c6" refType="w" fact="0.07"/>
              <dgm:constr type="h" for="ch" forName="c6" refType="w" refFor="ch" refForName="c6"/>
              <dgm:constr type="l" for="ch" forName="c7" refType="w" fact="0.71"/>
              <dgm:constr type="t" for="ch" forName="c7" refType="w" fact="0.12"/>
              <dgm:constr type="w" for="ch" forName="c7" refType="w" fact="0.11"/>
              <dgm:constr type="h" for="ch" forName="c7" refType="w" refFor="ch" refForName="c7"/>
              <dgm:constr type="l" for="ch" forName="c8" refType="w" fact="0.85"/>
              <dgm:constr type="t" for="ch" forName="c8" refType="w" fact="0.23"/>
              <dgm:constr type="w" for="ch" forName="c8" refType="w" fact="0.07"/>
              <dgm:constr type="h" for="ch" forName="c8" refType="w" refFor="ch" refForName="c8"/>
              <dgm:constr type="l" for="ch" forName="c9" refType="w" fact="0.91"/>
              <dgm:constr type="t" for="ch" forName="c9" refType="w" fact="0.34"/>
              <dgm:constr type="w" for="ch" forName="c9" refType="w" fact="0.07"/>
              <dgm:constr type="h" for="ch" forName="c9" refType="w" refFor="ch" refForName="c9"/>
              <dgm:constr type="l" for="ch" forName="c10" refType="w" fact="0.39"/>
              <dgm:constr type="t" for="ch" forName="c10" refType="w" fact="0.13"/>
              <dgm:constr type="w" for="ch" forName="c10" refType="w" fact="0.18"/>
              <dgm:constr type="h" for="ch" forName="c10" refType="w" refFor="ch" refForName="c10"/>
              <dgm:constr type="l" for="ch" forName="c11" refType="w" fact="0"/>
              <dgm:constr type="t" for="ch" forName="c11" refType="w" fact="0.51"/>
              <dgm:constr type="w" for="ch" forName="c11" refType="w" fact="0.07"/>
              <dgm:constr type="h" for="ch" forName="c11" refType="w" refFor="ch" refForName="c11"/>
              <dgm:constr type="l" for="ch" forName="c12" refType="w" fact="0.06"/>
              <dgm:constr type="t" for="ch" forName="c12" refType="w" fact="0.6"/>
              <dgm:constr type="w" for="ch" forName="c12" refType="w" fact="0.11"/>
              <dgm:constr type="h" for="ch" forName="c12" refType="w" refFor="ch" refForName="c12"/>
              <dgm:constr type="l" for="ch" forName="c13" refType="w" fact="0.21"/>
              <dgm:constr type="t" for="ch" forName="c13" refType="w" fact="0.68"/>
              <dgm:constr type="w" for="ch" forName="c13" refType="w" fact="0.16"/>
              <dgm:constr type="h" for="ch" forName="c13" refType="w" refFor="ch" refForName="c13"/>
              <dgm:constr type="l" for="ch" forName="c14" refType="w" fact="0.42"/>
              <dgm:constr type="t" for="ch" forName="c14" refType="w" fact="0.81"/>
              <dgm:constr type="w" for="ch" forName="c14" refType="w" fact="0.07"/>
              <dgm:constr type="h" for="ch" forName="c14" refType="w" refFor="ch" refForName="c14"/>
              <dgm:constr type="l" for="ch" forName="c15" refType="w" fact="0.46"/>
              <dgm:constr type="t" for="ch" forName="c15" refType="w" fact="0.68"/>
              <dgm:constr type="w" for="ch" forName="c15" refType="w" fact="0.11"/>
              <dgm:constr type="h" for="ch" forName="c15" refType="w" refFor="ch" refForName="c15"/>
              <dgm:constr type="l" for="ch" forName="c16" refType="w" fact="0.56"/>
              <dgm:constr type="t" for="ch" forName="c16" refType="w" fact="0.82"/>
              <dgm:constr type="w" for="ch" forName="c16" refType="w" fact="0.07"/>
              <dgm:constr type="h" for="ch" forName="c16" refType="w" refFor="ch" refForName="c16"/>
              <dgm:constr type="l" for="ch" forName="c17" refType="w" fact="0.65"/>
              <dgm:constr type="t" for="ch" forName="c17" refType="w" fact="0.66"/>
              <dgm:constr type="w" for="ch" forName="c17" refType="w" fact="0.16"/>
              <dgm:constr type="h" for="ch" forName="c17" refType="w" refFor="ch" refForName="c17"/>
              <dgm:constr type="l" for="ch" forName="c18" refType="w" fact="0.87"/>
              <dgm:constr type="t" for="ch" forName="c18" refType="w" fact="0.62"/>
              <dgm:constr type="w" for="ch" forName="c18" refType="w" fact="0.11"/>
              <dgm:constr type="h" for="ch" forName="c18" refType="w" refFor="ch" refForName="c18"/>
            </dgm:constrLst>
            <dgm:layoutNode name="parTx1"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7">
              <dgm:if name="Name8" axis="ch" ptType="node" func="cnt" op="gte" val="1">
                <dgm:layoutNode name="desTx1" styleLbl="revTx">
                  <dgm:varLst>
                    <dgm:bulletEnabled val="1"/>
                  </dgm:varLst>
                  <dgm:choose name="Name9">
                    <dgm:if name="Name10" axis="ch" ptType="node" func="cnt" op="equ" val="1">
                      <dgm:alg type="tx">
                        <dgm:param type="shpTxLTRAlignCh" val="l"/>
                      </dgm:alg>
                    </dgm:if>
                    <dgm:else name="Name11">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2"/>
            </dgm:choose>
            <dgm:layoutNode name="c1" styleLbl="node1">
              <dgm:alg type="sp"/>
              <dgm:shape xmlns:r="http://schemas.openxmlformats.org/officeDocument/2006/relationships" type="ellipse" r:blip="">
                <dgm:adjLst/>
              </dgm:shape>
              <dgm:presOf/>
            </dgm:layoutNode>
            <dgm:layoutNode name="c2" styleLbl="node1">
              <dgm:alg type="sp"/>
              <dgm:shape xmlns:r="http://schemas.openxmlformats.org/officeDocument/2006/relationships" type="ellipse" r:blip="">
                <dgm:adjLst/>
              </dgm:shape>
              <dgm:presOf/>
            </dgm:layoutNode>
            <dgm:layoutNode name="c3" styleLbl="node1">
              <dgm:alg type="sp"/>
              <dgm:shape xmlns:r="http://schemas.openxmlformats.org/officeDocument/2006/relationships" type="ellipse" r:blip="">
                <dgm:adjLst/>
              </dgm:shape>
              <dgm:presOf/>
            </dgm:layoutNode>
            <dgm:layoutNode name="c4" styleLbl="node1">
              <dgm:alg type="sp"/>
              <dgm:shape xmlns:r="http://schemas.openxmlformats.org/officeDocument/2006/relationships" type="ellipse" r:blip="">
                <dgm:adjLst/>
              </dgm:shape>
              <dgm:presOf/>
            </dgm:layoutNode>
            <dgm:layoutNode name="c5" styleLbl="node1">
              <dgm:alg type="sp"/>
              <dgm:shape xmlns:r="http://schemas.openxmlformats.org/officeDocument/2006/relationships" type="ellipse" r:blip="">
                <dgm:adjLst/>
              </dgm:shape>
              <dgm:presOf/>
            </dgm:layoutNode>
            <dgm:layoutNode name="c6" styleLbl="node1">
              <dgm:alg type="sp"/>
              <dgm:shape xmlns:r="http://schemas.openxmlformats.org/officeDocument/2006/relationships" type="ellipse" r:blip="">
                <dgm:adjLst/>
              </dgm:shape>
              <dgm:presOf/>
            </dgm:layoutNode>
            <dgm:layoutNode name="c7" styleLbl="node1">
              <dgm:alg type="sp"/>
              <dgm:shape xmlns:r="http://schemas.openxmlformats.org/officeDocument/2006/relationships" type="ellipse" r:blip="">
                <dgm:adjLst/>
              </dgm:shape>
              <dgm:presOf/>
            </dgm:layoutNode>
            <dgm:layoutNode name="c8" styleLbl="node1">
              <dgm:alg type="sp"/>
              <dgm:shape xmlns:r="http://schemas.openxmlformats.org/officeDocument/2006/relationships" type="ellipse" r:blip="">
                <dgm:adjLst/>
              </dgm:shape>
              <dgm:presOf/>
            </dgm:layoutNode>
            <dgm:layoutNode name="c9" styleLbl="node1">
              <dgm:alg type="sp"/>
              <dgm:shape xmlns:r="http://schemas.openxmlformats.org/officeDocument/2006/relationships" type="ellipse" r:blip="">
                <dgm:adjLst/>
              </dgm:shape>
              <dgm:presOf/>
            </dgm:layoutNode>
            <dgm:layoutNode name="c10" styleLbl="node1">
              <dgm:alg type="sp"/>
              <dgm:shape xmlns:r="http://schemas.openxmlformats.org/officeDocument/2006/relationships" type="ellipse" r:blip="">
                <dgm:adjLst/>
              </dgm:shape>
              <dgm:presOf/>
            </dgm:layoutNode>
            <dgm:layoutNode name="c11" styleLbl="node1">
              <dgm:alg type="sp"/>
              <dgm:shape xmlns:r="http://schemas.openxmlformats.org/officeDocument/2006/relationships" type="ellipse" r:blip="">
                <dgm:adjLst/>
              </dgm:shape>
              <dgm:presOf/>
            </dgm:layoutNode>
            <dgm:layoutNode name="c12" styleLbl="node1">
              <dgm:alg type="sp"/>
              <dgm:shape xmlns:r="http://schemas.openxmlformats.org/officeDocument/2006/relationships" type="ellipse" r:blip="">
                <dgm:adjLst/>
              </dgm:shape>
              <dgm:presOf/>
            </dgm:layoutNode>
            <dgm:layoutNode name="c13" styleLbl="node1">
              <dgm:alg type="sp"/>
              <dgm:shape xmlns:r="http://schemas.openxmlformats.org/officeDocument/2006/relationships" type="ellipse" r:blip="">
                <dgm:adjLst/>
              </dgm:shape>
              <dgm:presOf/>
            </dgm:layoutNode>
            <dgm:layoutNode name="c14" styleLbl="node1">
              <dgm:alg type="sp"/>
              <dgm:shape xmlns:r="http://schemas.openxmlformats.org/officeDocument/2006/relationships" type="ellipse" r:blip="">
                <dgm:adjLst/>
              </dgm:shape>
              <dgm:presOf/>
            </dgm:layoutNode>
            <dgm:layoutNode name="c15" styleLbl="node1">
              <dgm:alg type="sp"/>
              <dgm:shape xmlns:r="http://schemas.openxmlformats.org/officeDocument/2006/relationships" type="ellipse" r:blip="">
                <dgm:adjLst/>
              </dgm:shape>
              <dgm:presOf/>
            </dgm:layoutNode>
            <dgm:layoutNode name="c16" styleLbl="node1">
              <dgm:alg type="sp"/>
              <dgm:shape xmlns:r="http://schemas.openxmlformats.org/officeDocument/2006/relationships" type="ellipse" r:blip="">
                <dgm:adjLst/>
              </dgm:shape>
              <dgm:presOf/>
            </dgm:layoutNode>
            <dgm:layoutNode name="c17" styleLbl="node1">
              <dgm:alg type="sp"/>
              <dgm:shape xmlns:r="http://schemas.openxmlformats.org/officeDocument/2006/relationships" type="ellipse" r:blip="">
                <dgm:adjLst/>
              </dgm:shape>
              <dgm:presOf/>
            </dgm:layoutNode>
            <dgm:layoutNode name="c18" styleLbl="node1">
              <dgm:alg type="sp"/>
              <dgm:shape xmlns:r="http://schemas.openxmlformats.org/officeDocument/2006/relationships" type="ellipse" r:blip="">
                <dgm:adjLst/>
              </dgm:shape>
              <dgm:presOf/>
            </dgm:layoutNode>
          </dgm:layoutNode>
        </dgm:if>
        <dgm:if name="Name13" axis="self" ptType="node" func="revPos" op="equ" val="1">
          <dgm:layoutNode name="last">
            <dgm:alg type="composite"/>
            <dgm:shape xmlns:r="http://schemas.openxmlformats.org/officeDocument/2006/relationships" r:blip="">
              <dgm:adjLst/>
            </dgm:shape>
            <dgm:presOf/>
            <dgm:constrLst>
              <dgm:constr type="ctrX" for="ch" forName="circleTx" refType="w" fact="0.5"/>
              <dgm:constr type="t" for="ch" forName="circleTx" refType="w" fact="0.117"/>
              <dgm:constr type="w" for="ch" forName="circleTx" refType="h" refFor="ch" refForName="circleTx"/>
              <dgm:constr type="h" for="ch" forName="circleTx" refType="w" fact="0.85"/>
              <dgm:constr type="l" for="ch" forName="desTxN"/>
              <dgm:constr type="b" for="ch" forName="desTxN" refType="h"/>
              <dgm:constr type="w" for="ch" forName="desTxN" refType="w"/>
              <dgm:constr type="h" for="ch" forName="desTxN" refType="h" fact="0.37"/>
              <dgm:constr type="ctrX" for="ch" forName="spN" refType="w" fact="0.5"/>
              <dgm:constr type="t" for="ch" forName="spN"/>
              <dgm:constr type="w" for="ch" forName="spN" refType="w" fact="0.93"/>
              <dgm:constr type="h" for="ch" forName="spN" refType="h" fact="0.01"/>
            </dgm:constrLst>
            <dgm:layoutNode name="circleTx" styleLbl="node1">
              <dgm:alg type="tx"/>
              <dgm:shape xmlns:r="http://schemas.openxmlformats.org/officeDocument/2006/relationships" type="ellipse" r:blip="">
                <dgm:adjLst/>
              </dgm:shape>
              <dgm:presOf axis="self" ptType="node"/>
              <dgm:constrLst>
                <dgm:constr type="lMarg"/>
                <dgm:constr type="rMarg"/>
                <dgm:constr type="tMarg"/>
                <dgm:constr type="bMarg"/>
              </dgm:constrLst>
              <dgm:ruleLst>
                <dgm:rule type="primFontSz" val="5" fact="NaN" max="NaN"/>
              </dgm:ruleLst>
            </dgm:layoutNode>
            <dgm:choose name="Name14">
              <dgm:if name="Name15" axis="ch" ptType="node" func="cnt" op="gte" val="1">
                <dgm:layoutNode name="desTxN" styleLbl="revTx">
                  <dgm:varLst>
                    <dgm:bulletEnabled val="1"/>
                  </dgm:varLst>
                  <dgm:choose name="Name16">
                    <dgm:if name="Name17" axis="ch" ptType="node" func="cnt" op="equ" val="1">
                      <dgm:alg type="tx">
                        <dgm:param type="shpTxLTRAlignCh" val="l"/>
                      </dgm:alg>
                    </dgm:if>
                    <dgm:else name="Name18">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9"/>
            </dgm:choose>
            <dgm:layoutNode name="spN">
              <dgm:alg type="sp"/>
              <dgm:shape xmlns:r="http://schemas.openxmlformats.org/officeDocument/2006/relationships" r:blip="">
                <dgm:adjLst/>
              </dgm:shape>
              <dgm:presOf/>
            </dgm:layoutNode>
          </dgm:layoutNode>
        </dgm:if>
        <dgm:else name="Name20">
          <dgm:layoutNode name="middle">
            <dgm:alg type="composite"/>
            <dgm:shape xmlns:r="http://schemas.openxmlformats.org/officeDocument/2006/relationships" r:blip="">
              <dgm:adjLst/>
            </dgm:shape>
            <dgm:presOf/>
            <dgm:constrLst>
              <dgm:constr type="l" for="ch" forName="parTxMid"/>
              <dgm:constr type="t" for="ch" forName="parTxMid" refType="w" fact="0.167"/>
              <dgm:constr type="w" for="ch" forName="parTxMid" refType="w"/>
              <dgm:constr type="h" for="ch" forName="parTxMid" refType="w" fact="0.7"/>
              <dgm:constr type="l" for="ch" forName="desTxMid"/>
              <dgm:constr type="b" for="ch" forName="desTxMid" refType="h"/>
              <dgm:constr type="w" for="ch" forName="desTxMid" refType="w"/>
              <dgm:constr type="h" for="ch" forName="desTxMid" refType="h" fact="0.37"/>
              <dgm:constr type="ctrX" for="ch" forName="spMid" refType="w" fact="0.5"/>
              <dgm:constr type="t" for="ch" forName="spMid"/>
              <dgm:constr type="w" for="ch" forName="spMid" refType="w" fact="0.01"/>
              <dgm:constr type="h" for="ch" forName="spMid" refType="h" fact="0.01"/>
            </dgm:constrLst>
            <dgm:layoutNode name="parTxMid"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1">
              <dgm:if name="Name22" axis="ch" ptType="node" func="cnt" op="gte" val="1">
                <dgm:layoutNode name="desTxMid" styleLbl="revTx">
                  <dgm:varLst>
                    <dgm:bulletEnabled val="1"/>
                  </dgm:varLst>
                  <dgm:choose name="Name23">
                    <dgm:if name="Name24" axis="ch" ptType="node" func="cnt" op="equ" val="1">
                      <dgm:alg type="tx">
                        <dgm:param type="shpTxLTRAlignCh" val="l"/>
                      </dgm:alg>
                    </dgm:if>
                    <dgm:else name="Name25">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26"/>
            </dgm:choose>
            <dgm:layoutNode name="spMid">
              <dgm:alg type="sp"/>
              <dgm:shape xmlns:r="http://schemas.openxmlformats.org/officeDocument/2006/relationships" r:blip="">
                <dgm:adjLst/>
              </dgm:shape>
              <dgm:presOf/>
            </dgm:layoutNode>
          </dgm:layoutNode>
        </dgm:else>
      </dgm:choose>
      <dgm:forEach name="Name27" axis="followSib" ptType="sibTrans" cnt="1">
        <dgm:layoutNode name="chevronComposite1" styleLbl="alignImgPlace1">
          <dgm:alg type="composite"/>
          <dgm:shape xmlns:r="http://schemas.openxmlformats.org/officeDocument/2006/relationships" r:blip="">
            <dgm:adjLst/>
          </dgm:shape>
          <dgm:presOf/>
          <dgm:constrLst>
            <dgm:constr type="l" for="ch" forName="chevron1"/>
            <dgm:constr type="t" for="ch" forName="chevron1" refType="h" fact="0.1923"/>
            <dgm:constr type="w" for="ch" forName="chevron1" refType="w"/>
            <dgm:constr type="b" for="ch" forName="chevron1" refType="h"/>
            <dgm:constr type="l" for="ch" forName="spChevron1"/>
            <dgm:constr type="t" for="ch" forName="spChevron1"/>
            <dgm:constr type="w" for="ch" forName="spChevron1" refType="w" fact="0.01"/>
            <dgm:constr type="h" for="ch" forName="spChevron1" refType="h" fact="0.01"/>
          </dgm:constrLst>
          <dgm:layoutNode name="chevron1">
            <dgm:alg type="sp"/>
            <dgm:choose name="Name28">
              <dgm:if name="Name29" func="var" arg="dir" op="equ" val="norm">
                <dgm:shape xmlns:r="http://schemas.openxmlformats.org/officeDocument/2006/relationships" type="chevron" r:blip="">
                  <dgm:adjLst>
                    <dgm:adj idx="1" val="0.6231"/>
                  </dgm:adjLst>
                </dgm:shape>
              </dgm:if>
              <dgm:else name="Name30">
                <dgm:shape xmlns:r="http://schemas.openxmlformats.org/officeDocument/2006/relationships" rot="180" type="chevron" r:blip="">
                  <dgm:adjLst>
                    <dgm:adj idx="1" val="0.6231"/>
                  </dgm:adjLst>
                </dgm:shape>
              </dgm:else>
            </dgm:choose>
            <dgm:presOf/>
          </dgm:layoutNode>
          <dgm:layoutNode name="spChevron1">
            <dgm:alg type="sp"/>
            <dgm:shape xmlns:r="http://schemas.openxmlformats.org/officeDocument/2006/relationships" r:blip="">
              <dgm:adjLst/>
            </dgm:shape>
            <dgm:presOf/>
          </dgm:layoutNode>
        </dgm:layoutNode>
        <dgm:choose name="Name31">
          <dgm:if name="Name32" axis="root ch" ptType="all node" func="cnt" op="equ" val="2">
            <dgm:layoutNode name="overlap">
              <dgm:alg type="sp"/>
              <dgm:shape xmlns:r="http://schemas.openxmlformats.org/officeDocument/2006/relationships" r:blip="">
                <dgm:adjLst/>
              </dgm:shape>
              <dgm:presOf/>
            </dgm:layoutNode>
            <dgm:layoutNode name="chevronComposite2" styleLbl="alignImgPlace1">
              <dgm:alg type="composite"/>
              <dgm:shape xmlns:r="http://schemas.openxmlformats.org/officeDocument/2006/relationships" r:blip="">
                <dgm:adjLst/>
              </dgm:shape>
              <dgm:presOf/>
              <dgm:constrLst>
                <dgm:constr type="l" for="ch" forName="chevron2"/>
                <dgm:constr type="t" for="ch" forName="chevron2" refType="h" fact="0.1923"/>
                <dgm:constr type="w" for="ch" forName="chevron2" refType="w"/>
                <dgm:constr type="b" for="ch" forName="chevron2" refType="h"/>
                <dgm:constr type="l" for="ch" forName="spChevron2"/>
                <dgm:constr type="t" for="ch" forName="spChevron2"/>
                <dgm:constr type="w" for="ch" forName="spChevron2" refType="w" fact="0.01"/>
                <dgm:constr type="h" for="ch" forName="spChevron2" refType="h" fact="0.01"/>
              </dgm:constrLst>
              <dgm:layoutNode name="chevron2">
                <dgm:alg type="sp"/>
                <dgm:choose name="Name33">
                  <dgm:if name="Name34" func="var" arg="dir" op="equ" val="norm">
                    <dgm:shape xmlns:r="http://schemas.openxmlformats.org/officeDocument/2006/relationships" type="chevron" r:blip="">
                      <dgm:adjLst>
                        <dgm:adj idx="1" val="0.6231"/>
                      </dgm:adjLst>
                    </dgm:shape>
                  </dgm:if>
                  <dgm:else name="Name35">
                    <dgm:shape xmlns:r="http://schemas.openxmlformats.org/officeDocument/2006/relationships" rot="180" type="chevron" r:blip="">
                      <dgm:adjLst>
                        <dgm:adj idx="1" val="0.6231"/>
                      </dgm:adjLst>
                    </dgm:shape>
                  </dgm:else>
                </dgm:choose>
                <dgm:presOf/>
              </dgm:layoutNode>
              <dgm:layoutNode name="spChevron2">
                <dgm:alg type="sp"/>
                <dgm:shape xmlns:r="http://schemas.openxmlformats.org/officeDocument/2006/relationships" r:blip="">
                  <dgm:adjLst/>
                </dgm:shape>
                <dgm:presOf/>
              </dgm:layoutNode>
            </dgm:layoutNode>
          </dgm:if>
          <dgm:else name="Name36"/>
        </dgm:choose>
      </dgm:forEach>
    </dgm:forEach>
  </dgm:layoutNode>
</dgm:layoutDef>
</file>

<file path=ppt/diagrams/layout15.xml><?xml version="1.0" encoding="utf-8"?>
<dgm:layoutDef xmlns:dgm="http://schemas.openxmlformats.org/drawingml/2006/diagram" xmlns:a="http://schemas.openxmlformats.org/drawingml/2006/main" uniqueId="urn:microsoft.com/office/officeart/2009/3/layout/RandomtoResultProcess">
  <dgm:title val=""/>
  <dgm:desc val=""/>
  <dgm:catLst>
    <dgm:cat type="process" pri="1275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clrData>
  <dgm:layoutNode name="Name0">
    <dgm:varLst>
      <dgm:dir/>
      <dgm:animOne val="branch"/>
      <dgm:animLvl val="lvl"/>
    </dgm:varLst>
    <dgm:choose name="Name1">
      <dgm:if name="Name2" func="var" arg="dir" op="equ" val="norm">
        <dgm:alg type="lin">
          <dgm:param type="fallback" val="2D"/>
          <dgm:param type="nodeVertAlign" val="t"/>
        </dgm:alg>
      </dgm:if>
      <dgm:else name="Name3">
        <dgm:alg type="lin">
          <dgm:param type="fallback" val="2D"/>
          <dgm:param type="nodeVertAlign" val="t"/>
          <dgm:param type="linDir" val="fromR"/>
        </dgm:alg>
      </dgm:else>
    </dgm:choose>
    <dgm:shape xmlns:r="http://schemas.openxmlformats.org/officeDocument/2006/relationships" r:blip="">
      <dgm:adjLst/>
    </dgm:shape>
    <dgm:constrLst>
      <dgm:constr type="userH" refType="h" fact="2"/>
      <dgm:constr type="w" for="ch" forName="chaos" refType="userH" fact="0.681"/>
      <dgm:constr type="h" for="ch" forName="chaos" refType="userH"/>
      <dgm:constr type="w" for="ch" forName="middle" refType="userH" fact="0.6"/>
      <dgm:constr type="h" for="ch" forName="middle" refType="userH"/>
      <dgm:constr type="w" for="ch" forName="last" refType="userH" fact="0.6"/>
      <dgm:constr type="h" for="ch" forName="last" refType="userH"/>
      <dgm:constr type="w" for="ch" forName="chevronComposite1" refType="userH" fact="0.22"/>
      <dgm:constr type="h" for="ch" forName="chevronComposite1" refType="userH" fact="0.52"/>
      <dgm:constr type="w" for="ch" forName="chevronComposite2" refType="userH" fact="0.22"/>
      <dgm:constr type="h" for="ch" forName="chevronComposite2" refType="userH" fact="0.52"/>
      <dgm:constr type="w" for="ch" forName="overlap" refType="userH" fact="-0.04"/>
      <dgm:constr type="h" for="ch" forName="overlap" refType="userH" fact="0.06"/>
      <dgm:constr type="primFontSz" for="des" forName="parTx1" op="equ" val="65"/>
      <dgm:constr type="primFontSz" for="des" forName="parTxMid" refType="primFontSz" refFor="des" refForName="parTx1" op="equ"/>
      <dgm:constr type="primFontSz" for="des" forName="circleTx" refType="primFontSz" refFor="des" refForName="parTx1" op="equ"/>
      <dgm:constr type="primFontSz" for="des" forName="desTx1" op="equ" val="65"/>
      <dgm:constr type="primFontSz" for="des" forName="desTxMid" refType="primFontSz" refFor="des" refForName="desTx1" op="equ"/>
      <dgm:constr type="primFontSz" for="des" forName="desTxN" refType="primFontSz" refFor="des" refForName="desTx1" op="equ"/>
    </dgm:constrLst>
    <dgm:forEach name="Name4" axis="ch" ptType="node">
      <dgm:choose name="Name5">
        <dgm:if name="Name6" axis="self" ptType="node" func="pos" op="equ" val="1">
          <dgm:layoutNode name="chaos">
            <dgm:alg type="composite"/>
            <dgm:shape xmlns:r="http://schemas.openxmlformats.org/officeDocument/2006/relationships" r:blip="">
              <dgm:adjLst/>
            </dgm:shape>
            <dgm:presOf/>
            <dgm:constrLst>
              <dgm:constr type="ctrX" for="ch" forName="parTx1" refType="w" fact="0.5"/>
              <dgm:constr type="t" for="ch" forName="parTx1" refType="w" fact="0.32"/>
              <dgm:constr type="w" for="ch" forName="parTx1" refType="w" fact="0.88"/>
              <dgm:constr type="h" for="ch" forName="parTx1" refType="w" fact="0.29"/>
              <dgm:constr type="ctrX" for="ch" forName="desTx1" refType="w" fact="0.5"/>
              <dgm:constr type="b" for="ch" forName="desTx1" refType="h"/>
              <dgm:constr type="w" for="ch" forName="desTx1" refType="w" fact="0.88"/>
              <dgm:constr type="h" for="ch" forName="desTx1" refType="h" fact="0.37"/>
              <dgm:constr type="l" for="ch" forName="c1" refType="w" fact="0.05"/>
              <dgm:constr type="t" for="ch" forName="c1" refType="w" fact="0.23"/>
              <dgm:constr type="w" for="ch" forName="c1" refType="w" fact="0.07"/>
              <dgm:constr type="h" for="ch" forName="c1" refType="w" refFor="ch" refForName="c1"/>
              <dgm:constr type="l" for="ch" forName="c2" refType="w" fact="0.1"/>
              <dgm:constr type="t" for="ch" forName="c2" refType="w" fact="0.13"/>
              <dgm:constr type="w" for="ch" forName="c2" refType="w" fact="0.07"/>
              <dgm:constr type="h" for="ch" forName="c2" refType="w" refFor="ch" refForName="c2"/>
              <dgm:constr type="l" for="ch" forName="c3" refType="w" fact="0.22"/>
              <dgm:constr type="t" for="ch" forName="c3" refType="w" fact="0.15"/>
              <dgm:constr type="w" for="ch" forName="c3" refType="w" fact="0.11"/>
              <dgm:constr type="h" for="ch" forName="c3" refType="w" refFor="ch" refForName="c3"/>
              <dgm:constr type="l" for="ch" forName="c4" refType="w" fact="0.32"/>
              <dgm:constr type="t" for="ch" forName="c4" refType="w" fact="0.04"/>
              <dgm:constr type="w" for="ch" forName="c4" refType="w" fact="0.07"/>
              <dgm:constr type="h" for="ch" forName="c4" refType="w" refFor="ch" refForName="c4"/>
              <dgm:constr type="l" for="ch" forName="c5" refType="w" fact="0.45"/>
              <dgm:constr type="t" for="ch" forName="c5" refType="w" fact="0"/>
              <dgm:constr type="w" for="ch" forName="c5" refType="w" fact="0.07"/>
              <dgm:constr type="h" for="ch" forName="c5" refType="w" refFor="ch" refForName="c5"/>
              <dgm:constr type="l" for="ch" forName="c6" refType="w" fact="0.61"/>
              <dgm:constr type="t" for="ch" forName="c6" refType="w" fact="0.07"/>
              <dgm:constr type="w" for="ch" forName="c6" refType="w" fact="0.07"/>
              <dgm:constr type="h" for="ch" forName="c6" refType="w" refFor="ch" refForName="c6"/>
              <dgm:constr type="l" for="ch" forName="c7" refType="w" fact="0.71"/>
              <dgm:constr type="t" for="ch" forName="c7" refType="w" fact="0.12"/>
              <dgm:constr type="w" for="ch" forName="c7" refType="w" fact="0.11"/>
              <dgm:constr type="h" for="ch" forName="c7" refType="w" refFor="ch" refForName="c7"/>
              <dgm:constr type="l" for="ch" forName="c8" refType="w" fact="0.85"/>
              <dgm:constr type="t" for="ch" forName="c8" refType="w" fact="0.23"/>
              <dgm:constr type="w" for="ch" forName="c8" refType="w" fact="0.07"/>
              <dgm:constr type="h" for="ch" forName="c8" refType="w" refFor="ch" refForName="c8"/>
              <dgm:constr type="l" for="ch" forName="c9" refType="w" fact="0.91"/>
              <dgm:constr type="t" for="ch" forName="c9" refType="w" fact="0.34"/>
              <dgm:constr type="w" for="ch" forName="c9" refType="w" fact="0.07"/>
              <dgm:constr type="h" for="ch" forName="c9" refType="w" refFor="ch" refForName="c9"/>
              <dgm:constr type="l" for="ch" forName="c10" refType="w" fact="0.39"/>
              <dgm:constr type="t" for="ch" forName="c10" refType="w" fact="0.13"/>
              <dgm:constr type="w" for="ch" forName="c10" refType="w" fact="0.18"/>
              <dgm:constr type="h" for="ch" forName="c10" refType="w" refFor="ch" refForName="c10"/>
              <dgm:constr type="l" for="ch" forName="c11" refType="w" fact="0"/>
              <dgm:constr type="t" for="ch" forName="c11" refType="w" fact="0.51"/>
              <dgm:constr type="w" for="ch" forName="c11" refType="w" fact="0.07"/>
              <dgm:constr type="h" for="ch" forName="c11" refType="w" refFor="ch" refForName="c11"/>
              <dgm:constr type="l" for="ch" forName="c12" refType="w" fact="0.06"/>
              <dgm:constr type="t" for="ch" forName="c12" refType="w" fact="0.6"/>
              <dgm:constr type="w" for="ch" forName="c12" refType="w" fact="0.11"/>
              <dgm:constr type="h" for="ch" forName="c12" refType="w" refFor="ch" refForName="c12"/>
              <dgm:constr type="l" for="ch" forName="c13" refType="w" fact="0.21"/>
              <dgm:constr type="t" for="ch" forName="c13" refType="w" fact="0.68"/>
              <dgm:constr type="w" for="ch" forName="c13" refType="w" fact="0.16"/>
              <dgm:constr type="h" for="ch" forName="c13" refType="w" refFor="ch" refForName="c13"/>
              <dgm:constr type="l" for="ch" forName="c14" refType="w" fact="0.42"/>
              <dgm:constr type="t" for="ch" forName="c14" refType="w" fact="0.81"/>
              <dgm:constr type="w" for="ch" forName="c14" refType="w" fact="0.07"/>
              <dgm:constr type="h" for="ch" forName="c14" refType="w" refFor="ch" refForName="c14"/>
              <dgm:constr type="l" for="ch" forName="c15" refType="w" fact="0.46"/>
              <dgm:constr type="t" for="ch" forName="c15" refType="w" fact="0.68"/>
              <dgm:constr type="w" for="ch" forName="c15" refType="w" fact="0.11"/>
              <dgm:constr type="h" for="ch" forName="c15" refType="w" refFor="ch" refForName="c15"/>
              <dgm:constr type="l" for="ch" forName="c16" refType="w" fact="0.56"/>
              <dgm:constr type="t" for="ch" forName="c16" refType="w" fact="0.82"/>
              <dgm:constr type="w" for="ch" forName="c16" refType="w" fact="0.07"/>
              <dgm:constr type="h" for="ch" forName="c16" refType="w" refFor="ch" refForName="c16"/>
              <dgm:constr type="l" for="ch" forName="c17" refType="w" fact="0.65"/>
              <dgm:constr type="t" for="ch" forName="c17" refType="w" fact="0.66"/>
              <dgm:constr type="w" for="ch" forName="c17" refType="w" fact="0.16"/>
              <dgm:constr type="h" for="ch" forName="c17" refType="w" refFor="ch" refForName="c17"/>
              <dgm:constr type="l" for="ch" forName="c18" refType="w" fact="0.87"/>
              <dgm:constr type="t" for="ch" forName="c18" refType="w" fact="0.62"/>
              <dgm:constr type="w" for="ch" forName="c18" refType="w" fact="0.11"/>
              <dgm:constr type="h" for="ch" forName="c18" refType="w" refFor="ch" refForName="c18"/>
            </dgm:constrLst>
            <dgm:layoutNode name="parTx1"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7">
              <dgm:if name="Name8" axis="ch" ptType="node" func="cnt" op="gte" val="1">
                <dgm:layoutNode name="desTx1" styleLbl="revTx">
                  <dgm:varLst>
                    <dgm:bulletEnabled val="1"/>
                  </dgm:varLst>
                  <dgm:choose name="Name9">
                    <dgm:if name="Name10" axis="ch" ptType="node" func="cnt" op="equ" val="1">
                      <dgm:alg type="tx">
                        <dgm:param type="shpTxLTRAlignCh" val="l"/>
                      </dgm:alg>
                    </dgm:if>
                    <dgm:else name="Name11">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2"/>
            </dgm:choose>
            <dgm:layoutNode name="c1" styleLbl="node1">
              <dgm:alg type="sp"/>
              <dgm:shape xmlns:r="http://schemas.openxmlformats.org/officeDocument/2006/relationships" type="ellipse" r:blip="">
                <dgm:adjLst/>
              </dgm:shape>
              <dgm:presOf/>
            </dgm:layoutNode>
            <dgm:layoutNode name="c2" styleLbl="node1">
              <dgm:alg type="sp"/>
              <dgm:shape xmlns:r="http://schemas.openxmlformats.org/officeDocument/2006/relationships" type="ellipse" r:blip="">
                <dgm:adjLst/>
              </dgm:shape>
              <dgm:presOf/>
            </dgm:layoutNode>
            <dgm:layoutNode name="c3" styleLbl="node1">
              <dgm:alg type="sp"/>
              <dgm:shape xmlns:r="http://schemas.openxmlformats.org/officeDocument/2006/relationships" type="ellipse" r:blip="">
                <dgm:adjLst/>
              </dgm:shape>
              <dgm:presOf/>
            </dgm:layoutNode>
            <dgm:layoutNode name="c4" styleLbl="node1">
              <dgm:alg type="sp"/>
              <dgm:shape xmlns:r="http://schemas.openxmlformats.org/officeDocument/2006/relationships" type="ellipse" r:blip="">
                <dgm:adjLst/>
              </dgm:shape>
              <dgm:presOf/>
            </dgm:layoutNode>
            <dgm:layoutNode name="c5" styleLbl="node1">
              <dgm:alg type="sp"/>
              <dgm:shape xmlns:r="http://schemas.openxmlformats.org/officeDocument/2006/relationships" type="ellipse" r:blip="">
                <dgm:adjLst/>
              </dgm:shape>
              <dgm:presOf/>
            </dgm:layoutNode>
            <dgm:layoutNode name="c6" styleLbl="node1">
              <dgm:alg type="sp"/>
              <dgm:shape xmlns:r="http://schemas.openxmlformats.org/officeDocument/2006/relationships" type="ellipse" r:blip="">
                <dgm:adjLst/>
              </dgm:shape>
              <dgm:presOf/>
            </dgm:layoutNode>
            <dgm:layoutNode name="c7" styleLbl="node1">
              <dgm:alg type="sp"/>
              <dgm:shape xmlns:r="http://schemas.openxmlformats.org/officeDocument/2006/relationships" type="ellipse" r:blip="">
                <dgm:adjLst/>
              </dgm:shape>
              <dgm:presOf/>
            </dgm:layoutNode>
            <dgm:layoutNode name="c8" styleLbl="node1">
              <dgm:alg type="sp"/>
              <dgm:shape xmlns:r="http://schemas.openxmlformats.org/officeDocument/2006/relationships" type="ellipse" r:blip="">
                <dgm:adjLst/>
              </dgm:shape>
              <dgm:presOf/>
            </dgm:layoutNode>
            <dgm:layoutNode name="c9" styleLbl="node1">
              <dgm:alg type="sp"/>
              <dgm:shape xmlns:r="http://schemas.openxmlformats.org/officeDocument/2006/relationships" type="ellipse" r:blip="">
                <dgm:adjLst/>
              </dgm:shape>
              <dgm:presOf/>
            </dgm:layoutNode>
            <dgm:layoutNode name="c10" styleLbl="node1">
              <dgm:alg type="sp"/>
              <dgm:shape xmlns:r="http://schemas.openxmlformats.org/officeDocument/2006/relationships" type="ellipse" r:blip="">
                <dgm:adjLst/>
              </dgm:shape>
              <dgm:presOf/>
            </dgm:layoutNode>
            <dgm:layoutNode name="c11" styleLbl="node1">
              <dgm:alg type="sp"/>
              <dgm:shape xmlns:r="http://schemas.openxmlformats.org/officeDocument/2006/relationships" type="ellipse" r:blip="">
                <dgm:adjLst/>
              </dgm:shape>
              <dgm:presOf/>
            </dgm:layoutNode>
            <dgm:layoutNode name="c12" styleLbl="node1">
              <dgm:alg type="sp"/>
              <dgm:shape xmlns:r="http://schemas.openxmlformats.org/officeDocument/2006/relationships" type="ellipse" r:blip="">
                <dgm:adjLst/>
              </dgm:shape>
              <dgm:presOf/>
            </dgm:layoutNode>
            <dgm:layoutNode name="c13" styleLbl="node1">
              <dgm:alg type="sp"/>
              <dgm:shape xmlns:r="http://schemas.openxmlformats.org/officeDocument/2006/relationships" type="ellipse" r:blip="">
                <dgm:adjLst/>
              </dgm:shape>
              <dgm:presOf/>
            </dgm:layoutNode>
            <dgm:layoutNode name="c14" styleLbl="node1">
              <dgm:alg type="sp"/>
              <dgm:shape xmlns:r="http://schemas.openxmlformats.org/officeDocument/2006/relationships" type="ellipse" r:blip="">
                <dgm:adjLst/>
              </dgm:shape>
              <dgm:presOf/>
            </dgm:layoutNode>
            <dgm:layoutNode name="c15" styleLbl="node1">
              <dgm:alg type="sp"/>
              <dgm:shape xmlns:r="http://schemas.openxmlformats.org/officeDocument/2006/relationships" type="ellipse" r:blip="">
                <dgm:adjLst/>
              </dgm:shape>
              <dgm:presOf/>
            </dgm:layoutNode>
            <dgm:layoutNode name="c16" styleLbl="node1">
              <dgm:alg type="sp"/>
              <dgm:shape xmlns:r="http://schemas.openxmlformats.org/officeDocument/2006/relationships" type="ellipse" r:blip="">
                <dgm:adjLst/>
              </dgm:shape>
              <dgm:presOf/>
            </dgm:layoutNode>
            <dgm:layoutNode name="c17" styleLbl="node1">
              <dgm:alg type="sp"/>
              <dgm:shape xmlns:r="http://schemas.openxmlformats.org/officeDocument/2006/relationships" type="ellipse" r:blip="">
                <dgm:adjLst/>
              </dgm:shape>
              <dgm:presOf/>
            </dgm:layoutNode>
            <dgm:layoutNode name="c18" styleLbl="node1">
              <dgm:alg type="sp"/>
              <dgm:shape xmlns:r="http://schemas.openxmlformats.org/officeDocument/2006/relationships" type="ellipse" r:blip="">
                <dgm:adjLst/>
              </dgm:shape>
              <dgm:presOf/>
            </dgm:layoutNode>
          </dgm:layoutNode>
        </dgm:if>
        <dgm:if name="Name13" axis="self" ptType="node" func="revPos" op="equ" val="1">
          <dgm:layoutNode name="last">
            <dgm:alg type="composite"/>
            <dgm:shape xmlns:r="http://schemas.openxmlformats.org/officeDocument/2006/relationships" r:blip="">
              <dgm:adjLst/>
            </dgm:shape>
            <dgm:presOf/>
            <dgm:constrLst>
              <dgm:constr type="ctrX" for="ch" forName="circleTx" refType="w" fact="0.5"/>
              <dgm:constr type="t" for="ch" forName="circleTx" refType="w" fact="0.117"/>
              <dgm:constr type="w" for="ch" forName="circleTx" refType="h" refFor="ch" refForName="circleTx"/>
              <dgm:constr type="h" for="ch" forName="circleTx" refType="w" fact="0.85"/>
              <dgm:constr type="l" for="ch" forName="desTxN"/>
              <dgm:constr type="b" for="ch" forName="desTxN" refType="h"/>
              <dgm:constr type="w" for="ch" forName="desTxN" refType="w"/>
              <dgm:constr type="h" for="ch" forName="desTxN" refType="h" fact="0.37"/>
              <dgm:constr type="ctrX" for="ch" forName="spN" refType="w" fact="0.5"/>
              <dgm:constr type="t" for="ch" forName="spN"/>
              <dgm:constr type="w" for="ch" forName="spN" refType="w" fact="0.93"/>
              <dgm:constr type="h" for="ch" forName="spN" refType="h" fact="0.01"/>
            </dgm:constrLst>
            <dgm:layoutNode name="circleTx" styleLbl="node1">
              <dgm:alg type="tx"/>
              <dgm:shape xmlns:r="http://schemas.openxmlformats.org/officeDocument/2006/relationships" type="ellipse" r:blip="">
                <dgm:adjLst/>
              </dgm:shape>
              <dgm:presOf axis="self" ptType="node"/>
              <dgm:constrLst>
                <dgm:constr type="lMarg"/>
                <dgm:constr type="rMarg"/>
                <dgm:constr type="tMarg"/>
                <dgm:constr type="bMarg"/>
              </dgm:constrLst>
              <dgm:ruleLst>
                <dgm:rule type="primFontSz" val="5" fact="NaN" max="NaN"/>
              </dgm:ruleLst>
            </dgm:layoutNode>
            <dgm:choose name="Name14">
              <dgm:if name="Name15" axis="ch" ptType="node" func="cnt" op="gte" val="1">
                <dgm:layoutNode name="desTxN" styleLbl="revTx">
                  <dgm:varLst>
                    <dgm:bulletEnabled val="1"/>
                  </dgm:varLst>
                  <dgm:choose name="Name16">
                    <dgm:if name="Name17" axis="ch" ptType="node" func="cnt" op="equ" val="1">
                      <dgm:alg type="tx">
                        <dgm:param type="shpTxLTRAlignCh" val="l"/>
                      </dgm:alg>
                    </dgm:if>
                    <dgm:else name="Name18">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9"/>
            </dgm:choose>
            <dgm:layoutNode name="spN">
              <dgm:alg type="sp"/>
              <dgm:shape xmlns:r="http://schemas.openxmlformats.org/officeDocument/2006/relationships" r:blip="">
                <dgm:adjLst/>
              </dgm:shape>
              <dgm:presOf/>
            </dgm:layoutNode>
          </dgm:layoutNode>
        </dgm:if>
        <dgm:else name="Name20">
          <dgm:layoutNode name="middle">
            <dgm:alg type="composite"/>
            <dgm:shape xmlns:r="http://schemas.openxmlformats.org/officeDocument/2006/relationships" r:blip="">
              <dgm:adjLst/>
            </dgm:shape>
            <dgm:presOf/>
            <dgm:constrLst>
              <dgm:constr type="l" for="ch" forName="parTxMid"/>
              <dgm:constr type="t" for="ch" forName="parTxMid" refType="w" fact="0.167"/>
              <dgm:constr type="w" for="ch" forName="parTxMid" refType="w"/>
              <dgm:constr type="h" for="ch" forName="parTxMid" refType="w" fact="0.7"/>
              <dgm:constr type="l" for="ch" forName="desTxMid"/>
              <dgm:constr type="b" for="ch" forName="desTxMid" refType="h"/>
              <dgm:constr type="w" for="ch" forName="desTxMid" refType="w"/>
              <dgm:constr type="h" for="ch" forName="desTxMid" refType="h" fact="0.37"/>
              <dgm:constr type="ctrX" for="ch" forName="spMid" refType="w" fact="0.5"/>
              <dgm:constr type="t" for="ch" forName="spMid"/>
              <dgm:constr type="w" for="ch" forName="spMid" refType="w" fact="0.01"/>
              <dgm:constr type="h" for="ch" forName="spMid" refType="h" fact="0.01"/>
            </dgm:constrLst>
            <dgm:layoutNode name="parTxMid"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1">
              <dgm:if name="Name22" axis="ch" ptType="node" func="cnt" op="gte" val="1">
                <dgm:layoutNode name="desTxMid" styleLbl="revTx">
                  <dgm:varLst>
                    <dgm:bulletEnabled val="1"/>
                  </dgm:varLst>
                  <dgm:choose name="Name23">
                    <dgm:if name="Name24" axis="ch" ptType="node" func="cnt" op="equ" val="1">
                      <dgm:alg type="tx">
                        <dgm:param type="shpTxLTRAlignCh" val="l"/>
                      </dgm:alg>
                    </dgm:if>
                    <dgm:else name="Name25">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26"/>
            </dgm:choose>
            <dgm:layoutNode name="spMid">
              <dgm:alg type="sp"/>
              <dgm:shape xmlns:r="http://schemas.openxmlformats.org/officeDocument/2006/relationships" r:blip="">
                <dgm:adjLst/>
              </dgm:shape>
              <dgm:presOf/>
            </dgm:layoutNode>
          </dgm:layoutNode>
        </dgm:else>
      </dgm:choose>
      <dgm:forEach name="Name27" axis="followSib" ptType="sibTrans" cnt="1">
        <dgm:layoutNode name="chevronComposite1" styleLbl="alignImgPlace1">
          <dgm:alg type="composite"/>
          <dgm:shape xmlns:r="http://schemas.openxmlformats.org/officeDocument/2006/relationships" r:blip="">
            <dgm:adjLst/>
          </dgm:shape>
          <dgm:presOf/>
          <dgm:constrLst>
            <dgm:constr type="l" for="ch" forName="chevron1"/>
            <dgm:constr type="t" for="ch" forName="chevron1" refType="h" fact="0.1923"/>
            <dgm:constr type="w" for="ch" forName="chevron1" refType="w"/>
            <dgm:constr type="b" for="ch" forName="chevron1" refType="h"/>
            <dgm:constr type="l" for="ch" forName="spChevron1"/>
            <dgm:constr type="t" for="ch" forName="spChevron1"/>
            <dgm:constr type="w" for="ch" forName="spChevron1" refType="w" fact="0.01"/>
            <dgm:constr type="h" for="ch" forName="spChevron1" refType="h" fact="0.01"/>
          </dgm:constrLst>
          <dgm:layoutNode name="chevron1">
            <dgm:alg type="sp"/>
            <dgm:choose name="Name28">
              <dgm:if name="Name29" func="var" arg="dir" op="equ" val="norm">
                <dgm:shape xmlns:r="http://schemas.openxmlformats.org/officeDocument/2006/relationships" type="chevron" r:blip="">
                  <dgm:adjLst>
                    <dgm:adj idx="1" val="0.6231"/>
                  </dgm:adjLst>
                </dgm:shape>
              </dgm:if>
              <dgm:else name="Name30">
                <dgm:shape xmlns:r="http://schemas.openxmlformats.org/officeDocument/2006/relationships" rot="180" type="chevron" r:blip="">
                  <dgm:adjLst>
                    <dgm:adj idx="1" val="0.6231"/>
                  </dgm:adjLst>
                </dgm:shape>
              </dgm:else>
            </dgm:choose>
            <dgm:presOf/>
          </dgm:layoutNode>
          <dgm:layoutNode name="spChevron1">
            <dgm:alg type="sp"/>
            <dgm:shape xmlns:r="http://schemas.openxmlformats.org/officeDocument/2006/relationships" r:blip="">
              <dgm:adjLst/>
            </dgm:shape>
            <dgm:presOf/>
          </dgm:layoutNode>
        </dgm:layoutNode>
        <dgm:choose name="Name31">
          <dgm:if name="Name32" axis="root ch" ptType="all node" func="cnt" op="equ" val="2">
            <dgm:layoutNode name="overlap">
              <dgm:alg type="sp"/>
              <dgm:shape xmlns:r="http://schemas.openxmlformats.org/officeDocument/2006/relationships" r:blip="">
                <dgm:adjLst/>
              </dgm:shape>
              <dgm:presOf/>
            </dgm:layoutNode>
            <dgm:layoutNode name="chevronComposite2" styleLbl="alignImgPlace1">
              <dgm:alg type="composite"/>
              <dgm:shape xmlns:r="http://schemas.openxmlformats.org/officeDocument/2006/relationships" r:blip="">
                <dgm:adjLst/>
              </dgm:shape>
              <dgm:presOf/>
              <dgm:constrLst>
                <dgm:constr type="l" for="ch" forName="chevron2"/>
                <dgm:constr type="t" for="ch" forName="chevron2" refType="h" fact="0.1923"/>
                <dgm:constr type="w" for="ch" forName="chevron2" refType="w"/>
                <dgm:constr type="b" for="ch" forName="chevron2" refType="h"/>
                <dgm:constr type="l" for="ch" forName="spChevron2"/>
                <dgm:constr type="t" for="ch" forName="spChevron2"/>
                <dgm:constr type="w" for="ch" forName="spChevron2" refType="w" fact="0.01"/>
                <dgm:constr type="h" for="ch" forName="spChevron2" refType="h" fact="0.01"/>
              </dgm:constrLst>
              <dgm:layoutNode name="chevron2">
                <dgm:alg type="sp"/>
                <dgm:choose name="Name33">
                  <dgm:if name="Name34" func="var" arg="dir" op="equ" val="norm">
                    <dgm:shape xmlns:r="http://schemas.openxmlformats.org/officeDocument/2006/relationships" type="chevron" r:blip="">
                      <dgm:adjLst>
                        <dgm:adj idx="1" val="0.6231"/>
                      </dgm:adjLst>
                    </dgm:shape>
                  </dgm:if>
                  <dgm:else name="Name35">
                    <dgm:shape xmlns:r="http://schemas.openxmlformats.org/officeDocument/2006/relationships" rot="180" type="chevron" r:blip="">
                      <dgm:adjLst>
                        <dgm:adj idx="1" val="0.6231"/>
                      </dgm:adjLst>
                    </dgm:shape>
                  </dgm:else>
                </dgm:choose>
                <dgm:presOf/>
              </dgm:layoutNode>
              <dgm:layoutNode name="spChevron2">
                <dgm:alg type="sp"/>
                <dgm:shape xmlns:r="http://schemas.openxmlformats.org/officeDocument/2006/relationships" r:blip="">
                  <dgm:adjLst/>
                </dgm:shape>
                <dgm:presOf/>
              </dgm:layoutNode>
            </dgm:layoutNode>
          </dgm:if>
          <dgm:else name="Name36"/>
        </dgm:choose>
      </dgm:forEach>
    </dgm:forEach>
  </dgm:layoutNode>
</dgm:layoutDef>
</file>

<file path=ppt/diagrams/layout16.xml><?xml version="1.0" encoding="utf-8"?>
<dgm:layoutDef xmlns:dgm="http://schemas.openxmlformats.org/drawingml/2006/diagram" xmlns:a="http://schemas.openxmlformats.org/drawingml/2006/main" uniqueId="urn:microsoft.com/office/officeart/2009/3/layout/RandomtoResultProcess">
  <dgm:title val=""/>
  <dgm:desc val=""/>
  <dgm:catLst>
    <dgm:cat type="process" pri="1275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clrData>
  <dgm:layoutNode name="Name0">
    <dgm:varLst>
      <dgm:dir/>
      <dgm:animOne val="branch"/>
      <dgm:animLvl val="lvl"/>
    </dgm:varLst>
    <dgm:choose name="Name1">
      <dgm:if name="Name2" func="var" arg="dir" op="equ" val="norm">
        <dgm:alg type="lin">
          <dgm:param type="fallback" val="2D"/>
          <dgm:param type="nodeVertAlign" val="t"/>
        </dgm:alg>
      </dgm:if>
      <dgm:else name="Name3">
        <dgm:alg type="lin">
          <dgm:param type="fallback" val="2D"/>
          <dgm:param type="nodeVertAlign" val="t"/>
          <dgm:param type="linDir" val="fromR"/>
        </dgm:alg>
      </dgm:else>
    </dgm:choose>
    <dgm:shape xmlns:r="http://schemas.openxmlformats.org/officeDocument/2006/relationships" r:blip="">
      <dgm:adjLst/>
    </dgm:shape>
    <dgm:constrLst>
      <dgm:constr type="userH" refType="h" fact="2"/>
      <dgm:constr type="w" for="ch" forName="chaos" refType="userH" fact="0.681"/>
      <dgm:constr type="h" for="ch" forName="chaos" refType="userH"/>
      <dgm:constr type="w" for="ch" forName="middle" refType="userH" fact="0.6"/>
      <dgm:constr type="h" for="ch" forName="middle" refType="userH"/>
      <dgm:constr type="w" for="ch" forName="last" refType="userH" fact="0.6"/>
      <dgm:constr type="h" for="ch" forName="last" refType="userH"/>
      <dgm:constr type="w" for="ch" forName="chevronComposite1" refType="userH" fact="0.22"/>
      <dgm:constr type="h" for="ch" forName="chevronComposite1" refType="userH" fact="0.52"/>
      <dgm:constr type="w" for="ch" forName="chevronComposite2" refType="userH" fact="0.22"/>
      <dgm:constr type="h" for="ch" forName="chevronComposite2" refType="userH" fact="0.52"/>
      <dgm:constr type="w" for="ch" forName="overlap" refType="userH" fact="-0.04"/>
      <dgm:constr type="h" for="ch" forName="overlap" refType="userH" fact="0.06"/>
      <dgm:constr type="primFontSz" for="des" forName="parTx1" op="equ" val="65"/>
      <dgm:constr type="primFontSz" for="des" forName="parTxMid" refType="primFontSz" refFor="des" refForName="parTx1" op="equ"/>
      <dgm:constr type="primFontSz" for="des" forName="circleTx" refType="primFontSz" refFor="des" refForName="parTx1" op="equ"/>
      <dgm:constr type="primFontSz" for="des" forName="desTx1" op="equ" val="65"/>
      <dgm:constr type="primFontSz" for="des" forName="desTxMid" refType="primFontSz" refFor="des" refForName="desTx1" op="equ"/>
      <dgm:constr type="primFontSz" for="des" forName="desTxN" refType="primFontSz" refFor="des" refForName="desTx1" op="equ"/>
    </dgm:constrLst>
    <dgm:forEach name="Name4" axis="ch" ptType="node">
      <dgm:choose name="Name5">
        <dgm:if name="Name6" axis="self" ptType="node" func="pos" op="equ" val="1">
          <dgm:layoutNode name="chaos">
            <dgm:alg type="composite"/>
            <dgm:shape xmlns:r="http://schemas.openxmlformats.org/officeDocument/2006/relationships" r:blip="">
              <dgm:adjLst/>
            </dgm:shape>
            <dgm:presOf/>
            <dgm:constrLst>
              <dgm:constr type="ctrX" for="ch" forName="parTx1" refType="w" fact="0.5"/>
              <dgm:constr type="t" for="ch" forName="parTx1" refType="w" fact="0.32"/>
              <dgm:constr type="w" for="ch" forName="parTx1" refType="w" fact="0.88"/>
              <dgm:constr type="h" for="ch" forName="parTx1" refType="w" fact="0.29"/>
              <dgm:constr type="ctrX" for="ch" forName="desTx1" refType="w" fact="0.5"/>
              <dgm:constr type="b" for="ch" forName="desTx1" refType="h"/>
              <dgm:constr type="w" for="ch" forName="desTx1" refType="w" fact="0.88"/>
              <dgm:constr type="h" for="ch" forName="desTx1" refType="h" fact="0.37"/>
              <dgm:constr type="l" for="ch" forName="c1" refType="w" fact="0.05"/>
              <dgm:constr type="t" for="ch" forName="c1" refType="w" fact="0.23"/>
              <dgm:constr type="w" for="ch" forName="c1" refType="w" fact="0.07"/>
              <dgm:constr type="h" for="ch" forName="c1" refType="w" refFor="ch" refForName="c1"/>
              <dgm:constr type="l" for="ch" forName="c2" refType="w" fact="0.1"/>
              <dgm:constr type="t" for="ch" forName="c2" refType="w" fact="0.13"/>
              <dgm:constr type="w" for="ch" forName="c2" refType="w" fact="0.07"/>
              <dgm:constr type="h" for="ch" forName="c2" refType="w" refFor="ch" refForName="c2"/>
              <dgm:constr type="l" for="ch" forName="c3" refType="w" fact="0.22"/>
              <dgm:constr type="t" for="ch" forName="c3" refType="w" fact="0.15"/>
              <dgm:constr type="w" for="ch" forName="c3" refType="w" fact="0.11"/>
              <dgm:constr type="h" for="ch" forName="c3" refType="w" refFor="ch" refForName="c3"/>
              <dgm:constr type="l" for="ch" forName="c4" refType="w" fact="0.32"/>
              <dgm:constr type="t" for="ch" forName="c4" refType="w" fact="0.04"/>
              <dgm:constr type="w" for="ch" forName="c4" refType="w" fact="0.07"/>
              <dgm:constr type="h" for="ch" forName="c4" refType="w" refFor="ch" refForName="c4"/>
              <dgm:constr type="l" for="ch" forName="c5" refType="w" fact="0.45"/>
              <dgm:constr type="t" for="ch" forName="c5" refType="w" fact="0"/>
              <dgm:constr type="w" for="ch" forName="c5" refType="w" fact="0.07"/>
              <dgm:constr type="h" for="ch" forName="c5" refType="w" refFor="ch" refForName="c5"/>
              <dgm:constr type="l" for="ch" forName="c6" refType="w" fact="0.61"/>
              <dgm:constr type="t" for="ch" forName="c6" refType="w" fact="0.07"/>
              <dgm:constr type="w" for="ch" forName="c6" refType="w" fact="0.07"/>
              <dgm:constr type="h" for="ch" forName="c6" refType="w" refFor="ch" refForName="c6"/>
              <dgm:constr type="l" for="ch" forName="c7" refType="w" fact="0.71"/>
              <dgm:constr type="t" for="ch" forName="c7" refType="w" fact="0.12"/>
              <dgm:constr type="w" for="ch" forName="c7" refType="w" fact="0.11"/>
              <dgm:constr type="h" for="ch" forName="c7" refType="w" refFor="ch" refForName="c7"/>
              <dgm:constr type="l" for="ch" forName="c8" refType="w" fact="0.85"/>
              <dgm:constr type="t" for="ch" forName="c8" refType="w" fact="0.23"/>
              <dgm:constr type="w" for="ch" forName="c8" refType="w" fact="0.07"/>
              <dgm:constr type="h" for="ch" forName="c8" refType="w" refFor="ch" refForName="c8"/>
              <dgm:constr type="l" for="ch" forName="c9" refType="w" fact="0.91"/>
              <dgm:constr type="t" for="ch" forName="c9" refType="w" fact="0.34"/>
              <dgm:constr type="w" for="ch" forName="c9" refType="w" fact="0.07"/>
              <dgm:constr type="h" for="ch" forName="c9" refType="w" refFor="ch" refForName="c9"/>
              <dgm:constr type="l" for="ch" forName="c10" refType="w" fact="0.39"/>
              <dgm:constr type="t" for="ch" forName="c10" refType="w" fact="0.13"/>
              <dgm:constr type="w" for="ch" forName="c10" refType="w" fact="0.18"/>
              <dgm:constr type="h" for="ch" forName="c10" refType="w" refFor="ch" refForName="c10"/>
              <dgm:constr type="l" for="ch" forName="c11" refType="w" fact="0"/>
              <dgm:constr type="t" for="ch" forName="c11" refType="w" fact="0.51"/>
              <dgm:constr type="w" for="ch" forName="c11" refType="w" fact="0.07"/>
              <dgm:constr type="h" for="ch" forName="c11" refType="w" refFor="ch" refForName="c11"/>
              <dgm:constr type="l" for="ch" forName="c12" refType="w" fact="0.06"/>
              <dgm:constr type="t" for="ch" forName="c12" refType="w" fact="0.6"/>
              <dgm:constr type="w" for="ch" forName="c12" refType="w" fact="0.11"/>
              <dgm:constr type="h" for="ch" forName="c12" refType="w" refFor="ch" refForName="c12"/>
              <dgm:constr type="l" for="ch" forName="c13" refType="w" fact="0.21"/>
              <dgm:constr type="t" for="ch" forName="c13" refType="w" fact="0.68"/>
              <dgm:constr type="w" for="ch" forName="c13" refType="w" fact="0.16"/>
              <dgm:constr type="h" for="ch" forName="c13" refType="w" refFor="ch" refForName="c13"/>
              <dgm:constr type="l" for="ch" forName="c14" refType="w" fact="0.42"/>
              <dgm:constr type="t" for="ch" forName="c14" refType="w" fact="0.81"/>
              <dgm:constr type="w" for="ch" forName="c14" refType="w" fact="0.07"/>
              <dgm:constr type="h" for="ch" forName="c14" refType="w" refFor="ch" refForName="c14"/>
              <dgm:constr type="l" for="ch" forName="c15" refType="w" fact="0.46"/>
              <dgm:constr type="t" for="ch" forName="c15" refType="w" fact="0.68"/>
              <dgm:constr type="w" for="ch" forName="c15" refType="w" fact="0.11"/>
              <dgm:constr type="h" for="ch" forName="c15" refType="w" refFor="ch" refForName="c15"/>
              <dgm:constr type="l" for="ch" forName="c16" refType="w" fact="0.56"/>
              <dgm:constr type="t" for="ch" forName="c16" refType="w" fact="0.82"/>
              <dgm:constr type="w" for="ch" forName="c16" refType="w" fact="0.07"/>
              <dgm:constr type="h" for="ch" forName="c16" refType="w" refFor="ch" refForName="c16"/>
              <dgm:constr type="l" for="ch" forName="c17" refType="w" fact="0.65"/>
              <dgm:constr type="t" for="ch" forName="c17" refType="w" fact="0.66"/>
              <dgm:constr type="w" for="ch" forName="c17" refType="w" fact="0.16"/>
              <dgm:constr type="h" for="ch" forName="c17" refType="w" refFor="ch" refForName="c17"/>
              <dgm:constr type="l" for="ch" forName="c18" refType="w" fact="0.87"/>
              <dgm:constr type="t" for="ch" forName="c18" refType="w" fact="0.62"/>
              <dgm:constr type="w" for="ch" forName="c18" refType="w" fact="0.11"/>
              <dgm:constr type="h" for="ch" forName="c18" refType="w" refFor="ch" refForName="c18"/>
            </dgm:constrLst>
            <dgm:layoutNode name="parTx1"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7">
              <dgm:if name="Name8" axis="ch" ptType="node" func="cnt" op="gte" val="1">
                <dgm:layoutNode name="desTx1" styleLbl="revTx">
                  <dgm:varLst>
                    <dgm:bulletEnabled val="1"/>
                  </dgm:varLst>
                  <dgm:choose name="Name9">
                    <dgm:if name="Name10" axis="ch" ptType="node" func="cnt" op="equ" val="1">
                      <dgm:alg type="tx">
                        <dgm:param type="shpTxLTRAlignCh" val="l"/>
                      </dgm:alg>
                    </dgm:if>
                    <dgm:else name="Name11">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2"/>
            </dgm:choose>
            <dgm:layoutNode name="c1" styleLbl="node1">
              <dgm:alg type="sp"/>
              <dgm:shape xmlns:r="http://schemas.openxmlformats.org/officeDocument/2006/relationships" type="ellipse" r:blip="">
                <dgm:adjLst/>
              </dgm:shape>
              <dgm:presOf/>
            </dgm:layoutNode>
            <dgm:layoutNode name="c2" styleLbl="node1">
              <dgm:alg type="sp"/>
              <dgm:shape xmlns:r="http://schemas.openxmlformats.org/officeDocument/2006/relationships" type="ellipse" r:blip="">
                <dgm:adjLst/>
              </dgm:shape>
              <dgm:presOf/>
            </dgm:layoutNode>
            <dgm:layoutNode name="c3" styleLbl="node1">
              <dgm:alg type="sp"/>
              <dgm:shape xmlns:r="http://schemas.openxmlformats.org/officeDocument/2006/relationships" type="ellipse" r:blip="">
                <dgm:adjLst/>
              </dgm:shape>
              <dgm:presOf/>
            </dgm:layoutNode>
            <dgm:layoutNode name="c4" styleLbl="node1">
              <dgm:alg type="sp"/>
              <dgm:shape xmlns:r="http://schemas.openxmlformats.org/officeDocument/2006/relationships" type="ellipse" r:blip="">
                <dgm:adjLst/>
              </dgm:shape>
              <dgm:presOf/>
            </dgm:layoutNode>
            <dgm:layoutNode name="c5" styleLbl="node1">
              <dgm:alg type="sp"/>
              <dgm:shape xmlns:r="http://schemas.openxmlformats.org/officeDocument/2006/relationships" type="ellipse" r:blip="">
                <dgm:adjLst/>
              </dgm:shape>
              <dgm:presOf/>
            </dgm:layoutNode>
            <dgm:layoutNode name="c6" styleLbl="node1">
              <dgm:alg type="sp"/>
              <dgm:shape xmlns:r="http://schemas.openxmlformats.org/officeDocument/2006/relationships" type="ellipse" r:blip="">
                <dgm:adjLst/>
              </dgm:shape>
              <dgm:presOf/>
            </dgm:layoutNode>
            <dgm:layoutNode name="c7" styleLbl="node1">
              <dgm:alg type="sp"/>
              <dgm:shape xmlns:r="http://schemas.openxmlformats.org/officeDocument/2006/relationships" type="ellipse" r:blip="">
                <dgm:adjLst/>
              </dgm:shape>
              <dgm:presOf/>
            </dgm:layoutNode>
            <dgm:layoutNode name="c8" styleLbl="node1">
              <dgm:alg type="sp"/>
              <dgm:shape xmlns:r="http://schemas.openxmlformats.org/officeDocument/2006/relationships" type="ellipse" r:blip="">
                <dgm:adjLst/>
              </dgm:shape>
              <dgm:presOf/>
            </dgm:layoutNode>
            <dgm:layoutNode name="c9" styleLbl="node1">
              <dgm:alg type="sp"/>
              <dgm:shape xmlns:r="http://schemas.openxmlformats.org/officeDocument/2006/relationships" type="ellipse" r:blip="">
                <dgm:adjLst/>
              </dgm:shape>
              <dgm:presOf/>
            </dgm:layoutNode>
            <dgm:layoutNode name="c10" styleLbl="node1">
              <dgm:alg type="sp"/>
              <dgm:shape xmlns:r="http://schemas.openxmlformats.org/officeDocument/2006/relationships" type="ellipse" r:blip="">
                <dgm:adjLst/>
              </dgm:shape>
              <dgm:presOf/>
            </dgm:layoutNode>
            <dgm:layoutNode name="c11" styleLbl="node1">
              <dgm:alg type="sp"/>
              <dgm:shape xmlns:r="http://schemas.openxmlformats.org/officeDocument/2006/relationships" type="ellipse" r:blip="">
                <dgm:adjLst/>
              </dgm:shape>
              <dgm:presOf/>
            </dgm:layoutNode>
            <dgm:layoutNode name="c12" styleLbl="node1">
              <dgm:alg type="sp"/>
              <dgm:shape xmlns:r="http://schemas.openxmlformats.org/officeDocument/2006/relationships" type="ellipse" r:blip="">
                <dgm:adjLst/>
              </dgm:shape>
              <dgm:presOf/>
            </dgm:layoutNode>
            <dgm:layoutNode name="c13" styleLbl="node1">
              <dgm:alg type="sp"/>
              <dgm:shape xmlns:r="http://schemas.openxmlformats.org/officeDocument/2006/relationships" type="ellipse" r:blip="">
                <dgm:adjLst/>
              </dgm:shape>
              <dgm:presOf/>
            </dgm:layoutNode>
            <dgm:layoutNode name="c14" styleLbl="node1">
              <dgm:alg type="sp"/>
              <dgm:shape xmlns:r="http://schemas.openxmlformats.org/officeDocument/2006/relationships" type="ellipse" r:blip="">
                <dgm:adjLst/>
              </dgm:shape>
              <dgm:presOf/>
            </dgm:layoutNode>
            <dgm:layoutNode name="c15" styleLbl="node1">
              <dgm:alg type="sp"/>
              <dgm:shape xmlns:r="http://schemas.openxmlformats.org/officeDocument/2006/relationships" type="ellipse" r:blip="">
                <dgm:adjLst/>
              </dgm:shape>
              <dgm:presOf/>
            </dgm:layoutNode>
            <dgm:layoutNode name="c16" styleLbl="node1">
              <dgm:alg type="sp"/>
              <dgm:shape xmlns:r="http://schemas.openxmlformats.org/officeDocument/2006/relationships" type="ellipse" r:blip="">
                <dgm:adjLst/>
              </dgm:shape>
              <dgm:presOf/>
            </dgm:layoutNode>
            <dgm:layoutNode name="c17" styleLbl="node1">
              <dgm:alg type="sp"/>
              <dgm:shape xmlns:r="http://schemas.openxmlformats.org/officeDocument/2006/relationships" type="ellipse" r:blip="">
                <dgm:adjLst/>
              </dgm:shape>
              <dgm:presOf/>
            </dgm:layoutNode>
            <dgm:layoutNode name="c18" styleLbl="node1">
              <dgm:alg type="sp"/>
              <dgm:shape xmlns:r="http://schemas.openxmlformats.org/officeDocument/2006/relationships" type="ellipse" r:blip="">
                <dgm:adjLst/>
              </dgm:shape>
              <dgm:presOf/>
            </dgm:layoutNode>
          </dgm:layoutNode>
        </dgm:if>
        <dgm:if name="Name13" axis="self" ptType="node" func="revPos" op="equ" val="1">
          <dgm:layoutNode name="last">
            <dgm:alg type="composite"/>
            <dgm:shape xmlns:r="http://schemas.openxmlformats.org/officeDocument/2006/relationships" r:blip="">
              <dgm:adjLst/>
            </dgm:shape>
            <dgm:presOf/>
            <dgm:constrLst>
              <dgm:constr type="ctrX" for="ch" forName="circleTx" refType="w" fact="0.5"/>
              <dgm:constr type="t" for="ch" forName="circleTx" refType="w" fact="0.117"/>
              <dgm:constr type="w" for="ch" forName="circleTx" refType="h" refFor="ch" refForName="circleTx"/>
              <dgm:constr type="h" for="ch" forName="circleTx" refType="w" fact="0.85"/>
              <dgm:constr type="l" for="ch" forName="desTxN"/>
              <dgm:constr type="b" for="ch" forName="desTxN" refType="h"/>
              <dgm:constr type="w" for="ch" forName="desTxN" refType="w"/>
              <dgm:constr type="h" for="ch" forName="desTxN" refType="h" fact="0.37"/>
              <dgm:constr type="ctrX" for="ch" forName="spN" refType="w" fact="0.5"/>
              <dgm:constr type="t" for="ch" forName="spN"/>
              <dgm:constr type="w" for="ch" forName="spN" refType="w" fact="0.93"/>
              <dgm:constr type="h" for="ch" forName="spN" refType="h" fact="0.01"/>
            </dgm:constrLst>
            <dgm:layoutNode name="circleTx" styleLbl="node1">
              <dgm:alg type="tx"/>
              <dgm:shape xmlns:r="http://schemas.openxmlformats.org/officeDocument/2006/relationships" type="ellipse" r:blip="">
                <dgm:adjLst/>
              </dgm:shape>
              <dgm:presOf axis="self" ptType="node"/>
              <dgm:constrLst>
                <dgm:constr type="lMarg"/>
                <dgm:constr type="rMarg"/>
                <dgm:constr type="tMarg"/>
                <dgm:constr type="bMarg"/>
              </dgm:constrLst>
              <dgm:ruleLst>
                <dgm:rule type="primFontSz" val="5" fact="NaN" max="NaN"/>
              </dgm:ruleLst>
            </dgm:layoutNode>
            <dgm:choose name="Name14">
              <dgm:if name="Name15" axis="ch" ptType="node" func="cnt" op="gte" val="1">
                <dgm:layoutNode name="desTxN" styleLbl="revTx">
                  <dgm:varLst>
                    <dgm:bulletEnabled val="1"/>
                  </dgm:varLst>
                  <dgm:choose name="Name16">
                    <dgm:if name="Name17" axis="ch" ptType="node" func="cnt" op="equ" val="1">
                      <dgm:alg type="tx">
                        <dgm:param type="shpTxLTRAlignCh" val="l"/>
                      </dgm:alg>
                    </dgm:if>
                    <dgm:else name="Name18">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9"/>
            </dgm:choose>
            <dgm:layoutNode name="spN">
              <dgm:alg type="sp"/>
              <dgm:shape xmlns:r="http://schemas.openxmlformats.org/officeDocument/2006/relationships" r:blip="">
                <dgm:adjLst/>
              </dgm:shape>
              <dgm:presOf/>
            </dgm:layoutNode>
          </dgm:layoutNode>
        </dgm:if>
        <dgm:else name="Name20">
          <dgm:layoutNode name="middle">
            <dgm:alg type="composite"/>
            <dgm:shape xmlns:r="http://schemas.openxmlformats.org/officeDocument/2006/relationships" r:blip="">
              <dgm:adjLst/>
            </dgm:shape>
            <dgm:presOf/>
            <dgm:constrLst>
              <dgm:constr type="l" for="ch" forName="parTxMid"/>
              <dgm:constr type="t" for="ch" forName="parTxMid" refType="w" fact="0.167"/>
              <dgm:constr type="w" for="ch" forName="parTxMid" refType="w"/>
              <dgm:constr type="h" for="ch" forName="parTxMid" refType="w" fact="0.7"/>
              <dgm:constr type="l" for="ch" forName="desTxMid"/>
              <dgm:constr type="b" for="ch" forName="desTxMid" refType="h"/>
              <dgm:constr type="w" for="ch" forName="desTxMid" refType="w"/>
              <dgm:constr type="h" for="ch" forName="desTxMid" refType="h" fact="0.37"/>
              <dgm:constr type="ctrX" for="ch" forName="spMid" refType="w" fact="0.5"/>
              <dgm:constr type="t" for="ch" forName="spMid"/>
              <dgm:constr type="w" for="ch" forName="spMid" refType="w" fact="0.01"/>
              <dgm:constr type="h" for="ch" forName="spMid" refType="h" fact="0.01"/>
            </dgm:constrLst>
            <dgm:layoutNode name="parTxMid"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1">
              <dgm:if name="Name22" axis="ch" ptType="node" func="cnt" op="gte" val="1">
                <dgm:layoutNode name="desTxMid" styleLbl="revTx">
                  <dgm:varLst>
                    <dgm:bulletEnabled val="1"/>
                  </dgm:varLst>
                  <dgm:choose name="Name23">
                    <dgm:if name="Name24" axis="ch" ptType="node" func="cnt" op="equ" val="1">
                      <dgm:alg type="tx">
                        <dgm:param type="shpTxLTRAlignCh" val="l"/>
                      </dgm:alg>
                    </dgm:if>
                    <dgm:else name="Name25">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26"/>
            </dgm:choose>
            <dgm:layoutNode name="spMid">
              <dgm:alg type="sp"/>
              <dgm:shape xmlns:r="http://schemas.openxmlformats.org/officeDocument/2006/relationships" r:blip="">
                <dgm:adjLst/>
              </dgm:shape>
              <dgm:presOf/>
            </dgm:layoutNode>
          </dgm:layoutNode>
        </dgm:else>
      </dgm:choose>
      <dgm:forEach name="Name27" axis="followSib" ptType="sibTrans" cnt="1">
        <dgm:layoutNode name="chevronComposite1" styleLbl="alignImgPlace1">
          <dgm:alg type="composite"/>
          <dgm:shape xmlns:r="http://schemas.openxmlformats.org/officeDocument/2006/relationships" r:blip="">
            <dgm:adjLst/>
          </dgm:shape>
          <dgm:presOf/>
          <dgm:constrLst>
            <dgm:constr type="l" for="ch" forName="chevron1"/>
            <dgm:constr type="t" for="ch" forName="chevron1" refType="h" fact="0.1923"/>
            <dgm:constr type="w" for="ch" forName="chevron1" refType="w"/>
            <dgm:constr type="b" for="ch" forName="chevron1" refType="h"/>
            <dgm:constr type="l" for="ch" forName="spChevron1"/>
            <dgm:constr type="t" for="ch" forName="spChevron1"/>
            <dgm:constr type="w" for="ch" forName="spChevron1" refType="w" fact="0.01"/>
            <dgm:constr type="h" for="ch" forName="spChevron1" refType="h" fact="0.01"/>
          </dgm:constrLst>
          <dgm:layoutNode name="chevron1">
            <dgm:alg type="sp"/>
            <dgm:choose name="Name28">
              <dgm:if name="Name29" func="var" arg="dir" op="equ" val="norm">
                <dgm:shape xmlns:r="http://schemas.openxmlformats.org/officeDocument/2006/relationships" type="chevron" r:blip="">
                  <dgm:adjLst>
                    <dgm:adj idx="1" val="0.6231"/>
                  </dgm:adjLst>
                </dgm:shape>
              </dgm:if>
              <dgm:else name="Name30">
                <dgm:shape xmlns:r="http://schemas.openxmlformats.org/officeDocument/2006/relationships" rot="180" type="chevron" r:blip="">
                  <dgm:adjLst>
                    <dgm:adj idx="1" val="0.6231"/>
                  </dgm:adjLst>
                </dgm:shape>
              </dgm:else>
            </dgm:choose>
            <dgm:presOf/>
          </dgm:layoutNode>
          <dgm:layoutNode name="spChevron1">
            <dgm:alg type="sp"/>
            <dgm:shape xmlns:r="http://schemas.openxmlformats.org/officeDocument/2006/relationships" r:blip="">
              <dgm:adjLst/>
            </dgm:shape>
            <dgm:presOf/>
          </dgm:layoutNode>
        </dgm:layoutNode>
        <dgm:choose name="Name31">
          <dgm:if name="Name32" axis="root ch" ptType="all node" func="cnt" op="equ" val="2">
            <dgm:layoutNode name="overlap">
              <dgm:alg type="sp"/>
              <dgm:shape xmlns:r="http://schemas.openxmlformats.org/officeDocument/2006/relationships" r:blip="">
                <dgm:adjLst/>
              </dgm:shape>
              <dgm:presOf/>
            </dgm:layoutNode>
            <dgm:layoutNode name="chevronComposite2" styleLbl="alignImgPlace1">
              <dgm:alg type="composite"/>
              <dgm:shape xmlns:r="http://schemas.openxmlformats.org/officeDocument/2006/relationships" r:blip="">
                <dgm:adjLst/>
              </dgm:shape>
              <dgm:presOf/>
              <dgm:constrLst>
                <dgm:constr type="l" for="ch" forName="chevron2"/>
                <dgm:constr type="t" for="ch" forName="chevron2" refType="h" fact="0.1923"/>
                <dgm:constr type="w" for="ch" forName="chevron2" refType="w"/>
                <dgm:constr type="b" for="ch" forName="chevron2" refType="h"/>
                <dgm:constr type="l" for="ch" forName="spChevron2"/>
                <dgm:constr type="t" for="ch" forName="spChevron2"/>
                <dgm:constr type="w" for="ch" forName="spChevron2" refType="w" fact="0.01"/>
                <dgm:constr type="h" for="ch" forName="spChevron2" refType="h" fact="0.01"/>
              </dgm:constrLst>
              <dgm:layoutNode name="chevron2">
                <dgm:alg type="sp"/>
                <dgm:choose name="Name33">
                  <dgm:if name="Name34" func="var" arg="dir" op="equ" val="norm">
                    <dgm:shape xmlns:r="http://schemas.openxmlformats.org/officeDocument/2006/relationships" type="chevron" r:blip="">
                      <dgm:adjLst>
                        <dgm:adj idx="1" val="0.6231"/>
                      </dgm:adjLst>
                    </dgm:shape>
                  </dgm:if>
                  <dgm:else name="Name35">
                    <dgm:shape xmlns:r="http://schemas.openxmlformats.org/officeDocument/2006/relationships" rot="180" type="chevron" r:blip="">
                      <dgm:adjLst>
                        <dgm:adj idx="1" val="0.6231"/>
                      </dgm:adjLst>
                    </dgm:shape>
                  </dgm:else>
                </dgm:choose>
                <dgm:presOf/>
              </dgm:layoutNode>
              <dgm:layoutNode name="spChevron2">
                <dgm:alg type="sp"/>
                <dgm:shape xmlns:r="http://schemas.openxmlformats.org/officeDocument/2006/relationships" r:blip="">
                  <dgm:adjLst/>
                </dgm:shape>
                <dgm:presOf/>
              </dgm:layoutNode>
            </dgm:layoutNode>
          </dgm:if>
          <dgm:else name="Name36"/>
        </dgm:choos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18.xml><?xml version="1.0" encoding="utf-8"?>
<dgm:layoutDef xmlns:dgm="http://schemas.openxmlformats.org/drawingml/2006/diagram" xmlns:a="http://schemas.openxmlformats.org/drawingml/2006/main" uniqueId="urn:microsoft.com/office/officeart/2005/8/layout/balance1">
  <dgm:title val=""/>
  <dgm:desc val=""/>
  <dgm:catLst>
    <dgm:cat type="relationship" pri="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23">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25" srcId="2" destId="23" srcOrd="0" destOrd="0"/>
      </dgm:cxnLst>
      <dgm:bg/>
      <dgm:whole/>
    </dgm:dataModel>
  </dgm:sampData>
  <dgm:styleData>
    <dgm:dataModel>
      <dgm:ptLst>
        <dgm:pt modelId="0" type="doc"/>
        <dgm:pt modelId="1"/>
        <dgm:pt modelId="11"/>
        <dgm:pt modelId="12"/>
        <dgm:pt modelId="2"/>
        <dgm:pt modelId="21"/>
        <dgm:pt modelId="22"/>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tyleData>
  <dgm:clrData>
    <dgm:dataModel>
      <dgm:ptLst>
        <dgm:pt modelId="0" type="doc"/>
        <dgm:pt modelId="1"/>
        <dgm:pt modelId="11"/>
        <dgm:pt modelId="12"/>
        <dgm:pt modelId="13"/>
        <dgm:pt modelId="2"/>
        <dgm:pt modelId="21"/>
        <dgm:pt modelId="22"/>
        <dgm:pt modelId="23"/>
      </dgm:ptLst>
      <dgm:cxnLst>
        <dgm:cxn modelId="4" srcId="0" destId="1" srcOrd="0" destOrd="0"/>
        <dgm:cxn modelId="5" srcId="0" destId="2" srcOrd="1" destOrd="0"/>
        <dgm:cxn modelId="15" srcId="1" destId="11" srcOrd="0" destOrd="0"/>
        <dgm:cxn modelId="16" srcId="1" destId="12" srcOrd="0" destOrd="0"/>
        <dgm:cxn modelId="17" srcId="1" destId="13" srcOrd="0" destOrd="0"/>
        <dgm:cxn modelId="25" srcId="2" destId="21" srcOrd="0" destOrd="0"/>
        <dgm:cxn modelId="26" srcId="2" destId="22" srcOrd="0" destOrd="0"/>
        <dgm:cxn modelId="27" srcId="2" destId="23" srcOrd="0" destOrd="0"/>
      </dgm:cxnLst>
      <dgm:bg/>
      <dgm:whole/>
    </dgm:dataModel>
  </dgm:clrData>
  <dgm:layoutNode name="outerComposite">
    <dgm:varLst>
      <dgm:chMax val="2"/>
      <dgm:animLvl val="lvl"/>
      <dgm:resizeHandles val="exact"/>
    </dgm:varLst>
    <dgm:alg type="composite">
      <dgm:param type="ar" val="1"/>
    </dgm:alg>
    <dgm:shape xmlns:r="http://schemas.openxmlformats.org/officeDocument/2006/relationships" r:blip="">
      <dgm:adjLst/>
    </dgm:shape>
    <dgm:presOf/>
    <dgm:constrLst>
      <dgm:constr type="h" for="ch" forName="parentComposite" refType="h" refFor="ch" refForName="dummyMaxCanvas" op="equ" fact="0.2"/>
      <dgm:constr type="t" for="ch" forName="parentComposite"/>
      <dgm:constr type="h" for="ch" forName="childrenComposite" refType="h" refFor="ch" refForName="dummyMaxCanvas" op="equ" fact="0.8"/>
      <dgm:constr type="t" for="ch" forName="childrenComposite" refType="h" refFor="ch" refForName="dummyMaxCanvas" fact="0.2"/>
    </dgm:constrLst>
    <dgm:ruleLst/>
    <dgm:layoutNode name="dummyMaxCanvas">
      <dgm:alg type="sp"/>
      <dgm:shape xmlns:r="http://schemas.openxmlformats.org/officeDocument/2006/relationships" r:blip="">
        <dgm:adjLst/>
      </dgm:shape>
      <dgm:presOf/>
      <dgm:constrLst/>
      <dgm:ruleLst/>
    </dgm:layoutNode>
    <dgm:layoutNode name="parentComposite">
      <dgm:alg type="composite"/>
      <dgm:shape xmlns:r="http://schemas.openxmlformats.org/officeDocument/2006/relationships" r:blip="">
        <dgm:adjLst/>
      </dgm:shape>
      <dgm:presOf/>
      <dgm:constrLst>
        <dgm:constr type="w" for="ch" forName="parent1" refType="w" fact="0.36"/>
        <dgm:constr type="ctrX" for="ch" forName="parent1" refType="w" fact="0.24"/>
        <dgm:constr type="w" for="ch" forName="parent2" refType="w" fact="0.36"/>
        <dgm:constr type="ctrX" for="ch" forName="parent2" refType="w" fact="0.76"/>
        <dgm:constr type="primFontSz" for="ch" ptType="node" op="equ"/>
      </dgm:constrLst>
      <dgm:ruleLst/>
      <dgm:layoutNode name="parent1" styleLbl="alignAccFollowNode1">
        <dgm:varLst>
          <dgm:chMax val="4"/>
        </dgm:varLst>
        <dgm:alg type="tx"/>
        <dgm:shape xmlns:r="http://schemas.openxmlformats.org/officeDocument/2006/relationships" type="roundRect" r:blip="">
          <dgm:adjLst>
            <dgm:adj idx="1" val="0.1"/>
          </dgm:adjLst>
        </dgm:shape>
        <dgm:presOf axis="ch" ptType="node"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2" styleLbl="alignAccFollowNode1">
        <dgm:varLst>
          <dgm:chMax val="4"/>
        </dgm:varLst>
        <dgm:alg type="tx"/>
        <dgm:shape xmlns:r="http://schemas.openxmlformats.org/officeDocument/2006/relationships" type="roundRect" r:blip="">
          <dgm:adjLst>
            <dgm:adj idx="1" val="0.1"/>
          </dgm:adjLst>
        </dgm:shape>
        <dgm:presOf axis="ch" ptType="node" st="2"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name="childrenComposite">
      <dgm:alg type="composite"/>
      <dgm:shape xmlns:r="http://schemas.openxmlformats.org/officeDocument/2006/relationships" r:blip="">
        <dgm:adjLst/>
      </dgm:shape>
      <dgm:presOf/>
      <dgm:constrLst>
        <dgm:constr type="primFontSz" for="ch" ptType="node" op="equ" val="65"/>
        <dgm:constr type="w" for="ch" forName="fulcrum" refType="w" fact="0.15"/>
        <dgm:constr type="h" for="ch" forName="fulcrum" refType="w" refFor="ch" refForName="fulcrum"/>
        <dgm:constr type="b" for="ch" forName="fulcrum" refType="h"/>
        <dgm:constr type="ctrX" for="ch" forName="fulcrum" refType="w" fact="0.5"/>
        <dgm:constr type="w" for="ch" forName="balance_00" refType="w" fact="0.9"/>
        <dgm:constr type="h" for="ch" forName="balance_00" refType="h" fact="0.076"/>
        <dgm:constr type="b" for="ch" forName="balance_00" refType="h" fact="0.81"/>
        <dgm:constr type="ctrX" for="ch" forName="balance_00" refType="w" fact="0.5"/>
        <dgm:constr type="w" for="ch" forName="balance_01" refType="w"/>
        <dgm:constr type="h" for="ch" forName="balance_01" refType="h" fact="0.157"/>
        <dgm:constr type="b" for="ch" forName="balance_01" refType="h" fact="0.85"/>
        <dgm:constr type="ctrX" for="ch" forName="balance_01" refType="w" fact="0.5"/>
        <dgm:constr type="w" for="ch" forName="balance_02" refType="w"/>
        <dgm:constr type="h" for="ch" forName="balance_02" refType="h" fact="0.157"/>
        <dgm:constr type="b" for="ch" forName="balance_02" refType="h" fact="0.85"/>
        <dgm:constr type="ctrX" for="ch" forName="balance_02" refType="w" fact="0.5"/>
        <dgm:constr type="w" for="ch" forName="balance_03" refType="w"/>
        <dgm:constr type="h" for="ch" forName="balance_03" refType="h" fact="0.157"/>
        <dgm:constr type="b" for="ch" forName="balance_03" refType="h" fact="0.85"/>
        <dgm:constr type="ctrX" for="ch" forName="balance_03" refType="w" fact="0.5"/>
        <dgm:constr type="w" for="ch" forName="balance_04" refType="w"/>
        <dgm:constr type="h" for="ch" forName="balance_04" refType="h" fact="0.157"/>
        <dgm:constr type="b" for="ch" forName="balance_04" refType="h" fact="0.85"/>
        <dgm:constr type="ctrX" for="ch" forName="balance_04" refType="w" fact="0.5"/>
        <dgm:constr type="w" for="ch" forName="balance_10" refType="w"/>
        <dgm:constr type="h" for="ch" forName="balance_10" refType="h" fact="0.157"/>
        <dgm:constr type="b" for="ch" forName="balance_10" refType="h" fact="0.85"/>
        <dgm:constr type="ctrX" for="ch" forName="balance_10" refType="w" fact="0.5"/>
        <dgm:constr type="w" for="ch" forName="balance_11" refType="w" fact="0.9"/>
        <dgm:constr type="h" for="ch" forName="balance_11" refType="h" fact="0.076"/>
        <dgm:constr type="b" for="ch" forName="balance_11" refType="h" fact="0.81"/>
        <dgm:constr type="ctrX" for="ch" forName="balance_11" refType="w" fact="0.5"/>
        <dgm:constr type="w" for="ch" forName="balance_12" refType="w"/>
        <dgm:constr type="h" for="ch" forName="balance_12" refType="h" fact="0.157"/>
        <dgm:constr type="b" for="ch" forName="balance_12" refType="h" fact="0.85"/>
        <dgm:constr type="ctrX" for="ch" forName="balance_12" refType="w" fact="0.5"/>
        <dgm:constr type="w" for="ch" forName="balance_13" refType="w"/>
        <dgm:constr type="h" for="ch" forName="balance_13" refType="h" fact="0.157"/>
        <dgm:constr type="b" for="ch" forName="balance_13" refType="h" fact="0.85"/>
        <dgm:constr type="ctrX" for="ch" forName="balance_13" refType="w" fact="0.5"/>
        <dgm:constr type="w" for="ch" forName="balance_14" refType="w"/>
        <dgm:constr type="h" for="ch" forName="balance_14" refType="h" fact="0.157"/>
        <dgm:constr type="b" for="ch" forName="balance_14" refType="h" fact="0.85"/>
        <dgm:constr type="ctrX" for="ch" forName="balance_14" refType="w" fact="0.5"/>
        <dgm:constr type="w" for="ch" forName="balance_20" refType="w"/>
        <dgm:constr type="h" for="ch" forName="balance_20" refType="h" fact="0.157"/>
        <dgm:constr type="b" for="ch" forName="balance_20" refType="h" fact="0.85"/>
        <dgm:constr type="ctrX" for="ch" forName="balance_20" refType="w" fact="0.5"/>
        <dgm:constr type="w" for="ch" forName="balance_21" refType="w"/>
        <dgm:constr type="h" for="ch" forName="balance_21" refType="h" fact="0.157"/>
        <dgm:constr type="b" for="ch" forName="balance_21" refType="h" fact="0.85"/>
        <dgm:constr type="ctrX" for="ch" forName="balance_21" refType="w" fact="0.5"/>
        <dgm:constr type="w" for="ch" forName="balance_22" refType="w" fact="0.9"/>
        <dgm:constr type="h" for="ch" forName="balance_22" refType="h" fact="0.076"/>
        <dgm:constr type="b" for="ch" forName="balance_22" refType="h" fact="0.81"/>
        <dgm:constr type="ctrX" for="ch" forName="balance_22" refType="w" fact="0.5"/>
        <dgm:constr type="w" for="ch" forName="balance_23" refType="w"/>
        <dgm:constr type="h" for="ch" forName="balance_23" refType="h" fact="0.157"/>
        <dgm:constr type="b" for="ch" forName="balance_23" refType="h" fact="0.85"/>
        <dgm:constr type="ctrX" for="ch" forName="balance_23" refType="w" fact="0.5"/>
        <dgm:constr type="w" for="ch" forName="balance_24" refType="w"/>
        <dgm:constr type="h" for="ch" forName="balance_24" refType="h" fact="0.157"/>
        <dgm:constr type="b" for="ch" forName="balance_24" refType="h" fact="0.85"/>
        <dgm:constr type="ctrX" for="ch" forName="balance_24" refType="w" fact="0.5"/>
        <dgm:constr type="w" for="ch" forName="balance_30" refType="w"/>
        <dgm:constr type="h" for="ch" forName="balance_30" refType="h" fact="0.157"/>
        <dgm:constr type="b" for="ch" forName="balance_30" refType="h" fact="0.85"/>
        <dgm:constr type="ctrX" for="ch" forName="balance_30" refType="w" fact="0.5"/>
        <dgm:constr type="w" for="ch" forName="balance_31" refType="w"/>
        <dgm:constr type="h" for="ch" forName="balance_31" refType="h" fact="0.157"/>
        <dgm:constr type="b" for="ch" forName="balance_31" refType="h" fact="0.85"/>
        <dgm:constr type="ctrX" for="ch" forName="balance_31" refType="w" fact="0.5"/>
        <dgm:constr type="w" for="ch" forName="balance_32" refType="w"/>
        <dgm:constr type="h" for="ch" forName="balance_32" refType="h" fact="0.157"/>
        <dgm:constr type="b" for="ch" forName="balance_32" refType="h" fact="0.85"/>
        <dgm:constr type="ctrX" for="ch" forName="balance_32" refType="w" fact="0.5"/>
        <dgm:constr type="w" for="ch" forName="balance_33" refType="w" fact="0.9"/>
        <dgm:constr type="h" for="ch" forName="balance_33" refType="h" fact="0.076"/>
        <dgm:constr type="b" for="ch" forName="balance_33" refType="h" fact="0.81"/>
        <dgm:constr type="ctrX" for="ch" forName="balance_33" refType="w" fact="0.5"/>
        <dgm:constr type="w" for="ch" forName="balance_34" refType="w"/>
        <dgm:constr type="h" for="ch" forName="balance_34" refType="h" fact="0.157"/>
        <dgm:constr type="b" for="ch" forName="balance_34" refType="h" fact="0.85"/>
        <dgm:constr type="ctrX" for="ch" forName="balance_34" refType="w" fact="0.5"/>
        <dgm:constr type="w" for="ch" forName="balance_40" refType="w"/>
        <dgm:constr type="h" for="ch" forName="balance_40" refType="h" fact="0.157"/>
        <dgm:constr type="b" for="ch" forName="balance_40" refType="h" fact="0.85"/>
        <dgm:constr type="ctrX" for="ch" forName="balance_40" refType="w" fact="0.5"/>
        <dgm:constr type="w" for="ch" forName="balance_41" refType="w"/>
        <dgm:constr type="h" for="ch" forName="balance_41" refType="h" fact="0.157"/>
        <dgm:constr type="b" for="ch" forName="balance_41" refType="h" fact="0.85"/>
        <dgm:constr type="ctrX" for="ch" forName="balance_41" refType="w" fact="0.5"/>
        <dgm:constr type="w" for="ch" forName="balance_42" refType="w"/>
        <dgm:constr type="h" for="ch" forName="balance_42" refType="h" fact="0.157"/>
        <dgm:constr type="b" for="ch" forName="balance_42" refType="h" fact="0.85"/>
        <dgm:constr type="ctrX" for="ch" forName="balance_42" refType="w" fact="0.5"/>
        <dgm:constr type="w" for="ch" forName="balance_43" refType="w"/>
        <dgm:constr type="h" for="ch" forName="balance_43" refType="h" fact="0.157"/>
        <dgm:constr type="b" for="ch" forName="balance_43" refType="h" fact="0.85"/>
        <dgm:constr type="ctrX" for="ch" forName="balance_43" refType="w" fact="0.5"/>
        <dgm:constr type="w" for="ch" forName="balance_44" refType="w" fact="0.9"/>
        <dgm:constr type="h" for="ch" forName="balance_44" refType="h" fact="0.076"/>
        <dgm:constr type="b" for="ch" forName="balance_44" refType="h" fact="0.81"/>
        <dgm:constr type="ctrX" for="ch" forName="balance_44" refType="w" fact="0.5"/>
        <dgm:constr type="w" for="ch" forName="right_01_1" refType="w" fact="0.4"/>
        <dgm:constr type="h" for="ch" forName="right_01_1" refType="h" fact="0.7"/>
        <dgm:constr type="b" for="ch" forName="right_01_1" refType="h" fact="0.76"/>
        <dgm:constr type="ctrX" for="ch" forName="right_01_1" refType="w" fact="0.78"/>
        <dgm:constr type="w" for="ch" forName="left_10_1" refType="w" fact="0.4"/>
        <dgm:constr type="h" for="ch" forName="left_10_1" refType="h" fact="0.7"/>
        <dgm:constr type="b" for="ch" forName="left_10_1" refType="h" fact="0.76"/>
        <dgm:constr type="ctrX" for="ch" forName="left_10_1" refType="w" fact="0.22"/>
        <dgm:constr type="w" for="ch" forName="right_11_1" refType="w" fact="0.36"/>
        <dgm:constr type="h" for="ch" forName="right_11_1" refType="h" fact="0.67"/>
        <dgm:constr type="b" for="ch" forName="right_11_1" refType="h" fact="0.725"/>
        <dgm:constr type="ctrX" for="ch" forName="right_11_1" refType="w" fact="0.76"/>
        <dgm:constr type="w" for="ch" forName="left_11_1" refType="w" fact="0.36"/>
        <dgm:constr type="h" for="ch" forName="left_11_1" refType="h" fact="0.67"/>
        <dgm:constr type="b" for="ch" forName="left_11_1" refType="h" fact="0.725"/>
        <dgm:constr type="ctrX" for="ch" forName="left_11_1" refType="w" fact="0.24"/>
        <dgm:constr type="w" for="ch" forName="right_02_1" refType="w" fact="0.388"/>
        <dgm:constr type="h" for="ch" forName="right_02_1" refType="h" fact="0.36"/>
        <dgm:constr type="b" for="ch" forName="right_02_1" refType="h" fact="0.76"/>
        <dgm:constr type="ctrX" for="ch" forName="right_02_1" refType="w" fact="0.77"/>
        <dgm:constr type="w" for="ch" forName="right_02_2" refType="w" fact="0.388"/>
        <dgm:constr type="h" for="ch" forName="right_02_2" refType="h" fact="0.36"/>
        <dgm:constr type="b" for="ch" forName="right_02_2" refType="h" fact="0.42"/>
        <dgm:constr type="ctrX" for="ch" forName="right_02_2" refType="w" fact="0.79"/>
        <dgm:constr type="w" for="ch" forName="left_20_1" refType="w" fact="0.388"/>
        <dgm:constr type="h" for="ch" forName="left_20_1" refType="h" fact="0.36"/>
        <dgm:constr type="b" for="ch" forName="left_20_1" refType="h" fact="0.76"/>
        <dgm:constr type="ctrX" for="ch" forName="left_20_1" refType="w" fact="0.23"/>
        <dgm:constr type="w" for="ch" forName="left_20_2" refType="w" fact="0.388"/>
        <dgm:constr type="h" for="ch" forName="left_20_2" refType="h" fact="0.36"/>
        <dgm:constr type="b" for="ch" forName="left_20_2" refType="h" fact="0.42"/>
        <dgm:constr type="ctrX" for="ch" forName="left_20_2" refType="w" fact="0.21"/>
        <dgm:constr type="w" for="ch" forName="right_12_1" refType="w" fact="0.388"/>
        <dgm:constr type="h" for="ch" forName="right_12_1" refType="h" fact="0.36"/>
        <dgm:constr type="b" for="ch" forName="right_12_1" refType="h" fact="0.76"/>
        <dgm:constr type="ctrX" for="ch" forName="right_12_1" refType="w" fact="0.77"/>
        <dgm:constr type="w" for="ch" forName="right_12_2" refType="w" fact="0.388"/>
        <dgm:constr type="h" for="ch" forName="right_12_2" refType="h" fact="0.36"/>
        <dgm:constr type="b" for="ch" forName="right_12_2" refType="h" fact="0.42"/>
        <dgm:constr type="ctrX" for="ch" forName="right_12_2" refType="w" fact="0.79"/>
        <dgm:constr type="w" for="ch" forName="left_12_1" refType="w" fact="0.388"/>
        <dgm:constr type="h" for="ch" forName="left_12_1" refType="h" fact="0.36"/>
        <dgm:constr type="b" for="ch" forName="left_12_1" refType="h" fact="0.715"/>
        <dgm:constr type="ctrX" for="ch" forName="left_12_1" refType="w" fact="0.255"/>
        <dgm:constr type="w" for="ch" forName="right_22_1" refType="w" fact="0.36"/>
        <dgm:constr type="h" for="ch" forName="right_22_1" refType="h" fact="0.32"/>
        <dgm:constr type="b" for="ch" forName="right_22_1" refType="h" fact="0.725"/>
        <dgm:constr type="ctrX" for="ch" forName="right_22_1" refType="w" fact="0.76"/>
        <dgm:constr type="w" for="ch" forName="right_22_2" refType="w" fact="0.36"/>
        <dgm:constr type="h" for="ch" forName="right_22_2" refType="h" fact="0.32"/>
        <dgm:constr type="b" for="ch" forName="right_22_2" refType="h" fact="0.39"/>
        <dgm:constr type="ctrX" for="ch" forName="right_22_2" refType="w" fact="0.76"/>
        <dgm:constr type="w" for="ch" forName="left_22_1" refType="w" fact="0.36"/>
        <dgm:constr type="h" for="ch" forName="left_22_1" refType="h" fact="0.32"/>
        <dgm:constr type="b" for="ch" forName="left_22_1" refType="h" fact="0.725"/>
        <dgm:constr type="ctrX" for="ch" forName="left_22_1" refType="w" fact="0.24"/>
        <dgm:constr type="w" for="ch" forName="left_22_2" refType="w" fact="0.36"/>
        <dgm:constr type="h" for="ch" forName="left_22_2" refType="h" fact="0.32"/>
        <dgm:constr type="b" for="ch" forName="left_22_2" refType="h" fact="0.39"/>
        <dgm:constr type="ctrX" for="ch" forName="left_22_2" refType="w" fact="0.24"/>
        <dgm:constr type="w" for="ch" forName="left_21_1" refType="w" fact="0.388"/>
        <dgm:constr type="h" for="ch" forName="left_21_1" refType="h" fact="0.36"/>
        <dgm:constr type="b" for="ch" forName="left_21_1" refType="h" fact="0.76"/>
        <dgm:constr type="ctrX" for="ch" forName="left_21_1" refType="w" fact="0.23"/>
        <dgm:constr type="w" for="ch" forName="left_21_2" refType="w" fact="0.388"/>
        <dgm:constr type="h" for="ch" forName="left_21_2" refType="h" fact="0.36"/>
        <dgm:constr type="b" for="ch" forName="left_21_2" refType="h" fact="0.42"/>
        <dgm:constr type="ctrX" for="ch" forName="left_21_2" refType="w" fact="0.21"/>
        <dgm:constr type="w" for="ch" forName="right_21_1" refType="w" fact="0.388"/>
        <dgm:constr type="h" for="ch" forName="right_21_1" refType="h" fact="0.36"/>
        <dgm:constr type="b" for="ch" forName="right_21_1" refType="h" fact="0.715"/>
        <dgm:constr type="ctrX" for="ch" forName="right_21_1" refType="w" fact="0.745"/>
        <dgm:constr type="w" for="ch" forName="right_03_1" refType="w" fact="0.37"/>
        <dgm:constr type="h" for="ch" forName="right_03_1" refType="h" fact="0.24"/>
        <dgm:constr type="b" for="ch" forName="right_03_1" refType="h" fact="0.76"/>
        <dgm:constr type="ctrX" for="ch" forName="right_03_1" refType="w" fact="0.77"/>
        <dgm:constr type="w" for="ch" forName="right_03_2" refType="w" fact="0.37"/>
        <dgm:constr type="h" for="ch" forName="right_03_2" refType="h" fact="0.24"/>
        <dgm:constr type="b" for="ch" forName="right_03_2" refType="h" fact="0.535"/>
        <dgm:constr type="ctrX" for="ch" forName="right_03_2" refType="w" fact="0.783"/>
        <dgm:constr type="w" for="ch" forName="right_03_3" refType="w" fact="0.37"/>
        <dgm:constr type="h" for="ch" forName="right_03_3" refType="h" fact="0.24"/>
        <dgm:constr type="b" for="ch" forName="right_03_3" refType="h" fact="0.315"/>
        <dgm:constr type="ctrX" for="ch" forName="right_03_3" refType="w" fact="0.796"/>
        <dgm:constr type="w" for="ch" forName="left_30_1" refType="w" fact="0.37"/>
        <dgm:constr type="h" for="ch" forName="left_30_1" refType="h" fact="0.24"/>
        <dgm:constr type="b" for="ch" forName="left_30_1" refType="h" fact="0.76"/>
        <dgm:constr type="ctrX" for="ch" forName="left_30_1" refType="w" fact="0.23"/>
        <dgm:constr type="w" for="ch" forName="left_30_2" refType="w" fact="0.37"/>
        <dgm:constr type="h" for="ch" forName="left_30_2" refType="h" fact="0.24"/>
        <dgm:constr type="b" for="ch" forName="left_30_2" refType="h" fact="0.535"/>
        <dgm:constr type="ctrX" for="ch" forName="left_30_2" refType="w" fact="0.217"/>
        <dgm:constr type="w" for="ch" forName="left_30_3" refType="w" fact="0.37"/>
        <dgm:constr type="h" for="ch" forName="left_30_3" refType="h" fact="0.24"/>
        <dgm:constr type="b" for="ch" forName="left_30_3" refType="h" fact="0.315"/>
        <dgm:constr type="ctrX" for="ch" forName="left_30_3" refType="w" fact="0.204"/>
        <dgm:constr type="w" for="ch" forName="right_13_1" refType="w" fact="0.37"/>
        <dgm:constr type="h" for="ch" forName="right_13_1" refType="h" fact="0.24"/>
        <dgm:constr type="b" for="ch" forName="right_13_1" refType="h" fact="0.76"/>
        <dgm:constr type="ctrX" for="ch" forName="right_13_1" refType="w" fact="0.77"/>
        <dgm:constr type="w" for="ch" forName="right_13_2" refType="w" fact="0.37"/>
        <dgm:constr type="h" for="ch" forName="right_13_2" refType="h" fact="0.24"/>
        <dgm:constr type="b" for="ch" forName="right_13_2" refType="h" fact="0.535"/>
        <dgm:constr type="ctrX" for="ch" forName="right_13_2" refType="w" fact="0.783"/>
        <dgm:constr type="w" for="ch" forName="right_13_3" refType="w" fact="0.37"/>
        <dgm:constr type="h" for="ch" forName="right_13_3" refType="h" fact="0.24"/>
        <dgm:constr type="b" for="ch" forName="right_13_3" refType="h" fact="0.315"/>
        <dgm:constr type="ctrX" for="ch" forName="right_13_3" refType="w" fact="0.796"/>
        <dgm:constr type="w" for="ch" forName="left_13_1" refType="w" fact="0.37"/>
        <dgm:constr type="h" for="ch" forName="left_13_1" refType="h" fact="0.24"/>
        <dgm:constr type="b" for="ch" forName="left_13_1" refType="h" fact="0.715"/>
        <dgm:constr type="ctrX" for="ch" forName="left_13_1" refType="w" fact="0.255"/>
        <dgm:constr type="w" for="ch" forName="left_31_1" refType="w" fact="0.37"/>
        <dgm:constr type="h" for="ch" forName="left_31_1" refType="h" fact="0.24"/>
        <dgm:constr type="b" for="ch" forName="left_31_1" refType="h" fact="0.76"/>
        <dgm:constr type="ctrX" for="ch" forName="left_31_1" refType="w" fact="0.23"/>
        <dgm:constr type="w" for="ch" forName="left_31_2" refType="w" fact="0.37"/>
        <dgm:constr type="h" for="ch" forName="left_31_2" refType="h" fact="0.24"/>
        <dgm:constr type="b" for="ch" forName="left_31_2" refType="h" fact="0.535"/>
        <dgm:constr type="ctrX" for="ch" forName="left_31_2" refType="w" fact="0.217"/>
        <dgm:constr type="w" for="ch" forName="left_31_3" refType="w" fact="0.37"/>
        <dgm:constr type="h" for="ch" forName="left_31_3" refType="h" fact="0.24"/>
        <dgm:constr type="b" for="ch" forName="left_31_3" refType="h" fact="0.315"/>
        <dgm:constr type="ctrX" for="ch" forName="left_31_3" refType="w" fact="0.204"/>
        <dgm:constr type="w" for="ch" forName="right_31_1" refType="w" fact="0.37"/>
        <dgm:constr type="h" for="ch" forName="right_31_1" refType="h" fact="0.24"/>
        <dgm:constr type="b" for="ch" forName="right_31_1" refType="h" fact="0.715"/>
        <dgm:constr type="ctrX" for="ch" forName="right_31_1" refType="w" fact="0.745"/>
        <dgm:constr type="w" for="ch" forName="right_23_1" refType="w" fact="0.37"/>
        <dgm:constr type="h" for="ch" forName="right_23_1" refType="h" fact="0.24"/>
        <dgm:constr type="b" for="ch" forName="right_23_1" refType="h" fact="0.76"/>
        <dgm:constr type="ctrX" for="ch" forName="right_23_1" refType="w" fact="0.77"/>
        <dgm:constr type="w" for="ch" forName="right_23_2" refType="w" fact="0.37"/>
        <dgm:constr type="h" for="ch" forName="right_23_2" refType="h" fact="0.24"/>
        <dgm:constr type="b" for="ch" forName="right_23_2" refType="h" fact="0.535"/>
        <dgm:constr type="ctrX" for="ch" forName="right_23_2" refType="w" fact="0.783"/>
        <dgm:constr type="w" for="ch" forName="right_23_3" refType="w" fact="0.37"/>
        <dgm:constr type="h" for="ch" forName="right_23_3" refType="h" fact="0.24"/>
        <dgm:constr type="b" for="ch" forName="right_23_3" refType="h" fact="0.315"/>
        <dgm:constr type="ctrX" for="ch" forName="right_23_3" refType="w" fact="0.796"/>
        <dgm:constr type="w" for="ch" forName="left_23_1" refType="w" fact="0.37"/>
        <dgm:constr type="h" for="ch" forName="left_23_1" refType="h" fact="0.24"/>
        <dgm:constr type="b" for="ch" forName="left_23_1" refType="h" fact="0.715"/>
        <dgm:constr type="ctrX" for="ch" forName="left_23_1" refType="w" fact="0.255"/>
        <dgm:constr type="w" for="ch" forName="left_23_2" refType="w" fact="0.37"/>
        <dgm:constr type="h" for="ch" forName="left_23_2" refType="h" fact="0.24"/>
        <dgm:constr type="b" for="ch" forName="left_23_2" refType="h" fact="0.49"/>
        <dgm:constr type="ctrX" for="ch" forName="left_23_2" refType="w" fact="0.268"/>
        <dgm:constr type="w" for="ch" forName="left_32_1" refType="w" fact="0.37"/>
        <dgm:constr type="h" for="ch" forName="left_32_1" refType="h" fact="0.24"/>
        <dgm:constr type="b" for="ch" forName="left_32_1" refType="h" fact="0.76"/>
        <dgm:constr type="ctrX" for="ch" forName="left_32_1" refType="w" fact="0.23"/>
        <dgm:constr type="w" for="ch" forName="left_32_2" refType="w" fact="0.37"/>
        <dgm:constr type="h" for="ch" forName="left_32_2" refType="h" fact="0.24"/>
        <dgm:constr type="b" for="ch" forName="left_32_2" refType="h" fact="0.535"/>
        <dgm:constr type="ctrX" for="ch" forName="left_32_2" refType="w" fact="0.217"/>
        <dgm:constr type="w" for="ch" forName="left_32_3" refType="w" fact="0.37"/>
        <dgm:constr type="h" for="ch" forName="left_32_3" refType="h" fact="0.24"/>
        <dgm:constr type="b" for="ch" forName="left_32_3" refType="h" fact="0.315"/>
        <dgm:constr type="ctrX" for="ch" forName="left_32_3" refType="w" fact="0.204"/>
        <dgm:constr type="w" for="ch" forName="right_32_1" refType="w" fact="0.37"/>
        <dgm:constr type="h" for="ch" forName="right_32_1" refType="h" fact="0.24"/>
        <dgm:constr type="b" for="ch" forName="right_32_1" refType="h" fact="0.715"/>
        <dgm:constr type="ctrX" for="ch" forName="right_32_1" refType="w" fact="0.745"/>
        <dgm:constr type="w" for="ch" forName="right_32_2" refType="w" fact="0.37"/>
        <dgm:constr type="h" for="ch" forName="right_32_2" refType="h" fact="0.24"/>
        <dgm:constr type="b" for="ch" forName="right_32_2" refType="h" fact="0.49"/>
        <dgm:constr type="ctrX" for="ch" forName="right_32_2" refType="w" fact="0.732"/>
        <dgm:constr type="w" for="ch" forName="right_33_1" refType="w" fact="0.36"/>
        <dgm:constr type="h" for="ch" forName="right_33_1" refType="h" fact="0.21"/>
        <dgm:constr type="b" for="ch" forName="right_33_1" refType="h" fact="0.725"/>
        <dgm:constr type="ctrX" for="ch" forName="right_33_1" refType="w" fact="0.76"/>
        <dgm:constr type="w" for="ch" forName="right_33_2" refType="w" fact="0.36"/>
        <dgm:constr type="h" for="ch" forName="right_33_2" refType="h" fact="0.21"/>
        <dgm:constr type="b" for="ch" forName="right_33_2" refType="h" fact="0.5"/>
        <dgm:constr type="ctrX" for="ch" forName="right_33_2" refType="w" fact="0.76"/>
        <dgm:constr type="w" for="ch" forName="right_33_3" refType="w" fact="0.36"/>
        <dgm:constr type="h" for="ch" forName="right_33_3" refType="h" fact="0.21"/>
        <dgm:constr type="b" for="ch" forName="right_33_3" refType="h" fact="0.275"/>
        <dgm:constr type="ctrX" for="ch" forName="right_33_3" refType="w" fact="0.76"/>
        <dgm:constr type="w" for="ch" forName="left_33_1" refType="w" fact="0.36"/>
        <dgm:constr type="h" for="ch" forName="left_33_1" refType="h" fact="0.21"/>
        <dgm:constr type="b" for="ch" forName="left_33_1" refType="h" fact="0.725"/>
        <dgm:constr type="ctrX" for="ch" forName="left_33_1" refType="w" fact="0.24"/>
        <dgm:constr type="w" for="ch" forName="left_33_2" refType="w" fact="0.36"/>
        <dgm:constr type="h" for="ch" forName="left_33_2" refType="h" fact="0.21"/>
        <dgm:constr type="b" for="ch" forName="left_33_2" refType="h" fact="0.5"/>
        <dgm:constr type="ctrX" for="ch" forName="left_33_2" refType="w" fact="0.24"/>
        <dgm:constr type="w" for="ch" forName="left_33_3" refType="w" fact="0.36"/>
        <dgm:constr type="h" for="ch" forName="left_33_3" refType="h" fact="0.21"/>
        <dgm:constr type="b" for="ch" forName="left_33_3" refType="h" fact="0.275"/>
        <dgm:constr type="ctrX" for="ch" forName="left_33_3" refType="w" fact="0.24"/>
        <dgm:constr type="w" for="ch" forName="right_04_1" refType="w" fact="0.365"/>
        <dgm:constr type="h" for="ch" forName="right_04_1" refType="h" fact="0.185"/>
        <dgm:constr type="b" for="ch" forName="right_04_1" refType="h" fact="0.76"/>
        <dgm:constr type="ctrX" for="ch" forName="right_04_1" refType="w" fact="0.77"/>
        <dgm:constr type="w" for="ch" forName="right_04_2" refType="w" fact="0.365"/>
        <dgm:constr type="h" for="ch" forName="right_04_2" refType="h" fact="0.185"/>
        <dgm:constr type="b" for="ch" forName="right_04_2" refType="h" fact="0.595"/>
        <dgm:constr type="ctrX" for="ch" forName="right_04_2" refType="w" fact="0.78"/>
        <dgm:constr type="w" for="ch" forName="right_04_3" refType="w" fact="0.365"/>
        <dgm:constr type="h" for="ch" forName="right_04_3" refType="h" fact="0.185"/>
        <dgm:constr type="b" for="ch" forName="right_04_3" refType="h" fact="0.43"/>
        <dgm:constr type="ctrX" for="ch" forName="right_04_3" refType="w" fact="0.79"/>
        <dgm:constr type="w" for="ch" forName="right_04_4" refType="w" fact="0.365"/>
        <dgm:constr type="h" for="ch" forName="right_04_4" refType="h" fact="0.185"/>
        <dgm:constr type="b" for="ch" forName="right_04_4" refType="h" fact="0.265"/>
        <dgm:constr type="ctrX" for="ch" forName="right_04_4" refType="w" fact="0.8"/>
        <dgm:constr type="w" for="ch" forName="left_40_1" refType="w" fact="0.365"/>
        <dgm:constr type="h" for="ch" forName="left_40_1" refType="h" fact="0.185"/>
        <dgm:constr type="b" for="ch" forName="left_40_1" refType="h" fact="0.76"/>
        <dgm:constr type="ctrX" for="ch" forName="left_40_1" refType="w" fact="0.23"/>
        <dgm:constr type="w" for="ch" forName="left_40_2" refType="w" fact="0.365"/>
        <dgm:constr type="h" for="ch" forName="left_40_2" refType="h" fact="0.185"/>
        <dgm:constr type="b" for="ch" forName="left_40_2" refType="h" fact="0.595"/>
        <dgm:constr type="ctrX" for="ch" forName="left_40_2" refType="w" fact="0.22"/>
        <dgm:constr type="w" for="ch" forName="left_40_3" refType="w" fact="0.365"/>
        <dgm:constr type="h" for="ch" forName="left_40_3" refType="h" fact="0.185"/>
        <dgm:constr type="b" for="ch" forName="left_40_3" refType="h" fact="0.43"/>
        <dgm:constr type="ctrX" for="ch" forName="left_40_3" refType="w" fact="0.21"/>
        <dgm:constr type="w" for="ch" forName="left_40_4" refType="w" fact="0.365"/>
        <dgm:constr type="h" for="ch" forName="left_40_4" refType="h" fact="0.185"/>
        <dgm:constr type="b" for="ch" forName="left_40_4" refType="h" fact="0.265"/>
        <dgm:constr type="ctrX" for="ch" forName="left_40_4" refType="w" fact="0.2"/>
        <dgm:constr type="w" for="ch" forName="right_14_1" refType="w" fact="0.365"/>
        <dgm:constr type="h" for="ch" forName="right_14_1" refType="h" fact="0.185"/>
        <dgm:constr type="b" for="ch" forName="right_14_1" refType="h" fact="0.76"/>
        <dgm:constr type="ctrX" for="ch" forName="right_14_1" refType="w" fact="0.77"/>
        <dgm:constr type="w" for="ch" forName="right_14_2" refType="w" fact="0.365"/>
        <dgm:constr type="h" for="ch" forName="right_14_2" refType="h" fact="0.185"/>
        <dgm:constr type="b" for="ch" forName="right_14_2" refType="h" fact="0.595"/>
        <dgm:constr type="ctrX" for="ch" forName="right_14_2" refType="w" fact="0.78"/>
        <dgm:constr type="w" for="ch" forName="right_14_3" refType="w" fact="0.365"/>
        <dgm:constr type="h" for="ch" forName="right_14_3" refType="h" fact="0.185"/>
        <dgm:constr type="b" for="ch" forName="right_14_3" refType="h" fact="0.43"/>
        <dgm:constr type="ctrX" for="ch" forName="right_14_3" refType="w" fact="0.79"/>
        <dgm:constr type="w" for="ch" forName="right_14_4" refType="w" fact="0.365"/>
        <dgm:constr type="h" for="ch" forName="right_14_4" refType="h" fact="0.185"/>
        <dgm:constr type="b" for="ch" forName="right_14_4" refType="h" fact="0.265"/>
        <dgm:constr type="ctrX" for="ch" forName="right_14_4" refType="w" fact="0.8"/>
        <dgm:constr type="w" for="ch" forName="left_14_1" refType="w" fact="0.365"/>
        <dgm:constr type="h" for="ch" forName="left_14_1" refType="h" fact="0.185"/>
        <dgm:constr type="b" for="ch" forName="left_14_1" refType="h" fact="0.715"/>
        <dgm:constr type="ctrX" for="ch" forName="left_14_1" refType="w" fact="0.25"/>
        <dgm:constr type="w" for="ch" forName="left_41_1" refType="w" fact="0.365"/>
        <dgm:constr type="h" for="ch" forName="left_41_1" refType="h" fact="0.185"/>
        <dgm:constr type="b" for="ch" forName="left_41_1" refType="h" fact="0.76"/>
        <dgm:constr type="ctrX" for="ch" forName="left_41_1" refType="w" fact="0.23"/>
        <dgm:constr type="w" for="ch" forName="left_41_2" refType="w" fact="0.365"/>
        <dgm:constr type="h" for="ch" forName="left_41_2" refType="h" fact="0.185"/>
        <dgm:constr type="b" for="ch" forName="left_41_2" refType="h" fact="0.595"/>
        <dgm:constr type="ctrX" for="ch" forName="left_41_2" refType="w" fact="0.22"/>
        <dgm:constr type="w" for="ch" forName="left_41_3" refType="w" fact="0.365"/>
        <dgm:constr type="h" for="ch" forName="left_41_3" refType="h" fact="0.185"/>
        <dgm:constr type="b" for="ch" forName="left_41_3" refType="h" fact="0.43"/>
        <dgm:constr type="ctrX" for="ch" forName="left_41_3" refType="w" fact="0.21"/>
        <dgm:constr type="w" for="ch" forName="left_41_4" refType="w" fact="0.365"/>
        <dgm:constr type="h" for="ch" forName="left_41_4" refType="h" fact="0.185"/>
        <dgm:constr type="b" for="ch" forName="left_41_4" refType="h" fact="0.265"/>
        <dgm:constr type="ctrX" for="ch" forName="left_41_4" refType="w" fact="0.2"/>
        <dgm:constr type="w" for="ch" forName="right_41_1" refType="w" fact="0.365"/>
        <dgm:constr type="h" for="ch" forName="right_41_1" refType="h" fact="0.185"/>
        <dgm:constr type="b" for="ch" forName="right_41_1" refType="h" fact="0.715"/>
        <dgm:constr type="ctrX" for="ch" forName="right_41_1" refType="w" fact="0.75"/>
        <dgm:constr type="w" for="ch" forName="right_24_1" refType="w" fact="0.365"/>
        <dgm:constr type="h" for="ch" forName="right_24_1" refType="h" fact="0.185"/>
        <dgm:constr type="b" for="ch" forName="right_24_1" refType="h" fact="0.76"/>
        <dgm:constr type="ctrX" for="ch" forName="right_24_1" refType="w" fact="0.77"/>
        <dgm:constr type="w" for="ch" forName="right_24_2" refType="w" fact="0.365"/>
        <dgm:constr type="h" for="ch" forName="right_24_2" refType="h" fact="0.185"/>
        <dgm:constr type="b" for="ch" forName="right_24_2" refType="h" fact="0.595"/>
        <dgm:constr type="ctrX" for="ch" forName="right_24_2" refType="w" fact="0.78"/>
        <dgm:constr type="w" for="ch" forName="right_24_3" refType="w" fact="0.365"/>
        <dgm:constr type="h" for="ch" forName="right_24_3" refType="h" fact="0.185"/>
        <dgm:constr type="b" for="ch" forName="right_24_3" refType="h" fact="0.43"/>
        <dgm:constr type="ctrX" for="ch" forName="right_24_3" refType="w" fact="0.79"/>
        <dgm:constr type="w" for="ch" forName="right_24_4" refType="w" fact="0.365"/>
        <dgm:constr type="h" for="ch" forName="right_24_4" refType="h" fact="0.185"/>
        <dgm:constr type="b" for="ch" forName="right_24_4" refType="h" fact="0.265"/>
        <dgm:constr type="ctrX" for="ch" forName="right_24_4" refType="w" fact="0.8"/>
        <dgm:constr type="w" for="ch" forName="left_24_1" refType="w" fact="0.365"/>
        <dgm:constr type="h" for="ch" forName="left_24_1" refType="h" fact="0.185"/>
        <dgm:constr type="b" for="ch" forName="left_24_1" refType="h" fact="0.715"/>
        <dgm:constr type="ctrX" for="ch" forName="left_24_1" refType="w" fact="0.25"/>
        <dgm:constr type="w" for="ch" forName="left_24_2" refType="w" fact="0.365"/>
        <dgm:constr type="h" for="ch" forName="left_24_2" refType="h" fact="0.185"/>
        <dgm:constr type="b" for="ch" forName="left_24_2" refType="h" fact="0.55"/>
        <dgm:constr type="ctrX" for="ch" forName="left_24_2" refType="w" fact="0.26"/>
        <dgm:constr type="w" for="ch" forName="left_42_1" refType="w" fact="0.365"/>
        <dgm:constr type="h" for="ch" forName="left_42_1" refType="h" fact="0.185"/>
        <dgm:constr type="b" for="ch" forName="left_42_1" refType="h" fact="0.76"/>
        <dgm:constr type="ctrX" for="ch" forName="left_42_1" refType="w" fact="0.23"/>
        <dgm:constr type="w" for="ch" forName="left_42_2" refType="w" fact="0.365"/>
        <dgm:constr type="h" for="ch" forName="left_42_2" refType="h" fact="0.185"/>
        <dgm:constr type="b" for="ch" forName="left_42_2" refType="h" fact="0.595"/>
        <dgm:constr type="ctrX" for="ch" forName="left_42_2" refType="w" fact="0.22"/>
        <dgm:constr type="w" for="ch" forName="left_42_3" refType="w" fact="0.365"/>
        <dgm:constr type="h" for="ch" forName="left_42_3" refType="h" fact="0.185"/>
        <dgm:constr type="b" for="ch" forName="left_42_3" refType="h" fact="0.43"/>
        <dgm:constr type="ctrX" for="ch" forName="left_42_3" refType="w" fact="0.21"/>
        <dgm:constr type="w" for="ch" forName="left_42_4" refType="w" fact="0.365"/>
        <dgm:constr type="h" for="ch" forName="left_42_4" refType="h" fact="0.185"/>
        <dgm:constr type="b" for="ch" forName="left_42_4" refType="h" fact="0.265"/>
        <dgm:constr type="ctrX" for="ch" forName="left_42_4" refType="w" fact="0.2"/>
        <dgm:constr type="w" for="ch" forName="right_42_1" refType="w" fact="0.365"/>
        <dgm:constr type="h" for="ch" forName="right_42_1" refType="h" fact="0.185"/>
        <dgm:constr type="b" for="ch" forName="right_42_1" refType="h" fact="0.715"/>
        <dgm:constr type="ctrX" for="ch" forName="right_42_1" refType="w" fact="0.75"/>
        <dgm:constr type="w" for="ch" forName="right_42_2" refType="w" fact="0.365"/>
        <dgm:constr type="h" for="ch" forName="right_42_2" refType="h" fact="0.185"/>
        <dgm:constr type="b" for="ch" forName="right_42_2" refType="h" fact="0.55"/>
        <dgm:constr type="ctrX" for="ch" forName="right_42_2" refType="w" fact="0.74"/>
        <dgm:constr type="w" for="ch" forName="right_34_1" refType="w" fact="0.365"/>
        <dgm:constr type="h" for="ch" forName="right_34_1" refType="h" fact="0.185"/>
        <dgm:constr type="b" for="ch" forName="right_34_1" refType="h" fact="0.76"/>
        <dgm:constr type="ctrX" for="ch" forName="right_34_1" refType="w" fact="0.77"/>
        <dgm:constr type="w" for="ch" forName="right_34_2" refType="w" fact="0.365"/>
        <dgm:constr type="h" for="ch" forName="right_34_2" refType="h" fact="0.185"/>
        <dgm:constr type="b" for="ch" forName="right_34_2" refType="h" fact="0.595"/>
        <dgm:constr type="ctrX" for="ch" forName="right_34_2" refType="w" fact="0.78"/>
        <dgm:constr type="w" for="ch" forName="right_34_3" refType="w" fact="0.365"/>
        <dgm:constr type="h" for="ch" forName="right_34_3" refType="h" fact="0.185"/>
        <dgm:constr type="b" for="ch" forName="right_34_3" refType="h" fact="0.43"/>
        <dgm:constr type="ctrX" for="ch" forName="right_34_3" refType="w" fact="0.79"/>
        <dgm:constr type="w" for="ch" forName="right_34_4" refType="w" fact="0.365"/>
        <dgm:constr type="h" for="ch" forName="right_34_4" refType="h" fact="0.185"/>
        <dgm:constr type="b" for="ch" forName="right_34_4" refType="h" fact="0.265"/>
        <dgm:constr type="ctrX" for="ch" forName="right_34_4" refType="w" fact="0.8"/>
        <dgm:constr type="w" for="ch" forName="left_34_1" refType="w" fact="0.365"/>
        <dgm:constr type="h" for="ch" forName="left_34_1" refType="h" fact="0.185"/>
        <dgm:constr type="b" for="ch" forName="left_34_1" refType="h" fact="0.715"/>
        <dgm:constr type="ctrX" for="ch" forName="left_34_1" refType="w" fact="0.25"/>
        <dgm:constr type="w" for="ch" forName="left_34_2" refType="w" fact="0.365"/>
        <dgm:constr type="h" for="ch" forName="left_34_2" refType="h" fact="0.185"/>
        <dgm:constr type="b" for="ch" forName="left_34_2" refType="h" fact="0.55"/>
        <dgm:constr type="ctrX" for="ch" forName="left_34_2" refType="w" fact="0.26"/>
        <dgm:constr type="w" for="ch" forName="left_34_3" refType="w" fact="0.365"/>
        <dgm:constr type="h" for="ch" forName="left_34_3" refType="h" fact="0.185"/>
        <dgm:constr type="b" for="ch" forName="left_34_3" refType="h" fact="0.385"/>
        <dgm:constr type="ctrX" for="ch" forName="left_34_3" refType="w" fact="0.27"/>
        <dgm:constr type="w" for="ch" forName="left_43_1" refType="w" fact="0.365"/>
        <dgm:constr type="h" for="ch" forName="left_43_1" refType="h" fact="0.185"/>
        <dgm:constr type="b" for="ch" forName="left_43_1" refType="h" fact="0.76"/>
        <dgm:constr type="ctrX" for="ch" forName="left_43_1" refType="w" fact="0.23"/>
        <dgm:constr type="w" for="ch" forName="left_43_2" refType="w" fact="0.365"/>
        <dgm:constr type="h" for="ch" forName="left_43_2" refType="h" fact="0.185"/>
        <dgm:constr type="b" for="ch" forName="left_43_2" refType="h" fact="0.595"/>
        <dgm:constr type="ctrX" for="ch" forName="left_43_2" refType="w" fact="0.22"/>
        <dgm:constr type="w" for="ch" forName="left_43_3" refType="w" fact="0.365"/>
        <dgm:constr type="h" for="ch" forName="left_43_3" refType="h" fact="0.185"/>
        <dgm:constr type="b" for="ch" forName="left_43_3" refType="h" fact="0.43"/>
        <dgm:constr type="ctrX" for="ch" forName="left_43_3" refType="w" fact="0.21"/>
        <dgm:constr type="w" for="ch" forName="left_43_4" refType="w" fact="0.365"/>
        <dgm:constr type="h" for="ch" forName="left_43_4" refType="h" fact="0.185"/>
        <dgm:constr type="b" for="ch" forName="left_43_4" refType="h" fact="0.265"/>
        <dgm:constr type="ctrX" for="ch" forName="left_43_4" refType="w" fact="0.2"/>
        <dgm:constr type="w" for="ch" forName="right_43_1" refType="w" fact="0.365"/>
        <dgm:constr type="h" for="ch" forName="right_43_1" refType="h" fact="0.185"/>
        <dgm:constr type="b" for="ch" forName="right_43_1" refType="h" fact="0.715"/>
        <dgm:constr type="ctrX" for="ch" forName="right_43_1" refType="w" fact="0.75"/>
        <dgm:constr type="w" for="ch" forName="right_43_2" refType="w" fact="0.365"/>
        <dgm:constr type="h" for="ch" forName="right_43_2" refType="h" fact="0.185"/>
        <dgm:constr type="b" for="ch" forName="right_43_2" refType="h" fact="0.55"/>
        <dgm:constr type="ctrX" for="ch" forName="right_43_2" refType="w" fact="0.74"/>
        <dgm:constr type="w" for="ch" forName="right_43_3" refType="w" fact="0.365"/>
        <dgm:constr type="h" for="ch" forName="right_43_3" refType="h" fact="0.185"/>
        <dgm:constr type="b" for="ch" forName="right_43_3" refType="h" fact="0.385"/>
        <dgm:constr type="ctrX" for="ch" forName="right_43_3" refType="w" fact="0.73"/>
        <dgm:constr type="w" for="ch" forName="right_44_1" refType="w" fact="0.36"/>
        <dgm:constr type="h" for="ch" forName="right_44_1" refType="h" fact="0.154"/>
        <dgm:constr type="b" for="ch" forName="right_44_1" refType="h" fact="0.725"/>
        <dgm:constr type="ctrX" for="ch" forName="right_44_1" refType="w" fact="0.76"/>
        <dgm:constr type="w" for="ch" forName="right_44_2" refType="w" fact="0.36"/>
        <dgm:constr type="h" for="ch" forName="right_44_2" refType="h" fact="0.154"/>
        <dgm:constr type="b" for="ch" forName="right_44_2" refType="h" fact="0.559"/>
        <dgm:constr type="ctrX" for="ch" forName="right_44_2" refType="w" fact="0.76"/>
        <dgm:constr type="w" for="ch" forName="right_44_3" refType="w" fact="0.36"/>
        <dgm:constr type="h" for="ch" forName="right_44_3" refType="h" fact="0.154"/>
        <dgm:constr type="b" for="ch" forName="right_44_3" refType="h" fact="0.393"/>
        <dgm:constr type="ctrX" for="ch" forName="right_44_3" refType="w" fact="0.76"/>
        <dgm:constr type="w" for="ch" forName="right_44_4" refType="w" fact="0.36"/>
        <dgm:constr type="h" for="ch" forName="right_44_4" refType="h" fact="0.154"/>
        <dgm:constr type="b" for="ch" forName="right_44_4" refType="h" fact="0.224"/>
        <dgm:constr type="ctrX" for="ch" forName="right_44_4" refType="w" fact="0.76"/>
        <dgm:constr type="w" for="ch" forName="left_44_1" refType="w" fact="0.36"/>
        <dgm:constr type="h" for="ch" forName="left_44_1" refType="h" fact="0.154"/>
        <dgm:constr type="b" for="ch" forName="left_44_1" refType="h" fact="0.725"/>
        <dgm:constr type="ctrX" for="ch" forName="left_44_1" refType="w" fact="0.24"/>
        <dgm:constr type="w" for="ch" forName="left_44_2" refType="w" fact="0.36"/>
        <dgm:constr type="h" for="ch" forName="left_44_2" refType="h" fact="0.154"/>
        <dgm:constr type="b" for="ch" forName="left_44_2" refType="h" fact="0.559"/>
        <dgm:constr type="ctrX" for="ch" forName="left_44_2" refType="w" fact="0.24"/>
        <dgm:constr type="w" for="ch" forName="left_44_3" refType="w" fact="0.36"/>
        <dgm:constr type="h" for="ch" forName="left_44_3" refType="h" fact="0.154"/>
        <dgm:constr type="b" for="ch" forName="left_44_3" refType="h" fact="0.393"/>
        <dgm:constr type="ctrX" for="ch" forName="left_44_3" refType="w" fact="0.24"/>
        <dgm:constr type="w" for="ch" forName="left_44_4" refType="w" fact="0.36"/>
        <dgm:constr type="h" for="ch" forName="left_44_4" refType="h" fact="0.154"/>
        <dgm:constr type="b" for="ch" forName="left_44_4" refType="h" fact="0.224"/>
        <dgm:constr type="ctrX" for="ch" forName="left_44_4" refType="w" fact="0.24"/>
      </dgm:constrLst>
      <dgm:ruleLst/>
      <dgm:layoutNode name="dummyMaxCanvas_ChildArea">
        <dgm:alg type="sp"/>
        <dgm:shape xmlns:r="http://schemas.openxmlformats.org/officeDocument/2006/relationships" r:blip="">
          <dgm:adjLst/>
        </dgm:shape>
        <dgm:presOf/>
        <dgm:constrLst/>
        <dgm:ruleLst/>
      </dgm:layoutNode>
      <dgm:layoutNode name="fulcrum" styleLbl="alignAccFollowNode1">
        <dgm:alg type="sp"/>
        <dgm:shape xmlns:r="http://schemas.openxmlformats.org/officeDocument/2006/relationships" type="triangle" r:blip="">
          <dgm:adjLst/>
        </dgm:shape>
        <dgm:presOf/>
        <dgm:constrLst/>
        <dgm:ruleLst/>
      </dgm:layoutNode>
      <dgm:choose name="Name0">
        <dgm:if name="Name1" axis="ch ch" ptType="node node" st="1 1" cnt="1 0" func="cnt" op="equ" val="0">
          <dgm:choose name="Name2">
            <dgm:if name="Name3" axis="ch ch" ptType="node node" st="2 1" cnt="1 0" func="cnt" op="equ" val="0">
              <dgm:layoutNode name="balance_00" styleLbl="alignAccFollowNode1">
                <dgm:varLst>
                  <dgm:bulletEnabled val="1"/>
                </dgm:varLst>
                <dgm:alg type="sp"/>
                <dgm:shape xmlns:r="http://schemas.openxmlformats.org/officeDocument/2006/relationships" type="rect" r:blip="">
                  <dgm:adjLst/>
                </dgm:shape>
                <dgm:presOf/>
                <dgm:constrLst/>
                <dgm:ruleLst/>
              </dgm:layoutNode>
            </dgm:if>
            <dgm:else name="Name4">
              <dgm:choose name="Name5">
                <dgm:if name="Name6" axis="ch ch" ptType="node node" st="2 1" cnt="1 0" func="cnt" op="equ" val="1">
                  <dgm:layoutNode name="balance_01" styleLbl="alignAccFollowNode1">
                    <dgm:varLst>
                      <dgm:bulletEnabled val="1"/>
                    </dgm:varLst>
                    <dgm:alg type="sp"/>
                    <dgm:shape xmlns:r="http://schemas.openxmlformats.org/officeDocument/2006/relationships" rot="4" type="rect" r:blip="">
                      <dgm:adjLst/>
                    </dgm:shape>
                    <dgm:presOf/>
                    <dgm:constrLst/>
                    <dgm:ruleLst/>
                  </dgm:layoutNode>
                  <dgm:layoutNode name="right_0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
                  <dgm:choose name="Name8">
                    <dgm:if name="Name9" axis="ch ch" ptType="node node" st="2 1" cnt="1 0" func="cnt" op="equ" val="2">
                      <dgm:layoutNode name="balance_02" styleLbl="alignAccFollowNode1">
                        <dgm:varLst>
                          <dgm:bulletEnabled val="1"/>
                        </dgm:varLst>
                        <dgm:alg type="sp"/>
                        <dgm:shape xmlns:r="http://schemas.openxmlformats.org/officeDocument/2006/relationships" rot="4" type="rect" r:blip="">
                          <dgm:adjLst/>
                        </dgm:shape>
                        <dgm:presOf/>
                        <dgm:constrLst/>
                        <dgm:ruleLst/>
                      </dgm:layoutNode>
                      <dgm:layoutNode name="right_0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
                      <dgm:choose name="Name11">
                        <dgm:if name="Name12" axis="ch ch" ptType="node node" st="2 1" cnt="1 0" func="cnt" op="equ" val="3">
                          <dgm:layoutNode name="balance_03" styleLbl="alignAccFollowNode1">
                            <dgm:varLst>
                              <dgm:bulletEnabled val="1"/>
                            </dgm:varLst>
                            <dgm:alg type="sp"/>
                            <dgm:shape xmlns:r="http://schemas.openxmlformats.org/officeDocument/2006/relationships" rot="4" type="rect" r:blip="">
                              <dgm:adjLst/>
                            </dgm:shape>
                            <dgm:presOf/>
                            <dgm:constrLst/>
                            <dgm:ruleLst/>
                          </dgm:layoutNode>
                          <dgm:layoutNode name="right_0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3">
                          <dgm:choose name="Name14">
                            <dgm:if name="Name15" axis="ch ch" ptType="node node" st="2 1" cnt="1 0" func="cnt" op="gte" val="4">
                              <dgm:layoutNode name="balance_04" styleLbl="alignAccFollowNode1">
                                <dgm:varLst>
                                  <dgm:bulletEnabled val="1"/>
                                </dgm:varLst>
                                <dgm:alg type="sp"/>
                                <dgm:shape xmlns:r="http://schemas.openxmlformats.org/officeDocument/2006/relationships" rot="4" type="rect" r:blip="">
                                  <dgm:adjLst/>
                                </dgm:shape>
                                <dgm:presOf/>
                                <dgm:constrLst/>
                                <dgm:ruleLst/>
                              </dgm:layoutNode>
                              <dgm:layoutNode name="right_0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6"/>
                          </dgm:choose>
                        </dgm:else>
                      </dgm:choose>
                    </dgm:else>
                  </dgm:choose>
                </dgm:else>
              </dgm:choose>
            </dgm:else>
          </dgm:choose>
        </dgm:if>
        <dgm:else name="Name17">
          <dgm:choose name="Name18">
            <dgm:if name="Name19" axis="ch ch" ptType="node node" st="1 1" cnt="1 0" func="cnt" op="equ" val="1">
              <dgm:choose name="Name20">
                <dgm:if name="Name21" axis="ch ch" ptType="node node" st="2 1" cnt="1 0" func="cnt" op="equ" val="0">
                  <dgm:layoutNode name="balance_10" styleLbl="alignAccFollowNode1">
                    <dgm:varLst>
                      <dgm:bulletEnabled val="1"/>
                    </dgm:varLst>
                    <dgm:alg type="sp"/>
                    <dgm:shape xmlns:r="http://schemas.openxmlformats.org/officeDocument/2006/relationships" rot="-4" type="rect" r:blip="">
                      <dgm:adjLst/>
                    </dgm:shape>
                    <dgm:presOf/>
                    <dgm:constrLst/>
                    <dgm:ruleLst/>
                  </dgm:layoutNode>
                  <dgm:layoutNode name="left_1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2">
                  <dgm:choose name="Name23">
                    <dgm:if name="Name24" axis="ch ch" ptType="node node" st="2 1" cnt="1 0" func="cnt" op="equ" val="1">
                      <dgm:layoutNode name="balance_11" styleLbl="alignAccFollowNode1">
                        <dgm:varLst>
                          <dgm:bulletEnabled val="1"/>
                        </dgm:varLst>
                        <dgm:alg type="sp"/>
                        <dgm:shape xmlns:r="http://schemas.openxmlformats.org/officeDocument/2006/relationships" type="rect" r:blip="">
                          <dgm:adjLst/>
                        </dgm:shape>
                        <dgm:presOf/>
                        <dgm:constrLst/>
                        <dgm:ruleLst/>
                      </dgm:layoutNode>
                      <dgm:layoutNode name="left_11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1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5">
                      <dgm:choose name="Name26">
                        <dgm:if name="Name27" axis="ch ch" ptType="node node" st="2 1" cnt="1 0" func="cnt" op="equ" val="2">
                          <dgm:layoutNode name="balance_12" styleLbl="alignAccFollowNode1">
                            <dgm:varLst>
                              <dgm:bulletEnabled val="1"/>
                            </dgm:varLst>
                            <dgm:alg type="sp"/>
                            <dgm:shape xmlns:r="http://schemas.openxmlformats.org/officeDocument/2006/relationships" rot="4" type="rect" r:blip="">
                              <dgm:adjLst/>
                            </dgm:shape>
                            <dgm:presOf/>
                            <dgm:constrLst/>
                            <dgm:ruleLst/>
                          </dgm:layoutNode>
                          <dgm:layoutNode name="right_1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8">
                          <dgm:choose name="Name29">
                            <dgm:if name="Name30" axis="ch ch" ptType="node node" st="2 1" cnt="1 0" func="cnt" op="equ" val="3">
                              <dgm:layoutNode name="balance_13" styleLbl="alignAccFollowNode1">
                                <dgm:varLst>
                                  <dgm:bulletEnabled val="1"/>
                                </dgm:varLst>
                                <dgm:alg type="sp"/>
                                <dgm:shape xmlns:r="http://schemas.openxmlformats.org/officeDocument/2006/relationships" rot="4" type="rect" r:blip="">
                                  <dgm:adjLst/>
                                </dgm:shape>
                                <dgm:presOf/>
                                <dgm:constrLst/>
                                <dgm:ruleLst/>
                              </dgm:layoutNode>
                              <dgm:layoutNode name="right_1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1">
                              <dgm:choose name="Name32">
                                <dgm:if name="Name33" axis="ch ch" ptType="node node" st="2 1" cnt="1 0" func="cnt" op="gte" val="4">
                                  <dgm:layoutNode name="balance_14" styleLbl="alignAccFollowNode1">
                                    <dgm:varLst>
                                      <dgm:bulletEnabled val="1"/>
                                    </dgm:varLst>
                                    <dgm:alg type="sp"/>
                                    <dgm:shape xmlns:r="http://schemas.openxmlformats.org/officeDocument/2006/relationships" rot="4" type="rect" r:blip="">
                                      <dgm:adjLst/>
                                    </dgm:shape>
                                    <dgm:presOf/>
                                    <dgm:constrLst/>
                                    <dgm:ruleLst/>
                                  </dgm:layoutNode>
                                  <dgm:layoutNode name="right_1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4"/>
                              </dgm:choose>
                            </dgm:else>
                          </dgm:choose>
                        </dgm:else>
                      </dgm:choose>
                    </dgm:else>
                  </dgm:choose>
                </dgm:else>
              </dgm:choose>
            </dgm:if>
            <dgm:else name="Name35">
              <dgm:choose name="Name36">
                <dgm:if name="Name37" axis="ch ch" ptType="node node" st="1 1" cnt="1 0" func="cnt" op="equ" val="2">
                  <dgm:choose name="Name38">
                    <dgm:if name="Name39" axis="ch ch" ptType="node node" st="2 1" cnt="1 0" func="cnt" op="equ" val="0">
                      <dgm:layoutNode name="balance_20" styleLbl="alignAccFollowNode1">
                        <dgm:varLst>
                          <dgm:bulletEnabled val="1"/>
                        </dgm:varLst>
                        <dgm:alg type="sp"/>
                        <dgm:shape xmlns:r="http://schemas.openxmlformats.org/officeDocument/2006/relationships" rot="-4" type="rect" r:blip="">
                          <dgm:adjLst/>
                        </dgm:shape>
                        <dgm:presOf/>
                        <dgm:constrLst/>
                        <dgm:ruleLst/>
                      </dgm:layoutNode>
                      <dgm:layoutNode name="left_2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0">
                      <dgm:choose name="Name41">
                        <dgm:if name="Name42" axis="ch ch" ptType="node node" st="2 1" cnt="1 0" func="cnt" op="equ" val="1">
                          <dgm:layoutNode name="balance_21" styleLbl="alignAccFollowNode1">
                            <dgm:varLst>
                              <dgm:bulletEnabled val="1"/>
                            </dgm:varLst>
                            <dgm:alg type="sp"/>
                            <dgm:shape xmlns:r="http://schemas.openxmlformats.org/officeDocument/2006/relationships" rot="-4" type="rect" r:blip="">
                              <dgm:adjLst/>
                            </dgm:shape>
                            <dgm:presOf/>
                            <dgm:constrLst/>
                            <dgm:ruleLst/>
                          </dgm:layoutNode>
                          <dgm:layoutNode name="left_2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3">
                          <dgm:choose name="Name44">
                            <dgm:if name="Name45" axis="ch ch" ptType="node node" st="2 1" cnt="1 0" func="cnt" op="equ" val="2">
                              <dgm:layoutNode name="balance_22" styleLbl="alignAccFollowNode1">
                                <dgm:varLst>
                                  <dgm:bulletEnabled val="1"/>
                                </dgm:varLst>
                                <dgm:alg type="sp"/>
                                <dgm:shape xmlns:r="http://schemas.openxmlformats.org/officeDocument/2006/relationships" type="rect" r:blip="">
                                  <dgm:adjLst/>
                                </dgm:shape>
                                <dgm:presOf/>
                                <dgm:constrLst/>
                                <dgm:ruleLst/>
                              </dgm:layoutNode>
                              <dgm:layoutNode name="right_22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2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6">
                              <dgm:choose name="Name47">
                                <dgm:if name="Name48" axis="ch ch" ptType="node node" st="2 1" cnt="1 0" func="cnt" op="equ" val="3">
                                  <dgm:layoutNode name="balance_23" styleLbl="alignAccFollowNode1">
                                    <dgm:varLst>
                                      <dgm:bulletEnabled val="1"/>
                                    </dgm:varLst>
                                    <dgm:alg type="sp"/>
                                    <dgm:shape xmlns:r="http://schemas.openxmlformats.org/officeDocument/2006/relationships" rot="4" type="rect" r:blip="">
                                      <dgm:adjLst/>
                                    </dgm:shape>
                                    <dgm:presOf/>
                                    <dgm:constrLst/>
                                    <dgm:ruleLst/>
                                  </dgm:layoutNode>
                                  <dgm:layoutNode name="right_2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9">
                                  <dgm:choose name="Name50">
                                    <dgm:if name="Name51" axis="ch ch" ptType="node node" st="2 1" cnt="1 0" func="cnt" op="gte" val="4">
                                      <dgm:layoutNode name="balance_24" styleLbl="alignAccFollowNode1">
                                        <dgm:varLst>
                                          <dgm:bulletEnabled val="1"/>
                                        </dgm:varLst>
                                        <dgm:alg type="sp"/>
                                        <dgm:shape xmlns:r="http://schemas.openxmlformats.org/officeDocument/2006/relationships" rot="4" type="rect" r:blip="">
                                          <dgm:adjLst/>
                                        </dgm:shape>
                                        <dgm:presOf/>
                                        <dgm:constrLst/>
                                        <dgm:ruleLst/>
                                      </dgm:layoutNode>
                                      <dgm:layoutNode name="right_2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2"/>
                                  </dgm:choose>
                                </dgm:else>
                              </dgm:choose>
                            </dgm:else>
                          </dgm:choose>
                        </dgm:else>
                      </dgm:choose>
                    </dgm:else>
                  </dgm:choose>
                </dgm:if>
                <dgm:else name="Name53">
                  <dgm:choose name="Name54">
                    <dgm:if name="Name55" axis="ch ch" ptType="node node" st="1 1" cnt="1 0" func="cnt" op="equ" val="3">
                      <dgm:choose name="Name56">
                        <dgm:if name="Name57" axis="ch ch" ptType="node node" st="2 1" cnt="1 0" func="cnt" op="equ" val="0">
                          <dgm:layoutNode name="balance_30" styleLbl="alignAccFollowNode1">
                            <dgm:varLst>
                              <dgm:bulletEnabled val="1"/>
                            </dgm:varLst>
                            <dgm:alg type="sp"/>
                            <dgm:shape xmlns:r="http://schemas.openxmlformats.org/officeDocument/2006/relationships" rot="-4" type="rect" r:blip="">
                              <dgm:adjLst/>
                            </dgm:shape>
                            <dgm:presOf/>
                            <dgm:constrLst/>
                            <dgm:ruleLst/>
                          </dgm:layoutNode>
                          <dgm:layoutNode name="left_3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name="Name59">
                            <dgm:if name="Name60" axis="ch ch" ptType="node node" st="2 1" cnt="1 0" func="cnt" op="equ" val="1">
                              <dgm:layoutNode name="balance_31" styleLbl="alignAccFollowNode1">
                                <dgm:varLst>
                                  <dgm:bulletEnabled val="1"/>
                                </dgm:varLst>
                                <dgm:alg type="sp"/>
                                <dgm:shape xmlns:r="http://schemas.openxmlformats.org/officeDocument/2006/relationships" rot="-4" type="rect" r:blip="">
                                  <dgm:adjLst/>
                                </dgm:shape>
                                <dgm:presOf/>
                                <dgm:constrLst/>
                                <dgm:ruleLst/>
                              </dgm:layoutNode>
                              <dgm:layoutNode name="left_3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1">
                              <dgm:choose name="Name62">
                                <dgm:if name="Name63" axis="ch ch" ptType="node node" st="2 1" cnt="1 0" func="cnt" op="equ" val="2">
                                  <dgm:layoutNode name="balance_32" styleLbl="alignAccFollowNode1">
                                    <dgm:varLst>
                                      <dgm:bulletEnabled val="1"/>
                                    </dgm:varLst>
                                    <dgm:alg type="sp"/>
                                    <dgm:shape xmlns:r="http://schemas.openxmlformats.org/officeDocument/2006/relationships" rot="-4" type="rect" r:blip="">
                                      <dgm:adjLst/>
                                    </dgm:shape>
                                    <dgm:presOf/>
                                    <dgm:constrLst/>
                                    <dgm:ruleLst/>
                                  </dgm:layoutNode>
                                  <dgm:layoutNode name="left_3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4">
                                  <dgm:choose name="Name65">
                                    <dgm:if name="Name66" axis="ch ch" ptType="node node" st="2 1" cnt="1 0" func="cnt" op="equ" val="3">
                                      <dgm:layoutNode name="balance_33" styleLbl="alignAccFollowNode1">
                                        <dgm:varLst>
                                          <dgm:bulletEnabled val="1"/>
                                        </dgm:varLst>
                                        <dgm:alg type="sp"/>
                                        <dgm:shape xmlns:r="http://schemas.openxmlformats.org/officeDocument/2006/relationships" type="rect" r:blip="">
                                          <dgm:adjLst/>
                                        </dgm:shape>
                                        <dgm:presOf/>
                                        <dgm:constrLst/>
                                        <dgm:ruleLst/>
                                      </dgm:layoutNode>
                                      <dgm:layoutNode name="right_33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7">
                                      <dgm:choose name="Name68">
                                        <dgm:if name="Name69" axis="ch ch" ptType="node node" st="2 1" cnt="1 0" func="cnt" op="gte" val="4">
                                          <dgm:layoutNode name="balance_34" styleLbl="alignAccFollowNode1">
                                            <dgm:varLst>
                                              <dgm:bulletEnabled val="1"/>
                                            </dgm:varLst>
                                            <dgm:alg type="sp"/>
                                            <dgm:shape xmlns:r="http://schemas.openxmlformats.org/officeDocument/2006/relationships" rot="4" type="rect" r:blip="">
                                              <dgm:adjLst/>
                                            </dgm:shape>
                                            <dgm:presOf/>
                                            <dgm:constrLst/>
                                            <dgm:ruleLst/>
                                          </dgm:layoutNode>
                                          <dgm:layoutNode name="right_3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0"/>
                                      </dgm:choose>
                                    </dgm:else>
                                  </dgm:choose>
                                </dgm:else>
                              </dgm:choose>
                            </dgm:else>
                          </dgm:choose>
                        </dgm:else>
                      </dgm:choose>
                    </dgm:if>
                    <dgm:else name="Name71">
                      <dgm:choose name="Name72">
                        <dgm:if name="Name73" axis="ch ch" ptType="node node" st="1 1" cnt="1 0" func="cnt" op="gte" val="4">
                          <dgm:choose name="Name74">
                            <dgm:if name="Name75" axis="ch ch" ptType="node node" st="2 1" cnt="1 0" func="cnt" op="equ" val="0">
                              <dgm:layoutNode name="balance_40" styleLbl="alignAccFollowNode1">
                                <dgm:varLst>
                                  <dgm:bulletEnabled val="1"/>
                                </dgm:varLst>
                                <dgm:alg type="sp"/>
                                <dgm:shape xmlns:r="http://schemas.openxmlformats.org/officeDocument/2006/relationships" rot="-4" type="rect" r:blip="">
                                  <dgm:adjLst/>
                                </dgm:shape>
                                <dgm:presOf/>
                                <dgm:constrLst/>
                                <dgm:ruleLst/>
                              </dgm:layoutNode>
                              <dgm:layoutNode name="left_4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6">
                              <dgm:choose name="Name77">
                                <dgm:if name="Name78" axis="ch ch" ptType="node node" st="2 1" cnt="1 0" func="cnt" op="equ" val="1">
                                  <dgm:layoutNode name="balance_41" styleLbl="alignAccFollowNode1">
                                    <dgm:varLst>
                                      <dgm:bulletEnabled val="1"/>
                                    </dgm:varLst>
                                    <dgm:alg type="sp"/>
                                    <dgm:shape xmlns:r="http://schemas.openxmlformats.org/officeDocument/2006/relationships" rot="-4" type="rect" r:blip="">
                                      <dgm:adjLst/>
                                    </dgm:shape>
                                    <dgm:presOf/>
                                    <dgm:constrLst/>
                                    <dgm:ruleLst/>
                                  </dgm:layoutNode>
                                  <dgm:layoutNode name="left_4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name="Name80">
                                    <dgm:if name="Name81" axis="ch ch" ptType="node node" st="2 1" cnt="1 0" func="cnt" op="equ" val="2">
                                      <dgm:layoutNode name="balance_42" styleLbl="alignAccFollowNode1">
                                        <dgm:varLst>
                                          <dgm:bulletEnabled val="1"/>
                                        </dgm:varLst>
                                        <dgm:alg type="sp"/>
                                        <dgm:shape xmlns:r="http://schemas.openxmlformats.org/officeDocument/2006/relationships" rot="-4" type="rect" r:blip="">
                                          <dgm:adjLst/>
                                        </dgm:shape>
                                        <dgm:presOf/>
                                        <dgm:constrLst/>
                                        <dgm:ruleLst/>
                                      </dgm:layoutNode>
                                      <dgm:layoutNode name="left_4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2">
                                      <dgm:choose name="Name83">
                                        <dgm:if name="Name84" axis="ch ch" ptType="node node" st="2 1" cnt="1 0" func="cnt" op="equ" val="3">
                                          <dgm:layoutNode name="balance_43" styleLbl="alignAccFollowNode1">
                                            <dgm:varLst>
                                              <dgm:bulletEnabled val="1"/>
                                            </dgm:varLst>
                                            <dgm:alg type="sp"/>
                                            <dgm:shape xmlns:r="http://schemas.openxmlformats.org/officeDocument/2006/relationships" rot="-4" type="rect" r:blip="">
                                              <dgm:adjLst/>
                                            </dgm:shape>
                                            <dgm:presOf/>
                                            <dgm:constrLst/>
                                            <dgm:ruleLst/>
                                          </dgm:layoutNode>
                                          <dgm:layoutNode name="left_4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5">
                                          <dgm:choose name="Name86">
                                            <dgm:if name="Name87" axis="ch ch" ptType="node node" st="2 1" cnt="1 0" func="cnt" op="gte" val="4">
                                              <dgm:layoutNode name="balance_44" styleLbl="alignAccFollowNode1">
                                                <dgm:varLst>
                                                  <dgm:bulletEnabled val="1"/>
                                                </dgm:varLst>
                                                <dgm:alg type="sp"/>
                                                <dgm:shape xmlns:r="http://schemas.openxmlformats.org/officeDocument/2006/relationships" type="rect" r:blip="">
                                                  <dgm:adjLst/>
                                                </dgm:shape>
                                                <dgm:presOf/>
                                                <dgm:constrLst/>
                                                <dgm:ruleLst/>
                                              </dgm:layoutNode>
                                              <dgm:layoutNode name="right_44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4" styleLbl="node1">
                                                <dgm:varLst>
                                                  <dgm:bulletEnabled val="1"/>
                                                </dgm:varLst>
                                                <dgm:alg type="tx"/>
                                                <dgm:shape xmlns:r="http://schemas.openxmlformats.org/officeDocument/2006/relationships"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4" styleLbl="node1">
                                                <dgm:varLst>
                                                  <dgm:bulletEnabled val="1"/>
                                                </dgm:varLst>
                                                <dgm:alg type="tx"/>
                                                <dgm:shape xmlns:r="http://schemas.openxmlformats.org/officeDocument/2006/relationships"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8"/>
                                          </dgm:choose>
                                        </dgm:else>
                                      </dgm:choose>
                                    </dgm:else>
                                  </dgm:choose>
                                </dgm:else>
                              </dgm:choose>
                            </dgm:else>
                          </dgm:choose>
                        </dgm:if>
                        <dgm:else name="Name89"/>
                      </dgm:choose>
                    </dgm:else>
                  </dgm:choose>
                </dgm:else>
              </dgm:choose>
            </dgm:else>
          </dgm:choose>
        </dgm:else>
      </dgm:choose>
    </dgm:layoutNode>
  </dgm:layoutNode>
</dgm:layoutDef>
</file>

<file path=ppt/diagrams/layout19.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layout2.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layout20.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2">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3">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fontAlgn="auto">
              <a:spcBef>
                <a:spcPts val="0"/>
              </a:spcBef>
              <a:spcAft>
                <a:spcPts val="0"/>
              </a:spcAft>
              <a:defRPr sz="1200">
                <a:latin typeface="+mn-lt"/>
              </a:defRPr>
            </a:lvl1pPr>
          </a:lstStyle>
          <a:p>
            <a:pPr>
              <a:defRPr/>
            </a:pPr>
            <a:fld id="{AACF7948-20CA-4982-9528-FED6D02D140B}" type="datetimeFigureOut">
              <a:rPr lang="en-US"/>
              <a:pPr>
                <a:defRPr/>
              </a:pPr>
              <a:t>10/17/2014</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fontAlgn="auto">
              <a:spcBef>
                <a:spcPts val="0"/>
              </a:spcBef>
              <a:spcAft>
                <a:spcPts val="0"/>
              </a:spcAft>
              <a:defRPr sz="1200">
                <a:latin typeface="+mn-lt"/>
              </a:defRPr>
            </a:lvl1pPr>
          </a:lstStyle>
          <a:p>
            <a:pPr>
              <a:defRPr/>
            </a:pPr>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fontAlgn="auto">
              <a:spcBef>
                <a:spcPts val="0"/>
              </a:spcBef>
              <a:spcAft>
                <a:spcPts val="0"/>
              </a:spcAft>
              <a:defRPr sz="1200">
                <a:latin typeface="+mn-lt"/>
              </a:defRPr>
            </a:lvl1pPr>
          </a:lstStyle>
          <a:p>
            <a:pPr>
              <a:defRPr/>
            </a:pPr>
            <a:fld id="{8AE1E765-BA63-4D6D-9489-1EC4A175AF72}" type="slidenum">
              <a:rPr lang="en-US"/>
              <a:pPr>
                <a:defRPr/>
              </a:pPr>
              <a:t>‹#›</a:t>
            </a:fld>
            <a:endParaRPr lang="en-US"/>
          </a:p>
        </p:txBody>
      </p:sp>
    </p:spTree>
    <p:extLst>
      <p:ext uri="{BB962C8B-B14F-4D97-AF65-F5344CB8AC3E}">
        <p14:creationId xmlns:p14="http://schemas.microsoft.com/office/powerpoint/2010/main" val="514603715"/>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fontAlgn="auto">
              <a:spcBef>
                <a:spcPts val="0"/>
              </a:spcBef>
              <a:spcAft>
                <a:spcPts val="0"/>
              </a:spcAft>
              <a:defRPr sz="1200">
                <a:latin typeface="+mn-lt"/>
              </a:defRPr>
            </a:lvl1pPr>
          </a:lstStyle>
          <a:p>
            <a:pPr>
              <a:defRPr/>
            </a:pPr>
            <a:fld id="{8DA43DF6-A1AD-4336-A2B2-7FAD34E8568F}" type="datetimeFigureOut">
              <a:rPr lang="en-US"/>
              <a:pPr>
                <a:defRPr/>
              </a:pPr>
              <a:t>10/17/2014</a:t>
            </a:fld>
            <a:endParaRPr lang="en-US"/>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pPr lvl="0"/>
            <a:endParaRPr lang="en-US" noProof="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fontAlgn="auto">
              <a:spcBef>
                <a:spcPts val="0"/>
              </a:spcBef>
              <a:spcAft>
                <a:spcPts val="0"/>
              </a:spcAft>
              <a:defRPr sz="1200">
                <a:latin typeface="+mn-lt"/>
              </a:defRPr>
            </a:lvl1pPr>
          </a:lstStyle>
          <a:p>
            <a:pPr>
              <a:defRPr/>
            </a:pPr>
            <a:fld id="{C248D0A7-B472-4F94-90EB-2B20ECE8E946}" type="slidenum">
              <a:rPr lang="en-US"/>
              <a:pPr>
                <a:defRPr/>
              </a:pPr>
              <a:t>‹#›</a:t>
            </a:fld>
            <a:endParaRPr lang="en-US"/>
          </a:p>
        </p:txBody>
      </p:sp>
    </p:spTree>
    <p:extLst>
      <p:ext uri="{BB962C8B-B14F-4D97-AF65-F5344CB8AC3E}">
        <p14:creationId xmlns:p14="http://schemas.microsoft.com/office/powerpoint/2010/main" val="70731930"/>
      </p:ext>
    </p:extLst>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www.dvidshub.net/portfolio/1127896/robert-storm"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www.dvidshub.net/"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www.iom.edu/Reports/2011/Long-Term-Health-Consequences-of-Exposure-to-Burn-Pits-in-Iraq-and-Afghanistan.aspx"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www.ncbi.nlm.nih.gov/pubmed?term=de%20la%20Hoz%20RE%5bAuthor%5d&amp;cauthor=true&amp;cauthor_uid=20042888" TargetMode="External"/><Relationship Id="rId7" Type="http://schemas.openxmlformats.org/officeDocument/2006/relationships/hyperlink" Target="http://icahn.mssm.edu/profiles/mary-ann-mclaughlin" TargetMode="External"/><Relationship Id="rId2" Type="http://schemas.openxmlformats.org/officeDocument/2006/relationships/slide" Target="../slides/slide44.xml"/><Relationship Id="rId1" Type="http://schemas.openxmlformats.org/officeDocument/2006/relationships/notesMaster" Target="../notesMasters/notesMaster1.xml"/><Relationship Id="rId6" Type="http://schemas.openxmlformats.org/officeDocument/2006/relationships/hyperlink" Target="http://www.ncbi.nlm.nih.gov/pubmed/21866046" TargetMode="External"/><Relationship Id="rId5" Type="http://schemas.openxmlformats.org/officeDocument/2006/relationships/hyperlink" Target="http://www.ncbi.nlm.nih.gov/pubmed?term=Sunderram%20J%5bAuthor%5d&amp;cauthor=true&amp;cauthor_uid=21866046" TargetMode="External"/><Relationship Id="rId4" Type="http://schemas.openxmlformats.org/officeDocument/2006/relationships/hyperlink" Target="http://www.ncbi.nlm.nih.gov/pubmed/20042888" TargetMode="Externa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p:cNvSpPr>
            <a:spLocks noGrp="1" noRot="1" noChangeAspect="1"/>
          </p:cNvSpPr>
          <p:nvPr>
            <p:ph type="sldImg"/>
          </p:nvPr>
        </p:nvSpPr>
        <p:spPr bwMode="auto">
          <a:xfrm>
            <a:off x="406400" y="696913"/>
            <a:ext cx="6197600" cy="3486150"/>
          </a:xfrm>
          <a:noFill/>
          <a:ln>
            <a:solidFill>
              <a:srgbClr val="000000"/>
            </a:solidFill>
            <a:miter lim="800000"/>
            <a:headEnd/>
            <a:tailEnd/>
          </a:ln>
        </p:spPr>
      </p:sp>
      <p:sp>
        <p:nvSpPr>
          <p:cNvPr id="1843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a:p>
            <a:pPr eaLnBrk="1" hangingPunct="1">
              <a:spcBef>
                <a:spcPct val="0"/>
              </a:spcBef>
            </a:pPr>
            <a:endParaRPr lang="en-US" dirty="0" smtClean="0"/>
          </a:p>
          <a:p>
            <a:pPr eaLnBrk="1" hangingPunct="1">
              <a:spcBef>
                <a:spcPct val="0"/>
              </a:spcBef>
            </a:pPr>
            <a:r>
              <a:rPr lang="en-US" dirty="0" smtClean="0"/>
              <a:t>==============</a:t>
            </a:r>
          </a:p>
          <a:p>
            <a:pPr eaLnBrk="1" hangingPunct="1">
              <a:spcBef>
                <a:spcPct val="0"/>
              </a:spcBef>
            </a:pPr>
            <a:r>
              <a:rPr lang="en-US" dirty="0" smtClean="0"/>
              <a:t>Photo Credit:</a:t>
            </a:r>
          </a:p>
          <a:p>
            <a:r>
              <a:rPr lang="en-US" dirty="0" smtClean="0">
                <a:effectLst/>
              </a:rPr>
              <a:t>U.S. Army Sgt. Christopher W. Kane, a squad leader with Alpha Company, 3rd Platoon, 2nd Battalion, 18th Infantry Regiment, 170th Infantry Brigade Combat Team, surveys an area during a sandstorm near </a:t>
            </a:r>
            <a:r>
              <a:rPr lang="en-US" dirty="0" err="1" smtClean="0">
                <a:effectLst/>
              </a:rPr>
              <a:t>Gerdab</a:t>
            </a:r>
            <a:r>
              <a:rPr lang="en-US" dirty="0" smtClean="0">
                <a:effectLst/>
              </a:rPr>
              <a:t>, </a:t>
            </a:r>
            <a:r>
              <a:rPr lang="en-US" dirty="0" err="1" smtClean="0">
                <a:effectLst/>
              </a:rPr>
              <a:t>Nangarhar</a:t>
            </a:r>
            <a:r>
              <a:rPr lang="en-US" dirty="0" smtClean="0">
                <a:effectLst/>
              </a:rPr>
              <a:t> province, Afghanistan, April 14, 2011. (U.S. Army photo by Private 1st Class Nathan Goodall/Released)</a:t>
            </a:r>
          </a:p>
          <a:p>
            <a:r>
              <a:rPr lang="en-US" b="1" dirty="0" smtClean="0">
                <a:effectLst/>
              </a:rPr>
              <a:t>Photographer's Name: </a:t>
            </a:r>
            <a:r>
              <a:rPr lang="en-US" dirty="0" smtClean="0">
                <a:effectLst/>
              </a:rPr>
              <a:t>PFC Nathan </a:t>
            </a:r>
            <a:r>
              <a:rPr lang="en-US" dirty="0" err="1" smtClean="0">
                <a:effectLst/>
              </a:rPr>
              <a:t>Goodall</a:t>
            </a:r>
            <a:r>
              <a:rPr lang="en-US" b="1" dirty="0" err="1" smtClean="0">
                <a:effectLst/>
              </a:rPr>
              <a:t>Location</a:t>
            </a:r>
            <a:r>
              <a:rPr lang="en-US" b="1" dirty="0" smtClean="0">
                <a:effectLst/>
              </a:rPr>
              <a:t>: </a:t>
            </a:r>
            <a:r>
              <a:rPr lang="en-US" dirty="0" err="1" smtClean="0">
                <a:effectLst/>
              </a:rPr>
              <a:t>Gerdab</a:t>
            </a:r>
            <a:r>
              <a:rPr lang="en-US" dirty="0" smtClean="0">
                <a:effectLst/>
              </a:rPr>
              <a:t/>
            </a:r>
            <a:br>
              <a:rPr lang="en-US" dirty="0" smtClean="0">
                <a:effectLst/>
              </a:rPr>
            </a:br>
            <a:r>
              <a:rPr lang="en-US" b="1" dirty="0" smtClean="0">
                <a:effectLst/>
              </a:rPr>
              <a:t>Date Shot: </a:t>
            </a:r>
            <a:r>
              <a:rPr lang="en-US" dirty="0" smtClean="0">
                <a:effectLst/>
              </a:rPr>
              <a:t>4/14/2011</a:t>
            </a:r>
            <a:r>
              <a:rPr lang="en-US" b="1" dirty="0" smtClean="0">
                <a:effectLst/>
              </a:rPr>
              <a:t>Date Posted: </a:t>
            </a:r>
            <a:r>
              <a:rPr lang="en-US" dirty="0" smtClean="0">
                <a:effectLst/>
              </a:rPr>
              <a:t>4/22/2011</a:t>
            </a:r>
            <a:r>
              <a:rPr lang="en-US" b="1" dirty="0" smtClean="0">
                <a:effectLst/>
              </a:rPr>
              <a:t>VIRIN: </a:t>
            </a:r>
            <a:r>
              <a:rPr lang="en-US" dirty="0" smtClean="0">
                <a:effectLst/>
              </a:rPr>
              <a:t>110414-A-PX654-094</a:t>
            </a:r>
            <a:endParaRPr lang="en-US" dirty="0" smtClean="0"/>
          </a:p>
        </p:txBody>
      </p:sp>
    </p:spTree>
    <p:extLst>
      <p:ext uri="{BB962C8B-B14F-4D97-AF65-F5344CB8AC3E}">
        <p14:creationId xmlns:p14="http://schemas.microsoft.com/office/powerpoint/2010/main" val="9090764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ide Image Placeholder 1"/>
          <p:cNvSpPr>
            <a:spLocks noGrp="1" noRot="1" noChangeAspect="1"/>
          </p:cNvSpPr>
          <p:nvPr>
            <p:ph type="sldImg"/>
          </p:nvPr>
        </p:nvSpPr>
        <p:spPr bwMode="auto">
          <a:xfrm>
            <a:off x="406400" y="696913"/>
            <a:ext cx="6197600" cy="3486150"/>
          </a:xfrm>
          <a:noFill/>
          <a:ln>
            <a:solidFill>
              <a:srgbClr val="000000"/>
            </a:solidFill>
            <a:miter lim="800000"/>
            <a:headEnd/>
            <a:tailEnd/>
          </a:ln>
        </p:spPr>
      </p:sp>
      <p:sp>
        <p:nvSpPr>
          <p:cNvPr id="38914"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baseline="0" dirty="0" smtClean="0"/>
              <a:t>Military service in and of itself is physically active by nature. And while exercise is generally always a good thing, exercise in a polluted environment may carry some additional risks. For example, simply walking down a busy street with high-traffic has been shown to result in acute decrements in pulmonary function. I’ll describe this in more detail in an upcoming slide.</a:t>
            </a:r>
          </a:p>
          <a:p>
            <a:pPr marL="0" marR="0" indent="0" algn="l" defTabSz="914400" rtl="0" eaLnBrk="1" fontAlgn="base" latinLnBrk="0" hangingPunct="1">
              <a:lnSpc>
                <a:spcPct val="100000"/>
              </a:lnSpc>
              <a:spcBef>
                <a:spcPct val="0"/>
              </a:spcBef>
              <a:spcAft>
                <a:spcPct val="0"/>
              </a:spcAft>
              <a:buClrTx/>
              <a:buSzTx/>
              <a:buFontTx/>
              <a:buNone/>
              <a:tabLst/>
              <a:defRPr/>
            </a:pPr>
            <a:r>
              <a:rPr lang="en-US" baseline="0" dirty="0" smtClean="0"/>
              <a:t>===============</a:t>
            </a:r>
          </a:p>
          <a:p>
            <a:pPr marL="0" marR="0" indent="0" algn="l" defTabSz="914400" rtl="0" eaLnBrk="1" fontAlgn="base" latinLnBrk="0" hangingPunct="1">
              <a:lnSpc>
                <a:spcPct val="100000"/>
              </a:lnSpc>
              <a:spcBef>
                <a:spcPct val="0"/>
              </a:spcBef>
              <a:spcAft>
                <a:spcPct val="0"/>
              </a:spcAft>
              <a:buClrTx/>
              <a:buSzTx/>
              <a:buFontTx/>
              <a:buNone/>
              <a:tabLst/>
              <a:defRPr/>
            </a:pPr>
            <a:endParaRPr lang="en-US" dirty="0" smtClean="0"/>
          </a:p>
          <a:p>
            <a:pPr eaLnBrk="1" hangingPunct="1">
              <a:spcBef>
                <a:spcPct val="0"/>
              </a:spcBef>
            </a:pPr>
            <a:endParaRPr lang="en-US" dirty="0" smtClean="0"/>
          </a:p>
        </p:txBody>
      </p:sp>
    </p:spTree>
    <p:extLst>
      <p:ext uri="{BB962C8B-B14F-4D97-AF65-F5344CB8AC3E}">
        <p14:creationId xmlns:p14="http://schemas.microsoft.com/office/powerpoint/2010/main" val="31057186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ide Image Placeholder 1"/>
          <p:cNvSpPr>
            <a:spLocks noGrp="1" noRot="1" noChangeAspect="1"/>
          </p:cNvSpPr>
          <p:nvPr>
            <p:ph type="sldImg"/>
          </p:nvPr>
        </p:nvSpPr>
        <p:spPr bwMode="auto">
          <a:xfrm>
            <a:off x="406400" y="696913"/>
            <a:ext cx="6197600" cy="3486150"/>
          </a:xfrm>
          <a:noFill/>
          <a:ln>
            <a:solidFill>
              <a:srgbClr val="000000"/>
            </a:solidFill>
            <a:miter lim="800000"/>
            <a:headEnd/>
            <a:tailEnd/>
          </a:ln>
        </p:spPr>
      </p:sp>
      <p:sp>
        <p:nvSpPr>
          <p:cNvPr id="38914"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t>Earlier</a:t>
            </a:r>
            <a:r>
              <a:rPr lang="en-US" baseline="0" dirty="0" smtClean="0"/>
              <a:t> this year, the New England Journal of Medicine </a:t>
            </a:r>
            <a:r>
              <a:rPr lang="en-US" dirty="0" smtClean="0"/>
              <a:t>published a perspective piece calling for a “tobacco-free military”</a:t>
            </a:r>
            <a:r>
              <a:rPr lang="en-US" baseline="0" dirty="0" smtClean="0"/>
              <a:t> recognizing not only the harms, but the high rates of tobacco use and exposure in this population. </a:t>
            </a:r>
            <a:r>
              <a:rPr lang="en-US" dirty="0" smtClean="0"/>
              <a:t> Therefore,</a:t>
            </a:r>
            <a:r>
              <a:rPr lang="en-US" baseline="0" dirty="0" smtClean="0"/>
              <a:t> when considering the respiratory health of Veterans – we must acknowledge the important role of tobacco.</a:t>
            </a:r>
          </a:p>
          <a:p>
            <a:r>
              <a:rPr lang="en-US" baseline="0" dirty="0" smtClean="0"/>
              <a:t>==============</a:t>
            </a:r>
          </a:p>
          <a:p>
            <a:endParaRPr lang="en-US" baseline="0" dirty="0" smtClean="0"/>
          </a:p>
          <a:p>
            <a:r>
              <a:rPr lang="en-US" b="1" baseline="0" dirty="0" smtClean="0"/>
              <a:t>Reference:</a:t>
            </a:r>
            <a:endParaRPr lang="en-US" baseline="0" dirty="0" smtClean="0"/>
          </a:p>
          <a:p>
            <a:r>
              <a:rPr lang="en-US" sz="1200" dirty="0" smtClean="0"/>
              <a:t>Smith, E. A., S. A. </a:t>
            </a:r>
            <a:r>
              <a:rPr lang="en-US" sz="1200" dirty="0" err="1" smtClean="0"/>
              <a:t>Jahnke</a:t>
            </a:r>
            <a:r>
              <a:rPr lang="en-US" sz="1200" dirty="0" smtClean="0"/>
              <a:t>, et al. (2014). "Is it time for a tobacco-free military?" </a:t>
            </a:r>
            <a:r>
              <a:rPr lang="en-US" sz="1200" u="sng" dirty="0" smtClean="0"/>
              <a:t>New England Journal of Medicine </a:t>
            </a:r>
            <a:r>
              <a:rPr lang="en-US" sz="1200" b="1" u="sng" dirty="0" smtClean="0"/>
              <a:t>371</a:t>
            </a:r>
            <a:r>
              <a:rPr lang="en-US" sz="1200" b="0" u="sng" dirty="0" smtClean="0"/>
              <a:t>(7): 589-591.</a:t>
            </a:r>
          </a:p>
          <a:p>
            <a:endParaRPr lang="en-US" baseline="0" dirty="0" smtClean="0"/>
          </a:p>
          <a:p>
            <a:endParaRPr lang="en-US" baseline="0" dirty="0" smtClean="0"/>
          </a:p>
          <a:p>
            <a:pPr marL="0" marR="0" indent="0" algn="l" defTabSz="914400" rtl="0" eaLnBrk="1" fontAlgn="base" latinLnBrk="0" hangingPunct="1">
              <a:lnSpc>
                <a:spcPct val="100000"/>
              </a:lnSpc>
              <a:spcBef>
                <a:spcPct val="0"/>
              </a:spcBef>
              <a:spcAft>
                <a:spcPct val="0"/>
              </a:spcAft>
              <a:buClrTx/>
              <a:buSzTx/>
              <a:buFontTx/>
              <a:buNone/>
              <a:tabLst/>
              <a:defRPr/>
            </a:pPr>
            <a:endParaRPr lang="en-US" baseline="0" dirty="0" smtClean="0"/>
          </a:p>
          <a:p>
            <a:pPr marL="0" marR="0" indent="0" algn="l" defTabSz="914400" rtl="0" eaLnBrk="1" fontAlgn="base" latinLnBrk="0" hangingPunct="1">
              <a:lnSpc>
                <a:spcPct val="100000"/>
              </a:lnSpc>
              <a:spcBef>
                <a:spcPct val="0"/>
              </a:spcBef>
              <a:spcAft>
                <a:spcPct val="0"/>
              </a:spcAft>
              <a:buClrTx/>
              <a:buSzTx/>
              <a:buFontTx/>
              <a:buNone/>
              <a:tabLst/>
              <a:defRPr/>
            </a:pPr>
            <a:endParaRPr lang="en-US" dirty="0" smtClean="0"/>
          </a:p>
          <a:p>
            <a:pPr eaLnBrk="1" hangingPunct="1">
              <a:spcBef>
                <a:spcPct val="0"/>
              </a:spcBef>
            </a:pPr>
            <a:endParaRPr lang="en-US" dirty="0" smtClean="0"/>
          </a:p>
        </p:txBody>
      </p:sp>
    </p:spTree>
    <p:extLst>
      <p:ext uri="{BB962C8B-B14F-4D97-AF65-F5344CB8AC3E}">
        <p14:creationId xmlns:p14="http://schemas.microsoft.com/office/powerpoint/2010/main" val="6599010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ide Image Placeholder 1"/>
          <p:cNvSpPr>
            <a:spLocks noGrp="1" noRot="1" noChangeAspect="1"/>
          </p:cNvSpPr>
          <p:nvPr>
            <p:ph type="sldImg"/>
          </p:nvPr>
        </p:nvSpPr>
        <p:spPr bwMode="auto">
          <a:xfrm>
            <a:off x="406400" y="696913"/>
            <a:ext cx="6197600" cy="3486150"/>
          </a:xfrm>
          <a:noFill/>
          <a:ln>
            <a:solidFill>
              <a:srgbClr val="000000"/>
            </a:solidFill>
            <a:miter lim="800000"/>
            <a:headEnd/>
            <a:tailEnd/>
          </a:ln>
        </p:spPr>
      </p:sp>
      <p:sp>
        <p:nvSpPr>
          <p:cNvPr id="38914"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baseline="0" dirty="0" smtClean="0"/>
              <a:t>Finally, the role of non-military factors must not be dismissed. These may include </a:t>
            </a:r>
            <a:r>
              <a:rPr lang="en-US" dirty="0" smtClean="0"/>
              <a:t>pre-existing medical conditions such</a:t>
            </a:r>
            <a:r>
              <a:rPr lang="en-US" baseline="0" dirty="0" smtClean="0"/>
              <a:t> as asthma, which is important as asthmatics demonstrate greater airway inflammation following particulate matter exposure as compared to non-asthmatics. </a:t>
            </a:r>
            <a:r>
              <a:rPr lang="en-US" dirty="0" smtClean="0"/>
              <a:t>In addition, non-military exposures – such as potential</a:t>
            </a:r>
            <a:r>
              <a:rPr lang="en-US" baseline="0" dirty="0" smtClean="0"/>
              <a:t> inhalational exposures</a:t>
            </a:r>
            <a:r>
              <a:rPr lang="en-US" dirty="0" smtClean="0"/>
              <a:t> from hobbies and civilian occupations – must also be considered</a:t>
            </a:r>
            <a:r>
              <a:rPr lang="en-US" baseline="0" dirty="0" smtClean="0"/>
              <a:t> when evaluating the respiratory health of Veterans.</a:t>
            </a:r>
            <a:endParaRPr lang="en-US" dirty="0" smtClean="0"/>
          </a:p>
          <a:p>
            <a:r>
              <a:rPr lang="en-US" dirty="0" smtClean="0"/>
              <a:t>====================</a:t>
            </a:r>
          </a:p>
          <a:p>
            <a:endParaRPr lang="en-US" dirty="0" smtClean="0"/>
          </a:p>
          <a:p>
            <a:r>
              <a:rPr lang="en-US" dirty="0" smtClean="0"/>
              <a:t>I’m going to briefly</a:t>
            </a:r>
            <a:r>
              <a:rPr lang="en-US" baseline="0" dirty="0" smtClean="0"/>
              <a:t> touch on 3 of these factors that are perhaps deserving of a bit more detail.</a:t>
            </a:r>
            <a:endParaRPr lang="en-US" dirty="0" smtClean="0"/>
          </a:p>
          <a:p>
            <a:endParaRPr lang="en-US" dirty="0" smtClean="0"/>
          </a:p>
          <a:p>
            <a:endParaRPr lang="en-US" baseline="0" dirty="0" smtClean="0"/>
          </a:p>
        </p:txBody>
      </p:sp>
    </p:spTree>
    <p:extLst>
      <p:ext uri="{BB962C8B-B14F-4D97-AF65-F5344CB8AC3E}">
        <p14:creationId xmlns:p14="http://schemas.microsoft.com/office/powerpoint/2010/main" val="3819651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p:cNvSpPr>
            <a:spLocks noGrp="1" noRot="1" noChangeAspect="1"/>
          </p:cNvSpPr>
          <p:nvPr>
            <p:ph type="sldImg"/>
          </p:nvPr>
        </p:nvSpPr>
        <p:spPr bwMode="auto">
          <a:xfrm>
            <a:off x="406400" y="696913"/>
            <a:ext cx="6197600" cy="3486150"/>
          </a:xfrm>
          <a:noFill/>
          <a:ln>
            <a:solidFill>
              <a:srgbClr val="000000"/>
            </a:solidFill>
            <a:miter lim="800000"/>
            <a:headEnd/>
            <a:tailEnd/>
          </a:ln>
        </p:spPr>
      </p:sp>
      <p:sp>
        <p:nvSpPr>
          <p:cNvPr id="3277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So</a:t>
            </a:r>
            <a:r>
              <a:rPr lang="en-US" baseline="0" dirty="0" smtClean="0"/>
              <a:t> l</a:t>
            </a:r>
            <a:r>
              <a:rPr lang="en-US" dirty="0" smtClean="0"/>
              <a:t>et’s consider exercise for a minute</a:t>
            </a:r>
            <a:r>
              <a:rPr lang="en-US" baseline="0" dirty="0" smtClean="0"/>
              <a:t>. </a:t>
            </a:r>
            <a:r>
              <a:rPr lang="en-US" dirty="0" smtClean="0"/>
              <a:t>Each day we breathe in ~10,000</a:t>
            </a:r>
            <a:r>
              <a:rPr lang="en-US" baseline="0" dirty="0" smtClean="0"/>
              <a:t> </a:t>
            </a:r>
            <a:r>
              <a:rPr lang="en-US" dirty="0" smtClean="0"/>
              <a:t>– 20,000 liters of air.</a:t>
            </a:r>
            <a:r>
              <a:rPr lang="en-US" baseline="0" dirty="0" smtClean="0"/>
              <a:t> </a:t>
            </a:r>
            <a:r>
              <a:rPr lang="en-US" dirty="0" smtClean="0"/>
              <a:t>When we</a:t>
            </a:r>
            <a:r>
              <a:rPr lang="en-US" baseline="0" dirty="0" smtClean="0"/>
              <a:t> exercise, the amount of air we breathe increases dramatically, even with low-intensity exercise like walking. Not just exercise but any physical work like carrying military armor and gear increases pulmonary ventilation. Therefore, if the ambient air we breath during exercise and/or physical work contains a lot of particles, there is a greater chance for these particles to make it into the lung.</a:t>
            </a:r>
          </a:p>
          <a:p>
            <a:pPr eaLnBrk="1" hangingPunct="1">
              <a:spcBef>
                <a:spcPct val="0"/>
              </a:spcBef>
            </a:pPr>
            <a:endParaRPr lang="en-US" sz="1100" dirty="0" smtClean="0"/>
          </a:p>
          <a:p>
            <a:pPr eaLnBrk="1" hangingPunct="1">
              <a:spcBef>
                <a:spcPct val="0"/>
              </a:spcBef>
            </a:pPr>
            <a:r>
              <a:rPr lang="en-US" sz="1100" dirty="0" smtClean="0"/>
              <a:t>Additionally, as exercise intensity increases such as from walking to jogging – like these soldiers in the picture - there is a shift from nasal to oral breathing. This shift enables larger particles to bypass the protective filtering of the upper airways, further increasing exposure to pollutants. Controlled studies have demonstrated that,</a:t>
            </a:r>
            <a:r>
              <a:rPr lang="en-US" sz="1100" baseline="0" dirty="0" smtClean="0"/>
              <a:t> i</a:t>
            </a:r>
            <a:r>
              <a:rPr lang="en-US" sz="1100" dirty="0" smtClean="0"/>
              <a:t>n comparison to rest, exercise can</a:t>
            </a:r>
            <a:r>
              <a:rPr lang="en-US" sz="1100" baseline="0" dirty="0" smtClean="0"/>
              <a:t> result in </a:t>
            </a:r>
            <a:r>
              <a:rPr lang="en-US" sz="1100" dirty="0" smtClean="0"/>
              <a:t>a </a:t>
            </a:r>
            <a:r>
              <a:rPr lang="en-US" sz="1100" b="1" dirty="0" smtClean="0"/>
              <a:t>10-fold</a:t>
            </a:r>
            <a:r>
              <a:rPr lang="en-US" sz="1100" dirty="0" smtClean="0"/>
              <a:t> increase in particles deposition into the lung.</a:t>
            </a:r>
          </a:p>
          <a:p>
            <a:pPr eaLnBrk="1" hangingPunct="1">
              <a:spcBef>
                <a:spcPct val="0"/>
              </a:spcBef>
            </a:pPr>
            <a:endParaRPr lang="en-US" sz="1100" dirty="0" smtClean="0"/>
          </a:p>
          <a:p>
            <a:pPr eaLnBrk="1" hangingPunct="1">
              <a:spcBef>
                <a:spcPct val="0"/>
              </a:spcBef>
            </a:pPr>
            <a:r>
              <a:rPr lang="en-US" sz="1100" dirty="0" smtClean="0"/>
              <a:t>Therefore, the physically active</a:t>
            </a:r>
            <a:r>
              <a:rPr lang="en-US" sz="1100" baseline="0" dirty="0" smtClean="0"/>
              <a:t> </a:t>
            </a:r>
            <a:r>
              <a:rPr lang="en-US" sz="1100" dirty="0" smtClean="0"/>
              <a:t>nature of military service itself may enhance a soldier's vulnerability to airborne hazards.</a:t>
            </a:r>
          </a:p>
          <a:p>
            <a:pPr eaLnBrk="1" hangingPunct="1">
              <a:spcBef>
                <a:spcPct val="0"/>
              </a:spcBef>
            </a:pPr>
            <a:r>
              <a:rPr lang="en-US" sz="1100" dirty="0" smtClean="0"/>
              <a:t>==============</a:t>
            </a:r>
          </a:p>
          <a:p>
            <a:pPr eaLnBrk="1" hangingPunct="1">
              <a:spcBef>
                <a:spcPct val="0"/>
              </a:spcBef>
            </a:pPr>
            <a:endParaRPr lang="en-US" sz="1100" dirty="0"/>
          </a:p>
          <a:p>
            <a:pPr eaLnBrk="1" hangingPunct="1">
              <a:spcBef>
                <a:spcPct val="0"/>
              </a:spcBef>
            </a:pPr>
            <a:r>
              <a:rPr lang="en-US" sz="1100" b="1" dirty="0" smtClean="0"/>
              <a:t>References:</a:t>
            </a:r>
          </a:p>
          <a:p>
            <a:pPr eaLnBrk="1" hangingPunct="1">
              <a:spcBef>
                <a:spcPct val="0"/>
              </a:spcBef>
            </a:pPr>
            <a:endParaRPr lang="en-US" sz="1100" dirty="0"/>
          </a:p>
          <a:p>
            <a:pPr eaLnBrk="1" hangingPunct="1">
              <a:spcBef>
                <a:spcPct val="0"/>
              </a:spcBef>
            </a:pPr>
            <a:r>
              <a:rPr lang="en-US" sz="1100" dirty="0" smtClean="0"/>
              <a:t>Patton </a:t>
            </a:r>
            <a:r>
              <a:rPr lang="en-US" sz="1100" dirty="0"/>
              <a:t>JF et al. Physiological responses to prolonged treadmill walking with external loads. </a:t>
            </a:r>
            <a:r>
              <a:rPr lang="en-US" sz="1100" dirty="0" err="1"/>
              <a:t>Eur</a:t>
            </a:r>
            <a:r>
              <a:rPr lang="en-US" sz="1100" dirty="0"/>
              <a:t> J </a:t>
            </a:r>
            <a:r>
              <a:rPr lang="en-US" sz="1100" dirty="0" err="1"/>
              <a:t>Appl</a:t>
            </a:r>
            <a:r>
              <a:rPr lang="en-US" sz="1100" dirty="0"/>
              <a:t> </a:t>
            </a:r>
            <a:r>
              <a:rPr lang="en-US" sz="1100" dirty="0" err="1"/>
              <a:t>Physiol</a:t>
            </a:r>
            <a:r>
              <a:rPr lang="en-US" sz="1100" dirty="0"/>
              <a:t> 1991;63:89-93.</a:t>
            </a:r>
          </a:p>
          <a:p>
            <a:pPr eaLnBrk="1" hangingPunct="1">
              <a:spcBef>
                <a:spcPct val="0"/>
              </a:spcBef>
            </a:pPr>
            <a:endParaRPr lang="en-US" sz="1100" dirty="0" smtClean="0"/>
          </a:p>
          <a:p>
            <a:pPr eaLnBrk="1" hangingPunct="1">
              <a:spcBef>
                <a:spcPct val="0"/>
              </a:spcBef>
            </a:pPr>
            <a:r>
              <a:rPr lang="en-US" sz="1100" dirty="0" err="1" smtClean="0"/>
              <a:t>Niinimaa</a:t>
            </a:r>
            <a:r>
              <a:rPr lang="en-US" sz="1100" dirty="0" smtClean="0"/>
              <a:t> </a:t>
            </a:r>
            <a:r>
              <a:rPr lang="en-US" sz="1100" dirty="0"/>
              <a:t>V et al. The switching point from nasal to </a:t>
            </a:r>
            <a:r>
              <a:rPr lang="en-US" sz="1100" dirty="0" err="1"/>
              <a:t>oronasal</a:t>
            </a:r>
            <a:r>
              <a:rPr lang="en-US" sz="1100" dirty="0"/>
              <a:t> breathing. </a:t>
            </a:r>
            <a:r>
              <a:rPr lang="en-US" sz="1100" dirty="0" err="1"/>
              <a:t>Respir</a:t>
            </a:r>
            <a:r>
              <a:rPr lang="en-US" sz="1100" dirty="0"/>
              <a:t> </a:t>
            </a:r>
            <a:r>
              <a:rPr lang="en-US" sz="1100" dirty="0" err="1"/>
              <a:t>Physiol</a:t>
            </a:r>
            <a:r>
              <a:rPr lang="en-US" sz="1100" dirty="0"/>
              <a:t> 1980;42:61-71.</a:t>
            </a:r>
          </a:p>
          <a:p>
            <a:pPr eaLnBrk="1" hangingPunct="1">
              <a:spcBef>
                <a:spcPct val="0"/>
              </a:spcBef>
            </a:pPr>
            <a:endParaRPr lang="en-US" sz="1100" dirty="0" smtClean="0"/>
          </a:p>
          <a:p>
            <a:pPr eaLnBrk="1" hangingPunct="1">
              <a:spcBef>
                <a:spcPct val="0"/>
              </a:spcBef>
            </a:pPr>
            <a:r>
              <a:rPr lang="en-US" sz="1100" dirty="0" err="1" smtClean="0"/>
              <a:t>Chalupa</a:t>
            </a:r>
            <a:r>
              <a:rPr lang="en-US" sz="1100" dirty="0" smtClean="0"/>
              <a:t> </a:t>
            </a:r>
            <a:r>
              <a:rPr lang="en-US" sz="1100" dirty="0"/>
              <a:t>DC et al. Ultrafine particle deposition in subjects with asthma. Environ Health </a:t>
            </a:r>
            <a:r>
              <a:rPr lang="en-US" sz="1100" dirty="0" err="1"/>
              <a:t>Perspect</a:t>
            </a:r>
            <a:r>
              <a:rPr lang="en-US" sz="1100" dirty="0"/>
              <a:t> 2004;112:879-82.</a:t>
            </a:r>
          </a:p>
          <a:p>
            <a:pPr eaLnBrk="1" hangingPunct="1">
              <a:spcBef>
                <a:spcPct val="0"/>
              </a:spcBef>
            </a:pPr>
            <a:endParaRPr lang="en-US" sz="1100" dirty="0" smtClean="0"/>
          </a:p>
          <a:p>
            <a:pPr eaLnBrk="1" hangingPunct="1">
              <a:spcBef>
                <a:spcPct val="0"/>
              </a:spcBef>
            </a:pPr>
            <a:r>
              <a:rPr lang="en-US" sz="1100" dirty="0" smtClean="0"/>
              <a:t>Daigle </a:t>
            </a:r>
            <a:r>
              <a:rPr lang="en-US" sz="1100" dirty="0"/>
              <a:t>CC et al. Ultrafine particle deposition in humans during rest and exercise. </a:t>
            </a:r>
            <a:r>
              <a:rPr lang="en-US" sz="1100" dirty="0" err="1"/>
              <a:t>Inhal.Toxicol</a:t>
            </a:r>
            <a:r>
              <a:rPr lang="en-US" sz="1100" dirty="0"/>
              <a:t>. 2003;15:539-52</a:t>
            </a:r>
            <a:r>
              <a:rPr lang="en-US" sz="1100" dirty="0" smtClean="0"/>
              <a:t>.</a:t>
            </a:r>
          </a:p>
          <a:p>
            <a:pPr eaLnBrk="1" hangingPunct="1">
              <a:spcBef>
                <a:spcPct val="0"/>
              </a:spcBef>
            </a:pPr>
            <a:endParaRPr lang="en-US" sz="1100" dirty="0" smtClean="0"/>
          </a:p>
          <a:p>
            <a:pPr eaLnBrk="1" hangingPunct="1">
              <a:spcBef>
                <a:spcPct val="0"/>
              </a:spcBef>
            </a:pPr>
            <a:r>
              <a:rPr lang="en-US" sz="1100" b="1" dirty="0" smtClean="0"/>
              <a:t>Photo</a:t>
            </a:r>
            <a:r>
              <a:rPr lang="en-US" sz="1100" b="1" baseline="0" dirty="0" smtClean="0"/>
              <a:t> Credit:</a:t>
            </a:r>
          </a:p>
          <a:p>
            <a:pPr eaLnBrk="1" hangingPunct="1">
              <a:spcBef>
                <a:spcPct val="0"/>
              </a:spcBef>
            </a:pPr>
            <a:r>
              <a:rPr lang="en-US" sz="1100" dirty="0" smtClean="0">
                <a:effectLst/>
              </a:rPr>
              <a:t>This work, </a:t>
            </a:r>
            <a:r>
              <a:rPr lang="en-US" sz="1100" i="1" dirty="0" smtClean="0">
                <a:effectLst/>
              </a:rPr>
              <a:t>Any clime or any place, Marines stay fit [Image 3 of 11]</a:t>
            </a:r>
            <a:r>
              <a:rPr lang="en-US" sz="1100" dirty="0" smtClean="0">
                <a:effectLst/>
              </a:rPr>
              <a:t>, by </a:t>
            </a:r>
            <a:r>
              <a:rPr lang="en-US" sz="1100" dirty="0" smtClean="0">
                <a:effectLst/>
                <a:hlinkClick r:id="rId3"/>
              </a:rPr>
              <a:t>GySgt Robert Storm</a:t>
            </a:r>
            <a:r>
              <a:rPr lang="en-US" sz="1100" dirty="0" smtClean="0">
                <a:effectLst/>
              </a:rPr>
              <a:t>, identified by </a:t>
            </a:r>
            <a:r>
              <a:rPr lang="en-US" sz="1100" dirty="0" smtClean="0">
                <a:effectLst/>
                <a:hlinkClick r:id="rId4"/>
              </a:rPr>
              <a:t>DVIDS</a:t>
            </a:r>
            <a:r>
              <a:rPr lang="en-US" sz="1100" dirty="0" smtClean="0">
                <a:effectLst/>
              </a:rPr>
              <a:t>, is free of known copyright restrictions under U.S. copyright law.</a:t>
            </a:r>
            <a:endParaRPr lang="en-US" dirty="0" smtClean="0"/>
          </a:p>
        </p:txBody>
      </p:sp>
      <p:sp>
        <p:nvSpPr>
          <p:cNvPr id="3277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856ED19-FDC4-4DC4-BF0D-24495C53FD6C}" type="slidenum">
              <a:rPr lang="en-US"/>
              <a:pPr fontAlgn="base">
                <a:spcBef>
                  <a:spcPct val="0"/>
                </a:spcBef>
                <a:spcAft>
                  <a:spcPct val="0"/>
                </a:spcAft>
                <a:defRPr/>
              </a:pPr>
              <a:t>13</a:t>
            </a:fld>
            <a:endParaRPr lang="en-US"/>
          </a:p>
        </p:txBody>
      </p:sp>
    </p:spTree>
    <p:extLst>
      <p:ext uri="{BB962C8B-B14F-4D97-AF65-F5344CB8AC3E}">
        <p14:creationId xmlns:p14="http://schemas.microsoft.com/office/powerpoint/2010/main" val="8305588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Slide Image Placeholder 1"/>
          <p:cNvSpPr>
            <a:spLocks noGrp="1" noRot="1" noChangeAspect="1"/>
          </p:cNvSpPr>
          <p:nvPr>
            <p:ph type="sldImg"/>
          </p:nvPr>
        </p:nvSpPr>
        <p:spPr bwMode="auto">
          <a:xfrm>
            <a:off x="406400" y="696913"/>
            <a:ext cx="6197600" cy="3486150"/>
          </a:xfrm>
          <a:noFill/>
          <a:ln>
            <a:solidFill>
              <a:srgbClr val="000000"/>
            </a:solidFill>
            <a:miter lim="800000"/>
            <a:headEnd/>
            <a:tailEnd/>
          </a:ln>
        </p:spPr>
      </p:sp>
      <p:sp>
        <p:nvSpPr>
          <p:cNvPr id="3481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z="1100" dirty="0" smtClean="0"/>
              <a:t>Let’s take a</a:t>
            </a:r>
            <a:r>
              <a:rPr lang="en-US" sz="1100" baseline="0" dirty="0" smtClean="0"/>
              <a:t> look at one other important factor in deployed military - which is smoking:</a:t>
            </a:r>
          </a:p>
          <a:p>
            <a:pPr eaLnBrk="1" hangingPunct="1">
              <a:spcBef>
                <a:spcPct val="0"/>
              </a:spcBef>
            </a:pPr>
            <a:r>
              <a:rPr lang="en-US" sz="1100" dirty="0" smtClean="0"/>
              <a:t>Approximately 40% of active duty military personnel smoke and tobacco use is 2 times greater in deployed versus nondeployed military personnel. In comparison, approximately 18% of U.S. adults smoke cigarettes. A recent study also found that about half of all military personnel deployed to Iraq and Afghanistan began or restarted smoking while deployed and almost 40% smoked ½ pack of cigarettes or more per day. These</a:t>
            </a:r>
            <a:r>
              <a:rPr lang="en-US" sz="1100" baseline="0" dirty="0" smtClean="0"/>
              <a:t> h</a:t>
            </a:r>
            <a:r>
              <a:rPr lang="en-US" sz="1100" dirty="0" smtClean="0"/>
              <a:t>igh rates of tobacco use are not restricted to U.S. military personnel either, as 40-60% of coalition forces are reported to smoke as well. Although tobacco smoke differs in many respects from the other airborne hazards, the contribution of active and passive tobacco smoke exposure to soldiers’ cumulative exposures cannot be completely discounted.</a:t>
            </a:r>
          </a:p>
          <a:p>
            <a:pPr eaLnBrk="1" hangingPunct="1">
              <a:spcBef>
                <a:spcPct val="0"/>
              </a:spcBef>
            </a:pPr>
            <a:endParaRPr lang="en-US" sz="1100" dirty="0" smtClean="0"/>
          </a:p>
          <a:p>
            <a:pPr eaLnBrk="1" hangingPunct="1">
              <a:spcBef>
                <a:spcPct val="0"/>
              </a:spcBef>
            </a:pPr>
            <a:r>
              <a:rPr lang="en-US" sz="1100" dirty="0" smtClean="0"/>
              <a:t>Heavy smoking = &gt; 1 pack per day</a:t>
            </a:r>
          </a:p>
          <a:p>
            <a:pPr eaLnBrk="1" hangingPunct="1">
              <a:spcBef>
                <a:spcPct val="0"/>
              </a:spcBef>
            </a:pPr>
            <a:r>
              <a:rPr lang="en-US" sz="1100" dirty="0" smtClean="0"/>
              <a:t>Smoking rates are adjusted to account for differences in demographics</a:t>
            </a:r>
          </a:p>
          <a:p>
            <a:pPr eaLnBrk="1" hangingPunct="1">
              <a:spcBef>
                <a:spcPct val="0"/>
              </a:spcBef>
            </a:pPr>
            <a:r>
              <a:rPr lang="en-US" sz="1100" dirty="0" smtClean="0"/>
              <a:t>General US population ~ 23%</a:t>
            </a:r>
          </a:p>
          <a:p>
            <a:pPr eaLnBrk="1" hangingPunct="1">
              <a:spcBef>
                <a:spcPct val="0"/>
              </a:spcBef>
            </a:pPr>
            <a:r>
              <a:rPr lang="en-US" dirty="0" smtClean="0"/>
              <a:t>============</a:t>
            </a:r>
          </a:p>
          <a:p>
            <a:pPr eaLnBrk="1" hangingPunct="1">
              <a:spcBef>
                <a:spcPct val="0"/>
              </a:spcBef>
            </a:pPr>
            <a:endParaRPr lang="en-US" dirty="0" smtClean="0"/>
          </a:p>
          <a:p>
            <a:pPr eaLnBrk="1" hangingPunct="1">
              <a:spcBef>
                <a:spcPct val="0"/>
              </a:spcBef>
            </a:pPr>
            <a:r>
              <a:rPr lang="en-US" b="1" dirty="0" smtClean="0"/>
              <a:t>References:</a:t>
            </a:r>
            <a:endParaRPr lang="en-US" dirty="0" smtClean="0"/>
          </a:p>
          <a:p>
            <a:pPr marL="228600" indent="-228600" eaLnBrk="1" hangingPunct="1">
              <a:spcBef>
                <a:spcPct val="0"/>
              </a:spcBef>
              <a:buAutoNum type="arabicPeriod"/>
            </a:pPr>
            <a:r>
              <a:rPr lang="en-US" sz="1100" dirty="0" smtClean="0"/>
              <a:t>IOM </a:t>
            </a:r>
            <a:r>
              <a:rPr lang="en-US" sz="1100" dirty="0"/>
              <a:t>(Institute of Medicine). Combating Tobacco Use in Military and Veteran Populations. The National Academies Press, 2009</a:t>
            </a:r>
            <a:r>
              <a:rPr lang="en-US" sz="1100" dirty="0" smtClean="0"/>
              <a:t>.</a:t>
            </a:r>
          </a:p>
          <a:p>
            <a:pPr marL="0" indent="0" eaLnBrk="1" hangingPunct="1">
              <a:spcBef>
                <a:spcPct val="0"/>
              </a:spcBef>
              <a:buNone/>
            </a:pPr>
            <a:endParaRPr lang="en-US" sz="1100" dirty="0"/>
          </a:p>
          <a:p>
            <a:pPr eaLnBrk="1" hangingPunct="1">
              <a:spcBef>
                <a:spcPct val="0"/>
              </a:spcBef>
            </a:pPr>
            <a:r>
              <a:rPr lang="en-US" sz="1100" dirty="0"/>
              <a:t>2. Sanders JW et al. Impact of illness and non-combat injury during Operations Iraqi Freedom and Enduring Freedom (Afghanistan). </a:t>
            </a:r>
            <a:r>
              <a:rPr lang="en-US" sz="1100" dirty="0" err="1"/>
              <a:t>Am.J.Trop.Med.Hyg</a:t>
            </a:r>
            <a:r>
              <a:rPr lang="en-US" sz="1100" dirty="0"/>
              <a:t>. 2005;73:713-9</a:t>
            </a:r>
            <a:r>
              <a:rPr lang="en-US" sz="1100" dirty="0" smtClean="0"/>
              <a:t>.</a:t>
            </a:r>
          </a:p>
          <a:p>
            <a:pPr eaLnBrk="1" hangingPunct="1">
              <a:spcBef>
                <a:spcPct val="0"/>
              </a:spcBef>
            </a:pPr>
            <a:endParaRPr lang="en-US" sz="1100" dirty="0"/>
          </a:p>
          <a:p>
            <a:pPr eaLnBrk="1" hangingPunct="1">
              <a:spcBef>
                <a:spcPct val="0"/>
              </a:spcBef>
            </a:pPr>
            <a:r>
              <a:rPr lang="en-US" sz="1100" dirty="0"/>
              <a:t>3. Boos CJ, Croft AM. Smoking rates in the staff of a military field hospital before and after wartime deployment. J R </a:t>
            </a:r>
            <a:r>
              <a:rPr lang="en-US" sz="1100" dirty="0" err="1"/>
              <a:t>Soc</a:t>
            </a:r>
            <a:r>
              <a:rPr lang="en-US" sz="1100" dirty="0"/>
              <a:t> Med 2004;97:20-2</a:t>
            </a:r>
            <a:r>
              <a:rPr lang="en-US" sz="1100" dirty="0" smtClean="0"/>
              <a:t>.</a:t>
            </a:r>
          </a:p>
          <a:p>
            <a:pPr eaLnBrk="1" hangingPunct="1">
              <a:spcBef>
                <a:spcPct val="0"/>
              </a:spcBef>
            </a:pPr>
            <a:endParaRPr lang="en-US" sz="1100" dirty="0"/>
          </a:p>
          <a:p>
            <a:pPr eaLnBrk="1" hangingPunct="1">
              <a:spcBef>
                <a:spcPct val="0"/>
              </a:spcBef>
            </a:pPr>
            <a:r>
              <a:rPr lang="en-US" sz="1100" dirty="0"/>
              <a:t>4. Bray I, Richardson P, Harrison K. Smoking prevalence amongst UK Armed Forces recruits: changes in </a:t>
            </a:r>
            <a:r>
              <a:rPr lang="en-US" sz="1100" dirty="0" err="1"/>
              <a:t>behaviour</a:t>
            </a:r>
            <a:r>
              <a:rPr lang="en-US" sz="1100" dirty="0"/>
              <a:t> after 3 years follow-up and factors affecting smoking </a:t>
            </a:r>
            <a:r>
              <a:rPr lang="en-US" sz="1100" dirty="0" err="1"/>
              <a:t>behaviour</a:t>
            </a:r>
            <a:r>
              <a:rPr lang="en-US" sz="1100" dirty="0"/>
              <a:t>. J R Army Med Corps 2013;159:44-50</a:t>
            </a:r>
            <a:r>
              <a:rPr lang="en-US" sz="1100" dirty="0" smtClean="0"/>
              <a:t>.</a:t>
            </a:r>
          </a:p>
          <a:p>
            <a:pPr eaLnBrk="1" hangingPunct="1">
              <a:spcBef>
                <a:spcPct val="0"/>
              </a:spcBef>
            </a:pPr>
            <a:endParaRPr lang="en-US" sz="1100" dirty="0" smtClean="0"/>
          </a:p>
          <a:p>
            <a:pPr eaLnBrk="1" hangingPunct="1">
              <a:spcBef>
                <a:spcPct val="0"/>
              </a:spcBef>
            </a:pPr>
            <a:r>
              <a:rPr lang="en-US" sz="1100" dirty="0" smtClean="0"/>
              <a:t>5. </a:t>
            </a:r>
            <a:r>
              <a:rPr lang="en-US" sz="1100" dirty="0" err="1" smtClean="0"/>
              <a:t>Hamlett</a:t>
            </a:r>
            <a:r>
              <a:rPr lang="en-US" sz="1100" dirty="0" smtClean="0"/>
              <a:t>-Berry, KW, as cited in Beckham, JC et al. Preliminary findings from a clinical demonstration project for veterans returning from Iraq or Afghanistan. Military Medicine. May 2008;173(5):448-51.</a:t>
            </a:r>
            <a:endParaRPr lang="en-US" sz="1100" dirty="0"/>
          </a:p>
          <a:p>
            <a:pPr eaLnBrk="1" hangingPunct="1">
              <a:spcBef>
                <a:spcPct val="0"/>
              </a:spcBef>
            </a:pPr>
            <a:endParaRPr lang="en-US" dirty="0" smtClean="0"/>
          </a:p>
          <a:p>
            <a:pPr eaLnBrk="1" hangingPunct="1">
              <a:spcBef>
                <a:spcPct val="0"/>
              </a:spcBef>
            </a:pPr>
            <a:r>
              <a:rPr lang="en-US" dirty="0" smtClean="0"/>
              <a:t>****</a:t>
            </a:r>
          </a:p>
          <a:p>
            <a:pPr eaLnBrk="1" hangingPunct="1">
              <a:spcBef>
                <a:spcPct val="0"/>
              </a:spcBef>
            </a:pPr>
            <a:endParaRPr lang="en-US" dirty="0" smtClean="0"/>
          </a:p>
        </p:txBody>
      </p:sp>
      <p:sp>
        <p:nvSpPr>
          <p:cNvPr id="3481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4683C29-04BF-45BE-B801-6C541367B83B}" type="slidenum">
              <a:rPr lang="en-US"/>
              <a:pPr fontAlgn="base">
                <a:spcBef>
                  <a:spcPct val="0"/>
                </a:spcBef>
                <a:spcAft>
                  <a:spcPct val="0"/>
                </a:spcAft>
                <a:defRPr/>
              </a:pPr>
              <a:t>14</a:t>
            </a:fld>
            <a:endParaRPr lang="en-US"/>
          </a:p>
        </p:txBody>
      </p:sp>
    </p:spTree>
    <p:extLst>
      <p:ext uri="{BB962C8B-B14F-4D97-AF65-F5344CB8AC3E}">
        <p14:creationId xmlns:p14="http://schemas.microsoft.com/office/powerpoint/2010/main" val="12787079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lide Image Placeholder 1"/>
          <p:cNvSpPr>
            <a:spLocks noGrp="1" noRot="1" noChangeAspect="1"/>
          </p:cNvSpPr>
          <p:nvPr>
            <p:ph type="sldImg"/>
          </p:nvPr>
        </p:nvSpPr>
        <p:spPr bwMode="auto">
          <a:xfrm>
            <a:off x="406400" y="696913"/>
            <a:ext cx="6197600" cy="3486150"/>
          </a:xfrm>
          <a:noFill/>
          <a:ln>
            <a:solidFill>
              <a:srgbClr val="000000"/>
            </a:solidFill>
            <a:miter lim="800000"/>
            <a:headEnd/>
            <a:tailEnd/>
          </a:ln>
        </p:spPr>
      </p:sp>
      <p:sp>
        <p:nvSpPr>
          <p:cNvPr id="3686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Finally, both cross-sectional and prospective studies have demonstrated that certain stress factors enhance</a:t>
            </a:r>
            <a:r>
              <a:rPr lang="en-US" baseline="0" dirty="0" smtClean="0"/>
              <a:t> an individual’s susceptibility to air pollution exposure. These factors include </a:t>
            </a:r>
            <a:r>
              <a:rPr lang="en-US" dirty="0" smtClean="0"/>
              <a:t>domestic violence, low socioeconomic status, as well as verbal abuse and racism. Experimentally, this is referred to as a “double-hit” paradigm whereby environmental and psychosocial stressors act synergistically to exacerbate the effects of air pollution exposure. </a:t>
            </a:r>
          </a:p>
          <a:p>
            <a:pPr eaLnBrk="1" hangingPunct="1">
              <a:spcBef>
                <a:spcPct val="0"/>
              </a:spcBef>
            </a:pPr>
            <a:endParaRPr lang="en-US" dirty="0" smtClean="0"/>
          </a:p>
          <a:p>
            <a:pPr eaLnBrk="1" hangingPunct="1">
              <a:spcBef>
                <a:spcPct val="0"/>
              </a:spcBef>
            </a:pPr>
            <a:r>
              <a:rPr lang="en-US" dirty="0" smtClean="0"/>
              <a:t>Ultimately, what I hope</a:t>
            </a:r>
            <a:r>
              <a:rPr lang="en-US" baseline="0" dirty="0" smtClean="0"/>
              <a:t> to have illustrated is that beyond high levels of air pollution – military personnel may be uniquely vulnerable and susceptible to airborne hazards exposure. </a:t>
            </a:r>
            <a:endParaRPr lang="en-US" dirty="0" smtClean="0"/>
          </a:p>
          <a:p>
            <a:pPr eaLnBrk="1" hangingPunct="1">
              <a:spcBef>
                <a:spcPct val="0"/>
              </a:spcBef>
            </a:pPr>
            <a:r>
              <a:rPr lang="en-US" dirty="0" smtClean="0"/>
              <a:t>===========</a:t>
            </a:r>
          </a:p>
          <a:p>
            <a:pPr eaLnBrk="1" hangingPunct="1">
              <a:spcBef>
                <a:spcPct val="0"/>
              </a:spcBef>
            </a:pPr>
            <a:endParaRPr lang="en-US" dirty="0" smtClean="0"/>
          </a:p>
          <a:p>
            <a:pPr eaLnBrk="1" hangingPunct="1">
              <a:spcBef>
                <a:spcPct val="0"/>
              </a:spcBef>
            </a:pPr>
            <a:r>
              <a:rPr lang="en-US" b="1" dirty="0" smtClean="0"/>
              <a:t>References:</a:t>
            </a:r>
            <a:endParaRPr lang="en-US" dirty="0" smtClean="0"/>
          </a:p>
          <a:p>
            <a:pPr eaLnBrk="1" hangingPunct="1">
              <a:spcBef>
                <a:spcPct val="0"/>
              </a:spcBef>
            </a:pPr>
            <a:r>
              <a:rPr lang="en-US" dirty="0" err="1" smtClean="0"/>
              <a:t>Clougherty</a:t>
            </a:r>
            <a:r>
              <a:rPr lang="en-US" dirty="0" smtClean="0"/>
              <a:t> JE, </a:t>
            </a:r>
            <a:r>
              <a:rPr lang="en-US" dirty="0" err="1" smtClean="0"/>
              <a:t>Kubzansky</a:t>
            </a:r>
            <a:r>
              <a:rPr lang="en-US" dirty="0" smtClean="0"/>
              <a:t> LD. A framework for examining social stress and susceptibility to air pollution in respiratory health. Environ Health </a:t>
            </a:r>
            <a:r>
              <a:rPr lang="en-US" dirty="0" err="1" smtClean="0"/>
              <a:t>Perspect</a:t>
            </a:r>
            <a:r>
              <a:rPr lang="en-US" dirty="0" smtClean="0"/>
              <a:t> 2009;117:1351-8.</a:t>
            </a:r>
          </a:p>
          <a:p>
            <a:pPr eaLnBrk="1" hangingPunct="1">
              <a:spcBef>
                <a:spcPct val="0"/>
              </a:spcBef>
            </a:pPr>
            <a:endParaRPr lang="en-US" dirty="0" smtClean="0"/>
          </a:p>
          <a:p>
            <a:pPr eaLnBrk="1" hangingPunct="1">
              <a:spcBef>
                <a:spcPct val="0"/>
              </a:spcBef>
            </a:pPr>
            <a:r>
              <a:rPr lang="en-US" dirty="0" smtClean="0"/>
              <a:t>Chen E et al. Chronic traffic-related air pollution and stress interact to predict biologic and clinical outcomes in asthma. Environ Health </a:t>
            </a:r>
            <a:r>
              <a:rPr lang="en-US" dirty="0" err="1" smtClean="0"/>
              <a:t>Perspect</a:t>
            </a:r>
            <a:r>
              <a:rPr lang="en-US" dirty="0" smtClean="0"/>
              <a:t> 2008;116:970-5.</a:t>
            </a:r>
          </a:p>
          <a:p>
            <a:pPr eaLnBrk="1" hangingPunct="1">
              <a:spcBef>
                <a:spcPct val="0"/>
              </a:spcBef>
            </a:pPr>
            <a:endParaRPr lang="en-US" dirty="0" smtClean="0"/>
          </a:p>
          <a:p>
            <a:pPr eaLnBrk="1" hangingPunct="1">
              <a:spcBef>
                <a:spcPct val="0"/>
              </a:spcBef>
            </a:pPr>
            <a:r>
              <a:rPr lang="en-US" dirty="0" err="1" smtClean="0"/>
              <a:t>Clougherty</a:t>
            </a:r>
            <a:r>
              <a:rPr lang="en-US" dirty="0" smtClean="0"/>
              <a:t> JE et al. A longitudinal analysis of the efficacy of environmental interventions on asthma-related quality of life and symptoms among children in urban public housing. Journal of Asthma 2006;43:335-43.</a:t>
            </a:r>
          </a:p>
          <a:p>
            <a:pPr eaLnBrk="1" hangingPunct="1">
              <a:spcBef>
                <a:spcPct val="0"/>
              </a:spcBef>
            </a:pPr>
            <a:endParaRPr lang="en-US" dirty="0" smtClean="0"/>
          </a:p>
          <a:p>
            <a:pPr eaLnBrk="1" hangingPunct="1">
              <a:spcBef>
                <a:spcPct val="0"/>
              </a:spcBef>
            </a:pPr>
            <a:r>
              <a:rPr lang="en-US" dirty="0" err="1" smtClean="0"/>
              <a:t>Clougherty</a:t>
            </a:r>
            <a:r>
              <a:rPr lang="en-US" dirty="0" smtClean="0"/>
              <a:t> JE et al. Synergistic effects of traffic-related air pollution and exposure to violence on urban asthma etiology. </a:t>
            </a:r>
            <a:r>
              <a:rPr lang="en-US" dirty="0" err="1" smtClean="0"/>
              <a:t>Environ.Health</a:t>
            </a:r>
            <a:r>
              <a:rPr lang="en-US" dirty="0" smtClean="0"/>
              <a:t> </a:t>
            </a:r>
            <a:r>
              <a:rPr lang="en-US" dirty="0" err="1" smtClean="0"/>
              <a:t>Perspect</a:t>
            </a:r>
            <a:r>
              <a:rPr lang="en-US" dirty="0" smtClean="0"/>
              <a:t>. 2007;115:1140-6.</a:t>
            </a:r>
          </a:p>
          <a:p>
            <a:pPr eaLnBrk="1" hangingPunct="1">
              <a:spcBef>
                <a:spcPct val="0"/>
              </a:spcBef>
            </a:pPr>
            <a:endParaRPr lang="en-US" dirty="0" smtClean="0"/>
          </a:p>
          <a:p>
            <a:pPr eaLnBrk="1" hangingPunct="1">
              <a:spcBef>
                <a:spcPct val="0"/>
              </a:spcBef>
            </a:pPr>
            <a:r>
              <a:rPr lang="en-US" dirty="0" err="1" smtClean="0"/>
              <a:t>Clougherty</a:t>
            </a:r>
            <a:r>
              <a:rPr lang="en-US" dirty="0" smtClean="0"/>
              <a:t> JE et al. Chronic social stress and susceptibility to concentrated ambient fine particles in rats. Environ Health </a:t>
            </a:r>
            <a:r>
              <a:rPr lang="en-US" dirty="0" err="1" smtClean="0"/>
              <a:t>Perspect</a:t>
            </a:r>
            <a:r>
              <a:rPr lang="en-US" dirty="0" smtClean="0"/>
              <a:t> 2010;118:769-75.</a:t>
            </a:r>
          </a:p>
          <a:p>
            <a:pPr eaLnBrk="1" hangingPunct="1">
              <a:spcBef>
                <a:spcPct val="0"/>
              </a:spcBef>
            </a:pPr>
            <a:endParaRPr lang="en-US" dirty="0" smtClean="0"/>
          </a:p>
          <a:p>
            <a:pPr eaLnBrk="1" hangingPunct="1">
              <a:spcBef>
                <a:spcPct val="0"/>
              </a:spcBef>
            </a:pPr>
            <a:endParaRPr lang="en-US" dirty="0" smtClean="0"/>
          </a:p>
        </p:txBody>
      </p:sp>
      <p:sp>
        <p:nvSpPr>
          <p:cNvPr id="3686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769B2E3-1E26-4DD7-A790-9BF8D1BE3A6B}" type="slidenum">
              <a:rPr lang="en-US"/>
              <a:pPr fontAlgn="base">
                <a:spcBef>
                  <a:spcPct val="0"/>
                </a:spcBef>
                <a:spcAft>
                  <a:spcPct val="0"/>
                </a:spcAft>
                <a:defRPr/>
              </a:pPr>
              <a:t>15</a:t>
            </a:fld>
            <a:endParaRPr lang="en-US"/>
          </a:p>
        </p:txBody>
      </p:sp>
    </p:spTree>
    <p:extLst>
      <p:ext uri="{BB962C8B-B14F-4D97-AF65-F5344CB8AC3E}">
        <p14:creationId xmlns:p14="http://schemas.microsoft.com/office/powerpoint/2010/main" val="21427663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p:cNvSpPr>
            <a:spLocks noGrp="1" noRot="1" noChangeAspect="1"/>
          </p:cNvSpPr>
          <p:nvPr>
            <p:ph type="sldImg"/>
          </p:nvPr>
        </p:nvSpPr>
        <p:spPr bwMode="auto">
          <a:xfrm>
            <a:off x="406400" y="696913"/>
            <a:ext cx="6197600" cy="3486150"/>
          </a:xfrm>
          <a:noFill/>
          <a:ln>
            <a:solidFill>
              <a:srgbClr val="000000"/>
            </a:solidFill>
            <a:miter lim="800000"/>
            <a:headEnd/>
            <a:tailEnd/>
          </a:ln>
        </p:spPr>
      </p:sp>
      <p:sp>
        <p:nvSpPr>
          <p:cNvPr id="4096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b="1" dirty="0" smtClean="0"/>
              <a:t>Thank you (Dr. Falvo)!  Now that we have heard about the factors that may make military personnel susceptible to airborne hazards during their deployments, we will discuss some cases with you. This is going to be an interactive session with the audience and the panelists</a:t>
            </a:r>
          </a:p>
          <a:p>
            <a:pPr eaLnBrk="1" hangingPunct="1">
              <a:spcBef>
                <a:spcPct val="0"/>
              </a:spcBef>
            </a:pPr>
            <a:endParaRPr lang="en-US" dirty="0" smtClean="0"/>
          </a:p>
          <a:p>
            <a:pPr eaLnBrk="1" hangingPunct="1">
              <a:spcBef>
                <a:spcPct val="0"/>
              </a:spcBef>
            </a:pPr>
            <a:r>
              <a:rPr lang="en-US" dirty="0" smtClean="0"/>
              <a:t>The first case I am going to present is 48 year old African American female referred to a VA pulmonologist  for evaluation of her respiratory complaints.</a:t>
            </a:r>
          </a:p>
          <a:p>
            <a:pPr eaLnBrk="1" hangingPunct="1">
              <a:spcBef>
                <a:spcPct val="0"/>
              </a:spcBef>
            </a:pPr>
            <a:r>
              <a:rPr lang="en-US" dirty="0" smtClean="0"/>
              <a:t>=============</a:t>
            </a:r>
          </a:p>
        </p:txBody>
      </p:sp>
    </p:spTree>
    <p:extLst>
      <p:ext uri="{BB962C8B-B14F-4D97-AF65-F5344CB8AC3E}">
        <p14:creationId xmlns:p14="http://schemas.microsoft.com/office/powerpoint/2010/main" val="32184807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lide Image Placeholder 1"/>
          <p:cNvSpPr>
            <a:spLocks noGrp="1" noRot="1" noChangeAspect="1"/>
          </p:cNvSpPr>
          <p:nvPr>
            <p:ph type="sldImg"/>
          </p:nvPr>
        </p:nvSpPr>
        <p:spPr bwMode="auto">
          <a:xfrm>
            <a:off x="406400" y="696913"/>
            <a:ext cx="6197600" cy="3486150"/>
          </a:xfrm>
          <a:noFill/>
          <a:ln>
            <a:solidFill>
              <a:srgbClr val="000000"/>
            </a:solidFill>
            <a:miter lim="800000"/>
            <a:headEnd/>
            <a:tailEnd/>
          </a:ln>
        </p:spPr>
      </p:sp>
      <p:sp>
        <p:nvSpPr>
          <p:cNvPr id="4301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The veteran presents with</a:t>
            </a:r>
            <a:r>
              <a:rPr lang="en-US" baseline="0" dirty="0" smtClean="0"/>
              <a:t> chief complaints of “Breathing problems and Hoarseness.</a:t>
            </a:r>
          </a:p>
          <a:p>
            <a:pPr eaLnBrk="1" hangingPunct="1">
              <a:spcBef>
                <a:spcPct val="0"/>
              </a:spcBef>
            </a:pPr>
            <a:endParaRPr lang="en-US" baseline="0" dirty="0" smtClean="0"/>
          </a:p>
          <a:p>
            <a:pPr eaLnBrk="1" hangingPunct="1">
              <a:spcBef>
                <a:spcPct val="0"/>
              </a:spcBef>
            </a:pPr>
            <a:r>
              <a:rPr lang="en-US" dirty="0" smtClean="0"/>
              <a:t>She was fine until around 2005 when she started to notice what she thought was a "wheezing-like sensation" that felt and sounded like something was at the base of her throat – she described it as “constricting her breathing”. She sounded raspy and muffled to herself; her husband noticed she was hoarse. She could not identify any specific triggers as this sensation would occur at any time and last for hours. </a:t>
            </a:r>
          </a:p>
          <a:p>
            <a:pPr eaLnBrk="1" hangingPunct="1">
              <a:spcBef>
                <a:spcPct val="0"/>
              </a:spcBef>
            </a:pPr>
            <a:endParaRPr lang="en-US" dirty="0" smtClean="0"/>
          </a:p>
          <a:p>
            <a:pPr eaLnBrk="1" hangingPunct="1">
              <a:spcBef>
                <a:spcPct val="0"/>
              </a:spcBef>
            </a:pPr>
            <a:r>
              <a:rPr lang="en-US" dirty="0" smtClean="0"/>
              <a:t>She had shortness of breath with exercise and occasional non-productive dry cough. There was no associated chest pain or tightness.</a:t>
            </a:r>
            <a:r>
              <a:rPr lang="en-US" baseline="0" dirty="0" smtClean="0"/>
              <a:t> </a:t>
            </a:r>
            <a:r>
              <a:rPr lang="en-US" dirty="0" smtClean="0"/>
              <a:t>Symptoms</a:t>
            </a:r>
            <a:r>
              <a:rPr lang="en-US" baseline="0" dirty="0" smtClean="0"/>
              <a:t> have worsened over time and are now limiting her vocational and social activities.</a:t>
            </a:r>
          </a:p>
          <a:p>
            <a:pPr eaLnBrk="1" hangingPunct="1">
              <a:spcBef>
                <a:spcPct val="0"/>
              </a:spcBef>
            </a:pPr>
            <a:endParaRPr lang="en-US" baseline="0" dirty="0" smtClean="0"/>
          </a:p>
          <a:p>
            <a:pPr eaLnBrk="1" hangingPunct="1">
              <a:spcBef>
                <a:spcPct val="0"/>
              </a:spcBef>
            </a:pPr>
            <a:r>
              <a:rPr lang="en-US" baseline="0" dirty="0" smtClean="0"/>
              <a:t>On review of systems she has poor sleep and intermittent episodes of heart burn, associated with “stress”, and takes “Tums” for relief .</a:t>
            </a:r>
          </a:p>
          <a:p>
            <a:pPr eaLnBrk="1" hangingPunct="1">
              <a:spcBef>
                <a:spcPct val="0"/>
              </a:spcBef>
            </a:pPr>
            <a:endParaRPr lang="en-US" baseline="0" dirty="0" smtClean="0"/>
          </a:p>
          <a:p>
            <a:pPr eaLnBrk="1" hangingPunct="1">
              <a:spcBef>
                <a:spcPct val="0"/>
              </a:spcBef>
            </a:pPr>
            <a:r>
              <a:rPr lang="en-US" dirty="0" smtClean="0"/>
              <a:t>She remembers seeing a doctor in 2005 because she was having similar symptoms; she recalls having some kind of breathing test that was reported to her as normal. She had chest x-ray, cardiac stress test and echo that were all normal per her recollection. Chest CT only showed a small hiatal hernia. </a:t>
            </a:r>
          </a:p>
          <a:p>
            <a:pPr eaLnBrk="1" hangingPunct="1">
              <a:spcBef>
                <a:spcPct val="0"/>
              </a:spcBef>
            </a:pPr>
            <a:endParaRPr lang="en-US" dirty="0" smtClean="0"/>
          </a:p>
          <a:p>
            <a:pPr eaLnBrk="1" hangingPunct="1">
              <a:spcBef>
                <a:spcPct val="0"/>
              </a:spcBef>
            </a:pPr>
            <a:r>
              <a:rPr lang="en-US" dirty="0" smtClean="0"/>
              <a:t>She was on inhaler medicine for a period of time, didn’t do much for her. She has severe PTSD, and her breathing problems were presumed to be related to “anxiety”. </a:t>
            </a:r>
          </a:p>
          <a:p>
            <a:pPr eaLnBrk="1" hangingPunct="1">
              <a:spcBef>
                <a:spcPct val="0"/>
              </a:spcBef>
            </a:pPr>
            <a:endParaRPr lang="en-US" dirty="0" smtClean="0"/>
          </a:p>
          <a:p>
            <a:pPr marL="0" marR="0" indent="0" algn="l" defTabSz="914400" rtl="0" eaLnBrk="1" fontAlgn="base" latinLnBrk="0" hangingPunct="1">
              <a:lnSpc>
                <a:spcPct val="100000"/>
              </a:lnSpc>
              <a:spcBef>
                <a:spcPct val="0"/>
              </a:spcBef>
              <a:spcAft>
                <a:spcPct val="0"/>
              </a:spcAft>
              <a:buClrTx/>
              <a:buSzTx/>
              <a:buFontTx/>
              <a:buNone/>
              <a:tabLst/>
              <a:defRPr/>
            </a:pPr>
            <a:r>
              <a:rPr lang="en-US" dirty="0" smtClean="0"/>
              <a:t>By</a:t>
            </a:r>
            <a:r>
              <a:rPr lang="en-US" baseline="0" dirty="0" smtClean="0"/>
              <a:t> the time she presents to clinic, she </a:t>
            </a:r>
            <a:r>
              <a:rPr lang="en-US" dirty="0" smtClean="0"/>
              <a:t>is frustrated as her breathing difficulties are interfering with her ability to work and exercise. She is starting a new job as a customer service representative, and is embarrassed about her hoarse voice as she has to speak and interact with members of the public for several hours a day. </a:t>
            </a:r>
          </a:p>
          <a:p>
            <a:pPr eaLnBrk="1" hangingPunct="1">
              <a:spcBef>
                <a:spcPct val="0"/>
              </a:spcBef>
            </a:pPr>
            <a:r>
              <a:rPr lang="en-US" dirty="0" smtClean="0"/>
              <a:t>==================</a:t>
            </a:r>
          </a:p>
          <a:p>
            <a:pPr eaLnBrk="1" hangingPunct="1">
              <a:spcBef>
                <a:spcPct val="0"/>
              </a:spcBef>
            </a:pPr>
            <a:endParaRPr lang="en-US" dirty="0" smtClean="0"/>
          </a:p>
        </p:txBody>
      </p:sp>
    </p:spTree>
    <p:extLst>
      <p:ext uri="{BB962C8B-B14F-4D97-AF65-F5344CB8AC3E}">
        <p14:creationId xmlns:p14="http://schemas.microsoft.com/office/powerpoint/2010/main" val="15383766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smtClean="0"/>
              <a:t>She is at her wits end.. She states:” I’m in limbo….My breathing problems are changing my </a:t>
            </a:r>
            <a:r>
              <a:rPr lang="en-US" dirty="0" err="1" smtClean="0"/>
              <a:t>life..I</a:t>
            </a:r>
            <a:r>
              <a:rPr lang="en-US" baseline="0" dirty="0" smtClean="0"/>
              <a:t> don’t understand what is going on…I’m going through a tough time…But that doesn’t mean that I am crazy”.</a:t>
            </a:r>
            <a:endParaRPr lang="en-US" dirty="0" smtClean="0"/>
          </a:p>
          <a:p>
            <a:r>
              <a:rPr lang="en-US" dirty="0" smtClean="0"/>
              <a:t>============</a:t>
            </a:r>
            <a:endParaRPr lang="en-US" dirty="0"/>
          </a:p>
        </p:txBody>
      </p:sp>
    </p:spTree>
    <p:extLst>
      <p:ext uri="{BB962C8B-B14F-4D97-AF65-F5344CB8AC3E}">
        <p14:creationId xmlns:p14="http://schemas.microsoft.com/office/powerpoint/2010/main" val="35271409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Image Placeholder 1"/>
          <p:cNvSpPr>
            <a:spLocks noGrp="1" noRot="1" noChangeAspect="1"/>
          </p:cNvSpPr>
          <p:nvPr>
            <p:ph type="sldImg"/>
          </p:nvPr>
        </p:nvSpPr>
        <p:spPr bwMode="auto">
          <a:xfrm>
            <a:off x="406400" y="696913"/>
            <a:ext cx="6197600" cy="3486150"/>
          </a:xfrm>
          <a:noFill/>
          <a:ln>
            <a:solidFill>
              <a:srgbClr val="000000"/>
            </a:solidFill>
            <a:miter lim="800000"/>
            <a:headEnd/>
            <a:tailEnd/>
          </a:ln>
        </p:spPr>
      </p:sp>
      <p:sp>
        <p:nvSpPr>
          <p:cNvPr id="47106"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dirty="0" smtClean="0"/>
              <a:t>She was at Joint Base </a:t>
            </a:r>
            <a:r>
              <a:rPr lang="en-US" dirty="0" err="1" smtClean="0"/>
              <a:t>Balad</a:t>
            </a:r>
            <a:r>
              <a:rPr lang="en-US" dirty="0" smtClean="0"/>
              <a:t> and had concerns about the burn pit smoke. She</a:t>
            </a:r>
            <a:r>
              <a:rPr lang="en-US" baseline="0" dirty="0" smtClean="0"/>
              <a:t> </a:t>
            </a:r>
            <a:r>
              <a:rPr lang="en-US" dirty="0" smtClean="0"/>
              <a:t>heard about the new “VA burn-pit registry” and wonders if her breathing problems might be related to her deployment . She has completed the on-line survey and has seen her VA PCP who is not familiar with “burn-pit issues”. Since the Veteran has breathing problems, and a brief trial of inhalers did not work, she is referred to the pulmonary specialist for further evaluation and management.</a:t>
            </a:r>
          </a:p>
          <a:p>
            <a:pPr marL="0" marR="0" indent="0" algn="l" defTabSz="914400" rtl="0" eaLnBrk="1" fontAlgn="base" latinLnBrk="0" hangingPunct="1">
              <a:lnSpc>
                <a:spcPct val="100000"/>
              </a:lnSpc>
              <a:spcBef>
                <a:spcPct val="0"/>
              </a:spcBef>
              <a:spcAft>
                <a:spcPct val="0"/>
              </a:spcAft>
              <a:buClrTx/>
              <a:buSzTx/>
              <a:buFontTx/>
              <a:buNone/>
              <a:tabLst/>
              <a:defRPr/>
            </a:pPr>
            <a:r>
              <a:rPr lang="en-US" dirty="0" smtClean="0"/>
              <a:t>================</a:t>
            </a:r>
          </a:p>
          <a:p>
            <a:pPr eaLnBrk="1" hangingPunct="1">
              <a:spcBef>
                <a:spcPct val="0"/>
              </a:spcBef>
            </a:pPr>
            <a:endParaRPr lang="en-US" dirty="0" smtClean="0"/>
          </a:p>
        </p:txBody>
      </p:sp>
    </p:spTree>
    <p:extLst>
      <p:ext uri="{BB962C8B-B14F-4D97-AF65-F5344CB8AC3E}">
        <p14:creationId xmlns:p14="http://schemas.microsoft.com/office/powerpoint/2010/main" val="42680792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p:spPr>
      </p:sp>
      <p:sp>
        <p:nvSpPr>
          <p:cNvPr id="2253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ltLang="en-US" dirty="0" smtClean="0"/>
              <a:t>Many Veterans are concerned about exposure to airborne hazards after deployment to the Persian Gulf region (aka Southwest Asia) and Afghanistan. </a:t>
            </a:r>
          </a:p>
          <a:p>
            <a:pPr eaLnBrk="1" hangingPunct="1">
              <a:spcBef>
                <a:spcPct val="0"/>
              </a:spcBef>
            </a:pPr>
            <a:endParaRPr lang="en-US" altLang="en-US" dirty="0" smtClean="0"/>
          </a:p>
          <a:p>
            <a:pPr eaLnBrk="1" hangingPunct="1">
              <a:spcBef>
                <a:spcPct val="0"/>
              </a:spcBef>
            </a:pPr>
            <a:r>
              <a:rPr lang="en-US" altLang="en-US" dirty="0" smtClean="0"/>
              <a:t>1/3rd of soldiers report “Definite or Probable Exposure to Environmental Hazards” during military service </a:t>
            </a:r>
          </a:p>
          <a:p>
            <a:pPr eaLnBrk="1" hangingPunct="1">
              <a:spcBef>
                <a:spcPct val="0"/>
              </a:spcBef>
            </a:pPr>
            <a:r>
              <a:rPr lang="en-US" altLang="en-US" b="1" dirty="0" smtClean="0"/>
              <a:t>[2010 National Survey of Veterans</a:t>
            </a:r>
            <a:r>
              <a:rPr lang="en-US" altLang="en-US" dirty="0" smtClean="0"/>
              <a:t>].</a:t>
            </a:r>
          </a:p>
          <a:p>
            <a:pPr eaLnBrk="1" hangingPunct="1">
              <a:spcBef>
                <a:spcPct val="0"/>
              </a:spcBef>
            </a:pPr>
            <a:endParaRPr lang="en-US" altLang="en-US" dirty="0" smtClean="0"/>
          </a:p>
          <a:p>
            <a:pPr eaLnBrk="1" hangingPunct="1">
              <a:spcBef>
                <a:spcPct val="0"/>
              </a:spcBef>
            </a:pPr>
            <a:r>
              <a:rPr lang="en-US" altLang="en-US" dirty="0" smtClean="0"/>
              <a:t>In another</a:t>
            </a:r>
            <a:r>
              <a:rPr lang="en-US" altLang="en-US" baseline="0" dirty="0" smtClean="0"/>
              <a:t> study f</a:t>
            </a:r>
            <a:r>
              <a:rPr lang="en-US" altLang="en-US" dirty="0" smtClean="0"/>
              <a:t>or example, &gt;25% of soldiers deployed to Joint Base </a:t>
            </a:r>
            <a:r>
              <a:rPr lang="en-US" altLang="en-US" dirty="0" err="1" smtClean="0"/>
              <a:t>Balad</a:t>
            </a:r>
            <a:r>
              <a:rPr lang="en-US" altLang="en-US" dirty="0" smtClean="0"/>
              <a:t> (JBB) report “Persistent major health concerns due to deployment exposures” on their post-deployment health reassessments </a:t>
            </a:r>
          </a:p>
          <a:p>
            <a:pPr eaLnBrk="1" hangingPunct="1">
              <a:spcBef>
                <a:spcPct val="0"/>
              </a:spcBef>
            </a:pPr>
            <a:r>
              <a:rPr lang="en-US" altLang="en-US" b="1" dirty="0" smtClean="0"/>
              <a:t>[</a:t>
            </a:r>
            <a:r>
              <a:rPr lang="en-US" altLang="en-US" b="1" dirty="0" err="1" smtClean="0"/>
              <a:t>Epi</a:t>
            </a:r>
            <a:r>
              <a:rPr lang="en-US" altLang="en-US" b="1" dirty="0" smtClean="0"/>
              <a:t> Studies of Health Outcomes Among Troops Deployed to Burn Pit Sites”, AFHSC May 2010].</a:t>
            </a:r>
          </a:p>
          <a:p>
            <a:pPr eaLnBrk="1" hangingPunct="1">
              <a:spcBef>
                <a:spcPct val="0"/>
              </a:spcBef>
            </a:pPr>
            <a:endParaRPr lang="en-US" altLang="en-US" dirty="0" smtClean="0"/>
          </a:p>
          <a:p>
            <a:pPr eaLnBrk="1" hangingPunct="1">
              <a:spcBef>
                <a:spcPct val="0"/>
              </a:spcBef>
            </a:pPr>
            <a:r>
              <a:rPr lang="en-US" altLang="en-US" dirty="0" smtClean="0"/>
              <a:t>Possible Health effects of concern expressed by Veterans include:</a:t>
            </a:r>
          </a:p>
          <a:p>
            <a:pPr eaLnBrk="1" hangingPunct="1">
              <a:spcBef>
                <a:spcPct val="0"/>
              </a:spcBef>
            </a:pPr>
            <a:r>
              <a:rPr lang="en-US" altLang="en-US" dirty="0" smtClean="0"/>
              <a:t>Respiratory, Cardiovascular, Gastrointestinal, Dermatologic</a:t>
            </a:r>
            <a:r>
              <a:rPr lang="en-US" altLang="en-US" baseline="0" dirty="0" smtClean="0"/>
              <a:t> conditions as well as </a:t>
            </a:r>
            <a:r>
              <a:rPr lang="en-US" altLang="en-US" dirty="0" smtClean="0"/>
              <a:t>Cancers.</a:t>
            </a:r>
          </a:p>
          <a:p>
            <a:pPr eaLnBrk="1" hangingPunct="1">
              <a:spcBef>
                <a:spcPct val="0"/>
              </a:spcBef>
            </a:pPr>
            <a:r>
              <a:rPr lang="en-US" altLang="en-US" dirty="0" smtClean="0"/>
              <a:t>====================</a:t>
            </a:r>
          </a:p>
          <a:p>
            <a:pPr eaLnBrk="1" hangingPunct="1">
              <a:spcBef>
                <a:spcPct val="0"/>
              </a:spcBef>
            </a:pPr>
            <a:endParaRPr lang="en-US" altLang="en-US" b="1" dirty="0" smtClean="0"/>
          </a:p>
          <a:p>
            <a:pPr eaLnBrk="1" hangingPunct="1">
              <a:spcBef>
                <a:spcPct val="0"/>
              </a:spcBef>
            </a:pPr>
            <a:r>
              <a:rPr lang="en-US" altLang="en-US" b="1" dirty="0" smtClean="0"/>
              <a:t>References:</a:t>
            </a:r>
          </a:p>
          <a:p>
            <a:pPr eaLnBrk="1" hangingPunct="1">
              <a:spcBef>
                <a:spcPct val="0"/>
              </a:spcBef>
            </a:pPr>
            <a:r>
              <a:rPr lang="en-US" altLang="en-US" b="0" dirty="0" smtClean="0"/>
              <a:t>National survey of Veterans, active duty service members, demobilized national guard and reserve members, family members, and surviving  spouses. Department of Veterans Affairs. 2010. http://www.va.gov/SURVIVORS/docs/NVSSurveyFinalWeightedReport.pdf</a:t>
            </a:r>
          </a:p>
          <a:p>
            <a:pPr eaLnBrk="1" hangingPunct="1">
              <a:spcBef>
                <a:spcPct val="0"/>
              </a:spcBef>
            </a:pPr>
            <a:endParaRPr lang="en-US" altLang="en-US" b="0" dirty="0" smtClean="0"/>
          </a:p>
          <a:p>
            <a:pPr eaLnBrk="1" hangingPunct="1">
              <a:spcBef>
                <a:spcPct val="0"/>
              </a:spcBef>
            </a:pPr>
            <a:r>
              <a:rPr lang="en-US" altLang="en-US" dirty="0" smtClean="0"/>
              <a:t>Epidemiological Studies of Health Outcomes Among Troops Deployed to Burn Pit Sites Report. Armed Forces Health Surveillance Center (AFHSC) and the </a:t>
            </a:r>
            <a:r>
              <a:rPr lang="en-US" altLang="en-US" dirty="0" err="1" smtClean="0"/>
              <a:t>DoD</a:t>
            </a:r>
            <a:r>
              <a:rPr lang="en-US" altLang="en-US" dirty="0" smtClean="0"/>
              <a:t> Center for Deployment Health Research. 2010. http://fhp.osd.mil/pdfs/AFHSC_Report_FACT_SHEET_FINAL_2010_10_13.pdf</a:t>
            </a:r>
          </a:p>
          <a:p>
            <a:pPr eaLnBrk="1" hangingPunct="1">
              <a:spcBef>
                <a:spcPct val="0"/>
              </a:spcBef>
            </a:pPr>
            <a:endParaRPr lang="en-US" altLang="en-US" dirty="0" smtClean="0"/>
          </a:p>
          <a:p>
            <a:pPr eaLnBrk="1" hangingPunct="1">
              <a:spcBef>
                <a:spcPct val="0"/>
              </a:spcBef>
            </a:pPr>
            <a:endParaRPr lang="en-US" altLang="en-US" dirty="0" smtClean="0"/>
          </a:p>
        </p:txBody>
      </p:sp>
      <p:sp>
        <p:nvSpPr>
          <p:cNvPr id="22531" name="Slide Number Placeholder 3"/>
          <p:cNvSpPr txBox="1">
            <a:spLocks noGrp="1"/>
          </p:cNvSpPr>
          <p:nvPr/>
        </p:nvSpPr>
        <p:spPr bwMode="auto">
          <a:xfrm>
            <a:off x="3970938" y="8829967"/>
            <a:ext cx="3037840" cy="464820"/>
          </a:xfrm>
          <a:prstGeom prst="rect">
            <a:avLst/>
          </a:prstGeom>
          <a:noFill/>
          <a:ln w="9525">
            <a:noFill/>
            <a:miter lim="800000"/>
            <a:headEnd/>
            <a:tailEnd/>
          </a:ln>
        </p:spPr>
        <p:txBody>
          <a:bodyPr lIns="93155" tIns="46576" rIns="93155" bIns="46576" anchor="b"/>
          <a:lstStyle/>
          <a:p>
            <a:pPr algn="r"/>
            <a:fld id="{516C534F-4692-499E-B540-0AFC6137F96B}" type="slidenum">
              <a:rPr lang="en-US" altLang="en-US" sz="1200">
                <a:latin typeface="Calibri" pitchFamily="34" charset="0"/>
              </a:rPr>
              <a:pPr algn="r"/>
              <a:t>2</a:t>
            </a:fld>
            <a:endParaRPr lang="en-US" altLang="en-US" sz="1200">
              <a:latin typeface="Calibri" pitchFamily="34" charset="0"/>
            </a:endParaRPr>
          </a:p>
        </p:txBody>
      </p:sp>
    </p:spTree>
    <p:extLst>
      <p:ext uri="{BB962C8B-B14F-4D97-AF65-F5344CB8AC3E}">
        <p14:creationId xmlns:p14="http://schemas.microsoft.com/office/powerpoint/2010/main" val="35761264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Slide Image Placeholder 1"/>
          <p:cNvSpPr>
            <a:spLocks noGrp="1" noRot="1" noChangeAspect="1"/>
          </p:cNvSpPr>
          <p:nvPr>
            <p:ph type="sldImg"/>
          </p:nvPr>
        </p:nvSpPr>
        <p:spPr bwMode="auto">
          <a:xfrm>
            <a:off x="406400" y="696913"/>
            <a:ext cx="6197600" cy="3486150"/>
          </a:xfrm>
          <a:noFill/>
          <a:ln>
            <a:solidFill>
              <a:srgbClr val="000000"/>
            </a:solidFill>
            <a:miter lim="800000"/>
            <a:headEnd/>
            <a:tailEnd/>
          </a:ln>
        </p:spPr>
      </p:sp>
      <p:sp>
        <p:nvSpPr>
          <p:cNvPr id="4915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Now I’d like to poll the audience: </a:t>
            </a:r>
          </a:p>
          <a:p>
            <a:pPr eaLnBrk="1" hangingPunct="1">
              <a:spcBef>
                <a:spcPct val="0"/>
              </a:spcBef>
            </a:pPr>
            <a:endParaRPr lang="en-US" dirty="0" smtClean="0"/>
          </a:p>
          <a:p>
            <a:pPr eaLnBrk="1" hangingPunct="1">
              <a:spcBef>
                <a:spcPct val="0"/>
              </a:spcBef>
            </a:pPr>
            <a:r>
              <a:rPr lang="en-US" dirty="0" smtClean="0"/>
              <a:t>In your clinical practice within the VA, have you seen patients who present with similar symptoms as this Veteran and</a:t>
            </a:r>
            <a:r>
              <a:rPr lang="en-US" baseline="0" dirty="0" smtClean="0"/>
              <a:t> express concern about their deployment-related exposures to airborne hazards</a:t>
            </a:r>
            <a:r>
              <a:rPr lang="en-US" dirty="0" smtClean="0"/>
              <a:t>? </a:t>
            </a:r>
          </a:p>
          <a:p>
            <a:pPr eaLnBrk="1" hangingPunct="1">
              <a:spcBef>
                <a:spcPct val="0"/>
              </a:spcBef>
            </a:pPr>
            <a:endParaRPr lang="en-US" dirty="0" smtClean="0"/>
          </a:p>
          <a:p>
            <a:pPr eaLnBrk="1" hangingPunct="1">
              <a:spcBef>
                <a:spcPct val="0"/>
              </a:spcBef>
            </a:pPr>
            <a:r>
              <a:rPr lang="en-US" dirty="0" smtClean="0"/>
              <a:t>To answer this question, use the blue polling icon above my head.  We’ll move on and come back to your results in just a moment.</a:t>
            </a:r>
          </a:p>
          <a:p>
            <a:pPr eaLnBrk="1" hangingPunct="1">
              <a:spcBef>
                <a:spcPct val="0"/>
              </a:spcBef>
            </a:pPr>
            <a:endParaRPr lang="en-US" dirty="0" smtClean="0"/>
          </a:p>
          <a:p>
            <a:pPr eaLnBrk="1" hangingPunct="1">
              <a:spcBef>
                <a:spcPct val="0"/>
              </a:spcBef>
            </a:pPr>
            <a:endParaRPr lang="en-US" dirty="0" smtClean="0"/>
          </a:p>
        </p:txBody>
      </p:sp>
      <p:sp>
        <p:nvSpPr>
          <p:cNvPr id="4915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2A9D74F-84CC-43B3-8785-DE6DB0698597}" type="slidenum">
              <a:rPr lang="en-US"/>
              <a:pPr fontAlgn="base">
                <a:spcBef>
                  <a:spcPct val="0"/>
                </a:spcBef>
                <a:spcAft>
                  <a:spcPct val="0"/>
                </a:spcAft>
                <a:defRPr/>
              </a:pPr>
              <a:t>20</a:t>
            </a:fld>
            <a:endParaRPr lang="en-US"/>
          </a:p>
        </p:txBody>
      </p:sp>
    </p:spTree>
    <p:extLst>
      <p:ext uri="{BB962C8B-B14F-4D97-AF65-F5344CB8AC3E}">
        <p14:creationId xmlns:p14="http://schemas.microsoft.com/office/powerpoint/2010/main" val="19689389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lide Image Placeholder 1"/>
          <p:cNvSpPr>
            <a:spLocks noGrp="1" noRot="1" noChangeAspect="1"/>
          </p:cNvSpPr>
          <p:nvPr>
            <p:ph type="sldImg"/>
          </p:nvPr>
        </p:nvSpPr>
        <p:spPr bwMode="auto">
          <a:xfrm>
            <a:off x="406400" y="696913"/>
            <a:ext cx="6197600" cy="3486150"/>
          </a:xfrm>
          <a:noFill/>
          <a:ln>
            <a:solidFill>
              <a:srgbClr val="000000"/>
            </a:solidFill>
            <a:miter lim="800000"/>
            <a:headEnd/>
            <a:tailEnd/>
          </a:ln>
        </p:spPr>
      </p:sp>
      <p:sp>
        <p:nvSpPr>
          <p:cNvPr id="5529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b="1" dirty="0" smtClean="0"/>
              <a:t>So how do we obtain</a:t>
            </a:r>
            <a:r>
              <a:rPr lang="en-US" b="1" baseline="0" dirty="0" smtClean="0"/>
              <a:t> information about the </a:t>
            </a:r>
            <a:r>
              <a:rPr lang="en-US" b="1" dirty="0" smtClean="0"/>
              <a:t>relevant exposures of concern for this Veteran?</a:t>
            </a:r>
          </a:p>
          <a:p>
            <a:pPr eaLnBrk="1" hangingPunct="1">
              <a:spcBef>
                <a:spcPct val="0"/>
              </a:spcBef>
            </a:pPr>
            <a:endParaRPr lang="en-US" dirty="0" smtClean="0"/>
          </a:p>
          <a:p>
            <a:pPr eaLnBrk="1" hangingPunct="1">
              <a:spcBef>
                <a:spcPct val="0"/>
              </a:spcBef>
            </a:pPr>
            <a:r>
              <a:rPr lang="en-US" b="1" dirty="0" smtClean="0"/>
              <a:t>It is important to take an exposure history to get a sense about what might be contributing to the Vet’s respiratory symptoms. Key sections of exposure history will include military and civilian exposures.</a:t>
            </a:r>
          </a:p>
          <a:p>
            <a:pPr eaLnBrk="1" hangingPunct="1">
              <a:spcBef>
                <a:spcPct val="0"/>
              </a:spcBef>
            </a:pPr>
            <a:r>
              <a:rPr lang="en-US" dirty="0" smtClean="0"/>
              <a:t>===================</a:t>
            </a:r>
          </a:p>
        </p:txBody>
      </p:sp>
    </p:spTree>
    <p:extLst>
      <p:ext uri="{BB962C8B-B14F-4D97-AF65-F5344CB8AC3E}">
        <p14:creationId xmlns:p14="http://schemas.microsoft.com/office/powerpoint/2010/main" val="36586469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Slide Image Placeholder 1"/>
          <p:cNvSpPr>
            <a:spLocks noGrp="1" noRot="1" noChangeAspect="1"/>
          </p:cNvSpPr>
          <p:nvPr>
            <p:ph type="sldImg"/>
          </p:nvPr>
        </p:nvSpPr>
        <p:spPr bwMode="auto">
          <a:xfrm>
            <a:off x="406400" y="696913"/>
            <a:ext cx="6197600" cy="3486150"/>
          </a:xfrm>
          <a:noFill/>
          <a:ln>
            <a:solidFill>
              <a:srgbClr val="000000"/>
            </a:solidFill>
            <a:miter lim="800000"/>
            <a:headEnd/>
            <a:tailEnd/>
          </a:ln>
        </p:spPr>
      </p:sp>
      <p:sp>
        <p:nvSpPr>
          <p:cNvPr id="5734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b="1" dirty="0" smtClean="0"/>
              <a:t>So what might be relevant in terms of her exposure? Lets look at her military history:</a:t>
            </a:r>
          </a:p>
          <a:p>
            <a:pPr eaLnBrk="1" hangingPunct="1">
              <a:spcBef>
                <a:spcPct val="0"/>
              </a:spcBef>
            </a:pPr>
            <a:endParaRPr lang="en-US" u="sng" dirty="0" smtClean="0"/>
          </a:p>
          <a:p>
            <a:pPr eaLnBrk="1" hangingPunct="1">
              <a:spcBef>
                <a:spcPct val="0"/>
              </a:spcBef>
            </a:pPr>
            <a:r>
              <a:rPr lang="en-US" u="sng" dirty="0" smtClean="0"/>
              <a:t>Military History: </a:t>
            </a:r>
          </a:p>
          <a:p>
            <a:pPr eaLnBrk="1" hangingPunct="1">
              <a:spcBef>
                <a:spcPct val="0"/>
              </a:spcBef>
            </a:pPr>
            <a:r>
              <a:rPr lang="en-US" dirty="0" smtClean="0"/>
              <a:t>She joined the Army National Guard in 1995 and for about 10 years</a:t>
            </a:r>
          </a:p>
          <a:p>
            <a:pPr eaLnBrk="1" hangingPunct="1">
              <a:spcBef>
                <a:spcPct val="0"/>
              </a:spcBef>
            </a:pPr>
            <a:r>
              <a:rPr lang="en-US" dirty="0" smtClean="0"/>
              <a:t>she was attached to the Army Corps of Engineers, and mostly worked in motor pool driving construction trucks. </a:t>
            </a:r>
          </a:p>
          <a:p>
            <a:pPr eaLnBrk="1" hangingPunct="1">
              <a:spcBef>
                <a:spcPct val="0"/>
              </a:spcBef>
            </a:pPr>
            <a:r>
              <a:rPr lang="en-US" dirty="0" smtClean="0"/>
              <a:t>As a “weekend warrior” She was exposed diesel exhaust fumes and construction dusts during building and road paving projects.</a:t>
            </a:r>
          </a:p>
          <a:p>
            <a:pPr eaLnBrk="1" hangingPunct="1">
              <a:spcBef>
                <a:spcPct val="0"/>
              </a:spcBef>
            </a:pPr>
            <a:r>
              <a:rPr lang="en-US" dirty="0" smtClean="0"/>
              <a:t>================</a:t>
            </a:r>
          </a:p>
          <a:p>
            <a:pPr eaLnBrk="1" hangingPunct="1">
              <a:spcBef>
                <a:spcPct val="0"/>
              </a:spcBef>
            </a:pPr>
            <a:endParaRPr lang="en-US" dirty="0" smtClean="0"/>
          </a:p>
          <a:p>
            <a:r>
              <a:rPr lang="en-US" b="1" dirty="0" smtClean="0">
                <a:effectLst/>
              </a:rPr>
              <a:t>Photo Credit: Petty Officer 2nd Class Daniel </a:t>
            </a:r>
            <a:r>
              <a:rPr lang="en-US" b="1" dirty="0" err="1" smtClean="0">
                <a:effectLst/>
              </a:rPr>
              <a:t>Garas</a:t>
            </a:r>
            <a:endParaRPr lang="en-US" b="1" dirty="0" smtClean="0">
              <a:effectLst/>
            </a:endParaRPr>
          </a:p>
          <a:p>
            <a:r>
              <a:rPr lang="en-US" dirty="0" smtClean="0"/>
              <a:t>Seabees assigned to Naval Mobile Construction Battalion (NMCB) 15, prepare for a logistical movement mission. NMCB 15 is currently mobilized in support of Operation Enduring Freedom and is an expeditionary element of U.S. Naval Forces that act as combat engineers and support various units worldwide through national force readiness, humanitarian assistance, and building and maintaining infrastructure. (U.S. Navy photo by Mass Communication Specialist 2nd Class Daniel </a:t>
            </a:r>
            <a:r>
              <a:rPr lang="en-US" dirty="0" err="1" smtClean="0"/>
              <a:t>Garas</a:t>
            </a:r>
            <a:r>
              <a:rPr lang="en-US" dirty="0" smtClean="0"/>
              <a:t>)</a:t>
            </a:r>
          </a:p>
          <a:p>
            <a:pPr eaLnBrk="1" hangingPunct="1">
              <a:spcBef>
                <a:spcPct val="0"/>
              </a:spcBef>
            </a:pPr>
            <a:endParaRPr lang="en-US" dirty="0" smtClean="0"/>
          </a:p>
          <a:p>
            <a:pPr eaLnBrk="1" hangingPunct="1">
              <a:spcBef>
                <a:spcPct val="0"/>
              </a:spcBef>
            </a:pPr>
            <a:endParaRPr lang="en-US" dirty="0" smtClean="0"/>
          </a:p>
          <a:p>
            <a:pPr eaLnBrk="1" hangingPunct="1">
              <a:spcBef>
                <a:spcPct val="0"/>
              </a:spcBef>
            </a:pPr>
            <a:endParaRPr lang="en-US" dirty="0" smtClean="0"/>
          </a:p>
          <a:p>
            <a:pPr eaLnBrk="1" hangingPunct="1">
              <a:spcBef>
                <a:spcPct val="0"/>
              </a:spcBef>
            </a:pPr>
            <a:endParaRPr lang="en-US" dirty="0" smtClean="0"/>
          </a:p>
          <a:p>
            <a:pPr eaLnBrk="1" hangingPunct="1">
              <a:spcBef>
                <a:spcPct val="0"/>
              </a:spcBef>
            </a:pPr>
            <a:endParaRPr lang="en-US" dirty="0" smtClean="0"/>
          </a:p>
        </p:txBody>
      </p:sp>
    </p:spTree>
    <p:extLst>
      <p:ext uri="{BB962C8B-B14F-4D97-AF65-F5344CB8AC3E}">
        <p14:creationId xmlns:p14="http://schemas.microsoft.com/office/powerpoint/2010/main" val="25884227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Slide Image Placeholder 1"/>
          <p:cNvSpPr>
            <a:spLocks noGrp="1" noRot="1" noChangeAspect="1"/>
          </p:cNvSpPr>
          <p:nvPr>
            <p:ph type="sldImg"/>
          </p:nvPr>
        </p:nvSpPr>
        <p:spPr bwMode="auto">
          <a:xfrm>
            <a:off x="406400" y="696913"/>
            <a:ext cx="6197600" cy="3486150"/>
          </a:xfrm>
          <a:noFill/>
          <a:ln>
            <a:solidFill>
              <a:srgbClr val="000000"/>
            </a:solidFill>
            <a:miter lim="800000"/>
            <a:headEnd/>
            <a:tailEnd/>
          </a:ln>
        </p:spPr>
      </p:sp>
      <p:sp>
        <p:nvSpPr>
          <p:cNvPr id="5734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b="1" dirty="0" smtClean="0"/>
              <a:t>What about her Deployment-related exposure history? (Dr. Sotolongo): </a:t>
            </a:r>
          </a:p>
          <a:p>
            <a:pPr eaLnBrk="1" hangingPunct="1">
              <a:spcBef>
                <a:spcPct val="0"/>
              </a:spcBef>
            </a:pPr>
            <a:r>
              <a:rPr lang="en-US" dirty="0" smtClean="0"/>
              <a:t>She was deployed to Iraq from January 2004 to June 2005 – she spent a few months in Kuwait where they experienced “monster sand and dust storms”.</a:t>
            </a:r>
            <a:r>
              <a:rPr lang="en-US" baseline="0" dirty="0" smtClean="0"/>
              <a:t> She tried to cover her mouth and nose with a cravat, but the dust “got in everywhere”.</a:t>
            </a:r>
            <a:r>
              <a:rPr lang="en-US" dirty="0" smtClean="0"/>
              <a:t> </a:t>
            </a:r>
          </a:p>
          <a:p>
            <a:pPr eaLnBrk="1" hangingPunct="1">
              <a:spcBef>
                <a:spcPct val="0"/>
              </a:spcBef>
            </a:pPr>
            <a:endParaRPr lang="en-US" dirty="0" smtClean="0"/>
          </a:p>
          <a:p>
            <a:pPr eaLnBrk="1" hangingPunct="1">
              <a:spcBef>
                <a:spcPct val="0"/>
              </a:spcBef>
            </a:pPr>
            <a:r>
              <a:rPr lang="en-US" dirty="0" smtClean="0"/>
              <a:t>She</a:t>
            </a:r>
            <a:r>
              <a:rPr lang="en-US" baseline="0" dirty="0" smtClean="0"/>
              <a:t> was </a:t>
            </a:r>
            <a:r>
              <a:rPr lang="en-US" dirty="0" smtClean="0"/>
              <a:t>then at Joint Base </a:t>
            </a:r>
            <a:r>
              <a:rPr lang="en-US" dirty="0" err="1" smtClean="0"/>
              <a:t>Balad</a:t>
            </a:r>
            <a:r>
              <a:rPr lang="en-US" dirty="0" smtClean="0"/>
              <a:t> (JBB) for the remainder of her deployment. She did motor pool and convoys for some months.</a:t>
            </a:r>
            <a:r>
              <a:rPr lang="en-US" baseline="0" dirty="0" smtClean="0"/>
              <a:t> She</a:t>
            </a:r>
            <a:r>
              <a:rPr lang="en-US" dirty="0" smtClean="0"/>
              <a:t> was involved in a roll-over MVA that killed a number of her comrades, but she escaped unscathed. She later did security patrols and guard duty at JBB. She stood guard for 10-12 hour shifts, she was stationed 300-500 yards down-wind from the burn pit which burned 24/7. She experienced burning of her eyes, cough, and frequent respiratory infections (a.k.a. Iraqi crud) during that deployment .</a:t>
            </a:r>
          </a:p>
          <a:p>
            <a:pPr eaLnBrk="1" hangingPunct="1">
              <a:spcBef>
                <a:spcPct val="0"/>
              </a:spcBef>
            </a:pPr>
            <a:r>
              <a:rPr lang="en-US" dirty="0" smtClean="0"/>
              <a:t>=============</a:t>
            </a:r>
          </a:p>
          <a:p>
            <a:pPr eaLnBrk="1" hangingPunct="1">
              <a:spcBef>
                <a:spcPct val="0"/>
              </a:spcBef>
            </a:pPr>
            <a:endParaRPr lang="en-US" dirty="0" smtClean="0"/>
          </a:p>
          <a:p>
            <a:pPr eaLnBrk="1" hangingPunct="1">
              <a:spcBef>
                <a:spcPct val="0"/>
              </a:spcBef>
            </a:pPr>
            <a:r>
              <a:rPr lang="en-US" dirty="0" smtClean="0"/>
              <a:t>Photo Credit:</a:t>
            </a:r>
          </a:p>
          <a:p>
            <a:r>
              <a:rPr lang="en-US" dirty="0" smtClean="0">
                <a:effectLst/>
              </a:rPr>
              <a:t>A fire burns in a burn pit at Village Stabilization Platform Hyderabad, Helmand province, Afghanistan, June 2, 2011. (U.S. Marine Corps photo by Lance Cpl. Justin Williams/Released)</a:t>
            </a:r>
          </a:p>
          <a:p>
            <a:r>
              <a:rPr lang="en-US" b="1" dirty="0" smtClean="0">
                <a:effectLst/>
              </a:rPr>
              <a:t>Photographer's Name: </a:t>
            </a:r>
            <a:r>
              <a:rPr lang="en-US" dirty="0" smtClean="0">
                <a:effectLst/>
              </a:rPr>
              <a:t>Lance Cpl. Justin </a:t>
            </a:r>
            <a:r>
              <a:rPr lang="en-US" dirty="0" err="1" smtClean="0">
                <a:effectLst/>
              </a:rPr>
              <a:t>Williams</a:t>
            </a:r>
            <a:r>
              <a:rPr lang="en-US" b="1" dirty="0" err="1" smtClean="0">
                <a:effectLst/>
              </a:rPr>
              <a:t>Location</a:t>
            </a:r>
            <a:r>
              <a:rPr lang="en-US" b="1" dirty="0" smtClean="0">
                <a:effectLst/>
              </a:rPr>
              <a:t>: </a:t>
            </a:r>
            <a:r>
              <a:rPr lang="en-US" dirty="0" smtClean="0">
                <a:effectLst/>
              </a:rPr>
              <a:t>VSP Hyderabad</a:t>
            </a:r>
            <a:br>
              <a:rPr lang="en-US" dirty="0" smtClean="0">
                <a:effectLst/>
              </a:rPr>
            </a:br>
            <a:r>
              <a:rPr lang="en-US" b="1" dirty="0" smtClean="0">
                <a:effectLst/>
              </a:rPr>
              <a:t>Date Shot: </a:t>
            </a:r>
            <a:r>
              <a:rPr lang="en-US" dirty="0" smtClean="0">
                <a:effectLst/>
              </a:rPr>
              <a:t>6/2/2011</a:t>
            </a:r>
            <a:r>
              <a:rPr lang="en-US" b="1" dirty="0" smtClean="0">
                <a:effectLst/>
              </a:rPr>
              <a:t>Date Posted: </a:t>
            </a:r>
            <a:r>
              <a:rPr lang="en-US" dirty="0" smtClean="0">
                <a:effectLst/>
              </a:rPr>
              <a:t>7/25/2011</a:t>
            </a:r>
            <a:r>
              <a:rPr lang="en-US" b="1" dirty="0" smtClean="0">
                <a:effectLst/>
              </a:rPr>
              <a:t>VIRIN: </a:t>
            </a:r>
            <a:r>
              <a:rPr lang="en-US" dirty="0" smtClean="0">
                <a:effectLst/>
              </a:rPr>
              <a:t>110602-M-LQ522-067</a:t>
            </a:r>
            <a:endParaRPr lang="en-US" dirty="0" smtClean="0"/>
          </a:p>
          <a:p>
            <a:pPr eaLnBrk="1" hangingPunct="1">
              <a:spcBef>
                <a:spcPct val="0"/>
              </a:spcBef>
            </a:pPr>
            <a:endParaRPr lang="en-US" dirty="0" smtClean="0"/>
          </a:p>
          <a:p>
            <a:pPr eaLnBrk="1" hangingPunct="1">
              <a:spcBef>
                <a:spcPct val="0"/>
              </a:spcBef>
            </a:pPr>
            <a:r>
              <a:rPr lang="en-US" dirty="0" smtClean="0"/>
              <a:t>Photo Credit:</a:t>
            </a:r>
          </a:p>
          <a:p>
            <a:r>
              <a:rPr lang="en-US" dirty="0" smtClean="0">
                <a:effectLst/>
              </a:rPr>
              <a:t>U.S. Soldiers walk from the dining facility during a sandstorm, at Forward Operating Base Warhorse, Iraq, July 4, 2009. (U.S. Navy photo by Mass Communications Specialist 1st Class Kirk Worley/Released)</a:t>
            </a:r>
          </a:p>
          <a:p>
            <a:r>
              <a:rPr lang="en-US" b="1" dirty="0" smtClean="0">
                <a:effectLst/>
              </a:rPr>
              <a:t>Photographer's Name: </a:t>
            </a:r>
            <a:r>
              <a:rPr lang="en-US" dirty="0" smtClean="0">
                <a:effectLst/>
              </a:rPr>
              <a:t>MC1 Kirk </a:t>
            </a:r>
            <a:r>
              <a:rPr lang="en-US" dirty="0" err="1" smtClean="0">
                <a:effectLst/>
              </a:rPr>
              <a:t>Worley</a:t>
            </a:r>
            <a:r>
              <a:rPr lang="en-US" b="1" dirty="0" err="1" smtClean="0">
                <a:effectLst/>
              </a:rPr>
              <a:t>Location</a:t>
            </a:r>
            <a:r>
              <a:rPr lang="en-US" b="1" dirty="0" smtClean="0">
                <a:effectLst/>
              </a:rPr>
              <a:t>: </a:t>
            </a:r>
            <a:r>
              <a:rPr lang="en-US" dirty="0" smtClean="0">
                <a:effectLst/>
              </a:rPr>
              <a:t>Forward Operating Base Warhorse</a:t>
            </a:r>
            <a:br>
              <a:rPr lang="en-US" dirty="0" smtClean="0">
                <a:effectLst/>
              </a:rPr>
            </a:br>
            <a:r>
              <a:rPr lang="en-US" b="1" dirty="0" smtClean="0">
                <a:effectLst/>
              </a:rPr>
              <a:t>Date Shot: </a:t>
            </a:r>
            <a:r>
              <a:rPr lang="en-US" dirty="0" smtClean="0">
                <a:effectLst/>
              </a:rPr>
              <a:t>7/10/2009</a:t>
            </a:r>
            <a:r>
              <a:rPr lang="en-US" b="1" dirty="0" smtClean="0">
                <a:effectLst/>
              </a:rPr>
              <a:t>Date Posted: </a:t>
            </a:r>
            <a:r>
              <a:rPr lang="en-US" dirty="0" smtClean="0">
                <a:effectLst/>
              </a:rPr>
              <a:t>8/3/2009</a:t>
            </a:r>
            <a:r>
              <a:rPr lang="en-US" b="1" dirty="0" smtClean="0">
                <a:effectLst/>
              </a:rPr>
              <a:t>VIRIN: </a:t>
            </a:r>
            <a:r>
              <a:rPr lang="en-US" dirty="0" smtClean="0">
                <a:effectLst/>
              </a:rPr>
              <a:t>090710-N-QJ684-043</a:t>
            </a:r>
            <a:endParaRPr lang="en-US" dirty="0" smtClean="0"/>
          </a:p>
          <a:p>
            <a:pPr eaLnBrk="1" hangingPunct="1">
              <a:spcBef>
                <a:spcPct val="0"/>
              </a:spcBef>
            </a:pPr>
            <a:endParaRPr lang="en-US" dirty="0" smtClean="0"/>
          </a:p>
        </p:txBody>
      </p:sp>
    </p:spTree>
    <p:extLst>
      <p:ext uri="{BB962C8B-B14F-4D97-AF65-F5344CB8AC3E}">
        <p14:creationId xmlns:p14="http://schemas.microsoft.com/office/powerpoint/2010/main" val="35851207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Slide Image Placeholder 1"/>
          <p:cNvSpPr>
            <a:spLocks noGrp="1" noRot="1" noChangeAspect="1"/>
          </p:cNvSpPr>
          <p:nvPr>
            <p:ph type="sldImg"/>
          </p:nvPr>
        </p:nvSpPr>
        <p:spPr bwMode="auto">
          <a:xfrm>
            <a:off x="406400" y="696913"/>
            <a:ext cx="6197600" cy="3486150"/>
          </a:xfrm>
          <a:noFill/>
          <a:ln>
            <a:solidFill>
              <a:srgbClr val="000000"/>
            </a:solidFill>
            <a:miter lim="800000"/>
            <a:headEnd/>
            <a:tailEnd/>
          </a:ln>
        </p:spPr>
      </p:sp>
      <p:sp>
        <p:nvSpPr>
          <p:cNvPr id="5325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b="1" dirty="0" smtClean="0"/>
              <a:t>Now, Let’s review the results of the poll</a:t>
            </a:r>
          </a:p>
          <a:p>
            <a:pPr eaLnBrk="1" hangingPunct="1">
              <a:spcBef>
                <a:spcPct val="0"/>
              </a:spcBef>
            </a:pPr>
            <a:endParaRPr lang="en-US" dirty="0" smtClean="0"/>
          </a:p>
          <a:p>
            <a:pPr eaLnBrk="1" hangingPunct="1">
              <a:spcBef>
                <a:spcPct val="0"/>
              </a:spcBef>
            </a:pPr>
            <a:r>
              <a:rPr lang="en-US" dirty="0" smtClean="0"/>
              <a:t>In your clinical practice within the VA, have you seen patients who present with similar symptoms as this Veteran and express concern about their deployment related exposures? </a:t>
            </a:r>
          </a:p>
          <a:p>
            <a:pPr eaLnBrk="1" hangingPunct="1">
              <a:spcBef>
                <a:spcPct val="0"/>
              </a:spcBef>
            </a:pPr>
            <a:r>
              <a:rPr lang="en-US" dirty="0" smtClean="0">
                <a:solidFill>
                  <a:srgbClr val="FFFF00"/>
                </a:solidFill>
              </a:rPr>
              <a:t>? of the attendees have seen these types of patients</a:t>
            </a:r>
          </a:p>
          <a:p>
            <a:pPr eaLnBrk="1" hangingPunct="1">
              <a:spcBef>
                <a:spcPct val="0"/>
              </a:spcBef>
            </a:pPr>
            <a:r>
              <a:rPr lang="en-US" dirty="0" smtClean="0">
                <a:solidFill>
                  <a:srgbClr val="FFFF00"/>
                </a:solidFill>
              </a:rPr>
              <a:t>? have not seen these types of clinical presentation</a:t>
            </a:r>
          </a:p>
          <a:p>
            <a:pPr eaLnBrk="1" hangingPunct="1">
              <a:spcBef>
                <a:spcPct val="0"/>
              </a:spcBef>
            </a:pPr>
            <a:r>
              <a:rPr lang="en-US" dirty="0" smtClean="0"/>
              <a:t>? are not certain</a:t>
            </a:r>
          </a:p>
          <a:p>
            <a:pPr eaLnBrk="1" hangingPunct="1">
              <a:spcBef>
                <a:spcPct val="0"/>
              </a:spcBef>
            </a:pPr>
            <a:endParaRPr lang="en-US" dirty="0" smtClean="0"/>
          </a:p>
          <a:p>
            <a:r>
              <a:rPr lang="en-US" sz="1200" b="1" i="1" dirty="0" smtClean="0">
                <a:solidFill>
                  <a:srgbClr val="FFFF00"/>
                </a:solidFill>
              </a:rPr>
              <a:t>[Say something about why the results matter!]</a:t>
            </a:r>
          </a:p>
          <a:p>
            <a:pPr eaLnBrk="1" hangingPunct="1">
              <a:spcBef>
                <a:spcPct val="0"/>
              </a:spcBef>
            </a:pPr>
            <a:endParaRPr lang="en-US" b="1" dirty="0" smtClean="0"/>
          </a:p>
          <a:p>
            <a:pPr eaLnBrk="1" hangingPunct="1">
              <a:spcBef>
                <a:spcPct val="0"/>
              </a:spcBef>
            </a:pPr>
            <a:r>
              <a:rPr lang="en-US" b="1" dirty="0" smtClean="0"/>
              <a:t>We’ll now move onto discuss the Veteran’s deployment-related exposure concerns in more detail.</a:t>
            </a:r>
          </a:p>
          <a:p>
            <a:pPr eaLnBrk="1" hangingPunct="1">
              <a:spcBef>
                <a:spcPct val="0"/>
              </a:spcBef>
            </a:pPr>
            <a:r>
              <a:rPr lang="en-US" b="1" dirty="0" smtClean="0"/>
              <a:t>==============</a:t>
            </a:r>
          </a:p>
          <a:p>
            <a:pPr eaLnBrk="1" hangingPunct="1">
              <a:spcBef>
                <a:spcPct val="0"/>
              </a:spcBef>
            </a:pPr>
            <a:endParaRPr lang="en-US" b="1" dirty="0" smtClean="0"/>
          </a:p>
          <a:p>
            <a:pPr eaLnBrk="1" hangingPunct="1">
              <a:spcBef>
                <a:spcPct val="0"/>
              </a:spcBef>
            </a:pPr>
            <a:endParaRPr lang="en-US" dirty="0" smtClean="0"/>
          </a:p>
          <a:p>
            <a:pPr eaLnBrk="1" hangingPunct="1">
              <a:spcBef>
                <a:spcPct val="0"/>
              </a:spcBef>
            </a:pPr>
            <a:endParaRPr lang="en-US" b="1" dirty="0" smtClean="0"/>
          </a:p>
        </p:txBody>
      </p:sp>
      <p:sp>
        <p:nvSpPr>
          <p:cNvPr id="5325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CDB4608-BA60-4E64-B867-E3DEDDD03A15}" type="slidenum">
              <a:rPr lang="en-US"/>
              <a:pPr fontAlgn="base">
                <a:spcBef>
                  <a:spcPct val="0"/>
                </a:spcBef>
                <a:spcAft>
                  <a:spcPct val="0"/>
                </a:spcAft>
                <a:defRPr/>
              </a:pPr>
              <a:t>24</a:t>
            </a:fld>
            <a:endParaRPr lang="en-US"/>
          </a:p>
        </p:txBody>
      </p:sp>
    </p:spTree>
    <p:extLst>
      <p:ext uri="{BB962C8B-B14F-4D97-AF65-F5344CB8AC3E}">
        <p14:creationId xmlns:p14="http://schemas.microsoft.com/office/powerpoint/2010/main" val="29049331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Slide Image Placeholder 1"/>
          <p:cNvSpPr>
            <a:spLocks noGrp="1" noRot="1" noChangeAspect="1"/>
          </p:cNvSpPr>
          <p:nvPr>
            <p:ph type="sldImg"/>
          </p:nvPr>
        </p:nvSpPr>
        <p:spPr bwMode="auto">
          <a:xfrm>
            <a:off x="406400" y="696913"/>
            <a:ext cx="6197600" cy="3486150"/>
          </a:xfrm>
          <a:noFill/>
          <a:ln>
            <a:solidFill>
              <a:srgbClr val="000000"/>
            </a:solidFill>
            <a:miter lim="800000"/>
            <a:headEnd/>
            <a:tailEnd/>
          </a:ln>
        </p:spPr>
      </p:sp>
      <p:sp>
        <p:nvSpPr>
          <p:cNvPr id="5939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b="1" dirty="0" smtClean="0"/>
              <a:t>Dr. Falvo, the Vet has mentioned her concerns about being at Joint Base </a:t>
            </a:r>
            <a:r>
              <a:rPr lang="en-US" b="1" dirty="0" err="1" smtClean="0"/>
              <a:t>Balad</a:t>
            </a:r>
            <a:r>
              <a:rPr lang="en-US" b="1" dirty="0" smtClean="0"/>
              <a:t> a number of times – what is unique about JBB that is relevant to this veteran’s presentation?</a:t>
            </a:r>
          </a:p>
          <a:p>
            <a:pPr eaLnBrk="1" hangingPunct="1">
              <a:spcBef>
                <a:spcPct val="0"/>
              </a:spcBef>
            </a:pPr>
            <a:endParaRPr lang="en-US" dirty="0" smtClean="0"/>
          </a:p>
          <a:p>
            <a:pPr eaLnBrk="1" hangingPunct="1">
              <a:spcBef>
                <a:spcPct val="0"/>
              </a:spcBef>
            </a:pPr>
            <a:r>
              <a:rPr lang="en-US" dirty="0" smtClean="0"/>
              <a:t>JBB is unique for a few reasons, but primarily the</a:t>
            </a:r>
            <a:r>
              <a:rPr lang="en-US" baseline="0" dirty="0" smtClean="0"/>
              <a:t> size of the base and the size of the burn pit</a:t>
            </a:r>
            <a:r>
              <a:rPr lang="en-US" dirty="0" smtClean="0"/>
              <a:t>.</a:t>
            </a:r>
            <a:r>
              <a:rPr lang="en-US" baseline="0" dirty="0" smtClean="0"/>
              <a:t> JBB had a population of over 25,000 during some portions of the war and generated approximately 100-200 tons of waste per day. This is in comparison to smaller bases that produced an </a:t>
            </a:r>
            <a:r>
              <a:rPr lang="en-US" dirty="0" smtClean="0"/>
              <a:t>estimated 30-42 tons of solid waste a day. </a:t>
            </a:r>
          </a:p>
          <a:p>
            <a:pPr eaLnBrk="1" hangingPunct="1">
              <a:spcBef>
                <a:spcPct val="0"/>
              </a:spcBef>
            </a:pPr>
            <a:endParaRPr lang="en-US" dirty="0" smtClean="0"/>
          </a:p>
          <a:p>
            <a:pPr eaLnBrk="1" hangingPunct="1">
              <a:spcBef>
                <a:spcPct val="0"/>
              </a:spcBef>
            </a:pPr>
            <a:r>
              <a:rPr lang="en-US" dirty="0" smtClean="0"/>
              <a:t>In the earlier periods of the conflicts, the majority of the waste at JBB was eliminated via open burn pits. The burn pit at Joint Base Balad has received the greatest attention as it was nearly 10 acres in size and burned</a:t>
            </a:r>
            <a:r>
              <a:rPr lang="en-US" baseline="0" dirty="0" smtClean="0"/>
              <a:t> a variety of items including </a:t>
            </a:r>
            <a:r>
              <a:rPr lang="en-US" dirty="0" smtClean="0"/>
              <a:t>plastics, metals, rubber, paints, solvents, petroleum, munitions and other wastes (2003 – 2009). This burn pit was</a:t>
            </a:r>
            <a:r>
              <a:rPr lang="en-US" baseline="0" dirty="0" smtClean="0"/>
              <a:t> </a:t>
            </a:r>
            <a:r>
              <a:rPr lang="en-US" dirty="0" smtClean="0"/>
              <a:t>closed in 2009, therefore – the timing of when a Veteran was deployed is important during the evaluation.</a:t>
            </a:r>
          </a:p>
          <a:p>
            <a:pPr eaLnBrk="1" hangingPunct="1">
              <a:spcBef>
                <a:spcPct val="0"/>
              </a:spcBef>
            </a:pPr>
            <a:r>
              <a:rPr lang="en-US" dirty="0" smtClean="0"/>
              <a:t>=============</a:t>
            </a:r>
          </a:p>
          <a:p>
            <a:pPr eaLnBrk="1" hangingPunct="1">
              <a:spcBef>
                <a:spcPct val="0"/>
              </a:spcBef>
            </a:pPr>
            <a:endParaRPr lang="en-US" dirty="0" smtClean="0"/>
          </a:p>
          <a:p>
            <a:pPr eaLnBrk="1" hangingPunct="1">
              <a:spcBef>
                <a:spcPct val="0"/>
              </a:spcBef>
            </a:pPr>
            <a:r>
              <a:rPr lang="en-US" b="1" dirty="0" smtClean="0"/>
              <a:t>References:</a:t>
            </a:r>
            <a:endParaRPr lang="en-US" b="0" dirty="0" smtClean="0"/>
          </a:p>
          <a:p>
            <a:pPr eaLnBrk="1" hangingPunct="1">
              <a:spcBef>
                <a:spcPct val="0"/>
              </a:spcBef>
            </a:pPr>
            <a:r>
              <a:rPr lang="en-US" b="0" dirty="0" smtClean="0"/>
              <a:t>GAO Report October 2010: Afghanistan and Iraq. </a:t>
            </a:r>
            <a:r>
              <a:rPr lang="en-US" b="0" dirty="0" err="1" smtClean="0"/>
              <a:t>DoD</a:t>
            </a:r>
            <a:r>
              <a:rPr lang="en-US" b="0" dirty="0" smtClean="0"/>
              <a:t> Should Improve Adherence to Its Guidance on Open Burn Pit Burning and Solid</a:t>
            </a:r>
            <a:r>
              <a:rPr lang="en-US" b="0" baseline="0" dirty="0" smtClean="0"/>
              <a:t> Waste Management. </a:t>
            </a:r>
            <a:r>
              <a:rPr lang="en-US" b="0" dirty="0" smtClean="0"/>
              <a:t>http://www.gao.gov/new.items/d1163.pdf</a:t>
            </a:r>
          </a:p>
          <a:p>
            <a:pPr eaLnBrk="1" hangingPunct="1">
              <a:spcBef>
                <a:spcPct val="0"/>
              </a:spcBef>
            </a:pPr>
            <a:endParaRPr lang="en-US" b="0" dirty="0" smtClean="0"/>
          </a:p>
          <a:p>
            <a:pPr eaLnBrk="1" hangingPunct="1">
              <a:spcBef>
                <a:spcPct val="0"/>
              </a:spcBef>
            </a:pPr>
            <a:r>
              <a:rPr lang="en-US" b="0" dirty="0" smtClean="0"/>
              <a:t>Institute of Medicine, National Research Council. Long-Term Health Consequences of Exposure to Burn Pits in Iraq and Afghanistan.  Washington, DC: The National Academies Press, 2011. http://www.nap.edu/catalog.php?record_id=13209</a:t>
            </a:r>
          </a:p>
          <a:p>
            <a:pPr eaLnBrk="1" hangingPunct="1">
              <a:spcBef>
                <a:spcPct val="0"/>
              </a:spcBef>
            </a:pPr>
            <a:endParaRPr lang="en-US" b="0" dirty="0" smtClean="0"/>
          </a:p>
        </p:txBody>
      </p:sp>
    </p:spTree>
    <p:extLst>
      <p:ext uri="{BB962C8B-B14F-4D97-AF65-F5344CB8AC3E}">
        <p14:creationId xmlns:p14="http://schemas.microsoft.com/office/powerpoint/2010/main" val="39756991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Slide Image Placeholder 1"/>
          <p:cNvSpPr>
            <a:spLocks noGrp="1" noRot="1" noChangeAspect="1"/>
          </p:cNvSpPr>
          <p:nvPr>
            <p:ph type="sldImg"/>
          </p:nvPr>
        </p:nvSpPr>
        <p:spPr bwMode="auto">
          <a:xfrm>
            <a:off x="406400" y="696913"/>
            <a:ext cx="6197600" cy="3486150"/>
          </a:xfrm>
          <a:noFill/>
          <a:ln>
            <a:solidFill>
              <a:srgbClr val="000000"/>
            </a:solidFill>
            <a:miter lim="800000"/>
            <a:headEnd/>
            <a:tailEnd/>
          </a:ln>
        </p:spPr>
      </p:sp>
      <p:sp>
        <p:nvSpPr>
          <p:cNvPr id="61442" name="Notes Placeholder 2"/>
          <p:cNvSpPr>
            <a:spLocks noGrp="1"/>
          </p:cNvSpPr>
          <p:nvPr>
            <p:ph type="body" idx="1"/>
          </p:nvPr>
        </p:nvSpPr>
        <p:spPr bwMode="auto">
          <a:noFill/>
        </p:spPr>
        <p:txBody>
          <a:bodyPr wrap="square" numCol="1" anchor="t" anchorCtr="0" compatLnSpc="1">
            <a:prstTxWarp prst="textNoShape">
              <a:avLst/>
            </a:prstTxWarp>
          </a:bodyPr>
          <a:lstStyle/>
          <a:p>
            <a:pPr defTabSz="880008" eaLnBrk="1" hangingPunct="1">
              <a:spcBef>
                <a:spcPct val="0"/>
              </a:spcBef>
            </a:pPr>
            <a:r>
              <a:rPr lang="en-US" sz="1100" dirty="0" smtClean="0"/>
              <a:t>A </a:t>
            </a:r>
            <a:r>
              <a:rPr lang="en-US" sz="1100" dirty="0"/>
              <a:t>range of possible pollutants emitted from burn pits have been identified – including combustion by-products, volatile organic compounds and particulate matter. It is possible that emissions from burn pits combined with local environmental pollutants may contribute to acute, long-term and/or latent health effects. However, our current level of evidence is strongest for acute health effects – which </a:t>
            </a:r>
            <a:r>
              <a:rPr lang="en-US" sz="1100" dirty="0" smtClean="0"/>
              <a:t>some </a:t>
            </a:r>
            <a:r>
              <a:rPr lang="en-US" sz="1100" dirty="0"/>
              <a:t>Veterans refer to as the “Iraqi Crud</a:t>
            </a:r>
            <a:r>
              <a:rPr lang="en-US" sz="1100" dirty="0" smtClean="0"/>
              <a:t>”.</a:t>
            </a:r>
          </a:p>
          <a:p>
            <a:pPr defTabSz="880008" eaLnBrk="1" hangingPunct="1">
              <a:spcBef>
                <a:spcPct val="0"/>
              </a:spcBef>
            </a:pPr>
            <a:endParaRPr lang="en-US" sz="1100" dirty="0" smtClean="0"/>
          </a:p>
          <a:p>
            <a:pPr defTabSz="880008" eaLnBrk="1" hangingPunct="1">
              <a:spcBef>
                <a:spcPct val="0"/>
              </a:spcBef>
            </a:pPr>
            <a:r>
              <a:rPr lang="en-US" sz="1100" b="1" dirty="0" smtClean="0"/>
              <a:t>Additional information on burn</a:t>
            </a:r>
            <a:r>
              <a:rPr lang="en-US" sz="1100" b="1" baseline="0" dirty="0" smtClean="0"/>
              <a:t> pits are provided through the web-links in the notes of this presentation, which is available to you for download after this session.</a:t>
            </a:r>
            <a:endParaRPr lang="en-US" sz="1100" b="1" dirty="0"/>
          </a:p>
          <a:p>
            <a:pPr defTabSz="880008" eaLnBrk="1" hangingPunct="1">
              <a:spcBef>
                <a:spcPct val="0"/>
              </a:spcBef>
            </a:pPr>
            <a:r>
              <a:rPr lang="en-US" sz="1100" dirty="0" smtClean="0"/>
              <a:t>===========</a:t>
            </a:r>
          </a:p>
          <a:p>
            <a:pPr defTabSz="880008" eaLnBrk="1" hangingPunct="1">
              <a:spcBef>
                <a:spcPct val="0"/>
              </a:spcBef>
            </a:pPr>
            <a:endParaRPr lang="en-US" sz="1100" dirty="0" smtClean="0"/>
          </a:p>
          <a:p>
            <a:pPr defTabSz="880008" eaLnBrk="1" hangingPunct="1">
              <a:spcBef>
                <a:spcPct val="0"/>
              </a:spcBef>
            </a:pPr>
            <a:r>
              <a:rPr lang="en-US" sz="1100" b="1" dirty="0" smtClean="0"/>
              <a:t>References:</a:t>
            </a:r>
          </a:p>
          <a:p>
            <a:pPr eaLnBrk="1" hangingPunct="1">
              <a:spcBef>
                <a:spcPct val="0"/>
              </a:spcBef>
            </a:pPr>
            <a:r>
              <a:rPr lang="en-US" sz="1100" b="0" dirty="0" smtClean="0"/>
              <a:t>U.S. Army Public Health Command. Joint Base </a:t>
            </a:r>
            <a:r>
              <a:rPr lang="en-US" sz="1100" b="0" dirty="0" err="1" smtClean="0"/>
              <a:t>Balad</a:t>
            </a:r>
            <a:r>
              <a:rPr lang="en-US" sz="1100" b="0" dirty="0" smtClean="0"/>
              <a:t> Burn Pit. Fact</a:t>
            </a:r>
            <a:r>
              <a:rPr lang="en-US" sz="1100" b="0" baseline="0" dirty="0" smtClean="0"/>
              <a:t> Sheet 47-002-0214. http://phc.amedd.army.mil/PHC%20Resource%20Library/Balad_Burn_Pit_JBB_FS_47-002-0214.pdf</a:t>
            </a:r>
            <a:endParaRPr lang="en-US" sz="1100" b="0" dirty="0" smtClean="0"/>
          </a:p>
          <a:p>
            <a:pPr eaLnBrk="1" hangingPunct="1">
              <a:spcBef>
                <a:spcPct val="0"/>
              </a:spcBef>
            </a:pPr>
            <a:endParaRPr lang="en-US" sz="1100" b="0" dirty="0" smtClean="0"/>
          </a:p>
          <a:p>
            <a:pPr eaLnBrk="1" hangingPunct="1">
              <a:spcBef>
                <a:spcPct val="0"/>
              </a:spcBef>
            </a:pPr>
            <a:r>
              <a:rPr lang="en-US" sz="1100" b="0" dirty="0" smtClean="0"/>
              <a:t>Institute of Medicine, National Research Council. Long-Term Health Consequences of Exposure to Burn Pits in Iraq and Afghanistan.  Washington, DC: The National Academies Press, 2011. http://www.nap.edu/catalog.php?record_id=13209</a:t>
            </a:r>
          </a:p>
          <a:p>
            <a:pPr defTabSz="880008" eaLnBrk="1" hangingPunct="1">
              <a:spcBef>
                <a:spcPct val="0"/>
              </a:spcBef>
            </a:pPr>
            <a:endParaRPr lang="en-US" sz="1100" b="0" dirty="0"/>
          </a:p>
        </p:txBody>
      </p:sp>
      <p:sp>
        <p:nvSpPr>
          <p:cNvPr id="6144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6384520-343E-4C0E-8DC6-3989255DAE24}" type="slidenum">
              <a:rPr lang="en-US"/>
              <a:pPr fontAlgn="base">
                <a:spcBef>
                  <a:spcPct val="0"/>
                </a:spcBef>
                <a:spcAft>
                  <a:spcPct val="0"/>
                </a:spcAft>
                <a:defRPr/>
              </a:pPr>
              <a:t>26</a:t>
            </a:fld>
            <a:endParaRPr lang="en-US"/>
          </a:p>
        </p:txBody>
      </p:sp>
    </p:spTree>
    <p:extLst>
      <p:ext uri="{BB962C8B-B14F-4D97-AF65-F5344CB8AC3E}">
        <p14:creationId xmlns:p14="http://schemas.microsoft.com/office/powerpoint/2010/main" val="24317773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Slide Image Placeholder 1"/>
          <p:cNvSpPr>
            <a:spLocks noGrp="1" noRot="1" noChangeAspect="1"/>
          </p:cNvSpPr>
          <p:nvPr>
            <p:ph type="sldImg"/>
          </p:nvPr>
        </p:nvSpPr>
        <p:spPr bwMode="auto">
          <a:xfrm>
            <a:off x="406400" y="696913"/>
            <a:ext cx="6197600" cy="3486150"/>
          </a:xfrm>
          <a:noFill/>
          <a:ln>
            <a:solidFill>
              <a:srgbClr val="000000"/>
            </a:solidFill>
            <a:miter lim="800000"/>
            <a:headEnd/>
            <a:tailEnd/>
          </a:ln>
        </p:spPr>
      </p:sp>
      <p:sp>
        <p:nvSpPr>
          <p:cNvPr id="10752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b="1" dirty="0" smtClean="0"/>
              <a:t>Thank you Dr. Falvo</a:t>
            </a:r>
          </a:p>
          <a:p>
            <a:pPr eaLnBrk="1" hangingPunct="1">
              <a:spcBef>
                <a:spcPct val="0"/>
              </a:spcBef>
            </a:pPr>
            <a:endParaRPr lang="en-US" b="1" dirty="0" smtClean="0"/>
          </a:p>
          <a:p>
            <a:pPr eaLnBrk="1" hangingPunct="1">
              <a:spcBef>
                <a:spcPct val="0"/>
              </a:spcBef>
            </a:pPr>
            <a:r>
              <a:rPr lang="en-US" b="1" dirty="0" smtClean="0"/>
              <a:t>So</a:t>
            </a:r>
            <a:r>
              <a:rPr lang="en-US" b="1" baseline="0" dirty="0" smtClean="0"/>
              <a:t> what about her </a:t>
            </a:r>
            <a:r>
              <a:rPr lang="en-US" b="1" dirty="0" smtClean="0"/>
              <a:t>Non–military exposure history? (Dr. Sotolongo)</a:t>
            </a:r>
          </a:p>
          <a:p>
            <a:pPr eaLnBrk="1" hangingPunct="1">
              <a:spcBef>
                <a:spcPct val="0"/>
              </a:spcBef>
            </a:pPr>
            <a:r>
              <a:rPr lang="en-US" dirty="0" smtClean="0"/>
              <a:t>As a civilian, she has been employed by a waste management company in Iowa for the past 15 years. </a:t>
            </a:r>
          </a:p>
          <a:p>
            <a:pPr eaLnBrk="1" hangingPunct="1">
              <a:spcBef>
                <a:spcPct val="0"/>
              </a:spcBef>
            </a:pPr>
            <a:r>
              <a:rPr lang="en-US" dirty="0" smtClean="0"/>
              <a:t>Her job entailed picking up and dumping garbage cans, and she was exposed to grain dusts, working in extremes of weather (ranging from -40 degrees to 100+ degree weather), and the physical exertion, all made her breathing difficulties worse. She is preparing to transfer to office work for the same company doing customer service for their accounts and clientele.</a:t>
            </a:r>
          </a:p>
          <a:p>
            <a:pPr eaLnBrk="1" hangingPunct="1">
              <a:spcBef>
                <a:spcPct val="0"/>
              </a:spcBef>
            </a:pPr>
            <a:endParaRPr lang="en-US" dirty="0" smtClean="0"/>
          </a:p>
          <a:p>
            <a:pPr eaLnBrk="1" hangingPunct="1">
              <a:spcBef>
                <a:spcPct val="0"/>
              </a:spcBef>
            </a:pPr>
            <a:r>
              <a:rPr lang="en-US" b="1" dirty="0" smtClean="0"/>
              <a:t>Social History: </a:t>
            </a:r>
          </a:p>
          <a:p>
            <a:pPr eaLnBrk="1" hangingPunct="1">
              <a:spcBef>
                <a:spcPct val="0"/>
              </a:spcBef>
            </a:pPr>
            <a:r>
              <a:rPr lang="en-US" dirty="0" smtClean="0"/>
              <a:t>She is a lifelong non-smoker</a:t>
            </a:r>
            <a:r>
              <a:rPr lang="en-US" baseline="0" dirty="0" smtClean="0"/>
              <a:t> and she </a:t>
            </a:r>
            <a:r>
              <a:rPr lang="en-US" dirty="0" smtClean="0"/>
              <a:t>uses alcohol occasionally.</a:t>
            </a:r>
            <a:r>
              <a:rPr lang="en-US" baseline="0" dirty="0" smtClean="0"/>
              <a:t> She has</a:t>
            </a:r>
            <a:r>
              <a:rPr lang="en-US" dirty="0" smtClean="0"/>
              <a:t> no pets, no hobbies, no personal or family history of asthma, allergies or </a:t>
            </a:r>
            <a:r>
              <a:rPr lang="en-US" dirty="0" err="1" smtClean="0"/>
              <a:t>atopy</a:t>
            </a:r>
            <a:r>
              <a:rPr lang="en-US" dirty="0" smtClean="0"/>
              <a:t>, </a:t>
            </a:r>
          </a:p>
          <a:p>
            <a:pPr eaLnBrk="1" hangingPunct="1">
              <a:spcBef>
                <a:spcPct val="0"/>
              </a:spcBef>
            </a:pPr>
            <a:r>
              <a:rPr lang="en-US" dirty="0" smtClean="0"/>
              <a:t>=============</a:t>
            </a:r>
          </a:p>
          <a:p>
            <a:pPr eaLnBrk="1" hangingPunct="1">
              <a:spcBef>
                <a:spcPct val="0"/>
              </a:spcBef>
            </a:pPr>
            <a:endParaRPr lang="en-US" dirty="0" smtClean="0"/>
          </a:p>
        </p:txBody>
      </p:sp>
    </p:spTree>
    <p:extLst>
      <p:ext uri="{BB962C8B-B14F-4D97-AF65-F5344CB8AC3E}">
        <p14:creationId xmlns:p14="http://schemas.microsoft.com/office/powerpoint/2010/main" val="189078716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Slide Image Placeholder 1"/>
          <p:cNvSpPr>
            <a:spLocks noGrp="1" noRot="1" noChangeAspect="1"/>
          </p:cNvSpPr>
          <p:nvPr>
            <p:ph type="sldImg"/>
          </p:nvPr>
        </p:nvSpPr>
        <p:spPr bwMode="auto">
          <a:xfrm>
            <a:off x="406400" y="696913"/>
            <a:ext cx="6197600" cy="3486150"/>
          </a:xfrm>
          <a:noFill/>
          <a:ln>
            <a:solidFill>
              <a:srgbClr val="000000"/>
            </a:solidFill>
            <a:miter lim="800000"/>
            <a:headEnd/>
            <a:tailEnd/>
          </a:ln>
        </p:spPr>
      </p:sp>
      <p:sp>
        <p:nvSpPr>
          <p:cNvPr id="10957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b="1" dirty="0" smtClean="0"/>
              <a:t>To summarize, this Veteran has a number of military and civilian exposures, one or more of which could be contributory to her current symptoms- </a:t>
            </a:r>
          </a:p>
          <a:p>
            <a:pPr eaLnBrk="1" hangingPunct="1">
              <a:spcBef>
                <a:spcPct val="0"/>
              </a:spcBef>
            </a:pPr>
            <a:r>
              <a:rPr lang="en-US" b="1" dirty="0" smtClean="0"/>
              <a:t>========</a:t>
            </a:r>
          </a:p>
          <a:p>
            <a:pPr eaLnBrk="1" hangingPunct="1">
              <a:spcBef>
                <a:spcPct val="0"/>
              </a:spcBef>
            </a:pPr>
            <a:endParaRPr lang="en-US" b="1" dirty="0" smtClean="0"/>
          </a:p>
        </p:txBody>
      </p:sp>
    </p:spTree>
    <p:extLst>
      <p:ext uri="{BB962C8B-B14F-4D97-AF65-F5344CB8AC3E}">
        <p14:creationId xmlns:p14="http://schemas.microsoft.com/office/powerpoint/2010/main" val="136248160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Slide Image Placeholder 1"/>
          <p:cNvSpPr>
            <a:spLocks noGrp="1" noRot="1" noChangeAspect="1"/>
          </p:cNvSpPr>
          <p:nvPr>
            <p:ph type="sldImg"/>
          </p:nvPr>
        </p:nvSpPr>
        <p:spPr bwMode="auto">
          <a:xfrm>
            <a:off x="406400" y="696913"/>
            <a:ext cx="6197600" cy="3486150"/>
          </a:xfrm>
          <a:noFill/>
          <a:ln>
            <a:solidFill>
              <a:srgbClr val="000000"/>
            </a:solidFill>
            <a:miter lim="800000"/>
            <a:headEnd/>
            <a:tailEnd/>
          </a:ln>
        </p:spPr>
      </p:sp>
      <p:sp>
        <p:nvSpPr>
          <p:cNvPr id="11161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b="1" dirty="0" smtClean="0"/>
              <a:t>Now I’d like to ask a poll question, which of the exposures we</a:t>
            </a:r>
            <a:r>
              <a:rPr lang="en-US" b="1" baseline="0" dirty="0" smtClean="0"/>
              <a:t> have discussed so far </a:t>
            </a:r>
            <a:r>
              <a:rPr lang="en-US" b="1" dirty="0" smtClean="0"/>
              <a:t>could be contributory to her respiratory symptoms</a:t>
            </a:r>
          </a:p>
          <a:p>
            <a:pPr eaLnBrk="1" hangingPunct="1">
              <a:spcBef>
                <a:spcPct val="0"/>
              </a:spcBef>
            </a:pPr>
            <a:endParaRPr lang="en-US" b="1" dirty="0" smtClean="0"/>
          </a:p>
          <a:p>
            <a:pPr eaLnBrk="1" hangingPunct="1">
              <a:spcBef>
                <a:spcPct val="0"/>
              </a:spcBef>
            </a:pPr>
            <a:r>
              <a:rPr lang="en-US" b="1" dirty="0" smtClean="0"/>
              <a:t>To answer this question, use the blue polling icon above my head.  </a:t>
            </a:r>
          </a:p>
          <a:p>
            <a:pPr eaLnBrk="1" hangingPunct="1">
              <a:spcBef>
                <a:spcPct val="0"/>
              </a:spcBef>
            </a:pPr>
            <a:endParaRPr lang="en-US" b="1" dirty="0" smtClean="0"/>
          </a:p>
          <a:p>
            <a:pPr eaLnBrk="1" hangingPunct="1">
              <a:spcBef>
                <a:spcPct val="0"/>
              </a:spcBef>
            </a:pPr>
            <a:r>
              <a:rPr lang="en-US" b="1" dirty="0" smtClean="0"/>
              <a:t>We’ll move on and come back to your results in just a moment.</a:t>
            </a:r>
          </a:p>
          <a:p>
            <a:pPr eaLnBrk="1" hangingPunct="1">
              <a:spcBef>
                <a:spcPct val="0"/>
              </a:spcBef>
            </a:pPr>
            <a:endParaRPr lang="en-US" b="1" dirty="0" smtClean="0"/>
          </a:p>
          <a:p>
            <a:pPr eaLnBrk="1" hangingPunct="1">
              <a:spcBef>
                <a:spcPct val="0"/>
              </a:spcBef>
            </a:pPr>
            <a:r>
              <a:rPr lang="en-US" b="1" dirty="0" smtClean="0"/>
              <a:t>So that brings us to what are the likely differential diagnoses in this Veteran given the context</a:t>
            </a:r>
            <a:r>
              <a:rPr lang="en-US" b="1" baseline="0" dirty="0" smtClean="0"/>
              <a:t> of her exposure history</a:t>
            </a:r>
            <a:r>
              <a:rPr lang="en-US" b="1" dirty="0" smtClean="0"/>
              <a:t>.</a:t>
            </a:r>
          </a:p>
          <a:p>
            <a:pPr eaLnBrk="1" hangingPunct="1">
              <a:spcBef>
                <a:spcPct val="0"/>
              </a:spcBef>
            </a:pPr>
            <a:r>
              <a:rPr lang="en-US" b="1" dirty="0" smtClean="0"/>
              <a:t>==============</a:t>
            </a:r>
          </a:p>
          <a:p>
            <a:pPr eaLnBrk="1" hangingPunct="1">
              <a:spcBef>
                <a:spcPct val="0"/>
              </a:spcBef>
            </a:pPr>
            <a:endParaRPr lang="en-US" b="1" dirty="0" smtClean="0"/>
          </a:p>
          <a:p>
            <a:pPr eaLnBrk="1" hangingPunct="1">
              <a:spcBef>
                <a:spcPct val="0"/>
              </a:spcBef>
            </a:pPr>
            <a:endParaRPr lang="en-US" b="1" dirty="0" smtClean="0"/>
          </a:p>
          <a:p>
            <a:pPr eaLnBrk="1" hangingPunct="1">
              <a:spcBef>
                <a:spcPct val="0"/>
              </a:spcBef>
            </a:pPr>
            <a:endParaRPr lang="en-US" dirty="0" smtClean="0"/>
          </a:p>
        </p:txBody>
      </p:sp>
      <p:sp>
        <p:nvSpPr>
          <p:cNvPr id="6963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D21E51F-92D9-4EF4-9934-A731B55A8142}" type="slidenum">
              <a:rPr lang="en-US"/>
              <a:pPr fontAlgn="base">
                <a:spcBef>
                  <a:spcPct val="0"/>
                </a:spcBef>
                <a:spcAft>
                  <a:spcPct val="0"/>
                </a:spcAft>
                <a:defRPr/>
              </a:pPr>
              <a:t>29</a:t>
            </a:fld>
            <a:endParaRPr lang="en-US"/>
          </a:p>
        </p:txBody>
      </p:sp>
    </p:spTree>
    <p:extLst>
      <p:ext uri="{BB962C8B-B14F-4D97-AF65-F5344CB8AC3E}">
        <p14:creationId xmlns:p14="http://schemas.microsoft.com/office/powerpoint/2010/main" val="19747582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p:spPr>
      </p:sp>
      <p:sp>
        <p:nvSpPr>
          <p:cNvPr id="2253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ltLang="en-US" b="1" dirty="0" smtClean="0"/>
              <a:t>So what are the air borne hazards?</a:t>
            </a:r>
          </a:p>
          <a:p>
            <a:pPr eaLnBrk="1" hangingPunct="1">
              <a:spcBef>
                <a:spcPct val="0"/>
              </a:spcBef>
            </a:pPr>
            <a:r>
              <a:rPr lang="en-US" altLang="en-US" dirty="0" smtClean="0"/>
              <a:t>Particulate matter (PM) is comprised of combustion particles, gases, organic chemicals, metals, and soil and dust particles and we encounter these pollutants in a variety of settings.  These</a:t>
            </a:r>
            <a:r>
              <a:rPr lang="en-US" altLang="en-US" baseline="0" dirty="0" smtClean="0"/>
              <a:t> particulates have very small aerodynamic diameters in the 2.5 micron range that can be deposited into the lungs and transported to other parts of the body causing health effects.</a:t>
            </a:r>
            <a:r>
              <a:rPr lang="en-US" altLang="en-US" dirty="0" smtClean="0"/>
              <a:t> </a:t>
            </a:r>
          </a:p>
          <a:p>
            <a:pPr eaLnBrk="1" hangingPunct="1">
              <a:spcBef>
                <a:spcPct val="0"/>
              </a:spcBef>
            </a:pPr>
            <a:endParaRPr lang="en-US" altLang="en-US" b="1" dirty="0" smtClean="0"/>
          </a:p>
          <a:p>
            <a:pPr eaLnBrk="1" hangingPunct="1">
              <a:spcBef>
                <a:spcPct val="0"/>
              </a:spcBef>
            </a:pPr>
            <a:r>
              <a:rPr lang="en-US" altLang="en-US" b="1" dirty="0" smtClean="0"/>
              <a:t>So,</a:t>
            </a:r>
            <a:r>
              <a:rPr lang="en-US" altLang="en-US" b="1" baseline="0" dirty="0" smtClean="0"/>
              <a:t> w</a:t>
            </a:r>
            <a:r>
              <a:rPr lang="en-US" altLang="en-US" b="1" dirty="0" smtClean="0"/>
              <a:t>hat are the sources of these PMs in Iraq &amp; Afghanistan?</a:t>
            </a:r>
          </a:p>
          <a:p>
            <a:pPr eaLnBrk="1" hangingPunct="1">
              <a:spcBef>
                <a:spcPct val="0"/>
              </a:spcBef>
            </a:pPr>
            <a:endParaRPr lang="en-US" altLang="en-US" dirty="0" smtClean="0"/>
          </a:p>
          <a:p>
            <a:pPr eaLnBrk="1" hangingPunct="1">
              <a:spcBef>
                <a:spcPct val="0"/>
              </a:spcBef>
            </a:pPr>
            <a:r>
              <a:rPr lang="en-US" altLang="en-US" b="1" u="sng" dirty="0" smtClean="0"/>
              <a:t>BURN PIT SMOKE</a:t>
            </a:r>
          </a:p>
          <a:p>
            <a:pPr eaLnBrk="1" hangingPunct="1">
              <a:spcBef>
                <a:spcPct val="0"/>
              </a:spcBef>
            </a:pPr>
            <a:r>
              <a:rPr lang="en-US" altLang="en-US" dirty="0" smtClean="0"/>
              <a:t>Open air waste incineration (burn pit) was utilized extensively. Most camps used burn pits to dispose of trash until the burn pits were replaced by incinerators. There were 273 burn pits in operation in Iraq &amp; Afghanistan as</a:t>
            </a:r>
            <a:r>
              <a:rPr lang="en-US" altLang="en-US" baseline="0" dirty="0" smtClean="0"/>
              <a:t> of August 2010.</a:t>
            </a:r>
            <a:endParaRPr lang="en-US" altLang="en-US" dirty="0" smtClean="0"/>
          </a:p>
          <a:p>
            <a:pPr eaLnBrk="1" hangingPunct="1">
              <a:spcBef>
                <a:spcPct val="0"/>
              </a:spcBef>
            </a:pPr>
            <a:endParaRPr lang="en-US" altLang="en-US" dirty="0" smtClean="0"/>
          </a:p>
          <a:p>
            <a:pPr eaLnBrk="1" hangingPunct="1">
              <a:spcBef>
                <a:spcPct val="0"/>
              </a:spcBef>
            </a:pPr>
            <a:r>
              <a:rPr lang="en-US" altLang="en-US" b="1" u="sng" dirty="0" smtClean="0"/>
              <a:t>SAND &amp; DUST STORMS</a:t>
            </a:r>
          </a:p>
          <a:p>
            <a:pPr eaLnBrk="1" hangingPunct="1">
              <a:spcBef>
                <a:spcPct val="0"/>
              </a:spcBef>
            </a:pPr>
            <a:r>
              <a:rPr lang="en-US" altLang="en-US" b="1" dirty="0" smtClean="0"/>
              <a:t>What is this substance?</a:t>
            </a:r>
          </a:p>
          <a:p>
            <a:pPr eaLnBrk="1" hangingPunct="1">
              <a:spcBef>
                <a:spcPct val="0"/>
              </a:spcBef>
            </a:pPr>
            <a:r>
              <a:rPr lang="en-US" altLang="en-US" dirty="0" smtClean="0"/>
              <a:t>Extremely fine (talc-like) sand. Wind blowing across large areas of flat terrain picks up the sand and creates sandstorms</a:t>
            </a:r>
            <a:r>
              <a:rPr lang="en-US" altLang="en-US" baseline="0" dirty="0" smtClean="0"/>
              <a:t> which can irritate the respiratory tract.</a:t>
            </a:r>
            <a:r>
              <a:rPr lang="en-US" altLang="en-US" dirty="0" smtClean="0"/>
              <a:t> </a:t>
            </a:r>
          </a:p>
          <a:p>
            <a:pPr eaLnBrk="1" hangingPunct="1">
              <a:spcBef>
                <a:spcPct val="0"/>
              </a:spcBef>
            </a:pPr>
            <a:endParaRPr lang="en-US" altLang="en-US" b="1" u="sng" dirty="0" smtClean="0"/>
          </a:p>
          <a:p>
            <a:pPr eaLnBrk="1" hangingPunct="1">
              <a:spcBef>
                <a:spcPct val="0"/>
              </a:spcBef>
            </a:pPr>
            <a:r>
              <a:rPr lang="en-US" altLang="en-US" b="1" u="sng" dirty="0" smtClean="0"/>
              <a:t>Oil well fires </a:t>
            </a:r>
            <a:endParaRPr lang="en-US" altLang="en-US" u="sng" dirty="0" smtClean="0"/>
          </a:p>
          <a:p>
            <a:pPr eaLnBrk="1" hangingPunct="1">
              <a:spcBef>
                <a:spcPct val="0"/>
              </a:spcBef>
            </a:pPr>
            <a:r>
              <a:rPr lang="en-US" altLang="en-US" dirty="0" smtClean="0"/>
              <a:t>At the end of the 1st Gulf War, &gt;600 Kuwaiti oil wells &amp; several pools of spilled oil were ignited &amp; left burning by Iraqi troops</a:t>
            </a:r>
          </a:p>
          <a:p>
            <a:pPr eaLnBrk="1" hangingPunct="1">
              <a:spcBef>
                <a:spcPct val="0"/>
              </a:spcBef>
            </a:pPr>
            <a:r>
              <a:rPr lang="en-US" altLang="en-US" dirty="0" smtClean="0"/>
              <a:t>Huge dramatic plumes of billowing smoke and PM rose high into the atmosphere, “super-plumes” partially obstructed the sun at times</a:t>
            </a:r>
          </a:p>
          <a:p>
            <a:pPr eaLnBrk="1" hangingPunct="1">
              <a:spcBef>
                <a:spcPct val="0"/>
              </a:spcBef>
            </a:pPr>
            <a:endParaRPr lang="en-US" altLang="en-US" b="1" u="sng" dirty="0" smtClean="0"/>
          </a:p>
          <a:p>
            <a:pPr eaLnBrk="1" hangingPunct="1">
              <a:spcBef>
                <a:spcPct val="0"/>
              </a:spcBef>
            </a:pPr>
            <a:r>
              <a:rPr lang="en-US" altLang="en-US" b="1" u="sng" dirty="0" smtClean="0"/>
              <a:t>Other Sources of Airborne Hazards</a:t>
            </a:r>
          </a:p>
          <a:p>
            <a:pPr eaLnBrk="1" hangingPunct="1">
              <a:spcBef>
                <a:spcPct val="0"/>
              </a:spcBef>
            </a:pPr>
            <a:endParaRPr lang="en-US" altLang="en-US" dirty="0" smtClean="0"/>
          </a:p>
          <a:p>
            <a:pPr eaLnBrk="1" hangingPunct="1">
              <a:spcBef>
                <a:spcPct val="0"/>
              </a:spcBef>
            </a:pPr>
            <a:r>
              <a:rPr lang="en-US" altLang="en-US" b="1" dirty="0" smtClean="0"/>
              <a:t>Industrial &amp; ambient air pollution</a:t>
            </a:r>
          </a:p>
          <a:p>
            <a:pPr eaLnBrk="1" hangingPunct="1">
              <a:spcBef>
                <a:spcPct val="0"/>
              </a:spcBef>
            </a:pPr>
            <a:endParaRPr lang="en-US" altLang="en-US" b="1" dirty="0" smtClean="0"/>
          </a:p>
          <a:p>
            <a:pPr eaLnBrk="1" hangingPunct="1">
              <a:spcBef>
                <a:spcPct val="0"/>
              </a:spcBef>
            </a:pPr>
            <a:r>
              <a:rPr lang="en-US" altLang="en-US" b="1" dirty="0" smtClean="0"/>
              <a:t>Air craft and automobile engine exhaust</a:t>
            </a:r>
          </a:p>
          <a:p>
            <a:pPr eaLnBrk="1" hangingPunct="1">
              <a:spcBef>
                <a:spcPct val="0"/>
              </a:spcBef>
            </a:pPr>
            <a:endParaRPr lang="en-US" altLang="en-US" dirty="0" smtClean="0"/>
          </a:p>
          <a:p>
            <a:pPr eaLnBrk="1" hangingPunct="1">
              <a:spcBef>
                <a:spcPct val="0"/>
              </a:spcBef>
            </a:pPr>
            <a:r>
              <a:rPr lang="en-US" altLang="en-US" b="1" dirty="0" smtClean="0"/>
              <a:t>Aerosolized particles from blasts, explosions and structural fires</a:t>
            </a:r>
          </a:p>
          <a:p>
            <a:pPr eaLnBrk="1" hangingPunct="1">
              <a:spcBef>
                <a:spcPct val="0"/>
              </a:spcBef>
            </a:pPr>
            <a:endParaRPr lang="en-US" altLang="en-US" dirty="0" smtClean="0"/>
          </a:p>
          <a:p>
            <a:pPr eaLnBrk="1" hangingPunct="1">
              <a:spcBef>
                <a:spcPct val="0"/>
              </a:spcBef>
            </a:pPr>
            <a:r>
              <a:rPr lang="en-US" altLang="en-US" dirty="0" smtClean="0"/>
              <a:t>To summarize, these airborne hazards are diverse, complex and there</a:t>
            </a:r>
            <a:r>
              <a:rPr lang="en-US" altLang="en-US" baseline="0" dirty="0" smtClean="0"/>
              <a:t> is significant concern that they may be associated with adverse respiratory outcomes</a:t>
            </a:r>
            <a:r>
              <a:rPr lang="en-US" altLang="en-US" dirty="0" smtClean="0"/>
              <a:t>. </a:t>
            </a:r>
          </a:p>
          <a:p>
            <a:pPr eaLnBrk="1" hangingPunct="1">
              <a:spcBef>
                <a:spcPct val="0"/>
              </a:spcBef>
            </a:pPr>
            <a:r>
              <a:rPr lang="en-US" altLang="en-US" dirty="0" smtClean="0"/>
              <a:t>==================</a:t>
            </a:r>
          </a:p>
          <a:p>
            <a:pPr eaLnBrk="1" hangingPunct="1">
              <a:spcBef>
                <a:spcPct val="0"/>
              </a:spcBef>
            </a:pPr>
            <a:endParaRPr lang="en-US" altLang="en-US" dirty="0" smtClean="0"/>
          </a:p>
          <a:p>
            <a:pPr eaLnBrk="1" hangingPunct="1">
              <a:spcBef>
                <a:spcPct val="0"/>
              </a:spcBef>
            </a:pPr>
            <a:r>
              <a:rPr lang="en-US" altLang="en-US" dirty="0" smtClean="0"/>
              <a:t>Photo Credits:</a:t>
            </a:r>
          </a:p>
          <a:p>
            <a:r>
              <a:rPr lang="en-US" dirty="0" smtClean="0">
                <a:effectLst/>
              </a:rPr>
              <a:t>U.S. Marine Corps Lance Cpl. Justin Rose, with Bravo Company, 1st Battalion, 5th Marine Regiment, throws trash into a burn pit at Forward Operating Base Blue Falcons Nest, Afghanistan, Sept. 9, 2009. The Marines are deployed with Regimental Combat Team 3 to conduct counterinsurgency operations with Afghan National Security Forces in southern Afghanistan. (U.S. Marine Corps photo by Cpl. </a:t>
            </a:r>
            <a:r>
              <a:rPr lang="en-US" dirty="0" err="1" smtClean="0">
                <a:effectLst/>
              </a:rPr>
              <a:t>Artur</a:t>
            </a:r>
            <a:r>
              <a:rPr lang="en-US" dirty="0" smtClean="0">
                <a:effectLst/>
              </a:rPr>
              <a:t> </a:t>
            </a:r>
            <a:r>
              <a:rPr lang="en-US" dirty="0" err="1" smtClean="0">
                <a:effectLst/>
              </a:rPr>
              <a:t>Shvartsberg</a:t>
            </a:r>
            <a:r>
              <a:rPr lang="en-US" dirty="0" smtClean="0">
                <a:effectLst/>
              </a:rPr>
              <a:t>/Released)</a:t>
            </a:r>
          </a:p>
          <a:p>
            <a:r>
              <a:rPr lang="en-US" b="1" dirty="0" smtClean="0">
                <a:effectLst/>
              </a:rPr>
              <a:t>Photographer's Name: </a:t>
            </a:r>
            <a:r>
              <a:rPr lang="en-US" dirty="0" smtClean="0">
                <a:effectLst/>
              </a:rPr>
              <a:t>Cpl. </a:t>
            </a:r>
            <a:r>
              <a:rPr lang="en-US" dirty="0" err="1" smtClean="0">
                <a:effectLst/>
              </a:rPr>
              <a:t>Artur</a:t>
            </a:r>
            <a:r>
              <a:rPr lang="en-US" dirty="0" smtClean="0">
                <a:effectLst/>
              </a:rPr>
              <a:t> </a:t>
            </a:r>
            <a:r>
              <a:rPr lang="en-US" dirty="0" err="1" smtClean="0">
                <a:effectLst/>
              </a:rPr>
              <a:t>Shvartsberg</a:t>
            </a:r>
            <a:r>
              <a:rPr lang="en-US" b="1" dirty="0" err="1" smtClean="0">
                <a:effectLst/>
              </a:rPr>
              <a:t>Location</a:t>
            </a:r>
            <a:r>
              <a:rPr lang="en-US" b="1" dirty="0" smtClean="0">
                <a:effectLst/>
              </a:rPr>
              <a:t>: </a:t>
            </a:r>
            <a:r>
              <a:rPr lang="en-US" dirty="0" smtClean="0">
                <a:effectLst/>
              </a:rPr>
              <a:t>FOB Blue Falcons Nest</a:t>
            </a:r>
            <a:br>
              <a:rPr lang="en-US" dirty="0" smtClean="0">
                <a:effectLst/>
              </a:rPr>
            </a:br>
            <a:r>
              <a:rPr lang="en-US" b="1" dirty="0" smtClean="0">
                <a:effectLst/>
              </a:rPr>
              <a:t>Date Shot: </a:t>
            </a:r>
            <a:r>
              <a:rPr lang="en-US" dirty="0" smtClean="0">
                <a:effectLst/>
              </a:rPr>
              <a:t>9/9/2009</a:t>
            </a:r>
            <a:r>
              <a:rPr lang="en-US" b="1" dirty="0" smtClean="0">
                <a:effectLst/>
              </a:rPr>
              <a:t>Date Posted: </a:t>
            </a:r>
            <a:r>
              <a:rPr lang="en-US" dirty="0" smtClean="0">
                <a:effectLst/>
              </a:rPr>
              <a:t>9/15/2009</a:t>
            </a:r>
            <a:r>
              <a:rPr lang="en-US" b="1" dirty="0" smtClean="0">
                <a:effectLst/>
              </a:rPr>
              <a:t>VIRIN: </a:t>
            </a:r>
            <a:r>
              <a:rPr lang="en-US" dirty="0" smtClean="0">
                <a:effectLst/>
              </a:rPr>
              <a:t>090909-M-VO695-006</a:t>
            </a:r>
            <a:endParaRPr lang="en-US" altLang="en-US" dirty="0" smtClean="0"/>
          </a:p>
          <a:p>
            <a:pPr eaLnBrk="1" hangingPunct="1">
              <a:spcBef>
                <a:spcPct val="0"/>
              </a:spcBef>
            </a:pPr>
            <a:endParaRPr lang="en-US" altLang="en-US" dirty="0" smtClean="0"/>
          </a:p>
          <a:p>
            <a:r>
              <a:rPr lang="en-US" dirty="0" smtClean="0">
                <a:effectLst/>
              </a:rPr>
              <a:t>Severe sand and wind storm hits this forward deployed location in Southwest Asia. Conditions make it almost impossible to work outside. Sandstorms often make work difficult for Airmen in the region. Despite the challenge, aircraft from the base still flew combat sorties in support of Operation Iraqi Freedom. Operation </a:t>
            </a:r>
            <a:r>
              <a:rPr lang="en-US" dirty="0" err="1" smtClean="0">
                <a:effectLst/>
              </a:rPr>
              <a:t>Operation</a:t>
            </a:r>
            <a:r>
              <a:rPr lang="en-US" dirty="0" smtClean="0">
                <a:effectLst/>
              </a:rPr>
              <a:t> Iraqi Freedom is the multi-national coalition effort to liberate the Iraqi people, eliminate Iraqi's weapons of mass destruction and end the regime of Saddam Hussein..(U.S. Air Force photo by Master </a:t>
            </a:r>
            <a:r>
              <a:rPr lang="en-US" dirty="0" err="1" smtClean="0">
                <a:effectLst/>
              </a:rPr>
              <a:t>Sgt</a:t>
            </a:r>
            <a:r>
              <a:rPr lang="en-US" dirty="0" smtClean="0">
                <a:effectLst/>
              </a:rPr>
              <a:t> Terry L. Blevins).(RELEASED)</a:t>
            </a:r>
          </a:p>
          <a:p>
            <a:r>
              <a:rPr lang="en-US" b="1" dirty="0" smtClean="0">
                <a:effectLst/>
              </a:rPr>
              <a:t>Photographer's Name: </a:t>
            </a:r>
            <a:r>
              <a:rPr lang="en-US" dirty="0" smtClean="0">
                <a:effectLst/>
              </a:rPr>
              <a:t>MASTER SGT TERRY L. </a:t>
            </a:r>
            <a:r>
              <a:rPr lang="en-US" dirty="0" err="1" smtClean="0">
                <a:effectLst/>
              </a:rPr>
              <a:t>BLEVINS</a:t>
            </a:r>
            <a:r>
              <a:rPr lang="en-US" b="1" dirty="0" err="1" smtClean="0">
                <a:effectLst/>
              </a:rPr>
              <a:t>Location</a:t>
            </a:r>
            <a:r>
              <a:rPr lang="en-US" b="1" dirty="0" smtClean="0">
                <a:effectLst/>
              </a:rPr>
              <a:t>: </a:t>
            </a:r>
            <a:r>
              <a:rPr lang="en-US" dirty="0" smtClean="0">
                <a:effectLst/>
              </a:rPr>
              <a:t>379 AEW</a:t>
            </a:r>
            <a:br>
              <a:rPr lang="en-US" dirty="0" smtClean="0">
                <a:effectLst/>
              </a:rPr>
            </a:br>
            <a:r>
              <a:rPr lang="en-US" b="1" dirty="0" smtClean="0">
                <a:effectLst/>
              </a:rPr>
              <a:t>Date Shot: </a:t>
            </a:r>
            <a:r>
              <a:rPr lang="en-US" dirty="0" smtClean="0">
                <a:effectLst/>
              </a:rPr>
              <a:t>3/26/2003</a:t>
            </a:r>
            <a:r>
              <a:rPr lang="en-US" b="1" dirty="0" smtClean="0">
                <a:effectLst/>
              </a:rPr>
              <a:t>Date Posted: </a:t>
            </a:r>
            <a:r>
              <a:rPr lang="en-US" i="1" dirty="0" err="1" smtClean="0">
                <a:effectLst/>
              </a:rPr>
              <a:t>unknown</a:t>
            </a:r>
            <a:r>
              <a:rPr lang="en-US" b="1" dirty="0" err="1" smtClean="0">
                <a:effectLst/>
              </a:rPr>
              <a:t>VIRIN</a:t>
            </a:r>
            <a:r>
              <a:rPr lang="en-US" b="1" dirty="0" smtClean="0">
                <a:effectLst/>
              </a:rPr>
              <a:t>: </a:t>
            </a:r>
            <a:r>
              <a:rPr lang="en-US" dirty="0" smtClean="0">
                <a:effectLst/>
              </a:rPr>
              <a:t>030326-F-AF536-035</a:t>
            </a:r>
            <a:endParaRPr lang="en-US" altLang="en-US" dirty="0" smtClean="0"/>
          </a:p>
          <a:p>
            <a:pPr eaLnBrk="1" hangingPunct="1">
              <a:spcBef>
                <a:spcPct val="0"/>
              </a:spcBef>
            </a:pPr>
            <a:endParaRPr lang="en-US" altLang="en-US" dirty="0" smtClean="0"/>
          </a:p>
          <a:p>
            <a:r>
              <a:rPr lang="en-US" dirty="0" smtClean="0">
                <a:effectLst/>
              </a:rPr>
              <a:t>Kuwaiti oil well control specialists try to put out a well fire using fire shelters at the AR </a:t>
            </a:r>
            <a:r>
              <a:rPr lang="en-US" dirty="0" err="1" smtClean="0">
                <a:effectLst/>
              </a:rPr>
              <a:t>Rumalia</a:t>
            </a:r>
            <a:r>
              <a:rPr lang="en-US" dirty="0" smtClean="0">
                <a:effectLst/>
              </a:rPr>
              <a:t> Oil Field in southern Iraq, March 27, 2003. (U.S. Army photo by </a:t>
            </a:r>
            <a:r>
              <a:rPr lang="en-US" dirty="0" err="1" smtClean="0">
                <a:effectLst/>
              </a:rPr>
              <a:t>Spc</a:t>
            </a:r>
            <a:r>
              <a:rPr lang="en-US" dirty="0" smtClean="0">
                <a:effectLst/>
              </a:rPr>
              <a:t>. James P. Johnson) (Released)</a:t>
            </a:r>
          </a:p>
          <a:p>
            <a:r>
              <a:rPr lang="en-US" b="1" dirty="0" smtClean="0">
                <a:effectLst/>
              </a:rPr>
              <a:t>Photographer's Name: </a:t>
            </a:r>
            <a:r>
              <a:rPr lang="en-US" dirty="0" smtClean="0">
                <a:effectLst/>
              </a:rPr>
              <a:t>SPC. JAMES P. </a:t>
            </a:r>
            <a:r>
              <a:rPr lang="en-US" dirty="0" err="1" smtClean="0">
                <a:effectLst/>
              </a:rPr>
              <a:t>JOHNSON</a:t>
            </a:r>
            <a:r>
              <a:rPr lang="en-US" b="1" dirty="0" err="1" smtClean="0">
                <a:effectLst/>
              </a:rPr>
              <a:t>Location</a:t>
            </a:r>
            <a:r>
              <a:rPr lang="en-US" b="1" dirty="0" smtClean="0">
                <a:effectLst/>
              </a:rPr>
              <a:t>: </a:t>
            </a:r>
            <a:r>
              <a:rPr lang="en-US" dirty="0" smtClean="0">
                <a:effectLst/>
              </a:rPr>
              <a:t>AR RUMALIA OIL FIELD</a:t>
            </a:r>
            <a:br>
              <a:rPr lang="en-US" dirty="0" smtClean="0">
                <a:effectLst/>
              </a:rPr>
            </a:br>
            <a:r>
              <a:rPr lang="en-US" b="1" dirty="0" smtClean="0">
                <a:effectLst/>
              </a:rPr>
              <a:t>Date Shot: </a:t>
            </a:r>
            <a:r>
              <a:rPr lang="en-US" dirty="0" smtClean="0">
                <a:effectLst/>
              </a:rPr>
              <a:t>3/27/2003</a:t>
            </a:r>
            <a:r>
              <a:rPr lang="en-US" b="1" dirty="0" smtClean="0">
                <a:effectLst/>
              </a:rPr>
              <a:t>Date Posted: </a:t>
            </a:r>
            <a:r>
              <a:rPr lang="en-US" i="1" dirty="0" err="1" smtClean="0">
                <a:effectLst/>
              </a:rPr>
              <a:t>unknown</a:t>
            </a:r>
            <a:r>
              <a:rPr lang="en-US" b="1" dirty="0" err="1" smtClean="0">
                <a:effectLst/>
              </a:rPr>
              <a:t>VIRIN</a:t>
            </a:r>
            <a:r>
              <a:rPr lang="en-US" b="1" dirty="0" smtClean="0">
                <a:effectLst/>
              </a:rPr>
              <a:t>: </a:t>
            </a:r>
            <a:r>
              <a:rPr lang="en-US" dirty="0" smtClean="0">
                <a:effectLst/>
              </a:rPr>
              <a:t>030327-A-JA359-002</a:t>
            </a:r>
            <a:endParaRPr lang="en-US" altLang="en-US" dirty="0" smtClean="0"/>
          </a:p>
        </p:txBody>
      </p:sp>
      <p:sp>
        <p:nvSpPr>
          <p:cNvPr id="22531" name="Slide Number Placeholder 3"/>
          <p:cNvSpPr txBox="1">
            <a:spLocks noGrp="1"/>
          </p:cNvSpPr>
          <p:nvPr/>
        </p:nvSpPr>
        <p:spPr bwMode="auto">
          <a:xfrm>
            <a:off x="3970938" y="8829967"/>
            <a:ext cx="3037840" cy="464820"/>
          </a:xfrm>
          <a:prstGeom prst="rect">
            <a:avLst/>
          </a:prstGeom>
          <a:noFill/>
          <a:ln w="9525">
            <a:noFill/>
            <a:miter lim="800000"/>
            <a:headEnd/>
            <a:tailEnd/>
          </a:ln>
        </p:spPr>
        <p:txBody>
          <a:bodyPr lIns="93155" tIns="46576" rIns="93155" bIns="46576" anchor="b"/>
          <a:lstStyle/>
          <a:p>
            <a:pPr algn="r"/>
            <a:fld id="{516C534F-4692-499E-B540-0AFC6137F96B}" type="slidenum">
              <a:rPr lang="en-US" altLang="en-US" sz="1200">
                <a:latin typeface="Calibri" pitchFamily="34" charset="0"/>
              </a:rPr>
              <a:pPr algn="r"/>
              <a:t>3</a:t>
            </a:fld>
            <a:endParaRPr lang="en-US" altLang="en-US" sz="1200">
              <a:latin typeface="Calibri" pitchFamily="34" charset="0"/>
            </a:endParaRPr>
          </a:p>
        </p:txBody>
      </p:sp>
    </p:spTree>
    <p:extLst>
      <p:ext uri="{BB962C8B-B14F-4D97-AF65-F5344CB8AC3E}">
        <p14:creationId xmlns:p14="http://schemas.microsoft.com/office/powerpoint/2010/main" val="31739033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So Dr. Arjomandi, we have discussed her symptoms and exposures. What are the possible differential diagnoses in this Veteran?</a:t>
            </a:r>
          </a:p>
          <a:p>
            <a:endParaRPr lang="en-US" dirty="0"/>
          </a:p>
          <a:p>
            <a:r>
              <a:rPr lang="en-US" dirty="0"/>
              <a:t>The story of this patient is very intriguing.  The main complaints of “breathing problems”, “wheezing-like sensation”, and “constricting of her breathing” are all consistent with </a:t>
            </a:r>
            <a:r>
              <a:rPr lang="en-US" b="1" dirty="0"/>
              <a:t>obstructive</a:t>
            </a:r>
            <a:r>
              <a:rPr lang="en-US" dirty="0"/>
              <a:t> lung diseases.  Additionally, the history that “the sensation would occur at any time and last for hours” reveals the </a:t>
            </a:r>
            <a:r>
              <a:rPr lang="en-US" b="1" dirty="0"/>
              <a:t>intermittent</a:t>
            </a:r>
            <a:r>
              <a:rPr lang="en-US" dirty="0"/>
              <a:t> nature of the patient’s problem.</a:t>
            </a:r>
          </a:p>
          <a:p>
            <a:r>
              <a:rPr lang="en-US" dirty="0"/>
              <a:t> </a:t>
            </a:r>
          </a:p>
          <a:p>
            <a:r>
              <a:rPr lang="en-US" dirty="0" smtClean="0"/>
              <a:t>These symptoms </a:t>
            </a:r>
            <a:r>
              <a:rPr lang="en-US" dirty="0"/>
              <a:t>are suggestive of some sort of </a:t>
            </a:r>
            <a:r>
              <a:rPr lang="en-US" u="sng" dirty="0"/>
              <a:t>asthma syndromes</a:t>
            </a:r>
            <a:r>
              <a:rPr lang="en-US" dirty="0"/>
              <a:t>.  </a:t>
            </a:r>
            <a:r>
              <a:rPr lang="en-US" dirty="0" smtClean="0"/>
              <a:t>Another </a:t>
            </a:r>
            <a:r>
              <a:rPr lang="en-US" baseline="0" dirty="0" smtClean="0"/>
              <a:t>possibility is hypersensitivity pneumonitis but the only reported significant exposure was to grain dust which had occurred in the past and is not a current concern.  </a:t>
            </a:r>
            <a:endParaRPr lang="en-US" dirty="0"/>
          </a:p>
          <a:p>
            <a:r>
              <a:rPr lang="en-US" dirty="0"/>
              <a:t> </a:t>
            </a:r>
          </a:p>
          <a:p>
            <a:r>
              <a:rPr lang="en-US" dirty="0"/>
              <a:t>In addition, it would be important to better characterize the patient’s complaint of “wheezing” and establish whether it is wheezing or stridor.  If the patient does have stridor, </a:t>
            </a:r>
            <a:r>
              <a:rPr lang="en-US" u="sng" dirty="0"/>
              <a:t>vocal cord dysfunction</a:t>
            </a:r>
            <a:r>
              <a:rPr lang="en-US" dirty="0"/>
              <a:t> as a possible etiology should also be entertained.</a:t>
            </a:r>
          </a:p>
          <a:p>
            <a:r>
              <a:rPr lang="en-US" dirty="0"/>
              <a:t> </a:t>
            </a:r>
          </a:p>
          <a:p>
            <a:r>
              <a:rPr lang="en-US" dirty="0"/>
              <a:t>Interestingly, the </a:t>
            </a:r>
            <a:r>
              <a:rPr lang="en-US" dirty="0" smtClean="0"/>
              <a:t>patient’s </a:t>
            </a:r>
            <a:r>
              <a:rPr lang="en-US" dirty="0"/>
              <a:t>complaint of “hoarseness” along with the </a:t>
            </a:r>
            <a:r>
              <a:rPr lang="en-US" dirty="0" smtClean="0"/>
              <a:t>history </a:t>
            </a:r>
            <a:r>
              <a:rPr lang="en-US" dirty="0"/>
              <a:t>of “reflux” and “GI problems” implicates </a:t>
            </a:r>
            <a:r>
              <a:rPr lang="en-US" u="sng" dirty="0"/>
              <a:t>GERD as a possible pathology</a:t>
            </a:r>
            <a:r>
              <a:rPr lang="en-US" dirty="0"/>
              <a:t>.  GERD may also contribute to vocal cord dysfunction or asthma syndromes.</a:t>
            </a:r>
          </a:p>
          <a:p>
            <a:r>
              <a:rPr lang="en-US" dirty="0"/>
              <a:t> </a:t>
            </a:r>
          </a:p>
          <a:p>
            <a:pPr defTabSz="465887" eaLnBrk="1" fontAlgn="auto" hangingPunct="1">
              <a:spcBef>
                <a:spcPts val="0"/>
              </a:spcBef>
              <a:spcAft>
                <a:spcPts val="0"/>
              </a:spcAft>
              <a:defRPr/>
            </a:pPr>
            <a:r>
              <a:rPr lang="en-US" dirty="0"/>
              <a:t>The </a:t>
            </a:r>
            <a:r>
              <a:rPr lang="en-US" dirty="0" smtClean="0"/>
              <a:t>patient </a:t>
            </a:r>
            <a:r>
              <a:rPr lang="en-US" dirty="0"/>
              <a:t>also complains about poor sleep, and may suffer from </a:t>
            </a:r>
            <a:r>
              <a:rPr lang="en-US" u="sng" dirty="0"/>
              <a:t>sleep disordered breathing</a:t>
            </a:r>
            <a:r>
              <a:rPr lang="en-US" dirty="0"/>
              <a:t>.  Sleep apnea may contribute to pre-existing reflux, but should not cause intermittent dyspnea during the awake times</a:t>
            </a:r>
            <a:r>
              <a:rPr lang="en-US" dirty="0" smtClean="0"/>
              <a:t>.</a:t>
            </a:r>
          </a:p>
          <a:p>
            <a:pPr defTabSz="465887" eaLnBrk="1" fontAlgn="auto" hangingPunct="1">
              <a:spcBef>
                <a:spcPts val="0"/>
              </a:spcBef>
              <a:spcAft>
                <a:spcPts val="0"/>
              </a:spcAft>
              <a:defRPr/>
            </a:pPr>
            <a:endParaRPr lang="en-US" dirty="0"/>
          </a:p>
          <a:p>
            <a:r>
              <a:rPr lang="en-US" dirty="0"/>
              <a:t>Anxiety and PTSD may manifest themselves by producing the sensation of </a:t>
            </a:r>
            <a:r>
              <a:rPr lang="en-US" dirty="0" smtClean="0"/>
              <a:t>dyspnea; however, </a:t>
            </a:r>
            <a:r>
              <a:rPr lang="en-US" dirty="0"/>
              <a:t>dyspnea </a:t>
            </a:r>
            <a:r>
              <a:rPr lang="en-US" dirty="0" smtClean="0"/>
              <a:t>on its own can cause </a:t>
            </a:r>
            <a:r>
              <a:rPr lang="en-US" dirty="0"/>
              <a:t>anxiety and the question always is what is the cause and what is </a:t>
            </a:r>
            <a:r>
              <a:rPr lang="en-US" dirty="0" smtClean="0"/>
              <a:t>effect,</a:t>
            </a:r>
            <a:r>
              <a:rPr lang="en-US" baseline="0" dirty="0" smtClean="0"/>
              <a:t> and thus, anxiety and PTSD would be be diagnoses of exclusion.  </a:t>
            </a:r>
            <a:endParaRPr lang="en-US" dirty="0" smtClean="0"/>
          </a:p>
          <a:p>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Finally, non-pulmonary causes of of her symptoms, including cardiovascular causes, should be investigated.</a:t>
            </a:r>
          </a:p>
          <a:p>
            <a:endParaRPr lang="en-US" dirty="0"/>
          </a:p>
          <a:p>
            <a:pPr lvl="0"/>
            <a:r>
              <a:rPr lang="en-US" b="1" dirty="0" smtClean="0"/>
              <a:t>Which </a:t>
            </a:r>
            <a:r>
              <a:rPr lang="en-US" b="1" dirty="0"/>
              <a:t>of her exposures may contribute to any one or more of these conditions</a:t>
            </a:r>
            <a:r>
              <a:rPr lang="en-US" b="1" dirty="0" smtClean="0"/>
              <a:t>?</a:t>
            </a:r>
          </a:p>
          <a:p>
            <a:pPr lvl="0"/>
            <a:r>
              <a:rPr lang="en-US" b="1" dirty="0" smtClean="0"/>
              <a:t>=================</a:t>
            </a:r>
            <a:endParaRPr lang="en-US" b="1" dirty="0"/>
          </a:p>
          <a:p>
            <a:endParaRPr lang="en-US" dirty="0"/>
          </a:p>
          <a:p>
            <a:endParaRPr lang="en-US" dirty="0"/>
          </a:p>
        </p:txBody>
      </p:sp>
      <p:sp>
        <p:nvSpPr>
          <p:cNvPr id="4" name="Slide Number Placeholder 3"/>
          <p:cNvSpPr>
            <a:spLocks noGrp="1"/>
          </p:cNvSpPr>
          <p:nvPr>
            <p:ph type="sldNum" sz="quarter" idx="10"/>
          </p:nvPr>
        </p:nvSpPr>
        <p:spPr/>
        <p:txBody>
          <a:bodyPr/>
          <a:lstStyle/>
          <a:p>
            <a:fld id="{FA0D74C0-D90F-2641-8367-1403A19D3F1B}" type="slidenum">
              <a:rPr lang="en-US" smtClean="0"/>
              <a:t>30</a:t>
            </a:fld>
            <a:endParaRPr lang="en-US"/>
          </a:p>
        </p:txBody>
      </p:sp>
    </p:spTree>
    <p:extLst>
      <p:ext uri="{BB962C8B-B14F-4D97-AF65-F5344CB8AC3E}">
        <p14:creationId xmlns:p14="http://schemas.microsoft.com/office/powerpoint/2010/main" val="31940622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smtClean="0"/>
              <a:t>So Which of her exposures may contribute to any one or more of these conditions?</a:t>
            </a:r>
          </a:p>
          <a:p>
            <a:endParaRPr lang="en-US" dirty="0" smtClean="0"/>
          </a:p>
          <a:p>
            <a:r>
              <a:rPr lang="en-US" dirty="0" smtClean="0"/>
              <a:t>While the patient is a lifelong non-smoker, has no concerning hobbies, and denies any allergies or </a:t>
            </a:r>
            <a:r>
              <a:rPr lang="en-US" dirty="0" err="1" smtClean="0"/>
              <a:t>atopy</a:t>
            </a:r>
            <a:r>
              <a:rPr lang="en-US" dirty="0" smtClean="0"/>
              <a:t>,</a:t>
            </a:r>
            <a:r>
              <a:rPr lang="en-US" baseline="0" dirty="0" smtClean="0"/>
              <a:t> </a:t>
            </a:r>
            <a:r>
              <a:rPr lang="en-US" dirty="0" smtClean="0"/>
              <a:t>she reports multiple significant exposures including exposure to:</a:t>
            </a:r>
          </a:p>
          <a:p>
            <a:r>
              <a:rPr lang="en-US" dirty="0" smtClean="0"/>
              <a:t> </a:t>
            </a:r>
          </a:p>
          <a:p>
            <a:pPr marL="228600" indent="-228600">
              <a:buFont typeface="+mj-lt"/>
              <a:buAutoNum type="arabicPeriod"/>
            </a:pPr>
            <a:r>
              <a:rPr lang="en-US" dirty="0" smtClean="0"/>
              <a:t>Burn pits</a:t>
            </a:r>
          </a:p>
          <a:p>
            <a:pPr marL="228600" indent="-228600">
              <a:buFont typeface="+mj-lt"/>
              <a:buAutoNum type="arabicPeriod"/>
            </a:pPr>
            <a:r>
              <a:rPr lang="en-US" dirty="0" smtClean="0"/>
              <a:t>Diesel exhaust fumes</a:t>
            </a:r>
          </a:p>
          <a:p>
            <a:pPr marL="228600" indent="-228600">
              <a:buFont typeface="+mj-lt"/>
              <a:buAutoNum type="arabicPeriod"/>
            </a:pPr>
            <a:r>
              <a:rPr lang="en-US" dirty="0" smtClean="0"/>
              <a:t>Construction dust</a:t>
            </a:r>
          </a:p>
          <a:p>
            <a:pPr marL="228600" indent="-228600">
              <a:buFont typeface="+mj-lt"/>
              <a:buAutoNum type="arabicPeriod"/>
            </a:pPr>
            <a:r>
              <a:rPr lang="en-US" dirty="0" smtClean="0"/>
              <a:t>Sand and dust storms</a:t>
            </a:r>
          </a:p>
          <a:p>
            <a:pPr marL="228600" indent="-228600">
              <a:buFont typeface="+mj-lt"/>
              <a:buAutoNum type="arabicPeriod"/>
            </a:pPr>
            <a:r>
              <a:rPr lang="en-US" dirty="0" smtClean="0"/>
              <a:t>Temperature extremes</a:t>
            </a:r>
          </a:p>
          <a:p>
            <a:pPr marL="0" indent="0">
              <a:buFont typeface="+mj-lt"/>
              <a:buNone/>
            </a:pPr>
            <a:r>
              <a:rPr lang="en-US" dirty="0" smtClean="0"/>
              <a:t>============</a:t>
            </a:r>
          </a:p>
          <a:p>
            <a:pPr marL="0" indent="0">
              <a:buFont typeface="+mj-lt"/>
              <a:buNone/>
            </a:pPr>
            <a:endParaRPr lang="en-US" dirty="0" smtClean="0"/>
          </a:p>
        </p:txBody>
      </p:sp>
    </p:spTree>
    <p:extLst>
      <p:ext uri="{BB962C8B-B14F-4D97-AF65-F5344CB8AC3E}">
        <p14:creationId xmlns:p14="http://schemas.microsoft.com/office/powerpoint/2010/main" val="185745894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smtClean="0"/>
              <a:t>With these exposures, she reported experiencing “burning of her eyes, coughing, and frequent respiratory infections”, which, along with the rest of her history and work up, is strongly suggestive of Irritant-induced Asthma (</a:t>
            </a:r>
            <a:r>
              <a:rPr lang="en-US" dirty="0" err="1" smtClean="0"/>
              <a:t>IrIA</a:t>
            </a:r>
            <a:r>
              <a:rPr lang="en-US" dirty="0" smtClean="0"/>
              <a:t>) or Reactive Airways Dysfunction Syndrome (RADS).</a:t>
            </a:r>
          </a:p>
          <a:p>
            <a:r>
              <a:rPr lang="en-US" dirty="0" smtClean="0"/>
              <a:t>=============</a:t>
            </a:r>
            <a:endParaRPr lang="en-US" dirty="0"/>
          </a:p>
        </p:txBody>
      </p:sp>
    </p:spTree>
    <p:extLst>
      <p:ext uri="{BB962C8B-B14F-4D97-AF65-F5344CB8AC3E}">
        <p14:creationId xmlns:p14="http://schemas.microsoft.com/office/powerpoint/2010/main" val="154015830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smtClean="0"/>
              <a:t>In</a:t>
            </a:r>
            <a:r>
              <a:rPr lang="en-US" baseline="0" dirty="0" smtClean="0"/>
              <a:t> addition, vocal cord dysfunction may also be triggered with these exposures and could be present in association with asthma.</a:t>
            </a:r>
          </a:p>
          <a:p>
            <a:r>
              <a:rPr lang="en-US" baseline="0" dirty="0" smtClean="0"/>
              <a:t>==============</a:t>
            </a:r>
            <a:endParaRPr lang="en-US" dirty="0"/>
          </a:p>
        </p:txBody>
      </p:sp>
    </p:spTree>
    <p:extLst>
      <p:ext uri="{BB962C8B-B14F-4D97-AF65-F5344CB8AC3E}">
        <p14:creationId xmlns:p14="http://schemas.microsoft.com/office/powerpoint/2010/main" val="281086866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Slide Image Placeholder 1"/>
          <p:cNvSpPr>
            <a:spLocks noGrp="1" noRot="1" noChangeAspect="1"/>
          </p:cNvSpPr>
          <p:nvPr>
            <p:ph type="sldImg"/>
          </p:nvPr>
        </p:nvSpPr>
        <p:spPr bwMode="auto">
          <a:xfrm>
            <a:off x="406400" y="696913"/>
            <a:ext cx="6197600" cy="3486150"/>
          </a:xfrm>
          <a:noFill/>
          <a:ln>
            <a:solidFill>
              <a:srgbClr val="000000"/>
            </a:solidFill>
            <a:miter lim="800000"/>
            <a:headEnd/>
            <a:tailEnd/>
          </a:ln>
        </p:spPr>
      </p:sp>
      <p:sp>
        <p:nvSpPr>
          <p:cNvPr id="11571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b="1" dirty="0" smtClean="0"/>
              <a:t>Thank you Dr. Arjomandi…now, Let’s review the results of the poll….</a:t>
            </a:r>
          </a:p>
          <a:p>
            <a:pPr eaLnBrk="1" hangingPunct="1">
              <a:spcBef>
                <a:spcPct val="0"/>
              </a:spcBef>
            </a:pPr>
            <a:r>
              <a:rPr lang="en-US" dirty="0" smtClean="0"/>
              <a:t>Yes most (??%) of you answered correctly – both military and non-military exposures may be contributory to the Vet’s respiratory symptoms</a:t>
            </a:r>
          </a:p>
          <a:p>
            <a:pPr eaLnBrk="1" hangingPunct="1">
              <a:spcBef>
                <a:spcPct val="0"/>
              </a:spcBef>
            </a:pPr>
            <a:endParaRPr lang="en-US" dirty="0" smtClean="0"/>
          </a:p>
          <a:p>
            <a:pPr eaLnBrk="1" hangingPunct="1">
              <a:spcBef>
                <a:spcPct val="0"/>
              </a:spcBef>
            </a:pPr>
            <a:r>
              <a:rPr lang="en-US" dirty="0" smtClean="0"/>
              <a:t> </a:t>
            </a:r>
          </a:p>
        </p:txBody>
      </p:sp>
      <p:sp>
        <p:nvSpPr>
          <p:cNvPr id="7373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4A0216E-841E-44E3-944D-45869D253E1B}" type="slidenum">
              <a:rPr lang="en-US"/>
              <a:pPr fontAlgn="base">
                <a:spcBef>
                  <a:spcPct val="0"/>
                </a:spcBef>
                <a:spcAft>
                  <a:spcPct val="0"/>
                </a:spcAft>
                <a:defRPr/>
              </a:pPr>
              <a:t>34</a:t>
            </a:fld>
            <a:endParaRPr lang="en-US"/>
          </a:p>
        </p:txBody>
      </p:sp>
    </p:spTree>
    <p:extLst>
      <p:ext uri="{BB962C8B-B14F-4D97-AF65-F5344CB8AC3E}">
        <p14:creationId xmlns:p14="http://schemas.microsoft.com/office/powerpoint/2010/main" val="142216456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b="1" dirty="0"/>
              <a:t>So that brings us to the next step in her care, are there any diagnostic assessments that we can offer to this veteran? After all, she has normal spirometry, and normal chest imaging other than a small hiatal hernia on chest CT.  </a:t>
            </a:r>
          </a:p>
          <a:p>
            <a:endParaRPr lang="en-US" b="1" dirty="0"/>
          </a:p>
          <a:p>
            <a:r>
              <a:rPr lang="en-US" b="1" dirty="0"/>
              <a:t>She was also seen by cardiology and she had a normal cardiac stress test and echocardiogram. The challenge for this Vet is that the inhalers were tried for a period, and did not work for her. </a:t>
            </a:r>
          </a:p>
          <a:p>
            <a:endParaRPr lang="en-US" dirty="0"/>
          </a:p>
          <a:p>
            <a:r>
              <a:rPr lang="en-US" b="1" dirty="0"/>
              <a:t>Dr. Arjomandi, what are your thoughts about her work up thus far?</a:t>
            </a:r>
          </a:p>
          <a:p>
            <a:endParaRPr lang="en-US" dirty="0"/>
          </a:p>
          <a:p>
            <a:pPr lvl="0"/>
            <a:r>
              <a:rPr lang="en-US" dirty="0" smtClean="0"/>
              <a:t>Her</a:t>
            </a:r>
            <a:r>
              <a:rPr lang="en-US" baseline="0" dirty="0" smtClean="0"/>
              <a:t> n</a:t>
            </a:r>
            <a:r>
              <a:rPr lang="en-US" dirty="0" smtClean="0"/>
              <a:t>ormal </a:t>
            </a:r>
            <a:r>
              <a:rPr lang="en-US" dirty="0"/>
              <a:t>cardiac stress </a:t>
            </a:r>
            <a:r>
              <a:rPr lang="en-US" dirty="0" smtClean="0"/>
              <a:t>test -</a:t>
            </a:r>
            <a:r>
              <a:rPr lang="en-US" dirty="0"/>
              <a:t>- rules out significant ischemic heart </a:t>
            </a:r>
            <a:r>
              <a:rPr lang="en-US" dirty="0" smtClean="0"/>
              <a:t>disease</a:t>
            </a:r>
            <a:endParaRPr lang="en-US" dirty="0"/>
          </a:p>
          <a:p>
            <a:pPr lvl="0"/>
            <a:r>
              <a:rPr lang="en-US" dirty="0" smtClean="0"/>
              <a:t>Her</a:t>
            </a:r>
            <a:r>
              <a:rPr lang="en-US" baseline="0" dirty="0" smtClean="0"/>
              <a:t> n</a:t>
            </a:r>
            <a:r>
              <a:rPr lang="en-US" dirty="0" smtClean="0"/>
              <a:t>ormal </a:t>
            </a:r>
            <a:r>
              <a:rPr lang="en-US" dirty="0"/>
              <a:t>echo-- rules out significant cardiomyopathy, </a:t>
            </a:r>
            <a:r>
              <a:rPr lang="en-US" dirty="0" err="1"/>
              <a:t>valvular</a:t>
            </a:r>
            <a:r>
              <a:rPr lang="en-US" dirty="0"/>
              <a:t> heart </a:t>
            </a:r>
            <a:r>
              <a:rPr lang="en-US" dirty="0" err="1"/>
              <a:t>dz</a:t>
            </a:r>
            <a:r>
              <a:rPr lang="en-US" dirty="0"/>
              <a:t>, pulmonary </a:t>
            </a:r>
            <a:r>
              <a:rPr lang="en-US" dirty="0" smtClean="0"/>
              <a:t>HTN</a:t>
            </a:r>
          </a:p>
          <a:p>
            <a:pPr lvl="0"/>
            <a:endParaRPr lang="en-US" dirty="0"/>
          </a:p>
          <a:p>
            <a:pPr lvl="0"/>
            <a:r>
              <a:rPr lang="en-US" dirty="0" smtClean="0"/>
              <a:t>While</a:t>
            </a:r>
            <a:r>
              <a:rPr lang="en-US" baseline="0" dirty="0" smtClean="0"/>
              <a:t> n</a:t>
            </a:r>
            <a:r>
              <a:rPr lang="en-US" dirty="0" smtClean="0"/>
              <a:t>ormal spirometry rules out COPD and argues against restrictive lung diseases,</a:t>
            </a:r>
            <a:r>
              <a:rPr lang="en-US" baseline="0" dirty="0" smtClean="0"/>
              <a:t> </a:t>
            </a:r>
            <a:r>
              <a:rPr lang="en-US" dirty="0" smtClean="0"/>
              <a:t>it does not rule </a:t>
            </a:r>
            <a:r>
              <a:rPr lang="en-US" dirty="0"/>
              <a:t>out </a:t>
            </a:r>
            <a:r>
              <a:rPr lang="en-US" dirty="0" smtClean="0"/>
              <a:t>asthma</a:t>
            </a:r>
            <a:r>
              <a:rPr lang="en-US" baseline="0" dirty="0" smtClean="0"/>
              <a:t> </a:t>
            </a:r>
            <a:r>
              <a:rPr lang="en-US" dirty="0" smtClean="0"/>
              <a:t>since asthma</a:t>
            </a:r>
            <a:r>
              <a:rPr lang="en-US" baseline="0" dirty="0" smtClean="0"/>
              <a:t> has an intermittent nature.  Peak flow measurements over a period of time would be much more useful in assessing presence of asthma.</a:t>
            </a:r>
            <a:endParaRPr lang="en-US" dirty="0"/>
          </a:p>
          <a:p>
            <a:pPr lvl="0"/>
            <a:endParaRPr lang="en-US"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smtClean="0"/>
              <a:t>Her</a:t>
            </a:r>
            <a:r>
              <a:rPr lang="en-US" baseline="0" dirty="0" smtClean="0"/>
              <a:t> n</a:t>
            </a:r>
            <a:r>
              <a:rPr lang="en-US" dirty="0" smtClean="0"/>
              <a:t>ormal CXR and CT scan -</a:t>
            </a:r>
            <a:r>
              <a:rPr lang="en-US" dirty="0"/>
              <a:t>- rules </a:t>
            </a:r>
            <a:r>
              <a:rPr lang="en-US" dirty="0" smtClean="0"/>
              <a:t>out </a:t>
            </a:r>
            <a:r>
              <a:rPr lang="en-US" dirty="0"/>
              <a:t>major infection or </a:t>
            </a:r>
            <a:r>
              <a:rPr lang="en-US" dirty="0" smtClean="0"/>
              <a:t>structural and parenchymal lung diseases as a pathology,</a:t>
            </a:r>
            <a:r>
              <a:rPr lang="en-US" baseline="0" dirty="0" smtClean="0"/>
              <a:t> although the </a:t>
            </a:r>
            <a:r>
              <a:rPr lang="en-US" dirty="0" smtClean="0"/>
              <a:t>hiatal hernia seen on CT may contribute to GERD.</a:t>
            </a:r>
            <a:endParaRPr lang="en-US" dirty="0"/>
          </a:p>
          <a:p>
            <a:pPr lvl="0"/>
            <a:endParaRPr lang="en-US" dirty="0"/>
          </a:p>
          <a:p>
            <a:pPr lvl="0"/>
            <a:r>
              <a:rPr lang="en-US" dirty="0" smtClean="0"/>
              <a:t>Another thing to consider in the diagnostic</a:t>
            </a:r>
            <a:r>
              <a:rPr lang="en-US" baseline="0" dirty="0" smtClean="0"/>
              <a:t> evaluation</a:t>
            </a:r>
            <a:r>
              <a:rPr lang="en-US" dirty="0" smtClean="0"/>
              <a:t> of this</a:t>
            </a:r>
            <a:r>
              <a:rPr lang="en-US" baseline="0" dirty="0" smtClean="0"/>
              <a:t> veteran is the l</a:t>
            </a:r>
            <a:r>
              <a:rPr lang="en-US" dirty="0" smtClean="0"/>
              <a:t>ack </a:t>
            </a:r>
            <a:r>
              <a:rPr lang="en-US" dirty="0"/>
              <a:t>of effectiveness of </a:t>
            </a:r>
            <a:r>
              <a:rPr lang="en-US" dirty="0" smtClean="0"/>
              <a:t>a trial of inhalers. This </a:t>
            </a:r>
            <a:r>
              <a:rPr lang="en-US" dirty="0"/>
              <a:t>favors possibility of vocal cord dysfunction, but it is important to determine whether the patient was treated adequately.  </a:t>
            </a:r>
          </a:p>
          <a:p>
            <a:pPr lvl="0"/>
            <a:endParaRPr lang="en-US" dirty="0"/>
          </a:p>
          <a:p>
            <a:pPr lvl="0"/>
            <a:r>
              <a:rPr lang="en-US" b="1" dirty="0"/>
              <a:t>Dr. </a:t>
            </a:r>
            <a:r>
              <a:rPr lang="en-US" b="1" dirty="0" err="1"/>
              <a:t>Falvo</a:t>
            </a:r>
            <a:r>
              <a:rPr lang="en-US" b="1" dirty="0"/>
              <a:t>, this Veteran was referred to the WRIISC Cardiorespiratory Laboratory – what tests did she have and what is the rationale for these types of tests</a:t>
            </a:r>
            <a:r>
              <a:rPr lang="en-US" b="1" dirty="0" smtClean="0"/>
              <a:t>?</a:t>
            </a:r>
          </a:p>
          <a:p>
            <a:pPr lvl="0"/>
            <a:r>
              <a:rPr lang="en-US" b="1" dirty="0" smtClean="0"/>
              <a:t>==================</a:t>
            </a:r>
            <a:endParaRPr lang="en-US" b="1" dirty="0"/>
          </a:p>
          <a:p>
            <a:endParaRPr lang="en-US" dirty="0"/>
          </a:p>
        </p:txBody>
      </p:sp>
      <p:sp>
        <p:nvSpPr>
          <p:cNvPr id="4" name="Slide Number Placeholder 3"/>
          <p:cNvSpPr>
            <a:spLocks noGrp="1"/>
          </p:cNvSpPr>
          <p:nvPr>
            <p:ph type="sldNum" sz="quarter" idx="10"/>
          </p:nvPr>
        </p:nvSpPr>
        <p:spPr/>
        <p:txBody>
          <a:bodyPr/>
          <a:lstStyle/>
          <a:p>
            <a:fld id="{FA0D74C0-D90F-2641-8367-1403A19D3F1B}" type="slidenum">
              <a:rPr lang="en-US" smtClean="0"/>
              <a:t>35</a:t>
            </a:fld>
            <a:endParaRPr lang="en-US"/>
          </a:p>
        </p:txBody>
      </p:sp>
    </p:spTree>
    <p:extLst>
      <p:ext uri="{BB962C8B-B14F-4D97-AF65-F5344CB8AC3E}">
        <p14:creationId xmlns:p14="http://schemas.microsoft.com/office/powerpoint/2010/main" val="353147196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Slide Image Placeholder 1"/>
          <p:cNvSpPr>
            <a:spLocks noGrp="1" noRot="1" noChangeAspect="1"/>
          </p:cNvSpPr>
          <p:nvPr>
            <p:ph type="sldImg"/>
          </p:nvPr>
        </p:nvSpPr>
        <p:spPr bwMode="auto">
          <a:xfrm>
            <a:off x="406400" y="696913"/>
            <a:ext cx="6197600" cy="3486150"/>
          </a:xfrm>
          <a:noFill/>
          <a:ln>
            <a:solidFill>
              <a:srgbClr val="000000"/>
            </a:solidFill>
            <a:miter lim="800000"/>
            <a:headEnd/>
            <a:tailEnd/>
          </a:ln>
        </p:spPr>
      </p:sp>
      <p:sp>
        <p:nvSpPr>
          <p:cNvPr id="11776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solidFill>
                  <a:srgbClr val="FF0000"/>
                </a:solidFill>
              </a:rPr>
              <a:t>We perform</a:t>
            </a:r>
            <a:r>
              <a:rPr lang="en-US" baseline="0" dirty="0" smtClean="0">
                <a:solidFill>
                  <a:srgbClr val="FF0000"/>
                </a:solidFill>
              </a:rPr>
              <a:t> a </a:t>
            </a:r>
            <a:r>
              <a:rPr lang="en-US" dirty="0" smtClean="0">
                <a:solidFill>
                  <a:srgbClr val="FF0000"/>
                </a:solidFill>
              </a:rPr>
              <a:t>comprehensive standardized evaluation for every Veteran referred to our lab that includes full pulmonary function studies as well as cardiopulmonary exercise testing when clinically indicated.</a:t>
            </a:r>
          </a:p>
          <a:p>
            <a:pPr eaLnBrk="1" hangingPunct="1">
              <a:spcBef>
                <a:spcPct val="0"/>
              </a:spcBef>
            </a:pPr>
            <a:endParaRPr lang="en-US" dirty="0" smtClean="0">
              <a:solidFill>
                <a:srgbClr val="FF0000"/>
              </a:solidFill>
            </a:endParaRPr>
          </a:p>
          <a:p>
            <a:pPr defTabSz="931774" eaLnBrk="1" hangingPunct="1">
              <a:spcBef>
                <a:spcPct val="0"/>
              </a:spcBef>
              <a:defRPr/>
            </a:pPr>
            <a:r>
              <a:rPr lang="en-US" dirty="0" smtClean="0">
                <a:solidFill>
                  <a:srgbClr val="FF0000"/>
                </a:solidFill>
              </a:rPr>
              <a:t>Our findings and those reported in the literature have reported higher rates of airway obstruction in deployed Veterans with airborne hazards exposure. Therefore, in our evaluations we pay close attention to changes in spirometry post-bronchodilator, but also add some additional tests such as the forced oscillation technique or FOT. Some folks may be more familiar with a type of FOT called impulse oscillometry or IOS. </a:t>
            </a:r>
          </a:p>
          <a:p>
            <a:pPr defTabSz="931774" eaLnBrk="1" hangingPunct="1">
              <a:spcBef>
                <a:spcPct val="0"/>
              </a:spcBef>
              <a:defRPr/>
            </a:pPr>
            <a:endParaRPr lang="en-US" dirty="0" smtClean="0">
              <a:solidFill>
                <a:srgbClr val="FF0000"/>
              </a:solidFill>
            </a:endParaRPr>
          </a:p>
          <a:p>
            <a:pPr defTabSz="931774" eaLnBrk="1" hangingPunct="1">
              <a:spcBef>
                <a:spcPct val="0"/>
              </a:spcBef>
              <a:defRPr/>
            </a:pPr>
            <a:r>
              <a:rPr lang="en-US" dirty="0" smtClean="0">
                <a:solidFill>
                  <a:srgbClr val="FF0000"/>
                </a:solidFill>
              </a:rPr>
              <a:t>Regardless of the type, this test is not available in most pulmonary labs, but is unique in that it uses sound waves to measure central and peripheral airways resistance. Similar to bronchodilator spirometry, FOT is generally performed before/after a bronchodilator and can provide evidence of airway hyperresponsiveness</a:t>
            </a:r>
            <a:r>
              <a:rPr lang="en-US" baseline="0" dirty="0" smtClean="0">
                <a:solidFill>
                  <a:srgbClr val="FF0000"/>
                </a:solidFill>
              </a:rPr>
              <a:t> that are not always evident with spirometry. </a:t>
            </a:r>
          </a:p>
          <a:p>
            <a:pPr defTabSz="931774" eaLnBrk="1" hangingPunct="1">
              <a:spcBef>
                <a:spcPct val="0"/>
              </a:spcBef>
              <a:defRPr/>
            </a:pPr>
            <a:endParaRPr lang="en-US" baseline="0" dirty="0" smtClean="0">
              <a:solidFill>
                <a:srgbClr val="FF0000"/>
              </a:solidFill>
            </a:endParaRPr>
          </a:p>
          <a:p>
            <a:pPr defTabSz="931774" eaLnBrk="1" hangingPunct="1">
              <a:spcBef>
                <a:spcPct val="0"/>
              </a:spcBef>
              <a:defRPr/>
            </a:pPr>
            <a:r>
              <a:rPr lang="en-US" baseline="0" dirty="0" smtClean="0">
                <a:solidFill>
                  <a:srgbClr val="FF0000"/>
                </a:solidFill>
              </a:rPr>
              <a:t>In addition, w</a:t>
            </a:r>
            <a:r>
              <a:rPr lang="en-US" dirty="0" smtClean="0">
                <a:solidFill>
                  <a:srgbClr val="FF0000"/>
                </a:solidFill>
              </a:rPr>
              <a:t>e supplement these tests with evaluation of exhaled</a:t>
            </a:r>
            <a:r>
              <a:rPr lang="en-US" baseline="0" dirty="0" smtClean="0">
                <a:solidFill>
                  <a:srgbClr val="FF0000"/>
                </a:solidFill>
              </a:rPr>
              <a:t> nitric oxide t</a:t>
            </a:r>
            <a:r>
              <a:rPr lang="en-US" dirty="0" smtClean="0">
                <a:solidFill>
                  <a:srgbClr val="FF0000"/>
                </a:solidFill>
              </a:rPr>
              <a:t>o determine whether airway inflammation is also present.</a:t>
            </a:r>
          </a:p>
          <a:p>
            <a:pPr eaLnBrk="1" hangingPunct="1">
              <a:spcBef>
                <a:spcPct val="0"/>
              </a:spcBef>
            </a:pPr>
            <a:endParaRPr lang="en-US" dirty="0" smtClean="0">
              <a:solidFill>
                <a:srgbClr val="FF0000"/>
              </a:solidFill>
            </a:endParaRPr>
          </a:p>
          <a:p>
            <a:pPr eaLnBrk="1" hangingPunct="1">
              <a:spcBef>
                <a:spcPct val="0"/>
              </a:spcBef>
            </a:pPr>
            <a:r>
              <a:rPr lang="en-US" dirty="0" smtClean="0">
                <a:solidFill>
                  <a:srgbClr val="FF0000"/>
                </a:solidFill>
              </a:rPr>
              <a:t>Another common finding from our lab and reported</a:t>
            </a:r>
            <a:r>
              <a:rPr lang="en-US" baseline="0" dirty="0" smtClean="0">
                <a:solidFill>
                  <a:srgbClr val="FF0000"/>
                </a:solidFill>
              </a:rPr>
              <a:t> by </a:t>
            </a:r>
            <a:r>
              <a:rPr lang="en-US" dirty="0" smtClean="0">
                <a:solidFill>
                  <a:srgbClr val="FF0000"/>
                </a:solidFill>
              </a:rPr>
              <a:t>others is an isolated reduction in diffusing capacity – or DLCO. To further detect impairments in gas exchange, we also perform cardiopulmonary exercise testing with expired gas analysis. </a:t>
            </a:r>
          </a:p>
          <a:p>
            <a:pPr eaLnBrk="1" hangingPunct="1">
              <a:spcBef>
                <a:spcPct val="0"/>
              </a:spcBef>
            </a:pPr>
            <a:endParaRPr lang="en-US" dirty="0" smtClean="0">
              <a:solidFill>
                <a:srgbClr val="FF0000"/>
              </a:solidFill>
            </a:endParaRPr>
          </a:p>
          <a:p>
            <a:pPr eaLnBrk="1" hangingPunct="1">
              <a:spcBef>
                <a:spcPct val="0"/>
              </a:spcBef>
            </a:pPr>
            <a:r>
              <a:rPr lang="en-US" dirty="0" smtClean="0">
                <a:solidFill>
                  <a:srgbClr val="FF0000"/>
                </a:solidFill>
              </a:rPr>
              <a:t>Exercise testing combined with arterial blood gases and 12-lead ECG allows us to objectively assess dyspnea, rule out non-pulmonary causes of symptoms, and mimic reported symptoms.</a:t>
            </a:r>
          </a:p>
          <a:p>
            <a:pPr eaLnBrk="1" hangingPunct="1">
              <a:spcBef>
                <a:spcPct val="0"/>
              </a:spcBef>
            </a:pPr>
            <a:endParaRPr lang="en-US" dirty="0" smtClean="0">
              <a:solidFill>
                <a:srgbClr val="FF0000"/>
              </a:solidFill>
            </a:endParaRPr>
          </a:p>
          <a:p>
            <a:pPr eaLnBrk="1" hangingPunct="1">
              <a:spcBef>
                <a:spcPct val="0"/>
              </a:spcBef>
            </a:pPr>
            <a:r>
              <a:rPr lang="en-US" b="1" dirty="0" smtClean="0">
                <a:solidFill>
                  <a:srgbClr val="FF0000"/>
                </a:solidFill>
              </a:rPr>
              <a:t>For this particular Veteran, Dr. Sotolongo will focus on some of the more relevant findings…</a:t>
            </a:r>
          </a:p>
          <a:p>
            <a:pPr eaLnBrk="1" hangingPunct="1">
              <a:spcBef>
                <a:spcPct val="0"/>
              </a:spcBef>
            </a:pPr>
            <a:r>
              <a:rPr lang="en-US" b="1" dirty="0" smtClean="0">
                <a:solidFill>
                  <a:srgbClr val="FF0000"/>
                </a:solidFill>
              </a:rPr>
              <a:t>==================</a:t>
            </a:r>
          </a:p>
        </p:txBody>
      </p:sp>
    </p:spTree>
    <p:extLst>
      <p:ext uri="{BB962C8B-B14F-4D97-AF65-F5344CB8AC3E}">
        <p14:creationId xmlns:p14="http://schemas.microsoft.com/office/powerpoint/2010/main" val="180174435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Slide Image Placeholder 1"/>
          <p:cNvSpPr>
            <a:spLocks noGrp="1" noRot="1" noChangeAspect="1"/>
          </p:cNvSpPr>
          <p:nvPr>
            <p:ph type="sldImg"/>
          </p:nvPr>
        </p:nvSpPr>
        <p:spPr bwMode="auto">
          <a:xfrm>
            <a:off x="406400" y="696913"/>
            <a:ext cx="6197600" cy="3486150"/>
          </a:xfrm>
          <a:noFill/>
          <a:ln>
            <a:solidFill>
              <a:srgbClr val="000000"/>
            </a:solidFill>
            <a:miter lim="800000"/>
            <a:headEnd/>
            <a:tailEnd/>
          </a:ln>
        </p:spPr>
      </p:sp>
      <p:sp>
        <p:nvSpPr>
          <p:cNvPr id="13005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b="1" dirty="0" smtClean="0">
                <a:solidFill>
                  <a:srgbClr val="FF0000"/>
                </a:solidFill>
              </a:rPr>
              <a:t> Dr. Sotolongo, where</a:t>
            </a:r>
            <a:r>
              <a:rPr lang="en-US" b="1" baseline="0" dirty="0" smtClean="0">
                <a:solidFill>
                  <a:srgbClr val="FF0000"/>
                </a:solidFill>
              </a:rPr>
              <a:t> there any new findings from the WRIISC work-up that helped shed more light on this case?</a:t>
            </a:r>
            <a:endParaRPr lang="en-US" b="1" dirty="0" smtClean="0">
              <a:solidFill>
                <a:srgbClr val="FF0000"/>
              </a:solidFill>
            </a:endParaRPr>
          </a:p>
          <a:p>
            <a:pPr eaLnBrk="1" hangingPunct="1">
              <a:spcBef>
                <a:spcPct val="0"/>
              </a:spcBef>
            </a:pPr>
            <a:endParaRPr lang="en-US" dirty="0" smtClean="0">
              <a:solidFill>
                <a:srgbClr val="FF0000"/>
              </a:solidFill>
            </a:endParaRPr>
          </a:p>
          <a:p>
            <a:pPr eaLnBrk="1" hangingPunct="1">
              <a:spcBef>
                <a:spcPct val="0"/>
              </a:spcBef>
            </a:pPr>
            <a:r>
              <a:rPr lang="en-US" dirty="0" smtClean="0">
                <a:solidFill>
                  <a:srgbClr val="FF0000"/>
                </a:solidFill>
              </a:rPr>
              <a:t>I</a:t>
            </a:r>
            <a:r>
              <a:rPr lang="en-US" baseline="0" dirty="0" smtClean="0">
                <a:solidFill>
                  <a:srgbClr val="FF0000"/>
                </a:solidFill>
              </a:rPr>
              <a:t> think we can start with looking at the flow volume loops. They are  grossly normal.  There is no scooping that you might expect with obstructive lung disease or diminution of the tracing that you might see in restrictive lung disease. There is also no cut off sign in either the expiratory or inspiratory limbs that might make you think of a lesion in the airway or in vocal cord dysfunction</a:t>
            </a:r>
          </a:p>
          <a:p>
            <a:pPr eaLnBrk="1" hangingPunct="1">
              <a:spcBef>
                <a:spcPct val="0"/>
              </a:spcBef>
            </a:pPr>
            <a:endParaRPr lang="en-US" dirty="0" smtClean="0">
              <a:solidFill>
                <a:srgbClr val="FF0000"/>
              </a:solidFill>
            </a:endParaRPr>
          </a:p>
          <a:p>
            <a:pPr eaLnBrk="1" hangingPunct="1">
              <a:spcBef>
                <a:spcPct val="0"/>
              </a:spcBef>
            </a:pPr>
            <a:r>
              <a:rPr lang="en-US" dirty="0" smtClean="0">
                <a:solidFill>
                  <a:srgbClr val="FF0000"/>
                </a:solidFill>
              </a:rPr>
              <a:t>However  when you look in the mid range</a:t>
            </a:r>
            <a:r>
              <a:rPr lang="en-US" baseline="0" dirty="0" smtClean="0">
                <a:solidFill>
                  <a:srgbClr val="FF0000"/>
                </a:solidFill>
              </a:rPr>
              <a:t> area :</a:t>
            </a:r>
            <a:r>
              <a:rPr lang="en-US" dirty="0" smtClean="0">
                <a:solidFill>
                  <a:srgbClr val="FF0000"/>
                </a:solidFill>
              </a:rPr>
              <a:t>she did</a:t>
            </a:r>
            <a:r>
              <a:rPr lang="en-US" baseline="0" dirty="0" smtClean="0">
                <a:solidFill>
                  <a:srgbClr val="FF0000"/>
                </a:solidFill>
              </a:rPr>
              <a:t> demonstrate a decrease in FEF 25-75% with a positive bronchodilator response in the small airways region.  She also demonstrated some evidence of air trapping with an increase in residual volume. So this might be small airways disease.</a:t>
            </a:r>
          </a:p>
          <a:p>
            <a:pPr eaLnBrk="1" hangingPunct="1">
              <a:spcBef>
                <a:spcPct val="0"/>
              </a:spcBef>
            </a:pPr>
            <a:endParaRPr lang="en-US" baseline="0" dirty="0" smtClean="0">
              <a:solidFill>
                <a:srgbClr val="FF0000"/>
              </a:solidFill>
            </a:endParaRPr>
          </a:p>
          <a:p>
            <a:pPr eaLnBrk="1" hangingPunct="1">
              <a:spcBef>
                <a:spcPct val="0"/>
              </a:spcBef>
            </a:pPr>
            <a:r>
              <a:rPr lang="en-US" baseline="0" dirty="0" smtClean="0">
                <a:solidFill>
                  <a:srgbClr val="FF0000"/>
                </a:solidFill>
              </a:rPr>
              <a:t>Her CPET was normal  with a VO2 max of  88% predicted with adequate ventilator reserve but she experienced some throat tightness at peak exercise, so possibly vocal cord dysfunction</a:t>
            </a:r>
            <a:endParaRPr lang="en-US" dirty="0" smtClean="0">
              <a:solidFill>
                <a:srgbClr val="FF0000"/>
              </a:solidFill>
            </a:endParaRPr>
          </a:p>
          <a:p>
            <a:pPr eaLnBrk="1" hangingPunct="1">
              <a:spcBef>
                <a:spcPct val="0"/>
              </a:spcBef>
            </a:pPr>
            <a:endParaRPr lang="en-US" dirty="0" smtClean="0"/>
          </a:p>
          <a:p>
            <a:pPr eaLnBrk="1" hangingPunct="1">
              <a:spcBef>
                <a:spcPct val="0"/>
              </a:spcBef>
            </a:pPr>
            <a:r>
              <a:rPr lang="en-US" dirty="0" smtClean="0"/>
              <a:t>PULMONARY FUNCTION TEST </a:t>
            </a:r>
          </a:p>
          <a:p>
            <a:pPr eaLnBrk="1" hangingPunct="1">
              <a:spcBef>
                <a:spcPct val="0"/>
              </a:spcBef>
            </a:pPr>
            <a:r>
              <a:rPr lang="en-US" dirty="0" smtClean="0"/>
              <a:t>PROCEDURE DATE/TIME: XXXXXXXXXX</a:t>
            </a:r>
          </a:p>
          <a:p>
            <a:pPr eaLnBrk="1" hangingPunct="1">
              <a:spcBef>
                <a:spcPct val="0"/>
              </a:spcBef>
            </a:pPr>
            <a:r>
              <a:rPr lang="en-US" dirty="0" smtClean="0"/>
              <a:t>- - - - - - - - - - - - - - - - - - - - - - - - - - - - - - - - - - - - - - - - </a:t>
            </a:r>
          </a:p>
          <a:p>
            <a:pPr eaLnBrk="1" hangingPunct="1">
              <a:spcBef>
                <a:spcPct val="0"/>
              </a:spcBef>
            </a:pPr>
            <a:r>
              <a:rPr lang="en-US" dirty="0" smtClean="0"/>
              <a:t> </a:t>
            </a:r>
          </a:p>
          <a:p>
            <a:pPr eaLnBrk="1" hangingPunct="1">
              <a:spcBef>
                <a:spcPct val="0"/>
              </a:spcBef>
            </a:pPr>
            <a:r>
              <a:rPr lang="en-US" dirty="0" smtClean="0"/>
              <a:t>SEX: F  AGE:XX                66 in/126 </a:t>
            </a:r>
            <a:r>
              <a:rPr lang="en-US" dirty="0" err="1" smtClean="0"/>
              <a:t>lb</a:t>
            </a:r>
            <a:r>
              <a:rPr lang="en-US" dirty="0" smtClean="0"/>
              <a:t>                  AMBIENT: 22C/763T</a:t>
            </a:r>
          </a:p>
          <a:p>
            <a:pPr eaLnBrk="1" hangingPunct="1">
              <a:spcBef>
                <a:spcPct val="0"/>
              </a:spcBef>
            </a:pPr>
            <a:r>
              <a:rPr lang="en-US" dirty="0" smtClean="0"/>
              <a:t>RACE: XXX                                                 TECH: </a:t>
            </a:r>
          </a:p>
          <a:p>
            <a:pPr eaLnBrk="1" hangingPunct="1">
              <a:spcBef>
                <a:spcPct val="0"/>
              </a:spcBef>
            </a:pPr>
            <a:r>
              <a:rPr lang="en-US" dirty="0" smtClean="0"/>
              <a:t>NON-SMOKER                                                  EFFORT: GOOD</a:t>
            </a:r>
          </a:p>
          <a:p>
            <a:pPr eaLnBrk="1" hangingPunct="1">
              <a:spcBef>
                <a:spcPct val="0"/>
              </a:spcBef>
            </a:pPr>
            <a:r>
              <a:rPr lang="en-US" dirty="0" smtClean="0"/>
              <a:t> </a:t>
            </a:r>
          </a:p>
          <a:p>
            <a:pPr eaLnBrk="1" hangingPunct="1">
              <a:spcBef>
                <a:spcPct val="0"/>
              </a:spcBef>
            </a:pPr>
            <a:r>
              <a:rPr lang="en-US" dirty="0" smtClean="0"/>
              <a:t>CONSULT DX:    R/O COPD</a:t>
            </a:r>
          </a:p>
          <a:p>
            <a:pPr eaLnBrk="1" hangingPunct="1">
              <a:spcBef>
                <a:spcPct val="0"/>
              </a:spcBef>
            </a:pPr>
            <a:r>
              <a:rPr lang="en-US" dirty="0" smtClean="0"/>
              <a:t> </a:t>
            </a:r>
          </a:p>
          <a:p>
            <a:pPr eaLnBrk="1" hangingPunct="1">
              <a:spcBef>
                <a:spcPct val="0"/>
              </a:spcBef>
            </a:pPr>
            <a:r>
              <a:rPr lang="en-US" dirty="0" smtClean="0"/>
              <a:t>................................................................................</a:t>
            </a:r>
          </a:p>
          <a:p>
            <a:pPr eaLnBrk="1" hangingPunct="1">
              <a:spcBef>
                <a:spcPct val="0"/>
              </a:spcBef>
            </a:pPr>
            <a:r>
              <a:rPr lang="en-US" dirty="0" smtClean="0"/>
              <a:t> </a:t>
            </a:r>
          </a:p>
          <a:p>
            <a:pPr eaLnBrk="1" hangingPunct="1">
              <a:spcBef>
                <a:spcPct val="0"/>
              </a:spcBef>
            </a:pPr>
            <a:r>
              <a:rPr lang="en-US" dirty="0" smtClean="0"/>
              <a:t>               UNITS     PRED      ACTUAL    %PRED     PREV1     PREV2   CI</a:t>
            </a:r>
          </a:p>
          <a:p>
            <a:pPr eaLnBrk="1" hangingPunct="1">
              <a:spcBef>
                <a:spcPct val="0"/>
              </a:spcBef>
            </a:pPr>
            <a:r>
              <a:rPr lang="en-US" dirty="0" smtClean="0"/>
              <a:t>VOLUMES.........................................................................</a:t>
            </a:r>
          </a:p>
          <a:p>
            <a:pPr eaLnBrk="1" hangingPunct="1">
              <a:spcBef>
                <a:spcPct val="0"/>
              </a:spcBef>
            </a:pPr>
            <a:r>
              <a:rPr lang="en-US" dirty="0" smtClean="0"/>
              <a:t> </a:t>
            </a:r>
          </a:p>
          <a:p>
            <a:pPr eaLnBrk="1" hangingPunct="1">
              <a:spcBef>
                <a:spcPct val="0"/>
              </a:spcBef>
            </a:pPr>
            <a:r>
              <a:rPr lang="en-US" dirty="0" smtClean="0"/>
              <a:t>     INERT GAS DILUTION</a:t>
            </a:r>
          </a:p>
          <a:p>
            <a:pPr eaLnBrk="1" hangingPunct="1">
              <a:spcBef>
                <a:spcPct val="0"/>
              </a:spcBef>
            </a:pPr>
            <a:r>
              <a:rPr lang="en-US" dirty="0" smtClean="0"/>
              <a:t>     TLC          L       5.35      5.50     102.7                        4.28</a:t>
            </a:r>
          </a:p>
          <a:p>
            <a:pPr eaLnBrk="1" hangingPunct="1">
              <a:spcBef>
                <a:spcPct val="0"/>
              </a:spcBef>
            </a:pPr>
            <a:r>
              <a:rPr lang="en-US" dirty="0" smtClean="0"/>
              <a:t>     VC           L       3.91      3.42      87.4</a:t>
            </a:r>
          </a:p>
          <a:p>
            <a:pPr eaLnBrk="1" hangingPunct="1">
              <a:spcBef>
                <a:spcPct val="0"/>
              </a:spcBef>
            </a:pPr>
            <a:r>
              <a:rPr lang="en-US" dirty="0" smtClean="0"/>
              <a:t>     FRC          L       2.75      3.22     117.1                      U  3.81</a:t>
            </a:r>
          </a:p>
          <a:p>
            <a:pPr eaLnBrk="1" hangingPunct="1">
              <a:spcBef>
                <a:spcPct val="0"/>
              </a:spcBef>
            </a:pPr>
            <a:r>
              <a:rPr lang="en-US" dirty="0" smtClean="0"/>
              <a:t>     RV           L       1.54      2.08     134.6                      U  2.32</a:t>
            </a:r>
          </a:p>
          <a:p>
            <a:pPr eaLnBrk="1" hangingPunct="1">
              <a:spcBef>
                <a:spcPct val="0"/>
              </a:spcBef>
            </a:pPr>
            <a:r>
              <a:rPr lang="en-US" dirty="0" smtClean="0"/>
              <a:t>     RV/TLC       %                   38</a:t>
            </a:r>
          </a:p>
          <a:p>
            <a:pPr eaLnBrk="1" hangingPunct="1">
              <a:spcBef>
                <a:spcPct val="0"/>
              </a:spcBef>
            </a:pPr>
            <a:r>
              <a:rPr lang="en-US" dirty="0" smtClean="0"/>
              <a:t> </a:t>
            </a:r>
          </a:p>
          <a:p>
            <a:pPr eaLnBrk="1" hangingPunct="1">
              <a:spcBef>
                <a:spcPct val="0"/>
              </a:spcBef>
            </a:pPr>
            <a:r>
              <a:rPr lang="en-US" dirty="0" smtClean="0"/>
              <a:t> </a:t>
            </a:r>
          </a:p>
          <a:p>
            <a:pPr eaLnBrk="1" hangingPunct="1">
              <a:spcBef>
                <a:spcPct val="0"/>
              </a:spcBef>
            </a:pPr>
            <a:r>
              <a:rPr lang="en-US" dirty="0" smtClean="0"/>
              <a:t>               UNITS     PRED      ACTUAL    %PRED     PREV1     PREV2   CI</a:t>
            </a:r>
          </a:p>
          <a:p>
            <a:pPr eaLnBrk="1" hangingPunct="1">
              <a:spcBef>
                <a:spcPct val="0"/>
              </a:spcBef>
            </a:pPr>
            <a:r>
              <a:rPr lang="en-US" dirty="0" smtClean="0"/>
              <a:t>FLOWS...........................................................................</a:t>
            </a:r>
          </a:p>
          <a:p>
            <a:pPr eaLnBrk="1" hangingPunct="1">
              <a:spcBef>
                <a:spcPct val="0"/>
              </a:spcBef>
            </a:pPr>
            <a:r>
              <a:rPr lang="en-US" dirty="0" smtClean="0"/>
              <a:t>   MACHINE: DRY WATER SEAL</a:t>
            </a:r>
          </a:p>
          <a:p>
            <a:pPr eaLnBrk="1" hangingPunct="1">
              <a:spcBef>
                <a:spcPct val="0"/>
              </a:spcBef>
            </a:pPr>
            <a:r>
              <a:rPr lang="en-US" dirty="0" smtClean="0"/>
              <a:t> </a:t>
            </a:r>
          </a:p>
          <a:p>
            <a:pPr eaLnBrk="1" hangingPunct="1">
              <a:spcBef>
                <a:spcPct val="0"/>
              </a:spcBef>
            </a:pPr>
            <a:r>
              <a:rPr lang="en-US" dirty="0" smtClean="0"/>
              <a:t>     STANDARD STUDY</a:t>
            </a:r>
          </a:p>
          <a:p>
            <a:pPr eaLnBrk="1" hangingPunct="1">
              <a:spcBef>
                <a:spcPct val="0"/>
              </a:spcBef>
            </a:pPr>
            <a:r>
              <a:rPr lang="en-US" dirty="0" smtClean="0"/>
              <a:t>     FVC       L          3.91      3.79      96.9</a:t>
            </a:r>
          </a:p>
          <a:p>
            <a:pPr eaLnBrk="1" hangingPunct="1">
              <a:spcBef>
                <a:spcPct val="0"/>
              </a:spcBef>
            </a:pPr>
            <a:r>
              <a:rPr lang="en-US" dirty="0" smtClean="0"/>
              <a:t>     FEV1      L          3.31      2.83      85.4                        2.75</a:t>
            </a:r>
          </a:p>
          <a:p>
            <a:pPr eaLnBrk="1" hangingPunct="1">
              <a:spcBef>
                <a:spcPct val="0"/>
              </a:spcBef>
            </a:pPr>
            <a:r>
              <a:rPr lang="en-US" dirty="0" smtClean="0"/>
              <a:t>     PF        L/SEC      1.304     5.300    406.3                       -5.21</a:t>
            </a:r>
          </a:p>
          <a:p>
            <a:pPr eaLnBrk="1" hangingPunct="1">
              <a:spcBef>
                <a:spcPct val="0"/>
              </a:spcBef>
            </a:pPr>
            <a:r>
              <a:rPr lang="en-US" dirty="0" smtClean="0"/>
              <a:t>     FEF25-75  L/SEC      3.747     2.350     62.7                        2.38</a:t>
            </a:r>
          </a:p>
          <a:p>
            <a:pPr eaLnBrk="1" hangingPunct="1">
              <a:spcBef>
                <a:spcPct val="0"/>
              </a:spcBef>
            </a:pPr>
            <a:r>
              <a:rPr lang="en-US" dirty="0" smtClean="0"/>
              <a:t>     MVV       L/MIN     117.14    88.00      75.1                      113.67</a:t>
            </a:r>
          </a:p>
          <a:p>
            <a:pPr eaLnBrk="1" hangingPunct="1">
              <a:spcBef>
                <a:spcPct val="0"/>
              </a:spcBef>
            </a:pPr>
            <a:r>
              <a:rPr lang="en-US" dirty="0" smtClean="0"/>
              <a:t>     FEV1/FVC    %                    75</a:t>
            </a:r>
          </a:p>
          <a:p>
            <a:pPr eaLnBrk="1" hangingPunct="1">
              <a:spcBef>
                <a:spcPct val="0"/>
              </a:spcBef>
            </a:pPr>
            <a:r>
              <a:rPr lang="en-US" dirty="0" smtClean="0"/>
              <a:t> </a:t>
            </a:r>
          </a:p>
          <a:p>
            <a:pPr eaLnBrk="1" hangingPunct="1">
              <a:spcBef>
                <a:spcPct val="0"/>
              </a:spcBef>
            </a:pPr>
            <a:r>
              <a:rPr lang="en-US" dirty="0" smtClean="0"/>
              <a:t>     AFTER BRONCHODILATOR</a:t>
            </a:r>
          </a:p>
          <a:p>
            <a:pPr eaLnBrk="1" hangingPunct="1">
              <a:spcBef>
                <a:spcPct val="0"/>
              </a:spcBef>
            </a:pPr>
            <a:r>
              <a:rPr lang="en-US" dirty="0" smtClean="0"/>
              <a:t>     (NOTES): 3 Puffs of Proventil HFA given.</a:t>
            </a:r>
          </a:p>
          <a:p>
            <a:pPr eaLnBrk="1" hangingPunct="1">
              <a:spcBef>
                <a:spcPct val="0"/>
              </a:spcBef>
            </a:pPr>
            <a:r>
              <a:rPr lang="en-US" dirty="0" smtClean="0"/>
              <a:t>     FVC       L          3.91      3.80      97.1</a:t>
            </a:r>
          </a:p>
          <a:p>
            <a:pPr eaLnBrk="1" hangingPunct="1">
              <a:spcBef>
                <a:spcPct val="0"/>
              </a:spcBef>
            </a:pPr>
            <a:r>
              <a:rPr lang="en-US" dirty="0" smtClean="0"/>
              <a:t>     FEV1      L          3.31      3.10      93.5                        2.75</a:t>
            </a:r>
          </a:p>
          <a:p>
            <a:pPr eaLnBrk="1" hangingPunct="1">
              <a:spcBef>
                <a:spcPct val="0"/>
              </a:spcBef>
            </a:pPr>
            <a:r>
              <a:rPr lang="en-US" dirty="0" smtClean="0"/>
              <a:t>     PF        L/SEC      1.304     5.710    437.7                       -5.21</a:t>
            </a:r>
          </a:p>
          <a:p>
            <a:pPr eaLnBrk="1" hangingPunct="1">
              <a:spcBef>
                <a:spcPct val="0"/>
              </a:spcBef>
            </a:pPr>
            <a:r>
              <a:rPr lang="en-US" dirty="0" smtClean="0"/>
              <a:t>     FEF25-75  L/SEC      3.747     3.140     83.8                        2.38</a:t>
            </a:r>
          </a:p>
          <a:p>
            <a:pPr eaLnBrk="1" hangingPunct="1">
              <a:spcBef>
                <a:spcPct val="0"/>
              </a:spcBef>
            </a:pPr>
            <a:r>
              <a:rPr lang="en-US" dirty="0" smtClean="0"/>
              <a:t>     FEV1/FVC    %                    82</a:t>
            </a:r>
          </a:p>
          <a:p>
            <a:pPr eaLnBrk="1" hangingPunct="1">
              <a:spcBef>
                <a:spcPct val="0"/>
              </a:spcBef>
            </a:pPr>
            <a:r>
              <a:rPr lang="en-US" dirty="0" smtClean="0"/>
              <a:t> </a:t>
            </a:r>
          </a:p>
          <a:p>
            <a:pPr eaLnBrk="1" hangingPunct="1">
              <a:spcBef>
                <a:spcPct val="0"/>
              </a:spcBef>
            </a:pPr>
            <a:r>
              <a:rPr lang="en-US" dirty="0" smtClean="0"/>
              <a:t>DIFFUSION.......................................................................</a:t>
            </a:r>
          </a:p>
          <a:p>
            <a:pPr eaLnBrk="1" hangingPunct="1">
              <a:spcBef>
                <a:spcPct val="0"/>
              </a:spcBef>
            </a:pPr>
            <a:r>
              <a:rPr lang="en-US" dirty="0" smtClean="0"/>
              <a:t>   METHOD: SINGLE BREATH</a:t>
            </a:r>
          </a:p>
          <a:p>
            <a:pPr eaLnBrk="1" hangingPunct="1">
              <a:spcBef>
                <a:spcPct val="0"/>
              </a:spcBef>
            </a:pPr>
            <a:r>
              <a:rPr lang="en-US" dirty="0" smtClean="0"/>
              <a:t>     DLCO-SB   L         25.39     29.00     114.2                       18.88</a:t>
            </a:r>
          </a:p>
          <a:p>
            <a:pPr eaLnBrk="1" hangingPunct="1">
              <a:spcBef>
                <a:spcPct val="0"/>
              </a:spcBef>
            </a:pPr>
            <a:r>
              <a:rPr lang="en-US" dirty="0" smtClean="0"/>
              <a:t> </a:t>
            </a:r>
          </a:p>
          <a:p>
            <a:pPr eaLnBrk="1" hangingPunct="1">
              <a:spcBef>
                <a:spcPct val="0"/>
              </a:spcBef>
            </a:pPr>
            <a:r>
              <a:rPr lang="en-US" dirty="0" smtClean="0"/>
              <a:t>INTERPRETATION..................................................................</a:t>
            </a:r>
          </a:p>
          <a:p>
            <a:pPr eaLnBrk="1" hangingPunct="1">
              <a:spcBef>
                <a:spcPct val="0"/>
              </a:spcBef>
            </a:pPr>
            <a:r>
              <a:rPr lang="en-US" dirty="0" smtClean="0"/>
              <a:t> </a:t>
            </a:r>
          </a:p>
          <a:p>
            <a:pPr eaLnBrk="1" hangingPunct="1">
              <a:spcBef>
                <a:spcPct val="0"/>
              </a:spcBef>
            </a:pPr>
            <a:r>
              <a:rPr lang="en-US" dirty="0" smtClean="0"/>
              <a:t> </a:t>
            </a:r>
          </a:p>
          <a:p>
            <a:pPr eaLnBrk="1" hangingPunct="1">
              <a:spcBef>
                <a:spcPct val="0"/>
              </a:spcBef>
            </a:pPr>
            <a:r>
              <a:rPr lang="en-US" dirty="0" smtClean="0"/>
              <a:t>INTERPRETATION:  May have early obstructive dysfunction. Some bronchodilator</a:t>
            </a:r>
          </a:p>
          <a:p>
            <a:pPr eaLnBrk="1" hangingPunct="1">
              <a:spcBef>
                <a:spcPct val="0"/>
              </a:spcBef>
            </a:pPr>
            <a:r>
              <a:rPr lang="en-US" dirty="0" smtClean="0"/>
              <a:t>                 response. Mild hyperinflation indicated by elevated RV.  Normal</a:t>
            </a:r>
          </a:p>
          <a:p>
            <a:pPr eaLnBrk="1" hangingPunct="1">
              <a:spcBef>
                <a:spcPct val="0"/>
              </a:spcBef>
            </a:pPr>
            <a:r>
              <a:rPr lang="en-US" dirty="0" smtClean="0"/>
              <a:t>                 diffusing capacity.  </a:t>
            </a:r>
          </a:p>
          <a:p>
            <a:pPr eaLnBrk="1" hangingPunct="1">
              <a:spcBef>
                <a:spcPct val="0"/>
              </a:spcBef>
            </a:pPr>
            <a:r>
              <a:rPr lang="en-US" dirty="0" smtClean="0"/>
              <a:t> </a:t>
            </a:r>
          </a:p>
          <a:p>
            <a:pPr eaLnBrk="1" hangingPunct="1">
              <a:spcBef>
                <a:spcPct val="0"/>
              </a:spcBef>
            </a:pPr>
            <a:r>
              <a:rPr lang="en-US" dirty="0" smtClean="0"/>
              <a:t> </a:t>
            </a:r>
          </a:p>
          <a:p>
            <a:pPr eaLnBrk="1" hangingPunct="1">
              <a:spcBef>
                <a:spcPct val="0"/>
              </a:spcBef>
            </a:pPr>
            <a:r>
              <a:rPr lang="en-US" dirty="0" smtClean="0"/>
              <a:t>- - - - - - - - - - - - - - - - - - - - - - - - - - - - - - - - - - - - - - - - </a:t>
            </a:r>
          </a:p>
          <a:p>
            <a:pPr eaLnBrk="1" hangingPunct="1">
              <a:spcBef>
                <a:spcPct val="0"/>
              </a:spcBef>
            </a:pPr>
            <a:r>
              <a:rPr lang="en-US" dirty="0" smtClean="0"/>
              <a:t> </a:t>
            </a:r>
          </a:p>
          <a:p>
            <a:pPr eaLnBrk="1" hangingPunct="1">
              <a:spcBef>
                <a:spcPct val="0"/>
              </a:spcBef>
            </a:pPr>
            <a:r>
              <a:rPr lang="en-US" dirty="0" smtClean="0"/>
              <a:t> </a:t>
            </a:r>
          </a:p>
          <a:p>
            <a:pPr eaLnBrk="1" hangingPunct="1">
              <a:spcBef>
                <a:spcPct val="0"/>
              </a:spcBef>
            </a:pPr>
            <a:r>
              <a:rPr lang="en-US" dirty="0" smtClean="0"/>
              <a:t>                         PREDICTED VALUE FORMULAS USED</a:t>
            </a:r>
          </a:p>
          <a:p>
            <a:pPr eaLnBrk="1" hangingPunct="1">
              <a:spcBef>
                <a:spcPct val="0"/>
              </a:spcBef>
            </a:pPr>
            <a:r>
              <a:rPr lang="en-US" dirty="0" smtClean="0"/>
              <a:t> </a:t>
            </a:r>
          </a:p>
          <a:p>
            <a:pPr eaLnBrk="1" hangingPunct="1">
              <a:spcBef>
                <a:spcPct val="0"/>
              </a:spcBef>
            </a:pPr>
            <a:r>
              <a:rPr lang="en-US" dirty="0" smtClean="0"/>
              <a:t>     TLC             .0590*HT-4.537               CRAPO '82</a:t>
            </a:r>
          </a:p>
          <a:p>
            <a:pPr eaLnBrk="1" hangingPunct="1">
              <a:spcBef>
                <a:spcPct val="0"/>
              </a:spcBef>
            </a:pPr>
            <a:r>
              <a:rPr lang="en-US" dirty="0" smtClean="0"/>
              <a:t>     VC              .049*HT-(.0216*AGE)-3.59     CRAPO '81</a:t>
            </a:r>
          </a:p>
          <a:p>
            <a:pPr eaLnBrk="1" hangingPunct="1">
              <a:spcBef>
                <a:spcPct val="0"/>
              </a:spcBef>
            </a:pPr>
            <a:r>
              <a:rPr lang="en-US" dirty="0" smtClean="0"/>
              <a:t>     FRC             .0360*HT-(.0031*AGE)-3.182   CRAPO '82</a:t>
            </a:r>
          </a:p>
          <a:p>
            <a:pPr eaLnBrk="1" hangingPunct="1">
              <a:spcBef>
                <a:spcPct val="0"/>
              </a:spcBef>
            </a:pPr>
            <a:r>
              <a:rPr lang="en-US" dirty="0" smtClean="0"/>
              <a:t>     RV              .0197*HT+(.0201*AGE)-2.421   CRAPO '82</a:t>
            </a:r>
          </a:p>
          <a:p>
            <a:pPr eaLnBrk="1" hangingPunct="1">
              <a:spcBef>
                <a:spcPct val="0"/>
              </a:spcBef>
            </a:pPr>
            <a:r>
              <a:rPr lang="en-US" dirty="0" smtClean="0"/>
              <a:t>     FVC             .049*HT-(.0216*AGE)-3.59     CRAPO '81</a:t>
            </a:r>
          </a:p>
          <a:p>
            <a:pPr eaLnBrk="1" hangingPunct="1">
              <a:spcBef>
                <a:spcPct val="0"/>
              </a:spcBef>
            </a:pPr>
            <a:r>
              <a:rPr lang="en-US" dirty="0" smtClean="0"/>
              <a:t>     FEV1            .0342*HT-(.0255*AGE)-1.578   CRAPO '81</a:t>
            </a:r>
          </a:p>
          <a:p>
            <a:pPr eaLnBrk="1" hangingPunct="1">
              <a:spcBef>
                <a:spcPct val="0"/>
              </a:spcBef>
            </a:pPr>
            <a:r>
              <a:rPr lang="en-US" dirty="0" smtClean="0"/>
              <a:t>     PF              2.2382-(.1111*AGE)+(.0163*HT)MILLER '83</a:t>
            </a:r>
          </a:p>
          <a:p>
            <a:pPr eaLnBrk="1" hangingPunct="1">
              <a:spcBef>
                <a:spcPct val="0"/>
              </a:spcBef>
            </a:pPr>
            <a:r>
              <a:rPr lang="en-US" dirty="0" smtClean="0"/>
              <a:t>     FEF25-75        .0154*HT-(.046*AGE)+2.683    CRAPO '81</a:t>
            </a:r>
          </a:p>
          <a:p>
            <a:pPr eaLnBrk="1" hangingPunct="1">
              <a:spcBef>
                <a:spcPct val="0"/>
              </a:spcBef>
            </a:pPr>
            <a:r>
              <a:rPr lang="en-US" dirty="0" smtClean="0"/>
              <a:t>     MVV             .924*HT-(.82*AGE)-10.7       LINDALL '67</a:t>
            </a:r>
          </a:p>
          <a:p>
            <a:pPr eaLnBrk="1" hangingPunct="1">
              <a:spcBef>
                <a:spcPct val="0"/>
              </a:spcBef>
            </a:pPr>
            <a:r>
              <a:rPr lang="en-US" dirty="0" smtClean="0"/>
              <a:t>     DLCO-SB         2.2382-(.1111*AGE)+(.160*HT) MILLER '83</a:t>
            </a:r>
          </a:p>
          <a:p>
            <a:pPr eaLnBrk="1" hangingPunct="1">
              <a:spcBef>
                <a:spcPct val="0"/>
              </a:spcBef>
            </a:pPr>
            <a:r>
              <a:rPr lang="en-US" dirty="0" smtClean="0"/>
              <a:t>     COHB CORR.      ACT*(1+COHB)                 MORRIS '85</a:t>
            </a:r>
          </a:p>
          <a:p>
            <a:pPr eaLnBrk="1" hangingPunct="1">
              <a:spcBef>
                <a:spcPct val="0"/>
              </a:spcBef>
            </a:pPr>
            <a:r>
              <a:rPr lang="en-US" dirty="0" smtClean="0"/>
              <a:t>     HB CORR.        HB+10.22/(1.7*HB)*ACT        COTES '72</a:t>
            </a:r>
          </a:p>
          <a:p>
            <a:pPr eaLnBrk="1" hangingPunct="1">
              <a:spcBef>
                <a:spcPct val="0"/>
              </a:spcBef>
            </a:pPr>
            <a:r>
              <a:rPr lang="en-US" dirty="0" smtClean="0"/>
              <a:t>NOTE:  HT=</a:t>
            </a:r>
            <a:r>
              <a:rPr lang="en-US" dirty="0" err="1" smtClean="0"/>
              <a:t>height,WT</a:t>
            </a:r>
            <a:r>
              <a:rPr lang="en-US" dirty="0" smtClean="0"/>
              <a:t>=</a:t>
            </a:r>
            <a:r>
              <a:rPr lang="en-US" dirty="0" err="1" smtClean="0"/>
              <a:t>weight,ACT</a:t>
            </a:r>
            <a:r>
              <a:rPr lang="en-US" dirty="0" smtClean="0"/>
              <a:t>=actual measurement value</a:t>
            </a:r>
          </a:p>
          <a:p>
            <a:pPr eaLnBrk="1" hangingPunct="1">
              <a:spcBef>
                <a:spcPct val="0"/>
              </a:spcBef>
            </a:pPr>
            <a:r>
              <a:rPr lang="en-US" dirty="0" smtClean="0"/>
              <a:t> </a:t>
            </a:r>
            <a:endParaRPr lang="en-US" dirty="0" smtClean="0">
              <a:solidFill>
                <a:srgbClr val="FF0000"/>
              </a:solidFill>
            </a:endParaRPr>
          </a:p>
        </p:txBody>
      </p:sp>
    </p:spTree>
    <p:extLst>
      <p:ext uri="{BB962C8B-B14F-4D97-AF65-F5344CB8AC3E}">
        <p14:creationId xmlns:p14="http://schemas.microsoft.com/office/powerpoint/2010/main" val="288801815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Slide Image Placeholder 1"/>
          <p:cNvSpPr>
            <a:spLocks noGrp="1" noRot="1" noChangeAspect="1"/>
          </p:cNvSpPr>
          <p:nvPr>
            <p:ph type="sldImg"/>
          </p:nvPr>
        </p:nvSpPr>
        <p:spPr bwMode="auto">
          <a:xfrm>
            <a:off x="406400" y="696913"/>
            <a:ext cx="6197600" cy="3486150"/>
          </a:xfrm>
          <a:noFill/>
          <a:ln>
            <a:solidFill>
              <a:srgbClr val="000000"/>
            </a:solidFill>
            <a:miter lim="800000"/>
            <a:headEnd/>
            <a:tailEnd/>
          </a:ln>
        </p:spPr>
      </p:sp>
      <p:sp>
        <p:nvSpPr>
          <p:cNvPr id="13005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b="1" dirty="0" smtClean="0">
                <a:solidFill>
                  <a:srgbClr val="FF0000"/>
                </a:solidFill>
              </a:rPr>
              <a:t> </a:t>
            </a:r>
            <a:r>
              <a:rPr lang="en-US" b="0" dirty="0" smtClean="0">
                <a:solidFill>
                  <a:srgbClr val="FF0000"/>
                </a:solidFill>
              </a:rPr>
              <a:t>When</a:t>
            </a:r>
            <a:r>
              <a:rPr lang="en-US" b="0" baseline="0" dirty="0" smtClean="0">
                <a:solidFill>
                  <a:srgbClr val="FF0000"/>
                </a:solidFill>
              </a:rPr>
              <a:t> we look at subtler findings of airway dysfunction as with Forced </a:t>
            </a:r>
            <a:r>
              <a:rPr lang="en-US" b="0" baseline="0" dirty="0" err="1" smtClean="0">
                <a:solidFill>
                  <a:srgbClr val="FF0000"/>
                </a:solidFill>
              </a:rPr>
              <a:t>oscillometry</a:t>
            </a:r>
            <a:r>
              <a:rPr lang="en-US" b="0" baseline="0" dirty="0" smtClean="0">
                <a:solidFill>
                  <a:srgbClr val="FF0000"/>
                </a:solidFill>
              </a:rPr>
              <a:t>  or FOT (a.k.a. IOS) we see that the absolute numbers  are not that elevated; we usually expect to see numbers in the 6-7 range to call it an abnormal, however when you compare pre and post bronchodilator tracings there is a significant change in both resistance and reactance in both the low and the high frequencies demonstrated by a shift downward of the resistance tracing and a shift to the left of the reactance tracing of at least 20%</a:t>
            </a:r>
          </a:p>
          <a:p>
            <a:pPr eaLnBrk="1" hangingPunct="1">
              <a:spcBef>
                <a:spcPct val="0"/>
              </a:spcBef>
            </a:pPr>
            <a:endParaRPr lang="en-US" b="0" baseline="0" dirty="0" smtClean="0">
              <a:solidFill>
                <a:srgbClr val="FF0000"/>
              </a:solidFill>
            </a:endParaRPr>
          </a:p>
          <a:p>
            <a:pPr eaLnBrk="1" hangingPunct="1">
              <a:spcBef>
                <a:spcPct val="0"/>
              </a:spcBef>
            </a:pPr>
            <a:r>
              <a:rPr lang="en-US" baseline="0" dirty="0" smtClean="0"/>
              <a:t>R4 = 3.82 (pre), 2.58 (post) </a:t>
            </a:r>
            <a:r>
              <a:rPr lang="en-US" baseline="0" dirty="0" smtClean="0">
                <a:sym typeface="Wingdings" panose="05000000000000000000" pitchFamily="2" charset="2"/>
              </a:rPr>
              <a:t> </a:t>
            </a:r>
            <a:r>
              <a:rPr lang="en-US" baseline="0" dirty="0" smtClean="0"/>
              <a:t>-32%</a:t>
            </a:r>
          </a:p>
          <a:p>
            <a:pPr eaLnBrk="1" hangingPunct="1">
              <a:spcBef>
                <a:spcPct val="0"/>
              </a:spcBef>
            </a:pPr>
            <a:endParaRPr lang="en-US" baseline="0" dirty="0" smtClean="0"/>
          </a:p>
          <a:p>
            <a:pPr eaLnBrk="1" hangingPunct="1">
              <a:spcBef>
                <a:spcPct val="0"/>
              </a:spcBef>
            </a:pPr>
            <a:r>
              <a:rPr lang="en-US" baseline="0" dirty="0" smtClean="0"/>
              <a:t>R20 = 2.52 (pre), 1.98 (post) </a:t>
            </a:r>
            <a:r>
              <a:rPr lang="en-US" baseline="0" dirty="0" smtClean="0">
                <a:sym typeface="Wingdings" panose="05000000000000000000" pitchFamily="2" charset="2"/>
              </a:rPr>
              <a:t> -21%</a:t>
            </a:r>
          </a:p>
          <a:p>
            <a:pPr eaLnBrk="1" hangingPunct="1">
              <a:spcBef>
                <a:spcPct val="0"/>
              </a:spcBef>
            </a:pPr>
            <a:endParaRPr lang="en-US" baseline="0" dirty="0" smtClean="0">
              <a:sym typeface="Wingdings" panose="05000000000000000000" pitchFamily="2" charset="2"/>
            </a:endParaRPr>
          </a:p>
          <a:p>
            <a:pPr eaLnBrk="1" hangingPunct="1">
              <a:spcBef>
                <a:spcPct val="0"/>
              </a:spcBef>
            </a:pPr>
            <a:r>
              <a:rPr lang="en-US" baseline="0" dirty="0" smtClean="0">
                <a:sym typeface="Wingdings" panose="05000000000000000000" pitchFamily="2" charset="2"/>
              </a:rPr>
              <a:t>X4 = -2.35 (pre), -1.16 (post)  +51%</a:t>
            </a:r>
            <a:endParaRPr lang="en-US" dirty="0" smtClean="0"/>
          </a:p>
          <a:p>
            <a:pPr eaLnBrk="1" hangingPunct="1">
              <a:spcBef>
                <a:spcPct val="0"/>
              </a:spcBef>
            </a:pPr>
            <a:endParaRPr lang="en-US" b="0" baseline="0" dirty="0" smtClean="0">
              <a:solidFill>
                <a:srgbClr val="FF0000"/>
              </a:solidFill>
            </a:endParaRPr>
          </a:p>
          <a:p>
            <a:pPr eaLnBrk="1" hangingPunct="1">
              <a:spcBef>
                <a:spcPct val="0"/>
              </a:spcBef>
            </a:pPr>
            <a:endParaRPr lang="en-US" b="0" baseline="0" dirty="0" smtClean="0">
              <a:solidFill>
                <a:srgbClr val="FF0000"/>
              </a:solidFill>
            </a:endParaRPr>
          </a:p>
          <a:p>
            <a:pPr eaLnBrk="1" hangingPunct="1">
              <a:spcBef>
                <a:spcPct val="0"/>
              </a:spcBef>
            </a:pPr>
            <a:r>
              <a:rPr lang="en-US" b="0" baseline="0" dirty="0" smtClean="0">
                <a:solidFill>
                  <a:srgbClr val="FF0000"/>
                </a:solidFill>
              </a:rPr>
              <a:t>She also demonstrates a fairly high level of expired NO which can be a marker for increased inflammation.</a:t>
            </a:r>
            <a:endParaRPr lang="en-US" dirty="0" smtClean="0">
              <a:solidFill>
                <a:srgbClr val="FF0000"/>
              </a:solidFill>
            </a:endParaRPr>
          </a:p>
        </p:txBody>
      </p:sp>
    </p:spTree>
    <p:extLst>
      <p:ext uri="{BB962C8B-B14F-4D97-AF65-F5344CB8AC3E}">
        <p14:creationId xmlns:p14="http://schemas.microsoft.com/office/powerpoint/2010/main" val="288801815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smtClean="0"/>
              <a:t>I think  the best</a:t>
            </a:r>
            <a:r>
              <a:rPr lang="en-US" baseline="0" dirty="0" smtClean="0"/>
              <a:t> way to look at these data is to assess the best fit  by the preponderance of the evidence. </a:t>
            </a:r>
          </a:p>
          <a:p>
            <a:endParaRPr lang="en-US" baseline="0" dirty="0" smtClean="0"/>
          </a:p>
          <a:p>
            <a:r>
              <a:rPr lang="en-US" baseline="0" dirty="0" smtClean="0"/>
              <a:t>The patient has a normal FEV1/FVC ratio , however there was a bronchodilator response in the FEF 25-75% which is usually and indicator of small airways disease, air trapping,  the cardiopulmonary exercise test was normal but there was increase resistance in the FOT and a significant increase in </a:t>
            </a:r>
            <a:r>
              <a:rPr lang="en-US" baseline="0" dirty="0" err="1" smtClean="0"/>
              <a:t>FeNO</a:t>
            </a:r>
            <a:r>
              <a:rPr lang="en-US" baseline="0" dirty="0" smtClean="0"/>
              <a:t>  both can be seen in airways disease.</a:t>
            </a:r>
          </a:p>
          <a:p>
            <a:endParaRPr lang="en-US" baseline="0" dirty="0" smtClean="0"/>
          </a:p>
          <a:p>
            <a:r>
              <a:rPr lang="en-US" baseline="0" dirty="0" smtClean="0"/>
              <a:t>So by the evidence this would lead me to think that this patient may have obstructive airways small airways disease.</a:t>
            </a:r>
          </a:p>
          <a:p>
            <a:endParaRPr lang="en-US" baseline="0" dirty="0" smtClean="0"/>
          </a:p>
          <a:p>
            <a:r>
              <a:rPr lang="en-US" b="1" baseline="0" dirty="0" smtClean="0"/>
              <a:t>Thank you Dr. Sotolongo. </a:t>
            </a:r>
          </a:p>
          <a:p>
            <a:endParaRPr lang="en-US" b="1" baseline="0" dirty="0" smtClean="0"/>
          </a:p>
          <a:p>
            <a:r>
              <a:rPr lang="en-US" b="1" baseline="0" dirty="0" smtClean="0"/>
              <a:t>Dr. Arjomandi, what about the possibility of upper airways disease such as vocal cord dysfunction in this Veteran?</a:t>
            </a:r>
            <a:endParaRPr lang="en-US" b="1" dirty="0"/>
          </a:p>
        </p:txBody>
      </p:sp>
    </p:spTree>
    <p:extLst>
      <p:ext uri="{BB962C8B-B14F-4D97-AF65-F5344CB8AC3E}">
        <p14:creationId xmlns:p14="http://schemas.microsoft.com/office/powerpoint/2010/main" val="19778754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p:spPr>
      </p:sp>
      <p:sp>
        <p:nvSpPr>
          <p:cNvPr id="2457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ltLang="en-US" dirty="0" smtClean="0"/>
              <a:t>Particular controversy surrounds the burn pit used to dispose of solid waste at Joint Base </a:t>
            </a:r>
            <a:r>
              <a:rPr lang="en-US" altLang="en-US" dirty="0" err="1" smtClean="0"/>
              <a:t>Balad</a:t>
            </a:r>
            <a:r>
              <a:rPr lang="en-US" altLang="en-US" dirty="0" smtClean="0"/>
              <a:t> in Iraq.</a:t>
            </a:r>
            <a:r>
              <a:rPr lang="en-US" altLang="en-US" baseline="0" dirty="0" smtClean="0"/>
              <a:t> </a:t>
            </a:r>
            <a:r>
              <a:rPr lang="en-US" altLang="en-US" dirty="0" smtClean="0"/>
              <a:t>The Department of Veterans Affairs asked the IOM to form a committee to determine the long-term health effects from exposure to these burn pits. The IOM relied on research studies that have been published in surrogate</a:t>
            </a:r>
            <a:r>
              <a:rPr lang="en-US" altLang="en-US" baseline="0" dirty="0" smtClean="0"/>
              <a:t> populations.</a:t>
            </a:r>
            <a:endParaRPr lang="en-US" altLang="en-US" dirty="0" smtClean="0"/>
          </a:p>
          <a:p>
            <a:pPr eaLnBrk="1" hangingPunct="1">
              <a:spcBef>
                <a:spcPct val="0"/>
              </a:spcBef>
            </a:pPr>
            <a:endParaRPr lang="en-US" altLang="en-US" dirty="0" smtClean="0"/>
          </a:p>
          <a:p>
            <a:pPr eaLnBrk="1" hangingPunct="1">
              <a:spcBef>
                <a:spcPct val="0"/>
              </a:spcBef>
            </a:pPr>
            <a:r>
              <a:rPr lang="en-US" altLang="en-US" dirty="0" smtClean="0">
                <a:solidFill>
                  <a:srgbClr val="000000"/>
                </a:solidFill>
              </a:rPr>
              <a:t>Findings of the IOM Report “</a:t>
            </a:r>
            <a:r>
              <a:rPr lang="en-US" altLang="en-US" dirty="0" smtClean="0">
                <a:solidFill>
                  <a:srgbClr val="000000"/>
                </a:solidFill>
                <a:hlinkClick r:id="rId3"/>
              </a:rPr>
              <a:t>Long-Term Health Consequences of Exposure to Burn Pits in Iraq and Afghanistan</a:t>
            </a:r>
            <a:r>
              <a:rPr lang="en-US" altLang="en-US" dirty="0" smtClean="0">
                <a:solidFill>
                  <a:srgbClr val="000000"/>
                </a:solidFill>
              </a:rPr>
              <a:t>”</a:t>
            </a:r>
            <a:endParaRPr lang="en-US" altLang="en-US" dirty="0" smtClean="0"/>
          </a:p>
          <a:p>
            <a:pPr eaLnBrk="1" hangingPunct="1">
              <a:spcBef>
                <a:spcPct val="0"/>
              </a:spcBef>
            </a:pPr>
            <a:endParaRPr lang="en-US" altLang="en-US" dirty="0" smtClean="0">
              <a:solidFill>
                <a:srgbClr val="000000"/>
              </a:solidFill>
            </a:endParaRPr>
          </a:p>
          <a:p>
            <a:pPr eaLnBrk="1" hangingPunct="1">
              <a:spcBef>
                <a:spcPct val="0"/>
              </a:spcBef>
              <a:buSzPts val="1600"/>
              <a:buFont typeface="Wingdings" pitchFamily="2" charset="2"/>
              <a:buChar char="Ø"/>
            </a:pPr>
            <a:r>
              <a:rPr lang="en-US" altLang="en-US" dirty="0" smtClean="0">
                <a:solidFill>
                  <a:srgbClr val="000000"/>
                </a:solidFill>
              </a:rPr>
              <a:t>“</a:t>
            </a:r>
            <a:r>
              <a:rPr lang="en-US" altLang="en-US" b="1" dirty="0" smtClean="0">
                <a:solidFill>
                  <a:srgbClr val="000000"/>
                </a:solidFill>
              </a:rPr>
              <a:t>a broader consideration of air pollution than exposure only to burn pit emissions-might be associated with long-term health effects”, in highly exposed ..or susceptible populations..”</a:t>
            </a:r>
          </a:p>
          <a:p>
            <a:pPr eaLnBrk="1" hangingPunct="1">
              <a:spcBef>
                <a:spcPct val="0"/>
              </a:spcBef>
              <a:buSzPts val="1600"/>
              <a:buFont typeface="Wingdings" pitchFamily="2" charset="2"/>
              <a:buChar char="Ø"/>
            </a:pPr>
            <a:endParaRPr lang="en-US" altLang="en-US" b="1" dirty="0" smtClean="0">
              <a:solidFill>
                <a:srgbClr val="000000"/>
              </a:solidFill>
            </a:endParaRPr>
          </a:p>
          <a:p>
            <a:pPr eaLnBrk="1" hangingPunct="1">
              <a:spcBef>
                <a:spcPct val="0"/>
              </a:spcBef>
              <a:buSzPts val="1600"/>
              <a:buFont typeface="Wingdings" pitchFamily="2" charset="2"/>
              <a:buChar char="Ø"/>
            </a:pPr>
            <a:r>
              <a:rPr lang="en-US" altLang="en-US" b="1" dirty="0" smtClean="0"/>
              <a:t>Insufficient evidence prevented the IOM committee from developing firm conclusions.</a:t>
            </a:r>
          </a:p>
          <a:p>
            <a:pPr eaLnBrk="1" hangingPunct="1">
              <a:spcBef>
                <a:spcPct val="0"/>
              </a:spcBef>
            </a:pPr>
            <a:r>
              <a:rPr lang="en-US" altLang="en-US" dirty="0" smtClean="0"/>
              <a:t>==============	</a:t>
            </a:r>
          </a:p>
          <a:p>
            <a:pPr eaLnBrk="1" hangingPunct="1">
              <a:spcBef>
                <a:spcPct val="0"/>
              </a:spcBef>
            </a:pPr>
            <a:endParaRPr lang="en-US" altLang="en-US" b="1" dirty="0" smtClean="0"/>
          </a:p>
          <a:p>
            <a:pPr eaLnBrk="1" hangingPunct="1">
              <a:spcBef>
                <a:spcPct val="0"/>
              </a:spcBef>
            </a:pPr>
            <a:r>
              <a:rPr lang="en-US" altLang="en-US" b="1" dirty="0" smtClean="0"/>
              <a:t>References:</a:t>
            </a:r>
            <a:r>
              <a:rPr lang="en-US" altLang="en-US" dirty="0" smtClean="0"/>
              <a:t>	</a:t>
            </a:r>
          </a:p>
          <a:p>
            <a:pPr eaLnBrk="1" hangingPunct="1">
              <a:spcBef>
                <a:spcPct val="0"/>
              </a:spcBef>
            </a:pPr>
            <a:r>
              <a:rPr lang="en-US" altLang="en-US" dirty="0" smtClean="0"/>
              <a:t>-National Research Council. Long-Term Health Consequences of Exposure to Burn Pits in Iraq and Afghanistan.  Washington, DC: The National Academies Press, 2011. http://www.nap.edu/catalog.php?record_id=13209 .</a:t>
            </a:r>
            <a:r>
              <a:rPr lang="en-US" altLang="en-US" baseline="0" dirty="0" smtClean="0"/>
              <a:t> </a:t>
            </a:r>
            <a:r>
              <a:rPr lang="en-US" altLang="en-US" dirty="0" smtClean="0"/>
              <a:t>Pages 7-8.</a:t>
            </a:r>
          </a:p>
          <a:p>
            <a:pPr eaLnBrk="1" hangingPunct="1">
              <a:spcBef>
                <a:spcPct val="0"/>
              </a:spcBef>
            </a:pPr>
            <a:endParaRPr lang="en-US" altLang="en-US" dirty="0" smtClean="0"/>
          </a:p>
          <a:p>
            <a:pPr eaLnBrk="1" hangingPunct="1">
              <a:spcBef>
                <a:spcPct val="0"/>
              </a:spcBef>
            </a:pPr>
            <a:r>
              <a:rPr lang="en-US" altLang="en-US" dirty="0" smtClean="0"/>
              <a:t>Link to IOM Report:</a:t>
            </a:r>
          </a:p>
          <a:p>
            <a:pPr eaLnBrk="1" hangingPunct="1">
              <a:spcBef>
                <a:spcPct val="0"/>
              </a:spcBef>
            </a:pPr>
            <a:r>
              <a:rPr lang="en-US" altLang="en-US" dirty="0" smtClean="0"/>
              <a:t>http://www.iom.edu/Reports/2011/Long-Term-Health-Consequences-of-Exposure-to-Burn-Pits-in-Iraq-and-Afghanistan.aspx</a:t>
            </a:r>
          </a:p>
        </p:txBody>
      </p:sp>
      <p:sp>
        <p:nvSpPr>
          <p:cNvPr id="2457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9E4BE87-16E7-43E8-967E-A25B1DE74F44}" type="slidenum">
              <a:rPr lang="en-US" altLang="en-US">
                <a:solidFill>
                  <a:srgbClr val="000000"/>
                </a:solidFill>
              </a:rPr>
              <a:pPr fontAlgn="base">
                <a:spcBef>
                  <a:spcPct val="0"/>
                </a:spcBef>
                <a:spcAft>
                  <a:spcPct val="0"/>
                </a:spcAft>
                <a:defRPr/>
              </a:pPr>
              <a:t>4</a:t>
            </a:fld>
            <a:endParaRPr lang="en-US" altLang="en-US">
              <a:solidFill>
                <a:srgbClr val="000000"/>
              </a:solidFill>
            </a:endParaRPr>
          </a:p>
        </p:txBody>
      </p:sp>
    </p:spTree>
    <p:extLst>
      <p:ext uri="{BB962C8B-B14F-4D97-AF65-F5344CB8AC3E}">
        <p14:creationId xmlns:p14="http://schemas.microsoft.com/office/powerpoint/2010/main" val="9919452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defTabSz="931774">
              <a:defRPr/>
            </a:pPr>
            <a:r>
              <a:rPr lang="en-US" dirty="0" smtClean="0"/>
              <a:t>Vocal cord dysfunction refers to inappropriate motion of vocal cords with closure of vocal cords during respiration.  Normally</a:t>
            </a:r>
            <a:r>
              <a:rPr lang="en-US" dirty="0"/>
              <a:t>, there is abduction of vocal cords during inspiration and </a:t>
            </a:r>
            <a:r>
              <a:rPr lang="en-US" dirty="0" smtClean="0"/>
              <a:t>no more than </a:t>
            </a:r>
            <a:r>
              <a:rPr lang="en-US" dirty="0"/>
              <a:t>40% adduction or closure during expiration</a:t>
            </a:r>
            <a:r>
              <a:rPr lang="en-US" dirty="0" smtClean="0"/>
              <a:t>.</a:t>
            </a:r>
            <a:r>
              <a:rPr lang="en-US" baseline="0" dirty="0" smtClean="0"/>
              <a:t>  Vocal cords dysfunction is considered to be present if there is any closure of vocal cords during inspiration,</a:t>
            </a:r>
            <a:r>
              <a:rPr lang="en-US" dirty="0" smtClean="0"/>
              <a:t> </a:t>
            </a:r>
            <a:r>
              <a:rPr lang="en-US" dirty="0"/>
              <a:t>or more than 40% closure during expiration.  The patient with this problem presents with dyspnea and </a:t>
            </a:r>
            <a:r>
              <a:rPr lang="en-US" dirty="0" smtClean="0"/>
              <a:t>stridor.  </a:t>
            </a:r>
            <a:endParaRPr lang="en-US" dirty="0"/>
          </a:p>
          <a:p>
            <a:r>
              <a:rPr lang="en-US" dirty="0"/>
              <a:t> </a:t>
            </a:r>
          </a:p>
          <a:p>
            <a:r>
              <a:rPr lang="en-US" dirty="0"/>
              <a:t>Etiology is often multifactorial and may not be identified, but VCD is associated with asthma, exercise, </a:t>
            </a:r>
            <a:r>
              <a:rPr lang="en-US" dirty="0" smtClean="0"/>
              <a:t>inhalation of irritants</a:t>
            </a:r>
            <a:r>
              <a:rPr lang="en-US" dirty="0"/>
              <a:t>, reflux, neurologic injuries, post-intubation, and psychosocial disorders and stress</a:t>
            </a:r>
            <a:r>
              <a:rPr lang="en-US" dirty="0" smtClean="0"/>
              <a:t>. Delay in diagnosis is common and patients are often misdiagnosed with asthma. </a:t>
            </a:r>
            <a:endParaRPr lang="en-US" dirty="0"/>
          </a:p>
          <a:p>
            <a:r>
              <a:rPr lang="en-US" dirty="0"/>
              <a:t> </a:t>
            </a:r>
          </a:p>
          <a:p>
            <a:r>
              <a:rPr lang="en-US" dirty="0"/>
              <a:t>Work up should include PFTs and radiographic imaging to assess for other causes as indicated, but visualization of the larynx using a flexible laryngoscope is imperative to confirm the diagnosis.  Laryngoscopy may be only diagnostic after exposure to the precipitous stimulus such as exercise and irritants.</a:t>
            </a:r>
          </a:p>
          <a:p>
            <a:r>
              <a:rPr lang="en-US" dirty="0"/>
              <a:t> </a:t>
            </a:r>
          </a:p>
          <a:p>
            <a:r>
              <a:rPr lang="en-US" dirty="0"/>
              <a:t>Management in acute cases involves reassurance and “panting” maneuvers.  </a:t>
            </a:r>
            <a:endParaRPr lang="en-US" dirty="0" smtClean="0"/>
          </a:p>
          <a:p>
            <a:endParaRPr lang="en-US" dirty="0" smtClean="0"/>
          </a:p>
          <a:p>
            <a:r>
              <a:rPr lang="en-US" dirty="0" smtClean="0"/>
              <a:t>Chronic </a:t>
            </a:r>
            <a:r>
              <a:rPr lang="en-US" dirty="0"/>
              <a:t>management involves treatment of possible underlying causes, and speech therapy consultation for respiratory training to regain laryngeal control.</a:t>
            </a:r>
          </a:p>
          <a:p>
            <a:endParaRPr lang="en-US" dirty="0"/>
          </a:p>
        </p:txBody>
      </p:sp>
    </p:spTree>
    <p:extLst>
      <p:ext uri="{BB962C8B-B14F-4D97-AF65-F5344CB8AC3E}">
        <p14:creationId xmlns:p14="http://schemas.microsoft.com/office/powerpoint/2010/main" val="200522947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Slide Image Placeholder 1"/>
          <p:cNvSpPr>
            <a:spLocks noGrp="1" noRot="1" noChangeAspect="1"/>
          </p:cNvSpPr>
          <p:nvPr>
            <p:ph type="sldImg"/>
          </p:nvPr>
        </p:nvSpPr>
        <p:spPr bwMode="auto">
          <a:xfrm>
            <a:off x="406400" y="696913"/>
            <a:ext cx="6197600" cy="3486150"/>
          </a:xfrm>
          <a:noFill/>
          <a:ln>
            <a:solidFill>
              <a:srgbClr val="000000"/>
            </a:solidFill>
            <a:miter lim="800000"/>
            <a:headEnd/>
            <a:tailEnd/>
          </a:ln>
        </p:spPr>
      </p:sp>
      <p:sp>
        <p:nvSpPr>
          <p:cNvPr id="3" name="Notes Placeholder 2"/>
          <p:cNvSpPr>
            <a:spLocks noGrp="1"/>
          </p:cNvSpPr>
          <p:nvPr>
            <p:ph type="body" idx="1"/>
          </p:nvPr>
        </p:nvSpPr>
        <p:spPr/>
        <p:txBody>
          <a:bodyPr/>
          <a:lstStyle/>
          <a:p>
            <a:pPr eaLnBrk="1" fontAlgn="auto" hangingPunct="1">
              <a:spcBef>
                <a:spcPts val="0"/>
              </a:spcBef>
              <a:spcAft>
                <a:spcPts val="0"/>
              </a:spcAft>
              <a:defRPr/>
            </a:pPr>
            <a:r>
              <a:rPr lang="en-US" b="1" dirty="0" smtClean="0"/>
              <a:t>The patient underwent an ENT evaluation, and laryngoscopy</a:t>
            </a:r>
            <a:r>
              <a:rPr lang="en-US" b="1" baseline="0" dirty="0" smtClean="0"/>
              <a:t> showed some vocal cord nodules, and some evidence of acid reflux, but the vocal cords showed normal movement at the evaluation. </a:t>
            </a:r>
            <a:endParaRPr lang="en-US" b="1" dirty="0" smtClean="0"/>
          </a:p>
          <a:p>
            <a:pPr eaLnBrk="1" fontAlgn="auto" hangingPunct="1">
              <a:spcBef>
                <a:spcPts val="0"/>
              </a:spcBef>
              <a:spcAft>
                <a:spcPts val="0"/>
              </a:spcAft>
              <a:defRPr/>
            </a:pPr>
            <a:endParaRPr lang="en-US" b="1" dirty="0" smtClean="0"/>
          </a:p>
          <a:p>
            <a:pPr eaLnBrk="1" fontAlgn="auto" hangingPunct="1">
              <a:spcBef>
                <a:spcPts val="0"/>
              </a:spcBef>
              <a:spcAft>
                <a:spcPts val="0"/>
              </a:spcAft>
              <a:defRPr/>
            </a:pPr>
            <a:r>
              <a:rPr lang="en-US" b="1" dirty="0" smtClean="0"/>
              <a:t>Dr. Falvo, this veteran complained of symptoms suggestive of VCD during exercise as seen during her CPET, can you discuss the role of exercise laryngoscopy as a diagnostic tool in this type of situation?</a:t>
            </a:r>
          </a:p>
          <a:p>
            <a:pPr eaLnBrk="1" fontAlgn="auto" hangingPunct="1">
              <a:spcBef>
                <a:spcPts val="0"/>
              </a:spcBef>
              <a:spcAft>
                <a:spcPts val="0"/>
              </a:spcAft>
              <a:defRPr/>
            </a:pPr>
            <a:r>
              <a:rPr lang="en-US" dirty="0" smtClean="0">
                <a:solidFill>
                  <a:srgbClr val="FF0000"/>
                </a:solidFill>
              </a:rPr>
              <a:t>Work from Dr. Mike Morris at Brooke Army Medical Center has demonstrated exercise-induced VCD in approximately 10% of active duty military personnel referred for evaluation of exertional dyspnea. Their lab generally performs laryngoscopy before and after exercise and recommends this test particularly in the presence of normal spirometry and negative bronchoprovocation tests. </a:t>
            </a:r>
          </a:p>
          <a:p>
            <a:pPr eaLnBrk="1" fontAlgn="auto" hangingPunct="1">
              <a:spcBef>
                <a:spcPts val="0"/>
              </a:spcBef>
              <a:spcAft>
                <a:spcPts val="0"/>
              </a:spcAft>
              <a:defRPr/>
            </a:pPr>
            <a:r>
              <a:rPr lang="en-US" dirty="0" smtClean="0">
                <a:solidFill>
                  <a:srgbClr val="FF0000"/>
                </a:solidFill>
              </a:rPr>
              <a:t>============</a:t>
            </a:r>
          </a:p>
          <a:p>
            <a:pPr eaLnBrk="1" fontAlgn="auto" hangingPunct="1">
              <a:spcBef>
                <a:spcPts val="0"/>
              </a:spcBef>
              <a:spcAft>
                <a:spcPts val="0"/>
              </a:spcAft>
              <a:defRPr/>
            </a:pPr>
            <a:endParaRPr lang="en-US" dirty="0" smtClean="0">
              <a:solidFill>
                <a:srgbClr val="FF0000"/>
              </a:solidFill>
            </a:endParaRPr>
          </a:p>
        </p:txBody>
      </p:sp>
    </p:spTree>
    <p:extLst>
      <p:ext uri="{BB962C8B-B14F-4D97-AF65-F5344CB8AC3E}">
        <p14:creationId xmlns:p14="http://schemas.microsoft.com/office/powerpoint/2010/main" val="79800126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eaLnBrk="1" fontAlgn="auto" hangingPunct="1">
              <a:spcBef>
                <a:spcPts val="0"/>
              </a:spcBef>
              <a:spcAft>
                <a:spcPts val="0"/>
              </a:spcAft>
              <a:defRPr/>
            </a:pPr>
            <a:r>
              <a:rPr lang="en-US" b="1" dirty="0" smtClean="0">
                <a:solidFill>
                  <a:srgbClr val="FF0000"/>
                </a:solidFill>
              </a:rPr>
              <a:t>Thanks Dr. </a:t>
            </a:r>
            <a:r>
              <a:rPr lang="en-US" b="1" dirty="0" err="1" smtClean="0">
                <a:solidFill>
                  <a:srgbClr val="FF0000"/>
                </a:solidFill>
              </a:rPr>
              <a:t>Falvo</a:t>
            </a:r>
            <a:r>
              <a:rPr lang="en-US" b="1" dirty="0" smtClean="0">
                <a:solidFill>
                  <a:srgbClr val="FF0000"/>
                </a:solidFill>
              </a:rPr>
              <a:t>, I actually have Dr. Morris joining us as</a:t>
            </a:r>
            <a:r>
              <a:rPr lang="en-US" b="1" baseline="0" dirty="0" smtClean="0">
                <a:solidFill>
                  <a:srgbClr val="FF0000"/>
                </a:solidFill>
              </a:rPr>
              <a:t> a guest and he is available to briefly comment on exercise induced vocal cord dysfunction in returning soldiers.</a:t>
            </a:r>
            <a:endParaRPr lang="en-US" b="1" dirty="0" smtClean="0">
              <a:solidFill>
                <a:srgbClr val="FF0000"/>
              </a:solidFill>
            </a:endParaRPr>
          </a:p>
          <a:p>
            <a:pPr eaLnBrk="1" fontAlgn="auto" hangingPunct="1">
              <a:spcBef>
                <a:spcPts val="0"/>
              </a:spcBef>
              <a:spcAft>
                <a:spcPts val="0"/>
              </a:spcAft>
              <a:defRPr/>
            </a:pPr>
            <a:endParaRPr lang="en-US" b="1" dirty="0" smtClean="0">
              <a:solidFill>
                <a:srgbClr val="FF0000"/>
              </a:solidFill>
            </a:endParaRPr>
          </a:p>
          <a:p>
            <a:pPr eaLnBrk="1" fontAlgn="auto" hangingPunct="1">
              <a:spcBef>
                <a:spcPts val="0"/>
              </a:spcBef>
              <a:spcAft>
                <a:spcPts val="0"/>
              </a:spcAft>
              <a:defRPr/>
            </a:pPr>
            <a:r>
              <a:rPr lang="en-US" b="1" dirty="0" smtClean="0">
                <a:solidFill>
                  <a:srgbClr val="FF0000"/>
                </a:solidFill>
              </a:rPr>
              <a:t>DR. MORRIS,</a:t>
            </a:r>
            <a:r>
              <a:rPr lang="en-US" b="1" baseline="0" dirty="0" smtClean="0">
                <a:solidFill>
                  <a:srgbClr val="FF0000"/>
                </a:solidFill>
              </a:rPr>
              <a:t> over to you!</a:t>
            </a:r>
          </a:p>
          <a:p>
            <a:pPr eaLnBrk="1" fontAlgn="auto" hangingPunct="1">
              <a:spcBef>
                <a:spcPts val="0"/>
              </a:spcBef>
              <a:spcAft>
                <a:spcPts val="0"/>
              </a:spcAft>
              <a:defRPr/>
            </a:pPr>
            <a:endParaRPr lang="en-US" b="1" baseline="0" dirty="0" smtClean="0">
              <a:solidFill>
                <a:srgbClr val="FF0000"/>
              </a:solidFill>
            </a:endParaRPr>
          </a:p>
          <a:p>
            <a:pPr eaLnBrk="1" fontAlgn="auto" hangingPunct="1">
              <a:spcBef>
                <a:spcPts val="0"/>
              </a:spcBef>
              <a:spcAft>
                <a:spcPts val="0"/>
              </a:spcAft>
              <a:defRPr/>
            </a:pPr>
            <a:r>
              <a:rPr lang="en-US" b="1" baseline="0" dirty="0" smtClean="0">
                <a:solidFill>
                  <a:srgbClr val="FF0000"/>
                </a:solidFill>
              </a:rPr>
              <a:t>(wait until you see him up on screen and he has started talking, then click to next slide to bring up data)</a:t>
            </a:r>
          </a:p>
          <a:p>
            <a:pPr eaLnBrk="1" fontAlgn="auto" hangingPunct="1">
              <a:spcBef>
                <a:spcPts val="0"/>
              </a:spcBef>
              <a:spcAft>
                <a:spcPts val="0"/>
              </a:spcAft>
              <a:defRPr/>
            </a:pPr>
            <a:r>
              <a:rPr lang="en-US" b="1" baseline="0" dirty="0" smtClean="0">
                <a:solidFill>
                  <a:srgbClr val="FF0000"/>
                </a:solidFill>
              </a:rPr>
              <a:t>========</a:t>
            </a:r>
            <a:endParaRPr lang="en-US" b="1" dirty="0" smtClean="0"/>
          </a:p>
          <a:p>
            <a:pPr eaLnBrk="1" fontAlgn="auto" hangingPunct="1">
              <a:spcBef>
                <a:spcPts val="0"/>
              </a:spcBef>
              <a:spcAft>
                <a:spcPts val="0"/>
              </a:spcAft>
              <a:defRPr/>
            </a:pPr>
            <a:endParaRPr lang="en-US" dirty="0" smtClean="0"/>
          </a:p>
          <a:p>
            <a:pPr eaLnBrk="1" fontAlgn="auto" hangingPunct="1">
              <a:spcBef>
                <a:spcPts val="0"/>
              </a:spcBef>
              <a:spcAft>
                <a:spcPts val="0"/>
              </a:spcAft>
              <a:defRPr/>
            </a:pPr>
            <a:endParaRPr lang="en-US" b="1" dirty="0" smtClean="0"/>
          </a:p>
          <a:p>
            <a:endParaRPr lang="en-US" baseline="0" dirty="0" smtClean="0"/>
          </a:p>
        </p:txBody>
      </p:sp>
      <p:sp>
        <p:nvSpPr>
          <p:cNvPr id="4" name="Slide Number Placeholder 3"/>
          <p:cNvSpPr>
            <a:spLocks noGrp="1"/>
          </p:cNvSpPr>
          <p:nvPr>
            <p:ph type="sldNum" sz="quarter" idx="10"/>
          </p:nvPr>
        </p:nvSpPr>
        <p:spPr/>
        <p:txBody>
          <a:bodyPr/>
          <a:lstStyle/>
          <a:p>
            <a:fld id="{CF02AA12-B32B-4760-8114-E9C02A70B163}" type="slidenum">
              <a:rPr lang="en-US">
                <a:solidFill>
                  <a:prstClr val="black"/>
                </a:solidFill>
              </a:rPr>
              <a:pPr/>
              <a:t>42</a:t>
            </a:fld>
            <a:endParaRPr lang="en-US">
              <a:solidFill>
                <a:prstClr val="black"/>
              </a:solidFill>
            </a:endParaRPr>
          </a:p>
        </p:txBody>
      </p:sp>
    </p:spTree>
    <p:extLst>
      <p:ext uri="{BB962C8B-B14F-4D97-AF65-F5344CB8AC3E}">
        <p14:creationId xmlns:p14="http://schemas.microsoft.com/office/powerpoint/2010/main" val="212381682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smtClean="0"/>
              <a:t>Flexible</a:t>
            </a:r>
            <a:r>
              <a:rPr lang="en-US" baseline="0" dirty="0" smtClean="0"/>
              <a:t> laryngoscopy has an important role in the evaluation of post-deployment respiratory symptoms for both active duty military and veterans.</a:t>
            </a:r>
          </a:p>
          <a:p>
            <a:r>
              <a:rPr lang="en-US" baseline="0" dirty="0" smtClean="0"/>
              <a:t>It provides important information on the role of the upper airway on respiratory symptoms.  First, it will rule out anatomic lesions as a causative factors.  Secondly, if performed both pre and post exercise, may identify functional laryngeal disorders such as vocal cord dysfunction and finally identify evidence of aggravating factors such as GERD.   </a:t>
            </a:r>
          </a:p>
          <a:p>
            <a:endParaRPr lang="en-US" baseline="0" dirty="0" smtClean="0"/>
          </a:p>
          <a:p>
            <a:r>
              <a:rPr lang="en-US" baseline="0" dirty="0" smtClean="0"/>
              <a:t>Our previous studies of active duty military identified vocal cord dysfunction as a significant factor.  The 2002 Military Medicine study of 105 AD patients with exertional dyspnea noted a 10% incidence of VCD.  A recent retrospective study of 48 redeployed military at </a:t>
            </a:r>
            <a:r>
              <a:rPr lang="en-US" baseline="0" dirty="0" err="1" smtClean="0"/>
              <a:t>Landstuhl</a:t>
            </a:r>
            <a:r>
              <a:rPr lang="en-US" baseline="0" dirty="0" smtClean="0"/>
              <a:t> Regional Medical Center (LRM) </a:t>
            </a:r>
            <a:r>
              <a:rPr lang="en-US" baseline="0" dirty="0" err="1" smtClean="0"/>
              <a:t>Cnoted</a:t>
            </a:r>
            <a:r>
              <a:rPr lang="en-US" baseline="0" dirty="0" smtClean="0"/>
              <a:t> 39% had symptoms related primarily to exercise. Finally, our ongoing prospective study of post-deployment dyspnea called STAMPEDE III has similarly identified 10% with VCD.</a:t>
            </a:r>
          </a:p>
          <a:p>
            <a:endParaRPr lang="en-US" baseline="0" dirty="0" smtClean="0"/>
          </a:p>
          <a:p>
            <a:r>
              <a:rPr lang="en-US" baseline="0" dirty="0" smtClean="0"/>
              <a:t>Exercise laryngoscopy is routinely performed at the Brooke Army Medical Center (BAMC) in the evaluation of AD military with exertional dyspnea.  It should especially be considered for those with normal PFTS and negative </a:t>
            </a:r>
            <a:r>
              <a:rPr lang="en-US" baseline="0" dirty="0" err="1" smtClean="0"/>
              <a:t>bronchoprovocation</a:t>
            </a:r>
            <a:r>
              <a:rPr lang="en-US" baseline="0" dirty="0" smtClean="0"/>
              <a:t> testing, presence of an abnormal flow volume loop or those who describe upper airway symptoms such as hoarseness, voice changes or upper airway wheezing/stridor.</a:t>
            </a:r>
          </a:p>
          <a:p>
            <a:endParaRPr lang="en-US" baseline="0" dirty="0" smtClean="0"/>
          </a:p>
          <a:p>
            <a:r>
              <a:rPr lang="en-US" b="1" baseline="0" dirty="0" smtClean="0"/>
              <a:t>Dr. </a:t>
            </a:r>
            <a:r>
              <a:rPr lang="en-US" b="1" baseline="0" dirty="0" err="1" smtClean="0"/>
              <a:t>Falvo</a:t>
            </a:r>
            <a:r>
              <a:rPr lang="en-US" b="1" baseline="0" dirty="0" smtClean="0"/>
              <a:t>: Thank you Dr. Morris.  We’re going to go ahead and let you go but perhaps we’ll see you again during Q&amp;A</a:t>
            </a:r>
          </a:p>
          <a:p>
            <a:r>
              <a:rPr lang="en-US" b="1" baseline="0" dirty="0" smtClean="0"/>
              <a:t>(wait until his picture goes away then click to next slide)</a:t>
            </a:r>
          </a:p>
          <a:p>
            <a:r>
              <a:rPr lang="en-US" baseline="0" dirty="0" smtClean="0"/>
              <a:t>=============</a:t>
            </a:r>
          </a:p>
          <a:p>
            <a:endParaRPr lang="en-US" baseline="0" dirty="0" smtClean="0"/>
          </a:p>
          <a:p>
            <a:r>
              <a:rPr lang="en-US" b="1" baseline="0" dirty="0" smtClean="0"/>
              <a:t>References:</a:t>
            </a:r>
          </a:p>
          <a:p>
            <a:r>
              <a:rPr lang="en-US" baseline="0" dirty="0" smtClean="0"/>
              <a:t>Morris MJ, </a:t>
            </a:r>
            <a:r>
              <a:rPr lang="en-US" baseline="0" dirty="0" err="1" smtClean="0"/>
              <a:t>Grbach</a:t>
            </a:r>
            <a:r>
              <a:rPr lang="en-US" baseline="0" dirty="0" smtClean="0"/>
              <a:t> VX, Deal LE, Boyd SY, Morgan JA, Johnson JE. Evaluation of </a:t>
            </a:r>
            <a:r>
              <a:rPr lang="en-US" baseline="0" dirty="0" err="1" smtClean="0"/>
              <a:t>exertional</a:t>
            </a:r>
            <a:r>
              <a:rPr lang="en-US" baseline="0" dirty="0" smtClean="0"/>
              <a:t> dyspnea in the active duty patient: the diagnostic approach and the utility of clinical testing. Mil Med. 2002 Apr;167(4):281-8.</a:t>
            </a:r>
          </a:p>
          <a:p>
            <a:endParaRPr lang="en-US" baseline="0" dirty="0" smtClean="0"/>
          </a:p>
          <a:p>
            <a:r>
              <a:rPr lang="en-US" baseline="0" dirty="0" smtClean="0"/>
              <a:t>Morris MJ, </a:t>
            </a:r>
            <a:r>
              <a:rPr lang="en-US" baseline="0" dirty="0" err="1" smtClean="0"/>
              <a:t>Oleszewski</a:t>
            </a:r>
            <a:r>
              <a:rPr lang="en-US" baseline="0" dirty="0" smtClean="0"/>
              <a:t> RT, Sterner JB, Allan PF. Vocal cord dysfunction related to combat deployment.</a:t>
            </a:r>
            <a:r>
              <a:rPr lang="sv-SE" baseline="0" dirty="0" smtClean="0"/>
              <a:t> Mil Med. 2013;178(11):1208-12. doi: 10.7205/MILMED-D-13-00155.</a:t>
            </a:r>
          </a:p>
          <a:p>
            <a:endParaRPr lang="sv-SE" baseline="0" dirty="0" smtClean="0"/>
          </a:p>
          <a:p>
            <a:pPr>
              <a:lnSpc>
                <a:spcPts val="2600"/>
              </a:lnSpc>
              <a:spcAft>
                <a:spcPts val="600"/>
              </a:spcAft>
            </a:pPr>
            <a:r>
              <a:rPr lang="en-US" sz="2800" dirty="0" smtClean="0"/>
              <a:t>Post-deployment dyspnea in active duty (AD) military</a:t>
            </a:r>
          </a:p>
          <a:p>
            <a:pPr>
              <a:lnSpc>
                <a:spcPts val="2600"/>
              </a:lnSpc>
              <a:spcAft>
                <a:spcPts val="600"/>
              </a:spcAft>
            </a:pPr>
            <a:r>
              <a:rPr lang="en-US" sz="2800" dirty="0" smtClean="0"/>
              <a:t>10% with </a:t>
            </a:r>
            <a:r>
              <a:rPr lang="en-US" sz="2800" dirty="0" err="1" smtClean="0"/>
              <a:t>exertional</a:t>
            </a:r>
            <a:r>
              <a:rPr lang="en-US" sz="2800" dirty="0" smtClean="0"/>
              <a:t> dyspnea  (Mil. Med, 2002)</a:t>
            </a:r>
          </a:p>
          <a:p>
            <a:pPr>
              <a:lnSpc>
                <a:spcPts val="2600"/>
              </a:lnSpc>
              <a:spcAft>
                <a:spcPts val="600"/>
              </a:spcAft>
            </a:pPr>
            <a:r>
              <a:rPr lang="en-US" sz="2800" dirty="0" smtClean="0"/>
              <a:t>48 diagnosed with VCD at LRMC (Mil. Med, 2013)</a:t>
            </a:r>
          </a:p>
          <a:p>
            <a:pPr lvl="1">
              <a:lnSpc>
                <a:spcPts val="2600"/>
              </a:lnSpc>
              <a:spcAft>
                <a:spcPts val="600"/>
              </a:spcAft>
            </a:pPr>
            <a:r>
              <a:rPr lang="en-US" dirty="0" smtClean="0"/>
              <a:t>39% related to exercise</a:t>
            </a:r>
          </a:p>
          <a:p>
            <a:pPr>
              <a:lnSpc>
                <a:spcPts val="2600"/>
              </a:lnSpc>
              <a:spcAft>
                <a:spcPts val="600"/>
              </a:spcAft>
            </a:pPr>
            <a:r>
              <a:rPr lang="en-US" sz="2800" dirty="0" smtClean="0"/>
              <a:t>10% with VCD (STAMPEDE III - ongoing) </a:t>
            </a:r>
          </a:p>
          <a:p>
            <a:pPr>
              <a:lnSpc>
                <a:spcPts val="2600"/>
              </a:lnSpc>
              <a:spcAft>
                <a:spcPts val="600"/>
              </a:spcAft>
            </a:pPr>
            <a:r>
              <a:rPr lang="en-US" sz="2800" dirty="0" smtClean="0"/>
              <a:t>Pre/post exercise laryngoscopy indications (BAMC)</a:t>
            </a:r>
          </a:p>
          <a:p>
            <a:pPr lvl="1">
              <a:lnSpc>
                <a:spcPts val="2600"/>
              </a:lnSpc>
              <a:spcAft>
                <a:spcPts val="600"/>
              </a:spcAft>
            </a:pPr>
            <a:r>
              <a:rPr lang="en-US" dirty="0" smtClean="0"/>
              <a:t>Normal PFTS with negative </a:t>
            </a:r>
            <a:r>
              <a:rPr lang="en-US" dirty="0" err="1" smtClean="0"/>
              <a:t>bronchoprovocation</a:t>
            </a:r>
            <a:r>
              <a:rPr lang="en-US" dirty="0" smtClean="0"/>
              <a:t> testing</a:t>
            </a:r>
          </a:p>
          <a:p>
            <a:pPr lvl="1">
              <a:lnSpc>
                <a:spcPts val="2600"/>
              </a:lnSpc>
              <a:spcAft>
                <a:spcPts val="600"/>
              </a:spcAft>
            </a:pPr>
            <a:r>
              <a:rPr lang="en-US" dirty="0" smtClean="0"/>
              <a:t>Abnormal flow volume loop</a:t>
            </a:r>
          </a:p>
          <a:p>
            <a:pPr lvl="1">
              <a:lnSpc>
                <a:spcPts val="2600"/>
              </a:lnSpc>
              <a:spcAft>
                <a:spcPts val="600"/>
              </a:spcAft>
            </a:pPr>
            <a:r>
              <a:rPr lang="en-US" dirty="0" smtClean="0"/>
              <a:t>Upper respiratory symptoms during exercise</a:t>
            </a:r>
          </a:p>
          <a:p>
            <a:endParaRPr lang="en-US" baseline="0" dirty="0" smtClean="0"/>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CF02AA12-B32B-4760-8114-E9C02A70B163}" type="slidenum">
              <a:rPr lang="en-US">
                <a:solidFill>
                  <a:prstClr val="black"/>
                </a:solidFill>
              </a:rPr>
              <a:pPr/>
              <a:t>43</a:t>
            </a:fld>
            <a:endParaRPr lang="en-US">
              <a:solidFill>
                <a:prstClr val="black"/>
              </a:solidFill>
            </a:endParaRPr>
          </a:p>
        </p:txBody>
      </p:sp>
    </p:spTree>
    <p:extLst>
      <p:ext uri="{BB962C8B-B14F-4D97-AF65-F5344CB8AC3E}">
        <p14:creationId xmlns:p14="http://schemas.microsoft.com/office/powerpoint/2010/main" val="265370837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Slide Image Placeholder 1"/>
          <p:cNvSpPr>
            <a:spLocks noGrp="1" noRot="1" noChangeAspect="1"/>
          </p:cNvSpPr>
          <p:nvPr>
            <p:ph type="sldImg"/>
          </p:nvPr>
        </p:nvSpPr>
        <p:spPr bwMode="auto">
          <a:xfrm>
            <a:off x="406400" y="696913"/>
            <a:ext cx="6197600" cy="3486150"/>
          </a:xfrm>
          <a:noFill/>
          <a:ln>
            <a:solidFill>
              <a:srgbClr val="000000"/>
            </a:solidFill>
            <a:miter lim="800000"/>
            <a:headEnd/>
            <a:tailEnd/>
          </a:ln>
        </p:spPr>
      </p:sp>
      <p:sp>
        <p:nvSpPr>
          <p:cNvPr id="12800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b="1" baseline="0" dirty="0" smtClean="0"/>
              <a:t>so for this vet we can conclude that an exercise laryngoscopy would be indicated to further evaluate her symptoms of VCD.</a:t>
            </a:r>
            <a:endParaRPr lang="en-US" b="1" dirty="0" smtClean="0"/>
          </a:p>
          <a:p>
            <a:pPr eaLnBrk="1" hangingPunct="1">
              <a:spcBef>
                <a:spcPct val="0"/>
              </a:spcBef>
            </a:pPr>
            <a:endParaRPr lang="en-US" dirty="0" smtClean="0"/>
          </a:p>
          <a:p>
            <a:pPr eaLnBrk="1" hangingPunct="1">
              <a:spcBef>
                <a:spcPct val="0"/>
              </a:spcBef>
            </a:pPr>
            <a:r>
              <a:rPr lang="en-US" b="1" dirty="0" smtClean="0">
                <a:solidFill>
                  <a:srgbClr val="FFFF00"/>
                </a:solidFill>
              </a:rPr>
              <a:t>Dr.</a:t>
            </a:r>
            <a:r>
              <a:rPr lang="en-US" b="1" baseline="0" dirty="0" smtClean="0">
                <a:solidFill>
                  <a:srgbClr val="FFFF00"/>
                </a:solidFill>
              </a:rPr>
              <a:t> Sotolongo, </a:t>
            </a:r>
            <a:r>
              <a:rPr lang="en-US" b="1" baseline="0" dirty="0" smtClean="0"/>
              <a:t>the Veteran reported poor sleep as one of her complaints. How would one evaluate that objectively and what were the findings?</a:t>
            </a:r>
          </a:p>
          <a:p>
            <a:pPr eaLnBrk="1" hangingPunct="1">
              <a:spcBef>
                <a:spcPct val="0"/>
              </a:spcBef>
            </a:pPr>
            <a:endParaRPr lang="en-US" dirty="0" smtClean="0"/>
          </a:p>
          <a:p>
            <a:pPr eaLnBrk="1" hangingPunct="1">
              <a:spcBef>
                <a:spcPct val="0"/>
              </a:spcBef>
            </a:pPr>
            <a:r>
              <a:rPr lang="en-US" dirty="0" smtClean="0"/>
              <a:t>Yes, the Veteran had </a:t>
            </a:r>
            <a:r>
              <a:rPr lang="en-US" dirty="0" err="1" smtClean="0"/>
              <a:t>polysomnography</a:t>
            </a:r>
            <a:r>
              <a:rPr lang="en-US" baseline="0" dirty="0" smtClean="0"/>
              <a:t> which demonstrated m</a:t>
            </a:r>
            <a:r>
              <a:rPr lang="en-US" dirty="0" smtClean="0"/>
              <a:t>oderate to very loud snoring throughout the study. Frequent arousals were also noted. The patient appeared to go in and out of REM at times. Assessment - Supine predominant obstructive sleep apnea-hypopnea syndrome with frequent upper airway resistance.</a:t>
            </a:r>
          </a:p>
          <a:p>
            <a:pPr eaLnBrk="1" hangingPunct="1">
              <a:spcBef>
                <a:spcPct val="0"/>
              </a:spcBef>
            </a:pPr>
            <a:endParaRPr lang="en-US" dirty="0" smtClean="0"/>
          </a:p>
          <a:p>
            <a:pPr eaLnBrk="1" hangingPunct="1">
              <a:spcBef>
                <a:spcPct val="0"/>
              </a:spcBef>
            </a:pPr>
            <a:r>
              <a:rPr lang="en-US" dirty="0" smtClean="0"/>
              <a:t>BMI 22, no OSA Habitus – OSA, airborne irritants – </a:t>
            </a:r>
            <a:r>
              <a:rPr lang="en-US" dirty="0" err="1" smtClean="0"/>
              <a:t>aerodigestive</a:t>
            </a:r>
            <a:r>
              <a:rPr lang="en-US" dirty="0" smtClean="0"/>
              <a:t> inflammation – nasal congestion, chronic cough, and GERD – upper airway is inflamed </a:t>
            </a:r>
          </a:p>
          <a:p>
            <a:pPr eaLnBrk="1" hangingPunct="1">
              <a:spcBef>
                <a:spcPct val="0"/>
              </a:spcBef>
            </a:pPr>
            <a:endParaRPr lang="en-US" dirty="0" smtClean="0"/>
          </a:p>
          <a:p>
            <a:pPr eaLnBrk="1" hangingPunct="1">
              <a:spcBef>
                <a:spcPct val="0"/>
              </a:spcBef>
            </a:pPr>
            <a:r>
              <a:rPr lang="en-US" dirty="0" smtClean="0"/>
              <a:t>There is some interesting</a:t>
            </a:r>
            <a:r>
              <a:rPr lang="en-US" baseline="0" dirty="0" smtClean="0"/>
              <a:t> data coming out about World Trade Center First Responders and volunteers. We know in general there is a high correlation between BMI or weight and severity of OSA. But a few studies are showing that this may not be true in WTC.</a:t>
            </a:r>
          </a:p>
          <a:p>
            <a:pPr eaLnBrk="1" hangingPunct="1">
              <a:spcBef>
                <a:spcPct val="0"/>
              </a:spcBef>
            </a:pPr>
            <a:endParaRPr lang="en-US" baseline="0" dirty="0" smtClean="0"/>
          </a:p>
          <a:p>
            <a:pPr eaLnBrk="1" hangingPunct="1">
              <a:spcBef>
                <a:spcPct val="0"/>
              </a:spcBef>
            </a:pPr>
            <a:r>
              <a:rPr lang="en-US" baseline="0" dirty="0" smtClean="0"/>
              <a:t>One study by de la </a:t>
            </a:r>
            <a:r>
              <a:rPr lang="en-US" baseline="0" dirty="0" err="1" smtClean="0"/>
              <a:t>Hoz</a:t>
            </a:r>
            <a:r>
              <a:rPr lang="en-US" baseline="0" dirty="0" smtClean="0"/>
              <a:t> looked at  WTC responders with rhinitis and upper airway disease, which is highly prevalent in this group; he noted that there was significant increase in new onset snoring and a trend toward higher apnea-hypopnea index with longer WTC dust exposure but it did not reach statistical significance. </a:t>
            </a:r>
          </a:p>
          <a:p>
            <a:pPr eaLnBrk="1" hangingPunct="1">
              <a:spcBef>
                <a:spcPct val="0"/>
              </a:spcBef>
            </a:pPr>
            <a:endParaRPr lang="en-US" baseline="0" dirty="0" smtClean="0"/>
          </a:p>
          <a:p>
            <a:pPr eaLnBrk="1" hangingPunct="1">
              <a:spcBef>
                <a:spcPct val="0"/>
              </a:spcBef>
            </a:pPr>
            <a:r>
              <a:rPr lang="en-US" baseline="0" dirty="0" smtClean="0"/>
              <a:t>Another study by </a:t>
            </a:r>
            <a:r>
              <a:rPr lang="en-US" baseline="0" dirty="0" err="1" smtClean="0"/>
              <a:t>Sunderram</a:t>
            </a:r>
            <a:r>
              <a:rPr lang="en-US" baseline="0" dirty="0" smtClean="0"/>
              <a:t> noted that when you include those with rhinitis, UAD (upper airway dysfunction) and GERD or what we call aero-digestive disorders that the correlation with BMI and weight goes away. Leading him to conclude that there is something else that is driving the sleep apnea in at least some in this population.</a:t>
            </a:r>
            <a:endParaRPr lang="en-US" dirty="0" smtClean="0"/>
          </a:p>
          <a:p>
            <a:pPr eaLnBrk="1" hangingPunct="1">
              <a:spcBef>
                <a:spcPct val="0"/>
              </a:spcBef>
            </a:pPr>
            <a:endParaRPr lang="en-US" dirty="0" smtClean="0"/>
          </a:p>
          <a:p>
            <a:pPr eaLnBrk="1" hangingPunct="1">
              <a:spcBef>
                <a:spcPct val="0"/>
              </a:spcBef>
            </a:pPr>
            <a:r>
              <a:rPr lang="en-US" dirty="0" smtClean="0"/>
              <a:t>And most recently,</a:t>
            </a:r>
            <a:r>
              <a:rPr lang="en-US" baseline="0" dirty="0" smtClean="0"/>
              <a:t> presented at the American Heart Association scientific session :</a:t>
            </a:r>
            <a:r>
              <a:rPr lang="en-US" dirty="0" smtClean="0"/>
              <a:t> researchers studied more than 800 WTC participants between January 2011 to September 2013 with varying exposure to particulate matter, taking into account each first responder's time of arrival, proximity, duration and level of exposure at Ground Zero. They</a:t>
            </a:r>
            <a:r>
              <a:rPr lang="en-US" baseline="0" dirty="0" smtClean="0"/>
              <a:t> concluded that high levels of exposure were linked to OSA.</a:t>
            </a:r>
          </a:p>
          <a:p>
            <a:pPr eaLnBrk="1" hangingPunct="1">
              <a:spcBef>
                <a:spcPct val="0"/>
              </a:spcBef>
            </a:pPr>
            <a:endParaRPr lang="en-US" baseline="0" dirty="0" smtClean="0"/>
          </a:p>
          <a:p>
            <a:pPr eaLnBrk="1" hangingPunct="1">
              <a:spcBef>
                <a:spcPct val="0"/>
              </a:spcBef>
            </a:pPr>
            <a:r>
              <a:rPr lang="en-US" baseline="0" dirty="0" smtClean="0"/>
              <a:t>Now these were all retrospective studies but I think there is beginning to be a growing body of evidence that indicates there is an association between high levels of  particulate matter exposure  and obstructive sleep apnea</a:t>
            </a:r>
            <a:endParaRPr lang="en-US" dirty="0" smtClean="0"/>
          </a:p>
          <a:p>
            <a:pPr eaLnBrk="1" hangingPunct="1">
              <a:spcBef>
                <a:spcPct val="0"/>
              </a:spcBef>
            </a:pPr>
            <a:endParaRPr lang="en-US" dirty="0" smtClean="0"/>
          </a:p>
          <a:p>
            <a:pPr eaLnBrk="1" hangingPunct="1">
              <a:spcBef>
                <a:spcPct val="0"/>
              </a:spcBef>
            </a:pPr>
            <a:r>
              <a:rPr lang="en-US" dirty="0" smtClean="0"/>
              <a:t>While</a:t>
            </a:r>
            <a:r>
              <a:rPr lang="en-US" baseline="0" dirty="0" smtClean="0"/>
              <a:t> there are no studies to date linking inhalation exposure in OIF/OEF veterans, Dr. </a:t>
            </a:r>
            <a:r>
              <a:rPr lang="en-US" dirty="0" smtClean="0"/>
              <a:t>Morris did note in his paper that in</a:t>
            </a:r>
            <a:r>
              <a:rPr lang="en-US" baseline="0" dirty="0" smtClean="0"/>
              <a:t> his cohort of 50 soldiers that 22% had obstructive sleep apnea. </a:t>
            </a:r>
          </a:p>
          <a:p>
            <a:pPr eaLnBrk="1" hangingPunct="1">
              <a:spcBef>
                <a:spcPct val="0"/>
              </a:spcBef>
            </a:pPr>
            <a:r>
              <a:rPr lang="en-US" baseline="0" dirty="0" smtClean="0"/>
              <a:t>=======================</a:t>
            </a:r>
          </a:p>
          <a:p>
            <a:endParaRPr lang="en-US" b="1" dirty="0" smtClean="0"/>
          </a:p>
          <a:p>
            <a:r>
              <a:rPr lang="en-US" b="0" dirty="0" smtClean="0"/>
              <a:t>References:</a:t>
            </a:r>
          </a:p>
          <a:p>
            <a:r>
              <a:rPr lang="en-US" b="1" dirty="0" smtClean="0"/>
              <a:t>Snoring and obstructive sleep apnea among former World Trade Center rescue workers and volunteers.</a:t>
            </a:r>
          </a:p>
          <a:p>
            <a:r>
              <a:rPr lang="en-US" dirty="0" smtClean="0">
                <a:hlinkClick r:id="rId3"/>
              </a:rPr>
              <a:t>de la </a:t>
            </a:r>
            <a:r>
              <a:rPr lang="en-US" dirty="0" err="1" smtClean="0">
                <a:hlinkClick r:id="rId3"/>
              </a:rPr>
              <a:t>Hoz</a:t>
            </a:r>
            <a:r>
              <a:rPr lang="en-US" dirty="0" smtClean="0">
                <a:hlinkClick r:id="rId3"/>
              </a:rPr>
              <a:t> RE</a:t>
            </a:r>
            <a:r>
              <a:rPr lang="en-US" baseline="30000" dirty="0" smtClean="0"/>
              <a:t>1   </a:t>
            </a:r>
            <a:r>
              <a:rPr lang="en-US" baseline="0" dirty="0" smtClean="0"/>
              <a:t>et al.  </a:t>
            </a:r>
            <a:r>
              <a:rPr lang="en-US" dirty="0" smtClean="0">
                <a:hlinkClick r:id="rId4" tooltip="Journal of occupational and environmental medicine / American College of Occupational and Environmental Medicine."/>
              </a:rPr>
              <a:t>J </a:t>
            </a:r>
            <a:r>
              <a:rPr lang="en-US" dirty="0" err="1" smtClean="0">
                <a:hlinkClick r:id="rId4" tooltip="Journal of occupational and environmental medicine / American College of Occupational and Environmental Medicine."/>
              </a:rPr>
              <a:t>Occup</a:t>
            </a:r>
            <a:r>
              <a:rPr lang="en-US" dirty="0" smtClean="0">
                <a:hlinkClick r:id="rId4" tooltip="Journal of occupational and environmental medicine / American College of Occupational and Environmental Medicine."/>
              </a:rPr>
              <a:t> Environ Med.</a:t>
            </a:r>
            <a:r>
              <a:rPr lang="en-US" dirty="0" smtClean="0"/>
              <a:t> 2010 Jan;52(1):29-32</a:t>
            </a:r>
          </a:p>
          <a:p>
            <a:pPr eaLnBrk="1" hangingPunct="1">
              <a:spcBef>
                <a:spcPct val="0"/>
              </a:spcBef>
            </a:pPr>
            <a:endParaRPr lang="en-US" baseline="0" dirty="0" smtClean="0"/>
          </a:p>
          <a:p>
            <a:endParaRPr lang="en-US" dirty="0" smtClean="0"/>
          </a:p>
          <a:p>
            <a:r>
              <a:rPr lang="en-US" b="1" dirty="0" smtClean="0"/>
              <a:t>Unique features of obstructive sleep apnea in World Trade Center responders with </a:t>
            </a:r>
            <a:r>
              <a:rPr lang="en-US" b="1" dirty="0" err="1" smtClean="0"/>
              <a:t>aerodigestive</a:t>
            </a:r>
            <a:r>
              <a:rPr lang="en-US" b="1" dirty="0" smtClean="0"/>
              <a:t> disorders.</a:t>
            </a:r>
          </a:p>
          <a:p>
            <a:r>
              <a:rPr lang="en-US" dirty="0" err="1" smtClean="0">
                <a:hlinkClick r:id="rId5"/>
              </a:rPr>
              <a:t>Sunderram</a:t>
            </a:r>
            <a:r>
              <a:rPr lang="en-US" dirty="0" smtClean="0">
                <a:hlinkClick r:id="rId5"/>
              </a:rPr>
              <a:t> J</a:t>
            </a:r>
            <a:r>
              <a:rPr lang="en-US" baseline="30000" dirty="0" smtClean="0"/>
              <a:t>1</a:t>
            </a:r>
            <a:r>
              <a:rPr lang="en-US" dirty="0" smtClean="0"/>
              <a:t>, et al. </a:t>
            </a:r>
            <a:r>
              <a:rPr lang="en-US" dirty="0" smtClean="0">
                <a:hlinkClick r:id="rId6" tooltip="Journal of occupational and environmental medicine / American College of Occupational and Environmental Medicine."/>
              </a:rPr>
              <a:t>J </a:t>
            </a:r>
            <a:r>
              <a:rPr lang="en-US" dirty="0" err="1" smtClean="0">
                <a:hlinkClick r:id="rId6" tooltip="Journal of occupational and environmental medicine / American College of Occupational and Environmental Medicine."/>
              </a:rPr>
              <a:t>Occup</a:t>
            </a:r>
            <a:r>
              <a:rPr lang="en-US" dirty="0" smtClean="0">
                <a:hlinkClick r:id="rId6" tooltip="Journal of occupational and environmental medicine / American College of Occupational and Environmental Medicine."/>
              </a:rPr>
              <a:t> Environ Med.</a:t>
            </a:r>
            <a:r>
              <a:rPr lang="en-US" dirty="0" smtClean="0"/>
              <a:t> 2011 Sep;53(9):975-80. </a:t>
            </a:r>
          </a:p>
          <a:p>
            <a:endParaRPr lang="en-US" dirty="0" smtClean="0"/>
          </a:p>
          <a:p>
            <a:r>
              <a:rPr lang="en-US" dirty="0" smtClean="0"/>
              <a:t>The two separate studies were both presented on March 20 at the American Heart Association's EPI/NPAM 2014 Scientific Sessions in San Francisco, California by cardiologist </a:t>
            </a:r>
            <a:r>
              <a:rPr lang="en-US" dirty="0" smtClean="0">
                <a:hlinkClick r:id="rId7"/>
              </a:rPr>
              <a:t>Mary Ann McLaughlin, MD, MPH</a:t>
            </a:r>
            <a:r>
              <a:rPr lang="en-US" dirty="0" smtClean="0"/>
              <a:t>, principal investigator for the WTC-CHEST Program at Mount Sinai, (</a:t>
            </a:r>
            <a:r>
              <a:rPr lang="en-US" sz="1200" b="0" i="1" kern="1200" dirty="0" smtClean="0">
                <a:solidFill>
                  <a:schemeClr val="tx1"/>
                </a:solidFill>
                <a:effectLst/>
                <a:latin typeface="+mn-lt"/>
                <a:ea typeface="+mn-ea"/>
                <a:cs typeface="+mn-cs"/>
              </a:rPr>
              <a:t>Epidemiology</a:t>
            </a:r>
            <a:r>
              <a:rPr lang="en-US" sz="1200" b="0" kern="1200" dirty="0" smtClean="0">
                <a:solidFill>
                  <a:schemeClr val="tx1"/>
                </a:solidFill>
                <a:effectLst/>
                <a:latin typeface="+mn-lt"/>
                <a:ea typeface="+mn-ea"/>
                <a:cs typeface="+mn-cs"/>
              </a:rPr>
              <a:t> and Prevention/Nutrition, Physical Activity and Metabolism Scientific Sessions </a:t>
            </a:r>
            <a:endParaRPr lang="en-US" dirty="0" smtClean="0"/>
          </a:p>
          <a:p>
            <a:endParaRPr lang="en-US" dirty="0" smtClean="0"/>
          </a:p>
          <a:p>
            <a:r>
              <a:rPr lang="en-US" b="1" dirty="0" smtClean="0"/>
              <a:t>Study of Active Duty Military for Pulmonary Disease Related to Environmental Deployment Exposures (STAMPEDE) </a:t>
            </a:r>
          </a:p>
          <a:p>
            <a:r>
              <a:rPr lang="en-US" dirty="0" smtClean="0"/>
              <a:t>Michael J. Morris, et al.</a:t>
            </a:r>
            <a:r>
              <a:rPr lang="en-US" baseline="0" dirty="0" smtClean="0"/>
              <a:t> </a:t>
            </a:r>
            <a:r>
              <a:rPr lang="en-US" dirty="0" smtClean="0"/>
              <a:t> American Journal of Respiratory and Critical Care Medicine, Vol. 190, No. 1 (2014), pp. 77-84. </a:t>
            </a:r>
          </a:p>
          <a:p>
            <a:endParaRPr lang="en-US" dirty="0" smtClean="0"/>
          </a:p>
          <a:p>
            <a:endParaRPr lang="en-US" dirty="0" smtClean="0"/>
          </a:p>
          <a:p>
            <a:pPr eaLnBrk="1" hangingPunct="1">
              <a:spcBef>
                <a:spcPct val="0"/>
              </a:spcBef>
            </a:pPr>
            <a:endParaRPr lang="en-US" dirty="0" smtClean="0"/>
          </a:p>
        </p:txBody>
      </p:sp>
    </p:spTree>
    <p:extLst>
      <p:ext uri="{BB962C8B-B14F-4D97-AF65-F5344CB8AC3E}">
        <p14:creationId xmlns:p14="http://schemas.microsoft.com/office/powerpoint/2010/main" val="303644396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smtClean="0">
                <a:solidFill>
                  <a:srgbClr val="FFFF00"/>
                </a:solidFill>
              </a:rPr>
              <a:t>Dr. Arjomandi, what are the salient points that VA</a:t>
            </a:r>
            <a:r>
              <a:rPr lang="en-US" b="1" baseline="0" dirty="0" smtClean="0">
                <a:solidFill>
                  <a:srgbClr val="FFFF00"/>
                </a:solidFill>
              </a:rPr>
              <a:t> pulmonologists and related specialists should bear in mind when they see a Veteran with similar health and exposure concerns?</a:t>
            </a:r>
            <a:endParaRPr lang="en-US" b="1" dirty="0" smtClean="0">
              <a:solidFill>
                <a:srgbClr val="FFFF00"/>
              </a:solidFill>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b="1" dirty="0" smtClean="0">
              <a:solidFill>
                <a:srgbClr val="FFFF00"/>
              </a:solidFill>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b="0" dirty="0" smtClean="0">
                <a:solidFill>
                  <a:srgbClr val="FFFF00"/>
                </a:solidFill>
              </a:rPr>
              <a:t>The most important point in</a:t>
            </a:r>
            <a:r>
              <a:rPr lang="en-US" b="0" baseline="0" dirty="0" smtClean="0">
                <a:solidFill>
                  <a:srgbClr val="FFFF00"/>
                </a:solidFill>
              </a:rPr>
              <a:t> assessment of</a:t>
            </a:r>
            <a:r>
              <a:rPr lang="en-US" b="0" dirty="0" smtClean="0">
                <a:solidFill>
                  <a:srgbClr val="FFFF00"/>
                </a:solidFill>
              </a:rPr>
              <a:t> </a:t>
            </a:r>
            <a:r>
              <a:rPr lang="en-US" b="1" dirty="0" smtClean="0">
                <a:solidFill>
                  <a:srgbClr val="FFFF00"/>
                </a:solidFill>
              </a:rPr>
              <a:t>Irritant-induced asthma and Reactive Airway Dysfunction Syndrome</a:t>
            </a:r>
            <a:r>
              <a:rPr lang="en-US" b="0" baseline="0" dirty="0" smtClean="0">
                <a:solidFill>
                  <a:srgbClr val="FFFF00"/>
                </a:solidFill>
              </a:rPr>
              <a:t> is to investigate the index exposure(s).  The type, intensity, and duration of exposure, and the temporal relationship between the exposure and onset of symptoms are important to identify.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0" baseline="0" dirty="0" smtClean="0">
              <a:solidFill>
                <a:srgbClr val="FFFF00"/>
              </a:solidFill>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b="0" baseline="0" dirty="0" smtClean="0">
                <a:solidFill>
                  <a:srgbClr val="FFFF00"/>
                </a:solidFill>
              </a:rPr>
              <a:t>Radiographic imaging and lung function assessment with PFT along with longitudinal peak flow measurement, airway hyperreactivity assessment, forced </a:t>
            </a:r>
            <a:r>
              <a:rPr lang="en-US" b="0" baseline="0" dirty="0" err="1" smtClean="0">
                <a:solidFill>
                  <a:srgbClr val="FFFF00"/>
                </a:solidFill>
              </a:rPr>
              <a:t>oscillometry</a:t>
            </a:r>
            <a:r>
              <a:rPr lang="en-US" b="0" baseline="0" dirty="0" smtClean="0">
                <a:solidFill>
                  <a:srgbClr val="FFFF00"/>
                </a:solidFill>
              </a:rPr>
              <a:t>, and cardiopulmonary exercise testing are all helpful in determining the presence of these diseases.</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solidFill>
                <a:srgbClr val="FFFF00"/>
              </a:solidFill>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b="0" dirty="0" smtClean="0">
                <a:solidFill>
                  <a:srgbClr val="FFFF00"/>
                </a:solidFill>
              </a:rPr>
              <a:t>For assessment of </a:t>
            </a:r>
            <a:r>
              <a:rPr lang="en-US" b="1" dirty="0" smtClean="0">
                <a:solidFill>
                  <a:srgbClr val="FFFF00"/>
                </a:solidFill>
              </a:rPr>
              <a:t>Vocal Cord Dysfunction</a:t>
            </a:r>
            <a:r>
              <a:rPr lang="en-US" b="0" dirty="0" smtClean="0">
                <a:solidFill>
                  <a:srgbClr val="FFFF00"/>
                </a:solidFill>
              </a:rPr>
              <a:t> differentiation between stridor and</a:t>
            </a:r>
            <a:r>
              <a:rPr lang="en-US" b="0" baseline="0" dirty="0" smtClean="0">
                <a:solidFill>
                  <a:srgbClr val="FFFF00"/>
                </a:solidFill>
              </a:rPr>
              <a:t> wheezing along with an awareness of how common this problem is among some of the veterans are important.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0" baseline="0" dirty="0" smtClean="0">
              <a:solidFill>
                <a:srgbClr val="FFFF00"/>
              </a:solidFill>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b="0" baseline="0" dirty="0" smtClean="0">
                <a:solidFill>
                  <a:srgbClr val="FFFF00"/>
                </a:solidFill>
              </a:rPr>
              <a:t>Work up should include identification of potential causes and triggers and flexible laryngoscopy with or without use of potential trigger.</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0" baseline="0" dirty="0" smtClean="0">
              <a:solidFill>
                <a:srgbClr val="FFFF00"/>
              </a:solidFill>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b="0" baseline="0" dirty="0" smtClean="0">
                <a:solidFill>
                  <a:srgbClr val="FFFF00"/>
                </a:solidFill>
              </a:rPr>
              <a:t>Finally, it should be noted that VCD is a functional impairment and </a:t>
            </a:r>
            <a:r>
              <a:rPr lang="en-US" dirty="0" smtClean="0"/>
              <a:t>not a psychogenic disorder.</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a:t>
            </a:r>
            <a:endParaRPr lang="en-US" dirty="0"/>
          </a:p>
        </p:txBody>
      </p:sp>
      <p:sp>
        <p:nvSpPr>
          <p:cNvPr id="4" name="Slide Number Placeholder 3"/>
          <p:cNvSpPr>
            <a:spLocks noGrp="1"/>
          </p:cNvSpPr>
          <p:nvPr>
            <p:ph type="sldNum" sz="quarter" idx="10"/>
          </p:nvPr>
        </p:nvSpPr>
        <p:spPr/>
        <p:txBody>
          <a:bodyPr/>
          <a:lstStyle/>
          <a:p>
            <a:fld id="{FA0D74C0-D90F-2641-8367-1403A19D3F1B}" type="slidenum">
              <a:rPr lang="en-US" smtClean="0"/>
              <a:t>45</a:t>
            </a:fld>
            <a:endParaRPr lang="en-US"/>
          </a:p>
        </p:txBody>
      </p:sp>
    </p:spTree>
    <p:extLst>
      <p:ext uri="{BB962C8B-B14F-4D97-AF65-F5344CB8AC3E}">
        <p14:creationId xmlns:p14="http://schemas.microsoft.com/office/powerpoint/2010/main" val="353147196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p:cNvSpPr>
            <a:spLocks noGrp="1" noRot="1" noChangeAspect="1"/>
          </p:cNvSpPr>
          <p:nvPr>
            <p:ph type="sldImg"/>
          </p:nvPr>
        </p:nvSpPr>
        <p:spPr bwMode="auto">
          <a:xfrm>
            <a:off x="406400" y="696913"/>
            <a:ext cx="6197600" cy="3486150"/>
          </a:xfrm>
          <a:noFill/>
          <a:ln>
            <a:solidFill>
              <a:srgbClr val="000000"/>
            </a:solidFill>
            <a:miter lim="800000"/>
            <a:headEnd/>
            <a:tailEnd/>
          </a:ln>
        </p:spPr>
      </p:sp>
      <p:sp>
        <p:nvSpPr>
          <p:cNvPr id="1843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Thank you Dr. Arjomandi. Now I am going to present our second case who is a 35 year old OIF/OEF Marine</a:t>
            </a:r>
            <a:r>
              <a:rPr lang="en-US" baseline="0" dirty="0" smtClean="0"/>
              <a:t> Corps </a:t>
            </a:r>
            <a:r>
              <a:rPr lang="en-US" dirty="0" smtClean="0"/>
              <a:t>Veteran who joined the military in 2004 at the age of 20.</a:t>
            </a:r>
          </a:p>
        </p:txBody>
      </p:sp>
    </p:spTree>
    <p:extLst>
      <p:ext uri="{BB962C8B-B14F-4D97-AF65-F5344CB8AC3E}">
        <p14:creationId xmlns:p14="http://schemas.microsoft.com/office/powerpoint/2010/main" val="338311980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ide Image Placeholder 1"/>
          <p:cNvSpPr>
            <a:spLocks noGrp="1" noRot="1" noChangeAspect="1"/>
          </p:cNvSpPr>
          <p:nvPr>
            <p:ph type="sldImg"/>
          </p:nvPr>
        </p:nvSpPr>
        <p:spPr bwMode="auto">
          <a:xfrm>
            <a:off x="406400" y="696913"/>
            <a:ext cx="6197600" cy="3486150"/>
          </a:xfrm>
          <a:noFill/>
          <a:ln>
            <a:solidFill>
              <a:srgbClr val="000000"/>
            </a:solidFill>
            <a:miter lim="800000"/>
            <a:headEnd/>
            <a:tailEnd/>
          </a:ln>
        </p:spPr>
      </p:sp>
      <p:sp>
        <p:nvSpPr>
          <p:cNvPr id="20482"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t>He reports that his SOB started in 2006 while he was still in Iraq He states that previously he could run 2 miles in 12 minutes and it progressed to 2 miles in 17 minutes. His symptoms stayed at a fairly constant level for a few years and</a:t>
            </a:r>
            <a:r>
              <a:rPr lang="en-US" baseline="0" dirty="0" smtClean="0"/>
              <a:t> </a:t>
            </a:r>
            <a:r>
              <a:rPr lang="en-US" dirty="0" smtClean="0"/>
              <a:t>they began getting worse in early 2011. He reports that he can now only go up 1~2 flights of stairs before getting extremely SOB and needing to rest. He also reports several hospital visits due to his dyspnea.</a:t>
            </a:r>
          </a:p>
          <a:p>
            <a:endParaRPr lang="en-US" dirty="0" smtClean="0"/>
          </a:p>
          <a:p>
            <a:r>
              <a:rPr lang="en-US" dirty="0" smtClean="0"/>
              <a:t>He was most concerned about the sand and dust storms. He described that there was “dust every where” got in his mouth, ears, and he was coughing up discolored sputum. </a:t>
            </a:r>
          </a:p>
          <a:p>
            <a:endParaRPr lang="en-US" dirty="0" smtClean="0"/>
          </a:p>
          <a:p>
            <a:r>
              <a:rPr lang="en-US" dirty="0" smtClean="0"/>
              <a:t>Throughout his deployment he experienced frequent episodes of respiratory tract infections which he described as “Iraqi Crud”, for which he was given antibiotics frequently and for most of the time he was deployed. </a:t>
            </a:r>
          </a:p>
          <a:p>
            <a:endParaRPr lang="en-US" dirty="0" smtClean="0"/>
          </a:p>
          <a:p>
            <a:endParaRPr lang="en-US" dirty="0" smtClean="0"/>
          </a:p>
        </p:txBody>
      </p:sp>
    </p:spTree>
    <p:extLst>
      <p:ext uri="{BB962C8B-B14F-4D97-AF65-F5344CB8AC3E}">
        <p14:creationId xmlns:p14="http://schemas.microsoft.com/office/powerpoint/2010/main" val="175070457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Rot="1" noChangeAspect="1" noTextEdit="1"/>
          </p:cNvSpPr>
          <p:nvPr>
            <p:ph type="sldImg"/>
          </p:nvPr>
        </p:nvSpPr>
        <p:spPr bwMode="auto">
          <a:xfrm>
            <a:off x="406400" y="696913"/>
            <a:ext cx="6197600" cy="3486150"/>
          </a:xfrm>
          <a:noFill/>
          <a:ln>
            <a:solidFill>
              <a:srgbClr val="000000"/>
            </a:solidFill>
            <a:miter lim="800000"/>
            <a:headEnd/>
            <a:tailEnd/>
          </a:ln>
        </p:spPr>
      </p:sp>
      <p:sp>
        <p:nvSpPr>
          <p:cNvPr id="51203" name="Rectangle 3"/>
          <p:cNvSpPr>
            <a:spLocks noGrp="1"/>
          </p:cNvSpPr>
          <p:nvPr>
            <p:ph type="body" idx="1"/>
          </p:nvPr>
        </p:nvSpPr>
        <p:spPr bwMode="auto">
          <a:noFill/>
        </p:spPr>
        <p:txBody>
          <a:bodyPr wrap="square" numCol="1" anchor="t" anchorCtr="0" compatLnSpc="1">
            <a:prstTxWarp prst="textNoShape">
              <a:avLst/>
            </a:prstTxWarp>
          </a:bodyPr>
          <a:lstStyle/>
          <a:p>
            <a:r>
              <a:rPr lang="en-US" dirty="0" smtClean="0"/>
              <a:t>He was deployed to Joint Base </a:t>
            </a:r>
            <a:r>
              <a:rPr lang="en-US" dirty="0" err="1" smtClean="0"/>
              <a:t>Balad</a:t>
            </a:r>
            <a:r>
              <a:rPr lang="en-US" dirty="0" smtClean="0"/>
              <a:t> (JBB) from May</a:t>
            </a:r>
            <a:r>
              <a:rPr lang="en-US" baseline="0" dirty="0" smtClean="0"/>
              <a:t> 2005</a:t>
            </a:r>
            <a:r>
              <a:rPr lang="en-US" dirty="0" smtClean="0"/>
              <a:t> to April 2006. At the outset he was a combat truck driver and did a lot of convoy missions, where he was a gunner and was exposed to dusts from the</a:t>
            </a:r>
            <a:r>
              <a:rPr lang="en-US" baseline="0" dirty="0" smtClean="0"/>
              <a:t> land terrain</a:t>
            </a:r>
            <a:r>
              <a:rPr lang="en-US" dirty="0" smtClean="0"/>
              <a:t>. </a:t>
            </a:r>
          </a:p>
          <a:p>
            <a:endParaRPr lang="en-US" dirty="0" smtClean="0"/>
          </a:p>
          <a:p>
            <a:r>
              <a:rPr lang="en-US" dirty="0" smtClean="0"/>
              <a:t>While doing convoy missions, he was often exposed to sand and dust storms. He recalled 4 specific episodes when he was caught in dust storms with one particularly intense episode that lasted for about 24 hours - he was outside in the dust storms performing guard duty activities using a bandana as a face kerchief. </a:t>
            </a:r>
          </a:p>
          <a:p>
            <a:endParaRPr lang="en-US" dirty="0" smtClean="0"/>
          </a:p>
          <a:p>
            <a:r>
              <a:rPr lang="en-US" dirty="0" smtClean="0"/>
              <a:t>He was later</a:t>
            </a:r>
            <a:r>
              <a:rPr lang="en-US" baseline="0" dirty="0" smtClean="0"/>
              <a:t> re-</a:t>
            </a:r>
            <a:r>
              <a:rPr lang="en-US" dirty="0" smtClean="0"/>
              <a:t>assigned to</a:t>
            </a:r>
            <a:r>
              <a:rPr lang="en-US" baseline="0" dirty="0" smtClean="0"/>
              <a:t> do military police and </a:t>
            </a:r>
            <a:r>
              <a:rPr lang="en-US" dirty="0" smtClean="0"/>
              <a:t>guard duty where he worked 12 hour shifts 6 days a week. He stood</a:t>
            </a:r>
            <a:r>
              <a:rPr lang="en-US" baseline="0" dirty="0" smtClean="0"/>
              <a:t> guard approximately </a:t>
            </a:r>
            <a:r>
              <a:rPr lang="en-US" dirty="0" smtClean="0"/>
              <a:t>200 yards from the large burn pit at JBB, and he frequently inhaled the smoke from the burn pit. </a:t>
            </a:r>
          </a:p>
          <a:p>
            <a:endParaRPr lang="en-US" dirty="0" smtClean="0"/>
          </a:p>
          <a:p>
            <a:endParaRPr lang="en-US" dirty="0" smtClean="0"/>
          </a:p>
          <a:p>
            <a:endParaRPr lang="en-US" dirty="0" smtClean="0"/>
          </a:p>
          <a:p>
            <a:endParaRPr lang="en-US" dirty="0" smtClean="0"/>
          </a:p>
        </p:txBody>
      </p:sp>
    </p:spTree>
    <p:extLst>
      <p:ext uri="{BB962C8B-B14F-4D97-AF65-F5344CB8AC3E}">
        <p14:creationId xmlns:p14="http://schemas.microsoft.com/office/powerpoint/2010/main" val="11382246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b="1" dirty="0" smtClean="0"/>
              <a:t>Is airborne hazard exposure a valid concern with respect to this Veteran’s respiratory symptoms? </a:t>
            </a:r>
          </a:p>
          <a:p>
            <a:endParaRPr lang="en-US" b="1" dirty="0" smtClean="0"/>
          </a:p>
          <a:p>
            <a:r>
              <a:rPr lang="en-US" b="1" dirty="0" smtClean="0"/>
              <a:t>To answer this question, use the blue polling icon above my head.  We’ll move on and come back to your results in just a moment.</a:t>
            </a:r>
          </a:p>
          <a:p>
            <a:endParaRPr lang="en-US" b="1" dirty="0"/>
          </a:p>
        </p:txBody>
      </p:sp>
    </p:spTree>
    <p:extLst>
      <p:ext uri="{BB962C8B-B14F-4D97-AF65-F5344CB8AC3E}">
        <p14:creationId xmlns:p14="http://schemas.microsoft.com/office/powerpoint/2010/main" val="6529579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p:spPr>
      </p:sp>
      <p:sp>
        <p:nvSpPr>
          <p:cNvPr id="3" name="Notes Placeholder 2"/>
          <p:cNvSpPr>
            <a:spLocks noGrp="1"/>
          </p:cNvSpPr>
          <p:nvPr>
            <p:ph type="body" idx="1"/>
          </p:nvPr>
        </p:nvSpPr>
        <p:spPr/>
        <p:txBody>
          <a:bodyPr/>
          <a:lstStyle/>
          <a:p>
            <a:pPr eaLnBrk="1" fontAlgn="auto" hangingPunct="1">
              <a:spcBef>
                <a:spcPts val="0"/>
              </a:spcBef>
              <a:spcAft>
                <a:spcPts val="0"/>
              </a:spcAft>
              <a:defRPr/>
            </a:pPr>
            <a:r>
              <a:rPr lang="en-US" dirty="0" smtClean="0"/>
              <a:t>In response to stakeholder concerns Congress enacted Public Law 112-260 which mandated that the VA to establish the AH&amp;OBP Registry</a:t>
            </a:r>
          </a:p>
          <a:p>
            <a:pPr eaLnBrk="1" fontAlgn="auto" hangingPunct="1">
              <a:spcBef>
                <a:spcPts val="0"/>
              </a:spcBef>
              <a:spcAft>
                <a:spcPts val="0"/>
              </a:spcAft>
              <a:defRPr/>
            </a:pPr>
            <a:endParaRPr lang="en-US" dirty="0" smtClean="0"/>
          </a:p>
          <a:p>
            <a:pPr eaLnBrk="1" fontAlgn="auto" hangingPunct="1">
              <a:spcBef>
                <a:spcPts val="0"/>
              </a:spcBef>
              <a:spcAft>
                <a:spcPts val="0"/>
              </a:spcAft>
              <a:defRPr/>
            </a:pPr>
            <a:r>
              <a:rPr lang="en-US" dirty="0" smtClean="0"/>
              <a:t>Purpose </a:t>
            </a:r>
          </a:p>
          <a:p>
            <a:pPr eaLnBrk="1" fontAlgn="auto" hangingPunct="1">
              <a:spcBef>
                <a:spcPts val="0"/>
              </a:spcBef>
              <a:spcAft>
                <a:spcPts val="0"/>
              </a:spcAft>
              <a:defRPr/>
            </a:pPr>
            <a:r>
              <a:rPr lang="en-US" dirty="0" smtClean="0"/>
              <a:t>Monitor and ascertain health effects from exposures</a:t>
            </a:r>
          </a:p>
          <a:p>
            <a:pPr eaLnBrk="1" fontAlgn="auto" hangingPunct="1">
              <a:spcBef>
                <a:spcPts val="0"/>
              </a:spcBef>
              <a:spcAft>
                <a:spcPts val="0"/>
              </a:spcAft>
              <a:defRPr/>
            </a:pPr>
            <a:r>
              <a:rPr lang="en-US" dirty="0" smtClean="0"/>
              <a:t>Monitor the health care of Veterans with concerns</a:t>
            </a:r>
          </a:p>
          <a:p>
            <a:pPr eaLnBrk="1" fontAlgn="auto" hangingPunct="1">
              <a:spcBef>
                <a:spcPts val="0"/>
              </a:spcBef>
              <a:spcAft>
                <a:spcPts val="0"/>
              </a:spcAft>
              <a:defRPr/>
            </a:pPr>
            <a:r>
              <a:rPr lang="en-US" dirty="0" smtClean="0"/>
              <a:t>Provide high quality health services</a:t>
            </a:r>
          </a:p>
          <a:p>
            <a:pPr eaLnBrk="1" fontAlgn="auto" hangingPunct="1">
              <a:spcBef>
                <a:spcPts val="0"/>
              </a:spcBef>
              <a:spcAft>
                <a:spcPts val="0"/>
              </a:spcAft>
              <a:defRPr/>
            </a:pPr>
            <a:r>
              <a:rPr lang="en-US" dirty="0" smtClean="0"/>
              <a:t>==========================</a:t>
            </a:r>
          </a:p>
          <a:p>
            <a:pPr eaLnBrk="1" fontAlgn="auto" hangingPunct="1">
              <a:spcBef>
                <a:spcPts val="0"/>
              </a:spcBef>
              <a:spcAft>
                <a:spcPts val="0"/>
              </a:spcAft>
              <a:defRPr/>
            </a:pPr>
            <a:endParaRPr lang="en-US" dirty="0" smtClean="0"/>
          </a:p>
        </p:txBody>
      </p:sp>
      <p:sp>
        <p:nvSpPr>
          <p:cNvPr id="2662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22C96D9-0C5B-44D3-BA54-069D2C997576}" type="slidenum">
              <a:rPr lang="en-US" altLang="en-US"/>
              <a:pPr fontAlgn="base">
                <a:spcBef>
                  <a:spcPct val="0"/>
                </a:spcBef>
                <a:spcAft>
                  <a:spcPct val="0"/>
                </a:spcAft>
                <a:defRPr/>
              </a:pPr>
              <a:t>5</a:t>
            </a:fld>
            <a:endParaRPr lang="en-US" altLang="en-US"/>
          </a:p>
        </p:txBody>
      </p:sp>
    </p:spTree>
    <p:extLst>
      <p:ext uri="{BB962C8B-B14F-4D97-AF65-F5344CB8AC3E}">
        <p14:creationId xmlns:p14="http://schemas.microsoft.com/office/powerpoint/2010/main" val="111491036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p:cNvSpPr>
            <a:spLocks noGrp="1" noRot="1" noChangeAspect="1"/>
          </p:cNvSpPr>
          <p:nvPr>
            <p:ph type="sldImg"/>
          </p:nvPr>
        </p:nvSpPr>
        <p:spPr bwMode="auto">
          <a:xfrm>
            <a:off x="406400" y="696913"/>
            <a:ext cx="6197600" cy="3486150"/>
          </a:xfrm>
          <a:noFill/>
          <a:ln>
            <a:solidFill>
              <a:srgbClr val="000000"/>
            </a:solidFill>
            <a:miter lim="800000"/>
            <a:headEnd/>
            <a:tailEnd/>
          </a:ln>
        </p:spPr>
      </p:sp>
      <p:sp>
        <p:nvSpPr>
          <p:cNvPr id="2867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b="1" dirty="0" smtClean="0"/>
              <a:t>Dr. Falvo, we’ve discussed the concerns about burn pit smoke. This Veteran</a:t>
            </a:r>
            <a:r>
              <a:rPr lang="en-US" b="1" baseline="0" dirty="0" smtClean="0"/>
              <a:t> was also exposed to burn pit smoke, but he was particularly concerned about sand and dust storms. Can you comment more on what type of data we have about PM pollution in the deployed environment?</a:t>
            </a:r>
          </a:p>
          <a:p>
            <a:pPr eaLnBrk="1" hangingPunct="1">
              <a:spcBef>
                <a:spcPct val="0"/>
              </a:spcBef>
            </a:pPr>
            <a:endParaRPr lang="en-US" baseline="0" dirty="0" smtClean="0"/>
          </a:p>
          <a:p>
            <a:pPr eaLnBrk="1" hangingPunct="1">
              <a:spcBef>
                <a:spcPct val="0"/>
              </a:spcBef>
            </a:pPr>
            <a:r>
              <a:rPr lang="en-US" dirty="0" smtClean="0"/>
              <a:t>There has been some limited air sampling surveillance</a:t>
            </a:r>
            <a:r>
              <a:rPr lang="en-US" baseline="0" dirty="0" smtClean="0"/>
              <a:t> performed by the Department of Defense in Iraq and Afghanistan which indicated PM levels that </a:t>
            </a:r>
            <a:r>
              <a:rPr lang="en-US" dirty="0" smtClean="0"/>
              <a:t>exceeded occupational and military exposure guidelines –</a:t>
            </a:r>
            <a:r>
              <a:rPr lang="en-US" baseline="0" dirty="0" smtClean="0"/>
              <a:t> levels that are approximately 10 times those observed in the United States. </a:t>
            </a:r>
            <a:r>
              <a:rPr lang="en-US" dirty="0" smtClean="0"/>
              <a:t>One of the primary contributors to this elevated PM are the sand and dust storms characteristic of the region. In fact,</a:t>
            </a:r>
            <a:r>
              <a:rPr lang="en-US" baseline="0" dirty="0" smtClean="0"/>
              <a:t> dust storm events – which are periods of significantly elevated PM levels – occur approximately 1 out of every 3 days in the region. </a:t>
            </a:r>
            <a:endParaRPr lang="en-US" dirty="0" smtClean="0"/>
          </a:p>
          <a:p>
            <a:pPr eaLnBrk="1" hangingPunct="1">
              <a:spcBef>
                <a:spcPct val="0"/>
              </a:spcBef>
            </a:pPr>
            <a:endParaRPr lang="en-US" dirty="0" smtClean="0"/>
          </a:p>
          <a:p>
            <a:pPr eaLnBrk="1" hangingPunct="1">
              <a:spcBef>
                <a:spcPct val="0"/>
              </a:spcBef>
            </a:pPr>
            <a:r>
              <a:rPr lang="en-US" b="0" dirty="0" smtClean="0"/>
              <a:t>Although there have been conflicting reports and limited analyses, one study has suggested that chemical and mineralogical compositions of the sand/dust particles in the region are unique and are characterized as angular, having sharp edges and containing trace metals including titanium. The long-term respiratory outcome</a:t>
            </a:r>
            <a:r>
              <a:rPr lang="en-US" b="0" baseline="0" dirty="0" smtClean="0"/>
              <a:t> of such exposures are still being evaluated.</a:t>
            </a:r>
          </a:p>
          <a:p>
            <a:pPr eaLnBrk="1" hangingPunct="1">
              <a:spcBef>
                <a:spcPct val="0"/>
              </a:spcBef>
            </a:pPr>
            <a:r>
              <a:rPr lang="en-US" b="1" baseline="0" dirty="0" smtClean="0"/>
              <a:t>============</a:t>
            </a:r>
          </a:p>
          <a:p>
            <a:pPr eaLnBrk="1" hangingPunct="1">
              <a:spcBef>
                <a:spcPct val="0"/>
              </a:spcBef>
            </a:pPr>
            <a:endParaRPr lang="en-US" b="1" baseline="0" dirty="0" smtClean="0"/>
          </a:p>
          <a:p>
            <a:pPr eaLnBrk="1" hangingPunct="1">
              <a:spcBef>
                <a:spcPct val="0"/>
              </a:spcBef>
            </a:pPr>
            <a:r>
              <a:rPr lang="en-US" b="1" baseline="0" dirty="0" smtClean="0"/>
              <a:t>Refs:</a:t>
            </a:r>
          </a:p>
          <a:p>
            <a:pPr defTabSz="931774" eaLnBrk="1" hangingPunct="1">
              <a:spcBef>
                <a:spcPct val="0"/>
              </a:spcBef>
              <a:defRPr/>
            </a:pPr>
            <a:r>
              <a:rPr lang="en-US" dirty="0" err="1"/>
              <a:t>Engelbrecht</a:t>
            </a:r>
            <a:r>
              <a:rPr lang="en-US" dirty="0"/>
              <a:t> JP et al. Characterizing mineral dusts and other aerosols from the Middle East--Part 1: ambient sampling. </a:t>
            </a:r>
            <a:r>
              <a:rPr lang="en-US" i="1" dirty="0" err="1"/>
              <a:t>Inhal.Toxicol</a:t>
            </a:r>
            <a:r>
              <a:rPr lang="en-US" i="1" dirty="0"/>
              <a:t>.</a:t>
            </a:r>
            <a:r>
              <a:rPr lang="en-US" dirty="0"/>
              <a:t> 2009;21(4):297-326.</a:t>
            </a:r>
          </a:p>
          <a:p>
            <a:pPr marL="0" marR="0" indent="0" algn="l" defTabSz="914400" rtl="0" eaLnBrk="1" fontAlgn="base" latinLnBrk="0" hangingPunct="1">
              <a:lnSpc>
                <a:spcPct val="100000"/>
              </a:lnSpc>
              <a:spcBef>
                <a:spcPct val="0"/>
              </a:spcBef>
              <a:spcAft>
                <a:spcPct val="0"/>
              </a:spcAft>
              <a:buClrTx/>
              <a:buSzTx/>
              <a:buFontTx/>
              <a:buNone/>
              <a:tabLst/>
              <a:defRPr/>
            </a:pPr>
            <a:r>
              <a:rPr lang="en-US" sz="1200" kern="1200" dirty="0" err="1" smtClean="0">
                <a:solidFill>
                  <a:schemeClr val="tx1"/>
                </a:solidFill>
                <a:effectLst/>
                <a:latin typeface="+mn-lt"/>
                <a:ea typeface="+mn-ea"/>
                <a:cs typeface="+mn-cs"/>
              </a:rPr>
              <a:t>Thalib</a:t>
            </a:r>
            <a:r>
              <a:rPr lang="en-US" sz="1200" kern="1200" dirty="0" smtClean="0">
                <a:solidFill>
                  <a:schemeClr val="tx1"/>
                </a:solidFill>
                <a:effectLst/>
                <a:latin typeface="+mn-lt"/>
                <a:ea typeface="+mn-ea"/>
                <a:cs typeface="+mn-cs"/>
              </a:rPr>
              <a:t> L, Al-</a:t>
            </a:r>
            <a:r>
              <a:rPr lang="en-US" sz="1200" kern="1200" dirty="0" err="1" smtClean="0">
                <a:solidFill>
                  <a:schemeClr val="tx1"/>
                </a:solidFill>
                <a:effectLst/>
                <a:latin typeface="+mn-lt"/>
                <a:ea typeface="+mn-ea"/>
                <a:cs typeface="+mn-cs"/>
              </a:rPr>
              <a:t>Taiar</a:t>
            </a:r>
            <a:r>
              <a:rPr lang="en-US" sz="1200" kern="1200" dirty="0" smtClean="0">
                <a:solidFill>
                  <a:schemeClr val="tx1"/>
                </a:solidFill>
                <a:effectLst/>
                <a:latin typeface="+mn-lt"/>
                <a:ea typeface="+mn-ea"/>
                <a:cs typeface="+mn-cs"/>
              </a:rPr>
              <a:t> A. Dust storms and the risk of asthma admissions to hospitals in Kuwait. </a:t>
            </a:r>
            <a:r>
              <a:rPr lang="en-US" sz="1200" i="1" kern="1200" dirty="0" smtClean="0">
                <a:solidFill>
                  <a:schemeClr val="tx1"/>
                </a:solidFill>
                <a:effectLst/>
                <a:latin typeface="+mn-lt"/>
                <a:ea typeface="+mn-ea"/>
                <a:cs typeface="+mn-cs"/>
              </a:rPr>
              <a:t>Science of The Total Environment</a:t>
            </a:r>
            <a:r>
              <a:rPr lang="en-US" sz="1200" kern="1200" dirty="0" smtClean="0">
                <a:solidFill>
                  <a:schemeClr val="tx1"/>
                </a:solidFill>
                <a:effectLst/>
                <a:latin typeface="+mn-lt"/>
                <a:ea typeface="+mn-ea"/>
                <a:cs typeface="+mn-cs"/>
              </a:rPr>
              <a:t> 2012;433(0):347-51.</a:t>
            </a:r>
          </a:p>
          <a:p>
            <a:pPr marL="0" marR="0" indent="0" algn="l" defTabSz="914400" rtl="0" eaLnBrk="1" fontAlgn="base" latinLnBrk="0" hangingPunct="1">
              <a:lnSpc>
                <a:spcPct val="100000"/>
              </a:lnSpc>
              <a:spcBef>
                <a:spcPct val="0"/>
              </a:spcBef>
              <a:spcAft>
                <a:spcPct val="0"/>
              </a:spcAft>
              <a:buClrTx/>
              <a:buSzTx/>
              <a:buFontTx/>
              <a:buNone/>
              <a:tabLst/>
              <a:defRPr/>
            </a:pPr>
            <a:r>
              <a:rPr lang="en-US" sz="1200" kern="1200" dirty="0" smtClean="0">
                <a:solidFill>
                  <a:schemeClr val="tx1"/>
                </a:solidFill>
                <a:effectLst/>
                <a:latin typeface="+mn-lt"/>
                <a:ea typeface="+mn-ea"/>
                <a:cs typeface="+mn-cs"/>
              </a:rPr>
              <a:t>Szema AM et al. Iraq Dust Is Respirable, Sharp, and Metal-Laden and Induces Lung Inflammation With Fibrosis in Mice via IL-2 </a:t>
            </a:r>
            <a:r>
              <a:rPr lang="en-US" sz="1200" kern="1200" dirty="0" err="1" smtClean="0">
                <a:solidFill>
                  <a:schemeClr val="tx1"/>
                </a:solidFill>
                <a:effectLst/>
                <a:latin typeface="+mn-lt"/>
                <a:ea typeface="+mn-ea"/>
                <a:cs typeface="+mn-cs"/>
              </a:rPr>
              <a:t>Upregulation</a:t>
            </a:r>
            <a:r>
              <a:rPr lang="en-US" sz="1200" kern="1200" dirty="0" smtClean="0">
                <a:solidFill>
                  <a:schemeClr val="tx1"/>
                </a:solidFill>
                <a:effectLst/>
                <a:latin typeface="+mn-lt"/>
                <a:ea typeface="+mn-ea"/>
                <a:cs typeface="+mn-cs"/>
              </a:rPr>
              <a:t> and Depletion of Regulatory T Cells. </a:t>
            </a:r>
            <a:r>
              <a:rPr lang="en-US" sz="1200" i="1" kern="1200" dirty="0" smtClean="0">
                <a:solidFill>
                  <a:schemeClr val="tx1"/>
                </a:solidFill>
                <a:effectLst/>
                <a:latin typeface="+mn-lt"/>
                <a:ea typeface="+mn-ea"/>
                <a:cs typeface="+mn-cs"/>
              </a:rPr>
              <a:t>J </a:t>
            </a:r>
            <a:r>
              <a:rPr lang="en-US" sz="1200" i="1" kern="1200" dirty="0" err="1" smtClean="0">
                <a:solidFill>
                  <a:schemeClr val="tx1"/>
                </a:solidFill>
                <a:effectLst/>
                <a:latin typeface="+mn-lt"/>
                <a:ea typeface="+mn-ea"/>
                <a:cs typeface="+mn-cs"/>
              </a:rPr>
              <a:t>Occup</a:t>
            </a:r>
            <a:r>
              <a:rPr lang="en-US" sz="1200" i="1" kern="1200" dirty="0" smtClean="0">
                <a:solidFill>
                  <a:schemeClr val="tx1"/>
                </a:solidFill>
                <a:effectLst/>
                <a:latin typeface="+mn-lt"/>
                <a:ea typeface="+mn-ea"/>
                <a:cs typeface="+mn-cs"/>
              </a:rPr>
              <a:t> Environ Med</a:t>
            </a:r>
            <a:r>
              <a:rPr lang="en-US" sz="1200" kern="1200" dirty="0" smtClean="0">
                <a:solidFill>
                  <a:schemeClr val="tx1"/>
                </a:solidFill>
                <a:effectLst/>
                <a:latin typeface="+mn-lt"/>
                <a:ea typeface="+mn-ea"/>
                <a:cs typeface="+mn-cs"/>
              </a:rPr>
              <a:t> 2014;56(3):243-51.</a:t>
            </a:r>
            <a:endParaRPr lang="en-US" b="1" dirty="0" smtClean="0"/>
          </a:p>
          <a:p>
            <a:pPr eaLnBrk="1" hangingPunct="1">
              <a:spcBef>
                <a:spcPct val="0"/>
              </a:spcBef>
            </a:pPr>
            <a:endParaRPr lang="en-US" dirty="0" smtClean="0"/>
          </a:p>
          <a:p>
            <a:pPr eaLnBrk="1" hangingPunct="1">
              <a:spcBef>
                <a:spcPct val="0"/>
              </a:spcBef>
            </a:pPr>
            <a:r>
              <a:rPr lang="en-US" b="1" dirty="0" smtClean="0"/>
              <a:t>Photo Credits:</a:t>
            </a:r>
          </a:p>
          <a:p>
            <a:r>
              <a:rPr lang="en-US" dirty="0" smtClean="0">
                <a:effectLst/>
              </a:rPr>
              <a:t>U.S. Navy Sailors prepare to take cover as a sandstorm engulfs the hardened aircraft shelter at Al </a:t>
            </a:r>
            <a:r>
              <a:rPr lang="en-US" dirty="0" err="1" smtClean="0">
                <a:effectLst/>
              </a:rPr>
              <a:t>Asad</a:t>
            </a:r>
            <a:r>
              <a:rPr lang="en-US" dirty="0" smtClean="0">
                <a:effectLst/>
              </a:rPr>
              <a:t> Air Base, Iraq, May 21, 2007. Pilots stationed at Al </a:t>
            </a:r>
            <a:r>
              <a:rPr lang="en-US" dirty="0" err="1" smtClean="0">
                <a:effectLst/>
              </a:rPr>
              <a:t>Asad</a:t>
            </a:r>
            <a:r>
              <a:rPr lang="en-US" dirty="0" smtClean="0">
                <a:effectLst/>
              </a:rPr>
              <a:t> use the base to fly missions in support of the war on terror. (U.S. Navy photo by Senior Chief Aviation Structural Mechanic Andrew Stack) (Released).</a:t>
            </a:r>
          </a:p>
          <a:p>
            <a:r>
              <a:rPr lang="en-US" b="1" dirty="0" smtClean="0">
                <a:effectLst/>
              </a:rPr>
              <a:t>Photographer's Name: </a:t>
            </a:r>
            <a:r>
              <a:rPr lang="en-US" dirty="0" smtClean="0">
                <a:effectLst/>
              </a:rPr>
              <a:t>AMCS ANDREW </a:t>
            </a:r>
            <a:r>
              <a:rPr lang="en-US" dirty="0" err="1" smtClean="0">
                <a:effectLst/>
              </a:rPr>
              <a:t>STACK</a:t>
            </a:r>
            <a:r>
              <a:rPr lang="en-US" b="1" dirty="0" err="1" smtClean="0">
                <a:effectLst/>
              </a:rPr>
              <a:t>Location</a:t>
            </a:r>
            <a:r>
              <a:rPr lang="en-US" b="1" dirty="0" smtClean="0">
                <a:effectLst/>
              </a:rPr>
              <a:t>: </a:t>
            </a:r>
            <a:r>
              <a:rPr lang="en-US" dirty="0" smtClean="0">
                <a:effectLst/>
              </a:rPr>
              <a:t>AL ASAD</a:t>
            </a:r>
            <a:br>
              <a:rPr lang="en-US" dirty="0" smtClean="0">
                <a:effectLst/>
              </a:rPr>
            </a:br>
            <a:r>
              <a:rPr lang="en-US" b="1" dirty="0" smtClean="0">
                <a:effectLst/>
              </a:rPr>
              <a:t>Date Shot: </a:t>
            </a:r>
            <a:r>
              <a:rPr lang="en-US" dirty="0" smtClean="0">
                <a:effectLst/>
              </a:rPr>
              <a:t>6/15/2007</a:t>
            </a:r>
            <a:r>
              <a:rPr lang="en-US" b="1" dirty="0" smtClean="0">
                <a:effectLst/>
              </a:rPr>
              <a:t>Date Posted: </a:t>
            </a:r>
            <a:r>
              <a:rPr lang="en-US" i="1" dirty="0" err="1" smtClean="0">
                <a:effectLst/>
              </a:rPr>
              <a:t>unknown</a:t>
            </a:r>
            <a:r>
              <a:rPr lang="en-US" b="1" dirty="0" err="1" smtClean="0">
                <a:effectLst/>
              </a:rPr>
              <a:t>VIRIN</a:t>
            </a:r>
            <a:r>
              <a:rPr lang="en-US" b="1" dirty="0" smtClean="0">
                <a:effectLst/>
              </a:rPr>
              <a:t>: </a:t>
            </a:r>
            <a:r>
              <a:rPr lang="en-US" dirty="0" smtClean="0">
                <a:effectLst/>
              </a:rPr>
              <a:t>070521-N-TW583-021</a:t>
            </a:r>
          </a:p>
          <a:p>
            <a:endParaRPr lang="en-US" dirty="0" smtClean="0">
              <a:effectLst/>
            </a:endParaRPr>
          </a:p>
          <a:p>
            <a:r>
              <a:rPr lang="en-US" dirty="0" smtClean="0">
                <a:effectLst/>
              </a:rPr>
              <a:t>Pilots of Mi-17 helicopters, assigned to Kandahar Air Wing, come in for a dust landing during an air assault training mission, enabled by air crews from the 25th Combat Aviation Brigade in Kandahar province, Afghanistan, Feb. 29, 2012. (U.S. Army photo by Sgt. Daniel Schroeder/Released)</a:t>
            </a:r>
          </a:p>
          <a:p>
            <a:r>
              <a:rPr lang="en-US" b="1" dirty="0" smtClean="0">
                <a:effectLst/>
              </a:rPr>
              <a:t>Photographer's Name: </a:t>
            </a:r>
            <a:r>
              <a:rPr lang="en-US" dirty="0" smtClean="0">
                <a:effectLst/>
              </a:rPr>
              <a:t>SGT Daniel </a:t>
            </a:r>
            <a:r>
              <a:rPr lang="en-US" dirty="0" err="1" smtClean="0">
                <a:effectLst/>
              </a:rPr>
              <a:t>Schroeder</a:t>
            </a:r>
            <a:r>
              <a:rPr lang="en-US" b="1" dirty="0" err="1" smtClean="0">
                <a:effectLst/>
              </a:rPr>
              <a:t>Location</a:t>
            </a:r>
            <a:r>
              <a:rPr lang="en-US" b="1" dirty="0" smtClean="0">
                <a:effectLst/>
              </a:rPr>
              <a:t>: </a:t>
            </a:r>
            <a:r>
              <a:rPr lang="en-US" dirty="0" smtClean="0">
                <a:effectLst/>
              </a:rPr>
              <a:t/>
            </a:r>
            <a:br>
              <a:rPr lang="en-US" dirty="0" smtClean="0">
                <a:effectLst/>
              </a:rPr>
            </a:br>
            <a:r>
              <a:rPr lang="en-US" b="1" dirty="0" smtClean="0">
                <a:effectLst/>
              </a:rPr>
              <a:t>Date Shot: </a:t>
            </a:r>
            <a:r>
              <a:rPr lang="en-US" dirty="0" smtClean="0">
                <a:effectLst/>
              </a:rPr>
              <a:t>2/29/2012</a:t>
            </a:r>
            <a:r>
              <a:rPr lang="en-US" b="1" dirty="0" smtClean="0">
                <a:effectLst/>
              </a:rPr>
              <a:t>Date Posted: </a:t>
            </a:r>
            <a:r>
              <a:rPr lang="en-US" dirty="0" smtClean="0">
                <a:effectLst/>
              </a:rPr>
              <a:t>3/5/2012</a:t>
            </a:r>
            <a:r>
              <a:rPr lang="en-US" b="1" dirty="0" smtClean="0">
                <a:effectLst/>
              </a:rPr>
              <a:t>VIRIN: </a:t>
            </a:r>
            <a:r>
              <a:rPr lang="en-US" dirty="0" smtClean="0">
                <a:effectLst/>
              </a:rPr>
              <a:t>120229-A-UG106735</a:t>
            </a:r>
          </a:p>
          <a:p>
            <a:endParaRPr lang="en-US" dirty="0" smtClean="0">
              <a:effectLst/>
            </a:endParaRPr>
          </a:p>
          <a:p>
            <a:pPr eaLnBrk="1" hangingPunct="1">
              <a:spcBef>
                <a:spcPct val="0"/>
              </a:spcBef>
            </a:pPr>
            <a:endParaRPr lang="en-US" dirty="0" smtClean="0"/>
          </a:p>
        </p:txBody>
      </p:sp>
    </p:spTree>
    <p:extLst>
      <p:ext uri="{BB962C8B-B14F-4D97-AF65-F5344CB8AC3E}">
        <p14:creationId xmlns:p14="http://schemas.microsoft.com/office/powerpoint/2010/main" val="183739581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eaLnBrk="1" hangingPunct="1">
              <a:spcBef>
                <a:spcPct val="0"/>
              </a:spcBef>
            </a:pPr>
            <a:r>
              <a:rPr lang="en-US" b="1" dirty="0" smtClean="0"/>
              <a:t>Dr. Sotolongo, this Vet had frequent respiratory infections while in Iraq, this is the second time that we have heard</a:t>
            </a:r>
            <a:r>
              <a:rPr lang="en-US" b="1" baseline="0" dirty="0" smtClean="0"/>
              <a:t> the term “Iraqi Crud”, what is this condition? </a:t>
            </a:r>
          </a:p>
          <a:p>
            <a:pPr eaLnBrk="1" hangingPunct="1">
              <a:spcBef>
                <a:spcPct val="0"/>
              </a:spcBef>
            </a:pPr>
            <a:endParaRPr lang="en-US" b="1" baseline="0" dirty="0" smtClean="0"/>
          </a:p>
          <a:p>
            <a:pPr eaLnBrk="1" hangingPunct="1">
              <a:spcBef>
                <a:spcPct val="0"/>
              </a:spcBef>
            </a:pPr>
            <a:r>
              <a:rPr lang="en-US" dirty="0" smtClean="0"/>
              <a:t>Thank you Dr.</a:t>
            </a:r>
            <a:r>
              <a:rPr lang="en-US" baseline="0" dirty="0" smtClean="0"/>
              <a:t> Osinubi</a:t>
            </a:r>
            <a:r>
              <a:rPr lang="en-US" dirty="0" smtClean="0"/>
              <a:t>,</a:t>
            </a:r>
          </a:p>
          <a:p>
            <a:pPr eaLnBrk="1" hangingPunct="1"/>
            <a:endParaRPr lang="en-US" dirty="0" smtClean="0"/>
          </a:p>
          <a:p>
            <a:pPr eaLnBrk="1" hangingPunct="1"/>
            <a:r>
              <a:rPr lang="en-US" dirty="0" smtClean="0"/>
              <a:t>“</a:t>
            </a:r>
            <a:r>
              <a:rPr lang="en-US" b="1" dirty="0" smtClean="0"/>
              <a:t>Iraqi Crud”</a:t>
            </a:r>
            <a:r>
              <a:rPr lang="en-US" dirty="0" smtClean="0"/>
              <a:t> is a general term coined by Iraqi war veterans to describe the constellation of symptoms that they experienced during their</a:t>
            </a:r>
            <a:r>
              <a:rPr lang="en-US" baseline="0" dirty="0" smtClean="0"/>
              <a:t> deployment. While it was initially used to describe an acute experience suffered while they were deployed it is now being used by them to describe more of their chronic symptoms. These symptoms are usually cough productive of dark or black sputum, rhinitis, sinusitis,  and shortness of breath . It has sometimes be used to described digestive problems such as diarrhea.</a:t>
            </a:r>
          </a:p>
          <a:p>
            <a:pPr eaLnBrk="1" hangingPunct="1"/>
            <a:endParaRPr lang="en-US" baseline="0" dirty="0" smtClean="0"/>
          </a:p>
          <a:p>
            <a:pPr eaLnBrk="1" hangingPunct="1"/>
            <a:r>
              <a:rPr lang="en-US" b="1" baseline="0" dirty="0" smtClean="0"/>
              <a:t>So, what are the types of respiratory conditions that have been reported in deployed settings or as a consequence of deployments to this region?</a:t>
            </a:r>
          </a:p>
          <a:p>
            <a:pPr eaLnBrk="1" hangingPunct="1"/>
            <a:endParaRPr lang="en-US" baseline="0" dirty="0" smtClean="0"/>
          </a:p>
          <a:p>
            <a:pPr eaLnBrk="1" hangingPunct="1"/>
            <a:r>
              <a:rPr lang="en-US" baseline="0" dirty="0" smtClean="0"/>
              <a:t> We know that Morris  looked at a cohort of 50 soldiers and found that  21% complained or were treated for rhinitis, or other allergy symptoms, and  4% complained of GERD</a:t>
            </a:r>
          </a:p>
          <a:p>
            <a:pPr eaLnBrk="1" hangingPunct="1"/>
            <a:endParaRPr lang="en-US" baseline="0" dirty="0" smtClean="0"/>
          </a:p>
          <a:p>
            <a:pPr eaLnBrk="1" hangingPunct="1"/>
            <a:r>
              <a:rPr lang="en-US" baseline="0" dirty="0" smtClean="0"/>
              <a:t>We know that </a:t>
            </a:r>
            <a:r>
              <a:rPr lang="en-US" baseline="0" dirty="0" err="1" smtClean="0"/>
              <a:t>Szema</a:t>
            </a:r>
            <a:r>
              <a:rPr lang="en-US" baseline="0" dirty="0" smtClean="0"/>
              <a:t> and his group found that 14% of the over 1800 troops deployed to Iraq and Afghanistan reported respiratory symptoms compared to less than 2% deployed elsewhere. Of those 14%, 6% demonstrated obstructive lung disease either reversible or fixed.</a:t>
            </a:r>
          </a:p>
          <a:p>
            <a:pPr eaLnBrk="1" hangingPunct="1"/>
            <a:endParaRPr lang="en-US" baseline="0" dirty="0" smtClean="0"/>
          </a:p>
          <a:p>
            <a:pPr eaLnBrk="1" hangingPunct="1"/>
            <a:r>
              <a:rPr lang="en-US" baseline="0" dirty="0" smtClean="0"/>
              <a:t>We know that </a:t>
            </a:r>
            <a:r>
              <a:rPr lang="en-US" baseline="0" dirty="0" err="1" smtClean="0"/>
              <a:t>Shorr</a:t>
            </a:r>
            <a:r>
              <a:rPr lang="en-US" baseline="0" dirty="0" smtClean="0"/>
              <a:t> and his group noted 18 cases of Acute Eosinophilic pneumonia during 13 month period in Iraq </a:t>
            </a:r>
          </a:p>
          <a:p>
            <a:pPr eaLnBrk="1" hangingPunct="1"/>
            <a:endParaRPr lang="en-US" baseline="0" dirty="0" smtClean="0"/>
          </a:p>
          <a:p>
            <a:pPr eaLnBrk="1" hangingPunct="1"/>
            <a:r>
              <a:rPr lang="en-US" baseline="0" dirty="0" smtClean="0"/>
              <a:t>And we know that King and his group  at  Vanderbilt looked at cases of 80 soldiers  evaluated for dyspnea on exertion of those 49 underwent lung biopsy and of those 38 cases of constrictive bronchiolitis were identified</a:t>
            </a:r>
          </a:p>
          <a:p>
            <a:pPr eaLnBrk="1" hangingPunct="1"/>
            <a:endParaRPr lang="en-US" baseline="0" dirty="0" smtClean="0"/>
          </a:p>
          <a:p>
            <a:pPr eaLnBrk="1" hangingPunct="1"/>
            <a:r>
              <a:rPr lang="en-US" baseline="0" dirty="0" smtClean="0"/>
              <a:t>At this point, what we as physicians don’t know is whether “Iraqi Crud” is one disease or several diseases.</a:t>
            </a:r>
          </a:p>
          <a:p>
            <a:pPr eaLnBrk="1" hangingPunct="1"/>
            <a:endParaRPr lang="en-US" baseline="0" dirty="0" smtClean="0"/>
          </a:p>
          <a:p>
            <a:pPr eaLnBrk="1" hangingPunct="1"/>
            <a:r>
              <a:rPr lang="en-US" baseline="0" dirty="0" smtClean="0"/>
              <a:t>Is it an infectious process or is it an inflammatory process or auto-immune process?</a:t>
            </a:r>
          </a:p>
          <a:p>
            <a:pPr eaLnBrk="1" hangingPunct="1"/>
            <a:endParaRPr lang="en-US" baseline="0" dirty="0" smtClean="0"/>
          </a:p>
          <a:p>
            <a:pPr eaLnBrk="1" hangingPunct="1"/>
            <a:r>
              <a:rPr lang="en-US" baseline="0" dirty="0" smtClean="0"/>
              <a:t> Is the acute “Iraqi Crud” the same as the chronic “Iraqi Crud”</a:t>
            </a:r>
          </a:p>
          <a:p>
            <a:pPr eaLnBrk="1" hangingPunct="1"/>
            <a:endParaRPr lang="en-US" baseline="0" dirty="0" smtClean="0"/>
          </a:p>
          <a:p>
            <a:pPr eaLnBrk="1" hangingPunct="1"/>
            <a:r>
              <a:rPr lang="en-US" dirty="0" smtClean="0"/>
              <a:t> As you can see there is a lot we still don’t know and are trying to find out and we may identify other diseases in the future. </a:t>
            </a:r>
            <a:endParaRPr lang="en-US" b="1" dirty="0" smtClean="0"/>
          </a:p>
          <a:p>
            <a:pPr eaLnBrk="1" hangingPunct="1"/>
            <a:r>
              <a:rPr lang="en-US" b="0" dirty="0" smtClean="0"/>
              <a:t>=================</a:t>
            </a:r>
          </a:p>
          <a:p>
            <a:pPr eaLnBrk="1" hangingPunct="1"/>
            <a:endParaRPr lang="en-US" b="0" dirty="0" smtClean="0"/>
          </a:p>
          <a:p>
            <a:pPr eaLnBrk="1" hangingPunct="1"/>
            <a:r>
              <a:rPr lang="en-US" b="0" dirty="0" smtClean="0"/>
              <a:t>Ref</a:t>
            </a:r>
            <a:r>
              <a:rPr lang="en-US" b="1" dirty="0" smtClean="0"/>
              <a:t>.</a:t>
            </a:r>
          </a:p>
          <a:p>
            <a:endParaRPr lang="en-US" dirty="0" smtClean="0"/>
          </a:p>
          <a:p>
            <a:r>
              <a:rPr lang="en-US" b="1" dirty="0" smtClean="0"/>
              <a:t>Study</a:t>
            </a:r>
            <a:r>
              <a:rPr lang="en-US" b="1" baseline="0" dirty="0" smtClean="0"/>
              <a:t> of Active Duty Military for Pulmonary Disease Related to Environmental Deployment Exposures </a:t>
            </a:r>
          </a:p>
          <a:p>
            <a:r>
              <a:rPr lang="en-US" baseline="0" dirty="0" smtClean="0"/>
              <a:t>Morris, M et al . Am J </a:t>
            </a:r>
            <a:r>
              <a:rPr lang="en-US" baseline="0" dirty="0" err="1" smtClean="0"/>
              <a:t>Respe</a:t>
            </a:r>
            <a:r>
              <a:rPr lang="en-US" baseline="0" dirty="0" smtClean="0"/>
              <a:t> </a:t>
            </a:r>
            <a:r>
              <a:rPr lang="en-US" baseline="0" dirty="0" err="1" smtClean="0"/>
              <a:t>Crit</a:t>
            </a:r>
            <a:r>
              <a:rPr lang="en-US" baseline="0" dirty="0" smtClean="0"/>
              <a:t> Care Med </a:t>
            </a:r>
            <a:r>
              <a:rPr lang="en-US" baseline="0" dirty="0" err="1" smtClean="0"/>
              <a:t>Vol</a:t>
            </a:r>
            <a:r>
              <a:rPr lang="en-US" baseline="0" dirty="0" smtClean="0"/>
              <a:t> 190, July 2914 pp77-84</a:t>
            </a:r>
          </a:p>
          <a:p>
            <a:endParaRPr lang="en-US" baseline="0" dirty="0" smtClean="0"/>
          </a:p>
          <a:p>
            <a:r>
              <a:rPr lang="en-US" b="1" baseline="0" dirty="0" smtClean="0"/>
              <a:t>New onset asthma among soldiers serving in Iraq and Afghanistan.</a:t>
            </a:r>
          </a:p>
          <a:p>
            <a:r>
              <a:rPr lang="en-US" baseline="0" dirty="0" smtClean="0"/>
              <a:t> </a:t>
            </a:r>
            <a:r>
              <a:rPr lang="en-US" baseline="0" dirty="0" err="1" smtClean="0"/>
              <a:t>Szema</a:t>
            </a:r>
            <a:r>
              <a:rPr lang="en-US" baseline="0" dirty="0" smtClean="0"/>
              <a:t>, AM et al. Allergy Asthma </a:t>
            </a:r>
            <a:r>
              <a:rPr lang="en-US" baseline="0" dirty="0" err="1" smtClean="0"/>
              <a:t>Proc</a:t>
            </a:r>
            <a:r>
              <a:rPr lang="en-US" baseline="0" dirty="0" smtClean="0"/>
              <a:t> 2010:31:67-71.</a:t>
            </a:r>
          </a:p>
          <a:p>
            <a:endParaRPr lang="en-US" baseline="0" dirty="0" smtClean="0"/>
          </a:p>
          <a:p>
            <a:r>
              <a:rPr lang="en-US" b="1" baseline="0" dirty="0" smtClean="0"/>
              <a:t>Acute eosinophilic Pneumonia Among U.S. Military Personnel deployed  in or near Iraq</a:t>
            </a:r>
            <a:r>
              <a:rPr lang="en-US" baseline="0" dirty="0" smtClean="0"/>
              <a:t>.</a:t>
            </a:r>
          </a:p>
          <a:p>
            <a:r>
              <a:rPr lang="en-US" baseline="0" dirty="0" err="1" smtClean="0"/>
              <a:t>Shorr</a:t>
            </a:r>
            <a:r>
              <a:rPr lang="en-US" baseline="0" dirty="0" smtClean="0"/>
              <a:t> et al. JAMA 292:2997-3005</a:t>
            </a:r>
          </a:p>
          <a:p>
            <a:endParaRPr lang="en-US" baseline="0" dirty="0" smtClean="0"/>
          </a:p>
          <a:p>
            <a:r>
              <a:rPr lang="en-US" b="1" i="0" baseline="0" dirty="0" smtClean="0"/>
              <a:t>Constrictive bronchiolitis in soldiers returning from Iraq and Afghanistan</a:t>
            </a:r>
            <a:r>
              <a:rPr lang="en-US" baseline="0" dirty="0" smtClean="0"/>
              <a:t>.</a:t>
            </a:r>
          </a:p>
          <a:p>
            <a:r>
              <a:rPr lang="en-US" baseline="0" dirty="0" smtClean="0"/>
              <a:t>King et al. NEJM 365:222-230</a:t>
            </a:r>
            <a:endParaRPr lang="en-US" dirty="0"/>
          </a:p>
        </p:txBody>
      </p:sp>
    </p:spTree>
    <p:extLst>
      <p:ext uri="{BB962C8B-B14F-4D97-AF65-F5344CB8AC3E}">
        <p14:creationId xmlns:p14="http://schemas.microsoft.com/office/powerpoint/2010/main" val="375270992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Slide Image Placeholder 1"/>
          <p:cNvSpPr>
            <a:spLocks noGrp="1" noRot="1" noChangeAspect="1"/>
          </p:cNvSpPr>
          <p:nvPr>
            <p:ph type="sldImg"/>
          </p:nvPr>
        </p:nvSpPr>
        <p:spPr bwMode="auto">
          <a:xfrm>
            <a:off x="406400" y="696913"/>
            <a:ext cx="6197600" cy="3486150"/>
          </a:xfrm>
          <a:noFill/>
          <a:ln>
            <a:solidFill>
              <a:srgbClr val="000000"/>
            </a:solidFill>
            <a:miter lim="800000"/>
            <a:headEnd/>
            <a:tailEnd/>
          </a:ln>
        </p:spPr>
      </p:sp>
      <p:sp>
        <p:nvSpPr>
          <p:cNvPr id="5325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b="1" dirty="0" smtClean="0"/>
              <a:t>Thank you Dr. Sotolongo.</a:t>
            </a:r>
            <a:r>
              <a:rPr lang="en-US" b="1" baseline="0" dirty="0" smtClean="0"/>
              <a:t> Now, </a:t>
            </a:r>
            <a:r>
              <a:rPr lang="en-US" b="1" dirty="0" smtClean="0"/>
              <a:t>Let’s review the results of the poll</a:t>
            </a:r>
          </a:p>
          <a:p>
            <a:pPr eaLnBrk="1" hangingPunct="1">
              <a:spcBef>
                <a:spcPct val="0"/>
              </a:spcBef>
            </a:pPr>
            <a:r>
              <a:rPr lang="en-US" dirty="0" smtClean="0"/>
              <a:t>Is airborne hazard exposure a valid concern with respect to this Veteran’s respiratory symptoms? </a:t>
            </a:r>
          </a:p>
          <a:p>
            <a:pPr eaLnBrk="1" hangingPunct="1">
              <a:spcBef>
                <a:spcPct val="0"/>
              </a:spcBef>
            </a:pPr>
            <a:r>
              <a:rPr lang="en-US" dirty="0" smtClean="0">
                <a:solidFill>
                  <a:srgbClr val="FFFF00"/>
                </a:solidFill>
              </a:rPr>
              <a:t>-XX% of the attendees agree that AH exposures warrant</a:t>
            </a:r>
            <a:r>
              <a:rPr lang="en-US" baseline="0" dirty="0" smtClean="0">
                <a:solidFill>
                  <a:srgbClr val="FFFF00"/>
                </a:solidFill>
              </a:rPr>
              <a:t> due consideration for this veteran</a:t>
            </a:r>
            <a:endParaRPr lang="en-US" dirty="0" smtClean="0">
              <a:solidFill>
                <a:srgbClr val="FFFF00"/>
              </a:solidFill>
            </a:endParaRPr>
          </a:p>
          <a:p>
            <a:pPr eaLnBrk="1" hangingPunct="1">
              <a:spcBef>
                <a:spcPct val="0"/>
              </a:spcBef>
            </a:pPr>
            <a:endParaRPr lang="en-US" dirty="0" smtClean="0">
              <a:solidFill>
                <a:srgbClr val="FFFF00"/>
              </a:solidFill>
            </a:endParaRPr>
          </a:p>
          <a:p>
            <a:pPr eaLnBrk="1" hangingPunct="1">
              <a:spcBef>
                <a:spcPct val="0"/>
              </a:spcBef>
            </a:pPr>
            <a:r>
              <a:rPr lang="en-US" b="1" dirty="0" smtClean="0"/>
              <a:t>We’ll now move onto discuss the Vet’s clinical course with respect to his airborne</a:t>
            </a:r>
            <a:r>
              <a:rPr lang="en-US" b="1" baseline="0" dirty="0" smtClean="0"/>
              <a:t> hazard exposures and respiratory symptoms.</a:t>
            </a:r>
          </a:p>
          <a:p>
            <a:pPr eaLnBrk="1" hangingPunct="1">
              <a:spcBef>
                <a:spcPct val="0"/>
              </a:spcBef>
            </a:pPr>
            <a:r>
              <a:rPr lang="en-US" b="1" baseline="0" dirty="0" smtClean="0"/>
              <a:t>=============</a:t>
            </a:r>
            <a:endParaRPr lang="en-US" b="1" dirty="0" smtClean="0"/>
          </a:p>
          <a:p>
            <a:pPr eaLnBrk="1" hangingPunct="1">
              <a:spcBef>
                <a:spcPct val="0"/>
              </a:spcBef>
            </a:pPr>
            <a:endParaRPr lang="en-US" dirty="0" smtClean="0"/>
          </a:p>
        </p:txBody>
      </p:sp>
      <p:sp>
        <p:nvSpPr>
          <p:cNvPr id="5325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CDB4608-BA60-4E64-B867-E3DEDDD03A15}" type="slidenum">
              <a:rPr lang="en-US"/>
              <a:pPr fontAlgn="base">
                <a:spcBef>
                  <a:spcPct val="0"/>
                </a:spcBef>
                <a:spcAft>
                  <a:spcPct val="0"/>
                </a:spcAft>
                <a:defRPr/>
              </a:pPr>
              <a:t>52</a:t>
            </a:fld>
            <a:endParaRPr lang="en-US"/>
          </a:p>
        </p:txBody>
      </p:sp>
    </p:spTree>
    <p:extLst>
      <p:ext uri="{BB962C8B-B14F-4D97-AF65-F5344CB8AC3E}">
        <p14:creationId xmlns:p14="http://schemas.microsoft.com/office/powerpoint/2010/main" val="290493310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Rot="1" noChangeAspect="1" noTextEdit="1"/>
          </p:cNvSpPr>
          <p:nvPr>
            <p:ph type="sldImg"/>
          </p:nvPr>
        </p:nvSpPr>
        <p:spPr bwMode="auto">
          <a:xfrm>
            <a:off x="406400" y="696913"/>
            <a:ext cx="6197600" cy="3486150"/>
          </a:xfrm>
          <a:noFill/>
          <a:ln>
            <a:solidFill>
              <a:srgbClr val="000000"/>
            </a:solidFill>
            <a:miter lim="800000"/>
            <a:headEnd/>
            <a:tailEnd/>
          </a:ln>
        </p:spPr>
      </p:sp>
      <p:sp>
        <p:nvSpPr>
          <p:cNvPr id="71683" name="Rectangle 3"/>
          <p:cNvSpPr>
            <a:spLocks noGrp="1"/>
          </p:cNvSpPr>
          <p:nvPr>
            <p:ph type="body" idx="1"/>
          </p:nvPr>
        </p:nvSpPr>
        <p:spPr bwMode="auto">
          <a:noFill/>
        </p:spPr>
        <p:txBody>
          <a:bodyPr wrap="square" numCol="1" anchor="t" anchorCtr="0" compatLnSpc="1">
            <a:prstTxWarp prst="textNoShape">
              <a:avLst/>
            </a:prstTxWarp>
          </a:bodyPr>
          <a:lstStyle/>
          <a:p>
            <a:r>
              <a:rPr lang="en-US" dirty="0" smtClean="0"/>
              <a:t>Post deployment veteran had frequent episodes of bronchitis, he remains short of breath and he complains of orthopnea. He continues to smoke up to 1 PPD.</a:t>
            </a:r>
          </a:p>
          <a:p>
            <a:endParaRPr lang="en-US" dirty="0" smtClean="0"/>
          </a:p>
          <a:p>
            <a:r>
              <a:rPr lang="en-US" dirty="0" smtClean="0"/>
              <a:t>He is currently unemployed because he is too sick to work, but previous occupations included : car dealership, sheriff’s department, and pizza delivery. </a:t>
            </a:r>
          </a:p>
          <a:p>
            <a:endParaRPr lang="en-US" dirty="0" smtClean="0"/>
          </a:p>
          <a:p>
            <a:r>
              <a:rPr lang="en-US" dirty="0" smtClean="0"/>
              <a:t>This is clearly a relatively young man who is clearly not doing well and complaining of worsening respiratory symptoms exacerbated by multiple medical and social problems.</a:t>
            </a:r>
          </a:p>
          <a:p>
            <a:endParaRPr lang="en-US" b="1" dirty="0" smtClean="0"/>
          </a:p>
          <a:p>
            <a:r>
              <a:rPr lang="en-US" dirty="0" smtClean="0"/>
              <a:t>He</a:t>
            </a:r>
            <a:r>
              <a:rPr lang="en-US" baseline="0" dirty="0" smtClean="0"/>
              <a:t> continued to be symptomatic and given his smoking history, he had cardiac work up. His Echo was a technically difficult study as the pulmonary artery systolic pressure could not be adequately addressed. The LV systolic function appears normal with a visually estimated ejection fraction (EF) around 55%. </a:t>
            </a:r>
          </a:p>
          <a:p>
            <a:r>
              <a:rPr lang="en-US" b="1" baseline="0" dirty="0" smtClean="0"/>
              <a:t>================</a:t>
            </a:r>
          </a:p>
          <a:p>
            <a:endParaRPr lang="en-US" dirty="0" smtClean="0"/>
          </a:p>
          <a:p>
            <a:endParaRPr lang="en-US" dirty="0" smtClean="0"/>
          </a:p>
          <a:p>
            <a:r>
              <a:rPr lang="en-US" dirty="0" smtClean="0"/>
              <a:t>2-D ECHO MEASUREMENTS</a:t>
            </a:r>
          </a:p>
          <a:p>
            <a:r>
              <a:rPr lang="en-US" dirty="0" smtClean="0"/>
              <a:t>  CALCULATED EF:       0%               ESV:           EDV:</a:t>
            </a:r>
          </a:p>
          <a:p>
            <a:r>
              <a:rPr lang="en-US" dirty="0" smtClean="0"/>
              <a:t>                                        CARDIAC OUTPUT:</a:t>
            </a:r>
          </a:p>
          <a:p>
            <a:r>
              <a:rPr lang="en-US" dirty="0" smtClean="0"/>
              <a:t>  ESTIMATED EF:</a:t>
            </a:r>
          </a:p>
          <a:p>
            <a:r>
              <a:rPr lang="en-US" dirty="0" smtClean="0"/>
              <a:t>  EF DESCRIPTOR:  </a:t>
            </a:r>
          </a:p>
          <a:p>
            <a:r>
              <a:rPr lang="en-US" dirty="0" smtClean="0"/>
              <a:t>  REGIONAL WALL MOTION:</a:t>
            </a:r>
          </a:p>
          <a:p>
            <a:endParaRPr lang="en-US" dirty="0" smtClean="0"/>
          </a:p>
          <a:p>
            <a:r>
              <a:rPr lang="en-US" dirty="0" smtClean="0"/>
              <a:t>DOPPLER MEASUREMENTS</a:t>
            </a:r>
          </a:p>
          <a:p>
            <a:r>
              <a:rPr lang="en-US" dirty="0" smtClean="0"/>
              <a:t>  AORTIC MAX GRAD:    0.0  mm Hg        MITRAL MAX GRAD:           0.0  mm Hg</a:t>
            </a:r>
          </a:p>
          <a:p>
            <a:r>
              <a:rPr lang="en-US" dirty="0" smtClean="0"/>
              <a:t>  AORTIC MEAN GRAD:                     MITRAL MEAN GRAD:</a:t>
            </a:r>
          </a:p>
          <a:p>
            <a:r>
              <a:rPr lang="en-US" dirty="0" smtClean="0"/>
              <a:t>  AORTIC VALVE AREA:                    MITRAL VALVE AREA(</a:t>
            </a:r>
            <a:r>
              <a:rPr lang="en-US" dirty="0" err="1" smtClean="0"/>
              <a:t>Dopp</a:t>
            </a:r>
            <a:r>
              <a:rPr lang="en-US" dirty="0" smtClean="0"/>
              <a:t>):   0.0  cm-</a:t>
            </a:r>
            <a:r>
              <a:rPr lang="en-US" dirty="0" err="1" smtClean="0"/>
              <a:t>sq</a:t>
            </a:r>
            <a:endParaRPr lang="en-US" dirty="0" smtClean="0"/>
          </a:p>
          <a:p>
            <a:r>
              <a:rPr lang="en-US" dirty="0" smtClean="0"/>
              <a:t>  PA SYSTOLIC:                          MITRAL VALVE AREA(Echo):</a:t>
            </a:r>
          </a:p>
          <a:p>
            <a:endParaRPr lang="en-US" dirty="0" smtClean="0"/>
          </a:p>
          <a:p>
            <a:r>
              <a:rPr lang="en-US" dirty="0" smtClean="0"/>
              <a:t>FINDINGS:</a:t>
            </a:r>
          </a:p>
          <a:p>
            <a:endParaRPr lang="en-US" dirty="0" smtClean="0"/>
          </a:p>
          <a:p>
            <a:r>
              <a:rPr lang="en-US" dirty="0" smtClean="0"/>
              <a:t>DIAGNOSIS:</a:t>
            </a:r>
          </a:p>
          <a:p>
            <a:endParaRPr lang="en-US" dirty="0" smtClean="0"/>
          </a:p>
          <a:p>
            <a:r>
              <a:rPr lang="en-US" dirty="0" smtClean="0"/>
              <a:t>OTHER CONCLUSION:</a:t>
            </a:r>
          </a:p>
          <a:p>
            <a:r>
              <a:rPr lang="en-US" dirty="0" smtClean="0"/>
              <a:t>    1.      Technically suboptimal study </a:t>
            </a:r>
          </a:p>
          <a:p>
            <a:r>
              <a:rPr lang="en-US" dirty="0" smtClean="0"/>
              <a:t>    2.      Normal right atrial (RA) size and right ventricular (RV) </a:t>
            </a:r>
          </a:p>
          <a:p>
            <a:r>
              <a:rPr lang="en-US" dirty="0" smtClean="0"/>
              <a:t>    dimensions subjectively. </a:t>
            </a:r>
          </a:p>
          <a:p>
            <a:r>
              <a:rPr lang="en-US" dirty="0" smtClean="0"/>
              <a:t>    3.      Mild tricuspid regurgitation (TR).</a:t>
            </a:r>
          </a:p>
          <a:p>
            <a:r>
              <a:rPr lang="en-US" dirty="0" smtClean="0"/>
              <a:t>    4.      Estimated pulmonary artery systolic (</a:t>
            </a:r>
            <a:r>
              <a:rPr lang="en-US" dirty="0" err="1" smtClean="0"/>
              <a:t>PAsys</a:t>
            </a:r>
            <a:r>
              <a:rPr lang="en-US" dirty="0" smtClean="0"/>
              <a:t>) pressure cannot be </a:t>
            </a:r>
          </a:p>
          <a:p>
            <a:r>
              <a:rPr lang="en-US" dirty="0" smtClean="0"/>
              <a:t>    adequately assessed.</a:t>
            </a:r>
          </a:p>
          <a:p>
            <a:r>
              <a:rPr lang="en-US" dirty="0" smtClean="0"/>
              <a:t>    5.      Normal left atrial (LA) size by 2-dimensional imaging </a:t>
            </a:r>
          </a:p>
          <a:p>
            <a:r>
              <a:rPr lang="en-US" dirty="0" smtClean="0"/>
              <a:t>    subjectively.</a:t>
            </a:r>
          </a:p>
          <a:p>
            <a:r>
              <a:rPr lang="en-US" dirty="0" smtClean="0"/>
              <a:t>    6.      Normal mitral valve (MV) apparatus and valve excursion.</a:t>
            </a:r>
          </a:p>
          <a:p>
            <a:r>
              <a:rPr lang="en-US" dirty="0" smtClean="0"/>
              <a:t>    7.      There is trace mitral regurgitation (MR).</a:t>
            </a:r>
          </a:p>
          <a:p>
            <a:r>
              <a:rPr lang="en-US" dirty="0" smtClean="0"/>
              <a:t>    8.      The left ventricle (LV) appears normal size by 2-dimensional </a:t>
            </a:r>
          </a:p>
          <a:p>
            <a:r>
              <a:rPr lang="en-US" dirty="0" smtClean="0"/>
              <a:t>    imaging subjectively. </a:t>
            </a:r>
            <a:r>
              <a:rPr lang="en-US" b="1" dirty="0" smtClean="0"/>
              <a:t>The LV systolic function appears normal with a </a:t>
            </a:r>
          </a:p>
          <a:p>
            <a:r>
              <a:rPr lang="en-US" b="1" dirty="0" smtClean="0"/>
              <a:t>    visually estimated ejection fraction (EF) around 55%. </a:t>
            </a:r>
          </a:p>
          <a:p>
            <a:r>
              <a:rPr lang="en-US" dirty="0" smtClean="0"/>
              <a:t>    9.      The aortic valve is tricuspid. There is no aortic insufficiency. </a:t>
            </a:r>
          </a:p>
          <a:p>
            <a:r>
              <a:rPr lang="en-US" dirty="0" smtClean="0"/>
              <a:t>    10.     No pericardial effusion seen.</a:t>
            </a:r>
          </a:p>
          <a:p>
            <a:endParaRPr lang="en-US" dirty="0" smtClean="0"/>
          </a:p>
          <a:p>
            <a:endParaRPr lang="en-US" dirty="0" smtClean="0"/>
          </a:p>
          <a:p>
            <a:endParaRPr lang="en-US" dirty="0" smtClean="0"/>
          </a:p>
        </p:txBody>
      </p:sp>
    </p:spTree>
    <p:extLst>
      <p:ext uri="{BB962C8B-B14F-4D97-AF65-F5344CB8AC3E}">
        <p14:creationId xmlns:p14="http://schemas.microsoft.com/office/powerpoint/2010/main" val="83976846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Rot="1" noChangeAspect="1" noTextEdit="1"/>
          </p:cNvSpPr>
          <p:nvPr>
            <p:ph type="sldImg"/>
          </p:nvPr>
        </p:nvSpPr>
        <p:spPr bwMode="auto">
          <a:xfrm>
            <a:off x="406400" y="696913"/>
            <a:ext cx="6197600" cy="3486150"/>
          </a:xfrm>
          <a:noFill/>
          <a:ln>
            <a:solidFill>
              <a:srgbClr val="000000"/>
            </a:solidFill>
            <a:miter lim="800000"/>
            <a:headEnd/>
            <a:tailEnd/>
          </a:ln>
        </p:spPr>
      </p:sp>
      <p:sp>
        <p:nvSpPr>
          <p:cNvPr id="82947" name="Rectangle 3"/>
          <p:cNvSpPr>
            <a:spLocks noGrp="1"/>
          </p:cNvSpPr>
          <p:nvPr>
            <p:ph type="body" idx="1"/>
          </p:nvPr>
        </p:nvSpPr>
        <p:spPr bwMode="auto">
          <a:noFill/>
        </p:spPr>
        <p:txBody>
          <a:bodyPr wrap="square" numCol="1" anchor="t" anchorCtr="0" compatLnSpc="1">
            <a:prstTxWarp prst="textNoShape">
              <a:avLst/>
            </a:prstTxWarp>
          </a:bodyPr>
          <a:lstStyle/>
          <a:p>
            <a:r>
              <a:rPr lang="en-US" dirty="0" smtClean="0"/>
              <a:t>The patient was initially managed by a primary care provider, he was treated with Advair and </a:t>
            </a:r>
            <a:r>
              <a:rPr lang="en-US" dirty="0" err="1" smtClean="0"/>
              <a:t>Singulair</a:t>
            </a:r>
            <a:r>
              <a:rPr lang="en-US" dirty="0" smtClean="0"/>
              <a:t> with minimal improvement. His symptoms progressed to the point that he was unable to manage 1-2 flights of stairs.</a:t>
            </a:r>
          </a:p>
          <a:p>
            <a:endParaRPr lang="en-US" dirty="0" smtClean="0"/>
          </a:p>
          <a:p>
            <a:r>
              <a:rPr lang="en-US" dirty="0" smtClean="0"/>
              <a:t>In</a:t>
            </a:r>
            <a:r>
              <a:rPr lang="en-US" baseline="0" dirty="0" smtClean="0"/>
              <a:t> light of his respiratory symptoms, his PCP</a:t>
            </a:r>
            <a:r>
              <a:rPr lang="en-US" dirty="0" smtClean="0"/>
              <a:t> recommended that the patient quit smoking, but his</a:t>
            </a:r>
            <a:r>
              <a:rPr lang="en-US" baseline="0" dirty="0" smtClean="0"/>
              <a:t> life stressors are overwhelming at this point. He is not ready (or able) to quit smoking.</a:t>
            </a:r>
          </a:p>
          <a:p>
            <a:endParaRPr lang="en-US" baseline="0" dirty="0" smtClean="0"/>
          </a:p>
          <a:p>
            <a:r>
              <a:rPr lang="en-US" baseline="0" dirty="0" smtClean="0"/>
              <a:t>He reports worsening symptoms yet his PFTs and imaging to date do not show substantial impairment/pathology. He is frustrated at this point and he is seeking answers. He has read about constrictive bronchiolitis in some Iraq </a:t>
            </a:r>
            <a:r>
              <a:rPr lang="en-US" baseline="0" dirty="0" err="1" smtClean="0"/>
              <a:t>deployer’s</a:t>
            </a:r>
            <a:r>
              <a:rPr lang="en-US" baseline="0" dirty="0" smtClean="0"/>
              <a:t> he wants to know if he has this disease. </a:t>
            </a:r>
          </a:p>
          <a:p>
            <a:endParaRPr lang="en-US" baseline="0" dirty="0" smtClean="0"/>
          </a:p>
          <a:p>
            <a:r>
              <a:rPr lang="en-US" baseline="0" dirty="0" smtClean="0"/>
              <a:t>His PCP referred him to you for a pulmonary consult, and at his first visit with you, he is asking for  a “lung biopsy”.</a:t>
            </a:r>
          </a:p>
          <a:p>
            <a:endParaRPr lang="en-US" baseline="0" dirty="0" smtClean="0"/>
          </a:p>
          <a:p>
            <a:r>
              <a:rPr lang="en-US" b="1" baseline="0" dirty="0" smtClean="0"/>
              <a:t>What will you do next? </a:t>
            </a:r>
          </a:p>
          <a:p>
            <a:endParaRPr lang="en-US" baseline="0" dirty="0" smtClean="0"/>
          </a:p>
          <a:p>
            <a:r>
              <a:rPr lang="en-US" baseline="0" dirty="0" smtClean="0"/>
              <a:t>To answer this question, use the blue polling icon above my head.  </a:t>
            </a:r>
          </a:p>
          <a:p>
            <a:endParaRPr lang="en-US" baseline="0" dirty="0" smtClean="0"/>
          </a:p>
          <a:p>
            <a:r>
              <a:rPr lang="en-US" baseline="0" dirty="0" smtClean="0"/>
              <a:t>We’ll move on and come back to your results in just a moment.</a:t>
            </a:r>
          </a:p>
          <a:p>
            <a:r>
              <a:rPr lang="en-US" baseline="0" dirty="0" smtClean="0"/>
              <a:t>================</a:t>
            </a:r>
          </a:p>
          <a:p>
            <a:endParaRPr lang="en-US" baseline="0" dirty="0" smtClean="0"/>
          </a:p>
          <a:p>
            <a:endParaRPr lang="en-US" baseline="0" dirty="0" smtClean="0"/>
          </a:p>
          <a:p>
            <a:endParaRPr lang="en-US" baseline="0" dirty="0" smtClean="0"/>
          </a:p>
        </p:txBody>
      </p:sp>
    </p:spTree>
    <p:extLst>
      <p:ext uri="{BB962C8B-B14F-4D97-AF65-F5344CB8AC3E}">
        <p14:creationId xmlns:p14="http://schemas.microsoft.com/office/powerpoint/2010/main" val="48292473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b="1" dirty="0" smtClean="0"/>
              <a:t>The Veteran reported that it was when he was under the care of a VA </a:t>
            </a:r>
            <a:r>
              <a:rPr lang="en-US" b="1" dirty="0" err="1" smtClean="0"/>
              <a:t>pulmonologist..that</a:t>
            </a:r>
            <a:r>
              <a:rPr lang="en-US" b="1" dirty="0" smtClean="0"/>
              <a:t> his condition…received a more thorough workup. So let’s review the types of additional work-up that would be appropriate for this Veteran.</a:t>
            </a:r>
          </a:p>
          <a:p>
            <a:r>
              <a:rPr lang="en-US" b="1" dirty="0" smtClean="0"/>
              <a:t>=============</a:t>
            </a:r>
          </a:p>
          <a:p>
            <a:endParaRPr lang="en-US" dirty="0" smtClean="0"/>
          </a:p>
        </p:txBody>
      </p:sp>
    </p:spTree>
    <p:extLst>
      <p:ext uri="{BB962C8B-B14F-4D97-AF65-F5344CB8AC3E}">
        <p14:creationId xmlns:p14="http://schemas.microsoft.com/office/powerpoint/2010/main" val="93017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23">
              <a:defRPr/>
            </a:pPr>
            <a:r>
              <a:rPr lang="en-US" b="1" dirty="0" smtClean="0"/>
              <a:t>So now lets review some of the diagnostic work-up that his PCP did for his pulmonary complaints:</a:t>
            </a:r>
          </a:p>
          <a:p>
            <a:pPr defTabSz="931723">
              <a:defRPr/>
            </a:pPr>
            <a:r>
              <a:rPr lang="en-US" dirty="0" smtClean="0"/>
              <a:t>His chest x-ray was largely unremarkable except for some blunting of the right </a:t>
            </a:r>
            <a:r>
              <a:rPr lang="en-US" dirty="0" err="1" smtClean="0"/>
              <a:t>costophrenic</a:t>
            </a:r>
            <a:r>
              <a:rPr lang="en-US" dirty="0" smtClean="0"/>
              <a:t> angle and mild </a:t>
            </a:r>
            <a:r>
              <a:rPr lang="en-US" dirty="0" err="1" smtClean="0"/>
              <a:t>hyperaeration</a:t>
            </a:r>
            <a:r>
              <a:rPr lang="en-US" dirty="0" smtClean="0"/>
              <a:t>.</a:t>
            </a:r>
          </a:p>
          <a:p>
            <a:pPr defTabSz="931723">
              <a:defRPr/>
            </a:pPr>
            <a:endParaRPr lang="en-US" dirty="0" smtClean="0"/>
          </a:p>
          <a:p>
            <a:pPr defTabSz="931723">
              <a:defRPr/>
            </a:pPr>
            <a:r>
              <a:rPr lang="en-US" dirty="0" smtClean="0"/>
              <a:t>He had PFTs done in 3/2014 and these were reported as:</a:t>
            </a:r>
            <a:r>
              <a:rPr lang="en-US" baseline="0" dirty="0" smtClean="0"/>
              <a:t> “Normal spirometry, no </a:t>
            </a:r>
            <a:r>
              <a:rPr lang="en-US" baseline="0" dirty="0" err="1" smtClean="0"/>
              <a:t>bronchodialtor</a:t>
            </a:r>
            <a:r>
              <a:rPr lang="en-US" baseline="0" dirty="0" smtClean="0"/>
              <a:t> response, normal DLCO. </a:t>
            </a:r>
          </a:p>
          <a:p>
            <a:pPr defTabSz="931723">
              <a:defRPr/>
            </a:pPr>
            <a:endParaRPr lang="en-US" baseline="0" dirty="0" smtClean="0"/>
          </a:p>
          <a:p>
            <a:pPr defTabSz="931723">
              <a:defRPr/>
            </a:pPr>
            <a:r>
              <a:rPr lang="en-US" baseline="0" dirty="0" smtClean="0"/>
              <a:t>The Maximum Voluntary Ventilation (MVV) is reduced. The reduced MVV is inconsistent with the otherwise normal PFTs. </a:t>
            </a:r>
          </a:p>
          <a:p>
            <a:pPr defTabSz="931723">
              <a:defRPr/>
            </a:pPr>
            <a:endParaRPr lang="en-US" dirty="0" smtClean="0"/>
          </a:p>
          <a:p>
            <a:r>
              <a:rPr lang="en-US" b="1" dirty="0" smtClean="0"/>
              <a:t>Dr. Arjomandi, what are your thoughts about these PFTs?</a:t>
            </a:r>
          </a:p>
          <a:p>
            <a:endParaRPr lang="en-US" dirty="0" smtClean="0"/>
          </a:p>
          <a:p>
            <a:pPr>
              <a:lnSpc>
                <a:spcPct val="115000"/>
              </a:lnSpc>
              <a:spcBef>
                <a:spcPts val="0"/>
              </a:spcBef>
              <a:spcAft>
                <a:spcPts val="0"/>
              </a:spcAft>
            </a:pPr>
            <a:r>
              <a:rPr lang="en-US" dirty="0" smtClean="0">
                <a:latin typeface="Courier New"/>
                <a:ea typeface="Calibri"/>
                <a:cs typeface="Times New Roman"/>
              </a:rPr>
              <a:t>The PFT data</a:t>
            </a:r>
            <a:r>
              <a:rPr lang="en-US" baseline="0" dirty="0" smtClean="0">
                <a:latin typeface="Courier New"/>
                <a:ea typeface="Calibri"/>
                <a:cs typeface="Times New Roman"/>
              </a:rPr>
              <a:t> are very interesting.  While the spirometry is normal, the expiratory portion of flow-volume loop is curvilinear and the difference between total lung capacity measured by </a:t>
            </a:r>
            <a:r>
              <a:rPr lang="en-US" baseline="0" dirty="0" err="1" smtClean="0">
                <a:latin typeface="Courier New"/>
                <a:ea typeface="Calibri"/>
                <a:cs typeface="Times New Roman"/>
              </a:rPr>
              <a:t>plethysmography</a:t>
            </a:r>
            <a:r>
              <a:rPr lang="en-US" baseline="0" dirty="0" smtClean="0">
                <a:latin typeface="Courier New"/>
                <a:ea typeface="Calibri"/>
                <a:cs typeface="Times New Roman"/>
              </a:rPr>
              <a:t> and by single breath diffusion measurement is very high at almost 3 L, which indicates severe air trapping and hyperinflation, which may be the cause of reduced MVV as forced, rapid breathing maneuvers as it happens during exertion, may precipitate in dynamic hyperinflation.</a:t>
            </a:r>
          </a:p>
          <a:p>
            <a:pPr>
              <a:lnSpc>
                <a:spcPct val="115000"/>
              </a:lnSpc>
              <a:spcBef>
                <a:spcPts val="0"/>
              </a:spcBef>
              <a:spcAft>
                <a:spcPts val="0"/>
              </a:spcAft>
            </a:pPr>
            <a:endParaRPr lang="en-US" baseline="0" dirty="0" smtClean="0">
              <a:latin typeface="Courier New"/>
              <a:ea typeface="Calibri"/>
              <a:cs typeface="Times New Roman"/>
            </a:endParaRPr>
          </a:p>
          <a:p>
            <a:pPr>
              <a:lnSpc>
                <a:spcPct val="115000"/>
              </a:lnSpc>
              <a:spcBef>
                <a:spcPts val="0"/>
              </a:spcBef>
              <a:spcAft>
                <a:spcPts val="0"/>
              </a:spcAft>
            </a:pPr>
            <a:r>
              <a:rPr lang="en-US" baseline="0" dirty="0" smtClean="0">
                <a:latin typeface="Courier New"/>
                <a:ea typeface="Calibri"/>
                <a:cs typeface="Times New Roman"/>
              </a:rPr>
              <a:t>Together, this data imply presence of an obstructive lung disease.</a:t>
            </a:r>
          </a:p>
          <a:p>
            <a:pPr>
              <a:lnSpc>
                <a:spcPct val="115000"/>
              </a:lnSpc>
              <a:spcBef>
                <a:spcPts val="0"/>
              </a:spcBef>
              <a:spcAft>
                <a:spcPts val="0"/>
              </a:spcAft>
            </a:pPr>
            <a:endParaRPr lang="en-US" baseline="0" dirty="0" smtClean="0">
              <a:latin typeface="Courier New"/>
              <a:ea typeface="Calibri"/>
              <a:cs typeface="Times New Roman"/>
            </a:endParaRPr>
          </a:p>
          <a:p>
            <a:endParaRPr lang="en-US" dirty="0" smtClean="0"/>
          </a:p>
          <a:p>
            <a:pPr defTabSz="931723">
              <a:defRPr/>
            </a:pPr>
            <a:endParaRPr lang="en-US" dirty="0" smtClean="0"/>
          </a:p>
        </p:txBody>
      </p:sp>
      <p:sp>
        <p:nvSpPr>
          <p:cNvPr id="4" name="Slide Number Placeholder 3"/>
          <p:cNvSpPr>
            <a:spLocks noGrp="1"/>
          </p:cNvSpPr>
          <p:nvPr>
            <p:ph type="sldNum" sz="quarter" idx="10"/>
          </p:nvPr>
        </p:nvSpPr>
        <p:spPr/>
        <p:txBody>
          <a:bodyPr/>
          <a:lstStyle/>
          <a:p>
            <a:fld id="{FA0D74C0-D90F-2641-8367-1403A19D3F1B}" type="slidenum">
              <a:rPr lang="en-US" smtClean="0"/>
              <a:t>56</a:t>
            </a:fld>
            <a:endParaRPr lang="en-US"/>
          </a:p>
        </p:txBody>
      </p:sp>
    </p:spTree>
    <p:extLst>
      <p:ext uri="{BB962C8B-B14F-4D97-AF65-F5344CB8AC3E}">
        <p14:creationId xmlns:p14="http://schemas.microsoft.com/office/powerpoint/2010/main" val="147416526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defTabSz="931774">
              <a:defRPr/>
            </a:pPr>
            <a:endParaRPr lang="en-US" b="1" dirty="0" smtClean="0"/>
          </a:p>
          <a:p>
            <a:pPr defTabSz="931774">
              <a:defRPr/>
            </a:pPr>
            <a:r>
              <a:rPr lang="en-US" b="1" dirty="0" smtClean="0"/>
              <a:t>Dr. Arjomandi, lets talk about chest imaging studies – he had a chest x-ray which was read as “normal”. Should we be doing any thing more for this Vet?</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Although</a:t>
            </a:r>
            <a:r>
              <a:rPr lang="en-US" baseline="0" dirty="0" smtClean="0"/>
              <a:t> CXR</a:t>
            </a:r>
            <a:r>
              <a:rPr lang="en-US" dirty="0" smtClean="0"/>
              <a:t> remains the initial imaging tool for assessment of the lung parenchyma, </a:t>
            </a:r>
            <a:r>
              <a:rPr lang="en-US" baseline="0" dirty="0" smtClean="0"/>
              <a:t>its sensitivity and specificity are only about 80%.  For example, CXR has been reported to be normal </a:t>
            </a:r>
            <a:r>
              <a:rPr lang="en-US" dirty="0" smtClean="0"/>
              <a:t>in 10-15% of symptomatic patients with parenchymal lung disease, and about</a:t>
            </a:r>
            <a:r>
              <a:rPr lang="en-US" baseline="0" dirty="0" smtClean="0"/>
              <a:t> </a:t>
            </a:r>
            <a:r>
              <a:rPr lang="en-US" dirty="0" smtClean="0"/>
              <a:t>60% percent of patients with emphysema.  On</a:t>
            </a:r>
            <a:r>
              <a:rPr lang="en-US" baseline="0" dirty="0" smtClean="0"/>
              <a:t> the other hand, </a:t>
            </a:r>
            <a:r>
              <a:rPr lang="en-US" sz="1200" kern="1200" baseline="0" dirty="0" smtClean="0">
                <a:solidFill>
                  <a:schemeClr val="tx1"/>
                </a:solidFill>
                <a:latin typeface="+mn-lt"/>
                <a:ea typeface="+mn-ea"/>
                <a:cs typeface="+mn-cs"/>
              </a:rPr>
              <a:t>HRCT </a:t>
            </a:r>
            <a:r>
              <a:rPr lang="en-US" sz="1200" kern="1200" dirty="0" smtClean="0">
                <a:solidFill>
                  <a:schemeClr val="tx1"/>
                </a:solidFill>
                <a:latin typeface="+mn-lt"/>
                <a:ea typeface="+mn-ea"/>
                <a:cs typeface="+mn-cs"/>
              </a:rPr>
              <a:t>has a sensitivity of 95% and a specificity approaching 100% in parenchymal</a:t>
            </a:r>
            <a:r>
              <a:rPr lang="en-US" sz="1200" kern="1200" baseline="0" dirty="0" smtClean="0">
                <a:solidFill>
                  <a:schemeClr val="tx1"/>
                </a:solidFill>
                <a:latin typeface="+mn-lt"/>
                <a:ea typeface="+mn-ea"/>
                <a:cs typeface="+mn-cs"/>
              </a:rPr>
              <a:t> lung disease, and it is the best tool for diagnosis and characterization of parenchymal lung diseases such as ILD and emphysema</a:t>
            </a:r>
            <a:r>
              <a:rPr lang="en-US" sz="1200" kern="1200" dirty="0" smtClean="0">
                <a:solidFill>
                  <a:schemeClr val="tx1"/>
                </a:solidFill>
                <a:latin typeface="+mn-lt"/>
                <a:ea typeface="+mn-ea"/>
                <a:cs typeface="+mn-cs"/>
              </a:rPr>
              <a:t>.</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dirty="0" smtClean="0">
              <a:solidFill>
                <a:schemeClr val="tx1"/>
              </a:solidFill>
              <a:latin typeface="+mn-lt"/>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baseline="0" dirty="0" smtClean="0">
                <a:solidFill>
                  <a:schemeClr val="tx1"/>
                </a:solidFill>
                <a:latin typeface="+mn-lt"/>
                <a:ea typeface="+mn-ea"/>
                <a:cs typeface="+mn-cs"/>
              </a:rPr>
              <a:t>To achieve these high sensitivity and specificity, </a:t>
            </a:r>
            <a:r>
              <a:rPr lang="en-US" sz="1200" kern="1200" dirty="0" smtClean="0">
                <a:solidFill>
                  <a:schemeClr val="tx1"/>
                </a:solidFill>
                <a:latin typeface="+mn-lt"/>
                <a:ea typeface="+mn-ea"/>
                <a:cs typeface="+mn-cs"/>
              </a:rPr>
              <a:t>the proper imaging protocol should be obtained. </a:t>
            </a:r>
            <a:r>
              <a:rPr lang="en-US" sz="1200" kern="1200" baseline="0" dirty="0" smtClean="0">
                <a:solidFill>
                  <a:schemeClr val="tx1"/>
                </a:solidFill>
                <a:latin typeface="+mn-lt"/>
                <a:ea typeface="+mn-ea"/>
                <a:cs typeface="+mn-cs"/>
              </a:rPr>
              <a:t> A recommended protocol, used in some of the ILD programs nationwide, is to obtain axial views with full inspiration in both supine and prone positions, along with </a:t>
            </a:r>
            <a:r>
              <a:rPr lang="en-US" dirty="0" smtClean="0"/>
              <a:t>dynamic expiratory views at 3 levels of aortic arch, carina, and above diaphragm.</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This patient had two CT scans done about 3 months apart.  The CT scans were read as be not different from each other and showed:</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p>
          <a:p>
            <a:pPr marL="228600" marR="0" indent="-228600" algn="l" defTabSz="914400" rtl="0" eaLnBrk="0" fontAlgn="base" latinLnBrk="0" hangingPunct="0">
              <a:lnSpc>
                <a:spcPct val="100000"/>
              </a:lnSpc>
              <a:spcBef>
                <a:spcPct val="30000"/>
              </a:spcBef>
              <a:spcAft>
                <a:spcPct val="0"/>
              </a:spcAft>
              <a:buClrTx/>
              <a:buSzTx/>
              <a:buFont typeface="+mj-lt"/>
              <a:buAutoNum type="arabicPeriod"/>
              <a:tabLst/>
              <a:defRPr/>
            </a:pPr>
            <a:r>
              <a:rPr lang="en-US" dirty="0" smtClean="0"/>
              <a:t>Mild emphysema</a:t>
            </a:r>
            <a:endParaRPr lang="en-US" baseline="0" dirty="0" smtClean="0"/>
          </a:p>
          <a:p>
            <a:pPr marL="228600" marR="0" indent="-228600" algn="l" defTabSz="914400" rtl="0" eaLnBrk="0" fontAlgn="base" latinLnBrk="0" hangingPunct="0">
              <a:lnSpc>
                <a:spcPct val="100000"/>
              </a:lnSpc>
              <a:spcBef>
                <a:spcPct val="30000"/>
              </a:spcBef>
              <a:spcAft>
                <a:spcPct val="0"/>
              </a:spcAft>
              <a:buClrTx/>
              <a:buSzTx/>
              <a:buFont typeface="+mj-lt"/>
              <a:buAutoNum type="arabicPeriod"/>
              <a:tabLst/>
              <a:defRPr/>
            </a:pPr>
            <a:r>
              <a:rPr lang="en-US" baseline="0" dirty="0" smtClean="0"/>
              <a:t>Mosaic perfusion suggestive of small airway disease</a:t>
            </a:r>
          </a:p>
          <a:p>
            <a:pPr marL="228600" marR="0" indent="-228600" algn="l" defTabSz="914400" rtl="0" eaLnBrk="0" fontAlgn="base" latinLnBrk="0" hangingPunct="0">
              <a:lnSpc>
                <a:spcPct val="100000"/>
              </a:lnSpc>
              <a:spcBef>
                <a:spcPct val="30000"/>
              </a:spcBef>
              <a:spcAft>
                <a:spcPct val="0"/>
              </a:spcAft>
              <a:buClrTx/>
              <a:buSzTx/>
              <a:buFont typeface="+mj-lt"/>
              <a:buAutoNum type="arabicPeriod"/>
              <a:tabLst/>
              <a:defRPr/>
            </a:pPr>
            <a:r>
              <a:rPr lang="en-US" baseline="0" dirty="0" smtClean="0"/>
              <a:t>Some </a:t>
            </a:r>
            <a:r>
              <a:rPr lang="en-US" baseline="0" dirty="0" err="1" smtClean="0"/>
              <a:t>centrilobular</a:t>
            </a:r>
            <a:r>
              <a:rPr lang="en-US" baseline="0" dirty="0" smtClean="0"/>
              <a:t> nodules suggestive of bronchiolitis, and</a:t>
            </a:r>
          </a:p>
          <a:p>
            <a:pPr marL="228600" marR="0" indent="-228600" algn="l" defTabSz="914400" rtl="0" eaLnBrk="0" fontAlgn="base" latinLnBrk="0" hangingPunct="0">
              <a:lnSpc>
                <a:spcPct val="100000"/>
              </a:lnSpc>
              <a:spcBef>
                <a:spcPct val="30000"/>
              </a:spcBef>
              <a:spcAft>
                <a:spcPct val="0"/>
              </a:spcAft>
              <a:buClrTx/>
              <a:buSzTx/>
              <a:buFont typeface="+mj-lt"/>
              <a:buAutoNum type="arabicPeriod"/>
              <a:tabLst/>
              <a:defRPr/>
            </a:pPr>
            <a:r>
              <a:rPr lang="en-US" baseline="0" dirty="0" smtClean="0"/>
              <a:t>Minor ground glass in RUL which is suggestive of some focal inflammatory process</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In addition, there was</a:t>
            </a:r>
            <a:r>
              <a:rPr lang="en-US" baseline="0" dirty="0" smtClean="0"/>
              <a:t> n</a:t>
            </a:r>
            <a:r>
              <a:rPr lang="en-US" dirty="0" smtClean="0"/>
              <a:t>o:</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p>
          <a:p>
            <a:pPr marL="228600" marR="0" indent="-228600" algn="l" defTabSz="914400" rtl="0" eaLnBrk="0" fontAlgn="base" latinLnBrk="0" hangingPunct="0">
              <a:lnSpc>
                <a:spcPct val="100000"/>
              </a:lnSpc>
              <a:spcBef>
                <a:spcPct val="30000"/>
              </a:spcBef>
              <a:spcAft>
                <a:spcPct val="0"/>
              </a:spcAft>
              <a:buClrTx/>
              <a:buSzTx/>
              <a:buFont typeface="+mj-lt"/>
              <a:buAutoNum type="arabicPeriod"/>
              <a:tabLst/>
              <a:defRPr/>
            </a:pPr>
            <a:r>
              <a:rPr lang="en-US" baseline="0" dirty="0" smtClean="0"/>
              <a:t>Interstitial thickening suggestive of fibrotic disease</a:t>
            </a:r>
            <a:endParaRPr lang="en-US" dirty="0" smtClean="0"/>
          </a:p>
          <a:p>
            <a:pPr marL="228600" marR="0" indent="-228600" algn="l" defTabSz="914400" rtl="0" eaLnBrk="0" fontAlgn="base" latinLnBrk="0" hangingPunct="0">
              <a:lnSpc>
                <a:spcPct val="100000"/>
              </a:lnSpc>
              <a:spcBef>
                <a:spcPct val="30000"/>
              </a:spcBef>
              <a:spcAft>
                <a:spcPct val="0"/>
              </a:spcAft>
              <a:buClrTx/>
              <a:buSzTx/>
              <a:buFont typeface="+mj-lt"/>
              <a:buAutoNum type="arabicPeriod"/>
              <a:tabLst/>
              <a:defRPr/>
            </a:pPr>
            <a:r>
              <a:rPr lang="en-US" dirty="0" smtClean="0"/>
              <a:t>Lymphadenopathy, or</a:t>
            </a:r>
            <a:endParaRPr lang="en-US" sz="1200" kern="1200" baseline="0" dirty="0" smtClean="0">
              <a:solidFill>
                <a:schemeClr val="tx1"/>
              </a:solidFill>
              <a:latin typeface="+mn-lt"/>
              <a:ea typeface="+mn-ea"/>
              <a:cs typeface="+mn-cs"/>
            </a:endParaRPr>
          </a:p>
          <a:p>
            <a:pPr marL="228600" marR="0" indent="-228600" algn="l" defTabSz="914400" rtl="0" eaLnBrk="0" fontAlgn="base" latinLnBrk="0" hangingPunct="0">
              <a:lnSpc>
                <a:spcPct val="100000"/>
              </a:lnSpc>
              <a:spcBef>
                <a:spcPct val="30000"/>
              </a:spcBef>
              <a:spcAft>
                <a:spcPct val="0"/>
              </a:spcAft>
              <a:buClrTx/>
              <a:buSzTx/>
              <a:buFont typeface="+mj-lt"/>
              <a:buAutoNum type="arabicPeriod"/>
              <a:tabLst/>
              <a:defRPr/>
            </a:pPr>
            <a:r>
              <a:rPr lang="en-US" sz="1200" kern="1200" baseline="0" dirty="0" smtClean="0">
                <a:solidFill>
                  <a:schemeClr val="tx1"/>
                </a:solidFill>
                <a:latin typeface="+mn-lt"/>
                <a:ea typeface="+mn-ea"/>
                <a:cs typeface="+mn-cs"/>
              </a:rPr>
              <a:t>Effusion</a:t>
            </a:r>
            <a:endParaRPr lang="en-US"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p>
          <a:p>
            <a:pPr defTabSz="931774">
              <a:defRPr/>
            </a:pPr>
            <a:endParaRPr lang="en-US" dirty="0" smtClean="0"/>
          </a:p>
        </p:txBody>
      </p:sp>
      <p:sp>
        <p:nvSpPr>
          <p:cNvPr id="4" name="Slide Number Placeholder 3"/>
          <p:cNvSpPr>
            <a:spLocks noGrp="1"/>
          </p:cNvSpPr>
          <p:nvPr>
            <p:ph type="sldNum" sz="quarter" idx="10"/>
          </p:nvPr>
        </p:nvSpPr>
        <p:spPr/>
        <p:txBody>
          <a:bodyPr/>
          <a:lstStyle/>
          <a:p>
            <a:fld id="{FA0D74C0-D90F-2641-8367-1403A19D3F1B}" type="slidenum">
              <a:rPr lang="en-US" smtClean="0"/>
              <a:t>57</a:t>
            </a:fld>
            <a:endParaRPr lang="en-US"/>
          </a:p>
        </p:txBody>
      </p:sp>
    </p:spTree>
    <p:extLst>
      <p:ext uri="{BB962C8B-B14F-4D97-AF65-F5344CB8AC3E}">
        <p14:creationId xmlns:p14="http://schemas.microsoft.com/office/powerpoint/2010/main" val="353147196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b="1" dirty="0" smtClean="0"/>
              <a:t>Dr. Falvo,</a:t>
            </a:r>
            <a:r>
              <a:rPr lang="en-US" b="1" baseline="0" dirty="0" smtClean="0"/>
              <a:t> this Vet reports significant dyspnea on exertion, his VA facility does not have CPET.  Is there a way to objectively assess his physical activity tolerance? Would a six minute walk test be of value here?</a:t>
            </a:r>
          </a:p>
          <a:p>
            <a:endParaRPr lang="en-US" baseline="0" dirty="0" smtClean="0"/>
          </a:p>
          <a:p>
            <a:r>
              <a:rPr lang="en-US" baseline="0" dirty="0" smtClean="0"/>
              <a:t>Sure, the 6MWT has been around a long time and provides a quick, simple, and inexpensive method to evaluate a patient’s functional capacity – including patients with mild to severe lung disease. There are numerous studies that have examined a relationship between 6MWT and CPET, but the strength of this relationship varies between studies for several reasons. Still, the 6MWT affords a great opportunity to evaluate a patient’s exercise tolerance and when combined with pulse oximetry and measurement of heart rate – a good deal of information can be obtained. </a:t>
            </a:r>
          </a:p>
          <a:p>
            <a:endParaRPr lang="en-US" baseline="0" dirty="0" smtClean="0"/>
          </a:p>
          <a:p>
            <a:r>
              <a:rPr lang="en-US" baseline="0" dirty="0" smtClean="0"/>
              <a:t>In the present case, the Veteran is only able to cover about 51% of their predicted 6MW distance which can be interpreted as poor exercise tolerance. This may be due in part to deconditioning as evidenced by a high waist-to-hip ratio and body mass index. However, the data obtained from the pulse oximeter suggests exercise-induced desaturation as hemoglobin saturation dropped 11%. </a:t>
            </a:r>
          </a:p>
          <a:p>
            <a:endParaRPr lang="en-US" baseline="0" dirty="0" smtClean="0"/>
          </a:p>
          <a:p>
            <a:r>
              <a:rPr lang="en-US" baseline="0" dirty="0" smtClean="0"/>
              <a:t>In addition, a delayed heart rate recovery is also observed in this Veteran which may suggest autonomic dysfunction. Given these findings, a follow-up CPET would be warranted to more accurately characterize this Veteran’s limitations.</a:t>
            </a:r>
            <a:endParaRPr lang="en-US" dirty="0" smtClean="0"/>
          </a:p>
          <a:p>
            <a:r>
              <a:rPr lang="en-US" b="1" dirty="0" smtClean="0"/>
              <a:t>==============</a:t>
            </a:r>
          </a:p>
          <a:p>
            <a:endParaRPr lang="en-US" b="1" dirty="0" smtClean="0"/>
          </a:p>
          <a:p>
            <a:r>
              <a:rPr lang="en-US" b="1" dirty="0" smtClean="0"/>
              <a:t>References:</a:t>
            </a:r>
          </a:p>
          <a:p>
            <a:r>
              <a:rPr lang="en-US" b="0" dirty="0" smtClean="0"/>
              <a:t>Robert M Ross, </a:t>
            </a:r>
            <a:r>
              <a:rPr lang="en-US" b="0" dirty="0" err="1" smtClean="0"/>
              <a:t>Jayasimha</a:t>
            </a:r>
            <a:r>
              <a:rPr lang="en-US" b="0" dirty="0" smtClean="0"/>
              <a:t> N Murthy, </a:t>
            </a:r>
            <a:r>
              <a:rPr lang="en-US" b="0" dirty="0" err="1" smtClean="0"/>
              <a:t>Istvan</a:t>
            </a:r>
            <a:r>
              <a:rPr lang="en-US" b="0" dirty="0" smtClean="0"/>
              <a:t> D </a:t>
            </a:r>
            <a:r>
              <a:rPr lang="en-US" b="0" dirty="0" err="1" smtClean="0"/>
              <a:t>Wollak</a:t>
            </a:r>
            <a:r>
              <a:rPr lang="en-US" b="0" dirty="0" smtClean="0"/>
              <a:t> and Andrew S Jackson.</a:t>
            </a:r>
            <a:r>
              <a:rPr lang="en-US" b="0" baseline="0" dirty="0" smtClean="0"/>
              <a:t> The six minute walk test accurately estimates mean peak oxygen uptake</a:t>
            </a:r>
          </a:p>
          <a:p>
            <a:r>
              <a:rPr lang="en-US" b="0" dirty="0" smtClean="0"/>
              <a:t>BMC Pulmonary Medicine 2010, 10:31  doi:10.1186/1471-2466-10-31 </a:t>
            </a:r>
          </a:p>
          <a:p>
            <a:r>
              <a:rPr lang="en-US" b="0" dirty="0" smtClean="0"/>
              <a:t>http://www.biomedcentral.com/1471-2466/10/31</a:t>
            </a:r>
          </a:p>
          <a:p>
            <a:endParaRPr lang="en-US" b="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0" i="0" u="none" strike="noStrike" kern="1200" dirty="0" err="1" smtClean="0">
                <a:solidFill>
                  <a:schemeClr val="tx1"/>
                </a:solidFill>
                <a:effectLst/>
                <a:latin typeface="+mn-lt"/>
                <a:ea typeface="+mn-ea"/>
                <a:cs typeface="+mn-cs"/>
              </a:rPr>
              <a:t>Swigris</a:t>
            </a:r>
            <a:r>
              <a:rPr lang="en-US" sz="1200" b="0" i="0" u="none" strike="noStrike" kern="1200" baseline="0" dirty="0" smtClean="0">
                <a:solidFill>
                  <a:schemeClr val="tx1"/>
                </a:solidFill>
                <a:effectLst/>
                <a:latin typeface="+mn-lt"/>
                <a:ea typeface="+mn-ea"/>
                <a:cs typeface="+mn-cs"/>
              </a:rPr>
              <a:t> et al. </a:t>
            </a:r>
            <a:r>
              <a:rPr lang="en-US" sz="1200" b="0" i="0" u="none" strike="noStrike" kern="1200" dirty="0" smtClean="0">
                <a:solidFill>
                  <a:schemeClr val="tx1"/>
                </a:solidFill>
                <a:effectLst/>
                <a:latin typeface="+mn-lt"/>
                <a:ea typeface="+mn-ea"/>
                <a:cs typeface="+mn-cs"/>
              </a:rPr>
              <a:t>Heart Rate Recovery After 6-Min Walk Test Predicts Survival in Patients With Idiopathic Pulmonary Fibrosis</a:t>
            </a:r>
          </a:p>
          <a:p>
            <a:r>
              <a:rPr lang="en-US" b="0" dirty="0" smtClean="0"/>
              <a:t>Chest 2009, 136:841 doi:</a:t>
            </a:r>
            <a:r>
              <a:rPr lang="en-US" sz="1200" b="0" i="0" kern="1200" dirty="0" smtClean="0">
                <a:solidFill>
                  <a:schemeClr val="tx1"/>
                </a:solidFill>
                <a:effectLst/>
                <a:latin typeface="+mn-lt"/>
                <a:ea typeface="+mn-ea"/>
                <a:cs typeface="+mn-cs"/>
              </a:rPr>
              <a:t>doi:10.1378/chest.09-0211</a:t>
            </a:r>
            <a:endParaRPr lang="en-US" b="0" dirty="0" smtClean="0"/>
          </a:p>
          <a:p>
            <a:r>
              <a:rPr lang="en-US" b="0" dirty="0" smtClean="0"/>
              <a:t>http://www.ncbi.nlm.nih.gov/pmc/articles/PMC2775995/ </a:t>
            </a:r>
          </a:p>
          <a:p>
            <a:endParaRPr lang="en-US" b="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0" i="0" kern="1200" dirty="0" smtClean="0">
                <a:solidFill>
                  <a:schemeClr val="tx1"/>
                </a:solidFill>
                <a:effectLst/>
                <a:latin typeface="+mn-lt"/>
                <a:ea typeface="+mn-ea"/>
                <a:cs typeface="+mn-cs"/>
              </a:rPr>
              <a:t>Enright PL, Sherrill </a:t>
            </a:r>
            <a:r>
              <a:rPr lang="en-US" sz="1200" b="0" i="0" kern="1200" dirty="0" err="1" smtClean="0">
                <a:solidFill>
                  <a:schemeClr val="tx1"/>
                </a:solidFill>
                <a:effectLst/>
                <a:latin typeface="+mn-lt"/>
                <a:ea typeface="+mn-ea"/>
                <a:cs typeface="+mn-cs"/>
              </a:rPr>
              <a:t>DLReference</a:t>
            </a:r>
            <a:r>
              <a:rPr lang="en-US" sz="1200" b="0" i="0" kern="1200" dirty="0" smtClean="0">
                <a:solidFill>
                  <a:schemeClr val="tx1"/>
                </a:solidFill>
                <a:effectLst/>
                <a:latin typeface="+mn-lt"/>
                <a:ea typeface="+mn-ea"/>
                <a:cs typeface="+mn-cs"/>
              </a:rPr>
              <a:t> equations for the six-minute walk in healthy adults.</a:t>
            </a:r>
          </a:p>
          <a:p>
            <a:pPr marL="0" marR="0" indent="0" algn="l" defTabSz="914400" rtl="0" eaLnBrk="0" fontAlgn="base" latinLnBrk="0" hangingPunct="0">
              <a:lnSpc>
                <a:spcPct val="100000"/>
              </a:lnSpc>
              <a:spcBef>
                <a:spcPct val="30000"/>
              </a:spcBef>
              <a:spcAft>
                <a:spcPct val="0"/>
              </a:spcAft>
              <a:buClrTx/>
              <a:buSzTx/>
              <a:buFontTx/>
              <a:buNone/>
              <a:tabLst/>
              <a:defRPr/>
            </a:pPr>
            <a:r>
              <a:rPr lang="en-US" b="0" dirty="0" smtClean="0"/>
              <a:t>Am J </a:t>
            </a:r>
            <a:r>
              <a:rPr lang="en-US" b="0" dirty="0" err="1" smtClean="0"/>
              <a:t>Respir</a:t>
            </a:r>
            <a:r>
              <a:rPr lang="en-US" b="0" dirty="0" smtClean="0"/>
              <a:t> </a:t>
            </a:r>
            <a:r>
              <a:rPr lang="en-US" b="0" dirty="0" err="1" smtClean="0"/>
              <a:t>Crit</a:t>
            </a:r>
            <a:r>
              <a:rPr lang="en-US" b="0" dirty="0" smtClean="0"/>
              <a:t> Care Med. 1998 Nov;158(5 Pt 1):1384-7.</a:t>
            </a:r>
          </a:p>
          <a:p>
            <a:r>
              <a:rPr lang="en-US" b="0" dirty="0" smtClean="0"/>
              <a:t>http://www.ncbi.nlm.nih.gov/pubmed/9817683</a:t>
            </a:r>
          </a:p>
          <a:p>
            <a:endParaRPr lang="en-US" b="0" dirty="0"/>
          </a:p>
        </p:txBody>
      </p:sp>
    </p:spTree>
    <p:extLst>
      <p:ext uri="{BB962C8B-B14F-4D97-AF65-F5344CB8AC3E}">
        <p14:creationId xmlns:p14="http://schemas.microsoft.com/office/powerpoint/2010/main" val="83482646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Rot="1" noChangeAspect="1" noTextEdit="1"/>
          </p:cNvSpPr>
          <p:nvPr>
            <p:ph type="sldImg"/>
          </p:nvPr>
        </p:nvSpPr>
        <p:spPr bwMode="auto">
          <a:xfrm>
            <a:off x="406400" y="696913"/>
            <a:ext cx="6197600" cy="3486150"/>
          </a:xfrm>
          <a:noFill/>
          <a:ln>
            <a:solidFill>
              <a:srgbClr val="000000"/>
            </a:solidFill>
            <a:miter lim="800000"/>
            <a:headEnd/>
            <a:tailEnd/>
          </a:ln>
        </p:spPr>
      </p:sp>
      <p:sp>
        <p:nvSpPr>
          <p:cNvPr id="82947" name="Rectangle 3"/>
          <p:cNvSpPr>
            <a:spLocks noGrp="1"/>
          </p:cNvSpPr>
          <p:nvPr>
            <p:ph type="body" idx="1"/>
          </p:nvPr>
        </p:nvSpPr>
        <p:spPr bwMode="auto">
          <a:noFill/>
        </p:spPr>
        <p:txBody>
          <a:bodyPr wrap="square" numCol="1" anchor="t" anchorCtr="0" compatLnSpc="1">
            <a:prstTxWarp prst="textNoShape">
              <a:avLst/>
            </a:prstTxWarp>
          </a:bodyPr>
          <a:lstStyle/>
          <a:p>
            <a:r>
              <a:rPr lang="en-US" b="1" dirty="0" smtClean="0"/>
              <a:t>Okay let’s get back to the question</a:t>
            </a:r>
            <a:r>
              <a:rPr lang="en-US" b="1" baseline="0" dirty="0" smtClean="0"/>
              <a:t> we posed earlier:</a:t>
            </a:r>
            <a:endParaRPr lang="en-US" b="1" dirty="0" smtClean="0"/>
          </a:p>
          <a:p>
            <a:r>
              <a:rPr lang="en-US" b="1" dirty="0" smtClean="0"/>
              <a:t>The question was: PCP</a:t>
            </a:r>
            <a:r>
              <a:rPr lang="en-US" b="1" baseline="0" dirty="0" smtClean="0"/>
              <a:t> </a:t>
            </a:r>
            <a:r>
              <a:rPr lang="en-US" b="1" dirty="0" smtClean="0"/>
              <a:t>recommended that the patient quit smoking, but his</a:t>
            </a:r>
            <a:r>
              <a:rPr lang="en-US" b="1" baseline="0" dirty="0" smtClean="0"/>
              <a:t> life stressors are overwhelming at this point. He is not ready to quit smoking.</a:t>
            </a:r>
          </a:p>
          <a:p>
            <a:endParaRPr lang="en-US" b="1" baseline="0" dirty="0" smtClean="0"/>
          </a:p>
          <a:p>
            <a:r>
              <a:rPr lang="en-US" baseline="0" dirty="0" smtClean="0"/>
              <a:t>He reports worsening symptoms yet his PFTs and imaging to date do not show substantial impairment/pathology. He is frustrated at this point and he is seeking answers. He has read about constrictive bronchiolitis in some </a:t>
            </a:r>
            <a:r>
              <a:rPr lang="en-US" baseline="0" dirty="0" err="1" smtClean="0"/>
              <a:t>deployer’s</a:t>
            </a:r>
            <a:r>
              <a:rPr lang="en-US" baseline="0" dirty="0" smtClean="0"/>
              <a:t> he wants to know if he has this disease. He is seeing you for a pulmonary consult and he is asking for “lung biopsy”.</a:t>
            </a:r>
          </a:p>
          <a:p>
            <a:endParaRPr lang="en-US" baseline="0" dirty="0" smtClean="0"/>
          </a:p>
          <a:p>
            <a:endParaRPr lang="en-US" baseline="0" dirty="0" smtClean="0"/>
          </a:p>
          <a:p>
            <a:r>
              <a:rPr lang="en-US" b="1" baseline="0" dirty="0" smtClean="0"/>
              <a:t>What will you do next? </a:t>
            </a:r>
          </a:p>
          <a:p>
            <a:endParaRPr lang="en-US" b="1" baseline="0" dirty="0" smtClean="0"/>
          </a:p>
          <a:p>
            <a:r>
              <a:rPr lang="en-US" b="1" baseline="0" dirty="0" smtClean="0"/>
              <a:t>Now let’s review the results of the Poll</a:t>
            </a:r>
          </a:p>
          <a:p>
            <a:endParaRPr lang="en-US" baseline="0" dirty="0" smtClean="0"/>
          </a:p>
          <a:p>
            <a:pPr marL="1339425" lvl="2" indent="-524123" defTabSz="931774" eaLnBrk="1" hangingPunct="1">
              <a:lnSpc>
                <a:spcPct val="90000"/>
              </a:lnSpc>
              <a:spcBef>
                <a:spcPct val="20000"/>
              </a:spcBef>
              <a:buFont typeface="Calibri" pitchFamily="34" charset="0"/>
              <a:buAutoNum type="alphaUcPeriod"/>
              <a:defRPr/>
            </a:pPr>
            <a:r>
              <a:rPr lang="en-US" sz="3700" dirty="0">
                <a:solidFill>
                  <a:prstClr val="white"/>
                </a:solidFill>
                <a:latin typeface="Calibri" pitchFamily="34" charset="0"/>
              </a:rPr>
              <a:t>Still smoking –so do nothing  (XX%)</a:t>
            </a:r>
          </a:p>
          <a:p>
            <a:pPr marL="1339425" lvl="2" indent="-524123" defTabSz="931774" eaLnBrk="1" hangingPunct="1">
              <a:lnSpc>
                <a:spcPct val="90000"/>
              </a:lnSpc>
              <a:spcBef>
                <a:spcPct val="20000"/>
              </a:spcBef>
              <a:buFont typeface="Calibri" pitchFamily="34" charset="0"/>
              <a:buAutoNum type="alphaUcPeriod"/>
              <a:defRPr/>
            </a:pPr>
            <a:r>
              <a:rPr lang="en-US" sz="3700" dirty="0">
                <a:solidFill>
                  <a:prstClr val="white"/>
                </a:solidFill>
                <a:latin typeface="Calibri" pitchFamily="34" charset="0"/>
              </a:rPr>
              <a:t>Change pulmonary medications (XX%)</a:t>
            </a:r>
          </a:p>
          <a:p>
            <a:pPr marL="1339425" lvl="2" indent="-524123" defTabSz="931774" eaLnBrk="1" hangingPunct="1">
              <a:lnSpc>
                <a:spcPct val="90000"/>
              </a:lnSpc>
              <a:spcBef>
                <a:spcPct val="20000"/>
              </a:spcBef>
              <a:buFont typeface="Calibri" pitchFamily="34" charset="0"/>
              <a:buAutoNum type="alphaUcPeriod"/>
              <a:defRPr/>
            </a:pPr>
            <a:r>
              <a:rPr lang="en-US" sz="3700" dirty="0">
                <a:solidFill>
                  <a:prstClr val="white"/>
                </a:solidFill>
                <a:latin typeface="Calibri" pitchFamily="34" charset="0"/>
              </a:rPr>
              <a:t>Additional non-invasive work-up (XX%)</a:t>
            </a:r>
          </a:p>
          <a:p>
            <a:pPr marL="1339425" lvl="2" indent="-524123" defTabSz="931774" eaLnBrk="1" hangingPunct="1">
              <a:lnSpc>
                <a:spcPct val="90000"/>
              </a:lnSpc>
              <a:spcBef>
                <a:spcPct val="20000"/>
              </a:spcBef>
              <a:buFont typeface="Calibri" pitchFamily="34" charset="0"/>
              <a:buAutoNum type="alphaUcPeriod"/>
              <a:defRPr/>
            </a:pPr>
            <a:r>
              <a:rPr lang="en-US" sz="3700" dirty="0">
                <a:solidFill>
                  <a:prstClr val="white"/>
                </a:solidFill>
                <a:latin typeface="Calibri" pitchFamily="34" charset="0"/>
              </a:rPr>
              <a:t>Proceed straight to “lung biopsy” (XX%)</a:t>
            </a:r>
          </a:p>
          <a:p>
            <a:endParaRPr lang="en-US" baseline="0" dirty="0" smtClean="0"/>
          </a:p>
          <a:p>
            <a:endParaRPr lang="en-US" baseline="0" dirty="0" smtClean="0"/>
          </a:p>
          <a:p>
            <a:endParaRPr lang="en-US" baseline="0" dirty="0" smtClean="0"/>
          </a:p>
        </p:txBody>
      </p:sp>
    </p:spTree>
    <p:extLst>
      <p:ext uri="{BB962C8B-B14F-4D97-AF65-F5344CB8AC3E}">
        <p14:creationId xmlns:p14="http://schemas.microsoft.com/office/powerpoint/2010/main" val="21344611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eaLnBrk="1" fontAlgn="auto" hangingPunct="1">
              <a:spcBef>
                <a:spcPts val="0"/>
              </a:spcBef>
              <a:spcAft>
                <a:spcPts val="0"/>
              </a:spcAft>
              <a:defRPr/>
            </a:pPr>
            <a:r>
              <a:rPr lang="en-US" dirty="0" smtClean="0"/>
              <a:t>There are two components to the registry evaluation</a:t>
            </a:r>
          </a:p>
          <a:p>
            <a:pPr marL="228562" indent="-228562" eaLnBrk="1" fontAlgn="auto" hangingPunct="1">
              <a:spcBef>
                <a:spcPts val="0"/>
              </a:spcBef>
              <a:spcAft>
                <a:spcPts val="0"/>
              </a:spcAft>
              <a:buFontTx/>
              <a:buAutoNum type="alphaLcParenBoth"/>
              <a:defRPr/>
            </a:pPr>
            <a:r>
              <a:rPr lang="en-US" dirty="0" smtClean="0"/>
              <a:t>Self-administered questionnaire – went national in June 2014</a:t>
            </a:r>
          </a:p>
          <a:p>
            <a:pPr marL="228562" indent="-228562" eaLnBrk="1" fontAlgn="auto" hangingPunct="1">
              <a:spcBef>
                <a:spcPts val="0"/>
              </a:spcBef>
              <a:spcAft>
                <a:spcPts val="0"/>
              </a:spcAft>
              <a:buFontTx/>
              <a:buAutoNum type="alphaLcParenBoth"/>
              <a:defRPr/>
            </a:pPr>
            <a:r>
              <a:rPr lang="en-US" dirty="0" smtClean="0"/>
              <a:t>An optional in-person medical evaluation </a:t>
            </a:r>
          </a:p>
          <a:p>
            <a:pPr eaLnBrk="1" fontAlgn="auto" hangingPunct="1">
              <a:spcBef>
                <a:spcPts val="0"/>
              </a:spcBef>
              <a:spcAft>
                <a:spcPts val="0"/>
              </a:spcAft>
              <a:defRPr/>
            </a:pPr>
            <a:endParaRPr lang="en-US" dirty="0" smtClean="0"/>
          </a:p>
          <a:p>
            <a:pPr eaLnBrk="1" fontAlgn="auto" hangingPunct="1">
              <a:spcBef>
                <a:spcPts val="0"/>
              </a:spcBef>
              <a:spcAft>
                <a:spcPts val="0"/>
              </a:spcAft>
              <a:defRPr/>
            </a:pPr>
            <a:r>
              <a:rPr lang="en-US" dirty="0" smtClean="0"/>
              <a:t>To date, over 20,000 veterans have completed the on-line SAQ, and many of these Veterans will be seeking in-person evaluations from their VA primary care physicians or environmental health clinicians. </a:t>
            </a:r>
          </a:p>
          <a:p>
            <a:pPr eaLnBrk="1" fontAlgn="auto" hangingPunct="1">
              <a:spcBef>
                <a:spcPts val="0"/>
              </a:spcBef>
              <a:spcAft>
                <a:spcPts val="0"/>
              </a:spcAft>
              <a:defRPr/>
            </a:pPr>
            <a:endParaRPr lang="en-US" dirty="0" smtClean="0"/>
          </a:p>
          <a:p>
            <a:pPr eaLnBrk="1" fontAlgn="auto" hangingPunct="1">
              <a:spcBef>
                <a:spcPts val="0"/>
              </a:spcBef>
              <a:spcAft>
                <a:spcPts val="0"/>
              </a:spcAft>
              <a:defRPr/>
            </a:pPr>
            <a:r>
              <a:rPr lang="en-US" dirty="0" smtClean="0"/>
              <a:t>As a VA pulmonologist, you will likely get referral for specialty level evaluation of veterans with AH exposure concerns. </a:t>
            </a:r>
          </a:p>
          <a:p>
            <a:pPr eaLnBrk="1" fontAlgn="auto" hangingPunct="1">
              <a:spcBef>
                <a:spcPts val="0"/>
              </a:spcBef>
              <a:spcAft>
                <a:spcPts val="0"/>
              </a:spcAft>
              <a:defRPr/>
            </a:pPr>
            <a:endParaRPr lang="en-US" dirty="0" smtClean="0"/>
          </a:p>
          <a:p>
            <a:pPr eaLnBrk="1" fontAlgn="auto" hangingPunct="1">
              <a:spcBef>
                <a:spcPts val="0"/>
              </a:spcBef>
              <a:spcAft>
                <a:spcPts val="0"/>
              </a:spcAft>
              <a:defRPr/>
            </a:pPr>
            <a:r>
              <a:rPr lang="en-US" dirty="0" smtClean="0"/>
              <a:t>For more specific and detailed information about the  airborne hazard registry, you</a:t>
            </a:r>
            <a:r>
              <a:rPr lang="en-US" baseline="0" dirty="0" smtClean="0"/>
              <a:t> can access a webinar on this topic via the link PROVIDED IN THE DOWNLOADS.</a:t>
            </a:r>
          </a:p>
          <a:p>
            <a:pPr eaLnBrk="1" fontAlgn="auto" hangingPunct="1">
              <a:spcBef>
                <a:spcPts val="0"/>
              </a:spcBef>
              <a:spcAft>
                <a:spcPts val="0"/>
              </a:spcAft>
              <a:defRPr/>
            </a:pPr>
            <a:endParaRPr lang="en-US" dirty="0" smtClean="0"/>
          </a:p>
          <a:p>
            <a:pPr eaLnBrk="1" fontAlgn="auto" hangingPunct="1">
              <a:spcBef>
                <a:spcPts val="0"/>
              </a:spcBef>
              <a:spcAft>
                <a:spcPts val="0"/>
              </a:spcAft>
              <a:defRPr/>
            </a:pPr>
            <a:r>
              <a:rPr lang="en-US" b="1" dirty="0" smtClean="0"/>
              <a:t>Dr. </a:t>
            </a:r>
            <a:r>
              <a:rPr lang="en-US" b="1" dirty="0" err="1" smtClean="0"/>
              <a:t>Falvo</a:t>
            </a:r>
            <a:r>
              <a:rPr lang="en-US" b="1" dirty="0" smtClean="0"/>
              <a:t> will now discuss the deployment-related factors that may increase the susceptibility and vulnerability of the soldiers to airborne hazards in the course of deployment.</a:t>
            </a:r>
          </a:p>
          <a:p>
            <a:r>
              <a:rPr lang="en-US" dirty="0" smtClean="0"/>
              <a:t>============================</a:t>
            </a:r>
          </a:p>
          <a:p>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Link to webinar:</a:t>
            </a:r>
            <a:r>
              <a:rPr lang="en-US" baseline="0" dirty="0" smtClean="0"/>
              <a:t> </a:t>
            </a:r>
            <a:r>
              <a:rPr lang="en-US" dirty="0" smtClean="0"/>
              <a:t>http://www.audio.va.gov/warrelatedillness/MP4/2014_03_04_OOsinubi_Airborne_Hazards_and_Ope_%20Burn_Pit_Registry-What_Providers_Need_to_Know.mp4</a:t>
            </a:r>
          </a:p>
          <a:p>
            <a:endParaRPr lang="en-US" dirty="0"/>
          </a:p>
        </p:txBody>
      </p:sp>
    </p:spTree>
    <p:extLst>
      <p:ext uri="{BB962C8B-B14F-4D97-AF65-F5344CB8AC3E}">
        <p14:creationId xmlns:p14="http://schemas.microsoft.com/office/powerpoint/2010/main" val="69384013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b="1" dirty="0" smtClean="0"/>
              <a:t>Now let’s talk about the issue of lung biopsy</a:t>
            </a:r>
            <a:r>
              <a:rPr lang="en-US" b="1" baseline="0" dirty="0" smtClean="0"/>
              <a:t> in this Vet. He has some abnormalities on his chest CT, and he </a:t>
            </a:r>
            <a:r>
              <a:rPr lang="en-US" b="1" baseline="0" dirty="0" err="1" smtClean="0"/>
              <a:t>desaturates</a:t>
            </a:r>
            <a:r>
              <a:rPr lang="en-US" b="1" baseline="0" dirty="0" smtClean="0"/>
              <a:t> on physical exertion. He wants to know if he has constrictive bronchiolitis from his AH exposures in Iraq.</a:t>
            </a:r>
          </a:p>
          <a:p>
            <a:endParaRPr lang="en-US" b="1" baseline="0" dirty="0" smtClean="0"/>
          </a:p>
          <a:p>
            <a:r>
              <a:rPr lang="en-US" b="1" baseline="0" dirty="0" smtClean="0"/>
              <a:t>Dr. Sotolongo: When is lung biopsy indicated? And what type of lung biopsy we would consider?</a:t>
            </a:r>
          </a:p>
          <a:p>
            <a:r>
              <a:rPr lang="en-US" b="1" baseline="0" dirty="0" smtClean="0"/>
              <a:t>Can you also discuss the potential risks versus the benefit of getting a lung biopsy at this point.</a:t>
            </a:r>
          </a:p>
          <a:p>
            <a:endParaRPr lang="en-US" b="1" baseline="0" dirty="0" smtClean="0"/>
          </a:p>
          <a:p>
            <a:r>
              <a:rPr lang="en-US" b="0" baseline="0" dirty="0" smtClean="0"/>
              <a:t>Well a bronchoscopy has a sensitivity of 81-90% for diagnosing infection, centrally located malignancies and sarcoidosis. After that, the  sensitivity goes down for diagnosing other diseases.</a:t>
            </a:r>
          </a:p>
          <a:p>
            <a:endParaRPr lang="en-US" b="0" baseline="0" dirty="0" smtClean="0"/>
          </a:p>
          <a:p>
            <a:r>
              <a:rPr lang="en-US" b="0" baseline="0" dirty="0" smtClean="0"/>
              <a:t>If you are thinking about interstitial lung disease which is a possibility in this patient then a surgical lung biopsy either as a Video Assisted Thoracotomy or VAT or an open thoracotomy.</a:t>
            </a:r>
          </a:p>
          <a:p>
            <a:endParaRPr lang="en-US" b="0" baseline="0" dirty="0" smtClean="0"/>
          </a:p>
          <a:p>
            <a:r>
              <a:rPr lang="en-US" b="0" baseline="0" dirty="0" smtClean="0"/>
              <a:t>A surgical lung biopsy gives the pathologist a larger lung specimen where he or she can see a broader landscape of the lung so the chance of establishing a firm </a:t>
            </a:r>
            <a:r>
              <a:rPr lang="en-US" b="0" baseline="0" dirty="0" err="1" smtClean="0"/>
              <a:t>clinicopathologic</a:t>
            </a:r>
            <a:r>
              <a:rPr lang="en-US" b="0" baseline="0" dirty="0" smtClean="0"/>
              <a:t> diagnosis is greater.</a:t>
            </a:r>
          </a:p>
          <a:p>
            <a:endParaRPr lang="en-US" b="0" baseline="0" dirty="0" smtClean="0"/>
          </a:p>
          <a:p>
            <a:r>
              <a:rPr lang="en-US" b="0" baseline="0" dirty="0" smtClean="0"/>
              <a:t>This is important because some of the treatments for interstitial lung disease can be toxic, require a long treatment regimen, there might be clinical trials for the disease or there might not be any treatment at all. So you want as definitive a diagnosis as possible so the patient and the physician can make an informed decision about goals of treatment.</a:t>
            </a:r>
          </a:p>
          <a:p>
            <a:endParaRPr lang="en-US" b="0" baseline="0" dirty="0" smtClean="0"/>
          </a:p>
          <a:p>
            <a:r>
              <a:rPr lang="en-US" b="0" baseline="0" dirty="0" smtClean="0"/>
              <a:t>Lastly there is “the greater good” , as we get more information  and correlate surgical lung biopsies, clinical symptoms, CT scans, and PFTs we can begin to understand certain diseases and how they manifest.</a:t>
            </a:r>
          </a:p>
          <a:p>
            <a:endParaRPr lang="en-US" b="0"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b="0" baseline="0" dirty="0" smtClean="0"/>
              <a:t>Now all of this must be weighed against the risk to the individual. The patient will be under general anesthesia for the procedure and one lung must be deflated in order to get the biopsy. If a patient already has respiratory compromise then the biopsy could exacerbate it.  There is also the possibility that for whatever reason the VATs procedure which creates a relatively small incision turned into an open thoracotomy which creates a much larger incision and has a longer recovery time.</a:t>
            </a:r>
          </a:p>
          <a:p>
            <a:endParaRPr lang="en-US" b="0" baseline="0" dirty="0" smtClean="0"/>
          </a:p>
          <a:p>
            <a:r>
              <a:rPr lang="en-US" b="0" baseline="0" dirty="0" smtClean="0"/>
              <a:t>Finally there are complications such as pneumothorax, </a:t>
            </a:r>
            <a:r>
              <a:rPr lang="en-US" b="0" baseline="0" dirty="0" err="1" smtClean="0"/>
              <a:t>bronchopleurofistulas</a:t>
            </a:r>
            <a:r>
              <a:rPr lang="en-US" b="0" baseline="0" dirty="0" smtClean="0"/>
              <a:t>, poor healing of the incision, nerve damage from the incision and anesthetic complications just to name a few.</a:t>
            </a:r>
          </a:p>
          <a:p>
            <a:endParaRPr lang="en-US" b="0" baseline="0" dirty="0" smtClean="0"/>
          </a:p>
          <a:p>
            <a:r>
              <a:rPr lang="en-US" b="0" baseline="0" dirty="0" smtClean="0"/>
              <a:t>That is why most clinicians try to exhaust all other less invasive possibilities to diagnose a problem before proceeding with a surgical biopsy.</a:t>
            </a:r>
          </a:p>
          <a:p>
            <a:endParaRPr lang="en-US" b="1" baseline="0" dirty="0" smtClean="0"/>
          </a:p>
          <a:p>
            <a:r>
              <a:rPr lang="en-US" b="1" baseline="0" dirty="0" smtClean="0"/>
              <a:t>So what would you tell the veteran at this point about his request for a lung biopsy?</a:t>
            </a:r>
          </a:p>
          <a:p>
            <a:r>
              <a:rPr lang="en-US" b="0" baseline="0" dirty="0" smtClean="0"/>
              <a:t>Given all the information I would say a surgical biopsy is indicated one could argue for a bronchoscopy to rule out infection first but given the desaturation on exercise I think this is some form of interstitial lung disease that will require surgical biopsy for definitive diagnosis.</a:t>
            </a:r>
          </a:p>
          <a:p>
            <a:r>
              <a:rPr lang="en-US" b="0" baseline="0" dirty="0" smtClean="0"/>
              <a:t>===========</a:t>
            </a:r>
          </a:p>
          <a:p>
            <a:endParaRPr lang="en-US" b="0" baseline="0" dirty="0" smtClean="0"/>
          </a:p>
          <a:p>
            <a:r>
              <a:rPr lang="en-US" b="0" baseline="0" dirty="0" smtClean="0"/>
              <a:t>Ref.</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1" i="0" u="none" strike="noStrike" kern="1200" dirty="0" smtClean="0">
                <a:solidFill>
                  <a:schemeClr val="tx1"/>
                </a:solidFill>
                <a:effectLst/>
                <a:latin typeface="+mn-lt"/>
                <a:ea typeface="+mn-ea"/>
                <a:cs typeface="+mn-cs"/>
              </a:rPr>
              <a:t>Surgical Biopsy for Diagnosis of Interstitial Lung Disease Is Superior to High Resolution CT Imaging</a:t>
            </a:r>
          </a:p>
          <a:p>
            <a:r>
              <a:rPr lang="en-US" sz="1200" b="0" i="0" kern="1200" dirty="0" err="1" smtClean="0">
                <a:solidFill>
                  <a:schemeClr val="tx1"/>
                </a:solidFill>
                <a:effectLst/>
                <a:latin typeface="+mn-lt"/>
                <a:ea typeface="+mn-ea"/>
                <a:cs typeface="+mn-cs"/>
              </a:rPr>
              <a:t>Kayatta</a:t>
            </a:r>
            <a:r>
              <a:rPr lang="en-US" sz="1200" b="0" i="0" kern="1200" dirty="0" smtClean="0">
                <a:solidFill>
                  <a:schemeClr val="tx1"/>
                </a:solidFill>
                <a:effectLst/>
                <a:latin typeface="+mn-lt"/>
                <a:ea typeface="+mn-ea"/>
                <a:cs typeface="+mn-cs"/>
              </a:rPr>
              <a:t> M. et al </a:t>
            </a:r>
            <a:r>
              <a:rPr lang="en-US" sz="1200" b="0" i="1" kern="1200" dirty="0" smtClean="0">
                <a:solidFill>
                  <a:schemeClr val="tx1"/>
                </a:solidFill>
                <a:effectLst/>
                <a:latin typeface="+mn-lt"/>
                <a:ea typeface="+mn-ea"/>
                <a:cs typeface="+mn-cs"/>
              </a:rPr>
              <a:t>Chest. </a:t>
            </a:r>
            <a:r>
              <a:rPr lang="en-US" sz="1200" b="0" i="0" kern="1200" dirty="0" smtClean="0">
                <a:solidFill>
                  <a:schemeClr val="tx1"/>
                </a:solidFill>
                <a:effectLst/>
                <a:latin typeface="+mn-lt"/>
                <a:ea typeface="+mn-ea"/>
                <a:cs typeface="+mn-cs"/>
              </a:rPr>
              <a:t>2012;142(4_MeetingAbstracts):434A</a:t>
            </a:r>
          </a:p>
          <a:p>
            <a:endParaRPr lang="en-US" sz="1200" b="0" i="0" kern="1200" dirty="0" smtClean="0">
              <a:solidFill>
                <a:schemeClr val="tx1"/>
              </a:solidFill>
              <a:effectLst/>
              <a:latin typeface="+mn-lt"/>
              <a:ea typeface="+mn-ea"/>
              <a:cs typeface="+mn-cs"/>
            </a:endParaRPr>
          </a:p>
          <a:p>
            <a:r>
              <a:rPr lang="en-US" sz="1200" b="1" i="0" kern="1200" dirty="0" smtClean="0">
                <a:solidFill>
                  <a:schemeClr val="tx1"/>
                </a:solidFill>
                <a:effectLst/>
                <a:latin typeface="+mn-lt"/>
                <a:ea typeface="+mn-ea"/>
                <a:cs typeface="+mn-cs"/>
              </a:rPr>
              <a:t>An Official ATS/ERS/JRS/ALAT</a:t>
            </a:r>
            <a:r>
              <a:rPr lang="en-US" sz="1200" b="1" i="0" kern="1200" baseline="0" dirty="0" smtClean="0">
                <a:solidFill>
                  <a:schemeClr val="tx1"/>
                </a:solidFill>
                <a:effectLst/>
                <a:latin typeface="+mn-lt"/>
                <a:ea typeface="+mn-ea"/>
                <a:cs typeface="+mn-cs"/>
              </a:rPr>
              <a:t> Statement: Idiopathic Pulmonary Fibrosis: evidence –based Guidelines for Diagnosis and Management</a:t>
            </a:r>
          </a:p>
          <a:p>
            <a:r>
              <a:rPr lang="en-US" sz="1200" b="0" i="0" kern="1200" baseline="0" dirty="0" smtClean="0">
                <a:solidFill>
                  <a:schemeClr val="tx1"/>
                </a:solidFill>
                <a:effectLst/>
                <a:latin typeface="+mn-lt"/>
                <a:ea typeface="+mn-ea"/>
                <a:cs typeface="+mn-cs"/>
              </a:rPr>
              <a:t>Am J </a:t>
            </a:r>
            <a:r>
              <a:rPr lang="en-US" sz="1200" b="0" i="0" kern="1200" baseline="0" dirty="0" err="1" smtClean="0">
                <a:solidFill>
                  <a:schemeClr val="tx1"/>
                </a:solidFill>
                <a:effectLst/>
                <a:latin typeface="+mn-lt"/>
                <a:ea typeface="+mn-ea"/>
                <a:cs typeface="+mn-cs"/>
              </a:rPr>
              <a:t>Respir</a:t>
            </a:r>
            <a:r>
              <a:rPr lang="en-US" sz="1200" b="0" i="0" kern="1200" baseline="0" dirty="0" smtClean="0">
                <a:solidFill>
                  <a:schemeClr val="tx1"/>
                </a:solidFill>
                <a:effectLst/>
                <a:latin typeface="+mn-lt"/>
                <a:ea typeface="+mn-ea"/>
                <a:cs typeface="+mn-cs"/>
              </a:rPr>
              <a:t> </a:t>
            </a:r>
            <a:r>
              <a:rPr lang="en-US" sz="1200" b="0" i="0" kern="1200" baseline="0" dirty="0" err="1" smtClean="0">
                <a:solidFill>
                  <a:schemeClr val="tx1"/>
                </a:solidFill>
                <a:effectLst/>
                <a:latin typeface="+mn-lt"/>
                <a:ea typeface="+mn-ea"/>
                <a:cs typeface="+mn-cs"/>
              </a:rPr>
              <a:t>Crit</a:t>
            </a:r>
            <a:r>
              <a:rPr lang="en-US" sz="1200" b="0" i="0" kern="1200" baseline="0" dirty="0" smtClean="0">
                <a:solidFill>
                  <a:schemeClr val="tx1"/>
                </a:solidFill>
                <a:effectLst/>
                <a:latin typeface="+mn-lt"/>
                <a:ea typeface="+mn-ea"/>
                <a:cs typeface="+mn-cs"/>
              </a:rPr>
              <a:t> Care Med </a:t>
            </a:r>
            <a:r>
              <a:rPr lang="en-US" sz="1200" b="0" i="0" kern="1200" baseline="0" dirty="0" err="1" smtClean="0">
                <a:solidFill>
                  <a:schemeClr val="tx1"/>
                </a:solidFill>
                <a:effectLst/>
                <a:latin typeface="+mn-lt"/>
                <a:ea typeface="+mn-ea"/>
                <a:cs typeface="+mn-cs"/>
              </a:rPr>
              <a:t>Vol</a:t>
            </a:r>
            <a:r>
              <a:rPr lang="en-US" sz="1200" b="0" i="0" kern="1200" baseline="0" dirty="0" smtClean="0">
                <a:solidFill>
                  <a:schemeClr val="tx1"/>
                </a:solidFill>
                <a:effectLst/>
                <a:latin typeface="+mn-lt"/>
                <a:ea typeface="+mn-ea"/>
                <a:cs typeface="+mn-cs"/>
              </a:rPr>
              <a:t> 183. pp 788-824, 2011</a:t>
            </a:r>
          </a:p>
          <a:p>
            <a:endParaRPr lang="en-US" sz="1200" b="0" i="0" kern="1200" baseline="0" dirty="0" smtClean="0">
              <a:solidFill>
                <a:schemeClr val="tx1"/>
              </a:solidFill>
              <a:effectLst/>
              <a:latin typeface="+mn-lt"/>
              <a:ea typeface="+mn-ea"/>
              <a:cs typeface="+mn-cs"/>
            </a:endParaRPr>
          </a:p>
          <a:p>
            <a:r>
              <a:rPr lang="en-US" sz="1200" b="1" i="0" kern="1200" baseline="0" dirty="0" smtClean="0">
                <a:solidFill>
                  <a:schemeClr val="tx1"/>
                </a:solidFill>
                <a:effectLst/>
                <a:latin typeface="+mn-lt"/>
                <a:ea typeface="+mn-ea"/>
                <a:cs typeface="+mn-cs"/>
              </a:rPr>
              <a:t>ATS/ERS International Multidisciplinary Consensus Classification of the Idiopathic Interstitial </a:t>
            </a:r>
            <a:r>
              <a:rPr lang="en-US" sz="1200" b="1" i="0" kern="1200" baseline="0" dirty="0" err="1" smtClean="0">
                <a:solidFill>
                  <a:schemeClr val="tx1"/>
                </a:solidFill>
                <a:effectLst/>
                <a:latin typeface="+mn-lt"/>
                <a:ea typeface="+mn-ea"/>
                <a:cs typeface="+mn-cs"/>
              </a:rPr>
              <a:t>Pnemonias</a:t>
            </a:r>
            <a:endParaRPr lang="en-US" sz="1200" b="1"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Am J </a:t>
            </a:r>
            <a:r>
              <a:rPr lang="en-US" sz="1200" b="0" i="0" kern="1200" baseline="0" dirty="0" err="1" smtClean="0">
                <a:solidFill>
                  <a:schemeClr val="tx1"/>
                </a:solidFill>
                <a:effectLst/>
                <a:latin typeface="+mn-lt"/>
                <a:ea typeface="+mn-ea"/>
                <a:cs typeface="+mn-cs"/>
              </a:rPr>
              <a:t>Respir</a:t>
            </a:r>
            <a:r>
              <a:rPr lang="en-US" sz="1200" b="0" i="0" kern="1200" baseline="0" dirty="0" smtClean="0">
                <a:solidFill>
                  <a:schemeClr val="tx1"/>
                </a:solidFill>
                <a:effectLst/>
                <a:latin typeface="+mn-lt"/>
                <a:ea typeface="+mn-ea"/>
                <a:cs typeface="+mn-cs"/>
              </a:rPr>
              <a:t> </a:t>
            </a:r>
            <a:r>
              <a:rPr lang="en-US" sz="1200" b="0" i="0" kern="1200" baseline="0" dirty="0" err="1" smtClean="0">
                <a:solidFill>
                  <a:schemeClr val="tx1"/>
                </a:solidFill>
                <a:effectLst/>
                <a:latin typeface="+mn-lt"/>
                <a:ea typeface="+mn-ea"/>
                <a:cs typeface="+mn-cs"/>
              </a:rPr>
              <a:t>Crit</a:t>
            </a:r>
            <a:r>
              <a:rPr lang="en-US" sz="1200" b="0" i="0" kern="1200" baseline="0" dirty="0" smtClean="0">
                <a:solidFill>
                  <a:schemeClr val="tx1"/>
                </a:solidFill>
                <a:effectLst/>
                <a:latin typeface="+mn-lt"/>
                <a:ea typeface="+mn-ea"/>
                <a:cs typeface="+mn-cs"/>
              </a:rPr>
              <a:t> Care Med </a:t>
            </a:r>
            <a:r>
              <a:rPr lang="en-US" sz="1200" b="0" i="0" kern="1200" baseline="0" dirty="0" err="1" smtClean="0">
                <a:solidFill>
                  <a:schemeClr val="tx1"/>
                </a:solidFill>
                <a:effectLst/>
                <a:latin typeface="+mn-lt"/>
                <a:ea typeface="+mn-ea"/>
                <a:cs typeface="+mn-cs"/>
              </a:rPr>
              <a:t>Vol</a:t>
            </a:r>
            <a:r>
              <a:rPr lang="en-US" sz="1200" b="0" i="0" kern="1200" baseline="0" dirty="0" smtClean="0">
                <a:solidFill>
                  <a:schemeClr val="tx1"/>
                </a:solidFill>
                <a:effectLst/>
                <a:latin typeface="+mn-lt"/>
                <a:ea typeface="+mn-ea"/>
                <a:cs typeface="+mn-cs"/>
              </a:rPr>
              <a:t> 165. pp 277-304, 2002</a:t>
            </a:r>
          </a:p>
          <a:p>
            <a:endParaRPr lang="en-US" sz="1200" b="0" i="0" kern="1200" baseline="0" dirty="0" smtClean="0">
              <a:solidFill>
                <a:schemeClr val="tx1"/>
              </a:solidFill>
              <a:effectLst/>
              <a:latin typeface="+mn-lt"/>
              <a:ea typeface="+mn-ea"/>
              <a:cs typeface="+mn-cs"/>
            </a:endParaRPr>
          </a:p>
          <a:p>
            <a:r>
              <a:rPr lang="en-US" sz="1200" b="1" i="0" kern="1200" baseline="0" dirty="0" smtClean="0">
                <a:solidFill>
                  <a:schemeClr val="tx1"/>
                </a:solidFill>
                <a:effectLst/>
                <a:latin typeface="+mn-lt"/>
                <a:ea typeface="+mn-ea"/>
                <a:cs typeface="+mn-cs"/>
              </a:rPr>
              <a:t>An Official ATS/ERS Statement: Update of the International Multidisciplinary Classification of the Idiopathic Interstitial Pneumonias</a:t>
            </a:r>
          </a:p>
          <a:p>
            <a:r>
              <a:rPr lang="en-US" sz="1200" b="0" i="0" kern="1200" baseline="0" dirty="0" smtClean="0">
                <a:solidFill>
                  <a:schemeClr val="tx1"/>
                </a:solidFill>
                <a:effectLst/>
                <a:latin typeface="+mn-lt"/>
                <a:ea typeface="+mn-ea"/>
                <a:cs typeface="+mn-cs"/>
              </a:rPr>
              <a:t>Am J respire </a:t>
            </a:r>
            <a:r>
              <a:rPr lang="en-US" sz="1200" b="0" i="0" kern="1200" baseline="0" dirty="0" err="1" smtClean="0">
                <a:solidFill>
                  <a:schemeClr val="tx1"/>
                </a:solidFill>
                <a:effectLst/>
                <a:latin typeface="+mn-lt"/>
                <a:ea typeface="+mn-ea"/>
                <a:cs typeface="+mn-cs"/>
              </a:rPr>
              <a:t>Crit</a:t>
            </a:r>
            <a:r>
              <a:rPr lang="en-US" sz="1200" b="0" i="0" kern="1200" baseline="0" dirty="0" smtClean="0">
                <a:solidFill>
                  <a:schemeClr val="tx1"/>
                </a:solidFill>
                <a:effectLst/>
                <a:latin typeface="+mn-lt"/>
                <a:ea typeface="+mn-ea"/>
                <a:cs typeface="+mn-cs"/>
              </a:rPr>
              <a:t> Care Med </a:t>
            </a:r>
            <a:r>
              <a:rPr lang="en-US" sz="1200" b="0" i="0" kern="1200" baseline="0" dirty="0" err="1" smtClean="0">
                <a:solidFill>
                  <a:schemeClr val="tx1"/>
                </a:solidFill>
                <a:effectLst/>
                <a:latin typeface="+mn-lt"/>
                <a:ea typeface="+mn-ea"/>
                <a:cs typeface="+mn-cs"/>
              </a:rPr>
              <a:t>Vol</a:t>
            </a:r>
            <a:r>
              <a:rPr lang="en-US" sz="1200" b="0" i="0" kern="1200" baseline="0" dirty="0" smtClean="0">
                <a:solidFill>
                  <a:schemeClr val="tx1"/>
                </a:solidFill>
                <a:effectLst/>
                <a:latin typeface="+mn-lt"/>
                <a:ea typeface="+mn-ea"/>
                <a:cs typeface="+mn-cs"/>
              </a:rPr>
              <a:t> 188, pp 733-748 2013</a:t>
            </a:r>
            <a:endParaRPr lang="en-US" b="0" dirty="0"/>
          </a:p>
        </p:txBody>
      </p:sp>
    </p:spTree>
    <p:extLst>
      <p:ext uri="{BB962C8B-B14F-4D97-AF65-F5344CB8AC3E}">
        <p14:creationId xmlns:p14="http://schemas.microsoft.com/office/powerpoint/2010/main" val="356375886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Rot="1" noChangeAspect="1" noTextEdit="1"/>
          </p:cNvSpPr>
          <p:nvPr>
            <p:ph type="sldImg"/>
          </p:nvPr>
        </p:nvSpPr>
        <p:spPr bwMode="auto">
          <a:xfrm>
            <a:off x="406400" y="696913"/>
            <a:ext cx="6197600" cy="3486150"/>
          </a:xfrm>
          <a:noFill/>
          <a:ln>
            <a:solidFill>
              <a:srgbClr val="000000"/>
            </a:solidFill>
            <a:miter lim="800000"/>
            <a:headEnd/>
            <a:tailEnd/>
          </a:ln>
        </p:spPr>
      </p:sp>
      <p:sp>
        <p:nvSpPr>
          <p:cNvPr id="78851" name="Rectangle 3"/>
          <p:cNvSpPr>
            <a:spLocks noGrp="1"/>
          </p:cNvSpPr>
          <p:nvPr>
            <p:ph type="body" idx="1"/>
          </p:nvPr>
        </p:nvSpPr>
        <p:spPr bwMode="auto">
          <a:noFill/>
        </p:spPr>
        <p:txBody>
          <a:bodyPr wrap="square" numCol="1" anchor="t" anchorCtr="0" compatLnSpc="1">
            <a:prstTxWarp prst="textNoShape">
              <a:avLst/>
            </a:prstTxWarp>
          </a:bodyPr>
          <a:lstStyle/>
          <a:p>
            <a:r>
              <a:rPr lang="en-US" dirty="0" smtClean="0"/>
              <a:t>Patient had been switched to </a:t>
            </a:r>
            <a:r>
              <a:rPr lang="en-US" dirty="0" err="1" smtClean="0"/>
              <a:t>Symbicort</a:t>
            </a:r>
            <a:r>
              <a:rPr lang="en-US" dirty="0" smtClean="0"/>
              <a:t> and Spiriva but his symptoms progressed,</a:t>
            </a:r>
            <a:r>
              <a:rPr lang="en-US" baseline="0" dirty="0" smtClean="0"/>
              <a:t> and he presented in acute respiratory distress for which he was hospitalized in the course of which he had a bronchoscopy.</a:t>
            </a:r>
            <a:endParaRPr lang="en-US" dirty="0" smtClean="0"/>
          </a:p>
          <a:p>
            <a:endParaRPr lang="en-US" dirty="0" smtClean="0"/>
          </a:p>
          <a:p>
            <a:r>
              <a:rPr lang="en-US" dirty="0" smtClean="0"/>
              <a:t>Pathology report of </a:t>
            </a:r>
            <a:r>
              <a:rPr lang="en-US" dirty="0" err="1" smtClean="0"/>
              <a:t>bronchoscopic</a:t>
            </a:r>
            <a:r>
              <a:rPr lang="en-US" dirty="0" smtClean="0"/>
              <a:t> biopsy suggested early granulomatous reaction that may be consistent with silicosis, but a larger tissues sample was recommended.</a:t>
            </a:r>
          </a:p>
          <a:p>
            <a:endParaRPr lang="en-US" dirty="0" smtClean="0"/>
          </a:p>
          <a:p>
            <a:r>
              <a:rPr lang="en-US" dirty="0" smtClean="0"/>
              <a:t>The</a:t>
            </a:r>
            <a:r>
              <a:rPr lang="en-US" baseline="0" dirty="0" smtClean="0"/>
              <a:t> </a:t>
            </a:r>
            <a:r>
              <a:rPr lang="en-US" dirty="0" smtClean="0"/>
              <a:t>patient subsequently had VATs</a:t>
            </a:r>
            <a:r>
              <a:rPr lang="en-US" baseline="0" dirty="0" smtClean="0"/>
              <a:t> biopsy, but before we find out the results of the open lung biopsy, lets talk for a few minutes about the issue of possible constrictive bronchiolitis or interstitial lung diseases in OEF/OIF </a:t>
            </a:r>
            <a:r>
              <a:rPr lang="en-US" baseline="0" dirty="0" err="1" smtClean="0"/>
              <a:t>deployers</a:t>
            </a:r>
            <a:r>
              <a:rPr lang="en-US" baseline="0" dirty="0" smtClean="0"/>
              <a:t>.</a:t>
            </a:r>
          </a:p>
          <a:p>
            <a:endParaRPr lang="en-US" b="1" baseline="0" dirty="0" smtClean="0"/>
          </a:p>
          <a:p>
            <a:r>
              <a:rPr lang="en-US" b="1" baseline="0" dirty="0" smtClean="0"/>
              <a:t>Dr. Falvo, have there been any studies in this regard?</a:t>
            </a:r>
          </a:p>
          <a:p>
            <a:r>
              <a:rPr lang="en-US" b="1" baseline="0" dirty="0" smtClean="0"/>
              <a:t>============</a:t>
            </a:r>
          </a:p>
          <a:p>
            <a:endParaRPr lang="en-US" baseline="0" dirty="0" smtClean="0"/>
          </a:p>
        </p:txBody>
      </p:sp>
    </p:spTree>
    <p:extLst>
      <p:ext uri="{BB962C8B-B14F-4D97-AF65-F5344CB8AC3E}">
        <p14:creationId xmlns:p14="http://schemas.microsoft.com/office/powerpoint/2010/main" val="227940617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smtClean="0"/>
              <a:t>Currently, only</a:t>
            </a:r>
            <a:r>
              <a:rPr lang="en-US" baseline="0" dirty="0" smtClean="0"/>
              <a:t> 1 published case series is available describing constrictive bronchiolitis (CB) in OEF/OIF soldiers who were referred for evaluation of exertional dyspnea. PFTs and CPETs were mostly within normal limits with the exception of reduced diffusing capacity of carbon monoxide. And the majority of chest CT findings were unremarkable. 49 of these solders underwent lung biopsy and 38 received a diagnosis of CB. Although a large percentage of these soldiers were exposed to a sulfur fire during deployment, 10 reported exposure to the airborne hazards we previously discussed.</a:t>
            </a:r>
          </a:p>
          <a:p>
            <a:endParaRPr lang="en-US" baseline="0" dirty="0" smtClean="0"/>
          </a:p>
          <a:p>
            <a:r>
              <a:rPr lang="en-US" baseline="0" dirty="0" smtClean="0"/>
              <a:t>Although it’s unclear whether exposure to airborne hazards during deployment is causally related to findings of CB, work presented at the American Thoracic Society Conference from Dr. Cecile Rose’s group at National Jewish in Denver has also observed that lung biopsies in deployers returning from Iraq and Afghanistan with unexplained exertional dyspnea are significantly more likely to show constrictive/</a:t>
            </a:r>
            <a:r>
              <a:rPr lang="en-US" baseline="0" dirty="0" err="1" smtClean="0"/>
              <a:t>obliterative</a:t>
            </a:r>
            <a:r>
              <a:rPr lang="en-US" baseline="0" dirty="0" smtClean="0"/>
              <a:t> bronchiolitis and emphysema than biopsies in normal controls and in persons with autoimmune lung disease. While these findings have been presented at scientific meetings, but are not yet in press.</a:t>
            </a:r>
          </a:p>
          <a:p>
            <a:endParaRPr lang="en-US" baseline="0" dirty="0" smtClean="0"/>
          </a:p>
          <a:p>
            <a:r>
              <a:rPr lang="en-US" baseline="0" dirty="0" smtClean="0"/>
              <a:t>The US Army Public Health Command has reviewed the literature and concluded that the epidemiologic evidence to date does not clearly support the inference of a specific association between deployment and chronic respiratory conditions among deployed personnel, or the absence of such an association. This is consistent with the IOM 2011 report that we mentioned earlier.</a:t>
            </a:r>
          </a:p>
          <a:p>
            <a:r>
              <a:rPr lang="en-US" baseline="0" dirty="0" smtClean="0"/>
              <a:t>=============</a:t>
            </a:r>
          </a:p>
          <a:p>
            <a:endParaRPr lang="en-US" baseline="0" dirty="0" smtClean="0"/>
          </a:p>
          <a:p>
            <a:r>
              <a:rPr lang="en-US" b="1" baseline="0" dirty="0" smtClean="0"/>
              <a:t>References:</a:t>
            </a:r>
          </a:p>
          <a:p>
            <a:r>
              <a:rPr lang="en-US" b="0" baseline="0" dirty="0" smtClean="0"/>
              <a:t>King et al. Constrictive Bronchiolitis in Soldiers Returning from Iraq and Afghanistan. N </a:t>
            </a:r>
            <a:r>
              <a:rPr lang="en-US" b="0" baseline="0" dirty="0" err="1" smtClean="0"/>
              <a:t>Engl</a:t>
            </a:r>
            <a:r>
              <a:rPr lang="en-US" b="0" baseline="0" dirty="0" smtClean="0"/>
              <a:t> J Med 2011; 365:222-230. http://www.nejm.org/doi/pdf/10.1056/NEJMoa1101388</a:t>
            </a:r>
          </a:p>
          <a:p>
            <a:endParaRPr lang="en-US" b="0" baseline="0" dirty="0" smtClean="0"/>
          </a:p>
          <a:p>
            <a:r>
              <a:rPr lang="en-US" b="0" baseline="0" dirty="0" smtClean="0"/>
              <a:t>Rose et al. Emphysema And Constrictive Bronchiolitis Are More Likely In Lung Biopsies Of Symptomatic </a:t>
            </a:r>
            <a:r>
              <a:rPr lang="en-US" b="0" baseline="0" dirty="0" err="1" smtClean="0"/>
              <a:t>Deployers</a:t>
            </a:r>
            <a:r>
              <a:rPr lang="en-US" b="0" baseline="0" dirty="0" smtClean="0"/>
              <a:t> To Iraq And Afghanistan Compared To Normal And Autoimmune Lung Disease Controls </a:t>
            </a:r>
          </a:p>
          <a:p>
            <a:r>
              <a:rPr lang="en-US" b="0" baseline="0" dirty="0" smtClean="0"/>
              <a:t>http://www.atsjournals.org/doi/pdf/10.1164/ajrccm-conference.2014.189.1_MeetingAbstracts.A6501</a:t>
            </a:r>
          </a:p>
          <a:p>
            <a:endParaRPr lang="en-US" b="0" baseline="0" dirty="0" smtClean="0"/>
          </a:p>
          <a:p>
            <a:r>
              <a:rPr lang="en-US" b="0" baseline="0" dirty="0" smtClean="0"/>
              <a:t>USAPHC. Epidemiologic evidence summary statement. Military deployment and chronic respiratory conditions. Fact Sheet 64-023-0414.  </a:t>
            </a:r>
          </a:p>
          <a:p>
            <a:r>
              <a:rPr lang="en-US" b="0" baseline="0" dirty="0" smtClean="0"/>
              <a:t>http://phc.amedd.army.mil/PHC%20Resource%20Library/Chronic_Respiratory_Conditions_and_Military_Deployment.pdf</a:t>
            </a:r>
          </a:p>
          <a:p>
            <a:endParaRPr lang="en-US" dirty="0"/>
          </a:p>
        </p:txBody>
      </p:sp>
    </p:spTree>
    <p:extLst>
      <p:ext uri="{BB962C8B-B14F-4D97-AF65-F5344CB8AC3E}">
        <p14:creationId xmlns:p14="http://schemas.microsoft.com/office/powerpoint/2010/main" val="266517372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b="1" dirty="0" smtClean="0"/>
              <a:t>Thank you Dr. Falvo. Now, lets review pathology report from our Veteran’s open</a:t>
            </a:r>
            <a:r>
              <a:rPr lang="en-US" b="1" baseline="0" dirty="0" smtClean="0"/>
              <a:t> lung biopsy:</a:t>
            </a:r>
            <a:endParaRPr lang="en-US" b="1" dirty="0" smtClean="0"/>
          </a:p>
          <a:p>
            <a:endParaRPr lang="en-US" dirty="0" smtClean="0"/>
          </a:p>
          <a:p>
            <a:r>
              <a:rPr lang="en-US" dirty="0" err="1" smtClean="0"/>
              <a:t>Hematoxylin</a:t>
            </a:r>
            <a:r>
              <a:rPr lang="en-US" baseline="0" dirty="0" smtClean="0"/>
              <a:t> and eosin (</a:t>
            </a:r>
            <a:r>
              <a:rPr lang="en-US" dirty="0" smtClean="0"/>
              <a:t>H &amp; E) stained sections</a:t>
            </a:r>
            <a:r>
              <a:rPr lang="en-US" baseline="0" dirty="0" smtClean="0"/>
              <a:t> showed collections of intra-alveolar pigmented macrophages, a portion of which stain with Iron stain consistent with hemosiderin. </a:t>
            </a:r>
            <a:r>
              <a:rPr lang="en-US" dirty="0" smtClean="0"/>
              <a:t>Mild </a:t>
            </a:r>
            <a:r>
              <a:rPr lang="en-US" dirty="0" err="1" smtClean="0"/>
              <a:t>anthracosilicotic</a:t>
            </a:r>
            <a:r>
              <a:rPr lang="en-US" dirty="0" smtClean="0"/>
              <a:t> deposits are noted in sub-pleural locations and adjacent to airways.</a:t>
            </a:r>
            <a:r>
              <a:rPr lang="en-US" baseline="0" dirty="0" smtClean="0"/>
              <a:t> No asbestos bodies are identified. </a:t>
            </a:r>
            <a:endParaRPr lang="en-US" dirty="0" smtClean="0"/>
          </a:p>
          <a:p>
            <a:r>
              <a:rPr lang="en-US" dirty="0" smtClean="0"/>
              <a:t>Diagnosis: Smoking-related interstitial lung disease – </a:t>
            </a:r>
          </a:p>
          <a:p>
            <a:endParaRPr lang="en-US" dirty="0" smtClean="0"/>
          </a:p>
          <a:p>
            <a:r>
              <a:rPr lang="en-US" b="1" dirty="0" smtClean="0"/>
              <a:t>The</a:t>
            </a:r>
            <a:r>
              <a:rPr lang="en-US" b="1" baseline="0" dirty="0" smtClean="0"/>
              <a:t> veteran’s actual pathology slide had more widespread disease than what is shown on this image.</a:t>
            </a:r>
            <a:endParaRPr lang="en-US" b="1" dirty="0" smtClean="0"/>
          </a:p>
          <a:p>
            <a:endParaRPr lang="en-US" dirty="0" smtClean="0"/>
          </a:p>
          <a:p>
            <a:r>
              <a:rPr lang="en-US" b="1" dirty="0" smtClean="0"/>
              <a:t>ADDENDUM to Pathology</a:t>
            </a:r>
            <a:r>
              <a:rPr lang="en-US" b="1" baseline="0" dirty="0" smtClean="0"/>
              <a:t> report:</a:t>
            </a:r>
          </a:p>
          <a:p>
            <a:r>
              <a:rPr lang="en-US" baseline="0" dirty="0" smtClean="0"/>
              <a:t>Scanning electron microscopy with energy dispersive x-ray analysis (SEM/EDXA) showed that the majority of the particles examined contained silicon (</a:t>
            </a:r>
            <a:r>
              <a:rPr lang="en-US" dirty="0" smtClean="0"/>
              <a:t>Si), aluminum</a:t>
            </a:r>
            <a:r>
              <a:rPr lang="en-US" baseline="0" dirty="0" smtClean="0"/>
              <a:t> (</a:t>
            </a:r>
            <a:r>
              <a:rPr lang="en-US" dirty="0" smtClean="0"/>
              <a:t>Al), and</a:t>
            </a:r>
            <a:r>
              <a:rPr lang="en-US" baseline="0" dirty="0" smtClean="0"/>
              <a:t> oxygen (</a:t>
            </a:r>
            <a:r>
              <a:rPr lang="en-US" dirty="0" smtClean="0"/>
              <a:t>O) with potassium</a:t>
            </a:r>
            <a:r>
              <a:rPr lang="en-US" baseline="0" dirty="0" smtClean="0"/>
              <a:t> (</a:t>
            </a:r>
            <a:r>
              <a:rPr lang="en-US" dirty="0" smtClean="0"/>
              <a:t>K) and</a:t>
            </a:r>
            <a:r>
              <a:rPr lang="en-US" baseline="0" dirty="0" smtClean="0"/>
              <a:t> Sodium (</a:t>
            </a:r>
            <a:r>
              <a:rPr lang="en-US" dirty="0" smtClean="0"/>
              <a:t>Na)  consistent with silicates/silica which may be from</a:t>
            </a:r>
            <a:r>
              <a:rPr lang="en-US" baseline="0" dirty="0" smtClean="0"/>
              <a:t> environmental sources.</a:t>
            </a:r>
            <a:endParaRPr lang="en-US" dirty="0" smtClean="0"/>
          </a:p>
          <a:p>
            <a:endParaRPr lang="en-US" dirty="0" smtClean="0"/>
          </a:p>
          <a:p>
            <a:r>
              <a:rPr lang="en-US" dirty="0" smtClean="0"/>
              <a:t>Rare particles containing titanium (</a:t>
            </a:r>
            <a:r>
              <a:rPr lang="en-US" dirty="0" err="1" smtClean="0"/>
              <a:t>Ti</a:t>
            </a:r>
            <a:r>
              <a:rPr lang="en-US" dirty="0" smtClean="0"/>
              <a:t>),</a:t>
            </a:r>
            <a:r>
              <a:rPr lang="en-US" baseline="0" dirty="0" smtClean="0"/>
              <a:t> Iron </a:t>
            </a:r>
            <a:r>
              <a:rPr lang="en-US" dirty="0" smtClean="0"/>
              <a:t> (Fe) &amp; chromium (Cr), (possibly steel) are</a:t>
            </a:r>
            <a:r>
              <a:rPr lang="en-US" baseline="0" dirty="0" smtClean="0"/>
              <a:t> also identified. The former is present in many products such as paint. The latter may be a processing artifact.</a:t>
            </a:r>
            <a:r>
              <a:rPr lang="en-US" dirty="0" smtClean="0"/>
              <a:t>  The clinical significance</a:t>
            </a:r>
            <a:r>
              <a:rPr lang="en-US" baseline="0" dirty="0" smtClean="0"/>
              <a:t> of these findings is undetermined</a:t>
            </a:r>
          </a:p>
          <a:p>
            <a:endParaRPr lang="en-US" baseline="0" dirty="0" smtClean="0"/>
          </a:p>
          <a:p>
            <a:r>
              <a:rPr lang="en-US" baseline="0" dirty="0" err="1" smtClean="0"/>
              <a:t>Anthra-silicotic</a:t>
            </a:r>
            <a:r>
              <a:rPr lang="en-US" baseline="0" dirty="0" smtClean="0"/>
              <a:t> deposits are frequently present in adult lung specimens, and may not be etiologically related to the pathology changes seen</a:t>
            </a:r>
          </a:p>
          <a:p>
            <a:endParaRPr lang="en-US" baseline="0" dirty="0" smtClean="0"/>
          </a:p>
          <a:p>
            <a:r>
              <a:rPr lang="en-US" baseline="0" dirty="0" smtClean="0"/>
              <a:t>Clinical and radiological correlations are suggested</a:t>
            </a:r>
          </a:p>
          <a:p>
            <a:r>
              <a:rPr lang="en-US" baseline="0" dirty="0" smtClean="0"/>
              <a:t>==============</a:t>
            </a:r>
          </a:p>
          <a:p>
            <a:endParaRPr lang="en-US" b="1" i="0" baseline="0" dirty="0" smtClean="0"/>
          </a:p>
          <a:p>
            <a:r>
              <a:rPr lang="en-US" b="1" i="0" baseline="0" dirty="0" smtClean="0"/>
              <a:t>Pathology Slide Used with Permission:</a:t>
            </a:r>
          </a:p>
          <a:p>
            <a:r>
              <a:rPr lang="en-US" b="1" i="0" baseline="0" dirty="0" smtClean="0"/>
              <a:t>Respiratory bronchiolitis in patient with respiratory bronchiolitis-associated interstitial lung disease</a:t>
            </a:r>
          </a:p>
          <a:p>
            <a:r>
              <a:rPr lang="en-US" dirty="0" smtClean="0"/>
              <a:t>Faintly pigmented alveolar macrophages fill the lumen of this respiratory bronchiole and the surrounding airspaces. There is a mild thickening of the wall of the respiratory bronchiole.</a:t>
            </a:r>
          </a:p>
          <a:p>
            <a:endParaRPr lang="en-US" dirty="0" smtClean="0"/>
          </a:p>
          <a:p>
            <a:r>
              <a:rPr lang="en-US" dirty="0" err="1" smtClean="0"/>
              <a:t>Source:“Cool</a:t>
            </a:r>
            <a:r>
              <a:rPr lang="en-US" dirty="0" smtClean="0"/>
              <a:t> CD. Idiopathic interstitial pneumonias: Clinical manifestations and pathology. In: </a:t>
            </a:r>
            <a:r>
              <a:rPr lang="en-US" dirty="0" err="1" smtClean="0"/>
              <a:t>UpToDate</a:t>
            </a:r>
            <a:r>
              <a:rPr lang="en-US" dirty="0" smtClean="0"/>
              <a:t>, Post TW (Ed), </a:t>
            </a:r>
            <a:r>
              <a:rPr lang="en-US" dirty="0" err="1" smtClean="0"/>
              <a:t>UpToDate</a:t>
            </a:r>
            <a:r>
              <a:rPr lang="en-US" dirty="0" smtClean="0"/>
              <a:t>, Waltham, MA. (Accessed on 10/16/2014.) Copyright © 2014 </a:t>
            </a:r>
            <a:r>
              <a:rPr lang="en-US" dirty="0" err="1" smtClean="0"/>
              <a:t>UpToDate</a:t>
            </a:r>
            <a:r>
              <a:rPr lang="en-US" dirty="0" smtClean="0"/>
              <a:t>, Inc. For more information visit www.uptodate.com.”</a:t>
            </a:r>
          </a:p>
          <a:p>
            <a:endParaRPr lang="en-US" dirty="0"/>
          </a:p>
        </p:txBody>
      </p:sp>
    </p:spTree>
    <p:extLst>
      <p:ext uri="{BB962C8B-B14F-4D97-AF65-F5344CB8AC3E}">
        <p14:creationId xmlns:p14="http://schemas.microsoft.com/office/powerpoint/2010/main" val="218833763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i="0" baseline="0" dirty="0" smtClean="0"/>
          </a:p>
          <a:p>
            <a:r>
              <a:rPr lang="en-US" b="1" i="0" baseline="0" dirty="0" smtClean="0"/>
              <a:t>Thank you Dr. </a:t>
            </a:r>
            <a:r>
              <a:rPr lang="en-US" b="1" i="0" baseline="0" dirty="0" err="1" smtClean="0"/>
              <a:t>Osinubi</a:t>
            </a:r>
            <a:r>
              <a:rPr lang="en-US" b="1" i="0" baseline="0" dirty="0" smtClean="0"/>
              <a:t>.  </a:t>
            </a:r>
          </a:p>
          <a:p>
            <a:endParaRPr lang="en-US" b="1" i="0" baseline="0" dirty="0" smtClean="0"/>
          </a:p>
          <a:p>
            <a:r>
              <a:rPr lang="en-US" b="0" i="0" baseline="0" dirty="0" smtClean="0"/>
              <a:t>I think the pathology report should be interpreted in the context of patients history, PFTs, and HRCT findings.  The patient’s respiratory disease is quite remarkable.  He was able to jog a 6 minute mile, and now could only climb 1 flight of stairs and is hypoxic with minimal exertion.  </a:t>
            </a:r>
          </a:p>
          <a:p>
            <a:endParaRPr lang="en-US" b="0" i="0" baseline="0" dirty="0" smtClean="0"/>
          </a:p>
          <a:p>
            <a:r>
              <a:rPr lang="en-US" b="0" i="0" baseline="0" dirty="0" smtClean="0"/>
              <a:t>While his spirometry had normal FEV1 and FVC, he had large amount of air trapping, which is consistent with obstructive lung diseases.  In this setting, as I mentioned, the low MVV may be indicative of presence of dynamic hyperinflation, which in turn could result in reduced exercise capacity.  Given these findings, it would be interesting to perform a cardiopulmonary exercise test along with inspiratory capacity loop measurements to asses the role of dynamic hyperinflation in his exercise limitation.</a:t>
            </a:r>
          </a:p>
          <a:p>
            <a:endParaRPr lang="en-US" b="0" i="0" dirty="0" smtClean="0"/>
          </a:p>
          <a:p>
            <a:pPr defTabSz="931774">
              <a:defRPr/>
            </a:pPr>
            <a:r>
              <a:rPr lang="en-US" b="0" i="0" baseline="0" dirty="0" smtClean="0">
                <a:solidFill>
                  <a:srgbClr val="FF0000"/>
                </a:solidFill>
              </a:rPr>
              <a:t>In addition, the patient’s</a:t>
            </a:r>
            <a:r>
              <a:rPr lang="en-US" b="0" i="0" baseline="0" dirty="0" smtClean="0"/>
              <a:t> HRCT showed mild emphysema as well as mosaic perfusion.  Mosaic perfusion is suggestive of small airway disease, and could be due to obstructive lung diseases with air trapping as it was also observed on his PFT.  At the same time, other diseases such as bronchiolitis </a:t>
            </a:r>
            <a:r>
              <a:rPr lang="en-US" b="0" i="0" baseline="0" dirty="0" err="1" smtClean="0"/>
              <a:t>obliterans</a:t>
            </a:r>
            <a:r>
              <a:rPr lang="en-US" b="0" i="0" baseline="0" dirty="0" smtClean="0"/>
              <a:t>(BO) or constrictive bronchiolitis (CB) may also cause such a pattern on HRCT.  Interestingly, there was evidence of bronchiolitis along with some minor amount of ground glass opacities in RUL.  Together, these findings suggest the presence of smoking-related lung diseases such as RB-ILD and DIP.  Pulmonary Langerhans Cell </a:t>
            </a:r>
            <a:r>
              <a:rPr lang="en-US" b="0" i="0" baseline="0" dirty="0" err="1" smtClean="0"/>
              <a:t>Histiocytsis</a:t>
            </a:r>
            <a:r>
              <a:rPr lang="en-US" b="0" i="0" baseline="0" dirty="0" smtClean="0"/>
              <a:t> (PLCH), which is another smoking-related ILD, is less likely given the lack of cystic structures on CT scan.   </a:t>
            </a:r>
          </a:p>
          <a:p>
            <a:pPr defTabSz="931774">
              <a:defRPr/>
            </a:pPr>
            <a:endParaRPr lang="en-US" b="0" i="0" baseline="0" dirty="0" smtClean="0"/>
          </a:p>
          <a:p>
            <a:r>
              <a:rPr lang="en-US" b="0" i="0" baseline="0" dirty="0" smtClean="0"/>
              <a:t>Finally, the lung biopsy showed mild emphysema, but extensive smoking-related interstitial lung disease including </a:t>
            </a:r>
            <a:r>
              <a:rPr lang="en-US" dirty="0"/>
              <a:t>presence of intraluminal macrophages along with a patchy </a:t>
            </a:r>
            <a:r>
              <a:rPr lang="en-US" dirty="0" err="1"/>
              <a:t>submucosal</a:t>
            </a:r>
            <a:r>
              <a:rPr lang="en-US" dirty="0"/>
              <a:t> and </a:t>
            </a:r>
            <a:r>
              <a:rPr lang="en-US" dirty="0" err="1"/>
              <a:t>peribronchiolar</a:t>
            </a:r>
            <a:r>
              <a:rPr lang="en-US" dirty="0"/>
              <a:t> infiltrate of lymphocytes and </a:t>
            </a:r>
            <a:r>
              <a:rPr lang="en-US" dirty="0" err="1"/>
              <a:t>histiocytes</a:t>
            </a:r>
            <a:r>
              <a:rPr lang="en-US" dirty="0"/>
              <a:t>, which are hallmark of RB-ILD. </a:t>
            </a:r>
            <a:r>
              <a:rPr lang="en-US" dirty="0" smtClean="0"/>
              <a:t>DIP </a:t>
            </a:r>
            <a:r>
              <a:rPr lang="en-US" dirty="0"/>
              <a:t>also remains a </a:t>
            </a:r>
            <a:r>
              <a:rPr lang="en-US" dirty="0" smtClean="0"/>
              <a:t>possibility.  Of note, there was no evidence for BO or CB. </a:t>
            </a:r>
          </a:p>
          <a:p>
            <a:endParaRPr lang="en-US" b="1" i="1" u="none" baseline="0" dirty="0" smtClean="0">
              <a:solidFill>
                <a:srgbClr val="0000FF"/>
              </a:solidFill>
            </a:endParaRPr>
          </a:p>
          <a:p>
            <a:r>
              <a:rPr lang="en-US" b="1" i="1" u="none" baseline="0" dirty="0" smtClean="0">
                <a:solidFill>
                  <a:srgbClr val="0000FF"/>
                </a:solidFill>
              </a:rPr>
              <a:t>(Chest pathologist that reviewed the slides stated that “there are no findings on the biopsy that could not be explained by smoking)</a:t>
            </a:r>
            <a:endParaRPr lang="en-US" b="1" i="1" u="none" dirty="0" smtClean="0">
              <a:solidFill>
                <a:srgbClr val="0000FF"/>
              </a:solidFill>
            </a:endParaRPr>
          </a:p>
          <a:p>
            <a:endParaRPr lang="en-US" b="0" i="0" dirty="0" smtClean="0"/>
          </a:p>
          <a:p>
            <a:r>
              <a:rPr lang="en-US" b="0" i="0" baseline="0" dirty="0" smtClean="0"/>
              <a:t>The electron microscopy evaluation of the lung biopsy showed the presence of particles containing silicon, titanium, iron, chromium, and steel, all of which suggest various inhalational exposures, and are concerning for presence of possible pneumoconiosis.  While this could be early disease and thus not manifesting the complete histopathology or radiographic appearance associated with these pneumoconiosis, the severity of the patient’s symptoms suggest that the pneumoconiosis are less likely to be the main pathogenesis of his condition.</a:t>
            </a:r>
          </a:p>
          <a:p>
            <a:r>
              <a:rPr lang="en-US" b="0" i="0" baseline="0" dirty="0" smtClean="0"/>
              <a:t>============</a:t>
            </a:r>
          </a:p>
          <a:p>
            <a:endParaRPr lang="en-US" b="0" i="0" dirty="0" smtClean="0"/>
          </a:p>
          <a:p>
            <a:endParaRPr lang="en-US" dirty="0"/>
          </a:p>
        </p:txBody>
      </p:sp>
      <p:sp>
        <p:nvSpPr>
          <p:cNvPr id="4" name="Slide Number Placeholder 3"/>
          <p:cNvSpPr>
            <a:spLocks noGrp="1"/>
          </p:cNvSpPr>
          <p:nvPr>
            <p:ph type="sldNum" sz="quarter" idx="10"/>
          </p:nvPr>
        </p:nvSpPr>
        <p:spPr/>
        <p:txBody>
          <a:bodyPr/>
          <a:lstStyle/>
          <a:p>
            <a:fld id="{FA0D74C0-D90F-2641-8367-1403A19D3F1B}" type="slidenum">
              <a:rPr lang="en-US" smtClean="0"/>
              <a:t>64</a:t>
            </a:fld>
            <a:endParaRPr lang="en-US"/>
          </a:p>
        </p:txBody>
      </p:sp>
    </p:spTree>
    <p:extLst>
      <p:ext uri="{BB962C8B-B14F-4D97-AF65-F5344CB8AC3E}">
        <p14:creationId xmlns:p14="http://schemas.microsoft.com/office/powerpoint/2010/main" val="270188020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b="1" dirty="0" smtClean="0"/>
              <a:t>Dr. Arjomandi, how</a:t>
            </a:r>
            <a:r>
              <a:rPr lang="en-US" b="1" baseline="0" dirty="0" smtClean="0"/>
              <a:t> would we differentiate DIP from RB-ILD? </a:t>
            </a:r>
          </a:p>
          <a:p>
            <a:endParaRPr lang="en-US" b="1" baseline="0" dirty="0" smtClean="0"/>
          </a:p>
          <a:p>
            <a:r>
              <a:rPr lang="en-US" b="1" baseline="0" dirty="0" smtClean="0"/>
              <a:t>How do those present differently from Constrictive Bronchiolitis?</a:t>
            </a:r>
          </a:p>
          <a:p>
            <a:endParaRPr lang="en-US" b="1" baseline="0" dirty="0" smtClean="0"/>
          </a:p>
          <a:p>
            <a:r>
              <a:rPr lang="en-US" dirty="0" smtClean="0"/>
              <a:t>The main feature that distinguishes DIP from RB-ILD is that DIP affects the lung in a more uniform and diffuse manner and lacks the </a:t>
            </a:r>
            <a:r>
              <a:rPr lang="en-US" dirty="0" err="1" smtClean="0"/>
              <a:t>bronchiolocentric</a:t>
            </a:r>
            <a:r>
              <a:rPr lang="en-US" dirty="0" smtClean="0"/>
              <a:t> distribution seen in RB-ILD.  However, there is considerable clinical, radiologic, and histologic overlap between these entities.  It is also important to note that RB-ILD and DIP should be diagnosed only when other forms of interstitial lung disease have been vigorously excluded, a process that requires correlation of biopsy findings with clinical and radiographic features.  This is where obtaining adequate number and size of lung biopsy specimens become important.  Inadequate biopsy specimen may cause sampling bias and result in incorrect or spurious diagnoses.</a:t>
            </a:r>
            <a:endParaRPr lang="en-US" b="0" i="0" baseline="0" dirty="0" smtClean="0"/>
          </a:p>
          <a:p>
            <a:endParaRPr lang="en-US" dirty="0" smtClean="0"/>
          </a:p>
          <a:p>
            <a:r>
              <a:rPr lang="en-US" sz="1200" kern="1200" dirty="0" smtClean="0">
                <a:solidFill>
                  <a:schemeClr val="tx1"/>
                </a:solidFill>
                <a:latin typeface="+mn-lt"/>
                <a:ea typeface="+mn-ea"/>
                <a:cs typeface="+mn-cs"/>
              </a:rPr>
              <a:t>It is important to note that patients with RBILD and DIP may be relatively asymptomatic</a:t>
            </a:r>
            <a:r>
              <a:rPr lang="en-US" sz="1200" kern="1200" baseline="0" dirty="0" smtClean="0">
                <a:solidFill>
                  <a:schemeClr val="tx1"/>
                </a:solidFill>
                <a:latin typeface="+mn-lt"/>
                <a:ea typeface="+mn-ea"/>
                <a:cs typeface="+mn-cs"/>
              </a:rPr>
              <a:t>, but their symptoms may </a:t>
            </a:r>
            <a:r>
              <a:rPr lang="en-US" sz="1200" kern="1200" dirty="0" smtClean="0">
                <a:solidFill>
                  <a:schemeClr val="tx1"/>
                </a:solidFill>
                <a:latin typeface="+mn-lt"/>
                <a:ea typeface="+mn-ea"/>
                <a:cs typeface="+mn-cs"/>
              </a:rPr>
              <a:t>progress to include severe dyspnea, hypoxemia, and clubbing as has</a:t>
            </a:r>
            <a:r>
              <a:rPr lang="en-US" sz="1200" kern="1200" baseline="0" dirty="0" smtClean="0">
                <a:solidFill>
                  <a:schemeClr val="tx1"/>
                </a:solidFill>
                <a:latin typeface="+mn-lt"/>
                <a:ea typeface="+mn-ea"/>
                <a:cs typeface="+mn-cs"/>
              </a:rPr>
              <a:t> been described in the literature </a:t>
            </a:r>
          </a:p>
          <a:p>
            <a:r>
              <a:rPr lang="en-US" sz="1200" kern="1200" baseline="0" dirty="0" smtClean="0">
                <a:solidFill>
                  <a:schemeClr val="tx1"/>
                </a:solidFill>
                <a:latin typeface="+mn-lt"/>
                <a:ea typeface="+mn-ea"/>
                <a:cs typeface="+mn-cs"/>
              </a:rPr>
              <a:t>=============</a:t>
            </a:r>
          </a:p>
          <a:p>
            <a:endParaRPr lang="en-US" sz="1200" kern="1200" baseline="0" dirty="0" smtClean="0">
              <a:solidFill>
                <a:schemeClr val="tx1"/>
              </a:solidFill>
              <a:latin typeface="+mn-lt"/>
              <a:ea typeface="+mn-ea"/>
              <a:cs typeface="+mn-cs"/>
            </a:endParaRPr>
          </a:p>
          <a:p>
            <a:r>
              <a:rPr lang="en-US" sz="1200" b="1" kern="1200" baseline="0" dirty="0" smtClean="0">
                <a:solidFill>
                  <a:schemeClr val="tx1"/>
                </a:solidFill>
                <a:latin typeface="+mn-lt"/>
                <a:ea typeface="+mn-ea"/>
                <a:cs typeface="+mn-cs"/>
              </a:rPr>
              <a:t>Reference:</a:t>
            </a:r>
          </a:p>
          <a:p>
            <a:r>
              <a:rPr lang="en-US" sz="1200" b="0" kern="1200" baseline="0" dirty="0" err="1" smtClean="0">
                <a:solidFill>
                  <a:schemeClr val="tx1"/>
                </a:solidFill>
                <a:latin typeface="+mn-lt"/>
                <a:ea typeface="+mn-ea"/>
                <a:cs typeface="+mn-cs"/>
              </a:rPr>
              <a:t>Sadikot</a:t>
            </a:r>
            <a:r>
              <a:rPr lang="en-US" sz="1200" b="0" kern="1200" baseline="0" dirty="0" smtClean="0">
                <a:solidFill>
                  <a:schemeClr val="tx1"/>
                </a:solidFill>
                <a:latin typeface="+mn-lt"/>
                <a:ea typeface="+mn-ea"/>
                <a:cs typeface="+mn-cs"/>
              </a:rPr>
              <a:t> RT1, Johnson J, </a:t>
            </a:r>
            <a:r>
              <a:rPr lang="en-US" sz="1200" b="0" kern="1200" baseline="0" dirty="0" err="1" smtClean="0">
                <a:solidFill>
                  <a:schemeClr val="tx1"/>
                </a:solidFill>
                <a:latin typeface="+mn-lt"/>
                <a:ea typeface="+mn-ea"/>
                <a:cs typeface="+mn-cs"/>
              </a:rPr>
              <a:t>Loyd</a:t>
            </a:r>
            <a:r>
              <a:rPr lang="en-US" sz="1200" b="0" kern="1200" baseline="0" dirty="0" smtClean="0">
                <a:solidFill>
                  <a:schemeClr val="tx1"/>
                </a:solidFill>
                <a:latin typeface="+mn-lt"/>
                <a:ea typeface="+mn-ea"/>
                <a:cs typeface="+mn-cs"/>
              </a:rPr>
              <a:t> JE, </a:t>
            </a:r>
            <a:r>
              <a:rPr lang="en-US" sz="1200" b="0" kern="1200" baseline="0" dirty="0" err="1" smtClean="0">
                <a:solidFill>
                  <a:schemeClr val="tx1"/>
                </a:solidFill>
                <a:latin typeface="+mn-lt"/>
                <a:ea typeface="+mn-ea"/>
                <a:cs typeface="+mn-cs"/>
              </a:rPr>
              <a:t>Christman</a:t>
            </a:r>
            <a:r>
              <a:rPr lang="en-US" sz="1200" b="0" kern="1200" baseline="0" dirty="0" smtClean="0">
                <a:solidFill>
                  <a:schemeClr val="tx1"/>
                </a:solidFill>
                <a:latin typeface="+mn-lt"/>
                <a:ea typeface="+mn-ea"/>
                <a:cs typeface="+mn-cs"/>
              </a:rPr>
              <a:t> JW. Respiratory bronchiolitis associated with severe dyspnea, </a:t>
            </a:r>
            <a:r>
              <a:rPr lang="en-US" sz="1200" b="0" kern="1200" baseline="0" dirty="0" err="1" smtClean="0">
                <a:solidFill>
                  <a:schemeClr val="tx1"/>
                </a:solidFill>
                <a:latin typeface="+mn-lt"/>
                <a:ea typeface="+mn-ea"/>
                <a:cs typeface="+mn-cs"/>
              </a:rPr>
              <a:t>exertional</a:t>
            </a:r>
            <a:r>
              <a:rPr lang="en-US" sz="1200" b="0" kern="1200" baseline="0" dirty="0" smtClean="0">
                <a:solidFill>
                  <a:schemeClr val="tx1"/>
                </a:solidFill>
                <a:latin typeface="+mn-lt"/>
                <a:ea typeface="+mn-ea"/>
                <a:cs typeface="+mn-cs"/>
              </a:rPr>
              <a:t> hypoxemia, and clubbing. Chest. 2000 Jan;117(1):282-5.</a:t>
            </a:r>
          </a:p>
          <a:p>
            <a:endParaRPr lang="en-US" sz="1200" b="1" kern="1200" baseline="0" dirty="0" smtClean="0">
              <a:solidFill>
                <a:schemeClr val="tx1"/>
              </a:solidFill>
              <a:latin typeface="+mn-lt"/>
              <a:ea typeface="+mn-ea"/>
              <a:cs typeface="+mn-cs"/>
            </a:endParaRPr>
          </a:p>
        </p:txBody>
      </p:sp>
    </p:spTree>
    <p:extLst>
      <p:ext uri="{BB962C8B-B14F-4D97-AF65-F5344CB8AC3E}">
        <p14:creationId xmlns:p14="http://schemas.microsoft.com/office/powerpoint/2010/main" val="370576505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b="1" dirty="0" smtClean="0"/>
              <a:t>Dr. Sotolongo, how would the management of smoking related ILD, differ from that of DIP?</a:t>
            </a:r>
            <a:r>
              <a:rPr lang="en-US" b="1" baseline="0" dirty="0" smtClean="0"/>
              <a:t> Please touch on management of CB as well.</a:t>
            </a:r>
          </a:p>
          <a:p>
            <a:endParaRPr lang="en-US" b="1" baseline="0" dirty="0" smtClean="0"/>
          </a:p>
          <a:p>
            <a:r>
              <a:rPr lang="en-US" b="1" baseline="0" dirty="0" smtClean="0"/>
              <a:t>What would be the best-practices for managing each of these conditions?</a:t>
            </a:r>
          </a:p>
          <a:p>
            <a:endParaRPr lang="en-US" b="0" baseline="0" dirty="0" smtClean="0"/>
          </a:p>
          <a:p>
            <a:r>
              <a:rPr lang="en-US" b="0" baseline="0" dirty="0" smtClean="0"/>
              <a:t>Really the primary and first line management for smoking related-ILD is to stop smoking</a:t>
            </a:r>
          </a:p>
          <a:p>
            <a:endParaRPr lang="en-US" b="0" baseline="0" dirty="0" smtClean="0"/>
          </a:p>
          <a:p>
            <a:r>
              <a:rPr lang="en-US" b="0" baseline="0" dirty="0" smtClean="0"/>
              <a:t>Most patients improve with cessation of smoking and in the case of  DIP adding corticosteroids such as prednisone has been shown to help as well</a:t>
            </a:r>
          </a:p>
          <a:p>
            <a:r>
              <a:rPr lang="en-US" b="0" baseline="0" dirty="0" smtClean="0"/>
              <a:t>That being said there is still a lot we don’t know about these two diseases and their relationship to the other idiopathic interstitial pneumonia.</a:t>
            </a:r>
          </a:p>
          <a:p>
            <a:r>
              <a:rPr lang="en-US" b="0" baseline="0" dirty="0" smtClean="0"/>
              <a:t>We don’t know how other potential inhalation injuries in addition to smoking affect the natural course of the disease</a:t>
            </a:r>
          </a:p>
          <a:p>
            <a:r>
              <a:rPr lang="en-US" b="0" baseline="0" dirty="0" smtClean="0"/>
              <a:t>We don’t know why in some people the disease progresses despite smoking cessation</a:t>
            </a:r>
          </a:p>
          <a:p>
            <a:endParaRPr lang="en-US" b="0" baseline="0" dirty="0" smtClean="0"/>
          </a:p>
          <a:p>
            <a:r>
              <a:rPr lang="en-US" b="0" baseline="0" dirty="0" smtClean="0"/>
              <a:t>Constrictive bronchiolitis unfortunately does not have good outcome and is felt to be an irreversible disease.  The disease has two components an inflammatory one and a fibrotic one with the assumption that the former progresses to the latter.  We try to deal with the inflammatory component with high dose steroids about 1mg/kg  other things that have been tried are macrolides  like azithromycin and </a:t>
            </a:r>
            <a:r>
              <a:rPr lang="en-US" b="0" baseline="0" dirty="0" err="1" smtClean="0"/>
              <a:t>immunomodulaters</a:t>
            </a:r>
            <a:r>
              <a:rPr lang="en-US" b="0" baseline="0" dirty="0" smtClean="0"/>
              <a:t> have been tried. In severe cases lung transplant is a possibility but unfortunately one of the major complications of  lung transplant is constrictive bronchiolitis</a:t>
            </a:r>
          </a:p>
          <a:p>
            <a:endParaRPr lang="en-US" b="0" baseline="0" dirty="0" smtClean="0"/>
          </a:p>
          <a:p>
            <a:r>
              <a:rPr lang="en-US" b="0" baseline="0" dirty="0" smtClean="0"/>
              <a:t>The clinical course of those OEF/OIF soldiers that were diagnosed with CB is still </a:t>
            </a:r>
            <a:r>
              <a:rPr lang="en-US" b="0" baseline="0" dirty="0" err="1" smtClean="0"/>
              <a:t>evolving..we</a:t>
            </a:r>
            <a:r>
              <a:rPr lang="en-US" b="0" baseline="0" dirty="0" smtClean="0"/>
              <a:t> will have more data over time.</a:t>
            </a:r>
          </a:p>
          <a:p>
            <a:r>
              <a:rPr lang="en-US" b="0" baseline="0" dirty="0" smtClean="0"/>
              <a:t>=============</a:t>
            </a:r>
          </a:p>
          <a:p>
            <a:endParaRPr lang="en-US" b="0" baseline="0" dirty="0" smtClean="0"/>
          </a:p>
          <a:p>
            <a:r>
              <a:rPr lang="en-US" b="1" baseline="0" dirty="0" smtClean="0"/>
              <a:t>References:</a:t>
            </a:r>
          </a:p>
          <a:p>
            <a:r>
              <a:rPr lang="en-US" sz="1200" kern="1200" dirty="0" smtClean="0">
                <a:solidFill>
                  <a:schemeClr val="tx1"/>
                </a:solidFill>
                <a:effectLst/>
                <a:latin typeface="+mn-lt"/>
                <a:ea typeface="+mn-ea"/>
                <a:cs typeface="+mn-cs"/>
              </a:rPr>
              <a:t>An Official ATS/ERS/JRS/ALAT Statement: Idiopathic Pulmonary Fibrosis: evidence –based Guidelines for Diagnosis and Management.  Am J </a:t>
            </a:r>
            <a:r>
              <a:rPr lang="en-US" sz="1200" kern="1200" dirty="0" err="1" smtClean="0">
                <a:solidFill>
                  <a:schemeClr val="tx1"/>
                </a:solidFill>
                <a:effectLst/>
                <a:latin typeface="+mn-lt"/>
                <a:ea typeface="+mn-ea"/>
                <a:cs typeface="+mn-cs"/>
              </a:rPr>
              <a:t>Respir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Crit</a:t>
            </a:r>
            <a:r>
              <a:rPr lang="en-US" sz="1200" kern="1200" dirty="0" smtClean="0">
                <a:solidFill>
                  <a:schemeClr val="tx1"/>
                </a:solidFill>
                <a:effectLst/>
                <a:latin typeface="+mn-lt"/>
                <a:ea typeface="+mn-ea"/>
                <a:cs typeface="+mn-cs"/>
              </a:rPr>
              <a:t> Care Med </a:t>
            </a:r>
            <a:r>
              <a:rPr lang="en-US" sz="1200" kern="1200" dirty="0" err="1" smtClean="0">
                <a:solidFill>
                  <a:schemeClr val="tx1"/>
                </a:solidFill>
                <a:effectLst/>
                <a:latin typeface="+mn-lt"/>
                <a:ea typeface="+mn-ea"/>
                <a:cs typeface="+mn-cs"/>
              </a:rPr>
              <a:t>Vol</a:t>
            </a:r>
            <a:r>
              <a:rPr lang="en-US" sz="1200" kern="1200" dirty="0" smtClean="0">
                <a:solidFill>
                  <a:schemeClr val="tx1"/>
                </a:solidFill>
                <a:effectLst/>
                <a:latin typeface="+mn-lt"/>
                <a:ea typeface="+mn-ea"/>
                <a:cs typeface="+mn-cs"/>
              </a:rPr>
              <a:t> 183. pp 788-824, 2011</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ATS/ERS International Multidisciplinary Consensus Classification of the Idiopathic Interstitial </a:t>
            </a:r>
            <a:r>
              <a:rPr lang="en-US" sz="1200" kern="1200" dirty="0" err="1" smtClean="0">
                <a:solidFill>
                  <a:schemeClr val="tx1"/>
                </a:solidFill>
                <a:effectLst/>
                <a:latin typeface="+mn-lt"/>
                <a:ea typeface="+mn-ea"/>
                <a:cs typeface="+mn-cs"/>
              </a:rPr>
              <a:t>Pnemonias</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Am J </a:t>
            </a:r>
            <a:r>
              <a:rPr lang="en-US" sz="1200" kern="1200" dirty="0" err="1" smtClean="0">
                <a:solidFill>
                  <a:schemeClr val="tx1"/>
                </a:solidFill>
                <a:effectLst/>
                <a:latin typeface="+mn-lt"/>
                <a:ea typeface="+mn-ea"/>
                <a:cs typeface="+mn-cs"/>
              </a:rPr>
              <a:t>Respir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Crit</a:t>
            </a:r>
            <a:r>
              <a:rPr lang="en-US" sz="1200" kern="1200" dirty="0" smtClean="0">
                <a:solidFill>
                  <a:schemeClr val="tx1"/>
                </a:solidFill>
                <a:effectLst/>
                <a:latin typeface="+mn-lt"/>
                <a:ea typeface="+mn-ea"/>
                <a:cs typeface="+mn-cs"/>
              </a:rPr>
              <a:t> Care Med </a:t>
            </a:r>
            <a:r>
              <a:rPr lang="en-US" sz="1200" kern="1200" dirty="0" err="1" smtClean="0">
                <a:solidFill>
                  <a:schemeClr val="tx1"/>
                </a:solidFill>
                <a:effectLst/>
                <a:latin typeface="+mn-lt"/>
                <a:ea typeface="+mn-ea"/>
                <a:cs typeface="+mn-cs"/>
              </a:rPr>
              <a:t>Vol</a:t>
            </a:r>
            <a:r>
              <a:rPr lang="en-US" sz="1200" kern="1200" dirty="0" smtClean="0">
                <a:solidFill>
                  <a:schemeClr val="tx1"/>
                </a:solidFill>
                <a:effectLst/>
                <a:latin typeface="+mn-lt"/>
                <a:ea typeface="+mn-ea"/>
                <a:cs typeface="+mn-cs"/>
              </a:rPr>
              <a:t> 165. pp 277-304, 2002</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An Official ATS/ERS Statement: Update of the International Multidisciplinary Classification of the Idiopathic Interstitial Pneumonias. Am J respire </a:t>
            </a:r>
            <a:r>
              <a:rPr lang="en-US" sz="1200" kern="1200" dirty="0" err="1" smtClean="0">
                <a:solidFill>
                  <a:schemeClr val="tx1"/>
                </a:solidFill>
                <a:effectLst/>
                <a:latin typeface="+mn-lt"/>
                <a:ea typeface="+mn-ea"/>
                <a:cs typeface="+mn-cs"/>
              </a:rPr>
              <a:t>Crit</a:t>
            </a:r>
            <a:r>
              <a:rPr lang="en-US" sz="1200" kern="1200" dirty="0" smtClean="0">
                <a:solidFill>
                  <a:schemeClr val="tx1"/>
                </a:solidFill>
                <a:effectLst/>
                <a:latin typeface="+mn-lt"/>
                <a:ea typeface="+mn-ea"/>
                <a:cs typeface="+mn-cs"/>
              </a:rPr>
              <a:t> Care Med </a:t>
            </a:r>
            <a:r>
              <a:rPr lang="en-US" sz="1200" kern="1200" dirty="0" err="1" smtClean="0">
                <a:solidFill>
                  <a:schemeClr val="tx1"/>
                </a:solidFill>
                <a:effectLst/>
                <a:latin typeface="+mn-lt"/>
                <a:ea typeface="+mn-ea"/>
                <a:cs typeface="+mn-cs"/>
              </a:rPr>
              <a:t>Vol</a:t>
            </a:r>
            <a:r>
              <a:rPr lang="en-US" sz="1200" kern="1200" dirty="0" smtClean="0">
                <a:solidFill>
                  <a:schemeClr val="tx1"/>
                </a:solidFill>
                <a:effectLst/>
                <a:latin typeface="+mn-lt"/>
                <a:ea typeface="+mn-ea"/>
                <a:cs typeface="+mn-cs"/>
              </a:rPr>
              <a:t> 188, pp 733-748 2013</a:t>
            </a:r>
          </a:p>
          <a:p>
            <a:r>
              <a:rPr lang="en-US" sz="1200" kern="1200" dirty="0" smtClean="0">
                <a:solidFill>
                  <a:schemeClr val="tx1"/>
                </a:solidFill>
                <a:effectLst/>
                <a:latin typeface="+mn-lt"/>
                <a:ea typeface="+mn-ea"/>
                <a:cs typeface="+mn-cs"/>
              </a:rPr>
              <a:t> </a:t>
            </a:r>
          </a:p>
          <a:p>
            <a:r>
              <a:rPr lang="en-US" sz="1200" kern="1200" dirty="0" err="1" smtClean="0">
                <a:solidFill>
                  <a:schemeClr val="tx1"/>
                </a:solidFill>
                <a:effectLst/>
                <a:latin typeface="+mn-lt"/>
                <a:ea typeface="+mn-ea"/>
                <a:cs typeface="+mn-cs"/>
              </a:rPr>
              <a:t>Epler</a:t>
            </a:r>
            <a:r>
              <a:rPr lang="en-US" sz="1200" kern="1200" dirty="0" smtClean="0">
                <a:solidFill>
                  <a:schemeClr val="tx1"/>
                </a:solidFill>
                <a:effectLst/>
                <a:latin typeface="+mn-lt"/>
                <a:ea typeface="+mn-ea"/>
                <a:cs typeface="+mn-cs"/>
              </a:rPr>
              <a:t>, G. et al.  Constrictive Bronchiolitis Obliterans: What Do We Know About This Fibrotic Airway Disease? Chest PCCSU Article | 02.01.08</a:t>
            </a:r>
          </a:p>
          <a:p>
            <a:r>
              <a:rPr lang="en-US" sz="1200" kern="1200" dirty="0" smtClean="0">
                <a:solidFill>
                  <a:schemeClr val="tx1"/>
                </a:solidFill>
                <a:effectLst/>
                <a:latin typeface="+mn-lt"/>
                <a:ea typeface="+mn-ea"/>
                <a:cs typeface="+mn-cs"/>
              </a:rPr>
              <a:t> </a:t>
            </a:r>
          </a:p>
          <a:p>
            <a:r>
              <a:rPr lang="en-US" sz="1200" kern="1200" dirty="0" err="1" smtClean="0">
                <a:solidFill>
                  <a:schemeClr val="tx1"/>
                </a:solidFill>
                <a:effectLst/>
                <a:latin typeface="+mn-lt"/>
                <a:ea typeface="+mn-ea"/>
                <a:cs typeface="+mn-cs"/>
              </a:rPr>
              <a:t>Devakonda</a:t>
            </a:r>
            <a:r>
              <a:rPr lang="en-US" sz="1200" kern="1200" dirty="0" smtClean="0">
                <a:solidFill>
                  <a:schemeClr val="tx1"/>
                </a:solidFill>
                <a:effectLst/>
                <a:latin typeface="+mn-lt"/>
                <a:ea typeface="+mn-ea"/>
                <a:cs typeface="+mn-cs"/>
              </a:rPr>
              <a:t>, A. et al. Bronchiolar </a:t>
            </a:r>
            <a:r>
              <a:rPr lang="en-US" sz="1200" kern="1200" dirty="0" err="1" smtClean="0">
                <a:solidFill>
                  <a:schemeClr val="tx1"/>
                </a:solidFill>
                <a:effectLst/>
                <a:latin typeface="+mn-lt"/>
                <a:ea typeface="+mn-ea"/>
                <a:cs typeface="+mn-cs"/>
              </a:rPr>
              <a:t>Disorders:A</a:t>
            </a:r>
            <a:r>
              <a:rPr lang="en-US" sz="1200" kern="1200" dirty="0" smtClean="0">
                <a:solidFill>
                  <a:schemeClr val="tx1"/>
                </a:solidFill>
                <a:effectLst/>
                <a:latin typeface="+mn-lt"/>
                <a:ea typeface="+mn-ea"/>
                <a:cs typeface="+mn-cs"/>
              </a:rPr>
              <a:t> Clinical-Radiological Diagnostic Algorithm Chest. 2010;137(4):938-951</a:t>
            </a:r>
          </a:p>
          <a:p>
            <a:endParaRPr lang="en-US" b="1" baseline="0" dirty="0" smtClean="0"/>
          </a:p>
          <a:p>
            <a:endParaRPr lang="en-US" b="1" dirty="0"/>
          </a:p>
        </p:txBody>
      </p:sp>
    </p:spTree>
    <p:extLst>
      <p:ext uri="{BB962C8B-B14F-4D97-AF65-F5344CB8AC3E}">
        <p14:creationId xmlns:p14="http://schemas.microsoft.com/office/powerpoint/2010/main" val="401452597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b="1" dirty="0" smtClean="0"/>
              <a:t>Dr.</a:t>
            </a:r>
            <a:r>
              <a:rPr lang="en-US" b="1" baseline="0" dirty="0" smtClean="0"/>
              <a:t> Sotolongo, to summarize this case, </a:t>
            </a:r>
            <a:r>
              <a:rPr lang="en-US" b="1" dirty="0" smtClean="0"/>
              <a:t>what are the key takeaways</a:t>
            </a:r>
            <a:r>
              <a:rPr lang="en-US" b="1" baseline="0" dirty="0" smtClean="0"/>
              <a:t> for pulmonologists as they encounter veterans with similar clinical presentation?  </a:t>
            </a:r>
          </a:p>
          <a:p>
            <a:endParaRPr lang="en-US" b="1" baseline="0" dirty="0" smtClean="0"/>
          </a:p>
          <a:p>
            <a:r>
              <a:rPr lang="en-US" b="1" baseline="0" dirty="0" smtClean="0"/>
              <a:t>HRCT:</a:t>
            </a:r>
          </a:p>
          <a:p>
            <a:r>
              <a:rPr lang="en-US" b="0" baseline="0" dirty="0" smtClean="0"/>
              <a:t>Is useful when patient’s symptoms seem to be out of proportion to findings on chest </a:t>
            </a:r>
            <a:r>
              <a:rPr lang="en-US" b="0" baseline="0" dirty="0" err="1" smtClean="0"/>
              <a:t>xray</a:t>
            </a:r>
            <a:r>
              <a:rPr lang="en-US" b="0" baseline="0" dirty="0" smtClean="0"/>
              <a:t> or regular CT scan</a:t>
            </a:r>
          </a:p>
          <a:p>
            <a:r>
              <a:rPr lang="en-US" b="0" baseline="0" dirty="0" smtClean="0"/>
              <a:t>HRCT can pick up more subtle findings of fibrosis</a:t>
            </a:r>
          </a:p>
          <a:p>
            <a:r>
              <a:rPr lang="en-US" b="0" baseline="0" dirty="0" smtClean="0"/>
              <a:t>You can also consider inspiratory and expiratory views to pick up any air trapping that might be present.</a:t>
            </a:r>
          </a:p>
          <a:p>
            <a:endParaRPr lang="en-US" b="0" baseline="0" dirty="0" smtClean="0"/>
          </a:p>
          <a:p>
            <a:r>
              <a:rPr lang="en-US" b="1" baseline="0" dirty="0" smtClean="0"/>
              <a:t>Lung Biopsy:</a:t>
            </a:r>
          </a:p>
          <a:p>
            <a:r>
              <a:rPr lang="en-US" b="0" baseline="0" dirty="0" smtClean="0"/>
              <a:t>Remains the gold standard for diagnosing interstitial lung disease, however it is not without risk therefore should be considered carefully. Specifically will this change your management;  will the patient end up in worse shape after the procedure? </a:t>
            </a:r>
          </a:p>
          <a:p>
            <a:endParaRPr lang="en-US" b="0" baseline="0" dirty="0" smtClean="0"/>
          </a:p>
          <a:p>
            <a:r>
              <a:rPr lang="en-US" b="1" baseline="0" dirty="0" smtClean="0"/>
              <a:t>Smoking related ILD:</a:t>
            </a:r>
          </a:p>
          <a:p>
            <a:r>
              <a:rPr lang="en-US" b="0" baseline="0" dirty="0" smtClean="0"/>
              <a:t>Smoking is quite prevalent in this population. We don’t know whether these smoking related  ILDs are exacerbated by inhalation injury but we know that continued smoking doesn’t help. So I can’t emphasize enough smoking cessation</a:t>
            </a:r>
          </a:p>
          <a:p>
            <a:endParaRPr lang="en-US" b="0" baseline="0" dirty="0" smtClean="0"/>
          </a:p>
          <a:p>
            <a:r>
              <a:rPr lang="en-US" b="1" baseline="0" dirty="0" smtClean="0"/>
              <a:t>Constrictive Bronchiolitis:</a:t>
            </a:r>
          </a:p>
          <a:p>
            <a:r>
              <a:rPr lang="en-US" b="0" baseline="0" dirty="0" smtClean="0"/>
              <a:t>Remains a rare disease. We are aware of the study by King and his group in Vanderbilt. We still are not sure how prevalent it is in the OIF/OEF population as a whole, nor do we know the natural course in this population. It is certainly worth thinking about when presented with someone with severe unexplained dyspnea. Sometimes steroids may help if primarily in inflammatory phase, but in general it is felt to be an irreversible disease.</a:t>
            </a:r>
          </a:p>
          <a:p>
            <a:endParaRPr lang="en-US" b="1" baseline="0" dirty="0" smtClean="0"/>
          </a:p>
          <a:p>
            <a:r>
              <a:rPr lang="en-US" b="1" baseline="0" dirty="0" smtClean="0"/>
              <a:t>So, Dr. Sotolongo just that I am clear about this, should we be really be doing lung biopsy on </a:t>
            </a:r>
            <a:r>
              <a:rPr lang="en-US" b="1" u="sng" baseline="0" dirty="0" smtClean="0"/>
              <a:t>every one </a:t>
            </a:r>
            <a:r>
              <a:rPr lang="en-US" b="1" baseline="0" dirty="0" smtClean="0"/>
              <a:t>who has shortness of breath and was deployed?</a:t>
            </a:r>
          </a:p>
          <a:p>
            <a:endParaRPr lang="en-US" b="1" baseline="0" dirty="0" smtClean="0"/>
          </a:p>
          <a:p>
            <a:r>
              <a:rPr lang="en-US" b="1" baseline="0" dirty="0" smtClean="0"/>
              <a:t>One of the questions that may come up for pulmonologists is whether or not they have to make a determination about the relationship between airborne hazard exposures and the veteran’s pulmonary disease or diagnosis – what should one do if faced with that scenario?</a:t>
            </a:r>
          </a:p>
          <a:p>
            <a:r>
              <a:rPr lang="en-US" b="1" baseline="0" dirty="0" smtClean="0"/>
              <a:t>=============</a:t>
            </a:r>
          </a:p>
          <a:p>
            <a:endParaRPr lang="en-US" b="1" baseline="0" dirty="0" smtClean="0"/>
          </a:p>
          <a:p>
            <a:endParaRPr lang="en-US" b="1" dirty="0"/>
          </a:p>
        </p:txBody>
      </p:sp>
    </p:spTree>
    <p:extLst>
      <p:ext uri="{BB962C8B-B14F-4D97-AF65-F5344CB8AC3E}">
        <p14:creationId xmlns:p14="http://schemas.microsoft.com/office/powerpoint/2010/main" val="382262738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Slide Image Placeholder 1"/>
          <p:cNvSpPr>
            <a:spLocks noGrp="1" noRot="1" noChangeAspect="1"/>
          </p:cNvSpPr>
          <p:nvPr>
            <p:ph type="sldImg"/>
          </p:nvPr>
        </p:nvSpPr>
        <p:spPr bwMode="auto">
          <a:xfrm>
            <a:off x="406400" y="696913"/>
            <a:ext cx="6197600" cy="3486150"/>
          </a:xfrm>
          <a:noFill/>
          <a:ln>
            <a:solidFill>
              <a:srgbClr val="000000"/>
            </a:solidFill>
            <a:miter lim="800000"/>
            <a:headEnd/>
            <a:tailEnd/>
          </a:ln>
        </p:spPr>
      </p:sp>
      <p:sp>
        <p:nvSpPr>
          <p:cNvPr id="3481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We have been taking questions through out this presentation, and we are now going to</a:t>
            </a:r>
            <a:r>
              <a:rPr lang="en-US" baseline="0" dirty="0" smtClean="0"/>
              <a:t> have our panelists answer those questions.</a:t>
            </a:r>
          </a:p>
          <a:p>
            <a:pPr eaLnBrk="1" hangingPunct="1">
              <a:spcBef>
                <a:spcPct val="0"/>
              </a:spcBef>
            </a:pPr>
            <a:endParaRPr lang="en-US" dirty="0" smtClean="0"/>
          </a:p>
          <a:p>
            <a:pPr eaLnBrk="1" hangingPunct="1">
              <a:spcBef>
                <a:spcPct val="0"/>
              </a:spcBef>
            </a:pPr>
            <a:r>
              <a:rPr lang="en-US" dirty="0" smtClean="0"/>
              <a:t>If you haven’t submitted your questions yet, there is still time to do so by clicking on the orange “Ask The Presenter” icon.  We’re going to show a brief announcement and be right back to answer your questions.</a:t>
            </a:r>
          </a:p>
        </p:txBody>
      </p:sp>
    </p:spTree>
    <p:extLst>
      <p:ext uri="{BB962C8B-B14F-4D97-AF65-F5344CB8AC3E}">
        <p14:creationId xmlns:p14="http://schemas.microsoft.com/office/powerpoint/2010/main" val="31570259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ide Image Placeholder 1"/>
          <p:cNvSpPr>
            <a:spLocks noGrp="1" noRot="1" noChangeAspect="1"/>
          </p:cNvSpPr>
          <p:nvPr>
            <p:ph type="sldImg"/>
          </p:nvPr>
        </p:nvSpPr>
        <p:spPr bwMode="auto">
          <a:xfrm>
            <a:off x="406400" y="696913"/>
            <a:ext cx="6197600" cy="3486150"/>
          </a:xfrm>
          <a:noFill/>
          <a:ln>
            <a:solidFill>
              <a:srgbClr val="000000"/>
            </a:solidFill>
            <a:miter lim="800000"/>
            <a:headEnd/>
            <a:tailEnd/>
          </a:ln>
        </p:spPr>
      </p:sp>
      <p:sp>
        <p:nvSpPr>
          <p:cNvPr id="38914"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b="1" dirty="0" smtClean="0"/>
              <a:t>Thanks Dr. Osinubi </a:t>
            </a:r>
            <a:r>
              <a:rPr lang="en-US" dirty="0" smtClean="0"/>
              <a:t>– As you mentioned, there a</a:t>
            </a:r>
            <a:r>
              <a:rPr lang="en-US" baseline="0" dirty="0" smtClean="0"/>
              <a:t> variety of diverse and unique airborne hazards present in the deployment environment. Even just geographically, Southwest Asia is well-known to have air pollution levels that far exceed those observed in the United States. From a robust body of literature, we know there is a clear association and even causal relationship between air pollution exposure and cardiopulmonary morbidity and mortality. </a:t>
            </a:r>
          </a:p>
          <a:p>
            <a:pPr marL="0" marR="0" indent="0" algn="l" defTabSz="914400" rtl="0" eaLnBrk="1" fontAlgn="base" latinLnBrk="0" hangingPunct="1">
              <a:lnSpc>
                <a:spcPct val="100000"/>
              </a:lnSpc>
              <a:spcBef>
                <a:spcPct val="0"/>
              </a:spcBef>
              <a:spcAft>
                <a:spcPct val="0"/>
              </a:spcAft>
              <a:buClrTx/>
              <a:buSzTx/>
              <a:buFontTx/>
              <a:buNone/>
              <a:tabLst/>
              <a:defRPr/>
            </a:pPr>
            <a:endParaRPr lang="en-US" baseline="0" dirty="0" smtClean="0"/>
          </a:p>
          <a:p>
            <a:pPr marL="0" marR="0" indent="0" algn="l" defTabSz="914400" rtl="0" eaLnBrk="1" fontAlgn="base" latinLnBrk="0" hangingPunct="1">
              <a:lnSpc>
                <a:spcPct val="100000"/>
              </a:lnSpc>
              <a:spcBef>
                <a:spcPct val="0"/>
              </a:spcBef>
              <a:spcAft>
                <a:spcPct val="0"/>
              </a:spcAft>
              <a:buClrTx/>
              <a:buSzTx/>
              <a:buFontTx/>
              <a:buNone/>
              <a:tabLst/>
              <a:defRPr/>
            </a:pPr>
            <a:r>
              <a:rPr lang="en-US" baseline="0" dirty="0" smtClean="0"/>
              <a:t>But what I wanted to touch on now are some additional factors that may predispose our military to greater exposure risks and therefore greater health effects. In other words, I want to identify factors that could increase their </a:t>
            </a:r>
            <a:r>
              <a:rPr lang="en-US" dirty="0" smtClean="0"/>
              <a:t>VULNERABILITY and SUSCEPTIBILITY to airborne hazards.</a:t>
            </a:r>
            <a:r>
              <a:rPr lang="en-US" baseline="0" dirty="0" smtClean="0"/>
              <a:t> </a:t>
            </a:r>
          </a:p>
          <a:p>
            <a:pPr marL="0" marR="0" indent="0" algn="l" defTabSz="914400" rtl="0" eaLnBrk="1" fontAlgn="base" latinLnBrk="0" hangingPunct="1">
              <a:lnSpc>
                <a:spcPct val="100000"/>
              </a:lnSpc>
              <a:spcBef>
                <a:spcPct val="0"/>
              </a:spcBef>
              <a:spcAft>
                <a:spcPct val="0"/>
              </a:spcAft>
              <a:buClrTx/>
              <a:buSzTx/>
              <a:buFontTx/>
              <a:buNone/>
              <a:tabLst/>
              <a:defRPr/>
            </a:pPr>
            <a:r>
              <a:rPr lang="en-US" baseline="0" dirty="0" smtClean="0"/>
              <a:t>=============</a:t>
            </a:r>
          </a:p>
          <a:p>
            <a:endParaRPr lang="en-US" baseline="0" dirty="0" smtClean="0"/>
          </a:p>
          <a:p>
            <a:r>
              <a:rPr lang="en-US" b="1" baseline="0" dirty="0" smtClean="0"/>
              <a:t>Reference:</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0" kern="1200" dirty="0" smtClean="0">
                <a:solidFill>
                  <a:schemeClr val="tx1"/>
                </a:solidFill>
                <a:effectLst/>
                <a:latin typeface="+mn-lt"/>
                <a:ea typeface="+mn-ea"/>
                <a:cs typeface="+mn-cs"/>
              </a:rPr>
              <a:t>Brook RD et al. Particulate Matter Air Pollution and Cardiovascular Disease: An Update to the Scientific Statement From the American Heart Association. </a:t>
            </a:r>
            <a:r>
              <a:rPr lang="en-US" sz="1200" b="0" i="1" kern="1200" dirty="0" smtClean="0">
                <a:solidFill>
                  <a:schemeClr val="tx1"/>
                </a:solidFill>
                <a:effectLst/>
                <a:latin typeface="+mn-lt"/>
                <a:ea typeface="+mn-ea"/>
                <a:cs typeface="+mn-cs"/>
              </a:rPr>
              <a:t>Circulation</a:t>
            </a:r>
            <a:r>
              <a:rPr lang="en-US" sz="1200" b="0" kern="1200" dirty="0" smtClean="0">
                <a:solidFill>
                  <a:schemeClr val="tx1"/>
                </a:solidFill>
                <a:effectLst/>
                <a:latin typeface="+mn-lt"/>
                <a:ea typeface="+mn-ea"/>
                <a:cs typeface="+mn-cs"/>
              </a:rPr>
              <a:t> 2010;121(21):2331-2378. http://www.nejm.org/doi/full/10.1056/NEJMp1405976</a:t>
            </a:r>
          </a:p>
          <a:p>
            <a:endParaRPr lang="en-US" dirty="0" smtClean="0"/>
          </a:p>
          <a:p>
            <a:pPr marL="0" marR="0" indent="0" algn="l" defTabSz="914400" rtl="0" eaLnBrk="1" fontAlgn="base" latinLnBrk="0" hangingPunct="1">
              <a:lnSpc>
                <a:spcPct val="100000"/>
              </a:lnSpc>
              <a:spcBef>
                <a:spcPct val="0"/>
              </a:spcBef>
              <a:spcAft>
                <a:spcPct val="0"/>
              </a:spcAft>
              <a:buClrTx/>
              <a:buSzTx/>
              <a:buFontTx/>
              <a:buNone/>
              <a:tabLst/>
              <a:defRPr/>
            </a:pPr>
            <a:endParaRPr lang="en-US" dirty="0" smtClean="0"/>
          </a:p>
          <a:p>
            <a:pPr marL="0" marR="0" indent="0" algn="l" defTabSz="914400" rtl="0" eaLnBrk="1" fontAlgn="base" latinLnBrk="0" hangingPunct="1">
              <a:lnSpc>
                <a:spcPct val="100000"/>
              </a:lnSpc>
              <a:spcBef>
                <a:spcPct val="0"/>
              </a:spcBef>
              <a:spcAft>
                <a:spcPct val="0"/>
              </a:spcAft>
              <a:buClrTx/>
              <a:buSzTx/>
              <a:buFontTx/>
              <a:buNone/>
              <a:tabLst/>
              <a:defRPr/>
            </a:pPr>
            <a:endParaRPr lang="en-US" dirty="0" smtClean="0"/>
          </a:p>
          <a:p>
            <a:pPr marL="0" marR="0" indent="0" algn="l" defTabSz="914400" rtl="0" eaLnBrk="1" fontAlgn="base" latinLnBrk="0" hangingPunct="1">
              <a:lnSpc>
                <a:spcPct val="100000"/>
              </a:lnSpc>
              <a:spcBef>
                <a:spcPct val="0"/>
              </a:spcBef>
              <a:spcAft>
                <a:spcPct val="0"/>
              </a:spcAft>
              <a:buClrTx/>
              <a:buSzTx/>
              <a:buFontTx/>
              <a:buNone/>
              <a:tabLst/>
              <a:defRPr/>
            </a:pPr>
            <a:endParaRPr lang="en-US" baseline="0" dirty="0" smtClean="0"/>
          </a:p>
          <a:p>
            <a:pPr marL="0" marR="0" indent="0" algn="l" defTabSz="914400" rtl="0" eaLnBrk="1" fontAlgn="base" latinLnBrk="0" hangingPunct="1">
              <a:lnSpc>
                <a:spcPct val="100000"/>
              </a:lnSpc>
              <a:spcBef>
                <a:spcPct val="0"/>
              </a:spcBef>
              <a:spcAft>
                <a:spcPct val="0"/>
              </a:spcAft>
              <a:buClrTx/>
              <a:buSzTx/>
              <a:buFontTx/>
              <a:buNone/>
              <a:tabLst/>
              <a:defRPr/>
            </a:pPr>
            <a:endParaRPr lang="en-US" dirty="0" smtClean="0"/>
          </a:p>
          <a:p>
            <a:pPr eaLnBrk="1" hangingPunct="1">
              <a:spcBef>
                <a:spcPct val="0"/>
              </a:spcBef>
            </a:pPr>
            <a:endParaRPr lang="en-US" dirty="0" smtClean="0"/>
          </a:p>
        </p:txBody>
      </p:sp>
    </p:spTree>
    <p:extLst>
      <p:ext uri="{BB962C8B-B14F-4D97-AF65-F5344CB8AC3E}">
        <p14:creationId xmlns:p14="http://schemas.microsoft.com/office/powerpoint/2010/main" val="7047004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ide Image Placeholder 1"/>
          <p:cNvSpPr>
            <a:spLocks noGrp="1" noRot="1" noChangeAspect="1"/>
          </p:cNvSpPr>
          <p:nvPr>
            <p:ph type="sldImg"/>
          </p:nvPr>
        </p:nvSpPr>
        <p:spPr bwMode="auto">
          <a:xfrm>
            <a:off x="406400" y="696913"/>
            <a:ext cx="6197600" cy="3486150"/>
          </a:xfrm>
          <a:noFill/>
          <a:ln>
            <a:solidFill>
              <a:srgbClr val="000000"/>
            </a:solidFill>
            <a:miter lim="800000"/>
            <a:headEnd/>
            <a:tailEnd/>
          </a:ln>
        </p:spPr>
      </p:sp>
      <p:sp>
        <p:nvSpPr>
          <p:cNvPr id="38914"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baseline="0" dirty="0" smtClean="0"/>
              <a:t>Many of these factors relate to military deployment. For example, military personnel deployed to a conflict are under considerable physical and mental stress in environments that are violent and chaotic. Numerous controlled studies and natural experiments have observed that if animals and humans are put in a stressful environments or exposed to violence – the adverse health effects associated with air pollution are enhanced. </a:t>
            </a:r>
          </a:p>
          <a:p>
            <a:pPr marL="0" marR="0" indent="0" algn="l" defTabSz="914400" rtl="0" eaLnBrk="1" fontAlgn="base" latinLnBrk="0" hangingPunct="1">
              <a:lnSpc>
                <a:spcPct val="100000"/>
              </a:lnSpc>
              <a:spcBef>
                <a:spcPct val="0"/>
              </a:spcBef>
              <a:spcAft>
                <a:spcPct val="0"/>
              </a:spcAft>
              <a:buClrTx/>
              <a:buSzTx/>
              <a:buFontTx/>
              <a:buNone/>
              <a:tabLst/>
              <a:defRPr/>
            </a:pPr>
            <a:r>
              <a:rPr lang="en-US" baseline="0" dirty="0" smtClean="0"/>
              <a:t>=============</a:t>
            </a:r>
          </a:p>
          <a:p>
            <a:pPr marL="0" marR="0" indent="0" algn="l" defTabSz="914400" rtl="0" eaLnBrk="1" fontAlgn="base" latinLnBrk="0" hangingPunct="1">
              <a:lnSpc>
                <a:spcPct val="100000"/>
              </a:lnSpc>
              <a:spcBef>
                <a:spcPct val="0"/>
              </a:spcBef>
              <a:spcAft>
                <a:spcPct val="0"/>
              </a:spcAft>
              <a:buClrTx/>
              <a:buSzTx/>
              <a:buFontTx/>
              <a:buNone/>
              <a:tabLst/>
              <a:defRPr/>
            </a:pPr>
            <a:endParaRPr lang="en-US" baseline="0" dirty="0" smtClean="0"/>
          </a:p>
        </p:txBody>
      </p:sp>
    </p:spTree>
    <p:extLst>
      <p:ext uri="{BB962C8B-B14F-4D97-AF65-F5344CB8AC3E}">
        <p14:creationId xmlns:p14="http://schemas.microsoft.com/office/powerpoint/2010/main" val="4495785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ide Image Placeholder 1"/>
          <p:cNvSpPr>
            <a:spLocks noGrp="1" noRot="1" noChangeAspect="1"/>
          </p:cNvSpPr>
          <p:nvPr>
            <p:ph type="sldImg"/>
          </p:nvPr>
        </p:nvSpPr>
        <p:spPr bwMode="auto">
          <a:xfrm>
            <a:off x="406400" y="696913"/>
            <a:ext cx="6197600" cy="3486150"/>
          </a:xfrm>
          <a:noFill/>
          <a:ln>
            <a:solidFill>
              <a:srgbClr val="000000"/>
            </a:solidFill>
            <a:miter lim="800000"/>
            <a:headEnd/>
            <a:tailEnd/>
          </a:ln>
        </p:spPr>
      </p:sp>
      <p:sp>
        <p:nvSpPr>
          <p:cNvPr id="38914"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baseline="0" dirty="0" smtClean="0"/>
              <a:t>‘Military Living Conditions’ may also not be the most hygienic of settings, especially during the initial periods of the conflict. This has been suggested to contribute to r</a:t>
            </a:r>
            <a:r>
              <a:rPr lang="en-US" dirty="0" smtClean="0"/>
              <a:t>espiratory infections and illnesses being one</a:t>
            </a:r>
            <a:r>
              <a:rPr lang="en-US" baseline="0" dirty="0" smtClean="0"/>
              <a:t> of the most common non-combat injuries and leading causes of missed service days. In fact, during the early portion of the conflicts in Iraq and Afghanistan – approximately 70% of deployed military personnel reported an acute respiratory illness during service. This rate declined to 40% during later periods of the conflicts with one of the reasons suggested for this decline was improved living conditions and facilities. As an example, access to flush toilets and facilities dramatically increased from 13% to 69% over a 2 year period.</a:t>
            </a:r>
          </a:p>
          <a:p>
            <a:pPr marL="0" marR="0" indent="0" algn="l" defTabSz="914400" rtl="0" eaLnBrk="1" fontAlgn="base" latinLnBrk="0" hangingPunct="1">
              <a:lnSpc>
                <a:spcPct val="100000"/>
              </a:lnSpc>
              <a:spcBef>
                <a:spcPct val="0"/>
              </a:spcBef>
              <a:spcAft>
                <a:spcPct val="0"/>
              </a:spcAft>
              <a:buClrTx/>
              <a:buSzTx/>
              <a:buFontTx/>
              <a:buNone/>
              <a:tabLst/>
              <a:defRPr/>
            </a:pPr>
            <a:r>
              <a:rPr lang="en-US" baseline="0" dirty="0" smtClean="0"/>
              <a:t>=================</a:t>
            </a:r>
          </a:p>
          <a:p>
            <a:pPr marL="0" marR="0" indent="0" algn="l" defTabSz="914400" rtl="0" eaLnBrk="1" fontAlgn="base" latinLnBrk="0" hangingPunct="1">
              <a:lnSpc>
                <a:spcPct val="100000"/>
              </a:lnSpc>
              <a:spcBef>
                <a:spcPct val="0"/>
              </a:spcBef>
              <a:spcAft>
                <a:spcPct val="0"/>
              </a:spcAft>
              <a:buClrTx/>
              <a:buSzTx/>
              <a:buFontTx/>
              <a:buNone/>
              <a:tabLst/>
              <a:defRPr/>
            </a:pPr>
            <a:endParaRPr lang="en-US" dirty="0" smtClean="0"/>
          </a:p>
          <a:p>
            <a:pPr marL="0" marR="0" indent="0" algn="l" defTabSz="914400" rtl="0" eaLnBrk="1" fontAlgn="base" latinLnBrk="0" hangingPunct="1">
              <a:lnSpc>
                <a:spcPct val="100000"/>
              </a:lnSpc>
              <a:spcBef>
                <a:spcPct val="0"/>
              </a:spcBef>
              <a:spcAft>
                <a:spcPct val="0"/>
              </a:spcAft>
              <a:buClrTx/>
              <a:buSzTx/>
              <a:buFontTx/>
              <a:buNone/>
              <a:tabLst/>
              <a:defRPr/>
            </a:pPr>
            <a:r>
              <a:rPr lang="en-US" b="1" dirty="0" smtClean="0"/>
              <a:t>References:</a:t>
            </a:r>
          </a:p>
          <a:p>
            <a:pPr marL="0" marR="0" indent="0" algn="l" defTabSz="914400" rtl="0" eaLnBrk="1" fontAlgn="base" latinLnBrk="0" hangingPunct="1">
              <a:lnSpc>
                <a:spcPct val="100000"/>
              </a:lnSpc>
              <a:spcBef>
                <a:spcPct val="0"/>
              </a:spcBef>
              <a:spcAft>
                <a:spcPct val="0"/>
              </a:spcAft>
              <a:buClrTx/>
              <a:buSzTx/>
              <a:buFontTx/>
              <a:buNone/>
              <a:tabLst/>
              <a:defRPr/>
            </a:pPr>
            <a:r>
              <a:rPr lang="en-US" sz="1200" dirty="0" err="1" smtClean="0"/>
              <a:t>Soltis</a:t>
            </a:r>
            <a:r>
              <a:rPr lang="en-US" sz="1200" dirty="0" smtClean="0"/>
              <a:t>, B. W., J. W. Sanders, et al. (2009). "Self reported incidence and morbidity of acute respiratory illness among deployed U.S. military in Iraq and Afghanistan." </a:t>
            </a:r>
            <a:r>
              <a:rPr lang="en-US" sz="1200" u="sng" dirty="0" err="1" smtClean="0"/>
              <a:t>PLoS.One</a:t>
            </a:r>
            <a:r>
              <a:rPr lang="en-US" sz="1200" u="sng" dirty="0" smtClean="0"/>
              <a:t>. </a:t>
            </a:r>
            <a:r>
              <a:rPr lang="en-US" sz="1200" b="1" u="sng" dirty="0" smtClean="0"/>
              <a:t>4</a:t>
            </a:r>
            <a:r>
              <a:rPr lang="en-US" sz="1200" b="0" u="sng" dirty="0" smtClean="0"/>
              <a:t>(7): e6177.</a:t>
            </a:r>
          </a:p>
          <a:p>
            <a:pPr marL="0" marR="0" indent="0" algn="l" defTabSz="914400" rtl="0" eaLnBrk="1" fontAlgn="base" latinLnBrk="0" hangingPunct="1">
              <a:lnSpc>
                <a:spcPct val="100000"/>
              </a:lnSpc>
              <a:spcBef>
                <a:spcPct val="0"/>
              </a:spcBef>
              <a:spcAft>
                <a:spcPct val="0"/>
              </a:spcAft>
              <a:buClrTx/>
              <a:buSzTx/>
              <a:buFontTx/>
              <a:buNone/>
              <a:tabLst/>
              <a:defRPr/>
            </a:pPr>
            <a:endParaRPr lang="en-US" sz="1200" b="0" u="sng" dirty="0" smtClean="0"/>
          </a:p>
          <a:p>
            <a:pPr marL="0" marR="0" indent="0" algn="l" defTabSz="914400" rtl="0" eaLnBrk="1" fontAlgn="base" latinLnBrk="0" hangingPunct="1">
              <a:lnSpc>
                <a:spcPct val="100000"/>
              </a:lnSpc>
              <a:spcBef>
                <a:spcPct val="0"/>
              </a:spcBef>
              <a:spcAft>
                <a:spcPct val="0"/>
              </a:spcAft>
              <a:buClrTx/>
              <a:buSzTx/>
              <a:buFontTx/>
              <a:buNone/>
              <a:tabLst/>
              <a:defRPr/>
            </a:pPr>
            <a:r>
              <a:rPr lang="en-US" sz="1200" dirty="0" smtClean="0"/>
              <a:t>Rose, C. S. (2012). "Military service and lung disease." </a:t>
            </a:r>
            <a:r>
              <a:rPr lang="en-US" sz="1200" u="sng" dirty="0" err="1" smtClean="0"/>
              <a:t>Clin</a:t>
            </a:r>
            <a:r>
              <a:rPr lang="en-US" sz="1200" u="sng" dirty="0" smtClean="0"/>
              <a:t> Chest Med </a:t>
            </a:r>
            <a:r>
              <a:rPr lang="en-US" sz="1200" b="1" u="sng" dirty="0" smtClean="0"/>
              <a:t>33</a:t>
            </a:r>
            <a:r>
              <a:rPr lang="en-US" sz="1200" b="0" u="sng" dirty="0" smtClean="0"/>
              <a:t>(4): 705-714.</a:t>
            </a:r>
          </a:p>
          <a:p>
            <a:pPr marL="0" marR="0" indent="0" algn="l" defTabSz="914400" rtl="0" eaLnBrk="1" fontAlgn="base" latinLnBrk="0" hangingPunct="1">
              <a:lnSpc>
                <a:spcPct val="100000"/>
              </a:lnSpc>
              <a:spcBef>
                <a:spcPct val="0"/>
              </a:spcBef>
              <a:spcAft>
                <a:spcPct val="0"/>
              </a:spcAft>
              <a:buClrTx/>
              <a:buSzTx/>
              <a:buFontTx/>
              <a:buNone/>
              <a:tabLst/>
              <a:defRPr/>
            </a:pPr>
            <a:endParaRPr lang="en-US" baseline="0" dirty="0" smtClean="0"/>
          </a:p>
          <a:p>
            <a:pPr marL="0" marR="0" indent="0" algn="l" defTabSz="914400" rtl="0" eaLnBrk="1" fontAlgn="base" latinLnBrk="0" hangingPunct="1">
              <a:lnSpc>
                <a:spcPct val="100000"/>
              </a:lnSpc>
              <a:spcBef>
                <a:spcPct val="0"/>
              </a:spcBef>
              <a:spcAft>
                <a:spcPct val="0"/>
              </a:spcAft>
              <a:buClrTx/>
              <a:buSzTx/>
              <a:buFontTx/>
              <a:buNone/>
              <a:tabLst/>
              <a:defRPr/>
            </a:pPr>
            <a:endParaRPr lang="en-US" dirty="0" smtClean="0"/>
          </a:p>
          <a:p>
            <a:pPr eaLnBrk="1" hangingPunct="1">
              <a:spcBef>
                <a:spcPct val="0"/>
              </a:spcBef>
            </a:pPr>
            <a:endParaRPr lang="en-US" dirty="0" smtClean="0"/>
          </a:p>
        </p:txBody>
      </p:sp>
    </p:spTree>
    <p:extLst>
      <p:ext uri="{BB962C8B-B14F-4D97-AF65-F5344CB8AC3E}">
        <p14:creationId xmlns:p14="http://schemas.microsoft.com/office/powerpoint/2010/main" val="26665433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0"/>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eaLnBrk="1" fontAlgn="auto" hangingPunct="1">
              <a:spcBef>
                <a:spcPts val="0"/>
              </a:spcBef>
              <a:spcAft>
                <a:spcPts val="0"/>
              </a:spcAft>
              <a:defRPr>
                <a:latin typeface="+mn-lt"/>
              </a:defRPr>
            </a:lvl1pPr>
          </a:lstStyle>
          <a:p>
            <a:pPr>
              <a:defRPr/>
            </a:pPr>
            <a:r>
              <a:rPr lang="en-US"/>
              <a:t>10/2/2012</a:t>
            </a:r>
          </a:p>
        </p:txBody>
      </p:sp>
      <p:sp>
        <p:nvSpPr>
          <p:cNvPr id="5" name="Footer Placeholder 4"/>
          <p:cNvSpPr>
            <a:spLocks noGrp="1"/>
          </p:cNvSpPr>
          <p:nvPr>
            <p:ph type="ftr" sz="quarter" idx="11"/>
          </p:nvPr>
        </p:nvSpPr>
        <p:spPr/>
        <p:txBody>
          <a:bodyPr/>
          <a:lstStyle>
            <a:lvl1pPr eaLnBrk="1" fontAlgn="auto" hangingPunct="1">
              <a:spcBef>
                <a:spcPts val="0"/>
              </a:spcBef>
              <a:spcAft>
                <a:spcPts val="0"/>
              </a:spcAft>
              <a:defRPr>
                <a:latin typeface="+mn-lt"/>
              </a:defRPr>
            </a:lvl1pPr>
          </a:lstStyle>
          <a:p>
            <a:pPr>
              <a:defRPr/>
            </a:pPr>
            <a:r>
              <a:rPr lang="en-US"/>
              <a:t>Peter D. Mills Ph.D.                                 VISN 1 Patient Safety Center                                                               </a:t>
            </a:r>
          </a:p>
        </p:txBody>
      </p:sp>
      <p:sp>
        <p:nvSpPr>
          <p:cNvPr id="6" name="Slide Number Placeholder 5"/>
          <p:cNvSpPr>
            <a:spLocks noGrp="1"/>
          </p:cNvSpPr>
          <p:nvPr>
            <p:ph type="sldNum" sz="quarter" idx="12"/>
          </p:nvPr>
        </p:nvSpPr>
        <p:spPr/>
        <p:txBody>
          <a:bodyPr/>
          <a:lstStyle>
            <a:lvl1pPr eaLnBrk="1" fontAlgn="auto" hangingPunct="1">
              <a:spcBef>
                <a:spcPts val="0"/>
              </a:spcBef>
              <a:spcAft>
                <a:spcPts val="0"/>
              </a:spcAft>
              <a:defRPr>
                <a:latin typeface="+mn-lt"/>
              </a:defRPr>
            </a:lvl1pPr>
          </a:lstStyle>
          <a:p>
            <a:pPr>
              <a:defRPr/>
            </a:pPr>
            <a:fld id="{FDCE791B-877B-4F02-B10A-4DA9077C076D}"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1" fontAlgn="auto" hangingPunct="1">
              <a:spcBef>
                <a:spcPts val="0"/>
              </a:spcBef>
              <a:spcAft>
                <a:spcPts val="0"/>
              </a:spcAft>
              <a:defRPr>
                <a:latin typeface="+mn-lt"/>
              </a:defRPr>
            </a:lvl1pPr>
          </a:lstStyle>
          <a:p>
            <a:pPr>
              <a:defRPr/>
            </a:pPr>
            <a:r>
              <a:rPr lang="en-US"/>
              <a:t>10/2/2012</a:t>
            </a:r>
          </a:p>
        </p:txBody>
      </p:sp>
      <p:sp>
        <p:nvSpPr>
          <p:cNvPr id="5" name="Footer Placeholder 4"/>
          <p:cNvSpPr>
            <a:spLocks noGrp="1"/>
          </p:cNvSpPr>
          <p:nvPr>
            <p:ph type="ftr" sz="quarter" idx="11"/>
          </p:nvPr>
        </p:nvSpPr>
        <p:spPr/>
        <p:txBody>
          <a:bodyPr/>
          <a:lstStyle>
            <a:lvl1pPr eaLnBrk="1" fontAlgn="auto" hangingPunct="1">
              <a:spcBef>
                <a:spcPts val="0"/>
              </a:spcBef>
              <a:spcAft>
                <a:spcPts val="0"/>
              </a:spcAft>
              <a:defRPr>
                <a:latin typeface="+mn-lt"/>
              </a:defRPr>
            </a:lvl1pPr>
          </a:lstStyle>
          <a:p>
            <a:pPr>
              <a:defRPr/>
            </a:pPr>
            <a:r>
              <a:rPr lang="en-US"/>
              <a:t>Peter D. Mills Ph.D.                                 VISN 1 Patient Safety Center                                                               </a:t>
            </a:r>
          </a:p>
        </p:txBody>
      </p:sp>
      <p:sp>
        <p:nvSpPr>
          <p:cNvPr id="6" name="Slide Number Placeholder 5"/>
          <p:cNvSpPr>
            <a:spLocks noGrp="1"/>
          </p:cNvSpPr>
          <p:nvPr>
            <p:ph type="sldNum" sz="quarter" idx="12"/>
          </p:nvPr>
        </p:nvSpPr>
        <p:spPr/>
        <p:txBody>
          <a:bodyPr/>
          <a:lstStyle>
            <a:lvl1pPr eaLnBrk="1" fontAlgn="auto" hangingPunct="1">
              <a:spcBef>
                <a:spcPts val="0"/>
              </a:spcBef>
              <a:spcAft>
                <a:spcPts val="0"/>
              </a:spcAft>
              <a:defRPr>
                <a:latin typeface="+mn-lt"/>
              </a:defRPr>
            </a:lvl1pPr>
          </a:lstStyle>
          <a:p>
            <a:pPr>
              <a:defRPr/>
            </a:pPr>
            <a:fld id="{245A141D-4113-4B83-B616-7B55F5D35627}"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1" fontAlgn="auto" hangingPunct="1">
              <a:spcBef>
                <a:spcPts val="0"/>
              </a:spcBef>
              <a:spcAft>
                <a:spcPts val="0"/>
              </a:spcAft>
              <a:defRPr>
                <a:latin typeface="+mn-lt"/>
              </a:defRPr>
            </a:lvl1pPr>
          </a:lstStyle>
          <a:p>
            <a:pPr>
              <a:defRPr/>
            </a:pPr>
            <a:r>
              <a:rPr lang="en-US"/>
              <a:t>10/2/2012</a:t>
            </a:r>
          </a:p>
        </p:txBody>
      </p:sp>
      <p:sp>
        <p:nvSpPr>
          <p:cNvPr id="5" name="Footer Placeholder 4"/>
          <p:cNvSpPr>
            <a:spLocks noGrp="1"/>
          </p:cNvSpPr>
          <p:nvPr>
            <p:ph type="ftr" sz="quarter" idx="11"/>
          </p:nvPr>
        </p:nvSpPr>
        <p:spPr/>
        <p:txBody>
          <a:bodyPr/>
          <a:lstStyle>
            <a:lvl1pPr eaLnBrk="1" fontAlgn="auto" hangingPunct="1">
              <a:spcBef>
                <a:spcPts val="0"/>
              </a:spcBef>
              <a:spcAft>
                <a:spcPts val="0"/>
              </a:spcAft>
              <a:defRPr>
                <a:latin typeface="+mn-lt"/>
              </a:defRPr>
            </a:lvl1pPr>
          </a:lstStyle>
          <a:p>
            <a:pPr>
              <a:defRPr/>
            </a:pPr>
            <a:r>
              <a:rPr lang="en-US"/>
              <a:t>Peter D. Mills Ph.D.                                 VISN 1 Patient Safety Center                                                               </a:t>
            </a:r>
          </a:p>
        </p:txBody>
      </p:sp>
      <p:sp>
        <p:nvSpPr>
          <p:cNvPr id="6" name="Slide Number Placeholder 5"/>
          <p:cNvSpPr>
            <a:spLocks noGrp="1"/>
          </p:cNvSpPr>
          <p:nvPr>
            <p:ph type="sldNum" sz="quarter" idx="12"/>
          </p:nvPr>
        </p:nvSpPr>
        <p:spPr/>
        <p:txBody>
          <a:bodyPr/>
          <a:lstStyle>
            <a:lvl1pPr eaLnBrk="1" fontAlgn="auto" hangingPunct="1">
              <a:spcBef>
                <a:spcPts val="0"/>
              </a:spcBef>
              <a:spcAft>
                <a:spcPts val="0"/>
              </a:spcAft>
              <a:defRPr>
                <a:latin typeface="+mn-lt"/>
              </a:defRPr>
            </a:lvl1pPr>
          </a:lstStyle>
          <a:p>
            <a:pPr>
              <a:defRPr/>
            </a:pPr>
            <a:fld id="{BDB273BD-6FC5-4A87-893A-246471AC011E}"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609600" y="1600204"/>
            <a:ext cx="5384800" cy="4525963"/>
          </a:xfrm>
        </p:spPr>
        <p:txBody>
          <a:bodyPr rtlCol="0">
            <a:normAutofit/>
          </a:bodyPr>
          <a:lstStyle/>
          <a:p>
            <a:pPr lvl="0"/>
            <a:endParaRPr lang="en-US" noProof="0"/>
          </a:p>
        </p:txBody>
      </p:sp>
      <p:sp>
        <p:nvSpPr>
          <p:cNvPr id="4" name="Text Placeholder 3"/>
          <p:cNvSpPr>
            <a:spLocks noGrp="1"/>
          </p:cNvSpPr>
          <p:nvPr>
            <p:ph type="body" sz="half" idx="2"/>
          </p:nvPr>
        </p:nvSpPr>
        <p:spPr>
          <a:xfrm>
            <a:off x="6197600" y="1600204"/>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09600" y="6251575"/>
            <a:ext cx="2844800" cy="476250"/>
          </a:xfrm>
        </p:spPr>
        <p:txBody>
          <a:bodyPr/>
          <a:lstStyle>
            <a:lvl1pPr eaLnBrk="1" fontAlgn="auto" hangingPunct="1">
              <a:spcBef>
                <a:spcPts val="0"/>
              </a:spcBef>
              <a:spcAft>
                <a:spcPts val="0"/>
              </a:spcAft>
              <a:defRPr>
                <a:latin typeface="+mn-lt"/>
              </a:defRPr>
            </a:lvl1pPr>
          </a:lstStyle>
          <a:p>
            <a:pPr>
              <a:defRPr/>
            </a:pPr>
            <a:r>
              <a:rPr lang="en-US"/>
              <a:t>10/2/2012</a:t>
            </a:r>
          </a:p>
        </p:txBody>
      </p:sp>
      <p:sp>
        <p:nvSpPr>
          <p:cNvPr id="6" name="Slide Number Placeholder 5"/>
          <p:cNvSpPr>
            <a:spLocks noGrp="1"/>
          </p:cNvSpPr>
          <p:nvPr>
            <p:ph type="sldNum" sz="quarter" idx="11"/>
          </p:nvPr>
        </p:nvSpPr>
        <p:spPr>
          <a:xfrm>
            <a:off x="8737600" y="6248400"/>
            <a:ext cx="2844800" cy="476250"/>
          </a:xfrm>
        </p:spPr>
        <p:txBody>
          <a:bodyPr/>
          <a:lstStyle>
            <a:lvl1pPr eaLnBrk="1" fontAlgn="auto" hangingPunct="1">
              <a:spcBef>
                <a:spcPts val="0"/>
              </a:spcBef>
              <a:spcAft>
                <a:spcPts val="0"/>
              </a:spcAft>
              <a:defRPr>
                <a:latin typeface="+mn-lt"/>
              </a:defRPr>
            </a:lvl1pPr>
          </a:lstStyle>
          <a:p>
            <a:pPr>
              <a:defRPr/>
            </a:pPr>
            <a:fld id="{CD1AAB50-E762-4FBA-A5C3-CFB382188953}" type="slidenum">
              <a:rPr lang="en-US"/>
              <a:pPr>
                <a:defRPr/>
              </a:pPr>
              <a:t>‹#›</a:t>
            </a:fld>
            <a:endParaRPr lang="en-US"/>
          </a:p>
        </p:txBody>
      </p:sp>
      <p:sp>
        <p:nvSpPr>
          <p:cNvPr id="7" name="Footer Placeholder 6"/>
          <p:cNvSpPr>
            <a:spLocks noGrp="1"/>
          </p:cNvSpPr>
          <p:nvPr>
            <p:ph type="ftr" sz="quarter" idx="12"/>
          </p:nvPr>
        </p:nvSpPr>
        <p:spPr>
          <a:xfrm>
            <a:off x="4165600" y="6248400"/>
            <a:ext cx="3860800" cy="476250"/>
          </a:xfrm>
        </p:spPr>
        <p:txBody>
          <a:bodyPr/>
          <a:lstStyle>
            <a:lvl1pPr eaLnBrk="1" fontAlgn="auto" hangingPunct="1">
              <a:spcBef>
                <a:spcPts val="0"/>
              </a:spcBef>
              <a:spcAft>
                <a:spcPts val="0"/>
              </a:spcAft>
              <a:defRPr>
                <a:latin typeface="+mn-lt"/>
              </a:defRPr>
            </a:lvl1pPr>
          </a:lstStyle>
          <a:p>
            <a:pPr>
              <a:defRPr/>
            </a:pPr>
            <a:r>
              <a:rPr lang="en-US"/>
              <a:t>Peter D. Mills Ph.D.                                 VISN 1 Patient Safety Center                                                               </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4"/>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4"/>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09600" y="6251575"/>
            <a:ext cx="2844800" cy="476250"/>
          </a:xfrm>
        </p:spPr>
        <p:txBody>
          <a:bodyPr/>
          <a:lstStyle>
            <a:lvl1pPr eaLnBrk="1" fontAlgn="auto" hangingPunct="1">
              <a:spcBef>
                <a:spcPts val="0"/>
              </a:spcBef>
              <a:spcAft>
                <a:spcPts val="0"/>
              </a:spcAft>
              <a:defRPr>
                <a:latin typeface="+mn-lt"/>
              </a:defRPr>
            </a:lvl1pPr>
          </a:lstStyle>
          <a:p>
            <a:pPr>
              <a:defRPr/>
            </a:pPr>
            <a:r>
              <a:rPr lang="en-US"/>
              <a:t>10/2/2012</a:t>
            </a:r>
          </a:p>
        </p:txBody>
      </p:sp>
      <p:sp>
        <p:nvSpPr>
          <p:cNvPr id="6" name="Slide Number Placeholder 5"/>
          <p:cNvSpPr>
            <a:spLocks noGrp="1"/>
          </p:cNvSpPr>
          <p:nvPr>
            <p:ph type="sldNum" sz="quarter" idx="11"/>
          </p:nvPr>
        </p:nvSpPr>
        <p:spPr>
          <a:xfrm>
            <a:off x="8737600" y="6248400"/>
            <a:ext cx="2844800" cy="476250"/>
          </a:xfrm>
        </p:spPr>
        <p:txBody>
          <a:bodyPr/>
          <a:lstStyle>
            <a:lvl1pPr eaLnBrk="1" fontAlgn="auto" hangingPunct="1">
              <a:spcBef>
                <a:spcPts val="0"/>
              </a:spcBef>
              <a:spcAft>
                <a:spcPts val="0"/>
              </a:spcAft>
              <a:defRPr>
                <a:latin typeface="+mn-lt"/>
              </a:defRPr>
            </a:lvl1pPr>
          </a:lstStyle>
          <a:p>
            <a:pPr>
              <a:defRPr/>
            </a:pPr>
            <a:fld id="{14162AFB-3A39-4507-996C-1C3E6A8DCE0B}" type="slidenum">
              <a:rPr lang="en-US"/>
              <a:pPr>
                <a:defRPr/>
              </a:pPr>
              <a:t>‹#›</a:t>
            </a:fld>
            <a:endParaRPr lang="en-US"/>
          </a:p>
        </p:txBody>
      </p:sp>
      <p:sp>
        <p:nvSpPr>
          <p:cNvPr id="7" name="Footer Placeholder 6"/>
          <p:cNvSpPr>
            <a:spLocks noGrp="1"/>
          </p:cNvSpPr>
          <p:nvPr>
            <p:ph type="ftr" sz="quarter" idx="12"/>
          </p:nvPr>
        </p:nvSpPr>
        <p:spPr>
          <a:xfrm>
            <a:off x="4165600" y="6248400"/>
            <a:ext cx="3860800" cy="476250"/>
          </a:xfrm>
        </p:spPr>
        <p:txBody>
          <a:bodyPr/>
          <a:lstStyle>
            <a:lvl1pPr eaLnBrk="1" fontAlgn="auto" hangingPunct="1">
              <a:spcBef>
                <a:spcPts val="0"/>
              </a:spcBef>
              <a:spcAft>
                <a:spcPts val="0"/>
              </a:spcAft>
              <a:defRPr>
                <a:latin typeface="+mn-lt"/>
              </a:defRPr>
            </a:lvl1pPr>
          </a:lstStyle>
          <a:p>
            <a:pPr>
              <a:defRPr/>
            </a:pPr>
            <a:r>
              <a:rPr lang="en-US"/>
              <a:t>Peter D. Mills Ph.D.                                 VISN 1 Patient Safety Center                                                               </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1" fontAlgn="auto" hangingPunct="1">
              <a:spcBef>
                <a:spcPts val="0"/>
              </a:spcBef>
              <a:spcAft>
                <a:spcPts val="0"/>
              </a:spcAft>
              <a:defRPr>
                <a:latin typeface="+mn-lt"/>
              </a:defRPr>
            </a:lvl1pPr>
          </a:lstStyle>
          <a:p>
            <a:pPr>
              <a:defRPr/>
            </a:pPr>
            <a:r>
              <a:rPr lang="en-US"/>
              <a:t>10/2/2012</a:t>
            </a:r>
          </a:p>
        </p:txBody>
      </p:sp>
      <p:sp>
        <p:nvSpPr>
          <p:cNvPr id="5" name="Footer Placeholder 4"/>
          <p:cNvSpPr>
            <a:spLocks noGrp="1"/>
          </p:cNvSpPr>
          <p:nvPr>
            <p:ph type="ftr" sz="quarter" idx="11"/>
          </p:nvPr>
        </p:nvSpPr>
        <p:spPr/>
        <p:txBody>
          <a:bodyPr/>
          <a:lstStyle>
            <a:lvl1pPr eaLnBrk="1" fontAlgn="auto" hangingPunct="1">
              <a:spcBef>
                <a:spcPts val="0"/>
              </a:spcBef>
              <a:spcAft>
                <a:spcPts val="0"/>
              </a:spcAft>
              <a:defRPr>
                <a:latin typeface="+mn-lt"/>
              </a:defRPr>
            </a:lvl1pPr>
          </a:lstStyle>
          <a:p>
            <a:pPr>
              <a:defRPr/>
            </a:pPr>
            <a:r>
              <a:rPr lang="en-US"/>
              <a:t>Peter D. Mills Ph.D.                                 VISN 1 Patient Safety Center                                                               </a:t>
            </a:r>
          </a:p>
        </p:txBody>
      </p:sp>
      <p:sp>
        <p:nvSpPr>
          <p:cNvPr id="6" name="Slide Number Placeholder 5"/>
          <p:cNvSpPr>
            <a:spLocks noGrp="1"/>
          </p:cNvSpPr>
          <p:nvPr>
            <p:ph type="sldNum" sz="quarter" idx="12"/>
          </p:nvPr>
        </p:nvSpPr>
        <p:spPr/>
        <p:txBody>
          <a:bodyPr/>
          <a:lstStyle>
            <a:lvl1pPr eaLnBrk="1" fontAlgn="auto" hangingPunct="1">
              <a:spcBef>
                <a:spcPts val="0"/>
              </a:spcBef>
              <a:spcAft>
                <a:spcPts val="0"/>
              </a:spcAft>
              <a:defRPr>
                <a:latin typeface="+mn-lt"/>
              </a:defRPr>
            </a:lvl1pPr>
          </a:lstStyle>
          <a:p>
            <a:pPr>
              <a:defRPr/>
            </a:pPr>
            <a:fld id="{AA3FB259-3153-4EDC-8A14-0B7687555963}"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5"/>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1" fontAlgn="auto" hangingPunct="1">
              <a:spcBef>
                <a:spcPts val="0"/>
              </a:spcBef>
              <a:spcAft>
                <a:spcPts val="0"/>
              </a:spcAft>
              <a:defRPr>
                <a:latin typeface="+mn-lt"/>
              </a:defRPr>
            </a:lvl1pPr>
          </a:lstStyle>
          <a:p>
            <a:pPr>
              <a:defRPr/>
            </a:pPr>
            <a:r>
              <a:rPr lang="en-US"/>
              <a:t>10/2/2012</a:t>
            </a:r>
          </a:p>
        </p:txBody>
      </p:sp>
      <p:sp>
        <p:nvSpPr>
          <p:cNvPr id="5" name="Footer Placeholder 4"/>
          <p:cNvSpPr>
            <a:spLocks noGrp="1"/>
          </p:cNvSpPr>
          <p:nvPr>
            <p:ph type="ftr" sz="quarter" idx="11"/>
          </p:nvPr>
        </p:nvSpPr>
        <p:spPr/>
        <p:txBody>
          <a:bodyPr/>
          <a:lstStyle>
            <a:lvl1pPr eaLnBrk="1" fontAlgn="auto" hangingPunct="1">
              <a:spcBef>
                <a:spcPts val="0"/>
              </a:spcBef>
              <a:spcAft>
                <a:spcPts val="0"/>
              </a:spcAft>
              <a:defRPr>
                <a:latin typeface="+mn-lt"/>
              </a:defRPr>
            </a:lvl1pPr>
          </a:lstStyle>
          <a:p>
            <a:pPr>
              <a:defRPr/>
            </a:pPr>
            <a:r>
              <a:rPr lang="en-US"/>
              <a:t>Peter D. Mills Ph.D.                                 VISN 1 Patient Safety Center                                                               </a:t>
            </a:r>
          </a:p>
        </p:txBody>
      </p:sp>
      <p:sp>
        <p:nvSpPr>
          <p:cNvPr id="6" name="Slide Number Placeholder 5"/>
          <p:cNvSpPr>
            <a:spLocks noGrp="1"/>
          </p:cNvSpPr>
          <p:nvPr>
            <p:ph type="sldNum" sz="quarter" idx="12"/>
          </p:nvPr>
        </p:nvSpPr>
        <p:spPr/>
        <p:txBody>
          <a:bodyPr/>
          <a:lstStyle>
            <a:lvl1pPr eaLnBrk="1" fontAlgn="auto" hangingPunct="1">
              <a:spcBef>
                <a:spcPts val="0"/>
              </a:spcBef>
              <a:spcAft>
                <a:spcPts val="0"/>
              </a:spcAft>
              <a:defRPr>
                <a:latin typeface="+mn-lt"/>
              </a:defRPr>
            </a:lvl1pPr>
          </a:lstStyle>
          <a:p>
            <a:pPr>
              <a:defRPr/>
            </a:pPr>
            <a:fld id="{B42915B3-169C-43B8-ABA4-857C54BCDA2E}"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4"/>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4"/>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eaLnBrk="1" fontAlgn="auto" hangingPunct="1">
              <a:spcBef>
                <a:spcPts val="0"/>
              </a:spcBef>
              <a:spcAft>
                <a:spcPts val="0"/>
              </a:spcAft>
              <a:defRPr>
                <a:latin typeface="+mn-lt"/>
              </a:defRPr>
            </a:lvl1pPr>
          </a:lstStyle>
          <a:p>
            <a:pPr>
              <a:defRPr/>
            </a:pPr>
            <a:r>
              <a:rPr lang="en-US"/>
              <a:t>10/2/2012</a:t>
            </a:r>
          </a:p>
        </p:txBody>
      </p:sp>
      <p:sp>
        <p:nvSpPr>
          <p:cNvPr id="6" name="Footer Placeholder 5"/>
          <p:cNvSpPr>
            <a:spLocks noGrp="1"/>
          </p:cNvSpPr>
          <p:nvPr>
            <p:ph type="ftr" sz="quarter" idx="11"/>
          </p:nvPr>
        </p:nvSpPr>
        <p:spPr/>
        <p:txBody>
          <a:bodyPr/>
          <a:lstStyle>
            <a:lvl1pPr eaLnBrk="1" fontAlgn="auto" hangingPunct="1">
              <a:spcBef>
                <a:spcPts val="0"/>
              </a:spcBef>
              <a:spcAft>
                <a:spcPts val="0"/>
              </a:spcAft>
              <a:defRPr>
                <a:latin typeface="+mn-lt"/>
              </a:defRPr>
            </a:lvl1pPr>
          </a:lstStyle>
          <a:p>
            <a:pPr>
              <a:defRPr/>
            </a:pPr>
            <a:r>
              <a:rPr lang="en-US"/>
              <a:t>Peter D. Mills Ph.D.                                 VISN 1 Patient Safety Center                                                               </a:t>
            </a:r>
          </a:p>
        </p:txBody>
      </p:sp>
      <p:sp>
        <p:nvSpPr>
          <p:cNvPr id="7" name="Slide Number Placeholder 6"/>
          <p:cNvSpPr>
            <a:spLocks noGrp="1"/>
          </p:cNvSpPr>
          <p:nvPr>
            <p:ph type="sldNum" sz="quarter" idx="12"/>
          </p:nvPr>
        </p:nvSpPr>
        <p:spPr/>
        <p:txBody>
          <a:bodyPr/>
          <a:lstStyle>
            <a:lvl1pPr eaLnBrk="1" fontAlgn="auto" hangingPunct="1">
              <a:spcBef>
                <a:spcPts val="0"/>
              </a:spcBef>
              <a:spcAft>
                <a:spcPts val="0"/>
              </a:spcAft>
              <a:defRPr>
                <a:latin typeface="+mn-lt"/>
              </a:defRPr>
            </a:lvl1pPr>
          </a:lstStyle>
          <a:p>
            <a:pPr>
              <a:defRPr/>
            </a:pPr>
            <a:fld id="{0896C316-DB12-4060-9347-8EFCFF2204CB}"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70"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eaLnBrk="1" fontAlgn="auto" hangingPunct="1">
              <a:spcBef>
                <a:spcPts val="0"/>
              </a:spcBef>
              <a:spcAft>
                <a:spcPts val="0"/>
              </a:spcAft>
              <a:defRPr>
                <a:latin typeface="+mn-lt"/>
              </a:defRPr>
            </a:lvl1pPr>
          </a:lstStyle>
          <a:p>
            <a:pPr>
              <a:defRPr/>
            </a:pPr>
            <a:r>
              <a:rPr lang="en-US"/>
              <a:t>10/2/2012</a:t>
            </a:r>
          </a:p>
        </p:txBody>
      </p:sp>
      <p:sp>
        <p:nvSpPr>
          <p:cNvPr id="8" name="Footer Placeholder 7"/>
          <p:cNvSpPr>
            <a:spLocks noGrp="1"/>
          </p:cNvSpPr>
          <p:nvPr>
            <p:ph type="ftr" sz="quarter" idx="11"/>
          </p:nvPr>
        </p:nvSpPr>
        <p:spPr/>
        <p:txBody>
          <a:bodyPr/>
          <a:lstStyle>
            <a:lvl1pPr eaLnBrk="1" fontAlgn="auto" hangingPunct="1">
              <a:spcBef>
                <a:spcPts val="0"/>
              </a:spcBef>
              <a:spcAft>
                <a:spcPts val="0"/>
              </a:spcAft>
              <a:defRPr>
                <a:latin typeface="+mn-lt"/>
              </a:defRPr>
            </a:lvl1pPr>
          </a:lstStyle>
          <a:p>
            <a:pPr>
              <a:defRPr/>
            </a:pPr>
            <a:r>
              <a:rPr lang="en-US"/>
              <a:t>Peter D. Mills Ph.D.                                 VISN 1 Patient Safety Center                                                               </a:t>
            </a:r>
          </a:p>
        </p:txBody>
      </p:sp>
      <p:sp>
        <p:nvSpPr>
          <p:cNvPr id="9" name="Slide Number Placeholder 8"/>
          <p:cNvSpPr>
            <a:spLocks noGrp="1"/>
          </p:cNvSpPr>
          <p:nvPr>
            <p:ph type="sldNum" sz="quarter" idx="12"/>
          </p:nvPr>
        </p:nvSpPr>
        <p:spPr/>
        <p:txBody>
          <a:bodyPr/>
          <a:lstStyle>
            <a:lvl1pPr eaLnBrk="1" fontAlgn="auto" hangingPunct="1">
              <a:spcBef>
                <a:spcPts val="0"/>
              </a:spcBef>
              <a:spcAft>
                <a:spcPts val="0"/>
              </a:spcAft>
              <a:defRPr>
                <a:latin typeface="+mn-lt"/>
              </a:defRPr>
            </a:lvl1pPr>
          </a:lstStyle>
          <a:p>
            <a:pPr>
              <a:defRPr/>
            </a:pPr>
            <a:fld id="{989A431B-D8BD-444D-B427-D60B73693484}"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eaLnBrk="1" fontAlgn="auto" hangingPunct="1">
              <a:spcBef>
                <a:spcPts val="0"/>
              </a:spcBef>
              <a:spcAft>
                <a:spcPts val="0"/>
              </a:spcAft>
              <a:defRPr>
                <a:latin typeface="+mn-lt"/>
              </a:defRPr>
            </a:lvl1pPr>
          </a:lstStyle>
          <a:p>
            <a:pPr>
              <a:defRPr/>
            </a:pPr>
            <a:r>
              <a:rPr lang="en-US"/>
              <a:t>10/2/2012</a:t>
            </a:r>
          </a:p>
        </p:txBody>
      </p:sp>
      <p:sp>
        <p:nvSpPr>
          <p:cNvPr id="4" name="Footer Placeholder 3"/>
          <p:cNvSpPr>
            <a:spLocks noGrp="1"/>
          </p:cNvSpPr>
          <p:nvPr>
            <p:ph type="ftr" sz="quarter" idx="11"/>
          </p:nvPr>
        </p:nvSpPr>
        <p:spPr/>
        <p:txBody>
          <a:bodyPr/>
          <a:lstStyle>
            <a:lvl1pPr eaLnBrk="1" fontAlgn="auto" hangingPunct="1">
              <a:spcBef>
                <a:spcPts val="0"/>
              </a:spcBef>
              <a:spcAft>
                <a:spcPts val="0"/>
              </a:spcAft>
              <a:defRPr>
                <a:latin typeface="+mn-lt"/>
              </a:defRPr>
            </a:lvl1pPr>
          </a:lstStyle>
          <a:p>
            <a:pPr>
              <a:defRPr/>
            </a:pPr>
            <a:r>
              <a:rPr lang="en-US"/>
              <a:t>Peter D. Mills Ph.D.                                 VISN 1 Patient Safety Center                                                               </a:t>
            </a:r>
          </a:p>
        </p:txBody>
      </p:sp>
      <p:sp>
        <p:nvSpPr>
          <p:cNvPr id="5" name="Slide Number Placeholder 4"/>
          <p:cNvSpPr>
            <a:spLocks noGrp="1"/>
          </p:cNvSpPr>
          <p:nvPr>
            <p:ph type="sldNum" sz="quarter" idx="12"/>
          </p:nvPr>
        </p:nvSpPr>
        <p:spPr/>
        <p:txBody>
          <a:bodyPr/>
          <a:lstStyle>
            <a:lvl1pPr eaLnBrk="1" fontAlgn="auto" hangingPunct="1">
              <a:spcBef>
                <a:spcPts val="0"/>
              </a:spcBef>
              <a:spcAft>
                <a:spcPts val="0"/>
              </a:spcAft>
              <a:defRPr>
                <a:latin typeface="+mn-lt"/>
              </a:defRPr>
            </a:lvl1pPr>
          </a:lstStyle>
          <a:p>
            <a:pPr>
              <a:defRPr/>
            </a:pPr>
            <a:fld id="{5B750EE1-A515-4478-BE3C-10AA1033970B}"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1" fontAlgn="auto" hangingPunct="1">
              <a:spcBef>
                <a:spcPts val="0"/>
              </a:spcBef>
              <a:spcAft>
                <a:spcPts val="0"/>
              </a:spcAft>
              <a:defRPr>
                <a:latin typeface="+mn-lt"/>
              </a:defRPr>
            </a:lvl1pPr>
          </a:lstStyle>
          <a:p>
            <a:pPr>
              <a:defRPr/>
            </a:pPr>
            <a:r>
              <a:rPr lang="en-US"/>
              <a:t>10/2/2012</a:t>
            </a:r>
          </a:p>
        </p:txBody>
      </p:sp>
      <p:sp>
        <p:nvSpPr>
          <p:cNvPr id="3" name="Footer Placeholder 2"/>
          <p:cNvSpPr>
            <a:spLocks noGrp="1"/>
          </p:cNvSpPr>
          <p:nvPr>
            <p:ph type="ftr" sz="quarter" idx="11"/>
          </p:nvPr>
        </p:nvSpPr>
        <p:spPr/>
        <p:txBody>
          <a:bodyPr/>
          <a:lstStyle>
            <a:lvl1pPr eaLnBrk="1" fontAlgn="auto" hangingPunct="1">
              <a:spcBef>
                <a:spcPts val="0"/>
              </a:spcBef>
              <a:spcAft>
                <a:spcPts val="0"/>
              </a:spcAft>
              <a:defRPr>
                <a:latin typeface="+mn-lt"/>
              </a:defRPr>
            </a:lvl1pPr>
          </a:lstStyle>
          <a:p>
            <a:pPr>
              <a:defRPr/>
            </a:pPr>
            <a:r>
              <a:rPr lang="en-US"/>
              <a:t>Peter D. Mills Ph.D.                                 VISN 1 Patient Safety Center                                                               </a:t>
            </a:r>
          </a:p>
        </p:txBody>
      </p:sp>
      <p:sp>
        <p:nvSpPr>
          <p:cNvPr id="4" name="Slide Number Placeholder 3"/>
          <p:cNvSpPr>
            <a:spLocks noGrp="1"/>
          </p:cNvSpPr>
          <p:nvPr>
            <p:ph type="sldNum" sz="quarter" idx="12"/>
          </p:nvPr>
        </p:nvSpPr>
        <p:spPr/>
        <p:txBody>
          <a:bodyPr/>
          <a:lstStyle>
            <a:lvl1pPr eaLnBrk="1" fontAlgn="auto" hangingPunct="1">
              <a:spcBef>
                <a:spcPts val="0"/>
              </a:spcBef>
              <a:spcAft>
                <a:spcPts val="0"/>
              </a:spcAft>
              <a:defRPr>
                <a:latin typeface="+mn-lt"/>
              </a:defRPr>
            </a:lvl1pPr>
          </a:lstStyle>
          <a:p>
            <a:pPr>
              <a:defRPr/>
            </a:pPr>
            <a:fld id="{9E39B72E-4622-4E46-A423-5AE14A588D4A}"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1" fontAlgn="auto" hangingPunct="1">
              <a:spcBef>
                <a:spcPts val="0"/>
              </a:spcBef>
              <a:spcAft>
                <a:spcPts val="0"/>
              </a:spcAft>
              <a:defRPr>
                <a:latin typeface="+mn-lt"/>
              </a:defRPr>
            </a:lvl1pPr>
          </a:lstStyle>
          <a:p>
            <a:pPr>
              <a:defRPr/>
            </a:pPr>
            <a:r>
              <a:rPr lang="en-US"/>
              <a:t>10/2/2012</a:t>
            </a:r>
          </a:p>
        </p:txBody>
      </p:sp>
      <p:sp>
        <p:nvSpPr>
          <p:cNvPr id="6" name="Footer Placeholder 5"/>
          <p:cNvSpPr>
            <a:spLocks noGrp="1"/>
          </p:cNvSpPr>
          <p:nvPr>
            <p:ph type="ftr" sz="quarter" idx="11"/>
          </p:nvPr>
        </p:nvSpPr>
        <p:spPr/>
        <p:txBody>
          <a:bodyPr/>
          <a:lstStyle>
            <a:lvl1pPr eaLnBrk="1" fontAlgn="auto" hangingPunct="1">
              <a:spcBef>
                <a:spcPts val="0"/>
              </a:spcBef>
              <a:spcAft>
                <a:spcPts val="0"/>
              </a:spcAft>
              <a:defRPr>
                <a:latin typeface="+mn-lt"/>
              </a:defRPr>
            </a:lvl1pPr>
          </a:lstStyle>
          <a:p>
            <a:pPr>
              <a:defRPr/>
            </a:pPr>
            <a:r>
              <a:rPr lang="en-US"/>
              <a:t>Peter D. Mills Ph.D.                                 VISN 1 Patient Safety Center                                                               </a:t>
            </a:r>
          </a:p>
        </p:txBody>
      </p:sp>
      <p:sp>
        <p:nvSpPr>
          <p:cNvPr id="7" name="Slide Number Placeholder 6"/>
          <p:cNvSpPr>
            <a:spLocks noGrp="1"/>
          </p:cNvSpPr>
          <p:nvPr>
            <p:ph type="sldNum" sz="quarter" idx="12"/>
          </p:nvPr>
        </p:nvSpPr>
        <p:spPr/>
        <p:txBody>
          <a:bodyPr/>
          <a:lstStyle>
            <a:lvl1pPr eaLnBrk="1" fontAlgn="auto" hangingPunct="1">
              <a:spcBef>
                <a:spcPts val="0"/>
              </a:spcBef>
              <a:spcAft>
                <a:spcPts val="0"/>
              </a:spcAft>
              <a:defRPr>
                <a:latin typeface="+mn-lt"/>
              </a:defRPr>
            </a:lvl1pPr>
          </a:lstStyle>
          <a:p>
            <a:pPr>
              <a:defRPr/>
            </a:pPr>
            <a:fld id="{D42EF6C0-FAD2-4ECB-8C7D-11BF5C0248F0}"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1" fontAlgn="auto" hangingPunct="1">
              <a:spcBef>
                <a:spcPts val="0"/>
              </a:spcBef>
              <a:spcAft>
                <a:spcPts val="0"/>
              </a:spcAft>
              <a:defRPr>
                <a:latin typeface="+mn-lt"/>
              </a:defRPr>
            </a:lvl1pPr>
          </a:lstStyle>
          <a:p>
            <a:pPr>
              <a:defRPr/>
            </a:pPr>
            <a:r>
              <a:rPr lang="en-US"/>
              <a:t>10/2/2012</a:t>
            </a:r>
          </a:p>
        </p:txBody>
      </p:sp>
      <p:sp>
        <p:nvSpPr>
          <p:cNvPr id="6" name="Footer Placeholder 5"/>
          <p:cNvSpPr>
            <a:spLocks noGrp="1"/>
          </p:cNvSpPr>
          <p:nvPr>
            <p:ph type="ftr" sz="quarter" idx="11"/>
          </p:nvPr>
        </p:nvSpPr>
        <p:spPr/>
        <p:txBody>
          <a:bodyPr/>
          <a:lstStyle>
            <a:lvl1pPr eaLnBrk="1" fontAlgn="auto" hangingPunct="1">
              <a:spcBef>
                <a:spcPts val="0"/>
              </a:spcBef>
              <a:spcAft>
                <a:spcPts val="0"/>
              </a:spcAft>
              <a:defRPr>
                <a:latin typeface="+mn-lt"/>
              </a:defRPr>
            </a:lvl1pPr>
          </a:lstStyle>
          <a:p>
            <a:pPr>
              <a:defRPr/>
            </a:pPr>
            <a:r>
              <a:rPr lang="en-US"/>
              <a:t>Peter D. Mills Ph.D.                                 VISN 1 Patient Safety Center                                                               </a:t>
            </a:r>
          </a:p>
        </p:txBody>
      </p:sp>
      <p:sp>
        <p:nvSpPr>
          <p:cNvPr id="7" name="Slide Number Placeholder 6"/>
          <p:cNvSpPr>
            <a:spLocks noGrp="1"/>
          </p:cNvSpPr>
          <p:nvPr>
            <p:ph type="sldNum" sz="quarter" idx="12"/>
          </p:nvPr>
        </p:nvSpPr>
        <p:spPr/>
        <p:txBody>
          <a:bodyPr/>
          <a:lstStyle>
            <a:lvl1pPr eaLnBrk="1" fontAlgn="auto" hangingPunct="1">
              <a:spcBef>
                <a:spcPts val="0"/>
              </a:spcBef>
              <a:spcAft>
                <a:spcPts val="0"/>
              </a:spcAft>
              <a:defRPr>
                <a:latin typeface="+mn-lt"/>
              </a:defRPr>
            </a:lvl1pPr>
          </a:lstStyle>
          <a:p>
            <a:pPr>
              <a:defRPr/>
            </a:pPr>
            <a:fld id="{331713DF-582A-41B8-864E-8FC592F8728B}"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l="-3000" r="-3000"/>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609600" y="1600204"/>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609600" y="6356355"/>
            <a:ext cx="2844800" cy="365125"/>
          </a:xfrm>
          <a:prstGeom prst="rect">
            <a:avLst/>
          </a:prstGeom>
        </p:spPr>
        <p:txBody>
          <a:bodyPr vert="horz" lIns="91440" tIns="45720" rIns="91440" bIns="45720" rtlCol="0" anchor="ctr"/>
          <a:lstStyle>
            <a:lvl1pPr algn="l" eaLnBrk="0" hangingPunct="0">
              <a:defRPr sz="1200">
                <a:solidFill>
                  <a:prstClr val="white">
                    <a:tint val="75000"/>
                  </a:prstClr>
                </a:solidFill>
                <a:latin typeface="Times New Roman" pitchFamily="18" charset="0"/>
              </a:defRPr>
            </a:lvl1pPr>
          </a:lstStyle>
          <a:p>
            <a:pPr>
              <a:defRPr/>
            </a:pPr>
            <a:r>
              <a:rPr lang="en-US"/>
              <a:t>10/2/2012</a:t>
            </a:r>
          </a:p>
        </p:txBody>
      </p:sp>
      <p:sp>
        <p:nvSpPr>
          <p:cNvPr id="5" name="Footer Placeholder 4"/>
          <p:cNvSpPr>
            <a:spLocks noGrp="1"/>
          </p:cNvSpPr>
          <p:nvPr>
            <p:ph type="ftr" sz="quarter" idx="3"/>
          </p:nvPr>
        </p:nvSpPr>
        <p:spPr>
          <a:xfrm>
            <a:off x="4165600" y="6356355"/>
            <a:ext cx="3860800" cy="365125"/>
          </a:xfrm>
          <a:prstGeom prst="rect">
            <a:avLst/>
          </a:prstGeom>
        </p:spPr>
        <p:txBody>
          <a:bodyPr vert="horz" lIns="91440" tIns="45720" rIns="91440" bIns="45720" rtlCol="0" anchor="ctr"/>
          <a:lstStyle>
            <a:lvl1pPr algn="ctr" eaLnBrk="0" hangingPunct="0">
              <a:defRPr sz="1200">
                <a:solidFill>
                  <a:prstClr val="white">
                    <a:tint val="75000"/>
                  </a:prstClr>
                </a:solidFill>
                <a:latin typeface="Times New Roman" pitchFamily="18" charset="0"/>
              </a:defRPr>
            </a:lvl1pPr>
          </a:lstStyle>
          <a:p>
            <a:pPr>
              <a:defRPr/>
            </a:pPr>
            <a:r>
              <a:rPr lang="en-US"/>
              <a:t>Peter D. Mills Ph.D.                                 VISN 1 Patient Safety Center                                                               </a:t>
            </a:r>
          </a:p>
        </p:txBody>
      </p:sp>
      <p:sp>
        <p:nvSpPr>
          <p:cNvPr id="6" name="Slide Number Placeholder 5"/>
          <p:cNvSpPr>
            <a:spLocks noGrp="1"/>
          </p:cNvSpPr>
          <p:nvPr>
            <p:ph type="sldNum" sz="quarter" idx="4"/>
          </p:nvPr>
        </p:nvSpPr>
        <p:spPr>
          <a:xfrm>
            <a:off x="8737600" y="6356355"/>
            <a:ext cx="2844800" cy="365125"/>
          </a:xfrm>
          <a:prstGeom prst="rect">
            <a:avLst/>
          </a:prstGeom>
        </p:spPr>
        <p:txBody>
          <a:bodyPr vert="horz" lIns="91440" tIns="45720" rIns="91440" bIns="45720" rtlCol="0" anchor="ctr"/>
          <a:lstStyle>
            <a:lvl1pPr algn="r" eaLnBrk="0" hangingPunct="0">
              <a:defRPr sz="1200">
                <a:solidFill>
                  <a:prstClr val="white">
                    <a:tint val="75000"/>
                  </a:prstClr>
                </a:solidFill>
                <a:latin typeface="Times New Roman" pitchFamily="18" charset="0"/>
              </a:defRPr>
            </a:lvl1pPr>
          </a:lstStyle>
          <a:p>
            <a:pPr>
              <a:defRPr/>
            </a:pPr>
            <a:fld id="{D76C33AF-297C-4862-A12F-26CE51DF6D51}" type="slidenum">
              <a:rPr lang="en-US"/>
              <a:pPr>
                <a:defRPr/>
              </a:pPr>
              <a:t>‹#›</a:t>
            </a:fld>
            <a:endParaRPr lang="en-US"/>
          </a:p>
        </p:txBody>
      </p:sp>
    </p:spTree>
  </p:cSld>
  <p:clrMap bg1="dk1" tx1="lt1" bg2="dk2" tx2="lt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Lst>
  <p:hf sldNum="0"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2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chart" Target="../charts/chart1.xml"/></Relationships>
</file>

<file path=ppt/slides/_rels/slide26.xml.rels><?xml version="1.0" encoding="UTF-8" standalone="yes"?>
<Relationships xmlns="http://schemas.openxmlformats.org/package/2006/relationships"><Relationship Id="rId8" Type="http://schemas.microsoft.com/office/2007/relationships/diagramDrawing" Target="../diagrams/drawing9.xml"/><Relationship Id="rId3" Type="http://schemas.openxmlformats.org/officeDocument/2006/relationships/image" Target="../media/image25.jpg"/><Relationship Id="rId7" Type="http://schemas.openxmlformats.org/officeDocument/2006/relationships/diagramColors" Target="../diagrams/colors9.xm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diagramQuickStyle" Target="../diagrams/quickStyle9.xml"/><Relationship Id="rId5" Type="http://schemas.openxmlformats.org/officeDocument/2006/relationships/diagramLayout" Target="../diagrams/layout9.xml"/><Relationship Id="rId4" Type="http://schemas.openxmlformats.org/officeDocument/2006/relationships/diagramData" Target="../diagrams/data9.xml"/></Relationships>
</file>

<file path=ppt/slides/_rels/slide2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5.png"/><Relationship Id="rId7" Type="http://schemas.openxmlformats.org/officeDocument/2006/relationships/diagramColors" Target="../diagrams/colors1.xml"/><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10" Type="http://schemas.openxmlformats.org/officeDocument/2006/relationships/image" Target="../media/image10.jpeg"/><Relationship Id="rId4" Type="http://schemas.openxmlformats.org/officeDocument/2006/relationships/diagramData" Target="../diagrams/data1.xml"/><Relationship Id="rId9" Type="http://schemas.openxmlformats.org/officeDocument/2006/relationships/image" Target="../media/image9.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8" Type="http://schemas.openxmlformats.org/officeDocument/2006/relationships/diagramData" Target="../diagrams/data12.xml"/><Relationship Id="rId3" Type="http://schemas.openxmlformats.org/officeDocument/2006/relationships/diagramData" Target="../diagrams/data11.xml"/><Relationship Id="rId7" Type="http://schemas.microsoft.com/office/2007/relationships/diagramDrawing" Target="../diagrams/drawing11.xml"/><Relationship Id="rId12" Type="http://schemas.microsoft.com/office/2007/relationships/diagramDrawing" Target="../diagrams/drawing12.xml"/><Relationship Id="rId2" Type="http://schemas.openxmlformats.org/officeDocument/2006/relationships/notesSlide" Target="../notesSlides/notesSlide31.xml"/><Relationship Id="rId1" Type="http://schemas.openxmlformats.org/officeDocument/2006/relationships/slideLayout" Target="../slideLayouts/slideLayout6.xml"/><Relationship Id="rId6" Type="http://schemas.openxmlformats.org/officeDocument/2006/relationships/diagramColors" Target="../diagrams/colors11.xml"/><Relationship Id="rId11" Type="http://schemas.openxmlformats.org/officeDocument/2006/relationships/diagramColors" Target="../diagrams/colors12.xml"/><Relationship Id="rId5" Type="http://schemas.openxmlformats.org/officeDocument/2006/relationships/diagramQuickStyle" Target="../diagrams/quickStyle11.xml"/><Relationship Id="rId10" Type="http://schemas.openxmlformats.org/officeDocument/2006/relationships/diagramQuickStyle" Target="../diagrams/quickStyle12.xml"/><Relationship Id="rId4" Type="http://schemas.openxmlformats.org/officeDocument/2006/relationships/diagramLayout" Target="../diagrams/layout11.xml"/><Relationship Id="rId9" Type="http://schemas.openxmlformats.org/officeDocument/2006/relationships/diagramLayout" Target="../diagrams/layout12.xml"/></Relationships>
</file>

<file path=ppt/slides/_rels/slide32.xml.rels><?xml version="1.0" encoding="UTF-8" standalone="yes"?>
<Relationships xmlns="http://schemas.openxmlformats.org/package/2006/relationships"><Relationship Id="rId8" Type="http://schemas.openxmlformats.org/officeDocument/2006/relationships/diagramData" Target="../diagrams/data14.xml"/><Relationship Id="rId3" Type="http://schemas.openxmlformats.org/officeDocument/2006/relationships/diagramData" Target="../diagrams/data13.xml"/><Relationship Id="rId7" Type="http://schemas.microsoft.com/office/2007/relationships/diagramDrawing" Target="../diagrams/drawing13.xml"/><Relationship Id="rId12" Type="http://schemas.microsoft.com/office/2007/relationships/diagramDrawing" Target="../diagrams/drawing14.xml"/><Relationship Id="rId2" Type="http://schemas.openxmlformats.org/officeDocument/2006/relationships/notesSlide" Target="../notesSlides/notesSlide32.xml"/><Relationship Id="rId1" Type="http://schemas.openxmlformats.org/officeDocument/2006/relationships/slideLayout" Target="../slideLayouts/slideLayout6.xml"/><Relationship Id="rId6" Type="http://schemas.openxmlformats.org/officeDocument/2006/relationships/diagramColors" Target="../diagrams/colors13.xml"/><Relationship Id="rId11" Type="http://schemas.openxmlformats.org/officeDocument/2006/relationships/diagramColors" Target="../diagrams/colors14.xml"/><Relationship Id="rId5" Type="http://schemas.openxmlformats.org/officeDocument/2006/relationships/diagramQuickStyle" Target="../diagrams/quickStyle13.xml"/><Relationship Id="rId10" Type="http://schemas.openxmlformats.org/officeDocument/2006/relationships/diagramQuickStyle" Target="../diagrams/quickStyle14.xml"/><Relationship Id="rId4" Type="http://schemas.openxmlformats.org/officeDocument/2006/relationships/diagramLayout" Target="../diagrams/layout13.xml"/><Relationship Id="rId9" Type="http://schemas.openxmlformats.org/officeDocument/2006/relationships/diagramLayout" Target="../diagrams/layout14.xml"/></Relationships>
</file>

<file path=ppt/slides/_rels/slide33.xml.rels><?xml version="1.0" encoding="UTF-8" standalone="yes"?>
<Relationships xmlns="http://schemas.openxmlformats.org/package/2006/relationships"><Relationship Id="rId8" Type="http://schemas.openxmlformats.org/officeDocument/2006/relationships/diagramData" Target="../diagrams/data16.xml"/><Relationship Id="rId3" Type="http://schemas.openxmlformats.org/officeDocument/2006/relationships/diagramData" Target="../diagrams/data15.xml"/><Relationship Id="rId7" Type="http://schemas.microsoft.com/office/2007/relationships/diagramDrawing" Target="../diagrams/drawing15.xml"/><Relationship Id="rId12" Type="http://schemas.microsoft.com/office/2007/relationships/diagramDrawing" Target="../diagrams/drawing16.xml"/><Relationship Id="rId2" Type="http://schemas.openxmlformats.org/officeDocument/2006/relationships/notesSlide" Target="../notesSlides/notesSlide33.xml"/><Relationship Id="rId1" Type="http://schemas.openxmlformats.org/officeDocument/2006/relationships/slideLayout" Target="../slideLayouts/slideLayout6.xml"/><Relationship Id="rId6" Type="http://schemas.openxmlformats.org/officeDocument/2006/relationships/diagramColors" Target="../diagrams/colors15.xml"/><Relationship Id="rId11" Type="http://schemas.openxmlformats.org/officeDocument/2006/relationships/diagramColors" Target="../diagrams/colors16.xml"/><Relationship Id="rId5" Type="http://schemas.openxmlformats.org/officeDocument/2006/relationships/diagramQuickStyle" Target="../diagrams/quickStyle15.xml"/><Relationship Id="rId10" Type="http://schemas.openxmlformats.org/officeDocument/2006/relationships/diagramQuickStyle" Target="../diagrams/quickStyle16.xml"/><Relationship Id="rId4" Type="http://schemas.openxmlformats.org/officeDocument/2006/relationships/diagramLayout" Target="../diagrams/layout15.xml"/><Relationship Id="rId9" Type="http://schemas.openxmlformats.org/officeDocument/2006/relationships/diagramLayout" Target="../diagrams/layout16.xml"/></Relationships>
</file>

<file path=ppt/slides/_rels/slide3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8" Type="http://schemas.openxmlformats.org/officeDocument/2006/relationships/image" Target="../media/image28.jpeg"/><Relationship Id="rId13" Type="http://schemas.openxmlformats.org/officeDocument/2006/relationships/image" Target="../media/image33.jpeg"/><Relationship Id="rId3" Type="http://schemas.openxmlformats.org/officeDocument/2006/relationships/diagramData" Target="../diagrams/data17.xml"/><Relationship Id="rId7" Type="http://schemas.microsoft.com/office/2007/relationships/diagramDrawing" Target="../diagrams/drawing17.xml"/><Relationship Id="rId12" Type="http://schemas.openxmlformats.org/officeDocument/2006/relationships/image" Target="../media/image32.jpeg"/><Relationship Id="rId2" Type="http://schemas.openxmlformats.org/officeDocument/2006/relationships/notesSlide" Target="../notesSlides/notesSlide36.xml"/><Relationship Id="rId1" Type="http://schemas.openxmlformats.org/officeDocument/2006/relationships/slideLayout" Target="../slideLayouts/slideLayout6.xml"/><Relationship Id="rId6" Type="http://schemas.openxmlformats.org/officeDocument/2006/relationships/diagramColors" Target="../diagrams/colors17.xml"/><Relationship Id="rId11" Type="http://schemas.openxmlformats.org/officeDocument/2006/relationships/image" Target="../media/image31.jpeg"/><Relationship Id="rId5" Type="http://schemas.openxmlformats.org/officeDocument/2006/relationships/diagramQuickStyle" Target="../diagrams/quickStyle17.xml"/><Relationship Id="rId10" Type="http://schemas.openxmlformats.org/officeDocument/2006/relationships/image" Target="../media/image30.jpeg"/><Relationship Id="rId4" Type="http://schemas.openxmlformats.org/officeDocument/2006/relationships/diagramLayout" Target="../diagrams/layout17.xml"/><Relationship Id="rId9" Type="http://schemas.openxmlformats.org/officeDocument/2006/relationships/image" Target="../media/image29.jpeg"/></Relationships>
</file>

<file path=ppt/slides/_rels/slide3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7.xml"/><Relationship Id="rId1" Type="http://schemas.openxmlformats.org/officeDocument/2006/relationships/slideLayout" Target="../slideLayouts/slideLayout4.xml"/><Relationship Id="rId4" Type="http://schemas.openxmlformats.org/officeDocument/2006/relationships/image" Target="../media/image35.png"/></Relationships>
</file>

<file path=ppt/slides/_rels/slide3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8.xml"/><Relationship Id="rId1" Type="http://schemas.openxmlformats.org/officeDocument/2006/relationships/slideLayout" Target="../slideLayouts/slideLayout4.xml"/><Relationship Id="rId4" Type="http://schemas.openxmlformats.org/officeDocument/2006/relationships/image" Target="../media/image36.png"/></Relationships>
</file>

<file path=ppt/slides/_rels/slide39.xml.rels><?xml version="1.0" encoding="UTF-8" standalone="yes"?>
<Relationships xmlns="http://schemas.openxmlformats.org/package/2006/relationships"><Relationship Id="rId8" Type="http://schemas.microsoft.com/office/2007/relationships/diagramDrawing" Target="../diagrams/drawing18.xml"/><Relationship Id="rId3" Type="http://schemas.openxmlformats.org/officeDocument/2006/relationships/image" Target="../media/image34.png"/><Relationship Id="rId7" Type="http://schemas.openxmlformats.org/officeDocument/2006/relationships/diagramColors" Target="../diagrams/colors18.xml"/><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diagramQuickStyle" Target="../diagrams/quickStyle18.xml"/><Relationship Id="rId5" Type="http://schemas.openxmlformats.org/officeDocument/2006/relationships/diagramLayout" Target="../diagrams/layout18.xml"/><Relationship Id="rId4" Type="http://schemas.openxmlformats.org/officeDocument/2006/relationships/diagramData" Target="../diagrams/data18.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microsoft.com/office/2007/relationships/hdphoto" Target="../media/hdphoto1.wdp"/></Relationships>
</file>

<file path=ppt/slides/_rels/slide4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microsoft.com/office/2007/relationships/hdphoto" Target="../media/hdphoto2.wdp"/></Relationships>
</file>

<file path=ppt/slides/_rels/slide44.xml.rels><?xml version="1.0" encoding="UTF-8" standalone="yes"?>
<Relationships xmlns="http://schemas.openxmlformats.org/package/2006/relationships"><Relationship Id="rId8" Type="http://schemas.microsoft.com/office/2007/relationships/diagramDrawing" Target="../diagrams/drawing19.xml"/><Relationship Id="rId3" Type="http://schemas.openxmlformats.org/officeDocument/2006/relationships/image" Target="../media/image34.png"/><Relationship Id="rId7" Type="http://schemas.openxmlformats.org/officeDocument/2006/relationships/diagramColors" Target="../diagrams/colors19.xml"/><Relationship Id="rId2" Type="http://schemas.openxmlformats.org/officeDocument/2006/relationships/notesSlide" Target="../notesSlides/notesSlide44.xml"/><Relationship Id="rId1" Type="http://schemas.openxmlformats.org/officeDocument/2006/relationships/slideLayout" Target="../slideLayouts/slideLayout5.xml"/><Relationship Id="rId6" Type="http://schemas.openxmlformats.org/officeDocument/2006/relationships/diagramQuickStyle" Target="../diagrams/quickStyle19.xml"/><Relationship Id="rId5" Type="http://schemas.openxmlformats.org/officeDocument/2006/relationships/diagramLayout" Target="../diagrams/layout19.xml"/><Relationship Id="rId4" Type="http://schemas.openxmlformats.org/officeDocument/2006/relationships/diagramData" Target="../diagrams/data19.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6.xml"/><Relationship Id="rId1" Type="http://schemas.openxmlformats.org/officeDocument/2006/relationships/slideLayout" Target="../slideLayouts/slideLayout1.xml"/><Relationship Id="rId4" Type="http://schemas.microsoft.com/office/2007/relationships/hdphoto" Target="../media/hdphoto3.wdp"/></Relationships>
</file>

<file path=ppt/slides/_rels/slide4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48.xml"/><Relationship Id="rId1" Type="http://schemas.openxmlformats.org/officeDocument/2006/relationships/slideLayout" Target="../slideLayouts/slideLayout4.xml"/><Relationship Id="rId4" Type="http://schemas.openxmlformats.org/officeDocument/2006/relationships/image" Target="../media/image44.jpeg"/></Relationships>
</file>

<file path=ppt/slides/_rels/slide4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50.xml"/><Relationship Id="rId1" Type="http://schemas.openxmlformats.org/officeDocument/2006/relationships/slideLayout" Target="../slideLayouts/slideLayout6.xml"/><Relationship Id="rId4" Type="http://schemas.openxmlformats.org/officeDocument/2006/relationships/image" Target="../media/image46.jpeg"/></Relationships>
</file>

<file path=ppt/slides/_rels/slide51.xml.rels><?xml version="1.0" encoding="UTF-8" standalone="yes"?>
<Relationships xmlns="http://schemas.openxmlformats.org/package/2006/relationships"><Relationship Id="rId8" Type="http://schemas.openxmlformats.org/officeDocument/2006/relationships/diagramColors" Target="../diagrams/colors20.xml"/><Relationship Id="rId3" Type="http://schemas.openxmlformats.org/officeDocument/2006/relationships/image" Target="../media/image47.png"/><Relationship Id="rId7" Type="http://schemas.openxmlformats.org/officeDocument/2006/relationships/diagramQuickStyle" Target="../diagrams/quickStyle20.xml"/><Relationship Id="rId2" Type="http://schemas.openxmlformats.org/officeDocument/2006/relationships/notesSlide" Target="../notesSlides/notesSlide51.xml"/><Relationship Id="rId1" Type="http://schemas.openxmlformats.org/officeDocument/2006/relationships/slideLayout" Target="../slideLayouts/slideLayout7.xml"/><Relationship Id="rId6" Type="http://schemas.openxmlformats.org/officeDocument/2006/relationships/diagramLayout" Target="../diagrams/layout20.xml"/><Relationship Id="rId5" Type="http://schemas.openxmlformats.org/officeDocument/2006/relationships/diagramData" Target="../diagrams/data20.xml"/><Relationship Id="rId4" Type="http://schemas.microsoft.com/office/2007/relationships/hdphoto" Target="../media/hdphoto4.wdp"/><Relationship Id="rId9" Type="http://schemas.microsoft.com/office/2007/relationships/diagramDrawing" Target="../diagrams/drawing20.xml"/></Relationships>
</file>

<file path=ppt/slides/_rels/slide5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microsoft.com/office/2007/relationships/hdphoto" Target="../media/hdphoto5.wdp"/></Relationships>
</file>

<file path=ppt/slides/_rels/slide5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microsoft.com/office/2007/relationships/hdphoto" Target="../media/hdphoto5.wdp"/></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7.xml"/><Relationship Id="rId1" Type="http://schemas.openxmlformats.org/officeDocument/2006/relationships/slideLayout" Target="../slideLayouts/slideLayout4.xml"/><Relationship Id="rId4" Type="http://schemas.openxmlformats.org/officeDocument/2006/relationships/image" Target="../media/image51.png"/></Relationships>
</file>

<file path=ppt/slides/_rels/slide5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8.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53.png"/><Relationship Id="rId7" Type="http://schemas.openxmlformats.org/officeDocument/2006/relationships/image" Target="../media/image55.png"/><Relationship Id="rId2" Type="http://schemas.openxmlformats.org/officeDocument/2006/relationships/notesSlide" Target="../notesSlides/notesSlide60.xml"/><Relationship Id="rId1" Type="http://schemas.openxmlformats.org/officeDocument/2006/relationships/slideLayout" Target="../slideLayouts/slideLayout2.xml"/><Relationship Id="rId6" Type="http://schemas.microsoft.com/office/2007/relationships/hdphoto" Target="../media/hdphoto7.wdp"/><Relationship Id="rId5" Type="http://schemas.openxmlformats.org/officeDocument/2006/relationships/image" Target="../media/image54.png"/><Relationship Id="rId4" Type="http://schemas.microsoft.com/office/2007/relationships/hdphoto" Target="../media/hdphoto6.wdp"/></Relationships>
</file>

<file path=ppt/slides/_rels/slide61.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2.xml"/><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58.png"/></Relationships>
</file>

<file path=ppt/slides/_rels/slide6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microsoft.com/office/2007/relationships/hdphoto" Target="../media/hdphoto9.wdp"/></Relationships>
</file>

<file path=ppt/slides/_rels/slide6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6.xml"/><Relationship Id="rId1" Type="http://schemas.openxmlformats.org/officeDocument/2006/relationships/slideLayout" Target="../slideLayouts/slideLayout2.xml"/><Relationship Id="rId5" Type="http://schemas.openxmlformats.org/officeDocument/2006/relationships/image" Target="../media/image62.PNG"/><Relationship Id="rId4" Type="http://schemas.microsoft.com/office/2007/relationships/hdphoto" Target="../media/hdphoto9.wdp"/></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8.xml"/><Relationship Id="rId1" Type="http://schemas.openxmlformats.org/officeDocument/2006/relationships/slideLayout" Target="../slideLayouts/slideLayout6.xml"/><Relationship Id="rId4" Type="http://schemas.openxmlformats.org/officeDocument/2006/relationships/image" Target="../media/image64.jpeg"/></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8000" b="-28000"/>
          </a:stretch>
        </a:blipFill>
        <a:effectLst/>
      </p:bgPr>
    </p:bg>
    <p:spTree>
      <p:nvGrpSpPr>
        <p:cNvPr id="1" name=""/>
        <p:cNvGrpSpPr/>
        <p:nvPr/>
      </p:nvGrpSpPr>
      <p:grpSpPr>
        <a:xfrm>
          <a:off x="0" y="0"/>
          <a:ext cx="0" cy="0"/>
          <a:chOff x="0" y="0"/>
          <a:chExt cx="0" cy="0"/>
        </a:xfrm>
      </p:grpSpPr>
      <p:pic>
        <p:nvPicPr>
          <p:cNvPr id="5" name="Picture 4" descr="U.S. Army Sargent surveys an area during a sandstorm in  Afghanisghtan."/>
          <p:cNvPicPr>
            <a:picLocks noChangeAspect="1"/>
          </p:cNvPicPr>
          <p:nvPr/>
        </p:nvPicPr>
        <p:blipFill rotWithShape="1">
          <a:blip r:embed="rId4">
            <a:duotone>
              <a:prstClr val="black"/>
              <a:srgbClr val="D9C3A5">
                <a:tint val="50000"/>
                <a:satMod val="180000"/>
              </a:srgbClr>
            </a:duotone>
            <a:extLst>
              <a:ext uri="{28A0092B-C50C-407E-A947-70E740481C1C}">
                <a14:useLocalDpi xmlns:a14="http://schemas.microsoft.com/office/drawing/2010/main" val="0"/>
              </a:ext>
            </a:extLst>
          </a:blip>
          <a:srcRect b="15145"/>
          <a:stretch/>
        </p:blipFill>
        <p:spPr>
          <a:xfrm flipH="1">
            <a:off x="-23648" y="-12032"/>
            <a:ext cx="12192000" cy="6870032"/>
          </a:xfrm>
          <a:prstGeom prst="rect">
            <a:avLst/>
          </a:prstGeom>
        </p:spPr>
      </p:pic>
      <p:sp>
        <p:nvSpPr>
          <p:cNvPr id="17411" name="Title 1"/>
          <p:cNvSpPr>
            <a:spLocks noGrp="1"/>
          </p:cNvSpPr>
          <p:nvPr>
            <p:ph type="ctrTitle"/>
          </p:nvPr>
        </p:nvSpPr>
        <p:spPr>
          <a:xfrm>
            <a:off x="1828800" y="453775"/>
            <a:ext cx="10363200" cy="2590799"/>
          </a:xfrm>
        </p:spPr>
        <p:txBody>
          <a:bodyPr/>
          <a:lstStyle/>
          <a:p>
            <a:pPr eaLnBrk="1" hangingPunct="1"/>
            <a:r>
              <a:rPr lang="en-US" sz="6000" b="1" dirty="0" smtClean="0">
                <a:solidFill>
                  <a:schemeClr val="bg1">
                    <a:lumMod val="85000"/>
                    <a:lumOff val="15000"/>
                  </a:schemeClr>
                </a:solidFill>
              </a:rPr>
              <a:t>The Airborne Hazards Registry</a:t>
            </a:r>
          </a:p>
        </p:txBody>
      </p:sp>
      <p:sp>
        <p:nvSpPr>
          <p:cNvPr id="3" name="Subtitle 2"/>
          <p:cNvSpPr>
            <a:spLocks noGrp="1"/>
          </p:cNvSpPr>
          <p:nvPr>
            <p:ph type="subTitle" idx="1"/>
          </p:nvPr>
        </p:nvSpPr>
        <p:spPr>
          <a:xfrm>
            <a:off x="3094410" y="2168272"/>
            <a:ext cx="8651891" cy="1752600"/>
          </a:xfrm>
        </p:spPr>
        <p:txBody>
          <a:bodyPr rtlCol="0">
            <a:noAutofit/>
          </a:bodyPr>
          <a:lstStyle/>
          <a:p>
            <a:pPr algn="r" eaLnBrk="1" fontAlgn="auto" hangingPunct="1">
              <a:spcAft>
                <a:spcPts val="0"/>
              </a:spcAft>
              <a:defRPr/>
            </a:pPr>
            <a:r>
              <a:rPr lang="en-US" sz="5000" i="1" dirty="0">
                <a:solidFill>
                  <a:schemeClr val="tx1"/>
                </a:solidFill>
              </a:rPr>
              <a:t>Evaluating Veterans’ Exposure </a:t>
            </a:r>
            <a:r>
              <a:rPr lang="en-US" sz="5000" i="1" dirty="0" smtClean="0">
                <a:solidFill>
                  <a:schemeClr val="tx1"/>
                </a:solidFill>
              </a:rPr>
              <a:t>and </a:t>
            </a:r>
            <a:r>
              <a:rPr lang="en-US" sz="5000" i="1" dirty="0">
                <a:solidFill>
                  <a:schemeClr val="tx1"/>
                </a:solidFill>
              </a:rPr>
              <a:t>Respiratory Concerns</a:t>
            </a:r>
          </a:p>
        </p:txBody>
      </p:sp>
      <p:sp>
        <p:nvSpPr>
          <p:cNvPr id="4" name="TextBox 3" descr="Omowunmi Osinubi, MD"/>
          <p:cNvSpPr txBox="1"/>
          <p:nvPr/>
        </p:nvSpPr>
        <p:spPr>
          <a:xfrm>
            <a:off x="6324600" y="4038602"/>
            <a:ext cx="4267200" cy="523220"/>
          </a:xfrm>
          <a:prstGeom prst="rect">
            <a:avLst/>
          </a:prstGeom>
          <a:noFill/>
        </p:spPr>
        <p:txBody>
          <a:bodyPr wrap="square" rtlCol="0">
            <a:spAutoFit/>
          </a:bodyPr>
          <a:lstStyle/>
          <a:p>
            <a:pPr algn="ctr"/>
            <a:r>
              <a:rPr lang="en-US" sz="2800" dirty="0" smtClean="0">
                <a:solidFill>
                  <a:prstClr val="white"/>
                </a:solidFill>
              </a:rPr>
              <a:t>Omowunmi Osinubi, MD</a:t>
            </a:r>
            <a:endParaRPr lang="en-US" sz="2800" dirty="0">
              <a:solidFill>
                <a:prstClr val="white"/>
              </a:solidFill>
            </a:endParaRPr>
          </a:p>
        </p:txBody>
      </p:sp>
      <p:sp>
        <p:nvSpPr>
          <p:cNvPr id="8" name="TextBox 7" descr="Michael Falvo, PhD"/>
          <p:cNvSpPr txBox="1"/>
          <p:nvPr/>
        </p:nvSpPr>
        <p:spPr>
          <a:xfrm>
            <a:off x="6477000" y="4636692"/>
            <a:ext cx="4267200" cy="523220"/>
          </a:xfrm>
          <a:prstGeom prst="rect">
            <a:avLst/>
          </a:prstGeom>
          <a:noFill/>
        </p:spPr>
        <p:txBody>
          <a:bodyPr wrap="square" rtlCol="0">
            <a:spAutoFit/>
          </a:bodyPr>
          <a:lstStyle/>
          <a:p>
            <a:pPr algn="ctr"/>
            <a:r>
              <a:rPr lang="en-US" sz="2800" dirty="0" smtClean="0">
                <a:solidFill>
                  <a:prstClr val="white"/>
                </a:solidFill>
              </a:rPr>
              <a:t>Michael Falvo, PhD</a:t>
            </a:r>
            <a:endParaRPr lang="en-US" sz="2800" dirty="0">
              <a:solidFill>
                <a:prstClr val="white"/>
              </a:solidFill>
            </a:endParaRPr>
          </a:p>
        </p:txBody>
      </p:sp>
      <p:sp>
        <p:nvSpPr>
          <p:cNvPr id="10" name="TextBox 9" descr="Anays Sotolongo, MD"/>
          <p:cNvSpPr txBox="1"/>
          <p:nvPr/>
        </p:nvSpPr>
        <p:spPr>
          <a:xfrm>
            <a:off x="6498021" y="5181222"/>
            <a:ext cx="4267200" cy="523220"/>
          </a:xfrm>
          <a:prstGeom prst="rect">
            <a:avLst/>
          </a:prstGeom>
          <a:noFill/>
        </p:spPr>
        <p:txBody>
          <a:bodyPr wrap="square" rtlCol="0">
            <a:spAutoFit/>
          </a:bodyPr>
          <a:lstStyle/>
          <a:p>
            <a:pPr algn="ctr"/>
            <a:r>
              <a:rPr lang="en-US" sz="2800" dirty="0" smtClean="0">
                <a:solidFill>
                  <a:prstClr val="white"/>
                </a:solidFill>
              </a:rPr>
              <a:t>Anays Sotolongo, MD</a:t>
            </a:r>
            <a:endParaRPr lang="en-US" sz="2800" dirty="0">
              <a:solidFill>
                <a:prstClr val="white"/>
              </a:solidFill>
            </a:endParaRPr>
          </a:p>
        </p:txBody>
      </p:sp>
      <p:sp>
        <p:nvSpPr>
          <p:cNvPr id="9" name="TextBox 8" descr="Mehrdad Arjomandi, MD"/>
          <p:cNvSpPr txBox="1"/>
          <p:nvPr/>
        </p:nvSpPr>
        <p:spPr>
          <a:xfrm>
            <a:off x="6516415" y="5704442"/>
            <a:ext cx="4267200" cy="523220"/>
          </a:xfrm>
          <a:prstGeom prst="rect">
            <a:avLst/>
          </a:prstGeom>
          <a:noFill/>
        </p:spPr>
        <p:txBody>
          <a:bodyPr wrap="square" rtlCol="0">
            <a:spAutoFit/>
          </a:bodyPr>
          <a:lstStyle/>
          <a:p>
            <a:pPr algn="ctr"/>
            <a:r>
              <a:rPr lang="en-US" sz="2800" dirty="0" smtClean="0">
                <a:solidFill>
                  <a:prstClr val="white"/>
                </a:solidFill>
              </a:rPr>
              <a:t>Mehrdad Arjomandi, MD</a:t>
            </a:r>
            <a:endParaRPr lang="en-US" sz="2800" dirty="0">
              <a:solidFill>
                <a:prstClr val="white"/>
              </a:solidFill>
            </a:endParaRPr>
          </a:p>
        </p:txBody>
      </p:sp>
      <p:sp>
        <p:nvSpPr>
          <p:cNvPr id="11" name="TextBox 10" descr="Michael Morris, MD (Guest)"/>
          <p:cNvSpPr txBox="1"/>
          <p:nvPr/>
        </p:nvSpPr>
        <p:spPr>
          <a:xfrm>
            <a:off x="6174828" y="6227662"/>
            <a:ext cx="5257800" cy="523220"/>
          </a:xfrm>
          <a:prstGeom prst="rect">
            <a:avLst/>
          </a:prstGeom>
          <a:noFill/>
        </p:spPr>
        <p:txBody>
          <a:bodyPr wrap="square" rtlCol="0">
            <a:spAutoFit/>
          </a:bodyPr>
          <a:lstStyle/>
          <a:p>
            <a:pPr algn="ctr"/>
            <a:r>
              <a:rPr lang="en-US" sz="2800" dirty="0" smtClean="0">
                <a:solidFill>
                  <a:prstClr val="white"/>
                </a:solidFill>
              </a:rPr>
              <a:t>Michael Morris, MD (Guest)</a:t>
            </a:r>
            <a:endParaRPr lang="en-US" sz="2800" dirty="0">
              <a:solidFill>
                <a:prstClr val="white"/>
              </a:solidFill>
            </a:endParaRPr>
          </a:p>
        </p:txBody>
      </p:sp>
    </p:spTree>
    <p:extLst>
      <p:ext uri="{BB962C8B-B14F-4D97-AF65-F5344CB8AC3E}">
        <p14:creationId xmlns:p14="http://schemas.microsoft.com/office/powerpoint/2010/main" val="228023363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descr="Respiratory Health&#10; Airborne Hazards&#10; Stress and Violence&#10; Military Living Conditions&#10; Exercise and Physical Activity&#10; Tobacco Smoke&#10; Preexisting Factors&#10;&#10;With &quot;exercise and physical activity&quot; highlighted"/>
          <p:cNvGraphicFramePr/>
          <p:nvPr>
            <p:extLst>
              <p:ext uri="{D42A27DB-BD31-4B8C-83A1-F6EECF244321}">
                <p14:modId xmlns:p14="http://schemas.microsoft.com/office/powerpoint/2010/main" val="2846653809"/>
              </p:ext>
            </p:extLst>
          </p:nvPr>
        </p:nvGraphicFramePr>
        <p:xfrm>
          <a:off x="-617621" y="-609600"/>
          <a:ext cx="13639800" cy="8229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Notched Right Arrow 9" descr="arrow pointing towards respiratory health"/>
          <p:cNvSpPr/>
          <p:nvPr/>
        </p:nvSpPr>
        <p:spPr>
          <a:xfrm rot="1602723">
            <a:off x="2954386" y="2114292"/>
            <a:ext cx="1800653" cy="533400"/>
          </a:xfrm>
          <a:prstGeom prst="notchedRightArrow">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Notched Right Arrow 11" descr="arrow pointing towards respiratory health"/>
          <p:cNvSpPr/>
          <p:nvPr/>
        </p:nvSpPr>
        <p:spPr>
          <a:xfrm rot="5400000" flipV="1">
            <a:off x="5488331" y="2004539"/>
            <a:ext cx="1117730" cy="511992"/>
          </a:xfrm>
          <a:prstGeom prst="notchedRightArrow">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Notched Right Arrow 12" descr="arrow pointing towards respiratory health"/>
          <p:cNvSpPr/>
          <p:nvPr/>
        </p:nvSpPr>
        <p:spPr>
          <a:xfrm rot="9348155">
            <a:off x="7565875" y="2158232"/>
            <a:ext cx="1775906" cy="533400"/>
          </a:xfrm>
          <a:prstGeom prst="notchedRightArrow">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Notched Right Arrow 14" descr="arrow pointing towards respiratory health"/>
          <p:cNvSpPr/>
          <p:nvPr/>
        </p:nvSpPr>
        <p:spPr>
          <a:xfrm rot="20035995">
            <a:off x="3095861" y="4281661"/>
            <a:ext cx="1649683" cy="533400"/>
          </a:xfrm>
          <a:prstGeom prst="notchedRightArrow">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Notched Right Arrow 15" descr="arrow pointing towards respiratory health"/>
          <p:cNvSpPr/>
          <p:nvPr/>
        </p:nvSpPr>
        <p:spPr>
          <a:xfrm rot="16200000" flipV="1">
            <a:off x="5632891" y="4409700"/>
            <a:ext cx="955609" cy="511992"/>
          </a:xfrm>
          <a:prstGeom prst="notched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Notched Right Arrow 16" descr="arrow pointing towards respiratory health"/>
          <p:cNvSpPr/>
          <p:nvPr/>
        </p:nvSpPr>
        <p:spPr>
          <a:xfrm rot="12830758">
            <a:off x="7447710" y="4254680"/>
            <a:ext cx="1340662" cy="533400"/>
          </a:xfrm>
          <a:prstGeom prst="notchedRightArrow">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0094840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descr="Respiratory Health&#10; Airborne Hazards&#10; Stress and Violence&#10; Military Living Conditions&#10; Exercise and Physical Activity&#10; Tobacco Smoke&#10; Preexisting Factors&#10;&#10;with &quot;tobacco smoke&quot; highlighted"/>
          <p:cNvGraphicFramePr/>
          <p:nvPr>
            <p:extLst>
              <p:ext uri="{D42A27DB-BD31-4B8C-83A1-F6EECF244321}">
                <p14:modId xmlns:p14="http://schemas.microsoft.com/office/powerpoint/2010/main" val="26896541"/>
              </p:ext>
            </p:extLst>
          </p:nvPr>
        </p:nvGraphicFramePr>
        <p:xfrm>
          <a:off x="-617621" y="-609600"/>
          <a:ext cx="13639800" cy="8229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Notched Right Arrow 9" descr="arrow pointing towards respiratory health"/>
          <p:cNvSpPr/>
          <p:nvPr/>
        </p:nvSpPr>
        <p:spPr>
          <a:xfrm rot="1602723">
            <a:off x="2954386" y="2114292"/>
            <a:ext cx="1800653" cy="533400"/>
          </a:xfrm>
          <a:prstGeom prst="notchedRightArrow">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Notched Right Arrow 11" descr="arrow pointing towards respiratory health"/>
          <p:cNvSpPr/>
          <p:nvPr/>
        </p:nvSpPr>
        <p:spPr>
          <a:xfrm rot="5400000" flipV="1">
            <a:off x="5488331" y="2004539"/>
            <a:ext cx="1117730" cy="511992"/>
          </a:xfrm>
          <a:prstGeom prst="notchedRightArrow">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Notched Right Arrow 12" descr="arrow pointing towards respiratory health"/>
          <p:cNvSpPr/>
          <p:nvPr/>
        </p:nvSpPr>
        <p:spPr>
          <a:xfrm rot="9348155">
            <a:off x="7565875" y="2158232"/>
            <a:ext cx="1775906" cy="533400"/>
          </a:xfrm>
          <a:prstGeom prst="notchedRightArrow">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Notched Right Arrow 14" descr="arrow pointing towards respiratory health"/>
          <p:cNvSpPr/>
          <p:nvPr/>
        </p:nvSpPr>
        <p:spPr>
          <a:xfrm rot="20035995">
            <a:off x="3095861" y="4281661"/>
            <a:ext cx="1649683" cy="533400"/>
          </a:xfrm>
          <a:prstGeom prst="notched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Notched Right Arrow 15" descr="arrow pointing towards respiratory health"/>
          <p:cNvSpPr/>
          <p:nvPr/>
        </p:nvSpPr>
        <p:spPr>
          <a:xfrm rot="16200000" flipV="1">
            <a:off x="5632891" y="4409700"/>
            <a:ext cx="955609" cy="511992"/>
          </a:xfrm>
          <a:prstGeom prst="notchedRightArrow">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Notched Right Arrow 16" descr="arrow pointing towards respiratory health"/>
          <p:cNvSpPr/>
          <p:nvPr/>
        </p:nvSpPr>
        <p:spPr>
          <a:xfrm rot="12830758">
            <a:off x="7447710" y="4254680"/>
            <a:ext cx="1340662" cy="533400"/>
          </a:xfrm>
          <a:prstGeom prst="notchedRightArrow">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9075582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descr="Respiratory Health&#10; Airborne Hazards&#10; Stress and Violence&#10; Military Living Conditions&#10; Exercise and Physical Activity&#10; Tobacco Smoke&#10; Preexisting Factors&#10;&#10;With &quot;preexisting factors&quot; highlighted. "/>
          <p:cNvGraphicFramePr/>
          <p:nvPr>
            <p:extLst>
              <p:ext uri="{D42A27DB-BD31-4B8C-83A1-F6EECF244321}">
                <p14:modId xmlns:p14="http://schemas.microsoft.com/office/powerpoint/2010/main" val="662463615"/>
              </p:ext>
            </p:extLst>
          </p:nvPr>
        </p:nvGraphicFramePr>
        <p:xfrm>
          <a:off x="-617621" y="-609600"/>
          <a:ext cx="13639800" cy="8229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Notched Right Arrow 9" descr="arrow pointing towards respiratory health"/>
          <p:cNvSpPr/>
          <p:nvPr/>
        </p:nvSpPr>
        <p:spPr>
          <a:xfrm rot="1602723">
            <a:off x="2954386" y="2114292"/>
            <a:ext cx="1800653" cy="533400"/>
          </a:xfrm>
          <a:prstGeom prst="notched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Notched Right Arrow 11" descr="arrow pointing towards respiratory health"/>
          <p:cNvSpPr/>
          <p:nvPr/>
        </p:nvSpPr>
        <p:spPr>
          <a:xfrm rot="5400000" flipV="1">
            <a:off x="5488331" y="2004539"/>
            <a:ext cx="1117730" cy="511992"/>
          </a:xfrm>
          <a:prstGeom prst="notchedRightArrow">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Notched Right Arrow 12" descr="arrow pointing towards respiratory health"/>
          <p:cNvSpPr/>
          <p:nvPr/>
        </p:nvSpPr>
        <p:spPr>
          <a:xfrm rot="9348155">
            <a:off x="7565875" y="2158232"/>
            <a:ext cx="1775906" cy="533400"/>
          </a:xfrm>
          <a:prstGeom prst="notchedRightArrow">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Notched Right Arrow 14" descr="arrow pointing towards respiratory health"/>
          <p:cNvSpPr/>
          <p:nvPr/>
        </p:nvSpPr>
        <p:spPr>
          <a:xfrm rot="20035995">
            <a:off x="3095861" y="4281661"/>
            <a:ext cx="1649683" cy="533400"/>
          </a:xfrm>
          <a:prstGeom prst="notchedRightArrow">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Notched Right Arrow 15" descr="arrow pointing towards respiratory health"/>
          <p:cNvSpPr/>
          <p:nvPr/>
        </p:nvSpPr>
        <p:spPr>
          <a:xfrm rot="16200000" flipV="1">
            <a:off x="5632891" y="4409700"/>
            <a:ext cx="955609" cy="511992"/>
          </a:xfrm>
          <a:prstGeom prst="notchedRightArrow">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Notched Right Arrow 16" descr="arrow pointing towards respiratory health"/>
          <p:cNvSpPr/>
          <p:nvPr/>
        </p:nvSpPr>
        <p:spPr>
          <a:xfrm rot="12830758">
            <a:off x="7447710" y="4254680"/>
            <a:ext cx="1340662" cy="533400"/>
          </a:xfrm>
          <a:prstGeom prst="notchedRightArrow">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8975523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descr="Exercise and Physical Activity"/>
          <p:cNvGrpSpPr/>
          <p:nvPr/>
        </p:nvGrpSpPr>
        <p:grpSpPr>
          <a:xfrm>
            <a:off x="228600" y="239726"/>
            <a:ext cx="11811000" cy="1654149"/>
            <a:chOff x="5352983" y="5618516"/>
            <a:chExt cx="2683923" cy="1654149"/>
          </a:xfrm>
          <a:scene3d>
            <a:camera prst="orthographicFront"/>
            <a:lightRig rig="threePt" dir="t">
              <a:rot lat="0" lon="0" rev="7500000"/>
            </a:lightRig>
          </a:scene3d>
        </p:grpSpPr>
        <p:sp>
          <p:nvSpPr>
            <p:cNvPr id="5" name="Rounded Rectangle 4"/>
            <p:cNvSpPr/>
            <p:nvPr/>
          </p:nvSpPr>
          <p:spPr>
            <a:xfrm>
              <a:off x="5352983" y="5618516"/>
              <a:ext cx="2683923" cy="1654149"/>
            </a:xfrm>
            <a:prstGeom prst="roundRect">
              <a:avLst/>
            </a:prstGeom>
            <a:sp3d prstMaterial="plastic">
              <a:bevelT w="127000" h="25400" prst="relaxedInset"/>
            </a:sp3d>
          </p:spPr>
          <p:style>
            <a:lnRef idx="0">
              <a:schemeClr val="lt1">
                <a:hueOff val="0"/>
                <a:satOff val="0"/>
                <a:lumOff val="0"/>
                <a:alphaOff val="0"/>
              </a:schemeClr>
            </a:lnRef>
            <a:fillRef idx="3">
              <a:schemeClr val="accent2">
                <a:hueOff val="3121013"/>
                <a:satOff val="-3893"/>
                <a:lumOff val="915"/>
                <a:alphaOff val="0"/>
              </a:schemeClr>
            </a:fillRef>
            <a:effectRef idx="2">
              <a:schemeClr val="accent2">
                <a:hueOff val="3121013"/>
                <a:satOff val="-3893"/>
                <a:lumOff val="915"/>
                <a:alphaOff val="0"/>
              </a:schemeClr>
            </a:effectRef>
            <a:fontRef idx="minor">
              <a:schemeClr val="lt1"/>
            </a:fontRef>
          </p:style>
        </p:sp>
        <p:sp>
          <p:nvSpPr>
            <p:cNvPr id="6" name="Rounded Rectangle 4"/>
            <p:cNvSpPr/>
            <p:nvPr/>
          </p:nvSpPr>
          <p:spPr>
            <a:xfrm>
              <a:off x="5433732" y="5699265"/>
              <a:ext cx="2522425" cy="1492651"/>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71120" tIns="71120" rIns="71120" bIns="71120" numCol="1" spcCol="1270" anchor="ctr" anchorCtr="0">
              <a:noAutofit/>
            </a:bodyPr>
            <a:lstStyle/>
            <a:p>
              <a:pPr lvl="0" algn="ctr" defTabSz="1244600">
                <a:lnSpc>
                  <a:spcPct val="90000"/>
                </a:lnSpc>
                <a:spcBef>
                  <a:spcPct val="0"/>
                </a:spcBef>
                <a:spcAft>
                  <a:spcPct val="35000"/>
                </a:spcAft>
              </a:pPr>
              <a:r>
                <a:rPr lang="en-US" sz="4800" b="1" kern="1200" dirty="0" smtClean="0">
                  <a:latin typeface="Arial" panose="020B0604020202020204" pitchFamily="34" charset="0"/>
                  <a:cs typeface="Arial" panose="020B0604020202020204" pitchFamily="34" charset="0"/>
                </a:rPr>
                <a:t>Exercise and Physical Activity</a:t>
              </a:r>
              <a:endParaRPr lang="en-US" sz="4800" b="1" kern="1200" dirty="0">
                <a:latin typeface="Arial" panose="020B0604020202020204" pitchFamily="34" charset="0"/>
                <a:cs typeface="Arial" panose="020B0604020202020204" pitchFamily="34" charset="0"/>
              </a:endParaRPr>
            </a:p>
          </p:txBody>
        </p:sp>
      </p:grpSp>
      <p:sp>
        <p:nvSpPr>
          <p:cNvPr id="31746" name="Title 3"/>
          <p:cNvSpPr>
            <a:spLocks noGrp="1"/>
          </p:cNvSpPr>
          <p:nvPr>
            <p:ph type="title"/>
          </p:nvPr>
        </p:nvSpPr>
        <p:spPr>
          <a:xfrm>
            <a:off x="397043" y="2180475"/>
            <a:ext cx="3106569" cy="4343400"/>
          </a:xfrm>
        </p:spPr>
        <p:txBody>
          <a:bodyPr/>
          <a:lstStyle/>
          <a:p>
            <a:pPr eaLnBrk="1" hangingPunct="1"/>
            <a:r>
              <a:rPr lang="en-US" sz="4800" i="1" dirty="0" smtClean="0"/>
              <a:t>Why PM ‘Matters’ For Military</a:t>
            </a:r>
          </a:p>
        </p:txBody>
      </p:sp>
      <p:pic>
        <p:nvPicPr>
          <p:cNvPr id="31745" name="Picture 2" descr="Military men running in fatigues "/>
          <p:cNvPicPr>
            <a:picLocks noChangeAspect="1"/>
          </p:cNvPicPr>
          <p:nvPr/>
        </p:nvPicPr>
        <p:blipFill>
          <a:blip r:embed="rId3"/>
          <a:srcRect t="16862"/>
          <a:stretch>
            <a:fillRect/>
          </a:stretch>
        </p:blipFill>
        <p:spPr bwMode="auto">
          <a:xfrm>
            <a:off x="4191000" y="2205821"/>
            <a:ext cx="7848600" cy="4354149"/>
          </a:xfrm>
          <a:prstGeom prst="roundRect">
            <a:avLst>
              <a:gd name="adj" fmla="val 6737"/>
            </a:avLst>
          </a:prstGeom>
          <a:solidFill>
            <a:srgbClr val="FFFFFF"/>
          </a:solidFill>
          <a:ln w="76200" cap="sq">
            <a:solidFill>
              <a:srgbClr val="978C31"/>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cSld>
  <p:clrMapOvr>
    <a:masterClrMapping/>
  </p:clrMapOvr>
  <p:transition spd="slow">
    <p:push dir="u"/>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descr="Tobacco Smoke"/>
          <p:cNvGrpSpPr/>
          <p:nvPr/>
        </p:nvGrpSpPr>
        <p:grpSpPr>
          <a:xfrm>
            <a:off x="228600" y="250576"/>
            <a:ext cx="11811000" cy="1654149"/>
            <a:chOff x="1371594" y="5333995"/>
            <a:chExt cx="2683923" cy="1654149"/>
          </a:xfrm>
          <a:scene3d>
            <a:camera prst="orthographicFront"/>
            <a:lightRig rig="threePt" dir="t">
              <a:rot lat="0" lon="0" rev="7500000"/>
            </a:lightRig>
          </a:scene3d>
        </p:grpSpPr>
        <p:sp>
          <p:nvSpPr>
            <p:cNvPr id="6" name="Rounded Rectangle 5"/>
            <p:cNvSpPr/>
            <p:nvPr/>
          </p:nvSpPr>
          <p:spPr>
            <a:xfrm>
              <a:off x="1371594" y="5333995"/>
              <a:ext cx="2683923" cy="1654149"/>
            </a:xfrm>
            <a:prstGeom prst="roundRect">
              <a:avLst/>
            </a:prstGeom>
            <a:sp3d prstMaterial="plastic">
              <a:bevelT w="127000" h="25400" prst="relaxedInset"/>
            </a:sp3d>
          </p:spPr>
          <p:style>
            <a:lnRef idx="0">
              <a:schemeClr val="lt1">
                <a:hueOff val="0"/>
                <a:satOff val="0"/>
                <a:lumOff val="0"/>
                <a:alphaOff val="0"/>
              </a:schemeClr>
            </a:lnRef>
            <a:fillRef idx="3">
              <a:schemeClr val="accent2">
                <a:hueOff val="3901266"/>
                <a:satOff val="-4866"/>
                <a:lumOff val="1144"/>
                <a:alphaOff val="0"/>
              </a:schemeClr>
            </a:fillRef>
            <a:effectRef idx="2">
              <a:schemeClr val="accent2">
                <a:hueOff val="3901266"/>
                <a:satOff val="-4866"/>
                <a:lumOff val="1144"/>
                <a:alphaOff val="0"/>
              </a:schemeClr>
            </a:effectRef>
            <a:fontRef idx="minor">
              <a:schemeClr val="lt1"/>
            </a:fontRef>
          </p:style>
        </p:sp>
        <p:sp>
          <p:nvSpPr>
            <p:cNvPr id="7" name="Rounded Rectangle 4"/>
            <p:cNvSpPr/>
            <p:nvPr/>
          </p:nvSpPr>
          <p:spPr>
            <a:xfrm>
              <a:off x="1452343" y="5414744"/>
              <a:ext cx="2522425" cy="1492651"/>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71120" tIns="71120" rIns="71120" bIns="71120" numCol="1" spcCol="1270" anchor="ctr" anchorCtr="0">
              <a:noAutofit/>
            </a:bodyPr>
            <a:lstStyle/>
            <a:p>
              <a:pPr lvl="0" algn="ctr" defTabSz="1244600">
                <a:lnSpc>
                  <a:spcPct val="90000"/>
                </a:lnSpc>
                <a:spcBef>
                  <a:spcPct val="0"/>
                </a:spcBef>
                <a:spcAft>
                  <a:spcPct val="35000"/>
                </a:spcAft>
              </a:pPr>
              <a:r>
                <a:rPr lang="en-US" sz="4800" b="1" kern="1200" dirty="0" smtClean="0">
                  <a:latin typeface="Arial" panose="020B0604020202020204" pitchFamily="34" charset="0"/>
                  <a:cs typeface="Arial" panose="020B0604020202020204" pitchFamily="34" charset="0"/>
                </a:rPr>
                <a:t>Tobacco Smoke</a:t>
              </a:r>
              <a:endParaRPr lang="en-US" sz="4800" b="1" kern="1200" dirty="0">
                <a:latin typeface="Arial" panose="020B0604020202020204" pitchFamily="34" charset="0"/>
                <a:cs typeface="Arial" panose="020B0604020202020204" pitchFamily="34" charset="0"/>
              </a:endParaRPr>
            </a:p>
          </p:txBody>
        </p:sp>
      </p:grpSp>
      <p:sp>
        <p:nvSpPr>
          <p:cNvPr id="33816" name="TextBox 4" descr="&gt;50% of active duty in Iraq smoke. &#10;(Hamlett-Berry et al. 2008)&#10;"/>
          <p:cNvSpPr txBox="1">
            <a:spLocks noChangeArrowheads="1"/>
          </p:cNvSpPr>
          <p:nvPr/>
        </p:nvSpPr>
        <p:spPr bwMode="auto">
          <a:xfrm>
            <a:off x="48125" y="2209804"/>
            <a:ext cx="3505200" cy="4555093"/>
          </a:xfrm>
          <a:prstGeom prst="rect">
            <a:avLst/>
          </a:prstGeom>
          <a:noFill/>
          <a:ln w="9525">
            <a:noFill/>
            <a:miter lim="800000"/>
            <a:headEnd/>
            <a:tailEnd/>
          </a:ln>
        </p:spPr>
        <p:txBody>
          <a:bodyPr wrap="square">
            <a:spAutoFit/>
          </a:bodyPr>
          <a:lstStyle/>
          <a:p>
            <a:pPr algn="ctr"/>
            <a:r>
              <a:rPr lang="en-US" sz="9000" dirty="0">
                <a:latin typeface="Calibri" pitchFamily="34" charset="0"/>
              </a:rPr>
              <a:t>&gt;50% </a:t>
            </a:r>
            <a:endParaRPr lang="en-US" sz="9000" dirty="0" smtClean="0">
              <a:latin typeface="Calibri" pitchFamily="34" charset="0"/>
            </a:endParaRPr>
          </a:p>
          <a:p>
            <a:pPr algn="ctr"/>
            <a:r>
              <a:rPr lang="en-US" sz="4800" dirty="0" smtClean="0">
                <a:latin typeface="Calibri" pitchFamily="34" charset="0"/>
              </a:rPr>
              <a:t>of </a:t>
            </a:r>
            <a:r>
              <a:rPr lang="en-US" sz="4800" dirty="0">
                <a:latin typeface="Calibri" pitchFamily="34" charset="0"/>
              </a:rPr>
              <a:t>active duty in Iraq smoke </a:t>
            </a:r>
            <a:endParaRPr lang="en-US" sz="4800" dirty="0" smtClean="0">
              <a:latin typeface="Calibri" pitchFamily="34" charset="0"/>
            </a:endParaRPr>
          </a:p>
          <a:p>
            <a:pPr algn="ctr"/>
            <a:r>
              <a:rPr lang="en-US" sz="2800" i="1" dirty="0">
                <a:latin typeface="Calibri" pitchFamily="34" charset="0"/>
              </a:rPr>
              <a:t>(</a:t>
            </a:r>
            <a:r>
              <a:rPr lang="en-US" sz="2800" i="1" dirty="0" err="1" smtClean="0">
                <a:latin typeface="Calibri" pitchFamily="34" charset="0"/>
              </a:rPr>
              <a:t>Hamlett</a:t>
            </a:r>
            <a:r>
              <a:rPr lang="en-US" sz="2800" i="1" dirty="0" smtClean="0">
                <a:latin typeface="Calibri" pitchFamily="34" charset="0"/>
              </a:rPr>
              <a:t>-Berry et </a:t>
            </a:r>
            <a:r>
              <a:rPr lang="en-US" sz="2800" i="1" dirty="0">
                <a:latin typeface="Calibri" pitchFamily="34" charset="0"/>
              </a:rPr>
              <a:t>al. 2008)</a:t>
            </a:r>
          </a:p>
        </p:txBody>
      </p:sp>
      <p:graphicFrame>
        <p:nvGraphicFramePr>
          <p:cNvPr id="3" name="Table 2" descr="All branches: 31.7% any smoking, 10.6% heavy smoking.&#10;Army: 38.1% any smoking, 15.6% heavy smoking.&#10;navy: 32.3% any smoking, 9.6% heavy smoking.&#10;marine corps: 30.8% any smoking, 9.5% heavy smoking.&#10;Air Force: 25.5% any smoking, 7.7% heavy smoking. "/>
          <p:cNvGraphicFramePr>
            <a:graphicFrameLocks noGrp="1"/>
          </p:cNvGraphicFramePr>
          <p:nvPr>
            <p:extLst>
              <p:ext uri="{D42A27DB-BD31-4B8C-83A1-F6EECF244321}">
                <p14:modId xmlns:p14="http://schemas.microsoft.com/office/powerpoint/2010/main" val="3985578930"/>
              </p:ext>
            </p:extLst>
          </p:nvPr>
        </p:nvGraphicFramePr>
        <p:xfrm>
          <a:off x="3657600" y="2333506"/>
          <a:ext cx="8305802" cy="4000500"/>
        </p:xfrm>
        <a:graphic>
          <a:graphicData uri="http://schemas.openxmlformats.org/drawingml/2006/table">
            <a:tbl>
              <a:tblPr firstRow="1" firstCol="1" bandRow="1">
                <a:tableStyleId>{69C7853C-536D-4A76-A0AE-DD22124D55A5}</a:tableStyleId>
              </a:tblPr>
              <a:tblGrid>
                <a:gridCol w="3162300"/>
                <a:gridCol w="2571751"/>
                <a:gridCol w="2571751"/>
              </a:tblGrid>
              <a:tr h="586740">
                <a:tc>
                  <a:txBody>
                    <a:bodyPr/>
                    <a:lstStyle/>
                    <a:p>
                      <a:pPr algn="ctr"/>
                      <a:endParaRPr lang="en-US" sz="3200" dirty="0"/>
                    </a:p>
                  </a:txBody>
                  <a:tcPr>
                    <a:lnL w="76200" cap="flat" cmpd="sng" algn="ctr">
                      <a:solidFill>
                        <a:schemeClr val="tx1"/>
                      </a:solidFill>
                      <a:prstDash val="solid"/>
                      <a:round/>
                      <a:headEnd type="none" w="med" len="med"/>
                      <a:tailEnd type="none" w="med" len="med"/>
                    </a:lnL>
                    <a:lnT w="76200" cap="flat" cmpd="sng" algn="ctr">
                      <a:solidFill>
                        <a:schemeClr val="tx1"/>
                      </a:solidFill>
                      <a:prstDash val="solid"/>
                      <a:round/>
                      <a:headEnd type="none" w="med" len="med"/>
                      <a:tailEnd type="none" w="med" len="med"/>
                    </a:lnT>
                    <a:solidFill>
                      <a:srgbClr val="8B9633"/>
                    </a:solidFill>
                  </a:tcPr>
                </a:tc>
                <a:tc>
                  <a:txBody>
                    <a:bodyPr/>
                    <a:lstStyle/>
                    <a:p>
                      <a:pPr algn="ctr"/>
                      <a:r>
                        <a:rPr lang="en-US" sz="3200" dirty="0" smtClean="0"/>
                        <a:t>Any </a:t>
                      </a:r>
                    </a:p>
                    <a:p>
                      <a:pPr algn="ctr"/>
                      <a:r>
                        <a:rPr lang="en-US" sz="3200" dirty="0" smtClean="0"/>
                        <a:t>Smoking</a:t>
                      </a:r>
                      <a:endParaRPr lang="en-US" sz="3200" dirty="0"/>
                    </a:p>
                  </a:txBody>
                  <a:tcPr>
                    <a:lnT w="76200" cap="flat" cmpd="sng" algn="ctr">
                      <a:solidFill>
                        <a:schemeClr val="tx1"/>
                      </a:solidFill>
                      <a:prstDash val="solid"/>
                      <a:round/>
                      <a:headEnd type="none" w="med" len="med"/>
                      <a:tailEnd type="none" w="med" len="med"/>
                    </a:lnT>
                    <a:solidFill>
                      <a:srgbClr val="8B9633"/>
                    </a:solidFill>
                  </a:tcPr>
                </a:tc>
                <a:tc>
                  <a:txBody>
                    <a:bodyPr/>
                    <a:lstStyle/>
                    <a:p>
                      <a:pPr algn="ctr"/>
                      <a:r>
                        <a:rPr lang="en-US" sz="3200" dirty="0" smtClean="0"/>
                        <a:t>Heavy Smoking</a:t>
                      </a:r>
                      <a:endParaRPr lang="en-US" sz="3200" dirty="0"/>
                    </a:p>
                  </a:txBody>
                  <a:tcPr>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solidFill>
                      <a:srgbClr val="8B9633"/>
                    </a:solidFill>
                  </a:tcPr>
                </a:tc>
              </a:tr>
              <a:tr h="586740">
                <a:tc>
                  <a:txBody>
                    <a:bodyPr/>
                    <a:lstStyle/>
                    <a:p>
                      <a:r>
                        <a:rPr lang="en-US" sz="3200" dirty="0" smtClean="0">
                          <a:solidFill>
                            <a:schemeClr val="bg1">
                              <a:lumMod val="85000"/>
                              <a:lumOff val="15000"/>
                            </a:schemeClr>
                          </a:solidFill>
                        </a:rPr>
                        <a:t>All Branches</a:t>
                      </a:r>
                      <a:endParaRPr lang="en-US" sz="3200" b="1" dirty="0">
                        <a:solidFill>
                          <a:schemeClr val="bg1">
                            <a:lumMod val="85000"/>
                            <a:lumOff val="15000"/>
                          </a:schemeClr>
                        </a:solidFill>
                      </a:endParaRPr>
                    </a:p>
                  </a:txBody>
                  <a:tcPr>
                    <a:lnL w="76200" cap="flat" cmpd="sng" algn="ctr">
                      <a:solidFill>
                        <a:schemeClr val="tx1"/>
                      </a:solidFill>
                      <a:prstDash val="solid"/>
                      <a:round/>
                      <a:headEnd type="none" w="med" len="med"/>
                      <a:tailEnd type="none" w="med" len="med"/>
                    </a:lnL>
                  </a:tcPr>
                </a:tc>
                <a:tc>
                  <a:txBody>
                    <a:bodyPr/>
                    <a:lstStyle/>
                    <a:p>
                      <a:pPr algn="ctr"/>
                      <a:r>
                        <a:rPr lang="en-US" sz="3200" dirty="0" smtClean="0">
                          <a:solidFill>
                            <a:schemeClr val="bg1">
                              <a:lumMod val="85000"/>
                              <a:lumOff val="15000"/>
                            </a:schemeClr>
                          </a:solidFill>
                        </a:rPr>
                        <a:t>31.7%</a:t>
                      </a:r>
                      <a:endParaRPr lang="en-US" sz="3200" dirty="0">
                        <a:solidFill>
                          <a:schemeClr val="bg1">
                            <a:lumMod val="85000"/>
                            <a:lumOff val="15000"/>
                          </a:schemeClr>
                        </a:solidFill>
                      </a:endParaRPr>
                    </a:p>
                  </a:txBody>
                  <a:tcPr/>
                </a:tc>
                <a:tc>
                  <a:txBody>
                    <a:bodyPr/>
                    <a:lstStyle/>
                    <a:p>
                      <a:pPr algn="ctr"/>
                      <a:r>
                        <a:rPr lang="en-US" sz="3200" dirty="0" smtClean="0">
                          <a:solidFill>
                            <a:schemeClr val="bg1">
                              <a:lumMod val="85000"/>
                              <a:lumOff val="15000"/>
                            </a:schemeClr>
                          </a:solidFill>
                        </a:rPr>
                        <a:t>10.6%</a:t>
                      </a:r>
                      <a:endParaRPr lang="en-US" sz="3200" dirty="0">
                        <a:solidFill>
                          <a:schemeClr val="bg1">
                            <a:lumMod val="85000"/>
                            <a:lumOff val="15000"/>
                          </a:schemeClr>
                        </a:solidFill>
                      </a:endParaRPr>
                    </a:p>
                  </a:txBody>
                  <a:tcPr>
                    <a:lnR w="76200" cap="flat" cmpd="sng" algn="ctr">
                      <a:solidFill>
                        <a:schemeClr val="tx1"/>
                      </a:solidFill>
                      <a:prstDash val="solid"/>
                      <a:round/>
                      <a:headEnd type="none" w="med" len="med"/>
                      <a:tailEnd type="none" w="med" len="med"/>
                    </a:lnR>
                  </a:tcPr>
                </a:tc>
              </a:tr>
              <a:tr h="586740">
                <a:tc>
                  <a:txBody>
                    <a:bodyPr/>
                    <a:lstStyle/>
                    <a:p>
                      <a:r>
                        <a:rPr lang="en-US" sz="3200" dirty="0" smtClean="0">
                          <a:solidFill>
                            <a:schemeClr val="bg1">
                              <a:lumMod val="85000"/>
                              <a:lumOff val="15000"/>
                            </a:schemeClr>
                          </a:solidFill>
                        </a:rPr>
                        <a:t>Army</a:t>
                      </a:r>
                      <a:endParaRPr lang="en-US" sz="3200" b="1" dirty="0">
                        <a:solidFill>
                          <a:schemeClr val="bg1">
                            <a:lumMod val="85000"/>
                            <a:lumOff val="15000"/>
                          </a:schemeClr>
                        </a:solidFill>
                      </a:endParaRPr>
                    </a:p>
                  </a:txBody>
                  <a:tcPr>
                    <a:lnL w="76200" cap="flat" cmpd="sng" algn="ctr">
                      <a:solidFill>
                        <a:schemeClr val="tx1"/>
                      </a:solidFill>
                      <a:prstDash val="solid"/>
                      <a:round/>
                      <a:headEnd type="none" w="med" len="med"/>
                      <a:tailEnd type="none" w="med" len="med"/>
                    </a:lnL>
                  </a:tcPr>
                </a:tc>
                <a:tc>
                  <a:txBody>
                    <a:bodyPr/>
                    <a:lstStyle/>
                    <a:p>
                      <a:pPr algn="ctr"/>
                      <a:r>
                        <a:rPr lang="en-US" sz="3200" dirty="0" smtClean="0">
                          <a:solidFill>
                            <a:schemeClr val="bg1">
                              <a:lumMod val="85000"/>
                              <a:lumOff val="15000"/>
                            </a:schemeClr>
                          </a:solidFill>
                        </a:rPr>
                        <a:t>38.1%</a:t>
                      </a:r>
                      <a:endParaRPr lang="en-US" sz="3200" dirty="0">
                        <a:solidFill>
                          <a:schemeClr val="bg1">
                            <a:lumMod val="85000"/>
                            <a:lumOff val="15000"/>
                          </a:schemeClr>
                        </a:solidFill>
                      </a:endParaRPr>
                    </a:p>
                  </a:txBody>
                  <a:tcPr/>
                </a:tc>
                <a:tc>
                  <a:txBody>
                    <a:bodyPr/>
                    <a:lstStyle/>
                    <a:p>
                      <a:pPr algn="ctr"/>
                      <a:r>
                        <a:rPr lang="en-US" sz="3200" dirty="0" smtClean="0">
                          <a:solidFill>
                            <a:schemeClr val="bg1">
                              <a:lumMod val="85000"/>
                              <a:lumOff val="15000"/>
                            </a:schemeClr>
                          </a:solidFill>
                        </a:rPr>
                        <a:t>15.6%</a:t>
                      </a:r>
                      <a:endParaRPr lang="en-US" sz="3200" dirty="0">
                        <a:solidFill>
                          <a:schemeClr val="bg1">
                            <a:lumMod val="85000"/>
                            <a:lumOff val="15000"/>
                          </a:schemeClr>
                        </a:solidFill>
                      </a:endParaRPr>
                    </a:p>
                  </a:txBody>
                  <a:tcPr>
                    <a:lnR w="76200" cap="flat" cmpd="sng" algn="ctr">
                      <a:solidFill>
                        <a:schemeClr val="tx1"/>
                      </a:solidFill>
                      <a:prstDash val="solid"/>
                      <a:round/>
                      <a:headEnd type="none" w="med" len="med"/>
                      <a:tailEnd type="none" w="med" len="med"/>
                    </a:lnR>
                  </a:tcPr>
                </a:tc>
              </a:tr>
              <a:tr h="586740">
                <a:tc>
                  <a:txBody>
                    <a:bodyPr/>
                    <a:lstStyle/>
                    <a:p>
                      <a:r>
                        <a:rPr lang="en-US" sz="3200" dirty="0" smtClean="0">
                          <a:solidFill>
                            <a:schemeClr val="bg1">
                              <a:lumMod val="85000"/>
                              <a:lumOff val="15000"/>
                            </a:schemeClr>
                          </a:solidFill>
                        </a:rPr>
                        <a:t>Navy</a:t>
                      </a:r>
                      <a:endParaRPr lang="en-US" sz="3200" b="1" dirty="0">
                        <a:solidFill>
                          <a:schemeClr val="bg1">
                            <a:lumMod val="85000"/>
                            <a:lumOff val="15000"/>
                          </a:schemeClr>
                        </a:solidFill>
                      </a:endParaRPr>
                    </a:p>
                  </a:txBody>
                  <a:tcPr>
                    <a:lnL w="76200" cap="flat" cmpd="sng" algn="ctr">
                      <a:solidFill>
                        <a:schemeClr val="tx1"/>
                      </a:solidFill>
                      <a:prstDash val="solid"/>
                      <a:round/>
                      <a:headEnd type="none" w="med" len="med"/>
                      <a:tailEnd type="none" w="med" len="med"/>
                    </a:lnL>
                  </a:tcPr>
                </a:tc>
                <a:tc>
                  <a:txBody>
                    <a:bodyPr/>
                    <a:lstStyle/>
                    <a:p>
                      <a:pPr algn="ctr"/>
                      <a:r>
                        <a:rPr lang="en-US" sz="3200" dirty="0" smtClean="0">
                          <a:solidFill>
                            <a:schemeClr val="bg1">
                              <a:lumMod val="85000"/>
                              <a:lumOff val="15000"/>
                            </a:schemeClr>
                          </a:solidFill>
                        </a:rPr>
                        <a:t>32.3%</a:t>
                      </a:r>
                      <a:endParaRPr lang="en-US" sz="3200" dirty="0">
                        <a:solidFill>
                          <a:schemeClr val="bg1">
                            <a:lumMod val="85000"/>
                            <a:lumOff val="15000"/>
                          </a:schemeClr>
                        </a:solidFill>
                      </a:endParaRPr>
                    </a:p>
                  </a:txBody>
                  <a:tcPr/>
                </a:tc>
                <a:tc>
                  <a:txBody>
                    <a:bodyPr/>
                    <a:lstStyle/>
                    <a:p>
                      <a:pPr algn="ctr"/>
                      <a:r>
                        <a:rPr lang="en-US" sz="3200" dirty="0" smtClean="0">
                          <a:solidFill>
                            <a:schemeClr val="bg1">
                              <a:lumMod val="85000"/>
                              <a:lumOff val="15000"/>
                            </a:schemeClr>
                          </a:solidFill>
                        </a:rPr>
                        <a:t>9.6%</a:t>
                      </a:r>
                      <a:endParaRPr lang="en-US" sz="3200" dirty="0">
                        <a:solidFill>
                          <a:schemeClr val="bg1">
                            <a:lumMod val="85000"/>
                            <a:lumOff val="15000"/>
                          </a:schemeClr>
                        </a:solidFill>
                      </a:endParaRPr>
                    </a:p>
                  </a:txBody>
                  <a:tcPr>
                    <a:lnR w="76200" cap="flat" cmpd="sng" algn="ctr">
                      <a:solidFill>
                        <a:schemeClr val="tx1"/>
                      </a:solidFill>
                      <a:prstDash val="solid"/>
                      <a:round/>
                      <a:headEnd type="none" w="med" len="med"/>
                      <a:tailEnd type="none" w="med" len="med"/>
                    </a:lnR>
                  </a:tcPr>
                </a:tc>
              </a:tr>
              <a:tr h="586740">
                <a:tc>
                  <a:txBody>
                    <a:bodyPr/>
                    <a:lstStyle/>
                    <a:p>
                      <a:r>
                        <a:rPr lang="en-US" sz="3200" dirty="0" smtClean="0">
                          <a:solidFill>
                            <a:schemeClr val="bg1">
                              <a:lumMod val="85000"/>
                              <a:lumOff val="15000"/>
                            </a:schemeClr>
                          </a:solidFill>
                        </a:rPr>
                        <a:t>Marine Corps</a:t>
                      </a:r>
                      <a:endParaRPr lang="en-US" sz="3200" b="1" dirty="0">
                        <a:solidFill>
                          <a:schemeClr val="bg1">
                            <a:lumMod val="85000"/>
                            <a:lumOff val="15000"/>
                          </a:schemeClr>
                        </a:solidFill>
                      </a:endParaRPr>
                    </a:p>
                  </a:txBody>
                  <a:tcPr>
                    <a:lnL w="76200" cap="flat" cmpd="sng" algn="ctr">
                      <a:solidFill>
                        <a:schemeClr val="tx1"/>
                      </a:solidFill>
                      <a:prstDash val="solid"/>
                      <a:round/>
                      <a:headEnd type="none" w="med" len="med"/>
                      <a:tailEnd type="none" w="med" len="med"/>
                    </a:lnL>
                  </a:tcPr>
                </a:tc>
                <a:tc>
                  <a:txBody>
                    <a:bodyPr/>
                    <a:lstStyle/>
                    <a:p>
                      <a:pPr algn="ctr"/>
                      <a:r>
                        <a:rPr lang="en-US" sz="3200" dirty="0" smtClean="0">
                          <a:solidFill>
                            <a:schemeClr val="bg1">
                              <a:lumMod val="85000"/>
                              <a:lumOff val="15000"/>
                            </a:schemeClr>
                          </a:solidFill>
                        </a:rPr>
                        <a:t>30.8%</a:t>
                      </a:r>
                      <a:endParaRPr lang="en-US" sz="3200" dirty="0">
                        <a:solidFill>
                          <a:schemeClr val="bg1">
                            <a:lumMod val="85000"/>
                            <a:lumOff val="15000"/>
                          </a:schemeClr>
                        </a:solidFill>
                      </a:endParaRPr>
                    </a:p>
                  </a:txBody>
                  <a:tcPr/>
                </a:tc>
                <a:tc>
                  <a:txBody>
                    <a:bodyPr/>
                    <a:lstStyle/>
                    <a:p>
                      <a:pPr algn="ctr"/>
                      <a:r>
                        <a:rPr lang="en-US" sz="3200" dirty="0" smtClean="0">
                          <a:solidFill>
                            <a:schemeClr val="bg1">
                              <a:lumMod val="85000"/>
                              <a:lumOff val="15000"/>
                            </a:schemeClr>
                          </a:solidFill>
                        </a:rPr>
                        <a:t>9.5%</a:t>
                      </a:r>
                      <a:endParaRPr lang="en-US" sz="3200" dirty="0">
                        <a:solidFill>
                          <a:schemeClr val="bg1">
                            <a:lumMod val="85000"/>
                            <a:lumOff val="15000"/>
                          </a:schemeClr>
                        </a:solidFill>
                      </a:endParaRPr>
                    </a:p>
                  </a:txBody>
                  <a:tcPr>
                    <a:lnR w="76200" cap="flat" cmpd="sng" algn="ctr">
                      <a:solidFill>
                        <a:schemeClr val="tx1"/>
                      </a:solidFill>
                      <a:prstDash val="solid"/>
                      <a:round/>
                      <a:headEnd type="none" w="med" len="med"/>
                      <a:tailEnd type="none" w="med" len="med"/>
                    </a:lnR>
                  </a:tcPr>
                </a:tc>
              </a:tr>
              <a:tr h="586740">
                <a:tc>
                  <a:txBody>
                    <a:bodyPr/>
                    <a:lstStyle/>
                    <a:p>
                      <a:r>
                        <a:rPr lang="en-US" sz="3200" dirty="0" smtClean="0">
                          <a:solidFill>
                            <a:schemeClr val="bg1">
                              <a:lumMod val="85000"/>
                              <a:lumOff val="15000"/>
                            </a:schemeClr>
                          </a:solidFill>
                        </a:rPr>
                        <a:t>Air Force</a:t>
                      </a:r>
                      <a:endParaRPr lang="en-US" sz="3200" b="1" dirty="0">
                        <a:solidFill>
                          <a:schemeClr val="bg1">
                            <a:lumMod val="85000"/>
                            <a:lumOff val="15000"/>
                          </a:schemeClr>
                        </a:solidFill>
                      </a:endParaRPr>
                    </a:p>
                  </a:txBody>
                  <a:tcPr>
                    <a:lnL w="76200" cap="flat" cmpd="sng" algn="ctr">
                      <a:solidFill>
                        <a:schemeClr val="tx1"/>
                      </a:solidFill>
                      <a:prstDash val="solid"/>
                      <a:round/>
                      <a:headEnd type="none" w="med" len="med"/>
                      <a:tailEnd type="none" w="med" len="med"/>
                    </a:lnL>
                    <a:lnB w="76200" cap="flat" cmpd="sng" algn="ctr">
                      <a:solidFill>
                        <a:schemeClr val="tx1"/>
                      </a:solidFill>
                      <a:prstDash val="solid"/>
                      <a:round/>
                      <a:headEnd type="none" w="med" len="med"/>
                      <a:tailEnd type="none" w="med" len="med"/>
                    </a:lnB>
                  </a:tcPr>
                </a:tc>
                <a:tc>
                  <a:txBody>
                    <a:bodyPr/>
                    <a:lstStyle/>
                    <a:p>
                      <a:pPr algn="ctr"/>
                      <a:r>
                        <a:rPr lang="en-US" sz="3200" dirty="0" smtClean="0">
                          <a:solidFill>
                            <a:schemeClr val="bg1">
                              <a:lumMod val="85000"/>
                              <a:lumOff val="15000"/>
                            </a:schemeClr>
                          </a:solidFill>
                        </a:rPr>
                        <a:t>25.5%</a:t>
                      </a:r>
                      <a:endParaRPr lang="en-US" sz="3200" dirty="0">
                        <a:solidFill>
                          <a:schemeClr val="bg1">
                            <a:lumMod val="85000"/>
                            <a:lumOff val="15000"/>
                          </a:schemeClr>
                        </a:solidFill>
                      </a:endParaRPr>
                    </a:p>
                  </a:txBody>
                  <a:tcPr>
                    <a:lnB w="76200" cap="flat" cmpd="sng" algn="ctr">
                      <a:solidFill>
                        <a:schemeClr val="tx1"/>
                      </a:solidFill>
                      <a:prstDash val="solid"/>
                      <a:round/>
                      <a:headEnd type="none" w="med" len="med"/>
                      <a:tailEnd type="none" w="med" len="med"/>
                    </a:lnB>
                  </a:tcPr>
                </a:tc>
                <a:tc>
                  <a:txBody>
                    <a:bodyPr/>
                    <a:lstStyle/>
                    <a:p>
                      <a:pPr algn="ctr"/>
                      <a:r>
                        <a:rPr lang="en-US" sz="3200" dirty="0" smtClean="0">
                          <a:solidFill>
                            <a:schemeClr val="bg1">
                              <a:lumMod val="85000"/>
                              <a:lumOff val="15000"/>
                            </a:schemeClr>
                          </a:solidFill>
                        </a:rPr>
                        <a:t>7.7%</a:t>
                      </a:r>
                      <a:endParaRPr lang="en-US" sz="3200" dirty="0">
                        <a:solidFill>
                          <a:schemeClr val="bg1">
                            <a:lumMod val="85000"/>
                            <a:lumOff val="15000"/>
                          </a:schemeClr>
                        </a:solidFill>
                      </a:endParaRPr>
                    </a:p>
                  </a:txBody>
                  <a:tcPr>
                    <a:lnR w="76200" cap="flat" cmpd="sng" algn="ctr">
                      <a:solidFill>
                        <a:schemeClr val="tx1"/>
                      </a:solidFill>
                      <a:prstDash val="solid"/>
                      <a:round/>
                      <a:headEnd type="none" w="med" len="med"/>
                      <a:tailEnd type="none" w="med" len="med"/>
                    </a:lnR>
                    <a:lnB w="762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010799676"/>
      </p:ext>
    </p:extLst>
  </p:cSld>
  <p:clrMapOvr>
    <a:masterClrMapping/>
  </p:clrMapOvr>
  <p:transition spd="slow">
    <p:push dir="u"/>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descr="Stress and violence"/>
          <p:cNvGrpSpPr/>
          <p:nvPr/>
        </p:nvGrpSpPr>
        <p:grpSpPr>
          <a:xfrm>
            <a:off x="352927" y="228600"/>
            <a:ext cx="11506200" cy="1654149"/>
            <a:chOff x="9677402" y="1219187"/>
            <a:chExt cx="2683923" cy="1654149"/>
          </a:xfrm>
          <a:scene3d>
            <a:camera prst="orthographicFront"/>
            <a:lightRig rig="threePt" dir="t">
              <a:rot lat="0" lon="0" rev="7500000"/>
            </a:lightRig>
          </a:scene3d>
        </p:grpSpPr>
        <p:sp>
          <p:nvSpPr>
            <p:cNvPr id="5" name="Rounded Rectangle 4"/>
            <p:cNvSpPr/>
            <p:nvPr/>
          </p:nvSpPr>
          <p:spPr>
            <a:xfrm>
              <a:off x="9677402" y="1219187"/>
              <a:ext cx="2683923" cy="1654149"/>
            </a:xfrm>
            <a:prstGeom prst="roundRect">
              <a:avLst/>
            </a:prstGeom>
            <a:sp3d prstMaterial="plastic">
              <a:bevelT w="127000" h="25400" prst="relaxedInset"/>
            </a:sp3d>
          </p:spPr>
          <p:style>
            <a:lnRef idx="0">
              <a:schemeClr val="lt1">
                <a:hueOff val="0"/>
                <a:satOff val="0"/>
                <a:lumOff val="0"/>
                <a:alphaOff val="0"/>
              </a:schemeClr>
            </a:lnRef>
            <a:fillRef idx="3">
              <a:schemeClr val="accent2">
                <a:hueOff val="1560506"/>
                <a:satOff val="-1946"/>
                <a:lumOff val="458"/>
                <a:alphaOff val="0"/>
              </a:schemeClr>
            </a:fillRef>
            <a:effectRef idx="2">
              <a:schemeClr val="accent2">
                <a:hueOff val="1560506"/>
                <a:satOff val="-1946"/>
                <a:lumOff val="458"/>
                <a:alphaOff val="0"/>
              </a:schemeClr>
            </a:effectRef>
            <a:fontRef idx="minor">
              <a:schemeClr val="lt1"/>
            </a:fontRef>
          </p:style>
        </p:sp>
        <p:sp>
          <p:nvSpPr>
            <p:cNvPr id="6" name="Rounded Rectangle 4"/>
            <p:cNvSpPr/>
            <p:nvPr/>
          </p:nvSpPr>
          <p:spPr>
            <a:xfrm>
              <a:off x="9758151" y="1299936"/>
              <a:ext cx="2522425" cy="1492651"/>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71120" tIns="71120" rIns="71120" bIns="71120" numCol="1" spcCol="1270" anchor="ctr" anchorCtr="0">
              <a:noAutofit/>
            </a:bodyPr>
            <a:lstStyle/>
            <a:p>
              <a:pPr lvl="0" algn="ctr" defTabSz="1244600">
                <a:lnSpc>
                  <a:spcPct val="90000"/>
                </a:lnSpc>
                <a:spcBef>
                  <a:spcPct val="0"/>
                </a:spcBef>
                <a:spcAft>
                  <a:spcPct val="35000"/>
                </a:spcAft>
              </a:pPr>
              <a:r>
                <a:rPr lang="en-US" sz="4800" b="1" kern="1200" dirty="0" smtClean="0">
                  <a:latin typeface="Arial" panose="020B0604020202020204" pitchFamily="34" charset="0"/>
                  <a:cs typeface="Arial" panose="020B0604020202020204" pitchFamily="34" charset="0"/>
                </a:rPr>
                <a:t>Stress and Violence</a:t>
              </a:r>
              <a:endParaRPr lang="en-US" sz="4800" b="1" kern="1200" dirty="0">
                <a:latin typeface="Arial" panose="020B0604020202020204" pitchFamily="34" charset="0"/>
                <a:cs typeface="Arial" panose="020B0604020202020204" pitchFamily="34" charset="0"/>
              </a:endParaRPr>
            </a:p>
          </p:txBody>
        </p:sp>
      </p:grpSp>
      <p:graphicFrame>
        <p:nvGraphicFramePr>
          <p:cNvPr id="3" name="Diagram 2" descr="Lung Health&#10; Violence&#10; Socio-Economic&#10; Verbal Abuse&#10;"/>
          <p:cNvGraphicFramePr/>
          <p:nvPr>
            <p:extLst>
              <p:ext uri="{D42A27DB-BD31-4B8C-83A1-F6EECF244321}">
                <p14:modId xmlns:p14="http://schemas.microsoft.com/office/powerpoint/2010/main" val="3280618272"/>
              </p:ext>
            </p:extLst>
          </p:nvPr>
        </p:nvGraphicFramePr>
        <p:xfrm>
          <a:off x="352927" y="2057400"/>
          <a:ext cx="11506200" cy="46481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99898079"/>
      </p:ext>
    </p:extLst>
  </p:cSld>
  <p:clrMapOvr>
    <a:masterClrMapping/>
  </p:clrMapOvr>
  <p:transition spd="slow">
    <p:push dir="u"/>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descr="Silhouette of a woman"/>
          <p:cNvPicPr>
            <a:picLocks noChangeAspect="1" noChangeArrowheads="1"/>
          </p:cNvPicPr>
          <p:nvPr/>
        </p:nvPicPr>
        <p:blipFill rotWithShape="1">
          <a:blip r:embed="rId3">
            <a:duotone>
              <a:prstClr val="black"/>
              <a:schemeClr val="accent4">
                <a:tint val="45000"/>
                <a:satMod val="400000"/>
              </a:schemeClr>
            </a:duotone>
          </a:blip>
          <a:srcRect r="10066"/>
          <a:stretch/>
        </p:blipFill>
        <p:spPr bwMode="auto">
          <a:xfrm>
            <a:off x="13258801" y="-310967"/>
            <a:ext cx="820259" cy="978780"/>
          </a:xfrm>
          <a:prstGeom prst="rect">
            <a:avLst/>
          </a:prstGeom>
          <a:noFill/>
          <a:ln w="9525">
            <a:noFill/>
            <a:miter lim="800000"/>
            <a:headEnd/>
            <a:tailEnd/>
          </a:ln>
        </p:spPr>
      </p:pic>
      <p:sp>
        <p:nvSpPr>
          <p:cNvPr id="39939" name="Title 1"/>
          <p:cNvSpPr>
            <a:spLocks noGrp="1"/>
          </p:cNvSpPr>
          <p:nvPr>
            <p:ph type="ctrTitle"/>
          </p:nvPr>
        </p:nvSpPr>
        <p:spPr>
          <a:xfrm>
            <a:off x="228600" y="788987"/>
            <a:ext cx="7772400" cy="1470025"/>
          </a:xfrm>
        </p:spPr>
        <p:txBody>
          <a:bodyPr/>
          <a:lstStyle/>
          <a:p>
            <a:pPr eaLnBrk="1" hangingPunct="1"/>
            <a:r>
              <a:rPr lang="en-US" sz="5000" b="1" dirty="0" smtClean="0"/>
              <a:t>Airborne Hazards Referral</a:t>
            </a:r>
            <a:br>
              <a:rPr lang="en-US" sz="5000" b="1" dirty="0" smtClean="0"/>
            </a:br>
            <a:r>
              <a:rPr lang="en-US" sz="5000" b="1" dirty="0" smtClean="0"/>
              <a:t>Case Study #1</a:t>
            </a:r>
          </a:p>
        </p:txBody>
      </p:sp>
      <p:sp>
        <p:nvSpPr>
          <p:cNvPr id="8" name="Rectangle 7" descr="48 year old OIF Veteran non-smoker"/>
          <p:cNvSpPr/>
          <p:nvPr/>
        </p:nvSpPr>
        <p:spPr>
          <a:xfrm>
            <a:off x="2171872" y="3416968"/>
            <a:ext cx="3885856" cy="1554272"/>
          </a:xfrm>
          <a:prstGeom prst="rect">
            <a:avLst/>
          </a:prstGeom>
        </p:spPr>
        <p:txBody>
          <a:bodyPr wrap="square">
            <a:spAutoFit/>
          </a:bodyPr>
          <a:lstStyle/>
          <a:p>
            <a:pPr lvl="0" algn="ctr" fontAlgn="auto">
              <a:lnSpc>
                <a:spcPts val="3800"/>
              </a:lnSpc>
              <a:spcBef>
                <a:spcPct val="20000"/>
              </a:spcBef>
              <a:spcAft>
                <a:spcPts val="600"/>
              </a:spcAft>
              <a:defRPr/>
            </a:pPr>
            <a:r>
              <a:rPr lang="en-US" sz="3600" i="1" dirty="0">
                <a:solidFill>
                  <a:prstClr val="white"/>
                </a:solidFill>
                <a:latin typeface="Calibri"/>
              </a:rPr>
              <a:t>48 Year Old OIF </a:t>
            </a:r>
            <a:r>
              <a:rPr lang="en-US" sz="3600" i="1" dirty="0" smtClean="0">
                <a:solidFill>
                  <a:prstClr val="white"/>
                </a:solidFill>
                <a:latin typeface="Calibri"/>
              </a:rPr>
              <a:t>Veteran Non-Smoker</a:t>
            </a:r>
            <a:endParaRPr lang="en-US" sz="3600" i="1" dirty="0">
              <a:solidFill>
                <a:prstClr val="white"/>
              </a:solidFill>
              <a:latin typeface="Calibri"/>
            </a:endParaRPr>
          </a:p>
        </p:txBody>
      </p:sp>
      <p:pic>
        <p:nvPicPr>
          <p:cNvPr id="12" name="Picture 3" descr="Silhouette of a woman"/>
          <p:cNvPicPr>
            <a:picLocks noChangeAspect="1" noChangeArrowheads="1"/>
          </p:cNvPicPr>
          <p:nvPr/>
        </p:nvPicPr>
        <p:blipFill>
          <a:blip r:embed="rId3">
            <a:duotone>
              <a:prstClr val="black"/>
              <a:schemeClr val="accent4">
                <a:tint val="45000"/>
                <a:satMod val="400000"/>
              </a:schemeClr>
            </a:duotone>
          </a:blip>
          <a:srcRect/>
          <a:stretch>
            <a:fillRect/>
          </a:stretch>
        </p:blipFill>
        <p:spPr bwMode="auto">
          <a:xfrm>
            <a:off x="7101386" y="1828800"/>
            <a:ext cx="5090617" cy="506128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itle 1"/>
          <p:cNvSpPr>
            <a:spLocks noGrp="1"/>
          </p:cNvSpPr>
          <p:nvPr>
            <p:ph type="title"/>
          </p:nvPr>
        </p:nvSpPr>
        <p:spPr>
          <a:xfrm>
            <a:off x="164433" y="96252"/>
            <a:ext cx="6705600" cy="1143000"/>
          </a:xfrm>
        </p:spPr>
        <p:txBody>
          <a:bodyPr/>
          <a:lstStyle/>
          <a:p>
            <a:pPr eaLnBrk="1" hangingPunct="1"/>
            <a:r>
              <a:rPr lang="en-US" sz="4800" b="1" dirty="0" smtClean="0"/>
              <a:t>Clinical History</a:t>
            </a:r>
          </a:p>
        </p:txBody>
      </p:sp>
      <p:sp>
        <p:nvSpPr>
          <p:cNvPr id="3" name="Content Placeholder 2"/>
          <p:cNvSpPr>
            <a:spLocks noGrp="1"/>
          </p:cNvSpPr>
          <p:nvPr>
            <p:ph idx="1"/>
          </p:nvPr>
        </p:nvSpPr>
        <p:spPr>
          <a:xfrm>
            <a:off x="164435" y="1143000"/>
            <a:ext cx="7150767" cy="5715000"/>
          </a:xfrm>
        </p:spPr>
        <p:txBody>
          <a:bodyPr rtlCol="0">
            <a:normAutofit lnSpcReduction="10000"/>
          </a:bodyPr>
          <a:lstStyle/>
          <a:p>
            <a:pPr eaLnBrk="1" fontAlgn="auto" hangingPunct="1">
              <a:spcAft>
                <a:spcPts val="600"/>
              </a:spcAft>
              <a:buFont typeface="Arial" pitchFamily="34" charset="0"/>
              <a:buChar char="•"/>
              <a:defRPr/>
            </a:pPr>
            <a:r>
              <a:rPr lang="en-US" dirty="0" smtClean="0"/>
              <a:t>“Breathing problems” &amp; “Hoarseness”</a:t>
            </a:r>
          </a:p>
          <a:p>
            <a:pPr eaLnBrk="1" fontAlgn="auto" hangingPunct="1">
              <a:spcAft>
                <a:spcPts val="600"/>
              </a:spcAft>
              <a:buFont typeface="Arial" pitchFamily="34" charset="0"/>
              <a:buChar char="•"/>
              <a:defRPr/>
            </a:pPr>
            <a:r>
              <a:rPr lang="en-US" dirty="0" smtClean="0"/>
              <a:t>Started</a:t>
            </a:r>
            <a:r>
              <a:rPr lang="en-US" dirty="0"/>
              <a:t> </a:t>
            </a:r>
            <a:r>
              <a:rPr lang="en-US" dirty="0" smtClean="0"/>
              <a:t>in 2005 in Iraq</a:t>
            </a:r>
          </a:p>
          <a:p>
            <a:pPr eaLnBrk="1" fontAlgn="auto" hangingPunct="1">
              <a:spcAft>
                <a:spcPts val="600"/>
              </a:spcAft>
              <a:buFont typeface="Arial" pitchFamily="34" charset="0"/>
              <a:buChar char="•"/>
              <a:defRPr/>
            </a:pPr>
            <a:r>
              <a:rPr lang="en-US" dirty="0" smtClean="0"/>
              <a:t>Worsening over time</a:t>
            </a:r>
          </a:p>
          <a:p>
            <a:pPr eaLnBrk="1" fontAlgn="auto" hangingPunct="1">
              <a:spcAft>
                <a:spcPts val="600"/>
              </a:spcAft>
              <a:buFont typeface="Arial" pitchFamily="34" charset="0"/>
              <a:buChar char="•"/>
              <a:defRPr/>
            </a:pPr>
            <a:r>
              <a:rPr lang="en-US" dirty="0" smtClean="0"/>
              <a:t>Limiting work activities</a:t>
            </a:r>
          </a:p>
          <a:p>
            <a:pPr eaLnBrk="1" fontAlgn="auto" hangingPunct="1">
              <a:spcAft>
                <a:spcPts val="0"/>
              </a:spcAft>
              <a:buFont typeface="Arial" pitchFamily="34" charset="0"/>
              <a:buChar char="•"/>
              <a:defRPr/>
            </a:pPr>
            <a:r>
              <a:rPr lang="en-US" dirty="0" smtClean="0"/>
              <a:t>Diagnostic work-up to date (normal)</a:t>
            </a:r>
          </a:p>
          <a:p>
            <a:pPr lvl="1" eaLnBrk="1" fontAlgn="auto" hangingPunct="1">
              <a:spcBef>
                <a:spcPts val="0"/>
              </a:spcBef>
              <a:spcAft>
                <a:spcPts val="600"/>
              </a:spcAft>
              <a:buFont typeface="Arial" pitchFamily="34" charset="0"/>
              <a:buChar char="•"/>
              <a:defRPr/>
            </a:pPr>
            <a:r>
              <a:rPr lang="en-US" dirty="0" smtClean="0"/>
              <a:t>Spirometry, Chest x-ray, cardiac stress test/echo </a:t>
            </a:r>
          </a:p>
          <a:p>
            <a:pPr lvl="1" eaLnBrk="1" fontAlgn="auto" hangingPunct="1">
              <a:spcBef>
                <a:spcPts val="0"/>
              </a:spcBef>
              <a:spcAft>
                <a:spcPts val="600"/>
              </a:spcAft>
              <a:buFont typeface="Arial" pitchFamily="34" charset="0"/>
              <a:buChar char="•"/>
              <a:defRPr/>
            </a:pPr>
            <a:r>
              <a:rPr lang="en-US" dirty="0" smtClean="0"/>
              <a:t>Chest </a:t>
            </a:r>
            <a:r>
              <a:rPr lang="en-US" dirty="0"/>
              <a:t>CT – “small hiatal hernia”</a:t>
            </a:r>
          </a:p>
          <a:p>
            <a:pPr eaLnBrk="1" fontAlgn="auto" hangingPunct="1">
              <a:spcAft>
                <a:spcPts val="600"/>
              </a:spcAft>
              <a:buFont typeface="Arial" pitchFamily="34" charset="0"/>
              <a:buChar char="•"/>
              <a:defRPr/>
            </a:pPr>
            <a:r>
              <a:rPr lang="en-US" dirty="0" smtClean="0"/>
              <a:t>Trial </a:t>
            </a:r>
            <a:r>
              <a:rPr lang="en-US" dirty="0"/>
              <a:t>of inhalers – “Not helpful”</a:t>
            </a:r>
          </a:p>
          <a:p>
            <a:pPr eaLnBrk="1" fontAlgn="auto" hangingPunct="1">
              <a:spcAft>
                <a:spcPts val="600"/>
              </a:spcAft>
              <a:buFont typeface="Arial" pitchFamily="34" charset="0"/>
              <a:buChar char="•"/>
              <a:defRPr/>
            </a:pPr>
            <a:r>
              <a:rPr lang="en-US" dirty="0"/>
              <a:t>Psychiatry -  “Severe PTSD”</a:t>
            </a:r>
          </a:p>
          <a:p>
            <a:pPr eaLnBrk="1" fontAlgn="auto" hangingPunct="1">
              <a:spcAft>
                <a:spcPts val="600"/>
              </a:spcAft>
              <a:buFont typeface="Arial" pitchFamily="34" charset="0"/>
              <a:buChar char="•"/>
              <a:defRPr/>
            </a:pPr>
            <a:endParaRPr lang="en-US" dirty="0" smtClean="0"/>
          </a:p>
          <a:p>
            <a:pPr marL="457200" lvl="1" indent="0" eaLnBrk="1" fontAlgn="auto" hangingPunct="1">
              <a:spcAft>
                <a:spcPts val="600"/>
              </a:spcAft>
              <a:buNone/>
              <a:defRPr/>
            </a:pPr>
            <a:endParaRPr lang="en-US" dirty="0" smtClean="0"/>
          </a:p>
        </p:txBody>
      </p:sp>
      <p:pic>
        <p:nvPicPr>
          <p:cNvPr id="2" name="Picture 1" descr="Silhouette of a woman looking to the distance"/>
          <p:cNvPicPr>
            <a:picLocks noChangeAspect="1"/>
          </p:cNvPicPr>
          <p:nvPr/>
        </p:nvPicPr>
        <p:blipFill rotWithShape="1">
          <a:blip r:embed="rId3">
            <a:extLst>
              <a:ext uri="{28A0092B-C50C-407E-A947-70E740481C1C}">
                <a14:useLocalDpi xmlns:a14="http://schemas.microsoft.com/office/drawing/2010/main" val="0"/>
              </a:ext>
            </a:extLst>
          </a:blip>
          <a:srcRect l="43780"/>
          <a:stretch/>
        </p:blipFill>
        <p:spPr>
          <a:xfrm flipH="1">
            <a:off x="6400800" y="-12700"/>
            <a:ext cx="5791200" cy="6870700"/>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descr="Silhouette of a woman"/>
          <p:cNvPicPr>
            <a:picLocks noChangeAspect="1" noChangeArrowheads="1"/>
          </p:cNvPicPr>
          <p:nvPr/>
        </p:nvPicPr>
        <p:blipFill>
          <a:blip r:embed="rId3">
            <a:duotone>
              <a:prstClr val="black"/>
              <a:schemeClr val="accent4">
                <a:tint val="45000"/>
                <a:satMod val="400000"/>
              </a:schemeClr>
            </a:duotone>
          </a:blip>
          <a:srcRect/>
          <a:stretch>
            <a:fillRect/>
          </a:stretch>
        </p:blipFill>
        <p:spPr bwMode="auto">
          <a:xfrm>
            <a:off x="8162079" y="2819400"/>
            <a:ext cx="4062007" cy="4038600"/>
          </a:xfrm>
          <a:prstGeom prst="rect">
            <a:avLst/>
          </a:prstGeom>
          <a:noFill/>
          <a:ln w="9525">
            <a:noFill/>
            <a:miter lim="800000"/>
            <a:headEnd/>
            <a:tailEnd/>
          </a:ln>
        </p:spPr>
      </p:pic>
      <p:pic>
        <p:nvPicPr>
          <p:cNvPr id="4" name="Picture 2" descr="speaking bubble from woman's mouth"/>
          <p:cNvPicPr>
            <a:picLocks noChangeAspect="1" noChangeArrowheads="1"/>
          </p:cNvPicPr>
          <p:nvPr/>
        </p:nvPicPr>
        <p:blipFill>
          <a:blip r:embed="rId4"/>
          <a:srcRect/>
          <a:stretch>
            <a:fillRect/>
          </a:stretch>
        </p:blipFill>
        <p:spPr bwMode="auto">
          <a:xfrm>
            <a:off x="621870" y="178423"/>
            <a:ext cx="6972300" cy="4513892"/>
          </a:xfrm>
          <a:prstGeom prst="rect">
            <a:avLst/>
          </a:prstGeom>
          <a:noFill/>
          <a:ln w="9525">
            <a:noFill/>
            <a:miter lim="800000"/>
            <a:headEnd/>
            <a:tailEnd/>
          </a:ln>
        </p:spPr>
      </p:pic>
      <p:pic>
        <p:nvPicPr>
          <p:cNvPr id="5" name="Picture 2" descr="&quot;I'm in limbo... my breathing problems are changing my life... I don't understand what is going on... I'm going through a tough time... But that doesn't mean that I'm crazy.&quot; "/>
          <p:cNvPicPr>
            <a:picLocks noChangeAspect="1" noChangeArrowheads="1"/>
          </p:cNvPicPr>
          <p:nvPr/>
        </p:nvPicPr>
        <p:blipFill rotWithShape="1">
          <a:blip r:embed="rId4"/>
          <a:srcRect l="4196" t="14445" r="4001" b="29257"/>
          <a:stretch/>
        </p:blipFill>
        <p:spPr bwMode="auto">
          <a:xfrm>
            <a:off x="907619" y="529389"/>
            <a:ext cx="6400801" cy="3352800"/>
          </a:xfrm>
          <a:prstGeom prst="rect">
            <a:avLst/>
          </a:prstGeom>
          <a:noFill/>
          <a:ln w="9525">
            <a:noFill/>
            <a:miter lim="800000"/>
            <a:headEnd/>
            <a:tailEnd/>
          </a:ln>
        </p:spPr>
      </p:pic>
    </p:spTree>
    <p:extLst>
      <p:ext uri="{BB962C8B-B14F-4D97-AF65-F5344CB8AC3E}">
        <p14:creationId xmlns:p14="http://schemas.microsoft.com/office/powerpoint/2010/main" val="74809664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3" name="Picture 3" descr="Silhouette of a woman"/>
          <p:cNvPicPr>
            <a:picLocks noChangeAspect="1" noChangeArrowheads="1"/>
          </p:cNvPicPr>
          <p:nvPr/>
        </p:nvPicPr>
        <p:blipFill>
          <a:blip r:embed="rId3">
            <a:duotone>
              <a:prstClr val="black"/>
              <a:schemeClr val="accent4">
                <a:tint val="45000"/>
                <a:satMod val="400000"/>
              </a:schemeClr>
            </a:duotone>
          </a:blip>
          <a:srcRect/>
          <a:stretch>
            <a:fillRect/>
          </a:stretch>
        </p:blipFill>
        <p:spPr bwMode="auto">
          <a:xfrm>
            <a:off x="4879810" y="3682114"/>
            <a:ext cx="3194292" cy="3175886"/>
          </a:xfrm>
          <a:prstGeom prst="rect">
            <a:avLst/>
          </a:prstGeom>
          <a:noFill/>
          <a:ln w="9525">
            <a:noFill/>
            <a:miter lim="800000"/>
            <a:headEnd/>
            <a:tailEnd/>
          </a:ln>
        </p:spPr>
      </p:pic>
      <p:pic>
        <p:nvPicPr>
          <p:cNvPr id="9" name="Picture 2" descr="speaking bubble from woman's mouth"/>
          <p:cNvPicPr>
            <a:picLocks noChangeAspect="1" noChangeArrowheads="1"/>
          </p:cNvPicPr>
          <p:nvPr/>
        </p:nvPicPr>
        <p:blipFill>
          <a:blip r:embed="rId4"/>
          <a:srcRect/>
          <a:stretch>
            <a:fillRect/>
          </a:stretch>
        </p:blipFill>
        <p:spPr bwMode="auto">
          <a:xfrm>
            <a:off x="283743" y="308154"/>
            <a:ext cx="4384509" cy="5330646"/>
          </a:xfrm>
          <a:prstGeom prst="rect">
            <a:avLst/>
          </a:prstGeom>
          <a:noFill/>
          <a:ln w="9525">
            <a:noFill/>
            <a:miter lim="800000"/>
            <a:headEnd/>
            <a:tailEnd/>
          </a:ln>
        </p:spPr>
      </p:pic>
      <p:sp>
        <p:nvSpPr>
          <p:cNvPr id="3" name="Rectangle 2" descr="&quot;I was at Balad,…. I was next to the burn pit…..I breathed in the smoke, now I can’t breathe!&quot;&#10;"/>
          <p:cNvSpPr/>
          <p:nvPr/>
        </p:nvSpPr>
        <p:spPr>
          <a:xfrm>
            <a:off x="459206" y="849094"/>
            <a:ext cx="4000500" cy="3416320"/>
          </a:xfrm>
          <a:prstGeom prst="rect">
            <a:avLst/>
          </a:prstGeom>
          <a:blipFill>
            <a:blip r:embed="rId5"/>
            <a:stretch>
              <a:fillRect/>
            </a:stretch>
          </a:blipFill>
        </p:spPr>
        <p:txBody>
          <a:bodyPr wrap="square">
            <a:spAutoFit/>
          </a:bodyPr>
          <a:lstStyle/>
          <a:p>
            <a:pPr algn="ctr" eaLnBrk="1" hangingPunct="1"/>
            <a:r>
              <a:rPr lang="en-US" sz="3600" i="1" dirty="0"/>
              <a:t>“I was at </a:t>
            </a:r>
            <a:r>
              <a:rPr lang="en-US" sz="3600" i="1" dirty="0" err="1"/>
              <a:t>Balad</a:t>
            </a:r>
            <a:r>
              <a:rPr lang="en-US" sz="3600" i="1" dirty="0"/>
              <a:t>,…. I was next to the burn pit…..I breathed in the smoke, now I can’t breathe!</a:t>
            </a:r>
          </a:p>
        </p:txBody>
      </p:sp>
      <p:sp>
        <p:nvSpPr>
          <p:cNvPr id="46081" name="Content Placeholder 4" descr="&quot;&quot;"/>
          <p:cNvSpPr>
            <a:spLocks noGrp="1"/>
          </p:cNvSpPr>
          <p:nvPr>
            <p:ph idx="1"/>
          </p:nvPr>
        </p:nvSpPr>
        <p:spPr>
          <a:xfrm>
            <a:off x="1981200" y="381000"/>
            <a:ext cx="8229600" cy="6248400"/>
          </a:xfrm>
        </p:spPr>
        <p:txBody>
          <a:bodyPr/>
          <a:lstStyle/>
          <a:p>
            <a:pPr marL="0" indent="0" eaLnBrk="1" hangingPunct="1">
              <a:buNone/>
            </a:pPr>
            <a:endParaRPr lang="en-US" dirty="0" smtClean="0"/>
          </a:p>
          <a:p>
            <a:pPr marL="0" indent="0" eaLnBrk="1" hangingPunct="1">
              <a:buNone/>
            </a:pPr>
            <a:endParaRPr lang="en-US" dirty="0" smtClean="0"/>
          </a:p>
          <a:p>
            <a:pPr marL="0" indent="0" eaLnBrk="1" hangingPunct="1">
              <a:buNone/>
            </a:pPr>
            <a:endParaRPr lang="en-US" dirty="0" smtClean="0"/>
          </a:p>
          <a:p>
            <a:pPr marL="0" indent="0" eaLnBrk="1" hangingPunct="1">
              <a:buNone/>
            </a:pPr>
            <a:endParaRPr lang="en-US" dirty="0" smtClean="0"/>
          </a:p>
        </p:txBody>
      </p:sp>
      <p:sp>
        <p:nvSpPr>
          <p:cNvPr id="4" name="Cloud Callout 3" descr="Cloud thought bubble from woman's head"/>
          <p:cNvSpPr/>
          <p:nvPr/>
        </p:nvSpPr>
        <p:spPr>
          <a:xfrm>
            <a:off x="6435894" y="152400"/>
            <a:ext cx="5542548" cy="3581400"/>
          </a:xfrm>
          <a:prstGeom prst="cloudCallout">
            <a:avLst>
              <a:gd name="adj1" fmla="val -58229"/>
              <a:gd name="adj2" fmla="val 71011"/>
            </a:avLst>
          </a:prstGeom>
          <a:solidFill>
            <a:schemeClr val="accent6">
              <a:lumMod val="60000"/>
              <a:lumOff val="40000"/>
            </a:schemeClr>
          </a:solidFill>
          <a:ln>
            <a:solidFill>
              <a:schemeClr val="bg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p:cNvSpPr>
            <a:spLocks noGrp="1"/>
          </p:cNvSpPr>
          <p:nvPr>
            <p:ph type="title"/>
          </p:nvPr>
        </p:nvSpPr>
        <p:spPr>
          <a:xfrm>
            <a:off x="6980324" y="1038930"/>
            <a:ext cx="4453689" cy="1502280"/>
          </a:xfrm>
        </p:spPr>
        <p:txBody>
          <a:bodyPr/>
          <a:lstStyle/>
          <a:p>
            <a:pPr eaLnBrk="1" hangingPunct="1"/>
            <a:r>
              <a:rPr lang="en-US" sz="5600" b="1" dirty="0" smtClean="0">
                <a:solidFill>
                  <a:schemeClr val="bg1">
                    <a:lumMod val="85000"/>
                    <a:lumOff val="15000"/>
                  </a:schemeClr>
                </a:solidFill>
              </a:rPr>
              <a:t>“VA Burn-pit Registry”</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Solider with helmet looking straight ahead"/>
          <p:cNvPicPr>
            <a:picLocks noChangeAspect="1"/>
          </p:cNvPicPr>
          <p:nvPr/>
        </p:nvPicPr>
        <p:blipFill rotWithShape="1">
          <a:blip r:embed="rId3">
            <a:extLst>
              <a:ext uri="{28A0092B-C50C-407E-A947-70E740481C1C}">
                <a14:useLocalDpi xmlns:a14="http://schemas.microsoft.com/office/drawing/2010/main" val="0"/>
              </a:ext>
            </a:extLst>
          </a:blip>
          <a:srcRect r="29950" b="7968"/>
          <a:stretch/>
        </p:blipFill>
        <p:spPr>
          <a:xfrm flipH="1">
            <a:off x="4343399" y="0"/>
            <a:ext cx="7861299" cy="6858000"/>
          </a:xfrm>
          <a:prstGeom prst="rect">
            <a:avLst/>
          </a:prstGeom>
        </p:spPr>
      </p:pic>
      <p:sp>
        <p:nvSpPr>
          <p:cNvPr id="12" name="Rectangle 11" descr="&quot;&quot;"/>
          <p:cNvSpPr/>
          <p:nvPr/>
        </p:nvSpPr>
        <p:spPr>
          <a:xfrm>
            <a:off x="-176465" y="135617"/>
            <a:ext cx="12561004" cy="2085350"/>
          </a:xfrm>
          <a:prstGeom prst="rect">
            <a:avLst/>
          </a:prstGeom>
          <a:noFill/>
        </p:spPr>
        <p:style>
          <a:lnRef idx="0">
            <a:schemeClr val="accent1">
              <a:hueOff val="0"/>
              <a:satOff val="0"/>
              <a:lumOff val="0"/>
              <a:alphaOff val="0"/>
            </a:schemeClr>
          </a:lnRef>
          <a:fillRef idx="1">
            <a:scrgbClr r="0" g="0" b="0"/>
          </a:fillRef>
          <a:effectRef idx="0">
            <a:schemeClr val="accent1">
              <a:shade val="80000"/>
              <a:hueOff val="0"/>
              <a:satOff val="0"/>
              <a:lumOff val="0"/>
              <a:alphaOff val="0"/>
            </a:schemeClr>
          </a:effectRef>
          <a:fontRef idx="minor">
            <a:schemeClr val="lt1">
              <a:hueOff val="0"/>
              <a:satOff val="0"/>
              <a:lumOff val="0"/>
              <a:alphaOff val="0"/>
            </a:schemeClr>
          </a:fontRef>
        </p:style>
      </p:sp>
      <p:sp>
        <p:nvSpPr>
          <p:cNvPr id="8" name="TextBox 7" descr="1 in 3"/>
          <p:cNvSpPr txBox="1"/>
          <p:nvPr/>
        </p:nvSpPr>
        <p:spPr>
          <a:xfrm>
            <a:off x="92244" y="87491"/>
            <a:ext cx="4038600" cy="1631216"/>
          </a:xfrm>
          <a:prstGeom prst="rect">
            <a:avLst/>
          </a:prstGeom>
          <a:noFill/>
        </p:spPr>
        <p:txBody>
          <a:bodyPr wrap="square" rtlCol="0">
            <a:spAutoFit/>
          </a:bodyPr>
          <a:lstStyle/>
          <a:p>
            <a:pPr algn="ctr"/>
            <a:r>
              <a:rPr lang="en-US" sz="10000" b="1" dirty="0" smtClean="0">
                <a:solidFill>
                  <a:schemeClr val="bg1">
                    <a:lumMod val="75000"/>
                    <a:lumOff val="25000"/>
                  </a:schemeClr>
                </a:solidFill>
              </a:rPr>
              <a:t>1 in 3</a:t>
            </a:r>
            <a:endParaRPr lang="en-US" sz="10000" b="1" dirty="0">
              <a:solidFill>
                <a:schemeClr val="bg1">
                  <a:lumMod val="75000"/>
                  <a:lumOff val="25000"/>
                </a:schemeClr>
              </a:solidFill>
            </a:endParaRPr>
          </a:p>
        </p:txBody>
      </p:sp>
      <p:sp>
        <p:nvSpPr>
          <p:cNvPr id="4" name="TextBox 3" descr="report &quot;definite or probable exposure to environmental hazards&quot;"/>
          <p:cNvSpPr txBox="1"/>
          <p:nvPr/>
        </p:nvSpPr>
        <p:spPr>
          <a:xfrm>
            <a:off x="651712" y="1414234"/>
            <a:ext cx="5562600" cy="1569660"/>
          </a:xfrm>
          <a:prstGeom prst="rect">
            <a:avLst/>
          </a:prstGeom>
          <a:noFill/>
        </p:spPr>
        <p:txBody>
          <a:bodyPr wrap="square" rtlCol="0">
            <a:spAutoFit/>
          </a:bodyPr>
          <a:lstStyle/>
          <a:p>
            <a:r>
              <a:rPr lang="en-US" sz="3200" b="1" dirty="0"/>
              <a:t>r</a:t>
            </a:r>
            <a:r>
              <a:rPr lang="en-US" sz="3200" b="1" dirty="0" smtClean="0"/>
              <a:t>eport “definite or probable exposure to environmental hazards”</a:t>
            </a:r>
            <a:endParaRPr lang="en-US" sz="3200" b="1" dirty="0"/>
          </a:p>
        </p:txBody>
      </p:sp>
      <p:sp>
        <p:nvSpPr>
          <p:cNvPr id="14" name="TextBox 13" descr="1 in 4"/>
          <p:cNvSpPr txBox="1"/>
          <p:nvPr/>
        </p:nvSpPr>
        <p:spPr>
          <a:xfrm>
            <a:off x="128339" y="3144283"/>
            <a:ext cx="4038600" cy="1631216"/>
          </a:xfrm>
          <a:prstGeom prst="rect">
            <a:avLst/>
          </a:prstGeom>
          <a:noFill/>
        </p:spPr>
        <p:txBody>
          <a:bodyPr wrap="square" rtlCol="0">
            <a:spAutoFit/>
          </a:bodyPr>
          <a:lstStyle/>
          <a:p>
            <a:pPr algn="ctr"/>
            <a:r>
              <a:rPr lang="en-US" sz="10000" b="1" dirty="0" smtClean="0">
                <a:solidFill>
                  <a:schemeClr val="bg1">
                    <a:lumMod val="75000"/>
                    <a:lumOff val="25000"/>
                  </a:schemeClr>
                </a:solidFill>
              </a:rPr>
              <a:t>1 in 4</a:t>
            </a:r>
            <a:endParaRPr lang="en-US" sz="10000" b="1" dirty="0">
              <a:solidFill>
                <a:schemeClr val="bg1">
                  <a:lumMod val="75000"/>
                  <a:lumOff val="25000"/>
                </a:schemeClr>
              </a:solidFill>
            </a:endParaRPr>
          </a:p>
        </p:txBody>
      </p:sp>
      <p:sp>
        <p:nvSpPr>
          <p:cNvPr id="7" name="TextBox 6" descr="report &quot;presistent major health concerns due to deployment exposures&quot;"/>
          <p:cNvSpPr txBox="1"/>
          <p:nvPr/>
        </p:nvSpPr>
        <p:spPr>
          <a:xfrm>
            <a:off x="717887" y="4469022"/>
            <a:ext cx="4736432" cy="2062103"/>
          </a:xfrm>
          <a:prstGeom prst="rect">
            <a:avLst/>
          </a:prstGeom>
          <a:noFill/>
        </p:spPr>
        <p:txBody>
          <a:bodyPr wrap="square" rtlCol="0">
            <a:spAutoFit/>
          </a:bodyPr>
          <a:lstStyle/>
          <a:p>
            <a:r>
              <a:rPr lang="en-US" sz="3200" b="1" dirty="0"/>
              <a:t>r</a:t>
            </a:r>
            <a:r>
              <a:rPr lang="en-US" sz="3200" b="1" dirty="0" smtClean="0"/>
              <a:t>eport “persistent major health concerns due to deployment exposures”</a:t>
            </a:r>
            <a:endParaRPr lang="en-US" sz="3200" b="1" dirty="0"/>
          </a:p>
        </p:txBody>
      </p:sp>
    </p:spTree>
    <p:extLst>
      <p:ext uri="{BB962C8B-B14F-4D97-AF65-F5344CB8AC3E}">
        <p14:creationId xmlns:p14="http://schemas.microsoft.com/office/powerpoint/2010/main" val="108486133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descr="&quot;&quot;"/>
          <p:cNvSpPr/>
          <p:nvPr/>
        </p:nvSpPr>
        <p:spPr>
          <a:xfrm>
            <a:off x="0" y="0"/>
            <a:ext cx="12192000" cy="1485900"/>
          </a:xfrm>
          <a:prstGeom prst="rect">
            <a:avLst/>
          </a:prstGeom>
          <a:solidFill>
            <a:schemeClr val="bg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8130" name="Picture 3" descr="image of My VeHU Campus blue polling Icon"/>
          <p:cNvPicPr>
            <a:picLocks noChangeAspect="1"/>
          </p:cNvPicPr>
          <p:nvPr/>
        </p:nvPicPr>
        <p:blipFill>
          <a:blip r:embed="rId3"/>
          <a:srcRect/>
          <a:stretch>
            <a:fillRect/>
          </a:stretch>
        </p:blipFill>
        <p:spPr bwMode="auto">
          <a:xfrm>
            <a:off x="452188" y="134352"/>
            <a:ext cx="1200151" cy="1200150"/>
          </a:xfrm>
          <a:prstGeom prst="rect">
            <a:avLst/>
          </a:prstGeom>
          <a:noFill/>
          <a:ln w="9525">
            <a:noFill/>
            <a:miter lim="800000"/>
            <a:headEnd/>
            <a:tailEnd/>
          </a:ln>
        </p:spPr>
      </p:pic>
      <p:sp>
        <p:nvSpPr>
          <p:cNvPr id="48131" name="Title 3"/>
          <p:cNvSpPr>
            <a:spLocks noGrp="1"/>
          </p:cNvSpPr>
          <p:nvPr>
            <p:ph type="title"/>
          </p:nvPr>
        </p:nvSpPr>
        <p:spPr>
          <a:xfrm>
            <a:off x="1820779" y="186489"/>
            <a:ext cx="4275223" cy="1143000"/>
          </a:xfrm>
        </p:spPr>
        <p:txBody>
          <a:bodyPr/>
          <a:lstStyle/>
          <a:p>
            <a:pPr eaLnBrk="1" hangingPunct="1"/>
            <a:r>
              <a:rPr lang="en-US" sz="5600" b="1" dirty="0" smtClean="0"/>
              <a:t>Poll Question</a:t>
            </a:r>
          </a:p>
        </p:txBody>
      </p:sp>
      <p:sp>
        <p:nvSpPr>
          <p:cNvPr id="48129" name="Content Placeholder 4"/>
          <p:cNvSpPr>
            <a:spLocks noGrp="1"/>
          </p:cNvSpPr>
          <p:nvPr>
            <p:ph idx="1"/>
          </p:nvPr>
        </p:nvSpPr>
        <p:spPr>
          <a:xfrm>
            <a:off x="609600" y="1905000"/>
            <a:ext cx="10896600" cy="4457700"/>
          </a:xfrm>
        </p:spPr>
        <p:txBody>
          <a:bodyPr/>
          <a:lstStyle/>
          <a:p>
            <a:pPr marL="0" indent="0" eaLnBrk="1" hangingPunct="1">
              <a:buNone/>
            </a:pPr>
            <a:r>
              <a:rPr lang="en-US" sz="4400" dirty="0"/>
              <a:t>Have you seen patients like this with concerns about AH exposures?</a:t>
            </a:r>
          </a:p>
          <a:p>
            <a:pPr marL="0" indent="0" eaLnBrk="1" hangingPunct="1">
              <a:buNone/>
            </a:pPr>
            <a:r>
              <a:rPr lang="en-US" sz="4400" dirty="0"/>
              <a:t>	A. Yes</a:t>
            </a:r>
          </a:p>
          <a:p>
            <a:pPr marL="800100" lvl="2" indent="0" eaLnBrk="1" hangingPunct="1">
              <a:buNone/>
            </a:pPr>
            <a:r>
              <a:rPr lang="en-US" sz="4400" dirty="0"/>
              <a:t> B. No</a:t>
            </a:r>
          </a:p>
          <a:p>
            <a:pPr marL="800100" lvl="2" indent="0" eaLnBrk="1" hangingPunct="1">
              <a:buNone/>
            </a:pPr>
            <a:r>
              <a:rPr lang="en-US" sz="4400" dirty="0"/>
              <a:t> C. Unsure</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descr="&quot; &quot; "/>
          <p:cNvSpPr/>
          <p:nvPr/>
        </p:nvSpPr>
        <p:spPr>
          <a:xfrm>
            <a:off x="397044" y="0"/>
            <a:ext cx="2743199" cy="685800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273" name="Title 1"/>
          <p:cNvSpPr>
            <a:spLocks noGrp="1"/>
          </p:cNvSpPr>
          <p:nvPr>
            <p:ph type="title"/>
          </p:nvPr>
        </p:nvSpPr>
        <p:spPr>
          <a:xfrm>
            <a:off x="2" y="50830"/>
            <a:ext cx="3576801" cy="3378170"/>
          </a:xfrm>
        </p:spPr>
        <p:txBody>
          <a:bodyPr/>
          <a:lstStyle/>
          <a:p>
            <a:pPr eaLnBrk="1" hangingPunct="1"/>
            <a:r>
              <a:rPr lang="en-US" sz="4800" b="1" dirty="0" smtClean="0"/>
              <a:t>Exposure History</a:t>
            </a:r>
          </a:p>
        </p:txBody>
      </p:sp>
      <p:pic>
        <p:nvPicPr>
          <p:cNvPr id="4" name="Picture 3" descr="person holding a clipboar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18811" y="-185981"/>
            <a:ext cx="9945117" cy="7001362"/>
          </a:xfrm>
          <a:prstGeom prst="rect">
            <a:avLst/>
          </a:prstGeom>
        </p:spPr>
      </p:pic>
      <p:sp>
        <p:nvSpPr>
          <p:cNvPr id="3" name="Content Placeholder 2"/>
          <p:cNvSpPr>
            <a:spLocks noGrp="1"/>
          </p:cNvSpPr>
          <p:nvPr>
            <p:ph idx="1"/>
          </p:nvPr>
        </p:nvSpPr>
        <p:spPr>
          <a:xfrm>
            <a:off x="5603292" y="1662521"/>
            <a:ext cx="5638800" cy="5075164"/>
          </a:xfrm>
        </p:spPr>
        <p:txBody>
          <a:bodyPr rtlCol="0">
            <a:normAutofit lnSpcReduction="10000"/>
          </a:bodyPr>
          <a:lstStyle/>
          <a:p>
            <a:pPr eaLnBrk="1" fontAlgn="auto" hangingPunct="1">
              <a:spcAft>
                <a:spcPts val="0"/>
              </a:spcAft>
              <a:buFont typeface="Arial" pitchFamily="34" charset="0"/>
              <a:buChar char="•"/>
              <a:defRPr/>
            </a:pPr>
            <a:r>
              <a:rPr lang="en-US" sz="3600" b="1" dirty="0" smtClean="0">
                <a:solidFill>
                  <a:schemeClr val="bg1">
                    <a:lumMod val="85000"/>
                    <a:lumOff val="15000"/>
                  </a:schemeClr>
                </a:solidFill>
              </a:rPr>
              <a:t>Military Exposures</a:t>
            </a:r>
          </a:p>
          <a:p>
            <a:pPr lvl="1" eaLnBrk="1" fontAlgn="auto" hangingPunct="1">
              <a:spcAft>
                <a:spcPts val="0"/>
              </a:spcAft>
              <a:buFont typeface="Arial" pitchFamily="34" charset="0"/>
              <a:buChar char="–"/>
              <a:defRPr/>
            </a:pPr>
            <a:r>
              <a:rPr lang="en-US" sz="3000" dirty="0" smtClean="0">
                <a:solidFill>
                  <a:schemeClr val="bg1">
                    <a:lumMod val="85000"/>
                    <a:lumOff val="15000"/>
                  </a:schemeClr>
                </a:solidFill>
              </a:rPr>
              <a:t>Military occupation specialty </a:t>
            </a:r>
          </a:p>
          <a:p>
            <a:pPr lvl="1" eaLnBrk="1" fontAlgn="auto" hangingPunct="1">
              <a:spcAft>
                <a:spcPts val="0"/>
              </a:spcAft>
              <a:buFont typeface="Arial" pitchFamily="34" charset="0"/>
              <a:buChar char="–"/>
              <a:defRPr/>
            </a:pPr>
            <a:r>
              <a:rPr lang="en-US" sz="3000" dirty="0" smtClean="0">
                <a:solidFill>
                  <a:schemeClr val="bg1">
                    <a:lumMod val="85000"/>
                    <a:lumOff val="15000"/>
                  </a:schemeClr>
                </a:solidFill>
              </a:rPr>
              <a:t>Deployment-related exposures</a:t>
            </a:r>
          </a:p>
          <a:p>
            <a:pPr marL="457200" lvl="1" indent="0" eaLnBrk="1" fontAlgn="auto" hangingPunct="1">
              <a:spcAft>
                <a:spcPts val="0"/>
              </a:spcAft>
              <a:buNone/>
              <a:defRPr/>
            </a:pPr>
            <a:endParaRPr lang="en-US" dirty="0" smtClean="0">
              <a:solidFill>
                <a:schemeClr val="bg1">
                  <a:lumMod val="85000"/>
                  <a:lumOff val="15000"/>
                </a:schemeClr>
              </a:solidFill>
            </a:endParaRPr>
          </a:p>
          <a:p>
            <a:pPr eaLnBrk="1" fontAlgn="auto" hangingPunct="1">
              <a:spcAft>
                <a:spcPts val="0"/>
              </a:spcAft>
              <a:buFont typeface="Arial" pitchFamily="34" charset="0"/>
              <a:buChar char="•"/>
              <a:defRPr/>
            </a:pPr>
            <a:r>
              <a:rPr lang="en-US" sz="3600" b="1" dirty="0" smtClean="0">
                <a:solidFill>
                  <a:schemeClr val="bg1">
                    <a:lumMod val="85000"/>
                    <a:lumOff val="15000"/>
                  </a:schemeClr>
                </a:solidFill>
              </a:rPr>
              <a:t>Non Military Exposures</a:t>
            </a:r>
          </a:p>
          <a:p>
            <a:pPr lvl="1" eaLnBrk="1" fontAlgn="auto" hangingPunct="1">
              <a:spcAft>
                <a:spcPts val="0"/>
              </a:spcAft>
              <a:buFont typeface="Arial" pitchFamily="34" charset="0"/>
              <a:buChar char="–"/>
              <a:defRPr/>
            </a:pPr>
            <a:r>
              <a:rPr lang="en-US" sz="3000" dirty="0" smtClean="0">
                <a:solidFill>
                  <a:schemeClr val="bg1">
                    <a:lumMod val="85000"/>
                    <a:lumOff val="15000"/>
                  </a:schemeClr>
                </a:solidFill>
              </a:rPr>
              <a:t>Civilian occupational exposures</a:t>
            </a:r>
          </a:p>
          <a:p>
            <a:pPr lvl="1" eaLnBrk="1" fontAlgn="auto" hangingPunct="1">
              <a:spcAft>
                <a:spcPts val="0"/>
              </a:spcAft>
              <a:buFont typeface="Arial" pitchFamily="34" charset="0"/>
              <a:buChar char="–"/>
              <a:defRPr/>
            </a:pPr>
            <a:r>
              <a:rPr lang="en-US" sz="3000" dirty="0" smtClean="0">
                <a:solidFill>
                  <a:schemeClr val="bg1">
                    <a:lumMod val="85000"/>
                    <a:lumOff val="15000"/>
                  </a:schemeClr>
                </a:solidFill>
              </a:rPr>
              <a:t>Civilian non-occupational exposures</a:t>
            </a:r>
            <a:endParaRPr lang="en-US" dirty="0">
              <a:solidFill>
                <a:schemeClr val="bg1">
                  <a:lumMod val="85000"/>
                  <a:lumOff val="15000"/>
                </a:schemeClr>
              </a:solidFill>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large military vechiles hauling other vechiles "/>
          <p:cNvPicPr>
            <a:picLocks noChangeAspect="1"/>
          </p:cNvPicPr>
          <p:nvPr/>
        </p:nvPicPr>
        <p:blipFill rotWithShape="1">
          <a:blip r:embed="rId3" cstate="print">
            <a:extLst>
              <a:ext uri="{28A0092B-C50C-407E-A947-70E740481C1C}">
                <a14:useLocalDpi xmlns:a14="http://schemas.microsoft.com/office/drawing/2010/main" val="0"/>
              </a:ext>
            </a:extLst>
          </a:blip>
          <a:srcRect b="95671"/>
          <a:stretch/>
        </p:blipFill>
        <p:spPr>
          <a:xfrm>
            <a:off x="4012" y="0"/>
            <a:ext cx="12187989" cy="351046"/>
          </a:xfrm>
          <a:prstGeom prst="rect">
            <a:avLst/>
          </a:prstGeom>
        </p:spPr>
      </p:pic>
      <p:pic>
        <p:nvPicPr>
          <p:cNvPr id="7" name="Picture 6" descr="&quot;&quot;"/>
          <p:cNvPicPr>
            <a:picLocks noChangeAspect="1"/>
          </p:cNvPicPr>
          <p:nvPr/>
        </p:nvPicPr>
        <p:blipFill rotWithShape="1">
          <a:blip r:embed="rId4" cstate="print">
            <a:extLst>
              <a:ext uri="{28A0092B-C50C-407E-A947-70E740481C1C}">
                <a14:useLocalDpi xmlns:a14="http://schemas.microsoft.com/office/drawing/2010/main" val="0"/>
              </a:ext>
            </a:extLst>
          </a:blip>
          <a:srcRect b="16747"/>
          <a:stretch/>
        </p:blipFill>
        <p:spPr>
          <a:xfrm>
            <a:off x="0" y="106154"/>
            <a:ext cx="12187989" cy="6751846"/>
          </a:xfrm>
          <a:prstGeom prst="rect">
            <a:avLst/>
          </a:prstGeom>
        </p:spPr>
      </p:pic>
      <p:sp>
        <p:nvSpPr>
          <p:cNvPr id="6" name="Rectangle 5" descr="&quot;&quot;"/>
          <p:cNvSpPr/>
          <p:nvPr/>
        </p:nvSpPr>
        <p:spPr>
          <a:xfrm>
            <a:off x="0" y="0"/>
            <a:ext cx="12192000" cy="2438400"/>
          </a:xfrm>
          <a:prstGeom prst="rect">
            <a:avLst/>
          </a:prstGeom>
          <a:solidFill>
            <a:schemeClr val="tx2">
              <a:lumMod val="25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09600" y="0"/>
            <a:ext cx="3657600" cy="2446504"/>
          </a:xfrm>
        </p:spPr>
        <p:txBody>
          <a:bodyPr rtlCol="0">
            <a:noAutofit/>
          </a:bodyPr>
          <a:lstStyle/>
          <a:p>
            <a:pPr eaLnBrk="1" fontAlgn="auto" hangingPunct="1">
              <a:spcAft>
                <a:spcPts val="0"/>
              </a:spcAft>
              <a:defRPr/>
            </a:pPr>
            <a:r>
              <a:rPr lang="en-US" sz="4800" b="1" dirty="0"/>
              <a:t>Military </a:t>
            </a:r>
            <a:r>
              <a:rPr lang="en-US" sz="4800" b="1" dirty="0" smtClean="0"/>
              <a:t>Exposure History</a:t>
            </a:r>
            <a:endParaRPr lang="en-US" sz="4800" b="1" dirty="0"/>
          </a:p>
        </p:txBody>
      </p:sp>
      <p:sp>
        <p:nvSpPr>
          <p:cNvPr id="3" name="Content Placeholder 2"/>
          <p:cNvSpPr>
            <a:spLocks noGrp="1"/>
          </p:cNvSpPr>
          <p:nvPr>
            <p:ph idx="1"/>
          </p:nvPr>
        </p:nvSpPr>
        <p:spPr>
          <a:xfrm>
            <a:off x="4876800" y="94122"/>
            <a:ext cx="7315200" cy="2320215"/>
          </a:xfrm>
        </p:spPr>
        <p:txBody>
          <a:bodyPr rtlCol="0">
            <a:normAutofit/>
          </a:bodyPr>
          <a:lstStyle/>
          <a:p>
            <a:pPr marL="0" indent="0" eaLnBrk="1" fontAlgn="auto" hangingPunct="1">
              <a:spcAft>
                <a:spcPts val="0"/>
              </a:spcAft>
              <a:buNone/>
              <a:defRPr/>
            </a:pPr>
            <a:r>
              <a:rPr lang="en-US" sz="3600" dirty="0" smtClean="0"/>
              <a:t>Army Corps of Engineers (10 years)</a:t>
            </a:r>
          </a:p>
          <a:p>
            <a:pPr marL="508000" lvl="1" indent="-457200" eaLnBrk="1" fontAlgn="auto" hangingPunct="1">
              <a:spcAft>
                <a:spcPts val="0"/>
              </a:spcAft>
              <a:buFont typeface="Wingdings" panose="05000000000000000000" pitchFamily="2" charset="2"/>
              <a:buChar char="Ø"/>
              <a:defRPr/>
            </a:pPr>
            <a:r>
              <a:rPr lang="en-US" sz="3200" dirty="0" smtClean="0"/>
              <a:t>Motor pool construction trucks</a:t>
            </a:r>
          </a:p>
          <a:p>
            <a:pPr lvl="2" eaLnBrk="1" fontAlgn="auto" hangingPunct="1">
              <a:spcAft>
                <a:spcPts val="0"/>
              </a:spcAft>
              <a:buFont typeface="Courier New" panose="02070309020205020404" pitchFamily="49" charset="0"/>
              <a:buChar char="o"/>
              <a:defRPr/>
            </a:pPr>
            <a:r>
              <a:rPr lang="en-US" sz="2800" dirty="0" smtClean="0"/>
              <a:t> Diesel exhaust fumes</a:t>
            </a:r>
          </a:p>
          <a:p>
            <a:pPr lvl="2" eaLnBrk="1" fontAlgn="auto" hangingPunct="1">
              <a:spcAft>
                <a:spcPts val="0"/>
              </a:spcAft>
              <a:buFont typeface="Courier New" panose="02070309020205020404" pitchFamily="49" charset="0"/>
              <a:buChar char="o"/>
              <a:defRPr/>
            </a:pPr>
            <a:r>
              <a:rPr lang="en-US" sz="2800" dirty="0" smtClean="0"/>
              <a:t> Construction dusts</a:t>
            </a:r>
          </a:p>
          <a:p>
            <a:pPr marL="914400" lvl="2" indent="0" eaLnBrk="1" fontAlgn="auto" hangingPunct="1">
              <a:spcAft>
                <a:spcPts val="0"/>
              </a:spcAft>
              <a:buNone/>
              <a:defRPr/>
            </a:pPr>
            <a:endParaRPr lang="en-US" dirty="0" smtClean="0"/>
          </a:p>
          <a:p>
            <a:pPr lvl="1" eaLnBrk="1" fontAlgn="auto" hangingPunct="1">
              <a:spcAft>
                <a:spcPts val="0"/>
              </a:spcAft>
              <a:buFont typeface="Arial" pitchFamily="34" charset="0"/>
              <a:buChar char="–"/>
              <a:defRPr/>
            </a:pPr>
            <a:endParaRPr lang="en-US"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U.S. Soldiers walk from the dining facility during a sandstorm"/>
          <p:cNvPicPr>
            <a:picLocks noChangeAspect="1"/>
          </p:cNvPicPr>
          <p:nvPr/>
        </p:nvPicPr>
        <p:blipFill rotWithShape="1">
          <a:blip r:embed="rId3">
            <a:extLst>
              <a:ext uri="{28A0092B-C50C-407E-A947-70E740481C1C}">
                <a14:useLocalDpi xmlns:a14="http://schemas.microsoft.com/office/drawing/2010/main" val="0"/>
              </a:ext>
            </a:extLst>
          </a:blip>
          <a:srcRect r="32769" b="26520"/>
          <a:stretch/>
        </p:blipFill>
        <p:spPr>
          <a:xfrm>
            <a:off x="6083300" y="2424450"/>
            <a:ext cx="6108700" cy="4433550"/>
          </a:xfrm>
          <a:prstGeom prst="rect">
            <a:avLst/>
          </a:prstGeom>
        </p:spPr>
      </p:pic>
      <p:pic>
        <p:nvPicPr>
          <p:cNvPr id="8" name="Picture 7" descr="A fire burns in a burn pit "/>
          <p:cNvPicPr>
            <a:picLocks noChangeAspect="1"/>
          </p:cNvPicPr>
          <p:nvPr/>
        </p:nvPicPr>
        <p:blipFill rotWithShape="1">
          <a:blip r:embed="rId4" cstate="print">
            <a:extLst>
              <a:ext uri="{28A0092B-C50C-407E-A947-70E740481C1C}">
                <a14:useLocalDpi xmlns:a14="http://schemas.microsoft.com/office/drawing/2010/main" val="0"/>
              </a:ext>
            </a:extLst>
          </a:blip>
          <a:srcRect l="8264"/>
          <a:stretch/>
        </p:blipFill>
        <p:spPr>
          <a:xfrm>
            <a:off x="0" y="2424545"/>
            <a:ext cx="6096000" cy="4433454"/>
          </a:xfrm>
          <a:prstGeom prst="rect">
            <a:avLst/>
          </a:prstGeom>
        </p:spPr>
      </p:pic>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dirty="0"/>
              <a:t>Military </a:t>
            </a:r>
            <a:r>
              <a:rPr lang="en-US" dirty="0" smtClean="0"/>
              <a:t>Exposure History</a:t>
            </a:r>
            <a:r>
              <a:rPr lang="en-US" dirty="0"/>
              <a:t/>
            </a:r>
            <a:br>
              <a:rPr lang="en-US" dirty="0"/>
            </a:br>
            <a:endParaRPr lang="en-US" dirty="0"/>
          </a:p>
        </p:txBody>
      </p:sp>
      <p:sp>
        <p:nvSpPr>
          <p:cNvPr id="6" name="Rectangle 5" descr="&quot; &quot;"/>
          <p:cNvSpPr/>
          <p:nvPr/>
        </p:nvSpPr>
        <p:spPr>
          <a:xfrm>
            <a:off x="0" y="0"/>
            <a:ext cx="12192000" cy="2438400"/>
          </a:xfrm>
          <a:prstGeom prst="rect">
            <a:avLst/>
          </a:prstGeom>
          <a:solidFill>
            <a:schemeClr val="tx2">
              <a:lumMod val="1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p:cNvSpPr txBox="1">
            <a:spLocks/>
          </p:cNvSpPr>
          <p:nvPr/>
        </p:nvSpPr>
        <p:spPr bwMode="auto">
          <a:xfrm>
            <a:off x="238627" y="0"/>
            <a:ext cx="3657600" cy="2446504"/>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no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US" sz="4800" b="1" dirty="0" smtClean="0"/>
              <a:t>Military Exposure History</a:t>
            </a:r>
            <a:endParaRPr lang="en-US" sz="4800" b="1" dirty="0"/>
          </a:p>
        </p:txBody>
      </p:sp>
      <p:sp>
        <p:nvSpPr>
          <p:cNvPr id="3" name="Content Placeholder 2"/>
          <p:cNvSpPr>
            <a:spLocks noGrp="1"/>
          </p:cNvSpPr>
          <p:nvPr>
            <p:ph idx="1"/>
          </p:nvPr>
        </p:nvSpPr>
        <p:spPr>
          <a:xfrm>
            <a:off x="3866148" y="-381000"/>
            <a:ext cx="8229600" cy="4525963"/>
          </a:xfrm>
        </p:spPr>
        <p:txBody>
          <a:bodyPr rtlCol="0">
            <a:normAutofit/>
          </a:bodyPr>
          <a:lstStyle/>
          <a:p>
            <a:pPr marL="914400" lvl="2" indent="0" eaLnBrk="1" fontAlgn="auto" hangingPunct="1">
              <a:spcAft>
                <a:spcPts val="0"/>
              </a:spcAft>
              <a:buNone/>
              <a:defRPr/>
            </a:pPr>
            <a:endParaRPr lang="en-US" dirty="0" smtClean="0"/>
          </a:p>
          <a:p>
            <a:pPr marL="0" indent="0" eaLnBrk="1" fontAlgn="auto" hangingPunct="1">
              <a:spcAft>
                <a:spcPts val="0"/>
              </a:spcAft>
              <a:buNone/>
              <a:defRPr/>
            </a:pPr>
            <a:r>
              <a:rPr lang="en-US" sz="3600" dirty="0" smtClean="0"/>
              <a:t>Deployment-related exposures (1/04-6/05)</a:t>
            </a:r>
            <a:endParaRPr lang="en-US" sz="3600" dirty="0"/>
          </a:p>
          <a:p>
            <a:pPr marL="336550" lvl="1" eaLnBrk="1" fontAlgn="auto" hangingPunct="1">
              <a:spcAft>
                <a:spcPts val="0"/>
              </a:spcAft>
              <a:buFont typeface="Wingdings" panose="05000000000000000000" pitchFamily="2" charset="2"/>
              <a:buChar char="Ø"/>
              <a:defRPr/>
            </a:pPr>
            <a:r>
              <a:rPr lang="en-US" sz="3000" dirty="0" smtClean="0"/>
              <a:t> </a:t>
            </a:r>
            <a:r>
              <a:rPr lang="en-US" sz="3100" dirty="0" smtClean="0"/>
              <a:t>Kuwait:  </a:t>
            </a:r>
            <a:r>
              <a:rPr lang="en-US" sz="3100" dirty="0"/>
              <a:t>“monster sand and dust storms”</a:t>
            </a:r>
            <a:endParaRPr lang="en-US" sz="3100" dirty="0" smtClean="0"/>
          </a:p>
          <a:p>
            <a:pPr marL="336550" lvl="1" eaLnBrk="1" fontAlgn="auto" hangingPunct="1">
              <a:spcAft>
                <a:spcPts val="0"/>
              </a:spcAft>
              <a:buFont typeface="Wingdings" panose="05000000000000000000" pitchFamily="2" charset="2"/>
              <a:buChar char="Ø"/>
              <a:defRPr/>
            </a:pPr>
            <a:r>
              <a:rPr lang="en-US" sz="3100" dirty="0" smtClean="0"/>
              <a:t> Iraq: “</a:t>
            </a:r>
            <a:r>
              <a:rPr lang="en-US" sz="3100" dirty="0" err="1" smtClean="0"/>
              <a:t>Balad</a:t>
            </a:r>
            <a:r>
              <a:rPr lang="en-US" sz="3100" dirty="0" smtClean="0"/>
              <a:t> burn pit- burned 24/7”</a:t>
            </a:r>
          </a:p>
          <a:p>
            <a:pPr marL="336550" lvl="1" eaLnBrk="1" fontAlgn="auto" hangingPunct="1">
              <a:spcAft>
                <a:spcPts val="0"/>
              </a:spcAft>
              <a:buFont typeface="Wingdings" panose="05000000000000000000" pitchFamily="2" charset="2"/>
              <a:buChar char="Ø"/>
              <a:defRPr/>
            </a:pPr>
            <a:r>
              <a:rPr lang="en-US" sz="3100" dirty="0" smtClean="0"/>
              <a:t> Sick often – “Iraqi crud”</a:t>
            </a:r>
          </a:p>
          <a:p>
            <a:pPr lvl="1" eaLnBrk="1" fontAlgn="auto" hangingPunct="1">
              <a:spcAft>
                <a:spcPts val="0"/>
              </a:spcAft>
              <a:buFont typeface="Arial" pitchFamily="34" charset="0"/>
              <a:buChar char="–"/>
              <a:defRPr/>
            </a:pPr>
            <a:endParaRPr lang="en-US" dirty="0"/>
          </a:p>
        </p:txBody>
      </p:sp>
    </p:spTree>
    <p:extLst>
      <p:ext uri="{BB962C8B-B14F-4D97-AF65-F5344CB8AC3E}">
        <p14:creationId xmlns:p14="http://schemas.microsoft.com/office/powerpoint/2010/main" val="209877380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descr="&quot;&quot;"/>
          <p:cNvSpPr/>
          <p:nvPr/>
        </p:nvSpPr>
        <p:spPr>
          <a:xfrm>
            <a:off x="0" y="0"/>
            <a:ext cx="12192000" cy="1485900"/>
          </a:xfrm>
          <a:prstGeom prst="rect">
            <a:avLst/>
          </a:prstGeom>
          <a:solidFill>
            <a:schemeClr val="bg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3" descr="image of My VeHU Campus blue polling Icon"/>
          <p:cNvPicPr>
            <a:picLocks noChangeAspect="1"/>
          </p:cNvPicPr>
          <p:nvPr/>
        </p:nvPicPr>
        <p:blipFill>
          <a:blip r:embed="rId3"/>
          <a:srcRect/>
          <a:stretch>
            <a:fillRect/>
          </a:stretch>
        </p:blipFill>
        <p:spPr bwMode="auto">
          <a:xfrm>
            <a:off x="452188" y="134352"/>
            <a:ext cx="1200151" cy="1200150"/>
          </a:xfrm>
          <a:prstGeom prst="rect">
            <a:avLst/>
          </a:prstGeom>
          <a:noFill/>
          <a:ln w="9525">
            <a:noFill/>
            <a:miter lim="800000"/>
            <a:headEnd/>
            <a:tailEnd/>
          </a:ln>
        </p:spPr>
      </p:pic>
      <p:sp>
        <p:nvSpPr>
          <p:cNvPr id="8" name="Title 3"/>
          <p:cNvSpPr>
            <a:spLocks noGrp="1"/>
          </p:cNvSpPr>
          <p:nvPr>
            <p:ph type="title"/>
          </p:nvPr>
        </p:nvSpPr>
        <p:spPr>
          <a:xfrm>
            <a:off x="1820779" y="186489"/>
            <a:ext cx="4275223" cy="1143000"/>
          </a:xfrm>
        </p:spPr>
        <p:txBody>
          <a:bodyPr/>
          <a:lstStyle/>
          <a:p>
            <a:pPr eaLnBrk="1" hangingPunct="1"/>
            <a:r>
              <a:rPr lang="en-US" sz="5600" b="1" dirty="0" smtClean="0"/>
              <a:t>Poll Results</a:t>
            </a:r>
          </a:p>
        </p:txBody>
      </p:sp>
      <p:sp>
        <p:nvSpPr>
          <p:cNvPr id="52225" name="Content Placeholder 4"/>
          <p:cNvSpPr>
            <a:spLocks noGrp="1"/>
          </p:cNvSpPr>
          <p:nvPr>
            <p:ph idx="1"/>
          </p:nvPr>
        </p:nvSpPr>
        <p:spPr>
          <a:xfrm>
            <a:off x="452187" y="1888955"/>
            <a:ext cx="5643813" cy="5185611"/>
          </a:xfrm>
        </p:spPr>
        <p:txBody>
          <a:bodyPr/>
          <a:lstStyle/>
          <a:p>
            <a:pPr marL="0" indent="0" eaLnBrk="1" hangingPunct="1">
              <a:buNone/>
            </a:pPr>
            <a:r>
              <a:rPr lang="en-US" sz="4000" dirty="0"/>
              <a:t>Have you seen patients like this with concerns about AH exposures?</a:t>
            </a:r>
          </a:p>
          <a:p>
            <a:pPr marL="577850" lvl="2" indent="-514350" eaLnBrk="1" hangingPunct="1">
              <a:buFont typeface="Calibri" pitchFamily="34" charset="0"/>
              <a:buAutoNum type="alphaUcPeriod"/>
            </a:pPr>
            <a:r>
              <a:rPr lang="en-US" sz="4000" dirty="0" smtClean="0"/>
              <a:t>Yes</a:t>
            </a:r>
            <a:endParaRPr lang="en-US" sz="4000" dirty="0"/>
          </a:p>
          <a:p>
            <a:pPr marL="577850" lvl="2" indent="-514350" eaLnBrk="1" hangingPunct="1">
              <a:buFont typeface="Calibri" pitchFamily="34" charset="0"/>
              <a:buAutoNum type="alphaUcPeriod"/>
            </a:pPr>
            <a:r>
              <a:rPr lang="en-US" sz="4000" dirty="0" smtClean="0"/>
              <a:t>No</a:t>
            </a:r>
            <a:endParaRPr lang="en-US" sz="4000" dirty="0"/>
          </a:p>
          <a:p>
            <a:pPr marL="577850" lvl="2" indent="-514350" eaLnBrk="1" hangingPunct="1">
              <a:buFont typeface="Calibri" pitchFamily="34" charset="0"/>
              <a:buAutoNum type="alphaUcPeriod"/>
            </a:pPr>
            <a:r>
              <a:rPr lang="en-US" sz="4000" dirty="0" smtClean="0"/>
              <a:t>Unsure</a:t>
            </a:r>
            <a:endParaRPr lang="en-US" sz="4000" dirty="0"/>
          </a:p>
          <a:p>
            <a:pPr marL="1314450" lvl="2" indent="-514350" eaLnBrk="1" hangingPunct="1">
              <a:buFont typeface="Calibri" pitchFamily="34" charset="0"/>
              <a:buAutoNum type="alphaUcPeriod"/>
            </a:pPr>
            <a:endParaRPr lang="en-US" sz="3600" dirty="0"/>
          </a:p>
        </p:txBody>
      </p:sp>
    </p:spTree>
    <p:extLst>
      <p:ext uri="{BB962C8B-B14F-4D97-AF65-F5344CB8AC3E}">
        <p14:creationId xmlns:p14="http://schemas.microsoft.com/office/powerpoint/2010/main" val="312718665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burn pit"/>
          <p:cNvPicPr>
            <a:picLocks noChangeAspect="1"/>
          </p:cNvPicPr>
          <p:nvPr/>
        </p:nvPicPr>
        <p:blipFill rotWithShape="1">
          <a:blip r:embed="rId3" cstate="print">
            <a:extLst>
              <a:ext uri="{28A0092B-C50C-407E-A947-70E740481C1C}">
                <a14:useLocalDpi xmlns:a14="http://schemas.microsoft.com/office/drawing/2010/main" val="0"/>
              </a:ext>
            </a:extLst>
          </a:blip>
          <a:srcRect l="8264" t="22656"/>
          <a:stretch/>
        </p:blipFill>
        <p:spPr>
          <a:xfrm>
            <a:off x="0" y="-1"/>
            <a:ext cx="12192000" cy="6857999"/>
          </a:xfrm>
          <a:prstGeom prst="rect">
            <a:avLst/>
          </a:prstGeom>
        </p:spPr>
      </p:pic>
      <p:sp>
        <p:nvSpPr>
          <p:cNvPr id="4" name="Rectangle 3" descr="Items burned at joint base balad"/>
          <p:cNvSpPr/>
          <p:nvPr/>
        </p:nvSpPr>
        <p:spPr>
          <a:xfrm>
            <a:off x="7279106" y="2137751"/>
            <a:ext cx="4715660" cy="3785652"/>
          </a:xfrm>
          <a:prstGeom prst="rect">
            <a:avLst/>
          </a:prstGeom>
        </p:spPr>
        <p:txBody>
          <a:bodyPr wrap="square">
            <a:spAutoFit/>
          </a:bodyPr>
          <a:lstStyle/>
          <a:p>
            <a:pPr algn="ctr">
              <a:defRPr sz="2128" b="1" i="0" u="none" strike="noStrike" kern="1200" cap="all" baseline="0">
                <a:solidFill>
                  <a:prstClr val="white">
                    <a:lumMod val="65000"/>
                    <a:lumOff val="35000"/>
                  </a:prstClr>
                </a:solidFill>
                <a:latin typeface="+mn-lt"/>
                <a:ea typeface="+mn-ea"/>
                <a:cs typeface="+mn-cs"/>
              </a:defRPr>
            </a:pPr>
            <a:r>
              <a:rPr lang="en-US" sz="6000" b="1" cap="all" dirty="0">
                <a:solidFill>
                  <a:prstClr val="white">
                    <a:lumMod val="65000"/>
                    <a:lumOff val="35000"/>
                  </a:prstClr>
                </a:solidFill>
              </a:rPr>
              <a:t>Items Burned at Joint Base </a:t>
            </a:r>
            <a:r>
              <a:rPr lang="en-US" sz="6000" b="1" cap="all" dirty="0" err="1">
                <a:solidFill>
                  <a:prstClr val="white">
                    <a:lumMod val="65000"/>
                    <a:lumOff val="35000"/>
                  </a:prstClr>
                </a:solidFill>
              </a:rPr>
              <a:t>Balad</a:t>
            </a:r>
            <a:endParaRPr lang="en-US" sz="6000" b="1" cap="all" dirty="0">
              <a:solidFill>
                <a:prstClr val="white">
                  <a:lumMod val="65000"/>
                  <a:lumOff val="35000"/>
                </a:prstClr>
              </a:solidFill>
            </a:endParaRPr>
          </a:p>
        </p:txBody>
      </p:sp>
      <p:sp>
        <p:nvSpPr>
          <p:cNvPr id="7" name="TextBox 6" descr="GAO 2010; IOM 2011"/>
          <p:cNvSpPr txBox="1"/>
          <p:nvPr/>
        </p:nvSpPr>
        <p:spPr>
          <a:xfrm>
            <a:off x="6669506" y="5975764"/>
            <a:ext cx="4471737" cy="523220"/>
          </a:xfrm>
          <a:prstGeom prst="rect">
            <a:avLst/>
          </a:prstGeom>
          <a:noFill/>
        </p:spPr>
        <p:txBody>
          <a:bodyPr wrap="square" rtlCol="0">
            <a:spAutoFit/>
          </a:bodyPr>
          <a:lstStyle/>
          <a:p>
            <a:pPr algn="r"/>
            <a:r>
              <a:rPr lang="en-US" sz="2800" dirty="0">
                <a:latin typeface="+mn-lt"/>
              </a:rPr>
              <a:t>GAO 2010; IOM 2011</a:t>
            </a:r>
          </a:p>
        </p:txBody>
      </p:sp>
      <p:graphicFrame>
        <p:nvGraphicFramePr>
          <p:cNvPr id="2" name="Chart 1" descr="Pie chart showing&#10;6% plastic, 7% wood, 3% miscellaneous, 1% non-combust metals, 83% miscellaneous combust "/>
          <p:cNvGraphicFramePr/>
          <p:nvPr>
            <p:extLst>
              <p:ext uri="{D42A27DB-BD31-4B8C-83A1-F6EECF244321}">
                <p14:modId xmlns:p14="http://schemas.microsoft.com/office/powerpoint/2010/main" val="918651289"/>
              </p:ext>
            </p:extLst>
          </p:nvPr>
        </p:nvGraphicFramePr>
        <p:xfrm>
          <a:off x="-2560721" y="183805"/>
          <a:ext cx="12167936" cy="6577942"/>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79381793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burn pit"/>
          <p:cNvPicPr>
            <a:picLocks noChangeAspect="1"/>
          </p:cNvPicPr>
          <p:nvPr/>
        </p:nvPicPr>
        <p:blipFill rotWithShape="1">
          <a:blip r:embed="rId3">
            <a:extLst>
              <a:ext uri="{28A0092B-C50C-407E-A947-70E740481C1C}">
                <a14:useLocalDpi xmlns:a14="http://schemas.microsoft.com/office/drawing/2010/main" val="0"/>
              </a:ext>
            </a:extLst>
          </a:blip>
          <a:srcRect t="15286"/>
          <a:stretch/>
        </p:blipFill>
        <p:spPr>
          <a:xfrm>
            <a:off x="0" y="0"/>
            <a:ext cx="12192000" cy="6858000"/>
          </a:xfrm>
          <a:prstGeom prst="rect">
            <a:avLst/>
          </a:prstGeom>
        </p:spPr>
      </p:pic>
      <p:sp>
        <p:nvSpPr>
          <p:cNvPr id="60417" name="Title 1"/>
          <p:cNvSpPr>
            <a:spLocks noGrp="1"/>
          </p:cNvSpPr>
          <p:nvPr>
            <p:ph type="title"/>
          </p:nvPr>
        </p:nvSpPr>
        <p:spPr>
          <a:xfrm>
            <a:off x="0" y="5723021"/>
            <a:ext cx="12192000" cy="1143000"/>
          </a:xfrm>
          <a:solidFill>
            <a:schemeClr val="accent2">
              <a:lumMod val="75000"/>
            </a:schemeClr>
          </a:solidFill>
        </p:spPr>
        <p:txBody>
          <a:bodyPr/>
          <a:lstStyle/>
          <a:p>
            <a:pPr eaLnBrk="1" hangingPunct="1"/>
            <a:r>
              <a:rPr lang="en-US" sz="4800" b="1" dirty="0"/>
              <a:t>Burn Pit Emissions</a:t>
            </a:r>
          </a:p>
        </p:txBody>
      </p:sp>
      <p:grpSp>
        <p:nvGrpSpPr>
          <p:cNvPr id="5" name="Group 4" descr="Burn pit emissions: combustion by products &#10;Plus&#10;environmental pollutants: PM; PACs: VOCs; CO; dioxins, lead, mercury, etc.&#10;Equals&#10;acute, long-term latent health effects? "/>
          <p:cNvGrpSpPr/>
          <p:nvPr/>
        </p:nvGrpSpPr>
        <p:grpSpPr>
          <a:xfrm>
            <a:off x="114300" y="340746"/>
            <a:ext cx="11963400" cy="5334000"/>
            <a:chOff x="114300" y="1524000"/>
            <a:chExt cx="11963400" cy="5334000"/>
          </a:xfrm>
        </p:grpSpPr>
        <p:graphicFrame>
          <p:nvGraphicFramePr>
            <p:cNvPr id="4" name="Diagram 3"/>
            <p:cNvGraphicFramePr/>
            <p:nvPr>
              <p:extLst>
                <p:ext uri="{D42A27DB-BD31-4B8C-83A1-F6EECF244321}">
                  <p14:modId xmlns:p14="http://schemas.microsoft.com/office/powerpoint/2010/main" val="833097270"/>
                </p:ext>
              </p:extLst>
            </p:nvPr>
          </p:nvGraphicFramePr>
          <p:xfrm>
            <a:off x="114300" y="1524000"/>
            <a:ext cx="11963400" cy="533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Rectangle 2"/>
            <p:cNvSpPr/>
            <p:nvPr/>
          </p:nvSpPr>
          <p:spPr>
            <a:xfrm>
              <a:off x="4648200" y="4191000"/>
              <a:ext cx="2895600" cy="1384995"/>
            </a:xfrm>
            <a:prstGeom prst="rect">
              <a:avLst/>
            </a:prstGeom>
          </p:spPr>
          <p:txBody>
            <a:bodyPr wrap="square">
              <a:spAutoFit/>
            </a:bodyPr>
            <a:lstStyle/>
            <a:p>
              <a:pPr lvl="0" algn="ctr"/>
              <a:r>
                <a:rPr lang="en-US" sz="2800" dirty="0">
                  <a:latin typeface="+mj-lt"/>
                </a:rPr>
                <a:t>PM; PACs; VOCs; </a:t>
              </a:r>
              <a:endParaRPr lang="en-US" sz="2800" dirty="0" smtClean="0">
                <a:latin typeface="+mj-lt"/>
              </a:endParaRPr>
            </a:p>
            <a:p>
              <a:pPr lvl="0" algn="ctr"/>
              <a:r>
                <a:rPr lang="en-US" sz="2800" dirty="0" smtClean="0">
                  <a:latin typeface="+mj-lt"/>
                </a:rPr>
                <a:t>CO</a:t>
              </a:r>
              <a:r>
                <a:rPr lang="en-US" sz="2800" dirty="0">
                  <a:latin typeface="+mj-lt"/>
                </a:rPr>
                <a:t>; dioxins, lead, mercury, etc.</a:t>
              </a:r>
            </a:p>
          </p:txBody>
        </p:sp>
      </p:grpSp>
    </p:spTree>
    <p:extLst>
      <p:ext uri="{BB962C8B-B14F-4D97-AF65-F5344CB8AC3E}">
        <p14:creationId xmlns:p14="http://schemas.microsoft.com/office/powerpoint/2010/main" val="90848180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9 trashcans in a row"/>
          <p:cNvPicPr>
            <a:picLocks noChangeAspect="1"/>
          </p:cNvPicPr>
          <p:nvPr/>
        </p:nvPicPr>
        <p:blipFill rotWithShape="1">
          <a:blip r:embed="rId3">
            <a:extLst>
              <a:ext uri="{28A0092B-C50C-407E-A947-70E740481C1C}">
                <a14:useLocalDpi xmlns:a14="http://schemas.microsoft.com/office/drawing/2010/main" val="0"/>
              </a:ext>
            </a:extLst>
          </a:blip>
          <a:srcRect r="2315" b="18475"/>
          <a:stretch/>
        </p:blipFill>
        <p:spPr>
          <a:xfrm>
            <a:off x="0" y="-1"/>
            <a:ext cx="12192000" cy="6858001"/>
          </a:xfrm>
          <a:prstGeom prst="rect">
            <a:avLst/>
          </a:prstGeom>
        </p:spPr>
      </p:pic>
      <p:sp>
        <p:nvSpPr>
          <p:cNvPr id="5" name="Rectangle 4" descr="&quot;&quot;"/>
          <p:cNvSpPr/>
          <p:nvPr/>
        </p:nvSpPr>
        <p:spPr>
          <a:xfrm>
            <a:off x="0" y="3886200"/>
            <a:ext cx="12192000" cy="2971800"/>
          </a:xfrm>
          <a:prstGeom prst="rect">
            <a:avLst/>
          </a:prstGeom>
          <a:solidFill>
            <a:srgbClr val="BD9B53">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p:cNvSpPr>
            <a:spLocks noGrp="1"/>
          </p:cNvSpPr>
          <p:nvPr>
            <p:ph type="title"/>
          </p:nvPr>
        </p:nvSpPr>
        <p:spPr>
          <a:xfrm>
            <a:off x="609600" y="3886200"/>
            <a:ext cx="3657600" cy="2979904"/>
          </a:xfrm>
        </p:spPr>
        <p:txBody>
          <a:bodyPr rtlCol="0">
            <a:noAutofit/>
          </a:bodyPr>
          <a:lstStyle/>
          <a:p>
            <a:pPr eaLnBrk="1" fontAlgn="auto" hangingPunct="1">
              <a:spcAft>
                <a:spcPts val="0"/>
              </a:spcAft>
              <a:defRPr/>
            </a:pPr>
            <a:r>
              <a:rPr lang="en-US" sz="4800" b="1" dirty="0" smtClean="0"/>
              <a:t>Civilian Exposures</a:t>
            </a:r>
            <a:endParaRPr lang="en-US" sz="4800" b="1" dirty="0"/>
          </a:p>
        </p:txBody>
      </p:sp>
      <p:sp>
        <p:nvSpPr>
          <p:cNvPr id="106498" name="Content Placeholder 2"/>
          <p:cNvSpPr>
            <a:spLocks noGrp="1"/>
          </p:cNvSpPr>
          <p:nvPr>
            <p:ph idx="1"/>
          </p:nvPr>
        </p:nvSpPr>
        <p:spPr>
          <a:xfrm>
            <a:off x="4267200" y="3886200"/>
            <a:ext cx="10972800" cy="4525963"/>
          </a:xfrm>
        </p:spPr>
        <p:txBody>
          <a:bodyPr/>
          <a:lstStyle/>
          <a:p>
            <a:pPr marL="0" indent="0" eaLnBrk="1" hangingPunct="1">
              <a:buNone/>
            </a:pPr>
            <a:r>
              <a:rPr lang="fr-FR" dirty="0" smtClean="0"/>
              <a:t>Works in waste management</a:t>
            </a:r>
          </a:p>
          <a:p>
            <a:pPr marL="336550" lvl="1" eaLnBrk="1" hangingPunct="1">
              <a:spcBef>
                <a:spcPts val="0"/>
              </a:spcBef>
              <a:buFont typeface="Wingdings" panose="05000000000000000000" pitchFamily="2" charset="2"/>
              <a:buChar char="Ø"/>
            </a:pPr>
            <a:r>
              <a:rPr lang="fr-FR" dirty="0" smtClean="0"/>
              <a:t> Grain dusts</a:t>
            </a:r>
          </a:p>
          <a:p>
            <a:pPr marL="336550" lvl="1" eaLnBrk="1" hangingPunct="1">
              <a:spcBef>
                <a:spcPts val="0"/>
              </a:spcBef>
              <a:buFont typeface="Wingdings" panose="05000000000000000000" pitchFamily="2" charset="2"/>
              <a:buChar char="Ø"/>
            </a:pPr>
            <a:r>
              <a:rPr lang="fr-FR" dirty="0" smtClean="0"/>
              <a:t> </a:t>
            </a:r>
            <a:r>
              <a:rPr lang="fr-FR" dirty="0" err="1" smtClean="0"/>
              <a:t>Temperature</a:t>
            </a:r>
            <a:r>
              <a:rPr lang="fr-FR" dirty="0" smtClean="0"/>
              <a:t> extremes (-40 to 100+ degree F)</a:t>
            </a:r>
          </a:p>
          <a:p>
            <a:pPr marL="336550" lvl="1" eaLnBrk="1" hangingPunct="1">
              <a:spcBef>
                <a:spcPts val="0"/>
              </a:spcBef>
              <a:buFont typeface="Wingdings" panose="05000000000000000000" pitchFamily="2" charset="2"/>
              <a:buChar char="Ø"/>
            </a:pPr>
            <a:r>
              <a:rPr lang="fr-FR" dirty="0" smtClean="0"/>
              <a:t> Heavy </a:t>
            </a:r>
            <a:r>
              <a:rPr lang="fr-FR" dirty="0" err="1" smtClean="0"/>
              <a:t>physical</a:t>
            </a:r>
            <a:r>
              <a:rPr lang="fr-FR" dirty="0" smtClean="0"/>
              <a:t> job </a:t>
            </a:r>
            <a:r>
              <a:rPr lang="fr-FR" dirty="0" err="1" smtClean="0"/>
              <a:t>demand</a:t>
            </a:r>
            <a:r>
              <a:rPr lang="fr-FR" dirty="0" smtClean="0"/>
              <a:t> (&gt; 50 </a:t>
            </a:r>
            <a:r>
              <a:rPr lang="fr-FR" dirty="0" err="1" smtClean="0"/>
              <a:t>Ibs</a:t>
            </a:r>
            <a:r>
              <a:rPr lang="fr-FR" dirty="0" smtClean="0"/>
              <a:t>. </a:t>
            </a:r>
            <a:r>
              <a:rPr lang="fr-FR" dirty="0" err="1" smtClean="0"/>
              <a:t>frequently</a:t>
            </a:r>
            <a:r>
              <a:rPr lang="fr-FR" dirty="0" smtClean="0"/>
              <a:t>)</a:t>
            </a:r>
          </a:p>
          <a:p>
            <a:pPr marL="0" indent="0" eaLnBrk="1" hangingPunct="1">
              <a:buNone/>
            </a:pPr>
            <a:r>
              <a:rPr lang="fr-FR" dirty="0" smtClean="0"/>
              <a:t>Non-</a:t>
            </a:r>
            <a:r>
              <a:rPr lang="fr-FR" dirty="0" err="1" smtClean="0"/>
              <a:t>vocational</a:t>
            </a:r>
            <a:r>
              <a:rPr lang="fr-FR" dirty="0" smtClean="0"/>
              <a:t> exposures/social </a:t>
            </a:r>
            <a:r>
              <a:rPr lang="fr-FR" dirty="0" err="1" smtClean="0"/>
              <a:t>history</a:t>
            </a:r>
            <a:endParaRPr lang="fr-FR" dirty="0" smtClean="0"/>
          </a:p>
          <a:p>
            <a:pPr marL="336550" lvl="1" eaLnBrk="1" hangingPunct="1">
              <a:spcBef>
                <a:spcPts val="0"/>
              </a:spcBef>
              <a:buFont typeface="Wingdings" panose="05000000000000000000" pitchFamily="2" charset="2"/>
              <a:buChar char="Ø"/>
            </a:pPr>
            <a:r>
              <a:rPr lang="fr-FR" dirty="0" smtClean="0"/>
              <a:t> Non-</a:t>
            </a:r>
            <a:r>
              <a:rPr lang="fr-FR" dirty="0" err="1" smtClean="0"/>
              <a:t>significant</a:t>
            </a:r>
            <a:endParaRPr lang="fr-FR" dirty="0" smtClean="0"/>
          </a:p>
          <a:p>
            <a:pPr lvl="1" eaLnBrk="1" hangingPunct="1"/>
            <a:endParaRPr lang="fr-FR" dirty="0" smtClean="0"/>
          </a:p>
          <a:p>
            <a:pPr eaLnBrk="1" hangingPunct="1"/>
            <a:endParaRPr lang="en-US" dirty="0" smtClean="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Title 1"/>
          <p:cNvSpPr>
            <a:spLocks noGrp="1"/>
          </p:cNvSpPr>
          <p:nvPr>
            <p:ph type="title"/>
          </p:nvPr>
        </p:nvSpPr>
        <p:spPr/>
        <p:txBody>
          <a:bodyPr/>
          <a:lstStyle/>
          <a:p>
            <a:pPr eaLnBrk="1" hangingPunct="1"/>
            <a:r>
              <a:rPr lang="en-US" dirty="0" smtClean="0"/>
              <a:t>Summary of Exposures</a:t>
            </a:r>
          </a:p>
        </p:txBody>
      </p:sp>
      <p:graphicFrame>
        <p:nvGraphicFramePr>
          <p:cNvPr id="4" name="Content Placeholder 5" descr="Burn pit smoke&#10;Sand &amp; dust storms&#10;Construction dusts&#10;Diesel exhaust&#10;Grain dusts &#10;Temperature extremes&#10;Heavy physical work&#10;Psychological trauma&#10;"/>
          <p:cNvGraphicFramePr>
            <a:graphicFrameLocks noGrp="1"/>
          </p:cNvGraphicFramePr>
          <p:nvPr>
            <p:ph idx="1"/>
            <p:extLst>
              <p:ext uri="{D42A27DB-BD31-4B8C-83A1-F6EECF244321}">
                <p14:modId xmlns:p14="http://schemas.microsoft.com/office/powerpoint/2010/main" val="2098191877"/>
              </p:ext>
            </p:extLst>
          </p:nvPr>
        </p:nvGraphicFramePr>
        <p:xfrm>
          <a:off x="96253" y="1828800"/>
          <a:ext cx="11963400" cy="44497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3" name="Straight Connector 2" descr="&quot;&quot;"/>
          <p:cNvCxnSpPr/>
          <p:nvPr/>
        </p:nvCxnSpPr>
        <p:spPr>
          <a:xfrm>
            <a:off x="-80211" y="1828800"/>
            <a:ext cx="1234440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descr="&quot;&quot;"/>
          <p:cNvCxnSpPr/>
          <p:nvPr/>
        </p:nvCxnSpPr>
        <p:spPr>
          <a:xfrm>
            <a:off x="-80211" y="6248400"/>
            <a:ext cx="1234440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descr="&quot;&quot;"/>
          <p:cNvSpPr/>
          <p:nvPr/>
        </p:nvSpPr>
        <p:spPr>
          <a:xfrm>
            <a:off x="0" y="0"/>
            <a:ext cx="12192000" cy="1485900"/>
          </a:xfrm>
          <a:prstGeom prst="rect">
            <a:avLst/>
          </a:prstGeom>
          <a:solidFill>
            <a:schemeClr val="bg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3" descr="image of My VeHU Campus blue polling Icon"/>
          <p:cNvPicPr>
            <a:picLocks noChangeAspect="1"/>
          </p:cNvPicPr>
          <p:nvPr/>
        </p:nvPicPr>
        <p:blipFill>
          <a:blip r:embed="rId3"/>
          <a:srcRect/>
          <a:stretch>
            <a:fillRect/>
          </a:stretch>
        </p:blipFill>
        <p:spPr bwMode="auto">
          <a:xfrm>
            <a:off x="452188" y="134352"/>
            <a:ext cx="1200151" cy="1200150"/>
          </a:xfrm>
          <a:prstGeom prst="rect">
            <a:avLst/>
          </a:prstGeom>
          <a:noFill/>
          <a:ln w="9525">
            <a:noFill/>
            <a:miter lim="800000"/>
            <a:headEnd/>
            <a:tailEnd/>
          </a:ln>
        </p:spPr>
      </p:pic>
      <p:sp>
        <p:nvSpPr>
          <p:cNvPr id="8" name="Title 3"/>
          <p:cNvSpPr>
            <a:spLocks noGrp="1"/>
          </p:cNvSpPr>
          <p:nvPr>
            <p:ph type="title"/>
          </p:nvPr>
        </p:nvSpPr>
        <p:spPr>
          <a:xfrm>
            <a:off x="1820779" y="186489"/>
            <a:ext cx="4275223" cy="1143000"/>
          </a:xfrm>
        </p:spPr>
        <p:txBody>
          <a:bodyPr/>
          <a:lstStyle/>
          <a:p>
            <a:pPr eaLnBrk="1" hangingPunct="1"/>
            <a:r>
              <a:rPr lang="en-US" sz="5600" b="1" dirty="0" smtClean="0"/>
              <a:t>Poll Question</a:t>
            </a:r>
          </a:p>
        </p:txBody>
      </p:sp>
      <p:sp>
        <p:nvSpPr>
          <p:cNvPr id="110593" name="Content Placeholder 4"/>
          <p:cNvSpPr>
            <a:spLocks noGrp="1"/>
          </p:cNvSpPr>
          <p:nvPr>
            <p:ph idx="1"/>
          </p:nvPr>
        </p:nvSpPr>
        <p:spPr>
          <a:xfrm>
            <a:off x="452187" y="1950308"/>
            <a:ext cx="8534400" cy="4876800"/>
          </a:xfrm>
        </p:spPr>
        <p:txBody>
          <a:bodyPr/>
          <a:lstStyle/>
          <a:p>
            <a:pPr marL="0" indent="0" eaLnBrk="1" hangingPunct="1">
              <a:buNone/>
            </a:pPr>
            <a:r>
              <a:rPr lang="en-US" sz="4000" dirty="0"/>
              <a:t>Which exposures may be contributory?  </a:t>
            </a:r>
          </a:p>
          <a:p>
            <a:pPr marL="1314450" lvl="2" indent="-514350" eaLnBrk="1" hangingPunct="1">
              <a:buFont typeface="Calibri" pitchFamily="34" charset="0"/>
              <a:buAutoNum type="alphaUcPeriod"/>
            </a:pPr>
            <a:r>
              <a:rPr lang="en-US" sz="3600" dirty="0"/>
              <a:t>Military exposures only</a:t>
            </a:r>
          </a:p>
          <a:p>
            <a:pPr marL="1314450" lvl="2" indent="-514350" eaLnBrk="1" hangingPunct="1">
              <a:buFont typeface="Calibri" pitchFamily="34" charset="0"/>
              <a:buAutoNum type="alphaUcPeriod"/>
            </a:pPr>
            <a:r>
              <a:rPr lang="en-US" sz="3600" dirty="0"/>
              <a:t>Civilian exposures only</a:t>
            </a:r>
          </a:p>
          <a:p>
            <a:pPr marL="1314450" lvl="2" indent="-514350" eaLnBrk="1" hangingPunct="1">
              <a:buFont typeface="Calibri" pitchFamily="34" charset="0"/>
              <a:buAutoNum type="alphaUcPeriod"/>
            </a:pPr>
            <a:r>
              <a:rPr lang="en-US" sz="3600" dirty="0"/>
              <a:t>Military &amp; Civilian exposures</a:t>
            </a:r>
          </a:p>
          <a:p>
            <a:pPr marL="1314450" lvl="2" indent="-514350" eaLnBrk="1" hangingPunct="1">
              <a:buFont typeface="Calibri" pitchFamily="34" charset="0"/>
              <a:buAutoNum type="alphaUcPeriod"/>
            </a:pPr>
            <a:r>
              <a:rPr lang="en-US" sz="3600" dirty="0"/>
              <a:t>Anxiety &amp; PTSD only</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n standing on a bit of trash that is on fire"/>
          <p:cNvPicPr>
            <a:picLocks noChangeAspect="1"/>
          </p:cNvPicPr>
          <p:nvPr/>
        </p:nvPicPr>
        <p:blipFill>
          <a:blip r:embed="rId3"/>
          <a:stretch>
            <a:fillRect/>
          </a:stretch>
        </p:blipFill>
        <p:spPr>
          <a:xfrm>
            <a:off x="-1" y="0"/>
            <a:ext cx="12272245" cy="6858000"/>
          </a:xfrm>
          <a:prstGeom prst="rect">
            <a:avLst/>
          </a:prstGeom>
        </p:spPr>
      </p:pic>
      <p:graphicFrame>
        <p:nvGraphicFramePr>
          <p:cNvPr id="9" name="Diagram 8" descr="airborne hazards and post deployement health"/>
          <p:cNvGraphicFramePr/>
          <p:nvPr>
            <p:extLst>
              <p:ext uri="{D42A27DB-BD31-4B8C-83A1-F6EECF244321}">
                <p14:modId xmlns:p14="http://schemas.microsoft.com/office/powerpoint/2010/main" val="2996584235"/>
              </p:ext>
            </p:extLst>
          </p:nvPr>
        </p:nvGraphicFramePr>
        <p:xfrm>
          <a:off x="-1" y="0"/>
          <a:ext cx="12272245" cy="666549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5" name="Group 4" descr="Burn Pit Smoke&#10;Sand and Dust&#10;Oil Well Fires"/>
          <p:cNvGrpSpPr/>
          <p:nvPr/>
        </p:nvGrpSpPr>
        <p:grpSpPr>
          <a:xfrm>
            <a:off x="136361" y="6172201"/>
            <a:ext cx="12055642" cy="523220"/>
            <a:chOff x="152400" y="6286654"/>
            <a:chExt cx="12055641" cy="523220"/>
          </a:xfrm>
        </p:grpSpPr>
        <p:sp>
          <p:nvSpPr>
            <p:cNvPr id="4" name="TextBox 3"/>
            <p:cNvSpPr txBox="1"/>
            <p:nvPr/>
          </p:nvSpPr>
          <p:spPr>
            <a:xfrm>
              <a:off x="152400" y="6286654"/>
              <a:ext cx="4038600" cy="523220"/>
            </a:xfrm>
            <a:prstGeom prst="rect">
              <a:avLst/>
            </a:prstGeom>
            <a:noFill/>
          </p:spPr>
          <p:txBody>
            <a:bodyPr wrap="square" rtlCol="0">
              <a:spAutoFit/>
            </a:bodyPr>
            <a:lstStyle/>
            <a:p>
              <a:pPr algn="ctr"/>
              <a:r>
                <a:rPr lang="en-US" sz="2800" b="1" dirty="0" smtClean="0">
                  <a:solidFill>
                    <a:schemeClr val="tx2">
                      <a:lumMod val="25000"/>
                    </a:schemeClr>
                  </a:solidFill>
                </a:rPr>
                <a:t>Burn Pit Smoke</a:t>
              </a:r>
              <a:endParaRPr lang="en-US" sz="2800" b="1" dirty="0">
                <a:solidFill>
                  <a:schemeClr val="tx2">
                    <a:lumMod val="25000"/>
                  </a:schemeClr>
                </a:solidFill>
              </a:endParaRPr>
            </a:p>
          </p:txBody>
        </p:sp>
        <p:sp>
          <p:nvSpPr>
            <p:cNvPr id="7" name="TextBox 6"/>
            <p:cNvSpPr txBox="1"/>
            <p:nvPr/>
          </p:nvSpPr>
          <p:spPr>
            <a:xfrm>
              <a:off x="4076700" y="6286654"/>
              <a:ext cx="4038600" cy="523220"/>
            </a:xfrm>
            <a:prstGeom prst="rect">
              <a:avLst/>
            </a:prstGeom>
            <a:noFill/>
          </p:spPr>
          <p:txBody>
            <a:bodyPr wrap="square" rtlCol="0">
              <a:spAutoFit/>
            </a:bodyPr>
            <a:lstStyle/>
            <a:p>
              <a:pPr algn="ctr"/>
              <a:r>
                <a:rPr lang="en-US" sz="2800" b="1" dirty="0" smtClean="0">
                  <a:solidFill>
                    <a:schemeClr val="tx2">
                      <a:lumMod val="25000"/>
                    </a:schemeClr>
                  </a:solidFill>
                </a:rPr>
                <a:t>Sand and Dust</a:t>
              </a:r>
              <a:endParaRPr lang="en-US" sz="2800" b="1" dirty="0">
                <a:solidFill>
                  <a:schemeClr val="tx2">
                    <a:lumMod val="25000"/>
                  </a:schemeClr>
                </a:solidFill>
              </a:endParaRPr>
            </a:p>
          </p:txBody>
        </p:sp>
        <p:sp>
          <p:nvSpPr>
            <p:cNvPr id="8" name="TextBox 7"/>
            <p:cNvSpPr txBox="1"/>
            <p:nvPr/>
          </p:nvSpPr>
          <p:spPr>
            <a:xfrm>
              <a:off x="8169441" y="6286654"/>
              <a:ext cx="4038600" cy="523220"/>
            </a:xfrm>
            <a:prstGeom prst="rect">
              <a:avLst/>
            </a:prstGeom>
            <a:noFill/>
          </p:spPr>
          <p:txBody>
            <a:bodyPr wrap="square" rtlCol="0">
              <a:spAutoFit/>
            </a:bodyPr>
            <a:lstStyle/>
            <a:p>
              <a:pPr algn="ctr"/>
              <a:r>
                <a:rPr lang="en-US" sz="2800" b="1" dirty="0" smtClean="0">
                  <a:solidFill>
                    <a:schemeClr val="tx2">
                      <a:lumMod val="25000"/>
                    </a:schemeClr>
                  </a:solidFill>
                </a:rPr>
                <a:t>Oil Well Fires</a:t>
              </a:r>
              <a:endParaRPr lang="en-US" sz="2800" b="1" dirty="0">
                <a:solidFill>
                  <a:schemeClr val="tx2">
                    <a:lumMod val="25000"/>
                  </a:schemeClr>
                </a:solidFill>
              </a:endParaRPr>
            </a:p>
          </p:txBody>
        </p:sp>
      </p:grpSp>
      <p:grpSp>
        <p:nvGrpSpPr>
          <p:cNvPr id="11" name="Group 10"/>
          <p:cNvGrpSpPr/>
          <p:nvPr/>
        </p:nvGrpSpPr>
        <p:grpSpPr>
          <a:xfrm>
            <a:off x="4114799" y="2050286"/>
            <a:ext cx="8098623" cy="4158489"/>
            <a:chOff x="4114799" y="2050286"/>
            <a:chExt cx="8098623" cy="4158489"/>
          </a:xfrm>
        </p:grpSpPr>
        <p:pic>
          <p:nvPicPr>
            <p:cNvPr id="10" name="Picture 9" descr="construction machinery with a oil well. Oil well is in flames. "/>
            <p:cNvPicPr>
              <a:picLocks noChangeAspect="1"/>
            </p:cNvPicPr>
            <p:nvPr/>
          </p:nvPicPr>
          <p:blipFill rotWithShape="1">
            <a:blip r:embed="rId9">
              <a:extLst>
                <a:ext uri="{28A0092B-C50C-407E-A947-70E740481C1C}">
                  <a14:useLocalDpi xmlns:a14="http://schemas.microsoft.com/office/drawing/2010/main" val="0"/>
                </a:ext>
              </a:extLst>
            </a:blip>
            <a:srcRect l="14448"/>
            <a:stretch/>
          </p:blipFill>
          <p:spPr>
            <a:xfrm>
              <a:off x="8196877" y="2050286"/>
              <a:ext cx="4016545" cy="4151376"/>
            </a:xfrm>
            <a:prstGeom prst="rect">
              <a:avLst/>
            </a:prstGeom>
          </p:spPr>
        </p:pic>
        <p:pic>
          <p:nvPicPr>
            <p:cNvPr id="6" name="Picture 5" descr="two men walk past airplanes with dust and sand surrounding them"/>
            <p:cNvPicPr>
              <a:picLocks/>
            </p:cNvPicPr>
            <p:nvPr/>
          </p:nvPicPr>
          <p:blipFill rotWithShape="1">
            <a:blip r:embed="rId10" cstate="print">
              <a:extLst>
                <a:ext uri="{28A0092B-C50C-407E-A947-70E740481C1C}">
                  <a14:useLocalDpi xmlns:a14="http://schemas.microsoft.com/office/drawing/2010/main" val="0"/>
                </a:ext>
              </a:extLst>
            </a:blip>
            <a:srcRect l="36257"/>
            <a:stretch/>
          </p:blipFill>
          <p:spPr>
            <a:xfrm>
              <a:off x="4114799" y="2057399"/>
              <a:ext cx="4023360" cy="4151376"/>
            </a:xfrm>
            <a:prstGeom prst="rect">
              <a:avLst/>
            </a:prstGeom>
          </p:spPr>
        </p:pic>
      </p:gr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rot="16200000">
            <a:off x="-2907636" y="3009900"/>
            <a:ext cx="6858000" cy="838200"/>
          </a:xfrm>
        </p:spPr>
        <p:txBody>
          <a:bodyPr/>
          <a:lstStyle/>
          <a:p>
            <a:r>
              <a:rPr lang="en-US" b="1" dirty="0" smtClean="0"/>
              <a:t>Differential Diagnosis</a:t>
            </a:r>
            <a:endParaRPr lang="en-US" b="1" dirty="0"/>
          </a:p>
        </p:txBody>
      </p:sp>
      <p:sp>
        <p:nvSpPr>
          <p:cNvPr id="22" name="Rounded Rectangle 21" descr="Signs and Symptoms:"/>
          <p:cNvSpPr/>
          <p:nvPr/>
        </p:nvSpPr>
        <p:spPr>
          <a:xfrm>
            <a:off x="1058776" y="228600"/>
            <a:ext cx="5181600" cy="6549190"/>
          </a:xfrm>
          <a:prstGeom prst="roundRect">
            <a:avLst>
              <a:gd name="adj" fmla="val 9013"/>
            </a:avLst>
          </a:prstGeom>
          <a:solidFill>
            <a:schemeClr val="accent6"/>
          </a:solidFill>
          <a:ln>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sz="2800" dirty="0" smtClean="0"/>
              <a:t>   </a:t>
            </a:r>
            <a:r>
              <a:rPr lang="en-US" sz="3200" b="1" dirty="0">
                <a:solidFill>
                  <a:schemeClr val="tx1"/>
                </a:solidFill>
                <a:effectLst>
                  <a:outerShdw blurRad="50800" dist="38100" dir="2700000" algn="tl" rotWithShape="0">
                    <a:prstClr val="black">
                      <a:alpha val="40000"/>
                    </a:prstClr>
                  </a:outerShdw>
                </a:effectLst>
              </a:rPr>
              <a:t>Signs &amp; Symptoms:</a:t>
            </a:r>
          </a:p>
          <a:p>
            <a:endParaRPr lang="en-US" sz="2800"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p:txBody>
      </p:sp>
      <p:sp>
        <p:nvSpPr>
          <p:cNvPr id="29" name="Rounded Rectangle 28" descr="Diseases:"/>
          <p:cNvSpPr/>
          <p:nvPr/>
        </p:nvSpPr>
        <p:spPr>
          <a:xfrm>
            <a:off x="6849976" y="228600"/>
            <a:ext cx="5181600" cy="6549190"/>
          </a:xfrm>
          <a:prstGeom prst="roundRect">
            <a:avLst>
              <a:gd name="adj" fmla="val 9013"/>
            </a:avLst>
          </a:prstGeom>
          <a:solidFill>
            <a:schemeClr val="accent6"/>
          </a:solidFill>
          <a:ln>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dirty="0" smtClean="0"/>
              <a:t> </a:t>
            </a:r>
            <a:r>
              <a:rPr lang="en-US" dirty="0" smtClean="0">
                <a:effectLst>
                  <a:outerShdw blurRad="50800" dist="38100" dir="2700000" algn="tl" rotWithShape="0">
                    <a:prstClr val="black">
                      <a:alpha val="40000"/>
                    </a:prstClr>
                  </a:outerShdw>
                </a:effectLst>
              </a:rPr>
              <a:t> </a:t>
            </a:r>
            <a:r>
              <a:rPr lang="en-US" sz="2800" dirty="0" smtClean="0">
                <a:solidFill>
                  <a:srgbClr val="FFFF00"/>
                </a:solidFill>
                <a:effectLst>
                  <a:outerShdw blurRad="50800" dist="38100" dir="2700000" algn="tl" rotWithShape="0">
                    <a:prstClr val="black">
                      <a:alpha val="40000"/>
                    </a:prstClr>
                  </a:outerShdw>
                </a:effectLst>
              </a:rPr>
              <a:t> </a:t>
            </a:r>
            <a:r>
              <a:rPr lang="en-US" sz="3200" b="1" dirty="0">
                <a:solidFill>
                  <a:schemeClr val="tx1"/>
                </a:solidFill>
                <a:effectLst>
                  <a:outerShdw blurRad="50800" dist="38100" dir="2700000" algn="tl" rotWithShape="0">
                    <a:prstClr val="black">
                      <a:alpha val="40000"/>
                    </a:prstClr>
                  </a:outerShdw>
                </a:effectLst>
              </a:rPr>
              <a:t>Diseases:</a:t>
            </a:r>
          </a:p>
          <a:p>
            <a:endParaRPr lang="en-US" sz="2800"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p:txBody>
      </p:sp>
      <p:grpSp>
        <p:nvGrpSpPr>
          <p:cNvPr id="56" name="Group 55" descr="Sign and Symptom: dyspnea, wheezing, intermittent &#10;Disease: asthma syndrome, ?HP"/>
          <p:cNvGrpSpPr/>
          <p:nvPr/>
        </p:nvGrpSpPr>
        <p:grpSpPr>
          <a:xfrm>
            <a:off x="1566107" y="1193317"/>
            <a:ext cx="10092496" cy="1600200"/>
            <a:chOff x="1566107" y="1193317"/>
            <a:chExt cx="10092496" cy="1600200"/>
          </a:xfrm>
          <a:solidFill>
            <a:schemeClr val="accent2">
              <a:lumMod val="75000"/>
            </a:schemeClr>
          </a:solidFill>
        </p:grpSpPr>
        <p:sp>
          <p:nvSpPr>
            <p:cNvPr id="7" name="Rounded Rectangle 6"/>
            <p:cNvSpPr/>
            <p:nvPr/>
          </p:nvSpPr>
          <p:spPr>
            <a:xfrm>
              <a:off x="1566107" y="1193317"/>
              <a:ext cx="4097890" cy="1600200"/>
            </a:xfrm>
            <a:prstGeom prst="roundRect">
              <a:avLst/>
            </a:prstGeom>
            <a:grpFill/>
            <a:ln w="190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91440" lvl="1" indent="-274320">
                <a:spcAft>
                  <a:spcPts val="0"/>
                </a:spcAft>
                <a:buSzPct val="80000"/>
                <a:buFont typeface="Courier New"/>
                <a:buChar char="o"/>
              </a:pPr>
              <a:r>
                <a:rPr lang="en-US" sz="2800" dirty="0"/>
                <a:t>Dyspnea</a:t>
              </a:r>
            </a:p>
            <a:p>
              <a:pPr marL="91440" lvl="1" indent="-274320">
                <a:spcAft>
                  <a:spcPts val="0"/>
                </a:spcAft>
                <a:buSzPct val="80000"/>
                <a:buFont typeface="Courier New"/>
                <a:buChar char="o"/>
              </a:pPr>
              <a:r>
                <a:rPr lang="en-US" sz="2800" dirty="0"/>
                <a:t>Wheezing</a:t>
              </a:r>
            </a:p>
            <a:p>
              <a:pPr marL="91440" lvl="1" indent="-274320">
                <a:spcAft>
                  <a:spcPts val="0"/>
                </a:spcAft>
                <a:buSzPct val="80000"/>
                <a:buFont typeface="Courier New"/>
                <a:buChar char="o"/>
              </a:pPr>
              <a:r>
                <a:rPr lang="en-US" sz="2800" dirty="0"/>
                <a:t>Intermittent</a:t>
              </a:r>
            </a:p>
          </p:txBody>
        </p:sp>
        <p:sp>
          <p:nvSpPr>
            <p:cNvPr id="24" name="Rounded Rectangle 23"/>
            <p:cNvSpPr/>
            <p:nvPr/>
          </p:nvSpPr>
          <p:spPr>
            <a:xfrm>
              <a:off x="7391401" y="1345717"/>
              <a:ext cx="4267202" cy="1295400"/>
            </a:xfrm>
            <a:prstGeom prst="roundRect">
              <a:avLst/>
            </a:prstGeom>
            <a:grpFill/>
            <a:ln w="190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91440" lvl="1" indent="-274320">
                <a:buFont typeface="Wingdings" charset="2"/>
                <a:buChar char="ü"/>
              </a:pPr>
              <a:r>
                <a:rPr lang="en-US" sz="2800" dirty="0"/>
                <a:t>Asthma Syndromes</a:t>
              </a:r>
            </a:p>
            <a:p>
              <a:pPr marL="284163" lvl="1" indent="-273050">
                <a:buFont typeface="Wingdings" charset="2"/>
                <a:buChar char="ü"/>
              </a:pPr>
              <a:r>
                <a:rPr lang="en-US" sz="2800" dirty="0" smtClean="0"/>
                <a:t>? HP</a:t>
              </a:r>
              <a:endParaRPr lang="en-US" sz="2800" dirty="0"/>
            </a:p>
          </p:txBody>
        </p:sp>
        <p:cxnSp>
          <p:nvCxnSpPr>
            <p:cNvPr id="11" name="Straight Arrow Connector 10"/>
            <p:cNvCxnSpPr>
              <a:stCxn id="7" idx="3"/>
              <a:endCxn id="24" idx="1"/>
            </p:cNvCxnSpPr>
            <p:nvPr/>
          </p:nvCxnSpPr>
          <p:spPr>
            <a:xfrm>
              <a:off x="5663997" y="1993417"/>
              <a:ext cx="1727405" cy="0"/>
            </a:xfrm>
            <a:prstGeom prst="straightConnector1">
              <a:avLst/>
            </a:prstGeom>
            <a:grpFill/>
            <a:ln w="63500">
              <a:solidFill>
                <a:schemeClr val="tx1"/>
              </a:solidFill>
              <a:tailEnd type="arrow"/>
            </a:ln>
          </p:spPr>
          <p:style>
            <a:lnRef idx="2">
              <a:schemeClr val="accent1"/>
            </a:lnRef>
            <a:fillRef idx="0">
              <a:schemeClr val="accent1"/>
            </a:fillRef>
            <a:effectRef idx="1">
              <a:schemeClr val="accent1"/>
            </a:effectRef>
            <a:fontRef idx="minor">
              <a:schemeClr val="tx1"/>
            </a:fontRef>
          </p:style>
        </p:cxnSp>
      </p:grpSp>
      <p:grpSp>
        <p:nvGrpSpPr>
          <p:cNvPr id="52" name="Group 51" descr="Signs and symptoms: stridor&#10;Disease: vocal cord dysfunction"/>
          <p:cNvGrpSpPr/>
          <p:nvPr/>
        </p:nvGrpSpPr>
        <p:grpSpPr>
          <a:xfrm>
            <a:off x="1566108" y="2819769"/>
            <a:ext cx="10092493" cy="990600"/>
            <a:chOff x="1566108" y="2819769"/>
            <a:chExt cx="10092493" cy="990600"/>
          </a:xfrm>
          <a:solidFill>
            <a:schemeClr val="accent2">
              <a:lumMod val="75000"/>
            </a:schemeClr>
          </a:solidFill>
        </p:grpSpPr>
        <p:sp>
          <p:nvSpPr>
            <p:cNvPr id="18" name="Rounded Rectangle 17"/>
            <p:cNvSpPr/>
            <p:nvPr/>
          </p:nvSpPr>
          <p:spPr>
            <a:xfrm>
              <a:off x="1566108" y="2972169"/>
              <a:ext cx="4038600" cy="685800"/>
            </a:xfrm>
            <a:prstGeom prst="roundRect">
              <a:avLst>
                <a:gd name="adj" fmla="val 29105"/>
              </a:avLst>
            </a:prstGeom>
            <a:grpFill/>
            <a:ln w="190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91440" lvl="1" indent="-274320">
                <a:spcAft>
                  <a:spcPts val="0"/>
                </a:spcAft>
                <a:buSzPct val="80000"/>
                <a:buFont typeface="Courier New"/>
                <a:buChar char="o"/>
              </a:pPr>
              <a:r>
                <a:rPr lang="en-US" sz="2800" dirty="0"/>
                <a:t>? Stridor</a:t>
              </a:r>
            </a:p>
          </p:txBody>
        </p:sp>
        <p:sp>
          <p:nvSpPr>
            <p:cNvPr id="25" name="Rounded Rectangle 24"/>
            <p:cNvSpPr/>
            <p:nvPr/>
          </p:nvSpPr>
          <p:spPr>
            <a:xfrm>
              <a:off x="7391399" y="2819769"/>
              <a:ext cx="4267202" cy="990600"/>
            </a:xfrm>
            <a:prstGeom prst="roundRect">
              <a:avLst>
                <a:gd name="adj" fmla="val 19388"/>
              </a:avLst>
            </a:prstGeom>
            <a:grpFill/>
            <a:ln w="190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91440" lvl="1" indent="-274320">
                <a:buFont typeface="Wingdings" charset="2"/>
                <a:buChar char="ü"/>
              </a:pPr>
              <a:r>
                <a:rPr lang="en-US" sz="2800" dirty="0"/>
                <a:t>Vocal Cord Dysfunction</a:t>
              </a:r>
            </a:p>
          </p:txBody>
        </p:sp>
        <p:cxnSp>
          <p:nvCxnSpPr>
            <p:cNvPr id="13" name="Straight Arrow Connector 12"/>
            <p:cNvCxnSpPr>
              <a:stCxn id="18" idx="3"/>
              <a:endCxn id="25" idx="1"/>
            </p:cNvCxnSpPr>
            <p:nvPr/>
          </p:nvCxnSpPr>
          <p:spPr>
            <a:xfrm>
              <a:off x="5604708" y="3315069"/>
              <a:ext cx="1786691" cy="0"/>
            </a:xfrm>
            <a:prstGeom prst="straightConnector1">
              <a:avLst/>
            </a:prstGeom>
            <a:grpFill/>
            <a:ln w="63500">
              <a:solidFill>
                <a:schemeClr val="tx1"/>
              </a:solidFill>
              <a:tailEnd type="arrow"/>
            </a:ln>
          </p:spPr>
          <p:style>
            <a:lnRef idx="2">
              <a:schemeClr val="accent1"/>
            </a:lnRef>
            <a:fillRef idx="0">
              <a:schemeClr val="accent1"/>
            </a:fillRef>
            <a:effectRef idx="1">
              <a:schemeClr val="accent1"/>
            </a:effectRef>
            <a:fontRef idx="minor">
              <a:schemeClr val="tx1"/>
            </a:fontRef>
          </p:style>
        </p:cxnSp>
      </p:grpSp>
      <p:grpSp>
        <p:nvGrpSpPr>
          <p:cNvPr id="53" name="Group 52" descr="Signs and symptoms: hoarseness, reflux&#10;disease: GERD&#10;"/>
          <p:cNvGrpSpPr/>
          <p:nvPr/>
        </p:nvGrpSpPr>
        <p:grpSpPr>
          <a:xfrm>
            <a:off x="1566108" y="3836621"/>
            <a:ext cx="10092493" cy="990600"/>
            <a:chOff x="1566108" y="3836621"/>
            <a:chExt cx="10092493" cy="990600"/>
          </a:xfrm>
          <a:solidFill>
            <a:schemeClr val="accent2">
              <a:lumMod val="75000"/>
            </a:schemeClr>
          </a:solidFill>
        </p:grpSpPr>
        <p:sp>
          <p:nvSpPr>
            <p:cNvPr id="21" name="Rounded Rectangle 20"/>
            <p:cNvSpPr/>
            <p:nvPr/>
          </p:nvSpPr>
          <p:spPr>
            <a:xfrm>
              <a:off x="1566108" y="3836621"/>
              <a:ext cx="4038600" cy="990600"/>
            </a:xfrm>
            <a:prstGeom prst="roundRect">
              <a:avLst>
                <a:gd name="adj" fmla="val 17769"/>
              </a:avLst>
            </a:prstGeom>
            <a:grpFill/>
            <a:ln w="190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91440" lvl="1" indent="-274320">
                <a:spcAft>
                  <a:spcPts val="0"/>
                </a:spcAft>
                <a:buSzPct val="80000"/>
                <a:buFont typeface="Courier New"/>
                <a:buChar char="o"/>
              </a:pPr>
              <a:r>
                <a:rPr lang="en-US" sz="2800" dirty="0"/>
                <a:t>Hoarseness</a:t>
              </a:r>
            </a:p>
            <a:p>
              <a:pPr marL="91440" lvl="1" indent="-274320">
                <a:spcAft>
                  <a:spcPts val="0"/>
                </a:spcAft>
                <a:buSzPct val="80000"/>
                <a:buFont typeface="Courier New"/>
                <a:buChar char="o"/>
              </a:pPr>
              <a:r>
                <a:rPr lang="en-US" sz="2800" dirty="0"/>
                <a:t>Reflux</a:t>
              </a:r>
            </a:p>
          </p:txBody>
        </p:sp>
        <p:sp>
          <p:nvSpPr>
            <p:cNvPr id="28" name="Rounded Rectangle 27"/>
            <p:cNvSpPr/>
            <p:nvPr/>
          </p:nvSpPr>
          <p:spPr>
            <a:xfrm>
              <a:off x="7391399" y="3989020"/>
              <a:ext cx="4267202" cy="736473"/>
            </a:xfrm>
            <a:prstGeom prst="roundRect">
              <a:avLst>
                <a:gd name="adj" fmla="val 20392"/>
              </a:avLst>
            </a:prstGeom>
            <a:grpFill/>
            <a:ln w="190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91440" lvl="1" indent="-274320">
                <a:buFont typeface="Wingdings" charset="2"/>
                <a:buChar char="ü"/>
              </a:pPr>
              <a:r>
                <a:rPr lang="en-US" sz="2800" dirty="0" smtClean="0"/>
                <a:t>GERD</a:t>
              </a:r>
              <a:endParaRPr lang="en-US" sz="2800" dirty="0"/>
            </a:p>
          </p:txBody>
        </p:sp>
        <p:cxnSp>
          <p:nvCxnSpPr>
            <p:cNvPr id="15" name="Straight Arrow Connector 14"/>
            <p:cNvCxnSpPr>
              <a:stCxn id="21" idx="3"/>
              <a:endCxn id="28" idx="1"/>
            </p:cNvCxnSpPr>
            <p:nvPr/>
          </p:nvCxnSpPr>
          <p:spPr>
            <a:xfrm>
              <a:off x="5604708" y="4331921"/>
              <a:ext cx="1786691" cy="25336"/>
            </a:xfrm>
            <a:prstGeom prst="straightConnector1">
              <a:avLst/>
            </a:prstGeom>
            <a:grpFill/>
            <a:ln w="63500">
              <a:solidFill>
                <a:schemeClr val="tx1"/>
              </a:solidFill>
              <a:tailEnd type="arrow"/>
            </a:ln>
          </p:spPr>
          <p:style>
            <a:lnRef idx="2">
              <a:schemeClr val="accent1"/>
            </a:lnRef>
            <a:fillRef idx="0">
              <a:schemeClr val="accent1"/>
            </a:fillRef>
            <a:effectRef idx="1">
              <a:schemeClr val="accent1"/>
            </a:effectRef>
            <a:fontRef idx="minor">
              <a:schemeClr val="tx1"/>
            </a:fontRef>
          </p:style>
        </p:cxnSp>
      </p:grpSp>
      <p:grpSp>
        <p:nvGrpSpPr>
          <p:cNvPr id="54" name="Group 53" descr="signs and symptoms: poor sleep&#10;disease: sleep breathing d/o&#10;"/>
          <p:cNvGrpSpPr/>
          <p:nvPr/>
        </p:nvGrpSpPr>
        <p:grpSpPr>
          <a:xfrm>
            <a:off x="1566108" y="4992379"/>
            <a:ext cx="10092493" cy="685800"/>
            <a:chOff x="1566108" y="4992379"/>
            <a:chExt cx="10092493" cy="685800"/>
          </a:xfrm>
          <a:solidFill>
            <a:schemeClr val="accent2">
              <a:lumMod val="75000"/>
            </a:schemeClr>
          </a:solidFill>
        </p:grpSpPr>
        <p:sp>
          <p:nvSpPr>
            <p:cNvPr id="20" name="Rounded Rectangle 19"/>
            <p:cNvSpPr/>
            <p:nvPr/>
          </p:nvSpPr>
          <p:spPr>
            <a:xfrm>
              <a:off x="1566108" y="4992379"/>
              <a:ext cx="4038600" cy="685800"/>
            </a:xfrm>
            <a:prstGeom prst="roundRect">
              <a:avLst>
                <a:gd name="adj" fmla="val 29105"/>
              </a:avLst>
            </a:prstGeom>
            <a:grpFill/>
            <a:ln w="190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91440" lvl="1" indent="-274320">
                <a:spcAft>
                  <a:spcPts val="0"/>
                </a:spcAft>
                <a:buSzPct val="80000"/>
                <a:buFont typeface="Courier New"/>
                <a:buChar char="o"/>
              </a:pPr>
              <a:r>
                <a:rPr lang="en-US" sz="2800" dirty="0"/>
                <a:t>Poor Sleep</a:t>
              </a:r>
            </a:p>
          </p:txBody>
        </p:sp>
        <p:sp>
          <p:nvSpPr>
            <p:cNvPr id="27" name="Rounded Rectangle 26"/>
            <p:cNvSpPr/>
            <p:nvPr/>
          </p:nvSpPr>
          <p:spPr>
            <a:xfrm>
              <a:off x="7391399" y="4992379"/>
              <a:ext cx="4267202" cy="685800"/>
            </a:xfrm>
            <a:prstGeom prst="roundRect">
              <a:avLst>
                <a:gd name="adj" fmla="val 29105"/>
              </a:avLst>
            </a:prstGeom>
            <a:grpFill/>
            <a:ln w="190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91440" lvl="1" indent="-274320">
                <a:buFont typeface="Wingdings" charset="2"/>
                <a:buChar char="ü"/>
              </a:pPr>
              <a:r>
                <a:rPr lang="en-US" sz="2800" dirty="0"/>
                <a:t>Sleep Breathing d/o</a:t>
              </a:r>
            </a:p>
          </p:txBody>
        </p:sp>
        <p:cxnSp>
          <p:nvCxnSpPr>
            <p:cNvPr id="32" name="Straight Arrow Connector 31"/>
            <p:cNvCxnSpPr>
              <a:stCxn id="20" idx="3"/>
              <a:endCxn id="27" idx="1"/>
            </p:cNvCxnSpPr>
            <p:nvPr/>
          </p:nvCxnSpPr>
          <p:spPr>
            <a:xfrm>
              <a:off x="5604708" y="5335279"/>
              <a:ext cx="1786691" cy="0"/>
            </a:xfrm>
            <a:prstGeom prst="straightConnector1">
              <a:avLst/>
            </a:prstGeom>
            <a:grpFill/>
            <a:ln w="63500">
              <a:solidFill>
                <a:schemeClr val="tx1"/>
              </a:solidFill>
              <a:tailEnd type="arrow"/>
            </a:ln>
          </p:spPr>
          <p:style>
            <a:lnRef idx="2">
              <a:schemeClr val="accent1"/>
            </a:lnRef>
            <a:fillRef idx="0">
              <a:schemeClr val="accent1"/>
            </a:fillRef>
            <a:effectRef idx="1">
              <a:schemeClr val="accent1"/>
            </a:effectRef>
            <a:fontRef idx="minor">
              <a:schemeClr val="tx1"/>
            </a:fontRef>
          </p:style>
        </p:cxnSp>
      </p:grpSp>
      <p:grpSp>
        <p:nvGrpSpPr>
          <p:cNvPr id="55" name="Group 54" descr="signs and symptoms: anxiety &amp; PTSD&#10;diseases: psychogenic dyspnea&#10;"/>
          <p:cNvGrpSpPr/>
          <p:nvPr/>
        </p:nvGrpSpPr>
        <p:grpSpPr>
          <a:xfrm>
            <a:off x="1566108" y="5878705"/>
            <a:ext cx="10092493" cy="685800"/>
            <a:chOff x="1566108" y="5878705"/>
            <a:chExt cx="10092493" cy="685800"/>
          </a:xfrm>
          <a:solidFill>
            <a:schemeClr val="accent2">
              <a:lumMod val="75000"/>
            </a:schemeClr>
          </a:solidFill>
        </p:grpSpPr>
        <p:sp>
          <p:nvSpPr>
            <p:cNvPr id="19" name="Rounded Rectangle 18"/>
            <p:cNvSpPr/>
            <p:nvPr/>
          </p:nvSpPr>
          <p:spPr>
            <a:xfrm>
              <a:off x="1566108" y="5878705"/>
              <a:ext cx="4038600" cy="685800"/>
            </a:xfrm>
            <a:prstGeom prst="roundRect">
              <a:avLst>
                <a:gd name="adj" fmla="val 29105"/>
              </a:avLst>
            </a:prstGeom>
            <a:grpFill/>
            <a:ln w="190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91440" lvl="1" indent="-274320">
                <a:spcAft>
                  <a:spcPts val="0"/>
                </a:spcAft>
                <a:buSzPct val="80000"/>
                <a:buFont typeface="Courier New"/>
                <a:buChar char="o"/>
              </a:pPr>
              <a:r>
                <a:rPr lang="en-US" sz="2800" dirty="0"/>
                <a:t>Anxiety &amp; PTSD</a:t>
              </a:r>
            </a:p>
          </p:txBody>
        </p:sp>
        <p:sp>
          <p:nvSpPr>
            <p:cNvPr id="26" name="Rounded Rectangle 25"/>
            <p:cNvSpPr/>
            <p:nvPr/>
          </p:nvSpPr>
          <p:spPr>
            <a:xfrm>
              <a:off x="7391399" y="5878705"/>
              <a:ext cx="4267202" cy="685800"/>
            </a:xfrm>
            <a:prstGeom prst="roundRect">
              <a:avLst>
                <a:gd name="adj" fmla="val 29105"/>
              </a:avLst>
            </a:prstGeom>
            <a:grpFill/>
            <a:ln w="190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91440" lvl="1" indent="-274320">
                <a:buFont typeface="Wingdings" charset="2"/>
                <a:buChar char="ü"/>
              </a:pPr>
              <a:r>
                <a:rPr lang="en-US" sz="2800" dirty="0" smtClean="0"/>
                <a:t>? Psychogenic </a:t>
              </a:r>
              <a:r>
                <a:rPr lang="en-US" sz="2800" dirty="0"/>
                <a:t>Dyspnea</a:t>
              </a:r>
            </a:p>
          </p:txBody>
        </p:sp>
        <p:cxnSp>
          <p:nvCxnSpPr>
            <p:cNvPr id="34" name="Straight Arrow Connector 33"/>
            <p:cNvCxnSpPr>
              <a:stCxn id="19" idx="3"/>
              <a:endCxn id="26" idx="1"/>
            </p:cNvCxnSpPr>
            <p:nvPr/>
          </p:nvCxnSpPr>
          <p:spPr>
            <a:xfrm>
              <a:off x="5604708" y="6221605"/>
              <a:ext cx="1786691" cy="0"/>
            </a:xfrm>
            <a:prstGeom prst="straightConnector1">
              <a:avLst/>
            </a:prstGeom>
            <a:grpFill/>
            <a:ln w="63500">
              <a:solidFill>
                <a:schemeClr val="tx1"/>
              </a:solidFill>
              <a:tailEnd type="arrow"/>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481178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anim calcmode="lin" valueType="num">
                                      <p:cBhvr additive="base">
                                        <p:cTn id="7" dur="500" fill="hold"/>
                                        <p:tgtEl>
                                          <p:spTgt spid="56"/>
                                        </p:tgtEl>
                                        <p:attrNameLst>
                                          <p:attrName>ppt_x</p:attrName>
                                        </p:attrNameLst>
                                      </p:cBhvr>
                                      <p:tavLst>
                                        <p:tav tm="0">
                                          <p:val>
                                            <p:strVal val="#ppt_x"/>
                                          </p:val>
                                        </p:tav>
                                        <p:tav tm="100000">
                                          <p:val>
                                            <p:strVal val="#ppt_x"/>
                                          </p:val>
                                        </p:tav>
                                      </p:tavLst>
                                    </p:anim>
                                    <p:anim calcmode="lin" valueType="num">
                                      <p:cBhvr additive="base">
                                        <p:cTn id="8" dur="500" fill="hold"/>
                                        <p:tgtEl>
                                          <p:spTgt spid="5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2"/>
                                        </p:tgtEl>
                                        <p:attrNameLst>
                                          <p:attrName>style.visibility</p:attrName>
                                        </p:attrNameLst>
                                      </p:cBhvr>
                                      <p:to>
                                        <p:strVal val="visible"/>
                                      </p:to>
                                    </p:set>
                                    <p:anim calcmode="lin" valueType="num">
                                      <p:cBhvr additive="base">
                                        <p:cTn id="13" dur="500" fill="hold"/>
                                        <p:tgtEl>
                                          <p:spTgt spid="52"/>
                                        </p:tgtEl>
                                        <p:attrNameLst>
                                          <p:attrName>ppt_x</p:attrName>
                                        </p:attrNameLst>
                                      </p:cBhvr>
                                      <p:tavLst>
                                        <p:tav tm="0">
                                          <p:val>
                                            <p:strVal val="#ppt_x"/>
                                          </p:val>
                                        </p:tav>
                                        <p:tav tm="100000">
                                          <p:val>
                                            <p:strVal val="#ppt_x"/>
                                          </p:val>
                                        </p:tav>
                                      </p:tavLst>
                                    </p:anim>
                                    <p:anim calcmode="lin" valueType="num">
                                      <p:cBhvr additive="base">
                                        <p:cTn id="14"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3"/>
                                        </p:tgtEl>
                                        <p:attrNameLst>
                                          <p:attrName>style.visibility</p:attrName>
                                        </p:attrNameLst>
                                      </p:cBhvr>
                                      <p:to>
                                        <p:strVal val="visible"/>
                                      </p:to>
                                    </p:set>
                                    <p:anim calcmode="lin" valueType="num">
                                      <p:cBhvr additive="base">
                                        <p:cTn id="19" dur="500" fill="hold"/>
                                        <p:tgtEl>
                                          <p:spTgt spid="53"/>
                                        </p:tgtEl>
                                        <p:attrNameLst>
                                          <p:attrName>ppt_x</p:attrName>
                                        </p:attrNameLst>
                                      </p:cBhvr>
                                      <p:tavLst>
                                        <p:tav tm="0">
                                          <p:val>
                                            <p:strVal val="#ppt_x"/>
                                          </p:val>
                                        </p:tav>
                                        <p:tav tm="100000">
                                          <p:val>
                                            <p:strVal val="#ppt_x"/>
                                          </p:val>
                                        </p:tav>
                                      </p:tavLst>
                                    </p:anim>
                                    <p:anim calcmode="lin" valueType="num">
                                      <p:cBhvr additive="base">
                                        <p:cTn id="20" dur="500" fill="hold"/>
                                        <p:tgtEl>
                                          <p:spTgt spid="5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4"/>
                                        </p:tgtEl>
                                        <p:attrNameLst>
                                          <p:attrName>style.visibility</p:attrName>
                                        </p:attrNameLst>
                                      </p:cBhvr>
                                      <p:to>
                                        <p:strVal val="visible"/>
                                      </p:to>
                                    </p:set>
                                    <p:anim calcmode="lin" valueType="num">
                                      <p:cBhvr additive="base">
                                        <p:cTn id="25" dur="500" fill="hold"/>
                                        <p:tgtEl>
                                          <p:spTgt spid="54"/>
                                        </p:tgtEl>
                                        <p:attrNameLst>
                                          <p:attrName>ppt_x</p:attrName>
                                        </p:attrNameLst>
                                      </p:cBhvr>
                                      <p:tavLst>
                                        <p:tav tm="0">
                                          <p:val>
                                            <p:strVal val="#ppt_x"/>
                                          </p:val>
                                        </p:tav>
                                        <p:tav tm="100000">
                                          <p:val>
                                            <p:strVal val="#ppt_x"/>
                                          </p:val>
                                        </p:tav>
                                      </p:tavLst>
                                    </p:anim>
                                    <p:anim calcmode="lin" valueType="num">
                                      <p:cBhvr additive="base">
                                        <p:cTn id="26" dur="500" fill="hold"/>
                                        <p:tgtEl>
                                          <p:spTgt spid="5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55"/>
                                        </p:tgtEl>
                                        <p:attrNameLst>
                                          <p:attrName>style.visibility</p:attrName>
                                        </p:attrNameLst>
                                      </p:cBhvr>
                                      <p:to>
                                        <p:strVal val="visible"/>
                                      </p:to>
                                    </p:set>
                                    <p:anim calcmode="lin" valueType="num">
                                      <p:cBhvr additive="base">
                                        <p:cTn id="31" dur="500" fill="hold"/>
                                        <p:tgtEl>
                                          <p:spTgt spid="55"/>
                                        </p:tgtEl>
                                        <p:attrNameLst>
                                          <p:attrName>ppt_x</p:attrName>
                                        </p:attrNameLst>
                                      </p:cBhvr>
                                      <p:tavLst>
                                        <p:tav tm="0">
                                          <p:val>
                                            <p:strVal val="#ppt_x"/>
                                          </p:val>
                                        </p:tav>
                                        <p:tav tm="100000">
                                          <p:val>
                                            <p:strVal val="#ppt_x"/>
                                          </p:val>
                                        </p:tav>
                                      </p:tavLst>
                                    </p:anim>
                                    <p:anim calcmode="lin" valueType="num">
                                      <p:cBhvr additive="base">
                                        <p:cTn id="32"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3429000" y="64786"/>
            <a:ext cx="8229600" cy="762000"/>
          </a:xfrm>
        </p:spPr>
        <p:txBody>
          <a:bodyPr/>
          <a:lstStyle/>
          <a:p>
            <a:r>
              <a:rPr lang="en-US" b="1" dirty="0" smtClean="0"/>
              <a:t>Contributory Exposures</a:t>
            </a:r>
            <a:endParaRPr lang="en-US" b="1" dirty="0"/>
          </a:p>
        </p:txBody>
      </p:sp>
      <p:graphicFrame>
        <p:nvGraphicFramePr>
          <p:cNvPr id="3" name="Diagram 2" descr="Airborne exposures"/>
          <p:cNvGraphicFramePr/>
          <p:nvPr>
            <p:extLst>
              <p:ext uri="{D42A27DB-BD31-4B8C-83A1-F6EECF244321}">
                <p14:modId xmlns:p14="http://schemas.microsoft.com/office/powerpoint/2010/main" val="2968622985"/>
              </p:ext>
            </p:extLst>
          </p:nvPr>
        </p:nvGraphicFramePr>
        <p:xfrm>
          <a:off x="1805940" y="2449296"/>
          <a:ext cx="6096000" cy="5892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4" name="Diagram 3" descr="Arrow"/>
          <p:cNvGraphicFramePr/>
          <p:nvPr>
            <p:extLst>
              <p:ext uri="{D42A27DB-BD31-4B8C-83A1-F6EECF244321}">
                <p14:modId xmlns:p14="http://schemas.microsoft.com/office/powerpoint/2010/main" val="2327557544"/>
              </p:ext>
            </p:extLst>
          </p:nvPr>
        </p:nvGraphicFramePr>
        <p:xfrm>
          <a:off x="1752600" y="-203200"/>
          <a:ext cx="6096000" cy="40640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4" name="TextBox 13" descr="burn pits"/>
          <p:cNvSpPr txBox="1"/>
          <p:nvPr/>
        </p:nvSpPr>
        <p:spPr>
          <a:xfrm>
            <a:off x="1143000" y="569268"/>
            <a:ext cx="1447800" cy="461665"/>
          </a:xfrm>
          <a:prstGeom prst="rect">
            <a:avLst/>
          </a:prstGeom>
          <a:noFill/>
        </p:spPr>
        <p:txBody>
          <a:bodyPr wrap="square" rtlCol="0">
            <a:spAutoFit/>
          </a:bodyPr>
          <a:lstStyle/>
          <a:p>
            <a:r>
              <a:rPr lang="en-US" sz="2400" dirty="0"/>
              <a:t>Burn Pits</a:t>
            </a:r>
          </a:p>
        </p:txBody>
      </p:sp>
      <p:sp>
        <p:nvSpPr>
          <p:cNvPr id="15" name="TextBox 14" descr="diesel exhaust"/>
          <p:cNvSpPr txBox="1"/>
          <p:nvPr/>
        </p:nvSpPr>
        <p:spPr>
          <a:xfrm>
            <a:off x="1143000" y="1523319"/>
            <a:ext cx="2400300" cy="461665"/>
          </a:xfrm>
          <a:prstGeom prst="rect">
            <a:avLst/>
          </a:prstGeom>
          <a:noFill/>
        </p:spPr>
        <p:txBody>
          <a:bodyPr wrap="square" rtlCol="0">
            <a:spAutoFit/>
          </a:bodyPr>
          <a:lstStyle/>
          <a:p>
            <a:r>
              <a:rPr lang="en-US" sz="2400" dirty="0"/>
              <a:t>Diesel Exhaust</a:t>
            </a:r>
          </a:p>
        </p:txBody>
      </p:sp>
      <p:sp>
        <p:nvSpPr>
          <p:cNvPr id="16" name="TextBox 15" descr="construction and grain dust"/>
          <p:cNvSpPr txBox="1"/>
          <p:nvPr/>
        </p:nvSpPr>
        <p:spPr>
          <a:xfrm>
            <a:off x="1143000" y="3207604"/>
            <a:ext cx="3200400" cy="830997"/>
          </a:xfrm>
          <a:prstGeom prst="rect">
            <a:avLst/>
          </a:prstGeom>
          <a:noFill/>
        </p:spPr>
        <p:txBody>
          <a:bodyPr wrap="square" rtlCol="0">
            <a:spAutoFit/>
          </a:bodyPr>
          <a:lstStyle/>
          <a:p>
            <a:r>
              <a:rPr lang="en-US" sz="2400" dirty="0" smtClean="0"/>
              <a:t>Construction</a:t>
            </a:r>
          </a:p>
          <a:p>
            <a:r>
              <a:rPr lang="en-US" sz="2400" dirty="0" smtClean="0"/>
              <a:t>&amp; Grain </a:t>
            </a:r>
            <a:r>
              <a:rPr lang="en-US" sz="2400" dirty="0"/>
              <a:t>Dust</a:t>
            </a:r>
          </a:p>
        </p:txBody>
      </p:sp>
      <p:sp>
        <p:nvSpPr>
          <p:cNvPr id="17" name="TextBox 16" descr="sand and dust storms"/>
          <p:cNvSpPr txBox="1"/>
          <p:nvPr/>
        </p:nvSpPr>
        <p:spPr>
          <a:xfrm>
            <a:off x="1143000" y="5102051"/>
            <a:ext cx="2971800" cy="461665"/>
          </a:xfrm>
          <a:prstGeom prst="rect">
            <a:avLst/>
          </a:prstGeom>
          <a:noFill/>
        </p:spPr>
        <p:txBody>
          <a:bodyPr wrap="square" rtlCol="0">
            <a:spAutoFit/>
          </a:bodyPr>
          <a:lstStyle/>
          <a:p>
            <a:r>
              <a:rPr lang="en-US" sz="2400" dirty="0"/>
              <a:t>Sand &amp; Dust Storms</a:t>
            </a:r>
          </a:p>
        </p:txBody>
      </p:sp>
      <p:sp>
        <p:nvSpPr>
          <p:cNvPr id="18" name="TextBox 17" descr="temperature extremes"/>
          <p:cNvSpPr txBox="1"/>
          <p:nvPr/>
        </p:nvSpPr>
        <p:spPr>
          <a:xfrm>
            <a:off x="1143000" y="6253372"/>
            <a:ext cx="3733800" cy="461665"/>
          </a:xfrm>
          <a:prstGeom prst="rect">
            <a:avLst/>
          </a:prstGeom>
          <a:noFill/>
        </p:spPr>
        <p:txBody>
          <a:bodyPr wrap="square" rtlCol="0">
            <a:spAutoFit/>
          </a:bodyPr>
          <a:lstStyle/>
          <a:p>
            <a:r>
              <a:rPr lang="en-US" sz="2400" dirty="0"/>
              <a:t>Temperature Extremes</a:t>
            </a:r>
          </a:p>
        </p:txBody>
      </p:sp>
    </p:spTree>
    <p:extLst>
      <p:ext uri="{BB962C8B-B14F-4D97-AF65-F5344CB8AC3E}">
        <p14:creationId xmlns:p14="http://schemas.microsoft.com/office/powerpoint/2010/main" val="334743794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3429000" y="64786"/>
            <a:ext cx="8229600" cy="762000"/>
          </a:xfrm>
        </p:spPr>
        <p:txBody>
          <a:bodyPr/>
          <a:lstStyle/>
          <a:p>
            <a:r>
              <a:rPr lang="en-US" b="1" dirty="0" smtClean="0"/>
              <a:t>Contributory Exposures</a:t>
            </a:r>
            <a:endParaRPr lang="en-US" b="1" dirty="0"/>
          </a:p>
        </p:txBody>
      </p:sp>
      <p:graphicFrame>
        <p:nvGraphicFramePr>
          <p:cNvPr id="3" name="Diagram 2" descr="Airborne exposures"/>
          <p:cNvGraphicFramePr/>
          <p:nvPr>
            <p:extLst>
              <p:ext uri="{D42A27DB-BD31-4B8C-83A1-F6EECF244321}">
                <p14:modId xmlns:p14="http://schemas.microsoft.com/office/powerpoint/2010/main" val="2483583230"/>
              </p:ext>
            </p:extLst>
          </p:nvPr>
        </p:nvGraphicFramePr>
        <p:xfrm>
          <a:off x="1805940" y="2449296"/>
          <a:ext cx="6096000" cy="5892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Right Arrow 12" descr="right arrow from airborne exposures "/>
          <p:cNvSpPr/>
          <p:nvPr/>
        </p:nvSpPr>
        <p:spPr>
          <a:xfrm>
            <a:off x="7543800" y="3335233"/>
            <a:ext cx="1016000" cy="381000"/>
          </a:xfrm>
          <a:prstGeom prst="rightArrow">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ounded Rectangle 18" descr="RADS"/>
          <p:cNvSpPr/>
          <p:nvPr/>
        </p:nvSpPr>
        <p:spPr>
          <a:xfrm>
            <a:off x="8702040" y="934933"/>
            <a:ext cx="2804160" cy="1600200"/>
          </a:xfrm>
          <a:prstGeom prst="roundRect">
            <a:avLst/>
          </a:prstGeom>
          <a:solidFill>
            <a:schemeClr val="accent2">
              <a:lumMod val="75000"/>
            </a:schemeClr>
          </a:solidFill>
          <a:ln>
            <a:solidFill>
              <a:schemeClr val="bg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a:solidFill>
                  <a:schemeClr val="tx1"/>
                </a:solidFill>
              </a:rPr>
              <a:t>RADS</a:t>
            </a:r>
          </a:p>
        </p:txBody>
      </p:sp>
      <p:sp>
        <p:nvSpPr>
          <p:cNvPr id="9" name="Rounded Rectangle 8" descr="irritant-induced asthma"/>
          <p:cNvSpPr/>
          <p:nvPr/>
        </p:nvSpPr>
        <p:spPr>
          <a:xfrm>
            <a:off x="8702040" y="2687533"/>
            <a:ext cx="2804160" cy="1600200"/>
          </a:xfrm>
          <a:prstGeom prst="roundRect">
            <a:avLst/>
          </a:prstGeom>
          <a:solidFill>
            <a:schemeClr val="accent2">
              <a:lumMod val="75000"/>
            </a:schemeClr>
          </a:solidFill>
          <a:ln>
            <a:solidFill>
              <a:schemeClr val="bg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a:solidFill>
                  <a:schemeClr val="tx1"/>
                </a:solidFill>
              </a:rPr>
              <a:t>Irritant-induced Asthma</a:t>
            </a:r>
          </a:p>
        </p:txBody>
      </p:sp>
      <p:graphicFrame>
        <p:nvGraphicFramePr>
          <p:cNvPr id="4" name="Diagram 3" descr="arrows from airborne exposures"/>
          <p:cNvGraphicFramePr/>
          <p:nvPr>
            <p:extLst>
              <p:ext uri="{D42A27DB-BD31-4B8C-83A1-F6EECF244321}">
                <p14:modId xmlns:p14="http://schemas.microsoft.com/office/powerpoint/2010/main" val="1492819272"/>
              </p:ext>
            </p:extLst>
          </p:nvPr>
        </p:nvGraphicFramePr>
        <p:xfrm>
          <a:off x="1752600" y="-203200"/>
          <a:ext cx="6096000" cy="40640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4" name="TextBox 13" descr="burn pits"/>
          <p:cNvSpPr txBox="1"/>
          <p:nvPr/>
        </p:nvSpPr>
        <p:spPr>
          <a:xfrm>
            <a:off x="1143000" y="569268"/>
            <a:ext cx="1447800" cy="461665"/>
          </a:xfrm>
          <a:prstGeom prst="rect">
            <a:avLst/>
          </a:prstGeom>
          <a:noFill/>
        </p:spPr>
        <p:txBody>
          <a:bodyPr wrap="square" rtlCol="0">
            <a:spAutoFit/>
          </a:bodyPr>
          <a:lstStyle/>
          <a:p>
            <a:r>
              <a:rPr lang="en-US" sz="2400" dirty="0"/>
              <a:t>Burn Pits</a:t>
            </a:r>
          </a:p>
        </p:txBody>
      </p:sp>
      <p:sp>
        <p:nvSpPr>
          <p:cNvPr id="15" name="TextBox 14" descr="diesel exhaust"/>
          <p:cNvSpPr txBox="1"/>
          <p:nvPr/>
        </p:nvSpPr>
        <p:spPr>
          <a:xfrm>
            <a:off x="1143000" y="1523319"/>
            <a:ext cx="2400300" cy="461665"/>
          </a:xfrm>
          <a:prstGeom prst="rect">
            <a:avLst/>
          </a:prstGeom>
          <a:noFill/>
        </p:spPr>
        <p:txBody>
          <a:bodyPr wrap="square" rtlCol="0">
            <a:spAutoFit/>
          </a:bodyPr>
          <a:lstStyle/>
          <a:p>
            <a:r>
              <a:rPr lang="en-US" sz="2400" dirty="0"/>
              <a:t>Diesel Exhaust</a:t>
            </a:r>
          </a:p>
        </p:txBody>
      </p:sp>
      <p:sp>
        <p:nvSpPr>
          <p:cNvPr id="16" name="TextBox 15" descr="construction and grain dust"/>
          <p:cNvSpPr txBox="1"/>
          <p:nvPr/>
        </p:nvSpPr>
        <p:spPr>
          <a:xfrm>
            <a:off x="1143000" y="3207604"/>
            <a:ext cx="3200400" cy="830997"/>
          </a:xfrm>
          <a:prstGeom prst="rect">
            <a:avLst/>
          </a:prstGeom>
          <a:noFill/>
        </p:spPr>
        <p:txBody>
          <a:bodyPr wrap="square" rtlCol="0">
            <a:spAutoFit/>
          </a:bodyPr>
          <a:lstStyle/>
          <a:p>
            <a:r>
              <a:rPr lang="en-US" sz="2400" dirty="0" smtClean="0"/>
              <a:t>Construction</a:t>
            </a:r>
          </a:p>
          <a:p>
            <a:r>
              <a:rPr lang="en-US" sz="2400" dirty="0" smtClean="0"/>
              <a:t>&amp; Grain </a:t>
            </a:r>
            <a:r>
              <a:rPr lang="en-US" sz="2400" dirty="0"/>
              <a:t>Dust</a:t>
            </a:r>
          </a:p>
        </p:txBody>
      </p:sp>
      <p:sp>
        <p:nvSpPr>
          <p:cNvPr id="17" name="TextBox 16" descr="sand and dust storms"/>
          <p:cNvSpPr txBox="1"/>
          <p:nvPr/>
        </p:nvSpPr>
        <p:spPr>
          <a:xfrm>
            <a:off x="1143000" y="5102051"/>
            <a:ext cx="2971800" cy="461665"/>
          </a:xfrm>
          <a:prstGeom prst="rect">
            <a:avLst/>
          </a:prstGeom>
          <a:noFill/>
        </p:spPr>
        <p:txBody>
          <a:bodyPr wrap="square" rtlCol="0">
            <a:spAutoFit/>
          </a:bodyPr>
          <a:lstStyle/>
          <a:p>
            <a:r>
              <a:rPr lang="en-US" sz="2400" dirty="0"/>
              <a:t>Sand &amp; Dust Storms</a:t>
            </a:r>
          </a:p>
        </p:txBody>
      </p:sp>
      <p:sp>
        <p:nvSpPr>
          <p:cNvPr id="18" name="TextBox 17" descr="temperature extremes"/>
          <p:cNvSpPr txBox="1"/>
          <p:nvPr/>
        </p:nvSpPr>
        <p:spPr>
          <a:xfrm>
            <a:off x="1143000" y="6253372"/>
            <a:ext cx="3733800" cy="461665"/>
          </a:xfrm>
          <a:prstGeom prst="rect">
            <a:avLst/>
          </a:prstGeom>
          <a:noFill/>
        </p:spPr>
        <p:txBody>
          <a:bodyPr wrap="square" rtlCol="0">
            <a:spAutoFit/>
          </a:bodyPr>
          <a:lstStyle/>
          <a:p>
            <a:r>
              <a:rPr lang="en-US" sz="2400" dirty="0"/>
              <a:t>Temperature Extremes</a:t>
            </a:r>
          </a:p>
        </p:txBody>
      </p:sp>
      <p:sp>
        <p:nvSpPr>
          <p:cNvPr id="12" name="TextBox 11"/>
          <p:cNvSpPr txBox="1"/>
          <p:nvPr/>
        </p:nvSpPr>
        <p:spPr>
          <a:xfrm>
            <a:off x="-1295400" y="1979417"/>
            <a:ext cx="2133600" cy="2031325"/>
          </a:xfrm>
          <a:prstGeom prst="rect">
            <a:avLst/>
          </a:prstGeom>
          <a:solidFill>
            <a:schemeClr val="tx1">
              <a:lumMod val="95000"/>
            </a:schemeClr>
          </a:solidFill>
        </p:spPr>
        <p:txBody>
          <a:bodyPr wrap="square" rtlCol="0">
            <a:spAutoFit/>
          </a:bodyPr>
          <a:lstStyle/>
          <a:p>
            <a:r>
              <a:rPr lang="en-US" dirty="0" smtClean="0">
                <a:solidFill>
                  <a:srgbClr val="FF0000"/>
                </a:solidFill>
              </a:rPr>
              <a:t>Jess- could you please make the asthma and RADS to appear at the same time and then vocal cords dysfunction later?</a:t>
            </a:r>
            <a:endParaRPr lang="en-US" dirty="0">
              <a:solidFill>
                <a:srgbClr val="FF0000"/>
              </a:solidFill>
            </a:endParaRPr>
          </a:p>
        </p:txBody>
      </p:sp>
    </p:spTree>
    <p:extLst>
      <p:ext uri="{BB962C8B-B14F-4D97-AF65-F5344CB8AC3E}">
        <p14:creationId xmlns:p14="http://schemas.microsoft.com/office/powerpoint/2010/main" val="2719305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250" fill="hold"/>
                                        <p:tgtEl>
                                          <p:spTgt spid="9"/>
                                        </p:tgtEl>
                                        <p:attrNameLst>
                                          <p:attrName>ppt_w</p:attrName>
                                        </p:attrNameLst>
                                      </p:cBhvr>
                                      <p:tavLst>
                                        <p:tav tm="0">
                                          <p:val>
                                            <p:fltVal val="0"/>
                                          </p:val>
                                        </p:tav>
                                        <p:tav tm="100000">
                                          <p:val>
                                            <p:strVal val="#ppt_w"/>
                                          </p:val>
                                        </p:tav>
                                      </p:tavLst>
                                    </p:anim>
                                    <p:anim calcmode="lin" valueType="num">
                                      <p:cBhvr>
                                        <p:cTn id="8" dur="1250" fill="hold"/>
                                        <p:tgtEl>
                                          <p:spTgt spid="9"/>
                                        </p:tgtEl>
                                        <p:attrNameLst>
                                          <p:attrName>ppt_h</p:attrName>
                                        </p:attrNameLst>
                                      </p:cBhvr>
                                      <p:tavLst>
                                        <p:tav tm="0">
                                          <p:val>
                                            <p:fltVal val="0"/>
                                          </p:val>
                                        </p:tav>
                                        <p:tav tm="100000">
                                          <p:val>
                                            <p:strVal val="#ppt_h"/>
                                          </p:val>
                                        </p:tav>
                                      </p:tavLst>
                                    </p:anim>
                                    <p:anim calcmode="lin" valueType="num">
                                      <p:cBhvr>
                                        <p:cTn id="9" dur="1250" fill="hold"/>
                                        <p:tgtEl>
                                          <p:spTgt spid="9"/>
                                        </p:tgtEl>
                                        <p:attrNameLst>
                                          <p:attrName>style.rotation</p:attrName>
                                        </p:attrNameLst>
                                      </p:cBhvr>
                                      <p:tavLst>
                                        <p:tav tm="0">
                                          <p:val>
                                            <p:fltVal val="90"/>
                                          </p:val>
                                        </p:tav>
                                        <p:tav tm="100000">
                                          <p:val>
                                            <p:fltVal val="0"/>
                                          </p:val>
                                        </p:tav>
                                      </p:tavLst>
                                    </p:anim>
                                    <p:animEffect transition="in" filter="fade">
                                      <p:cBhvr>
                                        <p:cTn id="10" dur="1250"/>
                                        <p:tgtEl>
                                          <p:spTgt spid="9"/>
                                        </p:tgtEl>
                                      </p:cBhvr>
                                    </p:animEffect>
                                  </p:childTnLst>
                                </p:cTn>
                              </p:par>
                              <p:par>
                                <p:cTn id="11" presetID="63" presetClass="path" presetSubtype="0" accel="50000" decel="50000" fill="hold" grpId="1" nodeType="withEffect">
                                  <p:stCondLst>
                                    <p:cond delay="0"/>
                                  </p:stCondLst>
                                  <p:childTnLst>
                                    <p:animMotion origin="layout" path="M -0.32878 -0.00856 L 8.1532E-17 -2.22222E-6 " pathEditMode="relative" rAng="0" ptsTypes="AA">
                                      <p:cBhvr>
                                        <p:cTn id="12" dur="1250" fill="hold"/>
                                        <p:tgtEl>
                                          <p:spTgt spid="9"/>
                                        </p:tgtEl>
                                        <p:attrNameLst>
                                          <p:attrName>ppt_x</p:attrName>
                                          <p:attrName>ppt_y</p:attrName>
                                        </p:attrNameLst>
                                      </p:cBhvr>
                                      <p:rCtr x="16563" y="1111"/>
                                    </p:animMotion>
                                  </p:childTnLst>
                                </p:cTn>
                              </p:par>
                              <p:par>
                                <p:cTn id="13" presetID="3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p:cTn id="15" dur="1250" fill="hold"/>
                                        <p:tgtEl>
                                          <p:spTgt spid="19"/>
                                        </p:tgtEl>
                                        <p:attrNameLst>
                                          <p:attrName>ppt_w</p:attrName>
                                        </p:attrNameLst>
                                      </p:cBhvr>
                                      <p:tavLst>
                                        <p:tav tm="0">
                                          <p:val>
                                            <p:fltVal val="0"/>
                                          </p:val>
                                        </p:tav>
                                        <p:tav tm="100000">
                                          <p:val>
                                            <p:strVal val="#ppt_w"/>
                                          </p:val>
                                        </p:tav>
                                      </p:tavLst>
                                    </p:anim>
                                    <p:anim calcmode="lin" valueType="num">
                                      <p:cBhvr>
                                        <p:cTn id="16" dur="1250" fill="hold"/>
                                        <p:tgtEl>
                                          <p:spTgt spid="19"/>
                                        </p:tgtEl>
                                        <p:attrNameLst>
                                          <p:attrName>ppt_h</p:attrName>
                                        </p:attrNameLst>
                                      </p:cBhvr>
                                      <p:tavLst>
                                        <p:tav tm="0">
                                          <p:val>
                                            <p:fltVal val="0"/>
                                          </p:val>
                                        </p:tav>
                                        <p:tav tm="100000">
                                          <p:val>
                                            <p:strVal val="#ppt_h"/>
                                          </p:val>
                                        </p:tav>
                                      </p:tavLst>
                                    </p:anim>
                                    <p:anim calcmode="lin" valueType="num">
                                      <p:cBhvr>
                                        <p:cTn id="17" dur="1250" fill="hold"/>
                                        <p:tgtEl>
                                          <p:spTgt spid="19"/>
                                        </p:tgtEl>
                                        <p:attrNameLst>
                                          <p:attrName>style.rotation</p:attrName>
                                        </p:attrNameLst>
                                      </p:cBhvr>
                                      <p:tavLst>
                                        <p:tav tm="0">
                                          <p:val>
                                            <p:fltVal val="90"/>
                                          </p:val>
                                        </p:tav>
                                        <p:tav tm="100000">
                                          <p:val>
                                            <p:fltVal val="0"/>
                                          </p:val>
                                        </p:tav>
                                      </p:tavLst>
                                    </p:anim>
                                    <p:animEffect transition="in" filter="fade">
                                      <p:cBhvr>
                                        <p:cTn id="18" dur="1250"/>
                                        <p:tgtEl>
                                          <p:spTgt spid="19"/>
                                        </p:tgtEl>
                                      </p:cBhvr>
                                    </p:animEffect>
                                  </p:childTnLst>
                                </p:cTn>
                              </p:par>
                              <p:par>
                                <p:cTn id="19" presetID="63" presetClass="path" presetSubtype="0" accel="50000" decel="50000" fill="hold" grpId="1" nodeType="withEffect">
                                  <p:stCondLst>
                                    <p:cond delay="0"/>
                                  </p:stCondLst>
                                  <p:childTnLst>
                                    <p:animMotion origin="layout" path="M -0.32878 0.28889 L 8.1532E-17 4.44444E-6 " pathEditMode="relative" rAng="0" ptsTypes="AA">
                                      <p:cBhvr>
                                        <p:cTn id="20" dur="1250" fill="hold"/>
                                        <p:tgtEl>
                                          <p:spTgt spid="19"/>
                                        </p:tgtEl>
                                        <p:attrNameLst>
                                          <p:attrName>ppt_x</p:attrName>
                                          <p:attrName>ppt_y</p:attrName>
                                        </p:attrNameLst>
                                      </p:cBhvr>
                                      <p:rCtr x="16563" y="-14329"/>
                                    </p:animMotion>
                                  </p:childTnLst>
                                </p:cTn>
                              </p:par>
                            </p:childTnLst>
                          </p:cTn>
                        </p:par>
                        <p:par>
                          <p:cTn id="21" fill="hold">
                            <p:stCondLst>
                              <p:cond delay="1250"/>
                            </p:stCondLst>
                            <p:childTnLst>
                              <p:par>
                                <p:cTn id="22" presetID="1" presetClass="entr" presetSubtype="0" fill="hold" grpId="0" nodeType="afterEffect">
                                  <p:stCondLst>
                                    <p:cond delay="0"/>
                                  </p:stCondLst>
                                  <p:childTnLst>
                                    <p:set>
                                      <p:cBhvr>
                                        <p:cTn id="23"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9" grpId="0" animBg="1"/>
      <p:bldP spid="19" grpId="1" animBg="1"/>
      <p:bldP spid="9" grpId="0" animBg="1"/>
      <p:bldP spid="9" grpId="1"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3429000" y="64786"/>
            <a:ext cx="8229600" cy="762000"/>
          </a:xfrm>
        </p:spPr>
        <p:txBody>
          <a:bodyPr/>
          <a:lstStyle/>
          <a:p>
            <a:r>
              <a:rPr lang="en-US" b="1" dirty="0" smtClean="0"/>
              <a:t>Contributory Exposures</a:t>
            </a:r>
            <a:endParaRPr lang="en-US" b="1" dirty="0"/>
          </a:p>
        </p:txBody>
      </p:sp>
      <p:graphicFrame>
        <p:nvGraphicFramePr>
          <p:cNvPr id="3" name="Diagram 2" descr="airborne exposures"/>
          <p:cNvGraphicFramePr/>
          <p:nvPr>
            <p:extLst>
              <p:ext uri="{D42A27DB-BD31-4B8C-83A1-F6EECF244321}">
                <p14:modId xmlns:p14="http://schemas.microsoft.com/office/powerpoint/2010/main" val="2583636506"/>
              </p:ext>
            </p:extLst>
          </p:nvPr>
        </p:nvGraphicFramePr>
        <p:xfrm>
          <a:off x="1805940" y="2449296"/>
          <a:ext cx="6096000" cy="5892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Right Arrow 12" descr="right arrow from airborne exposure"/>
          <p:cNvSpPr/>
          <p:nvPr/>
        </p:nvSpPr>
        <p:spPr>
          <a:xfrm>
            <a:off x="7543800" y="3335233"/>
            <a:ext cx="1016000" cy="381000"/>
          </a:xfrm>
          <a:prstGeom prst="rightArrow">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ounded Rectangle 4" descr="RADS"/>
          <p:cNvSpPr/>
          <p:nvPr/>
        </p:nvSpPr>
        <p:spPr>
          <a:xfrm>
            <a:off x="8702040" y="934933"/>
            <a:ext cx="2804160" cy="1600200"/>
          </a:xfrm>
          <a:prstGeom prst="roundRect">
            <a:avLst/>
          </a:prstGeom>
          <a:solidFill>
            <a:schemeClr val="accent2">
              <a:lumMod val="75000"/>
            </a:schemeClr>
          </a:solidFill>
          <a:ln>
            <a:solidFill>
              <a:schemeClr val="bg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a:solidFill>
                  <a:schemeClr val="tx1"/>
                </a:solidFill>
              </a:rPr>
              <a:t>RADS</a:t>
            </a:r>
          </a:p>
        </p:txBody>
      </p:sp>
      <p:sp>
        <p:nvSpPr>
          <p:cNvPr id="9" name="Rounded Rectangle 8" descr="irritant-induced asthma"/>
          <p:cNvSpPr/>
          <p:nvPr/>
        </p:nvSpPr>
        <p:spPr>
          <a:xfrm>
            <a:off x="8702040" y="2687533"/>
            <a:ext cx="2804160" cy="1600200"/>
          </a:xfrm>
          <a:prstGeom prst="roundRect">
            <a:avLst/>
          </a:prstGeom>
          <a:solidFill>
            <a:schemeClr val="accent2">
              <a:lumMod val="75000"/>
            </a:schemeClr>
          </a:solidFill>
          <a:ln>
            <a:solidFill>
              <a:schemeClr val="bg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a:solidFill>
                  <a:schemeClr val="tx1"/>
                </a:solidFill>
              </a:rPr>
              <a:t>Irritant-induced Asthma</a:t>
            </a:r>
          </a:p>
        </p:txBody>
      </p:sp>
      <p:sp>
        <p:nvSpPr>
          <p:cNvPr id="10" name="Rounded Rectangle 9" descr="vocal cord dysfunction"/>
          <p:cNvSpPr/>
          <p:nvPr/>
        </p:nvSpPr>
        <p:spPr>
          <a:xfrm>
            <a:off x="8702040" y="4440133"/>
            <a:ext cx="2804160" cy="1600200"/>
          </a:xfrm>
          <a:prstGeom prst="roundRect">
            <a:avLst/>
          </a:prstGeom>
          <a:solidFill>
            <a:schemeClr val="accent2">
              <a:lumMod val="75000"/>
            </a:schemeClr>
          </a:solidFill>
          <a:ln>
            <a:solidFill>
              <a:schemeClr val="bg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a:solidFill>
                  <a:schemeClr val="tx1"/>
                </a:solidFill>
              </a:rPr>
              <a:t>Vocal Cord Dysfunction</a:t>
            </a:r>
          </a:p>
        </p:txBody>
      </p:sp>
      <p:graphicFrame>
        <p:nvGraphicFramePr>
          <p:cNvPr id="4" name="Diagram 3" descr="arrows from airborne exposure"/>
          <p:cNvGraphicFramePr/>
          <p:nvPr>
            <p:extLst>
              <p:ext uri="{D42A27DB-BD31-4B8C-83A1-F6EECF244321}">
                <p14:modId xmlns:p14="http://schemas.microsoft.com/office/powerpoint/2010/main" val="184244749"/>
              </p:ext>
            </p:extLst>
          </p:nvPr>
        </p:nvGraphicFramePr>
        <p:xfrm>
          <a:off x="1752600" y="-203200"/>
          <a:ext cx="6096000" cy="40640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4" name="TextBox 13" descr="burn pits"/>
          <p:cNvSpPr txBox="1"/>
          <p:nvPr/>
        </p:nvSpPr>
        <p:spPr>
          <a:xfrm>
            <a:off x="1143000" y="569268"/>
            <a:ext cx="1447800" cy="461665"/>
          </a:xfrm>
          <a:prstGeom prst="rect">
            <a:avLst/>
          </a:prstGeom>
          <a:noFill/>
        </p:spPr>
        <p:txBody>
          <a:bodyPr wrap="square" rtlCol="0">
            <a:spAutoFit/>
          </a:bodyPr>
          <a:lstStyle/>
          <a:p>
            <a:r>
              <a:rPr lang="en-US" sz="2400" dirty="0"/>
              <a:t>Burn Pits</a:t>
            </a:r>
          </a:p>
        </p:txBody>
      </p:sp>
      <p:sp>
        <p:nvSpPr>
          <p:cNvPr id="15" name="TextBox 14" descr="diesel exhaust"/>
          <p:cNvSpPr txBox="1"/>
          <p:nvPr/>
        </p:nvSpPr>
        <p:spPr>
          <a:xfrm>
            <a:off x="1143000" y="1523319"/>
            <a:ext cx="2400300" cy="461665"/>
          </a:xfrm>
          <a:prstGeom prst="rect">
            <a:avLst/>
          </a:prstGeom>
          <a:noFill/>
        </p:spPr>
        <p:txBody>
          <a:bodyPr wrap="square" rtlCol="0">
            <a:spAutoFit/>
          </a:bodyPr>
          <a:lstStyle/>
          <a:p>
            <a:r>
              <a:rPr lang="en-US" sz="2400" dirty="0"/>
              <a:t>Diesel Exhaust</a:t>
            </a:r>
          </a:p>
        </p:txBody>
      </p:sp>
      <p:sp>
        <p:nvSpPr>
          <p:cNvPr id="16" name="TextBox 15" descr="construction and grain dust"/>
          <p:cNvSpPr txBox="1"/>
          <p:nvPr/>
        </p:nvSpPr>
        <p:spPr>
          <a:xfrm>
            <a:off x="1143000" y="3207604"/>
            <a:ext cx="3200400" cy="830997"/>
          </a:xfrm>
          <a:prstGeom prst="rect">
            <a:avLst/>
          </a:prstGeom>
          <a:noFill/>
        </p:spPr>
        <p:txBody>
          <a:bodyPr wrap="square" rtlCol="0">
            <a:spAutoFit/>
          </a:bodyPr>
          <a:lstStyle/>
          <a:p>
            <a:r>
              <a:rPr lang="en-US" sz="2400" dirty="0" smtClean="0"/>
              <a:t>Construction</a:t>
            </a:r>
          </a:p>
          <a:p>
            <a:r>
              <a:rPr lang="en-US" sz="2400" dirty="0" smtClean="0"/>
              <a:t>&amp; Grain </a:t>
            </a:r>
            <a:r>
              <a:rPr lang="en-US" sz="2400" dirty="0"/>
              <a:t>Dust</a:t>
            </a:r>
          </a:p>
        </p:txBody>
      </p:sp>
      <p:sp>
        <p:nvSpPr>
          <p:cNvPr id="17" name="TextBox 16" descr="sand and dust storms"/>
          <p:cNvSpPr txBox="1"/>
          <p:nvPr/>
        </p:nvSpPr>
        <p:spPr>
          <a:xfrm>
            <a:off x="1143000" y="5102051"/>
            <a:ext cx="2971800" cy="461665"/>
          </a:xfrm>
          <a:prstGeom prst="rect">
            <a:avLst/>
          </a:prstGeom>
          <a:noFill/>
        </p:spPr>
        <p:txBody>
          <a:bodyPr wrap="square" rtlCol="0">
            <a:spAutoFit/>
          </a:bodyPr>
          <a:lstStyle/>
          <a:p>
            <a:r>
              <a:rPr lang="en-US" sz="2400" dirty="0"/>
              <a:t>Sand &amp; Dust Storms</a:t>
            </a:r>
          </a:p>
        </p:txBody>
      </p:sp>
      <p:sp>
        <p:nvSpPr>
          <p:cNvPr id="18" name="TextBox 17" descr="temperature extremes"/>
          <p:cNvSpPr txBox="1"/>
          <p:nvPr/>
        </p:nvSpPr>
        <p:spPr>
          <a:xfrm>
            <a:off x="1143000" y="6253372"/>
            <a:ext cx="3733800" cy="461665"/>
          </a:xfrm>
          <a:prstGeom prst="rect">
            <a:avLst/>
          </a:prstGeom>
          <a:noFill/>
        </p:spPr>
        <p:txBody>
          <a:bodyPr wrap="square" rtlCol="0">
            <a:spAutoFit/>
          </a:bodyPr>
          <a:lstStyle/>
          <a:p>
            <a:r>
              <a:rPr lang="en-US" sz="2400" dirty="0"/>
              <a:t>Temperature Extremes</a:t>
            </a:r>
          </a:p>
        </p:txBody>
      </p:sp>
      <p:sp>
        <p:nvSpPr>
          <p:cNvPr id="19" name="TextBox 18"/>
          <p:cNvSpPr txBox="1"/>
          <p:nvPr/>
        </p:nvSpPr>
        <p:spPr>
          <a:xfrm>
            <a:off x="-990600" y="1303908"/>
            <a:ext cx="2133600" cy="2031325"/>
          </a:xfrm>
          <a:prstGeom prst="rect">
            <a:avLst/>
          </a:prstGeom>
          <a:solidFill>
            <a:schemeClr val="tx1">
              <a:lumMod val="95000"/>
            </a:schemeClr>
          </a:solidFill>
        </p:spPr>
        <p:txBody>
          <a:bodyPr wrap="square" rtlCol="0">
            <a:spAutoFit/>
          </a:bodyPr>
          <a:lstStyle/>
          <a:p>
            <a:r>
              <a:rPr lang="en-US" dirty="0" smtClean="0">
                <a:solidFill>
                  <a:srgbClr val="FF0000"/>
                </a:solidFill>
              </a:rPr>
              <a:t>Jess- could you please make the asthma and RADS to appear at the same time and then vocal cords dysfunction later?</a:t>
            </a:r>
            <a:endParaRPr lang="en-US" dirty="0">
              <a:solidFill>
                <a:srgbClr val="FF0000"/>
              </a:solidFill>
            </a:endParaRPr>
          </a:p>
        </p:txBody>
      </p:sp>
    </p:spTree>
    <p:extLst>
      <p:ext uri="{BB962C8B-B14F-4D97-AF65-F5344CB8AC3E}">
        <p14:creationId xmlns:p14="http://schemas.microsoft.com/office/powerpoint/2010/main" val="2042023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250" fill="hold"/>
                                        <p:tgtEl>
                                          <p:spTgt spid="10"/>
                                        </p:tgtEl>
                                        <p:attrNameLst>
                                          <p:attrName>ppt_w</p:attrName>
                                        </p:attrNameLst>
                                      </p:cBhvr>
                                      <p:tavLst>
                                        <p:tav tm="0">
                                          <p:val>
                                            <p:fltVal val="0"/>
                                          </p:val>
                                        </p:tav>
                                        <p:tav tm="100000">
                                          <p:val>
                                            <p:strVal val="#ppt_w"/>
                                          </p:val>
                                        </p:tav>
                                      </p:tavLst>
                                    </p:anim>
                                    <p:anim calcmode="lin" valueType="num">
                                      <p:cBhvr>
                                        <p:cTn id="8" dur="1250" fill="hold"/>
                                        <p:tgtEl>
                                          <p:spTgt spid="10"/>
                                        </p:tgtEl>
                                        <p:attrNameLst>
                                          <p:attrName>ppt_h</p:attrName>
                                        </p:attrNameLst>
                                      </p:cBhvr>
                                      <p:tavLst>
                                        <p:tav tm="0">
                                          <p:val>
                                            <p:fltVal val="0"/>
                                          </p:val>
                                        </p:tav>
                                        <p:tav tm="100000">
                                          <p:val>
                                            <p:strVal val="#ppt_h"/>
                                          </p:val>
                                        </p:tav>
                                      </p:tavLst>
                                    </p:anim>
                                    <p:anim calcmode="lin" valueType="num">
                                      <p:cBhvr>
                                        <p:cTn id="9" dur="1250" fill="hold"/>
                                        <p:tgtEl>
                                          <p:spTgt spid="10"/>
                                        </p:tgtEl>
                                        <p:attrNameLst>
                                          <p:attrName>style.rotation</p:attrName>
                                        </p:attrNameLst>
                                      </p:cBhvr>
                                      <p:tavLst>
                                        <p:tav tm="0">
                                          <p:val>
                                            <p:fltVal val="90"/>
                                          </p:val>
                                        </p:tav>
                                        <p:tav tm="100000">
                                          <p:val>
                                            <p:fltVal val="0"/>
                                          </p:val>
                                        </p:tav>
                                      </p:tavLst>
                                    </p:anim>
                                    <p:animEffect transition="in" filter="fade">
                                      <p:cBhvr>
                                        <p:cTn id="10" dur="1250"/>
                                        <p:tgtEl>
                                          <p:spTgt spid="10"/>
                                        </p:tgtEl>
                                      </p:cBhvr>
                                    </p:animEffect>
                                  </p:childTnLst>
                                </p:cTn>
                              </p:par>
                              <p:par>
                                <p:cTn id="11" presetID="63" presetClass="path" presetSubtype="0" accel="50000" decel="50000" fill="hold" grpId="1" nodeType="withEffect">
                                  <p:stCondLst>
                                    <p:cond delay="0"/>
                                  </p:stCondLst>
                                  <p:childTnLst>
                                    <p:animMotion origin="layout" path="M -0.32878 -0.22222 L 3.95833E-6 -3.7037E-7 " pathEditMode="relative" rAng="0" ptsTypes="AA">
                                      <p:cBhvr>
                                        <p:cTn id="12" dur="1250" fill="hold"/>
                                        <p:tgtEl>
                                          <p:spTgt spid="10"/>
                                        </p:tgtEl>
                                        <p:attrNameLst>
                                          <p:attrName>ppt_x</p:attrName>
                                          <p:attrName>ppt_y</p:attrName>
                                        </p:attrNameLst>
                                      </p:cBhvr>
                                      <p:rCtr x="16432" y="1111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descr="&quot;&quot;"/>
          <p:cNvSpPr/>
          <p:nvPr/>
        </p:nvSpPr>
        <p:spPr>
          <a:xfrm>
            <a:off x="0" y="0"/>
            <a:ext cx="12192000" cy="1485900"/>
          </a:xfrm>
          <a:prstGeom prst="rect">
            <a:avLst/>
          </a:prstGeom>
          <a:solidFill>
            <a:schemeClr val="bg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3" descr="image of My VeHU Campus blue polling Icon"/>
          <p:cNvPicPr>
            <a:picLocks noChangeAspect="1"/>
          </p:cNvPicPr>
          <p:nvPr/>
        </p:nvPicPr>
        <p:blipFill>
          <a:blip r:embed="rId3"/>
          <a:srcRect/>
          <a:stretch>
            <a:fillRect/>
          </a:stretch>
        </p:blipFill>
        <p:spPr bwMode="auto">
          <a:xfrm>
            <a:off x="452188" y="134352"/>
            <a:ext cx="1200151" cy="1200150"/>
          </a:xfrm>
          <a:prstGeom prst="rect">
            <a:avLst/>
          </a:prstGeom>
          <a:noFill/>
          <a:ln w="9525">
            <a:noFill/>
            <a:miter lim="800000"/>
            <a:headEnd/>
            <a:tailEnd/>
          </a:ln>
        </p:spPr>
      </p:pic>
      <p:sp>
        <p:nvSpPr>
          <p:cNvPr id="8" name="Title 3"/>
          <p:cNvSpPr>
            <a:spLocks noGrp="1"/>
          </p:cNvSpPr>
          <p:nvPr>
            <p:ph type="title"/>
          </p:nvPr>
        </p:nvSpPr>
        <p:spPr>
          <a:xfrm>
            <a:off x="1820779" y="186489"/>
            <a:ext cx="4275223" cy="1143000"/>
          </a:xfrm>
        </p:spPr>
        <p:txBody>
          <a:bodyPr/>
          <a:lstStyle/>
          <a:p>
            <a:pPr eaLnBrk="1" hangingPunct="1"/>
            <a:r>
              <a:rPr lang="en-US" sz="5600" b="1" dirty="0" smtClean="0"/>
              <a:t>Poll Results</a:t>
            </a:r>
          </a:p>
        </p:txBody>
      </p:sp>
      <p:sp>
        <p:nvSpPr>
          <p:cNvPr id="10" name="Content Placeholder 4"/>
          <p:cNvSpPr>
            <a:spLocks noGrp="1"/>
          </p:cNvSpPr>
          <p:nvPr>
            <p:ph idx="1"/>
          </p:nvPr>
        </p:nvSpPr>
        <p:spPr>
          <a:xfrm>
            <a:off x="452187" y="1705340"/>
            <a:ext cx="7620000" cy="4907692"/>
          </a:xfrm>
        </p:spPr>
        <p:txBody>
          <a:bodyPr/>
          <a:lstStyle/>
          <a:p>
            <a:pPr marL="0" indent="0" eaLnBrk="1" hangingPunct="1">
              <a:buNone/>
            </a:pPr>
            <a:r>
              <a:rPr lang="en-US" sz="3400" dirty="0"/>
              <a:t>Which exposures may be contributory?  </a:t>
            </a:r>
          </a:p>
          <a:p>
            <a:pPr marL="630238" lvl="2" indent="-514350" eaLnBrk="1" hangingPunct="1">
              <a:buFont typeface="Calibri" pitchFamily="34" charset="0"/>
              <a:buAutoNum type="alphaUcPeriod"/>
            </a:pPr>
            <a:r>
              <a:rPr lang="en-US" sz="3400" dirty="0"/>
              <a:t>Military exposures only</a:t>
            </a:r>
          </a:p>
          <a:p>
            <a:pPr marL="630238" lvl="2" indent="-514350" eaLnBrk="1" hangingPunct="1">
              <a:buFont typeface="Calibri" pitchFamily="34" charset="0"/>
              <a:buAutoNum type="alphaUcPeriod"/>
            </a:pPr>
            <a:r>
              <a:rPr lang="en-US" sz="3400" dirty="0"/>
              <a:t>Civilian exposures only</a:t>
            </a:r>
          </a:p>
          <a:p>
            <a:pPr marL="630238" lvl="2" indent="-514350" eaLnBrk="1" hangingPunct="1">
              <a:buFont typeface="Calibri" pitchFamily="34" charset="0"/>
              <a:buAutoNum type="alphaUcPeriod"/>
            </a:pPr>
            <a:r>
              <a:rPr lang="en-US" sz="3400" dirty="0">
                <a:solidFill>
                  <a:schemeClr val="accent4">
                    <a:lumMod val="50000"/>
                  </a:schemeClr>
                </a:solidFill>
              </a:rPr>
              <a:t>Military &amp; Civilian exposures</a:t>
            </a:r>
          </a:p>
          <a:p>
            <a:pPr marL="630238" lvl="2" indent="-514350" eaLnBrk="1" hangingPunct="1">
              <a:buFont typeface="Calibri" pitchFamily="34" charset="0"/>
              <a:buAutoNum type="alphaUcPeriod"/>
            </a:pPr>
            <a:r>
              <a:rPr lang="en-US" sz="3400" dirty="0"/>
              <a:t>Anxiety &amp; PTSD only</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rot="16200000">
            <a:off x="-2981829" y="2995863"/>
            <a:ext cx="6829926" cy="838200"/>
          </a:xfrm>
        </p:spPr>
        <p:txBody>
          <a:bodyPr/>
          <a:lstStyle/>
          <a:p>
            <a:r>
              <a:rPr lang="en-US" b="1" dirty="0"/>
              <a:t>Diagnostic Work-Up</a:t>
            </a:r>
          </a:p>
        </p:txBody>
      </p:sp>
      <p:sp>
        <p:nvSpPr>
          <p:cNvPr id="18" name="Rounded Rectangle 17" descr="Work up:"/>
          <p:cNvSpPr/>
          <p:nvPr/>
        </p:nvSpPr>
        <p:spPr>
          <a:xfrm>
            <a:off x="1042734" y="577518"/>
            <a:ext cx="5181600" cy="5715000"/>
          </a:xfrm>
          <a:prstGeom prst="roundRect">
            <a:avLst>
              <a:gd name="adj" fmla="val 9013"/>
            </a:avLst>
          </a:prstGeom>
          <a:solidFill>
            <a:schemeClr val="accent6"/>
          </a:solidFill>
          <a:ln>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sz="2800" dirty="0" smtClean="0"/>
              <a:t>  </a:t>
            </a:r>
          </a:p>
          <a:p>
            <a:r>
              <a:rPr lang="en-US" sz="2800" dirty="0"/>
              <a:t> </a:t>
            </a:r>
            <a:r>
              <a:rPr lang="en-US" sz="3200" b="1" dirty="0" smtClean="0">
                <a:solidFill>
                  <a:srgbClr val="FFFF00"/>
                </a:solidFill>
                <a:effectLst>
                  <a:outerShdw blurRad="50800" dist="38100" dir="2700000" algn="tl" rotWithShape="0">
                    <a:prstClr val="black">
                      <a:alpha val="40000"/>
                    </a:prstClr>
                  </a:outerShdw>
                </a:effectLst>
              </a:rPr>
              <a:t>Work up:</a:t>
            </a:r>
            <a:endParaRPr lang="en-US" sz="3200" b="1" dirty="0">
              <a:solidFill>
                <a:srgbClr val="FFFF00"/>
              </a:solidFill>
              <a:effectLst>
                <a:outerShdw blurRad="50800" dist="38100" dir="2700000" algn="tl" rotWithShape="0">
                  <a:prstClr val="black">
                    <a:alpha val="40000"/>
                  </a:prstClr>
                </a:outerShdw>
              </a:effectLst>
            </a:endParaRPr>
          </a:p>
          <a:p>
            <a:endParaRPr lang="en-US" sz="2800"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p:txBody>
      </p:sp>
      <p:sp>
        <p:nvSpPr>
          <p:cNvPr id="20" name="Rounded Rectangle 19" descr="Diseases"/>
          <p:cNvSpPr/>
          <p:nvPr/>
        </p:nvSpPr>
        <p:spPr>
          <a:xfrm>
            <a:off x="6833934" y="577518"/>
            <a:ext cx="5181600" cy="5715000"/>
          </a:xfrm>
          <a:prstGeom prst="roundRect">
            <a:avLst>
              <a:gd name="adj" fmla="val 9013"/>
            </a:avLst>
          </a:prstGeom>
          <a:solidFill>
            <a:schemeClr val="accent6"/>
          </a:solidFill>
          <a:ln>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dirty="0" smtClean="0"/>
              <a:t>  </a:t>
            </a:r>
          </a:p>
          <a:p>
            <a:r>
              <a:rPr lang="en-US" sz="2800" dirty="0">
                <a:solidFill>
                  <a:srgbClr val="FFFF00"/>
                </a:solidFill>
              </a:rPr>
              <a:t> </a:t>
            </a:r>
            <a:r>
              <a:rPr lang="en-US" sz="3200" b="1" dirty="0">
                <a:solidFill>
                  <a:srgbClr val="FFFF00"/>
                </a:solidFill>
                <a:effectLst>
                  <a:outerShdw blurRad="50800" dist="38100" dir="2700000" algn="tl" rotWithShape="0">
                    <a:prstClr val="black">
                      <a:alpha val="40000"/>
                    </a:prstClr>
                  </a:outerShdw>
                </a:effectLst>
              </a:rPr>
              <a:t>Diseases:</a:t>
            </a:r>
          </a:p>
          <a:p>
            <a:endParaRPr lang="en-US" sz="2800"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p:txBody>
      </p:sp>
      <p:grpSp>
        <p:nvGrpSpPr>
          <p:cNvPr id="15" name="Group 14" descr="Work up: cardiac stress test, echocardiography&#10;disease: cardiovascular disease"/>
          <p:cNvGrpSpPr/>
          <p:nvPr/>
        </p:nvGrpSpPr>
        <p:grpSpPr>
          <a:xfrm>
            <a:off x="1852860" y="1415718"/>
            <a:ext cx="9348858" cy="1604210"/>
            <a:chOff x="1419726" y="1752600"/>
            <a:chExt cx="9348858" cy="1604210"/>
          </a:xfrm>
          <a:solidFill>
            <a:schemeClr val="accent2">
              <a:lumMod val="75000"/>
            </a:schemeClr>
          </a:solidFill>
        </p:grpSpPr>
        <p:sp>
          <p:nvSpPr>
            <p:cNvPr id="7" name="Rounded Rectangle 6"/>
            <p:cNvSpPr/>
            <p:nvPr/>
          </p:nvSpPr>
          <p:spPr>
            <a:xfrm>
              <a:off x="1419726" y="1752600"/>
              <a:ext cx="3581400" cy="1600200"/>
            </a:xfrm>
            <a:prstGeom prst="roundRect">
              <a:avLst/>
            </a:prstGeom>
            <a:grpFill/>
            <a:ln w="190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182880" lvl="1" indent="-274320">
                <a:buFont typeface="Arial"/>
                <a:buChar char="•"/>
              </a:pPr>
              <a:r>
                <a:rPr lang="en-US" sz="2800" dirty="0"/>
                <a:t>Cardiac Stress Test</a:t>
              </a:r>
            </a:p>
            <a:p>
              <a:pPr marL="182880" lvl="1" indent="-274320">
                <a:buFont typeface="Arial"/>
                <a:buChar char="•"/>
              </a:pPr>
              <a:r>
                <a:rPr lang="en-US" sz="2800" dirty="0"/>
                <a:t>Echocardiography</a:t>
              </a:r>
            </a:p>
          </p:txBody>
        </p:sp>
        <p:grpSp>
          <p:nvGrpSpPr>
            <p:cNvPr id="2" name="Group 1"/>
            <p:cNvGrpSpPr/>
            <p:nvPr/>
          </p:nvGrpSpPr>
          <p:grpSpPr>
            <a:xfrm>
              <a:off x="5001126" y="1756610"/>
              <a:ext cx="5767458" cy="1600200"/>
              <a:chOff x="2919342" y="1524000"/>
              <a:chExt cx="5767458" cy="1600200"/>
            </a:xfrm>
            <a:grpFill/>
          </p:grpSpPr>
          <p:sp>
            <p:nvSpPr>
              <p:cNvPr id="24" name="Rounded Rectangle 23"/>
              <p:cNvSpPr/>
              <p:nvPr/>
            </p:nvSpPr>
            <p:spPr>
              <a:xfrm>
                <a:off x="5105400" y="1524000"/>
                <a:ext cx="3581400" cy="1600200"/>
              </a:xfrm>
              <a:prstGeom prst="roundRect">
                <a:avLst/>
              </a:prstGeom>
              <a:grpFill/>
              <a:ln w="190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342900" lvl="1" indent="-342900">
                  <a:buFont typeface="Courier New"/>
                  <a:buChar char="o"/>
                </a:pPr>
                <a:r>
                  <a:rPr lang="en-US" sz="2800" dirty="0"/>
                  <a:t>Cardiovascular </a:t>
                </a:r>
                <a:r>
                  <a:rPr lang="en-US" sz="2800" dirty="0" err="1"/>
                  <a:t>dz</a:t>
                </a:r>
                <a:endParaRPr lang="en-US" sz="2800" dirty="0"/>
              </a:p>
            </p:txBody>
          </p:sp>
          <p:cxnSp>
            <p:nvCxnSpPr>
              <p:cNvPr id="38" name="Straight Arrow Connector 37"/>
              <p:cNvCxnSpPr>
                <a:stCxn id="7" idx="3"/>
                <a:endCxn id="24" idx="1"/>
              </p:cNvCxnSpPr>
              <p:nvPr/>
            </p:nvCxnSpPr>
            <p:spPr>
              <a:xfrm flipV="1">
                <a:off x="2919342" y="2324100"/>
                <a:ext cx="2186058" cy="12032"/>
              </a:xfrm>
              <a:prstGeom prst="straightConnector1">
                <a:avLst/>
              </a:prstGeom>
              <a:grpFill/>
              <a:ln w="50800">
                <a:solidFill>
                  <a:schemeClr val="tx1"/>
                </a:solidFill>
                <a:tailEnd type="arrow"/>
              </a:ln>
              <a:effectLst>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grpSp>
      </p:grpSp>
      <p:grpSp>
        <p:nvGrpSpPr>
          <p:cNvPr id="13" name="Group 12" descr="work up: spirometry, imaging studies&#10;diseases: obstructive lung disease, interstitial lung disease"/>
          <p:cNvGrpSpPr/>
          <p:nvPr/>
        </p:nvGrpSpPr>
        <p:grpSpPr>
          <a:xfrm>
            <a:off x="1852860" y="3457076"/>
            <a:ext cx="9348858" cy="1143000"/>
            <a:chOff x="1419726" y="3793958"/>
            <a:chExt cx="9348858" cy="1143000"/>
          </a:xfrm>
          <a:solidFill>
            <a:schemeClr val="accent2">
              <a:lumMod val="75000"/>
            </a:schemeClr>
          </a:solidFill>
        </p:grpSpPr>
        <p:sp>
          <p:nvSpPr>
            <p:cNvPr id="21" name="Rounded Rectangle 20"/>
            <p:cNvSpPr/>
            <p:nvPr/>
          </p:nvSpPr>
          <p:spPr>
            <a:xfrm>
              <a:off x="1419726" y="3882190"/>
              <a:ext cx="3529584" cy="990600"/>
            </a:xfrm>
            <a:prstGeom prst="roundRect">
              <a:avLst>
                <a:gd name="adj" fmla="val 29105"/>
              </a:avLst>
            </a:prstGeom>
            <a:grpFill/>
            <a:ln w="190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182880" lvl="1" indent="-274320">
                <a:buSzPct val="100000"/>
                <a:buFont typeface="Arial"/>
                <a:buChar char="•"/>
              </a:pPr>
              <a:r>
                <a:rPr lang="en-US" sz="2800" dirty="0"/>
                <a:t>Spirometry</a:t>
              </a:r>
            </a:p>
            <a:p>
              <a:pPr marL="182880" lvl="1" indent="-274320">
                <a:buSzPct val="100000"/>
                <a:buFont typeface="Arial"/>
                <a:buChar char="•"/>
              </a:pPr>
              <a:r>
                <a:rPr lang="en-US" sz="2800" dirty="0"/>
                <a:t>Imaging Studies</a:t>
              </a:r>
            </a:p>
          </p:txBody>
        </p:sp>
        <p:grpSp>
          <p:nvGrpSpPr>
            <p:cNvPr id="5" name="Group 4"/>
            <p:cNvGrpSpPr/>
            <p:nvPr/>
          </p:nvGrpSpPr>
          <p:grpSpPr>
            <a:xfrm>
              <a:off x="4949310" y="3793958"/>
              <a:ext cx="5819274" cy="1143000"/>
              <a:chOff x="2867526" y="3886200"/>
              <a:chExt cx="5819274" cy="1143000"/>
            </a:xfrm>
            <a:grpFill/>
          </p:grpSpPr>
          <p:sp>
            <p:nvSpPr>
              <p:cNvPr id="28" name="Rounded Rectangle 27"/>
              <p:cNvSpPr/>
              <p:nvPr/>
            </p:nvSpPr>
            <p:spPr>
              <a:xfrm>
                <a:off x="5157216" y="3886200"/>
                <a:ext cx="3529584" cy="1143000"/>
              </a:xfrm>
              <a:prstGeom prst="roundRect">
                <a:avLst>
                  <a:gd name="adj" fmla="val 29105"/>
                </a:avLst>
              </a:prstGeom>
              <a:grpFill/>
              <a:ln w="190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182880" lvl="1" indent="-274320">
                  <a:buFont typeface="Courier New"/>
                  <a:buChar char="o"/>
                </a:pPr>
                <a:endParaRPr lang="en-US" sz="2200" dirty="0"/>
              </a:p>
              <a:p>
                <a:pPr marL="182880" lvl="1" indent="-274320">
                  <a:buFont typeface="Courier New"/>
                  <a:buChar char="o"/>
                </a:pPr>
                <a:r>
                  <a:rPr lang="en-US" sz="2800" dirty="0"/>
                  <a:t>Obstructive Lung </a:t>
                </a:r>
                <a:r>
                  <a:rPr lang="en-US" sz="2800" dirty="0" err="1"/>
                  <a:t>dz</a:t>
                </a:r>
                <a:endParaRPr lang="en-US" sz="2800" dirty="0"/>
              </a:p>
              <a:p>
                <a:pPr marL="182880" lvl="1" indent="-274320">
                  <a:buFont typeface="Courier New"/>
                  <a:buChar char="o"/>
                </a:pPr>
                <a:r>
                  <a:rPr lang="en-US" sz="2800" dirty="0"/>
                  <a:t>Interstitial Lung </a:t>
                </a:r>
                <a:r>
                  <a:rPr lang="en-US" sz="2800" dirty="0" err="1"/>
                  <a:t>dz</a:t>
                </a:r>
                <a:endParaRPr lang="en-US" sz="2800" dirty="0"/>
              </a:p>
              <a:p>
                <a:pPr marL="342900" lvl="1" indent="-342900">
                  <a:buFont typeface="Courier New"/>
                  <a:buChar char="o"/>
                </a:pPr>
                <a:endParaRPr lang="en-US" sz="2200" dirty="0"/>
              </a:p>
            </p:txBody>
          </p:sp>
          <p:cxnSp>
            <p:nvCxnSpPr>
              <p:cNvPr id="43" name="Straight Arrow Connector 42"/>
              <p:cNvCxnSpPr>
                <a:stCxn id="21" idx="3"/>
                <a:endCxn id="28" idx="1"/>
              </p:cNvCxnSpPr>
              <p:nvPr/>
            </p:nvCxnSpPr>
            <p:spPr>
              <a:xfrm>
                <a:off x="2867526" y="4453690"/>
                <a:ext cx="2289690" cy="4010"/>
              </a:xfrm>
              <a:prstGeom prst="straightConnector1">
                <a:avLst/>
              </a:prstGeom>
              <a:grpFill/>
              <a:ln w="50800">
                <a:solidFill>
                  <a:schemeClr val="tx1"/>
                </a:solidFill>
                <a:tailEnd type="arrow"/>
              </a:ln>
            </p:spPr>
            <p:style>
              <a:lnRef idx="2">
                <a:schemeClr val="accent1"/>
              </a:lnRef>
              <a:fillRef idx="0">
                <a:schemeClr val="accent1"/>
              </a:fillRef>
              <a:effectRef idx="1">
                <a:schemeClr val="accent1"/>
              </a:effectRef>
              <a:fontRef idx="minor">
                <a:schemeClr val="tx1"/>
              </a:fontRef>
            </p:style>
          </p:cxnSp>
        </p:grpSp>
      </p:grpSp>
      <p:grpSp>
        <p:nvGrpSpPr>
          <p:cNvPr id="14" name="Group 13" descr="work up: inhaler, ineffectiveness&#10;disease: ? vocal cord dysfunction"/>
          <p:cNvGrpSpPr/>
          <p:nvPr/>
        </p:nvGrpSpPr>
        <p:grpSpPr>
          <a:xfrm>
            <a:off x="1852860" y="5073318"/>
            <a:ext cx="9348858" cy="842210"/>
            <a:chOff x="1419726" y="5410200"/>
            <a:chExt cx="9348858" cy="842210"/>
          </a:xfrm>
          <a:solidFill>
            <a:schemeClr val="accent2">
              <a:lumMod val="75000"/>
            </a:schemeClr>
          </a:solidFill>
        </p:grpSpPr>
        <p:sp>
          <p:nvSpPr>
            <p:cNvPr id="19" name="Rounded Rectangle 18"/>
            <p:cNvSpPr/>
            <p:nvPr/>
          </p:nvSpPr>
          <p:spPr>
            <a:xfrm>
              <a:off x="1419726" y="5410200"/>
              <a:ext cx="3529584" cy="838200"/>
            </a:xfrm>
            <a:prstGeom prst="roundRect">
              <a:avLst>
                <a:gd name="adj" fmla="val 29105"/>
              </a:avLst>
            </a:prstGeom>
            <a:grpFill/>
            <a:ln w="190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182880" lvl="1" indent="-274320">
                <a:buSzPct val="100000"/>
                <a:buFont typeface="Arial"/>
                <a:buChar char="•"/>
              </a:pPr>
              <a:r>
                <a:rPr lang="en-US" sz="2800" dirty="0"/>
                <a:t>Inhaler Ineffectiveness</a:t>
              </a:r>
            </a:p>
          </p:txBody>
        </p:sp>
        <p:grpSp>
          <p:nvGrpSpPr>
            <p:cNvPr id="8" name="Group 7"/>
            <p:cNvGrpSpPr/>
            <p:nvPr/>
          </p:nvGrpSpPr>
          <p:grpSpPr>
            <a:xfrm>
              <a:off x="4949310" y="5414210"/>
              <a:ext cx="5819274" cy="838200"/>
              <a:chOff x="2867526" y="5654842"/>
              <a:chExt cx="5819274" cy="838200"/>
            </a:xfrm>
            <a:grpFill/>
          </p:grpSpPr>
          <p:sp>
            <p:nvSpPr>
              <p:cNvPr id="26" name="Rounded Rectangle 25"/>
              <p:cNvSpPr/>
              <p:nvPr/>
            </p:nvSpPr>
            <p:spPr>
              <a:xfrm>
                <a:off x="5157216" y="5654842"/>
                <a:ext cx="3529584" cy="838200"/>
              </a:xfrm>
              <a:prstGeom prst="roundRect">
                <a:avLst>
                  <a:gd name="adj" fmla="val 29105"/>
                </a:avLst>
              </a:prstGeom>
              <a:grpFill/>
              <a:ln w="190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342900" lvl="1" indent="-342900">
                  <a:buFont typeface="Courier New"/>
                  <a:buChar char="o"/>
                </a:pPr>
                <a:r>
                  <a:rPr lang="en-US" sz="2800" dirty="0"/>
                  <a:t>? Vocal Cord Dysfunction</a:t>
                </a:r>
              </a:p>
            </p:txBody>
          </p:sp>
          <p:cxnSp>
            <p:nvCxnSpPr>
              <p:cNvPr id="51" name="Straight Arrow Connector 50"/>
              <p:cNvCxnSpPr>
                <a:stCxn id="19" idx="3"/>
                <a:endCxn id="26" idx="1"/>
              </p:cNvCxnSpPr>
              <p:nvPr/>
            </p:nvCxnSpPr>
            <p:spPr>
              <a:xfrm>
                <a:off x="2867526" y="6069932"/>
                <a:ext cx="2289690" cy="4010"/>
              </a:xfrm>
              <a:prstGeom prst="straightConnector1">
                <a:avLst/>
              </a:prstGeom>
              <a:grpFill/>
              <a:ln w="50800">
                <a:solidFill>
                  <a:schemeClr val="tx1"/>
                </a:solidFill>
                <a:tailEnd type="arrow"/>
              </a:ln>
            </p:spPr>
            <p:style>
              <a:lnRef idx="2">
                <a:schemeClr val="accent1"/>
              </a:lnRef>
              <a:fillRef idx="0">
                <a:schemeClr val="accent1"/>
              </a:fillRef>
              <a:effectRef idx="1">
                <a:schemeClr val="accent1"/>
              </a:effectRef>
              <a:fontRef idx="minor">
                <a:schemeClr val="tx1"/>
              </a:fontRef>
            </p:style>
          </p:cxnSp>
        </p:grpSp>
      </p:grpSp>
    </p:spTree>
    <p:extLst>
      <p:ext uri="{BB962C8B-B14F-4D97-AF65-F5344CB8AC3E}">
        <p14:creationId xmlns:p14="http://schemas.microsoft.com/office/powerpoint/2010/main" val="2498251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Title 1" descr="diagnositc evaluation"/>
          <p:cNvSpPr>
            <a:spLocks noGrp="1"/>
          </p:cNvSpPr>
          <p:nvPr>
            <p:ph type="title"/>
          </p:nvPr>
        </p:nvSpPr>
        <p:spPr>
          <a:xfrm>
            <a:off x="2886919" y="152400"/>
            <a:ext cx="6418165" cy="884238"/>
          </a:xfrm>
        </p:spPr>
        <p:txBody>
          <a:bodyPr/>
          <a:lstStyle/>
          <a:p>
            <a:pPr eaLnBrk="1" hangingPunct="1"/>
            <a:r>
              <a:rPr lang="en-US" sz="4800" b="1" dirty="0" smtClean="0"/>
              <a:t>Diagnostic Evaluation</a:t>
            </a:r>
            <a:endParaRPr lang="en-US" sz="4800" b="1" dirty="0" smtClean="0">
              <a:solidFill>
                <a:srgbClr val="FF0000"/>
              </a:solidFill>
            </a:endParaRPr>
          </a:p>
        </p:txBody>
      </p:sp>
      <p:graphicFrame>
        <p:nvGraphicFramePr>
          <p:cNvPr id="7" name="Diagram 6" descr="&#10;Spirometry (Pre/Post BD)&#10;&#10;Body Box&#10;DLCO&#10;&#10;CPET w/ ABGs and 12-lead ECG&#10;&#10;FOT&#10;(Pre/Post BD)&#10;&#10;FeNO&#10;"/>
          <p:cNvGraphicFramePr/>
          <p:nvPr>
            <p:extLst>
              <p:ext uri="{D42A27DB-BD31-4B8C-83A1-F6EECF244321}">
                <p14:modId xmlns:p14="http://schemas.microsoft.com/office/powerpoint/2010/main" val="1058977452"/>
              </p:ext>
            </p:extLst>
          </p:nvPr>
        </p:nvGraphicFramePr>
        <p:xfrm>
          <a:off x="533400" y="1295400"/>
          <a:ext cx="11201400" cy="5181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30" name="Picture 6" descr="man using spirometry"/>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5409"/>
          <a:stretch/>
        </p:blipFill>
        <p:spPr bwMode="auto">
          <a:xfrm>
            <a:off x="685800" y="1899635"/>
            <a:ext cx="1905000" cy="170452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31" name="Picture 7" descr="man using spirometry in body box"/>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42745" y="1814946"/>
            <a:ext cx="1828800" cy="207125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9" name="Picture 5" descr="man with breathing mask on a stationary bik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78668" y="1489829"/>
            <a:ext cx="1524000" cy="251011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075" name="Picture 3" descr="man using FOT"/>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flipH="1">
            <a:off x="7407169" y="2194939"/>
            <a:ext cx="1963207" cy="1310265"/>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man using device to test FeNO"/>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flipH="1">
            <a:off x="9699024" y="1663142"/>
            <a:ext cx="1918301" cy="207065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WRIISC logo"/>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0" y="0"/>
            <a:ext cx="1814119" cy="10366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0018"/>
            <a:ext cx="7620000" cy="792162"/>
          </a:xfrm>
          <a:solidFill>
            <a:schemeClr val="accent2">
              <a:lumMod val="75000"/>
            </a:schemeClr>
          </a:solidFill>
        </p:spPr>
        <p:txBody>
          <a:bodyPr rtlCol="0">
            <a:normAutofit/>
          </a:bodyPr>
          <a:lstStyle/>
          <a:p>
            <a:pPr eaLnBrk="1" fontAlgn="auto" hangingPunct="1">
              <a:spcAft>
                <a:spcPts val="0"/>
              </a:spcAft>
              <a:defRPr/>
            </a:pPr>
            <a:r>
              <a:rPr lang="en-US" dirty="0" smtClean="0"/>
              <a:t>Diagnostic Test Results</a:t>
            </a:r>
            <a:endParaRPr lang="en-US" dirty="0">
              <a:solidFill>
                <a:srgbClr val="FF0000"/>
              </a:solidFill>
            </a:endParaRPr>
          </a:p>
        </p:txBody>
      </p:sp>
      <p:pic>
        <p:nvPicPr>
          <p:cNvPr id="5" name="Picture 3" descr="silhouette of a woman"/>
          <p:cNvPicPr>
            <a:picLocks noChangeAspect="1" noChangeArrowheads="1"/>
          </p:cNvPicPr>
          <p:nvPr/>
        </p:nvPicPr>
        <p:blipFill>
          <a:blip r:embed="rId3">
            <a:duotone>
              <a:prstClr val="black"/>
              <a:srgbClr val="D9C3A5">
                <a:tint val="50000"/>
                <a:satMod val="180000"/>
              </a:srgbClr>
            </a:duotone>
          </a:blip>
          <a:srcRect/>
          <a:stretch>
            <a:fillRect/>
          </a:stretch>
        </p:blipFill>
        <p:spPr bwMode="auto">
          <a:xfrm flipH="1">
            <a:off x="762001" y="1780674"/>
            <a:ext cx="5090619" cy="5061284"/>
          </a:xfrm>
          <a:prstGeom prst="rect">
            <a:avLst/>
          </a:prstGeom>
          <a:noFill/>
          <a:ln w="9525">
            <a:noFill/>
            <a:miter lim="800000"/>
            <a:headEnd/>
            <a:tailEnd/>
          </a:ln>
        </p:spPr>
      </p:pic>
      <p:sp>
        <p:nvSpPr>
          <p:cNvPr id="6" name="Rectangle 5" descr="&quot;&quot;"/>
          <p:cNvSpPr/>
          <p:nvPr/>
        </p:nvSpPr>
        <p:spPr>
          <a:xfrm>
            <a:off x="1" y="883619"/>
            <a:ext cx="7523747" cy="5974383"/>
          </a:xfrm>
          <a:prstGeom prst="rect">
            <a:avLst/>
          </a:prstGeom>
          <a:solidFill>
            <a:srgbClr val="AFA690">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sz="half" idx="1"/>
          </p:nvPr>
        </p:nvSpPr>
        <p:spPr>
          <a:xfrm>
            <a:off x="1" y="1145047"/>
            <a:ext cx="7523747" cy="5791200"/>
          </a:xfrm>
        </p:spPr>
        <p:txBody>
          <a:bodyPr rtlCol="0">
            <a:normAutofit fontScale="77500" lnSpcReduction="20000"/>
          </a:bodyPr>
          <a:lstStyle/>
          <a:p>
            <a:pPr eaLnBrk="1" fontAlgn="auto" hangingPunct="1">
              <a:spcAft>
                <a:spcPts val="0"/>
              </a:spcAft>
              <a:buFont typeface="Arial" pitchFamily="34" charset="0"/>
              <a:buChar char="•"/>
              <a:defRPr/>
            </a:pPr>
            <a:r>
              <a:rPr lang="en-US" sz="4000" dirty="0"/>
              <a:t>PFT &amp; DLCO</a:t>
            </a:r>
          </a:p>
          <a:p>
            <a:pPr lvl="1" eaLnBrk="1" fontAlgn="auto" hangingPunct="1">
              <a:spcAft>
                <a:spcPts val="0"/>
              </a:spcAft>
              <a:buFont typeface="Arial" pitchFamily="34" charset="0"/>
              <a:buChar char="–"/>
              <a:defRPr/>
            </a:pPr>
            <a:r>
              <a:rPr lang="en-US" sz="4000" dirty="0"/>
              <a:t>FEV1 85.4%; FVC 96.9% FEV1/FVC 75%.</a:t>
            </a:r>
          </a:p>
          <a:p>
            <a:pPr lvl="1" eaLnBrk="1" fontAlgn="auto" hangingPunct="1">
              <a:spcAft>
                <a:spcPts val="0"/>
              </a:spcAft>
              <a:buFont typeface="Arial" pitchFamily="34" charset="0"/>
              <a:buChar char="–"/>
              <a:defRPr/>
            </a:pPr>
            <a:r>
              <a:rPr lang="en-US" sz="4000" dirty="0"/>
              <a:t> FEF 25-75% (55%), +20% bronchodilator</a:t>
            </a:r>
          </a:p>
          <a:p>
            <a:pPr lvl="1" eaLnBrk="1" fontAlgn="auto" hangingPunct="1">
              <a:spcAft>
                <a:spcPts val="0"/>
              </a:spcAft>
              <a:buFont typeface="Arial" pitchFamily="34" charset="0"/>
              <a:buChar char="–"/>
              <a:defRPr/>
            </a:pPr>
            <a:r>
              <a:rPr lang="en-US" sz="4000" dirty="0"/>
              <a:t>RV  134% predicted</a:t>
            </a:r>
          </a:p>
          <a:p>
            <a:pPr lvl="1" eaLnBrk="1" fontAlgn="auto" hangingPunct="1">
              <a:spcAft>
                <a:spcPts val="0"/>
              </a:spcAft>
              <a:buFont typeface="Arial" pitchFamily="34" charset="0"/>
              <a:buChar char="–"/>
              <a:defRPr/>
            </a:pPr>
            <a:r>
              <a:rPr lang="en-US" sz="4000" dirty="0"/>
              <a:t>DLCO 114% predicted</a:t>
            </a:r>
          </a:p>
          <a:p>
            <a:pPr marL="0" indent="0" eaLnBrk="1" fontAlgn="auto" hangingPunct="1">
              <a:spcAft>
                <a:spcPts val="0"/>
              </a:spcAft>
              <a:buNone/>
              <a:defRPr/>
            </a:pPr>
            <a:endParaRPr lang="en-US" dirty="0" smtClean="0"/>
          </a:p>
          <a:p>
            <a:pPr eaLnBrk="1" fontAlgn="auto" hangingPunct="1">
              <a:spcAft>
                <a:spcPts val="0"/>
              </a:spcAft>
              <a:buFont typeface="Arial" pitchFamily="34" charset="0"/>
              <a:buChar char="•"/>
              <a:defRPr/>
            </a:pPr>
            <a:r>
              <a:rPr lang="en-US" sz="4000" dirty="0"/>
              <a:t>CPET</a:t>
            </a:r>
          </a:p>
          <a:p>
            <a:pPr lvl="1" eaLnBrk="1" fontAlgn="auto" hangingPunct="1">
              <a:spcAft>
                <a:spcPts val="0"/>
              </a:spcAft>
              <a:buFont typeface="Arial" pitchFamily="34" charset="0"/>
              <a:buChar char="–"/>
              <a:defRPr/>
            </a:pPr>
            <a:r>
              <a:rPr lang="en-US" sz="4000" dirty="0"/>
              <a:t>VO2 max: 88% predicted</a:t>
            </a:r>
          </a:p>
          <a:p>
            <a:pPr lvl="1" eaLnBrk="1" fontAlgn="auto" hangingPunct="1">
              <a:spcAft>
                <a:spcPts val="0"/>
              </a:spcAft>
              <a:buFont typeface="Arial" pitchFamily="34" charset="0"/>
              <a:buChar char="–"/>
              <a:defRPr/>
            </a:pPr>
            <a:r>
              <a:rPr lang="en-US" sz="4000" dirty="0"/>
              <a:t>VE/MVV: 61% at peak</a:t>
            </a:r>
          </a:p>
          <a:p>
            <a:pPr lvl="1" eaLnBrk="1" fontAlgn="auto" hangingPunct="1">
              <a:spcAft>
                <a:spcPts val="0"/>
              </a:spcAft>
              <a:buFont typeface="Arial" pitchFamily="34" charset="0"/>
              <a:buChar char="–"/>
              <a:defRPr/>
            </a:pPr>
            <a:r>
              <a:rPr lang="en-US" sz="4000" dirty="0"/>
              <a:t>Appropriate ↓</a:t>
            </a:r>
            <a:r>
              <a:rPr lang="en-US" sz="4000" dirty="0" err="1"/>
              <a:t>deadspace</a:t>
            </a:r>
            <a:endParaRPr lang="en-US" sz="4000" dirty="0"/>
          </a:p>
          <a:p>
            <a:pPr lvl="1" eaLnBrk="1" fontAlgn="auto" hangingPunct="1">
              <a:spcAft>
                <a:spcPts val="0"/>
              </a:spcAft>
              <a:buFont typeface="Arial" pitchFamily="34" charset="0"/>
              <a:buChar char="–"/>
              <a:defRPr/>
            </a:pPr>
            <a:r>
              <a:rPr lang="en-US" sz="4000" dirty="0"/>
              <a:t>Throat tightness/discomfort at peak exercise</a:t>
            </a:r>
          </a:p>
          <a:p>
            <a:pPr eaLnBrk="1" fontAlgn="auto" hangingPunct="1">
              <a:spcAft>
                <a:spcPts val="0"/>
              </a:spcAft>
              <a:buFont typeface="Arial" pitchFamily="34" charset="0"/>
              <a:buChar char="•"/>
              <a:defRPr/>
            </a:pPr>
            <a:endParaRPr lang="en-US" dirty="0"/>
          </a:p>
        </p:txBody>
      </p:sp>
      <p:pic>
        <p:nvPicPr>
          <p:cNvPr id="3074" name="Picture 2" descr="test results diagram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27760" y="37312"/>
            <a:ext cx="4628147" cy="6804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2016516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descr="silhouette of a woman"/>
          <p:cNvPicPr>
            <a:picLocks noChangeAspect="1" noChangeArrowheads="1"/>
          </p:cNvPicPr>
          <p:nvPr/>
        </p:nvPicPr>
        <p:blipFill>
          <a:blip r:embed="rId3">
            <a:duotone>
              <a:prstClr val="black"/>
              <a:srgbClr val="D9C3A5">
                <a:tint val="50000"/>
                <a:satMod val="180000"/>
              </a:srgbClr>
            </a:duotone>
          </a:blip>
          <a:srcRect/>
          <a:stretch>
            <a:fillRect/>
          </a:stretch>
        </p:blipFill>
        <p:spPr bwMode="auto">
          <a:xfrm flipH="1">
            <a:off x="762001" y="1780674"/>
            <a:ext cx="5090619" cy="5061284"/>
          </a:xfrm>
          <a:prstGeom prst="rect">
            <a:avLst/>
          </a:prstGeom>
          <a:noFill/>
          <a:ln w="9525">
            <a:noFill/>
            <a:miter lim="800000"/>
            <a:headEnd/>
            <a:tailEnd/>
          </a:ln>
        </p:spPr>
      </p:pic>
      <p:sp>
        <p:nvSpPr>
          <p:cNvPr id="8" name="Title 1"/>
          <p:cNvSpPr>
            <a:spLocks noGrp="1"/>
          </p:cNvSpPr>
          <p:nvPr>
            <p:ph type="title"/>
          </p:nvPr>
        </p:nvSpPr>
        <p:spPr>
          <a:xfrm>
            <a:off x="0" y="70018"/>
            <a:ext cx="7620000" cy="792162"/>
          </a:xfrm>
          <a:solidFill>
            <a:schemeClr val="accent2">
              <a:lumMod val="75000"/>
            </a:schemeClr>
          </a:solidFill>
        </p:spPr>
        <p:txBody>
          <a:bodyPr rtlCol="0">
            <a:normAutofit/>
          </a:bodyPr>
          <a:lstStyle/>
          <a:p>
            <a:pPr eaLnBrk="1" fontAlgn="auto" hangingPunct="1">
              <a:spcAft>
                <a:spcPts val="0"/>
              </a:spcAft>
              <a:defRPr/>
            </a:pPr>
            <a:r>
              <a:rPr lang="en-US" dirty="0" smtClean="0"/>
              <a:t>Diagnostic Test Results</a:t>
            </a:r>
            <a:endParaRPr lang="en-US" dirty="0">
              <a:solidFill>
                <a:srgbClr val="FF0000"/>
              </a:solidFill>
            </a:endParaRPr>
          </a:p>
        </p:txBody>
      </p:sp>
      <p:sp>
        <p:nvSpPr>
          <p:cNvPr id="7" name="Rectangle 6" descr="&quot;&quot;"/>
          <p:cNvSpPr/>
          <p:nvPr/>
        </p:nvSpPr>
        <p:spPr>
          <a:xfrm>
            <a:off x="0" y="883621"/>
            <a:ext cx="7620000" cy="5958341"/>
          </a:xfrm>
          <a:prstGeom prst="rect">
            <a:avLst/>
          </a:prstGeom>
          <a:solidFill>
            <a:srgbClr val="AFA690">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sz="half" idx="1"/>
          </p:nvPr>
        </p:nvSpPr>
        <p:spPr>
          <a:xfrm>
            <a:off x="838200" y="1066800"/>
            <a:ext cx="6019800" cy="5181600"/>
          </a:xfrm>
        </p:spPr>
        <p:txBody>
          <a:bodyPr rtlCol="0">
            <a:normAutofit/>
          </a:bodyPr>
          <a:lstStyle/>
          <a:p>
            <a:pPr marL="0" indent="0" eaLnBrk="1" fontAlgn="auto" hangingPunct="1">
              <a:spcAft>
                <a:spcPts val="0"/>
              </a:spcAft>
              <a:buNone/>
              <a:defRPr/>
            </a:pPr>
            <a:endParaRPr lang="en-US" sz="3100" dirty="0" smtClean="0"/>
          </a:p>
          <a:p>
            <a:pPr eaLnBrk="1" fontAlgn="auto" hangingPunct="1">
              <a:spcAft>
                <a:spcPts val="0"/>
              </a:spcAft>
              <a:buFont typeface="Arial" pitchFamily="34" charset="0"/>
              <a:buChar char="•"/>
              <a:defRPr/>
            </a:pPr>
            <a:r>
              <a:rPr lang="en-US" sz="3100" dirty="0" smtClean="0"/>
              <a:t>Forced </a:t>
            </a:r>
            <a:r>
              <a:rPr lang="en-US" sz="3100" dirty="0" err="1" smtClean="0"/>
              <a:t>oscillometry</a:t>
            </a:r>
            <a:r>
              <a:rPr lang="en-US" sz="3100" dirty="0" smtClean="0"/>
              <a:t> (FOT)</a:t>
            </a:r>
          </a:p>
          <a:p>
            <a:pPr marL="457200" lvl="1" indent="0" eaLnBrk="1" fontAlgn="auto" hangingPunct="1">
              <a:spcAft>
                <a:spcPts val="0"/>
              </a:spcAft>
              <a:buNone/>
              <a:defRPr/>
            </a:pPr>
            <a:r>
              <a:rPr lang="en-US" sz="3100" dirty="0"/>
              <a:t>↓airways resistance &amp; ↓reactance  post bronchodilator</a:t>
            </a:r>
          </a:p>
          <a:p>
            <a:pPr marL="457200" lvl="1" indent="0" eaLnBrk="1" fontAlgn="auto" hangingPunct="1">
              <a:spcAft>
                <a:spcPts val="0"/>
              </a:spcAft>
              <a:buNone/>
              <a:defRPr/>
            </a:pPr>
            <a:endParaRPr lang="en-US" sz="3100" dirty="0"/>
          </a:p>
          <a:p>
            <a:pPr eaLnBrk="1" fontAlgn="auto" hangingPunct="1">
              <a:spcAft>
                <a:spcPts val="0"/>
              </a:spcAft>
              <a:buFont typeface="Arial" pitchFamily="34" charset="0"/>
              <a:buChar char="•"/>
              <a:defRPr/>
            </a:pPr>
            <a:r>
              <a:rPr lang="en-US" sz="3100" dirty="0"/>
              <a:t>Expired nitric oxide (</a:t>
            </a:r>
            <a:r>
              <a:rPr lang="en-US" sz="3100" dirty="0" err="1" smtClean="0"/>
              <a:t>FeNO</a:t>
            </a:r>
            <a:r>
              <a:rPr lang="en-US" sz="3100" dirty="0" smtClean="0"/>
              <a:t>)</a:t>
            </a:r>
          </a:p>
          <a:p>
            <a:pPr marL="0" indent="0" eaLnBrk="1" fontAlgn="auto" hangingPunct="1">
              <a:spcAft>
                <a:spcPts val="0"/>
              </a:spcAft>
              <a:buNone/>
              <a:defRPr/>
            </a:pPr>
            <a:r>
              <a:rPr lang="en-US" sz="3100" dirty="0" smtClean="0"/>
              <a:t>     </a:t>
            </a:r>
            <a:r>
              <a:rPr lang="en-US" sz="3100" dirty="0"/>
              <a:t>↑</a:t>
            </a:r>
            <a:r>
              <a:rPr lang="en-US" sz="3100" dirty="0" smtClean="0"/>
              <a:t>121 </a:t>
            </a:r>
            <a:r>
              <a:rPr lang="en-US" sz="3100" dirty="0"/>
              <a:t>ppb </a:t>
            </a:r>
            <a:endParaRPr lang="en-US" sz="3100" dirty="0" smtClean="0"/>
          </a:p>
          <a:p>
            <a:pPr marL="0" indent="0" eaLnBrk="1" fontAlgn="auto" hangingPunct="1">
              <a:spcAft>
                <a:spcPts val="0"/>
              </a:spcAft>
              <a:buNone/>
              <a:defRPr/>
            </a:pPr>
            <a:r>
              <a:rPr lang="en-US" sz="3100" dirty="0" smtClean="0"/>
              <a:t>      (</a:t>
            </a:r>
            <a:r>
              <a:rPr lang="en-US" sz="3100" dirty="0"/>
              <a:t>normal &lt;50 ppb)</a:t>
            </a:r>
          </a:p>
          <a:p>
            <a:pPr eaLnBrk="1" fontAlgn="auto" hangingPunct="1">
              <a:spcAft>
                <a:spcPts val="0"/>
              </a:spcAft>
              <a:buFont typeface="Arial" pitchFamily="34" charset="0"/>
              <a:buChar char="•"/>
              <a:defRPr/>
            </a:pPr>
            <a:endParaRPr lang="en-US" sz="3100" dirty="0"/>
          </a:p>
        </p:txBody>
      </p:sp>
      <p:pic>
        <p:nvPicPr>
          <p:cNvPr id="4098" name="Picture 2" descr="diagrams of diagnostic test results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2" y="48584"/>
            <a:ext cx="4535905" cy="68094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1641523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3" descr="silhouette of a woman"/>
          <p:cNvPicPr>
            <a:picLocks noChangeAspect="1" noChangeArrowheads="1"/>
          </p:cNvPicPr>
          <p:nvPr/>
        </p:nvPicPr>
        <p:blipFill rotWithShape="1">
          <a:blip r:embed="rId3">
            <a:duotone>
              <a:prstClr val="black"/>
              <a:srgbClr val="D9C3A5">
                <a:tint val="50000"/>
                <a:satMod val="180000"/>
              </a:srgbClr>
            </a:duotone>
          </a:blip>
          <a:srcRect r="8981"/>
          <a:stretch/>
        </p:blipFill>
        <p:spPr bwMode="auto">
          <a:xfrm flipH="1">
            <a:off x="1" y="1796716"/>
            <a:ext cx="4633419" cy="5061284"/>
          </a:xfrm>
          <a:prstGeom prst="rect">
            <a:avLst/>
          </a:prstGeom>
          <a:noFill/>
          <a:ln w="9525">
            <a:noFill/>
            <a:miter lim="800000"/>
            <a:headEnd/>
            <a:tailEnd/>
          </a:ln>
        </p:spPr>
      </p:pic>
      <p:sp>
        <p:nvSpPr>
          <p:cNvPr id="15" name="Rectangle 14" descr="&quot;&quot;"/>
          <p:cNvSpPr/>
          <p:nvPr/>
        </p:nvSpPr>
        <p:spPr>
          <a:xfrm>
            <a:off x="0" y="1"/>
            <a:ext cx="12192000" cy="6857999"/>
          </a:xfrm>
          <a:prstGeom prst="rect">
            <a:avLst/>
          </a:prstGeom>
          <a:solidFill>
            <a:srgbClr val="AFA690">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Diagram 3" descr="(-) airway disease&#10; Cardiopulmonary exercise&#10; normal FEV1/FVC &#10;(+) airway disease&#10;    FeNO&#10;    Resistance FOT&#10; (+) Response in small airways&#10;"/>
          <p:cNvGraphicFramePr/>
          <p:nvPr>
            <p:extLst>
              <p:ext uri="{D42A27DB-BD31-4B8C-83A1-F6EECF244321}">
                <p14:modId xmlns:p14="http://schemas.microsoft.com/office/powerpoint/2010/main" val="4210915393"/>
              </p:ext>
            </p:extLst>
          </p:nvPr>
        </p:nvGraphicFramePr>
        <p:xfrm>
          <a:off x="2209800" y="1187116"/>
          <a:ext cx="11811000" cy="56388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cxnSp>
        <p:nvCxnSpPr>
          <p:cNvPr id="9" name="Straight Arrow Connector 8" descr="arrow next to FeNO pointing up"/>
          <p:cNvCxnSpPr/>
          <p:nvPr/>
        </p:nvCxnSpPr>
        <p:spPr>
          <a:xfrm rot="-420000" flipV="1">
            <a:off x="9131968" y="4997121"/>
            <a:ext cx="76200" cy="394677"/>
          </a:xfrm>
          <a:prstGeom prst="straightConnector1">
            <a:avLst/>
          </a:prstGeom>
          <a:ln w="698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descr="arrow next to resistance FOT pointing up"/>
          <p:cNvCxnSpPr/>
          <p:nvPr/>
        </p:nvCxnSpPr>
        <p:spPr>
          <a:xfrm rot="-540000" flipV="1">
            <a:off x="8618324" y="4085892"/>
            <a:ext cx="76200" cy="394677"/>
          </a:xfrm>
          <a:prstGeom prst="straightConnector1">
            <a:avLst/>
          </a:prstGeom>
          <a:ln w="698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300322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descr="&quot;&quot;"/>
          <p:cNvSpPr/>
          <p:nvPr/>
        </p:nvSpPr>
        <p:spPr>
          <a:xfrm>
            <a:off x="6096000" y="0"/>
            <a:ext cx="6096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a:p>
            <a:pPr algn="ctr"/>
            <a:endParaRPr lang="en-US" dirty="0"/>
          </a:p>
          <a:p>
            <a:pPr algn="ctr"/>
            <a:endParaRPr lang="en-US" dirty="0" smtClean="0"/>
          </a:p>
          <a:p>
            <a:pPr algn="ctr"/>
            <a:endParaRPr lang="en-US" dirty="0"/>
          </a:p>
          <a:p>
            <a:pPr algn="ctr"/>
            <a:endParaRPr lang="en-US" dirty="0" smtClean="0"/>
          </a:p>
          <a:p>
            <a:pPr algn="ctr"/>
            <a:endParaRPr lang="en-US" dirty="0"/>
          </a:p>
          <a:p>
            <a:pPr algn="ctr"/>
            <a:endParaRPr lang="en-US" dirty="0" smtClean="0"/>
          </a:p>
          <a:p>
            <a:pPr algn="ctr"/>
            <a:endParaRPr lang="en-US" dirty="0"/>
          </a:p>
          <a:p>
            <a:pPr algn="ctr"/>
            <a:endParaRPr lang="en-US" dirty="0" smtClean="0"/>
          </a:p>
          <a:p>
            <a:pPr algn="ctr"/>
            <a:endParaRPr lang="en-US" dirty="0"/>
          </a:p>
          <a:p>
            <a:pPr algn="ctr"/>
            <a:endParaRPr lang="en-US" dirty="0" smtClean="0"/>
          </a:p>
          <a:p>
            <a:pPr algn="ctr"/>
            <a:endParaRPr lang="en-US" dirty="0"/>
          </a:p>
          <a:p>
            <a:pPr algn="ctr"/>
            <a:endParaRPr lang="en-US" dirty="0" smtClean="0"/>
          </a:p>
          <a:p>
            <a:pPr algn="ctr"/>
            <a:endParaRPr lang="en-US" dirty="0"/>
          </a:p>
          <a:p>
            <a:pPr algn="ctr"/>
            <a:endParaRPr lang="en-US" dirty="0" smtClean="0"/>
          </a:p>
          <a:p>
            <a:pPr algn="ctr"/>
            <a:endParaRPr lang="en-US" dirty="0"/>
          </a:p>
          <a:p>
            <a:pPr algn="ctr"/>
            <a:endParaRPr lang="en-US" dirty="0" smtClean="0"/>
          </a:p>
          <a:p>
            <a:pPr algn="ctr"/>
            <a:endParaRPr lang="en-US" dirty="0"/>
          </a:p>
          <a:p>
            <a:pPr algn="ctr"/>
            <a:endParaRPr lang="en-US" dirty="0" smtClean="0"/>
          </a:p>
          <a:p>
            <a:pPr algn="ctr"/>
            <a:endParaRPr lang="en-US" dirty="0"/>
          </a:p>
          <a:p>
            <a:pPr algn="ctr"/>
            <a:endParaRPr lang="en-US" dirty="0"/>
          </a:p>
        </p:txBody>
      </p:sp>
      <p:pic>
        <p:nvPicPr>
          <p:cNvPr id="8" name="Picture 3" descr="Report cover titled &quot;Long-term health consequences of Exposure to burn pits in iraq and afghanistan&quot; with picture of a burn pit on fire"/>
          <p:cNvPicPr>
            <a:picLocks noGrp="1" noChangeAspect="1" noChangeArrowheads="1"/>
          </p:cNvPicPr>
          <p:nvPr>
            <p:ph sz="half" idx="2"/>
          </p:nvPr>
        </p:nvPicPr>
        <p:blipFill>
          <a:blip r:embed="rId3"/>
          <a:srcRect/>
          <a:stretch>
            <a:fillRect/>
          </a:stretch>
        </p:blipFill>
        <p:spPr>
          <a:xfrm>
            <a:off x="6665495" y="153822"/>
            <a:ext cx="5073316" cy="6550357"/>
          </a:xfrm>
          <a:effectLst>
            <a:outerShdw blurRad="292100" dist="139700" dir="2700000" algn="tl" rotWithShape="0">
              <a:srgbClr val="333333">
                <a:alpha val="65000"/>
              </a:srgbClr>
            </a:outerShdw>
          </a:effectLst>
          <a:extLst/>
        </p:spPr>
      </p:pic>
      <p:sp>
        <p:nvSpPr>
          <p:cNvPr id="23553" name="Title 5"/>
          <p:cNvSpPr>
            <a:spLocks noGrp="1"/>
          </p:cNvSpPr>
          <p:nvPr>
            <p:ph type="title"/>
          </p:nvPr>
        </p:nvSpPr>
        <p:spPr>
          <a:xfrm>
            <a:off x="0" y="635583"/>
            <a:ext cx="6096000" cy="1143000"/>
          </a:xfrm>
        </p:spPr>
        <p:txBody>
          <a:bodyPr/>
          <a:lstStyle/>
          <a:p>
            <a:pPr eaLnBrk="1" hangingPunct="1"/>
            <a:r>
              <a:rPr lang="en-US" sz="5000" b="1" dirty="0" smtClean="0"/>
              <a:t>IOM Report 2011</a:t>
            </a:r>
          </a:p>
        </p:txBody>
      </p:sp>
      <p:sp>
        <p:nvSpPr>
          <p:cNvPr id="23554" name="Content Placeholder 1"/>
          <p:cNvSpPr>
            <a:spLocks noGrp="1"/>
          </p:cNvSpPr>
          <p:nvPr>
            <p:ph sz="half" idx="1"/>
          </p:nvPr>
        </p:nvSpPr>
        <p:spPr>
          <a:xfrm>
            <a:off x="152400" y="2212767"/>
            <a:ext cx="5715000" cy="3154363"/>
          </a:xfrm>
        </p:spPr>
        <p:txBody>
          <a:bodyPr/>
          <a:lstStyle/>
          <a:p>
            <a:pPr marL="0" indent="0" algn="ctr" eaLnBrk="1" hangingPunct="1">
              <a:buNone/>
            </a:pPr>
            <a:r>
              <a:rPr lang="en-US" altLang="en-US" sz="4000" dirty="0"/>
              <a:t>“…service in Iraq or Afghanistan –– </a:t>
            </a:r>
            <a:r>
              <a:rPr lang="en-US" altLang="en-US" sz="4000" i="1" dirty="0">
                <a:solidFill>
                  <a:schemeClr val="bg1">
                    <a:lumMod val="85000"/>
                    <a:lumOff val="15000"/>
                  </a:schemeClr>
                </a:solidFill>
              </a:rPr>
              <a:t>might be associated with long-term health effects</a:t>
            </a:r>
            <a:r>
              <a:rPr lang="en-US" altLang="en-US" sz="4000" dirty="0"/>
              <a:t>,  in highly exposed </a:t>
            </a:r>
            <a:r>
              <a:rPr lang="en-US" altLang="en-US" sz="4000" dirty="0" smtClean="0"/>
              <a:t>..or </a:t>
            </a:r>
            <a:r>
              <a:rPr lang="en-US" altLang="en-US" sz="4000" dirty="0"/>
              <a:t>susceptible </a:t>
            </a:r>
            <a:r>
              <a:rPr lang="en-US" altLang="en-US" sz="4000" dirty="0" smtClean="0"/>
              <a:t>populations..”</a:t>
            </a:r>
            <a:endParaRPr lang="en-US" altLang="en-US" sz="4000"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p:cNvSpPr>
            <a:spLocks noGrp="1"/>
          </p:cNvSpPr>
          <p:nvPr>
            <p:ph type="title"/>
          </p:nvPr>
        </p:nvSpPr>
        <p:spPr>
          <a:xfrm>
            <a:off x="1981200" y="81899"/>
            <a:ext cx="8229600" cy="990600"/>
          </a:xfrm>
        </p:spPr>
        <p:txBody>
          <a:bodyPr>
            <a:normAutofit fontScale="90000"/>
          </a:bodyPr>
          <a:lstStyle/>
          <a:p>
            <a:r>
              <a:rPr lang="en-US" b="1" dirty="0" smtClean="0"/>
              <a:t>Vocal Cords Dysfunction</a:t>
            </a:r>
            <a:br>
              <a:rPr lang="en-US" b="1" dirty="0" smtClean="0"/>
            </a:br>
            <a:r>
              <a:rPr lang="en-US" sz="3300" b="1" dirty="0"/>
              <a:t>(Paradoxical Vocal Fold Motion)</a:t>
            </a:r>
          </a:p>
        </p:txBody>
      </p:sp>
      <p:sp>
        <p:nvSpPr>
          <p:cNvPr id="13" name="Rounded Rectangle 12" descr="&quot;&quot;"/>
          <p:cNvSpPr/>
          <p:nvPr/>
        </p:nvSpPr>
        <p:spPr>
          <a:xfrm>
            <a:off x="1251354" y="1148862"/>
            <a:ext cx="3962400" cy="5562600"/>
          </a:xfrm>
          <a:prstGeom prst="roundRect">
            <a:avLst>
              <a:gd name="adj" fmla="val 9013"/>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endParaRPr lang="en-US" dirty="0"/>
          </a:p>
        </p:txBody>
      </p:sp>
      <p:sp>
        <p:nvSpPr>
          <p:cNvPr id="16" name="TextBox 15" descr="Inspiration"/>
          <p:cNvSpPr txBox="1"/>
          <p:nvPr/>
        </p:nvSpPr>
        <p:spPr>
          <a:xfrm>
            <a:off x="1403754" y="1289230"/>
            <a:ext cx="2021707" cy="523220"/>
          </a:xfrm>
          <a:prstGeom prst="rect">
            <a:avLst/>
          </a:prstGeom>
          <a:noFill/>
        </p:spPr>
        <p:txBody>
          <a:bodyPr wrap="none" rtlCol="0">
            <a:spAutoFit/>
          </a:bodyPr>
          <a:lstStyle/>
          <a:p>
            <a:r>
              <a:rPr lang="en-US" sz="2800" b="1" dirty="0">
                <a:solidFill>
                  <a:srgbClr val="FFFF00"/>
                </a:solidFill>
                <a:effectLst>
                  <a:outerShdw blurRad="50800" dist="38100" dir="2700000" algn="tl" rotWithShape="0">
                    <a:prstClr val="black">
                      <a:alpha val="40000"/>
                    </a:prstClr>
                  </a:outerShdw>
                </a:effectLst>
              </a:rPr>
              <a:t>Inspiration</a:t>
            </a:r>
          </a:p>
        </p:txBody>
      </p:sp>
      <p:pic>
        <p:nvPicPr>
          <p:cNvPr id="4" name="Picture 12" descr="two pictures of vocal cords. Top picture is a normal vocal cord, bottom picture is dysfunctional vocal cords.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08316" y="2042737"/>
            <a:ext cx="3048475" cy="423000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descr="Normal"/>
          <p:cNvSpPr txBox="1"/>
          <p:nvPr/>
        </p:nvSpPr>
        <p:spPr>
          <a:xfrm>
            <a:off x="1296464" y="2016449"/>
            <a:ext cx="1271502" cy="523220"/>
          </a:xfrm>
          <a:prstGeom prst="rect">
            <a:avLst/>
          </a:prstGeom>
          <a:noFill/>
        </p:spPr>
        <p:txBody>
          <a:bodyPr wrap="none" rtlCol="0">
            <a:spAutoFit/>
          </a:bodyPr>
          <a:lstStyle/>
          <a:p>
            <a:r>
              <a:rPr lang="en-US" sz="2800" i="1" dirty="0">
                <a:latin typeface="+mn-lt"/>
              </a:rPr>
              <a:t>Normal</a:t>
            </a:r>
          </a:p>
        </p:txBody>
      </p:sp>
      <p:sp>
        <p:nvSpPr>
          <p:cNvPr id="8" name="TextBox 7" descr="VCD"/>
          <p:cNvSpPr txBox="1"/>
          <p:nvPr/>
        </p:nvSpPr>
        <p:spPr>
          <a:xfrm>
            <a:off x="1480570" y="4184700"/>
            <a:ext cx="797078" cy="523220"/>
          </a:xfrm>
          <a:prstGeom prst="rect">
            <a:avLst/>
          </a:prstGeom>
          <a:noFill/>
        </p:spPr>
        <p:txBody>
          <a:bodyPr wrap="none" rtlCol="0">
            <a:spAutoFit/>
          </a:bodyPr>
          <a:lstStyle/>
          <a:p>
            <a:r>
              <a:rPr lang="en-US" sz="2800" i="1" dirty="0">
                <a:latin typeface="+mn-lt"/>
              </a:rPr>
              <a:t>VCD</a:t>
            </a:r>
          </a:p>
        </p:txBody>
      </p:sp>
      <p:sp>
        <p:nvSpPr>
          <p:cNvPr id="6" name="TextBox 5" descr="Vlahakis et al Chest. 2002"/>
          <p:cNvSpPr txBox="1"/>
          <p:nvPr/>
        </p:nvSpPr>
        <p:spPr>
          <a:xfrm>
            <a:off x="1778920" y="6292047"/>
            <a:ext cx="2907266" cy="400110"/>
          </a:xfrm>
          <a:prstGeom prst="rect">
            <a:avLst/>
          </a:prstGeom>
          <a:noFill/>
        </p:spPr>
        <p:txBody>
          <a:bodyPr wrap="none" rtlCol="0">
            <a:spAutoFit/>
          </a:bodyPr>
          <a:lstStyle/>
          <a:p>
            <a:r>
              <a:rPr lang="fr-FR" sz="2000" dirty="0" err="1">
                <a:latin typeface="+mn-lt"/>
              </a:rPr>
              <a:t>Vlahakis</a:t>
            </a:r>
            <a:r>
              <a:rPr lang="fr-FR" sz="2000" dirty="0">
                <a:latin typeface="+mn-lt"/>
              </a:rPr>
              <a:t> et al. </a:t>
            </a:r>
            <a:r>
              <a:rPr lang="fr-FR" sz="2000" dirty="0" err="1">
                <a:latin typeface="+mn-lt"/>
              </a:rPr>
              <a:t>Chest</a:t>
            </a:r>
            <a:r>
              <a:rPr lang="fr-FR" sz="2000" dirty="0">
                <a:latin typeface="+mn-lt"/>
              </a:rPr>
              <a:t>. 2002</a:t>
            </a:r>
            <a:endParaRPr lang="en-US" sz="2000" dirty="0">
              <a:latin typeface="+mn-lt"/>
            </a:endParaRPr>
          </a:p>
        </p:txBody>
      </p:sp>
      <p:grpSp>
        <p:nvGrpSpPr>
          <p:cNvPr id="14" name="Group 13" descr="Presentation:&#10;Stridor/Dyspnea&#10;Asthma Tx ineffective&#10;&#10;Work up:&#10;PFT&#10;Laryngoscopy&#10;&#10;Management:&#10;Acute: Reassurance/panting&#10;Chronic: Speech/behavioral therapy&#10;"/>
          <p:cNvGrpSpPr/>
          <p:nvPr/>
        </p:nvGrpSpPr>
        <p:grpSpPr>
          <a:xfrm>
            <a:off x="5715000" y="1148862"/>
            <a:ext cx="5518554" cy="5562600"/>
            <a:chOff x="5029200" y="1219200"/>
            <a:chExt cx="3962400" cy="5562600"/>
          </a:xfrm>
        </p:grpSpPr>
        <p:sp>
          <p:nvSpPr>
            <p:cNvPr id="12" name="Rounded Rectangle 11"/>
            <p:cNvSpPr/>
            <p:nvPr/>
          </p:nvSpPr>
          <p:spPr>
            <a:xfrm>
              <a:off x="5029200" y="1219200"/>
              <a:ext cx="3962400" cy="5562600"/>
            </a:xfrm>
            <a:prstGeom prst="roundRect">
              <a:avLst>
                <a:gd name="adj" fmla="val 9013"/>
              </a:avLst>
            </a:prstGeom>
            <a:solidFill>
              <a:schemeClr val="accent6"/>
            </a:solidFill>
            <a:ln>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endParaRPr lang="en-US" dirty="0"/>
            </a:p>
          </p:txBody>
        </p:sp>
        <p:sp>
          <p:nvSpPr>
            <p:cNvPr id="9" name="Content Placeholder 5"/>
            <p:cNvSpPr txBox="1">
              <a:spLocks/>
            </p:cNvSpPr>
            <p:nvPr/>
          </p:nvSpPr>
          <p:spPr>
            <a:xfrm>
              <a:off x="5029200" y="1371600"/>
              <a:ext cx="3962400" cy="5410200"/>
            </a:xfrm>
            <a:prstGeom prst="rect">
              <a:avLst/>
            </a:prstGeom>
          </p:spPr>
          <p:txBody>
            <a:bodyPr>
              <a:normAutofit fontScale="92500" lnSpcReduction="10000"/>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b="1" u="sng" dirty="0" smtClean="0"/>
                <a:t>Presentation</a:t>
              </a:r>
              <a:endParaRPr lang="en-US" b="1" u="sng" dirty="0"/>
            </a:p>
            <a:p>
              <a:pPr marL="914400" lvl="1" indent="-457200">
                <a:buFont typeface="Wingdings" panose="05000000000000000000" pitchFamily="2" charset="2"/>
                <a:buChar char="Ø"/>
              </a:pPr>
              <a:r>
                <a:rPr lang="en-US" sz="3000" dirty="0"/>
                <a:t>Stridor/Dyspnea</a:t>
              </a:r>
            </a:p>
            <a:p>
              <a:pPr marL="914400" lvl="1" indent="-457200">
                <a:buFont typeface="Wingdings" panose="05000000000000000000" pitchFamily="2" charset="2"/>
                <a:buChar char="Ø"/>
              </a:pPr>
              <a:r>
                <a:rPr lang="en-US" sz="3000" dirty="0"/>
                <a:t>Asthma </a:t>
              </a:r>
              <a:r>
                <a:rPr lang="en-US" sz="3000" dirty="0" err="1"/>
                <a:t>Tx</a:t>
              </a:r>
              <a:r>
                <a:rPr lang="en-US" sz="3000" dirty="0"/>
                <a:t> ineffective</a:t>
              </a:r>
            </a:p>
            <a:p>
              <a:pPr marL="0" indent="0">
                <a:buNone/>
              </a:pPr>
              <a:r>
                <a:rPr lang="en-US" b="1" u="sng" dirty="0"/>
                <a:t>Work </a:t>
              </a:r>
              <a:r>
                <a:rPr lang="en-US" b="1" u="sng" dirty="0" smtClean="0"/>
                <a:t>up</a:t>
              </a:r>
              <a:endParaRPr lang="en-US" b="1" u="sng" dirty="0"/>
            </a:p>
            <a:p>
              <a:pPr marL="914400" lvl="1" indent="-457200">
                <a:buFont typeface="Wingdings" panose="05000000000000000000" pitchFamily="2" charset="2"/>
                <a:buChar char="Ø"/>
              </a:pPr>
              <a:r>
                <a:rPr lang="en-US" sz="3000" dirty="0"/>
                <a:t>PFT</a:t>
              </a:r>
            </a:p>
            <a:p>
              <a:pPr marL="914400" lvl="1" indent="-457200">
                <a:buFont typeface="Wingdings" panose="05000000000000000000" pitchFamily="2" charset="2"/>
                <a:buChar char="Ø"/>
              </a:pPr>
              <a:r>
                <a:rPr lang="en-US" sz="3000" dirty="0"/>
                <a:t>Laryngoscopy</a:t>
              </a:r>
            </a:p>
            <a:p>
              <a:pPr marL="0" indent="0">
                <a:buNone/>
              </a:pPr>
              <a:r>
                <a:rPr lang="en-US" b="1" u="sng" dirty="0" smtClean="0"/>
                <a:t>Management</a:t>
              </a:r>
              <a:endParaRPr lang="en-US" b="1" u="sng" dirty="0"/>
            </a:p>
            <a:p>
              <a:pPr marL="914400" lvl="1" indent="-457200">
                <a:buFont typeface="Wingdings" panose="05000000000000000000" pitchFamily="2" charset="2"/>
                <a:buChar char="Ø"/>
              </a:pPr>
              <a:r>
                <a:rPr lang="en-US" sz="3000" dirty="0"/>
                <a:t>Acute:</a:t>
              </a:r>
            </a:p>
            <a:p>
              <a:pPr marL="1138238" lvl="2"/>
              <a:r>
                <a:rPr lang="en-US" sz="3000" dirty="0"/>
                <a:t>Reassurance/panting</a:t>
              </a:r>
            </a:p>
            <a:p>
              <a:pPr marL="914400" lvl="1" indent="-457200">
                <a:buFont typeface="Wingdings" panose="05000000000000000000" pitchFamily="2" charset="2"/>
                <a:buChar char="Ø"/>
              </a:pPr>
              <a:r>
                <a:rPr lang="en-US" sz="3000" dirty="0"/>
                <a:t>Chronic:</a:t>
              </a:r>
            </a:p>
            <a:p>
              <a:pPr marL="1138238" lvl="2"/>
              <a:r>
                <a:rPr lang="en-US" sz="3000" dirty="0"/>
                <a:t>Speech/behavioral therapy</a:t>
              </a:r>
            </a:p>
            <a:p>
              <a:pPr lvl="2"/>
              <a:endParaRPr lang="en-US" dirty="0"/>
            </a:p>
          </p:txBody>
        </p:sp>
      </p:grpSp>
    </p:spTree>
    <p:extLst>
      <p:ext uri="{BB962C8B-B14F-4D97-AF65-F5344CB8AC3E}">
        <p14:creationId xmlns:p14="http://schemas.microsoft.com/office/powerpoint/2010/main" val="100515104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linician with magnifying instrument attached to his  glasse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5446" y="1143000"/>
            <a:ext cx="8636553" cy="5731042"/>
          </a:xfrm>
          <a:prstGeom prst="rect">
            <a:avLst/>
          </a:prstGeom>
        </p:spPr>
      </p:pic>
      <p:sp>
        <p:nvSpPr>
          <p:cNvPr id="2" name="Title 1"/>
          <p:cNvSpPr>
            <a:spLocks noGrp="1"/>
          </p:cNvSpPr>
          <p:nvPr>
            <p:ph type="title"/>
          </p:nvPr>
        </p:nvSpPr>
        <p:spPr>
          <a:xfrm>
            <a:off x="0" y="0"/>
            <a:ext cx="12192000" cy="1143000"/>
          </a:xfrm>
          <a:solidFill>
            <a:schemeClr val="accent1">
              <a:lumMod val="50000"/>
            </a:schemeClr>
          </a:solidFill>
        </p:spPr>
        <p:txBody>
          <a:bodyPr rtlCol="0">
            <a:normAutofit/>
          </a:bodyPr>
          <a:lstStyle/>
          <a:p>
            <a:pPr eaLnBrk="1" fontAlgn="auto" hangingPunct="1">
              <a:spcAft>
                <a:spcPts val="0"/>
              </a:spcAft>
              <a:defRPr/>
            </a:pPr>
            <a:r>
              <a:rPr lang="en-US" sz="4800" b="1" dirty="0"/>
              <a:t>ENT </a:t>
            </a:r>
            <a:r>
              <a:rPr lang="en-US" sz="4800" b="1" dirty="0" smtClean="0"/>
              <a:t>Evaluation</a:t>
            </a:r>
            <a:endParaRPr lang="en-US" sz="4800" b="1" dirty="0"/>
          </a:p>
        </p:txBody>
      </p:sp>
      <p:pic>
        <p:nvPicPr>
          <p:cNvPr id="9" name="Picture 8" descr="&quot;&quot;"/>
          <p:cNvPicPr>
            <a:picLocks noChangeAspect="1"/>
          </p:cNvPicPr>
          <p:nvPr/>
        </p:nvPicPr>
        <p:blipFill rotWithShape="1">
          <a:blip r:embed="rId3">
            <a:extLst>
              <a:ext uri="{28A0092B-C50C-407E-A947-70E740481C1C}">
                <a14:useLocalDpi xmlns:a14="http://schemas.microsoft.com/office/drawing/2010/main" val="0"/>
              </a:ext>
            </a:extLst>
          </a:blip>
          <a:srcRect r="95288"/>
          <a:stretch/>
        </p:blipFill>
        <p:spPr>
          <a:xfrm>
            <a:off x="0" y="1149927"/>
            <a:ext cx="3555445" cy="5731042"/>
          </a:xfrm>
          <a:prstGeom prst="rect">
            <a:avLst/>
          </a:prstGeom>
        </p:spPr>
      </p:pic>
      <p:sp>
        <p:nvSpPr>
          <p:cNvPr id="3" name="Content Placeholder 2"/>
          <p:cNvSpPr>
            <a:spLocks noGrp="1"/>
          </p:cNvSpPr>
          <p:nvPr>
            <p:ph idx="1"/>
          </p:nvPr>
        </p:nvSpPr>
        <p:spPr>
          <a:xfrm>
            <a:off x="152400" y="1363583"/>
            <a:ext cx="5562600" cy="4656221"/>
          </a:xfrm>
        </p:spPr>
        <p:txBody>
          <a:bodyPr rtlCol="0">
            <a:normAutofit/>
          </a:bodyPr>
          <a:lstStyle/>
          <a:p>
            <a:pPr eaLnBrk="1" fontAlgn="auto" hangingPunct="1">
              <a:spcAft>
                <a:spcPts val="0"/>
              </a:spcAft>
              <a:buFont typeface="Arial" pitchFamily="34" charset="0"/>
              <a:buChar char="•"/>
              <a:defRPr/>
            </a:pPr>
            <a:r>
              <a:rPr lang="en-US" sz="3600" dirty="0" smtClean="0">
                <a:solidFill>
                  <a:schemeClr val="accent1">
                    <a:lumMod val="50000"/>
                  </a:schemeClr>
                </a:solidFill>
              </a:rPr>
              <a:t>Flexible laryngoscopy</a:t>
            </a:r>
          </a:p>
          <a:p>
            <a:pPr lvl="1" eaLnBrk="1" fontAlgn="auto" hangingPunct="1">
              <a:spcAft>
                <a:spcPts val="0"/>
              </a:spcAft>
              <a:buFont typeface="Wingdings" panose="05000000000000000000" pitchFamily="2" charset="2"/>
              <a:buChar char="Ø"/>
              <a:defRPr/>
            </a:pPr>
            <a:r>
              <a:rPr lang="en-US" sz="3200" dirty="0" smtClean="0">
                <a:solidFill>
                  <a:schemeClr val="accent1">
                    <a:lumMod val="50000"/>
                  </a:schemeClr>
                </a:solidFill>
              </a:rPr>
              <a:t>Bilateral </a:t>
            </a:r>
            <a:r>
              <a:rPr lang="en-US" sz="3200" dirty="0">
                <a:solidFill>
                  <a:schemeClr val="accent1">
                    <a:lumMod val="50000"/>
                  </a:schemeClr>
                </a:solidFill>
              </a:rPr>
              <a:t>vocal cord </a:t>
            </a:r>
            <a:r>
              <a:rPr lang="en-US" sz="3200" dirty="0" smtClean="0">
                <a:solidFill>
                  <a:schemeClr val="accent1">
                    <a:lumMod val="50000"/>
                  </a:schemeClr>
                </a:solidFill>
              </a:rPr>
              <a:t>nodules </a:t>
            </a:r>
          </a:p>
          <a:p>
            <a:pPr lvl="1" eaLnBrk="1" fontAlgn="auto" hangingPunct="1">
              <a:spcAft>
                <a:spcPts val="0"/>
              </a:spcAft>
              <a:buFont typeface="Wingdings" panose="05000000000000000000" pitchFamily="2" charset="2"/>
              <a:buChar char="Ø"/>
              <a:defRPr/>
            </a:pPr>
            <a:r>
              <a:rPr lang="en-US" sz="3200" dirty="0">
                <a:solidFill>
                  <a:schemeClr val="accent1">
                    <a:lumMod val="50000"/>
                  </a:schemeClr>
                </a:solidFill>
              </a:rPr>
              <a:t>V</a:t>
            </a:r>
            <a:r>
              <a:rPr lang="en-US" sz="3200" dirty="0" smtClean="0">
                <a:solidFill>
                  <a:schemeClr val="accent1">
                    <a:lumMod val="50000"/>
                  </a:schemeClr>
                </a:solidFill>
              </a:rPr>
              <a:t>ocal </a:t>
            </a:r>
            <a:r>
              <a:rPr lang="en-US" sz="3200" dirty="0">
                <a:solidFill>
                  <a:schemeClr val="accent1">
                    <a:lumMod val="50000"/>
                  </a:schemeClr>
                </a:solidFill>
              </a:rPr>
              <a:t>cords </a:t>
            </a:r>
            <a:r>
              <a:rPr lang="en-US" sz="3200" dirty="0" smtClean="0">
                <a:solidFill>
                  <a:schemeClr val="accent1">
                    <a:lumMod val="50000"/>
                  </a:schemeClr>
                </a:solidFill>
              </a:rPr>
              <a:t>normal movement</a:t>
            </a:r>
          </a:p>
          <a:p>
            <a:pPr lvl="1" eaLnBrk="1" fontAlgn="auto" hangingPunct="1">
              <a:spcAft>
                <a:spcPts val="0"/>
              </a:spcAft>
              <a:buFont typeface="Wingdings" panose="05000000000000000000" pitchFamily="2" charset="2"/>
              <a:buChar char="Ø"/>
              <a:defRPr/>
            </a:pPr>
            <a:r>
              <a:rPr lang="en-US" sz="3200" dirty="0">
                <a:solidFill>
                  <a:schemeClr val="accent1">
                    <a:lumMod val="50000"/>
                  </a:schemeClr>
                </a:solidFill>
              </a:rPr>
              <a:t>P</a:t>
            </a:r>
            <a:r>
              <a:rPr lang="en-US" sz="3200" dirty="0" smtClean="0">
                <a:solidFill>
                  <a:schemeClr val="accent1">
                    <a:lumMod val="50000"/>
                  </a:schemeClr>
                </a:solidFill>
              </a:rPr>
              <a:t>harynx </a:t>
            </a:r>
            <a:r>
              <a:rPr lang="en-US" sz="3200" dirty="0">
                <a:solidFill>
                  <a:schemeClr val="accent1">
                    <a:lumMod val="50000"/>
                  </a:schemeClr>
                </a:solidFill>
              </a:rPr>
              <a:t>is </a:t>
            </a:r>
            <a:r>
              <a:rPr lang="en-US" sz="3200" dirty="0" smtClean="0">
                <a:solidFill>
                  <a:schemeClr val="accent1">
                    <a:lumMod val="50000"/>
                  </a:schemeClr>
                </a:solidFill>
              </a:rPr>
              <a:t>hyperemic </a:t>
            </a:r>
          </a:p>
          <a:p>
            <a:pPr lvl="1" eaLnBrk="1" fontAlgn="auto" hangingPunct="1">
              <a:spcAft>
                <a:spcPts val="0"/>
              </a:spcAft>
              <a:buFont typeface="Wingdings" panose="05000000000000000000" pitchFamily="2" charset="2"/>
              <a:buChar char="Ø"/>
              <a:defRPr/>
            </a:pPr>
            <a:r>
              <a:rPr lang="en-US" sz="3200" dirty="0">
                <a:solidFill>
                  <a:schemeClr val="accent1">
                    <a:lumMod val="50000"/>
                  </a:schemeClr>
                </a:solidFill>
              </a:rPr>
              <a:t>P</a:t>
            </a:r>
            <a:r>
              <a:rPr lang="en-US" sz="3200" dirty="0" smtClean="0">
                <a:solidFill>
                  <a:schemeClr val="accent1">
                    <a:lumMod val="50000"/>
                  </a:schemeClr>
                </a:solidFill>
              </a:rPr>
              <a:t>osterior </a:t>
            </a:r>
            <a:r>
              <a:rPr lang="en-US" sz="3200" dirty="0">
                <a:solidFill>
                  <a:schemeClr val="accent1">
                    <a:lumMod val="50000"/>
                  </a:schemeClr>
                </a:solidFill>
              </a:rPr>
              <a:t>pharyngeal wall </a:t>
            </a:r>
            <a:r>
              <a:rPr lang="en-US" sz="3200" dirty="0" smtClean="0">
                <a:solidFill>
                  <a:schemeClr val="accent1">
                    <a:lumMod val="50000"/>
                  </a:schemeClr>
                </a:solidFill>
              </a:rPr>
              <a:t>cobble stoning</a:t>
            </a:r>
            <a:endParaRPr lang="en-US" sz="3200" dirty="0">
              <a:solidFill>
                <a:schemeClr val="accent1">
                  <a:lumMod val="50000"/>
                </a:schemeClr>
              </a:solidFill>
            </a:endParaRPr>
          </a:p>
          <a:p>
            <a:pPr lvl="1" eaLnBrk="1" fontAlgn="auto" hangingPunct="1">
              <a:spcAft>
                <a:spcPts val="0"/>
              </a:spcAft>
              <a:buFont typeface="Wingdings" panose="05000000000000000000" pitchFamily="2" charset="2"/>
              <a:buChar char="Ø"/>
              <a:defRPr/>
            </a:pPr>
            <a:r>
              <a:rPr lang="en-US" sz="3200" dirty="0" smtClean="0">
                <a:solidFill>
                  <a:schemeClr val="accent1">
                    <a:lumMod val="50000"/>
                  </a:schemeClr>
                </a:solidFill>
              </a:rPr>
              <a:t>Evidence acid reflux</a:t>
            </a:r>
            <a:endParaRPr lang="en-US" dirty="0">
              <a:solidFill>
                <a:schemeClr val="accent1">
                  <a:lumMod val="50000"/>
                </a:schemeClr>
              </a:solidFill>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descr="exercise laryngoscopy"/>
          <p:cNvSpPr txBox="1">
            <a:spLocks/>
          </p:cNvSpPr>
          <p:nvPr/>
        </p:nvSpPr>
        <p:spPr bwMode="auto">
          <a:xfrm>
            <a:off x="0" y="0"/>
            <a:ext cx="12192000" cy="914400"/>
          </a:xfrm>
          <a:prstGeom prst="rect">
            <a:avLst/>
          </a:prstGeom>
          <a:solidFill>
            <a:schemeClr val="accent1">
              <a:lumMod val="50000"/>
            </a:schemeClr>
          </a:solidFill>
          <a:ln w="9525">
            <a:noFill/>
            <a:miter lim="800000"/>
            <a:headEnd/>
            <a:tailEnd/>
          </a:ln>
        </p:spPr>
        <p:txBody>
          <a:bodyPr vert="horz" wrap="square" lIns="91440" tIns="45720" rIns="91440" bIns="45720" numCol="1" rtlCol="0" anchor="ctr" anchorCtr="0" compatLnSpc="1">
            <a:prstTxWarp prst="textNoShape">
              <a:avLst/>
            </a:prstTxWarp>
            <a:norm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US" sz="4800" b="1" dirty="0" smtClean="0"/>
              <a:t>Exercise Laryngoscopy</a:t>
            </a:r>
            <a:endParaRPr lang="en-US" sz="4800" b="1" dirty="0"/>
          </a:p>
        </p:txBody>
      </p:sp>
      <p:sp>
        <p:nvSpPr>
          <p:cNvPr id="9" name="TextBox 8" descr="Michael Morris ??????"/>
          <p:cNvSpPr txBox="1"/>
          <p:nvPr/>
        </p:nvSpPr>
        <p:spPr>
          <a:xfrm>
            <a:off x="1219200" y="2819400"/>
            <a:ext cx="4419600" cy="2308324"/>
          </a:xfrm>
          <a:prstGeom prst="rect">
            <a:avLst/>
          </a:prstGeom>
          <a:noFill/>
        </p:spPr>
        <p:txBody>
          <a:bodyPr wrap="square" rtlCol="0">
            <a:spAutoFit/>
          </a:bodyPr>
          <a:lstStyle/>
          <a:p>
            <a:pPr algn="ctr"/>
            <a:r>
              <a:rPr lang="en-US" sz="3600" dirty="0" smtClean="0"/>
              <a:t>Dr. Michael Morris</a:t>
            </a:r>
          </a:p>
          <a:p>
            <a:pPr algn="ctr"/>
            <a:r>
              <a:rPr lang="en-US" sz="3600" dirty="0" smtClean="0"/>
              <a:t>???</a:t>
            </a:r>
          </a:p>
          <a:p>
            <a:pPr algn="ctr"/>
            <a:r>
              <a:rPr lang="en-US" sz="3600" dirty="0" smtClean="0"/>
              <a:t>?????</a:t>
            </a:r>
          </a:p>
          <a:p>
            <a:pPr algn="ctr"/>
            <a:endParaRPr lang="en-US" sz="3600" dirty="0"/>
          </a:p>
        </p:txBody>
      </p:sp>
      <p:sp>
        <p:nvSpPr>
          <p:cNvPr id="3" name="Rectangle 2" descr="silhouette of a man"/>
          <p:cNvSpPr/>
          <p:nvPr/>
        </p:nvSpPr>
        <p:spPr>
          <a:xfrm>
            <a:off x="6781800" y="1295400"/>
            <a:ext cx="4953000" cy="50292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quot;&quot;"/>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69012" b="93814" l="68951" r="97271"/>
                    </a14:imgEffect>
                  </a14:imgLayer>
                </a14:imgProps>
              </a:ext>
              <a:ext uri="{28A0092B-C50C-407E-A947-70E740481C1C}">
                <a14:useLocalDpi xmlns:a14="http://schemas.microsoft.com/office/drawing/2010/main" val="0"/>
              </a:ext>
            </a:extLst>
          </a:blip>
          <a:srcRect l="68889" t="68889" r="2222" b="3333"/>
          <a:stretch/>
        </p:blipFill>
        <p:spPr>
          <a:xfrm>
            <a:off x="6730149" y="1600200"/>
            <a:ext cx="5342983" cy="5137484"/>
          </a:xfrm>
          <a:prstGeom prst="rect">
            <a:avLst/>
          </a:prstGeom>
        </p:spPr>
      </p:pic>
    </p:spTree>
    <p:extLst>
      <p:ext uri="{BB962C8B-B14F-4D97-AF65-F5344CB8AC3E}">
        <p14:creationId xmlns:p14="http://schemas.microsoft.com/office/powerpoint/2010/main" val="71896345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2032" y="-990596"/>
            <a:ext cx="12192000" cy="990596"/>
          </a:xfrm>
        </p:spPr>
        <p:txBody>
          <a:bodyPr/>
          <a:lstStyle/>
          <a:p>
            <a:r>
              <a:rPr lang="en-US" b="1" dirty="0" smtClean="0">
                <a:solidFill>
                  <a:schemeClr val="accent1">
                    <a:lumMod val="50000"/>
                  </a:schemeClr>
                </a:solidFill>
              </a:rPr>
              <a:t>Exercise Laryngoscopy</a:t>
            </a:r>
            <a:endParaRPr lang="en-US" b="1" dirty="0">
              <a:solidFill>
                <a:schemeClr val="accent1">
                  <a:lumMod val="50000"/>
                </a:schemeClr>
              </a:solidFill>
            </a:endParaRPr>
          </a:p>
        </p:txBody>
      </p:sp>
      <p:sp>
        <p:nvSpPr>
          <p:cNvPr id="7" name="Title 1"/>
          <p:cNvSpPr txBox="1">
            <a:spLocks/>
          </p:cNvSpPr>
          <p:nvPr/>
        </p:nvSpPr>
        <p:spPr bwMode="auto">
          <a:xfrm>
            <a:off x="0" y="0"/>
            <a:ext cx="12192000" cy="914400"/>
          </a:xfrm>
          <a:prstGeom prst="rect">
            <a:avLst/>
          </a:prstGeom>
          <a:solidFill>
            <a:schemeClr val="accent1">
              <a:lumMod val="50000"/>
            </a:schemeClr>
          </a:solidFill>
          <a:ln w="9525">
            <a:noFill/>
            <a:miter lim="800000"/>
            <a:headEnd/>
            <a:tailEnd/>
          </a:ln>
        </p:spPr>
        <p:txBody>
          <a:bodyPr vert="horz" wrap="square" lIns="91440" tIns="45720" rIns="91440" bIns="45720" numCol="1" rtlCol="0" anchor="ctr" anchorCtr="0" compatLnSpc="1">
            <a:prstTxWarp prst="textNoShape">
              <a:avLst/>
            </a:prstTxWarp>
            <a:norm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US" sz="4800" b="1" dirty="0" smtClean="0"/>
              <a:t>Exercise Laryngoscopy</a:t>
            </a:r>
            <a:endParaRPr lang="en-US" sz="4800" b="1" dirty="0"/>
          </a:p>
        </p:txBody>
      </p:sp>
      <p:sp>
        <p:nvSpPr>
          <p:cNvPr id="5" name="Content Placeholder 4"/>
          <p:cNvSpPr>
            <a:spLocks noGrp="1"/>
          </p:cNvSpPr>
          <p:nvPr>
            <p:ph idx="1"/>
          </p:nvPr>
        </p:nvSpPr>
        <p:spPr>
          <a:xfrm>
            <a:off x="228600" y="1143000"/>
            <a:ext cx="6172200" cy="5715000"/>
          </a:xfrm>
        </p:spPr>
        <p:txBody>
          <a:bodyPr>
            <a:noAutofit/>
          </a:bodyPr>
          <a:lstStyle/>
          <a:p>
            <a:pPr>
              <a:lnSpc>
                <a:spcPts val="2600"/>
              </a:lnSpc>
              <a:spcAft>
                <a:spcPts val="600"/>
              </a:spcAft>
            </a:pPr>
            <a:r>
              <a:rPr lang="en-US" sz="2800" dirty="0"/>
              <a:t>P</a:t>
            </a:r>
            <a:r>
              <a:rPr lang="en-US" sz="2800" dirty="0" smtClean="0"/>
              <a:t>ost-deployment dyspnea in            active duty military</a:t>
            </a:r>
          </a:p>
          <a:p>
            <a:pPr>
              <a:lnSpc>
                <a:spcPts val="2600"/>
              </a:lnSpc>
              <a:spcAft>
                <a:spcPts val="600"/>
              </a:spcAft>
            </a:pPr>
            <a:r>
              <a:rPr lang="en-US" sz="2800" dirty="0" smtClean="0"/>
              <a:t>10% with </a:t>
            </a:r>
            <a:r>
              <a:rPr lang="en-US" sz="2800" dirty="0" err="1" smtClean="0"/>
              <a:t>exertional</a:t>
            </a:r>
            <a:r>
              <a:rPr lang="en-US" sz="2800" dirty="0" smtClean="0"/>
              <a:t> dyspnea</a:t>
            </a:r>
          </a:p>
          <a:p>
            <a:pPr>
              <a:lnSpc>
                <a:spcPts val="2600"/>
              </a:lnSpc>
              <a:spcAft>
                <a:spcPts val="600"/>
              </a:spcAft>
            </a:pPr>
            <a:r>
              <a:rPr lang="en-US" sz="2800" dirty="0" smtClean="0"/>
              <a:t>48 diagnosed with VCD at LRMC</a:t>
            </a:r>
          </a:p>
          <a:p>
            <a:pPr lvl="1">
              <a:lnSpc>
                <a:spcPts val="2600"/>
              </a:lnSpc>
              <a:spcAft>
                <a:spcPts val="600"/>
              </a:spcAft>
            </a:pPr>
            <a:r>
              <a:rPr lang="en-US" dirty="0" smtClean="0"/>
              <a:t>39% related to exercise</a:t>
            </a:r>
          </a:p>
          <a:p>
            <a:pPr>
              <a:lnSpc>
                <a:spcPts val="2600"/>
              </a:lnSpc>
              <a:spcAft>
                <a:spcPts val="600"/>
              </a:spcAft>
            </a:pPr>
            <a:r>
              <a:rPr lang="en-US" sz="2800" dirty="0" smtClean="0"/>
              <a:t>10% w/ </a:t>
            </a:r>
            <a:r>
              <a:rPr lang="en-US" sz="2800" dirty="0"/>
              <a:t>VCD (STAMPEDE </a:t>
            </a:r>
            <a:r>
              <a:rPr lang="en-US" sz="2800" dirty="0" smtClean="0"/>
              <a:t>III - ongoing) </a:t>
            </a:r>
          </a:p>
          <a:p>
            <a:pPr>
              <a:lnSpc>
                <a:spcPts val="2600"/>
              </a:lnSpc>
              <a:spcAft>
                <a:spcPts val="600"/>
              </a:spcAft>
            </a:pPr>
            <a:r>
              <a:rPr lang="en-US" sz="2800" dirty="0" smtClean="0"/>
              <a:t>Pre/post exercise laryngoscopy indications (BAMC)</a:t>
            </a:r>
          </a:p>
          <a:p>
            <a:pPr lvl="1">
              <a:lnSpc>
                <a:spcPts val="2600"/>
              </a:lnSpc>
              <a:spcAft>
                <a:spcPts val="600"/>
              </a:spcAft>
            </a:pPr>
            <a:r>
              <a:rPr lang="en-US" dirty="0" smtClean="0"/>
              <a:t>Normal PFTS with negative </a:t>
            </a:r>
            <a:r>
              <a:rPr lang="en-US" dirty="0" err="1" smtClean="0"/>
              <a:t>bronchoprovocation</a:t>
            </a:r>
            <a:r>
              <a:rPr lang="en-US" dirty="0" smtClean="0"/>
              <a:t> testing</a:t>
            </a:r>
          </a:p>
          <a:p>
            <a:pPr lvl="1">
              <a:lnSpc>
                <a:spcPts val="2600"/>
              </a:lnSpc>
              <a:spcAft>
                <a:spcPts val="600"/>
              </a:spcAft>
            </a:pPr>
            <a:r>
              <a:rPr lang="en-US" dirty="0" smtClean="0"/>
              <a:t>Abnormal flow volume loop</a:t>
            </a:r>
          </a:p>
          <a:p>
            <a:pPr lvl="1">
              <a:lnSpc>
                <a:spcPts val="2600"/>
              </a:lnSpc>
              <a:spcAft>
                <a:spcPts val="600"/>
              </a:spcAft>
            </a:pPr>
            <a:r>
              <a:rPr lang="en-US" dirty="0" smtClean="0"/>
              <a:t>Upper respiratory symptoms      during exercise</a:t>
            </a:r>
            <a:endParaRPr lang="en-US" dirty="0"/>
          </a:p>
        </p:txBody>
      </p:sp>
      <p:sp>
        <p:nvSpPr>
          <p:cNvPr id="3" name="Rectangle 2" descr="silhouette of a man"/>
          <p:cNvSpPr/>
          <p:nvPr/>
        </p:nvSpPr>
        <p:spPr>
          <a:xfrm>
            <a:off x="6781800" y="1295400"/>
            <a:ext cx="4953000" cy="50292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quot;&quot;"/>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69012" b="93814" l="68951" r="97271"/>
                    </a14:imgEffect>
                  </a14:imgLayer>
                </a14:imgProps>
              </a:ext>
              <a:ext uri="{28A0092B-C50C-407E-A947-70E740481C1C}">
                <a14:useLocalDpi xmlns:a14="http://schemas.microsoft.com/office/drawing/2010/main" val="0"/>
              </a:ext>
            </a:extLst>
          </a:blip>
          <a:srcRect l="68889" t="68889" r="2222" b="3333"/>
          <a:stretch/>
        </p:blipFill>
        <p:spPr>
          <a:xfrm>
            <a:off x="6730149" y="1600200"/>
            <a:ext cx="5342983" cy="5137484"/>
          </a:xfrm>
          <a:prstGeom prst="rect">
            <a:avLst/>
          </a:prstGeom>
        </p:spPr>
      </p:pic>
    </p:spTree>
    <p:extLst>
      <p:ext uri="{BB962C8B-B14F-4D97-AF65-F5344CB8AC3E}">
        <p14:creationId xmlns:p14="http://schemas.microsoft.com/office/powerpoint/2010/main" val="52530571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silhouette of a woman"/>
          <p:cNvPicPr>
            <a:picLocks noChangeAspect="1" noChangeArrowheads="1"/>
          </p:cNvPicPr>
          <p:nvPr/>
        </p:nvPicPr>
        <p:blipFill rotWithShape="1">
          <a:blip r:embed="rId3">
            <a:duotone>
              <a:prstClr val="black"/>
              <a:srgbClr val="D9C3A5">
                <a:tint val="50000"/>
                <a:satMod val="180000"/>
              </a:srgbClr>
            </a:duotone>
          </a:blip>
          <a:srcRect l="-2" r="-505"/>
          <a:stretch/>
        </p:blipFill>
        <p:spPr bwMode="auto">
          <a:xfrm flipH="1">
            <a:off x="228602" y="1780674"/>
            <a:ext cx="5116460" cy="5061284"/>
          </a:xfrm>
          <a:prstGeom prst="rect">
            <a:avLst/>
          </a:prstGeom>
          <a:noFill/>
          <a:ln w="9525">
            <a:noFill/>
            <a:miter lim="800000"/>
            <a:headEnd/>
            <a:tailEnd/>
          </a:ln>
        </p:spPr>
      </p:pic>
      <p:sp>
        <p:nvSpPr>
          <p:cNvPr id="6" name="Rectangle 5" descr="&quot;&quot;"/>
          <p:cNvSpPr/>
          <p:nvPr/>
        </p:nvSpPr>
        <p:spPr>
          <a:xfrm>
            <a:off x="0" y="-16041"/>
            <a:ext cx="12192000" cy="6857999"/>
          </a:xfrm>
          <a:prstGeom prst="rect">
            <a:avLst/>
          </a:prstGeom>
          <a:solidFill>
            <a:srgbClr val="AFA690">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274638"/>
            <a:ext cx="6400800" cy="1706562"/>
          </a:xfrm>
        </p:spPr>
        <p:txBody>
          <a:bodyPr rtlCol="0">
            <a:normAutofit fontScale="90000"/>
          </a:bodyPr>
          <a:lstStyle/>
          <a:p>
            <a:pPr eaLnBrk="1" fontAlgn="auto" hangingPunct="1">
              <a:spcAft>
                <a:spcPts val="0"/>
              </a:spcAft>
              <a:defRPr/>
            </a:pPr>
            <a:r>
              <a:rPr lang="en-US" b="1" i="1" dirty="0" smtClean="0"/>
              <a:t>What about her poor </a:t>
            </a:r>
            <a:r>
              <a:rPr lang="en-US" b="1" i="1" dirty="0"/>
              <a:t>sleep?</a:t>
            </a:r>
            <a:br>
              <a:rPr lang="en-US" b="1" i="1" dirty="0"/>
            </a:br>
            <a:endParaRPr lang="en-US" b="1" i="1" dirty="0">
              <a:solidFill>
                <a:srgbClr val="FF0000"/>
              </a:solidFill>
            </a:endParaRPr>
          </a:p>
        </p:txBody>
      </p:sp>
      <p:sp>
        <p:nvSpPr>
          <p:cNvPr id="3" name="Content Placeholder 2"/>
          <p:cNvSpPr>
            <a:spLocks noGrp="1"/>
          </p:cNvSpPr>
          <p:nvPr>
            <p:ph sz="half" idx="2"/>
          </p:nvPr>
        </p:nvSpPr>
        <p:spPr>
          <a:xfrm>
            <a:off x="609600" y="2050343"/>
            <a:ext cx="4876800" cy="4754563"/>
          </a:xfrm>
        </p:spPr>
        <p:txBody>
          <a:bodyPr rtlCol="0">
            <a:noAutofit/>
          </a:bodyPr>
          <a:lstStyle/>
          <a:p>
            <a:pPr eaLnBrk="1" fontAlgn="auto" hangingPunct="1">
              <a:spcAft>
                <a:spcPts val="0"/>
              </a:spcAft>
              <a:buFont typeface="Arial" pitchFamily="34" charset="0"/>
              <a:buChar char="•"/>
              <a:defRPr/>
            </a:pPr>
            <a:r>
              <a:rPr lang="en-US" sz="3600" dirty="0" err="1"/>
              <a:t>Polysomnography</a:t>
            </a:r>
            <a:endParaRPr lang="en-US" sz="3600" dirty="0"/>
          </a:p>
          <a:p>
            <a:pPr lvl="1" eaLnBrk="1" fontAlgn="auto" hangingPunct="1">
              <a:spcAft>
                <a:spcPts val="0"/>
              </a:spcAft>
              <a:buFont typeface="Wingdings" panose="05000000000000000000" pitchFamily="2" charset="2"/>
              <a:buChar char="Ø"/>
              <a:defRPr/>
            </a:pPr>
            <a:r>
              <a:rPr lang="en-US" sz="3600" dirty="0"/>
              <a:t>obstructive sleep apnea-hypopnea syndrome &amp; frequent upper airway </a:t>
            </a:r>
            <a:r>
              <a:rPr lang="en-US" sz="3600" dirty="0" smtClean="0"/>
              <a:t>resistance</a:t>
            </a:r>
            <a:endParaRPr lang="en-US" sz="3600" dirty="0"/>
          </a:p>
        </p:txBody>
      </p:sp>
      <p:sp>
        <p:nvSpPr>
          <p:cNvPr id="7" name="TextBox 6" descr="Aero digestive inflammation"/>
          <p:cNvSpPr txBox="1"/>
          <p:nvPr/>
        </p:nvSpPr>
        <p:spPr>
          <a:xfrm>
            <a:off x="7239000" y="165793"/>
            <a:ext cx="3886200" cy="954107"/>
          </a:xfrm>
          <a:prstGeom prst="rect">
            <a:avLst/>
          </a:prstGeom>
          <a:noFill/>
        </p:spPr>
        <p:txBody>
          <a:bodyPr wrap="square" rtlCol="0">
            <a:spAutoFit/>
          </a:bodyPr>
          <a:lstStyle/>
          <a:p>
            <a:pPr algn="ctr"/>
            <a:r>
              <a:rPr lang="en-US" sz="2800" b="1" dirty="0" smtClean="0">
                <a:solidFill>
                  <a:schemeClr val="accent2">
                    <a:lumMod val="50000"/>
                  </a:schemeClr>
                </a:solidFill>
              </a:rPr>
              <a:t>Aero Digestive Inflammation</a:t>
            </a:r>
            <a:endParaRPr lang="en-US" sz="2800" b="1" dirty="0">
              <a:solidFill>
                <a:schemeClr val="accent2">
                  <a:lumMod val="50000"/>
                </a:schemeClr>
              </a:solidFill>
            </a:endParaRPr>
          </a:p>
        </p:txBody>
      </p:sp>
      <p:graphicFrame>
        <p:nvGraphicFramePr>
          <p:cNvPr id="4" name="Diagram 3" descr="circles in a cone with the words Rhinitis, chronic cough, GERD. Cone funnels into the words &quot;sleep apnea&quot; "/>
          <p:cNvGraphicFramePr/>
          <p:nvPr>
            <p:extLst>
              <p:ext uri="{D42A27DB-BD31-4B8C-83A1-F6EECF244321}">
                <p14:modId xmlns:p14="http://schemas.microsoft.com/office/powerpoint/2010/main" val="876201817"/>
              </p:ext>
            </p:extLst>
          </p:nvPr>
        </p:nvGraphicFramePr>
        <p:xfrm>
          <a:off x="4773531" y="1095389"/>
          <a:ext cx="8724900" cy="592808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09534824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12192000" cy="838200"/>
          </a:xfrm>
        </p:spPr>
        <p:txBody>
          <a:bodyPr/>
          <a:lstStyle/>
          <a:p>
            <a:r>
              <a:rPr lang="en-US" b="1" dirty="0"/>
              <a:t>Summary/Takeaways Case #</a:t>
            </a:r>
            <a:r>
              <a:rPr lang="en-US" b="1" dirty="0" smtClean="0"/>
              <a:t>1</a:t>
            </a:r>
            <a:endParaRPr lang="en-US" b="1" dirty="0"/>
          </a:p>
        </p:txBody>
      </p:sp>
      <p:sp>
        <p:nvSpPr>
          <p:cNvPr id="17" name="Rounded Rectangle 16" descr="IrIA/RADS"/>
          <p:cNvSpPr/>
          <p:nvPr/>
        </p:nvSpPr>
        <p:spPr>
          <a:xfrm>
            <a:off x="574862" y="995851"/>
            <a:ext cx="5334000" cy="5715000"/>
          </a:xfrm>
          <a:prstGeom prst="roundRect">
            <a:avLst>
              <a:gd name="adj" fmla="val 9013"/>
            </a:avLst>
          </a:prstGeom>
          <a:solidFill>
            <a:schemeClr val="accent6"/>
          </a:solidFill>
          <a:ln>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dirty="0" smtClean="0"/>
              <a:t>  </a:t>
            </a:r>
          </a:p>
          <a:p>
            <a:r>
              <a:rPr lang="en-US" sz="2800" dirty="0"/>
              <a:t> </a:t>
            </a:r>
            <a:r>
              <a:rPr lang="en-US" sz="2800" b="1" dirty="0" err="1" smtClean="0">
                <a:solidFill>
                  <a:srgbClr val="FFFF00"/>
                </a:solidFill>
                <a:effectLst>
                  <a:outerShdw blurRad="50800" dist="38100" dir="2700000" algn="tl" rotWithShape="0">
                    <a:prstClr val="black">
                      <a:alpha val="40000"/>
                    </a:prstClr>
                  </a:outerShdw>
                </a:effectLst>
              </a:rPr>
              <a:t>IrIA</a:t>
            </a:r>
            <a:r>
              <a:rPr lang="en-US" sz="2800" b="1" dirty="0">
                <a:solidFill>
                  <a:srgbClr val="FFFF00"/>
                </a:solidFill>
                <a:effectLst>
                  <a:outerShdw blurRad="50800" dist="38100" dir="2700000" algn="tl" rotWithShape="0">
                    <a:prstClr val="black">
                      <a:alpha val="40000"/>
                    </a:prstClr>
                  </a:outerShdw>
                </a:effectLst>
              </a:rPr>
              <a:t> </a:t>
            </a:r>
            <a:r>
              <a:rPr lang="en-US" sz="2800" b="1" dirty="0" smtClean="0">
                <a:solidFill>
                  <a:srgbClr val="FFFF00"/>
                </a:solidFill>
                <a:effectLst>
                  <a:outerShdw blurRad="50800" dist="38100" dir="2700000" algn="tl" rotWithShape="0">
                    <a:prstClr val="black">
                      <a:alpha val="40000"/>
                    </a:prstClr>
                  </a:outerShdw>
                </a:effectLst>
              </a:rPr>
              <a:t>/</a:t>
            </a:r>
            <a:r>
              <a:rPr lang="en-US" sz="2800" b="1" dirty="0">
                <a:solidFill>
                  <a:srgbClr val="FFFF00"/>
                </a:solidFill>
                <a:effectLst>
                  <a:outerShdw blurRad="50800" dist="38100" dir="2700000" algn="tl" rotWithShape="0">
                    <a:prstClr val="black">
                      <a:alpha val="40000"/>
                    </a:prstClr>
                  </a:outerShdw>
                </a:effectLst>
              </a:rPr>
              <a:t>RADS:</a:t>
            </a:r>
          </a:p>
          <a:p>
            <a:endParaRPr lang="en-US" sz="2800"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p:txBody>
      </p:sp>
      <p:sp>
        <p:nvSpPr>
          <p:cNvPr id="7" name="Rounded Rectangle 6" descr="Exposure assessment&#10;symptom onset&#10;"/>
          <p:cNvSpPr/>
          <p:nvPr/>
        </p:nvSpPr>
        <p:spPr>
          <a:xfrm>
            <a:off x="920994" y="1812757"/>
            <a:ext cx="4648330" cy="1600200"/>
          </a:xfrm>
          <a:prstGeom prst="roundRect">
            <a:avLst>
              <a:gd name="adj" fmla="val 13659"/>
            </a:avLst>
          </a:prstGeom>
          <a:solidFill>
            <a:schemeClr val="accent2">
              <a:lumMod val="75000"/>
            </a:schemeClr>
          </a:solidFill>
          <a:ln w="190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182880" lvl="1" indent="-274320">
              <a:buFont typeface="Arial"/>
              <a:buChar char="•"/>
            </a:pPr>
            <a:r>
              <a:rPr lang="en-US" sz="2800" dirty="0"/>
              <a:t>Exposure assessment</a:t>
            </a:r>
          </a:p>
          <a:p>
            <a:pPr marL="182880" lvl="1" indent="-274320">
              <a:buFont typeface="Arial"/>
              <a:buChar char="•"/>
            </a:pPr>
            <a:r>
              <a:rPr lang="en-US" sz="2800" dirty="0"/>
              <a:t>Symptom onset</a:t>
            </a:r>
          </a:p>
        </p:txBody>
      </p:sp>
      <p:sp>
        <p:nvSpPr>
          <p:cNvPr id="21" name="Rounded Rectangle 20" descr="radiographic imaging&#10;"/>
          <p:cNvSpPr/>
          <p:nvPr/>
        </p:nvSpPr>
        <p:spPr>
          <a:xfrm>
            <a:off x="914400" y="3572041"/>
            <a:ext cx="4654924" cy="990600"/>
          </a:xfrm>
          <a:prstGeom prst="roundRect">
            <a:avLst>
              <a:gd name="adj" fmla="val 17769"/>
            </a:avLst>
          </a:prstGeom>
          <a:solidFill>
            <a:schemeClr val="accent2">
              <a:lumMod val="75000"/>
            </a:schemeClr>
          </a:solidFill>
          <a:ln w="190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182880" lvl="1" indent="-274320">
              <a:buSzPct val="100000"/>
              <a:buFont typeface="Arial"/>
              <a:buChar char="•"/>
            </a:pPr>
            <a:r>
              <a:rPr lang="en-US" sz="2800" dirty="0"/>
              <a:t>Radiographic Imaging </a:t>
            </a:r>
          </a:p>
        </p:txBody>
      </p:sp>
      <p:sp>
        <p:nvSpPr>
          <p:cNvPr id="19" name="Rounded Rectangle 18" descr="reversible airflow&#10;obstruction: PFT, FOT, CPET"/>
          <p:cNvSpPr/>
          <p:nvPr/>
        </p:nvSpPr>
        <p:spPr>
          <a:xfrm>
            <a:off x="914400" y="4708357"/>
            <a:ext cx="4654924" cy="1828800"/>
          </a:xfrm>
          <a:prstGeom prst="roundRect">
            <a:avLst>
              <a:gd name="adj" fmla="val 10684"/>
            </a:avLst>
          </a:prstGeom>
          <a:solidFill>
            <a:schemeClr val="accent2">
              <a:lumMod val="75000"/>
            </a:schemeClr>
          </a:solidFill>
          <a:ln w="190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182880" lvl="1" indent="-274320">
              <a:buSzPct val="100000"/>
              <a:buFont typeface="Arial"/>
              <a:buChar char="•"/>
            </a:pPr>
            <a:r>
              <a:rPr lang="en-US" sz="2800" dirty="0"/>
              <a:t>Reversible airflow obstruction</a:t>
            </a:r>
          </a:p>
          <a:p>
            <a:pPr marL="640080" lvl="2" indent="-274320">
              <a:buSzPct val="100000"/>
              <a:buFont typeface="Arial"/>
              <a:buChar char="•"/>
            </a:pPr>
            <a:r>
              <a:rPr lang="en-US" sz="2800" dirty="0"/>
              <a:t>PFT, </a:t>
            </a:r>
            <a:r>
              <a:rPr lang="en-US" sz="2800" dirty="0" smtClean="0"/>
              <a:t>FOT, </a:t>
            </a:r>
            <a:r>
              <a:rPr lang="en-US" sz="2800" dirty="0"/>
              <a:t>CPET</a:t>
            </a:r>
          </a:p>
        </p:txBody>
      </p:sp>
      <p:sp>
        <p:nvSpPr>
          <p:cNvPr id="23" name="Rounded Rectangle 22" descr="VCD:"/>
          <p:cNvSpPr/>
          <p:nvPr/>
        </p:nvSpPr>
        <p:spPr>
          <a:xfrm>
            <a:off x="6324600" y="995851"/>
            <a:ext cx="5334000" cy="5715000"/>
          </a:xfrm>
          <a:prstGeom prst="roundRect">
            <a:avLst>
              <a:gd name="adj" fmla="val 9013"/>
            </a:avLst>
          </a:prstGeom>
          <a:solidFill>
            <a:schemeClr val="accent6"/>
          </a:solidFill>
          <a:ln>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dirty="0" smtClean="0"/>
              <a:t>  </a:t>
            </a:r>
          </a:p>
          <a:p>
            <a:r>
              <a:rPr lang="en-US" sz="2800" dirty="0">
                <a:solidFill>
                  <a:srgbClr val="FFFF00"/>
                </a:solidFill>
              </a:rPr>
              <a:t> </a:t>
            </a:r>
            <a:r>
              <a:rPr lang="en-US" sz="2800" b="1" dirty="0">
                <a:solidFill>
                  <a:srgbClr val="FFFF00"/>
                </a:solidFill>
                <a:effectLst>
                  <a:outerShdw blurRad="50800" dist="38100" dir="2700000" algn="tl" rotWithShape="0">
                    <a:prstClr val="black">
                      <a:alpha val="40000"/>
                    </a:prstClr>
                  </a:outerShdw>
                </a:effectLst>
              </a:rPr>
              <a:t>VCD:</a:t>
            </a:r>
          </a:p>
          <a:p>
            <a:endParaRPr lang="en-US" sz="2800"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p:txBody>
      </p:sp>
      <p:sp>
        <p:nvSpPr>
          <p:cNvPr id="25" name="Rounded Rectangle 24" descr="Stridor vs. wheezing&#10;awareness of VCD"/>
          <p:cNvSpPr/>
          <p:nvPr/>
        </p:nvSpPr>
        <p:spPr>
          <a:xfrm>
            <a:off x="6629400" y="1812757"/>
            <a:ext cx="4724400" cy="1600200"/>
          </a:xfrm>
          <a:prstGeom prst="roundRect">
            <a:avLst/>
          </a:prstGeom>
          <a:solidFill>
            <a:schemeClr val="accent2">
              <a:lumMod val="75000"/>
            </a:schemeClr>
          </a:solidFill>
          <a:ln w="190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182563" lvl="1" indent="-273050">
              <a:buFont typeface="Arial"/>
              <a:buChar char="•"/>
            </a:pPr>
            <a:r>
              <a:rPr lang="en-US" sz="2800" dirty="0"/>
              <a:t>Stridor vs. </a:t>
            </a:r>
            <a:r>
              <a:rPr lang="en-US" sz="2800" dirty="0" smtClean="0"/>
              <a:t>wheezing</a:t>
            </a:r>
          </a:p>
          <a:p>
            <a:pPr marL="182563" lvl="1" indent="-273050">
              <a:buFont typeface="Arial"/>
              <a:buChar char="•"/>
            </a:pPr>
            <a:r>
              <a:rPr lang="en-US" sz="2800" dirty="0" smtClean="0"/>
              <a:t>Awareness of VCD</a:t>
            </a:r>
            <a:endParaRPr lang="en-US" sz="2800" dirty="0"/>
          </a:p>
        </p:txBody>
      </p:sp>
      <p:sp>
        <p:nvSpPr>
          <p:cNvPr id="29" name="Rounded Rectangle 28" descr="identify potential cause(s)/ trigger(s)&#10;flexible laryngoscopy"/>
          <p:cNvSpPr/>
          <p:nvPr/>
        </p:nvSpPr>
        <p:spPr>
          <a:xfrm>
            <a:off x="6629400" y="3550802"/>
            <a:ext cx="4724400" cy="1828800"/>
          </a:xfrm>
          <a:prstGeom prst="roundRect">
            <a:avLst>
              <a:gd name="adj" fmla="val 8052"/>
            </a:avLst>
          </a:prstGeom>
          <a:solidFill>
            <a:schemeClr val="accent2">
              <a:lumMod val="75000"/>
            </a:schemeClr>
          </a:solidFill>
          <a:ln w="190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182880" lvl="1" indent="-274320">
              <a:buSzPct val="100000"/>
              <a:buFont typeface="Arial"/>
              <a:buChar char="•"/>
            </a:pPr>
            <a:r>
              <a:rPr lang="en-US" sz="2800" dirty="0"/>
              <a:t>Identify potential cause(s)/trigger(s)</a:t>
            </a:r>
          </a:p>
          <a:p>
            <a:pPr marL="182880" lvl="1" indent="-274320">
              <a:buSzPct val="100000"/>
              <a:buFont typeface="Arial"/>
              <a:buChar char="•"/>
            </a:pPr>
            <a:r>
              <a:rPr lang="en-US" sz="2800" dirty="0"/>
              <a:t>Flexible laryngoscopy</a:t>
            </a:r>
          </a:p>
        </p:txBody>
      </p:sp>
      <p:sp>
        <p:nvSpPr>
          <p:cNvPr id="27" name="Rounded Rectangle 26" descr="Functional impairment-"/>
          <p:cNvSpPr/>
          <p:nvPr/>
        </p:nvSpPr>
        <p:spPr>
          <a:xfrm>
            <a:off x="6629400" y="5516703"/>
            <a:ext cx="4724400" cy="990600"/>
          </a:xfrm>
          <a:prstGeom prst="roundRect">
            <a:avLst>
              <a:gd name="adj" fmla="val 19388"/>
            </a:avLst>
          </a:prstGeom>
          <a:solidFill>
            <a:schemeClr val="accent2">
              <a:lumMod val="75000"/>
            </a:schemeClr>
          </a:solidFill>
          <a:ln w="190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182880" lvl="1" indent="-274320">
              <a:buSzPct val="100000"/>
              <a:buFont typeface="Arial"/>
              <a:buChar char="•"/>
            </a:pPr>
            <a:r>
              <a:rPr lang="en-US" sz="2800" dirty="0"/>
              <a:t>Functional </a:t>
            </a:r>
            <a:r>
              <a:rPr lang="en-US" sz="2800" dirty="0" smtClean="0"/>
              <a:t>impairment</a:t>
            </a:r>
            <a:endParaRPr lang="en-US" sz="2800" dirty="0"/>
          </a:p>
        </p:txBody>
      </p:sp>
    </p:spTree>
    <p:extLst>
      <p:ext uri="{BB962C8B-B14F-4D97-AF65-F5344CB8AC3E}">
        <p14:creationId xmlns:p14="http://schemas.microsoft.com/office/powerpoint/2010/main" val="248984723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Title 1"/>
          <p:cNvSpPr>
            <a:spLocks noGrp="1"/>
          </p:cNvSpPr>
          <p:nvPr>
            <p:ph type="ctrTitle"/>
          </p:nvPr>
        </p:nvSpPr>
        <p:spPr>
          <a:xfrm>
            <a:off x="4221705" y="1066804"/>
            <a:ext cx="7772400" cy="1470025"/>
          </a:xfrm>
        </p:spPr>
        <p:txBody>
          <a:bodyPr/>
          <a:lstStyle/>
          <a:p>
            <a:pPr eaLnBrk="1" hangingPunct="1"/>
            <a:r>
              <a:rPr lang="en-US" b="1" dirty="0" smtClean="0"/>
              <a:t>Airborne Hazards Referral</a:t>
            </a:r>
            <a:br>
              <a:rPr lang="en-US" b="1" dirty="0" smtClean="0"/>
            </a:br>
            <a:r>
              <a:rPr lang="en-US" b="1" dirty="0" smtClean="0"/>
              <a:t>Case Study #2</a:t>
            </a:r>
          </a:p>
        </p:txBody>
      </p:sp>
      <p:sp>
        <p:nvSpPr>
          <p:cNvPr id="3" name="Subtitle 2"/>
          <p:cNvSpPr>
            <a:spLocks noGrp="1"/>
          </p:cNvSpPr>
          <p:nvPr>
            <p:ph type="subTitle" idx="1"/>
          </p:nvPr>
        </p:nvSpPr>
        <p:spPr>
          <a:xfrm>
            <a:off x="3840705" y="3183269"/>
            <a:ext cx="8534400" cy="1752600"/>
          </a:xfrm>
        </p:spPr>
        <p:txBody>
          <a:bodyPr>
            <a:normAutofit/>
          </a:bodyPr>
          <a:lstStyle/>
          <a:p>
            <a:pPr eaLnBrk="1" hangingPunct="1"/>
            <a:r>
              <a:rPr lang="en-US" i="1" dirty="0" smtClean="0">
                <a:solidFill>
                  <a:srgbClr val="FFFFFF"/>
                </a:solidFill>
              </a:rPr>
              <a:t>35 year old OIF/OEF Veteran</a:t>
            </a:r>
          </a:p>
          <a:p>
            <a:pPr eaLnBrk="1" hangingPunct="1"/>
            <a:r>
              <a:rPr lang="en-US" i="1" dirty="0" smtClean="0">
                <a:solidFill>
                  <a:srgbClr val="FFFFFF"/>
                </a:solidFill>
              </a:rPr>
              <a:t>Severe shortness of breath</a:t>
            </a:r>
          </a:p>
        </p:txBody>
      </p:sp>
      <p:pic>
        <p:nvPicPr>
          <p:cNvPr id="7" name="Picture 6" descr="&quot;&quot;"/>
          <p:cNvPicPr>
            <a:picLocks noChangeAspect="1"/>
          </p:cNvPicPr>
          <p:nvPr/>
        </p:nvPicPr>
        <p:blipFill rotWithShape="1">
          <a:blip r:embed="rId3" cstate="print">
            <a:duotone>
              <a:schemeClr val="bg2">
                <a:shade val="45000"/>
                <a:satMod val="135000"/>
              </a:schemeClr>
              <a:prstClr val="white"/>
            </a:duotone>
            <a:extLst>
              <a:ext uri="{BEBA8EAE-BF5A-486C-A8C5-ECC9F3942E4B}">
                <a14:imgProps xmlns:a14="http://schemas.microsoft.com/office/drawing/2010/main">
                  <a14:imgLayer r:embed="rId4">
                    <a14:imgEffect>
                      <a14:backgroundRemoval t="5140" b="99582" l="7618" r="76475">
                        <a14:foregroundMark x1="75056" y1="98565" x2="75056" y2="98565"/>
                      </a14:backgroundRemoval>
                    </a14:imgEffect>
                  </a14:imgLayer>
                </a14:imgProps>
              </a:ext>
              <a:ext uri="{28A0092B-C50C-407E-A947-70E740481C1C}">
                <a14:useLocalDpi xmlns:a14="http://schemas.microsoft.com/office/drawing/2010/main" val="0"/>
              </a:ext>
            </a:extLst>
          </a:blip>
          <a:srcRect r="23170"/>
          <a:stretch/>
        </p:blipFill>
        <p:spPr>
          <a:xfrm flipH="1">
            <a:off x="0" y="609600"/>
            <a:ext cx="4800600" cy="6248400"/>
          </a:xfrm>
          <a:prstGeom prst="rect">
            <a:avLst/>
          </a:prstGeom>
        </p:spPr>
      </p:pic>
    </p:spTree>
    <p:extLst>
      <p:ext uri="{BB962C8B-B14F-4D97-AF65-F5344CB8AC3E}">
        <p14:creationId xmlns:p14="http://schemas.microsoft.com/office/powerpoint/2010/main" val="345571346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3" descr="&quot;&quot;"/>
          <p:cNvSpPr>
            <a:spLocks noGrp="1"/>
          </p:cNvSpPr>
          <p:nvPr>
            <p:ph type="title" idx="4294967295"/>
          </p:nvPr>
        </p:nvSpPr>
        <p:spPr>
          <a:xfrm>
            <a:off x="-1" y="493296"/>
            <a:ext cx="12192001" cy="1143000"/>
          </a:xfrm>
          <a:solidFill>
            <a:schemeClr val="accent4">
              <a:lumMod val="50000"/>
            </a:schemeClr>
          </a:solidFill>
        </p:spPr>
        <p:txBody>
          <a:bodyPr/>
          <a:lstStyle/>
          <a:p>
            <a:r>
              <a:rPr lang="en-US" b="1" dirty="0" smtClean="0"/>
              <a:t>                                  Chief Concerns</a:t>
            </a:r>
          </a:p>
        </p:txBody>
      </p:sp>
      <p:sp>
        <p:nvSpPr>
          <p:cNvPr id="19457" name="Content Placeholder 4"/>
          <p:cNvSpPr>
            <a:spLocks noGrp="1"/>
          </p:cNvSpPr>
          <p:nvPr>
            <p:ph type="body" idx="1"/>
          </p:nvPr>
        </p:nvSpPr>
        <p:spPr>
          <a:xfrm>
            <a:off x="5486400" y="2438400"/>
            <a:ext cx="6248400" cy="2971800"/>
          </a:xfrm>
        </p:spPr>
        <p:txBody>
          <a:bodyPr/>
          <a:lstStyle/>
          <a:p>
            <a:pPr eaLnBrk="1" hangingPunct="1">
              <a:lnSpc>
                <a:spcPct val="90000"/>
              </a:lnSpc>
              <a:spcAft>
                <a:spcPts val="2400"/>
              </a:spcAft>
            </a:pPr>
            <a:r>
              <a:rPr lang="en-US" sz="3600" dirty="0"/>
              <a:t>Severe shortness of breath since Iraq</a:t>
            </a:r>
          </a:p>
          <a:p>
            <a:pPr eaLnBrk="1" hangingPunct="1">
              <a:lnSpc>
                <a:spcPct val="90000"/>
              </a:lnSpc>
              <a:spcAft>
                <a:spcPts val="2400"/>
              </a:spcAft>
            </a:pPr>
            <a:r>
              <a:rPr lang="en-US" sz="3600" dirty="0" smtClean="0"/>
              <a:t>Decreased </a:t>
            </a:r>
            <a:r>
              <a:rPr lang="en-US" sz="3600" dirty="0"/>
              <a:t>exercise capacity </a:t>
            </a:r>
          </a:p>
          <a:p>
            <a:pPr eaLnBrk="1" hangingPunct="1">
              <a:lnSpc>
                <a:spcPct val="90000"/>
              </a:lnSpc>
              <a:spcAft>
                <a:spcPts val="2400"/>
              </a:spcAft>
            </a:pPr>
            <a:r>
              <a:rPr lang="en-US" sz="3600" dirty="0" smtClean="0"/>
              <a:t>Multiple </a:t>
            </a:r>
            <a:r>
              <a:rPr lang="en-US" sz="3600" dirty="0"/>
              <a:t>episodes of acute respiratory distress </a:t>
            </a:r>
          </a:p>
          <a:p>
            <a:pPr marL="0" indent="0" eaLnBrk="1" hangingPunct="1">
              <a:lnSpc>
                <a:spcPct val="90000"/>
              </a:lnSpc>
              <a:buNone/>
            </a:pPr>
            <a:endParaRPr lang="en-US" sz="3600" dirty="0"/>
          </a:p>
          <a:p>
            <a:pPr marL="0" indent="0" eaLnBrk="1" hangingPunct="1">
              <a:lnSpc>
                <a:spcPct val="90000"/>
              </a:lnSpc>
              <a:buNone/>
            </a:pPr>
            <a:endParaRPr lang="en-US" sz="3600" dirty="0"/>
          </a:p>
          <a:p>
            <a:pPr marL="0" indent="0" eaLnBrk="1" hangingPunct="1">
              <a:lnSpc>
                <a:spcPct val="90000"/>
              </a:lnSpc>
              <a:buNone/>
            </a:pPr>
            <a:endParaRPr lang="en-US" sz="3600" dirty="0"/>
          </a:p>
          <a:p>
            <a:pPr marL="0" indent="0" eaLnBrk="1" hangingPunct="1">
              <a:lnSpc>
                <a:spcPct val="90000"/>
              </a:lnSpc>
              <a:buNone/>
            </a:pPr>
            <a:endParaRPr lang="en-US" sz="3600" dirty="0"/>
          </a:p>
          <a:p>
            <a:pPr marL="0" indent="0" eaLnBrk="1" hangingPunct="1">
              <a:lnSpc>
                <a:spcPct val="90000"/>
              </a:lnSpc>
              <a:buNone/>
            </a:pPr>
            <a:endParaRPr lang="en-US" sz="3600" dirty="0"/>
          </a:p>
          <a:p>
            <a:pPr marL="0" indent="0" algn="ctr" eaLnBrk="1" hangingPunct="1">
              <a:lnSpc>
                <a:spcPct val="90000"/>
              </a:lnSpc>
              <a:buNone/>
            </a:pPr>
            <a:r>
              <a:rPr lang="en-US" sz="3600" dirty="0"/>
              <a:t>.</a:t>
            </a:r>
          </a:p>
        </p:txBody>
      </p:sp>
      <p:pic>
        <p:nvPicPr>
          <p:cNvPr id="6" name="Picture 5" descr="man looking to the side"/>
          <p:cNvPicPr>
            <a:picLocks noChangeAspect="1"/>
          </p:cNvPicPr>
          <p:nvPr/>
        </p:nvPicPr>
        <p:blipFill rotWithShape="1">
          <a:blip r:embed="rId3">
            <a:extLst>
              <a:ext uri="{28A0092B-C50C-407E-A947-70E740481C1C}">
                <a14:useLocalDpi xmlns:a14="http://schemas.microsoft.com/office/drawing/2010/main" val="0"/>
              </a:ext>
            </a:extLst>
          </a:blip>
          <a:srcRect l="21297" r="15391"/>
          <a:stretch/>
        </p:blipFill>
        <p:spPr>
          <a:xfrm flipH="1">
            <a:off x="-2" y="596288"/>
            <a:ext cx="5943601" cy="6261712"/>
          </a:xfrm>
          <a:prstGeom prst="rect">
            <a:avLst/>
          </a:prstGeom>
        </p:spPr>
      </p:pic>
    </p:spTree>
    <p:extLst>
      <p:ext uri="{BB962C8B-B14F-4D97-AF65-F5344CB8AC3E}">
        <p14:creationId xmlns:p14="http://schemas.microsoft.com/office/powerpoint/2010/main" val="312968462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military tanks"/>
          <p:cNvPicPr>
            <a:picLocks noChangeAspect="1"/>
          </p:cNvPicPr>
          <p:nvPr/>
        </p:nvPicPr>
        <p:blipFill rotWithShape="1">
          <a:blip r:embed="rId3">
            <a:extLst>
              <a:ext uri="{28A0092B-C50C-407E-A947-70E740481C1C}">
                <a14:useLocalDpi xmlns:a14="http://schemas.microsoft.com/office/drawing/2010/main" val="0"/>
              </a:ext>
            </a:extLst>
          </a:blip>
          <a:srcRect t="-1" b="96546"/>
          <a:stretch/>
        </p:blipFill>
        <p:spPr>
          <a:xfrm>
            <a:off x="16041" y="0"/>
            <a:ext cx="12191999" cy="762001"/>
          </a:xfrm>
          <a:prstGeom prst="rect">
            <a:avLst/>
          </a:prstGeom>
        </p:spPr>
      </p:pic>
      <p:pic>
        <p:nvPicPr>
          <p:cNvPr id="11" name="Picture 10" descr="&quot;&quot;"/>
          <p:cNvPicPr>
            <a:picLocks noChangeAspect="1"/>
          </p:cNvPicPr>
          <p:nvPr/>
        </p:nvPicPr>
        <p:blipFill rotWithShape="1">
          <a:blip r:embed="rId4" cstate="print">
            <a:extLst>
              <a:ext uri="{28A0092B-C50C-407E-A947-70E740481C1C}">
                <a14:useLocalDpi xmlns:a14="http://schemas.microsoft.com/office/drawing/2010/main" val="0"/>
              </a:ext>
            </a:extLst>
          </a:blip>
          <a:srcRect t="611" b="90627"/>
          <a:stretch/>
        </p:blipFill>
        <p:spPr>
          <a:xfrm>
            <a:off x="0" y="0"/>
            <a:ext cx="12192000" cy="762001"/>
          </a:xfrm>
          <a:prstGeom prst="rect">
            <a:avLst/>
          </a:prstGeom>
        </p:spPr>
      </p:pic>
      <p:pic>
        <p:nvPicPr>
          <p:cNvPr id="4" name="Picture 3" descr="&quot;&quot;"/>
          <p:cNvPicPr>
            <a:picLocks noChangeAspect="1"/>
          </p:cNvPicPr>
          <p:nvPr/>
        </p:nvPicPr>
        <p:blipFill rotWithShape="1">
          <a:blip r:embed="rId3">
            <a:extLst>
              <a:ext uri="{28A0092B-C50C-407E-A947-70E740481C1C}">
                <a14:useLocalDpi xmlns:a14="http://schemas.microsoft.com/office/drawing/2010/main" val="0"/>
              </a:ext>
            </a:extLst>
          </a:blip>
          <a:srcRect b="18070"/>
          <a:stretch/>
        </p:blipFill>
        <p:spPr>
          <a:xfrm>
            <a:off x="0" y="251621"/>
            <a:ext cx="12191999" cy="6682579"/>
          </a:xfrm>
          <a:prstGeom prst="rect">
            <a:avLst/>
          </a:prstGeom>
        </p:spPr>
      </p:pic>
      <p:sp>
        <p:nvSpPr>
          <p:cNvPr id="6" name="Rectangle 5" descr="&quot;&quot;"/>
          <p:cNvSpPr/>
          <p:nvPr/>
        </p:nvSpPr>
        <p:spPr>
          <a:xfrm>
            <a:off x="0" y="0"/>
            <a:ext cx="12192000" cy="2438400"/>
          </a:xfrm>
          <a:prstGeom prst="rect">
            <a:avLst/>
          </a:prstGeom>
          <a:solidFill>
            <a:schemeClr val="tx2">
              <a:lumMod val="1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descr="Military Exposure History"/>
          <p:cNvSpPr txBox="1">
            <a:spLocks/>
          </p:cNvSpPr>
          <p:nvPr/>
        </p:nvSpPr>
        <p:spPr bwMode="auto">
          <a:xfrm>
            <a:off x="1143000" y="-13648"/>
            <a:ext cx="3657600" cy="2446504"/>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no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US" sz="4800" b="1" dirty="0" smtClean="0"/>
              <a:t>Military Exposure History</a:t>
            </a:r>
            <a:endParaRPr lang="en-US" sz="4800" b="1" dirty="0"/>
          </a:p>
        </p:txBody>
      </p:sp>
      <p:sp>
        <p:nvSpPr>
          <p:cNvPr id="50179" name="Rectangle 3"/>
          <p:cNvSpPr>
            <a:spLocks noGrp="1"/>
          </p:cNvSpPr>
          <p:nvPr>
            <p:ph sz="half" idx="1"/>
          </p:nvPr>
        </p:nvSpPr>
        <p:spPr>
          <a:xfrm>
            <a:off x="5943600" y="251621"/>
            <a:ext cx="5384800" cy="4525963"/>
          </a:xfrm>
        </p:spPr>
        <p:txBody>
          <a:bodyPr/>
          <a:lstStyle/>
          <a:p>
            <a:pPr>
              <a:buFont typeface="Wingdings" panose="05000000000000000000" pitchFamily="2" charset="2"/>
              <a:buChar char="Ø"/>
            </a:pPr>
            <a:r>
              <a:rPr lang="en-US" sz="3600" dirty="0" smtClean="0"/>
              <a:t>Combat truck convoys</a:t>
            </a:r>
          </a:p>
          <a:p>
            <a:pPr>
              <a:buFont typeface="Wingdings" panose="05000000000000000000" pitchFamily="2" charset="2"/>
              <a:buChar char="Ø"/>
            </a:pPr>
            <a:r>
              <a:rPr lang="en-US" sz="3600" dirty="0"/>
              <a:t>Sand and dust storms</a:t>
            </a:r>
          </a:p>
          <a:p>
            <a:pPr>
              <a:buFont typeface="Wingdings" panose="05000000000000000000" pitchFamily="2" charset="2"/>
              <a:buChar char="Ø"/>
            </a:pPr>
            <a:r>
              <a:rPr lang="en-US" sz="3600" dirty="0" smtClean="0"/>
              <a:t>Burn pit</a:t>
            </a:r>
          </a:p>
        </p:txBody>
      </p:sp>
    </p:spTree>
    <p:extLst>
      <p:ext uri="{BB962C8B-B14F-4D97-AF65-F5344CB8AC3E}">
        <p14:creationId xmlns:p14="http://schemas.microsoft.com/office/powerpoint/2010/main" val="166524888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descr="&quot;&quot;"/>
          <p:cNvSpPr/>
          <p:nvPr/>
        </p:nvSpPr>
        <p:spPr>
          <a:xfrm>
            <a:off x="0" y="0"/>
            <a:ext cx="12192000" cy="1485900"/>
          </a:xfrm>
          <a:prstGeom prst="rect">
            <a:avLst/>
          </a:prstGeom>
          <a:solidFill>
            <a:schemeClr val="bg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3" descr="image of My VeHU Campus blue polling Icon"/>
          <p:cNvPicPr>
            <a:picLocks noChangeAspect="1"/>
          </p:cNvPicPr>
          <p:nvPr/>
        </p:nvPicPr>
        <p:blipFill>
          <a:blip r:embed="rId3"/>
          <a:srcRect/>
          <a:stretch>
            <a:fillRect/>
          </a:stretch>
        </p:blipFill>
        <p:spPr bwMode="auto">
          <a:xfrm>
            <a:off x="452188" y="134352"/>
            <a:ext cx="1200151" cy="1200150"/>
          </a:xfrm>
          <a:prstGeom prst="rect">
            <a:avLst/>
          </a:prstGeom>
          <a:noFill/>
          <a:ln w="9525">
            <a:noFill/>
            <a:miter lim="800000"/>
            <a:headEnd/>
            <a:tailEnd/>
          </a:ln>
        </p:spPr>
      </p:pic>
      <p:sp>
        <p:nvSpPr>
          <p:cNvPr id="7" name="Title 3"/>
          <p:cNvSpPr>
            <a:spLocks noGrp="1"/>
          </p:cNvSpPr>
          <p:nvPr>
            <p:ph type="title"/>
          </p:nvPr>
        </p:nvSpPr>
        <p:spPr>
          <a:xfrm>
            <a:off x="1820779" y="186489"/>
            <a:ext cx="4275223" cy="1143000"/>
          </a:xfrm>
        </p:spPr>
        <p:txBody>
          <a:bodyPr/>
          <a:lstStyle/>
          <a:p>
            <a:pPr eaLnBrk="1" hangingPunct="1"/>
            <a:r>
              <a:rPr lang="en-US" sz="5600" b="1" dirty="0" smtClean="0"/>
              <a:t>Poll Question</a:t>
            </a:r>
          </a:p>
        </p:txBody>
      </p:sp>
      <p:sp>
        <p:nvSpPr>
          <p:cNvPr id="74756" name="Content Placeholder 4" descr="Is airborne hazard exposure a valid concern for this Veteran? &#10;A. Yes&#10;B. No&#10;C. Unsure&#10;"/>
          <p:cNvSpPr>
            <a:spLocks/>
          </p:cNvSpPr>
          <p:nvPr/>
        </p:nvSpPr>
        <p:spPr bwMode="auto">
          <a:xfrm>
            <a:off x="452188" y="1675801"/>
            <a:ext cx="9682413" cy="4876800"/>
          </a:xfrm>
          <a:prstGeom prst="rect">
            <a:avLst/>
          </a:prstGeom>
          <a:noFill/>
          <a:ln w="9525">
            <a:noFill/>
            <a:miter lim="800000"/>
            <a:headEnd/>
            <a:tailEnd/>
          </a:ln>
        </p:spPr>
        <p:txBody>
          <a:bodyPr/>
          <a:lstStyle/>
          <a:p>
            <a:pPr eaLnBrk="0" hangingPunct="0">
              <a:spcBef>
                <a:spcPct val="20000"/>
              </a:spcBef>
              <a:buFont typeface="Arial" charset="0"/>
              <a:buNone/>
            </a:pPr>
            <a:r>
              <a:rPr lang="en-US" sz="4000" dirty="0">
                <a:solidFill>
                  <a:prstClr val="white"/>
                </a:solidFill>
                <a:latin typeface="Calibri" pitchFamily="34" charset="0"/>
              </a:rPr>
              <a:t>Is airborne hazard exposure a valid concern for this Veteran? </a:t>
            </a:r>
          </a:p>
          <a:p>
            <a:pPr marL="1314450" lvl="2" indent="-514350" eaLnBrk="0" hangingPunct="0">
              <a:spcBef>
                <a:spcPct val="20000"/>
              </a:spcBef>
              <a:buFont typeface="Calibri" pitchFamily="34" charset="0"/>
              <a:buAutoNum type="alphaUcPeriod"/>
            </a:pPr>
            <a:r>
              <a:rPr lang="en-US" sz="3600" dirty="0">
                <a:solidFill>
                  <a:prstClr val="white"/>
                </a:solidFill>
                <a:latin typeface="Calibri" pitchFamily="34" charset="0"/>
              </a:rPr>
              <a:t>Yes</a:t>
            </a:r>
          </a:p>
          <a:p>
            <a:pPr marL="1314450" lvl="2" indent="-514350" eaLnBrk="0" hangingPunct="0">
              <a:spcBef>
                <a:spcPct val="20000"/>
              </a:spcBef>
              <a:buFont typeface="Calibri" pitchFamily="34" charset="0"/>
              <a:buAutoNum type="alphaUcPeriod"/>
            </a:pPr>
            <a:r>
              <a:rPr lang="en-US" sz="3600" dirty="0">
                <a:solidFill>
                  <a:prstClr val="white"/>
                </a:solidFill>
                <a:latin typeface="Calibri" pitchFamily="34" charset="0"/>
              </a:rPr>
              <a:t>No</a:t>
            </a:r>
          </a:p>
          <a:p>
            <a:pPr marL="1314450" lvl="2" indent="-514350" eaLnBrk="0" hangingPunct="0">
              <a:spcBef>
                <a:spcPct val="20000"/>
              </a:spcBef>
              <a:buFont typeface="Calibri" pitchFamily="34" charset="0"/>
              <a:buAutoNum type="alphaUcPeriod"/>
            </a:pPr>
            <a:r>
              <a:rPr lang="en-US" sz="3600" dirty="0">
                <a:solidFill>
                  <a:prstClr val="white"/>
                </a:solidFill>
                <a:latin typeface="Calibri" pitchFamily="34" charset="0"/>
              </a:rPr>
              <a:t>Unsure</a:t>
            </a:r>
          </a:p>
        </p:txBody>
      </p:sp>
    </p:spTree>
    <p:extLst>
      <p:ext uri="{BB962C8B-B14F-4D97-AF65-F5344CB8AC3E}">
        <p14:creationId xmlns:p14="http://schemas.microsoft.com/office/powerpoint/2010/main" val="366013780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Magnifying glass"/>
          <p:cNvPicPr>
            <a:picLocks noChangeAspect="1"/>
          </p:cNvPicPr>
          <p:nvPr/>
        </p:nvPicPr>
        <p:blipFill rotWithShape="1">
          <a:blip r:embed="rId3" cstate="print">
            <a:extLst>
              <a:ext uri="{28A0092B-C50C-407E-A947-70E740481C1C}">
                <a14:useLocalDpi xmlns:a14="http://schemas.microsoft.com/office/drawing/2010/main" val="0"/>
              </a:ext>
            </a:extLst>
          </a:blip>
          <a:srcRect l="1372" t="4475" r="2884" b="39217"/>
          <a:stretch/>
        </p:blipFill>
        <p:spPr>
          <a:xfrm flipH="1">
            <a:off x="-1" y="-8022"/>
            <a:ext cx="12192001" cy="6862011"/>
          </a:xfrm>
          <a:prstGeom prst="rect">
            <a:avLst/>
          </a:prstGeom>
        </p:spPr>
      </p:pic>
      <p:sp>
        <p:nvSpPr>
          <p:cNvPr id="2" name="Title 1"/>
          <p:cNvSpPr>
            <a:spLocks noGrp="1"/>
          </p:cNvSpPr>
          <p:nvPr>
            <p:ph type="title"/>
          </p:nvPr>
        </p:nvSpPr>
        <p:spPr>
          <a:xfrm>
            <a:off x="457200" y="228600"/>
            <a:ext cx="5181600" cy="2971800"/>
          </a:xfrm>
        </p:spPr>
        <p:txBody>
          <a:bodyPr rtlCol="0">
            <a:normAutofit/>
          </a:bodyPr>
          <a:lstStyle/>
          <a:p>
            <a:pPr eaLnBrk="1" fontAlgn="auto" hangingPunct="1">
              <a:spcAft>
                <a:spcPts val="0"/>
              </a:spcAft>
              <a:defRPr/>
            </a:pPr>
            <a:r>
              <a:rPr lang="en-US" sz="5000" b="1" dirty="0" smtClean="0">
                <a:solidFill>
                  <a:schemeClr val="bg1">
                    <a:lumMod val="85000"/>
                    <a:lumOff val="15000"/>
                  </a:schemeClr>
                </a:solidFill>
              </a:rPr>
              <a:t>Airborne Hazards </a:t>
            </a:r>
            <a:r>
              <a:rPr lang="en-US" sz="5000" b="1" dirty="0">
                <a:solidFill>
                  <a:schemeClr val="bg1">
                    <a:lumMod val="85000"/>
                    <a:lumOff val="15000"/>
                  </a:schemeClr>
                </a:solidFill>
              </a:rPr>
              <a:t/>
            </a:r>
            <a:br>
              <a:rPr lang="en-US" sz="5000" b="1" dirty="0">
                <a:solidFill>
                  <a:schemeClr val="bg1">
                    <a:lumMod val="85000"/>
                    <a:lumOff val="15000"/>
                  </a:schemeClr>
                </a:solidFill>
              </a:rPr>
            </a:br>
            <a:r>
              <a:rPr lang="en-US" sz="5000" b="1" dirty="0" smtClean="0">
                <a:solidFill>
                  <a:schemeClr val="bg1">
                    <a:lumMod val="85000"/>
                    <a:lumOff val="15000"/>
                  </a:schemeClr>
                </a:solidFill>
              </a:rPr>
              <a:t>&amp; Open Burn Pit </a:t>
            </a:r>
            <a:br>
              <a:rPr lang="en-US" sz="5000" b="1" dirty="0" smtClean="0">
                <a:solidFill>
                  <a:schemeClr val="bg1">
                    <a:lumMod val="85000"/>
                    <a:lumOff val="15000"/>
                  </a:schemeClr>
                </a:solidFill>
              </a:rPr>
            </a:br>
            <a:r>
              <a:rPr lang="en-US" sz="5000" b="1" dirty="0" smtClean="0">
                <a:solidFill>
                  <a:schemeClr val="bg1">
                    <a:lumMod val="85000"/>
                    <a:lumOff val="15000"/>
                  </a:schemeClr>
                </a:solidFill>
              </a:rPr>
              <a:t>Registry</a:t>
            </a:r>
            <a:endParaRPr lang="en-US" sz="5000" b="1" dirty="0">
              <a:solidFill>
                <a:schemeClr val="bg1">
                  <a:lumMod val="85000"/>
                  <a:lumOff val="15000"/>
                </a:schemeClr>
              </a:solidFill>
            </a:endParaRPr>
          </a:p>
        </p:txBody>
      </p:sp>
      <p:sp>
        <p:nvSpPr>
          <p:cNvPr id="11267" name="Content Placeholder 2"/>
          <p:cNvSpPr>
            <a:spLocks noGrp="1"/>
          </p:cNvSpPr>
          <p:nvPr>
            <p:ph idx="1"/>
          </p:nvPr>
        </p:nvSpPr>
        <p:spPr>
          <a:xfrm>
            <a:off x="1089862" y="2990850"/>
            <a:ext cx="3619500" cy="876300"/>
          </a:xfrm>
        </p:spPr>
        <p:txBody>
          <a:bodyPr rtlCol="0">
            <a:noAutofit/>
          </a:bodyPr>
          <a:lstStyle/>
          <a:p>
            <a:pPr marL="0" indent="0" algn="ctr" eaLnBrk="1" fontAlgn="auto" hangingPunct="1">
              <a:spcAft>
                <a:spcPts val="0"/>
              </a:spcAft>
              <a:buNone/>
              <a:defRPr/>
            </a:pPr>
            <a:r>
              <a:rPr lang="en-US" altLang="en-US" i="1" dirty="0">
                <a:solidFill>
                  <a:schemeClr val="bg1">
                    <a:lumMod val="85000"/>
                    <a:lumOff val="15000"/>
                  </a:schemeClr>
                </a:solidFill>
              </a:rPr>
              <a:t>Public Law 112-260 </a:t>
            </a:r>
          </a:p>
        </p:txBody>
      </p:sp>
      <p:sp>
        <p:nvSpPr>
          <p:cNvPr id="7" name="Rectangle 6" descr="Monitor and ascertain health effects from exposures&#10;Monitor the health care of Veterans with concerns&#10;Provide high quality health services&#10;"/>
          <p:cNvSpPr/>
          <p:nvPr/>
        </p:nvSpPr>
        <p:spPr>
          <a:xfrm>
            <a:off x="5831304" y="1729227"/>
            <a:ext cx="4724400" cy="3939540"/>
          </a:xfrm>
          <a:prstGeom prst="rect">
            <a:avLst/>
          </a:prstGeom>
        </p:spPr>
        <p:txBody>
          <a:bodyPr wrap="square">
            <a:spAutoFit/>
          </a:bodyPr>
          <a:lstStyle/>
          <a:p>
            <a:pPr algn="ctr" eaLnBrk="1" fontAlgn="auto" hangingPunct="1">
              <a:spcBef>
                <a:spcPts val="0"/>
              </a:spcBef>
              <a:spcAft>
                <a:spcPts val="2400"/>
              </a:spcAft>
              <a:defRPr/>
            </a:pPr>
            <a:r>
              <a:rPr lang="en-US" sz="3000" dirty="0">
                <a:solidFill>
                  <a:schemeClr val="bg1">
                    <a:lumMod val="85000"/>
                    <a:lumOff val="15000"/>
                  </a:schemeClr>
                </a:solidFill>
              </a:rPr>
              <a:t>Monitor and ascertain health effects from exposures</a:t>
            </a:r>
          </a:p>
          <a:p>
            <a:pPr algn="ctr" eaLnBrk="1" fontAlgn="auto" hangingPunct="1">
              <a:spcBef>
                <a:spcPts val="0"/>
              </a:spcBef>
              <a:spcAft>
                <a:spcPts val="2400"/>
              </a:spcAft>
              <a:defRPr/>
            </a:pPr>
            <a:r>
              <a:rPr lang="en-US" sz="3000" dirty="0">
                <a:solidFill>
                  <a:schemeClr val="bg1">
                    <a:lumMod val="85000"/>
                    <a:lumOff val="15000"/>
                  </a:schemeClr>
                </a:solidFill>
              </a:rPr>
              <a:t>Monitor the health care of Veterans with concerns</a:t>
            </a:r>
          </a:p>
          <a:p>
            <a:pPr algn="ctr" eaLnBrk="1" fontAlgn="auto" hangingPunct="1">
              <a:spcBef>
                <a:spcPts val="0"/>
              </a:spcBef>
              <a:spcAft>
                <a:spcPts val="2400"/>
              </a:spcAft>
              <a:defRPr/>
            </a:pPr>
            <a:r>
              <a:rPr lang="en-US" sz="3000" dirty="0">
                <a:solidFill>
                  <a:schemeClr val="bg1">
                    <a:lumMod val="85000"/>
                    <a:lumOff val="15000"/>
                  </a:schemeClr>
                </a:solidFill>
              </a:rPr>
              <a:t>Provide high quality health services</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274638"/>
            <a:ext cx="12192002" cy="1143000"/>
          </a:xfrm>
          <a:solidFill>
            <a:srgbClr val="99532C"/>
          </a:solidFill>
        </p:spPr>
        <p:txBody>
          <a:bodyPr/>
          <a:lstStyle/>
          <a:p>
            <a:r>
              <a:rPr lang="en-US" b="1" dirty="0" smtClean="0"/>
              <a:t>Sand and Dust</a:t>
            </a:r>
            <a:endParaRPr lang="en-US" b="1" dirty="0"/>
          </a:p>
        </p:txBody>
      </p:sp>
      <p:pic>
        <p:nvPicPr>
          <p:cNvPr id="6" name="Picture 5" descr="U.S. Navy Sailors prepare to take cover as a sandstorm engulfs the hardened aircraft shelter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16773"/>
            <a:ext cx="6117619" cy="4074429"/>
          </a:xfrm>
          <a:prstGeom prst="rect">
            <a:avLst/>
          </a:prstGeom>
        </p:spPr>
      </p:pic>
      <p:pic>
        <p:nvPicPr>
          <p:cNvPr id="7" name="Picture 6" descr="helicopter lands on dust in Afghanistan"/>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6117619" y="1716773"/>
            <a:ext cx="6074383" cy="4074429"/>
          </a:xfrm>
          <a:prstGeom prst="rect">
            <a:avLst/>
          </a:prstGeom>
        </p:spPr>
      </p:pic>
      <p:sp>
        <p:nvSpPr>
          <p:cNvPr id="11" name="Title 2" descr="&quot;&quot;"/>
          <p:cNvSpPr txBox="1">
            <a:spLocks/>
          </p:cNvSpPr>
          <p:nvPr/>
        </p:nvSpPr>
        <p:spPr bwMode="auto">
          <a:xfrm>
            <a:off x="4371" y="6154497"/>
            <a:ext cx="12226495" cy="373370"/>
          </a:xfrm>
          <a:prstGeom prst="rect">
            <a:avLst/>
          </a:prstGeom>
          <a:solidFill>
            <a:srgbClr val="99532C"/>
          </a:solid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en-US" b="1" dirty="0"/>
          </a:p>
        </p:txBody>
      </p:sp>
    </p:spTree>
    <p:extLst>
      <p:ext uri="{BB962C8B-B14F-4D97-AF65-F5344CB8AC3E}">
        <p14:creationId xmlns:p14="http://schemas.microsoft.com/office/powerpoint/2010/main" val="16039599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quot;&quot;"/>
          <p:cNvPicPr>
            <a:picLocks noChangeAspect="1"/>
          </p:cNvPicPr>
          <p:nvPr/>
        </p:nvPicPr>
        <p:blipFill rotWithShape="1">
          <a:blip r:embed="rId3" cstate="print">
            <a:lum bright="70000" contrast="-70000"/>
            <a:extLst>
              <a:ext uri="{BEBA8EAE-BF5A-486C-A8C5-ECC9F3942E4B}">
                <a14:imgProps xmlns:a14="http://schemas.microsoft.com/office/drawing/2010/main">
                  <a14:imgLayer r:embed="rId4">
                    <a14:imgEffect>
                      <a14:backgroundRemoval t="5140" b="99582" l="7618" r="76475">
                        <a14:foregroundMark x1="75056" y1="98565" x2="75056" y2="98565"/>
                      </a14:backgroundRemoval>
                    </a14:imgEffect>
                  </a14:imgLayer>
                </a14:imgProps>
              </a:ext>
              <a:ext uri="{28A0092B-C50C-407E-A947-70E740481C1C}">
                <a14:useLocalDpi xmlns:a14="http://schemas.microsoft.com/office/drawing/2010/main" val="0"/>
              </a:ext>
            </a:extLst>
          </a:blip>
          <a:srcRect r="23170"/>
          <a:stretch/>
        </p:blipFill>
        <p:spPr>
          <a:xfrm flipH="1">
            <a:off x="0" y="2514600"/>
            <a:ext cx="3337002" cy="4343400"/>
          </a:xfrm>
          <a:prstGeom prst="rect">
            <a:avLst/>
          </a:prstGeom>
        </p:spPr>
      </p:pic>
      <p:sp>
        <p:nvSpPr>
          <p:cNvPr id="4" name="Rectangle 3" descr="&quot;&quot;"/>
          <p:cNvSpPr/>
          <p:nvPr/>
        </p:nvSpPr>
        <p:spPr>
          <a:xfrm>
            <a:off x="0" y="1"/>
            <a:ext cx="12192000" cy="6857999"/>
          </a:xfrm>
          <a:prstGeom prst="rect">
            <a:avLst/>
          </a:prstGeom>
          <a:solidFill>
            <a:srgbClr val="AFA690">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Diagram 1" descr="“Iraqi Crud”&#10;Cough&#10;Dyspnea&#10;Allergy symptoms&#10;Fatigue&#10; Constrictive Bronchiolitis&#10; Acute Eosinophilic Pneumonia&#10; Obstructive Lung Disease&#10; Aero Digestive inflammation &#10;GERD/Sinusitis&#10; ?&#10;"/>
          <p:cNvGraphicFramePr/>
          <p:nvPr>
            <p:extLst>
              <p:ext uri="{D42A27DB-BD31-4B8C-83A1-F6EECF244321}">
                <p14:modId xmlns:p14="http://schemas.microsoft.com/office/powerpoint/2010/main" val="196288821"/>
              </p:ext>
            </p:extLst>
          </p:nvPr>
        </p:nvGraphicFramePr>
        <p:xfrm>
          <a:off x="0" y="0"/>
          <a:ext cx="12183979" cy="67056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8205220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descr="&quot;&quot;"/>
          <p:cNvSpPr/>
          <p:nvPr/>
        </p:nvSpPr>
        <p:spPr>
          <a:xfrm>
            <a:off x="0" y="0"/>
            <a:ext cx="12192000" cy="1485900"/>
          </a:xfrm>
          <a:prstGeom prst="rect">
            <a:avLst/>
          </a:prstGeom>
          <a:solidFill>
            <a:schemeClr val="bg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3" descr="image of My VeHU Campus blue polling Icon"/>
          <p:cNvPicPr>
            <a:picLocks noChangeAspect="1"/>
          </p:cNvPicPr>
          <p:nvPr/>
        </p:nvPicPr>
        <p:blipFill>
          <a:blip r:embed="rId3"/>
          <a:srcRect/>
          <a:stretch>
            <a:fillRect/>
          </a:stretch>
        </p:blipFill>
        <p:spPr bwMode="auto">
          <a:xfrm>
            <a:off x="452188" y="134352"/>
            <a:ext cx="1200151" cy="1200150"/>
          </a:xfrm>
          <a:prstGeom prst="rect">
            <a:avLst/>
          </a:prstGeom>
          <a:noFill/>
          <a:ln w="9525">
            <a:noFill/>
            <a:miter lim="800000"/>
            <a:headEnd/>
            <a:tailEnd/>
          </a:ln>
        </p:spPr>
      </p:pic>
      <p:sp>
        <p:nvSpPr>
          <p:cNvPr id="8" name="Title 3"/>
          <p:cNvSpPr>
            <a:spLocks noGrp="1"/>
          </p:cNvSpPr>
          <p:nvPr>
            <p:ph type="title"/>
          </p:nvPr>
        </p:nvSpPr>
        <p:spPr>
          <a:xfrm>
            <a:off x="1820779" y="186489"/>
            <a:ext cx="4275223" cy="1143000"/>
          </a:xfrm>
        </p:spPr>
        <p:txBody>
          <a:bodyPr/>
          <a:lstStyle/>
          <a:p>
            <a:pPr eaLnBrk="1" hangingPunct="1"/>
            <a:r>
              <a:rPr lang="en-US" sz="5600" b="1" dirty="0" smtClean="0"/>
              <a:t>Poll Results</a:t>
            </a:r>
          </a:p>
        </p:txBody>
      </p:sp>
      <p:sp>
        <p:nvSpPr>
          <p:cNvPr id="52225" name="Content Placeholder 4"/>
          <p:cNvSpPr>
            <a:spLocks noGrp="1"/>
          </p:cNvSpPr>
          <p:nvPr>
            <p:ph idx="1"/>
          </p:nvPr>
        </p:nvSpPr>
        <p:spPr>
          <a:xfrm>
            <a:off x="381000" y="1689452"/>
            <a:ext cx="6705600" cy="5092351"/>
          </a:xfrm>
        </p:spPr>
        <p:txBody>
          <a:bodyPr/>
          <a:lstStyle/>
          <a:p>
            <a:pPr marL="0" indent="0" eaLnBrk="1" hangingPunct="1">
              <a:buNone/>
            </a:pPr>
            <a:r>
              <a:rPr lang="en-US" sz="4000" dirty="0"/>
              <a:t>Is airborne hazard exposure a valid concern for this Veteran? </a:t>
            </a:r>
          </a:p>
          <a:p>
            <a:pPr marL="1314450" lvl="2" indent="-514350" eaLnBrk="1" hangingPunct="1">
              <a:buFont typeface="Calibri" pitchFamily="34" charset="0"/>
              <a:buAutoNum type="alphaUcPeriod"/>
            </a:pPr>
            <a:r>
              <a:rPr lang="en-US" sz="3600" dirty="0" smtClean="0"/>
              <a:t>Yes</a:t>
            </a:r>
            <a:endParaRPr lang="en-US" sz="3600" dirty="0"/>
          </a:p>
          <a:p>
            <a:pPr marL="1314450" lvl="2" indent="-514350" eaLnBrk="1" hangingPunct="1">
              <a:buFont typeface="Calibri" pitchFamily="34" charset="0"/>
              <a:buAutoNum type="alphaUcPeriod"/>
            </a:pPr>
            <a:r>
              <a:rPr lang="en-US" sz="3600" dirty="0" smtClean="0"/>
              <a:t>No</a:t>
            </a:r>
            <a:endParaRPr lang="en-US" sz="3600" dirty="0"/>
          </a:p>
          <a:p>
            <a:pPr marL="1314450" lvl="2" indent="-514350" eaLnBrk="1" hangingPunct="1">
              <a:buFont typeface="Calibri" pitchFamily="34" charset="0"/>
              <a:buAutoNum type="alphaUcPeriod"/>
            </a:pPr>
            <a:r>
              <a:rPr lang="en-US" sz="3600" dirty="0" smtClean="0"/>
              <a:t>Unsure</a:t>
            </a:r>
            <a:endParaRPr lang="en-US" sz="3600" dirty="0"/>
          </a:p>
          <a:p>
            <a:pPr marL="1314450" lvl="2" indent="-514350" eaLnBrk="1" hangingPunct="1">
              <a:buFont typeface="Calibri" pitchFamily="34" charset="0"/>
              <a:buAutoNum type="alphaUcPeriod"/>
            </a:pPr>
            <a:endParaRPr lang="en-US" sz="3600" dirty="0"/>
          </a:p>
        </p:txBody>
      </p:sp>
    </p:spTree>
    <p:extLst>
      <p:ext uri="{BB962C8B-B14F-4D97-AF65-F5344CB8AC3E}">
        <p14:creationId xmlns:p14="http://schemas.microsoft.com/office/powerpoint/2010/main" val="91084737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ilhouette of a man"/>
          <p:cNvPicPr>
            <a:picLocks noChangeAspect="1"/>
          </p:cNvPicPr>
          <p:nvPr/>
        </p:nvPicPr>
        <p:blipFill rotWithShape="1">
          <a:blip r:embed="rId3" cstate="print">
            <a:lum bright="70000" contrast="-70000"/>
            <a:extLst>
              <a:ext uri="{BEBA8EAE-BF5A-486C-A8C5-ECC9F3942E4B}">
                <a14:imgProps xmlns:a14="http://schemas.microsoft.com/office/drawing/2010/main">
                  <a14:imgLayer r:embed="rId4">
                    <a14:imgEffect>
                      <a14:backgroundRemoval t="5140" b="99582" l="7618" r="76475">
                        <a14:foregroundMark x1="75056" y1="98565" x2="75056" y2="98565"/>
                      </a14:backgroundRemoval>
                    </a14:imgEffect>
                  </a14:imgLayer>
                </a14:imgProps>
              </a:ext>
              <a:ext uri="{28A0092B-C50C-407E-A947-70E740481C1C}">
                <a14:useLocalDpi xmlns:a14="http://schemas.microsoft.com/office/drawing/2010/main" val="0"/>
              </a:ext>
            </a:extLst>
          </a:blip>
          <a:srcRect r="23170"/>
          <a:stretch/>
        </p:blipFill>
        <p:spPr>
          <a:xfrm flipH="1">
            <a:off x="0" y="2514600"/>
            <a:ext cx="3337002" cy="4343400"/>
          </a:xfrm>
          <a:prstGeom prst="rect">
            <a:avLst/>
          </a:prstGeom>
        </p:spPr>
      </p:pic>
      <p:sp>
        <p:nvSpPr>
          <p:cNvPr id="4" name="Rectangle 3" descr="&quot;&quot;"/>
          <p:cNvSpPr/>
          <p:nvPr/>
        </p:nvSpPr>
        <p:spPr>
          <a:xfrm>
            <a:off x="0" y="1"/>
            <a:ext cx="12192000" cy="6857999"/>
          </a:xfrm>
          <a:prstGeom prst="rect">
            <a:avLst/>
          </a:prstGeom>
          <a:solidFill>
            <a:srgbClr val="AFA690">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658" name="Rectangle 2" descr="Post Deployment History"/>
          <p:cNvSpPr>
            <a:spLocks noGrp="1"/>
          </p:cNvSpPr>
          <p:nvPr>
            <p:ph type="title" idx="4294967295"/>
          </p:nvPr>
        </p:nvSpPr>
        <p:spPr>
          <a:xfrm>
            <a:off x="0" y="109523"/>
            <a:ext cx="12192000" cy="1143000"/>
          </a:xfrm>
          <a:solidFill>
            <a:schemeClr val="accent2">
              <a:lumMod val="75000"/>
            </a:schemeClr>
          </a:solidFill>
        </p:spPr>
        <p:txBody>
          <a:bodyPr/>
          <a:lstStyle/>
          <a:p>
            <a:r>
              <a:rPr lang="en-US" b="1" dirty="0" smtClean="0"/>
              <a:t>Post Deployment History</a:t>
            </a:r>
          </a:p>
        </p:txBody>
      </p:sp>
      <p:sp>
        <p:nvSpPr>
          <p:cNvPr id="70659" name="Rectangle 3"/>
          <p:cNvSpPr>
            <a:spLocks noGrp="1"/>
          </p:cNvSpPr>
          <p:nvPr>
            <p:ph type="body" idx="4294967295"/>
          </p:nvPr>
        </p:nvSpPr>
        <p:spPr>
          <a:xfrm>
            <a:off x="3505200" y="1275347"/>
            <a:ext cx="8229600" cy="5334000"/>
          </a:xfrm>
        </p:spPr>
        <p:txBody>
          <a:bodyPr/>
          <a:lstStyle/>
          <a:p>
            <a:pPr marL="0" indent="0">
              <a:buNone/>
            </a:pPr>
            <a:r>
              <a:rPr lang="en-US" b="1" dirty="0" smtClean="0"/>
              <a:t>Progressive SOB &amp; DOE, Orthopnea</a:t>
            </a:r>
          </a:p>
          <a:p>
            <a:pPr lvl="1">
              <a:buFont typeface="Wingdings" panose="05000000000000000000" pitchFamily="2" charset="2"/>
              <a:buChar char="Ø"/>
            </a:pPr>
            <a:r>
              <a:rPr lang="en-US" dirty="0"/>
              <a:t>Current smoker 15 pack-year to </a:t>
            </a:r>
            <a:r>
              <a:rPr lang="en-US" dirty="0" smtClean="0"/>
              <a:t>date</a:t>
            </a:r>
          </a:p>
          <a:p>
            <a:pPr lvl="1">
              <a:buFont typeface="Wingdings" panose="05000000000000000000" pitchFamily="2" charset="2"/>
              <a:buChar char="Ø"/>
            </a:pPr>
            <a:r>
              <a:rPr lang="en-US" dirty="0" smtClean="0"/>
              <a:t>Cardiac work-up (echo) was reported as “normal”</a:t>
            </a:r>
          </a:p>
          <a:p>
            <a:pPr marL="0" indent="0">
              <a:buNone/>
            </a:pPr>
            <a:r>
              <a:rPr lang="en-US" b="1" dirty="0" smtClean="0"/>
              <a:t>Comorbid conditions</a:t>
            </a:r>
          </a:p>
          <a:p>
            <a:pPr lvl="1">
              <a:buFont typeface="Wingdings" panose="05000000000000000000" pitchFamily="2" charset="2"/>
              <a:buChar char="Ø"/>
            </a:pPr>
            <a:r>
              <a:rPr lang="en-US" dirty="0" smtClean="0"/>
              <a:t>HTN</a:t>
            </a:r>
            <a:endParaRPr lang="en-US" dirty="0"/>
          </a:p>
          <a:p>
            <a:pPr lvl="1">
              <a:buFont typeface="Wingdings" panose="05000000000000000000" pitchFamily="2" charset="2"/>
              <a:buChar char="Ø"/>
            </a:pPr>
            <a:r>
              <a:rPr lang="en-US" dirty="0"/>
              <a:t>GERD</a:t>
            </a:r>
          </a:p>
          <a:p>
            <a:pPr lvl="1">
              <a:buFont typeface="Wingdings" panose="05000000000000000000" pitchFamily="2" charset="2"/>
              <a:buChar char="Ø"/>
            </a:pPr>
            <a:r>
              <a:rPr lang="en-US" dirty="0"/>
              <a:t>PTSD</a:t>
            </a:r>
          </a:p>
          <a:p>
            <a:pPr lvl="1">
              <a:buFont typeface="Wingdings" panose="05000000000000000000" pitchFamily="2" charset="2"/>
              <a:buChar char="Ø"/>
            </a:pPr>
            <a:r>
              <a:rPr lang="en-US" dirty="0"/>
              <a:t>Divorced </a:t>
            </a:r>
            <a:r>
              <a:rPr lang="en-US" dirty="0" smtClean="0"/>
              <a:t>/distressed</a:t>
            </a:r>
            <a:endParaRPr lang="en-US" dirty="0"/>
          </a:p>
          <a:p>
            <a:pPr marL="0" indent="0">
              <a:buNone/>
            </a:pPr>
            <a:r>
              <a:rPr lang="en-US" b="1" dirty="0"/>
              <a:t>Unable to work due to respiratory impairment</a:t>
            </a:r>
          </a:p>
          <a:p>
            <a:pPr lvl="1">
              <a:buFont typeface="Wingdings" panose="05000000000000000000" pitchFamily="2" charset="2"/>
              <a:buChar char="Ø"/>
            </a:pPr>
            <a:r>
              <a:rPr lang="en-US" dirty="0"/>
              <a:t>No other occupational exposures</a:t>
            </a:r>
          </a:p>
          <a:p>
            <a:endParaRPr lang="en-US" dirty="0" smtClean="0"/>
          </a:p>
        </p:txBody>
      </p:sp>
    </p:spTree>
    <p:extLst>
      <p:ext uri="{BB962C8B-B14F-4D97-AF65-F5344CB8AC3E}">
        <p14:creationId xmlns:p14="http://schemas.microsoft.com/office/powerpoint/2010/main" val="223188704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descr="&quot;&quot;"/>
          <p:cNvSpPr/>
          <p:nvPr/>
        </p:nvSpPr>
        <p:spPr>
          <a:xfrm>
            <a:off x="0" y="0"/>
            <a:ext cx="12192000" cy="1485900"/>
          </a:xfrm>
          <a:prstGeom prst="rect">
            <a:avLst/>
          </a:prstGeom>
          <a:solidFill>
            <a:schemeClr val="bg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3" descr="image of My VeHU Campus blue polling Icon"/>
          <p:cNvPicPr>
            <a:picLocks noChangeAspect="1"/>
          </p:cNvPicPr>
          <p:nvPr/>
        </p:nvPicPr>
        <p:blipFill>
          <a:blip r:embed="rId3"/>
          <a:srcRect/>
          <a:stretch>
            <a:fillRect/>
          </a:stretch>
        </p:blipFill>
        <p:spPr bwMode="auto">
          <a:xfrm>
            <a:off x="452188" y="134352"/>
            <a:ext cx="1200151" cy="1200150"/>
          </a:xfrm>
          <a:prstGeom prst="rect">
            <a:avLst/>
          </a:prstGeom>
          <a:noFill/>
          <a:ln w="9525">
            <a:noFill/>
            <a:miter lim="800000"/>
            <a:headEnd/>
            <a:tailEnd/>
          </a:ln>
        </p:spPr>
      </p:pic>
      <p:sp>
        <p:nvSpPr>
          <p:cNvPr id="8" name="Title 3"/>
          <p:cNvSpPr>
            <a:spLocks noGrp="1"/>
          </p:cNvSpPr>
          <p:nvPr>
            <p:ph type="title"/>
          </p:nvPr>
        </p:nvSpPr>
        <p:spPr>
          <a:xfrm>
            <a:off x="1820779" y="186489"/>
            <a:ext cx="4275223" cy="1143000"/>
          </a:xfrm>
        </p:spPr>
        <p:txBody>
          <a:bodyPr/>
          <a:lstStyle/>
          <a:p>
            <a:pPr eaLnBrk="1" hangingPunct="1"/>
            <a:r>
              <a:rPr lang="en-US" sz="5600" b="1" dirty="0" smtClean="0"/>
              <a:t>Poll Question</a:t>
            </a:r>
          </a:p>
        </p:txBody>
      </p:sp>
      <p:sp>
        <p:nvSpPr>
          <p:cNvPr id="5" name="Content Placeholder 4" descr="What would you do next?&#10;A. Still smoking - so do nothing &#10;B. Increase dose of inhaler medications&#10;C. Additional non-invasive work up&#10;D. Proceed straight to “lung biopsy”&#10;"/>
          <p:cNvSpPr>
            <a:spLocks/>
          </p:cNvSpPr>
          <p:nvPr/>
        </p:nvSpPr>
        <p:spPr bwMode="auto">
          <a:xfrm>
            <a:off x="476249" y="1672389"/>
            <a:ext cx="8534400" cy="4876800"/>
          </a:xfrm>
          <a:prstGeom prst="rect">
            <a:avLst/>
          </a:prstGeom>
          <a:noFill/>
          <a:ln w="9525">
            <a:noFill/>
            <a:miter lim="800000"/>
            <a:headEnd/>
            <a:tailEnd/>
          </a:ln>
        </p:spPr>
        <p:txBody>
          <a:bodyPr/>
          <a:lstStyle/>
          <a:p>
            <a:pPr>
              <a:lnSpc>
                <a:spcPct val="90000"/>
              </a:lnSpc>
              <a:spcBef>
                <a:spcPct val="20000"/>
              </a:spcBef>
              <a:buFont typeface="Arial" charset="0"/>
              <a:buNone/>
            </a:pPr>
            <a:r>
              <a:rPr lang="en-US" sz="4000" dirty="0">
                <a:latin typeface="Calibri" pitchFamily="34" charset="0"/>
              </a:rPr>
              <a:t>What would you do next?</a:t>
            </a:r>
          </a:p>
          <a:p>
            <a:pPr marL="1314450" lvl="2" indent="-514350">
              <a:lnSpc>
                <a:spcPct val="90000"/>
              </a:lnSpc>
              <a:spcBef>
                <a:spcPct val="20000"/>
              </a:spcBef>
              <a:buFont typeface="Calibri" pitchFamily="34" charset="0"/>
              <a:buAutoNum type="alphaUcPeriod"/>
            </a:pPr>
            <a:r>
              <a:rPr lang="en-US" sz="3600" dirty="0">
                <a:latin typeface="Calibri" pitchFamily="34" charset="0"/>
              </a:rPr>
              <a:t>Still smoking - so do nothing </a:t>
            </a:r>
          </a:p>
          <a:p>
            <a:pPr marL="1314450" lvl="2" indent="-514350">
              <a:lnSpc>
                <a:spcPct val="90000"/>
              </a:lnSpc>
              <a:spcBef>
                <a:spcPct val="20000"/>
              </a:spcBef>
              <a:buFont typeface="Calibri" pitchFamily="34" charset="0"/>
              <a:buAutoNum type="alphaUcPeriod"/>
            </a:pPr>
            <a:r>
              <a:rPr lang="en-US" sz="3600" dirty="0">
                <a:latin typeface="Calibri" pitchFamily="34" charset="0"/>
              </a:rPr>
              <a:t>Increase dose of inhaler medications</a:t>
            </a:r>
          </a:p>
          <a:p>
            <a:pPr marL="1314450" lvl="2" indent="-514350">
              <a:lnSpc>
                <a:spcPct val="90000"/>
              </a:lnSpc>
              <a:spcBef>
                <a:spcPct val="20000"/>
              </a:spcBef>
              <a:buFont typeface="Calibri" pitchFamily="34" charset="0"/>
              <a:buAutoNum type="alphaUcPeriod"/>
            </a:pPr>
            <a:r>
              <a:rPr lang="en-US" sz="3600" dirty="0">
                <a:latin typeface="Calibri" pitchFamily="34" charset="0"/>
              </a:rPr>
              <a:t>Additional non-invasive work up</a:t>
            </a:r>
          </a:p>
          <a:p>
            <a:pPr marL="1314450" lvl="2" indent="-514350">
              <a:lnSpc>
                <a:spcPct val="90000"/>
              </a:lnSpc>
              <a:spcBef>
                <a:spcPct val="20000"/>
              </a:spcBef>
              <a:buFont typeface="Calibri" pitchFamily="34" charset="0"/>
              <a:buAutoNum type="alphaUcPeriod"/>
            </a:pPr>
            <a:r>
              <a:rPr lang="en-US" sz="3600" dirty="0">
                <a:latin typeface="Calibri" pitchFamily="34" charset="0"/>
              </a:rPr>
              <a:t>Proceed straight to “lung biopsy”</a:t>
            </a:r>
          </a:p>
        </p:txBody>
      </p:sp>
    </p:spTree>
    <p:extLst>
      <p:ext uri="{BB962C8B-B14F-4D97-AF65-F5344CB8AC3E}">
        <p14:creationId xmlns:p14="http://schemas.microsoft.com/office/powerpoint/2010/main" val="379584653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descr="What types of additional work-up would be appropriate for this Veteran?&#10;"/>
          <p:cNvSpPr/>
          <p:nvPr/>
        </p:nvSpPr>
        <p:spPr>
          <a:xfrm>
            <a:off x="3814549" y="5181602"/>
            <a:ext cx="8001000" cy="1200329"/>
          </a:xfrm>
          <a:prstGeom prst="rect">
            <a:avLst/>
          </a:prstGeom>
        </p:spPr>
        <p:txBody>
          <a:bodyPr wrap="square">
            <a:spAutoFit/>
          </a:bodyPr>
          <a:lstStyle/>
          <a:p>
            <a:pPr algn="r"/>
            <a:r>
              <a:rPr lang="en-US" sz="3600" dirty="0" smtClean="0"/>
              <a:t>What types of </a:t>
            </a:r>
            <a:r>
              <a:rPr lang="en-US" sz="3600" dirty="0"/>
              <a:t>additional </a:t>
            </a:r>
            <a:r>
              <a:rPr lang="en-US" sz="3600" dirty="0" smtClean="0"/>
              <a:t>work-up </a:t>
            </a:r>
            <a:r>
              <a:rPr lang="en-US" sz="3600" dirty="0"/>
              <a:t>would be appropriate for this </a:t>
            </a:r>
            <a:r>
              <a:rPr lang="en-US" sz="3600" dirty="0" smtClean="0"/>
              <a:t>Veteran?</a:t>
            </a:r>
            <a:endParaRPr lang="en-US" sz="3600" dirty="0"/>
          </a:p>
        </p:txBody>
      </p:sp>
      <p:pic>
        <p:nvPicPr>
          <p:cNvPr id="7" name="Picture 6" descr="silhouette of a man"/>
          <p:cNvPicPr>
            <a:picLocks noChangeAspect="1"/>
          </p:cNvPicPr>
          <p:nvPr/>
        </p:nvPicPr>
        <p:blipFill rotWithShape="1">
          <a:blip r:embed="rId3" cstate="print">
            <a:duotone>
              <a:schemeClr val="bg2">
                <a:shade val="45000"/>
                <a:satMod val="135000"/>
              </a:schemeClr>
              <a:prstClr val="white"/>
            </a:duotone>
            <a:extLst>
              <a:ext uri="{BEBA8EAE-BF5A-486C-A8C5-ECC9F3942E4B}">
                <a14:imgProps xmlns:a14="http://schemas.microsoft.com/office/drawing/2010/main">
                  <a14:imgLayer r:embed="rId4">
                    <a14:imgEffect>
                      <a14:backgroundRemoval t="5140" b="99582" l="7618" r="76475">
                        <a14:foregroundMark x1="75056" y1="98565" x2="75056" y2="98565"/>
                      </a14:backgroundRemoval>
                    </a14:imgEffect>
                  </a14:imgLayer>
                </a14:imgProps>
              </a:ext>
              <a:ext uri="{28A0092B-C50C-407E-A947-70E740481C1C}">
                <a14:useLocalDpi xmlns:a14="http://schemas.microsoft.com/office/drawing/2010/main" val="0"/>
              </a:ext>
            </a:extLst>
          </a:blip>
          <a:srcRect r="23170"/>
          <a:stretch/>
        </p:blipFill>
        <p:spPr>
          <a:xfrm flipH="1">
            <a:off x="0" y="2514600"/>
            <a:ext cx="3337002" cy="4343400"/>
          </a:xfrm>
          <a:prstGeom prst="rect">
            <a:avLst/>
          </a:prstGeom>
        </p:spPr>
      </p:pic>
      <p:sp>
        <p:nvSpPr>
          <p:cNvPr id="6" name="Rounded Rectangular Callout 5" descr="speaking bubble from man's mouth"/>
          <p:cNvSpPr/>
          <p:nvPr/>
        </p:nvSpPr>
        <p:spPr>
          <a:xfrm>
            <a:off x="4495800" y="609600"/>
            <a:ext cx="7315200" cy="3352800"/>
          </a:xfrm>
          <a:prstGeom prst="wedgeRoundRectCallout">
            <a:avLst>
              <a:gd name="adj1" fmla="val -67641"/>
              <a:gd name="adj2" fmla="val 55391"/>
              <a:gd name="adj3" fmla="val 16667"/>
            </a:avLst>
          </a:prstGeom>
          <a:solidFill>
            <a:schemeClr val="accent2">
              <a:lumMod val="75000"/>
            </a:schemeClr>
          </a:solidFill>
          <a:ln>
            <a:solidFill>
              <a:schemeClr val="bg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278" name="Rectangle 6"/>
          <p:cNvSpPr>
            <a:spLocks noGrp="1"/>
          </p:cNvSpPr>
          <p:nvPr>
            <p:ph type="ctrTitle" idx="4294967295"/>
          </p:nvPr>
        </p:nvSpPr>
        <p:spPr>
          <a:xfrm>
            <a:off x="5029200" y="990600"/>
            <a:ext cx="6248400" cy="2590800"/>
          </a:xfrm>
        </p:spPr>
        <p:txBody>
          <a:bodyPr/>
          <a:lstStyle/>
          <a:p>
            <a:r>
              <a:rPr lang="en-US" sz="4000" i="1" dirty="0"/>
              <a:t>“It was when I was under the care of a </a:t>
            </a:r>
            <a:r>
              <a:rPr lang="en-US" sz="4000" i="1" dirty="0" smtClean="0"/>
              <a:t>pulmonologist ... that </a:t>
            </a:r>
            <a:r>
              <a:rPr lang="en-US" sz="4000" i="1" dirty="0"/>
              <a:t>my </a:t>
            </a:r>
            <a:r>
              <a:rPr lang="en-US" sz="4000" i="1" dirty="0" smtClean="0"/>
              <a:t>condition … received a </a:t>
            </a:r>
            <a:r>
              <a:rPr lang="en-US" sz="4000" i="1" dirty="0"/>
              <a:t>more thorough workup”</a:t>
            </a:r>
          </a:p>
        </p:txBody>
      </p:sp>
    </p:spTree>
    <p:extLst>
      <p:ext uri="{BB962C8B-B14F-4D97-AF65-F5344CB8AC3E}">
        <p14:creationId xmlns:p14="http://schemas.microsoft.com/office/powerpoint/2010/main" val="290283008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a:xfrm>
            <a:off x="1981200" y="0"/>
            <a:ext cx="8229600" cy="838200"/>
          </a:xfrm>
        </p:spPr>
        <p:txBody>
          <a:bodyPr/>
          <a:lstStyle/>
          <a:p>
            <a:r>
              <a:rPr lang="en-US" sz="4800" b="1" dirty="0" smtClean="0"/>
              <a:t>Diagnostic Work-up</a:t>
            </a:r>
            <a:endParaRPr lang="en-US" sz="4800" b="1" dirty="0"/>
          </a:p>
        </p:txBody>
      </p:sp>
      <p:sp>
        <p:nvSpPr>
          <p:cNvPr id="17" name="Rounded Rectangle 16" descr="&quot;&quot;"/>
          <p:cNvSpPr/>
          <p:nvPr/>
        </p:nvSpPr>
        <p:spPr>
          <a:xfrm>
            <a:off x="457200" y="914400"/>
            <a:ext cx="5334000" cy="5715000"/>
          </a:xfrm>
          <a:prstGeom prst="roundRect">
            <a:avLst>
              <a:gd name="adj" fmla="val 9013"/>
            </a:avLst>
          </a:prstGeom>
          <a:solidFill>
            <a:schemeClr val="accent6"/>
          </a:solidFill>
          <a:ln>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dirty="0" smtClean="0"/>
              <a:t>  </a:t>
            </a:r>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p:txBody>
      </p:sp>
      <p:sp>
        <p:nvSpPr>
          <p:cNvPr id="23" name="Rounded Rectangle 22" descr="&quot;&quot;"/>
          <p:cNvSpPr/>
          <p:nvPr/>
        </p:nvSpPr>
        <p:spPr>
          <a:xfrm>
            <a:off x="6400800" y="914400"/>
            <a:ext cx="5334000" cy="5715000"/>
          </a:xfrm>
          <a:prstGeom prst="roundRect">
            <a:avLst>
              <a:gd name="adj" fmla="val 9013"/>
            </a:avLst>
          </a:prstGeom>
          <a:solidFill>
            <a:schemeClr val="accent6"/>
          </a:solidFill>
          <a:ln>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endParaRPr lang="en-US" dirty="0"/>
          </a:p>
        </p:txBody>
      </p:sp>
      <p:sp>
        <p:nvSpPr>
          <p:cNvPr id="5" name="Content Placeholder 2"/>
          <p:cNvSpPr>
            <a:spLocks noGrp="1"/>
          </p:cNvSpPr>
          <p:nvPr>
            <p:ph sz="half" idx="1"/>
          </p:nvPr>
        </p:nvSpPr>
        <p:spPr>
          <a:xfrm>
            <a:off x="754398" y="986590"/>
            <a:ext cx="5016749" cy="5562600"/>
          </a:xfrm>
        </p:spPr>
        <p:txBody>
          <a:bodyPr/>
          <a:lstStyle/>
          <a:p>
            <a:pPr marL="0" indent="0">
              <a:buNone/>
            </a:pPr>
            <a:r>
              <a:rPr lang="en-US" b="1" u="sng" dirty="0" smtClean="0"/>
              <a:t>Chest x-ray:</a:t>
            </a:r>
          </a:p>
          <a:p>
            <a:pPr marL="692150" lvl="1" indent="-457200">
              <a:buFont typeface="Wingdings" panose="05000000000000000000" pitchFamily="2" charset="2"/>
              <a:buChar char="Ø"/>
            </a:pPr>
            <a:r>
              <a:rPr lang="en-US" sz="2800" dirty="0"/>
              <a:t>R </a:t>
            </a:r>
            <a:r>
              <a:rPr lang="en-US" sz="2800" dirty="0" err="1"/>
              <a:t>costophrenic</a:t>
            </a:r>
            <a:r>
              <a:rPr lang="en-US" sz="2800" dirty="0"/>
              <a:t> angle blunting</a:t>
            </a:r>
          </a:p>
          <a:p>
            <a:pPr marL="977900" lvl="2" indent="-285750"/>
            <a:r>
              <a:rPr lang="en-US" sz="2800" dirty="0"/>
              <a:t>Chronic &amp; Stable</a:t>
            </a:r>
          </a:p>
          <a:p>
            <a:pPr marL="692150" lvl="1" indent="-457200">
              <a:buFont typeface="Wingdings" panose="05000000000000000000" pitchFamily="2" charset="2"/>
              <a:buChar char="Ø"/>
            </a:pPr>
            <a:r>
              <a:rPr lang="en-US" sz="2800" dirty="0"/>
              <a:t>Mild </a:t>
            </a:r>
            <a:r>
              <a:rPr lang="en-US" sz="2800" dirty="0" err="1"/>
              <a:t>hyperaeration</a:t>
            </a:r>
            <a:endParaRPr lang="en-US" sz="2800" dirty="0"/>
          </a:p>
          <a:p>
            <a:pPr marL="692150" lvl="1" indent="-457200">
              <a:buFont typeface="Wingdings" panose="05000000000000000000" pitchFamily="2" charset="2"/>
              <a:buChar char="Ø"/>
            </a:pPr>
            <a:r>
              <a:rPr lang="en-US" sz="2800" dirty="0"/>
              <a:t>No acute process</a:t>
            </a:r>
          </a:p>
          <a:p>
            <a:pPr marL="457200" lvl="1" indent="0">
              <a:buNone/>
            </a:pPr>
            <a:endParaRPr lang="en-US" sz="2800" dirty="0"/>
          </a:p>
          <a:p>
            <a:pPr marL="0" indent="0">
              <a:buNone/>
            </a:pPr>
            <a:r>
              <a:rPr lang="en-US" b="1" u="sng" dirty="0" smtClean="0"/>
              <a:t>PFT:</a:t>
            </a:r>
          </a:p>
          <a:p>
            <a:pPr marL="638175" lvl="1" indent="-457200">
              <a:buFont typeface="Wingdings" panose="05000000000000000000" pitchFamily="2" charset="2"/>
              <a:buChar char="Ø"/>
            </a:pPr>
            <a:r>
              <a:rPr lang="en-US" sz="2800" dirty="0"/>
              <a:t>Diffusion:</a:t>
            </a:r>
          </a:p>
          <a:p>
            <a:pPr marL="977900" lvl="2" indent="-285750" defTabSz="523875">
              <a:buFont typeface="Arial" panose="020B0604020202020204" pitchFamily="34" charset="0"/>
              <a:buChar char="•"/>
              <a:tabLst>
                <a:tab pos="385763" algn="l"/>
                <a:tab pos="469900" algn="l"/>
              </a:tabLst>
            </a:pPr>
            <a:r>
              <a:rPr lang="en-US" sz="2800" dirty="0"/>
              <a:t>DLCO= 29.5 (101%)</a:t>
            </a:r>
          </a:p>
          <a:p>
            <a:endParaRPr lang="en-US" dirty="0" smtClean="0"/>
          </a:p>
          <a:p>
            <a:endParaRPr lang="en-US" dirty="0" smtClean="0"/>
          </a:p>
        </p:txBody>
      </p:sp>
      <p:sp>
        <p:nvSpPr>
          <p:cNvPr id="6" name="Content Placeholder 3"/>
          <p:cNvSpPr>
            <a:spLocks noGrp="1"/>
          </p:cNvSpPr>
          <p:nvPr>
            <p:ph sz="half" idx="2"/>
          </p:nvPr>
        </p:nvSpPr>
        <p:spPr>
          <a:xfrm>
            <a:off x="6561220" y="986590"/>
            <a:ext cx="4038600" cy="5410200"/>
          </a:xfrm>
        </p:spPr>
        <p:txBody>
          <a:bodyPr/>
          <a:lstStyle/>
          <a:p>
            <a:pPr marL="180975" lvl="1" indent="0">
              <a:buNone/>
            </a:pPr>
            <a:r>
              <a:rPr lang="en-US" sz="2800" b="1" u="sng" dirty="0"/>
              <a:t>Spirometry:</a:t>
            </a:r>
          </a:p>
          <a:p>
            <a:pPr marL="803275" lvl="2" indent="-457200">
              <a:buFont typeface="Wingdings" panose="05000000000000000000" pitchFamily="2" charset="2"/>
              <a:buChar char="Ø"/>
            </a:pPr>
            <a:r>
              <a:rPr lang="en-US" sz="2800" b="1" dirty="0">
                <a:solidFill>
                  <a:srgbClr val="FFFF00"/>
                </a:solidFill>
              </a:rPr>
              <a:t>FV loops-curvilinear</a:t>
            </a:r>
          </a:p>
          <a:p>
            <a:pPr marL="803275" lvl="2" indent="-457200">
              <a:buFont typeface="Wingdings" panose="05000000000000000000" pitchFamily="2" charset="2"/>
              <a:buChar char="Ø"/>
            </a:pPr>
            <a:r>
              <a:rPr lang="en-US" sz="2800" dirty="0"/>
              <a:t>FEV</a:t>
            </a:r>
            <a:r>
              <a:rPr lang="en-US" sz="2800" baseline="-25000" dirty="0"/>
              <a:t>1</a:t>
            </a:r>
            <a:r>
              <a:rPr lang="en-US" sz="2800" dirty="0"/>
              <a:t>/FVC= 0.70</a:t>
            </a:r>
          </a:p>
          <a:p>
            <a:pPr marL="803275" lvl="2" indent="-457200">
              <a:buFont typeface="Wingdings" panose="05000000000000000000" pitchFamily="2" charset="2"/>
              <a:buChar char="Ø"/>
            </a:pPr>
            <a:r>
              <a:rPr lang="da-DK" sz="2800" dirty="0"/>
              <a:t>FEV</a:t>
            </a:r>
            <a:r>
              <a:rPr lang="da-DK" sz="2800" baseline="-25000" dirty="0"/>
              <a:t>1</a:t>
            </a:r>
            <a:r>
              <a:rPr lang="da-DK" sz="2800" dirty="0"/>
              <a:t>= 3.85L (77%)</a:t>
            </a:r>
          </a:p>
          <a:p>
            <a:pPr marL="803275" lvl="2" indent="-457200">
              <a:buFont typeface="Wingdings" panose="05000000000000000000" pitchFamily="2" charset="2"/>
              <a:buChar char="Ø"/>
            </a:pPr>
            <a:r>
              <a:rPr lang="da-DK" sz="2800" dirty="0"/>
              <a:t>No BD </a:t>
            </a:r>
            <a:r>
              <a:rPr lang="da-DK" sz="2800" dirty="0" err="1"/>
              <a:t>response</a:t>
            </a:r>
            <a:endParaRPr lang="da-DK" sz="2800" dirty="0"/>
          </a:p>
          <a:p>
            <a:pPr marL="803275" lvl="2" indent="-457200">
              <a:buFont typeface="Wingdings" panose="05000000000000000000" pitchFamily="2" charset="2"/>
              <a:buChar char="Ø"/>
            </a:pPr>
            <a:r>
              <a:rPr lang="da-DK" sz="2800" b="1" dirty="0">
                <a:solidFill>
                  <a:srgbClr val="FFFF00"/>
                </a:solidFill>
              </a:rPr>
              <a:t>MVV </a:t>
            </a:r>
            <a:r>
              <a:rPr lang="en-US" sz="2800" b="1" dirty="0">
                <a:solidFill>
                  <a:srgbClr val="FFFF00"/>
                </a:solidFill>
              </a:rPr>
              <a:t>↓60 l/min</a:t>
            </a:r>
          </a:p>
          <a:p>
            <a:pPr marL="180975" lvl="1" indent="0">
              <a:buNone/>
            </a:pPr>
            <a:endParaRPr lang="en-US" sz="1200" b="1" u="sng" dirty="0" smtClean="0"/>
          </a:p>
          <a:p>
            <a:pPr marL="180975" lvl="1" indent="0">
              <a:buNone/>
            </a:pPr>
            <a:r>
              <a:rPr lang="en-US" sz="2800" b="1" u="sng" dirty="0" smtClean="0"/>
              <a:t>Lung Volumes:</a:t>
            </a:r>
            <a:endParaRPr lang="en-US" sz="2800" b="1" u="sng" dirty="0"/>
          </a:p>
          <a:p>
            <a:pPr marL="803275" lvl="2" indent="-457200">
              <a:buFont typeface="Wingdings" panose="05000000000000000000" pitchFamily="2" charset="2"/>
              <a:buChar char="Ø"/>
            </a:pPr>
            <a:r>
              <a:rPr lang="en-US" sz="2800" dirty="0"/>
              <a:t>TLC= 7.90L (96%)</a:t>
            </a:r>
          </a:p>
          <a:p>
            <a:pPr marL="803275" lvl="2" indent="-457200">
              <a:buFont typeface="Wingdings" panose="05000000000000000000" pitchFamily="2" charset="2"/>
              <a:buChar char="Ø"/>
            </a:pPr>
            <a:r>
              <a:rPr lang="en-US" sz="2800" b="1" dirty="0">
                <a:solidFill>
                  <a:srgbClr val="FFFF00"/>
                </a:solidFill>
              </a:rPr>
              <a:t>VA=  5.13 L (67%)</a:t>
            </a:r>
          </a:p>
          <a:p>
            <a:pPr marL="803275" lvl="2" indent="-457200">
              <a:buFont typeface="Wingdings" panose="05000000000000000000" pitchFamily="2" charset="2"/>
              <a:buChar char="Ø"/>
            </a:pPr>
            <a:r>
              <a:rPr lang="en-US" sz="2800" dirty="0">
                <a:solidFill>
                  <a:srgbClr val="FFFFFF"/>
                </a:solidFill>
              </a:rPr>
              <a:t>RV/TLC= 35%</a:t>
            </a:r>
          </a:p>
          <a:p>
            <a:endParaRPr lang="en-US" dirty="0"/>
          </a:p>
        </p:txBody>
      </p:sp>
    </p:spTree>
    <p:extLst>
      <p:ext uri="{BB962C8B-B14F-4D97-AF65-F5344CB8AC3E}">
        <p14:creationId xmlns:p14="http://schemas.microsoft.com/office/powerpoint/2010/main" val="4983903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81000" y="-16933"/>
            <a:ext cx="8229600" cy="838200"/>
          </a:xfrm>
        </p:spPr>
        <p:txBody>
          <a:bodyPr/>
          <a:lstStyle/>
          <a:p>
            <a:r>
              <a:rPr lang="en-US" dirty="0"/>
              <a:t>High Resolution Chest CT Imaging</a:t>
            </a:r>
          </a:p>
        </p:txBody>
      </p:sp>
      <p:sp>
        <p:nvSpPr>
          <p:cNvPr id="17" name="Rounded Rectangle 16" descr="ILD Evaluation by HRCT:"/>
          <p:cNvSpPr/>
          <p:nvPr/>
        </p:nvSpPr>
        <p:spPr>
          <a:xfrm>
            <a:off x="304800" y="880533"/>
            <a:ext cx="4114800" cy="5715000"/>
          </a:xfrm>
          <a:prstGeom prst="roundRect">
            <a:avLst>
              <a:gd name="adj" fmla="val 9013"/>
            </a:avLst>
          </a:prstGeom>
          <a:solidFill>
            <a:schemeClr val="accent6"/>
          </a:solidFill>
          <a:ln>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dirty="0" smtClean="0"/>
              <a:t>  </a:t>
            </a:r>
          </a:p>
          <a:p>
            <a:r>
              <a:rPr lang="en-US" sz="2800" b="1" dirty="0">
                <a:solidFill>
                  <a:schemeClr val="accent1">
                    <a:lumMod val="50000"/>
                  </a:schemeClr>
                </a:solidFill>
                <a:effectLst>
                  <a:outerShdw blurRad="50800" dist="38100" dir="2700000" algn="tl" rotWithShape="0">
                    <a:prstClr val="black">
                      <a:alpha val="40000"/>
                    </a:prstClr>
                  </a:outerShdw>
                </a:effectLst>
              </a:rPr>
              <a:t>ILD Evaluation by HRCT:</a:t>
            </a:r>
          </a:p>
          <a:p>
            <a:endParaRPr lang="en-US" sz="2800"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p:txBody>
      </p:sp>
      <p:sp>
        <p:nvSpPr>
          <p:cNvPr id="23" name="Rounded Rectangle 22" descr="Patient's HRCT Findings&quot; "/>
          <p:cNvSpPr/>
          <p:nvPr/>
        </p:nvSpPr>
        <p:spPr>
          <a:xfrm>
            <a:off x="4572000" y="889000"/>
            <a:ext cx="4114800" cy="5715000"/>
          </a:xfrm>
          <a:prstGeom prst="roundRect">
            <a:avLst>
              <a:gd name="adj" fmla="val 9013"/>
            </a:avLst>
          </a:prstGeom>
          <a:solidFill>
            <a:schemeClr val="accent6"/>
          </a:solidFill>
          <a:ln>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dirty="0" smtClean="0"/>
              <a:t>  </a:t>
            </a:r>
          </a:p>
          <a:p>
            <a:r>
              <a:rPr lang="en-US" sz="2800" dirty="0">
                <a:solidFill>
                  <a:srgbClr val="FFFF00"/>
                </a:solidFill>
              </a:rPr>
              <a:t> </a:t>
            </a:r>
            <a:r>
              <a:rPr lang="en-US" sz="2800" b="1" dirty="0">
                <a:solidFill>
                  <a:schemeClr val="accent1">
                    <a:lumMod val="50000"/>
                  </a:schemeClr>
                </a:solidFill>
                <a:effectLst>
                  <a:outerShdw blurRad="50800" dist="38100" dir="2700000" algn="tl" rotWithShape="0">
                    <a:prstClr val="black">
                      <a:alpha val="40000"/>
                    </a:prstClr>
                  </a:outerShdw>
                </a:effectLst>
              </a:rPr>
              <a:t>Patient’s HRCT Findings:</a:t>
            </a:r>
          </a:p>
          <a:p>
            <a:endParaRPr lang="en-US" sz="2800"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p:txBody>
      </p:sp>
      <p:sp>
        <p:nvSpPr>
          <p:cNvPr id="5" name="Content Placeholder 2"/>
          <p:cNvSpPr>
            <a:spLocks noGrp="1"/>
          </p:cNvSpPr>
          <p:nvPr>
            <p:ph sz="half" idx="1"/>
          </p:nvPr>
        </p:nvSpPr>
        <p:spPr>
          <a:xfrm>
            <a:off x="304800" y="1413933"/>
            <a:ext cx="4038600" cy="5410200"/>
          </a:xfrm>
        </p:spPr>
        <p:txBody>
          <a:bodyPr/>
          <a:lstStyle/>
          <a:p>
            <a:r>
              <a:rPr lang="en-US" dirty="0"/>
              <a:t>Axial </a:t>
            </a:r>
            <a:r>
              <a:rPr lang="en-US" dirty="0" smtClean="0"/>
              <a:t>Scans:</a:t>
            </a:r>
          </a:p>
          <a:p>
            <a:pPr lvl="1"/>
            <a:r>
              <a:rPr lang="en-US" sz="2800" dirty="0"/>
              <a:t>Supine &amp; Prone</a:t>
            </a:r>
          </a:p>
          <a:p>
            <a:r>
              <a:rPr lang="en-US" dirty="0" smtClean="0"/>
              <a:t>Full inspiration</a:t>
            </a:r>
          </a:p>
          <a:p>
            <a:r>
              <a:rPr lang="en-US" dirty="0" smtClean="0"/>
              <a:t>1-1.5 </a:t>
            </a:r>
            <a:r>
              <a:rPr lang="en-US" dirty="0"/>
              <a:t>mm collimation at </a:t>
            </a:r>
            <a:r>
              <a:rPr lang="en-US" dirty="0" smtClean="0"/>
              <a:t>1  to 2 </a:t>
            </a:r>
            <a:r>
              <a:rPr lang="en-US" dirty="0"/>
              <a:t>cm </a:t>
            </a:r>
            <a:r>
              <a:rPr lang="en-US" dirty="0" smtClean="0"/>
              <a:t>intervals</a:t>
            </a:r>
            <a:endParaRPr lang="en-US" dirty="0"/>
          </a:p>
          <a:p>
            <a:r>
              <a:rPr lang="en-US" dirty="0" smtClean="0"/>
              <a:t>Dynamic, during forced expiration views:</a:t>
            </a:r>
          </a:p>
          <a:p>
            <a:pPr lvl="1"/>
            <a:r>
              <a:rPr lang="en-US" sz="2800" dirty="0"/>
              <a:t>Aortic arch</a:t>
            </a:r>
          </a:p>
          <a:p>
            <a:pPr lvl="1"/>
            <a:r>
              <a:rPr lang="en-US" sz="2800" dirty="0"/>
              <a:t>Carina</a:t>
            </a:r>
          </a:p>
          <a:p>
            <a:pPr lvl="1"/>
            <a:r>
              <a:rPr lang="en-US" sz="2800" dirty="0"/>
              <a:t>Above diaphragm</a:t>
            </a:r>
          </a:p>
        </p:txBody>
      </p:sp>
      <p:sp>
        <p:nvSpPr>
          <p:cNvPr id="6" name="Content Placeholder 3"/>
          <p:cNvSpPr>
            <a:spLocks noGrp="1"/>
          </p:cNvSpPr>
          <p:nvPr>
            <p:ph sz="half" idx="2"/>
          </p:nvPr>
        </p:nvSpPr>
        <p:spPr>
          <a:xfrm>
            <a:off x="4572000" y="1422400"/>
            <a:ext cx="4038600" cy="5410200"/>
          </a:xfrm>
        </p:spPr>
        <p:txBody>
          <a:bodyPr/>
          <a:lstStyle/>
          <a:p>
            <a:r>
              <a:rPr lang="en-US" dirty="0" smtClean="0"/>
              <a:t>CT 4/2013 &amp; 7/2013:</a:t>
            </a:r>
          </a:p>
          <a:p>
            <a:pPr lvl="1"/>
            <a:r>
              <a:rPr lang="en-US" sz="2800" dirty="0"/>
              <a:t>Mild </a:t>
            </a:r>
            <a:r>
              <a:rPr lang="en-US" sz="2800" dirty="0" smtClean="0"/>
              <a:t>emphysema</a:t>
            </a:r>
          </a:p>
          <a:p>
            <a:pPr lvl="1"/>
            <a:r>
              <a:rPr lang="en-US" sz="2800" dirty="0" smtClean="0"/>
              <a:t>Mosaic perfusion</a:t>
            </a:r>
            <a:endParaRPr lang="en-US" sz="2800" dirty="0"/>
          </a:p>
          <a:p>
            <a:pPr lvl="1"/>
            <a:r>
              <a:rPr lang="en-US" sz="2800" dirty="0"/>
              <a:t>Mild bronchiolitis</a:t>
            </a:r>
          </a:p>
          <a:p>
            <a:pPr lvl="1"/>
            <a:r>
              <a:rPr lang="en-US" sz="2800" dirty="0" smtClean="0"/>
              <a:t>RUL </a:t>
            </a:r>
            <a:r>
              <a:rPr lang="en-US" sz="2800" dirty="0"/>
              <a:t>minor ground glass</a:t>
            </a:r>
          </a:p>
          <a:p>
            <a:pPr lvl="1"/>
            <a:r>
              <a:rPr lang="en-US" sz="2800" dirty="0"/>
              <a:t>No ILD/effusion/LAD</a:t>
            </a:r>
          </a:p>
          <a:p>
            <a:r>
              <a:rPr lang="en-US" dirty="0" smtClean="0"/>
              <a:t>Findings unchanged </a:t>
            </a:r>
            <a:endParaRPr lang="en-US" dirty="0"/>
          </a:p>
          <a:p>
            <a:pPr marL="457200" lvl="1" indent="0">
              <a:buNone/>
            </a:pPr>
            <a:r>
              <a:rPr lang="en-US" sz="2800" dirty="0"/>
              <a:t>(CT 4/2013 vs. 7/2013)</a:t>
            </a:r>
          </a:p>
          <a:p>
            <a:endParaRPr lang="en-US" dirty="0"/>
          </a:p>
        </p:txBody>
      </p:sp>
      <p:pic>
        <p:nvPicPr>
          <p:cNvPr id="9" name="Picture 2" descr="lung biopsy image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63000" y="115492"/>
            <a:ext cx="3328570" cy="33135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descr="lung biopsy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73510" y="3506970"/>
            <a:ext cx="3328570" cy="3313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2390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250"/>
                                        <p:tgtEl>
                                          <p:spTgt spid="23"/>
                                        </p:tgtEl>
                                      </p:cBhvr>
                                    </p:animEffect>
                                  </p:childTnLst>
                                </p:cTn>
                              </p:par>
                              <p:par>
                                <p:cTn id="8" presetID="10" presetClass="entr" presetSubtype="0"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fade">
                                      <p:cBhvr>
                                        <p:cTn id="10" dur="1250"/>
                                        <p:tgtEl>
                                          <p:spTgt spid="2050"/>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250"/>
                                        <p:tgtEl>
                                          <p:spTgt spid="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xEl>
                                              <p:pRg st="0" end="0"/>
                                            </p:txEl>
                                          </p:spTgt>
                                        </p:tgtEl>
                                        <p:attrNameLst>
                                          <p:attrName>style.visibility</p:attrName>
                                        </p:attrNameLst>
                                      </p:cBhvr>
                                      <p:to>
                                        <p:strVal val="visible"/>
                                      </p:to>
                                    </p:set>
                                    <p:animEffect transition="in" filter="fade">
                                      <p:cBhvr>
                                        <p:cTn id="16" dur="1250"/>
                                        <p:tgtEl>
                                          <p:spTgt spid="6">
                                            <p:txEl>
                                              <p:pRg st="0" end="0"/>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animEffect transition="in" filter="fade">
                                      <p:cBhvr>
                                        <p:cTn id="19" dur="1250"/>
                                        <p:tgtEl>
                                          <p:spTgt spid="6">
                                            <p:txEl>
                                              <p:pRg st="1" end="1"/>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animEffect transition="in" filter="fade">
                                      <p:cBhvr>
                                        <p:cTn id="22" dur="1250"/>
                                        <p:tgtEl>
                                          <p:spTgt spid="6">
                                            <p:txEl>
                                              <p:pRg st="2" end="2"/>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animEffect transition="in" filter="fade">
                                      <p:cBhvr>
                                        <p:cTn id="25" dur="1250"/>
                                        <p:tgtEl>
                                          <p:spTgt spid="6">
                                            <p:txEl>
                                              <p:pRg st="3" end="3"/>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6">
                                            <p:txEl>
                                              <p:pRg st="4" end="4"/>
                                            </p:txEl>
                                          </p:spTgt>
                                        </p:tgtEl>
                                        <p:attrNameLst>
                                          <p:attrName>style.visibility</p:attrName>
                                        </p:attrNameLst>
                                      </p:cBhvr>
                                      <p:to>
                                        <p:strVal val="visible"/>
                                      </p:to>
                                    </p:set>
                                    <p:animEffect transition="in" filter="fade">
                                      <p:cBhvr>
                                        <p:cTn id="28" dur="1250"/>
                                        <p:tgtEl>
                                          <p:spTgt spid="6">
                                            <p:txEl>
                                              <p:pRg st="4" end="4"/>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6">
                                            <p:txEl>
                                              <p:pRg st="5" end="5"/>
                                            </p:txEl>
                                          </p:spTgt>
                                        </p:tgtEl>
                                        <p:attrNameLst>
                                          <p:attrName>style.visibility</p:attrName>
                                        </p:attrNameLst>
                                      </p:cBhvr>
                                      <p:to>
                                        <p:strVal val="visible"/>
                                      </p:to>
                                    </p:set>
                                    <p:animEffect transition="in" filter="fade">
                                      <p:cBhvr>
                                        <p:cTn id="31" dur="1250"/>
                                        <p:tgtEl>
                                          <p:spTgt spid="6">
                                            <p:txEl>
                                              <p:pRg st="5" end="5"/>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6">
                                            <p:txEl>
                                              <p:pRg st="6" end="6"/>
                                            </p:txEl>
                                          </p:spTgt>
                                        </p:tgtEl>
                                        <p:attrNameLst>
                                          <p:attrName>style.visibility</p:attrName>
                                        </p:attrNameLst>
                                      </p:cBhvr>
                                      <p:to>
                                        <p:strVal val="visible"/>
                                      </p:to>
                                    </p:set>
                                    <p:animEffect transition="in" filter="fade">
                                      <p:cBhvr>
                                        <p:cTn id="34" dur="1250"/>
                                        <p:tgtEl>
                                          <p:spTgt spid="6">
                                            <p:txEl>
                                              <p:pRg st="6" end="6"/>
                                            </p:txEl>
                                          </p:spTgt>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6">
                                            <p:txEl>
                                              <p:pRg st="7" end="7"/>
                                            </p:txEl>
                                          </p:spTgt>
                                        </p:tgtEl>
                                        <p:attrNameLst>
                                          <p:attrName>style.visibility</p:attrName>
                                        </p:attrNameLst>
                                      </p:cBhvr>
                                      <p:to>
                                        <p:strVal val="visible"/>
                                      </p:to>
                                    </p:set>
                                    <p:animEffect transition="in" filter="fade">
                                      <p:cBhvr>
                                        <p:cTn id="37" dur="1250"/>
                                        <p:tgtEl>
                                          <p:spTgt spid="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6"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33386"/>
            <a:ext cx="6769768" cy="1143000"/>
          </a:xfrm>
          <a:solidFill>
            <a:schemeClr val="accent2">
              <a:lumMod val="75000"/>
            </a:schemeClr>
          </a:solidFill>
        </p:spPr>
        <p:txBody>
          <a:bodyPr/>
          <a:lstStyle/>
          <a:p>
            <a:r>
              <a:rPr lang="en-US" dirty="0" smtClean="0"/>
              <a:t>Six-minute Walk Test</a:t>
            </a:r>
            <a:endParaRPr lang="en-US" dirty="0"/>
          </a:p>
        </p:txBody>
      </p:sp>
      <p:sp>
        <p:nvSpPr>
          <p:cNvPr id="3" name="Content Placeholder 2"/>
          <p:cNvSpPr>
            <a:spLocks noGrp="1"/>
          </p:cNvSpPr>
          <p:nvPr>
            <p:ph sz="half" idx="1"/>
          </p:nvPr>
        </p:nvSpPr>
        <p:spPr>
          <a:xfrm>
            <a:off x="-228600" y="1501172"/>
            <a:ext cx="3657600" cy="4077474"/>
          </a:xfrm>
        </p:spPr>
        <p:txBody>
          <a:bodyPr/>
          <a:lstStyle/>
          <a:p>
            <a:pPr marL="0" indent="0" algn="r">
              <a:buNone/>
            </a:pPr>
            <a:r>
              <a:rPr lang="en-US" sz="3000" b="1" dirty="0">
                <a:solidFill>
                  <a:schemeClr val="accent2">
                    <a:lumMod val="75000"/>
                  </a:schemeClr>
                </a:solidFill>
              </a:rPr>
              <a:t>BMI</a:t>
            </a:r>
            <a:r>
              <a:rPr lang="en-US" sz="3000" b="1" dirty="0" smtClean="0">
                <a:solidFill>
                  <a:schemeClr val="accent2">
                    <a:lumMod val="75000"/>
                  </a:schemeClr>
                </a:solidFill>
              </a:rPr>
              <a:t>:</a:t>
            </a:r>
          </a:p>
          <a:p>
            <a:pPr marL="0" indent="0" algn="r">
              <a:buNone/>
            </a:pPr>
            <a:r>
              <a:rPr lang="en-US" sz="3000" b="1" dirty="0" smtClean="0">
                <a:solidFill>
                  <a:schemeClr val="accent2">
                    <a:lumMod val="75000"/>
                  </a:schemeClr>
                </a:solidFill>
              </a:rPr>
              <a:t>WHR:</a:t>
            </a:r>
          </a:p>
          <a:p>
            <a:pPr marL="0" indent="0" algn="r">
              <a:buNone/>
            </a:pPr>
            <a:r>
              <a:rPr lang="en-US" sz="3000" b="1" dirty="0" smtClean="0">
                <a:solidFill>
                  <a:schemeClr val="accent2">
                    <a:lumMod val="75000"/>
                  </a:schemeClr>
                </a:solidFill>
              </a:rPr>
              <a:t>Baseline SpO</a:t>
            </a:r>
            <a:r>
              <a:rPr lang="en-US" sz="3000" b="1" baseline="-25000" dirty="0" smtClean="0">
                <a:solidFill>
                  <a:schemeClr val="accent2">
                    <a:lumMod val="75000"/>
                  </a:schemeClr>
                </a:solidFill>
              </a:rPr>
              <a:t>2</a:t>
            </a:r>
            <a:r>
              <a:rPr lang="en-US" sz="3000" b="1" dirty="0" smtClean="0">
                <a:solidFill>
                  <a:schemeClr val="accent2">
                    <a:lumMod val="75000"/>
                  </a:schemeClr>
                </a:solidFill>
              </a:rPr>
              <a:t>:</a:t>
            </a:r>
          </a:p>
          <a:p>
            <a:pPr marL="0" indent="0" algn="r">
              <a:buNone/>
            </a:pPr>
            <a:r>
              <a:rPr lang="en-US" sz="3000" b="1" dirty="0" smtClean="0">
                <a:solidFill>
                  <a:schemeClr val="accent2">
                    <a:lumMod val="75000"/>
                  </a:schemeClr>
                </a:solidFill>
              </a:rPr>
              <a:t> 6MWD</a:t>
            </a:r>
            <a:r>
              <a:rPr lang="en-US" sz="3000" b="1" dirty="0">
                <a:solidFill>
                  <a:schemeClr val="accent2">
                    <a:lumMod val="75000"/>
                  </a:schemeClr>
                </a:solidFill>
              </a:rPr>
              <a:t>:</a:t>
            </a:r>
            <a:endParaRPr lang="en-US" sz="3000" b="1" dirty="0" smtClean="0">
              <a:solidFill>
                <a:schemeClr val="accent2">
                  <a:lumMod val="75000"/>
                </a:schemeClr>
              </a:solidFill>
            </a:endParaRPr>
          </a:p>
          <a:p>
            <a:pPr marL="0" indent="0" algn="r">
              <a:buNone/>
            </a:pPr>
            <a:r>
              <a:rPr lang="en-US" sz="3000" b="1" dirty="0">
                <a:solidFill>
                  <a:schemeClr val="accent2">
                    <a:lumMod val="75000"/>
                  </a:schemeClr>
                </a:solidFill>
              </a:rPr>
              <a:t>Peak HR</a:t>
            </a:r>
            <a:r>
              <a:rPr lang="en-US" sz="3000" b="1" dirty="0" smtClean="0">
                <a:solidFill>
                  <a:schemeClr val="accent2">
                    <a:lumMod val="75000"/>
                  </a:schemeClr>
                </a:solidFill>
              </a:rPr>
              <a:t>:</a:t>
            </a:r>
            <a:endParaRPr lang="en-US" sz="3000" b="1" dirty="0">
              <a:solidFill>
                <a:schemeClr val="accent2">
                  <a:lumMod val="75000"/>
                </a:schemeClr>
              </a:solidFill>
            </a:endParaRPr>
          </a:p>
          <a:p>
            <a:pPr marL="0" indent="0" algn="r">
              <a:buNone/>
            </a:pPr>
            <a:r>
              <a:rPr lang="en-US" sz="3000" b="1" dirty="0">
                <a:solidFill>
                  <a:schemeClr val="accent2">
                    <a:lumMod val="75000"/>
                  </a:schemeClr>
                </a:solidFill>
              </a:rPr>
              <a:t>HR @2min post</a:t>
            </a:r>
            <a:r>
              <a:rPr lang="en-US" sz="3000" b="1" dirty="0" smtClean="0">
                <a:solidFill>
                  <a:schemeClr val="accent2">
                    <a:lumMod val="75000"/>
                  </a:schemeClr>
                </a:solidFill>
              </a:rPr>
              <a:t>:</a:t>
            </a:r>
          </a:p>
          <a:p>
            <a:pPr marL="0" indent="0" algn="r">
              <a:buNone/>
            </a:pPr>
            <a:r>
              <a:rPr lang="en-US" sz="3000" b="1" dirty="0" smtClean="0">
                <a:solidFill>
                  <a:schemeClr val="accent2">
                    <a:lumMod val="75000"/>
                  </a:schemeClr>
                </a:solidFill>
              </a:rPr>
              <a:t>Post exertion SpO</a:t>
            </a:r>
            <a:r>
              <a:rPr lang="en-US" sz="3000" b="1" baseline="-25000" dirty="0" smtClean="0">
                <a:solidFill>
                  <a:schemeClr val="accent2">
                    <a:lumMod val="75000"/>
                  </a:schemeClr>
                </a:solidFill>
              </a:rPr>
              <a:t>2</a:t>
            </a:r>
            <a:r>
              <a:rPr lang="en-US" sz="3000" b="1" dirty="0" smtClean="0">
                <a:solidFill>
                  <a:schemeClr val="accent2">
                    <a:lumMod val="75000"/>
                  </a:schemeClr>
                </a:solidFill>
              </a:rPr>
              <a:t>:</a:t>
            </a:r>
          </a:p>
          <a:p>
            <a:pPr marL="0" indent="0" algn="r">
              <a:buNone/>
            </a:pPr>
            <a:r>
              <a:rPr lang="en-US" sz="3000" b="1" dirty="0" smtClean="0">
                <a:solidFill>
                  <a:schemeClr val="accent2">
                    <a:lumMod val="75000"/>
                  </a:schemeClr>
                </a:solidFill>
              </a:rPr>
              <a:t>Other:</a:t>
            </a:r>
          </a:p>
        </p:txBody>
      </p:sp>
      <p:sp>
        <p:nvSpPr>
          <p:cNvPr id="8" name="Content Placeholder 2" descr="BMI: 26.8 (overweight)&#10;WHR: 0.96&#10;Baseline SpO2: 94%&#10;6MWD: 350m (51% pred)&#10;Peak HR: 134/min&#10;HR @2min post: 108/min&#10;Post exertion SPO2: -11% (84%)&#10;Other: Requirs 2 LPM oxygen to stay above 90%"/>
          <p:cNvSpPr txBox="1">
            <a:spLocks/>
          </p:cNvSpPr>
          <p:nvPr/>
        </p:nvSpPr>
        <p:spPr bwMode="auto">
          <a:xfrm>
            <a:off x="3429000" y="1501171"/>
            <a:ext cx="5410200" cy="407747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18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0" indent="0">
              <a:buNone/>
            </a:pPr>
            <a:r>
              <a:rPr lang="en-US" sz="3000" dirty="0" smtClean="0"/>
              <a:t>26.8 (overweight)</a:t>
            </a:r>
          </a:p>
          <a:p>
            <a:pPr marL="0" indent="0">
              <a:buNone/>
            </a:pPr>
            <a:r>
              <a:rPr lang="en-US" sz="3000" dirty="0" smtClean="0"/>
              <a:t>0.96 </a:t>
            </a:r>
          </a:p>
          <a:p>
            <a:pPr marL="0" indent="0">
              <a:buNone/>
            </a:pPr>
            <a:r>
              <a:rPr lang="en-US" sz="3000" dirty="0" smtClean="0"/>
              <a:t>94%</a:t>
            </a:r>
          </a:p>
          <a:p>
            <a:pPr marL="0" indent="0">
              <a:buNone/>
            </a:pPr>
            <a:r>
              <a:rPr lang="en-US" sz="3000" dirty="0" smtClean="0"/>
              <a:t>350m (51% </a:t>
            </a:r>
            <a:r>
              <a:rPr lang="en-US" sz="3000" dirty="0" err="1" smtClean="0"/>
              <a:t>pred</a:t>
            </a:r>
            <a:r>
              <a:rPr lang="en-US" sz="3000" dirty="0" smtClean="0"/>
              <a:t>)</a:t>
            </a:r>
          </a:p>
          <a:p>
            <a:pPr marL="0" indent="0">
              <a:buNone/>
            </a:pPr>
            <a:r>
              <a:rPr lang="en-US" sz="3000" dirty="0" smtClean="0"/>
              <a:t>134/min</a:t>
            </a:r>
          </a:p>
          <a:p>
            <a:pPr marL="0" indent="0">
              <a:buNone/>
            </a:pPr>
            <a:r>
              <a:rPr lang="en-US" sz="3000" dirty="0" smtClean="0"/>
              <a:t>108/min</a:t>
            </a:r>
          </a:p>
          <a:p>
            <a:pPr marL="0" indent="0">
              <a:buNone/>
            </a:pPr>
            <a:r>
              <a:rPr lang="en-US" sz="3000" dirty="0" smtClean="0"/>
              <a:t>-11% (84%)</a:t>
            </a:r>
          </a:p>
        </p:txBody>
      </p:sp>
      <p:sp>
        <p:nvSpPr>
          <p:cNvPr id="4" name="Rectangle 3" descr="&quot;&quot;"/>
          <p:cNvSpPr/>
          <p:nvPr/>
        </p:nvSpPr>
        <p:spPr>
          <a:xfrm>
            <a:off x="3429000" y="5360622"/>
            <a:ext cx="3124200" cy="1477328"/>
          </a:xfrm>
          <a:prstGeom prst="rect">
            <a:avLst/>
          </a:prstGeom>
        </p:spPr>
        <p:txBody>
          <a:bodyPr wrap="square">
            <a:spAutoFit/>
          </a:bodyPr>
          <a:lstStyle/>
          <a:p>
            <a:pPr lvl="0"/>
            <a:r>
              <a:rPr lang="en-US" sz="3000" dirty="0">
                <a:solidFill>
                  <a:prstClr val="white"/>
                </a:solidFill>
                <a:latin typeface="+mj-lt"/>
              </a:rPr>
              <a:t>Requires 2 LPM oxygen to stay above 90%</a:t>
            </a:r>
          </a:p>
        </p:txBody>
      </p:sp>
      <p:pic>
        <p:nvPicPr>
          <p:cNvPr id="3074" name="Picture 2" descr="diagram of six minute walking test"/>
          <p:cNvPicPr>
            <a:picLocks noChangeAspect="1" noChangeArrowheads="1"/>
          </p:cNvPicPr>
          <p:nvPr/>
        </p:nvPicPr>
        <p:blipFill rotWithShape="1">
          <a:blip r:embed="rId3">
            <a:extLst>
              <a:ext uri="{28A0092B-C50C-407E-A947-70E740481C1C}">
                <a14:useLocalDpi xmlns:a14="http://schemas.microsoft.com/office/drawing/2010/main" val="0"/>
              </a:ext>
            </a:extLst>
          </a:blip>
          <a:srcRect l="16726" r="8843"/>
          <a:stretch/>
        </p:blipFill>
        <p:spPr bwMode="auto">
          <a:xfrm>
            <a:off x="6769768" y="133386"/>
            <a:ext cx="5334000" cy="6656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8869442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descr="&quot;&quot;"/>
          <p:cNvSpPr/>
          <p:nvPr/>
        </p:nvSpPr>
        <p:spPr>
          <a:xfrm>
            <a:off x="0" y="0"/>
            <a:ext cx="12192000" cy="1485900"/>
          </a:xfrm>
          <a:prstGeom prst="rect">
            <a:avLst/>
          </a:prstGeom>
          <a:solidFill>
            <a:schemeClr val="bg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3" descr="image of My VeHU Campus blue polling Icon"/>
          <p:cNvPicPr>
            <a:picLocks noChangeAspect="1"/>
          </p:cNvPicPr>
          <p:nvPr/>
        </p:nvPicPr>
        <p:blipFill>
          <a:blip r:embed="rId3"/>
          <a:srcRect/>
          <a:stretch>
            <a:fillRect/>
          </a:stretch>
        </p:blipFill>
        <p:spPr bwMode="auto">
          <a:xfrm>
            <a:off x="452188" y="134352"/>
            <a:ext cx="1200151" cy="1200150"/>
          </a:xfrm>
          <a:prstGeom prst="rect">
            <a:avLst/>
          </a:prstGeom>
          <a:noFill/>
          <a:ln w="9525">
            <a:noFill/>
            <a:miter lim="800000"/>
            <a:headEnd/>
            <a:tailEnd/>
          </a:ln>
        </p:spPr>
      </p:pic>
      <p:sp>
        <p:nvSpPr>
          <p:cNvPr id="8" name="Title 3"/>
          <p:cNvSpPr>
            <a:spLocks noGrp="1"/>
          </p:cNvSpPr>
          <p:nvPr>
            <p:ph type="title"/>
          </p:nvPr>
        </p:nvSpPr>
        <p:spPr>
          <a:xfrm>
            <a:off x="1820779" y="186489"/>
            <a:ext cx="4275223" cy="1143000"/>
          </a:xfrm>
        </p:spPr>
        <p:txBody>
          <a:bodyPr/>
          <a:lstStyle/>
          <a:p>
            <a:pPr eaLnBrk="1" hangingPunct="1"/>
            <a:r>
              <a:rPr lang="en-US" sz="5600" b="1" dirty="0" smtClean="0"/>
              <a:t>Poll Results</a:t>
            </a:r>
          </a:p>
        </p:txBody>
      </p:sp>
      <p:sp>
        <p:nvSpPr>
          <p:cNvPr id="5" name="Content Placeholder 4" descr="What would you do next? &#10;A. Still smoking –so do nothing  &#10;B. Change pulmonary medications&#10;C. Additional pulmonary work-up&#10;D. Proceed straight to “lung biopsy”&#10;"/>
          <p:cNvSpPr>
            <a:spLocks/>
          </p:cNvSpPr>
          <p:nvPr/>
        </p:nvSpPr>
        <p:spPr bwMode="auto">
          <a:xfrm>
            <a:off x="304800" y="1672390"/>
            <a:ext cx="5791200" cy="5185611"/>
          </a:xfrm>
          <a:prstGeom prst="rect">
            <a:avLst/>
          </a:prstGeom>
          <a:noFill/>
          <a:ln w="9525">
            <a:noFill/>
            <a:miter lim="800000"/>
            <a:headEnd/>
            <a:tailEnd/>
          </a:ln>
        </p:spPr>
        <p:txBody>
          <a:bodyPr/>
          <a:lstStyle/>
          <a:p>
            <a:pPr>
              <a:lnSpc>
                <a:spcPct val="90000"/>
              </a:lnSpc>
              <a:spcBef>
                <a:spcPct val="20000"/>
              </a:spcBef>
              <a:buFont typeface="Arial" charset="0"/>
              <a:buNone/>
            </a:pPr>
            <a:r>
              <a:rPr lang="en-US" sz="4000" dirty="0">
                <a:latin typeface="Calibri" pitchFamily="34" charset="0"/>
              </a:rPr>
              <a:t>What would you do next? </a:t>
            </a:r>
            <a:endParaRPr lang="en-US" sz="4000" dirty="0">
              <a:solidFill>
                <a:srgbClr val="FF0000"/>
              </a:solidFill>
              <a:latin typeface="Calibri" pitchFamily="34" charset="0"/>
            </a:endParaRPr>
          </a:p>
          <a:p>
            <a:pPr marL="1314450" lvl="2" indent="-514350">
              <a:lnSpc>
                <a:spcPts val="3600"/>
              </a:lnSpc>
              <a:spcBef>
                <a:spcPct val="20000"/>
              </a:spcBef>
              <a:spcAft>
                <a:spcPts val="600"/>
              </a:spcAft>
              <a:buFont typeface="Calibri" pitchFamily="34" charset="0"/>
              <a:buAutoNum type="alphaUcPeriod"/>
            </a:pPr>
            <a:r>
              <a:rPr lang="en-US" sz="3600" dirty="0">
                <a:latin typeface="Calibri" pitchFamily="34" charset="0"/>
              </a:rPr>
              <a:t>Still smoking –so do nothing  </a:t>
            </a:r>
          </a:p>
          <a:p>
            <a:pPr marL="1314450" lvl="2" indent="-514350">
              <a:lnSpc>
                <a:spcPts val="3600"/>
              </a:lnSpc>
              <a:spcBef>
                <a:spcPct val="20000"/>
              </a:spcBef>
              <a:spcAft>
                <a:spcPts val="600"/>
              </a:spcAft>
              <a:buFont typeface="Calibri" pitchFamily="34" charset="0"/>
              <a:buAutoNum type="alphaUcPeriod"/>
            </a:pPr>
            <a:r>
              <a:rPr lang="en-US" sz="3600" dirty="0">
                <a:latin typeface="Calibri" pitchFamily="34" charset="0"/>
              </a:rPr>
              <a:t>Change pulmonary medications</a:t>
            </a:r>
          </a:p>
          <a:p>
            <a:pPr marL="1314450" lvl="2" indent="-514350">
              <a:lnSpc>
                <a:spcPts val="3600"/>
              </a:lnSpc>
              <a:spcBef>
                <a:spcPct val="20000"/>
              </a:spcBef>
              <a:spcAft>
                <a:spcPts val="600"/>
              </a:spcAft>
              <a:buFont typeface="Calibri" pitchFamily="34" charset="0"/>
              <a:buAutoNum type="alphaUcPeriod"/>
            </a:pPr>
            <a:r>
              <a:rPr lang="en-US" sz="3600" dirty="0">
                <a:latin typeface="Calibri" pitchFamily="34" charset="0"/>
              </a:rPr>
              <a:t>Additional pulmonary work-up</a:t>
            </a:r>
          </a:p>
          <a:p>
            <a:pPr marL="1314450" lvl="2" indent="-514350">
              <a:lnSpc>
                <a:spcPts val="3600"/>
              </a:lnSpc>
              <a:spcBef>
                <a:spcPct val="20000"/>
              </a:spcBef>
              <a:spcAft>
                <a:spcPts val="600"/>
              </a:spcAft>
              <a:buFont typeface="Calibri" pitchFamily="34" charset="0"/>
              <a:buAutoNum type="alphaUcPeriod"/>
            </a:pPr>
            <a:r>
              <a:rPr lang="en-US" sz="3600" dirty="0">
                <a:latin typeface="Calibri" pitchFamily="34" charset="0"/>
              </a:rPr>
              <a:t>Proceed straight to “lung biopsy”</a:t>
            </a:r>
          </a:p>
        </p:txBody>
      </p:sp>
    </p:spTree>
    <p:extLst>
      <p:ext uri="{BB962C8B-B14F-4D97-AF65-F5344CB8AC3E}">
        <p14:creationId xmlns:p14="http://schemas.microsoft.com/office/powerpoint/2010/main" val="35444786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descr="U.S. Department of Veterans Affairs "/>
          <p:cNvSpPr>
            <a:spLocks noGrp="1"/>
          </p:cNvSpPr>
          <p:nvPr>
            <p:ph type="title"/>
          </p:nvPr>
        </p:nvSpPr>
        <p:spPr/>
        <p:txBody>
          <a:bodyPr/>
          <a:lstStyle/>
          <a:p>
            <a:endParaRPr lang="en-US" dirty="0"/>
          </a:p>
        </p:txBody>
      </p:sp>
      <p:pic>
        <p:nvPicPr>
          <p:cNvPr id="4" name="Picture 2" descr="Airborne Hazards and Open Burn Pit Registry website home page"/>
          <p:cNvPicPr>
            <a:picLocks noChangeAspect="1" noChangeArrowheads="1"/>
          </p:cNvPicPr>
          <p:nvPr/>
        </p:nvPicPr>
        <p:blipFill rotWithShape="1">
          <a:blip r:embed="rId3"/>
          <a:srcRect l="1231" r="2170" b="20087"/>
          <a:stretch/>
        </p:blipFill>
        <p:spPr bwMode="auto">
          <a:xfrm>
            <a:off x="8021" y="0"/>
            <a:ext cx="12183979" cy="5486400"/>
          </a:xfrm>
          <a:prstGeom prst="rect">
            <a:avLst/>
          </a:prstGeom>
          <a:noFill/>
          <a:ln w="9525">
            <a:noFill/>
            <a:miter lim="800000"/>
            <a:headEnd/>
            <a:tailEnd/>
          </a:ln>
        </p:spPr>
      </p:pic>
      <p:pic>
        <p:nvPicPr>
          <p:cNvPr id="12" name="Picture 2" descr="Airborne Hazards and Open Burn Pit Registry home page with three boxes with text:&#10;Why Sign up?&#10;Is this for me?&#10;Sign up in 4 easy steps"/>
          <p:cNvPicPr>
            <a:picLocks noChangeAspect="1" noChangeArrowheads="1"/>
          </p:cNvPicPr>
          <p:nvPr/>
        </p:nvPicPr>
        <p:blipFill rotWithShape="1">
          <a:blip r:embed="rId3"/>
          <a:srcRect l="1231" t="26638" r="2170" b="20086"/>
          <a:stretch/>
        </p:blipFill>
        <p:spPr bwMode="auto">
          <a:xfrm>
            <a:off x="24061" y="1640634"/>
            <a:ext cx="12183979" cy="3657600"/>
          </a:xfrm>
          <a:prstGeom prst="rect">
            <a:avLst/>
          </a:prstGeom>
          <a:noFill/>
          <a:ln w="9525">
            <a:noFill/>
            <a:miter lim="800000"/>
            <a:headEnd/>
            <a:tailEnd/>
          </a:ln>
        </p:spPr>
      </p:pic>
      <p:pic>
        <p:nvPicPr>
          <p:cNvPr id="6" name="Picture 2" descr="U.S. Department of Veterans Affairs. 810 Vermont Avenue, NW Washington, DC 20420. Last reviewed/updated June 18, 2013."/>
          <p:cNvPicPr>
            <a:picLocks noChangeAspect="1" noChangeArrowheads="1"/>
          </p:cNvPicPr>
          <p:nvPr/>
        </p:nvPicPr>
        <p:blipFill rotWithShape="1">
          <a:blip r:embed="rId3"/>
          <a:srcRect l="1231" t="82133" r="2170" b="9989"/>
          <a:stretch/>
        </p:blipFill>
        <p:spPr bwMode="auto">
          <a:xfrm>
            <a:off x="-8021" y="5093373"/>
            <a:ext cx="12200020" cy="541546"/>
          </a:xfrm>
          <a:prstGeom prst="rect">
            <a:avLst/>
          </a:prstGeom>
          <a:noFill/>
          <a:ln w="9525">
            <a:noFill/>
            <a:miter lim="800000"/>
            <a:headEnd/>
            <a:tailEnd/>
          </a:ln>
        </p:spPr>
      </p:pic>
      <p:sp>
        <p:nvSpPr>
          <p:cNvPr id="9" name="TextBox 8" descr="1"/>
          <p:cNvSpPr txBox="1"/>
          <p:nvPr/>
        </p:nvSpPr>
        <p:spPr>
          <a:xfrm>
            <a:off x="120317" y="5286527"/>
            <a:ext cx="1592179" cy="1631216"/>
          </a:xfrm>
          <a:prstGeom prst="rect">
            <a:avLst/>
          </a:prstGeom>
          <a:noFill/>
        </p:spPr>
        <p:txBody>
          <a:bodyPr wrap="square" rtlCol="0">
            <a:spAutoFit/>
          </a:bodyPr>
          <a:lstStyle/>
          <a:p>
            <a:pPr algn="ctr"/>
            <a:r>
              <a:rPr lang="en-US" sz="10000" b="1" dirty="0">
                <a:solidFill>
                  <a:schemeClr val="bg1">
                    <a:lumMod val="75000"/>
                    <a:lumOff val="25000"/>
                  </a:schemeClr>
                </a:solidFill>
              </a:rPr>
              <a:t>1</a:t>
            </a:r>
          </a:p>
        </p:txBody>
      </p:sp>
      <p:sp>
        <p:nvSpPr>
          <p:cNvPr id="5" name="Rectangle 4" descr="On-line self-assessment questionaire (SAQ)"/>
          <p:cNvSpPr/>
          <p:nvPr/>
        </p:nvSpPr>
        <p:spPr>
          <a:xfrm>
            <a:off x="1409701" y="5673210"/>
            <a:ext cx="4419600" cy="954107"/>
          </a:xfrm>
          <a:prstGeom prst="rect">
            <a:avLst/>
          </a:prstGeom>
        </p:spPr>
        <p:txBody>
          <a:bodyPr wrap="square">
            <a:spAutoFit/>
          </a:bodyPr>
          <a:lstStyle/>
          <a:p>
            <a:pPr eaLnBrk="1" fontAlgn="auto" hangingPunct="1">
              <a:spcAft>
                <a:spcPts val="0"/>
              </a:spcAft>
              <a:defRPr/>
            </a:pPr>
            <a:r>
              <a:rPr lang="en-US" altLang="en-US" sz="2800" dirty="0">
                <a:solidFill>
                  <a:schemeClr val="bg1">
                    <a:lumMod val="85000"/>
                    <a:lumOff val="15000"/>
                  </a:schemeClr>
                </a:solidFill>
              </a:rPr>
              <a:t>On-line self-assessment questionnaire (SAQ</a:t>
            </a:r>
            <a:r>
              <a:rPr lang="en-US" altLang="en-US" sz="2800" dirty="0" smtClean="0">
                <a:solidFill>
                  <a:schemeClr val="bg1">
                    <a:lumMod val="85000"/>
                    <a:lumOff val="15000"/>
                  </a:schemeClr>
                </a:solidFill>
              </a:rPr>
              <a:t>)</a:t>
            </a:r>
            <a:endParaRPr lang="en-US" altLang="en-US" sz="2800" dirty="0">
              <a:solidFill>
                <a:schemeClr val="bg1">
                  <a:lumMod val="85000"/>
                  <a:lumOff val="15000"/>
                </a:schemeClr>
              </a:solidFill>
            </a:endParaRPr>
          </a:p>
        </p:txBody>
      </p:sp>
      <p:sp>
        <p:nvSpPr>
          <p:cNvPr id="10" name="TextBox 9" descr="2"/>
          <p:cNvSpPr txBox="1"/>
          <p:nvPr/>
        </p:nvSpPr>
        <p:spPr>
          <a:xfrm>
            <a:off x="6551193" y="5286527"/>
            <a:ext cx="1592179" cy="1631216"/>
          </a:xfrm>
          <a:prstGeom prst="rect">
            <a:avLst/>
          </a:prstGeom>
          <a:noFill/>
        </p:spPr>
        <p:txBody>
          <a:bodyPr wrap="square" rtlCol="0">
            <a:spAutoFit/>
          </a:bodyPr>
          <a:lstStyle/>
          <a:p>
            <a:pPr algn="ctr"/>
            <a:r>
              <a:rPr lang="en-US" sz="10000" b="1" dirty="0" smtClean="0">
                <a:solidFill>
                  <a:schemeClr val="bg1">
                    <a:lumMod val="75000"/>
                    <a:lumOff val="25000"/>
                  </a:schemeClr>
                </a:solidFill>
              </a:rPr>
              <a:t>2</a:t>
            </a:r>
            <a:endParaRPr lang="en-US" sz="10000" b="1" dirty="0">
              <a:solidFill>
                <a:schemeClr val="bg1">
                  <a:lumMod val="75000"/>
                  <a:lumOff val="25000"/>
                </a:schemeClr>
              </a:solidFill>
            </a:endParaRPr>
          </a:p>
        </p:txBody>
      </p:sp>
      <p:sp>
        <p:nvSpPr>
          <p:cNvPr id="8" name="Rectangle 7" descr="Optional in-person clinical evaluation"/>
          <p:cNvSpPr/>
          <p:nvPr/>
        </p:nvSpPr>
        <p:spPr>
          <a:xfrm>
            <a:off x="7912767" y="5677223"/>
            <a:ext cx="3810000" cy="954107"/>
          </a:xfrm>
          <a:prstGeom prst="rect">
            <a:avLst/>
          </a:prstGeom>
        </p:spPr>
        <p:txBody>
          <a:bodyPr wrap="square">
            <a:spAutoFit/>
          </a:bodyPr>
          <a:lstStyle/>
          <a:p>
            <a:pPr lvl="0" fontAlgn="auto">
              <a:spcAft>
                <a:spcPts val="0"/>
              </a:spcAft>
              <a:defRPr/>
            </a:pPr>
            <a:r>
              <a:rPr lang="en-US" altLang="en-US" sz="2800" dirty="0">
                <a:solidFill>
                  <a:prstClr val="black">
                    <a:lumMod val="85000"/>
                    <a:lumOff val="15000"/>
                  </a:prstClr>
                </a:solidFill>
              </a:rPr>
              <a:t>Optional in-person clinical evaluation</a:t>
            </a:r>
          </a:p>
        </p:txBody>
      </p:sp>
      <p:sp>
        <p:nvSpPr>
          <p:cNvPr id="11" name="Rectangle 10" descr="&quot;&quot;"/>
          <p:cNvSpPr/>
          <p:nvPr/>
        </p:nvSpPr>
        <p:spPr>
          <a:xfrm>
            <a:off x="381000" y="5532587"/>
            <a:ext cx="5257800" cy="1188720"/>
          </a:xfrm>
          <a:prstGeom prst="rect">
            <a:avLst/>
          </a:prstGeom>
          <a:noFill/>
          <a:ln>
            <a:solidFill>
              <a:schemeClr val="bg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descr="&quot;&quot;"/>
          <p:cNvSpPr/>
          <p:nvPr/>
        </p:nvSpPr>
        <p:spPr>
          <a:xfrm>
            <a:off x="6551192" y="5531838"/>
            <a:ext cx="5257800" cy="1188720"/>
          </a:xfrm>
          <a:prstGeom prst="rect">
            <a:avLst/>
          </a:prstGeom>
          <a:noFill/>
          <a:ln>
            <a:solidFill>
              <a:schemeClr val="bg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8491542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p:cNvSpPr>
          <p:nvPr>
            <p:ph type="title" idx="4294967295"/>
          </p:nvPr>
        </p:nvSpPr>
        <p:spPr>
          <a:xfrm>
            <a:off x="0" y="274638"/>
            <a:ext cx="12192000" cy="1143000"/>
          </a:xfrm>
          <a:solidFill>
            <a:schemeClr val="accent2">
              <a:lumMod val="75000"/>
            </a:schemeClr>
          </a:solidFill>
        </p:spPr>
        <p:txBody>
          <a:bodyPr/>
          <a:lstStyle/>
          <a:p>
            <a:pPr algn="l"/>
            <a:r>
              <a:rPr lang="en-US" dirty="0" smtClean="0"/>
              <a:t>       What about lung biopsy?</a:t>
            </a:r>
          </a:p>
        </p:txBody>
      </p:sp>
      <p:pic>
        <p:nvPicPr>
          <p:cNvPr id="8" name="Picture 7" descr="silhouette of a man's head "/>
          <p:cNvPicPr>
            <a:picLocks noChangeAspect="1"/>
          </p:cNvPicPr>
          <p:nvPr/>
        </p:nvPicPr>
        <p:blipFill rotWithShape="1">
          <a:blip r:embed="rId3" cstate="print">
            <a:duotone>
              <a:schemeClr val="bg2">
                <a:shade val="45000"/>
                <a:satMod val="135000"/>
              </a:schemeClr>
              <a:prstClr val="white"/>
            </a:duotone>
            <a:extLst>
              <a:ext uri="{BEBA8EAE-BF5A-486C-A8C5-ECC9F3942E4B}">
                <a14:imgProps xmlns:a14="http://schemas.microsoft.com/office/drawing/2010/main">
                  <a14:imgLayer r:embed="rId4">
                    <a14:imgEffect>
                      <a14:backgroundRemoval t="5140" b="99582" l="7618" r="76475">
                        <a14:foregroundMark x1="75056" y1="98565" x2="75056" y2="98565"/>
                      </a14:backgroundRemoval>
                    </a14:imgEffect>
                  </a14:imgLayer>
                </a14:imgProps>
              </a:ext>
              <a:ext uri="{28A0092B-C50C-407E-A947-70E740481C1C}">
                <a14:useLocalDpi xmlns:a14="http://schemas.microsoft.com/office/drawing/2010/main" val="0"/>
              </a:ext>
            </a:extLst>
          </a:blip>
          <a:srcRect l="1" r="43212" b="45323"/>
          <a:stretch/>
        </p:blipFill>
        <p:spPr>
          <a:xfrm>
            <a:off x="7543800" y="202530"/>
            <a:ext cx="3886200" cy="3741821"/>
          </a:xfrm>
          <a:prstGeom prst="rect">
            <a:avLst/>
          </a:prstGeom>
        </p:spPr>
      </p:pic>
      <p:sp>
        <p:nvSpPr>
          <p:cNvPr id="79875" name="Rectangle 3"/>
          <p:cNvSpPr>
            <a:spLocks noGrp="1"/>
          </p:cNvSpPr>
          <p:nvPr>
            <p:ph type="body" idx="4294967295"/>
          </p:nvPr>
        </p:nvSpPr>
        <p:spPr>
          <a:xfrm>
            <a:off x="902365" y="2073441"/>
            <a:ext cx="10972800" cy="4525963"/>
          </a:xfrm>
        </p:spPr>
        <p:txBody>
          <a:bodyPr/>
          <a:lstStyle/>
          <a:p>
            <a:r>
              <a:rPr lang="en-US" dirty="0" smtClean="0"/>
              <a:t>When is lung biopsy indicated?</a:t>
            </a:r>
          </a:p>
          <a:p>
            <a:r>
              <a:rPr lang="en-US" dirty="0" smtClean="0"/>
              <a:t>What type of biopsy is indicated?</a:t>
            </a:r>
          </a:p>
          <a:p>
            <a:pPr lvl="1"/>
            <a:r>
              <a:rPr lang="en-US" dirty="0" smtClean="0"/>
              <a:t>Bronchoscopy with biopsy</a:t>
            </a:r>
          </a:p>
          <a:p>
            <a:pPr lvl="1"/>
            <a:r>
              <a:rPr lang="en-US" dirty="0" smtClean="0"/>
              <a:t>Surgical </a:t>
            </a:r>
            <a:r>
              <a:rPr lang="en-US" dirty="0"/>
              <a:t>lung biopsy (</a:t>
            </a:r>
            <a:r>
              <a:rPr lang="en-US" dirty="0" smtClean="0"/>
              <a:t>VATs)</a:t>
            </a:r>
          </a:p>
          <a:p>
            <a:r>
              <a:rPr lang="en-US" dirty="0" smtClean="0"/>
              <a:t>What are the limitations of each type?</a:t>
            </a:r>
          </a:p>
          <a:p>
            <a:r>
              <a:rPr lang="en-US" dirty="0" smtClean="0"/>
              <a:t>What are the possible complications?</a:t>
            </a:r>
          </a:p>
        </p:txBody>
      </p:sp>
      <p:pic>
        <p:nvPicPr>
          <p:cNvPr id="11" name="Picture 10" descr="pulmonary system inside chest of silhouette of man"/>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0" b="42029" l="22078" r="70130">
                        <a14:foregroundMark x1="63203" y1="40870" x2="35065" y2="41159"/>
                      </a14:backgroundRemoval>
                    </a14:imgEffect>
                    <a14:imgEffect>
                      <a14:saturation sat="66000"/>
                    </a14:imgEffect>
                  </a14:imgLayer>
                </a14:imgProps>
              </a:ext>
              <a:ext uri="{28A0092B-C50C-407E-A947-70E740481C1C}">
                <a14:useLocalDpi xmlns:a14="http://schemas.microsoft.com/office/drawing/2010/main" val="0"/>
              </a:ext>
            </a:extLst>
          </a:blip>
          <a:srcRect l="26724" t="2963" r="27869" b="61846"/>
          <a:stretch/>
        </p:blipFill>
        <p:spPr>
          <a:xfrm flipH="1">
            <a:off x="8001000" y="3352800"/>
            <a:ext cx="4343400" cy="3679621"/>
          </a:xfrm>
          <a:prstGeom prst="rect">
            <a:avLst/>
          </a:prstGeom>
          <a:ln>
            <a:noFill/>
          </a:ln>
          <a:effectLst>
            <a:softEdge rad="112500"/>
          </a:effectLst>
        </p:spPr>
      </p:pic>
      <p:pic>
        <p:nvPicPr>
          <p:cNvPr id="12" name="Picture 11" descr="&quot;&quot;&quot;"/>
          <p:cNvPicPr>
            <a:picLocks noChangeAspect="1"/>
          </p:cNvPicPr>
          <p:nvPr/>
        </p:nvPicPr>
        <p:blipFill rotWithShape="1">
          <a:blip r:embed="rId7" cstate="print">
            <a:duotone>
              <a:schemeClr val="bg2">
                <a:shade val="45000"/>
                <a:satMod val="135000"/>
              </a:schemeClr>
              <a:prstClr val="white"/>
            </a:duotone>
            <a:extLst>
              <a:ext uri="{BEBA8EAE-BF5A-486C-A8C5-ECC9F3942E4B}">
                <a14:imgProps xmlns:a14="http://schemas.microsoft.com/office/drawing/2010/main">
                  <a14:imgLayer r:embed="rId8">
                    <a14:imgEffect>
                      <a14:backgroundRemoval t="5140" b="99582" l="7618" r="76475">
                        <a14:foregroundMark x1="75056" y1="98565" x2="75056" y2="98565"/>
                      </a14:backgroundRemoval>
                    </a14:imgEffect>
                  </a14:imgLayer>
                </a14:imgProps>
              </a:ext>
              <a:ext uri="{28A0092B-C50C-407E-A947-70E740481C1C}">
                <a14:useLocalDpi xmlns:a14="http://schemas.microsoft.com/office/drawing/2010/main" val="0"/>
              </a:ext>
            </a:extLst>
          </a:blip>
          <a:srcRect l="55778" r="33601" b="53732"/>
          <a:stretch/>
        </p:blipFill>
        <p:spPr>
          <a:xfrm>
            <a:off x="11309687" y="170446"/>
            <a:ext cx="726907" cy="3150270"/>
          </a:xfrm>
          <a:prstGeom prst="rect">
            <a:avLst/>
          </a:prstGeom>
        </p:spPr>
      </p:pic>
    </p:spTree>
    <p:extLst>
      <p:ext uri="{BB962C8B-B14F-4D97-AF65-F5344CB8AC3E}">
        <p14:creationId xmlns:p14="http://schemas.microsoft.com/office/powerpoint/2010/main" val="79810581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n laying on hospital bed"/>
          <p:cNvPicPr>
            <a:picLocks noChangeAspect="1"/>
          </p:cNvPicPr>
          <p:nvPr/>
        </p:nvPicPr>
        <p:blipFill rotWithShape="1">
          <a:blip r:embed="rId3">
            <a:extLst>
              <a:ext uri="{28A0092B-C50C-407E-A947-70E740481C1C}">
                <a14:useLocalDpi xmlns:a14="http://schemas.microsoft.com/office/drawing/2010/main" val="0"/>
              </a:ext>
            </a:extLst>
          </a:blip>
          <a:srcRect b="22199"/>
          <a:stretch/>
        </p:blipFill>
        <p:spPr>
          <a:xfrm flipH="1">
            <a:off x="-2" y="-1"/>
            <a:ext cx="12191999" cy="6858001"/>
          </a:xfrm>
          <a:prstGeom prst="rect">
            <a:avLst/>
          </a:prstGeom>
        </p:spPr>
      </p:pic>
      <p:sp>
        <p:nvSpPr>
          <p:cNvPr id="6" name="Rectangle 5" descr="&quot;&quot;"/>
          <p:cNvSpPr/>
          <p:nvPr/>
        </p:nvSpPr>
        <p:spPr>
          <a:xfrm>
            <a:off x="0" y="2"/>
            <a:ext cx="12192000" cy="6857998"/>
          </a:xfrm>
          <a:prstGeom prst="rect">
            <a:avLst/>
          </a:prstGeom>
          <a:solidFill>
            <a:srgbClr val="918669">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634" name="Rectangle 2"/>
          <p:cNvSpPr>
            <a:spLocks noGrp="1"/>
          </p:cNvSpPr>
          <p:nvPr>
            <p:ph type="title" idx="4294967295"/>
          </p:nvPr>
        </p:nvSpPr>
        <p:spPr>
          <a:xfrm>
            <a:off x="0" y="208546"/>
            <a:ext cx="12192000" cy="1143000"/>
          </a:xfrm>
          <a:solidFill>
            <a:schemeClr val="accent2">
              <a:lumMod val="75000"/>
            </a:schemeClr>
          </a:solidFill>
        </p:spPr>
        <p:txBody>
          <a:bodyPr/>
          <a:lstStyle/>
          <a:p>
            <a:pPr algn="l"/>
            <a:r>
              <a:rPr lang="en-US" b="1" dirty="0" smtClean="0"/>
              <a:t>       Hospitalized in 2013</a:t>
            </a:r>
          </a:p>
        </p:txBody>
      </p:sp>
      <p:sp>
        <p:nvSpPr>
          <p:cNvPr id="69635" name="Rectangle 3"/>
          <p:cNvSpPr>
            <a:spLocks noGrp="1"/>
          </p:cNvSpPr>
          <p:nvPr>
            <p:ph type="body" idx="4294967295"/>
          </p:nvPr>
        </p:nvSpPr>
        <p:spPr>
          <a:xfrm>
            <a:off x="762000" y="1118937"/>
            <a:ext cx="10972800" cy="4167982"/>
          </a:xfrm>
        </p:spPr>
        <p:txBody>
          <a:bodyPr/>
          <a:lstStyle/>
          <a:p>
            <a:pPr marL="0" indent="0">
              <a:buNone/>
            </a:pPr>
            <a:endParaRPr lang="en-US" sz="3600" dirty="0" smtClean="0"/>
          </a:p>
          <a:p>
            <a:pPr>
              <a:buFont typeface="Wingdings" panose="05000000000000000000" pitchFamily="2" charset="2"/>
              <a:buChar char="Ø"/>
            </a:pPr>
            <a:r>
              <a:rPr lang="en-US" sz="3600" dirty="0" smtClean="0"/>
              <a:t>Presented with acute respiratory distress</a:t>
            </a:r>
          </a:p>
          <a:p>
            <a:pPr>
              <a:buFont typeface="Wingdings" panose="05000000000000000000" pitchFamily="2" charset="2"/>
              <a:buChar char="Ø"/>
            </a:pPr>
            <a:r>
              <a:rPr lang="en-US" sz="3600" dirty="0" smtClean="0"/>
              <a:t>Bronchoscopy: </a:t>
            </a:r>
          </a:p>
          <a:p>
            <a:pPr lvl="1">
              <a:buFont typeface="Arial" panose="020B0604020202020204" pitchFamily="34" charset="0"/>
              <a:buChar char="•"/>
            </a:pPr>
            <a:r>
              <a:rPr lang="en-US" sz="3600" dirty="0"/>
              <a:t>E</a:t>
            </a:r>
            <a:r>
              <a:rPr lang="en-US" sz="3600" dirty="0" smtClean="0"/>
              <a:t>arly </a:t>
            </a:r>
            <a:r>
              <a:rPr lang="en-US" sz="3600" dirty="0"/>
              <a:t>granulomatous reaction </a:t>
            </a:r>
            <a:endParaRPr lang="en-US" sz="3600" dirty="0" smtClean="0"/>
          </a:p>
          <a:p>
            <a:pPr lvl="1">
              <a:buFont typeface="Arial" panose="020B0604020202020204" pitchFamily="34" charset="0"/>
              <a:buChar char="•"/>
            </a:pPr>
            <a:r>
              <a:rPr lang="en-US" sz="3600" dirty="0"/>
              <a:t>C</a:t>
            </a:r>
            <a:r>
              <a:rPr lang="en-US" sz="3600" dirty="0" smtClean="0"/>
              <a:t>onsistent </a:t>
            </a:r>
            <a:r>
              <a:rPr lang="en-US" sz="3600" dirty="0"/>
              <a:t>with </a:t>
            </a:r>
            <a:r>
              <a:rPr lang="en-US" sz="3600" dirty="0" smtClean="0"/>
              <a:t>silicosis</a:t>
            </a:r>
          </a:p>
          <a:p>
            <a:pPr lvl="1">
              <a:buFont typeface="Arial" panose="020B0604020202020204" pitchFamily="34" charset="0"/>
              <a:buChar char="•"/>
            </a:pPr>
            <a:r>
              <a:rPr lang="en-US" sz="3600" dirty="0"/>
              <a:t>L</a:t>
            </a:r>
            <a:r>
              <a:rPr lang="en-US" sz="3600" dirty="0" smtClean="0"/>
              <a:t>arger </a:t>
            </a:r>
            <a:r>
              <a:rPr lang="en-US" sz="3600" dirty="0"/>
              <a:t>tissues sample was </a:t>
            </a:r>
            <a:r>
              <a:rPr lang="en-US" sz="3600" dirty="0" smtClean="0"/>
              <a:t>recommended</a:t>
            </a:r>
          </a:p>
          <a:p>
            <a:pPr>
              <a:buFont typeface="Arial" panose="020B0604020202020204" pitchFamily="34" charset="0"/>
              <a:buChar char="•"/>
            </a:pPr>
            <a:endParaRPr lang="en-US" sz="3600" dirty="0" smtClean="0"/>
          </a:p>
        </p:txBody>
      </p:sp>
    </p:spTree>
    <p:extLst>
      <p:ext uri="{BB962C8B-B14F-4D97-AF65-F5344CB8AC3E}">
        <p14:creationId xmlns:p14="http://schemas.microsoft.com/office/powerpoint/2010/main" val="201107994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43" y="161420"/>
            <a:ext cx="12175959" cy="1143000"/>
          </a:xfrm>
          <a:solidFill>
            <a:schemeClr val="accent2">
              <a:lumMod val="75000"/>
            </a:schemeClr>
          </a:solidFill>
        </p:spPr>
        <p:txBody>
          <a:bodyPr/>
          <a:lstStyle/>
          <a:p>
            <a:r>
              <a:rPr lang="en-US" sz="4000" b="1" dirty="0" smtClean="0"/>
              <a:t>Constrictive </a:t>
            </a:r>
            <a:r>
              <a:rPr lang="en-US" sz="4000" b="1" dirty="0"/>
              <a:t>Bronchiolitis in OEF/OIF</a:t>
            </a:r>
            <a:endParaRPr lang="en-US" b="1" dirty="0"/>
          </a:p>
        </p:txBody>
      </p:sp>
      <p:sp>
        <p:nvSpPr>
          <p:cNvPr id="3" name="Content Placeholder 2"/>
          <p:cNvSpPr>
            <a:spLocks noGrp="1"/>
          </p:cNvSpPr>
          <p:nvPr>
            <p:ph idx="1"/>
          </p:nvPr>
        </p:nvSpPr>
        <p:spPr>
          <a:xfrm>
            <a:off x="2895600" y="1496817"/>
            <a:ext cx="8458200" cy="4940968"/>
          </a:xfrm>
        </p:spPr>
        <p:txBody>
          <a:bodyPr/>
          <a:lstStyle/>
          <a:p>
            <a:pPr marL="0" indent="0">
              <a:buNone/>
            </a:pPr>
            <a:r>
              <a:rPr lang="en-US" b="1" dirty="0" smtClean="0"/>
              <a:t>NEJM: CB in soldiers </a:t>
            </a:r>
            <a:r>
              <a:rPr lang="en-US" b="1" dirty="0" err="1" smtClean="0"/>
              <a:t>exertional</a:t>
            </a:r>
            <a:r>
              <a:rPr lang="en-US" b="1" dirty="0" smtClean="0"/>
              <a:t> dyspnea</a:t>
            </a:r>
          </a:p>
          <a:p>
            <a:pPr lvl="1">
              <a:buFont typeface="Wingdings" panose="05000000000000000000" pitchFamily="2" charset="2"/>
              <a:buChar char="Ø"/>
            </a:pPr>
            <a:r>
              <a:rPr lang="en-US" dirty="0" smtClean="0"/>
              <a:t>38 of 49 (78%) diagnosed with CB </a:t>
            </a:r>
          </a:p>
          <a:p>
            <a:pPr lvl="2"/>
            <a:r>
              <a:rPr lang="en-US" sz="2800" dirty="0"/>
              <a:t>PFTs, CPET within normal limits</a:t>
            </a:r>
          </a:p>
          <a:p>
            <a:pPr lvl="2"/>
            <a:r>
              <a:rPr lang="en-US" sz="2800" dirty="0"/>
              <a:t>Moderate reduction in DLCO</a:t>
            </a:r>
          </a:p>
          <a:p>
            <a:pPr marL="0" indent="0">
              <a:spcBef>
                <a:spcPts val="1800"/>
              </a:spcBef>
              <a:spcAft>
                <a:spcPts val="1800"/>
              </a:spcAft>
              <a:buNone/>
            </a:pPr>
            <a:r>
              <a:rPr lang="en-US" b="1" dirty="0" smtClean="0"/>
              <a:t>ATS Research abstract: National Jewish Hospital</a:t>
            </a:r>
          </a:p>
          <a:p>
            <a:pPr marL="0" indent="0">
              <a:buNone/>
            </a:pPr>
            <a:r>
              <a:rPr lang="en-US" b="1" dirty="0" smtClean="0"/>
              <a:t>US Army Public Health Command (USAPHC): </a:t>
            </a:r>
          </a:p>
          <a:p>
            <a:pPr lvl="1">
              <a:buFont typeface="Wingdings" panose="05000000000000000000" pitchFamily="2" charset="2"/>
              <a:buChar char="Ø"/>
            </a:pPr>
            <a:r>
              <a:rPr lang="en-US" dirty="0" smtClean="0"/>
              <a:t>Epidemiologic  evidence to date is inadequate to support or refute an association between deployment  and chronic respiratory conditions</a:t>
            </a:r>
            <a:endParaRPr lang="en-US" dirty="0"/>
          </a:p>
        </p:txBody>
      </p:sp>
      <p:pic>
        <p:nvPicPr>
          <p:cNvPr id="8" name="Picture 7" descr="New England Journal of Medicine logo"/>
          <p:cNvPicPr>
            <a:picLocks noChangeAspect="1"/>
          </p:cNvPicPr>
          <p:nvPr/>
        </p:nvPicPr>
        <p:blipFill rotWithShape="1">
          <a:blip r:embed="rId3">
            <a:extLst>
              <a:ext uri="{28A0092B-C50C-407E-A947-70E740481C1C}">
                <a14:useLocalDpi xmlns:a14="http://schemas.microsoft.com/office/drawing/2010/main" val="0"/>
              </a:ext>
            </a:extLst>
          </a:blip>
          <a:srcRect l="3798" t="1077" r="1688" b="3157"/>
          <a:stretch/>
        </p:blipFill>
        <p:spPr>
          <a:xfrm>
            <a:off x="847132" y="1602213"/>
            <a:ext cx="1316109" cy="1292607"/>
          </a:xfrm>
          <a:prstGeom prst="ellipse">
            <a:avLst/>
          </a:prstGeom>
          <a:ln w="63500" cap="rnd">
            <a:solidFill>
              <a:schemeClr val="accent2">
                <a:lumMod val="75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 name="Picture 3" descr="American Thoracic Society logo"/>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0602" y="3362607"/>
            <a:ext cx="1021049" cy="1209397"/>
          </a:xfrm>
          <a:prstGeom prst="rect">
            <a:avLst/>
          </a:prstGeom>
          <a:ln w="57150">
            <a:solidFill>
              <a:schemeClr val="accent2">
                <a:lumMod val="75000"/>
              </a:schemeClr>
            </a:solidFill>
          </a:ln>
        </p:spPr>
      </p:pic>
      <p:pic>
        <p:nvPicPr>
          <p:cNvPr id="11" name="Picture 10" descr="USAPHC logo"/>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9035" y="5039790"/>
            <a:ext cx="1344183" cy="1344183"/>
          </a:xfrm>
          <a:prstGeom prst="rect">
            <a:avLst/>
          </a:prstGeom>
          <a:ln w="57150">
            <a:solidFill>
              <a:schemeClr val="accent2">
                <a:lumMod val="75000"/>
              </a:schemeClr>
            </a:solidFill>
          </a:ln>
          <a:effectLst>
            <a:outerShdw blurRad="152400" dist="317500" dir="5400000" sx="90000" sy="-19000" rotWithShape="0">
              <a:prstClr val="black">
                <a:alpha val="15000"/>
              </a:prstClr>
            </a:outerShdw>
          </a:effectLst>
        </p:spPr>
      </p:pic>
    </p:spTree>
    <p:extLst>
      <p:ext uri="{BB962C8B-B14F-4D97-AF65-F5344CB8AC3E}">
        <p14:creationId xmlns:p14="http://schemas.microsoft.com/office/powerpoint/2010/main" val="201400858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82933"/>
            <a:ext cx="12192000" cy="1143000"/>
          </a:xfrm>
          <a:solidFill>
            <a:schemeClr val="accent2">
              <a:lumMod val="75000"/>
            </a:schemeClr>
          </a:solidFill>
        </p:spPr>
        <p:txBody>
          <a:bodyPr/>
          <a:lstStyle/>
          <a:p>
            <a:r>
              <a:rPr lang="en-US" b="1" dirty="0" smtClean="0"/>
              <a:t/>
            </a:r>
            <a:br>
              <a:rPr lang="en-US" b="1" dirty="0" smtClean="0"/>
            </a:br>
            <a:r>
              <a:rPr lang="en-US" b="1" dirty="0" smtClean="0"/>
              <a:t>Right Upper &amp; Lower Lobe Open Biopsies</a:t>
            </a:r>
            <a:r>
              <a:rPr lang="en-US" b="1" dirty="0"/>
              <a:t/>
            </a:r>
            <a:br>
              <a:rPr lang="en-US" b="1" dirty="0"/>
            </a:br>
            <a:endParaRPr lang="en-US" b="1" dirty="0"/>
          </a:p>
        </p:txBody>
      </p:sp>
      <p:sp>
        <p:nvSpPr>
          <p:cNvPr id="3" name="Content Placeholder 2"/>
          <p:cNvSpPr>
            <a:spLocks noGrp="1"/>
          </p:cNvSpPr>
          <p:nvPr>
            <p:ph idx="1"/>
          </p:nvPr>
        </p:nvSpPr>
        <p:spPr>
          <a:xfrm>
            <a:off x="152400" y="1624262"/>
            <a:ext cx="7620000" cy="4572000"/>
          </a:xfrm>
        </p:spPr>
        <p:txBody>
          <a:bodyPr/>
          <a:lstStyle/>
          <a:p>
            <a:pPr marL="0" indent="0">
              <a:buNone/>
            </a:pPr>
            <a:r>
              <a:rPr lang="en-US" dirty="0" smtClean="0">
                <a:solidFill>
                  <a:schemeClr val="tx2">
                    <a:lumMod val="25000"/>
                  </a:schemeClr>
                </a:solidFill>
              </a:rPr>
              <a:t>Preliminary Pathology report:</a:t>
            </a:r>
          </a:p>
          <a:p>
            <a:pPr lvl="1">
              <a:buFont typeface="Wingdings" panose="05000000000000000000" pitchFamily="2" charset="2"/>
              <a:buChar char="Ø"/>
            </a:pPr>
            <a:r>
              <a:rPr lang="en-US" dirty="0" smtClean="0">
                <a:solidFill>
                  <a:schemeClr val="tx2">
                    <a:lumMod val="25000"/>
                  </a:schemeClr>
                </a:solidFill>
              </a:rPr>
              <a:t>Mild </a:t>
            </a:r>
            <a:r>
              <a:rPr lang="en-US" dirty="0" err="1" smtClean="0">
                <a:solidFill>
                  <a:schemeClr val="tx2">
                    <a:lumMod val="25000"/>
                  </a:schemeClr>
                </a:solidFill>
              </a:rPr>
              <a:t>anthracosilicotic</a:t>
            </a:r>
            <a:r>
              <a:rPr lang="en-US" dirty="0" smtClean="0">
                <a:solidFill>
                  <a:schemeClr val="tx2">
                    <a:lumMod val="25000"/>
                  </a:schemeClr>
                </a:solidFill>
              </a:rPr>
              <a:t> deposits</a:t>
            </a:r>
          </a:p>
          <a:p>
            <a:pPr lvl="1">
              <a:buFont typeface="Wingdings" panose="05000000000000000000" pitchFamily="2" charset="2"/>
              <a:buChar char="Ø"/>
            </a:pPr>
            <a:r>
              <a:rPr lang="en-US" dirty="0" smtClean="0">
                <a:solidFill>
                  <a:schemeClr val="tx2">
                    <a:lumMod val="25000"/>
                  </a:schemeClr>
                </a:solidFill>
              </a:rPr>
              <a:t>Hemosiderin-laden intra-alveolar macrophages</a:t>
            </a:r>
          </a:p>
          <a:p>
            <a:pPr lvl="1">
              <a:buFont typeface="Wingdings" panose="05000000000000000000" pitchFamily="2" charset="2"/>
              <a:buChar char="Ø"/>
            </a:pPr>
            <a:r>
              <a:rPr lang="en-US" dirty="0" err="1" smtClean="0">
                <a:solidFill>
                  <a:schemeClr val="tx2">
                    <a:lumMod val="25000"/>
                  </a:schemeClr>
                </a:solidFill>
              </a:rPr>
              <a:t>Dx</a:t>
            </a:r>
            <a:r>
              <a:rPr lang="en-US" dirty="0" smtClean="0">
                <a:solidFill>
                  <a:schemeClr val="tx2">
                    <a:lumMod val="25000"/>
                  </a:schemeClr>
                </a:solidFill>
              </a:rPr>
              <a:t>: Smoking-related interstitial lung disease</a:t>
            </a:r>
          </a:p>
          <a:p>
            <a:pPr marL="0" indent="0">
              <a:spcBef>
                <a:spcPts val="2400"/>
              </a:spcBef>
              <a:buNone/>
            </a:pPr>
            <a:r>
              <a:rPr lang="en-US" dirty="0" smtClean="0">
                <a:solidFill>
                  <a:schemeClr val="tx2">
                    <a:lumMod val="25000"/>
                  </a:schemeClr>
                </a:solidFill>
              </a:rPr>
              <a:t>Addendum to pathology report (SEM/EDXA)</a:t>
            </a:r>
          </a:p>
          <a:p>
            <a:pPr lvl="1">
              <a:buFont typeface="Wingdings" panose="05000000000000000000" pitchFamily="2" charset="2"/>
              <a:buChar char="Ø"/>
            </a:pPr>
            <a:r>
              <a:rPr lang="en-US" dirty="0" smtClean="0">
                <a:solidFill>
                  <a:schemeClr val="tx2">
                    <a:lumMod val="25000"/>
                  </a:schemeClr>
                </a:solidFill>
              </a:rPr>
              <a:t>Particles contain Si, Al, &amp; O; K &amp; Na (environmental silicates)</a:t>
            </a:r>
          </a:p>
          <a:p>
            <a:pPr lvl="1">
              <a:buFont typeface="Wingdings" panose="05000000000000000000" pitchFamily="2" charset="2"/>
              <a:buChar char="Ø"/>
            </a:pPr>
            <a:r>
              <a:rPr lang="en-US" dirty="0" smtClean="0">
                <a:solidFill>
                  <a:schemeClr val="tx2">
                    <a:lumMod val="25000"/>
                  </a:schemeClr>
                </a:solidFill>
              </a:rPr>
              <a:t>Rare particles </a:t>
            </a:r>
            <a:r>
              <a:rPr lang="en-US" dirty="0" err="1" smtClean="0">
                <a:solidFill>
                  <a:schemeClr val="tx2">
                    <a:lumMod val="25000"/>
                  </a:schemeClr>
                </a:solidFill>
              </a:rPr>
              <a:t>Ti</a:t>
            </a:r>
            <a:r>
              <a:rPr lang="en-US" dirty="0" smtClean="0">
                <a:solidFill>
                  <a:schemeClr val="tx2">
                    <a:lumMod val="25000"/>
                  </a:schemeClr>
                </a:solidFill>
              </a:rPr>
              <a:t>, Fe &amp; Cr (possibly steel) </a:t>
            </a:r>
          </a:p>
        </p:txBody>
      </p:sp>
      <p:pic>
        <p:nvPicPr>
          <p:cNvPr id="2050" name="Picture 2" descr="lung biopsy pictu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0" y="1600200"/>
            <a:ext cx="4419600" cy="5003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8126495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81200" y="0"/>
            <a:ext cx="8229600" cy="838200"/>
          </a:xfrm>
        </p:spPr>
        <p:txBody>
          <a:bodyPr/>
          <a:lstStyle/>
          <a:p>
            <a:r>
              <a:rPr lang="en-US" b="1" dirty="0" smtClean="0"/>
              <a:t>Differential Diagnosis</a:t>
            </a:r>
            <a:endParaRPr lang="en-US" b="1" dirty="0"/>
          </a:p>
        </p:txBody>
      </p:sp>
      <p:grpSp>
        <p:nvGrpSpPr>
          <p:cNvPr id="13" name="Group 12" descr="SX:&#10;Progressive DOE &#10;Environmental exposures&#10;&#10;PFT: &#10;Air trapping &#10;Hypoxia w exertion&#10;&#10;HRCT: &#10;Emphysema &#10;Air trapping&#10;brochiolitis&#10;&#10;Bx:&#10;smoking-related ILD&#10;Hemosiderin-laden AM&#10;particles w Si/TiO2/Cr&#10;&#10;"/>
          <p:cNvGrpSpPr/>
          <p:nvPr/>
        </p:nvGrpSpPr>
        <p:grpSpPr>
          <a:xfrm>
            <a:off x="501198" y="858252"/>
            <a:ext cx="6052002" cy="5867400"/>
            <a:chOff x="152400" y="762000"/>
            <a:chExt cx="4821547" cy="5867400"/>
          </a:xfrm>
        </p:grpSpPr>
        <p:sp>
          <p:nvSpPr>
            <p:cNvPr id="17" name="Rounded Rectangle 16"/>
            <p:cNvSpPr/>
            <p:nvPr/>
          </p:nvSpPr>
          <p:spPr>
            <a:xfrm>
              <a:off x="152400" y="762000"/>
              <a:ext cx="4821547" cy="5867400"/>
            </a:xfrm>
            <a:prstGeom prst="roundRect">
              <a:avLst>
                <a:gd name="adj" fmla="val 9013"/>
              </a:avLst>
            </a:prstGeom>
            <a:solidFill>
              <a:schemeClr val="accent6"/>
            </a:solidFill>
            <a:ln>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dirty="0" smtClean="0"/>
                <a:t>  </a:t>
              </a:r>
            </a:p>
            <a:p>
              <a:r>
                <a:rPr lang="en-US" sz="2800" dirty="0"/>
                <a:t> </a:t>
              </a:r>
              <a:r>
                <a:rPr lang="en-US" sz="2800" dirty="0">
                  <a:solidFill>
                    <a:srgbClr val="FFFF00"/>
                  </a:solidFill>
                </a:rPr>
                <a:t> </a:t>
              </a:r>
            </a:p>
            <a:p>
              <a:endParaRPr lang="en-US" sz="2800" dirty="0"/>
            </a:p>
            <a:p>
              <a:endParaRPr lang="en-US" dirty="0" smtClean="0"/>
            </a:p>
            <a:p>
              <a:endParaRPr lang="en-US" dirty="0" smtClean="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p:txBody>
        </p:sp>
        <p:sp>
          <p:nvSpPr>
            <p:cNvPr id="7" name="Rounded Rectangle 6"/>
            <p:cNvSpPr/>
            <p:nvPr/>
          </p:nvSpPr>
          <p:spPr>
            <a:xfrm>
              <a:off x="650566" y="914400"/>
              <a:ext cx="4114800" cy="1066800"/>
            </a:xfrm>
            <a:prstGeom prst="roundRect">
              <a:avLst/>
            </a:prstGeom>
            <a:solidFill>
              <a:schemeClr val="accent2">
                <a:lumMod val="75000"/>
              </a:schemeClr>
            </a:solidFill>
            <a:ln w="190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91440" lvl="1" indent="-274320">
                <a:lnSpc>
                  <a:spcPts val="3300"/>
                </a:lnSpc>
                <a:buSzPct val="80000"/>
                <a:buFont typeface="Courier New"/>
                <a:buChar char="o"/>
              </a:pPr>
              <a:r>
                <a:rPr lang="en-US" sz="2800" dirty="0"/>
                <a:t>Progressive DOE</a:t>
              </a:r>
            </a:p>
            <a:p>
              <a:pPr marL="91440" lvl="1" indent="-274320">
                <a:lnSpc>
                  <a:spcPts val="3300"/>
                </a:lnSpc>
                <a:buSzPct val="80000"/>
                <a:buFont typeface="Courier New"/>
                <a:buChar char="o"/>
              </a:pPr>
              <a:r>
                <a:rPr lang="en-US" sz="2800" dirty="0" smtClean="0"/>
                <a:t>Environmental </a:t>
              </a:r>
              <a:r>
                <a:rPr lang="en-US" sz="2800" dirty="0"/>
                <a:t>exposures</a:t>
              </a:r>
            </a:p>
          </p:txBody>
        </p:sp>
        <p:sp>
          <p:nvSpPr>
            <p:cNvPr id="6" name="Rounded Rectangle 5"/>
            <p:cNvSpPr/>
            <p:nvPr/>
          </p:nvSpPr>
          <p:spPr>
            <a:xfrm>
              <a:off x="650566" y="2057400"/>
              <a:ext cx="4114800" cy="1143000"/>
            </a:xfrm>
            <a:prstGeom prst="roundRect">
              <a:avLst/>
            </a:prstGeom>
            <a:solidFill>
              <a:schemeClr val="accent2">
                <a:lumMod val="75000"/>
              </a:schemeClr>
            </a:solidFill>
            <a:ln w="19050">
              <a:solidFill>
                <a:schemeClr val="tx1"/>
              </a:solidFill>
            </a:ln>
          </p:spPr>
          <p:style>
            <a:lnRef idx="1">
              <a:schemeClr val="accent1"/>
            </a:lnRef>
            <a:fillRef idx="3">
              <a:schemeClr val="accent1"/>
            </a:fillRef>
            <a:effectRef idx="2">
              <a:schemeClr val="accent1"/>
            </a:effectRef>
            <a:fontRef idx="minor">
              <a:schemeClr val="lt1"/>
            </a:fontRef>
          </p:style>
          <p:txBody>
            <a:bodyPr lIns="91440" rIns="0" rtlCol="0" anchor="ctr"/>
            <a:lstStyle/>
            <a:p>
              <a:pPr marL="91440" lvl="2" indent="-274320">
                <a:lnSpc>
                  <a:spcPts val="3300"/>
                </a:lnSpc>
                <a:buSzPct val="80000"/>
                <a:buFont typeface="Courier New"/>
                <a:buChar char="o"/>
                <a:tabLst>
                  <a:tab pos="174625" algn="l"/>
                  <a:tab pos="223838" algn="l"/>
                  <a:tab pos="398463" algn="l"/>
                  <a:tab pos="460375" algn="l"/>
                  <a:tab pos="622300" algn="l"/>
                </a:tabLst>
              </a:pPr>
              <a:r>
                <a:rPr lang="en-US" sz="2800" dirty="0"/>
                <a:t>Air trapping</a:t>
              </a:r>
            </a:p>
            <a:p>
              <a:pPr marL="91440" lvl="2" indent="-274320">
                <a:lnSpc>
                  <a:spcPts val="3300"/>
                </a:lnSpc>
                <a:buSzPct val="80000"/>
                <a:buFont typeface="Courier New"/>
                <a:buChar char="o"/>
                <a:tabLst>
                  <a:tab pos="174625" algn="l"/>
                  <a:tab pos="223838" algn="l"/>
                  <a:tab pos="398463" algn="l"/>
                  <a:tab pos="460375" algn="l"/>
                  <a:tab pos="622300" algn="l"/>
                </a:tabLst>
              </a:pPr>
              <a:r>
                <a:rPr lang="en-US" sz="2800" dirty="0">
                  <a:ea typeface="Wingdings"/>
                  <a:cs typeface="Wingdings"/>
                  <a:sym typeface="Wingdings"/>
                </a:rPr>
                <a:t>Hypoxia </a:t>
              </a:r>
              <a:r>
                <a:rPr lang="en-US" sz="2800" dirty="0"/>
                <a:t>w exertion</a:t>
              </a:r>
            </a:p>
          </p:txBody>
        </p:sp>
        <p:sp>
          <p:nvSpPr>
            <p:cNvPr id="8" name="Rounded Rectangle 7"/>
            <p:cNvSpPr/>
            <p:nvPr/>
          </p:nvSpPr>
          <p:spPr>
            <a:xfrm>
              <a:off x="650566" y="3276600"/>
              <a:ext cx="4114800" cy="1524000"/>
            </a:xfrm>
            <a:prstGeom prst="roundRect">
              <a:avLst/>
            </a:prstGeom>
            <a:solidFill>
              <a:schemeClr val="accent2">
                <a:lumMod val="75000"/>
              </a:schemeClr>
            </a:solidFill>
            <a:ln w="190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91440" lvl="2" indent="-274320">
                <a:lnSpc>
                  <a:spcPts val="3300"/>
                </a:lnSpc>
                <a:buSzPct val="80000"/>
                <a:buFont typeface="Courier New"/>
                <a:buChar char="o"/>
                <a:tabLst>
                  <a:tab pos="174625" algn="l"/>
                  <a:tab pos="223838" algn="l"/>
                  <a:tab pos="398463" algn="l"/>
                  <a:tab pos="460375" algn="l"/>
                  <a:tab pos="622300" algn="l"/>
                </a:tabLst>
              </a:pPr>
              <a:r>
                <a:rPr lang="en-US" sz="2800" dirty="0"/>
                <a:t>Emphysema</a:t>
              </a:r>
            </a:p>
            <a:p>
              <a:pPr marL="91440" lvl="2" indent="-274320">
                <a:lnSpc>
                  <a:spcPts val="3300"/>
                </a:lnSpc>
                <a:buSzPct val="80000"/>
                <a:buFont typeface="Courier New"/>
                <a:buChar char="o"/>
                <a:tabLst>
                  <a:tab pos="174625" algn="l"/>
                  <a:tab pos="223838" algn="l"/>
                  <a:tab pos="398463" algn="l"/>
                  <a:tab pos="460375" algn="l"/>
                  <a:tab pos="622300" algn="l"/>
                </a:tabLst>
              </a:pPr>
              <a:r>
                <a:rPr lang="en-US" sz="2800" dirty="0"/>
                <a:t>Air trapping</a:t>
              </a:r>
            </a:p>
            <a:p>
              <a:pPr marL="91440" lvl="2" indent="-274320">
                <a:lnSpc>
                  <a:spcPts val="3300"/>
                </a:lnSpc>
                <a:buSzPct val="80000"/>
                <a:buFont typeface="Courier New"/>
                <a:buChar char="o"/>
                <a:tabLst>
                  <a:tab pos="174625" algn="l"/>
                  <a:tab pos="223838" algn="l"/>
                  <a:tab pos="398463" algn="l"/>
                  <a:tab pos="460375" algn="l"/>
                  <a:tab pos="622300" algn="l"/>
                </a:tabLst>
              </a:pPr>
              <a:r>
                <a:rPr lang="en-US" sz="2800" dirty="0"/>
                <a:t>Bronchiolitis</a:t>
              </a:r>
            </a:p>
          </p:txBody>
        </p:sp>
        <p:sp>
          <p:nvSpPr>
            <p:cNvPr id="10" name="Rounded Rectangle 9"/>
            <p:cNvSpPr/>
            <p:nvPr/>
          </p:nvSpPr>
          <p:spPr>
            <a:xfrm>
              <a:off x="650566" y="4876800"/>
              <a:ext cx="4114800" cy="1600200"/>
            </a:xfrm>
            <a:prstGeom prst="roundRect">
              <a:avLst/>
            </a:prstGeom>
            <a:solidFill>
              <a:schemeClr val="accent2">
                <a:lumMod val="75000"/>
              </a:schemeClr>
            </a:solidFill>
            <a:ln w="190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91440" lvl="2" indent="-274320">
                <a:lnSpc>
                  <a:spcPts val="3300"/>
                </a:lnSpc>
                <a:buSzPct val="80000"/>
                <a:buFont typeface="Courier New"/>
                <a:buChar char="o"/>
                <a:tabLst>
                  <a:tab pos="174625" algn="l"/>
                  <a:tab pos="223838" algn="l"/>
                  <a:tab pos="398463" algn="l"/>
                  <a:tab pos="460375" algn="l"/>
                  <a:tab pos="622300" algn="l"/>
                </a:tabLst>
              </a:pPr>
              <a:r>
                <a:rPr lang="en-US" sz="2800" dirty="0"/>
                <a:t>Smoking-related ILD</a:t>
              </a:r>
            </a:p>
            <a:p>
              <a:pPr marL="91440" lvl="2" indent="-274320">
                <a:lnSpc>
                  <a:spcPts val="3300"/>
                </a:lnSpc>
                <a:buSzPct val="80000"/>
                <a:buFont typeface="Courier New"/>
                <a:buChar char="o"/>
                <a:tabLst>
                  <a:tab pos="174625" algn="l"/>
                  <a:tab pos="223838" algn="l"/>
                  <a:tab pos="398463" algn="l"/>
                  <a:tab pos="460375" algn="l"/>
                  <a:tab pos="622300" algn="l"/>
                </a:tabLst>
              </a:pPr>
              <a:r>
                <a:rPr lang="en-US" sz="2800" dirty="0"/>
                <a:t>Hemosiderin-laden AM</a:t>
              </a:r>
            </a:p>
            <a:p>
              <a:pPr marL="91440" lvl="2" indent="-274320">
                <a:lnSpc>
                  <a:spcPts val="3300"/>
                </a:lnSpc>
                <a:buSzPct val="80000"/>
                <a:buFont typeface="Courier New"/>
                <a:buChar char="o"/>
                <a:tabLst>
                  <a:tab pos="174625" algn="l"/>
                  <a:tab pos="223838" algn="l"/>
                  <a:tab pos="398463" algn="l"/>
                  <a:tab pos="460375" algn="l"/>
                  <a:tab pos="622300" algn="l"/>
                </a:tabLst>
              </a:pPr>
              <a:r>
                <a:rPr lang="en-US" sz="2800" dirty="0"/>
                <a:t>Particles w Si/TiO2/Cr</a:t>
              </a:r>
            </a:p>
          </p:txBody>
        </p:sp>
        <p:sp>
          <p:nvSpPr>
            <p:cNvPr id="11" name="TextBox 10"/>
            <p:cNvSpPr txBox="1"/>
            <p:nvPr/>
          </p:nvSpPr>
          <p:spPr>
            <a:xfrm rot="16200000">
              <a:off x="-2224" y="1238303"/>
              <a:ext cx="762000" cy="418994"/>
            </a:xfrm>
            <a:prstGeom prst="rect">
              <a:avLst/>
            </a:prstGeom>
            <a:noFill/>
          </p:spPr>
          <p:txBody>
            <a:bodyPr wrap="square" rtlCol="0">
              <a:spAutoFit/>
            </a:bodyPr>
            <a:lstStyle/>
            <a:p>
              <a:pPr algn="ctr"/>
              <a:r>
                <a:rPr lang="en-US" sz="2800" b="1" dirty="0" err="1"/>
                <a:t>Sx</a:t>
              </a:r>
              <a:endParaRPr lang="en-US" sz="2800" b="1" dirty="0"/>
            </a:p>
          </p:txBody>
        </p:sp>
        <p:sp>
          <p:nvSpPr>
            <p:cNvPr id="18" name="TextBox 17"/>
            <p:cNvSpPr txBox="1"/>
            <p:nvPr/>
          </p:nvSpPr>
          <p:spPr>
            <a:xfrm rot="16200000">
              <a:off x="-78423" y="2381302"/>
              <a:ext cx="914401" cy="418994"/>
            </a:xfrm>
            <a:prstGeom prst="rect">
              <a:avLst/>
            </a:prstGeom>
            <a:noFill/>
          </p:spPr>
          <p:txBody>
            <a:bodyPr wrap="square" rtlCol="0">
              <a:spAutoFit/>
            </a:bodyPr>
            <a:lstStyle/>
            <a:p>
              <a:pPr algn="ctr"/>
              <a:r>
                <a:rPr lang="en-US" sz="2800" b="1" dirty="0"/>
                <a:t>PFT</a:t>
              </a:r>
            </a:p>
          </p:txBody>
        </p:sp>
        <p:sp>
          <p:nvSpPr>
            <p:cNvPr id="20" name="TextBox 19"/>
            <p:cNvSpPr txBox="1"/>
            <p:nvPr/>
          </p:nvSpPr>
          <p:spPr>
            <a:xfrm rot="16200000">
              <a:off x="-230824" y="3829103"/>
              <a:ext cx="1219199" cy="418994"/>
            </a:xfrm>
            <a:prstGeom prst="rect">
              <a:avLst/>
            </a:prstGeom>
            <a:noFill/>
          </p:spPr>
          <p:txBody>
            <a:bodyPr wrap="square" rtlCol="0">
              <a:spAutoFit/>
            </a:bodyPr>
            <a:lstStyle/>
            <a:p>
              <a:pPr algn="ctr"/>
              <a:r>
                <a:rPr lang="en-US" sz="2800" b="1" dirty="0"/>
                <a:t>HRCT</a:t>
              </a:r>
            </a:p>
          </p:txBody>
        </p:sp>
        <p:sp>
          <p:nvSpPr>
            <p:cNvPr id="21" name="TextBox 20"/>
            <p:cNvSpPr txBox="1"/>
            <p:nvPr/>
          </p:nvSpPr>
          <p:spPr>
            <a:xfrm rot="16200000">
              <a:off x="-230824" y="5505503"/>
              <a:ext cx="1219199" cy="418994"/>
            </a:xfrm>
            <a:prstGeom prst="rect">
              <a:avLst/>
            </a:prstGeom>
            <a:noFill/>
          </p:spPr>
          <p:txBody>
            <a:bodyPr wrap="square" rtlCol="0">
              <a:spAutoFit/>
            </a:bodyPr>
            <a:lstStyle/>
            <a:p>
              <a:pPr algn="ctr"/>
              <a:r>
                <a:rPr lang="en-US" sz="2800" b="1" dirty="0" err="1"/>
                <a:t>Bx</a:t>
              </a:r>
              <a:endParaRPr lang="en-US" sz="2800" b="1" dirty="0"/>
            </a:p>
          </p:txBody>
        </p:sp>
      </p:grpSp>
      <p:sp>
        <p:nvSpPr>
          <p:cNvPr id="14" name="Right Arrow 13" descr="right arrow "/>
          <p:cNvSpPr/>
          <p:nvPr/>
        </p:nvSpPr>
        <p:spPr>
          <a:xfrm>
            <a:off x="6310944" y="3665200"/>
            <a:ext cx="731539" cy="297200"/>
          </a:xfrm>
          <a:prstGeom prst="rightArrow">
            <a:avLst>
              <a:gd name="adj1" fmla="val 50000"/>
              <a:gd name="adj2" fmla="val 53511"/>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Left Brace 4" descr="bracket connecting:&#10;Emphysema&#10;Alveolar damage&#10;&#10;Smoking-related ILD:&#10;RB-ILD&#10;DIP&#10;PLCH&#10;&#10;ILD/Exposure Lung Disease:&#10;Pneumoconiosis&#10;CB&#10;&#10;&#10;"/>
          <p:cNvSpPr/>
          <p:nvPr/>
        </p:nvSpPr>
        <p:spPr>
          <a:xfrm>
            <a:off x="6902116" y="1010652"/>
            <a:ext cx="838200" cy="5651252"/>
          </a:xfrm>
          <a:prstGeom prst="leftBrace">
            <a:avLst>
              <a:gd name="adj1" fmla="val 32280"/>
              <a:gd name="adj2" fmla="val 50000"/>
            </a:avLst>
          </a:prstGeom>
          <a:ln w="38100">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nvGrpSpPr>
          <p:cNvPr id="3" name="Group 2"/>
          <p:cNvGrpSpPr/>
          <p:nvPr/>
        </p:nvGrpSpPr>
        <p:grpSpPr>
          <a:xfrm>
            <a:off x="7391400" y="1026694"/>
            <a:ext cx="3810000" cy="5606716"/>
            <a:chOff x="5715000" y="917990"/>
            <a:chExt cx="3810000" cy="5606716"/>
          </a:xfrm>
        </p:grpSpPr>
        <p:sp>
          <p:nvSpPr>
            <p:cNvPr id="15" name="Rounded Rectangle 14" descr="ILD/Exposure Lung Disease:&#10;Pneumoconiosis&#10;CB&#10;"/>
            <p:cNvSpPr/>
            <p:nvPr/>
          </p:nvSpPr>
          <p:spPr>
            <a:xfrm>
              <a:off x="5715000" y="4619706"/>
              <a:ext cx="3810000" cy="1905000"/>
            </a:xfrm>
            <a:prstGeom prst="roundRect">
              <a:avLst>
                <a:gd name="adj" fmla="val 10772"/>
              </a:avLst>
            </a:prstGeom>
            <a:solidFill>
              <a:schemeClr val="accent6"/>
            </a:solidFill>
            <a:ln>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sz="2800" dirty="0">
                  <a:solidFill>
                    <a:schemeClr val="tx1"/>
                  </a:solidFill>
                </a:rPr>
                <a:t>ILD/Exposure Lung Disease:</a:t>
              </a:r>
            </a:p>
            <a:p>
              <a:pPr marL="914400" indent="-457200">
                <a:buFont typeface="Wingdings" charset="2"/>
                <a:buChar char="ü"/>
              </a:pPr>
              <a:r>
                <a:rPr lang="en-US" sz="2800" dirty="0">
                  <a:solidFill>
                    <a:schemeClr val="tx1"/>
                  </a:solidFill>
                </a:rPr>
                <a:t>Pneumoconiosis</a:t>
              </a:r>
            </a:p>
            <a:p>
              <a:pPr marL="914400" indent="-457200">
                <a:buFont typeface="Wingdings" charset="2"/>
                <a:buChar char="ü"/>
              </a:pPr>
              <a:r>
                <a:rPr lang="en-US" sz="2800" dirty="0">
                  <a:solidFill>
                    <a:schemeClr val="tx1"/>
                  </a:solidFill>
                </a:rPr>
                <a:t>CB</a:t>
              </a:r>
            </a:p>
          </p:txBody>
        </p:sp>
        <p:sp>
          <p:nvSpPr>
            <p:cNvPr id="12" name="Rounded Rectangle 11" descr="Smoking-related ILD:&#10;RB-ILD&#10;DIP&#10;PLCH&#10;"/>
            <p:cNvSpPr/>
            <p:nvPr/>
          </p:nvSpPr>
          <p:spPr>
            <a:xfrm>
              <a:off x="5715000" y="2235448"/>
              <a:ext cx="3810000" cy="2209800"/>
            </a:xfrm>
            <a:prstGeom prst="roundRect">
              <a:avLst>
                <a:gd name="adj" fmla="val 10746"/>
              </a:avLst>
            </a:prstGeom>
            <a:solidFill>
              <a:schemeClr val="accent6"/>
            </a:solidFill>
            <a:ln>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sz="2800" dirty="0">
                  <a:solidFill>
                    <a:schemeClr val="tx1"/>
                  </a:solidFill>
                </a:rPr>
                <a:t>Smoking-related ILD:</a:t>
              </a:r>
            </a:p>
            <a:p>
              <a:pPr marL="914400" indent="-457200">
                <a:buFont typeface="Wingdings" charset="2"/>
                <a:buChar char="ü"/>
              </a:pPr>
              <a:r>
                <a:rPr lang="en-US" sz="2800" dirty="0">
                  <a:solidFill>
                    <a:schemeClr val="tx1"/>
                  </a:solidFill>
                </a:rPr>
                <a:t>RB-ILD</a:t>
              </a:r>
            </a:p>
            <a:p>
              <a:pPr marL="914400" indent="-457200">
                <a:buFont typeface="Wingdings" charset="2"/>
                <a:buChar char="ü"/>
              </a:pPr>
              <a:r>
                <a:rPr lang="en-US" sz="2800" dirty="0">
                  <a:solidFill>
                    <a:schemeClr val="tx1"/>
                  </a:solidFill>
                </a:rPr>
                <a:t>DIP</a:t>
              </a:r>
            </a:p>
            <a:p>
              <a:pPr marL="914400" indent="-457200">
                <a:buFont typeface="Wingdings" charset="2"/>
                <a:buChar char="ü"/>
              </a:pPr>
              <a:r>
                <a:rPr lang="en-US" sz="2800" dirty="0">
                  <a:solidFill>
                    <a:schemeClr val="tx1"/>
                  </a:solidFill>
                </a:rPr>
                <a:t>PLCH</a:t>
              </a:r>
            </a:p>
          </p:txBody>
        </p:sp>
        <p:sp>
          <p:nvSpPr>
            <p:cNvPr id="19" name="Rounded Rectangle 18" descr="Emphysema&#10;Alveolar damage&#10;"/>
            <p:cNvSpPr/>
            <p:nvPr/>
          </p:nvSpPr>
          <p:spPr>
            <a:xfrm>
              <a:off x="5715000" y="917990"/>
              <a:ext cx="3810000" cy="1143000"/>
            </a:xfrm>
            <a:prstGeom prst="roundRect">
              <a:avLst/>
            </a:prstGeom>
            <a:solidFill>
              <a:schemeClr val="accent6"/>
            </a:solidFill>
            <a:ln>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sz="2800" dirty="0">
                  <a:solidFill>
                    <a:schemeClr val="tx1"/>
                  </a:solidFill>
                </a:rPr>
                <a:t>Emphysema</a:t>
              </a:r>
            </a:p>
            <a:p>
              <a:r>
                <a:rPr lang="en-US" sz="2800" dirty="0">
                  <a:solidFill>
                    <a:schemeClr val="tx1"/>
                  </a:solidFill>
                </a:rPr>
                <a:t>Alveolar damage</a:t>
              </a:r>
            </a:p>
          </p:txBody>
        </p:sp>
      </p:grpSp>
    </p:spTree>
    <p:extLst>
      <p:ext uri="{BB962C8B-B14F-4D97-AF65-F5344CB8AC3E}">
        <p14:creationId xmlns:p14="http://schemas.microsoft.com/office/powerpoint/2010/main" val="232806470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silhouette of a man"/>
          <p:cNvPicPr>
            <a:picLocks noChangeAspect="1"/>
          </p:cNvPicPr>
          <p:nvPr/>
        </p:nvPicPr>
        <p:blipFill>
          <a:blip r:embed="rId3" cstate="print">
            <a:extLst>
              <a:ext uri="{BEBA8EAE-BF5A-486C-A8C5-ECC9F3942E4B}">
                <a14:imgProps xmlns:a14="http://schemas.microsoft.com/office/drawing/2010/main">
                  <a14:imgLayer r:embed="rId4">
                    <a14:imgEffect>
                      <a14:backgroundRemoval t="3660" b="99533" l="682" r="94645"/>
                    </a14:imgEffect>
                  </a14:imgLayer>
                </a14:imgProps>
              </a:ext>
              <a:ext uri="{28A0092B-C50C-407E-A947-70E740481C1C}">
                <a14:useLocalDpi xmlns:a14="http://schemas.microsoft.com/office/drawing/2010/main" val="0"/>
              </a:ext>
            </a:extLst>
          </a:blip>
          <a:stretch>
            <a:fillRect/>
          </a:stretch>
        </p:blipFill>
        <p:spPr>
          <a:xfrm flipH="1">
            <a:off x="1134980" y="1417638"/>
            <a:ext cx="5448382" cy="5448382"/>
          </a:xfrm>
          <a:prstGeom prst="rect">
            <a:avLst/>
          </a:prstGeom>
        </p:spPr>
      </p:pic>
      <p:sp>
        <p:nvSpPr>
          <p:cNvPr id="22" name="Rectangle 21" descr="&quot;&quot;"/>
          <p:cNvSpPr/>
          <p:nvPr/>
        </p:nvSpPr>
        <p:spPr>
          <a:xfrm>
            <a:off x="-4011" y="16233"/>
            <a:ext cx="12192000" cy="6857999"/>
          </a:xfrm>
          <a:prstGeom prst="rect">
            <a:avLst/>
          </a:prstGeom>
          <a:solidFill>
            <a:srgbClr val="918669">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2084" y="274638"/>
            <a:ext cx="6629400" cy="1143000"/>
          </a:xfrm>
        </p:spPr>
        <p:txBody>
          <a:bodyPr/>
          <a:lstStyle/>
          <a:p>
            <a:r>
              <a:rPr lang="en-US" b="1" dirty="0" smtClean="0"/>
              <a:t>What is the Diagnosis?</a:t>
            </a:r>
            <a:endParaRPr lang="en-US" b="1" dirty="0"/>
          </a:p>
        </p:txBody>
      </p:sp>
      <p:grpSp>
        <p:nvGrpSpPr>
          <p:cNvPr id="12" name="Group 11" descr="RB-ILD"/>
          <p:cNvGrpSpPr/>
          <p:nvPr/>
        </p:nvGrpSpPr>
        <p:grpSpPr>
          <a:xfrm>
            <a:off x="7467600" y="179552"/>
            <a:ext cx="3479899" cy="2087939"/>
            <a:chOff x="478096" y="0"/>
            <a:chExt cx="3479899" cy="2087939"/>
          </a:xfrm>
          <a:solidFill>
            <a:schemeClr val="accent2">
              <a:lumMod val="75000"/>
            </a:schemeClr>
          </a:solidFill>
        </p:grpSpPr>
        <p:sp>
          <p:nvSpPr>
            <p:cNvPr id="13" name="Rectangle 12"/>
            <p:cNvSpPr/>
            <p:nvPr/>
          </p:nvSpPr>
          <p:spPr>
            <a:xfrm>
              <a:off x="478096" y="0"/>
              <a:ext cx="3479899" cy="2087939"/>
            </a:xfrm>
            <a:prstGeom prst="rect">
              <a:avLst/>
            </a:prstGeom>
            <a:grp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4" name="Rectangle 13"/>
            <p:cNvSpPr/>
            <p:nvPr/>
          </p:nvSpPr>
          <p:spPr>
            <a:xfrm>
              <a:off x="478096" y="0"/>
              <a:ext cx="3479899" cy="208793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82880" tIns="182880" rIns="182880" bIns="182880" numCol="1" spcCol="1270" anchor="ctr" anchorCtr="0">
              <a:noAutofit/>
            </a:bodyPr>
            <a:lstStyle/>
            <a:p>
              <a:pPr algn="ctr" fontAlgn="auto">
                <a:spcAft>
                  <a:spcPts val="0"/>
                </a:spcAft>
                <a:defRPr/>
              </a:pPr>
              <a:r>
                <a:rPr lang="en-US" sz="4800" dirty="0"/>
                <a:t>RB-ILD</a:t>
              </a:r>
            </a:p>
          </p:txBody>
        </p:sp>
      </p:grpSp>
      <p:grpSp>
        <p:nvGrpSpPr>
          <p:cNvPr id="18" name="Group 17" descr="CB"/>
          <p:cNvGrpSpPr/>
          <p:nvPr/>
        </p:nvGrpSpPr>
        <p:grpSpPr>
          <a:xfrm>
            <a:off x="7467599" y="2401264"/>
            <a:ext cx="3479899" cy="2087939"/>
            <a:chOff x="2374850" y="2436976"/>
            <a:chExt cx="3479899" cy="2087939"/>
          </a:xfrm>
          <a:solidFill>
            <a:schemeClr val="accent3">
              <a:lumMod val="75000"/>
            </a:schemeClr>
          </a:solidFill>
        </p:grpSpPr>
        <p:sp>
          <p:nvSpPr>
            <p:cNvPr id="19" name="Rectangle 18"/>
            <p:cNvSpPr/>
            <p:nvPr/>
          </p:nvSpPr>
          <p:spPr>
            <a:xfrm>
              <a:off x="2374850" y="2436976"/>
              <a:ext cx="3479899" cy="2087939"/>
            </a:xfrm>
            <a:prstGeom prst="rect">
              <a:avLst/>
            </a:prstGeom>
            <a:grpFill/>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20" name="Rectangle 19"/>
            <p:cNvSpPr/>
            <p:nvPr/>
          </p:nvSpPr>
          <p:spPr>
            <a:xfrm>
              <a:off x="2374850" y="2436976"/>
              <a:ext cx="3479899" cy="208793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37160" tIns="137160" rIns="137160" bIns="137160" numCol="1" spcCol="1270" anchor="ctr" anchorCtr="0">
              <a:noAutofit/>
            </a:bodyPr>
            <a:lstStyle/>
            <a:p>
              <a:pPr algn="ctr" defTabSz="1600200">
                <a:lnSpc>
                  <a:spcPct val="90000"/>
                </a:lnSpc>
                <a:spcAft>
                  <a:spcPct val="35000"/>
                </a:spcAft>
              </a:pPr>
              <a:r>
                <a:rPr lang="en-US" sz="4800" dirty="0" smtClean="0"/>
                <a:t>CB</a:t>
              </a:r>
              <a:endParaRPr lang="en-US" sz="4800" dirty="0"/>
            </a:p>
          </p:txBody>
        </p:sp>
      </p:grpSp>
      <p:grpSp>
        <p:nvGrpSpPr>
          <p:cNvPr id="15" name="Group 14" descr="DIP"/>
          <p:cNvGrpSpPr/>
          <p:nvPr/>
        </p:nvGrpSpPr>
        <p:grpSpPr>
          <a:xfrm>
            <a:off x="7467599" y="4671102"/>
            <a:ext cx="3479899" cy="2087939"/>
            <a:chOff x="6482444" y="-873062"/>
            <a:chExt cx="3479899" cy="2087939"/>
          </a:xfrm>
          <a:solidFill>
            <a:schemeClr val="accent6">
              <a:lumMod val="50000"/>
            </a:schemeClr>
          </a:solidFill>
        </p:grpSpPr>
        <p:sp>
          <p:nvSpPr>
            <p:cNvPr id="16" name="Rectangle 15"/>
            <p:cNvSpPr/>
            <p:nvPr/>
          </p:nvSpPr>
          <p:spPr>
            <a:xfrm>
              <a:off x="6482444" y="-873062"/>
              <a:ext cx="3479899" cy="2087939"/>
            </a:xfrm>
            <a:prstGeom prst="rect">
              <a:avLst/>
            </a:prstGeom>
            <a:grp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17" name="Rectangle 16"/>
            <p:cNvSpPr/>
            <p:nvPr/>
          </p:nvSpPr>
          <p:spPr>
            <a:xfrm>
              <a:off x="6482444" y="-873062"/>
              <a:ext cx="3463857" cy="206368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82880" tIns="182880" rIns="182880" bIns="182880" numCol="1" spcCol="1270" anchor="ctr" anchorCtr="0">
              <a:noAutofit/>
            </a:bodyPr>
            <a:lstStyle/>
            <a:p>
              <a:pPr algn="ctr" defTabSz="2133600">
                <a:lnSpc>
                  <a:spcPct val="90000"/>
                </a:lnSpc>
                <a:spcAft>
                  <a:spcPct val="35000"/>
                </a:spcAft>
              </a:pPr>
              <a:r>
                <a:rPr lang="en-US" sz="4800" dirty="0" smtClean="0"/>
                <a:t>DIP</a:t>
              </a:r>
              <a:r>
                <a:rPr lang="en-US" sz="3600" dirty="0" smtClean="0"/>
                <a:t>   </a:t>
              </a:r>
              <a:endParaRPr lang="en-US" sz="2800" dirty="0"/>
            </a:p>
          </p:txBody>
        </p:sp>
      </p:grpSp>
    </p:spTree>
    <p:extLst>
      <p:ext uri="{BB962C8B-B14F-4D97-AF65-F5344CB8AC3E}">
        <p14:creationId xmlns:p14="http://schemas.microsoft.com/office/powerpoint/2010/main" val="311083238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silhouette of a man"/>
          <p:cNvPicPr>
            <a:picLocks noChangeAspect="1"/>
          </p:cNvPicPr>
          <p:nvPr/>
        </p:nvPicPr>
        <p:blipFill>
          <a:blip r:embed="rId3" cstate="print">
            <a:extLst>
              <a:ext uri="{BEBA8EAE-BF5A-486C-A8C5-ECC9F3942E4B}">
                <a14:imgProps xmlns:a14="http://schemas.microsoft.com/office/drawing/2010/main">
                  <a14:imgLayer r:embed="rId4">
                    <a14:imgEffect>
                      <a14:backgroundRemoval t="3660" b="99533" l="682" r="94645"/>
                    </a14:imgEffect>
                  </a14:imgLayer>
                </a14:imgProps>
              </a:ext>
              <a:ext uri="{28A0092B-C50C-407E-A947-70E740481C1C}">
                <a14:useLocalDpi xmlns:a14="http://schemas.microsoft.com/office/drawing/2010/main" val="0"/>
              </a:ext>
            </a:extLst>
          </a:blip>
          <a:stretch>
            <a:fillRect/>
          </a:stretch>
        </p:blipFill>
        <p:spPr>
          <a:xfrm flipH="1">
            <a:off x="1134980" y="1417638"/>
            <a:ext cx="5448382" cy="5448382"/>
          </a:xfrm>
          <a:prstGeom prst="rect">
            <a:avLst/>
          </a:prstGeom>
        </p:spPr>
      </p:pic>
      <p:sp>
        <p:nvSpPr>
          <p:cNvPr id="8" name="Rectangle 7" descr="&quot;&quot;"/>
          <p:cNvSpPr/>
          <p:nvPr/>
        </p:nvSpPr>
        <p:spPr>
          <a:xfrm>
            <a:off x="0" y="16042"/>
            <a:ext cx="12192000" cy="6857999"/>
          </a:xfrm>
          <a:prstGeom prst="rect">
            <a:avLst/>
          </a:prstGeom>
          <a:solidFill>
            <a:srgbClr val="918669">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p:cNvSpPr>
            <a:spLocks noGrp="1"/>
          </p:cNvSpPr>
          <p:nvPr>
            <p:ph type="title"/>
          </p:nvPr>
        </p:nvSpPr>
        <p:spPr>
          <a:xfrm>
            <a:off x="32086" y="274638"/>
            <a:ext cx="7206916" cy="1143000"/>
          </a:xfrm>
        </p:spPr>
        <p:txBody>
          <a:bodyPr/>
          <a:lstStyle/>
          <a:p>
            <a:r>
              <a:rPr lang="en-US" b="1" dirty="0" smtClean="0"/>
              <a:t>What is the Management?</a:t>
            </a:r>
            <a:endParaRPr lang="en-US" b="1" dirty="0"/>
          </a:p>
        </p:txBody>
      </p:sp>
      <p:grpSp>
        <p:nvGrpSpPr>
          <p:cNvPr id="10" name="Group 9" descr="RB-ILD "/>
          <p:cNvGrpSpPr/>
          <p:nvPr/>
        </p:nvGrpSpPr>
        <p:grpSpPr>
          <a:xfrm>
            <a:off x="7467601" y="179553"/>
            <a:ext cx="3479899" cy="2087939"/>
            <a:chOff x="478096" y="0"/>
            <a:chExt cx="3479899" cy="2087939"/>
          </a:xfrm>
          <a:solidFill>
            <a:schemeClr val="accent2">
              <a:lumMod val="75000"/>
            </a:schemeClr>
          </a:solidFill>
        </p:grpSpPr>
        <p:sp>
          <p:nvSpPr>
            <p:cNvPr id="11" name="Rectangle 10"/>
            <p:cNvSpPr/>
            <p:nvPr/>
          </p:nvSpPr>
          <p:spPr>
            <a:xfrm>
              <a:off x="478096" y="0"/>
              <a:ext cx="3479899" cy="2087939"/>
            </a:xfrm>
            <a:prstGeom prst="rect">
              <a:avLst/>
            </a:prstGeom>
            <a:grp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2" name="Rectangle 11"/>
            <p:cNvSpPr/>
            <p:nvPr/>
          </p:nvSpPr>
          <p:spPr>
            <a:xfrm>
              <a:off x="478096" y="0"/>
              <a:ext cx="3479899" cy="208793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82880" tIns="182880" rIns="182880" bIns="182880" numCol="1" spcCol="1270" anchor="ctr" anchorCtr="0">
              <a:noAutofit/>
            </a:bodyPr>
            <a:lstStyle/>
            <a:p>
              <a:pPr algn="ctr" fontAlgn="auto">
                <a:spcAft>
                  <a:spcPts val="0"/>
                </a:spcAft>
                <a:defRPr/>
              </a:pPr>
              <a:r>
                <a:rPr lang="en-US" sz="4800" dirty="0"/>
                <a:t>RB-ILD</a:t>
              </a:r>
            </a:p>
          </p:txBody>
        </p:sp>
      </p:grpSp>
      <p:pic>
        <p:nvPicPr>
          <p:cNvPr id="5" name="Picture 4" descr="picture of cigarette with red X over it "/>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59579" y="1130507"/>
            <a:ext cx="1104900" cy="1104900"/>
          </a:xfrm>
          <a:prstGeom prst="rect">
            <a:avLst/>
          </a:prstGeom>
        </p:spPr>
      </p:pic>
      <p:grpSp>
        <p:nvGrpSpPr>
          <p:cNvPr id="16" name="Group 15" descr="CB &#10;steroids, macrolides "/>
          <p:cNvGrpSpPr/>
          <p:nvPr/>
        </p:nvGrpSpPr>
        <p:grpSpPr>
          <a:xfrm>
            <a:off x="7467601" y="2401268"/>
            <a:ext cx="3479899" cy="2087939"/>
            <a:chOff x="2374850" y="2436976"/>
            <a:chExt cx="3479899" cy="2087939"/>
          </a:xfrm>
          <a:solidFill>
            <a:schemeClr val="accent3">
              <a:lumMod val="75000"/>
            </a:schemeClr>
          </a:solidFill>
        </p:grpSpPr>
        <p:sp>
          <p:nvSpPr>
            <p:cNvPr id="17" name="Rectangle 16"/>
            <p:cNvSpPr/>
            <p:nvPr/>
          </p:nvSpPr>
          <p:spPr>
            <a:xfrm>
              <a:off x="2374850" y="2436976"/>
              <a:ext cx="3479899" cy="2087939"/>
            </a:xfrm>
            <a:prstGeom prst="rect">
              <a:avLst/>
            </a:prstGeom>
            <a:grpFill/>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18" name="Rectangle 17"/>
            <p:cNvSpPr/>
            <p:nvPr/>
          </p:nvSpPr>
          <p:spPr>
            <a:xfrm>
              <a:off x="2374850" y="2436976"/>
              <a:ext cx="3479899" cy="208793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37160" tIns="137160" rIns="137160" bIns="137160" numCol="1" spcCol="1270" anchor="ctr" anchorCtr="0">
              <a:noAutofit/>
            </a:bodyPr>
            <a:lstStyle/>
            <a:p>
              <a:pPr algn="ctr" defTabSz="1600200">
                <a:lnSpc>
                  <a:spcPct val="90000"/>
                </a:lnSpc>
                <a:spcAft>
                  <a:spcPct val="35000"/>
                </a:spcAft>
              </a:pPr>
              <a:r>
                <a:rPr lang="en-US" sz="4800" dirty="0" smtClean="0"/>
                <a:t>CB</a:t>
              </a:r>
            </a:p>
            <a:p>
              <a:pPr algn="ctr" defTabSz="1600200">
                <a:lnSpc>
                  <a:spcPct val="90000"/>
                </a:lnSpc>
                <a:spcAft>
                  <a:spcPct val="35000"/>
                </a:spcAft>
              </a:pPr>
              <a:r>
                <a:rPr lang="en-US" sz="3000" dirty="0"/>
                <a:t>s</a:t>
              </a:r>
              <a:r>
                <a:rPr lang="en-US" sz="3000" dirty="0" smtClean="0"/>
                <a:t>teroids, macrolides</a:t>
              </a:r>
              <a:endParaRPr lang="en-US" sz="3000" dirty="0"/>
            </a:p>
          </p:txBody>
        </p:sp>
      </p:grpSp>
      <p:grpSp>
        <p:nvGrpSpPr>
          <p:cNvPr id="13" name="Group 12" descr="DIP + steroids"/>
          <p:cNvGrpSpPr/>
          <p:nvPr/>
        </p:nvGrpSpPr>
        <p:grpSpPr>
          <a:xfrm>
            <a:off x="7467601" y="4671106"/>
            <a:ext cx="3479899" cy="2087939"/>
            <a:chOff x="6482444" y="-873062"/>
            <a:chExt cx="3479899" cy="2087939"/>
          </a:xfrm>
          <a:solidFill>
            <a:schemeClr val="accent6">
              <a:lumMod val="50000"/>
            </a:schemeClr>
          </a:solidFill>
        </p:grpSpPr>
        <p:sp>
          <p:nvSpPr>
            <p:cNvPr id="14" name="Rectangle 13"/>
            <p:cNvSpPr/>
            <p:nvPr/>
          </p:nvSpPr>
          <p:spPr>
            <a:xfrm>
              <a:off x="6482444" y="-873062"/>
              <a:ext cx="3479899" cy="2087939"/>
            </a:xfrm>
            <a:prstGeom prst="rect">
              <a:avLst/>
            </a:prstGeom>
            <a:grp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15" name="Rectangle 14"/>
            <p:cNvSpPr/>
            <p:nvPr/>
          </p:nvSpPr>
          <p:spPr>
            <a:xfrm>
              <a:off x="6482444" y="-873062"/>
              <a:ext cx="3463857" cy="206368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82880" tIns="182880" rIns="182880" bIns="182880" numCol="1" spcCol="1270" anchor="ctr" anchorCtr="0">
              <a:noAutofit/>
            </a:bodyPr>
            <a:lstStyle/>
            <a:p>
              <a:pPr algn="ctr" defTabSz="2133600">
                <a:lnSpc>
                  <a:spcPct val="90000"/>
                </a:lnSpc>
                <a:spcAft>
                  <a:spcPct val="35000"/>
                </a:spcAft>
              </a:pPr>
              <a:r>
                <a:rPr lang="en-US" sz="4800" dirty="0" smtClean="0"/>
                <a:t>DIP</a:t>
              </a:r>
            </a:p>
            <a:p>
              <a:pPr algn="ctr" defTabSz="2133600">
                <a:lnSpc>
                  <a:spcPct val="90000"/>
                </a:lnSpc>
                <a:spcAft>
                  <a:spcPct val="35000"/>
                </a:spcAft>
              </a:pPr>
              <a:r>
                <a:rPr lang="en-US" sz="3000" dirty="0" smtClean="0"/>
                <a:t>+ steroids   </a:t>
              </a:r>
              <a:endParaRPr lang="en-US" sz="3000" dirty="0"/>
            </a:p>
          </p:txBody>
        </p:sp>
      </p:grpSp>
      <p:pic>
        <p:nvPicPr>
          <p:cNvPr id="6" name="Picture 5" descr="picture of cigarette with red X over it "/>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69104" y="5640915"/>
            <a:ext cx="1085851" cy="1085850"/>
          </a:xfrm>
          <a:prstGeom prst="rect">
            <a:avLst/>
          </a:prstGeom>
        </p:spPr>
      </p:pic>
    </p:spTree>
    <p:extLst>
      <p:ext uri="{BB962C8B-B14F-4D97-AF65-F5344CB8AC3E}">
        <p14:creationId xmlns:p14="http://schemas.microsoft.com/office/powerpoint/2010/main" val="2480395405"/>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p:cNvSpPr>
          <p:nvPr>
            <p:ph type="title" idx="4294967295"/>
          </p:nvPr>
        </p:nvSpPr>
        <p:spPr>
          <a:xfrm>
            <a:off x="0" y="0"/>
            <a:ext cx="12192000" cy="914400"/>
          </a:xfrm>
        </p:spPr>
        <p:txBody>
          <a:bodyPr/>
          <a:lstStyle/>
          <a:p>
            <a:r>
              <a:rPr lang="en-US" b="1" dirty="0"/>
              <a:t>Summary/Takeaways Case </a:t>
            </a:r>
            <a:r>
              <a:rPr lang="en-US" b="1" dirty="0" smtClean="0"/>
              <a:t>#2</a:t>
            </a:r>
          </a:p>
        </p:txBody>
      </p:sp>
      <p:sp>
        <p:nvSpPr>
          <p:cNvPr id="9" name="Rounded Rectangle 8" descr="&quot;&quot;"/>
          <p:cNvSpPr/>
          <p:nvPr/>
        </p:nvSpPr>
        <p:spPr>
          <a:xfrm>
            <a:off x="609600" y="3757532"/>
            <a:ext cx="5029200" cy="2871871"/>
          </a:xfrm>
          <a:prstGeom prst="round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descr="&quot;&quot;"/>
          <p:cNvSpPr/>
          <p:nvPr/>
        </p:nvSpPr>
        <p:spPr>
          <a:xfrm>
            <a:off x="6515100" y="1219201"/>
            <a:ext cx="5029200" cy="2237875"/>
          </a:xfrm>
          <a:prstGeom prst="round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descr="&quot;&quot;"/>
          <p:cNvSpPr/>
          <p:nvPr/>
        </p:nvSpPr>
        <p:spPr>
          <a:xfrm>
            <a:off x="609600" y="1219200"/>
            <a:ext cx="5029200" cy="2237874"/>
          </a:xfrm>
          <a:prstGeom prst="round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descr="&quot;&quot;"/>
          <p:cNvSpPr/>
          <p:nvPr/>
        </p:nvSpPr>
        <p:spPr>
          <a:xfrm>
            <a:off x="6515100" y="3761543"/>
            <a:ext cx="5029200" cy="2871871"/>
          </a:xfrm>
          <a:prstGeom prst="round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779" name="Rectangle 3"/>
          <p:cNvSpPr>
            <a:spLocks noGrp="1"/>
          </p:cNvSpPr>
          <p:nvPr>
            <p:ph type="body" idx="4294967295"/>
          </p:nvPr>
        </p:nvSpPr>
        <p:spPr>
          <a:xfrm>
            <a:off x="914400" y="1427415"/>
            <a:ext cx="4572000" cy="1901325"/>
          </a:xfrm>
        </p:spPr>
        <p:txBody>
          <a:bodyPr/>
          <a:lstStyle/>
          <a:p>
            <a:pPr marL="0" indent="0">
              <a:lnSpc>
                <a:spcPct val="90000"/>
              </a:lnSpc>
              <a:buNone/>
            </a:pPr>
            <a:r>
              <a:rPr lang="en-US" sz="2800" dirty="0"/>
              <a:t>High Resolution CT</a:t>
            </a:r>
          </a:p>
          <a:p>
            <a:pPr lvl="1">
              <a:lnSpc>
                <a:spcPct val="90000"/>
              </a:lnSpc>
              <a:buFont typeface="Arial" panose="020B0604020202020204" pitchFamily="34" charset="0"/>
              <a:buChar char="•"/>
            </a:pPr>
            <a:r>
              <a:rPr lang="en-US" dirty="0"/>
              <a:t>A</a:t>
            </a:r>
            <a:r>
              <a:rPr lang="en-US" dirty="0" smtClean="0"/>
              <a:t>ssess </a:t>
            </a:r>
            <a:r>
              <a:rPr lang="en-US" dirty="0"/>
              <a:t>lung </a:t>
            </a:r>
            <a:r>
              <a:rPr lang="en-US" dirty="0" smtClean="0"/>
              <a:t>parenchyma for fibrosis</a:t>
            </a:r>
            <a:endParaRPr lang="en-US" dirty="0"/>
          </a:p>
        </p:txBody>
      </p:sp>
      <p:sp>
        <p:nvSpPr>
          <p:cNvPr id="2" name="Rectangle 1" descr="Lung Biopsy:&#10;Gold standard for interstitial lung disease&#10;? Benefit/Risk ratio&#10;"/>
          <p:cNvSpPr/>
          <p:nvPr/>
        </p:nvSpPr>
        <p:spPr>
          <a:xfrm>
            <a:off x="6934200" y="1419395"/>
            <a:ext cx="4876800" cy="1815882"/>
          </a:xfrm>
          <a:prstGeom prst="rect">
            <a:avLst/>
          </a:prstGeom>
        </p:spPr>
        <p:txBody>
          <a:bodyPr wrap="square">
            <a:spAutoFit/>
          </a:bodyPr>
          <a:lstStyle/>
          <a:p>
            <a:pPr lvl="0" eaLnBrk="0" hangingPunct="0">
              <a:lnSpc>
                <a:spcPct val="90000"/>
              </a:lnSpc>
              <a:spcBef>
                <a:spcPct val="20000"/>
              </a:spcBef>
            </a:pPr>
            <a:r>
              <a:rPr lang="en-US" sz="2800" dirty="0" smtClean="0">
                <a:solidFill>
                  <a:prstClr val="white"/>
                </a:solidFill>
                <a:latin typeface="Calibri"/>
              </a:rPr>
              <a:t>Lung Biopsy</a:t>
            </a:r>
          </a:p>
          <a:p>
            <a:pPr marL="914400" lvl="1" indent="-457200" eaLnBrk="0" hangingPunct="0">
              <a:lnSpc>
                <a:spcPct val="90000"/>
              </a:lnSpc>
              <a:spcBef>
                <a:spcPct val="20000"/>
              </a:spcBef>
              <a:buFont typeface="Arial" panose="020B0604020202020204" pitchFamily="34" charset="0"/>
              <a:buChar char="•"/>
            </a:pPr>
            <a:r>
              <a:rPr lang="en-US" sz="2800" dirty="0" smtClean="0">
                <a:solidFill>
                  <a:prstClr val="white"/>
                </a:solidFill>
                <a:latin typeface="Calibri"/>
              </a:rPr>
              <a:t>Gold standard for interstitial lung disease</a:t>
            </a:r>
          </a:p>
          <a:p>
            <a:pPr marL="914400" lvl="1" indent="-457200" eaLnBrk="0" hangingPunct="0">
              <a:lnSpc>
                <a:spcPct val="90000"/>
              </a:lnSpc>
              <a:spcBef>
                <a:spcPct val="20000"/>
              </a:spcBef>
              <a:buFont typeface="Arial" panose="020B0604020202020204" pitchFamily="34" charset="0"/>
              <a:buChar char="•"/>
            </a:pPr>
            <a:r>
              <a:rPr lang="en-US" sz="2800" dirty="0" smtClean="0">
                <a:solidFill>
                  <a:prstClr val="white"/>
                </a:solidFill>
                <a:latin typeface="Calibri"/>
              </a:rPr>
              <a:t>? Benefit/Risk ratio</a:t>
            </a:r>
            <a:endParaRPr lang="en-US" sz="2800" dirty="0">
              <a:solidFill>
                <a:prstClr val="white"/>
              </a:solidFill>
              <a:latin typeface="Calibri"/>
            </a:endParaRPr>
          </a:p>
        </p:txBody>
      </p:sp>
      <p:sp>
        <p:nvSpPr>
          <p:cNvPr id="3" name="Rectangle 2" descr="Constrictive Bronchiolitis:&#10;Rare disease&#10;Irreversible (steroids may help)&#10;? Clinical course in diagnosed soldiers&#10;"/>
          <p:cNvSpPr/>
          <p:nvPr/>
        </p:nvSpPr>
        <p:spPr>
          <a:xfrm>
            <a:off x="826168" y="3848883"/>
            <a:ext cx="4724400" cy="2677656"/>
          </a:xfrm>
          <a:prstGeom prst="rect">
            <a:avLst/>
          </a:prstGeom>
        </p:spPr>
        <p:txBody>
          <a:bodyPr wrap="square">
            <a:spAutoFit/>
          </a:bodyPr>
          <a:lstStyle/>
          <a:p>
            <a:pPr lvl="0" eaLnBrk="0" hangingPunct="0">
              <a:lnSpc>
                <a:spcPct val="90000"/>
              </a:lnSpc>
              <a:spcBef>
                <a:spcPct val="20000"/>
              </a:spcBef>
            </a:pPr>
            <a:r>
              <a:rPr lang="en-US" sz="2800" dirty="0">
                <a:solidFill>
                  <a:prstClr val="white"/>
                </a:solidFill>
                <a:latin typeface="Calibri"/>
              </a:rPr>
              <a:t>Constrictive Bronchiolitis</a:t>
            </a:r>
          </a:p>
          <a:p>
            <a:pPr marL="914400" lvl="1" indent="-457200" eaLnBrk="0" hangingPunct="0">
              <a:lnSpc>
                <a:spcPct val="90000"/>
              </a:lnSpc>
              <a:spcBef>
                <a:spcPct val="20000"/>
              </a:spcBef>
              <a:buFont typeface="Arial" panose="020B0604020202020204" pitchFamily="34" charset="0"/>
              <a:buChar char="•"/>
            </a:pPr>
            <a:r>
              <a:rPr lang="en-US" sz="2800" dirty="0">
                <a:solidFill>
                  <a:prstClr val="white"/>
                </a:solidFill>
                <a:latin typeface="Calibri"/>
              </a:rPr>
              <a:t>Rare disease</a:t>
            </a:r>
          </a:p>
          <a:p>
            <a:pPr marL="914400" lvl="1" indent="-457200" eaLnBrk="0" hangingPunct="0">
              <a:lnSpc>
                <a:spcPct val="90000"/>
              </a:lnSpc>
              <a:spcBef>
                <a:spcPct val="20000"/>
              </a:spcBef>
              <a:buFont typeface="Arial" panose="020B0604020202020204" pitchFamily="34" charset="0"/>
              <a:buChar char="•"/>
            </a:pPr>
            <a:r>
              <a:rPr lang="en-US" sz="2800" dirty="0">
                <a:solidFill>
                  <a:prstClr val="white"/>
                </a:solidFill>
                <a:latin typeface="Calibri"/>
              </a:rPr>
              <a:t>Irreversible (steroids may help)</a:t>
            </a:r>
          </a:p>
          <a:p>
            <a:pPr marL="914400" lvl="1" indent="-457200" eaLnBrk="0" hangingPunct="0">
              <a:lnSpc>
                <a:spcPct val="90000"/>
              </a:lnSpc>
              <a:spcBef>
                <a:spcPct val="20000"/>
              </a:spcBef>
              <a:buFont typeface="Arial" panose="020B0604020202020204" pitchFamily="34" charset="0"/>
              <a:buChar char="•"/>
            </a:pPr>
            <a:r>
              <a:rPr lang="en-US" sz="2800" dirty="0">
                <a:solidFill>
                  <a:prstClr val="white"/>
                </a:solidFill>
                <a:latin typeface="Calibri"/>
              </a:rPr>
              <a:t>? Clinical course in diagnosed </a:t>
            </a:r>
            <a:r>
              <a:rPr lang="en-US" sz="2800" dirty="0" smtClean="0">
                <a:solidFill>
                  <a:prstClr val="white"/>
                </a:solidFill>
                <a:latin typeface="Calibri"/>
              </a:rPr>
              <a:t>soldiers</a:t>
            </a:r>
            <a:endParaRPr lang="en-US" sz="2800" dirty="0">
              <a:solidFill>
                <a:prstClr val="white"/>
              </a:solidFill>
              <a:latin typeface="Calibri"/>
            </a:endParaRPr>
          </a:p>
        </p:txBody>
      </p:sp>
      <p:sp>
        <p:nvSpPr>
          <p:cNvPr id="4" name="Rectangle 3" descr="B-ILD and DIP:&#10;Related to smoking&#10;RX: STOP SMOKING"/>
          <p:cNvSpPr/>
          <p:nvPr/>
        </p:nvSpPr>
        <p:spPr>
          <a:xfrm>
            <a:off x="6918159" y="3848885"/>
            <a:ext cx="4191000" cy="1428083"/>
          </a:xfrm>
          <a:prstGeom prst="rect">
            <a:avLst/>
          </a:prstGeom>
        </p:spPr>
        <p:txBody>
          <a:bodyPr wrap="square">
            <a:spAutoFit/>
          </a:bodyPr>
          <a:lstStyle/>
          <a:p>
            <a:pPr lvl="0" eaLnBrk="0" hangingPunct="0">
              <a:lnSpc>
                <a:spcPct val="90000"/>
              </a:lnSpc>
              <a:spcBef>
                <a:spcPct val="20000"/>
              </a:spcBef>
            </a:pPr>
            <a:r>
              <a:rPr lang="en-US" sz="2800" dirty="0" smtClean="0">
                <a:solidFill>
                  <a:prstClr val="white"/>
                </a:solidFill>
                <a:latin typeface="Calibri"/>
              </a:rPr>
              <a:t>B-ILD </a:t>
            </a:r>
            <a:r>
              <a:rPr lang="en-US" sz="2800" dirty="0">
                <a:solidFill>
                  <a:prstClr val="white"/>
                </a:solidFill>
                <a:latin typeface="Calibri"/>
              </a:rPr>
              <a:t>and DIP</a:t>
            </a:r>
          </a:p>
          <a:p>
            <a:pPr marL="914400" lvl="1" indent="-457200" eaLnBrk="0" hangingPunct="0">
              <a:lnSpc>
                <a:spcPct val="90000"/>
              </a:lnSpc>
              <a:spcBef>
                <a:spcPct val="20000"/>
              </a:spcBef>
              <a:buFont typeface="Arial" panose="020B0604020202020204" pitchFamily="34" charset="0"/>
              <a:buChar char="•"/>
            </a:pPr>
            <a:r>
              <a:rPr lang="en-US" sz="2800" dirty="0">
                <a:solidFill>
                  <a:prstClr val="white"/>
                </a:solidFill>
                <a:latin typeface="Calibri"/>
              </a:rPr>
              <a:t>Related to smoking</a:t>
            </a:r>
          </a:p>
          <a:p>
            <a:pPr marL="914400" lvl="1" indent="-457200" eaLnBrk="0" hangingPunct="0">
              <a:lnSpc>
                <a:spcPct val="90000"/>
              </a:lnSpc>
              <a:spcBef>
                <a:spcPct val="20000"/>
              </a:spcBef>
              <a:buFont typeface="Arial" panose="020B0604020202020204" pitchFamily="34" charset="0"/>
              <a:buChar char="•"/>
            </a:pPr>
            <a:r>
              <a:rPr lang="en-US" sz="2800" dirty="0">
                <a:solidFill>
                  <a:prstClr val="white"/>
                </a:solidFill>
                <a:latin typeface="Calibri"/>
              </a:rPr>
              <a:t>Rx: STOP SMOKING</a:t>
            </a:r>
          </a:p>
        </p:txBody>
      </p:sp>
    </p:spTree>
    <p:extLst>
      <p:ext uri="{BB962C8B-B14F-4D97-AF65-F5344CB8AC3E}">
        <p14:creationId xmlns:p14="http://schemas.microsoft.com/office/powerpoint/2010/main" val="1955731886"/>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descr="&quot;&quot;"/>
          <p:cNvSpPr/>
          <p:nvPr/>
        </p:nvSpPr>
        <p:spPr>
          <a:xfrm>
            <a:off x="1" y="1600200"/>
            <a:ext cx="12208043" cy="3733800"/>
          </a:xfrm>
          <a:prstGeom prst="rect">
            <a:avLst/>
          </a:prstGeom>
          <a:solidFill>
            <a:schemeClr val="bg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793" name="Picture 5" descr="&quot; &quot;"/>
          <p:cNvPicPr>
            <a:picLocks noChangeAspect="1"/>
          </p:cNvPicPr>
          <p:nvPr/>
        </p:nvPicPr>
        <p:blipFill>
          <a:blip r:embed="rId3">
            <a:duotone>
              <a:prstClr val="black"/>
              <a:srgbClr val="D9C3A5">
                <a:tint val="50000"/>
                <a:satMod val="180000"/>
              </a:srgbClr>
            </a:duotone>
          </a:blip>
          <a:srcRect/>
          <a:stretch>
            <a:fillRect/>
          </a:stretch>
        </p:blipFill>
        <p:spPr bwMode="auto">
          <a:xfrm>
            <a:off x="4446755" y="5076829"/>
            <a:ext cx="7761288" cy="257175"/>
          </a:xfrm>
          <a:prstGeom prst="rect">
            <a:avLst/>
          </a:prstGeom>
          <a:noFill/>
          <a:ln w="9525">
            <a:noFill/>
            <a:miter lim="800000"/>
            <a:headEnd/>
            <a:tailEnd/>
          </a:ln>
        </p:spPr>
      </p:pic>
      <p:pic>
        <p:nvPicPr>
          <p:cNvPr id="33794" name="Picture 4" descr="Image of the My VeHU Campus &quot;Ask The Presenter&quot; Icon"/>
          <p:cNvPicPr>
            <a:picLocks noChangeAspect="1"/>
          </p:cNvPicPr>
          <p:nvPr/>
        </p:nvPicPr>
        <p:blipFill>
          <a:blip r:embed="rId4"/>
          <a:srcRect/>
          <a:stretch>
            <a:fillRect/>
          </a:stretch>
        </p:blipFill>
        <p:spPr bwMode="auto">
          <a:xfrm>
            <a:off x="2400302" y="2462212"/>
            <a:ext cx="1943100" cy="1943100"/>
          </a:xfrm>
          <a:prstGeom prst="rect">
            <a:avLst/>
          </a:prstGeom>
          <a:noFill/>
          <a:ln w="9525">
            <a:noFill/>
            <a:miter lim="800000"/>
            <a:headEnd/>
            <a:tailEnd/>
          </a:ln>
        </p:spPr>
      </p:pic>
      <p:sp>
        <p:nvSpPr>
          <p:cNvPr id="33795" name="Title 1"/>
          <p:cNvSpPr>
            <a:spLocks noGrp="1"/>
          </p:cNvSpPr>
          <p:nvPr>
            <p:ph type="title"/>
          </p:nvPr>
        </p:nvSpPr>
        <p:spPr>
          <a:xfrm>
            <a:off x="4343400" y="2857500"/>
            <a:ext cx="5715000" cy="1143000"/>
          </a:xfrm>
        </p:spPr>
        <p:txBody>
          <a:bodyPr/>
          <a:lstStyle/>
          <a:p>
            <a:pPr eaLnBrk="1" hangingPunct="1"/>
            <a:r>
              <a:rPr lang="en-US" sz="4800" dirty="0" smtClean="0"/>
              <a:t>Ask the Presenter</a:t>
            </a:r>
          </a:p>
        </p:txBody>
      </p:sp>
      <p:pic>
        <p:nvPicPr>
          <p:cNvPr id="6" name="Picture 5" descr="&quot; &quot;"/>
          <p:cNvPicPr>
            <a:picLocks noChangeAspect="1"/>
          </p:cNvPicPr>
          <p:nvPr/>
        </p:nvPicPr>
        <p:blipFill>
          <a:blip r:embed="rId3">
            <a:duotone>
              <a:prstClr val="black"/>
              <a:srgbClr val="D9C3A5">
                <a:tint val="50000"/>
                <a:satMod val="180000"/>
              </a:srgbClr>
            </a:duotone>
          </a:blip>
          <a:srcRect/>
          <a:stretch>
            <a:fillRect/>
          </a:stretch>
        </p:blipFill>
        <p:spPr bwMode="auto">
          <a:xfrm rot="10800000">
            <a:off x="0" y="1597028"/>
            <a:ext cx="7761288" cy="257175"/>
          </a:xfrm>
          <a:prstGeom prst="rect">
            <a:avLst/>
          </a:prstGeom>
          <a:noFill/>
          <a:ln w="9525">
            <a:noFill/>
            <a:miter lim="800000"/>
            <a:headEnd/>
            <a:tailEnd/>
          </a:ln>
        </p:spPr>
      </p:pic>
    </p:spTree>
    <p:extLst>
      <p:ext uri="{BB962C8B-B14F-4D97-AF65-F5344CB8AC3E}">
        <p14:creationId xmlns:p14="http://schemas.microsoft.com/office/powerpoint/2010/main" val="73372024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descr="Respiratory Health&#10; Airborne Hazards&#10; Stress and Violence&#10; Military Living Conditions&#10; Exercise and Physical Activity&#10; Tobacco Smoke&#10; Preexisting Factors&#10;&#10;With &quot;airborne hazards&quot; highlighted."/>
          <p:cNvGraphicFramePr/>
          <p:nvPr>
            <p:extLst>
              <p:ext uri="{D42A27DB-BD31-4B8C-83A1-F6EECF244321}">
                <p14:modId xmlns:p14="http://schemas.microsoft.com/office/powerpoint/2010/main" val="2216210426"/>
              </p:ext>
            </p:extLst>
          </p:nvPr>
        </p:nvGraphicFramePr>
        <p:xfrm>
          <a:off x="-617621" y="-609600"/>
          <a:ext cx="13639800" cy="8229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Notched Right Arrow 1" descr="arrow pointing towards respiratory health"/>
          <p:cNvSpPr/>
          <p:nvPr/>
        </p:nvSpPr>
        <p:spPr>
          <a:xfrm rot="1602723">
            <a:off x="2954386" y="2114292"/>
            <a:ext cx="1800653" cy="533400"/>
          </a:xfrm>
          <a:prstGeom prst="notchedRightArrow">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Notched Right Arrow 9" descr="arrow pointing towards respiratory health"/>
          <p:cNvSpPr/>
          <p:nvPr/>
        </p:nvSpPr>
        <p:spPr>
          <a:xfrm rot="5400000" flipV="1">
            <a:off x="5488331" y="2004539"/>
            <a:ext cx="1117730" cy="511992"/>
          </a:xfrm>
          <a:prstGeom prst="notched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Notched Right Arrow 11" descr="arrow pointing towards respiratory health"/>
          <p:cNvSpPr/>
          <p:nvPr/>
        </p:nvSpPr>
        <p:spPr>
          <a:xfrm rot="9348155">
            <a:off x="7565875" y="2158232"/>
            <a:ext cx="1775906" cy="533400"/>
          </a:xfrm>
          <a:prstGeom prst="notchedRightArrow">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Notched Right Arrow 12" descr="arrow pointing towards respiratory health"/>
          <p:cNvSpPr/>
          <p:nvPr/>
        </p:nvSpPr>
        <p:spPr>
          <a:xfrm rot="20035995">
            <a:off x="3095861" y="4281661"/>
            <a:ext cx="1649683" cy="533400"/>
          </a:xfrm>
          <a:prstGeom prst="notchedRightArrow">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Notched Right Arrow 14" descr="arrow pointing towards respiratory health"/>
          <p:cNvSpPr/>
          <p:nvPr/>
        </p:nvSpPr>
        <p:spPr>
          <a:xfrm rot="16200000" flipV="1">
            <a:off x="5632891" y="4409700"/>
            <a:ext cx="955609" cy="511992"/>
          </a:xfrm>
          <a:prstGeom prst="notchedRightArrow">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Notched Right Arrow 15" descr="arrow pointing towards respiratory health"/>
          <p:cNvSpPr/>
          <p:nvPr/>
        </p:nvSpPr>
        <p:spPr>
          <a:xfrm rot="12830758">
            <a:off x="7447710" y="4254680"/>
            <a:ext cx="1340662" cy="533400"/>
          </a:xfrm>
          <a:prstGeom prst="notchedRightArrow">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7837897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descr="Respiratory Health&#10; Airborne Hazards&#10; Stress and Violence&#10; Military Living Conditions&#10; Exercise and Physical Activity&#10; Tobacco Smoke&#10; Preexisting Factors&#10;&#10;with &quot;stress and violence&quot; highlighted"/>
          <p:cNvGraphicFramePr/>
          <p:nvPr>
            <p:extLst>
              <p:ext uri="{D42A27DB-BD31-4B8C-83A1-F6EECF244321}">
                <p14:modId xmlns:p14="http://schemas.microsoft.com/office/powerpoint/2010/main" val="2979374892"/>
              </p:ext>
            </p:extLst>
          </p:nvPr>
        </p:nvGraphicFramePr>
        <p:xfrm>
          <a:off x="-617621" y="-609600"/>
          <a:ext cx="13639800" cy="8229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Notched Right Arrow 9" descr="arrow pointing towards respiratory health"/>
          <p:cNvSpPr/>
          <p:nvPr/>
        </p:nvSpPr>
        <p:spPr>
          <a:xfrm rot="1602723">
            <a:off x="2954386" y="2114292"/>
            <a:ext cx="1800653" cy="533400"/>
          </a:xfrm>
          <a:prstGeom prst="notchedRightArrow">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Notched Right Arrow 11" descr="arrow pointing towards respiratory health"/>
          <p:cNvSpPr/>
          <p:nvPr/>
        </p:nvSpPr>
        <p:spPr>
          <a:xfrm rot="5400000" flipV="1">
            <a:off x="5488331" y="2004539"/>
            <a:ext cx="1117730" cy="511992"/>
          </a:xfrm>
          <a:prstGeom prst="notchedRightArrow">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Notched Right Arrow 12" descr="arrow pointing towards respiratory health"/>
          <p:cNvSpPr/>
          <p:nvPr/>
        </p:nvSpPr>
        <p:spPr>
          <a:xfrm rot="9348155">
            <a:off x="7565875" y="2158232"/>
            <a:ext cx="1775906" cy="533400"/>
          </a:xfrm>
          <a:prstGeom prst="notched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Notched Right Arrow 14" descr="arrow pointing towards respiratory health"/>
          <p:cNvSpPr/>
          <p:nvPr/>
        </p:nvSpPr>
        <p:spPr>
          <a:xfrm rot="20035995">
            <a:off x="3095861" y="4281661"/>
            <a:ext cx="1649683" cy="533400"/>
          </a:xfrm>
          <a:prstGeom prst="notchedRightArrow">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Notched Right Arrow 15" descr="arrow pointing towards respiratory health"/>
          <p:cNvSpPr/>
          <p:nvPr/>
        </p:nvSpPr>
        <p:spPr>
          <a:xfrm rot="16200000" flipV="1">
            <a:off x="5632891" y="4409700"/>
            <a:ext cx="955609" cy="511992"/>
          </a:xfrm>
          <a:prstGeom prst="notchedRightArrow">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Notched Right Arrow 16" descr="arrow pointing towards respiratory health"/>
          <p:cNvSpPr/>
          <p:nvPr/>
        </p:nvSpPr>
        <p:spPr>
          <a:xfrm rot="12830758">
            <a:off x="7447710" y="4254680"/>
            <a:ext cx="1340662" cy="533400"/>
          </a:xfrm>
          <a:prstGeom prst="notchedRightArrow">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1070767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descr="Respiratory Health&#10; Airborne Hazards&#10; Stress and Violence&#10; Military Living Conditions&#10; Exercise and Physical Activity&#10; Tobacco Smoke&#10; Preexisting Factors&#10;&#10;With &quot;Military living conditions&quot; highlighted"/>
          <p:cNvGraphicFramePr/>
          <p:nvPr>
            <p:extLst>
              <p:ext uri="{D42A27DB-BD31-4B8C-83A1-F6EECF244321}">
                <p14:modId xmlns:p14="http://schemas.microsoft.com/office/powerpoint/2010/main" val="1202518952"/>
              </p:ext>
            </p:extLst>
          </p:nvPr>
        </p:nvGraphicFramePr>
        <p:xfrm>
          <a:off x="-617621" y="-609600"/>
          <a:ext cx="13639800" cy="8229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Notched Right Arrow 9" descr="arrow pointing towards respiratory health"/>
          <p:cNvSpPr/>
          <p:nvPr/>
        </p:nvSpPr>
        <p:spPr>
          <a:xfrm rot="1602723">
            <a:off x="2954386" y="2114292"/>
            <a:ext cx="1800653" cy="533400"/>
          </a:xfrm>
          <a:prstGeom prst="notchedRightArrow">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Notched Right Arrow 11" descr="arrow pointing towards respiratory health"/>
          <p:cNvSpPr/>
          <p:nvPr/>
        </p:nvSpPr>
        <p:spPr>
          <a:xfrm rot="5400000" flipV="1">
            <a:off x="5488331" y="2004539"/>
            <a:ext cx="1117730" cy="511992"/>
          </a:xfrm>
          <a:prstGeom prst="notchedRightArrow">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Notched Right Arrow 12" descr="arrow pointing towards respiratory health"/>
          <p:cNvSpPr/>
          <p:nvPr/>
        </p:nvSpPr>
        <p:spPr>
          <a:xfrm rot="9348155">
            <a:off x="7565875" y="2158232"/>
            <a:ext cx="1775906" cy="533400"/>
          </a:xfrm>
          <a:prstGeom prst="notchedRightArrow">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Notched Right Arrow 14" descr="arrow pointing towards respiratory health"/>
          <p:cNvSpPr/>
          <p:nvPr/>
        </p:nvSpPr>
        <p:spPr>
          <a:xfrm rot="20035995">
            <a:off x="3095861" y="4281661"/>
            <a:ext cx="1649683" cy="533400"/>
          </a:xfrm>
          <a:prstGeom prst="notchedRightArrow">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Notched Right Arrow 15" descr="arrow pointing towards respiratory health"/>
          <p:cNvSpPr/>
          <p:nvPr/>
        </p:nvSpPr>
        <p:spPr>
          <a:xfrm rot="16200000" flipV="1">
            <a:off x="5632891" y="4409700"/>
            <a:ext cx="955609" cy="511992"/>
          </a:xfrm>
          <a:prstGeom prst="notchedRightArrow">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Notched Right Arrow 16" descr="arrow pointing towards respiratory health"/>
          <p:cNvSpPr/>
          <p:nvPr/>
        </p:nvSpPr>
        <p:spPr>
          <a:xfrm rot="12830758">
            <a:off x="7447710" y="4254680"/>
            <a:ext cx="1340662" cy="533400"/>
          </a:xfrm>
          <a:prstGeom prst="notched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73218851"/>
      </p:ext>
    </p:extLst>
  </p:cSld>
  <p:clrMapOvr>
    <a:masterClrMapping/>
  </p:clrMapOvr>
  <p:timing>
    <p:tnLst>
      <p:par>
        <p:cTn id="1" dur="indefinite" restart="never" nodeType="tmRoot"/>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A685C5821E6F549BC42CF8157AD010F" ma:contentTypeVersion="" ma:contentTypeDescription="Create a new document." ma:contentTypeScope="" ma:versionID="ec30a26886bef002a005860a9a914934">
  <xsd:schema xmlns:xsd="http://www.w3.org/2001/XMLSchema" xmlns:xs="http://www.w3.org/2001/XMLSchema" xmlns:p="http://schemas.microsoft.com/office/2006/metadata/properties" targetNamespace="http://schemas.microsoft.com/office/2006/metadata/properties" ma:root="true" ma:fieldsID="f3e687d5f98ee29b9cfcc2ff24550dc4">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60D50520-66CB-4781-B7BD-52FFCCC1572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19A6266F-7241-4278-BAAF-B40D6CFA59CF}">
  <ds:schemaRefs>
    <ds:schemaRef ds:uri="http://schemas.microsoft.com/sharepoint/v3/contenttype/forms"/>
  </ds:schemaRefs>
</ds:datastoreItem>
</file>

<file path=customXml/itemProps3.xml><?xml version="1.0" encoding="utf-8"?>
<ds:datastoreItem xmlns:ds="http://schemas.openxmlformats.org/officeDocument/2006/customXml" ds:itemID="{0412EE97-C87F-4748-A941-F0EA3149D702}">
  <ds:schemaRefs>
    <ds:schemaRef ds:uri="http://schemas.openxmlformats.org/package/2006/metadata/core-properties"/>
    <ds:schemaRef ds:uri="http://schemas.microsoft.com/office/2006/metadata/properties"/>
    <ds:schemaRef ds:uri="http://schemas.microsoft.com/office/2006/documentManagement/types"/>
    <ds:schemaRef ds:uri="http://purl.org/dc/terms/"/>
    <ds:schemaRef ds:uri="http://www.w3.org/XML/1998/namespace"/>
    <ds:schemaRef ds:uri="http://purl.org/dc/dcmitype/"/>
    <ds:schemaRef ds:uri="http://schemas.microsoft.com/office/infopath/2007/PartnerControls"/>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
  <TotalTime>16059</TotalTime>
  <Words>14464</Words>
  <Application>Microsoft Office PowerPoint</Application>
  <PresentationFormat>Custom</PresentationFormat>
  <Paragraphs>1686</Paragraphs>
  <Slides>68</Slides>
  <Notes>68</Notes>
  <HiddenSlides>1</HiddenSlides>
  <MMClips>0</MMClips>
  <ScaleCrop>false</ScaleCrop>
  <HeadingPairs>
    <vt:vector size="4" baseType="variant">
      <vt:variant>
        <vt:lpstr>Theme</vt:lpstr>
      </vt:variant>
      <vt:variant>
        <vt:i4>1</vt:i4>
      </vt:variant>
      <vt:variant>
        <vt:lpstr>Slide Titles</vt:lpstr>
      </vt:variant>
      <vt:variant>
        <vt:i4>68</vt:i4>
      </vt:variant>
    </vt:vector>
  </HeadingPairs>
  <TitlesOfParts>
    <vt:vector size="69" baseType="lpstr">
      <vt:lpstr>1_Office Theme</vt:lpstr>
      <vt:lpstr>The Airborne Hazards Registry</vt:lpstr>
      <vt:lpstr>PowerPoint Presentation</vt:lpstr>
      <vt:lpstr>PowerPoint Presentation</vt:lpstr>
      <vt:lpstr>IOM Report 2011</vt:lpstr>
      <vt:lpstr>Airborne Hazards  &amp; Open Burn Pit  Registry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Why PM ‘Matters’ For Military</vt:lpstr>
      <vt:lpstr>PowerPoint Presentation</vt:lpstr>
      <vt:lpstr>PowerPoint Presentation</vt:lpstr>
      <vt:lpstr>Airborne Hazards Referral Case Study #1</vt:lpstr>
      <vt:lpstr>Clinical History</vt:lpstr>
      <vt:lpstr>PowerPoint Presentation</vt:lpstr>
      <vt:lpstr>“VA Burn-pit Registry”</vt:lpstr>
      <vt:lpstr>Poll Question</vt:lpstr>
      <vt:lpstr>Exposure History</vt:lpstr>
      <vt:lpstr>Military Exposure History</vt:lpstr>
      <vt:lpstr>Military Exposure History </vt:lpstr>
      <vt:lpstr>Poll Results</vt:lpstr>
      <vt:lpstr>PowerPoint Presentation</vt:lpstr>
      <vt:lpstr>Burn Pit Emissions</vt:lpstr>
      <vt:lpstr>Civilian Exposures</vt:lpstr>
      <vt:lpstr>Summary of Exposures</vt:lpstr>
      <vt:lpstr>Poll Question</vt:lpstr>
      <vt:lpstr>Differential Diagnosis</vt:lpstr>
      <vt:lpstr>Contributory Exposures</vt:lpstr>
      <vt:lpstr>Contributory Exposures</vt:lpstr>
      <vt:lpstr>Contributory Exposures</vt:lpstr>
      <vt:lpstr>Poll Results</vt:lpstr>
      <vt:lpstr>Diagnostic Work-Up</vt:lpstr>
      <vt:lpstr>Diagnostic Evaluation</vt:lpstr>
      <vt:lpstr>Diagnostic Test Results</vt:lpstr>
      <vt:lpstr>Diagnostic Test Results</vt:lpstr>
      <vt:lpstr>PowerPoint Presentation</vt:lpstr>
      <vt:lpstr>Vocal Cords Dysfunction (Paradoxical Vocal Fold Motion)</vt:lpstr>
      <vt:lpstr>ENT Evaluation</vt:lpstr>
      <vt:lpstr>PowerPoint Presentation</vt:lpstr>
      <vt:lpstr>Exercise Laryngoscopy</vt:lpstr>
      <vt:lpstr>What about her poor sleep? </vt:lpstr>
      <vt:lpstr>Summary/Takeaways Case #1</vt:lpstr>
      <vt:lpstr>Airborne Hazards Referral Case Study #2</vt:lpstr>
      <vt:lpstr>                                  Chief Concerns</vt:lpstr>
      <vt:lpstr>PowerPoint Presentation</vt:lpstr>
      <vt:lpstr>Poll Question</vt:lpstr>
      <vt:lpstr>Sand and Dust</vt:lpstr>
      <vt:lpstr>PowerPoint Presentation</vt:lpstr>
      <vt:lpstr>Poll Results</vt:lpstr>
      <vt:lpstr>Post Deployment History</vt:lpstr>
      <vt:lpstr>Poll Question</vt:lpstr>
      <vt:lpstr>“It was when I was under the care of a pulmonologist ... that my condition … received a more thorough workup”</vt:lpstr>
      <vt:lpstr>Diagnostic Work-up</vt:lpstr>
      <vt:lpstr>High Resolution Chest CT Imaging</vt:lpstr>
      <vt:lpstr>Six-minute Walk Test</vt:lpstr>
      <vt:lpstr>Poll Results</vt:lpstr>
      <vt:lpstr>       What about lung biopsy?</vt:lpstr>
      <vt:lpstr>       Hospitalized in 2013</vt:lpstr>
      <vt:lpstr>Constrictive Bronchiolitis in OEF/OIF</vt:lpstr>
      <vt:lpstr> Right Upper &amp; Lower Lobe Open Biopsies </vt:lpstr>
      <vt:lpstr>Differential Diagnosis</vt:lpstr>
      <vt:lpstr>What is the Diagnosis?</vt:lpstr>
      <vt:lpstr>What is the Management?</vt:lpstr>
      <vt:lpstr>Summary/Takeaways Case #2</vt:lpstr>
      <vt:lpstr>Ask the Presenter</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 Template for VeHU</dc:title>
  <dc:creator>VHA OIA Training Strategy</dc:creator>
  <cp:keywords>airborne hazards, airborne hazards registry, respiratory</cp:keywords>
  <cp:lastModifiedBy>Natalie Mueller</cp:lastModifiedBy>
  <cp:revision>619</cp:revision>
  <cp:lastPrinted>2014-10-02T14:12:08Z</cp:lastPrinted>
  <dcterms:created xsi:type="dcterms:W3CDTF">2012-09-17T16:29:14Z</dcterms:created>
  <dcterms:modified xsi:type="dcterms:W3CDTF">2014-10-17T15:27:56Z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Language">
    <vt:lpwstr>English</vt:lpwstr>
  </property>
  <property fmtid="{D5CDD505-2E9C-101B-9397-08002B2CF9AE}" pid="3" name="ContentTypeId">
    <vt:lpwstr>0x0101008A685C5821E6F549BC42CF8157AD010F</vt:lpwstr>
  </property>
</Properties>
</file>