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66"/>
  </p:notesMasterIdLst>
  <p:sldIdLst>
    <p:sldId id="256" r:id="rId5"/>
    <p:sldId id="326" r:id="rId6"/>
    <p:sldId id="296" r:id="rId7"/>
    <p:sldId id="266" r:id="rId8"/>
    <p:sldId id="295" r:id="rId9"/>
    <p:sldId id="358" r:id="rId10"/>
    <p:sldId id="304" r:id="rId11"/>
    <p:sldId id="303" r:id="rId12"/>
    <p:sldId id="314" r:id="rId13"/>
    <p:sldId id="356" r:id="rId14"/>
    <p:sldId id="357" r:id="rId15"/>
    <p:sldId id="267" r:id="rId16"/>
    <p:sldId id="298" r:id="rId17"/>
    <p:sldId id="268" r:id="rId18"/>
    <p:sldId id="315" r:id="rId19"/>
    <p:sldId id="359" r:id="rId20"/>
    <p:sldId id="360" r:id="rId21"/>
    <p:sldId id="271" r:id="rId22"/>
    <p:sldId id="272" r:id="rId23"/>
    <p:sldId id="273" r:id="rId24"/>
    <p:sldId id="327" r:id="rId25"/>
    <p:sldId id="367" r:id="rId26"/>
    <p:sldId id="368" r:id="rId27"/>
    <p:sldId id="369" r:id="rId28"/>
    <p:sldId id="370" r:id="rId29"/>
    <p:sldId id="323" r:id="rId30"/>
    <p:sldId id="324" r:id="rId31"/>
    <p:sldId id="276" r:id="rId32"/>
    <p:sldId id="277" r:id="rId33"/>
    <p:sldId id="344" r:id="rId34"/>
    <p:sldId id="343" r:id="rId35"/>
    <p:sldId id="274" r:id="rId36"/>
    <p:sldId id="278" r:id="rId37"/>
    <p:sldId id="279" r:id="rId38"/>
    <p:sldId id="361" r:id="rId39"/>
    <p:sldId id="280" r:id="rId40"/>
    <p:sldId id="281" r:id="rId41"/>
    <p:sldId id="362" r:id="rId42"/>
    <p:sldId id="363" r:id="rId43"/>
    <p:sldId id="285" r:id="rId44"/>
    <p:sldId id="316" r:id="rId45"/>
    <p:sldId id="292" r:id="rId46"/>
    <p:sldId id="371" r:id="rId47"/>
    <p:sldId id="372" r:id="rId48"/>
    <p:sldId id="373" r:id="rId49"/>
    <p:sldId id="330" r:id="rId50"/>
    <p:sldId id="345" r:id="rId51"/>
    <p:sldId id="346" r:id="rId52"/>
    <p:sldId id="347" r:id="rId53"/>
    <p:sldId id="331" r:id="rId54"/>
    <p:sldId id="339" r:id="rId55"/>
    <p:sldId id="336" r:id="rId56"/>
    <p:sldId id="333" r:id="rId57"/>
    <p:sldId id="334" r:id="rId58"/>
    <p:sldId id="335" r:id="rId59"/>
    <p:sldId id="337" r:id="rId60"/>
    <p:sldId id="338" r:id="rId61"/>
    <p:sldId id="348" r:id="rId62"/>
    <p:sldId id="317" r:id="rId63"/>
    <p:sldId id="318" r:id="rId64"/>
    <p:sldId id="365"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autoAdjust="0"/>
    <p:restoredTop sz="69040" autoAdjust="0"/>
  </p:normalViewPr>
  <p:slideViewPr>
    <p:cSldViewPr>
      <p:cViewPr>
        <p:scale>
          <a:sx n="40" d="100"/>
          <a:sy n="40" d="100"/>
        </p:scale>
        <p:origin x="480" y="1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3F145C-2E33-4298-B164-808A3E888C9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CCA136C-D46A-4B5B-8FA5-6326311C926C}">
      <dgm:prSet phldrT="[Text]" custT="1"/>
      <dgm:spPr>
        <a:solidFill>
          <a:schemeClr val="accent6">
            <a:lumMod val="40000"/>
            <a:lumOff val="60000"/>
            <a:alpha val="79000"/>
          </a:schemeClr>
        </a:solidFill>
        <a:ln>
          <a:noFill/>
        </a:ln>
      </dgm:spPr>
      <dgm:t>
        <a:bodyPr/>
        <a:lstStyle/>
        <a:p>
          <a:r>
            <a:rPr lang="en-US" sz="3600" dirty="0" smtClean="0">
              <a:solidFill>
                <a:schemeClr val="tx1">
                  <a:lumMod val="75000"/>
                  <a:lumOff val="25000"/>
                </a:schemeClr>
              </a:solidFill>
              <a:latin typeface="Cambria" panose="02040503050406030204" pitchFamily="18" charset="0"/>
            </a:rPr>
            <a:t>Roles &amp; Responsibilities</a:t>
          </a:r>
          <a:endParaRPr lang="en-US" sz="3600" dirty="0">
            <a:solidFill>
              <a:schemeClr val="tx1">
                <a:lumMod val="75000"/>
                <a:lumOff val="25000"/>
              </a:schemeClr>
            </a:solidFill>
            <a:latin typeface="Cambria" panose="02040503050406030204" pitchFamily="18" charset="0"/>
          </a:endParaRPr>
        </a:p>
      </dgm:t>
    </dgm:pt>
    <dgm:pt modelId="{373D2E93-2C7E-4217-9756-99EEADFFA126}" type="parTrans" cxnId="{1CE28985-F3C5-48D7-8CAB-83C0C1AF4C13}">
      <dgm:prSet/>
      <dgm:spPr/>
      <dgm:t>
        <a:bodyPr/>
        <a:lstStyle/>
        <a:p>
          <a:endParaRPr lang="en-US"/>
        </a:p>
      </dgm:t>
    </dgm:pt>
    <dgm:pt modelId="{5EBB60C0-AFB6-4752-A9CA-6837849E1C85}" type="sibTrans" cxnId="{1CE28985-F3C5-48D7-8CAB-83C0C1AF4C13}">
      <dgm:prSet/>
      <dgm:spPr>
        <a:ln>
          <a:solidFill>
            <a:schemeClr val="tx1">
              <a:lumMod val="50000"/>
              <a:lumOff val="50000"/>
            </a:schemeClr>
          </a:solidFill>
        </a:ln>
      </dgm:spPr>
      <dgm:t>
        <a:bodyPr/>
        <a:lstStyle/>
        <a:p>
          <a:endParaRPr lang="en-US"/>
        </a:p>
      </dgm:t>
    </dgm:pt>
    <dgm:pt modelId="{1CD57423-D1E9-48C6-BEC0-A58AC579D707}">
      <dgm:prSet phldrT="[Text]" custT="1"/>
      <dgm:spPr>
        <a:solidFill>
          <a:schemeClr val="accent6">
            <a:lumMod val="40000"/>
            <a:lumOff val="60000"/>
            <a:alpha val="79000"/>
          </a:schemeClr>
        </a:solidFill>
        <a:ln>
          <a:noFill/>
        </a:ln>
      </dgm:spPr>
      <dgm:t>
        <a:bodyPr/>
        <a:lstStyle/>
        <a:p>
          <a:r>
            <a:rPr lang="en-US" sz="3200" dirty="0" smtClean="0">
              <a:solidFill>
                <a:schemeClr val="tx1">
                  <a:lumMod val="75000"/>
                  <a:lumOff val="25000"/>
                </a:schemeClr>
              </a:solidFill>
              <a:latin typeface="Cambria" panose="02040503050406030204" pitchFamily="18" charset="0"/>
            </a:rPr>
            <a:t>Planning &amp; Implementation</a:t>
          </a:r>
          <a:endParaRPr lang="en-US" sz="3200" dirty="0">
            <a:solidFill>
              <a:schemeClr val="tx1">
                <a:lumMod val="75000"/>
                <a:lumOff val="25000"/>
              </a:schemeClr>
            </a:solidFill>
            <a:latin typeface="Cambria" panose="02040503050406030204" pitchFamily="18" charset="0"/>
          </a:endParaRPr>
        </a:p>
      </dgm:t>
    </dgm:pt>
    <dgm:pt modelId="{81358416-5652-4059-881F-7ABE0C7A3DC4}" type="parTrans" cxnId="{FD332904-A091-4BA2-90FF-7AAEAC62A2B4}">
      <dgm:prSet/>
      <dgm:spPr/>
      <dgm:t>
        <a:bodyPr/>
        <a:lstStyle/>
        <a:p>
          <a:endParaRPr lang="en-US"/>
        </a:p>
      </dgm:t>
    </dgm:pt>
    <dgm:pt modelId="{C28BB08E-FBCD-4621-A239-2DB523B07EF3}" type="sibTrans" cxnId="{FD332904-A091-4BA2-90FF-7AAEAC62A2B4}">
      <dgm:prSet/>
      <dgm:spPr/>
      <dgm:t>
        <a:bodyPr/>
        <a:lstStyle/>
        <a:p>
          <a:endParaRPr lang="en-US"/>
        </a:p>
      </dgm:t>
    </dgm:pt>
    <dgm:pt modelId="{17D79925-2C88-41BA-82E2-0B74F46CD4A7}">
      <dgm:prSet phldrT="[Text]" custT="1"/>
      <dgm:spPr>
        <a:solidFill>
          <a:schemeClr val="accent6">
            <a:lumMod val="40000"/>
            <a:lumOff val="60000"/>
            <a:alpha val="79000"/>
          </a:schemeClr>
        </a:solidFill>
        <a:ln>
          <a:noFill/>
        </a:ln>
      </dgm:spPr>
      <dgm:t>
        <a:bodyPr/>
        <a:lstStyle/>
        <a:p>
          <a:r>
            <a:rPr lang="en-US" sz="3600" dirty="0" smtClean="0">
              <a:solidFill>
                <a:schemeClr val="tx1">
                  <a:lumMod val="75000"/>
                  <a:lumOff val="25000"/>
                </a:schemeClr>
              </a:solidFill>
              <a:latin typeface="Cambria" panose="02040503050406030204" pitchFamily="18" charset="0"/>
            </a:rPr>
            <a:t>Avoiding Pitfalls	</a:t>
          </a:r>
          <a:endParaRPr lang="en-US" sz="3600" dirty="0">
            <a:solidFill>
              <a:schemeClr val="tx1">
                <a:lumMod val="75000"/>
                <a:lumOff val="25000"/>
              </a:schemeClr>
            </a:solidFill>
            <a:latin typeface="Cambria" panose="02040503050406030204" pitchFamily="18" charset="0"/>
          </a:endParaRPr>
        </a:p>
      </dgm:t>
    </dgm:pt>
    <dgm:pt modelId="{05700357-2B72-4C3F-9901-7F91C41AD0FE}" type="parTrans" cxnId="{1D197B91-F241-45E0-AFA0-F768605124CF}">
      <dgm:prSet/>
      <dgm:spPr/>
      <dgm:t>
        <a:bodyPr/>
        <a:lstStyle/>
        <a:p>
          <a:endParaRPr lang="en-US"/>
        </a:p>
      </dgm:t>
    </dgm:pt>
    <dgm:pt modelId="{985E5B78-B5F3-466C-91B2-413A2C949851}" type="sibTrans" cxnId="{1D197B91-F241-45E0-AFA0-F768605124CF}">
      <dgm:prSet/>
      <dgm:spPr/>
      <dgm:t>
        <a:bodyPr/>
        <a:lstStyle/>
        <a:p>
          <a:endParaRPr lang="en-US"/>
        </a:p>
      </dgm:t>
    </dgm:pt>
    <dgm:pt modelId="{6243CDE9-D4FF-4D47-AB43-745285E2EF18}">
      <dgm:prSet phldrT="[Text]" custT="1"/>
      <dgm:spPr>
        <a:solidFill>
          <a:schemeClr val="accent6">
            <a:lumMod val="40000"/>
            <a:lumOff val="60000"/>
            <a:alpha val="79000"/>
          </a:schemeClr>
        </a:solidFill>
        <a:ln>
          <a:noFill/>
        </a:ln>
      </dgm:spPr>
      <dgm:t>
        <a:bodyPr/>
        <a:lstStyle/>
        <a:p>
          <a:r>
            <a:rPr lang="en-US" sz="3600" dirty="0" smtClean="0">
              <a:solidFill>
                <a:schemeClr val="tx1">
                  <a:lumMod val="75000"/>
                  <a:lumOff val="25000"/>
                </a:schemeClr>
              </a:solidFill>
              <a:latin typeface="Cambria" panose="02040503050406030204" pitchFamily="18" charset="0"/>
            </a:rPr>
            <a:t>Tips &amp; Tricks</a:t>
          </a:r>
          <a:endParaRPr lang="en-US" sz="3600" dirty="0">
            <a:solidFill>
              <a:schemeClr val="tx1">
                <a:lumMod val="75000"/>
                <a:lumOff val="25000"/>
              </a:schemeClr>
            </a:solidFill>
            <a:latin typeface="Cambria" panose="02040503050406030204" pitchFamily="18" charset="0"/>
          </a:endParaRPr>
        </a:p>
      </dgm:t>
    </dgm:pt>
    <dgm:pt modelId="{BF8CC2D9-A98A-40A8-9BA1-7F5C3542E1D1}" type="parTrans" cxnId="{8E239789-A606-40B3-8DF5-6A64AC06C26B}">
      <dgm:prSet/>
      <dgm:spPr/>
      <dgm:t>
        <a:bodyPr/>
        <a:lstStyle/>
        <a:p>
          <a:endParaRPr lang="en-US"/>
        </a:p>
      </dgm:t>
    </dgm:pt>
    <dgm:pt modelId="{67413B05-1B2C-45CC-9EF8-824C7AA09399}" type="sibTrans" cxnId="{8E239789-A606-40B3-8DF5-6A64AC06C26B}">
      <dgm:prSet/>
      <dgm:spPr/>
      <dgm:t>
        <a:bodyPr/>
        <a:lstStyle/>
        <a:p>
          <a:endParaRPr lang="en-US"/>
        </a:p>
      </dgm:t>
    </dgm:pt>
    <dgm:pt modelId="{57F3B885-D555-4C32-8832-7668772EC8E8}" type="pres">
      <dgm:prSet presAssocID="{9A3F145C-2E33-4298-B164-808A3E888C95}" presName="Name0" presStyleCnt="0">
        <dgm:presLayoutVars>
          <dgm:chMax val="7"/>
          <dgm:chPref val="7"/>
          <dgm:dir/>
        </dgm:presLayoutVars>
      </dgm:prSet>
      <dgm:spPr/>
      <dgm:t>
        <a:bodyPr/>
        <a:lstStyle/>
        <a:p>
          <a:endParaRPr lang="en-US"/>
        </a:p>
      </dgm:t>
    </dgm:pt>
    <dgm:pt modelId="{767072D0-C82A-4042-B3C3-91854A6E1206}" type="pres">
      <dgm:prSet presAssocID="{9A3F145C-2E33-4298-B164-808A3E888C95}" presName="Name1" presStyleCnt="0"/>
      <dgm:spPr/>
    </dgm:pt>
    <dgm:pt modelId="{59DC38B6-EAFB-4FF3-9292-DA46C2334B1D}" type="pres">
      <dgm:prSet presAssocID="{9A3F145C-2E33-4298-B164-808A3E888C95}" presName="cycle" presStyleCnt="0"/>
      <dgm:spPr/>
    </dgm:pt>
    <dgm:pt modelId="{1C2FE7C7-2238-452E-9836-E9C2062A01DF}" type="pres">
      <dgm:prSet presAssocID="{9A3F145C-2E33-4298-B164-808A3E888C95}" presName="srcNode" presStyleLbl="node1" presStyleIdx="0" presStyleCnt="4"/>
      <dgm:spPr/>
    </dgm:pt>
    <dgm:pt modelId="{E0B63344-42EF-4CD5-9112-3536CC57C3F5}" type="pres">
      <dgm:prSet presAssocID="{9A3F145C-2E33-4298-B164-808A3E888C95}" presName="conn" presStyleLbl="parChTrans1D2" presStyleIdx="0" presStyleCnt="1"/>
      <dgm:spPr/>
      <dgm:t>
        <a:bodyPr/>
        <a:lstStyle/>
        <a:p>
          <a:endParaRPr lang="en-US"/>
        </a:p>
      </dgm:t>
    </dgm:pt>
    <dgm:pt modelId="{14A96992-ABF9-4151-8D1A-592B2A7CA9EE}" type="pres">
      <dgm:prSet presAssocID="{9A3F145C-2E33-4298-B164-808A3E888C95}" presName="extraNode" presStyleLbl="node1" presStyleIdx="0" presStyleCnt="4"/>
      <dgm:spPr/>
    </dgm:pt>
    <dgm:pt modelId="{DDFEA757-C708-4F78-AF4B-AEC9374969C0}" type="pres">
      <dgm:prSet presAssocID="{9A3F145C-2E33-4298-B164-808A3E888C95}" presName="dstNode" presStyleLbl="node1" presStyleIdx="0" presStyleCnt="4"/>
      <dgm:spPr/>
    </dgm:pt>
    <dgm:pt modelId="{0E02AC5D-4E09-4136-979F-DFB7F6259028}" type="pres">
      <dgm:prSet presAssocID="{ECCA136C-D46A-4B5B-8FA5-6326311C926C}" presName="text_1" presStyleLbl="node1" presStyleIdx="0" presStyleCnt="4">
        <dgm:presLayoutVars>
          <dgm:bulletEnabled val="1"/>
        </dgm:presLayoutVars>
      </dgm:prSet>
      <dgm:spPr/>
      <dgm:t>
        <a:bodyPr/>
        <a:lstStyle/>
        <a:p>
          <a:endParaRPr lang="en-US"/>
        </a:p>
      </dgm:t>
    </dgm:pt>
    <dgm:pt modelId="{028042C2-ECA9-478E-BA51-0910120604E5}" type="pres">
      <dgm:prSet presAssocID="{ECCA136C-D46A-4B5B-8FA5-6326311C926C}" presName="accent_1" presStyleCnt="0"/>
      <dgm:spPr/>
    </dgm:pt>
    <dgm:pt modelId="{E5B81025-14C2-4B90-92E9-C5A7F792185A}" type="pres">
      <dgm:prSet presAssocID="{ECCA136C-D46A-4B5B-8FA5-6326311C926C}" presName="accentRepeatNode" presStyleLbl="solidFgAcc1" presStyleIdx="0" presStyleCnt="4"/>
      <dgm:spPr>
        <a:solidFill>
          <a:schemeClr val="tx1">
            <a:lumMod val="65000"/>
            <a:lumOff val="35000"/>
          </a:schemeClr>
        </a:solidFill>
        <a:ln>
          <a:solidFill>
            <a:schemeClr val="tx1">
              <a:lumMod val="75000"/>
              <a:lumOff val="25000"/>
            </a:schemeClr>
          </a:solidFill>
        </a:ln>
      </dgm:spPr>
      <dgm:t>
        <a:bodyPr/>
        <a:lstStyle/>
        <a:p>
          <a:endParaRPr lang="en-US"/>
        </a:p>
      </dgm:t>
    </dgm:pt>
    <dgm:pt modelId="{DD686B57-3F6D-4982-8F26-3025C20A41D0}" type="pres">
      <dgm:prSet presAssocID="{1CD57423-D1E9-48C6-BEC0-A58AC579D707}" presName="text_2" presStyleLbl="node1" presStyleIdx="1" presStyleCnt="4">
        <dgm:presLayoutVars>
          <dgm:bulletEnabled val="1"/>
        </dgm:presLayoutVars>
      </dgm:prSet>
      <dgm:spPr/>
      <dgm:t>
        <a:bodyPr/>
        <a:lstStyle/>
        <a:p>
          <a:endParaRPr lang="en-US"/>
        </a:p>
      </dgm:t>
    </dgm:pt>
    <dgm:pt modelId="{4927B9CD-4DF4-4DF4-B4AE-EFB1BC3AD621}" type="pres">
      <dgm:prSet presAssocID="{1CD57423-D1E9-48C6-BEC0-A58AC579D707}" presName="accent_2" presStyleCnt="0"/>
      <dgm:spPr/>
    </dgm:pt>
    <dgm:pt modelId="{A4962503-8F23-4A0B-A436-093A28C5DCB7}" type="pres">
      <dgm:prSet presAssocID="{1CD57423-D1E9-48C6-BEC0-A58AC579D707}" presName="accentRepeatNode" presStyleLbl="solidFgAcc1" presStyleIdx="1" presStyleCnt="4"/>
      <dgm:spPr>
        <a:solidFill>
          <a:schemeClr val="tx1">
            <a:lumMod val="65000"/>
            <a:lumOff val="35000"/>
          </a:schemeClr>
        </a:solidFill>
        <a:ln>
          <a:solidFill>
            <a:schemeClr val="tx1">
              <a:lumMod val="75000"/>
              <a:lumOff val="25000"/>
            </a:schemeClr>
          </a:solidFill>
        </a:ln>
      </dgm:spPr>
      <dgm:t>
        <a:bodyPr/>
        <a:lstStyle/>
        <a:p>
          <a:endParaRPr lang="en-US"/>
        </a:p>
      </dgm:t>
    </dgm:pt>
    <dgm:pt modelId="{4977ABE6-7217-4CB8-A6E1-52526DE29E8F}" type="pres">
      <dgm:prSet presAssocID="{17D79925-2C88-41BA-82E2-0B74F46CD4A7}" presName="text_3" presStyleLbl="node1" presStyleIdx="2" presStyleCnt="4">
        <dgm:presLayoutVars>
          <dgm:bulletEnabled val="1"/>
        </dgm:presLayoutVars>
      </dgm:prSet>
      <dgm:spPr/>
      <dgm:t>
        <a:bodyPr/>
        <a:lstStyle/>
        <a:p>
          <a:endParaRPr lang="en-US"/>
        </a:p>
      </dgm:t>
    </dgm:pt>
    <dgm:pt modelId="{4796CB5B-9295-4323-B2F7-0AC33EB36F58}" type="pres">
      <dgm:prSet presAssocID="{17D79925-2C88-41BA-82E2-0B74F46CD4A7}" presName="accent_3" presStyleCnt="0"/>
      <dgm:spPr/>
    </dgm:pt>
    <dgm:pt modelId="{5B0EB517-6EFF-482D-8715-964A2DAA088B}" type="pres">
      <dgm:prSet presAssocID="{17D79925-2C88-41BA-82E2-0B74F46CD4A7}" presName="accentRepeatNode" presStyleLbl="solidFgAcc1" presStyleIdx="2" presStyleCnt="4"/>
      <dgm:spPr>
        <a:solidFill>
          <a:schemeClr val="tx1">
            <a:lumMod val="65000"/>
            <a:lumOff val="35000"/>
          </a:schemeClr>
        </a:solidFill>
        <a:ln>
          <a:solidFill>
            <a:schemeClr val="tx1">
              <a:lumMod val="75000"/>
              <a:lumOff val="25000"/>
            </a:schemeClr>
          </a:solidFill>
        </a:ln>
      </dgm:spPr>
      <dgm:t>
        <a:bodyPr/>
        <a:lstStyle/>
        <a:p>
          <a:endParaRPr lang="en-US"/>
        </a:p>
      </dgm:t>
    </dgm:pt>
    <dgm:pt modelId="{19D31DB9-42E2-4E53-9ECF-AD427ED019B2}" type="pres">
      <dgm:prSet presAssocID="{6243CDE9-D4FF-4D47-AB43-745285E2EF18}" presName="text_4" presStyleLbl="node1" presStyleIdx="3" presStyleCnt="4">
        <dgm:presLayoutVars>
          <dgm:bulletEnabled val="1"/>
        </dgm:presLayoutVars>
      </dgm:prSet>
      <dgm:spPr/>
      <dgm:t>
        <a:bodyPr/>
        <a:lstStyle/>
        <a:p>
          <a:endParaRPr lang="en-US"/>
        </a:p>
      </dgm:t>
    </dgm:pt>
    <dgm:pt modelId="{8BC1A945-7AF6-441B-88DD-2DB4DF10C896}" type="pres">
      <dgm:prSet presAssocID="{6243CDE9-D4FF-4D47-AB43-745285E2EF18}" presName="accent_4" presStyleCnt="0"/>
      <dgm:spPr/>
    </dgm:pt>
    <dgm:pt modelId="{B8B0BE43-F286-4016-9020-CBABAED370A3}" type="pres">
      <dgm:prSet presAssocID="{6243CDE9-D4FF-4D47-AB43-745285E2EF18}" presName="accentRepeatNode" presStyleLbl="solidFgAcc1" presStyleIdx="3" presStyleCnt="4"/>
      <dgm:spPr>
        <a:solidFill>
          <a:schemeClr val="tx1">
            <a:lumMod val="65000"/>
            <a:lumOff val="35000"/>
          </a:schemeClr>
        </a:solidFill>
        <a:ln>
          <a:solidFill>
            <a:schemeClr val="tx1">
              <a:lumMod val="75000"/>
              <a:lumOff val="25000"/>
            </a:schemeClr>
          </a:solidFill>
        </a:ln>
      </dgm:spPr>
      <dgm:t>
        <a:bodyPr/>
        <a:lstStyle/>
        <a:p>
          <a:endParaRPr lang="en-US"/>
        </a:p>
      </dgm:t>
    </dgm:pt>
  </dgm:ptLst>
  <dgm:cxnLst>
    <dgm:cxn modelId="{8E239789-A606-40B3-8DF5-6A64AC06C26B}" srcId="{9A3F145C-2E33-4298-B164-808A3E888C95}" destId="{6243CDE9-D4FF-4D47-AB43-745285E2EF18}" srcOrd="3" destOrd="0" parTransId="{BF8CC2D9-A98A-40A8-9BA1-7F5C3542E1D1}" sibTransId="{67413B05-1B2C-45CC-9EF8-824C7AA09399}"/>
    <dgm:cxn modelId="{4596E015-1657-4586-9C0E-28B865D1D137}" type="presOf" srcId="{17D79925-2C88-41BA-82E2-0B74F46CD4A7}" destId="{4977ABE6-7217-4CB8-A6E1-52526DE29E8F}" srcOrd="0" destOrd="0" presId="urn:microsoft.com/office/officeart/2008/layout/VerticalCurvedList"/>
    <dgm:cxn modelId="{3AC4B99D-F92F-4C05-A0F1-4466918228A0}" type="presOf" srcId="{1CD57423-D1E9-48C6-BEC0-A58AC579D707}" destId="{DD686B57-3F6D-4982-8F26-3025C20A41D0}" srcOrd="0" destOrd="0" presId="urn:microsoft.com/office/officeart/2008/layout/VerticalCurvedList"/>
    <dgm:cxn modelId="{1CE28985-F3C5-48D7-8CAB-83C0C1AF4C13}" srcId="{9A3F145C-2E33-4298-B164-808A3E888C95}" destId="{ECCA136C-D46A-4B5B-8FA5-6326311C926C}" srcOrd="0" destOrd="0" parTransId="{373D2E93-2C7E-4217-9756-99EEADFFA126}" sibTransId="{5EBB60C0-AFB6-4752-A9CA-6837849E1C85}"/>
    <dgm:cxn modelId="{ECA8DF34-B80F-4E91-A46B-5D69B4DD723B}" type="presOf" srcId="{ECCA136C-D46A-4B5B-8FA5-6326311C926C}" destId="{0E02AC5D-4E09-4136-979F-DFB7F6259028}" srcOrd="0" destOrd="0" presId="urn:microsoft.com/office/officeart/2008/layout/VerticalCurvedList"/>
    <dgm:cxn modelId="{1D197B91-F241-45E0-AFA0-F768605124CF}" srcId="{9A3F145C-2E33-4298-B164-808A3E888C95}" destId="{17D79925-2C88-41BA-82E2-0B74F46CD4A7}" srcOrd="2" destOrd="0" parTransId="{05700357-2B72-4C3F-9901-7F91C41AD0FE}" sibTransId="{985E5B78-B5F3-466C-91B2-413A2C949851}"/>
    <dgm:cxn modelId="{E9DDFEE2-1C63-4EA9-8713-800CDD127047}" type="presOf" srcId="{9A3F145C-2E33-4298-B164-808A3E888C95}" destId="{57F3B885-D555-4C32-8832-7668772EC8E8}" srcOrd="0" destOrd="0" presId="urn:microsoft.com/office/officeart/2008/layout/VerticalCurvedList"/>
    <dgm:cxn modelId="{FD332904-A091-4BA2-90FF-7AAEAC62A2B4}" srcId="{9A3F145C-2E33-4298-B164-808A3E888C95}" destId="{1CD57423-D1E9-48C6-BEC0-A58AC579D707}" srcOrd="1" destOrd="0" parTransId="{81358416-5652-4059-881F-7ABE0C7A3DC4}" sibTransId="{C28BB08E-FBCD-4621-A239-2DB523B07EF3}"/>
    <dgm:cxn modelId="{6AE712AA-BF1C-4BC1-9698-96D8594EB75D}" type="presOf" srcId="{5EBB60C0-AFB6-4752-A9CA-6837849E1C85}" destId="{E0B63344-42EF-4CD5-9112-3536CC57C3F5}" srcOrd="0" destOrd="0" presId="urn:microsoft.com/office/officeart/2008/layout/VerticalCurvedList"/>
    <dgm:cxn modelId="{7FE4C1E4-0023-4413-B51A-50C8E978CB87}" type="presOf" srcId="{6243CDE9-D4FF-4D47-AB43-745285E2EF18}" destId="{19D31DB9-42E2-4E53-9ECF-AD427ED019B2}" srcOrd="0" destOrd="0" presId="urn:microsoft.com/office/officeart/2008/layout/VerticalCurvedList"/>
    <dgm:cxn modelId="{80E58B90-2F51-4F2F-AC6F-D2779246A9E7}" type="presParOf" srcId="{57F3B885-D555-4C32-8832-7668772EC8E8}" destId="{767072D0-C82A-4042-B3C3-91854A6E1206}" srcOrd="0" destOrd="0" presId="urn:microsoft.com/office/officeart/2008/layout/VerticalCurvedList"/>
    <dgm:cxn modelId="{6E575D79-388F-4C17-999E-D901D258436E}" type="presParOf" srcId="{767072D0-C82A-4042-B3C3-91854A6E1206}" destId="{59DC38B6-EAFB-4FF3-9292-DA46C2334B1D}" srcOrd="0" destOrd="0" presId="urn:microsoft.com/office/officeart/2008/layout/VerticalCurvedList"/>
    <dgm:cxn modelId="{F4DD0B03-CC05-45FF-B877-C6732CBF3405}" type="presParOf" srcId="{59DC38B6-EAFB-4FF3-9292-DA46C2334B1D}" destId="{1C2FE7C7-2238-452E-9836-E9C2062A01DF}" srcOrd="0" destOrd="0" presId="urn:microsoft.com/office/officeart/2008/layout/VerticalCurvedList"/>
    <dgm:cxn modelId="{5E6E3910-C5EF-46AE-BAF8-C4203662B736}" type="presParOf" srcId="{59DC38B6-EAFB-4FF3-9292-DA46C2334B1D}" destId="{E0B63344-42EF-4CD5-9112-3536CC57C3F5}" srcOrd="1" destOrd="0" presId="urn:microsoft.com/office/officeart/2008/layout/VerticalCurvedList"/>
    <dgm:cxn modelId="{8E59DF11-E950-4F95-A83D-89D64412ABFA}" type="presParOf" srcId="{59DC38B6-EAFB-4FF3-9292-DA46C2334B1D}" destId="{14A96992-ABF9-4151-8D1A-592B2A7CA9EE}" srcOrd="2" destOrd="0" presId="urn:microsoft.com/office/officeart/2008/layout/VerticalCurvedList"/>
    <dgm:cxn modelId="{ACFB6B66-31C5-46A1-8717-E6382EBA43B4}" type="presParOf" srcId="{59DC38B6-EAFB-4FF3-9292-DA46C2334B1D}" destId="{DDFEA757-C708-4F78-AF4B-AEC9374969C0}" srcOrd="3" destOrd="0" presId="urn:microsoft.com/office/officeart/2008/layout/VerticalCurvedList"/>
    <dgm:cxn modelId="{727267BD-E7FA-4653-9236-93617C5B02F3}" type="presParOf" srcId="{767072D0-C82A-4042-B3C3-91854A6E1206}" destId="{0E02AC5D-4E09-4136-979F-DFB7F6259028}" srcOrd="1" destOrd="0" presId="urn:microsoft.com/office/officeart/2008/layout/VerticalCurvedList"/>
    <dgm:cxn modelId="{55FD5B21-32D0-437B-8CB0-0451E425C6FA}" type="presParOf" srcId="{767072D0-C82A-4042-B3C3-91854A6E1206}" destId="{028042C2-ECA9-478E-BA51-0910120604E5}" srcOrd="2" destOrd="0" presId="urn:microsoft.com/office/officeart/2008/layout/VerticalCurvedList"/>
    <dgm:cxn modelId="{8363E850-7DE5-4CBC-917B-5B28508353FC}" type="presParOf" srcId="{028042C2-ECA9-478E-BA51-0910120604E5}" destId="{E5B81025-14C2-4B90-92E9-C5A7F792185A}" srcOrd="0" destOrd="0" presId="urn:microsoft.com/office/officeart/2008/layout/VerticalCurvedList"/>
    <dgm:cxn modelId="{61FA0D26-B0B5-4CEC-B987-809C1DFB58A2}" type="presParOf" srcId="{767072D0-C82A-4042-B3C3-91854A6E1206}" destId="{DD686B57-3F6D-4982-8F26-3025C20A41D0}" srcOrd="3" destOrd="0" presId="urn:microsoft.com/office/officeart/2008/layout/VerticalCurvedList"/>
    <dgm:cxn modelId="{16752BB4-9A7D-4965-9C92-A1CE181D8CA0}" type="presParOf" srcId="{767072D0-C82A-4042-B3C3-91854A6E1206}" destId="{4927B9CD-4DF4-4DF4-B4AE-EFB1BC3AD621}" srcOrd="4" destOrd="0" presId="urn:microsoft.com/office/officeart/2008/layout/VerticalCurvedList"/>
    <dgm:cxn modelId="{A476E931-50F1-4601-9864-C616D5F4A70C}" type="presParOf" srcId="{4927B9CD-4DF4-4DF4-B4AE-EFB1BC3AD621}" destId="{A4962503-8F23-4A0B-A436-093A28C5DCB7}" srcOrd="0" destOrd="0" presId="urn:microsoft.com/office/officeart/2008/layout/VerticalCurvedList"/>
    <dgm:cxn modelId="{7717D5AA-C3DB-4522-8EC6-AA5C20635435}" type="presParOf" srcId="{767072D0-C82A-4042-B3C3-91854A6E1206}" destId="{4977ABE6-7217-4CB8-A6E1-52526DE29E8F}" srcOrd="5" destOrd="0" presId="urn:microsoft.com/office/officeart/2008/layout/VerticalCurvedList"/>
    <dgm:cxn modelId="{5AB7CD88-37B4-4F84-8A0A-EE12757F3CBA}" type="presParOf" srcId="{767072D0-C82A-4042-B3C3-91854A6E1206}" destId="{4796CB5B-9295-4323-B2F7-0AC33EB36F58}" srcOrd="6" destOrd="0" presId="urn:microsoft.com/office/officeart/2008/layout/VerticalCurvedList"/>
    <dgm:cxn modelId="{23F91A2A-E85B-4A6F-B688-5AD18E9D53BC}" type="presParOf" srcId="{4796CB5B-9295-4323-B2F7-0AC33EB36F58}" destId="{5B0EB517-6EFF-482D-8715-964A2DAA088B}" srcOrd="0" destOrd="0" presId="urn:microsoft.com/office/officeart/2008/layout/VerticalCurvedList"/>
    <dgm:cxn modelId="{DA6318E1-EC0A-4047-B3E2-265D72607E2C}" type="presParOf" srcId="{767072D0-C82A-4042-B3C3-91854A6E1206}" destId="{19D31DB9-42E2-4E53-9ECF-AD427ED019B2}" srcOrd="7" destOrd="0" presId="urn:microsoft.com/office/officeart/2008/layout/VerticalCurvedList"/>
    <dgm:cxn modelId="{C0804F60-73C2-416B-A19C-42CC29887145}" type="presParOf" srcId="{767072D0-C82A-4042-B3C3-91854A6E1206}" destId="{8BC1A945-7AF6-441B-88DD-2DB4DF10C896}" srcOrd="8" destOrd="0" presId="urn:microsoft.com/office/officeart/2008/layout/VerticalCurvedList"/>
    <dgm:cxn modelId="{F35F212F-4595-4C8E-8802-9A00A71FFE5B}" type="presParOf" srcId="{8BC1A945-7AF6-441B-88DD-2DB4DF10C896}" destId="{B8B0BE43-F286-4016-9020-CBABAED370A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5ADD2C-51F9-4768-A163-4A939E84B6F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AA098DB8-3B96-4858-94FF-B606CA40D59D}">
      <dgm:prSet phldrT="[Text]" custT="1"/>
      <dgm:spPr>
        <a:solidFill>
          <a:schemeClr val="accent6">
            <a:lumMod val="40000"/>
            <a:lumOff val="60000"/>
          </a:schemeClr>
        </a:solidFill>
        <a:ln>
          <a:solidFill>
            <a:schemeClr val="accent6">
              <a:lumMod val="60000"/>
              <a:lumOff val="40000"/>
            </a:schemeClr>
          </a:solidFill>
        </a:ln>
      </dgm:spPr>
      <dgm:t>
        <a:bodyPr/>
        <a:lstStyle/>
        <a:p>
          <a:r>
            <a:rPr lang="en-US" sz="3800" b="1" dirty="0" smtClean="0">
              <a:solidFill>
                <a:schemeClr val="tx1">
                  <a:lumMod val="85000"/>
                  <a:lumOff val="15000"/>
                </a:schemeClr>
              </a:solidFill>
            </a:rPr>
            <a:t>Nuance &amp; VISN POC</a:t>
          </a:r>
          <a:endParaRPr lang="en-US" sz="3800" b="1" dirty="0">
            <a:solidFill>
              <a:schemeClr val="tx1">
                <a:lumMod val="85000"/>
                <a:lumOff val="15000"/>
              </a:schemeClr>
            </a:solidFill>
          </a:endParaRPr>
        </a:p>
      </dgm:t>
    </dgm:pt>
    <dgm:pt modelId="{D37CE831-DEAE-4FC0-AD75-B1B1061EAFDB}" type="sibTrans" cxnId="{438154C2-13F3-4B1B-92F7-E7B8C6FD5D47}">
      <dgm:prSet/>
      <dgm:spPr>
        <a:solidFill>
          <a:schemeClr val="accent6">
            <a:lumMod val="40000"/>
            <a:lumOff val="60000"/>
          </a:schemeClr>
        </a:solidFill>
        <a:ln>
          <a:solidFill>
            <a:schemeClr val="accent6">
              <a:lumMod val="60000"/>
              <a:lumOff val="40000"/>
            </a:schemeClr>
          </a:solidFill>
        </a:ln>
      </dgm:spPr>
      <dgm:t>
        <a:bodyPr/>
        <a:lstStyle/>
        <a:p>
          <a:endParaRPr lang="en-US"/>
        </a:p>
      </dgm:t>
    </dgm:pt>
    <dgm:pt modelId="{47F20602-2E49-44E7-B86C-3F1C88BB170C}" type="parTrans" cxnId="{438154C2-13F3-4B1B-92F7-E7B8C6FD5D47}">
      <dgm:prSet/>
      <dgm:spPr/>
      <dgm:t>
        <a:bodyPr/>
        <a:lstStyle/>
        <a:p>
          <a:endParaRPr lang="en-US"/>
        </a:p>
      </dgm:t>
    </dgm:pt>
    <dgm:pt modelId="{B1319E8B-9B79-4AA9-B285-E268B4677B09}">
      <dgm:prSet phldrT="[Text]" custT="1"/>
      <dgm:spPr>
        <a:solidFill>
          <a:schemeClr val="accent6">
            <a:lumMod val="40000"/>
            <a:lumOff val="60000"/>
          </a:schemeClr>
        </a:solidFill>
        <a:ln>
          <a:solidFill>
            <a:schemeClr val="accent6">
              <a:lumMod val="60000"/>
              <a:lumOff val="40000"/>
            </a:schemeClr>
          </a:solidFill>
        </a:ln>
      </dgm:spPr>
      <dgm:t>
        <a:bodyPr/>
        <a:lstStyle/>
        <a:p>
          <a:r>
            <a:rPr lang="en-US" sz="2800" baseline="0" dirty="0" smtClean="0"/>
            <a:t> </a:t>
          </a:r>
          <a:endParaRPr lang="en-US" sz="2800" dirty="0"/>
        </a:p>
      </dgm:t>
    </dgm:pt>
    <dgm:pt modelId="{A118C034-0EB8-4302-95C3-17C2DA0350AD}" type="sibTrans" cxnId="{CF8CB6F2-1D00-4FAE-BCB0-9BB9F5298BC6}">
      <dgm:prSet/>
      <dgm:spPr>
        <a:solidFill>
          <a:schemeClr val="accent1">
            <a:hueOff val="0"/>
            <a:satOff val="0"/>
            <a:lumOff val="0"/>
            <a:alpha val="0"/>
          </a:schemeClr>
        </a:solidFill>
        <a:ln>
          <a:solidFill>
            <a:schemeClr val="lt1">
              <a:hueOff val="0"/>
              <a:satOff val="0"/>
              <a:lumOff val="0"/>
              <a:alpha val="0"/>
            </a:schemeClr>
          </a:solidFill>
        </a:ln>
      </dgm:spPr>
      <dgm:t>
        <a:bodyPr/>
        <a:lstStyle/>
        <a:p>
          <a:endParaRPr lang="en-US"/>
        </a:p>
      </dgm:t>
    </dgm:pt>
    <dgm:pt modelId="{DA4DB0F2-06B6-4A78-AEB2-4F733405AC5E}" type="parTrans" cxnId="{CF8CB6F2-1D00-4FAE-BCB0-9BB9F5298BC6}">
      <dgm:prSet/>
      <dgm:spPr/>
      <dgm:t>
        <a:bodyPr/>
        <a:lstStyle/>
        <a:p>
          <a:endParaRPr lang="en-US"/>
        </a:p>
      </dgm:t>
    </dgm:pt>
    <dgm:pt modelId="{4F91A6DB-B702-414E-AFBD-28E8537DC7D9}" type="pres">
      <dgm:prSet presAssocID="{9A5ADD2C-51F9-4768-A163-4A939E84B6FA}" presName="Name0" presStyleCnt="0">
        <dgm:presLayoutVars>
          <dgm:chMax/>
          <dgm:chPref/>
          <dgm:dir/>
          <dgm:animLvl val="lvl"/>
        </dgm:presLayoutVars>
      </dgm:prSet>
      <dgm:spPr/>
      <dgm:t>
        <a:bodyPr/>
        <a:lstStyle/>
        <a:p>
          <a:endParaRPr lang="en-US"/>
        </a:p>
      </dgm:t>
    </dgm:pt>
    <dgm:pt modelId="{D8E685A3-66FF-4EBC-B010-0E493EB7C1C1}" type="pres">
      <dgm:prSet presAssocID="{B1319E8B-9B79-4AA9-B285-E268B4677B09}" presName="composite" presStyleCnt="0"/>
      <dgm:spPr/>
    </dgm:pt>
    <dgm:pt modelId="{84A0E1B4-0C5C-4CB9-BC6A-2FCCDDC7AC33}" type="pres">
      <dgm:prSet presAssocID="{B1319E8B-9B79-4AA9-B285-E268B4677B09}" presName="Parent1" presStyleLbl="node1" presStyleIdx="0" presStyleCnt="4">
        <dgm:presLayoutVars>
          <dgm:chMax val="1"/>
          <dgm:chPref val="1"/>
          <dgm:bulletEnabled val="1"/>
        </dgm:presLayoutVars>
      </dgm:prSet>
      <dgm:spPr/>
      <dgm:t>
        <a:bodyPr/>
        <a:lstStyle/>
        <a:p>
          <a:endParaRPr lang="en-US"/>
        </a:p>
      </dgm:t>
    </dgm:pt>
    <dgm:pt modelId="{62D6BF30-1A40-4F19-9769-75BFA67CCF03}" type="pres">
      <dgm:prSet presAssocID="{B1319E8B-9B79-4AA9-B285-E268B4677B09}" presName="Childtext1" presStyleLbl="revTx" presStyleIdx="0" presStyleCnt="2">
        <dgm:presLayoutVars>
          <dgm:chMax val="0"/>
          <dgm:chPref val="0"/>
          <dgm:bulletEnabled val="1"/>
        </dgm:presLayoutVars>
      </dgm:prSet>
      <dgm:spPr/>
      <dgm:t>
        <a:bodyPr/>
        <a:lstStyle/>
        <a:p>
          <a:endParaRPr lang="en-US"/>
        </a:p>
      </dgm:t>
    </dgm:pt>
    <dgm:pt modelId="{78A90733-1E45-458A-B0DE-37428DFB3709}" type="pres">
      <dgm:prSet presAssocID="{B1319E8B-9B79-4AA9-B285-E268B4677B09}" presName="BalanceSpacing" presStyleCnt="0"/>
      <dgm:spPr/>
    </dgm:pt>
    <dgm:pt modelId="{D4A39F88-B221-48C9-90A8-4C84DD1B8E57}" type="pres">
      <dgm:prSet presAssocID="{B1319E8B-9B79-4AA9-B285-E268B4677B09}" presName="BalanceSpacing1" presStyleCnt="0"/>
      <dgm:spPr/>
    </dgm:pt>
    <dgm:pt modelId="{AC0ADA68-938D-4744-ACB5-1D75B4052FA2}" type="pres">
      <dgm:prSet presAssocID="{A118C034-0EB8-4302-95C3-17C2DA0350AD}" presName="Accent1Text" presStyleLbl="node1" presStyleIdx="1" presStyleCnt="4"/>
      <dgm:spPr/>
      <dgm:t>
        <a:bodyPr/>
        <a:lstStyle/>
        <a:p>
          <a:endParaRPr lang="en-US"/>
        </a:p>
      </dgm:t>
    </dgm:pt>
    <dgm:pt modelId="{B6E65269-F82B-4B9A-AEEE-3F8AA27D6041}" type="pres">
      <dgm:prSet presAssocID="{A118C034-0EB8-4302-95C3-17C2DA0350AD}" presName="spaceBetweenRectangles" presStyleCnt="0"/>
      <dgm:spPr/>
    </dgm:pt>
    <dgm:pt modelId="{43BA65CC-B32A-4740-821F-F921B2300A81}" type="pres">
      <dgm:prSet presAssocID="{AA098DB8-3B96-4858-94FF-B606CA40D59D}" presName="composite" presStyleCnt="0"/>
      <dgm:spPr/>
    </dgm:pt>
    <dgm:pt modelId="{A6B902BF-820B-4FD7-9ECF-B7654F2DD785}" type="pres">
      <dgm:prSet presAssocID="{AA098DB8-3B96-4858-94FF-B606CA40D59D}" presName="Parent1" presStyleLbl="node1" presStyleIdx="2" presStyleCnt="4">
        <dgm:presLayoutVars>
          <dgm:chMax val="1"/>
          <dgm:chPref val="1"/>
          <dgm:bulletEnabled val="1"/>
        </dgm:presLayoutVars>
      </dgm:prSet>
      <dgm:spPr/>
      <dgm:t>
        <a:bodyPr/>
        <a:lstStyle/>
        <a:p>
          <a:endParaRPr lang="en-US"/>
        </a:p>
      </dgm:t>
    </dgm:pt>
    <dgm:pt modelId="{9127691E-FCE1-447F-ABD6-E30005011A84}" type="pres">
      <dgm:prSet presAssocID="{AA098DB8-3B96-4858-94FF-B606CA40D59D}" presName="Childtext1" presStyleLbl="revTx" presStyleIdx="1" presStyleCnt="2">
        <dgm:presLayoutVars>
          <dgm:chMax val="0"/>
          <dgm:chPref val="0"/>
          <dgm:bulletEnabled val="1"/>
        </dgm:presLayoutVars>
      </dgm:prSet>
      <dgm:spPr/>
      <dgm:t>
        <a:bodyPr/>
        <a:lstStyle/>
        <a:p>
          <a:endParaRPr lang="en-US"/>
        </a:p>
      </dgm:t>
    </dgm:pt>
    <dgm:pt modelId="{EA6DDFD5-838D-4D5B-861E-D0B0C6915C2A}" type="pres">
      <dgm:prSet presAssocID="{AA098DB8-3B96-4858-94FF-B606CA40D59D}" presName="BalanceSpacing" presStyleCnt="0"/>
      <dgm:spPr/>
    </dgm:pt>
    <dgm:pt modelId="{F30AAE09-30BA-442E-8043-6B3158190683}" type="pres">
      <dgm:prSet presAssocID="{AA098DB8-3B96-4858-94FF-B606CA40D59D}" presName="BalanceSpacing1" presStyleCnt="0"/>
      <dgm:spPr/>
    </dgm:pt>
    <dgm:pt modelId="{8266F6FE-9D09-414B-A37E-5DEA4BA86EC5}" type="pres">
      <dgm:prSet presAssocID="{D37CE831-DEAE-4FC0-AD75-B1B1061EAFDB}" presName="Accent1Text" presStyleLbl="node1" presStyleIdx="3" presStyleCnt="4"/>
      <dgm:spPr/>
      <dgm:t>
        <a:bodyPr/>
        <a:lstStyle/>
        <a:p>
          <a:endParaRPr lang="en-US"/>
        </a:p>
      </dgm:t>
    </dgm:pt>
  </dgm:ptLst>
  <dgm:cxnLst>
    <dgm:cxn modelId="{63239637-914F-4A4D-8E15-54ABD2EAD0E1}" type="presOf" srcId="{D37CE831-DEAE-4FC0-AD75-B1B1061EAFDB}" destId="{8266F6FE-9D09-414B-A37E-5DEA4BA86EC5}" srcOrd="0" destOrd="0" presId="urn:microsoft.com/office/officeart/2008/layout/AlternatingHexagons"/>
    <dgm:cxn modelId="{438154C2-13F3-4B1B-92F7-E7B8C6FD5D47}" srcId="{9A5ADD2C-51F9-4768-A163-4A939E84B6FA}" destId="{AA098DB8-3B96-4858-94FF-B606CA40D59D}" srcOrd="1" destOrd="0" parTransId="{47F20602-2E49-44E7-B86C-3F1C88BB170C}" sibTransId="{D37CE831-DEAE-4FC0-AD75-B1B1061EAFDB}"/>
    <dgm:cxn modelId="{36A6FB21-2D04-4BAB-949D-36DB5FECBC51}" type="presOf" srcId="{A118C034-0EB8-4302-95C3-17C2DA0350AD}" destId="{AC0ADA68-938D-4744-ACB5-1D75B4052FA2}" srcOrd="0" destOrd="0" presId="urn:microsoft.com/office/officeart/2008/layout/AlternatingHexagons"/>
    <dgm:cxn modelId="{CD3A6585-79AD-44E8-A9B0-B6EA0A2C4045}" type="presOf" srcId="{B1319E8B-9B79-4AA9-B285-E268B4677B09}" destId="{84A0E1B4-0C5C-4CB9-BC6A-2FCCDDC7AC33}" srcOrd="0" destOrd="0" presId="urn:microsoft.com/office/officeart/2008/layout/AlternatingHexagons"/>
    <dgm:cxn modelId="{CF8CB6F2-1D00-4FAE-BCB0-9BB9F5298BC6}" srcId="{9A5ADD2C-51F9-4768-A163-4A939E84B6FA}" destId="{B1319E8B-9B79-4AA9-B285-E268B4677B09}" srcOrd="0" destOrd="0" parTransId="{DA4DB0F2-06B6-4A78-AEB2-4F733405AC5E}" sibTransId="{A118C034-0EB8-4302-95C3-17C2DA0350AD}"/>
    <dgm:cxn modelId="{F0FB7597-AB76-4B29-86F3-6E93A70D2689}" type="presOf" srcId="{AA098DB8-3B96-4858-94FF-B606CA40D59D}" destId="{A6B902BF-820B-4FD7-9ECF-B7654F2DD785}" srcOrd="0" destOrd="0" presId="urn:microsoft.com/office/officeart/2008/layout/AlternatingHexagons"/>
    <dgm:cxn modelId="{88C0990E-08D5-41CC-9FA3-88D07D0DA451}" type="presOf" srcId="{9A5ADD2C-51F9-4768-A163-4A939E84B6FA}" destId="{4F91A6DB-B702-414E-AFBD-28E8537DC7D9}" srcOrd="0" destOrd="0" presId="urn:microsoft.com/office/officeart/2008/layout/AlternatingHexagons"/>
    <dgm:cxn modelId="{41F5CD7E-6FD8-42FA-9C70-D123F2CE13E7}" type="presParOf" srcId="{4F91A6DB-B702-414E-AFBD-28E8537DC7D9}" destId="{D8E685A3-66FF-4EBC-B010-0E493EB7C1C1}" srcOrd="0" destOrd="0" presId="urn:microsoft.com/office/officeart/2008/layout/AlternatingHexagons"/>
    <dgm:cxn modelId="{2A7A82B8-0A10-4710-8112-45F6FE3D4B7C}" type="presParOf" srcId="{D8E685A3-66FF-4EBC-B010-0E493EB7C1C1}" destId="{84A0E1B4-0C5C-4CB9-BC6A-2FCCDDC7AC33}" srcOrd="0" destOrd="0" presId="urn:microsoft.com/office/officeart/2008/layout/AlternatingHexagons"/>
    <dgm:cxn modelId="{B2BC4374-8AB1-492D-B22A-4F32A443D53C}" type="presParOf" srcId="{D8E685A3-66FF-4EBC-B010-0E493EB7C1C1}" destId="{62D6BF30-1A40-4F19-9769-75BFA67CCF03}" srcOrd="1" destOrd="0" presId="urn:microsoft.com/office/officeart/2008/layout/AlternatingHexagons"/>
    <dgm:cxn modelId="{F49BFCC0-EB75-4222-ABB5-08714A51E913}" type="presParOf" srcId="{D8E685A3-66FF-4EBC-B010-0E493EB7C1C1}" destId="{78A90733-1E45-458A-B0DE-37428DFB3709}" srcOrd="2" destOrd="0" presId="urn:microsoft.com/office/officeart/2008/layout/AlternatingHexagons"/>
    <dgm:cxn modelId="{D34B4BE2-B128-47CC-821C-88DB670483C7}" type="presParOf" srcId="{D8E685A3-66FF-4EBC-B010-0E493EB7C1C1}" destId="{D4A39F88-B221-48C9-90A8-4C84DD1B8E57}" srcOrd="3" destOrd="0" presId="urn:microsoft.com/office/officeart/2008/layout/AlternatingHexagons"/>
    <dgm:cxn modelId="{6D5E5EBF-093E-49EF-8A56-F98E428CEBDC}" type="presParOf" srcId="{D8E685A3-66FF-4EBC-B010-0E493EB7C1C1}" destId="{AC0ADA68-938D-4744-ACB5-1D75B4052FA2}" srcOrd="4" destOrd="0" presId="urn:microsoft.com/office/officeart/2008/layout/AlternatingHexagons"/>
    <dgm:cxn modelId="{D14EB467-8BC3-4779-BCA1-9A33FC038945}" type="presParOf" srcId="{4F91A6DB-B702-414E-AFBD-28E8537DC7D9}" destId="{B6E65269-F82B-4B9A-AEEE-3F8AA27D6041}" srcOrd="1" destOrd="0" presId="urn:microsoft.com/office/officeart/2008/layout/AlternatingHexagons"/>
    <dgm:cxn modelId="{2008B124-D4CB-4274-A57D-56A4C80BB536}" type="presParOf" srcId="{4F91A6DB-B702-414E-AFBD-28E8537DC7D9}" destId="{43BA65CC-B32A-4740-821F-F921B2300A81}" srcOrd="2" destOrd="0" presId="urn:microsoft.com/office/officeart/2008/layout/AlternatingHexagons"/>
    <dgm:cxn modelId="{953FAD46-0E23-4F45-A863-26F9A6F988AB}" type="presParOf" srcId="{43BA65CC-B32A-4740-821F-F921B2300A81}" destId="{A6B902BF-820B-4FD7-9ECF-B7654F2DD785}" srcOrd="0" destOrd="0" presId="urn:microsoft.com/office/officeart/2008/layout/AlternatingHexagons"/>
    <dgm:cxn modelId="{EB2689C9-FB8A-4F88-8752-D33F44813E6E}" type="presParOf" srcId="{43BA65CC-B32A-4740-821F-F921B2300A81}" destId="{9127691E-FCE1-447F-ABD6-E30005011A84}" srcOrd="1" destOrd="0" presId="urn:microsoft.com/office/officeart/2008/layout/AlternatingHexagons"/>
    <dgm:cxn modelId="{7A4537B3-9D2A-4478-BDBF-43A22353FCFC}" type="presParOf" srcId="{43BA65CC-B32A-4740-821F-F921B2300A81}" destId="{EA6DDFD5-838D-4D5B-861E-D0B0C6915C2A}" srcOrd="2" destOrd="0" presId="urn:microsoft.com/office/officeart/2008/layout/AlternatingHexagons"/>
    <dgm:cxn modelId="{7DCC6F4C-407D-4977-AF32-A96499D1E563}" type="presParOf" srcId="{43BA65CC-B32A-4740-821F-F921B2300A81}" destId="{F30AAE09-30BA-442E-8043-6B3158190683}" srcOrd="3" destOrd="0" presId="urn:microsoft.com/office/officeart/2008/layout/AlternatingHexagons"/>
    <dgm:cxn modelId="{74A01254-F41F-494C-8B9A-3187502F123E}" type="presParOf" srcId="{43BA65CC-B32A-4740-821F-F921B2300A81}" destId="{8266F6FE-9D09-414B-A37E-5DEA4BA86EC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63344-42EF-4CD5-9112-3536CC57C3F5}">
      <dsp:nvSpPr>
        <dsp:cNvPr id="0" name=""/>
        <dsp:cNvSpPr/>
      </dsp:nvSpPr>
      <dsp:spPr>
        <a:xfrm>
          <a:off x="-5427711" y="-831103"/>
          <a:ext cx="6462806" cy="6462806"/>
        </a:xfrm>
        <a:prstGeom prst="blockArc">
          <a:avLst>
            <a:gd name="adj1" fmla="val 18900000"/>
            <a:gd name="adj2" fmla="val 2700000"/>
            <a:gd name="adj3" fmla="val 334"/>
          </a:avLst>
        </a:pr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0E02AC5D-4E09-4136-979F-DFB7F6259028}">
      <dsp:nvSpPr>
        <dsp:cNvPr id="0" name=""/>
        <dsp:cNvSpPr/>
      </dsp:nvSpPr>
      <dsp:spPr>
        <a:xfrm>
          <a:off x="541895" y="369070"/>
          <a:ext cx="6096883" cy="738524"/>
        </a:xfrm>
        <a:prstGeom prst="rect">
          <a:avLst/>
        </a:prstGeom>
        <a:solidFill>
          <a:schemeClr val="accent6">
            <a:lumMod val="40000"/>
            <a:lumOff val="60000"/>
            <a:alpha val="79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solidFill>
                <a:schemeClr val="tx1">
                  <a:lumMod val="75000"/>
                  <a:lumOff val="25000"/>
                </a:schemeClr>
              </a:solidFill>
              <a:latin typeface="Cambria" panose="02040503050406030204" pitchFamily="18" charset="0"/>
            </a:rPr>
            <a:t>Roles &amp; Responsibilities</a:t>
          </a:r>
          <a:endParaRPr lang="en-US" sz="3600" kern="1200" dirty="0">
            <a:solidFill>
              <a:schemeClr val="tx1">
                <a:lumMod val="75000"/>
                <a:lumOff val="25000"/>
              </a:schemeClr>
            </a:solidFill>
            <a:latin typeface="Cambria" panose="02040503050406030204" pitchFamily="18" charset="0"/>
          </a:endParaRPr>
        </a:p>
      </dsp:txBody>
      <dsp:txXfrm>
        <a:off x="541895" y="369070"/>
        <a:ext cx="6096883" cy="738524"/>
      </dsp:txXfrm>
    </dsp:sp>
    <dsp:sp modelId="{E5B81025-14C2-4B90-92E9-C5A7F792185A}">
      <dsp:nvSpPr>
        <dsp:cNvPr id="0" name=""/>
        <dsp:cNvSpPr/>
      </dsp:nvSpPr>
      <dsp:spPr>
        <a:xfrm>
          <a:off x="80318" y="276754"/>
          <a:ext cx="923155" cy="923155"/>
        </a:xfrm>
        <a:prstGeom prst="ellipse">
          <a:avLst/>
        </a:prstGeom>
        <a:solidFill>
          <a:schemeClr val="tx1">
            <a:lumMod val="65000"/>
            <a:lumOff val="3500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sp>
    <dsp:sp modelId="{DD686B57-3F6D-4982-8F26-3025C20A41D0}">
      <dsp:nvSpPr>
        <dsp:cNvPr id="0" name=""/>
        <dsp:cNvSpPr/>
      </dsp:nvSpPr>
      <dsp:spPr>
        <a:xfrm>
          <a:off x="965308" y="1477048"/>
          <a:ext cx="5673471" cy="738524"/>
        </a:xfrm>
        <a:prstGeom prst="rect">
          <a:avLst/>
        </a:prstGeom>
        <a:solidFill>
          <a:schemeClr val="accent6">
            <a:lumMod val="40000"/>
            <a:lumOff val="60000"/>
            <a:alpha val="79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81280" rIns="81280" bIns="81280" numCol="1" spcCol="1270" anchor="ctr" anchorCtr="0">
          <a:noAutofit/>
        </a:bodyPr>
        <a:lstStyle/>
        <a:p>
          <a:pPr lvl="0" algn="l" defTabSz="1422400">
            <a:lnSpc>
              <a:spcPct val="90000"/>
            </a:lnSpc>
            <a:spcBef>
              <a:spcPct val="0"/>
            </a:spcBef>
            <a:spcAft>
              <a:spcPct val="35000"/>
            </a:spcAft>
          </a:pPr>
          <a:r>
            <a:rPr lang="en-US" sz="3200" kern="1200" dirty="0" smtClean="0">
              <a:solidFill>
                <a:schemeClr val="tx1">
                  <a:lumMod val="75000"/>
                  <a:lumOff val="25000"/>
                </a:schemeClr>
              </a:solidFill>
              <a:latin typeface="Cambria" panose="02040503050406030204" pitchFamily="18" charset="0"/>
            </a:rPr>
            <a:t>Planning &amp; Implementation</a:t>
          </a:r>
          <a:endParaRPr lang="en-US" sz="3200" kern="1200" dirty="0">
            <a:solidFill>
              <a:schemeClr val="tx1">
                <a:lumMod val="75000"/>
                <a:lumOff val="25000"/>
              </a:schemeClr>
            </a:solidFill>
            <a:latin typeface="Cambria" panose="02040503050406030204" pitchFamily="18" charset="0"/>
          </a:endParaRPr>
        </a:p>
      </dsp:txBody>
      <dsp:txXfrm>
        <a:off x="965308" y="1477048"/>
        <a:ext cx="5673471" cy="738524"/>
      </dsp:txXfrm>
    </dsp:sp>
    <dsp:sp modelId="{A4962503-8F23-4A0B-A436-093A28C5DCB7}">
      <dsp:nvSpPr>
        <dsp:cNvPr id="0" name=""/>
        <dsp:cNvSpPr/>
      </dsp:nvSpPr>
      <dsp:spPr>
        <a:xfrm>
          <a:off x="503730" y="1384733"/>
          <a:ext cx="923155" cy="923155"/>
        </a:xfrm>
        <a:prstGeom prst="ellipse">
          <a:avLst/>
        </a:prstGeom>
        <a:solidFill>
          <a:schemeClr val="tx1">
            <a:lumMod val="65000"/>
            <a:lumOff val="3500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sp>
    <dsp:sp modelId="{4977ABE6-7217-4CB8-A6E1-52526DE29E8F}">
      <dsp:nvSpPr>
        <dsp:cNvPr id="0" name=""/>
        <dsp:cNvSpPr/>
      </dsp:nvSpPr>
      <dsp:spPr>
        <a:xfrm>
          <a:off x="965308" y="2585027"/>
          <a:ext cx="5673471" cy="738524"/>
        </a:xfrm>
        <a:prstGeom prst="rect">
          <a:avLst/>
        </a:prstGeom>
        <a:solidFill>
          <a:schemeClr val="accent6">
            <a:lumMod val="40000"/>
            <a:lumOff val="60000"/>
            <a:alpha val="79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solidFill>
                <a:schemeClr val="tx1">
                  <a:lumMod val="75000"/>
                  <a:lumOff val="25000"/>
                </a:schemeClr>
              </a:solidFill>
              <a:latin typeface="Cambria" panose="02040503050406030204" pitchFamily="18" charset="0"/>
            </a:rPr>
            <a:t>Avoiding Pitfalls	</a:t>
          </a:r>
          <a:endParaRPr lang="en-US" sz="3600" kern="1200" dirty="0">
            <a:solidFill>
              <a:schemeClr val="tx1">
                <a:lumMod val="75000"/>
                <a:lumOff val="25000"/>
              </a:schemeClr>
            </a:solidFill>
            <a:latin typeface="Cambria" panose="02040503050406030204" pitchFamily="18" charset="0"/>
          </a:endParaRPr>
        </a:p>
      </dsp:txBody>
      <dsp:txXfrm>
        <a:off x="965308" y="2585027"/>
        <a:ext cx="5673471" cy="738524"/>
      </dsp:txXfrm>
    </dsp:sp>
    <dsp:sp modelId="{5B0EB517-6EFF-482D-8715-964A2DAA088B}">
      <dsp:nvSpPr>
        <dsp:cNvPr id="0" name=""/>
        <dsp:cNvSpPr/>
      </dsp:nvSpPr>
      <dsp:spPr>
        <a:xfrm>
          <a:off x="503730" y="2492711"/>
          <a:ext cx="923155" cy="923155"/>
        </a:xfrm>
        <a:prstGeom prst="ellipse">
          <a:avLst/>
        </a:prstGeom>
        <a:solidFill>
          <a:schemeClr val="tx1">
            <a:lumMod val="65000"/>
            <a:lumOff val="3500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sp>
    <dsp:sp modelId="{19D31DB9-42E2-4E53-9ECF-AD427ED019B2}">
      <dsp:nvSpPr>
        <dsp:cNvPr id="0" name=""/>
        <dsp:cNvSpPr/>
      </dsp:nvSpPr>
      <dsp:spPr>
        <a:xfrm>
          <a:off x="541895" y="3693005"/>
          <a:ext cx="6096883" cy="738524"/>
        </a:xfrm>
        <a:prstGeom prst="rect">
          <a:avLst/>
        </a:prstGeom>
        <a:solidFill>
          <a:schemeClr val="accent6">
            <a:lumMod val="40000"/>
            <a:lumOff val="60000"/>
            <a:alpha val="79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204"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solidFill>
                <a:schemeClr val="tx1">
                  <a:lumMod val="75000"/>
                  <a:lumOff val="25000"/>
                </a:schemeClr>
              </a:solidFill>
              <a:latin typeface="Cambria" panose="02040503050406030204" pitchFamily="18" charset="0"/>
            </a:rPr>
            <a:t>Tips &amp; Tricks</a:t>
          </a:r>
          <a:endParaRPr lang="en-US" sz="3600" kern="1200" dirty="0">
            <a:solidFill>
              <a:schemeClr val="tx1">
                <a:lumMod val="75000"/>
                <a:lumOff val="25000"/>
              </a:schemeClr>
            </a:solidFill>
            <a:latin typeface="Cambria" panose="02040503050406030204" pitchFamily="18" charset="0"/>
          </a:endParaRPr>
        </a:p>
      </dsp:txBody>
      <dsp:txXfrm>
        <a:off x="541895" y="3693005"/>
        <a:ext cx="6096883" cy="738524"/>
      </dsp:txXfrm>
    </dsp:sp>
    <dsp:sp modelId="{B8B0BE43-F286-4016-9020-CBABAED370A3}">
      <dsp:nvSpPr>
        <dsp:cNvPr id="0" name=""/>
        <dsp:cNvSpPr/>
      </dsp:nvSpPr>
      <dsp:spPr>
        <a:xfrm>
          <a:off x="80318" y="3600690"/>
          <a:ext cx="923155" cy="923155"/>
        </a:xfrm>
        <a:prstGeom prst="ellipse">
          <a:avLst/>
        </a:prstGeom>
        <a:solidFill>
          <a:schemeClr val="tx1">
            <a:lumMod val="65000"/>
            <a:lumOff val="3500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0E1B4-0C5C-4CB9-BC6A-2FCCDDC7AC33}">
      <dsp:nvSpPr>
        <dsp:cNvPr id="0" name=""/>
        <dsp:cNvSpPr/>
      </dsp:nvSpPr>
      <dsp:spPr>
        <a:xfrm rot="5400000">
          <a:off x="4834254" y="624205"/>
          <a:ext cx="3175000" cy="2762250"/>
        </a:xfrm>
        <a:prstGeom prst="hexagon">
          <a:avLst>
            <a:gd name="adj" fmla="val 25000"/>
            <a:gd name="vf" fmla="val 115470"/>
          </a:avLst>
        </a:prstGeom>
        <a:solidFill>
          <a:schemeClr val="accent6">
            <a:lumMod val="40000"/>
            <a:lumOff val="6000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baseline="0" dirty="0" smtClean="0"/>
            <a:t> </a:t>
          </a:r>
          <a:endParaRPr lang="en-US" sz="2800" kern="1200" dirty="0"/>
        </a:p>
      </dsp:txBody>
      <dsp:txXfrm rot="-5400000">
        <a:off x="5471080" y="912601"/>
        <a:ext cx="1901348" cy="2185458"/>
      </dsp:txXfrm>
    </dsp:sp>
    <dsp:sp modelId="{62D6BF30-1A40-4F19-9769-75BFA67CCF03}">
      <dsp:nvSpPr>
        <dsp:cNvPr id="0" name=""/>
        <dsp:cNvSpPr/>
      </dsp:nvSpPr>
      <dsp:spPr>
        <a:xfrm>
          <a:off x="7886700" y="1052830"/>
          <a:ext cx="3543300" cy="1905000"/>
        </a:xfrm>
        <a:prstGeom prst="rect">
          <a:avLst/>
        </a:prstGeom>
        <a:noFill/>
        <a:ln>
          <a:noFill/>
        </a:ln>
        <a:effectLst/>
      </dsp:spPr>
      <dsp:style>
        <a:lnRef idx="0">
          <a:scrgbClr r="0" g="0" b="0"/>
        </a:lnRef>
        <a:fillRef idx="0">
          <a:scrgbClr r="0" g="0" b="0"/>
        </a:fillRef>
        <a:effectRef idx="0">
          <a:scrgbClr r="0" g="0" b="0"/>
        </a:effectRef>
        <a:fontRef idx="minor"/>
      </dsp:style>
    </dsp:sp>
    <dsp:sp modelId="{AC0ADA68-938D-4744-ACB5-1D75B4052FA2}">
      <dsp:nvSpPr>
        <dsp:cNvPr id="0" name=""/>
        <dsp:cNvSpPr/>
      </dsp:nvSpPr>
      <dsp:spPr>
        <a:xfrm rot="5400000">
          <a:off x="1851024" y="624205"/>
          <a:ext cx="3175000" cy="2762250"/>
        </a:xfrm>
        <a:prstGeom prst="hexagon">
          <a:avLst>
            <a:gd name="adj" fmla="val 25000"/>
            <a:gd name="vf" fmla="val 115470"/>
          </a:avLst>
        </a:prstGeom>
        <a:solidFill>
          <a:schemeClr val="accent1">
            <a:hueOff val="0"/>
            <a:satOff val="0"/>
            <a:lumOff val="0"/>
            <a:alpha val="0"/>
          </a:schemeClr>
        </a:solidFill>
        <a:ln w="25400" cap="flat" cmpd="sng" algn="ctr">
          <a:solidFill>
            <a:schemeClr val="lt1">
              <a:hueOff val="0"/>
              <a:satOff val="0"/>
              <a:lumOff val="0"/>
              <a:alpha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2487850" y="912601"/>
        <a:ext cx="1901348" cy="2185458"/>
      </dsp:txXfrm>
    </dsp:sp>
    <dsp:sp modelId="{A6B902BF-820B-4FD7-9ECF-B7654F2DD785}">
      <dsp:nvSpPr>
        <dsp:cNvPr id="0" name=""/>
        <dsp:cNvSpPr/>
      </dsp:nvSpPr>
      <dsp:spPr>
        <a:xfrm rot="5400000">
          <a:off x="3336925" y="3319145"/>
          <a:ext cx="3175000" cy="2762250"/>
        </a:xfrm>
        <a:prstGeom prst="hexagon">
          <a:avLst>
            <a:gd name="adj" fmla="val 25000"/>
            <a:gd name="vf" fmla="val 115470"/>
          </a:avLst>
        </a:prstGeom>
        <a:solidFill>
          <a:schemeClr val="accent6">
            <a:lumMod val="40000"/>
            <a:lumOff val="6000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1" kern="1200" dirty="0" smtClean="0">
              <a:solidFill>
                <a:schemeClr val="tx1">
                  <a:lumMod val="85000"/>
                  <a:lumOff val="15000"/>
                </a:schemeClr>
              </a:solidFill>
            </a:rPr>
            <a:t>Nuance &amp; VISN POC</a:t>
          </a:r>
          <a:endParaRPr lang="en-US" sz="3800" b="1" kern="1200" dirty="0">
            <a:solidFill>
              <a:schemeClr val="tx1">
                <a:lumMod val="85000"/>
                <a:lumOff val="15000"/>
              </a:schemeClr>
            </a:solidFill>
          </a:endParaRPr>
        </a:p>
      </dsp:txBody>
      <dsp:txXfrm rot="-5400000">
        <a:off x="3973751" y="3607541"/>
        <a:ext cx="1901348" cy="2185458"/>
      </dsp:txXfrm>
    </dsp:sp>
    <dsp:sp modelId="{9127691E-FCE1-447F-ABD6-E30005011A84}">
      <dsp:nvSpPr>
        <dsp:cNvPr id="0" name=""/>
        <dsp:cNvSpPr/>
      </dsp:nvSpPr>
      <dsp:spPr>
        <a:xfrm>
          <a:off x="0" y="3747770"/>
          <a:ext cx="3429000" cy="1905000"/>
        </a:xfrm>
        <a:prstGeom prst="rect">
          <a:avLst/>
        </a:prstGeom>
        <a:noFill/>
        <a:ln>
          <a:noFill/>
        </a:ln>
        <a:effectLst/>
      </dsp:spPr>
      <dsp:style>
        <a:lnRef idx="0">
          <a:scrgbClr r="0" g="0" b="0"/>
        </a:lnRef>
        <a:fillRef idx="0">
          <a:scrgbClr r="0" g="0" b="0"/>
        </a:fillRef>
        <a:effectRef idx="0">
          <a:scrgbClr r="0" g="0" b="0"/>
        </a:effectRef>
        <a:fontRef idx="minor"/>
      </dsp:style>
    </dsp:sp>
    <dsp:sp modelId="{8266F6FE-9D09-414B-A37E-5DEA4BA86EC5}">
      <dsp:nvSpPr>
        <dsp:cNvPr id="0" name=""/>
        <dsp:cNvSpPr/>
      </dsp:nvSpPr>
      <dsp:spPr>
        <a:xfrm rot="5400000">
          <a:off x="6320155" y="3319145"/>
          <a:ext cx="3175000" cy="2762250"/>
        </a:xfrm>
        <a:prstGeom prst="hexagon">
          <a:avLst>
            <a:gd name="adj" fmla="val 25000"/>
            <a:gd name="vf" fmla="val 115470"/>
          </a:avLst>
        </a:prstGeom>
        <a:solidFill>
          <a:schemeClr val="accent6">
            <a:lumMod val="40000"/>
            <a:lumOff val="60000"/>
          </a:schemeClr>
        </a:solidFill>
        <a:ln w="2540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6956981" y="3607541"/>
        <a:ext cx="1901348" cy="218545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20D9645-9FEF-40F9-82B4-6B900C180273}" type="datetimeFigureOut">
              <a:rPr lang="en-US" smtClean="0"/>
              <a:t>11/5/2014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8AA51C3-518F-4F0D-B932-9AF47A2C9D15}" type="slidenum">
              <a:rPr lang="en-US" smtClean="0"/>
              <a:t>‹#›</a:t>
            </a:fld>
            <a:endParaRPr lang="en-US"/>
          </a:p>
        </p:txBody>
      </p:sp>
    </p:spTree>
    <p:extLst>
      <p:ext uri="{BB962C8B-B14F-4D97-AF65-F5344CB8AC3E}">
        <p14:creationId xmlns:p14="http://schemas.microsoft.com/office/powerpoint/2010/main" val="22057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smtClean="0"/>
              <a:t>Don:</a:t>
            </a:r>
            <a:endParaRPr lang="en-US" baseline="0" dirty="0" smtClean="0"/>
          </a:p>
          <a:p>
            <a:endParaRPr lang="en-US" baseline="0" dirty="0" smtClean="0"/>
          </a:p>
          <a:p>
            <a:pPr defTabSz="931774">
              <a:defRPr/>
            </a:pPr>
            <a:r>
              <a:rPr lang="en-US" dirty="0" smtClean="0"/>
              <a:t>Thank you</a:t>
            </a:r>
            <a:r>
              <a:rPr lang="en-US" baseline="0" dirty="0" smtClean="0"/>
              <a:t> Rosie.  </a:t>
            </a:r>
            <a:r>
              <a:rPr lang="en-US" dirty="0" smtClean="0"/>
              <a:t> </a:t>
            </a:r>
            <a:r>
              <a:rPr lang="en-US" dirty="0" smtClean="0"/>
              <a:t>Michelle </a:t>
            </a:r>
            <a:r>
              <a:rPr lang="en-US" dirty="0" smtClean="0"/>
              <a:t>and I  are happy to be here with you today and to share our experiences </a:t>
            </a:r>
            <a:r>
              <a:rPr lang="en-US" baseline="0" dirty="0" smtClean="0"/>
              <a:t>implementing </a:t>
            </a:r>
            <a:r>
              <a:rPr lang="en-US" dirty="0" smtClean="0"/>
              <a:t>Dragon</a:t>
            </a:r>
            <a:r>
              <a:rPr lang="en-US" baseline="0" dirty="0" smtClean="0"/>
              <a:t> Voice Recognition Software within VISN 2, specifically in Bath, NY.  We hope that sharing some of our insights and experiences will prove valuable to you as you embark on your Dragon journey.</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a:t>
            </a:fld>
            <a:endParaRPr lang="en-US" dirty="0"/>
          </a:p>
        </p:txBody>
      </p:sp>
    </p:spTree>
    <p:extLst>
      <p:ext uri="{BB962C8B-B14F-4D97-AF65-F5344CB8AC3E}">
        <p14:creationId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Michelle:</a:t>
            </a:r>
          </a:p>
          <a:p>
            <a:pPr defTabSz="931774">
              <a:defRPr/>
            </a:pPr>
            <a:endParaRPr lang="en-US" dirty="0" smtClean="0"/>
          </a:p>
          <a:p>
            <a:r>
              <a:rPr lang="en-US" sz="1200" dirty="0" smtClean="0"/>
              <a:t>We asked:  What is your role within the VA?</a:t>
            </a:r>
          </a:p>
          <a:p>
            <a:pPr marL="1339425" lvl="2" indent="-524123">
              <a:buFont typeface="+mj-lt"/>
              <a:buAutoNum type="alphaUcPeriod"/>
            </a:pPr>
            <a:r>
              <a:rPr lang="en-US" sz="1200" dirty="0" smtClean="0"/>
              <a:t>Health Information Management</a:t>
            </a:r>
          </a:p>
          <a:p>
            <a:pPr marL="1339425" lvl="2" indent="-524123">
              <a:buFont typeface="+mj-lt"/>
              <a:buAutoNum type="alphaUcPeriod"/>
            </a:pPr>
            <a:r>
              <a:rPr lang="en-US" sz="1200" dirty="0" smtClean="0"/>
              <a:t>Clinical Provider/Staff</a:t>
            </a:r>
          </a:p>
          <a:p>
            <a:pPr marL="1339425" lvl="2" indent="-524123">
              <a:buFont typeface="+mj-lt"/>
              <a:buAutoNum type="alphaUcPeriod"/>
            </a:pPr>
            <a:r>
              <a:rPr lang="en-US" sz="1200" dirty="0" smtClean="0"/>
              <a:t>Informatics</a:t>
            </a:r>
          </a:p>
          <a:p>
            <a:pPr marL="1339425" lvl="2" indent="-524123">
              <a:buFont typeface="+mj-lt"/>
              <a:buAutoNum type="alphaUcPeriod"/>
            </a:pPr>
            <a:r>
              <a:rPr lang="en-US" sz="1200" dirty="0" smtClean="0"/>
              <a:t>Leadership</a:t>
            </a:r>
          </a:p>
          <a:p>
            <a:pPr marL="1339425" lvl="2" indent="-524123">
              <a:buFont typeface="+mj-lt"/>
              <a:buAutoNum type="alphaUcPeriod"/>
            </a:pPr>
            <a:r>
              <a:rPr lang="en-US" sz="1200" dirty="0" smtClean="0"/>
              <a:t>Information Technology</a:t>
            </a:r>
          </a:p>
          <a:p>
            <a:pPr marL="1339425" lvl="2" indent="-524123">
              <a:buFont typeface="+mj-lt"/>
              <a:buAutoNum type="alphaUcPeriod"/>
            </a:pPr>
            <a:r>
              <a:rPr lang="en-US" sz="1200" dirty="0" smtClean="0"/>
              <a:t>Other</a:t>
            </a:r>
          </a:p>
          <a:p>
            <a:endParaRPr lang="en-US" sz="1200" dirty="0" smtClean="0"/>
          </a:p>
          <a:p>
            <a:r>
              <a:rPr lang="en-US" sz="1200" i="0" baseline="0" dirty="0" smtClean="0"/>
              <a:t>It looks like most of you work within HIM, followed by ……….and a few providers…..  We have a variety of staff represented here today – we hope that you’ll find this presentation helpful.</a:t>
            </a:r>
          </a:p>
        </p:txBody>
      </p:sp>
      <p:sp>
        <p:nvSpPr>
          <p:cNvPr id="4" name="Slide Number Placeholder 3"/>
          <p:cNvSpPr>
            <a:spLocks noGrp="1"/>
          </p:cNvSpPr>
          <p:nvPr>
            <p:ph type="sldNum" sz="quarter" idx="10"/>
          </p:nvPr>
        </p:nvSpPr>
        <p:spPr/>
        <p:txBody>
          <a:bodyPr/>
          <a:lstStyle/>
          <a:p>
            <a:fld id="{08AA51C3-518F-4F0D-B932-9AF47A2C9D15}" type="slidenum">
              <a:rPr lang="en-US" smtClean="0"/>
              <a:t>10</a:t>
            </a:fld>
            <a:endParaRPr lang="en-US"/>
          </a:p>
        </p:txBody>
      </p:sp>
    </p:spTree>
    <p:extLst>
      <p:ext uri="{BB962C8B-B14F-4D97-AF65-F5344CB8AC3E}">
        <p14:creationId xmlns:p14="http://schemas.microsoft.com/office/powerpoint/2010/main" val="901642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a:t>
            </a:r>
            <a:r>
              <a:rPr lang="en-US" baseline="0" dirty="0" smtClean="0"/>
              <a:t> for a second, then click again.]</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11</a:t>
            </a:fld>
            <a:endParaRPr lang="en-US"/>
          </a:p>
        </p:txBody>
      </p:sp>
    </p:spTree>
    <p:extLst>
      <p:ext uri="{BB962C8B-B14F-4D97-AF65-F5344CB8AC3E}">
        <p14:creationId xmlns:p14="http://schemas.microsoft.com/office/powerpoint/2010/main" val="731084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By way of introduction we’d like to share</a:t>
            </a:r>
            <a:r>
              <a:rPr lang="en-US" baseline="0" dirty="0" smtClean="0"/>
              <a:t> our Dragon journey within VISN 2  and </a:t>
            </a:r>
            <a:r>
              <a:rPr lang="en-US" dirty="0" smtClean="0"/>
              <a:t>give you a little bit</a:t>
            </a:r>
            <a:r>
              <a:rPr lang="en-US" baseline="0" dirty="0" smtClean="0"/>
              <a:t> of</a:t>
            </a:r>
            <a:r>
              <a:rPr lang="en-US" dirty="0" smtClean="0"/>
              <a:t> our background and experiences with Dragon.  In the fall of 2011,</a:t>
            </a:r>
            <a:r>
              <a:rPr lang="en-US" baseline="0" dirty="0" smtClean="0"/>
              <a:t> VISN 2 </a:t>
            </a:r>
            <a:r>
              <a:rPr lang="en-US" dirty="0" smtClean="0"/>
              <a:t>made the decision to purchase Dragon Medical version 10.1.  Primarily this was seen as a way to reduce transcription costs,  but also the hope was that utilizing Speech</a:t>
            </a:r>
            <a:r>
              <a:rPr lang="en-US" baseline="0" dirty="0" smtClean="0"/>
              <a:t> Recognition technology </a:t>
            </a:r>
            <a:r>
              <a:rPr lang="en-US" dirty="0" smtClean="0"/>
              <a:t> would help providers complete their documentation more efficiently and reduce the time spent documenting,</a:t>
            </a:r>
            <a:r>
              <a:rPr lang="en-US" baseline="0" dirty="0" smtClean="0"/>
              <a:t> freeing them up to spend more time taking care of Veterans.  </a:t>
            </a:r>
          </a:p>
          <a:p>
            <a:endParaRPr lang="en-US" baseline="0" dirty="0" smtClean="0"/>
          </a:p>
          <a:p>
            <a:r>
              <a:rPr lang="en-US" baseline="0" dirty="0" smtClean="0"/>
              <a:t>As a VISN we now have well over 500 active Dragon Users in 5 medical centers and CBOC’s.  While our journey began as primarily a cost savings measure, the biggest advantage we have seen is the time that it is actually saving our providers.  In some cases, we have given them back upwards of an hour in their day, which, to a provider, is even more beneficial, or meaningful, than the cost savings.</a:t>
            </a:r>
          </a:p>
          <a:p>
            <a:endParaRPr lang="en-US" baseline="0" dirty="0" smtClean="0"/>
          </a:p>
          <a:p>
            <a:r>
              <a:rPr lang="en-US" baseline="0" dirty="0" smtClean="0"/>
              <a:t>We are currently in the process of migrating to Dragon Medical Edition 360 – Network Edition, which we are extremely excited about and expect to be fully implemented by the end of this year.</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12</a:t>
            </a:fld>
            <a:endParaRPr lang="en-US"/>
          </a:p>
        </p:txBody>
      </p:sp>
    </p:spTree>
    <p:extLst>
      <p:ext uri="{BB962C8B-B14F-4D97-AF65-F5344CB8AC3E}">
        <p14:creationId xmlns:p14="http://schemas.microsoft.com/office/powerpoint/2010/main" val="4254488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Now we’d like to ask another poll question. You’re probably not aware that speech recognition software was first</a:t>
            </a:r>
            <a:r>
              <a:rPr lang="en-US" baseline="0" dirty="0" smtClean="0"/>
              <a:t> </a:t>
            </a:r>
            <a:r>
              <a:rPr lang="en-US" dirty="0" smtClean="0"/>
              <a:t>developed over 60 years ago at the Bell laboratories with a system called “Audrey”.   “Audrey” was only able to recognize numbers that were spoken by a single voice. Ten</a:t>
            </a:r>
            <a:r>
              <a:rPr lang="en-US" baseline="0" dirty="0" smtClean="0"/>
              <a:t> </a:t>
            </a:r>
            <a:r>
              <a:rPr lang="en-US" dirty="0" smtClean="0"/>
              <a:t>years later,</a:t>
            </a:r>
            <a:r>
              <a:rPr lang="en-US" baseline="0" dirty="0" smtClean="0"/>
              <a:t> </a:t>
            </a:r>
            <a:r>
              <a:rPr lang="en-US" dirty="0" smtClean="0"/>
              <a:t>IBM demonstrated its “Shoebox” machine at the 1962 world’s fair which could only understand 16 words spoken in English. Clearly, speech recognition software has come a long way</a:t>
            </a:r>
            <a:r>
              <a:rPr lang="en-US" baseline="0" dirty="0" smtClean="0"/>
              <a:t> with Dragon having a virtually unlimited vocabulary and the ability to recognize speech at over 150 words per minute</a:t>
            </a:r>
            <a:r>
              <a:rPr lang="en-US" dirty="0" smtClean="0"/>
              <a:t>.  That said, a lot of people have had no experience with voice recognition software.  So, we like to get a sense of your experience using</a:t>
            </a:r>
            <a:r>
              <a:rPr lang="en-US" baseline="0" dirty="0" smtClean="0"/>
              <a:t> voice recognition technology. Our question to you is, “what experience do you have with speech recognition software?”</a:t>
            </a:r>
          </a:p>
          <a:p>
            <a:endParaRPr lang="en-US" baseline="0" dirty="0" smtClean="0"/>
          </a:p>
          <a:p>
            <a:pPr marL="232943" indent="-232943">
              <a:buAutoNum type="alphaUcPeriod"/>
            </a:pPr>
            <a:r>
              <a:rPr lang="en-US" baseline="0" dirty="0" smtClean="0"/>
              <a:t>You’re very experienced or even an expert</a:t>
            </a:r>
          </a:p>
          <a:p>
            <a:pPr marL="232943" indent="-232943">
              <a:buAutoNum type="alphaUcPeriod"/>
            </a:pPr>
            <a:r>
              <a:rPr lang="en-US" baseline="0" dirty="0" smtClean="0"/>
              <a:t>You have limited experience but you’re familiar with the functionality of speech recognition</a:t>
            </a:r>
          </a:p>
          <a:p>
            <a:pPr marL="232943" indent="-232943">
              <a:buAutoNum type="alphaUcPeriod"/>
            </a:pPr>
            <a:r>
              <a:rPr lang="en-US" baseline="0" dirty="0" smtClean="0"/>
              <a:t>You have no experience with speech recognition</a:t>
            </a:r>
          </a:p>
          <a:p>
            <a:pPr marL="232943" indent="-232943">
              <a:buAutoNum type="alphaUcPeriod"/>
            </a:pPr>
            <a:r>
              <a:rPr lang="en-US" baseline="0" dirty="0" smtClean="0"/>
              <a:t>You have it on your smart phone, perhaps through the Dragon app or an application such as Siri.</a:t>
            </a:r>
            <a:endParaRPr lang="en-US"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i="0"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13</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How do we</a:t>
            </a:r>
            <a:r>
              <a:rPr lang="en-US" baseline="0" dirty="0" smtClean="0"/>
              <a:t> get there from here?  </a:t>
            </a:r>
            <a:r>
              <a:rPr lang="en-US" dirty="0" smtClean="0"/>
              <a:t>Just</a:t>
            </a:r>
            <a:r>
              <a:rPr lang="en-US" baseline="0" dirty="0" smtClean="0"/>
              <a:t> like mapping out a route when taking a trip, in order to successfully  reach your goal of full Dragon implementation you will need a roadmap.  This presentation is designed to equip you with the map that you‘ll need to guide you on your journey.</a:t>
            </a:r>
            <a:endParaRPr lang="en-US" dirty="0" smtClean="0"/>
          </a:p>
          <a:p>
            <a:r>
              <a:rPr lang="en-US" dirty="0" smtClean="0"/>
              <a:t> So let’s begin</a:t>
            </a:r>
            <a:r>
              <a:rPr lang="en-US" baseline="0" dirty="0" smtClean="0"/>
              <a:t> plotting our course.</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14</a:t>
            </a:fld>
            <a:endParaRPr lang="en-US"/>
          </a:p>
        </p:txBody>
      </p:sp>
    </p:spTree>
    <p:extLst>
      <p:ext uri="{BB962C8B-B14F-4D97-AF65-F5344CB8AC3E}">
        <p14:creationId xmlns:p14="http://schemas.microsoft.com/office/powerpoint/2010/main" val="333739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first</a:t>
            </a:r>
            <a:r>
              <a:rPr lang="en-US" baseline="0" dirty="0" smtClean="0"/>
              <a:t> phase of the Dragon journey that we will discuss is the Planning Phase.  There are many decisions that will need to be made in this phase and they require extensive coordination within the VISN and across the medical centers.   So the first step we recommend, is to create a workgroup to help with these decisions.   Various roles will need to be assigned, and depending on how you are structured locally, these roles may differ from one medical center to another.  In VISN 2,  we are integrated, which means that our database is shared.  However, we all operate independently, and in many cases, the roles assigned for implementation vary from site to site.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15</a:t>
            </a:fld>
            <a:endParaRPr lang="en-US"/>
          </a:p>
        </p:txBody>
      </p:sp>
    </p:spTree>
    <p:extLst>
      <p:ext uri="{BB962C8B-B14F-4D97-AF65-F5344CB8AC3E}">
        <p14:creationId xmlns:p14="http://schemas.microsoft.com/office/powerpoint/2010/main" val="1520662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Don:</a:t>
            </a:r>
          </a:p>
          <a:p>
            <a:pPr defTabSz="931774">
              <a:defRPr/>
            </a:pPr>
            <a:endParaRPr lang="en-US" dirty="0" smtClean="0"/>
          </a:p>
          <a:p>
            <a:pPr defTabSz="931774">
              <a:defRPr/>
            </a:pPr>
            <a:r>
              <a:rPr lang="en-US" dirty="0" smtClean="0"/>
              <a:t> We asked - </a:t>
            </a:r>
          </a:p>
          <a:p>
            <a:pPr defTabSz="931774">
              <a:defRPr/>
            </a:pPr>
            <a:endParaRPr lang="en-US"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sz="1200" dirty="0" smtClean="0"/>
              <a:t>What experience do you have with Speech Recognition Software?</a:t>
            </a:r>
          </a:p>
          <a:p>
            <a:pPr marL="0" marR="0" indent="0" algn="l" defTabSz="931774" rtl="0" eaLnBrk="1" fontAlgn="auto" latinLnBrk="0" hangingPunct="1">
              <a:lnSpc>
                <a:spcPct val="100000"/>
              </a:lnSpc>
              <a:spcBef>
                <a:spcPts val="0"/>
              </a:spcBef>
              <a:spcAft>
                <a:spcPts val="0"/>
              </a:spcAft>
              <a:buClrTx/>
              <a:buSzTx/>
              <a:buFontTx/>
              <a:buNone/>
              <a:tabLst/>
              <a:defRPr/>
            </a:pPr>
            <a:endParaRPr lang="en-US" sz="1200" dirty="0" smtClean="0"/>
          </a:p>
          <a:p>
            <a:pPr marL="914400" lvl="1" indent="-514350">
              <a:buFont typeface="+mj-lt"/>
              <a:buAutoNum type="alphaUcPeriod"/>
            </a:pPr>
            <a:r>
              <a:rPr lang="en-US" dirty="0" smtClean="0"/>
              <a:t>Very experienced (Expert)</a:t>
            </a:r>
          </a:p>
          <a:p>
            <a:pPr marL="914400" lvl="1" indent="-514350">
              <a:buFont typeface="+mj-lt"/>
              <a:buAutoNum type="alphaUcPeriod"/>
            </a:pPr>
            <a:r>
              <a:rPr lang="en-US" dirty="0" smtClean="0"/>
              <a:t>Limited experience</a:t>
            </a:r>
          </a:p>
          <a:p>
            <a:pPr marL="914400" lvl="1" indent="-514350">
              <a:buFont typeface="+mj-lt"/>
              <a:buAutoNum type="alphaUcPeriod"/>
            </a:pPr>
            <a:r>
              <a:rPr lang="en-US" dirty="0" smtClean="0"/>
              <a:t>No experience</a:t>
            </a:r>
          </a:p>
          <a:p>
            <a:pPr marL="914400" lvl="1" indent="-514350">
              <a:buFont typeface="+mj-lt"/>
              <a:buAutoNum type="alphaUcPeriod"/>
            </a:pPr>
            <a:r>
              <a:rPr lang="en-US" dirty="0" smtClean="0"/>
              <a:t>Have it on my Smartphone</a:t>
            </a:r>
          </a:p>
          <a:p>
            <a:pPr defTabSz="931774">
              <a:defRPr/>
            </a:pPr>
            <a:endParaRPr lang="en-US" dirty="0" smtClean="0"/>
          </a:p>
          <a:p>
            <a:pPr defTabSz="931774">
              <a:defRPr/>
            </a:pPr>
            <a:r>
              <a:rPr lang="en-US" baseline="0" dirty="0" smtClean="0"/>
              <a:t>It looks like the majority of you have limited experience………</a:t>
            </a:r>
            <a:endParaRPr lang="en-US" dirty="0" smtClean="0"/>
          </a:p>
          <a:p>
            <a:endParaRPr lang="en-US" dirty="0" smtClean="0"/>
          </a:p>
          <a:p>
            <a:r>
              <a:rPr lang="en-US" baseline="0" dirty="0" smtClean="0"/>
              <a:t>Once again, I’d like to remind you that if you think of a question at any time during the presentation you can click on the orange (ask the presenter) icon above  to pose your question.  We will answer questions at the end of the session.</a:t>
            </a:r>
            <a:endParaRPr lang="en-US" i="0" baseline="0" dirty="0" smtClean="0"/>
          </a:p>
          <a:p>
            <a:endParaRPr lang="en-US" i="0"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16</a:t>
            </a:fld>
            <a:endParaRPr lang="en-US"/>
          </a:p>
        </p:txBody>
      </p:sp>
    </p:spTree>
    <p:extLst>
      <p:ext uri="{BB962C8B-B14F-4D97-AF65-F5344CB8AC3E}">
        <p14:creationId xmlns:p14="http://schemas.microsoft.com/office/powerpoint/2010/main" val="2807820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a:t>
            </a:r>
            <a:r>
              <a:rPr lang="en-US" baseline="0" dirty="0" smtClean="0"/>
              <a:t> for a second, then click again.]</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17</a:t>
            </a:fld>
            <a:endParaRPr lang="en-US"/>
          </a:p>
        </p:txBody>
      </p:sp>
    </p:spTree>
    <p:extLst>
      <p:ext uri="{BB962C8B-B14F-4D97-AF65-F5344CB8AC3E}">
        <p14:creationId xmlns:p14="http://schemas.microsoft.com/office/powerpoint/2010/main" val="965449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pPr defTabSz="931774">
              <a:defRPr/>
            </a:pPr>
            <a:r>
              <a:rPr lang="en-US" dirty="0" smtClean="0"/>
              <a:t>This</a:t>
            </a:r>
            <a:r>
              <a:rPr lang="en-US" baseline="0" dirty="0" smtClean="0"/>
              <a:t> slide demonstrates the various roles that are involved in a Dragon implementation.  Roles include Administrators, Trainers, VISN Point of Contact,  IT Support, and, of course, Dragon Users; Thoughtful planning and consideration should be given as you decide who at your facility will fill each role.  A little later on we will review each of these roles more in depth, and share our experiences and break down how we determined who was assigned to each role. </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18</a:t>
            </a:fld>
            <a:endParaRPr lang="en-US"/>
          </a:p>
        </p:txBody>
      </p:sp>
    </p:spTree>
    <p:extLst>
      <p:ext uri="{BB962C8B-B14F-4D97-AF65-F5344CB8AC3E}">
        <p14:creationId xmlns:p14="http://schemas.microsoft.com/office/powerpoint/2010/main" val="3995281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pPr defTabSz="931774">
              <a:defRPr/>
            </a:pPr>
            <a:r>
              <a:rPr lang="en-US" dirty="0" smtClean="0"/>
              <a:t>As you</a:t>
            </a:r>
            <a:r>
              <a:rPr lang="en-US" baseline="0" dirty="0" smtClean="0"/>
              <a:t> may know</a:t>
            </a:r>
            <a:r>
              <a:rPr lang="en-US" dirty="0" smtClean="0"/>
              <a:t>, Dragon is being</a:t>
            </a:r>
            <a:r>
              <a:rPr lang="en-US" baseline="0" dirty="0" smtClean="0"/>
              <a:t> rolled out at the VISN level, so the first role we will discuss is that of VISN Point of Contact.  This  role involves high level coordination with not only the Medical Centers, but Regional IT and Nuance as well.  Duties include developing training schedules,  both at the Network and site level, facilitating travel for training, acting as a “go between” between Nuance and the VISN, coordinating and ensuring the functionality of pc’s, software, and access to the Active Directory.  Attributes important for this role include good organizational skills, team building skills, versatility, flexibility, and the ability to rally others around a common goal or cause.  Conversely, you would not want to assign this role to someone who was a procrastinator, or with poor organizational skills.   In VISN 2, the role of the VISN POC was assigned to the VISN 2 HIMS Manager.</a:t>
            </a:r>
          </a:p>
        </p:txBody>
      </p:sp>
      <p:sp>
        <p:nvSpPr>
          <p:cNvPr id="4" name="Slide Number Placeholder 3"/>
          <p:cNvSpPr>
            <a:spLocks noGrp="1"/>
          </p:cNvSpPr>
          <p:nvPr>
            <p:ph type="sldNum" sz="quarter" idx="10"/>
          </p:nvPr>
        </p:nvSpPr>
        <p:spPr/>
        <p:txBody>
          <a:bodyPr/>
          <a:lstStyle/>
          <a:p>
            <a:fld id="{08AA51C3-518F-4F0D-B932-9AF47A2C9D15}" type="slidenum">
              <a:rPr lang="en-US" smtClean="0"/>
              <a:t>19</a:t>
            </a:fld>
            <a:endParaRPr lang="en-US"/>
          </a:p>
        </p:txBody>
      </p:sp>
    </p:spTree>
    <p:extLst>
      <p:ext uri="{BB962C8B-B14F-4D97-AF65-F5344CB8AC3E}">
        <p14:creationId xmlns:p14="http://schemas.microsoft.com/office/powerpoint/2010/main" val="238272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r>
              <a:rPr lang="en-US" baseline="0" dirty="0" smtClean="0"/>
              <a:t>   </a:t>
            </a:r>
          </a:p>
          <a:p>
            <a:endParaRPr lang="en-US" baseline="0" dirty="0" smtClean="0"/>
          </a:p>
          <a:p>
            <a:r>
              <a:rPr lang="en-US" baseline="0" dirty="0" smtClean="0"/>
              <a:t>I’d like to begin by giving you some background/demographic data on VISN 2 and Bath, NY.  VISN 2 is located in the Upstate NY area, in the heart of the Finger Lakes region.  It is comprised of 5 Medical centers and 31 CBOC’s and serves roughly 130,000 Veterans. We are an integrated VISN, which means that we have a shared database.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Bath is a level 3 facility within VISN 2, and is comprised of 2 CBOC’s, a large Domiciliary, Community Living Center, a small acute care unit, and Urgent Care Center.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VISN 2 implemented Dragon Medical (version  10.1) more than 3 years ago.  It was a coordinated implementation for our Network, and  currently we have over 500 Dragon Users.</a:t>
            </a:r>
          </a:p>
        </p:txBody>
      </p:sp>
      <p:sp>
        <p:nvSpPr>
          <p:cNvPr id="4" name="Slide Number Placeholder 3"/>
          <p:cNvSpPr>
            <a:spLocks noGrp="1"/>
          </p:cNvSpPr>
          <p:nvPr>
            <p:ph type="sldNum" sz="quarter" idx="10"/>
          </p:nvPr>
        </p:nvSpPr>
        <p:spPr/>
        <p:txBody>
          <a:bodyPr/>
          <a:lstStyle/>
          <a:p>
            <a:fld id="{08AA51C3-518F-4F0D-B932-9AF47A2C9D15}" type="slidenum">
              <a:rPr lang="en-US" smtClean="0"/>
              <a:t>2</a:t>
            </a:fld>
            <a:endParaRPr lang="en-US"/>
          </a:p>
        </p:txBody>
      </p:sp>
    </p:spTree>
    <p:extLst>
      <p:ext uri="{BB962C8B-B14F-4D97-AF65-F5344CB8AC3E}">
        <p14:creationId xmlns:p14="http://schemas.microsoft.com/office/powerpoint/2010/main" val="3695119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The next role is that</a:t>
            </a:r>
            <a:r>
              <a:rPr lang="en-US" baseline="0" dirty="0" smtClean="0"/>
              <a:t> of Administrator.  </a:t>
            </a:r>
            <a:r>
              <a:rPr lang="en-US" dirty="0" smtClean="0"/>
              <a:t>Administrators play a crucial role in the use of Dragon throughout</a:t>
            </a:r>
            <a:r>
              <a:rPr lang="en-US" baseline="0" dirty="0" smtClean="0"/>
              <a:t> your </a:t>
            </a:r>
            <a:r>
              <a:rPr lang="en-US" dirty="0" smtClean="0"/>
              <a:t>medical Center.  In a sense, they are the gatekeepers who actually </a:t>
            </a:r>
            <a:r>
              <a:rPr lang="en-US" baseline="0" dirty="0" smtClean="0"/>
              <a:t>enable users to access the software</a:t>
            </a:r>
            <a:r>
              <a:rPr lang="en-US" dirty="0" smtClean="0"/>
              <a:t>. </a:t>
            </a:r>
          </a:p>
          <a:p>
            <a:endParaRPr lang="en-US" dirty="0" smtClean="0"/>
          </a:p>
          <a:p>
            <a:pPr defTabSz="931774"/>
            <a:r>
              <a:rPr lang="en-US" dirty="0" smtClean="0"/>
              <a:t>Administrators do a lot of their work in a web-based software application called the Nuance Management Console or the NMC.  There are two  requirements that need to be in place before users are able to access and</a:t>
            </a:r>
            <a:r>
              <a:rPr lang="en-US" baseline="0" dirty="0" smtClean="0"/>
              <a:t> </a:t>
            </a:r>
            <a:r>
              <a:rPr lang="en-US" dirty="0" smtClean="0"/>
              <a:t>use Dragon. First, users need to be added to the management console in order to log into Dragon with their Windows user name and password. Secondly, Dragon users need to be added to a VISN specific Active Directory which establishes where their speech profile will be stored on the network. In VISN 2</a:t>
            </a:r>
            <a:r>
              <a:rPr lang="en-US" baseline="0" dirty="0" smtClean="0"/>
              <a:t> these </a:t>
            </a:r>
            <a:r>
              <a:rPr lang="en-US" dirty="0" smtClean="0"/>
              <a:t>processes are split up.</a:t>
            </a:r>
            <a:r>
              <a:rPr lang="en-US" baseline="0" dirty="0" smtClean="0"/>
              <a:t>  The Dragon administrators add new users to the Nuance Management Console,  but their access to the Active Directory is accomplished through an electronic system access request called ECAR which is processed through their work unit or Care Line. OI&amp;T staff facilitate adding users to the Active Directory. </a:t>
            </a:r>
          </a:p>
          <a:p>
            <a:endParaRPr lang="en-US" baseline="0" dirty="0" smtClean="0"/>
          </a:p>
          <a:p>
            <a:r>
              <a:rPr lang="en-US" baseline="0" dirty="0" smtClean="0"/>
              <a:t>Site Administrators may also be responsible for coordinating with OI&amp;T staff to arrange installing the Dragon client software on users computers through SCCM, managing equipment such as </a:t>
            </a:r>
            <a:r>
              <a:rPr lang="en-US" baseline="0" dirty="0" err="1" smtClean="0"/>
              <a:t>PowerMics</a:t>
            </a:r>
            <a:r>
              <a:rPr lang="en-US" baseline="0" dirty="0" smtClean="0"/>
              <a:t> and headset microphones and for troubleshooting problems.  SCCM stands for System Center Configuration Manager and it’s the software that IT uses to update our computers in VA.</a:t>
            </a:r>
            <a:endParaRPr lang="en-US" dirty="0" smtClean="0"/>
          </a:p>
          <a:p>
            <a:endParaRPr lang="en-US" dirty="0" smtClean="0"/>
          </a:p>
          <a:p>
            <a:r>
              <a:rPr lang="en-US" dirty="0" smtClean="0"/>
              <a:t>At Bath</a:t>
            </a:r>
            <a:r>
              <a:rPr lang="en-US" baseline="0" dirty="0" smtClean="0"/>
              <a:t> </a:t>
            </a:r>
            <a:r>
              <a:rPr lang="en-US" dirty="0" smtClean="0"/>
              <a:t>we</a:t>
            </a:r>
            <a:r>
              <a:rPr lang="en-US" baseline="0" dirty="0" smtClean="0"/>
              <a:t> chose to have our Clinical Informatics staff as our Administrators.  Primarily, this was  because these staff were already familiar with Dragon and its functionality in CPRS as a result of our prior experience with Dragon over the past 3 years.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20</a:t>
            </a:fld>
            <a:endParaRPr lang="en-US"/>
          </a:p>
        </p:txBody>
      </p:sp>
    </p:spTree>
    <p:extLst>
      <p:ext uri="{BB962C8B-B14F-4D97-AF65-F5344CB8AC3E}">
        <p14:creationId xmlns:p14="http://schemas.microsoft.com/office/powerpoint/2010/main" val="3890334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baseline="0" dirty="0" smtClean="0"/>
              <a:t>Administrators and Trainers can easily check to see if their users are in the appropriate Active Directory by using the Microsoft Windows Explorer.  For most users there is an icon on the taskbar at the bottom of their desktop that looks like a folder.  Windows Explorer can also be accessed by clicking on the start button, clicking on “All Programs” then on “Accessories”.  You then click on the Network selection in the left panel and click on the “Search Active Directory” button.  You then type in the Active Directory name for your VISN in the Name field and Click the “Find Now” button. In our case the Active Directory is named, “VHAV02 Dragon Users”.  When you select this, a window opens listing all of the users in this directory.</a:t>
            </a:r>
          </a:p>
          <a:p>
            <a:endParaRPr lang="en-US" baseline="0" dirty="0" smtClean="0"/>
          </a:p>
          <a:p>
            <a:r>
              <a:rPr lang="en-US" baseline="0" dirty="0" smtClean="0"/>
              <a:t>I’ve created a brief PowerPoint that walks you through the steps for searching the Active Directory to ensure that your users have been added.  The PowerPoint shows you how you can save the search as a desktop icon so it is always readily accessible.  You can download these instructions using the Download icon above my head.</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21</a:t>
            </a:fld>
            <a:endParaRPr lang="en-US"/>
          </a:p>
        </p:txBody>
      </p:sp>
    </p:spTree>
    <p:extLst>
      <p:ext uri="{BB962C8B-B14F-4D97-AF65-F5344CB8AC3E}">
        <p14:creationId xmlns:p14="http://schemas.microsoft.com/office/powerpoint/2010/main" val="2101809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A few key points to keep in mind</a:t>
            </a:r>
            <a:r>
              <a:rPr lang="en-US" baseline="0" dirty="0" smtClean="0"/>
              <a:t> for Administrators are:</a:t>
            </a:r>
            <a:endParaRPr lang="en-US" dirty="0" smtClean="0"/>
          </a:p>
          <a:p>
            <a:pPr marL="174708" indent="-174708">
              <a:buFont typeface="Arial" panose="020B0604020202020204" pitchFamily="34" charset="0"/>
              <a:buChar char="•"/>
            </a:pPr>
            <a:r>
              <a:rPr lang="en-US" dirty="0" smtClean="0"/>
              <a:t>You need to ensure that you</a:t>
            </a:r>
            <a:r>
              <a:rPr lang="en-US" baseline="0" dirty="0" smtClean="0"/>
              <a:t> have an a</a:t>
            </a:r>
            <a:r>
              <a:rPr lang="en-US" dirty="0" smtClean="0"/>
              <a:t>dequate number of Administrators for number of Users you have.  For example, you probably can't be successful if you have only 1 Administrator for say 500 Users.  At a minimum</a:t>
            </a:r>
            <a:r>
              <a:rPr lang="en-US" baseline="0" dirty="0" smtClean="0"/>
              <a:t> you should have at least two Administrators to ensure </a:t>
            </a:r>
            <a:r>
              <a:rPr lang="en-US" dirty="0" smtClean="0"/>
              <a:t>back up coverage.  At Bath,</a:t>
            </a:r>
            <a:r>
              <a:rPr lang="en-US" baseline="0" dirty="0" smtClean="0"/>
              <a:t> we have two Administrators, myself and Michelle, and we will be training a third. </a:t>
            </a:r>
            <a:endParaRPr lang="en-US" dirty="0" smtClean="0"/>
          </a:p>
          <a:p>
            <a:pPr marL="174708" indent="-174708" defTabSz="931774">
              <a:buFont typeface="Arial" panose="020B0604020202020204" pitchFamily="34" charset="0"/>
              <a:buChar char="•"/>
            </a:pPr>
            <a:r>
              <a:rPr lang="en-US" dirty="0" smtClean="0"/>
              <a:t>Administrators also need to develop competence with the Nuance Management Console. Administrators</a:t>
            </a:r>
            <a:r>
              <a:rPr lang="en-US" baseline="0" dirty="0" smtClean="0"/>
              <a:t> receive both on-line and in-person training on the Management Console as part of the initial training with Nuance.  By the time this training is complete, Administrators should be reasonably proficient with the Console and comfortable with navigating the software.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22</a:t>
            </a:fld>
            <a:endParaRPr lang="en-US"/>
          </a:p>
        </p:txBody>
      </p:sp>
    </p:spTree>
    <p:extLst>
      <p:ext uri="{BB962C8B-B14F-4D97-AF65-F5344CB8AC3E}">
        <p14:creationId xmlns:p14="http://schemas.microsoft.com/office/powerpoint/2010/main" val="3754089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Within</a:t>
            </a:r>
            <a:r>
              <a:rPr lang="en-US" baseline="0" dirty="0" smtClean="0"/>
              <a:t> the Management Console, Administrators can manage groups,  which determine the level of access authors and administrators have.  In Bath,  we give our users both a  Region 4 VISN 2 Author Group as well as a Region 4 VISN 2 Author – BH group. This allows for us to give certain commands or access to just our local Bath users if we want, or we can assign things to all VISN 2 authors, if appropriate.  Each site within our Network has the flexibility to do this based on the assignment of their users to not only the VISN group, but a group defined by their local site as well.</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23</a:t>
            </a:fld>
            <a:endParaRPr lang="en-US"/>
          </a:p>
        </p:txBody>
      </p:sp>
    </p:spTree>
    <p:extLst>
      <p:ext uri="{BB962C8B-B14F-4D97-AF65-F5344CB8AC3E}">
        <p14:creationId xmlns:p14="http://schemas.microsoft.com/office/powerpoint/2010/main" val="1876388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r>
              <a:rPr lang="en-US" dirty="0" smtClean="0"/>
              <a:t>Michelle</a:t>
            </a:r>
          </a:p>
          <a:p>
            <a:pPr defTabSz="931774"/>
            <a:endParaRPr lang="en-US" dirty="0" smtClean="0"/>
          </a:p>
          <a:p>
            <a:pPr defTabSz="931774"/>
            <a:r>
              <a:rPr lang="en-US" dirty="0" smtClean="0"/>
              <a:t>Administrators</a:t>
            </a:r>
            <a:r>
              <a:rPr lang="en-US" baseline="0" dirty="0" smtClean="0"/>
              <a:t> are also responsible for adding new users to the Nuance Management Console.  There are a number of fields that need to be completed that establish a  user’s ability to log into Dragon, and determine what level of access they will have to the system.  </a:t>
            </a:r>
            <a:r>
              <a:rPr lang="en-US" dirty="0" smtClean="0"/>
              <a:t>At sites </a:t>
            </a:r>
            <a:r>
              <a:rPr lang="en-US" baseline="0" dirty="0" smtClean="0"/>
              <a:t>where the Administrators are not  Dragon Trainers, Administrators will  need to c</a:t>
            </a:r>
            <a:r>
              <a:rPr lang="en-US" dirty="0" smtClean="0"/>
              <a:t>oordinate with the trainers to ensure access to</a:t>
            </a:r>
            <a:r>
              <a:rPr lang="en-US" baseline="0" dirty="0" smtClean="0"/>
              <a:t> Dragon is complete before training begins.</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24</a:t>
            </a:fld>
            <a:endParaRPr lang="en-US"/>
          </a:p>
        </p:txBody>
      </p:sp>
    </p:spTree>
    <p:extLst>
      <p:ext uri="{BB962C8B-B14F-4D97-AF65-F5344CB8AC3E}">
        <p14:creationId xmlns:p14="http://schemas.microsoft.com/office/powerpoint/2010/main" val="3318892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Administrators </a:t>
            </a:r>
            <a:r>
              <a:rPr lang="en-US" baseline="0" dirty="0" smtClean="0"/>
              <a:t>are also responsible for adding new words, commands and lists to the Console so that they can be shared by all of the users within a group.  This functionality makes it easy to share useful commands with all of the Dragon Users in your VISN or depending on how you have your groups set-up, by facility or other groupings,  such as by department.</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25</a:t>
            </a:fld>
            <a:endParaRPr lang="en-US"/>
          </a:p>
        </p:txBody>
      </p:sp>
    </p:spTree>
    <p:extLst>
      <p:ext uri="{BB962C8B-B14F-4D97-AF65-F5344CB8AC3E}">
        <p14:creationId xmlns:p14="http://schemas.microsoft.com/office/powerpoint/2010/main" val="2730151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Additionally, Administrators </a:t>
            </a:r>
            <a:r>
              <a:rPr lang="en-US" baseline="0" dirty="0" smtClean="0"/>
              <a:t>provide direct user support such as c</a:t>
            </a:r>
            <a:r>
              <a:rPr lang="en-US" dirty="0" smtClean="0"/>
              <a:t>ustomizing</a:t>
            </a:r>
            <a:r>
              <a:rPr lang="en-US" baseline="0" dirty="0" smtClean="0"/>
              <a:t> user settings, restoring profiles, and requesting Dragon Logs for troubleshooting support from Nuance.  </a:t>
            </a:r>
            <a:r>
              <a:rPr lang="en-US" dirty="0" smtClean="0"/>
              <a:t>They need to coordinate with OI&amp;T regarding installation of software, deployment of equipment and in troubleshooting</a:t>
            </a:r>
            <a:r>
              <a:rPr lang="en-US" baseline="0" dirty="0" smtClean="0"/>
              <a:t> problems.</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26</a:t>
            </a:fld>
            <a:endParaRPr lang="en-US"/>
          </a:p>
        </p:txBody>
      </p:sp>
    </p:spTree>
    <p:extLst>
      <p:ext uri="{BB962C8B-B14F-4D97-AF65-F5344CB8AC3E}">
        <p14:creationId xmlns:p14="http://schemas.microsoft.com/office/powerpoint/2010/main" val="936965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Lastly, Administrators</a:t>
            </a:r>
            <a:r>
              <a:rPr lang="en-US" baseline="0" dirty="0" smtClean="0"/>
              <a:t> are able to run Dragon usage reports and graphs from within the Nuance Management Console.  </a:t>
            </a:r>
          </a:p>
          <a:p>
            <a:endParaRPr lang="en-US" dirty="0" smtClean="0"/>
          </a:p>
          <a:p>
            <a:pPr defTabSz="931774"/>
            <a:r>
              <a:rPr lang="en-US" dirty="0" smtClean="0"/>
              <a:t>As you can see, Administrators play a large and crucial role within Dragon.  So, I just want to mention three personal qualities that we feel help to make</a:t>
            </a:r>
            <a:r>
              <a:rPr lang="en-US" baseline="0" dirty="0" smtClean="0"/>
              <a:t> a good Administrator:  First, they need to be very c</a:t>
            </a:r>
            <a:r>
              <a:rPr lang="en-US" dirty="0" smtClean="0"/>
              <a:t>omfortable working with computer technology; they should have good organizational and coordination skills; and they need to have an exceptional “customer service” mindset. </a:t>
            </a:r>
          </a:p>
          <a:p>
            <a:pPr defTabSz="931774"/>
            <a:endParaRPr lang="en-US" dirty="0" smtClean="0"/>
          </a:p>
          <a:p>
            <a:pPr defTabSz="931774"/>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27</a:t>
            </a:fld>
            <a:endParaRPr lang="en-US"/>
          </a:p>
        </p:txBody>
      </p:sp>
    </p:spTree>
    <p:extLst>
      <p:ext uri="{BB962C8B-B14F-4D97-AF65-F5344CB8AC3E}">
        <p14:creationId xmlns:p14="http://schemas.microsoft.com/office/powerpoint/2010/main" val="406121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pPr defTabSz="931774">
              <a:defRPr/>
            </a:pPr>
            <a:r>
              <a:rPr lang="en-US" dirty="0" smtClean="0"/>
              <a:t>The next role we will</a:t>
            </a:r>
            <a:r>
              <a:rPr lang="en-US" baseline="0" dirty="0" smtClean="0"/>
              <a:t> be discussing is the </a:t>
            </a:r>
            <a:r>
              <a:rPr lang="en-US" dirty="0" smtClean="0"/>
              <a:t>Information Technology Role.  Information</a:t>
            </a:r>
            <a:r>
              <a:rPr lang="en-US" baseline="0" dirty="0" smtClean="0"/>
              <a:t> Technology involves many important functions which are integral to a successful Dragon implementation.  These include m</a:t>
            </a:r>
            <a:r>
              <a:rPr lang="en-US" dirty="0" smtClean="0"/>
              <a:t>anaging the SCCM process, as</a:t>
            </a:r>
            <a:r>
              <a:rPr lang="en-US" baseline="0" dirty="0" smtClean="0"/>
              <a:t> well as the Active Directory, ensuring that equipment (pc’s) meet minimum specifications (i.e. 4GB of memory) making sure that Dragon is loaded on any new equipment as it’s deployed, and responding to service calls related to the software.</a:t>
            </a:r>
            <a:r>
              <a:rPr lang="en-US" dirty="0" smtClean="0"/>
              <a:t> Decisions</a:t>
            </a:r>
            <a:r>
              <a:rPr lang="en-US" baseline="0" dirty="0" smtClean="0"/>
              <a:t> will need to be made with regard to h</a:t>
            </a:r>
            <a:r>
              <a:rPr lang="en-US" dirty="0" smtClean="0"/>
              <a:t>ow equipment resources are  going to be managed? (i.e. microphones and headsets),</a:t>
            </a:r>
            <a:r>
              <a:rPr lang="en-US" baseline="0" dirty="0" smtClean="0"/>
              <a:t> and w</a:t>
            </a:r>
            <a:r>
              <a:rPr lang="en-US" dirty="0" smtClean="0"/>
              <a:t>ho will be responsible for tracking</a:t>
            </a:r>
            <a:r>
              <a:rPr lang="en-US" baseline="0" dirty="0" smtClean="0"/>
              <a:t> them.  You will also  need to work with IT to decide h</a:t>
            </a:r>
            <a:r>
              <a:rPr lang="en-US" dirty="0" smtClean="0"/>
              <a:t>ow</a:t>
            </a:r>
            <a:r>
              <a:rPr lang="en-US" baseline="0" dirty="0" smtClean="0"/>
              <a:t> you </a:t>
            </a:r>
            <a:r>
              <a:rPr lang="en-US" dirty="0" smtClean="0"/>
              <a:t> will  manage the  process of adding/removing users from Active Directory? </a:t>
            </a:r>
            <a:r>
              <a:rPr lang="en-US" baseline="0" dirty="0" smtClean="0"/>
              <a:t>Ideally, all of this will be a seamless process to  the end user.  </a:t>
            </a:r>
          </a:p>
          <a:p>
            <a:pPr defTabSz="931774">
              <a:defRPr/>
            </a:pPr>
            <a:r>
              <a:rPr lang="en-US" baseline="0" dirty="0" smtClean="0"/>
              <a:t>Since Information Technology plays such a key role in the Dragon implementation process, the sooner you involve them in the planning phase, the better.</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28</a:t>
            </a:fld>
            <a:endParaRPr lang="en-US"/>
          </a:p>
        </p:txBody>
      </p:sp>
    </p:spTree>
    <p:extLst>
      <p:ext uri="{BB962C8B-B14F-4D97-AF65-F5344CB8AC3E}">
        <p14:creationId xmlns:p14="http://schemas.microsoft.com/office/powerpoint/2010/main" val="3835846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Health Information Management also plays a key role in any successful </a:t>
            </a:r>
            <a:r>
              <a:rPr lang="en-US" baseline="0" dirty="0" smtClean="0"/>
              <a:t>Dragon deployment.  HIMS is responsible for oversight and ensuring that the integrity of the record is maintained.  This means that providers must edit their work appropriately, and correct errors before signing documents.  It’s our job to perform audits or focused reviews on all Dragon Users and provide timely feedback to the providers and medical staff as issues are identified.  In VISN 2,  overall Program responsibility for Dragon lies with the HIM Department.  </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29</a:t>
            </a:fld>
            <a:endParaRPr lang="en-US"/>
          </a:p>
        </p:txBody>
      </p:sp>
    </p:spTree>
    <p:extLst>
      <p:ext uri="{BB962C8B-B14F-4D97-AF65-F5344CB8AC3E}">
        <p14:creationId xmlns:p14="http://schemas.microsoft.com/office/powerpoint/2010/main" val="87828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Before</a:t>
            </a:r>
            <a:r>
              <a:rPr lang="en-US" baseline="0" dirty="0" smtClean="0"/>
              <a:t> we get started we’d like to get an idea of who is in the audience by asking our first poll question.  Please let us know what your role within VA is by using  </a:t>
            </a:r>
            <a:r>
              <a:rPr lang="en-US" dirty="0" smtClean="0"/>
              <a:t>the blue polling</a:t>
            </a:r>
            <a:r>
              <a:rPr lang="en-US" baseline="0" dirty="0" smtClean="0"/>
              <a:t> icon above my head.  Choose A if you work in Health Information Management, B if you are a clinical Provider or staff, C if you work in Informatics, D if you are part of your facilities Leadership team, E if you work in Information Technology, or choose F if you work somewhere else.  Before we move on I’d also like to remind you that if you think of a question at any time during the presentation you can click on the orange (ask the presenter) icon above  to pose your question.  We will answer questions at the end of the session.  Now, let’s get started.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a:t>
            </a:fld>
            <a:endParaRPr lang="en-US"/>
          </a:p>
        </p:txBody>
      </p:sp>
    </p:spTree>
    <p:extLst>
      <p:ext uri="{BB962C8B-B14F-4D97-AF65-F5344CB8AC3E}">
        <p14:creationId xmlns:p14="http://schemas.microsoft.com/office/powerpoint/2010/main" val="508556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baseline="0" dirty="0" smtClean="0"/>
              <a:t>There are pre-emptive steps you can take to ensure success down the road.  We recommend attending Medical Staff and Departmental Meetings well before your Dragon deployment begins, so you can start  to educate your providers on their roles and responsibilities, well ahead of time.  If you have in-house transcription you will also want to include them and begin educating your staff early on, so they feel included in the transition to Dragon.   Coders can also assist with maintaining the integrity of documentation, by bringing to your attention any errors in notes or work that did not get edited properly.  It is imperative that you have a mechanism in place for identifying errors or issues, a process to communicate your findings, and a means to ensure that corrections have occurred.   This will ensure the integrity of the medical record is maintained.</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30</a:t>
            </a:fld>
            <a:endParaRPr lang="en-US"/>
          </a:p>
        </p:txBody>
      </p:sp>
    </p:spTree>
    <p:extLst>
      <p:ext uri="{BB962C8B-B14F-4D97-AF65-F5344CB8AC3E}">
        <p14:creationId xmlns:p14="http://schemas.microsoft.com/office/powerpoint/2010/main" val="305617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Before you begin to transition to Dragon, you will want to evaluate your existing practices regarding  the utilization of dictation at your facility, and determine what your goal is.  The goal needs to be clearly understood and supported by your facility Leadership as well, so that collectively you are all on the same page and working towards the same goal.  For example, will you  continue to allow dictation, or only for certain providers?  Or is your goal as a facility to eliminate the use of transcription entirely?   In VISN 2 we had sites with different goals and expectations.  Here in Bath, our goal was to reduce and eliminate the use of dictation, with the exception of our fee basis providers.  We took the approach that we would wean our providers off slowly and made the decision to not offer traditional dictation as an option to any new providers as they came on board, and slowly transitioned the rest of our staff to Dragon.  Other sites within our Network took an entirely different approach.  One site went “cold turkey” and wouldn’t allow the use of dictation after a certain date.  They were not prepared, however, to handle all of the issues and fall out from that decision, so they eventually returned to a more gradual, transitional approach.  One of the most successful ways we saw this handled within our VISN was to get the Departmental Leads on board as Champions, who could then facilitate the transition within their department.  This approach was so successful in a few areas that they took it a step further and the Leads are now doing all of their own Dragon training within their department.   The key to any successful transition, however, is ensuring that you have adequate staff available to train the users that require training.  In some cases it may mean getting creative and looking outside of the HIM or Clinical Informatics Department for trainers.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31</a:t>
            </a:fld>
            <a:endParaRPr lang="en-US"/>
          </a:p>
        </p:txBody>
      </p:sp>
    </p:spTree>
    <p:extLst>
      <p:ext uri="{BB962C8B-B14F-4D97-AF65-F5344CB8AC3E}">
        <p14:creationId xmlns:p14="http://schemas.microsoft.com/office/powerpoint/2010/main" val="1271492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smtClean="0"/>
              <a:t>Don:</a:t>
            </a:r>
          </a:p>
          <a:p>
            <a:endParaRPr lang="en-US" b="0" dirty="0" smtClean="0"/>
          </a:p>
          <a:p>
            <a:r>
              <a:rPr lang="en-US" dirty="0" smtClean="0"/>
              <a:t>The next role we’re going to discuss is that of the trainer,</a:t>
            </a:r>
            <a:r>
              <a:rPr lang="en-US" baseline="0" dirty="0" smtClean="0"/>
              <a:t> which is a </a:t>
            </a:r>
            <a:r>
              <a:rPr lang="en-US" dirty="0" smtClean="0"/>
              <a:t>pretty straight</a:t>
            </a:r>
            <a:r>
              <a:rPr lang="en-US" baseline="0" dirty="0" smtClean="0"/>
              <a:t> forward role.  It’s to train users on how to properly use Dragon</a:t>
            </a:r>
            <a:r>
              <a:rPr lang="en-US" dirty="0" smtClean="0"/>
              <a:t>, provide ongoing support, and provide initial</a:t>
            </a:r>
            <a:r>
              <a:rPr lang="en-US" baseline="0" dirty="0" smtClean="0"/>
              <a:t> </a:t>
            </a:r>
            <a:r>
              <a:rPr lang="en-US" dirty="0" smtClean="0"/>
              <a:t>troubleshooting</a:t>
            </a:r>
            <a:r>
              <a:rPr lang="en-US" baseline="0" dirty="0" smtClean="0"/>
              <a:t> support for user who run into problems.  </a:t>
            </a:r>
          </a:p>
          <a:p>
            <a:endParaRPr lang="en-US" dirty="0" smtClean="0"/>
          </a:p>
          <a:p>
            <a:r>
              <a:rPr lang="en-US" dirty="0" smtClean="0"/>
              <a:t>Trainers</a:t>
            </a:r>
            <a:r>
              <a:rPr lang="en-US" baseline="0" dirty="0" smtClean="0"/>
              <a:t> are also able to help Dragon users </a:t>
            </a:r>
            <a:r>
              <a:rPr lang="en-US" dirty="0" smtClean="0"/>
              <a:t>build basic Auto-Text commands, integrate Dragon fields into CPRS templates and build more sophisticated </a:t>
            </a:r>
            <a:r>
              <a:rPr lang="en-US" baseline="0" dirty="0" smtClean="0"/>
              <a:t>step-by-step and advance scripting commands.</a:t>
            </a:r>
            <a:endParaRPr lang="en-US" dirty="0" smtClean="0"/>
          </a:p>
          <a:p>
            <a:endParaRPr lang="en-US" dirty="0" smtClean="0"/>
          </a:p>
          <a:p>
            <a:r>
              <a:rPr lang="en-US" dirty="0" smtClean="0"/>
              <a:t>Sites will need to determine</a:t>
            </a:r>
            <a:r>
              <a:rPr lang="en-US" baseline="0" dirty="0" smtClean="0"/>
              <a:t> who will serve in this role.  At Bath, our Clinical Informatics staff took on this role because of their familiarity with CPRS and medical record documentation requirements.  Other sites in our VISN used HIMS staff or transitioned their transcription staff into this role. As Michelle mentioned,  some medical centers in our VISN  have taken a true “train-the-trainer” approach in which clinical department leads have been trained to train their staff.</a:t>
            </a:r>
            <a:endParaRPr lang="en-US" dirty="0" smtClean="0"/>
          </a:p>
          <a:p>
            <a:endParaRPr lang="en-US" dirty="0" smtClean="0"/>
          </a:p>
          <a:p>
            <a:r>
              <a:rPr lang="en-US" dirty="0" smtClean="0"/>
              <a:t>Regardless of who</a:t>
            </a:r>
            <a:r>
              <a:rPr lang="en-US" baseline="0" dirty="0" smtClean="0"/>
              <a:t> serves in this role, you need to ensure that there are sufficient numbers of trainers to support your user base.  As with the Administrator role, we feel that there are some q</a:t>
            </a:r>
            <a:r>
              <a:rPr lang="en-US" dirty="0" smtClean="0"/>
              <a:t>ualities of a good Dragon trainer that you might want to consider.  First, your</a:t>
            </a:r>
            <a:r>
              <a:rPr lang="en-US" baseline="0" dirty="0" smtClean="0"/>
              <a:t> trainers need to be go</a:t>
            </a:r>
            <a:r>
              <a:rPr lang="en-US" dirty="0" smtClean="0"/>
              <a:t>od, effective teachers.  It not enough to be proficient and knowledgeable about</a:t>
            </a:r>
            <a:r>
              <a:rPr lang="en-US" baseline="0" dirty="0" smtClean="0"/>
              <a:t> Dragon, your trainers need to be effective at transferring their competence to the staff they are training</a:t>
            </a:r>
            <a:r>
              <a:rPr lang="en-US" dirty="0" smtClean="0"/>
              <a:t>.  It’s helpful for your</a:t>
            </a:r>
            <a:r>
              <a:rPr lang="en-US" baseline="0" dirty="0" smtClean="0"/>
              <a:t> trainers to have g</a:t>
            </a:r>
            <a:r>
              <a:rPr lang="en-US" dirty="0" smtClean="0"/>
              <a:t>ood interpersonal skills, patience, and experience</a:t>
            </a:r>
            <a:r>
              <a:rPr lang="en-US" baseline="0" dirty="0" smtClean="0"/>
              <a:t> with </a:t>
            </a:r>
            <a:r>
              <a:rPr lang="en-US" dirty="0" smtClean="0"/>
              <a:t> documenting</a:t>
            </a:r>
            <a:r>
              <a:rPr lang="en-US" baseline="0" dirty="0" smtClean="0"/>
              <a:t> in </a:t>
            </a:r>
            <a:r>
              <a:rPr lang="en-US" dirty="0" smtClean="0"/>
              <a:t>CPRS.  They should have enough technical background with CPRS</a:t>
            </a:r>
            <a:r>
              <a:rPr lang="en-US" baseline="0" dirty="0" smtClean="0"/>
              <a:t> </a:t>
            </a:r>
            <a:r>
              <a:rPr lang="en-US" dirty="0" smtClean="0"/>
              <a:t>to know how to incorporate Dragon commands into templates and to be able to build useful</a:t>
            </a:r>
            <a:r>
              <a:rPr lang="en-US" baseline="0" dirty="0" smtClean="0"/>
              <a:t> </a:t>
            </a:r>
            <a:r>
              <a:rPr lang="en-US" dirty="0" smtClean="0"/>
              <a:t>commands</a:t>
            </a:r>
            <a:r>
              <a:rPr lang="en-US" baseline="0" dirty="0" smtClean="0"/>
              <a:t> for your Dragon users.</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32</a:t>
            </a:fld>
            <a:endParaRPr lang="en-US"/>
          </a:p>
        </p:txBody>
      </p:sp>
    </p:spTree>
    <p:extLst>
      <p:ext uri="{BB962C8B-B14F-4D97-AF65-F5344CB8AC3E}">
        <p14:creationId xmlns:p14="http://schemas.microsoft.com/office/powerpoint/2010/main" val="3064328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And finally, the last role that we’ll be discussing is that of the Dragon User.  The</a:t>
            </a:r>
            <a:r>
              <a:rPr lang="en-US" baseline="0" dirty="0" smtClean="0"/>
              <a:t> key requirement for Dragon users is a willingness to l</a:t>
            </a:r>
            <a:r>
              <a:rPr lang="en-US" dirty="0" smtClean="0"/>
              <a:t>earn to use the software.</a:t>
            </a:r>
            <a:r>
              <a:rPr lang="en-US" baseline="0" dirty="0" smtClean="0"/>
              <a:t>  We always stress with our users the need to use Dragon correctly so their speech recognition improves over time.  For example, I constantly remind users to correct mistakes with their voice and not the keyboard so Dragon can associate the right words with their speech.  </a:t>
            </a:r>
          </a:p>
          <a:p>
            <a:endParaRPr lang="en-US" dirty="0" smtClean="0"/>
          </a:p>
          <a:p>
            <a:r>
              <a:rPr lang="en-US" dirty="0" smtClean="0"/>
              <a:t>We require</a:t>
            </a:r>
            <a:r>
              <a:rPr lang="en-US" baseline="0" dirty="0" smtClean="0"/>
              <a:t> all Dragon Users to s</a:t>
            </a:r>
            <a:r>
              <a:rPr lang="en-US" dirty="0" smtClean="0"/>
              <a:t>ign a “Rules of Behavior” agreement</a:t>
            </a:r>
            <a:r>
              <a:rPr lang="en-US" baseline="0" dirty="0" smtClean="0"/>
              <a:t>,  in which they acknowledge that they will </a:t>
            </a:r>
            <a:r>
              <a:rPr lang="en-US" dirty="0" smtClean="0"/>
              <a:t>follow VA rules and specifically that they will not build commands to automatically enter they’re user name  or passwords.  I’ve had a number of providers ask about</a:t>
            </a:r>
            <a:r>
              <a:rPr lang="en-US" baseline="0" dirty="0" smtClean="0"/>
              <a:t> doing this and I simply reiterate to them that using a command or your voice to enter access codes is not secure and that I can not do that for them.  If you would like a copy of our Rules of Behavior form, you can download it using the Download icon above.</a:t>
            </a:r>
            <a:endParaRPr lang="en-US" dirty="0" smtClean="0"/>
          </a:p>
          <a:p>
            <a:endParaRPr lang="en-US" dirty="0" smtClean="0"/>
          </a:p>
          <a:p>
            <a:r>
              <a:rPr lang="en-US" dirty="0" smtClean="0"/>
              <a:t>Another responsibility</a:t>
            </a:r>
            <a:r>
              <a:rPr lang="en-US" baseline="0" dirty="0" smtClean="0"/>
              <a:t> for Dragon users is to e</a:t>
            </a:r>
            <a:r>
              <a:rPr lang="en-US" dirty="0" smtClean="0"/>
              <a:t>nsure the accuracy of their documentation.  While Dragon is very good, it’s not perfect,</a:t>
            </a:r>
            <a:r>
              <a:rPr lang="en-US" baseline="0" dirty="0" smtClean="0"/>
              <a:t> so users are responsible for proofreading their documentation before signing it.</a:t>
            </a:r>
          </a:p>
          <a:p>
            <a:endParaRPr lang="en-US" baseline="0" dirty="0" smtClean="0"/>
          </a:p>
          <a:p>
            <a:r>
              <a:rPr lang="en-US" dirty="0" smtClean="0"/>
              <a:t>A final consideration for sites to make is who will be allowed to use Dragon.  We’ve made it available to all medical</a:t>
            </a:r>
            <a:r>
              <a:rPr lang="en-US" baseline="0" dirty="0" smtClean="0"/>
              <a:t> </a:t>
            </a:r>
            <a:r>
              <a:rPr lang="en-US" dirty="0" smtClean="0"/>
              <a:t>providers and to a number of other</a:t>
            </a:r>
            <a:r>
              <a:rPr lang="en-US" baseline="0" dirty="0" smtClean="0"/>
              <a:t> clinical staff such as psychologists and social workers.  We’ve also made it available to some </a:t>
            </a:r>
            <a:r>
              <a:rPr lang="en-US" dirty="0" smtClean="0"/>
              <a:t>administrative staff, such</a:t>
            </a:r>
            <a:r>
              <a:rPr lang="en-US" baseline="0" dirty="0" smtClean="0"/>
              <a:t> as employees with carpal tunnel, </a:t>
            </a:r>
            <a:r>
              <a:rPr lang="en-US" dirty="0" smtClean="0"/>
              <a:t>as part of a “reasonable</a:t>
            </a:r>
            <a:r>
              <a:rPr lang="en-US" baseline="0" dirty="0" smtClean="0"/>
              <a:t> accommodation”.  </a:t>
            </a:r>
          </a:p>
          <a:p>
            <a:endParaRPr lang="en-US" baseline="0" dirty="0" smtClean="0"/>
          </a:p>
          <a:p>
            <a:r>
              <a:rPr lang="en-US" baseline="0" dirty="0" smtClean="0"/>
              <a:t>Michelle:   Don, you know with the new Network version of Dragon, we have unlimited licenses, so the only limitations will be the number of microphones we have available.  We may want to consider making Dragon available to even more staff.</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33</a:t>
            </a:fld>
            <a:endParaRPr lang="en-US"/>
          </a:p>
        </p:txBody>
      </p:sp>
    </p:spTree>
    <p:extLst>
      <p:ext uri="{BB962C8B-B14F-4D97-AF65-F5344CB8AC3E}">
        <p14:creationId xmlns:p14="http://schemas.microsoft.com/office/powerpoint/2010/main" val="746207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In addition to determining who at your site</a:t>
            </a:r>
            <a:r>
              <a:rPr lang="en-US" baseline="0" dirty="0" smtClean="0"/>
              <a:t> will be performing all of these roles, w</a:t>
            </a:r>
            <a:r>
              <a:rPr lang="en-US" dirty="0" smtClean="0"/>
              <a:t>e</a:t>
            </a:r>
            <a:r>
              <a:rPr lang="en-US" baseline="0" dirty="0" smtClean="0"/>
              <a:t> recommend that you spend time examining what the culture is like at your facility with regard to documentation, as part of your planning process.  By culture, I am talking about the method that your providers utilize to complete their documentation.  Do they dictate their notes, or enter them manually?  Other questions to ask are, “Is sloppy documentation currently acceptable, or are issues identified and the expectation is that they are corrected?  Current dictation practices and utilization reports should be run to identify who your heavy dictation users are. These may be the staff that you target first, as a cost savings measure.   In our review, we identified one of our Optometrists as a heavy user of dictation.  We enlisted him as an early adopter of Dragon, and today he is one of our strongest Champions, utilizing Dragon for all of his documentation.  Set the expectation early and let everyone know that they are required to review their notes for potential errors (i.e. hypertension vs hypotension).  Dragon will make mistakes – end users need to review and correct these mistakes prior to completing their documentation.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34</a:t>
            </a:fld>
            <a:endParaRPr lang="en-US"/>
          </a:p>
        </p:txBody>
      </p:sp>
    </p:spTree>
    <p:extLst>
      <p:ext uri="{BB962C8B-B14F-4D97-AF65-F5344CB8AC3E}">
        <p14:creationId xmlns:p14="http://schemas.microsoft.com/office/powerpoint/2010/main" val="3761521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Now, it’s time for another poll question. With this question we would like to get a sense</a:t>
            </a:r>
            <a:r>
              <a:rPr lang="en-US" baseline="0" dirty="0" smtClean="0"/>
              <a:t> of your impression of the importance of some of the key tasks involved in deploying Dragon at your Medical Centers.</a:t>
            </a:r>
            <a:r>
              <a:rPr lang="en-US" dirty="0" smtClean="0"/>
              <a:t> </a:t>
            </a:r>
          </a:p>
          <a:p>
            <a:endParaRPr lang="en-US" dirty="0" smtClean="0"/>
          </a:p>
          <a:p>
            <a:r>
              <a:rPr lang="en-US" sz="1200" dirty="0" smtClean="0"/>
              <a:t>Which of these functions do you think is most crucial for a successful Dragon deployment?</a:t>
            </a:r>
          </a:p>
          <a:p>
            <a:pPr marL="1339425" lvl="2" indent="-524123">
              <a:buFont typeface="+mj-lt"/>
              <a:buAutoNum type="alphaUcPeriod"/>
            </a:pPr>
            <a:r>
              <a:rPr lang="en-US" sz="1200" dirty="0" smtClean="0"/>
              <a:t>Training Providers</a:t>
            </a:r>
          </a:p>
          <a:p>
            <a:pPr marL="1339425" lvl="2" indent="-524123">
              <a:buFont typeface="+mj-lt"/>
              <a:buAutoNum type="alphaUcPeriod"/>
            </a:pPr>
            <a:r>
              <a:rPr lang="en-US" sz="1200" dirty="0" smtClean="0"/>
              <a:t>Developing a comprehensive implementation plan</a:t>
            </a:r>
          </a:p>
          <a:p>
            <a:pPr marL="1339425" lvl="2" indent="-524123">
              <a:buFont typeface="+mj-lt"/>
              <a:buAutoNum type="alphaUcPeriod"/>
            </a:pPr>
            <a:r>
              <a:rPr lang="en-US" sz="1200" dirty="0" smtClean="0"/>
              <a:t>Post-Deployment maintenance</a:t>
            </a:r>
            <a:r>
              <a:rPr lang="en-US" sz="1200" baseline="0" dirty="0" smtClean="0"/>
              <a:t> and </a:t>
            </a:r>
            <a:r>
              <a:rPr lang="en-US" sz="1200" dirty="0" smtClean="0"/>
              <a:t>support</a:t>
            </a:r>
          </a:p>
          <a:p>
            <a:pPr marL="1339425" lvl="2" indent="-524123">
              <a:buFont typeface="+mj-lt"/>
              <a:buAutoNum type="alphaUcPeriod"/>
            </a:pPr>
            <a:r>
              <a:rPr lang="en-US" sz="1200" dirty="0" smtClean="0"/>
              <a:t>Software installation</a:t>
            </a:r>
          </a:p>
          <a:p>
            <a:endParaRPr lang="en-US" sz="1200" dirty="0" smtClean="0"/>
          </a:p>
          <a:p>
            <a:r>
              <a:rPr lang="en-US" sz="1200" dirty="0" smtClean="0"/>
              <a:t>To answer this question, use the blue polling</a:t>
            </a:r>
            <a:r>
              <a:rPr lang="en-US" sz="1200" baseline="0" dirty="0" smtClean="0"/>
              <a:t> icon above my head.  We’ll move on and come back to your results in just a moment.</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395200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Next</a:t>
            </a:r>
            <a:r>
              <a:rPr lang="en-US" baseline="0" dirty="0" smtClean="0"/>
              <a:t> we want to talk a little about marketing your Dragon implementation.  Having a</a:t>
            </a:r>
            <a:r>
              <a:rPr lang="en-US" dirty="0" smtClean="0"/>
              <a:t> successful Dragon deployment</a:t>
            </a:r>
            <a:r>
              <a:rPr lang="en-US" baseline="0" dirty="0" smtClean="0"/>
              <a:t> requires an effective marketing strategy.  You have to get the word out.  We used a number of strategies as part of our initial marketing.  We began with some brief discussions about the benefits of Dragon with our Medical Center and Clinical leadership.  Securing leadership buy in helps to “sell” the benefits of Dragon and it’s absolutely crucial if you run into resistance as we did when weaning providers off of the transcription service.  </a:t>
            </a:r>
          </a:p>
          <a:p>
            <a:endParaRPr lang="en-US" baseline="0" dirty="0" smtClean="0"/>
          </a:p>
          <a:p>
            <a:r>
              <a:rPr lang="en-US" baseline="0" dirty="0" smtClean="0"/>
              <a:t>We also distributed emails and flyers explaining the benefits of Dragon and who to contact for more information or a demonstration.</a:t>
            </a:r>
          </a:p>
          <a:p>
            <a:endParaRPr lang="en-US" baseline="0" dirty="0" smtClean="0"/>
          </a:p>
          <a:p>
            <a:r>
              <a:rPr lang="en-US" baseline="0" dirty="0" smtClean="0"/>
              <a:t>A particularly effective event we conducted was a live d</a:t>
            </a:r>
            <a:r>
              <a:rPr lang="en-US" dirty="0" smtClean="0"/>
              <a:t>emonstration of Dragon at a meeting of all of the Medical Staff.  We had a “physician champion” who had been trained</a:t>
            </a:r>
            <a:r>
              <a:rPr lang="en-US" baseline="0" dirty="0" smtClean="0"/>
              <a:t> by Nuance put Dragon through its paces.  I followed this up with a demonstration of some of the additional features such as ability to add commands.  I would say that at least half of those in attendance signed up for Dragon training on the spot.</a:t>
            </a:r>
          </a:p>
          <a:p>
            <a:endParaRPr lang="en-US" baseline="0" dirty="0" smtClean="0"/>
          </a:p>
          <a:p>
            <a:r>
              <a:rPr lang="en-US" baseline="0" dirty="0" smtClean="0"/>
              <a:t>We followed-up our Medical Staff presentation with a number of “drop-in” demonstrations open to everyone.  These sessions gave potential users more time to ask questions and become comfortable with the capabilities of Dragon.</a:t>
            </a:r>
            <a:endParaRPr lang="en-US" dirty="0" smtClean="0"/>
          </a:p>
          <a:p>
            <a:endParaRPr lang="en-US" dirty="0" smtClean="0"/>
          </a:p>
          <a:p>
            <a:r>
              <a:rPr lang="en-US" dirty="0" smtClean="0"/>
              <a:t>We</a:t>
            </a:r>
            <a:r>
              <a:rPr lang="en-US" baseline="0" dirty="0" smtClean="0"/>
              <a:t> continue to market Dragon to all new medical providers and we’ve been able to stop offering the transcription service as an option to them.</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36</a:t>
            </a:fld>
            <a:endParaRPr lang="en-US"/>
          </a:p>
        </p:txBody>
      </p:sp>
    </p:spTree>
    <p:extLst>
      <p:ext uri="{BB962C8B-B14F-4D97-AF65-F5344CB8AC3E}">
        <p14:creationId xmlns:p14="http://schemas.microsoft.com/office/powerpoint/2010/main" val="2888884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Communication,</a:t>
            </a:r>
            <a:r>
              <a:rPr lang="en-US" baseline="0" dirty="0" smtClean="0"/>
              <a:t> at all levels of your organization, will be an integral factor in your success.  As Don mentioned,  it will be important to meet with your Medical Center Leadership and get their support and buy-in prior to marketing this to the Medical Staff.  During these meetings you will want to not only orient them to the functionality of Dragon, but relay the benefits and cost savings to the organization as well.  Do your homework and share the data.  Leadership support will be important as you begin a facility wide implementation, as no doubt you will meet with some resistance along the way.  Having your leadership team on board and supportive will help to minimize the resistance.</a:t>
            </a:r>
          </a:p>
          <a:p>
            <a:endParaRPr lang="en-US" dirty="0" smtClean="0"/>
          </a:p>
          <a:p>
            <a:r>
              <a:rPr lang="en-US" dirty="0" smtClean="0"/>
              <a:t>Additionally, communicating and demonstrating Dragon</a:t>
            </a:r>
            <a:r>
              <a:rPr lang="en-US" baseline="0" dirty="0" smtClean="0"/>
              <a:t> to  your providers ahead of time will allow you to  share its positive features and benefits.  The more you communicate with them ahead of time, the better your chances for a successful deployment.  Targeting users who are tech savvy, and excited about the technology will help sell Dragon by positive “word of mouth” advertisement for initial users.</a:t>
            </a:r>
          </a:p>
          <a:p>
            <a:endParaRPr lang="en-US" baseline="0" dirty="0" smtClean="0"/>
          </a:p>
          <a:p>
            <a:r>
              <a:rPr lang="en-US" baseline="0" dirty="0" smtClean="0"/>
              <a:t>Having regular communication with Nuance has also been extremely important.  Early on in our deployment we established weekly calls with them, which helped us to establish a rapport with their team, and to set some mutually agreed upon timelines and benchmarks for training and implementation.  We also met as a VISN on a weekly basis to follow-up on any internal issues we needed to address or come to consensus on as well.  There are many different resources available through Nuance that we also share with our users, such as a Newsletter that highlights new features and tips, as well as the </a:t>
            </a:r>
            <a:r>
              <a:rPr lang="en-US" baseline="0" dirty="0" err="1" smtClean="0"/>
              <a:t>iSupport</a:t>
            </a:r>
            <a:r>
              <a:rPr lang="en-US" baseline="0" dirty="0" smtClean="0"/>
              <a:t> website. Working together as a team, we resolve issues as they present themselves.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37</a:t>
            </a:fld>
            <a:endParaRPr lang="en-US" dirty="0"/>
          </a:p>
        </p:txBody>
      </p:sp>
    </p:spTree>
    <p:extLst>
      <p:ext uri="{BB962C8B-B14F-4D97-AF65-F5344CB8AC3E}">
        <p14:creationId xmlns:p14="http://schemas.microsoft.com/office/powerpoint/2010/main" val="1381041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Michelle:</a:t>
            </a:r>
          </a:p>
          <a:p>
            <a:pPr defTabSz="931774">
              <a:defRPr/>
            </a:pP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 asked you “Which function was the most crucial for successful Dragon deployment?</a:t>
            </a:r>
          </a:p>
          <a:p>
            <a:endParaRPr lang="en-US" dirty="0" smtClean="0"/>
          </a:p>
          <a:p>
            <a:pPr marL="1314450" lvl="2" indent="-514350">
              <a:buFont typeface="+mj-lt"/>
              <a:buAutoNum type="alphaUcPeriod"/>
            </a:pPr>
            <a:r>
              <a:rPr lang="en-US" sz="1200" dirty="0" smtClean="0"/>
              <a:t>Training Providers</a:t>
            </a:r>
          </a:p>
          <a:p>
            <a:pPr marL="1314450" lvl="2" indent="-514350">
              <a:buFont typeface="+mj-lt"/>
              <a:buAutoNum type="alphaUcPeriod"/>
            </a:pPr>
            <a:r>
              <a:rPr lang="en-US" sz="1200" dirty="0" smtClean="0"/>
              <a:t>Developing a comprehensive implementation plan</a:t>
            </a:r>
          </a:p>
          <a:p>
            <a:pPr marL="1314450" lvl="2" indent="-514350">
              <a:buFont typeface="+mj-lt"/>
              <a:buAutoNum type="alphaUcPeriod"/>
            </a:pPr>
            <a:r>
              <a:rPr lang="en-US" sz="1200" dirty="0" smtClean="0"/>
              <a:t>Post-Deployment maintenance/ support</a:t>
            </a:r>
          </a:p>
          <a:p>
            <a:pPr marL="1314450" lvl="2" indent="-514350">
              <a:buFont typeface="+mj-lt"/>
              <a:buAutoNum type="alphaUcPeriod"/>
            </a:pPr>
            <a:r>
              <a:rPr lang="en-US" sz="1200" dirty="0" smtClean="0"/>
              <a:t>Software installation  </a:t>
            </a:r>
          </a:p>
          <a:p>
            <a:endParaRPr lang="en-US" dirty="0" smtClean="0"/>
          </a:p>
          <a:p>
            <a:endParaRPr lang="en-US" dirty="0" smtClean="0"/>
          </a:p>
          <a:p>
            <a:r>
              <a:rPr lang="en-US" dirty="0" smtClean="0"/>
              <a:t>It looks like most of you felt that Developing a comprehensive implementation plan</a:t>
            </a:r>
            <a:r>
              <a:rPr lang="en-US" baseline="0" dirty="0" smtClean="0"/>
              <a:t> was the most crucial. I would agree that having a plan is absolutely essential, it’s worth mentioning that all of these functions play an integral role in a successful Dragon deployment.  </a:t>
            </a:r>
            <a:endParaRPr lang="en-US" dirty="0" smtClean="0"/>
          </a:p>
          <a:p>
            <a:endParaRPr lang="en-US" i="0"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259677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[Pause, then click again]</a:t>
            </a:r>
          </a:p>
          <a:p>
            <a:endParaRPr lang="en-US" i="0"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644384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Our objectives for today’s session are to describe</a:t>
            </a:r>
            <a:r>
              <a:rPr lang="en-US" baseline="0" dirty="0" smtClean="0"/>
              <a:t> for you the various roles involved with the Dragon implementation process and identify the responsibilities associated with each role.</a:t>
            </a:r>
          </a:p>
          <a:p>
            <a:endParaRPr lang="en-US" baseline="0" dirty="0" smtClean="0"/>
          </a:p>
          <a:p>
            <a:r>
              <a:rPr lang="en-US" baseline="0" dirty="0" smtClean="0"/>
              <a:t>We will Discuss phases of implementation, including planning, implementation and post-implementation, and will examine the steps necessary to ensure success at each phase.</a:t>
            </a:r>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We’ll also share with you potential pitfalls or areas of concern related to Dragon Implementation, and identify strategies you can use to mitigate these potential pitfalls, and share some tips and tricks that we learned along the way that will, hopefully, make your transition a smooth one.</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a:t>
            </a:fld>
            <a:endParaRPr lang="en-US"/>
          </a:p>
        </p:txBody>
      </p:sp>
    </p:spTree>
    <p:extLst>
      <p:ext uri="{BB962C8B-B14F-4D97-AF65-F5344CB8AC3E}">
        <p14:creationId xmlns:p14="http://schemas.microsoft.com/office/powerpoint/2010/main" val="1095134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When</a:t>
            </a:r>
            <a:r>
              <a:rPr lang="en-US" baseline="0" dirty="0" smtClean="0"/>
              <a:t> planning your actual implementation of Dragon, the most important thing to keep in mind is to “be flexible.”  With a project of this scope and size, it’s almost inevitable that problems will arise and timelines will slip.  In our case we had a difficult time coordinating training schedules with Nuance and because we have an integrated database a lot of the processes we needed to establish had to be coordinated across all 5 Medical Centers and with Regional OI&amp;T to make it work.  Then after we completed training with Nuance and were just beginning to role the new version of Dragon out to our Providers, a problem was discovered with the SCCM routine for installing the Dragon Client, resulting in another delay in the implementation process.  So keep in mind that you need to be flexible and adaptable as you go through the process of implementing Dragon.  </a:t>
            </a:r>
          </a:p>
          <a:p>
            <a:endParaRPr lang="en-US" baseline="0" dirty="0" smtClean="0"/>
          </a:p>
          <a:p>
            <a:r>
              <a:rPr lang="en-US" baseline="0" dirty="0" smtClean="0"/>
              <a:t>Some of the key implementation tasks that will need to be planned for are:</a:t>
            </a:r>
          </a:p>
          <a:p>
            <a:endParaRPr lang="en-US" baseline="0" dirty="0" smtClean="0"/>
          </a:p>
          <a:p>
            <a:r>
              <a:rPr lang="en-US" baseline="0" dirty="0" smtClean="0"/>
              <a:t>Establishing your t</a:t>
            </a:r>
            <a:r>
              <a:rPr lang="en-US" dirty="0" smtClean="0"/>
              <a:t>rain-the</a:t>
            </a:r>
            <a:r>
              <a:rPr lang="en-US" baseline="0" dirty="0" smtClean="0"/>
              <a:t>-trainers</a:t>
            </a:r>
            <a:r>
              <a:rPr lang="en-US" dirty="0" smtClean="0"/>
              <a:t> schedule with Nuance</a:t>
            </a:r>
            <a:r>
              <a:rPr lang="en-US" baseline="0" dirty="0" smtClean="0"/>
              <a:t> which involves two in-person 3 day sessions.</a:t>
            </a:r>
          </a:p>
          <a:p>
            <a:endParaRPr lang="en-US" baseline="0" dirty="0" smtClean="0"/>
          </a:p>
          <a:p>
            <a:r>
              <a:rPr lang="en-US" baseline="0" dirty="0" smtClean="0"/>
              <a:t>Planning 3 separate virtual Administrator trainings.</a:t>
            </a:r>
          </a:p>
          <a:p>
            <a:endParaRPr lang="en-US" dirty="0" smtClean="0"/>
          </a:p>
          <a:p>
            <a:r>
              <a:rPr lang="en-US" dirty="0" smtClean="0"/>
              <a:t>Working with OI&amp;T to</a:t>
            </a:r>
            <a:r>
              <a:rPr lang="en-US" baseline="0" dirty="0" smtClean="0"/>
              <a:t> identify computers that will need the Dragon client software and ensure that those computers meet the h</a:t>
            </a:r>
            <a:r>
              <a:rPr lang="en-US" dirty="0" smtClean="0"/>
              <a:t>ardware requirements</a:t>
            </a:r>
            <a:r>
              <a:rPr lang="en-US" baseline="0" dirty="0" smtClean="0"/>
              <a:t> and specifications for Dragon.</a:t>
            </a:r>
          </a:p>
          <a:p>
            <a:pPr defTabSz="931774"/>
            <a:endParaRPr lang="en-US" dirty="0" smtClean="0"/>
          </a:p>
          <a:p>
            <a:pPr defTabSz="931774"/>
            <a:r>
              <a:rPr lang="en-US" dirty="0" smtClean="0"/>
              <a:t>Develop</a:t>
            </a:r>
            <a:r>
              <a:rPr lang="en-US" baseline="0" dirty="0" smtClean="0"/>
              <a:t> a flexible d</a:t>
            </a:r>
            <a:r>
              <a:rPr lang="en-US" dirty="0" smtClean="0"/>
              <a:t>eployment schedule.</a:t>
            </a:r>
            <a:r>
              <a:rPr lang="en-US" baseline="0" dirty="0" smtClean="0"/>
              <a:t> For example, will it be rolled-out by department or across all identified departments.</a:t>
            </a:r>
            <a:endParaRPr lang="en-US" dirty="0" smtClean="0"/>
          </a:p>
          <a:p>
            <a:endParaRPr lang="en-US" dirty="0" smtClean="0"/>
          </a:p>
          <a:p>
            <a:r>
              <a:rPr lang="en-US" dirty="0" smtClean="0"/>
              <a:t>Identify your initial Dragon users and have them entered into the Active</a:t>
            </a:r>
            <a:r>
              <a:rPr lang="en-US" baseline="0" dirty="0" smtClean="0"/>
              <a:t> </a:t>
            </a:r>
            <a:r>
              <a:rPr lang="en-US" dirty="0" smtClean="0"/>
              <a:t>Directory</a:t>
            </a:r>
            <a:r>
              <a:rPr lang="en-US" baseline="0" dirty="0" smtClean="0"/>
              <a:t> and the Nuance Management C</a:t>
            </a:r>
            <a:r>
              <a:rPr lang="en-US" dirty="0" smtClean="0"/>
              <a:t>onsole</a:t>
            </a:r>
          </a:p>
          <a:p>
            <a:endParaRPr lang="en-US" dirty="0" smtClean="0"/>
          </a:p>
          <a:p>
            <a:r>
              <a:rPr lang="en-US" dirty="0" smtClean="0"/>
              <a:t>Develop training schedule for users (this may involve training at their work site or perhaps a consolidated</a:t>
            </a:r>
            <a:r>
              <a:rPr lang="en-US" baseline="0" dirty="0" smtClean="0"/>
              <a:t> training site)</a:t>
            </a:r>
            <a:endParaRPr lang="en-US" dirty="0" smtClean="0"/>
          </a:p>
          <a:p>
            <a:endParaRPr lang="en-US" dirty="0" smtClean="0"/>
          </a:p>
          <a:p>
            <a:r>
              <a:rPr lang="en-US" dirty="0" smtClean="0"/>
              <a:t>Determine how you will manage resources such as your microphones. For example</a:t>
            </a:r>
            <a:r>
              <a:rPr lang="en-US" baseline="0" dirty="0" smtClean="0"/>
              <a:t> will you p</a:t>
            </a:r>
            <a:r>
              <a:rPr lang="en-US" dirty="0" smtClean="0"/>
              <a:t>hysically secure  the microphones to specific computers?</a:t>
            </a:r>
            <a:r>
              <a:rPr lang="en-US" baseline="0" dirty="0" smtClean="0"/>
              <a:t>   This works well in areas where computers are shared such as your Emergency Department. </a:t>
            </a:r>
            <a:r>
              <a:rPr lang="en-US" dirty="0" smtClean="0"/>
              <a:t>Or, you may choose to actually issue microphones to users.  We did this for</a:t>
            </a:r>
            <a:r>
              <a:rPr lang="en-US" baseline="0" dirty="0" smtClean="0"/>
              <a:t> users who don’t share computers and we have them sign </a:t>
            </a:r>
            <a:r>
              <a:rPr lang="en-US" dirty="0" smtClean="0"/>
              <a:t>Property cards.  If</a:t>
            </a:r>
            <a:r>
              <a:rPr lang="en-US" baseline="0" dirty="0" smtClean="0"/>
              <a:t> you choose to do this, you’ll need to determine a process for </a:t>
            </a:r>
            <a:r>
              <a:rPr lang="en-US" dirty="0" smtClean="0"/>
              <a:t>tracking the microphones.</a:t>
            </a:r>
          </a:p>
          <a:p>
            <a:endParaRPr lang="en-US" dirty="0" smtClean="0"/>
          </a:p>
          <a:p>
            <a:r>
              <a:rPr lang="en-US" dirty="0" smtClean="0"/>
              <a:t>Finally, another</a:t>
            </a:r>
            <a:r>
              <a:rPr lang="en-US" baseline="0" dirty="0" smtClean="0"/>
              <a:t> part of your plan should be considering how you will provide support Post-Deployment.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40</a:t>
            </a:fld>
            <a:endParaRPr lang="en-US" dirty="0"/>
          </a:p>
        </p:txBody>
      </p:sp>
    </p:spTree>
    <p:extLst>
      <p:ext uri="{BB962C8B-B14F-4D97-AF65-F5344CB8AC3E}">
        <p14:creationId xmlns:p14="http://schemas.microsoft.com/office/powerpoint/2010/main" val="995237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Now it’s time to move on</a:t>
            </a:r>
            <a:r>
              <a:rPr lang="en-US" baseline="0" dirty="0" smtClean="0"/>
              <a:t> to the actual Implementation.  This entails installing the Dragon Client onto the users’ computers, ensuring that the users have access through the Management Console and the Active Directory, and scheduling and initiating training.  </a:t>
            </a:r>
          </a:p>
          <a:p>
            <a:endParaRPr lang="en-US" baseline="0" dirty="0" smtClean="0"/>
          </a:p>
          <a:p>
            <a:r>
              <a:rPr lang="en-US" baseline="0" dirty="0" smtClean="0"/>
              <a:t>Some things that we found useful during our initial implementation were starting with just a couple of users initially, which allowed us to work out the bugs before a full blown deployment.  </a:t>
            </a:r>
          </a:p>
          <a:p>
            <a:endParaRPr lang="en-US" baseline="0" dirty="0" smtClean="0"/>
          </a:p>
          <a:p>
            <a:endParaRPr lang="en-US" baseline="0" dirty="0" smtClean="0"/>
          </a:p>
          <a:p>
            <a:r>
              <a:rPr lang="en-US" baseline="0" dirty="0" smtClean="0"/>
              <a:t>Now Don’s going to talk a little bit about how he trains Dragon users.</a:t>
            </a:r>
          </a:p>
        </p:txBody>
      </p:sp>
      <p:sp>
        <p:nvSpPr>
          <p:cNvPr id="4" name="Slide Number Placeholder 3"/>
          <p:cNvSpPr>
            <a:spLocks noGrp="1"/>
          </p:cNvSpPr>
          <p:nvPr>
            <p:ph type="sldNum" sz="quarter" idx="10"/>
          </p:nvPr>
        </p:nvSpPr>
        <p:spPr/>
        <p:txBody>
          <a:bodyPr/>
          <a:lstStyle/>
          <a:p>
            <a:fld id="{08AA51C3-518F-4F0D-B932-9AF47A2C9D15}" type="slidenum">
              <a:rPr lang="en-US" smtClean="0"/>
              <a:t>41</a:t>
            </a:fld>
            <a:endParaRPr lang="en-US" dirty="0"/>
          </a:p>
        </p:txBody>
      </p:sp>
    </p:spTree>
    <p:extLst>
      <p:ext uri="{BB962C8B-B14F-4D97-AF65-F5344CB8AC3E}">
        <p14:creationId xmlns:p14="http://schemas.microsoft.com/office/powerpoint/2010/main" val="673212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After</a:t>
            </a:r>
            <a:r>
              <a:rPr lang="en-US" baseline="0" dirty="0" smtClean="0"/>
              <a:t> your users have the Dragon Client installed on their computer and they’ve been added to the Active Directory and the Nuance Management Console, </a:t>
            </a:r>
            <a:r>
              <a:rPr lang="en-US" dirty="0" smtClean="0"/>
              <a:t>you’re ready</a:t>
            </a:r>
            <a:r>
              <a:rPr lang="en-US" baseline="0" dirty="0" smtClean="0"/>
              <a:t> to start training them.  So, I want to start by discussing a few things to consider in planning user training and then provide a brief explanation of how I usually train a new Dragon User. </a:t>
            </a:r>
          </a:p>
          <a:p>
            <a:endParaRPr lang="en-US" baseline="0" dirty="0" smtClean="0"/>
          </a:p>
          <a:p>
            <a:r>
              <a:rPr lang="en-US" baseline="0" dirty="0" smtClean="0"/>
              <a:t>After this, we’re going to take a little closer look at how a Dragon Profile is set-up, talk a little about the types of microphones typically used with Dragon and then give you a look at the Dragon Toolbar.</a:t>
            </a:r>
            <a:endParaRPr lang="en-US" dirty="0" smtClean="0"/>
          </a:p>
          <a:p>
            <a:endParaRPr lang="en-US" dirty="0" smtClean="0"/>
          </a:p>
          <a:p>
            <a:r>
              <a:rPr lang="en-US" dirty="0" smtClean="0"/>
              <a:t>Normally, we recommend</a:t>
            </a:r>
            <a:r>
              <a:rPr lang="en-US" baseline="0" dirty="0" smtClean="0"/>
              <a:t> individual training over g</a:t>
            </a:r>
            <a:r>
              <a:rPr lang="en-US" dirty="0" smtClean="0"/>
              <a:t>roup training.</a:t>
            </a:r>
            <a:r>
              <a:rPr lang="en-US" baseline="0" dirty="0" smtClean="0"/>
              <a:t>  Many times, new users need one-to-one support during the learning process and this can be difficult in a group setting.  Also, I have handouts provided by Nuance available for new users.  These include a “cheat sheet” of the common Dragon Commands and the CPRS specific commands.  At Bath, we had these laminated, front and back so our Dragon users could have it close by as they are dictating.</a:t>
            </a:r>
          </a:p>
          <a:p>
            <a:endParaRPr lang="en-US" dirty="0" smtClean="0"/>
          </a:p>
          <a:p>
            <a:r>
              <a:rPr lang="en-US" dirty="0" smtClean="0"/>
              <a:t>I try to schedule the</a:t>
            </a:r>
            <a:r>
              <a:rPr lang="en-US" baseline="0" dirty="0" smtClean="0"/>
              <a:t> Dragon </a:t>
            </a:r>
            <a:r>
              <a:rPr lang="en-US" dirty="0" smtClean="0"/>
              <a:t>training around the Provider’s schedule, whenever possible.  I’ve found that a full training session takes</a:t>
            </a:r>
            <a:r>
              <a:rPr lang="en-US" baseline="0" dirty="0" smtClean="0"/>
              <a:t> about 2 hours, however, some providers are not comfortable blocking that much time at one setting.  So, I tend to b</a:t>
            </a:r>
            <a:r>
              <a:rPr lang="en-US" dirty="0" smtClean="0"/>
              <a:t>e flexible and will schedule</a:t>
            </a:r>
            <a:r>
              <a:rPr lang="en-US" baseline="0" dirty="0" smtClean="0"/>
              <a:t> multiple sessions with a new user if that fits better with their schedule or learning preference.</a:t>
            </a:r>
            <a:endParaRPr lang="en-US" dirty="0" smtClean="0"/>
          </a:p>
          <a:p>
            <a:pPr lvl="1"/>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42</a:t>
            </a:fld>
            <a:endParaRPr lang="en-US" dirty="0"/>
          </a:p>
        </p:txBody>
      </p:sp>
    </p:spTree>
    <p:extLst>
      <p:ext uri="{BB962C8B-B14F-4D97-AF65-F5344CB8AC3E}">
        <p14:creationId xmlns:p14="http://schemas.microsoft.com/office/powerpoint/2010/main" val="3256169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When I</a:t>
            </a:r>
            <a:r>
              <a:rPr lang="en-US" baseline="0" dirty="0" smtClean="0"/>
              <a:t> </a:t>
            </a:r>
            <a:r>
              <a:rPr lang="en-US" dirty="0" smtClean="0"/>
              <a:t> begin training a new user</a:t>
            </a:r>
            <a:r>
              <a:rPr lang="en-US" baseline="0" dirty="0" smtClean="0"/>
              <a:t>, we go through the initial profile set-up which takes 5-10 minutes.  Then I orient them to the </a:t>
            </a:r>
            <a:r>
              <a:rPr lang="en-US" baseline="0" dirty="0" err="1" smtClean="0"/>
              <a:t>PowerMic</a:t>
            </a:r>
            <a:r>
              <a:rPr lang="en-US" baseline="0" dirty="0" smtClean="0"/>
              <a:t> or the Headset microphone and I explain the Dragon toolbar to them.  After this, I will explain a few basic requirements of using Dragon such as the need to dictate punctuation and how to start a new line or paragraph.  I have them open CPRS and start a new progress note and then I turn them loose.  I have them dictate for awhile and I tell them to just ignore any mistakes that Dragon makes.  After they’ve dictated for awhile and there are some mistakes in the text, I’ll have them stop and we go back and review the note.  I use what they’ve dictated to demonstrate how to use their voice to navigate in the note and, most importantly, the proper way to correct mistakes.  I stress with the users the need to correct mistakes with their voice and not with the keyboard.  This is how Dragon learns the user’s pronunciation of words and how those words are used in dictation.  I also use their dictation to show them how to add words to the Dragon vocabulary and how to use the other built in Dragon and CPRS commands.  After this, I have them practice dictating and correcting some more.  Then, once they are comfortable with the dictation process, we move on to learning some more of the features of Dragon including the Dictation Box, Auto-Text commands, and using Dragon fields in commands and templates.  I usually finish up by demonstrating how they can create their own Auto-Text commands and how to properly close Dragon so their voice profile is saved.</a:t>
            </a:r>
          </a:p>
          <a:p>
            <a:endParaRPr lang="en-US" dirty="0" smtClean="0"/>
          </a:p>
          <a:p>
            <a:r>
              <a:rPr lang="en-US" dirty="0" smtClean="0"/>
              <a:t>During the</a:t>
            </a:r>
            <a:r>
              <a:rPr lang="en-US" baseline="0" dirty="0" smtClean="0"/>
              <a:t> training with Nuance, trainers go through this process themselves, as well as having the opportunity to train actual providers with Dragon.</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43</a:t>
            </a:fld>
            <a:endParaRPr lang="en-US"/>
          </a:p>
        </p:txBody>
      </p:sp>
    </p:spTree>
    <p:extLst>
      <p:ext uri="{BB962C8B-B14F-4D97-AF65-F5344CB8AC3E}">
        <p14:creationId xmlns:p14="http://schemas.microsoft.com/office/powerpoint/2010/main" val="3673283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Another great</a:t>
            </a:r>
            <a:r>
              <a:rPr lang="en-US" baseline="0" dirty="0" smtClean="0"/>
              <a:t> feature of Dragon that I always train new Users on, is what’s referred to as Dragon “Fields” or “Variables”.  Fields in Dragon act as a placeholder that are entered in either a Dragon Auto-Text command or in a CPRS Template.  With Dragon, Users are able to easily navigate to these placeholders with a simple voice command.  By default Dragon Fields are designated by an open square bracket and a close square bracket.  Whenever these are present in a document that’s being edited, Dragon will automatically recognize them as a Field.  A User can easily navigate through their template by using the voice command, “Next Field”.  This command will automatically move the cursor to the next set of brackets, which will be highlighted and ready for dictation.  The User simply dictates the text they want included and the brackets are replaced by this text.  Brackets can be skipped by repeating the command “Next Field” and can be returned to with the command “Previous Field”.  </a:t>
            </a:r>
          </a:p>
          <a:p>
            <a:endParaRPr lang="en-US" baseline="0" dirty="0" smtClean="0"/>
          </a:p>
          <a:p>
            <a:r>
              <a:rPr lang="en-US" baseline="0" dirty="0" smtClean="0"/>
              <a:t>To make Dragon Fields even more useful, default text can be added between the brackets.  If this default text is appropriate for the patient, the User can simply leave it by saying “Next Field”.  Or, if they want to change it, they just need to dictate the replacement text.  Before the User signs the progress note, they can use the Dragon command, “Accept Defaults” to remove any left over brackets that remain in their document.  </a:t>
            </a:r>
          </a:p>
          <a:p>
            <a:endParaRPr lang="en-US" baseline="0" dirty="0" smtClean="0"/>
          </a:p>
          <a:p>
            <a:r>
              <a:rPr lang="en-US" baseline="0" dirty="0" smtClean="0"/>
              <a:t>Dragon Fields can greatly enhance a provider’s efficiency and result in more consistent and thorough documentation while reducing the amount of time required to complete progress notes.  And, because Fields can be easily customized, they offer a tremendous amount of flexibility in the design of templates.</a:t>
            </a:r>
          </a:p>
          <a:p>
            <a:endParaRPr lang="en-US" baseline="0" dirty="0" smtClean="0"/>
          </a:p>
          <a:p>
            <a:r>
              <a:rPr lang="en-US" baseline="0" dirty="0" smtClean="0"/>
              <a:t>An advantage for Dragon Users who use the </a:t>
            </a:r>
            <a:r>
              <a:rPr lang="en-US" baseline="0" dirty="0" err="1" smtClean="0"/>
              <a:t>PowerMic</a:t>
            </a:r>
            <a:r>
              <a:rPr lang="en-US" baseline="0" dirty="0" smtClean="0"/>
              <a:t> is that there are already buttons that are pre-programmed with the “Next Field”, “Previous Field” and “Accept Defaults” commands.  With just a little bit of practice, providers are able to fly through their progress notes, in many cases without having to type a single word.  Finally, as an added bonus, the provider isn’t waiting for their dictated note to come back from the transcription service. When they’re finished dictating and reviewing their note, they can sign it and be done.</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44</a:t>
            </a:fld>
            <a:endParaRPr lang="en-US"/>
          </a:p>
        </p:txBody>
      </p:sp>
    </p:spTree>
    <p:extLst>
      <p:ext uri="{BB962C8B-B14F-4D97-AF65-F5344CB8AC3E}">
        <p14:creationId xmlns:p14="http://schemas.microsoft.com/office/powerpoint/2010/main" val="4214371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As a last note on Dragon Fields, I want to share</a:t>
            </a:r>
            <a:r>
              <a:rPr lang="en-US" baseline="0" dirty="0" smtClean="0"/>
              <a:t> a nice tip that’s been promoted by one of my colleagues in Syracuse.  This trick lets you simulate a “mandatory or required field” in a CPRS template.  He uses a little known feature of CPRS that was designed for use by transcription services.  When a transcriptionist can’t understand a word recorded by a provider, they place 3 @ signs in the note where the word belongs.  When the provider receives the note back from transcription they have to review it to correct any of these types of errors.  CPRS will not let the provider sign the note until all of these @ signs are removed.  By placing 3 @ signs inside of the square brackets in a CPRS template that’s been designed for Dragon, you in essence have created mandatory fields in your template that work great with Dragon.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45</a:t>
            </a:fld>
            <a:endParaRPr lang="en-US"/>
          </a:p>
        </p:txBody>
      </p:sp>
    </p:spTree>
    <p:extLst>
      <p:ext uri="{BB962C8B-B14F-4D97-AF65-F5344CB8AC3E}">
        <p14:creationId xmlns:p14="http://schemas.microsoft.com/office/powerpoint/2010/main" val="2789213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baseline="0" dirty="0" smtClean="0"/>
              <a:t>Next we’re going to take a closer look at the process for creating a new Dragon profile.  If the new user is set-up properly in the Management Console and the Active Directory, when they log-in to Dragon for the first time, they’ll be prompted to create a new profile.</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46</a:t>
            </a:fld>
            <a:endParaRPr lang="en-US"/>
          </a:p>
        </p:txBody>
      </p:sp>
    </p:spTree>
    <p:extLst>
      <p:ext uri="{BB962C8B-B14F-4D97-AF65-F5344CB8AC3E}">
        <p14:creationId xmlns:p14="http://schemas.microsoft.com/office/powerpoint/2010/main" val="3679616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The user is then prompted to select an age range</a:t>
            </a:r>
            <a:r>
              <a:rPr lang="en-US" baseline="0" dirty="0" smtClean="0"/>
              <a:t> and a vocabulary based on their medical discipline.  Both of these settings help to optimize Dragon’s speech recognition capability.  Dragon Users can later add additional vocabularies to their profile and have the option of which to choose when they log-on to Dragon.</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47</a:t>
            </a:fld>
            <a:endParaRPr lang="en-US"/>
          </a:p>
        </p:txBody>
      </p:sp>
    </p:spTree>
    <p:extLst>
      <p:ext uri="{BB962C8B-B14F-4D97-AF65-F5344CB8AC3E}">
        <p14:creationId xmlns:p14="http://schemas.microsoft.com/office/powerpoint/2010/main" val="9385591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Dragon</a:t>
            </a:r>
            <a:r>
              <a:rPr lang="en-US" baseline="0" dirty="0" smtClean="0"/>
              <a:t> can be optimized to adjust for users’ accents and it will recognize speech conventions from other locations.  For example, Don  was training a physician from Pakistan who had his medical training in London.  Instead of saying “period” at the end of sentences, he used the term “full stop”.  Dragon had no problem with this and entered the punctuation correctly.</a:t>
            </a:r>
          </a:p>
          <a:p>
            <a:endParaRPr lang="en-US" baseline="0" dirty="0" smtClean="0"/>
          </a:p>
          <a:p>
            <a:r>
              <a:rPr lang="en-US" baseline="0" dirty="0" smtClean="0"/>
              <a:t>Next in the profile set-up process, the user selects the type of microphone they will be using.  As with the vocabulary selected, a user can add an additional speech device to their profile at a later time.</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48</a:t>
            </a:fld>
            <a:endParaRPr lang="en-US"/>
          </a:p>
        </p:txBody>
      </p:sp>
    </p:spTree>
    <p:extLst>
      <p:ext uri="{BB962C8B-B14F-4D97-AF65-F5344CB8AC3E}">
        <p14:creationId xmlns:p14="http://schemas.microsoft.com/office/powerpoint/2010/main" val="19104813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After</a:t>
            </a:r>
            <a:r>
              <a:rPr lang="en-US" baseline="0" dirty="0" smtClean="0"/>
              <a:t> reviewing your settings, Dragon begins to build your profile.  The user is then prompted to read two brief paragraphs that are used to adjust the volume settings of the microphone and to adapt for the audio quality of the computer’s sound system.  These steps take about 1-2 minutes to complete and once they are done, the user gets a confirmation that their Dragon profile is complete and ready to use. The entire profile set-up takes 5-10 minutes.  This is a significant improvement over Dragon version 10.1, which takes 20-30 minutes.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49</a:t>
            </a:fld>
            <a:endParaRPr lang="en-US"/>
          </a:p>
        </p:txBody>
      </p:sp>
    </p:spTree>
    <p:extLst>
      <p:ext uri="{BB962C8B-B14F-4D97-AF65-F5344CB8AC3E}">
        <p14:creationId xmlns:p14="http://schemas.microsoft.com/office/powerpoint/2010/main" val="93711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So</a:t>
            </a:r>
            <a:r>
              <a:rPr lang="en-US" baseline="0" dirty="0" smtClean="0"/>
              <a:t> before we get into the actual process of implementing Dragon at the Medical Center, let’s take a minute to talk about what Dragon is?  At its most basic Dragon is </a:t>
            </a:r>
            <a:r>
              <a:rPr lang="en-US" dirty="0" smtClean="0"/>
              <a:t>Speech</a:t>
            </a:r>
            <a:r>
              <a:rPr lang="en-US" baseline="0" dirty="0" smtClean="0"/>
              <a:t> Recognition software, in other words, “You talk, it types!”  Think of it as an automated transcriptionist.  And, Dragon is not just for users who can’t type.  Even good typists can increase the speed and efficiency of their documentation with Dragon. </a:t>
            </a:r>
          </a:p>
          <a:p>
            <a:endParaRPr lang="en-US" i="1"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5</a:t>
            </a:fld>
            <a:endParaRPr lang="en-US"/>
          </a:p>
        </p:txBody>
      </p:sp>
    </p:spTree>
    <p:extLst>
      <p:ext uri="{BB962C8B-B14F-4D97-AF65-F5344CB8AC3E}">
        <p14:creationId xmlns:p14="http://schemas.microsoft.com/office/powerpoint/2010/main" val="39031723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After helping a user set-up their Dragon Profile,</a:t>
            </a:r>
            <a:r>
              <a:rPr lang="en-US" baseline="0" dirty="0" smtClean="0"/>
              <a:t> I go over the use of and positioning of the microphone they are going to be using.</a:t>
            </a:r>
          </a:p>
          <a:p>
            <a:endParaRPr lang="en-US" baseline="0" dirty="0" smtClean="0"/>
          </a:p>
          <a:p>
            <a:r>
              <a:rPr lang="en-US" baseline="0" dirty="0" smtClean="0"/>
              <a:t>T</a:t>
            </a:r>
            <a:r>
              <a:rPr lang="en-US" dirty="0" smtClean="0"/>
              <a:t>ypically, there</a:t>
            </a:r>
            <a:r>
              <a:rPr lang="en-US" baseline="0" dirty="0" smtClean="0"/>
              <a:t> are two types of microphones that are used with Dragon.  The standard headset microphone that is worn on the user’s head with a speaker over one ear and a small microphone that can be adjusted to rest in front of the user’s mouth.  There are no buttons on this type of microphone and it’s controlled by Dragon voice commands.  A voice commands such as “Go to Sleep” is used to have Dragon stop entering text and “Wake up” is used to have it start listening again.  Typically, we’ve issued the headsets to users who have medical conditions that make holding a handheld microphone too difficult. </a:t>
            </a:r>
          </a:p>
          <a:p>
            <a:endParaRPr lang="en-US" baseline="0" dirty="0" smtClean="0"/>
          </a:p>
          <a:p>
            <a:r>
              <a:rPr lang="en-US" baseline="0" dirty="0" smtClean="0"/>
              <a:t>The second type of microphone, and by far the most commonly used in VISN 2, is the </a:t>
            </a:r>
            <a:r>
              <a:rPr lang="en-US" baseline="0" dirty="0" err="1" smtClean="0"/>
              <a:t>PowerMic</a:t>
            </a:r>
            <a:r>
              <a:rPr lang="en-US" baseline="0" dirty="0" smtClean="0"/>
              <a:t>.  The </a:t>
            </a:r>
            <a:r>
              <a:rPr lang="en-US" baseline="0" dirty="0" err="1" smtClean="0"/>
              <a:t>PowerMic</a:t>
            </a:r>
            <a:r>
              <a:rPr lang="en-US" baseline="0" dirty="0" smtClean="0"/>
              <a:t> is a handheld microphone that has a built-in mouse and a number of buttons that can be programmed by the user to complete different tasks.  The button in the middle with the red dot is the “hold to talk” button and is held down by the user whenever they’re dictating into Dragon.  Being able to program these buttons gives Dragon Users a lot of flexibility in how they want to use this microphone.  For example, I built a command called “Test </a:t>
            </a:r>
            <a:r>
              <a:rPr lang="en-US" baseline="0" dirty="0" err="1" smtClean="0"/>
              <a:t>VistaRO</a:t>
            </a:r>
            <a:r>
              <a:rPr lang="en-US" baseline="0" dirty="0" smtClean="0"/>
              <a:t>” for my own use that I’ve programmed to the Enter/Select button.  User’s can program buttons to open specific websites or programs such as Vista Imaging that they use frequently.  During training with Nuance, all of the features of the </a:t>
            </a:r>
            <a:r>
              <a:rPr lang="en-US" baseline="0" dirty="0" err="1" smtClean="0"/>
              <a:t>PowerMic</a:t>
            </a:r>
            <a:r>
              <a:rPr lang="en-US" baseline="0" dirty="0" smtClean="0"/>
              <a:t> and the how it’s programmed are thoroughly explained.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50</a:t>
            </a:fld>
            <a:endParaRPr lang="en-US"/>
          </a:p>
        </p:txBody>
      </p:sp>
    </p:spTree>
    <p:extLst>
      <p:ext uri="{BB962C8B-B14F-4D97-AF65-F5344CB8AC3E}">
        <p14:creationId xmlns:p14="http://schemas.microsoft.com/office/powerpoint/2010/main" val="3011822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Let’s take a few minutes now and review the</a:t>
            </a:r>
            <a:r>
              <a:rPr lang="en-US" baseline="0" dirty="0" smtClean="0"/>
              <a:t> Toolbar in more detail.  The red microphone button changes to green when the microphone is active, which is a good visual indicator for the user.  The status window displays text that tells you what’s going on with Dragon right then.  The text changes when you are loading/saving your profile, when the microphone is active, etc.  Above the status area are the menu options, along with a checkmark that turns green when you are in a window that accepts Dragon dictation.</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51</a:t>
            </a:fld>
            <a:endParaRPr lang="en-US"/>
          </a:p>
        </p:txBody>
      </p:sp>
    </p:spTree>
    <p:extLst>
      <p:ext uri="{BB962C8B-B14F-4D97-AF65-F5344CB8AC3E}">
        <p14:creationId xmlns:p14="http://schemas.microsoft.com/office/powerpoint/2010/main" val="1881400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smtClean="0"/>
              <a:t>Michelle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you hover over the word “Profile,” it allows you to open your profile , as well as save it when you are done.  You may also exit Dragon from here as well.</a:t>
            </a:r>
          </a:p>
        </p:txBody>
      </p:sp>
      <p:sp>
        <p:nvSpPr>
          <p:cNvPr id="4" name="Slide Number Placeholder 3"/>
          <p:cNvSpPr>
            <a:spLocks noGrp="1"/>
          </p:cNvSpPr>
          <p:nvPr>
            <p:ph type="sldNum" sz="quarter" idx="10"/>
          </p:nvPr>
        </p:nvSpPr>
        <p:spPr/>
        <p:txBody>
          <a:bodyPr/>
          <a:lstStyle/>
          <a:p>
            <a:fld id="{08AA51C3-518F-4F0D-B932-9AF47A2C9D15}" type="slidenum">
              <a:rPr lang="en-US" smtClean="0"/>
              <a:t>52</a:t>
            </a:fld>
            <a:endParaRPr lang="en-US"/>
          </a:p>
        </p:txBody>
      </p:sp>
    </p:spTree>
    <p:extLst>
      <p:ext uri="{BB962C8B-B14F-4D97-AF65-F5344CB8AC3E}">
        <p14:creationId xmlns:p14="http://schemas.microsoft.com/office/powerpoint/2010/main" val="42200299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There are a number of useful tools on the Tools</a:t>
            </a:r>
            <a:r>
              <a:rPr lang="en-US" baseline="0" dirty="0" smtClean="0"/>
              <a:t> menu and I’m not going to discuss them all, but I do want to address a few of the more useful options.  Dragon has a built-in  basic word processing program called </a:t>
            </a:r>
            <a:r>
              <a:rPr lang="en-US" baseline="0" dirty="0" err="1" smtClean="0"/>
              <a:t>DragonPad</a:t>
            </a:r>
            <a:r>
              <a:rPr lang="en-US" baseline="0" dirty="0" smtClean="0"/>
              <a:t> which is similar to Microsoft Word. And, as with many options in Dragon, can be accessed from the menu or with your voice by saying “Open </a:t>
            </a:r>
            <a:r>
              <a:rPr lang="en-US" baseline="0" dirty="0" err="1" smtClean="0"/>
              <a:t>DragonPad</a:t>
            </a:r>
            <a:r>
              <a:rPr lang="en-US" baseline="0" dirty="0" smtClean="0"/>
              <a:t>.”  Another really useful tool is the Dictation Box.  This tool opens a window on the screen into which any dictated text is entered.  So for example, a provider could switch from tab to tab in CPRS, dictating text from different parts of the record into the Dictation Box.  When finished, they can go to their progress note, say “Transfer Text” and their dictation will be pasted into their note.</a:t>
            </a:r>
          </a:p>
          <a:p>
            <a:endParaRPr lang="en-US" baseline="0" dirty="0" smtClean="0"/>
          </a:p>
          <a:p>
            <a:r>
              <a:rPr lang="en-US" baseline="0" dirty="0" smtClean="0"/>
              <a:t>Also, on the Tools menu is the Command Browser where users can add, edit, and import commands for Dragon. And finally, users have the ability to customize Dragon using the Auto-Formatting Options and the Options selections on this menu.  Trainers are taught how to use these tools during their training with Nuance and we typically go through most of these options when training new Dragon users.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53</a:t>
            </a:fld>
            <a:endParaRPr lang="en-US"/>
          </a:p>
        </p:txBody>
      </p:sp>
    </p:spTree>
    <p:extLst>
      <p:ext uri="{BB962C8B-B14F-4D97-AF65-F5344CB8AC3E}">
        <p14:creationId xmlns:p14="http://schemas.microsoft.com/office/powerpoint/2010/main" val="26263890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The Vocabulary menu has</a:t>
            </a:r>
            <a:r>
              <a:rPr lang="en-US" baseline="0" dirty="0" smtClean="0"/>
              <a:t> a number options for helping a user add, edit, import and export words and lists into their vocabulary.  In training, I normally will show these options to the new user, with just a brief explanation of what they do, and then I train them by using the Dragon voice command, “Edit Vocabulary” which is the same as clicking on the “Open Vocabulary Editor” option.</a:t>
            </a:r>
          </a:p>
        </p:txBody>
      </p:sp>
      <p:sp>
        <p:nvSpPr>
          <p:cNvPr id="4" name="Slide Number Placeholder 3"/>
          <p:cNvSpPr>
            <a:spLocks noGrp="1"/>
          </p:cNvSpPr>
          <p:nvPr>
            <p:ph type="sldNum" sz="quarter" idx="10"/>
          </p:nvPr>
        </p:nvSpPr>
        <p:spPr/>
        <p:txBody>
          <a:bodyPr/>
          <a:lstStyle/>
          <a:p>
            <a:fld id="{08AA51C3-518F-4F0D-B932-9AF47A2C9D15}" type="slidenum">
              <a:rPr lang="en-US" smtClean="0"/>
              <a:t>54</a:t>
            </a:fld>
            <a:endParaRPr lang="en-US"/>
          </a:p>
        </p:txBody>
      </p:sp>
    </p:spTree>
    <p:extLst>
      <p:ext uri="{BB962C8B-B14F-4D97-AF65-F5344CB8AC3E}">
        <p14:creationId xmlns:p14="http://schemas.microsoft.com/office/powerpoint/2010/main" val="15294885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For most Dragon</a:t>
            </a:r>
            <a:r>
              <a:rPr lang="en-US" baseline="0" dirty="0" smtClean="0"/>
              <a:t> Users, we leave Dragon in the Normal Mode.  In this mode, Dragon is listening for both dictation and for commands and it will respond based on what the user says.  There are options here to place Dragon into Dictation Mode in which commands are ignored.  In Command Mode, Dragon will only respond to commands and not type dictation.  Numbers Mode can be useful when dictating numbers, such as in a spreadsheet and Spell Mode allows you to enter text by spelling words.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55</a:t>
            </a:fld>
            <a:endParaRPr lang="en-US"/>
          </a:p>
        </p:txBody>
      </p:sp>
    </p:spTree>
    <p:extLst>
      <p:ext uri="{BB962C8B-B14F-4D97-AF65-F5344CB8AC3E}">
        <p14:creationId xmlns:p14="http://schemas.microsoft.com/office/powerpoint/2010/main" val="7484163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The “Audio” button allows you to playback recent dictation.</a:t>
            </a:r>
            <a:r>
              <a:rPr lang="en-US" baseline="0" dirty="0" smtClean="0"/>
              <a:t>  “Read That” will</a:t>
            </a:r>
            <a:r>
              <a:rPr lang="en-US" dirty="0" smtClean="0"/>
              <a:t> read you text</a:t>
            </a:r>
            <a:r>
              <a:rPr lang="en-US" baseline="0" dirty="0" smtClean="0"/>
              <a:t> that you have highlighted from a specific area.  “Check microphone” gives you some helpful hints with regard to using the microphone and allows you to perform a volume check. The “Improve recognition of word or phrase” option allows you to train Dragon by entering the word or phrase here, versus entering it via a command, and will add it to the Vocabulary.  And, finally, “Read text to improve accuracy” allows you to train Dragon by reading a passage for better recognition.</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56</a:t>
            </a:fld>
            <a:endParaRPr lang="en-US"/>
          </a:p>
        </p:txBody>
      </p:sp>
    </p:spTree>
    <p:extLst>
      <p:ext uri="{BB962C8B-B14F-4D97-AF65-F5344CB8AC3E}">
        <p14:creationId xmlns:p14="http://schemas.microsoft.com/office/powerpoint/2010/main" val="14980377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The Help</a:t>
            </a:r>
            <a:r>
              <a:rPr lang="en-US" baseline="0" dirty="0" smtClean="0"/>
              <a:t> menu has options to help a user improve the accuracy of Dragon’s speech recognition, Tutorials, Tip of the Day suggestions, and  Help topics  that can be used to learn more about Dragon features and functions.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57</a:t>
            </a:fld>
            <a:endParaRPr lang="en-US"/>
          </a:p>
        </p:txBody>
      </p:sp>
    </p:spTree>
    <p:extLst>
      <p:ext uri="{BB962C8B-B14F-4D97-AF65-F5344CB8AC3E}">
        <p14:creationId xmlns:p14="http://schemas.microsoft.com/office/powerpoint/2010/main" val="2074938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Now</a:t>
            </a:r>
            <a:r>
              <a:rPr lang="en-US" baseline="0" dirty="0" smtClean="0"/>
              <a:t> we’d  like to share some tips that we give to our Dragon Users to assist them with accuracy and improve their efficiency.</a:t>
            </a:r>
          </a:p>
          <a:p>
            <a:endParaRPr lang="en-US" baseline="0" dirty="0" smtClean="0"/>
          </a:p>
          <a:p>
            <a:r>
              <a:rPr lang="en-US" baseline="0" dirty="0" smtClean="0"/>
              <a:t>The first recommendation is to speak in full sentences so Dragon picks up the context of your words.  This will help when a word you are dictating sounds the same as another word with a different meaning.  Dragon is smart, and if you dictate in full sentences it will know to select the word that is most  appropriate based on the context of your sentence.  The second tip is to correct Dragon with your voice versus the keyboard, which may take some getting used to.  While it may be faster to correct with the keyboard, we stress to our users that if you take the extra minute or so to correct Dragon with your voice, every time you dictate that word it will recognize it and you should never have to correct it again. We encourage users to add new words through the edit vocabulary command.  Once again, taking the extra time in the beginning to add words to the vocab will save you a lot of time down the road, and make you a proficient Dragon User.    Most of the time when we hear complaints about Dragon not saving a user time, it’s because they haven’t taken the time to train Dragon with their voice, and are, therefore, continuously having to edit the same words or phrases over and over again.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Lastly,</a:t>
            </a:r>
            <a:r>
              <a:rPr lang="en-US" baseline="0" dirty="0" smtClean="0"/>
              <a:t> we a</a:t>
            </a:r>
            <a:r>
              <a:rPr lang="en-US" dirty="0" smtClean="0"/>
              <a:t>lways remind users to close Dragon before logging off of the computer so the user’s Dragon Profile is saved. Dragon learns a lot about a user during every session including how words are pronounced, which words are used more frequently, new words added to the vocabulary and new commands that a user might add.  We want to be certain that all of this information is saved in the user profile.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58</a:t>
            </a:fld>
            <a:endParaRPr lang="en-US"/>
          </a:p>
        </p:txBody>
      </p:sp>
    </p:spTree>
    <p:extLst>
      <p:ext uri="{BB962C8B-B14F-4D97-AF65-F5344CB8AC3E}">
        <p14:creationId xmlns:p14="http://schemas.microsoft.com/office/powerpoint/2010/main" val="3956757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Once</a:t>
            </a:r>
            <a:r>
              <a:rPr lang="en-US" baseline="0" dirty="0" smtClean="0"/>
              <a:t> you’ve adequately trained your users it’s important to ensure that what you’ve taught them is being utilized and they are following your guidance.    As I mentioned earlier, reviewing notes for accuracy and providing feedback to your users with regard to their Dragon utilization is crucial.  Timely reviews should be completed for all new  Dragon Users to address any errors identified (i.e. providers not editing their work, spellcheck not selecting the correct word, </a:t>
            </a:r>
            <a:r>
              <a:rPr lang="en-US" baseline="0" dirty="0" err="1" smtClean="0"/>
              <a:t>etc</a:t>
            </a:r>
            <a:r>
              <a:rPr lang="en-US" baseline="0" dirty="0" smtClean="0"/>
              <a:t>), and assist them with any issues they may encounter.  This is also a great time to reinforce with them how to add commands/Vocabulary through the console and assist them with building commands. We created a local mail group for our Dragon Users  as a means of communicating general information that would be beneficial to all users (such as tips, updates, and notification when a  server is down.)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59</a:t>
            </a:fld>
            <a:endParaRPr lang="en-US"/>
          </a:p>
        </p:txBody>
      </p:sp>
    </p:spTree>
    <p:extLst>
      <p:ext uri="{BB962C8B-B14F-4D97-AF65-F5344CB8AC3E}">
        <p14:creationId xmlns:p14="http://schemas.microsoft.com/office/powerpoint/2010/main" val="3522537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baseline="0" dirty="0" smtClean="0"/>
          </a:p>
          <a:p>
            <a:r>
              <a:rPr lang="en-US" baseline="0" dirty="0" smtClean="0"/>
              <a:t>Consider this, the typing speed for an average typist is considered to be around 40 words per minute without error.  However, the average rate of speech is between 120 and 200 words per minute.  Dragon works at the rate of speech. Also with Dragon, there’s a reduced chance for spelling  errors, because the words that Dragon recognizes will all be spelled correctly.  But, Dragon goes beyond this because it gives you the ability to add new words to the vocabulary, for example physicians names or new drugs that come to market.  This gives Dragon a virtually unlimited vocabulary.  </a:t>
            </a:r>
          </a:p>
          <a:p>
            <a:endParaRPr lang="en-US" baseline="0" dirty="0" smtClean="0"/>
          </a:p>
          <a:p>
            <a:r>
              <a:rPr lang="en-US" baseline="0" dirty="0" smtClean="0"/>
              <a:t>Dragon is also very flexible.  While our primary use for Dragon is to document progress notes in CPRS, it can be used with other software to dictate documents such as letters, policies and emails.  </a:t>
            </a:r>
          </a:p>
        </p:txBody>
      </p:sp>
      <p:sp>
        <p:nvSpPr>
          <p:cNvPr id="4" name="Slide Number Placeholder 3"/>
          <p:cNvSpPr>
            <a:spLocks noGrp="1"/>
          </p:cNvSpPr>
          <p:nvPr>
            <p:ph type="sldNum" sz="quarter" idx="10"/>
          </p:nvPr>
        </p:nvSpPr>
        <p:spPr/>
        <p:txBody>
          <a:bodyPr/>
          <a:lstStyle/>
          <a:p>
            <a:fld id="{08AA51C3-518F-4F0D-B932-9AF47A2C9D15}" type="slidenum">
              <a:rPr lang="en-US" smtClean="0"/>
              <a:t>6</a:t>
            </a:fld>
            <a:endParaRPr lang="en-US"/>
          </a:p>
        </p:txBody>
      </p:sp>
    </p:spTree>
    <p:extLst>
      <p:ext uri="{BB962C8B-B14F-4D97-AF65-F5344CB8AC3E}">
        <p14:creationId xmlns:p14="http://schemas.microsoft.com/office/powerpoint/2010/main" val="42637276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Once</a:t>
            </a:r>
            <a:r>
              <a:rPr lang="en-US" baseline="0" dirty="0" smtClean="0"/>
              <a:t> you’ve deployed Dragon and you’ve built up you user base, you want to make sure that you have good on-going support.  I can guarantee you that most of your Dragon users will become very dependent on this software and you will get panic calls when something isn’t working right.  Administrators and Trainers need to know how to respond to these calls and when an issue needs to be reported to the National Help Desk for support from Nuance.</a:t>
            </a:r>
          </a:p>
          <a:p>
            <a:endParaRPr lang="en-US" baseline="0" dirty="0" smtClean="0"/>
          </a:p>
          <a:p>
            <a:r>
              <a:rPr lang="en-US" baseline="0" dirty="0" smtClean="0"/>
              <a:t>Some other ways to support Dragon Users are to:</a:t>
            </a:r>
          </a:p>
          <a:p>
            <a:endParaRPr lang="en-US" baseline="0" dirty="0" smtClean="0"/>
          </a:p>
          <a:p>
            <a:pPr marL="174708" indent="-174708">
              <a:buFont typeface="Arial" panose="020B0604020202020204" pitchFamily="34" charset="0"/>
              <a:buChar char="•"/>
            </a:pPr>
            <a:r>
              <a:rPr lang="en-US" baseline="0" dirty="0" smtClean="0"/>
              <a:t>Continue to Develop useful commands and templates for your Dragon users.</a:t>
            </a:r>
          </a:p>
          <a:p>
            <a:pPr marL="174708" indent="-174708">
              <a:buFont typeface="Arial" panose="020B0604020202020204" pitchFamily="34" charset="0"/>
              <a:buChar char="•"/>
            </a:pPr>
            <a:r>
              <a:rPr lang="en-US" dirty="0" smtClean="0"/>
              <a:t>Work with OI&amp;T to ensure that Dragon is properly installed on new replacement</a:t>
            </a:r>
            <a:r>
              <a:rPr lang="en-US" baseline="0" dirty="0" smtClean="0"/>
              <a:t> computers for Dragon users.</a:t>
            </a:r>
            <a:endParaRPr lang="en-US" dirty="0" smtClean="0"/>
          </a:p>
          <a:p>
            <a:pPr marL="174708" indent="-174708">
              <a:buFont typeface="Arial" panose="020B0604020202020204" pitchFamily="34" charset="0"/>
              <a:buChar char="•"/>
            </a:pPr>
            <a:r>
              <a:rPr lang="en-US" dirty="0" smtClean="0"/>
              <a:t>Make sure you keep track of your microphones and</a:t>
            </a:r>
            <a:r>
              <a:rPr lang="en-US" baseline="0" dirty="0" smtClean="0"/>
              <a:t> </a:t>
            </a:r>
            <a:r>
              <a:rPr lang="en-US" dirty="0" smtClean="0"/>
              <a:t>headsets and if one fails, get a replacement issued as quickly as possible.</a:t>
            </a:r>
          </a:p>
          <a:p>
            <a:pPr marL="174708" indent="-174708">
              <a:buFont typeface="Arial" panose="020B0604020202020204" pitchFamily="34" charset="0"/>
              <a:buChar char="•"/>
            </a:pPr>
            <a:r>
              <a:rPr lang="en-US" dirty="0" smtClean="0"/>
              <a:t>Offer additional basic and advance training to your users.</a:t>
            </a:r>
          </a:p>
          <a:p>
            <a:pPr marL="174708" indent="-174708">
              <a:buFont typeface="Arial" panose="020B0604020202020204" pitchFamily="34" charset="0"/>
              <a:buChar char="•"/>
            </a:pPr>
            <a:r>
              <a:rPr lang="en-US" dirty="0" smtClean="0"/>
              <a:t>Finally, ensure there is ongoing collaborating</a:t>
            </a:r>
            <a:r>
              <a:rPr lang="en-US" baseline="0" dirty="0" smtClean="0"/>
              <a:t> and communication between Administrators, trainers, OI&amp;T, and when necessary, Nuance.</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60</a:t>
            </a:fld>
            <a:endParaRPr lang="en-US"/>
          </a:p>
        </p:txBody>
      </p:sp>
    </p:spTree>
    <p:extLst>
      <p:ext uri="{BB962C8B-B14F-4D97-AF65-F5344CB8AC3E}">
        <p14:creationId xmlns:p14="http://schemas.microsoft.com/office/powerpoint/2010/main" val="36943067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Michelle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That’s it for our formal presentation.  If you haven’t submitted your questions yet, there is still time to do so by clicking on the orange “Ask The Presenter” icon.  We’re going to show a brief announcement and be right back to answer your questions.</a:t>
            </a:r>
          </a:p>
          <a:p>
            <a:endParaRPr lang="en-US"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13110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pPr defTabSz="931774">
              <a:defRPr/>
            </a:pPr>
            <a:r>
              <a:rPr lang="en-US" baseline="0" dirty="0" smtClean="0"/>
              <a:t>Dragon comes to us in VA with over 60 pre-built commands specifically for CPRS already installed. For example, you can navigate to the Notes tab in CPRS by simply saying “Notes Tab”.  Some other commonly used CPRS commands that are built into Dragon are the New Note, Sign Note Now, and Save Without Signature.  But, Dragon is very flexible and it also gives you the ability to make your own additional CPRS commands.  For example, I’ve created commands to run the spellchecker and the grammar checker that are built into CPRS.  Commands can be shared amongst Dragon users and can even be shared with all of a VISN’s Dragon users.</a:t>
            </a:r>
          </a:p>
          <a:p>
            <a:endParaRPr lang="en-US" baseline="0" dirty="0" smtClean="0"/>
          </a:p>
          <a:p>
            <a:r>
              <a:rPr lang="en-US" baseline="0" dirty="0" smtClean="0"/>
              <a:t>While these commands seem simple, they allow for an uninterrupted workflow while dictating in CPRS.  As providers gain proficiency with Dragon they no longer have to reach for the mouse or the keyboard to access functions within CPRS. </a:t>
            </a:r>
          </a:p>
        </p:txBody>
      </p:sp>
      <p:sp>
        <p:nvSpPr>
          <p:cNvPr id="4" name="Slide Number Placeholder 3"/>
          <p:cNvSpPr>
            <a:spLocks noGrp="1"/>
          </p:cNvSpPr>
          <p:nvPr>
            <p:ph type="sldNum" sz="quarter" idx="10"/>
          </p:nvPr>
        </p:nvSpPr>
        <p:spPr/>
        <p:txBody>
          <a:bodyPr/>
          <a:lstStyle/>
          <a:p>
            <a:fld id="{08AA51C3-518F-4F0D-B932-9AF47A2C9D15}" type="slidenum">
              <a:rPr lang="en-US" smtClean="0"/>
              <a:t>7</a:t>
            </a:fld>
            <a:endParaRPr lang="en-US"/>
          </a:p>
        </p:txBody>
      </p:sp>
    </p:spTree>
    <p:extLst>
      <p:ext uri="{BB962C8B-B14F-4D97-AF65-F5344CB8AC3E}">
        <p14:creationId xmlns:p14="http://schemas.microsoft.com/office/powerpoint/2010/main" val="1485216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Don:</a:t>
            </a:r>
          </a:p>
          <a:p>
            <a:endParaRPr lang="en-US" dirty="0" smtClean="0"/>
          </a:p>
          <a:p>
            <a:r>
              <a:rPr lang="en-US" dirty="0" smtClean="0"/>
              <a:t>The simplest form of command is the Auto-Text</a:t>
            </a:r>
            <a:r>
              <a:rPr lang="en-US" baseline="0" dirty="0" smtClean="0"/>
              <a:t>.  An Auto-Text command works like a simple template in CPRS.  A provider can say a voice command, such as “Normal MSE” and their </a:t>
            </a:r>
            <a:r>
              <a:rPr lang="en-US" baseline="0" dirty="0" err="1" smtClean="0"/>
              <a:t>templated</a:t>
            </a:r>
            <a:r>
              <a:rPr lang="en-US" baseline="0" dirty="0" smtClean="0"/>
              <a:t> text for a normal mental status exam is inserted into their progress note where it can be edited if necessary.  Using Auto-Text commands can significantly reduce documentation time and result in more thorough and consistent medical record documentation.</a:t>
            </a:r>
          </a:p>
          <a:p>
            <a:endParaRPr lang="en-US" dirty="0" smtClean="0"/>
          </a:p>
          <a:p>
            <a:r>
              <a:rPr lang="en-US" dirty="0" smtClean="0"/>
              <a:t>Because Auto-Texts commands</a:t>
            </a:r>
            <a:r>
              <a:rPr lang="en-US" baseline="0" dirty="0" smtClean="0"/>
              <a:t> are so easy to create, I normally include this in my Dragon training.  </a:t>
            </a:r>
            <a:r>
              <a:rPr lang="en-US" dirty="0" smtClean="0"/>
              <a:t>To create a new Auto-Text command</a:t>
            </a:r>
            <a:r>
              <a:rPr lang="en-US" baseline="0" dirty="0" smtClean="0"/>
              <a:t> a user</a:t>
            </a:r>
            <a:r>
              <a:rPr lang="en-US" dirty="0" smtClean="0"/>
              <a:t> simply clicks on the word “Tools” on the Dragon toolbar, then clicks Add New Command, or they can just say “Add New Command”.</a:t>
            </a:r>
          </a:p>
          <a:p>
            <a:endParaRPr lang="en-US" dirty="0" smtClean="0"/>
          </a:p>
          <a:p>
            <a:r>
              <a:rPr lang="en-US" dirty="0" smtClean="0"/>
              <a:t>When the Command Editor window appears, you</a:t>
            </a:r>
            <a:r>
              <a:rPr lang="en-US" baseline="0" dirty="0" smtClean="0"/>
              <a:t> simply give </a:t>
            </a:r>
            <a:r>
              <a:rPr lang="en-US" dirty="0" smtClean="0"/>
              <a:t>the command a name,</a:t>
            </a:r>
            <a:r>
              <a:rPr lang="en-US" baseline="0" dirty="0" smtClean="0"/>
              <a:t>  train the name with your voice and then add the text </a:t>
            </a:r>
            <a:r>
              <a:rPr lang="en-US" dirty="0" smtClean="0"/>
              <a:t>into the content field. Then</a:t>
            </a:r>
            <a:r>
              <a:rPr lang="en-US" baseline="0" dirty="0" smtClean="0"/>
              <a:t> after the command is saved, it’s ready to be tested and used.</a:t>
            </a:r>
            <a:endParaRPr lang="en-US" dirty="0" smtClean="0"/>
          </a:p>
          <a:p>
            <a:endParaRPr lang="en-US" dirty="0" smtClean="0"/>
          </a:p>
          <a:p>
            <a:r>
              <a:rPr lang="en-US" dirty="0" smtClean="0"/>
              <a:t>More sophisticated</a:t>
            </a:r>
            <a:r>
              <a:rPr lang="en-US" baseline="0" dirty="0" smtClean="0"/>
              <a:t> Step-by-Step and Advance Scripting commands that can automate routine tasks, such as running the spellchecker or opening a website are usually built by our trainers or administrators.  Although I have had a few Dragon Users who are excited about building commands and have wanted to learn how to build these.</a:t>
            </a:r>
          </a:p>
          <a:p>
            <a:endParaRPr lang="en-US" baseline="0" dirty="0" smtClean="0"/>
          </a:p>
          <a:p>
            <a:r>
              <a:rPr lang="en-US" baseline="0" dirty="0" smtClean="0"/>
              <a:t>Now that I’ve explained a little bit about what Dragon is, the next question is “Why Dragon?”  So, Michelle, tell us, why use Dragon?</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a:t>
            </a:fld>
            <a:endParaRPr lang="en-US"/>
          </a:p>
        </p:txBody>
      </p:sp>
    </p:spTree>
    <p:extLst>
      <p:ext uri="{BB962C8B-B14F-4D97-AF65-F5344CB8AC3E}">
        <p14:creationId xmlns:p14="http://schemas.microsoft.com/office/powerpoint/2010/main" val="377729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Michelle:</a:t>
            </a:r>
          </a:p>
          <a:p>
            <a:endParaRPr lang="en-US" dirty="0" smtClean="0"/>
          </a:p>
          <a:p>
            <a:r>
              <a:rPr lang="en-US" dirty="0" smtClean="0"/>
              <a:t>That’s a great question,</a:t>
            </a:r>
            <a:r>
              <a:rPr lang="en-US" baseline="0" dirty="0" smtClean="0"/>
              <a:t> one that we actually hear quite a bit from our providers.  </a:t>
            </a:r>
            <a:r>
              <a:rPr lang="en-US" dirty="0" smtClean="0"/>
              <a:t>There</a:t>
            </a:r>
            <a:r>
              <a:rPr lang="en-US" baseline="0" dirty="0" smtClean="0"/>
              <a:t> are several benefits to utilizing Dragon Voice Recognition Software, one of  the most obvious being the reduction of costs related to traditional transcription services.  This slide demonstrates the dramatic reduction we saw in VISN 2 since we started using Dragon back in 2012.  To date, we have seen our costs go from almost $180,000/month, down to  less than $30,000/month.</a:t>
            </a:r>
          </a:p>
          <a:p>
            <a:endParaRPr lang="en-US" baseline="0" dirty="0" smtClean="0"/>
          </a:p>
          <a:p>
            <a:r>
              <a:rPr lang="en-US" baseline="0" dirty="0" smtClean="0"/>
              <a:t>Equally as important as the reduction in costs, has been the time efficiencies that our providers have recognized.  We’ve had users tell us that Dragon has cut their documentation time in half.  On average, we find that providers using Dragon save at least 5 minutes/patient in their documentation, which equates to roughly  an extra hour in their day that we are able to give them back.  This has been a huge selling point for us as we look to roll this out to more of our providers.</a:t>
            </a:r>
            <a:endParaRPr lang="en-US" dirty="0" smtClean="0"/>
          </a:p>
          <a:p>
            <a:endParaRPr lang="en-US" dirty="0" smtClean="0"/>
          </a:p>
          <a:p>
            <a:r>
              <a:rPr lang="en-US" dirty="0" smtClean="0"/>
              <a:t>Don:  “You know, Michelle, that 5 minutes savings is for</a:t>
            </a:r>
            <a:r>
              <a:rPr lang="en-US" baseline="0" dirty="0" smtClean="0"/>
              <a:t> providers who are good typists.  Those that aren’t, really save much more time.”</a:t>
            </a:r>
          </a:p>
          <a:p>
            <a:endParaRPr lang="en-US" dirty="0" smtClean="0"/>
          </a:p>
          <a:p>
            <a:pPr defTabSz="931774">
              <a:defRPr/>
            </a:pPr>
            <a:r>
              <a:rPr lang="en-US" dirty="0" smtClean="0"/>
              <a:t>Michelle:</a:t>
            </a:r>
            <a:r>
              <a:rPr lang="en-US" baseline="0" dirty="0" smtClean="0"/>
              <a:t>  “Great point, Don.  Thanks for sharing that.  </a:t>
            </a:r>
            <a:r>
              <a:rPr lang="en-US" dirty="0" smtClean="0"/>
              <a:t>Now let’s pause for a moment and take a look at the poll results.”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a:t>
            </a:fld>
            <a:endParaRPr lang="en-US"/>
          </a:p>
        </p:txBody>
      </p:sp>
    </p:spTree>
    <p:extLst>
      <p:ext uri="{BB962C8B-B14F-4D97-AF65-F5344CB8AC3E}">
        <p14:creationId xmlns:p14="http://schemas.microsoft.com/office/powerpoint/2010/main" val="165978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146120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404446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2490693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83222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60838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832E65-DD5B-4179-8B3B-4F66AF272951}"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210374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832E65-DD5B-4179-8B3B-4F66AF272951}" type="datetimeFigureOut">
              <a:rPr lang="en-US" smtClean="0"/>
              <a:t>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95282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832E65-DD5B-4179-8B3B-4F66AF272951}" type="datetimeFigureOut">
              <a:rPr lang="en-US" smtClean="0"/>
              <a:t>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44696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2E65-DD5B-4179-8B3B-4F66AF272951}" type="datetimeFigureOut">
              <a:rPr lang="en-US" smtClean="0"/>
              <a:t>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700023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55342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a:p>
        </p:txBody>
      </p:sp>
    </p:spTree>
    <p:extLst>
      <p:ext uri="{BB962C8B-B14F-4D97-AF65-F5344CB8AC3E}">
        <p14:creationId xmlns:p14="http://schemas.microsoft.com/office/powerpoint/2010/main" val="395312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32E65-DD5B-4179-8B3B-4F66AF272951}" type="datetimeFigureOut">
              <a:rPr lang="en-US" smtClean="0"/>
              <a:t>11/5/2014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13D47-5C97-42FD-9056-81B5188DCAEE}" type="slidenum">
              <a:rPr lang="en-US" smtClean="0"/>
              <a:t>‹#›</a:t>
            </a:fld>
            <a:endParaRPr lang="en-US"/>
          </a:p>
        </p:txBody>
      </p:sp>
    </p:spTree>
    <p:extLst>
      <p:ext uri="{BB962C8B-B14F-4D97-AF65-F5344CB8AC3E}">
        <p14:creationId xmlns:p14="http://schemas.microsoft.com/office/powerpoint/2010/main" val="33312127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10" name="Group 9" descr="Two pictures: One of a microphone headset sitting on laptop computer. One of three business professional looking at a computer screen and smiling."/>
          <p:cNvGrpSpPr/>
          <p:nvPr/>
        </p:nvGrpSpPr>
        <p:grpSpPr>
          <a:xfrm>
            <a:off x="-304800" y="-76200"/>
            <a:ext cx="12954000" cy="7086600"/>
            <a:chOff x="-304800" y="-76200"/>
            <a:chExt cx="12954000" cy="70866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399" y="2209800"/>
              <a:ext cx="5940629" cy="3962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81200"/>
              <a:ext cx="6273952" cy="4191000"/>
            </a:xfrm>
            <a:prstGeom prst="rect">
              <a:avLst/>
            </a:prstGeom>
          </p:spPr>
        </p:pic>
        <p:sp>
          <p:nvSpPr>
            <p:cNvPr id="8" name="Rectangle 7"/>
            <p:cNvSpPr/>
            <p:nvPr/>
          </p:nvSpPr>
          <p:spPr>
            <a:xfrm>
              <a:off x="-304800" y="-76200"/>
              <a:ext cx="12954000" cy="2286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85000"/>
                    <a:lumOff val="15000"/>
                  </a:schemeClr>
                </a:solidFill>
              </a:endParaRPr>
            </a:p>
          </p:txBody>
        </p:sp>
        <p:sp>
          <p:nvSpPr>
            <p:cNvPr id="7" name="Rectangle 6"/>
            <p:cNvSpPr/>
            <p:nvPr/>
          </p:nvSpPr>
          <p:spPr>
            <a:xfrm>
              <a:off x="-304800" y="5709729"/>
              <a:ext cx="12573000" cy="130067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sp>
        <p:nvSpPr>
          <p:cNvPr id="2" name="Title 1"/>
          <p:cNvSpPr>
            <a:spLocks noGrp="1"/>
          </p:cNvSpPr>
          <p:nvPr>
            <p:ph type="ctrTitle"/>
          </p:nvPr>
        </p:nvSpPr>
        <p:spPr>
          <a:xfrm>
            <a:off x="431188" y="-76200"/>
            <a:ext cx="11430000" cy="2286000"/>
          </a:xfrm>
        </p:spPr>
        <p:txBody>
          <a:bodyPr>
            <a:normAutofit/>
          </a:bodyPr>
          <a:lstStyle/>
          <a:p>
            <a:r>
              <a:rPr lang="en-US" sz="5400" b="1" dirty="0" smtClean="0">
                <a:solidFill>
                  <a:schemeClr val="accent6">
                    <a:lumMod val="60000"/>
                    <a:lumOff val="40000"/>
                  </a:schemeClr>
                </a:solidFill>
                <a:latin typeface="Cambria" panose="02040503050406030204" pitchFamily="18" charset="0"/>
              </a:rPr>
              <a:t>TAMING THE DRAGON</a:t>
            </a:r>
            <a:r>
              <a:rPr lang="en-US" dirty="0" smtClean="0">
                <a:solidFill>
                  <a:schemeClr val="accent6">
                    <a:lumMod val="60000"/>
                    <a:lumOff val="40000"/>
                  </a:schemeClr>
                </a:solidFill>
                <a:latin typeface="Cambria" panose="02040503050406030204" pitchFamily="18" charset="0"/>
              </a:rPr>
              <a:t/>
            </a:r>
            <a:br>
              <a:rPr lang="en-US" dirty="0" smtClean="0">
                <a:solidFill>
                  <a:schemeClr val="accent6">
                    <a:lumMod val="60000"/>
                    <a:lumOff val="40000"/>
                  </a:schemeClr>
                </a:solidFill>
                <a:latin typeface="Cambria" panose="02040503050406030204" pitchFamily="18" charset="0"/>
              </a:rPr>
            </a:br>
            <a:r>
              <a:rPr lang="en-US" sz="3200" dirty="0" smtClean="0">
                <a:solidFill>
                  <a:schemeClr val="accent6">
                    <a:lumMod val="60000"/>
                    <a:lumOff val="40000"/>
                  </a:schemeClr>
                </a:solidFill>
                <a:latin typeface="Cambria" panose="02040503050406030204" pitchFamily="18" charset="0"/>
              </a:rPr>
              <a:t>Strategies </a:t>
            </a:r>
            <a:r>
              <a:rPr lang="en-US" sz="3200" dirty="0">
                <a:solidFill>
                  <a:schemeClr val="accent6">
                    <a:lumMod val="60000"/>
                    <a:lumOff val="40000"/>
                  </a:schemeClr>
                </a:solidFill>
                <a:latin typeface="Cambria" panose="02040503050406030204" pitchFamily="18" charset="0"/>
              </a:rPr>
              <a:t>for </a:t>
            </a:r>
            <a:r>
              <a:rPr lang="en-US" sz="3200" dirty="0" smtClean="0">
                <a:solidFill>
                  <a:schemeClr val="accent6">
                    <a:lumMod val="60000"/>
                    <a:lumOff val="40000"/>
                  </a:schemeClr>
                </a:solidFill>
                <a:latin typeface="Cambria" panose="02040503050406030204" pitchFamily="18" charset="0"/>
              </a:rPr>
              <a:t>Successful </a:t>
            </a:r>
            <a:r>
              <a:rPr lang="en-US" sz="3200" dirty="0">
                <a:solidFill>
                  <a:schemeClr val="accent6">
                    <a:lumMod val="60000"/>
                    <a:lumOff val="40000"/>
                  </a:schemeClr>
                </a:solidFill>
                <a:latin typeface="Cambria" panose="02040503050406030204" pitchFamily="18" charset="0"/>
              </a:rPr>
              <a:t>I</a:t>
            </a:r>
            <a:r>
              <a:rPr lang="en-US" sz="3200" dirty="0" smtClean="0">
                <a:solidFill>
                  <a:schemeClr val="accent6">
                    <a:lumMod val="60000"/>
                    <a:lumOff val="40000"/>
                  </a:schemeClr>
                </a:solidFill>
                <a:latin typeface="Cambria" panose="02040503050406030204" pitchFamily="18" charset="0"/>
              </a:rPr>
              <a:t>mplementation </a:t>
            </a:r>
            <a:r>
              <a:rPr lang="en-US" sz="3200" dirty="0">
                <a:solidFill>
                  <a:schemeClr val="accent6">
                    <a:lumMod val="60000"/>
                    <a:lumOff val="40000"/>
                  </a:schemeClr>
                </a:solidFill>
                <a:latin typeface="Cambria" panose="02040503050406030204" pitchFamily="18" charset="0"/>
              </a:rPr>
              <a:t>of </a:t>
            </a:r>
            <a:r>
              <a:rPr lang="en-US" sz="3200" dirty="0" smtClean="0">
                <a:solidFill>
                  <a:schemeClr val="accent6">
                    <a:lumMod val="60000"/>
                    <a:lumOff val="40000"/>
                  </a:schemeClr>
                </a:solidFill>
                <a:latin typeface="Cambria" panose="02040503050406030204" pitchFamily="18" charset="0"/>
              </a:rPr>
              <a:t/>
            </a:r>
            <a:br>
              <a:rPr lang="en-US" sz="3200" dirty="0" smtClean="0">
                <a:solidFill>
                  <a:schemeClr val="accent6">
                    <a:lumMod val="60000"/>
                    <a:lumOff val="40000"/>
                  </a:schemeClr>
                </a:solidFill>
                <a:latin typeface="Cambria" panose="02040503050406030204" pitchFamily="18" charset="0"/>
              </a:rPr>
            </a:br>
            <a:r>
              <a:rPr lang="en-US" sz="3200" dirty="0" smtClean="0">
                <a:solidFill>
                  <a:schemeClr val="accent6">
                    <a:lumMod val="60000"/>
                    <a:lumOff val="40000"/>
                  </a:schemeClr>
                </a:solidFill>
                <a:latin typeface="Cambria" panose="02040503050406030204" pitchFamily="18" charset="0"/>
              </a:rPr>
              <a:t>Speech </a:t>
            </a:r>
            <a:r>
              <a:rPr lang="en-US" sz="3200" dirty="0">
                <a:solidFill>
                  <a:schemeClr val="accent6">
                    <a:lumMod val="60000"/>
                    <a:lumOff val="40000"/>
                  </a:schemeClr>
                </a:solidFill>
                <a:latin typeface="Cambria" panose="02040503050406030204" pitchFamily="18" charset="0"/>
              </a:rPr>
              <a:t>Recognition Software </a:t>
            </a:r>
            <a:endParaRPr lang="en-US" dirty="0">
              <a:solidFill>
                <a:schemeClr val="accent6">
                  <a:lumMod val="60000"/>
                  <a:lumOff val="40000"/>
                </a:schemeClr>
              </a:solidFill>
              <a:latin typeface="Cambria" panose="02040503050406030204" pitchFamily="18" charset="0"/>
            </a:endParaRPr>
          </a:p>
        </p:txBody>
      </p:sp>
      <p:sp>
        <p:nvSpPr>
          <p:cNvPr id="3" name="Subtitle 2"/>
          <p:cNvSpPr>
            <a:spLocks noGrp="1"/>
          </p:cNvSpPr>
          <p:nvPr>
            <p:ph type="subTitle" idx="1"/>
          </p:nvPr>
        </p:nvSpPr>
        <p:spPr>
          <a:xfrm>
            <a:off x="762000" y="6019800"/>
            <a:ext cx="10820400" cy="990600"/>
          </a:xfrm>
        </p:spPr>
        <p:txBody>
          <a:bodyPr/>
          <a:lstStyle/>
          <a:p>
            <a:pPr>
              <a:lnSpc>
                <a:spcPts val="2000"/>
              </a:lnSpc>
            </a:pPr>
            <a:r>
              <a:rPr lang="en-US" dirty="0">
                <a:solidFill>
                  <a:schemeClr val="accent6">
                    <a:lumMod val="60000"/>
                    <a:lumOff val="40000"/>
                  </a:schemeClr>
                </a:solidFill>
                <a:latin typeface="Cambria" panose="02040503050406030204" pitchFamily="18" charset="0"/>
              </a:rPr>
              <a:t>Michelle </a:t>
            </a:r>
            <a:r>
              <a:rPr lang="en-US" dirty="0" smtClean="0">
                <a:solidFill>
                  <a:schemeClr val="accent6">
                    <a:lumMod val="60000"/>
                    <a:lumOff val="40000"/>
                  </a:schemeClr>
                </a:solidFill>
                <a:latin typeface="Cambria" panose="02040503050406030204" pitchFamily="18" charset="0"/>
              </a:rPr>
              <a:t>Strong</a:t>
            </a:r>
            <a:endParaRPr lang="en-US" dirty="0">
              <a:solidFill>
                <a:schemeClr val="accent6">
                  <a:lumMod val="60000"/>
                  <a:lumOff val="40000"/>
                </a:schemeClr>
              </a:solidFill>
              <a:latin typeface="Cambria" panose="02040503050406030204" pitchFamily="18" charset="0"/>
            </a:endParaRPr>
          </a:p>
          <a:p>
            <a:pPr>
              <a:lnSpc>
                <a:spcPts val="2000"/>
              </a:lnSpc>
            </a:pPr>
            <a:r>
              <a:rPr lang="en-US" dirty="0">
                <a:solidFill>
                  <a:schemeClr val="accent6">
                    <a:lumMod val="60000"/>
                    <a:lumOff val="40000"/>
                  </a:schemeClr>
                </a:solidFill>
                <a:latin typeface="Cambria" panose="02040503050406030204" pitchFamily="18" charset="0"/>
              </a:rPr>
              <a:t>Don </a:t>
            </a:r>
            <a:r>
              <a:rPr lang="en-US" dirty="0" err="1" smtClean="0">
                <a:solidFill>
                  <a:schemeClr val="accent6">
                    <a:lumMod val="60000"/>
                    <a:lumOff val="40000"/>
                  </a:schemeClr>
                </a:solidFill>
                <a:latin typeface="Cambria" panose="02040503050406030204" pitchFamily="18" charset="0"/>
              </a:rPr>
              <a:t>Leben</a:t>
            </a:r>
            <a:endParaRPr lang="en-US" dirty="0" smtClean="0">
              <a:solidFill>
                <a:schemeClr val="accent6">
                  <a:lumMod val="60000"/>
                  <a:lumOff val="40000"/>
                </a:schemeClr>
              </a:solidFill>
              <a:latin typeface="Cambria" panose="02040503050406030204" pitchFamily="18" charset="0"/>
            </a:endParaRPr>
          </a:p>
        </p:txBody>
      </p:sp>
    </p:spTree>
    <p:extLst>
      <p:ext uri="{BB962C8B-B14F-4D97-AF65-F5344CB8AC3E}">
        <p14:creationId xmlns:p14="http://schemas.microsoft.com/office/powerpoint/2010/main" val="52012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Poll Results"/>
          <p:cNvSpPr txBox="1">
            <a:spLocks/>
          </p:cNvSpPr>
          <p:nvPr/>
        </p:nvSpPr>
        <p:spPr>
          <a:xfrm>
            <a:off x="-152400" y="-60158"/>
            <a:ext cx="12801600" cy="1812758"/>
          </a:xfrm>
          <a:prstGeom prst="rect">
            <a:avLst/>
          </a:prstGeom>
          <a:solidFill>
            <a:schemeClr val="tx1">
              <a:lumMod val="75000"/>
              <a:lumOff val="25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r>
              <a:rPr lang="en-US" sz="7200" dirty="0" smtClean="0">
                <a:solidFill>
                  <a:schemeClr val="accent6">
                    <a:lumMod val="40000"/>
                    <a:lumOff val="60000"/>
                  </a:schemeClr>
                </a:solidFill>
                <a:latin typeface="Cambria" panose="02040503050406030204" pitchFamily="18" charset="0"/>
              </a:rPr>
              <a:t>Poll Results</a:t>
            </a:r>
            <a:endParaRPr lang="en-US" sz="7200" dirty="0">
              <a:solidFill>
                <a:schemeClr val="accent6">
                  <a:lumMod val="40000"/>
                  <a:lumOff val="60000"/>
                </a:schemeClr>
              </a:solidFill>
              <a:latin typeface="Cambria" panose="02040503050406030204" pitchFamily="18" charset="0"/>
            </a:endParaRPr>
          </a:p>
        </p:txBody>
      </p:sp>
      <p:sp>
        <p:nvSpPr>
          <p:cNvPr id="4" name="Content Placeholder 4" descr="What is your role within VA?&#10;A. Health Information Management&#10;B. Clinical Provider/Staff&#10;C. Informatics&#10;D. Leadership&#10;E. Information Technology&#10;F. Other&#10;"/>
          <p:cNvSpPr txBox="1">
            <a:spLocks/>
          </p:cNvSpPr>
          <p:nvPr/>
        </p:nvSpPr>
        <p:spPr>
          <a:xfrm>
            <a:off x="381000" y="2133600"/>
            <a:ext cx="6553200"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dirty="0" smtClean="0">
                <a:solidFill>
                  <a:schemeClr val="bg2">
                    <a:lumMod val="10000"/>
                  </a:schemeClr>
                </a:solidFill>
                <a:latin typeface="Cambria" panose="02040503050406030204" pitchFamily="18" charset="0"/>
              </a:rPr>
              <a:t>What is your role within VA?</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Health Information Management</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Clinical Provider/Staff</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Informatics</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Leadership</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Information Technology</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Other</a:t>
            </a:r>
            <a:endParaRPr lang="en-US" sz="3000" dirty="0">
              <a:solidFill>
                <a:schemeClr val="bg2">
                  <a:lumMod val="10000"/>
                </a:schemeClr>
              </a:solidFill>
              <a:latin typeface="Cambria" panose="02040503050406030204" pitchFamily="18" charset="0"/>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304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383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Poll Results"/>
          <p:cNvSpPr txBox="1">
            <a:spLocks/>
          </p:cNvSpPr>
          <p:nvPr/>
        </p:nvSpPr>
        <p:spPr>
          <a:xfrm>
            <a:off x="-152400" y="-60158"/>
            <a:ext cx="12801600" cy="1812758"/>
          </a:xfrm>
          <a:prstGeom prst="rect">
            <a:avLst/>
          </a:prstGeom>
          <a:solidFill>
            <a:schemeClr val="tx1">
              <a:lumMod val="75000"/>
              <a:lumOff val="25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r>
              <a:rPr lang="en-US" sz="7200" dirty="0" smtClean="0">
                <a:solidFill>
                  <a:schemeClr val="accent6">
                    <a:lumMod val="40000"/>
                    <a:lumOff val="60000"/>
                  </a:schemeClr>
                </a:solidFill>
                <a:latin typeface="Cambria" panose="02040503050406030204" pitchFamily="18" charset="0"/>
              </a:rPr>
              <a:t>Poll Results</a:t>
            </a:r>
            <a:endParaRPr lang="en-US" sz="7200" dirty="0">
              <a:solidFill>
                <a:schemeClr val="accent6">
                  <a:lumMod val="40000"/>
                  <a:lumOff val="60000"/>
                </a:schemeClr>
              </a:solidFill>
              <a:latin typeface="Cambria" panose="02040503050406030204" pitchFamily="18" charset="0"/>
            </a:endParaRPr>
          </a:p>
        </p:txBody>
      </p:sp>
      <p:sp>
        <p:nvSpPr>
          <p:cNvPr id="4" name="Content Placeholder 4" descr="What is your role within VA?&#10;A. Health Information Management&#10;B. Clinical Provider/Staff&#10;C. Informatics&#10;D. Leadership&#10;E. Information Technology&#10;F. Other&#10;"/>
          <p:cNvSpPr txBox="1">
            <a:spLocks/>
          </p:cNvSpPr>
          <p:nvPr/>
        </p:nvSpPr>
        <p:spPr>
          <a:xfrm>
            <a:off x="381000" y="2133600"/>
            <a:ext cx="6553200"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dirty="0" smtClean="0">
                <a:solidFill>
                  <a:schemeClr val="bg2">
                    <a:lumMod val="10000"/>
                  </a:schemeClr>
                </a:solidFill>
                <a:latin typeface="Cambria" panose="02040503050406030204" pitchFamily="18" charset="0"/>
              </a:rPr>
              <a:t>What is your role within VA?</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Health Information Management</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Clinical Provider/Staff</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Informatics</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Leadership</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Information Technology</a:t>
            </a:r>
          </a:p>
          <a:p>
            <a:pPr marL="1314450" lvl="2" indent="-514350">
              <a:buFont typeface="+mj-lt"/>
              <a:buAutoNum type="alphaUcPeriod"/>
            </a:pPr>
            <a:r>
              <a:rPr lang="en-US" sz="3000" dirty="0" smtClean="0">
                <a:solidFill>
                  <a:schemeClr val="bg2">
                    <a:lumMod val="10000"/>
                  </a:schemeClr>
                </a:solidFill>
                <a:latin typeface="Cambria" panose="02040503050406030204" pitchFamily="18" charset="0"/>
              </a:rPr>
              <a:t>Other</a:t>
            </a:r>
            <a:endParaRPr lang="en-US" sz="3000" dirty="0">
              <a:solidFill>
                <a:schemeClr val="bg2">
                  <a:lumMod val="10000"/>
                </a:schemeClr>
              </a:solidFill>
              <a:latin typeface="Cambria" panose="02040503050406030204" pitchFamily="18" charset="0"/>
            </a:endParaRPr>
          </a:p>
        </p:txBody>
      </p:sp>
      <p:pic>
        <p:nvPicPr>
          <p:cNvPr id="6"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9800" y="304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0430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5" name="Group 4" descr="Rainroad tracks"/>
          <p:cNvGrpSpPr/>
          <p:nvPr/>
        </p:nvGrpSpPr>
        <p:grpSpPr>
          <a:xfrm>
            <a:off x="-533400" y="-1069902"/>
            <a:ext cx="13339735" cy="9144001"/>
            <a:chOff x="-533400" y="-1069902"/>
            <a:chExt cx="13339735" cy="914400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069902"/>
              <a:ext cx="12882535" cy="8798771"/>
            </a:xfrm>
            <a:prstGeom prst="rect">
              <a:avLst/>
            </a:prstGeom>
          </p:spPr>
        </p:pic>
        <p:sp>
          <p:nvSpPr>
            <p:cNvPr id="27" name="Rectangle 26"/>
            <p:cNvSpPr/>
            <p:nvPr/>
          </p:nvSpPr>
          <p:spPr>
            <a:xfrm>
              <a:off x="-533400" y="-1069901"/>
              <a:ext cx="13106400" cy="9144000"/>
            </a:xfrm>
            <a:prstGeom prst="rect">
              <a:avLst/>
            </a:prstGeom>
            <a:solidFill>
              <a:schemeClr val="bg1">
                <a:lumMod val="65000"/>
                <a:alpha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1621714" y="5388463"/>
            <a:ext cx="9068116" cy="1302653"/>
          </a:xfrm>
        </p:spPr>
        <p:txBody>
          <a:bodyPr>
            <a:noAutofit/>
          </a:bodyPr>
          <a:lstStyle/>
          <a:p>
            <a:pPr>
              <a:lnSpc>
                <a:spcPts val="7500"/>
              </a:lnSpc>
            </a:pPr>
            <a:r>
              <a:rPr lang="en-US" sz="8000" b="1" spc="-100" dirty="0" smtClean="0">
                <a:solidFill>
                  <a:schemeClr val="tx1">
                    <a:lumMod val="75000"/>
                    <a:lumOff val="25000"/>
                  </a:schemeClr>
                </a:solidFill>
              </a:rPr>
              <a:t>VISN 2 JOURNEY</a:t>
            </a:r>
            <a:endParaRPr lang="en-US" sz="8000" b="1" spc="-100" dirty="0">
              <a:solidFill>
                <a:schemeClr val="tx1">
                  <a:lumMod val="75000"/>
                  <a:lumOff val="25000"/>
                </a:schemeClr>
              </a:solidFill>
            </a:endParaRPr>
          </a:p>
        </p:txBody>
      </p:sp>
      <p:grpSp>
        <p:nvGrpSpPr>
          <p:cNvPr id="3" name="Group 2" descr="2011: Dragon 10.1&#10;500+ Active Users&#10;2014: Dragon 360"/>
          <p:cNvGrpSpPr/>
          <p:nvPr/>
        </p:nvGrpSpPr>
        <p:grpSpPr>
          <a:xfrm>
            <a:off x="685800" y="2594159"/>
            <a:ext cx="11236861" cy="1756550"/>
            <a:chOff x="685800" y="2594159"/>
            <a:chExt cx="11236861" cy="1756550"/>
          </a:xfrm>
        </p:grpSpPr>
        <p:grpSp>
          <p:nvGrpSpPr>
            <p:cNvPr id="18" name="Group 17"/>
            <p:cNvGrpSpPr/>
            <p:nvPr/>
          </p:nvGrpSpPr>
          <p:grpSpPr>
            <a:xfrm>
              <a:off x="685800" y="2594159"/>
              <a:ext cx="3352800" cy="1738937"/>
              <a:chOff x="838200" y="3987353"/>
              <a:chExt cx="3352800" cy="1738937"/>
            </a:xfrm>
          </p:grpSpPr>
          <p:sp>
            <p:nvSpPr>
              <p:cNvPr id="11" name="TextBox 10"/>
              <p:cNvSpPr txBox="1"/>
              <p:nvPr/>
            </p:nvSpPr>
            <p:spPr>
              <a:xfrm>
                <a:off x="1371600" y="3987353"/>
                <a:ext cx="2514600" cy="1323439"/>
              </a:xfrm>
              <a:prstGeom prst="rect">
                <a:avLst/>
              </a:prstGeom>
              <a:noFill/>
            </p:spPr>
            <p:txBody>
              <a:bodyPr wrap="square" rtlCol="0">
                <a:spAutoFit/>
              </a:bodyPr>
              <a:lstStyle/>
              <a:p>
                <a:r>
                  <a:rPr lang="en-US" sz="8000" b="1" dirty="0" smtClean="0">
                    <a:solidFill>
                      <a:schemeClr val="accent6">
                        <a:lumMod val="60000"/>
                        <a:lumOff val="40000"/>
                      </a:schemeClr>
                    </a:solidFill>
                  </a:rPr>
                  <a:t>2011</a:t>
                </a:r>
                <a:endParaRPr lang="en-US" sz="8000" b="1" dirty="0">
                  <a:solidFill>
                    <a:schemeClr val="accent6">
                      <a:lumMod val="60000"/>
                      <a:lumOff val="40000"/>
                    </a:schemeClr>
                  </a:solidFill>
                </a:endParaRPr>
              </a:p>
            </p:txBody>
          </p:sp>
          <p:sp>
            <p:nvSpPr>
              <p:cNvPr id="12" name="TextBox 11"/>
              <p:cNvSpPr txBox="1"/>
              <p:nvPr/>
            </p:nvSpPr>
            <p:spPr>
              <a:xfrm>
                <a:off x="838200" y="4895293"/>
                <a:ext cx="3352800" cy="830997"/>
              </a:xfrm>
              <a:prstGeom prst="rect">
                <a:avLst/>
              </a:prstGeom>
              <a:noFill/>
            </p:spPr>
            <p:txBody>
              <a:bodyPr wrap="square" rtlCol="0">
                <a:spAutoFit/>
              </a:bodyPr>
              <a:lstStyle/>
              <a:p>
                <a:r>
                  <a:rPr lang="en-US" sz="4800" b="1" dirty="0" smtClean="0">
                    <a:solidFill>
                      <a:schemeClr val="tx1">
                        <a:lumMod val="75000"/>
                        <a:lumOff val="25000"/>
                      </a:schemeClr>
                    </a:solidFill>
                  </a:rPr>
                  <a:t>Dragon 10.1</a:t>
                </a:r>
                <a:endParaRPr lang="en-US" sz="4800" b="1" dirty="0">
                  <a:solidFill>
                    <a:schemeClr val="tx1">
                      <a:lumMod val="75000"/>
                      <a:lumOff val="25000"/>
                    </a:schemeClr>
                  </a:solidFill>
                </a:endParaRPr>
              </a:p>
            </p:txBody>
          </p:sp>
        </p:grpSp>
        <p:grpSp>
          <p:nvGrpSpPr>
            <p:cNvPr id="17" name="Group 16"/>
            <p:cNvGrpSpPr/>
            <p:nvPr/>
          </p:nvGrpSpPr>
          <p:grpSpPr>
            <a:xfrm>
              <a:off x="8569861" y="2594159"/>
              <a:ext cx="3352800" cy="1738937"/>
              <a:chOff x="3657600" y="1833027"/>
              <a:chExt cx="3352800" cy="1738937"/>
            </a:xfrm>
          </p:grpSpPr>
          <p:sp>
            <p:nvSpPr>
              <p:cNvPr id="13" name="TextBox 12"/>
              <p:cNvSpPr txBox="1"/>
              <p:nvPr/>
            </p:nvSpPr>
            <p:spPr>
              <a:xfrm>
                <a:off x="4191000" y="1833027"/>
                <a:ext cx="2514600" cy="1323439"/>
              </a:xfrm>
              <a:prstGeom prst="rect">
                <a:avLst/>
              </a:prstGeom>
              <a:noFill/>
            </p:spPr>
            <p:txBody>
              <a:bodyPr wrap="square" rtlCol="0">
                <a:spAutoFit/>
              </a:bodyPr>
              <a:lstStyle/>
              <a:p>
                <a:r>
                  <a:rPr lang="en-US" sz="8000" b="1" dirty="0" smtClean="0">
                    <a:solidFill>
                      <a:schemeClr val="accent6">
                        <a:lumMod val="60000"/>
                        <a:lumOff val="40000"/>
                      </a:schemeClr>
                    </a:solidFill>
                  </a:rPr>
                  <a:t>2014</a:t>
                </a:r>
                <a:endParaRPr lang="en-US" sz="8000" b="1" dirty="0">
                  <a:solidFill>
                    <a:schemeClr val="accent6">
                      <a:lumMod val="60000"/>
                      <a:lumOff val="40000"/>
                    </a:schemeClr>
                  </a:solidFill>
                </a:endParaRPr>
              </a:p>
            </p:txBody>
          </p:sp>
          <p:sp>
            <p:nvSpPr>
              <p:cNvPr id="14" name="TextBox 13"/>
              <p:cNvSpPr txBox="1"/>
              <p:nvPr/>
            </p:nvSpPr>
            <p:spPr>
              <a:xfrm>
                <a:off x="3657600" y="2740967"/>
                <a:ext cx="3352800" cy="830997"/>
              </a:xfrm>
              <a:prstGeom prst="rect">
                <a:avLst/>
              </a:prstGeom>
              <a:noFill/>
            </p:spPr>
            <p:txBody>
              <a:bodyPr wrap="square" rtlCol="0">
                <a:spAutoFit/>
              </a:bodyPr>
              <a:lstStyle/>
              <a:p>
                <a:r>
                  <a:rPr lang="en-US" sz="4800" b="1" dirty="0" smtClean="0">
                    <a:solidFill>
                      <a:schemeClr val="tx1">
                        <a:lumMod val="75000"/>
                        <a:lumOff val="25000"/>
                      </a:schemeClr>
                    </a:solidFill>
                  </a:rPr>
                  <a:t>Dragon 360</a:t>
                </a:r>
                <a:endParaRPr lang="en-US" sz="4800" b="1" dirty="0">
                  <a:solidFill>
                    <a:schemeClr val="tx1">
                      <a:lumMod val="75000"/>
                      <a:lumOff val="25000"/>
                    </a:schemeClr>
                  </a:solidFill>
                </a:endParaRPr>
              </a:p>
            </p:txBody>
          </p:sp>
        </p:grpSp>
        <p:grpSp>
          <p:nvGrpSpPr>
            <p:cNvPr id="28" name="Group 27"/>
            <p:cNvGrpSpPr/>
            <p:nvPr/>
          </p:nvGrpSpPr>
          <p:grpSpPr>
            <a:xfrm>
              <a:off x="4580020" y="2605412"/>
              <a:ext cx="3352800" cy="1745297"/>
              <a:chOff x="3162300" y="1428998"/>
              <a:chExt cx="3352800" cy="1745297"/>
            </a:xfrm>
          </p:grpSpPr>
          <p:sp>
            <p:nvSpPr>
              <p:cNvPr id="24" name="TextBox 23"/>
              <p:cNvSpPr txBox="1"/>
              <p:nvPr/>
            </p:nvSpPr>
            <p:spPr>
              <a:xfrm>
                <a:off x="3759868" y="1428998"/>
                <a:ext cx="2514600" cy="1323439"/>
              </a:xfrm>
              <a:prstGeom prst="rect">
                <a:avLst/>
              </a:prstGeom>
              <a:noFill/>
            </p:spPr>
            <p:txBody>
              <a:bodyPr wrap="square" rtlCol="0">
                <a:spAutoFit/>
              </a:bodyPr>
              <a:lstStyle/>
              <a:p>
                <a:r>
                  <a:rPr lang="en-US" sz="8000" b="1" dirty="0" smtClean="0">
                    <a:solidFill>
                      <a:schemeClr val="accent6">
                        <a:lumMod val="60000"/>
                        <a:lumOff val="40000"/>
                      </a:schemeClr>
                    </a:solidFill>
                  </a:rPr>
                  <a:t>500+</a:t>
                </a:r>
                <a:endParaRPr lang="en-US" sz="8000" b="1" dirty="0">
                  <a:solidFill>
                    <a:schemeClr val="accent6">
                      <a:lumMod val="60000"/>
                      <a:lumOff val="40000"/>
                    </a:schemeClr>
                  </a:solidFill>
                </a:endParaRPr>
              </a:p>
            </p:txBody>
          </p:sp>
          <p:sp>
            <p:nvSpPr>
              <p:cNvPr id="25" name="TextBox 24"/>
              <p:cNvSpPr txBox="1"/>
              <p:nvPr/>
            </p:nvSpPr>
            <p:spPr>
              <a:xfrm>
                <a:off x="3162300" y="2343298"/>
                <a:ext cx="3352800" cy="830997"/>
              </a:xfrm>
              <a:prstGeom prst="rect">
                <a:avLst/>
              </a:prstGeom>
              <a:noFill/>
            </p:spPr>
            <p:txBody>
              <a:bodyPr wrap="square" rtlCol="0">
                <a:spAutoFit/>
              </a:bodyPr>
              <a:lstStyle/>
              <a:p>
                <a:r>
                  <a:rPr lang="en-US" sz="4800" b="1" dirty="0" smtClean="0">
                    <a:solidFill>
                      <a:schemeClr val="tx1">
                        <a:lumMod val="75000"/>
                        <a:lumOff val="25000"/>
                      </a:schemeClr>
                    </a:solidFill>
                  </a:rPr>
                  <a:t>Active Users</a:t>
                </a:r>
                <a:endParaRPr lang="en-US" sz="4800" b="1" dirty="0">
                  <a:solidFill>
                    <a:schemeClr val="tx1">
                      <a:lumMod val="75000"/>
                      <a:lumOff val="25000"/>
                    </a:schemeClr>
                  </a:solidFill>
                </a:endParaRPr>
              </a:p>
            </p:txBody>
          </p:sp>
        </p:grpSp>
      </p:grpSp>
    </p:spTree>
    <p:extLst>
      <p:ext uri="{BB962C8B-B14F-4D97-AF65-F5344CB8AC3E}">
        <p14:creationId xmlns:p14="http://schemas.microsoft.com/office/powerpoint/2010/main" val="1047420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Title 3" descr="Poll Question"/>
          <p:cNvSpPr txBox="1">
            <a:spLocks/>
          </p:cNvSpPr>
          <p:nvPr/>
        </p:nvSpPr>
        <p:spPr>
          <a:xfrm>
            <a:off x="-609600" y="-60325"/>
            <a:ext cx="12801600" cy="181292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r>
              <a:rPr lang="en-US" sz="7200" dirty="0" smtClean="0">
                <a:solidFill>
                  <a:schemeClr val="accent6">
                    <a:lumMod val="40000"/>
                    <a:lumOff val="60000"/>
                  </a:schemeClr>
                </a:solidFill>
                <a:latin typeface="Cambria" panose="02040503050406030204" pitchFamily="18" charset="0"/>
              </a:rPr>
              <a:t>Poll Question</a:t>
            </a:r>
            <a:endParaRPr lang="en-US" sz="7200" dirty="0">
              <a:solidFill>
                <a:schemeClr val="accent6">
                  <a:lumMod val="40000"/>
                  <a:lumOff val="60000"/>
                </a:schemeClr>
              </a:solidFill>
              <a:latin typeface="Cambria" panose="02040503050406030204" pitchFamily="18" charset="0"/>
            </a:endParaRPr>
          </a:p>
        </p:txBody>
      </p:sp>
      <p:sp>
        <p:nvSpPr>
          <p:cNvPr id="7" name="Content Placeholder 4" descr="What experience do you have with speech recognition software?&#10;A. Very experienced (expert)&#10;B. Limited experience (familiar with functionality)&#10;C. No experience&#10;D. Have it on my smartphone &#10;"/>
          <p:cNvSpPr txBox="1">
            <a:spLocks/>
          </p:cNvSpPr>
          <p:nvPr/>
        </p:nvSpPr>
        <p:spPr>
          <a:xfrm>
            <a:off x="1295400" y="1889125"/>
            <a:ext cx="9372600"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dirty="0" smtClean="0">
                <a:solidFill>
                  <a:schemeClr val="accent6">
                    <a:lumMod val="40000"/>
                    <a:lumOff val="60000"/>
                  </a:schemeClr>
                </a:solidFill>
                <a:latin typeface="Cambria" panose="02040503050406030204" pitchFamily="18" charset="0"/>
              </a:rPr>
              <a:t>What experience do you have with speech recognition software?</a:t>
            </a:r>
          </a:p>
          <a:p>
            <a:pPr marL="1771650" lvl="3" indent="-514350">
              <a:buFont typeface="+mj-lt"/>
              <a:buAutoNum type="alphaUcPeriod"/>
            </a:pPr>
            <a:r>
              <a:rPr lang="en-US" sz="3600" dirty="0">
                <a:solidFill>
                  <a:schemeClr val="accent6">
                    <a:lumMod val="40000"/>
                    <a:lumOff val="60000"/>
                  </a:schemeClr>
                </a:solidFill>
                <a:latin typeface="Cambria" panose="02040503050406030204" pitchFamily="18" charset="0"/>
              </a:rPr>
              <a:t>Very experienced </a:t>
            </a:r>
            <a:r>
              <a:rPr lang="en-US" sz="3600" dirty="0" smtClean="0">
                <a:solidFill>
                  <a:schemeClr val="accent6">
                    <a:lumMod val="40000"/>
                    <a:lumOff val="60000"/>
                  </a:schemeClr>
                </a:solidFill>
                <a:latin typeface="Cambria" panose="02040503050406030204" pitchFamily="18" charset="0"/>
              </a:rPr>
              <a:t>(expert</a:t>
            </a:r>
            <a:r>
              <a:rPr lang="en-US" sz="3600" dirty="0">
                <a:solidFill>
                  <a:schemeClr val="accent6">
                    <a:lumMod val="40000"/>
                    <a:lumOff val="60000"/>
                  </a:schemeClr>
                </a:solidFill>
                <a:latin typeface="Cambria" panose="02040503050406030204" pitchFamily="18" charset="0"/>
              </a:rPr>
              <a:t>)</a:t>
            </a:r>
          </a:p>
          <a:p>
            <a:pPr marL="1771650" lvl="3" indent="-514350">
              <a:buFont typeface="+mj-lt"/>
              <a:buAutoNum type="alphaUcPeriod"/>
            </a:pPr>
            <a:r>
              <a:rPr lang="en-US" sz="3600" dirty="0">
                <a:solidFill>
                  <a:schemeClr val="accent6">
                    <a:lumMod val="40000"/>
                    <a:lumOff val="60000"/>
                  </a:schemeClr>
                </a:solidFill>
                <a:latin typeface="Cambria" panose="02040503050406030204" pitchFamily="18" charset="0"/>
              </a:rPr>
              <a:t>Limited experience (familiar with functionality)</a:t>
            </a:r>
          </a:p>
          <a:p>
            <a:pPr marL="1771650" lvl="3" indent="-514350">
              <a:buFont typeface="+mj-lt"/>
              <a:buAutoNum type="alphaUcPeriod"/>
            </a:pPr>
            <a:r>
              <a:rPr lang="en-US" sz="3600" dirty="0">
                <a:solidFill>
                  <a:schemeClr val="accent6">
                    <a:lumMod val="40000"/>
                    <a:lumOff val="60000"/>
                  </a:schemeClr>
                </a:solidFill>
                <a:latin typeface="Cambria" panose="02040503050406030204" pitchFamily="18" charset="0"/>
              </a:rPr>
              <a:t>No experience</a:t>
            </a:r>
          </a:p>
          <a:p>
            <a:pPr marL="1771650" lvl="3" indent="-514350">
              <a:buFont typeface="+mj-lt"/>
              <a:buAutoNum type="alphaUcPeriod"/>
            </a:pPr>
            <a:r>
              <a:rPr lang="en-US" sz="3600" dirty="0">
                <a:solidFill>
                  <a:schemeClr val="accent6">
                    <a:lumMod val="40000"/>
                    <a:lumOff val="60000"/>
                  </a:schemeClr>
                </a:solidFill>
                <a:latin typeface="Cambria" panose="02040503050406030204" pitchFamily="18" charset="0"/>
              </a:rPr>
              <a:t>Have it on my </a:t>
            </a:r>
            <a:r>
              <a:rPr lang="en-US" sz="3600" dirty="0" smtClean="0">
                <a:solidFill>
                  <a:schemeClr val="accent6">
                    <a:lumMod val="40000"/>
                    <a:lumOff val="60000"/>
                  </a:schemeClr>
                </a:solidFill>
                <a:latin typeface="Cambria" panose="02040503050406030204" pitchFamily="18" charset="0"/>
              </a:rPr>
              <a:t>smartphone </a:t>
            </a:r>
            <a:endParaRPr lang="en-US" sz="3600" dirty="0">
              <a:solidFill>
                <a:schemeClr val="accent6">
                  <a:lumMod val="40000"/>
                  <a:lumOff val="60000"/>
                </a:schemeClr>
              </a:solidFill>
              <a:latin typeface="Cambria" panose="02040503050406030204" pitchFamily="18" charset="0"/>
            </a:endParaRPr>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304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30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5" name="Group 4" descr="How do we get there from here?&#10;Planning &#10;Implementation&#10;Post-Implementation"/>
          <p:cNvGrpSpPr/>
          <p:nvPr/>
        </p:nvGrpSpPr>
        <p:grpSpPr>
          <a:xfrm>
            <a:off x="-685800" y="-221057"/>
            <a:ext cx="13563600" cy="7231457"/>
            <a:chOff x="-647701" y="-221057"/>
            <a:chExt cx="13563600" cy="7231457"/>
          </a:xfrm>
        </p:grpSpPr>
        <p:sp>
          <p:nvSpPr>
            <p:cNvPr id="7" name="Title 3"/>
            <p:cNvSpPr txBox="1">
              <a:spLocks/>
            </p:cNvSpPr>
            <p:nvPr/>
          </p:nvSpPr>
          <p:spPr>
            <a:xfrm>
              <a:off x="0" y="-221057"/>
              <a:ext cx="6171083"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grpSp>
          <p:nvGrpSpPr>
            <p:cNvPr id="2" name="Group 1"/>
            <p:cNvGrpSpPr/>
            <p:nvPr/>
          </p:nvGrpSpPr>
          <p:grpSpPr>
            <a:xfrm>
              <a:off x="-647701" y="2099462"/>
              <a:ext cx="7162801" cy="4777588"/>
              <a:chOff x="-494373" y="2051752"/>
              <a:chExt cx="7337239" cy="4870883"/>
            </a:xfrm>
          </p:grpSpPr>
          <p:pic>
            <p:nvPicPr>
              <p:cNvPr id="3" name="Picture 2"/>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94373" y="2051752"/>
                <a:ext cx="7337239" cy="4870883"/>
              </a:xfrm>
              <a:prstGeom prst="rect">
                <a:avLst/>
              </a:prstGeom>
            </p:spPr>
          </p:pic>
          <p:sp>
            <p:nvSpPr>
              <p:cNvPr id="8" name="TextBox 7"/>
              <p:cNvSpPr txBox="1"/>
              <p:nvPr/>
            </p:nvSpPr>
            <p:spPr>
              <a:xfrm>
                <a:off x="2275700" y="4800601"/>
                <a:ext cx="1716423" cy="523220"/>
              </a:xfrm>
              <a:prstGeom prst="rect">
                <a:avLst/>
              </a:prstGeom>
              <a:noFill/>
            </p:spPr>
            <p:txBody>
              <a:bodyPr wrap="square" rtlCol="0">
                <a:spAutoFit/>
              </a:bodyPr>
              <a:lstStyle/>
              <a:p>
                <a:r>
                  <a:rPr lang="en-US" sz="2800" b="1" dirty="0" smtClean="0">
                    <a:solidFill>
                      <a:schemeClr val="tx1">
                        <a:lumMod val="85000"/>
                        <a:lumOff val="15000"/>
                      </a:schemeClr>
                    </a:solidFill>
                  </a:rPr>
                  <a:t>DRAGON</a:t>
                </a:r>
                <a:endParaRPr lang="en-US" sz="2800" b="1" dirty="0">
                  <a:solidFill>
                    <a:schemeClr val="tx1">
                      <a:lumMod val="85000"/>
                      <a:lumOff val="15000"/>
                    </a:schemeClr>
                  </a:solidFill>
                </a:endParaRPr>
              </a:p>
            </p:txBody>
          </p:sp>
        </p:grpSp>
        <p:sp>
          <p:nvSpPr>
            <p:cNvPr id="4" name="TextBox 3"/>
            <p:cNvSpPr txBox="1"/>
            <p:nvPr/>
          </p:nvSpPr>
          <p:spPr>
            <a:xfrm>
              <a:off x="457200" y="675144"/>
              <a:ext cx="5127428" cy="2677656"/>
            </a:xfrm>
            <a:prstGeom prst="rect">
              <a:avLst/>
            </a:prstGeom>
            <a:noFill/>
          </p:spPr>
          <p:txBody>
            <a:bodyPr wrap="square" rtlCol="0">
              <a:spAutoFit/>
            </a:bodyPr>
            <a:lstStyle/>
            <a:p>
              <a:pPr algn="ctr"/>
              <a:r>
                <a:rPr lang="en-US" sz="4800" b="1" dirty="0">
                  <a:solidFill>
                    <a:schemeClr val="accent6">
                      <a:lumMod val="40000"/>
                      <a:lumOff val="60000"/>
                    </a:schemeClr>
                  </a:solidFill>
                  <a:latin typeface="Cambria" panose="02040503050406030204" pitchFamily="18" charset="0"/>
                </a:rPr>
                <a:t>How do we get there from here?</a:t>
              </a:r>
            </a:p>
            <a:p>
              <a:pPr algn="ctr"/>
              <a:endParaRPr lang="en-US" sz="7200" dirty="0"/>
            </a:p>
          </p:txBody>
        </p:sp>
        <p:sp>
          <p:nvSpPr>
            <p:cNvPr id="10" name="TextBox 9"/>
            <p:cNvSpPr txBox="1"/>
            <p:nvPr/>
          </p:nvSpPr>
          <p:spPr>
            <a:xfrm>
              <a:off x="7315200" y="2338349"/>
              <a:ext cx="5285874" cy="923330"/>
            </a:xfrm>
            <a:prstGeom prst="rect">
              <a:avLst/>
            </a:prstGeom>
            <a:noFill/>
          </p:spPr>
          <p:txBody>
            <a:bodyPr wrap="square" rtlCol="0">
              <a:spAutoFit/>
            </a:bodyPr>
            <a:lstStyle/>
            <a:p>
              <a:r>
                <a:rPr lang="en-US" sz="5400" b="1" dirty="0" smtClean="0">
                  <a:solidFill>
                    <a:schemeClr val="accent6">
                      <a:lumMod val="40000"/>
                      <a:lumOff val="60000"/>
                    </a:schemeClr>
                  </a:solidFill>
                  <a:latin typeface="Cambria" panose="02040503050406030204" pitchFamily="18" charset="0"/>
                </a:rPr>
                <a:t>PLANNING</a:t>
              </a:r>
              <a:endParaRPr lang="en-US" sz="4000" b="1" dirty="0">
                <a:solidFill>
                  <a:schemeClr val="accent6">
                    <a:lumMod val="40000"/>
                    <a:lumOff val="60000"/>
                  </a:schemeClr>
                </a:solidFill>
                <a:latin typeface="Cambria" panose="02040503050406030204" pitchFamily="18" charset="0"/>
              </a:endParaRPr>
            </a:p>
          </p:txBody>
        </p:sp>
        <p:sp>
          <p:nvSpPr>
            <p:cNvPr id="13" name="TextBox 12"/>
            <p:cNvSpPr txBox="1"/>
            <p:nvPr/>
          </p:nvSpPr>
          <p:spPr>
            <a:xfrm>
              <a:off x="6477000" y="3131403"/>
              <a:ext cx="6438899" cy="830997"/>
            </a:xfrm>
            <a:prstGeom prst="rect">
              <a:avLst/>
            </a:prstGeom>
            <a:noFill/>
          </p:spPr>
          <p:txBody>
            <a:bodyPr wrap="square" rtlCol="0">
              <a:spAutoFit/>
            </a:bodyPr>
            <a:lstStyle/>
            <a:p>
              <a:r>
                <a:rPr lang="en-US" sz="4800" b="1" dirty="0" smtClean="0">
                  <a:solidFill>
                    <a:schemeClr val="accent6">
                      <a:lumMod val="40000"/>
                      <a:lumOff val="60000"/>
                    </a:schemeClr>
                  </a:solidFill>
                  <a:latin typeface="Cambria" panose="02040503050406030204" pitchFamily="18" charset="0"/>
                </a:rPr>
                <a:t>IMPLEMENTATION </a:t>
              </a:r>
              <a:endParaRPr lang="en-US" sz="4800" b="1" dirty="0">
                <a:solidFill>
                  <a:schemeClr val="accent6">
                    <a:lumMod val="40000"/>
                    <a:lumOff val="60000"/>
                  </a:schemeClr>
                </a:solidFill>
                <a:latin typeface="Cambria" panose="02040503050406030204" pitchFamily="18" charset="0"/>
              </a:endParaRPr>
            </a:p>
          </p:txBody>
        </p:sp>
        <p:sp>
          <p:nvSpPr>
            <p:cNvPr id="14" name="TextBox 13"/>
            <p:cNvSpPr txBox="1"/>
            <p:nvPr/>
          </p:nvSpPr>
          <p:spPr>
            <a:xfrm>
              <a:off x="5943600" y="3940314"/>
              <a:ext cx="6438899" cy="707886"/>
            </a:xfrm>
            <a:prstGeom prst="rect">
              <a:avLst/>
            </a:prstGeom>
            <a:noFill/>
          </p:spPr>
          <p:txBody>
            <a:bodyPr wrap="square" rtlCol="0">
              <a:spAutoFit/>
            </a:bodyPr>
            <a:lstStyle/>
            <a:p>
              <a:pPr algn="ctr"/>
              <a:r>
                <a:rPr lang="en-US" sz="4000" b="1" smtClean="0">
                  <a:solidFill>
                    <a:schemeClr val="accent6">
                      <a:lumMod val="40000"/>
                      <a:lumOff val="60000"/>
                    </a:schemeClr>
                  </a:solidFill>
                  <a:latin typeface="Cambria" panose="02040503050406030204" pitchFamily="18" charset="0"/>
                </a:rPr>
                <a:t>POST-IMPLEMENTATION </a:t>
              </a:r>
              <a:endParaRPr lang="en-US" sz="4000" b="1" dirty="0">
                <a:solidFill>
                  <a:schemeClr val="accent6">
                    <a:lumMod val="40000"/>
                    <a:lumOff val="60000"/>
                  </a:schemeClr>
                </a:solidFill>
                <a:latin typeface="Cambria" panose="02040503050406030204" pitchFamily="18" charset="0"/>
              </a:endParaRPr>
            </a:p>
          </p:txBody>
        </p:sp>
      </p:grpSp>
    </p:spTree>
    <p:extLst>
      <p:ext uri="{BB962C8B-B14F-4D97-AF65-F5344CB8AC3E}">
        <p14:creationId xmlns:p14="http://schemas.microsoft.com/office/powerpoint/2010/main" val="1642473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2" name="Picture 11" descr="group of professional sitting around a conference table looking at a laptop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12236465" cy="7985403"/>
          </a:xfrm>
          <a:prstGeom prst="rect">
            <a:avLst/>
          </a:prstGeom>
        </p:spPr>
      </p:pic>
      <p:grpSp>
        <p:nvGrpSpPr>
          <p:cNvPr id="2" name="Group 1" descr="Planning&#10;Implementation&#10;Post-Implementation"/>
          <p:cNvGrpSpPr/>
          <p:nvPr/>
        </p:nvGrpSpPr>
        <p:grpSpPr>
          <a:xfrm>
            <a:off x="-762000" y="-304800"/>
            <a:ext cx="13258800" cy="9144000"/>
            <a:chOff x="-762000" y="-304800"/>
            <a:chExt cx="13258800" cy="9144000"/>
          </a:xfrm>
        </p:grpSpPr>
        <p:sp>
          <p:nvSpPr>
            <p:cNvPr id="39" name="Rectangle 38"/>
            <p:cNvSpPr/>
            <p:nvPr/>
          </p:nvSpPr>
          <p:spPr>
            <a:xfrm>
              <a:off x="-762000" y="-304800"/>
              <a:ext cx="13258800" cy="9144000"/>
            </a:xfrm>
            <a:prstGeom prst="rect">
              <a:avLst/>
            </a:prstGeom>
            <a:solidFill>
              <a:schemeClr val="bg1">
                <a:lumMod val="95000"/>
                <a:alpha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011" y="-304800"/>
              <a:ext cx="3274876" cy="7332605"/>
              <a:chOff x="-4011" y="-304800"/>
              <a:chExt cx="3274876" cy="7332605"/>
            </a:xfrm>
          </p:grpSpPr>
          <p:sp>
            <p:nvSpPr>
              <p:cNvPr id="13" name="Title 3"/>
              <p:cNvSpPr txBox="1">
                <a:spLocks/>
              </p:cNvSpPr>
              <p:nvPr/>
            </p:nvSpPr>
            <p:spPr>
              <a:xfrm>
                <a:off x="1724" y="2133600"/>
                <a:ext cx="3269141"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14"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5" name="TextBox 14"/>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accent6">
                        <a:lumMod val="60000"/>
                        <a:lumOff val="40000"/>
                      </a:schemeClr>
                    </a:solidFill>
                    <a:latin typeface="+mj-lt"/>
                  </a:rPr>
                  <a:t>PLANNING</a:t>
                </a:r>
                <a:endParaRPr lang="en-US" sz="4800" dirty="0">
                  <a:solidFill>
                    <a:schemeClr val="accent6">
                      <a:lumMod val="60000"/>
                      <a:lumOff val="40000"/>
                    </a:schemeClr>
                  </a:solidFill>
                  <a:latin typeface="+mj-lt"/>
                </a:endParaRPr>
              </a:p>
            </p:txBody>
          </p:sp>
          <p:sp>
            <p:nvSpPr>
              <p:cNvPr id="16" name="TextBox 15"/>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sp>
            <p:nvSpPr>
              <p:cNvPr id="17"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8" name="TextBox 17"/>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grpSp>
    </p:spTree>
    <p:extLst>
      <p:ext uri="{BB962C8B-B14F-4D97-AF65-F5344CB8AC3E}">
        <p14:creationId xmlns:p14="http://schemas.microsoft.com/office/powerpoint/2010/main" val="360840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Poll Results"/>
          <p:cNvSpPr txBox="1">
            <a:spLocks/>
          </p:cNvSpPr>
          <p:nvPr/>
        </p:nvSpPr>
        <p:spPr>
          <a:xfrm>
            <a:off x="-152400" y="-60158"/>
            <a:ext cx="12801600" cy="1812758"/>
          </a:xfrm>
          <a:prstGeom prst="rect">
            <a:avLst/>
          </a:prstGeom>
          <a:solidFill>
            <a:schemeClr val="tx1">
              <a:lumMod val="75000"/>
              <a:lumOff val="25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r>
              <a:rPr lang="en-US" sz="7200" dirty="0" smtClean="0">
                <a:solidFill>
                  <a:schemeClr val="accent6">
                    <a:lumMod val="40000"/>
                    <a:lumOff val="60000"/>
                  </a:schemeClr>
                </a:solidFill>
                <a:latin typeface="Cambria" panose="02040503050406030204" pitchFamily="18" charset="0"/>
              </a:rPr>
              <a:t>Poll Results</a:t>
            </a:r>
            <a:endParaRPr lang="en-US" sz="7200" dirty="0">
              <a:solidFill>
                <a:schemeClr val="accent6">
                  <a:lumMod val="40000"/>
                  <a:lumOff val="60000"/>
                </a:schemeClr>
              </a:solidFill>
              <a:latin typeface="Cambria" panose="02040503050406030204" pitchFamily="18" charset="0"/>
            </a:endParaRPr>
          </a:p>
        </p:txBody>
      </p:sp>
      <p:sp>
        <p:nvSpPr>
          <p:cNvPr id="4" name="Content Placeholder 4" descr="What experience do you have with speech recognition software?&#10;A. Very experienced (expert)&#10;B. Limited experience (familiar with functionality)&#10;C. No experience&#10;D. Have it on my smartphone &#10;"/>
          <p:cNvSpPr txBox="1">
            <a:spLocks/>
          </p:cNvSpPr>
          <p:nvPr/>
        </p:nvSpPr>
        <p:spPr>
          <a:xfrm>
            <a:off x="381000" y="2133600"/>
            <a:ext cx="6705600"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solidFill>
                  <a:schemeClr val="bg2">
                    <a:lumMod val="10000"/>
                  </a:schemeClr>
                </a:solidFill>
                <a:latin typeface="Cambria" panose="02040503050406030204" pitchFamily="18" charset="0"/>
              </a:rPr>
              <a:t>What experience do you have with speech recognition software</a:t>
            </a:r>
            <a:r>
              <a:rPr lang="en-US" sz="3600" dirty="0" smtClean="0">
                <a:solidFill>
                  <a:schemeClr val="bg2">
                    <a:lumMod val="10000"/>
                  </a:schemeClr>
                </a:solidFill>
                <a:latin typeface="Cambria" panose="02040503050406030204" pitchFamily="18" charset="0"/>
              </a:rPr>
              <a:t>?</a:t>
            </a:r>
          </a:p>
          <a:p>
            <a:pPr marL="914400" lvl="1" indent="-514350">
              <a:buFont typeface="+mj-lt"/>
              <a:buAutoNum type="alphaUcPeriod"/>
            </a:pPr>
            <a:r>
              <a:rPr lang="en-US" dirty="0">
                <a:solidFill>
                  <a:schemeClr val="bg2">
                    <a:lumMod val="10000"/>
                  </a:schemeClr>
                </a:solidFill>
                <a:latin typeface="Cambria" panose="02040503050406030204" pitchFamily="18" charset="0"/>
              </a:rPr>
              <a:t>Very experienced (expert)</a:t>
            </a:r>
          </a:p>
          <a:p>
            <a:pPr marL="914400" lvl="1" indent="-514350">
              <a:buFont typeface="+mj-lt"/>
              <a:buAutoNum type="alphaUcPeriod"/>
            </a:pPr>
            <a:r>
              <a:rPr lang="en-US" dirty="0">
                <a:solidFill>
                  <a:schemeClr val="bg2">
                    <a:lumMod val="10000"/>
                  </a:schemeClr>
                </a:solidFill>
                <a:latin typeface="Cambria" panose="02040503050406030204" pitchFamily="18" charset="0"/>
              </a:rPr>
              <a:t>Limited experience (familiar with functionality)</a:t>
            </a:r>
          </a:p>
          <a:p>
            <a:pPr marL="914400" lvl="1" indent="-514350">
              <a:buFont typeface="+mj-lt"/>
              <a:buAutoNum type="alphaUcPeriod"/>
            </a:pPr>
            <a:r>
              <a:rPr lang="en-US" dirty="0">
                <a:solidFill>
                  <a:schemeClr val="bg2">
                    <a:lumMod val="10000"/>
                  </a:schemeClr>
                </a:solidFill>
                <a:latin typeface="Cambria" panose="02040503050406030204" pitchFamily="18" charset="0"/>
              </a:rPr>
              <a:t>No experience</a:t>
            </a:r>
          </a:p>
          <a:p>
            <a:pPr marL="914400" lvl="1" indent="-514350">
              <a:buFont typeface="+mj-lt"/>
              <a:buAutoNum type="alphaUcPeriod"/>
            </a:pPr>
            <a:r>
              <a:rPr lang="en-US" dirty="0">
                <a:solidFill>
                  <a:schemeClr val="bg2">
                    <a:lumMod val="10000"/>
                  </a:schemeClr>
                </a:solidFill>
                <a:latin typeface="Cambria" panose="02040503050406030204" pitchFamily="18" charset="0"/>
              </a:rPr>
              <a:t>Have it on my smartphone </a:t>
            </a: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304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05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Poll Results"/>
          <p:cNvSpPr txBox="1">
            <a:spLocks/>
          </p:cNvSpPr>
          <p:nvPr/>
        </p:nvSpPr>
        <p:spPr>
          <a:xfrm>
            <a:off x="-152400" y="-60158"/>
            <a:ext cx="12801600" cy="1812758"/>
          </a:xfrm>
          <a:prstGeom prst="rect">
            <a:avLst/>
          </a:prstGeom>
          <a:solidFill>
            <a:schemeClr val="tx1">
              <a:lumMod val="75000"/>
              <a:lumOff val="25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r>
              <a:rPr lang="en-US" sz="7200" dirty="0" smtClean="0">
                <a:solidFill>
                  <a:schemeClr val="accent6">
                    <a:lumMod val="40000"/>
                    <a:lumOff val="60000"/>
                  </a:schemeClr>
                </a:solidFill>
                <a:latin typeface="Cambria" panose="02040503050406030204" pitchFamily="18" charset="0"/>
              </a:rPr>
              <a:t>Poll Results</a:t>
            </a:r>
            <a:endParaRPr lang="en-US" sz="7200" dirty="0">
              <a:solidFill>
                <a:schemeClr val="accent6">
                  <a:lumMod val="40000"/>
                  <a:lumOff val="60000"/>
                </a:schemeClr>
              </a:solidFill>
              <a:latin typeface="Cambria" panose="02040503050406030204" pitchFamily="18" charset="0"/>
            </a:endParaRPr>
          </a:p>
        </p:txBody>
      </p:sp>
      <p:sp>
        <p:nvSpPr>
          <p:cNvPr id="7" name="Content Placeholder 4" descr="What experience do you have with speech recognition software?&#10;A. Very experienced (expert)&#10;B. Limited experience (familiar with functionality)&#10;C. No experience&#10;D. Have it on my smartphone &#10;"/>
          <p:cNvSpPr txBox="1">
            <a:spLocks/>
          </p:cNvSpPr>
          <p:nvPr/>
        </p:nvSpPr>
        <p:spPr>
          <a:xfrm>
            <a:off x="381000" y="2133600"/>
            <a:ext cx="6705600"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solidFill>
                  <a:schemeClr val="bg2">
                    <a:lumMod val="10000"/>
                  </a:schemeClr>
                </a:solidFill>
                <a:latin typeface="Cambria" panose="02040503050406030204" pitchFamily="18" charset="0"/>
              </a:rPr>
              <a:t>What experience do you have with speech recognition software</a:t>
            </a:r>
            <a:r>
              <a:rPr lang="en-US" sz="3600" dirty="0" smtClean="0">
                <a:solidFill>
                  <a:schemeClr val="bg2">
                    <a:lumMod val="10000"/>
                  </a:schemeClr>
                </a:solidFill>
                <a:latin typeface="Cambria" panose="02040503050406030204" pitchFamily="18" charset="0"/>
              </a:rPr>
              <a:t>?</a:t>
            </a:r>
          </a:p>
          <a:p>
            <a:pPr marL="914400" lvl="1" indent="-514350">
              <a:buFont typeface="+mj-lt"/>
              <a:buAutoNum type="alphaUcPeriod"/>
            </a:pPr>
            <a:r>
              <a:rPr lang="en-US" dirty="0">
                <a:solidFill>
                  <a:schemeClr val="bg2">
                    <a:lumMod val="10000"/>
                  </a:schemeClr>
                </a:solidFill>
                <a:latin typeface="Cambria" panose="02040503050406030204" pitchFamily="18" charset="0"/>
              </a:rPr>
              <a:t>Very experienced (expert)</a:t>
            </a:r>
          </a:p>
          <a:p>
            <a:pPr marL="914400" lvl="1" indent="-514350">
              <a:buFont typeface="+mj-lt"/>
              <a:buAutoNum type="alphaUcPeriod"/>
            </a:pPr>
            <a:r>
              <a:rPr lang="en-US" dirty="0">
                <a:solidFill>
                  <a:schemeClr val="bg2">
                    <a:lumMod val="10000"/>
                  </a:schemeClr>
                </a:solidFill>
                <a:latin typeface="Cambria" panose="02040503050406030204" pitchFamily="18" charset="0"/>
              </a:rPr>
              <a:t>Limited experience (familiar with functionality)</a:t>
            </a:r>
          </a:p>
          <a:p>
            <a:pPr marL="914400" lvl="1" indent="-514350">
              <a:buFont typeface="+mj-lt"/>
              <a:buAutoNum type="alphaUcPeriod"/>
            </a:pPr>
            <a:r>
              <a:rPr lang="en-US" dirty="0">
                <a:solidFill>
                  <a:schemeClr val="bg2">
                    <a:lumMod val="10000"/>
                  </a:schemeClr>
                </a:solidFill>
                <a:latin typeface="Cambria" panose="02040503050406030204" pitchFamily="18" charset="0"/>
              </a:rPr>
              <a:t>No experience</a:t>
            </a:r>
          </a:p>
          <a:p>
            <a:pPr marL="914400" lvl="1" indent="-514350">
              <a:buFont typeface="+mj-lt"/>
              <a:buAutoNum type="alphaUcPeriod"/>
            </a:pPr>
            <a:r>
              <a:rPr lang="en-US" dirty="0">
                <a:solidFill>
                  <a:schemeClr val="bg2">
                    <a:lumMod val="10000"/>
                  </a:schemeClr>
                </a:solidFill>
                <a:latin typeface="Cambria" panose="02040503050406030204" pitchFamily="18" charset="0"/>
              </a:rPr>
              <a:t>Have it on my smartphone </a:t>
            </a:r>
          </a:p>
        </p:txBody>
      </p:sp>
      <p:pic>
        <p:nvPicPr>
          <p:cNvPr id="6"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9800" y="304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999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7" name="TextBox 66" descr="VISN POCs&#10;Administrators&#10;IT Support&#10;HIMS&#10;Trainers&#10;Dragon Users"/>
          <p:cNvSpPr txBox="1"/>
          <p:nvPr/>
        </p:nvSpPr>
        <p:spPr>
          <a:xfrm>
            <a:off x="4724400" y="2514600"/>
            <a:ext cx="5791200" cy="3962047"/>
          </a:xfrm>
          <a:prstGeom prst="rect">
            <a:avLst/>
          </a:prstGeom>
          <a:noFill/>
        </p:spPr>
        <p:txBody>
          <a:bodyPr wrap="square" rtlCol="0">
            <a:spAutoFit/>
          </a:bodyPr>
          <a:lstStyle/>
          <a:p>
            <a:pPr lvl="1" algn="ctr">
              <a:lnSpc>
                <a:spcPts val="5000"/>
              </a:lnSpc>
            </a:pPr>
            <a:r>
              <a:rPr lang="en-US" sz="5400" b="1" dirty="0" smtClean="0">
                <a:solidFill>
                  <a:schemeClr val="tx1">
                    <a:lumMod val="75000"/>
                    <a:lumOff val="25000"/>
                  </a:schemeClr>
                </a:solidFill>
                <a:latin typeface="+mj-lt"/>
              </a:rPr>
              <a:t>VISN POCs</a:t>
            </a:r>
          </a:p>
          <a:p>
            <a:pPr lvl="1" algn="ctr">
              <a:lnSpc>
                <a:spcPts val="5000"/>
              </a:lnSpc>
            </a:pPr>
            <a:r>
              <a:rPr lang="en-US" sz="5400" b="1" dirty="0" smtClean="0">
                <a:solidFill>
                  <a:schemeClr val="tx1">
                    <a:lumMod val="75000"/>
                    <a:lumOff val="25000"/>
                  </a:schemeClr>
                </a:solidFill>
                <a:latin typeface="+mj-lt"/>
              </a:rPr>
              <a:t>Administrators</a:t>
            </a:r>
          </a:p>
          <a:p>
            <a:pPr lvl="1" algn="ctr">
              <a:lnSpc>
                <a:spcPts val="5000"/>
              </a:lnSpc>
            </a:pPr>
            <a:r>
              <a:rPr lang="en-US" sz="5400" b="1" dirty="0" smtClean="0">
                <a:solidFill>
                  <a:schemeClr val="tx1">
                    <a:lumMod val="75000"/>
                    <a:lumOff val="25000"/>
                  </a:schemeClr>
                </a:solidFill>
                <a:latin typeface="+mj-lt"/>
              </a:rPr>
              <a:t>IT Support</a:t>
            </a:r>
          </a:p>
          <a:p>
            <a:pPr lvl="1" algn="ctr">
              <a:lnSpc>
                <a:spcPts val="5000"/>
              </a:lnSpc>
            </a:pPr>
            <a:r>
              <a:rPr lang="en-US" sz="5400" b="1" dirty="0" smtClean="0">
                <a:solidFill>
                  <a:schemeClr val="tx1">
                    <a:lumMod val="75000"/>
                    <a:lumOff val="25000"/>
                  </a:schemeClr>
                </a:solidFill>
                <a:latin typeface="+mj-lt"/>
              </a:rPr>
              <a:t>HIMS</a:t>
            </a:r>
          </a:p>
          <a:p>
            <a:pPr lvl="1" algn="ctr">
              <a:lnSpc>
                <a:spcPts val="5000"/>
              </a:lnSpc>
            </a:pPr>
            <a:r>
              <a:rPr lang="en-US" sz="5400" b="1" dirty="0" smtClean="0">
                <a:solidFill>
                  <a:schemeClr val="tx1">
                    <a:lumMod val="75000"/>
                    <a:lumOff val="25000"/>
                  </a:schemeClr>
                </a:solidFill>
                <a:latin typeface="+mj-lt"/>
              </a:rPr>
              <a:t>Trainers</a:t>
            </a:r>
          </a:p>
          <a:p>
            <a:pPr lvl="1" algn="ctr">
              <a:lnSpc>
                <a:spcPts val="5000"/>
              </a:lnSpc>
            </a:pPr>
            <a:r>
              <a:rPr lang="en-US" sz="5400" b="1" dirty="0" smtClean="0">
                <a:solidFill>
                  <a:schemeClr val="tx1">
                    <a:lumMod val="75000"/>
                    <a:lumOff val="25000"/>
                  </a:schemeClr>
                </a:solidFill>
                <a:latin typeface="+mj-lt"/>
              </a:rPr>
              <a:t>Dragon Users</a:t>
            </a:r>
          </a:p>
        </p:txBody>
      </p:sp>
      <p:grpSp>
        <p:nvGrpSpPr>
          <p:cNvPr id="4" name="Group 3" descr="ROLES across top.&#10;Planning, Implementation, post-implementation down side"/>
          <p:cNvGrpSpPr/>
          <p:nvPr/>
        </p:nvGrpSpPr>
        <p:grpSpPr>
          <a:xfrm>
            <a:off x="-4011" y="-914400"/>
            <a:ext cx="12431655" cy="8343900"/>
            <a:chOff x="-4011" y="-914400"/>
            <a:chExt cx="12431655" cy="8343900"/>
          </a:xfrm>
        </p:grpSpPr>
        <p:sp>
          <p:nvSpPr>
            <p:cNvPr id="2" name="Rectangle 1"/>
            <p:cNvSpPr/>
            <p:nvPr/>
          </p:nvSpPr>
          <p:spPr>
            <a:xfrm>
              <a:off x="3809999" y="-914400"/>
              <a:ext cx="8617645" cy="3770263"/>
            </a:xfrm>
            <a:prstGeom prst="rect">
              <a:avLst/>
            </a:prstGeom>
          </p:spPr>
          <p:txBody>
            <a:bodyPr wrap="square">
              <a:spAutoFit/>
            </a:bodyPr>
            <a:lstStyle/>
            <a:p>
              <a:r>
                <a:rPr lang="en-US" sz="20000" b="1" dirty="0">
                  <a:solidFill>
                    <a:schemeClr val="bg1">
                      <a:lumMod val="75000"/>
                    </a:schemeClr>
                  </a:solidFill>
                  <a:latin typeface="Cambria" panose="02040503050406030204" pitchFamily="18" charset="0"/>
                </a:rPr>
                <a:t>ROLES</a:t>
              </a:r>
              <a:r>
                <a:rPr lang="en-US" sz="23900" b="1" dirty="0">
                  <a:solidFill>
                    <a:schemeClr val="bg1">
                      <a:lumMod val="75000"/>
                    </a:schemeClr>
                  </a:solidFill>
                  <a:latin typeface="Cambria" panose="02040503050406030204" pitchFamily="18" charset="0"/>
                </a:rPr>
                <a:t>	</a:t>
              </a:r>
              <a:endParaRPr lang="en-US" sz="23900" dirty="0">
                <a:solidFill>
                  <a:schemeClr val="bg1">
                    <a:lumMod val="75000"/>
                  </a:schemeClr>
                </a:solidFill>
              </a:endParaRPr>
            </a:p>
          </p:txBody>
        </p:sp>
        <p:grpSp>
          <p:nvGrpSpPr>
            <p:cNvPr id="3" name="Group 2"/>
            <p:cNvGrpSpPr/>
            <p:nvPr/>
          </p:nvGrpSpPr>
          <p:grpSpPr>
            <a:xfrm>
              <a:off x="-4011" y="-533400"/>
              <a:ext cx="12348411" cy="7962900"/>
              <a:chOff x="-4011" y="-533400"/>
              <a:chExt cx="12348411" cy="7962900"/>
            </a:xfrm>
          </p:grpSpPr>
          <p:sp>
            <p:nvSpPr>
              <p:cNvPr id="85" name="Rectangle 84"/>
              <p:cNvSpPr/>
              <p:nvPr/>
            </p:nvSpPr>
            <p:spPr>
              <a:xfrm>
                <a:off x="0" y="-533400"/>
                <a:ext cx="12344400" cy="7962900"/>
              </a:xfrm>
              <a:prstGeom prst="rect">
                <a:avLst/>
              </a:prstGeom>
              <a:solidFill>
                <a:schemeClr val="accent6">
                  <a:lumMod val="20000"/>
                  <a:lumOff val="80000"/>
                  <a:alpha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4011" y="-304800"/>
                <a:ext cx="3274876" cy="7332605"/>
                <a:chOff x="-4011" y="-304800"/>
                <a:chExt cx="3274876" cy="7332605"/>
              </a:xfrm>
            </p:grpSpPr>
            <p:sp>
              <p:nvSpPr>
                <p:cNvPr id="93" name="Title 3"/>
                <p:cNvSpPr txBox="1">
                  <a:spLocks/>
                </p:cNvSpPr>
                <p:nvPr/>
              </p:nvSpPr>
              <p:spPr>
                <a:xfrm>
                  <a:off x="1724" y="2133600"/>
                  <a:ext cx="3269141"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94"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95" name="TextBox 94"/>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accent6">
                          <a:lumMod val="60000"/>
                          <a:lumOff val="40000"/>
                        </a:schemeClr>
                      </a:solidFill>
                      <a:latin typeface="+mj-lt"/>
                    </a:rPr>
                    <a:t>PLANNING</a:t>
                  </a:r>
                  <a:endParaRPr lang="en-US" sz="4800" dirty="0">
                    <a:solidFill>
                      <a:schemeClr val="accent6">
                        <a:lumMod val="60000"/>
                        <a:lumOff val="40000"/>
                      </a:schemeClr>
                    </a:solidFill>
                    <a:latin typeface="+mj-lt"/>
                  </a:endParaRPr>
                </a:p>
              </p:txBody>
            </p:sp>
            <p:sp>
              <p:nvSpPr>
                <p:cNvPr id="96" name="TextBox 95"/>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sp>
              <p:nvSpPr>
                <p:cNvPr id="97"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98" name="TextBox 97"/>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grpSp>
      </p:grpSp>
    </p:spTree>
    <p:extLst>
      <p:ext uri="{BB962C8B-B14F-4D97-AF65-F5344CB8AC3E}">
        <p14:creationId xmlns:p14="http://schemas.microsoft.com/office/powerpoint/2010/main" val="1327234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244922" y="-304800"/>
            <a:ext cx="13884722" cy="9123262"/>
            <a:chOff x="-304800" y="-304800"/>
            <a:chExt cx="13884722" cy="9123262"/>
          </a:xfrm>
        </p:grpSpPr>
        <p:sp>
          <p:nvSpPr>
            <p:cNvPr id="24" name="TextBox 23"/>
            <p:cNvSpPr txBox="1"/>
            <p:nvPr/>
          </p:nvSpPr>
          <p:spPr>
            <a:xfrm>
              <a:off x="7026722" y="505132"/>
              <a:ext cx="6553200" cy="1323439"/>
            </a:xfrm>
            <a:prstGeom prst="rect">
              <a:avLst/>
            </a:prstGeom>
            <a:noFill/>
          </p:spPr>
          <p:txBody>
            <a:bodyPr wrap="square" rtlCol="0">
              <a:spAutoFit/>
            </a:bodyPr>
            <a:lstStyle/>
            <a:p>
              <a:r>
                <a:rPr lang="en-US" sz="8000" b="1" dirty="0" smtClean="0">
                  <a:solidFill>
                    <a:schemeClr val="tx1">
                      <a:lumMod val="85000"/>
                      <a:lumOff val="15000"/>
                    </a:schemeClr>
                  </a:solidFill>
                  <a:latin typeface="Cambria" panose="02040503050406030204" pitchFamily="18" charset="0"/>
                </a:rPr>
                <a:t>VISN POC</a:t>
              </a:r>
              <a:endParaRPr lang="en-US" sz="8000" b="1" dirty="0">
                <a:solidFill>
                  <a:schemeClr val="tx1">
                    <a:lumMod val="85000"/>
                    <a:lumOff val="15000"/>
                  </a:schemeClr>
                </a:solidFill>
                <a:latin typeface="Cambria" panose="02040503050406030204" pitchFamily="18" charset="0"/>
              </a:endParaRPr>
            </a:p>
          </p:txBody>
        </p:sp>
        <p:grpSp>
          <p:nvGrpSpPr>
            <p:cNvPr id="2" name="Group 1"/>
            <p:cNvGrpSpPr/>
            <p:nvPr/>
          </p:nvGrpSpPr>
          <p:grpSpPr>
            <a:xfrm>
              <a:off x="-304800" y="-304800"/>
              <a:ext cx="12647475" cy="9123262"/>
              <a:chOff x="-228600" y="-304800"/>
              <a:chExt cx="12647475" cy="9123262"/>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833" y="2191039"/>
                <a:ext cx="9936167" cy="6627423"/>
              </a:xfrm>
              <a:prstGeom prst="rect">
                <a:avLst/>
              </a:prstGeom>
            </p:spPr>
          </p:pic>
          <p:sp>
            <p:nvSpPr>
              <p:cNvPr id="38" name="Rectangle 37"/>
              <p:cNvSpPr/>
              <p:nvPr/>
            </p:nvSpPr>
            <p:spPr>
              <a:xfrm>
                <a:off x="3348369" y="-155496"/>
                <a:ext cx="8229601" cy="2215991"/>
              </a:xfrm>
              <a:prstGeom prst="rect">
                <a:avLst/>
              </a:prstGeom>
            </p:spPr>
            <p:txBody>
              <a:bodyPr wrap="square">
                <a:spAutoFit/>
              </a:bodyPr>
              <a:lstStyle/>
              <a:p>
                <a:r>
                  <a:rPr lang="en-US" sz="11600" b="1" dirty="0" smtClean="0">
                    <a:solidFill>
                      <a:schemeClr val="bg1">
                        <a:lumMod val="75000"/>
                      </a:schemeClr>
                    </a:solidFill>
                    <a:latin typeface="Cambria" panose="02040503050406030204" pitchFamily="18" charset="0"/>
                  </a:rPr>
                  <a:t>ROLE</a:t>
                </a:r>
                <a:r>
                  <a:rPr lang="en-US" sz="13800" b="1" dirty="0">
                    <a:solidFill>
                      <a:schemeClr val="bg1">
                        <a:lumMod val="75000"/>
                      </a:schemeClr>
                    </a:solidFill>
                    <a:latin typeface="Cambria" panose="02040503050406030204" pitchFamily="18" charset="0"/>
                  </a:rPr>
                  <a:t>	</a:t>
                </a:r>
                <a:endParaRPr lang="en-US" sz="13800" dirty="0">
                  <a:solidFill>
                    <a:schemeClr val="bg1">
                      <a:lumMod val="75000"/>
                    </a:schemeClr>
                  </a:solidFill>
                </a:endParaRPr>
              </a:p>
            </p:txBody>
          </p:sp>
          <p:sp>
            <p:nvSpPr>
              <p:cNvPr id="39" name="Rectangle 38"/>
              <p:cNvSpPr/>
              <p:nvPr/>
            </p:nvSpPr>
            <p:spPr>
              <a:xfrm>
                <a:off x="-228600" y="-155496"/>
                <a:ext cx="12647475" cy="7962900"/>
              </a:xfrm>
              <a:prstGeom prst="rect">
                <a:avLst/>
              </a:prstGeom>
              <a:solidFill>
                <a:schemeClr val="accent6">
                  <a:lumMod val="20000"/>
                  <a:lumOff val="80000"/>
                  <a:alpha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011" y="-304800"/>
                <a:ext cx="3274876" cy="7332605"/>
                <a:chOff x="-4011" y="-304800"/>
                <a:chExt cx="3274876" cy="7332605"/>
              </a:xfrm>
            </p:grpSpPr>
            <p:sp>
              <p:nvSpPr>
                <p:cNvPr id="14" name="Title 3"/>
                <p:cNvSpPr txBox="1">
                  <a:spLocks/>
                </p:cNvSpPr>
                <p:nvPr/>
              </p:nvSpPr>
              <p:spPr>
                <a:xfrm>
                  <a:off x="1724" y="2133600"/>
                  <a:ext cx="3269141"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15"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6" name="TextBox 15"/>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accent6">
                          <a:lumMod val="60000"/>
                          <a:lumOff val="40000"/>
                        </a:schemeClr>
                      </a:solidFill>
                      <a:latin typeface="+mj-lt"/>
                    </a:rPr>
                    <a:t>PLANNING</a:t>
                  </a:r>
                  <a:endParaRPr lang="en-US" sz="4800" dirty="0">
                    <a:solidFill>
                      <a:schemeClr val="accent6">
                        <a:lumMod val="60000"/>
                        <a:lumOff val="40000"/>
                      </a:schemeClr>
                    </a:solidFill>
                    <a:latin typeface="+mj-lt"/>
                  </a:endParaRPr>
                </a:p>
              </p:txBody>
            </p:sp>
            <p:sp>
              <p:nvSpPr>
                <p:cNvPr id="17" name="TextBox 16"/>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sp>
              <p:nvSpPr>
                <p:cNvPr id="18"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9" name="TextBox 18"/>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grpSp>
      </p:grpSp>
    </p:spTree>
    <p:extLst>
      <p:ext uri="{BB962C8B-B14F-4D97-AF65-F5344CB8AC3E}">
        <p14:creationId xmlns:p14="http://schemas.microsoft.com/office/powerpoint/2010/main" val="979682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4" name="Group 3" descr="State of New York with star over a south central city."/>
          <p:cNvGrpSpPr/>
          <p:nvPr/>
        </p:nvGrpSpPr>
        <p:grpSpPr>
          <a:xfrm>
            <a:off x="-228600" y="-457200"/>
            <a:ext cx="12238038" cy="7696200"/>
            <a:chOff x="-228600" y="-457200"/>
            <a:chExt cx="12238038" cy="7696200"/>
          </a:xfrm>
        </p:grpSpPr>
        <p:pic>
          <p:nvPicPr>
            <p:cNvPr id="3" name="Picture 2"/>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953000" y="0"/>
              <a:ext cx="7056438" cy="7056438"/>
            </a:xfrm>
            <a:prstGeom prst="rect">
              <a:avLst/>
            </a:prstGeom>
          </p:spPr>
        </p:pic>
        <p:sp>
          <p:nvSpPr>
            <p:cNvPr id="5" name="Rectangle 4"/>
            <p:cNvSpPr/>
            <p:nvPr/>
          </p:nvSpPr>
          <p:spPr>
            <a:xfrm>
              <a:off x="-228600" y="-457200"/>
              <a:ext cx="4572000" cy="769620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7161422" y="3733800"/>
              <a:ext cx="367554" cy="342900"/>
            </a:xfrm>
            <a:prstGeom prst="star5">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609600" y="228600"/>
            <a:ext cx="3657600" cy="6430962"/>
          </a:xfrm>
        </p:spPr>
        <p:txBody>
          <a:bodyPr>
            <a:normAutofit/>
          </a:bodyPr>
          <a:lstStyle/>
          <a:p>
            <a:pPr algn="l"/>
            <a:r>
              <a:rPr lang="en-US" sz="5400" b="1" dirty="0" smtClean="0">
                <a:solidFill>
                  <a:schemeClr val="accent6">
                    <a:lumMod val="60000"/>
                    <a:lumOff val="40000"/>
                  </a:schemeClr>
                </a:solidFill>
                <a:latin typeface="Cambria" panose="02040503050406030204" pitchFamily="18" charset="0"/>
              </a:rPr>
              <a:t>Veteran</a:t>
            </a:r>
            <a:br>
              <a:rPr lang="en-US" sz="5400" b="1" dirty="0" smtClean="0">
                <a:solidFill>
                  <a:schemeClr val="accent6">
                    <a:lumMod val="60000"/>
                    <a:lumOff val="40000"/>
                  </a:schemeClr>
                </a:solidFill>
                <a:latin typeface="Cambria" panose="02040503050406030204" pitchFamily="18" charset="0"/>
              </a:rPr>
            </a:br>
            <a:r>
              <a:rPr lang="en-US" sz="5400" b="1" dirty="0" smtClean="0">
                <a:solidFill>
                  <a:schemeClr val="accent6">
                    <a:lumMod val="60000"/>
                    <a:lumOff val="40000"/>
                  </a:schemeClr>
                </a:solidFill>
                <a:latin typeface="Cambria" panose="02040503050406030204" pitchFamily="18" charset="0"/>
              </a:rPr>
              <a:t>Integrated </a:t>
            </a:r>
            <a:br>
              <a:rPr lang="en-US" sz="5400" b="1" dirty="0" smtClean="0">
                <a:solidFill>
                  <a:schemeClr val="accent6">
                    <a:lumMod val="60000"/>
                    <a:lumOff val="40000"/>
                  </a:schemeClr>
                </a:solidFill>
                <a:latin typeface="Cambria" panose="02040503050406030204" pitchFamily="18" charset="0"/>
              </a:rPr>
            </a:br>
            <a:r>
              <a:rPr lang="en-US" sz="5400" b="1" dirty="0" smtClean="0">
                <a:solidFill>
                  <a:schemeClr val="accent6">
                    <a:lumMod val="60000"/>
                    <a:lumOff val="40000"/>
                  </a:schemeClr>
                </a:solidFill>
                <a:latin typeface="Cambria" panose="02040503050406030204" pitchFamily="18" charset="0"/>
              </a:rPr>
              <a:t>Service</a:t>
            </a:r>
            <a:br>
              <a:rPr lang="en-US" sz="5400" b="1" dirty="0" smtClean="0">
                <a:solidFill>
                  <a:schemeClr val="accent6">
                    <a:lumMod val="60000"/>
                    <a:lumOff val="40000"/>
                  </a:schemeClr>
                </a:solidFill>
                <a:latin typeface="Cambria" panose="02040503050406030204" pitchFamily="18" charset="0"/>
              </a:rPr>
            </a:br>
            <a:r>
              <a:rPr lang="en-US" sz="5400" b="1" dirty="0" smtClean="0">
                <a:solidFill>
                  <a:schemeClr val="accent6">
                    <a:lumMod val="60000"/>
                    <a:lumOff val="40000"/>
                  </a:schemeClr>
                </a:solidFill>
                <a:latin typeface="Cambria" panose="02040503050406030204" pitchFamily="18" charset="0"/>
              </a:rPr>
              <a:t>Network:</a:t>
            </a:r>
            <a:br>
              <a:rPr lang="en-US" sz="5400" b="1" dirty="0" smtClean="0">
                <a:solidFill>
                  <a:schemeClr val="accent6">
                    <a:lumMod val="60000"/>
                    <a:lumOff val="40000"/>
                  </a:schemeClr>
                </a:solidFill>
                <a:latin typeface="Cambria" panose="02040503050406030204" pitchFamily="18" charset="0"/>
              </a:rPr>
            </a:br>
            <a:r>
              <a:rPr lang="en-US" sz="5400" b="1" dirty="0" smtClean="0">
                <a:solidFill>
                  <a:schemeClr val="accent6">
                    <a:lumMod val="60000"/>
                    <a:lumOff val="40000"/>
                  </a:schemeClr>
                </a:solidFill>
                <a:latin typeface="Cambria" panose="02040503050406030204" pitchFamily="18" charset="0"/>
              </a:rPr>
              <a:t/>
            </a:r>
            <a:br>
              <a:rPr lang="en-US" sz="5400" b="1" dirty="0" smtClean="0">
                <a:solidFill>
                  <a:schemeClr val="accent6">
                    <a:lumMod val="60000"/>
                    <a:lumOff val="40000"/>
                  </a:schemeClr>
                </a:solidFill>
                <a:latin typeface="Cambria" panose="02040503050406030204" pitchFamily="18" charset="0"/>
              </a:rPr>
            </a:br>
            <a:r>
              <a:rPr lang="en-US" sz="5400" b="1" dirty="0" smtClean="0">
                <a:solidFill>
                  <a:schemeClr val="accent6">
                    <a:lumMod val="60000"/>
                    <a:lumOff val="40000"/>
                  </a:schemeClr>
                </a:solidFill>
                <a:latin typeface="Cambria" panose="02040503050406030204" pitchFamily="18" charset="0"/>
              </a:rPr>
              <a:t>VISN 2</a:t>
            </a:r>
            <a:r>
              <a:rPr lang="en-US" dirty="0" smtClean="0">
                <a:solidFill>
                  <a:schemeClr val="accent6">
                    <a:lumMod val="60000"/>
                    <a:lumOff val="40000"/>
                  </a:schemeClr>
                </a:solidFill>
              </a:rPr>
              <a:t/>
            </a:r>
            <a:br>
              <a:rPr lang="en-US" dirty="0" smtClean="0">
                <a:solidFill>
                  <a:schemeClr val="accent6">
                    <a:lumMod val="60000"/>
                    <a:lumOff val="40000"/>
                  </a:schemeClr>
                </a:solidFill>
              </a:rPr>
            </a:br>
            <a:endParaRPr lang="en-US" dirty="0">
              <a:solidFill>
                <a:schemeClr val="accent6">
                  <a:lumMod val="60000"/>
                  <a:lumOff val="40000"/>
                </a:schemeClr>
              </a:solidFill>
            </a:endParaRPr>
          </a:p>
        </p:txBody>
      </p:sp>
    </p:spTree>
    <p:extLst>
      <p:ext uri="{BB962C8B-B14F-4D97-AF65-F5344CB8AC3E}">
        <p14:creationId xmlns:p14="http://schemas.microsoft.com/office/powerpoint/2010/main" val="2499632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2" name="Group 1" descr="ROLES Administrator across top.&#10;Planning, Implementation, post-implementation down side.&#10;Nuance Management Console login screen."/>
          <p:cNvGrpSpPr/>
          <p:nvPr/>
        </p:nvGrpSpPr>
        <p:grpSpPr>
          <a:xfrm>
            <a:off x="-152400" y="-304800"/>
            <a:ext cx="12806615" cy="8112204"/>
            <a:chOff x="-129237" y="-304800"/>
            <a:chExt cx="12806615" cy="8112204"/>
          </a:xfrm>
        </p:grpSpPr>
        <p:pic>
          <p:nvPicPr>
            <p:cNvPr id="3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597" y="1905000"/>
              <a:ext cx="7677440" cy="4544299"/>
            </a:xfrm>
            <a:prstGeom prst="rect">
              <a:avLst/>
            </a:prstGeom>
            <a:noFill/>
            <a:ln>
              <a:noFill/>
            </a:ln>
            <a:effectLst>
              <a:outerShdw blurRad="4572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56"/>
            <p:cNvSpPr/>
            <p:nvPr/>
          </p:nvSpPr>
          <p:spPr>
            <a:xfrm>
              <a:off x="-129237" y="-155496"/>
              <a:ext cx="12321237" cy="7962900"/>
            </a:xfrm>
            <a:prstGeom prst="rect">
              <a:avLst/>
            </a:prstGeom>
            <a:solidFill>
              <a:schemeClr val="accent6">
                <a:lumMod val="20000"/>
                <a:lumOff val="80000"/>
                <a:alpha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348369" y="-155496"/>
              <a:ext cx="8229601" cy="2215991"/>
            </a:xfrm>
            <a:prstGeom prst="rect">
              <a:avLst/>
            </a:prstGeom>
          </p:spPr>
          <p:txBody>
            <a:bodyPr wrap="square">
              <a:spAutoFit/>
            </a:bodyPr>
            <a:lstStyle/>
            <a:p>
              <a:r>
                <a:rPr lang="en-US" sz="11600" b="1" dirty="0" smtClean="0">
                  <a:solidFill>
                    <a:schemeClr val="bg1">
                      <a:lumMod val="75000"/>
                    </a:schemeClr>
                  </a:solidFill>
                  <a:latin typeface="Cambria" panose="02040503050406030204" pitchFamily="18" charset="0"/>
                </a:rPr>
                <a:t>ROLE</a:t>
              </a:r>
              <a:r>
                <a:rPr lang="en-US" sz="13800" b="1" dirty="0">
                  <a:solidFill>
                    <a:schemeClr val="bg1">
                      <a:lumMod val="75000"/>
                    </a:schemeClr>
                  </a:solidFill>
                  <a:latin typeface="Cambria" panose="02040503050406030204" pitchFamily="18" charset="0"/>
                </a:rPr>
                <a:t>	</a:t>
              </a:r>
              <a:endParaRPr lang="en-US" sz="13800" dirty="0">
                <a:solidFill>
                  <a:schemeClr val="bg1">
                    <a:lumMod val="75000"/>
                  </a:schemeClr>
                </a:solidFill>
              </a:endParaRPr>
            </a:p>
          </p:txBody>
        </p:sp>
        <p:sp>
          <p:nvSpPr>
            <p:cNvPr id="14" name="TextBox 13"/>
            <p:cNvSpPr txBox="1"/>
            <p:nvPr/>
          </p:nvSpPr>
          <p:spPr>
            <a:xfrm>
              <a:off x="7086600" y="779362"/>
              <a:ext cx="5590778" cy="923330"/>
            </a:xfrm>
            <a:prstGeom prst="rect">
              <a:avLst/>
            </a:prstGeom>
            <a:noFill/>
          </p:spPr>
          <p:txBody>
            <a:bodyPr wrap="square" rtlCol="0">
              <a:spAutoFit/>
            </a:bodyPr>
            <a:lstStyle/>
            <a:p>
              <a:r>
                <a:rPr lang="en-US" sz="5400" b="1" dirty="0" smtClean="0">
                  <a:solidFill>
                    <a:schemeClr val="tx1">
                      <a:lumMod val="85000"/>
                      <a:lumOff val="15000"/>
                    </a:schemeClr>
                  </a:solidFill>
                  <a:latin typeface="Cambria" panose="02040503050406030204" pitchFamily="18" charset="0"/>
                </a:rPr>
                <a:t>Administrator</a:t>
              </a:r>
              <a:endParaRPr lang="en-US" sz="8000" b="1" dirty="0">
                <a:solidFill>
                  <a:schemeClr val="tx1">
                    <a:lumMod val="85000"/>
                    <a:lumOff val="15000"/>
                  </a:schemeClr>
                </a:solidFill>
                <a:latin typeface="Cambria" panose="02040503050406030204" pitchFamily="18" charset="0"/>
              </a:endParaRPr>
            </a:p>
          </p:txBody>
        </p:sp>
        <p:grpSp>
          <p:nvGrpSpPr>
            <p:cNvPr id="13" name="Group 12"/>
            <p:cNvGrpSpPr/>
            <p:nvPr/>
          </p:nvGrpSpPr>
          <p:grpSpPr>
            <a:xfrm>
              <a:off x="-4011" y="-304800"/>
              <a:ext cx="3274876" cy="7332605"/>
              <a:chOff x="-4011" y="-304800"/>
              <a:chExt cx="3274876" cy="7332605"/>
            </a:xfrm>
          </p:grpSpPr>
          <p:sp>
            <p:nvSpPr>
              <p:cNvPr id="15" name="Title 3"/>
              <p:cNvSpPr txBox="1">
                <a:spLocks/>
              </p:cNvSpPr>
              <p:nvPr/>
            </p:nvSpPr>
            <p:spPr>
              <a:xfrm>
                <a:off x="1724" y="2133600"/>
                <a:ext cx="3269141"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16"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7" name="TextBox 16"/>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accent6">
                        <a:lumMod val="60000"/>
                        <a:lumOff val="40000"/>
                      </a:schemeClr>
                    </a:solidFill>
                    <a:latin typeface="+mj-lt"/>
                  </a:rPr>
                  <a:t>PLANNING</a:t>
                </a:r>
                <a:endParaRPr lang="en-US" sz="4800" dirty="0">
                  <a:solidFill>
                    <a:schemeClr val="accent6">
                      <a:lumMod val="60000"/>
                      <a:lumOff val="40000"/>
                    </a:schemeClr>
                  </a:solidFill>
                  <a:latin typeface="+mj-lt"/>
                </a:endParaRPr>
              </a:p>
            </p:txBody>
          </p:sp>
          <p:sp>
            <p:nvSpPr>
              <p:cNvPr id="18" name="TextBox 17"/>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sp>
            <p:nvSpPr>
              <p:cNvPr id="19"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20" name="TextBox 19"/>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grpSp>
    </p:spTree>
    <p:extLst>
      <p:ext uri="{BB962C8B-B14F-4D97-AF65-F5344CB8AC3E}">
        <p14:creationId xmlns:p14="http://schemas.microsoft.com/office/powerpoint/2010/main" val="4256788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descr="Find User, Contacts, and groups search box.&#10;In search box: Name: VHAV02 Dragon users &#10;Search Results: &#10;VHAV02 Dragon Users "/>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029200" y="309122"/>
            <a:ext cx="6466591" cy="6320278"/>
          </a:xfrm>
          <a:prstGeom prst="rect">
            <a:avLst/>
          </a:prstGeom>
          <a:noFill/>
          <a:ln>
            <a:noFill/>
          </a:ln>
          <a:effectLst>
            <a:outerShdw blurRad="533400" dist="50800" dir="1932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5" name="TextBox 4" descr="Active Directory"/>
          <p:cNvSpPr txBox="1"/>
          <p:nvPr/>
        </p:nvSpPr>
        <p:spPr>
          <a:xfrm>
            <a:off x="-457200" y="2133600"/>
            <a:ext cx="5133626" cy="2123658"/>
          </a:xfrm>
          <a:prstGeom prst="rect">
            <a:avLst/>
          </a:prstGeom>
          <a:noFill/>
        </p:spPr>
        <p:txBody>
          <a:bodyPr wrap="square" rtlCol="0">
            <a:spAutoFit/>
          </a:bodyPr>
          <a:lstStyle/>
          <a:p>
            <a:pPr algn="ctr"/>
            <a:r>
              <a:rPr lang="en-US" sz="6600" b="1" dirty="0" smtClean="0">
                <a:solidFill>
                  <a:schemeClr val="accent6">
                    <a:lumMod val="60000"/>
                    <a:lumOff val="40000"/>
                  </a:schemeClr>
                </a:solidFill>
                <a:latin typeface="Cambria" panose="02040503050406030204" pitchFamily="18" charset="0"/>
              </a:rPr>
              <a:t>Active Directory</a:t>
            </a:r>
            <a:endParaRPr lang="en-US" sz="8000" b="1" dirty="0">
              <a:solidFill>
                <a:schemeClr val="accent6">
                  <a:lumMod val="60000"/>
                  <a:lumOff val="40000"/>
                </a:schemeClr>
              </a:solidFill>
              <a:latin typeface="Cambria" panose="020405030504060302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4237205"/>
            <a:ext cx="1321452" cy="1303855"/>
          </a:xfrm>
          <a:prstGeom prst="rect">
            <a:avLst/>
          </a:prstGeom>
        </p:spPr>
      </p:pic>
    </p:spTree>
    <p:extLst>
      <p:ext uri="{BB962C8B-B14F-4D97-AF65-F5344CB8AC3E}">
        <p14:creationId xmlns:p14="http://schemas.microsoft.com/office/powerpoint/2010/main" val="2209422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5" name="TextBox 4" descr="Nuance Management Consult (NMC)"/>
          <p:cNvSpPr txBox="1"/>
          <p:nvPr/>
        </p:nvSpPr>
        <p:spPr>
          <a:xfrm>
            <a:off x="-433213" y="1994287"/>
            <a:ext cx="5133626" cy="3046988"/>
          </a:xfrm>
          <a:prstGeom prst="rect">
            <a:avLst/>
          </a:prstGeom>
          <a:noFill/>
        </p:spPr>
        <p:txBody>
          <a:bodyPr wrap="square" rtlCol="0">
            <a:spAutoFit/>
          </a:bodyPr>
          <a:lstStyle/>
          <a:p>
            <a:pPr algn="ctr"/>
            <a:r>
              <a:rPr lang="en-US" sz="4800" b="1" dirty="0" smtClean="0">
                <a:solidFill>
                  <a:schemeClr val="accent6">
                    <a:lumMod val="60000"/>
                    <a:lumOff val="40000"/>
                  </a:schemeClr>
                </a:solidFill>
                <a:latin typeface="Cambria" panose="02040503050406030204" pitchFamily="18" charset="0"/>
              </a:rPr>
              <a:t>Nuance</a:t>
            </a:r>
          </a:p>
          <a:p>
            <a:pPr algn="ctr"/>
            <a:r>
              <a:rPr lang="en-US" sz="4800" b="1" dirty="0" smtClean="0">
                <a:solidFill>
                  <a:schemeClr val="accent6">
                    <a:lumMod val="60000"/>
                    <a:lumOff val="40000"/>
                  </a:schemeClr>
                </a:solidFill>
                <a:latin typeface="Cambria" panose="02040503050406030204" pitchFamily="18" charset="0"/>
              </a:rPr>
              <a:t>Management</a:t>
            </a:r>
          </a:p>
          <a:p>
            <a:pPr algn="ctr"/>
            <a:r>
              <a:rPr lang="en-US" sz="4800" b="1" dirty="0" smtClean="0">
                <a:solidFill>
                  <a:schemeClr val="accent6">
                    <a:lumMod val="60000"/>
                    <a:lumOff val="40000"/>
                  </a:schemeClr>
                </a:solidFill>
                <a:latin typeface="Cambria" panose="02040503050406030204" pitchFamily="18" charset="0"/>
              </a:rPr>
              <a:t>Console </a:t>
            </a:r>
          </a:p>
          <a:p>
            <a:pPr algn="ctr"/>
            <a:r>
              <a:rPr lang="en-US" sz="4800" dirty="0" smtClean="0">
                <a:solidFill>
                  <a:schemeClr val="accent6">
                    <a:lumMod val="60000"/>
                    <a:lumOff val="40000"/>
                  </a:schemeClr>
                </a:solidFill>
                <a:latin typeface="Cambria" panose="02040503050406030204" pitchFamily="18" charset="0"/>
              </a:rPr>
              <a:t>(NMC)</a:t>
            </a:r>
            <a:endParaRPr lang="en-US" sz="6000" dirty="0">
              <a:solidFill>
                <a:schemeClr val="accent6">
                  <a:lumMod val="60000"/>
                  <a:lumOff val="40000"/>
                </a:schemeClr>
              </a:solidFill>
              <a:latin typeface="Cambria" panose="02040503050406030204" pitchFamily="18" charset="0"/>
            </a:endParaRPr>
          </a:p>
        </p:txBody>
      </p:sp>
      <p:pic>
        <p:nvPicPr>
          <p:cNvPr id="2" name="Picture 1" descr="Nuance home screen with options: Utilities, Groups, User Accounts, licensing, sites, speech recogni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274" y="1606519"/>
            <a:ext cx="7773074" cy="3822523"/>
          </a:xfrm>
          <a:prstGeom prst="rect">
            <a:avLst/>
          </a:prstGeom>
        </p:spPr>
      </p:pic>
    </p:spTree>
    <p:extLst>
      <p:ext uri="{BB962C8B-B14F-4D97-AF65-F5344CB8AC3E}">
        <p14:creationId xmlns:p14="http://schemas.microsoft.com/office/powerpoint/2010/main" val="19774144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3" descr="Managing groups"/>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b="1" dirty="0">
              <a:solidFill>
                <a:schemeClr val="accent6">
                  <a:lumMod val="40000"/>
                  <a:lumOff val="60000"/>
                </a:schemeClr>
              </a:solidFill>
              <a:latin typeface="Cambria" panose="02040503050406030204" pitchFamily="18" charset="0"/>
            </a:endParaRPr>
          </a:p>
        </p:txBody>
      </p:sp>
      <p:sp>
        <p:nvSpPr>
          <p:cNvPr id="5" name="TextBox 4" descr="&quot;&quot;"/>
          <p:cNvSpPr txBox="1"/>
          <p:nvPr/>
        </p:nvSpPr>
        <p:spPr>
          <a:xfrm>
            <a:off x="-52212" y="2425175"/>
            <a:ext cx="4319412" cy="1938992"/>
          </a:xfrm>
          <a:prstGeom prst="rect">
            <a:avLst/>
          </a:prstGeom>
          <a:noFill/>
        </p:spPr>
        <p:txBody>
          <a:bodyPr wrap="square" rtlCol="0">
            <a:spAutoFit/>
          </a:bodyPr>
          <a:lstStyle/>
          <a:p>
            <a:pPr algn="ctr"/>
            <a:r>
              <a:rPr lang="en-US" sz="6000" b="1" dirty="0" smtClean="0">
                <a:solidFill>
                  <a:schemeClr val="accent6">
                    <a:lumMod val="60000"/>
                    <a:lumOff val="40000"/>
                  </a:schemeClr>
                </a:solidFill>
                <a:latin typeface="Cambria" panose="02040503050406030204" pitchFamily="18" charset="0"/>
              </a:rPr>
              <a:t>Managing</a:t>
            </a:r>
          </a:p>
          <a:p>
            <a:pPr algn="ctr"/>
            <a:r>
              <a:rPr lang="en-US" sz="6000" b="1" dirty="0" smtClean="0">
                <a:solidFill>
                  <a:schemeClr val="accent6">
                    <a:lumMod val="60000"/>
                    <a:lumOff val="40000"/>
                  </a:schemeClr>
                </a:solidFill>
                <a:latin typeface="Cambria" panose="02040503050406030204" pitchFamily="18" charset="0"/>
              </a:rPr>
              <a:t>Groups</a:t>
            </a:r>
            <a:endParaRPr lang="en-US" sz="7200" dirty="0">
              <a:solidFill>
                <a:schemeClr val="accent6">
                  <a:lumMod val="60000"/>
                  <a:lumOff val="40000"/>
                </a:schemeClr>
              </a:solidFill>
              <a:latin typeface="Cambria" panose="02040503050406030204" pitchFamily="18" charset="0"/>
            </a:endParaRPr>
          </a:p>
        </p:txBody>
      </p:sp>
      <p:pic>
        <p:nvPicPr>
          <p:cNvPr id="2" name="Picture 1" descr="Nuance Sites webpage:&#10;ORganization Overview-VA tab:&#10;Manage Organization&#10;VA:&#10;R01 VISN18&#10;R01 VISN19&#10;R01 VISN20&#10;R01 VISN21&#10;R01 VISN22&#10;R04 VISN1&#10;R04 VISN 2&#10;R04 VISN 2 Admin Group&#10;RO4 VISN2 Auth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0"/>
            <a:ext cx="4581572" cy="6858000"/>
          </a:xfrm>
          <a:prstGeom prst="rect">
            <a:avLst/>
          </a:prstGeom>
        </p:spPr>
      </p:pic>
    </p:spTree>
    <p:extLst>
      <p:ext uri="{BB962C8B-B14F-4D97-AF65-F5344CB8AC3E}">
        <p14:creationId xmlns:p14="http://schemas.microsoft.com/office/powerpoint/2010/main" val="27893226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5" name="TextBox 4" descr="Adding new users"/>
          <p:cNvSpPr txBox="1"/>
          <p:nvPr/>
        </p:nvSpPr>
        <p:spPr>
          <a:xfrm>
            <a:off x="0" y="2425175"/>
            <a:ext cx="4267199" cy="1938992"/>
          </a:xfrm>
          <a:prstGeom prst="rect">
            <a:avLst/>
          </a:prstGeom>
          <a:noFill/>
        </p:spPr>
        <p:txBody>
          <a:bodyPr wrap="square" rtlCol="0">
            <a:spAutoFit/>
          </a:bodyPr>
          <a:lstStyle/>
          <a:p>
            <a:pPr algn="ctr"/>
            <a:r>
              <a:rPr lang="en-US" sz="6000" b="1" dirty="0" smtClean="0">
                <a:solidFill>
                  <a:schemeClr val="accent6">
                    <a:lumMod val="60000"/>
                    <a:lumOff val="40000"/>
                  </a:schemeClr>
                </a:solidFill>
                <a:latin typeface="Cambria" panose="02040503050406030204" pitchFamily="18" charset="0"/>
              </a:rPr>
              <a:t>Adding </a:t>
            </a:r>
          </a:p>
          <a:p>
            <a:pPr algn="ctr"/>
            <a:r>
              <a:rPr lang="en-US" sz="6000" b="1" dirty="0" smtClean="0">
                <a:solidFill>
                  <a:schemeClr val="accent6">
                    <a:lumMod val="60000"/>
                    <a:lumOff val="40000"/>
                  </a:schemeClr>
                </a:solidFill>
                <a:latin typeface="Cambria" panose="02040503050406030204" pitchFamily="18" charset="0"/>
              </a:rPr>
              <a:t>New Users</a:t>
            </a:r>
            <a:endParaRPr lang="en-US" sz="7200" dirty="0">
              <a:solidFill>
                <a:schemeClr val="accent6">
                  <a:lumMod val="60000"/>
                  <a:lumOff val="40000"/>
                </a:schemeClr>
              </a:solidFill>
              <a:latin typeface="Cambria" panose="02040503050406030204" pitchFamily="18" charset="0"/>
            </a:endParaRPr>
          </a:p>
        </p:txBody>
      </p:sp>
      <p:pic>
        <p:nvPicPr>
          <p:cNvPr id="7" name="Picture 2" descr="Nuance Site: New User Accounts Tab&#10;User Account details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9200"/>
            <a:ext cx="7258003" cy="4419600"/>
          </a:xfrm>
          <a:prstGeom prst="rect">
            <a:avLst/>
          </a:prstGeom>
          <a:noFill/>
          <a:ln>
            <a:noFill/>
          </a:ln>
          <a:effectLst>
            <a:outerShdw blurRad="355600" dist="342900" dir="774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12360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5" name="TextBox 4" descr="Importing Commands and Words"/>
          <p:cNvSpPr txBox="1"/>
          <p:nvPr/>
        </p:nvSpPr>
        <p:spPr>
          <a:xfrm>
            <a:off x="0" y="1997839"/>
            <a:ext cx="4267199" cy="2862322"/>
          </a:xfrm>
          <a:prstGeom prst="rect">
            <a:avLst/>
          </a:prstGeom>
          <a:noFill/>
        </p:spPr>
        <p:txBody>
          <a:bodyPr wrap="square" rtlCol="0">
            <a:spAutoFit/>
          </a:bodyPr>
          <a:lstStyle/>
          <a:p>
            <a:pPr algn="ctr"/>
            <a:r>
              <a:rPr lang="en-US" sz="6000" b="1" dirty="0" smtClean="0">
                <a:solidFill>
                  <a:schemeClr val="accent6">
                    <a:lumMod val="60000"/>
                    <a:lumOff val="40000"/>
                  </a:schemeClr>
                </a:solidFill>
                <a:latin typeface="Cambria" panose="02040503050406030204" pitchFamily="18" charset="0"/>
              </a:rPr>
              <a:t>Importing Commands &amp; Words</a:t>
            </a:r>
            <a:endParaRPr lang="en-US" sz="7200" dirty="0">
              <a:solidFill>
                <a:schemeClr val="accent6">
                  <a:lumMod val="60000"/>
                  <a:lumOff val="40000"/>
                </a:schemeClr>
              </a:solidFill>
              <a:latin typeface="Cambria" panose="02040503050406030204" pitchFamily="18" charset="0"/>
            </a:endParaRPr>
          </a:p>
        </p:txBody>
      </p:sp>
      <p:grpSp>
        <p:nvGrpSpPr>
          <p:cNvPr id="2" name="Group 1" descr="Pull out boxes of Nuance commands including Import Commands, Manage, Import Words, Command Sets, Auto-text, Lists"/>
          <p:cNvGrpSpPr/>
          <p:nvPr/>
        </p:nvGrpSpPr>
        <p:grpSpPr>
          <a:xfrm>
            <a:off x="4796323" y="381000"/>
            <a:ext cx="6786077" cy="6137349"/>
            <a:chOff x="4796323" y="381000"/>
            <a:chExt cx="6786077" cy="6137349"/>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0545"/>
            <a:stretch/>
          </p:blipFill>
          <p:spPr bwMode="auto">
            <a:xfrm>
              <a:off x="4796323" y="4571779"/>
              <a:ext cx="4462143" cy="194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641"/>
            <a:stretch/>
          </p:blipFill>
          <p:spPr bwMode="auto">
            <a:xfrm>
              <a:off x="4800600" y="381000"/>
              <a:ext cx="6781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25777"/>
            <a:stretch/>
          </p:blipFill>
          <p:spPr bwMode="auto">
            <a:xfrm>
              <a:off x="4796323" y="2468289"/>
              <a:ext cx="3285152" cy="1852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32540"/>
            <a:stretch/>
          </p:blipFill>
          <p:spPr bwMode="auto">
            <a:xfrm>
              <a:off x="8610598" y="2498848"/>
              <a:ext cx="2971802" cy="182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r="18916"/>
            <a:stretch/>
          </p:blipFill>
          <p:spPr bwMode="auto">
            <a:xfrm>
              <a:off x="9939948" y="4609879"/>
              <a:ext cx="1642452" cy="187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04108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6" name="TextBox 5" descr="Direct User support"/>
          <p:cNvSpPr txBox="1"/>
          <p:nvPr/>
        </p:nvSpPr>
        <p:spPr>
          <a:xfrm>
            <a:off x="-48432" y="1963510"/>
            <a:ext cx="4267199" cy="2862322"/>
          </a:xfrm>
          <a:prstGeom prst="rect">
            <a:avLst/>
          </a:prstGeom>
          <a:noFill/>
        </p:spPr>
        <p:txBody>
          <a:bodyPr wrap="square" rtlCol="0">
            <a:spAutoFit/>
          </a:bodyPr>
          <a:lstStyle/>
          <a:p>
            <a:pPr algn="ctr"/>
            <a:r>
              <a:rPr lang="en-US" sz="6000" b="1" dirty="0" smtClean="0">
                <a:solidFill>
                  <a:schemeClr val="accent6">
                    <a:lumMod val="60000"/>
                    <a:lumOff val="40000"/>
                  </a:schemeClr>
                </a:solidFill>
                <a:latin typeface="Cambria" panose="02040503050406030204" pitchFamily="18" charset="0"/>
              </a:rPr>
              <a:t>Direct</a:t>
            </a:r>
          </a:p>
          <a:p>
            <a:pPr algn="ctr"/>
            <a:r>
              <a:rPr lang="en-US" sz="6000" b="1" dirty="0" smtClean="0">
                <a:solidFill>
                  <a:schemeClr val="accent6">
                    <a:lumMod val="60000"/>
                    <a:lumOff val="40000"/>
                  </a:schemeClr>
                </a:solidFill>
                <a:latin typeface="Cambria" panose="02040503050406030204" pitchFamily="18" charset="0"/>
              </a:rPr>
              <a:t>User </a:t>
            </a:r>
          </a:p>
          <a:p>
            <a:pPr algn="ctr"/>
            <a:r>
              <a:rPr lang="en-US" sz="6000" b="1" dirty="0" smtClean="0">
                <a:solidFill>
                  <a:schemeClr val="accent6">
                    <a:lumMod val="60000"/>
                    <a:lumOff val="40000"/>
                  </a:schemeClr>
                </a:solidFill>
                <a:latin typeface="Cambria" panose="02040503050406030204" pitchFamily="18" charset="0"/>
              </a:rPr>
              <a:t>Support</a:t>
            </a:r>
            <a:endParaRPr lang="en-US" sz="7200" dirty="0">
              <a:solidFill>
                <a:schemeClr val="accent6">
                  <a:lumMod val="60000"/>
                  <a:lumOff val="40000"/>
                </a:schemeClr>
              </a:solidFill>
              <a:latin typeface="Cambria" panose="02040503050406030204" pitchFamily="18" charset="0"/>
            </a:endParaRPr>
          </a:p>
        </p:txBody>
      </p:sp>
      <p:pic>
        <p:nvPicPr>
          <p:cNvPr id="2" name="Picture 1" descr="Nuance Site: User Account details tab&#10;User Account details, network edition US tab&#10;Options:&#10;User account options&#10;auto-formatting&#10;general&#10;capitalization&#10;department name capitalization- standard&#10;drug name capitalization- standard&#10;person name capitalization- standard&#10;&#10;Checked boxes for:&#10;capitialize &quot;against medical advice&quot; as &quot;AGAINST MEDICAL ADVICE&quot;&#10;capitalize &quot;code blue&quot; as &quot;CODE BLUE&quot;&#10;Capitalize &quot;code R&quot; as &quot;CODE R&quot;&#10;Capitalize &quot;code status as &quot;CODE STATUS&quot;&#10;Capitalize &quot;Code T&quot; as &quot;CODE T&quot;&#10;Capitalize &quot;do not intubate and do not resuscitate&quot; as DO NOT INTUBATE and DO NOT RESUSCITATE&quot;&#10;Capitalize 'durable power of attorney&quot; as &quot;DURABLE POWER OF ATTORNEY&quot;&#10;&#10;Uncheck all/check all&#10;Restore default&#10;&#10;numbers, units, dates&#10;adbbrevia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52400"/>
            <a:ext cx="7166919" cy="6858000"/>
          </a:xfrm>
          <a:prstGeom prst="rect">
            <a:avLst/>
          </a:prstGeom>
        </p:spPr>
      </p:pic>
    </p:spTree>
    <p:extLst>
      <p:ext uri="{BB962C8B-B14F-4D97-AF65-F5344CB8AC3E}">
        <p14:creationId xmlns:p14="http://schemas.microsoft.com/office/powerpoint/2010/main" val="19512624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170" name="Picture 2" descr="Nuance DMNE Speech Usage tab&#10;DMENE Speech usage bar graph:&#10;Vertical axis labeled 0-200000&#10;Horitzonital access labeled: R04 VISN 1, R04 VISN 2, R04 VISN 3, R04 VISN 5&#10;Bars represent word count. R04 VISN 1 at 200000, R04 VISN 2 at 1000000, R04 VISN  3 at 10000, R04 VISN 5 at 5000"/>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572000" y="685800"/>
            <a:ext cx="7162800" cy="5788307"/>
          </a:xfrm>
          <a:prstGeom prst="rect">
            <a:avLst/>
          </a:prstGeom>
          <a:noFill/>
          <a:ln>
            <a:noFill/>
          </a:ln>
          <a:effectLst>
            <a:outerShdw blurRad="4953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5" name="TextBox 4"/>
          <p:cNvSpPr txBox="1"/>
          <p:nvPr/>
        </p:nvSpPr>
        <p:spPr>
          <a:xfrm>
            <a:off x="0" y="1963510"/>
            <a:ext cx="4267199" cy="2862322"/>
          </a:xfrm>
          <a:prstGeom prst="rect">
            <a:avLst/>
          </a:prstGeom>
          <a:noFill/>
        </p:spPr>
        <p:txBody>
          <a:bodyPr wrap="square" rtlCol="0">
            <a:spAutoFit/>
          </a:bodyPr>
          <a:lstStyle/>
          <a:p>
            <a:pPr algn="ctr"/>
            <a:r>
              <a:rPr lang="en-US" sz="6000" b="1" dirty="0" smtClean="0">
                <a:solidFill>
                  <a:schemeClr val="accent6">
                    <a:lumMod val="60000"/>
                    <a:lumOff val="40000"/>
                  </a:schemeClr>
                </a:solidFill>
                <a:latin typeface="Cambria" panose="02040503050406030204" pitchFamily="18" charset="0"/>
              </a:rPr>
              <a:t>Reports</a:t>
            </a:r>
          </a:p>
          <a:p>
            <a:pPr algn="ctr"/>
            <a:r>
              <a:rPr lang="en-US" sz="6000" b="1" dirty="0" smtClean="0">
                <a:solidFill>
                  <a:schemeClr val="accent6">
                    <a:lumMod val="60000"/>
                    <a:lumOff val="40000"/>
                  </a:schemeClr>
                </a:solidFill>
                <a:latin typeface="Cambria" panose="02040503050406030204" pitchFamily="18" charset="0"/>
              </a:rPr>
              <a:t>&amp;</a:t>
            </a:r>
          </a:p>
          <a:p>
            <a:pPr algn="ctr"/>
            <a:r>
              <a:rPr lang="en-US" sz="6000" b="1" dirty="0" smtClean="0">
                <a:solidFill>
                  <a:schemeClr val="accent6">
                    <a:lumMod val="60000"/>
                    <a:lumOff val="40000"/>
                  </a:schemeClr>
                </a:solidFill>
                <a:latin typeface="Cambria" panose="02040503050406030204" pitchFamily="18" charset="0"/>
              </a:rPr>
              <a:t>Graphs</a:t>
            </a:r>
            <a:endParaRPr lang="en-US" sz="7200" dirty="0">
              <a:solidFill>
                <a:schemeClr val="accent6">
                  <a:lumMod val="60000"/>
                  <a:lumOff val="40000"/>
                </a:schemeClr>
              </a:solidFill>
              <a:latin typeface="Cambria" panose="02040503050406030204" pitchFamily="18" charset="0"/>
            </a:endParaRPr>
          </a:p>
        </p:txBody>
      </p:sp>
    </p:spTree>
    <p:extLst>
      <p:ext uri="{BB962C8B-B14F-4D97-AF65-F5344CB8AC3E}">
        <p14:creationId xmlns:p14="http://schemas.microsoft.com/office/powerpoint/2010/main" val="1842633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4" name="Group 3" descr="ROLES IT Support across top.&#10;Planning, Implementation, post-implementation down side.&#10;Background image of professionals on headset microphones looking at computer screens."/>
          <p:cNvGrpSpPr/>
          <p:nvPr/>
        </p:nvGrpSpPr>
        <p:grpSpPr>
          <a:xfrm>
            <a:off x="-304800" y="-304800"/>
            <a:ext cx="13136864" cy="8518350"/>
            <a:chOff x="-304800" y="-304800"/>
            <a:chExt cx="13136864" cy="851835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434" y="2209800"/>
              <a:ext cx="9001125" cy="6003750"/>
            </a:xfrm>
            <a:prstGeom prst="rect">
              <a:avLst/>
            </a:prstGeom>
          </p:spPr>
        </p:pic>
        <p:sp>
          <p:nvSpPr>
            <p:cNvPr id="57" name="Rectangle 56"/>
            <p:cNvSpPr/>
            <p:nvPr/>
          </p:nvSpPr>
          <p:spPr>
            <a:xfrm>
              <a:off x="3344357" y="-155496"/>
              <a:ext cx="9487707" cy="2215991"/>
            </a:xfrm>
            <a:prstGeom prst="rect">
              <a:avLst/>
            </a:prstGeom>
          </p:spPr>
          <p:txBody>
            <a:bodyPr wrap="square">
              <a:spAutoFit/>
            </a:bodyPr>
            <a:lstStyle/>
            <a:p>
              <a:r>
                <a:rPr lang="en-US" sz="11600" b="1" dirty="0" smtClean="0">
                  <a:solidFill>
                    <a:schemeClr val="bg1">
                      <a:lumMod val="75000"/>
                    </a:schemeClr>
                  </a:solidFill>
                  <a:latin typeface="Cambria" panose="02040503050406030204" pitchFamily="18" charset="0"/>
                </a:rPr>
                <a:t>ROLE</a:t>
              </a:r>
              <a:r>
                <a:rPr lang="en-US" sz="13800" b="1" dirty="0">
                  <a:solidFill>
                    <a:schemeClr val="bg1">
                      <a:lumMod val="75000"/>
                    </a:schemeClr>
                  </a:solidFill>
                  <a:latin typeface="Cambria" panose="02040503050406030204" pitchFamily="18" charset="0"/>
                </a:rPr>
                <a:t>	</a:t>
              </a:r>
              <a:endParaRPr lang="en-US" sz="13800" dirty="0">
                <a:solidFill>
                  <a:schemeClr val="bg1">
                    <a:lumMod val="75000"/>
                  </a:schemeClr>
                </a:solidFill>
              </a:endParaRPr>
            </a:p>
          </p:txBody>
        </p:sp>
        <p:sp>
          <p:nvSpPr>
            <p:cNvPr id="58" name="Rectangle 57"/>
            <p:cNvSpPr/>
            <p:nvPr/>
          </p:nvSpPr>
          <p:spPr>
            <a:xfrm>
              <a:off x="-304800" y="-304800"/>
              <a:ext cx="12799875" cy="7962900"/>
            </a:xfrm>
            <a:prstGeom prst="rect">
              <a:avLst/>
            </a:prstGeom>
            <a:solidFill>
              <a:schemeClr val="accent6">
                <a:lumMod val="20000"/>
                <a:lumOff val="80000"/>
                <a:alpha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162800" y="608004"/>
              <a:ext cx="4830679" cy="1107996"/>
            </a:xfrm>
            <a:prstGeom prst="rect">
              <a:avLst/>
            </a:prstGeom>
            <a:noFill/>
          </p:spPr>
          <p:txBody>
            <a:bodyPr wrap="square" rtlCol="0">
              <a:spAutoFit/>
            </a:bodyPr>
            <a:lstStyle/>
            <a:p>
              <a:r>
                <a:rPr lang="en-US" sz="6600" b="1" dirty="0" smtClean="0">
                  <a:solidFill>
                    <a:schemeClr val="tx1">
                      <a:lumMod val="85000"/>
                      <a:lumOff val="15000"/>
                    </a:schemeClr>
                  </a:solidFill>
                  <a:latin typeface="Cambria" panose="02040503050406030204" pitchFamily="18" charset="0"/>
                </a:rPr>
                <a:t>IT Support</a:t>
              </a:r>
              <a:endParaRPr lang="en-US" sz="8000" b="1" dirty="0">
                <a:solidFill>
                  <a:schemeClr val="tx1">
                    <a:lumMod val="85000"/>
                    <a:lumOff val="15000"/>
                  </a:schemeClr>
                </a:solidFill>
                <a:latin typeface="Cambria" panose="02040503050406030204" pitchFamily="18" charset="0"/>
              </a:endParaRPr>
            </a:p>
          </p:txBody>
        </p:sp>
      </p:grpSp>
      <p:grpSp>
        <p:nvGrpSpPr>
          <p:cNvPr id="27" name="Group 26" descr="Planning highlighted"/>
          <p:cNvGrpSpPr/>
          <p:nvPr/>
        </p:nvGrpSpPr>
        <p:grpSpPr>
          <a:xfrm>
            <a:off x="-4011" y="-304800"/>
            <a:ext cx="3274876" cy="7332605"/>
            <a:chOff x="-4011" y="-304800"/>
            <a:chExt cx="3274876" cy="7332605"/>
          </a:xfrm>
        </p:grpSpPr>
        <p:sp>
          <p:nvSpPr>
            <p:cNvPr id="28" name="Title 3"/>
            <p:cNvSpPr txBox="1">
              <a:spLocks/>
            </p:cNvSpPr>
            <p:nvPr/>
          </p:nvSpPr>
          <p:spPr>
            <a:xfrm>
              <a:off x="1724" y="2133600"/>
              <a:ext cx="3269141"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29"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30" name="TextBox 29"/>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accent6">
                      <a:lumMod val="60000"/>
                      <a:lumOff val="40000"/>
                    </a:schemeClr>
                  </a:solidFill>
                  <a:latin typeface="+mj-lt"/>
                </a:rPr>
                <a:t>PLANNING</a:t>
              </a:r>
              <a:endParaRPr lang="en-US" sz="4800" dirty="0">
                <a:solidFill>
                  <a:schemeClr val="accent6">
                    <a:lumMod val="60000"/>
                    <a:lumOff val="40000"/>
                  </a:schemeClr>
                </a:solidFill>
                <a:latin typeface="+mj-lt"/>
              </a:endParaRPr>
            </a:p>
          </p:txBody>
        </p:sp>
        <p:sp>
          <p:nvSpPr>
            <p:cNvPr id="31" name="TextBox 30"/>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sp>
          <p:nvSpPr>
            <p:cNvPr id="32"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33" name="TextBox 32"/>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spTree>
    <p:extLst>
      <p:ext uri="{BB962C8B-B14F-4D97-AF65-F5344CB8AC3E}">
        <p14:creationId xmlns:p14="http://schemas.microsoft.com/office/powerpoint/2010/main" val="3655493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2" name="Group 1" descr="ROLES HIMS across top.&#10;Planning, Implementation, post-implementation down side.&#10;Background image of medical chart and computer. "/>
          <p:cNvGrpSpPr/>
          <p:nvPr/>
        </p:nvGrpSpPr>
        <p:grpSpPr>
          <a:xfrm>
            <a:off x="-4011" y="-304800"/>
            <a:ext cx="12348411" cy="9067800"/>
            <a:chOff x="-4011" y="-304800"/>
            <a:chExt cx="12348411" cy="90678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169" y="2221585"/>
              <a:ext cx="9807220" cy="6541415"/>
            </a:xfrm>
            <a:prstGeom prst="rect">
              <a:avLst/>
            </a:prstGeom>
          </p:spPr>
        </p:pic>
        <p:sp>
          <p:nvSpPr>
            <p:cNvPr id="27" name="Rectangle 26"/>
            <p:cNvSpPr/>
            <p:nvPr/>
          </p:nvSpPr>
          <p:spPr>
            <a:xfrm>
              <a:off x="3366694" y="-155496"/>
              <a:ext cx="8229601" cy="2215991"/>
            </a:xfrm>
            <a:prstGeom prst="rect">
              <a:avLst/>
            </a:prstGeom>
          </p:spPr>
          <p:txBody>
            <a:bodyPr wrap="square">
              <a:spAutoFit/>
            </a:bodyPr>
            <a:lstStyle/>
            <a:p>
              <a:r>
                <a:rPr lang="en-US" sz="11600" b="1" dirty="0" smtClean="0">
                  <a:solidFill>
                    <a:schemeClr val="bg1">
                      <a:lumMod val="75000"/>
                    </a:schemeClr>
                  </a:solidFill>
                  <a:latin typeface="Cambria" panose="02040503050406030204" pitchFamily="18" charset="0"/>
                </a:rPr>
                <a:t>ROLE</a:t>
              </a:r>
              <a:r>
                <a:rPr lang="en-US" sz="13800" b="1" dirty="0">
                  <a:solidFill>
                    <a:schemeClr val="bg1">
                      <a:lumMod val="75000"/>
                    </a:schemeClr>
                  </a:solidFill>
                  <a:latin typeface="Cambria" panose="02040503050406030204" pitchFamily="18" charset="0"/>
                </a:rPr>
                <a:t>	</a:t>
              </a:r>
              <a:endParaRPr lang="en-US" sz="13800" dirty="0">
                <a:solidFill>
                  <a:schemeClr val="bg1">
                    <a:lumMod val="75000"/>
                  </a:schemeClr>
                </a:solidFill>
              </a:endParaRPr>
            </a:p>
          </p:txBody>
        </p:sp>
        <p:sp>
          <p:nvSpPr>
            <p:cNvPr id="28" name="Rectangle 27"/>
            <p:cNvSpPr/>
            <p:nvPr/>
          </p:nvSpPr>
          <p:spPr>
            <a:xfrm>
              <a:off x="0" y="-304800"/>
              <a:ext cx="12344400" cy="7962900"/>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361321" y="533400"/>
              <a:ext cx="3763879" cy="1323439"/>
            </a:xfrm>
            <a:prstGeom prst="rect">
              <a:avLst/>
            </a:prstGeom>
            <a:noFill/>
          </p:spPr>
          <p:txBody>
            <a:bodyPr wrap="square" rtlCol="0">
              <a:spAutoFit/>
            </a:bodyPr>
            <a:lstStyle/>
            <a:p>
              <a:r>
                <a:rPr lang="en-US" sz="8000" b="1" dirty="0" smtClean="0">
                  <a:solidFill>
                    <a:schemeClr val="tx1">
                      <a:lumMod val="85000"/>
                      <a:lumOff val="15000"/>
                    </a:schemeClr>
                  </a:solidFill>
                  <a:latin typeface="Cambria" panose="02040503050406030204" pitchFamily="18" charset="0"/>
                </a:rPr>
                <a:t>HIMS</a:t>
              </a:r>
              <a:endParaRPr lang="en-US" sz="9600" b="1" dirty="0">
                <a:solidFill>
                  <a:schemeClr val="tx1">
                    <a:lumMod val="85000"/>
                    <a:lumOff val="15000"/>
                  </a:schemeClr>
                </a:solidFill>
                <a:latin typeface="Cambria" panose="02040503050406030204" pitchFamily="18" charset="0"/>
              </a:endParaRPr>
            </a:p>
          </p:txBody>
        </p:sp>
        <p:grpSp>
          <p:nvGrpSpPr>
            <p:cNvPr id="13" name="Group 12"/>
            <p:cNvGrpSpPr/>
            <p:nvPr/>
          </p:nvGrpSpPr>
          <p:grpSpPr>
            <a:xfrm>
              <a:off x="-4011" y="-304800"/>
              <a:ext cx="3274876" cy="7332605"/>
              <a:chOff x="-4011" y="-304800"/>
              <a:chExt cx="3274876" cy="7332605"/>
            </a:xfrm>
          </p:grpSpPr>
          <p:sp>
            <p:nvSpPr>
              <p:cNvPr id="14" name="Title 3"/>
              <p:cNvSpPr txBox="1">
                <a:spLocks/>
              </p:cNvSpPr>
              <p:nvPr/>
            </p:nvSpPr>
            <p:spPr>
              <a:xfrm>
                <a:off x="1724" y="2133600"/>
                <a:ext cx="3269141"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16"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7" name="TextBox 16"/>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accent6">
                        <a:lumMod val="60000"/>
                        <a:lumOff val="40000"/>
                      </a:schemeClr>
                    </a:solidFill>
                    <a:latin typeface="+mj-lt"/>
                  </a:rPr>
                  <a:t>PLANNING</a:t>
                </a:r>
                <a:endParaRPr lang="en-US" sz="4800" dirty="0">
                  <a:solidFill>
                    <a:schemeClr val="accent6">
                      <a:lumMod val="60000"/>
                      <a:lumOff val="40000"/>
                    </a:schemeClr>
                  </a:solidFill>
                  <a:latin typeface="+mj-lt"/>
                </a:endParaRPr>
              </a:p>
            </p:txBody>
          </p:sp>
          <p:sp>
            <p:nvSpPr>
              <p:cNvPr id="18" name="TextBox 17"/>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sp>
            <p:nvSpPr>
              <p:cNvPr id="19"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20" name="TextBox 19"/>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grpSp>
    </p:spTree>
    <p:extLst>
      <p:ext uri="{BB962C8B-B14F-4D97-AF65-F5344CB8AC3E}">
        <p14:creationId xmlns:p14="http://schemas.microsoft.com/office/powerpoint/2010/main" val="2821801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9600" y="-60325"/>
            <a:ext cx="12801600" cy="1812925"/>
          </a:xfrm>
          <a:solidFill>
            <a:schemeClr val="tx1">
              <a:lumMod val="75000"/>
              <a:lumOff val="25000"/>
            </a:schemeClr>
          </a:solidFill>
        </p:spPr>
        <p:txBody>
          <a:bodyPr/>
          <a:lstStyle/>
          <a:p>
            <a:pPr algn="l"/>
            <a:r>
              <a:rPr lang="en-US" dirty="0" smtClean="0"/>
              <a:t>	</a:t>
            </a:r>
            <a:r>
              <a:rPr lang="en-US" sz="7200" dirty="0" smtClean="0">
                <a:solidFill>
                  <a:schemeClr val="accent6">
                    <a:lumMod val="40000"/>
                    <a:lumOff val="60000"/>
                  </a:schemeClr>
                </a:solidFill>
                <a:latin typeface="Cambria" panose="02040503050406030204" pitchFamily="18" charset="0"/>
              </a:rPr>
              <a:t>Poll Question</a:t>
            </a:r>
            <a:endParaRPr lang="en-US" sz="7200" dirty="0">
              <a:solidFill>
                <a:schemeClr val="accent6">
                  <a:lumMod val="40000"/>
                  <a:lumOff val="60000"/>
                </a:schemeClr>
              </a:solidFill>
              <a:latin typeface="Cambria" panose="02040503050406030204" pitchFamily="18" charset="0"/>
            </a:endParaRPr>
          </a:p>
        </p:txBody>
      </p:sp>
      <p:sp>
        <p:nvSpPr>
          <p:cNvPr id="5" name="Content Placeholder 4"/>
          <p:cNvSpPr>
            <a:spLocks noGrp="1"/>
          </p:cNvSpPr>
          <p:nvPr>
            <p:ph idx="4294967295"/>
          </p:nvPr>
        </p:nvSpPr>
        <p:spPr>
          <a:xfrm>
            <a:off x="2133600" y="1889125"/>
            <a:ext cx="8534400" cy="4876800"/>
          </a:xfrm>
        </p:spPr>
        <p:txBody>
          <a:bodyPr>
            <a:normAutofit/>
          </a:bodyPr>
          <a:lstStyle/>
          <a:p>
            <a:pPr marL="0" indent="0">
              <a:buNone/>
            </a:pPr>
            <a:r>
              <a:rPr lang="en-US" sz="4000" dirty="0">
                <a:solidFill>
                  <a:schemeClr val="accent6">
                    <a:lumMod val="40000"/>
                    <a:lumOff val="60000"/>
                  </a:schemeClr>
                </a:solidFill>
                <a:latin typeface="Cambria" panose="02040503050406030204" pitchFamily="18" charset="0"/>
              </a:rPr>
              <a:t>What is your role </a:t>
            </a:r>
            <a:r>
              <a:rPr lang="en-US" sz="4000" dirty="0" smtClean="0">
                <a:solidFill>
                  <a:schemeClr val="accent6">
                    <a:lumMod val="40000"/>
                    <a:lumOff val="60000"/>
                  </a:schemeClr>
                </a:solidFill>
                <a:latin typeface="Cambria" panose="02040503050406030204" pitchFamily="18" charset="0"/>
              </a:rPr>
              <a:t>within </a:t>
            </a:r>
            <a:r>
              <a:rPr lang="en-US" sz="4000" dirty="0">
                <a:solidFill>
                  <a:schemeClr val="accent6">
                    <a:lumMod val="40000"/>
                    <a:lumOff val="60000"/>
                  </a:schemeClr>
                </a:solidFill>
                <a:latin typeface="Cambria" panose="02040503050406030204" pitchFamily="18" charset="0"/>
              </a:rPr>
              <a:t>VA?</a:t>
            </a:r>
          </a:p>
          <a:p>
            <a:pPr marL="1314450" lvl="2" indent="-514350">
              <a:buFont typeface="+mj-lt"/>
              <a:buAutoNum type="alphaUcPeriod"/>
            </a:pPr>
            <a:r>
              <a:rPr lang="en-US" sz="3200" dirty="0">
                <a:solidFill>
                  <a:schemeClr val="accent6">
                    <a:lumMod val="40000"/>
                    <a:lumOff val="60000"/>
                  </a:schemeClr>
                </a:solidFill>
                <a:latin typeface="Cambria" panose="02040503050406030204" pitchFamily="18" charset="0"/>
              </a:rPr>
              <a:t>Health Information Management</a:t>
            </a:r>
          </a:p>
          <a:p>
            <a:pPr marL="1314450" lvl="2" indent="-514350">
              <a:buFont typeface="+mj-lt"/>
              <a:buAutoNum type="alphaUcPeriod"/>
            </a:pPr>
            <a:r>
              <a:rPr lang="en-US" sz="3200" dirty="0">
                <a:solidFill>
                  <a:schemeClr val="accent6">
                    <a:lumMod val="40000"/>
                    <a:lumOff val="60000"/>
                  </a:schemeClr>
                </a:solidFill>
                <a:latin typeface="Cambria" panose="02040503050406030204" pitchFamily="18" charset="0"/>
              </a:rPr>
              <a:t>Clinical Provider/Staff</a:t>
            </a:r>
          </a:p>
          <a:p>
            <a:pPr marL="1314450" lvl="2" indent="-514350">
              <a:buFont typeface="+mj-lt"/>
              <a:buAutoNum type="alphaUcPeriod"/>
            </a:pPr>
            <a:r>
              <a:rPr lang="en-US" sz="3200" dirty="0">
                <a:solidFill>
                  <a:schemeClr val="accent6">
                    <a:lumMod val="40000"/>
                    <a:lumOff val="60000"/>
                  </a:schemeClr>
                </a:solidFill>
                <a:latin typeface="Cambria" panose="02040503050406030204" pitchFamily="18" charset="0"/>
              </a:rPr>
              <a:t>Informatics</a:t>
            </a:r>
          </a:p>
          <a:p>
            <a:pPr marL="1314450" lvl="2" indent="-514350">
              <a:buFont typeface="+mj-lt"/>
              <a:buAutoNum type="alphaUcPeriod"/>
            </a:pPr>
            <a:r>
              <a:rPr lang="en-US" sz="3200" dirty="0">
                <a:solidFill>
                  <a:schemeClr val="accent6">
                    <a:lumMod val="40000"/>
                    <a:lumOff val="60000"/>
                  </a:schemeClr>
                </a:solidFill>
                <a:latin typeface="Cambria" panose="02040503050406030204" pitchFamily="18" charset="0"/>
              </a:rPr>
              <a:t>Leadership</a:t>
            </a:r>
          </a:p>
          <a:p>
            <a:pPr marL="1314450" lvl="2" indent="-514350">
              <a:buFont typeface="+mj-lt"/>
              <a:buAutoNum type="alphaUcPeriod"/>
            </a:pPr>
            <a:r>
              <a:rPr lang="en-US" sz="3200" dirty="0">
                <a:solidFill>
                  <a:schemeClr val="accent6">
                    <a:lumMod val="40000"/>
                    <a:lumOff val="60000"/>
                  </a:schemeClr>
                </a:solidFill>
                <a:latin typeface="Cambria" panose="02040503050406030204" pitchFamily="18" charset="0"/>
              </a:rPr>
              <a:t>Information Technology</a:t>
            </a:r>
          </a:p>
          <a:p>
            <a:pPr marL="1314450" lvl="2" indent="-514350">
              <a:buFont typeface="+mj-lt"/>
              <a:buAutoNum type="alphaUcPeriod"/>
            </a:pPr>
            <a:r>
              <a:rPr lang="en-US" sz="3200" dirty="0">
                <a:solidFill>
                  <a:schemeClr val="accent6">
                    <a:lumMod val="40000"/>
                    <a:lumOff val="60000"/>
                  </a:schemeClr>
                </a:solidFill>
                <a:latin typeface="Cambria" panose="02040503050406030204" pitchFamily="18" charset="0"/>
              </a:rPr>
              <a:t>Other</a:t>
            </a: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304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1805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 name="Group 2" descr="ROLES HIMS across top.&#10;Planning, Implementation, post-implementation down side.&#10;Background image of railroad tracks."/>
          <p:cNvGrpSpPr/>
          <p:nvPr/>
        </p:nvGrpSpPr>
        <p:grpSpPr>
          <a:xfrm>
            <a:off x="-152400" y="-304800"/>
            <a:ext cx="13339011" cy="7962900"/>
            <a:chOff x="-4011" y="-304800"/>
            <a:chExt cx="13339011" cy="796290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2513"/>
            <a:stretch/>
          </p:blipFill>
          <p:spPr>
            <a:xfrm>
              <a:off x="3100636" y="2209800"/>
              <a:ext cx="9934746" cy="5257800"/>
            </a:xfrm>
            <a:prstGeom prst="rect">
              <a:avLst/>
            </a:prstGeom>
          </p:spPr>
        </p:pic>
        <p:sp>
          <p:nvSpPr>
            <p:cNvPr id="49" name="Rectangle 48"/>
            <p:cNvSpPr/>
            <p:nvPr/>
          </p:nvSpPr>
          <p:spPr>
            <a:xfrm>
              <a:off x="3367419" y="-155496"/>
              <a:ext cx="9967581" cy="2215991"/>
            </a:xfrm>
            <a:prstGeom prst="rect">
              <a:avLst/>
            </a:prstGeom>
          </p:spPr>
          <p:txBody>
            <a:bodyPr wrap="square">
              <a:spAutoFit/>
            </a:bodyPr>
            <a:lstStyle/>
            <a:p>
              <a:r>
                <a:rPr lang="en-US" sz="11600" b="1" dirty="0" smtClean="0">
                  <a:solidFill>
                    <a:schemeClr val="bg1">
                      <a:lumMod val="75000"/>
                    </a:schemeClr>
                  </a:solidFill>
                  <a:latin typeface="Cambria" panose="02040503050406030204" pitchFamily="18" charset="0"/>
                </a:rPr>
                <a:t>ROLE</a:t>
              </a:r>
              <a:r>
                <a:rPr lang="en-US" sz="13800" b="1" dirty="0">
                  <a:solidFill>
                    <a:schemeClr val="bg1">
                      <a:lumMod val="75000"/>
                    </a:schemeClr>
                  </a:solidFill>
                  <a:latin typeface="Cambria" panose="02040503050406030204" pitchFamily="18" charset="0"/>
                </a:rPr>
                <a:t>	</a:t>
              </a:r>
              <a:endParaRPr lang="en-US" sz="13800" dirty="0">
                <a:solidFill>
                  <a:schemeClr val="bg1">
                    <a:lumMod val="75000"/>
                  </a:schemeClr>
                </a:solidFill>
              </a:endParaRPr>
            </a:p>
          </p:txBody>
        </p:sp>
        <p:sp>
          <p:nvSpPr>
            <p:cNvPr id="50" name="Rectangle 49"/>
            <p:cNvSpPr/>
            <p:nvPr/>
          </p:nvSpPr>
          <p:spPr>
            <a:xfrm>
              <a:off x="0" y="-304800"/>
              <a:ext cx="12344400" cy="7962900"/>
            </a:xfrm>
            <a:prstGeom prst="rect">
              <a:avLst/>
            </a:prstGeom>
            <a:solidFill>
              <a:schemeClr val="accent6">
                <a:lumMod val="20000"/>
                <a:lumOff val="80000"/>
                <a:alpha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361321" y="533400"/>
              <a:ext cx="3763879" cy="1323439"/>
            </a:xfrm>
            <a:prstGeom prst="rect">
              <a:avLst/>
            </a:prstGeom>
            <a:noFill/>
          </p:spPr>
          <p:txBody>
            <a:bodyPr wrap="square" rtlCol="0">
              <a:spAutoFit/>
            </a:bodyPr>
            <a:lstStyle/>
            <a:p>
              <a:r>
                <a:rPr lang="en-US" sz="8000" b="1" dirty="0" smtClean="0">
                  <a:solidFill>
                    <a:schemeClr val="tx1">
                      <a:lumMod val="85000"/>
                      <a:lumOff val="15000"/>
                    </a:schemeClr>
                  </a:solidFill>
                  <a:latin typeface="Cambria" panose="02040503050406030204" pitchFamily="18" charset="0"/>
                </a:rPr>
                <a:t>HIMS</a:t>
              </a:r>
              <a:endParaRPr lang="en-US" sz="8800" b="1" dirty="0">
                <a:solidFill>
                  <a:schemeClr val="tx1">
                    <a:lumMod val="85000"/>
                    <a:lumOff val="15000"/>
                  </a:schemeClr>
                </a:solidFill>
                <a:latin typeface="Cambria" panose="02040503050406030204" pitchFamily="18" charset="0"/>
              </a:endParaRPr>
            </a:p>
          </p:txBody>
        </p:sp>
        <p:grpSp>
          <p:nvGrpSpPr>
            <p:cNvPr id="13" name="Group 12"/>
            <p:cNvGrpSpPr/>
            <p:nvPr/>
          </p:nvGrpSpPr>
          <p:grpSpPr>
            <a:xfrm>
              <a:off x="-4011" y="-304800"/>
              <a:ext cx="3274876" cy="7332605"/>
              <a:chOff x="-4011" y="-304800"/>
              <a:chExt cx="3274876" cy="7332605"/>
            </a:xfrm>
          </p:grpSpPr>
          <p:sp>
            <p:nvSpPr>
              <p:cNvPr id="14" name="Title 3"/>
              <p:cNvSpPr txBox="1">
                <a:spLocks/>
              </p:cNvSpPr>
              <p:nvPr/>
            </p:nvSpPr>
            <p:spPr>
              <a:xfrm>
                <a:off x="1724" y="2133600"/>
                <a:ext cx="3269141"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15"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6" name="TextBox 15"/>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accent6">
                        <a:lumMod val="60000"/>
                        <a:lumOff val="40000"/>
                      </a:schemeClr>
                    </a:solidFill>
                    <a:latin typeface="+mj-lt"/>
                  </a:rPr>
                  <a:t>PLANNING</a:t>
                </a:r>
                <a:endParaRPr lang="en-US" sz="4800" dirty="0">
                  <a:solidFill>
                    <a:schemeClr val="accent6">
                      <a:lumMod val="60000"/>
                      <a:lumOff val="40000"/>
                    </a:schemeClr>
                  </a:solidFill>
                  <a:latin typeface="+mj-lt"/>
                </a:endParaRPr>
              </a:p>
            </p:txBody>
          </p:sp>
          <p:sp>
            <p:nvSpPr>
              <p:cNvPr id="17" name="TextBox 16"/>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sp>
            <p:nvSpPr>
              <p:cNvPr id="18"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9" name="TextBox 18"/>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grpSp>
      <p:sp>
        <p:nvSpPr>
          <p:cNvPr id="37" name="TextBox 36" descr="&quot;&quot;"/>
          <p:cNvSpPr txBox="1"/>
          <p:nvPr/>
        </p:nvSpPr>
        <p:spPr>
          <a:xfrm>
            <a:off x="6294521" y="3662809"/>
            <a:ext cx="3763879" cy="2862322"/>
          </a:xfrm>
          <a:prstGeom prst="rect">
            <a:avLst/>
          </a:prstGeom>
          <a:noFill/>
        </p:spPr>
        <p:txBody>
          <a:bodyPr wrap="square" rtlCol="0">
            <a:spAutoFit/>
          </a:bodyPr>
          <a:lstStyle/>
          <a:p>
            <a:pPr algn="ctr"/>
            <a:r>
              <a:rPr lang="en-US" sz="6000" b="1" dirty="0" smtClean="0">
                <a:solidFill>
                  <a:schemeClr val="accent6">
                    <a:lumMod val="20000"/>
                    <a:lumOff val="80000"/>
                  </a:schemeClr>
                </a:solidFill>
                <a:latin typeface="Cambria" panose="02040503050406030204" pitchFamily="18" charset="0"/>
              </a:rPr>
              <a:t>STEPS </a:t>
            </a:r>
          </a:p>
          <a:p>
            <a:pPr algn="ctr"/>
            <a:r>
              <a:rPr lang="en-US" sz="6000" b="1" dirty="0" smtClean="0">
                <a:solidFill>
                  <a:schemeClr val="accent6">
                    <a:lumMod val="20000"/>
                    <a:lumOff val="80000"/>
                  </a:schemeClr>
                </a:solidFill>
                <a:latin typeface="Cambria" panose="02040503050406030204" pitchFamily="18" charset="0"/>
              </a:rPr>
              <a:t>FOR </a:t>
            </a:r>
          </a:p>
          <a:p>
            <a:pPr algn="ctr"/>
            <a:r>
              <a:rPr lang="en-US" sz="6000" b="1" dirty="0" smtClean="0">
                <a:solidFill>
                  <a:schemeClr val="accent6">
                    <a:lumMod val="20000"/>
                    <a:lumOff val="80000"/>
                  </a:schemeClr>
                </a:solidFill>
                <a:latin typeface="Cambria" panose="02040503050406030204" pitchFamily="18" charset="0"/>
              </a:rPr>
              <a:t>SUCCESS</a:t>
            </a:r>
          </a:p>
        </p:txBody>
      </p:sp>
    </p:spTree>
    <p:extLst>
      <p:ext uri="{BB962C8B-B14F-4D97-AF65-F5344CB8AC3E}">
        <p14:creationId xmlns:p14="http://schemas.microsoft.com/office/powerpoint/2010/main" val="32420032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descr="Tree in plain in front of pond. Left side of picture in black and white, right side in col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299"/>
            <a:ext cx="12192000" cy="8132064"/>
          </a:xfrm>
          <a:prstGeom prst="rect">
            <a:avLst/>
          </a:prstGeom>
        </p:spPr>
      </p:pic>
      <p:sp>
        <p:nvSpPr>
          <p:cNvPr id="2" name="Title 1"/>
          <p:cNvSpPr>
            <a:spLocks noGrp="1"/>
          </p:cNvSpPr>
          <p:nvPr>
            <p:ph type="title" idx="4294967295"/>
          </p:nvPr>
        </p:nvSpPr>
        <p:spPr>
          <a:xfrm>
            <a:off x="-533400" y="5410200"/>
            <a:ext cx="7086600" cy="1143000"/>
          </a:xfrm>
        </p:spPr>
        <p:txBody>
          <a:bodyPr>
            <a:normAutofit/>
          </a:bodyPr>
          <a:lstStyle/>
          <a:p>
            <a:r>
              <a:rPr lang="en-US" sz="5400" b="1" dirty="0" smtClean="0">
                <a:solidFill>
                  <a:schemeClr val="bg1">
                    <a:lumMod val="85000"/>
                  </a:schemeClr>
                </a:solidFill>
                <a:latin typeface="Cambria" panose="02040503050406030204" pitchFamily="18" charset="0"/>
              </a:rPr>
              <a:t>HIMS Transition</a:t>
            </a:r>
            <a:endParaRPr lang="en-US" sz="5400" b="1" dirty="0">
              <a:solidFill>
                <a:schemeClr val="bg1">
                  <a:lumMod val="85000"/>
                </a:schemeClr>
              </a:solidFill>
              <a:latin typeface="Cambria" panose="02040503050406030204" pitchFamily="18" charset="0"/>
            </a:endParaRPr>
          </a:p>
        </p:txBody>
      </p:sp>
    </p:spTree>
    <p:extLst>
      <p:ext uri="{BB962C8B-B14F-4D97-AF65-F5344CB8AC3E}">
        <p14:creationId xmlns:p14="http://schemas.microsoft.com/office/powerpoint/2010/main" val="1554647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2" name="Group 1" descr="ROLES Trainers across top.&#10;Planning, Implementation, post-implementation down side.&#10;Background image of professional talking and smiling to another professional."/>
          <p:cNvGrpSpPr/>
          <p:nvPr/>
        </p:nvGrpSpPr>
        <p:grpSpPr>
          <a:xfrm>
            <a:off x="-7535" y="-318641"/>
            <a:ext cx="12593119" cy="8788358"/>
            <a:chOff x="-7535" y="-318641"/>
            <a:chExt cx="12593119" cy="8788358"/>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209800"/>
              <a:ext cx="9385184" cy="6259917"/>
            </a:xfrm>
            <a:prstGeom prst="rect">
              <a:avLst/>
            </a:prstGeom>
          </p:spPr>
        </p:pic>
        <p:sp>
          <p:nvSpPr>
            <p:cNvPr id="28" name="Rectangle 27"/>
            <p:cNvSpPr/>
            <p:nvPr/>
          </p:nvSpPr>
          <p:spPr>
            <a:xfrm>
              <a:off x="3312912" y="-82391"/>
              <a:ext cx="8229601" cy="2215991"/>
            </a:xfrm>
            <a:prstGeom prst="rect">
              <a:avLst/>
            </a:prstGeom>
          </p:spPr>
          <p:txBody>
            <a:bodyPr wrap="square">
              <a:spAutoFit/>
            </a:bodyPr>
            <a:lstStyle/>
            <a:p>
              <a:r>
                <a:rPr lang="en-US" sz="11600" b="1" dirty="0" smtClean="0">
                  <a:solidFill>
                    <a:schemeClr val="bg1">
                      <a:lumMod val="75000"/>
                    </a:schemeClr>
                  </a:solidFill>
                  <a:latin typeface="Cambria" panose="02040503050406030204" pitchFamily="18" charset="0"/>
                </a:rPr>
                <a:t>ROLE</a:t>
              </a:r>
              <a:r>
                <a:rPr lang="en-US" sz="13800" b="1" dirty="0">
                  <a:solidFill>
                    <a:schemeClr val="bg1">
                      <a:lumMod val="75000"/>
                    </a:schemeClr>
                  </a:solidFill>
                  <a:latin typeface="Cambria" panose="02040503050406030204" pitchFamily="18" charset="0"/>
                </a:rPr>
                <a:t>	</a:t>
              </a:r>
              <a:endParaRPr lang="en-US" sz="13800" dirty="0">
                <a:solidFill>
                  <a:schemeClr val="bg1">
                    <a:lumMod val="75000"/>
                  </a:schemeClr>
                </a:solidFill>
              </a:endParaRPr>
            </a:p>
          </p:txBody>
        </p:sp>
        <p:sp>
          <p:nvSpPr>
            <p:cNvPr id="29" name="Rectangle 28"/>
            <p:cNvSpPr/>
            <p:nvPr/>
          </p:nvSpPr>
          <p:spPr>
            <a:xfrm>
              <a:off x="1725" y="-318641"/>
              <a:ext cx="12344400" cy="7962900"/>
            </a:xfrm>
            <a:prstGeom prst="rect">
              <a:avLst/>
            </a:prstGeom>
            <a:solidFill>
              <a:schemeClr val="accent6">
                <a:lumMod val="20000"/>
                <a:lumOff val="80000"/>
                <a:alpha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3"/>
            <p:cNvSpPr txBox="1">
              <a:spLocks/>
            </p:cNvSpPr>
            <p:nvPr/>
          </p:nvSpPr>
          <p:spPr>
            <a:xfrm>
              <a:off x="-7535" y="2104203"/>
              <a:ext cx="3274876"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31"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32" name="TextBox 31"/>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accent6">
                      <a:lumMod val="60000"/>
                      <a:lumOff val="40000"/>
                    </a:schemeClr>
                  </a:solidFill>
                  <a:latin typeface="+mj-lt"/>
                </a:rPr>
                <a:t>PLANNING</a:t>
              </a:r>
              <a:endParaRPr lang="en-US" sz="4800" dirty="0">
                <a:solidFill>
                  <a:schemeClr val="accent6">
                    <a:lumMod val="60000"/>
                    <a:lumOff val="40000"/>
                  </a:schemeClr>
                </a:solidFill>
                <a:latin typeface="+mj-lt"/>
              </a:endParaRPr>
            </a:p>
          </p:txBody>
        </p:sp>
        <p:sp>
          <p:nvSpPr>
            <p:cNvPr id="33" name="TextBox 32"/>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sp>
          <p:nvSpPr>
            <p:cNvPr id="34"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35" name="TextBox 34"/>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sp>
          <p:nvSpPr>
            <p:cNvPr id="4" name="TextBox 3"/>
            <p:cNvSpPr txBox="1"/>
            <p:nvPr/>
          </p:nvSpPr>
          <p:spPr>
            <a:xfrm>
              <a:off x="7105650" y="655448"/>
              <a:ext cx="3944767" cy="1200329"/>
            </a:xfrm>
            <a:prstGeom prst="rect">
              <a:avLst/>
            </a:prstGeom>
            <a:noFill/>
          </p:spPr>
          <p:txBody>
            <a:bodyPr wrap="square" rtlCol="0">
              <a:spAutoFit/>
            </a:bodyPr>
            <a:lstStyle/>
            <a:p>
              <a:r>
                <a:rPr lang="en-US" sz="7200" b="1" dirty="0" smtClean="0">
                  <a:solidFill>
                    <a:schemeClr val="tx1">
                      <a:lumMod val="85000"/>
                      <a:lumOff val="15000"/>
                    </a:schemeClr>
                  </a:solidFill>
                  <a:latin typeface="Cambria" panose="02040503050406030204" pitchFamily="18" charset="0"/>
                </a:rPr>
                <a:t>Trainers</a:t>
              </a:r>
              <a:endParaRPr lang="en-US" sz="7200" b="1" dirty="0">
                <a:solidFill>
                  <a:schemeClr val="tx1">
                    <a:lumMod val="85000"/>
                    <a:lumOff val="15000"/>
                  </a:schemeClr>
                </a:solidFill>
                <a:latin typeface="Cambria" panose="02040503050406030204" pitchFamily="18" charset="0"/>
              </a:endParaRPr>
            </a:p>
          </p:txBody>
        </p:sp>
      </p:grpSp>
    </p:spTree>
    <p:extLst>
      <p:ext uri="{BB962C8B-B14F-4D97-AF65-F5344CB8AC3E}">
        <p14:creationId xmlns:p14="http://schemas.microsoft.com/office/powerpoint/2010/main" val="17489246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2" name="Group 1" descr="ROLES Dragon Users across top.&#10;Planning, Implementation, post-implementation down side.&#10;Background image of clinicans all referring to a paper."/>
          <p:cNvGrpSpPr/>
          <p:nvPr/>
        </p:nvGrpSpPr>
        <p:grpSpPr>
          <a:xfrm>
            <a:off x="-9266" y="-318641"/>
            <a:ext cx="13264055" cy="8548241"/>
            <a:chOff x="-9266" y="-318641"/>
            <a:chExt cx="13264055" cy="8548241"/>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831" y="2204774"/>
              <a:ext cx="9073534" cy="6024826"/>
            </a:xfrm>
            <a:prstGeom prst="rect">
              <a:avLst/>
            </a:prstGeom>
          </p:spPr>
        </p:pic>
        <p:sp>
          <p:nvSpPr>
            <p:cNvPr id="29" name="Rectangle 28"/>
            <p:cNvSpPr/>
            <p:nvPr/>
          </p:nvSpPr>
          <p:spPr>
            <a:xfrm>
              <a:off x="3310269" y="-82391"/>
              <a:ext cx="8229601" cy="2215991"/>
            </a:xfrm>
            <a:prstGeom prst="rect">
              <a:avLst/>
            </a:prstGeom>
          </p:spPr>
          <p:txBody>
            <a:bodyPr wrap="square">
              <a:spAutoFit/>
            </a:bodyPr>
            <a:lstStyle/>
            <a:p>
              <a:r>
                <a:rPr lang="en-US" sz="11600" b="1" dirty="0" smtClean="0">
                  <a:solidFill>
                    <a:schemeClr val="bg1">
                      <a:lumMod val="75000"/>
                    </a:schemeClr>
                  </a:solidFill>
                  <a:latin typeface="Cambria" panose="02040503050406030204" pitchFamily="18" charset="0"/>
                </a:rPr>
                <a:t>ROLE</a:t>
              </a:r>
              <a:r>
                <a:rPr lang="en-US" sz="13800" b="1" dirty="0">
                  <a:solidFill>
                    <a:schemeClr val="bg1">
                      <a:lumMod val="75000"/>
                    </a:schemeClr>
                  </a:solidFill>
                  <a:latin typeface="Cambria" panose="02040503050406030204" pitchFamily="18" charset="0"/>
                </a:rPr>
                <a:t>	</a:t>
              </a:r>
              <a:endParaRPr lang="en-US" sz="13800" dirty="0">
                <a:solidFill>
                  <a:schemeClr val="bg1">
                    <a:lumMod val="75000"/>
                  </a:schemeClr>
                </a:solidFill>
              </a:endParaRPr>
            </a:p>
          </p:txBody>
        </p:sp>
        <p:sp>
          <p:nvSpPr>
            <p:cNvPr id="30" name="Rectangle 29"/>
            <p:cNvSpPr/>
            <p:nvPr/>
          </p:nvSpPr>
          <p:spPr>
            <a:xfrm>
              <a:off x="910389" y="-318641"/>
              <a:ext cx="12344400" cy="7962900"/>
            </a:xfrm>
            <a:prstGeom prst="rect">
              <a:avLst/>
            </a:prstGeom>
            <a:solidFill>
              <a:schemeClr val="accent6">
                <a:lumMod val="20000"/>
                <a:lumOff val="80000"/>
                <a:alpha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9266" y="-304800"/>
              <a:ext cx="3280131" cy="7332605"/>
              <a:chOff x="-9266" y="-304800"/>
              <a:chExt cx="3280131" cy="7332605"/>
            </a:xfrm>
          </p:grpSpPr>
          <p:sp>
            <p:nvSpPr>
              <p:cNvPr id="31" name="Title 3"/>
              <p:cNvSpPr txBox="1">
                <a:spLocks/>
              </p:cNvSpPr>
              <p:nvPr/>
            </p:nvSpPr>
            <p:spPr>
              <a:xfrm>
                <a:off x="-9266" y="2133600"/>
                <a:ext cx="3274876"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32"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33" name="TextBox 32"/>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accent6">
                        <a:lumMod val="60000"/>
                        <a:lumOff val="40000"/>
                      </a:schemeClr>
                    </a:solidFill>
                    <a:latin typeface="+mj-lt"/>
                  </a:rPr>
                  <a:t>PLANNING</a:t>
                </a:r>
                <a:endParaRPr lang="en-US" sz="4800" dirty="0">
                  <a:solidFill>
                    <a:schemeClr val="accent6">
                      <a:lumMod val="60000"/>
                      <a:lumOff val="40000"/>
                    </a:schemeClr>
                  </a:solidFill>
                  <a:latin typeface="+mj-lt"/>
                </a:endParaRPr>
              </a:p>
            </p:txBody>
          </p:sp>
          <p:sp>
            <p:nvSpPr>
              <p:cNvPr id="34" name="TextBox 33"/>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sp>
            <p:nvSpPr>
              <p:cNvPr id="35"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36" name="TextBox 35"/>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sp>
          <p:nvSpPr>
            <p:cNvPr id="14" name="TextBox 13"/>
            <p:cNvSpPr txBox="1"/>
            <p:nvPr/>
          </p:nvSpPr>
          <p:spPr>
            <a:xfrm>
              <a:off x="7082589" y="779362"/>
              <a:ext cx="5257800" cy="1015663"/>
            </a:xfrm>
            <a:prstGeom prst="rect">
              <a:avLst/>
            </a:prstGeom>
            <a:noFill/>
          </p:spPr>
          <p:txBody>
            <a:bodyPr wrap="square" rtlCol="0">
              <a:spAutoFit/>
            </a:bodyPr>
            <a:lstStyle/>
            <a:p>
              <a:r>
                <a:rPr lang="en-US" sz="6000" b="1" dirty="0" smtClean="0">
                  <a:solidFill>
                    <a:schemeClr val="tx1">
                      <a:lumMod val="85000"/>
                      <a:lumOff val="15000"/>
                    </a:schemeClr>
                  </a:solidFill>
                  <a:latin typeface="Cambria" panose="02040503050406030204" pitchFamily="18" charset="0"/>
                </a:rPr>
                <a:t>Dragon Users</a:t>
              </a:r>
              <a:endParaRPr lang="en-US" sz="6000" b="1" dirty="0">
                <a:solidFill>
                  <a:schemeClr val="tx1">
                    <a:lumMod val="85000"/>
                    <a:lumOff val="15000"/>
                  </a:schemeClr>
                </a:solidFill>
                <a:latin typeface="Cambria" panose="02040503050406030204" pitchFamily="18" charset="0"/>
              </a:endParaRPr>
            </a:p>
          </p:txBody>
        </p:sp>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524000"/>
            <a:ext cx="1321452" cy="1303855"/>
          </a:xfrm>
          <a:prstGeom prst="rect">
            <a:avLst/>
          </a:prstGeom>
        </p:spPr>
      </p:pic>
    </p:spTree>
    <p:extLst>
      <p:ext uri="{BB962C8B-B14F-4D97-AF65-F5344CB8AC3E}">
        <p14:creationId xmlns:p14="http://schemas.microsoft.com/office/powerpoint/2010/main" val="2995090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room of professionals with two professionals shaking hands. Sun is setting in window of roo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87813"/>
            <a:ext cx="11073081" cy="6964967"/>
          </a:xfrm>
          <a:prstGeom prst="rect">
            <a:avLst/>
          </a:prstGeom>
        </p:spPr>
      </p:pic>
      <p:sp>
        <p:nvSpPr>
          <p:cNvPr id="5" name="Title 3" descr="Facility Culture"/>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6" name="TextBox 5" descr="&quot;&quot;"/>
          <p:cNvSpPr txBox="1"/>
          <p:nvPr/>
        </p:nvSpPr>
        <p:spPr>
          <a:xfrm>
            <a:off x="0" y="2286000"/>
            <a:ext cx="4267199" cy="2123658"/>
          </a:xfrm>
          <a:prstGeom prst="rect">
            <a:avLst/>
          </a:prstGeom>
          <a:noFill/>
        </p:spPr>
        <p:txBody>
          <a:bodyPr wrap="square" rtlCol="0">
            <a:spAutoFit/>
          </a:bodyPr>
          <a:lstStyle/>
          <a:p>
            <a:pPr algn="ctr"/>
            <a:r>
              <a:rPr lang="en-US" sz="6600" b="1" dirty="0" smtClean="0">
                <a:solidFill>
                  <a:schemeClr val="accent6">
                    <a:lumMod val="60000"/>
                    <a:lumOff val="40000"/>
                  </a:schemeClr>
                </a:solidFill>
                <a:latin typeface="Cambria" panose="02040503050406030204" pitchFamily="18" charset="0"/>
              </a:rPr>
              <a:t>Facility Culture</a:t>
            </a:r>
            <a:endParaRPr lang="en-US" sz="8000" dirty="0">
              <a:solidFill>
                <a:schemeClr val="accent6">
                  <a:lumMod val="60000"/>
                  <a:lumOff val="40000"/>
                </a:schemeClr>
              </a:solidFill>
              <a:latin typeface="Cambria" panose="02040503050406030204" pitchFamily="18" charset="0"/>
            </a:endParaRPr>
          </a:p>
        </p:txBody>
      </p:sp>
    </p:spTree>
    <p:extLst>
      <p:ext uri="{BB962C8B-B14F-4D97-AF65-F5344CB8AC3E}">
        <p14:creationId xmlns:p14="http://schemas.microsoft.com/office/powerpoint/2010/main" val="37476244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Title 3" descr="Poll Question"/>
          <p:cNvSpPr txBox="1">
            <a:spLocks/>
          </p:cNvSpPr>
          <p:nvPr/>
        </p:nvSpPr>
        <p:spPr>
          <a:xfrm>
            <a:off x="-609600" y="-60325"/>
            <a:ext cx="12801600" cy="1812925"/>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prstClr val="black"/>
                </a:solidFill>
              </a:rPr>
              <a:t>	</a:t>
            </a:r>
            <a:r>
              <a:rPr lang="en-US" sz="7200" dirty="0" smtClean="0">
                <a:solidFill>
                  <a:srgbClr val="F79646">
                    <a:lumMod val="40000"/>
                    <a:lumOff val="60000"/>
                  </a:srgbClr>
                </a:solidFill>
                <a:latin typeface="Cambria" panose="02040503050406030204" pitchFamily="18" charset="0"/>
              </a:rPr>
              <a:t>Poll Question</a:t>
            </a:r>
            <a:endParaRPr lang="en-US" sz="7200" dirty="0">
              <a:solidFill>
                <a:srgbClr val="F79646">
                  <a:lumMod val="40000"/>
                  <a:lumOff val="60000"/>
                </a:srgbClr>
              </a:solidFill>
              <a:latin typeface="Cambria" panose="02040503050406030204" pitchFamily="18" charset="0"/>
            </a:endParaRPr>
          </a:p>
        </p:txBody>
      </p:sp>
      <p:sp>
        <p:nvSpPr>
          <p:cNvPr id="7" name="Content Placeholder 4" descr="Which function is the most crucial for successful Dragon deployment?&#10;A. Training Providers&#10;B.Developing a comprehensive implementation plan&#10;C. Post-Deployment maintenance and support&#10;D. Software installation &#10;"/>
          <p:cNvSpPr txBox="1">
            <a:spLocks/>
          </p:cNvSpPr>
          <p:nvPr/>
        </p:nvSpPr>
        <p:spPr>
          <a:xfrm>
            <a:off x="762000" y="1828800"/>
            <a:ext cx="9525000"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800" dirty="0">
                <a:solidFill>
                  <a:srgbClr val="F79646">
                    <a:lumMod val="40000"/>
                    <a:lumOff val="60000"/>
                  </a:srgbClr>
                </a:solidFill>
                <a:latin typeface="Cambria" panose="02040503050406030204" pitchFamily="18" charset="0"/>
              </a:rPr>
              <a:t>Which function is the most crucial for successful Dragon deployment</a:t>
            </a:r>
            <a:r>
              <a:rPr lang="en-US" sz="3800" dirty="0" smtClean="0">
                <a:solidFill>
                  <a:srgbClr val="F79646">
                    <a:lumMod val="40000"/>
                    <a:lumOff val="60000"/>
                  </a:srgbClr>
                </a:solidFill>
                <a:latin typeface="Cambria" panose="02040503050406030204" pitchFamily="18" charset="0"/>
              </a:rPr>
              <a:t>?</a:t>
            </a:r>
          </a:p>
          <a:p>
            <a:pPr marL="1771650" lvl="3" indent="-514350">
              <a:buFont typeface="+mj-lt"/>
              <a:buAutoNum type="alphaUcPeriod"/>
            </a:pPr>
            <a:r>
              <a:rPr lang="en-US" sz="3400" dirty="0">
                <a:solidFill>
                  <a:srgbClr val="F79646">
                    <a:lumMod val="40000"/>
                    <a:lumOff val="60000"/>
                  </a:srgbClr>
                </a:solidFill>
                <a:latin typeface="Cambria" panose="02040503050406030204" pitchFamily="18" charset="0"/>
              </a:rPr>
              <a:t>Training Providers</a:t>
            </a:r>
          </a:p>
          <a:p>
            <a:pPr marL="1771650" lvl="3" indent="-514350">
              <a:buFont typeface="+mj-lt"/>
              <a:buAutoNum type="alphaUcPeriod"/>
            </a:pPr>
            <a:r>
              <a:rPr lang="en-US" sz="3400" dirty="0">
                <a:solidFill>
                  <a:srgbClr val="F79646">
                    <a:lumMod val="40000"/>
                    <a:lumOff val="60000"/>
                  </a:srgbClr>
                </a:solidFill>
                <a:latin typeface="Cambria" panose="02040503050406030204" pitchFamily="18" charset="0"/>
              </a:rPr>
              <a:t>Developing a comprehensive implementation plan</a:t>
            </a:r>
          </a:p>
          <a:p>
            <a:pPr marL="1771650" lvl="3" indent="-514350">
              <a:buFont typeface="+mj-lt"/>
              <a:buAutoNum type="alphaUcPeriod"/>
            </a:pPr>
            <a:r>
              <a:rPr lang="en-US" sz="3400" dirty="0">
                <a:solidFill>
                  <a:srgbClr val="F79646">
                    <a:lumMod val="40000"/>
                    <a:lumOff val="60000"/>
                  </a:srgbClr>
                </a:solidFill>
                <a:latin typeface="Cambria" panose="02040503050406030204" pitchFamily="18" charset="0"/>
              </a:rPr>
              <a:t>Post-Deployment maintenance and support</a:t>
            </a:r>
          </a:p>
          <a:p>
            <a:pPr marL="1771650" lvl="3" indent="-514350">
              <a:buFont typeface="+mj-lt"/>
              <a:buAutoNum type="alphaUcPeriod"/>
            </a:pPr>
            <a:r>
              <a:rPr lang="en-US" sz="3400" dirty="0">
                <a:solidFill>
                  <a:srgbClr val="F79646">
                    <a:lumMod val="40000"/>
                    <a:lumOff val="60000"/>
                  </a:srgbClr>
                </a:solidFill>
                <a:latin typeface="Cambria" panose="02040503050406030204" pitchFamily="18" charset="0"/>
              </a:rPr>
              <a:t>Software installation </a:t>
            </a:r>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304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6600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4" name="TextBox 3" descr="Marketing"/>
          <p:cNvSpPr txBox="1"/>
          <p:nvPr/>
        </p:nvSpPr>
        <p:spPr>
          <a:xfrm>
            <a:off x="0" y="2425175"/>
            <a:ext cx="4267199" cy="1015663"/>
          </a:xfrm>
          <a:prstGeom prst="rect">
            <a:avLst/>
          </a:prstGeom>
          <a:noFill/>
        </p:spPr>
        <p:txBody>
          <a:bodyPr wrap="square" rtlCol="0">
            <a:spAutoFit/>
          </a:bodyPr>
          <a:lstStyle/>
          <a:p>
            <a:pPr algn="ctr"/>
            <a:r>
              <a:rPr lang="en-US" sz="6000" b="1" dirty="0" smtClean="0">
                <a:solidFill>
                  <a:schemeClr val="accent6">
                    <a:lumMod val="60000"/>
                    <a:lumOff val="40000"/>
                  </a:schemeClr>
                </a:solidFill>
                <a:latin typeface="Cambria" panose="02040503050406030204" pitchFamily="18" charset="0"/>
              </a:rPr>
              <a:t>Marketing</a:t>
            </a:r>
            <a:endParaRPr lang="en-US" sz="7200" dirty="0">
              <a:solidFill>
                <a:schemeClr val="accent6">
                  <a:lumMod val="60000"/>
                  <a:lumOff val="40000"/>
                </a:schemeClr>
              </a:solidFill>
              <a:latin typeface="Cambria" panose="02040503050406030204" pitchFamily="18" charset="0"/>
            </a:endParaRPr>
          </a:p>
        </p:txBody>
      </p:sp>
      <p:pic>
        <p:nvPicPr>
          <p:cNvPr id="2" name="Picture 1" descr="Using Dragon Voice Recognition Softare&#10;Hosted by: Clinical Informatics&#10;An informal forum for questions about Dragon and CPRS&#10;Date: June 13, 2012&#10;Location: Information Systems Training Room, Hospital Room 414A&#10;Time: 1:00 pm to 3:00 Pm&#10;Presentation: Don Leben, CAC&#10;&#10;Dictating with dragon&#10;dragon commands&#10;using dragon in CPRS&#10;other questions about CPR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941" y="432201"/>
            <a:ext cx="7974259" cy="6017274"/>
          </a:xfrm>
          <a:prstGeom prst="rect">
            <a:avLst/>
          </a:prstGeom>
        </p:spPr>
      </p:pic>
    </p:spTree>
    <p:extLst>
      <p:ext uri="{BB962C8B-B14F-4D97-AF65-F5344CB8AC3E}">
        <p14:creationId xmlns:p14="http://schemas.microsoft.com/office/powerpoint/2010/main" val="3655068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6" name="TextBox 5" descr="Effective Communication"/>
          <p:cNvSpPr txBox="1"/>
          <p:nvPr/>
        </p:nvSpPr>
        <p:spPr>
          <a:xfrm>
            <a:off x="1" y="2521247"/>
            <a:ext cx="4267199" cy="1692771"/>
          </a:xfrm>
          <a:prstGeom prst="rect">
            <a:avLst/>
          </a:prstGeom>
          <a:noFill/>
        </p:spPr>
        <p:txBody>
          <a:bodyPr wrap="square" rtlCol="0">
            <a:spAutoFit/>
          </a:bodyPr>
          <a:lstStyle/>
          <a:p>
            <a:pPr algn="ctr"/>
            <a:r>
              <a:rPr lang="en-US" sz="6000" b="1" dirty="0" smtClean="0">
                <a:solidFill>
                  <a:schemeClr val="accent6">
                    <a:lumMod val="60000"/>
                    <a:lumOff val="40000"/>
                  </a:schemeClr>
                </a:solidFill>
                <a:latin typeface="Cambria" panose="02040503050406030204" pitchFamily="18" charset="0"/>
              </a:rPr>
              <a:t>Effective </a:t>
            </a:r>
            <a:r>
              <a:rPr lang="en-US" sz="4400" b="1" dirty="0" smtClean="0">
                <a:solidFill>
                  <a:schemeClr val="accent6">
                    <a:lumMod val="60000"/>
                    <a:lumOff val="40000"/>
                  </a:schemeClr>
                </a:solidFill>
                <a:latin typeface="Cambria" panose="02040503050406030204" pitchFamily="18" charset="0"/>
              </a:rPr>
              <a:t>Communication</a:t>
            </a:r>
            <a:endParaRPr lang="en-US" sz="5400" dirty="0">
              <a:solidFill>
                <a:schemeClr val="accent6">
                  <a:lumMod val="60000"/>
                  <a:lumOff val="40000"/>
                </a:schemeClr>
              </a:solidFill>
              <a:latin typeface="Cambria" panose="02040503050406030204" pitchFamily="18" charset="0"/>
            </a:endParaRPr>
          </a:p>
        </p:txBody>
      </p:sp>
      <p:grpSp>
        <p:nvGrpSpPr>
          <p:cNvPr id="9" name="Group 8" descr="Medical Center Leadership&#10;Dragon Users (Providers)&#10;Nuance and VISN POC"/>
          <p:cNvGrpSpPr/>
          <p:nvPr/>
        </p:nvGrpSpPr>
        <p:grpSpPr>
          <a:xfrm>
            <a:off x="1752600" y="0"/>
            <a:ext cx="11430000" cy="6705600"/>
            <a:chOff x="1866900" y="76200"/>
            <a:chExt cx="11430000" cy="6705600"/>
          </a:xfrm>
        </p:grpSpPr>
        <p:graphicFrame>
          <p:nvGraphicFramePr>
            <p:cNvPr id="3" name="Diagram 2"/>
            <p:cNvGraphicFramePr/>
            <p:nvPr>
              <p:extLst>
                <p:ext uri="{D42A27DB-BD31-4B8C-83A1-F6EECF244321}">
                  <p14:modId xmlns:p14="http://schemas.microsoft.com/office/powerpoint/2010/main" val="4242052950"/>
                </p:ext>
              </p:extLst>
            </p:nvPr>
          </p:nvGraphicFramePr>
          <p:xfrm>
            <a:off x="1866900" y="76200"/>
            <a:ext cx="114300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610600" y="4038600"/>
              <a:ext cx="2362200" cy="1754326"/>
            </a:xfrm>
            <a:prstGeom prst="rect">
              <a:avLst/>
            </a:prstGeom>
            <a:noFill/>
          </p:spPr>
          <p:txBody>
            <a:bodyPr wrap="square" rtlCol="0">
              <a:spAutoFit/>
            </a:bodyPr>
            <a:lstStyle/>
            <a:p>
              <a:pPr algn="ctr"/>
              <a:r>
                <a:rPr lang="en-US" sz="3600" b="1" dirty="0" smtClean="0">
                  <a:solidFill>
                    <a:schemeClr val="tx1">
                      <a:lumMod val="85000"/>
                      <a:lumOff val="15000"/>
                    </a:schemeClr>
                  </a:solidFill>
                </a:rPr>
                <a:t>Dragon Users (Providers)</a:t>
              </a:r>
              <a:endParaRPr lang="en-US" sz="3600" b="1" dirty="0">
                <a:solidFill>
                  <a:schemeClr val="tx1">
                    <a:lumMod val="85000"/>
                    <a:lumOff val="15000"/>
                  </a:schemeClr>
                </a:solidFill>
              </a:endParaRPr>
            </a:p>
          </p:txBody>
        </p:sp>
        <p:sp>
          <p:nvSpPr>
            <p:cNvPr id="8" name="TextBox 7"/>
            <p:cNvSpPr txBox="1"/>
            <p:nvPr/>
          </p:nvSpPr>
          <p:spPr>
            <a:xfrm>
              <a:off x="7086600" y="1371600"/>
              <a:ext cx="2362200" cy="1754326"/>
            </a:xfrm>
            <a:prstGeom prst="rect">
              <a:avLst/>
            </a:prstGeom>
            <a:noFill/>
          </p:spPr>
          <p:txBody>
            <a:bodyPr wrap="square" rtlCol="0">
              <a:spAutoFit/>
            </a:bodyPr>
            <a:lstStyle/>
            <a:p>
              <a:pPr algn="ctr"/>
              <a:r>
                <a:rPr lang="en-US" sz="3600" b="1" dirty="0" smtClean="0">
                  <a:solidFill>
                    <a:schemeClr val="tx1">
                      <a:lumMod val="85000"/>
                      <a:lumOff val="15000"/>
                    </a:schemeClr>
                  </a:solidFill>
                </a:rPr>
                <a:t>Medical Center Leadership</a:t>
              </a:r>
              <a:endParaRPr lang="en-US" sz="3600" b="1" dirty="0">
                <a:solidFill>
                  <a:schemeClr val="tx1">
                    <a:lumMod val="85000"/>
                    <a:lumOff val="15000"/>
                  </a:schemeClr>
                </a:solidFill>
              </a:endParaRPr>
            </a:p>
          </p:txBody>
        </p:sp>
      </p:grpSp>
    </p:spTree>
    <p:extLst>
      <p:ext uri="{BB962C8B-B14F-4D97-AF65-F5344CB8AC3E}">
        <p14:creationId xmlns:p14="http://schemas.microsoft.com/office/powerpoint/2010/main" val="1831063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Poll Results"/>
          <p:cNvSpPr txBox="1">
            <a:spLocks/>
          </p:cNvSpPr>
          <p:nvPr/>
        </p:nvSpPr>
        <p:spPr>
          <a:xfrm>
            <a:off x="-152400" y="-60158"/>
            <a:ext cx="12801600" cy="1812758"/>
          </a:xfrm>
          <a:prstGeom prst="rect">
            <a:avLst/>
          </a:prstGeom>
          <a:solidFill>
            <a:schemeClr val="tx1">
              <a:lumMod val="75000"/>
              <a:lumOff val="25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prstClr val="black"/>
                </a:solidFill>
              </a:rPr>
              <a:t>	</a:t>
            </a:r>
          </a:p>
          <a:p>
            <a:pPr algn="l"/>
            <a:r>
              <a:rPr lang="en-US" dirty="0">
                <a:solidFill>
                  <a:srgbClr val="F79646">
                    <a:lumMod val="40000"/>
                    <a:lumOff val="60000"/>
                  </a:srgbClr>
                </a:solidFill>
                <a:latin typeface="Cambria" panose="02040503050406030204" pitchFamily="18" charset="0"/>
              </a:rPr>
              <a:t>	</a:t>
            </a:r>
            <a:r>
              <a:rPr lang="en-US" sz="7200" dirty="0" smtClean="0">
                <a:solidFill>
                  <a:srgbClr val="F79646">
                    <a:lumMod val="40000"/>
                    <a:lumOff val="60000"/>
                  </a:srgbClr>
                </a:solidFill>
                <a:latin typeface="Cambria" panose="02040503050406030204" pitchFamily="18" charset="0"/>
              </a:rPr>
              <a:t>Poll Results</a:t>
            </a:r>
            <a:endParaRPr lang="en-US" sz="7200" dirty="0">
              <a:solidFill>
                <a:srgbClr val="F79646">
                  <a:lumMod val="40000"/>
                  <a:lumOff val="60000"/>
                </a:srgbClr>
              </a:solidFill>
              <a:latin typeface="Cambria" panose="02040503050406030204" pitchFamily="18" charset="0"/>
            </a:endParaRPr>
          </a:p>
        </p:txBody>
      </p:sp>
      <p:sp>
        <p:nvSpPr>
          <p:cNvPr id="4" name="Content Placeholder 4" descr="Which function is the most crucial for successful Dragon deployment?&#10;A. Training Providers&#10;B.Developing a comprehensive implementation plan&#10;C. Post-Deployment maintenance and support&#10;D. Software installation &#10;"/>
          <p:cNvSpPr txBox="1">
            <a:spLocks/>
          </p:cNvSpPr>
          <p:nvPr/>
        </p:nvSpPr>
        <p:spPr>
          <a:xfrm>
            <a:off x="381000" y="2057400"/>
            <a:ext cx="6781800"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smtClean="0">
                <a:solidFill>
                  <a:srgbClr val="EEECE1">
                    <a:lumMod val="10000"/>
                  </a:srgbClr>
                </a:solidFill>
                <a:latin typeface="Cambria" panose="02040503050406030204" pitchFamily="18" charset="0"/>
              </a:rPr>
              <a:t>What function is the most crucial for successful Dragon deployment?</a:t>
            </a:r>
          </a:p>
          <a:p>
            <a:pPr marL="914400" lvl="1" indent="-514350">
              <a:buFont typeface="+mj-lt"/>
              <a:buAutoNum type="alphaUcPeriod"/>
            </a:pPr>
            <a:r>
              <a:rPr lang="en-US" dirty="0" smtClean="0">
                <a:solidFill>
                  <a:srgbClr val="EEECE1">
                    <a:lumMod val="10000"/>
                  </a:srgbClr>
                </a:solidFill>
                <a:latin typeface="Cambria" panose="02040503050406030204" pitchFamily="18" charset="0"/>
              </a:rPr>
              <a:t>Training providers</a:t>
            </a:r>
          </a:p>
          <a:p>
            <a:pPr marL="914400" lvl="1" indent="-514350">
              <a:buFont typeface="+mj-lt"/>
              <a:buAutoNum type="alphaUcPeriod"/>
            </a:pPr>
            <a:r>
              <a:rPr lang="en-US" dirty="0" smtClean="0">
                <a:solidFill>
                  <a:srgbClr val="EEECE1">
                    <a:lumMod val="10000"/>
                  </a:srgbClr>
                </a:solidFill>
                <a:latin typeface="Cambria" panose="02040503050406030204" pitchFamily="18" charset="0"/>
              </a:rPr>
              <a:t>Developing a comprehensive implementation plan</a:t>
            </a:r>
          </a:p>
          <a:p>
            <a:pPr marL="914400" lvl="1" indent="-514350">
              <a:buFont typeface="+mj-lt"/>
              <a:buAutoNum type="alphaUcPeriod"/>
            </a:pPr>
            <a:r>
              <a:rPr lang="en-US" dirty="0" smtClean="0">
                <a:solidFill>
                  <a:srgbClr val="EEECE1">
                    <a:lumMod val="10000"/>
                  </a:srgbClr>
                </a:solidFill>
                <a:latin typeface="Cambria" panose="02040503050406030204" pitchFamily="18" charset="0"/>
              </a:rPr>
              <a:t>Post-deployment maintenance and support</a:t>
            </a:r>
          </a:p>
          <a:p>
            <a:pPr marL="914400" lvl="1" indent="-514350">
              <a:buFont typeface="+mj-lt"/>
              <a:buAutoNum type="alphaUcPeriod"/>
            </a:pPr>
            <a:r>
              <a:rPr lang="en-US" dirty="0" smtClean="0">
                <a:solidFill>
                  <a:srgbClr val="EEECE1">
                    <a:lumMod val="10000"/>
                  </a:srgbClr>
                </a:solidFill>
                <a:latin typeface="Cambria" panose="02040503050406030204" pitchFamily="18" charset="0"/>
              </a:rPr>
              <a:t>Software installation</a:t>
            </a:r>
            <a:endParaRPr lang="en-US" dirty="0">
              <a:solidFill>
                <a:srgbClr val="EEECE1">
                  <a:lumMod val="10000"/>
                </a:srgbClr>
              </a:solidFill>
              <a:latin typeface="Cambria" panose="02040503050406030204" pitchFamily="18" charset="0"/>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304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1247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Poll Results"/>
          <p:cNvSpPr txBox="1">
            <a:spLocks/>
          </p:cNvSpPr>
          <p:nvPr/>
        </p:nvSpPr>
        <p:spPr>
          <a:xfrm>
            <a:off x="-152400" y="-76200"/>
            <a:ext cx="12801600" cy="1812758"/>
          </a:xfrm>
          <a:prstGeom prst="rect">
            <a:avLst/>
          </a:prstGeom>
          <a:solidFill>
            <a:schemeClr val="tx1">
              <a:lumMod val="75000"/>
              <a:lumOff val="25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prstClr val="black"/>
                </a:solidFill>
              </a:rPr>
              <a:t>	</a:t>
            </a:r>
            <a:endParaRPr lang="en-US" dirty="0" smtClean="0">
              <a:solidFill>
                <a:prstClr val="black"/>
              </a:solidFill>
            </a:endParaRPr>
          </a:p>
          <a:p>
            <a:pPr algn="l"/>
            <a:r>
              <a:rPr lang="en-US" sz="7200" dirty="0" smtClean="0">
                <a:solidFill>
                  <a:srgbClr val="F79646">
                    <a:lumMod val="40000"/>
                    <a:lumOff val="60000"/>
                  </a:srgbClr>
                </a:solidFill>
                <a:latin typeface="Cambria" panose="02040503050406030204" pitchFamily="18" charset="0"/>
              </a:rPr>
              <a:t>	Poll Results</a:t>
            </a:r>
          </a:p>
          <a:p>
            <a:pPr algn="l"/>
            <a:endParaRPr lang="en-US" dirty="0">
              <a:solidFill>
                <a:srgbClr val="F79646">
                  <a:lumMod val="40000"/>
                  <a:lumOff val="60000"/>
                </a:srgbClr>
              </a:solidFill>
              <a:latin typeface="Cambria" panose="02040503050406030204" pitchFamily="18" charset="0"/>
            </a:endParaRPr>
          </a:p>
        </p:txBody>
      </p:sp>
      <p:sp>
        <p:nvSpPr>
          <p:cNvPr id="4" name="Content Placeholder 4" descr="Which function is the most crucial for successful Dragon deployment?&#10;A. Training Providers&#10;B.Developing a comprehensive implementation plan&#10;C. Post-Deployment maintenance and support&#10;D. Software installation &#10;"/>
          <p:cNvSpPr txBox="1">
            <a:spLocks/>
          </p:cNvSpPr>
          <p:nvPr/>
        </p:nvSpPr>
        <p:spPr>
          <a:xfrm>
            <a:off x="381000" y="2057400"/>
            <a:ext cx="6781800" cy="4876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dirty="0" smtClean="0">
                <a:solidFill>
                  <a:srgbClr val="EEECE1">
                    <a:lumMod val="10000"/>
                  </a:srgbClr>
                </a:solidFill>
                <a:latin typeface="Cambria" panose="02040503050406030204" pitchFamily="18" charset="0"/>
              </a:rPr>
              <a:t>What function is the most crucial for successful Dragon deployment?</a:t>
            </a:r>
          </a:p>
          <a:p>
            <a:pPr marL="914400" lvl="1" indent="-514350">
              <a:buFont typeface="+mj-lt"/>
              <a:buAutoNum type="alphaUcPeriod"/>
            </a:pPr>
            <a:r>
              <a:rPr lang="en-US" dirty="0" smtClean="0">
                <a:solidFill>
                  <a:srgbClr val="EEECE1">
                    <a:lumMod val="10000"/>
                  </a:srgbClr>
                </a:solidFill>
                <a:latin typeface="Cambria" panose="02040503050406030204" pitchFamily="18" charset="0"/>
              </a:rPr>
              <a:t>Training providers</a:t>
            </a:r>
          </a:p>
          <a:p>
            <a:pPr marL="914400" lvl="1" indent="-514350">
              <a:buFont typeface="+mj-lt"/>
              <a:buAutoNum type="alphaUcPeriod"/>
            </a:pPr>
            <a:r>
              <a:rPr lang="en-US" dirty="0" smtClean="0">
                <a:solidFill>
                  <a:srgbClr val="EEECE1">
                    <a:lumMod val="10000"/>
                  </a:srgbClr>
                </a:solidFill>
                <a:latin typeface="Cambria" panose="02040503050406030204" pitchFamily="18" charset="0"/>
              </a:rPr>
              <a:t>Developing a comprehensive implementation plan</a:t>
            </a:r>
          </a:p>
          <a:p>
            <a:pPr marL="914400" lvl="1" indent="-514350">
              <a:buFont typeface="+mj-lt"/>
              <a:buAutoNum type="alphaUcPeriod"/>
            </a:pPr>
            <a:r>
              <a:rPr lang="en-US" dirty="0" smtClean="0">
                <a:solidFill>
                  <a:srgbClr val="EEECE1">
                    <a:lumMod val="10000"/>
                  </a:srgbClr>
                </a:solidFill>
                <a:latin typeface="Cambria" panose="02040503050406030204" pitchFamily="18" charset="0"/>
              </a:rPr>
              <a:t>Post-deployment maintenance and support</a:t>
            </a:r>
          </a:p>
          <a:p>
            <a:pPr marL="914400" lvl="1" indent="-514350">
              <a:buFont typeface="+mj-lt"/>
              <a:buAutoNum type="alphaUcPeriod"/>
            </a:pPr>
            <a:r>
              <a:rPr lang="en-US" dirty="0" smtClean="0">
                <a:solidFill>
                  <a:srgbClr val="EEECE1">
                    <a:lumMod val="10000"/>
                  </a:srgbClr>
                </a:solidFill>
                <a:latin typeface="Cambria" panose="02040503050406030204" pitchFamily="18" charset="0"/>
              </a:rPr>
              <a:t>Software installation</a:t>
            </a:r>
            <a:endParaRPr lang="en-US" dirty="0">
              <a:solidFill>
                <a:srgbClr val="EEECE1">
                  <a:lumMod val="10000"/>
                </a:srgbClr>
              </a:solidFill>
              <a:latin typeface="Cambria" panose="02040503050406030204" pitchFamily="18" charset="0"/>
            </a:endParaRPr>
          </a:p>
        </p:txBody>
      </p:sp>
      <p:pic>
        <p:nvPicPr>
          <p:cNvPr id="6"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9800" y="304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084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4" name="Group 3" descr="Microphone headset on laptop keyboard with words down the side of slide reading:&#10;Roles and responsiblities&#10;planning and implementation&#10;avoiding pitfalls&#10;tips and tricks"/>
          <p:cNvGrpSpPr/>
          <p:nvPr/>
        </p:nvGrpSpPr>
        <p:grpSpPr>
          <a:xfrm>
            <a:off x="0" y="-1737368"/>
            <a:ext cx="12889832" cy="8610407"/>
            <a:chOff x="0" y="-1737368"/>
            <a:chExt cx="12889832" cy="861040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737368"/>
              <a:ext cx="12889832" cy="8610407"/>
            </a:xfrm>
            <a:prstGeom prst="rect">
              <a:avLst/>
            </a:prstGeom>
          </p:spPr>
        </p:pic>
        <p:graphicFrame>
          <p:nvGraphicFramePr>
            <p:cNvPr id="2" name="Diagram 1"/>
            <p:cNvGraphicFramePr/>
            <p:nvPr>
              <p:extLst>
                <p:ext uri="{D42A27DB-BD31-4B8C-83A1-F6EECF244321}">
                  <p14:modId xmlns:p14="http://schemas.microsoft.com/office/powerpoint/2010/main" val="1487599041"/>
                </p:ext>
              </p:extLst>
            </p:nvPr>
          </p:nvGraphicFramePr>
          <p:xfrm>
            <a:off x="0" y="1905000"/>
            <a:ext cx="67056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Tree>
    <p:extLst>
      <p:ext uri="{BB962C8B-B14F-4D97-AF65-F5344CB8AC3E}">
        <p14:creationId xmlns:p14="http://schemas.microsoft.com/office/powerpoint/2010/main" val="28812484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TextBox 19" descr="People"/>
          <p:cNvSpPr txBox="1"/>
          <p:nvPr/>
        </p:nvSpPr>
        <p:spPr>
          <a:xfrm>
            <a:off x="3832995" y="2609077"/>
            <a:ext cx="2514600" cy="923330"/>
          </a:xfrm>
          <a:prstGeom prst="rect">
            <a:avLst/>
          </a:prstGeom>
          <a:noFill/>
        </p:spPr>
        <p:txBody>
          <a:bodyPr wrap="square" rtlCol="0">
            <a:spAutoFit/>
          </a:bodyPr>
          <a:lstStyle/>
          <a:p>
            <a:r>
              <a:rPr lang="en-US" sz="5400" b="1" dirty="0" smtClean="0"/>
              <a:t>PEOPLE</a:t>
            </a:r>
          </a:p>
        </p:txBody>
      </p:sp>
      <p:sp>
        <p:nvSpPr>
          <p:cNvPr id="22" name="TextBox 21" descr="Time"/>
          <p:cNvSpPr txBox="1"/>
          <p:nvPr/>
        </p:nvSpPr>
        <p:spPr>
          <a:xfrm>
            <a:off x="9590103" y="5732405"/>
            <a:ext cx="1924370" cy="923330"/>
          </a:xfrm>
          <a:prstGeom prst="rect">
            <a:avLst/>
          </a:prstGeom>
          <a:noFill/>
        </p:spPr>
        <p:txBody>
          <a:bodyPr wrap="square" rtlCol="0">
            <a:spAutoFit/>
          </a:bodyPr>
          <a:lstStyle/>
          <a:p>
            <a:r>
              <a:rPr lang="en-US" sz="5400" b="1" dirty="0" smtClean="0"/>
              <a:t>TIME</a:t>
            </a:r>
          </a:p>
        </p:txBody>
      </p:sp>
      <p:grpSp>
        <p:nvGrpSpPr>
          <p:cNvPr id="2" name="Group 1" descr="Planning, Implementation, Post-implementation down side of slide.&#10;Icons on professionals in suits with the word &quot;people&quot;, icon of a bag of money with the word &quot;resources&quot;, and icon of a clock with the word &quot;time&quot;."/>
          <p:cNvGrpSpPr/>
          <p:nvPr/>
        </p:nvGrpSpPr>
        <p:grpSpPr>
          <a:xfrm>
            <a:off x="-4011" y="-304800"/>
            <a:ext cx="12119811" cy="7332605"/>
            <a:chOff x="-4011" y="-304800"/>
            <a:chExt cx="12119811" cy="7332605"/>
          </a:xfrm>
        </p:grpSpPr>
        <p:grpSp>
          <p:nvGrpSpPr>
            <p:cNvPr id="12" name="Group 11"/>
            <p:cNvGrpSpPr/>
            <p:nvPr/>
          </p:nvGrpSpPr>
          <p:grpSpPr>
            <a:xfrm>
              <a:off x="-4011" y="-304800"/>
              <a:ext cx="3274876" cy="7332605"/>
              <a:chOff x="-4011" y="-304800"/>
              <a:chExt cx="3274876" cy="7332605"/>
            </a:xfrm>
          </p:grpSpPr>
          <p:sp>
            <p:nvSpPr>
              <p:cNvPr id="13" name="Title 3"/>
              <p:cNvSpPr txBox="1">
                <a:spLocks/>
              </p:cNvSpPr>
              <p:nvPr/>
            </p:nvSpPr>
            <p:spPr>
              <a:xfrm>
                <a:off x="1725" y="2133600"/>
                <a:ext cx="3269140"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14"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5" name="TextBox 14"/>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bg1">
                        <a:lumMod val="65000"/>
                      </a:schemeClr>
                    </a:solidFill>
                    <a:latin typeface="+mj-lt"/>
                  </a:rPr>
                  <a:t>PLANNING</a:t>
                </a:r>
                <a:endParaRPr lang="en-US" sz="4800" dirty="0">
                  <a:solidFill>
                    <a:schemeClr val="bg1">
                      <a:lumMod val="65000"/>
                    </a:schemeClr>
                  </a:solidFill>
                  <a:latin typeface="+mj-lt"/>
                </a:endParaRPr>
              </a:p>
            </p:txBody>
          </p:sp>
          <p:sp>
            <p:nvSpPr>
              <p:cNvPr id="16" name="TextBox 15"/>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accent6">
                        <a:lumMod val="60000"/>
                        <a:lumOff val="40000"/>
                      </a:schemeClr>
                    </a:solidFill>
                    <a:latin typeface="+mj-lt"/>
                  </a:rPr>
                  <a:t>IMPLEMENTATION</a:t>
                </a:r>
                <a:endParaRPr lang="en-US" sz="2900" dirty="0">
                  <a:solidFill>
                    <a:schemeClr val="accent6">
                      <a:lumMod val="60000"/>
                      <a:lumOff val="40000"/>
                    </a:schemeClr>
                  </a:solidFill>
                  <a:latin typeface="+mj-lt"/>
                </a:endParaRPr>
              </a:p>
            </p:txBody>
          </p:sp>
          <p:sp>
            <p:nvSpPr>
              <p:cNvPr id="17"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8" name="TextBox 17"/>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93" b="11461" l="58931" r="69400">
                          <a14:foregroundMark x1="63690" y1="4548" x2="63690" y2="4548"/>
                          <a14:foregroundMark x1="65959" y1="5458" x2="65959" y2="5458"/>
                          <a14:foregroundMark x1="61640" y1="5458" x2="61640" y2="5458"/>
                          <a14:foregroundMark x1="60908" y1="8187" x2="60908" y2="8187"/>
                          <a14:foregroundMark x1="66837" y1="7762" x2="66837" y2="7762"/>
                        </a14:backgroundRemoval>
                      </a14:imgEffect>
                    </a14:imgLayer>
                  </a14:imgProps>
                </a:ext>
                <a:ext uri="{28A0092B-C50C-407E-A947-70E740481C1C}">
                  <a14:useLocalDpi xmlns:a14="http://schemas.microsoft.com/office/drawing/2010/main" val="0"/>
                </a:ext>
              </a:extLst>
            </a:blip>
            <a:srcRect l="57782" t="2766" r="30148" b="87554"/>
            <a:stretch/>
          </p:blipFill>
          <p:spPr>
            <a:xfrm>
              <a:off x="3210880" y="8155"/>
              <a:ext cx="3581400" cy="3466784"/>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26387" b="34131" l="17386" r="27042">
                          <a14:foregroundMark x1="22401" y1="27774" x2="22401" y2="27774"/>
                          <a14:foregroundMark x1="24451" y1="29594" x2="24451" y2="29594"/>
                          <a14:foregroundMark x1="22255" y1="30928" x2="22255" y2="30928"/>
                          <a14:foregroundMark x1="20351" y1="29654" x2="20351" y2="29654"/>
                          <a14:foregroundMark x1="21889" y1="30261" x2="21889" y2="30261"/>
                        </a14:backgroundRemoval>
                      </a14:imgEffect>
                    </a14:imgLayer>
                  </a14:imgProps>
                </a:ext>
                <a:ext uri="{28A0092B-C50C-407E-A947-70E740481C1C}">
                  <a14:useLocalDpi xmlns:a14="http://schemas.microsoft.com/office/drawing/2010/main" val="0"/>
                </a:ext>
              </a:extLst>
            </a:blip>
            <a:srcRect l="16179" t="25419" r="71751" b="64901"/>
            <a:stretch/>
          </p:blipFill>
          <p:spPr>
            <a:xfrm>
              <a:off x="8534400" y="3276600"/>
              <a:ext cx="3581400" cy="3466784"/>
            </a:xfrm>
            <a:prstGeom prst="rect">
              <a:avLst/>
            </a:prstGeom>
          </p:spPr>
        </p:pic>
        <p:grpSp>
          <p:nvGrpSpPr>
            <p:cNvPr id="4" name="Group 3"/>
            <p:cNvGrpSpPr/>
            <p:nvPr/>
          </p:nvGrpSpPr>
          <p:grpSpPr>
            <a:xfrm>
              <a:off x="5496880" y="1654556"/>
              <a:ext cx="3864428" cy="3640766"/>
              <a:chOff x="5490391" y="1804676"/>
              <a:chExt cx="3864428" cy="3640766"/>
            </a:xfrm>
          </p:grpSpPr>
          <p:sp>
            <p:nvSpPr>
              <p:cNvPr id="21" name="TextBox 20"/>
              <p:cNvSpPr txBox="1"/>
              <p:nvPr/>
            </p:nvSpPr>
            <p:spPr>
              <a:xfrm>
                <a:off x="5544819" y="4346485"/>
                <a:ext cx="3810000" cy="923330"/>
              </a:xfrm>
              <a:prstGeom prst="rect">
                <a:avLst/>
              </a:prstGeom>
              <a:noFill/>
            </p:spPr>
            <p:txBody>
              <a:bodyPr wrap="square" rtlCol="0">
                <a:spAutoFit/>
              </a:bodyPr>
              <a:lstStyle/>
              <a:p>
                <a:r>
                  <a:rPr lang="en-US" sz="5400" b="1" dirty="0" smtClean="0"/>
                  <a:t>RESOURCES</a:t>
                </a:r>
              </a:p>
            </p:txBody>
          </p:sp>
          <p:pic>
            <p:nvPicPr>
              <p:cNvPr id="23" name="Picture 22"/>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82557" b="90301" l="45635" r="55291">
                            <a14:foregroundMark x1="50000" y1="83384" x2="50000" y2="83384"/>
                            <a14:foregroundMark x1="50439" y1="86780" x2="50439" y2="86780"/>
                            <a14:foregroundMark x1="49854" y1="85810" x2="49854" y2="85810"/>
                          </a14:backgroundRemoval>
                        </a14:imgEffect>
                      </a14:imgLayer>
                    </a14:imgProps>
                  </a:ext>
                  <a:ext uri="{28A0092B-C50C-407E-A947-70E740481C1C}">
                    <a14:useLocalDpi xmlns:a14="http://schemas.microsoft.com/office/drawing/2010/main" val="0"/>
                  </a:ext>
                </a:extLst>
              </a:blip>
              <a:srcRect l="44428" t="81589" r="43502" b="8731"/>
              <a:stretch/>
            </p:blipFill>
            <p:spPr>
              <a:xfrm>
                <a:off x="5490391" y="1804676"/>
                <a:ext cx="3761134" cy="3640766"/>
              </a:xfrm>
              <a:prstGeom prst="rect">
                <a:avLst/>
              </a:prstGeom>
            </p:spPr>
          </p:pic>
        </p:grpSp>
      </p:grpSp>
    </p:spTree>
    <p:extLst>
      <p:ext uri="{BB962C8B-B14F-4D97-AF65-F5344CB8AC3E}">
        <p14:creationId xmlns:p14="http://schemas.microsoft.com/office/powerpoint/2010/main" val="3015244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microphone headset on keyboa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304800"/>
            <a:ext cx="11331032" cy="7569130"/>
          </a:xfrm>
          <a:prstGeom prst="rect">
            <a:avLst/>
          </a:prstGeom>
        </p:spPr>
      </p:pic>
      <p:grpSp>
        <p:nvGrpSpPr>
          <p:cNvPr id="26" name="Group 25" descr="Planning&#10;Implementation&#10;Post-Implementation"/>
          <p:cNvGrpSpPr/>
          <p:nvPr/>
        </p:nvGrpSpPr>
        <p:grpSpPr>
          <a:xfrm>
            <a:off x="-4011" y="-304800"/>
            <a:ext cx="3274876" cy="7332605"/>
            <a:chOff x="-4011" y="-304800"/>
            <a:chExt cx="3274876" cy="7332605"/>
          </a:xfrm>
        </p:grpSpPr>
        <p:sp>
          <p:nvSpPr>
            <p:cNvPr id="27" name="Title 3"/>
            <p:cNvSpPr txBox="1">
              <a:spLocks/>
            </p:cNvSpPr>
            <p:nvPr/>
          </p:nvSpPr>
          <p:spPr>
            <a:xfrm>
              <a:off x="1725" y="2133600"/>
              <a:ext cx="3269140"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28"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29" name="TextBox 28"/>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bg1">
                      <a:lumMod val="65000"/>
                    </a:schemeClr>
                  </a:solidFill>
                  <a:latin typeface="+mj-lt"/>
                </a:rPr>
                <a:t>PLANNING</a:t>
              </a:r>
              <a:endParaRPr lang="en-US" sz="4800" dirty="0">
                <a:solidFill>
                  <a:schemeClr val="bg1">
                    <a:lumMod val="65000"/>
                  </a:schemeClr>
                </a:solidFill>
                <a:latin typeface="+mj-lt"/>
              </a:endParaRPr>
            </a:p>
          </p:txBody>
        </p:sp>
        <p:sp>
          <p:nvSpPr>
            <p:cNvPr id="30" name="TextBox 29"/>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accent6">
                      <a:lumMod val="60000"/>
                      <a:lumOff val="40000"/>
                    </a:schemeClr>
                  </a:solidFill>
                  <a:latin typeface="+mj-lt"/>
                </a:rPr>
                <a:t>IMPLEMENTATION</a:t>
              </a:r>
              <a:endParaRPr lang="en-US" sz="2900" dirty="0">
                <a:solidFill>
                  <a:schemeClr val="accent6">
                    <a:lumMod val="60000"/>
                    <a:lumOff val="40000"/>
                  </a:schemeClr>
                </a:solidFill>
                <a:latin typeface="+mj-lt"/>
              </a:endParaRPr>
            </a:p>
          </p:txBody>
        </p:sp>
        <p:sp>
          <p:nvSpPr>
            <p:cNvPr id="31"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32" name="TextBox 31"/>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spTree>
    <p:extLst>
      <p:ext uri="{BB962C8B-B14F-4D97-AF65-F5344CB8AC3E}">
        <p14:creationId xmlns:p14="http://schemas.microsoft.com/office/powerpoint/2010/main" val="2347836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1"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12" name="TextBox 11" descr="Provider Training"/>
          <p:cNvSpPr txBox="1"/>
          <p:nvPr/>
        </p:nvSpPr>
        <p:spPr>
          <a:xfrm>
            <a:off x="1" y="2425175"/>
            <a:ext cx="4267199" cy="1938992"/>
          </a:xfrm>
          <a:prstGeom prst="rect">
            <a:avLst/>
          </a:prstGeom>
          <a:noFill/>
        </p:spPr>
        <p:txBody>
          <a:bodyPr wrap="square" rtlCol="0">
            <a:spAutoFit/>
          </a:bodyPr>
          <a:lstStyle/>
          <a:p>
            <a:pPr algn="ctr"/>
            <a:r>
              <a:rPr lang="en-US" sz="6000" b="1" dirty="0" smtClean="0">
                <a:solidFill>
                  <a:schemeClr val="accent6">
                    <a:lumMod val="60000"/>
                    <a:lumOff val="40000"/>
                  </a:schemeClr>
                </a:solidFill>
                <a:latin typeface="Cambria" panose="02040503050406030204" pitchFamily="18" charset="0"/>
              </a:rPr>
              <a:t>Provider</a:t>
            </a:r>
          </a:p>
          <a:p>
            <a:pPr algn="ctr"/>
            <a:r>
              <a:rPr lang="en-US" sz="6000" b="1" dirty="0" smtClean="0">
                <a:solidFill>
                  <a:schemeClr val="accent6">
                    <a:lumMod val="60000"/>
                    <a:lumOff val="40000"/>
                  </a:schemeClr>
                </a:solidFill>
                <a:latin typeface="Cambria" panose="02040503050406030204" pitchFamily="18" charset="0"/>
              </a:rPr>
              <a:t>Training</a:t>
            </a:r>
            <a:endParaRPr lang="en-US" sz="5400" dirty="0">
              <a:solidFill>
                <a:schemeClr val="accent6">
                  <a:lumMod val="60000"/>
                  <a:lumOff val="40000"/>
                </a:schemeClr>
              </a:solidFill>
              <a:latin typeface="Cambria" panose="02040503050406030204" pitchFamily="18" charset="0"/>
            </a:endParaRPr>
          </a:p>
        </p:txBody>
      </p:sp>
      <p:pic>
        <p:nvPicPr>
          <p:cNvPr id="2050" name="Picture 2" descr="VISN 2 Dragon Training Checklist&#10;Provider Course Outline&#10;&#10;Overview of dragon medical:&#10;review the training objectives&#10;plug in headset or handheld microphone&#10;properly position a headset or handheld microphone&#10;Launch dragon medical&#10;&#10;Creating a user with the new user wizard:&#10;create a user provide&#10;select the correct vocabulary (medical specialty)&#10;select the correct dictation source (microphone)&#10;go through the script reading (enrollment) process&#10;set best practice options for user profile, if not set during installation&#10;&#10;Using the dragonBar:&#10;identify dragonbar&#10;learn how to use the microphone (icon/sleep/on/off)&#10;&#10;Dictating/correcting reports&#10;have provider &quot;open dragonPad&quot; and &quot;maximize window&quot;&#10;Dictate HPI or other patient-oriented practice dictation using DragonPad&#10;&#10;Use the selection and correction features&#10;Ensure that providers understands how to select/correct correctly when Dragon misrecognizes word(s) &#10;Use the spell dialog box&#10;Use basic navigation commands: go to: end/bottom/top/end of life/beginning of line. Move up #lines, move down #lines, Insert before/after/(desired cursor location)&#10;Use basic formatting commands: BOLD that, cap that, ALL CAPS THAT, italicize that, uderline that&#10;&#10;building a vocabulary:&#10;tour the vocabulary editor- &quot;edit vocabulary&quot;&#10;add words (H1N1, Pradax (new med), Providres names)&#10;add spoken forms (phonetic or abbreviate version) if needed t orecognition &#10;train word&#10;delete word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495800" y="533400"/>
            <a:ext cx="7471362" cy="6047943"/>
          </a:xfrm>
          <a:prstGeom prst="rect">
            <a:avLst/>
          </a:prstGeom>
          <a:noFill/>
          <a:ln>
            <a:noFill/>
          </a:ln>
          <a:effectLst>
            <a:outerShdw blurRad="4572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37548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descr="VistA CPRS in use window. Correction menu in pull out box.&#10;Correction menu:&#10;Say &quot;choose&quot; followed by a number&#10;&quot;choose 1&quot; series&#10;&quot;Chose 2&quot; cereus&#10;&quot;Choose 3&quot;  serious&#10;&quot;Chose 4&quot; SERIOUS&#10;&#10;You can also say:&#10;&quot;spell that&quot; if you don't see your choice above&#10;&quot;Play that back&quot; &#10;&quot;all caps that&quot;&#10;&quot;add that to vocabulary&quot;&#10;&quot;unselect that&quot;&#10;&quot;Don't recognize that word&quot;&#10;&quot;Make that a command&quot;&#10;&quot;Correction options&quot;"/>
          <p:cNvGrpSpPr/>
          <p:nvPr/>
        </p:nvGrpSpPr>
        <p:grpSpPr>
          <a:xfrm>
            <a:off x="-381001" y="407876"/>
            <a:ext cx="13182600" cy="5309192"/>
            <a:chOff x="-381001" y="407876"/>
            <a:chExt cx="13182600" cy="5309192"/>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31" y="1283918"/>
              <a:ext cx="7187807" cy="4359018"/>
            </a:xfrm>
            <a:prstGeom prst="rect">
              <a:avLst/>
            </a:prstGeom>
          </p:spPr>
        </p:pic>
        <p:grpSp>
          <p:nvGrpSpPr>
            <p:cNvPr id="2" name="Group 1"/>
            <p:cNvGrpSpPr/>
            <p:nvPr/>
          </p:nvGrpSpPr>
          <p:grpSpPr>
            <a:xfrm>
              <a:off x="-381001" y="407876"/>
              <a:ext cx="13182600" cy="5309192"/>
              <a:chOff x="-457200" y="383068"/>
              <a:chExt cx="13182600" cy="5309192"/>
            </a:xfrm>
          </p:grpSpPr>
          <p:sp>
            <p:nvSpPr>
              <p:cNvPr id="4" name="Rectangle 3"/>
              <p:cNvSpPr/>
              <p:nvPr/>
            </p:nvSpPr>
            <p:spPr>
              <a:xfrm>
                <a:off x="-457200" y="383068"/>
                <a:ext cx="13182600" cy="5309192"/>
              </a:xfrm>
              <a:prstGeom prst="rect">
                <a:avLst/>
              </a:prstGeom>
              <a:solidFill>
                <a:schemeClr val="bg1">
                  <a:lumMod val="95000"/>
                  <a:alpha val="66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091" t="41266" r="34633" b="6401"/>
              <a:stretch/>
            </p:blipFill>
            <p:spPr bwMode="auto">
              <a:xfrm>
                <a:off x="7772400" y="1322870"/>
                <a:ext cx="3810000" cy="4163530"/>
              </a:xfrm>
              <a:prstGeom prst="rect">
                <a:avLst/>
              </a:prstGeom>
              <a:noFill/>
              <a:ln>
                <a:noFill/>
              </a:ln>
              <a:effectLst>
                <a:outerShdw blurRad="3175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5"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7"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10" name="TextBox 9" descr="Tips and Tricks"/>
          <p:cNvSpPr txBox="1"/>
          <p:nvPr/>
        </p:nvSpPr>
        <p:spPr>
          <a:xfrm>
            <a:off x="1295400" y="-76200"/>
            <a:ext cx="99060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T I P S and T R I C K S</a:t>
            </a:r>
            <a:endParaRPr lang="en-US" sz="6000" dirty="0">
              <a:solidFill>
                <a:schemeClr val="bg1">
                  <a:lumMod val="75000"/>
                </a:schemeClr>
              </a:solidFill>
              <a:latin typeface="Cambria" panose="02040503050406030204" pitchFamily="18" charset="0"/>
            </a:endParaRPr>
          </a:p>
        </p:txBody>
      </p:sp>
      <p:sp>
        <p:nvSpPr>
          <p:cNvPr id="6" name="TextBox 5" descr="Provider Training"/>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Provider Training</a:t>
            </a:r>
            <a:endParaRPr lang="en-US" sz="5400" dirty="0">
              <a:solidFill>
                <a:schemeClr val="accent6">
                  <a:lumMod val="60000"/>
                  <a:lumOff val="40000"/>
                </a:schemeClr>
              </a:solidFill>
              <a:latin typeface="Cambria" panose="02040503050406030204" pitchFamily="18" charset="0"/>
            </a:endParaRPr>
          </a:p>
        </p:txBody>
      </p:sp>
    </p:spTree>
    <p:extLst>
      <p:ext uri="{BB962C8B-B14F-4D97-AF65-F5344CB8AC3E}">
        <p14:creationId xmlns:p14="http://schemas.microsoft.com/office/powerpoint/2010/main" val="14720607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5" name="TextBox 4" descr="Dragon Fields"/>
          <p:cNvSpPr txBox="1"/>
          <p:nvPr/>
        </p:nvSpPr>
        <p:spPr>
          <a:xfrm>
            <a:off x="1" y="2425175"/>
            <a:ext cx="4267199" cy="1938992"/>
          </a:xfrm>
          <a:prstGeom prst="rect">
            <a:avLst/>
          </a:prstGeom>
          <a:noFill/>
        </p:spPr>
        <p:txBody>
          <a:bodyPr wrap="square" rtlCol="0">
            <a:spAutoFit/>
          </a:bodyPr>
          <a:lstStyle/>
          <a:p>
            <a:pPr algn="ctr"/>
            <a:r>
              <a:rPr lang="en-US" sz="6000" b="1" dirty="0" smtClean="0">
                <a:solidFill>
                  <a:schemeClr val="accent6">
                    <a:lumMod val="60000"/>
                    <a:lumOff val="40000"/>
                  </a:schemeClr>
                </a:solidFill>
                <a:latin typeface="Cambria" panose="02040503050406030204" pitchFamily="18" charset="0"/>
              </a:rPr>
              <a:t>Dragon </a:t>
            </a:r>
          </a:p>
          <a:p>
            <a:pPr algn="ctr"/>
            <a:r>
              <a:rPr lang="en-US" sz="6000" b="1" dirty="0" smtClean="0">
                <a:solidFill>
                  <a:schemeClr val="accent6">
                    <a:lumMod val="60000"/>
                    <a:lumOff val="40000"/>
                  </a:schemeClr>
                </a:solidFill>
                <a:latin typeface="Cambria" panose="02040503050406030204" pitchFamily="18" charset="0"/>
              </a:rPr>
              <a:t>Fields</a:t>
            </a:r>
            <a:endParaRPr lang="en-US" sz="5400" dirty="0">
              <a:solidFill>
                <a:schemeClr val="accent6">
                  <a:lumMod val="60000"/>
                  <a:lumOff val="40000"/>
                </a:schemeClr>
              </a:solidFill>
              <a:latin typeface="Cambria" panose="02040503050406030204" pitchFamily="18" charset="0"/>
            </a:endParaRPr>
          </a:p>
        </p:txBody>
      </p:sp>
      <p:pic>
        <p:nvPicPr>
          <p:cNvPr id="1026" name="Picture 2" descr="Family/social history: (clinically pertinent)&#10;Past medical history: (clinically pertinent)&#10;Allergies:&#10;Reviewal of systems:&#10;General:&#10;Cardiovascular:&#10;Respiratory: &#10;Gastroenterology:&#10;Neurology:&#10;HEENT:&#10;CVS:&#10;Pulmonary:&#10;GI:&#10;GU:&#10;CN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419601" y="870147"/>
            <a:ext cx="8153400" cy="522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3370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ragon Fields text with pop-up window titled &quot;insufficient Authorization&quot; with box displaying &quot;contains blanks (@@@) which must be filled before SIGNATUR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14" y="725202"/>
            <a:ext cx="10669388" cy="552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9"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10" name="TextBox 9" descr="Dragon Fields"/>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Dragon Fields</a:t>
            </a:r>
            <a:endParaRPr lang="en-US" sz="5400" dirty="0">
              <a:solidFill>
                <a:schemeClr val="accent6">
                  <a:lumMod val="60000"/>
                  <a:lumOff val="40000"/>
                </a:schemeClr>
              </a:solidFill>
              <a:latin typeface="Cambria" panose="02040503050406030204" pitchFamily="18" charset="0"/>
            </a:endParaRPr>
          </a:p>
        </p:txBody>
      </p:sp>
      <p:sp>
        <p:nvSpPr>
          <p:cNvPr id="11" name="TextBox 10" descr="Tips and Tricks"/>
          <p:cNvSpPr txBox="1"/>
          <p:nvPr/>
        </p:nvSpPr>
        <p:spPr>
          <a:xfrm>
            <a:off x="1295400" y="-76200"/>
            <a:ext cx="99060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T I P S and T R I C K S</a:t>
            </a:r>
            <a:endParaRPr lang="en-US" sz="6000" dirty="0">
              <a:solidFill>
                <a:schemeClr val="bg1">
                  <a:lumMod val="75000"/>
                </a:schemeClr>
              </a:solidFill>
              <a:latin typeface="Cambria" panose="02040503050406030204" pitchFamily="18" charset="0"/>
            </a:endParaRPr>
          </a:p>
        </p:txBody>
      </p:sp>
    </p:spTree>
    <p:extLst>
      <p:ext uri="{BB962C8B-B14F-4D97-AF65-F5344CB8AC3E}">
        <p14:creationId xmlns:p14="http://schemas.microsoft.com/office/powerpoint/2010/main" val="23642548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13" name="TextBox 12" descr="Dragon profile"/>
          <p:cNvSpPr txBox="1"/>
          <p:nvPr/>
        </p:nvSpPr>
        <p:spPr>
          <a:xfrm>
            <a:off x="1" y="2425175"/>
            <a:ext cx="4267199" cy="1938992"/>
          </a:xfrm>
          <a:prstGeom prst="rect">
            <a:avLst/>
          </a:prstGeom>
          <a:noFill/>
        </p:spPr>
        <p:txBody>
          <a:bodyPr wrap="square" rtlCol="0">
            <a:spAutoFit/>
          </a:bodyPr>
          <a:lstStyle/>
          <a:p>
            <a:pPr algn="ctr"/>
            <a:r>
              <a:rPr lang="en-US" sz="6000" b="1" dirty="0" smtClean="0">
                <a:solidFill>
                  <a:schemeClr val="accent6">
                    <a:lumMod val="60000"/>
                    <a:lumOff val="40000"/>
                  </a:schemeClr>
                </a:solidFill>
                <a:latin typeface="Cambria" panose="02040503050406030204" pitchFamily="18" charset="0"/>
              </a:rPr>
              <a:t>Dragon</a:t>
            </a:r>
          </a:p>
          <a:p>
            <a:pPr algn="ctr"/>
            <a:r>
              <a:rPr lang="en-US" sz="6000" b="1" dirty="0" smtClean="0">
                <a:solidFill>
                  <a:schemeClr val="accent6">
                    <a:lumMod val="60000"/>
                    <a:lumOff val="40000"/>
                  </a:schemeClr>
                </a:solidFill>
                <a:latin typeface="Cambria" panose="02040503050406030204" pitchFamily="18" charset="0"/>
              </a:rPr>
              <a:t>Profile</a:t>
            </a:r>
            <a:endParaRPr lang="en-US" sz="5400" dirty="0">
              <a:solidFill>
                <a:schemeClr val="accent6">
                  <a:lumMod val="60000"/>
                  <a:lumOff val="40000"/>
                </a:schemeClr>
              </a:solidFill>
              <a:latin typeface="Cambria" panose="02040503050406030204" pitchFamily="18" charset="0"/>
            </a:endParaRPr>
          </a:p>
        </p:txBody>
      </p:sp>
      <p:pic>
        <p:nvPicPr>
          <p:cNvPr id="3" name="Picture 2" descr="Two Dialogue boxes, the one in the back says &quot;Creating a User Profile&quot; and the small Dragon Login box in front shows Login and Password data fiel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56411"/>
            <a:ext cx="7632915" cy="6858000"/>
          </a:xfrm>
          <a:prstGeom prst="rect">
            <a:avLst/>
          </a:prstGeom>
        </p:spPr>
      </p:pic>
    </p:spTree>
    <p:extLst>
      <p:ext uri="{BB962C8B-B14F-4D97-AF65-F5344CB8AC3E}">
        <p14:creationId xmlns:p14="http://schemas.microsoft.com/office/powerpoint/2010/main" val="41508310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10"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11" name="TextBox 10" descr="Dragon Profile"/>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Dragon Profile</a:t>
            </a:r>
            <a:endParaRPr lang="en-US" sz="5400" dirty="0">
              <a:solidFill>
                <a:schemeClr val="accent6">
                  <a:lumMod val="60000"/>
                  <a:lumOff val="40000"/>
                </a:schemeClr>
              </a:solidFill>
              <a:latin typeface="Cambria" panose="02040503050406030204" pitchFamily="18" charset="0"/>
            </a:endParaRPr>
          </a:p>
        </p:txBody>
      </p:sp>
      <p:pic>
        <p:nvPicPr>
          <p:cNvPr id="2" name="Picture 1" descr="Profile creation box with 'Select your age group'&#10;Profile creation box with 'please make your selection' for region and vocabula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6" y="1244854"/>
            <a:ext cx="11958251" cy="4698746"/>
          </a:xfrm>
          <a:prstGeom prst="rect">
            <a:avLst/>
          </a:prstGeom>
        </p:spPr>
      </p:pic>
      <p:sp>
        <p:nvSpPr>
          <p:cNvPr id="7" name="TextBox 6" descr="Tips and Tricks"/>
          <p:cNvSpPr txBox="1"/>
          <p:nvPr/>
        </p:nvSpPr>
        <p:spPr>
          <a:xfrm>
            <a:off x="1295400" y="-76200"/>
            <a:ext cx="99060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T I P S and T R I C K S</a:t>
            </a:r>
            <a:endParaRPr lang="en-US" sz="6000" dirty="0">
              <a:solidFill>
                <a:schemeClr val="bg1">
                  <a:lumMod val="75000"/>
                </a:schemeClr>
              </a:solidFill>
              <a:latin typeface="Cambria" panose="02040503050406030204" pitchFamily="18" charset="0"/>
            </a:endParaRPr>
          </a:p>
        </p:txBody>
      </p:sp>
    </p:spTree>
    <p:extLst>
      <p:ext uri="{BB962C8B-B14F-4D97-AF65-F5344CB8AC3E}">
        <p14:creationId xmlns:p14="http://schemas.microsoft.com/office/powerpoint/2010/main" val="12216258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8"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9" name="TextBox 8" descr="Dragon Profile"/>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Dragon Profile</a:t>
            </a:r>
            <a:endParaRPr lang="en-US" sz="5400" dirty="0">
              <a:solidFill>
                <a:schemeClr val="accent6">
                  <a:lumMod val="60000"/>
                  <a:lumOff val="40000"/>
                </a:schemeClr>
              </a:solidFill>
              <a:latin typeface="Cambria" panose="02040503050406030204" pitchFamily="18" charset="0"/>
            </a:endParaRPr>
          </a:p>
        </p:txBody>
      </p:sp>
      <p:pic>
        <p:nvPicPr>
          <p:cNvPr id="2" name="Picture 1" descr="Profile creation pop up window with &quot;Choose your accent&quot;&#10;Profile creation pop-up window with &quot;choose a speech device&quot;&#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87" y="896195"/>
            <a:ext cx="12514987" cy="5199805"/>
          </a:xfrm>
          <a:prstGeom prst="rect">
            <a:avLst/>
          </a:prstGeom>
        </p:spPr>
      </p:pic>
      <p:sp>
        <p:nvSpPr>
          <p:cNvPr id="10" name="TextBox 9" descr="Tips and Tricks"/>
          <p:cNvSpPr txBox="1"/>
          <p:nvPr/>
        </p:nvSpPr>
        <p:spPr>
          <a:xfrm>
            <a:off x="1295400" y="-76200"/>
            <a:ext cx="99060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T I P S and T R I C K S</a:t>
            </a:r>
            <a:endParaRPr lang="en-US" sz="6000" dirty="0">
              <a:solidFill>
                <a:schemeClr val="bg1">
                  <a:lumMod val="75000"/>
                </a:schemeClr>
              </a:solidFill>
              <a:latin typeface="Cambria" panose="02040503050406030204" pitchFamily="18" charset="0"/>
            </a:endParaRPr>
          </a:p>
        </p:txBody>
      </p:sp>
    </p:spTree>
    <p:extLst>
      <p:ext uri="{BB962C8B-B14F-4D97-AF65-F5344CB8AC3E}">
        <p14:creationId xmlns:p14="http://schemas.microsoft.com/office/powerpoint/2010/main" val="23049884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8"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9" name="TextBox 8" descr="Dragon Profile"/>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Dragon Profile</a:t>
            </a:r>
            <a:endParaRPr lang="en-US" sz="5400" dirty="0">
              <a:solidFill>
                <a:schemeClr val="accent6">
                  <a:lumMod val="60000"/>
                  <a:lumOff val="40000"/>
                </a:schemeClr>
              </a:solidFill>
              <a:latin typeface="Cambria" panose="02040503050406030204" pitchFamily="18" charset="0"/>
            </a:endParaRPr>
          </a:p>
        </p:txBody>
      </p:sp>
      <p:pic>
        <p:nvPicPr>
          <p:cNvPr id="2" name="Picture 1" descr="Check microphone pop-up window with &quot;Dragon will adjust your volume&quot;&#10;Check microphone pop-up window with &quot;read the text aloud so dragon can check your audio quality&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63" y="1066800"/>
            <a:ext cx="12019627" cy="4888511"/>
          </a:xfrm>
          <a:prstGeom prst="rect">
            <a:avLst/>
          </a:prstGeom>
        </p:spPr>
      </p:pic>
      <p:sp>
        <p:nvSpPr>
          <p:cNvPr id="10" name="TextBox 9" descr="Tips and Tricks"/>
          <p:cNvSpPr txBox="1"/>
          <p:nvPr/>
        </p:nvSpPr>
        <p:spPr>
          <a:xfrm>
            <a:off x="1295400" y="-76200"/>
            <a:ext cx="99060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T I P S and T R I C K S</a:t>
            </a:r>
            <a:endParaRPr lang="en-US" sz="6000" dirty="0">
              <a:solidFill>
                <a:schemeClr val="bg1">
                  <a:lumMod val="75000"/>
                </a:schemeClr>
              </a:solidFill>
              <a:latin typeface="Cambria" panose="02040503050406030204" pitchFamily="18" charset="0"/>
            </a:endParaRPr>
          </a:p>
        </p:txBody>
      </p:sp>
    </p:spTree>
    <p:extLst>
      <p:ext uri="{BB962C8B-B14F-4D97-AF65-F5344CB8AC3E}">
        <p14:creationId xmlns:p14="http://schemas.microsoft.com/office/powerpoint/2010/main" val="1150129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2" name="Group 1" descr="What is Dragon?"/>
          <p:cNvGrpSpPr/>
          <p:nvPr/>
        </p:nvGrpSpPr>
        <p:grpSpPr>
          <a:xfrm>
            <a:off x="-304800" y="-274275"/>
            <a:ext cx="13144415" cy="7499684"/>
            <a:chOff x="-304800" y="-274275"/>
            <a:chExt cx="13144415" cy="7499684"/>
          </a:xfrm>
        </p:grpSpPr>
        <p:sp>
          <p:nvSpPr>
            <p:cNvPr id="4" name="Title 3"/>
            <p:cNvSpPr txBox="1">
              <a:spLocks/>
            </p:cNvSpPr>
            <p:nvPr/>
          </p:nvSpPr>
          <p:spPr>
            <a:xfrm>
              <a:off x="-304800" y="-274275"/>
              <a:ext cx="6858000" cy="7499684"/>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smtClean="0">
                  <a:solidFill>
                    <a:schemeClr val="accent6">
                      <a:lumMod val="40000"/>
                      <a:lumOff val="60000"/>
                    </a:schemeClr>
                  </a:solidFill>
                  <a:latin typeface="Cambria" panose="02040503050406030204" pitchFamily="18" charset="0"/>
                </a:rPr>
                <a:t>What is </a:t>
              </a:r>
            </a:p>
            <a:p>
              <a:r>
                <a:rPr lang="en-US" sz="9600" b="1" dirty="0" smtClean="0">
                  <a:solidFill>
                    <a:schemeClr val="accent6">
                      <a:lumMod val="40000"/>
                      <a:lumOff val="60000"/>
                    </a:schemeClr>
                  </a:solidFill>
                  <a:latin typeface="Cambria" panose="02040503050406030204" pitchFamily="18" charset="0"/>
                </a:rPr>
                <a:t>Dragon</a:t>
              </a:r>
              <a:r>
                <a:rPr lang="en-US" sz="6000" b="1" baseline="30000" dirty="0" smtClean="0">
                  <a:solidFill>
                    <a:schemeClr val="accent6">
                      <a:lumMod val="40000"/>
                      <a:lumOff val="60000"/>
                    </a:schemeClr>
                  </a:solidFill>
                  <a:latin typeface="Cambria" panose="02040503050406030204" pitchFamily="18" charset="0"/>
                </a:rPr>
                <a:t>®</a:t>
              </a:r>
              <a:r>
                <a:rPr lang="en-US" sz="9600" b="1" dirty="0" smtClean="0">
                  <a:solidFill>
                    <a:schemeClr val="accent6">
                      <a:lumMod val="40000"/>
                      <a:lumOff val="60000"/>
                    </a:schemeClr>
                  </a:solidFill>
                  <a:latin typeface="Cambria" panose="02040503050406030204" pitchFamily="18" charset="0"/>
                </a:rPr>
                <a:t>?</a:t>
              </a:r>
              <a:r>
                <a:rPr lang="en-US" sz="3200" b="1" dirty="0" smtClean="0">
                  <a:solidFill>
                    <a:schemeClr val="accent6">
                      <a:lumMod val="40000"/>
                      <a:lumOff val="60000"/>
                    </a:schemeClr>
                  </a:solidFill>
                  <a:latin typeface="Cambria" panose="02040503050406030204" pitchFamily="18" charset="0"/>
                </a:rPr>
                <a:t> </a:t>
              </a:r>
            </a:p>
            <a:p>
              <a:endParaRPr lang="en-US" sz="3200" b="1" dirty="0" smtClean="0">
                <a:solidFill>
                  <a:schemeClr val="accent6">
                    <a:lumMod val="40000"/>
                    <a:lumOff val="60000"/>
                  </a:schemeClr>
                </a:solidFill>
                <a:latin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24841"/>
              <a:ext cx="7200815" cy="7200815"/>
            </a:xfrm>
            <a:prstGeom prst="rect">
              <a:avLst/>
            </a:prstGeom>
          </p:spPr>
        </p:pic>
      </p:grpSp>
    </p:spTree>
    <p:extLst>
      <p:ext uri="{BB962C8B-B14F-4D97-AF65-F5344CB8AC3E}">
        <p14:creationId xmlns:p14="http://schemas.microsoft.com/office/powerpoint/2010/main" val="32130228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4"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13" name="TextBox 12" descr="Microphone"/>
          <p:cNvSpPr txBox="1"/>
          <p:nvPr/>
        </p:nvSpPr>
        <p:spPr>
          <a:xfrm>
            <a:off x="1" y="2932093"/>
            <a:ext cx="4267199" cy="954107"/>
          </a:xfrm>
          <a:prstGeom prst="rect">
            <a:avLst/>
          </a:prstGeom>
          <a:noFill/>
        </p:spPr>
        <p:txBody>
          <a:bodyPr wrap="square" rtlCol="0">
            <a:spAutoFit/>
          </a:bodyPr>
          <a:lstStyle/>
          <a:p>
            <a:pPr algn="ctr"/>
            <a:r>
              <a:rPr lang="en-US" sz="5600" b="1" dirty="0" smtClean="0">
                <a:solidFill>
                  <a:schemeClr val="accent6">
                    <a:lumMod val="60000"/>
                    <a:lumOff val="40000"/>
                  </a:schemeClr>
                </a:solidFill>
                <a:latin typeface="Cambria" panose="02040503050406030204" pitchFamily="18" charset="0"/>
              </a:rPr>
              <a:t>Microphone</a:t>
            </a:r>
            <a:endParaRPr lang="en-US" sz="5600" dirty="0">
              <a:solidFill>
                <a:schemeClr val="accent6">
                  <a:lumMod val="60000"/>
                  <a:lumOff val="40000"/>
                </a:schemeClr>
              </a:solidFill>
              <a:latin typeface="Cambria" panose="02040503050406030204" pitchFamily="18" charset="0"/>
            </a:endParaRPr>
          </a:p>
        </p:txBody>
      </p:sp>
      <p:pic>
        <p:nvPicPr>
          <p:cNvPr id="2" name="Picture 1" descr="Microphone headset and Options pop-up window with Nuance device and PowerMic II action options display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023" y="0"/>
            <a:ext cx="7938977" cy="6858000"/>
          </a:xfrm>
          <a:prstGeom prst="rect">
            <a:avLst/>
          </a:prstGeom>
        </p:spPr>
      </p:pic>
    </p:spTree>
    <p:extLst>
      <p:ext uri="{BB962C8B-B14F-4D97-AF65-F5344CB8AC3E}">
        <p14:creationId xmlns:p14="http://schemas.microsoft.com/office/powerpoint/2010/main" val="28056989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1"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2" name="Title 1" descr="Dragon Toolbar"/>
          <p:cNvSpPr>
            <a:spLocks noGrp="1"/>
          </p:cNvSpPr>
          <p:nvPr>
            <p:ph type="title" idx="4294967295"/>
          </p:nvPr>
        </p:nvSpPr>
        <p:spPr>
          <a:xfrm>
            <a:off x="-457200" y="2007990"/>
            <a:ext cx="5029200" cy="2773362"/>
          </a:xfrm>
        </p:spPr>
        <p:txBody>
          <a:bodyPr>
            <a:normAutofit/>
          </a:bodyPr>
          <a:lstStyle/>
          <a:p>
            <a:r>
              <a:rPr lang="en-US" sz="7200" b="1" dirty="0" smtClean="0">
                <a:solidFill>
                  <a:schemeClr val="accent6">
                    <a:lumMod val="60000"/>
                    <a:lumOff val="40000"/>
                  </a:schemeClr>
                </a:solidFill>
                <a:latin typeface="Cambria" panose="02040503050406030204" pitchFamily="18" charset="0"/>
              </a:rPr>
              <a:t>Dragon </a:t>
            </a:r>
            <a:br>
              <a:rPr lang="en-US" sz="7200" b="1" dirty="0" smtClean="0">
                <a:solidFill>
                  <a:schemeClr val="accent6">
                    <a:lumMod val="60000"/>
                    <a:lumOff val="40000"/>
                  </a:schemeClr>
                </a:solidFill>
                <a:latin typeface="Cambria" panose="02040503050406030204" pitchFamily="18" charset="0"/>
              </a:rPr>
            </a:br>
            <a:r>
              <a:rPr lang="en-US" sz="7200" b="1" dirty="0" smtClean="0">
                <a:solidFill>
                  <a:schemeClr val="accent6">
                    <a:lumMod val="60000"/>
                    <a:lumOff val="40000"/>
                  </a:schemeClr>
                </a:solidFill>
                <a:latin typeface="Cambria" panose="02040503050406030204" pitchFamily="18" charset="0"/>
              </a:rPr>
              <a:t>Toolbar</a:t>
            </a:r>
            <a:endParaRPr lang="en-US" sz="7200" b="1" dirty="0">
              <a:solidFill>
                <a:schemeClr val="accent6">
                  <a:lumMod val="60000"/>
                  <a:lumOff val="40000"/>
                </a:schemeClr>
              </a:solidFill>
              <a:latin typeface="Cambria" panose="02040503050406030204" pitchFamily="18" charset="0"/>
            </a:endParaRPr>
          </a:p>
        </p:txBody>
      </p:sp>
      <p:pic>
        <p:nvPicPr>
          <p:cNvPr id="7170" name="Picture 2" descr="Dragon tool bar with Profile, Tools, Vocabulary, Modes, Audio, Help across top and &quot;Dragon microphone is off; you can press its hotkey or click its icon to turn it back on.&quot; in status window"/>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577542" y="2819400"/>
            <a:ext cx="7368008" cy="1245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descr="Microphone button"/>
          <p:cNvSpPr txBox="1"/>
          <p:nvPr/>
        </p:nvSpPr>
        <p:spPr>
          <a:xfrm>
            <a:off x="4724400" y="1143000"/>
            <a:ext cx="2667000" cy="1200329"/>
          </a:xfrm>
          <a:prstGeom prst="rect">
            <a:avLst/>
          </a:prstGeom>
          <a:noFill/>
        </p:spPr>
        <p:txBody>
          <a:bodyPr wrap="square" rtlCol="0">
            <a:spAutoFit/>
          </a:bodyPr>
          <a:lstStyle/>
          <a:p>
            <a:pPr algn="ctr"/>
            <a:r>
              <a:rPr lang="en-US" sz="3600" b="1" dirty="0" smtClean="0">
                <a:solidFill>
                  <a:schemeClr val="tx1">
                    <a:lumMod val="85000"/>
                    <a:lumOff val="15000"/>
                  </a:schemeClr>
                </a:solidFill>
              </a:rPr>
              <a:t>Microphone button</a:t>
            </a:r>
            <a:endParaRPr lang="en-US" sz="3600" b="1" dirty="0">
              <a:solidFill>
                <a:schemeClr val="tx1">
                  <a:lumMod val="85000"/>
                  <a:lumOff val="15000"/>
                </a:schemeClr>
              </a:solidFill>
            </a:endParaRPr>
          </a:p>
        </p:txBody>
      </p:sp>
      <p:sp>
        <p:nvSpPr>
          <p:cNvPr id="13" name="TextBox 12" descr="status window"/>
          <p:cNvSpPr txBox="1"/>
          <p:nvPr/>
        </p:nvSpPr>
        <p:spPr>
          <a:xfrm>
            <a:off x="6019800" y="4724400"/>
            <a:ext cx="4267200" cy="646331"/>
          </a:xfrm>
          <a:prstGeom prst="rect">
            <a:avLst/>
          </a:prstGeom>
          <a:noFill/>
        </p:spPr>
        <p:txBody>
          <a:bodyPr wrap="square" rtlCol="0">
            <a:spAutoFit/>
          </a:bodyPr>
          <a:lstStyle/>
          <a:p>
            <a:pPr algn="ctr"/>
            <a:r>
              <a:rPr lang="en-US" sz="3600" b="1" dirty="0" smtClean="0">
                <a:solidFill>
                  <a:schemeClr val="tx1">
                    <a:lumMod val="85000"/>
                    <a:lumOff val="15000"/>
                  </a:schemeClr>
                </a:solidFill>
              </a:rPr>
              <a:t>Status window</a:t>
            </a:r>
            <a:endParaRPr lang="en-US" sz="3600" b="1" dirty="0">
              <a:solidFill>
                <a:schemeClr val="tx1">
                  <a:lumMod val="85000"/>
                  <a:lumOff val="15000"/>
                </a:schemeClr>
              </a:solidFill>
            </a:endParaRPr>
          </a:p>
        </p:txBody>
      </p:sp>
      <p:sp>
        <p:nvSpPr>
          <p:cNvPr id="14" name="TextBox 13" descr="menu options"/>
          <p:cNvSpPr txBox="1"/>
          <p:nvPr/>
        </p:nvSpPr>
        <p:spPr>
          <a:xfrm>
            <a:off x="8229600" y="990600"/>
            <a:ext cx="2286000" cy="1200329"/>
          </a:xfrm>
          <a:prstGeom prst="rect">
            <a:avLst/>
          </a:prstGeom>
          <a:noFill/>
        </p:spPr>
        <p:txBody>
          <a:bodyPr wrap="square" rtlCol="0">
            <a:spAutoFit/>
          </a:bodyPr>
          <a:lstStyle/>
          <a:p>
            <a:pPr algn="ctr"/>
            <a:r>
              <a:rPr lang="en-US" sz="3600" b="1" dirty="0" smtClean="0">
                <a:solidFill>
                  <a:schemeClr val="tx1">
                    <a:lumMod val="85000"/>
                    <a:lumOff val="15000"/>
                  </a:schemeClr>
                </a:solidFill>
              </a:rPr>
              <a:t>Menu</a:t>
            </a:r>
          </a:p>
          <a:p>
            <a:pPr algn="ctr"/>
            <a:r>
              <a:rPr lang="en-US" sz="3600" b="1" dirty="0" smtClean="0">
                <a:solidFill>
                  <a:schemeClr val="tx1">
                    <a:lumMod val="85000"/>
                    <a:lumOff val="15000"/>
                  </a:schemeClr>
                </a:solidFill>
              </a:rPr>
              <a:t>options</a:t>
            </a:r>
            <a:endParaRPr lang="en-US" sz="3600" b="1" dirty="0">
              <a:solidFill>
                <a:schemeClr val="tx1">
                  <a:lumMod val="85000"/>
                  <a:lumOff val="15000"/>
                </a:schemeClr>
              </a:solidFill>
            </a:endParaRPr>
          </a:p>
        </p:txBody>
      </p:sp>
      <p:grpSp>
        <p:nvGrpSpPr>
          <p:cNvPr id="7173" name="Group 7172"/>
          <p:cNvGrpSpPr/>
          <p:nvPr/>
        </p:nvGrpSpPr>
        <p:grpSpPr>
          <a:xfrm>
            <a:off x="7239000" y="2209800"/>
            <a:ext cx="3811756" cy="356047"/>
            <a:chOff x="7161922" y="2031776"/>
            <a:chExt cx="3506956" cy="356047"/>
          </a:xfrm>
        </p:grpSpPr>
        <p:cxnSp>
          <p:nvCxnSpPr>
            <p:cNvPr id="19" name="Elbow Connector 18"/>
            <p:cNvCxnSpPr/>
            <p:nvPr/>
          </p:nvCxnSpPr>
          <p:spPr>
            <a:xfrm flipV="1">
              <a:off x="7161922" y="2031776"/>
              <a:ext cx="2199248" cy="356047"/>
            </a:xfrm>
            <a:prstGeom prst="bentConnector3">
              <a:avLst>
                <a:gd name="adj1" fmla="val 1"/>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a:off x="8839200" y="2031776"/>
              <a:ext cx="1829678" cy="322931"/>
            </a:xfrm>
            <a:prstGeom prst="bentConnector3">
              <a:avLst>
                <a:gd name="adj1" fmla="val 99629"/>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7175" name="Straight Connector 7174" descr="&quot;&quot;"/>
          <p:cNvCxnSpPr/>
          <p:nvPr/>
        </p:nvCxnSpPr>
        <p:spPr>
          <a:xfrm>
            <a:off x="5108273" y="1752600"/>
            <a:ext cx="0" cy="855885"/>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descr="&quot;&quot;"/>
          <p:cNvCxnSpPr/>
          <p:nvPr/>
        </p:nvCxnSpPr>
        <p:spPr>
          <a:xfrm>
            <a:off x="9220200" y="4173315"/>
            <a:ext cx="0" cy="608037"/>
          </a:xfrm>
          <a:prstGeom prst="line">
            <a:avLst/>
          </a:prstGeom>
          <a:ln w="635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2590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6" name="TextBox 5" descr="Profile"/>
          <p:cNvSpPr txBox="1"/>
          <p:nvPr/>
        </p:nvSpPr>
        <p:spPr>
          <a:xfrm>
            <a:off x="1257299" y="0"/>
            <a:ext cx="99060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PROFILE</a:t>
            </a:r>
            <a:endParaRPr lang="en-US" sz="6000" dirty="0">
              <a:solidFill>
                <a:schemeClr val="bg1">
                  <a:lumMod val="75000"/>
                </a:schemeClr>
              </a:solidFill>
              <a:latin typeface="Cambria" panose="02040503050406030204" pitchFamily="18" charset="0"/>
            </a:endParaRPr>
          </a:p>
        </p:txBody>
      </p:sp>
      <p:sp>
        <p:nvSpPr>
          <p:cNvPr id="7"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8" name="TextBox 7" descr="Dragon Toolbar"/>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Dragon Toolbar</a:t>
            </a:r>
            <a:endParaRPr lang="en-US" sz="5400" dirty="0">
              <a:solidFill>
                <a:schemeClr val="accent6">
                  <a:lumMod val="60000"/>
                  <a:lumOff val="40000"/>
                </a:schemeClr>
              </a:solidFill>
              <a:latin typeface="Cambria" panose="02040503050406030204" pitchFamily="18" charset="0"/>
            </a:endParaRPr>
          </a:p>
        </p:txBody>
      </p:sp>
      <p:pic>
        <p:nvPicPr>
          <p:cNvPr id="4098" name="Picture 2" descr="Dragon tool bar with Profile, Tools, Vocabulary, Modes, Audio, Help across top and &quot;Dragon microphone is off; you can press its hotkey or click its icon to turn it back on.&quot; in status window.&#10;Profile selected with dropdown menu displaying&#10;Log in&#10;Log out&#10;Open user profile&#10;save user profile&#10;exit dragon"/>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13258800" cy="503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79997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8" name="TextBox 7" descr="Tools"/>
          <p:cNvSpPr txBox="1"/>
          <p:nvPr/>
        </p:nvSpPr>
        <p:spPr>
          <a:xfrm>
            <a:off x="2057400" y="-76200"/>
            <a:ext cx="89916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TOOLS</a:t>
            </a:r>
            <a:endParaRPr lang="en-US" sz="6000" dirty="0">
              <a:solidFill>
                <a:schemeClr val="bg1">
                  <a:lumMod val="75000"/>
                </a:schemeClr>
              </a:solidFill>
              <a:latin typeface="Cambria" panose="02040503050406030204" pitchFamily="18" charset="0"/>
            </a:endParaRPr>
          </a:p>
        </p:txBody>
      </p:sp>
      <p:sp>
        <p:nvSpPr>
          <p:cNvPr id="9"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10" name="TextBox 9" descr="Dragon Toolbar"/>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Dragon Toolbar</a:t>
            </a:r>
            <a:endParaRPr lang="en-US" sz="5400" dirty="0">
              <a:solidFill>
                <a:schemeClr val="accent6">
                  <a:lumMod val="60000"/>
                  <a:lumOff val="40000"/>
                </a:schemeClr>
              </a:solidFill>
              <a:latin typeface="Cambria" panose="02040503050406030204" pitchFamily="18" charset="0"/>
            </a:endParaRPr>
          </a:p>
        </p:txBody>
      </p:sp>
      <p:pic>
        <p:nvPicPr>
          <p:cNvPr id="1026" name="Picture 2" descr="Dragon tool bar with Profile, Tools, Vocabulary, Modes, Audio, Help across top and &quot;Dragon microphone is off; you can press its hotkey or click its icon to turn it back on.&quot; in status window. Tools selected with drop down displaying:&#10;dragonPad&#10;dictation box&#10;connection center&#10;transcribe recording&#10;autotranscribe folder agent&#10;add new command&#10;command browser&#10;recognition history&#10;auto-formatting options&#10;options"/>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10167" t="3558" r="8495" b="18161"/>
          <a:stretch/>
        </p:blipFill>
        <p:spPr bwMode="auto">
          <a:xfrm>
            <a:off x="1371600" y="1066800"/>
            <a:ext cx="9677400" cy="476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399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8" name="TextBox 7" descr="Vocabulary"/>
          <p:cNvSpPr txBox="1"/>
          <p:nvPr/>
        </p:nvSpPr>
        <p:spPr>
          <a:xfrm>
            <a:off x="2057400" y="-76200"/>
            <a:ext cx="90678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VOCABULARY</a:t>
            </a:r>
            <a:endParaRPr lang="en-US" sz="6000" dirty="0">
              <a:solidFill>
                <a:schemeClr val="bg1">
                  <a:lumMod val="75000"/>
                </a:schemeClr>
              </a:solidFill>
              <a:latin typeface="Cambria" panose="02040503050406030204" pitchFamily="18" charset="0"/>
            </a:endParaRPr>
          </a:p>
        </p:txBody>
      </p:sp>
      <p:sp>
        <p:nvSpPr>
          <p:cNvPr id="9"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10" name="TextBox 9" descr="Dragon tool bar"/>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Dragon Toolbar</a:t>
            </a:r>
            <a:endParaRPr lang="en-US" sz="5400" dirty="0">
              <a:solidFill>
                <a:schemeClr val="accent6">
                  <a:lumMod val="60000"/>
                  <a:lumOff val="40000"/>
                </a:schemeClr>
              </a:solidFill>
              <a:latin typeface="Cambria" panose="02040503050406030204" pitchFamily="18" charset="0"/>
            </a:endParaRPr>
          </a:p>
        </p:txBody>
      </p:sp>
      <p:pic>
        <p:nvPicPr>
          <p:cNvPr id="2050" name="Picture 2" descr="Dragon tool bar with Profile, Tools, Vocabulary, Modes, Audio, Help across top and &quot;Dragon microphone is off; you can press its hotkey or click its icon to turn it back on.&quot; in status window. Vocabulary selected"/>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13411200" cy="660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2226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8" name="TextBox 7" descr="Modes"/>
          <p:cNvSpPr txBox="1"/>
          <p:nvPr/>
        </p:nvSpPr>
        <p:spPr>
          <a:xfrm>
            <a:off x="2057400" y="-76200"/>
            <a:ext cx="90678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MODES</a:t>
            </a:r>
            <a:endParaRPr lang="en-US" sz="6000" dirty="0">
              <a:solidFill>
                <a:schemeClr val="bg1">
                  <a:lumMod val="75000"/>
                </a:schemeClr>
              </a:solidFill>
              <a:latin typeface="Cambria" panose="02040503050406030204" pitchFamily="18" charset="0"/>
            </a:endParaRPr>
          </a:p>
        </p:txBody>
      </p:sp>
      <p:sp>
        <p:nvSpPr>
          <p:cNvPr id="9"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10" name="TextBox 9" descr="Dragon toolbar"/>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Dragon Toolbar</a:t>
            </a:r>
            <a:endParaRPr lang="en-US" sz="5400" dirty="0">
              <a:solidFill>
                <a:schemeClr val="accent6">
                  <a:lumMod val="60000"/>
                  <a:lumOff val="40000"/>
                </a:schemeClr>
              </a:solidFill>
              <a:latin typeface="Cambria" panose="02040503050406030204" pitchFamily="18" charset="0"/>
            </a:endParaRPr>
          </a:p>
        </p:txBody>
      </p:sp>
      <p:pic>
        <p:nvPicPr>
          <p:cNvPr id="3074" name="Picture 2" descr="Dragon tool bar with Profile, Tools, Vocabulary, Modes, Audio, Help across top and &quot;Dragon microphone is off; you can press its hotkey or click its icon to turn it back on.&quot; in status window. Modes selected."/>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47951" y="1219200"/>
            <a:ext cx="1274475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99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8" name="TextBox 7" descr="Audio"/>
          <p:cNvSpPr txBox="1"/>
          <p:nvPr/>
        </p:nvSpPr>
        <p:spPr>
          <a:xfrm>
            <a:off x="2057400" y="-76200"/>
            <a:ext cx="90678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AUDIO</a:t>
            </a:r>
            <a:endParaRPr lang="en-US" sz="6000" dirty="0">
              <a:solidFill>
                <a:schemeClr val="bg1">
                  <a:lumMod val="75000"/>
                </a:schemeClr>
              </a:solidFill>
              <a:latin typeface="Cambria" panose="02040503050406030204" pitchFamily="18" charset="0"/>
            </a:endParaRPr>
          </a:p>
        </p:txBody>
      </p:sp>
      <p:sp>
        <p:nvSpPr>
          <p:cNvPr id="9"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10" name="TextBox 9" descr="dragon toolbar"/>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Dragon Toolbar</a:t>
            </a:r>
            <a:endParaRPr lang="en-US" sz="5400" dirty="0">
              <a:solidFill>
                <a:schemeClr val="accent6">
                  <a:lumMod val="60000"/>
                  <a:lumOff val="40000"/>
                </a:schemeClr>
              </a:solidFill>
              <a:latin typeface="Cambria" panose="02040503050406030204" pitchFamily="18" charset="0"/>
            </a:endParaRPr>
          </a:p>
        </p:txBody>
      </p:sp>
      <p:pic>
        <p:nvPicPr>
          <p:cNvPr id="5122" name="Picture 2" descr="Dragon tool bar with Profile, Tools, Vocabulary, Modes, Audio, Help across top and &quot;Dragon microphone is off; you can press its hotkey or click its icon to turn it back on.&quot; in status window. Audio selected"/>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12550511"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4456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Title 3" descr="&quot;&quot;"/>
          <p:cNvSpPr txBox="1">
            <a:spLocks/>
          </p:cNvSpPr>
          <p:nvPr/>
        </p:nvSpPr>
        <p:spPr>
          <a:xfrm>
            <a:off x="-228600" y="-221057"/>
            <a:ext cx="12877799" cy="1287857"/>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tx1">
                  <a:lumMod val="65000"/>
                  <a:lumOff val="35000"/>
                </a:schemeClr>
              </a:solidFill>
              <a:latin typeface="Cambria" panose="02040503050406030204" pitchFamily="18" charset="0"/>
            </a:endParaRPr>
          </a:p>
        </p:txBody>
      </p:sp>
      <p:sp>
        <p:nvSpPr>
          <p:cNvPr id="8" name="TextBox 7" descr="Help"/>
          <p:cNvSpPr txBox="1"/>
          <p:nvPr/>
        </p:nvSpPr>
        <p:spPr>
          <a:xfrm>
            <a:off x="2057400" y="-76200"/>
            <a:ext cx="9067800" cy="1107996"/>
          </a:xfrm>
          <a:prstGeom prst="rect">
            <a:avLst/>
          </a:prstGeom>
          <a:noFill/>
        </p:spPr>
        <p:txBody>
          <a:bodyPr wrap="square" rtlCol="0">
            <a:spAutoFit/>
          </a:bodyPr>
          <a:lstStyle/>
          <a:p>
            <a:pPr algn="r"/>
            <a:r>
              <a:rPr lang="en-US" sz="6600" b="1" dirty="0" smtClean="0">
                <a:solidFill>
                  <a:schemeClr val="bg1">
                    <a:lumMod val="75000"/>
                  </a:schemeClr>
                </a:solidFill>
                <a:latin typeface="Cambria" panose="02040503050406030204" pitchFamily="18" charset="0"/>
              </a:rPr>
              <a:t>HELP</a:t>
            </a:r>
            <a:endParaRPr lang="en-US" sz="6000" dirty="0">
              <a:solidFill>
                <a:schemeClr val="bg1">
                  <a:lumMod val="75000"/>
                </a:schemeClr>
              </a:solidFill>
              <a:latin typeface="Cambria" panose="02040503050406030204" pitchFamily="18" charset="0"/>
            </a:endParaRPr>
          </a:p>
        </p:txBody>
      </p:sp>
      <p:sp>
        <p:nvSpPr>
          <p:cNvPr id="9" name="Title 3" descr="&quot;&quot;"/>
          <p:cNvSpPr txBox="1">
            <a:spLocks/>
          </p:cNvSpPr>
          <p:nvPr/>
        </p:nvSpPr>
        <p:spPr>
          <a:xfrm>
            <a:off x="-228600" y="5878899"/>
            <a:ext cx="12877799" cy="1283901"/>
          </a:xfrm>
          <a:prstGeom prst="rect">
            <a:avLst/>
          </a:prstGeom>
          <a:solidFill>
            <a:schemeClr val="tx1">
              <a:lumMod val="65000"/>
              <a:lumOff val="3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10" name="TextBox 9" descr="Dragon toolbar"/>
          <p:cNvSpPr txBox="1"/>
          <p:nvPr/>
        </p:nvSpPr>
        <p:spPr>
          <a:xfrm>
            <a:off x="228600" y="5791200"/>
            <a:ext cx="9906000" cy="1015663"/>
          </a:xfrm>
          <a:prstGeom prst="rect">
            <a:avLst/>
          </a:prstGeom>
          <a:noFill/>
        </p:spPr>
        <p:txBody>
          <a:bodyPr wrap="square" rtlCol="0">
            <a:spAutoFit/>
          </a:bodyPr>
          <a:lstStyle/>
          <a:p>
            <a:r>
              <a:rPr lang="en-US" sz="6000" b="1" dirty="0" smtClean="0">
                <a:solidFill>
                  <a:schemeClr val="accent6">
                    <a:lumMod val="60000"/>
                    <a:lumOff val="40000"/>
                  </a:schemeClr>
                </a:solidFill>
                <a:latin typeface="Cambria" panose="02040503050406030204" pitchFamily="18" charset="0"/>
              </a:rPr>
              <a:t>Dragon Toolbar</a:t>
            </a:r>
            <a:endParaRPr lang="en-US" sz="5400" dirty="0">
              <a:solidFill>
                <a:schemeClr val="accent6">
                  <a:lumMod val="60000"/>
                  <a:lumOff val="40000"/>
                </a:schemeClr>
              </a:solidFill>
              <a:latin typeface="Cambria" panose="02040503050406030204" pitchFamily="18" charset="0"/>
            </a:endParaRPr>
          </a:p>
        </p:txBody>
      </p:sp>
      <p:pic>
        <p:nvPicPr>
          <p:cNvPr id="6146" name="Picture 2" descr="Dragon tool bar with Profile, Tools, Vocabulary, Modes, Audio, Help across top and &quot;Dragon microphone is off; you can press its hotkey or click its icon to turn it back on.&quot; in status window. Help selected"/>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4172" y="1024136"/>
            <a:ext cx="12835772" cy="575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578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76600" y="-284689"/>
            <a:ext cx="8915400" cy="2474377"/>
          </a:xfrm>
        </p:spPr>
        <p:txBody>
          <a:bodyPr>
            <a:noAutofit/>
          </a:bodyPr>
          <a:lstStyle/>
          <a:p>
            <a:r>
              <a:rPr lang="en-US" sz="10800" b="1" dirty="0" smtClean="0">
                <a:solidFill>
                  <a:schemeClr val="bg1">
                    <a:lumMod val="75000"/>
                  </a:schemeClr>
                </a:solidFill>
                <a:latin typeface="Cambria" panose="02040503050406030204" pitchFamily="18" charset="0"/>
              </a:rPr>
              <a:t>Training Tips</a:t>
            </a:r>
            <a:endParaRPr lang="en-US" sz="10800" b="1" dirty="0">
              <a:solidFill>
                <a:schemeClr val="bg1">
                  <a:lumMod val="75000"/>
                </a:schemeClr>
              </a:solidFill>
              <a:latin typeface="Cambria" panose="02040503050406030204" pitchFamily="18" charset="0"/>
            </a:endParaRPr>
          </a:p>
        </p:txBody>
      </p:sp>
      <p:grpSp>
        <p:nvGrpSpPr>
          <p:cNvPr id="4" name="Group 3" descr="Training Tips across top. &#10;Planning, Implementation, post-implementation down side.&#10;Background image of professional talking and smiling to another professional."/>
          <p:cNvGrpSpPr/>
          <p:nvPr/>
        </p:nvGrpSpPr>
        <p:grpSpPr>
          <a:xfrm>
            <a:off x="-4011" y="-304800"/>
            <a:ext cx="12311830" cy="8589248"/>
            <a:chOff x="-4011" y="-304800"/>
            <a:chExt cx="12311830" cy="858924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2209800"/>
              <a:ext cx="9107419" cy="6074648"/>
            </a:xfrm>
            <a:prstGeom prst="rect">
              <a:avLst/>
            </a:prstGeom>
          </p:spPr>
        </p:pic>
        <p:grpSp>
          <p:nvGrpSpPr>
            <p:cNvPr id="12" name="Group 11"/>
            <p:cNvGrpSpPr/>
            <p:nvPr/>
          </p:nvGrpSpPr>
          <p:grpSpPr>
            <a:xfrm>
              <a:off x="-4011" y="-304800"/>
              <a:ext cx="3274876" cy="7332605"/>
              <a:chOff x="-4011" y="-304800"/>
              <a:chExt cx="3274876" cy="7332605"/>
            </a:xfrm>
          </p:grpSpPr>
          <p:sp>
            <p:nvSpPr>
              <p:cNvPr id="13" name="Title 3"/>
              <p:cNvSpPr txBox="1">
                <a:spLocks/>
              </p:cNvSpPr>
              <p:nvPr/>
            </p:nvSpPr>
            <p:spPr>
              <a:xfrm>
                <a:off x="1725" y="2133600"/>
                <a:ext cx="3269140"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14"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5" name="TextBox 14"/>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bg1">
                        <a:lumMod val="65000"/>
                      </a:schemeClr>
                    </a:solidFill>
                    <a:latin typeface="+mj-lt"/>
                  </a:rPr>
                  <a:t>PLANNING</a:t>
                </a:r>
                <a:endParaRPr lang="en-US" sz="4800" dirty="0">
                  <a:solidFill>
                    <a:schemeClr val="bg1">
                      <a:lumMod val="65000"/>
                    </a:schemeClr>
                  </a:solidFill>
                  <a:latin typeface="+mj-lt"/>
                </a:endParaRPr>
              </a:p>
            </p:txBody>
          </p:sp>
          <p:sp>
            <p:nvSpPr>
              <p:cNvPr id="16" name="TextBox 15"/>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accent6">
                        <a:lumMod val="60000"/>
                        <a:lumOff val="40000"/>
                      </a:schemeClr>
                    </a:solidFill>
                    <a:latin typeface="+mj-lt"/>
                  </a:rPr>
                  <a:t>IMPLEMENTATION</a:t>
                </a:r>
                <a:endParaRPr lang="en-US" sz="2900" dirty="0">
                  <a:solidFill>
                    <a:schemeClr val="accent6">
                      <a:lumMod val="60000"/>
                      <a:lumOff val="40000"/>
                    </a:schemeClr>
                  </a:solidFill>
                  <a:latin typeface="+mj-lt"/>
                </a:endParaRPr>
              </a:p>
            </p:txBody>
          </p:sp>
          <p:sp>
            <p:nvSpPr>
              <p:cNvPr id="17"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8" name="TextBox 17"/>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bg1">
                        <a:lumMod val="50000"/>
                      </a:schemeClr>
                    </a:solidFill>
                    <a:latin typeface="+mj-lt"/>
                  </a:rPr>
                  <a:t>POST-</a:t>
                </a:r>
              </a:p>
              <a:p>
                <a:pPr algn="ctr"/>
                <a:r>
                  <a:rPr lang="en-US" sz="2900" dirty="0" smtClean="0">
                    <a:solidFill>
                      <a:schemeClr val="bg1">
                        <a:lumMod val="50000"/>
                      </a:schemeClr>
                    </a:solidFill>
                    <a:latin typeface="+mj-lt"/>
                  </a:rPr>
                  <a:t>IMPLEMENTATION</a:t>
                </a:r>
                <a:endParaRPr lang="en-US" sz="2900" dirty="0">
                  <a:solidFill>
                    <a:schemeClr val="bg1">
                      <a:lumMod val="50000"/>
                    </a:schemeClr>
                  </a:solidFill>
                  <a:latin typeface="+mj-lt"/>
                </a:endParaRPr>
              </a:p>
            </p:txBody>
          </p:sp>
        </p:grpSp>
      </p:grpSp>
    </p:spTree>
    <p:extLst>
      <p:ext uri="{BB962C8B-B14F-4D97-AF65-F5344CB8AC3E}">
        <p14:creationId xmlns:p14="http://schemas.microsoft.com/office/powerpoint/2010/main" val="17012941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Picture 1" descr="professional  typing on comput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0"/>
            <a:ext cx="11457832" cy="7653832"/>
          </a:xfrm>
          <a:prstGeom prst="rect">
            <a:avLst/>
          </a:prstGeom>
        </p:spPr>
      </p:pic>
      <p:grpSp>
        <p:nvGrpSpPr>
          <p:cNvPr id="9" name="Group 8" descr="&#10;Planning, Implementation, post-implementation down side.&#10;"/>
          <p:cNvGrpSpPr/>
          <p:nvPr/>
        </p:nvGrpSpPr>
        <p:grpSpPr>
          <a:xfrm>
            <a:off x="-4011" y="-304800"/>
            <a:ext cx="3274876" cy="7332605"/>
            <a:chOff x="-4011" y="-304800"/>
            <a:chExt cx="3274876" cy="7332605"/>
          </a:xfrm>
        </p:grpSpPr>
        <p:sp>
          <p:nvSpPr>
            <p:cNvPr id="10" name="Title 3"/>
            <p:cNvSpPr txBox="1">
              <a:spLocks/>
            </p:cNvSpPr>
            <p:nvPr/>
          </p:nvSpPr>
          <p:spPr>
            <a:xfrm>
              <a:off x="1725" y="2133600"/>
              <a:ext cx="3269140" cy="2514600"/>
            </a:xfrm>
            <a:prstGeom prst="rect">
              <a:avLst/>
            </a:prstGeom>
            <a:solidFill>
              <a:schemeClr val="tx1">
                <a:lumMod val="65000"/>
                <a:lumOff val="3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lumMod val="65000"/>
                    </a:schemeClr>
                  </a:solidFill>
                </a:rPr>
                <a:t>	</a:t>
              </a:r>
            </a:p>
            <a:p>
              <a:pPr algn="l"/>
              <a:r>
                <a:rPr lang="en-US" dirty="0">
                  <a:solidFill>
                    <a:schemeClr val="bg1">
                      <a:lumMod val="65000"/>
                    </a:schemeClr>
                  </a:solidFill>
                  <a:latin typeface="Cambria" panose="02040503050406030204" pitchFamily="18" charset="0"/>
                </a:rPr>
                <a:t>	</a:t>
              </a:r>
            </a:p>
          </p:txBody>
        </p:sp>
        <p:sp>
          <p:nvSpPr>
            <p:cNvPr id="11" name="Title 3"/>
            <p:cNvSpPr txBox="1">
              <a:spLocks/>
            </p:cNvSpPr>
            <p:nvPr/>
          </p:nvSpPr>
          <p:spPr>
            <a:xfrm>
              <a:off x="-4011" y="-304800"/>
              <a:ext cx="3274876" cy="2514600"/>
            </a:xfrm>
            <a:prstGeom prst="rect">
              <a:avLst/>
            </a:prstGeom>
            <a:solidFill>
              <a:schemeClr val="tx1">
                <a:lumMod val="50000"/>
                <a:lumOff val="50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19" name="TextBox 18"/>
            <p:cNvSpPr txBox="1"/>
            <p:nvPr/>
          </p:nvSpPr>
          <p:spPr>
            <a:xfrm>
              <a:off x="332978" y="779362"/>
              <a:ext cx="2678402" cy="646331"/>
            </a:xfrm>
            <a:prstGeom prst="rect">
              <a:avLst/>
            </a:prstGeom>
            <a:noFill/>
          </p:spPr>
          <p:txBody>
            <a:bodyPr wrap="square" rtlCol="0">
              <a:spAutoFit/>
            </a:bodyPr>
            <a:lstStyle/>
            <a:p>
              <a:pPr algn="ctr"/>
              <a:r>
                <a:rPr lang="en-US" sz="3600" dirty="0" smtClean="0">
                  <a:solidFill>
                    <a:schemeClr val="bg1">
                      <a:lumMod val="65000"/>
                    </a:schemeClr>
                  </a:solidFill>
                  <a:latin typeface="+mj-lt"/>
                </a:rPr>
                <a:t>PLANNING</a:t>
              </a:r>
              <a:endParaRPr lang="en-US" sz="4800" dirty="0">
                <a:solidFill>
                  <a:schemeClr val="bg1">
                    <a:lumMod val="65000"/>
                  </a:schemeClr>
                </a:solidFill>
                <a:latin typeface="+mj-lt"/>
              </a:endParaRPr>
            </a:p>
          </p:txBody>
        </p:sp>
        <p:sp>
          <p:nvSpPr>
            <p:cNvPr id="20" name="TextBox 19"/>
            <p:cNvSpPr txBox="1"/>
            <p:nvPr/>
          </p:nvSpPr>
          <p:spPr>
            <a:xfrm>
              <a:off x="147276" y="3124200"/>
              <a:ext cx="2972299" cy="538609"/>
            </a:xfrm>
            <a:prstGeom prst="rect">
              <a:avLst/>
            </a:prstGeom>
            <a:noFill/>
          </p:spPr>
          <p:txBody>
            <a:bodyPr wrap="square" rtlCol="0">
              <a:spAutoFit/>
            </a:bodyPr>
            <a:lstStyle/>
            <a:p>
              <a:pPr algn="ctr"/>
              <a:r>
                <a:rPr lang="en-US" sz="2900" dirty="0" smtClean="0">
                  <a:solidFill>
                    <a:schemeClr val="bg1">
                      <a:lumMod val="65000"/>
                    </a:schemeClr>
                  </a:solidFill>
                  <a:latin typeface="+mj-lt"/>
                </a:rPr>
                <a:t>IMPLEMENTATION</a:t>
              </a:r>
              <a:endParaRPr lang="en-US" sz="2900" dirty="0">
                <a:solidFill>
                  <a:schemeClr val="bg1">
                    <a:lumMod val="65000"/>
                  </a:schemeClr>
                </a:solidFill>
                <a:latin typeface="+mj-lt"/>
              </a:endParaRPr>
            </a:p>
          </p:txBody>
        </p:sp>
        <p:sp>
          <p:nvSpPr>
            <p:cNvPr id="21" name="Title 3"/>
            <p:cNvSpPr txBox="1">
              <a:spLocks/>
            </p:cNvSpPr>
            <p:nvPr/>
          </p:nvSpPr>
          <p:spPr>
            <a:xfrm>
              <a:off x="-4011" y="4513205"/>
              <a:ext cx="3274876" cy="2514600"/>
            </a:xfrm>
            <a:prstGeom prst="rect">
              <a:avLst/>
            </a:prstGeom>
            <a:solidFill>
              <a:schemeClr val="tx1">
                <a:lumMod val="75000"/>
                <a:lumOff val="25000"/>
              </a:schemeClr>
            </a:solidFill>
            <a:ln>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	</a:t>
              </a:r>
            </a:p>
            <a:p>
              <a:pPr algn="l"/>
              <a:r>
                <a:rPr lang="en-US" dirty="0">
                  <a:solidFill>
                    <a:schemeClr val="accent6">
                      <a:lumMod val="40000"/>
                      <a:lumOff val="60000"/>
                    </a:schemeClr>
                  </a:solidFill>
                  <a:latin typeface="Cambria" panose="02040503050406030204" pitchFamily="18" charset="0"/>
                </a:rPr>
                <a:t>	</a:t>
              </a:r>
            </a:p>
          </p:txBody>
        </p:sp>
        <p:sp>
          <p:nvSpPr>
            <p:cNvPr id="22" name="TextBox 21"/>
            <p:cNvSpPr txBox="1"/>
            <p:nvPr/>
          </p:nvSpPr>
          <p:spPr>
            <a:xfrm>
              <a:off x="189595" y="4953000"/>
              <a:ext cx="2972299" cy="984885"/>
            </a:xfrm>
            <a:prstGeom prst="rect">
              <a:avLst/>
            </a:prstGeom>
            <a:noFill/>
          </p:spPr>
          <p:txBody>
            <a:bodyPr wrap="square" rtlCol="0">
              <a:spAutoFit/>
            </a:bodyPr>
            <a:lstStyle/>
            <a:p>
              <a:pPr algn="ctr"/>
              <a:r>
                <a:rPr lang="en-US" sz="2900" dirty="0" smtClean="0">
                  <a:solidFill>
                    <a:schemeClr val="accent6">
                      <a:lumMod val="60000"/>
                      <a:lumOff val="40000"/>
                    </a:schemeClr>
                  </a:solidFill>
                  <a:latin typeface="+mj-lt"/>
                </a:rPr>
                <a:t>POST-</a:t>
              </a:r>
            </a:p>
            <a:p>
              <a:pPr algn="ctr"/>
              <a:r>
                <a:rPr lang="en-US" sz="2900" dirty="0" smtClean="0">
                  <a:solidFill>
                    <a:schemeClr val="accent6">
                      <a:lumMod val="60000"/>
                      <a:lumOff val="40000"/>
                    </a:schemeClr>
                  </a:solidFill>
                  <a:latin typeface="+mj-lt"/>
                </a:rPr>
                <a:t>IMPLEMENTATION</a:t>
              </a:r>
              <a:endParaRPr lang="en-US" sz="2900" dirty="0">
                <a:solidFill>
                  <a:schemeClr val="accent6">
                    <a:lumMod val="60000"/>
                    <a:lumOff val="40000"/>
                  </a:schemeClr>
                </a:solidFill>
                <a:latin typeface="+mj-lt"/>
              </a:endParaRPr>
            </a:p>
          </p:txBody>
        </p:sp>
      </p:grpSp>
    </p:spTree>
    <p:extLst>
      <p:ext uri="{BB962C8B-B14F-4D97-AF65-F5344CB8AC3E}">
        <p14:creationId xmlns:p14="http://schemas.microsoft.com/office/powerpoint/2010/main" val="23478368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4" name="Group 3" descr="Dragon Medical with DragonBar-Medical tool bar displayed.&#10;Tool bar reads: Profile, Tools, Vocabulary, Modes, Audio, Help. Also reads &quot;Dragon's microphone is off; you can press its hotkey or click icon to turn it on.&quot;&#10;"/>
          <p:cNvGrpSpPr/>
          <p:nvPr/>
        </p:nvGrpSpPr>
        <p:grpSpPr>
          <a:xfrm>
            <a:off x="-12032" y="-28074"/>
            <a:ext cx="13258800" cy="8981075"/>
            <a:chOff x="-12032" y="-28074"/>
            <a:chExt cx="13258800" cy="898107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8953002"/>
            </a:xfrm>
            <a:prstGeom prst="rect">
              <a:avLst/>
            </a:prstGeom>
          </p:spPr>
        </p:pic>
        <p:sp>
          <p:nvSpPr>
            <p:cNvPr id="6" name="Rectangle 5"/>
            <p:cNvSpPr/>
            <p:nvPr/>
          </p:nvSpPr>
          <p:spPr>
            <a:xfrm>
              <a:off x="-12032" y="-28074"/>
              <a:ext cx="13258800" cy="70866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pic>
          <p:nvPicPr>
            <p:cNvPr id="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1414" t="43341" r="939" b="43377"/>
            <a:stretch/>
          </p:blipFill>
          <p:spPr bwMode="auto">
            <a:xfrm>
              <a:off x="990600" y="2209800"/>
              <a:ext cx="10386646" cy="1828800"/>
            </a:xfrm>
            <a:prstGeom prst="rect">
              <a:avLst/>
            </a:prstGeom>
            <a:noFill/>
            <a:ln>
              <a:noFill/>
            </a:ln>
            <a:effectLst>
              <a:outerShdw blurRad="457200" dist="635000" dir="5400000" sx="111000" sy="111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245995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5" name="Title 3" descr="&quot;&quot;"/>
          <p:cNvSpPr txBox="1">
            <a:spLocks/>
          </p:cNvSpPr>
          <p:nvPr/>
        </p:nvSpPr>
        <p:spPr>
          <a:xfrm>
            <a:off x="1" y="0"/>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800" b="1" dirty="0">
              <a:solidFill>
                <a:schemeClr val="accent6">
                  <a:lumMod val="40000"/>
                  <a:lumOff val="60000"/>
                </a:schemeClr>
              </a:solidFill>
              <a:latin typeface="Cambria" panose="02040503050406030204" pitchFamily="18" charset="0"/>
            </a:endParaRPr>
          </a:p>
        </p:txBody>
      </p:sp>
      <p:sp>
        <p:nvSpPr>
          <p:cNvPr id="6" name="TextBox 5" descr="Ongoing Support and Maintenance"/>
          <p:cNvSpPr txBox="1"/>
          <p:nvPr/>
        </p:nvSpPr>
        <p:spPr>
          <a:xfrm>
            <a:off x="1" y="2102009"/>
            <a:ext cx="4267199" cy="2585323"/>
          </a:xfrm>
          <a:prstGeom prst="rect">
            <a:avLst/>
          </a:prstGeom>
          <a:noFill/>
        </p:spPr>
        <p:txBody>
          <a:bodyPr wrap="square" rtlCol="0">
            <a:spAutoFit/>
          </a:bodyPr>
          <a:lstStyle/>
          <a:p>
            <a:pPr algn="ctr"/>
            <a:r>
              <a:rPr lang="en-US" sz="5400" b="1" dirty="0" smtClean="0">
                <a:solidFill>
                  <a:schemeClr val="accent6">
                    <a:lumMod val="60000"/>
                    <a:lumOff val="40000"/>
                  </a:schemeClr>
                </a:solidFill>
                <a:latin typeface="Cambria" panose="02040503050406030204" pitchFamily="18" charset="0"/>
              </a:rPr>
              <a:t>Ongoing Support &amp;</a:t>
            </a:r>
          </a:p>
          <a:p>
            <a:pPr algn="ctr"/>
            <a:r>
              <a:rPr lang="en-US" sz="5400" b="1" dirty="0" smtClean="0">
                <a:solidFill>
                  <a:schemeClr val="accent6">
                    <a:lumMod val="60000"/>
                    <a:lumOff val="40000"/>
                  </a:schemeClr>
                </a:solidFill>
                <a:latin typeface="Cambria" panose="02040503050406030204" pitchFamily="18" charset="0"/>
              </a:rPr>
              <a:t>Maintenance</a:t>
            </a:r>
            <a:endParaRPr lang="en-US" sz="6600" dirty="0">
              <a:solidFill>
                <a:schemeClr val="accent6">
                  <a:lumMod val="60000"/>
                  <a:lumOff val="40000"/>
                </a:schemeClr>
              </a:solidFill>
              <a:latin typeface="Cambria" panose="02040503050406030204" pitchFamily="18" charset="0"/>
            </a:endParaRPr>
          </a:p>
        </p:txBody>
      </p:sp>
      <p:pic>
        <p:nvPicPr>
          <p:cNvPr id="2" name="Picture 1" descr="My commands editor pop-up window box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284" y="456942"/>
            <a:ext cx="7523116" cy="5944115"/>
          </a:xfrm>
          <a:prstGeom prst="rect">
            <a:avLst/>
          </a:prstGeom>
        </p:spPr>
      </p:pic>
    </p:spTree>
    <p:extLst>
      <p:ext uri="{BB962C8B-B14F-4D97-AF65-F5344CB8AC3E}">
        <p14:creationId xmlns:p14="http://schemas.microsoft.com/office/powerpoint/2010/main" val="23680698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4" descr="Image of the My VeHU Campus &quot;Ask The Presenter&quot;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762000"/>
            <a:ext cx="533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1600200"/>
            <a:ext cx="6781800" cy="3719513"/>
          </a:xfrm>
        </p:spPr>
        <p:txBody>
          <a:bodyPr>
            <a:noAutofit/>
          </a:bodyPr>
          <a:lstStyle/>
          <a:p>
            <a:r>
              <a:rPr lang="en-US" sz="7200" dirty="0" smtClean="0">
                <a:solidFill>
                  <a:schemeClr val="accent6">
                    <a:lumMod val="75000"/>
                  </a:schemeClr>
                </a:solidFill>
                <a:latin typeface="Georgia" panose="02040502050405020303" pitchFamily="18" charset="0"/>
              </a:rPr>
              <a:t>Ask the Presenter</a:t>
            </a:r>
            <a:endParaRPr lang="en-US" sz="7200" dirty="0">
              <a:solidFill>
                <a:schemeClr val="accent6">
                  <a:lumMod val="75000"/>
                </a:schemeClr>
              </a:solidFill>
              <a:latin typeface="Georgia" panose="02040502050405020303" pitchFamily="18" charset="0"/>
            </a:endParaRPr>
          </a:p>
        </p:txBody>
      </p:sp>
    </p:spTree>
    <p:extLst>
      <p:ext uri="{BB962C8B-B14F-4D97-AF65-F5344CB8AC3E}">
        <p14:creationId xmlns:p14="http://schemas.microsoft.com/office/powerpoint/2010/main" val="3376719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074" name="Picture 2" descr="CPRS commands: (By tab)&#10;Cover Sheet Tab (ALL tabs):&#10;Select new patient &#10;review/sign changes&#10;&#10;Problems tab: &#10;New problem&#10;change problem&#10;inactive problem&#10;annotate problem&#10;remove problem&#10;restore problem&#10;view details&#10;&#10;Meds tab: &#10;new medication &#10;change medication&#10;discontinue medication &#10;hold medication&#10;renew medication&#10;copy to new order&#10;refil medication&#10;&#10;orders tab:&#10;change order&#10;discontinue order&#10;hold order&#10;alert when results&#10;complete order&#10;flag order &#10;unflag order&#10;&#10;Sign note now:&#10;Identify additional signers &#10;unsigned notes&#10;&#10;Consults tab:&#10;New consult&#10;display details&#10;display results&#10;display SF 513&#10;new procedure&#10;add comment&#10;signifcant findings&#10;complete/update results&#10;&#10;Surgery tab:&#10;make addendum&#10;change title&#10;reload boilerplate text&#10;delete report &#10;edit report&#10;save without signature&#10;sign report now&#10;identify additional signers&#10;&#10;discharge summary tab:&#10;new note &#10;make addendum&#10;change title&#10;delete discharge summary"/>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 b="20008"/>
          <a:stretch/>
        </p:blipFill>
        <p:spPr bwMode="auto">
          <a:xfrm>
            <a:off x="4191000" y="0"/>
            <a:ext cx="8458200" cy="723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descr="Built-in CPRS Commands"/>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b="1" dirty="0">
              <a:solidFill>
                <a:schemeClr val="accent6">
                  <a:lumMod val="40000"/>
                  <a:lumOff val="60000"/>
                </a:schemeClr>
              </a:solidFill>
              <a:latin typeface="Cambria" panose="02040503050406030204" pitchFamily="18" charset="0"/>
            </a:endParaRPr>
          </a:p>
        </p:txBody>
      </p:sp>
      <p:sp>
        <p:nvSpPr>
          <p:cNvPr id="5" name="TextBox 4" descr="&quot;&quot;"/>
          <p:cNvSpPr txBox="1"/>
          <p:nvPr/>
        </p:nvSpPr>
        <p:spPr>
          <a:xfrm>
            <a:off x="100187" y="2055843"/>
            <a:ext cx="4167013" cy="2677656"/>
          </a:xfrm>
          <a:prstGeom prst="rect">
            <a:avLst/>
          </a:prstGeom>
          <a:noFill/>
        </p:spPr>
        <p:txBody>
          <a:bodyPr wrap="square" rtlCol="0">
            <a:spAutoFit/>
          </a:bodyPr>
          <a:lstStyle/>
          <a:p>
            <a:pPr algn="ctr"/>
            <a:r>
              <a:rPr lang="en-US" sz="5400" b="1" dirty="0" smtClean="0">
                <a:solidFill>
                  <a:schemeClr val="accent6">
                    <a:lumMod val="60000"/>
                    <a:lumOff val="40000"/>
                  </a:schemeClr>
                </a:solidFill>
                <a:latin typeface="Cambria" panose="02040503050406030204" pitchFamily="18" charset="0"/>
              </a:rPr>
              <a:t>Built-In CPRS </a:t>
            </a:r>
          </a:p>
          <a:p>
            <a:pPr algn="ctr"/>
            <a:r>
              <a:rPr lang="en-US" sz="5400" b="1" dirty="0" smtClean="0">
                <a:solidFill>
                  <a:schemeClr val="accent6">
                    <a:lumMod val="60000"/>
                    <a:lumOff val="40000"/>
                  </a:schemeClr>
                </a:solidFill>
                <a:latin typeface="Cambria" panose="02040503050406030204" pitchFamily="18" charset="0"/>
              </a:rPr>
              <a:t>Commands</a:t>
            </a:r>
            <a:endParaRPr lang="en-US" sz="6000" dirty="0">
              <a:solidFill>
                <a:schemeClr val="accent6">
                  <a:lumMod val="60000"/>
                  <a:lumOff val="40000"/>
                </a:schemeClr>
              </a:solidFill>
              <a:latin typeface="Cambria" panose="02040503050406030204" pitchFamily="18" charset="0"/>
            </a:endParaRPr>
          </a:p>
        </p:txBody>
      </p:sp>
    </p:spTree>
    <p:extLst>
      <p:ext uri="{BB962C8B-B14F-4D97-AF65-F5344CB8AC3E}">
        <p14:creationId xmlns:p14="http://schemas.microsoft.com/office/powerpoint/2010/main" val="923991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2" descr="MyCommands Editor pop up box.&#10;MyCommand Name: dragon brief male exam&#10;Description: brief male exam&#10;group: medical normals&#10;Availability: global, application-specific, window-specific&#10;Command type: text and graphic&#10;Content: On examination he appeared in good health and spirits. Vital signs as documented. SKin warm and dry and without overt rashes. Neck without JVD. Lungs clear. Heart exam notable to regular rhythym, normal sounds and absence of murmurs, rubs, or gallops.  Abdomen unremarkable and without evidence of organomegaly, masses, or abdominal aortic enlargement. Etremities noedematous. "/>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562600" y="228600"/>
            <a:ext cx="5486400" cy="6281818"/>
          </a:xfrm>
          <a:prstGeom prst="rect">
            <a:avLst/>
          </a:prstGeom>
          <a:noFill/>
          <a:ln>
            <a:noFill/>
          </a:ln>
          <a:effectLst>
            <a:outerShdw blurRad="8509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descr="&quot;&quot;"/>
          <p:cNvSpPr txBox="1">
            <a:spLocks/>
          </p:cNvSpPr>
          <p:nvPr/>
        </p:nvSpPr>
        <p:spPr>
          <a:xfrm>
            <a:off x="1" y="-221057"/>
            <a:ext cx="4267199" cy="7231457"/>
          </a:xfrm>
          <a:prstGeom prst="rect">
            <a:avLst/>
          </a:prstGeom>
          <a:solidFill>
            <a:schemeClr val="tx1">
              <a:lumMod val="75000"/>
              <a:lumOff val="2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b="1" dirty="0">
              <a:solidFill>
                <a:schemeClr val="accent6">
                  <a:lumMod val="40000"/>
                  <a:lumOff val="60000"/>
                </a:schemeClr>
              </a:solidFill>
              <a:latin typeface="Cambria" panose="02040503050406030204" pitchFamily="18" charset="0"/>
            </a:endParaRPr>
          </a:p>
        </p:txBody>
      </p:sp>
      <p:sp>
        <p:nvSpPr>
          <p:cNvPr id="2" name="Title 1"/>
          <p:cNvSpPr>
            <a:spLocks noGrp="1"/>
          </p:cNvSpPr>
          <p:nvPr>
            <p:ph type="title" idx="4294967295"/>
          </p:nvPr>
        </p:nvSpPr>
        <p:spPr>
          <a:xfrm>
            <a:off x="0" y="808038"/>
            <a:ext cx="4038600" cy="5135562"/>
          </a:xfrm>
        </p:spPr>
        <p:txBody>
          <a:bodyPr>
            <a:normAutofit/>
          </a:bodyPr>
          <a:lstStyle/>
          <a:p>
            <a:r>
              <a:rPr lang="en-US" sz="4800" b="1" dirty="0" smtClean="0">
                <a:solidFill>
                  <a:schemeClr val="accent6">
                    <a:lumMod val="60000"/>
                    <a:lumOff val="40000"/>
                  </a:schemeClr>
                </a:solidFill>
                <a:latin typeface="Cambria" panose="02040503050406030204" pitchFamily="18" charset="0"/>
              </a:rPr>
              <a:t>Create Custom Commands</a:t>
            </a:r>
            <a:endParaRPr lang="en-US" sz="4800" b="1" dirty="0">
              <a:solidFill>
                <a:schemeClr val="accent6">
                  <a:lumMod val="60000"/>
                  <a:lumOff val="40000"/>
                </a:schemeClr>
              </a:solidFill>
              <a:latin typeface="Cambria" panose="02040503050406030204" pitchFamily="18" charset="0"/>
            </a:endParaRPr>
          </a:p>
        </p:txBody>
      </p:sp>
    </p:spTree>
    <p:extLst>
      <p:ext uri="{BB962C8B-B14F-4D97-AF65-F5344CB8AC3E}">
        <p14:creationId xmlns:p14="http://schemas.microsoft.com/office/powerpoint/2010/main" val="3154915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026" name="Picture 2" descr="graph showing 0-$200,000 on vertical axis and Oct-11 to Aug-13 on horiziontal access. Line on graph going down diagonially. "/>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533400"/>
            <a:ext cx="12192000" cy="739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2362200" y="533400"/>
            <a:ext cx="10972800" cy="1143000"/>
          </a:xfrm>
        </p:spPr>
        <p:txBody>
          <a:bodyPr/>
          <a:lstStyle/>
          <a:p>
            <a:r>
              <a:rPr lang="en-US" b="1" dirty="0" smtClean="0">
                <a:latin typeface="Cambria" panose="02040503050406030204" pitchFamily="18" charset="0"/>
              </a:rPr>
              <a:t>VISN 2 Transcription Costs</a:t>
            </a:r>
            <a:endParaRPr lang="en-US" b="1" dirty="0">
              <a:latin typeface="Cambria" panose="02040503050406030204" pitchFamily="18" charset="0"/>
            </a:endParaRPr>
          </a:p>
        </p:txBody>
      </p:sp>
    </p:spTree>
    <p:extLst>
      <p:ext uri="{BB962C8B-B14F-4D97-AF65-F5344CB8AC3E}">
        <p14:creationId xmlns:p14="http://schemas.microsoft.com/office/powerpoint/2010/main" val="3595666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605B9DEAE3DB4788C214FB399A502C" ma:contentTypeVersion="0" ma:contentTypeDescription="Create a new document." ma:contentTypeScope="" ma:versionID="5cf76eceae5494211bc53542964594c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B5CA10-21EC-42D1-833D-FA27A5E2CF5D}">
  <ds:schemaRefs>
    <ds:schemaRef ds:uri="http://purl.org/dc/terms/"/>
    <ds:schemaRef ds:uri="http://purl.org/dc/dcmitype/"/>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s>
</ds:datastoreItem>
</file>

<file path=customXml/itemProps2.xml><?xml version="1.0" encoding="utf-8"?>
<ds:datastoreItem xmlns:ds="http://schemas.openxmlformats.org/officeDocument/2006/customXml" ds:itemID="{AEE3EFD0-1587-4551-8706-3153BA8F6FF9}">
  <ds:schemaRefs>
    <ds:schemaRef ds:uri="http://schemas.microsoft.com/sharepoint/v3/contenttype/forms"/>
  </ds:schemaRefs>
</ds:datastoreItem>
</file>

<file path=customXml/itemProps3.xml><?xml version="1.0" encoding="utf-8"?>
<ds:datastoreItem xmlns:ds="http://schemas.openxmlformats.org/officeDocument/2006/customXml" ds:itemID="{815A9B40-A12A-494B-986A-B648769D4E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5840</TotalTime>
  <Words>10268</Words>
  <Application>Microsoft Office PowerPoint</Application>
  <PresentationFormat>Widescreen</PresentationFormat>
  <Paragraphs>732</Paragraphs>
  <Slides>61</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Cambria</vt:lpstr>
      <vt:lpstr>Georgia</vt:lpstr>
      <vt:lpstr>Office Theme</vt:lpstr>
      <vt:lpstr>TAMING THE DRAGON Strategies for Successful Implementation of  Speech Recognition Software </vt:lpstr>
      <vt:lpstr>Veteran Integrated  Service Network:  VISN 2 </vt:lpstr>
      <vt:lpstr> Poll Question</vt:lpstr>
      <vt:lpstr>PowerPoint Presentation</vt:lpstr>
      <vt:lpstr>PowerPoint Presentation</vt:lpstr>
      <vt:lpstr>PowerPoint Presentation</vt:lpstr>
      <vt:lpstr>PowerPoint Presentation</vt:lpstr>
      <vt:lpstr>Create Custom Commands</vt:lpstr>
      <vt:lpstr>VISN 2 Transcription Costs</vt:lpstr>
      <vt:lpstr>PowerPoint Presentation</vt:lpstr>
      <vt:lpstr>PowerPoint Presentation</vt:lpstr>
      <vt:lpstr>VISN 2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HIMS Transition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Dragon  Toolbar</vt:lpstr>
      <vt:lpstr>PowerPoint Presentation</vt:lpstr>
      <vt:lpstr>PowerPoint Presentation</vt:lpstr>
      <vt:lpstr>PowerPoint Presentation</vt:lpstr>
      <vt:lpstr>PowerPoint Presentation</vt:lpstr>
      <vt:lpstr>PowerPoint Presentation</vt:lpstr>
      <vt:lpstr>PowerPoint Presentation</vt:lpstr>
      <vt:lpstr>Training Tips</vt:lpstr>
      <vt:lpstr>PowerPoint Presentation</vt:lpstr>
      <vt:lpstr>PowerPoint Presentation</vt:lpstr>
      <vt:lpstr>Ask the Presenter</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Taming the Dragon, Strategies for Successful Implementation of Speech Recognition Software</dc:title>
  <dc:creator>VHA OIA Training Strategy</dc:creator>
  <cp:keywords>Dragon, Speech Recogonition, Speech REcogonition Software</cp:keywords>
  <cp:lastModifiedBy>Presenter</cp:lastModifiedBy>
  <cp:revision>545</cp:revision>
  <cp:lastPrinted>2014-10-15T16:05:09Z</cp:lastPrinted>
  <dcterms:created xsi:type="dcterms:W3CDTF">2012-09-17T16:29:14Z</dcterms:created>
  <dcterms:modified xsi:type="dcterms:W3CDTF">2014-11-05T21:01:39Z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0x010100B1605B9DEAE3DB4788C214FB399A502C</vt:lpwstr>
  </property>
</Properties>
</file>