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69"/>
  </p:notesMasterIdLst>
  <p:handoutMasterIdLst>
    <p:handoutMasterId r:id="rId70"/>
  </p:handoutMasterIdLst>
  <p:sldIdLst>
    <p:sldId id="376" r:id="rId6"/>
    <p:sldId id="377" r:id="rId7"/>
    <p:sldId id="379" r:id="rId8"/>
    <p:sldId id="449" r:id="rId9"/>
    <p:sldId id="450" r:id="rId10"/>
    <p:sldId id="380" r:id="rId11"/>
    <p:sldId id="381" r:id="rId12"/>
    <p:sldId id="451" r:id="rId13"/>
    <p:sldId id="346" r:id="rId14"/>
    <p:sldId id="347" r:id="rId15"/>
    <p:sldId id="348" r:id="rId16"/>
    <p:sldId id="386" r:id="rId17"/>
    <p:sldId id="453" r:id="rId18"/>
    <p:sldId id="452" r:id="rId19"/>
    <p:sldId id="402" r:id="rId20"/>
    <p:sldId id="455" r:id="rId21"/>
    <p:sldId id="389" r:id="rId22"/>
    <p:sldId id="388" r:id="rId23"/>
    <p:sldId id="302" r:id="rId24"/>
    <p:sldId id="293" r:id="rId25"/>
    <p:sldId id="342" r:id="rId26"/>
    <p:sldId id="305" r:id="rId27"/>
    <p:sldId id="314" r:id="rId28"/>
    <p:sldId id="333" r:id="rId29"/>
    <p:sldId id="338" r:id="rId30"/>
    <p:sldId id="334" r:id="rId31"/>
    <p:sldId id="412" r:id="rId32"/>
    <p:sldId id="456" r:id="rId33"/>
    <p:sldId id="415" r:id="rId34"/>
    <p:sldId id="418" r:id="rId35"/>
    <p:sldId id="425" r:id="rId36"/>
    <p:sldId id="427" r:id="rId37"/>
    <p:sldId id="431" r:id="rId38"/>
    <p:sldId id="432" r:id="rId39"/>
    <p:sldId id="433" r:id="rId40"/>
    <p:sldId id="441" r:id="rId41"/>
    <p:sldId id="442" r:id="rId42"/>
    <p:sldId id="444" r:id="rId43"/>
    <p:sldId id="446" r:id="rId44"/>
    <p:sldId id="447" r:id="rId45"/>
    <p:sldId id="448" r:id="rId46"/>
    <p:sldId id="336" r:id="rId47"/>
    <p:sldId id="395" r:id="rId48"/>
    <p:sldId id="457" r:id="rId49"/>
    <p:sldId id="396" r:id="rId50"/>
    <p:sldId id="391" r:id="rId51"/>
    <p:sldId id="361" r:id="rId52"/>
    <p:sldId id="392" r:id="rId53"/>
    <p:sldId id="393" r:id="rId54"/>
    <p:sldId id="363" r:id="rId55"/>
    <p:sldId id="397" r:id="rId56"/>
    <p:sldId id="400" r:id="rId57"/>
    <p:sldId id="458" r:id="rId58"/>
    <p:sldId id="460" r:id="rId59"/>
    <p:sldId id="366" r:id="rId60"/>
    <p:sldId id="367" r:id="rId61"/>
    <p:sldId id="369" r:id="rId62"/>
    <p:sldId id="371" r:id="rId63"/>
    <p:sldId id="461" r:id="rId64"/>
    <p:sldId id="459" r:id="rId65"/>
    <p:sldId id="398" r:id="rId66"/>
    <p:sldId id="390" r:id="rId67"/>
    <p:sldId id="462" r:id="rId68"/>
  </p:sldIdLst>
  <p:sldSz cx="9144000" cy="5143500" type="screen16x9"/>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tes, Treva" initials="TL" lastIdx="10" clrIdx="0"/>
  <p:cmAuthor id="1" name="Rivera, Stacie" initials="RS" lastIdx="4" clrIdx="1"/>
  <p:cmAuthor id="2" name="Sum, Mark   (Cooper Thomas)" initials="M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666666"/>
    <a:srgbClr val="BA94AD"/>
    <a:srgbClr val="47B9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9" autoAdjust="0"/>
    <p:restoredTop sz="57634" autoAdjust="0"/>
  </p:normalViewPr>
  <p:slideViewPr>
    <p:cSldViewPr>
      <p:cViewPr varScale="1">
        <p:scale>
          <a:sx n="44" d="100"/>
          <a:sy n="44" d="100"/>
        </p:scale>
        <p:origin x="756" y="-1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241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8CD0778B-3B21-4E91-9BB0-1480CF946888}" type="presOf" srcId="{6EEABA82-CFB1-4462-A791-4DC618995F93}" destId="{F21DAE70-22A1-422C-A52D-E29B3E5A27F2}" srcOrd="0" destOrd="0" presId="urn:microsoft.com/office/officeart/2008/layout/HexagonCluster"/>
    <dgm:cxn modelId="{C37F202F-884D-47B7-9267-8FF6A5856B57}" type="presOf" srcId="{62BBA66B-01E4-49B7-8CC1-52CC5442B454}" destId="{17C0AB1D-3032-4235-B483-1F4F6B55FCA8}" srcOrd="0" destOrd="0" presId="urn:microsoft.com/office/officeart/2008/layout/HexagonCluster"/>
    <dgm:cxn modelId="{62BF5DD8-4B7E-4637-894C-8B222015E487}" type="presOf" srcId="{A25D4A9A-A774-40C0-995C-3F35329D2B11}" destId="{A7A27DCC-24FB-4B2B-9CE7-DBB53E976F32}"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2E00DE3A-CC38-443F-BEC5-C2E86695E188}" type="presOf" srcId="{5FE6A989-4745-46FD-8D07-2CF804147BF3}" destId="{2533C3DE-A07A-46B5-9352-AFD3F603142D}" srcOrd="0" destOrd="0" presId="urn:microsoft.com/office/officeart/2008/layout/HexagonCluster"/>
    <dgm:cxn modelId="{9DC36690-1D77-4CF5-91E5-844EB84736D3}" type="presOf" srcId="{1EA00CC3-B117-49A4-B9E1-EA44A618A9AC}" destId="{24F33E9E-3BFA-4860-9BB5-A3CD542B8D34}" srcOrd="0" destOrd="0" presId="urn:microsoft.com/office/officeart/2008/layout/HexagonCluster"/>
    <dgm:cxn modelId="{BC0928F6-C0B4-4F91-97BD-786F1934F603}" type="presOf" srcId="{B844B208-2D04-412B-8E8A-D37F4E4E0266}" destId="{0DE59765-D76F-4CB4-9777-0929C824AA3D}"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9F951FAD-E025-49F7-8097-35DCF372C669}" type="presOf" srcId="{7D7648B6-A8DC-490C-9A9C-6EC10BF1C9C0}" destId="{E1997DFF-7B71-4DE4-9D23-528F92AD8997}" srcOrd="0" destOrd="0" presId="urn:microsoft.com/office/officeart/2008/layout/HexagonCluster"/>
    <dgm:cxn modelId="{1DC10BFE-43EA-4477-96AA-93BCE01464F5}" srcId="{7D7648B6-A8DC-490C-9A9C-6EC10BF1C9C0}" destId="{6EEABA82-CFB1-4462-A791-4DC618995F93}" srcOrd="0" destOrd="0" parTransId="{AEB817F4-42A0-4FCD-A129-3F224BC4E76E}" sibTransId="{1EA00CC3-B117-49A4-B9E1-EA44A618A9AC}"/>
    <dgm:cxn modelId="{4247B252-382B-47E3-9582-E71AD10855D6}" type="presParOf" srcId="{E1997DFF-7B71-4DE4-9D23-528F92AD8997}" destId="{8DDF9934-D71D-4363-926C-7E69407CBCDB}" srcOrd="0" destOrd="0" presId="urn:microsoft.com/office/officeart/2008/layout/HexagonCluster"/>
    <dgm:cxn modelId="{58372021-063F-44F7-A70F-896DB13660AA}" type="presParOf" srcId="{8DDF9934-D71D-4363-926C-7E69407CBCDB}" destId="{F21DAE70-22A1-422C-A52D-E29B3E5A27F2}" srcOrd="0" destOrd="0" presId="urn:microsoft.com/office/officeart/2008/layout/HexagonCluster"/>
    <dgm:cxn modelId="{153E450A-2A68-4FE3-B8D8-D6FD2EE0E5CA}" type="presParOf" srcId="{E1997DFF-7B71-4DE4-9D23-528F92AD8997}" destId="{ECC2B708-1199-4805-90C6-124678DA02E7}" srcOrd="1" destOrd="0" presId="urn:microsoft.com/office/officeart/2008/layout/HexagonCluster"/>
    <dgm:cxn modelId="{754F0BBA-1132-429F-9121-B039679739DF}" type="presParOf" srcId="{ECC2B708-1199-4805-90C6-124678DA02E7}" destId="{B7F9919D-27A6-451A-AD82-B97C175DBC93}" srcOrd="0" destOrd="0" presId="urn:microsoft.com/office/officeart/2008/layout/HexagonCluster"/>
    <dgm:cxn modelId="{4D73841C-0E16-426C-BE57-98CC01A98AC7}" type="presParOf" srcId="{E1997DFF-7B71-4DE4-9D23-528F92AD8997}" destId="{E94B1CC0-E858-467C-B892-E15005948229}" srcOrd="2" destOrd="0" presId="urn:microsoft.com/office/officeart/2008/layout/HexagonCluster"/>
    <dgm:cxn modelId="{7CCF5583-607B-4AAC-8918-2DBDF5AFA388}" type="presParOf" srcId="{E94B1CC0-E858-467C-B892-E15005948229}" destId="{24F33E9E-3BFA-4860-9BB5-A3CD542B8D34}" srcOrd="0" destOrd="0" presId="urn:microsoft.com/office/officeart/2008/layout/HexagonCluster"/>
    <dgm:cxn modelId="{4088A464-37FF-4D06-8512-A94CDFDB4347}" type="presParOf" srcId="{E1997DFF-7B71-4DE4-9D23-528F92AD8997}" destId="{93B52C48-C832-47B3-9560-9131A4856108}" srcOrd="3" destOrd="0" presId="urn:microsoft.com/office/officeart/2008/layout/HexagonCluster"/>
    <dgm:cxn modelId="{AACA6034-ECAF-4E3B-82A6-5A3D52DE508C}" type="presParOf" srcId="{93B52C48-C832-47B3-9560-9131A4856108}" destId="{BE3FC8CD-F315-4B1D-9501-BA024A98B032}" srcOrd="0" destOrd="0" presId="urn:microsoft.com/office/officeart/2008/layout/HexagonCluster"/>
    <dgm:cxn modelId="{C2B1D737-BA5D-4AFA-96A7-10F4583C7DE7}" type="presParOf" srcId="{E1997DFF-7B71-4DE4-9D23-528F92AD8997}" destId="{6BC9A3B1-7822-4727-92B5-7D5AB0C9695A}" srcOrd="4" destOrd="0" presId="urn:microsoft.com/office/officeart/2008/layout/HexagonCluster"/>
    <dgm:cxn modelId="{8410E63A-A6AD-4353-A471-0A8308684B06}" type="presParOf" srcId="{6BC9A3B1-7822-4727-92B5-7D5AB0C9695A}" destId="{0DE59765-D76F-4CB4-9777-0929C824AA3D}" srcOrd="0" destOrd="0" presId="urn:microsoft.com/office/officeart/2008/layout/HexagonCluster"/>
    <dgm:cxn modelId="{10D3A568-7EEC-4AE6-8899-2CDCC11CCBC3}" type="presParOf" srcId="{E1997DFF-7B71-4DE4-9D23-528F92AD8997}" destId="{94C52777-EFB5-4406-93F6-493E5377B1E3}" srcOrd="5" destOrd="0" presId="urn:microsoft.com/office/officeart/2008/layout/HexagonCluster"/>
    <dgm:cxn modelId="{934AEE70-A17E-4623-8BBF-19EC329050D7}" type="presParOf" srcId="{94C52777-EFB5-4406-93F6-493E5377B1E3}" destId="{B3E904FC-4D0F-4342-9EBB-8B04044AE30D}" srcOrd="0" destOrd="0" presId="urn:microsoft.com/office/officeart/2008/layout/HexagonCluster"/>
    <dgm:cxn modelId="{FA0A5B54-B14D-4FC1-B787-04948DF2F5C7}" type="presParOf" srcId="{E1997DFF-7B71-4DE4-9D23-528F92AD8997}" destId="{38F6FEA4-7E25-4710-B896-D43D35DDC1F3}" srcOrd="6" destOrd="0" presId="urn:microsoft.com/office/officeart/2008/layout/HexagonCluster"/>
    <dgm:cxn modelId="{D22ACF49-A72A-45DF-B6DC-B93AB0B5D7D4}" type="presParOf" srcId="{38F6FEA4-7E25-4710-B896-D43D35DDC1F3}" destId="{A7A27DCC-24FB-4B2B-9CE7-DBB53E976F32}" srcOrd="0" destOrd="0" presId="urn:microsoft.com/office/officeart/2008/layout/HexagonCluster"/>
    <dgm:cxn modelId="{4F7E510B-C018-4E36-9788-A6B244152A70}" type="presParOf" srcId="{E1997DFF-7B71-4DE4-9D23-528F92AD8997}" destId="{C06CEBBF-181B-41F7-9622-DAC89AC73A7F}" srcOrd="7" destOrd="0" presId="urn:microsoft.com/office/officeart/2008/layout/HexagonCluster"/>
    <dgm:cxn modelId="{67C57E53-6B26-4F0C-8900-FB82DBB557DF}" type="presParOf" srcId="{C06CEBBF-181B-41F7-9622-DAC89AC73A7F}" destId="{2FEE92E6-6024-46B3-9E80-A0B384CB549F}" srcOrd="0" destOrd="0" presId="urn:microsoft.com/office/officeart/2008/layout/HexagonCluster"/>
    <dgm:cxn modelId="{D1148CB4-A009-4C34-BD60-203E4728693F}" type="presParOf" srcId="{E1997DFF-7B71-4DE4-9D23-528F92AD8997}" destId="{AA2AF435-EBF8-4F93-A93B-4B96C0419368}" srcOrd="8" destOrd="0" presId="urn:microsoft.com/office/officeart/2008/layout/HexagonCluster"/>
    <dgm:cxn modelId="{199F0481-5DCD-48F7-BAF0-0C4F41E5BD1A}" type="presParOf" srcId="{AA2AF435-EBF8-4F93-A93B-4B96C0419368}" destId="{17C0AB1D-3032-4235-B483-1F4F6B55FCA8}" srcOrd="0" destOrd="0" presId="urn:microsoft.com/office/officeart/2008/layout/HexagonCluster"/>
    <dgm:cxn modelId="{17FD0BD9-D8A1-478D-8AD8-384E348BA4C4}" type="presParOf" srcId="{E1997DFF-7B71-4DE4-9D23-528F92AD8997}" destId="{DC0C756F-33C2-4913-AFCE-7EFEFDA3D86F}" srcOrd="9" destOrd="0" presId="urn:microsoft.com/office/officeart/2008/layout/HexagonCluster"/>
    <dgm:cxn modelId="{0036D258-A1C1-4311-AD89-559CB917FA56}" type="presParOf" srcId="{DC0C756F-33C2-4913-AFCE-7EFEFDA3D86F}" destId="{B420B7ED-32E6-49A0-9A33-F4A7527389C1}" srcOrd="0" destOrd="0" presId="urn:microsoft.com/office/officeart/2008/layout/HexagonCluster"/>
    <dgm:cxn modelId="{1DEDEC47-CDD7-4A88-9A9D-A2B952079B44}" type="presParOf" srcId="{E1997DFF-7B71-4DE4-9D23-528F92AD8997}" destId="{BAD41A01-4D08-449C-B307-83F5ED18438B}" srcOrd="10" destOrd="0" presId="urn:microsoft.com/office/officeart/2008/layout/HexagonCluster"/>
    <dgm:cxn modelId="{8B157CD5-9811-41A9-91AB-42ED7DB0A29B}" type="presParOf" srcId="{BAD41A01-4D08-449C-B307-83F5ED18438B}" destId="{2533C3DE-A07A-46B5-9352-AFD3F603142D}" srcOrd="0" destOrd="0" presId="urn:microsoft.com/office/officeart/2008/layout/HexagonCluster"/>
    <dgm:cxn modelId="{B88FAC37-84E6-465A-A7F4-742B1CA2EA02}" type="presParOf" srcId="{E1997DFF-7B71-4DE4-9D23-528F92AD8997}" destId="{BD8388B5-1697-4B4C-9FFF-B2E30AB32E64}" srcOrd="11" destOrd="0" presId="urn:microsoft.com/office/officeart/2008/layout/HexagonCluster"/>
    <dgm:cxn modelId="{0BCA47AF-E2CF-457F-BFFB-5693EACA2BC6}"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E16BE4A0-97CC-4287-AC97-4C0A93619DF1}" type="presOf" srcId="{B844B208-2D04-412B-8E8A-D37F4E4E0266}" destId="{0DE59765-D76F-4CB4-9777-0929C824AA3D}" srcOrd="0" destOrd="0" presId="urn:microsoft.com/office/officeart/2008/layout/HexagonCluster"/>
    <dgm:cxn modelId="{83D9E809-FC6C-41A5-B495-B36335257F81}" type="presOf" srcId="{A25D4A9A-A774-40C0-995C-3F35329D2B11}" destId="{A7A27DCC-24FB-4B2B-9CE7-DBB53E976F32}" srcOrd="0" destOrd="0" presId="urn:microsoft.com/office/officeart/2008/layout/HexagonCluster"/>
    <dgm:cxn modelId="{F6F1A261-B416-4FEA-9864-681554B1DC23}" type="presOf" srcId="{7D7648B6-A8DC-490C-9A9C-6EC10BF1C9C0}" destId="{E1997DFF-7B71-4DE4-9D23-528F92AD8997}" srcOrd="0" destOrd="0" presId="urn:microsoft.com/office/officeart/2008/layout/HexagonCluster"/>
    <dgm:cxn modelId="{BEEF6F9E-8AA7-4D71-9701-44ADE90F4BAD}" type="presOf" srcId="{6EEABA82-CFB1-4462-A791-4DC618995F93}" destId="{F21DAE70-22A1-422C-A52D-E29B3E5A27F2}"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056EE802-2F02-4CF3-B79F-04AC34DD1154}" type="presOf" srcId="{5FE6A989-4745-46FD-8D07-2CF804147BF3}" destId="{2533C3DE-A07A-46B5-9352-AFD3F603142D}" srcOrd="0" destOrd="0" presId="urn:microsoft.com/office/officeart/2008/layout/HexagonCluster"/>
    <dgm:cxn modelId="{D2C36231-03DE-4586-8CE3-81BEB920BF41}" type="presOf" srcId="{62BBA66B-01E4-49B7-8CC1-52CC5442B454}" destId="{17C0AB1D-3032-4235-B483-1F4F6B55FCA8}"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FB8D92B9-976C-41B8-AA01-3EDC3AD3E6E7}" type="presOf" srcId="{1EA00CC3-B117-49A4-B9E1-EA44A618A9AC}" destId="{24F33E9E-3BFA-4860-9BB5-A3CD542B8D34}" srcOrd="0" destOrd="0" presId="urn:microsoft.com/office/officeart/2008/layout/HexagonCluster"/>
    <dgm:cxn modelId="{1DC10BFE-43EA-4477-96AA-93BCE01464F5}" srcId="{7D7648B6-A8DC-490C-9A9C-6EC10BF1C9C0}" destId="{6EEABA82-CFB1-4462-A791-4DC618995F93}" srcOrd="0" destOrd="0" parTransId="{AEB817F4-42A0-4FCD-A129-3F224BC4E76E}" sibTransId="{1EA00CC3-B117-49A4-B9E1-EA44A618A9AC}"/>
    <dgm:cxn modelId="{A569C8AE-5903-4CC7-81D4-3BC394D80CE3}" type="presParOf" srcId="{E1997DFF-7B71-4DE4-9D23-528F92AD8997}" destId="{8DDF9934-D71D-4363-926C-7E69407CBCDB}" srcOrd="0" destOrd="0" presId="urn:microsoft.com/office/officeart/2008/layout/HexagonCluster"/>
    <dgm:cxn modelId="{FEC83325-8A65-4BCF-8CA7-74C504115078}" type="presParOf" srcId="{8DDF9934-D71D-4363-926C-7E69407CBCDB}" destId="{F21DAE70-22A1-422C-A52D-E29B3E5A27F2}" srcOrd="0" destOrd="0" presId="urn:microsoft.com/office/officeart/2008/layout/HexagonCluster"/>
    <dgm:cxn modelId="{210F847B-5AD8-4B64-B8F9-FC69F0CAC04F}" type="presParOf" srcId="{E1997DFF-7B71-4DE4-9D23-528F92AD8997}" destId="{ECC2B708-1199-4805-90C6-124678DA02E7}" srcOrd="1" destOrd="0" presId="urn:microsoft.com/office/officeart/2008/layout/HexagonCluster"/>
    <dgm:cxn modelId="{E0E0E633-128B-45CD-82F9-BECF16D7D56F}" type="presParOf" srcId="{ECC2B708-1199-4805-90C6-124678DA02E7}" destId="{B7F9919D-27A6-451A-AD82-B97C175DBC93}" srcOrd="0" destOrd="0" presId="urn:microsoft.com/office/officeart/2008/layout/HexagonCluster"/>
    <dgm:cxn modelId="{AD849969-A2DB-486D-AC16-901F19A3D1AA}" type="presParOf" srcId="{E1997DFF-7B71-4DE4-9D23-528F92AD8997}" destId="{E94B1CC0-E858-467C-B892-E15005948229}" srcOrd="2" destOrd="0" presId="urn:microsoft.com/office/officeart/2008/layout/HexagonCluster"/>
    <dgm:cxn modelId="{0BE3C9C0-785E-4BED-BD42-936692FBF6D9}" type="presParOf" srcId="{E94B1CC0-E858-467C-B892-E15005948229}" destId="{24F33E9E-3BFA-4860-9BB5-A3CD542B8D34}" srcOrd="0" destOrd="0" presId="urn:microsoft.com/office/officeart/2008/layout/HexagonCluster"/>
    <dgm:cxn modelId="{8118F66A-4D22-4197-BDD7-14D51A3F4356}" type="presParOf" srcId="{E1997DFF-7B71-4DE4-9D23-528F92AD8997}" destId="{93B52C48-C832-47B3-9560-9131A4856108}" srcOrd="3" destOrd="0" presId="urn:microsoft.com/office/officeart/2008/layout/HexagonCluster"/>
    <dgm:cxn modelId="{3721B08F-6D60-450C-9F67-14365BD9B52F}" type="presParOf" srcId="{93B52C48-C832-47B3-9560-9131A4856108}" destId="{BE3FC8CD-F315-4B1D-9501-BA024A98B032}" srcOrd="0" destOrd="0" presId="urn:microsoft.com/office/officeart/2008/layout/HexagonCluster"/>
    <dgm:cxn modelId="{B752FA37-D215-4764-9C2E-860390B65CA1}" type="presParOf" srcId="{E1997DFF-7B71-4DE4-9D23-528F92AD8997}" destId="{6BC9A3B1-7822-4727-92B5-7D5AB0C9695A}" srcOrd="4" destOrd="0" presId="urn:microsoft.com/office/officeart/2008/layout/HexagonCluster"/>
    <dgm:cxn modelId="{0CC5ED3F-A62B-4520-B86A-9BDFEA1B97F5}" type="presParOf" srcId="{6BC9A3B1-7822-4727-92B5-7D5AB0C9695A}" destId="{0DE59765-D76F-4CB4-9777-0929C824AA3D}" srcOrd="0" destOrd="0" presId="urn:microsoft.com/office/officeart/2008/layout/HexagonCluster"/>
    <dgm:cxn modelId="{98AC57DD-D8FD-45AD-872B-5E3DD48A4486}" type="presParOf" srcId="{E1997DFF-7B71-4DE4-9D23-528F92AD8997}" destId="{94C52777-EFB5-4406-93F6-493E5377B1E3}" srcOrd="5" destOrd="0" presId="urn:microsoft.com/office/officeart/2008/layout/HexagonCluster"/>
    <dgm:cxn modelId="{DC0AE679-605F-4910-879F-826B9D0BFE41}" type="presParOf" srcId="{94C52777-EFB5-4406-93F6-493E5377B1E3}" destId="{B3E904FC-4D0F-4342-9EBB-8B04044AE30D}" srcOrd="0" destOrd="0" presId="urn:microsoft.com/office/officeart/2008/layout/HexagonCluster"/>
    <dgm:cxn modelId="{96E5AB0D-A95B-44F3-9472-9A8A5C6DCB50}" type="presParOf" srcId="{E1997DFF-7B71-4DE4-9D23-528F92AD8997}" destId="{38F6FEA4-7E25-4710-B896-D43D35DDC1F3}" srcOrd="6" destOrd="0" presId="urn:microsoft.com/office/officeart/2008/layout/HexagonCluster"/>
    <dgm:cxn modelId="{D8DD4B5D-762D-4233-8D46-84F1B0F679A8}" type="presParOf" srcId="{38F6FEA4-7E25-4710-B896-D43D35DDC1F3}" destId="{A7A27DCC-24FB-4B2B-9CE7-DBB53E976F32}" srcOrd="0" destOrd="0" presId="urn:microsoft.com/office/officeart/2008/layout/HexagonCluster"/>
    <dgm:cxn modelId="{EE954B98-1207-4CC1-A96F-DA3117BCED09}" type="presParOf" srcId="{E1997DFF-7B71-4DE4-9D23-528F92AD8997}" destId="{C06CEBBF-181B-41F7-9622-DAC89AC73A7F}" srcOrd="7" destOrd="0" presId="urn:microsoft.com/office/officeart/2008/layout/HexagonCluster"/>
    <dgm:cxn modelId="{73F96BB0-85AE-48BD-99A2-F4B35FB6447A}" type="presParOf" srcId="{C06CEBBF-181B-41F7-9622-DAC89AC73A7F}" destId="{2FEE92E6-6024-46B3-9E80-A0B384CB549F}" srcOrd="0" destOrd="0" presId="urn:microsoft.com/office/officeart/2008/layout/HexagonCluster"/>
    <dgm:cxn modelId="{96C37D34-1331-4A44-8C40-0499898D9B86}" type="presParOf" srcId="{E1997DFF-7B71-4DE4-9D23-528F92AD8997}" destId="{AA2AF435-EBF8-4F93-A93B-4B96C0419368}" srcOrd="8" destOrd="0" presId="urn:microsoft.com/office/officeart/2008/layout/HexagonCluster"/>
    <dgm:cxn modelId="{6508AE77-39E0-44A0-BEA5-A2BE8D798926}" type="presParOf" srcId="{AA2AF435-EBF8-4F93-A93B-4B96C0419368}" destId="{17C0AB1D-3032-4235-B483-1F4F6B55FCA8}" srcOrd="0" destOrd="0" presId="urn:microsoft.com/office/officeart/2008/layout/HexagonCluster"/>
    <dgm:cxn modelId="{F87644C6-C8A6-4C7F-813E-66D37D8E4765}" type="presParOf" srcId="{E1997DFF-7B71-4DE4-9D23-528F92AD8997}" destId="{DC0C756F-33C2-4913-AFCE-7EFEFDA3D86F}" srcOrd="9" destOrd="0" presId="urn:microsoft.com/office/officeart/2008/layout/HexagonCluster"/>
    <dgm:cxn modelId="{4D32146B-AA3F-4E08-B1EF-B9AF77FC9617}" type="presParOf" srcId="{DC0C756F-33C2-4913-AFCE-7EFEFDA3D86F}" destId="{B420B7ED-32E6-49A0-9A33-F4A7527389C1}" srcOrd="0" destOrd="0" presId="urn:microsoft.com/office/officeart/2008/layout/HexagonCluster"/>
    <dgm:cxn modelId="{3637C3C5-BA8D-4159-864D-2E361F3609E0}" type="presParOf" srcId="{E1997DFF-7B71-4DE4-9D23-528F92AD8997}" destId="{BAD41A01-4D08-449C-B307-83F5ED18438B}" srcOrd="10" destOrd="0" presId="urn:microsoft.com/office/officeart/2008/layout/HexagonCluster"/>
    <dgm:cxn modelId="{03E10320-50E2-4B75-A871-D9A5CCC51E60}" type="presParOf" srcId="{BAD41A01-4D08-449C-B307-83F5ED18438B}" destId="{2533C3DE-A07A-46B5-9352-AFD3F603142D}" srcOrd="0" destOrd="0" presId="urn:microsoft.com/office/officeart/2008/layout/HexagonCluster"/>
    <dgm:cxn modelId="{A85DAA5E-FC96-4973-A7D4-8E5E9ED30BDC}" type="presParOf" srcId="{E1997DFF-7B71-4DE4-9D23-528F92AD8997}" destId="{BD8388B5-1697-4B4C-9FFF-B2E30AB32E64}" srcOrd="11" destOrd="0" presId="urn:microsoft.com/office/officeart/2008/layout/HexagonCluster"/>
    <dgm:cxn modelId="{7EB21DE6-43A1-4971-8ECA-7CB8FFEBAD2B}"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3868A0DF-BD18-4015-9F9E-2D77FDDDC97E}" type="presOf" srcId="{62BBA66B-01E4-49B7-8CC1-52CC5442B454}" destId="{17C0AB1D-3032-4235-B483-1F4F6B55FCA8}" srcOrd="0" destOrd="0" presId="urn:microsoft.com/office/officeart/2008/layout/HexagonCluster"/>
    <dgm:cxn modelId="{4971672C-7E0C-4916-9D0E-B21BA3DAD02F}" type="presOf" srcId="{A25D4A9A-A774-40C0-995C-3F35329D2B11}" destId="{A7A27DCC-24FB-4B2B-9CE7-DBB53E976F32}" srcOrd="0" destOrd="0" presId="urn:microsoft.com/office/officeart/2008/layout/HexagonCluster"/>
    <dgm:cxn modelId="{AD5292F1-03EC-4620-A359-933218DE52FF}" type="presOf" srcId="{7D7648B6-A8DC-490C-9A9C-6EC10BF1C9C0}" destId="{E1997DFF-7B71-4DE4-9D23-528F92AD8997}" srcOrd="0" destOrd="0" presId="urn:microsoft.com/office/officeart/2008/layout/HexagonCluster"/>
    <dgm:cxn modelId="{AA403F83-EAEF-4360-83D3-E4045B7A5B2B}" type="presOf" srcId="{1EA00CC3-B117-49A4-B9E1-EA44A618A9AC}" destId="{24F33E9E-3BFA-4860-9BB5-A3CD542B8D34}"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799103CB-FC08-4BDA-905F-FC9A397D379E}" type="presOf" srcId="{6EEABA82-CFB1-4462-A791-4DC618995F93}" destId="{F21DAE70-22A1-422C-A52D-E29B3E5A27F2}" srcOrd="0" destOrd="0" presId="urn:microsoft.com/office/officeart/2008/layout/HexagonCluster"/>
    <dgm:cxn modelId="{651D29C9-39CC-45B1-ABB5-51BA7C5B4F0A}" type="presOf" srcId="{5FE6A989-4745-46FD-8D07-2CF804147BF3}" destId="{2533C3DE-A07A-46B5-9352-AFD3F603142D}"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8E8B110A-F7CC-498F-A54C-DAADA0776F94}" type="presOf" srcId="{B844B208-2D04-412B-8E8A-D37F4E4E0266}" destId="{0DE59765-D76F-4CB4-9777-0929C824AA3D}" srcOrd="0" destOrd="0" presId="urn:microsoft.com/office/officeart/2008/layout/HexagonCluster"/>
    <dgm:cxn modelId="{1DC10BFE-43EA-4477-96AA-93BCE01464F5}" srcId="{7D7648B6-A8DC-490C-9A9C-6EC10BF1C9C0}" destId="{6EEABA82-CFB1-4462-A791-4DC618995F93}" srcOrd="0" destOrd="0" parTransId="{AEB817F4-42A0-4FCD-A129-3F224BC4E76E}" sibTransId="{1EA00CC3-B117-49A4-B9E1-EA44A618A9AC}"/>
    <dgm:cxn modelId="{4A68C410-C04C-48D3-A0CA-03AE87084E9E}" type="presParOf" srcId="{E1997DFF-7B71-4DE4-9D23-528F92AD8997}" destId="{8DDF9934-D71D-4363-926C-7E69407CBCDB}" srcOrd="0" destOrd="0" presId="urn:microsoft.com/office/officeart/2008/layout/HexagonCluster"/>
    <dgm:cxn modelId="{CBE0CC01-21D7-404E-A7F5-A787A8E94F7D}" type="presParOf" srcId="{8DDF9934-D71D-4363-926C-7E69407CBCDB}" destId="{F21DAE70-22A1-422C-A52D-E29B3E5A27F2}" srcOrd="0" destOrd="0" presId="urn:microsoft.com/office/officeart/2008/layout/HexagonCluster"/>
    <dgm:cxn modelId="{9ED4DB33-B6C0-4318-96B5-F50D0F6B93E5}" type="presParOf" srcId="{E1997DFF-7B71-4DE4-9D23-528F92AD8997}" destId="{ECC2B708-1199-4805-90C6-124678DA02E7}" srcOrd="1" destOrd="0" presId="urn:microsoft.com/office/officeart/2008/layout/HexagonCluster"/>
    <dgm:cxn modelId="{A910DD3A-1B64-4B91-98FD-D9E5B2C99367}" type="presParOf" srcId="{ECC2B708-1199-4805-90C6-124678DA02E7}" destId="{B7F9919D-27A6-451A-AD82-B97C175DBC93}" srcOrd="0" destOrd="0" presId="urn:microsoft.com/office/officeart/2008/layout/HexagonCluster"/>
    <dgm:cxn modelId="{C8EDA302-971F-4CA8-8217-A4306D955E58}" type="presParOf" srcId="{E1997DFF-7B71-4DE4-9D23-528F92AD8997}" destId="{E94B1CC0-E858-467C-B892-E15005948229}" srcOrd="2" destOrd="0" presId="urn:microsoft.com/office/officeart/2008/layout/HexagonCluster"/>
    <dgm:cxn modelId="{7FF64099-96F1-49C0-B9E6-D177C71C3922}" type="presParOf" srcId="{E94B1CC0-E858-467C-B892-E15005948229}" destId="{24F33E9E-3BFA-4860-9BB5-A3CD542B8D34}" srcOrd="0" destOrd="0" presId="urn:microsoft.com/office/officeart/2008/layout/HexagonCluster"/>
    <dgm:cxn modelId="{D9B55093-7126-4E69-B5EE-FD59E8C39DCA}" type="presParOf" srcId="{E1997DFF-7B71-4DE4-9D23-528F92AD8997}" destId="{93B52C48-C832-47B3-9560-9131A4856108}" srcOrd="3" destOrd="0" presId="urn:microsoft.com/office/officeart/2008/layout/HexagonCluster"/>
    <dgm:cxn modelId="{F3743610-437F-487A-A559-719B1D01A569}" type="presParOf" srcId="{93B52C48-C832-47B3-9560-9131A4856108}" destId="{BE3FC8CD-F315-4B1D-9501-BA024A98B032}" srcOrd="0" destOrd="0" presId="urn:microsoft.com/office/officeart/2008/layout/HexagonCluster"/>
    <dgm:cxn modelId="{EF9699BE-7266-4472-B9AA-0D58C3CFDF38}" type="presParOf" srcId="{E1997DFF-7B71-4DE4-9D23-528F92AD8997}" destId="{6BC9A3B1-7822-4727-92B5-7D5AB0C9695A}" srcOrd="4" destOrd="0" presId="urn:microsoft.com/office/officeart/2008/layout/HexagonCluster"/>
    <dgm:cxn modelId="{B6F09E4F-83CA-46EA-9CDC-ACCC9F51ACC5}" type="presParOf" srcId="{6BC9A3B1-7822-4727-92B5-7D5AB0C9695A}" destId="{0DE59765-D76F-4CB4-9777-0929C824AA3D}" srcOrd="0" destOrd="0" presId="urn:microsoft.com/office/officeart/2008/layout/HexagonCluster"/>
    <dgm:cxn modelId="{B6EEBC78-3E4A-4F37-9100-DBEE3150F574}" type="presParOf" srcId="{E1997DFF-7B71-4DE4-9D23-528F92AD8997}" destId="{94C52777-EFB5-4406-93F6-493E5377B1E3}" srcOrd="5" destOrd="0" presId="urn:microsoft.com/office/officeart/2008/layout/HexagonCluster"/>
    <dgm:cxn modelId="{D51527B4-104A-48BB-B1DC-B59667C5DFD9}" type="presParOf" srcId="{94C52777-EFB5-4406-93F6-493E5377B1E3}" destId="{B3E904FC-4D0F-4342-9EBB-8B04044AE30D}" srcOrd="0" destOrd="0" presId="urn:microsoft.com/office/officeart/2008/layout/HexagonCluster"/>
    <dgm:cxn modelId="{34EDCAFA-0CAF-4B98-AD8A-C2A4997EC29F}" type="presParOf" srcId="{E1997DFF-7B71-4DE4-9D23-528F92AD8997}" destId="{38F6FEA4-7E25-4710-B896-D43D35DDC1F3}" srcOrd="6" destOrd="0" presId="urn:microsoft.com/office/officeart/2008/layout/HexagonCluster"/>
    <dgm:cxn modelId="{B08A72E3-9366-49E4-BEEF-6009B249C8D5}" type="presParOf" srcId="{38F6FEA4-7E25-4710-B896-D43D35DDC1F3}" destId="{A7A27DCC-24FB-4B2B-9CE7-DBB53E976F32}" srcOrd="0" destOrd="0" presId="urn:microsoft.com/office/officeart/2008/layout/HexagonCluster"/>
    <dgm:cxn modelId="{D8440707-8EB0-49B8-ACD7-17F01AD8B751}" type="presParOf" srcId="{E1997DFF-7B71-4DE4-9D23-528F92AD8997}" destId="{C06CEBBF-181B-41F7-9622-DAC89AC73A7F}" srcOrd="7" destOrd="0" presId="urn:microsoft.com/office/officeart/2008/layout/HexagonCluster"/>
    <dgm:cxn modelId="{6B2F7370-8668-414F-AA0F-444E8DBA296D}" type="presParOf" srcId="{C06CEBBF-181B-41F7-9622-DAC89AC73A7F}" destId="{2FEE92E6-6024-46B3-9E80-A0B384CB549F}" srcOrd="0" destOrd="0" presId="urn:microsoft.com/office/officeart/2008/layout/HexagonCluster"/>
    <dgm:cxn modelId="{DDFA50CB-DA41-4F13-AA70-5D988A58A99E}" type="presParOf" srcId="{E1997DFF-7B71-4DE4-9D23-528F92AD8997}" destId="{AA2AF435-EBF8-4F93-A93B-4B96C0419368}" srcOrd="8" destOrd="0" presId="urn:microsoft.com/office/officeart/2008/layout/HexagonCluster"/>
    <dgm:cxn modelId="{8E91572B-47F0-4E4E-A375-4BBF6CB74BB3}" type="presParOf" srcId="{AA2AF435-EBF8-4F93-A93B-4B96C0419368}" destId="{17C0AB1D-3032-4235-B483-1F4F6B55FCA8}" srcOrd="0" destOrd="0" presId="urn:microsoft.com/office/officeart/2008/layout/HexagonCluster"/>
    <dgm:cxn modelId="{F5F483F0-6D0D-406A-A038-6F0E7F4271FF}" type="presParOf" srcId="{E1997DFF-7B71-4DE4-9D23-528F92AD8997}" destId="{DC0C756F-33C2-4913-AFCE-7EFEFDA3D86F}" srcOrd="9" destOrd="0" presId="urn:microsoft.com/office/officeart/2008/layout/HexagonCluster"/>
    <dgm:cxn modelId="{16986E68-C495-4DBB-8875-AD08FD09C3D4}" type="presParOf" srcId="{DC0C756F-33C2-4913-AFCE-7EFEFDA3D86F}" destId="{B420B7ED-32E6-49A0-9A33-F4A7527389C1}" srcOrd="0" destOrd="0" presId="urn:microsoft.com/office/officeart/2008/layout/HexagonCluster"/>
    <dgm:cxn modelId="{6187B37B-9017-4B56-9D7E-768589778751}" type="presParOf" srcId="{E1997DFF-7B71-4DE4-9D23-528F92AD8997}" destId="{BAD41A01-4D08-449C-B307-83F5ED18438B}" srcOrd="10" destOrd="0" presId="urn:microsoft.com/office/officeart/2008/layout/HexagonCluster"/>
    <dgm:cxn modelId="{48CC3D22-8147-4F40-AEFF-3F49B58E585B}" type="presParOf" srcId="{BAD41A01-4D08-449C-B307-83F5ED18438B}" destId="{2533C3DE-A07A-46B5-9352-AFD3F603142D}" srcOrd="0" destOrd="0" presId="urn:microsoft.com/office/officeart/2008/layout/HexagonCluster"/>
    <dgm:cxn modelId="{B0F6F7D7-0DAB-40FD-9452-BA518835FCE0}" type="presParOf" srcId="{E1997DFF-7B71-4DE4-9D23-528F92AD8997}" destId="{BD8388B5-1697-4B4C-9FFF-B2E30AB32E64}" srcOrd="11" destOrd="0" presId="urn:microsoft.com/office/officeart/2008/layout/HexagonCluster"/>
    <dgm:cxn modelId="{2E04D0A4-4BFB-4A78-90C9-0EE19047F6BA}"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1DC10BFE-43EA-4477-96AA-93BCE01464F5}" srcId="{7D7648B6-A8DC-490C-9A9C-6EC10BF1C9C0}" destId="{6EEABA82-CFB1-4462-A791-4DC618995F93}" srcOrd="0" destOrd="0" parTransId="{AEB817F4-42A0-4FCD-A129-3F224BC4E76E}" sibTransId="{1EA00CC3-B117-49A4-B9E1-EA44A618A9AC}"/>
    <dgm:cxn modelId="{AAA51981-3CF4-40B2-81BD-C0CE67E05022}" type="presOf" srcId="{6EEABA82-CFB1-4462-A791-4DC618995F93}" destId="{F21DAE70-22A1-422C-A52D-E29B3E5A27F2}"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E1A13F30-64D9-4289-81E8-1EF201F20C92}" type="presOf" srcId="{5FE6A989-4745-46FD-8D07-2CF804147BF3}" destId="{2533C3DE-A07A-46B5-9352-AFD3F603142D}" srcOrd="0" destOrd="0" presId="urn:microsoft.com/office/officeart/2008/layout/HexagonCluster"/>
    <dgm:cxn modelId="{5AA69718-CC17-4000-8F0D-8BD38814AD19}" type="presOf" srcId="{62BBA66B-01E4-49B7-8CC1-52CC5442B454}" destId="{17C0AB1D-3032-4235-B483-1F4F6B55FCA8}"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80DAACAD-08FC-45B5-86EE-FA667830DEFE}" type="presOf" srcId="{B844B208-2D04-412B-8E8A-D37F4E4E0266}" destId="{0DE59765-D76F-4CB4-9777-0929C824AA3D}" srcOrd="0" destOrd="0" presId="urn:microsoft.com/office/officeart/2008/layout/HexagonCluster"/>
    <dgm:cxn modelId="{CAA89F46-BE70-440B-B3E0-F3C0DD1DA5ED}" type="presOf" srcId="{A25D4A9A-A774-40C0-995C-3F35329D2B11}" destId="{A7A27DCC-24FB-4B2B-9CE7-DBB53E976F32}" srcOrd="0" destOrd="0" presId="urn:microsoft.com/office/officeart/2008/layout/HexagonCluster"/>
    <dgm:cxn modelId="{6663ABB5-47D3-4A10-9D65-02915BD44348}" type="presOf" srcId="{1EA00CC3-B117-49A4-B9E1-EA44A618A9AC}" destId="{24F33E9E-3BFA-4860-9BB5-A3CD542B8D34}" srcOrd="0" destOrd="0" presId="urn:microsoft.com/office/officeart/2008/layout/HexagonCluster"/>
    <dgm:cxn modelId="{88B9C6B9-B042-4832-BED7-A9845A792A82}" type="presOf" srcId="{7D7648B6-A8DC-490C-9A9C-6EC10BF1C9C0}" destId="{E1997DFF-7B71-4DE4-9D23-528F92AD8997}" srcOrd="0" destOrd="0" presId="urn:microsoft.com/office/officeart/2008/layout/HexagonCluster"/>
    <dgm:cxn modelId="{FCB01A3E-531A-4DC6-8642-2D161E2FD918}" type="presParOf" srcId="{E1997DFF-7B71-4DE4-9D23-528F92AD8997}" destId="{8DDF9934-D71D-4363-926C-7E69407CBCDB}" srcOrd="0" destOrd="0" presId="urn:microsoft.com/office/officeart/2008/layout/HexagonCluster"/>
    <dgm:cxn modelId="{7ACA5456-27F9-4E84-9606-94CAB825EB02}" type="presParOf" srcId="{8DDF9934-D71D-4363-926C-7E69407CBCDB}" destId="{F21DAE70-22A1-422C-A52D-E29B3E5A27F2}" srcOrd="0" destOrd="0" presId="urn:microsoft.com/office/officeart/2008/layout/HexagonCluster"/>
    <dgm:cxn modelId="{3B7A7CD6-D2BC-46AF-B9E4-99100DA55161}" type="presParOf" srcId="{E1997DFF-7B71-4DE4-9D23-528F92AD8997}" destId="{ECC2B708-1199-4805-90C6-124678DA02E7}" srcOrd="1" destOrd="0" presId="urn:microsoft.com/office/officeart/2008/layout/HexagonCluster"/>
    <dgm:cxn modelId="{3FF68121-838F-4362-A3E8-B665B6636D79}" type="presParOf" srcId="{ECC2B708-1199-4805-90C6-124678DA02E7}" destId="{B7F9919D-27A6-451A-AD82-B97C175DBC93}" srcOrd="0" destOrd="0" presId="urn:microsoft.com/office/officeart/2008/layout/HexagonCluster"/>
    <dgm:cxn modelId="{456AAEF2-4A80-464A-96A6-358A005C1D70}" type="presParOf" srcId="{E1997DFF-7B71-4DE4-9D23-528F92AD8997}" destId="{E94B1CC0-E858-467C-B892-E15005948229}" srcOrd="2" destOrd="0" presId="urn:microsoft.com/office/officeart/2008/layout/HexagonCluster"/>
    <dgm:cxn modelId="{EB876CA7-0FDA-463F-A8E6-6230F7F3E445}" type="presParOf" srcId="{E94B1CC0-E858-467C-B892-E15005948229}" destId="{24F33E9E-3BFA-4860-9BB5-A3CD542B8D34}" srcOrd="0" destOrd="0" presId="urn:microsoft.com/office/officeart/2008/layout/HexagonCluster"/>
    <dgm:cxn modelId="{741570E8-2BD3-4084-8F8D-E7B1D8E48C5E}" type="presParOf" srcId="{E1997DFF-7B71-4DE4-9D23-528F92AD8997}" destId="{93B52C48-C832-47B3-9560-9131A4856108}" srcOrd="3" destOrd="0" presId="urn:microsoft.com/office/officeart/2008/layout/HexagonCluster"/>
    <dgm:cxn modelId="{D7DAF212-CCA4-46F4-90C9-081F56DF1009}" type="presParOf" srcId="{93B52C48-C832-47B3-9560-9131A4856108}" destId="{BE3FC8CD-F315-4B1D-9501-BA024A98B032}" srcOrd="0" destOrd="0" presId="urn:microsoft.com/office/officeart/2008/layout/HexagonCluster"/>
    <dgm:cxn modelId="{0E4D2A53-FB18-46C8-905C-6AD9B8322F35}" type="presParOf" srcId="{E1997DFF-7B71-4DE4-9D23-528F92AD8997}" destId="{6BC9A3B1-7822-4727-92B5-7D5AB0C9695A}" srcOrd="4" destOrd="0" presId="urn:microsoft.com/office/officeart/2008/layout/HexagonCluster"/>
    <dgm:cxn modelId="{68D86858-10C9-4C0B-B675-7C6F7A528A01}" type="presParOf" srcId="{6BC9A3B1-7822-4727-92B5-7D5AB0C9695A}" destId="{0DE59765-D76F-4CB4-9777-0929C824AA3D}" srcOrd="0" destOrd="0" presId="urn:microsoft.com/office/officeart/2008/layout/HexagonCluster"/>
    <dgm:cxn modelId="{605BCB4F-6E70-43BE-A0DF-5A0BF609C4F7}" type="presParOf" srcId="{E1997DFF-7B71-4DE4-9D23-528F92AD8997}" destId="{94C52777-EFB5-4406-93F6-493E5377B1E3}" srcOrd="5" destOrd="0" presId="urn:microsoft.com/office/officeart/2008/layout/HexagonCluster"/>
    <dgm:cxn modelId="{04487538-9ADA-4A9C-9CE7-C12575EEE9E3}" type="presParOf" srcId="{94C52777-EFB5-4406-93F6-493E5377B1E3}" destId="{B3E904FC-4D0F-4342-9EBB-8B04044AE30D}" srcOrd="0" destOrd="0" presId="urn:microsoft.com/office/officeart/2008/layout/HexagonCluster"/>
    <dgm:cxn modelId="{CB65F063-1A0C-4941-8DD9-FD23AC01107D}" type="presParOf" srcId="{E1997DFF-7B71-4DE4-9D23-528F92AD8997}" destId="{38F6FEA4-7E25-4710-B896-D43D35DDC1F3}" srcOrd="6" destOrd="0" presId="urn:microsoft.com/office/officeart/2008/layout/HexagonCluster"/>
    <dgm:cxn modelId="{9C8B198D-D448-4DC2-ADC4-0BEE607CF496}" type="presParOf" srcId="{38F6FEA4-7E25-4710-B896-D43D35DDC1F3}" destId="{A7A27DCC-24FB-4B2B-9CE7-DBB53E976F32}" srcOrd="0" destOrd="0" presId="urn:microsoft.com/office/officeart/2008/layout/HexagonCluster"/>
    <dgm:cxn modelId="{50489812-39E8-46C9-B3AA-FBD165AEC44E}" type="presParOf" srcId="{E1997DFF-7B71-4DE4-9D23-528F92AD8997}" destId="{C06CEBBF-181B-41F7-9622-DAC89AC73A7F}" srcOrd="7" destOrd="0" presId="urn:microsoft.com/office/officeart/2008/layout/HexagonCluster"/>
    <dgm:cxn modelId="{05E26384-4FAA-45DD-BFE3-F0FEFB46C7F4}" type="presParOf" srcId="{C06CEBBF-181B-41F7-9622-DAC89AC73A7F}" destId="{2FEE92E6-6024-46B3-9E80-A0B384CB549F}" srcOrd="0" destOrd="0" presId="urn:microsoft.com/office/officeart/2008/layout/HexagonCluster"/>
    <dgm:cxn modelId="{508FD291-CD0E-4E14-B573-B0BC86FD09AB}" type="presParOf" srcId="{E1997DFF-7B71-4DE4-9D23-528F92AD8997}" destId="{AA2AF435-EBF8-4F93-A93B-4B96C0419368}" srcOrd="8" destOrd="0" presId="urn:microsoft.com/office/officeart/2008/layout/HexagonCluster"/>
    <dgm:cxn modelId="{8681C120-3EF8-430F-952F-E92479A4C2F1}" type="presParOf" srcId="{AA2AF435-EBF8-4F93-A93B-4B96C0419368}" destId="{17C0AB1D-3032-4235-B483-1F4F6B55FCA8}" srcOrd="0" destOrd="0" presId="urn:microsoft.com/office/officeart/2008/layout/HexagonCluster"/>
    <dgm:cxn modelId="{6967AD0D-4FD2-4F84-93A0-CA984EEFB2B1}" type="presParOf" srcId="{E1997DFF-7B71-4DE4-9D23-528F92AD8997}" destId="{DC0C756F-33C2-4913-AFCE-7EFEFDA3D86F}" srcOrd="9" destOrd="0" presId="urn:microsoft.com/office/officeart/2008/layout/HexagonCluster"/>
    <dgm:cxn modelId="{40E4E6C5-9C29-4599-82F5-67321FA3486F}" type="presParOf" srcId="{DC0C756F-33C2-4913-AFCE-7EFEFDA3D86F}" destId="{B420B7ED-32E6-49A0-9A33-F4A7527389C1}" srcOrd="0" destOrd="0" presId="urn:microsoft.com/office/officeart/2008/layout/HexagonCluster"/>
    <dgm:cxn modelId="{95B14CD6-0584-4FF4-8342-52C9F2910D43}" type="presParOf" srcId="{E1997DFF-7B71-4DE4-9D23-528F92AD8997}" destId="{BAD41A01-4D08-449C-B307-83F5ED18438B}" srcOrd="10" destOrd="0" presId="urn:microsoft.com/office/officeart/2008/layout/HexagonCluster"/>
    <dgm:cxn modelId="{59DEBD67-A49A-4AEC-B052-EB55F351D5B0}" type="presParOf" srcId="{BAD41A01-4D08-449C-B307-83F5ED18438B}" destId="{2533C3DE-A07A-46B5-9352-AFD3F603142D}" srcOrd="0" destOrd="0" presId="urn:microsoft.com/office/officeart/2008/layout/HexagonCluster"/>
    <dgm:cxn modelId="{B35CFADF-52DD-4B8D-AEF8-F2D05D0ED696}" type="presParOf" srcId="{E1997DFF-7B71-4DE4-9D23-528F92AD8997}" destId="{BD8388B5-1697-4B4C-9FFF-B2E30AB32E64}" srcOrd="11" destOrd="0" presId="urn:microsoft.com/office/officeart/2008/layout/HexagonCluster"/>
    <dgm:cxn modelId="{6D28881B-CE34-4BC7-A51A-D20F0026C0AE}"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8594BA9F-E71D-4179-9CBB-2539B68A6C76}" type="presOf" srcId="{6EEABA82-CFB1-4462-A791-4DC618995F93}" destId="{F21DAE70-22A1-422C-A52D-E29B3E5A27F2}" srcOrd="0" destOrd="0" presId="urn:microsoft.com/office/officeart/2008/layout/HexagonCluster"/>
    <dgm:cxn modelId="{D9FC787D-D073-4B8C-BB60-37CA819620EC}" type="presOf" srcId="{1EA00CC3-B117-49A4-B9E1-EA44A618A9AC}" destId="{24F33E9E-3BFA-4860-9BB5-A3CD542B8D34}"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EE41638F-5096-4D8B-A743-C92703F25E32}" type="presOf" srcId="{5FE6A989-4745-46FD-8D07-2CF804147BF3}" destId="{2533C3DE-A07A-46B5-9352-AFD3F603142D}" srcOrd="0" destOrd="0" presId="urn:microsoft.com/office/officeart/2008/layout/HexagonCluster"/>
    <dgm:cxn modelId="{0846FF65-2533-4593-B94E-94C9FBB39C63}" type="presOf" srcId="{A25D4A9A-A774-40C0-995C-3F35329D2B11}" destId="{A7A27DCC-24FB-4B2B-9CE7-DBB53E976F32}" srcOrd="0" destOrd="0" presId="urn:microsoft.com/office/officeart/2008/layout/HexagonCluster"/>
    <dgm:cxn modelId="{F920172F-C9C0-4CFB-BA9F-29DD76D4DB77}" type="presOf" srcId="{7D7648B6-A8DC-490C-9A9C-6EC10BF1C9C0}" destId="{E1997DFF-7B71-4DE4-9D23-528F92AD8997}"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1DC10BFE-43EA-4477-96AA-93BCE01464F5}" srcId="{7D7648B6-A8DC-490C-9A9C-6EC10BF1C9C0}" destId="{6EEABA82-CFB1-4462-A791-4DC618995F93}" srcOrd="0" destOrd="0" parTransId="{AEB817F4-42A0-4FCD-A129-3F224BC4E76E}" sibTransId="{1EA00CC3-B117-49A4-B9E1-EA44A618A9AC}"/>
    <dgm:cxn modelId="{F43C3057-D9F5-45A9-8F59-7DCEC9A79176}" type="presOf" srcId="{62BBA66B-01E4-49B7-8CC1-52CC5442B454}" destId="{17C0AB1D-3032-4235-B483-1F4F6B55FCA8}" srcOrd="0" destOrd="0" presId="urn:microsoft.com/office/officeart/2008/layout/HexagonCluster"/>
    <dgm:cxn modelId="{36150AEE-CF12-4FEF-8462-66B7F5D6E588}" type="presOf" srcId="{B844B208-2D04-412B-8E8A-D37F4E4E0266}" destId="{0DE59765-D76F-4CB4-9777-0929C824AA3D}" srcOrd="0" destOrd="0" presId="urn:microsoft.com/office/officeart/2008/layout/HexagonCluster"/>
    <dgm:cxn modelId="{BBFEF631-650C-4D6E-AD08-36B27C60DAA4}" type="presParOf" srcId="{E1997DFF-7B71-4DE4-9D23-528F92AD8997}" destId="{8DDF9934-D71D-4363-926C-7E69407CBCDB}" srcOrd="0" destOrd="0" presId="urn:microsoft.com/office/officeart/2008/layout/HexagonCluster"/>
    <dgm:cxn modelId="{ABEA7E83-EFD1-4226-BA4B-5727D7ECE388}" type="presParOf" srcId="{8DDF9934-D71D-4363-926C-7E69407CBCDB}" destId="{F21DAE70-22A1-422C-A52D-E29B3E5A27F2}" srcOrd="0" destOrd="0" presId="urn:microsoft.com/office/officeart/2008/layout/HexagonCluster"/>
    <dgm:cxn modelId="{D88F591B-B67A-4F54-B449-96BD38A42A0F}" type="presParOf" srcId="{E1997DFF-7B71-4DE4-9D23-528F92AD8997}" destId="{ECC2B708-1199-4805-90C6-124678DA02E7}" srcOrd="1" destOrd="0" presId="urn:microsoft.com/office/officeart/2008/layout/HexagonCluster"/>
    <dgm:cxn modelId="{FBA09FDE-60EA-4346-93E7-4BE53E0AFDC5}" type="presParOf" srcId="{ECC2B708-1199-4805-90C6-124678DA02E7}" destId="{B7F9919D-27A6-451A-AD82-B97C175DBC93}" srcOrd="0" destOrd="0" presId="urn:microsoft.com/office/officeart/2008/layout/HexagonCluster"/>
    <dgm:cxn modelId="{CBDA672D-4456-43D8-BF77-33B7EC74F35B}" type="presParOf" srcId="{E1997DFF-7B71-4DE4-9D23-528F92AD8997}" destId="{E94B1CC0-E858-467C-B892-E15005948229}" srcOrd="2" destOrd="0" presId="urn:microsoft.com/office/officeart/2008/layout/HexagonCluster"/>
    <dgm:cxn modelId="{5965F1A4-CBF4-464B-818E-0B76A124D9B3}" type="presParOf" srcId="{E94B1CC0-E858-467C-B892-E15005948229}" destId="{24F33E9E-3BFA-4860-9BB5-A3CD542B8D34}" srcOrd="0" destOrd="0" presId="urn:microsoft.com/office/officeart/2008/layout/HexagonCluster"/>
    <dgm:cxn modelId="{9AE3B9CD-A78B-4A81-B8B3-D212FBCDE91A}" type="presParOf" srcId="{E1997DFF-7B71-4DE4-9D23-528F92AD8997}" destId="{93B52C48-C832-47B3-9560-9131A4856108}" srcOrd="3" destOrd="0" presId="urn:microsoft.com/office/officeart/2008/layout/HexagonCluster"/>
    <dgm:cxn modelId="{C06504DF-A326-4232-B26B-911A6F9F3C09}" type="presParOf" srcId="{93B52C48-C832-47B3-9560-9131A4856108}" destId="{BE3FC8CD-F315-4B1D-9501-BA024A98B032}" srcOrd="0" destOrd="0" presId="urn:microsoft.com/office/officeart/2008/layout/HexagonCluster"/>
    <dgm:cxn modelId="{0180B4C3-C227-42B6-AA95-EB2AFCB36063}" type="presParOf" srcId="{E1997DFF-7B71-4DE4-9D23-528F92AD8997}" destId="{6BC9A3B1-7822-4727-92B5-7D5AB0C9695A}" srcOrd="4" destOrd="0" presId="urn:microsoft.com/office/officeart/2008/layout/HexagonCluster"/>
    <dgm:cxn modelId="{0969C949-0B46-4715-90DC-F195A6FBEDEE}" type="presParOf" srcId="{6BC9A3B1-7822-4727-92B5-7D5AB0C9695A}" destId="{0DE59765-D76F-4CB4-9777-0929C824AA3D}" srcOrd="0" destOrd="0" presId="urn:microsoft.com/office/officeart/2008/layout/HexagonCluster"/>
    <dgm:cxn modelId="{59DCDA23-9266-4A80-B7C1-FC069077E019}" type="presParOf" srcId="{E1997DFF-7B71-4DE4-9D23-528F92AD8997}" destId="{94C52777-EFB5-4406-93F6-493E5377B1E3}" srcOrd="5" destOrd="0" presId="urn:microsoft.com/office/officeart/2008/layout/HexagonCluster"/>
    <dgm:cxn modelId="{C27047E2-7AB8-4DA0-9DC8-8A86247DEE0C}" type="presParOf" srcId="{94C52777-EFB5-4406-93F6-493E5377B1E3}" destId="{B3E904FC-4D0F-4342-9EBB-8B04044AE30D}" srcOrd="0" destOrd="0" presId="urn:microsoft.com/office/officeart/2008/layout/HexagonCluster"/>
    <dgm:cxn modelId="{D60FC4F8-0E57-48EB-86E1-A415E63EDF49}" type="presParOf" srcId="{E1997DFF-7B71-4DE4-9D23-528F92AD8997}" destId="{38F6FEA4-7E25-4710-B896-D43D35DDC1F3}" srcOrd="6" destOrd="0" presId="urn:microsoft.com/office/officeart/2008/layout/HexagonCluster"/>
    <dgm:cxn modelId="{873F15C1-594F-4867-9E06-59EA85DEC06F}" type="presParOf" srcId="{38F6FEA4-7E25-4710-B896-D43D35DDC1F3}" destId="{A7A27DCC-24FB-4B2B-9CE7-DBB53E976F32}" srcOrd="0" destOrd="0" presId="urn:microsoft.com/office/officeart/2008/layout/HexagonCluster"/>
    <dgm:cxn modelId="{17E217AF-9BA1-46AD-BC8C-5CD1DD1A2514}" type="presParOf" srcId="{E1997DFF-7B71-4DE4-9D23-528F92AD8997}" destId="{C06CEBBF-181B-41F7-9622-DAC89AC73A7F}" srcOrd="7" destOrd="0" presId="urn:microsoft.com/office/officeart/2008/layout/HexagonCluster"/>
    <dgm:cxn modelId="{7F45730F-155F-44B3-9D83-4E69923A56A3}" type="presParOf" srcId="{C06CEBBF-181B-41F7-9622-DAC89AC73A7F}" destId="{2FEE92E6-6024-46B3-9E80-A0B384CB549F}" srcOrd="0" destOrd="0" presId="urn:microsoft.com/office/officeart/2008/layout/HexagonCluster"/>
    <dgm:cxn modelId="{7ADF3014-EA0A-493C-BDFD-7957353C8D63}" type="presParOf" srcId="{E1997DFF-7B71-4DE4-9D23-528F92AD8997}" destId="{AA2AF435-EBF8-4F93-A93B-4B96C0419368}" srcOrd="8" destOrd="0" presId="urn:microsoft.com/office/officeart/2008/layout/HexagonCluster"/>
    <dgm:cxn modelId="{CF72D47E-CD68-42B2-9146-8C225772B9F1}" type="presParOf" srcId="{AA2AF435-EBF8-4F93-A93B-4B96C0419368}" destId="{17C0AB1D-3032-4235-B483-1F4F6B55FCA8}" srcOrd="0" destOrd="0" presId="urn:microsoft.com/office/officeart/2008/layout/HexagonCluster"/>
    <dgm:cxn modelId="{39D4065D-C71C-4AD5-98B7-6F1BA552E0E2}" type="presParOf" srcId="{E1997DFF-7B71-4DE4-9D23-528F92AD8997}" destId="{DC0C756F-33C2-4913-AFCE-7EFEFDA3D86F}" srcOrd="9" destOrd="0" presId="urn:microsoft.com/office/officeart/2008/layout/HexagonCluster"/>
    <dgm:cxn modelId="{29CB821B-3D73-4CFA-B96D-9C054E39BAC4}" type="presParOf" srcId="{DC0C756F-33C2-4913-AFCE-7EFEFDA3D86F}" destId="{B420B7ED-32E6-49A0-9A33-F4A7527389C1}" srcOrd="0" destOrd="0" presId="urn:microsoft.com/office/officeart/2008/layout/HexagonCluster"/>
    <dgm:cxn modelId="{CD0DEE21-DBDE-4F8E-9912-6D26B4710516}" type="presParOf" srcId="{E1997DFF-7B71-4DE4-9D23-528F92AD8997}" destId="{BAD41A01-4D08-449C-B307-83F5ED18438B}" srcOrd="10" destOrd="0" presId="urn:microsoft.com/office/officeart/2008/layout/HexagonCluster"/>
    <dgm:cxn modelId="{2EC30676-CAA4-4513-8F09-1877FAEBAD97}" type="presParOf" srcId="{BAD41A01-4D08-449C-B307-83F5ED18438B}" destId="{2533C3DE-A07A-46B5-9352-AFD3F603142D}" srcOrd="0" destOrd="0" presId="urn:microsoft.com/office/officeart/2008/layout/HexagonCluster"/>
    <dgm:cxn modelId="{A649203F-0A51-4A8A-925D-E0AE1AE0F692}" type="presParOf" srcId="{E1997DFF-7B71-4DE4-9D23-528F92AD8997}" destId="{BD8388B5-1697-4B4C-9FFF-B2E30AB32E64}" srcOrd="11" destOrd="0" presId="urn:microsoft.com/office/officeart/2008/layout/HexagonCluster"/>
    <dgm:cxn modelId="{0EF18651-9FE6-4C5C-87CB-5BB767346AA5}"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66337C2E-C136-4078-8487-F8B639D6B7B1}" type="presOf" srcId="{B844B208-2D04-412B-8E8A-D37F4E4E0266}" destId="{0DE59765-D76F-4CB4-9777-0929C824AA3D}" srcOrd="0" destOrd="0" presId="urn:microsoft.com/office/officeart/2008/layout/HexagonCluster"/>
    <dgm:cxn modelId="{55743E03-01E8-47AE-8C86-1CDE5168762E}" type="presOf" srcId="{7D7648B6-A8DC-490C-9A9C-6EC10BF1C9C0}" destId="{E1997DFF-7B71-4DE4-9D23-528F92AD8997}" srcOrd="0" destOrd="0" presId="urn:microsoft.com/office/officeart/2008/layout/HexagonCluster"/>
    <dgm:cxn modelId="{8882BE5F-101E-4DE4-9CF9-07B423D1805C}" type="presOf" srcId="{A25D4A9A-A774-40C0-995C-3F35329D2B11}" destId="{A7A27DCC-24FB-4B2B-9CE7-DBB53E976F32}" srcOrd="0" destOrd="0" presId="urn:microsoft.com/office/officeart/2008/layout/HexagonCluster"/>
    <dgm:cxn modelId="{CC28118F-C8E1-4983-95AF-3040CA729DE2}" type="presOf" srcId="{62BBA66B-01E4-49B7-8CC1-52CC5442B454}" destId="{17C0AB1D-3032-4235-B483-1F4F6B55FCA8}" srcOrd="0" destOrd="0" presId="urn:microsoft.com/office/officeart/2008/layout/HexagonCluster"/>
    <dgm:cxn modelId="{5A7187D3-EC69-409A-A648-36E644770848}" type="presOf" srcId="{1EA00CC3-B117-49A4-B9E1-EA44A618A9AC}" destId="{24F33E9E-3BFA-4860-9BB5-A3CD542B8D34}"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7EB24E03-A644-43B4-ACFF-82990F6A2A36}" type="presOf" srcId="{5FE6A989-4745-46FD-8D07-2CF804147BF3}" destId="{2533C3DE-A07A-46B5-9352-AFD3F603142D}" srcOrd="0" destOrd="0" presId="urn:microsoft.com/office/officeart/2008/layout/HexagonCluster"/>
    <dgm:cxn modelId="{8ED504EC-42D4-4CCE-86BE-152202E7DBBC}" type="presOf" srcId="{6EEABA82-CFB1-4462-A791-4DC618995F93}" destId="{F21DAE70-22A1-422C-A52D-E29B3E5A27F2}"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1DC10BFE-43EA-4477-96AA-93BCE01464F5}" srcId="{7D7648B6-A8DC-490C-9A9C-6EC10BF1C9C0}" destId="{6EEABA82-CFB1-4462-A791-4DC618995F93}" srcOrd="0" destOrd="0" parTransId="{AEB817F4-42A0-4FCD-A129-3F224BC4E76E}" sibTransId="{1EA00CC3-B117-49A4-B9E1-EA44A618A9AC}"/>
    <dgm:cxn modelId="{22316C2B-7E85-4CC0-968D-CEF768BB9504}" type="presParOf" srcId="{E1997DFF-7B71-4DE4-9D23-528F92AD8997}" destId="{8DDF9934-D71D-4363-926C-7E69407CBCDB}" srcOrd="0" destOrd="0" presId="urn:microsoft.com/office/officeart/2008/layout/HexagonCluster"/>
    <dgm:cxn modelId="{CDF97F27-2895-4A57-81A1-AE5490B8DC92}" type="presParOf" srcId="{8DDF9934-D71D-4363-926C-7E69407CBCDB}" destId="{F21DAE70-22A1-422C-A52D-E29B3E5A27F2}" srcOrd="0" destOrd="0" presId="urn:microsoft.com/office/officeart/2008/layout/HexagonCluster"/>
    <dgm:cxn modelId="{7E7AF1A7-C12A-4E7D-9EF0-4B60469C70CF}" type="presParOf" srcId="{E1997DFF-7B71-4DE4-9D23-528F92AD8997}" destId="{ECC2B708-1199-4805-90C6-124678DA02E7}" srcOrd="1" destOrd="0" presId="urn:microsoft.com/office/officeart/2008/layout/HexagonCluster"/>
    <dgm:cxn modelId="{0F7522D8-CA5F-4FF3-A972-09F57A1308B9}" type="presParOf" srcId="{ECC2B708-1199-4805-90C6-124678DA02E7}" destId="{B7F9919D-27A6-451A-AD82-B97C175DBC93}" srcOrd="0" destOrd="0" presId="urn:microsoft.com/office/officeart/2008/layout/HexagonCluster"/>
    <dgm:cxn modelId="{F038450D-7C07-4362-AF68-60D293B2F1D7}" type="presParOf" srcId="{E1997DFF-7B71-4DE4-9D23-528F92AD8997}" destId="{E94B1CC0-E858-467C-B892-E15005948229}" srcOrd="2" destOrd="0" presId="urn:microsoft.com/office/officeart/2008/layout/HexagonCluster"/>
    <dgm:cxn modelId="{6BE3C845-49F3-4E9A-8859-B482D7FE403A}" type="presParOf" srcId="{E94B1CC0-E858-467C-B892-E15005948229}" destId="{24F33E9E-3BFA-4860-9BB5-A3CD542B8D34}" srcOrd="0" destOrd="0" presId="urn:microsoft.com/office/officeart/2008/layout/HexagonCluster"/>
    <dgm:cxn modelId="{FED9E706-2089-485E-A875-DB04DFD274C6}" type="presParOf" srcId="{E1997DFF-7B71-4DE4-9D23-528F92AD8997}" destId="{93B52C48-C832-47B3-9560-9131A4856108}" srcOrd="3" destOrd="0" presId="urn:microsoft.com/office/officeart/2008/layout/HexagonCluster"/>
    <dgm:cxn modelId="{B5E50C7F-B480-4A5D-923C-E646C8C67852}" type="presParOf" srcId="{93B52C48-C832-47B3-9560-9131A4856108}" destId="{BE3FC8CD-F315-4B1D-9501-BA024A98B032}" srcOrd="0" destOrd="0" presId="urn:microsoft.com/office/officeart/2008/layout/HexagonCluster"/>
    <dgm:cxn modelId="{B64E451D-E5A1-44C2-B9CC-8DB54EC30B50}" type="presParOf" srcId="{E1997DFF-7B71-4DE4-9D23-528F92AD8997}" destId="{6BC9A3B1-7822-4727-92B5-7D5AB0C9695A}" srcOrd="4" destOrd="0" presId="urn:microsoft.com/office/officeart/2008/layout/HexagonCluster"/>
    <dgm:cxn modelId="{DA818ACD-28E7-463B-A171-7C92B27D1DCC}" type="presParOf" srcId="{6BC9A3B1-7822-4727-92B5-7D5AB0C9695A}" destId="{0DE59765-D76F-4CB4-9777-0929C824AA3D}" srcOrd="0" destOrd="0" presId="urn:microsoft.com/office/officeart/2008/layout/HexagonCluster"/>
    <dgm:cxn modelId="{6A52F20D-E728-4EE5-881A-B02A32C0CF34}" type="presParOf" srcId="{E1997DFF-7B71-4DE4-9D23-528F92AD8997}" destId="{94C52777-EFB5-4406-93F6-493E5377B1E3}" srcOrd="5" destOrd="0" presId="urn:microsoft.com/office/officeart/2008/layout/HexagonCluster"/>
    <dgm:cxn modelId="{9BC73F01-DBB7-4D0E-9207-EA2232D804FF}" type="presParOf" srcId="{94C52777-EFB5-4406-93F6-493E5377B1E3}" destId="{B3E904FC-4D0F-4342-9EBB-8B04044AE30D}" srcOrd="0" destOrd="0" presId="urn:microsoft.com/office/officeart/2008/layout/HexagonCluster"/>
    <dgm:cxn modelId="{7ED3B24D-66CE-40FD-B48D-00015C2C5AA0}" type="presParOf" srcId="{E1997DFF-7B71-4DE4-9D23-528F92AD8997}" destId="{38F6FEA4-7E25-4710-B896-D43D35DDC1F3}" srcOrd="6" destOrd="0" presId="urn:microsoft.com/office/officeart/2008/layout/HexagonCluster"/>
    <dgm:cxn modelId="{070A1980-8262-40F5-9E2C-BD2E73E955F8}" type="presParOf" srcId="{38F6FEA4-7E25-4710-B896-D43D35DDC1F3}" destId="{A7A27DCC-24FB-4B2B-9CE7-DBB53E976F32}" srcOrd="0" destOrd="0" presId="urn:microsoft.com/office/officeart/2008/layout/HexagonCluster"/>
    <dgm:cxn modelId="{3D001B37-8E6A-4C8E-A883-2F7193E9195E}" type="presParOf" srcId="{E1997DFF-7B71-4DE4-9D23-528F92AD8997}" destId="{C06CEBBF-181B-41F7-9622-DAC89AC73A7F}" srcOrd="7" destOrd="0" presId="urn:microsoft.com/office/officeart/2008/layout/HexagonCluster"/>
    <dgm:cxn modelId="{7FE5B93E-B73C-4CF4-A08A-1E0B947EBB10}" type="presParOf" srcId="{C06CEBBF-181B-41F7-9622-DAC89AC73A7F}" destId="{2FEE92E6-6024-46B3-9E80-A0B384CB549F}" srcOrd="0" destOrd="0" presId="urn:microsoft.com/office/officeart/2008/layout/HexagonCluster"/>
    <dgm:cxn modelId="{DA1B342B-5253-4FAB-9E52-A786FD36B318}" type="presParOf" srcId="{E1997DFF-7B71-4DE4-9D23-528F92AD8997}" destId="{AA2AF435-EBF8-4F93-A93B-4B96C0419368}" srcOrd="8" destOrd="0" presId="urn:microsoft.com/office/officeart/2008/layout/HexagonCluster"/>
    <dgm:cxn modelId="{FE89910D-EB36-4B0D-A0A4-3774460E4FD1}" type="presParOf" srcId="{AA2AF435-EBF8-4F93-A93B-4B96C0419368}" destId="{17C0AB1D-3032-4235-B483-1F4F6B55FCA8}" srcOrd="0" destOrd="0" presId="urn:microsoft.com/office/officeart/2008/layout/HexagonCluster"/>
    <dgm:cxn modelId="{CA758093-CFB7-431E-A758-59D26DD837DD}" type="presParOf" srcId="{E1997DFF-7B71-4DE4-9D23-528F92AD8997}" destId="{DC0C756F-33C2-4913-AFCE-7EFEFDA3D86F}" srcOrd="9" destOrd="0" presId="urn:microsoft.com/office/officeart/2008/layout/HexagonCluster"/>
    <dgm:cxn modelId="{2D75E679-F7A9-4D3A-A930-912F6D5AED46}" type="presParOf" srcId="{DC0C756F-33C2-4913-AFCE-7EFEFDA3D86F}" destId="{B420B7ED-32E6-49A0-9A33-F4A7527389C1}" srcOrd="0" destOrd="0" presId="urn:microsoft.com/office/officeart/2008/layout/HexagonCluster"/>
    <dgm:cxn modelId="{5F45B665-7C18-41FF-B66E-FB3A1080A736}" type="presParOf" srcId="{E1997DFF-7B71-4DE4-9D23-528F92AD8997}" destId="{BAD41A01-4D08-449C-B307-83F5ED18438B}" srcOrd="10" destOrd="0" presId="urn:microsoft.com/office/officeart/2008/layout/HexagonCluster"/>
    <dgm:cxn modelId="{5112B7FC-7A39-4CD7-84EC-3F040238F6AD}" type="presParOf" srcId="{BAD41A01-4D08-449C-B307-83F5ED18438B}" destId="{2533C3DE-A07A-46B5-9352-AFD3F603142D}" srcOrd="0" destOrd="0" presId="urn:microsoft.com/office/officeart/2008/layout/HexagonCluster"/>
    <dgm:cxn modelId="{6DE80EE4-1572-4654-8914-D4DA540BD838}" type="presParOf" srcId="{E1997DFF-7B71-4DE4-9D23-528F92AD8997}" destId="{BD8388B5-1697-4B4C-9FFF-B2E30AB32E64}" srcOrd="11" destOrd="0" presId="urn:microsoft.com/office/officeart/2008/layout/HexagonCluster"/>
    <dgm:cxn modelId="{643047C4-B6AE-4C31-B88C-5A4C506D043C}"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C79B12ED-2EBD-42C1-8BA9-05876D24BF89}" type="presOf" srcId="{A25D4A9A-A774-40C0-995C-3F35329D2B11}" destId="{A7A27DCC-24FB-4B2B-9CE7-DBB53E976F32}" srcOrd="0" destOrd="0" presId="urn:microsoft.com/office/officeart/2008/layout/HexagonCluster"/>
    <dgm:cxn modelId="{E7B09F61-2791-4C7C-BC04-2FA6D6E7DCA8}" type="presOf" srcId="{7D7648B6-A8DC-490C-9A9C-6EC10BF1C9C0}" destId="{E1997DFF-7B71-4DE4-9D23-528F92AD8997}"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C5CAD846-24ED-4940-88CB-64371B66C715}" type="presOf" srcId="{6EEABA82-CFB1-4462-A791-4DC618995F93}" destId="{F21DAE70-22A1-422C-A52D-E29B3E5A27F2}"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DF50509D-A34A-408D-9433-042D5CEC9781}" type="presOf" srcId="{1EA00CC3-B117-49A4-B9E1-EA44A618A9AC}" destId="{24F33E9E-3BFA-4860-9BB5-A3CD542B8D34}" srcOrd="0" destOrd="0" presId="urn:microsoft.com/office/officeart/2008/layout/HexagonCluster"/>
    <dgm:cxn modelId="{F44A5C49-6C27-474E-997A-FAEFE1EB7A56}" type="presOf" srcId="{62BBA66B-01E4-49B7-8CC1-52CC5442B454}" destId="{17C0AB1D-3032-4235-B483-1F4F6B55FCA8}" srcOrd="0" destOrd="0" presId="urn:microsoft.com/office/officeart/2008/layout/HexagonCluster"/>
    <dgm:cxn modelId="{24E141A1-5983-46E3-8A9F-FCB0D7FC8B1E}" type="presOf" srcId="{5FE6A989-4745-46FD-8D07-2CF804147BF3}" destId="{2533C3DE-A07A-46B5-9352-AFD3F603142D}" srcOrd="0" destOrd="0" presId="urn:microsoft.com/office/officeart/2008/layout/HexagonCluster"/>
    <dgm:cxn modelId="{1DC10BFE-43EA-4477-96AA-93BCE01464F5}" srcId="{7D7648B6-A8DC-490C-9A9C-6EC10BF1C9C0}" destId="{6EEABA82-CFB1-4462-A791-4DC618995F93}" srcOrd="0" destOrd="0" parTransId="{AEB817F4-42A0-4FCD-A129-3F224BC4E76E}" sibTransId="{1EA00CC3-B117-49A4-B9E1-EA44A618A9AC}"/>
    <dgm:cxn modelId="{FAFB5FC4-3E8C-4A48-A3D8-B0B5D67F3CB7}" type="presOf" srcId="{B844B208-2D04-412B-8E8A-D37F4E4E0266}" destId="{0DE59765-D76F-4CB4-9777-0929C824AA3D}" srcOrd="0" destOrd="0" presId="urn:microsoft.com/office/officeart/2008/layout/HexagonCluster"/>
    <dgm:cxn modelId="{A5413B80-D385-47B6-BDA2-4D8675B92291}" type="presParOf" srcId="{E1997DFF-7B71-4DE4-9D23-528F92AD8997}" destId="{8DDF9934-D71D-4363-926C-7E69407CBCDB}" srcOrd="0" destOrd="0" presId="urn:microsoft.com/office/officeart/2008/layout/HexagonCluster"/>
    <dgm:cxn modelId="{2E6B0445-BB16-46EB-A193-B9B446EED8CF}" type="presParOf" srcId="{8DDF9934-D71D-4363-926C-7E69407CBCDB}" destId="{F21DAE70-22A1-422C-A52D-E29B3E5A27F2}" srcOrd="0" destOrd="0" presId="urn:microsoft.com/office/officeart/2008/layout/HexagonCluster"/>
    <dgm:cxn modelId="{AB74FDE0-9D23-468D-A58A-2EBD7FD6E641}" type="presParOf" srcId="{E1997DFF-7B71-4DE4-9D23-528F92AD8997}" destId="{ECC2B708-1199-4805-90C6-124678DA02E7}" srcOrd="1" destOrd="0" presId="urn:microsoft.com/office/officeart/2008/layout/HexagonCluster"/>
    <dgm:cxn modelId="{86035B7A-C4B8-4D43-A575-31C76A5AC309}" type="presParOf" srcId="{ECC2B708-1199-4805-90C6-124678DA02E7}" destId="{B7F9919D-27A6-451A-AD82-B97C175DBC93}" srcOrd="0" destOrd="0" presId="urn:microsoft.com/office/officeart/2008/layout/HexagonCluster"/>
    <dgm:cxn modelId="{ADE9D708-D41F-4C53-BC9D-04DAC67A5B7F}" type="presParOf" srcId="{E1997DFF-7B71-4DE4-9D23-528F92AD8997}" destId="{E94B1CC0-E858-467C-B892-E15005948229}" srcOrd="2" destOrd="0" presId="urn:microsoft.com/office/officeart/2008/layout/HexagonCluster"/>
    <dgm:cxn modelId="{D7F0C9F4-570A-4BBB-85BB-ED87BE9E4CED}" type="presParOf" srcId="{E94B1CC0-E858-467C-B892-E15005948229}" destId="{24F33E9E-3BFA-4860-9BB5-A3CD542B8D34}" srcOrd="0" destOrd="0" presId="urn:microsoft.com/office/officeart/2008/layout/HexagonCluster"/>
    <dgm:cxn modelId="{4C59EE31-C543-453A-B28B-73E8CE82640A}" type="presParOf" srcId="{E1997DFF-7B71-4DE4-9D23-528F92AD8997}" destId="{93B52C48-C832-47B3-9560-9131A4856108}" srcOrd="3" destOrd="0" presId="urn:microsoft.com/office/officeart/2008/layout/HexagonCluster"/>
    <dgm:cxn modelId="{7E016227-0D40-4E9E-A3E6-9FE3BF635EEC}" type="presParOf" srcId="{93B52C48-C832-47B3-9560-9131A4856108}" destId="{BE3FC8CD-F315-4B1D-9501-BA024A98B032}" srcOrd="0" destOrd="0" presId="urn:microsoft.com/office/officeart/2008/layout/HexagonCluster"/>
    <dgm:cxn modelId="{6E5A2BB2-5994-48A8-8BCA-794BE9C294BD}" type="presParOf" srcId="{E1997DFF-7B71-4DE4-9D23-528F92AD8997}" destId="{6BC9A3B1-7822-4727-92B5-7D5AB0C9695A}" srcOrd="4" destOrd="0" presId="urn:microsoft.com/office/officeart/2008/layout/HexagonCluster"/>
    <dgm:cxn modelId="{4018B2B2-A4D3-422A-9E39-ED45703DAC32}" type="presParOf" srcId="{6BC9A3B1-7822-4727-92B5-7D5AB0C9695A}" destId="{0DE59765-D76F-4CB4-9777-0929C824AA3D}" srcOrd="0" destOrd="0" presId="urn:microsoft.com/office/officeart/2008/layout/HexagonCluster"/>
    <dgm:cxn modelId="{2BB4C65C-E4E8-4A08-ACE7-84816882ED44}" type="presParOf" srcId="{E1997DFF-7B71-4DE4-9D23-528F92AD8997}" destId="{94C52777-EFB5-4406-93F6-493E5377B1E3}" srcOrd="5" destOrd="0" presId="urn:microsoft.com/office/officeart/2008/layout/HexagonCluster"/>
    <dgm:cxn modelId="{0BDC6386-72E8-438C-8E33-50AF5D39962A}" type="presParOf" srcId="{94C52777-EFB5-4406-93F6-493E5377B1E3}" destId="{B3E904FC-4D0F-4342-9EBB-8B04044AE30D}" srcOrd="0" destOrd="0" presId="urn:microsoft.com/office/officeart/2008/layout/HexagonCluster"/>
    <dgm:cxn modelId="{A8B91C6B-B1BD-4B4A-8561-2DA1AAA10D33}" type="presParOf" srcId="{E1997DFF-7B71-4DE4-9D23-528F92AD8997}" destId="{38F6FEA4-7E25-4710-B896-D43D35DDC1F3}" srcOrd="6" destOrd="0" presId="urn:microsoft.com/office/officeart/2008/layout/HexagonCluster"/>
    <dgm:cxn modelId="{3A2BEB43-DA57-49D2-ACC2-E0CE44358582}" type="presParOf" srcId="{38F6FEA4-7E25-4710-B896-D43D35DDC1F3}" destId="{A7A27DCC-24FB-4B2B-9CE7-DBB53E976F32}" srcOrd="0" destOrd="0" presId="urn:microsoft.com/office/officeart/2008/layout/HexagonCluster"/>
    <dgm:cxn modelId="{6D7CEC84-A8A6-4A5D-A788-DB20AC07168B}" type="presParOf" srcId="{E1997DFF-7B71-4DE4-9D23-528F92AD8997}" destId="{C06CEBBF-181B-41F7-9622-DAC89AC73A7F}" srcOrd="7" destOrd="0" presId="urn:microsoft.com/office/officeart/2008/layout/HexagonCluster"/>
    <dgm:cxn modelId="{916E5C94-D853-43BB-A036-4602C21FED21}" type="presParOf" srcId="{C06CEBBF-181B-41F7-9622-DAC89AC73A7F}" destId="{2FEE92E6-6024-46B3-9E80-A0B384CB549F}" srcOrd="0" destOrd="0" presId="urn:microsoft.com/office/officeart/2008/layout/HexagonCluster"/>
    <dgm:cxn modelId="{41137423-A252-4896-B186-1D46F0948EE7}" type="presParOf" srcId="{E1997DFF-7B71-4DE4-9D23-528F92AD8997}" destId="{AA2AF435-EBF8-4F93-A93B-4B96C0419368}" srcOrd="8" destOrd="0" presId="urn:microsoft.com/office/officeart/2008/layout/HexagonCluster"/>
    <dgm:cxn modelId="{2954A9B9-9A86-4335-B520-4BCDEF1E93C6}" type="presParOf" srcId="{AA2AF435-EBF8-4F93-A93B-4B96C0419368}" destId="{17C0AB1D-3032-4235-B483-1F4F6B55FCA8}" srcOrd="0" destOrd="0" presId="urn:microsoft.com/office/officeart/2008/layout/HexagonCluster"/>
    <dgm:cxn modelId="{6C1ADB29-F862-4526-8C6E-C80BD8CF9149}" type="presParOf" srcId="{E1997DFF-7B71-4DE4-9D23-528F92AD8997}" destId="{DC0C756F-33C2-4913-AFCE-7EFEFDA3D86F}" srcOrd="9" destOrd="0" presId="urn:microsoft.com/office/officeart/2008/layout/HexagonCluster"/>
    <dgm:cxn modelId="{198B98B7-17D1-480F-83AA-B906DD8F2F73}" type="presParOf" srcId="{DC0C756F-33C2-4913-AFCE-7EFEFDA3D86F}" destId="{B420B7ED-32E6-49A0-9A33-F4A7527389C1}" srcOrd="0" destOrd="0" presId="urn:microsoft.com/office/officeart/2008/layout/HexagonCluster"/>
    <dgm:cxn modelId="{E082A61C-1831-4027-8B6F-4E7237B88CD3}" type="presParOf" srcId="{E1997DFF-7B71-4DE4-9D23-528F92AD8997}" destId="{BAD41A01-4D08-449C-B307-83F5ED18438B}" srcOrd="10" destOrd="0" presId="urn:microsoft.com/office/officeart/2008/layout/HexagonCluster"/>
    <dgm:cxn modelId="{2C60AC7F-1F99-41F8-979B-CC983CFB045C}" type="presParOf" srcId="{BAD41A01-4D08-449C-B307-83F5ED18438B}" destId="{2533C3DE-A07A-46B5-9352-AFD3F603142D}" srcOrd="0" destOrd="0" presId="urn:microsoft.com/office/officeart/2008/layout/HexagonCluster"/>
    <dgm:cxn modelId="{1E6EB27A-9EC0-4E47-A7E1-504AA461C756}" type="presParOf" srcId="{E1997DFF-7B71-4DE4-9D23-528F92AD8997}" destId="{BD8388B5-1697-4B4C-9FFF-B2E30AB32E64}" srcOrd="11" destOrd="0" presId="urn:microsoft.com/office/officeart/2008/layout/HexagonCluster"/>
    <dgm:cxn modelId="{4C23F0A8-6B43-495C-89CD-5D8F68603429}"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879A18DD-858D-42DB-ACEF-D3B3E299533F}" type="presOf" srcId="{7D7648B6-A8DC-490C-9A9C-6EC10BF1C9C0}" destId="{E1997DFF-7B71-4DE4-9D23-528F92AD8997}" srcOrd="0" destOrd="0" presId="urn:microsoft.com/office/officeart/2008/layout/HexagonCluster"/>
    <dgm:cxn modelId="{FBC4C14B-1F57-4482-B601-27F586A63ECA}" type="presOf" srcId="{B844B208-2D04-412B-8E8A-D37F4E4E0266}" destId="{0DE59765-D76F-4CB4-9777-0929C824AA3D}"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D1A3DC42-4EB5-4240-AE37-A187A8C3B4AE}" type="presOf" srcId="{6EEABA82-CFB1-4462-A791-4DC618995F93}" destId="{F21DAE70-22A1-422C-A52D-E29B3E5A27F2}" srcOrd="0" destOrd="0" presId="urn:microsoft.com/office/officeart/2008/layout/HexagonCluster"/>
    <dgm:cxn modelId="{5809DE15-8443-45EE-808F-62A0120C6A73}" type="presOf" srcId="{A25D4A9A-A774-40C0-995C-3F35329D2B11}" destId="{A7A27DCC-24FB-4B2B-9CE7-DBB53E976F32}" srcOrd="0" destOrd="0" presId="urn:microsoft.com/office/officeart/2008/layout/HexagonCluster"/>
    <dgm:cxn modelId="{46B776DF-4AE8-4084-BC1B-36E5C6D95B2A}" type="presOf" srcId="{5FE6A989-4745-46FD-8D07-2CF804147BF3}" destId="{2533C3DE-A07A-46B5-9352-AFD3F603142D}"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2DCE2474-2463-4840-B71E-10069BDCF15C}" type="presOf" srcId="{62BBA66B-01E4-49B7-8CC1-52CC5442B454}" destId="{17C0AB1D-3032-4235-B483-1F4F6B55FCA8}" srcOrd="0" destOrd="0" presId="urn:microsoft.com/office/officeart/2008/layout/HexagonCluster"/>
    <dgm:cxn modelId="{BC95D904-F8A1-4DD7-87B5-609E9A6A2311}" type="presOf" srcId="{1EA00CC3-B117-49A4-B9E1-EA44A618A9AC}" destId="{24F33E9E-3BFA-4860-9BB5-A3CD542B8D34}" srcOrd="0" destOrd="0" presId="urn:microsoft.com/office/officeart/2008/layout/HexagonCluster"/>
    <dgm:cxn modelId="{1DC10BFE-43EA-4477-96AA-93BCE01464F5}" srcId="{7D7648B6-A8DC-490C-9A9C-6EC10BF1C9C0}" destId="{6EEABA82-CFB1-4462-A791-4DC618995F93}" srcOrd="0" destOrd="0" parTransId="{AEB817F4-42A0-4FCD-A129-3F224BC4E76E}" sibTransId="{1EA00CC3-B117-49A4-B9E1-EA44A618A9AC}"/>
    <dgm:cxn modelId="{EE7DCFB4-42F3-4033-A4FF-9992E4099D44}" type="presParOf" srcId="{E1997DFF-7B71-4DE4-9D23-528F92AD8997}" destId="{8DDF9934-D71D-4363-926C-7E69407CBCDB}" srcOrd="0" destOrd="0" presId="urn:microsoft.com/office/officeart/2008/layout/HexagonCluster"/>
    <dgm:cxn modelId="{A49900F5-BACE-4A2C-8CD6-EE44248B3704}" type="presParOf" srcId="{8DDF9934-D71D-4363-926C-7E69407CBCDB}" destId="{F21DAE70-22A1-422C-A52D-E29B3E5A27F2}" srcOrd="0" destOrd="0" presId="urn:microsoft.com/office/officeart/2008/layout/HexagonCluster"/>
    <dgm:cxn modelId="{BC06414D-5BB3-4E59-A8F4-B032BCEABE27}" type="presParOf" srcId="{E1997DFF-7B71-4DE4-9D23-528F92AD8997}" destId="{ECC2B708-1199-4805-90C6-124678DA02E7}" srcOrd="1" destOrd="0" presId="urn:microsoft.com/office/officeart/2008/layout/HexagonCluster"/>
    <dgm:cxn modelId="{446AFFC5-61A1-4CC0-B539-08B27077367A}" type="presParOf" srcId="{ECC2B708-1199-4805-90C6-124678DA02E7}" destId="{B7F9919D-27A6-451A-AD82-B97C175DBC93}" srcOrd="0" destOrd="0" presId="urn:microsoft.com/office/officeart/2008/layout/HexagonCluster"/>
    <dgm:cxn modelId="{3342EE17-37BF-407D-AD47-314BC8AB6B85}" type="presParOf" srcId="{E1997DFF-7B71-4DE4-9D23-528F92AD8997}" destId="{E94B1CC0-E858-467C-B892-E15005948229}" srcOrd="2" destOrd="0" presId="urn:microsoft.com/office/officeart/2008/layout/HexagonCluster"/>
    <dgm:cxn modelId="{E9E3017A-7C26-4E6E-834C-A73D0BA6BCEF}" type="presParOf" srcId="{E94B1CC0-E858-467C-B892-E15005948229}" destId="{24F33E9E-3BFA-4860-9BB5-A3CD542B8D34}" srcOrd="0" destOrd="0" presId="urn:microsoft.com/office/officeart/2008/layout/HexagonCluster"/>
    <dgm:cxn modelId="{7AEBDB9A-57F8-4DB4-B95C-DE1282947425}" type="presParOf" srcId="{E1997DFF-7B71-4DE4-9D23-528F92AD8997}" destId="{93B52C48-C832-47B3-9560-9131A4856108}" srcOrd="3" destOrd="0" presId="urn:microsoft.com/office/officeart/2008/layout/HexagonCluster"/>
    <dgm:cxn modelId="{320906E5-3925-44DD-B6B3-D429DAF319FD}" type="presParOf" srcId="{93B52C48-C832-47B3-9560-9131A4856108}" destId="{BE3FC8CD-F315-4B1D-9501-BA024A98B032}" srcOrd="0" destOrd="0" presId="urn:microsoft.com/office/officeart/2008/layout/HexagonCluster"/>
    <dgm:cxn modelId="{D5A9D0EB-4C62-4DBB-BFB6-1CFC24DAC610}" type="presParOf" srcId="{E1997DFF-7B71-4DE4-9D23-528F92AD8997}" destId="{6BC9A3B1-7822-4727-92B5-7D5AB0C9695A}" srcOrd="4" destOrd="0" presId="urn:microsoft.com/office/officeart/2008/layout/HexagonCluster"/>
    <dgm:cxn modelId="{A4A13244-4C15-43AA-B841-1DC5D8853669}" type="presParOf" srcId="{6BC9A3B1-7822-4727-92B5-7D5AB0C9695A}" destId="{0DE59765-D76F-4CB4-9777-0929C824AA3D}" srcOrd="0" destOrd="0" presId="urn:microsoft.com/office/officeart/2008/layout/HexagonCluster"/>
    <dgm:cxn modelId="{F7F8A926-F6BC-42AE-9E10-950C3B129837}" type="presParOf" srcId="{E1997DFF-7B71-4DE4-9D23-528F92AD8997}" destId="{94C52777-EFB5-4406-93F6-493E5377B1E3}" srcOrd="5" destOrd="0" presId="urn:microsoft.com/office/officeart/2008/layout/HexagonCluster"/>
    <dgm:cxn modelId="{1808E994-7F5D-4CFE-B2F2-F3447E36787B}" type="presParOf" srcId="{94C52777-EFB5-4406-93F6-493E5377B1E3}" destId="{B3E904FC-4D0F-4342-9EBB-8B04044AE30D}" srcOrd="0" destOrd="0" presId="urn:microsoft.com/office/officeart/2008/layout/HexagonCluster"/>
    <dgm:cxn modelId="{50315D44-6143-4D87-B019-B907D775B185}" type="presParOf" srcId="{E1997DFF-7B71-4DE4-9D23-528F92AD8997}" destId="{38F6FEA4-7E25-4710-B896-D43D35DDC1F3}" srcOrd="6" destOrd="0" presId="urn:microsoft.com/office/officeart/2008/layout/HexagonCluster"/>
    <dgm:cxn modelId="{51366CF3-9EC4-4112-9C7C-838E27AE28A5}" type="presParOf" srcId="{38F6FEA4-7E25-4710-B896-D43D35DDC1F3}" destId="{A7A27DCC-24FB-4B2B-9CE7-DBB53E976F32}" srcOrd="0" destOrd="0" presId="urn:microsoft.com/office/officeart/2008/layout/HexagonCluster"/>
    <dgm:cxn modelId="{EADCDF2F-7811-42FA-999E-FA7A2997AD56}" type="presParOf" srcId="{E1997DFF-7B71-4DE4-9D23-528F92AD8997}" destId="{C06CEBBF-181B-41F7-9622-DAC89AC73A7F}" srcOrd="7" destOrd="0" presId="urn:microsoft.com/office/officeart/2008/layout/HexagonCluster"/>
    <dgm:cxn modelId="{34A5F881-FFC3-4568-8BC2-EAC8B5F70F52}" type="presParOf" srcId="{C06CEBBF-181B-41F7-9622-DAC89AC73A7F}" destId="{2FEE92E6-6024-46B3-9E80-A0B384CB549F}" srcOrd="0" destOrd="0" presId="urn:microsoft.com/office/officeart/2008/layout/HexagonCluster"/>
    <dgm:cxn modelId="{C09E93C3-B41E-4B21-8C6F-68337A659369}" type="presParOf" srcId="{E1997DFF-7B71-4DE4-9D23-528F92AD8997}" destId="{AA2AF435-EBF8-4F93-A93B-4B96C0419368}" srcOrd="8" destOrd="0" presId="urn:microsoft.com/office/officeart/2008/layout/HexagonCluster"/>
    <dgm:cxn modelId="{A3096B8A-4CE5-4D5E-9ED3-C148F6AF390E}" type="presParOf" srcId="{AA2AF435-EBF8-4F93-A93B-4B96C0419368}" destId="{17C0AB1D-3032-4235-B483-1F4F6B55FCA8}" srcOrd="0" destOrd="0" presId="urn:microsoft.com/office/officeart/2008/layout/HexagonCluster"/>
    <dgm:cxn modelId="{791F9780-4A51-45B8-9B8E-756D827FA9E2}" type="presParOf" srcId="{E1997DFF-7B71-4DE4-9D23-528F92AD8997}" destId="{DC0C756F-33C2-4913-AFCE-7EFEFDA3D86F}" srcOrd="9" destOrd="0" presId="urn:microsoft.com/office/officeart/2008/layout/HexagonCluster"/>
    <dgm:cxn modelId="{9ACCCD58-EE68-40AD-BA4C-CCD4375636A8}" type="presParOf" srcId="{DC0C756F-33C2-4913-AFCE-7EFEFDA3D86F}" destId="{B420B7ED-32E6-49A0-9A33-F4A7527389C1}" srcOrd="0" destOrd="0" presId="urn:microsoft.com/office/officeart/2008/layout/HexagonCluster"/>
    <dgm:cxn modelId="{4F2E43FF-65AF-40D1-873B-E36A0593249D}" type="presParOf" srcId="{E1997DFF-7B71-4DE4-9D23-528F92AD8997}" destId="{BAD41A01-4D08-449C-B307-83F5ED18438B}" srcOrd="10" destOrd="0" presId="urn:microsoft.com/office/officeart/2008/layout/HexagonCluster"/>
    <dgm:cxn modelId="{1D183B9B-9099-4FA9-96D0-11996204B977}" type="presParOf" srcId="{BAD41A01-4D08-449C-B307-83F5ED18438B}" destId="{2533C3DE-A07A-46B5-9352-AFD3F603142D}" srcOrd="0" destOrd="0" presId="urn:microsoft.com/office/officeart/2008/layout/HexagonCluster"/>
    <dgm:cxn modelId="{344BC08A-823C-4DFE-B26D-A7CB53FEDD62}" type="presParOf" srcId="{E1997DFF-7B71-4DE4-9D23-528F92AD8997}" destId="{BD8388B5-1697-4B4C-9FFF-B2E30AB32E64}" srcOrd="11" destOrd="0" presId="urn:microsoft.com/office/officeart/2008/layout/HexagonCluster"/>
    <dgm:cxn modelId="{A65A5989-B8F7-47D9-AB8F-CCD9B3286684}"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1DC10BFE-43EA-4477-96AA-93BCE01464F5}" srcId="{7D7648B6-A8DC-490C-9A9C-6EC10BF1C9C0}" destId="{6EEABA82-CFB1-4462-A791-4DC618995F93}" srcOrd="0" destOrd="0" parTransId="{AEB817F4-42A0-4FCD-A129-3F224BC4E76E}" sibTransId="{1EA00CC3-B117-49A4-B9E1-EA44A618A9AC}"/>
    <dgm:cxn modelId="{F460E96B-4D8F-49C2-AD77-25D0346489E1}" type="presOf" srcId="{A25D4A9A-A774-40C0-995C-3F35329D2B11}" destId="{A7A27DCC-24FB-4B2B-9CE7-DBB53E976F32}"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21BFC809-5A28-4E00-9C8D-9DA7DC4238CB}" type="presOf" srcId="{7D7648B6-A8DC-490C-9A9C-6EC10BF1C9C0}" destId="{E1997DFF-7B71-4DE4-9D23-528F92AD8997}" srcOrd="0" destOrd="0" presId="urn:microsoft.com/office/officeart/2008/layout/HexagonCluster"/>
    <dgm:cxn modelId="{14814740-6B2C-4E00-90BB-81E9B48608DF}" type="presOf" srcId="{5FE6A989-4745-46FD-8D07-2CF804147BF3}" destId="{2533C3DE-A07A-46B5-9352-AFD3F603142D}" srcOrd="0" destOrd="0" presId="urn:microsoft.com/office/officeart/2008/layout/HexagonCluster"/>
    <dgm:cxn modelId="{573476BE-622E-428B-9F59-162DFB5F6A40}" type="presOf" srcId="{1EA00CC3-B117-49A4-B9E1-EA44A618A9AC}" destId="{24F33E9E-3BFA-4860-9BB5-A3CD542B8D34}" srcOrd="0" destOrd="0" presId="urn:microsoft.com/office/officeart/2008/layout/HexagonCluster"/>
    <dgm:cxn modelId="{810B6F65-1495-463D-AC48-1AC0A6A0EF28}" type="presOf" srcId="{B844B208-2D04-412B-8E8A-D37F4E4E0266}" destId="{0DE59765-D76F-4CB4-9777-0929C824AA3D}" srcOrd="0" destOrd="0" presId="urn:microsoft.com/office/officeart/2008/layout/HexagonCluster"/>
    <dgm:cxn modelId="{B6158A76-03A8-4CF9-B0D9-2F4F2431E835}" type="presOf" srcId="{62BBA66B-01E4-49B7-8CC1-52CC5442B454}" destId="{17C0AB1D-3032-4235-B483-1F4F6B55FCA8}"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40F6B94F-3CA8-4331-AA44-261F518DD450}" type="presOf" srcId="{6EEABA82-CFB1-4462-A791-4DC618995F93}" destId="{F21DAE70-22A1-422C-A52D-E29B3E5A27F2}" srcOrd="0" destOrd="0" presId="urn:microsoft.com/office/officeart/2008/layout/HexagonCluster"/>
    <dgm:cxn modelId="{B5C02FA8-8434-4A92-9FC2-BBE245D0124E}" type="presParOf" srcId="{E1997DFF-7B71-4DE4-9D23-528F92AD8997}" destId="{8DDF9934-D71D-4363-926C-7E69407CBCDB}" srcOrd="0" destOrd="0" presId="urn:microsoft.com/office/officeart/2008/layout/HexagonCluster"/>
    <dgm:cxn modelId="{A3590BD9-1CC1-4EB9-A94E-0DC7A517B4F5}" type="presParOf" srcId="{8DDF9934-D71D-4363-926C-7E69407CBCDB}" destId="{F21DAE70-22A1-422C-A52D-E29B3E5A27F2}" srcOrd="0" destOrd="0" presId="urn:microsoft.com/office/officeart/2008/layout/HexagonCluster"/>
    <dgm:cxn modelId="{E06F74F7-6DAA-452C-A9E1-559C64A206B0}" type="presParOf" srcId="{E1997DFF-7B71-4DE4-9D23-528F92AD8997}" destId="{ECC2B708-1199-4805-90C6-124678DA02E7}" srcOrd="1" destOrd="0" presId="urn:microsoft.com/office/officeart/2008/layout/HexagonCluster"/>
    <dgm:cxn modelId="{1C7DE542-F5AD-47C8-A9BB-6C360688A071}" type="presParOf" srcId="{ECC2B708-1199-4805-90C6-124678DA02E7}" destId="{B7F9919D-27A6-451A-AD82-B97C175DBC93}" srcOrd="0" destOrd="0" presId="urn:microsoft.com/office/officeart/2008/layout/HexagonCluster"/>
    <dgm:cxn modelId="{02D54866-1587-4986-A995-58433C3B7BB6}" type="presParOf" srcId="{E1997DFF-7B71-4DE4-9D23-528F92AD8997}" destId="{E94B1CC0-E858-467C-B892-E15005948229}" srcOrd="2" destOrd="0" presId="urn:microsoft.com/office/officeart/2008/layout/HexagonCluster"/>
    <dgm:cxn modelId="{BE7BFE26-6331-4070-B932-9FA9C2ADFD45}" type="presParOf" srcId="{E94B1CC0-E858-467C-B892-E15005948229}" destId="{24F33E9E-3BFA-4860-9BB5-A3CD542B8D34}" srcOrd="0" destOrd="0" presId="urn:microsoft.com/office/officeart/2008/layout/HexagonCluster"/>
    <dgm:cxn modelId="{6BA6B63D-AB12-488D-9EE2-4CD96269F54C}" type="presParOf" srcId="{E1997DFF-7B71-4DE4-9D23-528F92AD8997}" destId="{93B52C48-C832-47B3-9560-9131A4856108}" srcOrd="3" destOrd="0" presId="urn:microsoft.com/office/officeart/2008/layout/HexagonCluster"/>
    <dgm:cxn modelId="{212C385F-EB7D-4205-9362-1FD0C3204254}" type="presParOf" srcId="{93B52C48-C832-47B3-9560-9131A4856108}" destId="{BE3FC8CD-F315-4B1D-9501-BA024A98B032}" srcOrd="0" destOrd="0" presId="urn:microsoft.com/office/officeart/2008/layout/HexagonCluster"/>
    <dgm:cxn modelId="{4C60730D-7A78-44C9-8A07-D4DF676C6BD2}" type="presParOf" srcId="{E1997DFF-7B71-4DE4-9D23-528F92AD8997}" destId="{6BC9A3B1-7822-4727-92B5-7D5AB0C9695A}" srcOrd="4" destOrd="0" presId="urn:microsoft.com/office/officeart/2008/layout/HexagonCluster"/>
    <dgm:cxn modelId="{6C4D8EED-4E4F-4A8D-8360-5446A7DCFE2C}" type="presParOf" srcId="{6BC9A3B1-7822-4727-92B5-7D5AB0C9695A}" destId="{0DE59765-D76F-4CB4-9777-0929C824AA3D}" srcOrd="0" destOrd="0" presId="urn:microsoft.com/office/officeart/2008/layout/HexagonCluster"/>
    <dgm:cxn modelId="{19041E5E-A155-4A61-9D12-B3B16E8EAA72}" type="presParOf" srcId="{E1997DFF-7B71-4DE4-9D23-528F92AD8997}" destId="{94C52777-EFB5-4406-93F6-493E5377B1E3}" srcOrd="5" destOrd="0" presId="urn:microsoft.com/office/officeart/2008/layout/HexagonCluster"/>
    <dgm:cxn modelId="{DD5F9675-8C35-4AF0-AD80-F54D54604749}" type="presParOf" srcId="{94C52777-EFB5-4406-93F6-493E5377B1E3}" destId="{B3E904FC-4D0F-4342-9EBB-8B04044AE30D}" srcOrd="0" destOrd="0" presId="urn:microsoft.com/office/officeart/2008/layout/HexagonCluster"/>
    <dgm:cxn modelId="{A1B2D9C3-33BA-417E-98FB-A80B85662AA7}" type="presParOf" srcId="{E1997DFF-7B71-4DE4-9D23-528F92AD8997}" destId="{38F6FEA4-7E25-4710-B896-D43D35DDC1F3}" srcOrd="6" destOrd="0" presId="urn:microsoft.com/office/officeart/2008/layout/HexagonCluster"/>
    <dgm:cxn modelId="{3305D32C-6B05-4BF2-BBCB-54DEB1817460}" type="presParOf" srcId="{38F6FEA4-7E25-4710-B896-D43D35DDC1F3}" destId="{A7A27DCC-24FB-4B2B-9CE7-DBB53E976F32}" srcOrd="0" destOrd="0" presId="urn:microsoft.com/office/officeart/2008/layout/HexagonCluster"/>
    <dgm:cxn modelId="{0F7DC17B-69CA-4E2B-95CA-13EBB5DCAEEE}" type="presParOf" srcId="{E1997DFF-7B71-4DE4-9D23-528F92AD8997}" destId="{C06CEBBF-181B-41F7-9622-DAC89AC73A7F}" srcOrd="7" destOrd="0" presId="urn:microsoft.com/office/officeart/2008/layout/HexagonCluster"/>
    <dgm:cxn modelId="{F31E7DA6-656E-4D3F-9BF3-0963A52A41D8}" type="presParOf" srcId="{C06CEBBF-181B-41F7-9622-DAC89AC73A7F}" destId="{2FEE92E6-6024-46B3-9E80-A0B384CB549F}" srcOrd="0" destOrd="0" presId="urn:microsoft.com/office/officeart/2008/layout/HexagonCluster"/>
    <dgm:cxn modelId="{C7875DBC-8F92-4EE6-8DAA-1B5FB3F97C8F}" type="presParOf" srcId="{E1997DFF-7B71-4DE4-9D23-528F92AD8997}" destId="{AA2AF435-EBF8-4F93-A93B-4B96C0419368}" srcOrd="8" destOrd="0" presId="urn:microsoft.com/office/officeart/2008/layout/HexagonCluster"/>
    <dgm:cxn modelId="{368D8F6B-AA39-4867-8239-59FCC9D3CF06}" type="presParOf" srcId="{AA2AF435-EBF8-4F93-A93B-4B96C0419368}" destId="{17C0AB1D-3032-4235-B483-1F4F6B55FCA8}" srcOrd="0" destOrd="0" presId="urn:microsoft.com/office/officeart/2008/layout/HexagonCluster"/>
    <dgm:cxn modelId="{BBC39635-D967-4B45-A097-9159F8F52C0C}" type="presParOf" srcId="{E1997DFF-7B71-4DE4-9D23-528F92AD8997}" destId="{DC0C756F-33C2-4913-AFCE-7EFEFDA3D86F}" srcOrd="9" destOrd="0" presId="urn:microsoft.com/office/officeart/2008/layout/HexagonCluster"/>
    <dgm:cxn modelId="{29A8CD73-929E-4760-87C4-EAC63DF85A3F}" type="presParOf" srcId="{DC0C756F-33C2-4913-AFCE-7EFEFDA3D86F}" destId="{B420B7ED-32E6-49A0-9A33-F4A7527389C1}" srcOrd="0" destOrd="0" presId="urn:microsoft.com/office/officeart/2008/layout/HexagonCluster"/>
    <dgm:cxn modelId="{897C5A31-C8A1-4809-8B4D-4FE9635FA538}" type="presParOf" srcId="{E1997DFF-7B71-4DE4-9D23-528F92AD8997}" destId="{BAD41A01-4D08-449C-B307-83F5ED18438B}" srcOrd="10" destOrd="0" presId="urn:microsoft.com/office/officeart/2008/layout/HexagonCluster"/>
    <dgm:cxn modelId="{62A53D0C-1E62-4CEB-803A-0D52925A0E57}" type="presParOf" srcId="{BAD41A01-4D08-449C-B307-83F5ED18438B}" destId="{2533C3DE-A07A-46B5-9352-AFD3F603142D}" srcOrd="0" destOrd="0" presId="urn:microsoft.com/office/officeart/2008/layout/HexagonCluster"/>
    <dgm:cxn modelId="{9736E0DE-314B-48F7-9610-347C87A7E56B}" type="presParOf" srcId="{E1997DFF-7B71-4DE4-9D23-528F92AD8997}" destId="{BD8388B5-1697-4B4C-9FFF-B2E30AB32E64}" srcOrd="11" destOrd="0" presId="urn:microsoft.com/office/officeart/2008/layout/HexagonCluster"/>
    <dgm:cxn modelId="{DEEEE6F7-8E92-474E-9CE9-B2D8A65D6A0D}"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1DC10BFE-43EA-4477-96AA-93BCE01464F5}" srcId="{7D7648B6-A8DC-490C-9A9C-6EC10BF1C9C0}" destId="{6EEABA82-CFB1-4462-A791-4DC618995F93}" srcOrd="0" destOrd="0" parTransId="{AEB817F4-42A0-4FCD-A129-3F224BC4E76E}" sibTransId="{1EA00CC3-B117-49A4-B9E1-EA44A618A9AC}"/>
    <dgm:cxn modelId="{8ABC4BBE-3BBD-4CA0-AA26-DA088C55C41B}" type="presOf" srcId="{7D7648B6-A8DC-490C-9A9C-6EC10BF1C9C0}" destId="{E1997DFF-7B71-4DE4-9D23-528F92AD8997}"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370B98C9-030E-49A9-9C30-CB5C9E171F60}" type="presOf" srcId="{5FE6A989-4745-46FD-8D07-2CF804147BF3}" destId="{2533C3DE-A07A-46B5-9352-AFD3F603142D}" srcOrd="0" destOrd="0" presId="urn:microsoft.com/office/officeart/2008/layout/HexagonCluster"/>
    <dgm:cxn modelId="{CDC2A44F-FB5C-4A1E-9633-DDB38A5D9552}" type="presOf" srcId="{B844B208-2D04-412B-8E8A-D37F4E4E0266}" destId="{0DE59765-D76F-4CB4-9777-0929C824AA3D}" srcOrd="0" destOrd="0" presId="urn:microsoft.com/office/officeart/2008/layout/HexagonCluster"/>
    <dgm:cxn modelId="{DBEA915B-000B-4392-8E08-6BB4E59DB800}" type="presOf" srcId="{62BBA66B-01E4-49B7-8CC1-52CC5442B454}" destId="{17C0AB1D-3032-4235-B483-1F4F6B55FCA8}" srcOrd="0" destOrd="0" presId="urn:microsoft.com/office/officeart/2008/layout/HexagonCluster"/>
    <dgm:cxn modelId="{3E8859BD-2FD2-435A-B41A-0A1B66C1AA2C}" type="presOf" srcId="{1EA00CC3-B117-49A4-B9E1-EA44A618A9AC}" destId="{24F33E9E-3BFA-4860-9BB5-A3CD542B8D34}" srcOrd="0" destOrd="0" presId="urn:microsoft.com/office/officeart/2008/layout/HexagonCluster"/>
    <dgm:cxn modelId="{E14B7FB0-B551-4654-8BD3-5AEDBFC21DBA}" type="presOf" srcId="{6EEABA82-CFB1-4462-A791-4DC618995F93}" destId="{F21DAE70-22A1-422C-A52D-E29B3E5A27F2}" srcOrd="0" destOrd="0" presId="urn:microsoft.com/office/officeart/2008/layout/HexagonCluster"/>
    <dgm:cxn modelId="{7EE034A9-9E2B-44A4-8422-BC7A9FE2D900}" type="presOf" srcId="{A25D4A9A-A774-40C0-995C-3F35329D2B11}" destId="{A7A27DCC-24FB-4B2B-9CE7-DBB53E976F32}"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CB28BFF9-CA15-44B1-BB7D-080D92F05973}" type="presParOf" srcId="{E1997DFF-7B71-4DE4-9D23-528F92AD8997}" destId="{8DDF9934-D71D-4363-926C-7E69407CBCDB}" srcOrd="0" destOrd="0" presId="urn:microsoft.com/office/officeart/2008/layout/HexagonCluster"/>
    <dgm:cxn modelId="{B8A36541-9B1F-4BEF-A8F1-094896A1EAED}" type="presParOf" srcId="{8DDF9934-D71D-4363-926C-7E69407CBCDB}" destId="{F21DAE70-22A1-422C-A52D-E29B3E5A27F2}" srcOrd="0" destOrd="0" presId="urn:microsoft.com/office/officeart/2008/layout/HexagonCluster"/>
    <dgm:cxn modelId="{6DC41978-183B-4E84-84A9-98F35F13E341}" type="presParOf" srcId="{E1997DFF-7B71-4DE4-9D23-528F92AD8997}" destId="{ECC2B708-1199-4805-90C6-124678DA02E7}" srcOrd="1" destOrd="0" presId="urn:microsoft.com/office/officeart/2008/layout/HexagonCluster"/>
    <dgm:cxn modelId="{67C59E24-7032-4C3B-B450-21A9ED72EB7F}" type="presParOf" srcId="{ECC2B708-1199-4805-90C6-124678DA02E7}" destId="{B7F9919D-27A6-451A-AD82-B97C175DBC93}" srcOrd="0" destOrd="0" presId="urn:microsoft.com/office/officeart/2008/layout/HexagonCluster"/>
    <dgm:cxn modelId="{223C900E-2F19-49A3-B4BC-5A082C3F8A6B}" type="presParOf" srcId="{E1997DFF-7B71-4DE4-9D23-528F92AD8997}" destId="{E94B1CC0-E858-467C-B892-E15005948229}" srcOrd="2" destOrd="0" presId="urn:microsoft.com/office/officeart/2008/layout/HexagonCluster"/>
    <dgm:cxn modelId="{D9D4E4BC-6808-40F3-8674-BADF5DD2776C}" type="presParOf" srcId="{E94B1CC0-E858-467C-B892-E15005948229}" destId="{24F33E9E-3BFA-4860-9BB5-A3CD542B8D34}" srcOrd="0" destOrd="0" presId="urn:microsoft.com/office/officeart/2008/layout/HexagonCluster"/>
    <dgm:cxn modelId="{00E6CF13-A29F-479B-A84D-ADD76E0D33C9}" type="presParOf" srcId="{E1997DFF-7B71-4DE4-9D23-528F92AD8997}" destId="{93B52C48-C832-47B3-9560-9131A4856108}" srcOrd="3" destOrd="0" presId="urn:microsoft.com/office/officeart/2008/layout/HexagonCluster"/>
    <dgm:cxn modelId="{69196940-0F3C-4F4E-867C-799E231B3A66}" type="presParOf" srcId="{93B52C48-C832-47B3-9560-9131A4856108}" destId="{BE3FC8CD-F315-4B1D-9501-BA024A98B032}" srcOrd="0" destOrd="0" presId="urn:microsoft.com/office/officeart/2008/layout/HexagonCluster"/>
    <dgm:cxn modelId="{CAE0AA72-4997-47DF-8939-047622B5CC47}" type="presParOf" srcId="{E1997DFF-7B71-4DE4-9D23-528F92AD8997}" destId="{6BC9A3B1-7822-4727-92B5-7D5AB0C9695A}" srcOrd="4" destOrd="0" presId="urn:microsoft.com/office/officeart/2008/layout/HexagonCluster"/>
    <dgm:cxn modelId="{9EE9C430-80CC-4C9E-B03D-E1828006A283}" type="presParOf" srcId="{6BC9A3B1-7822-4727-92B5-7D5AB0C9695A}" destId="{0DE59765-D76F-4CB4-9777-0929C824AA3D}" srcOrd="0" destOrd="0" presId="urn:microsoft.com/office/officeart/2008/layout/HexagonCluster"/>
    <dgm:cxn modelId="{AD88292C-8DF8-4D6B-8BEF-95840588A48F}" type="presParOf" srcId="{E1997DFF-7B71-4DE4-9D23-528F92AD8997}" destId="{94C52777-EFB5-4406-93F6-493E5377B1E3}" srcOrd="5" destOrd="0" presId="urn:microsoft.com/office/officeart/2008/layout/HexagonCluster"/>
    <dgm:cxn modelId="{8B87F6DD-2874-4939-BC2A-4F5269E25B47}" type="presParOf" srcId="{94C52777-EFB5-4406-93F6-493E5377B1E3}" destId="{B3E904FC-4D0F-4342-9EBB-8B04044AE30D}" srcOrd="0" destOrd="0" presId="urn:microsoft.com/office/officeart/2008/layout/HexagonCluster"/>
    <dgm:cxn modelId="{890A448F-80C0-4C44-AECB-81C98E412504}" type="presParOf" srcId="{E1997DFF-7B71-4DE4-9D23-528F92AD8997}" destId="{38F6FEA4-7E25-4710-B896-D43D35DDC1F3}" srcOrd="6" destOrd="0" presId="urn:microsoft.com/office/officeart/2008/layout/HexagonCluster"/>
    <dgm:cxn modelId="{299D2228-4C4F-4E82-AF83-9FBECB53D2D1}" type="presParOf" srcId="{38F6FEA4-7E25-4710-B896-D43D35DDC1F3}" destId="{A7A27DCC-24FB-4B2B-9CE7-DBB53E976F32}" srcOrd="0" destOrd="0" presId="urn:microsoft.com/office/officeart/2008/layout/HexagonCluster"/>
    <dgm:cxn modelId="{6BCC30D6-D703-47BB-8132-0859C8BBF61D}" type="presParOf" srcId="{E1997DFF-7B71-4DE4-9D23-528F92AD8997}" destId="{C06CEBBF-181B-41F7-9622-DAC89AC73A7F}" srcOrd="7" destOrd="0" presId="urn:microsoft.com/office/officeart/2008/layout/HexagonCluster"/>
    <dgm:cxn modelId="{F93CF08F-5BD3-4795-B35D-FD56D246596C}" type="presParOf" srcId="{C06CEBBF-181B-41F7-9622-DAC89AC73A7F}" destId="{2FEE92E6-6024-46B3-9E80-A0B384CB549F}" srcOrd="0" destOrd="0" presId="urn:microsoft.com/office/officeart/2008/layout/HexagonCluster"/>
    <dgm:cxn modelId="{C24E04F7-E271-4282-9EBA-110D187FC361}" type="presParOf" srcId="{E1997DFF-7B71-4DE4-9D23-528F92AD8997}" destId="{AA2AF435-EBF8-4F93-A93B-4B96C0419368}" srcOrd="8" destOrd="0" presId="urn:microsoft.com/office/officeart/2008/layout/HexagonCluster"/>
    <dgm:cxn modelId="{C61D0235-3C0B-40CF-8C09-C68C88359938}" type="presParOf" srcId="{AA2AF435-EBF8-4F93-A93B-4B96C0419368}" destId="{17C0AB1D-3032-4235-B483-1F4F6B55FCA8}" srcOrd="0" destOrd="0" presId="urn:microsoft.com/office/officeart/2008/layout/HexagonCluster"/>
    <dgm:cxn modelId="{A984A75E-CB2E-485F-A114-53A47A014168}" type="presParOf" srcId="{E1997DFF-7B71-4DE4-9D23-528F92AD8997}" destId="{DC0C756F-33C2-4913-AFCE-7EFEFDA3D86F}" srcOrd="9" destOrd="0" presId="urn:microsoft.com/office/officeart/2008/layout/HexagonCluster"/>
    <dgm:cxn modelId="{9101C399-4EA4-42CD-BED5-B8B5B1B6E791}" type="presParOf" srcId="{DC0C756F-33C2-4913-AFCE-7EFEFDA3D86F}" destId="{B420B7ED-32E6-49A0-9A33-F4A7527389C1}" srcOrd="0" destOrd="0" presId="urn:microsoft.com/office/officeart/2008/layout/HexagonCluster"/>
    <dgm:cxn modelId="{493E9F70-2ED6-472F-9510-4784E1D0852F}" type="presParOf" srcId="{E1997DFF-7B71-4DE4-9D23-528F92AD8997}" destId="{BAD41A01-4D08-449C-B307-83F5ED18438B}" srcOrd="10" destOrd="0" presId="urn:microsoft.com/office/officeart/2008/layout/HexagonCluster"/>
    <dgm:cxn modelId="{42D72562-FA17-4CA1-8993-70A479F9509F}" type="presParOf" srcId="{BAD41A01-4D08-449C-B307-83F5ED18438B}" destId="{2533C3DE-A07A-46B5-9352-AFD3F603142D}" srcOrd="0" destOrd="0" presId="urn:microsoft.com/office/officeart/2008/layout/HexagonCluster"/>
    <dgm:cxn modelId="{5E0BF255-8EB2-45DF-943E-D36ACE7EAD6A}" type="presParOf" srcId="{E1997DFF-7B71-4DE4-9D23-528F92AD8997}" destId="{BD8388B5-1697-4B4C-9FFF-B2E30AB32E64}" srcOrd="11" destOrd="0" presId="urn:microsoft.com/office/officeart/2008/layout/HexagonCluster"/>
    <dgm:cxn modelId="{84F5B3C1-E644-49AF-9439-201EAF7C4A55}"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5497A462-443B-43F0-89F8-3710295C914D}" type="presOf" srcId="{A25D4A9A-A774-40C0-995C-3F35329D2B11}" destId="{A7A27DCC-24FB-4B2B-9CE7-DBB53E976F32}" srcOrd="0" destOrd="0" presId="urn:microsoft.com/office/officeart/2008/layout/HexagonCluster"/>
    <dgm:cxn modelId="{42ABAEA3-9DAD-479E-A607-2140969C60F0}" type="presOf" srcId="{B844B208-2D04-412B-8E8A-D37F4E4E0266}" destId="{0DE59765-D76F-4CB4-9777-0929C824AA3D}" srcOrd="0" destOrd="0" presId="urn:microsoft.com/office/officeart/2008/layout/HexagonCluster"/>
    <dgm:cxn modelId="{92FEBC1C-80F6-4E3F-B57F-33EAA27E07D9}" type="presOf" srcId="{7D7648B6-A8DC-490C-9A9C-6EC10BF1C9C0}" destId="{E1997DFF-7B71-4DE4-9D23-528F92AD8997}"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26EAA699-7AA7-4A09-9D65-F50248729BDA}" type="presOf" srcId="{5FE6A989-4745-46FD-8D07-2CF804147BF3}" destId="{2533C3DE-A07A-46B5-9352-AFD3F603142D}" srcOrd="0" destOrd="0" presId="urn:microsoft.com/office/officeart/2008/layout/HexagonCluster"/>
    <dgm:cxn modelId="{C96A29B0-7DF3-49B8-B1A0-E1F74B24FEF8}" type="presOf" srcId="{1EA00CC3-B117-49A4-B9E1-EA44A618A9AC}" destId="{24F33E9E-3BFA-4860-9BB5-A3CD542B8D34}" srcOrd="0" destOrd="0" presId="urn:microsoft.com/office/officeart/2008/layout/HexagonCluster"/>
    <dgm:cxn modelId="{54BB796D-701B-48E6-83CC-FE6764B6BBD6}" type="presOf" srcId="{62BBA66B-01E4-49B7-8CC1-52CC5442B454}" destId="{17C0AB1D-3032-4235-B483-1F4F6B55FCA8}" srcOrd="0" destOrd="0" presId="urn:microsoft.com/office/officeart/2008/layout/HexagonCluster"/>
    <dgm:cxn modelId="{D52A528C-E932-43BA-861C-710FE3B54650}" srcId="{7D7648B6-A8DC-490C-9A9C-6EC10BF1C9C0}" destId="{B844B208-2D04-412B-8E8A-D37F4E4E0266}" srcOrd="1" destOrd="0" parTransId="{5A6200BF-2EB8-420B-9CCF-88BA6ECAB2AE}" sibTransId="{A25D4A9A-A774-40C0-995C-3F35329D2B11}"/>
    <dgm:cxn modelId="{E8BBD441-9DA3-4DC3-8492-08D9BA5D93F9}" type="presOf" srcId="{6EEABA82-CFB1-4462-A791-4DC618995F93}" destId="{F21DAE70-22A1-422C-A52D-E29B3E5A27F2}" srcOrd="0" destOrd="0" presId="urn:microsoft.com/office/officeart/2008/layout/HexagonCluster"/>
    <dgm:cxn modelId="{1DC10BFE-43EA-4477-96AA-93BCE01464F5}" srcId="{7D7648B6-A8DC-490C-9A9C-6EC10BF1C9C0}" destId="{6EEABA82-CFB1-4462-A791-4DC618995F93}" srcOrd="0" destOrd="0" parTransId="{AEB817F4-42A0-4FCD-A129-3F224BC4E76E}" sibTransId="{1EA00CC3-B117-49A4-B9E1-EA44A618A9AC}"/>
    <dgm:cxn modelId="{02CB6D87-1A77-4C4F-9F3E-78FE1CBD9AE1}" type="presParOf" srcId="{E1997DFF-7B71-4DE4-9D23-528F92AD8997}" destId="{8DDF9934-D71D-4363-926C-7E69407CBCDB}" srcOrd="0" destOrd="0" presId="urn:microsoft.com/office/officeart/2008/layout/HexagonCluster"/>
    <dgm:cxn modelId="{108005BD-0A0B-4753-932A-62B9167C6E52}" type="presParOf" srcId="{8DDF9934-D71D-4363-926C-7E69407CBCDB}" destId="{F21DAE70-22A1-422C-A52D-E29B3E5A27F2}" srcOrd="0" destOrd="0" presId="urn:microsoft.com/office/officeart/2008/layout/HexagonCluster"/>
    <dgm:cxn modelId="{A9571425-4E95-4511-B8A7-B73C9A4B6736}" type="presParOf" srcId="{E1997DFF-7B71-4DE4-9D23-528F92AD8997}" destId="{ECC2B708-1199-4805-90C6-124678DA02E7}" srcOrd="1" destOrd="0" presId="urn:microsoft.com/office/officeart/2008/layout/HexagonCluster"/>
    <dgm:cxn modelId="{C8BCA718-F99D-4EC0-B849-89B85FC5F874}" type="presParOf" srcId="{ECC2B708-1199-4805-90C6-124678DA02E7}" destId="{B7F9919D-27A6-451A-AD82-B97C175DBC93}" srcOrd="0" destOrd="0" presId="urn:microsoft.com/office/officeart/2008/layout/HexagonCluster"/>
    <dgm:cxn modelId="{D2F29456-1A28-4453-8C37-63B32560C35D}" type="presParOf" srcId="{E1997DFF-7B71-4DE4-9D23-528F92AD8997}" destId="{E94B1CC0-E858-467C-B892-E15005948229}" srcOrd="2" destOrd="0" presId="urn:microsoft.com/office/officeart/2008/layout/HexagonCluster"/>
    <dgm:cxn modelId="{BEDB2830-12E7-4744-B77A-FD157ACA413A}" type="presParOf" srcId="{E94B1CC0-E858-467C-B892-E15005948229}" destId="{24F33E9E-3BFA-4860-9BB5-A3CD542B8D34}" srcOrd="0" destOrd="0" presId="urn:microsoft.com/office/officeart/2008/layout/HexagonCluster"/>
    <dgm:cxn modelId="{4B513BB1-B255-450B-A9EC-A9F708D2BF91}" type="presParOf" srcId="{E1997DFF-7B71-4DE4-9D23-528F92AD8997}" destId="{93B52C48-C832-47B3-9560-9131A4856108}" srcOrd="3" destOrd="0" presId="urn:microsoft.com/office/officeart/2008/layout/HexagonCluster"/>
    <dgm:cxn modelId="{2CA12102-C4DF-4586-BB7B-47ABEE453556}" type="presParOf" srcId="{93B52C48-C832-47B3-9560-9131A4856108}" destId="{BE3FC8CD-F315-4B1D-9501-BA024A98B032}" srcOrd="0" destOrd="0" presId="urn:microsoft.com/office/officeart/2008/layout/HexagonCluster"/>
    <dgm:cxn modelId="{AE127733-9449-40E7-A498-8F052994C65C}" type="presParOf" srcId="{E1997DFF-7B71-4DE4-9D23-528F92AD8997}" destId="{6BC9A3B1-7822-4727-92B5-7D5AB0C9695A}" srcOrd="4" destOrd="0" presId="urn:microsoft.com/office/officeart/2008/layout/HexagonCluster"/>
    <dgm:cxn modelId="{EA000EA9-9218-4366-9B0F-E66EF7C3485A}" type="presParOf" srcId="{6BC9A3B1-7822-4727-92B5-7D5AB0C9695A}" destId="{0DE59765-D76F-4CB4-9777-0929C824AA3D}" srcOrd="0" destOrd="0" presId="urn:microsoft.com/office/officeart/2008/layout/HexagonCluster"/>
    <dgm:cxn modelId="{06FA3930-DB58-43D7-96DE-F470D5E9D528}" type="presParOf" srcId="{E1997DFF-7B71-4DE4-9D23-528F92AD8997}" destId="{94C52777-EFB5-4406-93F6-493E5377B1E3}" srcOrd="5" destOrd="0" presId="urn:microsoft.com/office/officeart/2008/layout/HexagonCluster"/>
    <dgm:cxn modelId="{CB67EA99-40D8-478F-889D-600622B5506F}" type="presParOf" srcId="{94C52777-EFB5-4406-93F6-493E5377B1E3}" destId="{B3E904FC-4D0F-4342-9EBB-8B04044AE30D}" srcOrd="0" destOrd="0" presId="urn:microsoft.com/office/officeart/2008/layout/HexagonCluster"/>
    <dgm:cxn modelId="{3EAD3D65-B4E8-494A-9EF6-0C5D3F65AC12}" type="presParOf" srcId="{E1997DFF-7B71-4DE4-9D23-528F92AD8997}" destId="{38F6FEA4-7E25-4710-B896-D43D35DDC1F3}" srcOrd="6" destOrd="0" presId="urn:microsoft.com/office/officeart/2008/layout/HexagonCluster"/>
    <dgm:cxn modelId="{2E9A3950-B04A-4AAB-8027-7A0B84EFC37E}" type="presParOf" srcId="{38F6FEA4-7E25-4710-B896-D43D35DDC1F3}" destId="{A7A27DCC-24FB-4B2B-9CE7-DBB53E976F32}" srcOrd="0" destOrd="0" presId="urn:microsoft.com/office/officeart/2008/layout/HexagonCluster"/>
    <dgm:cxn modelId="{3BAD1395-12EF-4181-A55E-20CE31F1ACCA}" type="presParOf" srcId="{E1997DFF-7B71-4DE4-9D23-528F92AD8997}" destId="{C06CEBBF-181B-41F7-9622-DAC89AC73A7F}" srcOrd="7" destOrd="0" presId="urn:microsoft.com/office/officeart/2008/layout/HexagonCluster"/>
    <dgm:cxn modelId="{88167E9A-B426-4B7B-A674-4AE652A92A1E}" type="presParOf" srcId="{C06CEBBF-181B-41F7-9622-DAC89AC73A7F}" destId="{2FEE92E6-6024-46B3-9E80-A0B384CB549F}" srcOrd="0" destOrd="0" presId="urn:microsoft.com/office/officeart/2008/layout/HexagonCluster"/>
    <dgm:cxn modelId="{8E6C42EA-4496-4883-904A-8B57C2B5378A}" type="presParOf" srcId="{E1997DFF-7B71-4DE4-9D23-528F92AD8997}" destId="{AA2AF435-EBF8-4F93-A93B-4B96C0419368}" srcOrd="8" destOrd="0" presId="urn:microsoft.com/office/officeart/2008/layout/HexagonCluster"/>
    <dgm:cxn modelId="{FDC261BC-4816-48A6-BE14-BF7008A32039}" type="presParOf" srcId="{AA2AF435-EBF8-4F93-A93B-4B96C0419368}" destId="{17C0AB1D-3032-4235-B483-1F4F6B55FCA8}" srcOrd="0" destOrd="0" presId="urn:microsoft.com/office/officeart/2008/layout/HexagonCluster"/>
    <dgm:cxn modelId="{F5722231-3EBC-45A3-9DF5-5C12CBB85FF2}" type="presParOf" srcId="{E1997DFF-7B71-4DE4-9D23-528F92AD8997}" destId="{DC0C756F-33C2-4913-AFCE-7EFEFDA3D86F}" srcOrd="9" destOrd="0" presId="urn:microsoft.com/office/officeart/2008/layout/HexagonCluster"/>
    <dgm:cxn modelId="{8F971EE6-3BE1-4755-936C-CA355050B10E}" type="presParOf" srcId="{DC0C756F-33C2-4913-AFCE-7EFEFDA3D86F}" destId="{B420B7ED-32E6-49A0-9A33-F4A7527389C1}" srcOrd="0" destOrd="0" presId="urn:microsoft.com/office/officeart/2008/layout/HexagonCluster"/>
    <dgm:cxn modelId="{A95CAC01-C18D-4620-BA2B-367DE924949F}" type="presParOf" srcId="{E1997DFF-7B71-4DE4-9D23-528F92AD8997}" destId="{BAD41A01-4D08-449C-B307-83F5ED18438B}" srcOrd="10" destOrd="0" presId="urn:microsoft.com/office/officeart/2008/layout/HexagonCluster"/>
    <dgm:cxn modelId="{CFBC29D4-CDEF-4A3C-927E-F5B7FD31C71A}" type="presParOf" srcId="{BAD41A01-4D08-449C-B307-83F5ED18438B}" destId="{2533C3DE-A07A-46B5-9352-AFD3F603142D}" srcOrd="0" destOrd="0" presId="urn:microsoft.com/office/officeart/2008/layout/HexagonCluster"/>
    <dgm:cxn modelId="{175EDD16-984B-4CD1-99E1-53E1C5255965}" type="presParOf" srcId="{E1997DFF-7B71-4DE4-9D23-528F92AD8997}" destId="{BD8388B5-1697-4B4C-9FFF-B2E30AB32E64}" srcOrd="11" destOrd="0" presId="urn:microsoft.com/office/officeart/2008/layout/HexagonCluster"/>
    <dgm:cxn modelId="{4091B47F-EFFC-4F60-8156-9603317BF15F}"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8AD7E085-73AF-4F6D-81FC-D90C87998643}" type="presOf" srcId="{5FE6A989-4745-46FD-8D07-2CF804147BF3}" destId="{2533C3DE-A07A-46B5-9352-AFD3F603142D}" srcOrd="0" destOrd="0" presId="urn:microsoft.com/office/officeart/2008/layout/HexagonCluster"/>
    <dgm:cxn modelId="{9E117FA8-681F-4806-B6E1-77455514B122}" type="presOf" srcId="{1EA00CC3-B117-49A4-B9E1-EA44A618A9AC}" destId="{24F33E9E-3BFA-4860-9BB5-A3CD542B8D34}" srcOrd="0" destOrd="0" presId="urn:microsoft.com/office/officeart/2008/layout/HexagonCluster"/>
    <dgm:cxn modelId="{5F6647FA-883E-4347-8DA2-C7397E37DB8F}" type="presOf" srcId="{6EEABA82-CFB1-4462-A791-4DC618995F93}" destId="{F21DAE70-22A1-422C-A52D-E29B3E5A27F2}" srcOrd="0" destOrd="0" presId="urn:microsoft.com/office/officeart/2008/layout/HexagonCluster"/>
    <dgm:cxn modelId="{8E7A0979-70C5-478A-8778-7406E812F71D}" type="presOf" srcId="{62BBA66B-01E4-49B7-8CC1-52CC5442B454}" destId="{17C0AB1D-3032-4235-B483-1F4F6B55FCA8}" srcOrd="0" destOrd="0" presId="urn:microsoft.com/office/officeart/2008/layout/HexagonCluster"/>
    <dgm:cxn modelId="{06E84BBE-12DF-474D-9F1B-381C599375B3}" type="presOf" srcId="{7D7648B6-A8DC-490C-9A9C-6EC10BF1C9C0}" destId="{E1997DFF-7B71-4DE4-9D23-528F92AD8997}"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D52A528C-E932-43BA-861C-710FE3B54650}" srcId="{7D7648B6-A8DC-490C-9A9C-6EC10BF1C9C0}" destId="{B844B208-2D04-412B-8E8A-D37F4E4E0266}" srcOrd="1" destOrd="0" parTransId="{5A6200BF-2EB8-420B-9CCF-88BA6ECAB2AE}" sibTransId="{A25D4A9A-A774-40C0-995C-3F35329D2B11}"/>
    <dgm:cxn modelId="{C47138BB-3D0B-4EF4-BDEF-451BA30FC5EF}" type="presOf" srcId="{B844B208-2D04-412B-8E8A-D37F4E4E0266}" destId="{0DE59765-D76F-4CB4-9777-0929C824AA3D}" srcOrd="0" destOrd="0" presId="urn:microsoft.com/office/officeart/2008/layout/HexagonCluster"/>
    <dgm:cxn modelId="{ADBD8444-5E10-4F7C-8E21-89D1715BBC1A}" type="presOf" srcId="{A25D4A9A-A774-40C0-995C-3F35329D2B11}" destId="{A7A27DCC-24FB-4B2B-9CE7-DBB53E976F32}" srcOrd="0" destOrd="0" presId="urn:microsoft.com/office/officeart/2008/layout/HexagonCluster"/>
    <dgm:cxn modelId="{1DC10BFE-43EA-4477-96AA-93BCE01464F5}" srcId="{7D7648B6-A8DC-490C-9A9C-6EC10BF1C9C0}" destId="{6EEABA82-CFB1-4462-A791-4DC618995F93}" srcOrd="0" destOrd="0" parTransId="{AEB817F4-42A0-4FCD-A129-3F224BC4E76E}" sibTransId="{1EA00CC3-B117-49A4-B9E1-EA44A618A9AC}"/>
    <dgm:cxn modelId="{C3F82C98-3ED9-491F-BB53-AA51F8A3370B}" type="presParOf" srcId="{E1997DFF-7B71-4DE4-9D23-528F92AD8997}" destId="{8DDF9934-D71D-4363-926C-7E69407CBCDB}" srcOrd="0" destOrd="0" presId="urn:microsoft.com/office/officeart/2008/layout/HexagonCluster"/>
    <dgm:cxn modelId="{D0F141F2-7677-430E-92AD-16C052553CB5}" type="presParOf" srcId="{8DDF9934-D71D-4363-926C-7E69407CBCDB}" destId="{F21DAE70-22A1-422C-A52D-E29B3E5A27F2}" srcOrd="0" destOrd="0" presId="urn:microsoft.com/office/officeart/2008/layout/HexagonCluster"/>
    <dgm:cxn modelId="{54D67323-E4B2-44C2-A068-AE577AB9FB41}" type="presParOf" srcId="{E1997DFF-7B71-4DE4-9D23-528F92AD8997}" destId="{ECC2B708-1199-4805-90C6-124678DA02E7}" srcOrd="1" destOrd="0" presId="urn:microsoft.com/office/officeart/2008/layout/HexagonCluster"/>
    <dgm:cxn modelId="{39EC7204-B287-44CF-8897-ED5B6411C14B}" type="presParOf" srcId="{ECC2B708-1199-4805-90C6-124678DA02E7}" destId="{B7F9919D-27A6-451A-AD82-B97C175DBC93}" srcOrd="0" destOrd="0" presId="urn:microsoft.com/office/officeart/2008/layout/HexagonCluster"/>
    <dgm:cxn modelId="{92D5B0F1-BA33-4AE2-B83C-6209117FA3A3}" type="presParOf" srcId="{E1997DFF-7B71-4DE4-9D23-528F92AD8997}" destId="{E94B1CC0-E858-467C-B892-E15005948229}" srcOrd="2" destOrd="0" presId="urn:microsoft.com/office/officeart/2008/layout/HexagonCluster"/>
    <dgm:cxn modelId="{7668364C-9AE5-4CEE-B17E-811A5686E4D8}" type="presParOf" srcId="{E94B1CC0-E858-467C-B892-E15005948229}" destId="{24F33E9E-3BFA-4860-9BB5-A3CD542B8D34}" srcOrd="0" destOrd="0" presId="urn:microsoft.com/office/officeart/2008/layout/HexagonCluster"/>
    <dgm:cxn modelId="{FE4CA84E-CCBB-4601-B679-76233D333E31}" type="presParOf" srcId="{E1997DFF-7B71-4DE4-9D23-528F92AD8997}" destId="{93B52C48-C832-47B3-9560-9131A4856108}" srcOrd="3" destOrd="0" presId="urn:microsoft.com/office/officeart/2008/layout/HexagonCluster"/>
    <dgm:cxn modelId="{9B411788-2F06-494D-A3D0-BC212CBE4D67}" type="presParOf" srcId="{93B52C48-C832-47B3-9560-9131A4856108}" destId="{BE3FC8CD-F315-4B1D-9501-BA024A98B032}" srcOrd="0" destOrd="0" presId="urn:microsoft.com/office/officeart/2008/layout/HexagonCluster"/>
    <dgm:cxn modelId="{36E2CCC4-7F7D-456C-8240-785C21907656}" type="presParOf" srcId="{E1997DFF-7B71-4DE4-9D23-528F92AD8997}" destId="{6BC9A3B1-7822-4727-92B5-7D5AB0C9695A}" srcOrd="4" destOrd="0" presId="urn:microsoft.com/office/officeart/2008/layout/HexagonCluster"/>
    <dgm:cxn modelId="{696FD845-6A3A-42FC-A801-24DC74CBAB68}" type="presParOf" srcId="{6BC9A3B1-7822-4727-92B5-7D5AB0C9695A}" destId="{0DE59765-D76F-4CB4-9777-0929C824AA3D}" srcOrd="0" destOrd="0" presId="urn:microsoft.com/office/officeart/2008/layout/HexagonCluster"/>
    <dgm:cxn modelId="{F19EFA8E-06FA-41FD-8BAD-6A6626271468}" type="presParOf" srcId="{E1997DFF-7B71-4DE4-9D23-528F92AD8997}" destId="{94C52777-EFB5-4406-93F6-493E5377B1E3}" srcOrd="5" destOrd="0" presId="urn:microsoft.com/office/officeart/2008/layout/HexagonCluster"/>
    <dgm:cxn modelId="{AEDA4762-960E-4D29-8421-992D602C8EDF}" type="presParOf" srcId="{94C52777-EFB5-4406-93F6-493E5377B1E3}" destId="{B3E904FC-4D0F-4342-9EBB-8B04044AE30D}" srcOrd="0" destOrd="0" presId="urn:microsoft.com/office/officeart/2008/layout/HexagonCluster"/>
    <dgm:cxn modelId="{35C94638-23D1-4371-8D25-6E62ADC9A90C}" type="presParOf" srcId="{E1997DFF-7B71-4DE4-9D23-528F92AD8997}" destId="{38F6FEA4-7E25-4710-B896-D43D35DDC1F3}" srcOrd="6" destOrd="0" presId="urn:microsoft.com/office/officeart/2008/layout/HexagonCluster"/>
    <dgm:cxn modelId="{D2AEC4C3-6E74-4292-8DE9-E4A0BEC65019}" type="presParOf" srcId="{38F6FEA4-7E25-4710-B896-D43D35DDC1F3}" destId="{A7A27DCC-24FB-4B2B-9CE7-DBB53E976F32}" srcOrd="0" destOrd="0" presId="urn:microsoft.com/office/officeart/2008/layout/HexagonCluster"/>
    <dgm:cxn modelId="{4F430EC9-ECAD-486F-B9E7-826586AF32A9}" type="presParOf" srcId="{E1997DFF-7B71-4DE4-9D23-528F92AD8997}" destId="{C06CEBBF-181B-41F7-9622-DAC89AC73A7F}" srcOrd="7" destOrd="0" presId="urn:microsoft.com/office/officeart/2008/layout/HexagonCluster"/>
    <dgm:cxn modelId="{E8EE7F83-EEF4-41E1-9703-47B3A8FC1B15}" type="presParOf" srcId="{C06CEBBF-181B-41F7-9622-DAC89AC73A7F}" destId="{2FEE92E6-6024-46B3-9E80-A0B384CB549F}" srcOrd="0" destOrd="0" presId="urn:microsoft.com/office/officeart/2008/layout/HexagonCluster"/>
    <dgm:cxn modelId="{177360EE-82C7-45BA-B7E0-329F81E68422}" type="presParOf" srcId="{E1997DFF-7B71-4DE4-9D23-528F92AD8997}" destId="{AA2AF435-EBF8-4F93-A93B-4B96C0419368}" srcOrd="8" destOrd="0" presId="urn:microsoft.com/office/officeart/2008/layout/HexagonCluster"/>
    <dgm:cxn modelId="{32111C01-9298-4E89-8F98-D0E5DFD72CE9}" type="presParOf" srcId="{AA2AF435-EBF8-4F93-A93B-4B96C0419368}" destId="{17C0AB1D-3032-4235-B483-1F4F6B55FCA8}" srcOrd="0" destOrd="0" presId="urn:microsoft.com/office/officeart/2008/layout/HexagonCluster"/>
    <dgm:cxn modelId="{FCA441A1-066F-4279-8D6E-5DF48F56FF85}" type="presParOf" srcId="{E1997DFF-7B71-4DE4-9D23-528F92AD8997}" destId="{DC0C756F-33C2-4913-AFCE-7EFEFDA3D86F}" srcOrd="9" destOrd="0" presId="urn:microsoft.com/office/officeart/2008/layout/HexagonCluster"/>
    <dgm:cxn modelId="{3F89D6A4-04CE-4843-96A3-11DDA52BEF41}" type="presParOf" srcId="{DC0C756F-33C2-4913-AFCE-7EFEFDA3D86F}" destId="{B420B7ED-32E6-49A0-9A33-F4A7527389C1}" srcOrd="0" destOrd="0" presId="urn:microsoft.com/office/officeart/2008/layout/HexagonCluster"/>
    <dgm:cxn modelId="{439A7CDF-BEA3-4FA3-A347-8B1379498088}" type="presParOf" srcId="{E1997DFF-7B71-4DE4-9D23-528F92AD8997}" destId="{BAD41A01-4D08-449C-B307-83F5ED18438B}" srcOrd="10" destOrd="0" presId="urn:microsoft.com/office/officeart/2008/layout/HexagonCluster"/>
    <dgm:cxn modelId="{EDACD490-0C39-469D-9991-697CBD7E65AC}" type="presParOf" srcId="{BAD41A01-4D08-449C-B307-83F5ED18438B}" destId="{2533C3DE-A07A-46B5-9352-AFD3F603142D}" srcOrd="0" destOrd="0" presId="urn:microsoft.com/office/officeart/2008/layout/HexagonCluster"/>
    <dgm:cxn modelId="{6F2EBDBC-4CDB-463A-8410-1442D564E864}" type="presParOf" srcId="{E1997DFF-7B71-4DE4-9D23-528F92AD8997}" destId="{BD8388B5-1697-4B4C-9FFF-B2E30AB32E64}" srcOrd="11" destOrd="0" presId="urn:microsoft.com/office/officeart/2008/layout/HexagonCluster"/>
    <dgm:cxn modelId="{F23401FA-EF19-4573-88E6-43691509F051}"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1DC10BFE-43EA-4477-96AA-93BCE01464F5}" srcId="{7D7648B6-A8DC-490C-9A9C-6EC10BF1C9C0}" destId="{6EEABA82-CFB1-4462-A791-4DC618995F93}" srcOrd="0" destOrd="0" parTransId="{AEB817F4-42A0-4FCD-A129-3F224BC4E76E}" sibTransId="{1EA00CC3-B117-49A4-B9E1-EA44A618A9AC}"/>
    <dgm:cxn modelId="{D52A528C-E932-43BA-861C-710FE3B54650}" srcId="{7D7648B6-A8DC-490C-9A9C-6EC10BF1C9C0}" destId="{B844B208-2D04-412B-8E8A-D37F4E4E0266}" srcOrd="1" destOrd="0" parTransId="{5A6200BF-2EB8-420B-9CCF-88BA6ECAB2AE}" sibTransId="{A25D4A9A-A774-40C0-995C-3F35329D2B11}"/>
    <dgm:cxn modelId="{00E1D7A1-B886-4F16-941E-3D13D210F920}" type="presOf" srcId="{6EEABA82-CFB1-4462-A791-4DC618995F93}" destId="{F21DAE70-22A1-422C-A52D-E29B3E5A27F2}" srcOrd="0" destOrd="0" presId="urn:microsoft.com/office/officeart/2008/layout/HexagonCluster"/>
    <dgm:cxn modelId="{6F2FB610-61D1-4CFD-93E3-0C1F58C0DEFB}" type="presOf" srcId="{62BBA66B-01E4-49B7-8CC1-52CC5442B454}" destId="{17C0AB1D-3032-4235-B483-1F4F6B55FCA8}"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8ECBC6E1-CE03-4725-B36A-70CD83217945}" type="presOf" srcId="{5FE6A989-4745-46FD-8D07-2CF804147BF3}" destId="{2533C3DE-A07A-46B5-9352-AFD3F603142D}" srcOrd="0" destOrd="0" presId="urn:microsoft.com/office/officeart/2008/layout/HexagonCluster"/>
    <dgm:cxn modelId="{9CA4DF8F-FF7D-4966-8DDE-061B6FBA84CF}" type="presOf" srcId="{7D7648B6-A8DC-490C-9A9C-6EC10BF1C9C0}" destId="{E1997DFF-7B71-4DE4-9D23-528F92AD8997}" srcOrd="0" destOrd="0" presId="urn:microsoft.com/office/officeart/2008/layout/HexagonCluster"/>
    <dgm:cxn modelId="{1710FE5F-A6CF-4E6F-93BA-D2B13D566F1D}" type="presOf" srcId="{1EA00CC3-B117-49A4-B9E1-EA44A618A9AC}" destId="{24F33E9E-3BFA-4860-9BB5-A3CD542B8D34}" srcOrd="0" destOrd="0" presId="urn:microsoft.com/office/officeart/2008/layout/HexagonCluster"/>
    <dgm:cxn modelId="{4E2883FC-EF65-478B-AB57-C2A1978E8699}" type="presOf" srcId="{B844B208-2D04-412B-8E8A-D37F4E4E0266}" destId="{0DE59765-D76F-4CB4-9777-0929C824AA3D}" srcOrd="0" destOrd="0" presId="urn:microsoft.com/office/officeart/2008/layout/HexagonCluster"/>
    <dgm:cxn modelId="{E26B2D51-5EA5-4FC1-B110-0702E43522C3}" type="presOf" srcId="{A25D4A9A-A774-40C0-995C-3F35329D2B11}" destId="{A7A27DCC-24FB-4B2B-9CE7-DBB53E976F32}" srcOrd="0" destOrd="0" presId="urn:microsoft.com/office/officeart/2008/layout/HexagonCluster"/>
    <dgm:cxn modelId="{27C9BD7B-8B2F-400A-A1AA-3A8BA2DF0475}" type="presParOf" srcId="{E1997DFF-7B71-4DE4-9D23-528F92AD8997}" destId="{8DDF9934-D71D-4363-926C-7E69407CBCDB}" srcOrd="0" destOrd="0" presId="urn:microsoft.com/office/officeart/2008/layout/HexagonCluster"/>
    <dgm:cxn modelId="{AC65DB2F-1D7A-4D04-AF7F-0D46230DE467}" type="presParOf" srcId="{8DDF9934-D71D-4363-926C-7E69407CBCDB}" destId="{F21DAE70-22A1-422C-A52D-E29B3E5A27F2}" srcOrd="0" destOrd="0" presId="urn:microsoft.com/office/officeart/2008/layout/HexagonCluster"/>
    <dgm:cxn modelId="{08B3992F-688D-486B-8B77-85F87584C370}" type="presParOf" srcId="{E1997DFF-7B71-4DE4-9D23-528F92AD8997}" destId="{ECC2B708-1199-4805-90C6-124678DA02E7}" srcOrd="1" destOrd="0" presId="urn:microsoft.com/office/officeart/2008/layout/HexagonCluster"/>
    <dgm:cxn modelId="{C68AEB25-A1CA-4C2B-B3CB-57C4085809E9}" type="presParOf" srcId="{ECC2B708-1199-4805-90C6-124678DA02E7}" destId="{B7F9919D-27A6-451A-AD82-B97C175DBC93}" srcOrd="0" destOrd="0" presId="urn:microsoft.com/office/officeart/2008/layout/HexagonCluster"/>
    <dgm:cxn modelId="{0A13EFEE-52AC-44F0-9BE2-B5B723394419}" type="presParOf" srcId="{E1997DFF-7B71-4DE4-9D23-528F92AD8997}" destId="{E94B1CC0-E858-467C-B892-E15005948229}" srcOrd="2" destOrd="0" presId="urn:microsoft.com/office/officeart/2008/layout/HexagonCluster"/>
    <dgm:cxn modelId="{783D4056-38CC-4F3F-BBEE-F7D64A5CF020}" type="presParOf" srcId="{E94B1CC0-E858-467C-B892-E15005948229}" destId="{24F33E9E-3BFA-4860-9BB5-A3CD542B8D34}" srcOrd="0" destOrd="0" presId="urn:microsoft.com/office/officeart/2008/layout/HexagonCluster"/>
    <dgm:cxn modelId="{4F0A8D93-0684-4852-9C7F-F8BC782EE963}" type="presParOf" srcId="{E1997DFF-7B71-4DE4-9D23-528F92AD8997}" destId="{93B52C48-C832-47B3-9560-9131A4856108}" srcOrd="3" destOrd="0" presId="urn:microsoft.com/office/officeart/2008/layout/HexagonCluster"/>
    <dgm:cxn modelId="{C3C85ACC-54ED-4008-9BCD-95336412F646}" type="presParOf" srcId="{93B52C48-C832-47B3-9560-9131A4856108}" destId="{BE3FC8CD-F315-4B1D-9501-BA024A98B032}" srcOrd="0" destOrd="0" presId="urn:microsoft.com/office/officeart/2008/layout/HexagonCluster"/>
    <dgm:cxn modelId="{0B2F4274-A666-4310-BE3D-C5B1A78D552B}" type="presParOf" srcId="{E1997DFF-7B71-4DE4-9D23-528F92AD8997}" destId="{6BC9A3B1-7822-4727-92B5-7D5AB0C9695A}" srcOrd="4" destOrd="0" presId="urn:microsoft.com/office/officeart/2008/layout/HexagonCluster"/>
    <dgm:cxn modelId="{487B9C6F-59A4-4CEB-898A-F4D5E50BCA0F}" type="presParOf" srcId="{6BC9A3B1-7822-4727-92B5-7D5AB0C9695A}" destId="{0DE59765-D76F-4CB4-9777-0929C824AA3D}" srcOrd="0" destOrd="0" presId="urn:microsoft.com/office/officeart/2008/layout/HexagonCluster"/>
    <dgm:cxn modelId="{556C0057-4939-4552-8535-D8A5D7DD918A}" type="presParOf" srcId="{E1997DFF-7B71-4DE4-9D23-528F92AD8997}" destId="{94C52777-EFB5-4406-93F6-493E5377B1E3}" srcOrd="5" destOrd="0" presId="urn:microsoft.com/office/officeart/2008/layout/HexagonCluster"/>
    <dgm:cxn modelId="{7AED9FED-AB46-4F94-A4BC-315A0D4D3C47}" type="presParOf" srcId="{94C52777-EFB5-4406-93F6-493E5377B1E3}" destId="{B3E904FC-4D0F-4342-9EBB-8B04044AE30D}" srcOrd="0" destOrd="0" presId="urn:microsoft.com/office/officeart/2008/layout/HexagonCluster"/>
    <dgm:cxn modelId="{053284F6-A12D-46F7-A4A0-76F054088C25}" type="presParOf" srcId="{E1997DFF-7B71-4DE4-9D23-528F92AD8997}" destId="{38F6FEA4-7E25-4710-B896-D43D35DDC1F3}" srcOrd="6" destOrd="0" presId="urn:microsoft.com/office/officeart/2008/layout/HexagonCluster"/>
    <dgm:cxn modelId="{42123313-9E36-432C-99C1-AE673980FD5A}" type="presParOf" srcId="{38F6FEA4-7E25-4710-B896-D43D35DDC1F3}" destId="{A7A27DCC-24FB-4B2B-9CE7-DBB53E976F32}" srcOrd="0" destOrd="0" presId="urn:microsoft.com/office/officeart/2008/layout/HexagonCluster"/>
    <dgm:cxn modelId="{D8A7609A-3E44-448A-BFBD-1EB67CB3B99B}" type="presParOf" srcId="{E1997DFF-7B71-4DE4-9D23-528F92AD8997}" destId="{C06CEBBF-181B-41F7-9622-DAC89AC73A7F}" srcOrd="7" destOrd="0" presId="urn:microsoft.com/office/officeart/2008/layout/HexagonCluster"/>
    <dgm:cxn modelId="{C3A5684E-3107-4077-BD00-DE5BC5835545}" type="presParOf" srcId="{C06CEBBF-181B-41F7-9622-DAC89AC73A7F}" destId="{2FEE92E6-6024-46B3-9E80-A0B384CB549F}" srcOrd="0" destOrd="0" presId="urn:microsoft.com/office/officeart/2008/layout/HexagonCluster"/>
    <dgm:cxn modelId="{CDFB53B1-C234-4B6E-8058-788B1D7FB614}" type="presParOf" srcId="{E1997DFF-7B71-4DE4-9D23-528F92AD8997}" destId="{AA2AF435-EBF8-4F93-A93B-4B96C0419368}" srcOrd="8" destOrd="0" presId="urn:microsoft.com/office/officeart/2008/layout/HexagonCluster"/>
    <dgm:cxn modelId="{5CE96C82-7670-44FB-AA33-0F99AC2BF22D}" type="presParOf" srcId="{AA2AF435-EBF8-4F93-A93B-4B96C0419368}" destId="{17C0AB1D-3032-4235-B483-1F4F6B55FCA8}" srcOrd="0" destOrd="0" presId="urn:microsoft.com/office/officeart/2008/layout/HexagonCluster"/>
    <dgm:cxn modelId="{63C28454-0DBC-44A6-B55F-29631DCEC61F}" type="presParOf" srcId="{E1997DFF-7B71-4DE4-9D23-528F92AD8997}" destId="{DC0C756F-33C2-4913-AFCE-7EFEFDA3D86F}" srcOrd="9" destOrd="0" presId="urn:microsoft.com/office/officeart/2008/layout/HexagonCluster"/>
    <dgm:cxn modelId="{EB521E01-891E-4890-9B93-0BDFC993902B}" type="presParOf" srcId="{DC0C756F-33C2-4913-AFCE-7EFEFDA3D86F}" destId="{B420B7ED-32E6-49A0-9A33-F4A7527389C1}" srcOrd="0" destOrd="0" presId="urn:microsoft.com/office/officeart/2008/layout/HexagonCluster"/>
    <dgm:cxn modelId="{DA770614-6C70-49A5-871A-841E4CBC4B14}" type="presParOf" srcId="{E1997DFF-7B71-4DE4-9D23-528F92AD8997}" destId="{BAD41A01-4D08-449C-B307-83F5ED18438B}" srcOrd="10" destOrd="0" presId="urn:microsoft.com/office/officeart/2008/layout/HexagonCluster"/>
    <dgm:cxn modelId="{E2FC0499-2C7F-41BC-B473-54B010AAD148}" type="presParOf" srcId="{BAD41A01-4D08-449C-B307-83F5ED18438B}" destId="{2533C3DE-A07A-46B5-9352-AFD3F603142D}" srcOrd="0" destOrd="0" presId="urn:microsoft.com/office/officeart/2008/layout/HexagonCluster"/>
    <dgm:cxn modelId="{DBD2958A-F5CF-4C5F-9C92-5F831D3E2F29}" type="presParOf" srcId="{E1997DFF-7B71-4DE4-9D23-528F92AD8997}" destId="{BD8388B5-1697-4B4C-9FFF-B2E30AB32E64}" srcOrd="11" destOrd="0" presId="urn:microsoft.com/office/officeart/2008/layout/HexagonCluster"/>
    <dgm:cxn modelId="{1DB73AA9-7552-4E5F-B5D7-E905A435C159}"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D7648B6-A8DC-490C-9A9C-6EC10BF1C9C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6EEABA82-CFB1-4462-A791-4DC618995F93}">
      <dgm:prSet phldrT="[Text]"/>
      <dgm:spPr>
        <a:solidFill>
          <a:schemeClr val="accent6">
            <a:lumMod val="75000"/>
          </a:schemeClr>
        </a:solidFill>
        <a:ln>
          <a:noFill/>
        </a:ln>
      </dgm:spPr>
      <dgm:t>
        <a:bodyPr/>
        <a:lstStyle/>
        <a:p>
          <a:r>
            <a:rPr lang="en-US" dirty="0" smtClean="0"/>
            <a:t> </a:t>
          </a:r>
          <a:endParaRPr lang="en-US" dirty="0"/>
        </a:p>
      </dgm:t>
    </dgm:pt>
    <dgm:pt modelId="{AEB817F4-42A0-4FCD-A129-3F224BC4E76E}" type="parTrans" cxnId="{1DC10BFE-43EA-4477-96AA-93BCE01464F5}">
      <dgm:prSet/>
      <dgm:spPr/>
      <dgm:t>
        <a:bodyPr/>
        <a:lstStyle/>
        <a:p>
          <a:endParaRPr lang="en-US"/>
        </a:p>
      </dgm:t>
    </dgm:pt>
    <dgm:pt modelId="{1EA00CC3-B117-49A4-B9E1-EA44A618A9AC}" type="sibTrans" cxnId="{1DC10BFE-43EA-4477-96AA-93BCE01464F5}">
      <dgm:prSet/>
      <dgm:spPr>
        <a:ln w="12700">
          <a:solidFill>
            <a:schemeClr val="tx1"/>
          </a:solidFill>
        </a:ln>
      </dgm:spPr>
      <dgm:t>
        <a:bodyPr/>
        <a:lstStyle/>
        <a:p>
          <a:endParaRPr lang="en-US"/>
        </a:p>
      </dgm:t>
    </dgm:pt>
    <dgm:pt modelId="{B844B208-2D04-412B-8E8A-D37F4E4E0266}">
      <dgm:prSet phldrT="[Text]"/>
      <dgm:spPr>
        <a:ln>
          <a:noFill/>
        </a:ln>
      </dgm:spPr>
      <dgm:t>
        <a:bodyPr/>
        <a:lstStyle/>
        <a:p>
          <a:r>
            <a:rPr lang="en-US" dirty="0" smtClean="0"/>
            <a:t> </a:t>
          </a:r>
          <a:endParaRPr lang="en-US" dirty="0"/>
        </a:p>
      </dgm:t>
    </dgm:pt>
    <dgm:pt modelId="{5A6200BF-2EB8-420B-9CCF-88BA6ECAB2AE}" type="parTrans" cxnId="{D52A528C-E932-43BA-861C-710FE3B54650}">
      <dgm:prSet/>
      <dgm:spPr/>
      <dgm:t>
        <a:bodyPr/>
        <a:lstStyle/>
        <a:p>
          <a:endParaRPr lang="en-US"/>
        </a:p>
      </dgm:t>
    </dgm:pt>
    <dgm:pt modelId="{A25D4A9A-A774-40C0-995C-3F35329D2B11}" type="sibTrans" cxnId="{D52A528C-E932-43BA-861C-710FE3B54650}">
      <dgm:prSet/>
      <dgm:spPr>
        <a:solidFill>
          <a:schemeClr val="bg1">
            <a:alpha val="90000"/>
          </a:schemeClr>
        </a:solidFill>
        <a:ln w="12700">
          <a:solidFill>
            <a:schemeClr val="tx1"/>
          </a:solidFill>
        </a:ln>
      </dgm:spPr>
      <dgm:t>
        <a:bodyPr/>
        <a:lstStyle/>
        <a:p>
          <a:endParaRPr lang="en-US"/>
        </a:p>
      </dgm:t>
    </dgm:pt>
    <dgm:pt modelId="{62BBA66B-01E4-49B7-8CC1-52CC5442B454}">
      <dgm:prSet phldrT="[Text]"/>
      <dgm:spPr>
        <a:solidFill>
          <a:srgbClr val="FF9900"/>
        </a:solidFill>
        <a:ln>
          <a:noFill/>
        </a:ln>
      </dgm:spPr>
      <dgm:t>
        <a:bodyPr/>
        <a:lstStyle/>
        <a:p>
          <a:r>
            <a:rPr lang="en-US" dirty="0" smtClean="0"/>
            <a:t> </a:t>
          </a:r>
          <a:endParaRPr lang="en-US" dirty="0"/>
        </a:p>
      </dgm:t>
    </dgm:pt>
    <dgm:pt modelId="{10D48C2E-B57F-4575-826E-8D9D6882F03D}" type="parTrans" cxnId="{A894A46E-111C-454A-8A5F-AD1534A6958F}">
      <dgm:prSet/>
      <dgm:spPr/>
      <dgm:t>
        <a:bodyPr/>
        <a:lstStyle/>
        <a:p>
          <a:endParaRPr lang="en-US"/>
        </a:p>
      </dgm:t>
    </dgm:pt>
    <dgm:pt modelId="{5FE6A989-4745-46FD-8D07-2CF804147BF3}" type="sibTrans" cxnId="{A894A46E-111C-454A-8A5F-AD1534A6958F}">
      <dgm:prSet/>
      <dgm:spPr>
        <a:solidFill>
          <a:schemeClr val="accent1">
            <a:lumMod val="75000"/>
            <a:alpha val="90000"/>
          </a:schemeClr>
        </a:solidFill>
        <a:ln>
          <a:noFill/>
        </a:ln>
      </dgm:spPr>
      <dgm:t>
        <a:bodyPr/>
        <a:lstStyle/>
        <a:p>
          <a:endParaRPr lang="en-US"/>
        </a:p>
      </dgm:t>
    </dgm:pt>
    <dgm:pt modelId="{E1997DFF-7B71-4DE4-9D23-528F92AD8997}" type="pres">
      <dgm:prSet presAssocID="{7D7648B6-A8DC-490C-9A9C-6EC10BF1C9C0}" presName="Name0" presStyleCnt="0">
        <dgm:presLayoutVars>
          <dgm:chMax val="21"/>
          <dgm:chPref val="21"/>
        </dgm:presLayoutVars>
      </dgm:prSet>
      <dgm:spPr/>
      <dgm:t>
        <a:bodyPr/>
        <a:lstStyle/>
        <a:p>
          <a:endParaRPr lang="en-US"/>
        </a:p>
      </dgm:t>
    </dgm:pt>
    <dgm:pt modelId="{8DDF9934-D71D-4363-926C-7E69407CBCDB}" type="pres">
      <dgm:prSet presAssocID="{6EEABA82-CFB1-4462-A791-4DC618995F93}" presName="text1" presStyleCnt="0"/>
      <dgm:spPr/>
    </dgm:pt>
    <dgm:pt modelId="{F21DAE70-22A1-422C-A52D-E29B3E5A27F2}" type="pres">
      <dgm:prSet presAssocID="{6EEABA82-CFB1-4462-A791-4DC618995F93}" presName="textRepeatNode" presStyleLbl="alignNode1" presStyleIdx="0" presStyleCnt="3">
        <dgm:presLayoutVars>
          <dgm:chMax val="0"/>
          <dgm:chPref val="0"/>
          <dgm:bulletEnabled val="1"/>
        </dgm:presLayoutVars>
      </dgm:prSet>
      <dgm:spPr/>
      <dgm:t>
        <a:bodyPr/>
        <a:lstStyle/>
        <a:p>
          <a:endParaRPr lang="en-US"/>
        </a:p>
      </dgm:t>
    </dgm:pt>
    <dgm:pt modelId="{ECC2B708-1199-4805-90C6-124678DA02E7}" type="pres">
      <dgm:prSet presAssocID="{6EEABA82-CFB1-4462-A791-4DC618995F93}" presName="textaccent1" presStyleCnt="0"/>
      <dgm:spPr/>
    </dgm:pt>
    <dgm:pt modelId="{B7F9919D-27A6-451A-AD82-B97C175DBC93}" type="pres">
      <dgm:prSet presAssocID="{6EEABA82-CFB1-4462-A791-4DC618995F93}" presName="accentRepeatNode" presStyleLbl="solidAlignAcc1" presStyleIdx="0" presStyleCnt="6"/>
      <dgm:spPr/>
    </dgm:pt>
    <dgm:pt modelId="{E94B1CC0-E858-467C-B892-E15005948229}" type="pres">
      <dgm:prSet presAssocID="{1EA00CC3-B117-49A4-B9E1-EA44A618A9AC}" presName="image1" presStyleCnt="0"/>
      <dgm:spPr/>
    </dgm:pt>
    <dgm:pt modelId="{24F33E9E-3BFA-4860-9BB5-A3CD542B8D34}" type="pres">
      <dgm:prSet presAssocID="{1EA00CC3-B117-49A4-B9E1-EA44A618A9AC}" presName="imageRepeatNode" presStyleLbl="alignAcc1" presStyleIdx="0" presStyleCnt="3"/>
      <dgm:spPr/>
      <dgm:t>
        <a:bodyPr/>
        <a:lstStyle/>
        <a:p>
          <a:endParaRPr lang="en-US"/>
        </a:p>
      </dgm:t>
    </dgm:pt>
    <dgm:pt modelId="{93B52C48-C832-47B3-9560-9131A4856108}" type="pres">
      <dgm:prSet presAssocID="{1EA00CC3-B117-49A4-B9E1-EA44A618A9AC}" presName="imageaccent1" presStyleCnt="0"/>
      <dgm:spPr/>
    </dgm:pt>
    <dgm:pt modelId="{BE3FC8CD-F315-4B1D-9501-BA024A98B032}" type="pres">
      <dgm:prSet presAssocID="{1EA00CC3-B117-49A4-B9E1-EA44A618A9AC}" presName="accentRepeatNode" presStyleLbl="solidAlignAcc1" presStyleIdx="1" presStyleCnt="6"/>
      <dgm:spPr/>
    </dgm:pt>
    <dgm:pt modelId="{6BC9A3B1-7822-4727-92B5-7D5AB0C9695A}" type="pres">
      <dgm:prSet presAssocID="{B844B208-2D04-412B-8E8A-D37F4E4E0266}" presName="text2" presStyleCnt="0"/>
      <dgm:spPr/>
    </dgm:pt>
    <dgm:pt modelId="{0DE59765-D76F-4CB4-9777-0929C824AA3D}" type="pres">
      <dgm:prSet presAssocID="{B844B208-2D04-412B-8E8A-D37F4E4E0266}" presName="textRepeatNode" presStyleLbl="alignNode1" presStyleIdx="1" presStyleCnt="3">
        <dgm:presLayoutVars>
          <dgm:chMax val="0"/>
          <dgm:chPref val="0"/>
          <dgm:bulletEnabled val="1"/>
        </dgm:presLayoutVars>
      </dgm:prSet>
      <dgm:spPr/>
      <dgm:t>
        <a:bodyPr/>
        <a:lstStyle/>
        <a:p>
          <a:endParaRPr lang="en-US"/>
        </a:p>
      </dgm:t>
    </dgm:pt>
    <dgm:pt modelId="{94C52777-EFB5-4406-93F6-493E5377B1E3}" type="pres">
      <dgm:prSet presAssocID="{B844B208-2D04-412B-8E8A-D37F4E4E0266}" presName="textaccent2" presStyleCnt="0"/>
      <dgm:spPr/>
    </dgm:pt>
    <dgm:pt modelId="{B3E904FC-4D0F-4342-9EBB-8B04044AE30D}" type="pres">
      <dgm:prSet presAssocID="{B844B208-2D04-412B-8E8A-D37F4E4E0266}" presName="accentRepeatNode" presStyleLbl="solidAlignAcc1" presStyleIdx="2" presStyleCnt="6"/>
      <dgm:spPr/>
    </dgm:pt>
    <dgm:pt modelId="{38F6FEA4-7E25-4710-B896-D43D35DDC1F3}" type="pres">
      <dgm:prSet presAssocID="{A25D4A9A-A774-40C0-995C-3F35329D2B11}" presName="image2" presStyleCnt="0"/>
      <dgm:spPr/>
    </dgm:pt>
    <dgm:pt modelId="{A7A27DCC-24FB-4B2B-9CE7-DBB53E976F32}" type="pres">
      <dgm:prSet presAssocID="{A25D4A9A-A774-40C0-995C-3F35329D2B11}" presName="imageRepeatNode" presStyleLbl="alignAcc1" presStyleIdx="1" presStyleCnt="3"/>
      <dgm:spPr/>
      <dgm:t>
        <a:bodyPr/>
        <a:lstStyle/>
        <a:p>
          <a:endParaRPr lang="en-US"/>
        </a:p>
      </dgm:t>
    </dgm:pt>
    <dgm:pt modelId="{C06CEBBF-181B-41F7-9622-DAC89AC73A7F}" type="pres">
      <dgm:prSet presAssocID="{A25D4A9A-A774-40C0-995C-3F35329D2B11}" presName="imageaccent2" presStyleCnt="0"/>
      <dgm:spPr/>
    </dgm:pt>
    <dgm:pt modelId="{2FEE92E6-6024-46B3-9E80-A0B384CB549F}" type="pres">
      <dgm:prSet presAssocID="{A25D4A9A-A774-40C0-995C-3F35329D2B11}" presName="accentRepeatNode" presStyleLbl="solidAlignAcc1" presStyleIdx="3" presStyleCnt="6"/>
      <dgm:spPr/>
    </dgm:pt>
    <dgm:pt modelId="{AA2AF435-EBF8-4F93-A93B-4B96C0419368}" type="pres">
      <dgm:prSet presAssocID="{62BBA66B-01E4-49B7-8CC1-52CC5442B454}" presName="text3" presStyleCnt="0"/>
      <dgm:spPr/>
    </dgm:pt>
    <dgm:pt modelId="{17C0AB1D-3032-4235-B483-1F4F6B55FCA8}" type="pres">
      <dgm:prSet presAssocID="{62BBA66B-01E4-49B7-8CC1-52CC5442B454}" presName="textRepeatNode" presStyleLbl="alignNode1" presStyleIdx="2" presStyleCnt="3">
        <dgm:presLayoutVars>
          <dgm:chMax val="0"/>
          <dgm:chPref val="0"/>
          <dgm:bulletEnabled val="1"/>
        </dgm:presLayoutVars>
      </dgm:prSet>
      <dgm:spPr/>
      <dgm:t>
        <a:bodyPr/>
        <a:lstStyle/>
        <a:p>
          <a:endParaRPr lang="en-US"/>
        </a:p>
      </dgm:t>
    </dgm:pt>
    <dgm:pt modelId="{DC0C756F-33C2-4913-AFCE-7EFEFDA3D86F}" type="pres">
      <dgm:prSet presAssocID="{62BBA66B-01E4-49B7-8CC1-52CC5442B454}" presName="textaccent3" presStyleCnt="0"/>
      <dgm:spPr/>
    </dgm:pt>
    <dgm:pt modelId="{B420B7ED-32E6-49A0-9A33-F4A7527389C1}" type="pres">
      <dgm:prSet presAssocID="{62BBA66B-01E4-49B7-8CC1-52CC5442B454}" presName="accentRepeatNode" presStyleLbl="solidAlignAcc1" presStyleIdx="4" presStyleCnt="6"/>
      <dgm:spPr/>
    </dgm:pt>
    <dgm:pt modelId="{BAD41A01-4D08-449C-B307-83F5ED18438B}" type="pres">
      <dgm:prSet presAssocID="{5FE6A989-4745-46FD-8D07-2CF804147BF3}" presName="image3" presStyleCnt="0"/>
      <dgm:spPr/>
    </dgm:pt>
    <dgm:pt modelId="{2533C3DE-A07A-46B5-9352-AFD3F603142D}" type="pres">
      <dgm:prSet presAssocID="{5FE6A989-4745-46FD-8D07-2CF804147BF3}" presName="imageRepeatNode" presStyleLbl="alignAcc1" presStyleIdx="2" presStyleCnt="3"/>
      <dgm:spPr/>
      <dgm:t>
        <a:bodyPr/>
        <a:lstStyle/>
        <a:p>
          <a:endParaRPr lang="en-US"/>
        </a:p>
      </dgm:t>
    </dgm:pt>
    <dgm:pt modelId="{BD8388B5-1697-4B4C-9FFF-B2E30AB32E64}" type="pres">
      <dgm:prSet presAssocID="{5FE6A989-4745-46FD-8D07-2CF804147BF3}" presName="imageaccent3" presStyleCnt="0"/>
      <dgm:spPr/>
    </dgm:pt>
    <dgm:pt modelId="{13A68EFA-E918-491C-9A2C-529F4BAFB4AB}" type="pres">
      <dgm:prSet presAssocID="{5FE6A989-4745-46FD-8D07-2CF804147BF3}" presName="accentRepeatNode" presStyleLbl="solidAlignAcc1" presStyleIdx="5" presStyleCnt="6"/>
      <dgm:spPr/>
    </dgm:pt>
  </dgm:ptLst>
  <dgm:cxnLst>
    <dgm:cxn modelId="{366DA94C-3482-4A11-879E-31BDEE842AC5}" type="presOf" srcId="{6EEABA82-CFB1-4462-A791-4DC618995F93}" destId="{F21DAE70-22A1-422C-A52D-E29B3E5A27F2}" srcOrd="0" destOrd="0" presId="urn:microsoft.com/office/officeart/2008/layout/HexagonCluster"/>
    <dgm:cxn modelId="{D06C529C-BF19-47DB-802E-A335617D8346}" type="presOf" srcId="{62BBA66B-01E4-49B7-8CC1-52CC5442B454}" destId="{17C0AB1D-3032-4235-B483-1F4F6B55FCA8}" srcOrd="0" destOrd="0" presId="urn:microsoft.com/office/officeart/2008/layout/HexagonCluster"/>
    <dgm:cxn modelId="{21535A77-6C93-4F2F-AAC3-F517E0BB98CB}" type="presOf" srcId="{B844B208-2D04-412B-8E8A-D37F4E4E0266}" destId="{0DE59765-D76F-4CB4-9777-0929C824AA3D}" srcOrd="0" destOrd="0" presId="urn:microsoft.com/office/officeart/2008/layout/HexagonCluster"/>
    <dgm:cxn modelId="{33082421-B64F-4A7E-985D-3077FF475C1F}" type="presOf" srcId="{A25D4A9A-A774-40C0-995C-3F35329D2B11}" destId="{A7A27DCC-24FB-4B2B-9CE7-DBB53E976F32}" srcOrd="0" destOrd="0" presId="urn:microsoft.com/office/officeart/2008/layout/HexagonCluster"/>
    <dgm:cxn modelId="{172194EA-FEF5-4338-9784-6DE24182551D}" type="presOf" srcId="{5FE6A989-4745-46FD-8D07-2CF804147BF3}" destId="{2533C3DE-A07A-46B5-9352-AFD3F603142D}" srcOrd="0" destOrd="0" presId="urn:microsoft.com/office/officeart/2008/layout/HexagonCluster"/>
    <dgm:cxn modelId="{CF00B8EB-4741-413F-90B1-789F2F139546}" type="presOf" srcId="{7D7648B6-A8DC-490C-9A9C-6EC10BF1C9C0}" destId="{E1997DFF-7B71-4DE4-9D23-528F92AD8997}" srcOrd="0" destOrd="0" presId="urn:microsoft.com/office/officeart/2008/layout/HexagonCluster"/>
    <dgm:cxn modelId="{A894A46E-111C-454A-8A5F-AD1534A6958F}" srcId="{7D7648B6-A8DC-490C-9A9C-6EC10BF1C9C0}" destId="{62BBA66B-01E4-49B7-8CC1-52CC5442B454}" srcOrd="2" destOrd="0" parTransId="{10D48C2E-B57F-4575-826E-8D9D6882F03D}" sibTransId="{5FE6A989-4745-46FD-8D07-2CF804147BF3}"/>
    <dgm:cxn modelId="{D52A528C-E932-43BA-861C-710FE3B54650}" srcId="{7D7648B6-A8DC-490C-9A9C-6EC10BF1C9C0}" destId="{B844B208-2D04-412B-8E8A-D37F4E4E0266}" srcOrd="1" destOrd="0" parTransId="{5A6200BF-2EB8-420B-9CCF-88BA6ECAB2AE}" sibTransId="{A25D4A9A-A774-40C0-995C-3F35329D2B11}"/>
    <dgm:cxn modelId="{74EEE9B5-49BF-4EF5-98F1-DE320684F1A1}" type="presOf" srcId="{1EA00CC3-B117-49A4-B9E1-EA44A618A9AC}" destId="{24F33E9E-3BFA-4860-9BB5-A3CD542B8D34}" srcOrd="0" destOrd="0" presId="urn:microsoft.com/office/officeart/2008/layout/HexagonCluster"/>
    <dgm:cxn modelId="{1DC10BFE-43EA-4477-96AA-93BCE01464F5}" srcId="{7D7648B6-A8DC-490C-9A9C-6EC10BF1C9C0}" destId="{6EEABA82-CFB1-4462-A791-4DC618995F93}" srcOrd="0" destOrd="0" parTransId="{AEB817F4-42A0-4FCD-A129-3F224BC4E76E}" sibTransId="{1EA00CC3-B117-49A4-B9E1-EA44A618A9AC}"/>
    <dgm:cxn modelId="{F0FC9245-1F8D-4FEC-9E41-19011B0F22BB}" type="presParOf" srcId="{E1997DFF-7B71-4DE4-9D23-528F92AD8997}" destId="{8DDF9934-D71D-4363-926C-7E69407CBCDB}" srcOrd="0" destOrd="0" presId="urn:microsoft.com/office/officeart/2008/layout/HexagonCluster"/>
    <dgm:cxn modelId="{5292F895-EF28-4FAE-B253-F4DF6FBD7F7D}" type="presParOf" srcId="{8DDF9934-D71D-4363-926C-7E69407CBCDB}" destId="{F21DAE70-22A1-422C-A52D-E29B3E5A27F2}" srcOrd="0" destOrd="0" presId="urn:microsoft.com/office/officeart/2008/layout/HexagonCluster"/>
    <dgm:cxn modelId="{4CF624CD-1F6A-47B7-9385-211742086570}" type="presParOf" srcId="{E1997DFF-7B71-4DE4-9D23-528F92AD8997}" destId="{ECC2B708-1199-4805-90C6-124678DA02E7}" srcOrd="1" destOrd="0" presId="urn:microsoft.com/office/officeart/2008/layout/HexagonCluster"/>
    <dgm:cxn modelId="{559511F0-98BC-4881-A158-6457ABDC8BAE}" type="presParOf" srcId="{ECC2B708-1199-4805-90C6-124678DA02E7}" destId="{B7F9919D-27A6-451A-AD82-B97C175DBC93}" srcOrd="0" destOrd="0" presId="urn:microsoft.com/office/officeart/2008/layout/HexagonCluster"/>
    <dgm:cxn modelId="{2F127A99-633B-4790-B41E-BA735EB941FC}" type="presParOf" srcId="{E1997DFF-7B71-4DE4-9D23-528F92AD8997}" destId="{E94B1CC0-E858-467C-B892-E15005948229}" srcOrd="2" destOrd="0" presId="urn:microsoft.com/office/officeart/2008/layout/HexagonCluster"/>
    <dgm:cxn modelId="{4326A848-08A9-4E01-A499-4966577D6B19}" type="presParOf" srcId="{E94B1CC0-E858-467C-B892-E15005948229}" destId="{24F33E9E-3BFA-4860-9BB5-A3CD542B8D34}" srcOrd="0" destOrd="0" presId="urn:microsoft.com/office/officeart/2008/layout/HexagonCluster"/>
    <dgm:cxn modelId="{76C3088F-49DC-4605-B524-C8AA8737C1CB}" type="presParOf" srcId="{E1997DFF-7B71-4DE4-9D23-528F92AD8997}" destId="{93B52C48-C832-47B3-9560-9131A4856108}" srcOrd="3" destOrd="0" presId="urn:microsoft.com/office/officeart/2008/layout/HexagonCluster"/>
    <dgm:cxn modelId="{A76003F0-6EEF-456F-A096-251832A4BAC0}" type="presParOf" srcId="{93B52C48-C832-47B3-9560-9131A4856108}" destId="{BE3FC8CD-F315-4B1D-9501-BA024A98B032}" srcOrd="0" destOrd="0" presId="urn:microsoft.com/office/officeart/2008/layout/HexagonCluster"/>
    <dgm:cxn modelId="{70E059A8-2CE7-46B4-9E46-C8DE080AA7A1}" type="presParOf" srcId="{E1997DFF-7B71-4DE4-9D23-528F92AD8997}" destId="{6BC9A3B1-7822-4727-92B5-7D5AB0C9695A}" srcOrd="4" destOrd="0" presId="urn:microsoft.com/office/officeart/2008/layout/HexagonCluster"/>
    <dgm:cxn modelId="{3E40C125-8974-47DE-92A5-A4A78C5BED2A}" type="presParOf" srcId="{6BC9A3B1-7822-4727-92B5-7D5AB0C9695A}" destId="{0DE59765-D76F-4CB4-9777-0929C824AA3D}" srcOrd="0" destOrd="0" presId="urn:microsoft.com/office/officeart/2008/layout/HexagonCluster"/>
    <dgm:cxn modelId="{9C5C2616-E608-4F03-9D2A-2437919C076E}" type="presParOf" srcId="{E1997DFF-7B71-4DE4-9D23-528F92AD8997}" destId="{94C52777-EFB5-4406-93F6-493E5377B1E3}" srcOrd="5" destOrd="0" presId="urn:microsoft.com/office/officeart/2008/layout/HexagonCluster"/>
    <dgm:cxn modelId="{DF1ABF82-0E02-4237-A749-5EED864E0575}" type="presParOf" srcId="{94C52777-EFB5-4406-93F6-493E5377B1E3}" destId="{B3E904FC-4D0F-4342-9EBB-8B04044AE30D}" srcOrd="0" destOrd="0" presId="urn:microsoft.com/office/officeart/2008/layout/HexagonCluster"/>
    <dgm:cxn modelId="{9B83F34A-4457-4D13-A2AA-1FB5FF462457}" type="presParOf" srcId="{E1997DFF-7B71-4DE4-9D23-528F92AD8997}" destId="{38F6FEA4-7E25-4710-B896-D43D35DDC1F3}" srcOrd="6" destOrd="0" presId="urn:microsoft.com/office/officeart/2008/layout/HexagonCluster"/>
    <dgm:cxn modelId="{F98E1D5B-5E04-48F3-917B-BD3E77EA1472}" type="presParOf" srcId="{38F6FEA4-7E25-4710-B896-D43D35DDC1F3}" destId="{A7A27DCC-24FB-4B2B-9CE7-DBB53E976F32}" srcOrd="0" destOrd="0" presId="urn:microsoft.com/office/officeart/2008/layout/HexagonCluster"/>
    <dgm:cxn modelId="{C9049353-AADB-4123-B6F6-FF15D8CC8093}" type="presParOf" srcId="{E1997DFF-7B71-4DE4-9D23-528F92AD8997}" destId="{C06CEBBF-181B-41F7-9622-DAC89AC73A7F}" srcOrd="7" destOrd="0" presId="urn:microsoft.com/office/officeart/2008/layout/HexagonCluster"/>
    <dgm:cxn modelId="{7617C06F-121E-483C-898B-29C34D2922DA}" type="presParOf" srcId="{C06CEBBF-181B-41F7-9622-DAC89AC73A7F}" destId="{2FEE92E6-6024-46B3-9E80-A0B384CB549F}" srcOrd="0" destOrd="0" presId="urn:microsoft.com/office/officeart/2008/layout/HexagonCluster"/>
    <dgm:cxn modelId="{133856CF-E6FA-4CAB-BA1B-C3239EFFF7A1}" type="presParOf" srcId="{E1997DFF-7B71-4DE4-9D23-528F92AD8997}" destId="{AA2AF435-EBF8-4F93-A93B-4B96C0419368}" srcOrd="8" destOrd="0" presId="urn:microsoft.com/office/officeart/2008/layout/HexagonCluster"/>
    <dgm:cxn modelId="{DF900397-B60B-4447-896A-0DE5A2B88103}" type="presParOf" srcId="{AA2AF435-EBF8-4F93-A93B-4B96C0419368}" destId="{17C0AB1D-3032-4235-B483-1F4F6B55FCA8}" srcOrd="0" destOrd="0" presId="urn:microsoft.com/office/officeart/2008/layout/HexagonCluster"/>
    <dgm:cxn modelId="{7F412772-8A7B-4B56-8495-4C25D3417F7D}" type="presParOf" srcId="{E1997DFF-7B71-4DE4-9D23-528F92AD8997}" destId="{DC0C756F-33C2-4913-AFCE-7EFEFDA3D86F}" srcOrd="9" destOrd="0" presId="urn:microsoft.com/office/officeart/2008/layout/HexagonCluster"/>
    <dgm:cxn modelId="{C653F65D-0F41-4396-A55D-2A3DDA510814}" type="presParOf" srcId="{DC0C756F-33C2-4913-AFCE-7EFEFDA3D86F}" destId="{B420B7ED-32E6-49A0-9A33-F4A7527389C1}" srcOrd="0" destOrd="0" presId="urn:microsoft.com/office/officeart/2008/layout/HexagonCluster"/>
    <dgm:cxn modelId="{66FCA41D-F5D4-426D-A1C7-3D26445EA74E}" type="presParOf" srcId="{E1997DFF-7B71-4DE4-9D23-528F92AD8997}" destId="{BAD41A01-4D08-449C-B307-83F5ED18438B}" srcOrd="10" destOrd="0" presId="urn:microsoft.com/office/officeart/2008/layout/HexagonCluster"/>
    <dgm:cxn modelId="{62777A42-1DC3-42DA-A3FE-06CF18544680}" type="presParOf" srcId="{BAD41A01-4D08-449C-B307-83F5ED18438B}" destId="{2533C3DE-A07A-46B5-9352-AFD3F603142D}" srcOrd="0" destOrd="0" presId="urn:microsoft.com/office/officeart/2008/layout/HexagonCluster"/>
    <dgm:cxn modelId="{B822F02D-2FB2-4852-9594-08CE9A7CFBA9}" type="presParOf" srcId="{E1997DFF-7B71-4DE4-9D23-528F92AD8997}" destId="{BD8388B5-1697-4B4C-9FFF-B2E30AB32E64}" srcOrd="11" destOrd="0" presId="urn:microsoft.com/office/officeart/2008/layout/HexagonCluster"/>
    <dgm:cxn modelId="{7BB2CE90-F520-421E-8662-E94E16D1B285}" type="presParOf" srcId="{BD8388B5-1697-4B4C-9FFF-B2E30AB32E64}" destId="{13A68EFA-E918-491C-9A2C-529F4BAFB4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latin typeface="Levenim MT" panose="02010502060101010101" pitchFamily="2" charset="-79"/>
            </a:endParaRPr>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5F909EFF-D120-4E73-BC59-69AA83F83908}" type="datetimeFigureOut">
              <a:rPr lang="en-US" smtClean="0">
                <a:latin typeface="Levenim MT" panose="02010502060101010101" pitchFamily="2" charset="-79"/>
              </a:rPr>
              <a:t>2/25/2015</a:t>
            </a:fld>
            <a:endParaRPr lang="en-US" dirty="0">
              <a:latin typeface="Levenim MT" panose="02010502060101010101" pitchFamily="2" charset="-79"/>
            </a:endParaRPr>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latin typeface="Levenim MT" panose="02010502060101010101" pitchFamily="2" charset="-79"/>
            </a:endParaRPr>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6963A940-27AC-4B68-A824-BD9354ABD17D}" type="slidenum">
              <a:rPr lang="en-US" smtClean="0">
                <a:latin typeface="Levenim MT" panose="02010502060101010101" pitchFamily="2" charset="-79"/>
              </a:rPr>
              <a:t>‹#›</a:t>
            </a:fld>
            <a:endParaRPr lang="en-US" dirty="0">
              <a:latin typeface="Levenim MT" panose="02010502060101010101" pitchFamily="2" charset="-79"/>
            </a:endParaRPr>
          </a:p>
        </p:txBody>
      </p:sp>
    </p:spTree>
    <p:extLst>
      <p:ext uri="{BB962C8B-B14F-4D97-AF65-F5344CB8AC3E}">
        <p14:creationId xmlns:p14="http://schemas.microsoft.com/office/powerpoint/2010/main" val="1962632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atin typeface="Levenim MT" panose="02010502060101010101" pitchFamily="2" charset="-79"/>
              </a:defRPr>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atin typeface="Levenim MT" panose="02010502060101010101" pitchFamily="2" charset="-79"/>
              </a:defRPr>
            </a:lvl1pPr>
          </a:lstStyle>
          <a:p>
            <a:fld id="{81C21C21-2C43-422C-B2A3-59CE223AC61B}" type="datetimeFigureOut">
              <a:rPr lang="en-US" smtClean="0"/>
              <a:pPr/>
              <a:t>2/25/2015</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atin typeface="Levenim MT" panose="02010502060101010101" pitchFamily="2" charset="-79"/>
              </a:defRPr>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atin typeface="Levenim MT" panose="02010502060101010101" pitchFamily="2" charset="-79"/>
              </a:defRPr>
            </a:lvl1pPr>
          </a:lstStyle>
          <a:p>
            <a:fld id="{26B5209F-1157-40BE-99C9-76B9416559B5}" type="slidenum">
              <a:rPr lang="en-US" smtClean="0"/>
              <a:pPr/>
              <a:t>‹#›</a:t>
            </a:fld>
            <a:endParaRPr lang="en-US" dirty="0"/>
          </a:p>
        </p:txBody>
      </p:sp>
    </p:spTree>
    <p:extLst>
      <p:ext uri="{BB962C8B-B14F-4D97-AF65-F5344CB8AC3E}">
        <p14:creationId xmlns:p14="http://schemas.microsoft.com/office/powerpoint/2010/main" val="28296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evenim MT" panose="02010502060101010101" pitchFamily="2" charset="-79"/>
        <a:ea typeface="+mn-ea"/>
        <a:cs typeface="+mn-cs"/>
      </a:defRPr>
    </a:lvl1pPr>
    <a:lvl2pPr marL="457200" algn="l" defTabSz="914400" rtl="0" eaLnBrk="1" latinLnBrk="0" hangingPunct="1">
      <a:defRPr sz="1200" kern="1200">
        <a:solidFill>
          <a:schemeClr val="tx1"/>
        </a:solidFill>
        <a:latin typeface="Levenim MT" panose="02010502060101010101" pitchFamily="2" charset="-79"/>
        <a:ea typeface="+mn-ea"/>
        <a:cs typeface="+mn-cs"/>
      </a:defRPr>
    </a:lvl2pPr>
    <a:lvl3pPr marL="914400" algn="l" defTabSz="914400" rtl="0" eaLnBrk="1" latinLnBrk="0" hangingPunct="1">
      <a:defRPr sz="1200" kern="1200">
        <a:solidFill>
          <a:schemeClr val="tx1"/>
        </a:solidFill>
        <a:latin typeface="Levenim MT" panose="02010502060101010101" pitchFamily="2" charset="-79"/>
        <a:ea typeface="+mn-ea"/>
        <a:cs typeface="+mn-cs"/>
      </a:defRPr>
    </a:lvl3pPr>
    <a:lvl4pPr marL="1371600" algn="l" defTabSz="914400" rtl="0" eaLnBrk="1" latinLnBrk="0" hangingPunct="1">
      <a:defRPr sz="1200" kern="1200">
        <a:solidFill>
          <a:schemeClr val="tx1"/>
        </a:solidFill>
        <a:latin typeface="Levenim MT" panose="02010502060101010101" pitchFamily="2" charset="-79"/>
        <a:ea typeface="+mn-ea"/>
        <a:cs typeface="+mn-cs"/>
      </a:defRPr>
    </a:lvl4pPr>
    <a:lvl5pPr marL="1828800" algn="l" defTabSz="914400" rtl="0" eaLnBrk="1" latinLnBrk="0" hangingPunct="1">
      <a:defRPr sz="1200" kern="1200">
        <a:solidFill>
          <a:schemeClr val="tx1"/>
        </a:solidFill>
        <a:latin typeface="Levenim MT" panose="02010502060101010101" pitchFamily="2" charset="-79"/>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Shane</a:t>
            </a:r>
            <a:r>
              <a:rPr lang="en-US" baseline="0" dirty="0" smtClean="0"/>
              <a:t>: [Intro]</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1</a:t>
            </a:fld>
            <a:endParaRPr lang="en-US" dirty="0"/>
          </a:p>
        </p:txBody>
      </p:sp>
    </p:spTree>
    <p:extLst>
      <p:ext uri="{BB962C8B-B14F-4D97-AF65-F5344CB8AC3E}">
        <p14:creationId xmlns:p14="http://schemas.microsoft.com/office/powerpoint/2010/main" val="4185313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solidFill>
                  <a:srgbClr val="FF0000"/>
                </a:solidFill>
              </a:rPr>
              <a:t>VA Purchase Health Care – Two Year Totals for FY12-13</a:t>
            </a:r>
          </a:p>
          <a:p>
            <a:r>
              <a:rPr lang="en-US" dirty="0" smtClean="0">
                <a:solidFill>
                  <a:srgbClr val="FF0000"/>
                </a:solidFill>
              </a:rPr>
              <a:t>Need total</a:t>
            </a:r>
          </a:p>
          <a:p>
            <a:r>
              <a:rPr lang="en-US" dirty="0" smtClean="0">
                <a:solidFill>
                  <a:srgbClr val="FF0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Levenim MT" panose="02010502060101010101" pitchFamily="2" charset="-79"/>
              </a:rPr>
              <a:t>HIMSS v1 Information interoperability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Levenim MT" panose="02010502060101010101" pitchFamily="2" charset="-79"/>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F77C5C8D-D5FF-4A4E-B9E9-7823685603C5}" type="slidenum">
              <a:rPr lang="en-US" smtClean="0"/>
              <a:t>10</a:t>
            </a:fld>
            <a:endParaRPr lang="en-US"/>
          </a:p>
        </p:txBody>
      </p:sp>
    </p:spTree>
    <p:extLst>
      <p:ext uri="{BB962C8B-B14F-4D97-AF65-F5344CB8AC3E}">
        <p14:creationId xmlns:p14="http://schemas.microsoft.com/office/powerpoint/2010/main" val="1965803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err="1" smtClean="0"/>
              <a:t>DoD</a:t>
            </a:r>
            <a:r>
              <a:rPr lang="en-US" dirty="0" smtClean="0"/>
              <a:t> purchased</a:t>
            </a:r>
            <a:r>
              <a:rPr lang="en-US" baseline="0" dirty="0" smtClean="0"/>
              <a:t> $1.6 Billion in care from VA in last two fiscal years  (collections)</a:t>
            </a:r>
            <a:endParaRPr lang="en-US" dirty="0"/>
          </a:p>
        </p:txBody>
      </p:sp>
      <p:sp>
        <p:nvSpPr>
          <p:cNvPr id="4" name="Slide Number Placeholder 3"/>
          <p:cNvSpPr>
            <a:spLocks noGrp="1"/>
          </p:cNvSpPr>
          <p:nvPr>
            <p:ph type="sldNum" sz="quarter" idx="10"/>
          </p:nvPr>
        </p:nvSpPr>
        <p:spPr/>
        <p:txBody>
          <a:bodyPr/>
          <a:lstStyle/>
          <a:p>
            <a:fld id="{F77C5C8D-D5FF-4A4E-B9E9-7823685603C5}" type="slidenum">
              <a:rPr lang="en-US" smtClean="0"/>
              <a:t>11</a:t>
            </a:fld>
            <a:endParaRPr lang="en-US"/>
          </a:p>
        </p:txBody>
      </p:sp>
    </p:spTree>
    <p:extLst>
      <p:ext uri="{BB962C8B-B14F-4D97-AF65-F5344CB8AC3E}">
        <p14:creationId xmlns:p14="http://schemas.microsoft.com/office/powerpoint/2010/main" val="303421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 benefits that we hope to realize include providing real time access to critical health information needed at the point of care</a:t>
            </a:r>
            <a:r>
              <a:rPr lang="en-US" altLang="en-US" b="1" dirty="0" smtClean="0"/>
              <a:t>,  eliminating the need for patients to hand carry copies</a:t>
            </a:r>
            <a:r>
              <a:rPr lang="en-US" altLang="en-US" dirty="0" smtClean="0"/>
              <a:t> of their health records from provider to provider.</a:t>
            </a:r>
          </a:p>
          <a:p>
            <a:pPr>
              <a:spcBef>
                <a:spcPct val="0"/>
              </a:spcBef>
            </a:pPr>
            <a:endParaRPr lang="en-US" altLang="en-US" dirty="0" smtClean="0"/>
          </a:p>
          <a:p>
            <a:pPr>
              <a:spcBef>
                <a:spcPct val="0"/>
              </a:spcBef>
            </a:pPr>
            <a:r>
              <a:rPr lang="en-US" altLang="en-US" dirty="0" smtClean="0"/>
              <a:t>In addition, access to shared health information has the potential to </a:t>
            </a:r>
            <a:r>
              <a:rPr lang="en-US" altLang="en-US" b="1" dirty="0" smtClean="0"/>
              <a:t>reduce duplicate tests and procedures </a:t>
            </a:r>
            <a:r>
              <a:rPr lang="en-US" altLang="en-US" dirty="0" smtClean="0"/>
              <a:t>as well as reducing the potential for </a:t>
            </a:r>
            <a:r>
              <a:rPr lang="en-US" altLang="en-US" b="1" dirty="0" smtClean="0"/>
              <a:t>adverse events</a:t>
            </a:r>
            <a:r>
              <a:rPr lang="en-US" altLang="en-US" dirty="0" smtClean="0"/>
              <a:t> related to drug/drug interactions for patients receiving multiple prescriptions from various sources.</a:t>
            </a:r>
          </a:p>
          <a:p>
            <a:pPr>
              <a:spcBef>
                <a:spcPct val="0"/>
              </a:spcBef>
            </a:pPr>
            <a:r>
              <a:rPr lang="en-US" altLang="en-US" dirty="0" smtClean="0"/>
              <a:t>=======================</a:t>
            </a:r>
          </a:p>
          <a:p>
            <a:pPr>
              <a:spcBef>
                <a:spcPct val="0"/>
              </a:spcBef>
            </a:pPr>
            <a:r>
              <a:rPr lang="en-US" altLang="en-US" dirty="0" smtClean="0"/>
              <a:t>Slide content</a:t>
            </a:r>
          </a:p>
          <a:p>
            <a:pPr marL="0" marR="0" lvl="1" indent="0" algn="l" defTabSz="914400" rtl="0" eaLnBrk="1" fontAlgn="auto" latinLnBrk="0" hangingPunct="1">
              <a:lnSpc>
                <a:spcPct val="100000"/>
              </a:lnSpc>
              <a:spcBef>
                <a:spcPct val="0"/>
              </a:spcBef>
              <a:spcAft>
                <a:spcPts val="0"/>
              </a:spcAft>
              <a:buClrTx/>
              <a:buSzTx/>
              <a:buFontTx/>
              <a:buNone/>
              <a:tabLst/>
              <a:defRPr/>
            </a:pPr>
            <a:r>
              <a:rPr lang="en-US" altLang="en-US" sz="1275" b="1" i="1" dirty="0" smtClean="0">
                <a:solidFill>
                  <a:srgbClr val="002060"/>
                </a:solidFill>
                <a:latin typeface="Levenim MT" panose="02010502060101010101" pitchFamily="2" charset="-79"/>
                <a:ea typeface="ＭＳ Ｐゴシック" charset="-128"/>
              </a:rPr>
              <a:t>Did you know that 79% of Veterans see private health care providers?</a:t>
            </a:r>
            <a:r>
              <a:rPr lang="en-US" altLang="en-US" sz="1275" b="1" i="1" baseline="30000" dirty="0" smtClean="0">
                <a:solidFill>
                  <a:srgbClr val="002060"/>
                </a:solidFill>
                <a:latin typeface="Levenim MT" panose="02010502060101010101" pitchFamily="2" charset="-79"/>
                <a:ea typeface="ＭＳ Ｐゴシック" charset="-128"/>
              </a:rPr>
              <a:t>1</a:t>
            </a:r>
          </a:p>
          <a:p>
            <a:r>
              <a:rPr lang="en-US" sz="1275" b="1" i="1" dirty="0" smtClean="0">
                <a:solidFill>
                  <a:srgbClr val="002060"/>
                </a:solidFill>
                <a:latin typeface="Levenim MT" panose="02010502060101010101" pitchFamily="2" charset="-79"/>
              </a:rPr>
              <a:t>External Health Information Exchange</a:t>
            </a:r>
          </a:p>
          <a:p>
            <a:pPr>
              <a:spcBef>
                <a:spcPts val="300"/>
              </a:spcBef>
            </a:pPr>
            <a:r>
              <a:rPr lang="en-US" sz="1050" b="1" dirty="0" smtClean="0">
                <a:latin typeface="Levenim MT" panose="02010502060101010101" pitchFamily="2" charset="-79"/>
              </a:rPr>
              <a:t>Enables </a:t>
            </a:r>
            <a:r>
              <a:rPr lang="en-US" sz="1050" dirty="0" smtClean="0">
                <a:latin typeface="Levenim MT" panose="02010502060101010101" pitchFamily="2" charset="-79"/>
              </a:rPr>
              <a:t>clinicians to make more informed decisions </a:t>
            </a:r>
          </a:p>
          <a:p>
            <a:pPr>
              <a:spcBef>
                <a:spcPts val="300"/>
              </a:spcBef>
            </a:pPr>
            <a:r>
              <a:rPr lang="en-US" sz="1050" b="1" dirty="0" smtClean="0">
                <a:latin typeface="Levenim MT" panose="02010502060101010101" pitchFamily="2" charset="-79"/>
              </a:rPr>
              <a:t>Reduces </a:t>
            </a:r>
            <a:r>
              <a:rPr lang="en-US" sz="1050" dirty="0" smtClean="0">
                <a:latin typeface="Levenim MT" panose="02010502060101010101" pitchFamily="2" charset="-79"/>
              </a:rPr>
              <a:t>the need for patients to carry paper records between health care providers</a:t>
            </a:r>
          </a:p>
          <a:p>
            <a:pPr>
              <a:spcBef>
                <a:spcPts val="300"/>
              </a:spcBef>
            </a:pPr>
            <a:r>
              <a:rPr lang="en-US" sz="1050" b="1" dirty="0" smtClean="0">
                <a:latin typeface="Levenim MT" panose="02010502060101010101" pitchFamily="2" charset="-79"/>
              </a:rPr>
              <a:t>Provides</a:t>
            </a:r>
            <a:r>
              <a:rPr lang="en-US" sz="1050" dirty="0" smtClean="0">
                <a:latin typeface="Levenim MT" panose="02010502060101010101" pitchFamily="2" charset="-79"/>
              </a:rPr>
              <a:t> immediate access to additional health care information during an emergency</a:t>
            </a:r>
          </a:p>
          <a:p>
            <a:pPr>
              <a:spcBef>
                <a:spcPts val="300"/>
              </a:spcBef>
            </a:pPr>
            <a:r>
              <a:rPr lang="en-US" sz="1050" b="1" dirty="0" smtClean="0">
                <a:latin typeface="Levenim MT" panose="02010502060101010101" pitchFamily="2" charset="-79"/>
              </a:rPr>
              <a:t>Supports</a:t>
            </a:r>
            <a:r>
              <a:rPr lang="en-US" sz="1050" dirty="0" smtClean="0">
                <a:latin typeface="Levenim MT" panose="02010502060101010101" pitchFamily="2" charset="-79"/>
              </a:rPr>
              <a:t> Population Health Management</a:t>
            </a:r>
          </a:p>
          <a:p>
            <a:pPr>
              <a:spcBef>
                <a:spcPts val="300"/>
              </a:spcBef>
            </a:pPr>
            <a:r>
              <a:rPr lang="en-US" sz="1050" b="1" dirty="0" smtClean="0">
                <a:latin typeface="Levenim MT" panose="02010502060101010101" pitchFamily="2" charset="-79"/>
              </a:rPr>
              <a:t>Helps</a:t>
            </a:r>
            <a:r>
              <a:rPr lang="en-US" sz="1050" dirty="0" smtClean="0">
                <a:latin typeface="Levenim MT" panose="02010502060101010101" pitchFamily="2" charset="-79"/>
              </a:rPr>
              <a:t> others meet Meaningful Use criteria</a:t>
            </a:r>
          </a:p>
          <a:p>
            <a:pPr marL="0" lvl="1" indent="0" eaLnBrk="1" hangingPunct="1">
              <a:lnSpc>
                <a:spcPts val="1875"/>
              </a:lnSpc>
              <a:spcBef>
                <a:spcPct val="0"/>
              </a:spcBef>
              <a:buNone/>
            </a:pPr>
            <a:r>
              <a:rPr lang="en-US" altLang="en-US" sz="1275" b="1" i="1" dirty="0" smtClean="0">
                <a:latin typeface="Levenim MT" panose="02010502060101010101" pitchFamily="2" charset="-79"/>
                <a:ea typeface="ＭＳ Ｐゴシック" charset="-128"/>
              </a:rPr>
              <a:t>External Health Information Exchange Can Ultimately Equal</a:t>
            </a:r>
          </a:p>
          <a:p>
            <a:pPr marL="0" indent="0">
              <a:spcBef>
                <a:spcPts val="300"/>
              </a:spcBef>
              <a:buNone/>
            </a:pPr>
            <a:r>
              <a:rPr lang="en-US" sz="1050" b="1" dirty="0" smtClean="0">
                <a:solidFill>
                  <a:schemeClr val="tx1"/>
                </a:solidFill>
                <a:latin typeface="Levenim MT" panose="02010502060101010101" pitchFamily="2" charset="-79"/>
                <a:ea typeface="ＭＳ Ｐゴシック" charset="-128"/>
                <a:cs typeface="+mn-cs"/>
              </a:rPr>
              <a:t>Improved</a:t>
            </a:r>
            <a:r>
              <a:rPr lang="en-US" sz="1050" dirty="0" smtClean="0">
                <a:solidFill>
                  <a:schemeClr val="tx1"/>
                </a:solidFill>
                <a:latin typeface="Levenim MT" panose="02010502060101010101" pitchFamily="2" charset="-79"/>
                <a:ea typeface="ＭＳ Ｐゴシック" charset="-128"/>
                <a:cs typeface="+mn-cs"/>
              </a:rPr>
              <a:t> patient care and health outcomes</a:t>
            </a:r>
          </a:p>
          <a:p>
            <a:pPr marL="0" indent="0">
              <a:spcBef>
                <a:spcPts val="300"/>
              </a:spcBef>
              <a:buNone/>
            </a:pPr>
            <a:r>
              <a:rPr lang="en-US" sz="1050" b="1" dirty="0" smtClean="0">
                <a:solidFill>
                  <a:schemeClr val="tx1"/>
                </a:solidFill>
                <a:latin typeface="Levenim MT" panose="02010502060101010101" pitchFamily="2" charset="-79"/>
                <a:ea typeface="ＭＳ Ｐゴシック" charset="-128"/>
                <a:cs typeface="+mn-cs"/>
              </a:rPr>
              <a:t>Fewer </a:t>
            </a:r>
            <a:r>
              <a:rPr lang="en-US" sz="1050" dirty="0" smtClean="0">
                <a:solidFill>
                  <a:schemeClr val="tx1"/>
                </a:solidFill>
                <a:latin typeface="Levenim MT" panose="02010502060101010101" pitchFamily="2" charset="-79"/>
                <a:ea typeface="ＭＳ Ｐゴシック" charset="-128"/>
                <a:cs typeface="+mn-cs"/>
              </a:rPr>
              <a:t>duplicate tests</a:t>
            </a:r>
          </a:p>
          <a:p>
            <a:pPr marL="0" indent="0">
              <a:spcBef>
                <a:spcPts val="300"/>
              </a:spcBef>
              <a:buNone/>
            </a:pPr>
            <a:r>
              <a:rPr lang="en-US" sz="1050" b="1" dirty="0" smtClean="0">
                <a:solidFill>
                  <a:schemeClr val="tx1"/>
                </a:solidFill>
                <a:latin typeface="Levenim MT" panose="02010502060101010101" pitchFamily="2" charset="-79"/>
                <a:ea typeface="ＭＳ Ｐゴシック" charset="-128"/>
                <a:cs typeface="+mn-cs"/>
              </a:rPr>
              <a:t>Increased </a:t>
            </a:r>
            <a:r>
              <a:rPr lang="en-US" sz="1050" dirty="0" smtClean="0">
                <a:solidFill>
                  <a:schemeClr val="tx1"/>
                </a:solidFill>
                <a:latin typeface="Levenim MT" panose="02010502060101010101" pitchFamily="2" charset="-79"/>
                <a:ea typeface="ＭＳ Ｐゴシック" charset="-128"/>
                <a:cs typeface="+mn-cs"/>
              </a:rPr>
              <a:t>patient safety (e.g. medication reconciliation) </a:t>
            </a:r>
          </a:p>
          <a:p>
            <a:pPr marL="0" indent="0">
              <a:spcBef>
                <a:spcPts val="300"/>
              </a:spcBef>
              <a:buNone/>
            </a:pPr>
            <a:r>
              <a:rPr lang="en-US" sz="1050" b="1" dirty="0" smtClean="0">
                <a:solidFill>
                  <a:schemeClr val="tx1"/>
                </a:solidFill>
                <a:latin typeface="Levenim MT" panose="02010502060101010101" pitchFamily="2" charset="-79"/>
                <a:ea typeface="ＭＳ Ｐゴシック" charset="-128"/>
                <a:cs typeface="+mn-cs"/>
              </a:rPr>
              <a:t>Improved </a:t>
            </a:r>
            <a:r>
              <a:rPr lang="en-US" sz="1050" dirty="0" smtClean="0">
                <a:solidFill>
                  <a:schemeClr val="tx1"/>
                </a:solidFill>
                <a:latin typeface="Levenim MT" panose="02010502060101010101" pitchFamily="2" charset="-79"/>
                <a:ea typeface="ＭＳ Ｐゴシック" charset="-128"/>
                <a:cs typeface="+mn-cs"/>
              </a:rPr>
              <a:t>Care Coordination </a:t>
            </a:r>
          </a:p>
          <a:p>
            <a:pPr marL="0" indent="0">
              <a:spcBef>
                <a:spcPts val="300"/>
              </a:spcBef>
              <a:buNone/>
            </a:pPr>
            <a:r>
              <a:rPr lang="en-US" sz="1050" b="1" dirty="0" smtClean="0">
                <a:solidFill>
                  <a:schemeClr val="tx1"/>
                </a:solidFill>
                <a:latin typeface="Levenim MT" panose="02010502060101010101" pitchFamily="2" charset="-79"/>
                <a:ea typeface="ＭＳ Ｐゴシック" charset="-128"/>
                <a:cs typeface="+mn-cs"/>
              </a:rPr>
              <a:t>Reduced</a:t>
            </a:r>
            <a:r>
              <a:rPr lang="en-US" sz="1050" dirty="0" smtClean="0">
                <a:solidFill>
                  <a:schemeClr val="tx1"/>
                </a:solidFill>
                <a:latin typeface="Levenim MT" panose="02010502060101010101" pitchFamily="2" charset="-79"/>
                <a:ea typeface="ＭＳ Ｐゴシック" charset="-128"/>
                <a:cs typeface="+mn-cs"/>
              </a:rPr>
              <a:t> phone calls to follow-up and track referrals</a:t>
            </a:r>
          </a:p>
          <a:p>
            <a:pPr marL="0" indent="0">
              <a:spcBef>
                <a:spcPts val="300"/>
              </a:spcBef>
              <a:buNone/>
            </a:pPr>
            <a:r>
              <a:rPr lang="en-US" sz="1050" b="1" dirty="0" smtClean="0">
                <a:solidFill>
                  <a:schemeClr val="tx1"/>
                </a:solidFill>
                <a:latin typeface="Levenim MT" panose="02010502060101010101" pitchFamily="2" charset="-79"/>
                <a:ea typeface="ＭＳ Ｐゴシック" charset="-128"/>
                <a:cs typeface="+mn-cs"/>
              </a:rPr>
              <a:t>Timely </a:t>
            </a:r>
            <a:r>
              <a:rPr lang="en-US" sz="1050" dirty="0" smtClean="0">
                <a:solidFill>
                  <a:schemeClr val="tx1"/>
                </a:solidFill>
                <a:latin typeface="Levenim MT" panose="02010502060101010101" pitchFamily="2" charset="-79"/>
                <a:ea typeface="ＭＳ Ｐゴシック" charset="-128"/>
                <a:cs typeface="+mn-cs"/>
              </a:rPr>
              <a:t>access to critical information</a:t>
            </a:r>
          </a:p>
          <a:p>
            <a:pPr marL="0" indent="0">
              <a:spcBef>
                <a:spcPts val="300"/>
              </a:spcBef>
              <a:buNone/>
            </a:pPr>
            <a:r>
              <a:rPr lang="en-US" sz="1050" b="1" dirty="0" smtClean="0">
                <a:solidFill>
                  <a:schemeClr val="tx1"/>
                </a:solidFill>
                <a:latin typeface="Levenim MT" panose="02010502060101010101" pitchFamily="2" charset="-79"/>
                <a:ea typeface="ＭＳ Ｐゴシック" charset="-128"/>
                <a:cs typeface="+mn-cs"/>
              </a:rPr>
              <a:t>Saved</a:t>
            </a:r>
            <a:r>
              <a:rPr lang="en-US" sz="1050" dirty="0" smtClean="0">
                <a:solidFill>
                  <a:schemeClr val="tx1"/>
                </a:solidFill>
                <a:latin typeface="Levenim MT" panose="02010502060101010101" pitchFamily="2" charset="-79"/>
                <a:ea typeface="ＭＳ Ｐゴシック" charset="-128"/>
                <a:cs typeface="+mn-cs"/>
              </a:rPr>
              <a:t> time, money, and other resources for Veterans and VA staff </a:t>
            </a:r>
          </a:p>
          <a:p>
            <a:pPr marL="0" indent="0">
              <a:spcBef>
                <a:spcPts val="300"/>
              </a:spcBef>
              <a:buNone/>
            </a:pPr>
            <a:r>
              <a:rPr lang="en-US" sz="1050" b="1" dirty="0" smtClean="0">
                <a:solidFill>
                  <a:schemeClr val="tx1"/>
                </a:solidFill>
                <a:latin typeface="Levenim MT" panose="02010502060101010101" pitchFamily="2" charset="-79"/>
                <a:ea typeface="ＭＳ Ｐゴシック" charset="-128"/>
                <a:cs typeface="+mn-cs"/>
              </a:rPr>
              <a:t>Expedited </a:t>
            </a:r>
            <a:r>
              <a:rPr lang="en-US" sz="1050" dirty="0" smtClean="0">
                <a:solidFill>
                  <a:schemeClr val="tx1"/>
                </a:solidFill>
                <a:latin typeface="Levenim MT" panose="02010502060101010101" pitchFamily="2" charset="-79"/>
                <a:ea typeface="ＭＳ Ｐゴシック" charset="-128"/>
                <a:cs typeface="+mn-cs"/>
              </a:rPr>
              <a:t>results notifications </a:t>
            </a:r>
          </a:p>
          <a:p>
            <a:pPr marL="0" indent="0">
              <a:spcBef>
                <a:spcPts val="300"/>
              </a:spcBef>
              <a:buNone/>
            </a:pPr>
            <a:r>
              <a:rPr lang="en-US" sz="1050" b="1" dirty="0" smtClean="0">
                <a:solidFill>
                  <a:schemeClr val="tx1"/>
                </a:solidFill>
                <a:latin typeface="Levenim MT" panose="02010502060101010101" pitchFamily="2" charset="-79"/>
                <a:ea typeface="ＭＳ Ｐゴシック" charset="-128"/>
                <a:cs typeface="+mn-cs"/>
              </a:rPr>
              <a:t>Enhanced</a:t>
            </a:r>
            <a:r>
              <a:rPr lang="en-US" sz="1050" dirty="0" smtClean="0">
                <a:solidFill>
                  <a:schemeClr val="tx1"/>
                </a:solidFill>
                <a:latin typeface="Levenim MT" panose="02010502060101010101" pitchFamily="2" charset="-79"/>
                <a:ea typeface="ＭＳ Ｐゴシック" charset="-128"/>
                <a:cs typeface="+mn-cs"/>
              </a:rPr>
              <a:t> Security and Privacy</a:t>
            </a:r>
          </a:p>
          <a:p>
            <a:pPr marL="0" marR="0" indent="0" algn="l" defTabSz="914400" rtl="0" eaLnBrk="1" fontAlgn="auto" latinLnBrk="0" hangingPunct="1">
              <a:lnSpc>
                <a:spcPct val="100000"/>
              </a:lnSpc>
              <a:spcBef>
                <a:spcPts val="300"/>
              </a:spcBef>
              <a:spcAft>
                <a:spcPts val="0"/>
              </a:spcAft>
              <a:buClrTx/>
              <a:buSzTx/>
              <a:buFontTx/>
              <a:buNone/>
              <a:tabLst/>
              <a:defRPr/>
            </a:pPr>
            <a:r>
              <a:rPr lang="en-US" sz="800" baseline="30000" dirty="0" smtClean="0">
                <a:solidFill>
                  <a:srgbClr val="002060"/>
                </a:solidFill>
                <a:latin typeface="Levenim MT" panose="02010502060101010101" pitchFamily="2" charset="-79"/>
                <a:ea typeface="MS Gothic" panose="020B0609070205080204" pitchFamily="49" charset="-128"/>
                <a:cs typeface="Levenim MT" panose="02010502060101010101" pitchFamily="2" charset="-79"/>
              </a:rPr>
              <a:t>1</a:t>
            </a:r>
            <a:r>
              <a:rPr lang="en-US" sz="800" dirty="0" smtClean="0">
                <a:solidFill>
                  <a:srgbClr val="002060"/>
                </a:solidFill>
                <a:latin typeface="Levenim MT" panose="02010502060101010101" pitchFamily="2" charset="-79"/>
                <a:ea typeface="MS Gothic" panose="020B0609070205080204" pitchFamily="49" charset="-128"/>
                <a:cs typeface="Levenim MT" panose="02010502060101010101" pitchFamily="2" charset="-79"/>
              </a:rPr>
              <a:t>Per the 2010 Survey of Veteran Enrollees’ Health and Reliance Upon VA, VA, Office of Policy and Planning, July 2011</a:t>
            </a:r>
            <a:endParaRPr lang="en-US" sz="800" dirty="0" smtClean="0">
              <a:solidFill>
                <a:srgbClr val="002060"/>
              </a:solidFill>
              <a:latin typeface="Levenim MT" panose="02010502060101010101" pitchFamily="2" charset="-79"/>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defRPr>
            </a:lvl1pPr>
            <a:lvl2pPr marL="702756" indent="-270291">
              <a:spcBef>
                <a:spcPct val="30000"/>
              </a:spcBef>
              <a:defRPr sz="1100">
                <a:solidFill>
                  <a:schemeClr val="tx1"/>
                </a:solidFill>
                <a:latin typeface="Calibri" panose="020F0502020204030204" pitchFamily="34" charset="0"/>
              </a:defRPr>
            </a:lvl2pPr>
            <a:lvl3pPr marL="1081164" indent="-216233">
              <a:spcBef>
                <a:spcPct val="30000"/>
              </a:spcBef>
              <a:defRPr sz="1100">
                <a:solidFill>
                  <a:schemeClr val="tx1"/>
                </a:solidFill>
                <a:latin typeface="Calibri" panose="020F0502020204030204" pitchFamily="34" charset="0"/>
              </a:defRPr>
            </a:lvl3pPr>
            <a:lvl4pPr marL="1513629" indent="-216233">
              <a:spcBef>
                <a:spcPct val="30000"/>
              </a:spcBef>
              <a:defRPr sz="1100">
                <a:solidFill>
                  <a:schemeClr val="tx1"/>
                </a:solidFill>
                <a:latin typeface="Calibri" panose="020F0502020204030204" pitchFamily="34" charset="0"/>
              </a:defRPr>
            </a:lvl4pPr>
            <a:lvl5pPr marL="1946095" indent="-216233">
              <a:spcBef>
                <a:spcPct val="30000"/>
              </a:spcBef>
              <a:defRPr sz="1100">
                <a:solidFill>
                  <a:schemeClr val="tx1"/>
                </a:solidFill>
                <a:latin typeface="Calibri" panose="020F0502020204030204" pitchFamily="34" charset="0"/>
              </a:defRPr>
            </a:lvl5pPr>
            <a:lvl6pPr marL="2378560" indent="-216233" eaLnBrk="0" fontAlgn="base" hangingPunct="0">
              <a:spcBef>
                <a:spcPct val="30000"/>
              </a:spcBef>
              <a:spcAft>
                <a:spcPct val="0"/>
              </a:spcAft>
              <a:defRPr sz="1100">
                <a:solidFill>
                  <a:schemeClr val="tx1"/>
                </a:solidFill>
                <a:latin typeface="Calibri" panose="020F0502020204030204" pitchFamily="34" charset="0"/>
              </a:defRPr>
            </a:lvl6pPr>
            <a:lvl7pPr marL="2811026" indent="-216233" eaLnBrk="0" fontAlgn="base" hangingPunct="0">
              <a:spcBef>
                <a:spcPct val="30000"/>
              </a:spcBef>
              <a:spcAft>
                <a:spcPct val="0"/>
              </a:spcAft>
              <a:defRPr sz="1100">
                <a:solidFill>
                  <a:schemeClr val="tx1"/>
                </a:solidFill>
                <a:latin typeface="Calibri" panose="020F0502020204030204" pitchFamily="34" charset="0"/>
              </a:defRPr>
            </a:lvl7pPr>
            <a:lvl8pPr marL="3243491" indent="-216233" eaLnBrk="0" fontAlgn="base" hangingPunct="0">
              <a:spcBef>
                <a:spcPct val="30000"/>
              </a:spcBef>
              <a:spcAft>
                <a:spcPct val="0"/>
              </a:spcAft>
              <a:defRPr sz="1100">
                <a:solidFill>
                  <a:schemeClr val="tx1"/>
                </a:solidFill>
                <a:latin typeface="Calibri" panose="020F0502020204030204" pitchFamily="34" charset="0"/>
              </a:defRPr>
            </a:lvl8pPr>
            <a:lvl9pPr marL="3675957" indent="-216233" eaLnBrk="0" fontAlgn="base" hangingPunct="0">
              <a:spcBef>
                <a:spcPct val="30000"/>
              </a:spcBef>
              <a:spcAft>
                <a:spcPct val="0"/>
              </a:spcAft>
              <a:defRPr sz="1100">
                <a:solidFill>
                  <a:schemeClr val="tx1"/>
                </a:solidFill>
                <a:latin typeface="Calibri" panose="020F0502020204030204" pitchFamily="34" charset="0"/>
              </a:defRPr>
            </a:lvl9pPr>
          </a:lstStyle>
          <a:p>
            <a:pPr>
              <a:spcBef>
                <a:spcPct val="0"/>
              </a:spcBef>
            </a:pPr>
            <a:fld id="{DA6FB919-49FD-435F-93A4-1C27B395B902}" type="slidenum">
              <a:rPr lang="en-US" altLang="en-US">
                <a:latin typeface="Levenim MT" panose="02010502060101010101" pitchFamily="2" charset="-79"/>
                <a:ea typeface="ヒラギノ角ゴ Pro W3" pitchFamily="-84" charset="-128"/>
              </a:rPr>
              <a:pPr>
                <a:spcBef>
                  <a:spcPct val="0"/>
                </a:spcBef>
              </a:pPr>
              <a:t>12</a:t>
            </a:fld>
            <a:endParaRPr lang="en-US" altLang="en-US" dirty="0">
              <a:latin typeface="Levenim MT" panose="02010502060101010101" pitchFamily="2" charset="-79"/>
              <a:ea typeface="ヒラギノ角ゴ Pro W3" pitchFamily="-84" charset="-128"/>
            </a:endParaRPr>
          </a:p>
        </p:txBody>
      </p:sp>
    </p:spTree>
    <p:extLst>
      <p:ext uri="{BB962C8B-B14F-4D97-AF65-F5344CB8AC3E}">
        <p14:creationId xmlns:p14="http://schemas.microsoft.com/office/powerpoint/2010/main" val="152506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latin typeface="Arial" pitchFamily="34" charset="0"/>
                <a:ea typeface="ヒラギノ角ゴ Pro W3" pitchFamily="-84" charset="-128"/>
              </a:rPr>
              <a:t>VLER SLIDE DECK:</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The Virtual Lifetime Electronic Record (VLER) Health program includes two Veteran Health Information Exchange services to share health data between VA and non-VA health care providers – improving care coordination for Veterans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sz="1200" b="1" dirty="0" smtClean="0">
              <a:latin typeface="Arial" pitchFamily="34" charset="0"/>
              <a:ea typeface="ヒラギノ角ゴ Pro W3" pitchFamily="-84"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Because most Veterans who receive VA care also receive medical treatment in the community (this could be on their own or by VA sending them to a non-VA provider), there are significant opportunities to share health information*</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solidFill>
                  <a:srgbClr val="FF0000"/>
                </a:solidFill>
              </a:rPr>
              <a:t>VLER Health VA Direct is designed to be more secure and efficient than faxing, mailing, or hand-carrying health information.</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b="1" dirty="0" smtClean="0">
              <a:latin typeface="Arial" pitchFamily="34" charset="0"/>
              <a:ea typeface="ヒラギノ角ゴ Pro W3" pitchFamily="-84" charset="-128"/>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defRPr>
            </a:lvl1pPr>
            <a:lvl2pPr marL="702756" indent="-270291">
              <a:spcBef>
                <a:spcPct val="30000"/>
              </a:spcBef>
              <a:defRPr sz="1100">
                <a:solidFill>
                  <a:schemeClr val="tx1"/>
                </a:solidFill>
                <a:latin typeface="Calibri" panose="020F0502020204030204" pitchFamily="34" charset="0"/>
              </a:defRPr>
            </a:lvl2pPr>
            <a:lvl3pPr marL="1081164" indent="-216233">
              <a:spcBef>
                <a:spcPct val="30000"/>
              </a:spcBef>
              <a:defRPr sz="1100">
                <a:solidFill>
                  <a:schemeClr val="tx1"/>
                </a:solidFill>
                <a:latin typeface="Calibri" panose="020F0502020204030204" pitchFamily="34" charset="0"/>
              </a:defRPr>
            </a:lvl3pPr>
            <a:lvl4pPr marL="1513629" indent="-216233">
              <a:spcBef>
                <a:spcPct val="30000"/>
              </a:spcBef>
              <a:defRPr sz="1100">
                <a:solidFill>
                  <a:schemeClr val="tx1"/>
                </a:solidFill>
                <a:latin typeface="Calibri" panose="020F0502020204030204" pitchFamily="34" charset="0"/>
              </a:defRPr>
            </a:lvl4pPr>
            <a:lvl5pPr marL="1946095" indent="-216233">
              <a:spcBef>
                <a:spcPct val="30000"/>
              </a:spcBef>
              <a:defRPr sz="1100">
                <a:solidFill>
                  <a:schemeClr val="tx1"/>
                </a:solidFill>
                <a:latin typeface="Calibri" panose="020F0502020204030204" pitchFamily="34" charset="0"/>
              </a:defRPr>
            </a:lvl5pPr>
            <a:lvl6pPr marL="2378560" indent="-216233" eaLnBrk="0" fontAlgn="base" hangingPunct="0">
              <a:spcBef>
                <a:spcPct val="30000"/>
              </a:spcBef>
              <a:spcAft>
                <a:spcPct val="0"/>
              </a:spcAft>
              <a:defRPr sz="1100">
                <a:solidFill>
                  <a:schemeClr val="tx1"/>
                </a:solidFill>
                <a:latin typeface="Calibri" panose="020F0502020204030204" pitchFamily="34" charset="0"/>
              </a:defRPr>
            </a:lvl6pPr>
            <a:lvl7pPr marL="2811026" indent="-216233" eaLnBrk="0" fontAlgn="base" hangingPunct="0">
              <a:spcBef>
                <a:spcPct val="30000"/>
              </a:spcBef>
              <a:spcAft>
                <a:spcPct val="0"/>
              </a:spcAft>
              <a:defRPr sz="1100">
                <a:solidFill>
                  <a:schemeClr val="tx1"/>
                </a:solidFill>
                <a:latin typeface="Calibri" panose="020F0502020204030204" pitchFamily="34" charset="0"/>
              </a:defRPr>
            </a:lvl7pPr>
            <a:lvl8pPr marL="3243491" indent="-216233" eaLnBrk="0" fontAlgn="base" hangingPunct="0">
              <a:spcBef>
                <a:spcPct val="30000"/>
              </a:spcBef>
              <a:spcAft>
                <a:spcPct val="0"/>
              </a:spcAft>
              <a:defRPr sz="1100">
                <a:solidFill>
                  <a:schemeClr val="tx1"/>
                </a:solidFill>
                <a:latin typeface="Calibri" panose="020F0502020204030204" pitchFamily="34" charset="0"/>
              </a:defRPr>
            </a:lvl8pPr>
            <a:lvl9pPr marL="3675957" indent="-216233" eaLnBrk="0" fontAlgn="base" hangingPunct="0">
              <a:spcBef>
                <a:spcPct val="30000"/>
              </a:spcBef>
              <a:spcAft>
                <a:spcPct val="0"/>
              </a:spcAft>
              <a:defRPr sz="1100">
                <a:solidFill>
                  <a:schemeClr val="tx1"/>
                </a:solidFill>
                <a:latin typeface="Calibri" panose="020F0502020204030204" pitchFamily="34" charset="0"/>
              </a:defRPr>
            </a:lvl9pPr>
          </a:lstStyle>
          <a:p>
            <a:pPr>
              <a:spcBef>
                <a:spcPct val="0"/>
              </a:spcBef>
            </a:pPr>
            <a:fld id="{DA6FB919-49FD-435F-93A4-1C27B395B902}" type="slidenum">
              <a:rPr lang="en-US" altLang="en-US">
                <a:latin typeface="Levenim MT" panose="02010502060101010101" pitchFamily="2" charset="-79"/>
                <a:ea typeface="ヒラギノ角ゴ Pro W3" pitchFamily="-84" charset="-128"/>
              </a:rPr>
              <a:pPr>
                <a:spcBef>
                  <a:spcPct val="0"/>
                </a:spcBef>
              </a:pPr>
              <a:t>13</a:t>
            </a:fld>
            <a:endParaRPr lang="en-US" altLang="en-US" dirty="0">
              <a:latin typeface="Levenim MT" panose="02010502060101010101" pitchFamily="2" charset="-79"/>
              <a:ea typeface="ヒラギノ角ゴ Pro W3" pitchFamily="-84" charset="-128"/>
            </a:endParaRPr>
          </a:p>
        </p:txBody>
      </p:sp>
    </p:spTree>
    <p:extLst>
      <p:ext uri="{BB962C8B-B14F-4D97-AF65-F5344CB8AC3E}">
        <p14:creationId xmlns:p14="http://schemas.microsoft.com/office/powerpoint/2010/main" val="569003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latin typeface="Arial" pitchFamily="34" charset="0"/>
                <a:ea typeface="ヒラギノ角ゴ Pro W3" pitchFamily="-84" charset="-128"/>
              </a:rPr>
              <a:t>VLER SLIDE DECK:</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The Virtual Lifetime Electronic Record (VLER) Health program includes two Veteran Health Information Exchange services to share health data between VA and non-VA health care providers – improving care coordination for Veterans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sz="1200" b="1" dirty="0" smtClean="0">
              <a:latin typeface="Arial" pitchFamily="34" charset="0"/>
              <a:ea typeface="ヒラギノ角ゴ Pro W3" pitchFamily="-84"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Because most Veterans who receive VA care also receive medical treatment in the community (this could be on their own or by VA sending them to a non-VA provider), there are significant opportunities to share health information*</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solidFill>
                  <a:srgbClr val="FF0000"/>
                </a:solidFill>
              </a:rPr>
              <a:t>VLER Health VA Direct is designed to be more secure and efficient than faxing, mailing, or hand-carrying health information.</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defRPr>
            </a:lvl1pPr>
            <a:lvl2pPr marL="702756" indent="-270291">
              <a:spcBef>
                <a:spcPct val="30000"/>
              </a:spcBef>
              <a:defRPr sz="1100">
                <a:solidFill>
                  <a:schemeClr val="tx1"/>
                </a:solidFill>
                <a:latin typeface="Calibri" panose="020F0502020204030204" pitchFamily="34" charset="0"/>
              </a:defRPr>
            </a:lvl2pPr>
            <a:lvl3pPr marL="1081164" indent="-216233">
              <a:spcBef>
                <a:spcPct val="30000"/>
              </a:spcBef>
              <a:defRPr sz="1100">
                <a:solidFill>
                  <a:schemeClr val="tx1"/>
                </a:solidFill>
                <a:latin typeface="Calibri" panose="020F0502020204030204" pitchFamily="34" charset="0"/>
              </a:defRPr>
            </a:lvl3pPr>
            <a:lvl4pPr marL="1513629" indent="-216233">
              <a:spcBef>
                <a:spcPct val="30000"/>
              </a:spcBef>
              <a:defRPr sz="1100">
                <a:solidFill>
                  <a:schemeClr val="tx1"/>
                </a:solidFill>
                <a:latin typeface="Calibri" panose="020F0502020204030204" pitchFamily="34" charset="0"/>
              </a:defRPr>
            </a:lvl4pPr>
            <a:lvl5pPr marL="1946095" indent="-216233">
              <a:spcBef>
                <a:spcPct val="30000"/>
              </a:spcBef>
              <a:defRPr sz="1100">
                <a:solidFill>
                  <a:schemeClr val="tx1"/>
                </a:solidFill>
                <a:latin typeface="Calibri" panose="020F0502020204030204" pitchFamily="34" charset="0"/>
              </a:defRPr>
            </a:lvl5pPr>
            <a:lvl6pPr marL="2378560" indent="-216233" eaLnBrk="0" fontAlgn="base" hangingPunct="0">
              <a:spcBef>
                <a:spcPct val="30000"/>
              </a:spcBef>
              <a:spcAft>
                <a:spcPct val="0"/>
              </a:spcAft>
              <a:defRPr sz="1100">
                <a:solidFill>
                  <a:schemeClr val="tx1"/>
                </a:solidFill>
                <a:latin typeface="Calibri" panose="020F0502020204030204" pitchFamily="34" charset="0"/>
              </a:defRPr>
            </a:lvl6pPr>
            <a:lvl7pPr marL="2811026" indent="-216233" eaLnBrk="0" fontAlgn="base" hangingPunct="0">
              <a:spcBef>
                <a:spcPct val="30000"/>
              </a:spcBef>
              <a:spcAft>
                <a:spcPct val="0"/>
              </a:spcAft>
              <a:defRPr sz="1100">
                <a:solidFill>
                  <a:schemeClr val="tx1"/>
                </a:solidFill>
                <a:latin typeface="Calibri" panose="020F0502020204030204" pitchFamily="34" charset="0"/>
              </a:defRPr>
            </a:lvl7pPr>
            <a:lvl8pPr marL="3243491" indent="-216233" eaLnBrk="0" fontAlgn="base" hangingPunct="0">
              <a:spcBef>
                <a:spcPct val="30000"/>
              </a:spcBef>
              <a:spcAft>
                <a:spcPct val="0"/>
              </a:spcAft>
              <a:defRPr sz="1100">
                <a:solidFill>
                  <a:schemeClr val="tx1"/>
                </a:solidFill>
                <a:latin typeface="Calibri" panose="020F0502020204030204" pitchFamily="34" charset="0"/>
              </a:defRPr>
            </a:lvl8pPr>
            <a:lvl9pPr marL="3675957" indent="-216233" eaLnBrk="0" fontAlgn="base" hangingPunct="0">
              <a:spcBef>
                <a:spcPct val="30000"/>
              </a:spcBef>
              <a:spcAft>
                <a:spcPct val="0"/>
              </a:spcAft>
              <a:defRPr sz="1100">
                <a:solidFill>
                  <a:schemeClr val="tx1"/>
                </a:solidFill>
                <a:latin typeface="Calibri" panose="020F0502020204030204" pitchFamily="34" charset="0"/>
              </a:defRPr>
            </a:lvl9pPr>
          </a:lstStyle>
          <a:p>
            <a:pPr>
              <a:spcBef>
                <a:spcPct val="0"/>
              </a:spcBef>
            </a:pPr>
            <a:fld id="{DA6FB919-49FD-435F-93A4-1C27B395B902}" type="slidenum">
              <a:rPr lang="en-US" altLang="en-US">
                <a:latin typeface="Levenim MT" panose="02010502060101010101" pitchFamily="2" charset="-79"/>
                <a:ea typeface="ヒラギノ角ゴ Pro W3" pitchFamily="-84" charset="-128"/>
              </a:rPr>
              <a:pPr>
                <a:spcBef>
                  <a:spcPct val="0"/>
                </a:spcBef>
              </a:pPr>
              <a:t>14</a:t>
            </a:fld>
            <a:endParaRPr lang="en-US" altLang="en-US" dirty="0">
              <a:latin typeface="Levenim MT" panose="02010502060101010101" pitchFamily="2" charset="-79"/>
              <a:ea typeface="ヒラギノ角ゴ Pro W3" pitchFamily="-84" charset="-128"/>
            </a:endParaRPr>
          </a:p>
        </p:txBody>
      </p:sp>
    </p:spTree>
    <p:extLst>
      <p:ext uri="{BB962C8B-B14F-4D97-AF65-F5344CB8AC3E}">
        <p14:creationId xmlns:p14="http://schemas.microsoft.com/office/powerpoint/2010/main" val="3638949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latin typeface="Arial" pitchFamily="34" charset="0"/>
                <a:ea typeface="ヒラギノ角ゴ Pro W3" pitchFamily="-84" charset="-128"/>
              </a:rPr>
              <a:t>VLER SLIDE DECK:</a:t>
            </a:r>
          </a:p>
          <a:p>
            <a:pPr marL="0" marR="0" indent="0" algn="l" defTabSz="914400" rtl="0" eaLnBrk="1" fontAlgn="auto" latinLnBrk="0" hangingPunct="1">
              <a:lnSpc>
                <a:spcPct val="100000"/>
              </a:lnSpc>
              <a:spcBef>
                <a:spcPct val="0"/>
              </a:spcBef>
              <a:spcAft>
                <a:spcPts val="0"/>
              </a:spcAft>
              <a:buClrTx/>
              <a:buSzTx/>
              <a:buFontTx/>
              <a:buNone/>
              <a:tabLst/>
              <a:defRPr/>
            </a:pPr>
            <a:r>
              <a:rPr lang="en-US" b="1" dirty="0" smtClean="0"/>
              <a:t>29 Non-VA Partners Actively Sharing Veterans’ Health Data with VA Clinicians</a:t>
            </a:r>
            <a:endParaRPr lang="en-US" altLang="en-US" b="1" dirty="0" smtClean="0">
              <a:latin typeface="Arial" pitchFamily="34" charset="0"/>
              <a:ea typeface="ヒラギノ角ゴ Pro W3" pitchFamily="-84" charset="-128"/>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defRPr>
            </a:lvl1pPr>
            <a:lvl2pPr marL="702756" indent="-270291">
              <a:spcBef>
                <a:spcPct val="30000"/>
              </a:spcBef>
              <a:defRPr sz="1100">
                <a:solidFill>
                  <a:schemeClr val="tx1"/>
                </a:solidFill>
                <a:latin typeface="Calibri" panose="020F0502020204030204" pitchFamily="34" charset="0"/>
              </a:defRPr>
            </a:lvl2pPr>
            <a:lvl3pPr marL="1081164" indent="-216233">
              <a:spcBef>
                <a:spcPct val="30000"/>
              </a:spcBef>
              <a:defRPr sz="1100">
                <a:solidFill>
                  <a:schemeClr val="tx1"/>
                </a:solidFill>
                <a:latin typeface="Calibri" panose="020F0502020204030204" pitchFamily="34" charset="0"/>
              </a:defRPr>
            </a:lvl3pPr>
            <a:lvl4pPr marL="1513629" indent="-216233">
              <a:spcBef>
                <a:spcPct val="30000"/>
              </a:spcBef>
              <a:defRPr sz="1100">
                <a:solidFill>
                  <a:schemeClr val="tx1"/>
                </a:solidFill>
                <a:latin typeface="Calibri" panose="020F0502020204030204" pitchFamily="34" charset="0"/>
              </a:defRPr>
            </a:lvl4pPr>
            <a:lvl5pPr marL="1946095" indent="-216233">
              <a:spcBef>
                <a:spcPct val="30000"/>
              </a:spcBef>
              <a:defRPr sz="1100">
                <a:solidFill>
                  <a:schemeClr val="tx1"/>
                </a:solidFill>
                <a:latin typeface="Calibri" panose="020F0502020204030204" pitchFamily="34" charset="0"/>
              </a:defRPr>
            </a:lvl5pPr>
            <a:lvl6pPr marL="2378560" indent="-216233" eaLnBrk="0" fontAlgn="base" hangingPunct="0">
              <a:spcBef>
                <a:spcPct val="30000"/>
              </a:spcBef>
              <a:spcAft>
                <a:spcPct val="0"/>
              </a:spcAft>
              <a:defRPr sz="1100">
                <a:solidFill>
                  <a:schemeClr val="tx1"/>
                </a:solidFill>
                <a:latin typeface="Calibri" panose="020F0502020204030204" pitchFamily="34" charset="0"/>
              </a:defRPr>
            </a:lvl6pPr>
            <a:lvl7pPr marL="2811026" indent="-216233" eaLnBrk="0" fontAlgn="base" hangingPunct="0">
              <a:spcBef>
                <a:spcPct val="30000"/>
              </a:spcBef>
              <a:spcAft>
                <a:spcPct val="0"/>
              </a:spcAft>
              <a:defRPr sz="1100">
                <a:solidFill>
                  <a:schemeClr val="tx1"/>
                </a:solidFill>
                <a:latin typeface="Calibri" panose="020F0502020204030204" pitchFamily="34" charset="0"/>
              </a:defRPr>
            </a:lvl7pPr>
            <a:lvl8pPr marL="3243491" indent="-216233" eaLnBrk="0" fontAlgn="base" hangingPunct="0">
              <a:spcBef>
                <a:spcPct val="30000"/>
              </a:spcBef>
              <a:spcAft>
                <a:spcPct val="0"/>
              </a:spcAft>
              <a:defRPr sz="1100">
                <a:solidFill>
                  <a:schemeClr val="tx1"/>
                </a:solidFill>
                <a:latin typeface="Calibri" panose="020F0502020204030204" pitchFamily="34" charset="0"/>
              </a:defRPr>
            </a:lvl8pPr>
            <a:lvl9pPr marL="3675957" indent="-216233" eaLnBrk="0" fontAlgn="base" hangingPunct="0">
              <a:spcBef>
                <a:spcPct val="30000"/>
              </a:spcBef>
              <a:spcAft>
                <a:spcPct val="0"/>
              </a:spcAft>
              <a:defRPr sz="1100">
                <a:solidFill>
                  <a:schemeClr val="tx1"/>
                </a:solidFill>
                <a:latin typeface="Calibri" panose="020F0502020204030204" pitchFamily="34" charset="0"/>
              </a:defRPr>
            </a:lvl9pPr>
          </a:lstStyle>
          <a:p>
            <a:pPr>
              <a:spcBef>
                <a:spcPct val="0"/>
              </a:spcBef>
            </a:pPr>
            <a:fld id="{DA6FB919-49FD-435F-93A4-1C27B395B902}" type="slidenum">
              <a:rPr lang="en-US" altLang="en-US">
                <a:latin typeface="Levenim MT" panose="02010502060101010101" pitchFamily="2" charset="-79"/>
                <a:ea typeface="ヒラギノ角ゴ Pro W3" pitchFamily="-84" charset="-128"/>
              </a:rPr>
              <a:pPr>
                <a:spcBef>
                  <a:spcPct val="0"/>
                </a:spcBef>
              </a:pPr>
              <a:t>15</a:t>
            </a:fld>
            <a:endParaRPr lang="en-US" altLang="en-US" dirty="0">
              <a:latin typeface="Levenim MT" panose="02010502060101010101" pitchFamily="2" charset="-79"/>
              <a:ea typeface="ヒラギノ角ゴ Pro W3" pitchFamily="-84" charset="-128"/>
            </a:endParaRPr>
          </a:p>
        </p:txBody>
      </p:sp>
    </p:spTree>
    <p:extLst>
      <p:ext uri="{BB962C8B-B14F-4D97-AF65-F5344CB8AC3E}">
        <p14:creationId xmlns:p14="http://schemas.microsoft.com/office/powerpoint/2010/main" val="1987027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a:t>
            </a:r>
            <a:r>
              <a:rPr lang="en-US" dirty="0" err="1" smtClean="0"/>
              <a:t>eHMP</a:t>
            </a:r>
            <a:r>
              <a:rPr lang="en-US" dirty="0" smtClean="0"/>
              <a:t>] &amp; incorporate </a:t>
            </a:r>
            <a:r>
              <a:rPr lang="en-US" dirty="0" err="1" smtClean="0"/>
              <a:t>VistA</a:t>
            </a:r>
            <a:r>
              <a:rPr lang="en-US" baseline="0" dirty="0" smtClean="0"/>
              <a:t> 4 graphic</a:t>
            </a:r>
            <a:endParaRPr lang="en-US" dirty="0" smtClean="0"/>
          </a:p>
          <a:p>
            <a:r>
              <a:rPr lang="en-US" dirty="0" smtClean="0"/>
              <a:t>=====</a:t>
            </a:r>
          </a:p>
          <a:p>
            <a:r>
              <a:rPr lang="en-US" dirty="0" smtClean="0"/>
              <a:t>Vision</a:t>
            </a:r>
          </a:p>
          <a:p>
            <a:r>
              <a:rPr lang="en-US" dirty="0" smtClean="0"/>
              <a:t>–     Veteran-centric design: </a:t>
            </a:r>
          </a:p>
          <a:p>
            <a:pPr marL="171450" indent="-171450">
              <a:buFont typeface="Arial"/>
              <a:buChar char="•"/>
            </a:pPr>
            <a:r>
              <a:rPr lang="en-US" dirty="0" smtClean="0"/>
              <a:t> Patient data belongs to the patient</a:t>
            </a:r>
          </a:p>
          <a:p>
            <a:pPr marL="171450" indent="-171450">
              <a:buFont typeface="Arial"/>
              <a:buChar char="•"/>
            </a:pPr>
            <a:r>
              <a:rPr lang="en-US" dirty="0" smtClean="0"/>
              <a:t>Should accompany them to all clinical encounters</a:t>
            </a:r>
          </a:p>
        </p:txBody>
      </p:sp>
      <p:sp>
        <p:nvSpPr>
          <p:cNvPr id="4" name="Slide Number Placeholder 3"/>
          <p:cNvSpPr>
            <a:spLocks noGrp="1"/>
          </p:cNvSpPr>
          <p:nvPr>
            <p:ph type="sldNum" sz="quarter" idx="10"/>
          </p:nvPr>
        </p:nvSpPr>
        <p:spPr/>
        <p:txBody>
          <a:bodyPr/>
          <a:lstStyle/>
          <a:p>
            <a:fld id="{26B5209F-1157-40BE-99C9-76B9416559B5}" type="slidenum">
              <a:rPr lang="en-US" smtClean="0"/>
              <a:pPr/>
              <a:t>16</a:t>
            </a:fld>
            <a:endParaRPr lang="en-US" dirty="0"/>
          </a:p>
        </p:txBody>
      </p:sp>
    </p:spTree>
    <p:extLst>
      <p:ext uri="{BB962C8B-B14F-4D97-AF65-F5344CB8AC3E}">
        <p14:creationId xmlns:p14="http://schemas.microsoft.com/office/powerpoint/2010/main" val="1516581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17</a:t>
            </a:fld>
            <a:endParaRPr lang="en-US" dirty="0"/>
          </a:p>
        </p:txBody>
      </p:sp>
    </p:spTree>
    <p:extLst>
      <p:ext uri="{BB962C8B-B14F-4D97-AF65-F5344CB8AC3E}">
        <p14:creationId xmlns:p14="http://schemas.microsoft.com/office/powerpoint/2010/main" val="299454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213" indent="-176213" eaLnBrk="1" hangingPunct="1">
              <a:spcBef>
                <a:spcPts val="0"/>
              </a:spcBef>
              <a:spcAft>
                <a:spcPts val="0"/>
              </a:spcAft>
              <a:defRPr/>
            </a:pPr>
            <a:r>
              <a:rPr lang="en-US" sz="1350" b="1" dirty="0" smtClean="0">
                <a:solidFill>
                  <a:srgbClr val="0070C0"/>
                </a:solidFill>
                <a:latin typeface="Levenim MT" panose="02010502060101010101" pitchFamily="2" charset="-79"/>
                <a:ea typeface="ヒラギノ角ゴ Pro W3" pitchFamily="1" charset="-128"/>
              </a:rPr>
              <a:t>Features</a:t>
            </a:r>
          </a:p>
          <a:p>
            <a:pPr marL="176213" indent="-176213" eaLnBrk="1" hangingPunct="1">
              <a:spcBef>
                <a:spcPts val="0"/>
              </a:spcBef>
              <a:spcAft>
                <a:spcPts val="225"/>
              </a:spcAft>
              <a:buClr>
                <a:srgbClr val="0070C0"/>
              </a:buClr>
              <a:buSzPct val="115000"/>
              <a:buFont typeface="Wingdings" pitchFamily="2" charset="2"/>
              <a:buChar char="§"/>
              <a:defRPr/>
            </a:pPr>
            <a:r>
              <a:rPr lang="en-US" sz="1050" b="1" dirty="0" smtClean="0">
                <a:solidFill>
                  <a:schemeClr val="tx1"/>
                </a:solidFill>
                <a:latin typeface="Levenim MT" panose="02010502060101010101" pitchFamily="2" charset="-79"/>
                <a:ea typeface="ヒラギノ角ゴ Pro W3" pitchFamily="1" charset="-128"/>
              </a:rPr>
              <a:t>Web-based</a:t>
            </a:r>
            <a:r>
              <a:rPr lang="en-US" sz="1050" dirty="0" smtClean="0">
                <a:solidFill>
                  <a:schemeClr val="tx1"/>
                </a:solidFill>
                <a:latin typeface="Levenim MT" panose="02010502060101010101" pitchFamily="2" charset="-79"/>
                <a:ea typeface="ヒラギノ角ゴ Pro W3" pitchFamily="1" charset="-128"/>
              </a:rPr>
              <a:t> </a:t>
            </a:r>
            <a:r>
              <a:rPr lang="en-US" sz="1050" dirty="0" smtClean="0">
                <a:solidFill>
                  <a:schemeClr val="tx1"/>
                </a:solidFill>
                <a:latin typeface="Levenim MT" panose="02010502060101010101" pitchFamily="2" charset="-79"/>
              </a:rPr>
              <a:t>Delivers health data from multiple Composite Health Care System, AHLTA Clinical Data Repository and VistA* hosts</a:t>
            </a:r>
          </a:p>
          <a:p>
            <a:pPr marL="176213" indent="-176213" eaLnBrk="1" hangingPunct="1">
              <a:spcBef>
                <a:spcPts val="0"/>
              </a:spcBef>
              <a:spcAft>
                <a:spcPts val="225"/>
              </a:spcAft>
              <a:buClr>
                <a:srgbClr val="0070C0"/>
              </a:buClr>
              <a:buSzPct val="115000"/>
              <a:buFont typeface="Wingdings" pitchFamily="2" charset="2"/>
              <a:buChar char="§"/>
              <a:defRPr/>
            </a:pPr>
            <a:r>
              <a:rPr lang="en-US" sz="1050" dirty="0" smtClean="0">
                <a:solidFill>
                  <a:schemeClr val="tx1"/>
                </a:solidFill>
                <a:latin typeface="Levenim MT" panose="02010502060101010101" pitchFamily="2" charset="-79"/>
              </a:rPr>
              <a:t>Key data domains mapped </a:t>
            </a:r>
            <a:r>
              <a:rPr lang="en-US" sz="1050" b="1" dirty="0" smtClean="0">
                <a:solidFill>
                  <a:schemeClr val="tx1"/>
                </a:solidFill>
                <a:latin typeface="Levenim MT" panose="02010502060101010101" pitchFamily="2" charset="-79"/>
              </a:rPr>
              <a:t>to National Standard codes</a:t>
            </a:r>
            <a:r>
              <a:rPr lang="en-US" sz="1050" dirty="0" smtClean="0">
                <a:solidFill>
                  <a:schemeClr val="tx1"/>
                </a:solidFill>
                <a:latin typeface="Levenim MT" panose="02010502060101010101" pitchFamily="2" charset="-79"/>
              </a:rPr>
              <a:t>, such as SNOMED-CT, LOINC, and </a:t>
            </a:r>
            <a:r>
              <a:rPr lang="en-US" sz="1050" dirty="0" err="1" smtClean="0">
                <a:solidFill>
                  <a:schemeClr val="tx1"/>
                </a:solidFill>
                <a:latin typeface="Levenim MT" panose="02010502060101010101" pitchFamily="2" charset="-79"/>
              </a:rPr>
              <a:t>RxNorm</a:t>
            </a:r>
            <a:r>
              <a:rPr lang="en-US" sz="1050" dirty="0" smtClean="0">
                <a:solidFill>
                  <a:schemeClr val="tx1"/>
                </a:solidFill>
                <a:latin typeface="Levenim MT" panose="02010502060101010101" pitchFamily="2" charset="-79"/>
              </a:rPr>
              <a:t>. These mappings enable correlations (normalization) between DoD and VA data.</a:t>
            </a:r>
          </a:p>
          <a:p>
            <a:pPr marL="176213" indent="-176213" eaLnBrk="1" hangingPunct="1">
              <a:spcBef>
                <a:spcPts val="0"/>
              </a:spcBef>
              <a:spcAft>
                <a:spcPts val="225"/>
              </a:spcAft>
              <a:buClr>
                <a:srgbClr val="0070C0"/>
              </a:buClr>
              <a:buSzPct val="115000"/>
              <a:buFont typeface="Wingdings" pitchFamily="2" charset="2"/>
              <a:buChar char="§"/>
              <a:defRPr/>
            </a:pPr>
            <a:r>
              <a:rPr lang="en-US" sz="1050" dirty="0" smtClean="0">
                <a:solidFill>
                  <a:schemeClr val="tx1"/>
                </a:solidFill>
                <a:latin typeface="Levenim MT" panose="02010502060101010101" pitchFamily="2" charset="-79"/>
                <a:ea typeface="ヒラギノ角ゴ Pro W3" pitchFamily="1" charset="-128"/>
              </a:rPr>
              <a:t>Easy-to-learn, intuitive user interface with </a:t>
            </a:r>
            <a:r>
              <a:rPr lang="en-US" sz="1050" b="1" dirty="0" smtClean="0">
                <a:solidFill>
                  <a:schemeClr val="tx1"/>
                </a:solidFill>
                <a:latin typeface="Levenim MT" panose="02010502060101010101" pitchFamily="2" charset="-79"/>
                <a:ea typeface="ヒラギノ角ゴ Pro W3" pitchFamily="1" charset="-128"/>
              </a:rPr>
              <a:t>customizable</a:t>
            </a:r>
            <a:r>
              <a:rPr lang="en-US" sz="1050" dirty="0" smtClean="0">
                <a:solidFill>
                  <a:schemeClr val="tx1"/>
                </a:solidFill>
                <a:latin typeface="Levenim MT" panose="02010502060101010101" pitchFamily="2" charset="-79"/>
                <a:ea typeface="ヒラギノ角ゴ Pro W3" pitchFamily="1" charset="-128"/>
              </a:rPr>
              <a:t> widgets and configurable layout</a:t>
            </a:r>
          </a:p>
          <a:p>
            <a:pPr marL="176213" indent="-176213" eaLnBrk="1" hangingPunct="1">
              <a:spcBef>
                <a:spcPts val="0"/>
              </a:spcBef>
              <a:spcAft>
                <a:spcPts val="225"/>
              </a:spcAft>
              <a:buClr>
                <a:srgbClr val="0070C0"/>
              </a:buClr>
              <a:buSzPct val="115000"/>
              <a:buFont typeface="Wingdings" pitchFamily="2" charset="2"/>
              <a:buChar char="§"/>
              <a:defRPr/>
            </a:pPr>
            <a:r>
              <a:rPr lang="en-US" sz="1050" dirty="0" smtClean="0">
                <a:solidFill>
                  <a:schemeClr val="tx1"/>
                </a:solidFill>
                <a:latin typeface="Levenim MT" panose="02010502060101010101" pitchFamily="2" charset="-79"/>
              </a:rPr>
              <a:t>In production, </a:t>
            </a:r>
            <a:r>
              <a:rPr lang="en-US" sz="1050" b="1" dirty="0" smtClean="0">
                <a:solidFill>
                  <a:schemeClr val="tx1"/>
                </a:solidFill>
                <a:latin typeface="Levenim MT" panose="02010502060101010101" pitchFamily="2" charset="-79"/>
              </a:rPr>
              <a:t>508 certified</a:t>
            </a:r>
            <a:r>
              <a:rPr lang="en-US" sz="1050" dirty="0" smtClean="0">
                <a:solidFill>
                  <a:schemeClr val="tx1"/>
                </a:solidFill>
                <a:latin typeface="Levenim MT" panose="02010502060101010101" pitchFamily="2" charset="-79"/>
              </a:rPr>
              <a:t>, piloted by &gt;800 unique users</a:t>
            </a:r>
          </a:p>
          <a:p>
            <a:pPr eaLnBrk="1" hangingPunct="1">
              <a:spcBef>
                <a:spcPts val="450"/>
              </a:spcBef>
              <a:spcAft>
                <a:spcPts val="0"/>
              </a:spcAft>
              <a:buClr>
                <a:srgbClr val="0070C0"/>
              </a:buClr>
              <a:buSzPct val="115000"/>
              <a:defRPr/>
            </a:pPr>
            <a:r>
              <a:rPr lang="en-US" sz="1350" b="1" dirty="0" smtClean="0">
                <a:solidFill>
                  <a:srgbClr val="0070C0"/>
                </a:solidFill>
                <a:latin typeface="Levenim MT" panose="02010502060101010101" pitchFamily="2" charset="-79"/>
                <a:ea typeface="ヒラギノ角ゴ Pro W3" pitchFamily="1" charset="-128"/>
              </a:rPr>
              <a:t>Benefits</a:t>
            </a:r>
            <a:endParaRPr lang="en-US" sz="1350" b="1" dirty="0" smtClean="0">
              <a:solidFill>
                <a:srgbClr val="00B0F0"/>
              </a:solidFill>
              <a:latin typeface="Levenim MT" panose="02010502060101010101" pitchFamily="2" charset="-79"/>
              <a:ea typeface="ヒラギノ角ゴ Pro W3" pitchFamily="1" charset="-128"/>
            </a:endParaRPr>
          </a:p>
          <a:p>
            <a:pPr marL="176213" indent="-176213" eaLnBrk="1" hangingPunct="1">
              <a:spcBef>
                <a:spcPts val="0"/>
              </a:spcBef>
              <a:spcAft>
                <a:spcPts val="225"/>
              </a:spcAft>
              <a:buClr>
                <a:srgbClr val="0070C0"/>
              </a:buClr>
              <a:buSzPct val="115000"/>
              <a:buFont typeface="Wingdings" pitchFamily="2" charset="2"/>
              <a:buChar char="§"/>
              <a:defRPr/>
            </a:pPr>
            <a:r>
              <a:rPr lang="en-US" sz="1050" b="1" dirty="0" smtClean="0">
                <a:solidFill>
                  <a:schemeClr val="tx1"/>
                </a:solidFill>
                <a:latin typeface="Levenim MT" panose="02010502060101010101" pitchFamily="2" charset="-79"/>
              </a:rPr>
              <a:t>More complete understanding </a:t>
            </a:r>
            <a:r>
              <a:rPr lang="en-US" sz="1050" dirty="0" smtClean="0">
                <a:solidFill>
                  <a:schemeClr val="tx1"/>
                </a:solidFill>
                <a:latin typeface="Levenim MT" panose="02010502060101010101" pitchFamily="2" charset="-79"/>
              </a:rPr>
              <a:t>of patient health status</a:t>
            </a:r>
          </a:p>
          <a:p>
            <a:pPr marL="176213" indent="-176213" eaLnBrk="1" hangingPunct="1">
              <a:spcBef>
                <a:spcPts val="0"/>
              </a:spcBef>
              <a:spcAft>
                <a:spcPts val="225"/>
              </a:spcAft>
              <a:buClr>
                <a:srgbClr val="0070C0"/>
              </a:buClr>
              <a:buSzPct val="115000"/>
              <a:buFont typeface="Wingdings" pitchFamily="2" charset="2"/>
              <a:buChar char="§"/>
              <a:defRPr/>
            </a:pPr>
            <a:r>
              <a:rPr lang="en-US" sz="1050" dirty="0" smtClean="0">
                <a:solidFill>
                  <a:schemeClr val="tx1"/>
                </a:solidFill>
                <a:latin typeface="Levenim MT" panose="02010502060101010101" pitchFamily="2" charset="-79"/>
              </a:rPr>
              <a:t>Significant improvement in </a:t>
            </a:r>
            <a:r>
              <a:rPr lang="en-US" sz="1050" b="1" dirty="0" smtClean="0">
                <a:solidFill>
                  <a:schemeClr val="tx1"/>
                </a:solidFill>
                <a:latin typeface="Levenim MT" panose="02010502060101010101" pitchFamily="2" charset="-79"/>
              </a:rPr>
              <a:t>latency</a:t>
            </a:r>
            <a:r>
              <a:rPr lang="en-US" sz="1050" dirty="0" smtClean="0">
                <a:solidFill>
                  <a:schemeClr val="tx1"/>
                </a:solidFill>
                <a:latin typeface="Levenim MT" panose="02010502060101010101" pitchFamily="2" charset="-79"/>
              </a:rPr>
              <a:t> and system efficiency as compared to existing viewers</a:t>
            </a:r>
            <a:endParaRPr lang="en-US" sz="1050" dirty="0" smtClean="0">
              <a:solidFill>
                <a:schemeClr val="tx1"/>
              </a:solidFill>
              <a:latin typeface="Levenim MT" panose="02010502060101010101" pitchFamily="2" charset="-79"/>
              <a:ea typeface="ヒラギノ角ゴ Pro W3" pitchFamily="1" charset="-128"/>
            </a:endParaRPr>
          </a:p>
          <a:p>
            <a:pPr marL="176213" indent="-176213" eaLnBrk="1" hangingPunct="1">
              <a:spcBef>
                <a:spcPts val="0"/>
              </a:spcBef>
              <a:spcAft>
                <a:spcPts val="225"/>
              </a:spcAft>
              <a:buClr>
                <a:srgbClr val="0070C0"/>
              </a:buClr>
              <a:buSzPct val="115000"/>
              <a:buFont typeface="Wingdings" pitchFamily="2" charset="2"/>
              <a:buChar char="§"/>
              <a:defRPr/>
            </a:pPr>
            <a:r>
              <a:rPr lang="en-US" sz="1050" dirty="0" smtClean="0">
                <a:solidFill>
                  <a:schemeClr val="tx1"/>
                </a:solidFill>
                <a:latin typeface="Levenim MT" panose="02010502060101010101" pitchFamily="2" charset="-79"/>
                <a:ea typeface="ヒラギノ角ゴ Pro W3" pitchFamily="1" charset="-128"/>
              </a:rPr>
              <a:t>Supports </a:t>
            </a:r>
            <a:r>
              <a:rPr lang="en-US" sz="1050" b="1" dirty="0" smtClean="0">
                <a:solidFill>
                  <a:schemeClr val="tx1"/>
                </a:solidFill>
                <a:latin typeface="Levenim MT" panose="02010502060101010101" pitchFamily="2" charset="-79"/>
                <a:ea typeface="ヒラギノ角ゴ Pro W3" pitchFamily="1" charset="-128"/>
              </a:rPr>
              <a:t>VHA, Veterans Benefits Administration (VBA) and DoD </a:t>
            </a:r>
            <a:r>
              <a:rPr lang="en-US" sz="1050" dirty="0" smtClean="0">
                <a:solidFill>
                  <a:schemeClr val="tx1"/>
                </a:solidFill>
                <a:latin typeface="Levenim MT" panose="02010502060101010101" pitchFamily="2" charset="-79"/>
                <a:ea typeface="ヒラギノ角ゴ Pro W3" pitchFamily="1" charset="-128"/>
              </a:rPr>
              <a:t>users and workflows </a:t>
            </a:r>
          </a:p>
          <a:p>
            <a:pPr marL="176213" indent="-176213" eaLnBrk="1" hangingPunct="1">
              <a:spcBef>
                <a:spcPts val="0"/>
              </a:spcBef>
              <a:spcAft>
                <a:spcPts val="225"/>
              </a:spcAft>
              <a:buClr>
                <a:srgbClr val="0070C0"/>
              </a:buClr>
              <a:buSzPct val="115000"/>
              <a:buFont typeface="Wingdings" pitchFamily="2" charset="2"/>
              <a:buChar char="§"/>
              <a:defRPr/>
            </a:pPr>
            <a:r>
              <a:rPr lang="en-US" sz="1050" dirty="0" smtClean="0">
                <a:solidFill>
                  <a:schemeClr val="tx1"/>
                </a:solidFill>
                <a:latin typeface="Levenim MT" panose="02010502060101010101" pitchFamily="2" charset="-79"/>
                <a:ea typeface="ヒラギノ角ゴ Pro W3" pitchFamily="1" charset="-128"/>
              </a:rPr>
              <a:t>Reduces printing, scanning and faxing of paper records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18</a:t>
            </a:fld>
            <a:endParaRPr lang="en-US" dirty="0"/>
          </a:p>
        </p:txBody>
      </p:sp>
    </p:spTree>
    <p:extLst>
      <p:ext uri="{BB962C8B-B14F-4D97-AF65-F5344CB8AC3E}">
        <p14:creationId xmlns:p14="http://schemas.microsoft.com/office/powerpoint/2010/main" val="1095307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[Shane mentioned a better screenshot</a:t>
            </a:r>
            <a:r>
              <a:rPr lang="en-US" baseline="0" dirty="0" smtClean="0"/>
              <a:t> will be provided] -2/5/15</a:t>
            </a:r>
            <a:endParaRPr lang="en-US" dirty="0" smtClean="0"/>
          </a:p>
          <a:p>
            <a:r>
              <a:rPr lang="en-US" dirty="0" smtClean="0"/>
              <a:t>==============</a:t>
            </a:r>
          </a:p>
          <a:p>
            <a:r>
              <a:rPr lang="en-US" sz="1200" dirty="0" smtClean="0">
                <a:latin typeface="Levenim MT" panose="02010502060101010101" pitchFamily="2" charset="-79"/>
                <a:ea typeface="ヒラギノ角ゴ Pro W3" charset="0"/>
                <a:cs typeface="ヒラギノ角ゴ Pro W3" charset="0"/>
              </a:rPr>
              <a:t>Allergy</a:t>
            </a:r>
          </a:p>
          <a:p>
            <a:r>
              <a:rPr lang="en-US" sz="1200" dirty="0" smtClean="0">
                <a:latin typeface="Levenim MT" panose="02010502060101010101" pitchFamily="2" charset="-79"/>
                <a:ea typeface="ヒラギノ角ゴ Pro W3" charset="0"/>
                <a:cs typeface="ヒラギノ角ゴ Pro W3" charset="0"/>
              </a:rPr>
              <a:t>Immunizations</a:t>
            </a:r>
          </a:p>
          <a:p>
            <a:r>
              <a:rPr lang="en-US" sz="1200" dirty="0" smtClean="0">
                <a:latin typeface="Levenim MT" panose="02010502060101010101" pitchFamily="2" charset="-79"/>
                <a:ea typeface="ヒラギノ角ゴ Pro W3" charset="0"/>
                <a:cs typeface="ヒラギノ角ゴ Pro W3" charset="0"/>
              </a:rPr>
              <a:t>Laboratory results</a:t>
            </a:r>
          </a:p>
          <a:p>
            <a:r>
              <a:rPr lang="en-US" sz="1200" dirty="0" smtClean="0">
                <a:latin typeface="Levenim MT" panose="02010502060101010101" pitchFamily="2" charset="-79"/>
                <a:ea typeface="ヒラギノ角ゴ Pro W3" charset="0"/>
                <a:cs typeface="ヒラギノ角ゴ Pro W3" charset="0"/>
              </a:rPr>
              <a:t>Medications</a:t>
            </a:r>
          </a:p>
          <a:p>
            <a:r>
              <a:rPr lang="en-US" sz="1200" dirty="0" smtClean="0">
                <a:latin typeface="Levenim MT" panose="02010502060101010101" pitchFamily="2" charset="-79"/>
                <a:ea typeface="ヒラギノ角ゴ Pro W3" charset="0"/>
                <a:cs typeface="ヒラギノ角ゴ Pro W3" charset="0"/>
              </a:rPr>
              <a:t>Radiology Exams</a:t>
            </a:r>
          </a:p>
          <a:p>
            <a:r>
              <a:rPr lang="en-US" sz="1200" dirty="0" smtClean="0">
                <a:latin typeface="Levenim MT" panose="02010502060101010101" pitchFamily="2" charset="-79"/>
                <a:ea typeface="ヒラギノ角ゴ Pro W3" charset="0"/>
                <a:cs typeface="ヒラギノ角ゴ Pro W3" charset="0"/>
              </a:rPr>
              <a:t>History (Social, Family, PMH)</a:t>
            </a:r>
          </a:p>
          <a:p>
            <a:r>
              <a:rPr lang="en-US" sz="1200" kern="0" dirty="0" smtClean="0">
                <a:latin typeface="Levenim MT" panose="02010502060101010101" pitchFamily="2" charset="-79"/>
                <a:ea typeface="ヒラギノ角ゴ Pro W3" charset="0"/>
                <a:cs typeface="ヒラギノ角ゴ Pro W3" charset="0"/>
              </a:rPr>
              <a:t>Notes </a:t>
            </a:r>
          </a:p>
          <a:p>
            <a:r>
              <a:rPr lang="en-US" sz="1200" kern="0" dirty="0" smtClean="0">
                <a:latin typeface="Levenim MT" panose="02010502060101010101" pitchFamily="2" charset="-79"/>
                <a:ea typeface="ヒラギノ角ゴ Pro W3" charset="0"/>
                <a:cs typeface="ヒラギノ角ゴ Pro W3" charset="0"/>
              </a:rPr>
              <a:t>Problem List</a:t>
            </a:r>
          </a:p>
          <a:p>
            <a:r>
              <a:rPr lang="en-US" sz="1200" kern="0" dirty="0" smtClean="0">
                <a:latin typeface="Levenim MT" panose="02010502060101010101" pitchFamily="2" charset="-79"/>
                <a:ea typeface="ヒラギノ角ゴ Pro W3" charset="0"/>
                <a:cs typeface="ヒラギノ角ゴ Pro W3" charset="0"/>
              </a:rPr>
              <a:t>Vitals</a:t>
            </a:r>
          </a:p>
          <a:p>
            <a:r>
              <a:rPr lang="en-US" sz="1200" kern="0" dirty="0" smtClean="0">
                <a:latin typeface="Levenim MT" panose="02010502060101010101" pitchFamily="2" charset="-79"/>
                <a:ea typeface="ヒラギノ角ゴ Pro W3" charset="0"/>
                <a:cs typeface="ヒラギノ角ゴ Pro W3" charset="0"/>
              </a:rPr>
              <a:t>Orders</a:t>
            </a:r>
          </a:p>
          <a:p>
            <a:r>
              <a:rPr lang="en-US" sz="1200" kern="0" dirty="0" smtClean="0">
                <a:latin typeface="Levenim MT" panose="02010502060101010101" pitchFamily="2" charset="-79"/>
                <a:ea typeface="ヒラギノ角ゴ Pro W3" charset="0"/>
                <a:cs typeface="ヒラギノ角ゴ Pro W3" charset="0"/>
              </a:rPr>
              <a:t>Community Health Summaries</a:t>
            </a:r>
          </a:p>
          <a:p>
            <a:endParaRPr lang="en-US" sz="1200" dirty="0" smtClean="0">
              <a:latin typeface="Levenim MT" panose="02010502060101010101" pitchFamily="2" charset="-79"/>
              <a:ea typeface="ヒラギノ角ゴ Pro W3" charset="0"/>
              <a:cs typeface="ヒラギノ角ゴ Pro W3" charset="0"/>
            </a:endParaRPr>
          </a:p>
          <a:p>
            <a:endParaRPr lang="en-US" dirty="0" smtClean="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19</a:t>
            </a:fld>
            <a:endParaRPr lang="en-US" dirty="0"/>
          </a:p>
        </p:txBody>
      </p:sp>
    </p:spTree>
    <p:extLst>
      <p:ext uri="{BB962C8B-B14F-4D97-AF65-F5344CB8AC3E}">
        <p14:creationId xmlns:p14="http://schemas.microsoft.com/office/powerpoint/2010/main" val="3886301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a:t>
            </a:r>
          </a:p>
          <a:p>
            <a:endParaRPr lang="en-US" dirty="0" smtClean="0"/>
          </a:p>
          <a:p>
            <a:r>
              <a:rPr lang="en-US" dirty="0" smtClean="0"/>
              <a:t>So</a:t>
            </a:r>
            <a:r>
              <a:rPr lang="en-US" baseline="0" dirty="0" smtClean="0"/>
              <a:t> let’s go ahead and ask our first poll question…</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2</a:t>
            </a:fld>
            <a:endParaRPr lang="en-US" dirty="0"/>
          </a:p>
        </p:txBody>
      </p:sp>
    </p:spTree>
    <p:extLst>
      <p:ext uri="{BB962C8B-B14F-4D97-AF65-F5344CB8AC3E}">
        <p14:creationId xmlns:p14="http://schemas.microsoft.com/office/powerpoint/2010/main" val="3828311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pPr marL="0" indent="0">
              <a:buNone/>
            </a:pPr>
            <a:r>
              <a:rPr lang="en-US" sz="1500" dirty="0" smtClean="0">
                <a:latin typeface="Levenim MT" panose="02010502060101010101" pitchFamily="2" charset="-79"/>
              </a:rPr>
              <a:t>High utilizers of Bidirectional Health Information Exchange (BHIE) (e.g., </a:t>
            </a:r>
            <a:r>
              <a:rPr lang="en-US" sz="1500" dirty="0" err="1" smtClean="0">
                <a:latin typeface="Levenim MT" panose="02010502060101010101" pitchFamily="2" charset="-79"/>
              </a:rPr>
              <a:t>VistAWeb</a:t>
            </a:r>
            <a:r>
              <a:rPr lang="en-US" sz="1500" dirty="0" smtClean="0">
                <a:latin typeface="Levenim MT" panose="02010502060101010101" pitchFamily="2" charset="-79"/>
              </a:rPr>
              <a:t>, Computerized Patient Record System (CPRS) Remote Data View) and other viewers – who seek VA-wide and DoD data to support their workflows</a:t>
            </a:r>
          </a:p>
          <a:p>
            <a:r>
              <a:rPr lang="en-US" sz="1500" dirty="0" smtClean="0">
                <a:latin typeface="Levenim MT" panose="02010502060101010101" pitchFamily="2" charset="-79"/>
              </a:rPr>
              <a:t>VHA</a:t>
            </a:r>
          </a:p>
          <a:p>
            <a:pPr lvl="1">
              <a:spcBef>
                <a:spcPts val="0"/>
              </a:spcBef>
            </a:pPr>
            <a:r>
              <a:rPr lang="en-US" sz="1350" dirty="0" err="1" smtClean="0">
                <a:latin typeface="Levenim MT" panose="02010502060101010101" pitchFamily="2" charset="-79"/>
              </a:rPr>
              <a:t>Polytrauma</a:t>
            </a:r>
            <a:r>
              <a:rPr lang="en-US" sz="1350" dirty="0" smtClean="0">
                <a:latin typeface="Levenim MT" panose="02010502060101010101" pitchFamily="2" charset="-79"/>
              </a:rPr>
              <a:t> team members</a:t>
            </a:r>
          </a:p>
          <a:p>
            <a:pPr lvl="1">
              <a:spcBef>
                <a:spcPts val="0"/>
              </a:spcBef>
            </a:pPr>
            <a:r>
              <a:rPr lang="en-US" sz="1350" dirty="0" smtClean="0">
                <a:latin typeface="Levenim MT" panose="02010502060101010101" pitchFamily="2" charset="-79"/>
              </a:rPr>
              <a:t>Federal Recovery Coordinators</a:t>
            </a:r>
          </a:p>
          <a:p>
            <a:pPr lvl="1">
              <a:spcBef>
                <a:spcPts val="0"/>
              </a:spcBef>
            </a:pPr>
            <a:r>
              <a:rPr lang="en-US" sz="1350" dirty="0" smtClean="0">
                <a:latin typeface="Levenim MT" panose="02010502060101010101" pitchFamily="2" charset="-79"/>
              </a:rPr>
              <a:t>Compensation and Pension (C&amp;P) clinicians</a:t>
            </a:r>
          </a:p>
          <a:p>
            <a:pPr lvl="1">
              <a:spcBef>
                <a:spcPts val="0"/>
              </a:spcBef>
            </a:pPr>
            <a:r>
              <a:rPr lang="en-US" sz="1350" dirty="0" smtClean="0">
                <a:latin typeface="Levenim MT" panose="02010502060101010101" pitchFamily="2" charset="-79"/>
              </a:rPr>
              <a:t>Clinicians serving dual consumers (e.g., DoD retiree receiving Tricare and VA care) or Veterans discharged from Active Duty since 2002</a:t>
            </a:r>
          </a:p>
          <a:p>
            <a:r>
              <a:rPr lang="en-US" sz="1500" dirty="0" smtClean="0">
                <a:latin typeface="Levenim MT" panose="02010502060101010101" pitchFamily="2" charset="-79"/>
              </a:rPr>
              <a:t>VBA</a:t>
            </a:r>
          </a:p>
          <a:p>
            <a:pPr lvl="1">
              <a:spcBef>
                <a:spcPts val="0"/>
              </a:spcBef>
            </a:pPr>
            <a:r>
              <a:rPr lang="en-US" sz="1350" dirty="0" smtClean="0">
                <a:latin typeface="Levenim MT" panose="02010502060101010101" pitchFamily="2" charset="-79"/>
              </a:rPr>
              <a:t>Veterans Service Representatives and Rating Veterans Service Representatives </a:t>
            </a:r>
          </a:p>
          <a:p>
            <a:pPr lvl="1">
              <a:spcBef>
                <a:spcPts val="0"/>
              </a:spcBef>
            </a:pPr>
            <a:r>
              <a:rPr lang="en-US" sz="1350" dirty="0" smtClean="0">
                <a:latin typeface="Levenim MT" panose="02010502060101010101" pitchFamily="2" charset="-79"/>
              </a:rPr>
              <a:t>Military Records Specialists </a:t>
            </a:r>
          </a:p>
          <a:p>
            <a:pPr>
              <a:spcBef>
                <a:spcPts val="0"/>
              </a:spcBef>
            </a:pPr>
            <a:r>
              <a:rPr lang="en-US" sz="1500" dirty="0" smtClean="0">
                <a:latin typeface="Levenim MT" panose="02010502060101010101" pitchFamily="2" charset="-79"/>
              </a:rPr>
              <a:t>DoD</a:t>
            </a:r>
          </a:p>
          <a:p>
            <a:pPr lvl="1">
              <a:spcBef>
                <a:spcPts val="0"/>
              </a:spcBef>
            </a:pPr>
            <a:r>
              <a:rPr lang="en-US" sz="1350" dirty="0" smtClean="0">
                <a:latin typeface="Levenim MT" panose="02010502060101010101" pitchFamily="2" charset="-79"/>
              </a:rPr>
              <a:t>Integrated Disability Evaluation System (</a:t>
            </a:r>
            <a:r>
              <a:rPr lang="en-US" sz="1350" dirty="0" err="1" smtClean="0">
                <a:latin typeface="Levenim MT" panose="02010502060101010101" pitchFamily="2" charset="-79"/>
              </a:rPr>
              <a:t>iDES</a:t>
            </a:r>
            <a:r>
              <a:rPr lang="en-US" sz="1350" dirty="0" smtClean="0">
                <a:latin typeface="Levenim MT" panose="02010502060101010101" pitchFamily="2" charset="-79"/>
              </a:rPr>
              <a:t>) clinicians</a:t>
            </a:r>
          </a:p>
          <a:p>
            <a:pPr lvl="1">
              <a:spcBef>
                <a:spcPts val="0"/>
              </a:spcBef>
            </a:pPr>
            <a:r>
              <a:rPr lang="en-US" sz="1350" dirty="0" smtClean="0">
                <a:latin typeface="Levenim MT" panose="02010502060101010101" pitchFamily="2" charset="-79"/>
              </a:rPr>
              <a:t>Medical Evaluation Board (MEB) clinicians</a:t>
            </a:r>
          </a:p>
          <a:p>
            <a:pPr lvl="1">
              <a:spcBef>
                <a:spcPts val="0"/>
              </a:spcBef>
            </a:pPr>
            <a:endParaRPr lang="en-US" sz="1350" dirty="0" smtClean="0">
              <a:latin typeface="Levenim MT" panose="02010502060101010101" pitchFamily="2" charset="-79"/>
            </a:endParaRPr>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20</a:t>
            </a:fld>
            <a:endParaRPr lang="en-US" dirty="0"/>
          </a:p>
        </p:txBody>
      </p:sp>
    </p:spTree>
    <p:extLst>
      <p:ext uri="{BB962C8B-B14F-4D97-AF65-F5344CB8AC3E}">
        <p14:creationId xmlns:p14="http://schemas.microsoft.com/office/powerpoint/2010/main" val="2498970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JLV Implementation began MAY 2013</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21</a:t>
            </a:fld>
            <a:endParaRPr lang="en-US" dirty="0"/>
          </a:p>
        </p:txBody>
      </p:sp>
    </p:spTree>
    <p:extLst>
      <p:ext uri="{BB962C8B-B14F-4D97-AF65-F5344CB8AC3E}">
        <p14:creationId xmlns:p14="http://schemas.microsoft.com/office/powerpoint/2010/main" val="2961900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STEPS</a:t>
            </a:r>
          </a:p>
          <a:p>
            <a:r>
              <a:rPr lang="en-US" dirty="0" smtClean="0"/>
              <a:t>================================</a:t>
            </a:r>
          </a:p>
          <a:p>
            <a:pPr marL="0" indent="0" algn="ctr">
              <a:spcBef>
                <a:spcPct val="0"/>
              </a:spcBef>
              <a:spcAft>
                <a:spcPts val="900"/>
              </a:spcAft>
              <a:buNone/>
            </a:pPr>
            <a:r>
              <a:rPr lang="en-US" altLang="en-US" sz="1800" dirty="0" smtClean="0">
                <a:latin typeface="Levenim MT" panose="02010502060101010101" pitchFamily="2" charset="-79"/>
              </a:rPr>
              <a:t>JLV is available at all VA Medical Centers as of October 1, 2014</a:t>
            </a:r>
            <a:r>
              <a:rPr lang="en-US" altLang="en-US" sz="1350" dirty="0" smtClean="0">
                <a:latin typeface="Levenim MT" panose="02010502060101010101" pitchFamily="2" charset="-79"/>
              </a:rPr>
              <a:t> </a:t>
            </a:r>
            <a:endParaRPr lang="en-US" sz="1800" dirty="0" smtClean="0">
              <a:latin typeface="Levenim MT" panose="02010502060101010101" pitchFamily="2" charset="-79"/>
            </a:endParaRPr>
          </a:p>
          <a:p>
            <a:pPr>
              <a:lnSpc>
                <a:spcPct val="102000"/>
              </a:lnSpc>
              <a:spcBef>
                <a:spcPts val="0"/>
              </a:spcBef>
              <a:spcAft>
                <a:spcPts val="450"/>
              </a:spcAft>
            </a:pPr>
            <a:r>
              <a:rPr lang="en-US" sz="1800" dirty="0" smtClean="0">
                <a:latin typeface="Levenim MT" panose="02010502060101010101" pitchFamily="2" charset="-79"/>
              </a:rPr>
              <a:t>In a phased sequence</a:t>
            </a:r>
          </a:p>
          <a:p>
            <a:pPr lvl="1">
              <a:lnSpc>
                <a:spcPct val="102000"/>
              </a:lnSpc>
              <a:spcBef>
                <a:spcPts val="0"/>
              </a:spcBef>
              <a:spcAft>
                <a:spcPts val="450"/>
              </a:spcAft>
            </a:pPr>
            <a:r>
              <a:rPr lang="en-US" sz="1500" dirty="0" smtClean="0">
                <a:latin typeface="Levenim MT" panose="02010502060101010101" pitchFamily="2" charset="-79"/>
              </a:rPr>
              <a:t>Individual users across the VA enterprise will be </a:t>
            </a:r>
            <a:r>
              <a:rPr lang="en-US" sz="1500" b="1" i="1" dirty="0" smtClean="0">
                <a:latin typeface="Levenim MT" panose="02010502060101010101" pitchFamily="2" charset="-79"/>
              </a:rPr>
              <a:t>invited</a:t>
            </a:r>
            <a:r>
              <a:rPr lang="en-US" sz="1500" dirty="0" smtClean="0">
                <a:latin typeface="Levenim MT" panose="02010502060101010101" pitchFamily="2" charset="-79"/>
              </a:rPr>
              <a:t> to use the application by email</a:t>
            </a:r>
          </a:p>
          <a:p>
            <a:pPr lvl="1">
              <a:lnSpc>
                <a:spcPct val="102000"/>
              </a:lnSpc>
              <a:spcBef>
                <a:spcPts val="0"/>
              </a:spcBef>
              <a:spcAft>
                <a:spcPts val="450"/>
              </a:spcAft>
            </a:pPr>
            <a:r>
              <a:rPr lang="en-US" sz="1500" dirty="0" smtClean="0">
                <a:latin typeface="Levenim MT" panose="02010502060101010101" pitchFamily="2" charset="-79"/>
              </a:rPr>
              <a:t>Users will be prioritized based upon their current utilization of interagency (BHIE) data</a:t>
            </a:r>
          </a:p>
          <a:p>
            <a:pPr lvl="1">
              <a:lnSpc>
                <a:spcPct val="102000"/>
              </a:lnSpc>
              <a:spcBef>
                <a:spcPts val="0"/>
              </a:spcBef>
              <a:spcAft>
                <a:spcPts val="450"/>
              </a:spcAft>
            </a:pPr>
            <a:r>
              <a:rPr lang="en-US" sz="1500" dirty="0" smtClean="0">
                <a:latin typeface="Levenim MT" panose="02010502060101010101" pitchFamily="2" charset="-79"/>
              </a:rPr>
              <a:t>As more capacity becomes available, JLV will continue to expand the number of VA users until reaches </a:t>
            </a:r>
            <a:r>
              <a:rPr lang="en-US" sz="1500" b="1" dirty="0" smtClean="0">
                <a:latin typeface="Levenim MT" panose="02010502060101010101" pitchFamily="2" charset="-79"/>
              </a:rPr>
              <a:t>HEC approved 2,500 limit </a:t>
            </a:r>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22</a:t>
            </a:fld>
            <a:endParaRPr lang="en-US" dirty="0"/>
          </a:p>
        </p:txBody>
      </p:sp>
    </p:spTree>
    <p:extLst>
      <p:ext uri="{BB962C8B-B14F-4D97-AF65-F5344CB8AC3E}">
        <p14:creationId xmlns:p14="http://schemas.microsoft.com/office/powerpoint/2010/main" val="532948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pPr>
              <a:lnSpc>
                <a:spcPct val="105000"/>
              </a:lnSpc>
              <a:spcBef>
                <a:spcPts val="0"/>
              </a:spcBef>
              <a:spcAft>
                <a:spcPts val="675"/>
              </a:spcAft>
            </a:pPr>
            <a:r>
              <a:rPr lang="en-US" sz="1650" b="1" dirty="0" smtClean="0">
                <a:latin typeface="Levenim MT" panose="02010502060101010101" pitchFamily="2" charset="-79"/>
              </a:rPr>
              <a:t>Capacity Allocation </a:t>
            </a:r>
          </a:p>
          <a:p>
            <a:pPr lvl="1">
              <a:lnSpc>
                <a:spcPct val="105000"/>
              </a:lnSpc>
              <a:spcBef>
                <a:spcPts val="0"/>
              </a:spcBef>
              <a:spcAft>
                <a:spcPts val="675"/>
              </a:spcAft>
            </a:pPr>
            <a:r>
              <a:rPr lang="en-US" sz="1350" dirty="0" smtClean="0">
                <a:latin typeface="Levenim MT" panose="02010502060101010101" pitchFamily="2" charset="-79"/>
              </a:rPr>
              <a:t>Users will be invited to access JLV based on an analysis of current BHIE transaction volume data. We will then target invitations to users by name in this group, on a rolling basis starting in mid-October 2014.</a:t>
            </a:r>
          </a:p>
          <a:p>
            <a:pPr>
              <a:lnSpc>
                <a:spcPct val="105000"/>
              </a:lnSpc>
              <a:spcBef>
                <a:spcPts val="0"/>
              </a:spcBef>
              <a:spcAft>
                <a:spcPts val="675"/>
              </a:spcAft>
            </a:pPr>
            <a:r>
              <a:rPr lang="en-US" sz="1650" b="1" dirty="0" smtClean="0">
                <a:latin typeface="Levenim MT" panose="02010502060101010101" pitchFamily="2" charset="-79"/>
              </a:rPr>
              <a:t>Rollout Throttling </a:t>
            </a:r>
          </a:p>
          <a:p>
            <a:pPr lvl="1">
              <a:lnSpc>
                <a:spcPct val="105000"/>
              </a:lnSpc>
              <a:spcBef>
                <a:spcPts val="0"/>
              </a:spcBef>
              <a:spcAft>
                <a:spcPts val="675"/>
              </a:spcAft>
            </a:pPr>
            <a:r>
              <a:rPr lang="en-US" sz="1350" dirty="0" smtClean="0">
                <a:latin typeface="Levenim MT" panose="02010502060101010101" pitchFamily="2" charset="-79"/>
              </a:rPr>
              <a:t>The data driven roll out process will be throttled, up or down, based on stability and success metrics to be determined before the process begins in October 2014. </a:t>
            </a:r>
          </a:p>
          <a:p>
            <a:pPr>
              <a:lnSpc>
                <a:spcPct val="105000"/>
              </a:lnSpc>
              <a:spcBef>
                <a:spcPts val="0"/>
              </a:spcBef>
              <a:spcAft>
                <a:spcPts val="675"/>
              </a:spcAft>
            </a:pPr>
            <a:r>
              <a:rPr lang="en-US" sz="1650" b="1" dirty="0" smtClean="0">
                <a:latin typeface="Levenim MT" panose="02010502060101010101" pitchFamily="2" charset="-79"/>
              </a:rPr>
              <a:t>Instrumentation key to success </a:t>
            </a:r>
          </a:p>
          <a:p>
            <a:pPr lvl="1">
              <a:lnSpc>
                <a:spcPct val="105000"/>
              </a:lnSpc>
              <a:spcBef>
                <a:spcPts val="0"/>
              </a:spcBef>
              <a:spcAft>
                <a:spcPts val="675"/>
              </a:spcAft>
            </a:pPr>
            <a:r>
              <a:rPr lang="en-US" sz="1350" dirty="0" smtClean="0">
                <a:latin typeface="Levenim MT" panose="02010502060101010101" pitchFamily="2" charset="-79"/>
              </a:rPr>
              <a:t>System instrumentation and dashboard capability is key to the success of the data driven rollout, and ability to make real time decisions for deployment throttling.   </a:t>
            </a:r>
            <a:endParaRPr lang="en-US" sz="1050" dirty="0" smtClean="0">
              <a:latin typeface="Levenim MT" panose="02010502060101010101" pitchFamily="2" charset="-79"/>
            </a:endParaRPr>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23</a:t>
            </a:fld>
            <a:endParaRPr lang="en-US" dirty="0"/>
          </a:p>
        </p:txBody>
      </p:sp>
    </p:spTree>
    <p:extLst>
      <p:ext uri="{BB962C8B-B14F-4D97-AF65-F5344CB8AC3E}">
        <p14:creationId xmlns:p14="http://schemas.microsoft.com/office/powerpoint/2010/main" val="4132629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Access Controls:</a:t>
            </a:r>
          </a:p>
          <a:p>
            <a:r>
              <a:rPr lang="en-US" sz="2100" dirty="0" smtClean="0">
                <a:latin typeface="Levenim MT" panose="02010502060101010101" pitchFamily="2" charset="-79"/>
              </a:rPr>
              <a:t>JLV v2.2 access will be controlled through an authorized user list (“white list”) based on individual PIV certificate identification.  </a:t>
            </a:r>
          </a:p>
          <a:p>
            <a:pPr marL="0" indent="0">
              <a:buNone/>
            </a:pPr>
            <a:endParaRPr lang="en-US" sz="2100" dirty="0" smtClean="0">
              <a:latin typeface="Levenim MT" panose="02010502060101010101" pitchFamily="2" charset="-79"/>
            </a:endParaRPr>
          </a:p>
          <a:p>
            <a:r>
              <a:rPr lang="en-US" sz="2100" dirty="0" smtClean="0">
                <a:latin typeface="Levenim MT" panose="02010502060101010101" pitchFamily="2" charset="-79"/>
              </a:rPr>
              <a:t>All VA approved users must be:</a:t>
            </a:r>
          </a:p>
          <a:p>
            <a:pPr lvl="1"/>
            <a:r>
              <a:rPr lang="en-US" sz="1800" dirty="0" smtClean="0">
                <a:latin typeface="Levenim MT" panose="02010502060101010101" pitchFamily="2" charset="-79"/>
              </a:rPr>
              <a:t>Health Care Providers </a:t>
            </a:r>
          </a:p>
          <a:p>
            <a:pPr lvl="1"/>
            <a:r>
              <a:rPr lang="en-US" sz="1800" dirty="0" smtClean="0">
                <a:latin typeface="Levenim MT" panose="02010502060101010101" pitchFamily="2" charset="-79"/>
              </a:rPr>
              <a:t>Benefits Professionals</a:t>
            </a:r>
          </a:p>
          <a:p>
            <a:pPr marL="342900" lvl="1" indent="0">
              <a:buNone/>
            </a:pPr>
            <a:endParaRPr lang="en-US" dirty="0" smtClean="0">
              <a:latin typeface="Levenim MT" panose="02010502060101010101" pitchFamily="2" charset="-79"/>
            </a:endParaRPr>
          </a:p>
          <a:p>
            <a:r>
              <a:rPr lang="en-US" sz="2100" dirty="0" smtClean="0">
                <a:latin typeface="Levenim MT" panose="02010502060101010101" pitchFamily="2" charset="-79"/>
              </a:rPr>
              <a:t>Consistent with DoD access procedures</a:t>
            </a:r>
          </a:p>
          <a:p>
            <a:endParaRPr lang="en-US" sz="1800" dirty="0" smtClean="0"/>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24</a:t>
            </a:fld>
            <a:endParaRPr lang="en-US" dirty="0"/>
          </a:p>
        </p:txBody>
      </p:sp>
    </p:spTree>
    <p:extLst>
      <p:ext uri="{BB962C8B-B14F-4D97-AF65-F5344CB8AC3E}">
        <p14:creationId xmlns:p14="http://schemas.microsoft.com/office/powerpoint/2010/main" val="1208218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END USER FEEDBACK</a:t>
            </a:r>
          </a:p>
          <a:p>
            <a:r>
              <a:rPr lang="en-US" sz="1800" dirty="0" smtClean="0">
                <a:latin typeface="Levenim MT" panose="02010502060101010101" pitchFamily="2" charset="-79"/>
              </a:rPr>
              <a:t>The JLV application was created initially in the field and driven by clinicians to improve access to data from other facilities</a:t>
            </a:r>
          </a:p>
          <a:p>
            <a:r>
              <a:rPr lang="en-US" sz="1800" dirty="0" smtClean="0">
                <a:latin typeface="Levenim MT" panose="02010502060101010101" pitchFamily="2" charset="-79"/>
              </a:rPr>
              <a:t>User feedback has been the key driver in improving the application</a:t>
            </a:r>
          </a:p>
          <a:p>
            <a:r>
              <a:rPr lang="en-US" sz="1800" dirty="0" smtClean="0">
                <a:latin typeface="Levenim MT" panose="02010502060101010101" pitchFamily="2" charset="-79"/>
              </a:rPr>
              <a:t>Feedback for JLV 2.2 will be captured </a:t>
            </a:r>
          </a:p>
          <a:p>
            <a:pPr lvl="1"/>
            <a:r>
              <a:rPr lang="en-US" sz="1500" dirty="0" err="1" smtClean="0">
                <a:latin typeface="Levenim MT" panose="02010502060101010101" pitchFamily="2" charset="-79"/>
              </a:rPr>
              <a:t>SuS</a:t>
            </a:r>
            <a:r>
              <a:rPr lang="en-US" sz="1500" dirty="0" smtClean="0">
                <a:latin typeface="Levenim MT" panose="02010502060101010101" pitchFamily="2" charset="-79"/>
              </a:rPr>
              <a:t> Survey</a:t>
            </a:r>
          </a:p>
          <a:p>
            <a:pPr lvl="1"/>
            <a:r>
              <a:rPr lang="en-US" sz="1500" dirty="0" smtClean="0">
                <a:latin typeface="Levenim MT" panose="02010502060101010101" pitchFamily="2" charset="-79"/>
              </a:rPr>
              <a:t>JLV Newsfeed</a:t>
            </a:r>
          </a:p>
          <a:p>
            <a:pPr lvl="1"/>
            <a:r>
              <a:rPr lang="en-US" sz="1500" dirty="0" smtClean="0">
                <a:latin typeface="Levenim MT" panose="02010502060101010101" pitchFamily="2" charset="-79"/>
              </a:rPr>
              <a:t>New Service Requests</a:t>
            </a:r>
          </a:p>
          <a:p>
            <a:pPr lvl="1"/>
            <a:r>
              <a:rPr lang="en-US" sz="1500" dirty="0" smtClean="0">
                <a:latin typeface="Levenim MT" panose="02010502060101010101" pitchFamily="2" charset="-79"/>
              </a:rPr>
              <a:t>Email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25</a:t>
            </a:fld>
            <a:endParaRPr lang="en-US" dirty="0"/>
          </a:p>
        </p:txBody>
      </p:sp>
    </p:spTree>
    <p:extLst>
      <p:ext uri="{BB962C8B-B14F-4D97-AF65-F5344CB8AC3E}">
        <p14:creationId xmlns:p14="http://schemas.microsoft.com/office/powerpoint/2010/main" val="3216618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pPr>
              <a:lnSpc>
                <a:spcPct val="102000"/>
              </a:lnSpc>
              <a:spcBef>
                <a:spcPts val="0"/>
              </a:spcBef>
              <a:spcAft>
                <a:spcPts val="450"/>
              </a:spcAft>
            </a:pPr>
            <a:r>
              <a:rPr lang="en-US" sz="1800" b="1" dirty="0" smtClean="0">
                <a:latin typeface="Levenim MT" panose="02010502060101010101" pitchFamily="2" charset="-79"/>
              </a:rPr>
              <a:t>Objectives</a:t>
            </a:r>
          </a:p>
          <a:p>
            <a:pPr lvl="1"/>
            <a:r>
              <a:rPr lang="en-US" sz="1500" dirty="0" smtClean="0">
                <a:latin typeface="Levenim MT" panose="02010502060101010101" pitchFamily="2" charset="-79"/>
              </a:rPr>
              <a:t>Provide high quality training that optimizes use of distance learning technologies in order to provide the most flexible training to users independent of schedule and geographic location. </a:t>
            </a:r>
          </a:p>
          <a:p>
            <a:pPr lvl="1"/>
            <a:r>
              <a:rPr lang="en-US" sz="1500" dirty="0" smtClean="0">
                <a:latin typeface="Levenim MT" panose="02010502060101010101" pitchFamily="2" charset="-79"/>
              </a:rPr>
              <a:t>Prepare JLV end users with necessary information to integrate the use of JLV into existing workflows with minimal disruption.</a:t>
            </a:r>
          </a:p>
          <a:p>
            <a:pPr lvl="1">
              <a:spcAft>
                <a:spcPts val="450"/>
              </a:spcAft>
            </a:pPr>
            <a:r>
              <a:rPr lang="en-US" sz="1500" dirty="0" smtClean="0">
                <a:latin typeface="Levenim MT" panose="02010502060101010101" pitchFamily="2" charset="-79"/>
              </a:rPr>
              <a:t>Equip Help Desk personnel to support JLV end users</a:t>
            </a:r>
            <a:endParaRPr lang="en-US" sz="1800" dirty="0" smtClean="0">
              <a:latin typeface="Levenim MT" panose="02010502060101010101" pitchFamily="2" charset="-79"/>
            </a:endParaRPr>
          </a:p>
          <a:p>
            <a:pPr>
              <a:lnSpc>
                <a:spcPct val="102000"/>
              </a:lnSpc>
              <a:spcBef>
                <a:spcPts val="0"/>
              </a:spcBef>
              <a:spcAft>
                <a:spcPts val="450"/>
              </a:spcAft>
            </a:pPr>
            <a:r>
              <a:rPr lang="en-US" sz="1800" b="1" dirty="0" smtClean="0">
                <a:latin typeface="Levenim MT" panose="02010502060101010101" pitchFamily="2" charset="-79"/>
              </a:rPr>
              <a:t>Methods</a:t>
            </a:r>
          </a:p>
          <a:p>
            <a:pPr lvl="1">
              <a:lnSpc>
                <a:spcPct val="102000"/>
              </a:lnSpc>
              <a:spcBef>
                <a:spcPts val="0"/>
              </a:spcBef>
              <a:spcAft>
                <a:spcPts val="450"/>
              </a:spcAft>
            </a:pPr>
            <a:r>
              <a:rPr lang="en-US" sz="1500" dirty="0" smtClean="0">
                <a:latin typeface="Levenim MT" panose="02010502060101010101" pitchFamily="2" charset="-79"/>
              </a:rPr>
              <a:t>Training module will be available in the VA Talent Management System (TMS)</a:t>
            </a:r>
          </a:p>
          <a:p>
            <a:pPr lvl="1">
              <a:lnSpc>
                <a:spcPct val="102000"/>
              </a:lnSpc>
              <a:spcBef>
                <a:spcPts val="0"/>
              </a:spcBef>
              <a:spcAft>
                <a:spcPts val="450"/>
              </a:spcAft>
            </a:pPr>
            <a:r>
              <a:rPr lang="en-US" sz="1500" dirty="0" smtClean="0">
                <a:latin typeface="Levenim MT" panose="02010502060101010101" pitchFamily="2" charset="-79"/>
              </a:rPr>
              <a:t>Live interactive webinars through FY15Q1</a:t>
            </a:r>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26</a:t>
            </a:fld>
            <a:endParaRPr lang="en-US" dirty="0"/>
          </a:p>
        </p:txBody>
      </p:sp>
    </p:spTree>
    <p:extLst>
      <p:ext uri="{BB962C8B-B14F-4D97-AF65-F5344CB8AC3E}">
        <p14:creationId xmlns:p14="http://schemas.microsoft.com/office/powerpoint/2010/main" val="14019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Your initial Login will look different than subsequent Login screens.  You will be asked to set your color scheme, your agency and your location the first time around – we’ll cover  that later.  To make this presentation viewable on this media we’ll be using the “Blue” color theme.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F95B9-3B43-4E33-B780-4BA0DF780AD4}" type="slidenum">
              <a:rPr lang="en-US" smtClean="0"/>
              <a:t>27</a:t>
            </a:fld>
            <a:endParaRPr lang="en-US"/>
          </a:p>
        </p:txBody>
      </p:sp>
    </p:spTree>
    <p:extLst>
      <p:ext uri="{BB962C8B-B14F-4D97-AF65-F5344CB8AC3E}">
        <p14:creationId xmlns:p14="http://schemas.microsoft.com/office/powerpoint/2010/main" val="2351894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Why</a:t>
            </a:r>
            <a:r>
              <a:rPr lang="en-US" sz="1200" b="1" kern="1200" baseline="0" dirty="0" smtClean="0">
                <a:solidFill>
                  <a:schemeClr val="tx1"/>
                </a:solidFill>
                <a:effectLst/>
                <a:latin typeface="+mn-lt"/>
                <a:ea typeface="+mn-ea"/>
                <a:cs typeface="+mn-cs"/>
              </a:rPr>
              <a:t> don’t we go FULLSCREEN HERE? </a:t>
            </a:r>
          </a:p>
          <a:p>
            <a:r>
              <a:rPr lang="en-US" sz="1200" kern="1200" dirty="0" smtClean="0">
                <a:solidFill>
                  <a:schemeClr val="tx1"/>
                </a:solidFill>
                <a:effectLst/>
                <a:latin typeface="+mn-lt"/>
                <a:ea typeface="+mn-ea"/>
                <a:cs typeface="+mn-cs"/>
              </a:rPr>
              <a:t>The Help Menu can be accessed by clicking on the  Question mark icon in the upper right hand corner of the screen.. The cover page will also display the contact information for your Service Desk on the first page.</a:t>
            </a:r>
          </a:p>
          <a:p>
            <a:r>
              <a:rPr lang="en-US" sz="1200" kern="1200" dirty="0" smtClean="0">
                <a:solidFill>
                  <a:schemeClr val="tx1"/>
                </a:solidFill>
                <a:effectLst/>
                <a:latin typeface="+mn-lt"/>
                <a:ea typeface="+mn-ea"/>
                <a:cs typeface="+mn-cs"/>
              </a:rPr>
              <a:t>The Help menu contains extensive information on all topics and controls within JLV. Topics can be chosen from the table of contents in the left pane. These topics open in a separate window as an overlay for reference. .  The topic window can then be closed by clicking on the red X in the upper right corner. </a:t>
            </a:r>
          </a:p>
          <a:p>
            <a:endParaRPr lang="en-US" baseline="0" dirty="0" smtClean="0"/>
          </a:p>
          <a:p>
            <a:r>
              <a:rPr lang="en-US" b="1" baseline="0" dirty="0" smtClean="0"/>
              <a:t>Alright, we can bring it back. </a:t>
            </a:r>
          </a:p>
        </p:txBody>
      </p:sp>
      <p:sp>
        <p:nvSpPr>
          <p:cNvPr id="4" name="Slide Number Placeholder 3"/>
          <p:cNvSpPr>
            <a:spLocks noGrp="1"/>
          </p:cNvSpPr>
          <p:nvPr>
            <p:ph type="sldNum" sz="quarter" idx="10"/>
          </p:nvPr>
        </p:nvSpPr>
        <p:spPr/>
        <p:txBody>
          <a:bodyPr/>
          <a:lstStyle/>
          <a:p>
            <a:fld id="{960F95B9-3B43-4E33-B780-4BA0DF780AD4}" type="slidenum">
              <a:rPr lang="en-US" smtClean="0"/>
              <a:t>28</a:t>
            </a:fld>
            <a:endParaRPr lang="en-US"/>
          </a:p>
        </p:txBody>
      </p:sp>
    </p:spTree>
    <p:extLst>
      <p:ext uri="{BB962C8B-B14F-4D97-AF65-F5344CB8AC3E}">
        <p14:creationId xmlns:p14="http://schemas.microsoft.com/office/powerpoint/2010/main" val="2168234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Help Menu can be accessed by clicking on the  Question mark icon in the upper right hand corner of the screen.. The cover page will also display the contact information for your Service Desk on the first page.</a:t>
            </a:r>
          </a:p>
          <a:p>
            <a:r>
              <a:rPr lang="en-US" sz="1200" kern="1200" dirty="0" smtClean="0">
                <a:solidFill>
                  <a:schemeClr val="tx1"/>
                </a:solidFill>
                <a:effectLst/>
                <a:latin typeface="+mn-lt"/>
                <a:ea typeface="+mn-ea"/>
                <a:cs typeface="+mn-cs"/>
              </a:rPr>
              <a:t>The Help menu contains extensive information on all topics and controls within JLV. Topics can be chosen from the table of contents in the left pane. These topics open in a separate window as an overlay for reference. .  The topic window can then be closed by clicking on the red X in the upper right corner. </a:t>
            </a:r>
          </a:p>
          <a:p>
            <a:endParaRPr lang="en-US" baseline="0" dirty="0" smtClean="0"/>
          </a:p>
        </p:txBody>
      </p:sp>
      <p:sp>
        <p:nvSpPr>
          <p:cNvPr id="4" name="Slide Number Placeholder 3"/>
          <p:cNvSpPr>
            <a:spLocks noGrp="1"/>
          </p:cNvSpPr>
          <p:nvPr>
            <p:ph type="sldNum" sz="quarter" idx="10"/>
          </p:nvPr>
        </p:nvSpPr>
        <p:spPr/>
        <p:txBody>
          <a:bodyPr/>
          <a:lstStyle/>
          <a:p>
            <a:fld id="{960F95B9-3B43-4E33-B780-4BA0DF780AD4}" type="slidenum">
              <a:rPr lang="en-US" smtClean="0"/>
              <a:t>29</a:t>
            </a:fld>
            <a:endParaRPr lang="en-US"/>
          </a:p>
        </p:txBody>
      </p:sp>
    </p:spTree>
    <p:extLst>
      <p:ext uri="{BB962C8B-B14F-4D97-AF65-F5344CB8AC3E}">
        <p14:creationId xmlns:p14="http://schemas.microsoft.com/office/powerpoint/2010/main" val="333784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I’d like to know: </a:t>
            </a:r>
            <a:r>
              <a:rPr lang="en-US" sz="2400" kern="0" dirty="0" smtClean="0">
                <a:solidFill>
                  <a:schemeClr val="accent1">
                    <a:lumMod val="50000"/>
                  </a:schemeClr>
                </a:solidFill>
                <a:latin typeface="Levenim MT" panose="02010502060101010101" pitchFamily="2" charset="-79"/>
                <a:cs typeface="Levenim MT" panose="02010502060101010101" pitchFamily="2" charset="-79"/>
              </a:rPr>
              <a:t>What is the most common type of health data that you frequently need to see?</a:t>
            </a:r>
            <a:br>
              <a:rPr lang="en-US" sz="24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Clinical notes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Discharge summaries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Laboratory results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Medications</a:t>
            </a:r>
          </a:p>
          <a:p>
            <a:endParaRPr lang="en-US" dirty="0" smtClean="0"/>
          </a:p>
          <a:p>
            <a:r>
              <a:rPr lang="en-US" dirty="0" smtClean="0"/>
              <a:t>In order to answer this poll question, you</a:t>
            </a:r>
            <a:r>
              <a:rPr lang="en-US" baseline="0" dirty="0" smtClean="0"/>
              <a:t> can select the BLUE POLLING ICON just above my head and submit your answer choice. We’ll move on and come back to your poll results in a moment.</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3</a:t>
            </a:fld>
            <a:endParaRPr lang="en-US" dirty="0"/>
          </a:p>
        </p:txBody>
      </p:sp>
    </p:spTree>
    <p:extLst>
      <p:ext uri="{BB962C8B-B14F-4D97-AF65-F5344CB8AC3E}">
        <p14:creationId xmlns:p14="http://schemas.microsoft.com/office/powerpoint/2010/main" val="3152722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access the real power of JLV, you will need to enter the Patient </a:t>
            </a:r>
            <a:r>
              <a:rPr lang="en-US" sz="1200" kern="1200" dirty="0" err="1" smtClean="0">
                <a:solidFill>
                  <a:schemeClr val="tx1"/>
                </a:solidFill>
                <a:effectLst/>
                <a:latin typeface="+mn-lt"/>
                <a:ea typeface="+mn-ea"/>
                <a:cs typeface="+mn-cs"/>
              </a:rPr>
              <a:t>Portal.When</a:t>
            </a:r>
            <a:r>
              <a:rPr lang="en-US" sz="1200" kern="1200" dirty="0" smtClean="0">
                <a:solidFill>
                  <a:schemeClr val="tx1"/>
                </a:solidFill>
                <a:effectLst/>
                <a:latin typeface="+mn-lt"/>
                <a:ea typeface="+mn-ea"/>
                <a:cs typeface="+mn-cs"/>
              </a:rPr>
              <a:t> JLV is launched, you may go directly to the Patient </a:t>
            </a:r>
            <a:r>
              <a:rPr lang="en-US" sz="1200" kern="1200" dirty="0" err="1" smtClean="0">
                <a:solidFill>
                  <a:schemeClr val="tx1"/>
                </a:solidFill>
                <a:effectLst/>
                <a:latin typeface="+mn-lt"/>
                <a:ea typeface="+mn-ea"/>
                <a:cs typeface="+mn-cs"/>
              </a:rPr>
              <a:t>Portal.This</a:t>
            </a:r>
            <a:r>
              <a:rPr lang="en-US" sz="1200" kern="1200" dirty="0" smtClean="0">
                <a:solidFill>
                  <a:schemeClr val="tx1"/>
                </a:solidFill>
                <a:effectLst/>
                <a:latin typeface="+mn-lt"/>
                <a:ea typeface="+mn-ea"/>
                <a:cs typeface="+mn-cs"/>
              </a:rPr>
              <a:t> happens because JLV is aware of the patient selected in other context aware applications such as CPRS or VistA Imaging.  Similarly, if the patient is changed in CPRS while JLV is open, JLV will change to</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new patient. </a:t>
            </a:r>
          </a:p>
          <a:p>
            <a:r>
              <a:rPr lang="en-US" sz="1200" kern="1200" dirty="0" smtClean="0">
                <a:solidFill>
                  <a:schemeClr val="tx1"/>
                </a:solidFill>
                <a:effectLst/>
                <a:latin typeface="+mn-lt"/>
                <a:ea typeface="+mn-ea"/>
                <a:cs typeface="+mn-cs"/>
              </a:rPr>
              <a:t>You may select a patient in JLV at any time by clicking on the Patient search tool located at the top of the application, just left of center.</a:t>
            </a:r>
          </a:p>
          <a:p>
            <a:r>
              <a:rPr lang="en-US" sz="1200" kern="1200" dirty="0" smtClean="0">
                <a:solidFill>
                  <a:schemeClr val="tx1"/>
                </a:solidFill>
                <a:effectLst/>
                <a:latin typeface="+mn-lt"/>
                <a:ea typeface="+mn-ea"/>
                <a:cs typeface="+mn-cs"/>
              </a:rPr>
              <a:t>When the patient search window opens, the required fields are the last name and the full social security number.  </a:t>
            </a:r>
          </a:p>
          <a:p>
            <a:r>
              <a:rPr lang="en-US" sz="1200" kern="1200" dirty="0" smtClean="0">
                <a:solidFill>
                  <a:schemeClr val="tx1"/>
                </a:solidFill>
                <a:effectLst/>
                <a:latin typeface="+mn-lt"/>
                <a:ea typeface="+mn-ea"/>
                <a:cs typeface="+mn-cs"/>
              </a:rPr>
              <a:t>For the time being, a full social security number is required to meet security requirements for patient identification and to speed up the search for your patient since sites throughout all of the VA and DoD are being queried.  Work is being done to simplify patient search.</a:t>
            </a:r>
          </a:p>
          <a:p>
            <a:endParaRPr lang="en-US" dirty="0" smtClean="0"/>
          </a:p>
        </p:txBody>
      </p:sp>
      <p:sp>
        <p:nvSpPr>
          <p:cNvPr id="4" name="Slide Number Placeholder 3"/>
          <p:cNvSpPr>
            <a:spLocks noGrp="1"/>
          </p:cNvSpPr>
          <p:nvPr>
            <p:ph type="sldNum" sz="quarter" idx="10"/>
          </p:nvPr>
        </p:nvSpPr>
        <p:spPr/>
        <p:txBody>
          <a:bodyPr/>
          <a:lstStyle/>
          <a:p>
            <a:fld id="{960F95B9-3B43-4E33-B780-4BA0DF780AD4}" type="slidenum">
              <a:rPr lang="en-US" smtClean="0"/>
              <a:t>30</a:t>
            </a:fld>
            <a:endParaRPr lang="en-US"/>
          </a:p>
        </p:txBody>
      </p:sp>
    </p:spTree>
    <p:extLst>
      <p:ext uri="{BB962C8B-B14F-4D97-AF65-F5344CB8AC3E}">
        <p14:creationId xmlns:p14="http://schemas.microsoft.com/office/powerpoint/2010/main" val="3570380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reviewing the alerts, the Patient Portal is presented.  The first tabbed workspace has a persistent patient demographic area in the upper left.   </a:t>
            </a:r>
          </a:p>
          <a:p>
            <a:r>
              <a:rPr lang="en-US" sz="1200" kern="1200" dirty="0" smtClean="0">
                <a:solidFill>
                  <a:schemeClr val="tx1"/>
                </a:solidFill>
                <a:effectLst/>
                <a:latin typeface="+mn-lt"/>
                <a:ea typeface="+mn-ea"/>
                <a:cs typeface="+mn-cs"/>
              </a:rPr>
              <a:t>This area includes sub tabs just above the patient name that show all sites of care for this patient.  The blue dots indicate the presence of registration data from VA sites and the orange squares indicates that DoD registration information is available.  Hovering your mouse over a VA 3-letter identifier will display the full name of the site.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F95B9-3B43-4E33-B780-4BA0DF780AD4}" type="slidenum">
              <a:rPr lang="en-US" smtClean="0"/>
              <a:t>31</a:t>
            </a:fld>
            <a:endParaRPr lang="en-US"/>
          </a:p>
        </p:txBody>
      </p:sp>
    </p:spTree>
    <p:extLst>
      <p:ext uri="{BB962C8B-B14F-4D97-AF65-F5344CB8AC3E}">
        <p14:creationId xmlns:p14="http://schemas.microsoft.com/office/powerpoint/2010/main" val="2857919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patient portal is made up of tabbed, user-defined workspaces on which you may add </a:t>
            </a:r>
            <a:r>
              <a:rPr lang="en-US" sz="1200" kern="1200" dirty="0" err="1" smtClean="0">
                <a:solidFill>
                  <a:schemeClr val="tx1"/>
                </a:solidFill>
                <a:effectLst/>
                <a:latin typeface="+mn-lt"/>
                <a:ea typeface="+mn-ea"/>
                <a:cs typeface="+mn-cs"/>
              </a:rPr>
              <a:t>patientdata</a:t>
            </a:r>
            <a:r>
              <a:rPr lang="en-US" sz="1200" kern="1200" dirty="0" smtClean="0">
                <a:solidFill>
                  <a:schemeClr val="tx1"/>
                </a:solidFill>
                <a:effectLst/>
                <a:latin typeface="+mn-lt"/>
                <a:ea typeface="+mn-ea"/>
                <a:cs typeface="+mn-cs"/>
              </a:rPr>
              <a:t> widgets.   We’ll explore widgets in more detail later. </a:t>
            </a:r>
          </a:p>
          <a:p>
            <a:r>
              <a:rPr lang="en-US" sz="1200" kern="1200" dirty="0" smtClean="0">
                <a:solidFill>
                  <a:schemeClr val="tx1"/>
                </a:solidFill>
                <a:effectLst/>
                <a:latin typeface="+mn-lt"/>
                <a:ea typeface="+mn-ea"/>
                <a:cs typeface="+mn-cs"/>
              </a:rPr>
              <a:t>One default Tab represented by the Patient Name will always be present. This tab and any user-created tabs appear in the upper left of the application window. To create new tabs, click on the plus sign to the right of the existing tabs. </a:t>
            </a:r>
          </a:p>
          <a:p>
            <a:r>
              <a:rPr lang="en-US" sz="1200" kern="1200" dirty="0" smtClean="0">
                <a:solidFill>
                  <a:schemeClr val="tx1"/>
                </a:solidFill>
                <a:effectLst/>
                <a:latin typeface="+mn-lt"/>
                <a:ea typeface="+mn-ea"/>
                <a:cs typeface="+mn-cs"/>
              </a:rPr>
              <a:t>Each new tab will create a blank page in the Patient portal for you to populate with widgets that suit your workflow.    If you need examples of useful layouts, please refer to your online resources.</a:t>
            </a:r>
          </a:p>
          <a:p>
            <a:r>
              <a:rPr lang="en-US" sz="1200" kern="1200" dirty="0" smtClean="0">
                <a:solidFill>
                  <a:schemeClr val="tx1"/>
                </a:solidFill>
                <a:effectLst/>
                <a:latin typeface="+mn-lt"/>
                <a:ea typeface="+mn-ea"/>
                <a:cs typeface="+mn-cs"/>
              </a:rPr>
              <a:t>Tabs may be removed by clicking the X in the upper right hand </a:t>
            </a:r>
            <a:r>
              <a:rPr lang="en-US" sz="1200" kern="1200" dirty="0" err="1" smtClean="0">
                <a:solidFill>
                  <a:schemeClr val="tx1"/>
                </a:solidFill>
                <a:effectLst/>
                <a:latin typeface="+mn-lt"/>
                <a:ea typeface="+mn-ea"/>
                <a:cs typeface="+mn-cs"/>
              </a:rPr>
              <a:t>corner.This</a:t>
            </a:r>
            <a:r>
              <a:rPr lang="en-US" sz="1200" kern="1200" dirty="0" smtClean="0">
                <a:solidFill>
                  <a:schemeClr val="tx1"/>
                </a:solidFill>
                <a:effectLst/>
                <a:latin typeface="+mn-lt"/>
                <a:ea typeface="+mn-ea"/>
                <a:cs typeface="+mn-cs"/>
              </a:rPr>
              <a:t> will delete the tab from your workspace.  Once deleted, you will not be able to restore this tab.  You will have to rebuild it. </a:t>
            </a:r>
          </a:p>
          <a:p>
            <a:r>
              <a:rPr lang="en-US" sz="1200" kern="1200" dirty="0" smtClean="0">
                <a:solidFill>
                  <a:schemeClr val="tx1"/>
                </a:solidFill>
                <a:effectLst/>
                <a:latin typeface="+mn-lt"/>
                <a:ea typeface="+mn-ea"/>
                <a:cs typeface="+mn-cs"/>
              </a:rPr>
              <a:t>A final note on the patient portal; there is a thin arrow on the left of the screen that will allow you to ‘swipe’ back to the provider portal or to view your provider-centric widgets such as the references widget</a:t>
            </a:r>
          </a:p>
          <a:p>
            <a:endParaRPr lang="en-US" baseline="0" dirty="0" smtClean="0"/>
          </a:p>
        </p:txBody>
      </p:sp>
      <p:sp>
        <p:nvSpPr>
          <p:cNvPr id="4" name="Slide Number Placeholder 3"/>
          <p:cNvSpPr>
            <a:spLocks noGrp="1"/>
          </p:cNvSpPr>
          <p:nvPr>
            <p:ph type="sldNum" sz="quarter" idx="10"/>
          </p:nvPr>
        </p:nvSpPr>
        <p:spPr/>
        <p:txBody>
          <a:bodyPr/>
          <a:lstStyle/>
          <a:p>
            <a:fld id="{960F95B9-3B43-4E33-B780-4BA0DF780AD4}" type="slidenum">
              <a:rPr lang="en-US" smtClean="0"/>
              <a:t>32</a:t>
            </a:fld>
            <a:endParaRPr lang="en-US"/>
          </a:p>
        </p:txBody>
      </p:sp>
    </p:spTree>
    <p:extLst>
      <p:ext uri="{BB962C8B-B14F-4D97-AF65-F5344CB8AC3E}">
        <p14:creationId xmlns:p14="http://schemas.microsoft.com/office/powerpoint/2010/main" val="177729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list of all available widgets can be accessed by clicking on the plus sign in the lower right corner of the page.  This action opens a pop up task bar called the widget tray. </a:t>
            </a:r>
          </a:p>
          <a:p>
            <a:endParaRPr lang="en-US" dirty="0" smtClean="0"/>
          </a:p>
        </p:txBody>
      </p:sp>
      <p:sp>
        <p:nvSpPr>
          <p:cNvPr id="4" name="Slide Number Placeholder 3"/>
          <p:cNvSpPr>
            <a:spLocks noGrp="1"/>
          </p:cNvSpPr>
          <p:nvPr>
            <p:ph type="sldNum" sz="quarter" idx="10"/>
          </p:nvPr>
        </p:nvSpPr>
        <p:spPr/>
        <p:txBody>
          <a:bodyPr/>
          <a:lstStyle/>
          <a:p>
            <a:fld id="{960F95B9-3B43-4E33-B780-4BA0DF780AD4}" type="slidenum">
              <a:rPr lang="en-US" smtClean="0"/>
              <a:t>33</a:t>
            </a:fld>
            <a:endParaRPr lang="en-US"/>
          </a:p>
        </p:txBody>
      </p:sp>
    </p:spTree>
    <p:extLst>
      <p:ext uri="{BB962C8B-B14F-4D97-AF65-F5344CB8AC3E}">
        <p14:creationId xmlns:p14="http://schemas.microsoft.com/office/powerpoint/2010/main" val="177729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Widgets can be dragged and dropped in to any one of three columns in your tabbed workspace.</a:t>
            </a:r>
          </a:p>
          <a:p>
            <a:r>
              <a:rPr lang="en-US" sz="1200" kern="1200" dirty="0" smtClean="0">
                <a:solidFill>
                  <a:schemeClr val="tx1"/>
                </a:solidFill>
                <a:effectLst/>
                <a:latin typeface="+mn-lt"/>
                <a:ea typeface="+mn-ea"/>
                <a:cs typeface="+mn-cs"/>
              </a:rPr>
              <a:t>To add a widget, left click on a widget in the widget tray and drag it to the desired location and release. </a:t>
            </a:r>
            <a:endParaRPr lang="en-US" dirty="0" smtClean="0"/>
          </a:p>
        </p:txBody>
      </p:sp>
      <p:sp>
        <p:nvSpPr>
          <p:cNvPr id="4" name="Slide Number Placeholder 3"/>
          <p:cNvSpPr>
            <a:spLocks noGrp="1"/>
          </p:cNvSpPr>
          <p:nvPr>
            <p:ph type="sldNum" sz="quarter" idx="10"/>
          </p:nvPr>
        </p:nvSpPr>
        <p:spPr/>
        <p:txBody>
          <a:bodyPr/>
          <a:lstStyle/>
          <a:p>
            <a:fld id="{960F95B9-3B43-4E33-B780-4BA0DF780AD4}" type="slidenum">
              <a:rPr lang="en-US" smtClean="0"/>
              <a:t>34</a:t>
            </a:fld>
            <a:endParaRPr lang="en-US"/>
          </a:p>
        </p:txBody>
      </p:sp>
    </p:spTree>
    <p:extLst>
      <p:ext uri="{BB962C8B-B14F-4D97-AF65-F5344CB8AC3E}">
        <p14:creationId xmlns:p14="http://schemas.microsoft.com/office/powerpoint/2010/main" val="177729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widget is now  part of the tab until removed by clicking on the x in the upper right.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Widgets are easily resized, moved or deleted. Changes made to a widget filter, such as date range  on one tab will not carry over to other widgets on the same tab page.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Similarly, changes made to a widget on one tab do not carry over to  widgets on other tabs even if they have the same name.  This holds true for widget size, position, and any data filters you apply, like the date range. Each tab page is independent of the other.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Widgets combine data from many data sources so you must pay attention to the context in which they are displayed.  In this example, the Discharge/</a:t>
            </a:r>
            <a:r>
              <a:rPr lang="en-US" sz="1200" kern="1200" dirty="0" err="1" smtClean="0">
                <a:solidFill>
                  <a:schemeClr val="tx1"/>
                </a:solidFill>
                <a:effectLst/>
                <a:latin typeface="+mn-lt"/>
                <a:ea typeface="+mn-ea"/>
                <a:cs typeface="+mn-cs"/>
              </a:rPr>
              <a:t>Essentris</a:t>
            </a:r>
            <a:r>
              <a:rPr lang="en-US" sz="1200" kern="1200" dirty="0" smtClean="0">
                <a:solidFill>
                  <a:schemeClr val="tx1"/>
                </a:solidFill>
                <a:effectLst/>
                <a:latin typeface="+mn-lt"/>
                <a:ea typeface="+mn-ea"/>
                <a:cs typeface="+mn-cs"/>
              </a:rPr>
              <a:t> Notes widget contains VA discharge summaries and DoD </a:t>
            </a:r>
            <a:r>
              <a:rPr lang="en-US" sz="1200" kern="1200" dirty="0" err="1" smtClean="0">
                <a:solidFill>
                  <a:schemeClr val="tx1"/>
                </a:solidFill>
                <a:effectLst/>
                <a:latin typeface="+mn-lt"/>
                <a:ea typeface="+mn-ea"/>
                <a:cs typeface="+mn-cs"/>
              </a:rPr>
              <a:t>Essentris</a:t>
            </a:r>
            <a:r>
              <a:rPr lang="en-US" sz="1200" kern="1200" dirty="0" smtClean="0">
                <a:solidFill>
                  <a:schemeClr val="tx1"/>
                </a:solidFill>
                <a:effectLst/>
                <a:latin typeface="+mn-lt"/>
                <a:ea typeface="+mn-ea"/>
                <a:cs typeface="+mn-cs"/>
              </a:rPr>
              <a:t> notes which include several types of inpatient notes, including the discharge summary.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F95B9-3B43-4E33-B780-4BA0DF780AD4}" type="slidenum">
              <a:rPr lang="en-US" smtClean="0"/>
              <a:t>35</a:t>
            </a:fld>
            <a:endParaRPr lang="en-US"/>
          </a:p>
        </p:txBody>
      </p:sp>
    </p:spTree>
    <p:extLst>
      <p:ext uri="{BB962C8B-B14F-4D97-AF65-F5344CB8AC3E}">
        <p14:creationId xmlns:p14="http://schemas.microsoft.com/office/powerpoint/2010/main" val="177729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Widget filters help organize the data for ease of use The most common type of filter modifies the date range.  To use this feature, click on the filter cone icon,  in the upper right of the widget. Date filters vary slightly depending on the data type.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F95B9-3B43-4E33-B780-4BA0DF780AD4}" type="slidenum">
              <a:rPr lang="en-US" smtClean="0"/>
              <a:t>36</a:t>
            </a:fld>
            <a:endParaRPr lang="en-US"/>
          </a:p>
        </p:txBody>
      </p:sp>
    </p:spTree>
    <p:extLst>
      <p:ext uri="{BB962C8B-B14F-4D97-AF65-F5344CB8AC3E}">
        <p14:creationId xmlns:p14="http://schemas.microsoft.com/office/powerpoint/2010/main" val="177729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graphic shows a date filter dialog with several options.  The select  filters range from 1 week to 3 years.  Custom date ranges can be created by changing the start and end dates in the edit box. .  Change these by highlighting the digits you want to change or use the calendar tool by clicking on the calendar icon.</a:t>
            </a:r>
          </a:p>
          <a:p>
            <a:endParaRPr lang="en-US" dirty="0" smtClean="0"/>
          </a:p>
        </p:txBody>
      </p:sp>
      <p:sp>
        <p:nvSpPr>
          <p:cNvPr id="4" name="Slide Number Placeholder 3"/>
          <p:cNvSpPr>
            <a:spLocks noGrp="1"/>
          </p:cNvSpPr>
          <p:nvPr>
            <p:ph type="sldNum" sz="quarter" idx="10"/>
          </p:nvPr>
        </p:nvSpPr>
        <p:spPr/>
        <p:txBody>
          <a:bodyPr/>
          <a:lstStyle/>
          <a:p>
            <a:fld id="{960F95B9-3B43-4E33-B780-4BA0DF780AD4}" type="slidenum">
              <a:rPr lang="en-US" smtClean="0"/>
              <a:t>37</a:t>
            </a:fld>
            <a:endParaRPr lang="en-US"/>
          </a:p>
        </p:txBody>
      </p:sp>
    </p:spTree>
    <p:extLst>
      <p:ext uri="{BB962C8B-B14F-4D97-AF65-F5344CB8AC3E}">
        <p14:creationId xmlns:p14="http://schemas.microsoft.com/office/powerpoint/2010/main" val="177729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Sort columns by clicking on  the header and specify sorting in ascending or descending order.  </a:t>
            </a:r>
          </a:p>
          <a:p>
            <a:endParaRPr lang="en-US" dirty="0" smtClean="0"/>
          </a:p>
        </p:txBody>
      </p:sp>
      <p:sp>
        <p:nvSpPr>
          <p:cNvPr id="4" name="Slide Number Placeholder 3"/>
          <p:cNvSpPr>
            <a:spLocks noGrp="1"/>
          </p:cNvSpPr>
          <p:nvPr>
            <p:ph type="sldNum" sz="quarter" idx="10"/>
          </p:nvPr>
        </p:nvSpPr>
        <p:spPr/>
        <p:txBody>
          <a:bodyPr/>
          <a:lstStyle/>
          <a:p>
            <a:fld id="{960F95B9-3B43-4E33-B780-4BA0DF780AD4}" type="slidenum">
              <a:rPr lang="en-US" smtClean="0"/>
              <a:t>38</a:t>
            </a:fld>
            <a:endParaRPr lang="en-US"/>
          </a:p>
        </p:txBody>
      </p:sp>
    </p:spTree>
    <p:extLst>
      <p:ext uri="{BB962C8B-B14F-4D97-AF65-F5344CB8AC3E}">
        <p14:creationId xmlns:p14="http://schemas.microsoft.com/office/powerpoint/2010/main" val="177729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bottom of each widget are page controls allowing you to view all data in that widget if the number of rows of data exceeds that of the widget display.  The ribbon indicates the number of pages in that widget and provides navigation tools.  The most important of these is the more&gt;&gt; link.</a:t>
            </a:r>
          </a:p>
          <a:p>
            <a:endParaRPr lang="en-US" dirty="0" smtClean="0"/>
          </a:p>
        </p:txBody>
      </p:sp>
      <p:sp>
        <p:nvSpPr>
          <p:cNvPr id="4" name="Slide Number Placeholder 3"/>
          <p:cNvSpPr>
            <a:spLocks noGrp="1"/>
          </p:cNvSpPr>
          <p:nvPr>
            <p:ph type="sldNum" sz="quarter" idx="10"/>
          </p:nvPr>
        </p:nvSpPr>
        <p:spPr/>
        <p:txBody>
          <a:bodyPr/>
          <a:lstStyle/>
          <a:p>
            <a:fld id="{960F95B9-3B43-4E33-B780-4BA0DF780AD4}" type="slidenum">
              <a:rPr lang="en-US" smtClean="0"/>
              <a:t>39</a:t>
            </a:fld>
            <a:endParaRPr lang="en-US"/>
          </a:p>
        </p:txBody>
      </p:sp>
    </p:spTree>
    <p:extLst>
      <p:ext uri="{BB962C8B-B14F-4D97-AF65-F5344CB8AC3E}">
        <p14:creationId xmlns:p14="http://schemas.microsoft.com/office/powerpoint/2010/main" val="177729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HIE Integrated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Data displayed in the primary record regardless of location (DoD, Walgreens, Community Health Partners)</a:t>
            </a:r>
          </a:p>
          <a:p>
            <a:endParaRPr lang="en-US" dirty="0" smtClean="0"/>
          </a:p>
          <a:p>
            <a:endParaRPr lang="en-US" dirty="0" smtClean="0"/>
          </a:p>
          <a:p>
            <a:r>
              <a:rPr lang="en-US" dirty="0" smtClean="0"/>
              <a:t>“Bed Side Analytics”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Outcome management based on risk adjustment for illness burden</a:t>
            </a:r>
          </a:p>
          <a:p>
            <a:pPr marL="171450" indent="-171450">
              <a:buFont typeface="Arial"/>
              <a:buChar char="•"/>
            </a:pPr>
            <a:r>
              <a:rPr lang="en-US" dirty="0" smtClean="0"/>
              <a:t>Drive towards standards based Semantic Interop → Clinical decision support</a:t>
            </a:r>
          </a:p>
          <a:p>
            <a:r>
              <a:rPr lang="en-US" dirty="0" smtClean="0"/>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Customizable user interface for workflow efficiency</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Volume</a:t>
            </a:r>
            <a:r>
              <a:rPr lang="en-US" baseline="0" dirty="0" smtClean="0"/>
              <a:t> of data rapidly increasing, must find ways to mitigate increasing “cognitive burden”</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Flexible, modular data display with user control to support desired workflow</a:t>
            </a:r>
          </a:p>
          <a:p>
            <a:r>
              <a:rPr lang="en-US" dirty="0" smtClean="0"/>
              <a:t>–     Data driven Population Health decision support</a:t>
            </a:r>
          </a:p>
          <a:p>
            <a:r>
              <a:rPr lang="en-US" dirty="0" smtClean="0"/>
              <a:t>•      Clinical</a:t>
            </a:r>
          </a:p>
          <a:p>
            <a:r>
              <a:rPr lang="en-US" dirty="0" smtClean="0"/>
              <a:t>•      Managerial/resource</a:t>
            </a:r>
          </a:p>
          <a:p>
            <a:r>
              <a:rPr lang="en-US" dirty="0" smtClean="0"/>
              <a:t>•      Public health</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4</a:t>
            </a:fld>
            <a:endParaRPr lang="en-US" dirty="0"/>
          </a:p>
        </p:txBody>
      </p:sp>
    </p:spTree>
    <p:extLst>
      <p:ext uri="{BB962C8B-B14F-4D97-AF65-F5344CB8AC3E}">
        <p14:creationId xmlns:p14="http://schemas.microsoft.com/office/powerpoint/2010/main" val="3031848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widgets have a more&gt;&gt; link at the bottom, next to the page controls. Clicking on this link will bring up an expanded widget view</a:t>
            </a:r>
            <a:endParaRPr lang="en-US" dirty="0" smtClean="0"/>
          </a:p>
        </p:txBody>
      </p:sp>
      <p:sp>
        <p:nvSpPr>
          <p:cNvPr id="4" name="Slide Number Placeholder 3"/>
          <p:cNvSpPr>
            <a:spLocks noGrp="1"/>
          </p:cNvSpPr>
          <p:nvPr>
            <p:ph type="sldNum" sz="quarter" idx="10"/>
          </p:nvPr>
        </p:nvSpPr>
        <p:spPr/>
        <p:txBody>
          <a:bodyPr/>
          <a:lstStyle/>
          <a:p>
            <a:fld id="{960F95B9-3B43-4E33-B780-4BA0DF780AD4}" type="slidenum">
              <a:rPr lang="en-US" smtClean="0"/>
              <a:t>40</a:t>
            </a:fld>
            <a:endParaRPr lang="en-US"/>
          </a:p>
        </p:txBody>
      </p:sp>
    </p:spTree>
    <p:extLst>
      <p:ext uri="{BB962C8B-B14F-4D97-AF65-F5344CB8AC3E}">
        <p14:creationId xmlns:p14="http://schemas.microsoft.com/office/powerpoint/2010/main" val="177729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Expanded widgets  may have automatic filtering tools to assist in locating data. In this expanded progress notes widget, the filters for local note title, standard note title and Provider are automatically applied to the data retrieved within the selected date range.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Clicking on drop arrows of these filters will display unique titles or unique providers associated with these notes.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the top of each drop list is the ‘All’  selection  which restores the original list of notes retrieved from the specified date range</a:t>
            </a:r>
          </a:p>
          <a:p>
            <a:endParaRPr lang="en-US" dirty="0" smtClean="0"/>
          </a:p>
          <a:p>
            <a:r>
              <a:rPr lang="en-US" b="1" dirty="0" smtClean="0"/>
              <a:t>And now I’d like to</a:t>
            </a:r>
            <a:r>
              <a:rPr lang="en-US" b="1" baseline="0" dirty="0" smtClean="0"/>
              <a:t> introduce my colleague Marcia….</a:t>
            </a:r>
            <a:endParaRPr lang="en-US" b="1" dirty="0" smtClean="0"/>
          </a:p>
        </p:txBody>
      </p:sp>
      <p:sp>
        <p:nvSpPr>
          <p:cNvPr id="4" name="Slide Number Placeholder 3"/>
          <p:cNvSpPr>
            <a:spLocks noGrp="1"/>
          </p:cNvSpPr>
          <p:nvPr>
            <p:ph type="sldNum" sz="quarter" idx="10"/>
          </p:nvPr>
        </p:nvSpPr>
        <p:spPr/>
        <p:txBody>
          <a:bodyPr/>
          <a:lstStyle/>
          <a:p>
            <a:fld id="{960F95B9-3B43-4E33-B780-4BA0DF780AD4}" type="slidenum">
              <a:rPr lang="en-US" smtClean="0"/>
              <a:t>41</a:t>
            </a:fld>
            <a:endParaRPr lang="en-US"/>
          </a:p>
        </p:txBody>
      </p:sp>
    </p:spTree>
    <p:extLst>
      <p:ext uri="{BB962C8B-B14F-4D97-AF65-F5344CB8AC3E}">
        <p14:creationId xmlns:p14="http://schemas.microsoft.com/office/powerpoint/2010/main" val="177729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MARCIA:</a:t>
            </a:r>
          </a:p>
          <a:p>
            <a:r>
              <a:rPr lang="en-US" sz="1200" dirty="0" smtClean="0">
                <a:latin typeface="Levenim MT" panose="02010502060101010101" pitchFamily="2" charset="-79"/>
              </a:rPr>
              <a:t>The stand-alone JLV application is only a waypoint on the path to a state of the art, interoperable, standards based ERH</a:t>
            </a:r>
            <a:r>
              <a:rPr lang="en-US" sz="1200" baseline="0" dirty="0" smtClean="0">
                <a:latin typeface="Levenim MT" panose="02010502060101010101" pitchFamily="2" charset="-79"/>
              </a:rPr>
              <a:t> – </a:t>
            </a:r>
          </a:p>
          <a:p>
            <a:endParaRPr lang="en-US" sz="1200" baseline="0" dirty="0" smtClean="0">
              <a:latin typeface="Levenim MT" panose="02010502060101010101" pitchFamily="2" charset="-79"/>
            </a:endParaRPr>
          </a:p>
          <a:p>
            <a:r>
              <a:rPr lang="en-US" sz="1200" baseline="0" dirty="0" smtClean="0">
                <a:latin typeface="Levenim MT" panose="02010502060101010101" pitchFamily="2" charset="-79"/>
              </a:rPr>
              <a:t>this is the </a:t>
            </a:r>
            <a:r>
              <a:rPr lang="en-US" sz="1200" dirty="0" smtClean="0">
                <a:latin typeface="Levenim MT" panose="02010502060101010101" pitchFamily="2" charset="-79"/>
              </a:rPr>
              <a:t> Enterprise Health Management Platform. </a:t>
            </a:r>
            <a:r>
              <a:rPr lang="en-US" sz="1200" baseline="0" dirty="0" smtClean="0">
                <a:latin typeface="Levenim MT" panose="02010502060101010101" pitchFamily="2" charset="-79"/>
              </a:rPr>
              <a:t> </a:t>
            </a:r>
          </a:p>
          <a:p>
            <a:endParaRPr lang="en-US" sz="1200" baseline="0" dirty="0" smtClean="0">
              <a:latin typeface="Levenim MT" panose="02010502060101010101" pitchFamily="2" charset="-79"/>
            </a:endParaRPr>
          </a:p>
          <a:p>
            <a:r>
              <a:rPr lang="en-US" sz="1200" baseline="0" dirty="0" smtClean="0">
                <a:latin typeface="Levenim MT" panose="02010502060101010101" pitchFamily="2" charset="-79"/>
              </a:rPr>
              <a:t>We need to bring all these things together under one platform.  This will also include CPRS.  The longer term plan is for </a:t>
            </a:r>
            <a:r>
              <a:rPr lang="en-US" sz="1200" baseline="0" dirty="0" err="1" smtClean="0">
                <a:latin typeface="Levenim MT" panose="02010502060101010101" pitchFamily="2" charset="-79"/>
              </a:rPr>
              <a:t>eHMP</a:t>
            </a:r>
            <a:r>
              <a:rPr lang="en-US" sz="1200" baseline="0" dirty="0" smtClean="0">
                <a:latin typeface="Levenim MT" panose="02010502060101010101" pitchFamily="2" charset="-79"/>
              </a:rPr>
              <a:t> to replace CPRS.</a:t>
            </a:r>
            <a:endParaRPr lang="en-US" sz="1200" dirty="0" smtClean="0">
              <a:latin typeface="Levenim MT" panose="02010502060101010101" pitchFamily="2" charset="-79"/>
            </a:endParaRPr>
          </a:p>
          <a:p>
            <a:endParaRPr lang="en-US" sz="1200" dirty="0" smtClean="0">
              <a:latin typeface="Levenim MT" panose="02010502060101010101" pitchFamily="2" charset="-79"/>
            </a:endParaRPr>
          </a:p>
          <a:p>
            <a:r>
              <a:rPr lang="en-US" sz="1200" dirty="0" smtClean="0">
                <a:latin typeface="Levenim MT" panose="02010502060101010101" pitchFamily="2" charset="-79"/>
              </a:rPr>
              <a:t>By the end of FY2015, Version 1 of </a:t>
            </a:r>
            <a:r>
              <a:rPr lang="en-US" sz="1200" dirty="0" err="1" smtClean="0">
                <a:latin typeface="Levenim MT" panose="02010502060101010101" pitchFamily="2" charset="-79"/>
              </a:rPr>
              <a:t>eHMP</a:t>
            </a:r>
            <a:r>
              <a:rPr lang="en-US" sz="1200" dirty="0" smtClean="0">
                <a:latin typeface="Levenim MT" panose="02010502060101010101" pitchFamily="2" charset="-79"/>
              </a:rPr>
              <a:t> will be delivered and include robust features, including all JLV functionality.</a:t>
            </a:r>
          </a:p>
          <a:p>
            <a:endParaRPr lang="en-US" sz="1200" b="1" dirty="0" smtClean="0"/>
          </a:p>
          <a:p>
            <a:pPr marL="0" indent="0"/>
            <a:r>
              <a:rPr lang="en-US" sz="1072" b="1" dirty="0" smtClean="0"/>
              <a:t>SHANE: </a:t>
            </a:r>
            <a:r>
              <a:rPr lang="en-US" sz="1072" dirty="0" smtClean="0"/>
              <a:t>Current JLV functionality available in </a:t>
            </a:r>
            <a:r>
              <a:rPr lang="en-US" sz="1072" dirty="0" err="1" smtClean="0"/>
              <a:t>eHMP</a:t>
            </a:r>
            <a:endParaRPr lang="en-US" sz="1072" dirty="0" smtClean="0"/>
          </a:p>
          <a:p>
            <a:pPr marL="568764" indent="0">
              <a:buFont typeface="Wingdings" panose="05000000000000000000" pitchFamily="2" charset="2"/>
              <a:buChar char="ü"/>
            </a:pPr>
            <a:r>
              <a:rPr lang="en-US" sz="1072" b="1" dirty="0" smtClean="0"/>
              <a:t>Seamless interoperability</a:t>
            </a:r>
            <a:r>
              <a:rPr lang="en-US" sz="1072" dirty="0" smtClean="0"/>
              <a:t> for VA and DoD standards-based health data </a:t>
            </a:r>
          </a:p>
          <a:p>
            <a:pPr marL="568764" indent="0">
              <a:buFont typeface="Wingdings" panose="05000000000000000000" pitchFamily="2" charset="2"/>
              <a:buChar char="ü"/>
            </a:pPr>
            <a:r>
              <a:rPr lang="en-US" sz="1072" dirty="0" smtClean="0"/>
              <a:t>Provides an integrated, chronological view of real-time electronic health record information from all VA and DoD facilities where a patient has received care </a:t>
            </a:r>
          </a:p>
          <a:p>
            <a:pPr marL="568764" indent="0">
              <a:buFont typeface="Wingdings" panose="05000000000000000000" pitchFamily="2" charset="2"/>
              <a:buChar char="ü"/>
            </a:pPr>
            <a:r>
              <a:rPr lang="en-US" sz="1072" dirty="0" smtClean="0"/>
              <a:t>Incorporates </a:t>
            </a:r>
            <a:r>
              <a:rPr lang="en-US" sz="1072" b="1" dirty="0" smtClean="0"/>
              <a:t>semantically</a:t>
            </a:r>
            <a:r>
              <a:rPr lang="en-US" sz="1072" dirty="0" smtClean="0"/>
              <a:t> normalized data where mappings are available</a:t>
            </a:r>
          </a:p>
          <a:p>
            <a:pPr marL="0" indent="0"/>
            <a:r>
              <a:rPr lang="en-US" sz="1072" b="1" dirty="0" smtClean="0"/>
              <a:t>MARCIA: </a:t>
            </a:r>
            <a:r>
              <a:rPr lang="en-US" sz="1072" dirty="0" smtClean="0"/>
              <a:t>Current </a:t>
            </a:r>
            <a:r>
              <a:rPr lang="en-US" sz="1072" b="1" dirty="0" smtClean="0"/>
              <a:t>HMP</a:t>
            </a:r>
            <a:r>
              <a:rPr lang="en-US" sz="1072" dirty="0" smtClean="0"/>
              <a:t> functionality available in </a:t>
            </a:r>
            <a:r>
              <a:rPr lang="en-US" sz="1072" dirty="0" err="1" smtClean="0"/>
              <a:t>eHMP</a:t>
            </a:r>
            <a:endParaRPr lang="en-US" sz="1072" dirty="0" smtClean="0"/>
          </a:p>
          <a:p>
            <a:pPr marL="568764" indent="0">
              <a:buFont typeface="Wingdings" panose="05000000000000000000" pitchFamily="2" charset="2"/>
              <a:buChar char="ü"/>
            </a:pPr>
            <a:r>
              <a:rPr lang="en-US" sz="1072" b="1" dirty="0" smtClean="0"/>
              <a:t>Google-like search </a:t>
            </a:r>
            <a:r>
              <a:rPr lang="en-US" sz="1072" dirty="0" smtClean="0"/>
              <a:t>across a patient’s record</a:t>
            </a:r>
          </a:p>
          <a:p>
            <a:pPr marL="568764" indent="0">
              <a:buFont typeface="Wingdings" panose="05000000000000000000" pitchFamily="2" charset="2"/>
              <a:buChar char="ü"/>
            </a:pPr>
            <a:r>
              <a:rPr lang="en-US" sz="1072" dirty="0" smtClean="0"/>
              <a:t>Context-aware </a:t>
            </a:r>
            <a:r>
              <a:rPr lang="en-US" sz="1072" b="1" dirty="0" err="1" smtClean="0"/>
              <a:t>infobuttons</a:t>
            </a:r>
            <a:r>
              <a:rPr lang="en-US" sz="1072" dirty="0" smtClean="0"/>
              <a:t> that provide patient-specific, evidence-based information related to medications </a:t>
            </a:r>
          </a:p>
          <a:p>
            <a:pPr marL="568764" indent="0">
              <a:buFont typeface="Wingdings" panose="05000000000000000000" pitchFamily="2" charset="2"/>
              <a:buChar char="ü"/>
            </a:pPr>
            <a:r>
              <a:rPr lang="en-US" sz="1072" b="1" dirty="0" smtClean="0"/>
              <a:t>Medications Review </a:t>
            </a:r>
            <a:r>
              <a:rPr lang="en-US" sz="1072" dirty="0" smtClean="0"/>
              <a:t>combines disparate data domains and provides access to order history, refill history and renewal due date</a:t>
            </a:r>
          </a:p>
          <a:p>
            <a:pPr marL="568764" indent="0">
              <a:buFont typeface="Wingdings" panose="05000000000000000000" pitchFamily="2" charset="2"/>
              <a:buChar char="ü"/>
            </a:pPr>
            <a:r>
              <a:rPr lang="en-US" sz="1072" b="1" dirty="0" smtClean="0"/>
              <a:t>Timeline Events</a:t>
            </a:r>
          </a:p>
          <a:p>
            <a:pPr marL="0" indent="0"/>
            <a:r>
              <a:rPr lang="en-US" sz="1072" b="1" dirty="0" smtClean="0"/>
              <a:t>SHANE:</a:t>
            </a:r>
            <a:r>
              <a:rPr lang="en-US" sz="1072" b="1" baseline="0" dirty="0" smtClean="0"/>
              <a:t> </a:t>
            </a:r>
            <a:r>
              <a:rPr lang="en-US" sz="1072" dirty="0" smtClean="0"/>
              <a:t>Current </a:t>
            </a:r>
            <a:r>
              <a:rPr lang="en-US" sz="1072" dirty="0" err="1" smtClean="0"/>
              <a:t>eHMP</a:t>
            </a:r>
            <a:r>
              <a:rPr lang="en-US" sz="1072" dirty="0" smtClean="0"/>
              <a:t> Functionality from Virtual Lifetime Electronic Record  (VLER) Health</a:t>
            </a:r>
          </a:p>
          <a:p>
            <a:pPr marL="566928" lvl="2">
              <a:buFont typeface="Wingdings" panose="05000000000000000000" pitchFamily="2" charset="2"/>
              <a:buChar char="ü"/>
            </a:pPr>
            <a:r>
              <a:rPr lang="en-US" sz="1072" dirty="0" smtClean="0"/>
              <a:t>Provides Access </a:t>
            </a:r>
            <a:r>
              <a:rPr lang="en-US" sz="1072" b="1" dirty="0" smtClean="0"/>
              <a:t>to Community Health </a:t>
            </a:r>
            <a:r>
              <a:rPr lang="en-US" sz="1072" dirty="0" smtClean="0"/>
              <a:t>Continuity of Care Documents (CCD)</a:t>
            </a:r>
          </a:p>
          <a:p>
            <a:pPr marL="566928" lvl="2">
              <a:buFont typeface="Wingdings" panose="05000000000000000000" pitchFamily="2" charset="2"/>
              <a:buChar char="ü"/>
            </a:pPr>
            <a:r>
              <a:rPr lang="en-US" sz="1072" dirty="0" smtClean="0"/>
              <a:t>Provides a summary of current/pertinent historical information about a patient from a specific facility</a:t>
            </a:r>
          </a:p>
          <a:p>
            <a:pPr marL="566928" lvl="2">
              <a:buFont typeface="Wingdings" panose="05000000000000000000" pitchFamily="2" charset="2"/>
              <a:buChar char="ü"/>
            </a:pPr>
            <a:r>
              <a:rPr lang="en-US" sz="1072" dirty="0" smtClean="0"/>
              <a:t>Content Modules include: patient/person information, allergy/ drug sensitivity, problem list, medications (outpatient and self-reported meds), lab results (hematology/chemistry) vital signs, immunizations, encounters, information source, next of kin, and surgeries/procedures</a:t>
            </a:r>
          </a:p>
          <a:p>
            <a:pPr marL="566928"/>
            <a:endParaRPr lang="en-US"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42</a:t>
            </a:fld>
            <a:endParaRPr lang="en-US" dirty="0"/>
          </a:p>
        </p:txBody>
      </p:sp>
    </p:spTree>
    <p:extLst>
      <p:ext uri="{BB962C8B-B14F-4D97-AF65-F5344CB8AC3E}">
        <p14:creationId xmlns:p14="http://schemas.microsoft.com/office/powerpoint/2010/main" val="3645852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b="1" dirty="0" smtClean="0"/>
              <a:t>MARCIA:  A</a:t>
            </a:r>
            <a:r>
              <a:rPr lang="en-US" b="1" baseline="0" dirty="0" smtClean="0"/>
              <a:t> major strategic focus for VA right now is the Blueprint for Excellence</a:t>
            </a:r>
            <a:endParaRPr lang="en-US" b="1" dirty="0" smtClean="0"/>
          </a:p>
          <a:p>
            <a:r>
              <a:rPr lang="en-US" sz="1200" b="0" i="0" u="none" strike="noStrike" kern="1200" baseline="0" dirty="0" smtClean="0">
                <a:solidFill>
                  <a:schemeClr val="tx1"/>
                </a:solidFill>
                <a:latin typeface="Levenim MT" panose="02010502060101010101" pitchFamily="2" charset="-79"/>
                <a:ea typeface="+mn-ea"/>
                <a:cs typeface="+mn-cs"/>
              </a:rPr>
              <a:t>Which is a framework for action based on a number of touchstones, including:</a:t>
            </a:r>
          </a:p>
          <a:p>
            <a:r>
              <a:rPr lang="en-US" sz="1200" b="0" i="0" u="none" strike="noStrike" kern="1200" baseline="0" dirty="0" smtClean="0">
                <a:solidFill>
                  <a:schemeClr val="tx1"/>
                </a:solidFill>
                <a:latin typeface="Levenim MT" panose="02010502060101010101" pitchFamily="2" charset="-79"/>
                <a:ea typeface="+mn-ea"/>
                <a:cs typeface="+mn-cs"/>
              </a:rPr>
              <a:t>VA Strategic Plan </a:t>
            </a:r>
          </a:p>
          <a:p>
            <a:r>
              <a:rPr lang="en-US" sz="1200" b="0" i="0" u="none" strike="noStrike" kern="1200" baseline="0" dirty="0" smtClean="0">
                <a:solidFill>
                  <a:schemeClr val="tx1"/>
                </a:solidFill>
                <a:latin typeface="Levenim MT" panose="02010502060101010101" pitchFamily="2" charset="-79"/>
                <a:ea typeface="+mn-ea"/>
                <a:cs typeface="+mn-cs"/>
              </a:rPr>
              <a:t>VHA Strategic Plan </a:t>
            </a:r>
          </a:p>
          <a:p>
            <a:r>
              <a:rPr lang="en-US" sz="1200" b="0" i="0" u="none" strike="noStrike" kern="1200" baseline="0" dirty="0" smtClean="0">
                <a:solidFill>
                  <a:schemeClr val="tx1"/>
                </a:solidFill>
                <a:latin typeface="Levenim MT" panose="02010502060101010101" pitchFamily="2" charset="-79"/>
                <a:ea typeface="+mn-ea"/>
                <a:cs typeface="+mn-cs"/>
              </a:rPr>
              <a:t>VA Health Care Modernization Study </a:t>
            </a:r>
          </a:p>
          <a:p>
            <a:r>
              <a:rPr lang="en-US" sz="1200" b="0" i="0" u="none" strike="noStrike" kern="1200" baseline="0" dirty="0" smtClean="0">
                <a:solidFill>
                  <a:schemeClr val="tx1"/>
                </a:solidFill>
                <a:latin typeface="Levenim MT" panose="02010502060101010101" pitchFamily="2" charset="-79"/>
                <a:ea typeface="+mn-ea"/>
                <a:cs typeface="+mn-cs"/>
              </a:rPr>
              <a:t>Veterans Access, Choice and Accountability Act of 2014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2015 two key elements</a:t>
            </a:r>
            <a:r>
              <a:rPr lang="en-US" sz="1200" baseline="0" dirty="0" smtClean="0"/>
              <a:t> for healthcare are to</a:t>
            </a:r>
            <a:r>
              <a:rPr lang="en-US" sz="1200" dirty="0" smtClean="0"/>
              <a:t>: </a:t>
            </a:r>
          </a:p>
          <a:p>
            <a:pPr algn="l"/>
            <a:r>
              <a:rPr lang="en-US" sz="1200" b="1" i="1" dirty="0" smtClean="0">
                <a:solidFill>
                  <a:schemeClr val="bg2"/>
                </a:solidFill>
                <a:latin typeface="Levenim MT" panose="02010502060101010101" pitchFamily="2" charset="-79"/>
              </a:rPr>
              <a:t>Improve access to health care and provide an exceptional patient experience, every time.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392"/>
                </a:solidFill>
                <a:latin typeface="Levenim MT" panose="02010502060101010101" pitchFamily="2" charset="-79"/>
              </a:rPr>
              <a:t>Improvement in these areas</a:t>
            </a:r>
            <a:r>
              <a:rPr lang="en-US" sz="1200" baseline="0" dirty="0" smtClean="0">
                <a:solidFill>
                  <a:srgbClr val="002392"/>
                </a:solidFill>
                <a:latin typeface="Levenim MT" panose="02010502060101010101" pitchFamily="2" charset="-79"/>
              </a:rPr>
              <a:t> will increase</a:t>
            </a:r>
            <a:r>
              <a:rPr lang="en-US" sz="1200" dirty="0" smtClean="0">
                <a:solidFill>
                  <a:srgbClr val="002392"/>
                </a:solidFill>
                <a:latin typeface="Levenim MT" panose="02010502060101010101" pitchFamily="2" charset="-79"/>
              </a:rPr>
              <a:t> Veterans’ confidence in the VA and</a:t>
            </a:r>
            <a:r>
              <a:rPr lang="en-US" sz="1200" baseline="0" dirty="0" smtClean="0">
                <a:solidFill>
                  <a:srgbClr val="002392"/>
                </a:solidFill>
                <a:latin typeface="Levenim MT" panose="02010502060101010101" pitchFamily="2" charset="-79"/>
              </a:rPr>
              <a:t> ensure their loyalty.</a:t>
            </a:r>
            <a:endParaRPr lang="en-US" sz="1200" dirty="0" smtClean="0">
              <a:solidFill>
                <a:srgbClr val="002392"/>
              </a:solidFill>
              <a:latin typeface="Levenim MT" panose="02010502060101010101"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solidFill>
                  <a:schemeClr val="bg2"/>
                </a:solidFill>
                <a:latin typeface="Levenim MT" panose="02010502060101010101" pitchFamily="2" charset="-79"/>
              </a:rPr>
              <a:t>eHMP</a:t>
            </a:r>
            <a:r>
              <a:rPr lang="en-US" sz="1200" b="1" dirty="0" smtClean="0">
                <a:solidFill>
                  <a:schemeClr val="bg2"/>
                </a:solidFill>
                <a:latin typeface="Levenim MT" panose="02010502060101010101" pitchFamily="2" charset="-79"/>
              </a:rPr>
              <a:t> is contributing to the patient experience by providing a modern application with enhanced capabilities.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2"/>
                </a:solidFill>
                <a:latin typeface="Levenim MT" panose="02010502060101010101" pitchFamily="2" charset="-79"/>
              </a:rPr>
              <a:t>The</a:t>
            </a:r>
            <a:r>
              <a:rPr lang="en-US" sz="1200" b="1" baseline="0" dirty="0" smtClean="0">
                <a:solidFill>
                  <a:schemeClr val="bg2"/>
                </a:solidFill>
                <a:latin typeface="Levenim MT" panose="02010502060101010101" pitchFamily="2" charset="-79"/>
              </a:rPr>
              <a:t> goal is to enhance</a:t>
            </a:r>
            <a:r>
              <a:rPr lang="en-US" sz="1200" b="1" dirty="0" smtClean="0">
                <a:solidFill>
                  <a:schemeClr val="bg2"/>
                </a:solidFill>
                <a:latin typeface="Levenim MT" panose="02010502060101010101" pitchFamily="2" charset="-79"/>
              </a:rPr>
              <a:t> support to clinicians and</a:t>
            </a:r>
            <a:r>
              <a:rPr lang="en-US" sz="1200" b="1" baseline="0" dirty="0" smtClean="0">
                <a:solidFill>
                  <a:schemeClr val="bg2"/>
                </a:solidFill>
                <a:latin typeface="Levenim MT" panose="02010502060101010101" pitchFamily="2" charset="-79"/>
              </a:rPr>
              <a:t> increase the quality of their time spent with patients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chemeClr val="bg2"/>
              </a:solidFill>
              <a:latin typeface="Levenim MT" panose="02010502060101010101"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chemeClr val="bg2"/>
                </a:solidFill>
                <a:latin typeface="Levenim MT" panose="02010502060101010101" pitchFamily="2" charset="-79"/>
              </a:rPr>
              <a:t>SHANE – </a:t>
            </a:r>
            <a:r>
              <a:rPr lang="en-US" sz="1200" b="0" baseline="0" dirty="0" smtClean="0">
                <a:solidFill>
                  <a:schemeClr val="bg2"/>
                </a:solidFill>
                <a:latin typeface="Levenim MT" panose="02010502060101010101" pitchFamily="2" charset="-79"/>
              </a:rPr>
              <a:t>talk about the impact on physician/patient experience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bg2"/>
                </a:solidFill>
                <a:latin typeface="Levenim MT" panose="02010502060101010101" pitchFamily="2" charset="-79"/>
              </a:rPr>
              <a:t>integrate</a:t>
            </a:r>
            <a:endParaRPr lang="en-US" sz="1200" b="0" dirty="0" smtClean="0">
              <a:solidFill>
                <a:schemeClr val="bg2"/>
              </a:solidFill>
              <a:latin typeface="Levenim MT" panose="02010502060101010101" pitchFamily="2" charset="-79"/>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2392"/>
              </a:solidFill>
              <a:latin typeface="Levenim MT" panose="02010502060101010101" pitchFamily="2" charset="-79"/>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392"/>
                </a:solidFill>
                <a:latin typeface="Levenim MT" panose="02010502060101010101" pitchFamily="2" charset="-79"/>
              </a:rPr>
              <a:t>http://www.va.gov/HEALTH/docs/VHA_Blueprint_for_Excellence.pdf</a:t>
            </a:r>
          </a:p>
          <a:p>
            <a:pPr algn="ctr"/>
            <a:endParaRPr lang="en-US" sz="1200" b="1" dirty="0" smtClean="0">
              <a:solidFill>
                <a:srgbClr val="002392"/>
              </a:solidFill>
              <a:latin typeface="Levenim MT" panose="02010502060101010101" pitchFamily="2" charset="-79"/>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43</a:t>
            </a:fld>
            <a:endParaRPr lang="en-US" dirty="0"/>
          </a:p>
        </p:txBody>
      </p:sp>
    </p:spTree>
    <p:extLst>
      <p:ext uri="{BB962C8B-B14F-4D97-AF65-F5344CB8AC3E}">
        <p14:creationId xmlns:p14="http://schemas.microsoft.com/office/powerpoint/2010/main" val="3858880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None/>
            </a:pPr>
            <a:r>
              <a:rPr lang="en-US" sz="1400" b="1" dirty="0" smtClean="0"/>
              <a:t>MARCIA:  Shane</a:t>
            </a:r>
            <a:r>
              <a:rPr lang="en-US" sz="1400" b="1" baseline="0" dirty="0" smtClean="0"/>
              <a:t> talked about VistA Evolution earlier.  It is clear that </a:t>
            </a:r>
            <a:r>
              <a:rPr lang="en-US" sz="1400" b="1" dirty="0" err="1" smtClean="0"/>
              <a:t>eHMP</a:t>
            </a:r>
            <a:r>
              <a:rPr lang="en-US" sz="1400" b="1" dirty="0" smtClean="0"/>
              <a:t> is a cornerstone of this program.  </a:t>
            </a:r>
          </a:p>
          <a:p>
            <a:pPr marL="0" indent="0">
              <a:buNone/>
            </a:pPr>
            <a:endParaRPr lang="en-US" sz="1400" baseline="0" dirty="0" smtClean="0"/>
          </a:p>
          <a:p>
            <a:pPr marL="0" indent="0">
              <a:buNone/>
            </a:pPr>
            <a:r>
              <a:rPr lang="en-US" sz="1400" baseline="0" dirty="0" err="1" smtClean="0"/>
              <a:t>eHMP</a:t>
            </a:r>
            <a:r>
              <a:rPr lang="en-US" sz="1400" baseline="0" dirty="0" smtClean="0"/>
              <a:t> will be able to </a:t>
            </a:r>
            <a:r>
              <a:rPr lang="en-US" sz="1400" b="1" baseline="0" dirty="0" smtClean="0"/>
              <a:t>replace much of the functionality </a:t>
            </a:r>
            <a:r>
              <a:rPr lang="en-US" sz="1400" baseline="0" dirty="0" smtClean="0"/>
              <a:t>found in several other important applications such as JLV and CPRS, but the </a:t>
            </a:r>
            <a:r>
              <a:rPr lang="en-US" sz="1400" b="1" baseline="0" dirty="0" smtClean="0"/>
              <a:t>ultimate goal </a:t>
            </a:r>
            <a:r>
              <a:rPr lang="en-US" sz="1400" baseline="0" dirty="0" smtClean="0"/>
              <a:t>is to move well beyond the capabilities of our current systems.  </a:t>
            </a:r>
            <a:r>
              <a:rPr lang="en-US" sz="1400" baseline="0" dirty="0" err="1" smtClean="0"/>
              <a:t>eHMP</a:t>
            </a:r>
            <a:r>
              <a:rPr lang="en-US" sz="1400" baseline="0" dirty="0" smtClean="0"/>
              <a:t> will introduce several important new </a:t>
            </a:r>
            <a:r>
              <a:rPr lang="en-US" sz="1400" b="1" baseline="0" dirty="0" smtClean="0"/>
              <a:t>paradigm </a:t>
            </a:r>
            <a:r>
              <a:rPr lang="en-US" sz="1400" baseline="0" dirty="0" smtClean="0"/>
              <a:t>to increase the sophistication of our systems.  </a:t>
            </a:r>
          </a:p>
          <a:p>
            <a:pPr marL="285750" indent="-285750">
              <a:buFont typeface="Arial" panose="020B0604020202020204" pitchFamily="34" charset="0"/>
              <a:buChar char="•"/>
            </a:pPr>
            <a:r>
              <a:rPr lang="en-US" sz="1400" baseline="0" dirty="0" err="1" smtClean="0"/>
              <a:t>eHMP</a:t>
            </a:r>
            <a:r>
              <a:rPr lang="en-US" sz="1400" baseline="0" dirty="0" smtClean="0"/>
              <a:t> will be </a:t>
            </a:r>
            <a:r>
              <a:rPr lang="en-US" sz="1400" b="1" baseline="0" dirty="0" smtClean="0"/>
              <a:t>patient-centered </a:t>
            </a:r>
            <a:r>
              <a:rPr lang="en-US" sz="1400" b="0" baseline="0" dirty="0" smtClean="0"/>
              <a:t>so information is organized around patients and follows them through all phases of their healthcare.  </a:t>
            </a:r>
          </a:p>
          <a:p>
            <a:pPr marL="285750" indent="-285750">
              <a:buFont typeface="Arial" panose="020B0604020202020204" pitchFamily="34" charset="0"/>
              <a:buChar char="•"/>
            </a:pPr>
            <a:r>
              <a:rPr lang="en-US" sz="1400" b="0" baseline="0" dirty="0" err="1" smtClean="0"/>
              <a:t>eHMP</a:t>
            </a:r>
            <a:r>
              <a:rPr lang="en-US" sz="1400" b="0" baseline="0" dirty="0" smtClean="0"/>
              <a:t> is specifically designed for </a:t>
            </a:r>
            <a:r>
              <a:rPr lang="en-US" sz="1400" baseline="0" dirty="0" smtClean="0"/>
              <a:t>coordination and communication across entire </a:t>
            </a:r>
            <a:r>
              <a:rPr lang="en-US" sz="1400" b="1" baseline="0" dirty="0" smtClean="0"/>
              <a:t>healthcare teams </a:t>
            </a:r>
            <a:r>
              <a:rPr lang="en-US" sz="1400" b="0" baseline="0" dirty="0" smtClean="0"/>
              <a:t>for a seamless patient experience. </a:t>
            </a:r>
          </a:p>
          <a:p>
            <a:pPr marL="285750" indent="-285750">
              <a:buFont typeface="Arial" panose="020B0604020202020204" pitchFamily="34" charset="0"/>
              <a:buChar char="•"/>
            </a:pPr>
            <a:r>
              <a:rPr lang="en-US" sz="1400" b="0" baseline="0" dirty="0" smtClean="0"/>
              <a:t>A</a:t>
            </a:r>
            <a:r>
              <a:rPr lang="en-US" sz="1400" baseline="0" dirty="0" smtClean="0"/>
              <a:t>nd </a:t>
            </a:r>
            <a:r>
              <a:rPr lang="en-US" sz="1400" baseline="0" dirty="0" err="1" smtClean="0"/>
              <a:t>eHMP</a:t>
            </a:r>
            <a:r>
              <a:rPr lang="en-US" sz="1400" baseline="0" dirty="0" smtClean="0"/>
              <a:t> will increasingly provide </a:t>
            </a:r>
            <a:r>
              <a:rPr lang="en-US" sz="1400" b="1" baseline="0" dirty="0" smtClean="0"/>
              <a:t>evidence-based knowledge </a:t>
            </a:r>
            <a:r>
              <a:rPr lang="en-US" sz="1400" baseline="0" dirty="0" smtClean="0"/>
              <a:t>at the point of care to support clinical decision making. </a:t>
            </a:r>
          </a:p>
          <a:p>
            <a:pPr marL="0" indent="0">
              <a:buNone/>
            </a:pP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Going back to some of the overarching goals</a:t>
            </a:r>
            <a:r>
              <a:rPr lang="en-US" sz="1400" baseline="0" dirty="0" smtClean="0"/>
              <a:t> of VistA Evolution mentioned earlier by Shane…</a:t>
            </a:r>
            <a:r>
              <a:rPr lang="en-US" sz="1400" baseline="0" dirty="0" err="1" smtClean="0"/>
              <a:t>eHMP</a:t>
            </a:r>
            <a:r>
              <a:rPr lang="en-US" sz="1400" baseline="0" dirty="0" smtClean="0"/>
              <a:t> is very central to achieving these goals.</a:t>
            </a:r>
          </a:p>
          <a:p>
            <a:pPr marL="0" indent="0">
              <a:buNone/>
            </a:pPr>
            <a:endParaRPr lang="en-US" sz="1400" baseline="0" dirty="0" smtClean="0"/>
          </a:p>
          <a:p>
            <a:pPr marL="0" indent="0">
              <a:buNone/>
            </a:pPr>
            <a:r>
              <a:rPr lang="en-US" sz="1400" b="1" dirty="0" smtClean="0"/>
              <a:t>SHANE:</a:t>
            </a:r>
          </a:p>
          <a:p>
            <a:pPr marL="0" indent="0">
              <a:buNone/>
            </a:pPr>
            <a:r>
              <a:rPr lang="en-US" sz="1400" dirty="0" err="1" smtClean="0"/>
              <a:t>eHMP</a:t>
            </a:r>
            <a:r>
              <a:rPr lang="en-US" sz="1400" dirty="0" smtClean="0"/>
              <a:t> will be</a:t>
            </a:r>
            <a:r>
              <a:rPr lang="en-US" sz="1400" b="1" dirty="0" smtClean="0"/>
              <a:t> interoperable </a:t>
            </a:r>
            <a:r>
              <a:rPr lang="en-US" sz="1400" dirty="0" smtClean="0"/>
              <a:t>with EHR systems of the Department of Defense (DoD) and other healthcare partners to give providers a </a:t>
            </a:r>
            <a:r>
              <a:rPr lang="en-US" sz="1400" b="1" dirty="0" smtClean="0"/>
              <a:t>complete picture </a:t>
            </a:r>
            <a:r>
              <a:rPr lang="en-US" sz="1400" dirty="0" smtClean="0"/>
              <a:t>of a patient’s care and treatment history.   </a:t>
            </a:r>
          </a:p>
          <a:p>
            <a:pPr marL="0" indent="0">
              <a:buNone/>
            </a:pPr>
            <a:endParaRPr lang="en-US"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t>MARCIA: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The </a:t>
            </a:r>
            <a:r>
              <a:rPr lang="en-US" sz="1400" dirty="0" err="1" smtClean="0"/>
              <a:t>eHMP</a:t>
            </a:r>
            <a:r>
              <a:rPr lang="en-US" sz="1400" dirty="0" smtClean="0"/>
              <a:t> </a:t>
            </a:r>
            <a:r>
              <a:rPr lang="en-US" sz="1400" b="1" dirty="0" smtClean="0"/>
              <a:t>user interface </a:t>
            </a:r>
            <a:r>
              <a:rPr lang="en-US" sz="1400" dirty="0" smtClean="0"/>
              <a:t>is</a:t>
            </a:r>
            <a:r>
              <a:rPr lang="en-US" sz="1400" baseline="0" dirty="0" smtClean="0"/>
              <a:t> f</a:t>
            </a:r>
            <a:r>
              <a:rPr lang="en-US" sz="1400" dirty="0" smtClean="0"/>
              <a:t>lexible</a:t>
            </a:r>
            <a:r>
              <a:rPr lang="en-US" sz="1400" baseline="0" dirty="0" smtClean="0"/>
              <a:t> and</a:t>
            </a:r>
            <a:r>
              <a:rPr lang="en-US" sz="1400" dirty="0" smtClean="0"/>
              <a:t> modular with user controls and customization to support desired workflow.  The goal is to decrease</a:t>
            </a:r>
            <a:r>
              <a:rPr lang="en-US" sz="1400" baseline="0" dirty="0" smtClean="0"/>
              <a:t> cognitive load and increase efficiency, which can lead to improved experiences for both providers and patients.</a:t>
            </a:r>
            <a:endParaRPr lang="en-US" sz="1400" dirty="0" smtClean="0"/>
          </a:p>
          <a:p>
            <a:pPr marL="0" indent="0">
              <a:buNone/>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SHANE: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As we drive towards standards based Semantic Interoperability, </a:t>
            </a:r>
            <a:r>
              <a:rPr lang="en-US" sz="1400" dirty="0" err="1" smtClean="0"/>
              <a:t>eHMP</a:t>
            </a:r>
            <a:r>
              <a:rPr lang="en-US" sz="1400" dirty="0" smtClean="0"/>
              <a:t> will take full advantage and provide enhanced </a:t>
            </a:r>
            <a:r>
              <a:rPr lang="en-US" sz="1400" b="1" dirty="0" smtClean="0"/>
              <a:t>Clinical Decision Support </a:t>
            </a:r>
            <a:r>
              <a:rPr lang="en-US" sz="1400" dirty="0" smtClean="0"/>
              <a:t>at the point of care.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MARCIA:</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eHMP</a:t>
            </a:r>
            <a:r>
              <a:rPr lang="en-US" sz="1400" baseline="0" dirty="0" smtClean="0"/>
              <a:t> will also provide data analytics capabilities to support </a:t>
            </a:r>
            <a:r>
              <a:rPr lang="en-US" sz="1400" b="1" baseline="0" dirty="0" smtClean="0"/>
              <a:t>Population Health Decision Support</a:t>
            </a:r>
            <a:r>
              <a:rPr lang="en-US" sz="1400" baseline="0" dirty="0" smtClean="0"/>
              <a:t>. </a:t>
            </a:r>
            <a:endParaRPr lang="en-US" sz="1400" dirty="0" smtClean="0"/>
          </a:p>
          <a:p>
            <a:pPr marL="0" indent="0">
              <a:buNone/>
            </a:pPr>
            <a:endParaRPr lang="en-US" sz="1400" dirty="0" smtClean="0"/>
          </a:p>
          <a:p>
            <a:pPr marL="0" indent="0">
              <a:buNone/>
            </a:pPr>
            <a:endParaRPr lang="en-US" sz="1400" dirty="0" smtClean="0"/>
          </a:p>
          <a:p>
            <a:pPr marL="0" indent="0">
              <a:buNone/>
            </a:pPr>
            <a:endParaRPr lang="en-US" sz="1400" dirty="0"/>
          </a:p>
        </p:txBody>
      </p:sp>
      <p:sp>
        <p:nvSpPr>
          <p:cNvPr id="4" name="Slide Number Placeholder 3"/>
          <p:cNvSpPr>
            <a:spLocks noGrp="1"/>
          </p:cNvSpPr>
          <p:nvPr>
            <p:ph type="sldNum" sz="quarter" idx="10"/>
          </p:nvPr>
        </p:nvSpPr>
        <p:spPr/>
        <p:txBody>
          <a:bodyPr/>
          <a:lstStyle/>
          <a:p>
            <a:fld id="{37DC2B1E-D2CD-432A-892F-EB16858B6E40}" type="slidenum">
              <a:rPr lang="en-US" smtClean="0"/>
              <a:pPr/>
              <a:t>44</a:t>
            </a:fld>
            <a:endParaRPr lang="en-US" dirty="0"/>
          </a:p>
        </p:txBody>
      </p:sp>
    </p:spTree>
    <p:extLst>
      <p:ext uri="{BB962C8B-B14F-4D97-AF65-F5344CB8AC3E}">
        <p14:creationId xmlns:p14="http://schemas.microsoft.com/office/powerpoint/2010/main" val="1706930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lvl="2" indent="-229631" algn="l">
              <a:spcAft>
                <a:spcPts val="803"/>
              </a:spcAft>
            </a:pPr>
            <a:r>
              <a:rPr lang="en-US" sz="1273" b="1" dirty="0" smtClean="0"/>
              <a:t>MARCIA:</a:t>
            </a:r>
          </a:p>
          <a:p>
            <a:pPr marL="481705" lvl="2" indent="-229631">
              <a:spcAft>
                <a:spcPts val="803"/>
              </a:spcAft>
            </a:pPr>
            <a:endParaRPr lang="en-US" sz="1273" b="1" dirty="0" smtClean="0"/>
          </a:p>
          <a:p>
            <a:pPr marL="0" lvl="2" indent="0">
              <a:spcAft>
                <a:spcPts val="803"/>
              </a:spcAft>
              <a:buFontTx/>
              <a:buNone/>
            </a:pPr>
            <a:r>
              <a:rPr lang="en-US" sz="1273" b="0" dirty="0" err="1" smtClean="0"/>
              <a:t>eHMP</a:t>
            </a:r>
            <a:r>
              <a:rPr lang="en-US" sz="1273" b="0" dirty="0" smtClean="0"/>
              <a:t> is the infrastructure and user interface that </a:t>
            </a:r>
            <a:r>
              <a:rPr lang="en-US" sz="1273" b="1" dirty="0" smtClean="0"/>
              <a:t>will replace Computerized Patient Record System (CPRS) </a:t>
            </a:r>
            <a:r>
              <a:rPr lang="en-US" sz="1273" b="0" dirty="0" smtClean="0"/>
              <a:t>as VA’s primary point of care application.  Over time,</a:t>
            </a:r>
            <a:r>
              <a:rPr lang="en-US" sz="1273" b="0" baseline="0" dirty="0" smtClean="0"/>
              <a:t> more and more CPRS functionality will be available in </a:t>
            </a:r>
            <a:r>
              <a:rPr lang="en-US" sz="1273" b="0" baseline="0" dirty="0" err="1" smtClean="0"/>
              <a:t>eHMP</a:t>
            </a:r>
            <a:r>
              <a:rPr lang="en-US" sz="1273" b="0" baseline="0" dirty="0" smtClean="0"/>
              <a:t>.  There will be a </a:t>
            </a:r>
            <a:r>
              <a:rPr lang="en-US" sz="1273" b="1" baseline="0" dirty="0" smtClean="0"/>
              <a:t>period of time where both systems will exist </a:t>
            </a:r>
            <a:r>
              <a:rPr lang="en-US" sz="1273" b="0" baseline="0" dirty="0" smtClean="0"/>
              <a:t>and be used at the same time.  Users may have options at times of which system they use, but </a:t>
            </a:r>
            <a:r>
              <a:rPr lang="en-US" sz="1273" b="1" baseline="0" dirty="0" smtClean="0"/>
              <a:t>gradually use of </a:t>
            </a:r>
            <a:r>
              <a:rPr lang="en-US" sz="1273" b="1" baseline="0" dirty="0" err="1" smtClean="0"/>
              <a:t>eHMP</a:t>
            </a:r>
            <a:r>
              <a:rPr lang="en-US" sz="1273" b="1" baseline="0" dirty="0" smtClean="0"/>
              <a:t> will be mandated</a:t>
            </a:r>
            <a:r>
              <a:rPr lang="en-US" sz="1273" b="0" baseline="0" dirty="0" smtClean="0"/>
              <a:t>, and parts of CPRS will be turned off.  Eventually </a:t>
            </a:r>
            <a:r>
              <a:rPr lang="en-US" sz="1273" b="0" baseline="0" dirty="0" err="1" smtClean="0"/>
              <a:t>eHMP</a:t>
            </a:r>
            <a:r>
              <a:rPr lang="en-US" sz="1273" b="0" baseline="0" dirty="0" smtClean="0"/>
              <a:t> will completely replace CPRS.</a:t>
            </a:r>
            <a:endParaRPr lang="en-US" sz="1273" b="0" dirty="0" smtClean="0"/>
          </a:p>
          <a:p>
            <a:pPr marL="481705" lvl="2" indent="0">
              <a:spcAft>
                <a:spcPts val="803"/>
              </a:spcAft>
              <a:buFontTx/>
              <a:buNone/>
            </a:pPr>
            <a:endParaRPr lang="en-US" sz="1273" b="1" dirty="0" smtClean="0"/>
          </a:p>
          <a:p>
            <a:endParaRPr lang="en-US" b="1" dirty="0"/>
          </a:p>
          <a:p>
            <a:r>
              <a:rPr lang="en-US" b="0" dirty="0" smtClean="0"/>
              <a:t>Ask</a:t>
            </a:r>
            <a:r>
              <a:rPr lang="en-US" b="0" baseline="0" dirty="0" smtClean="0"/>
              <a:t> Shane –  “Shane, one of the questions I get asked occasionally is why in the world do we want to replace CPRS?  It is a great system.”</a:t>
            </a:r>
          </a:p>
          <a:p>
            <a:endParaRPr lang="en-US" b="0" baseline="0" dirty="0" smtClean="0"/>
          </a:p>
          <a:p>
            <a:r>
              <a:rPr lang="en-US" b="1" baseline="0" dirty="0" smtClean="0"/>
              <a:t>SHANE:   </a:t>
            </a:r>
            <a:r>
              <a:rPr lang="en-US" b="0" baseline="0" dirty="0" smtClean="0"/>
              <a:t>talk about why replace CPRS</a:t>
            </a:r>
          </a:p>
          <a:p>
            <a:pPr marL="171450" indent="-171450">
              <a:buFont typeface="Arial" panose="020B0604020202020204" pitchFamily="34" charset="0"/>
              <a:buChar char="•"/>
            </a:pPr>
            <a:r>
              <a:rPr lang="en-US" b="0" baseline="0" dirty="0" smtClean="0"/>
              <a:t>More functionality</a:t>
            </a:r>
          </a:p>
          <a:p>
            <a:pPr marL="171450" indent="-171450">
              <a:buFont typeface="Arial" panose="020B0604020202020204" pitchFamily="34" charset="0"/>
              <a:buChar char="•"/>
            </a:pPr>
            <a:r>
              <a:rPr lang="en-US" b="0" baseline="0" dirty="0" smtClean="0"/>
              <a:t>Simplicity</a:t>
            </a:r>
          </a:p>
          <a:p>
            <a:pPr marL="0" indent="0">
              <a:buFont typeface="Arial" panose="020B0604020202020204" pitchFamily="34" charset="0"/>
              <a:buNone/>
            </a:pPr>
            <a:endParaRPr lang="en-US" b="0" baseline="0" dirty="0" smtClean="0"/>
          </a:p>
        </p:txBody>
      </p:sp>
      <p:sp>
        <p:nvSpPr>
          <p:cNvPr id="4" name="Slide Number Placeholder 3"/>
          <p:cNvSpPr>
            <a:spLocks noGrp="1"/>
          </p:cNvSpPr>
          <p:nvPr>
            <p:ph type="sldNum" sz="quarter" idx="10"/>
          </p:nvPr>
        </p:nvSpPr>
        <p:spPr/>
        <p:txBody>
          <a:bodyPr/>
          <a:lstStyle/>
          <a:p>
            <a:fld id="{37DC2B1E-D2CD-432A-892F-EB16858B6E40}" type="slidenum">
              <a:rPr lang="en-US" smtClean="0"/>
              <a:pPr/>
              <a:t>45</a:t>
            </a:fld>
            <a:endParaRPr lang="en-US" dirty="0"/>
          </a:p>
        </p:txBody>
      </p:sp>
    </p:spTree>
    <p:extLst>
      <p:ext uri="{BB962C8B-B14F-4D97-AF65-F5344CB8AC3E}">
        <p14:creationId xmlns:p14="http://schemas.microsoft.com/office/powerpoint/2010/main" val="1122562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like to know if you’ve been listening </a:t>
            </a:r>
            <a:r>
              <a:rPr lang="en-US" dirty="0" smtClean="0">
                <a:sym typeface="Wingdings" panose="05000000000000000000" pitchFamily="2" charset="2"/>
              </a:rPr>
              <a:t></a:t>
            </a:r>
          </a:p>
          <a:p>
            <a:pPr algn="l"/>
            <a:r>
              <a:rPr lang="en-US" sz="2400" kern="0" dirty="0" smtClean="0">
                <a:solidFill>
                  <a:schemeClr val="accent1">
                    <a:lumMod val="50000"/>
                  </a:schemeClr>
                </a:solidFill>
                <a:latin typeface="Levenim MT" panose="02010502060101010101" pitchFamily="2" charset="-79"/>
                <a:cs typeface="Levenim MT" panose="02010502060101010101" pitchFamily="2" charset="-79"/>
              </a:rPr>
              <a:t>What does </a:t>
            </a:r>
            <a:r>
              <a:rPr lang="en-US" sz="2400" kern="0" dirty="0" err="1" smtClean="0">
                <a:solidFill>
                  <a:schemeClr val="accent1">
                    <a:lumMod val="50000"/>
                  </a:schemeClr>
                </a:solidFill>
                <a:latin typeface="Levenim MT" panose="02010502060101010101" pitchFamily="2" charset="-79"/>
                <a:cs typeface="Levenim MT" panose="02010502060101010101" pitchFamily="2" charset="-79"/>
              </a:rPr>
              <a:t>eHMP</a:t>
            </a:r>
            <a:r>
              <a:rPr lang="en-US" sz="2400" kern="0" dirty="0" smtClean="0">
                <a:solidFill>
                  <a:schemeClr val="accent1">
                    <a:lumMod val="50000"/>
                  </a:schemeClr>
                </a:solidFill>
                <a:latin typeface="Levenim MT" panose="02010502060101010101" pitchFamily="2" charset="-79"/>
                <a:cs typeface="Levenim MT" panose="02010502060101010101" pitchFamily="2" charset="-79"/>
              </a:rPr>
              <a:t> stand for?</a:t>
            </a:r>
            <a:br>
              <a:rPr lang="en-US" sz="24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A. Enterprise Health Management Platform</a:t>
            </a:r>
            <a:br>
              <a:rPr lang="en-US" sz="20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0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B. Electronic Health Management Platform</a:t>
            </a:r>
            <a:br>
              <a:rPr lang="en-US" sz="20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0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C. Evolved Health Management Platform</a:t>
            </a: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endParaRPr lang="en-US" dirty="0" smtClean="0">
              <a:sym typeface="Wingdings" panose="05000000000000000000" pitchFamily="2" charset="2"/>
            </a:endParaRPr>
          </a:p>
          <a:p>
            <a:endParaRPr lang="en-US" dirty="0" smtClean="0">
              <a:sym typeface="Wingdings" panose="05000000000000000000" pitchFamily="2" charset="2"/>
            </a:endParaRPr>
          </a:p>
          <a:p>
            <a:endParaRPr lang="en-US"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answer this poll question, you</a:t>
            </a:r>
            <a:r>
              <a:rPr lang="en-US" baseline="0" dirty="0" smtClean="0"/>
              <a:t> can select the BLUE POLLING ICON just above my head and submit your answer choice. We’ll move on and come back to your poll results in a moment.</a:t>
            </a:r>
            <a:endParaRPr lang="en-US" dirty="0" smtClean="0"/>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46</a:t>
            </a:fld>
            <a:endParaRPr lang="en-US" dirty="0"/>
          </a:p>
        </p:txBody>
      </p:sp>
    </p:spTree>
    <p:extLst>
      <p:ext uri="{BB962C8B-B14F-4D97-AF65-F5344CB8AC3E}">
        <p14:creationId xmlns:p14="http://schemas.microsoft.com/office/powerpoint/2010/main" val="1080309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lgn="l">
              <a:spcBef>
                <a:spcPts val="0"/>
              </a:spcBef>
            </a:pPr>
            <a:r>
              <a:rPr lang="en-US" sz="1600" b="1" dirty="0" smtClean="0">
                <a:solidFill>
                  <a:schemeClr val="bg2"/>
                </a:solidFill>
              </a:rPr>
              <a:t>MARCIA; </a:t>
            </a:r>
          </a:p>
          <a:p>
            <a:pPr algn="l">
              <a:spcBef>
                <a:spcPts val="0"/>
              </a:spcBef>
            </a:pPr>
            <a:r>
              <a:rPr lang="en-US" sz="1600" b="1" dirty="0" smtClean="0">
                <a:solidFill>
                  <a:schemeClr val="bg2"/>
                </a:solidFill>
              </a:rPr>
              <a:t>Next I would like to give you a quick glance at what will be in the first version of </a:t>
            </a:r>
            <a:r>
              <a:rPr lang="en-US" sz="1600" b="1" dirty="0" err="1" smtClean="0">
                <a:solidFill>
                  <a:schemeClr val="bg2"/>
                </a:solidFill>
              </a:rPr>
              <a:t>eHMP</a:t>
            </a:r>
            <a:r>
              <a:rPr lang="en-US" sz="1600" b="1" dirty="0" smtClean="0">
                <a:solidFill>
                  <a:schemeClr val="bg2"/>
                </a:solidFill>
              </a:rPr>
              <a:t>.</a:t>
            </a:r>
          </a:p>
          <a:p>
            <a:pPr algn="ctr">
              <a:spcBef>
                <a:spcPts val="0"/>
              </a:spcBef>
            </a:pPr>
            <a:endParaRPr lang="en-US" sz="1600" b="1" dirty="0" smtClean="0">
              <a:solidFill>
                <a:schemeClr val="bg2"/>
              </a:solidFill>
            </a:endParaRPr>
          </a:p>
          <a:p>
            <a:pPr marL="342900" indent="-342900">
              <a:spcBef>
                <a:spcPts val="0"/>
              </a:spcBef>
              <a:buFont typeface="Arial" panose="020B0604020202020204" pitchFamily="34" charset="0"/>
              <a:buChar char="•"/>
            </a:pPr>
            <a:r>
              <a:rPr lang="en-US" sz="1200" dirty="0" err="1" smtClean="0">
                <a:solidFill>
                  <a:schemeClr val="bg2"/>
                </a:solidFill>
              </a:rPr>
              <a:t>eHMP</a:t>
            </a:r>
            <a:r>
              <a:rPr lang="en-US" sz="1200" dirty="0" smtClean="0">
                <a:solidFill>
                  <a:schemeClr val="bg2"/>
                </a:solidFill>
              </a:rPr>
              <a:t> Version 1 is a read-only clinician facing application that incorporates</a:t>
            </a:r>
            <a:r>
              <a:rPr lang="en-US" sz="1200" baseline="0" dirty="0" smtClean="0">
                <a:solidFill>
                  <a:schemeClr val="bg2"/>
                </a:solidFill>
              </a:rPr>
              <a:t> functionality from both JLV and HMP</a:t>
            </a:r>
            <a:endParaRPr lang="en-US" sz="1200" dirty="0" smtClean="0">
              <a:solidFill>
                <a:schemeClr val="bg2"/>
              </a:solidFill>
            </a:endParaRPr>
          </a:p>
          <a:p>
            <a:pPr marL="342900" indent="-342900">
              <a:spcBef>
                <a:spcPts val="0"/>
              </a:spcBef>
              <a:buFont typeface="Arial" panose="020B0604020202020204" pitchFamily="34" charset="0"/>
              <a:buChar char="•"/>
            </a:pPr>
            <a:r>
              <a:rPr lang="en-US" sz="1200" dirty="0" smtClean="0">
                <a:solidFill>
                  <a:schemeClr val="bg2"/>
                </a:solidFill>
              </a:rPr>
              <a:t>Shows longitudinal patient information </a:t>
            </a:r>
          </a:p>
          <a:p>
            <a:pPr marL="342900" indent="-342900">
              <a:spcBef>
                <a:spcPts val="0"/>
              </a:spcBef>
              <a:buFont typeface="Arial" panose="020B0604020202020204" pitchFamily="34" charset="0"/>
              <a:buChar char="•"/>
            </a:pPr>
            <a:r>
              <a:rPr lang="en-US" sz="1200" dirty="0" smtClean="0">
                <a:solidFill>
                  <a:schemeClr val="bg2"/>
                </a:solidFill>
              </a:rPr>
              <a:t>Allows clinicians to use comprehensive patient data and images more easily</a:t>
            </a:r>
          </a:p>
          <a:p>
            <a:pPr marL="342900" indent="-342900">
              <a:spcBef>
                <a:spcPts val="0"/>
              </a:spcBef>
              <a:buFont typeface="Arial" panose="020B0604020202020204" pitchFamily="34" charset="0"/>
              <a:buChar char="•"/>
            </a:pPr>
            <a:r>
              <a:rPr lang="en-US" sz="1200" dirty="0" smtClean="0">
                <a:solidFill>
                  <a:schemeClr val="bg2"/>
                </a:solidFill>
              </a:rPr>
              <a:t>And, it integrates several functionalities into the VA/DoD interoperability infrastructure to support the VistA Evolution Program’s interoperability commitment</a:t>
            </a:r>
          </a:p>
          <a:p>
            <a:pPr marL="342900" indent="-342900">
              <a:spcBef>
                <a:spcPts val="0"/>
              </a:spcBef>
              <a:buFont typeface="Arial" panose="020B0604020202020204" pitchFamily="34" charset="0"/>
              <a:buChar char="•"/>
            </a:pPr>
            <a:endParaRPr lang="en-US" sz="1200" dirty="0" smtClean="0">
              <a:solidFill>
                <a:schemeClr val="bg2"/>
              </a:solidFill>
            </a:endParaRPr>
          </a:p>
          <a:p>
            <a:pPr marL="0" indent="0">
              <a:spcBef>
                <a:spcPts val="0"/>
              </a:spcBef>
              <a:buFont typeface="Arial" panose="020B0604020202020204" pitchFamily="34" charset="0"/>
              <a:buNone/>
            </a:pPr>
            <a:r>
              <a:rPr lang="en-US" sz="1200" b="1" dirty="0" smtClean="0">
                <a:solidFill>
                  <a:schemeClr val="bg2"/>
                </a:solidFill>
              </a:rPr>
              <a:t>SHANE: </a:t>
            </a:r>
            <a:r>
              <a:rPr lang="en-US" sz="1200" dirty="0" smtClean="0">
                <a:solidFill>
                  <a:schemeClr val="bg2"/>
                </a:solidFill>
              </a:rPr>
              <a:t>These capabilities will give clinicians simplified access to Veterans’ complete patient history from VA, DoD and health partners shown in a single reliable and secure interface </a:t>
            </a:r>
          </a:p>
          <a:p>
            <a:endParaRPr lang="en-US" dirty="0" smtClean="0"/>
          </a:p>
          <a:p>
            <a:pPr>
              <a:buFont typeface="Arial" panose="020B0604020202020204" pitchFamily="34" charset="0"/>
              <a:buNone/>
            </a:pPr>
            <a:r>
              <a:rPr lang="en-US" sz="1607" b="1" dirty="0" smtClean="0"/>
              <a:t>MARCIA;</a:t>
            </a:r>
          </a:p>
          <a:p>
            <a:pPr>
              <a:buFont typeface="Arial" panose="020B0604020202020204" pitchFamily="34" charset="0"/>
              <a:buNone/>
            </a:pPr>
            <a:r>
              <a:rPr lang="en-US" sz="1607" b="1" dirty="0" err="1" smtClean="0"/>
              <a:t>eHMP</a:t>
            </a:r>
            <a:r>
              <a:rPr lang="en-US" sz="1607" b="1" dirty="0" smtClean="0"/>
              <a:t> Version 1 is the first step towards releasing a software package that will be a CPRS replacement</a:t>
            </a:r>
          </a:p>
          <a:p>
            <a:pPr lvl="1"/>
            <a:r>
              <a:rPr lang="en-US" sz="1607" dirty="0" smtClean="0"/>
              <a:t>It</a:t>
            </a:r>
            <a:r>
              <a:rPr lang="en-US" sz="1607" baseline="0" dirty="0" smtClean="0"/>
              <a:t> </a:t>
            </a:r>
            <a:r>
              <a:rPr lang="en-US" sz="1607" dirty="0" smtClean="0"/>
              <a:t>offers features not available in other products that will benefit clinicians immediately such as Google-like Search, enhanced Medication Reviews, </a:t>
            </a:r>
            <a:r>
              <a:rPr lang="en-US" sz="1607" dirty="0" err="1" smtClean="0"/>
              <a:t>Infobuttons</a:t>
            </a:r>
            <a:r>
              <a:rPr lang="en-US" sz="1607" dirty="0" smtClean="0"/>
              <a:t>, community Continuity of Care Documents, Timeline Events about a patient’s history, and an integrated, chronological view of real-time information</a:t>
            </a:r>
          </a:p>
          <a:p>
            <a:pPr lvl="1"/>
            <a:endParaRPr lang="en-US" sz="1607" dirty="0" smtClean="0"/>
          </a:p>
          <a:p>
            <a:pPr marL="0" lvl="1"/>
            <a:r>
              <a:rPr lang="en-US" sz="1607" dirty="0" smtClean="0"/>
              <a:t>From this point forward, the</a:t>
            </a:r>
            <a:r>
              <a:rPr lang="en-US" sz="1607" baseline="0" dirty="0" smtClean="0"/>
              <a:t> Roadmap for </a:t>
            </a:r>
            <a:r>
              <a:rPr lang="en-US" sz="1607" baseline="0" dirty="0" err="1" smtClean="0"/>
              <a:t>eHMP</a:t>
            </a:r>
            <a:r>
              <a:rPr lang="en-US" sz="1607" baseline="0" dirty="0" smtClean="0"/>
              <a:t> is laid out for development of additional functionality and new releases approximately every six months.  We have established a number of incremental goals, for example, on is to have the majority of outpatient physicians using </a:t>
            </a:r>
            <a:r>
              <a:rPr lang="en-US" sz="1607" baseline="0" dirty="0" err="1" smtClean="0"/>
              <a:t>eHMP</a:t>
            </a:r>
            <a:r>
              <a:rPr lang="en-US" sz="1607" baseline="0" dirty="0" smtClean="0"/>
              <a:t> instead of CPRS by the end of 2016.  Then in 2017 </a:t>
            </a:r>
            <a:r>
              <a:rPr lang="en-US" sz="1607" baseline="0" dirty="0" err="1" smtClean="0"/>
              <a:t>eHMP</a:t>
            </a:r>
            <a:r>
              <a:rPr lang="en-US" sz="1607" baseline="0" dirty="0" smtClean="0"/>
              <a:t> will focus on replacement of the majority of inpatient capabilities.</a:t>
            </a:r>
          </a:p>
          <a:p>
            <a:pPr marL="0" lvl="1"/>
            <a:endParaRPr lang="en-US" sz="1607"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During</a:t>
            </a:r>
            <a:r>
              <a:rPr lang="en-US" sz="1800" baseline="0" dirty="0" smtClean="0"/>
              <a:t> this time, the </a:t>
            </a:r>
            <a:r>
              <a:rPr lang="en-US" sz="1800" baseline="0" dirty="0" err="1" smtClean="0"/>
              <a:t>eHMP</a:t>
            </a:r>
            <a:r>
              <a:rPr lang="en-US" sz="1800" baseline="0" dirty="0" smtClean="0"/>
              <a:t> platform will become </a:t>
            </a:r>
            <a:r>
              <a:rPr lang="en-US" sz="1800" b="1" baseline="0" dirty="0" smtClean="0"/>
              <a:t>accessible by other developers </a:t>
            </a:r>
            <a:r>
              <a:rPr lang="en-US" sz="1800" baseline="0" dirty="0" smtClean="0"/>
              <a:t>and vendors so that they may develop specialized or complementary application based on </a:t>
            </a:r>
            <a:r>
              <a:rPr lang="en-US" sz="1800" baseline="0" dirty="0" err="1" smtClean="0"/>
              <a:t>eHMP</a:t>
            </a:r>
            <a:r>
              <a:rPr lang="en-US" sz="1800" baseline="0" dirty="0" smtClean="0"/>
              <a:t> technologies and interfaces.  It is our hope that this will open the door for many </a:t>
            </a:r>
            <a:r>
              <a:rPr lang="en-US" sz="1800" b="1" baseline="0" dirty="0" smtClean="0"/>
              <a:t>open source contributions</a:t>
            </a:r>
            <a:r>
              <a:rPr lang="en-US" sz="1800" baseline="0" dirty="0" smtClean="0"/>
              <a:t>. </a:t>
            </a:r>
            <a:endParaRPr lang="en-US" sz="1800" dirty="0" smtClean="0"/>
          </a:p>
          <a:p>
            <a:pPr marL="0" lvl="1"/>
            <a:endParaRPr lang="en-US" sz="1607" baseline="0" dirty="0" smtClean="0"/>
          </a:p>
          <a:p>
            <a:pPr marL="0" lvl="1"/>
            <a:endParaRPr lang="en-US" sz="1607" baseline="0" dirty="0" smtClean="0"/>
          </a:p>
          <a:p>
            <a:pPr marL="0" lvl="1"/>
            <a:r>
              <a:rPr lang="en-US" sz="1607" baseline="0" dirty="0" smtClean="0"/>
              <a:t>Now let’s get back to those poll results…</a:t>
            </a:r>
          </a:p>
        </p:txBody>
      </p:sp>
      <p:sp>
        <p:nvSpPr>
          <p:cNvPr id="4" name="Slide Number Placeholder 3"/>
          <p:cNvSpPr>
            <a:spLocks noGrp="1"/>
          </p:cNvSpPr>
          <p:nvPr>
            <p:ph type="sldNum" sz="quarter" idx="10"/>
          </p:nvPr>
        </p:nvSpPr>
        <p:spPr/>
        <p:txBody>
          <a:bodyPr/>
          <a:lstStyle/>
          <a:p>
            <a:fld id="{37DC2B1E-D2CD-432A-892F-EB16858B6E40}" type="slidenum">
              <a:rPr lang="en-US" smtClean="0"/>
              <a:pPr/>
              <a:t>47</a:t>
            </a:fld>
            <a:endParaRPr lang="en-US" dirty="0"/>
          </a:p>
        </p:txBody>
      </p:sp>
    </p:spTree>
    <p:extLst>
      <p:ext uri="{BB962C8B-B14F-4D97-AF65-F5344CB8AC3E}">
        <p14:creationId xmlns:p14="http://schemas.microsoft.com/office/powerpoint/2010/main" val="2771403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We</a:t>
            </a:r>
            <a:r>
              <a:rPr lang="en-US" baseline="0" dirty="0" smtClean="0"/>
              <a:t> asked: </a:t>
            </a:r>
            <a:r>
              <a:rPr lang="en-US" sz="2400" kern="0" dirty="0" smtClean="0">
                <a:solidFill>
                  <a:schemeClr val="accent1">
                    <a:lumMod val="50000"/>
                  </a:schemeClr>
                </a:solidFill>
                <a:latin typeface="Levenim MT" panose="02010502060101010101" pitchFamily="2" charset="-79"/>
                <a:cs typeface="Levenim MT" panose="02010502060101010101" pitchFamily="2" charset="-79"/>
              </a:rPr>
              <a:t>What does </a:t>
            </a:r>
            <a:r>
              <a:rPr lang="en-US" sz="2400" kern="0" dirty="0" err="1" smtClean="0">
                <a:solidFill>
                  <a:schemeClr val="accent1">
                    <a:lumMod val="50000"/>
                  </a:schemeClr>
                </a:solidFill>
                <a:latin typeface="Levenim MT" panose="02010502060101010101" pitchFamily="2" charset="-79"/>
                <a:cs typeface="Levenim MT" panose="02010502060101010101" pitchFamily="2" charset="-79"/>
              </a:rPr>
              <a:t>eHMP</a:t>
            </a:r>
            <a:r>
              <a:rPr lang="en-US" sz="2400" kern="0" dirty="0" smtClean="0">
                <a:solidFill>
                  <a:schemeClr val="accent1">
                    <a:lumMod val="50000"/>
                  </a:schemeClr>
                </a:solidFill>
                <a:latin typeface="Levenim MT" panose="02010502060101010101" pitchFamily="2" charset="-79"/>
                <a:cs typeface="Levenim MT" panose="02010502060101010101" pitchFamily="2" charset="-79"/>
              </a:rPr>
              <a:t> stand for?</a:t>
            </a:r>
            <a:br>
              <a:rPr lang="en-US" sz="24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A. Enterprise Health Management Platform</a:t>
            </a:r>
            <a:br>
              <a:rPr lang="en-US" sz="20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0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B. Electronic Health Management Platform</a:t>
            </a:r>
            <a:br>
              <a:rPr lang="en-US" sz="20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0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C. Evolved Health Management Platform</a:t>
            </a: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endParaRPr lang="en-US" dirty="0" smtClean="0"/>
          </a:p>
          <a:p>
            <a:r>
              <a:rPr lang="en-US" dirty="0" smtClean="0"/>
              <a:t>And it looks like…. [speak to results]</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48</a:t>
            </a:fld>
            <a:endParaRPr lang="en-US" dirty="0"/>
          </a:p>
        </p:txBody>
      </p:sp>
    </p:spTree>
    <p:extLst>
      <p:ext uri="{BB962C8B-B14F-4D97-AF65-F5344CB8AC3E}">
        <p14:creationId xmlns:p14="http://schemas.microsoft.com/office/powerpoint/2010/main" val="370089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PAUSE….then advance slide</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49</a:t>
            </a:fld>
            <a:endParaRPr lang="en-US" dirty="0"/>
          </a:p>
        </p:txBody>
      </p:sp>
    </p:spTree>
    <p:extLst>
      <p:ext uri="{BB962C8B-B14F-4D97-AF65-F5344CB8AC3E}">
        <p14:creationId xmlns:p14="http://schemas.microsoft.com/office/powerpoint/2010/main" val="54307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457200" fontAlgn="base">
              <a:spcBef>
                <a:spcPct val="0"/>
              </a:spcBef>
              <a:spcAft>
                <a:spcPct val="0"/>
              </a:spcAft>
              <a:defRPr/>
            </a:pPr>
            <a:r>
              <a:rPr lang="en-US" sz="1200" baseline="0" dirty="0" smtClean="0">
                <a:solidFill>
                  <a:prstClr val="black"/>
                </a:solidFill>
                <a:ea typeface="ＭＳ Ｐゴシック" charset="-128"/>
              </a:rPr>
              <a:t>Expectations have changed</a:t>
            </a:r>
          </a:p>
          <a:p>
            <a:pPr defTabSz="457200" fontAlgn="base">
              <a:spcBef>
                <a:spcPct val="0"/>
              </a:spcBef>
              <a:spcAft>
                <a:spcPct val="0"/>
              </a:spcAft>
              <a:defRPr/>
            </a:pPr>
            <a:r>
              <a:rPr lang="en-US" sz="1200" baseline="0" dirty="0" smtClean="0">
                <a:solidFill>
                  <a:prstClr val="black"/>
                </a:solidFill>
                <a:ea typeface="ＭＳ Ｐゴシック" charset="-128"/>
              </a:rPr>
              <a:t>As patients we expect our data is there when we …</a:t>
            </a:r>
          </a:p>
          <a:p>
            <a:pPr defTabSz="457200" fontAlgn="base">
              <a:spcBef>
                <a:spcPct val="0"/>
              </a:spcBef>
              <a:spcAft>
                <a:spcPct val="0"/>
              </a:spcAft>
              <a:defRPr/>
            </a:pPr>
            <a:endParaRPr lang="en-US" sz="1200" baseline="0" dirty="0" smtClean="0">
              <a:solidFill>
                <a:prstClr val="black"/>
              </a:solidFill>
              <a:ea typeface="ＭＳ Ｐゴシック" charset="-128"/>
            </a:endParaRPr>
          </a:p>
          <a:p>
            <a:pPr defTabSz="457200" fontAlgn="base">
              <a:spcBef>
                <a:spcPct val="0"/>
              </a:spcBef>
              <a:spcAft>
                <a:spcPct val="0"/>
              </a:spcAft>
              <a:defRPr/>
            </a:pPr>
            <a:endParaRPr lang="en-US" sz="1200" baseline="0" dirty="0" smtClean="0">
              <a:solidFill>
                <a:prstClr val="black"/>
              </a:solidFill>
              <a:ea typeface="ＭＳ Ｐゴシック" charset="-128"/>
            </a:endParaRPr>
          </a:p>
          <a:p>
            <a:pPr defTabSz="457200" fontAlgn="base">
              <a:spcBef>
                <a:spcPct val="0"/>
              </a:spcBef>
              <a:spcAft>
                <a:spcPct val="0"/>
              </a:spcAft>
              <a:defRPr/>
            </a:pPr>
            <a:r>
              <a:rPr lang="en-US" sz="1200" baseline="0" dirty="0" smtClean="0">
                <a:solidFill>
                  <a:prstClr val="black"/>
                </a:solidFill>
                <a:ea typeface="ＭＳ Ｐゴシック" charset="-128"/>
              </a:rPr>
              <a:t>Looks like our poll results are in!</a:t>
            </a:r>
          </a:p>
          <a:p>
            <a:pPr defTabSz="457200" fontAlgn="base">
              <a:spcBef>
                <a:spcPct val="0"/>
              </a:spcBef>
              <a:spcAft>
                <a:spcPct val="0"/>
              </a:spcAft>
              <a:defRPr/>
            </a:pPr>
            <a:r>
              <a:rPr lang="en-US" sz="1200" baseline="0" dirty="0" smtClean="0">
                <a:solidFill>
                  <a:prstClr val="black"/>
                </a:solidFill>
                <a:ea typeface="ＭＳ Ｐゴシック" charset="-128"/>
              </a:rPr>
              <a:t>================================================================================</a:t>
            </a:r>
            <a:endParaRPr lang="en-US" sz="1200" dirty="0" smtClean="0">
              <a:solidFill>
                <a:prstClr val="black"/>
              </a:solidFill>
              <a:ea typeface="ＭＳ Ｐゴシック" charset="-128"/>
            </a:endParaRPr>
          </a:p>
          <a:p>
            <a:pPr defTabSz="457200" fontAlgn="base">
              <a:spcBef>
                <a:spcPct val="0"/>
              </a:spcBef>
              <a:spcAft>
                <a:spcPct val="0"/>
              </a:spcAft>
              <a:defRPr/>
            </a:pPr>
            <a:r>
              <a:rPr lang="en-US" sz="1200" dirty="0" smtClean="0">
                <a:solidFill>
                  <a:prstClr val="black"/>
                </a:solidFill>
                <a:ea typeface="ＭＳ Ｐゴシック" charset="-128"/>
              </a:rPr>
              <a:t>By 2017, we </a:t>
            </a:r>
          </a:p>
          <a:p>
            <a:pPr defTabSz="457200" fontAlgn="base">
              <a:spcBef>
                <a:spcPct val="0"/>
              </a:spcBef>
              <a:spcAft>
                <a:spcPct val="0"/>
              </a:spcAft>
              <a:defRPr/>
            </a:pPr>
            <a:r>
              <a:rPr lang="en-US" sz="1200" dirty="0" smtClean="0">
                <a:solidFill>
                  <a:prstClr val="black"/>
                </a:solidFill>
                <a:ea typeface="ＭＳ Ｐゴシック" charset="-128"/>
              </a:rPr>
              <a:t>will have an architecture and framework that supports the lifetime longitudinal record, interoperability, care coordination,  meaningful use and partnership </a:t>
            </a:r>
          </a:p>
          <a:p>
            <a:pPr marL="0" indent="0">
              <a:buFont typeface="Arial" pitchFamily="34" charset="0"/>
              <a:buNone/>
              <a:defRPr/>
            </a:pPr>
            <a:endParaRPr lang="en-US" dirty="0" smtClean="0"/>
          </a:p>
          <a:p>
            <a:pPr marL="0" indent="0">
              <a:buFont typeface="Arial" pitchFamily="34" charset="0"/>
              <a:buNone/>
              <a:defRPr/>
            </a:pPr>
            <a:r>
              <a:rPr lang="en-US" dirty="0" smtClean="0"/>
              <a:t>Acronyms:</a:t>
            </a:r>
          </a:p>
          <a:p>
            <a:pPr defTabSz="342900" eaLnBrk="1" hangingPunct="1"/>
            <a:r>
              <a:rPr lang="en-US" altLang="en-US" sz="1200" b="1" dirty="0" smtClean="0">
                <a:solidFill>
                  <a:prstClr val="black"/>
                </a:solidFill>
              </a:rPr>
              <a:t>DoD </a:t>
            </a:r>
            <a:r>
              <a:rPr lang="en-US" altLang="en-US" sz="1200" dirty="0" smtClean="0">
                <a:solidFill>
                  <a:prstClr val="black"/>
                </a:solidFill>
              </a:rPr>
              <a:t>– Department of Defense</a:t>
            </a:r>
          </a:p>
          <a:p>
            <a:pPr defTabSz="342900" eaLnBrk="1" hangingPunct="1"/>
            <a:r>
              <a:rPr lang="en-US" altLang="en-US" sz="1200" b="1" dirty="0" smtClean="0">
                <a:solidFill>
                  <a:prstClr val="black"/>
                </a:solidFill>
              </a:rPr>
              <a:t>IHS </a:t>
            </a:r>
            <a:r>
              <a:rPr lang="en-US" altLang="en-US" sz="1200" dirty="0" smtClean="0">
                <a:solidFill>
                  <a:prstClr val="black"/>
                </a:solidFill>
              </a:rPr>
              <a:t>– Indian Health Service</a:t>
            </a:r>
          </a:p>
          <a:p>
            <a:pPr defTabSz="342900" eaLnBrk="1" hangingPunct="1"/>
            <a:r>
              <a:rPr lang="en-US" altLang="en-US" sz="1200" b="1" dirty="0" smtClean="0">
                <a:solidFill>
                  <a:prstClr val="black"/>
                </a:solidFill>
              </a:rPr>
              <a:t>VBA</a:t>
            </a:r>
            <a:r>
              <a:rPr lang="en-US" altLang="en-US" sz="1200" dirty="0" smtClean="0">
                <a:solidFill>
                  <a:prstClr val="black"/>
                </a:solidFill>
              </a:rPr>
              <a:t> – Veterans Benefits Administration</a:t>
            </a:r>
          </a:p>
          <a:p>
            <a:pPr marL="0" indent="0">
              <a:buFont typeface="Arial" pitchFamily="34" charset="0"/>
              <a:buNone/>
              <a:defRPr/>
            </a:pPr>
            <a:endParaRPr lang="en-US" dirty="0" smtClean="0"/>
          </a:p>
          <a:p>
            <a:pPr>
              <a:defRPr/>
            </a:pPr>
            <a:endParaRPr lang="en-US" dirty="0"/>
          </a:p>
        </p:txBody>
      </p:sp>
      <p:sp>
        <p:nvSpPr>
          <p:cNvPr id="204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02756" indent="-270291" eaLnBrk="0" hangingPunct="0">
              <a:defRPr>
                <a:solidFill>
                  <a:schemeClr val="tx1"/>
                </a:solidFill>
                <a:latin typeface="Arial" charset="0"/>
                <a:ea typeface="ＭＳ Ｐゴシック" pitchFamily="34" charset="-128"/>
              </a:defRPr>
            </a:lvl2pPr>
            <a:lvl3pPr marL="1081164" indent="-216233" eaLnBrk="0" hangingPunct="0">
              <a:defRPr>
                <a:solidFill>
                  <a:schemeClr val="tx1"/>
                </a:solidFill>
                <a:latin typeface="Arial" charset="0"/>
                <a:ea typeface="ＭＳ Ｐゴシック" pitchFamily="34" charset="-128"/>
              </a:defRPr>
            </a:lvl3pPr>
            <a:lvl4pPr marL="1513629" indent="-216233" eaLnBrk="0" hangingPunct="0">
              <a:defRPr>
                <a:solidFill>
                  <a:schemeClr val="tx1"/>
                </a:solidFill>
                <a:latin typeface="Arial" charset="0"/>
                <a:ea typeface="ＭＳ Ｐゴシック" pitchFamily="34" charset="-128"/>
              </a:defRPr>
            </a:lvl4pPr>
            <a:lvl5pPr marL="1946095" indent="-216233" eaLnBrk="0" hangingPunct="0">
              <a:defRPr>
                <a:solidFill>
                  <a:schemeClr val="tx1"/>
                </a:solidFill>
                <a:latin typeface="Arial" charset="0"/>
                <a:ea typeface="ＭＳ Ｐゴシック" pitchFamily="34" charset="-128"/>
              </a:defRPr>
            </a:lvl5pPr>
            <a:lvl6pPr marL="2378560" indent="-216233" defTabSz="432465" eaLnBrk="0" fontAlgn="base" hangingPunct="0">
              <a:spcBef>
                <a:spcPct val="0"/>
              </a:spcBef>
              <a:spcAft>
                <a:spcPct val="0"/>
              </a:spcAft>
              <a:defRPr>
                <a:solidFill>
                  <a:schemeClr val="tx1"/>
                </a:solidFill>
                <a:latin typeface="Arial" charset="0"/>
                <a:ea typeface="ＭＳ Ｐゴシック" pitchFamily="34" charset="-128"/>
              </a:defRPr>
            </a:lvl6pPr>
            <a:lvl7pPr marL="2811026" indent="-216233" defTabSz="432465" eaLnBrk="0" fontAlgn="base" hangingPunct="0">
              <a:spcBef>
                <a:spcPct val="0"/>
              </a:spcBef>
              <a:spcAft>
                <a:spcPct val="0"/>
              </a:spcAft>
              <a:defRPr>
                <a:solidFill>
                  <a:schemeClr val="tx1"/>
                </a:solidFill>
                <a:latin typeface="Arial" charset="0"/>
                <a:ea typeface="ＭＳ Ｐゴシック" pitchFamily="34" charset="-128"/>
              </a:defRPr>
            </a:lvl7pPr>
            <a:lvl8pPr marL="3243491" indent="-216233" defTabSz="432465" eaLnBrk="0" fontAlgn="base" hangingPunct="0">
              <a:spcBef>
                <a:spcPct val="0"/>
              </a:spcBef>
              <a:spcAft>
                <a:spcPct val="0"/>
              </a:spcAft>
              <a:defRPr>
                <a:solidFill>
                  <a:schemeClr val="tx1"/>
                </a:solidFill>
                <a:latin typeface="Arial" charset="0"/>
                <a:ea typeface="ＭＳ Ｐゴシック" pitchFamily="34" charset="-128"/>
              </a:defRPr>
            </a:lvl8pPr>
            <a:lvl9pPr marL="3675957" indent="-216233" defTabSz="432465"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fld id="{22B21E8A-539C-43B8-A6AE-17467A1295DB}" type="slidenum">
              <a:rPr lang="en-US" altLang="en-US" smtClean="0">
                <a:solidFill>
                  <a:prstClr val="black"/>
                </a:solidFill>
                <a:latin typeface="Levenim MT" panose="02010502060101010101" pitchFamily="2" charset="-79"/>
              </a:rPr>
              <a:pPr eaLnBrk="1" hangingPunct="1">
                <a:defRPr/>
              </a:pPr>
              <a:t>5</a:t>
            </a:fld>
            <a:endParaRPr lang="en-US" altLang="en-US" dirty="0" smtClean="0">
              <a:solidFill>
                <a:prstClr val="black"/>
              </a:solidFill>
              <a:latin typeface="Levenim MT" panose="02010502060101010101" pitchFamily="2" charset="-79"/>
            </a:endParaRPr>
          </a:p>
        </p:txBody>
      </p:sp>
    </p:spTree>
    <p:extLst>
      <p:ext uri="{BB962C8B-B14F-4D97-AF65-F5344CB8AC3E}">
        <p14:creationId xmlns:p14="http://schemas.microsoft.com/office/powerpoint/2010/main" val="3081607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dirty="0" smtClean="0"/>
              <a:t>MARCIA: </a:t>
            </a:r>
            <a:r>
              <a:rPr lang="en-US" sz="2400" dirty="0" smtClean="0"/>
              <a:t>Now</a:t>
            </a:r>
            <a:r>
              <a:rPr lang="en-US" sz="2400" baseline="0" dirty="0" smtClean="0"/>
              <a:t> I would like to talk about the schedule for development and release of the first version of </a:t>
            </a:r>
            <a:r>
              <a:rPr lang="en-US" sz="2400" baseline="0" dirty="0" err="1" smtClean="0"/>
              <a:t>eHMP</a:t>
            </a:r>
            <a:r>
              <a:rPr lang="en-US" sz="2400" baseline="0" dirty="0" smtClean="0"/>
              <a:t>.</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sz="2400" baseline="0" dirty="0" smtClean="0"/>
          </a:p>
          <a:p>
            <a:r>
              <a:rPr lang="en-US" sz="1200" dirty="0" err="1" smtClean="0"/>
              <a:t>eHMP</a:t>
            </a:r>
            <a:r>
              <a:rPr lang="en-US" sz="1200" dirty="0" smtClean="0"/>
              <a:t> is following a phased development and release process that starts small and then builds to ensure performance and functionality are ready for the enterprise.</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sz="2400" dirty="0" smtClean="0"/>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dirty="0" smtClean="0"/>
              <a:t>Phased deployments have proven more successful than deploying entire major systems at once. Phasing deployment allows users and leadership to make adjustments on a smaller scale, while building user confidence and realizing incremental benefits.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sz="2400" dirty="0" smtClean="0"/>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dirty="0" smtClean="0"/>
              <a:t>The stages of phased development</a:t>
            </a:r>
            <a:r>
              <a:rPr lang="en-US" sz="2400" baseline="0" dirty="0" smtClean="0"/>
              <a:t> and release are:</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sz="2400" dirty="0" smtClean="0"/>
          </a:p>
          <a:p>
            <a:pPr>
              <a:buFont typeface="+mj-lt"/>
              <a:buAutoNum type="arabicPeriod"/>
            </a:pPr>
            <a:r>
              <a:rPr lang="en-US" sz="1200" dirty="0" smtClean="0"/>
              <a:t>Iterative development work in two week sprints with 1 or 2 </a:t>
            </a:r>
            <a:r>
              <a:rPr lang="en-US" sz="1200" dirty="0" err="1" smtClean="0"/>
              <a:t>eHMP</a:t>
            </a:r>
            <a:r>
              <a:rPr lang="en-US" sz="1200" dirty="0" smtClean="0"/>
              <a:t> </a:t>
            </a:r>
            <a:r>
              <a:rPr lang="en-US" sz="1200" b="1" dirty="0" smtClean="0"/>
              <a:t>Partner Sites </a:t>
            </a:r>
            <a:r>
              <a:rPr lang="en-US" sz="1200" dirty="0" smtClean="0"/>
              <a:t>(</a:t>
            </a:r>
            <a:r>
              <a:rPr lang="en-US" sz="1200" b="1" dirty="0" smtClean="0"/>
              <a:t>SHANE</a:t>
            </a:r>
            <a:r>
              <a:rPr lang="en-US" sz="1200" b="1" baseline="0" dirty="0" smtClean="0"/>
              <a:t> elaborate)</a:t>
            </a:r>
            <a:endParaRPr lang="en-US" sz="1200" dirty="0" smtClean="0"/>
          </a:p>
          <a:p>
            <a:pPr>
              <a:buFont typeface="+mj-lt"/>
              <a:buAutoNum type="arabicPeriod"/>
            </a:pPr>
            <a:r>
              <a:rPr lang="en-US" sz="1200" dirty="0" smtClean="0"/>
              <a:t>Release to small group of Initial Operating Capability (IOC) sites</a:t>
            </a:r>
          </a:p>
          <a:p>
            <a:pPr>
              <a:buFont typeface="+mj-lt"/>
              <a:buAutoNum type="arabicPeriod"/>
            </a:pPr>
            <a:r>
              <a:rPr lang="en-US" sz="1200" dirty="0" smtClean="0"/>
              <a:t>Release by VISN to lead site in each VISN (perhaps by Region)</a:t>
            </a:r>
          </a:p>
          <a:p>
            <a:pPr>
              <a:buFont typeface="+mj-lt"/>
              <a:buAutoNum type="arabicPeriod"/>
            </a:pPr>
            <a:r>
              <a:rPr lang="en-US" sz="1200" dirty="0" smtClean="0"/>
              <a:t>Release to all sites in each VISN</a:t>
            </a:r>
          </a:p>
          <a:p>
            <a:pPr>
              <a:buFont typeface="+mj-lt"/>
              <a:buAutoNum type="arabicPeriod"/>
            </a:pPr>
            <a:r>
              <a:rPr lang="en-US" sz="1200" dirty="0" smtClean="0"/>
              <a:t>Iterative development work continues with Partner Sites during release, preparing for the next release</a:t>
            </a:r>
          </a:p>
          <a:p>
            <a:endParaRPr lang="en-US" dirty="0"/>
          </a:p>
        </p:txBody>
      </p:sp>
      <p:sp>
        <p:nvSpPr>
          <p:cNvPr id="4" name="Slide Number Placeholder 3"/>
          <p:cNvSpPr>
            <a:spLocks noGrp="1"/>
          </p:cNvSpPr>
          <p:nvPr>
            <p:ph type="sldNum" sz="quarter" idx="10"/>
          </p:nvPr>
        </p:nvSpPr>
        <p:spPr/>
        <p:txBody>
          <a:bodyPr/>
          <a:lstStyle/>
          <a:p>
            <a:fld id="{37DC2B1E-D2CD-432A-892F-EB16858B6E40}" type="slidenum">
              <a:rPr lang="en-US" smtClean="0"/>
              <a:pPr/>
              <a:t>50</a:t>
            </a:fld>
            <a:endParaRPr lang="en-US" dirty="0"/>
          </a:p>
        </p:txBody>
      </p:sp>
    </p:spTree>
    <p:extLst>
      <p:ext uri="{BB962C8B-B14F-4D97-AF65-F5344CB8AC3E}">
        <p14:creationId xmlns:p14="http://schemas.microsoft.com/office/powerpoint/2010/main" val="1459274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r>
              <a:rPr lang="en-US" sz="1340" b="1" dirty="0" smtClean="0"/>
              <a:t>MARCIA: </a:t>
            </a:r>
            <a:r>
              <a:rPr lang="en-US" sz="1340" dirty="0" smtClean="0"/>
              <a:t>The</a:t>
            </a:r>
            <a:r>
              <a:rPr lang="en-US" sz="1340" baseline="0" dirty="0" smtClean="0"/>
              <a:t> release of </a:t>
            </a:r>
            <a:r>
              <a:rPr lang="en-US" sz="1340" baseline="0" dirty="0" err="1" smtClean="0"/>
              <a:t>eHMP</a:t>
            </a:r>
            <a:r>
              <a:rPr lang="en-US" sz="1340" baseline="0" dirty="0" smtClean="0"/>
              <a:t> Version 1.1 is already underway.  </a:t>
            </a:r>
          </a:p>
          <a:p>
            <a:pPr marL="0" indent="0"/>
            <a:endParaRPr lang="en-US" sz="1340" dirty="0" smtClean="0"/>
          </a:p>
          <a:p>
            <a:pPr marL="382719" indent="-267904">
              <a:buFont typeface="Arial" panose="020B0604020202020204" pitchFamily="34" charset="0"/>
              <a:buChar char="•"/>
            </a:pPr>
            <a:r>
              <a:rPr lang="en-US" sz="1340" dirty="0" smtClean="0"/>
              <a:t>Starting in January 2015, Six </a:t>
            </a:r>
            <a:r>
              <a:rPr lang="en-US" sz="1340" dirty="0" err="1" smtClean="0"/>
              <a:t>eHMP</a:t>
            </a:r>
            <a:r>
              <a:rPr lang="en-US" sz="1340" dirty="0" smtClean="0"/>
              <a:t> Initial Operating Capability (IOC) Sites began evaluating</a:t>
            </a:r>
            <a:r>
              <a:rPr lang="en-US" sz="1340" baseline="0" dirty="0" smtClean="0"/>
              <a:t> </a:t>
            </a:r>
            <a:r>
              <a:rPr lang="en-US" sz="1340" baseline="0" dirty="0" err="1" smtClean="0"/>
              <a:t>eHMP</a:t>
            </a:r>
            <a:endParaRPr lang="en-US" sz="1340" dirty="0" smtClean="0"/>
          </a:p>
          <a:p>
            <a:pPr marL="650623" lvl="3" indent="-267904">
              <a:buFont typeface="Arial" panose="020B0604020202020204" pitchFamily="34" charset="0"/>
              <a:buChar char="•"/>
            </a:pPr>
            <a:r>
              <a:rPr lang="en-US" sz="1340" dirty="0" smtClean="0"/>
              <a:t>Hampton, San Antonio, Indianapolis, San Diego, Loma Linda, Portland</a:t>
            </a:r>
          </a:p>
          <a:p>
            <a:pPr marL="650623" lvl="3" indent="-267904">
              <a:buFont typeface="Arial" panose="020B0604020202020204" pitchFamily="34" charset="0"/>
              <a:buChar char="•"/>
            </a:pPr>
            <a:endParaRPr lang="en-US" sz="1340" dirty="0" smtClean="0"/>
          </a:p>
          <a:p>
            <a:pPr marL="0" lvl="3" indent="0">
              <a:buFont typeface="Arial" panose="020B0604020202020204" pitchFamily="34" charset="0"/>
              <a:buNone/>
            </a:pPr>
            <a:r>
              <a:rPr lang="en-US" sz="1340" dirty="0" smtClean="0"/>
              <a:t>At</a:t>
            </a:r>
            <a:r>
              <a:rPr lang="en-US" sz="1340" baseline="0" dirty="0" smtClean="0"/>
              <a:t> each of these sites we are working with a very small number of testers, approximately 4 or 5 people.  </a:t>
            </a:r>
            <a:endParaRPr lang="en-US" sz="1340" dirty="0" smtClean="0"/>
          </a:p>
        </p:txBody>
      </p:sp>
      <p:sp>
        <p:nvSpPr>
          <p:cNvPr id="4" name="Slide Number Placeholder 3"/>
          <p:cNvSpPr>
            <a:spLocks noGrp="1"/>
          </p:cNvSpPr>
          <p:nvPr>
            <p:ph type="sldNum" sz="quarter" idx="10"/>
          </p:nvPr>
        </p:nvSpPr>
        <p:spPr/>
        <p:txBody>
          <a:bodyPr/>
          <a:lstStyle/>
          <a:p>
            <a:fld id="{37DC2B1E-D2CD-432A-892F-EB16858B6E40}" type="slidenum">
              <a:rPr lang="en-US" smtClean="0"/>
              <a:pPr/>
              <a:t>51</a:t>
            </a:fld>
            <a:endParaRPr lang="en-US" dirty="0"/>
          </a:p>
        </p:txBody>
      </p:sp>
    </p:spTree>
    <p:extLst>
      <p:ext uri="{BB962C8B-B14F-4D97-AF65-F5344CB8AC3E}">
        <p14:creationId xmlns:p14="http://schemas.microsoft.com/office/powerpoint/2010/main" val="833801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14815" indent="0">
              <a:buFont typeface="Arial" panose="020B0604020202020204" pitchFamily="34" charset="0"/>
              <a:buNone/>
            </a:pPr>
            <a:r>
              <a:rPr lang="en-US" sz="1340" b="1" dirty="0" smtClean="0"/>
              <a:t>MARCIA: </a:t>
            </a:r>
          </a:p>
          <a:p>
            <a:pPr marL="114815" indent="0">
              <a:buFont typeface="Arial" panose="020B0604020202020204" pitchFamily="34" charset="0"/>
              <a:buNone/>
            </a:pPr>
            <a:r>
              <a:rPr lang="en-US" sz="1340" dirty="0" smtClean="0"/>
              <a:t>We are now</a:t>
            </a:r>
            <a:r>
              <a:rPr lang="en-US" sz="1340" baseline="0" dirty="0" smtClean="0"/>
              <a:t> preparing for the release of </a:t>
            </a:r>
            <a:r>
              <a:rPr lang="en-US" sz="1340" dirty="0" err="1" smtClean="0"/>
              <a:t>eHMP</a:t>
            </a:r>
            <a:r>
              <a:rPr lang="en-US" sz="1340" dirty="0" smtClean="0"/>
              <a:t> to an additional 24 Early Adopter sites, at least one in each VISN, by July 2015</a:t>
            </a:r>
          </a:p>
          <a:p>
            <a:pPr marL="114815" indent="0">
              <a:buFont typeface="Arial" panose="020B0604020202020204" pitchFamily="34" charset="0"/>
              <a:buNone/>
            </a:pPr>
            <a:endParaRPr lang="en-US" sz="1340" dirty="0" smtClean="0"/>
          </a:p>
          <a:p>
            <a:pPr marL="114815" indent="0">
              <a:buFont typeface="Arial" panose="020B0604020202020204" pitchFamily="34" charset="0"/>
              <a:buNone/>
            </a:pPr>
            <a:r>
              <a:rPr lang="en-US" sz="1340" dirty="0" smtClean="0"/>
              <a:t>Again,</a:t>
            </a:r>
            <a:r>
              <a:rPr lang="en-US" sz="1340" baseline="0" dirty="0" smtClean="0"/>
              <a:t> at each of these sites we will only work with a small number of testers.  The main point of these first releases is to establish the technical framework and configurations for future releases.</a:t>
            </a:r>
          </a:p>
          <a:p>
            <a:pPr marL="114815" indent="0">
              <a:buFont typeface="Arial" panose="020B0604020202020204" pitchFamily="34" charset="0"/>
              <a:buNone/>
            </a:pPr>
            <a:endParaRPr lang="en-US" sz="1340" baseline="0" dirty="0" smtClean="0"/>
          </a:p>
          <a:p>
            <a:pPr marL="114815" indent="0">
              <a:buFont typeface="Arial" panose="020B0604020202020204" pitchFamily="34" charset="0"/>
              <a:buNone/>
            </a:pPr>
            <a:r>
              <a:rPr lang="en-US" sz="1340" baseline="0" dirty="0" smtClean="0"/>
              <a:t>During these early releases, development work will continue.  There will be a version 1.2 of </a:t>
            </a:r>
            <a:r>
              <a:rPr lang="en-US" sz="1340" baseline="0" dirty="0" err="1" smtClean="0"/>
              <a:t>eHMP</a:t>
            </a:r>
            <a:r>
              <a:rPr lang="en-US" sz="1340" baseline="0" dirty="0" smtClean="0"/>
              <a:t> ready for deployment in August.  At that time we will begin to train end users and move to enterprise deployment.</a:t>
            </a:r>
            <a:endParaRPr lang="en-US" sz="1340" dirty="0" smtClean="0"/>
          </a:p>
          <a:p>
            <a:pPr marL="839919" lvl="1" indent="-267904">
              <a:buFont typeface="Arial" panose="020B0604020202020204" pitchFamily="34" charset="0"/>
              <a:buChar char="•"/>
            </a:pPr>
            <a:endParaRPr lang="en-US" sz="1340" dirty="0" smtClean="0"/>
          </a:p>
        </p:txBody>
      </p:sp>
      <p:sp>
        <p:nvSpPr>
          <p:cNvPr id="4" name="Slide Number Placeholder 3"/>
          <p:cNvSpPr>
            <a:spLocks noGrp="1"/>
          </p:cNvSpPr>
          <p:nvPr>
            <p:ph type="sldNum" sz="quarter" idx="10"/>
          </p:nvPr>
        </p:nvSpPr>
        <p:spPr/>
        <p:txBody>
          <a:bodyPr/>
          <a:lstStyle/>
          <a:p>
            <a:fld id="{37DC2B1E-D2CD-432A-892F-EB16858B6E40}" type="slidenum">
              <a:rPr lang="en-US" smtClean="0"/>
              <a:pPr/>
              <a:t>52</a:t>
            </a:fld>
            <a:endParaRPr lang="en-US" dirty="0"/>
          </a:p>
        </p:txBody>
      </p:sp>
    </p:spTree>
    <p:extLst>
      <p:ext uri="{BB962C8B-B14F-4D97-AF65-F5344CB8AC3E}">
        <p14:creationId xmlns:p14="http://schemas.microsoft.com/office/powerpoint/2010/main" val="833801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sz="1340" b="1" dirty="0" smtClean="0"/>
              <a:t>MARCIA: </a:t>
            </a:r>
            <a:r>
              <a:rPr lang="en-US" sz="1340" dirty="0" smtClean="0"/>
              <a:t>By</a:t>
            </a:r>
            <a:r>
              <a:rPr lang="en-US" sz="1340" baseline="0" dirty="0" smtClean="0"/>
              <a:t> the end of December 2015, </a:t>
            </a:r>
            <a:r>
              <a:rPr lang="en-US" sz="1340" baseline="0" dirty="0" err="1" smtClean="0"/>
              <a:t>ehMP</a:t>
            </a:r>
            <a:r>
              <a:rPr lang="en-US" sz="1340" baseline="0" dirty="0" smtClean="0"/>
              <a:t> Version 1.2 will be released to all 152 VA locations.</a:t>
            </a:r>
          </a:p>
          <a:p>
            <a:pPr marL="0" lvl="1" indent="0">
              <a:buFont typeface="Arial" panose="020B0604020202020204" pitchFamily="34" charset="0"/>
              <a:buNone/>
            </a:pPr>
            <a:endParaRPr lang="en-US" sz="1340" baseline="0" dirty="0" smtClean="0"/>
          </a:p>
          <a:p>
            <a:pPr marL="0" lvl="1" indent="0">
              <a:buFont typeface="Arial" panose="020B0604020202020204" pitchFamily="34" charset="0"/>
              <a:buNone/>
            </a:pPr>
            <a:r>
              <a:rPr lang="en-US" sz="1340" dirty="0" smtClean="0"/>
              <a:t>The number of users at each site</a:t>
            </a:r>
            <a:r>
              <a:rPr lang="en-US" sz="1340" baseline="0" dirty="0" smtClean="0"/>
              <a:t> will still be small to begin, approximately 25 users in a clinical setting.  Based on system performance and site readiness, we will then determine the pace for adding more users.</a:t>
            </a:r>
          </a:p>
          <a:p>
            <a:pPr marL="0" lvl="1" indent="0">
              <a:buFont typeface="Arial" panose="020B0604020202020204" pitchFamily="34" charset="0"/>
              <a:buNone/>
            </a:pPr>
            <a:endParaRPr lang="en-US" sz="1340" dirty="0" smtClean="0"/>
          </a:p>
          <a:p>
            <a:pPr marL="382719" indent="-267904">
              <a:buFont typeface="Arial" panose="020B0604020202020204" pitchFamily="34" charset="0"/>
              <a:buChar char="•"/>
            </a:pPr>
            <a:r>
              <a:rPr lang="en-US" sz="1340" dirty="0" smtClean="0"/>
              <a:t>Continued development and release of new capabilities throughout FY16 and 17</a:t>
            </a:r>
          </a:p>
          <a:p>
            <a:pPr marL="382719" indent="-267904">
              <a:buFont typeface="Arial" panose="020B0604020202020204" pitchFamily="34" charset="0"/>
              <a:buChar char="•"/>
            </a:pPr>
            <a:endParaRPr lang="en-US" sz="1340" dirty="0" smtClean="0"/>
          </a:p>
          <a:p>
            <a:pPr marL="382719" indent="-267904">
              <a:buFont typeface="Arial" panose="020B0604020202020204" pitchFamily="34" charset="0"/>
              <a:buChar char="•"/>
            </a:pPr>
            <a:endParaRPr lang="en-US" sz="1340" dirty="0" smtClean="0"/>
          </a:p>
          <a:p>
            <a:pPr marL="382719" indent="-267904">
              <a:buFont typeface="Arial" panose="020B0604020202020204" pitchFamily="34" charset="0"/>
              <a:buChar char="•"/>
            </a:pPr>
            <a:r>
              <a:rPr lang="en-US" sz="1340" dirty="0" smtClean="0"/>
              <a:t>We are so excited about the progress</a:t>
            </a:r>
            <a:r>
              <a:rPr lang="en-US" sz="1340" baseline="0" dirty="0" smtClean="0"/>
              <a:t> that has been made, and what will occur over the next few years.</a:t>
            </a:r>
          </a:p>
          <a:p>
            <a:pPr marL="382719" indent="-267904">
              <a:buFont typeface="Arial" panose="020B0604020202020204" pitchFamily="34" charset="0"/>
              <a:buChar char="•"/>
            </a:pPr>
            <a:endParaRPr lang="en-US" sz="1340" baseline="0" dirty="0" smtClean="0"/>
          </a:p>
          <a:p>
            <a:pPr marL="382719" indent="-267904">
              <a:buFont typeface="Arial" panose="020B0604020202020204" pitchFamily="34" charset="0"/>
              <a:buChar char="•"/>
            </a:pPr>
            <a:r>
              <a:rPr lang="en-US" sz="1340" baseline="0" dirty="0" smtClean="0"/>
              <a:t>Next…back to Shane to show us what the first version of </a:t>
            </a:r>
            <a:r>
              <a:rPr lang="en-US" sz="1340" baseline="0" dirty="0" err="1" smtClean="0"/>
              <a:t>eHMP</a:t>
            </a:r>
            <a:r>
              <a:rPr lang="en-US" sz="1340" baseline="0" smtClean="0"/>
              <a:t> looks like.</a:t>
            </a:r>
            <a:endParaRPr lang="en-US" sz="1340" dirty="0" smtClean="0"/>
          </a:p>
          <a:p>
            <a:endParaRPr lang="en-US" dirty="0" smtClean="0">
              <a:effectLst/>
            </a:endParaRPr>
          </a:p>
          <a:p>
            <a:pPr marL="839919" lvl="1" indent="-267904">
              <a:buFont typeface="Arial" panose="020B0604020202020204" pitchFamily="34" charset="0"/>
              <a:buChar char="•"/>
            </a:pPr>
            <a:endParaRPr lang="en-US" sz="1340" dirty="0" smtClean="0"/>
          </a:p>
        </p:txBody>
      </p:sp>
      <p:sp>
        <p:nvSpPr>
          <p:cNvPr id="4" name="Slide Number Placeholder 3"/>
          <p:cNvSpPr>
            <a:spLocks noGrp="1"/>
          </p:cNvSpPr>
          <p:nvPr>
            <p:ph type="sldNum" sz="quarter" idx="10"/>
          </p:nvPr>
        </p:nvSpPr>
        <p:spPr/>
        <p:txBody>
          <a:bodyPr/>
          <a:lstStyle/>
          <a:p>
            <a:fld id="{37DC2B1E-D2CD-432A-892F-EB16858B6E40}" type="slidenum">
              <a:rPr lang="en-US" smtClean="0"/>
              <a:pPr/>
              <a:t>53</a:t>
            </a:fld>
            <a:endParaRPr lang="en-US" dirty="0"/>
          </a:p>
        </p:txBody>
      </p:sp>
    </p:spTree>
    <p:extLst>
      <p:ext uri="{BB962C8B-B14F-4D97-AF65-F5344CB8AC3E}">
        <p14:creationId xmlns:p14="http://schemas.microsoft.com/office/powerpoint/2010/main" val="1818999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Let’s go full screen on this one as well:</a:t>
            </a:r>
          </a:p>
          <a:p>
            <a:endParaRPr lang="en-US" b="0" dirty="0" smtClean="0"/>
          </a:p>
          <a:p>
            <a:endParaRPr lang="en-US" b="1" dirty="0" smtClean="0"/>
          </a:p>
          <a:p>
            <a:r>
              <a:rPr lang="en-US" b="1" dirty="0" smtClean="0"/>
              <a:t>[</a:t>
            </a:r>
            <a:r>
              <a:rPr lang="en-US" b="0" dirty="0" smtClean="0"/>
              <a:t>once</a:t>
            </a:r>
            <a:r>
              <a:rPr lang="en-US" b="0" baseline="0" dirty="0" smtClean="0"/>
              <a:t> finished, give cue to pull </a:t>
            </a:r>
            <a:r>
              <a:rPr lang="en-US" b="0" baseline="0" dirty="0" err="1" smtClean="0"/>
              <a:t>ppt</a:t>
            </a:r>
            <a:r>
              <a:rPr lang="en-US" b="0" baseline="0" dirty="0" smtClean="0"/>
              <a:t> back]</a:t>
            </a:r>
          </a:p>
          <a:p>
            <a:endParaRPr lang="en-US" b="0" baseline="0" dirty="0" smtClean="0"/>
          </a:p>
          <a:p>
            <a:r>
              <a:rPr lang="en-US" b="0" baseline="0" dirty="0" smtClean="0"/>
              <a:t>And we can bring this slide back now. </a:t>
            </a:r>
            <a:endParaRPr lang="en-US" b="1"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54</a:t>
            </a:fld>
            <a:endParaRPr lang="en-US" dirty="0"/>
          </a:p>
        </p:txBody>
      </p:sp>
    </p:spTree>
    <p:extLst>
      <p:ext uri="{BB962C8B-B14F-4D97-AF65-F5344CB8AC3E}">
        <p14:creationId xmlns:p14="http://schemas.microsoft.com/office/powerpoint/2010/main" val="976028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1575" cy="3517900"/>
          </a:xfrm>
        </p:spPr>
      </p:sp>
      <p:sp>
        <p:nvSpPr>
          <p:cNvPr id="3" name="Notes Placeholder 2"/>
          <p:cNvSpPr>
            <a:spLocks noGrp="1"/>
          </p:cNvSpPr>
          <p:nvPr>
            <p:ph type="body" idx="1"/>
          </p:nvPr>
        </p:nvSpPr>
        <p:spPr/>
        <p:txBody>
          <a:bodyPr/>
          <a:lstStyle/>
          <a:p>
            <a:r>
              <a:rPr lang="en-US" sz="1200" dirty="0"/>
              <a:t>Ability to search for and select a patient as follows: </a:t>
            </a:r>
          </a:p>
          <a:p>
            <a:pPr marL="353084" indent="-353084">
              <a:buFont typeface="Arial" panose="020B0604020202020204" pitchFamily="34" charset="0"/>
              <a:buChar char="•"/>
            </a:pPr>
            <a:r>
              <a:rPr lang="en-US" sz="1200" dirty="0"/>
              <a:t>The user is able to enter search criteria to locate a patient that is registered in the user’s local </a:t>
            </a:r>
            <a:r>
              <a:rPr lang="en-US" sz="1200" dirty="0" err="1"/>
              <a:t>VistA</a:t>
            </a:r>
            <a:r>
              <a:rPr lang="en-US" sz="1200" dirty="0"/>
              <a:t> instance </a:t>
            </a:r>
          </a:p>
          <a:p>
            <a:pPr marL="353084" indent="-353084">
              <a:buFont typeface="Arial" panose="020B0604020202020204" pitchFamily="34" charset="0"/>
              <a:buChar char="•"/>
            </a:pPr>
            <a:r>
              <a:rPr lang="en-US" sz="1200" dirty="0"/>
              <a:t>The user is able to enter search criteria and locate a patient that is registered in another local </a:t>
            </a:r>
            <a:r>
              <a:rPr lang="en-US" sz="1200" dirty="0" err="1"/>
              <a:t>VistA</a:t>
            </a:r>
            <a:r>
              <a:rPr lang="en-US" sz="1200" dirty="0"/>
              <a:t> instance subject to VA privacy and access guidelines </a:t>
            </a:r>
          </a:p>
          <a:p>
            <a:pPr marL="353084" indent="-353084">
              <a:buFont typeface="Arial" panose="020B0604020202020204" pitchFamily="34" charset="0"/>
              <a:buChar char="•"/>
            </a:pPr>
            <a:r>
              <a:rPr lang="en-US" sz="1200" dirty="0"/>
              <a:t>The user is able to search for and locate a VA or DoD patient’s data subject to VA privacy and access guidelines </a:t>
            </a:r>
          </a:p>
          <a:p>
            <a:pPr marL="353084" indent="-353084">
              <a:buFont typeface="Arial" panose="020B0604020202020204" pitchFamily="34" charset="0"/>
              <a:buChar char="•"/>
            </a:pPr>
            <a:r>
              <a:rPr lang="en-US" sz="1200" dirty="0"/>
              <a:t>The user is able to select the patient and view their VA and DoD clinical data </a:t>
            </a:r>
          </a:p>
          <a:p>
            <a:r>
              <a:rPr lang="en-US" dirty="0" smtClean="0"/>
              <a:t>This is a screenshot</a:t>
            </a:r>
            <a:r>
              <a:rPr lang="en-US" baseline="0" dirty="0" smtClean="0"/>
              <a:t> of the different ways a user can search for a patient.</a:t>
            </a:r>
            <a:endParaRPr lang="en-US" dirty="0"/>
          </a:p>
        </p:txBody>
      </p:sp>
      <p:sp>
        <p:nvSpPr>
          <p:cNvPr id="4" name="Slide Number Placeholder 3"/>
          <p:cNvSpPr>
            <a:spLocks noGrp="1"/>
          </p:cNvSpPr>
          <p:nvPr>
            <p:ph type="sldNum" sz="quarter" idx="10"/>
          </p:nvPr>
        </p:nvSpPr>
        <p:spPr/>
        <p:txBody>
          <a:bodyPr/>
          <a:lstStyle/>
          <a:p>
            <a:fld id="{FFFAF29B-2707-48CB-B840-5792AE7A7A6D}"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7583302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1575" cy="3517900"/>
          </a:xfrm>
        </p:spPr>
      </p:sp>
      <p:sp>
        <p:nvSpPr>
          <p:cNvPr id="3" name="Notes Placeholder 2"/>
          <p:cNvSpPr>
            <a:spLocks noGrp="1"/>
          </p:cNvSpPr>
          <p:nvPr>
            <p:ph type="body" idx="1"/>
          </p:nvPr>
        </p:nvSpPr>
        <p:spPr/>
        <p:txBody>
          <a:bodyPr/>
          <a:lstStyle/>
          <a:p>
            <a:r>
              <a:rPr lang="en-US" sz="2100" dirty="0"/>
              <a:t>Enables the user to search a patient’s stored clinical documentation using a particular word or text string, which includes searching against the following clinical data domains:</a:t>
            </a:r>
          </a:p>
          <a:p>
            <a:pPr marL="353084" indent="-353084">
              <a:buFont typeface="Arial" panose="020B0604020202020204" pitchFamily="34" charset="0"/>
              <a:buChar char="•"/>
            </a:pPr>
            <a:r>
              <a:rPr lang="en-US" sz="2100" dirty="0"/>
              <a:t>Notes </a:t>
            </a:r>
          </a:p>
          <a:p>
            <a:pPr marL="353084" indent="-353084">
              <a:buFont typeface="Arial" panose="020B0604020202020204" pitchFamily="34" charset="0"/>
              <a:buChar char="•"/>
            </a:pPr>
            <a:r>
              <a:rPr lang="en-US" sz="2100" dirty="0"/>
              <a:t>Labs </a:t>
            </a:r>
          </a:p>
          <a:p>
            <a:pPr marL="353084" indent="-353084">
              <a:buFont typeface="Arial" panose="020B0604020202020204" pitchFamily="34" charset="0"/>
              <a:buChar char="•"/>
            </a:pPr>
            <a:r>
              <a:rPr lang="en-US" sz="2100" dirty="0"/>
              <a:t>Problem List </a:t>
            </a:r>
          </a:p>
          <a:p>
            <a:pPr marL="353084" indent="-353084">
              <a:buFont typeface="Arial" panose="020B0604020202020204" pitchFamily="34" charset="0"/>
              <a:buChar char="•"/>
            </a:pPr>
            <a:r>
              <a:rPr lang="en-US" sz="2100" dirty="0"/>
              <a:t>Medications </a:t>
            </a:r>
          </a:p>
          <a:p>
            <a:pPr marL="353084" indent="-353084">
              <a:buFont typeface="Arial" panose="020B0604020202020204" pitchFamily="34" charset="0"/>
              <a:buChar char="•"/>
            </a:pPr>
            <a:r>
              <a:rPr lang="en-US" sz="2100" dirty="0"/>
              <a:t>Allergies </a:t>
            </a:r>
          </a:p>
          <a:p>
            <a:pPr eaLnBrk="1" hangingPunct="1">
              <a:spcBef>
                <a:spcPct val="0"/>
              </a:spcBef>
            </a:pPr>
            <a:r>
              <a:rPr lang="en-US" dirty="0" smtClean="0"/>
              <a:t>This screenshot</a:t>
            </a:r>
            <a:r>
              <a:rPr lang="en-US" baseline="0" dirty="0" smtClean="0"/>
              <a:t> shows how to conduct a search and how the results will populate.</a:t>
            </a:r>
            <a:endParaRPr lang="en-US" dirty="0" smtClean="0"/>
          </a:p>
        </p:txBody>
      </p:sp>
      <p:sp>
        <p:nvSpPr>
          <p:cNvPr id="4" name="Slide Number Placeholder 3"/>
          <p:cNvSpPr>
            <a:spLocks noGrp="1"/>
          </p:cNvSpPr>
          <p:nvPr>
            <p:ph type="sldNum" sz="quarter" idx="10"/>
          </p:nvPr>
        </p:nvSpPr>
        <p:spPr/>
        <p:txBody>
          <a:bodyPr/>
          <a:lstStyle/>
          <a:p>
            <a:fld id="{FFFAF29B-2707-48CB-B840-5792AE7A7A6D}"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6933245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1575" cy="3517900"/>
          </a:xfrm>
        </p:spPr>
      </p:sp>
      <p:sp>
        <p:nvSpPr>
          <p:cNvPr id="3" name="Notes Placeholder 2"/>
          <p:cNvSpPr>
            <a:spLocks noGrp="1"/>
          </p:cNvSpPr>
          <p:nvPr>
            <p:ph type="body" idx="1"/>
          </p:nvPr>
        </p:nvSpPr>
        <p:spPr/>
        <p:txBody>
          <a:bodyPr/>
          <a:lstStyle/>
          <a:p>
            <a:pPr defTabSz="941558" eaLnBrk="1" fontAlgn="auto" hangingPunct="1">
              <a:spcBef>
                <a:spcPct val="0"/>
              </a:spcBef>
              <a:spcAft>
                <a:spcPts val="0"/>
              </a:spcAft>
              <a:defRPr/>
            </a:pPr>
            <a:r>
              <a:rPr lang="en-US" b="0" dirty="0" smtClean="0"/>
              <a:t>The</a:t>
            </a:r>
            <a:r>
              <a:rPr lang="en-US" b="0" baseline="0" dirty="0" smtClean="0"/>
              <a:t> Timeline View provides users with information on the patient’s visit history. The information can be filtered by zooming in on a date range or clicking on a column header.</a:t>
            </a:r>
            <a:endParaRPr lang="en-US" b="0" dirty="0" smtClean="0"/>
          </a:p>
        </p:txBody>
      </p:sp>
      <p:sp>
        <p:nvSpPr>
          <p:cNvPr id="4" name="Slide Number Placeholder 3"/>
          <p:cNvSpPr>
            <a:spLocks noGrp="1"/>
          </p:cNvSpPr>
          <p:nvPr>
            <p:ph type="sldNum" sz="quarter" idx="10"/>
          </p:nvPr>
        </p:nvSpPr>
        <p:spPr/>
        <p:txBody>
          <a:bodyPr/>
          <a:lstStyle/>
          <a:p>
            <a:fld id="{FFFAF29B-2707-48CB-B840-5792AE7A7A6D}"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3602727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1575" cy="3517900"/>
          </a:xfrm>
        </p:spPr>
      </p:sp>
      <p:sp>
        <p:nvSpPr>
          <p:cNvPr id="3" name="Notes Placeholder 2"/>
          <p:cNvSpPr>
            <a:spLocks noGrp="1"/>
          </p:cNvSpPr>
          <p:nvPr>
            <p:ph type="body" idx="1"/>
          </p:nvPr>
        </p:nvSpPr>
        <p:spPr/>
        <p:txBody>
          <a:bodyPr/>
          <a:lstStyle/>
          <a:p>
            <a:pPr defTabSz="941558" eaLnBrk="1" fontAlgn="auto" hangingPunct="1">
              <a:spcBef>
                <a:spcPct val="0"/>
              </a:spcBef>
              <a:spcAft>
                <a:spcPts val="0"/>
              </a:spcAft>
              <a:defRPr/>
            </a:pPr>
            <a:r>
              <a:rPr lang="en-US" b="0" dirty="0" smtClean="0"/>
              <a:t>The Documents view provides users</a:t>
            </a:r>
            <a:r>
              <a:rPr lang="en-US" b="0" baseline="0" dirty="0" smtClean="0"/>
              <a:t> with a list of multiple categories of documentation from all sites.</a:t>
            </a:r>
          </a:p>
          <a:p>
            <a:pPr defTabSz="941558" eaLnBrk="1" fontAlgn="auto" hangingPunct="1">
              <a:spcBef>
                <a:spcPct val="0"/>
              </a:spcBef>
              <a:spcAft>
                <a:spcPts val="0"/>
              </a:spcAft>
              <a:defRPr/>
            </a:pPr>
            <a:r>
              <a:rPr lang="en-US" b="0" baseline="0" dirty="0" smtClean="0"/>
              <a:t>=======================================</a:t>
            </a:r>
          </a:p>
          <a:p>
            <a:pPr defTabSz="675191" fontAlgn="auto">
              <a:spcBef>
                <a:spcPts val="0"/>
              </a:spcBef>
              <a:spcAft>
                <a:spcPts val="0"/>
              </a:spcAft>
            </a:pPr>
            <a:r>
              <a:rPr lang="en-US" sz="1200" dirty="0" smtClean="0">
                <a:solidFill>
                  <a:schemeClr val="accent1">
                    <a:lumMod val="75000"/>
                  </a:schemeClr>
                </a:solidFill>
                <a:latin typeface="Levenim MT" panose="02010502060101010101" pitchFamily="2" charset="-79"/>
              </a:rPr>
              <a:t>Group by column</a:t>
            </a:r>
          </a:p>
          <a:p>
            <a:pPr defTabSz="675191" fontAlgn="auto">
              <a:spcBef>
                <a:spcPts val="0"/>
              </a:spcBef>
              <a:spcAft>
                <a:spcPts val="0"/>
              </a:spcAft>
            </a:pPr>
            <a:r>
              <a:rPr lang="en-US" sz="1200" dirty="0" smtClean="0">
                <a:solidFill>
                  <a:schemeClr val="accent1">
                    <a:lumMod val="75000"/>
                  </a:schemeClr>
                </a:solidFill>
                <a:latin typeface="Levenim MT" panose="02010502060101010101" pitchFamily="2" charset="-79"/>
              </a:rPr>
              <a:t>Detail view integration - Imaging/Rad notes, Consults/Procedure reports, CWAD Documents</a:t>
            </a:r>
          </a:p>
          <a:p>
            <a:pPr defTabSz="675191" fontAlgn="auto">
              <a:spcBef>
                <a:spcPts val="0"/>
              </a:spcBef>
              <a:spcAft>
                <a:spcPts val="0"/>
              </a:spcAft>
            </a:pPr>
            <a:r>
              <a:rPr lang="en-US" sz="1200" dirty="0" smtClean="0">
                <a:solidFill>
                  <a:schemeClr val="accent1">
                    <a:lumMod val="75000"/>
                  </a:schemeClr>
                </a:solidFill>
                <a:latin typeface="Levenim MT" panose="02010502060101010101" pitchFamily="2" charset="-79"/>
              </a:rPr>
              <a:t>Date filtration</a:t>
            </a:r>
          </a:p>
          <a:p>
            <a:pPr defTabSz="941558" eaLnBrk="1" fontAlgn="auto" hangingPunct="1">
              <a:spcBef>
                <a:spcPct val="0"/>
              </a:spcBef>
              <a:spcAft>
                <a:spcPts val="0"/>
              </a:spcAft>
              <a:defRPr/>
            </a:pPr>
            <a:endParaRPr lang="en-US" b="0" dirty="0" smtClean="0"/>
          </a:p>
        </p:txBody>
      </p:sp>
      <p:sp>
        <p:nvSpPr>
          <p:cNvPr id="4" name="Slide Number Placeholder 3"/>
          <p:cNvSpPr>
            <a:spLocks noGrp="1"/>
          </p:cNvSpPr>
          <p:nvPr>
            <p:ph type="sldNum" sz="quarter" idx="10"/>
          </p:nvPr>
        </p:nvSpPr>
        <p:spPr/>
        <p:txBody>
          <a:bodyPr/>
          <a:lstStyle/>
          <a:p>
            <a:fld id="{FFFAF29B-2707-48CB-B840-5792AE7A7A6D}"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52627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59</a:t>
            </a:fld>
            <a:endParaRPr lang="en-US" dirty="0"/>
          </a:p>
        </p:txBody>
      </p:sp>
    </p:spTree>
    <p:extLst>
      <p:ext uri="{BB962C8B-B14F-4D97-AF65-F5344CB8AC3E}">
        <p14:creationId xmlns:p14="http://schemas.microsoft.com/office/powerpoint/2010/main" val="1388148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I asked: </a:t>
            </a:r>
            <a:r>
              <a:rPr lang="en-US" sz="2400" kern="0" dirty="0" smtClean="0">
                <a:solidFill>
                  <a:schemeClr val="accent1">
                    <a:lumMod val="50000"/>
                  </a:schemeClr>
                </a:solidFill>
                <a:latin typeface="Levenim MT" panose="02010502060101010101" pitchFamily="2" charset="-79"/>
                <a:cs typeface="Levenim MT" panose="02010502060101010101" pitchFamily="2" charset="-79"/>
              </a:rPr>
              <a:t>What is the most common type of health data that you frequently need to see?</a:t>
            </a:r>
            <a:br>
              <a:rPr lang="en-US" sz="24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Clinical notes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Discharge summaries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Laboratory results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Medications</a:t>
            </a:r>
          </a:p>
          <a:p>
            <a:endParaRPr lang="en-US" dirty="0" smtClean="0"/>
          </a:p>
          <a:p>
            <a:r>
              <a:rPr lang="en-US" dirty="0" smtClean="0"/>
              <a:t>[discuss results]</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6</a:t>
            </a:fld>
            <a:endParaRPr lang="en-US" dirty="0"/>
          </a:p>
        </p:txBody>
      </p:sp>
    </p:spTree>
    <p:extLst>
      <p:ext uri="{BB962C8B-B14F-4D97-AF65-F5344CB8AC3E}">
        <p14:creationId xmlns:p14="http://schemas.microsoft.com/office/powerpoint/2010/main" val="3662355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New</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60</a:t>
            </a:fld>
            <a:endParaRPr lang="en-US" dirty="0"/>
          </a:p>
        </p:txBody>
      </p:sp>
    </p:spTree>
    <p:extLst>
      <p:ext uri="{BB962C8B-B14F-4D97-AF65-F5344CB8AC3E}">
        <p14:creationId xmlns:p14="http://schemas.microsoft.com/office/powerpoint/2010/main" val="22505932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SLIDE</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61</a:t>
            </a:fld>
            <a:endParaRPr lang="en-US" dirty="0"/>
          </a:p>
        </p:txBody>
      </p:sp>
    </p:spTree>
    <p:extLst>
      <p:ext uri="{BB962C8B-B14F-4D97-AF65-F5344CB8AC3E}">
        <p14:creationId xmlns:p14="http://schemas.microsoft.com/office/powerpoint/2010/main" val="9871942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that’s the end of our formal presentation</a:t>
            </a:r>
            <a:r>
              <a:rPr lang="en-US" baseline="0" dirty="0" smtClean="0"/>
              <a:t> – if you haven’t submitted your questions yet, you still have time. Go to the ORANGE ASK THE PRESENTER ICON above our heads to submit your question. We’ll take a short break and be back in just a moment.</a:t>
            </a:r>
          </a:p>
          <a:p>
            <a:endParaRPr lang="en-US" baseline="0" dirty="0" smtClean="0"/>
          </a:p>
          <a:p>
            <a:r>
              <a:rPr lang="en-US" b="1" baseline="0" dirty="0" smtClean="0"/>
              <a:t>[STAND STILL AND SMILE until you hear “mic clear”]</a:t>
            </a:r>
            <a:endParaRPr lang="en-US" b="1"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62</a:t>
            </a:fld>
            <a:endParaRPr lang="en-US" dirty="0"/>
          </a:p>
        </p:txBody>
      </p:sp>
    </p:spTree>
    <p:extLst>
      <p:ext uri="{BB962C8B-B14F-4D97-AF65-F5344CB8AC3E}">
        <p14:creationId xmlns:p14="http://schemas.microsoft.com/office/powerpoint/2010/main" val="39385634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1DA1601D-ABBA-4601-9B49-2703088ECE10}" type="slidenum">
              <a:rPr lang="en-US" altLang="en-US" smtClean="0">
                <a:solidFill>
                  <a:prstClr val="black"/>
                </a:solidFill>
              </a:rPr>
              <a:pPr/>
              <a:t>63</a:t>
            </a:fld>
            <a:endParaRPr lang="en-US" altLang="en-US" smtClean="0">
              <a:solidFill>
                <a:prstClr val="black"/>
              </a:solidFill>
            </a:endParaRPr>
          </a:p>
        </p:txBody>
      </p:sp>
    </p:spTree>
    <p:extLst>
      <p:ext uri="{BB962C8B-B14F-4D97-AF65-F5344CB8AC3E}">
        <p14:creationId xmlns:p14="http://schemas.microsoft.com/office/powerpoint/2010/main" val="2110063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Pause…advance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pPr/>
              <a:t>7</a:t>
            </a:fld>
            <a:endParaRPr lang="en-US" dirty="0"/>
          </a:p>
        </p:txBody>
      </p:sp>
    </p:spTree>
    <p:extLst>
      <p:ext uri="{BB962C8B-B14F-4D97-AF65-F5344CB8AC3E}">
        <p14:creationId xmlns:p14="http://schemas.microsoft.com/office/powerpoint/2010/main" val="334251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457200" fontAlgn="base">
              <a:spcBef>
                <a:spcPct val="0"/>
              </a:spcBef>
              <a:spcAft>
                <a:spcPct val="0"/>
              </a:spcAft>
              <a:defRPr/>
            </a:pPr>
            <a:endParaRPr lang="en-US" sz="1200" dirty="0" smtClean="0">
              <a:solidFill>
                <a:prstClr val="black"/>
              </a:solidFill>
              <a:ea typeface="ＭＳ Ｐゴシック" charset="-128"/>
            </a:endParaRPr>
          </a:p>
          <a:p>
            <a:pPr defTabSz="457200" fontAlgn="base">
              <a:spcBef>
                <a:spcPct val="0"/>
              </a:spcBef>
              <a:spcAft>
                <a:spcPct val="0"/>
              </a:spcAft>
              <a:defRPr/>
            </a:pPr>
            <a:r>
              <a:rPr lang="en-US" sz="1200" dirty="0" smtClean="0">
                <a:solidFill>
                  <a:prstClr val="black"/>
                </a:solidFill>
                <a:ea typeface="ＭＳ Ｐゴシック" charset="-128"/>
              </a:rPr>
              <a:t>By 2017, we </a:t>
            </a:r>
          </a:p>
          <a:p>
            <a:pPr defTabSz="457200" fontAlgn="base">
              <a:spcBef>
                <a:spcPct val="0"/>
              </a:spcBef>
              <a:spcAft>
                <a:spcPct val="0"/>
              </a:spcAft>
              <a:defRPr/>
            </a:pPr>
            <a:r>
              <a:rPr lang="en-US" sz="1200" dirty="0" smtClean="0">
                <a:solidFill>
                  <a:prstClr val="black"/>
                </a:solidFill>
                <a:ea typeface="ＭＳ Ｐゴシック" charset="-128"/>
              </a:rPr>
              <a:t>will have an architecture and framework that supports the lifetime longitudinal record, interoperability, care coordination, and partnership </a:t>
            </a:r>
          </a:p>
          <a:p>
            <a:pPr>
              <a:defRPr/>
            </a:pPr>
            <a:endParaRPr lang="en-US" u="sng" dirty="0" smtClean="0"/>
          </a:p>
          <a:p>
            <a:pPr>
              <a:defRPr/>
            </a:pPr>
            <a:r>
              <a:rPr lang="en-US" u="sng" dirty="0" smtClean="0"/>
              <a:t>Vision</a:t>
            </a:r>
          </a:p>
          <a:p>
            <a:pPr marL="169813" indent="-169813">
              <a:buFont typeface="Arial" pitchFamily="34" charset="0"/>
              <a:buChar char="•"/>
              <a:defRPr/>
            </a:pPr>
            <a:r>
              <a:rPr lang="en-US" dirty="0" smtClean="0"/>
              <a:t>A user experience that integrates information for improved quality and effective clinical decision taking</a:t>
            </a:r>
          </a:p>
          <a:p>
            <a:pPr marL="169813" indent="-169813">
              <a:buFont typeface="Arial" pitchFamily="34" charset="0"/>
              <a:buChar char="•"/>
              <a:defRPr/>
            </a:pPr>
            <a:r>
              <a:rPr lang="en-US" dirty="0" smtClean="0"/>
              <a:t>Multi-provider information sharing tailored to the patient's clinical condition, care goals, and physician best practices</a:t>
            </a:r>
          </a:p>
          <a:p>
            <a:pPr marL="169813" indent="-169813">
              <a:buFont typeface="Arial" pitchFamily="34" charset="0"/>
              <a:buChar char="•"/>
              <a:defRPr/>
            </a:pPr>
            <a:r>
              <a:rPr lang="en-US" dirty="0" smtClean="0"/>
              <a:t>Provides the capability for clinicians and researchers to define and manage patient population data.  A patient population is a cohort formed by applying specific criteria (e.g., age, weight, disease, allergies, location).   "Rural Diabetic Veteran ages 55-65 exhibiting macular degeneration" would be a type of patient population</a:t>
            </a:r>
          </a:p>
          <a:p>
            <a:pPr marL="169813" indent="-169813">
              <a:buFont typeface="Arial" pitchFamily="34" charset="0"/>
              <a:buChar char="•"/>
              <a:defRPr/>
            </a:pPr>
            <a:r>
              <a:rPr lang="en-US" dirty="0" smtClean="0"/>
              <a:t>Management of activities that improve human and material resource utilization and clarify plans of care</a:t>
            </a:r>
          </a:p>
          <a:p>
            <a:pPr marL="169813" indent="-169813">
              <a:buFont typeface="Arial" pitchFamily="34" charset="0"/>
              <a:buChar char="•"/>
              <a:defRPr/>
            </a:pPr>
            <a:r>
              <a:rPr lang="en-US" dirty="0" smtClean="0"/>
              <a:t>Explicit incorporation of patient goals in the care plan, to support patient-defined terms of success</a:t>
            </a:r>
          </a:p>
          <a:p>
            <a:pPr marL="169813" indent="-169813">
              <a:buFont typeface="Arial" pitchFamily="34" charset="0"/>
              <a:buChar char="•"/>
              <a:defRPr/>
            </a:pPr>
            <a:r>
              <a:rPr lang="en-US" dirty="0" smtClean="0"/>
              <a:t>Enterprise-wide deployment</a:t>
            </a:r>
          </a:p>
          <a:p>
            <a:pPr marL="169813" indent="-169813">
              <a:buFont typeface="Arial" pitchFamily="34" charset="0"/>
              <a:buChar char="•"/>
              <a:defRPr/>
            </a:pPr>
            <a:endParaRPr lang="en-US" dirty="0" smtClean="0"/>
          </a:p>
          <a:p>
            <a:pPr marL="0" indent="0">
              <a:buFont typeface="Arial" pitchFamily="34" charset="0"/>
              <a:buNone/>
              <a:defRPr/>
            </a:pPr>
            <a:r>
              <a:rPr lang="en-US" dirty="0" smtClean="0"/>
              <a:t>Acronyms:</a:t>
            </a:r>
          </a:p>
          <a:p>
            <a:pPr defTabSz="342900" eaLnBrk="1" hangingPunct="1"/>
            <a:r>
              <a:rPr lang="en-US" altLang="en-US" sz="1200" b="1" dirty="0" smtClean="0">
                <a:solidFill>
                  <a:prstClr val="black"/>
                </a:solidFill>
              </a:rPr>
              <a:t>DoD </a:t>
            </a:r>
            <a:r>
              <a:rPr lang="en-US" altLang="en-US" sz="1200" dirty="0" smtClean="0">
                <a:solidFill>
                  <a:prstClr val="black"/>
                </a:solidFill>
              </a:rPr>
              <a:t>– Department of Defense</a:t>
            </a:r>
          </a:p>
          <a:p>
            <a:pPr defTabSz="342900" eaLnBrk="1" hangingPunct="1"/>
            <a:r>
              <a:rPr lang="en-US" altLang="en-US" sz="1200" b="1" dirty="0" smtClean="0">
                <a:solidFill>
                  <a:prstClr val="black"/>
                </a:solidFill>
              </a:rPr>
              <a:t>IHS </a:t>
            </a:r>
            <a:r>
              <a:rPr lang="en-US" altLang="en-US" sz="1200" dirty="0" smtClean="0">
                <a:solidFill>
                  <a:prstClr val="black"/>
                </a:solidFill>
              </a:rPr>
              <a:t>– Indian Health Service</a:t>
            </a:r>
          </a:p>
          <a:p>
            <a:pPr defTabSz="342900" eaLnBrk="1" hangingPunct="1"/>
            <a:r>
              <a:rPr lang="en-US" altLang="en-US" sz="1200" b="1" dirty="0" smtClean="0">
                <a:solidFill>
                  <a:prstClr val="black"/>
                </a:solidFill>
              </a:rPr>
              <a:t>VBA</a:t>
            </a:r>
            <a:r>
              <a:rPr lang="en-US" altLang="en-US" sz="1200" dirty="0" smtClean="0">
                <a:solidFill>
                  <a:prstClr val="black"/>
                </a:solidFill>
              </a:rPr>
              <a:t> – Veterans Benefits Administration</a:t>
            </a:r>
          </a:p>
          <a:p>
            <a:pPr marL="0" indent="0">
              <a:buFont typeface="Arial" pitchFamily="34" charset="0"/>
              <a:buNone/>
              <a:defRPr/>
            </a:pPr>
            <a:endParaRPr lang="en-US" dirty="0" smtClean="0"/>
          </a:p>
          <a:p>
            <a:pPr>
              <a:defRPr/>
            </a:pPr>
            <a:endParaRPr lang="en-US" dirty="0"/>
          </a:p>
        </p:txBody>
      </p:sp>
      <p:sp>
        <p:nvSpPr>
          <p:cNvPr id="204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02756" indent="-270291" eaLnBrk="0" hangingPunct="0">
              <a:defRPr>
                <a:solidFill>
                  <a:schemeClr val="tx1"/>
                </a:solidFill>
                <a:latin typeface="Arial" charset="0"/>
                <a:ea typeface="ＭＳ Ｐゴシック" pitchFamily="34" charset="-128"/>
              </a:defRPr>
            </a:lvl2pPr>
            <a:lvl3pPr marL="1081164" indent="-216233" eaLnBrk="0" hangingPunct="0">
              <a:defRPr>
                <a:solidFill>
                  <a:schemeClr val="tx1"/>
                </a:solidFill>
                <a:latin typeface="Arial" charset="0"/>
                <a:ea typeface="ＭＳ Ｐゴシック" pitchFamily="34" charset="-128"/>
              </a:defRPr>
            </a:lvl3pPr>
            <a:lvl4pPr marL="1513629" indent="-216233" eaLnBrk="0" hangingPunct="0">
              <a:defRPr>
                <a:solidFill>
                  <a:schemeClr val="tx1"/>
                </a:solidFill>
                <a:latin typeface="Arial" charset="0"/>
                <a:ea typeface="ＭＳ Ｐゴシック" pitchFamily="34" charset="-128"/>
              </a:defRPr>
            </a:lvl4pPr>
            <a:lvl5pPr marL="1946095" indent="-216233" eaLnBrk="0" hangingPunct="0">
              <a:defRPr>
                <a:solidFill>
                  <a:schemeClr val="tx1"/>
                </a:solidFill>
                <a:latin typeface="Arial" charset="0"/>
                <a:ea typeface="ＭＳ Ｐゴシック" pitchFamily="34" charset="-128"/>
              </a:defRPr>
            </a:lvl5pPr>
            <a:lvl6pPr marL="2378560" indent="-216233" defTabSz="432465" eaLnBrk="0" fontAlgn="base" hangingPunct="0">
              <a:spcBef>
                <a:spcPct val="0"/>
              </a:spcBef>
              <a:spcAft>
                <a:spcPct val="0"/>
              </a:spcAft>
              <a:defRPr>
                <a:solidFill>
                  <a:schemeClr val="tx1"/>
                </a:solidFill>
                <a:latin typeface="Arial" charset="0"/>
                <a:ea typeface="ＭＳ Ｐゴシック" pitchFamily="34" charset="-128"/>
              </a:defRPr>
            </a:lvl6pPr>
            <a:lvl7pPr marL="2811026" indent="-216233" defTabSz="432465" eaLnBrk="0" fontAlgn="base" hangingPunct="0">
              <a:spcBef>
                <a:spcPct val="0"/>
              </a:spcBef>
              <a:spcAft>
                <a:spcPct val="0"/>
              </a:spcAft>
              <a:defRPr>
                <a:solidFill>
                  <a:schemeClr val="tx1"/>
                </a:solidFill>
                <a:latin typeface="Arial" charset="0"/>
                <a:ea typeface="ＭＳ Ｐゴシック" pitchFamily="34" charset="-128"/>
              </a:defRPr>
            </a:lvl7pPr>
            <a:lvl8pPr marL="3243491" indent="-216233" defTabSz="432465" eaLnBrk="0" fontAlgn="base" hangingPunct="0">
              <a:spcBef>
                <a:spcPct val="0"/>
              </a:spcBef>
              <a:spcAft>
                <a:spcPct val="0"/>
              </a:spcAft>
              <a:defRPr>
                <a:solidFill>
                  <a:schemeClr val="tx1"/>
                </a:solidFill>
                <a:latin typeface="Arial" charset="0"/>
                <a:ea typeface="ＭＳ Ｐゴシック" pitchFamily="34" charset="-128"/>
              </a:defRPr>
            </a:lvl8pPr>
            <a:lvl9pPr marL="3675957" indent="-216233" defTabSz="432465"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fld id="{22B21E8A-539C-43B8-A6AE-17467A1295DB}" type="slidenum">
              <a:rPr lang="en-US" altLang="en-US" smtClean="0">
                <a:solidFill>
                  <a:prstClr val="black"/>
                </a:solidFill>
                <a:latin typeface="Levenim MT" panose="02010502060101010101" pitchFamily="2" charset="-79"/>
              </a:rPr>
              <a:pPr eaLnBrk="1" hangingPunct="1">
                <a:defRPr/>
              </a:pPr>
              <a:t>8</a:t>
            </a:fld>
            <a:endParaRPr lang="en-US" altLang="en-US" dirty="0" smtClean="0">
              <a:solidFill>
                <a:prstClr val="black"/>
              </a:solidFill>
              <a:latin typeface="Levenim MT" panose="02010502060101010101" pitchFamily="2" charset="-79"/>
            </a:endParaRPr>
          </a:p>
        </p:txBody>
      </p:sp>
    </p:spTree>
    <p:extLst>
      <p:ext uri="{BB962C8B-B14F-4D97-AF65-F5344CB8AC3E}">
        <p14:creationId xmlns:p14="http://schemas.microsoft.com/office/powerpoint/2010/main" val="173873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p:spPr>
      </p:sp>
      <p:sp>
        <p:nvSpPr>
          <p:cNvPr id="13315" name="Notes Placeholder 2"/>
          <p:cNvSpPr>
            <a:spLocks noGrp="1"/>
          </p:cNvSpPr>
          <p:nvPr>
            <p:ph type="body" idx="1"/>
          </p:nvPr>
        </p:nvSpPr>
        <p:spPr bwMode="auto">
          <a:noFill/>
        </p:spPr>
        <p:txBody>
          <a:bodyPr/>
          <a:lstStyle/>
          <a:p>
            <a:pPr>
              <a:lnSpc>
                <a:spcPct val="90000"/>
              </a:lnSpc>
            </a:pPr>
            <a:r>
              <a:rPr lang="en-US" dirty="0" smtClean="0">
                <a:ea typeface="ＭＳ Ｐゴシック" charset="-128"/>
              </a:rPr>
              <a:t>Our</a:t>
            </a:r>
            <a:r>
              <a:rPr lang="en-US" baseline="0" dirty="0" smtClean="0">
                <a:ea typeface="ＭＳ Ｐゴシック" charset="-128"/>
              </a:rPr>
              <a:t> Systems are deeply intertwined:</a:t>
            </a:r>
          </a:p>
          <a:p>
            <a:pPr>
              <a:lnSpc>
                <a:spcPct val="90000"/>
              </a:lnSpc>
            </a:pPr>
            <a:r>
              <a:rPr lang="en-US" b="1" baseline="0" dirty="0" smtClean="0">
                <a:ea typeface="ＭＳ Ｐゴシック" charset="-128"/>
              </a:rPr>
              <a:t>From content call: (S) </a:t>
            </a:r>
            <a:r>
              <a:rPr lang="en-US" b="0" baseline="0" dirty="0" smtClean="0">
                <a:ea typeface="ＭＳ Ｐゴシック" charset="-128"/>
              </a:rPr>
              <a:t>VA &amp; DoD buy tremendous amount of healthcare from each other! = we MUST share info well together</a:t>
            </a:r>
          </a:p>
          <a:p>
            <a:pPr>
              <a:lnSpc>
                <a:spcPct val="90000"/>
              </a:lnSpc>
            </a:pPr>
            <a:r>
              <a:rPr lang="en-US" baseline="0" dirty="0" smtClean="0">
                <a:ea typeface="ＭＳ Ｐゴシック" charset="-128"/>
              </a:rPr>
              <a:t>==============</a:t>
            </a:r>
          </a:p>
          <a:p>
            <a:pPr>
              <a:lnSpc>
                <a:spcPct val="90000"/>
              </a:lnSpc>
            </a:pPr>
            <a:r>
              <a:rPr lang="en-US" b="1" baseline="0" dirty="0" smtClean="0">
                <a:ea typeface="ＭＳ Ｐゴシック" charset="-128"/>
              </a:rPr>
              <a:t>Slide content; </a:t>
            </a:r>
          </a:p>
          <a:p>
            <a:pPr>
              <a:lnSpc>
                <a:spcPct val="90000"/>
              </a:lnSpc>
            </a:pPr>
            <a:r>
              <a:rPr lang="en-US" baseline="0" dirty="0" smtClean="0">
                <a:ea typeface="ＭＳ Ｐゴシック" charset="-128"/>
              </a:rPr>
              <a:t>Business Case for VA &amp; DOD Data Sharing</a:t>
            </a:r>
          </a:p>
          <a:p>
            <a:r>
              <a:rPr lang="en-US" sz="1800" dirty="0" smtClean="0">
                <a:ea typeface="ＭＳ Ｐゴシック" charset="-128"/>
                <a:cs typeface="Georgia" pitchFamily="18" charset="0"/>
              </a:rPr>
              <a:t>VA and DoD to treat patients in </a:t>
            </a:r>
            <a:r>
              <a:rPr lang="en-US" sz="1800" b="1" dirty="0" smtClean="0">
                <a:ea typeface="ＭＳ Ｐゴシック" charset="-128"/>
                <a:cs typeface="Georgia" pitchFamily="18" charset="0"/>
              </a:rPr>
              <a:t>close proximity </a:t>
            </a:r>
            <a:r>
              <a:rPr lang="en-US" sz="1800" dirty="0" smtClean="0">
                <a:ea typeface="ＭＳ Ｐゴシック" charset="-128"/>
                <a:cs typeface="Georgia" pitchFamily="18" charset="0"/>
              </a:rPr>
              <a:t>or at co-located facilities</a:t>
            </a:r>
          </a:p>
          <a:p>
            <a:pPr lvl="1"/>
            <a:r>
              <a:rPr lang="en-US" b="1" dirty="0" smtClean="0">
                <a:ea typeface="ＭＳ Ｐゴシック" charset="-128"/>
                <a:cs typeface="Georgia" pitchFamily="18" charset="0"/>
              </a:rPr>
              <a:t>Joint venture sites</a:t>
            </a:r>
          </a:p>
          <a:p>
            <a:pPr lvl="1"/>
            <a:r>
              <a:rPr lang="en-US" dirty="0" smtClean="0">
                <a:ea typeface="ＭＳ Ｐゴシック" charset="-128"/>
                <a:cs typeface="Georgia" pitchFamily="18" charset="0"/>
              </a:rPr>
              <a:t>Sharing agreements (</a:t>
            </a:r>
            <a:r>
              <a:rPr lang="en-US" b="1" dirty="0" err="1" smtClean="0">
                <a:ea typeface="ＭＳ Ｐゴシック" charset="-128"/>
                <a:cs typeface="Georgia" pitchFamily="18" charset="0"/>
              </a:rPr>
              <a:t>Polytrauma</a:t>
            </a:r>
            <a:r>
              <a:rPr lang="en-US" dirty="0" smtClean="0">
                <a:ea typeface="ＭＳ Ｐゴシック" charset="-128"/>
                <a:cs typeface="Georgia" pitchFamily="18" charset="0"/>
              </a:rPr>
              <a:t>)</a:t>
            </a:r>
          </a:p>
          <a:p>
            <a:r>
              <a:rPr lang="en-US" sz="1800" dirty="0" smtClean="0">
                <a:ea typeface="ＭＳ Ｐゴシック" charset="-128"/>
                <a:cs typeface="Georgia" pitchFamily="18" charset="0"/>
              </a:rPr>
              <a:t>VA and DoD support a </a:t>
            </a:r>
            <a:r>
              <a:rPr lang="en-US" sz="1800" b="1" dirty="0" smtClean="0">
                <a:ea typeface="ＭＳ Ｐゴシック" charset="-128"/>
                <a:cs typeface="Georgia" pitchFamily="18" charset="0"/>
              </a:rPr>
              <a:t>Reserve/Guard</a:t>
            </a:r>
            <a:r>
              <a:rPr lang="en-US" sz="1800" dirty="0" smtClean="0">
                <a:ea typeface="ＭＳ Ｐゴシック" charset="-128"/>
                <a:cs typeface="Georgia" pitchFamily="18" charset="0"/>
              </a:rPr>
              <a:t> medical care continuum </a:t>
            </a:r>
          </a:p>
          <a:p>
            <a:pPr lvl="1"/>
            <a:r>
              <a:rPr lang="en-US" dirty="0" smtClean="0">
                <a:ea typeface="ＭＳ Ｐゴシック" charset="-128"/>
                <a:cs typeface="Georgia" pitchFamily="18" charset="0"/>
              </a:rPr>
              <a:t>Care in VA post-demobilization</a:t>
            </a:r>
          </a:p>
          <a:p>
            <a:pPr lvl="1"/>
            <a:r>
              <a:rPr lang="en-US" dirty="0" smtClean="0">
                <a:ea typeface="ＭＳ Ｐゴシック" charset="-128"/>
                <a:cs typeface="Georgia" pitchFamily="18" charset="0"/>
              </a:rPr>
              <a:t>Care in Military Health System (MHS) when remobilized </a:t>
            </a:r>
          </a:p>
          <a:p>
            <a:r>
              <a:rPr lang="en-US" sz="1800" dirty="0" smtClean="0">
                <a:ea typeface="ＭＳ Ｐゴシック" charset="-128"/>
                <a:cs typeface="Georgia" pitchFamily="18" charset="0"/>
              </a:rPr>
              <a:t>DoD </a:t>
            </a:r>
            <a:r>
              <a:rPr lang="en-US" sz="1800" dirty="0" err="1" smtClean="0">
                <a:ea typeface="ＭＳ Ｐゴシック" charset="-128"/>
                <a:cs typeface="Georgia" pitchFamily="18" charset="0"/>
              </a:rPr>
              <a:t>Servicemembers</a:t>
            </a:r>
            <a:r>
              <a:rPr lang="en-US" sz="1800" dirty="0" smtClean="0">
                <a:ea typeface="ＭＳ Ｐゴシック" charset="-128"/>
                <a:cs typeface="Georgia" pitchFamily="18" charset="0"/>
              </a:rPr>
              <a:t> come to VA post-separation</a:t>
            </a:r>
          </a:p>
          <a:p>
            <a:pPr lvl="1"/>
            <a:r>
              <a:rPr lang="en-US" b="1" dirty="0" smtClean="0">
                <a:ea typeface="ＭＳ Ｐゴシック" charset="-128"/>
                <a:cs typeface="Georgia" pitchFamily="18" charset="0"/>
              </a:rPr>
              <a:t>Continuity of care</a:t>
            </a:r>
          </a:p>
          <a:p>
            <a:pPr lvl="1"/>
            <a:r>
              <a:rPr lang="en-US" dirty="0" smtClean="0">
                <a:ea typeface="ＭＳ Ｐゴシック" charset="-128"/>
                <a:cs typeface="Georgia" pitchFamily="18" charset="0"/>
              </a:rPr>
              <a:t>Determination of </a:t>
            </a:r>
            <a:r>
              <a:rPr lang="en-US" b="1" dirty="0" smtClean="0">
                <a:ea typeface="ＭＳ Ｐゴシック" charset="-128"/>
                <a:cs typeface="Georgia" pitchFamily="18" charset="0"/>
              </a:rPr>
              <a:t>benefits</a:t>
            </a:r>
            <a:endParaRPr lang="en-US" b="1" dirty="0" smtClean="0">
              <a:ea typeface="ＭＳ Ｐゴシック" charset="-128"/>
            </a:endParaRPr>
          </a:p>
          <a:p>
            <a:pPr>
              <a:lnSpc>
                <a:spcPct val="90000"/>
              </a:lnSpc>
            </a:pPr>
            <a:endParaRPr lang="en-US" dirty="0" smtClean="0">
              <a:ea typeface="ＭＳ Ｐゴシック" charset="-128"/>
            </a:endParaRPr>
          </a:p>
        </p:txBody>
      </p:sp>
      <p:sp>
        <p:nvSpPr>
          <p:cNvPr id="13316" name="Slide Number Placeholder 3"/>
          <p:cNvSpPr>
            <a:spLocks noGrp="1"/>
          </p:cNvSpPr>
          <p:nvPr>
            <p:ph type="sldNum" sz="quarter" idx="5"/>
          </p:nvPr>
        </p:nvSpPr>
        <p:spPr bwMode="auto">
          <a:noFill/>
          <a:ln>
            <a:miter lim="800000"/>
            <a:headEnd/>
            <a:tailEnd/>
          </a:ln>
        </p:spPr>
        <p:txBody>
          <a:bodyPr/>
          <a:lstStyle/>
          <a:p>
            <a:fld id="{C450405A-CB23-4447-9EEC-0EAC20617C06}" type="slidenum">
              <a:rPr lang="en-US" smtClean="0"/>
              <a:pPr/>
              <a:t>9</a:t>
            </a:fld>
            <a:endParaRPr lang="en-US" smtClean="0"/>
          </a:p>
        </p:txBody>
      </p:sp>
    </p:spTree>
    <p:extLst>
      <p:ext uri="{BB962C8B-B14F-4D97-AF65-F5344CB8AC3E}">
        <p14:creationId xmlns:p14="http://schemas.microsoft.com/office/powerpoint/2010/main" val="247459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66589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8120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678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1" y="181779"/>
            <a:ext cx="7477125" cy="276999"/>
          </a:xfrm>
          <a:prstGeom prst="rect">
            <a:avLst/>
          </a:prstGeom>
        </p:spPr>
        <p:txBody>
          <a:bodyPr/>
          <a:lstStyle>
            <a:lvl1pPr>
              <a:defRPr b="1" i="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1031352"/>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1" descr="VA TITLE collage center logo copy"/>
          <p:cNvPicPr>
            <a:picLocks noChangeAspect="1" noChangeArrowheads="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550915" name="Rectangle 3"/>
          <p:cNvSpPr>
            <a:spLocks noGrp="1" noChangeArrowheads="1"/>
          </p:cNvSpPr>
          <p:nvPr>
            <p:ph type="ctrTitle"/>
          </p:nvPr>
        </p:nvSpPr>
        <p:spPr>
          <a:xfrm>
            <a:off x="685800" y="1888800"/>
            <a:ext cx="7772400" cy="1886617"/>
          </a:xfrm>
          <a:prstGeom prst="rect">
            <a:avLst/>
          </a:prstGeom>
          <a:effectLst/>
        </p:spPr>
        <p:txBody>
          <a:bodyPr/>
          <a:lstStyle>
            <a:lvl1pPr algn="ctr">
              <a:defRPr sz="3281" b="1" i="0">
                <a:solidFill>
                  <a:srgbClr val="000066"/>
                </a:solidFill>
                <a:effectLst>
                  <a:outerShdw blurRad="38100" dist="38100" dir="2700000" algn="tl">
                    <a:srgbClr val="C0C0C0"/>
                  </a:outerShdw>
                </a:effectLst>
                <a:latin typeface="Levenim MT" panose="02010502060101010101" pitchFamily="2" charset="-79"/>
              </a:defRPr>
            </a:lvl1pPr>
          </a:lstStyle>
          <a:p>
            <a:r>
              <a:rPr lang="en-US" dirty="0"/>
              <a:t>Click to edit Master title style</a:t>
            </a:r>
          </a:p>
        </p:txBody>
      </p:sp>
    </p:spTree>
    <p:extLst>
      <p:ext uri="{BB962C8B-B14F-4D97-AF65-F5344CB8AC3E}">
        <p14:creationId xmlns:p14="http://schemas.microsoft.com/office/powerpoint/2010/main" val="17861810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1" descr="VA TITLE collage center logo copy"/>
          <p:cNvPicPr>
            <a:picLocks noChangeAspect="1" noChangeArrowheads="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550915" name="Rectangle 3"/>
          <p:cNvSpPr>
            <a:spLocks noGrp="1" noChangeArrowheads="1"/>
          </p:cNvSpPr>
          <p:nvPr>
            <p:ph type="ctrTitle"/>
          </p:nvPr>
        </p:nvSpPr>
        <p:spPr>
          <a:xfrm>
            <a:off x="685800" y="1888800"/>
            <a:ext cx="7772400" cy="1886617"/>
          </a:xfrm>
          <a:prstGeom prst="rect">
            <a:avLst/>
          </a:prstGeom>
          <a:effectLst/>
        </p:spPr>
        <p:txBody>
          <a:bodyPr/>
          <a:lstStyle>
            <a:lvl1pPr algn="ctr">
              <a:defRPr sz="3281" b="1" i="0">
                <a:solidFill>
                  <a:srgbClr val="000066"/>
                </a:solidFill>
                <a:effectLst>
                  <a:outerShdw blurRad="38100" dist="38100" dir="2700000" algn="tl">
                    <a:srgbClr val="C0C0C0"/>
                  </a:outerShdw>
                </a:effectLst>
                <a:latin typeface="Levenim MT" panose="02010502060101010101" pitchFamily="2" charset="-79"/>
              </a:defRPr>
            </a:lvl1pPr>
          </a:lstStyle>
          <a:p>
            <a:r>
              <a:rPr lang="en-US" dirty="0"/>
              <a:t>Click to edit Master title style</a:t>
            </a:r>
          </a:p>
        </p:txBody>
      </p:sp>
    </p:spTree>
    <p:extLst>
      <p:ext uri="{BB962C8B-B14F-4D97-AF65-F5344CB8AC3E}">
        <p14:creationId xmlns:p14="http://schemas.microsoft.com/office/powerpoint/2010/main" val="24545956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4579"/>
            <a:ext cx="7772400" cy="782053"/>
          </a:xfrm>
        </p:spPr>
        <p:txBody>
          <a:bodyPr>
            <a:normAutofit/>
          </a:bodyPr>
          <a:lstStyle>
            <a:lvl1pPr algn="l">
              <a:defRPr sz="4400" b="1">
                <a:solidFill>
                  <a:srgbClr val="2388D3"/>
                </a:solidFill>
                <a:latin typeface="Myriad Pro"/>
                <a:cs typeface="Myriad Pro"/>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573766"/>
            <a:ext cx="7086600" cy="1314450"/>
          </a:xfrm>
        </p:spPr>
        <p:txBody>
          <a:bodyPr/>
          <a:lstStyle>
            <a:lvl1pPr marL="0" indent="0" algn="l">
              <a:buNone/>
              <a:defRPr>
                <a:solidFill>
                  <a:schemeClr val="tx1">
                    <a:lumMod val="65000"/>
                    <a:lumOff val="35000"/>
                  </a:schemeClr>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41143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50021"/>
            <a:ext cx="8229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0290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41640"/>
            <a:ext cx="7772400" cy="1021556"/>
          </a:xfrm>
        </p:spPr>
        <p:txBody>
          <a:bodyPr anchor="t">
            <a:normAutofit/>
          </a:bodyPr>
          <a:lstStyle>
            <a:lvl1pPr algn="l">
              <a:defRPr sz="3600" b="0" cap="none"/>
            </a:lvl1pPr>
          </a:lstStyle>
          <a:p>
            <a:r>
              <a:rPr lang="en-US" smtClean="0"/>
              <a:t>Click to edit Master title style</a:t>
            </a:r>
            <a:endParaRPr lang="en-US" dirty="0"/>
          </a:p>
        </p:txBody>
      </p:sp>
    </p:spTree>
    <p:extLst>
      <p:ext uri="{BB962C8B-B14F-4D97-AF65-F5344CB8AC3E}">
        <p14:creationId xmlns:p14="http://schemas.microsoft.com/office/powerpoint/2010/main" val="3356687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CC9B79-543B-4CAF-9F05-C3D72B987E6D}" type="datetimeFigureOut">
              <a:rPr lang="en-US" altLang="en-US"/>
              <a:pPr>
                <a:defRPr/>
              </a:pPr>
              <a:t>2/25/2015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F9C6A44-7E53-4119-BF92-415FB5D98FC6}" type="slidenum">
              <a:rPr lang="en-US" altLang="en-US"/>
              <a:pPr>
                <a:defRPr/>
              </a:pPr>
              <a:t>‹#›</a:t>
            </a:fld>
            <a:endParaRPr lang="en-US" altLang="en-US"/>
          </a:p>
        </p:txBody>
      </p:sp>
    </p:spTree>
    <p:extLst>
      <p:ext uri="{BB962C8B-B14F-4D97-AF65-F5344CB8AC3E}">
        <p14:creationId xmlns:p14="http://schemas.microsoft.com/office/powerpoint/2010/main" val="340660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825665-ADF5-43F9-B5B8-B43190DB8F55}" type="datetimeFigureOut">
              <a:rPr lang="en-US" altLang="en-US"/>
              <a:pPr>
                <a:defRPr/>
              </a:pPr>
              <a:t>2/25/2015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E2F6F9-EEBB-479B-9B80-3F980F5A8A79}" type="slidenum">
              <a:rPr lang="en-US" altLang="en-US"/>
              <a:pPr>
                <a:defRPr/>
              </a:pPr>
              <a:t>‹#›</a:t>
            </a:fld>
            <a:endParaRPr lang="en-US" altLang="en-US"/>
          </a:p>
        </p:txBody>
      </p:sp>
    </p:spTree>
    <p:extLst>
      <p:ext uri="{BB962C8B-B14F-4D97-AF65-F5344CB8AC3E}">
        <p14:creationId xmlns:p14="http://schemas.microsoft.com/office/powerpoint/2010/main" val="264601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1395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575F789-3848-4DAB-8B37-CC1BD2437A58}" type="datetimeFigureOut">
              <a:rPr lang="en-US" altLang="en-US"/>
              <a:pPr>
                <a:defRPr/>
              </a:pPr>
              <a:t>2/25/2015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BE1390C-5BD7-40D9-B57C-58DAA46F312D}" type="slidenum">
              <a:rPr lang="en-US" altLang="en-US"/>
              <a:pPr>
                <a:defRPr/>
              </a:pPr>
              <a:t>‹#›</a:t>
            </a:fld>
            <a:endParaRPr lang="en-US" altLang="en-US"/>
          </a:p>
        </p:txBody>
      </p:sp>
    </p:spTree>
    <p:extLst>
      <p:ext uri="{BB962C8B-B14F-4D97-AF65-F5344CB8AC3E}">
        <p14:creationId xmlns:p14="http://schemas.microsoft.com/office/powerpoint/2010/main" val="1210420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4FE419-1F43-4633-97BA-5B205DFD2687}" type="datetimeFigureOut">
              <a:rPr lang="en-US" altLang="en-US"/>
              <a:pPr>
                <a:defRPr/>
              </a:pPr>
              <a:t>2/25/2015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1C27CE8-7770-4028-98CF-B75AD489A2B3}" type="slidenum">
              <a:rPr lang="en-US" altLang="en-US"/>
              <a:pPr>
                <a:defRPr/>
              </a:pPr>
              <a:t>‹#›</a:t>
            </a:fld>
            <a:endParaRPr lang="en-US" altLang="en-US"/>
          </a:p>
        </p:txBody>
      </p:sp>
    </p:spTree>
    <p:extLst>
      <p:ext uri="{BB962C8B-B14F-4D97-AF65-F5344CB8AC3E}">
        <p14:creationId xmlns:p14="http://schemas.microsoft.com/office/powerpoint/2010/main" val="27535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6376C2-3DB3-4FA1-A94E-443EFDE5836B}" type="datetimeFigureOut">
              <a:rPr lang="en-US" altLang="en-US"/>
              <a:pPr>
                <a:defRPr/>
              </a:pPr>
              <a:t>2/25/2015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950E561-D2A7-4349-9D0B-3CD2ACA94A31}" type="slidenum">
              <a:rPr lang="en-US" altLang="en-US"/>
              <a:pPr>
                <a:defRPr/>
              </a:pPr>
              <a:t>‹#›</a:t>
            </a:fld>
            <a:endParaRPr lang="en-US" altLang="en-US"/>
          </a:p>
        </p:txBody>
      </p:sp>
    </p:spTree>
    <p:extLst>
      <p:ext uri="{BB962C8B-B14F-4D97-AF65-F5344CB8AC3E}">
        <p14:creationId xmlns:p14="http://schemas.microsoft.com/office/powerpoint/2010/main" val="425366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p:cNvSpPr>
            <a:spLocks noChangeArrowheads="1"/>
          </p:cNvSpPr>
          <p:nvPr/>
        </p:nvSpPr>
        <p:spPr bwMode="auto">
          <a:xfrm>
            <a:off x="1593851" y="353616"/>
            <a:ext cx="5865813" cy="3095625"/>
          </a:xfrm>
          <a:prstGeom prst="rect">
            <a:avLst/>
          </a:prstGeom>
          <a:solidFill>
            <a:schemeClr val="bg1"/>
          </a:solidFill>
          <a:ln w="9525">
            <a:solidFill>
              <a:srgbClr val="D9D9D9"/>
            </a:solidFill>
            <a:miter lim="800000"/>
            <a:headEnd/>
            <a:tailEnd/>
          </a:ln>
          <a:effectLst>
            <a:outerShdw blurRad="40000" dist="20000" dir="5400000" rotWithShape="0">
              <a:srgbClr val="808080">
                <a:alpha val="37999"/>
              </a:srgbClr>
            </a:outerShdw>
          </a:effectLst>
        </p:spPr>
        <p:txBody>
          <a:bodyPr/>
          <a:lstStyle/>
          <a:p>
            <a:pPr defTabSz="457200" eaLnBrk="1" fontAlgn="auto" hangingPunct="1">
              <a:spcBef>
                <a:spcPts val="0"/>
              </a:spcBef>
              <a:spcAft>
                <a:spcPts val="0"/>
              </a:spcAft>
              <a:defRPr/>
            </a:pPr>
            <a:endParaRPr lang="en-US" sz="1800" dirty="0">
              <a:solidFill>
                <a:prstClr val="black"/>
              </a:solidFill>
              <a:latin typeface="Calibri"/>
              <a:ea typeface="MS PGothic" pitchFamily="34" charset="-128"/>
            </a:endParaRPr>
          </a:p>
        </p:txBody>
      </p:sp>
      <p:sp>
        <p:nvSpPr>
          <p:cNvPr id="2" name="Title 1"/>
          <p:cNvSpPr>
            <a:spLocks noGrp="1"/>
          </p:cNvSpPr>
          <p:nvPr>
            <p:ph type="title"/>
          </p:nvPr>
        </p:nvSpPr>
        <p:spPr>
          <a:xfrm>
            <a:off x="1792288" y="3389904"/>
            <a:ext cx="5486400" cy="425054"/>
          </a:xfrm>
        </p:spPr>
        <p:txBody>
          <a:bodyPr anchor="b">
            <a:normAutofit/>
          </a:bodyPr>
          <a:lstStyle>
            <a:lvl1pPr algn="ctr">
              <a:defRPr sz="1800" b="0">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286915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fld id="{110EA4BA-1085-47CB-A422-B48029C7870C}" type="datetimeFigureOut">
              <a:rPr lang="en-US" altLang="en-US"/>
              <a:pPr>
                <a:defRPr/>
              </a:pPr>
              <a:t>2/25/2015</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DA2348D8-1532-4C89-89DA-9691C25D2C65}" type="slidenum">
              <a:rPr lang="en-US" altLang="en-US"/>
              <a:pPr>
                <a:defRPr/>
              </a:pPr>
              <a:t>‹#›</a:t>
            </a:fld>
            <a:endParaRPr lang="en-US" altLang="en-US"/>
          </a:p>
        </p:txBody>
      </p:sp>
    </p:spTree>
    <p:extLst>
      <p:ext uri="{BB962C8B-B14F-4D97-AF65-F5344CB8AC3E}">
        <p14:creationId xmlns:p14="http://schemas.microsoft.com/office/powerpoint/2010/main" val="2695865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4CF797-99E8-465F-84A1-5068F65A9C02}" type="datetimeFigureOut">
              <a:rPr lang="en-US" altLang="en-US"/>
              <a:pPr>
                <a:defRPr/>
              </a:pPr>
              <a:t>2/25/2015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88A0B8-9A9E-4448-85C8-0E127CA495D4}" type="slidenum">
              <a:rPr lang="en-US" altLang="en-US"/>
              <a:pPr>
                <a:defRPr/>
              </a:pPr>
              <a:t>‹#›</a:t>
            </a:fld>
            <a:endParaRPr lang="en-US" altLang="en-US"/>
          </a:p>
        </p:txBody>
      </p:sp>
    </p:spTree>
    <p:extLst>
      <p:ext uri="{BB962C8B-B14F-4D97-AF65-F5344CB8AC3E}">
        <p14:creationId xmlns:p14="http://schemas.microsoft.com/office/powerpoint/2010/main" val="3758462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EB7FEE-FD40-4A0E-9B08-EED2CF7F1CC9}" type="datetimeFigureOut">
              <a:rPr lang="en-US" altLang="en-US"/>
              <a:pPr>
                <a:defRPr/>
              </a:pPr>
              <a:t>2/25/2015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EFAF79-EABE-4814-82FE-C685118A8EBA}" type="slidenum">
              <a:rPr lang="en-US" altLang="en-US"/>
              <a:pPr>
                <a:defRPr/>
              </a:pPr>
              <a:t>‹#›</a:t>
            </a:fld>
            <a:endParaRPr lang="en-US" altLang="en-US"/>
          </a:p>
        </p:txBody>
      </p:sp>
    </p:spTree>
    <p:extLst>
      <p:ext uri="{BB962C8B-B14F-4D97-AF65-F5344CB8AC3E}">
        <p14:creationId xmlns:p14="http://schemas.microsoft.com/office/powerpoint/2010/main" val="1160060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994772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497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959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9304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70814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Tree>
    <p:extLst>
      <p:ext uri="{BB962C8B-B14F-4D97-AF65-F5344CB8AC3E}">
        <p14:creationId xmlns:p14="http://schemas.microsoft.com/office/powerpoint/2010/main" val="192720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p:titleStyle>
    <p:bodyStyle>
      <a:lvl1pPr marL="257175" indent="-257175" algn="l" rtl="0" eaLnBrk="1" fontAlgn="base" hangingPunct="1">
        <a:spcBef>
          <a:spcPct val="20000"/>
        </a:spcBef>
        <a:spcAft>
          <a:spcPct val="0"/>
        </a:spcAft>
        <a:buChar char="•"/>
        <a:defRPr sz="2400">
          <a:solidFill>
            <a:schemeClr val="tx1"/>
          </a:solidFill>
          <a:latin typeface="Levenim MT" panose="02010502060101010101" pitchFamily="2" charset="-79"/>
          <a:ea typeface="+mn-ea"/>
          <a:cs typeface="+mn-cs"/>
        </a:defRPr>
      </a:lvl1pPr>
      <a:lvl2pPr marL="557213" indent="-214313" algn="l" rtl="0" eaLnBrk="1" fontAlgn="base" hangingPunct="1">
        <a:spcBef>
          <a:spcPct val="20000"/>
        </a:spcBef>
        <a:spcAft>
          <a:spcPct val="0"/>
        </a:spcAft>
        <a:buChar char="–"/>
        <a:defRPr sz="2100">
          <a:solidFill>
            <a:schemeClr val="tx1"/>
          </a:solidFill>
          <a:latin typeface="Levenim MT" panose="02010502060101010101" pitchFamily="2" charset="-79"/>
        </a:defRPr>
      </a:lvl2pPr>
      <a:lvl3pPr marL="857250" indent="-171450" algn="l" rtl="0" eaLnBrk="1" fontAlgn="base" hangingPunct="1">
        <a:spcBef>
          <a:spcPct val="20000"/>
        </a:spcBef>
        <a:spcAft>
          <a:spcPct val="0"/>
        </a:spcAft>
        <a:buChar char="•"/>
        <a:defRPr sz="1800">
          <a:solidFill>
            <a:schemeClr val="tx1"/>
          </a:solidFill>
          <a:latin typeface="Levenim MT" panose="02010502060101010101" pitchFamily="2" charset="-79"/>
        </a:defRPr>
      </a:lvl3pPr>
      <a:lvl4pPr marL="1200150" indent="-171450" algn="l" rtl="0" eaLnBrk="1" fontAlgn="base" hangingPunct="1">
        <a:spcBef>
          <a:spcPct val="20000"/>
        </a:spcBef>
        <a:spcAft>
          <a:spcPct val="0"/>
        </a:spcAft>
        <a:buChar char="–"/>
        <a:defRPr sz="1500">
          <a:solidFill>
            <a:schemeClr val="tx1"/>
          </a:solidFill>
          <a:latin typeface="Levenim MT" panose="02010502060101010101" pitchFamily="2" charset="-79"/>
        </a:defRPr>
      </a:lvl4pPr>
      <a:lvl5pPr marL="1543050" indent="-171450" algn="l" rtl="0" eaLnBrk="1" fontAlgn="base" hangingPunct="1">
        <a:spcBef>
          <a:spcPct val="20000"/>
        </a:spcBef>
        <a:spcAft>
          <a:spcPct val="0"/>
        </a:spcAft>
        <a:buChar char="»"/>
        <a:defRPr sz="1500">
          <a:solidFill>
            <a:schemeClr val="tx1"/>
          </a:solidFill>
          <a:latin typeface="Levenim MT" panose="02010502060101010101" pitchFamily="2" charset="-79"/>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a:defRPr/>
            </a:pPr>
            <a:fld id="{2CC002D1-5D57-47C8-B816-64A9A5A88F76}" type="datetimeFigureOut">
              <a:rPr lang="en-US" altLang="en-US">
                <a:latin typeface="Calibri" pitchFamily="34" charset="0"/>
                <a:ea typeface="MS PGothic" pitchFamily="34" charset="-128"/>
              </a:rPr>
              <a:pPr defTabSz="457200">
                <a:defRPr/>
              </a:pPr>
              <a:t>2/25/2015</a:t>
            </a:fld>
            <a:endParaRPr lang="en-US" altLang="en-US">
              <a:latin typeface="Calibri" pitchFamily="34" charset="0"/>
              <a:ea typeface="MS PGothic" pitchFamily="34" charset="-128"/>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a:defRPr/>
            </a:pPr>
            <a:fld id="{AF028334-E9E5-4D53-BB7E-0303B96D4D7E}" type="slidenum">
              <a:rPr lang="en-US" altLang="en-US">
                <a:latin typeface="Calibri" pitchFamily="34" charset="0"/>
                <a:ea typeface="MS PGothic" pitchFamily="34" charset="-128"/>
              </a:rPr>
              <a:pPr defTabSz="457200">
                <a:defRPr/>
              </a:pPr>
              <a:t>‹#›</a:t>
            </a:fld>
            <a:endParaRPr lang="en-US" altLang="en-US">
              <a:latin typeface="Calibri" pitchFamily="34" charset="0"/>
              <a:ea typeface="MS PGothic" pitchFamily="34" charset="-128"/>
            </a:endParaRPr>
          </a:p>
        </p:txBody>
      </p:sp>
    </p:spTree>
    <p:extLst>
      <p:ext uri="{BB962C8B-B14F-4D97-AF65-F5344CB8AC3E}">
        <p14:creationId xmlns:p14="http://schemas.microsoft.com/office/powerpoint/2010/main" val="122541849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457200" rtl="0" eaLnBrk="0" fontAlgn="base" hangingPunct="0">
        <a:spcBef>
          <a:spcPct val="0"/>
        </a:spcBef>
        <a:spcAft>
          <a:spcPct val="0"/>
        </a:spcAft>
        <a:defRPr sz="3600" kern="1200">
          <a:solidFill>
            <a:srgbClr val="2388D3"/>
          </a:solidFill>
          <a:latin typeface="Myriad Pro"/>
          <a:ea typeface="MS PGothic" panose="020B0600070205080204" pitchFamily="34" charset="-128"/>
          <a:cs typeface="Myriad Pro"/>
        </a:defRPr>
      </a:lvl1pPr>
      <a:lvl2pPr algn="l" defTabSz="457200" rtl="0" eaLnBrk="0" fontAlgn="base" hangingPunct="0">
        <a:spcBef>
          <a:spcPct val="0"/>
        </a:spcBef>
        <a:spcAft>
          <a:spcPct val="0"/>
        </a:spcAft>
        <a:defRPr sz="3600">
          <a:solidFill>
            <a:srgbClr val="2388D3"/>
          </a:solidFill>
          <a:latin typeface="Myriad Pro" charset="0"/>
          <a:ea typeface="MS PGothic" panose="020B0600070205080204" pitchFamily="34" charset="-128"/>
          <a:cs typeface="Myriad Pro" charset="0"/>
        </a:defRPr>
      </a:lvl2pPr>
      <a:lvl3pPr algn="l" defTabSz="457200" rtl="0" eaLnBrk="0" fontAlgn="base" hangingPunct="0">
        <a:spcBef>
          <a:spcPct val="0"/>
        </a:spcBef>
        <a:spcAft>
          <a:spcPct val="0"/>
        </a:spcAft>
        <a:defRPr sz="3600">
          <a:solidFill>
            <a:srgbClr val="2388D3"/>
          </a:solidFill>
          <a:latin typeface="Myriad Pro" charset="0"/>
          <a:ea typeface="MS PGothic" panose="020B0600070205080204" pitchFamily="34" charset="-128"/>
          <a:cs typeface="Myriad Pro" charset="0"/>
        </a:defRPr>
      </a:lvl3pPr>
      <a:lvl4pPr algn="l" defTabSz="457200" rtl="0" eaLnBrk="0" fontAlgn="base" hangingPunct="0">
        <a:spcBef>
          <a:spcPct val="0"/>
        </a:spcBef>
        <a:spcAft>
          <a:spcPct val="0"/>
        </a:spcAft>
        <a:defRPr sz="3600">
          <a:solidFill>
            <a:srgbClr val="2388D3"/>
          </a:solidFill>
          <a:latin typeface="Myriad Pro" charset="0"/>
          <a:ea typeface="MS PGothic" panose="020B0600070205080204" pitchFamily="34" charset="-128"/>
          <a:cs typeface="Myriad Pro" charset="0"/>
        </a:defRPr>
      </a:lvl4pPr>
      <a:lvl5pPr algn="l" defTabSz="457200" rtl="0" eaLnBrk="0" fontAlgn="base" hangingPunct="0">
        <a:spcBef>
          <a:spcPct val="0"/>
        </a:spcBef>
        <a:spcAft>
          <a:spcPct val="0"/>
        </a:spcAft>
        <a:defRPr sz="3600">
          <a:solidFill>
            <a:srgbClr val="2388D3"/>
          </a:solidFill>
          <a:latin typeface="Myriad Pro" charset="0"/>
          <a:ea typeface="MS PGothic" panose="020B0600070205080204" pitchFamily="34" charset="-128"/>
          <a:cs typeface="Myriad Pro" charset="0"/>
        </a:defRPr>
      </a:lvl5pPr>
      <a:lvl6pPr marL="457200" algn="l" defTabSz="457200" rtl="0" fontAlgn="base">
        <a:spcBef>
          <a:spcPct val="0"/>
        </a:spcBef>
        <a:spcAft>
          <a:spcPct val="0"/>
        </a:spcAft>
        <a:defRPr sz="3600">
          <a:solidFill>
            <a:srgbClr val="2388D3"/>
          </a:solidFill>
          <a:latin typeface="Myriad Pro" charset="0"/>
          <a:ea typeface="ＭＳ Ｐゴシック" charset="0"/>
        </a:defRPr>
      </a:lvl6pPr>
      <a:lvl7pPr marL="914400" algn="l" defTabSz="457200" rtl="0" fontAlgn="base">
        <a:spcBef>
          <a:spcPct val="0"/>
        </a:spcBef>
        <a:spcAft>
          <a:spcPct val="0"/>
        </a:spcAft>
        <a:defRPr sz="3600">
          <a:solidFill>
            <a:srgbClr val="2388D3"/>
          </a:solidFill>
          <a:latin typeface="Myriad Pro" charset="0"/>
          <a:ea typeface="ＭＳ Ｐゴシック" charset="0"/>
        </a:defRPr>
      </a:lvl7pPr>
      <a:lvl8pPr marL="1371600" algn="l" defTabSz="457200" rtl="0" fontAlgn="base">
        <a:spcBef>
          <a:spcPct val="0"/>
        </a:spcBef>
        <a:spcAft>
          <a:spcPct val="0"/>
        </a:spcAft>
        <a:defRPr sz="3600">
          <a:solidFill>
            <a:srgbClr val="2388D3"/>
          </a:solidFill>
          <a:latin typeface="Myriad Pro" charset="0"/>
          <a:ea typeface="ＭＳ Ｐゴシック" charset="0"/>
        </a:defRPr>
      </a:lvl8pPr>
      <a:lvl9pPr marL="1828800" algn="l" defTabSz="457200" rtl="0" fontAlgn="base">
        <a:spcBef>
          <a:spcPct val="0"/>
        </a:spcBef>
        <a:spcAft>
          <a:spcPct val="0"/>
        </a:spcAft>
        <a:defRPr sz="3600">
          <a:solidFill>
            <a:srgbClr val="2388D3"/>
          </a:solidFill>
          <a:latin typeface="Myriad Pro"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2800" kern="1200">
          <a:solidFill>
            <a:srgbClr val="595959"/>
          </a:solidFill>
          <a:latin typeface="Myriad Pro"/>
          <a:ea typeface="MS PGothic" panose="020B0600070205080204" pitchFamily="34" charset="-128"/>
          <a:cs typeface="Myriad Pro"/>
        </a:defRPr>
      </a:lvl1pPr>
      <a:lvl2pPr marL="742950" indent="-285750" algn="l" defTabSz="457200" rtl="0" eaLnBrk="0" fontAlgn="base" hangingPunct="0">
        <a:spcBef>
          <a:spcPct val="20000"/>
        </a:spcBef>
        <a:spcAft>
          <a:spcPct val="0"/>
        </a:spcAft>
        <a:buFont typeface="Arial" pitchFamily="34" charset="0"/>
        <a:buChar char="–"/>
        <a:defRPr sz="2400" kern="1200">
          <a:solidFill>
            <a:srgbClr val="595959"/>
          </a:solidFill>
          <a:latin typeface="Myriad Pro"/>
          <a:ea typeface="MS PGothic" panose="020B0600070205080204" pitchFamily="34" charset="-128"/>
          <a:cs typeface="Myriad Pro"/>
        </a:defRPr>
      </a:lvl2pPr>
      <a:lvl3pPr marL="1143000" indent="-228600" algn="l" defTabSz="457200" rtl="0" eaLnBrk="0" fontAlgn="base" hangingPunct="0">
        <a:spcBef>
          <a:spcPct val="20000"/>
        </a:spcBef>
        <a:spcAft>
          <a:spcPct val="0"/>
        </a:spcAft>
        <a:buFont typeface="Arial" pitchFamily="34" charset="0"/>
        <a:buChar char="•"/>
        <a:defRPr sz="2000" kern="1200">
          <a:solidFill>
            <a:srgbClr val="595959"/>
          </a:solidFill>
          <a:latin typeface="Myriad Pro"/>
          <a:ea typeface="MS PGothic" panose="020B0600070205080204" pitchFamily="34" charset="-128"/>
          <a:cs typeface="Myriad Pro"/>
        </a:defRPr>
      </a:lvl3pPr>
      <a:lvl4pPr marL="1600200" indent="-228600" algn="l" defTabSz="457200" rtl="0" eaLnBrk="0" fontAlgn="base" hangingPunct="0">
        <a:spcBef>
          <a:spcPct val="20000"/>
        </a:spcBef>
        <a:spcAft>
          <a:spcPct val="0"/>
        </a:spcAft>
        <a:buFont typeface="Arial" pitchFamily="34" charset="0"/>
        <a:buChar char="–"/>
        <a:defRPr kern="1200">
          <a:solidFill>
            <a:srgbClr val="595959"/>
          </a:solidFill>
          <a:latin typeface="Myriad Pro"/>
          <a:ea typeface="MS PGothic" panose="020B0600070205080204" pitchFamily="34" charset="-128"/>
          <a:cs typeface="Myriad Pro"/>
        </a:defRPr>
      </a:lvl4pPr>
      <a:lvl5pPr marL="2057400" indent="-228600" algn="l" defTabSz="457200" rtl="0" eaLnBrk="0" fontAlgn="base" hangingPunct="0">
        <a:spcBef>
          <a:spcPct val="20000"/>
        </a:spcBef>
        <a:spcAft>
          <a:spcPct val="0"/>
        </a:spcAft>
        <a:buFont typeface="Arial" pitchFamily="34" charset="0"/>
        <a:buChar char="»"/>
        <a:defRPr kern="1200">
          <a:solidFill>
            <a:srgbClr val="595959"/>
          </a:solidFill>
          <a:latin typeface="Myriad Pro"/>
          <a:ea typeface="MS PGothic" panose="020B0600070205080204"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2.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8.png"/><Relationship Id="rId7" Type="http://schemas.microsoft.com/office/2007/relationships/hdphoto" Target="../media/hdphoto11.wdp"/><Relationship Id="rId12" Type="http://schemas.openxmlformats.org/officeDocument/2006/relationships/image" Target="../media/image33.png"/><Relationship Id="rId17" Type="http://schemas.microsoft.com/office/2007/relationships/hdphoto" Target="../media/hdphoto14.wdp"/><Relationship Id="rId2" Type="http://schemas.openxmlformats.org/officeDocument/2006/relationships/notesSlide" Target="../notesSlides/notesSlide20.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13.wdp"/><Relationship Id="rId5" Type="http://schemas.openxmlformats.org/officeDocument/2006/relationships/image" Target="../media/image29.png"/><Relationship Id="rId15" Type="http://schemas.openxmlformats.org/officeDocument/2006/relationships/image" Target="../media/image36.png"/><Relationship Id="rId10" Type="http://schemas.openxmlformats.org/officeDocument/2006/relationships/image" Target="../media/image32.png"/><Relationship Id="rId4" Type="http://schemas.microsoft.com/office/2007/relationships/hdphoto" Target="../media/hdphoto1.wdp"/><Relationship Id="rId9" Type="http://schemas.microsoft.com/office/2007/relationships/hdphoto" Target="../media/hdphoto12.wdp"/><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6.wdp"/></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6.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2.png"/><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7.wdp"/></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8.png"/><Relationship Id="rId7" Type="http://schemas.openxmlformats.org/officeDocument/2006/relationships/diagramColors" Target="../diagrams/colors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0.png"/><Relationship Id="rId4" Type="http://schemas.openxmlformats.org/officeDocument/2006/relationships/diagramData" Target="../diagrams/data2.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0.png"/><Relationship Id="rId7" Type="http://schemas.openxmlformats.org/officeDocument/2006/relationships/diagramColors" Target="../diagrams/colors1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2.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64.png"/><Relationship Id="rId7" Type="http://schemas.openxmlformats.org/officeDocument/2006/relationships/image" Target="../media/image66.png"/><Relationship Id="rId12" Type="http://schemas.microsoft.com/office/2007/relationships/hdphoto" Target="../media/hdphoto21.wdp"/><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microsoft.com/office/2007/relationships/hdphoto" Target="../media/hdphoto18.wdp"/><Relationship Id="rId11" Type="http://schemas.openxmlformats.org/officeDocument/2006/relationships/image" Target="../media/image68.png"/><Relationship Id="rId5" Type="http://schemas.openxmlformats.org/officeDocument/2006/relationships/image" Target="../media/image65.png"/><Relationship Id="rId10" Type="http://schemas.microsoft.com/office/2007/relationships/hdphoto" Target="../media/hdphoto20.wdp"/><Relationship Id="rId4" Type="http://schemas.microsoft.com/office/2007/relationships/hdphoto" Target="../media/hdphoto16.wdp"/><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23.wdp"/><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1.png"/><Relationship Id="rId5" Type="http://schemas.microsoft.com/office/2007/relationships/hdphoto" Target="../media/hdphoto22.wdp"/><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24.wdp"/></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74.png"/><Relationship Id="rId4" Type="http://schemas.microsoft.com/office/2007/relationships/hdphoto" Target="../media/hdphoto25.wdp"/></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26.wdp"/></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microsoft.com/office/2007/relationships/hdphoto" Target="../media/hdphoto27.wdp"/></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microsoft.com/office/2007/relationships/hdphoto" Target="../media/hdphoto27.wdp"/></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microsoft.com/office/2007/relationships/hdphoto" Target="../media/hdphoto27.wdp"/></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27.wdp"/></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go.va.gov/vista_evolution" TargetMode="External"/><Relationship Id="rId2" Type="http://schemas.openxmlformats.org/officeDocument/2006/relationships/notesSlide" Target="../notesSlides/notesSlide63.xml"/><Relationship Id="rId1" Type="http://schemas.openxmlformats.org/officeDocument/2006/relationships/slideLayout" Target="../slideLayouts/slideLayout16.xml"/><Relationship Id="rId6" Type="http://schemas.openxmlformats.org/officeDocument/2006/relationships/hyperlink" Target="https://vaforumfor.us/groups/jlv-newsfeed" TargetMode="External"/><Relationship Id="rId5" Type="http://schemas.openxmlformats.org/officeDocument/2006/relationships/hyperlink" Target="mailto:rachel.wiebe@va.gov" TargetMode="External"/><Relationship Id="rId4" Type="http://schemas.openxmlformats.org/officeDocument/2006/relationships/hyperlink" Target="http://vaww.oed.portal.va.gov/pm/iehr/vista_evolution/eHM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TextBox 40" descr="Marcia Pickard &amp; Shane McNamee&#10;"/>
          <p:cNvSpPr txBox="1"/>
          <p:nvPr/>
        </p:nvSpPr>
        <p:spPr>
          <a:xfrm>
            <a:off x="0" y="209550"/>
            <a:ext cx="9144000" cy="707886"/>
          </a:xfrm>
          <a:prstGeom prst="rect">
            <a:avLst/>
          </a:prstGeom>
          <a:noFill/>
        </p:spPr>
        <p:txBody>
          <a:bodyPr wrap="square" rtlCol="0">
            <a:spAutoFit/>
          </a:bodyPr>
          <a:lstStyle/>
          <a:p>
            <a:pPr algn="ctr"/>
            <a:r>
              <a:rPr lang="en-US" sz="4000" dirty="0" smtClean="0">
                <a:solidFill>
                  <a:schemeClr val="accent3">
                    <a:lumMod val="75000"/>
                  </a:schemeClr>
                </a:solidFill>
                <a:latin typeface="Levenim MT" panose="02010502060101010101" pitchFamily="2" charset="-79"/>
                <a:cs typeface="Levenim MT" panose="02010502060101010101" pitchFamily="2" charset="-79"/>
              </a:rPr>
              <a:t>Marcia Pickard &amp; Shane McNamee</a:t>
            </a:r>
            <a:endParaRPr lang="en-US" sz="4000" dirty="0">
              <a:solidFill>
                <a:schemeClr val="accent3">
                  <a:lumMod val="75000"/>
                </a:schemeClr>
              </a:solidFill>
              <a:latin typeface="Levenim MT" panose="02010502060101010101" pitchFamily="2" charset="-79"/>
              <a:cs typeface="Levenim MT" panose="02010502060101010101" pitchFamily="2" charset="-79"/>
            </a:endParaRPr>
          </a:p>
        </p:txBody>
      </p:sp>
      <p:grpSp>
        <p:nvGrpSpPr>
          <p:cNvPr id="33" name="Group 32" descr="&quot; &quot;"/>
          <p:cNvGrpSpPr/>
          <p:nvPr/>
        </p:nvGrpSpPr>
        <p:grpSpPr>
          <a:xfrm>
            <a:off x="-533400" y="3757890"/>
            <a:ext cx="10383266" cy="152400"/>
            <a:chOff x="-228600" y="3943350"/>
            <a:chExt cx="10383266" cy="152400"/>
          </a:xfrm>
        </p:grpSpPr>
        <p:grpSp>
          <p:nvGrpSpPr>
            <p:cNvPr id="28" name="Group 27"/>
            <p:cNvGrpSpPr/>
            <p:nvPr/>
          </p:nvGrpSpPr>
          <p:grpSpPr>
            <a:xfrm>
              <a:off x="-228600" y="3943350"/>
              <a:ext cx="10383266" cy="76200"/>
              <a:chOff x="-533400" y="3985283"/>
              <a:chExt cx="10383266" cy="76200"/>
            </a:xfrm>
          </p:grpSpPr>
          <p:cxnSp>
            <p:nvCxnSpPr>
              <p:cNvPr id="29" name="Straight Connector 28" descr="&quot; &quot;"/>
              <p:cNvCxnSpPr/>
              <p:nvPr/>
            </p:nvCxnSpPr>
            <p:spPr>
              <a:xfrm>
                <a:off x="-533400" y="3985283"/>
                <a:ext cx="1038326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descr="&quot; &quot;"/>
              <p:cNvCxnSpPr/>
              <p:nvPr/>
            </p:nvCxnSpPr>
            <p:spPr>
              <a:xfrm>
                <a:off x="-533400" y="4061483"/>
                <a:ext cx="1038326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descr="&quot; &quot;"/>
            <p:cNvCxnSpPr/>
            <p:nvPr/>
          </p:nvCxnSpPr>
          <p:spPr>
            <a:xfrm>
              <a:off x="-228600" y="4095750"/>
              <a:ext cx="1038326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descr="&quot; &quot;"/>
          <p:cNvSpPr txBox="1"/>
          <p:nvPr/>
        </p:nvSpPr>
        <p:spPr>
          <a:xfrm>
            <a:off x="6858000" y="2527089"/>
            <a:ext cx="2404776" cy="1631216"/>
          </a:xfrm>
          <a:prstGeom prst="rect">
            <a:avLst/>
          </a:prstGeom>
          <a:noFill/>
        </p:spPr>
        <p:txBody>
          <a:bodyPr wrap="square" rtlCol="0">
            <a:spAutoFit/>
          </a:bodyPr>
          <a:lstStyle/>
          <a:p>
            <a:r>
              <a:rPr lang="en-US" sz="10000" dirty="0" smtClean="0">
                <a:solidFill>
                  <a:schemeClr val="accent3">
                    <a:lumMod val="60000"/>
                    <a:lumOff val="40000"/>
                  </a:schemeClr>
                </a:solidFill>
                <a:latin typeface="Levenim MT" panose="02010502060101010101" pitchFamily="2" charset="-79"/>
                <a:cs typeface="Levenim MT" panose="02010502060101010101" pitchFamily="2" charset="-79"/>
              </a:rPr>
              <a:t>JLV</a:t>
            </a:r>
            <a:endParaRPr lang="en-US" sz="12000" dirty="0">
              <a:solidFill>
                <a:schemeClr val="accent3">
                  <a:lumMod val="60000"/>
                  <a:lumOff val="40000"/>
                </a:schemeClr>
              </a:solidFill>
              <a:latin typeface="Levenim MT" panose="02010502060101010101" pitchFamily="2" charset="-79"/>
              <a:cs typeface="Levenim MT" panose="02010502060101010101" pitchFamily="2" charset="-79"/>
            </a:endParaRPr>
          </a:p>
        </p:txBody>
      </p:sp>
      <p:sp>
        <p:nvSpPr>
          <p:cNvPr id="25" name="TextBox 24" descr="&quot; &quot;"/>
          <p:cNvSpPr txBox="1"/>
          <p:nvPr/>
        </p:nvSpPr>
        <p:spPr>
          <a:xfrm>
            <a:off x="1163030" y="2558105"/>
            <a:ext cx="4094770" cy="1569660"/>
          </a:xfrm>
          <a:prstGeom prst="rect">
            <a:avLst/>
          </a:prstGeom>
          <a:noFill/>
        </p:spPr>
        <p:txBody>
          <a:bodyPr wrap="square" rtlCol="0">
            <a:spAutoFit/>
          </a:bodyPr>
          <a:lstStyle/>
          <a:p>
            <a:pPr algn="r"/>
            <a:r>
              <a:rPr lang="en-US" sz="9600" dirty="0" err="1" smtClean="0">
                <a:solidFill>
                  <a:schemeClr val="accent3">
                    <a:lumMod val="60000"/>
                    <a:lumOff val="40000"/>
                  </a:schemeClr>
                </a:solidFill>
                <a:latin typeface="Levenim MT" panose="02010502060101010101" pitchFamily="2" charset="-79"/>
                <a:cs typeface="Levenim MT" panose="02010502060101010101" pitchFamily="2" charset="-79"/>
              </a:rPr>
              <a:t>eHMP</a:t>
            </a:r>
            <a:endParaRPr lang="en-US" sz="9600" dirty="0">
              <a:solidFill>
                <a:schemeClr val="accent3">
                  <a:lumMod val="60000"/>
                  <a:lumOff val="40000"/>
                </a:schemeClr>
              </a:solidFill>
              <a:latin typeface="Levenim MT" panose="02010502060101010101" pitchFamily="2" charset="-79"/>
              <a:cs typeface="Levenim MT" panose="02010502060101010101" pitchFamily="2" charset="-79"/>
            </a:endParaRPr>
          </a:p>
        </p:txBody>
      </p:sp>
      <p:sp>
        <p:nvSpPr>
          <p:cNvPr id="6" name="TextBox 5" descr="eHMP"/>
          <p:cNvSpPr txBox="1"/>
          <p:nvPr/>
        </p:nvSpPr>
        <p:spPr>
          <a:xfrm>
            <a:off x="1086830" y="2554621"/>
            <a:ext cx="4094770" cy="1569660"/>
          </a:xfrm>
          <a:prstGeom prst="rect">
            <a:avLst/>
          </a:prstGeom>
          <a:noFill/>
        </p:spPr>
        <p:txBody>
          <a:bodyPr wrap="square" rtlCol="0">
            <a:spAutoFit/>
          </a:bodyPr>
          <a:lstStyle/>
          <a:p>
            <a:pPr algn="r"/>
            <a:r>
              <a:rPr lang="en-US" sz="9600" dirty="0" err="1" smtClean="0">
                <a:solidFill>
                  <a:schemeClr val="accent3">
                    <a:lumMod val="75000"/>
                  </a:schemeClr>
                </a:solidFill>
                <a:latin typeface="Levenim MT" panose="02010502060101010101" pitchFamily="2" charset="-79"/>
                <a:cs typeface="Levenim MT" panose="02010502060101010101" pitchFamily="2" charset="-79"/>
              </a:rPr>
              <a:t>eHMP</a:t>
            </a:r>
            <a:endParaRPr lang="en-US" sz="9600" dirty="0">
              <a:solidFill>
                <a:schemeClr val="accent3">
                  <a:lumMod val="75000"/>
                </a:schemeClr>
              </a:solidFill>
              <a:latin typeface="Levenim MT" panose="02010502060101010101" pitchFamily="2" charset="-79"/>
              <a:cs typeface="Levenim MT" panose="02010502060101010101" pitchFamily="2" charset="-79"/>
            </a:endParaRPr>
          </a:p>
        </p:txBody>
      </p:sp>
      <p:sp>
        <p:nvSpPr>
          <p:cNvPr id="8" name="TextBox 7" descr="JLV&#10;"/>
          <p:cNvSpPr txBox="1"/>
          <p:nvPr/>
        </p:nvSpPr>
        <p:spPr>
          <a:xfrm>
            <a:off x="6781800" y="2522919"/>
            <a:ext cx="2404776" cy="1631216"/>
          </a:xfrm>
          <a:prstGeom prst="rect">
            <a:avLst/>
          </a:prstGeom>
          <a:noFill/>
        </p:spPr>
        <p:txBody>
          <a:bodyPr wrap="square" rtlCol="0">
            <a:spAutoFit/>
          </a:bodyPr>
          <a:lstStyle/>
          <a:p>
            <a:r>
              <a:rPr lang="en-US" sz="10000" dirty="0" smtClean="0">
                <a:solidFill>
                  <a:schemeClr val="accent3">
                    <a:lumMod val="75000"/>
                  </a:schemeClr>
                </a:solidFill>
                <a:latin typeface="Levenim MT" panose="02010502060101010101" pitchFamily="2" charset="-79"/>
                <a:cs typeface="Levenim MT" panose="02010502060101010101" pitchFamily="2" charset="-79"/>
              </a:rPr>
              <a:t>JLV</a:t>
            </a:r>
            <a:endParaRPr lang="en-US" sz="12000" dirty="0">
              <a:solidFill>
                <a:schemeClr val="accent3">
                  <a:lumMod val="75000"/>
                </a:schemeClr>
              </a:solidFill>
              <a:latin typeface="Levenim MT" panose="02010502060101010101" pitchFamily="2" charset="-79"/>
              <a:cs typeface="Levenim MT" panose="02010502060101010101" pitchFamily="2" charset="-79"/>
            </a:endParaRPr>
          </a:p>
        </p:txBody>
      </p:sp>
      <p:grpSp>
        <p:nvGrpSpPr>
          <p:cNvPr id="23" name="Group 22" descr="Enterprise Health Management Platform and Joint legacy Viewer"/>
          <p:cNvGrpSpPr/>
          <p:nvPr/>
        </p:nvGrpSpPr>
        <p:grpSpPr>
          <a:xfrm>
            <a:off x="2514601" y="2079575"/>
            <a:ext cx="5710901" cy="3616375"/>
            <a:chOff x="-402332" y="1882987"/>
            <a:chExt cx="5710901" cy="3616375"/>
          </a:xfrm>
        </p:grpSpPr>
        <p:sp>
          <p:nvSpPr>
            <p:cNvPr id="18" name="TextBox 17"/>
            <p:cNvSpPr txBox="1"/>
            <p:nvPr/>
          </p:nvSpPr>
          <p:spPr>
            <a:xfrm>
              <a:off x="-402332" y="3758112"/>
              <a:ext cx="2514600" cy="1015663"/>
            </a:xfrm>
            <a:prstGeom prst="rect">
              <a:avLst/>
            </a:prstGeom>
            <a:noFill/>
          </p:spPr>
          <p:txBody>
            <a:bodyPr wrap="square" rtlCol="0">
              <a:spAutoFit/>
            </a:bodyPr>
            <a:lstStyle/>
            <a:p>
              <a:pPr algn="r"/>
              <a:r>
                <a:rPr lang="en-US" sz="2000" dirty="0" smtClean="0">
                  <a:solidFill>
                    <a:schemeClr val="accent3">
                      <a:lumMod val="75000"/>
                    </a:schemeClr>
                  </a:solidFill>
                  <a:latin typeface="Levenim MT" panose="02010502060101010101" pitchFamily="2" charset="-79"/>
                  <a:cs typeface="Levenim MT" panose="02010502060101010101" pitchFamily="2" charset="-79"/>
                </a:rPr>
                <a:t>Enterprise Health Management Platform</a:t>
              </a:r>
              <a:endParaRPr lang="en-US" sz="2000" dirty="0">
                <a:solidFill>
                  <a:schemeClr val="accent3">
                    <a:lumMod val="75000"/>
                  </a:schemeClr>
                </a:solidFill>
                <a:latin typeface="Levenim MT" panose="02010502060101010101" pitchFamily="2" charset="-79"/>
                <a:cs typeface="Levenim MT" panose="02010502060101010101" pitchFamily="2" charset="-79"/>
              </a:endParaRPr>
            </a:p>
          </p:txBody>
        </p:sp>
        <p:sp>
          <p:nvSpPr>
            <p:cNvPr id="20" name="TextBox 19"/>
            <p:cNvSpPr txBox="1"/>
            <p:nvPr/>
          </p:nvSpPr>
          <p:spPr>
            <a:xfrm>
              <a:off x="3953467" y="3754722"/>
              <a:ext cx="1355102" cy="1015663"/>
            </a:xfrm>
            <a:prstGeom prst="rect">
              <a:avLst/>
            </a:prstGeom>
            <a:noFill/>
          </p:spPr>
          <p:txBody>
            <a:bodyPr wrap="square" rtlCol="0">
              <a:spAutoFit/>
            </a:bodyPr>
            <a:lstStyle/>
            <a:p>
              <a:r>
                <a:rPr lang="en-US" sz="2000" dirty="0" smtClean="0">
                  <a:solidFill>
                    <a:schemeClr val="accent3">
                      <a:lumMod val="75000"/>
                    </a:schemeClr>
                  </a:solidFill>
                  <a:latin typeface="Levenim MT" panose="02010502060101010101" pitchFamily="2" charset="-79"/>
                  <a:cs typeface="Levenim MT" panose="02010502060101010101" pitchFamily="2" charset="-79"/>
                </a:rPr>
                <a:t>Joint Legacy Viewer</a:t>
              </a:r>
              <a:endParaRPr lang="en-US" sz="2000" dirty="0">
                <a:solidFill>
                  <a:schemeClr val="accent3">
                    <a:lumMod val="75000"/>
                  </a:schemeClr>
                </a:solidFill>
                <a:latin typeface="Levenim MT" panose="02010502060101010101" pitchFamily="2" charset="-79"/>
                <a:cs typeface="Levenim MT" panose="02010502060101010101" pitchFamily="2" charset="-79"/>
              </a:endParaRPr>
            </a:p>
          </p:txBody>
        </p:sp>
        <p:sp>
          <p:nvSpPr>
            <p:cNvPr id="7" name="TextBox 6"/>
            <p:cNvSpPr txBox="1"/>
            <p:nvPr/>
          </p:nvSpPr>
          <p:spPr>
            <a:xfrm>
              <a:off x="2112267" y="1882987"/>
              <a:ext cx="1219200" cy="3616375"/>
            </a:xfrm>
            <a:prstGeom prst="rect">
              <a:avLst/>
            </a:prstGeom>
            <a:noFill/>
          </p:spPr>
          <p:txBody>
            <a:bodyPr wrap="square" rtlCol="0">
              <a:spAutoFit/>
            </a:bodyPr>
            <a:lstStyle/>
            <a:p>
              <a:r>
                <a:rPr lang="en-US" sz="22900" dirty="0" smtClean="0">
                  <a:solidFill>
                    <a:schemeClr val="accent3">
                      <a:lumMod val="75000"/>
                    </a:schemeClr>
                  </a:solidFill>
                  <a:latin typeface="Corbel" panose="020B0503020204020204" pitchFamily="34" charset="0"/>
                  <a:cs typeface="Levenim MT" panose="02010502060101010101" pitchFamily="2" charset="-79"/>
                </a:rPr>
                <a:t>&amp;</a:t>
              </a:r>
              <a:endParaRPr lang="en-US" sz="22900" dirty="0">
                <a:solidFill>
                  <a:schemeClr val="accent3">
                    <a:lumMod val="75000"/>
                  </a:schemeClr>
                </a:solidFill>
                <a:latin typeface="Corbel" panose="020B0503020204020204" pitchFamily="34" charset="0"/>
                <a:cs typeface="Levenim MT" panose="02010502060101010101" pitchFamily="2" charset="-79"/>
              </a:endParaRPr>
            </a:p>
          </p:txBody>
        </p:sp>
      </p:grpSp>
      <p:grpSp>
        <p:nvGrpSpPr>
          <p:cNvPr id="34" name="Group 33" descr="&quot; &quot;"/>
          <p:cNvGrpSpPr/>
          <p:nvPr/>
        </p:nvGrpSpPr>
        <p:grpSpPr>
          <a:xfrm>
            <a:off x="-609600" y="819150"/>
            <a:ext cx="10383266" cy="152400"/>
            <a:chOff x="-228600" y="3943350"/>
            <a:chExt cx="10383266" cy="152400"/>
          </a:xfrm>
        </p:grpSpPr>
        <p:grpSp>
          <p:nvGrpSpPr>
            <p:cNvPr id="35" name="Group 34"/>
            <p:cNvGrpSpPr/>
            <p:nvPr/>
          </p:nvGrpSpPr>
          <p:grpSpPr>
            <a:xfrm>
              <a:off x="-228600" y="3943350"/>
              <a:ext cx="10383266" cy="76200"/>
              <a:chOff x="-533400" y="3985283"/>
              <a:chExt cx="10383266" cy="76200"/>
            </a:xfrm>
          </p:grpSpPr>
          <p:cxnSp>
            <p:nvCxnSpPr>
              <p:cNvPr id="37" name="Straight Connector 36" descr="&quot; &quot;"/>
              <p:cNvCxnSpPr/>
              <p:nvPr/>
            </p:nvCxnSpPr>
            <p:spPr>
              <a:xfrm>
                <a:off x="-533400" y="3985283"/>
                <a:ext cx="1038326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descr="&quot; &quot;"/>
              <p:cNvCxnSpPr/>
              <p:nvPr/>
            </p:nvCxnSpPr>
            <p:spPr>
              <a:xfrm>
                <a:off x="-533400" y="4061483"/>
                <a:ext cx="1038326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descr="&quot; &quot;"/>
            <p:cNvCxnSpPr/>
            <p:nvPr/>
          </p:nvCxnSpPr>
          <p:spPr>
            <a:xfrm>
              <a:off x="-228600" y="4095750"/>
              <a:ext cx="1038326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2" name="Picture 21" descr="VistA Evolu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2" y="1020832"/>
            <a:ext cx="7456038" cy="1703318"/>
          </a:xfrm>
          <a:prstGeom prst="rect">
            <a:avLst/>
          </a:prstGeom>
        </p:spPr>
      </p:pic>
    </p:spTree>
    <p:extLst>
      <p:ext uri="{BB962C8B-B14F-4D97-AF65-F5344CB8AC3E}">
        <p14:creationId xmlns:p14="http://schemas.microsoft.com/office/powerpoint/2010/main" val="158485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Map of the United States showing the VA Purchased Health Care FY12 to FY12 total: $212 Mil"/>
          <p:cNvGrpSpPr/>
          <p:nvPr/>
        </p:nvGrpSpPr>
        <p:grpSpPr>
          <a:xfrm>
            <a:off x="71761" y="0"/>
            <a:ext cx="9072239" cy="5143499"/>
            <a:chOff x="71761" y="0"/>
            <a:chExt cx="9072239" cy="5143499"/>
          </a:xfrm>
        </p:grpSpPr>
        <p:pic>
          <p:nvPicPr>
            <p:cNvPr id="2050" name="Picture 2"/>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 t="10320" r="1122" b="1032"/>
            <a:stretch/>
          </p:blipFill>
          <p:spPr bwMode="auto">
            <a:xfrm>
              <a:off x="71761" y="0"/>
              <a:ext cx="7014839"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ular Callout 4"/>
            <p:cNvSpPr/>
            <p:nvPr/>
          </p:nvSpPr>
          <p:spPr bwMode="auto">
            <a:xfrm>
              <a:off x="6124255" y="1040304"/>
              <a:ext cx="2867345" cy="2051598"/>
            </a:xfrm>
            <a:prstGeom prst="wedgeRectCallout">
              <a:avLst>
                <a:gd name="adj1" fmla="val -46240"/>
                <a:gd name="adj2" fmla="val 73916"/>
              </a:avLst>
            </a:prstGeom>
            <a:solidFill>
              <a:schemeClr val="bg1">
                <a:lumMod val="65000"/>
                <a:alpha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a:xfrm>
              <a:off x="6007950" y="1091316"/>
              <a:ext cx="3136050" cy="1246495"/>
            </a:xfrm>
            <a:prstGeom prst="rect">
              <a:avLst/>
            </a:prstGeom>
          </p:spPr>
          <p:txBody>
            <a:bodyPr wrap="square">
              <a:spAutoFit/>
            </a:bodyPr>
            <a:lstStyle/>
            <a:p>
              <a:pPr algn="ctr">
                <a:lnSpc>
                  <a:spcPts val="3000"/>
                </a:lnSpc>
              </a:pPr>
              <a:r>
                <a:rPr lang="en-US" sz="2800" b="1" dirty="0" smtClean="0">
                  <a:solidFill>
                    <a:schemeClr val="accent2">
                      <a:lumMod val="75000"/>
                    </a:schemeClr>
                  </a:solidFill>
                  <a:latin typeface="Levenim MT" panose="02010502060101010101" pitchFamily="2" charset="-79"/>
                </a:rPr>
                <a:t>VA Purchase Health Care</a:t>
              </a:r>
            </a:p>
            <a:p>
              <a:pPr algn="ctr">
                <a:lnSpc>
                  <a:spcPts val="3000"/>
                </a:lnSpc>
              </a:pPr>
              <a:r>
                <a:rPr lang="en-US" sz="2800" b="1" u="sng" dirty="0" smtClean="0">
                  <a:solidFill>
                    <a:schemeClr val="accent2">
                      <a:lumMod val="75000"/>
                    </a:schemeClr>
                  </a:solidFill>
                  <a:latin typeface="Levenim MT" panose="02010502060101010101" pitchFamily="2" charset="-79"/>
                </a:rPr>
                <a:t>FY12-FY13 Total</a:t>
              </a:r>
            </a:p>
          </p:txBody>
        </p:sp>
        <p:sp>
          <p:nvSpPr>
            <p:cNvPr id="7" name="Rectangle 6"/>
            <p:cNvSpPr/>
            <p:nvPr/>
          </p:nvSpPr>
          <p:spPr>
            <a:xfrm>
              <a:off x="5695504" y="2622761"/>
              <a:ext cx="3307946" cy="634789"/>
            </a:xfrm>
            <a:prstGeom prst="rect">
              <a:avLst/>
            </a:prstGeom>
          </p:spPr>
          <p:txBody>
            <a:bodyPr wrap="square">
              <a:spAutoFit/>
            </a:bodyPr>
            <a:lstStyle/>
            <a:p>
              <a:pPr algn="r">
                <a:lnSpc>
                  <a:spcPts val="3000"/>
                </a:lnSpc>
              </a:pPr>
              <a:r>
                <a:rPr lang="en-US" sz="6600" dirty="0" smtClean="0">
                  <a:solidFill>
                    <a:schemeClr val="accent2">
                      <a:lumMod val="75000"/>
                    </a:schemeClr>
                  </a:solidFill>
                  <a:latin typeface="Levenim MT" panose="02010502060101010101" pitchFamily="2" charset="-79"/>
                </a:rPr>
                <a:t>$212M </a:t>
              </a:r>
              <a:endParaRPr lang="en-US" sz="6600" dirty="0">
                <a:solidFill>
                  <a:schemeClr val="accent2">
                    <a:lumMod val="75000"/>
                  </a:schemeClr>
                </a:solidFill>
                <a:latin typeface="Levenim MT" panose="02010502060101010101" pitchFamily="2" charset="-79"/>
              </a:endParaRPr>
            </a:p>
          </p:txBody>
        </p:sp>
      </p:grpSp>
    </p:spTree>
    <p:extLst>
      <p:ext uri="{BB962C8B-B14F-4D97-AF65-F5344CB8AC3E}">
        <p14:creationId xmlns:p14="http://schemas.microsoft.com/office/powerpoint/2010/main" val="514339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ap of United states showing DoD-Va purchased VHA Health Care FY12-FY13 total: $1.6 billion"/>
          <p:cNvGrpSpPr/>
          <p:nvPr/>
        </p:nvGrpSpPr>
        <p:grpSpPr>
          <a:xfrm>
            <a:off x="24063" y="0"/>
            <a:ext cx="9119937" cy="5143500"/>
            <a:chOff x="24063" y="0"/>
            <a:chExt cx="9119937" cy="5143500"/>
          </a:xfrm>
        </p:grpSpPr>
        <p:pic>
          <p:nvPicPr>
            <p:cNvPr id="3074" name="Picture 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11218" r="1268" b="1189"/>
            <a:stretch/>
          </p:blipFill>
          <p:spPr bwMode="auto">
            <a:xfrm>
              <a:off x="24063" y="0"/>
              <a:ext cx="7062537"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ular Callout 6"/>
            <p:cNvSpPr/>
            <p:nvPr/>
          </p:nvSpPr>
          <p:spPr bwMode="auto">
            <a:xfrm>
              <a:off x="6324600" y="895350"/>
              <a:ext cx="2667000" cy="2667000"/>
            </a:xfrm>
            <a:prstGeom prst="wedgeRectCallout">
              <a:avLst>
                <a:gd name="adj1" fmla="val -39255"/>
                <a:gd name="adj2" fmla="val 61195"/>
              </a:avLst>
            </a:prstGeom>
            <a:solidFill>
              <a:schemeClr val="bg1">
                <a:lumMod val="65000"/>
                <a:alpha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1">
                    <a:lumMod val="75000"/>
                  </a:schemeClr>
                </a:solidFill>
                <a:effectLst/>
                <a:latin typeface="Times New Roman" pitchFamily="18" charset="0"/>
              </a:endParaRPr>
            </a:p>
          </p:txBody>
        </p:sp>
        <p:sp>
          <p:nvSpPr>
            <p:cNvPr id="8" name="Rectangle 7"/>
            <p:cNvSpPr/>
            <p:nvPr/>
          </p:nvSpPr>
          <p:spPr>
            <a:xfrm>
              <a:off x="6300537" y="927111"/>
              <a:ext cx="2757237" cy="2015936"/>
            </a:xfrm>
            <a:prstGeom prst="rect">
              <a:avLst/>
            </a:prstGeom>
          </p:spPr>
          <p:txBody>
            <a:bodyPr wrap="square">
              <a:spAutoFit/>
            </a:bodyPr>
            <a:lstStyle/>
            <a:p>
              <a:pPr algn="ctr">
                <a:lnSpc>
                  <a:spcPts val="3000"/>
                </a:lnSpc>
              </a:pPr>
              <a:r>
                <a:rPr lang="en-US" sz="2600" b="1" dirty="0" smtClean="0">
                  <a:solidFill>
                    <a:schemeClr val="accent1">
                      <a:lumMod val="75000"/>
                    </a:schemeClr>
                  </a:solidFill>
                  <a:latin typeface="Levenim MT" panose="02010502060101010101" pitchFamily="2" charset="-79"/>
                </a:rPr>
                <a:t>DoD-VA </a:t>
              </a:r>
              <a:br>
                <a:rPr lang="en-US" sz="2600" b="1" dirty="0" smtClean="0">
                  <a:solidFill>
                    <a:schemeClr val="accent1">
                      <a:lumMod val="75000"/>
                    </a:schemeClr>
                  </a:solidFill>
                  <a:latin typeface="Levenim MT" panose="02010502060101010101" pitchFamily="2" charset="-79"/>
                </a:rPr>
              </a:br>
              <a:r>
                <a:rPr lang="en-US" sz="2600" b="1" dirty="0" smtClean="0">
                  <a:solidFill>
                    <a:schemeClr val="accent1">
                      <a:lumMod val="75000"/>
                    </a:schemeClr>
                  </a:solidFill>
                  <a:latin typeface="Levenim MT" panose="02010502060101010101" pitchFamily="2" charset="-79"/>
                </a:rPr>
                <a:t>Purchase of VHA Health Care</a:t>
              </a:r>
            </a:p>
            <a:p>
              <a:pPr algn="ctr">
                <a:lnSpc>
                  <a:spcPts val="3000"/>
                </a:lnSpc>
              </a:pPr>
              <a:r>
                <a:rPr lang="en-US" sz="2600" b="1" u="sng" dirty="0" smtClean="0">
                  <a:solidFill>
                    <a:schemeClr val="accent1">
                      <a:lumMod val="75000"/>
                    </a:schemeClr>
                  </a:solidFill>
                  <a:latin typeface="Levenim MT" panose="02010502060101010101" pitchFamily="2" charset="-79"/>
                </a:rPr>
                <a:t>FY12-FY13 Total</a:t>
              </a:r>
            </a:p>
          </p:txBody>
        </p:sp>
        <p:sp>
          <p:nvSpPr>
            <p:cNvPr id="9" name="Rectangle 8"/>
            <p:cNvSpPr/>
            <p:nvPr/>
          </p:nvSpPr>
          <p:spPr>
            <a:xfrm>
              <a:off x="6144126" y="3179244"/>
              <a:ext cx="2999874" cy="611706"/>
            </a:xfrm>
            <a:prstGeom prst="rect">
              <a:avLst/>
            </a:prstGeom>
          </p:spPr>
          <p:txBody>
            <a:bodyPr wrap="square">
              <a:spAutoFit/>
            </a:bodyPr>
            <a:lstStyle/>
            <a:p>
              <a:pPr algn="ctr">
                <a:lnSpc>
                  <a:spcPts val="3000"/>
                </a:lnSpc>
              </a:pPr>
              <a:r>
                <a:rPr lang="en-US" sz="6000" dirty="0" smtClean="0">
                  <a:solidFill>
                    <a:schemeClr val="accent1">
                      <a:lumMod val="75000"/>
                    </a:schemeClr>
                  </a:solidFill>
                  <a:latin typeface="Levenim MT" panose="02010502060101010101" pitchFamily="2" charset="-79"/>
                </a:rPr>
                <a:t>$1.6B </a:t>
              </a:r>
              <a:endParaRPr lang="en-US" sz="6000" dirty="0">
                <a:solidFill>
                  <a:schemeClr val="accent1">
                    <a:lumMod val="75000"/>
                  </a:schemeClr>
                </a:solidFill>
                <a:latin typeface="Levenim MT" panose="02010502060101010101" pitchFamily="2" charset="-79"/>
              </a:endParaRPr>
            </a:p>
          </p:txBody>
        </p:sp>
      </p:grpSp>
    </p:spTree>
    <p:extLst>
      <p:ext uri="{BB962C8B-B14F-4D97-AF65-F5344CB8AC3E}">
        <p14:creationId xmlns:p14="http://schemas.microsoft.com/office/powerpoint/2010/main" val="1173091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extBox 3" descr="79% of Veterans see private health care providers.&#10;"/>
          <p:cNvSpPr txBox="1"/>
          <p:nvPr/>
        </p:nvSpPr>
        <p:spPr>
          <a:xfrm>
            <a:off x="716035" y="742950"/>
            <a:ext cx="7355548" cy="2063385"/>
          </a:xfrm>
          <a:prstGeom prst="rect">
            <a:avLst/>
          </a:prstGeom>
          <a:noFill/>
        </p:spPr>
        <p:txBody>
          <a:bodyPr wrap="square" rtlCol="0">
            <a:spAutoFit/>
          </a:bodyPr>
          <a:lstStyle/>
          <a:p>
            <a:pPr>
              <a:lnSpc>
                <a:spcPts val="5000"/>
              </a:lnSpc>
            </a:pPr>
            <a:r>
              <a:rPr lang="en-US" sz="8800" dirty="0" smtClean="0">
                <a:solidFill>
                  <a:schemeClr val="accent1">
                    <a:lumMod val="20000"/>
                    <a:lumOff val="80000"/>
                  </a:schemeClr>
                </a:solidFill>
                <a:latin typeface="Levenim MT" panose="02010502060101010101" pitchFamily="2" charset="-79"/>
                <a:cs typeface="Levenim MT" panose="02010502060101010101" pitchFamily="2" charset="-79"/>
              </a:rPr>
              <a:t>79% </a:t>
            </a:r>
            <a:r>
              <a:rPr lang="en-US" sz="5400" dirty="0" smtClean="0">
                <a:solidFill>
                  <a:schemeClr val="tx2"/>
                </a:solidFill>
                <a:latin typeface="Levenim MT" panose="02010502060101010101" pitchFamily="2" charset="-79"/>
                <a:cs typeface="Levenim MT" panose="02010502060101010101" pitchFamily="2" charset="-79"/>
              </a:rPr>
              <a:t>of Veterans see </a:t>
            </a:r>
            <a:r>
              <a:rPr lang="en-US" sz="5400" dirty="0" smtClean="0">
                <a:solidFill>
                  <a:schemeClr val="accent1">
                    <a:lumMod val="20000"/>
                    <a:lumOff val="80000"/>
                  </a:schemeClr>
                </a:solidFill>
                <a:latin typeface="Levenim MT" panose="02010502060101010101" pitchFamily="2" charset="-79"/>
                <a:cs typeface="Levenim MT" panose="02010502060101010101" pitchFamily="2" charset="-79"/>
              </a:rPr>
              <a:t>private</a:t>
            </a:r>
            <a:r>
              <a:rPr lang="en-US" sz="5400" dirty="0" smtClean="0">
                <a:solidFill>
                  <a:schemeClr val="tx2"/>
                </a:solidFill>
                <a:latin typeface="Levenim MT" panose="02010502060101010101" pitchFamily="2" charset="-79"/>
                <a:cs typeface="Levenim MT" panose="02010502060101010101" pitchFamily="2" charset="-79"/>
              </a:rPr>
              <a:t> health care </a:t>
            </a:r>
            <a:r>
              <a:rPr lang="en-US" sz="5400" dirty="0" smtClean="0">
                <a:solidFill>
                  <a:schemeClr val="accent1">
                    <a:lumMod val="20000"/>
                    <a:lumOff val="80000"/>
                  </a:schemeClr>
                </a:solidFill>
                <a:latin typeface="Levenim MT" panose="02010502060101010101" pitchFamily="2" charset="-79"/>
                <a:cs typeface="Levenim MT" panose="02010502060101010101" pitchFamily="2" charset="-79"/>
              </a:rPr>
              <a:t>providers</a:t>
            </a:r>
            <a:r>
              <a:rPr lang="en-US" sz="5400" dirty="0" smtClean="0">
                <a:solidFill>
                  <a:schemeClr val="accent1">
                    <a:lumMod val="40000"/>
                    <a:lumOff val="60000"/>
                  </a:schemeClr>
                </a:solidFill>
                <a:latin typeface="Levenim MT" panose="02010502060101010101" pitchFamily="2" charset="-79"/>
                <a:cs typeface="Levenim MT" panose="02010502060101010101" pitchFamily="2" charset="-79"/>
              </a:rPr>
              <a:t>.</a:t>
            </a:r>
            <a:endParaRPr lang="en-US" sz="5400" dirty="0">
              <a:solidFill>
                <a:schemeClr val="accent1">
                  <a:lumMod val="40000"/>
                  <a:lumOff val="60000"/>
                </a:schemeClr>
              </a:solidFill>
              <a:latin typeface="Levenim MT" panose="02010502060101010101" pitchFamily="2" charset="-79"/>
              <a:cs typeface="Levenim MT" panose="02010502060101010101" pitchFamily="2" charset="-79"/>
            </a:endParaRPr>
          </a:p>
        </p:txBody>
      </p:sp>
      <p:grpSp>
        <p:nvGrpSpPr>
          <p:cNvPr id="7" name="Group 6" descr="Two clinicians"/>
          <p:cNvGrpSpPr/>
          <p:nvPr/>
        </p:nvGrpSpPr>
        <p:grpSpPr>
          <a:xfrm flipH="1">
            <a:off x="4953000" y="1524000"/>
            <a:ext cx="4868900" cy="3714750"/>
            <a:chOff x="2076776" y="0"/>
            <a:chExt cx="6677261" cy="514350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9943" b="100000" l="9943" r="89976"/>
                      </a14:imgEffect>
                    </a14:imgLayer>
                  </a14:imgProps>
                </a:ext>
                <a:ext uri="{28A0092B-C50C-407E-A947-70E740481C1C}">
                  <a14:useLocalDpi xmlns:a14="http://schemas.microsoft.com/office/drawing/2010/main" val="0"/>
                </a:ext>
              </a:extLst>
            </a:blip>
            <a:stretch>
              <a:fillRect/>
            </a:stretch>
          </p:blipFill>
          <p:spPr>
            <a:xfrm>
              <a:off x="2076776" y="0"/>
              <a:ext cx="5143500" cy="51435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9943" b="100000" l="9943" r="91350"/>
                      </a14:imgEffect>
                    </a14:imgLayer>
                  </a14:imgProps>
                </a:ext>
                <a:ext uri="{28A0092B-C50C-407E-A947-70E740481C1C}">
                  <a14:useLocalDpi xmlns:a14="http://schemas.microsoft.com/office/drawing/2010/main" val="0"/>
                </a:ext>
              </a:extLst>
            </a:blip>
            <a:stretch>
              <a:fillRect/>
            </a:stretch>
          </p:blipFill>
          <p:spPr>
            <a:xfrm>
              <a:off x="3610537" y="0"/>
              <a:ext cx="5143500" cy="5143500"/>
            </a:xfrm>
            <a:prstGeom prst="rect">
              <a:avLst/>
            </a:prstGeom>
          </p:spPr>
        </p:pic>
      </p:grpSp>
    </p:spTree>
    <p:extLst>
      <p:ext uri="{BB962C8B-B14F-4D97-AF65-F5344CB8AC3E}">
        <p14:creationId xmlns:p14="http://schemas.microsoft.com/office/powerpoint/2010/main" val="387603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descr="&quot; &quot;"/>
          <p:cNvSpPr/>
          <p:nvPr/>
        </p:nvSpPr>
        <p:spPr bwMode="auto">
          <a:xfrm>
            <a:off x="-177886" y="2419350"/>
            <a:ext cx="9702886" cy="2971800"/>
          </a:xfrm>
          <a:prstGeom prst="rect">
            <a:avLst/>
          </a:prstGeom>
          <a:solidFill>
            <a:schemeClr val="tx1">
              <a:lumMod val="65000"/>
              <a:lumOff val="3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Century Gothic"/>
              <a:cs typeface="Century Gothic"/>
            </a:endParaRPr>
          </a:p>
        </p:txBody>
      </p:sp>
      <p:sp>
        <p:nvSpPr>
          <p:cNvPr id="4" name="TextBox 3" descr="VA Business Case: Sharing Data with Private Sector Providers&#10;"/>
          <p:cNvSpPr txBox="1"/>
          <p:nvPr/>
        </p:nvSpPr>
        <p:spPr>
          <a:xfrm>
            <a:off x="-1" y="312063"/>
            <a:ext cx="9143999" cy="430887"/>
          </a:xfrm>
          <a:prstGeom prst="rect">
            <a:avLst/>
          </a:prstGeom>
          <a:noFill/>
        </p:spPr>
        <p:txBody>
          <a:bodyPr wrap="square" rtlCol="0">
            <a:spAutoFit/>
          </a:bodyPr>
          <a:lstStyle/>
          <a:p>
            <a:pPr algn="ctr" defTabSz="685800" eaLnBrk="1" hangingPunct="1">
              <a:defRPr/>
            </a:pPr>
            <a:r>
              <a:rPr lang="en-US" sz="2200" dirty="0">
                <a:solidFill>
                  <a:srgbClr val="595959"/>
                </a:solidFill>
                <a:latin typeface="Levenim MT" panose="02010502060101010101" pitchFamily="2" charset="-79"/>
                <a:cs typeface="Levenim MT" panose="02010502060101010101" pitchFamily="2" charset="-79"/>
              </a:rPr>
              <a:t>VA</a:t>
            </a:r>
            <a:r>
              <a:rPr lang="en-US" sz="2200" dirty="0">
                <a:solidFill>
                  <a:srgbClr val="595959"/>
                </a:solidFill>
                <a:latin typeface="Levenim MT" panose="02010502060101010101" pitchFamily="2" charset="-79"/>
                <a:ea typeface="ＭＳ Ｐゴシック" charset="-128"/>
                <a:cs typeface="Levenim MT" panose="02010502060101010101" pitchFamily="2" charset="-79"/>
              </a:rPr>
              <a:t> </a:t>
            </a:r>
            <a:r>
              <a:rPr lang="en-US" sz="2200" dirty="0">
                <a:solidFill>
                  <a:srgbClr val="595959"/>
                </a:solidFill>
                <a:latin typeface="Levenim MT" panose="02010502060101010101" pitchFamily="2" charset="-79"/>
                <a:cs typeface="Levenim MT" panose="02010502060101010101" pitchFamily="2" charset="-79"/>
              </a:rPr>
              <a:t>Business</a:t>
            </a:r>
            <a:r>
              <a:rPr lang="en-US" sz="2200" dirty="0">
                <a:solidFill>
                  <a:srgbClr val="595959"/>
                </a:solidFill>
                <a:latin typeface="Levenim MT" panose="02010502060101010101" pitchFamily="2" charset="-79"/>
                <a:ea typeface="ＭＳ Ｐゴシック" charset="-128"/>
                <a:cs typeface="Levenim MT" panose="02010502060101010101" pitchFamily="2" charset="-79"/>
              </a:rPr>
              <a:t> </a:t>
            </a:r>
            <a:r>
              <a:rPr lang="en-US" sz="2200" dirty="0" smtClean="0">
                <a:solidFill>
                  <a:srgbClr val="595959"/>
                </a:solidFill>
                <a:latin typeface="Levenim MT" panose="02010502060101010101" pitchFamily="2" charset="-79"/>
                <a:cs typeface="Levenim MT" panose="02010502060101010101" pitchFamily="2" charset="-79"/>
              </a:rPr>
              <a:t>Case: Sharing </a:t>
            </a:r>
            <a:r>
              <a:rPr lang="en-US" sz="2200" dirty="0">
                <a:solidFill>
                  <a:srgbClr val="595959"/>
                </a:solidFill>
                <a:latin typeface="Levenim MT" panose="02010502060101010101" pitchFamily="2" charset="-79"/>
                <a:cs typeface="Levenim MT" panose="02010502060101010101" pitchFamily="2" charset="-79"/>
              </a:rPr>
              <a:t>Data with Private Sector Providers</a:t>
            </a:r>
          </a:p>
        </p:txBody>
      </p:sp>
      <p:sp>
        <p:nvSpPr>
          <p:cNvPr id="11" name="TextBox 10" descr="Veteran Health Information Exchange&#10;Reduces need for Veterans to hand carry records&#10;Reduces duplicate testing&#10;Increases safety by providing comprehensive health information&#10;Empowers Veterans through consent preferences&#10;"/>
          <p:cNvSpPr txBox="1"/>
          <p:nvPr/>
        </p:nvSpPr>
        <p:spPr>
          <a:xfrm>
            <a:off x="268705" y="2596336"/>
            <a:ext cx="8722895" cy="2185214"/>
          </a:xfrm>
          <a:prstGeom prst="rect">
            <a:avLst/>
          </a:prstGeom>
          <a:noFill/>
        </p:spPr>
        <p:txBody>
          <a:bodyPr wrap="square" rtlCol="0">
            <a:spAutoFit/>
          </a:bodyPr>
          <a:lstStyle/>
          <a:p>
            <a:r>
              <a:rPr lang="en-US" sz="3200" dirty="0">
                <a:solidFill>
                  <a:schemeClr val="accent3">
                    <a:lumMod val="60000"/>
                    <a:lumOff val="40000"/>
                  </a:schemeClr>
                </a:solidFill>
                <a:latin typeface="Levenim MT" panose="02010502060101010101" pitchFamily="2" charset="-79"/>
                <a:cs typeface="Levenim MT" panose="02010502060101010101" pitchFamily="2" charset="-79"/>
              </a:rPr>
              <a:t>Veteran Health Information Exchange</a:t>
            </a:r>
          </a:p>
          <a:p>
            <a:pPr marL="914400" lvl="1" indent="-457200">
              <a:buFont typeface="Arial" panose="020B0604020202020204" pitchFamily="34" charset="0"/>
              <a:buChar char="•"/>
            </a:pPr>
            <a:r>
              <a:rPr lang="en-US" sz="2000" b="1" dirty="0" smtClean="0">
                <a:solidFill>
                  <a:schemeClr val="accent3">
                    <a:lumMod val="60000"/>
                    <a:lumOff val="40000"/>
                  </a:schemeClr>
                </a:solidFill>
                <a:latin typeface="Levenim MT" panose="02010502060101010101" pitchFamily="2" charset="-79"/>
                <a:cs typeface="Levenim MT" panose="02010502060101010101" pitchFamily="2" charset="-79"/>
              </a:rPr>
              <a:t>Reduces </a:t>
            </a:r>
            <a:r>
              <a:rPr lang="en-US" sz="2000" dirty="0" smtClean="0">
                <a:solidFill>
                  <a:schemeClr val="bg1"/>
                </a:solidFill>
                <a:latin typeface="Levenim MT" panose="02010502060101010101" pitchFamily="2" charset="-79"/>
                <a:cs typeface="Levenim MT" panose="02010502060101010101" pitchFamily="2" charset="-79"/>
              </a:rPr>
              <a:t>need for Veterans to hand carry records</a:t>
            </a:r>
          </a:p>
          <a:p>
            <a:pPr marL="914400" lvl="1" indent="-457200">
              <a:buFont typeface="Arial" panose="020B0604020202020204" pitchFamily="34" charset="0"/>
              <a:buChar char="•"/>
            </a:pPr>
            <a:r>
              <a:rPr lang="en-US" sz="2000" b="1" dirty="0" smtClean="0">
                <a:solidFill>
                  <a:schemeClr val="accent3">
                    <a:lumMod val="60000"/>
                    <a:lumOff val="40000"/>
                  </a:schemeClr>
                </a:solidFill>
                <a:latin typeface="Levenim MT" panose="02010502060101010101" pitchFamily="2" charset="-79"/>
                <a:cs typeface="Levenim MT" panose="02010502060101010101" pitchFamily="2" charset="-79"/>
              </a:rPr>
              <a:t>Reduces </a:t>
            </a:r>
            <a:r>
              <a:rPr lang="en-US" sz="2000" dirty="0" smtClean="0">
                <a:solidFill>
                  <a:schemeClr val="bg1"/>
                </a:solidFill>
                <a:latin typeface="Levenim MT" panose="02010502060101010101" pitchFamily="2" charset="-79"/>
                <a:cs typeface="Levenim MT" panose="02010502060101010101" pitchFamily="2" charset="-79"/>
              </a:rPr>
              <a:t>duplicate testing</a:t>
            </a:r>
          </a:p>
          <a:p>
            <a:pPr marL="914400" lvl="1" indent="-457200">
              <a:buFont typeface="Arial" panose="020B0604020202020204" pitchFamily="34" charset="0"/>
              <a:buChar char="•"/>
            </a:pPr>
            <a:r>
              <a:rPr lang="en-US" sz="2000" b="1" dirty="0" smtClean="0">
                <a:solidFill>
                  <a:schemeClr val="accent3">
                    <a:lumMod val="60000"/>
                    <a:lumOff val="40000"/>
                  </a:schemeClr>
                </a:solidFill>
                <a:latin typeface="Levenim MT" panose="02010502060101010101" pitchFamily="2" charset="-79"/>
                <a:cs typeface="Levenim MT" panose="02010502060101010101" pitchFamily="2" charset="-79"/>
              </a:rPr>
              <a:t>Increases safety</a:t>
            </a:r>
            <a:r>
              <a:rPr lang="en-US" sz="2000" dirty="0" smtClean="0">
                <a:solidFill>
                  <a:schemeClr val="bg1">
                    <a:lumMod val="95000"/>
                  </a:schemeClr>
                </a:solidFill>
                <a:latin typeface="Levenim MT" panose="02010502060101010101" pitchFamily="2" charset="-79"/>
                <a:cs typeface="Levenim MT" panose="02010502060101010101" pitchFamily="2" charset="-79"/>
              </a:rPr>
              <a:t> by providing comprehensive health information</a:t>
            </a:r>
          </a:p>
          <a:p>
            <a:pPr marL="914400" lvl="1" indent="-457200">
              <a:buFont typeface="Arial" panose="020B0604020202020204" pitchFamily="34" charset="0"/>
              <a:buChar char="•"/>
            </a:pPr>
            <a:r>
              <a:rPr lang="en-US" sz="2000" b="1" dirty="0" smtClean="0">
                <a:solidFill>
                  <a:schemeClr val="accent3">
                    <a:lumMod val="60000"/>
                    <a:lumOff val="40000"/>
                  </a:schemeClr>
                </a:solidFill>
                <a:latin typeface="Levenim MT" panose="02010502060101010101" pitchFamily="2" charset="-79"/>
                <a:cs typeface="Levenim MT" panose="02010502060101010101" pitchFamily="2" charset="-79"/>
              </a:rPr>
              <a:t>Empowers Veterans</a:t>
            </a:r>
            <a:r>
              <a:rPr lang="en-US" sz="2000" dirty="0" smtClean="0">
                <a:solidFill>
                  <a:schemeClr val="accent3">
                    <a:lumMod val="60000"/>
                    <a:lumOff val="40000"/>
                  </a:schemeClr>
                </a:solidFill>
                <a:latin typeface="Levenim MT" panose="02010502060101010101" pitchFamily="2" charset="-79"/>
                <a:cs typeface="Levenim MT" panose="02010502060101010101" pitchFamily="2" charset="-79"/>
              </a:rPr>
              <a:t> </a:t>
            </a:r>
            <a:r>
              <a:rPr lang="en-US" sz="2000" dirty="0" smtClean="0">
                <a:solidFill>
                  <a:schemeClr val="bg1">
                    <a:lumMod val="95000"/>
                  </a:schemeClr>
                </a:solidFill>
                <a:latin typeface="Levenim MT" panose="02010502060101010101" pitchFamily="2" charset="-79"/>
                <a:cs typeface="Levenim MT" panose="02010502060101010101" pitchFamily="2" charset="-79"/>
              </a:rPr>
              <a:t>through consent preferences</a:t>
            </a:r>
            <a:endParaRPr lang="en-US" sz="2000" b="1" dirty="0" smtClean="0">
              <a:solidFill>
                <a:schemeClr val="bg1">
                  <a:lumMod val="95000"/>
                </a:schemeClr>
              </a:solidFill>
              <a:latin typeface="Levenim MT" panose="02010502060101010101" pitchFamily="2" charset="-79"/>
              <a:cs typeface="Levenim MT" panose="02010502060101010101" pitchFamily="2" charset="-79"/>
            </a:endParaRPr>
          </a:p>
        </p:txBody>
      </p:sp>
      <p:grpSp>
        <p:nvGrpSpPr>
          <p:cNvPr id="6" name="Group 5" descr="VA uses VLER to interact with Non-VA"/>
          <p:cNvGrpSpPr/>
          <p:nvPr/>
        </p:nvGrpSpPr>
        <p:grpSpPr>
          <a:xfrm>
            <a:off x="152400" y="971550"/>
            <a:ext cx="8951495" cy="1706828"/>
            <a:chOff x="152400" y="971550"/>
            <a:chExt cx="8951495" cy="1706828"/>
          </a:xfrm>
        </p:grpSpPr>
        <p:grpSp>
          <p:nvGrpSpPr>
            <p:cNvPr id="5" name="Group 4"/>
            <p:cNvGrpSpPr/>
            <p:nvPr/>
          </p:nvGrpSpPr>
          <p:grpSpPr>
            <a:xfrm>
              <a:off x="152400" y="971550"/>
              <a:ext cx="8951495" cy="1706828"/>
              <a:chOff x="192505" y="1398322"/>
              <a:chExt cx="8951495" cy="1706828"/>
            </a:xfrm>
          </p:grpSpPr>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167" b="23759" l="7477" r="26395">
                            <a14:foregroundMark x1="14746" y1="19063" x2="14746" y2="19063"/>
                            <a14:foregroundMark x1="23207" y1="15347" x2="23207" y2="15347"/>
                            <a14:foregroundMark x1="11013" y1="18121" x2="11013" y2="18121"/>
                          </a14:backgroundRemoval>
                        </a14:imgEffect>
                      </a14:imgLayer>
                    </a14:imgProps>
                  </a:ext>
                  <a:ext uri="{28A0092B-C50C-407E-A947-70E740481C1C}">
                    <a14:useLocalDpi xmlns:a14="http://schemas.microsoft.com/office/drawing/2010/main" val="0"/>
                  </a:ext>
                </a:extLst>
              </a:blip>
              <a:srcRect l="8403" t="10445" r="73576" b="78517"/>
              <a:stretch/>
            </p:blipFill>
            <p:spPr>
              <a:xfrm>
                <a:off x="192505" y="1398322"/>
                <a:ext cx="2792990" cy="1706827"/>
              </a:xfrm>
              <a:prstGeom prst="rect">
                <a:avLst/>
              </a:prstGeom>
            </p:spPr>
          </p:pic>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167" b="23759" l="7477" r="26395">
                            <a14:foregroundMark x1="14746" y1="19063" x2="14746" y2="19063"/>
                            <a14:foregroundMark x1="23207" y1="15347" x2="23207" y2="15347"/>
                            <a14:foregroundMark x1="11013" y1="18121" x2="11013" y2="18121"/>
                          </a14:backgroundRemoval>
                        </a14:imgEffect>
                      </a14:imgLayer>
                    </a14:imgProps>
                  </a:ext>
                  <a:ext uri="{28A0092B-C50C-407E-A947-70E740481C1C}">
                    <a14:useLocalDpi xmlns:a14="http://schemas.microsoft.com/office/drawing/2010/main" val="0"/>
                  </a:ext>
                </a:extLst>
              </a:blip>
              <a:srcRect l="8403" t="10445" r="73576" b="78517"/>
              <a:stretch/>
            </p:blipFill>
            <p:spPr>
              <a:xfrm>
                <a:off x="6351010" y="1398323"/>
                <a:ext cx="2792990" cy="1706827"/>
              </a:xfrm>
              <a:prstGeom prst="rect">
                <a:avLst/>
              </a:prstGeom>
            </p:spPr>
          </p:pic>
          <p:sp>
            <p:nvSpPr>
              <p:cNvPr id="2" name="Left-Right Arrow 1"/>
              <p:cNvSpPr/>
              <p:nvPr/>
            </p:nvSpPr>
            <p:spPr bwMode="auto">
              <a:xfrm>
                <a:off x="3191543" y="1985035"/>
                <a:ext cx="2913965" cy="533400"/>
              </a:xfrm>
              <a:prstGeom prst="leftRightArrow">
                <a:avLst/>
              </a:prstGeom>
              <a:solidFill>
                <a:schemeClr val="bg1">
                  <a:lumMod val="6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1">
                        <a:lumMod val="50000"/>
                      </a:schemeClr>
                    </a:solidFill>
                    <a:effectLst/>
                    <a:latin typeface="Levenim MT" panose="02010502060101010101" pitchFamily="2" charset="-79"/>
                    <a:cs typeface="Levenim MT" panose="02010502060101010101" pitchFamily="2" charset="-79"/>
                  </a:rPr>
                  <a:t>VLER</a:t>
                </a:r>
              </a:p>
            </p:txBody>
          </p:sp>
          <p:sp>
            <p:nvSpPr>
              <p:cNvPr id="3" name="TextBox 2"/>
              <p:cNvSpPr txBox="1"/>
              <p:nvPr/>
            </p:nvSpPr>
            <p:spPr>
              <a:xfrm>
                <a:off x="381000" y="1779322"/>
                <a:ext cx="1524000" cy="646331"/>
              </a:xfrm>
              <a:prstGeom prst="rect">
                <a:avLst/>
              </a:prstGeom>
              <a:noFill/>
            </p:spPr>
            <p:txBody>
              <a:bodyPr wrap="square" rtlCol="0">
                <a:spAutoFit/>
              </a:bodyPr>
              <a:lstStyle/>
              <a:p>
                <a:pPr algn="ctr"/>
                <a:r>
                  <a:rPr lang="en-US" sz="3600" dirty="0" smtClean="0">
                    <a:solidFill>
                      <a:schemeClr val="accent1"/>
                    </a:solidFill>
                    <a:latin typeface="Levenim MT" panose="02010502060101010101" pitchFamily="2" charset="-79"/>
                    <a:cs typeface="Levenim MT" panose="02010502060101010101" pitchFamily="2" charset="-79"/>
                  </a:rPr>
                  <a:t>VA</a:t>
                </a:r>
                <a:endParaRPr lang="en-US" sz="2000" dirty="0">
                  <a:solidFill>
                    <a:schemeClr val="accent1"/>
                  </a:solidFill>
                  <a:latin typeface="Levenim MT" panose="02010502060101010101" pitchFamily="2" charset="-79"/>
                  <a:cs typeface="Levenim MT" panose="02010502060101010101" pitchFamily="2" charset="-79"/>
                </a:endParaRPr>
              </a:p>
            </p:txBody>
          </p:sp>
        </p:grpSp>
        <p:sp>
          <p:nvSpPr>
            <p:cNvPr id="13" name="TextBox 12"/>
            <p:cNvSpPr txBox="1"/>
            <p:nvPr/>
          </p:nvSpPr>
          <p:spPr>
            <a:xfrm>
              <a:off x="6477000" y="1454273"/>
              <a:ext cx="1524000" cy="400110"/>
            </a:xfrm>
            <a:prstGeom prst="rect">
              <a:avLst/>
            </a:prstGeom>
            <a:noFill/>
          </p:spPr>
          <p:txBody>
            <a:bodyPr wrap="square" rtlCol="0">
              <a:spAutoFit/>
            </a:bodyPr>
            <a:lstStyle/>
            <a:p>
              <a:pPr algn="ctr"/>
              <a:r>
                <a:rPr lang="en-US" sz="2000" dirty="0" smtClean="0">
                  <a:solidFill>
                    <a:schemeClr val="accent1"/>
                  </a:solidFill>
                  <a:latin typeface="Century Gothic"/>
                  <a:cs typeface="Century Gothic"/>
                </a:rPr>
                <a:t>Non-VA</a:t>
              </a:r>
              <a:endParaRPr lang="en-US" sz="2000" dirty="0">
                <a:solidFill>
                  <a:schemeClr val="accent1"/>
                </a:solidFill>
                <a:latin typeface="Century Gothic"/>
                <a:cs typeface="Century Gothic"/>
              </a:endParaRPr>
            </a:p>
          </p:txBody>
        </p:sp>
      </p:grpSp>
    </p:spTree>
    <p:extLst>
      <p:ext uri="{BB962C8B-B14F-4D97-AF65-F5344CB8AC3E}">
        <p14:creationId xmlns:p14="http://schemas.microsoft.com/office/powerpoint/2010/main" val="500461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quot; &quot;"/>
          <p:cNvSpPr/>
          <p:nvPr/>
        </p:nvSpPr>
        <p:spPr bwMode="auto">
          <a:xfrm>
            <a:off x="-177886" y="2419350"/>
            <a:ext cx="9702886" cy="2713282"/>
          </a:xfrm>
          <a:prstGeom prst="rect">
            <a:avLst/>
          </a:prstGeom>
          <a:solidFill>
            <a:schemeClr val="tx1">
              <a:lumMod val="65000"/>
              <a:lumOff val="3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Century Gothic"/>
              <a:cs typeface="Century Gothic"/>
            </a:endParaRPr>
          </a:p>
        </p:txBody>
      </p:sp>
      <p:sp>
        <p:nvSpPr>
          <p:cNvPr id="4" name="TextBox 3" descr="Virtual Lifetime Electronic Record &#10;(VLER)&#10;"/>
          <p:cNvSpPr txBox="1"/>
          <p:nvPr/>
        </p:nvSpPr>
        <p:spPr>
          <a:xfrm>
            <a:off x="-1" y="172819"/>
            <a:ext cx="9143999" cy="954107"/>
          </a:xfrm>
          <a:prstGeom prst="rect">
            <a:avLst/>
          </a:prstGeom>
          <a:noFill/>
        </p:spPr>
        <p:txBody>
          <a:bodyPr wrap="square" rtlCol="0">
            <a:spAutoFit/>
          </a:bodyPr>
          <a:lstStyle/>
          <a:p>
            <a:pPr lvl="0" algn="ctr"/>
            <a:r>
              <a:rPr lang="en-US" sz="2800" dirty="0" smtClean="0">
                <a:solidFill>
                  <a:schemeClr val="tx1">
                    <a:lumMod val="65000"/>
                    <a:lumOff val="35000"/>
                  </a:schemeClr>
                </a:solidFill>
                <a:latin typeface="Levenim MT" panose="02010502060101010101" pitchFamily="2" charset="-79"/>
                <a:cs typeface="Levenim MT" panose="02010502060101010101" pitchFamily="2" charset="-79"/>
              </a:rPr>
              <a:t>Virtual Lifetime Electronic Record </a:t>
            </a:r>
          </a:p>
          <a:p>
            <a:pPr lvl="0" algn="ctr"/>
            <a:r>
              <a:rPr lang="en-US" sz="2800" dirty="0" smtClean="0">
                <a:solidFill>
                  <a:schemeClr val="tx1">
                    <a:lumMod val="65000"/>
                    <a:lumOff val="35000"/>
                  </a:schemeClr>
                </a:solidFill>
                <a:latin typeface="Levenim MT" panose="02010502060101010101" pitchFamily="2" charset="-79"/>
                <a:cs typeface="Levenim MT" panose="02010502060101010101" pitchFamily="2" charset="-79"/>
              </a:rPr>
              <a:t>(</a:t>
            </a:r>
            <a:r>
              <a:rPr lang="en-US" sz="2800" b="1" dirty="0" smtClean="0">
                <a:solidFill>
                  <a:schemeClr val="tx1">
                    <a:lumMod val="65000"/>
                    <a:lumOff val="35000"/>
                  </a:schemeClr>
                </a:solidFill>
                <a:latin typeface="Levenim MT" panose="02010502060101010101" pitchFamily="2" charset="-79"/>
                <a:cs typeface="Levenim MT" panose="02010502060101010101" pitchFamily="2" charset="-79"/>
              </a:rPr>
              <a:t>VLER</a:t>
            </a:r>
            <a:r>
              <a:rPr lang="en-US" sz="2800" dirty="0" smtClean="0">
                <a:solidFill>
                  <a:schemeClr val="tx1">
                    <a:lumMod val="65000"/>
                    <a:lumOff val="35000"/>
                  </a:schemeClr>
                </a:solidFill>
                <a:latin typeface="Levenim MT" panose="02010502060101010101" pitchFamily="2" charset="-79"/>
                <a:cs typeface="Levenim MT" panose="02010502060101010101" pitchFamily="2" charset="-79"/>
              </a:rPr>
              <a:t>)</a:t>
            </a:r>
          </a:p>
        </p:txBody>
      </p:sp>
      <p:sp>
        <p:nvSpPr>
          <p:cNvPr id="13" name="TextBox 12" descr="Exchange – VA and non-VA providers retrieve health information&#10;&#10;Direct– VA users send and receive encrypted health information with non-VA partners&#10;"/>
          <p:cNvSpPr txBox="1"/>
          <p:nvPr/>
        </p:nvSpPr>
        <p:spPr>
          <a:xfrm>
            <a:off x="457200" y="2613958"/>
            <a:ext cx="7848600" cy="2246769"/>
          </a:xfrm>
          <a:prstGeom prst="rect">
            <a:avLst/>
          </a:prstGeom>
          <a:noFill/>
        </p:spPr>
        <p:txBody>
          <a:bodyPr wrap="square" rtlCol="0">
            <a:spAutoFit/>
          </a:bodyPr>
          <a:lstStyle/>
          <a:p>
            <a:pPr lvl="3"/>
            <a:r>
              <a:rPr lang="en-US" b="1" dirty="0">
                <a:solidFill>
                  <a:schemeClr val="accent3">
                    <a:lumMod val="60000"/>
                    <a:lumOff val="40000"/>
                  </a:schemeClr>
                </a:solidFill>
                <a:latin typeface="Levenim MT" panose="02010502060101010101" pitchFamily="2" charset="-79"/>
                <a:cs typeface="Levenim MT" panose="02010502060101010101" pitchFamily="2" charset="-79"/>
              </a:rPr>
              <a:t>Exchange</a:t>
            </a:r>
            <a:r>
              <a:rPr lang="en-US" dirty="0">
                <a:solidFill>
                  <a:schemeClr val="accent3">
                    <a:lumMod val="60000"/>
                    <a:lumOff val="40000"/>
                  </a:schemeClr>
                </a:solidFill>
                <a:latin typeface="Levenim MT" panose="02010502060101010101" pitchFamily="2" charset="-79"/>
                <a:cs typeface="Levenim MT" panose="02010502060101010101" pitchFamily="2" charset="-79"/>
              </a:rPr>
              <a:t> – </a:t>
            </a:r>
            <a:r>
              <a:rPr lang="en-US" sz="2000" dirty="0">
                <a:solidFill>
                  <a:schemeClr val="accent3">
                    <a:lumMod val="60000"/>
                    <a:lumOff val="40000"/>
                  </a:schemeClr>
                </a:solidFill>
                <a:latin typeface="Levenim MT" panose="02010502060101010101" pitchFamily="2" charset="-79"/>
                <a:cs typeface="Levenim MT" panose="02010502060101010101" pitchFamily="2" charset="-79"/>
              </a:rPr>
              <a:t>VA and </a:t>
            </a:r>
            <a:r>
              <a:rPr lang="en-US" sz="2000" dirty="0" smtClean="0">
                <a:solidFill>
                  <a:schemeClr val="accent3">
                    <a:lumMod val="60000"/>
                    <a:lumOff val="40000"/>
                  </a:schemeClr>
                </a:solidFill>
                <a:latin typeface="Levenim MT" panose="02010502060101010101" pitchFamily="2" charset="-79"/>
                <a:cs typeface="Levenim MT" panose="02010502060101010101" pitchFamily="2" charset="-79"/>
              </a:rPr>
              <a:t>non-VA </a:t>
            </a:r>
            <a:r>
              <a:rPr lang="en-US" sz="2000" dirty="0">
                <a:solidFill>
                  <a:schemeClr val="accent3">
                    <a:lumMod val="60000"/>
                    <a:lumOff val="40000"/>
                  </a:schemeClr>
                </a:solidFill>
                <a:latin typeface="Levenim MT" panose="02010502060101010101" pitchFamily="2" charset="-79"/>
                <a:cs typeface="Levenim MT" panose="02010502060101010101" pitchFamily="2" charset="-79"/>
              </a:rPr>
              <a:t>providers </a:t>
            </a:r>
            <a:r>
              <a:rPr lang="en-US" sz="2000" dirty="0" smtClean="0">
                <a:solidFill>
                  <a:schemeClr val="accent3">
                    <a:lumMod val="60000"/>
                    <a:lumOff val="40000"/>
                  </a:schemeClr>
                </a:solidFill>
                <a:latin typeface="Levenim MT" panose="02010502060101010101" pitchFamily="2" charset="-79"/>
                <a:cs typeface="Levenim MT" panose="02010502060101010101" pitchFamily="2" charset="-79"/>
              </a:rPr>
              <a:t>retrieve health </a:t>
            </a:r>
            <a:r>
              <a:rPr lang="en-US" sz="2000" dirty="0">
                <a:solidFill>
                  <a:schemeClr val="accent3">
                    <a:lumMod val="60000"/>
                    <a:lumOff val="40000"/>
                  </a:schemeClr>
                </a:solidFill>
                <a:latin typeface="Levenim MT" panose="02010502060101010101" pitchFamily="2" charset="-79"/>
                <a:cs typeface="Levenim MT" panose="02010502060101010101" pitchFamily="2" charset="-79"/>
              </a:rPr>
              <a:t>information</a:t>
            </a:r>
          </a:p>
          <a:p>
            <a:pPr lvl="3"/>
            <a:endParaRPr lang="en-US" dirty="0">
              <a:solidFill>
                <a:schemeClr val="accent3">
                  <a:lumMod val="60000"/>
                  <a:lumOff val="40000"/>
                </a:schemeClr>
              </a:solidFill>
              <a:latin typeface="Levenim MT" panose="02010502060101010101" pitchFamily="2" charset="-79"/>
              <a:cs typeface="Levenim MT" panose="02010502060101010101" pitchFamily="2" charset="-79"/>
            </a:endParaRPr>
          </a:p>
          <a:p>
            <a:pPr lvl="3"/>
            <a:r>
              <a:rPr lang="en-US" b="1" dirty="0">
                <a:solidFill>
                  <a:schemeClr val="accent3">
                    <a:lumMod val="60000"/>
                    <a:lumOff val="40000"/>
                  </a:schemeClr>
                </a:solidFill>
                <a:latin typeface="Levenim MT" panose="02010502060101010101" pitchFamily="2" charset="-79"/>
                <a:cs typeface="Levenim MT" panose="02010502060101010101" pitchFamily="2" charset="-79"/>
              </a:rPr>
              <a:t>Direct</a:t>
            </a:r>
            <a:r>
              <a:rPr lang="en-US" dirty="0">
                <a:solidFill>
                  <a:schemeClr val="accent3">
                    <a:lumMod val="60000"/>
                    <a:lumOff val="40000"/>
                  </a:schemeClr>
                </a:solidFill>
                <a:latin typeface="Levenim MT" panose="02010502060101010101" pitchFamily="2" charset="-79"/>
                <a:cs typeface="Levenim MT" panose="02010502060101010101" pitchFamily="2" charset="-79"/>
              </a:rPr>
              <a:t>– </a:t>
            </a:r>
            <a:r>
              <a:rPr lang="en-US" sz="2000" dirty="0">
                <a:solidFill>
                  <a:schemeClr val="accent3">
                    <a:lumMod val="60000"/>
                    <a:lumOff val="40000"/>
                  </a:schemeClr>
                </a:solidFill>
                <a:latin typeface="Levenim MT" panose="02010502060101010101" pitchFamily="2" charset="-79"/>
                <a:cs typeface="Levenim MT" panose="02010502060101010101" pitchFamily="2" charset="-79"/>
              </a:rPr>
              <a:t>VA users send and receive encrypted health information with non-VA partners</a:t>
            </a:r>
          </a:p>
          <a:p>
            <a:pPr lvl="0" algn="ctr"/>
            <a:endParaRPr lang="en-US" sz="2800" dirty="0" smtClean="0">
              <a:solidFill>
                <a:schemeClr val="accent3">
                  <a:lumMod val="60000"/>
                  <a:lumOff val="40000"/>
                </a:schemeClr>
              </a:solidFill>
              <a:latin typeface="Levenim MT" panose="02010502060101010101" pitchFamily="2" charset="-79"/>
              <a:cs typeface="Levenim MT" panose="02010502060101010101" pitchFamily="2" charset="-79"/>
            </a:endParaRPr>
          </a:p>
        </p:txBody>
      </p:sp>
      <p:grpSp>
        <p:nvGrpSpPr>
          <p:cNvPr id="6" name="Group 5" descr="VA to Non-VA"/>
          <p:cNvGrpSpPr/>
          <p:nvPr/>
        </p:nvGrpSpPr>
        <p:grpSpPr>
          <a:xfrm>
            <a:off x="152400" y="971550"/>
            <a:ext cx="8951495" cy="1706828"/>
            <a:chOff x="152400" y="971550"/>
            <a:chExt cx="8951495" cy="1706828"/>
          </a:xfrm>
        </p:grpSpPr>
        <p:grpSp>
          <p:nvGrpSpPr>
            <p:cNvPr id="5" name="Group 4"/>
            <p:cNvGrpSpPr/>
            <p:nvPr/>
          </p:nvGrpSpPr>
          <p:grpSpPr>
            <a:xfrm>
              <a:off x="152400" y="971550"/>
              <a:ext cx="8951495" cy="1706828"/>
              <a:chOff x="192505" y="1398322"/>
              <a:chExt cx="8951495" cy="1706828"/>
            </a:xfrm>
          </p:grpSpPr>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167" b="23759" l="7477" r="26395">
                            <a14:foregroundMark x1="14746" y1="19063" x2="14746" y2="19063"/>
                            <a14:foregroundMark x1="23207" y1="15347" x2="23207" y2="15347"/>
                            <a14:foregroundMark x1="11013" y1="18121" x2="11013" y2="18121"/>
                          </a14:backgroundRemoval>
                        </a14:imgEffect>
                      </a14:imgLayer>
                    </a14:imgProps>
                  </a:ext>
                  <a:ext uri="{28A0092B-C50C-407E-A947-70E740481C1C}">
                    <a14:useLocalDpi xmlns:a14="http://schemas.microsoft.com/office/drawing/2010/main" val="0"/>
                  </a:ext>
                </a:extLst>
              </a:blip>
              <a:srcRect l="8403" t="10445" r="73576" b="78517"/>
              <a:stretch/>
            </p:blipFill>
            <p:spPr>
              <a:xfrm>
                <a:off x="192505" y="1398322"/>
                <a:ext cx="2792990" cy="1706827"/>
              </a:xfrm>
              <a:prstGeom prst="rect">
                <a:avLst/>
              </a:prstGeom>
            </p:spPr>
          </p:pic>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167" b="23759" l="7477" r="26395">
                            <a14:foregroundMark x1="14746" y1="19063" x2="14746" y2="19063"/>
                            <a14:foregroundMark x1="23207" y1="15347" x2="23207" y2="15347"/>
                            <a14:foregroundMark x1="11013" y1="18121" x2="11013" y2="18121"/>
                          </a14:backgroundRemoval>
                        </a14:imgEffect>
                      </a14:imgLayer>
                    </a14:imgProps>
                  </a:ext>
                  <a:ext uri="{28A0092B-C50C-407E-A947-70E740481C1C}">
                    <a14:useLocalDpi xmlns:a14="http://schemas.microsoft.com/office/drawing/2010/main" val="0"/>
                  </a:ext>
                </a:extLst>
              </a:blip>
              <a:srcRect l="8403" t="10445" r="73576" b="78517"/>
              <a:stretch/>
            </p:blipFill>
            <p:spPr>
              <a:xfrm>
                <a:off x="6351010" y="1398323"/>
                <a:ext cx="2792990" cy="1706827"/>
              </a:xfrm>
              <a:prstGeom prst="rect">
                <a:avLst/>
              </a:prstGeom>
            </p:spPr>
          </p:pic>
          <p:sp>
            <p:nvSpPr>
              <p:cNvPr id="2" name="Left-Right Arrow 1"/>
              <p:cNvSpPr/>
              <p:nvPr/>
            </p:nvSpPr>
            <p:spPr bwMode="auto">
              <a:xfrm>
                <a:off x="3191543" y="1985035"/>
                <a:ext cx="2913965" cy="533400"/>
              </a:xfrm>
              <a:prstGeom prst="leftRightArrow">
                <a:avLst/>
              </a:prstGeom>
              <a:solidFill>
                <a:schemeClr val="bg1">
                  <a:lumMod val="6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accent1">
                      <a:lumMod val="50000"/>
                    </a:schemeClr>
                  </a:solidFill>
                  <a:effectLst/>
                  <a:latin typeface="Levenim MT" panose="02010502060101010101" pitchFamily="2" charset="-79"/>
                  <a:cs typeface="Levenim MT" panose="02010502060101010101" pitchFamily="2" charset="-79"/>
                </a:endParaRPr>
              </a:p>
            </p:txBody>
          </p:sp>
          <p:sp>
            <p:nvSpPr>
              <p:cNvPr id="3" name="TextBox 2"/>
              <p:cNvSpPr txBox="1"/>
              <p:nvPr/>
            </p:nvSpPr>
            <p:spPr>
              <a:xfrm>
                <a:off x="381000" y="1779322"/>
                <a:ext cx="1524000" cy="646331"/>
              </a:xfrm>
              <a:prstGeom prst="rect">
                <a:avLst/>
              </a:prstGeom>
              <a:noFill/>
            </p:spPr>
            <p:txBody>
              <a:bodyPr wrap="square" rtlCol="0">
                <a:spAutoFit/>
              </a:bodyPr>
              <a:lstStyle/>
              <a:p>
                <a:pPr algn="ctr"/>
                <a:r>
                  <a:rPr lang="en-US" sz="3600" dirty="0" smtClean="0">
                    <a:solidFill>
                      <a:schemeClr val="accent1"/>
                    </a:solidFill>
                    <a:latin typeface="Levenim MT" panose="02010502060101010101" pitchFamily="2" charset="-79"/>
                    <a:cs typeface="Levenim MT" panose="02010502060101010101" pitchFamily="2" charset="-79"/>
                  </a:rPr>
                  <a:t>VA</a:t>
                </a:r>
                <a:endParaRPr lang="en-US" sz="2000" dirty="0">
                  <a:solidFill>
                    <a:schemeClr val="accent1"/>
                  </a:solidFill>
                  <a:latin typeface="Levenim MT" panose="02010502060101010101" pitchFamily="2" charset="-79"/>
                  <a:cs typeface="Levenim MT" panose="02010502060101010101" pitchFamily="2" charset="-79"/>
                </a:endParaRPr>
              </a:p>
            </p:txBody>
          </p:sp>
        </p:grpSp>
        <p:sp>
          <p:nvSpPr>
            <p:cNvPr id="14" name="TextBox 13"/>
            <p:cNvSpPr txBox="1"/>
            <p:nvPr/>
          </p:nvSpPr>
          <p:spPr>
            <a:xfrm>
              <a:off x="6477000" y="1454273"/>
              <a:ext cx="1524000" cy="400110"/>
            </a:xfrm>
            <a:prstGeom prst="rect">
              <a:avLst/>
            </a:prstGeom>
            <a:noFill/>
          </p:spPr>
          <p:txBody>
            <a:bodyPr wrap="square" rtlCol="0">
              <a:spAutoFit/>
            </a:bodyPr>
            <a:lstStyle/>
            <a:p>
              <a:pPr algn="ctr"/>
              <a:r>
                <a:rPr lang="en-US" sz="2000" dirty="0" smtClean="0">
                  <a:solidFill>
                    <a:schemeClr val="accent1"/>
                  </a:solidFill>
                  <a:latin typeface="Century Gothic"/>
                  <a:cs typeface="Century Gothic"/>
                </a:rPr>
                <a:t>Non-VA</a:t>
              </a:r>
              <a:endParaRPr lang="en-US" sz="2000" dirty="0">
                <a:solidFill>
                  <a:schemeClr val="accent1"/>
                </a:solidFill>
                <a:latin typeface="Century Gothic"/>
                <a:cs typeface="Century Gothic"/>
              </a:endParaRPr>
            </a:p>
          </p:txBody>
        </p:sp>
      </p:grpSp>
    </p:spTree>
    <p:extLst>
      <p:ext uri="{BB962C8B-B14F-4D97-AF65-F5344CB8AC3E}">
        <p14:creationId xmlns:p14="http://schemas.microsoft.com/office/powerpoint/2010/main" val="196608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7" descr="Map of US showing current partners, testing partners, pending partners "/>
          <p:cNvPicPr>
            <a:picLocks noChangeAspect="1"/>
          </p:cNvPicPr>
          <p:nvPr/>
        </p:nvPicPr>
        <p:blipFill rotWithShape="1">
          <a:blip r:embed="rId3">
            <a:extLst>
              <a:ext uri="{BEBA8EAE-BF5A-486C-A8C5-ECC9F3942E4B}">
                <a14:imgProps xmlns:a14="http://schemas.microsoft.com/office/drawing/2010/main">
                  <a14:imgLayer r:embed="rId4">
                    <a14:imgEffect>
                      <a14:backgroundRemoval t="16528" b="93333" l="0" r="99271">
                        <a14:foregroundMark x1="13125" y1="71806" x2="13958" y2="72222"/>
                        <a14:foregroundMark x1="9167" y1="23750" x2="9167" y2="23750"/>
                        <a14:foregroundMark x1="6250" y1="33194" x2="6250" y2="33194"/>
                        <a14:foregroundMark x1="14896" y1="33333" x2="14896" y2="33333"/>
                        <a14:foregroundMark x1="15833" y1="34583" x2="15833" y2="34583"/>
                        <a14:foregroundMark x1="19271" y1="81389" x2="19271" y2="81389"/>
                        <a14:foregroundMark x1="17083" y1="76250" x2="17083" y2="76250"/>
                        <a14:foregroundMark x1="15208" y1="74306" x2="15208" y2="74306"/>
                        <a14:foregroundMark x1="10104" y1="70417" x2="10104" y2="70417"/>
                        <a14:foregroundMark x1="9479" y1="70417" x2="9479" y2="70417"/>
                        <a14:foregroundMark x1="1667" y1="34583" x2="1667" y2="34583"/>
                        <a14:foregroundMark x1="5000" y1="34028" x2="5000" y2="34028"/>
                        <a14:foregroundMark x1="36354" y1="23194" x2="36354" y2="23194"/>
                        <a14:foregroundMark x1="39479" y1="22778" x2="39479" y2="22778"/>
                        <a14:foregroundMark x1="44271" y1="22917" x2="44271" y2="22917"/>
                        <a14:foregroundMark x1="37604" y1="22917" x2="47083" y2="22500"/>
                        <a14:foregroundMark x1="38021" y1="25694" x2="49271" y2="25694"/>
                        <a14:foregroundMark x1="48958" y1="20833" x2="95833" y2="23194"/>
                        <a14:foregroundMark x1="53229" y1="25833" x2="97708" y2="23333"/>
                        <a14:foregroundMark x1="34896" y1="20833" x2="39583" y2="27778"/>
                        <a14:foregroundMark x1="10729" y1="68472" x2="20208" y2="82083"/>
                        <a14:foregroundMark x1="8125" y1="70694" x2="18958" y2="81806"/>
                        <a14:foregroundMark x1="11667" y1="67361" x2="20000" y2="80000"/>
                      </a14:backgroundRemoval>
                    </a14:imgEffect>
                  </a14:imgLayer>
                </a14:imgProps>
              </a:ext>
              <a:ext uri="{28A0092B-C50C-407E-A947-70E740481C1C}">
                <a14:useLocalDpi xmlns:a14="http://schemas.microsoft.com/office/drawing/2010/main" val="0"/>
              </a:ext>
            </a:extLst>
          </a:blip>
          <a:srcRect t="16528"/>
          <a:stretch/>
        </p:blipFill>
        <p:spPr>
          <a:xfrm>
            <a:off x="1527053" y="765711"/>
            <a:ext cx="7388347" cy="4625439"/>
          </a:xfrm>
          <a:prstGeom prst="rect">
            <a:avLst/>
          </a:prstGeom>
        </p:spPr>
      </p:pic>
      <p:sp>
        <p:nvSpPr>
          <p:cNvPr id="4" name="TextBox 3" descr="Non-VA Partner Health Data Sharing &#10;"/>
          <p:cNvSpPr txBox="1"/>
          <p:nvPr/>
        </p:nvSpPr>
        <p:spPr>
          <a:xfrm>
            <a:off x="-1" y="172819"/>
            <a:ext cx="9143999" cy="646331"/>
          </a:xfrm>
          <a:prstGeom prst="rect">
            <a:avLst/>
          </a:prstGeom>
          <a:noFill/>
        </p:spPr>
        <p:txBody>
          <a:bodyPr wrap="square" rtlCol="0">
            <a:spAutoFit/>
          </a:bodyPr>
          <a:lstStyle/>
          <a:p>
            <a:pPr lvl="0" algn="ctr"/>
            <a:r>
              <a:rPr lang="en-US" sz="3600" dirty="0" smtClean="0">
                <a:solidFill>
                  <a:schemeClr val="accent3"/>
                </a:solidFill>
                <a:latin typeface="Levenim MT" panose="02010502060101010101" pitchFamily="2" charset="-79"/>
              </a:rPr>
              <a:t>Non-VA Partner Health Data Sharing </a:t>
            </a:r>
          </a:p>
        </p:txBody>
      </p:sp>
      <p:sp>
        <p:nvSpPr>
          <p:cNvPr id="12" name="TextBox 11" descr="VLER"/>
          <p:cNvSpPr txBox="1"/>
          <p:nvPr/>
        </p:nvSpPr>
        <p:spPr>
          <a:xfrm>
            <a:off x="188973" y="4114621"/>
            <a:ext cx="2478027" cy="1200329"/>
          </a:xfrm>
          <a:prstGeom prst="rect">
            <a:avLst/>
          </a:prstGeom>
          <a:noFill/>
        </p:spPr>
        <p:txBody>
          <a:bodyPr wrap="square" rtlCol="0">
            <a:spAutoFit/>
          </a:bodyPr>
          <a:lstStyle/>
          <a:p>
            <a:pPr lvl="0"/>
            <a:r>
              <a:rPr lang="en-US" sz="7200" b="1" dirty="0" smtClean="0">
                <a:solidFill>
                  <a:schemeClr val="accent3"/>
                </a:solidFill>
                <a:latin typeface="Levenim MT" panose="02010502060101010101" pitchFamily="2" charset="-79"/>
              </a:rPr>
              <a:t>VLER</a:t>
            </a:r>
          </a:p>
        </p:txBody>
      </p:sp>
    </p:spTree>
    <p:extLst>
      <p:ext uri="{BB962C8B-B14F-4D97-AF65-F5344CB8AC3E}">
        <p14:creationId xmlns:p14="http://schemas.microsoft.com/office/powerpoint/2010/main" val="3442264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descr="&quot; &quot;"/>
          <p:cNvSpPr/>
          <p:nvPr/>
        </p:nvSpPr>
        <p:spPr bwMode="auto">
          <a:xfrm>
            <a:off x="4191000" y="-228600"/>
            <a:ext cx="5334000" cy="5619750"/>
          </a:xfrm>
          <a:prstGeom prst="rect">
            <a:avLst/>
          </a:prstGeom>
          <a:solidFill>
            <a:schemeClr val="accent2">
              <a:lumMod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Levenim MT" panose="02010502060101010101" pitchFamily="2" charset="-79"/>
              <a:cs typeface="Levenim MT" panose="02010502060101010101" pitchFamily="2" charset="-79"/>
            </a:endParaRPr>
          </a:p>
        </p:txBody>
      </p:sp>
      <p:pic>
        <p:nvPicPr>
          <p:cNvPr id="5" name="Picture 4" descr="Vete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223677"/>
            <a:ext cx="2285999" cy="3329273"/>
          </a:xfrm>
          <a:prstGeom prst="rect">
            <a:avLst/>
          </a:prstGeom>
        </p:spPr>
      </p:pic>
      <p:grpSp>
        <p:nvGrpSpPr>
          <p:cNvPr id="3" name="Group 2" descr="veteran"/>
          <p:cNvGrpSpPr/>
          <p:nvPr/>
        </p:nvGrpSpPr>
        <p:grpSpPr>
          <a:xfrm>
            <a:off x="4800600" y="972429"/>
            <a:ext cx="3810000" cy="3885321"/>
            <a:chOff x="3420999" y="730835"/>
            <a:chExt cx="2286000" cy="2298115"/>
          </a:xfrm>
        </p:grpSpPr>
        <p:sp>
          <p:nvSpPr>
            <p:cNvPr id="13" name="Oval 12"/>
            <p:cNvSpPr/>
            <p:nvPr/>
          </p:nvSpPr>
          <p:spPr>
            <a:xfrm>
              <a:off x="3420999" y="730835"/>
              <a:ext cx="2286000" cy="2298115"/>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evenim MT" panose="02010502060101010101" pitchFamily="2" charset="-79"/>
                <a:cs typeface="Levenim MT" panose="02010502060101010101" pitchFamily="2" charset="-79"/>
              </a:endParaRPr>
            </a:p>
          </p:txBody>
        </p:sp>
        <p:sp>
          <p:nvSpPr>
            <p:cNvPr id="14" name="TextBox 13"/>
            <p:cNvSpPr txBox="1"/>
            <p:nvPr/>
          </p:nvSpPr>
          <p:spPr>
            <a:xfrm>
              <a:off x="3969639" y="1451455"/>
              <a:ext cx="1219200" cy="236660"/>
            </a:xfrm>
            <a:prstGeom prst="rect">
              <a:avLst/>
            </a:prstGeom>
            <a:noFill/>
          </p:spPr>
          <p:txBody>
            <a:bodyPr wrap="square" rtlCol="0">
              <a:spAutoFit/>
            </a:bodyPr>
            <a:lstStyle/>
            <a:p>
              <a:pPr algn="ctr"/>
              <a:r>
                <a:rPr lang="en-US" sz="2000" dirty="0" smtClean="0">
                  <a:solidFill>
                    <a:schemeClr val="accent2">
                      <a:lumMod val="50000"/>
                    </a:schemeClr>
                  </a:solidFill>
                  <a:latin typeface="Levenim MT" panose="02010502060101010101" pitchFamily="2" charset="-79"/>
                  <a:cs typeface="Levenim MT" panose="02010502060101010101" pitchFamily="2" charset="-79"/>
                </a:rPr>
                <a:t>Veteran</a:t>
              </a:r>
              <a:endParaRPr lang="en-US" sz="1400" dirty="0">
                <a:solidFill>
                  <a:schemeClr val="accent2">
                    <a:lumMod val="50000"/>
                  </a:schemeClr>
                </a:solidFill>
                <a:latin typeface="Levenim MT" panose="02010502060101010101" pitchFamily="2" charset="-79"/>
                <a:cs typeface="Levenim MT" panose="02010502060101010101" pitchFamily="2" charset="-79"/>
              </a:endParaRPr>
            </a:p>
          </p:txBody>
        </p:sp>
      </p:grpSp>
      <p:sp>
        <p:nvSpPr>
          <p:cNvPr id="21" name="Title 1" descr="What "/>
          <p:cNvSpPr txBox="1">
            <a:spLocks/>
          </p:cNvSpPr>
          <p:nvPr/>
        </p:nvSpPr>
        <p:spPr bwMode="auto">
          <a:xfrm>
            <a:off x="152400" y="1276350"/>
            <a:ext cx="387031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8800" kern="0" dirty="0" smtClean="0">
                <a:solidFill>
                  <a:schemeClr val="accent2">
                    <a:lumMod val="75000"/>
                  </a:schemeClr>
                </a:solidFill>
                <a:cs typeface="Levenim MT" panose="02010502060101010101" pitchFamily="2" charset="-79"/>
              </a:rPr>
              <a:t>WHAT</a:t>
            </a:r>
            <a:endParaRPr lang="en-US" sz="8800" kern="0" dirty="0">
              <a:solidFill>
                <a:schemeClr val="accent2">
                  <a:lumMod val="75000"/>
                </a:schemeClr>
              </a:solidFill>
              <a:cs typeface="Levenim MT" panose="02010502060101010101" pitchFamily="2" charset="-79"/>
            </a:endParaRPr>
          </a:p>
        </p:txBody>
      </p:sp>
      <p:sp>
        <p:nvSpPr>
          <p:cNvPr id="23" name="Title 1" descr="is"/>
          <p:cNvSpPr txBox="1">
            <a:spLocks/>
          </p:cNvSpPr>
          <p:nvPr/>
        </p:nvSpPr>
        <p:spPr bwMode="auto">
          <a:xfrm>
            <a:off x="639759" y="22669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4400" kern="0" dirty="0" smtClean="0">
                <a:solidFill>
                  <a:schemeClr val="accent3"/>
                </a:solidFill>
                <a:cs typeface="Levenim MT" panose="02010502060101010101" pitchFamily="2" charset="-79"/>
              </a:rPr>
              <a:t>is</a:t>
            </a:r>
            <a:endParaRPr lang="en-US" sz="4400" kern="0" dirty="0">
              <a:solidFill>
                <a:schemeClr val="accent3"/>
              </a:solidFill>
              <a:cs typeface="Levenim MT" panose="02010502060101010101" pitchFamily="2" charset="-79"/>
            </a:endParaRPr>
          </a:p>
        </p:txBody>
      </p:sp>
      <p:grpSp>
        <p:nvGrpSpPr>
          <p:cNvPr id="2" name="Group 1" descr="JLV"/>
          <p:cNvGrpSpPr/>
          <p:nvPr/>
        </p:nvGrpSpPr>
        <p:grpSpPr>
          <a:xfrm>
            <a:off x="1015353" y="2522919"/>
            <a:ext cx="2489847" cy="1635386"/>
            <a:chOff x="786753" y="2522919"/>
            <a:chExt cx="2489847" cy="1635386"/>
          </a:xfrm>
        </p:grpSpPr>
        <p:sp>
          <p:nvSpPr>
            <p:cNvPr id="17" name="TextBox 16"/>
            <p:cNvSpPr txBox="1"/>
            <p:nvPr/>
          </p:nvSpPr>
          <p:spPr>
            <a:xfrm>
              <a:off x="871824" y="2527089"/>
              <a:ext cx="2404776" cy="1631216"/>
            </a:xfrm>
            <a:prstGeom prst="rect">
              <a:avLst/>
            </a:prstGeom>
            <a:noFill/>
          </p:spPr>
          <p:txBody>
            <a:bodyPr wrap="square" rtlCol="0">
              <a:spAutoFit/>
            </a:bodyPr>
            <a:lstStyle/>
            <a:p>
              <a:r>
                <a:rPr lang="en-US" sz="10000" dirty="0" smtClean="0">
                  <a:solidFill>
                    <a:schemeClr val="accent1">
                      <a:lumMod val="50000"/>
                    </a:schemeClr>
                  </a:solidFill>
                  <a:latin typeface="Levenim MT" panose="02010502060101010101" pitchFamily="2" charset="-79"/>
                  <a:cs typeface="Levenim MT" panose="02010502060101010101" pitchFamily="2" charset="-79"/>
                </a:rPr>
                <a:t>JLV</a:t>
              </a:r>
              <a:endParaRPr lang="en-US" sz="12000" dirty="0">
                <a:solidFill>
                  <a:schemeClr val="accent1">
                    <a:lumMod val="50000"/>
                  </a:schemeClr>
                </a:solidFill>
                <a:latin typeface="Levenim MT" panose="02010502060101010101" pitchFamily="2" charset="-79"/>
                <a:cs typeface="Levenim MT" panose="02010502060101010101" pitchFamily="2" charset="-79"/>
              </a:endParaRPr>
            </a:p>
          </p:txBody>
        </p:sp>
        <p:sp>
          <p:nvSpPr>
            <p:cNvPr id="18" name="TextBox 17"/>
            <p:cNvSpPr txBox="1"/>
            <p:nvPr/>
          </p:nvSpPr>
          <p:spPr>
            <a:xfrm>
              <a:off x="786753" y="2522919"/>
              <a:ext cx="2404776" cy="1631216"/>
            </a:xfrm>
            <a:prstGeom prst="rect">
              <a:avLst/>
            </a:prstGeom>
            <a:noFill/>
          </p:spPr>
          <p:txBody>
            <a:bodyPr wrap="square" rtlCol="0">
              <a:spAutoFit/>
            </a:bodyPr>
            <a:lstStyle/>
            <a:p>
              <a:r>
                <a:rPr lang="en-US" sz="10000" dirty="0" smtClean="0">
                  <a:solidFill>
                    <a:schemeClr val="accent3"/>
                  </a:solidFill>
                  <a:latin typeface="Levenim MT" panose="02010502060101010101" pitchFamily="2" charset="-79"/>
                  <a:cs typeface="Levenim MT" panose="02010502060101010101" pitchFamily="2" charset="-79"/>
                </a:rPr>
                <a:t>JLV</a:t>
              </a:r>
              <a:endParaRPr lang="en-US" sz="12000" dirty="0">
                <a:solidFill>
                  <a:schemeClr val="accent3"/>
                </a:solidFill>
                <a:latin typeface="Levenim MT" panose="02010502060101010101" pitchFamily="2" charset="-79"/>
                <a:cs typeface="Levenim MT" panose="02010502060101010101" pitchFamily="2" charset="-79"/>
              </a:endParaRPr>
            </a:p>
          </p:txBody>
        </p:sp>
      </p:grpSp>
      <p:pic>
        <p:nvPicPr>
          <p:cNvPr id="4" name="Picture 3" descr="VistA evolu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46993"/>
            <a:ext cx="3505200" cy="800757"/>
          </a:xfrm>
          <a:prstGeom prst="rect">
            <a:avLst/>
          </a:prstGeom>
        </p:spPr>
      </p:pic>
    </p:spTree>
    <p:extLst>
      <p:ext uri="{BB962C8B-B14F-4D97-AF65-F5344CB8AC3E}">
        <p14:creationId xmlns:p14="http://schemas.microsoft.com/office/powerpoint/2010/main" val="2379696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0" name="Picture 9" descr="compute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642" b="21494" l="29713" r="48631">
                        <a14:foregroundMark x1="43600" y1="11185" x2="43600" y2="11185"/>
                        <a14:foregroundMark x1="44937" y1="15037" x2="45682" y2="17838"/>
                      </a14:backgroundRemoval>
                    </a14:imgEffect>
                  </a14:imgLayer>
                </a14:imgProps>
              </a:ext>
              <a:ext uri="{28A0092B-C50C-407E-A947-70E740481C1C}">
                <a14:useLocalDpi xmlns:a14="http://schemas.microsoft.com/office/drawing/2010/main" val="0"/>
              </a:ext>
            </a:extLst>
          </a:blip>
          <a:srcRect l="30037" t="9841" r="51752" b="78805"/>
          <a:stretch/>
        </p:blipFill>
        <p:spPr>
          <a:xfrm>
            <a:off x="838200" y="32060"/>
            <a:ext cx="7391399" cy="4597090"/>
          </a:xfrm>
          <a:prstGeom prst="rect">
            <a:avLst/>
          </a:prstGeom>
        </p:spPr>
      </p:pic>
      <p:sp>
        <p:nvSpPr>
          <p:cNvPr id="17" name="TextBox 16" descr="Joint Legacy Viewer"/>
          <p:cNvSpPr txBox="1"/>
          <p:nvPr/>
        </p:nvSpPr>
        <p:spPr>
          <a:xfrm>
            <a:off x="0" y="4324350"/>
            <a:ext cx="9144000" cy="923330"/>
          </a:xfrm>
          <a:prstGeom prst="rect">
            <a:avLst/>
          </a:prstGeom>
          <a:noFill/>
        </p:spPr>
        <p:txBody>
          <a:bodyPr wrap="square" rtlCol="0">
            <a:spAutoFit/>
          </a:bodyPr>
          <a:lstStyle/>
          <a:p>
            <a:pPr algn="ctr"/>
            <a:r>
              <a:rPr lang="en-US" sz="5400" dirty="0" smtClean="0">
                <a:solidFill>
                  <a:schemeClr val="accent3">
                    <a:lumMod val="60000"/>
                    <a:lumOff val="40000"/>
                  </a:schemeClr>
                </a:solidFill>
                <a:latin typeface="Levenim MT" panose="02010502060101010101" pitchFamily="2" charset="-79"/>
                <a:cs typeface="Levenim MT" panose="02010502060101010101" pitchFamily="2" charset="-79"/>
              </a:rPr>
              <a:t>JOINT LEGACY VIEWER</a:t>
            </a:r>
            <a:endParaRPr lang="en-US" sz="4800" dirty="0">
              <a:solidFill>
                <a:schemeClr val="accent3">
                  <a:lumMod val="60000"/>
                  <a:lumOff val="40000"/>
                </a:schemeClr>
              </a:solidFill>
              <a:latin typeface="Levenim MT" panose="02010502060101010101" pitchFamily="2" charset="-79"/>
              <a:cs typeface="Levenim MT" panose="02010502060101010101" pitchFamily="2" charset="-79"/>
            </a:endParaRPr>
          </a:p>
        </p:txBody>
      </p:sp>
      <p:sp>
        <p:nvSpPr>
          <p:cNvPr id="11" name="Rectangle 10" descr="Integrated read-only view of health data&#10; &#10;VA, Department of Defense (DoD) &amp; VA VLER partner sources&#10;"/>
          <p:cNvSpPr/>
          <p:nvPr/>
        </p:nvSpPr>
        <p:spPr>
          <a:xfrm>
            <a:off x="1524000" y="1047750"/>
            <a:ext cx="3886200" cy="1785104"/>
          </a:xfrm>
          <a:prstGeom prst="rect">
            <a:avLst/>
          </a:prstGeom>
        </p:spPr>
        <p:txBody>
          <a:bodyPr wrap="square">
            <a:spAutoFit/>
          </a:bodyPr>
          <a:lstStyle/>
          <a:p>
            <a:pPr marL="285750" indent="-285750" eaLnBrk="1" hangingPunct="1">
              <a:lnSpc>
                <a:spcPts val="2200"/>
              </a:lnSpc>
              <a:spcAft>
                <a:spcPts val="0"/>
              </a:spcAft>
              <a:buFont typeface="Wingdings" panose="05000000000000000000" pitchFamily="2" charset="2"/>
              <a:buChar char="ü"/>
            </a:pPr>
            <a:r>
              <a:rPr lang="en-US" altLang="en-US" dirty="0" smtClean="0">
                <a:solidFill>
                  <a:schemeClr val="accent1">
                    <a:lumMod val="75000"/>
                  </a:schemeClr>
                </a:solidFill>
                <a:latin typeface="Levenim MT" panose="02010502060101010101" pitchFamily="2" charset="-79"/>
                <a:cs typeface="Arial" pitchFamily="34" charset="0"/>
              </a:rPr>
              <a:t>Integrated </a:t>
            </a:r>
            <a:r>
              <a:rPr lang="en-US" altLang="en-US" dirty="0">
                <a:solidFill>
                  <a:schemeClr val="accent1">
                    <a:lumMod val="75000"/>
                  </a:schemeClr>
                </a:solidFill>
                <a:latin typeface="Levenim MT" panose="02010502060101010101" pitchFamily="2" charset="-79"/>
                <a:cs typeface="Arial" pitchFamily="34" charset="0"/>
              </a:rPr>
              <a:t>read-only view of health </a:t>
            </a:r>
            <a:r>
              <a:rPr lang="en-US" altLang="en-US" dirty="0" smtClean="0">
                <a:solidFill>
                  <a:schemeClr val="accent1">
                    <a:lumMod val="75000"/>
                  </a:schemeClr>
                </a:solidFill>
                <a:latin typeface="Levenim MT" panose="02010502060101010101" pitchFamily="2" charset="-79"/>
                <a:cs typeface="Arial" pitchFamily="34" charset="0"/>
              </a:rPr>
              <a:t>data</a:t>
            </a:r>
            <a:br>
              <a:rPr lang="en-US" altLang="en-US" dirty="0" smtClean="0">
                <a:solidFill>
                  <a:schemeClr val="accent1">
                    <a:lumMod val="75000"/>
                  </a:schemeClr>
                </a:solidFill>
                <a:latin typeface="Levenim MT" panose="02010502060101010101" pitchFamily="2" charset="-79"/>
                <a:cs typeface="Arial" pitchFamily="34" charset="0"/>
              </a:rPr>
            </a:br>
            <a:r>
              <a:rPr lang="en-US" altLang="en-US" dirty="0" smtClean="0">
                <a:solidFill>
                  <a:schemeClr val="accent1">
                    <a:lumMod val="75000"/>
                  </a:schemeClr>
                </a:solidFill>
                <a:latin typeface="Levenim MT" panose="02010502060101010101" pitchFamily="2" charset="-79"/>
                <a:cs typeface="Arial" pitchFamily="34" charset="0"/>
              </a:rPr>
              <a:t> </a:t>
            </a:r>
          </a:p>
          <a:p>
            <a:pPr marL="285750" indent="-285750" eaLnBrk="1" hangingPunct="1">
              <a:lnSpc>
                <a:spcPts val="2200"/>
              </a:lnSpc>
              <a:spcAft>
                <a:spcPts val="0"/>
              </a:spcAft>
              <a:buFont typeface="Wingdings" panose="05000000000000000000" pitchFamily="2" charset="2"/>
              <a:buChar char="ü"/>
            </a:pPr>
            <a:r>
              <a:rPr lang="en-US" altLang="en-US" dirty="0" smtClean="0">
                <a:solidFill>
                  <a:schemeClr val="accent1">
                    <a:lumMod val="75000"/>
                  </a:schemeClr>
                </a:solidFill>
                <a:latin typeface="Levenim MT" panose="02010502060101010101" pitchFamily="2" charset="-79"/>
                <a:cs typeface="Arial" pitchFamily="34" charset="0"/>
              </a:rPr>
              <a:t>VA</a:t>
            </a:r>
            <a:r>
              <a:rPr lang="en-US" altLang="en-US" dirty="0">
                <a:solidFill>
                  <a:schemeClr val="accent1">
                    <a:lumMod val="75000"/>
                  </a:schemeClr>
                </a:solidFill>
                <a:latin typeface="Levenim MT" panose="02010502060101010101" pitchFamily="2" charset="-79"/>
                <a:cs typeface="Arial" pitchFamily="34" charset="0"/>
              </a:rPr>
              <a:t>, </a:t>
            </a:r>
            <a:r>
              <a:rPr lang="en-US" altLang="en-US" b="1" dirty="0">
                <a:solidFill>
                  <a:schemeClr val="accent1">
                    <a:lumMod val="75000"/>
                  </a:schemeClr>
                </a:solidFill>
                <a:latin typeface="Levenim MT" panose="02010502060101010101" pitchFamily="2" charset="-79"/>
                <a:cs typeface="Arial" pitchFamily="34" charset="0"/>
              </a:rPr>
              <a:t>Department of Defense (DoD)</a:t>
            </a:r>
            <a:r>
              <a:rPr lang="en-US" altLang="en-US" dirty="0">
                <a:solidFill>
                  <a:schemeClr val="accent1">
                    <a:lumMod val="75000"/>
                  </a:schemeClr>
                </a:solidFill>
                <a:latin typeface="Levenim MT" panose="02010502060101010101" pitchFamily="2" charset="-79"/>
                <a:cs typeface="Arial" pitchFamily="34" charset="0"/>
              </a:rPr>
              <a:t> &amp; VA VLER partner </a:t>
            </a:r>
            <a:r>
              <a:rPr lang="en-US" altLang="en-US" dirty="0" smtClean="0">
                <a:solidFill>
                  <a:schemeClr val="accent1">
                    <a:lumMod val="75000"/>
                  </a:schemeClr>
                </a:solidFill>
                <a:latin typeface="Levenim MT" panose="02010502060101010101" pitchFamily="2" charset="-79"/>
                <a:cs typeface="Arial" pitchFamily="34" charset="0"/>
              </a:rPr>
              <a:t>sources</a:t>
            </a:r>
          </a:p>
        </p:txBody>
      </p:sp>
      <p:grpSp>
        <p:nvGrpSpPr>
          <p:cNvPr id="18" name="Group 17" descr="&quot; &quot;"/>
          <p:cNvGrpSpPr/>
          <p:nvPr/>
        </p:nvGrpSpPr>
        <p:grpSpPr>
          <a:xfrm>
            <a:off x="-533400" y="4171950"/>
            <a:ext cx="10383266" cy="152400"/>
            <a:chOff x="-228600" y="3943350"/>
            <a:chExt cx="10383266" cy="152400"/>
          </a:xfrm>
        </p:grpSpPr>
        <p:grpSp>
          <p:nvGrpSpPr>
            <p:cNvPr id="19" name="Group 18"/>
            <p:cNvGrpSpPr/>
            <p:nvPr/>
          </p:nvGrpSpPr>
          <p:grpSpPr>
            <a:xfrm>
              <a:off x="-228600" y="3943350"/>
              <a:ext cx="10383266" cy="76200"/>
              <a:chOff x="-533400" y="3985283"/>
              <a:chExt cx="10383266" cy="76200"/>
            </a:xfrm>
          </p:grpSpPr>
          <p:cxnSp>
            <p:nvCxnSpPr>
              <p:cNvPr id="21" name="Straight Connector 20"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6044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grpSp>
        <p:nvGrpSpPr>
          <p:cNvPr id="12" name="Group 11" descr="&quot; &quot;"/>
          <p:cNvGrpSpPr/>
          <p:nvPr/>
        </p:nvGrpSpPr>
        <p:grpSpPr>
          <a:xfrm>
            <a:off x="-533400" y="4171950"/>
            <a:ext cx="10383266" cy="152400"/>
            <a:chOff x="-228600" y="3943350"/>
            <a:chExt cx="10383266" cy="152400"/>
          </a:xfrm>
        </p:grpSpPr>
        <p:grpSp>
          <p:nvGrpSpPr>
            <p:cNvPr id="14" name="Group 13"/>
            <p:cNvGrpSpPr/>
            <p:nvPr/>
          </p:nvGrpSpPr>
          <p:grpSpPr>
            <a:xfrm>
              <a:off x="-228600" y="3943350"/>
              <a:ext cx="10383266" cy="76200"/>
              <a:chOff x="-533400" y="3985283"/>
              <a:chExt cx="10383266" cy="76200"/>
            </a:xfrm>
          </p:grpSpPr>
          <p:cxnSp>
            <p:nvCxnSpPr>
              <p:cNvPr id="16" name="Straight Connector 15"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descr="Joint Legacy Viewer"/>
          <p:cNvSpPr txBox="1"/>
          <p:nvPr/>
        </p:nvSpPr>
        <p:spPr>
          <a:xfrm>
            <a:off x="0" y="4324350"/>
            <a:ext cx="9144000" cy="923330"/>
          </a:xfrm>
          <a:prstGeom prst="rect">
            <a:avLst/>
          </a:prstGeom>
          <a:noFill/>
        </p:spPr>
        <p:txBody>
          <a:bodyPr wrap="square" rtlCol="0">
            <a:spAutoFit/>
          </a:bodyPr>
          <a:lstStyle/>
          <a:p>
            <a:pPr algn="ctr"/>
            <a:r>
              <a:rPr lang="en-US" sz="5400" dirty="0" smtClean="0">
                <a:solidFill>
                  <a:schemeClr val="accent3">
                    <a:lumMod val="60000"/>
                    <a:lumOff val="40000"/>
                  </a:schemeClr>
                </a:solidFill>
                <a:latin typeface="Levenim MT" panose="02010502060101010101" pitchFamily="2" charset="-79"/>
                <a:cs typeface="Levenim MT" panose="02010502060101010101" pitchFamily="2" charset="-79"/>
              </a:rPr>
              <a:t>JOINT LEGACY VIEWER</a:t>
            </a:r>
            <a:endParaRPr lang="en-US" sz="4800" dirty="0">
              <a:solidFill>
                <a:schemeClr val="accent3">
                  <a:lumMod val="60000"/>
                  <a:lumOff val="40000"/>
                </a:schemeClr>
              </a:solidFill>
              <a:latin typeface="Levenim MT" panose="02010502060101010101" pitchFamily="2" charset="-79"/>
              <a:cs typeface="Levenim MT" panose="02010502060101010101" pitchFamily="2" charset="-79"/>
            </a:endParaRPr>
          </a:p>
        </p:txBody>
      </p:sp>
      <p:grpSp>
        <p:nvGrpSpPr>
          <p:cNvPr id="2" name="Group 1" descr="Benefits and Features:&#10;Significant improvement in system efficiency&#10;Supports VA, VBA, DoD users and workflow&#10;Web-based GUI&#10;Easy-to-learn user interface"/>
          <p:cNvGrpSpPr/>
          <p:nvPr/>
        </p:nvGrpSpPr>
        <p:grpSpPr>
          <a:xfrm>
            <a:off x="-76200" y="642952"/>
            <a:ext cx="9303611" cy="3818930"/>
            <a:chOff x="-76200" y="642952"/>
            <a:chExt cx="9303611" cy="3818930"/>
          </a:xfrm>
        </p:grpSpPr>
        <p:sp>
          <p:nvSpPr>
            <p:cNvPr id="22" name="Curved Down Arrow 21"/>
            <p:cNvSpPr/>
            <p:nvPr/>
          </p:nvSpPr>
          <p:spPr bwMode="auto">
            <a:xfrm rot="20692158" flipV="1">
              <a:off x="2609180" y="2926936"/>
              <a:ext cx="2624699" cy="713464"/>
            </a:xfrm>
            <a:prstGeom prst="curvedDownArrow">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Curved Down Arrow 8"/>
            <p:cNvSpPr/>
            <p:nvPr/>
          </p:nvSpPr>
          <p:spPr bwMode="auto">
            <a:xfrm rot="17158996">
              <a:off x="753893" y="1147186"/>
              <a:ext cx="1032212" cy="458340"/>
            </a:xfrm>
            <a:prstGeom prst="curvedDownArrow">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a:xfrm>
              <a:off x="1524000" y="642952"/>
              <a:ext cx="6958335" cy="830997"/>
            </a:xfrm>
            <a:prstGeom prst="rect">
              <a:avLst/>
            </a:prstGeom>
          </p:spPr>
          <p:txBody>
            <a:bodyPr wrap="square">
              <a:spAutoFit/>
            </a:bodyPr>
            <a:lstStyle/>
            <a:p>
              <a:pPr eaLnBrk="1" hangingPunct="1">
                <a:spcAft>
                  <a:spcPts val="0"/>
                </a:spcAft>
              </a:pPr>
              <a:r>
                <a:rPr lang="en-US" altLang="en-US" dirty="0" smtClean="0">
                  <a:solidFill>
                    <a:schemeClr val="bg1"/>
                  </a:solidFill>
                  <a:latin typeface="Levenim MT" panose="02010502060101010101" pitchFamily="2" charset="-79"/>
                  <a:cs typeface="Arial" pitchFamily="34" charset="0"/>
                </a:rPr>
                <a:t>Significant improvement in system efficiency</a:t>
              </a:r>
            </a:p>
            <a:p>
              <a:pPr eaLnBrk="1" hangingPunct="1">
                <a:spcAft>
                  <a:spcPts val="0"/>
                </a:spcAft>
              </a:pPr>
              <a:r>
                <a:rPr lang="en-US" altLang="en-US" dirty="0" smtClean="0">
                  <a:solidFill>
                    <a:schemeClr val="bg1"/>
                  </a:solidFill>
                  <a:latin typeface="Levenim MT" panose="02010502060101010101" pitchFamily="2" charset="-79"/>
                  <a:cs typeface="Arial" pitchFamily="34" charset="0"/>
                </a:rPr>
                <a:t>Supports VA, VBA, DoD users and workflows</a:t>
              </a:r>
              <a:endParaRPr lang="en-US" altLang="en-US" dirty="0">
                <a:solidFill>
                  <a:schemeClr val="bg1"/>
                </a:solidFill>
                <a:latin typeface="Levenim MT" panose="02010502060101010101" pitchFamily="2" charset="-79"/>
                <a:cs typeface="Arial" pitchFamily="34" charset="0"/>
              </a:endParaRPr>
            </a:p>
          </p:txBody>
        </p:sp>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642" b="21494" l="29713" r="48631">
                          <a14:foregroundMark x1="43600" y1="11185" x2="43600" y2="11185"/>
                          <a14:foregroundMark x1="44937" y1="15037" x2="45682" y2="17838"/>
                        </a14:backgroundRemoval>
                      </a14:imgEffect>
                    </a14:imgLayer>
                  </a14:imgProps>
                </a:ext>
                <a:ext uri="{28A0092B-C50C-407E-A947-70E740481C1C}">
                  <a14:useLocalDpi xmlns:a14="http://schemas.microsoft.com/office/drawing/2010/main" val="0"/>
                </a:ext>
              </a:extLst>
            </a:blip>
            <a:srcRect l="30037" t="9841" r="51752" b="78805"/>
            <a:stretch/>
          </p:blipFill>
          <p:spPr>
            <a:xfrm>
              <a:off x="-76200" y="1428750"/>
              <a:ext cx="4876800" cy="3033132"/>
            </a:xfrm>
            <a:prstGeom prst="rect">
              <a:avLst/>
            </a:prstGeom>
          </p:spPr>
        </p:pic>
        <p:sp>
          <p:nvSpPr>
            <p:cNvPr id="20" name="Rectangle 19"/>
            <p:cNvSpPr/>
            <p:nvPr/>
          </p:nvSpPr>
          <p:spPr>
            <a:xfrm>
              <a:off x="557091" y="2114550"/>
              <a:ext cx="2262309" cy="1273426"/>
            </a:xfrm>
            <a:prstGeom prst="rect">
              <a:avLst/>
            </a:prstGeom>
          </p:spPr>
          <p:txBody>
            <a:bodyPr wrap="square">
              <a:spAutoFit/>
            </a:bodyPr>
            <a:lstStyle/>
            <a:p>
              <a:pPr algn="ctr" eaLnBrk="1" hangingPunct="1">
                <a:lnSpc>
                  <a:spcPts val="3000"/>
                </a:lnSpc>
                <a:spcAft>
                  <a:spcPts val="0"/>
                </a:spcAft>
              </a:pPr>
              <a:r>
                <a:rPr lang="en-US" altLang="en-US" sz="3200" dirty="0" smtClean="0">
                  <a:solidFill>
                    <a:schemeClr val="accent1"/>
                  </a:solidFill>
                  <a:latin typeface="Levenim MT" panose="02010502060101010101" pitchFamily="2" charset="-79"/>
                  <a:cs typeface="Arial" pitchFamily="34" charset="0"/>
                </a:rPr>
                <a:t>BENEFITS</a:t>
              </a:r>
              <a:r>
                <a:rPr lang="en-US" altLang="en-US" sz="3200" dirty="0" smtClean="0">
                  <a:solidFill>
                    <a:schemeClr val="accent1">
                      <a:lumMod val="75000"/>
                    </a:schemeClr>
                  </a:solidFill>
                  <a:latin typeface="Levenim MT" panose="02010502060101010101" pitchFamily="2" charset="-79"/>
                  <a:cs typeface="Arial" pitchFamily="34" charset="0"/>
                </a:rPr>
                <a:t> </a:t>
              </a:r>
            </a:p>
            <a:p>
              <a:pPr algn="ctr" eaLnBrk="1" hangingPunct="1">
                <a:lnSpc>
                  <a:spcPts val="3000"/>
                </a:lnSpc>
                <a:spcAft>
                  <a:spcPts val="0"/>
                </a:spcAft>
              </a:pPr>
              <a:r>
                <a:rPr lang="en-US" altLang="en-US" sz="3200" dirty="0" smtClean="0">
                  <a:solidFill>
                    <a:schemeClr val="accent1">
                      <a:lumMod val="75000"/>
                    </a:schemeClr>
                  </a:solidFill>
                  <a:latin typeface="Levenim MT" panose="02010502060101010101" pitchFamily="2" charset="-79"/>
                  <a:cs typeface="Arial" pitchFamily="34" charset="0"/>
                </a:rPr>
                <a:t>&amp;</a:t>
              </a:r>
            </a:p>
            <a:p>
              <a:pPr algn="ctr" eaLnBrk="1" hangingPunct="1">
                <a:lnSpc>
                  <a:spcPts val="3000"/>
                </a:lnSpc>
                <a:spcAft>
                  <a:spcPts val="0"/>
                </a:spcAft>
              </a:pPr>
              <a:r>
                <a:rPr lang="en-US" altLang="en-US" sz="3200" dirty="0" smtClean="0">
                  <a:solidFill>
                    <a:schemeClr val="accent3"/>
                  </a:solidFill>
                  <a:latin typeface="Levenim MT" panose="02010502060101010101" pitchFamily="2" charset="-79"/>
                  <a:cs typeface="Arial" pitchFamily="34" charset="0"/>
                </a:rPr>
                <a:t>FEATURES</a:t>
              </a:r>
            </a:p>
          </p:txBody>
        </p:sp>
        <p:sp>
          <p:nvSpPr>
            <p:cNvPr id="21" name="Rectangle 20"/>
            <p:cNvSpPr/>
            <p:nvPr/>
          </p:nvSpPr>
          <p:spPr>
            <a:xfrm>
              <a:off x="4658233" y="1844248"/>
              <a:ext cx="4569178" cy="830997"/>
            </a:xfrm>
            <a:prstGeom prst="rect">
              <a:avLst/>
            </a:prstGeom>
          </p:spPr>
          <p:txBody>
            <a:bodyPr wrap="square">
              <a:spAutoFit/>
            </a:bodyPr>
            <a:lstStyle/>
            <a:p>
              <a:pPr eaLnBrk="1" hangingPunct="1">
                <a:spcAft>
                  <a:spcPts val="0"/>
                </a:spcAft>
              </a:pPr>
              <a:r>
                <a:rPr lang="en-US" altLang="en-US" dirty="0" smtClean="0">
                  <a:solidFill>
                    <a:schemeClr val="bg1"/>
                  </a:solidFill>
                  <a:latin typeface="Levenim MT" panose="02010502060101010101" pitchFamily="2" charset="-79"/>
                  <a:cs typeface="Arial" pitchFamily="34" charset="0"/>
                </a:rPr>
                <a:t>Web-based GUI</a:t>
              </a:r>
            </a:p>
            <a:p>
              <a:pPr eaLnBrk="1" hangingPunct="1">
                <a:spcAft>
                  <a:spcPts val="0"/>
                </a:spcAft>
              </a:pPr>
              <a:r>
                <a:rPr lang="en-US" altLang="en-US" dirty="0" smtClean="0">
                  <a:solidFill>
                    <a:schemeClr val="bg1"/>
                  </a:solidFill>
                  <a:latin typeface="Levenim MT" panose="02010502060101010101" pitchFamily="2" charset="-79"/>
                  <a:cs typeface="Arial" pitchFamily="34" charset="0"/>
                </a:rPr>
                <a:t>Easy-to-learn user interface</a:t>
              </a:r>
            </a:p>
          </p:txBody>
        </p:sp>
      </p:grpSp>
    </p:spTree>
    <p:extLst>
      <p:ext uri="{BB962C8B-B14F-4D97-AF65-F5344CB8AC3E}">
        <p14:creationId xmlns:p14="http://schemas.microsoft.com/office/powerpoint/2010/main" val="3233747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descr="Make like things look alike"/>
          <p:cNvSpPr txBox="1"/>
          <p:nvPr/>
        </p:nvSpPr>
        <p:spPr>
          <a:xfrm>
            <a:off x="304800" y="3125897"/>
            <a:ext cx="8077200" cy="523220"/>
          </a:xfrm>
          <a:prstGeom prst="rect">
            <a:avLst/>
          </a:prstGeom>
          <a:noFill/>
        </p:spPr>
        <p:txBody>
          <a:bodyPr wrap="square" rtlCol="0">
            <a:spAutoFit/>
          </a:bodyPr>
          <a:lstStyle/>
          <a:p>
            <a:r>
              <a:rPr lang="en-US" sz="2800" dirty="0" smtClean="0">
                <a:solidFill>
                  <a:schemeClr val="accent3">
                    <a:lumMod val="60000"/>
                    <a:lumOff val="40000"/>
                  </a:schemeClr>
                </a:solidFill>
                <a:latin typeface="Levenim MT" panose="02010502060101010101" pitchFamily="2" charset="-79"/>
                <a:cs typeface="Levenim MT" panose="02010502060101010101" pitchFamily="2" charset="-79"/>
              </a:rPr>
              <a:t>“Make like things look alike…”</a:t>
            </a:r>
            <a:endParaRPr lang="en-US" sz="2800" dirty="0">
              <a:solidFill>
                <a:schemeClr val="accent3">
                  <a:lumMod val="60000"/>
                  <a:lumOff val="40000"/>
                </a:schemeClr>
              </a:solidFill>
              <a:latin typeface="Levenim MT" panose="02010502060101010101" pitchFamily="2" charset="-79"/>
              <a:cs typeface="Levenim MT" panose="02010502060101010101" pitchFamily="2" charset="-79"/>
            </a:endParaRPr>
          </a:p>
        </p:txBody>
      </p:sp>
      <p:grpSp>
        <p:nvGrpSpPr>
          <p:cNvPr id="11" name="Group 10" descr="&quot; &quot;"/>
          <p:cNvGrpSpPr/>
          <p:nvPr/>
        </p:nvGrpSpPr>
        <p:grpSpPr>
          <a:xfrm>
            <a:off x="-533400" y="3757890"/>
            <a:ext cx="10383266" cy="152400"/>
            <a:chOff x="-228600" y="3943350"/>
            <a:chExt cx="10383266" cy="152400"/>
          </a:xfrm>
        </p:grpSpPr>
        <p:grpSp>
          <p:nvGrpSpPr>
            <p:cNvPr id="13" name="Group 12"/>
            <p:cNvGrpSpPr/>
            <p:nvPr/>
          </p:nvGrpSpPr>
          <p:grpSpPr>
            <a:xfrm>
              <a:off x="-228600" y="3943350"/>
              <a:ext cx="10383266" cy="76200"/>
              <a:chOff x="-533400" y="3985283"/>
              <a:chExt cx="10383266" cy="76200"/>
            </a:xfrm>
          </p:grpSpPr>
          <p:cxnSp>
            <p:nvCxnSpPr>
              <p:cNvPr id="15" name="Straight Connector 14"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descr="National Data Standards "/>
          <p:cNvSpPr txBox="1"/>
          <p:nvPr/>
        </p:nvSpPr>
        <p:spPr>
          <a:xfrm>
            <a:off x="76200" y="4127837"/>
            <a:ext cx="8991600" cy="830997"/>
          </a:xfrm>
          <a:prstGeom prst="rect">
            <a:avLst/>
          </a:prstGeom>
          <a:noFill/>
        </p:spPr>
        <p:txBody>
          <a:bodyPr wrap="square" rtlCol="0">
            <a:spAutoFit/>
          </a:bodyPr>
          <a:lstStyle/>
          <a:p>
            <a:pPr algn="ctr"/>
            <a:r>
              <a:rPr lang="en-US" sz="4800" dirty="0" smtClean="0">
                <a:solidFill>
                  <a:schemeClr val="accent3">
                    <a:lumMod val="75000"/>
                  </a:schemeClr>
                </a:solidFill>
                <a:latin typeface="Levenim MT" panose="02010502060101010101" pitchFamily="2" charset="-79"/>
                <a:cs typeface="Levenim MT" panose="02010502060101010101" pitchFamily="2" charset="-79"/>
              </a:rPr>
              <a:t>NATIONAL DATA STANDARDS</a:t>
            </a:r>
            <a:endParaRPr lang="en-US" sz="4400" dirty="0">
              <a:solidFill>
                <a:schemeClr val="accent3">
                  <a:lumMod val="75000"/>
                </a:schemeClr>
              </a:solidFill>
              <a:latin typeface="Levenim MT" panose="02010502060101010101" pitchFamily="2" charset="-79"/>
              <a:cs typeface="Levenim MT" panose="02010502060101010101" pitchFamily="2" charset="-79"/>
            </a:endParaRPr>
          </a:p>
        </p:txBody>
      </p:sp>
      <p:grpSp>
        <p:nvGrpSpPr>
          <p:cNvPr id="18" name="Group 17" descr="Allergies box"/>
          <p:cNvGrpSpPr/>
          <p:nvPr/>
        </p:nvGrpSpPr>
        <p:grpSpPr>
          <a:xfrm>
            <a:off x="76200" y="253244"/>
            <a:ext cx="8839200" cy="1792856"/>
            <a:chOff x="239903" y="361950"/>
            <a:chExt cx="8839200" cy="1792856"/>
          </a:xfrm>
        </p:grpSpPr>
        <p:pic>
          <p:nvPicPr>
            <p:cNvPr id="7" name="Picture 2" descr="This graphic displays the allergies widget in JLV with the new normalized (standardized) column.  It also displays a hover hint which identifies what reference standard and code was used to standardize a piece of data being viewed." title="Allergies Widget"/>
            <p:cNvPicPr>
              <a:picLocks noChangeAspect="1" noChangeArrowheads="1"/>
            </p:cNvPicPr>
            <p:nvPr/>
          </p:nvPicPr>
          <p:blipFill rotWithShape="1">
            <a:blip r:embed="rId3"/>
            <a:srcRect b="26701"/>
            <a:stretch/>
          </p:blipFill>
          <p:spPr bwMode="auto">
            <a:xfrm>
              <a:off x="239903" y="361950"/>
              <a:ext cx="8839200" cy="1792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a:spLocks noChangeArrowheads="1"/>
            </p:cNvSpPr>
            <p:nvPr/>
          </p:nvSpPr>
          <p:spPr bwMode="auto">
            <a:xfrm>
              <a:off x="2449703" y="742950"/>
              <a:ext cx="2056466" cy="685800"/>
            </a:xfrm>
            <a:prstGeom prst="rect">
              <a:avLst/>
            </a:prstGeom>
            <a:noFill/>
            <a:ln w="76200">
              <a:solidFill>
                <a:schemeClr val="accent3">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lIns="34290" rIns="34290" anchor="ctr"/>
            <a:lstStyle/>
            <a:p>
              <a:pPr algn="ctr" eaLnBrk="0" hangingPunct="0"/>
              <a:endParaRPr lang="en-US" sz="1050" b="1">
                <a:solidFill>
                  <a:srgbClr val="000000"/>
                </a:solidFill>
                <a:latin typeface="Arial Narrow" charset="0"/>
              </a:endParaRPr>
            </a:p>
          </p:txBody>
        </p:sp>
      </p:grpSp>
    </p:spTree>
    <p:extLst>
      <p:ext uri="{BB962C8B-B14F-4D97-AF65-F5344CB8AC3E}">
        <p14:creationId xmlns:p14="http://schemas.microsoft.com/office/powerpoint/2010/main" val="804159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light bulb"/>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247650"/>
            <a:ext cx="6248400" cy="6248400"/>
          </a:xfrm>
          <a:prstGeom prst="rect">
            <a:avLst/>
          </a:prstGeom>
        </p:spPr>
      </p:pic>
      <p:sp>
        <p:nvSpPr>
          <p:cNvPr id="24" name="TextBox 23" descr="purpose"/>
          <p:cNvSpPr txBox="1"/>
          <p:nvPr/>
        </p:nvSpPr>
        <p:spPr>
          <a:xfrm>
            <a:off x="4343400" y="3610511"/>
            <a:ext cx="4625149" cy="1323439"/>
          </a:xfrm>
          <a:prstGeom prst="rect">
            <a:avLst/>
          </a:prstGeom>
          <a:noFill/>
        </p:spPr>
        <p:txBody>
          <a:bodyPr wrap="square" rtlCol="0">
            <a:spAutoFit/>
          </a:bodyPr>
          <a:lstStyle/>
          <a:p>
            <a:r>
              <a:rPr lang="en-US" sz="8000" b="1" spc="10" dirty="0" smtClean="0">
                <a:solidFill>
                  <a:schemeClr val="bg1"/>
                </a:solidFill>
                <a:latin typeface="Levenim MT" panose="02010502060101010101" pitchFamily="2" charset="-79"/>
                <a:cs typeface="Levenim MT" panose="02010502060101010101" pitchFamily="2" charset="-79"/>
              </a:rPr>
              <a:t>PUR</a:t>
            </a:r>
            <a:r>
              <a:rPr lang="en-US" sz="8000" b="1" spc="10" dirty="0" smtClean="0">
                <a:solidFill>
                  <a:schemeClr val="accent3">
                    <a:lumMod val="60000"/>
                    <a:lumOff val="40000"/>
                  </a:schemeClr>
                </a:solidFill>
                <a:latin typeface="Levenim MT" panose="02010502060101010101" pitchFamily="2" charset="-79"/>
                <a:cs typeface="Levenim MT" panose="02010502060101010101" pitchFamily="2" charset="-79"/>
              </a:rPr>
              <a:t>POSE</a:t>
            </a:r>
            <a:r>
              <a:rPr lang="en-US" sz="8000" spc="10" dirty="0" smtClean="0">
                <a:solidFill>
                  <a:schemeClr val="accent3">
                    <a:lumMod val="75000"/>
                  </a:schemeClr>
                </a:solidFill>
                <a:latin typeface="Levenim MT" panose="02010502060101010101" pitchFamily="2" charset="-79"/>
                <a:cs typeface="Levenim MT" panose="02010502060101010101" pitchFamily="2" charset="-79"/>
              </a:rPr>
              <a:t> </a:t>
            </a:r>
            <a:endParaRPr lang="en-US" sz="7200" spc="10" dirty="0">
              <a:solidFill>
                <a:schemeClr val="accent3">
                  <a:lumMod val="75000"/>
                </a:schemeClr>
              </a:solidFill>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3611803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quot; &quot;"/>
          <p:cNvGrpSpPr/>
          <p:nvPr/>
        </p:nvGrpSpPr>
        <p:grpSpPr>
          <a:xfrm>
            <a:off x="-533400" y="3757890"/>
            <a:ext cx="10383266" cy="152400"/>
            <a:chOff x="-228600" y="3943350"/>
            <a:chExt cx="10383266" cy="152400"/>
          </a:xfrm>
        </p:grpSpPr>
        <p:grpSp>
          <p:nvGrpSpPr>
            <p:cNvPr id="8" name="Group 7"/>
            <p:cNvGrpSpPr/>
            <p:nvPr/>
          </p:nvGrpSpPr>
          <p:grpSpPr>
            <a:xfrm>
              <a:off x="-228600" y="3943350"/>
              <a:ext cx="10383266" cy="76200"/>
              <a:chOff x="-533400" y="3985283"/>
              <a:chExt cx="10383266" cy="76200"/>
            </a:xfrm>
          </p:grpSpPr>
          <p:cxnSp>
            <p:nvCxnSpPr>
              <p:cNvPr id="10" name="Straight Connector 9"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descr="Current JLV users"/>
          <p:cNvSpPr txBox="1"/>
          <p:nvPr/>
        </p:nvSpPr>
        <p:spPr>
          <a:xfrm>
            <a:off x="76200" y="4019550"/>
            <a:ext cx="8991600" cy="1107996"/>
          </a:xfrm>
          <a:prstGeom prst="rect">
            <a:avLst/>
          </a:prstGeom>
          <a:noFill/>
        </p:spPr>
        <p:txBody>
          <a:bodyPr wrap="square" rtlCol="0">
            <a:spAutoFit/>
          </a:bodyPr>
          <a:lstStyle/>
          <a:p>
            <a:pPr algn="ctr"/>
            <a:r>
              <a:rPr lang="en-US" sz="6600" dirty="0" smtClean="0">
                <a:solidFill>
                  <a:schemeClr val="accent3">
                    <a:lumMod val="75000"/>
                  </a:schemeClr>
                </a:solidFill>
                <a:latin typeface="Levenim MT" panose="02010502060101010101" pitchFamily="2" charset="-79"/>
                <a:cs typeface="Levenim MT" panose="02010502060101010101" pitchFamily="2" charset="-79"/>
              </a:rPr>
              <a:t>CURRENT </a:t>
            </a:r>
            <a:r>
              <a:rPr lang="en-US" sz="6600" b="1" dirty="0" smtClean="0">
                <a:solidFill>
                  <a:schemeClr val="accent3">
                    <a:lumMod val="75000"/>
                  </a:schemeClr>
                </a:solidFill>
                <a:latin typeface="Levenim MT" panose="02010502060101010101" pitchFamily="2" charset="-79"/>
                <a:cs typeface="Levenim MT" panose="02010502060101010101" pitchFamily="2" charset="-79"/>
              </a:rPr>
              <a:t>JLV</a:t>
            </a:r>
            <a:r>
              <a:rPr lang="en-US" sz="6600" dirty="0" smtClean="0">
                <a:solidFill>
                  <a:schemeClr val="accent3">
                    <a:lumMod val="75000"/>
                  </a:schemeClr>
                </a:solidFill>
                <a:latin typeface="Levenim MT" panose="02010502060101010101" pitchFamily="2" charset="-79"/>
                <a:cs typeface="Levenim MT" panose="02010502060101010101" pitchFamily="2" charset="-79"/>
              </a:rPr>
              <a:t> USERS</a:t>
            </a:r>
            <a:endParaRPr lang="en-US" sz="6000" dirty="0">
              <a:solidFill>
                <a:schemeClr val="accent3">
                  <a:lumMod val="75000"/>
                </a:schemeClr>
              </a:solidFill>
              <a:latin typeface="Levenim MT" panose="02010502060101010101" pitchFamily="2" charset="-79"/>
              <a:cs typeface="Levenim MT" panose="02010502060101010101" pitchFamily="2" charset="-79"/>
            </a:endParaRPr>
          </a:p>
        </p:txBody>
      </p:sp>
      <p:grpSp>
        <p:nvGrpSpPr>
          <p:cNvPr id="2" name="Group 1" descr="VHA, VBA, DoD"/>
          <p:cNvGrpSpPr/>
          <p:nvPr/>
        </p:nvGrpSpPr>
        <p:grpSpPr>
          <a:xfrm>
            <a:off x="76200" y="308623"/>
            <a:ext cx="9028037" cy="3329927"/>
            <a:chOff x="76200" y="308623"/>
            <a:chExt cx="9028037" cy="3329927"/>
          </a:xfrm>
        </p:grpSpPr>
        <p:grpSp>
          <p:nvGrpSpPr>
            <p:cNvPr id="52" name="Group 51"/>
            <p:cNvGrpSpPr/>
            <p:nvPr/>
          </p:nvGrpSpPr>
          <p:grpSpPr>
            <a:xfrm>
              <a:off x="76200" y="308623"/>
              <a:ext cx="9028037" cy="3329927"/>
              <a:chOff x="76200" y="308623"/>
              <a:chExt cx="9028037" cy="3329927"/>
            </a:xfrm>
          </p:grpSpPr>
          <p:pic>
            <p:nvPicPr>
              <p:cNvPr id="45" name="Picture 44"/>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3641815" y="543732"/>
                <a:ext cx="1942089" cy="1498687"/>
              </a:xfrm>
              <a:prstGeom prst="rect">
                <a:avLst/>
              </a:prstGeom>
            </p:spPr>
          </p:pic>
          <p:pic>
            <p:nvPicPr>
              <p:cNvPr id="42" name="Picture 41"/>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4">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2971800" y="313920"/>
                <a:ext cx="1049685" cy="810030"/>
              </a:xfrm>
              <a:prstGeom prst="rect">
                <a:avLst/>
              </a:prstGeom>
            </p:spPr>
          </p:pic>
          <p:pic>
            <p:nvPicPr>
              <p:cNvPr id="50" name="Picture 49"/>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4">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5029200" y="313920"/>
                <a:ext cx="1049685" cy="810030"/>
              </a:xfrm>
              <a:prstGeom prst="rect">
                <a:avLst/>
              </a:prstGeom>
            </p:spPr>
          </p:pic>
          <p:pic>
            <p:nvPicPr>
              <p:cNvPr id="51" name="Picture 50"/>
              <p:cNvPicPr>
                <a:picLocks noChangeAspect="1"/>
              </p:cNvPicPr>
              <p:nvPr/>
            </p:nvPicPr>
            <p:blipFill rotWithShape="1">
              <a:blip r:embed="rId6" cstate="print">
                <a:lum bright="70000" contrast="-70000"/>
                <a:extLst>
                  <a:ext uri="{BEBA8EAE-BF5A-486C-A8C5-ECC9F3942E4B}">
                    <a14:imgProps xmlns:a14="http://schemas.microsoft.com/office/drawing/2010/main">
                      <a14:imgLayer r:embed="rId7">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6870472" y="590550"/>
                <a:ext cx="1750842" cy="1351104"/>
              </a:xfrm>
              <a:prstGeom prst="rect">
                <a:avLst/>
              </a:prstGeom>
            </p:spPr>
          </p:pic>
          <p:pic>
            <p:nvPicPr>
              <p:cNvPr id="49" name="Picture 48"/>
              <p:cNvPicPr>
                <a:picLocks noChangeAspect="1"/>
              </p:cNvPicPr>
              <p:nvPr/>
            </p:nvPicPr>
            <p:blipFill rotWithShape="1">
              <a:blip r:embed="rId6" cstate="print">
                <a:lum bright="70000" contrast="-70000"/>
                <a:extLst>
                  <a:ext uri="{BEBA8EAE-BF5A-486C-A8C5-ECC9F3942E4B}">
                    <a14:imgProps xmlns:a14="http://schemas.microsoft.com/office/drawing/2010/main">
                      <a14:imgLayer r:embed="rId7">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492890" y="617523"/>
                <a:ext cx="1750842" cy="1351104"/>
              </a:xfrm>
              <a:prstGeom prst="rect">
                <a:avLst/>
              </a:prstGeom>
            </p:spPr>
          </p:pic>
          <p:pic>
            <p:nvPicPr>
              <p:cNvPr id="48" name="Picture 47"/>
              <p:cNvPicPr>
                <a:picLocks noChangeAspect="1"/>
              </p:cNvPicPr>
              <p:nvPr/>
            </p:nvPicPr>
            <p:blipFill rotWithShape="1">
              <a:blip r:embed="rId8" cstate="print">
                <a:lum bright="70000" contrast="-70000"/>
                <a:extLst>
                  <a:ext uri="{BEBA8EAE-BF5A-486C-A8C5-ECC9F3942E4B}">
                    <a14:imgProps xmlns:a14="http://schemas.microsoft.com/office/drawing/2010/main">
                      <a14:imgLayer r:embed="rId9">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5799993" y="308623"/>
                <a:ext cx="1333522" cy="1029063"/>
              </a:xfrm>
              <a:prstGeom prst="rect">
                <a:avLst/>
              </a:prstGeom>
            </p:spPr>
          </p:pic>
          <p:pic>
            <p:nvPicPr>
              <p:cNvPr id="44" name="Picture 43"/>
              <p:cNvPicPr>
                <a:picLocks noChangeAspect="1"/>
              </p:cNvPicPr>
              <p:nvPr/>
            </p:nvPicPr>
            <p:blipFill rotWithShape="1">
              <a:blip r:embed="rId10" cstate="print">
                <a:lum bright="70000" contrast="-70000"/>
                <a:extLst>
                  <a:ext uri="{BEBA8EAE-BF5A-486C-A8C5-ECC9F3942E4B}">
                    <a14:imgProps xmlns:a14="http://schemas.microsoft.com/office/drawing/2010/main">
                      <a14:imgLayer r:embed="rId11">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1752600" y="361950"/>
                <a:ext cx="1401561" cy="1081568"/>
              </a:xfrm>
              <a:prstGeom prst="rect">
                <a:avLst/>
              </a:prstGeom>
            </p:spPr>
          </p:pic>
          <p:pic>
            <p:nvPicPr>
              <p:cNvPr id="47" name="Picture 46"/>
              <p:cNvPicPr>
                <a:picLocks noChangeAspect="1"/>
              </p:cNvPicPr>
              <p:nvPr/>
            </p:nvPicPr>
            <p:blipFill rotWithShape="1">
              <a:blip r:embed="rId12"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2067863" y="543732"/>
                <a:ext cx="2118388" cy="1634735"/>
              </a:xfrm>
              <a:prstGeom prst="rect">
                <a:avLst/>
              </a:prstGeom>
            </p:spPr>
          </p:pic>
          <p:pic>
            <p:nvPicPr>
              <p:cNvPr id="39" name="Picture 38"/>
              <p:cNvPicPr>
                <a:picLocks noChangeAspect="1"/>
              </p:cNvPicPr>
              <p:nvPr/>
            </p:nvPicPr>
            <p:blipFill rotWithShape="1">
              <a:blip r:embed="rId12"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5014941" y="519506"/>
                <a:ext cx="2118388" cy="1634735"/>
              </a:xfrm>
              <a:prstGeom prst="rect">
                <a:avLst/>
              </a:prstGeom>
            </p:spPr>
          </p:pic>
          <p:grpSp>
            <p:nvGrpSpPr>
              <p:cNvPr id="21" name="Group 20"/>
              <p:cNvGrpSpPr/>
              <p:nvPr/>
            </p:nvGrpSpPr>
            <p:grpSpPr>
              <a:xfrm>
                <a:off x="6005884" y="1259620"/>
                <a:ext cx="3098353" cy="2363972"/>
                <a:chOff x="616142" y="133350"/>
                <a:chExt cx="2271905" cy="1693322"/>
              </a:xfrm>
            </p:grpSpPr>
            <p:pic>
              <p:nvPicPr>
                <p:cNvPr id="18" name="Picture 17"/>
                <p:cNvPicPr>
                  <a:picLocks noChangeAspect="1"/>
                </p:cNvPicPr>
                <p:nvPr/>
              </p:nvPicPr>
              <p:blipFill rotWithShape="1">
                <a:blip r:embed="rId1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616142" y="133350"/>
                  <a:ext cx="2271905" cy="1693322"/>
                </a:xfrm>
                <a:prstGeom prst="rect">
                  <a:avLst/>
                </a:prstGeom>
              </p:spPr>
            </p:pic>
            <p:sp>
              <p:nvSpPr>
                <p:cNvPr id="19" name="TextBox 18"/>
                <p:cNvSpPr txBox="1"/>
                <p:nvPr/>
              </p:nvSpPr>
              <p:spPr>
                <a:xfrm>
                  <a:off x="1089394" y="1256739"/>
                  <a:ext cx="1232248" cy="418877"/>
                </a:xfrm>
                <a:prstGeom prst="rect">
                  <a:avLst/>
                </a:prstGeom>
                <a:noFill/>
              </p:spPr>
              <p:txBody>
                <a:bodyPr wrap="square" rtlCol="0">
                  <a:spAutoFit/>
                </a:bodyPr>
                <a:lstStyle/>
                <a:p>
                  <a:pPr algn="ctr"/>
                  <a:r>
                    <a:rPr lang="en-US" sz="3200" dirty="0" smtClean="0">
                      <a:solidFill>
                        <a:schemeClr val="bg1"/>
                      </a:solidFill>
                      <a:latin typeface="Levenim MT" panose="02010502060101010101" pitchFamily="2" charset="-79"/>
                      <a:cs typeface="Levenim MT" panose="02010502060101010101" pitchFamily="2" charset="-79"/>
                    </a:rPr>
                    <a:t>DoD</a:t>
                  </a:r>
                  <a:endParaRPr lang="en-US" sz="2800" dirty="0">
                    <a:solidFill>
                      <a:schemeClr val="bg1"/>
                    </a:solidFill>
                    <a:latin typeface="Levenim MT" panose="02010502060101010101" pitchFamily="2" charset="-79"/>
                    <a:cs typeface="Levenim MT" panose="02010502060101010101" pitchFamily="2" charset="-79"/>
                  </a:endParaRPr>
                </a:p>
              </p:txBody>
            </p:sp>
          </p:grpSp>
          <p:grpSp>
            <p:nvGrpSpPr>
              <p:cNvPr id="20" name="Group 19"/>
              <p:cNvGrpSpPr/>
              <p:nvPr/>
            </p:nvGrpSpPr>
            <p:grpSpPr>
              <a:xfrm>
                <a:off x="3126282" y="1366783"/>
                <a:ext cx="2891435" cy="2271767"/>
                <a:chOff x="663401" y="1523648"/>
                <a:chExt cx="2120180" cy="1627275"/>
              </a:xfrm>
            </p:grpSpPr>
            <p:pic>
              <p:nvPicPr>
                <p:cNvPr id="14" name="Picture 13"/>
                <p:cNvPicPr>
                  <a:picLocks noChangeAspect="1"/>
                </p:cNvPicPr>
                <p:nvPr/>
              </p:nvPicPr>
              <p:blipFill rotWithShape="1">
                <a:blip r:embed="rId14"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663401" y="1523648"/>
                  <a:ext cx="2120180" cy="1619572"/>
                </a:xfrm>
                <a:prstGeom prst="rect">
                  <a:avLst/>
                </a:prstGeom>
              </p:spPr>
            </p:pic>
            <p:sp>
              <p:nvSpPr>
                <p:cNvPr id="15" name="TextBox 14"/>
                <p:cNvSpPr txBox="1"/>
                <p:nvPr/>
              </p:nvSpPr>
              <p:spPr>
                <a:xfrm>
                  <a:off x="1077326" y="2566148"/>
                  <a:ext cx="1237947" cy="584775"/>
                </a:xfrm>
                <a:prstGeom prst="rect">
                  <a:avLst/>
                </a:prstGeom>
                <a:noFill/>
              </p:spPr>
              <p:txBody>
                <a:bodyPr wrap="square" rtlCol="0">
                  <a:spAutoFit/>
                </a:bodyPr>
                <a:lstStyle/>
                <a:p>
                  <a:pPr algn="ctr"/>
                  <a:r>
                    <a:rPr lang="en-US" sz="3200" dirty="0" smtClean="0">
                      <a:solidFill>
                        <a:schemeClr val="bg1"/>
                      </a:solidFill>
                      <a:latin typeface="Levenim MT" panose="02010502060101010101" pitchFamily="2" charset="-79"/>
                      <a:cs typeface="Levenim MT" panose="02010502060101010101" pitchFamily="2" charset="-79"/>
                    </a:rPr>
                    <a:t>VBA</a:t>
                  </a:r>
                  <a:endParaRPr lang="en-US" sz="4000" dirty="0">
                    <a:solidFill>
                      <a:schemeClr val="bg1"/>
                    </a:solidFill>
                    <a:latin typeface="Levenim MT" panose="02010502060101010101" pitchFamily="2" charset="-79"/>
                    <a:cs typeface="Levenim MT" panose="02010502060101010101" pitchFamily="2" charset="-79"/>
                  </a:endParaRPr>
                </a:p>
              </p:txBody>
            </p:sp>
          </p:grpSp>
          <p:grpSp>
            <p:nvGrpSpPr>
              <p:cNvPr id="22" name="Group 21"/>
              <p:cNvGrpSpPr/>
              <p:nvPr/>
            </p:nvGrpSpPr>
            <p:grpSpPr>
              <a:xfrm>
                <a:off x="76200" y="1305858"/>
                <a:ext cx="3107275" cy="2321938"/>
                <a:chOff x="609600" y="2932761"/>
                <a:chExt cx="2278447" cy="1663213"/>
              </a:xfrm>
            </p:grpSpPr>
            <p:pic>
              <p:nvPicPr>
                <p:cNvPr id="16" name="Picture 15"/>
                <p:cNvPicPr>
                  <a:picLocks noChangeAspect="1"/>
                </p:cNvPicPr>
                <p:nvPr/>
              </p:nvPicPr>
              <p:blipFill rotWithShape="1">
                <a:blip r:embed="rId15"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609600" y="2932761"/>
                  <a:ext cx="2278447" cy="1663213"/>
                </a:xfrm>
                <a:prstGeom prst="rect">
                  <a:avLst/>
                </a:prstGeom>
              </p:spPr>
            </p:pic>
            <p:sp>
              <p:nvSpPr>
                <p:cNvPr id="17" name="TextBox 16"/>
                <p:cNvSpPr txBox="1"/>
                <p:nvPr/>
              </p:nvSpPr>
              <p:spPr>
                <a:xfrm>
                  <a:off x="692474" y="4008188"/>
                  <a:ext cx="2040483" cy="584775"/>
                </a:xfrm>
                <a:prstGeom prst="rect">
                  <a:avLst/>
                </a:prstGeom>
                <a:noFill/>
              </p:spPr>
              <p:txBody>
                <a:bodyPr wrap="square" rtlCol="0">
                  <a:spAutoFit/>
                </a:bodyPr>
                <a:lstStyle/>
                <a:p>
                  <a:pPr algn="ctr"/>
                  <a:r>
                    <a:rPr lang="en-US" sz="3200" dirty="0" smtClean="0">
                      <a:solidFill>
                        <a:schemeClr val="bg1"/>
                      </a:solidFill>
                      <a:latin typeface="Levenim MT" panose="02010502060101010101" pitchFamily="2" charset="-79"/>
                      <a:cs typeface="Levenim MT" panose="02010502060101010101" pitchFamily="2" charset="-79"/>
                    </a:rPr>
                    <a:t>VHA</a:t>
                  </a:r>
                  <a:endParaRPr lang="en-US" sz="3200" dirty="0">
                    <a:solidFill>
                      <a:schemeClr val="bg1"/>
                    </a:solidFill>
                    <a:latin typeface="Levenim MT" panose="02010502060101010101" pitchFamily="2" charset="-79"/>
                    <a:cs typeface="Levenim MT" panose="02010502060101010101" pitchFamily="2" charset="-79"/>
                  </a:endParaRPr>
                </a:p>
              </p:txBody>
            </p:sp>
          </p:grpSp>
        </p:grpSp>
        <p:pic>
          <p:nvPicPr>
            <p:cNvPr id="27" name="Picture 26"/>
            <p:cNvPicPr>
              <a:picLocks noChangeAspect="1"/>
            </p:cNvPicPr>
            <p:nvPr/>
          </p:nvPicPr>
          <p:blipFill rotWithShape="1">
            <a:blip r:embed="rId16" cstate="print">
              <a:lum bright="70000" contrast="-70000"/>
              <a:extLst>
                <a:ext uri="{BEBA8EAE-BF5A-486C-A8C5-ECC9F3942E4B}">
                  <a14:imgProps xmlns:a14="http://schemas.microsoft.com/office/drawing/2010/main">
                    <a14:imgLayer r:embed="rId17">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4083662" y="370144"/>
              <a:ext cx="1026197" cy="791905"/>
            </a:xfrm>
            <a:prstGeom prst="rect">
              <a:avLst/>
            </a:prstGeom>
          </p:spPr>
        </p:pic>
      </p:grpSp>
    </p:spTree>
    <p:extLst>
      <p:ext uri="{BB962C8B-B14F-4D97-AF65-F5344CB8AC3E}">
        <p14:creationId xmlns:p14="http://schemas.microsoft.com/office/powerpoint/2010/main" val="459792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JLV CUMULATIVE USAGE&#10;"/>
          <p:cNvSpPr txBox="1"/>
          <p:nvPr/>
        </p:nvSpPr>
        <p:spPr>
          <a:xfrm>
            <a:off x="76200" y="4019550"/>
            <a:ext cx="8991600" cy="923330"/>
          </a:xfrm>
          <a:prstGeom prst="rect">
            <a:avLst/>
          </a:prstGeom>
          <a:noFill/>
        </p:spPr>
        <p:txBody>
          <a:bodyPr wrap="square" rtlCol="0">
            <a:spAutoFit/>
          </a:bodyPr>
          <a:lstStyle/>
          <a:p>
            <a:pPr algn="ctr"/>
            <a:r>
              <a:rPr lang="en-US" sz="5400" b="1" dirty="0" smtClean="0">
                <a:solidFill>
                  <a:schemeClr val="accent3">
                    <a:lumMod val="75000"/>
                  </a:schemeClr>
                </a:solidFill>
                <a:latin typeface="Levenim MT" panose="02010502060101010101" pitchFamily="2" charset="-79"/>
                <a:cs typeface="Levenim MT" panose="02010502060101010101" pitchFamily="2" charset="-79"/>
              </a:rPr>
              <a:t>JLV</a:t>
            </a:r>
            <a:r>
              <a:rPr lang="en-US" sz="5400" dirty="0" smtClean="0">
                <a:solidFill>
                  <a:schemeClr val="accent3">
                    <a:lumMod val="75000"/>
                  </a:schemeClr>
                </a:solidFill>
                <a:latin typeface="Levenim MT" panose="02010502060101010101" pitchFamily="2" charset="-79"/>
                <a:cs typeface="Levenim MT" panose="02010502060101010101" pitchFamily="2" charset="-79"/>
              </a:rPr>
              <a:t> CUMULATIVE USAGE</a:t>
            </a:r>
            <a:endParaRPr lang="en-US" sz="4800" dirty="0">
              <a:solidFill>
                <a:schemeClr val="accent3">
                  <a:lumMod val="75000"/>
                </a:schemeClr>
              </a:solidFill>
              <a:latin typeface="Levenim MT" panose="02010502060101010101" pitchFamily="2" charset="-79"/>
              <a:cs typeface="Levenim MT" panose="02010502060101010101" pitchFamily="2" charset="-79"/>
            </a:endParaRPr>
          </a:p>
        </p:txBody>
      </p:sp>
      <p:pic>
        <p:nvPicPr>
          <p:cNvPr id="12" name="Picture 11" descr="file folder"/>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0" b="99864" l="2046" r="100000">
                        <a14:foregroundMark x1="87858" y1="9823" x2="87858" y2="9823"/>
                        <a14:foregroundMark x1="87312" y1="50887" x2="87312" y2="50887"/>
                        <a14:foregroundMark x1="83629" y1="78718" x2="83629" y2="78718"/>
                        <a14:foregroundMark x1="93179" y1="70396" x2="93179" y2="70396"/>
                        <a14:foregroundMark x1="89495" y1="40928" x2="89495" y2="40928"/>
                        <a14:foregroundMark x1="42156" y1="39291" x2="42156" y2="39291"/>
                        <a14:foregroundMark x1="45293" y1="56207" x2="45293" y2="56207"/>
                        <a14:foregroundMark x1="36835" y1="23465" x2="36835" y2="23465"/>
                        <a14:foregroundMark x1="47340" y1="9823" x2="47340" y2="9823"/>
                        <a14:foregroundMark x1="40518" y1="85130" x2="40518" y2="85130"/>
                        <a14:foregroundMark x1="47340" y1="69304" x2="47340" y2="69304"/>
                        <a14:foregroundMark x1="60982" y1="7640" x2="84038" y2="7913"/>
                      </a14:backgroundRemoval>
                    </a14:imgEffect>
                  </a14:imgLayer>
                </a14:imgProps>
              </a:ext>
              <a:ext uri="{28A0092B-C50C-407E-A947-70E740481C1C}">
                <a14:useLocalDpi xmlns:a14="http://schemas.microsoft.com/office/drawing/2010/main" val="0"/>
              </a:ext>
            </a:extLst>
          </a:blip>
          <a:srcRect l="51209" b="63105"/>
          <a:stretch/>
        </p:blipFill>
        <p:spPr>
          <a:xfrm>
            <a:off x="457200" y="164389"/>
            <a:ext cx="4800600" cy="3630179"/>
          </a:xfrm>
          <a:prstGeom prst="rect">
            <a:avLst/>
          </a:prstGeom>
        </p:spPr>
      </p:pic>
      <p:sp>
        <p:nvSpPr>
          <p:cNvPr id="2" name="Title 1"/>
          <p:cNvSpPr>
            <a:spLocks noGrp="1"/>
          </p:cNvSpPr>
          <p:nvPr>
            <p:ph type="title" idx="4294967295"/>
          </p:nvPr>
        </p:nvSpPr>
        <p:spPr>
          <a:xfrm>
            <a:off x="853537" y="1686161"/>
            <a:ext cx="3282389" cy="1606644"/>
          </a:xfrm>
        </p:spPr>
        <p:txBody>
          <a:bodyPr/>
          <a:lstStyle/>
          <a:p>
            <a:r>
              <a:rPr lang="en-US" dirty="0" smtClean="0">
                <a:solidFill>
                  <a:schemeClr val="bg1"/>
                </a:solidFill>
                <a:latin typeface="Levenim MT" panose="02010502060101010101" pitchFamily="2" charset="-79"/>
                <a:ea typeface="ヒラギノ角ゴ Pro W3"/>
              </a:rPr>
              <a:t>MAY 2013</a:t>
            </a:r>
            <a:br>
              <a:rPr lang="en-US" dirty="0" smtClean="0">
                <a:solidFill>
                  <a:schemeClr val="bg1"/>
                </a:solidFill>
                <a:latin typeface="Levenim MT" panose="02010502060101010101" pitchFamily="2" charset="-79"/>
                <a:ea typeface="ヒラギノ角ゴ Pro W3"/>
              </a:rPr>
            </a:br>
            <a:r>
              <a:rPr lang="en-US" dirty="0" smtClean="0">
                <a:solidFill>
                  <a:schemeClr val="bg1"/>
                </a:solidFill>
                <a:ea typeface="ヒラギノ角ゴ Pro W3"/>
              </a:rPr>
              <a:t>to </a:t>
            </a:r>
            <a:r>
              <a:rPr lang="en-US" dirty="0" smtClean="0">
                <a:solidFill>
                  <a:schemeClr val="bg1"/>
                </a:solidFill>
                <a:latin typeface="Levenim MT" panose="02010502060101010101" pitchFamily="2" charset="-79"/>
                <a:ea typeface="ヒラギノ角ゴ Pro W3"/>
              </a:rPr>
              <a:t>JAN 2015</a:t>
            </a:r>
            <a:endParaRPr lang="en-US" dirty="0">
              <a:solidFill>
                <a:schemeClr val="bg1"/>
              </a:solidFill>
              <a:latin typeface="Levenim MT" panose="02010502060101010101" pitchFamily="2" charset="-79"/>
            </a:endParaRPr>
          </a:p>
        </p:txBody>
      </p:sp>
      <p:sp>
        <p:nvSpPr>
          <p:cNvPr id="3" name="Rectangle 2" descr="2,110  Unique Users of JLV&#10;40,252 JLV Logins&#10;69,057 Records Viewed&#10;"/>
          <p:cNvSpPr/>
          <p:nvPr/>
        </p:nvSpPr>
        <p:spPr>
          <a:xfrm>
            <a:off x="4766196" y="1574895"/>
            <a:ext cx="4400550" cy="1569660"/>
          </a:xfrm>
          <a:prstGeom prst="rect">
            <a:avLst/>
          </a:prstGeom>
        </p:spPr>
        <p:txBody>
          <a:bodyPr wrap="square">
            <a:spAutoFit/>
          </a:bodyPr>
          <a:lstStyle/>
          <a:p>
            <a:pPr eaLnBrk="1" hangingPunct="1">
              <a:spcBef>
                <a:spcPct val="50000"/>
              </a:spcBef>
              <a:buClr>
                <a:srgbClr val="005DAA"/>
              </a:buClr>
            </a:pPr>
            <a:r>
              <a:rPr lang="en-US" kern="0" dirty="0" smtClean="0">
                <a:solidFill>
                  <a:schemeClr val="accent2">
                    <a:lumMod val="75000"/>
                  </a:schemeClr>
                </a:solidFill>
                <a:latin typeface="Arial"/>
                <a:ea typeface="ＭＳ Ｐゴシック" charset="-128"/>
              </a:rPr>
              <a:t>2,110 	Unique </a:t>
            </a:r>
            <a:r>
              <a:rPr lang="en-US" kern="0" dirty="0">
                <a:solidFill>
                  <a:schemeClr val="accent2">
                    <a:lumMod val="75000"/>
                  </a:schemeClr>
                </a:solidFill>
                <a:latin typeface="Arial"/>
                <a:ea typeface="ＭＳ Ｐゴシック" charset="-128"/>
              </a:rPr>
              <a:t>Users of JLV</a:t>
            </a:r>
          </a:p>
          <a:p>
            <a:pPr eaLnBrk="1" hangingPunct="1">
              <a:spcBef>
                <a:spcPct val="50000"/>
              </a:spcBef>
              <a:buClr>
                <a:srgbClr val="005DAA"/>
              </a:buClr>
            </a:pPr>
            <a:r>
              <a:rPr lang="en-US" kern="0" dirty="0" smtClean="0">
                <a:solidFill>
                  <a:schemeClr val="accent2">
                    <a:lumMod val="75000"/>
                  </a:schemeClr>
                </a:solidFill>
                <a:latin typeface="Arial"/>
                <a:ea typeface="ＭＳ Ｐゴシック" charset="-128"/>
              </a:rPr>
              <a:t>40,252 </a:t>
            </a:r>
            <a:r>
              <a:rPr lang="en-US" kern="0" dirty="0">
                <a:solidFill>
                  <a:schemeClr val="accent2">
                    <a:lumMod val="75000"/>
                  </a:schemeClr>
                </a:solidFill>
                <a:latin typeface="Arial"/>
                <a:ea typeface="ＭＳ Ｐゴシック" charset="-128"/>
              </a:rPr>
              <a:t>JLV Logins</a:t>
            </a:r>
          </a:p>
          <a:p>
            <a:pPr eaLnBrk="1" hangingPunct="1">
              <a:spcBef>
                <a:spcPct val="50000"/>
              </a:spcBef>
              <a:buClr>
                <a:srgbClr val="005DAA"/>
              </a:buClr>
            </a:pPr>
            <a:r>
              <a:rPr lang="en-US" kern="0" dirty="0" smtClean="0">
                <a:solidFill>
                  <a:schemeClr val="accent2">
                    <a:lumMod val="75000"/>
                  </a:schemeClr>
                </a:solidFill>
                <a:latin typeface="Arial"/>
                <a:ea typeface="ＭＳ Ｐゴシック" charset="-128"/>
              </a:rPr>
              <a:t>69,057 </a:t>
            </a:r>
            <a:r>
              <a:rPr lang="en-US" kern="0" dirty="0">
                <a:solidFill>
                  <a:schemeClr val="accent2">
                    <a:lumMod val="75000"/>
                  </a:schemeClr>
                </a:solidFill>
                <a:latin typeface="Arial"/>
                <a:ea typeface="ＭＳ Ｐゴシック" charset="-128"/>
              </a:rPr>
              <a:t>Records </a:t>
            </a:r>
            <a:r>
              <a:rPr lang="en-US" kern="0" dirty="0" smtClean="0">
                <a:solidFill>
                  <a:schemeClr val="accent2">
                    <a:lumMod val="75000"/>
                  </a:schemeClr>
                </a:solidFill>
                <a:latin typeface="Arial"/>
                <a:ea typeface="ＭＳ Ｐゴシック" charset="-128"/>
              </a:rPr>
              <a:t>Viewed</a:t>
            </a:r>
            <a:endParaRPr lang="en-US" kern="0" dirty="0">
              <a:solidFill>
                <a:schemeClr val="accent2">
                  <a:lumMod val="75000"/>
                </a:schemeClr>
              </a:solidFill>
              <a:latin typeface="Arial"/>
              <a:ea typeface="ＭＳ Ｐゴシック" charset="-128"/>
            </a:endParaRPr>
          </a:p>
        </p:txBody>
      </p:sp>
      <p:grpSp>
        <p:nvGrpSpPr>
          <p:cNvPr id="6" name="Group 5" descr="&quot; &quot;"/>
          <p:cNvGrpSpPr/>
          <p:nvPr/>
        </p:nvGrpSpPr>
        <p:grpSpPr>
          <a:xfrm>
            <a:off x="-533400" y="3757890"/>
            <a:ext cx="10383266" cy="152400"/>
            <a:chOff x="-228600" y="3943350"/>
            <a:chExt cx="10383266" cy="152400"/>
          </a:xfrm>
        </p:grpSpPr>
        <p:grpSp>
          <p:nvGrpSpPr>
            <p:cNvPr id="7" name="Group 6"/>
            <p:cNvGrpSpPr/>
            <p:nvPr/>
          </p:nvGrpSpPr>
          <p:grpSpPr>
            <a:xfrm>
              <a:off x="-228600" y="3943350"/>
              <a:ext cx="10383266" cy="76200"/>
              <a:chOff x="-533400" y="3985283"/>
              <a:chExt cx="10383266" cy="76200"/>
            </a:xfrm>
          </p:grpSpPr>
          <p:cxnSp>
            <p:nvCxnSpPr>
              <p:cNvPr id="9" name="Straight Connector 8"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3121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oint Legacy View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14350"/>
            <a:ext cx="4823310" cy="3756769"/>
          </a:xfrm>
          <a:prstGeom prst="rect">
            <a:avLst/>
          </a:prstGeom>
        </p:spPr>
      </p:pic>
      <p:sp>
        <p:nvSpPr>
          <p:cNvPr id="2" name="Title 1"/>
          <p:cNvSpPr>
            <a:spLocks noGrp="1"/>
          </p:cNvSpPr>
          <p:nvPr>
            <p:ph type="title" idx="4294967295"/>
          </p:nvPr>
        </p:nvSpPr>
        <p:spPr>
          <a:xfrm>
            <a:off x="2667000" y="1790700"/>
            <a:ext cx="5638800" cy="857250"/>
          </a:xfrm>
        </p:spPr>
        <p:txBody>
          <a:bodyPr/>
          <a:lstStyle/>
          <a:p>
            <a:pPr algn="r"/>
            <a:r>
              <a:rPr lang="en-US" sz="4800" dirty="0" smtClean="0">
                <a:solidFill>
                  <a:schemeClr val="accent1">
                    <a:lumMod val="75000"/>
                  </a:schemeClr>
                </a:solidFill>
                <a:latin typeface="Levenim MT" panose="02010502060101010101" pitchFamily="2" charset="-79"/>
              </a:rPr>
              <a:t>EXPANSION PLAN</a:t>
            </a:r>
            <a:endParaRPr lang="en-US" sz="4800" dirty="0">
              <a:solidFill>
                <a:schemeClr val="accent1">
                  <a:lumMod val="75000"/>
                </a:schemeClr>
              </a:solidFill>
              <a:latin typeface="Levenim MT" panose="02010502060101010101" pitchFamily="2" charset="-79"/>
            </a:endParaRPr>
          </a:p>
        </p:txBody>
      </p:sp>
      <p:grpSp>
        <p:nvGrpSpPr>
          <p:cNvPr id="16" name="Group 15" descr="&quot; &quot;"/>
          <p:cNvGrpSpPr/>
          <p:nvPr/>
        </p:nvGrpSpPr>
        <p:grpSpPr>
          <a:xfrm>
            <a:off x="-533400" y="4400550"/>
            <a:ext cx="10383266" cy="152400"/>
            <a:chOff x="-228600" y="3943350"/>
            <a:chExt cx="10383266" cy="152400"/>
          </a:xfrm>
        </p:grpSpPr>
        <p:grpSp>
          <p:nvGrpSpPr>
            <p:cNvPr id="17" name="Group 16"/>
            <p:cNvGrpSpPr/>
            <p:nvPr/>
          </p:nvGrpSpPr>
          <p:grpSpPr>
            <a:xfrm>
              <a:off x="-228600" y="3943350"/>
              <a:ext cx="10383266" cy="76200"/>
              <a:chOff x="-533400" y="3985283"/>
              <a:chExt cx="10383266" cy="76200"/>
            </a:xfrm>
          </p:grpSpPr>
          <p:cxnSp>
            <p:nvCxnSpPr>
              <p:cNvPr id="19" name="Straight Connector 18"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descr="&quot; &quot;"/>
          <p:cNvGrpSpPr/>
          <p:nvPr/>
        </p:nvGrpSpPr>
        <p:grpSpPr>
          <a:xfrm>
            <a:off x="-533400" y="590550"/>
            <a:ext cx="10383266" cy="152400"/>
            <a:chOff x="-228600" y="3943350"/>
            <a:chExt cx="10383266" cy="152400"/>
          </a:xfrm>
        </p:grpSpPr>
        <p:grpSp>
          <p:nvGrpSpPr>
            <p:cNvPr id="22" name="Group 21"/>
            <p:cNvGrpSpPr/>
            <p:nvPr/>
          </p:nvGrpSpPr>
          <p:grpSpPr>
            <a:xfrm>
              <a:off x="-228600" y="3943350"/>
              <a:ext cx="10383266" cy="76200"/>
              <a:chOff x="-533400" y="3985283"/>
              <a:chExt cx="10383266" cy="76200"/>
            </a:xfrm>
          </p:grpSpPr>
          <p:cxnSp>
            <p:nvCxnSpPr>
              <p:cNvPr id="24" name="Straight Connector 23"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5" name="Picture 4" descr="city "/>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3188" b="34396" l="9976" r="92874"/>
                    </a14:imgEffect>
                  </a14:imgLayer>
                </a14:imgProps>
              </a:ext>
              <a:ext uri="{28A0092B-C50C-407E-A947-70E740481C1C}">
                <a14:useLocalDpi xmlns:a14="http://schemas.microsoft.com/office/drawing/2010/main" val="0"/>
              </a:ext>
            </a:extLst>
          </a:blip>
          <a:srcRect b="66847"/>
          <a:stretch/>
        </p:blipFill>
        <p:spPr>
          <a:xfrm>
            <a:off x="1089510" y="2154387"/>
            <a:ext cx="8264784" cy="1939496"/>
          </a:xfrm>
          <a:prstGeom prst="rect">
            <a:avLst/>
          </a:prstGeom>
        </p:spPr>
      </p:pic>
    </p:spTree>
    <p:extLst>
      <p:ext uri="{BB962C8B-B14F-4D97-AF65-F5344CB8AC3E}">
        <p14:creationId xmlns:p14="http://schemas.microsoft.com/office/powerpoint/2010/main" val="2639409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descr="Expansion plan"/>
          <p:cNvSpPr txBox="1">
            <a:spLocks/>
          </p:cNvSpPr>
          <p:nvPr/>
        </p:nvSpPr>
        <p:spPr bwMode="auto">
          <a:xfrm>
            <a:off x="304800" y="4552950"/>
            <a:ext cx="861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2800" kern="0" dirty="0" smtClean="0">
                <a:solidFill>
                  <a:schemeClr val="accent1">
                    <a:lumMod val="75000"/>
                  </a:schemeClr>
                </a:solidFill>
              </a:rPr>
              <a:t>E X P A N S I O N   P L A N </a:t>
            </a:r>
            <a:endParaRPr lang="en-US" sz="2800" kern="0" dirty="0">
              <a:solidFill>
                <a:schemeClr val="accent1">
                  <a:lumMod val="75000"/>
                </a:schemeClr>
              </a:solidFill>
            </a:endParaRPr>
          </a:p>
        </p:txBody>
      </p:sp>
      <p:sp>
        <p:nvSpPr>
          <p:cNvPr id="3" name="Content Placeholder 2"/>
          <p:cNvSpPr>
            <a:spLocks noGrp="1"/>
          </p:cNvSpPr>
          <p:nvPr>
            <p:ph idx="4294967295"/>
          </p:nvPr>
        </p:nvSpPr>
        <p:spPr>
          <a:xfrm>
            <a:off x="914400" y="476250"/>
            <a:ext cx="7391400" cy="3086100"/>
          </a:xfrm>
        </p:spPr>
        <p:txBody>
          <a:bodyPr/>
          <a:lstStyle/>
          <a:p>
            <a:pPr marL="0" indent="0" algn="ctr">
              <a:lnSpc>
                <a:spcPct val="105000"/>
              </a:lnSpc>
              <a:spcBef>
                <a:spcPts val="0"/>
              </a:spcBef>
              <a:spcAft>
                <a:spcPts val="675"/>
              </a:spcAft>
              <a:buNone/>
            </a:pPr>
            <a:r>
              <a:rPr lang="en-US" sz="3200" dirty="0" smtClean="0">
                <a:solidFill>
                  <a:schemeClr val="accent1">
                    <a:lumMod val="75000"/>
                  </a:schemeClr>
                </a:solidFill>
                <a:latin typeface="Levenim MT" panose="02010502060101010101" pitchFamily="2" charset="-79"/>
              </a:rPr>
              <a:t>Capacity Allocation </a:t>
            </a:r>
          </a:p>
          <a:p>
            <a:pPr marL="0" indent="0" algn="ctr">
              <a:lnSpc>
                <a:spcPct val="105000"/>
              </a:lnSpc>
              <a:spcBef>
                <a:spcPts val="0"/>
              </a:spcBef>
              <a:spcAft>
                <a:spcPts val="675"/>
              </a:spcAft>
              <a:buNone/>
            </a:pPr>
            <a:r>
              <a:rPr lang="en-US" sz="3200" dirty="0" smtClean="0">
                <a:solidFill>
                  <a:schemeClr val="accent1">
                    <a:lumMod val="75000"/>
                  </a:schemeClr>
                </a:solidFill>
                <a:latin typeface="Levenim MT" panose="02010502060101010101" pitchFamily="2" charset="-79"/>
              </a:rPr>
              <a:t>Rollout </a:t>
            </a:r>
            <a:r>
              <a:rPr lang="en-US" sz="3200" dirty="0">
                <a:solidFill>
                  <a:schemeClr val="accent1">
                    <a:lumMod val="75000"/>
                  </a:schemeClr>
                </a:solidFill>
                <a:latin typeface="Levenim MT" panose="02010502060101010101" pitchFamily="2" charset="-79"/>
              </a:rPr>
              <a:t>Throttling </a:t>
            </a:r>
          </a:p>
          <a:p>
            <a:pPr marL="0" indent="0" algn="ctr">
              <a:lnSpc>
                <a:spcPct val="105000"/>
              </a:lnSpc>
              <a:spcBef>
                <a:spcPts val="0"/>
              </a:spcBef>
              <a:spcAft>
                <a:spcPts val="675"/>
              </a:spcAft>
              <a:buNone/>
            </a:pPr>
            <a:r>
              <a:rPr lang="en-US" sz="3200" dirty="0" smtClean="0">
                <a:solidFill>
                  <a:schemeClr val="accent1">
                    <a:lumMod val="75000"/>
                  </a:schemeClr>
                </a:solidFill>
                <a:latin typeface="Levenim MT" panose="02010502060101010101" pitchFamily="2" charset="-79"/>
              </a:rPr>
              <a:t>Instrumentation Key </a:t>
            </a:r>
            <a:r>
              <a:rPr lang="en-US" sz="3200" dirty="0">
                <a:solidFill>
                  <a:schemeClr val="accent1">
                    <a:lumMod val="75000"/>
                  </a:schemeClr>
                </a:solidFill>
                <a:latin typeface="Levenim MT" panose="02010502060101010101" pitchFamily="2" charset="-79"/>
              </a:rPr>
              <a:t>to </a:t>
            </a:r>
            <a:r>
              <a:rPr lang="en-US" sz="3200" dirty="0" smtClean="0">
                <a:solidFill>
                  <a:schemeClr val="accent1">
                    <a:lumMod val="75000"/>
                  </a:schemeClr>
                </a:solidFill>
                <a:latin typeface="Levenim MT" panose="02010502060101010101" pitchFamily="2" charset="-79"/>
              </a:rPr>
              <a:t>Success</a:t>
            </a:r>
            <a:endParaRPr lang="en-US" sz="3200" dirty="0">
              <a:solidFill>
                <a:schemeClr val="accent1">
                  <a:lumMod val="75000"/>
                </a:schemeClr>
              </a:solidFill>
              <a:latin typeface="Levenim MT" panose="02010502060101010101" pitchFamily="2" charset="-79"/>
            </a:endParaRPr>
          </a:p>
        </p:txBody>
      </p:sp>
      <p:grpSp>
        <p:nvGrpSpPr>
          <p:cNvPr id="8" name="Group 7" descr="&quot; &quot;"/>
          <p:cNvGrpSpPr/>
          <p:nvPr/>
        </p:nvGrpSpPr>
        <p:grpSpPr>
          <a:xfrm>
            <a:off x="-533400" y="4400550"/>
            <a:ext cx="10383266" cy="152400"/>
            <a:chOff x="-228600" y="3943350"/>
            <a:chExt cx="10383266" cy="152400"/>
          </a:xfrm>
        </p:grpSpPr>
        <p:grpSp>
          <p:nvGrpSpPr>
            <p:cNvPr id="9" name="Group 8"/>
            <p:cNvGrpSpPr/>
            <p:nvPr/>
          </p:nvGrpSpPr>
          <p:grpSpPr>
            <a:xfrm>
              <a:off x="-228600" y="3943350"/>
              <a:ext cx="10383266" cy="76200"/>
              <a:chOff x="-533400" y="3985283"/>
              <a:chExt cx="10383266" cy="76200"/>
            </a:xfrm>
          </p:grpSpPr>
          <p:cxnSp>
            <p:nvCxnSpPr>
              <p:cNvPr id="11" name="Straight Connector 10"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4" name="Picture 13" descr="city"/>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3188" b="34396" l="9976" r="92874"/>
                    </a14:imgEffect>
                  </a14:imgLayer>
                </a14:imgProps>
              </a:ext>
              <a:ext uri="{28A0092B-C50C-407E-A947-70E740481C1C}">
                <a14:useLocalDpi xmlns:a14="http://schemas.microsoft.com/office/drawing/2010/main" val="0"/>
              </a:ext>
            </a:extLst>
          </a:blip>
          <a:srcRect b="66847"/>
          <a:stretch/>
        </p:blipFill>
        <p:spPr>
          <a:xfrm>
            <a:off x="-381000" y="2154387"/>
            <a:ext cx="9941184" cy="2332896"/>
          </a:xfrm>
          <a:prstGeom prst="rect">
            <a:avLst/>
          </a:prstGeom>
        </p:spPr>
      </p:pic>
    </p:spTree>
    <p:extLst>
      <p:ext uri="{BB962C8B-B14F-4D97-AF65-F5344CB8AC3E}">
        <p14:creationId xmlns:p14="http://schemas.microsoft.com/office/powerpoint/2010/main" val="2774382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descr="Access controls"/>
          <p:cNvSpPr txBox="1">
            <a:spLocks/>
          </p:cNvSpPr>
          <p:nvPr/>
        </p:nvSpPr>
        <p:spPr bwMode="auto">
          <a:xfrm>
            <a:off x="304800" y="4629150"/>
            <a:ext cx="861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3600" kern="0" dirty="0" smtClean="0">
                <a:solidFill>
                  <a:schemeClr val="accent1">
                    <a:lumMod val="75000"/>
                  </a:schemeClr>
                </a:solidFill>
              </a:rPr>
              <a:t>A C </a:t>
            </a:r>
            <a:r>
              <a:rPr lang="en-US" sz="3600" kern="0" dirty="0" err="1" smtClean="0">
                <a:solidFill>
                  <a:schemeClr val="accent1">
                    <a:lumMod val="75000"/>
                  </a:schemeClr>
                </a:solidFill>
              </a:rPr>
              <a:t>C</a:t>
            </a:r>
            <a:r>
              <a:rPr lang="en-US" sz="3600" kern="0" dirty="0" smtClean="0">
                <a:solidFill>
                  <a:schemeClr val="accent1">
                    <a:lumMod val="75000"/>
                  </a:schemeClr>
                </a:solidFill>
              </a:rPr>
              <a:t> E S </a:t>
            </a:r>
            <a:r>
              <a:rPr lang="en-US" sz="3600" kern="0" dirty="0" err="1" smtClean="0">
                <a:solidFill>
                  <a:schemeClr val="accent1">
                    <a:lumMod val="75000"/>
                  </a:schemeClr>
                </a:solidFill>
              </a:rPr>
              <a:t>S</a:t>
            </a:r>
            <a:r>
              <a:rPr lang="en-US" sz="3600" kern="0" dirty="0" smtClean="0">
                <a:solidFill>
                  <a:schemeClr val="accent1">
                    <a:lumMod val="75000"/>
                  </a:schemeClr>
                </a:solidFill>
              </a:rPr>
              <a:t>   C O N T R O L S</a:t>
            </a:r>
            <a:endParaRPr lang="en-US" sz="3600" kern="0" dirty="0">
              <a:solidFill>
                <a:schemeClr val="accent1">
                  <a:lumMod val="75000"/>
                </a:schemeClr>
              </a:solidFill>
            </a:endParaRPr>
          </a:p>
        </p:txBody>
      </p:sp>
      <p:sp>
        <p:nvSpPr>
          <p:cNvPr id="3" name="Content Placeholder 2" descr="JLV v2.2 Access Controls&#10;VA approved users &#10;Consistent with DoD Access Procedures&#10;"/>
          <p:cNvSpPr>
            <a:spLocks noGrp="1"/>
          </p:cNvSpPr>
          <p:nvPr>
            <p:ph idx="4294967295"/>
          </p:nvPr>
        </p:nvSpPr>
        <p:spPr>
          <a:xfrm>
            <a:off x="581533" y="573238"/>
            <a:ext cx="8153400" cy="3086100"/>
          </a:xfrm>
        </p:spPr>
        <p:txBody>
          <a:bodyPr/>
          <a:lstStyle/>
          <a:p>
            <a:pPr marL="0" indent="0" algn="ctr">
              <a:buNone/>
            </a:pPr>
            <a:r>
              <a:rPr lang="en-US" sz="3200" dirty="0">
                <a:solidFill>
                  <a:schemeClr val="accent1">
                    <a:lumMod val="75000"/>
                  </a:schemeClr>
                </a:solidFill>
              </a:rPr>
              <a:t>JLV </a:t>
            </a:r>
            <a:r>
              <a:rPr lang="en-US" sz="3200" dirty="0" smtClean="0">
                <a:solidFill>
                  <a:schemeClr val="accent1">
                    <a:lumMod val="75000"/>
                  </a:schemeClr>
                </a:solidFill>
              </a:rPr>
              <a:t>v2.2 Access Controls</a:t>
            </a:r>
            <a:endParaRPr lang="en-US" sz="3200" dirty="0" smtClean="0">
              <a:solidFill>
                <a:schemeClr val="bg1">
                  <a:lumMod val="50000"/>
                </a:schemeClr>
              </a:solidFill>
            </a:endParaRPr>
          </a:p>
          <a:p>
            <a:pPr marL="0" indent="0" algn="ctr">
              <a:buNone/>
            </a:pPr>
            <a:r>
              <a:rPr lang="en-US" sz="3200" dirty="0" smtClean="0">
                <a:solidFill>
                  <a:schemeClr val="accent1">
                    <a:lumMod val="75000"/>
                  </a:schemeClr>
                </a:solidFill>
              </a:rPr>
              <a:t>VA </a:t>
            </a:r>
            <a:r>
              <a:rPr lang="en-US" sz="3200" dirty="0">
                <a:solidFill>
                  <a:schemeClr val="accent1">
                    <a:lumMod val="75000"/>
                  </a:schemeClr>
                </a:solidFill>
              </a:rPr>
              <a:t>approved users </a:t>
            </a:r>
            <a:endParaRPr lang="en-US" sz="3200" dirty="0" smtClean="0">
              <a:solidFill>
                <a:schemeClr val="accent1">
                  <a:lumMod val="75000"/>
                </a:schemeClr>
              </a:solidFill>
            </a:endParaRPr>
          </a:p>
          <a:p>
            <a:pPr marL="0" indent="0" algn="ctr">
              <a:buNone/>
            </a:pPr>
            <a:r>
              <a:rPr lang="en-US" sz="3200" dirty="0" smtClean="0">
                <a:solidFill>
                  <a:schemeClr val="accent1">
                    <a:lumMod val="75000"/>
                  </a:schemeClr>
                </a:solidFill>
              </a:rPr>
              <a:t>Consistent </a:t>
            </a:r>
            <a:r>
              <a:rPr lang="en-US" sz="3200" dirty="0">
                <a:solidFill>
                  <a:schemeClr val="accent1">
                    <a:lumMod val="75000"/>
                  </a:schemeClr>
                </a:solidFill>
              </a:rPr>
              <a:t>with DoD </a:t>
            </a:r>
            <a:r>
              <a:rPr lang="en-US" sz="3200" dirty="0" smtClean="0">
                <a:solidFill>
                  <a:schemeClr val="accent1">
                    <a:lumMod val="75000"/>
                  </a:schemeClr>
                </a:solidFill>
              </a:rPr>
              <a:t>Access </a:t>
            </a:r>
            <a:r>
              <a:rPr lang="en-US" sz="3200" dirty="0">
                <a:solidFill>
                  <a:schemeClr val="accent1">
                    <a:lumMod val="75000"/>
                  </a:schemeClr>
                </a:solidFill>
              </a:rPr>
              <a:t>P</a:t>
            </a:r>
            <a:r>
              <a:rPr lang="en-US" sz="3200" dirty="0" smtClean="0">
                <a:solidFill>
                  <a:schemeClr val="accent1">
                    <a:lumMod val="75000"/>
                  </a:schemeClr>
                </a:solidFill>
              </a:rPr>
              <a:t>rocedures</a:t>
            </a:r>
            <a:endParaRPr lang="en-US" sz="3200" dirty="0">
              <a:solidFill>
                <a:schemeClr val="accent1">
                  <a:lumMod val="75000"/>
                </a:schemeClr>
              </a:solidFill>
            </a:endParaRPr>
          </a:p>
          <a:p>
            <a:pPr marL="0" indent="0" algn="ctr">
              <a:buNone/>
            </a:pPr>
            <a:endParaRPr lang="en-US" sz="3200" dirty="0">
              <a:solidFill>
                <a:schemeClr val="accent1">
                  <a:lumMod val="75000"/>
                </a:schemeClr>
              </a:solidFill>
            </a:endParaRPr>
          </a:p>
        </p:txBody>
      </p:sp>
      <p:grpSp>
        <p:nvGrpSpPr>
          <p:cNvPr id="8" name="Group 7" descr="&quot; &quot;"/>
          <p:cNvGrpSpPr/>
          <p:nvPr/>
        </p:nvGrpSpPr>
        <p:grpSpPr>
          <a:xfrm>
            <a:off x="-533400" y="4400550"/>
            <a:ext cx="10383266" cy="152400"/>
            <a:chOff x="-228600" y="3943350"/>
            <a:chExt cx="10383266" cy="152400"/>
          </a:xfrm>
        </p:grpSpPr>
        <p:grpSp>
          <p:nvGrpSpPr>
            <p:cNvPr id="9" name="Group 8"/>
            <p:cNvGrpSpPr/>
            <p:nvPr/>
          </p:nvGrpSpPr>
          <p:grpSpPr>
            <a:xfrm>
              <a:off x="-228600" y="3943350"/>
              <a:ext cx="10383266" cy="76200"/>
              <a:chOff x="-533400" y="3985283"/>
              <a:chExt cx="10383266" cy="76200"/>
            </a:xfrm>
          </p:grpSpPr>
          <p:cxnSp>
            <p:nvCxnSpPr>
              <p:cNvPr id="11" name="Straight Connector 10"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4" name="Picture 13" descr="city"/>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3188" b="34396" l="9976" r="92874"/>
                    </a14:imgEffect>
                  </a14:imgLayer>
                </a14:imgProps>
              </a:ext>
              <a:ext uri="{28A0092B-C50C-407E-A947-70E740481C1C}">
                <a14:useLocalDpi xmlns:a14="http://schemas.microsoft.com/office/drawing/2010/main" val="0"/>
              </a:ext>
            </a:extLst>
          </a:blip>
          <a:srcRect b="66847"/>
          <a:stretch/>
        </p:blipFill>
        <p:spPr>
          <a:xfrm>
            <a:off x="-381000" y="2154387"/>
            <a:ext cx="9941184" cy="2332896"/>
          </a:xfrm>
          <a:prstGeom prst="rect">
            <a:avLst/>
          </a:prstGeom>
        </p:spPr>
      </p:pic>
    </p:spTree>
    <p:extLst>
      <p:ext uri="{BB962C8B-B14F-4D97-AF65-F5344CB8AC3E}">
        <p14:creationId xmlns:p14="http://schemas.microsoft.com/office/powerpoint/2010/main" val="2596982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descr="clinicans"/>
          <p:cNvGrpSpPr/>
          <p:nvPr/>
        </p:nvGrpSpPr>
        <p:grpSpPr>
          <a:xfrm flipH="1">
            <a:off x="4953000" y="666750"/>
            <a:ext cx="4868900" cy="3714750"/>
            <a:chOff x="2076776" y="0"/>
            <a:chExt cx="6677261" cy="5143500"/>
          </a:xfrm>
        </p:grpSpPr>
        <p:pic>
          <p:nvPicPr>
            <p:cNvPr id="21" name="Picture 20"/>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9943" b="100000" l="9943" r="89976"/>
                      </a14:imgEffect>
                      <a14:imgEffect>
                        <a14:brightnessContrast contrast="-51000"/>
                      </a14:imgEffect>
                    </a14:imgLayer>
                  </a14:imgProps>
                </a:ext>
                <a:ext uri="{28A0092B-C50C-407E-A947-70E740481C1C}">
                  <a14:useLocalDpi xmlns:a14="http://schemas.microsoft.com/office/drawing/2010/main" val="0"/>
                </a:ext>
              </a:extLst>
            </a:blip>
            <a:stretch>
              <a:fillRect/>
            </a:stretch>
          </p:blipFill>
          <p:spPr>
            <a:xfrm>
              <a:off x="2076776" y="0"/>
              <a:ext cx="5143500" cy="5143500"/>
            </a:xfrm>
            <a:prstGeom prst="rect">
              <a:avLst/>
            </a:prstGeom>
          </p:spPr>
        </p:pic>
        <p:pic>
          <p:nvPicPr>
            <p:cNvPr id="22" name="Picture 21"/>
            <p:cNvPicPr>
              <a:picLocks noChangeAspect="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ackgroundRemoval t="9943" b="100000" l="9943" r="91350"/>
                      </a14:imgEffect>
                      <a14:imgEffect>
                        <a14:brightnessContrast contrast="-51000"/>
                      </a14:imgEffect>
                    </a14:imgLayer>
                  </a14:imgProps>
                </a:ext>
                <a:ext uri="{28A0092B-C50C-407E-A947-70E740481C1C}">
                  <a14:useLocalDpi xmlns:a14="http://schemas.microsoft.com/office/drawing/2010/main" val="0"/>
                </a:ext>
              </a:extLst>
            </a:blip>
            <a:stretch>
              <a:fillRect/>
            </a:stretch>
          </p:blipFill>
          <p:spPr>
            <a:xfrm>
              <a:off x="3610537" y="0"/>
              <a:ext cx="5143500" cy="5143500"/>
            </a:xfrm>
            <a:prstGeom prst="rect">
              <a:avLst/>
            </a:prstGeom>
          </p:spPr>
        </p:pic>
      </p:grpSp>
      <p:grpSp>
        <p:nvGrpSpPr>
          <p:cNvPr id="8" name="Group 7" descr="&quot; &quot;"/>
          <p:cNvGrpSpPr/>
          <p:nvPr/>
        </p:nvGrpSpPr>
        <p:grpSpPr>
          <a:xfrm>
            <a:off x="-533400" y="4400550"/>
            <a:ext cx="10383266" cy="152400"/>
            <a:chOff x="-228600" y="3943350"/>
            <a:chExt cx="10383266" cy="152400"/>
          </a:xfrm>
        </p:grpSpPr>
        <p:grpSp>
          <p:nvGrpSpPr>
            <p:cNvPr id="9" name="Group 8"/>
            <p:cNvGrpSpPr/>
            <p:nvPr/>
          </p:nvGrpSpPr>
          <p:grpSpPr>
            <a:xfrm>
              <a:off x="-228600" y="3943350"/>
              <a:ext cx="10383266" cy="76200"/>
              <a:chOff x="-533400" y="3985283"/>
              <a:chExt cx="10383266" cy="76200"/>
            </a:xfrm>
          </p:grpSpPr>
          <p:cxnSp>
            <p:nvCxnSpPr>
              <p:cNvPr id="11" name="Straight Connector 10"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4" name="Title 1" descr="User-centered design"/>
          <p:cNvSpPr txBox="1">
            <a:spLocks/>
          </p:cNvSpPr>
          <p:nvPr/>
        </p:nvSpPr>
        <p:spPr bwMode="auto">
          <a:xfrm>
            <a:off x="304800" y="4572000"/>
            <a:ext cx="861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3600" kern="0" dirty="0" smtClean="0">
                <a:solidFill>
                  <a:schemeClr val="accent1">
                    <a:lumMod val="75000"/>
                  </a:schemeClr>
                </a:solidFill>
              </a:rPr>
              <a:t>USER-CENTERED DESIGN</a:t>
            </a:r>
            <a:endParaRPr lang="en-US" sz="3600" kern="0" dirty="0">
              <a:solidFill>
                <a:schemeClr val="accent1">
                  <a:lumMod val="75000"/>
                </a:schemeClr>
              </a:solidFill>
            </a:endParaRPr>
          </a:p>
        </p:txBody>
      </p:sp>
      <p:grpSp>
        <p:nvGrpSpPr>
          <p:cNvPr id="15" name="Group 14" descr="&quot; &quot;"/>
          <p:cNvGrpSpPr/>
          <p:nvPr/>
        </p:nvGrpSpPr>
        <p:grpSpPr>
          <a:xfrm>
            <a:off x="-533400" y="590550"/>
            <a:ext cx="10383266" cy="152400"/>
            <a:chOff x="-228600" y="3943350"/>
            <a:chExt cx="10383266" cy="152400"/>
          </a:xfrm>
        </p:grpSpPr>
        <p:grpSp>
          <p:nvGrpSpPr>
            <p:cNvPr id="16" name="Group 15"/>
            <p:cNvGrpSpPr/>
            <p:nvPr/>
          </p:nvGrpSpPr>
          <p:grpSpPr>
            <a:xfrm>
              <a:off x="-228600" y="3943350"/>
              <a:ext cx="10383266" cy="76200"/>
              <a:chOff x="-533400" y="3985283"/>
              <a:chExt cx="10383266" cy="76200"/>
            </a:xfrm>
          </p:grpSpPr>
          <p:cxnSp>
            <p:nvCxnSpPr>
              <p:cNvPr id="18" name="Straight Connector 17"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descr="JLV: driven by clinicians to improve access to data&#10;&#10;User Feedback: critical factor and key driver in application improvements &#10;"/>
          <p:cNvSpPr txBox="1"/>
          <p:nvPr/>
        </p:nvSpPr>
        <p:spPr>
          <a:xfrm>
            <a:off x="457200" y="1408063"/>
            <a:ext cx="4800600" cy="2308324"/>
          </a:xfrm>
          <a:prstGeom prst="rect">
            <a:avLst/>
          </a:prstGeom>
          <a:noFill/>
        </p:spPr>
        <p:txBody>
          <a:bodyPr wrap="square" rtlCol="0">
            <a:spAutoFit/>
          </a:bodyPr>
          <a:lstStyle/>
          <a:p>
            <a:r>
              <a:rPr lang="en-US" b="1" dirty="0" smtClean="0">
                <a:solidFill>
                  <a:schemeClr val="accent1">
                    <a:lumMod val="50000"/>
                  </a:schemeClr>
                </a:solidFill>
                <a:latin typeface="Levenim MT" panose="02010502060101010101" pitchFamily="2" charset="-79"/>
                <a:cs typeface="Levenim MT" panose="02010502060101010101" pitchFamily="2" charset="-79"/>
              </a:rPr>
              <a:t>JLV</a:t>
            </a:r>
            <a:r>
              <a:rPr lang="en-US" dirty="0" smtClean="0">
                <a:solidFill>
                  <a:schemeClr val="accent1">
                    <a:lumMod val="50000"/>
                  </a:schemeClr>
                </a:solidFill>
                <a:latin typeface="Levenim MT" panose="02010502060101010101" pitchFamily="2" charset="-79"/>
                <a:cs typeface="Levenim MT" panose="02010502060101010101" pitchFamily="2" charset="-79"/>
              </a:rPr>
              <a:t>: driven by clinicians to improve access to data</a:t>
            </a:r>
          </a:p>
          <a:p>
            <a:endParaRPr lang="en-US" dirty="0">
              <a:solidFill>
                <a:schemeClr val="accent1">
                  <a:lumMod val="50000"/>
                </a:schemeClr>
              </a:solidFill>
              <a:latin typeface="Levenim MT" panose="02010502060101010101" pitchFamily="2" charset="-79"/>
              <a:cs typeface="Levenim MT" panose="02010502060101010101" pitchFamily="2" charset="-79"/>
            </a:endParaRPr>
          </a:p>
          <a:p>
            <a:r>
              <a:rPr lang="en-US" b="1" dirty="0" smtClean="0">
                <a:solidFill>
                  <a:schemeClr val="accent1">
                    <a:lumMod val="50000"/>
                  </a:schemeClr>
                </a:solidFill>
                <a:latin typeface="Levenim MT" panose="02010502060101010101" pitchFamily="2" charset="-79"/>
                <a:cs typeface="Levenim MT" panose="02010502060101010101" pitchFamily="2" charset="-79"/>
              </a:rPr>
              <a:t>User Feedback</a:t>
            </a:r>
            <a:r>
              <a:rPr lang="en-US" dirty="0" smtClean="0">
                <a:solidFill>
                  <a:schemeClr val="accent1">
                    <a:lumMod val="50000"/>
                  </a:schemeClr>
                </a:solidFill>
                <a:latin typeface="Levenim MT" panose="02010502060101010101" pitchFamily="2" charset="-79"/>
                <a:cs typeface="Levenim MT" panose="02010502060101010101" pitchFamily="2" charset="-79"/>
              </a:rPr>
              <a:t>: critical factor and key driver in application improvements </a:t>
            </a:r>
            <a:endParaRPr lang="en-US" dirty="0">
              <a:solidFill>
                <a:schemeClr val="accent1">
                  <a:lumMod val="50000"/>
                </a:schemeClr>
              </a:solidFill>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20714332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ot; &quot;"/>
          <p:cNvGrpSpPr/>
          <p:nvPr/>
        </p:nvGrpSpPr>
        <p:grpSpPr>
          <a:xfrm>
            <a:off x="-533400" y="4400550"/>
            <a:ext cx="10383266" cy="152400"/>
            <a:chOff x="-228600" y="3943350"/>
            <a:chExt cx="10383266" cy="152400"/>
          </a:xfrm>
        </p:grpSpPr>
        <p:grpSp>
          <p:nvGrpSpPr>
            <p:cNvPr id="9" name="Group 8"/>
            <p:cNvGrpSpPr/>
            <p:nvPr/>
          </p:nvGrpSpPr>
          <p:grpSpPr>
            <a:xfrm>
              <a:off x="-228600" y="3943350"/>
              <a:ext cx="10383266" cy="76200"/>
              <a:chOff x="-533400" y="3985283"/>
              <a:chExt cx="10383266" cy="76200"/>
            </a:xfrm>
          </p:grpSpPr>
          <p:cxnSp>
            <p:nvCxnSpPr>
              <p:cNvPr id="11" name="Straight Connector 10"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 descr="JLV Training"/>
          <p:cNvSpPr txBox="1">
            <a:spLocks/>
          </p:cNvSpPr>
          <p:nvPr/>
        </p:nvSpPr>
        <p:spPr bwMode="auto">
          <a:xfrm>
            <a:off x="304800" y="4629150"/>
            <a:ext cx="861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3600" b="1" kern="0" dirty="0" smtClean="0">
                <a:solidFill>
                  <a:schemeClr val="accent1">
                    <a:lumMod val="75000"/>
                  </a:schemeClr>
                </a:solidFill>
              </a:rPr>
              <a:t>J L V</a:t>
            </a:r>
            <a:r>
              <a:rPr lang="en-US" sz="3600" kern="0" dirty="0" smtClean="0">
                <a:solidFill>
                  <a:schemeClr val="accent1">
                    <a:lumMod val="75000"/>
                  </a:schemeClr>
                </a:solidFill>
              </a:rPr>
              <a:t>  T R A I N I N G</a:t>
            </a:r>
            <a:endParaRPr lang="en-US" sz="3600" kern="0" dirty="0">
              <a:solidFill>
                <a:schemeClr val="accent1">
                  <a:lumMod val="75000"/>
                </a:schemeClr>
              </a:solidFill>
            </a:endParaRPr>
          </a:p>
        </p:txBody>
      </p:sp>
      <p:grpSp>
        <p:nvGrpSpPr>
          <p:cNvPr id="2" name="Group 1" descr="map showing people communicating across the country"/>
          <p:cNvGrpSpPr/>
          <p:nvPr/>
        </p:nvGrpSpPr>
        <p:grpSpPr>
          <a:xfrm>
            <a:off x="1219200" y="1"/>
            <a:ext cx="6629400" cy="4439072"/>
            <a:chOff x="1219200" y="1"/>
            <a:chExt cx="6629400" cy="4439072"/>
          </a:xfrm>
        </p:grpSpPr>
        <p:pic>
          <p:nvPicPr>
            <p:cNvPr id="23" name="Picture 22" descr="Map"/>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128" b="88611" l="0" r="100000"/>
                      </a14:imgEffect>
                    </a14:imgLayer>
                  </a14:imgProps>
                </a:ext>
                <a:ext uri="{28A0092B-C50C-407E-A947-70E740481C1C}">
                  <a14:useLocalDpi xmlns:a14="http://schemas.microsoft.com/office/drawing/2010/main" val="0"/>
                </a:ext>
              </a:extLst>
            </a:blip>
            <a:srcRect t="16297" b="15555"/>
            <a:stretch/>
          </p:blipFill>
          <p:spPr>
            <a:xfrm>
              <a:off x="1219200" y="1"/>
              <a:ext cx="6629400" cy="4439072"/>
            </a:xfrm>
            <a:prstGeom prst="rect">
              <a:avLst/>
            </a:prstGeom>
          </p:spPr>
        </p:pic>
        <p:sp>
          <p:nvSpPr>
            <p:cNvPr id="3" name="Arc 2"/>
            <p:cNvSpPr/>
            <p:nvPr/>
          </p:nvSpPr>
          <p:spPr bwMode="auto">
            <a:xfrm rot="774522">
              <a:off x="2510850" y="1595663"/>
              <a:ext cx="3921617" cy="2199892"/>
            </a:xfrm>
            <a:prstGeom prst="arc">
              <a:avLst>
                <a:gd name="adj1" fmla="val 12451169"/>
                <a:gd name="adj2" fmla="val 20282601"/>
              </a:avLst>
            </a:prstGeom>
            <a:noFill/>
            <a:ln w="50800" cap="flat" cmpd="sng" algn="ctr">
              <a:solidFill>
                <a:schemeClr val="bg1">
                  <a:lumMod val="75000"/>
                </a:schemeClr>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778" y="756826"/>
              <a:ext cx="1916021" cy="165656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2388692"/>
              <a:ext cx="1142238" cy="972790"/>
            </a:xfrm>
            <a:prstGeom prst="rect">
              <a:avLst/>
            </a:prstGeom>
          </p:spPr>
        </p:pic>
      </p:grpSp>
    </p:spTree>
    <p:extLst>
      <p:ext uri="{BB962C8B-B14F-4D97-AF65-F5344CB8AC3E}">
        <p14:creationId xmlns:p14="http://schemas.microsoft.com/office/powerpoint/2010/main" val="21451938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05600" y="123825"/>
            <a:ext cx="2438400" cy="342900"/>
          </a:xfrm>
        </p:spPr>
        <p:txBody>
          <a:bodyPr>
            <a:normAutofit fontScale="90000"/>
          </a:bodyPr>
          <a:lstStyle/>
          <a:p>
            <a:r>
              <a:rPr lang="en-US" sz="2000" dirty="0" smtClean="0"/>
              <a:t>Initial Login</a:t>
            </a:r>
            <a:endParaRPr lang="en-US" sz="2000" dirty="0"/>
          </a:p>
        </p:txBody>
      </p:sp>
      <p:sp>
        <p:nvSpPr>
          <p:cNvPr id="8" name="TextBox 8" descr="joint legacy viewer"/>
          <p:cNvSpPr txBox="1"/>
          <p:nvPr/>
        </p:nvSpPr>
        <p:spPr>
          <a:xfrm>
            <a:off x="228600" y="68818"/>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9" name="Straight Connector 8" descr="&quot; &quot;"/>
          <p:cNvCxnSpPr/>
          <p:nvPr/>
        </p:nvCxnSpPr>
        <p:spPr>
          <a:xfrm>
            <a:off x="304801" y="438150"/>
            <a:ext cx="8305799"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Diagram 9" descr="&quot; &quot;"/>
          <p:cNvGraphicFramePr/>
          <p:nvPr>
            <p:extLst>
              <p:ext uri="{D42A27DB-BD31-4B8C-83A1-F6EECF244321}">
                <p14:modId xmlns:p14="http://schemas.microsoft.com/office/powerpoint/2010/main" val="2260687649"/>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joint legacy viewer login scre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3915" y="514350"/>
            <a:ext cx="4267570" cy="4548010"/>
          </a:xfrm>
          <a:prstGeom prst="rect">
            <a:avLst/>
          </a:prstGeom>
        </p:spPr>
      </p:pic>
    </p:spTree>
    <p:extLst>
      <p:ext uri="{BB962C8B-B14F-4D97-AF65-F5344CB8AC3E}">
        <p14:creationId xmlns:p14="http://schemas.microsoft.com/office/powerpoint/2010/main" val="59176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114300"/>
            <a:ext cx="8229600" cy="857250"/>
          </a:xfrm>
        </p:spPr>
        <p:txBody>
          <a:bodyPr>
            <a:normAutofit/>
          </a:bodyPr>
          <a:lstStyle/>
          <a:p>
            <a:r>
              <a:rPr lang="en-US" sz="2000" dirty="0" smtClean="0"/>
              <a:t>Dashboard</a:t>
            </a:r>
            <a:endParaRPr lang="en-US" sz="2000" dirty="0"/>
          </a:p>
        </p:txBody>
      </p:sp>
      <p:sp>
        <p:nvSpPr>
          <p:cNvPr id="11"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59" y="438150"/>
            <a:ext cx="7741281" cy="4699628"/>
          </a:xfrm>
          <a:prstGeom prst="rect">
            <a:avLst/>
          </a:prstGeom>
        </p:spPr>
      </p:pic>
    </p:spTree>
    <p:extLst>
      <p:ext uri="{BB962C8B-B14F-4D97-AF65-F5344CB8AC3E}">
        <p14:creationId xmlns:p14="http://schemas.microsoft.com/office/powerpoint/2010/main" val="1700166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LV help screen provider port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7" y="655082"/>
            <a:ext cx="9053413" cy="3763478"/>
          </a:xfrm>
          <a:prstGeom prst="rect">
            <a:avLst/>
          </a:prstGeom>
        </p:spPr>
      </p:pic>
      <p:sp>
        <p:nvSpPr>
          <p:cNvPr id="2" name="Title 1"/>
          <p:cNvSpPr>
            <a:spLocks noGrp="1"/>
          </p:cNvSpPr>
          <p:nvPr>
            <p:ph type="title"/>
          </p:nvPr>
        </p:nvSpPr>
        <p:spPr>
          <a:xfrm>
            <a:off x="3810000" y="-114300"/>
            <a:ext cx="8229600" cy="857250"/>
          </a:xfrm>
        </p:spPr>
        <p:txBody>
          <a:bodyPr>
            <a:normAutofit/>
          </a:bodyPr>
          <a:lstStyle/>
          <a:p>
            <a:r>
              <a:rPr lang="en-US" sz="2000" dirty="0" smtClean="0"/>
              <a:t>Help Menu</a:t>
            </a:r>
            <a:endParaRPr lang="en-US" sz="2000" dirty="0"/>
          </a:p>
        </p:txBody>
      </p:sp>
      <p:sp>
        <p:nvSpPr>
          <p:cNvPr id="11"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graphicFrame>
        <p:nvGraphicFramePr>
          <p:cNvPr id="14" name="Diagram 13" descr="&quot; '"/>
          <p:cNvGraphicFramePr/>
          <p:nvPr>
            <p:extLst>
              <p:ext uri="{D42A27DB-BD31-4B8C-83A1-F6EECF244321}">
                <p14:modId xmlns:p14="http://schemas.microsoft.com/office/powerpoint/2010/main" val="3832797"/>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descr="JLV intro screen"/>
          <p:cNvGrpSpPr/>
          <p:nvPr/>
        </p:nvGrpSpPr>
        <p:grpSpPr>
          <a:xfrm>
            <a:off x="820324" y="856632"/>
            <a:ext cx="8109052" cy="4268039"/>
            <a:chOff x="2652957" y="796040"/>
            <a:chExt cx="6111369" cy="3283798"/>
          </a:xfrm>
        </p:grpSpPr>
        <p:sp>
          <p:nvSpPr>
            <p:cNvPr id="15" name="Isosceles Triangle 14"/>
            <p:cNvSpPr/>
            <p:nvPr/>
          </p:nvSpPr>
          <p:spPr>
            <a:xfrm>
              <a:off x="2652957" y="1020709"/>
              <a:ext cx="6111369" cy="857831"/>
            </a:xfrm>
            <a:prstGeom prst="triangle">
              <a:avLst>
                <a:gd name="adj" fmla="val 100000"/>
              </a:avLst>
            </a:prstGeom>
            <a:solidFill>
              <a:schemeClr val="bg1">
                <a:lumMod val="85000"/>
                <a:alpha val="38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Isosceles Triangle 3"/>
            <p:cNvSpPr/>
            <p:nvPr/>
          </p:nvSpPr>
          <p:spPr>
            <a:xfrm>
              <a:off x="7655792" y="796040"/>
              <a:ext cx="1108534" cy="224670"/>
            </a:xfrm>
            <a:prstGeom prst="triangle">
              <a:avLst>
                <a:gd name="adj" fmla="val 100000"/>
              </a:avLst>
            </a:prstGeom>
            <a:solidFill>
              <a:schemeClr val="bg1">
                <a:lumMod val="7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2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5792" y="1020709"/>
              <a:ext cx="1108534" cy="831400"/>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2957" y="1918146"/>
              <a:ext cx="5024674" cy="2161692"/>
            </a:xfrm>
            <a:prstGeom prst="rect">
              <a:avLst/>
            </a:prstGeom>
          </p:spPr>
        </p:pic>
      </p:grpSp>
      <p:cxnSp>
        <p:nvCxnSpPr>
          <p:cNvPr id="13" name="Straight Connector 12" descr="&quot; &quot;"/>
          <p:cNvCxnSpPr/>
          <p:nvPr/>
        </p:nvCxnSpPr>
        <p:spPr>
          <a:xfrm>
            <a:off x="304801" y="438150"/>
            <a:ext cx="8305799"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434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descr="Poll Question"/>
          <p:cNvSpPr txBox="1">
            <a:spLocks/>
          </p:cNvSpPr>
          <p:nvPr/>
        </p:nvSpPr>
        <p:spPr bwMode="auto">
          <a:xfrm>
            <a:off x="228600" y="152401"/>
            <a:ext cx="876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6600" kern="0" dirty="0" smtClean="0">
                <a:solidFill>
                  <a:schemeClr val="accent1">
                    <a:lumMod val="50000"/>
                  </a:schemeClr>
                </a:solidFill>
              </a:rPr>
              <a:t>POLL QUESTION</a:t>
            </a:r>
            <a:endParaRPr lang="en-US" sz="6600" kern="0" dirty="0">
              <a:solidFill>
                <a:schemeClr val="accent1">
                  <a:lumMod val="50000"/>
                </a:schemeClr>
              </a:solidFill>
            </a:endParaRPr>
          </a:p>
        </p:txBody>
      </p:sp>
      <p:sp>
        <p:nvSpPr>
          <p:cNvPr id="8" name="Title 1" descr="What is the most common type of health data that you frequently need to see?&#10;&#10;A. Clinical notes&#10;B. Discharge summaries&#10;C. Laboratory results&#10;D. Medications&#10;&#10;"/>
          <p:cNvSpPr txBox="1">
            <a:spLocks/>
          </p:cNvSpPr>
          <p:nvPr/>
        </p:nvSpPr>
        <p:spPr bwMode="auto">
          <a:xfrm>
            <a:off x="228600" y="1323974"/>
            <a:ext cx="43434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r>
              <a:rPr lang="en-US" sz="2400" kern="0" dirty="0" smtClean="0">
                <a:solidFill>
                  <a:schemeClr val="accent1">
                    <a:lumMod val="50000"/>
                  </a:schemeClr>
                </a:solidFill>
                <a:latin typeface="Levenim MT" panose="02010502060101010101" pitchFamily="2" charset="-79"/>
                <a:cs typeface="Levenim MT" panose="02010502060101010101" pitchFamily="2" charset="-79"/>
              </a:rPr>
              <a:t>What is the most common type of health data that you frequently need to see?</a:t>
            </a:r>
            <a:br>
              <a:rPr lang="en-US" sz="24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Clinical notes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Discharge summaries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Laboratory results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Medications</a:t>
            </a:r>
          </a:p>
          <a:p>
            <a:pPr algn="l"/>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p:txBody>
      </p:sp>
      <p:grpSp>
        <p:nvGrpSpPr>
          <p:cNvPr id="2" name="Group 1" descr="&quot; &quot;"/>
          <p:cNvGrpSpPr/>
          <p:nvPr/>
        </p:nvGrpSpPr>
        <p:grpSpPr>
          <a:xfrm>
            <a:off x="-533400" y="895350"/>
            <a:ext cx="10383266" cy="152400"/>
            <a:chOff x="-228600" y="3943350"/>
            <a:chExt cx="10383266" cy="152400"/>
          </a:xfrm>
        </p:grpSpPr>
        <p:grpSp>
          <p:nvGrpSpPr>
            <p:cNvPr id="3" name="Group 2"/>
            <p:cNvGrpSpPr/>
            <p:nvPr/>
          </p:nvGrpSpPr>
          <p:grpSpPr>
            <a:xfrm>
              <a:off x="-228600" y="3943350"/>
              <a:ext cx="10383266" cy="76200"/>
              <a:chOff x="-533400" y="3985283"/>
              <a:chExt cx="10383266" cy="76200"/>
            </a:xfrm>
          </p:grpSpPr>
          <p:cxnSp>
            <p:nvCxnSpPr>
              <p:cNvPr id="5" name="Straight Connector 4" descr="&quot; &quot;"/>
              <p:cNvCxnSpPr/>
              <p:nvPr/>
            </p:nvCxnSpPr>
            <p:spPr>
              <a:xfrm>
                <a:off x="-533400" y="39852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 &quot;"/>
              <p:cNvCxnSpPr/>
              <p:nvPr/>
            </p:nvCxnSpPr>
            <p:spPr>
              <a:xfrm>
                <a:off x="-533400" y="40614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 name="Straight Connector 3" descr="&quot; &quot;"/>
            <p:cNvCxnSpPr/>
            <p:nvPr/>
          </p:nvCxnSpPr>
          <p:spPr>
            <a:xfrm>
              <a:off x="-228600" y="4095750"/>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 name="Picture 8"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0579" y="57150"/>
            <a:ext cx="812600" cy="8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96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atient Search Tool"/>
          <p:cNvSpPr>
            <a:spLocks noGrp="1"/>
          </p:cNvSpPr>
          <p:nvPr>
            <p:ph type="title"/>
          </p:nvPr>
        </p:nvSpPr>
        <p:spPr>
          <a:xfrm>
            <a:off x="3276600" y="-95250"/>
            <a:ext cx="8229600" cy="857250"/>
          </a:xfrm>
        </p:spPr>
        <p:txBody>
          <a:bodyPr>
            <a:normAutofit/>
          </a:bodyPr>
          <a:lstStyle/>
          <a:p>
            <a:r>
              <a:rPr lang="en-US" sz="2000" dirty="0" smtClean="0"/>
              <a:t>Patient Search Tool</a:t>
            </a:r>
            <a:endParaRPr lang="en-US" sz="2000" dirty="0"/>
          </a:p>
        </p:txBody>
      </p:sp>
      <p:sp>
        <p:nvSpPr>
          <p:cNvPr id="8" name="TextBox 8" descr="JLV"/>
          <p:cNvSpPr txBox="1"/>
          <p:nvPr/>
        </p:nvSpPr>
        <p:spPr>
          <a:xfrm>
            <a:off x="228600" y="145018"/>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9" name="Straight Connector 8" descr="&quot; &quot;"/>
          <p:cNvCxnSpPr/>
          <p:nvPr/>
        </p:nvCxnSpPr>
        <p:spPr>
          <a:xfrm>
            <a:off x="304801" y="476250"/>
            <a:ext cx="830579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Diagram 9" descr="&quot; &quot;"/>
          <p:cNvGraphicFramePr/>
          <p:nvPr>
            <p:extLst>
              <p:ext uri="{D42A27DB-BD31-4B8C-83A1-F6EECF244321}">
                <p14:modId xmlns:p14="http://schemas.microsoft.com/office/powerpoint/2010/main" val="276783583"/>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JLV Patient search box"/>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31" y="690082"/>
            <a:ext cx="9144000" cy="4453418"/>
          </a:xfrm>
          <a:prstGeom prst="rect">
            <a:avLst/>
          </a:prstGeom>
        </p:spPr>
      </p:pic>
    </p:spTree>
    <p:extLst>
      <p:ext uri="{BB962C8B-B14F-4D97-AF65-F5344CB8AC3E}">
        <p14:creationId xmlns:p14="http://schemas.microsoft.com/office/powerpoint/2010/main" val="3383744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28600"/>
            <a:ext cx="3200400" cy="1028700"/>
          </a:xfrm>
        </p:spPr>
        <p:txBody>
          <a:bodyPr>
            <a:normAutofit/>
          </a:bodyPr>
          <a:lstStyle/>
          <a:p>
            <a:r>
              <a:rPr lang="en-US" sz="2000" dirty="0" smtClean="0"/>
              <a:t>Patient Demographics</a:t>
            </a:r>
            <a:endParaRPr lang="en-US" sz="2000" dirty="0"/>
          </a:p>
        </p:txBody>
      </p:sp>
      <p:sp>
        <p:nvSpPr>
          <p:cNvPr id="23" name="Right Triangle 22" descr="&quot; &quot;"/>
          <p:cNvSpPr/>
          <p:nvPr/>
        </p:nvSpPr>
        <p:spPr>
          <a:xfrm rot="21048936">
            <a:off x="429486" y="3002813"/>
            <a:ext cx="386097" cy="237183"/>
          </a:xfrm>
          <a:prstGeom prst="rtTriangl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descr="&quot; &quot;"/>
          <p:cNvCxnSpPr/>
          <p:nvPr/>
        </p:nvCxnSpPr>
        <p:spPr>
          <a:xfrm>
            <a:off x="304801" y="438150"/>
            <a:ext cx="830579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Diagram 12" descr="&quot; &quot;"/>
          <p:cNvGraphicFramePr/>
          <p:nvPr>
            <p:extLst>
              <p:ext uri="{D42A27DB-BD31-4B8C-83A1-F6EECF244321}">
                <p14:modId xmlns:p14="http://schemas.microsoft.com/office/powerpoint/2010/main" val="88506289"/>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 y="-19050"/>
            <a:ext cx="9143245" cy="4193702"/>
          </a:xfrm>
          <a:prstGeom prst="rect">
            <a:avLst/>
          </a:prstGeom>
        </p:spPr>
      </p:pic>
    </p:spTree>
    <p:extLst>
      <p:ext uri="{BB962C8B-B14F-4D97-AF65-F5344CB8AC3E}">
        <p14:creationId xmlns:p14="http://schemas.microsoft.com/office/powerpoint/2010/main" val="2193422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114300"/>
            <a:ext cx="8229600" cy="857250"/>
          </a:xfrm>
        </p:spPr>
        <p:txBody>
          <a:bodyPr/>
          <a:lstStyle/>
          <a:p>
            <a:r>
              <a:rPr lang="en-US" sz="2000" dirty="0" smtClean="0"/>
              <a:t>Tabs</a:t>
            </a:r>
            <a:endParaRPr lang="en-US" sz="2000" dirty="0"/>
          </a:p>
        </p:txBody>
      </p:sp>
      <p:sp>
        <p:nvSpPr>
          <p:cNvPr id="8" name="Rectangle 7" descr="&quot; &quot;"/>
          <p:cNvSpPr/>
          <p:nvPr/>
        </p:nvSpPr>
        <p:spPr>
          <a:xfrm>
            <a:off x="8763000" y="4743450"/>
            <a:ext cx="228600" cy="11430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10" name="Straight Connector 9" descr="&quot; &quot;"/>
          <p:cNvCxnSpPr/>
          <p:nvPr/>
        </p:nvCxnSpPr>
        <p:spPr>
          <a:xfrm>
            <a:off x="304801" y="457200"/>
            <a:ext cx="830579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Diagram 10" descr="&quot; &quot;"/>
          <p:cNvGraphicFramePr/>
          <p:nvPr>
            <p:extLst>
              <p:ext uri="{D42A27DB-BD31-4B8C-83A1-F6EECF244321}">
                <p14:modId xmlns:p14="http://schemas.microsoft.com/office/powerpoint/2010/main" val="573661159"/>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50" y="742950"/>
            <a:ext cx="9070099" cy="4400948"/>
          </a:xfrm>
          <a:prstGeom prst="rect">
            <a:avLst/>
          </a:prstGeom>
        </p:spPr>
      </p:pic>
    </p:spTree>
    <p:extLst>
      <p:ext uri="{BB962C8B-B14F-4D97-AF65-F5344CB8AC3E}">
        <p14:creationId xmlns:p14="http://schemas.microsoft.com/office/powerpoint/2010/main" val="4228676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186809"/>
            <a:ext cx="8229600" cy="857250"/>
          </a:xfrm>
        </p:spPr>
        <p:txBody>
          <a:bodyPr/>
          <a:lstStyle/>
          <a:p>
            <a:r>
              <a:rPr lang="en-US" sz="2000" dirty="0" smtClean="0"/>
              <a:t>Widget tray</a:t>
            </a:r>
            <a:endParaRPr lang="en-US" sz="2000" dirty="0"/>
          </a:p>
        </p:txBody>
      </p:sp>
      <p:sp>
        <p:nvSpPr>
          <p:cNvPr id="6" name="Rectangle 5" descr="&quot; &quot; "/>
          <p:cNvSpPr/>
          <p:nvPr/>
        </p:nvSpPr>
        <p:spPr>
          <a:xfrm>
            <a:off x="8763000" y="4743450"/>
            <a:ext cx="228600" cy="11430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8" name="Straight Connector 7" descr="&quot; &quot;"/>
          <p:cNvCxnSpPr/>
          <p:nvPr/>
        </p:nvCxnSpPr>
        <p:spPr>
          <a:xfrm>
            <a:off x="304801" y="438150"/>
            <a:ext cx="8305799"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descr="&quot; &quot;"/>
          <p:cNvGraphicFramePr/>
          <p:nvPr>
            <p:extLst>
              <p:ext uri="{D42A27DB-BD31-4B8C-83A1-F6EECF244321}">
                <p14:modId xmlns:p14="http://schemas.microsoft.com/office/powerpoint/2010/main" val="3500384340"/>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descr="JLV eidget tray scre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46814"/>
            <a:ext cx="9144000" cy="3920263"/>
          </a:xfrm>
          <a:prstGeom prst="rect">
            <a:avLst/>
          </a:prstGeom>
        </p:spPr>
      </p:pic>
    </p:spTree>
    <p:extLst>
      <p:ext uri="{BB962C8B-B14F-4D97-AF65-F5344CB8AC3E}">
        <p14:creationId xmlns:p14="http://schemas.microsoft.com/office/powerpoint/2010/main" val="748880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159293"/>
            <a:ext cx="8229600" cy="857250"/>
          </a:xfrm>
        </p:spPr>
        <p:txBody>
          <a:bodyPr/>
          <a:lstStyle/>
          <a:p>
            <a:r>
              <a:rPr lang="en-US" sz="2000" dirty="0" smtClean="0"/>
              <a:t>Widgets adding</a:t>
            </a:r>
            <a:endParaRPr lang="en-US" sz="2000" dirty="0"/>
          </a:p>
        </p:txBody>
      </p:sp>
      <p:sp>
        <p:nvSpPr>
          <p:cNvPr id="7"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8" name="Straight Connector 7" descr="&quot; &quot;"/>
          <p:cNvCxnSpPr/>
          <p:nvPr/>
        </p:nvCxnSpPr>
        <p:spPr>
          <a:xfrm>
            <a:off x="304801" y="438150"/>
            <a:ext cx="8305799"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 name="Group 2" descr="JLV Widgets adding screen"/>
          <p:cNvGrpSpPr/>
          <p:nvPr/>
        </p:nvGrpSpPr>
        <p:grpSpPr>
          <a:xfrm>
            <a:off x="0" y="1089661"/>
            <a:ext cx="9144000" cy="4053839"/>
            <a:chOff x="0" y="1089661"/>
            <a:chExt cx="9144000" cy="4053839"/>
          </a:xfrm>
        </p:grpSpPr>
        <p:sp>
          <p:nvSpPr>
            <p:cNvPr id="4" name="Arc 3"/>
            <p:cNvSpPr/>
            <p:nvPr/>
          </p:nvSpPr>
          <p:spPr>
            <a:xfrm rot="20750680">
              <a:off x="604011" y="3054833"/>
              <a:ext cx="6350763" cy="1106094"/>
            </a:xfrm>
            <a:prstGeom prst="arc">
              <a:avLst>
                <a:gd name="adj1" fmla="val 10848463"/>
                <a:gd name="adj2" fmla="val 33073"/>
              </a:avLst>
            </a:prstGeom>
            <a:ln w="158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763000" y="4743450"/>
              <a:ext cx="228600" cy="11430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9" name="Diagram 8"/>
            <p:cNvGraphicFramePr/>
            <p:nvPr>
              <p:extLst>
                <p:ext uri="{D42A27DB-BD31-4B8C-83A1-F6EECF244321}">
                  <p14:modId xmlns:p14="http://schemas.microsoft.com/office/powerpoint/2010/main" val="1271475644"/>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89661"/>
              <a:ext cx="9144000" cy="4053839"/>
            </a:xfrm>
            <a:prstGeom prst="rect">
              <a:avLst/>
            </a:prstGeom>
          </p:spPr>
        </p:pic>
      </p:grpSp>
    </p:spTree>
    <p:extLst>
      <p:ext uri="{BB962C8B-B14F-4D97-AF65-F5344CB8AC3E}">
        <p14:creationId xmlns:p14="http://schemas.microsoft.com/office/powerpoint/2010/main" val="3720222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186809"/>
            <a:ext cx="8229600" cy="857250"/>
          </a:xfrm>
        </p:spPr>
        <p:txBody>
          <a:bodyPr/>
          <a:lstStyle/>
          <a:p>
            <a:r>
              <a:rPr lang="en-US" sz="2000" dirty="0" smtClean="0"/>
              <a:t>New Widget added</a:t>
            </a:r>
            <a:endParaRPr lang="en-US" sz="2000" dirty="0"/>
          </a:p>
        </p:txBody>
      </p:sp>
      <p:sp>
        <p:nvSpPr>
          <p:cNvPr id="7"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8" name="Straight Connector 7" descr="&quot; &quot;"/>
          <p:cNvCxnSpPr/>
          <p:nvPr/>
        </p:nvCxnSpPr>
        <p:spPr>
          <a:xfrm>
            <a:off x="304801" y="438150"/>
            <a:ext cx="8305799"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 name="Group 2" descr="New Widget added screen"/>
          <p:cNvGrpSpPr/>
          <p:nvPr/>
        </p:nvGrpSpPr>
        <p:grpSpPr>
          <a:xfrm>
            <a:off x="0" y="1089699"/>
            <a:ext cx="9144000" cy="4011168"/>
            <a:chOff x="0" y="1089699"/>
            <a:chExt cx="9144000" cy="4011168"/>
          </a:xfrm>
        </p:grpSpPr>
        <p:sp>
          <p:nvSpPr>
            <p:cNvPr id="4" name="Arc 3"/>
            <p:cNvSpPr/>
            <p:nvPr/>
          </p:nvSpPr>
          <p:spPr>
            <a:xfrm rot="20750680">
              <a:off x="604011" y="3054833"/>
              <a:ext cx="6350763" cy="1106094"/>
            </a:xfrm>
            <a:prstGeom prst="arc">
              <a:avLst>
                <a:gd name="adj1" fmla="val 10848463"/>
                <a:gd name="adj2" fmla="val 33073"/>
              </a:avLst>
            </a:prstGeom>
            <a:ln w="158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763000" y="4743450"/>
              <a:ext cx="228600" cy="11430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9" name="Diagram 8"/>
            <p:cNvGraphicFramePr/>
            <p:nvPr>
              <p:extLst>
                <p:ext uri="{D42A27DB-BD31-4B8C-83A1-F6EECF244321}">
                  <p14:modId xmlns:p14="http://schemas.microsoft.com/office/powerpoint/2010/main" val="4199561598"/>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89699"/>
              <a:ext cx="9144000" cy="4011168"/>
            </a:xfrm>
            <a:prstGeom prst="rect">
              <a:avLst/>
            </a:prstGeom>
          </p:spPr>
        </p:pic>
      </p:grpSp>
    </p:spTree>
    <p:extLst>
      <p:ext uri="{BB962C8B-B14F-4D97-AF65-F5344CB8AC3E}">
        <p14:creationId xmlns:p14="http://schemas.microsoft.com/office/powerpoint/2010/main" val="40268193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145018"/>
            <a:ext cx="7391400" cy="857250"/>
          </a:xfrm>
        </p:spPr>
        <p:txBody>
          <a:bodyPr/>
          <a:lstStyle/>
          <a:p>
            <a:r>
              <a:rPr lang="en-US" sz="2000" dirty="0" smtClean="0"/>
              <a:t>Widget Filters</a:t>
            </a:r>
            <a:endParaRPr lang="en-US" sz="2000" dirty="0"/>
          </a:p>
        </p:txBody>
      </p:sp>
      <p:sp>
        <p:nvSpPr>
          <p:cNvPr id="7"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8" name="Straight Connector 7" descr="&quot; &quot;"/>
          <p:cNvCxnSpPr/>
          <p:nvPr/>
        </p:nvCxnSpPr>
        <p:spPr>
          <a:xfrm>
            <a:off x="304801" y="438150"/>
            <a:ext cx="830579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descr="Widget filters, callout box around progress notes"/>
          <p:cNvGrpSpPr/>
          <p:nvPr/>
        </p:nvGrpSpPr>
        <p:grpSpPr>
          <a:xfrm>
            <a:off x="35787" y="1022247"/>
            <a:ext cx="9108213" cy="4121253"/>
            <a:chOff x="35787" y="1022247"/>
            <a:chExt cx="9108213" cy="4121253"/>
          </a:xfrm>
        </p:grpSpPr>
        <p:graphicFrame>
          <p:nvGraphicFramePr>
            <p:cNvPr id="9" name="Diagram 8"/>
            <p:cNvGraphicFramePr/>
            <p:nvPr>
              <p:extLst>
                <p:ext uri="{D42A27DB-BD31-4B8C-83A1-F6EECF244321}">
                  <p14:modId xmlns:p14="http://schemas.microsoft.com/office/powerpoint/2010/main" val="785948918"/>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87" y="1022247"/>
              <a:ext cx="9108213" cy="4121253"/>
            </a:xfrm>
            <a:prstGeom prst="rect">
              <a:avLst/>
            </a:prstGeom>
          </p:spPr>
        </p:pic>
        <p:sp>
          <p:nvSpPr>
            <p:cNvPr id="13" name="Rectangular Callout 12"/>
            <p:cNvSpPr/>
            <p:nvPr/>
          </p:nvSpPr>
          <p:spPr bwMode="auto">
            <a:xfrm>
              <a:off x="2552700" y="3705225"/>
              <a:ext cx="6400800" cy="1143000"/>
            </a:xfrm>
            <a:prstGeom prst="wedgeRectCallout">
              <a:avLst>
                <a:gd name="adj1" fmla="val -43077"/>
                <a:gd name="adj2" fmla="val -207949"/>
              </a:avLst>
            </a:prstGeom>
            <a:solidFill>
              <a:srgbClr val="FFFF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1281" t="13561" r="66928" b="77194"/>
            <a:stretch/>
          </p:blipFill>
          <p:spPr>
            <a:xfrm>
              <a:off x="2664855" y="3870377"/>
              <a:ext cx="6176490" cy="812696"/>
            </a:xfrm>
            <a:prstGeom prst="rect">
              <a:avLst/>
            </a:prstGeom>
          </p:spPr>
        </p:pic>
      </p:grpSp>
    </p:spTree>
    <p:extLst>
      <p:ext uri="{BB962C8B-B14F-4D97-AF65-F5344CB8AC3E}">
        <p14:creationId xmlns:p14="http://schemas.microsoft.com/office/powerpoint/2010/main" val="37377057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7584" y="-186809"/>
            <a:ext cx="7391400" cy="857250"/>
          </a:xfrm>
        </p:spPr>
        <p:txBody>
          <a:bodyPr/>
          <a:lstStyle/>
          <a:p>
            <a:r>
              <a:rPr lang="en-US" sz="2000" dirty="0" smtClean="0"/>
              <a:t>Widget Filters</a:t>
            </a:r>
            <a:endParaRPr lang="en-US" sz="2000" dirty="0"/>
          </a:p>
        </p:txBody>
      </p:sp>
      <p:sp>
        <p:nvSpPr>
          <p:cNvPr id="7"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8" name="Straight Connector 7" descr="&quot; &quot;"/>
          <p:cNvCxnSpPr/>
          <p:nvPr/>
        </p:nvCxnSpPr>
        <p:spPr>
          <a:xfrm>
            <a:off x="304801" y="438150"/>
            <a:ext cx="8305799"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descr="&quot; &quot;"/>
          <p:cNvGraphicFramePr/>
          <p:nvPr>
            <p:extLst>
              <p:ext uri="{D42A27DB-BD31-4B8C-83A1-F6EECF244321}">
                <p14:modId xmlns:p14="http://schemas.microsoft.com/office/powerpoint/2010/main" val="1566271392"/>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widgets filters, call out box around progress notes, dates open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45021"/>
            <a:ext cx="9144000" cy="4014587"/>
          </a:xfrm>
          <a:prstGeom prst="rect">
            <a:avLst/>
          </a:prstGeom>
        </p:spPr>
      </p:pic>
    </p:spTree>
    <p:extLst>
      <p:ext uri="{BB962C8B-B14F-4D97-AF65-F5344CB8AC3E}">
        <p14:creationId xmlns:p14="http://schemas.microsoft.com/office/powerpoint/2010/main" val="27146935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178984"/>
            <a:ext cx="7391400" cy="857250"/>
          </a:xfrm>
        </p:spPr>
        <p:txBody>
          <a:bodyPr/>
          <a:lstStyle/>
          <a:p>
            <a:r>
              <a:rPr lang="en-US" sz="2000" dirty="0" smtClean="0"/>
              <a:t>Widget Sorting</a:t>
            </a:r>
            <a:endParaRPr lang="en-US" sz="2000" dirty="0"/>
          </a:p>
        </p:txBody>
      </p:sp>
      <p:sp>
        <p:nvSpPr>
          <p:cNvPr id="7"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10" name="Straight Connector 9" descr="&quot; &quot;"/>
          <p:cNvCxnSpPr/>
          <p:nvPr/>
        </p:nvCxnSpPr>
        <p:spPr>
          <a:xfrm>
            <a:off x="304801" y="438150"/>
            <a:ext cx="8305799"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 name="Group 2" descr="Widget sorting, callout box around site"/>
          <p:cNvGrpSpPr/>
          <p:nvPr/>
        </p:nvGrpSpPr>
        <p:grpSpPr>
          <a:xfrm>
            <a:off x="81517" y="1123950"/>
            <a:ext cx="9082815" cy="4019550"/>
            <a:chOff x="81517" y="1123950"/>
            <a:chExt cx="9082815" cy="4019550"/>
          </a:xfrm>
        </p:grpSpPr>
        <p:graphicFrame>
          <p:nvGraphicFramePr>
            <p:cNvPr id="9" name="Diagram 8"/>
            <p:cNvGraphicFramePr/>
            <p:nvPr>
              <p:extLst>
                <p:ext uri="{D42A27DB-BD31-4B8C-83A1-F6EECF244321}">
                  <p14:modId xmlns:p14="http://schemas.microsoft.com/office/powerpoint/2010/main" val="4054014410"/>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17" y="1123950"/>
              <a:ext cx="9082815" cy="4019550"/>
            </a:xfrm>
            <a:prstGeom prst="rect">
              <a:avLst/>
            </a:prstGeom>
          </p:spPr>
        </p:pic>
        <p:grpSp>
          <p:nvGrpSpPr>
            <p:cNvPr id="13" name="Group 12"/>
            <p:cNvGrpSpPr/>
            <p:nvPr/>
          </p:nvGrpSpPr>
          <p:grpSpPr>
            <a:xfrm>
              <a:off x="4838700" y="2266950"/>
              <a:ext cx="3238500" cy="2209800"/>
              <a:chOff x="3962400" y="2647950"/>
              <a:chExt cx="3238500" cy="2209800"/>
            </a:xfrm>
          </p:grpSpPr>
          <p:sp>
            <p:nvSpPr>
              <p:cNvPr id="6" name="Rectangular Callout 5"/>
              <p:cNvSpPr/>
              <p:nvPr/>
            </p:nvSpPr>
            <p:spPr bwMode="auto">
              <a:xfrm>
                <a:off x="3962400" y="2647950"/>
                <a:ext cx="3238500" cy="2209800"/>
              </a:xfrm>
              <a:prstGeom prst="wedgeRectCallout">
                <a:avLst>
                  <a:gd name="adj1" fmla="val -85371"/>
                  <a:gd name="adj2" fmla="val -48828"/>
                </a:avLst>
              </a:prstGeom>
              <a:solidFill>
                <a:srgbClr val="FFFF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27235" t="18853" r="59860" b="65034"/>
              <a:stretch/>
            </p:blipFill>
            <p:spPr>
              <a:xfrm>
                <a:off x="4133850" y="2952750"/>
                <a:ext cx="2895600" cy="1600200"/>
              </a:xfrm>
              <a:prstGeom prst="rect">
                <a:avLst/>
              </a:prstGeom>
            </p:spPr>
          </p:pic>
        </p:grpSp>
      </p:grpSp>
    </p:spTree>
    <p:extLst>
      <p:ext uri="{BB962C8B-B14F-4D97-AF65-F5344CB8AC3E}">
        <p14:creationId xmlns:p14="http://schemas.microsoft.com/office/powerpoint/2010/main" val="18138244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143"/>
            <a:ext cx="7391400" cy="857250"/>
          </a:xfrm>
        </p:spPr>
        <p:txBody>
          <a:bodyPr/>
          <a:lstStyle/>
          <a:p>
            <a:r>
              <a:rPr lang="en-US" sz="2000" dirty="0" smtClean="0"/>
              <a:t>Widget Page Controls</a:t>
            </a:r>
            <a:br>
              <a:rPr lang="en-US" sz="2000" dirty="0" smtClean="0"/>
            </a:br>
            <a:endParaRPr lang="en-US" sz="2000" dirty="0"/>
          </a:p>
        </p:txBody>
      </p:sp>
      <p:sp>
        <p:nvSpPr>
          <p:cNvPr id="7"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12" name="Straight Connector 11" descr="&quot; &quot;"/>
          <p:cNvCxnSpPr/>
          <p:nvPr/>
        </p:nvCxnSpPr>
        <p:spPr>
          <a:xfrm>
            <a:off x="304801" y="438150"/>
            <a:ext cx="8305799"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 name="Group 2" descr="Widget page controls screen, callout box around page forward and backward buttons"/>
          <p:cNvGrpSpPr/>
          <p:nvPr/>
        </p:nvGrpSpPr>
        <p:grpSpPr>
          <a:xfrm>
            <a:off x="0" y="538489"/>
            <a:ext cx="9144000" cy="4547861"/>
            <a:chOff x="0" y="538489"/>
            <a:chExt cx="9144000" cy="454786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8489"/>
              <a:ext cx="9144000" cy="3932493"/>
            </a:xfrm>
            <a:prstGeom prst="rect">
              <a:avLst/>
            </a:prstGeom>
          </p:spPr>
        </p:pic>
        <p:sp>
          <p:nvSpPr>
            <p:cNvPr id="13" name="Rectangular Callout 12"/>
            <p:cNvSpPr/>
            <p:nvPr/>
          </p:nvSpPr>
          <p:spPr bwMode="auto">
            <a:xfrm>
              <a:off x="2209800" y="3181350"/>
              <a:ext cx="5730591" cy="914400"/>
            </a:xfrm>
            <a:prstGeom prst="wedgeRectCallout">
              <a:avLst>
                <a:gd name="adj1" fmla="val -69064"/>
                <a:gd name="adj2" fmla="val 29194"/>
              </a:avLst>
            </a:prstGeom>
            <a:solidFill>
              <a:srgbClr val="FFFF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9" name="Diagram 8"/>
            <p:cNvGraphicFramePr/>
            <p:nvPr>
              <p:extLst>
                <p:ext uri="{D42A27DB-BD31-4B8C-83A1-F6EECF244321}">
                  <p14:modId xmlns:p14="http://schemas.microsoft.com/office/powerpoint/2010/main" val="3599358348"/>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8095" y="3398194"/>
              <a:ext cx="5334000" cy="66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95673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VistA Evolu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666750"/>
            <a:ext cx="3617346" cy="826376"/>
          </a:xfrm>
          <a:prstGeom prst="rect">
            <a:avLst/>
          </a:prstGeom>
        </p:spPr>
      </p:pic>
      <p:pic>
        <p:nvPicPr>
          <p:cNvPr id="10" name="Picture 9" descr="Veteran salut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581150"/>
            <a:ext cx="1751156" cy="2550342"/>
          </a:xfrm>
          <a:prstGeom prst="rect">
            <a:avLst/>
          </a:prstGeom>
        </p:spPr>
      </p:pic>
      <p:grpSp>
        <p:nvGrpSpPr>
          <p:cNvPr id="23" name="Group 22" descr="Integration of Health Information Exchange (HIE)&#10;Customizable user interface increases efficiency&#10;clinical decision support&#10;data-driven population health decision support"/>
          <p:cNvGrpSpPr/>
          <p:nvPr/>
        </p:nvGrpSpPr>
        <p:grpSpPr>
          <a:xfrm>
            <a:off x="304800" y="1200150"/>
            <a:ext cx="8603063" cy="3469050"/>
            <a:chOff x="246476" y="1188139"/>
            <a:chExt cx="8603063" cy="3469050"/>
          </a:xfrm>
        </p:grpSpPr>
        <p:cxnSp>
          <p:nvCxnSpPr>
            <p:cNvPr id="7" name="Straight Connector 6"/>
            <p:cNvCxnSpPr/>
            <p:nvPr/>
          </p:nvCxnSpPr>
          <p:spPr bwMode="auto">
            <a:xfrm flipH="1" flipV="1">
              <a:off x="6096000" y="3333750"/>
              <a:ext cx="726141" cy="381000"/>
            </a:xfrm>
            <a:prstGeom prst="line">
              <a:avLst/>
            </a:prstGeom>
            <a:solidFill>
              <a:schemeClr val="accent1"/>
            </a:solidFill>
            <a:ln w="50800" cap="flat" cmpd="sng" algn="ctr">
              <a:solidFill>
                <a:srgbClr val="009D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oup 1"/>
            <p:cNvGrpSpPr/>
            <p:nvPr/>
          </p:nvGrpSpPr>
          <p:grpSpPr>
            <a:xfrm>
              <a:off x="3124200" y="1388920"/>
              <a:ext cx="2895600" cy="2877723"/>
              <a:chOff x="3420999" y="730835"/>
              <a:chExt cx="2286000" cy="2298115"/>
            </a:xfrm>
          </p:grpSpPr>
          <p:sp>
            <p:nvSpPr>
              <p:cNvPr id="6" name="Oval 5"/>
              <p:cNvSpPr/>
              <p:nvPr/>
            </p:nvSpPr>
            <p:spPr>
              <a:xfrm>
                <a:off x="3420999" y="730835"/>
                <a:ext cx="2286000" cy="2298115"/>
              </a:xfrm>
              <a:prstGeom prst="ellipse">
                <a:avLst/>
              </a:prstGeom>
              <a:noFill/>
              <a:ln w="76200">
                <a:solidFill>
                  <a:srgbClr val="009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cs typeface="Century Gothic"/>
                </a:endParaRPr>
              </a:p>
            </p:txBody>
          </p:sp>
          <p:sp>
            <p:nvSpPr>
              <p:cNvPr id="4" name="TextBox 3"/>
              <p:cNvSpPr txBox="1"/>
              <p:nvPr/>
            </p:nvSpPr>
            <p:spPr>
              <a:xfrm>
                <a:off x="3960491" y="1400704"/>
                <a:ext cx="1219200" cy="294944"/>
              </a:xfrm>
              <a:prstGeom prst="rect">
                <a:avLst/>
              </a:prstGeom>
              <a:noFill/>
              <a:ln>
                <a:noFill/>
              </a:ln>
            </p:spPr>
            <p:txBody>
              <a:bodyPr wrap="square" rtlCol="0">
                <a:spAutoFit/>
              </a:bodyPr>
              <a:lstStyle/>
              <a:p>
                <a:pPr algn="ctr"/>
                <a:r>
                  <a:rPr lang="en-US" sz="1800" dirty="0" smtClean="0">
                    <a:solidFill>
                      <a:schemeClr val="bg1"/>
                    </a:solidFill>
                    <a:latin typeface="Levenim MT" panose="02010502060101010101" pitchFamily="2" charset="-79"/>
                    <a:cs typeface="Levenim MT" panose="02010502060101010101" pitchFamily="2" charset="-79"/>
                  </a:rPr>
                  <a:t>Veteran</a:t>
                </a:r>
                <a:endParaRPr lang="en-US" sz="1800" dirty="0">
                  <a:solidFill>
                    <a:schemeClr val="bg1"/>
                  </a:solidFill>
                  <a:latin typeface="Levenim MT" panose="02010502060101010101" pitchFamily="2" charset="-79"/>
                  <a:cs typeface="Levenim MT" panose="02010502060101010101" pitchFamily="2" charset="-79"/>
                </a:endParaRPr>
              </a:p>
            </p:txBody>
          </p:sp>
        </p:grpSp>
        <p:cxnSp>
          <p:nvCxnSpPr>
            <p:cNvPr id="11" name="Straight Connector 10"/>
            <p:cNvCxnSpPr/>
            <p:nvPr/>
          </p:nvCxnSpPr>
          <p:spPr bwMode="auto">
            <a:xfrm flipH="1" flipV="1">
              <a:off x="2273874" y="1825523"/>
              <a:ext cx="726141" cy="381000"/>
            </a:xfrm>
            <a:prstGeom prst="line">
              <a:avLst/>
            </a:prstGeom>
            <a:solidFill>
              <a:schemeClr val="accent1"/>
            </a:solidFill>
            <a:ln w="50800" cap="flat" cmpd="sng" algn="ctr">
              <a:solidFill>
                <a:srgbClr val="009D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2273874" y="3257550"/>
              <a:ext cx="730965" cy="419100"/>
            </a:xfrm>
            <a:prstGeom prst="line">
              <a:avLst/>
            </a:prstGeom>
            <a:solidFill>
              <a:schemeClr val="accent1"/>
            </a:solidFill>
            <a:ln w="50800" cap="flat" cmpd="sng" algn="ctr">
              <a:solidFill>
                <a:srgbClr val="009D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H="1">
              <a:off x="6096001" y="1825523"/>
              <a:ext cx="726140" cy="310241"/>
            </a:xfrm>
            <a:prstGeom prst="line">
              <a:avLst/>
            </a:prstGeom>
            <a:solidFill>
              <a:schemeClr val="accent1"/>
            </a:solidFill>
            <a:ln w="50800" cap="flat" cmpd="sng" algn="ctr">
              <a:solidFill>
                <a:srgbClr val="009D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17"/>
            <p:cNvSpPr/>
            <p:nvPr/>
          </p:nvSpPr>
          <p:spPr>
            <a:xfrm>
              <a:off x="400911" y="1276351"/>
              <a:ext cx="2141244" cy="1323439"/>
            </a:xfrm>
            <a:prstGeom prst="rect">
              <a:avLst/>
            </a:prstGeom>
            <a:ln>
              <a:noFill/>
            </a:ln>
          </p:spPr>
          <p:txBody>
            <a:bodyPr wrap="square">
              <a:spAutoFit/>
            </a:bodyPr>
            <a:lstStyle/>
            <a:p>
              <a:pPr lvl="0" algn="ctr"/>
              <a:r>
                <a:rPr lang="en-US" sz="2000" dirty="0" smtClean="0">
                  <a:solidFill>
                    <a:schemeClr val="accent1">
                      <a:lumMod val="50000"/>
                    </a:schemeClr>
                  </a:solidFill>
                  <a:latin typeface="Levenim MT" panose="02010502060101010101" pitchFamily="2" charset="-79"/>
                  <a:cs typeface="Levenim MT" panose="02010502060101010101" pitchFamily="2" charset="-79"/>
                </a:rPr>
                <a:t>Integration of Health </a:t>
              </a:r>
              <a:r>
                <a:rPr lang="en-US" sz="2000" dirty="0">
                  <a:solidFill>
                    <a:schemeClr val="accent1">
                      <a:lumMod val="50000"/>
                    </a:schemeClr>
                  </a:solidFill>
                  <a:latin typeface="Levenim MT" panose="02010502060101010101" pitchFamily="2" charset="-79"/>
                  <a:cs typeface="Levenim MT" panose="02010502060101010101" pitchFamily="2" charset="-79"/>
                </a:rPr>
                <a:t>Information Exchange (HIE</a:t>
              </a:r>
              <a:r>
                <a:rPr lang="en-US" sz="2000" dirty="0" smtClean="0">
                  <a:solidFill>
                    <a:schemeClr val="accent1">
                      <a:lumMod val="50000"/>
                    </a:schemeClr>
                  </a:solidFill>
                  <a:latin typeface="Levenim MT" panose="02010502060101010101" pitchFamily="2" charset="-79"/>
                  <a:cs typeface="Levenim MT" panose="02010502060101010101" pitchFamily="2" charset="-79"/>
                </a:rPr>
                <a:t>)</a:t>
              </a:r>
              <a:endParaRPr lang="en-US" sz="2000" dirty="0">
                <a:solidFill>
                  <a:schemeClr val="accent1">
                    <a:lumMod val="50000"/>
                  </a:schemeClr>
                </a:solidFill>
                <a:latin typeface="Levenim MT" panose="02010502060101010101" pitchFamily="2" charset="-79"/>
                <a:cs typeface="Levenim MT" panose="02010502060101010101" pitchFamily="2" charset="-79"/>
              </a:endParaRPr>
            </a:p>
          </p:txBody>
        </p:sp>
        <p:sp>
          <p:nvSpPr>
            <p:cNvPr id="20" name="Rectangle 19"/>
            <p:cNvSpPr/>
            <p:nvPr/>
          </p:nvSpPr>
          <p:spPr>
            <a:xfrm>
              <a:off x="6705600" y="1188139"/>
              <a:ext cx="1761613" cy="1200329"/>
            </a:xfrm>
            <a:prstGeom prst="rect">
              <a:avLst/>
            </a:prstGeom>
            <a:ln>
              <a:noFill/>
            </a:ln>
          </p:spPr>
          <p:txBody>
            <a:bodyPr wrap="square">
              <a:spAutoFit/>
            </a:bodyPr>
            <a:lstStyle/>
            <a:p>
              <a:pPr lvl="0" algn="ctr"/>
              <a:r>
                <a:rPr lang="en-US" dirty="0">
                  <a:solidFill>
                    <a:schemeClr val="accent1">
                      <a:lumMod val="50000"/>
                    </a:schemeClr>
                  </a:solidFill>
                  <a:latin typeface="Levenim MT" panose="02010502060101010101" pitchFamily="2" charset="-79"/>
                  <a:cs typeface="Levenim MT" panose="02010502060101010101" pitchFamily="2" charset="-79"/>
                </a:rPr>
                <a:t>Clinical Decision Support</a:t>
              </a:r>
            </a:p>
          </p:txBody>
        </p:sp>
        <p:sp>
          <p:nvSpPr>
            <p:cNvPr id="21" name="Rectangle 20"/>
            <p:cNvSpPr/>
            <p:nvPr/>
          </p:nvSpPr>
          <p:spPr>
            <a:xfrm>
              <a:off x="246476" y="3333750"/>
              <a:ext cx="2264960" cy="1323439"/>
            </a:xfrm>
            <a:prstGeom prst="rect">
              <a:avLst/>
            </a:prstGeom>
            <a:ln>
              <a:noFill/>
            </a:ln>
          </p:spPr>
          <p:txBody>
            <a:bodyPr wrap="square">
              <a:spAutoFit/>
            </a:bodyPr>
            <a:lstStyle/>
            <a:p>
              <a:pPr lvl="0" algn="ctr"/>
              <a:r>
                <a:rPr lang="en-US" sz="2000" dirty="0">
                  <a:solidFill>
                    <a:schemeClr val="accent1">
                      <a:lumMod val="50000"/>
                    </a:schemeClr>
                  </a:solidFill>
                  <a:latin typeface="Levenim MT" panose="02010502060101010101" pitchFamily="2" charset="-79"/>
                  <a:cs typeface="Levenim MT" panose="02010502060101010101" pitchFamily="2" charset="-79"/>
                </a:rPr>
                <a:t>Customizable user interface </a:t>
              </a:r>
              <a:r>
                <a:rPr lang="en-US" sz="2000" dirty="0" smtClean="0">
                  <a:solidFill>
                    <a:schemeClr val="accent1">
                      <a:lumMod val="50000"/>
                    </a:schemeClr>
                  </a:solidFill>
                  <a:latin typeface="Levenim MT" panose="02010502060101010101" pitchFamily="2" charset="-79"/>
                  <a:cs typeface="Levenim MT" panose="02010502060101010101" pitchFamily="2" charset="-79"/>
                </a:rPr>
                <a:t>increases efficiency</a:t>
              </a:r>
              <a:endParaRPr lang="en-US" sz="2000" dirty="0">
                <a:solidFill>
                  <a:schemeClr val="accent1">
                    <a:lumMod val="50000"/>
                  </a:schemeClr>
                </a:solidFill>
                <a:latin typeface="Levenim MT" panose="02010502060101010101" pitchFamily="2" charset="-79"/>
                <a:cs typeface="Levenim MT" panose="02010502060101010101" pitchFamily="2" charset="-79"/>
              </a:endParaRPr>
            </a:p>
          </p:txBody>
        </p:sp>
        <p:sp>
          <p:nvSpPr>
            <p:cNvPr id="22" name="Rectangle 21"/>
            <p:cNvSpPr/>
            <p:nvPr/>
          </p:nvSpPr>
          <p:spPr>
            <a:xfrm>
              <a:off x="6556354" y="3333750"/>
              <a:ext cx="2293185" cy="1323439"/>
            </a:xfrm>
            <a:prstGeom prst="rect">
              <a:avLst/>
            </a:prstGeom>
            <a:ln>
              <a:noFill/>
            </a:ln>
          </p:spPr>
          <p:txBody>
            <a:bodyPr wrap="square">
              <a:spAutoFit/>
            </a:bodyPr>
            <a:lstStyle/>
            <a:p>
              <a:pPr lvl="0" algn="ctr"/>
              <a:r>
                <a:rPr lang="en-US" sz="2000" dirty="0" smtClean="0">
                  <a:solidFill>
                    <a:schemeClr val="accent1">
                      <a:lumMod val="50000"/>
                    </a:schemeClr>
                  </a:solidFill>
                  <a:latin typeface="Levenim MT" panose="02010502060101010101" pitchFamily="2" charset="-79"/>
                  <a:cs typeface="Levenim MT" panose="02010502060101010101" pitchFamily="2" charset="-79"/>
                </a:rPr>
                <a:t>Data-driven </a:t>
              </a:r>
              <a:r>
                <a:rPr lang="en-US" sz="2000" dirty="0">
                  <a:solidFill>
                    <a:schemeClr val="accent1">
                      <a:lumMod val="50000"/>
                    </a:schemeClr>
                  </a:solidFill>
                  <a:latin typeface="Levenim MT" panose="02010502060101010101" pitchFamily="2" charset="-79"/>
                  <a:cs typeface="Levenim MT" panose="02010502060101010101" pitchFamily="2" charset="-79"/>
                </a:rPr>
                <a:t>Population Health decision support</a:t>
              </a:r>
            </a:p>
          </p:txBody>
        </p:sp>
      </p:grpSp>
    </p:spTree>
    <p:extLst>
      <p:ext uri="{BB962C8B-B14F-4D97-AF65-F5344CB8AC3E}">
        <p14:creationId xmlns:p14="http://schemas.microsoft.com/office/powerpoint/2010/main" val="21022686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71450"/>
            <a:ext cx="7391400" cy="857250"/>
          </a:xfrm>
        </p:spPr>
        <p:txBody>
          <a:bodyPr/>
          <a:lstStyle/>
          <a:p>
            <a:r>
              <a:rPr lang="en-US" sz="2000" dirty="0" smtClean="0"/>
              <a:t>Widget Expanded Display</a:t>
            </a:r>
            <a:endParaRPr lang="en-US" sz="2000" dirty="0"/>
          </a:p>
        </p:txBody>
      </p:sp>
      <p:sp>
        <p:nvSpPr>
          <p:cNvPr id="7"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8" name="Straight Connector 7" descr="&quot; &quot;"/>
          <p:cNvCxnSpPr/>
          <p:nvPr/>
        </p:nvCxnSpPr>
        <p:spPr>
          <a:xfrm>
            <a:off x="304801" y="438150"/>
            <a:ext cx="8305799"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descr="&quot; &quot;"/>
          <p:cNvGraphicFramePr/>
          <p:nvPr>
            <p:extLst>
              <p:ext uri="{D42A27DB-BD31-4B8C-83A1-F6EECF244321}">
                <p14:modId xmlns:p14="http://schemas.microsoft.com/office/powerpoint/2010/main" val="384161916"/>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Progress notes expanded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110411"/>
            <a:ext cx="9144000" cy="4053395"/>
          </a:xfrm>
          <a:prstGeom prst="rect">
            <a:avLst/>
          </a:prstGeom>
        </p:spPr>
      </p:pic>
    </p:spTree>
    <p:extLst>
      <p:ext uri="{BB962C8B-B14F-4D97-AF65-F5344CB8AC3E}">
        <p14:creationId xmlns:p14="http://schemas.microsoft.com/office/powerpoint/2010/main" val="35809841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86809"/>
            <a:ext cx="7391400" cy="857250"/>
          </a:xfrm>
        </p:spPr>
        <p:txBody>
          <a:bodyPr/>
          <a:lstStyle/>
          <a:p>
            <a:r>
              <a:rPr lang="en-US" sz="2000" dirty="0" smtClean="0"/>
              <a:t>Widget Expanded Display</a:t>
            </a:r>
            <a:endParaRPr lang="en-US" sz="2000" dirty="0"/>
          </a:p>
        </p:txBody>
      </p:sp>
      <p:sp>
        <p:nvSpPr>
          <p:cNvPr id="7" name="TextBox 8" descr="JLV"/>
          <p:cNvSpPr txBox="1"/>
          <p:nvPr/>
        </p:nvSpPr>
        <p:spPr>
          <a:xfrm>
            <a:off x="228600" y="57150"/>
            <a:ext cx="16675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JLV </a:t>
            </a:r>
            <a:r>
              <a:rPr lang="en-US" sz="1050" b="1" i="1" dirty="0" smtClean="0"/>
              <a:t>joint legacy viewer</a:t>
            </a:r>
            <a:endParaRPr lang="en-US" sz="1050" b="1" i="1" dirty="0"/>
          </a:p>
        </p:txBody>
      </p:sp>
      <p:cxnSp>
        <p:nvCxnSpPr>
          <p:cNvPr id="8" name="Straight Connector 7" descr="&quot; &quot;"/>
          <p:cNvCxnSpPr/>
          <p:nvPr/>
        </p:nvCxnSpPr>
        <p:spPr>
          <a:xfrm>
            <a:off x="304801" y="438150"/>
            <a:ext cx="830579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Diagram 8" descr="&quot; &quot;"/>
          <p:cNvGraphicFramePr/>
          <p:nvPr>
            <p:extLst>
              <p:ext uri="{D42A27DB-BD31-4B8C-83A1-F6EECF244321}">
                <p14:modId xmlns:p14="http://schemas.microsoft.com/office/powerpoint/2010/main" val="2994174460"/>
              </p:ext>
            </p:extLst>
          </p:nvPr>
        </p:nvGraphicFramePr>
        <p:xfrm>
          <a:off x="7848600" y="4400550"/>
          <a:ext cx="1066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progress notes expanded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26536"/>
            <a:ext cx="9144000" cy="4086191"/>
          </a:xfrm>
          <a:prstGeom prst="rect">
            <a:avLst/>
          </a:prstGeom>
        </p:spPr>
      </p:pic>
    </p:spTree>
    <p:extLst>
      <p:ext uri="{BB962C8B-B14F-4D97-AF65-F5344CB8AC3E}">
        <p14:creationId xmlns:p14="http://schemas.microsoft.com/office/powerpoint/2010/main" val="39099353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8" name="Group 7" descr="&quot; &quot;"/>
          <p:cNvGrpSpPr/>
          <p:nvPr/>
        </p:nvGrpSpPr>
        <p:grpSpPr>
          <a:xfrm>
            <a:off x="-533400" y="4400550"/>
            <a:ext cx="10383266" cy="152400"/>
            <a:chOff x="-228600" y="3943350"/>
            <a:chExt cx="10383266" cy="152400"/>
          </a:xfrm>
        </p:grpSpPr>
        <p:grpSp>
          <p:nvGrpSpPr>
            <p:cNvPr id="9" name="Group 8"/>
            <p:cNvGrpSpPr/>
            <p:nvPr/>
          </p:nvGrpSpPr>
          <p:grpSpPr>
            <a:xfrm>
              <a:off x="-228600" y="3943350"/>
              <a:ext cx="10383266" cy="76200"/>
              <a:chOff x="-533400" y="3985283"/>
              <a:chExt cx="10383266" cy="76200"/>
            </a:xfrm>
          </p:grpSpPr>
          <p:cxnSp>
            <p:nvCxnSpPr>
              <p:cNvPr id="11" name="Straight Connector 10" descr="&quot; &quot;"/>
              <p:cNvCxnSpPr/>
              <p:nvPr/>
            </p:nvCxnSpPr>
            <p:spPr>
              <a:xfrm>
                <a:off x="-533400" y="3985283"/>
                <a:ext cx="10383266" cy="0"/>
              </a:xfrm>
              <a:prstGeom prst="line">
                <a:avLst/>
              </a:prstGeom>
              <a:ln w="508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quot; &quot;"/>
              <p:cNvCxnSpPr/>
              <p:nvPr/>
            </p:nvCxnSpPr>
            <p:spPr>
              <a:xfrm>
                <a:off x="-533400" y="4061483"/>
                <a:ext cx="10383266" cy="0"/>
              </a:xfrm>
              <a:prstGeom prst="line">
                <a:avLst/>
              </a:prstGeom>
              <a:ln w="508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descr="&quot; &quot;"/>
            <p:cNvCxnSpPr/>
            <p:nvPr/>
          </p:nvCxnSpPr>
          <p:spPr>
            <a:xfrm>
              <a:off x="-228600" y="4095750"/>
              <a:ext cx="10383266" cy="0"/>
            </a:xfrm>
            <a:prstGeom prst="line">
              <a:avLst/>
            </a:prstGeom>
            <a:ln w="508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4" name="Title 1" descr="Vista Evolution"/>
          <p:cNvSpPr txBox="1">
            <a:spLocks/>
          </p:cNvSpPr>
          <p:nvPr/>
        </p:nvSpPr>
        <p:spPr bwMode="auto">
          <a:xfrm>
            <a:off x="352933" y="256466"/>
            <a:ext cx="861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3200" b="1" kern="0" dirty="0" smtClean="0">
                <a:solidFill>
                  <a:schemeClr val="accent3">
                    <a:lumMod val="40000"/>
                    <a:lumOff val="60000"/>
                  </a:schemeClr>
                </a:solidFill>
              </a:rPr>
              <a:t>V I S T A</a:t>
            </a:r>
            <a:r>
              <a:rPr lang="en-US" sz="3200" kern="0" dirty="0" smtClean="0">
                <a:solidFill>
                  <a:schemeClr val="accent3">
                    <a:lumMod val="40000"/>
                    <a:lumOff val="60000"/>
                  </a:schemeClr>
                </a:solidFill>
              </a:rPr>
              <a:t>  E V O L  U T I O N </a:t>
            </a:r>
            <a:endParaRPr lang="en-US" sz="3200" kern="0" dirty="0">
              <a:solidFill>
                <a:schemeClr val="accent3">
                  <a:lumMod val="40000"/>
                  <a:lumOff val="60000"/>
                </a:schemeClr>
              </a:solidFill>
            </a:endParaRPr>
          </a:p>
        </p:txBody>
      </p:sp>
      <p:grpSp>
        <p:nvGrpSpPr>
          <p:cNvPr id="15" name="Group 14" descr="&quot; &quot;"/>
          <p:cNvGrpSpPr/>
          <p:nvPr/>
        </p:nvGrpSpPr>
        <p:grpSpPr>
          <a:xfrm>
            <a:off x="-533400" y="819150"/>
            <a:ext cx="10383266" cy="152400"/>
            <a:chOff x="-228600" y="3943350"/>
            <a:chExt cx="10383266" cy="152400"/>
          </a:xfrm>
        </p:grpSpPr>
        <p:grpSp>
          <p:nvGrpSpPr>
            <p:cNvPr id="16" name="Group 15"/>
            <p:cNvGrpSpPr/>
            <p:nvPr/>
          </p:nvGrpSpPr>
          <p:grpSpPr>
            <a:xfrm>
              <a:off x="-228600" y="3943350"/>
              <a:ext cx="10383266" cy="76200"/>
              <a:chOff x="-533400" y="3985283"/>
              <a:chExt cx="10383266" cy="76200"/>
            </a:xfrm>
          </p:grpSpPr>
          <p:cxnSp>
            <p:nvCxnSpPr>
              <p:cNvPr id="18" name="Straight Connector 17" descr="&quot; &quot;"/>
              <p:cNvCxnSpPr/>
              <p:nvPr/>
            </p:nvCxnSpPr>
            <p:spPr>
              <a:xfrm>
                <a:off x="-533400" y="3985283"/>
                <a:ext cx="10383266" cy="0"/>
              </a:xfrm>
              <a:prstGeom prst="line">
                <a:avLst/>
              </a:prstGeom>
              <a:ln w="508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descr="&quot; &quot;"/>
              <p:cNvCxnSpPr/>
              <p:nvPr/>
            </p:nvCxnSpPr>
            <p:spPr>
              <a:xfrm>
                <a:off x="-533400" y="4061483"/>
                <a:ext cx="10383266" cy="0"/>
              </a:xfrm>
              <a:prstGeom prst="line">
                <a:avLst/>
              </a:prstGeom>
              <a:ln w="508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descr="&quot; &quot;"/>
            <p:cNvCxnSpPr/>
            <p:nvPr/>
          </p:nvCxnSpPr>
          <p:spPr>
            <a:xfrm>
              <a:off x="-228600" y="4095750"/>
              <a:ext cx="10383266" cy="0"/>
            </a:xfrm>
            <a:prstGeom prst="line">
              <a:avLst/>
            </a:prstGeom>
            <a:ln w="508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descr="VLER, JLV, HMP"/>
          <p:cNvGrpSpPr/>
          <p:nvPr/>
        </p:nvGrpSpPr>
        <p:grpSpPr>
          <a:xfrm>
            <a:off x="100924" y="1130765"/>
            <a:ext cx="9043076" cy="3447745"/>
            <a:chOff x="198009" y="1812336"/>
            <a:chExt cx="9043076" cy="3447745"/>
          </a:xfrm>
        </p:grpSpPr>
        <p:pic>
          <p:nvPicPr>
            <p:cNvPr id="22" name="Picture 21"/>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backgroundRemoval t="3188" b="99664" l="9857" r="92755"/>
                      </a14:imgEffect>
                    </a14:imgLayer>
                  </a14:imgProps>
                </a:ext>
                <a:ext uri="{28A0092B-C50C-407E-A947-70E740481C1C}">
                  <a14:useLocalDpi xmlns:a14="http://schemas.microsoft.com/office/drawing/2010/main" val="0"/>
                </a:ext>
              </a:extLst>
            </a:blip>
            <a:srcRect t="66279" r="26810" b="568"/>
            <a:stretch/>
          </p:blipFill>
          <p:spPr>
            <a:xfrm>
              <a:off x="2548564" y="3016739"/>
              <a:ext cx="6692521" cy="2145811"/>
            </a:xfrm>
            <a:prstGeom prst="rect">
              <a:avLst/>
            </a:prstGeom>
          </p:spPr>
        </p:pic>
        <p:pic>
          <p:nvPicPr>
            <p:cNvPr id="23" name="Picture 22"/>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backgroundRemoval t="1455" b="15441" l="69927" r="96605">
                          <a14:foregroundMark x1="76637" y1="10590" x2="76637" y2="10590"/>
                          <a14:foregroundMark x1="89086" y1="10914" x2="89086" y2="10914"/>
                        </a14:backgroundRemoval>
                      </a14:imgEffect>
                    </a14:imgLayer>
                  </a14:imgProps>
                </a:ext>
                <a:ext uri="{28A0092B-C50C-407E-A947-70E740481C1C}">
                  <a14:useLocalDpi xmlns:a14="http://schemas.microsoft.com/office/drawing/2010/main" val="0"/>
                </a:ext>
              </a:extLst>
            </a:blip>
            <a:srcRect l="66667" t="-7407" r="-371" b="85185"/>
            <a:stretch/>
          </p:blipFill>
          <p:spPr>
            <a:xfrm flipH="1">
              <a:off x="1424617" y="4326463"/>
              <a:ext cx="1149287" cy="757773"/>
            </a:xfrm>
            <a:prstGeom prst="rect">
              <a:avLst/>
            </a:prstGeom>
          </p:spPr>
        </p:pic>
        <p:sp>
          <p:nvSpPr>
            <p:cNvPr id="28" name="Oval 27"/>
            <p:cNvSpPr/>
            <p:nvPr/>
          </p:nvSpPr>
          <p:spPr bwMode="auto">
            <a:xfrm>
              <a:off x="2232891" y="4091660"/>
              <a:ext cx="1406989" cy="563189"/>
            </a:xfrm>
            <a:prstGeom prst="ellipse">
              <a:avLst/>
            </a:prstGeom>
            <a:solidFill>
              <a:schemeClr val="accent2">
                <a:lumMod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smtClean="0">
                  <a:solidFill>
                    <a:schemeClr val="bg1">
                      <a:lumMod val="95000"/>
                    </a:schemeClr>
                  </a:solidFill>
                  <a:latin typeface="Levenim MT" panose="02010502060101010101" pitchFamily="2" charset="-79"/>
                  <a:cs typeface="Levenim MT" panose="02010502060101010101" pitchFamily="2" charset="-79"/>
                </a:rPr>
                <a:t>HMP</a:t>
              </a:r>
              <a:endParaRPr kumimoji="0" lang="en-US" sz="1800" i="0" u="none" strike="noStrike" cap="none" normalizeH="0" baseline="0" dirty="0" smtClean="0">
                <a:ln>
                  <a:noFill/>
                </a:ln>
                <a:solidFill>
                  <a:schemeClr val="bg1">
                    <a:lumMod val="95000"/>
                  </a:schemeClr>
                </a:solidFill>
                <a:effectLst/>
                <a:latin typeface="Levenim MT" panose="02010502060101010101" pitchFamily="2" charset="-79"/>
                <a:cs typeface="Levenim MT" panose="02010502060101010101" pitchFamily="2" charset="-79"/>
              </a:endParaRPr>
            </a:p>
          </p:txBody>
        </p:sp>
        <p:sp>
          <p:nvSpPr>
            <p:cNvPr id="29" name="Oval Callout 28"/>
            <p:cNvSpPr/>
            <p:nvPr/>
          </p:nvSpPr>
          <p:spPr bwMode="auto">
            <a:xfrm>
              <a:off x="6781800" y="1812336"/>
              <a:ext cx="1981200" cy="1212385"/>
            </a:xfrm>
            <a:prstGeom prst="wedgeEllipseCallout">
              <a:avLst>
                <a:gd name="adj1" fmla="val 20208"/>
                <a:gd name="adj2" fmla="val 73906"/>
              </a:avLst>
            </a:prstGeom>
            <a:solidFill>
              <a:schemeClr val="accent3">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smtClean="0">
                  <a:solidFill>
                    <a:schemeClr val="accent2">
                      <a:lumMod val="75000"/>
                    </a:schemeClr>
                  </a:solidFill>
                  <a:latin typeface="Levenim MT" panose="02010502060101010101" pitchFamily="2" charset="-79"/>
                  <a:cs typeface="Levenim MT" panose="02010502060101010101" pitchFamily="2" charset="-79"/>
                </a:rPr>
                <a:t>FY2015</a:t>
              </a:r>
            </a:p>
            <a:p>
              <a:pPr marL="0" marR="0" indent="0" algn="ctr" defTabSz="914400" rtl="0" eaLnBrk="0" fontAlgn="base" latinLnBrk="0" hangingPunct="0">
                <a:lnSpc>
                  <a:spcPct val="100000"/>
                </a:lnSpc>
                <a:spcBef>
                  <a:spcPct val="0"/>
                </a:spcBef>
                <a:spcAft>
                  <a:spcPct val="0"/>
                </a:spcAft>
                <a:buClrTx/>
                <a:buSzTx/>
                <a:buFontTx/>
                <a:buNone/>
                <a:tabLst/>
              </a:pPr>
              <a:r>
                <a:rPr lang="en-US" sz="2800" b="1" dirty="0" err="1" smtClean="0">
                  <a:solidFill>
                    <a:schemeClr val="accent2">
                      <a:lumMod val="75000"/>
                    </a:schemeClr>
                  </a:solidFill>
                  <a:latin typeface="Levenim MT" panose="02010502060101010101" pitchFamily="2" charset="-79"/>
                  <a:cs typeface="Levenim MT" panose="02010502060101010101" pitchFamily="2" charset="-79"/>
                </a:rPr>
                <a:t>eHMP</a:t>
              </a:r>
              <a:endParaRPr kumimoji="0" lang="en-US" b="1" i="0" u="none" strike="noStrike" cap="none" normalizeH="0" baseline="0" dirty="0" smtClean="0">
                <a:ln>
                  <a:noFill/>
                </a:ln>
                <a:solidFill>
                  <a:schemeClr val="accent2">
                    <a:lumMod val="75000"/>
                  </a:schemeClr>
                </a:solidFill>
                <a:effectLst/>
                <a:latin typeface="Levenim MT" panose="02010502060101010101" pitchFamily="2" charset="-79"/>
                <a:cs typeface="Levenim MT" panose="02010502060101010101" pitchFamily="2" charset="-79"/>
              </a:endParaRPr>
            </a:p>
          </p:txBody>
        </p:sp>
        <p:pic>
          <p:nvPicPr>
            <p:cNvPr id="33" name="Picture 32"/>
            <p:cNvPicPr>
              <a:picLocks noChangeAspect="1"/>
            </p:cNvPicPr>
            <p:nvPr/>
          </p:nvPicPr>
          <p:blipFill rotWithShape="1">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backgroundRemoval t="3289" b="48477" l="7243" r="76636">
                          <a14:foregroundMark x1="76637" y1="10590" x2="76637" y2="10590"/>
                          <a14:foregroundMark x1="89086" y1="10914" x2="89086" y2="10914"/>
                          <a14:foregroundMark x1="41355" y1="11693" x2="41355" y2="11693"/>
                          <a14:foregroundMark x1="57827" y1="13276" x2="57827" y2="13276"/>
                          <a14:foregroundMark x1="49766" y1="44823" x2="49766" y2="44823"/>
                          <a14:foregroundMark x1="21379" y1="43727" x2="21379" y2="43727"/>
                          <a14:foregroundMark x1="15654" y1="12058" x2="15654" y2="12058"/>
                          <a14:foregroundMark x1="7243" y1="44823" x2="7243" y2="44823"/>
                          <a14:foregroundMark x1="76636" y1="42875" x2="76636" y2="42875"/>
                        </a14:backgroundRemoval>
                      </a14:imgEffect>
                    </a14:imgLayer>
                  </a14:imgProps>
                </a:ext>
                <a:ext uri="{28A0092B-C50C-407E-A947-70E740481C1C}">
                  <a14:useLocalDpi xmlns:a14="http://schemas.microsoft.com/office/drawing/2010/main" val="0"/>
                </a:ext>
              </a:extLst>
            </a:blip>
            <a:srcRect l="32005" t="-1063" r="34291" b="78841"/>
            <a:stretch/>
          </p:blipFill>
          <p:spPr>
            <a:xfrm flipH="1">
              <a:off x="291357" y="4502310"/>
              <a:ext cx="1198315" cy="757771"/>
            </a:xfrm>
            <a:prstGeom prst="rect">
              <a:avLst/>
            </a:prstGeom>
          </p:spPr>
        </p:pic>
        <p:pic>
          <p:nvPicPr>
            <p:cNvPr id="34" name="Picture 33"/>
            <p:cNvPicPr>
              <a:picLocks noChangeAspect="1"/>
            </p:cNvPicPr>
            <p:nvPr/>
          </p:nvPicPr>
          <p:blipFill rotWithShape="1">
            <a:blip r:embed="rId9" cstate="print">
              <a:lum bright="70000" contrast="-70000"/>
              <a:extLst>
                <a:ext uri="{BEBA8EAE-BF5A-486C-A8C5-ECC9F3942E4B}">
                  <a14:imgProps xmlns:a14="http://schemas.microsoft.com/office/drawing/2010/main">
                    <a14:imgLayer r:embed="rId10">
                      <a14:imgEffect>
                        <a14:backgroundRemoval t="1455" b="15441" l="69927" r="96605">
                          <a14:foregroundMark x1="76637" y1="10590" x2="76637" y2="10590"/>
                          <a14:foregroundMark x1="89086" y1="10914" x2="89086" y2="10914"/>
                        </a14:backgroundRemoval>
                      </a14:imgEffect>
                    </a14:imgLayer>
                  </a14:imgProps>
                </a:ext>
                <a:ext uri="{28A0092B-C50C-407E-A947-70E740481C1C}">
                  <a14:useLocalDpi xmlns:a14="http://schemas.microsoft.com/office/drawing/2010/main" val="0"/>
                </a:ext>
              </a:extLst>
            </a:blip>
            <a:srcRect l="66667" t="-7407" r="-371" b="85185"/>
            <a:stretch/>
          </p:blipFill>
          <p:spPr>
            <a:xfrm flipH="1">
              <a:off x="6172200" y="4705350"/>
              <a:ext cx="533400" cy="351693"/>
            </a:xfrm>
            <a:prstGeom prst="rect">
              <a:avLst/>
            </a:prstGeom>
          </p:spPr>
        </p:pic>
        <p:pic>
          <p:nvPicPr>
            <p:cNvPr id="35" name="Picture 34"/>
            <p:cNvPicPr>
              <a:picLocks noChangeAspect="1"/>
            </p:cNvPicPr>
            <p:nvPr/>
          </p:nvPicPr>
          <p:blipFill rotWithShape="1">
            <a:blip r:embed="rId9" cstate="print">
              <a:lum bright="70000" contrast="-70000"/>
              <a:extLst>
                <a:ext uri="{BEBA8EAE-BF5A-486C-A8C5-ECC9F3942E4B}">
                  <a14:imgProps xmlns:a14="http://schemas.microsoft.com/office/drawing/2010/main">
                    <a14:imgLayer r:embed="rId10">
                      <a14:imgEffect>
                        <a14:backgroundRemoval t="1455" b="15441" l="69927" r="96605">
                          <a14:foregroundMark x1="76637" y1="10590" x2="76637" y2="10590"/>
                          <a14:foregroundMark x1="89086" y1="10914" x2="89086" y2="10914"/>
                        </a14:backgroundRemoval>
                      </a14:imgEffect>
                    </a14:imgLayer>
                  </a14:imgProps>
                </a:ext>
                <a:ext uri="{28A0092B-C50C-407E-A947-70E740481C1C}">
                  <a14:useLocalDpi xmlns:a14="http://schemas.microsoft.com/office/drawing/2010/main" val="0"/>
                </a:ext>
              </a:extLst>
            </a:blip>
            <a:srcRect l="66667" t="-7407" r="-371" b="85185"/>
            <a:stretch/>
          </p:blipFill>
          <p:spPr>
            <a:xfrm flipH="1">
              <a:off x="7543800" y="4705350"/>
              <a:ext cx="533400" cy="351693"/>
            </a:xfrm>
            <a:prstGeom prst="rect">
              <a:avLst/>
            </a:prstGeom>
          </p:spPr>
        </p:pic>
        <p:sp>
          <p:nvSpPr>
            <p:cNvPr id="36" name="Oval 35"/>
            <p:cNvSpPr/>
            <p:nvPr/>
          </p:nvSpPr>
          <p:spPr bwMode="auto">
            <a:xfrm>
              <a:off x="198009" y="4089644"/>
              <a:ext cx="1423076" cy="597834"/>
            </a:xfrm>
            <a:prstGeom prst="ellipse">
              <a:avLst/>
            </a:prstGeom>
            <a:solidFill>
              <a:schemeClr val="accent3">
                <a:lumMod val="60000"/>
                <a:lumOff val="4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smtClean="0">
                  <a:solidFill>
                    <a:schemeClr val="accent1">
                      <a:lumMod val="50000"/>
                    </a:schemeClr>
                  </a:solidFill>
                  <a:latin typeface="Levenim MT" panose="02010502060101010101" pitchFamily="2" charset="-79"/>
                  <a:cs typeface="Levenim MT" panose="02010502060101010101" pitchFamily="2" charset="-79"/>
                </a:rPr>
                <a:t>VLER</a:t>
              </a:r>
              <a:endParaRPr kumimoji="0" lang="en-US" sz="2800" i="0" u="none" strike="noStrike" cap="none" normalizeH="0" baseline="0" dirty="0" smtClean="0">
                <a:ln>
                  <a:noFill/>
                </a:ln>
                <a:solidFill>
                  <a:schemeClr val="accent1">
                    <a:lumMod val="50000"/>
                  </a:schemeClr>
                </a:solidFill>
                <a:effectLst/>
                <a:latin typeface="Levenim MT" panose="02010502060101010101" pitchFamily="2" charset="-79"/>
                <a:cs typeface="Levenim MT" panose="02010502060101010101" pitchFamily="2" charset="-79"/>
              </a:endParaRPr>
            </a:p>
          </p:txBody>
        </p:sp>
        <p:pic>
          <p:nvPicPr>
            <p:cNvPr id="37" name="Picture 36"/>
            <p:cNvPicPr>
              <a:picLocks noChangeAspect="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backgroundRemoval t="3289" b="48477" l="7243" r="76636">
                          <a14:foregroundMark x1="76637" y1="10590" x2="76637" y2="10590"/>
                          <a14:foregroundMark x1="89086" y1="10914" x2="89086" y2="10914"/>
                          <a14:foregroundMark x1="41355" y1="11693" x2="41355" y2="11693"/>
                          <a14:foregroundMark x1="57827" y1="13276" x2="57827" y2="13276"/>
                          <a14:foregroundMark x1="49766" y1="44823" x2="49766" y2="44823"/>
                          <a14:foregroundMark x1="21379" y1="43727" x2="21379" y2="43727"/>
                          <a14:foregroundMark x1="15654" y1="12058" x2="15654" y2="12058"/>
                          <a14:foregroundMark x1="7243" y1="44823" x2="7243" y2="44823"/>
                          <a14:foregroundMark x1="76636" y1="42875" x2="76636" y2="42875"/>
                        </a14:backgroundRemoval>
                      </a14:imgEffect>
                    </a14:imgLayer>
                  </a14:imgProps>
                </a:ext>
                <a:ext uri="{28A0092B-C50C-407E-A947-70E740481C1C}">
                  <a14:useLocalDpi xmlns:a14="http://schemas.microsoft.com/office/drawing/2010/main" val="0"/>
                </a:ext>
              </a:extLst>
            </a:blip>
            <a:srcRect l="35704" t="29050" r="30592" b="48728"/>
            <a:stretch/>
          </p:blipFill>
          <p:spPr>
            <a:xfrm flipH="1">
              <a:off x="2327770" y="4422382"/>
              <a:ext cx="1198315" cy="757771"/>
            </a:xfrm>
            <a:prstGeom prst="rect">
              <a:avLst/>
            </a:prstGeom>
          </p:spPr>
        </p:pic>
        <p:sp>
          <p:nvSpPr>
            <p:cNvPr id="38" name="Oval 37"/>
            <p:cNvSpPr/>
            <p:nvPr/>
          </p:nvSpPr>
          <p:spPr bwMode="auto">
            <a:xfrm>
              <a:off x="1326539" y="3552740"/>
              <a:ext cx="1222025" cy="685800"/>
            </a:xfrm>
            <a:prstGeom prst="ellipse">
              <a:avLst/>
            </a:prstGeom>
            <a:solidFill>
              <a:schemeClr val="accent4">
                <a:lumMod val="60000"/>
                <a:lumOff val="4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smtClean="0">
                  <a:solidFill>
                    <a:schemeClr val="bg1">
                      <a:lumMod val="95000"/>
                    </a:schemeClr>
                  </a:solidFill>
                  <a:latin typeface="Levenim MT" panose="02010502060101010101" pitchFamily="2" charset="-79"/>
                  <a:cs typeface="Levenim MT" panose="02010502060101010101" pitchFamily="2" charset="-79"/>
                </a:rPr>
                <a:t>JLV</a:t>
              </a:r>
              <a:endParaRPr kumimoji="0" lang="en-US" sz="2400" i="0" u="none" strike="noStrike" cap="none" normalizeH="0" baseline="0" dirty="0" smtClean="0">
                <a:ln>
                  <a:noFill/>
                </a:ln>
                <a:solidFill>
                  <a:schemeClr val="bg1">
                    <a:lumMod val="95000"/>
                  </a:schemeClr>
                </a:solidFill>
                <a:effectLst/>
                <a:latin typeface="Levenim MT" panose="02010502060101010101" pitchFamily="2" charset="-79"/>
                <a:cs typeface="Levenim MT" panose="02010502060101010101" pitchFamily="2" charset="-79"/>
              </a:endParaRPr>
            </a:p>
          </p:txBody>
        </p:sp>
      </p:grpSp>
    </p:spTree>
    <p:extLst>
      <p:ext uri="{BB962C8B-B14F-4D97-AF65-F5344CB8AC3E}">
        <p14:creationId xmlns:p14="http://schemas.microsoft.com/office/powerpoint/2010/main" val="851688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3" name="Rectangle 42" descr="“Improve access to health care &amp; &#10;provide an exceptional patient experience, every time.”&#10;"/>
          <p:cNvSpPr/>
          <p:nvPr/>
        </p:nvSpPr>
        <p:spPr bwMode="auto">
          <a:xfrm>
            <a:off x="0" y="361950"/>
            <a:ext cx="8825796" cy="1543057"/>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ts val="3500"/>
              </a:lnSpc>
              <a:spcBef>
                <a:spcPct val="0"/>
              </a:spcBef>
              <a:spcAft>
                <a:spcPct val="0"/>
              </a:spcAft>
              <a:buClrTx/>
              <a:buSzTx/>
              <a:buFontTx/>
              <a:buNone/>
              <a:tabLst/>
            </a:pPr>
            <a:r>
              <a:rPr lang="en-US" sz="3600" dirty="0" smtClean="0">
                <a:solidFill>
                  <a:schemeClr val="bg1"/>
                </a:solidFill>
                <a:latin typeface="Levenim MT" panose="02010502060101010101" pitchFamily="2" charset="-79"/>
                <a:cs typeface="Levenim MT" panose="02010502060101010101" pitchFamily="2" charset="-79"/>
              </a:rPr>
              <a:t>“Improve access to health care &amp; </a:t>
            </a:r>
            <a:br>
              <a:rPr lang="en-US" sz="3600" dirty="0" smtClean="0">
                <a:solidFill>
                  <a:schemeClr val="bg1"/>
                </a:solidFill>
                <a:latin typeface="Levenim MT" panose="02010502060101010101" pitchFamily="2" charset="-79"/>
                <a:cs typeface="Levenim MT" panose="02010502060101010101" pitchFamily="2" charset="-79"/>
              </a:rPr>
            </a:br>
            <a:r>
              <a:rPr lang="en-US" sz="3600" dirty="0" smtClean="0">
                <a:solidFill>
                  <a:schemeClr val="bg1"/>
                </a:solidFill>
                <a:latin typeface="Levenim MT" panose="02010502060101010101" pitchFamily="2" charset="-79"/>
                <a:cs typeface="Levenim MT" panose="02010502060101010101" pitchFamily="2" charset="-79"/>
              </a:rPr>
              <a:t>provide an exceptional patient experience, every time.”</a:t>
            </a:r>
          </a:p>
        </p:txBody>
      </p:sp>
      <p:sp>
        <p:nvSpPr>
          <p:cNvPr id="2" name="Rectangle 1" descr="blueprint for excellence"/>
          <p:cNvSpPr/>
          <p:nvPr/>
        </p:nvSpPr>
        <p:spPr>
          <a:xfrm>
            <a:off x="4648200" y="1652885"/>
            <a:ext cx="3926075" cy="461665"/>
          </a:xfrm>
          <a:prstGeom prst="rect">
            <a:avLst/>
          </a:prstGeom>
        </p:spPr>
        <p:txBody>
          <a:bodyPr wrap="none">
            <a:spAutoFit/>
          </a:bodyPr>
          <a:lstStyle/>
          <a:p>
            <a:r>
              <a:rPr lang="en-US" dirty="0" smtClean="0">
                <a:solidFill>
                  <a:schemeClr val="bg2">
                    <a:lumMod val="90000"/>
                  </a:schemeClr>
                </a:solidFill>
                <a:latin typeface="Levenim MT" panose="02010502060101010101" pitchFamily="2" charset="-79"/>
                <a:cs typeface="Levenim MT" panose="02010502060101010101" pitchFamily="2" charset="-79"/>
              </a:rPr>
              <a:t>- Blueprint </a:t>
            </a:r>
            <a:r>
              <a:rPr lang="en-US" dirty="0">
                <a:solidFill>
                  <a:schemeClr val="bg2">
                    <a:lumMod val="90000"/>
                  </a:schemeClr>
                </a:solidFill>
                <a:latin typeface="Levenim MT" panose="02010502060101010101" pitchFamily="2" charset="-79"/>
                <a:cs typeface="Levenim MT" panose="02010502060101010101" pitchFamily="2" charset="-79"/>
              </a:rPr>
              <a:t>for Excellence</a:t>
            </a:r>
          </a:p>
        </p:txBody>
      </p:sp>
      <p:grpSp>
        <p:nvGrpSpPr>
          <p:cNvPr id="10" name="Group 9" descr="Enterprise Health Management Platform"/>
          <p:cNvGrpSpPr/>
          <p:nvPr/>
        </p:nvGrpSpPr>
        <p:grpSpPr>
          <a:xfrm>
            <a:off x="228600" y="2647950"/>
            <a:ext cx="6477000" cy="2777923"/>
            <a:chOff x="838200" y="2571750"/>
            <a:chExt cx="6477000" cy="2777923"/>
          </a:xfrm>
        </p:grpSpPr>
        <p:sp>
          <p:nvSpPr>
            <p:cNvPr id="40" name="Oval 39"/>
            <p:cNvSpPr/>
            <p:nvPr/>
          </p:nvSpPr>
          <p:spPr bwMode="auto">
            <a:xfrm>
              <a:off x="838200" y="2571750"/>
              <a:ext cx="6477000" cy="2286000"/>
            </a:xfrm>
            <a:prstGeom prst="ellipse">
              <a:avLst/>
            </a:prstGeom>
            <a:noFill/>
            <a:ln w="1270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7" name="Group 6"/>
            <p:cNvGrpSpPr/>
            <p:nvPr/>
          </p:nvGrpSpPr>
          <p:grpSpPr>
            <a:xfrm>
              <a:off x="1171836" y="3146626"/>
              <a:ext cx="5809727" cy="2203047"/>
              <a:chOff x="-309882" y="1185711"/>
              <a:chExt cx="6604913" cy="2674686"/>
            </a:xfrm>
          </p:grpSpPr>
          <p:pic>
            <p:nvPicPr>
              <p:cNvPr id="5" name="Picture 4"/>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6296" t="31975" r="50000" b="55926"/>
              <a:stretch/>
            </p:blipFill>
            <p:spPr>
              <a:xfrm>
                <a:off x="2140947" y="1572154"/>
                <a:ext cx="4154084" cy="2288243"/>
              </a:xfrm>
              <a:prstGeom prst="rect">
                <a:avLst/>
              </a:prstGeom>
            </p:spPr>
          </p:pic>
          <p:grpSp>
            <p:nvGrpSpPr>
              <p:cNvPr id="30" name="Group 29"/>
              <p:cNvGrpSpPr/>
              <p:nvPr/>
            </p:nvGrpSpPr>
            <p:grpSpPr>
              <a:xfrm>
                <a:off x="-309882" y="1185711"/>
                <a:ext cx="3451166" cy="2361769"/>
                <a:chOff x="1748729" y="330349"/>
                <a:chExt cx="7189040" cy="5655279"/>
              </a:xfrm>
            </p:grpSpPr>
            <p:pic>
              <p:nvPicPr>
                <p:cNvPr id="31" name="Picture 30"/>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9943" b="100000" l="9943" r="89976"/>
                          </a14:imgEffect>
                          <a14:imgEffect>
                            <a14:brightnessContrast contrast="-51000"/>
                          </a14:imgEffect>
                        </a14:imgLayer>
                      </a14:imgProps>
                    </a:ext>
                    <a:ext uri="{28A0092B-C50C-407E-A947-70E740481C1C}">
                      <a14:useLocalDpi xmlns:a14="http://schemas.microsoft.com/office/drawing/2010/main" val="0"/>
                    </a:ext>
                  </a:extLst>
                </a:blip>
                <a:stretch>
                  <a:fillRect/>
                </a:stretch>
              </p:blipFill>
              <p:spPr>
                <a:xfrm>
                  <a:off x="1748729" y="330349"/>
                  <a:ext cx="5655279" cy="5655279"/>
                </a:xfrm>
                <a:prstGeom prst="rect">
                  <a:avLst/>
                </a:prstGeom>
              </p:spPr>
            </p:pic>
            <p:pic>
              <p:nvPicPr>
                <p:cNvPr id="32" name="Picture 31"/>
                <p:cNvPicPr>
                  <a:picLocks noChangeAspect="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9943" b="100000" l="9943" r="91350"/>
                          </a14:imgEffect>
                          <a14:imgEffect>
                            <a14:brightnessContrast contrast="-51000"/>
                          </a14:imgEffect>
                        </a14:imgLayer>
                      </a14:imgProps>
                    </a:ext>
                    <a:ext uri="{28A0092B-C50C-407E-A947-70E740481C1C}">
                      <a14:useLocalDpi xmlns:a14="http://schemas.microsoft.com/office/drawing/2010/main" val="0"/>
                    </a:ext>
                  </a:extLst>
                </a:blip>
                <a:stretch>
                  <a:fillRect/>
                </a:stretch>
              </p:blipFill>
              <p:spPr>
                <a:xfrm>
                  <a:off x="3282490" y="330349"/>
                  <a:ext cx="5655279" cy="5655279"/>
                </a:xfrm>
                <a:prstGeom prst="rect">
                  <a:avLst/>
                </a:prstGeom>
              </p:spPr>
            </p:pic>
          </p:grpSp>
        </p:grpSp>
        <p:sp>
          <p:nvSpPr>
            <p:cNvPr id="9" name="Rectangle 8"/>
            <p:cNvSpPr/>
            <p:nvPr/>
          </p:nvSpPr>
          <p:spPr>
            <a:xfrm>
              <a:off x="1356565" y="3028948"/>
              <a:ext cx="5440270" cy="1393559"/>
            </a:xfrm>
            <a:prstGeom prst="rect">
              <a:avLst/>
            </a:prstGeom>
            <a:noFill/>
          </p:spPr>
          <p:txBody>
            <a:bodyPr wrap="none" lIns="91440" tIns="45720" rIns="91440" bIns="45720">
              <a:prstTxWarp prst="textArchUp">
                <a:avLst>
                  <a:gd name="adj" fmla="val 11260232"/>
                </a:avLst>
              </a:prstTxWarp>
              <a:spAutoFit/>
            </a:bodyPr>
            <a:lstStyle/>
            <a:p>
              <a:pPr algn="ctr"/>
              <a:r>
                <a:rPr lang="en-US" sz="3200" b="1" cap="none" spc="0" dirty="0" smtClean="0">
                  <a:ln w="0"/>
                  <a:solidFill>
                    <a:schemeClr val="accent3">
                      <a:lumMod val="40000"/>
                      <a:lumOff val="60000"/>
                    </a:schemeClr>
                  </a:solidFill>
                  <a:latin typeface="Levenim MT" panose="02010502060101010101" pitchFamily="2" charset="-79"/>
                  <a:cs typeface="Levenim MT" panose="02010502060101010101" pitchFamily="2" charset="-79"/>
                </a:rPr>
                <a:t>Enterprise Health Management Platform</a:t>
              </a:r>
              <a:endParaRPr lang="en-US" sz="3200" b="1" cap="none" spc="0" dirty="0">
                <a:ln w="0"/>
                <a:solidFill>
                  <a:schemeClr val="accent3">
                    <a:lumMod val="40000"/>
                    <a:lumOff val="60000"/>
                  </a:schemeClr>
                </a:solidFill>
                <a:latin typeface="Levenim MT" panose="02010502060101010101" pitchFamily="2" charset="-79"/>
                <a:cs typeface="Levenim MT" panose="02010502060101010101" pitchFamily="2" charset="-79"/>
              </a:endParaRPr>
            </a:p>
          </p:txBody>
        </p:sp>
      </p:grpSp>
    </p:spTree>
    <p:extLst>
      <p:ext uri="{BB962C8B-B14F-4D97-AF65-F5344CB8AC3E}">
        <p14:creationId xmlns:p14="http://schemas.microsoft.com/office/powerpoint/2010/main" val="563483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descr="Enterprise Health Management Platform&#10;"/>
          <p:cNvSpPr txBox="1">
            <a:spLocks/>
          </p:cNvSpPr>
          <p:nvPr/>
        </p:nvSpPr>
        <p:spPr bwMode="auto">
          <a:xfrm>
            <a:off x="0" y="209550"/>
            <a:ext cx="91440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3200" kern="0" dirty="0" smtClean="0">
                <a:solidFill>
                  <a:schemeClr val="accent2">
                    <a:lumMod val="75000"/>
                  </a:schemeClr>
                </a:solidFill>
                <a:cs typeface="Levenim MT" panose="02010502060101010101" pitchFamily="2" charset="-79"/>
              </a:rPr>
              <a:t>Enterprise Health Management Platform</a:t>
            </a:r>
            <a:endParaRPr lang="en-US" sz="3200" kern="0" dirty="0">
              <a:solidFill>
                <a:schemeClr val="accent2">
                  <a:lumMod val="75000"/>
                </a:schemeClr>
              </a:solidFill>
              <a:cs typeface="Levenim MT" panose="02010502060101010101" pitchFamily="2" charset="-79"/>
            </a:endParaRPr>
          </a:p>
        </p:txBody>
      </p:sp>
      <p:pic>
        <p:nvPicPr>
          <p:cNvPr id="29" name="Picture 28" descr="eHMP"/>
          <p:cNvPicPr>
            <a:picLocks noChangeAspect="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31037" b="45259" l="7878" r="25613">
                        <a14:foregroundMark x1="11039" y1="43457" x2="19662" y2="43134"/>
                        <a14:foregroundMark x1="11442" y1="41922" x2="14343" y2="41599"/>
                      </a14:backgroundRemoval>
                    </a14:imgEffect>
                  </a14:imgLayer>
                </a14:imgProps>
              </a:ext>
              <a:ext uri="{28A0092B-C50C-407E-A947-70E740481C1C}">
                <a14:useLocalDpi xmlns:a14="http://schemas.microsoft.com/office/drawing/2010/main" val="0"/>
              </a:ext>
            </a:extLst>
          </a:blip>
          <a:srcRect l="5661" t="29259" r="72170" b="52963"/>
          <a:stretch/>
        </p:blipFill>
        <p:spPr>
          <a:xfrm>
            <a:off x="2712230" y="1867650"/>
            <a:ext cx="3688570" cy="2837700"/>
          </a:xfrm>
          <a:prstGeom prst="rect">
            <a:avLst/>
          </a:prstGeom>
        </p:spPr>
      </p:pic>
      <p:grpSp>
        <p:nvGrpSpPr>
          <p:cNvPr id="22" name="Group 21" descr="Integration of Health Information Exchange&#10;Customizable user interface increase efficiency&#10;clinical decision support&#10;data-driven population health decision support"/>
          <p:cNvGrpSpPr/>
          <p:nvPr/>
        </p:nvGrpSpPr>
        <p:grpSpPr>
          <a:xfrm>
            <a:off x="246476" y="1617300"/>
            <a:ext cx="8603063" cy="3268489"/>
            <a:chOff x="246476" y="1188139"/>
            <a:chExt cx="8603063" cy="3268489"/>
          </a:xfrm>
        </p:grpSpPr>
        <p:cxnSp>
          <p:nvCxnSpPr>
            <p:cNvPr id="23" name="Straight Connector 22"/>
            <p:cNvCxnSpPr/>
            <p:nvPr/>
          </p:nvCxnSpPr>
          <p:spPr bwMode="auto">
            <a:xfrm flipH="1" flipV="1">
              <a:off x="6096000" y="3333750"/>
              <a:ext cx="726141" cy="381000"/>
            </a:xfrm>
            <a:prstGeom prst="line">
              <a:avLst/>
            </a:prstGeom>
            <a:solidFill>
              <a:schemeClr val="accent1"/>
            </a:solidFill>
            <a:ln w="50800" cap="flat" cmpd="sng" algn="ctr">
              <a:solidFill>
                <a:srgbClr val="009D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Oval 41"/>
            <p:cNvSpPr/>
            <p:nvPr/>
          </p:nvSpPr>
          <p:spPr>
            <a:xfrm>
              <a:off x="3124200" y="1388920"/>
              <a:ext cx="2895600" cy="2877723"/>
            </a:xfrm>
            <a:prstGeom prst="ellipse">
              <a:avLst/>
            </a:prstGeom>
            <a:noFill/>
            <a:ln w="76200">
              <a:solidFill>
                <a:srgbClr val="009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evenim MT" panose="02010502060101010101" pitchFamily="2" charset="-79"/>
                <a:cs typeface="Levenim MT" panose="02010502060101010101" pitchFamily="2" charset="-79"/>
              </a:endParaRPr>
            </a:p>
          </p:txBody>
        </p:sp>
        <p:cxnSp>
          <p:nvCxnSpPr>
            <p:cNvPr id="25" name="Straight Connector 24"/>
            <p:cNvCxnSpPr/>
            <p:nvPr/>
          </p:nvCxnSpPr>
          <p:spPr bwMode="auto">
            <a:xfrm flipH="1" flipV="1">
              <a:off x="2273874" y="1825523"/>
              <a:ext cx="726141" cy="381000"/>
            </a:xfrm>
            <a:prstGeom prst="line">
              <a:avLst/>
            </a:prstGeom>
            <a:solidFill>
              <a:schemeClr val="accent1"/>
            </a:solidFill>
            <a:ln w="50800" cap="flat" cmpd="sng" algn="ctr">
              <a:solidFill>
                <a:srgbClr val="009D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H="1">
              <a:off x="2273874" y="3257550"/>
              <a:ext cx="730965" cy="419100"/>
            </a:xfrm>
            <a:prstGeom prst="line">
              <a:avLst/>
            </a:prstGeom>
            <a:solidFill>
              <a:schemeClr val="accent1"/>
            </a:solidFill>
            <a:ln w="50800" cap="flat" cmpd="sng" algn="ctr">
              <a:solidFill>
                <a:srgbClr val="009D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flipH="1">
              <a:off x="6096001" y="1825523"/>
              <a:ext cx="726140" cy="310241"/>
            </a:xfrm>
            <a:prstGeom prst="line">
              <a:avLst/>
            </a:prstGeom>
            <a:solidFill>
              <a:schemeClr val="accent1"/>
            </a:solidFill>
            <a:ln w="50800" cap="flat" cmpd="sng" algn="ctr">
              <a:solidFill>
                <a:srgbClr val="009D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tangle 32"/>
            <p:cNvSpPr/>
            <p:nvPr/>
          </p:nvSpPr>
          <p:spPr>
            <a:xfrm>
              <a:off x="400911" y="1276351"/>
              <a:ext cx="2141244" cy="1323439"/>
            </a:xfrm>
            <a:prstGeom prst="rect">
              <a:avLst/>
            </a:prstGeom>
            <a:ln>
              <a:noFill/>
            </a:ln>
          </p:spPr>
          <p:txBody>
            <a:bodyPr wrap="square">
              <a:spAutoFit/>
            </a:bodyPr>
            <a:lstStyle/>
            <a:p>
              <a:pPr lvl="0" algn="ctr"/>
              <a:r>
                <a:rPr lang="en-US" sz="2000" dirty="0" smtClean="0">
                  <a:solidFill>
                    <a:schemeClr val="bg1">
                      <a:lumMod val="50000"/>
                    </a:schemeClr>
                  </a:solidFill>
                  <a:latin typeface="Levenim MT" panose="02010502060101010101" pitchFamily="2" charset="-79"/>
                  <a:cs typeface="Levenim MT" panose="02010502060101010101" pitchFamily="2" charset="-79"/>
                </a:rPr>
                <a:t>Integration of Health </a:t>
              </a:r>
              <a:r>
                <a:rPr lang="en-US" sz="2000" dirty="0">
                  <a:solidFill>
                    <a:schemeClr val="bg1">
                      <a:lumMod val="50000"/>
                    </a:schemeClr>
                  </a:solidFill>
                  <a:latin typeface="Levenim MT" panose="02010502060101010101" pitchFamily="2" charset="-79"/>
                  <a:cs typeface="Levenim MT" panose="02010502060101010101" pitchFamily="2" charset="-79"/>
                </a:rPr>
                <a:t>Information Exchange (HIE</a:t>
              </a:r>
              <a:r>
                <a:rPr lang="en-US" sz="2000" dirty="0" smtClean="0">
                  <a:solidFill>
                    <a:schemeClr val="bg1">
                      <a:lumMod val="50000"/>
                    </a:schemeClr>
                  </a:solidFill>
                  <a:latin typeface="Levenim MT" panose="02010502060101010101" pitchFamily="2" charset="-79"/>
                  <a:cs typeface="Levenim MT" panose="02010502060101010101" pitchFamily="2" charset="-79"/>
                </a:rPr>
                <a:t>)</a:t>
              </a:r>
              <a:endParaRPr lang="en-US" sz="2000" dirty="0">
                <a:solidFill>
                  <a:schemeClr val="bg1">
                    <a:lumMod val="50000"/>
                  </a:schemeClr>
                </a:solidFill>
                <a:latin typeface="Levenim MT" panose="02010502060101010101" pitchFamily="2" charset="-79"/>
                <a:cs typeface="Levenim MT" panose="02010502060101010101" pitchFamily="2" charset="-79"/>
              </a:endParaRPr>
            </a:p>
          </p:txBody>
        </p:sp>
        <p:sp>
          <p:nvSpPr>
            <p:cNvPr id="34" name="Rectangle 33"/>
            <p:cNvSpPr/>
            <p:nvPr/>
          </p:nvSpPr>
          <p:spPr>
            <a:xfrm>
              <a:off x="6705600" y="1188139"/>
              <a:ext cx="1761613" cy="1200329"/>
            </a:xfrm>
            <a:prstGeom prst="rect">
              <a:avLst/>
            </a:prstGeom>
            <a:ln>
              <a:noFill/>
            </a:ln>
          </p:spPr>
          <p:txBody>
            <a:bodyPr wrap="square">
              <a:spAutoFit/>
            </a:bodyPr>
            <a:lstStyle/>
            <a:p>
              <a:pPr lvl="0" algn="ctr"/>
              <a:r>
                <a:rPr lang="en-US" dirty="0">
                  <a:solidFill>
                    <a:schemeClr val="bg1">
                      <a:lumMod val="50000"/>
                    </a:schemeClr>
                  </a:solidFill>
                  <a:latin typeface="Levenim MT" panose="02010502060101010101" pitchFamily="2" charset="-79"/>
                  <a:cs typeface="Levenim MT" panose="02010502060101010101" pitchFamily="2" charset="-79"/>
                </a:rPr>
                <a:t>Clinical Decision Support</a:t>
              </a:r>
            </a:p>
          </p:txBody>
        </p:sp>
        <p:sp>
          <p:nvSpPr>
            <p:cNvPr id="35" name="Rectangle 34"/>
            <p:cNvSpPr/>
            <p:nvPr/>
          </p:nvSpPr>
          <p:spPr>
            <a:xfrm>
              <a:off x="246476" y="3133189"/>
              <a:ext cx="2264960" cy="1323439"/>
            </a:xfrm>
            <a:prstGeom prst="rect">
              <a:avLst/>
            </a:prstGeom>
            <a:ln>
              <a:noFill/>
            </a:ln>
          </p:spPr>
          <p:txBody>
            <a:bodyPr wrap="square">
              <a:spAutoFit/>
            </a:bodyPr>
            <a:lstStyle/>
            <a:p>
              <a:pPr lvl="0" algn="ctr"/>
              <a:r>
                <a:rPr lang="en-US" sz="2000" dirty="0">
                  <a:solidFill>
                    <a:schemeClr val="bg1">
                      <a:lumMod val="50000"/>
                    </a:schemeClr>
                  </a:solidFill>
                  <a:latin typeface="Levenim MT" panose="02010502060101010101" pitchFamily="2" charset="-79"/>
                  <a:cs typeface="Levenim MT" panose="02010502060101010101" pitchFamily="2" charset="-79"/>
                </a:rPr>
                <a:t>Customizable user interface </a:t>
              </a:r>
              <a:r>
                <a:rPr lang="en-US" sz="2000" dirty="0" smtClean="0">
                  <a:solidFill>
                    <a:schemeClr val="bg1">
                      <a:lumMod val="50000"/>
                    </a:schemeClr>
                  </a:solidFill>
                  <a:latin typeface="Levenim MT" panose="02010502060101010101" pitchFamily="2" charset="-79"/>
                  <a:cs typeface="Levenim MT" panose="02010502060101010101" pitchFamily="2" charset="-79"/>
                </a:rPr>
                <a:t>increases efficiency</a:t>
              </a:r>
              <a:endParaRPr lang="en-US" sz="2000" dirty="0">
                <a:solidFill>
                  <a:schemeClr val="bg1">
                    <a:lumMod val="50000"/>
                  </a:schemeClr>
                </a:solidFill>
                <a:latin typeface="Levenim MT" panose="02010502060101010101" pitchFamily="2" charset="-79"/>
                <a:cs typeface="Levenim MT" panose="02010502060101010101" pitchFamily="2" charset="-79"/>
              </a:endParaRPr>
            </a:p>
          </p:txBody>
        </p:sp>
        <p:sp>
          <p:nvSpPr>
            <p:cNvPr id="36" name="Rectangle 35"/>
            <p:cNvSpPr/>
            <p:nvPr/>
          </p:nvSpPr>
          <p:spPr>
            <a:xfrm>
              <a:off x="6556354" y="3133189"/>
              <a:ext cx="2293185" cy="1323439"/>
            </a:xfrm>
            <a:prstGeom prst="rect">
              <a:avLst/>
            </a:prstGeom>
            <a:ln>
              <a:noFill/>
            </a:ln>
          </p:spPr>
          <p:txBody>
            <a:bodyPr wrap="square">
              <a:spAutoFit/>
            </a:bodyPr>
            <a:lstStyle/>
            <a:p>
              <a:pPr lvl="0" algn="ctr"/>
              <a:r>
                <a:rPr lang="en-US" sz="2000" dirty="0" smtClean="0">
                  <a:solidFill>
                    <a:schemeClr val="bg1">
                      <a:lumMod val="50000"/>
                    </a:schemeClr>
                  </a:solidFill>
                  <a:latin typeface="Levenim MT" panose="02010502060101010101" pitchFamily="2" charset="-79"/>
                  <a:cs typeface="Levenim MT" panose="02010502060101010101" pitchFamily="2" charset="-79"/>
                </a:rPr>
                <a:t>Data-driven </a:t>
              </a:r>
              <a:r>
                <a:rPr lang="en-US" sz="2000" dirty="0">
                  <a:solidFill>
                    <a:schemeClr val="bg1">
                      <a:lumMod val="50000"/>
                    </a:schemeClr>
                  </a:solidFill>
                  <a:latin typeface="Levenim MT" panose="02010502060101010101" pitchFamily="2" charset="-79"/>
                  <a:cs typeface="Levenim MT" panose="02010502060101010101" pitchFamily="2" charset="-79"/>
                </a:rPr>
                <a:t>Population Health decision support</a:t>
              </a:r>
            </a:p>
          </p:txBody>
        </p:sp>
      </p:grpSp>
      <p:grpSp>
        <p:nvGrpSpPr>
          <p:cNvPr id="5" name="Group 4" descr="&quot; &quot;"/>
          <p:cNvGrpSpPr/>
          <p:nvPr/>
        </p:nvGrpSpPr>
        <p:grpSpPr>
          <a:xfrm>
            <a:off x="-533400" y="819150"/>
            <a:ext cx="10383266" cy="152400"/>
            <a:chOff x="-228600" y="3943350"/>
            <a:chExt cx="10383266" cy="152400"/>
          </a:xfrm>
        </p:grpSpPr>
        <p:grpSp>
          <p:nvGrpSpPr>
            <p:cNvPr id="6" name="Group 5"/>
            <p:cNvGrpSpPr/>
            <p:nvPr/>
          </p:nvGrpSpPr>
          <p:grpSpPr>
            <a:xfrm>
              <a:off x="-228600" y="3943350"/>
              <a:ext cx="10383266" cy="76200"/>
              <a:chOff x="-533400" y="3985283"/>
              <a:chExt cx="10383266" cy="76200"/>
            </a:xfrm>
          </p:grpSpPr>
          <p:cxnSp>
            <p:nvCxnSpPr>
              <p:cNvPr id="9" name="Straight Connector 8" descr="&quot; &quot;"/>
              <p:cNvCxnSpPr/>
              <p:nvPr/>
            </p:nvCxnSpPr>
            <p:spPr>
              <a:xfrm>
                <a:off x="-533400" y="3985283"/>
                <a:ext cx="10383266"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quot; &quot;"/>
              <p:cNvCxnSpPr/>
              <p:nvPr/>
            </p:nvCxnSpPr>
            <p:spPr>
              <a:xfrm>
                <a:off x="-533400" y="4061483"/>
                <a:ext cx="10383266"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descr="&quot; &quot;"/>
            <p:cNvCxnSpPr/>
            <p:nvPr/>
          </p:nvCxnSpPr>
          <p:spPr>
            <a:xfrm>
              <a:off x="-228600" y="4095750"/>
              <a:ext cx="10383266"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0" name="TextBox 14" descr="eHMP"/>
          <p:cNvSpPr txBox="1"/>
          <p:nvPr/>
        </p:nvSpPr>
        <p:spPr>
          <a:xfrm>
            <a:off x="3516966" y="2800349"/>
            <a:ext cx="2079098" cy="4600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chemeClr val="accent2">
                    <a:lumMod val="75000"/>
                  </a:schemeClr>
                </a:solidFill>
                <a:effectLst/>
                <a:uLnTx/>
                <a:uFillTx/>
                <a:latin typeface="Levenim MT" panose="02010502060101010101" pitchFamily="2" charset="-79"/>
                <a:cs typeface="Levenim MT" panose="02010502060101010101" pitchFamily="2" charset="-79"/>
              </a:rPr>
              <a:t>eHMP</a:t>
            </a:r>
            <a:endParaRPr kumimoji="0" lang="en-US" sz="2000" b="0" i="0" u="none" strike="noStrike" kern="1200" cap="none" spc="0" normalizeH="0" baseline="0" noProof="0" dirty="0">
              <a:ln>
                <a:noFill/>
              </a:ln>
              <a:solidFill>
                <a:schemeClr val="accent2">
                  <a:lumMod val="75000"/>
                </a:schemeClr>
              </a:solidFill>
              <a:effectLst/>
              <a:uLnTx/>
              <a:uFillTx/>
              <a:latin typeface="Levenim MT" panose="02010502060101010101" pitchFamily="2" charset="-79"/>
              <a:cs typeface="Levenim MT" panose="02010502060101010101" pitchFamily="2" charset="-79"/>
            </a:endParaRPr>
          </a:p>
        </p:txBody>
      </p:sp>
      <p:pic>
        <p:nvPicPr>
          <p:cNvPr id="14" name="Picture 13" descr="VistA Evolu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123950"/>
            <a:ext cx="3810000" cy="870388"/>
          </a:xfrm>
          <a:prstGeom prst="rect">
            <a:avLst/>
          </a:prstGeom>
        </p:spPr>
      </p:pic>
    </p:spTree>
    <p:extLst>
      <p:ext uri="{BB962C8B-B14F-4D97-AF65-F5344CB8AC3E}">
        <p14:creationId xmlns:p14="http://schemas.microsoft.com/office/powerpoint/2010/main" val="753120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descr="Enterprise Health Management Platform&#10;"/>
          <p:cNvSpPr txBox="1">
            <a:spLocks/>
          </p:cNvSpPr>
          <p:nvPr/>
        </p:nvSpPr>
        <p:spPr bwMode="auto">
          <a:xfrm>
            <a:off x="0" y="209550"/>
            <a:ext cx="91440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3200" kern="0" dirty="0" smtClean="0">
                <a:solidFill>
                  <a:schemeClr val="accent2">
                    <a:lumMod val="75000"/>
                  </a:schemeClr>
                </a:solidFill>
              </a:rPr>
              <a:t>Enterprise Health Management Platform</a:t>
            </a:r>
            <a:endParaRPr lang="en-US" sz="3200" kern="0" dirty="0">
              <a:solidFill>
                <a:schemeClr val="accent2">
                  <a:lumMod val="75000"/>
                </a:schemeClr>
              </a:solidFill>
            </a:endParaRPr>
          </a:p>
        </p:txBody>
      </p:sp>
      <p:grpSp>
        <p:nvGrpSpPr>
          <p:cNvPr id="5" name="Group 4" descr="&quot; &quot;"/>
          <p:cNvGrpSpPr/>
          <p:nvPr/>
        </p:nvGrpSpPr>
        <p:grpSpPr>
          <a:xfrm>
            <a:off x="-533400" y="819150"/>
            <a:ext cx="10383266" cy="152400"/>
            <a:chOff x="-228600" y="3943350"/>
            <a:chExt cx="10383266" cy="152400"/>
          </a:xfrm>
        </p:grpSpPr>
        <p:grpSp>
          <p:nvGrpSpPr>
            <p:cNvPr id="6" name="Group 5"/>
            <p:cNvGrpSpPr/>
            <p:nvPr/>
          </p:nvGrpSpPr>
          <p:grpSpPr>
            <a:xfrm>
              <a:off x="-228600" y="3943350"/>
              <a:ext cx="10383266" cy="76200"/>
              <a:chOff x="-533400" y="3985283"/>
              <a:chExt cx="10383266" cy="76200"/>
            </a:xfrm>
          </p:grpSpPr>
          <p:cxnSp>
            <p:nvCxnSpPr>
              <p:cNvPr id="9" name="Straight Connector 8" descr="&quot; &quot;"/>
              <p:cNvCxnSpPr/>
              <p:nvPr/>
            </p:nvCxnSpPr>
            <p:spPr>
              <a:xfrm>
                <a:off x="-533400" y="3985283"/>
                <a:ext cx="10383266"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quot; &quot;"/>
              <p:cNvCxnSpPr/>
              <p:nvPr/>
            </p:nvCxnSpPr>
            <p:spPr>
              <a:xfrm>
                <a:off x="-533400" y="4061483"/>
                <a:ext cx="10383266"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descr="&quot; &quot;"/>
            <p:cNvCxnSpPr/>
            <p:nvPr/>
          </p:nvCxnSpPr>
          <p:spPr>
            <a:xfrm>
              <a:off x="-228600" y="4095750"/>
              <a:ext cx="10383266"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descr="CPRS"/>
          <p:cNvGrpSpPr/>
          <p:nvPr/>
        </p:nvGrpSpPr>
        <p:grpSpPr>
          <a:xfrm>
            <a:off x="-212039" y="1066799"/>
            <a:ext cx="3276600" cy="2531979"/>
            <a:chOff x="1136282" y="1135984"/>
            <a:chExt cx="2956811" cy="2365449"/>
          </a:xfrm>
        </p:grpSpPr>
        <p:pic>
          <p:nvPicPr>
            <p:cNvPr id="24" name="Picture 23"/>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ackgroundRemoval t="31037" b="45259" l="7878" r="25613">
                          <a14:foregroundMark x1="11039" y1="43457" x2="19662" y2="43134"/>
                          <a14:foregroundMark x1="11442" y1="41922" x2="14343" y2="41599"/>
                        </a14:backgroundRemoval>
                      </a14:imgEffect>
                    </a14:imgLayer>
                  </a14:imgProps>
                </a:ext>
                <a:ext uri="{28A0092B-C50C-407E-A947-70E740481C1C}">
                  <a14:useLocalDpi xmlns:a14="http://schemas.microsoft.com/office/drawing/2010/main" val="0"/>
                </a:ext>
              </a:extLst>
            </a:blip>
            <a:srcRect l="5661" t="29259" r="72170" b="52963"/>
            <a:stretch/>
          </p:blipFill>
          <p:spPr>
            <a:xfrm>
              <a:off x="1136282" y="1135984"/>
              <a:ext cx="2956811" cy="2365449"/>
            </a:xfrm>
            <a:prstGeom prst="rect">
              <a:avLst/>
            </a:prstGeom>
          </p:spPr>
        </p:pic>
        <p:sp>
          <p:nvSpPr>
            <p:cNvPr id="25" name="TextBox 9"/>
            <p:cNvSpPr txBox="1"/>
            <p:nvPr/>
          </p:nvSpPr>
          <p:spPr>
            <a:xfrm>
              <a:off x="1865279" y="1776156"/>
              <a:ext cx="1527752" cy="661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chemeClr val="accent2">
                      <a:lumMod val="75000"/>
                    </a:schemeClr>
                  </a:solidFill>
                  <a:effectLst/>
                  <a:uLnTx/>
                  <a:uFillTx/>
                  <a:latin typeface="Levenim MT" panose="02010502060101010101" pitchFamily="2" charset="-79"/>
                  <a:cs typeface="Levenim MT" panose="02010502060101010101" pitchFamily="2" charset="-79"/>
                </a:rPr>
                <a:t>CPRS</a:t>
              </a:r>
              <a:endParaRPr kumimoji="0" lang="en-US" sz="1600" b="0" i="0" u="none" strike="noStrike" kern="1200" cap="none" spc="0" normalizeH="0" baseline="0" noProof="0" dirty="0">
                <a:ln>
                  <a:noFill/>
                </a:ln>
                <a:solidFill>
                  <a:schemeClr val="accent2">
                    <a:lumMod val="75000"/>
                  </a:schemeClr>
                </a:solidFill>
                <a:effectLst/>
                <a:uLnTx/>
                <a:uFillTx/>
                <a:latin typeface="Levenim MT" panose="02010502060101010101" pitchFamily="2" charset="-79"/>
                <a:cs typeface="Levenim MT" panose="02010502060101010101" pitchFamily="2" charset="-79"/>
              </a:endParaRPr>
            </a:p>
          </p:txBody>
        </p:sp>
      </p:grpSp>
      <p:grpSp>
        <p:nvGrpSpPr>
          <p:cNvPr id="17" name="Group 16" descr="JLV vistA web"/>
          <p:cNvGrpSpPr/>
          <p:nvPr/>
        </p:nvGrpSpPr>
        <p:grpSpPr>
          <a:xfrm>
            <a:off x="609600" y="2782971"/>
            <a:ext cx="3276600" cy="2531979"/>
            <a:chOff x="1136282" y="1135984"/>
            <a:chExt cx="2956811" cy="2365449"/>
          </a:xfrm>
        </p:grpSpPr>
        <p:pic>
          <p:nvPicPr>
            <p:cNvPr id="18" name="Picture 17"/>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ackgroundRemoval t="31037" b="45259" l="7878" r="25613">
                          <a14:foregroundMark x1="11039" y1="43457" x2="19662" y2="43134"/>
                          <a14:foregroundMark x1="11442" y1="41922" x2="14343" y2="41599"/>
                        </a14:backgroundRemoval>
                      </a14:imgEffect>
                    </a14:imgLayer>
                  </a14:imgProps>
                </a:ext>
                <a:ext uri="{28A0092B-C50C-407E-A947-70E740481C1C}">
                  <a14:useLocalDpi xmlns:a14="http://schemas.microsoft.com/office/drawing/2010/main" val="0"/>
                </a:ext>
              </a:extLst>
            </a:blip>
            <a:srcRect l="5661" t="29259" r="72170" b="52963"/>
            <a:stretch/>
          </p:blipFill>
          <p:spPr>
            <a:xfrm>
              <a:off x="1136282" y="1135984"/>
              <a:ext cx="2956811" cy="2365449"/>
            </a:xfrm>
            <a:prstGeom prst="rect">
              <a:avLst/>
            </a:prstGeom>
          </p:spPr>
        </p:pic>
        <p:sp>
          <p:nvSpPr>
            <p:cNvPr id="19" name="TextBox 9"/>
            <p:cNvSpPr txBox="1"/>
            <p:nvPr/>
          </p:nvSpPr>
          <p:spPr>
            <a:xfrm>
              <a:off x="1865279" y="1881130"/>
              <a:ext cx="1527752" cy="5702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sz="4000" dirty="0" smtClean="0">
                  <a:solidFill>
                    <a:schemeClr val="accent2">
                      <a:lumMod val="75000"/>
                    </a:schemeClr>
                  </a:solidFill>
                  <a:latin typeface="Levenim MT" panose="02010502060101010101" pitchFamily="2" charset="-79"/>
                  <a:cs typeface="Levenim MT" panose="02010502060101010101" pitchFamily="2" charset="-79"/>
                </a:rPr>
                <a:t>JLV </a:t>
              </a:r>
              <a:br>
                <a:rPr lang="en-US" sz="4000" dirty="0" smtClean="0">
                  <a:solidFill>
                    <a:schemeClr val="accent2">
                      <a:lumMod val="75000"/>
                    </a:schemeClr>
                  </a:solidFill>
                  <a:latin typeface="Levenim MT" panose="02010502060101010101" pitchFamily="2" charset="-79"/>
                  <a:cs typeface="Levenim MT" panose="02010502060101010101" pitchFamily="2" charset="-79"/>
                </a:rPr>
              </a:br>
              <a:r>
                <a:rPr lang="en-US" dirty="0" err="1" smtClean="0">
                  <a:solidFill>
                    <a:schemeClr val="accent2">
                      <a:lumMod val="75000"/>
                    </a:schemeClr>
                  </a:solidFill>
                  <a:latin typeface="Levenim MT" panose="02010502060101010101" pitchFamily="2" charset="-79"/>
                  <a:cs typeface="Levenim MT" panose="02010502060101010101" pitchFamily="2" charset="-79"/>
                </a:rPr>
                <a:t>VistA</a:t>
              </a:r>
              <a:r>
                <a:rPr lang="en-US" dirty="0" smtClean="0">
                  <a:solidFill>
                    <a:schemeClr val="accent2">
                      <a:lumMod val="75000"/>
                    </a:schemeClr>
                  </a:solidFill>
                  <a:latin typeface="Levenim MT" panose="02010502060101010101" pitchFamily="2" charset="-79"/>
                  <a:cs typeface="Levenim MT" panose="02010502060101010101" pitchFamily="2" charset="-79"/>
                </a:rPr>
                <a:t> Web</a:t>
              </a:r>
              <a:endParaRPr kumimoji="0" lang="en-US" sz="1600" b="0" i="0" u="none" strike="noStrike" kern="1200" cap="none" spc="0" normalizeH="0" baseline="0" noProof="0" dirty="0">
                <a:ln>
                  <a:noFill/>
                </a:ln>
                <a:solidFill>
                  <a:schemeClr val="accent2">
                    <a:lumMod val="75000"/>
                  </a:schemeClr>
                </a:solidFill>
                <a:effectLst/>
                <a:uLnTx/>
                <a:uFillTx/>
                <a:latin typeface="Levenim MT" panose="02010502060101010101" pitchFamily="2" charset="-79"/>
                <a:cs typeface="Levenim MT" panose="02010502060101010101" pitchFamily="2" charset="-79"/>
              </a:endParaRPr>
            </a:p>
          </p:txBody>
        </p:sp>
      </p:grpSp>
      <p:sp>
        <p:nvSpPr>
          <p:cNvPr id="32" name="Right Arrow 31" descr="right arrow"/>
          <p:cNvSpPr/>
          <p:nvPr/>
        </p:nvSpPr>
        <p:spPr bwMode="auto">
          <a:xfrm>
            <a:off x="3276600" y="2611521"/>
            <a:ext cx="1631653" cy="457200"/>
          </a:xfrm>
          <a:prstGeom prst="rightArrow">
            <a:avLst/>
          </a:prstGeom>
          <a:solidFill>
            <a:schemeClr val="bg1">
              <a:lumMod val="6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21" name="Group 20" descr="eHMP"/>
          <p:cNvGrpSpPr/>
          <p:nvPr/>
        </p:nvGrpSpPr>
        <p:grpSpPr>
          <a:xfrm>
            <a:off x="3962400" y="1200150"/>
            <a:ext cx="5533955" cy="4392571"/>
            <a:chOff x="4634799" y="1153842"/>
            <a:chExt cx="3635897" cy="2908718"/>
          </a:xfrm>
        </p:grpSpPr>
        <p:pic>
          <p:nvPicPr>
            <p:cNvPr id="22" name="Picture 21"/>
            <p:cNvPicPr>
              <a:picLocks noChangeAspect="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backgroundRemoval t="31037" b="45259" l="7878" r="25613">
                          <a14:foregroundMark x1="11039" y1="43457" x2="19662" y2="43134"/>
                          <a14:foregroundMark x1="11442" y1="41922" x2="14343" y2="41599"/>
                        </a14:backgroundRemoval>
                      </a14:imgEffect>
                    </a14:imgLayer>
                  </a14:imgProps>
                </a:ext>
                <a:ext uri="{28A0092B-C50C-407E-A947-70E740481C1C}">
                  <a14:useLocalDpi xmlns:a14="http://schemas.microsoft.com/office/drawing/2010/main" val="0"/>
                </a:ext>
              </a:extLst>
            </a:blip>
            <a:srcRect l="5661" t="29259" r="72170" b="52963"/>
            <a:stretch/>
          </p:blipFill>
          <p:spPr>
            <a:xfrm>
              <a:off x="4634799" y="1153842"/>
              <a:ext cx="3635897" cy="2908718"/>
            </a:xfrm>
            <a:prstGeom prst="rect">
              <a:avLst/>
            </a:prstGeom>
          </p:spPr>
        </p:pic>
        <p:sp>
          <p:nvSpPr>
            <p:cNvPr id="23" name="TextBox 14"/>
            <p:cNvSpPr txBox="1"/>
            <p:nvPr/>
          </p:nvSpPr>
          <p:spPr>
            <a:xfrm>
              <a:off x="5445442" y="1956096"/>
              <a:ext cx="2050388" cy="6725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chemeClr val="accent2">
                      <a:lumMod val="75000"/>
                    </a:schemeClr>
                  </a:solidFill>
                  <a:effectLst/>
                  <a:uLnTx/>
                  <a:uFillTx/>
                  <a:latin typeface="Levenim MT" panose="02010502060101010101" pitchFamily="2" charset="-79"/>
                  <a:cs typeface="Levenim MT" panose="02010502060101010101" pitchFamily="2" charset="-79"/>
                </a:rPr>
                <a:t>eHMP</a:t>
              </a:r>
              <a:endParaRPr kumimoji="0" lang="en-US" sz="2800" b="0" i="0" u="none" strike="noStrike" kern="1200" cap="none" spc="0" normalizeH="0" baseline="0" noProof="0" dirty="0">
                <a:ln>
                  <a:noFill/>
                </a:ln>
                <a:solidFill>
                  <a:schemeClr val="accent2">
                    <a:lumMod val="75000"/>
                  </a:schemeClr>
                </a:solidFill>
                <a:effectLst/>
                <a:uLnTx/>
                <a:uFillTx/>
                <a:latin typeface="Levenim MT" panose="02010502060101010101" pitchFamily="2" charset="-79"/>
                <a:cs typeface="Levenim MT" panose="02010502060101010101" pitchFamily="2" charset="-79"/>
              </a:endParaRPr>
            </a:p>
          </p:txBody>
        </p:sp>
      </p:grpSp>
    </p:spTree>
    <p:extLst>
      <p:ext uri="{BB962C8B-B14F-4D97-AF65-F5344CB8AC3E}">
        <p14:creationId xmlns:p14="http://schemas.microsoft.com/office/powerpoint/2010/main" val="302616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What does eHMP stand for?&#10;&#10;A. Enterprise Health Management Platform&#10;&#10;B. Electronic health management platform&#10;&#10;C. Evolved health management platform&#10;&#10;"/>
          <p:cNvSpPr txBox="1">
            <a:spLocks/>
          </p:cNvSpPr>
          <p:nvPr/>
        </p:nvSpPr>
        <p:spPr bwMode="auto">
          <a:xfrm>
            <a:off x="228600" y="1323974"/>
            <a:ext cx="43434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r>
              <a:rPr lang="en-US" sz="2400" kern="0" dirty="0" smtClean="0">
                <a:solidFill>
                  <a:schemeClr val="accent1">
                    <a:lumMod val="50000"/>
                  </a:schemeClr>
                </a:solidFill>
                <a:latin typeface="Levenim MT" panose="02010502060101010101" pitchFamily="2" charset="-79"/>
                <a:cs typeface="Levenim MT" panose="02010502060101010101" pitchFamily="2" charset="-79"/>
              </a:rPr>
              <a:t>What does </a:t>
            </a:r>
            <a:r>
              <a:rPr lang="en-US" sz="2400" kern="0" dirty="0" err="1" smtClean="0">
                <a:solidFill>
                  <a:schemeClr val="accent1">
                    <a:lumMod val="50000"/>
                  </a:schemeClr>
                </a:solidFill>
                <a:latin typeface="Levenim MT" panose="02010502060101010101" pitchFamily="2" charset="-79"/>
                <a:cs typeface="Levenim MT" panose="02010502060101010101" pitchFamily="2" charset="-79"/>
              </a:rPr>
              <a:t>eHMP</a:t>
            </a:r>
            <a:r>
              <a:rPr lang="en-US" sz="2400" kern="0" dirty="0" smtClean="0">
                <a:solidFill>
                  <a:schemeClr val="accent1">
                    <a:lumMod val="50000"/>
                  </a:schemeClr>
                </a:solidFill>
                <a:latin typeface="Levenim MT" panose="02010502060101010101" pitchFamily="2" charset="-79"/>
                <a:cs typeface="Levenim MT" panose="02010502060101010101" pitchFamily="2" charset="-79"/>
              </a:rPr>
              <a:t> stand for?</a:t>
            </a:r>
            <a:br>
              <a:rPr lang="en-US" sz="24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A. Enterprise Health Management Platform</a:t>
            </a:r>
            <a:br>
              <a:rPr lang="en-US" sz="20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0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B. Electronic Health </a:t>
            </a:r>
            <a:r>
              <a:rPr lang="en-US" sz="2000" kern="0" dirty="0">
                <a:solidFill>
                  <a:schemeClr val="accent1">
                    <a:lumMod val="50000"/>
                  </a:schemeClr>
                </a:solidFill>
                <a:latin typeface="Levenim MT" panose="02010502060101010101" pitchFamily="2" charset="-79"/>
                <a:cs typeface="Levenim MT" panose="02010502060101010101" pitchFamily="2" charset="-79"/>
              </a:rPr>
              <a:t>M</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anagement </a:t>
            </a:r>
            <a:r>
              <a:rPr lang="en-US" sz="2000" kern="0" dirty="0">
                <a:solidFill>
                  <a:schemeClr val="accent1">
                    <a:lumMod val="50000"/>
                  </a:schemeClr>
                </a:solidFill>
                <a:latin typeface="Levenim MT" panose="02010502060101010101" pitchFamily="2" charset="-79"/>
                <a:cs typeface="Levenim MT" panose="02010502060101010101" pitchFamily="2" charset="-79"/>
              </a:rPr>
              <a:t>P</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latform</a:t>
            </a:r>
            <a:br>
              <a:rPr lang="en-US" sz="20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0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C. </a:t>
            </a:r>
            <a:r>
              <a:rPr lang="en-US" sz="2000" kern="0" dirty="0">
                <a:solidFill>
                  <a:schemeClr val="accent1">
                    <a:lumMod val="50000"/>
                  </a:schemeClr>
                </a:solidFill>
                <a:latin typeface="Levenim MT" panose="02010502060101010101" pitchFamily="2" charset="-79"/>
                <a:cs typeface="Levenim MT" panose="02010502060101010101" pitchFamily="2" charset="-79"/>
              </a:rPr>
              <a:t>Evolved </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Health </a:t>
            </a:r>
            <a:r>
              <a:rPr lang="en-US" sz="2000" kern="0" dirty="0">
                <a:solidFill>
                  <a:schemeClr val="accent1">
                    <a:lumMod val="50000"/>
                  </a:schemeClr>
                </a:solidFill>
                <a:latin typeface="Levenim MT" panose="02010502060101010101" pitchFamily="2" charset="-79"/>
                <a:cs typeface="Levenim MT" panose="02010502060101010101" pitchFamily="2" charset="-79"/>
              </a:rPr>
              <a:t>M</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anagement </a:t>
            </a:r>
            <a:r>
              <a:rPr lang="en-US" sz="2000" kern="0" dirty="0">
                <a:solidFill>
                  <a:schemeClr val="accent1">
                    <a:lumMod val="50000"/>
                  </a:schemeClr>
                </a:solidFill>
                <a:latin typeface="Levenim MT" panose="02010502060101010101" pitchFamily="2" charset="-79"/>
                <a:cs typeface="Levenim MT" panose="02010502060101010101" pitchFamily="2" charset="-79"/>
              </a:rPr>
              <a:t>P</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latform</a:t>
            </a: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endParaRPr lang="en-US" sz="2400" kern="0" dirty="0">
              <a:solidFill>
                <a:schemeClr val="accent1">
                  <a:lumMod val="50000"/>
                </a:schemeClr>
              </a:solidFill>
              <a:latin typeface="Levenim MT" panose="02010502060101010101" pitchFamily="2" charset="-79"/>
              <a:cs typeface="Levenim MT" panose="02010502060101010101" pitchFamily="2" charset="-79"/>
            </a:endParaRPr>
          </a:p>
        </p:txBody>
      </p:sp>
      <p:sp>
        <p:nvSpPr>
          <p:cNvPr id="10" name="Title 1" descr="POLL QUESTION"/>
          <p:cNvSpPr txBox="1">
            <a:spLocks/>
          </p:cNvSpPr>
          <p:nvPr/>
        </p:nvSpPr>
        <p:spPr bwMode="auto">
          <a:xfrm>
            <a:off x="228600" y="152401"/>
            <a:ext cx="876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6600" kern="0" dirty="0" smtClean="0">
                <a:solidFill>
                  <a:schemeClr val="accent1">
                    <a:lumMod val="50000"/>
                  </a:schemeClr>
                </a:solidFill>
              </a:rPr>
              <a:t>POLL QUESTION</a:t>
            </a:r>
            <a:endParaRPr lang="en-US" sz="6600" kern="0" dirty="0">
              <a:solidFill>
                <a:schemeClr val="accent1">
                  <a:lumMod val="50000"/>
                </a:schemeClr>
              </a:solidFill>
            </a:endParaRPr>
          </a:p>
        </p:txBody>
      </p:sp>
      <p:pic>
        <p:nvPicPr>
          <p:cNvPr id="11" name="Picture 10"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0579" y="57150"/>
            <a:ext cx="812600" cy="8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descr="&quot; &quot;"/>
          <p:cNvGrpSpPr/>
          <p:nvPr/>
        </p:nvGrpSpPr>
        <p:grpSpPr>
          <a:xfrm>
            <a:off x="-533400" y="895350"/>
            <a:ext cx="10383266" cy="152400"/>
            <a:chOff x="-228600" y="3943350"/>
            <a:chExt cx="10383266" cy="152400"/>
          </a:xfrm>
        </p:grpSpPr>
        <p:grpSp>
          <p:nvGrpSpPr>
            <p:cNvPr id="13" name="Group 12"/>
            <p:cNvGrpSpPr/>
            <p:nvPr/>
          </p:nvGrpSpPr>
          <p:grpSpPr>
            <a:xfrm>
              <a:off x="-228600" y="3943350"/>
              <a:ext cx="10383266" cy="76200"/>
              <a:chOff x="-533400" y="3985283"/>
              <a:chExt cx="10383266" cy="76200"/>
            </a:xfrm>
          </p:grpSpPr>
          <p:cxnSp>
            <p:nvCxnSpPr>
              <p:cNvPr id="15" name="Straight Connector 14" descr="&quot; &quot;"/>
              <p:cNvCxnSpPr/>
              <p:nvPr/>
            </p:nvCxnSpPr>
            <p:spPr>
              <a:xfrm>
                <a:off x="-533400" y="39852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quot; &quot;"/>
              <p:cNvCxnSpPr/>
              <p:nvPr/>
            </p:nvCxnSpPr>
            <p:spPr>
              <a:xfrm>
                <a:off x="-533400" y="40614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descr="&quot; &quot;"/>
            <p:cNvCxnSpPr/>
            <p:nvPr/>
          </p:nvCxnSpPr>
          <p:spPr>
            <a:xfrm>
              <a:off x="-228600" y="4095750"/>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489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9" name="Group 8"/>
          <p:cNvGrpSpPr/>
          <p:nvPr/>
        </p:nvGrpSpPr>
        <p:grpSpPr>
          <a:xfrm rot="10800000">
            <a:off x="-152400" y="3935145"/>
            <a:ext cx="9525001" cy="152400"/>
            <a:chOff x="-228600" y="3943350"/>
            <a:chExt cx="10383266" cy="152400"/>
          </a:xfrm>
        </p:grpSpPr>
        <p:grpSp>
          <p:nvGrpSpPr>
            <p:cNvPr id="10" name="Group 9"/>
            <p:cNvGrpSpPr/>
            <p:nvPr/>
          </p:nvGrpSpPr>
          <p:grpSpPr>
            <a:xfrm>
              <a:off x="-228600" y="3943350"/>
              <a:ext cx="10383266" cy="76200"/>
              <a:chOff x="-533400" y="3985283"/>
              <a:chExt cx="10383266" cy="76200"/>
            </a:xfrm>
          </p:grpSpPr>
          <p:cxnSp>
            <p:nvCxnSpPr>
              <p:cNvPr id="12" name="Straight Connector 11"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Content Placeholder 1"/>
          <p:cNvSpPr>
            <a:spLocks noGrp="1"/>
          </p:cNvSpPr>
          <p:nvPr>
            <p:ph idx="4294967295"/>
          </p:nvPr>
        </p:nvSpPr>
        <p:spPr>
          <a:xfrm>
            <a:off x="306572" y="733580"/>
            <a:ext cx="8153400" cy="3445692"/>
          </a:xfrm>
        </p:spPr>
        <p:txBody>
          <a:bodyPr/>
          <a:lstStyle/>
          <a:p>
            <a:pPr marL="631152" lvl="1" indent="-457200">
              <a:spcBef>
                <a:spcPts val="0"/>
              </a:spcBef>
              <a:buFont typeface="Wingdings" panose="05000000000000000000" pitchFamily="2" charset="2"/>
              <a:buChar char="§"/>
            </a:pPr>
            <a:r>
              <a:rPr lang="en-US" sz="2000" dirty="0">
                <a:solidFill>
                  <a:schemeClr val="accent3">
                    <a:lumMod val="20000"/>
                    <a:lumOff val="80000"/>
                  </a:schemeClr>
                </a:solidFill>
              </a:rPr>
              <a:t>Clinician-facing </a:t>
            </a:r>
            <a:r>
              <a:rPr lang="en-US" sz="2000" dirty="0" smtClean="0">
                <a:solidFill>
                  <a:schemeClr val="accent3">
                    <a:lumMod val="20000"/>
                    <a:lumOff val="80000"/>
                  </a:schemeClr>
                </a:solidFill>
              </a:rPr>
              <a:t>application</a:t>
            </a:r>
            <a:br>
              <a:rPr lang="en-US" sz="2000" dirty="0" smtClean="0">
                <a:solidFill>
                  <a:schemeClr val="accent3">
                    <a:lumMod val="20000"/>
                    <a:lumOff val="80000"/>
                  </a:schemeClr>
                </a:solidFill>
              </a:rPr>
            </a:br>
            <a:r>
              <a:rPr lang="en-US" sz="1000" dirty="0" smtClean="0">
                <a:solidFill>
                  <a:schemeClr val="accent3">
                    <a:lumMod val="20000"/>
                    <a:lumOff val="80000"/>
                  </a:schemeClr>
                </a:solidFill>
              </a:rPr>
              <a:t> </a:t>
            </a:r>
            <a:endParaRPr lang="en-US" sz="2000" dirty="0">
              <a:solidFill>
                <a:schemeClr val="accent3">
                  <a:lumMod val="20000"/>
                  <a:lumOff val="80000"/>
                </a:schemeClr>
              </a:solidFill>
            </a:endParaRPr>
          </a:p>
          <a:p>
            <a:pPr marL="631152" lvl="1" indent="-457200">
              <a:spcBef>
                <a:spcPts val="0"/>
              </a:spcBef>
              <a:buFont typeface="Wingdings" panose="05000000000000000000" pitchFamily="2" charset="2"/>
              <a:buChar char="§"/>
            </a:pPr>
            <a:r>
              <a:rPr lang="en-US" sz="2000" dirty="0" smtClean="0">
                <a:solidFill>
                  <a:schemeClr val="accent3">
                    <a:lumMod val="20000"/>
                    <a:lumOff val="80000"/>
                  </a:schemeClr>
                </a:solidFill>
              </a:rPr>
              <a:t>Integrates VA/DoD interoperability infrastructure</a:t>
            </a:r>
            <a:br>
              <a:rPr lang="en-US" sz="2000" dirty="0" smtClean="0">
                <a:solidFill>
                  <a:schemeClr val="accent3">
                    <a:lumMod val="20000"/>
                    <a:lumOff val="80000"/>
                  </a:schemeClr>
                </a:solidFill>
              </a:rPr>
            </a:br>
            <a:r>
              <a:rPr lang="en-US" sz="1000" dirty="0" smtClean="0">
                <a:solidFill>
                  <a:schemeClr val="accent3">
                    <a:lumMod val="20000"/>
                    <a:lumOff val="80000"/>
                  </a:schemeClr>
                </a:solidFill>
              </a:rPr>
              <a:t> </a:t>
            </a:r>
            <a:endParaRPr lang="en-US" sz="2000" dirty="0" smtClean="0">
              <a:solidFill>
                <a:schemeClr val="accent3">
                  <a:lumMod val="20000"/>
                  <a:lumOff val="80000"/>
                </a:schemeClr>
              </a:solidFill>
            </a:endParaRPr>
          </a:p>
          <a:p>
            <a:pPr marL="631152" lvl="1" indent="-457200">
              <a:spcBef>
                <a:spcPts val="0"/>
              </a:spcBef>
              <a:buFont typeface="Wingdings" panose="05000000000000000000" pitchFamily="2" charset="2"/>
              <a:buChar char="§"/>
            </a:pPr>
            <a:r>
              <a:rPr lang="en-US" sz="2000" dirty="0" smtClean="0">
                <a:solidFill>
                  <a:schemeClr val="accent3">
                    <a:lumMod val="20000"/>
                    <a:lumOff val="80000"/>
                  </a:schemeClr>
                </a:solidFill>
              </a:rPr>
              <a:t>Simplifies access to complete patient history</a:t>
            </a:r>
            <a:br>
              <a:rPr lang="en-US" sz="2000" dirty="0" smtClean="0">
                <a:solidFill>
                  <a:schemeClr val="accent3">
                    <a:lumMod val="20000"/>
                    <a:lumOff val="80000"/>
                  </a:schemeClr>
                </a:solidFill>
              </a:rPr>
            </a:br>
            <a:r>
              <a:rPr lang="en-US" sz="1000" dirty="0" smtClean="0">
                <a:solidFill>
                  <a:schemeClr val="accent3">
                    <a:lumMod val="20000"/>
                    <a:lumOff val="80000"/>
                  </a:schemeClr>
                </a:solidFill>
              </a:rPr>
              <a:t> </a:t>
            </a:r>
            <a:endParaRPr lang="en-US" sz="2000" dirty="0" smtClean="0">
              <a:solidFill>
                <a:schemeClr val="accent3">
                  <a:lumMod val="20000"/>
                  <a:lumOff val="80000"/>
                </a:schemeClr>
              </a:solidFill>
            </a:endParaRPr>
          </a:p>
          <a:p>
            <a:pPr marL="631152" lvl="1" indent="-457200">
              <a:spcBef>
                <a:spcPts val="0"/>
              </a:spcBef>
              <a:buFont typeface="Wingdings" panose="05000000000000000000" pitchFamily="2" charset="2"/>
              <a:buChar char="§"/>
            </a:pPr>
            <a:r>
              <a:rPr lang="en-US" sz="2000" dirty="0" smtClean="0">
                <a:solidFill>
                  <a:schemeClr val="accent3">
                    <a:lumMod val="20000"/>
                    <a:lumOff val="80000"/>
                  </a:schemeClr>
                </a:solidFill>
              </a:rPr>
              <a:t>Provides health information from VA, DoD, &amp; external health partners</a:t>
            </a:r>
            <a:br>
              <a:rPr lang="en-US" sz="2000" dirty="0" smtClean="0">
                <a:solidFill>
                  <a:schemeClr val="accent3">
                    <a:lumMod val="20000"/>
                    <a:lumOff val="80000"/>
                  </a:schemeClr>
                </a:solidFill>
              </a:rPr>
            </a:br>
            <a:r>
              <a:rPr lang="en-US" sz="1000" dirty="0" smtClean="0">
                <a:solidFill>
                  <a:schemeClr val="accent3">
                    <a:lumMod val="20000"/>
                    <a:lumOff val="80000"/>
                  </a:schemeClr>
                </a:solidFill>
              </a:rPr>
              <a:t> </a:t>
            </a:r>
            <a:endParaRPr lang="en-US" sz="2000" dirty="0" smtClean="0">
              <a:solidFill>
                <a:schemeClr val="accent3">
                  <a:lumMod val="20000"/>
                  <a:lumOff val="80000"/>
                </a:schemeClr>
              </a:solidFill>
            </a:endParaRPr>
          </a:p>
          <a:p>
            <a:pPr marL="631152" lvl="1" indent="-457200">
              <a:spcBef>
                <a:spcPts val="0"/>
              </a:spcBef>
              <a:buFont typeface="Wingdings" panose="05000000000000000000" pitchFamily="2" charset="2"/>
              <a:buChar char="§"/>
            </a:pPr>
            <a:r>
              <a:rPr lang="en-US" sz="2000" dirty="0" smtClean="0">
                <a:solidFill>
                  <a:schemeClr val="accent3">
                    <a:lumMod val="20000"/>
                    <a:lumOff val="80000"/>
                  </a:schemeClr>
                </a:solidFill>
              </a:rPr>
              <a:t>Displays longitudinal patient information</a:t>
            </a:r>
            <a:br>
              <a:rPr lang="en-US" sz="2000" dirty="0" smtClean="0">
                <a:solidFill>
                  <a:schemeClr val="accent3">
                    <a:lumMod val="20000"/>
                    <a:lumOff val="80000"/>
                  </a:schemeClr>
                </a:solidFill>
              </a:rPr>
            </a:br>
            <a:endParaRPr lang="en-US" sz="2000" dirty="0" smtClean="0">
              <a:solidFill>
                <a:schemeClr val="accent3">
                  <a:lumMod val="20000"/>
                  <a:lumOff val="80000"/>
                </a:schemeClr>
              </a:solidFill>
            </a:endParaRPr>
          </a:p>
          <a:p>
            <a:pPr marL="173952" lvl="1" indent="0">
              <a:spcBef>
                <a:spcPts val="0"/>
              </a:spcBef>
              <a:buNone/>
            </a:pPr>
            <a:endParaRPr lang="en-US" sz="2000" dirty="0" smtClean="0">
              <a:solidFill>
                <a:schemeClr val="accent3">
                  <a:lumMod val="20000"/>
                  <a:lumOff val="80000"/>
                </a:schemeClr>
              </a:solidFill>
            </a:endParaRPr>
          </a:p>
          <a:p>
            <a:pPr marL="342900" lvl="1" indent="0">
              <a:buNone/>
            </a:pPr>
            <a:endParaRPr lang="en-US" sz="2000" b="1" dirty="0" smtClean="0">
              <a:solidFill>
                <a:schemeClr val="accent3">
                  <a:lumMod val="20000"/>
                  <a:lumOff val="80000"/>
                </a:schemeClr>
              </a:solidFill>
            </a:endParaRPr>
          </a:p>
          <a:p>
            <a:pPr marL="763375" lvl="1" indent="-457200">
              <a:buFont typeface="Wingdings" panose="05000000000000000000" pitchFamily="2" charset="2"/>
              <a:buChar char="§"/>
            </a:pPr>
            <a:endParaRPr lang="en-US" sz="2000" dirty="0" smtClean="0">
              <a:solidFill>
                <a:schemeClr val="accent3">
                  <a:lumMod val="20000"/>
                  <a:lumOff val="80000"/>
                </a:schemeClr>
              </a:solidFill>
            </a:endParaRPr>
          </a:p>
        </p:txBody>
      </p:sp>
      <p:sp>
        <p:nvSpPr>
          <p:cNvPr id="6" name="TextBox 14" descr="eHMP verison 1"/>
          <p:cNvSpPr txBox="1"/>
          <p:nvPr/>
        </p:nvSpPr>
        <p:spPr>
          <a:xfrm>
            <a:off x="6629399" y="3109377"/>
            <a:ext cx="1828801" cy="1138773"/>
          </a:xfrm>
          <a:prstGeom prst="rect">
            <a:avLst/>
          </a:prstGeom>
          <a:solidFill>
            <a:schemeClr val="accent1">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smtClean="0">
                <a:ln>
                  <a:noFill/>
                </a:ln>
                <a:solidFill>
                  <a:schemeClr val="accent2">
                    <a:lumMod val="60000"/>
                    <a:lumOff val="40000"/>
                  </a:schemeClr>
                </a:solidFill>
                <a:effectLst/>
                <a:uLnTx/>
                <a:uFillTx/>
                <a:latin typeface="Levenim MT" panose="02010502060101010101" pitchFamily="2" charset="-79"/>
                <a:cs typeface="Levenim MT" panose="02010502060101010101" pitchFamily="2" charset="-79"/>
              </a:rPr>
              <a:t>eHMP</a:t>
            </a:r>
            <a:r>
              <a:rPr kumimoji="0" lang="en-US" sz="4000" i="0" u="none" strike="noStrike" kern="1200" cap="none" spc="0" normalizeH="0" baseline="0" noProof="0" dirty="0" smtClean="0">
                <a:ln>
                  <a:noFill/>
                </a:ln>
                <a:solidFill>
                  <a:schemeClr val="accent2">
                    <a:lumMod val="60000"/>
                    <a:lumOff val="40000"/>
                  </a:schemeClr>
                </a:solidFill>
                <a:effectLst/>
                <a:uLnTx/>
                <a:uFillTx/>
                <a:latin typeface="Levenim MT" panose="02010502060101010101" pitchFamily="2" charset="-79"/>
                <a:cs typeface="Levenim MT" panose="02010502060101010101" pitchFamily="2" charset="-79"/>
              </a:rPr>
              <a:t/>
            </a:r>
            <a:br>
              <a:rPr kumimoji="0" lang="en-US" sz="4000" i="0" u="none" strike="noStrike" kern="1200" cap="none" spc="0" normalizeH="0" baseline="0" noProof="0" dirty="0" smtClean="0">
                <a:ln>
                  <a:noFill/>
                </a:ln>
                <a:solidFill>
                  <a:schemeClr val="accent2">
                    <a:lumMod val="60000"/>
                    <a:lumOff val="40000"/>
                  </a:schemeClr>
                </a:solidFill>
                <a:effectLst/>
                <a:uLnTx/>
                <a:uFillTx/>
                <a:latin typeface="Levenim MT" panose="02010502060101010101" pitchFamily="2" charset="-79"/>
                <a:cs typeface="Levenim MT" panose="02010502060101010101" pitchFamily="2" charset="-79"/>
              </a:rPr>
            </a:br>
            <a:r>
              <a:rPr lang="en-US" sz="2000" dirty="0" smtClean="0">
                <a:solidFill>
                  <a:schemeClr val="accent2">
                    <a:lumMod val="60000"/>
                    <a:lumOff val="40000"/>
                  </a:schemeClr>
                </a:solidFill>
                <a:latin typeface="Levenim MT" panose="02010502060101010101" pitchFamily="2" charset="-79"/>
                <a:cs typeface="Levenim MT" panose="02010502060101010101" pitchFamily="2" charset="-79"/>
              </a:rPr>
              <a:t>version</a:t>
            </a:r>
            <a:r>
              <a:rPr lang="en-US" sz="2800" dirty="0" smtClean="0">
                <a:solidFill>
                  <a:schemeClr val="accent2">
                    <a:lumMod val="60000"/>
                    <a:lumOff val="40000"/>
                  </a:schemeClr>
                </a:solidFill>
                <a:latin typeface="Levenim MT" panose="02010502060101010101" pitchFamily="2" charset="-79"/>
                <a:cs typeface="Levenim MT" panose="02010502060101010101" pitchFamily="2" charset="-79"/>
              </a:rPr>
              <a:t> 1</a:t>
            </a:r>
            <a:endParaRPr kumimoji="0" lang="en-US" sz="2400" i="0" u="none" strike="noStrike" kern="1200" cap="none" spc="0" normalizeH="0" baseline="0" noProof="0" dirty="0">
              <a:ln>
                <a:noFill/>
              </a:ln>
              <a:solidFill>
                <a:schemeClr val="accent2">
                  <a:lumMod val="60000"/>
                  <a:lumOff val="40000"/>
                </a:schemeClr>
              </a:solidFill>
              <a:effectLst/>
              <a:uLnTx/>
              <a:uFillTx/>
              <a:latin typeface="Levenim MT" panose="02010502060101010101" pitchFamily="2" charset="-79"/>
              <a:cs typeface="Levenim MT" panose="02010502060101010101" pitchFamily="2" charset="-79"/>
            </a:endParaRPr>
          </a:p>
        </p:txBody>
      </p:sp>
      <p:sp>
        <p:nvSpPr>
          <p:cNvPr id="7" name="Title 1" descr="At a glance"/>
          <p:cNvSpPr txBox="1">
            <a:spLocks/>
          </p:cNvSpPr>
          <p:nvPr/>
        </p:nvSpPr>
        <p:spPr bwMode="auto">
          <a:xfrm>
            <a:off x="762000" y="440055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r>
              <a:rPr lang="en-US" sz="5400" kern="0" dirty="0" smtClean="0">
                <a:solidFill>
                  <a:schemeClr val="accent2">
                    <a:lumMod val="20000"/>
                    <a:lumOff val="80000"/>
                  </a:schemeClr>
                </a:solidFill>
              </a:rPr>
              <a:t>At a Glance…</a:t>
            </a:r>
            <a:endParaRPr lang="en-US" sz="5400" kern="0" dirty="0">
              <a:solidFill>
                <a:schemeClr val="accent2">
                  <a:lumMod val="20000"/>
                  <a:lumOff val="80000"/>
                </a:schemeClr>
              </a:solidFill>
            </a:endParaRPr>
          </a:p>
        </p:txBody>
      </p:sp>
      <p:pic>
        <p:nvPicPr>
          <p:cNvPr id="5" name="Picture 4" descr="&quot; &quot;"/>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31037" b="45259" l="7878" r="25613">
                        <a14:foregroundMark x1="11039" y1="43457" x2="19662" y2="43134"/>
                        <a14:foregroundMark x1="11442" y1="41922" x2="14343" y2="41599"/>
                      </a14:backgroundRemoval>
                    </a14:imgEffect>
                  </a14:imgLayer>
                </a14:imgProps>
              </a:ext>
              <a:ext uri="{28A0092B-C50C-407E-A947-70E740481C1C}">
                <a14:useLocalDpi xmlns:a14="http://schemas.microsoft.com/office/drawing/2010/main" val="0"/>
              </a:ext>
            </a:extLst>
          </a:blip>
          <a:srcRect l="5661" t="29259" r="72170" b="52963"/>
          <a:stretch/>
        </p:blipFill>
        <p:spPr>
          <a:xfrm>
            <a:off x="5410200" y="2370179"/>
            <a:ext cx="4191000" cy="3249571"/>
          </a:xfrm>
          <a:prstGeom prst="rect">
            <a:avLst/>
          </a:prstGeom>
        </p:spPr>
      </p:pic>
    </p:spTree>
    <p:extLst>
      <p:ext uri="{BB962C8B-B14F-4D97-AF65-F5344CB8AC3E}">
        <p14:creationId xmlns:p14="http://schemas.microsoft.com/office/powerpoint/2010/main" val="25960507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Poll results"/>
          <p:cNvSpPr txBox="1">
            <a:spLocks/>
          </p:cNvSpPr>
          <p:nvPr/>
        </p:nvSpPr>
        <p:spPr bwMode="auto">
          <a:xfrm>
            <a:off x="228600" y="152401"/>
            <a:ext cx="876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6600" kern="0" dirty="0" smtClean="0">
                <a:solidFill>
                  <a:schemeClr val="accent1">
                    <a:lumMod val="50000"/>
                  </a:schemeClr>
                </a:solidFill>
              </a:rPr>
              <a:t>POLL RESULTS</a:t>
            </a:r>
            <a:endParaRPr lang="en-US" sz="6600" kern="0" dirty="0">
              <a:solidFill>
                <a:schemeClr val="accent1">
                  <a:lumMod val="50000"/>
                </a:schemeClr>
              </a:solidFill>
            </a:endParaRPr>
          </a:p>
        </p:txBody>
      </p:sp>
      <p:pic>
        <p:nvPicPr>
          <p:cNvPr id="11" name="Picture 10"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0579" y="57150"/>
            <a:ext cx="812600" cy="8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descr="&quot; &quot;"/>
          <p:cNvGrpSpPr/>
          <p:nvPr/>
        </p:nvGrpSpPr>
        <p:grpSpPr>
          <a:xfrm>
            <a:off x="-533400" y="895350"/>
            <a:ext cx="10383266" cy="152400"/>
            <a:chOff x="-228600" y="3943350"/>
            <a:chExt cx="10383266" cy="152400"/>
          </a:xfrm>
        </p:grpSpPr>
        <p:grpSp>
          <p:nvGrpSpPr>
            <p:cNvPr id="13" name="Group 12"/>
            <p:cNvGrpSpPr/>
            <p:nvPr/>
          </p:nvGrpSpPr>
          <p:grpSpPr>
            <a:xfrm>
              <a:off x="-228600" y="3943350"/>
              <a:ext cx="10383266" cy="76200"/>
              <a:chOff x="-533400" y="3985283"/>
              <a:chExt cx="10383266" cy="76200"/>
            </a:xfrm>
          </p:grpSpPr>
          <p:cxnSp>
            <p:nvCxnSpPr>
              <p:cNvPr id="15" name="Straight Connector 14" descr="&quot; &quot;"/>
              <p:cNvCxnSpPr/>
              <p:nvPr/>
            </p:nvCxnSpPr>
            <p:spPr>
              <a:xfrm>
                <a:off x="-533400" y="39852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quot; &quot;"/>
              <p:cNvCxnSpPr/>
              <p:nvPr/>
            </p:nvCxnSpPr>
            <p:spPr>
              <a:xfrm>
                <a:off x="-533400" y="40614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descr="&quot; &quot;"/>
            <p:cNvCxnSpPr/>
            <p:nvPr/>
          </p:nvCxnSpPr>
          <p:spPr>
            <a:xfrm>
              <a:off x="-228600" y="4095750"/>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 name="Title 1" descr="What does eHMP stand for?&#10;&#10;A. Enterprise Health Management Platform&#10;&#10;B. Electronic health management platform&#10;&#10;C. Evolved health management platform&#10;&#10;"/>
          <p:cNvSpPr txBox="1">
            <a:spLocks/>
          </p:cNvSpPr>
          <p:nvPr/>
        </p:nvSpPr>
        <p:spPr bwMode="auto">
          <a:xfrm>
            <a:off x="228600" y="1323974"/>
            <a:ext cx="43434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r>
              <a:rPr lang="en-US" sz="2400" kern="0" dirty="0" smtClean="0">
                <a:solidFill>
                  <a:schemeClr val="accent1">
                    <a:lumMod val="50000"/>
                  </a:schemeClr>
                </a:solidFill>
                <a:latin typeface="Levenim MT" panose="02010502060101010101" pitchFamily="2" charset="-79"/>
                <a:cs typeface="Levenim MT" panose="02010502060101010101" pitchFamily="2" charset="-79"/>
              </a:rPr>
              <a:t>What does </a:t>
            </a:r>
            <a:r>
              <a:rPr lang="en-US" sz="2400" kern="0" dirty="0" err="1" smtClean="0">
                <a:solidFill>
                  <a:schemeClr val="accent1">
                    <a:lumMod val="50000"/>
                  </a:schemeClr>
                </a:solidFill>
                <a:latin typeface="Levenim MT" panose="02010502060101010101" pitchFamily="2" charset="-79"/>
                <a:cs typeface="Levenim MT" panose="02010502060101010101" pitchFamily="2" charset="-79"/>
              </a:rPr>
              <a:t>eHMP</a:t>
            </a:r>
            <a:r>
              <a:rPr lang="en-US" sz="2400" kern="0" dirty="0" smtClean="0">
                <a:solidFill>
                  <a:schemeClr val="accent1">
                    <a:lumMod val="50000"/>
                  </a:schemeClr>
                </a:solidFill>
                <a:latin typeface="Levenim MT" panose="02010502060101010101" pitchFamily="2" charset="-79"/>
                <a:cs typeface="Levenim MT" panose="02010502060101010101" pitchFamily="2" charset="-79"/>
              </a:rPr>
              <a:t> stand for?</a:t>
            </a:r>
            <a:br>
              <a:rPr lang="en-US" sz="24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A. Enterprise Health Management Platform</a:t>
            </a:r>
            <a:br>
              <a:rPr lang="en-US" sz="20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0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B. Electronic Health </a:t>
            </a:r>
            <a:r>
              <a:rPr lang="en-US" sz="2000" kern="0" dirty="0">
                <a:solidFill>
                  <a:schemeClr val="accent1">
                    <a:lumMod val="50000"/>
                  </a:schemeClr>
                </a:solidFill>
                <a:latin typeface="Levenim MT" panose="02010502060101010101" pitchFamily="2" charset="-79"/>
                <a:cs typeface="Levenim MT" panose="02010502060101010101" pitchFamily="2" charset="-79"/>
              </a:rPr>
              <a:t>M</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anagement </a:t>
            </a:r>
            <a:r>
              <a:rPr lang="en-US" sz="2000" kern="0" dirty="0">
                <a:solidFill>
                  <a:schemeClr val="accent1">
                    <a:lumMod val="50000"/>
                  </a:schemeClr>
                </a:solidFill>
                <a:latin typeface="Levenim MT" panose="02010502060101010101" pitchFamily="2" charset="-79"/>
                <a:cs typeface="Levenim MT" panose="02010502060101010101" pitchFamily="2" charset="-79"/>
              </a:rPr>
              <a:t>P</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latform</a:t>
            </a:r>
            <a:br>
              <a:rPr lang="en-US" sz="20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0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C. </a:t>
            </a:r>
            <a:r>
              <a:rPr lang="en-US" sz="2000" kern="0" dirty="0">
                <a:solidFill>
                  <a:schemeClr val="accent1">
                    <a:lumMod val="50000"/>
                  </a:schemeClr>
                </a:solidFill>
                <a:latin typeface="Levenim MT" panose="02010502060101010101" pitchFamily="2" charset="-79"/>
                <a:cs typeface="Levenim MT" panose="02010502060101010101" pitchFamily="2" charset="-79"/>
              </a:rPr>
              <a:t>Evolved </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Health </a:t>
            </a:r>
            <a:r>
              <a:rPr lang="en-US" sz="2000" kern="0" dirty="0">
                <a:solidFill>
                  <a:schemeClr val="accent1">
                    <a:lumMod val="50000"/>
                  </a:schemeClr>
                </a:solidFill>
                <a:latin typeface="Levenim MT" panose="02010502060101010101" pitchFamily="2" charset="-79"/>
                <a:cs typeface="Levenim MT" panose="02010502060101010101" pitchFamily="2" charset="-79"/>
              </a:rPr>
              <a:t>M</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anagement </a:t>
            </a:r>
            <a:r>
              <a:rPr lang="en-US" sz="2000" kern="0" dirty="0">
                <a:solidFill>
                  <a:schemeClr val="accent1">
                    <a:lumMod val="50000"/>
                  </a:schemeClr>
                </a:solidFill>
                <a:latin typeface="Levenim MT" panose="02010502060101010101" pitchFamily="2" charset="-79"/>
                <a:cs typeface="Levenim MT" panose="02010502060101010101" pitchFamily="2" charset="-79"/>
              </a:rPr>
              <a:t>P</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latform</a:t>
            </a: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endParaRPr lang="en-US" sz="2400" kern="0" dirty="0">
              <a:solidFill>
                <a:schemeClr val="accent1">
                  <a:lumMod val="50000"/>
                </a:schemeClr>
              </a:solidFill>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16889522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Poll results"/>
          <p:cNvSpPr txBox="1">
            <a:spLocks/>
          </p:cNvSpPr>
          <p:nvPr/>
        </p:nvSpPr>
        <p:spPr bwMode="auto">
          <a:xfrm>
            <a:off x="228600" y="152401"/>
            <a:ext cx="876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6600" kern="0" dirty="0" smtClean="0">
                <a:solidFill>
                  <a:schemeClr val="accent1">
                    <a:lumMod val="50000"/>
                  </a:schemeClr>
                </a:solidFill>
              </a:rPr>
              <a:t>POLL RESULTS</a:t>
            </a:r>
            <a:endParaRPr lang="en-US" sz="6600" kern="0" dirty="0">
              <a:solidFill>
                <a:schemeClr val="accent1">
                  <a:lumMod val="50000"/>
                </a:schemeClr>
              </a:solidFill>
            </a:endParaRPr>
          </a:p>
        </p:txBody>
      </p:sp>
      <p:pic>
        <p:nvPicPr>
          <p:cNvPr id="11" name="Picture 10"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20579" y="57150"/>
            <a:ext cx="812600" cy="8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descr="&quot; &quot;"/>
          <p:cNvGrpSpPr/>
          <p:nvPr/>
        </p:nvGrpSpPr>
        <p:grpSpPr>
          <a:xfrm>
            <a:off x="-533400" y="895350"/>
            <a:ext cx="10383266" cy="152400"/>
            <a:chOff x="-228600" y="3943350"/>
            <a:chExt cx="10383266" cy="152400"/>
          </a:xfrm>
        </p:grpSpPr>
        <p:grpSp>
          <p:nvGrpSpPr>
            <p:cNvPr id="13" name="Group 12"/>
            <p:cNvGrpSpPr/>
            <p:nvPr/>
          </p:nvGrpSpPr>
          <p:grpSpPr>
            <a:xfrm>
              <a:off x="-228600" y="3943350"/>
              <a:ext cx="10383266" cy="76200"/>
              <a:chOff x="-533400" y="3985283"/>
              <a:chExt cx="10383266" cy="76200"/>
            </a:xfrm>
          </p:grpSpPr>
          <p:cxnSp>
            <p:nvCxnSpPr>
              <p:cNvPr id="15" name="Straight Connector 14" descr="&quot; &quot;"/>
              <p:cNvCxnSpPr/>
              <p:nvPr/>
            </p:nvCxnSpPr>
            <p:spPr>
              <a:xfrm>
                <a:off x="-533400" y="39852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quot; &quot;"/>
              <p:cNvCxnSpPr/>
              <p:nvPr/>
            </p:nvCxnSpPr>
            <p:spPr>
              <a:xfrm>
                <a:off x="-533400" y="40614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descr="&quot; &quot;"/>
            <p:cNvCxnSpPr/>
            <p:nvPr/>
          </p:nvCxnSpPr>
          <p:spPr>
            <a:xfrm>
              <a:off x="-228600" y="4095750"/>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 name="Title 1" descr="What does eHMP stand for?&#10;&#10;A. Enterprise Health Management Platform&#10;&#10;B. Electronic health management platform&#10;&#10;C. Evolved health management platform&#10;&#10;"/>
          <p:cNvSpPr txBox="1">
            <a:spLocks/>
          </p:cNvSpPr>
          <p:nvPr/>
        </p:nvSpPr>
        <p:spPr bwMode="auto">
          <a:xfrm>
            <a:off x="228600" y="1323974"/>
            <a:ext cx="43434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r>
              <a:rPr lang="en-US" sz="2400" kern="0" dirty="0" smtClean="0">
                <a:solidFill>
                  <a:schemeClr val="accent1">
                    <a:lumMod val="50000"/>
                  </a:schemeClr>
                </a:solidFill>
                <a:latin typeface="Levenim MT" panose="02010502060101010101" pitchFamily="2" charset="-79"/>
                <a:cs typeface="Levenim MT" panose="02010502060101010101" pitchFamily="2" charset="-79"/>
              </a:rPr>
              <a:t>What does </a:t>
            </a:r>
            <a:r>
              <a:rPr lang="en-US" sz="2400" kern="0" dirty="0" err="1" smtClean="0">
                <a:solidFill>
                  <a:schemeClr val="accent1">
                    <a:lumMod val="50000"/>
                  </a:schemeClr>
                </a:solidFill>
                <a:latin typeface="Levenim MT" panose="02010502060101010101" pitchFamily="2" charset="-79"/>
                <a:cs typeface="Levenim MT" panose="02010502060101010101" pitchFamily="2" charset="-79"/>
              </a:rPr>
              <a:t>eHMP</a:t>
            </a:r>
            <a:r>
              <a:rPr lang="en-US" sz="2400" kern="0" dirty="0" smtClean="0">
                <a:solidFill>
                  <a:schemeClr val="accent1">
                    <a:lumMod val="50000"/>
                  </a:schemeClr>
                </a:solidFill>
                <a:latin typeface="Levenim MT" panose="02010502060101010101" pitchFamily="2" charset="-79"/>
                <a:cs typeface="Levenim MT" panose="02010502060101010101" pitchFamily="2" charset="-79"/>
              </a:rPr>
              <a:t> stand for?</a:t>
            </a:r>
            <a:br>
              <a:rPr lang="en-US" sz="24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A. Enterprise Health Management Platform</a:t>
            </a:r>
            <a:br>
              <a:rPr lang="en-US" sz="20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0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B. Electronic Health </a:t>
            </a:r>
            <a:r>
              <a:rPr lang="en-US" sz="2000" kern="0" dirty="0">
                <a:solidFill>
                  <a:schemeClr val="accent1">
                    <a:lumMod val="50000"/>
                  </a:schemeClr>
                </a:solidFill>
                <a:latin typeface="Levenim MT" panose="02010502060101010101" pitchFamily="2" charset="-79"/>
                <a:cs typeface="Levenim MT" panose="02010502060101010101" pitchFamily="2" charset="-79"/>
              </a:rPr>
              <a:t>M</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anagement </a:t>
            </a:r>
            <a:r>
              <a:rPr lang="en-US" sz="2000" kern="0" dirty="0">
                <a:solidFill>
                  <a:schemeClr val="accent1">
                    <a:lumMod val="50000"/>
                  </a:schemeClr>
                </a:solidFill>
                <a:latin typeface="Levenim MT" panose="02010502060101010101" pitchFamily="2" charset="-79"/>
                <a:cs typeface="Levenim MT" panose="02010502060101010101" pitchFamily="2" charset="-79"/>
              </a:rPr>
              <a:t>P</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latform</a:t>
            </a:r>
            <a:br>
              <a:rPr lang="en-US" sz="20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0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r>
              <a:rPr lang="en-US" sz="2000" kern="0" dirty="0" smtClean="0">
                <a:solidFill>
                  <a:schemeClr val="accent1">
                    <a:lumMod val="50000"/>
                  </a:schemeClr>
                </a:solidFill>
                <a:latin typeface="Levenim MT" panose="02010502060101010101" pitchFamily="2" charset="-79"/>
                <a:cs typeface="Levenim MT" panose="02010502060101010101" pitchFamily="2" charset="-79"/>
              </a:rPr>
              <a:t>C. </a:t>
            </a:r>
            <a:r>
              <a:rPr lang="en-US" sz="2000" kern="0" dirty="0">
                <a:solidFill>
                  <a:schemeClr val="accent1">
                    <a:lumMod val="50000"/>
                  </a:schemeClr>
                </a:solidFill>
                <a:latin typeface="Levenim MT" panose="02010502060101010101" pitchFamily="2" charset="-79"/>
                <a:cs typeface="Levenim MT" panose="02010502060101010101" pitchFamily="2" charset="-79"/>
              </a:rPr>
              <a:t>Evolved </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Health </a:t>
            </a:r>
            <a:r>
              <a:rPr lang="en-US" sz="2000" kern="0" dirty="0">
                <a:solidFill>
                  <a:schemeClr val="accent1">
                    <a:lumMod val="50000"/>
                  </a:schemeClr>
                </a:solidFill>
                <a:latin typeface="Levenim MT" panose="02010502060101010101" pitchFamily="2" charset="-79"/>
                <a:cs typeface="Levenim MT" panose="02010502060101010101" pitchFamily="2" charset="-79"/>
              </a:rPr>
              <a:t>M</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anagement </a:t>
            </a:r>
            <a:r>
              <a:rPr lang="en-US" sz="2000" kern="0" dirty="0">
                <a:solidFill>
                  <a:schemeClr val="accent1">
                    <a:lumMod val="50000"/>
                  </a:schemeClr>
                </a:solidFill>
                <a:latin typeface="Levenim MT" panose="02010502060101010101" pitchFamily="2" charset="-79"/>
                <a:cs typeface="Levenim MT" panose="02010502060101010101" pitchFamily="2" charset="-79"/>
              </a:rPr>
              <a:t>P</a:t>
            </a:r>
            <a:r>
              <a:rPr lang="en-US" sz="2000" kern="0" dirty="0" smtClean="0">
                <a:solidFill>
                  <a:schemeClr val="accent1">
                    <a:lumMod val="50000"/>
                  </a:schemeClr>
                </a:solidFill>
                <a:latin typeface="Levenim MT" panose="02010502060101010101" pitchFamily="2" charset="-79"/>
                <a:cs typeface="Levenim MT" panose="02010502060101010101" pitchFamily="2" charset="-79"/>
              </a:rPr>
              <a:t>latform</a:t>
            </a: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lvl="1" algn="l"/>
            <a:endParaRPr lang="en-US" sz="2400" kern="0" dirty="0">
              <a:solidFill>
                <a:schemeClr val="accent1">
                  <a:lumMod val="50000"/>
                </a:schemeClr>
              </a:solidFill>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1963237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descr="Interoperability"/>
          <p:cNvSpPr txBox="1">
            <a:spLocks/>
          </p:cNvSpPr>
          <p:nvPr/>
        </p:nvSpPr>
        <p:spPr bwMode="auto">
          <a:xfrm>
            <a:off x="156696" y="4152900"/>
            <a:ext cx="8758704"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altLang="en-US" sz="8000" kern="0" dirty="0" smtClean="0">
                <a:ea typeface="ＭＳ Ｐゴシック" pitchFamily="34" charset="-128"/>
                <a:cs typeface="Levenim MT" panose="02010502060101010101" pitchFamily="2" charset="-79"/>
              </a:rPr>
              <a:t>Interoperability</a:t>
            </a:r>
            <a:endParaRPr lang="en-US" altLang="en-US" sz="8000" kern="0" dirty="0">
              <a:ea typeface="ＭＳ Ｐゴシック" pitchFamily="34" charset="-128"/>
              <a:cs typeface="Levenim MT" panose="02010502060101010101" pitchFamily="2" charset="-79"/>
            </a:endParaRPr>
          </a:p>
        </p:txBody>
      </p:sp>
      <p:pic>
        <p:nvPicPr>
          <p:cNvPr id="2" name="Picture 1" descr="Vete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123950"/>
            <a:ext cx="1473474" cy="2145932"/>
          </a:xfrm>
          <a:prstGeom prst="rect">
            <a:avLst/>
          </a:prstGeom>
        </p:spPr>
      </p:pic>
      <p:grpSp>
        <p:nvGrpSpPr>
          <p:cNvPr id="13" name="Group 12" descr="computer, veteran, group of people"/>
          <p:cNvGrpSpPr/>
          <p:nvPr/>
        </p:nvGrpSpPr>
        <p:grpSpPr>
          <a:xfrm>
            <a:off x="156695" y="926225"/>
            <a:ext cx="8911105" cy="2636124"/>
            <a:chOff x="156695" y="697625"/>
            <a:chExt cx="8911105" cy="2636124"/>
          </a:xfrm>
        </p:grpSpPr>
        <p:grpSp>
          <p:nvGrpSpPr>
            <p:cNvPr id="4" name="Group 3"/>
            <p:cNvGrpSpPr/>
            <p:nvPr/>
          </p:nvGrpSpPr>
          <p:grpSpPr>
            <a:xfrm>
              <a:off x="3124200" y="697625"/>
              <a:ext cx="2646722" cy="2559925"/>
              <a:chOff x="7351196" y="1263577"/>
              <a:chExt cx="2700044" cy="2877724"/>
            </a:xfrm>
          </p:grpSpPr>
          <p:sp>
            <p:nvSpPr>
              <p:cNvPr id="19" name="Oval 18"/>
              <p:cNvSpPr/>
              <p:nvPr/>
            </p:nvSpPr>
            <p:spPr>
              <a:xfrm>
                <a:off x="7351196" y="1263577"/>
                <a:ext cx="2700044" cy="2877724"/>
              </a:xfrm>
              <a:prstGeom prst="ellipse">
                <a:avLst/>
              </a:prstGeom>
              <a:noFill/>
              <a:ln w="76200">
                <a:solidFill>
                  <a:srgbClr val="009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cs typeface="Century Gothic"/>
                </a:endParaRPr>
              </a:p>
            </p:txBody>
          </p:sp>
          <p:sp>
            <p:nvSpPr>
              <p:cNvPr id="26" name="TextBox 25"/>
              <p:cNvSpPr txBox="1"/>
              <p:nvPr/>
            </p:nvSpPr>
            <p:spPr>
              <a:xfrm>
                <a:off x="7508709" y="2127269"/>
                <a:ext cx="2516188" cy="415182"/>
              </a:xfrm>
              <a:prstGeom prst="rect">
                <a:avLst/>
              </a:prstGeom>
              <a:noFill/>
              <a:ln>
                <a:noFill/>
              </a:ln>
            </p:spPr>
            <p:txBody>
              <a:bodyPr wrap="square" rtlCol="0">
                <a:spAutoFit/>
              </a:bodyPr>
              <a:lstStyle/>
              <a:p>
                <a:pPr algn="ctr"/>
                <a:r>
                  <a:rPr lang="en-US" sz="1800" dirty="0" smtClean="0">
                    <a:solidFill>
                      <a:schemeClr val="bg1"/>
                    </a:solidFill>
                    <a:latin typeface="Levenim MT" panose="02010502060101010101" pitchFamily="2" charset="-79"/>
                    <a:cs typeface="Levenim MT" panose="02010502060101010101" pitchFamily="2" charset="-79"/>
                  </a:rPr>
                  <a:t>Veteran</a:t>
                </a:r>
                <a:endParaRPr lang="en-US" sz="1800" dirty="0">
                  <a:solidFill>
                    <a:schemeClr val="bg1"/>
                  </a:solidFill>
                  <a:latin typeface="Levenim MT" panose="02010502060101010101" pitchFamily="2" charset="-79"/>
                  <a:cs typeface="Levenim MT" panose="02010502060101010101" pitchFamily="2" charset="-79"/>
                </a:endParaRPr>
              </a:p>
            </p:txBody>
          </p:sp>
        </p:grpSp>
        <p:grpSp>
          <p:nvGrpSpPr>
            <p:cNvPr id="10" name="Group 9"/>
            <p:cNvGrpSpPr/>
            <p:nvPr/>
          </p:nvGrpSpPr>
          <p:grpSpPr>
            <a:xfrm>
              <a:off x="156695" y="844030"/>
              <a:ext cx="1908138" cy="2489719"/>
              <a:chOff x="235263" y="2241557"/>
              <a:chExt cx="2289138" cy="3035676"/>
            </a:xfrm>
          </p:grpSpPr>
          <p:pic>
            <p:nvPicPr>
              <p:cNvPr id="9" name="Picture 8"/>
              <p:cNvPicPr>
                <a:picLocks noChangeAspect="1"/>
              </p:cNvPicPr>
              <p:nvPr/>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6871" b="96200" l="4506" r="95712">
                            <a14:foregroundMark x1="18023" y1="21584" x2="18023" y2="21584"/>
                            <a14:foregroundMark x1="36846" y1="17785" x2="36846" y2="17785"/>
                            <a14:foregroundMark x1="44259" y1="10509" x2="44259" y2="10509"/>
                            <a14:foregroundMark x1="54869" y1="12692" x2="54869" y2="12692"/>
                            <a14:foregroundMark x1="61701" y1="17462" x2="61701" y2="17462"/>
                            <a14:foregroundMark x1="69404" y1="10833" x2="69404" y2="10833"/>
                            <a14:foregroundMark x1="84520" y1="13662" x2="84520" y2="13662"/>
                            <a14:foregroundMark x1="92805" y1="12045" x2="92805" y2="12045"/>
                            <a14:foregroundMark x1="85974" y1="34276" x2="85974" y2="34276"/>
                            <a14:foregroundMark x1="89390" y1="56831" x2="89390" y2="56831"/>
                            <a14:foregroundMark x1="83939" y1="54891" x2="83939" y2="54891"/>
                            <a14:foregroundMark x1="79724" y1="59984" x2="79724" y2="59984"/>
                            <a14:foregroundMark x1="88517" y1="65724" x2="88517" y2="65724"/>
                            <a14:foregroundMark x1="62573" y1="77445" x2="62573" y2="77445"/>
                            <a14:foregroundMark x1="55741" y1="81892" x2="55741" y2="81892"/>
                            <a14:foregroundMark x1="64244" y1="87631" x2="64244" y2="87631"/>
                            <a14:foregroundMark x1="38881" y1="89814" x2="37137" y2="79709"/>
                            <a14:foregroundMark x1="43459" y1="76152" x2="43459" y2="76152"/>
                            <a14:foregroundMark x1="42297" y1="61601" x2="42297" y2="61601"/>
                            <a14:foregroundMark x1="48837" y1="61277" x2="48837" y2="61277"/>
                            <a14:foregroundMark x1="44549" y1="35893" x2="44549" y2="35893"/>
                            <a14:foregroundMark x1="39753" y1="35893" x2="39753" y2="35893"/>
                            <a14:foregroundMark x1="33430" y1="38076" x2="33430" y2="38076"/>
                            <a14:foregroundMark x1="21148" y1="37429" x2="21148" y2="37429"/>
                            <a14:foregroundMark x1="14317" y1="38076" x2="14317" y2="38076"/>
                            <a14:foregroundMark x1="15480" y1="58124" x2="15480" y2="58124"/>
                            <a14:foregroundMark x1="20276" y1="54891" x2="20276" y2="54891"/>
                            <a14:foregroundMark x1="21148" y1="60954" x2="21148" y2="60954"/>
                            <a14:foregroundMark x1="17151" y1="63137" x2="17151" y2="63137"/>
                            <a14:foregroundMark x1="15770" y1="65077" x2="15770" y2="65077"/>
                            <a14:foregroundMark x1="7485" y1="61601" x2="7485" y2="61601"/>
                            <a14:foregroundMark x1="10320" y1="54002" x2="10320" y2="54002"/>
                            <a14:foregroundMark x1="14608" y1="82862" x2="14608" y2="82862"/>
                            <a14:foregroundMark x1="19477" y1="88278" x2="19477" y2="88278"/>
                            <a14:foregroundMark x1="62573" y1="36540" x2="64826" y2="41552"/>
                            <a14:foregroundMark x1="83430" y1="28294" x2="83430" y2="28294"/>
                          </a14:backgroundRemoval>
                        </a14:imgEffect>
                      </a14:imgLayer>
                    </a14:imgProps>
                  </a:ext>
                  <a:ext uri="{28A0092B-C50C-407E-A947-70E740481C1C}">
                    <a14:useLocalDpi xmlns:a14="http://schemas.microsoft.com/office/drawing/2010/main" val="0"/>
                  </a:ext>
                </a:extLst>
              </a:blip>
              <a:srcRect l="5329" t="6543" r="72023" b="74198"/>
              <a:stretch/>
            </p:blipFill>
            <p:spPr>
              <a:xfrm>
                <a:off x="235263" y="3526716"/>
                <a:ext cx="2289138" cy="1750517"/>
              </a:xfrm>
              <a:prstGeom prst="rect">
                <a:avLst/>
              </a:prstGeom>
              <a:ln>
                <a:solidFill>
                  <a:srgbClr val="FFFFFF"/>
                </a:solidFill>
              </a:ln>
            </p:spPr>
          </p:pic>
          <p:pic>
            <p:nvPicPr>
              <p:cNvPr id="29" name="Picture 28"/>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6871" b="96200" l="4506" r="95712">
                            <a14:foregroundMark x1="18023" y1="21584" x2="18023" y2="21584"/>
                            <a14:foregroundMark x1="36846" y1="17785" x2="36846" y2="17785"/>
                            <a14:foregroundMark x1="44259" y1="10509" x2="44259" y2="10509"/>
                            <a14:foregroundMark x1="54869" y1="12692" x2="54869" y2="12692"/>
                            <a14:foregroundMark x1="61701" y1="17462" x2="61701" y2="17462"/>
                            <a14:foregroundMark x1="69404" y1="10833" x2="69404" y2="10833"/>
                            <a14:foregroundMark x1="84520" y1="13662" x2="84520" y2="13662"/>
                            <a14:foregroundMark x1="92805" y1="12045" x2="92805" y2="12045"/>
                            <a14:foregroundMark x1="85974" y1="34276" x2="85974" y2="34276"/>
                            <a14:foregroundMark x1="89390" y1="56831" x2="89390" y2="56831"/>
                            <a14:foregroundMark x1="83939" y1="54891" x2="83939" y2="54891"/>
                            <a14:foregroundMark x1="79724" y1="59984" x2="79724" y2="59984"/>
                            <a14:foregroundMark x1="88517" y1="65724" x2="88517" y2="65724"/>
                            <a14:foregroundMark x1="62573" y1="77445" x2="62573" y2="77445"/>
                            <a14:foregroundMark x1="55741" y1="81892" x2="55741" y2="81892"/>
                            <a14:foregroundMark x1="64244" y1="87631" x2="64244" y2="87631"/>
                            <a14:foregroundMark x1="38881" y1="89814" x2="37137" y2="79709"/>
                            <a14:foregroundMark x1="43459" y1="76152" x2="43459" y2="76152"/>
                            <a14:foregroundMark x1="42297" y1="61601" x2="42297" y2="61601"/>
                            <a14:foregroundMark x1="48837" y1="61277" x2="48837" y2="61277"/>
                            <a14:foregroundMark x1="44549" y1="35893" x2="44549" y2="35893"/>
                            <a14:foregroundMark x1="39753" y1="35893" x2="39753" y2="35893"/>
                            <a14:foregroundMark x1="33430" y1="38076" x2="33430" y2="38076"/>
                            <a14:foregroundMark x1="21148" y1="37429" x2="21148" y2="37429"/>
                            <a14:foregroundMark x1="14317" y1="38076" x2="14317" y2="38076"/>
                            <a14:foregroundMark x1="15480" y1="58124" x2="15480" y2="58124"/>
                            <a14:foregroundMark x1="20276" y1="54891" x2="20276" y2="54891"/>
                            <a14:foregroundMark x1="21148" y1="60954" x2="21148" y2="60954"/>
                            <a14:foregroundMark x1="17151" y1="63137" x2="17151" y2="63137"/>
                            <a14:foregroundMark x1="15770" y1="65077" x2="15770" y2="65077"/>
                            <a14:foregroundMark x1="7485" y1="61601" x2="7485" y2="61601"/>
                            <a14:foregroundMark x1="10320" y1="54002" x2="10320" y2="54002"/>
                            <a14:foregroundMark x1="14608" y1="82862" x2="14608" y2="82862"/>
                            <a14:foregroundMark x1="19477" y1="88278" x2="19477" y2="88278"/>
                            <a14:foregroundMark x1="62573" y1="36540" x2="64826" y2="41552"/>
                            <a14:foregroundMark x1="83430" y1="28294" x2="83430" y2="28294"/>
                          </a14:backgroundRemoval>
                        </a14:imgEffect>
                      </a14:imgLayer>
                    </a14:imgProps>
                  </a:ext>
                  <a:ext uri="{28A0092B-C50C-407E-A947-70E740481C1C}">
                    <a14:useLocalDpi xmlns:a14="http://schemas.microsoft.com/office/drawing/2010/main" val="0"/>
                  </a:ext>
                </a:extLst>
              </a:blip>
              <a:srcRect l="27977" t="51851" r="49375" b="28890"/>
              <a:stretch/>
            </p:blipFill>
            <p:spPr>
              <a:xfrm>
                <a:off x="381001" y="2241557"/>
                <a:ext cx="2042262" cy="1561729"/>
              </a:xfrm>
              <a:prstGeom prst="rect">
                <a:avLst/>
              </a:prstGeom>
              <a:ln>
                <a:solidFill>
                  <a:srgbClr val="FFFFFF"/>
                </a:solidFill>
              </a:ln>
            </p:spPr>
          </p:pic>
        </p:grpSp>
        <p:pic>
          <p:nvPicPr>
            <p:cNvPr id="32" name="Picture 31"/>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6871" b="96200" l="4506" r="95712">
                          <a14:foregroundMark x1="18023" y1="21584" x2="18023" y2="21584"/>
                          <a14:foregroundMark x1="36846" y1="17785" x2="36846" y2="17785"/>
                          <a14:foregroundMark x1="44259" y1="10509" x2="44259" y2="10509"/>
                          <a14:foregroundMark x1="54869" y1="12692" x2="54869" y2="12692"/>
                          <a14:foregroundMark x1="61701" y1="17462" x2="61701" y2="17462"/>
                          <a14:foregroundMark x1="69404" y1="10833" x2="69404" y2="10833"/>
                          <a14:foregroundMark x1="84520" y1="13662" x2="84520" y2="13662"/>
                          <a14:foregroundMark x1="92805" y1="12045" x2="92805" y2="12045"/>
                          <a14:foregroundMark x1="85974" y1="34276" x2="85974" y2="34276"/>
                          <a14:foregroundMark x1="89390" y1="56831" x2="89390" y2="56831"/>
                          <a14:foregroundMark x1="83939" y1="54891" x2="83939" y2="54891"/>
                          <a14:foregroundMark x1="79724" y1="59984" x2="79724" y2="59984"/>
                          <a14:foregroundMark x1="88517" y1="65724" x2="88517" y2="65724"/>
                          <a14:foregroundMark x1="62573" y1="77445" x2="62573" y2="77445"/>
                          <a14:foregroundMark x1="55741" y1="81892" x2="55741" y2="81892"/>
                          <a14:foregroundMark x1="64244" y1="87631" x2="64244" y2="87631"/>
                          <a14:foregroundMark x1="38881" y1="89814" x2="37137" y2="79709"/>
                          <a14:foregroundMark x1="43459" y1="76152" x2="43459" y2="76152"/>
                          <a14:foregroundMark x1="42297" y1="61601" x2="42297" y2="61601"/>
                          <a14:foregroundMark x1="48837" y1="61277" x2="48837" y2="61277"/>
                          <a14:foregroundMark x1="44549" y1="35893" x2="44549" y2="35893"/>
                          <a14:foregroundMark x1="39753" y1="35893" x2="39753" y2="35893"/>
                          <a14:foregroundMark x1="33430" y1="38076" x2="33430" y2="38076"/>
                          <a14:foregroundMark x1="21148" y1="37429" x2="21148" y2="37429"/>
                          <a14:foregroundMark x1="14317" y1="38076" x2="14317" y2="38076"/>
                          <a14:foregroundMark x1="15480" y1="58124" x2="15480" y2="58124"/>
                          <a14:foregroundMark x1="20276" y1="54891" x2="20276" y2="54891"/>
                          <a14:foregroundMark x1="21148" y1="60954" x2="21148" y2="60954"/>
                          <a14:foregroundMark x1="17151" y1="63137" x2="17151" y2="63137"/>
                          <a14:foregroundMark x1="15770" y1="65077" x2="15770" y2="65077"/>
                          <a14:foregroundMark x1="7485" y1="61601" x2="7485" y2="61601"/>
                          <a14:foregroundMark x1="10320" y1="54002" x2="10320" y2="54002"/>
                          <a14:foregroundMark x1="14608" y1="82862" x2="14608" y2="82862"/>
                          <a14:foregroundMark x1="19477" y1="88278" x2="19477" y2="88278"/>
                          <a14:foregroundMark x1="62573" y1="36540" x2="64826" y2="41552"/>
                          <a14:foregroundMark x1="83430" y1="28294" x2="83430" y2="28294"/>
                        </a14:backgroundRemoval>
                      </a14:imgEffect>
                    </a14:imgLayer>
                  </a14:imgProps>
                </a:ext>
                <a:ext uri="{28A0092B-C50C-407E-A947-70E740481C1C}">
                  <a14:useLocalDpi xmlns:a14="http://schemas.microsoft.com/office/drawing/2010/main" val="0"/>
                </a:ext>
              </a:extLst>
            </a:blip>
            <a:srcRect l="3140" t="51839" r="74212" b="28902"/>
            <a:stretch/>
          </p:blipFill>
          <p:spPr>
            <a:xfrm>
              <a:off x="6712991" y="1304415"/>
              <a:ext cx="2354809" cy="1800735"/>
            </a:xfrm>
            <a:prstGeom prst="rect">
              <a:avLst/>
            </a:prstGeom>
            <a:ln>
              <a:solidFill>
                <a:srgbClr val="FFFFFF"/>
              </a:solidFill>
            </a:ln>
          </p:spPr>
        </p:pic>
        <p:sp>
          <p:nvSpPr>
            <p:cNvPr id="35" name="Right Arrow 34"/>
            <p:cNvSpPr/>
            <p:nvPr/>
          </p:nvSpPr>
          <p:spPr bwMode="auto">
            <a:xfrm>
              <a:off x="2037054" y="1878380"/>
              <a:ext cx="897856" cy="457200"/>
            </a:xfrm>
            <a:prstGeom prst="rightArrow">
              <a:avLst/>
            </a:prstGeom>
            <a:solidFill>
              <a:schemeClr val="accent3">
                <a:lumMod val="75000"/>
              </a:schemeClr>
            </a:solidFill>
            <a:ln w="9525" cap="flat" cmpd="sng" algn="ctr">
              <a:solidFill>
                <a:srgbClr val="009D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a:cs typeface="Century Gothic"/>
              </a:endParaRPr>
            </a:p>
          </p:txBody>
        </p:sp>
        <p:sp>
          <p:nvSpPr>
            <p:cNvPr id="36" name="Right Arrow 35"/>
            <p:cNvSpPr/>
            <p:nvPr/>
          </p:nvSpPr>
          <p:spPr bwMode="auto">
            <a:xfrm>
              <a:off x="6019800" y="1878380"/>
              <a:ext cx="821656" cy="457200"/>
            </a:xfrm>
            <a:prstGeom prst="rightArrow">
              <a:avLst/>
            </a:prstGeom>
            <a:solidFill>
              <a:schemeClr val="accent3">
                <a:lumMod val="75000"/>
              </a:schemeClr>
            </a:solidFill>
            <a:ln w="9525" cap="flat" cmpd="sng" algn="ctr">
              <a:solidFill>
                <a:srgbClr val="009D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a:cs typeface="Century Gothic"/>
              </a:endParaRPr>
            </a:p>
          </p:txBody>
        </p:sp>
      </p:grpSp>
      <p:grpSp>
        <p:nvGrpSpPr>
          <p:cNvPr id="37" name="Group 36" descr="&quot; &quot;"/>
          <p:cNvGrpSpPr/>
          <p:nvPr/>
        </p:nvGrpSpPr>
        <p:grpSpPr>
          <a:xfrm>
            <a:off x="-533400" y="3757890"/>
            <a:ext cx="10383266" cy="152400"/>
            <a:chOff x="-228600" y="3943350"/>
            <a:chExt cx="10383266" cy="152400"/>
          </a:xfrm>
        </p:grpSpPr>
        <p:grpSp>
          <p:nvGrpSpPr>
            <p:cNvPr id="38" name="Group 37"/>
            <p:cNvGrpSpPr/>
            <p:nvPr/>
          </p:nvGrpSpPr>
          <p:grpSpPr>
            <a:xfrm>
              <a:off x="-228600" y="3943350"/>
              <a:ext cx="10383266" cy="76200"/>
              <a:chOff x="-533400" y="3985283"/>
              <a:chExt cx="10383266" cy="76200"/>
            </a:xfrm>
          </p:grpSpPr>
          <p:cxnSp>
            <p:nvCxnSpPr>
              <p:cNvPr id="40" name="Straight Connector 39"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23" name="Picture 22" descr="Vista Evolutio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0" y="285750"/>
            <a:ext cx="2971800" cy="678903"/>
          </a:xfrm>
          <a:prstGeom prst="rect">
            <a:avLst/>
          </a:prstGeom>
        </p:spPr>
      </p:pic>
    </p:spTree>
    <p:extLst>
      <p:ext uri="{BB962C8B-B14F-4D97-AF65-F5344CB8AC3E}">
        <p14:creationId xmlns:p14="http://schemas.microsoft.com/office/powerpoint/2010/main" val="40732052"/>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map of the united states"/>
          <p:cNvGrpSpPr/>
          <p:nvPr/>
        </p:nvGrpSpPr>
        <p:grpSpPr>
          <a:xfrm>
            <a:off x="1752600" y="133350"/>
            <a:ext cx="7162800" cy="4881316"/>
            <a:chOff x="1752600" y="133349"/>
            <a:chExt cx="7162800" cy="4881316"/>
          </a:xfrm>
        </p:grpSpPr>
        <p:pic>
          <p:nvPicPr>
            <p:cNvPr id="5" name="Picture 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128" b="88611" l="0" r="100000"/>
                      </a14:imgEffect>
                      <a14:imgEffect>
                        <a14:artisticPencilSketch/>
                      </a14:imgEffect>
                    </a14:imgLayer>
                  </a14:imgProps>
                </a:ext>
                <a:ext uri="{28A0092B-C50C-407E-A947-70E740481C1C}">
                  <a14:useLocalDpi xmlns:a14="http://schemas.microsoft.com/office/drawing/2010/main" val="0"/>
                </a:ext>
              </a:extLst>
            </a:blip>
            <a:srcRect t="16297" b="15555"/>
            <a:stretch/>
          </p:blipFill>
          <p:spPr>
            <a:xfrm>
              <a:off x="1752600" y="133350"/>
              <a:ext cx="7162800" cy="4881315"/>
            </a:xfrm>
            <a:prstGeom prst="rect">
              <a:avLst/>
            </a:prstGeom>
          </p:spPr>
        </p:pic>
        <p:pic>
          <p:nvPicPr>
            <p:cNvPr id="6" name="Picture 5"/>
            <p:cNvPicPr>
              <a:picLocks noChangeAspect="1"/>
            </p:cNvPicPr>
            <p:nvPr/>
          </p:nvPicPr>
          <p:blipFill rotWithShape="1">
            <a:blip r:embed="rId5"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128" b="88611" l="0" r="100000"/>
                      </a14:imgEffect>
                      <a14:imgEffect>
                        <a14:artisticLineDrawing/>
                      </a14:imgEffect>
                    </a14:imgLayer>
                  </a14:imgProps>
                </a:ext>
                <a:ext uri="{28A0092B-C50C-407E-A947-70E740481C1C}">
                  <a14:useLocalDpi xmlns:a14="http://schemas.microsoft.com/office/drawing/2010/main" val="0"/>
                </a:ext>
              </a:extLst>
            </a:blip>
            <a:srcRect t="16297" r="68085" b="15555"/>
            <a:stretch/>
          </p:blipFill>
          <p:spPr>
            <a:xfrm>
              <a:off x="1752600" y="133349"/>
              <a:ext cx="2286000" cy="4881315"/>
            </a:xfrm>
            <a:prstGeom prst="rect">
              <a:avLst/>
            </a:prstGeom>
          </p:spPr>
        </p:pic>
        <p:pic>
          <p:nvPicPr>
            <p:cNvPr id="7" name="Picture 6"/>
            <p:cNvPicPr>
              <a:picLocks noChangeAspect="1"/>
            </p:cNvPicPr>
            <p:nvPr/>
          </p:nvPicPr>
          <p:blipFill rotWithShape="1">
            <a:blip r:embed="rId6"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128" b="88611" l="0" r="100000"/>
                      </a14:imgEffect>
                      <a14:imgEffect>
                        <a14:artisticChalkSketch/>
                      </a14:imgEffect>
                    </a14:imgLayer>
                  </a14:imgProps>
                </a:ext>
                <a:ext uri="{28A0092B-C50C-407E-A947-70E740481C1C}">
                  <a14:useLocalDpi xmlns:a14="http://schemas.microsoft.com/office/drawing/2010/main" val="0"/>
                </a:ext>
              </a:extLst>
            </a:blip>
            <a:srcRect l="64894" t="16297" b="15555"/>
            <a:stretch/>
          </p:blipFill>
          <p:spPr>
            <a:xfrm>
              <a:off x="6400800" y="133350"/>
              <a:ext cx="2514600" cy="4881315"/>
            </a:xfrm>
            <a:prstGeom prst="rect">
              <a:avLst/>
            </a:prstGeom>
          </p:spPr>
        </p:pic>
      </p:grpSp>
      <p:sp>
        <p:nvSpPr>
          <p:cNvPr id="3" name="Title 2"/>
          <p:cNvSpPr>
            <a:spLocks noGrp="1"/>
          </p:cNvSpPr>
          <p:nvPr>
            <p:ph type="title" idx="4294967295"/>
          </p:nvPr>
        </p:nvSpPr>
        <p:spPr>
          <a:xfrm>
            <a:off x="228600" y="3867150"/>
            <a:ext cx="4572001" cy="914400"/>
          </a:xfrm>
        </p:spPr>
        <p:txBody>
          <a:bodyPr/>
          <a:lstStyle/>
          <a:p>
            <a:pPr algn="l">
              <a:lnSpc>
                <a:spcPts val="4000"/>
              </a:lnSpc>
            </a:pPr>
            <a:r>
              <a:rPr lang="en-US" sz="4000" dirty="0" smtClean="0">
                <a:solidFill>
                  <a:schemeClr val="accent1">
                    <a:lumMod val="50000"/>
                  </a:schemeClr>
                </a:solidFill>
              </a:rPr>
              <a:t>Phased</a:t>
            </a:r>
            <a:br>
              <a:rPr lang="en-US" sz="4000" dirty="0" smtClean="0">
                <a:solidFill>
                  <a:schemeClr val="accent1">
                    <a:lumMod val="50000"/>
                  </a:schemeClr>
                </a:solidFill>
              </a:rPr>
            </a:br>
            <a:r>
              <a:rPr lang="en-US" sz="4000" dirty="0" smtClean="0">
                <a:solidFill>
                  <a:schemeClr val="accent1">
                    <a:lumMod val="50000"/>
                  </a:schemeClr>
                </a:solidFill>
              </a:rPr>
              <a:t>Development &amp; Release of </a:t>
            </a:r>
            <a:r>
              <a:rPr lang="en-US" sz="4000" dirty="0" err="1" smtClean="0">
                <a:solidFill>
                  <a:schemeClr val="accent1">
                    <a:lumMod val="50000"/>
                  </a:schemeClr>
                </a:solidFill>
              </a:rPr>
              <a:t>eHMP</a:t>
            </a:r>
            <a:endParaRPr lang="en-US" sz="4000" dirty="0">
              <a:solidFill>
                <a:schemeClr val="accent1">
                  <a:lumMod val="50000"/>
                </a:schemeClr>
              </a:solidFill>
            </a:endParaRPr>
          </a:p>
        </p:txBody>
      </p:sp>
    </p:spTree>
    <p:extLst>
      <p:ext uri="{BB962C8B-B14F-4D97-AF65-F5344CB8AC3E}">
        <p14:creationId xmlns:p14="http://schemas.microsoft.com/office/powerpoint/2010/main" val="7247665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2952750"/>
            <a:ext cx="2667000" cy="2057400"/>
          </a:xfrm>
        </p:spPr>
        <p:txBody>
          <a:bodyPr/>
          <a:lstStyle/>
          <a:p>
            <a:pPr algn="l">
              <a:lnSpc>
                <a:spcPts val="4000"/>
              </a:lnSpc>
            </a:pPr>
            <a:r>
              <a:rPr lang="en-US" sz="4000" dirty="0" smtClean="0">
                <a:solidFill>
                  <a:schemeClr val="accent2">
                    <a:lumMod val="50000"/>
                  </a:schemeClr>
                </a:solidFill>
              </a:rPr>
              <a:t>FY15 </a:t>
            </a:r>
            <a:r>
              <a:rPr lang="en-US" sz="4000" dirty="0" err="1" smtClean="0">
                <a:solidFill>
                  <a:schemeClr val="accent2">
                    <a:lumMod val="50000"/>
                  </a:schemeClr>
                </a:solidFill>
              </a:rPr>
              <a:t>eHMP</a:t>
            </a:r>
            <a:r>
              <a:rPr lang="en-US" sz="4000" dirty="0" smtClean="0">
                <a:solidFill>
                  <a:schemeClr val="accent2">
                    <a:lumMod val="50000"/>
                  </a:schemeClr>
                </a:solidFill>
              </a:rPr>
              <a:t/>
            </a:r>
            <a:br>
              <a:rPr lang="en-US" sz="4000" dirty="0" smtClean="0">
                <a:solidFill>
                  <a:schemeClr val="accent2">
                    <a:lumMod val="50000"/>
                  </a:schemeClr>
                </a:solidFill>
              </a:rPr>
            </a:br>
            <a:r>
              <a:rPr lang="en-US" sz="4000" dirty="0" smtClean="0">
                <a:solidFill>
                  <a:schemeClr val="accent2">
                    <a:lumMod val="50000"/>
                  </a:schemeClr>
                </a:solidFill>
              </a:rPr>
              <a:t>Release </a:t>
            </a:r>
            <a:br>
              <a:rPr lang="en-US" sz="4000" dirty="0" smtClean="0">
                <a:solidFill>
                  <a:schemeClr val="accent2">
                    <a:lumMod val="50000"/>
                  </a:schemeClr>
                </a:solidFill>
              </a:rPr>
            </a:br>
            <a:r>
              <a:rPr lang="en-US" sz="4000" dirty="0" smtClean="0">
                <a:solidFill>
                  <a:schemeClr val="accent2">
                    <a:lumMod val="50000"/>
                  </a:schemeClr>
                </a:solidFill>
              </a:rPr>
              <a:t>Schedule</a:t>
            </a:r>
            <a:endParaRPr lang="en-US" sz="4000" dirty="0">
              <a:solidFill>
                <a:schemeClr val="accent2">
                  <a:lumMod val="50000"/>
                </a:schemeClr>
              </a:solidFill>
            </a:endParaRPr>
          </a:p>
        </p:txBody>
      </p:sp>
      <p:grpSp>
        <p:nvGrpSpPr>
          <p:cNvPr id="20" name="Group 19" descr="map of united states with locations marked:&#10;Indianapolis, IN&#10;Hampton, VA&#10;San Antonio, TX&#10;San Diego, CA&#10;Loma Linda, CA&#10;Portland, OR"/>
          <p:cNvGrpSpPr/>
          <p:nvPr/>
        </p:nvGrpSpPr>
        <p:grpSpPr>
          <a:xfrm>
            <a:off x="1752600" y="133351"/>
            <a:ext cx="7162800" cy="4881315"/>
            <a:chOff x="1752600" y="133351"/>
            <a:chExt cx="7162800" cy="4881315"/>
          </a:xfrm>
        </p:grpSpPr>
        <p:pic>
          <p:nvPicPr>
            <p:cNvPr id="5" name="Picture 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128" b="88611" l="0" r="100000"/>
                      </a14:imgEffect>
                      <a14:imgEffect>
                        <a14:artisticLineDrawing/>
                      </a14:imgEffect>
                    </a14:imgLayer>
                  </a14:imgProps>
                </a:ext>
                <a:ext uri="{28A0092B-C50C-407E-A947-70E740481C1C}">
                  <a14:useLocalDpi xmlns:a14="http://schemas.microsoft.com/office/drawing/2010/main" val="0"/>
                </a:ext>
              </a:extLst>
            </a:blip>
            <a:srcRect t="16297" b="15555"/>
            <a:stretch/>
          </p:blipFill>
          <p:spPr>
            <a:xfrm>
              <a:off x="1752600" y="133351"/>
              <a:ext cx="7162800" cy="4881315"/>
            </a:xfrm>
            <a:prstGeom prst="rect">
              <a:avLst/>
            </a:prstGeom>
          </p:spPr>
        </p:pic>
        <p:sp>
          <p:nvSpPr>
            <p:cNvPr id="2" name="Explosion 1 1"/>
            <p:cNvSpPr/>
            <p:nvPr/>
          </p:nvSpPr>
          <p:spPr bwMode="auto">
            <a:xfrm>
              <a:off x="2209800" y="10477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Explosion 1 9"/>
            <p:cNvSpPr/>
            <p:nvPr/>
          </p:nvSpPr>
          <p:spPr bwMode="auto">
            <a:xfrm>
              <a:off x="2133600" y="28765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Explosion 1 10"/>
            <p:cNvSpPr/>
            <p:nvPr/>
          </p:nvSpPr>
          <p:spPr bwMode="auto">
            <a:xfrm>
              <a:off x="2438400" y="32575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Explosion 1 11"/>
            <p:cNvSpPr/>
            <p:nvPr/>
          </p:nvSpPr>
          <p:spPr bwMode="auto">
            <a:xfrm>
              <a:off x="6705600" y="19621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Explosion 1 12"/>
            <p:cNvSpPr/>
            <p:nvPr/>
          </p:nvSpPr>
          <p:spPr bwMode="auto">
            <a:xfrm>
              <a:off x="5067300" y="44005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Explosion 1 13"/>
            <p:cNvSpPr/>
            <p:nvPr/>
          </p:nvSpPr>
          <p:spPr bwMode="auto">
            <a:xfrm>
              <a:off x="8023058" y="20383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2311355" y="980408"/>
              <a:ext cx="1727245" cy="338554"/>
            </a:xfrm>
            <a:prstGeom prst="rect">
              <a:avLst/>
            </a:prstGeom>
            <a:noFill/>
          </p:spPr>
          <p:txBody>
            <a:bodyPr wrap="square" rtlCol="0">
              <a:spAutoFit/>
            </a:bodyPr>
            <a:lstStyle/>
            <a:p>
              <a:r>
                <a:rPr lang="en-US" sz="1600" b="1" dirty="0" smtClean="0">
                  <a:solidFill>
                    <a:schemeClr val="tx2"/>
                  </a:solidFill>
                  <a:latin typeface="Levenim MT" panose="02010502060101010101" pitchFamily="2" charset="-79"/>
                  <a:cs typeface="Levenim MT" panose="02010502060101010101" pitchFamily="2" charset="-79"/>
                </a:rPr>
                <a:t>Portland, OR</a:t>
              </a:r>
              <a:endParaRPr lang="en-US" sz="1600" b="1" dirty="0">
                <a:solidFill>
                  <a:schemeClr val="tx2"/>
                </a:solidFill>
                <a:latin typeface="Levenim MT" panose="02010502060101010101" pitchFamily="2" charset="-79"/>
                <a:cs typeface="Levenim MT" panose="02010502060101010101" pitchFamily="2" charset="-79"/>
              </a:endParaRPr>
            </a:p>
          </p:txBody>
        </p:sp>
        <p:sp>
          <p:nvSpPr>
            <p:cNvPr id="15" name="TextBox 14"/>
            <p:cNvSpPr txBox="1"/>
            <p:nvPr/>
          </p:nvSpPr>
          <p:spPr>
            <a:xfrm>
              <a:off x="2265591" y="2783473"/>
              <a:ext cx="2154009" cy="338554"/>
            </a:xfrm>
            <a:prstGeom prst="rect">
              <a:avLst/>
            </a:prstGeom>
            <a:noFill/>
          </p:spPr>
          <p:txBody>
            <a:bodyPr wrap="square" rtlCol="0">
              <a:spAutoFit/>
            </a:bodyPr>
            <a:lstStyle/>
            <a:p>
              <a:r>
                <a:rPr lang="en-US" sz="1600" b="1" dirty="0" smtClean="0">
                  <a:solidFill>
                    <a:schemeClr val="tx2"/>
                  </a:solidFill>
                  <a:latin typeface="Levenim MT" panose="02010502060101010101" pitchFamily="2" charset="-79"/>
                  <a:cs typeface="Levenim MT" panose="02010502060101010101" pitchFamily="2" charset="-79"/>
                </a:rPr>
                <a:t>Loma Linda, CA</a:t>
              </a:r>
              <a:endParaRPr lang="en-US" sz="1600" b="1" dirty="0">
                <a:solidFill>
                  <a:schemeClr val="tx2"/>
                </a:solidFill>
                <a:latin typeface="Levenim MT" panose="02010502060101010101" pitchFamily="2" charset="-79"/>
                <a:cs typeface="Levenim MT" panose="02010502060101010101" pitchFamily="2" charset="-79"/>
              </a:endParaRPr>
            </a:p>
          </p:txBody>
        </p:sp>
        <p:sp>
          <p:nvSpPr>
            <p:cNvPr id="16" name="TextBox 15"/>
            <p:cNvSpPr txBox="1"/>
            <p:nvPr/>
          </p:nvSpPr>
          <p:spPr>
            <a:xfrm>
              <a:off x="2554705" y="3164473"/>
              <a:ext cx="2154009" cy="338554"/>
            </a:xfrm>
            <a:prstGeom prst="rect">
              <a:avLst/>
            </a:prstGeom>
            <a:noFill/>
          </p:spPr>
          <p:txBody>
            <a:bodyPr wrap="square" rtlCol="0">
              <a:spAutoFit/>
            </a:bodyPr>
            <a:lstStyle/>
            <a:p>
              <a:r>
                <a:rPr lang="en-US" sz="1600" b="1" dirty="0" smtClean="0">
                  <a:solidFill>
                    <a:schemeClr val="tx2"/>
                  </a:solidFill>
                  <a:latin typeface="Levenim MT" panose="02010502060101010101" pitchFamily="2" charset="-79"/>
                  <a:cs typeface="Levenim MT" panose="02010502060101010101" pitchFamily="2" charset="-79"/>
                </a:rPr>
                <a:t>San Diego, CA</a:t>
              </a:r>
              <a:endParaRPr lang="en-US" sz="1600" b="1" dirty="0">
                <a:solidFill>
                  <a:schemeClr val="tx2"/>
                </a:solidFill>
                <a:latin typeface="Levenim MT" panose="02010502060101010101" pitchFamily="2" charset="-79"/>
                <a:cs typeface="Levenim MT" panose="02010502060101010101" pitchFamily="2" charset="-79"/>
              </a:endParaRPr>
            </a:p>
          </p:txBody>
        </p:sp>
        <p:sp>
          <p:nvSpPr>
            <p:cNvPr id="17" name="TextBox 16"/>
            <p:cNvSpPr txBox="1"/>
            <p:nvPr/>
          </p:nvSpPr>
          <p:spPr>
            <a:xfrm>
              <a:off x="5008791" y="1928397"/>
              <a:ext cx="2154009" cy="338554"/>
            </a:xfrm>
            <a:prstGeom prst="rect">
              <a:avLst/>
            </a:prstGeom>
            <a:noFill/>
          </p:spPr>
          <p:txBody>
            <a:bodyPr wrap="square" rtlCol="0">
              <a:spAutoFit/>
            </a:bodyPr>
            <a:lstStyle/>
            <a:p>
              <a:r>
                <a:rPr lang="en-US" sz="1600" b="1" dirty="0" smtClean="0">
                  <a:solidFill>
                    <a:schemeClr val="tx2"/>
                  </a:solidFill>
                  <a:latin typeface="Levenim MT" panose="02010502060101010101" pitchFamily="2" charset="-79"/>
                  <a:cs typeface="Levenim MT" panose="02010502060101010101" pitchFamily="2" charset="-79"/>
                </a:rPr>
                <a:t>Indianapolis, IN</a:t>
              </a:r>
              <a:endParaRPr lang="en-US" sz="1600" b="1" dirty="0">
                <a:solidFill>
                  <a:schemeClr val="tx2"/>
                </a:solidFill>
                <a:latin typeface="Levenim MT" panose="02010502060101010101" pitchFamily="2" charset="-79"/>
                <a:cs typeface="Levenim MT" panose="02010502060101010101" pitchFamily="2" charset="-79"/>
              </a:endParaRPr>
            </a:p>
          </p:txBody>
        </p:sp>
        <p:sp>
          <p:nvSpPr>
            <p:cNvPr id="18" name="TextBox 17"/>
            <p:cNvSpPr txBox="1"/>
            <p:nvPr/>
          </p:nvSpPr>
          <p:spPr>
            <a:xfrm>
              <a:off x="6705600" y="2156996"/>
              <a:ext cx="1514330" cy="338554"/>
            </a:xfrm>
            <a:prstGeom prst="rect">
              <a:avLst/>
            </a:prstGeom>
            <a:noFill/>
          </p:spPr>
          <p:txBody>
            <a:bodyPr wrap="square" rtlCol="0">
              <a:spAutoFit/>
            </a:bodyPr>
            <a:lstStyle/>
            <a:p>
              <a:r>
                <a:rPr lang="en-US" sz="1600" b="1" dirty="0" smtClean="0">
                  <a:solidFill>
                    <a:schemeClr val="tx2"/>
                  </a:solidFill>
                  <a:latin typeface="Levenim MT" panose="02010502060101010101" pitchFamily="2" charset="-79"/>
                  <a:cs typeface="Levenim MT" panose="02010502060101010101" pitchFamily="2" charset="-79"/>
                </a:rPr>
                <a:t>Hampton, VA</a:t>
              </a:r>
              <a:endParaRPr lang="en-US" sz="1600" b="1" dirty="0">
                <a:solidFill>
                  <a:schemeClr val="tx2"/>
                </a:solidFill>
                <a:latin typeface="Levenim MT" panose="02010502060101010101" pitchFamily="2" charset="-79"/>
                <a:cs typeface="Levenim MT" panose="02010502060101010101" pitchFamily="2" charset="-79"/>
              </a:endParaRPr>
            </a:p>
          </p:txBody>
        </p:sp>
        <p:sp>
          <p:nvSpPr>
            <p:cNvPr id="19" name="TextBox 18"/>
            <p:cNvSpPr txBox="1"/>
            <p:nvPr/>
          </p:nvSpPr>
          <p:spPr>
            <a:xfrm>
              <a:off x="5301916" y="4307473"/>
              <a:ext cx="1784684" cy="338554"/>
            </a:xfrm>
            <a:prstGeom prst="rect">
              <a:avLst/>
            </a:prstGeom>
            <a:noFill/>
          </p:spPr>
          <p:txBody>
            <a:bodyPr wrap="square" rtlCol="0">
              <a:spAutoFit/>
            </a:bodyPr>
            <a:lstStyle/>
            <a:p>
              <a:r>
                <a:rPr lang="en-US" sz="1600" b="1" dirty="0" smtClean="0">
                  <a:solidFill>
                    <a:schemeClr val="tx2"/>
                  </a:solidFill>
                  <a:latin typeface="Levenim MT" panose="02010502060101010101" pitchFamily="2" charset="-79"/>
                  <a:cs typeface="Levenim MT" panose="02010502060101010101" pitchFamily="2" charset="-79"/>
                </a:rPr>
                <a:t>San Antonio, TX</a:t>
              </a:r>
              <a:endParaRPr lang="en-US" sz="1600" b="1" dirty="0">
                <a:solidFill>
                  <a:schemeClr val="tx2"/>
                </a:solidFill>
                <a:latin typeface="Levenim MT" panose="02010502060101010101" pitchFamily="2" charset="-79"/>
                <a:cs typeface="Levenim MT" panose="02010502060101010101" pitchFamily="2" charset="-79"/>
              </a:endParaRPr>
            </a:p>
          </p:txBody>
        </p:sp>
      </p:grpSp>
      <p:sp>
        <p:nvSpPr>
          <p:cNvPr id="21" name="Rectangle 20" descr="IOC"/>
          <p:cNvSpPr/>
          <p:nvPr/>
        </p:nvSpPr>
        <p:spPr>
          <a:xfrm>
            <a:off x="228600" y="375114"/>
            <a:ext cx="1570761" cy="605294"/>
          </a:xfrm>
          <a:prstGeom prst="rect">
            <a:avLst/>
          </a:prstGeom>
        </p:spPr>
        <p:txBody>
          <a:bodyPr wrap="square">
            <a:spAutoFit/>
          </a:bodyPr>
          <a:lstStyle/>
          <a:p>
            <a:pPr marL="0" indent="0">
              <a:lnSpc>
                <a:spcPts val="4000"/>
              </a:lnSpc>
            </a:pPr>
            <a:r>
              <a:rPr lang="en-US" sz="4400" dirty="0" smtClean="0">
                <a:solidFill>
                  <a:schemeClr val="accent5">
                    <a:lumMod val="75000"/>
                  </a:schemeClr>
                </a:solidFill>
                <a:latin typeface="Levenim MT" panose="02010502060101010101" pitchFamily="2" charset="-79"/>
                <a:cs typeface="Levenim MT" panose="02010502060101010101" pitchFamily="2" charset="-79"/>
              </a:rPr>
              <a:t>IOC</a:t>
            </a:r>
            <a:endParaRPr lang="en-US" sz="4400" dirty="0">
              <a:solidFill>
                <a:schemeClr val="accent5">
                  <a:lumMod val="75000"/>
                </a:schemeClr>
              </a:solidFill>
              <a:latin typeface="Levenim MT" panose="02010502060101010101" pitchFamily="2" charset="-79"/>
              <a:cs typeface="Levenim MT" panose="02010502060101010101" pitchFamily="2" charset="-79"/>
            </a:endParaRPr>
          </a:p>
        </p:txBody>
      </p:sp>
      <p:sp>
        <p:nvSpPr>
          <p:cNvPr id="22" name="Rectangle 21" descr="6 locations"/>
          <p:cNvSpPr/>
          <p:nvPr/>
        </p:nvSpPr>
        <p:spPr>
          <a:xfrm>
            <a:off x="5592039" y="285750"/>
            <a:ext cx="3399561" cy="615553"/>
          </a:xfrm>
          <a:prstGeom prst="rect">
            <a:avLst/>
          </a:prstGeom>
        </p:spPr>
        <p:txBody>
          <a:bodyPr wrap="square">
            <a:spAutoFit/>
          </a:bodyPr>
          <a:lstStyle/>
          <a:p>
            <a:pPr marL="0" indent="0">
              <a:lnSpc>
                <a:spcPts val="4000"/>
              </a:lnSpc>
            </a:pPr>
            <a:r>
              <a:rPr lang="en-US" sz="3600" b="1" dirty="0" smtClean="0">
                <a:solidFill>
                  <a:srgbClr val="FFC000"/>
                </a:solidFill>
                <a:latin typeface="Levenim MT" panose="02010502060101010101" pitchFamily="2" charset="-79"/>
                <a:cs typeface="Levenim MT" panose="02010502060101010101" pitchFamily="2" charset="-79"/>
              </a:rPr>
              <a:t>6 Locations</a:t>
            </a:r>
            <a:endParaRPr lang="en-US" sz="3600" b="1" dirty="0">
              <a:solidFill>
                <a:srgbClr val="FFC000"/>
              </a:solidFill>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34672756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2952750"/>
            <a:ext cx="2667000" cy="2057400"/>
          </a:xfrm>
        </p:spPr>
        <p:txBody>
          <a:bodyPr/>
          <a:lstStyle/>
          <a:p>
            <a:pPr algn="l">
              <a:lnSpc>
                <a:spcPts val="4000"/>
              </a:lnSpc>
            </a:pPr>
            <a:r>
              <a:rPr lang="en-US" sz="4000" dirty="0" smtClean="0">
                <a:solidFill>
                  <a:schemeClr val="accent2">
                    <a:lumMod val="50000"/>
                  </a:schemeClr>
                </a:solidFill>
              </a:rPr>
              <a:t>FY15 </a:t>
            </a:r>
            <a:r>
              <a:rPr lang="en-US" sz="4000" dirty="0" err="1" smtClean="0">
                <a:solidFill>
                  <a:schemeClr val="accent2">
                    <a:lumMod val="50000"/>
                  </a:schemeClr>
                </a:solidFill>
              </a:rPr>
              <a:t>eHMP</a:t>
            </a:r>
            <a:r>
              <a:rPr lang="en-US" sz="4000" dirty="0" smtClean="0">
                <a:solidFill>
                  <a:schemeClr val="accent2">
                    <a:lumMod val="50000"/>
                  </a:schemeClr>
                </a:solidFill>
              </a:rPr>
              <a:t/>
            </a:r>
            <a:br>
              <a:rPr lang="en-US" sz="4000" dirty="0" smtClean="0">
                <a:solidFill>
                  <a:schemeClr val="accent2">
                    <a:lumMod val="50000"/>
                  </a:schemeClr>
                </a:solidFill>
              </a:rPr>
            </a:br>
            <a:r>
              <a:rPr lang="en-US" sz="4000" dirty="0" smtClean="0">
                <a:solidFill>
                  <a:schemeClr val="accent2">
                    <a:lumMod val="50000"/>
                  </a:schemeClr>
                </a:solidFill>
              </a:rPr>
              <a:t>Release </a:t>
            </a:r>
            <a:br>
              <a:rPr lang="en-US" sz="4000" dirty="0" smtClean="0">
                <a:solidFill>
                  <a:schemeClr val="accent2">
                    <a:lumMod val="50000"/>
                  </a:schemeClr>
                </a:solidFill>
              </a:rPr>
            </a:br>
            <a:r>
              <a:rPr lang="en-US" sz="4000" dirty="0" smtClean="0">
                <a:solidFill>
                  <a:schemeClr val="accent2">
                    <a:lumMod val="50000"/>
                  </a:schemeClr>
                </a:solidFill>
              </a:rPr>
              <a:t>Schedule</a:t>
            </a:r>
            <a:endParaRPr lang="en-US" sz="4000" dirty="0">
              <a:solidFill>
                <a:schemeClr val="accent2">
                  <a:lumMod val="50000"/>
                </a:schemeClr>
              </a:solidFill>
            </a:endParaRPr>
          </a:p>
        </p:txBody>
      </p:sp>
      <p:grpSp>
        <p:nvGrpSpPr>
          <p:cNvPr id="6" name="Group 5" descr="Map of the United States showing 30 expansion locations"/>
          <p:cNvGrpSpPr/>
          <p:nvPr/>
        </p:nvGrpSpPr>
        <p:grpSpPr>
          <a:xfrm>
            <a:off x="181838" y="133351"/>
            <a:ext cx="8733562" cy="4881315"/>
            <a:chOff x="181838" y="133351"/>
            <a:chExt cx="8733562" cy="4881315"/>
          </a:xfrm>
        </p:grpSpPr>
        <p:grpSp>
          <p:nvGrpSpPr>
            <p:cNvPr id="20" name="Group 19"/>
            <p:cNvGrpSpPr/>
            <p:nvPr/>
          </p:nvGrpSpPr>
          <p:grpSpPr>
            <a:xfrm>
              <a:off x="1752600" y="133351"/>
              <a:ext cx="7162800" cy="4881315"/>
              <a:chOff x="1752600" y="133351"/>
              <a:chExt cx="7162800" cy="4881315"/>
            </a:xfrm>
          </p:grpSpPr>
          <p:pic>
            <p:nvPicPr>
              <p:cNvPr id="5" name="Picture 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128" b="88611" l="0" r="100000"/>
                        </a14:imgEffect>
                        <a14:imgEffect>
                          <a14:artisticPencilSketch/>
                        </a14:imgEffect>
                      </a14:imgLayer>
                    </a14:imgProps>
                  </a:ext>
                  <a:ext uri="{28A0092B-C50C-407E-A947-70E740481C1C}">
                    <a14:useLocalDpi xmlns:a14="http://schemas.microsoft.com/office/drawing/2010/main" val="0"/>
                  </a:ext>
                </a:extLst>
              </a:blip>
              <a:srcRect t="16297" b="15555"/>
              <a:stretch/>
            </p:blipFill>
            <p:spPr>
              <a:xfrm>
                <a:off x="1752600" y="133351"/>
                <a:ext cx="7162800" cy="4881315"/>
              </a:xfrm>
              <a:prstGeom prst="rect">
                <a:avLst/>
              </a:prstGeom>
            </p:spPr>
          </p:pic>
          <p:sp>
            <p:nvSpPr>
              <p:cNvPr id="2" name="Explosion 1 1"/>
              <p:cNvSpPr/>
              <p:nvPr/>
            </p:nvSpPr>
            <p:spPr bwMode="auto">
              <a:xfrm>
                <a:off x="2209800" y="10477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Explosion 1 9"/>
              <p:cNvSpPr/>
              <p:nvPr/>
            </p:nvSpPr>
            <p:spPr bwMode="auto">
              <a:xfrm>
                <a:off x="2133600" y="28765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Explosion 1 10"/>
              <p:cNvSpPr/>
              <p:nvPr/>
            </p:nvSpPr>
            <p:spPr bwMode="auto">
              <a:xfrm>
                <a:off x="2438400" y="32575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Explosion 1 11"/>
              <p:cNvSpPr/>
              <p:nvPr/>
            </p:nvSpPr>
            <p:spPr bwMode="auto">
              <a:xfrm>
                <a:off x="6705600" y="19621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Explosion 1 12"/>
              <p:cNvSpPr/>
              <p:nvPr/>
            </p:nvSpPr>
            <p:spPr bwMode="auto">
              <a:xfrm>
                <a:off x="5067300" y="44005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Explosion 1 13"/>
              <p:cNvSpPr/>
              <p:nvPr/>
            </p:nvSpPr>
            <p:spPr bwMode="auto">
              <a:xfrm>
                <a:off x="8023058" y="20383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4" name="Group 3"/>
            <p:cNvGrpSpPr/>
            <p:nvPr/>
          </p:nvGrpSpPr>
          <p:grpSpPr>
            <a:xfrm>
              <a:off x="181838" y="159497"/>
              <a:ext cx="8399323" cy="4486530"/>
              <a:chOff x="181838" y="159497"/>
              <a:chExt cx="8399323" cy="4486530"/>
            </a:xfrm>
          </p:grpSpPr>
          <p:sp>
            <p:nvSpPr>
              <p:cNvPr id="9" name="Rectangle 8"/>
              <p:cNvSpPr/>
              <p:nvPr/>
            </p:nvSpPr>
            <p:spPr>
              <a:xfrm>
                <a:off x="181838" y="159497"/>
                <a:ext cx="1570761" cy="1118255"/>
              </a:xfrm>
              <a:prstGeom prst="rect">
                <a:avLst/>
              </a:prstGeom>
            </p:spPr>
            <p:txBody>
              <a:bodyPr wrap="square">
                <a:spAutoFit/>
              </a:bodyPr>
              <a:lstStyle/>
              <a:p>
                <a:pPr marL="0" indent="0">
                  <a:lnSpc>
                    <a:spcPts val="4000"/>
                  </a:lnSpc>
                </a:pPr>
                <a:r>
                  <a:rPr lang="en-US" sz="4400" dirty="0" smtClean="0">
                    <a:solidFill>
                      <a:schemeClr val="accent5">
                        <a:lumMod val="75000"/>
                      </a:schemeClr>
                    </a:solidFill>
                    <a:latin typeface="Levenim MT" panose="02010502060101010101" pitchFamily="2" charset="-79"/>
                    <a:cs typeface="Levenim MT" panose="02010502060101010101" pitchFamily="2" charset="-79"/>
                  </a:rPr>
                  <a:t>July 2015</a:t>
                </a:r>
                <a:endParaRPr lang="en-US" sz="4400" dirty="0">
                  <a:solidFill>
                    <a:schemeClr val="accent5">
                      <a:lumMod val="75000"/>
                    </a:schemeClr>
                  </a:solidFill>
                  <a:latin typeface="Levenim MT" panose="02010502060101010101" pitchFamily="2" charset="-79"/>
                  <a:cs typeface="Levenim MT" panose="02010502060101010101" pitchFamily="2" charset="-79"/>
                </a:endParaRPr>
              </a:p>
            </p:txBody>
          </p:sp>
          <p:sp>
            <p:nvSpPr>
              <p:cNvPr id="21" name="Explosion 1 20"/>
              <p:cNvSpPr/>
              <p:nvPr/>
            </p:nvSpPr>
            <p:spPr bwMode="auto">
              <a:xfrm>
                <a:off x="7239000" y="1809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Explosion 1 23"/>
              <p:cNvSpPr/>
              <p:nvPr/>
            </p:nvSpPr>
            <p:spPr bwMode="auto">
              <a:xfrm>
                <a:off x="3314131" y="182823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Explosion 1 24"/>
              <p:cNvSpPr/>
              <p:nvPr/>
            </p:nvSpPr>
            <p:spPr bwMode="auto">
              <a:xfrm>
                <a:off x="7870658" y="198063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Explosion 1 25"/>
              <p:cNvSpPr/>
              <p:nvPr/>
            </p:nvSpPr>
            <p:spPr bwMode="auto">
              <a:xfrm>
                <a:off x="7620000" y="3979094"/>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Explosion 1 26"/>
              <p:cNvSpPr/>
              <p:nvPr/>
            </p:nvSpPr>
            <p:spPr bwMode="auto">
              <a:xfrm>
                <a:off x="5067300" y="22643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Explosion 1 28"/>
              <p:cNvSpPr/>
              <p:nvPr/>
            </p:nvSpPr>
            <p:spPr bwMode="auto">
              <a:xfrm>
                <a:off x="4647063" y="25740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Explosion 1 29"/>
              <p:cNvSpPr/>
              <p:nvPr/>
            </p:nvSpPr>
            <p:spPr bwMode="auto">
              <a:xfrm>
                <a:off x="5257800" y="2190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Explosion 1 30"/>
              <p:cNvSpPr/>
              <p:nvPr/>
            </p:nvSpPr>
            <p:spPr bwMode="auto">
              <a:xfrm>
                <a:off x="5791200" y="24978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2" name="Explosion 1 31"/>
              <p:cNvSpPr/>
              <p:nvPr/>
            </p:nvSpPr>
            <p:spPr bwMode="auto">
              <a:xfrm>
                <a:off x="6019800" y="2343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3" name="Explosion 1 32"/>
              <p:cNvSpPr/>
              <p:nvPr/>
            </p:nvSpPr>
            <p:spPr bwMode="auto">
              <a:xfrm>
                <a:off x="6172200" y="2724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Explosion 1 33"/>
              <p:cNvSpPr/>
              <p:nvPr/>
            </p:nvSpPr>
            <p:spPr bwMode="auto">
              <a:xfrm>
                <a:off x="8229600" y="1352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Explosion 1 34"/>
              <p:cNvSpPr/>
              <p:nvPr/>
            </p:nvSpPr>
            <p:spPr bwMode="auto">
              <a:xfrm>
                <a:off x="8077200" y="1504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6" name="Explosion 1 35"/>
              <p:cNvSpPr/>
              <p:nvPr/>
            </p:nvSpPr>
            <p:spPr bwMode="auto">
              <a:xfrm>
                <a:off x="8077200" y="1657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7" name="Explosion 1 36"/>
              <p:cNvSpPr/>
              <p:nvPr/>
            </p:nvSpPr>
            <p:spPr bwMode="auto">
              <a:xfrm>
                <a:off x="7848600" y="1657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8" name="Explosion 1 37"/>
              <p:cNvSpPr/>
              <p:nvPr/>
            </p:nvSpPr>
            <p:spPr bwMode="auto">
              <a:xfrm>
                <a:off x="6858000" y="3028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9" name="Explosion 1 38"/>
              <p:cNvSpPr/>
              <p:nvPr/>
            </p:nvSpPr>
            <p:spPr bwMode="auto">
              <a:xfrm>
                <a:off x="6934200" y="2266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0" name="Explosion 1 39"/>
              <p:cNvSpPr/>
              <p:nvPr/>
            </p:nvSpPr>
            <p:spPr bwMode="auto">
              <a:xfrm>
                <a:off x="6324600" y="1733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1" name="Explosion 1 40"/>
              <p:cNvSpPr/>
              <p:nvPr/>
            </p:nvSpPr>
            <p:spPr bwMode="auto">
              <a:xfrm>
                <a:off x="5943600" y="3028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2" name="Explosion 1 41"/>
              <p:cNvSpPr/>
              <p:nvPr/>
            </p:nvSpPr>
            <p:spPr bwMode="auto">
              <a:xfrm>
                <a:off x="3657600" y="3409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3" name="Explosion 1 42"/>
              <p:cNvSpPr/>
              <p:nvPr/>
            </p:nvSpPr>
            <p:spPr bwMode="auto">
              <a:xfrm>
                <a:off x="1905000" y="2343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C000"/>
                  </a:solidFill>
                  <a:effectLst/>
                  <a:latin typeface="Times New Roman" pitchFamily="18" charset="0"/>
                </a:endParaRPr>
              </a:p>
            </p:txBody>
          </p:sp>
          <p:sp>
            <p:nvSpPr>
              <p:cNvPr id="44" name="Explosion 1 43"/>
              <p:cNvSpPr/>
              <p:nvPr/>
            </p:nvSpPr>
            <p:spPr bwMode="auto">
              <a:xfrm>
                <a:off x="5715000" y="1200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1" name="TextBox 50"/>
              <p:cNvSpPr txBox="1"/>
              <p:nvPr/>
            </p:nvSpPr>
            <p:spPr>
              <a:xfrm>
                <a:off x="2311355" y="980408"/>
                <a:ext cx="1727245" cy="338554"/>
              </a:xfrm>
              <a:prstGeom prst="rect">
                <a:avLst/>
              </a:prstGeom>
              <a:noFill/>
            </p:spPr>
            <p:txBody>
              <a:bodyPr wrap="square" rtlCol="0">
                <a:spAutoFit/>
              </a:bodyPr>
              <a:lstStyle/>
              <a:p>
                <a:r>
                  <a:rPr lang="en-US" sz="1600" b="1" dirty="0" smtClean="0">
                    <a:solidFill>
                      <a:schemeClr val="tx2">
                        <a:lumMod val="75000"/>
                      </a:schemeClr>
                    </a:solidFill>
                    <a:latin typeface="Levenim MT" panose="02010502060101010101" pitchFamily="2" charset="-79"/>
                    <a:cs typeface="Levenim MT" panose="02010502060101010101" pitchFamily="2" charset="-79"/>
                  </a:rPr>
                  <a:t>Portland, OR</a:t>
                </a:r>
                <a:endParaRPr lang="en-US" sz="1600" b="1" dirty="0">
                  <a:solidFill>
                    <a:schemeClr val="tx2">
                      <a:lumMod val="75000"/>
                    </a:schemeClr>
                  </a:solidFill>
                  <a:latin typeface="Levenim MT" panose="02010502060101010101" pitchFamily="2" charset="-79"/>
                  <a:cs typeface="Levenim MT" panose="02010502060101010101" pitchFamily="2" charset="-79"/>
                </a:endParaRPr>
              </a:p>
            </p:txBody>
          </p:sp>
          <p:sp>
            <p:nvSpPr>
              <p:cNvPr id="52" name="TextBox 51"/>
              <p:cNvSpPr txBox="1"/>
              <p:nvPr/>
            </p:nvSpPr>
            <p:spPr>
              <a:xfrm>
                <a:off x="2265591" y="2783473"/>
                <a:ext cx="2154009" cy="338554"/>
              </a:xfrm>
              <a:prstGeom prst="rect">
                <a:avLst/>
              </a:prstGeom>
              <a:noFill/>
            </p:spPr>
            <p:txBody>
              <a:bodyPr wrap="square" rtlCol="0">
                <a:spAutoFit/>
              </a:bodyPr>
              <a:lstStyle/>
              <a:p>
                <a:r>
                  <a:rPr lang="en-US" sz="1600" b="1" dirty="0" smtClean="0">
                    <a:solidFill>
                      <a:schemeClr val="tx2">
                        <a:lumMod val="75000"/>
                      </a:schemeClr>
                    </a:solidFill>
                    <a:latin typeface="Levenim MT" panose="02010502060101010101" pitchFamily="2" charset="-79"/>
                    <a:cs typeface="Levenim MT" panose="02010502060101010101" pitchFamily="2" charset="-79"/>
                  </a:rPr>
                  <a:t>Loma Linda, CA</a:t>
                </a:r>
                <a:endParaRPr lang="en-US" sz="1600" b="1" dirty="0">
                  <a:solidFill>
                    <a:schemeClr val="tx2">
                      <a:lumMod val="75000"/>
                    </a:schemeClr>
                  </a:solidFill>
                  <a:latin typeface="Levenim MT" panose="02010502060101010101" pitchFamily="2" charset="-79"/>
                  <a:cs typeface="Levenim MT" panose="02010502060101010101" pitchFamily="2" charset="-79"/>
                </a:endParaRPr>
              </a:p>
            </p:txBody>
          </p:sp>
          <p:sp>
            <p:nvSpPr>
              <p:cNvPr id="53" name="TextBox 52"/>
              <p:cNvSpPr txBox="1"/>
              <p:nvPr/>
            </p:nvSpPr>
            <p:spPr>
              <a:xfrm>
                <a:off x="2554705" y="3164473"/>
                <a:ext cx="2154009" cy="338554"/>
              </a:xfrm>
              <a:prstGeom prst="rect">
                <a:avLst/>
              </a:prstGeom>
              <a:noFill/>
            </p:spPr>
            <p:txBody>
              <a:bodyPr wrap="square" rtlCol="0">
                <a:spAutoFit/>
              </a:bodyPr>
              <a:lstStyle/>
              <a:p>
                <a:r>
                  <a:rPr lang="en-US" sz="1600" b="1" dirty="0" smtClean="0">
                    <a:solidFill>
                      <a:schemeClr val="tx2">
                        <a:lumMod val="75000"/>
                      </a:schemeClr>
                    </a:solidFill>
                    <a:latin typeface="Levenim MT" panose="02010502060101010101" pitchFamily="2" charset="-79"/>
                    <a:cs typeface="Levenim MT" panose="02010502060101010101" pitchFamily="2" charset="-79"/>
                  </a:rPr>
                  <a:t>San Diego, CA</a:t>
                </a:r>
                <a:endParaRPr lang="en-US" sz="1600" b="1" dirty="0">
                  <a:solidFill>
                    <a:schemeClr val="tx2">
                      <a:lumMod val="75000"/>
                    </a:schemeClr>
                  </a:solidFill>
                  <a:latin typeface="Levenim MT" panose="02010502060101010101" pitchFamily="2" charset="-79"/>
                  <a:cs typeface="Levenim MT" panose="02010502060101010101" pitchFamily="2" charset="-79"/>
                </a:endParaRPr>
              </a:p>
            </p:txBody>
          </p:sp>
          <p:sp>
            <p:nvSpPr>
              <p:cNvPr id="54" name="TextBox 53"/>
              <p:cNvSpPr txBox="1"/>
              <p:nvPr/>
            </p:nvSpPr>
            <p:spPr>
              <a:xfrm>
                <a:off x="5008791" y="1928396"/>
                <a:ext cx="2154009" cy="338554"/>
              </a:xfrm>
              <a:prstGeom prst="rect">
                <a:avLst/>
              </a:prstGeom>
              <a:noFill/>
            </p:spPr>
            <p:txBody>
              <a:bodyPr wrap="square" rtlCol="0">
                <a:spAutoFit/>
              </a:bodyPr>
              <a:lstStyle/>
              <a:p>
                <a:r>
                  <a:rPr lang="en-US" sz="1600" b="1" dirty="0" smtClean="0">
                    <a:solidFill>
                      <a:schemeClr val="tx2">
                        <a:lumMod val="75000"/>
                      </a:schemeClr>
                    </a:solidFill>
                    <a:latin typeface="Levenim MT" panose="02010502060101010101" pitchFamily="2" charset="-79"/>
                    <a:cs typeface="Levenim MT" panose="02010502060101010101" pitchFamily="2" charset="-79"/>
                  </a:rPr>
                  <a:t>Indianapolis, IN</a:t>
                </a:r>
                <a:endParaRPr lang="en-US" sz="1600" b="1" dirty="0">
                  <a:solidFill>
                    <a:schemeClr val="tx2">
                      <a:lumMod val="75000"/>
                    </a:schemeClr>
                  </a:solidFill>
                  <a:latin typeface="Levenim MT" panose="02010502060101010101" pitchFamily="2" charset="-79"/>
                  <a:cs typeface="Levenim MT" panose="02010502060101010101" pitchFamily="2" charset="-79"/>
                </a:endParaRPr>
              </a:p>
            </p:txBody>
          </p:sp>
          <p:sp>
            <p:nvSpPr>
              <p:cNvPr id="55" name="TextBox 54"/>
              <p:cNvSpPr txBox="1"/>
              <p:nvPr/>
            </p:nvSpPr>
            <p:spPr>
              <a:xfrm>
                <a:off x="6705600" y="2343150"/>
                <a:ext cx="1514330" cy="338554"/>
              </a:xfrm>
              <a:prstGeom prst="rect">
                <a:avLst/>
              </a:prstGeom>
              <a:noFill/>
            </p:spPr>
            <p:txBody>
              <a:bodyPr wrap="square" rtlCol="0">
                <a:spAutoFit/>
              </a:bodyPr>
              <a:lstStyle/>
              <a:p>
                <a:r>
                  <a:rPr lang="en-US" sz="1600" b="1" dirty="0" smtClean="0">
                    <a:solidFill>
                      <a:schemeClr val="tx2">
                        <a:lumMod val="75000"/>
                      </a:schemeClr>
                    </a:solidFill>
                    <a:latin typeface="Levenim MT" panose="02010502060101010101" pitchFamily="2" charset="-79"/>
                    <a:cs typeface="Levenim MT" panose="02010502060101010101" pitchFamily="2" charset="-79"/>
                  </a:rPr>
                  <a:t>Hampton, VA</a:t>
                </a:r>
                <a:endParaRPr lang="en-US" sz="1600" b="1" dirty="0">
                  <a:solidFill>
                    <a:schemeClr val="tx2">
                      <a:lumMod val="75000"/>
                    </a:schemeClr>
                  </a:solidFill>
                  <a:latin typeface="Levenim MT" panose="02010502060101010101" pitchFamily="2" charset="-79"/>
                  <a:cs typeface="Levenim MT" panose="02010502060101010101" pitchFamily="2" charset="-79"/>
                </a:endParaRPr>
              </a:p>
            </p:txBody>
          </p:sp>
          <p:sp>
            <p:nvSpPr>
              <p:cNvPr id="56" name="TextBox 55"/>
              <p:cNvSpPr txBox="1"/>
              <p:nvPr/>
            </p:nvSpPr>
            <p:spPr>
              <a:xfrm>
                <a:off x="5301916" y="4307473"/>
                <a:ext cx="1784684" cy="338554"/>
              </a:xfrm>
              <a:prstGeom prst="rect">
                <a:avLst/>
              </a:prstGeom>
              <a:noFill/>
            </p:spPr>
            <p:txBody>
              <a:bodyPr wrap="square" rtlCol="0">
                <a:spAutoFit/>
              </a:bodyPr>
              <a:lstStyle/>
              <a:p>
                <a:r>
                  <a:rPr lang="en-US" sz="1600" b="1" dirty="0" smtClean="0">
                    <a:solidFill>
                      <a:schemeClr val="tx2">
                        <a:lumMod val="75000"/>
                      </a:schemeClr>
                    </a:solidFill>
                    <a:latin typeface="Levenim MT" panose="02010502060101010101" pitchFamily="2" charset="-79"/>
                    <a:cs typeface="Levenim MT" panose="02010502060101010101" pitchFamily="2" charset="-79"/>
                  </a:rPr>
                  <a:t>San Antonio, TX</a:t>
                </a:r>
                <a:endParaRPr lang="en-US" sz="1600" b="1" dirty="0">
                  <a:solidFill>
                    <a:schemeClr val="tx2">
                      <a:lumMod val="75000"/>
                    </a:schemeClr>
                  </a:solidFill>
                  <a:latin typeface="Levenim MT" panose="02010502060101010101" pitchFamily="2" charset="-79"/>
                  <a:cs typeface="Levenim MT" panose="02010502060101010101" pitchFamily="2" charset="-79"/>
                </a:endParaRPr>
              </a:p>
            </p:txBody>
          </p:sp>
          <p:sp>
            <p:nvSpPr>
              <p:cNvPr id="57" name="Explosion 1 56"/>
              <p:cNvSpPr/>
              <p:nvPr/>
            </p:nvSpPr>
            <p:spPr bwMode="auto">
              <a:xfrm>
                <a:off x="5219700" y="24167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8" name="Explosion 1 57"/>
              <p:cNvSpPr/>
              <p:nvPr/>
            </p:nvSpPr>
            <p:spPr bwMode="auto">
              <a:xfrm>
                <a:off x="3505200" y="1885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9" name="Explosion 1 58"/>
              <p:cNvSpPr/>
              <p:nvPr/>
            </p:nvSpPr>
            <p:spPr bwMode="auto">
              <a:xfrm>
                <a:off x="6781800" y="2266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0" name="Rectangle 59"/>
              <p:cNvSpPr/>
              <p:nvPr/>
            </p:nvSpPr>
            <p:spPr>
              <a:xfrm>
                <a:off x="5181600" y="285750"/>
                <a:ext cx="3399561" cy="615553"/>
              </a:xfrm>
              <a:prstGeom prst="rect">
                <a:avLst/>
              </a:prstGeom>
            </p:spPr>
            <p:txBody>
              <a:bodyPr wrap="square">
                <a:spAutoFit/>
              </a:bodyPr>
              <a:lstStyle/>
              <a:p>
                <a:pPr marL="0" indent="0">
                  <a:lnSpc>
                    <a:spcPts val="4000"/>
                  </a:lnSpc>
                </a:pPr>
                <a:r>
                  <a:rPr lang="en-US" sz="2800" b="1" dirty="0" smtClean="0">
                    <a:solidFill>
                      <a:srgbClr val="FFC000"/>
                    </a:solidFill>
                    <a:latin typeface="Levenim MT" panose="02010502060101010101" pitchFamily="2" charset="-79"/>
                    <a:cs typeface="Levenim MT" panose="02010502060101010101" pitchFamily="2" charset="-79"/>
                  </a:rPr>
                  <a:t>30</a:t>
                </a:r>
                <a:r>
                  <a:rPr lang="en-US" sz="2000" b="1" dirty="0" smtClean="0">
                    <a:solidFill>
                      <a:srgbClr val="FFC000"/>
                    </a:solidFill>
                    <a:latin typeface="Levenim MT" panose="02010502060101010101" pitchFamily="2" charset="-79"/>
                    <a:cs typeface="Levenim MT" panose="02010502060101010101" pitchFamily="2" charset="-79"/>
                  </a:rPr>
                  <a:t> </a:t>
                </a:r>
                <a:r>
                  <a:rPr lang="en-US" sz="3600" b="1" dirty="0" smtClean="0">
                    <a:solidFill>
                      <a:srgbClr val="FFC000"/>
                    </a:solidFill>
                    <a:latin typeface="Levenim MT" panose="02010502060101010101" pitchFamily="2" charset="-79"/>
                    <a:cs typeface="Levenim MT" panose="02010502060101010101" pitchFamily="2" charset="-79"/>
                  </a:rPr>
                  <a:t>Locations</a:t>
                </a:r>
                <a:endParaRPr lang="en-US" sz="3600" b="1" dirty="0">
                  <a:solidFill>
                    <a:srgbClr val="FFC000"/>
                  </a:solidFill>
                  <a:latin typeface="Levenim MT" panose="02010502060101010101" pitchFamily="2" charset="-79"/>
                  <a:cs typeface="Levenim MT" panose="02010502060101010101" pitchFamily="2" charset="-79"/>
                </a:endParaRPr>
              </a:p>
            </p:txBody>
          </p:sp>
        </p:grpSp>
      </p:grpSp>
    </p:spTree>
    <p:extLst>
      <p:ext uri="{BB962C8B-B14F-4D97-AF65-F5344CB8AC3E}">
        <p14:creationId xmlns:p14="http://schemas.microsoft.com/office/powerpoint/2010/main" val="41357462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2952750"/>
            <a:ext cx="2667000" cy="2057400"/>
          </a:xfrm>
        </p:spPr>
        <p:txBody>
          <a:bodyPr/>
          <a:lstStyle/>
          <a:p>
            <a:pPr algn="l">
              <a:lnSpc>
                <a:spcPts val="4000"/>
              </a:lnSpc>
            </a:pPr>
            <a:r>
              <a:rPr lang="en-US" sz="4000" dirty="0" smtClean="0">
                <a:solidFill>
                  <a:schemeClr val="accent2">
                    <a:lumMod val="50000"/>
                  </a:schemeClr>
                </a:solidFill>
              </a:rPr>
              <a:t>FY15 </a:t>
            </a:r>
            <a:r>
              <a:rPr lang="en-US" sz="4000" dirty="0" err="1" smtClean="0">
                <a:solidFill>
                  <a:schemeClr val="accent2">
                    <a:lumMod val="50000"/>
                  </a:schemeClr>
                </a:solidFill>
              </a:rPr>
              <a:t>eHMP</a:t>
            </a:r>
            <a:r>
              <a:rPr lang="en-US" sz="4000" dirty="0" smtClean="0">
                <a:solidFill>
                  <a:schemeClr val="accent2">
                    <a:lumMod val="50000"/>
                  </a:schemeClr>
                </a:solidFill>
              </a:rPr>
              <a:t/>
            </a:r>
            <a:br>
              <a:rPr lang="en-US" sz="4000" dirty="0" smtClean="0">
                <a:solidFill>
                  <a:schemeClr val="accent2">
                    <a:lumMod val="50000"/>
                  </a:schemeClr>
                </a:solidFill>
              </a:rPr>
            </a:br>
            <a:r>
              <a:rPr lang="en-US" sz="4000" dirty="0" smtClean="0">
                <a:solidFill>
                  <a:schemeClr val="accent2">
                    <a:lumMod val="50000"/>
                  </a:schemeClr>
                </a:solidFill>
              </a:rPr>
              <a:t>Release </a:t>
            </a:r>
            <a:br>
              <a:rPr lang="en-US" sz="4000" dirty="0" smtClean="0">
                <a:solidFill>
                  <a:schemeClr val="accent2">
                    <a:lumMod val="50000"/>
                  </a:schemeClr>
                </a:solidFill>
              </a:rPr>
            </a:br>
            <a:r>
              <a:rPr lang="en-US" sz="4000" dirty="0" smtClean="0">
                <a:solidFill>
                  <a:schemeClr val="accent2">
                    <a:lumMod val="50000"/>
                  </a:schemeClr>
                </a:solidFill>
              </a:rPr>
              <a:t>Schedule</a:t>
            </a:r>
            <a:endParaRPr lang="en-US" sz="4000" dirty="0">
              <a:solidFill>
                <a:schemeClr val="accent2">
                  <a:lumMod val="50000"/>
                </a:schemeClr>
              </a:solidFill>
            </a:endParaRPr>
          </a:p>
        </p:txBody>
      </p:sp>
      <p:grpSp>
        <p:nvGrpSpPr>
          <p:cNvPr id="4" name="Group 3" descr="Map of US showing 152 expansion location"/>
          <p:cNvGrpSpPr/>
          <p:nvPr/>
        </p:nvGrpSpPr>
        <p:grpSpPr>
          <a:xfrm>
            <a:off x="181838" y="133351"/>
            <a:ext cx="8733562" cy="4881315"/>
            <a:chOff x="181838" y="133351"/>
            <a:chExt cx="8733562" cy="4881315"/>
          </a:xfrm>
        </p:grpSpPr>
        <p:grpSp>
          <p:nvGrpSpPr>
            <p:cNvPr id="20" name="Group 19"/>
            <p:cNvGrpSpPr/>
            <p:nvPr/>
          </p:nvGrpSpPr>
          <p:grpSpPr>
            <a:xfrm>
              <a:off x="1752600" y="133351"/>
              <a:ext cx="7162800" cy="4881315"/>
              <a:chOff x="1752600" y="133351"/>
              <a:chExt cx="7162800" cy="4881315"/>
            </a:xfrm>
          </p:grpSpPr>
          <p:pic>
            <p:nvPicPr>
              <p:cNvPr id="5" name="Picture 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128" b="88611" l="0" r="100000"/>
                        </a14:imgEffect>
                        <a14:imgEffect>
                          <a14:artisticChalkSketch/>
                        </a14:imgEffect>
                      </a14:imgLayer>
                    </a14:imgProps>
                  </a:ext>
                  <a:ext uri="{28A0092B-C50C-407E-A947-70E740481C1C}">
                    <a14:useLocalDpi xmlns:a14="http://schemas.microsoft.com/office/drawing/2010/main" val="0"/>
                  </a:ext>
                </a:extLst>
              </a:blip>
              <a:srcRect t="16297" b="15555"/>
              <a:stretch/>
            </p:blipFill>
            <p:spPr>
              <a:xfrm>
                <a:off x="1752600" y="133351"/>
                <a:ext cx="7162800" cy="4881315"/>
              </a:xfrm>
              <a:prstGeom prst="rect">
                <a:avLst/>
              </a:prstGeom>
            </p:spPr>
          </p:pic>
          <p:sp>
            <p:nvSpPr>
              <p:cNvPr id="2" name="Explosion 1 1"/>
              <p:cNvSpPr/>
              <p:nvPr/>
            </p:nvSpPr>
            <p:spPr bwMode="auto">
              <a:xfrm>
                <a:off x="2209800" y="10477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Explosion 1 9"/>
              <p:cNvSpPr/>
              <p:nvPr/>
            </p:nvSpPr>
            <p:spPr bwMode="auto">
              <a:xfrm>
                <a:off x="2133600" y="28765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Explosion 1 10"/>
              <p:cNvSpPr/>
              <p:nvPr/>
            </p:nvSpPr>
            <p:spPr bwMode="auto">
              <a:xfrm>
                <a:off x="2438400" y="32575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Explosion 1 11"/>
              <p:cNvSpPr/>
              <p:nvPr/>
            </p:nvSpPr>
            <p:spPr bwMode="auto">
              <a:xfrm>
                <a:off x="6705600" y="19621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Explosion 1 12"/>
              <p:cNvSpPr/>
              <p:nvPr/>
            </p:nvSpPr>
            <p:spPr bwMode="auto">
              <a:xfrm>
                <a:off x="5067300" y="44005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Explosion 1 13"/>
              <p:cNvSpPr/>
              <p:nvPr/>
            </p:nvSpPr>
            <p:spPr bwMode="auto">
              <a:xfrm>
                <a:off x="8023058" y="2038350"/>
                <a:ext cx="152400" cy="152400"/>
              </a:xfrm>
              <a:prstGeom prst="irregularSeal1">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9" name="Rectangle 8"/>
            <p:cNvSpPr/>
            <p:nvPr/>
          </p:nvSpPr>
          <p:spPr>
            <a:xfrm>
              <a:off x="181838" y="159497"/>
              <a:ext cx="1570761" cy="1118255"/>
            </a:xfrm>
            <a:prstGeom prst="rect">
              <a:avLst/>
            </a:prstGeom>
          </p:spPr>
          <p:txBody>
            <a:bodyPr wrap="square">
              <a:spAutoFit/>
            </a:bodyPr>
            <a:lstStyle/>
            <a:p>
              <a:pPr marL="0" indent="0">
                <a:lnSpc>
                  <a:spcPts val="4000"/>
                </a:lnSpc>
              </a:pPr>
              <a:r>
                <a:rPr lang="en-US" sz="4400" dirty="0" smtClean="0">
                  <a:solidFill>
                    <a:schemeClr val="accent5">
                      <a:lumMod val="75000"/>
                    </a:schemeClr>
                  </a:solidFill>
                  <a:latin typeface="Levenim MT" panose="02010502060101010101" pitchFamily="2" charset="-79"/>
                  <a:cs typeface="Levenim MT" panose="02010502060101010101" pitchFamily="2" charset="-79"/>
                </a:rPr>
                <a:t>Dec 2015</a:t>
              </a:r>
              <a:endParaRPr lang="en-US" sz="4400" dirty="0">
                <a:solidFill>
                  <a:schemeClr val="accent5">
                    <a:lumMod val="75000"/>
                  </a:schemeClr>
                </a:solidFill>
                <a:latin typeface="Levenim MT" panose="02010502060101010101" pitchFamily="2" charset="-79"/>
                <a:cs typeface="Levenim MT" panose="02010502060101010101" pitchFamily="2" charset="-79"/>
              </a:endParaRPr>
            </a:p>
          </p:txBody>
        </p:sp>
        <p:sp>
          <p:nvSpPr>
            <p:cNvPr id="21" name="Explosion 1 20"/>
            <p:cNvSpPr/>
            <p:nvPr/>
          </p:nvSpPr>
          <p:spPr bwMode="auto">
            <a:xfrm>
              <a:off x="7239000" y="1809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Explosion 1 23"/>
            <p:cNvSpPr/>
            <p:nvPr/>
          </p:nvSpPr>
          <p:spPr bwMode="auto">
            <a:xfrm>
              <a:off x="3314131" y="182823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Explosion 1 24"/>
            <p:cNvSpPr/>
            <p:nvPr/>
          </p:nvSpPr>
          <p:spPr bwMode="auto">
            <a:xfrm>
              <a:off x="7870658" y="198063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Explosion 1 25"/>
            <p:cNvSpPr/>
            <p:nvPr/>
          </p:nvSpPr>
          <p:spPr bwMode="auto">
            <a:xfrm>
              <a:off x="7620000" y="3979094"/>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Explosion 1 26"/>
            <p:cNvSpPr/>
            <p:nvPr/>
          </p:nvSpPr>
          <p:spPr bwMode="auto">
            <a:xfrm>
              <a:off x="5067300" y="22643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Explosion 1 28"/>
            <p:cNvSpPr/>
            <p:nvPr/>
          </p:nvSpPr>
          <p:spPr bwMode="auto">
            <a:xfrm>
              <a:off x="4647063" y="25740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Explosion 1 29"/>
            <p:cNvSpPr/>
            <p:nvPr/>
          </p:nvSpPr>
          <p:spPr bwMode="auto">
            <a:xfrm>
              <a:off x="5257800" y="2190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Explosion 1 30"/>
            <p:cNvSpPr/>
            <p:nvPr/>
          </p:nvSpPr>
          <p:spPr bwMode="auto">
            <a:xfrm>
              <a:off x="5791200" y="24978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2" name="Explosion 1 31"/>
            <p:cNvSpPr/>
            <p:nvPr/>
          </p:nvSpPr>
          <p:spPr bwMode="auto">
            <a:xfrm>
              <a:off x="6019800" y="2343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Explosion 1 33"/>
            <p:cNvSpPr/>
            <p:nvPr/>
          </p:nvSpPr>
          <p:spPr bwMode="auto">
            <a:xfrm>
              <a:off x="8229600" y="1352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Explosion 1 34"/>
            <p:cNvSpPr/>
            <p:nvPr/>
          </p:nvSpPr>
          <p:spPr bwMode="auto">
            <a:xfrm>
              <a:off x="8077200" y="1504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6" name="Explosion 1 35"/>
            <p:cNvSpPr/>
            <p:nvPr/>
          </p:nvSpPr>
          <p:spPr bwMode="auto">
            <a:xfrm>
              <a:off x="8077200" y="1657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7" name="Explosion 1 36"/>
            <p:cNvSpPr/>
            <p:nvPr/>
          </p:nvSpPr>
          <p:spPr bwMode="auto">
            <a:xfrm>
              <a:off x="7848600" y="1657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8" name="Explosion 1 37"/>
            <p:cNvSpPr/>
            <p:nvPr/>
          </p:nvSpPr>
          <p:spPr bwMode="auto">
            <a:xfrm>
              <a:off x="6858000" y="3028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9" name="Explosion 1 38"/>
            <p:cNvSpPr/>
            <p:nvPr/>
          </p:nvSpPr>
          <p:spPr bwMode="auto">
            <a:xfrm>
              <a:off x="6934200" y="2266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0" name="Explosion 1 39"/>
            <p:cNvSpPr/>
            <p:nvPr/>
          </p:nvSpPr>
          <p:spPr bwMode="auto">
            <a:xfrm>
              <a:off x="6324600" y="1733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1" name="Explosion 1 40"/>
            <p:cNvSpPr/>
            <p:nvPr/>
          </p:nvSpPr>
          <p:spPr bwMode="auto">
            <a:xfrm>
              <a:off x="5943600" y="3028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2" name="Explosion 1 41"/>
            <p:cNvSpPr/>
            <p:nvPr/>
          </p:nvSpPr>
          <p:spPr bwMode="auto">
            <a:xfrm>
              <a:off x="3657600" y="3409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3" name="Explosion 1 42"/>
            <p:cNvSpPr/>
            <p:nvPr/>
          </p:nvSpPr>
          <p:spPr bwMode="auto">
            <a:xfrm>
              <a:off x="1905000" y="2343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4" name="Explosion 1 43"/>
            <p:cNvSpPr/>
            <p:nvPr/>
          </p:nvSpPr>
          <p:spPr bwMode="auto">
            <a:xfrm>
              <a:off x="5715000" y="1200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1" name="Explosion 1 60"/>
            <p:cNvSpPr/>
            <p:nvPr/>
          </p:nvSpPr>
          <p:spPr bwMode="auto">
            <a:xfrm>
              <a:off x="2706237" y="23405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2" name="Explosion 1 61"/>
            <p:cNvSpPr/>
            <p:nvPr/>
          </p:nvSpPr>
          <p:spPr bwMode="auto">
            <a:xfrm>
              <a:off x="2286000" y="26502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3" name="Explosion 1 62"/>
            <p:cNvSpPr/>
            <p:nvPr/>
          </p:nvSpPr>
          <p:spPr bwMode="auto">
            <a:xfrm>
              <a:off x="2896737" y="2266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4" name="Explosion 1 63"/>
            <p:cNvSpPr/>
            <p:nvPr/>
          </p:nvSpPr>
          <p:spPr bwMode="auto">
            <a:xfrm>
              <a:off x="3430137" y="25740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5" name="Explosion 1 64"/>
            <p:cNvSpPr/>
            <p:nvPr/>
          </p:nvSpPr>
          <p:spPr bwMode="auto">
            <a:xfrm>
              <a:off x="3658737" y="2419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6" name="Explosion 1 65"/>
            <p:cNvSpPr/>
            <p:nvPr/>
          </p:nvSpPr>
          <p:spPr bwMode="auto">
            <a:xfrm>
              <a:off x="3811137" y="2800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7" name="Explosion 1 66"/>
            <p:cNvSpPr/>
            <p:nvPr/>
          </p:nvSpPr>
          <p:spPr bwMode="auto">
            <a:xfrm>
              <a:off x="4496937" y="3105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8" name="Explosion 1 67"/>
            <p:cNvSpPr/>
            <p:nvPr/>
          </p:nvSpPr>
          <p:spPr bwMode="auto">
            <a:xfrm>
              <a:off x="3582537" y="3105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Explosion 1 68"/>
            <p:cNvSpPr/>
            <p:nvPr/>
          </p:nvSpPr>
          <p:spPr bwMode="auto">
            <a:xfrm>
              <a:off x="3468237" y="31787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Explosion 1 69"/>
            <p:cNvSpPr/>
            <p:nvPr/>
          </p:nvSpPr>
          <p:spPr bwMode="auto">
            <a:xfrm>
              <a:off x="3048000" y="34884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Explosion 1 70"/>
            <p:cNvSpPr/>
            <p:nvPr/>
          </p:nvSpPr>
          <p:spPr bwMode="auto">
            <a:xfrm>
              <a:off x="3658737" y="3105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Explosion 1 71"/>
            <p:cNvSpPr/>
            <p:nvPr/>
          </p:nvSpPr>
          <p:spPr bwMode="auto">
            <a:xfrm>
              <a:off x="4192137" y="34122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3" name="Explosion 1 72"/>
            <p:cNvSpPr/>
            <p:nvPr/>
          </p:nvSpPr>
          <p:spPr bwMode="auto">
            <a:xfrm>
              <a:off x="4420737" y="3257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4" name="Explosion 1 73"/>
            <p:cNvSpPr/>
            <p:nvPr/>
          </p:nvSpPr>
          <p:spPr bwMode="auto">
            <a:xfrm>
              <a:off x="4573137" y="3638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Explosion 1 74"/>
            <p:cNvSpPr/>
            <p:nvPr/>
          </p:nvSpPr>
          <p:spPr bwMode="auto">
            <a:xfrm>
              <a:off x="5258937" y="3943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Explosion 1 75"/>
            <p:cNvSpPr/>
            <p:nvPr/>
          </p:nvSpPr>
          <p:spPr bwMode="auto">
            <a:xfrm>
              <a:off x="4344537" y="3943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Explosion 1 76"/>
            <p:cNvSpPr/>
            <p:nvPr/>
          </p:nvSpPr>
          <p:spPr bwMode="auto">
            <a:xfrm>
              <a:off x="5219700" y="32549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Explosion 1 77"/>
            <p:cNvSpPr/>
            <p:nvPr/>
          </p:nvSpPr>
          <p:spPr bwMode="auto">
            <a:xfrm>
              <a:off x="4799463" y="35646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9" name="Explosion 1 78"/>
            <p:cNvSpPr/>
            <p:nvPr/>
          </p:nvSpPr>
          <p:spPr bwMode="auto">
            <a:xfrm>
              <a:off x="5410200" y="3181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4" name="Explosion 1 83"/>
            <p:cNvSpPr/>
            <p:nvPr/>
          </p:nvSpPr>
          <p:spPr bwMode="auto">
            <a:xfrm>
              <a:off x="6096000" y="4019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5" name="Explosion 1 84"/>
            <p:cNvSpPr/>
            <p:nvPr/>
          </p:nvSpPr>
          <p:spPr bwMode="auto">
            <a:xfrm>
              <a:off x="2553837" y="12737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6" name="Explosion 1 85"/>
            <p:cNvSpPr/>
            <p:nvPr/>
          </p:nvSpPr>
          <p:spPr bwMode="auto">
            <a:xfrm>
              <a:off x="2133600" y="15834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7" name="Explosion 1 86"/>
            <p:cNvSpPr/>
            <p:nvPr/>
          </p:nvSpPr>
          <p:spPr bwMode="auto">
            <a:xfrm>
              <a:off x="2744337" y="1200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8" name="Explosion 1 87"/>
            <p:cNvSpPr/>
            <p:nvPr/>
          </p:nvSpPr>
          <p:spPr bwMode="auto">
            <a:xfrm>
              <a:off x="3277737" y="15072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9" name="Explosion 1 88"/>
            <p:cNvSpPr/>
            <p:nvPr/>
          </p:nvSpPr>
          <p:spPr bwMode="auto">
            <a:xfrm>
              <a:off x="3506337" y="1352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0" name="Explosion 1 89"/>
            <p:cNvSpPr/>
            <p:nvPr/>
          </p:nvSpPr>
          <p:spPr bwMode="auto">
            <a:xfrm>
              <a:off x="3658737" y="1733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1" name="Explosion 1 90"/>
            <p:cNvSpPr/>
            <p:nvPr/>
          </p:nvSpPr>
          <p:spPr bwMode="auto">
            <a:xfrm>
              <a:off x="4344537" y="2038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2" name="Explosion 1 91"/>
            <p:cNvSpPr/>
            <p:nvPr/>
          </p:nvSpPr>
          <p:spPr bwMode="auto">
            <a:xfrm>
              <a:off x="3430137" y="2038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3" name="Explosion 1 92"/>
            <p:cNvSpPr/>
            <p:nvPr/>
          </p:nvSpPr>
          <p:spPr bwMode="auto">
            <a:xfrm>
              <a:off x="3695700" y="14261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4" name="Explosion 1 93"/>
            <p:cNvSpPr/>
            <p:nvPr/>
          </p:nvSpPr>
          <p:spPr bwMode="auto">
            <a:xfrm>
              <a:off x="3275463" y="17358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5" name="Explosion 1 94"/>
            <p:cNvSpPr/>
            <p:nvPr/>
          </p:nvSpPr>
          <p:spPr bwMode="auto">
            <a:xfrm>
              <a:off x="3886200" y="1352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6" name="Explosion 1 95"/>
            <p:cNvSpPr/>
            <p:nvPr/>
          </p:nvSpPr>
          <p:spPr bwMode="auto">
            <a:xfrm>
              <a:off x="4419600" y="16596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7" name="Explosion 1 96"/>
            <p:cNvSpPr/>
            <p:nvPr/>
          </p:nvSpPr>
          <p:spPr bwMode="auto">
            <a:xfrm>
              <a:off x="4648200" y="1504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8" name="Explosion 1 97"/>
            <p:cNvSpPr/>
            <p:nvPr/>
          </p:nvSpPr>
          <p:spPr bwMode="auto">
            <a:xfrm>
              <a:off x="4800600" y="1885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9" name="Explosion 1 98"/>
            <p:cNvSpPr/>
            <p:nvPr/>
          </p:nvSpPr>
          <p:spPr bwMode="auto">
            <a:xfrm>
              <a:off x="5486400" y="2190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0" name="Explosion 1 99"/>
            <p:cNvSpPr/>
            <p:nvPr/>
          </p:nvSpPr>
          <p:spPr bwMode="auto">
            <a:xfrm>
              <a:off x="4572000" y="2190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1" name="Explosion 1 100"/>
            <p:cNvSpPr/>
            <p:nvPr/>
          </p:nvSpPr>
          <p:spPr bwMode="auto">
            <a:xfrm>
              <a:off x="5219700" y="18833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2" name="Explosion 1 101"/>
            <p:cNvSpPr/>
            <p:nvPr/>
          </p:nvSpPr>
          <p:spPr bwMode="auto">
            <a:xfrm>
              <a:off x="4799463" y="21930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3" name="Explosion 1 102"/>
            <p:cNvSpPr/>
            <p:nvPr/>
          </p:nvSpPr>
          <p:spPr bwMode="auto">
            <a:xfrm>
              <a:off x="5410200" y="1809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4" name="Explosion 1 103"/>
            <p:cNvSpPr/>
            <p:nvPr/>
          </p:nvSpPr>
          <p:spPr bwMode="auto">
            <a:xfrm>
              <a:off x="5943600" y="21168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5" name="Explosion 1 104"/>
            <p:cNvSpPr/>
            <p:nvPr/>
          </p:nvSpPr>
          <p:spPr bwMode="auto">
            <a:xfrm>
              <a:off x="6172200" y="1962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6" name="Explosion 1 105"/>
            <p:cNvSpPr/>
            <p:nvPr/>
          </p:nvSpPr>
          <p:spPr bwMode="auto">
            <a:xfrm>
              <a:off x="6324600" y="2343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7" name="Explosion 1 106"/>
            <p:cNvSpPr/>
            <p:nvPr/>
          </p:nvSpPr>
          <p:spPr bwMode="auto">
            <a:xfrm>
              <a:off x="7010400" y="2647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8" name="Explosion 1 107"/>
            <p:cNvSpPr/>
            <p:nvPr/>
          </p:nvSpPr>
          <p:spPr bwMode="auto">
            <a:xfrm>
              <a:off x="6096000" y="2647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9" name="Explosion 1 108"/>
            <p:cNvSpPr/>
            <p:nvPr/>
          </p:nvSpPr>
          <p:spPr bwMode="auto">
            <a:xfrm>
              <a:off x="5219700" y="24167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0" name="Explosion 1 109"/>
            <p:cNvSpPr/>
            <p:nvPr/>
          </p:nvSpPr>
          <p:spPr bwMode="auto">
            <a:xfrm>
              <a:off x="4799463" y="27264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1" name="Explosion 1 110"/>
            <p:cNvSpPr/>
            <p:nvPr/>
          </p:nvSpPr>
          <p:spPr bwMode="auto">
            <a:xfrm>
              <a:off x="5410200" y="2343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2" name="Explosion 1 111"/>
            <p:cNvSpPr/>
            <p:nvPr/>
          </p:nvSpPr>
          <p:spPr bwMode="auto">
            <a:xfrm>
              <a:off x="5943600" y="26502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3" name="Explosion 1 112"/>
            <p:cNvSpPr/>
            <p:nvPr/>
          </p:nvSpPr>
          <p:spPr bwMode="auto">
            <a:xfrm>
              <a:off x="6172200" y="2495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4" name="Explosion 1 113"/>
            <p:cNvSpPr/>
            <p:nvPr/>
          </p:nvSpPr>
          <p:spPr bwMode="auto">
            <a:xfrm>
              <a:off x="6324600" y="2876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7" name="Explosion 1 136"/>
            <p:cNvSpPr/>
            <p:nvPr/>
          </p:nvSpPr>
          <p:spPr bwMode="auto">
            <a:xfrm>
              <a:off x="7467600" y="2495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8" name="Explosion 1 137"/>
            <p:cNvSpPr/>
            <p:nvPr/>
          </p:nvSpPr>
          <p:spPr bwMode="auto">
            <a:xfrm>
              <a:off x="7467600" y="3028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9" name="Explosion 1 138"/>
            <p:cNvSpPr/>
            <p:nvPr/>
          </p:nvSpPr>
          <p:spPr bwMode="auto">
            <a:xfrm>
              <a:off x="6019800" y="1352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0" name="Explosion 1 139"/>
            <p:cNvSpPr/>
            <p:nvPr/>
          </p:nvSpPr>
          <p:spPr bwMode="auto">
            <a:xfrm>
              <a:off x="6019800" y="1885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1" name="Explosion 1 140"/>
            <p:cNvSpPr/>
            <p:nvPr/>
          </p:nvSpPr>
          <p:spPr bwMode="auto">
            <a:xfrm>
              <a:off x="7772400" y="2419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2" name="Explosion 1 141"/>
            <p:cNvSpPr/>
            <p:nvPr/>
          </p:nvSpPr>
          <p:spPr bwMode="auto">
            <a:xfrm>
              <a:off x="7772400" y="2952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3" name="Explosion 1 142"/>
            <p:cNvSpPr/>
            <p:nvPr/>
          </p:nvSpPr>
          <p:spPr bwMode="auto">
            <a:xfrm>
              <a:off x="8382000" y="742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4" name="Explosion 1 143"/>
            <p:cNvSpPr/>
            <p:nvPr/>
          </p:nvSpPr>
          <p:spPr bwMode="auto">
            <a:xfrm>
              <a:off x="8382000" y="1276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5" name="Explosion 1 144"/>
            <p:cNvSpPr/>
            <p:nvPr/>
          </p:nvSpPr>
          <p:spPr bwMode="auto">
            <a:xfrm>
              <a:off x="6477000" y="2495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6" name="Explosion 1 145"/>
            <p:cNvSpPr/>
            <p:nvPr/>
          </p:nvSpPr>
          <p:spPr bwMode="auto">
            <a:xfrm>
              <a:off x="6477000" y="3028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7" name="Explosion 1 146"/>
            <p:cNvSpPr/>
            <p:nvPr/>
          </p:nvSpPr>
          <p:spPr bwMode="auto">
            <a:xfrm>
              <a:off x="5181600" y="1047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8" name="Explosion 1 147"/>
            <p:cNvSpPr/>
            <p:nvPr/>
          </p:nvSpPr>
          <p:spPr bwMode="auto">
            <a:xfrm>
              <a:off x="5181600" y="1581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9" name="Explosion 1 148"/>
            <p:cNvSpPr/>
            <p:nvPr/>
          </p:nvSpPr>
          <p:spPr bwMode="auto">
            <a:xfrm>
              <a:off x="2362200" y="1733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0" name="Explosion 1 149"/>
            <p:cNvSpPr/>
            <p:nvPr/>
          </p:nvSpPr>
          <p:spPr bwMode="auto">
            <a:xfrm>
              <a:off x="2362200" y="2266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1" name="Explosion 1 150"/>
            <p:cNvSpPr/>
            <p:nvPr/>
          </p:nvSpPr>
          <p:spPr bwMode="auto">
            <a:xfrm>
              <a:off x="3124200" y="742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2" name="Explosion 1 151"/>
            <p:cNvSpPr/>
            <p:nvPr/>
          </p:nvSpPr>
          <p:spPr bwMode="auto">
            <a:xfrm>
              <a:off x="3124200" y="1276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3" name="Explosion 1 152"/>
            <p:cNvSpPr/>
            <p:nvPr/>
          </p:nvSpPr>
          <p:spPr bwMode="auto">
            <a:xfrm>
              <a:off x="4295064" y="1005987"/>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4" name="Explosion 1 153"/>
            <p:cNvSpPr/>
            <p:nvPr/>
          </p:nvSpPr>
          <p:spPr bwMode="auto">
            <a:xfrm>
              <a:off x="4800600" y="1123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5" name="Explosion 1 154"/>
            <p:cNvSpPr/>
            <p:nvPr/>
          </p:nvSpPr>
          <p:spPr bwMode="auto">
            <a:xfrm>
              <a:off x="2057400" y="1200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6" name="Explosion 1 155"/>
            <p:cNvSpPr/>
            <p:nvPr/>
          </p:nvSpPr>
          <p:spPr bwMode="auto">
            <a:xfrm>
              <a:off x="2057400" y="1733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7" name="Explosion 1 156"/>
            <p:cNvSpPr/>
            <p:nvPr/>
          </p:nvSpPr>
          <p:spPr bwMode="auto">
            <a:xfrm>
              <a:off x="2667000" y="742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8" name="Explosion 1 157"/>
            <p:cNvSpPr/>
            <p:nvPr/>
          </p:nvSpPr>
          <p:spPr bwMode="auto">
            <a:xfrm>
              <a:off x="3657600" y="1123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9" name="Explosion 1 158"/>
            <p:cNvSpPr/>
            <p:nvPr/>
          </p:nvSpPr>
          <p:spPr bwMode="auto">
            <a:xfrm>
              <a:off x="5562032" y="3730714"/>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0" name="Explosion 1 159"/>
            <p:cNvSpPr/>
            <p:nvPr/>
          </p:nvSpPr>
          <p:spPr bwMode="auto">
            <a:xfrm>
              <a:off x="8148851" y="1082187"/>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1" name="Explosion 1 160"/>
            <p:cNvSpPr/>
            <p:nvPr/>
          </p:nvSpPr>
          <p:spPr bwMode="auto">
            <a:xfrm>
              <a:off x="2895600" y="29931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2" name="Explosion 1 161"/>
            <p:cNvSpPr/>
            <p:nvPr/>
          </p:nvSpPr>
          <p:spPr bwMode="auto">
            <a:xfrm>
              <a:off x="4799463" y="2765637"/>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7" name="Rectangle 116"/>
            <p:cNvSpPr/>
            <p:nvPr/>
          </p:nvSpPr>
          <p:spPr>
            <a:xfrm>
              <a:off x="5067300" y="212436"/>
              <a:ext cx="3628162" cy="615553"/>
            </a:xfrm>
            <a:prstGeom prst="rect">
              <a:avLst/>
            </a:prstGeom>
          </p:spPr>
          <p:txBody>
            <a:bodyPr wrap="square">
              <a:spAutoFit/>
            </a:bodyPr>
            <a:lstStyle/>
            <a:p>
              <a:pPr marL="0" indent="0">
                <a:lnSpc>
                  <a:spcPts val="4000"/>
                </a:lnSpc>
              </a:pPr>
              <a:r>
                <a:rPr lang="en-US" sz="3600" b="1" dirty="0" smtClean="0">
                  <a:solidFill>
                    <a:srgbClr val="FFC000"/>
                  </a:solidFill>
                  <a:latin typeface="Levenim MT" panose="02010502060101010101" pitchFamily="2" charset="-79"/>
                  <a:cs typeface="Levenim MT" panose="02010502060101010101" pitchFamily="2" charset="-79"/>
                </a:rPr>
                <a:t>All</a:t>
              </a:r>
              <a:r>
                <a:rPr lang="en-US" sz="2000" b="1" dirty="0" smtClean="0">
                  <a:solidFill>
                    <a:srgbClr val="FFC000"/>
                  </a:solidFill>
                  <a:latin typeface="Levenim MT" panose="02010502060101010101" pitchFamily="2" charset="-79"/>
                  <a:cs typeface="Levenim MT" panose="02010502060101010101" pitchFamily="2" charset="-79"/>
                </a:rPr>
                <a:t> </a:t>
              </a:r>
              <a:r>
                <a:rPr lang="en-US" sz="3600" b="1" dirty="0" smtClean="0">
                  <a:solidFill>
                    <a:srgbClr val="FFC000"/>
                  </a:solidFill>
                  <a:latin typeface="Levenim MT" panose="02010502060101010101" pitchFamily="2" charset="-79"/>
                  <a:cs typeface="Levenim MT" panose="02010502060101010101" pitchFamily="2" charset="-79"/>
                </a:rPr>
                <a:t>Locations</a:t>
              </a:r>
              <a:endParaRPr lang="en-US" sz="3600" b="1" dirty="0">
                <a:solidFill>
                  <a:srgbClr val="FFC000"/>
                </a:solidFill>
                <a:latin typeface="Levenim MT" panose="02010502060101010101" pitchFamily="2" charset="-79"/>
                <a:cs typeface="Levenim MT" panose="02010502060101010101" pitchFamily="2" charset="-79"/>
              </a:endParaRPr>
            </a:p>
          </p:txBody>
        </p:sp>
        <p:sp>
          <p:nvSpPr>
            <p:cNvPr id="118" name="Explosion 1 117"/>
            <p:cNvSpPr/>
            <p:nvPr/>
          </p:nvSpPr>
          <p:spPr bwMode="auto">
            <a:xfrm>
              <a:off x="5981700" y="23405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9" name="Explosion 1 118"/>
            <p:cNvSpPr/>
            <p:nvPr/>
          </p:nvSpPr>
          <p:spPr bwMode="auto">
            <a:xfrm>
              <a:off x="5561463" y="26502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0" name="Explosion 1 119"/>
            <p:cNvSpPr/>
            <p:nvPr/>
          </p:nvSpPr>
          <p:spPr bwMode="auto">
            <a:xfrm>
              <a:off x="6172200" y="2266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1" name="Explosion 1 120"/>
            <p:cNvSpPr/>
            <p:nvPr/>
          </p:nvSpPr>
          <p:spPr bwMode="auto">
            <a:xfrm>
              <a:off x="6705600" y="25740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2" name="Explosion 1 121"/>
            <p:cNvSpPr/>
            <p:nvPr/>
          </p:nvSpPr>
          <p:spPr bwMode="auto">
            <a:xfrm>
              <a:off x="6934200" y="2419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3" name="Explosion 1 122"/>
            <p:cNvSpPr/>
            <p:nvPr/>
          </p:nvSpPr>
          <p:spPr bwMode="auto">
            <a:xfrm>
              <a:off x="7086600" y="2800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4" name="Explosion 1 123"/>
            <p:cNvSpPr/>
            <p:nvPr/>
          </p:nvSpPr>
          <p:spPr bwMode="auto">
            <a:xfrm>
              <a:off x="7772400" y="3105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5" name="Explosion 1 124"/>
            <p:cNvSpPr/>
            <p:nvPr/>
          </p:nvSpPr>
          <p:spPr bwMode="auto">
            <a:xfrm>
              <a:off x="7848600" y="2343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6" name="Explosion 1 125"/>
            <p:cNvSpPr/>
            <p:nvPr/>
          </p:nvSpPr>
          <p:spPr bwMode="auto">
            <a:xfrm>
              <a:off x="6858000" y="3105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7" name="Explosion 1 126"/>
            <p:cNvSpPr/>
            <p:nvPr/>
          </p:nvSpPr>
          <p:spPr bwMode="auto">
            <a:xfrm>
              <a:off x="5411337" y="3181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8" name="Explosion 1 127"/>
            <p:cNvSpPr/>
            <p:nvPr/>
          </p:nvSpPr>
          <p:spPr bwMode="auto">
            <a:xfrm>
              <a:off x="5106537" y="34884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9" name="Explosion 1 128"/>
            <p:cNvSpPr/>
            <p:nvPr/>
          </p:nvSpPr>
          <p:spPr bwMode="auto">
            <a:xfrm>
              <a:off x="5335137" y="3333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0" name="Explosion 1 129"/>
            <p:cNvSpPr/>
            <p:nvPr/>
          </p:nvSpPr>
          <p:spPr bwMode="auto">
            <a:xfrm>
              <a:off x="5487537" y="3714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1" name="Explosion 1 130"/>
            <p:cNvSpPr/>
            <p:nvPr/>
          </p:nvSpPr>
          <p:spPr bwMode="auto">
            <a:xfrm>
              <a:off x="6173337" y="4019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2" name="Explosion 1 131"/>
            <p:cNvSpPr/>
            <p:nvPr/>
          </p:nvSpPr>
          <p:spPr bwMode="auto">
            <a:xfrm>
              <a:off x="5258937" y="4019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5" name="Explosion 1 134"/>
            <p:cNvSpPr/>
            <p:nvPr/>
          </p:nvSpPr>
          <p:spPr bwMode="auto">
            <a:xfrm>
              <a:off x="6324600" y="3257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3" name="Explosion 1 162"/>
            <p:cNvSpPr/>
            <p:nvPr/>
          </p:nvSpPr>
          <p:spPr bwMode="auto">
            <a:xfrm>
              <a:off x="7086600" y="3409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6" name="Explosion 1 165"/>
            <p:cNvSpPr/>
            <p:nvPr/>
          </p:nvSpPr>
          <p:spPr bwMode="auto">
            <a:xfrm>
              <a:off x="5258937" y="2114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7" name="Explosion 1 166"/>
            <p:cNvSpPr/>
            <p:nvPr/>
          </p:nvSpPr>
          <p:spPr bwMode="auto">
            <a:xfrm>
              <a:off x="6400800" y="2266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8" name="Explosion 1 167"/>
            <p:cNvSpPr/>
            <p:nvPr/>
          </p:nvSpPr>
          <p:spPr bwMode="auto">
            <a:xfrm>
              <a:off x="5486400" y="22669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9" name="Explosion 1 168"/>
            <p:cNvSpPr/>
            <p:nvPr/>
          </p:nvSpPr>
          <p:spPr bwMode="auto">
            <a:xfrm>
              <a:off x="5713863" y="22692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0" name="Explosion 1 169"/>
            <p:cNvSpPr/>
            <p:nvPr/>
          </p:nvSpPr>
          <p:spPr bwMode="auto">
            <a:xfrm>
              <a:off x="6858000" y="21930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1" name="Explosion 1 170"/>
            <p:cNvSpPr/>
            <p:nvPr/>
          </p:nvSpPr>
          <p:spPr bwMode="auto">
            <a:xfrm>
              <a:off x="7086600" y="2038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2" name="Explosion 1 171"/>
            <p:cNvSpPr/>
            <p:nvPr/>
          </p:nvSpPr>
          <p:spPr bwMode="auto">
            <a:xfrm>
              <a:off x="7239000" y="24193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3" name="Explosion 1 172"/>
            <p:cNvSpPr/>
            <p:nvPr/>
          </p:nvSpPr>
          <p:spPr bwMode="auto">
            <a:xfrm>
              <a:off x="7924800" y="2724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4" name="Explosion 1 173"/>
            <p:cNvSpPr/>
            <p:nvPr/>
          </p:nvSpPr>
          <p:spPr bwMode="auto">
            <a:xfrm>
              <a:off x="7010400" y="2724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5" name="Explosion 1 174"/>
            <p:cNvSpPr/>
            <p:nvPr/>
          </p:nvSpPr>
          <p:spPr bwMode="auto">
            <a:xfrm>
              <a:off x="6134100" y="24929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6" name="Explosion 1 175"/>
            <p:cNvSpPr/>
            <p:nvPr/>
          </p:nvSpPr>
          <p:spPr bwMode="auto">
            <a:xfrm>
              <a:off x="5713863" y="28026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8" name="Explosion 1 177"/>
            <p:cNvSpPr/>
            <p:nvPr/>
          </p:nvSpPr>
          <p:spPr bwMode="auto">
            <a:xfrm>
              <a:off x="6858000" y="27264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9" name="Explosion 1 178"/>
            <p:cNvSpPr/>
            <p:nvPr/>
          </p:nvSpPr>
          <p:spPr bwMode="auto">
            <a:xfrm>
              <a:off x="7086600" y="2571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0" name="Explosion 1 179"/>
            <p:cNvSpPr/>
            <p:nvPr/>
          </p:nvSpPr>
          <p:spPr bwMode="auto">
            <a:xfrm>
              <a:off x="7239000" y="2952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2" name="Explosion 1 181"/>
            <p:cNvSpPr/>
            <p:nvPr/>
          </p:nvSpPr>
          <p:spPr bwMode="auto">
            <a:xfrm>
              <a:off x="7010400" y="3257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3" name="Explosion 1 182"/>
            <p:cNvSpPr/>
            <p:nvPr/>
          </p:nvSpPr>
          <p:spPr bwMode="auto">
            <a:xfrm>
              <a:off x="7391400" y="2571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5" name="Explosion 1 184"/>
            <p:cNvSpPr/>
            <p:nvPr/>
          </p:nvSpPr>
          <p:spPr bwMode="auto">
            <a:xfrm>
              <a:off x="6476432" y="3806914"/>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6" name="Explosion 1 185"/>
            <p:cNvSpPr/>
            <p:nvPr/>
          </p:nvSpPr>
          <p:spPr bwMode="auto">
            <a:xfrm>
              <a:off x="5713863" y="2841837"/>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8" name="Explosion 1 187"/>
            <p:cNvSpPr/>
            <p:nvPr/>
          </p:nvSpPr>
          <p:spPr bwMode="auto">
            <a:xfrm>
              <a:off x="6629400" y="36385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0" name="Explosion 1 189"/>
            <p:cNvSpPr/>
            <p:nvPr/>
          </p:nvSpPr>
          <p:spPr bwMode="auto">
            <a:xfrm>
              <a:off x="7467600" y="3486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1" name="Explosion 1 190"/>
            <p:cNvSpPr/>
            <p:nvPr/>
          </p:nvSpPr>
          <p:spPr bwMode="auto">
            <a:xfrm>
              <a:off x="6553200" y="34861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2" name="Explosion 1 191"/>
            <p:cNvSpPr/>
            <p:nvPr/>
          </p:nvSpPr>
          <p:spPr bwMode="auto">
            <a:xfrm>
              <a:off x="6591300" y="3635941"/>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3" name="Explosion 1 192"/>
            <p:cNvSpPr/>
            <p:nvPr/>
          </p:nvSpPr>
          <p:spPr bwMode="auto">
            <a:xfrm>
              <a:off x="6171063" y="3945608"/>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5" name="Explosion 1 194"/>
            <p:cNvSpPr/>
            <p:nvPr/>
          </p:nvSpPr>
          <p:spPr bwMode="auto">
            <a:xfrm>
              <a:off x="7696200" y="4095750"/>
              <a:ext cx="152400" cy="152400"/>
            </a:xfrm>
            <a:prstGeom prst="irregularSeal1">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40586198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7" y="240222"/>
            <a:ext cx="9033526" cy="4663055"/>
          </a:xfrm>
          <a:prstGeom prst="rect">
            <a:avLst/>
          </a:prstGeom>
        </p:spPr>
      </p:pic>
    </p:spTree>
    <p:extLst>
      <p:ext uri="{BB962C8B-B14F-4D97-AF65-F5344CB8AC3E}">
        <p14:creationId xmlns:p14="http://schemas.microsoft.com/office/powerpoint/2010/main" val="4133200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tient selection box"/>
          <p:cNvPicPr>
            <a:picLocks noChangeAspect="1"/>
          </p:cNvPicPr>
          <p:nvPr/>
        </p:nvPicPr>
        <p:blipFill rotWithShape="1">
          <a:blip r:embed="rId3"/>
          <a:srcRect l="-1" t="10774" r="67817" b="49084"/>
          <a:stretch/>
        </p:blipFill>
        <p:spPr>
          <a:xfrm>
            <a:off x="228600" y="1257300"/>
            <a:ext cx="5378631" cy="3486150"/>
          </a:xfrm>
          <a:prstGeom prst="rect">
            <a:avLst/>
          </a:prstGeom>
        </p:spPr>
      </p:pic>
      <p:sp>
        <p:nvSpPr>
          <p:cNvPr id="9" name="Title 1" descr="GLOBAL PATIENT  SEARCH&#10;"/>
          <p:cNvSpPr txBox="1">
            <a:spLocks/>
          </p:cNvSpPr>
          <p:nvPr/>
        </p:nvSpPr>
        <p:spPr bwMode="auto">
          <a:xfrm>
            <a:off x="228600" y="228600"/>
            <a:ext cx="861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4000" kern="0" dirty="0" smtClean="0">
                <a:solidFill>
                  <a:schemeClr val="accent1">
                    <a:lumMod val="75000"/>
                  </a:schemeClr>
                </a:solidFill>
              </a:rPr>
              <a:t>GLOBAL PATIENT  SEARCH</a:t>
            </a:r>
            <a:endParaRPr lang="en-US" sz="4000" kern="0" dirty="0">
              <a:solidFill>
                <a:schemeClr val="accent1">
                  <a:lumMod val="75000"/>
                </a:schemeClr>
              </a:solidFill>
            </a:endParaRPr>
          </a:p>
        </p:txBody>
      </p:sp>
      <p:sp>
        <p:nvSpPr>
          <p:cNvPr id="11" name="TextBox 10" descr="Search and view VA and/or DoD patient data&#10;"/>
          <p:cNvSpPr txBox="1"/>
          <p:nvPr/>
        </p:nvSpPr>
        <p:spPr>
          <a:xfrm>
            <a:off x="6019800" y="2092434"/>
            <a:ext cx="2658979" cy="1815882"/>
          </a:xfrm>
          <a:prstGeom prst="rect">
            <a:avLst/>
          </a:prstGeom>
          <a:noFill/>
        </p:spPr>
        <p:txBody>
          <a:bodyPr wrap="square" rtlCol="0">
            <a:spAutoFit/>
          </a:bodyPr>
          <a:lstStyle/>
          <a:p>
            <a:r>
              <a:rPr lang="en-US" sz="2800" dirty="0" smtClean="0">
                <a:solidFill>
                  <a:schemeClr val="accent1">
                    <a:lumMod val="75000"/>
                  </a:schemeClr>
                </a:solidFill>
                <a:latin typeface="Levenim MT" panose="02010502060101010101" pitchFamily="2" charset="-79"/>
                <a:cs typeface="Levenim MT" panose="02010502060101010101" pitchFamily="2" charset="-79"/>
              </a:rPr>
              <a:t>Search and view VA and/or DoD patient data</a:t>
            </a:r>
            <a:endParaRPr lang="en-US" sz="2800" dirty="0">
              <a:solidFill>
                <a:schemeClr val="accent1">
                  <a:lumMod val="75000"/>
                </a:schemeClr>
              </a:solidFill>
              <a:latin typeface="Levenim MT" panose="02010502060101010101" pitchFamily="2" charset="-79"/>
              <a:cs typeface="Levenim MT" panose="02010502060101010101" pitchFamily="2" charset="-79"/>
            </a:endParaRPr>
          </a:p>
        </p:txBody>
      </p:sp>
      <p:grpSp>
        <p:nvGrpSpPr>
          <p:cNvPr id="12" name="Group 11" descr="&quot; &quot;"/>
          <p:cNvGrpSpPr/>
          <p:nvPr/>
        </p:nvGrpSpPr>
        <p:grpSpPr>
          <a:xfrm rot="10800000">
            <a:off x="-152402" y="742951"/>
            <a:ext cx="9525001" cy="152400"/>
            <a:chOff x="-228600" y="3943350"/>
            <a:chExt cx="10383266" cy="152400"/>
          </a:xfrm>
        </p:grpSpPr>
        <p:grpSp>
          <p:nvGrpSpPr>
            <p:cNvPr id="13" name="Group 12"/>
            <p:cNvGrpSpPr/>
            <p:nvPr/>
          </p:nvGrpSpPr>
          <p:grpSpPr>
            <a:xfrm>
              <a:off x="-228600" y="3943350"/>
              <a:ext cx="10383266" cy="76200"/>
              <a:chOff x="-533400" y="3985283"/>
              <a:chExt cx="10383266" cy="76200"/>
            </a:xfrm>
          </p:grpSpPr>
          <p:cxnSp>
            <p:nvCxnSpPr>
              <p:cNvPr id="15" name="Straight Connector 14"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4093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ot; &quot;"/>
          <p:cNvPicPr>
            <a:picLocks noChangeAspect="1"/>
          </p:cNvPicPr>
          <p:nvPr/>
        </p:nvPicPr>
        <p:blipFill rotWithShape="1">
          <a:blip r:embed="rId3"/>
          <a:srcRect t="10581" b="28783"/>
          <a:stretch/>
        </p:blipFill>
        <p:spPr>
          <a:xfrm>
            <a:off x="3352800" y="3151560"/>
            <a:ext cx="5574632" cy="1900443"/>
          </a:xfrm>
          <a:prstGeom prst="rect">
            <a:avLst/>
          </a:prstGeom>
        </p:spPr>
      </p:pic>
      <p:grpSp>
        <p:nvGrpSpPr>
          <p:cNvPr id="12" name="Group 11" descr="record search box"/>
          <p:cNvGrpSpPr/>
          <p:nvPr/>
        </p:nvGrpSpPr>
        <p:grpSpPr>
          <a:xfrm>
            <a:off x="152400" y="1257300"/>
            <a:ext cx="7620000" cy="2533650"/>
            <a:chOff x="609600" y="1310697"/>
            <a:chExt cx="7620000" cy="2533650"/>
          </a:xfrm>
        </p:grpSpPr>
        <p:sp>
          <p:nvSpPr>
            <p:cNvPr id="2" name="Rectangular Callout 1"/>
            <p:cNvSpPr/>
            <p:nvPr/>
          </p:nvSpPr>
          <p:spPr bwMode="auto">
            <a:xfrm>
              <a:off x="609600" y="1310697"/>
              <a:ext cx="7620000" cy="2533650"/>
            </a:xfrm>
            <a:prstGeom prst="wedgeRectCallout">
              <a:avLst>
                <a:gd name="adj1" fmla="val 57112"/>
                <a:gd name="adj2" fmla="val 38075"/>
              </a:avLst>
            </a:prstGeom>
            <a:solidFill>
              <a:schemeClr val="accent3">
                <a:lumMod val="60000"/>
                <a:lumOff val="40000"/>
                <a:alpha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1" name="Picture 10"/>
            <p:cNvPicPr>
              <a:picLocks noChangeAspect="1"/>
            </p:cNvPicPr>
            <p:nvPr/>
          </p:nvPicPr>
          <p:blipFill rotWithShape="1">
            <a:blip r:embed="rId3"/>
            <a:srcRect l="49764" t="21242" r="1805" b="54048"/>
            <a:stretch/>
          </p:blipFill>
          <p:spPr>
            <a:xfrm>
              <a:off x="778042" y="1558347"/>
              <a:ext cx="7293545" cy="2092252"/>
            </a:xfrm>
            <a:prstGeom prst="rect">
              <a:avLst/>
            </a:prstGeom>
          </p:spPr>
        </p:pic>
      </p:grpSp>
      <p:sp>
        <p:nvSpPr>
          <p:cNvPr id="19" name="Title 1" descr="record search"/>
          <p:cNvSpPr txBox="1">
            <a:spLocks/>
          </p:cNvSpPr>
          <p:nvPr/>
        </p:nvSpPr>
        <p:spPr bwMode="auto">
          <a:xfrm>
            <a:off x="228600" y="228600"/>
            <a:ext cx="861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4000" kern="0" dirty="0" smtClean="0">
                <a:solidFill>
                  <a:schemeClr val="accent1">
                    <a:lumMod val="75000"/>
                  </a:schemeClr>
                </a:solidFill>
              </a:rPr>
              <a:t>RECORD SEARCH</a:t>
            </a:r>
            <a:endParaRPr lang="en-US" sz="4000" kern="0" dirty="0">
              <a:solidFill>
                <a:schemeClr val="accent1">
                  <a:lumMod val="75000"/>
                </a:schemeClr>
              </a:solidFill>
            </a:endParaRPr>
          </a:p>
        </p:txBody>
      </p:sp>
      <p:grpSp>
        <p:nvGrpSpPr>
          <p:cNvPr id="20" name="Group 19" descr="&quot; &quot;"/>
          <p:cNvGrpSpPr/>
          <p:nvPr/>
        </p:nvGrpSpPr>
        <p:grpSpPr>
          <a:xfrm rot="10800000">
            <a:off x="-152402" y="742951"/>
            <a:ext cx="9525001" cy="152400"/>
            <a:chOff x="-228600" y="3943350"/>
            <a:chExt cx="10383266" cy="152400"/>
          </a:xfrm>
        </p:grpSpPr>
        <p:grpSp>
          <p:nvGrpSpPr>
            <p:cNvPr id="21" name="Group 20"/>
            <p:cNvGrpSpPr/>
            <p:nvPr/>
          </p:nvGrpSpPr>
          <p:grpSpPr>
            <a:xfrm>
              <a:off x="-228600" y="3943350"/>
              <a:ext cx="10383266" cy="76200"/>
              <a:chOff x="-533400" y="3985283"/>
              <a:chExt cx="10383266" cy="76200"/>
            </a:xfrm>
          </p:grpSpPr>
          <p:cxnSp>
            <p:nvCxnSpPr>
              <p:cNvPr id="23" name="Straight Connector 22"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86906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quot; &quot;"/>
          <p:cNvGrpSpPr/>
          <p:nvPr/>
        </p:nvGrpSpPr>
        <p:grpSpPr>
          <a:xfrm rot="10800000">
            <a:off x="-152402" y="742951"/>
            <a:ext cx="9525001" cy="152400"/>
            <a:chOff x="-228600" y="3943350"/>
            <a:chExt cx="10383266" cy="152400"/>
          </a:xfrm>
        </p:grpSpPr>
        <p:grpSp>
          <p:nvGrpSpPr>
            <p:cNvPr id="6" name="Group 5"/>
            <p:cNvGrpSpPr/>
            <p:nvPr/>
          </p:nvGrpSpPr>
          <p:grpSpPr>
            <a:xfrm>
              <a:off x="-228600" y="3943350"/>
              <a:ext cx="10383266" cy="76200"/>
              <a:chOff x="-533400" y="3985283"/>
              <a:chExt cx="10383266" cy="76200"/>
            </a:xfrm>
          </p:grpSpPr>
          <p:cxnSp>
            <p:nvCxnSpPr>
              <p:cNvPr id="8" name="Straight Connector 7"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0" name="Title 1" descr="Timeline view"/>
          <p:cNvSpPr txBox="1">
            <a:spLocks/>
          </p:cNvSpPr>
          <p:nvPr/>
        </p:nvSpPr>
        <p:spPr bwMode="auto">
          <a:xfrm>
            <a:off x="228600" y="228600"/>
            <a:ext cx="861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4000" kern="0" dirty="0" smtClean="0">
                <a:solidFill>
                  <a:schemeClr val="accent1">
                    <a:lumMod val="75000"/>
                  </a:schemeClr>
                </a:solidFill>
              </a:rPr>
              <a:t>TIMELINE VIEW</a:t>
            </a:r>
            <a:endParaRPr lang="en-US" sz="4000" kern="0" dirty="0">
              <a:solidFill>
                <a:schemeClr val="accent1">
                  <a:lumMod val="7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7" y="895350"/>
            <a:ext cx="8466645" cy="4248561"/>
          </a:xfrm>
          <a:prstGeom prst="rect">
            <a:avLst/>
          </a:prstGeom>
        </p:spPr>
      </p:pic>
    </p:spTree>
    <p:extLst>
      <p:ext uri="{BB962C8B-B14F-4D97-AF65-F5344CB8AC3E}">
        <p14:creationId xmlns:p14="http://schemas.microsoft.com/office/powerpoint/2010/main" val="7254968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quot; &quot;"/>
          <p:cNvGrpSpPr/>
          <p:nvPr/>
        </p:nvGrpSpPr>
        <p:grpSpPr>
          <a:xfrm rot="10800000">
            <a:off x="-152402" y="742951"/>
            <a:ext cx="9525001" cy="152400"/>
            <a:chOff x="-228600" y="3943350"/>
            <a:chExt cx="10383266" cy="152400"/>
          </a:xfrm>
        </p:grpSpPr>
        <p:grpSp>
          <p:nvGrpSpPr>
            <p:cNvPr id="6" name="Group 5"/>
            <p:cNvGrpSpPr/>
            <p:nvPr/>
          </p:nvGrpSpPr>
          <p:grpSpPr>
            <a:xfrm>
              <a:off x="-228600" y="3943350"/>
              <a:ext cx="10383266" cy="76200"/>
              <a:chOff x="-533400" y="3985283"/>
              <a:chExt cx="10383266" cy="76200"/>
            </a:xfrm>
          </p:grpSpPr>
          <p:cxnSp>
            <p:nvCxnSpPr>
              <p:cNvPr id="8" name="Straight Connector 7" descr="&quot; &quot;"/>
              <p:cNvCxnSpPr/>
              <p:nvPr/>
            </p:nvCxnSpPr>
            <p:spPr>
              <a:xfrm>
                <a:off x="-533400" y="3985283"/>
                <a:ext cx="10383266"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quot; &quot;"/>
              <p:cNvCxnSpPr/>
              <p:nvPr/>
            </p:nvCxnSpPr>
            <p:spPr>
              <a:xfrm>
                <a:off x="-533400" y="4061483"/>
                <a:ext cx="10383266"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descr="&quot; &quot;"/>
            <p:cNvCxnSpPr/>
            <p:nvPr/>
          </p:nvCxnSpPr>
          <p:spPr>
            <a:xfrm>
              <a:off x="-228600" y="4095750"/>
              <a:ext cx="10383266"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Title 1" descr="documents view"/>
          <p:cNvSpPr txBox="1">
            <a:spLocks/>
          </p:cNvSpPr>
          <p:nvPr/>
        </p:nvSpPr>
        <p:spPr bwMode="auto">
          <a:xfrm>
            <a:off x="228600" y="228600"/>
            <a:ext cx="861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sz="4000" kern="0" dirty="0" smtClean="0">
                <a:solidFill>
                  <a:schemeClr val="accent1">
                    <a:lumMod val="75000"/>
                  </a:schemeClr>
                </a:solidFill>
              </a:rPr>
              <a:t>DOCUMENTS VIEW</a:t>
            </a:r>
            <a:endParaRPr lang="en-US" sz="4000" kern="0" dirty="0">
              <a:solidFill>
                <a:schemeClr val="accent1">
                  <a:lumMod val="7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3" y="1176020"/>
            <a:ext cx="9076194" cy="3072130"/>
          </a:xfrm>
          <a:prstGeom prst="rect">
            <a:avLst/>
          </a:prstGeom>
        </p:spPr>
      </p:pic>
    </p:spTree>
    <p:extLst>
      <p:ext uri="{BB962C8B-B14F-4D97-AF65-F5344CB8AC3E}">
        <p14:creationId xmlns:p14="http://schemas.microsoft.com/office/powerpoint/2010/main" val="17126613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4" descr="vitals and lab results"/>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167084" y="742950"/>
            <a:ext cx="8748316"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00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Poll Results"/>
          <p:cNvSpPr txBox="1">
            <a:spLocks/>
          </p:cNvSpPr>
          <p:nvPr/>
        </p:nvSpPr>
        <p:spPr bwMode="auto">
          <a:xfrm>
            <a:off x="228600" y="152401"/>
            <a:ext cx="876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6600" kern="0" dirty="0" smtClean="0">
                <a:solidFill>
                  <a:schemeClr val="accent1">
                    <a:lumMod val="50000"/>
                  </a:schemeClr>
                </a:solidFill>
              </a:rPr>
              <a:t>POLL RESULTS</a:t>
            </a:r>
            <a:endParaRPr lang="en-US" sz="6600" kern="0" dirty="0">
              <a:solidFill>
                <a:schemeClr val="accent1">
                  <a:lumMod val="50000"/>
                </a:schemeClr>
              </a:solidFill>
            </a:endParaRPr>
          </a:p>
        </p:txBody>
      </p:sp>
      <p:grpSp>
        <p:nvGrpSpPr>
          <p:cNvPr id="12" name="Group 11" descr="&quot; &quot;"/>
          <p:cNvGrpSpPr/>
          <p:nvPr/>
        </p:nvGrpSpPr>
        <p:grpSpPr>
          <a:xfrm>
            <a:off x="-533400" y="895350"/>
            <a:ext cx="10383266" cy="152400"/>
            <a:chOff x="-228600" y="3943350"/>
            <a:chExt cx="10383266" cy="152400"/>
          </a:xfrm>
        </p:grpSpPr>
        <p:grpSp>
          <p:nvGrpSpPr>
            <p:cNvPr id="13" name="Group 12"/>
            <p:cNvGrpSpPr/>
            <p:nvPr/>
          </p:nvGrpSpPr>
          <p:grpSpPr>
            <a:xfrm>
              <a:off x="-228600" y="3943350"/>
              <a:ext cx="10383266" cy="76200"/>
              <a:chOff x="-533400" y="3985283"/>
              <a:chExt cx="10383266" cy="76200"/>
            </a:xfrm>
          </p:grpSpPr>
          <p:cxnSp>
            <p:nvCxnSpPr>
              <p:cNvPr id="15" name="Straight Connector 14" descr="&quot; &quot;"/>
              <p:cNvCxnSpPr/>
              <p:nvPr/>
            </p:nvCxnSpPr>
            <p:spPr>
              <a:xfrm>
                <a:off x="-533400" y="39852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quot; &quot;"/>
              <p:cNvCxnSpPr/>
              <p:nvPr/>
            </p:nvCxnSpPr>
            <p:spPr>
              <a:xfrm>
                <a:off x="-533400" y="40614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descr="&quot; &quot;"/>
            <p:cNvCxnSpPr/>
            <p:nvPr/>
          </p:nvCxnSpPr>
          <p:spPr>
            <a:xfrm>
              <a:off x="-228600" y="4095750"/>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 name="Title 1" descr="What is the most common type of health data that you frequently need to see?&#10;&#10;A. Clinical notes&#10;B. Discharge summaries&#10;C. Laboratory results&#10;D. Medications&#10;"/>
          <p:cNvSpPr txBox="1">
            <a:spLocks/>
          </p:cNvSpPr>
          <p:nvPr/>
        </p:nvSpPr>
        <p:spPr bwMode="auto">
          <a:xfrm>
            <a:off x="228600" y="1323974"/>
            <a:ext cx="43434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r>
              <a:rPr lang="en-US" sz="2400" kern="0" dirty="0" smtClean="0">
                <a:solidFill>
                  <a:schemeClr val="accent1">
                    <a:lumMod val="50000"/>
                  </a:schemeClr>
                </a:solidFill>
                <a:latin typeface="Levenim MT" panose="02010502060101010101" pitchFamily="2" charset="-79"/>
                <a:cs typeface="Levenim MT" panose="02010502060101010101" pitchFamily="2" charset="-79"/>
              </a:rPr>
              <a:t>What is the most common type of health data that you frequently need to see?</a:t>
            </a:r>
            <a:br>
              <a:rPr lang="en-US" sz="24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Clinical notes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Discharge summaries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Laboratory results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Medications</a:t>
            </a:r>
          </a:p>
          <a:p>
            <a:pPr algn="l"/>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p:txBody>
      </p:sp>
      <p:pic>
        <p:nvPicPr>
          <p:cNvPr id="11" name="Picture 10"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0579" y="57150"/>
            <a:ext cx="812600" cy="8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2752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6" name="Picture 2" descr="hyperten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91951"/>
            <a:ext cx="8915400" cy="330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6270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descr="To care for him who shall have borne the battle, and for his widow and orphan - Abraham Lincoln&#10;"/>
          <p:cNvGrpSpPr/>
          <p:nvPr/>
        </p:nvGrpSpPr>
        <p:grpSpPr>
          <a:xfrm>
            <a:off x="-174459" y="-24204"/>
            <a:ext cx="9484895" cy="6482154"/>
            <a:chOff x="-174459" y="-50792"/>
            <a:chExt cx="9484895" cy="6482154"/>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89" y="243542"/>
              <a:ext cx="8686800" cy="4572000"/>
            </a:xfrm>
            <a:prstGeom prst="rect">
              <a:avLst/>
            </a:prstGeom>
          </p:spPr>
        </p:pic>
        <p:sp>
          <p:nvSpPr>
            <p:cNvPr id="6" name="Rectangle 5"/>
            <p:cNvSpPr/>
            <p:nvPr/>
          </p:nvSpPr>
          <p:spPr bwMode="auto">
            <a:xfrm>
              <a:off x="-174459" y="-50792"/>
              <a:ext cx="9484895" cy="5272742"/>
            </a:xfrm>
            <a:prstGeom prst="rect">
              <a:avLst/>
            </a:prstGeom>
            <a:solidFill>
              <a:schemeClr val="accent2">
                <a:lumMod val="75000"/>
                <a:alpha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a:xfrm>
              <a:off x="2971800" y="4067297"/>
              <a:ext cx="5177589" cy="567463"/>
            </a:xfrm>
            <a:prstGeom prst="rect">
              <a:avLst/>
            </a:prstGeom>
          </p:spPr>
          <p:txBody>
            <a:bodyPr wrap="square">
              <a:spAutoFit/>
            </a:bodyPr>
            <a:lstStyle/>
            <a:p>
              <a:pPr algn="r">
                <a:lnSpc>
                  <a:spcPts val="3500"/>
                </a:lnSpc>
              </a:pPr>
              <a:r>
                <a:rPr lang="en-US" sz="3600" dirty="0" smtClean="0">
                  <a:solidFill>
                    <a:schemeClr val="accent3">
                      <a:lumMod val="20000"/>
                      <a:lumOff val="80000"/>
                    </a:schemeClr>
                  </a:solidFill>
                  <a:latin typeface="Levenim MT" panose="02010502060101010101" pitchFamily="2" charset="-79"/>
                  <a:cs typeface="Levenim MT" panose="02010502060101010101" pitchFamily="2" charset="-79"/>
                </a:rPr>
                <a:t>Abraham Lincoln</a:t>
              </a:r>
              <a:endParaRPr lang="en-US" sz="3600" dirty="0">
                <a:solidFill>
                  <a:schemeClr val="accent3">
                    <a:lumMod val="20000"/>
                    <a:lumOff val="80000"/>
                  </a:schemeClr>
                </a:solidFill>
                <a:latin typeface="Levenim MT" panose="02010502060101010101" pitchFamily="2" charset="-79"/>
                <a:cs typeface="Levenim MT" panose="02010502060101010101" pitchFamily="2" charset="-79"/>
              </a:endParaRPr>
            </a:p>
          </p:txBody>
        </p:sp>
        <p:sp>
          <p:nvSpPr>
            <p:cNvPr id="11" name="Rectangle 10"/>
            <p:cNvSpPr/>
            <p:nvPr/>
          </p:nvSpPr>
          <p:spPr>
            <a:xfrm>
              <a:off x="152400" y="4095750"/>
              <a:ext cx="990600" cy="541174"/>
            </a:xfrm>
            <a:prstGeom prst="rect">
              <a:avLst/>
            </a:prstGeom>
          </p:spPr>
          <p:txBody>
            <a:bodyPr wrap="square">
              <a:spAutoFit/>
            </a:bodyPr>
            <a:lstStyle/>
            <a:p>
              <a:pPr>
                <a:lnSpc>
                  <a:spcPts val="3500"/>
                </a:lnSpc>
              </a:pPr>
              <a:r>
                <a:rPr lang="en-US" sz="41300" dirty="0" smtClean="0">
                  <a:solidFill>
                    <a:schemeClr val="accent1">
                      <a:lumMod val="50000"/>
                    </a:schemeClr>
                  </a:solidFill>
                  <a:latin typeface="Arabic Typesetting" panose="03020402040406030203" pitchFamily="66" charset="-78"/>
                  <a:ea typeface="Tahoma" panose="020B0604030504040204" pitchFamily="34" charset="0"/>
                  <a:cs typeface="Arabic Typesetting" panose="03020402040406030203" pitchFamily="66" charset="-78"/>
                </a:rPr>
                <a:t>“</a:t>
              </a:r>
              <a:endParaRPr lang="en-US" sz="41300" dirty="0">
                <a:solidFill>
                  <a:schemeClr val="accent1">
                    <a:lumMod val="50000"/>
                  </a:schemeClr>
                </a:solidFill>
                <a:latin typeface="Arabic Typesetting" panose="03020402040406030203" pitchFamily="66" charset="-78"/>
                <a:ea typeface="Tahoma" panose="020B0604030504040204" pitchFamily="34" charset="0"/>
                <a:cs typeface="Arabic Typesetting" panose="03020402040406030203" pitchFamily="66" charset="-78"/>
              </a:endParaRPr>
            </a:p>
          </p:txBody>
        </p:sp>
        <p:sp>
          <p:nvSpPr>
            <p:cNvPr id="12" name="Rectangle 11"/>
            <p:cNvSpPr/>
            <p:nvPr/>
          </p:nvSpPr>
          <p:spPr>
            <a:xfrm>
              <a:off x="7158789" y="5890188"/>
              <a:ext cx="990600" cy="541174"/>
            </a:xfrm>
            <a:prstGeom prst="rect">
              <a:avLst/>
            </a:prstGeom>
          </p:spPr>
          <p:txBody>
            <a:bodyPr wrap="square">
              <a:spAutoFit/>
            </a:bodyPr>
            <a:lstStyle/>
            <a:p>
              <a:pPr>
                <a:lnSpc>
                  <a:spcPts val="3500"/>
                </a:lnSpc>
              </a:pPr>
              <a:r>
                <a:rPr lang="en-US" sz="41300" spc="-40" dirty="0" smtClean="0">
                  <a:solidFill>
                    <a:schemeClr val="accent1">
                      <a:lumMod val="50000"/>
                    </a:schemeClr>
                  </a:solidFill>
                  <a:latin typeface="Arabic Typesetting" panose="03020402040406030203" pitchFamily="66" charset="-78"/>
                  <a:ea typeface="Tahoma" panose="020B0604030504040204" pitchFamily="34" charset="0"/>
                  <a:cs typeface="Arabic Typesetting" panose="03020402040406030203" pitchFamily="66" charset="-78"/>
                </a:rPr>
                <a:t>”</a:t>
              </a:r>
              <a:endParaRPr lang="en-US" sz="41300" spc="-40" dirty="0">
                <a:solidFill>
                  <a:schemeClr val="accent1">
                    <a:lumMod val="50000"/>
                  </a:schemeClr>
                </a:solidFill>
                <a:latin typeface="Arabic Typesetting" panose="03020402040406030203" pitchFamily="66" charset="-78"/>
                <a:ea typeface="Tahoma" panose="020B0604030504040204" pitchFamily="34" charset="0"/>
                <a:cs typeface="Arabic Typesetting" panose="03020402040406030203" pitchFamily="66" charset="-78"/>
              </a:endParaRPr>
            </a:p>
          </p:txBody>
        </p:sp>
        <p:sp>
          <p:nvSpPr>
            <p:cNvPr id="4" name="Rectangle 3"/>
            <p:cNvSpPr/>
            <p:nvPr/>
          </p:nvSpPr>
          <p:spPr>
            <a:xfrm>
              <a:off x="1215189" y="1475675"/>
              <a:ext cx="6705600" cy="2185214"/>
            </a:xfrm>
            <a:prstGeom prst="rect">
              <a:avLst/>
            </a:prstGeom>
          </p:spPr>
          <p:txBody>
            <a:bodyPr wrap="square">
              <a:spAutoFit/>
            </a:bodyPr>
            <a:lstStyle/>
            <a:p>
              <a:pPr algn="ctr">
                <a:lnSpc>
                  <a:spcPts val="4000"/>
                </a:lnSpc>
              </a:pPr>
              <a:r>
                <a:rPr lang="en-US" sz="4800" dirty="0" smtClean="0">
                  <a:solidFill>
                    <a:schemeClr val="accent3">
                      <a:lumMod val="20000"/>
                      <a:lumOff val="80000"/>
                    </a:schemeClr>
                  </a:solidFill>
                  <a:latin typeface="Levenim MT" panose="02010502060101010101" pitchFamily="2" charset="-79"/>
                  <a:cs typeface="Levenim MT" panose="02010502060101010101" pitchFamily="2" charset="-79"/>
                </a:rPr>
                <a:t>To care for him who shall have borne the battle, and for his widow and orphan </a:t>
              </a:r>
              <a:endParaRPr lang="en-US" sz="4800" dirty="0">
                <a:solidFill>
                  <a:schemeClr val="accent3">
                    <a:lumMod val="20000"/>
                    <a:lumOff val="80000"/>
                  </a:schemeClr>
                </a:solidFill>
                <a:latin typeface="Levenim MT" panose="02010502060101010101" pitchFamily="2" charset="-79"/>
                <a:cs typeface="Levenim MT" panose="02010502060101010101" pitchFamily="2" charset="-79"/>
              </a:endParaRPr>
            </a:p>
          </p:txBody>
        </p:sp>
      </p:grpSp>
    </p:spTree>
    <p:extLst>
      <p:ext uri="{BB962C8B-B14F-4D97-AF65-F5344CB8AC3E}">
        <p14:creationId xmlns:p14="http://schemas.microsoft.com/office/powerpoint/2010/main" val="26224956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2" name="Picture 4" descr="Image of the My VeHU Campus &quot;Ask The Presenter&quot; Icon"/>
          <p:cNvPicPr>
            <a:picLocks noChangeAspect="1"/>
          </p:cNvPicPr>
          <p:nvPr/>
        </p:nvPicPr>
        <p:blipFill>
          <a:blip r:embed="rId3"/>
          <a:srcRect/>
          <a:stretch>
            <a:fillRect/>
          </a:stretch>
        </p:blipFill>
        <p:spPr bwMode="auto">
          <a:xfrm>
            <a:off x="-76200" y="-84830"/>
            <a:ext cx="5257800" cy="5257800"/>
          </a:xfrm>
          <a:prstGeom prst="rect">
            <a:avLst/>
          </a:prstGeom>
          <a:noFill/>
          <a:ln w="9525">
            <a:noFill/>
            <a:miter lim="800000"/>
            <a:headEnd/>
            <a:tailEnd/>
          </a:ln>
        </p:spPr>
      </p:pic>
      <p:sp>
        <p:nvSpPr>
          <p:cNvPr id="3" name="Title 2" descr="Ask the presenter"/>
          <p:cNvSpPr txBox="1">
            <a:spLocks/>
          </p:cNvSpPr>
          <p:nvPr/>
        </p:nvSpPr>
        <p:spPr bwMode="auto">
          <a:xfrm>
            <a:off x="4857007" y="2032895"/>
            <a:ext cx="4274483"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nSpc>
                <a:spcPts val="6000"/>
              </a:lnSpc>
            </a:pPr>
            <a:r>
              <a:rPr lang="en-US" sz="4800" kern="0" dirty="0" smtClean="0">
                <a:solidFill>
                  <a:schemeClr val="bg1">
                    <a:lumMod val="95000"/>
                  </a:schemeClr>
                </a:solidFill>
              </a:rPr>
              <a:t>ASK THE</a:t>
            </a:r>
          </a:p>
          <a:p>
            <a:pPr>
              <a:lnSpc>
                <a:spcPts val="6000"/>
              </a:lnSpc>
            </a:pPr>
            <a:r>
              <a:rPr lang="en-US" sz="4800" kern="0" dirty="0" smtClean="0">
                <a:solidFill>
                  <a:schemeClr val="bg1">
                    <a:lumMod val="95000"/>
                  </a:schemeClr>
                </a:solidFill>
              </a:rPr>
              <a:t>PRESENTER</a:t>
            </a:r>
            <a:endParaRPr lang="en-US" sz="4800" kern="0" dirty="0">
              <a:solidFill>
                <a:schemeClr val="bg1">
                  <a:lumMod val="95000"/>
                </a:schemeClr>
              </a:solidFill>
            </a:endParaRPr>
          </a:p>
        </p:txBody>
      </p:sp>
    </p:spTree>
    <p:extLst>
      <p:ext uri="{BB962C8B-B14F-4D97-AF65-F5344CB8AC3E}">
        <p14:creationId xmlns:p14="http://schemas.microsoft.com/office/powerpoint/2010/main" val="22022880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a:xfrm>
            <a:off x="593725" y="205979"/>
            <a:ext cx="8229600" cy="689371"/>
          </a:xfrm>
        </p:spPr>
        <p:txBody>
          <a:bodyPr/>
          <a:lstStyle/>
          <a:p>
            <a:pPr eaLnBrk="1" hangingPunct="1"/>
            <a:r>
              <a:rPr lang="en-US" altLang="en-US" sz="3200" dirty="0" smtClean="0">
                <a:latin typeface="Myriad Pro" charset="0"/>
                <a:cs typeface="Myriad Pro" charset="0"/>
              </a:rPr>
              <a:t>Learn More About VistA Evolution &amp; eHMP</a:t>
            </a:r>
          </a:p>
        </p:txBody>
      </p:sp>
      <p:sp>
        <p:nvSpPr>
          <p:cNvPr id="2" name="Content Placeholder 2"/>
          <p:cNvSpPr>
            <a:spLocks noGrp="1"/>
          </p:cNvSpPr>
          <p:nvPr>
            <p:ph idx="1"/>
          </p:nvPr>
        </p:nvSpPr>
        <p:spPr>
          <a:xfrm>
            <a:off x="609600" y="819150"/>
            <a:ext cx="7712075" cy="3276600"/>
          </a:xfrm>
        </p:spPr>
        <p:txBody>
          <a:bodyPr/>
          <a:lstStyle/>
          <a:p>
            <a:pPr marL="0" indent="0">
              <a:spcBef>
                <a:spcPts val="2400"/>
              </a:spcBef>
              <a:buNone/>
              <a:defRPr/>
            </a:pPr>
            <a:r>
              <a:rPr lang="en-US" sz="2000" dirty="0" smtClean="0">
                <a:latin typeface="+mn-lt"/>
              </a:rPr>
              <a:t>	Visit the VistA Evolution Share Point site 	</a:t>
            </a:r>
            <a:r>
              <a:rPr lang="en-US" sz="2000" u="sng" dirty="0" smtClean="0">
                <a:latin typeface="+mn-lt"/>
                <a:hlinkClick r:id="rId3"/>
              </a:rPr>
              <a:t>http://go.va.gov/vista_evolution</a:t>
            </a:r>
            <a:endParaRPr lang="en-US" sz="2000" dirty="0" smtClean="0">
              <a:latin typeface="+mn-lt"/>
            </a:endParaRPr>
          </a:p>
          <a:p>
            <a:pPr marL="0" indent="0">
              <a:spcBef>
                <a:spcPts val="3000"/>
              </a:spcBef>
              <a:buNone/>
              <a:defRPr/>
            </a:pPr>
            <a:r>
              <a:rPr lang="en-US" sz="2000" dirty="0" smtClean="0">
                <a:latin typeface="+mn-lt"/>
              </a:rPr>
              <a:t>	Visit the eHMP Share Point site</a:t>
            </a:r>
          </a:p>
          <a:p>
            <a:pPr marL="350838" indent="0">
              <a:spcBef>
                <a:spcPts val="0"/>
              </a:spcBef>
              <a:buNone/>
              <a:defRPr/>
            </a:pPr>
            <a:r>
              <a:rPr lang="en-US" sz="2000" u="sng" dirty="0" smtClean="0">
                <a:latin typeface="+mn-lt"/>
                <a:hlinkClick r:id="rId4"/>
              </a:rPr>
              <a:t>http://vaww.oed.portal.va.gov/pm/iehr/vista_evolution/eHMP</a:t>
            </a:r>
            <a:endParaRPr lang="en-US" sz="2000" u="sng" dirty="0" smtClean="0">
              <a:latin typeface="+mn-lt"/>
            </a:endParaRPr>
          </a:p>
          <a:p>
            <a:pPr marL="350838" indent="0">
              <a:spcBef>
                <a:spcPts val="0"/>
              </a:spcBef>
              <a:buNone/>
              <a:defRPr/>
            </a:pPr>
            <a:endParaRPr lang="en-US" sz="2000" u="sng" dirty="0">
              <a:latin typeface="+mn-lt"/>
            </a:endParaRPr>
          </a:p>
          <a:p>
            <a:pPr marL="350838" indent="0">
              <a:spcBef>
                <a:spcPts val="0"/>
              </a:spcBef>
              <a:buNone/>
              <a:defRPr/>
            </a:pPr>
            <a:r>
              <a:rPr lang="en-US" sz="2000" dirty="0" smtClean="0">
                <a:latin typeface="+mn-lt"/>
              </a:rPr>
              <a:t>Sign </a:t>
            </a:r>
            <a:r>
              <a:rPr lang="en-US" sz="2000" dirty="0">
                <a:latin typeface="+mn-lt"/>
              </a:rPr>
              <a:t>up for VA </a:t>
            </a:r>
            <a:r>
              <a:rPr lang="en-US" sz="2000" dirty="0" err="1">
                <a:latin typeface="+mn-lt"/>
              </a:rPr>
              <a:t>ForumForUs</a:t>
            </a:r>
            <a:r>
              <a:rPr lang="en-US" sz="2000" dirty="0">
                <a:latin typeface="+mn-lt"/>
              </a:rPr>
              <a:t> Community by e-mailing </a:t>
            </a:r>
            <a:r>
              <a:rPr lang="en-US" sz="2000" u="sng" dirty="0" smtClean="0">
                <a:solidFill>
                  <a:srgbClr val="00B0F0"/>
                </a:solidFill>
                <a:latin typeface="+mn-lt"/>
                <a:hlinkClick r:id="rId5"/>
              </a:rPr>
              <a:t>rachel.wiebe@va.gov</a:t>
            </a:r>
            <a:endParaRPr lang="en-US" sz="2000" u="sng" dirty="0" smtClean="0">
              <a:solidFill>
                <a:srgbClr val="00B0F0"/>
              </a:solidFill>
              <a:latin typeface="+mn-lt"/>
            </a:endParaRPr>
          </a:p>
          <a:p>
            <a:pPr marL="350838" indent="0">
              <a:spcBef>
                <a:spcPts val="0"/>
              </a:spcBef>
              <a:buNone/>
              <a:defRPr/>
            </a:pPr>
            <a:endParaRPr lang="en-US" sz="2000" dirty="0" smtClean="0">
              <a:solidFill>
                <a:srgbClr val="00B0F0"/>
              </a:solidFill>
              <a:latin typeface="+mn-lt"/>
            </a:endParaRPr>
          </a:p>
          <a:p>
            <a:pPr marL="350838" indent="0">
              <a:spcBef>
                <a:spcPts val="0"/>
              </a:spcBef>
              <a:buNone/>
              <a:defRPr/>
            </a:pPr>
            <a:r>
              <a:rPr lang="en-US" sz="2000" dirty="0" smtClean="0">
                <a:latin typeface="+mn-lt"/>
              </a:rPr>
              <a:t>JLV </a:t>
            </a:r>
            <a:r>
              <a:rPr lang="en-US" sz="2000" dirty="0">
                <a:latin typeface="+mn-lt"/>
              </a:rPr>
              <a:t>Newsfeed Link</a:t>
            </a:r>
          </a:p>
          <a:p>
            <a:pPr marL="342900" lvl="1" indent="0">
              <a:spcBef>
                <a:spcPts val="0"/>
              </a:spcBef>
              <a:buNone/>
              <a:defRPr/>
            </a:pPr>
            <a:r>
              <a:rPr lang="en-US" sz="2000" dirty="0">
                <a:solidFill>
                  <a:srgbClr val="002060"/>
                </a:solidFill>
                <a:latin typeface="+mn-lt"/>
              </a:rPr>
              <a:t>	</a:t>
            </a:r>
            <a:r>
              <a:rPr lang="en-US" sz="2000" u="sng" dirty="0">
                <a:solidFill>
                  <a:srgbClr val="002060"/>
                </a:solidFill>
                <a:latin typeface="+mn-lt"/>
                <a:hlinkClick r:id="rId6"/>
              </a:rPr>
              <a:t>https://</a:t>
            </a:r>
            <a:r>
              <a:rPr lang="en-US" sz="2000" u="sng" dirty="0" smtClean="0">
                <a:solidFill>
                  <a:srgbClr val="002060"/>
                </a:solidFill>
                <a:latin typeface="+mn-lt"/>
                <a:hlinkClick r:id="rId6"/>
              </a:rPr>
              <a:t>vaforumfor.us/groups/jlv-newsfeed</a:t>
            </a:r>
            <a:r>
              <a:rPr lang="en-US" sz="2000" u="sng" dirty="0" smtClean="0">
                <a:solidFill>
                  <a:srgbClr val="002060"/>
                </a:solidFill>
                <a:latin typeface="+mn-lt"/>
              </a:rPr>
              <a:t> </a:t>
            </a:r>
            <a:endParaRPr lang="en-US" sz="2000" dirty="0">
              <a:solidFill>
                <a:srgbClr val="002060"/>
              </a:solidFill>
              <a:latin typeface="+mn-lt"/>
            </a:endParaRPr>
          </a:p>
          <a:p>
            <a:pPr marL="350838" indent="0">
              <a:spcBef>
                <a:spcPts val="0"/>
              </a:spcBef>
              <a:buFont typeface="Arial" pitchFamily="34" charset="0"/>
              <a:buNone/>
              <a:defRPr/>
            </a:pPr>
            <a:endParaRPr lang="en-US" sz="2400" u="sng" dirty="0" smtClean="0"/>
          </a:p>
          <a:p>
            <a:pPr marL="350838" indent="0">
              <a:spcBef>
                <a:spcPts val="0"/>
              </a:spcBef>
              <a:buFont typeface="Arial" pitchFamily="34" charset="0"/>
              <a:buNone/>
              <a:defRPr/>
            </a:pPr>
            <a:endParaRPr lang="en-US" sz="2400" u="sng" dirty="0" smtClean="0"/>
          </a:p>
          <a:p>
            <a:pPr marL="0" indent="0">
              <a:spcBef>
                <a:spcPts val="1800"/>
              </a:spcBef>
              <a:buFont typeface="Arial" pitchFamily="34" charset="0"/>
              <a:buNone/>
              <a:defRPr/>
            </a:pPr>
            <a:endParaRPr lang="en-US" sz="2000" u="sng" dirty="0"/>
          </a:p>
          <a:p>
            <a:pPr marL="0" indent="0">
              <a:spcBef>
                <a:spcPts val="1800"/>
              </a:spcBef>
              <a:buFont typeface="Arial" pitchFamily="34" charset="0"/>
              <a:buNone/>
              <a:defRPr/>
            </a:pPr>
            <a:endParaRPr lang="en-US" sz="2000" dirty="0"/>
          </a:p>
          <a:p>
            <a:pPr>
              <a:spcBef>
                <a:spcPts val="1800"/>
              </a:spcBef>
              <a:defRPr/>
            </a:pPr>
            <a:endParaRPr lang="en-US" sz="2400" dirty="0" smtClean="0"/>
          </a:p>
        </p:txBody>
      </p:sp>
    </p:spTree>
    <p:extLst>
      <p:ext uri="{BB962C8B-B14F-4D97-AF65-F5344CB8AC3E}">
        <p14:creationId xmlns:p14="http://schemas.microsoft.com/office/powerpoint/2010/main" val="1728018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Poll Results"/>
          <p:cNvSpPr txBox="1">
            <a:spLocks/>
          </p:cNvSpPr>
          <p:nvPr/>
        </p:nvSpPr>
        <p:spPr bwMode="auto">
          <a:xfrm>
            <a:off x="228600" y="152401"/>
            <a:ext cx="876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6600" kern="0" dirty="0" smtClean="0">
                <a:solidFill>
                  <a:schemeClr val="accent1">
                    <a:lumMod val="50000"/>
                  </a:schemeClr>
                </a:solidFill>
              </a:rPr>
              <a:t>POLL RESULTS</a:t>
            </a:r>
            <a:endParaRPr lang="en-US" sz="6600" kern="0" dirty="0">
              <a:solidFill>
                <a:schemeClr val="accent1">
                  <a:lumMod val="50000"/>
                </a:schemeClr>
              </a:solidFill>
            </a:endParaRPr>
          </a:p>
        </p:txBody>
      </p:sp>
      <p:grpSp>
        <p:nvGrpSpPr>
          <p:cNvPr id="12" name="Group 11" descr="&quot; &quot;"/>
          <p:cNvGrpSpPr/>
          <p:nvPr/>
        </p:nvGrpSpPr>
        <p:grpSpPr>
          <a:xfrm>
            <a:off x="-533400" y="895350"/>
            <a:ext cx="10383266" cy="152400"/>
            <a:chOff x="-228600" y="3943350"/>
            <a:chExt cx="10383266" cy="152400"/>
          </a:xfrm>
        </p:grpSpPr>
        <p:grpSp>
          <p:nvGrpSpPr>
            <p:cNvPr id="13" name="Group 12"/>
            <p:cNvGrpSpPr/>
            <p:nvPr/>
          </p:nvGrpSpPr>
          <p:grpSpPr>
            <a:xfrm>
              <a:off x="-228600" y="3943350"/>
              <a:ext cx="10383266" cy="76200"/>
              <a:chOff x="-533400" y="3985283"/>
              <a:chExt cx="10383266" cy="76200"/>
            </a:xfrm>
          </p:grpSpPr>
          <p:cxnSp>
            <p:nvCxnSpPr>
              <p:cNvPr id="15" name="Straight Connector 14" descr="&quot; &quot;"/>
              <p:cNvCxnSpPr/>
              <p:nvPr/>
            </p:nvCxnSpPr>
            <p:spPr>
              <a:xfrm>
                <a:off x="-533400" y="39852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quot; &quot;"/>
              <p:cNvCxnSpPr/>
              <p:nvPr/>
            </p:nvCxnSpPr>
            <p:spPr>
              <a:xfrm>
                <a:off x="-533400" y="4061483"/>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descr="&quot; &quot;"/>
            <p:cNvCxnSpPr/>
            <p:nvPr/>
          </p:nvCxnSpPr>
          <p:spPr>
            <a:xfrm>
              <a:off x="-228600" y="4095750"/>
              <a:ext cx="10383266"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Title 1"/>
          <p:cNvSpPr txBox="1">
            <a:spLocks/>
          </p:cNvSpPr>
          <p:nvPr/>
        </p:nvSpPr>
        <p:spPr bwMode="auto">
          <a:xfrm>
            <a:off x="228600" y="1323974"/>
            <a:ext cx="43434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r>
              <a:rPr lang="en-US" sz="2400" kern="0" dirty="0" smtClean="0">
                <a:solidFill>
                  <a:schemeClr val="accent1">
                    <a:lumMod val="50000"/>
                  </a:schemeClr>
                </a:solidFill>
                <a:latin typeface="Levenim MT" panose="02010502060101010101" pitchFamily="2" charset="-79"/>
                <a:cs typeface="Levenim MT" panose="02010502060101010101" pitchFamily="2" charset="-79"/>
              </a:rPr>
              <a:t>What is the most common type of health data that you frequently need to see?</a:t>
            </a:r>
            <a:br>
              <a:rPr lang="en-US" sz="2400" kern="0" dirty="0" smtClean="0">
                <a:solidFill>
                  <a:schemeClr val="accent1">
                    <a:lumMod val="50000"/>
                  </a:schemeClr>
                </a:solidFill>
                <a:latin typeface="Levenim MT" panose="02010502060101010101" pitchFamily="2" charset="-79"/>
                <a:cs typeface="Levenim MT" panose="02010502060101010101" pitchFamily="2" charset="-79"/>
              </a:rPr>
            </a:br>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Clinical notes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Discharge summaries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Laboratory results</a:t>
            </a:r>
          </a:p>
          <a:p>
            <a:pPr marL="914400" lvl="1" indent="-457200" algn="l">
              <a:buFont typeface="+mj-lt"/>
              <a:buAutoNum type="alphaUcPeriod"/>
            </a:pPr>
            <a:r>
              <a:rPr lang="en-US" sz="2400" kern="0" dirty="0" smtClean="0">
                <a:solidFill>
                  <a:schemeClr val="accent1">
                    <a:lumMod val="50000"/>
                  </a:schemeClr>
                </a:solidFill>
                <a:latin typeface="Levenim MT" panose="02010502060101010101" pitchFamily="2" charset="-79"/>
                <a:cs typeface="Levenim MT" panose="02010502060101010101" pitchFamily="2" charset="-79"/>
              </a:rPr>
              <a:t>Medications</a:t>
            </a:r>
          </a:p>
          <a:p>
            <a:pPr algn="l"/>
            <a:endParaRPr lang="en-US" sz="2400" kern="0" dirty="0" smtClean="0">
              <a:solidFill>
                <a:schemeClr val="accent1">
                  <a:lumMod val="50000"/>
                </a:schemeClr>
              </a:solidFill>
              <a:latin typeface="Levenim MT" panose="02010502060101010101" pitchFamily="2" charset="-79"/>
              <a:cs typeface="Levenim MT" panose="02010502060101010101" pitchFamily="2" charset="-79"/>
            </a:endParaRPr>
          </a:p>
        </p:txBody>
      </p:sp>
      <p:pic>
        <p:nvPicPr>
          <p:cNvPr id="11" name="Picture 10"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20579" y="57150"/>
            <a:ext cx="812600" cy="8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498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VistA Evolu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09550"/>
            <a:ext cx="3352800" cy="765942"/>
          </a:xfrm>
          <a:prstGeom prst="rect">
            <a:avLst/>
          </a:prstGeom>
        </p:spPr>
      </p:pic>
      <p:grpSp>
        <p:nvGrpSpPr>
          <p:cNvPr id="2" name="Group 1" descr="Federal partners: DOD, VBA, externak, community health parterns.&#10;nation data standards &#10;to"/>
          <p:cNvGrpSpPr/>
          <p:nvPr/>
        </p:nvGrpSpPr>
        <p:grpSpPr>
          <a:xfrm>
            <a:off x="115753" y="133350"/>
            <a:ext cx="3922847" cy="4671857"/>
            <a:chOff x="115753" y="133350"/>
            <a:chExt cx="3922847" cy="4671857"/>
          </a:xfrm>
        </p:grpSpPr>
        <p:grpSp>
          <p:nvGrpSpPr>
            <p:cNvPr id="16" name="Group 15"/>
            <p:cNvGrpSpPr/>
            <p:nvPr/>
          </p:nvGrpSpPr>
          <p:grpSpPr>
            <a:xfrm>
              <a:off x="115753" y="133350"/>
              <a:ext cx="3382754" cy="4671857"/>
              <a:chOff x="0" y="77146"/>
              <a:chExt cx="3614259" cy="4991588"/>
            </a:xfrm>
          </p:grpSpPr>
          <p:grpSp>
            <p:nvGrpSpPr>
              <p:cNvPr id="35" name="Group 34"/>
              <p:cNvGrpSpPr/>
              <p:nvPr/>
            </p:nvGrpSpPr>
            <p:grpSpPr>
              <a:xfrm>
                <a:off x="663401" y="1630275"/>
                <a:ext cx="2120180" cy="1619572"/>
                <a:chOff x="3037801" y="1948604"/>
                <a:chExt cx="3111250" cy="2364547"/>
              </a:xfrm>
            </p:grpSpPr>
            <p:pic>
              <p:nvPicPr>
                <p:cNvPr id="36" name="Picture 35"/>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3037801" y="1948604"/>
                  <a:ext cx="3111250" cy="2364547"/>
                </a:xfrm>
                <a:prstGeom prst="rect">
                  <a:avLst/>
                </a:prstGeom>
              </p:spPr>
            </p:pic>
            <p:sp>
              <p:nvSpPr>
                <p:cNvPr id="37" name="TextBox 36"/>
                <p:cNvSpPr txBox="1"/>
                <p:nvPr/>
              </p:nvSpPr>
              <p:spPr>
                <a:xfrm>
                  <a:off x="3645214" y="3470636"/>
                  <a:ext cx="1816621" cy="720151"/>
                </a:xfrm>
                <a:prstGeom prst="rect">
                  <a:avLst/>
                </a:prstGeom>
                <a:noFill/>
              </p:spPr>
              <p:txBody>
                <a:bodyPr wrap="square" rtlCol="0">
                  <a:spAutoFit/>
                </a:bodyPr>
                <a:lstStyle/>
                <a:p>
                  <a:pPr algn="ctr"/>
                  <a:r>
                    <a:rPr lang="en-US" dirty="0" smtClean="0">
                      <a:solidFill>
                        <a:schemeClr val="bg1"/>
                      </a:solidFill>
                      <a:latin typeface="Levenim MT" panose="02010502060101010101" pitchFamily="2" charset="-79"/>
                      <a:cs typeface="Levenim MT" panose="02010502060101010101" pitchFamily="2" charset="-79"/>
                    </a:rPr>
                    <a:t>VBA</a:t>
                  </a:r>
                  <a:endParaRPr lang="en-US" sz="3200" dirty="0">
                    <a:solidFill>
                      <a:schemeClr val="bg1"/>
                    </a:solidFill>
                    <a:latin typeface="Levenim MT" panose="02010502060101010101" pitchFamily="2" charset="-79"/>
                    <a:cs typeface="Levenim MT" panose="02010502060101010101" pitchFamily="2" charset="-79"/>
                  </a:endParaRPr>
                </a:p>
              </p:txBody>
            </p:sp>
          </p:grpSp>
          <p:grpSp>
            <p:nvGrpSpPr>
              <p:cNvPr id="38" name="Group 37"/>
              <p:cNvGrpSpPr/>
              <p:nvPr/>
            </p:nvGrpSpPr>
            <p:grpSpPr>
              <a:xfrm>
                <a:off x="609600" y="3039388"/>
                <a:ext cx="2278447" cy="1663213"/>
                <a:chOff x="3098662" y="2906701"/>
                <a:chExt cx="2583651" cy="1963572"/>
              </a:xfrm>
            </p:grpSpPr>
            <p:pic>
              <p:nvPicPr>
                <p:cNvPr id="39" name="Picture 38"/>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3098662" y="2906701"/>
                  <a:ext cx="2583651" cy="1963572"/>
                </a:xfrm>
                <a:prstGeom prst="rect">
                  <a:avLst/>
                </a:prstGeom>
              </p:spPr>
            </p:pic>
            <p:sp>
              <p:nvSpPr>
                <p:cNvPr id="40" name="TextBox 39"/>
                <p:cNvSpPr txBox="1"/>
                <p:nvPr/>
              </p:nvSpPr>
              <p:spPr>
                <a:xfrm>
                  <a:off x="3444291" y="4311193"/>
                  <a:ext cx="1814551" cy="427047"/>
                </a:xfrm>
                <a:prstGeom prst="rect">
                  <a:avLst/>
                </a:prstGeom>
                <a:noFill/>
              </p:spPr>
              <p:txBody>
                <a:bodyPr wrap="square" rtlCol="0">
                  <a:spAutoFit/>
                </a:bodyPr>
                <a:lstStyle/>
                <a:p>
                  <a:pPr algn="ctr"/>
                  <a:r>
                    <a:rPr lang="en-US" sz="1600" dirty="0" smtClean="0">
                      <a:solidFill>
                        <a:schemeClr val="bg1"/>
                      </a:solidFill>
                      <a:latin typeface="Levenim MT" panose="02010502060101010101" pitchFamily="2" charset="-79"/>
                      <a:cs typeface="Levenim MT" panose="02010502060101010101" pitchFamily="2" charset="-79"/>
                    </a:rPr>
                    <a:t>External</a:t>
                  </a:r>
                  <a:endParaRPr lang="en-US" sz="1600" dirty="0">
                    <a:solidFill>
                      <a:schemeClr val="bg1"/>
                    </a:solidFill>
                    <a:latin typeface="Levenim MT" panose="02010502060101010101" pitchFamily="2" charset="-79"/>
                    <a:cs typeface="Levenim MT" panose="02010502060101010101" pitchFamily="2" charset="-79"/>
                  </a:endParaRPr>
                </a:p>
              </p:txBody>
            </p:sp>
          </p:grpSp>
          <p:grpSp>
            <p:nvGrpSpPr>
              <p:cNvPr id="7" name="Group 6"/>
              <p:cNvGrpSpPr/>
              <p:nvPr/>
            </p:nvGrpSpPr>
            <p:grpSpPr>
              <a:xfrm>
                <a:off x="616142" y="77146"/>
                <a:ext cx="2271905" cy="1856153"/>
                <a:chOff x="229992" y="101815"/>
                <a:chExt cx="2362749" cy="1936535"/>
              </a:xfrm>
            </p:grpSpPr>
            <p:grpSp>
              <p:nvGrpSpPr>
                <p:cNvPr id="29" name="Group 28"/>
                <p:cNvGrpSpPr/>
                <p:nvPr/>
              </p:nvGrpSpPr>
              <p:grpSpPr>
                <a:xfrm>
                  <a:off x="229992" y="271698"/>
                  <a:ext cx="2362749" cy="1766652"/>
                  <a:chOff x="342476" y="822830"/>
                  <a:chExt cx="3758897" cy="2856758"/>
                </a:xfrm>
              </p:grpSpPr>
              <p:pic>
                <p:nvPicPr>
                  <p:cNvPr id="32" name="Picture 31"/>
                  <p:cNvPicPr>
                    <a:picLocks noChangeAspect="1"/>
                  </p:cNvPicPr>
                  <p:nvPr/>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ackgroundRemoval t="6225" b="23686" l="51890" r="70930">
                                <a14:foregroundMark x1="54578" y1="16896" x2="55814" y2="11479"/>
                                <a14:foregroundMark x1="67369" y1="10752" x2="68387" y2="15683"/>
                              </a14:backgroundRemoval>
                            </a14:imgEffect>
                          </a14:imgLayer>
                        </a14:imgProps>
                      </a:ext>
                      <a:ext uri="{28A0092B-C50C-407E-A947-70E740481C1C}">
                        <a14:useLocalDpi xmlns:a14="http://schemas.microsoft.com/office/drawing/2010/main" val="0"/>
                      </a:ext>
                    </a:extLst>
                  </a:blip>
                  <a:srcRect l="49523" t="4245" r="26616" b="75589"/>
                  <a:stretch/>
                </p:blipFill>
                <p:spPr>
                  <a:xfrm flipH="1">
                    <a:off x="342476" y="822830"/>
                    <a:ext cx="3758897" cy="2856758"/>
                  </a:xfrm>
                  <a:prstGeom prst="rect">
                    <a:avLst/>
                  </a:prstGeom>
                </p:spPr>
              </p:pic>
              <p:sp>
                <p:nvSpPr>
                  <p:cNvPr id="34" name="TextBox 33"/>
                  <p:cNvSpPr txBox="1"/>
                  <p:nvPr/>
                </p:nvSpPr>
                <p:spPr>
                  <a:xfrm>
                    <a:off x="1125478" y="2718069"/>
                    <a:ext cx="2038772" cy="832166"/>
                  </a:xfrm>
                  <a:prstGeom prst="rect">
                    <a:avLst/>
                  </a:prstGeom>
                  <a:noFill/>
                </p:spPr>
                <p:txBody>
                  <a:bodyPr wrap="square" rtlCol="0">
                    <a:spAutoFit/>
                  </a:bodyPr>
                  <a:lstStyle/>
                  <a:p>
                    <a:pPr algn="ctr"/>
                    <a:r>
                      <a:rPr lang="en-US" dirty="0" smtClean="0">
                        <a:solidFill>
                          <a:schemeClr val="bg1"/>
                        </a:solidFill>
                        <a:latin typeface="Levenim MT" panose="02010502060101010101" pitchFamily="2" charset="-79"/>
                        <a:cs typeface="Levenim MT" panose="02010502060101010101" pitchFamily="2" charset="-79"/>
                      </a:rPr>
                      <a:t>DoD</a:t>
                    </a:r>
                    <a:endParaRPr lang="en-US" dirty="0">
                      <a:solidFill>
                        <a:schemeClr val="bg1"/>
                      </a:solidFill>
                      <a:latin typeface="Levenim MT" panose="02010502060101010101" pitchFamily="2" charset="-79"/>
                      <a:cs typeface="Levenim MT" panose="02010502060101010101" pitchFamily="2" charset="-79"/>
                    </a:endParaRPr>
                  </a:p>
                </p:txBody>
              </p:sp>
            </p:grpSp>
            <p:sp>
              <p:nvSpPr>
                <p:cNvPr id="41" name="TextBox 40"/>
                <p:cNvSpPr txBox="1"/>
                <p:nvPr/>
              </p:nvSpPr>
              <p:spPr>
                <a:xfrm>
                  <a:off x="263346" y="101815"/>
                  <a:ext cx="2296041" cy="411697"/>
                </a:xfrm>
                <a:prstGeom prst="rect">
                  <a:avLst/>
                </a:prstGeom>
                <a:noFill/>
              </p:spPr>
              <p:txBody>
                <a:bodyPr wrap="square" rtlCol="0">
                  <a:spAutoFit/>
                </a:bodyPr>
                <a:lstStyle/>
                <a:p>
                  <a:pPr algn="ctr"/>
                  <a:r>
                    <a:rPr lang="en-US" sz="1800" dirty="0" smtClean="0">
                      <a:solidFill>
                        <a:schemeClr val="accent2">
                          <a:lumMod val="50000"/>
                        </a:schemeClr>
                      </a:solidFill>
                      <a:latin typeface="Levenim MT" panose="02010502060101010101" pitchFamily="2" charset="-79"/>
                      <a:cs typeface="Levenim MT" panose="02010502060101010101" pitchFamily="2" charset="-79"/>
                    </a:rPr>
                    <a:t>Federal Partners</a:t>
                  </a:r>
                  <a:endParaRPr lang="en-US" sz="1800" dirty="0">
                    <a:solidFill>
                      <a:schemeClr val="accent2">
                        <a:lumMod val="50000"/>
                      </a:schemeClr>
                    </a:solidFill>
                    <a:latin typeface="Levenim MT" panose="02010502060101010101" pitchFamily="2" charset="-79"/>
                    <a:cs typeface="Levenim MT" panose="02010502060101010101" pitchFamily="2" charset="-79"/>
                  </a:endParaRPr>
                </a:p>
              </p:txBody>
            </p:sp>
          </p:grpSp>
          <p:sp>
            <p:nvSpPr>
              <p:cNvPr id="42" name="TextBox 41"/>
              <p:cNvSpPr txBox="1"/>
              <p:nvPr/>
            </p:nvSpPr>
            <p:spPr>
              <a:xfrm>
                <a:off x="0" y="4674126"/>
                <a:ext cx="3614259" cy="394608"/>
              </a:xfrm>
              <a:prstGeom prst="rect">
                <a:avLst/>
              </a:prstGeom>
              <a:noFill/>
            </p:spPr>
            <p:txBody>
              <a:bodyPr wrap="square" rtlCol="0">
                <a:spAutoFit/>
              </a:bodyPr>
              <a:lstStyle/>
              <a:p>
                <a:pPr algn="ctr"/>
                <a:r>
                  <a:rPr lang="en-US" sz="1800" dirty="0" smtClean="0">
                    <a:solidFill>
                      <a:schemeClr val="accent3">
                        <a:lumMod val="50000"/>
                      </a:schemeClr>
                    </a:solidFill>
                    <a:latin typeface="Levenim MT" panose="02010502060101010101" pitchFamily="2" charset="-79"/>
                    <a:cs typeface="Levenim MT" panose="02010502060101010101" pitchFamily="2" charset="-79"/>
                  </a:rPr>
                  <a:t>Community Health Partners</a:t>
                </a:r>
                <a:endParaRPr lang="en-US" sz="1800" dirty="0">
                  <a:solidFill>
                    <a:schemeClr val="accent3">
                      <a:lumMod val="50000"/>
                    </a:schemeClr>
                  </a:solidFill>
                  <a:latin typeface="Levenim MT" panose="02010502060101010101" pitchFamily="2" charset="-79"/>
                  <a:cs typeface="Levenim MT" panose="02010502060101010101" pitchFamily="2" charset="-79"/>
                </a:endParaRPr>
              </a:p>
            </p:txBody>
          </p:sp>
        </p:grpSp>
        <p:sp>
          <p:nvSpPr>
            <p:cNvPr id="45" name="TextBox 44"/>
            <p:cNvSpPr txBox="1"/>
            <p:nvPr/>
          </p:nvSpPr>
          <p:spPr>
            <a:xfrm rot="16200000">
              <a:off x="1437204" y="2381482"/>
              <a:ext cx="3614259" cy="369332"/>
            </a:xfrm>
            <a:prstGeom prst="rect">
              <a:avLst/>
            </a:prstGeom>
            <a:noFill/>
          </p:spPr>
          <p:txBody>
            <a:bodyPr wrap="square" rtlCol="0">
              <a:spAutoFit/>
            </a:bodyPr>
            <a:lstStyle/>
            <a:p>
              <a:pPr algn="ctr"/>
              <a:r>
                <a:rPr lang="en-US" sz="1800" dirty="0" smtClean="0">
                  <a:solidFill>
                    <a:schemeClr val="accent3">
                      <a:lumMod val="50000"/>
                    </a:schemeClr>
                  </a:solidFill>
                  <a:latin typeface="Levenim MT" panose="02010502060101010101" pitchFamily="2" charset="-79"/>
                  <a:cs typeface="Levenim MT" panose="02010502060101010101" pitchFamily="2" charset="-79"/>
                </a:rPr>
                <a:t>National Data Standards</a:t>
              </a:r>
              <a:endParaRPr lang="en-US" sz="1800" dirty="0">
                <a:solidFill>
                  <a:schemeClr val="accent3">
                    <a:lumMod val="50000"/>
                  </a:schemeClr>
                </a:solidFill>
                <a:latin typeface="Levenim MT" panose="02010502060101010101" pitchFamily="2" charset="-79"/>
                <a:cs typeface="Levenim MT" panose="02010502060101010101" pitchFamily="2" charset="-79"/>
              </a:endParaRPr>
            </a:p>
          </p:txBody>
        </p:sp>
        <p:sp>
          <p:nvSpPr>
            <p:cNvPr id="6" name="Right Brace 5"/>
            <p:cNvSpPr/>
            <p:nvPr/>
          </p:nvSpPr>
          <p:spPr bwMode="auto">
            <a:xfrm>
              <a:off x="3276600" y="742950"/>
              <a:ext cx="762000" cy="3505200"/>
            </a:xfrm>
            <a:prstGeom prst="rightBrace">
              <a:avLst>
                <a:gd name="adj1" fmla="val 124735"/>
                <a:gd name="adj2" fmla="val 50000"/>
              </a:avLst>
            </a:prstGeom>
            <a:noFill/>
            <a:ln w="76200" cap="flat" cmpd="sng" algn="ctr">
              <a:solidFill>
                <a:srgbClr val="009DE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19" name="Oval 18" descr="user experience care coordination framework standard data model"/>
          <p:cNvSpPr/>
          <p:nvPr/>
        </p:nvSpPr>
        <p:spPr>
          <a:xfrm>
            <a:off x="4401002" y="894311"/>
            <a:ext cx="3523798" cy="3447282"/>
          </a:xfrm>
          <a:prstGeom prst="ellipse">
            <a:avLst/>
          </a:prstGeom>
          <a:noFill/>
          <a:ln w="76200">
            <a:solidFill>
              <a:srgbClr val="009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cs typeface="Century Gothic"/>
            </a:endParaRPr>
          </a:p>
        </p:txBody>
      </p:sp>
      <p:sp>
        <p:nvSpPr>
          <p:cNvPr id="11" name="Up-Down Arrow 10" descr="Integrated architecture and services"/>
          <p:cNvSpPr/>
          <p:nvPr/>
        </p:nvSpPr>
        <p:spPr>
          <a:xfrm>
            <a:off x="8201695" y="394979"/>
            <a:ext cx="631139" cy="4385057"/>
          </a:xfrm>
          <a:prstGeom prst="upDownArrow">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algn="ctr" defTabSz="342900">
              <a:defRPr/>
            </a:pPr>
            <a:r>
              <a:rPr lang="en-US" sz="1800" dirty="0" smtClean="0">
                <a:solidFill>
                  <a:srgbClr val="FFFFFF"/>
                </a:solidFill>
                <a:latin typeface="Levenim MT" panose="02010502060101010101" pitchFamily="2" charset="-79"/>
                <a:cs typeface="Levenim MT" panose="02010502060101010101" pitchFamily="2" charset="-79"/>
              </a:rPr>
              <a:t>Integrated Architecture &amp; Services</a:t>
            </a:r>
            <a:endParaRPr lang="en-US" sz="1800" dirty="0">
              <a:solidFill>
                <a:srgbClr val="FFFFFF"/>
              </a:solidFill>
              <a:latin typeface="Levenim MT" panose="02010502060101010101" pitchFamily="2" charset="-79"/>
              <a:cs typeface="Levenim MT" panose="02010502060101010101" pitchFamily="2" charset="-79"/>
            </a:endParaRPr>
          </a:p>
        </p:txBody>
      </p:sp>
      <p:sp>
        <p:nvSpPr>
          <p:cNvPr id="10" name="Rectangle 9" descr="&quot; &quot;"/>
          <p:cNvSpPr/>
          <p:nvPr/>
        </p:nvSpPr>
        <p:spPr>
          <a:xfrm>
            <a:off x="4659552" y="1851363"/>
            <a:ext cx="3023928" cy="1232978"/>
          </a:xfrm>
          <a:prstGeom prst="rect">
            <a:avLst/>
          </a:prstGeom>
          <a:noFill/>
        </p:spPr>
        <p:txBody>
          <a:bodyPr wrap="none" lIns="91440" tIns="45720" rIns="91440" bIns="45720">
            <a:prstTxWarp prst="textArchDown">
              <a:avLst>
                <a:gd name="adj" fmla="val 19078456"/>
              </a:avLst>
            </a:prstTxWarp>
            <a:spAutoFit/>
          </a:bodyPr>
          <a:lstStyle/>
          <a:p>
            <a:pPr algn="ctr"/>
            <a:r>
              <a:rPr lang="en-US" sz="1800" cap="none" spc="0" dirty="0" smtClean="0">
                <a:ln w="0"/>
                <a:solidFill>
                  <a:schemeClr val="bg1">
                    <a:lumMod val="50000"/>
                  </a:schemeClr>
                </a:solidFill>
                <a:latin typeface="Levenim MT" panose="02010502060101010101" pitchFamily="2" charset="-79"/>
                <a:cs typeface="Levenim MT" panose="02010502060101010101" pitchFamily="2" charset="-79"/>
              </a:rPr>
              <a:t>User Experience</a:t>
            </a:r>
          </a:p>
          <a:p>
            <a:pPr algn="ctr"/>
            <a:r>
              <a:rPr lang="en-US" sz="1800" b="1" dirty="0" smtClean="0">
                <a:ln w="0"/>
                <a:solidFill>
                  <a:schemeClr val="tx1">
                    <a:lumMod val="75000"/>
                    <a:lumOff val="25000"/>
                  </a:schemeClr>
                </a:solidFill>
                <a:latin typeface="Levenim MT" panose="02010502060101010101" pitchFamily="2" charset="-79"/>
                <a:cs typeface="Levenim MT" panose="02010502060101010101" pitchFamily="2" charset="-79"/>
              </a:rPr>
              <a:t>Care Coordination Framework</a:t>
            </a:r>
          </a:p>
          <a:p>
            <a:pPr algn="ctr"/>
            <a:r>
              <a:rPr lang="en-US" sz="1800" cap="none" spc="0" dirty="0" smtClean="0">
                <a:ln w="0"/>
                <a:solidFill>
                  <a:schemeClr val="bg1">
                    <a:lumMod val="50000"/>
                  </a:schemeClr>
                </a:solidFill>
                <a:latin typeface="Levenim MT" panose="02010502060101010101" pitchFamily="2" charset="-79"/>
                <a:cs typeface="Levenim MT" panose="02010502060101010101" pitchFamily="2" charset="-79"/>
              </a:rPr>
              <a:t>Standard Data Model</a:t>
            </a:r>
            <a:endParaRPr lang="en-US" sz="1800" cap="none" spc="0" dirty="0">
              <a:ln w="0"/>
              <a:solidFill>
                <a:schemeClr val="bg1">
                  <a:lumMod val="50000"/>
                </a:schemeClr>
              </a:solidFill>
              <a:latin typeface="Levenim MT" panose="02010502060101010101" pitchFamily="2" charset="-79"/>
              <a:cs typeface="Levenim MT" panose="02010502060101010101" pitchFamily="2" charset="-79"/>
            </a:endParaRPr>
          </a:p>
        </p:txBody>
      </p:sp>
      <p:pic>
        <p:nvPicPr>
          <p:cNvPr id="8" name="Picture 7" descr="Veteran salut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2600" y="1276350"/>
            <a:ext cx="1065985" cy="1552475"/>
          </a:xfrm>
          <a:prstGeom prst="rect">
            <a:avLst/>
          </a:prstGeom>
        </p:spPr>
      </p:pic>
    </p:spTree>
    <p:extLst>
      <p:ext uri="{BB962C8B-B14F-4D97-AF65-F5344CB8AC3E}">
        <p14:creationId xmlns:p14="http://schemas.microsoft.com/office/powerpoint/2010/main" val="365969298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descr="Data Sharing"/>
          <p:cNvSpPr txBox="1">
            <a:spLocks/>
          </p:cNvSpPr>
          <p:nvPr/>
        </p:nvSpPr>
        <p:spPr bwMode="auto">
          <a:xfrm>
            <a:off x="156696" y="4171950"/>
            <a:ext cx="8758704"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US" altLang="en-US" sz="8000" kern="0" dirty="0" smtClean="0">
                <a:ea typeface="ＭＳ Ｐゴシック" pitchFamily="34" charset="-128"/>
                <a:cs typeface="Levenim MT" panose="02010502060101010101" pitchFamily="2" charset="-79"/>
              </a:rPr>
              <a:t>Data Sharing</a:t>
            </a:r>
            <a:endParaRPr lang="en-US" altLang="en-US" sz="8000" kern="0" dirty="0">
              <a:ea typeface="ＭＳ Ｐゴシック" pitchFamily="34" charset="-128"/>
              <a:cs typeface="Levenim MT" panose="02010502060101010101" pitchFamily="2" charset="-79"/>
            </a:endParaRPr>
          </a:p>
        </p:txBody>
      </p:sp>
      <p:grpSp>
        <p:nvGrpSpPr>
          <p:cNvPr id="2" name="Group 1" descr="DOD and VA"/>
          <p:cNvGrpSpPr/>
          <p:nvPr/>
        </p:nvGrpSpPr>
        <p:grpSpPr>
          <a:xfrm>
            <a:off x="-533400" y="0"/>
            <a:ext cx="10383266" cy="4095750"/>
            <a:chOff x="-533400" y="0"/>
            <a:chExt cx="10383266" cy="4095750"/>
          </a:xfrm>
        </p:grpSpPr>
        <p:grpSp>
          <p:nvGrpSpPr>
            <p:cNvPr id="8205" name="Group 8204"/>
            <p:cNvGrpSpPr/>
            <p:nvPr/>
          </p:nvGrpSpPr>
          <p:grpSpPr>
            <a:xfrm>
              <a:off x="1272269" y="1321120"/>
              <a:ext cx="6114162" cy="2057400"/>
              <a:chOff x="1272269" y="1321120"/>
              <a:chExt cx="6114162" cy="2057400"/>
            </a:xfrm>
          </p:grpSpPr>
          <p:sp>
            <p:nvSpPr>
              <p:cNvPr id="8203" name="Block Arc 8202"/>
              <p:cNvSpPr/>
              <p:nvPr/>
            </p:nvSpPr>
            <p:spPr bwMode="auto">
              <a:xfrm>
                <a:off x="1290430" y="1321120"/>
                <a:ext cx="6096001" cy="2057400"/>
              </a:xfrm>
              <a:prstGeom prst="blockArc">
                <a:avLst>
                  <a:gd name="adj1" fmla="val 10986305"/>
                  <a:gd name="adj2" fmla="val 21445137"/>
                  <a:gd name="adj3" fmla="val 13424"/>
                </a:avLst>
              </a:prstGeom>
              <a:solidFill>
                <a:schemeClr val="bg1">
                  <a:lumMod val="8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204" name="Isosceles Triangle 8203"/>
              <p:cNvSpPr/>
              <p:nvPr/>
            </p:nvSpPr>
            <p:spPr bwMode="auto">
              <a:xfrm rot="19013100">
                <a:off x="1272269" y="1906960"/>
                <a:ext cx="463928" cy="454265"/>
              </a:xfrm>
              <a:prstGeom prst="triangle">
                <a:avLst>
                  <a:gd name="adj" fmla="val 2709"/>
                </a:avLst>
              </a:prstGeom>
              <a:solidFill>
                <a:schemeClr val="bg1">
                  <a:lumMod val="8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5" name="Isosceles Triangle 44"/>
              <p:cNvSpPr/>
              <p:nvPr/>
            </p:nvSpPr>
            <p:spPr bwMode="auto">
              <a:xfrm rot="19013100">
                <a:off x="6911069" y="1944075"/>
                <a:ext cx="463928" cy="454265"/>
              </a:xfrm>
              <a:prstGeom prst="triangle">
                <a:avLst>
                  <a:gd name="adj" fmla="val 2709"/>
                </a:avLst>
              </a:prstGeom>
              <a:solidFill>
                <a:schemeClr val="bg1">
                  <a:lumMod val="8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21" name="Group 20"/>
            <p:cNvGrpSpPr/>
            <p:nvPr/>
          </p:nvGrpSpPr>
          <p:grpSpPr>
            <a:xfrm>
              <a:off x="2994322" y="0"/>
              <a:ext cx="2944564" cy="3943351"/>
              <a:chOff x="3368630" y="83978"/>
              <a:chExt cx="2066129" cy="3184808"/>
            </a:xfrm>
          </p:grpSpPr>
          <p:pic>
            <p:nvPicPr>
              <p:cNvPr id="9" name="Picture 8"/>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546" b="98636" l="4063" r="96250"/>
                        </a14:imgEffect>
                      </a14:imgLayer>
                    </a14:imgProps>
                  </a:ext>
                  <a:ext uri="{28A0092B-C50C-407E-A947-70E740481C1C}">
                    <a14:useLocalDpi xmlns:a14="http://schemas.microsoft.com/office/drawing/2010/main" val="0"/>
                  </a:ext>
                </a:extLst>
              </a:blip>
              <a:stretch>
                <a:fillRect/>
              </a:stretch>
            </p:blipFill>
            <p:spPr>
              <a:xfrm>
                <a:off x="4047908" y="95214"/>
                <a:ext cx="1386851" cy="3173572"/>
              </a:xfrm>
              <a:prstGeom prst="rect">
                <a:avLst/>
              </a:prstGeom>
            </p:spPr>
          </p:pic>
          <p:pic>
            <p:nvPicPr>
              <p:cNvPr id="11" name="Picture 10"/>
              <p:cNvPicPr>
                <a:picLocks noChangeAspect="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8707" l="47533" r="73422"/>
                        </a14:imgEffect>
                      </a14:imgLayer>
                    </a14:imgProps>
                  </a:ext>
                  <a:ext uri="{28A0092B-C50C-407E-A947-70E740481C1C}">
                    <a14:useLocalDpi xmlns:a14="http://schemas.microsoft.com/office/drawing/2010/main" val="0"/>
                  </a:ext>
                </a:extLst>
              </a:blip>
              <a:srcRect l="48087" t="1" r="26648" b="1064"/>
              <a:stretch/>
            </p:blipFill>
            <p:spPr>
              <a:xfrm flipH="1">
                <a:off x="3368630" y="258850"/>
                <a:ext cx="1160488" cy="2877170"/>
              </a:xfrm>
              <a:prstGeom prst="rect">
                <a:avLst/>
              </a:prstGeom>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546" b="98636" l="4063" r="96250"/>
                        </a14:imgEffect>
                      </a14:imgLayer>
                    </a14:imgProps>
                  </a:ext>
                  <a:ext uri="{28A0092B-C50C-407E-A947-70E740481C1C}">
                    <a14:useLocalDpi xmlns:a14="http://schemas.microsoft.com/office/drawing/2010/main" val="0"/>
                  </a:ext>
                </a:extLst>
              </a:blip>
              <a:srcRect l="56044"/>
              <a:stretch/>
            </p:blipFill>
            <p:spPr>
              <a:xfrm>
                <a:off x="4818816" y="83978"/>
                <a:ext cx="609600" cy="3173572"/>
              </a:xfrm>
              <a:prstGeom prst="rect">
                <a:avLst/>
              </a:prstGeom>
            </p:spPr>
          </p:pic>
          <p:pic>
            <p:nvPicPr>
              <p:cNvPr id="25" name="Picture 24"/>
              <p:cNvPicPr>
                <a:picLocks noChangeAspect="1"/>
              </p:cNvPicPr>
              <p:nvPr/>
            </p:nvPicPr>
            <p:blipFill rotWithShape="1">
              <a:blip r:embed="rId7" cstate="print">
                <a:duotone>
                  <a:schemeClr val="accent2">
                    <a:shade val="45000"/>
                    <a:satMod val="135000"/>
                  </a:schemeClr>
                  <a:prstClr val="white"/>
                </a:duotone>
                <a:extLst>
                  <a:ext uri="{BEBA8EAE-BF5A-486C-A8C5-ECC9F3942E4B}">
                    <a14:imgProps xmlns:a14="http://schemas.microsoft.com/office/drawing/2010/main">
                      <a14:imgLayer r:embed="rId6">
                        <a14:imgEffect>
                          <a14:backgroundRemoval t="0" b="98707" l="47533" r="73422"/>
                        </a14:imgEffect>
                      </a14:imgLayer>
                    </a14:imgProps>
                  </a:ext>
                  <a:ext uri="{28A0092B-C50C-407E-A947-70E740481C1C}">
                    <a14:useLocalDpi xmlns:a14="http://schemas.microsoft.com/office/drawing/2010/main" val="0"/>
                  </a:ext>
                </a:extLst>
              </a:blip>
              <a:srcRect l="48923" t="1" r="42695" b="1064"/>
              <a:stretch/>
            </p:blipFill>
            <p:spPr>
              <a:xfrm flipH="1">
                <a:off x="4099388" y="253219"/>
                <a:ext cx="385035" cy="2874386"/>
              </a:xfrm>
              <a:prstGeom prst="rect">
                <a:avLst/>
              </a:prstGeom>
            </p:spPr>
          </p:pic>
        </p:grpSp>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167" b="23759" l="7477" r="26395">
                          <a14:foregroundMark x1="14746" y1="19063" x2="14746" y2="19063"/>
                          <a14:foregroundMark x1="23207" y1="15347" x2="23207" y2="15347"/>
                          <a14:foregroundMark x1="11013" y1="18121" x2="11013" y2="18121"/>
                        </a14:backgroundRemoval>
                      </a14:imgEffect>
                    </a14:imgLayer>
                  </a14:imgProps>
                </a:ext>
                <a:ext uri="{28A0092B-C50C-407E-A947-70E740481C1C}">
                  <a14:useLocalDpi xmlns:a14="http://schemas.microsoft.com/office/drawing/2010/main" val="0"/>
                </a:ext>
              </a:extLst>
            </a:blip>
            <a:srcRect l="8403" t="10445" r="73576" b="78517"/>
            <a:stretch/>
          </p:blipFill>
          <p:spPr>
            <a:xfrm>
              <a:off x="192505" y="2388922"/>
              <a:ext cx="2792990" cy="1706827"/>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167" b="23759" l="7477" r="26395">
                          <a14:foregroundMark x1="14746" y1="19063" x2="14746" y2="19063"/>
                          <a14:foregroundMark x1="23207" y1="15347" x2="23207" y2="15347"/>
                          <a14:foregroundMark x1="11013" y1="18121" x2="11013" y2="18121"/>
                        </a14:backgroundRemoval>
                      </a14:imgEffect>
                    </a14:imgLayer>
                  </a14:imgProps>
                </a:ext>
                <a:ext uri="{28A0092B-C50C-407E-A947-70E740481C1C}">
                  <a14:useLocalDpi xmlns:a14="http://schemas.microsoft.com/office/drawing/2010/main" val="0"/>
                </a:ext>
              </a:extLst>
            </a:blip>
            <a:srcRect l="8403" t="10445" r="73576" b="78517"/>
            <a:stretch/>
          </p:blipFill>
          <p:spPr>
            <a:xfrm>
              <a:off x="6351010" y="2388923"/>
              <a:ext cx="2792990" cy="1706827"/>
            </a:xfrm>
            <a:prstGeom prst="rect">
              <a:avLst/>
            </a:prstGeom>
          </p:spPr>
        </p:pic>
        <p:grpSp>
          <p:nvGrpSpPr>
            <p:cNvPr id="12" name="Group 11"/>
            <p:cNvGrpSpPr/>
            <p:nvPr/>
          </p:nvGrpSpPr>
          <p:grpSpPr>
            <a:xfrm>
              <a:off x="-533400" y="3867150"/>
              <a:ext cx="10383266" cy="152400"/>
              <a:chOff x="-228600" y="3943350"/>
              <a:chExt cx="10383266" cy="152400"/>
            </a:xfrm>
          </p:grpSpPr>
          <p:grpSp>
            <p:nvGrpSpPr>
              <p:cNvPr id="13" name="Group 12"/>
              <p:cNvGrpSpPr/>
              <p:nvPr/>
            </p:nvGrpSpPr>
            <p:grpSpPr>
              <a:xfrm>
                <a:off x="-228600" y="3943350"/>
                <a:ext cx="10383266" cy="76200"/>
                <a:chOff x="-533400" y="3985283"/>
                <a:chExt cx="10383266" cy="76200"/>
              </a:xfrm>
            </p:grpSpPr>
            <p:cxnSp>
              <p:nvCxnSpPr>
                <p:cNvPr id="15" name="Straight Connector 14" descr="&quot; &quot;"/>
                <p:cNvCxnSpPr/>
                <p:nvPr/>
              </p:nvCxnSpPr>
              <p:spPr>
                <a:xfrm>
                  <a:off x="-533400" y="39852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quot; &quot;"/>
                <p:cNvCxnSpPr/>
                <p:nvPr/>
              </p:nvCxnSpPr>
              <p:spPr>
                <a:xfrm>
                  <a:off x="-533400" y="4061483"/>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descr="&quot; &quot;"/>
              <p:cNvCxnSpPr/>
              <p:nvPr/>
            </p:nvCxnSpPr>
            <p:spPr>
              <a:xfrm>
                <a:off x="-228600" y="4095750"/>
                <a:ext cx="1038326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329926" y="2800350"/>
              <a:ext cx="1600200" cy="646331"/>
            </a:xfrm>
            <a:prstGeom prst="rect">
              <a:avLst/>
            </a:prstGeom>
            <a:noFill/>
          </p:spPr>
          <p:txBody>
            <a:bodyPr wrap="square" rtlCol="0">
              <a:spAutoFit/>
            </a:bodyPr>
            <a:lstStyle/>
            <a:p>
              <a:pPr algn="ctr"/>
              <a:r>
                <a:rPr lang="en-US" sz="3600" b="1" dirty="0" smtClean="0">
                  <a:solidFill>
                    <a:schemeClr val="accent1">
                      <a:lumMod val="75000"/>
                    </a:schemeClr>
                  </a:solidFill>
                  <a:latin typeface="Levenim MT" panose="02010502060101010101" pitchFamily="2" charset="-79"/>
                  <a:cs typeface="Levenim MT" panose="02010502060101010101" pitchFamily="2" charset="-79"/>
                </a:rPr>
                <a:t>DoD</a:t>
              </a:r>
              <a:endParaRPr lang="en-US" sz="3600" b="1" dirty="0">
                <a:solidFill>
                  <a:schemeClr val="accent1">
                    <a:lumMod val="75000"/>
                  </a:schemeClr>
                </a:solidFill>
                <a:latin typeface="Levenim MT" panose="02010502060101010101" pitchFamily="2" charset="-79"/>
                <a:cs typeface="Levenim MT" panose="02010502060101010101" pitchFamily="2" charset="-79"/>
              </a:endParaRPr>
            </a:p>
          </p:txBody>
        </p:sp>
        <p:sp>
          <p:nvSpPr>
            <p:cNvPr id="20" name="TextBox 19"/>
            <p:cNvSpPr txBox="1"/>
            <p:nvPr/>
          </p:nvSpPr>
          <p:spPr>
            <a:xfrm>
              <a:off x="6477000" y="2800350"/>
              <a:ext cx="1600200" cy="646331"/>
            </a:xfrm>
            <a:prstGeom prst="rect">
              <a:avLst/>
            </a:prstGeom>
            <a:noFill/>
          </p:spPr>
          <p:txBody>
            <a:bodyPr wrap="square" rtlCol="0">
              <a:spAutoFit/>
            </a:bodyPr>
            <a:lstStyle/>
            <a:p>
              <a:pPr algn="ctr"/>
              <a:r>
                <a:rPr lang="en-US" sz="3600" b="1" dirty="0" smtClean="0">
                  <a:solidFill>
                    <a:schemeClr val="accent2">
                      <a:lumMod val="75000"/>
                    </a:schemeClr>
                  </a:solidFill>
                  <a:latin typeface="Levenim MT" panose="02010502060101010101" pitchFamily="2" charset="-79"/>
                  <a:cs typeface="Levenim MT" panose="02010502060101010101" pitchFamily="2" charset="-79"/>
                </a:rPr>
                <a:t>VA</a:t>
              </a:r>
              <a:endParaRPr lang="en-US" sz="3600" b="1" dirty="0">
                <a:solidFill>
                  <a:schemeClr val="accent2">
                    <a:lumMod val="75000"/>
                  </a:schemeClr>
                </a:solidFill>
                <a:latin typeface="Levenim MT" panose="02010502060101010101" pitchFamily="2" charset="-79"/>
                <a:cs typeface="Levenim MT" panose="02010502060101010101" pitchFamily="2" charset="-79"/>
              </a:endParaRPr>
            </a:p>
          </p:txBody>
        </p:sp>
      </p:grpSp>
    </p:spTree>
    <p:extLst>
      <p:ext uri="{BB962C8B-B14F-4D97-AF65-F5344CB8AC3E}">
        <p14:creationId xmlns:p14="http://schemas.microsoft.com/office/powerpoint/2010/main" val="3971183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075B3A54AB134DB13203BD1015E369" ma:contentTypeVersion="0" ma:contentTypeDescription="Create a new document." ma:contentTypeScope="" ma:versionID="cd5e3b92371ea6bd9476718e61b48d35">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38C12A-1F62-4DC3-9D42-AABB8D880A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6425227-9B66-4F62-85C9-DC6216033AB3}">
  <ds:schemaRefs>
    <ds:schemaRef ds:uri="http://schemas.microsoft.com/sharepoint/v3/contenttype/forms"/>
  </ds:schemaRefs>
</ds:datastoreItem>
</file>

<file path=customXml/itemProps3.xml><?xml version="1.0" encoding="utf-8"?>
<ds:datastoreItem xmlns:ds="http://schemas.openxmlformats.org/officeDocument/2006/customXml" ds:itemID="{84EDB85F-4E31-4B12-95AA-5691C7C9C7E4}">
  <ds:schemaRefs>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 ds:uri="http://schemas.microsoft.com/office/2006/metadata/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6055</TotalTime>
  <Words>5373</Words>
  <Application>Microsoft Office PowerPoint</Application>
  <PresentationFormat>On-screen Show (16:9)</PresentationFormat>
  <Paragraphs>754</Paragraphs>
  <Slides>63</Slides>
  <Notes>63</Notes>
  <HiddenSlides>1</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63</vt:i4>
      </vt:variant>
    </vt:vector>
  </HeadingPairs>
  <TitlesOfParts>
    <vt:vector size="81" baseType="lpstr">
      <vt:lpstr>MS Gothic</vt:lpstr>
      <vt:lpstr>ＭＳ Ｐゴシック</vt:lpstr>
      <vt:lpstr>ＭＳ Ｐゴシック</vt:lpstr>
      <vt:lpstr>Arabic Typesetting</vt:lpstr>
      <vt:lpstr>Arial</vt:lpstr>
      <vt:lpstr>Arial Narrow</vt:lpstr>
      <vt:lpstr>Calibri</vt:lpstr>
      <vt:lpstr>Century Gothic</vt:lpstr>
      <vt:lpstr>Corbel</vt:lpstr>
      <vt:lpstr>Georgia</vt:lpstr>
      <vt:lpstr>Levenim MT</vt:lpstr>
      <vt:lpstr>Myriad Pro</vt:lpstr>
      <vt:lpstr>Tahoma</vt:lpstr>
      <vt:lpstr>Times New Roman</vt:lpstr>
      <vt:lpstr>Wingdings</vt:lpstr>
      <vt:lpstr>ヒラギノ角ゴ Pro W3</vt:lpstr>
      <vt:lpstr>blank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MAY 2013 to JAN 2015</vt:lpstr>
      <vt:lpstr>EXPANSION PLAN</vt:lpstr>
      <vt:lpstr>PowerPoint Presentation</vt:lpstr>
      <vt:lpstr>PowerPoint Presentation</vt:lpstr>
      <vt:lpstr>PowerPoint Presentation</vt:lpstr>
      <vt:lpstr>PowerPoint Presentation</vt:lpstr>
      <vt:lpstr>Initial Login</vt:lpstr>
      <vt:lpstr>Dashboard</vt:lpstr>
      <vt:lpstr>Help Menu</vt:lpstr>
      <vt:lpstr>Patient Search Tool</vt:lpstr>
      <vt:lpstr>Patient Demographics</vt:lpstr>
      <vt:lpstr>Tabs</vt:lpstr>
      <vt:lpstr>Widget tray</vt:lpstr>
      <vt:lpstr>Widgets adding</vt:lpstr>
      <vt:lpstr>New Widget added</vt:lpstr>
      <vt:lpstr>Widget Filters</vt:lpstr>
      <vt:lpstr>Widget Filters</vt:lpstr>
      <vt:lpstr>Widget Sorting</vt:lpstr>
      <vt:lpstr>Widget Page Controls </vt:lpstr>
      <vt:lpstr>Widget Expanded Display</vt:lpstr>
      <vt:lpstr>Widget Expanded Display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Phased Development &amp; Release of eHMP</vt:lpstr>
      <vt:lpstr>FY15 eHMP Release  Schedule</vt:lpstr>
      <vt:lpstr>FY15 eHMP Release  Schedule</vt:lpstr>
      <vt:lpstr>FY15 eHMP Release  Schedule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More About VistA Evolution &amp; eHMP</vt:lpstr>
    </vt:vector>
  </TitlesOfParts>
  <Company>Veteran Affairs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 Health Management Platform and Joint Legacy Viewer</dc:title>
  <dc:creator>VHA OIA Training Strategy</dc:creator>
  <cp:keywords>eHMP, JLV, VistA Evolution, VistA, non-VA care, Enterprise Health Management Platform, Joint Legacy Viewer</cp:keywords>
  <cp:lastModifiedBy>Presenter</cp:lastModifiedBy>
  <cp:revision>401</cp:revision>
  <dcterms:created xsi:type="dcterms:W3CDTF">2014-03-20T22:04:56Z</dcterms:created>
  <dcterms:modified xsi:type="dcterms:W3CDTF">2015-02-25T22:08:47Z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0x01010093075B3A54AB134DB13203BD1015E369</vt:lpwstr>
  </property>
</Properties>
</file>