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93"/>
  </p:notesMasterIdLst>
  <p:sldIdLst>
    <p:sldId id="289" r:id="rId5"/>
    <p:sldId id="266" r:id="rId6"/>
    <p:sldId id="328" r:id="rId7"/>
    <p:sldId id="272" r:id="rId8"/>
    <p:sldId id="329" r:id="rId9"/>
    <p:sldId id="342" r:id="rId10"/>
    <p:sldId id="267" r:id="rId11"/>
    <p:sldId id="376" r:id="rId12"/>
    <p:sldId id="375" r:id="rId13"/>
    <p:sldId id="374" r:id="rId14"/>
    <p:sldId id="373" r:id="rId15"/>
    <p:sldId id="351" r:id="rId16"/>
    <p:sldId id="392" r:id="rId17"/>
    <p:sldId id="396" r:id="rId18"/>
    <p:sldId id="395" r:id="rId19"/>
    <p:sldId id="394" r:id="rId20"/>
    <p:sldId id="393" r:id="rId21"/>
    <p:sldId id="390" r:id="rId22"/>
    <p:sldId id="303" r:id="rId23"/>
    <p:sldId id="391" r:id="rId24"/>
    <p:sldId id="302" r:id="rId25"/>
    <p:sldId id="401" r:id="rId26"/>
    <p:sldId id="406" r:id="rId27"/>
    <p:sldId id="405" r:id="rId28"/>
    <p:sldId id="404" r:id="rId29"/>
    <p:sldId id="403" r:id="rId30"/>
    <p:sldId id="402" r:id="rId31"/>
    <p:sldId id="400" r:id="rId32"/>
    <p:sldId id="354" r:id="rId33"/>
    <p:sldId id="268" r:id="rId34"/>
    <p:sldId id="413" r:id="rId35"/>
    <p:sldId id="428" r:id="rId36"/>
    <p:sldId id="357" r:id="rId37"/>
    <p:sldId id="407" r:id="rId38"/>
    <p:sldId id="408" r:id="rId39"/>
    <p:sldId id="412" r:id="rId40"/>
    <p:sldId id="411" r:id="rId41"/>
    <p:sldId id="410" r:id="rId42"/>
    <p:sldId id="409" r:id="rId43"/>
    <p:sldId id="264" r:id="rId44"/>
    <p:sldId id="260" r:id="rId45"/>
    <p:sldId id="259" r:id="rId46"/>
    <p:sldId id="310" r:id="rId47"/>
    <p:sldId id="313" r:id="rId48"/>
    <p:sldId id="315" r:id="rId49"/>
    <p:sldId id="314" r:id="rId50"/>
    <p:sldId id="416" r:id="rId51"/>
    <p:sldId id="417" r:id="rId52"/>
    <p:sldId id="419" r:id="rId53"/>
    <p:sldId id="317" r:id="rId54"/>
    <p:sldId id="370" r:id="rId55"/>
    <p:sldId id="311" r:id="rId56"/>
    <p:sldId id="421" r:id="rId57"/>
    <p:sldId id="423" r:id="rId58"/>
    <p:sldId id="424" r:id="rId59"/>
    <p:sldId id="422" r:id="rId60"/>
    <p:sldId id="425" r:id="rId61"/>
    <p:sldId id="371" r:id="rId62"/>
    <p:sldId id="281" r:id="rId63"/>
    <p:sldId id="364" r:id="rId64"/>
    <p:sldId id="362" r:id="rId65"/>
    <p:sldId id="363" r:id="rId66"/>
    <p:sldId id="365" r:id="rId67"/>
    <p:sldId id="321" r:id="rId68"/>
    <p:sldId id="322" r:id="rId69"/>
    <p:sldId id="323" r:id="rId70"/>
    <p:sldId id="339" r:id="rId71"/>
    <p:sldId id="426" r:id="rId72"/>
    <p:sldId id="340" r:id="rId73"/>
    <p:sldId id="338" r:id="rId74"/>
    <p:sldId id="294" r:id="rId75"/>
    <p:sldId id="388" r:id="rId76"/>
    <p:sldId id="366" r:id="rId77"/>
    <p:sldId id="307" r:id="rId78"/>
    <p:sldId id="389" r:id="rId79"/>
    <p:sldId id="427" r:id="rId80"/>
    <p:sldId id="361" r:id="rId81"/>
    <p:sldId id="359" r:id="rId82"/>
    <p:sldId id="369" r:id="rId83"/>
    <p:sldId id="326" r:id="rId84"/>
    <p:sldId id="350" r:id="rId85"/>
    <p:sldId id="353" r:id="rId86"/>
    <p:sldId id="368" r:id="rId87"/>
    <p:sldId id="372" r:id="rId88"/>
    <p:sldId id="316" r:id="rId89"/>
    <p:sldId id="263" r:id="rId90"/>
    <p:sldId id="318" r:id="rId91"/>
    <p:sldId id="418"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A2B8"/>
    <a:srgbClr val="EE765D"/>
    <a:srgbClr val="85B6C7"/>
    <a:srgbClr val="E6891E"/>
    <a:srgbClr val="03306C"/>
    <a:srgbClr val="B2D7CD"/>
    <a:srgbClr val="FAA81A"/>
    <a:srgbClr val="E3E7EA"/>
    <a:srgbClr val="38383A"/>
    <a:srgbClr val="B5D6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24" autoAdjust="0"/>
    <p:restoredTop sz="56912" autoAdjust="0"/>
  </p:normalViewPr>
  <p:slideViewPr>
    <p:cSldViewPr>
      <p:cViewPr>
        <p:scale>
          <a:sx n="50" d="100"/>
          <a:sy n="50" d="100"/>
        </p:scale>
        <p:origin x="534" y="-120"/>
      </p:cViewPr>
      <p:guideLst>
        <p:guide orient="horz" pos="2160"/>
        <p:guide pos="3840"/>
      </p:guideLst>
    </p:cSldViewPr>
  </p:slideViewPr>
  <p:outlineViewPr>
    <p:cViewPr>
      <p:scale>
        <a:sx n="33" d="100"/>
        <a:sy n="33" d="100"/>
      </p:scale>
      <p:origin x="42" y="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7092AD-4B83-438D-9C8D-EF7A41978DD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38CC0BA3-A60D-48DD-BC6E-1D6F962BA4A8}">
      <dgm:prSet phldrT="[Text]" custT="1"/>
      <dgm:spPr/>
      <dgm:t>
        <a:bodyPr/>
        <a:lstStyle/>
        <a:p>
          <a:r>
            <a:rPr lang="en-US" sz="2800" b="1" dirty="0" smtClean="0"/>
            <a:t>Design</a:t>
          </a:r>
          <a:endParaRPr lang="en-US" sz="2800" b="1" dirty="0"/>
        </a:p>
      </dgm:t>
    </dgm:pt>
    <dgm:pt modelId="{0C5FD949-BB10-4F68-8CFE-3608E33AE19A}" type="parTrans" cxnId="{937D258F-919B-4B6D-AEC7-7F84DE347784}">
      <dgm:prSet/>
      <dgm:spPr/>
      <dgm:t>
        <a:bodyPr/>
        <a:lstStyle/>
        <a:p>
          <a:endParaRPr lang="en-US" sz="1600"/>
        </a:p>
      </dgm:t>
    </dgm:pt>
    <dgm:pt modelId="{039352BE-C255-4DE3-89D6-0BC059CE2F81}" type="sibTrans" cxnId="{937D258F-919B-4B6D-AEC7-7F84DE347784}">
      <dgm:prSet/>
      <dgm:spPr/>
      <dgm:t>
        <a:bodyPr/>
        <a:lstStyle/>
        <a:p>
          <a:endParaRPr lang="en-US" sz="1600"/>
        </a:p>
      </dgm:t>
    </dgm:pt>
    <dgm:pt modelId="{F00BE3FB-C3B3-43DD-95CB-50CF98DE30A2}">
      <dgm:prSet phldrT="[Text]" custT="1"/>
      <dgm:spPr/>
      <dgm:t>
        <a:bodyPr/>
        <a:lstStyle/>
        <a:p>
          <a:r>
            <a:rPr lang="en-US" sz="2800" b="1" dirty="0" smtClean="0"/>
            <a:t>Assess</a:t>
          </a:r>
          <a:endParaRPr lang="en-US" sz="2800" b="1" dirty="0"/>
        </a:p>
      </dgm:t>
    </dgm:pt>
    <dgm:pt modelId="{A88CC717-1E55-4172-BA75-E29DF7587CE2}" type="parTrans" cxnId="{497E2B93-3C3C-4847-AA23-E0158AB41C53}">
      <dgm:prSet/>
      <dgm:spPr/>
      <dgm:t>
        <a:bodyPr/>
        <a:lstStyle/>
        <a:p>
          <a:endParaRPr lang="en-US" sz="1600"/>
        </a:p>
      </dgm:t>
    </dgm:pt>
    <dgm:pt modelId="{5CF86411-1225-4666-A726-86A0A023FC8A}" type="sibTrans" cxnId="{497E2B93-3C3C-4847-AA23-E0158AB41C53}">
      <dgm:prSet/>
      <dgm:spPr/>
      <dgm:t>
        <a:bodyPr/>
        <a:lstStyle/>
        <a:p>
          <a:endParaRPr lang="en-US" sz="1600"/>
        </a:p>
      </dgm:t>
    </dgm:pt>
    <dgm:pt modelId="{3E836830-11DF-4A8B-AA4F-37A948C054AB}">
      <dgm:prSet phldrT="[Text]" custT="1"/>
      <dgm:spPr/>
      <dgm:t>
        <a:bodyPr/>
        <a:lstStyle/>
        <a:p>
          <a:r>
            <a:rPr lang="en-US" sz="2800" b="1" dirty="0" smtClean="0"/>
            <a:t>Understand</a:t>
          </a:r>
          <a:endParaRPr lang="en-US" sz="2000" b="1" dirty="0"/>
        </a:p>
      </dgm:t>
    </dgm:pt>
    <dgm:pt modelId="{36C1CC70-E967-4B84-BE83-523E5AAA4F19}" type="parTrans" cxnId="{E0D7963A-DBA8-4C04-8EAA-C22967D41B59}">
      <dgm:prSet/>
      <dgm:spPr/>
      <dgm:t>
        <a:bodyPr/>
        <a:lstStyle/>
        <a:p>
          <a:endParaRPr lang="en-US" sz="1600"/>
        </a:p>
      </dgm:t>
    </dgm:pt>
    <dgm:pt modelId="{06769C95-7EAB-408D-B9EE-E6AD0765BF68}" type="sibTrans" cxnId="{E0D7963A-DBA8-4C04-8EAA-C22967D41B59}">
      <dgm:prSet/>
      <dgm:spPr/>
      <dgm:t>
        <a:bodyPr/>
        <a:lstStyle/>
        <a:p>
          <a:endParaRPr lang="en-US" sz="1600"/>
        </a:p>
      </dgm:t>
    </dgm:pt>
    <dgm:pt modelId="{62297B26-085F-4AF3-994E-493E6B1A0CA5}" type="pres">
      <dgm:prSet presAssocID="{BF7092AD-4B83-438D-9C8D-EF7A41978DDA}" presName="cycle" presStyleCnt="0">
        <dgm:presLayoutVars>
          <dgm:dir/>
          <dgm:resizeHandles val="exact"/>
        </dgm:presLayoutVars>
      </dgm:prSet>
      <dgm:spPr/>
      <dgm:t>
        <a:bodyPr/>
        <a:lstStyle/>
        <a:p>
          <a:endParaRPr lang="en-US"/>
        </a:p>
      </dgm:t>
    </dgm:pt>
    <dgm:pt modelId="{1961FF89-CE4E-49CB-A392-7B3B24E4287A}" type="pres">
      <dgm:prSet presAssocID="{38CC0BA3-A60D-48DD-BC6E-1D6F962BA4A8}" presName="dummy" presStyleCnt="0"/>
      <dgm:spPr/>
    </dgm:pt>
    <dgm:pt modelId="{64949425-850D-42A9-BF33-63FB108091C7}" type="pres">
      <dgm:prSet presAssocID="{38CC0BA3-A60D-48DD-BC6E-1D6F962BA4A8}" presName="node" presStyleLbl="revTx" presStyleIdx="0" presStyleCnt="3" custScaleX="123565" custScaleY="61243">
        <dgm:presLayoutVars>
          <dgm:bulletEnabled val="1"/>
        </dgm:presLayoutVars>
      </dgm:prSet>
      <dgm:spPr/>
      <dgm:t>
        <a:bodyPr/>
        <a:lstStyle/>
        <a:p>
          <a:endParaRPr lang="en-US"/>
        </a:p>
      </dgm:t>
    </dgm:pt>
    <dgm:pt modelId="{AEC06EAD-FD21-45C8-8CFD-9BAC17F04BE6}" type="pres">
      <dgm:prSet presAssocID="{039352BE-C255-4DE3-89D6-0BC059CE2F81}" presName="sibTrans" presStyleLbl="node1" presStyleIdx="0" presStyleCnt="3" custLinFactNeighborX="-2720" custRadScaleRad="39078"/>
      <dgm:spPr/>
      <dgm:t>
        <a:bodyPr/>
        <a:lstStyle/>
        <a:p>
          <a:endParaRPr lang="en-US"/>
        </a:p>
      </dgm:t>
    </dgm:pt>
    <dgm:pt modelId="{F2AD108B-0EFB-4118-B031-FEEC6587C5AF}" type="pres">
      <dgm:prSet presAssocID="{F00BE3FB-C3B3-43DD-95CB-50CF98DE30A2}" presName="dummy" presStyleCnt="0"/>
      <dgm:spPr/>
    </dgm:pt>
    <dgm:pt modelId="{E1C8B808-BAC2-45BE-B3D2-B255A77859A5}" type="pres">
      <dgm:prSet presAssocID="{F00BE3FB-C3B3-43DD-95CB-50CF98DE30A2}" presName="node" presStyleLbl="revTx" presStyleIdx="1" presStyleCnt="3">
        <dgm:presLayoutVars>
          <dgm:bulletEnabled val="1"/>
        </dgm:presLayoutVars>
      </dgm:prSet>
      <dgm:spPr/>
      <dgm:t>
        <a:bodyPr/>
        <a:lstStyle/>
        <a:p>
          <a:endParaRPr lang="en-US"/>
        </a:p>
      </dgm:t>
    </dgm:pt>
    <dgm:pt modelId="{DB584968-4A3C-4432-82CF-A78539E71822}" type="pres">
      <dgm:prSet presAssocID="{5CF86411-1225-4666-A726-86A0A023FC8A}" presName="sibTrans" presStyleLbl="node1" presStyleIdx="1" presStyleCnt="3"/>
      <dgm:spPr/>
      <dgm:t>
        <a:bodyPr/>
        <a:lstStyle/>
        <a:p>
          <a:endParaRPr lang="en-US"/>
        </a:p>
      </dgm:t>
    </dgm:pt>
    <dgm:pt modelId="{8B945B2F-A77D-4A44-A4B4-1AD50951766D}" type="pres">
      <dgm:prSet presAssocID="{3E836830-11DF-4A8B-AA4F-37A948C054AB}" presName="dummy" presStyleCnt="0"/>
      <dgm:spPr/>
    </dgm:pt>
    <dgm:pt modelId="{D249CB43-40EC-4BA3-8E05-D7B7428FD362}" type="pres">
      <dgm:prSet presAssocID="{3E836830-11DF-4A8B-AA4F-37A948C054AB}" presName="node" presStyleLbl="revTx" presStyleIdx="2" presStyleCnt="3" custScaleX="190937" custScaleY="61243">
        <dgm:presLayoutVars>
          <dgm:bulletEnabled val="1"/>
        </dgm:presLayoutVars>
      </dgm:prSet>
      <dgm:spPr/>
      <dgm:t>
        <a:bodyPr/>
        <a:lstStyle/>
        <a:p>
          <a:endParaRPr lang="en-US"/>
        </a:p>
      </dgm:t>
    </dgm:pt>
    <dgm:pt modelId="{DFA8ADA9-07E8-44D3-AEAC-87C9A4F6A3FB}" type="pres">
      <dgm:prSet presAssocID="{06769C95-7EAB-408D-B9EE-E6AD0765BF68}" presName="sibTrans" presStyleLbl="node1" presStyleIdx="2" presStyleCnt="3" custScaleX="91995"/>
      <dgm:spPr/>
      <dgm:t>
        <a:bodyPr/>
        <a:lstStyle/>
        <a:p>
          <a:endParaRPr lang="en-US"/>
        </a:p>
      </dgm:t>
    </dgm:pt>
  </dgm:ptLst>
  <dgm:cxnLst>
    <dgm:cxn modelId="{88717C40-7980-4A1F-81E4-7666B4FF6CEE}" type="presOf" srcId="{F00BE3FB-C3B3-43DD-95CB-50CF98DE30A2}" destId="{E1C8B808-BAC2-45BE-B3D2-B255A77859A5}" srcOrd="0" destOrd="0" presId="urn:microsoft.com/office/officeart/2005/8/layout/cycle1"/>
    <dgm:cxn modelId="{25886CEA-21D3-4B05-AC1D-D678C587417E}" type="presOf" srcId="{3E836830-11DF-4A8B-AA4F-37A948C054AB}" destId="{D249CB43-40EC-4BA3-8E05-D7B7428FD362}" srcOrd="0" destOrd="0" presId="urn:microsoft.com/office/officeart/2005/8/layout/cycle1"/>
    <dgm:cxn modelId="{BD2FC035-285B-4296-916A-5AC519E911E3}" type="presOf" srcId="{5CF86411-1225-4666-A726-86A0A023FC8A}" destId="{DB584968-4A3C-4432-82CF-A78539E71822}" srcOrd="0" destOrd="0" presId="urn:microsoft.com/office/officeart/2005/8/layout/cycle1"/>
    <dgm:cxn modelId="{497E2B93-3C3C-4847-AA23-E0158AB41C53}" srcId="{BF7092AD-4B83-438D-9C8D-EF7A41978DDA}" destId="{F00BE3FB-C3B3-43DD-95CB-50CF98DE30A2}" srcOrd="1" destOrd="0" parTransId="{A88CC717-1E55-4172-BA75-E29DF7587CE2}" sibTransId="{5CF86411-1225-4666-A726-86A0A023FC8A}"/>
    <dgm:cxn modelId="{F016E8CF-4F22-45DA-A535-01C5D325F1FE}" type="presOf" srcId="{039352BE-C255-4DE3-89D6-0BC059CE2F81}" destId="{AEC06EAD-FD21-45C8-8CFD-9BAC17F04BE6}" srcOrd="0" destOrd="0" presId="urn:microsoft.com/office/officeart/2005/8/layout/cycle1"/>
    <dgm:cxn modelId="{15DFAD51-E169-49DE-A4B3-C8F91275BFA4}" type="presOf" srcId="{06769C95-7EAB-408D-B9EE-E6AD0765BF68}" destId="{DFA8ADA9-07E8-44D3-AEAC-87C9A4F6A3FB}" srcOrd="0" destOrd="0" presId="urn:microsoft.com/office/officeart/2005/8/layout/cycle1"/>
    <dgm:cxn modelId="{937D258F-919B-4B6D-AEC7-7F84DE347784}" srcId="{BF7092AD-4B83-438D-9C8D-EF7A41978DDA}" destId="{38CC0BA3-A60D-48DD-BC6E-1D6F962BA4A8}" srcOrd="0" destOrd="0" parTransId="{0C5FD949-BB10-4F68-8CFE-3608E33AE19A}" sibTransId="{039352BE-C255-4DE3-89D6-0BC059CE2F81}"/>
    <dgm:cxn modelId="{EBAB254C-26C7-4132-BA83-143C64C3A8B9}" type="presOf" srcId="{BF7092AD-4B83-438D-9C8D-EF7A41978DDA}" destId="{62297B26-085F-4AF3-994E-493E6B1A0CA5}" srcOrd="0" destOrd="0" presId="urn:microsoft.com/office/officeart/2005/8/layout/cycle1"/>
    <dgm:cxn modelId="{84AF0F80-B61A-44F8-9FEE-939C1A434FA9}" type="presOf" srcId="{38CC0BA3-A60D-48DD-BC6E-1D6F962BA4A8}" destId="{64949425-850D-42A9-BF33-63FB108091C7}" srcOrd="0" destOrd="0" presId="urn:microsoft.com/office/officeart/2005/8/layout/cycle1"/>
    <dgm:cxn modelId="{E0D7963A-DBA8-4C04-8EAA-C22967D41B59}" srcId="{BF7092AD-4B83-438D-9C8D-EF7A41978DDA}" destId="{3E836830-11DF-4A8B-AA4F-37A948C054AB}" srcOrd="2" destOrd="0" parTransId="{36C1CC70-E967-4B84-BE83-523E5AAA4F19}" sibTransId="{06769C95-7EAB-408D-B9EE-E6AD0765BF68}"/>
    <dgm:cxn modelId="{E695F0B2-1D79-4A09-BB0A-8BD69A47E938}" type="presParOf" srcId="{62297B26-085F-4AF3-994E-493E6B1A0CA5}" destId="{1961FF89-CE4E-49CB-A392-7B3B24E4287A}" srcOrd="0" destOrd="0" presId="urn:microsoft.com/office/officeart/2005/8/layout/cycle1"/>
    <dgm:cxn modelId="{E5182FB4-20C8-4D4B-8258-31425604B6D6}" type="presParOf" srcId="{62297B26-085F-4AF3-994E-493E6B1A0CA5}" destId="{64949425-850D-42A9-BF33-63FB108091C7}" srcOrd="1" destOrd="0" presId="urn:microsoft.com/office/officeart/2005/8/layout/cycle1"/>
    <dgm:cxn modelId="{91BE53EB-D2D6-448A-B9B3-B4EAFA0606D4}" type="presParOf" srcId="{62297B26-085F-4AF3-994E-493E6B1A0CA5}" destId="{AEC06EAD-FD21-45C8-8CFD-9BAC17F04BE6}" srcOrd="2" destOrd="0" presId="urn:microsoft.com/office/officeart/2005/8/layout/cycle1"/>
    <dgm:cxn modelId="{C0164421-E852-4084-9EEC-09E6C7881F28}" type="presParOf" srcId="{62297B26-085F-4AF3-994E-493E6B1A0CA5}" destId="{F2AD108B-0EFB-4118-B031-FEEC6587C5AF}" srcOrd="3" destOrd="0" presId="urn:microsoft.com/office/officeart/2005/8/layout/cycle1"/>
    <dgm:cxn modelId="{2BC23D06-C583-474D-BEDE-E7552060C63A}" type="presParOf" srcId="{62297B26-085F-4AF3-994E-493E6B1A0CA5}" destId="{E1C8B808-BAC2-45BE-B3D2-B255A77859A5}" srcOrd="4" destOrd="0" presId="urn:microsoft.com/office/officeart/2005/8/layout/cycle1"/>
    <dgm:cxn modelId="{06F74E51-7EB4-46C2-9474-CD94679E3A88}" type="presParOf" srcId="{62297B26-085F-4AF3-994E-493E6B1A0CA5}" destId="{DB584968-4A3C-4432-82CF-A78539E71822}" srcOrd="5" destOrd="0" presId="urn:microsoft.com/office/officeart/2005/8/layout/cycle1"/>
    <dgm:cxn modelId="{B058F245-9905-4302-8F91-995714DDDE40}" type="presParOf" srcId="{62297B26-085F-4AF3-994E-493E6B1A0CA5}" destId="{8B945B2F-A77D-4A44-A4B4-1AD50951766D}" srcOrd="6" destOrd="0" presId="urn:microsoft.com/office/officeart/2005/8/layout/cycle1"/>
    <dgm:cxn modelId="{222F3989-159A-4AD8-A940-0E6628D2D4E3}" type="presParOf" srcId="{62297B26-085F-4AF3-994E-493E6B1A0CA5}" destId="{D249CB43-40EC-4BA3-8E05-D7B7428FD362}" srcOrd="7" destOrd="0" presId="urn:microsoft.com/office/officeart/2005/8/layout/cycle1"/>
    <dgm:cxn modelId="{0C8B4274-9594-46DF-8CF3-D804F29FAC34}" type="presParOf" srcId="{62297B26-085F-4AF3-994E-493E6B1A0CA5}" destId="{DFA8ADA9-07E8-44D3-AEAC-87C9A4F6A3FB}"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49425-850D-42A9-BF33-63FB108091C7}">
      <dsp:nvSpPr>
        <dsp:cNvPr id="0" name=""/>
        <dsp:cNvSpPr/>
      </dsp:nvSpPr>
      <dsp:spPr>
        <a:xfrm>
          <a:off x="2928150" y="404829"/>
          <a:ext cx="1284264" cy="636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Design</a:t>
          </a:r>
          <a:endParaRPr lang="en-US" sz="2800" b="1" kern="1200" dirty="0"/>
        </a:p>
      </dsp:txBody>
      <dsp:txXfrm>
        <a:off x="2928150" y="404829"/>
        <a:ext cx="1284264" cy="636524"/>
      </dsp:txXfrm>
    </dsp:sp>
    <dsp:sp modelId="{AEC06EAD-FD21-45C8-8CFD-9BAC17F04BE6}">
      <dsp:nvSpPr>
        <dsp:cNvPr id="0" name=""/>
        <dsp:cNvSpPr/>
      </dsp:nvSpPr>
      <dsp:spPr>
        <a:xfrm>
          <a:off x="1402401" y="-621"/>
          <a:ext cx="2455733" cy="2455733"/>
        </a:xfrm>
        <a:prstGeom prst="circularArrow">
          <a:avLst>
            <a:gd name="adj1" fmla="val 8253"/>
            <a:gd name="adj2" fmla="val 576505"/>
            <a:gd name="adj3" fmla="val 2962080"/>
            <a:gd name="adj4" fmla="val 20962574"/>
            <a:gd name="adj5" fmla="val 962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8B808-BAC2-45BE-B3D2-B255A77859A5}">
      <dsp:nvSpPr>
        <dsp:cNvPr id="0" name=""/>
        <dsp:cNvSpPr/>
      </dsp:nvSpPr>
      <dsp:spPr>
        <a:xfrm>
          <a:off x="2177392" y="1715879"/>
          <a:ext cx="1039343" cy="1039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Assess</a:t>
          </a:r>
          <a:endParaRPr lang="en-US" sz="2800" b="1" kern="1200" dirty="0"/>
        </a:p>
      </dsp:txBody>
      <dsp:txXfrm>
        <a:off x="2177392" y="1715879"/>
        <a:ext cx="1039343" cy="1039343"/>
      </dsp:txXfrm>
    </dsp:sp>
    <dsp:sp modelId="{DB584968-4A3C-4432-82CF-A78539E71822}">
      <dsp:nvSpPr>
        <dsp:cNvPr id="0" name=""/>
        <dsp:cNvSpPr/>
      </dsp:nvSpPr>
      <dsp:spPr>
        <a:xfrm>
          <a:off x="1469197" y="-621"/>
          <a:ext cx="2455733" cy="2455733"/>
        </a:xfrm>
        <a:prstGeom prst="circularArrow">
          <a:avLst>
            <a:gd name="adj1" fmla="val 8253"/>
            <a:gd name="adj2" fmla="val 576505"/>
            <a:gd name="adj3" fmla="val 10860921"/>
            <a:gd name="adj4" fmla="val 7261415"/>
            <a:gd name="adj5" fmla="val 962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49CB43-40EC-4BA3-8E05-D7B7428FD362}">
      <dsp:nvSpPr>
        <dsp:cNvPr id="0" name=""/>
        <dsp:cNvSpPr/>
      </dsp:nvSpPr>
      <dsp:spPr>
        <a:xfrm>
          <a:off x="831600" y="404829"/>
          <a:ext cx="1984490" cy="636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Understand</a:t>
          </a:r>
          <a:endParaRPr lang="en-US" sz="2000" b="1" kern="1200" dirty="0"/>
        </a:p>
      </dsp:txBody>
      <dsp:txXfrm>
        <a:off x="831600" y="404829"/>
        <a:ext cx="1984490" cy="636524"/>
      </dsp:txXfrm>
    </dsp:sp>
    <dsp:sp modelId="{DFA8ADA9-07E8-44D3-AEAC-87C9A4F6A3FB}">
      <dsp:nvSpPr>
        <dsp:cNvPr id="0" name=""/>
        <dsp:cNvSpPr/>
      </dsp:nvSpPr>
      <dsp:spPr>
        <a:xfrm>
          <a:off x="1567488" y="-621"/>
          <a:ext cx="2259152" cy="2455733"/>
        </a:xfrm>
        <a:prstGeom prst="circularArrow">
          <a:avLst>
            <a:gd name="adj1" fmla="val 8253"/>
            <a:gd name="adj2" fmla="val 576505"/>
            <a:gd name="adj3" fmla="val 17744448"/>
            <a:gd name="adj4" fmla="val 14079047"/>
            <a:gd name="adj5" fmla="val 962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B3E091-6466-4649-8405-41CEB7911C67}" type="datetimeFigureOut">
              <a:rPr lang="en-US" smtClean="0"/>
              <a:t>12/1/2014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EF8F1B-B486-4493-A301-127772861F86}" type="slidenum">
              <a:rPr lang="en-US" smtClean="0"/>
              <a:t>‹#›</a:t>
            </a:fld>
            <a:endParaRPr lang="en-US"/>
          </a:p>
        </p:txBody>
      </p:sp>
    </p:spTree>
    <p:extLst>
      <p:ext uri="{BB962C8B-B14F-4D97-AF65-F5344CB8AC3E}">
        <p14:creationId xmlns:p14="http://schemas.microsoft.com/office/powerpoint/2010/main" val="3412101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1</a:t>
            </a:fld>
            <a:endParaRPr lang="en-US"/>
          </a:p>
        </p:txBody>
      </p:sp>
    </p:spTree>
    <p:extLst>
      <p:ext uri="{BB962C8B-B14F-4D97-AF65-F5344CB8AC3E}">
        <p14:creationId xmlns:p14="http://schemas.microsoft.com/office/powerpoint/2010/main" val="1379839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Ross</a:t>
            </a:r>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10</a:t>
            </a:fld>
            <a:endParaRPr lang="en-US"/>
          </a:p>
        </p:txBody>
      </p:sp>
    </p:spTree>
    <p:extLst>
      <p:ext uri="{BB962C8B-B14F-4D97-AF65-F5344CB8AC3E}">
        <p14:creationId xmlns:p14="http://schemas.microsoft.com/office/powerpoint/2010/main" val="1812162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Bill</a:t>
            </a:r>
          </a:p>
          <a:p>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11</a:t>
            </a:fld>
            <a:endParaRPr lang="en-US"/>
          </a:p>
        </p:txBody>
      </p:sp>
    </p:spTree>
    <p:extLst>
      <p:ext uri="{BB962C8B-B14F-4D97-AF65-F5344CB8AC3E}">
        <p14:creationId xmlns:p14="http://schemas.microsoft.com/office/powerpoint/2010/main" val="3220747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smtClean="0"/>
              <a:t>Ross</a:t>
            </a:r>
          </a:p>
          <a:p>
            <a:r>
              <a:rPr lang="en-US" dirty="0" smtClean="0"/>
              <a:t>[Read definition]</a:t>
            </a:r>
          </a:p>
          <a:p>
            <a:endParaRPr lang="en-US" dirty="0" smtClean="0"/>
          </a:p>
          <a:p>
            <a:r>
              <a:rPr lang="en-US" dirty="0" smtClean="0"/>
              <a:t>“This make makes</a:t>
            </a:r>
            <a:r>
              <a:rPr lang="en-US" baseline="0" dirty="0" smtClean="0"/>
              <a:t> usability </a:t>
            </a:r>
            <a:r>
              <a:rPr lang="en-US" dirty="0" smtClean="0"/>
              <a:t>a goal (a requirement) for interactive</a:t>
            </a:r>
            <a:r>
              <a:rPr lang="en-US" baseline="0" dirty="0" smtClean="0"/>
              <a:t> </a:t>
            </a:r>
            <a:r>
              <a:rPr lang="en-US" dirty="0" smtClean="0"/>
              <a:t>systems.</a:t>
            </a:r>
          </a:p>
          <a:p>
            <a:endParaRPr lang="en-US" dirty="0" smtClean="0"/>
          </a:p>
          <a:p>
            <a:r>
              <a:rPr lang="en-US" dirty="0" smtClean="0"/>
              <a:t>So,</a:t>
            </a:r>
            <a:r>
              <a:rPr lang="en-US" baseline="0" dirty="0" smtClean="0"/>
              <a:t> usability requirements provide</a:t>
            </a:r>
            <a:r>
              <a:rPr lang="en-US" dirty="0" smtClean="0"/>
              <a:t> a systematic approach to </a:t>
            </a:r>
            <a:r>
              <a:rPr lang="en-US" u="sng" dirty="0" smtClean="0"/>
              <a:t>designing</a:t>
            </a:r>
            <a:r>
              <a:rPr lang="en-US" dirty="0" smtClean="0"/>
              <a:t> and </a:t>
            </a:r>
            <a:r>
              <a:rPr lang="en-US" u="sng" dirty="0" smtClean="0"/>
              <a:t>testing</a:t>
            </a:r>
            <a:r>
              <a:rPr lang="en-US" dirty="0" smtClean="0"/>
              <a:t> HIT systems, to ensure that intended</a:t>
            </a:r>
            <a:r>
              <a:rPr lang="en-US" baseline="0" dirty="0" smtClean="0"/>
              <a:t> </a:t>
            </a:r>
            <a:r>
              <a:rPr lang="en-US" baseline="0" dirty="0" smtClean="0"/>
              <a:t>users </a:t>
            </a:r>
            <a:r>
              <a:rPr lang="en-US" dirty="0" smtClean="0"/>
              <a:t>can </a:t>
            </a:r>
            <a:r>
              <a:rPr lang="en-US" dirty="0" smtClean="0"/>
              <a:t>carry out their intended tasks within a </a:t>
            </a:r>
            <a:r>
              <a:rPr lang="en-US" u="sng" dirty="0" smtClean="0"/>
              <a:t>specified context of use</a:t>
            </a:r>
            <a:r>
              <a:rPr lang="en-US" dirty="0" smtClean="0"/>
              <a:t>.</a:t>
            </a:r>
          </a:p>
          <a:p>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12</a:t>
            </a:fld>
            <a:endParaRPr lang="en-US"/>
          </a:p>
        </p:txBody>
      </p:sp>
    </p:spTree>
    <p:extLst>
      <p:ext uri="{BB962C8B-B14F-4D97-AF65-F5344CB8AC3E}">
        <p14:creationId xmlns:p14="http://schemas.microsoft.com/office/powerpoint/2010/main" val="3071671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p>
          <a:p>
            <a:r>
              <a:rPr lang="en-US" dirty="0" smtClean="0"/>
              <a:t>So now let’s talk about how good </a:t>
            </a:r>
            <a:r>
              <a:rPr lang="en-US" baseline="0" dirty="0" smtClean="0"/>
              <a:t>‘usability’ </a:t>
            </a:r>
            <a:r>
              <a:rPr lang="en-US" dirty="0" smtClean="0"/>
              <a:t>is </a:t>
            </a:r>
            <a:r>
              <a:rPr lang="en-US" baseline="0" dirty="0" smtClean="0"/>
              <a:t>achieved  </a:t>
            </a:r>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13</a:t>
            </a:fld>
            <a:endParaRPr lang="en-US"/>
          </a:p>
        </p:txBody>
      </p:sp>
    </p:spTree>
    <p:extLst>
      <p:ext uri="{BB962C8B-B14F-4D97-AF65-F5344CB8AC3E}">
        <p14:creationId xmlns:p14="http://schemas.microsoft.com/office/powerpoint/2010/main" val="3220747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14</a:t>
            </a:fld>
            <a:endParaRPr lang="en-US"/>
          </a:p>
        </p:txBody>
      </p:sp>
    </p:spTree>
    <p:extLst>
      <p:ext uri="{BB962C8B-B14F-4D97-AF65-F5344CB8AC3E}">
        <p14:creationId xmlns:p14="http://schemas.microsoft.com/office/powerpoint/2010/main" val="3220747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Ross</a:t>
            </a:r>
            <a:endParaRPr lang="en-US" dirty="0" smtClean="0"/>
          </a:p>
          <a:p>
            <a:pPr marL="171450" indent="-171450">
              <a:buFont typeface="Arial" panose="020B0604020202020204" pitchFamily="34" charset="0"/>
              <a:buChar char="•"/>
            </a:pPr>
            <a:r>
              <a:rPr lang="en-US" dirty="0" smtClean="0"/>
              <a:t>by applying evidence-based</a:t>
            </a:r>
            <a:r>
              <a:rPr lang="en-US" baseline="0" dirty="0" smtClean="0"/>
              <a:t> </a:t>
            </a:r>
            <a:r>
              <a:rPr lang="en-US" dirty="0" smtClean="0"/>
              <a:t>UI standards, </a:t>
            </a:r>
          </a:p>
          <a:p>
            <a:pPr marL="171450" indent="-171450">
              <a:buFont typeface="Arial" panose="020B0604020202020204" pitchFamily="34" charset="0"/>
              <a:buChar char="•"/>
            </a:pPr>
            <a:r>
              <a:rPr lang="en-US" dirty="0" smtClean="0"/>
              <a:t>by applying human factors engineering to design systems around how people think, work, collaborate, make decisions</a:t>
            </a:r>
          </a:p>
          <a:p>
            <a:pPr marL="171450" indent="-171450">
              <a:buFont typeface="Arial" panose="020B0604020202020204" pitchFamily="34" charset="0"/>
              <a:buChar char="•"/>
            </a:pPr>
            <a:r>
              <a:rPr lang="en-US" dirty="0" smtClean="0"/>
              <a:t>by utilizing human factors methods to engage users throughout HIT design, development, and testing. </a:t>
            </a:r>
          </a:p>
        </p:txBody>
      </p:sp>
      <p:sp>
        <p:nvSpPr>
          <p:cNvPr id="4" name="Slide Number Placeholder 3"/>
          <p:cNvSpPr>
            <a:spLocks noGrp="1"/>
          </p:cNvSpPr>
          <p:nvPr>
            <p:ph type="sldNum" sz="quarter" idx="10"/>
          </p:nvPr>
        </p:nvSpPr>
        <p:spPr/>
        <p:txBody>
          <a:bodyPr/>
          <a:lstStyle/>
          <a:p>
            <a:fld id="{BCEF8F1B-B486-4493-A301-127772861F86}" type="slidenum">
              <a:rPr lang="en-US" smtClean="0"/>
              <a:t>15</a:t>
            </a:fld>
            <a:endParaRPr lang="en-US"/>
          </a:p>
        </p:txBody>
      </p:sp>
    </p:spTree>
    <p:extLst>
      <p:ext uri="{BB962C8B-B14F-4D97-AF65-F5344CB8AC3E}">
        <p14:creationId xmlns:p14="http://schemas.microsoft.com/office/powerpoint/2010/main" val="3220747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p>
          <a:p>
            <a:r>
              <a:rPr lang="en-US" dirty="0" smtClean="0"/>
              <a:t>[talk about the ability to test a system against specified users carrying out specified tasks in specified contexts]</a:t>
            </a:r>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16</a:t>
            </a:fld>
            <a:endParaRPr lang="en-US"/>
          </a:p>
        </p:txBody>
      </p:sp>
    </p:spTree>
    <p:extLst>
      <p:ext uri="{BB962C8B-B14F-4D97-AF65-F5344CB8AC3E}">
        <p14:creationId xmlns:p14="http://schemas.microsoft.com/office/powerpoint/2010/main" val="3220747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Ross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the extent that the business objectives of a HIT system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are dependent on intended users being able to carry out their tasks efficiently, effectively, and safely –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usability is critical to business success.”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Conversely, poor usability can compromise business success.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Segue: causes of </a:t>
            </a:r>
            <a:r>
              <a:rPr lang="en-US" baseline="0" dirty="0" smtClean="0"/>
              <a:t>poor </a:t>
            </a:r>
            <a:r>
              <a:rPr lang="en-US" dirty="0" smtClean="0"/>
              <a:t>usability with Health IT systems  </a:t>
            </a:r>
          </a:p>
        </p:txBody>
      </p:sp>
      <p:sp>
        <p:nvSpPr>
          <p:cNvPr id="4" name="Slide Number Placeholder 3"/>
          <p:cNvSpPr>
            <a:spLocks noGrp="1"/>
          </p:cNvSpPr>
          <p:nvPr>
            <p:ph type="sldNum" sz="quarter" idx="10"/>
          </p:nvPr>
        </p:nvSpPr>
        <p:spPr/>
        <p:txBody>
          <a:bodyPr/>
          <a:lstStyle/>
          <a:p>
            <a:fld id="{BCEF8F1B-B486-4493-A301-127772861F86}" type="slidenum">
              <a:rPr lang="en-US" smtClean="0"/>
              <a:t>17</a:t>
            </a:fld>
            <a:endParaRPr lang="en-US"/>
          </a:p>
        </p:txBody>
      </p:sp>
    </p:spTree>
    <p:extLst>
      <p:ext uri="{BB962C8B-B14F-4D97-AF65-F5344CB8AC3E}">
        <p14:creationId xmlns:p14="http://schemas.microsoft.com/office/powerpoint/2010/main" val="3220747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p>
          <a:p>
            <a:r>
              <a:rPr lang="en-US" dirty="0" smtClean="0"/>
              <a:t>“Designing Usable systems involves following basic principles of good design.“ </a:t>
            </a:r>
          </a:p>
          <a:p>
            <a:endParaRPr lang="en-US" dirty="0" smtClean="0"/>
          </a:p>
          <a:p>
            <a:r>
              <a:rPr lang="en-US" dirty="0" smtClean="0"/>
              <a:t>When these</a:t>
            </a:r>
            <a:r>
              <a:rPr lang="en-US" baseline="0" dirty="0" smtClean="0"/>
              <a:t> principles are not followed, some common issues with usability include the following:</a:t>
            </a:r>
            <a:endParaRPr lang="en-US" dirty="0" smtClean="0"/>
          </a:p>
          <a:p>
            <a:pPr marL="171450" indent="-171450">
              <a:buFont typeface="Arial" panose="020B0604020202020204" pitchFamily="34" charset="0"/>
              <a:buChar char="•"/>
            </a:pPr>
            <a:r>
              <a:rPr lang="en-US" baseline="0" dirty="0" smtClean="0"/>
              <a:t>The UI</a:t>
            </a:r>
            <a:r>
              <a:rPr lang="en-US" dirty="0" smtClean="0"/>
              <a:t> </a:t>
            </a:r>
            <a:r>
              <a:rPr lang="en-US" baseline="0" dirty="0" smtClean="0"/>
              <a:t>deviates from design conventions and standards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Page layout is cluttered and not well</a:t>
            </a:r>
            <a:r>
              <a:rPr lang="en-US" dirty="0" smtClean="0"/>
              <a:t> organized </a:t>
            </a:r>
            <a:endParaRPr lang="en-US" baseline="0" dirty="0" smtClean="0"/>
          </a:p>
          <a:p>
            <a:pPr marL="171450" indent="-171450">
              <a:buFont typeface="Arial" panose="020B0604020202020204" pitchFamily="34" charset="0"/>
              <a:buChar char="•"/>
            </a:pPr>
            <a:r>
              <a:rPr lang="en-US" baseline="0" dirty="0" smtClean="0"/>
              <a:t>Labels are </a:t>
            </a:r>
            <a:r>
              <a:rPr lang="en-US" dirty="0" smtClean="0"/>
              <a:t>unintuitive</a:t>
            </a:r>
            <a:endParaRPr lang="en-US" baseline="0" dirty="0" smtClean="0"/>
          </a:p>
          <a:p>
            <a:pPr marL="171450" indent="-171450">
              <a:buFont typeface="Arial" panose="020B0604020202020204" pitchFamily="34" charset="0"/>
              <a:buChar char="•"/>
            </a:pPr>
            <a:r>
              <a:rPr lang="en-US" baseline="0" dirty="0" smtClean="0"/>
              <a:t>System affordances are not apparent,</a:t>
            </a:r>
            <a:r>
              <a:rPr lang="en-US" dirty="0" smtClean="0"/>
              <a:t> leaving user uncertain about what actions they can take </a:t>
            </a:r>
            <a:endParaRPr lang="en-US" baseline="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18</a:t>
            </a:fld>
            <a:endParaRPr lang="en-US"/>
          </a:p>
        </p:txBody>
      </p:sp>
    </p:spTree>
    <p:extLst>
      <p:ext uri="{BB962C8B-B14F-4D97-AF65-F5344CB8AC3E}">
        <p14:creationId xmlns:p14="http://schemas.microsoft.com/office/powerpoint/2010/main" val="3071671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Ross</a:t>
            </a:r>
            <a:endParaRPr lang="en-US" dirty="0" smtClean="0"/>
          </a:p>
          <a:p>
            <a:r>
              <a:rPr lang="en-US" dirty="0" smtClean="0"/>
              <a:t>“Designing Usable systems involves designing the user interface to ‘fit’ with the way users think; </a:t>
            </a:r>
          </a:p>
          <a:p>
            <a:r>
              <a:rPr lang="en-US" dirty="0" smtClean="0"/>
              <a:t>they way they can best visualize and understand information, </a:t>
            </a:r>
          </a:p>
          <a:p>
            <a:r>
              <a:rPr lang="en-US" dirty="0" smtClean="0"/>
              <a:t>and supports</a:t>
            </a:r>
            <a:r>
              <a:rPr lang="en-US" baseline="0" dirty="0" smtClean="0"/>
              <a:t> </a:t>
            </a:r>
            <a:r>
              <a:rPr lang="en-US" dirty="0" smtClean="0"/>
              <a:t>good decision-making.”</a:t>
            </a:r>
          </a:p>
          <a:p>
            <a:endParaRPr lang="en-US" dirty="0" smtClean="0"/>
          </a:p>
          <a:p>
            <a:r>
              <a:rPr lang="en-US" dirty="0" smtClean="0"/>
              <a:t>Usability problems occur when </a:t>
            </a:r>
          </a:p>
          <a:p>
            <a:pPr marL="171450" indent="-171450">
              <a:buFont typeface="Arial" panose="020B0604020202020204" pitchFamily="34" charset="0"/>
              <a:buChar char="•"/>
            </a:pPr>
            <a:r>
              <a:rPr lang="en-US" b="1" dirty="0" smtClean="0"/>
              <a:t>System navigation </a:t>
            </a:r>
            <a:r>
              <a:rPr lang="en-US" dirty="0" smtClean="0"/>
              <a:t>inconsistent with user mental representation</a:t>
            </a:r>
          </a:p>
          <a:p>
            <a:pPr marL="171450" indent="-171450">
              <a:buFont typeface="Arial" panose="020B0604020202020204" pitchFamily="34" charset="0"/>
              <a:buChar char="•"/>
            </a:pPr>
            <a:r>
              <a:rPr lang="en-US" dirty="0" smtClean="0"/>
              <a:t>Disconnect between </a:t>
            </a:r>
            <a:r>
              <a:rPr lang="en-US" b="1" dirty="0" smtClean="0"/>
              <a:t>system task-flow </a:t>
            </a:r>
            <a:r>
              <a:rPr lang="en-US" dirty="0" smtClean="0"/>
              <a:t>and user thought-flow</a:t>
            </a:r>
          </a:p>
          <a:p>
            <a:pPr marL="171450" indent="-171450">
              <a:buFont typeface="Arial" panose="020B0604020202020204" pitchFamily="34" charset="0"/>
              <a:buChar char="•"/>
            </a:pPr>
            <a:r>
              <a:rPr lang="en-US" b="1" dirty="0" smtClean="0"/>
              <a:t>Information display </a:t>
            </a:r>
            <a:r>
              <a:rPr lang="en-US" dirty="0" smtClean="0"/>
              <a:t>not designed to augment understanding</a:t>
            </a:r>
            <a:r>
              <a:rPr lang="en-US" baseline="0" dirty="0" smtClean="0"/>
              <a:t> </a:t>
            </a:r>
            <a:r>
              <a:rPr lang="en-US" dirty="0" smtClean="0"/>
              <a:t>and decision-making </a:t>
            </a:r>
            <a:r>
              <a:rPr lang="en-US" baseline="0" dirty="0" smtClean="0"/>
              <a: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19</a:t>
            </a:fld>
            <a:endParaRPr lang="en-US"/>
          </a:p>
        </p:txBody>
      </p:sp>
    </p:spTree>
    <p:extLst>
      <p:ext uri="{BB962C8B-B14F-4D97-AF65-F5344CB8AC3E}">
        <p14:creationId xmlns:p14="http://schemas.microsoft.com/office/powerpoint/2010/main" val="3071671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Ross</a:t>
            </a:r>
          </a:p>
          <a:p>
            <a:r>
              <a:rPr lang="en-US" dirty="0" smtClean="0"/>
              <a:t>The importance of usability for VA health IT systems cannot be overstated. There have been a number of articles about usability -- published in journals and by medial associations such as AMIA and HIMMS – and they’ll describe</a:t>
            </a:r>
          </a:p>
          <a:p>
            <a:r>
              <a:rPr lang="en-US" dirty="0" smtClean="0"/>
              <a:t> - the effects that poor usability in HIT system have on the clinicians and patients.</a:t>
            </a:r>
          </a:p>
          <a:p>
            <a:r>
              <a:rPr lang="en-US" dirty="0" smtClean="0"/>
              <a:t> - and they’ll call for developers of next-generation HIT systems, to put usability at the forefront of the design process. To make usability a priority; a requirement. </a:t>
            </a:r>
          </a:p>
          <a:p>
            <a:endParaRPr lang="en-US" dirty="0" smtClean="0"/>
          </a:p>
          <a:p>
            <a:r>
              <a:rPr lang="en-US" dirty="0" smtClean="0"/>
              <a:t>And this is what our talk is about… strategies you can apply to VA HIT development projects that can make usability a measureable outcome of a deployed system. </a:t>
            </a:r>
          </a:p>
          <a:p>
            <a:endParaRPr lang="en-US" dirty="0" smtClean="0"/>
          </a:p>
          <a:p>
            <a:r>
              <a:rPr lang="en-US" dirty="0" smtClean="0"/>
              <a:t>The strategies we will be discussing can be applied to VA HIT development projects (or even procurement projects). And the presentation is geared toward VA Stakeholders or Business owners,  Project managers and Business analysts , and even SMEs or user advocates who are part of a project team. </a:t>
            </a:r>
          </a:p>
          <a:p>
            <a:endParaRPr lang="en-US" baseline="0" dirty="0" smtClean="0"/>
          </a:p>
          <a:p>
            <a:r>
              <a:rPr lang="en-US" dirty="0" smtClean="0"/>
              <a:t>So before we get started, let’s see who we have in attendance today. </a:t>
            </a:r>
            <a:endParaRPr lang="en-US" baseline="0" dirty="0" smtClean="0"/>
          </a:p>
          <a:p>
            <a:endParaRPr lang="en-US"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2</a:t>
            </a:fld>
            <a:endParaRPr lang="en-US"/>
          </a:p>
        </p:txBody>
      </p:sp>
    </p:spTree>
    <p:extLst>
      <p:ext uri="{BB962C8B-B14F-4D97-AF65-F5344CB8AC3E}">
        <p14:creationId xmlns:p14="http://schemas.microsoft.com/office/powerpoint/2010/main" val="3071671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endParaRPr lang="en-US" dirty="0" smtClean="0"/>
          </a:p>
          <a:p>
            <a:r>
              <a:rPr lang="en-US" dirty="0" smtClean="0"/>
              <a:t>“Highly-usable systems are designed to work within the intended </a:t>
            </a:r>
            <a:r>
              <a:rPr lang="en-US" b="1" dirty="0" smtClean="0"/>
              <a:t>context of use.”</a:t>
            </a:r>
          </a:p>
          <a:p>
            <a:endParaRPr lang="en-US" dirty="0" smtClean="0"/>
          </a:p>
          <a:p>
            <a:pPr marL="171450" indent="-171450">
              <a:buFont typeface="Arial" panose="020B0604020202020204" pitchFamily="34" charset="0"/>
              <a:buChar char="•"/>
            </a:pPr>
            <a:r>
              <a:rPr lang="en-US" dirty="0" smtClean="0"/>
              <a:t>System fails to interoperate seamlessly</a:t>
            </a:r>
            <a:r>
              <a:rPr lang="en-US" baseline="0" dirty="0" smtClean="0"/>
              <a:t> </a:t>
            </a:r>
            <a:r>
              <a:rPr lang="en-US" dirty="0" smtClean="0"/>
              <a:t>with other HIT systems</a:t>
            </a:r>
            <a:endParaRPr lang="en-US" b="1"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System design does not account for </a:t>
            </a:r>
            <a:r>
              <a:rPr lang="en-US" b="1" dirty="0" smtClean="0"/>
              <a:t>environmental factors </a:t>
            </a:r>
          </a:p>
          <a:p>
            <a:pPr marL="171450" indent="-171450">
              <a:buFont typeface="Arial" panose="020B0604020202020204" pitchFamily="34" charset="0"/>
              <a:buChar char="•"/>
            </a:pPr>
            <a:r>
              <a:rPr lang="en-US" dirty="0" smtClean="0"/>
              <a:t>System</a:t>
            </a:r>
            <a:r>
              <a:rPr lang="en-US" baseline="0" dirty="0" smtClean="0"/>
              <a:t> is not designed to promote </a:t>
            </a:r>
            <a:r>
              <a:rPr lang="en-US" b="1" baseline="0" dirty="0" smtClean="0"/>
              <a:t>care-team coordination</a:t>
            </a:r>
            <a:endParaRPr lang="en-US" baseline="0" dirty="0" smtClean="0"/>
          </a:p>
          <a:p>
            <a:pPr marL="171450" indent="-171450">
              <a:buFont typeface="Arial" panose="020B0604020202020204" pitchFamily="34" charset="0"/>
              <a:buChar char="•"/>
            </a:pPr>
            <a:r>
              <a:rPr lang="en-US" dirty="0" smtClean="0"/>
              <a:t>System does not</a:t>
            </a:r>
            <a:r>
              <a:rPr lang="en-US" baseline="0" dirty="0" smtClean="0"/>
              <a:t> align with </a:t>
            </a:r>
            <a:r>
              <a:rPr lang="en-US" b="1" baseline="0" dirty="0" smtClean="0"/>
              <a:t>clinical workflow</a:t>
            </a:r>
            <a:r>
              <a:rPr lang="en-US" baseline="0" dirty="0" smtClean="0"/>
              <a:t> </a:t>
            </a:r>
            <a:endParaRPr lang="en-US" dirty="0" smtClean="0"/>
          </a:p>
          <a:p>
            <a:endParaRPr lang="en-US" baseline="0" dirty="0" smtClean="0"/>
          </a:p>
          <a:p>
            <a:r>
              <a:rPr lang="en-US" baseline="0" dirty="0" smtClean="0"/>
              <a:t>“Designing highly-usable health IT applications requires thinking about usability from a ‘systems’ perspective.”</a:t>
            </a:r>
          </a:p>
        </p:txBody>
      </p:sp>
      <p:sp>
        <p:nvSpPr>
          <p:cNvPr id="4" name="Slide Number Placeholder 3"/>
          <p:cNvSpPr>
            <a:spLocks noGrp="1"/>
          </p:cNvSpPr>
          <p:nvPr>
            <p:ph type="sldNum" sz="quarter" idx="10"/>
          </p:nvPr>
        </p:nvSpPr>
        <p:spPr/>
        <p:txBody>
          <a:bodyPr/>
          <a:lstStyle/>
          <a:p>
            <a:fld id="{BCEF8F1B-B486-4493-A301-127772861F86}" type="slidenum">
              <a:rPr lang="en-US" smtClean="0"/>
              <a:t>20</a:t>
            </a:fld>
            <a:endParaRPr lang="en-US"/>
          </a:p>
        </p:txBody>
      </p:sp>
    </p:spTree>
    <p:extLst>
      <p:ext uri="{BB962C8B-B14F-4D97-AF65-F5344CB8AC3E}">
        <p14:creationId xmlns:p14="http://schemas.microsoft.com/office/powerpoint/2010/main" val="3071671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Ross</a:t>
            </a:r>
            <a:endParaRPr lang="en-US" dirty="0" smtClean="0"/>
          </a:p>
          <a:p>
            <a:r>
              <a:rPr lang="en-US" dirty="0" smtClean="0"/>
              <a:t>[discuss model]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Points: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 the context of use is critical for designing and testing for usability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 changes to a complex system </a:t>
            </a:r>
            <a:r>
              <a:rPr lang="en-US" dirty="0" smtClean="0">
                <a:sym typeface="Wingdings" panose="05000000000000000000" pitchFamily="2" charset="2"/>
              </a:rPr>
              <a:t></a:t>
            </a:r>
            <a:r>
              <a:rPr lang="en-US" dirty="0" smtClean="0"/>
              <a:t> unintended consequences </a:t>
            </a:r>
          </a:p>
          <a:p>
            <a:endParaRPr lang="en-US" baseline="0" dirty="0" smtClean="0"/>
          </a:p>
          <a:p>
            <a:r>
              <a:rPr lang="en-US" b="1" dirty="0" smtClean="0"/>
              <a:t>Bill</a:t>
            </a:r>
          </a:p>
          <a:p>
            <a:r>
              <a:rPr lang="en-US" baseline="0" dirty="0" smtClean="0"/>
              <a:t>To surmise, usability involves a “systems” style of approach that includes everything.</a:t>
            </a:r>
          </a:p>
          <a:p>
            <a:r>
              <a:rPr lang="en-US" baseline="0" dirty="0" smtClean="0"/>
              <a:t>But what about when a system isn’t properly evaluated? Well let’s take a look at a few impacts of poor usability.</a:t>
            </a:r>
            <a:endParaRPr lang="en-US" baseline="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21</a:t>
            </a:fld>
            <a:endParaRPr lang="en-US"/>
          </a:p>
        </p:txBody>
      </p:sp>
    </p:spTree>
    <p:extLst>
      <p:ext uri="{BB962C8B-B14F-4D97-AF65-F5344CB8AC3E}">
        <p14:creationId xmlns:p14="http://schemas.microsoft.com/office/powerpoint/2010/main" val="3929655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Bill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Frustration </a:t>
            </a:r>
            <a:r>
              <a:rPr lang="en-US" dirty="0" smtClean="0">
                <a:sym typeface="Wingdings" panose="05000000000000000000" pitchFamily="2" charset="2"/>
              </a:rPr>
              <a:t> low morale </a:t>
            </a:r>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22</a:t>
            </a:fld>
            <a:endParaRPr lang="en-US"/>
          </a:p>
        </p:txBody>
      </p:sp>
    </p:spTree>
    <p:extLst>
      <p:ext uri="{BB962C8B-B14F-4D97-AF65-F5344CB8AC3E}">
        <p14:creationId xmlns:p14="http://schemas.microsoft.com/office/powerpoint/2010/main" val="2048177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Bill</a:t>
            </a:r>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23</a:t>
            </a:fld>
            <a:endParaRPr lang="en-US"/>
          </a:p>
        </p:txBody>
      </p:sp>
    </p:spTree>
    <p:extLst>
      <p:ext uri="{BB962C8B-B14F-4D97-AF65-F5344CB8AC3E}">
        <p14:creationId xmlns:p14="http://schemas.microsoft.com/office/powerpoint/2010/main" val="2048177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Ross</a:t>
            </a:r>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24</a:t>
            </a:fld>
            <a:endParaRPr lang="en-US"/>
          </a:p>
        </p:txBody>
      </p:sp>
    </p:spTree>
    <p:extLst>
      <p:ext uri="{BB962C8B-B14F-4D97-AF65-F5344CB8AC3E}">
        <p14:creationId xmlns:p14="http://schemas.microsoft.com/office/powerpoint/2010/main" val="2048177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Bill</a:t>
            </a:r>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25</a:t>
            </a:fld>
            <a:endParaRPr lang="en-US"/>
          </a:p>
        </p:txBody>
      </p:sp>
    </p:spTree>
    <p:extLst>
      <p:ext uri="{BB962C8B-B14F-4D97-AF65-F5344CB8AC3E}">
        <p14:creationId xmlns:p14="http://schemas.microsoft.com/office/powerpoint/2010/main" val="2048177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Ross</a:t>
            </a:r>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26</a:t>
            </a:fld>
            <a:endParaRPr lang="en-US"/>
          </a:p>
        </p:txBody>
      </p:sp>
    </p:spTree>
    <p:extLst>
      <p:ext uri="{BB962C8B-B14F-4D97-AF65-F5344CB8AC3E}">
        <p14:creationId xmlns:p14="http://schemas.microsoft.com/office/powerpoint/2010/main" val="2048177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Bill</a:t>
            </a:r>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27</a:t>
            </a:fld>
            <a:endParaRPr lang="en-US"/>
          </a:p>
        </p:txBody>
      </p:sp>
    </p:spTree>
    <p:extLst>
      <p:ext uri="{BB962C8B-B14F-4D97-AF65-F5344CB8AC3E}">
        <p14:creationId xmlns:p14="http://schemas.microsoft.com/office/powerpoint/2010/main" val="2048177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Ross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Lastly,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“Post-deployment usability assessment.”</a:t>
            </a:r>
          </a:p>
        </p:txBody>
      </p:sp>
      <p:sp>
        <p:nvSpPr>
          <p:cNvPr id="4" name="Slide Number Placeholder 3"/>
          <p:cNvSpPr>
            <a:spLocks noGrp="1"/>
          </p:cNvSpPr>
          <p:nvPr>
            <p:ph type="sldNum" sz="quarter" idx="10"/>
          </p:nvPr>
        </p:nvSpPr>
        <p:spPr/>
        <p:txBody>
          <a:bodyPr/>
          <a:lstStyle/>
          <a:p>
            <a:fld id="{BCEF8F1B-B486-4493-A301-127772861F86}" type="slidenum">
              <a:rPr lang="en-US" smtClean="0"/>
              <a:t>28</a:t>
            </a:fld>
            <a:endParaRPr lang="en-US"/>
          </a:p>
        </p:txBody>
      </p:sp>
    </p:spTree>
    <p:extLst>
      <p:ext uri="{BB962C8B-B14F-4D97-AF65-F5344CB8AC3E}">
        <p14:creationId xmlns:p14="http://schemas.microsoft.com/office/powerpoint/2010/main" val="2048177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p>
          <a:p>
            <a:r>
              <a:rPr lang="en-US" dirty="0" smtClean="0"/>
              <a:t>Now I’d like to ask a poll question.  </a:t>
            </a:r>
          </a:p>
          <a:p>
            <a:endParaRPr lang="en-US" dirty="0" smtClean="0"/>
          </a:p>
          <a:p>
            <a:r>
              <a:rPr lang="en-US" sz="1200" dirty="0" smtClean="0"/>
              <a:t>What is the biggest impact of usability problems with some of the health IT systems that you have used? </a:t>
            </a:r>
          </a:p>
          <a:p>
            <a:pPr marL="1027113" indent="-561975">
              <a:buFont typeface="+mj-lt"/>
              <a:buAutoNum type="alphaUcPeriod"/>
            </a:pPr>
            <a:r>
              <a:rPr lang="en-US" sz="1200" dirty="0" smtClean="0"/>
              <a:t>User frustration</a:t>
            </a:r>
          </a:p>
          <a:p>
            <a:pPr marL="1027113" indent="-561975">
              <a:buFont typeface="+mj-lt"/>
              <a:buAutoNum type="alphaUcPeriod"/>
            </a:pPr>
            <a:r>
              <a:rPr lang="en-US" sz="1200" dirty="0" smtClean="0"/>
              <a:t>Increased task time</a:t>
            </a:r>
          </a:p>
          <a:p>
            <a:pPr marL="1027113" indent="-561975">
              <a:buFont typeface="+mj-lt"/>
              <a:buAutoNum type="alphaUcPeriod"/>
            </a:pPr>
            <a:r>
              <a:rPr lang="en-US" sz="1200" dirty="0" smtClean="0"/>
              <a:t>Work-</a:t>
            </a:r>
            <a:r>
              <a:rPr lang="en-US" sz="1200" dirty="0" err="1" smtClean="0"/>
              <a:t>arounds</a:t>
            </a:r>
            <a:endParaRPr lang="en-US" sz="1200" dirty="0" smtClean="0"/>
          </a:p>
          <a:p>
            <a:pPr marL="1027113" indent="-561975">
              <a:buFont typeface="+mj-lt"/>
              <a:buAutoNum type="alphaUcPeriod"/>
            </a:pPr>
            <a:r>
              <a:rPr lang="en-US" sz="1200" dirty="0" smtClean="0"/>
              <a:t> User error</a:t>
            </a:r>
          </a:p>
          <a:p>
            <a:pPr marL="0" indent="0">
              <a:buNone/>
            </a:pPr>
            <a:endParaRPr lang="en-US" sz="1200" dirty="0" smtClean="0"/>
          </a:p>
          <a:p>
            <a:endParaRPr lang="en-US" dirty="0" smtClean="0"/>
          </a:p>
          <a:p>
            <a:r>
              <a:rPr lang="en-US" dirty="0" smtClean="0"/>
              <a:t>To answer this question, use the blue polling</a:t>
            </a:r>
            <a:r>
              <a:rPr lang="en-US" baseline="0" dirty="0" smtClean="0"/>
              <a:t> icon above my head.  We’ll move on and come back to your results in just a moment.</a:t>
            </a:r>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29</a:t>
            </a:fld>
            <a:endParaRPr lang="en-US"/>
          </a:p>
        </p:txBody>
      </p:sp>
    </p:spTree>
    <p:extLst>
      <p:ext uri="{BB962C8B-B14F-4D97-AF65-F5344CB8AC3E}">
        <p14:creationId xmlns:p14="http://schemas.microsoft.com/office/powerpoint/2010/main" val="4229098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p>
          <a:p>
            <a:r>
              <a:rPr lang="en-US" dirty="0" smtClean="0"/>
              <a:t>Now I’d like to ask a poll question.  </a:t>
            </a:r>
          </a:p>
          <a:p>
            <a:endParaRPr lang="en-US" dirty="0" smtClean="0"/>
          </a:p>
          <a:p>
            <a:pPr marL="0" indent="0">
              <a:buNone/>
            </a:pPr>
            <a:r>
              <a:rPr lang="en-US" sz="1200" dirty="0" smtClean="0"/>
              <a:t>What role do you have or would you likely have in a VA health IT project?</a:t>
            </a:r>
          </a:p>
          <a:p>
            <a:pPr marL="1027113" indent="-561975">
              <a:buFont typeface="+mj-lt"/>
              <a:buAutoNum type="alphaUcPeriod"/>
            </a:pPr>
            <a:r>
              <a:rPr lang="en-US" sz="1200" dirty="0" smtClean="0"/>
              <a:t>Stakeholder</a:t>
            </a:r>
          </a:p>
          <a:p>
            <a:pPr marL="1027113" indent="-561975">
              <a:buFont typeface="+mj-lt"/>
              <a:buAutoNum type="alphaUcPeriod"/>
            </a:pPr>
            <a:r>
              <a:rPr lang="en-US" sz="1200" dirty="0" smtClean="0"/>
              <a:t>Project Manager</a:t>
            </a:r>
          </a:p>
          <a:p>
            <a:pPr marL="1027113" indent="-561975">
              <a:buFont typeface="+mj-lt"/>
              <a:buAutoNum type="alphaUcPeriod"/>
            </a:pPr>
            <a:r>
              <a:rPr lang="en-US" sz="1200" dirty="0" smtClean="0"/>
              <a:t>Development Team Member </a:t>
            </a:r>
          </a:p>
          <a:p>
            <a:pPr marL="1027113" indent="-561975">
              <a:buFont typeface="+mj-lt"/>
              <a:buAutoNum type="alphaUcPeriod"/>
            </a:pPr>
            <a:r>
              <a:rPr lang="en-US" sz="1200" dirty="0" smtClean="0"/>
              <a:t>Subject Matter Expert</a:t>
            </a:r>
          </a:p>
          <a:p>
            <a:pPr marL="1027113" indent="-561975">
              <a:buFont typeface="+mj-lt"/>
              <a:buAutoNum type="alphaUcPeriod"/>
            </a:pPr>
            <a:r>
              <a:rPr lang="en-US" sz="1200" dirty="0" smtClean="0"/>
              <a:t>Usability Specialist</a:t>
            </a:r>
          </a:p>
          <a:p>
            <a:pPr marL="1027113" indent="-561975">
              <a:buFont typeface="+mj-lt"/>
              <a:buAutoNum type="alphaUcPeriod"/>
            </a:pPr>
            <a:r>
              <a:rPr lang="en-US" sz="1200" dirty="0" smtClean="0"/>
              <a:t>Health IT User</a:t>
            </a:r>
          </a:p>
          <a:p>
            <a:pPr marL="0" indent="0">
              <a:buNone/>
            </a:pPr>
            <a:endParaRPr lang="en-US" sz="1200" dirty="0" smtClean="0"/>
          </a:p>
          <a:p>
            <a:endParaRPr lang="en-US" dirty="0" smtClean="0"/>
          </a:p>
          <a:p>
            <a:r>
              <a:rPr lang="en-US" dirty="0" smtClean="0"/>
              <a:t>To answer this question, use the blue polling</a:t>
            </a:r>
            <a:r>
              <a:rPr lang="en-US" baseline="0" dirty="0" smtClean="0"/>
              <a:t> icon above my head.  We’ll move on and come back to your results in just a moment.</a:t>
            </a:r>
          </a:p>
        </p:txBody>
      </p:sp>
      <p:sp>
        <p:nvSpPr>
          <p:cNvPr id="4" name="Slide Number Placeholder 3"/>
          <p:cNvSpPr>
            <a:spLocks noGrp="1"/>
          </p:cNvSpPr>
          <p:nvPr>
            <p:ph type="sldNum" sz="quarter" idx="10"/>
          </p:nvPr>
        </p:nvSpPr>
        <p:spPr/>
        <p:txBody>
          <a:bodyPr/>
          <a:lstStyle/>
          <a:p>
            <a:fld id="{08AA51C3-518F-4F0D-B932-9AF47A2C9D15}" type="slidenum">
              <a:rPr lang="en-US" smtClean="0"/>
              <a:t>3</a:t>
            </a:fld>
            <a:endParaRPr lang="en-US"/>
          </a:p>
        </p:txBody>
      </p:sp>
    </p:spTree>
    <p:extLst>
      <p:ext uri="{BB962C8B-B14F-4D97-AF65-F5344CB8AC3E}">
        <p14:creationId xmlns:p14="http://schemas.microsoft.com/office/powerpoint/2010/main" val="805871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Ross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costs of poor usability of a HIT system can be significant.”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[financial, employee morale, care quality]</a:t>
            </a:r>
          </a:p>
          <a:p>
            <a:pPr>
              <a:defRPr/>
            </a:pPr>
            <a:endParaRPr lang="en-US" dirty="0" smtClean="0"/>
          </a:p>
          <a:p>
            <a:pPr>
              <a:defRPr/>
            </a:pPr>
            <a:r>
              <a:rPr lang="en-US" dirty="0" smtClean="0"/>
              <a:t>“So the VA has invested in establishing a program office to help engineer usability into VA HIT systems.” This program office is part of Health Informatics, it’s call the Human Factors Engineering office,</a:t>
            </a:r>
          </a:p>
          <a:p>
            <a:pPr>
              <a:defRPr/>
            </a:pPr>
            <a:r>
              <a:rPr lang="en-US" dirty="0" smtClean="0"/>
              <a:t> - Bill and I</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is Human Factors Engineering?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Human Factors Engineering (the engineering discipline):</a:t>
            </a:r>
          </a:p>
          <a:p>
            <a:pPr>
              <a:defRPr/>
            </a:pPr>
            <a:r>
              <a:rPr lang="en-US" dirty="0" smtClean="0"/>
              <a:t>Is based on the science of human abilities, human limitations, and other human characteristics that are relevant to design. And Human factors engineers apply this information to the design of tools, tasks, environments, and systems – to optimize safe, comfortable, and effective human use.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Role of HFE program office is to</a:t>
            </a:r>
          </a:p>
          <a:p>
            <a:pPr>
              <a:defRPr/>
            </a:pPr>
            <a:r>
              <a:rPr lang="en-US" dirty="0" smtClean="0"/>
              <a:t> 1)  Help understand which factors in a clinical system could effect safe and effective human use</a:t>
            </a:r>
          </a:p>
          <a:p>
            <a:pPr>
              <a:defRPr/>
            </a:pPr>
            <a:r>
              <a:rPr lang="en-US" dirty="0" smtClean="0"/>
              <a:t> 2) Help design user interfaces the capitalize on human abilities, and compensate for human limitations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3) </a:t>
            </a:r>
            <a:r>
              <a:rPr lang="en-US" sz="1200" kern="1200" baseline="0" dirty="0" smtClean="0">
                <a:solidFill>
                  <a:schemeClr val="tx1"/>
                </a:solidFill>
                <a:effectLst/>
                <a:latin typeface="+mn-lt"/>
                <a:ea typeface="+mn-ea"/>
                <a:cs typeface="+mn-cs"/>
              </a:rPr>
              <a:t>Uncover sources of usability problems in VA HIT systems (before a project begins or as part of system implementation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30</a:t>
            </a:fld>
            <a:endParaRPr lang="en-US"/>
          </a:p>
        </p:txBody>
      </p:sp>
    </p:spTree>
    <p:extLst>
      <p:ext uri="{BB962C8B-B14F-4D97-AF65-F5344CB8AC3E}">
        <p14:creationId xmlns:p14="http://schemas.microsoft.com/office/powerpoint/2010/main" val="3071671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Bill</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Now let’s look at your poll results.</a:t>
            </a:r>
            <a:r>
              <a:rPr lang="en-US" b="1" baseline="0" dirty="0" smtClean="0"/>
              <a:t> The question was: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What is the biggest impact of usability problems with health IT systems you have used?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Ad lib to the audience results</a:t>
            </a:r>
          </a:p>
        </p:txBody>
      </p:sp>
      <p:sp>
        <p:nvSpPr>
          <p:cNvPr id="4" name="Slide Number Placeholder 3"/>
          <p:cNvSpPr>
            <a:spLocks noGrp="1"/>
          </p:cNvSpPr>
          <p:nvPr>
            <p:ph type="sldNum" sz="quarter" idx="10"/>
          </p:nvPr>
        </p:nvSpPr>
        <p:spPr/>
        <p:txBody>
          <a:bodyPr/>
          <a:lstStyle/>
          <a:p>
            <a:fld id="{08AA51C3-518F-4F0D-B932-9AF47A2C9D15}" type="slidenum">
              <a:rPr lang="en-US" smtClean="0"/>
              <a:t>31</a:t>
            </a:fld>
            <a:endParaRPr lang="en-US"/>
          </a:p>
        </p:txBody>
      </p:sp>
    </p:spTree>
    <p:extLst>
      <p:ext uri="{BB962C8B-B14F-4D97-AF65-F5344CB8AC3E}">
        <p14:creationId xmlns:p14="http://schemas.microsoft.com/office/powerpoint/2010/main" val="4229098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Click again…</a:t>
            </a:r>
            <a:endParaRPr lang="en-US" b="1"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32</a:t>
            </a:fld>
            <a:endParaRPr lang="en-US"/>
          </a:p>
        </p:txBody>
      </p:sp>
    </p:spTree>
    <p:extLst>
      <p:ext uri="{BB962C8B-B14F-4D97-AF65-F5344CB8AC3E}">
        <p14:creationId xmlns:p14="http://schemas.microsoft.com/office/powerpoint/2010/main" val="1504356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Ross</a:t>
            </a:r>
            <a:endParaRPr lang="en-US" dirty="0" smtClean="0"/>
          </a:p>
          <a:p>
            <a:endParaRPr lang="en-US" dirty="0" smtClean="0"/>
          </a:p>
          <a:p>
            <a:r>
              <a:rPr lang="en-US" dirty="0" smtClean="0"/>
              <a:t>We are going to talk about some of the costs of investing in usability. But first, I’d like to talk about the return an investment in engineering usability into HIT systems. </a:t>
            </a:r>
          </a:p>
          <a:p>
            <a:endParaRPr lang="en-US" dirty="0" smtClean="0"/>
          </a:p>
          <a:p>
            <a:r>
              <a:rPr lang="en-US" dirty="0" smtClean="0"/>
              <a:t>Numerous research studies quantifying and estimating ROI,</a:t>
            </a:r>
          </a:p>
          <a:p>
            <a:pPr marL="171450" indent="-171450">
              <a:buFont typeface="Arial" panose="020B0604020202020204" pitchFamily="34" charset="0"/>
              <a:buChar char="•"/>
            </a:pPr>
            <a:r>
              <a:rPr lang="en-US" dirty="0" smtClean="0"/>
              <a:t>Every $1 investment yields a $10-100 return</a:t>
            </a:r>
          </a:p>
          <a:p>
            <a:pPr marL="171450" indent="-171450">
              <a:buFont typeface="Arial" panose="020B0604020202020204" pitchFamily="34" charset="0"/>
              <a:buChar char="•"/>
            </a:pPr>
            <a:r>
              <a:rPr lang="en-US" dirty="0" smtClean="0"/>
              <a:t>Cost to fix a usability problem:</a:t>
            </a:r>
          </a:p>
          <a:p>
            <a:pPr marL="628650" lvl="1" indent="-171450">
              <a:buFont typeface="Arial" panose="020B0604020202020204" pitchFamily="34" charset="0"/>
              <a:buChar char="•"/>
            </a:pPr>
            <a:r>
              <a:rPr lang="en-US" dirty="0" smtClean="0"/>
              <a:t>$1 early in design</a:t>
            </a:r>
          </a:p>
          <a:p>
            <a:pPr marL="628650" lvl="1" indent="-171450">
              <a:buFont typeface="Arial" panose="020B0604020202020204" pitchFamily="34" charset="0"/>
              <a:buChar char="•"/>
            </a:pPr>
            <a:r>
              <a:rPr lang="en-US" dirty="0" smtClean="0"/>
              <a:t>$10 late in development</a:t>
            </a:r>
          </a:p>
          <a:p>
            <a:pPr marL="628650" lvl="1" indent="-171450">
              <a:buFont typeface="Arial" panose="020B0604020202020204" pitchFamily="34" charset="0"/>
              <a:buChar char="•"/>
            </a:pPr>
            <a:r>
              <a:rPr lang="en-US" dirty="0" smtClean="0"/>
              <a:t>$100 after release</a:t>
            </a:r>
          </a:p>
          <a:p>
            <a:endParaRPr lang="en-US" dirty="0" smtClean="0"/>
          </a:p>
          <a:p>
            <a:r>
              <a:rPr lang="en-US" dirty="0" smtClean="0"/>
              <a:t>Important to note:</a:t>
            </a:r>
          </a:p>
          <a:p>
            <a:pPr marL="171450" indent="-171450">
              <a:buFont typeface="Arial" panose="020B0604020202020204" pitchFamily="34" charset="0"/>
              <a:buChar char="•"/>
            </a:pPr>
            <a:r>
              <a:rPr lang="en-US" dirty="0" smtClean="0"/>
              <a:t>C</a:t>
            </a:r>
            <a:r>
              <a:rPr lang="en-US" baseline="0" dirty="0" smtClean="0"/>
              <a:t>osts of poor usability are costs to the organization / business (task efficiency,</a:t>
            </a:r>
            <a:r>
              <a:rPr lang="en-US" dirty="0" smtClean="0"/>
              <a:t> system rework</a:t>
            </a:r>
            <a:r>
              <a:rPr lang="en-US" baseline="0" dirty="0" smtClean="0"/>
              <a:t>) </a:t>
            </a:r>
          </a:p>
          <a:p>
            <a:pPr marL="171450" indent="-171450">
              <a:buFont typeface="Arial" panose="020B0604020202020204" pitchFamily="34" charset="0"/>
              <a:buChar char="•"/>
            </a:pPr>
            <a:r>
              <a:rPr lang="en-US" dirty="0" smtClean="0"/>
              <a:t>Costs of engineering usability into</a:t>
            </a:r>
            <a:r>
              <a:rPr lang="en-US" baseline="0" dirty="0" smtClean="0"/>
              <a:t> HIT development are costs primarily to the team</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33</a:t>
            </a:fld>
            <a:endParaRPr lang="en-US"/>
          </a:p>
        </p:txBody>
      </p:sp>
    </p:spTree>
    <p:extLst>
      <p:ext uri="{BB962C8B-B14F-4D97-AF65-F5344CB8AC3E}">
        <p14:creationId xmlns:p14="http://schemas.microsoft.com/office/powerpoint/2010/main" val="12648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p>
          <a:p>
            <a:r>
              <a:rPr lang="en-US" dirty="0" smtClean="0"/>
              <a:t>Let talk about some of the costs associated with engineering usability into HIT system development:</a:t>
            </a:r>
          </a:p>
        </p:txBody>
      </p:sp>
      <p:sp>
        <p:nvSpPr>
          <p:cNvPr id="4" name="Slide Number Placeholder 3"/>
          <p:cNvSpPr>
            <a:spLocks noGrp="1"/>
          </p:cNvSpPr>
          <p:nvPr>
            <p:ph type="sldNum" sz="quarter" idx="10"/>
          </p:nvPr>
        </p:nvSpPr>
        <p:spPr/>
        <p:txBody>
          <a:bodyPr/>
          <a:lstStyle/>
          <a:p>
            <a:fld id="{BCEF8F1B-B486-4493-A301-127772861F86}" type="slidenum">
              <a:rPr lang="en-US" smtClean="0"/>
              <a:t>34</a:t>
            </a:fld>
            <a:endParaRPr lang="en-US"/>
          </a:p>
        </p:txBody>
      </p:sp>
    </p:spTree>
    <p:extLst>
      <p:ext uri="{BB962C8B-B14F-4D97-AF65-F5344CB8AC3E}">
        <p14:creationId xmlns:p14="http://schemas.microsoft.com/office/powerpoint/2010/main" val="2048177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35</a:t>
            </a:fld>
            <a:endParaRPr lang="en-US"/>
          </a:p>
        </p:txBody>
      </p:sp>
    </p:spTree>
    <p:extLst>
      <p:ext uri="{BB962C8B-B14F-4D97-AF65-F5344CB8AC3E}">
        <p14:creationId xmlns:p14="http://schemas.microsoft.com/office/powerpoint/2010/main" val="2048177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Ross</a:t>
            </a:r>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36</a:t>
            </a:fld>
            <a:endParaRPr lang="en-US"/>
          </a:p>
        </p:txBody>
      </p:sp>
    </p:spTree>
    <p:extLst>
      <p:ext uri="{BB962C8B-B14F-4D97-AF65-F5344CB8AC3E}">
        <p14:creationId xmlns:p14="http://schemas.microsoft.com/office/powerpoint/2010/main" val="2048177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endParaRPr lang="en-US" dirty="0" smtClean="0"/>
          </a:p>
          <a:p>
            <a:r>
              <a:rPr lang="en-US" dirty="0" smtClean="0"/>
              <a:t>- </a:t>
            </a:r>
            <a:r>
              <a:rPr lang="en-US" baseline="0" dirty="0" smtClean="0"/>
              <a:t>UI designers</a:t>
            </a:r>
            <a:endParaRPr lang="en-US" dirty="0" smtClean="0"/>
          </a:p>
          <a:p>
            <a:r>
              <a:rPr lang="en-US" dirty="0" smtClean="0"/>
              <a:t>- usability specialists</a:t>
            </a:r>
          </a:p>
          <a:p>
            <a:r>
              <a:rPr lang="en-US" baseline="0" dirty="0" smtClean="0"/>
              <a:t>- human factors engineers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37</a:t>
            </a:fld>
            <a:endParaRPr lang="en-US"/>
          </a:p>
        </p:txBody>
      </p:sp>
    </p:spTree>
    <p:extLst>
      <p:ext uri="{BB962C8B-B14F-4D97-AF65-F5344CB8AC3E}">
        <p14:creationId xmlns:p14="http://schemas.microsoft.com/office/powerpoint/2010/main" val="2048177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Ross</a:t>
            </a:r>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38</a:t>
            </a:fld>
            <a:endParaRPr lang="en-US"/>
          </a:p>
        </p:txBody>
      </p:sp>
    </p:spTree>
    <p:extLst>
      <p:ext uri="{BB962C8B-B14F-4D97-AF65-F5344CB8AC3E}">
        <p14:creationId xmlns:p14="http://schemas.microsoft.com/office/powerpoint/2010/main" val="20481771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p>
          <a:p>
            <a:r>
              <a:rPr lang="en-US" dirty="0" smtClean="0"/>
              <a:t>&lt;challenges in the VA getting clinicians’ time &gt;</a:t>
            </a:r>
          </a:p>
        </p:txBody>
      </p:sp>
      <p:sp>
        <p:nvSpPr>
          <p:cNvPr id="4" name="Slide Number Placeholder 3"/>
          <p:cNvSpPr>
            <a:spLocks noGrp="1"/>
          </p:cNvSpPr>
          <p:nvPr>
            <p:ph type="sldNum" sz="quarter" idx="10"/>
          </p:nvPr>
        </p:nvSpPr>
        <p:spPr/>
        <p:txBody>
          <a:bodyPr/>
          <a:lstStyle/>
          <a:p>
            <a:fld id="{BCEF8F1B-B486-4493-A301-127772861F86}" type="slidenum">
              <a:rPr lang="en-US" smtClean="0"/>
              <a:t>39</a:t>
            </a:fld>
            <a:endParaRPr lang="en-US"/>
          </a:p>
        </p:txBody>
      </p:sp>
    </p:spTree>
    <p:extLst>
      <p:ext uri="{BB962C8B-B14F-4D97-AF65-F5344CB8AC3E}">
        <p14:creationId xmlns:p14="http://schemas.microsoft.com/office/powerpoint/2010/main" val="204817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Ross</a:t>
            </a:r>
          </a:p>
          <a:p>
            <a:pPr marL="0" indent="0">
              <a:buFont typeface="Arial" panose="020B0604020202020204" pitchFamily="34" charset="0"/>
              <a:buNone/>
            </a:pPr>
            <a:r>
              <a:rPr lang="en-US" dirty="0" smtClean="0"/>
              <a:t>As you are responding, let’s talk about what we want to achieve in out time together.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The purpose of </a:t>
            </a:r>
            <a:r>
              <a:rPr lang="en-US" dirty="0" smtClean="0"/>
              <a:t>this </a:t>
            </a:r>
            <a:r>
              <a:rPr lang="en-US" dirty="0" smtClean="0"/>
              <a:t>presentation is to help YOU</a:t>
            </a:r>
            <a:r>
              <a:rPr lang="en-US" baseline="0" dirty="0" smtClean="0"/>
              <a:t>:</a:t>
            </a:r>
            <a:endParaRPr lang="en-US" dirty="0" smtClean="0"/>
          </a:p>
          <a:p>
            <a:pPr marL="228600" indent="-228600">
              <a:buFont typeface="+mj-lt"/>
              <a:buAutoNum type="arabicPeriod"/>
            </a:pPr>
            <a:r>
              <a:rPr lang="en-US" dirty="0" smtClean="0"/>
              <a:t>Understand how</a:t>
            </a:r>
            <a:r>
              <a:rPr lang="en-US" baseline="0" dirty="0" smtClean="0"/>
              <a:t> usability is defined and operationalized</a:t>
            </a:r>
            <a:endParaRPr lang="en-US" dirty="0" smtClean="0"/>
          </a:p>
          <a:p>
            <a:pPr marL="228600" lvl="0" indent="-228600">
              <a:buFont typeface="+mj-lt"/>
              <a:buAutoNum type="arabicPeriod"/>
            </a:pPr>
            <a:r>
              <a:rPr lang="en-US" dirty="0" smtClean="0"/>
              <a:t>Understand causes </a:t>
            </a:r>
            <a:r>
              <a:rPr lang="en-US" baseline="0" dirty="0" smtClean="0"/>
              <a:t>of usability problems in VA HIT systems, and understand how these problems negatively impact VA business objectives of HIT systems (being developed or procured) </a:t>
            </a:r>
            <a:endParaRPr lang="en-US" dirty="0" smtClean="0"/>
          </a:p>
          <a:p>
            <a:pPr marL="228600" indent="-228600">
              <a:buFont typeface="+mj-lt"/>
              <a:buAutoNum type="arabicPeriod"/>
            </a:pPr>
            <a:r>
              <a:rPr lang="en-US" dirty="0" smtClean="0"/>
              <a:t>Understand how usability, when ‘engineered</a:t>
            </a:r>
            <a:r>
              <a:rPr lang="en-US" baseline="0" dirty="0" smtClean="0"/>
              <a:t>’ into the</a:t>
            </a:r>
            <a:r>
              <a:rPr lang="en-US" dirty="0" smtClean="0"/>
              <a:t> </a:t>
            </a:r>
            <a:r>
              <a:rPr lang="en-US" baseline="0" dirty="0" smtClean="0"/>
              <a:t>HIT </a:t>
            </a:r>
            <a:r>
              <a:rPr lang="en-US" dirty="0" smtClean="0"/>
              <a:t>design, will enable end </a:t>
            </a:r>
            <a:r>
              <a:rPr lang="en-US" baseline="0" dirty="0" smtClean="0"/>
              <a:t>users to carry out their work more effectively, more efficiently, and with fewer errors and fewer workarounds. </a:t>
            </a:r>
            <a:endParaRPr lang="en-US" dirty="0" smtClean="0"/>
          </a:p>
          <a:p>
            <a:pPr marL="228600" indent="-228600">
              <a:buFont typeface="+mj-lt"/>
              <a:buAutoNum type="arabicPeriod"/>
            </a:pPr>
            <a:r>
              <a:rPr lang="en-US" dirty="0" smtClean="0"/>
              <a:t>Understand 3 </a:t>
            </a:r>
            <a:r>
              <a:rPr lang="en-US" baseline="0" dirty="0" smtClean="0"/>
              <a:t>types of </a:t>
            </a:r>
            <a:r>
              <a:rPr lang="en-US" dirty="0" smtClean="0"/>
              <a:t>non-functional ‘usability’ requirements </a:t>
            </a:r>
            <a:r>
              <a:rPr lang="en-US" baseline="0" dirty="0" smtClean="0"/>
              <a:t>that can be applied to VA HIT projects; </a:t>
            </a:r>
          </a:p>
          <a:p>
            <a:pPr marL="628650" lvl="1" indent="-171450">
              <a:buFont typeface="Arial" panose="020B0604020202020204" pitchFamily="34" charset="0"/>
              <a:buChar char="•"/>
            </a:pPr>
            <a:r>
              <a:rPr lang="en-US" baseline="0" dirty="0" smtClean="0"/>
              <a:t>in-house development</a:t>
            </a:r>
          </a:p>
          <a:p>
            <a:pPr marL="628650" lvl="1" indent="-171450">
              <a:buFont typeface="Arial" panose="020B0604020202020204" pitchFamily="34" charset="0"/>
              <a:buChar char="•"/>
            </a:pPr>
            <a:r>
              <a:rPr lang="en-US" baseline="0" dirty="0" smtClean="0"/>
              <a:t>contractor development</a:t>
            </a:r>
          </a:p>
          <a:p>
            <a:pPr marL="628650" lvl="1" indent="-171450">
              <a:buFont typeface="Arial" panose="020B0604020202020204" pitchFamily="34" charset="0"/>
              <a:buChar char="•"/>
            </a:pPr>
            <a:r>
              <a:rPr lang="en-US" baseline="0" dirty="0" smtClean="0"/>
              <a:t>COTS </a:t>
            </a:r>
            <a:r>
              <a:rPr lang="en-US" baseline="0" dirty="0" smtClean="0"/>
              <a:t>(Commercial Off-the-shelf) procurement</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4</a:t>
            </a:fld>
            <a:endParaRPr lang="en-US"/>
          </a:p>
        </p:txBody>
      </p:sp>
    </p:spTree>
    <p:extLst>
      <p:ext uri="{BB962C8B-B14F-4D97-AF65-F5344CB8AC3E}">
        <p14:creationId xmlns:p14="http://schemas.microsoft.com/office/powerpoint/2010/main" val="1605984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Ross</a:t>
            </a:r>
            <a:endParaRPr lang="en-US" baseline="0" dirty="0" smtClean="0"/>
          </a:p>
          <a:p>
            <a:r>
              <a:rPr lang="en-US" dirty="0" smtClean="0"/>
              <a:t>Let’s talk</a:t>
            </a:r>
            <a:r>
              <a:rPr lang="en-US" baseline="0" dirty="0" smtClean="0"/>
              <a:t> for a moment about how to weigh these investment costs against the costs of poor usability. </a:t>
            </a:r>
            <a:endParaRPr lang="en-US" dirty="0" smtClean="0"/>
          </a:p>
          <a:p>
            <a:r>
              <a:rPr lang="en-US" dirty="0" smtClean="0"/>
              <a:t>Every VA HIT project is unique:</a:t>
            </a:r>
            <a:r>
              <a:rPr lang="en-US" baseline="0" dirty="0" smtClean="0"/>
              <a:t>  must </a:t>
            </a:r>
            <a:r>
              <a:rPr lang="en-US" sz="1200" kern="1200" dirty="0" smtClean="0">
                <a:solidFill>
                  <a:schemeClr val="tx1"/>
                </a:solidFill>
                <a:effectLst/>
                <a:latin typeface="+mn-lt"/>
                <a:ea typeface="+mn-ea"/>
                <a:cs typeface="+mn-cs"/>
              </a:rPr>
              <a:t>weigh investment costs against</a:t>
            </a:r>
          </a:p>
          <a:p>
            <a:r>
              <a:rPr lang="en-US" sz="1200" kern="1200" dirty="0" smtClean="0">
                <a:solidFill>
                  <a:schemeClr val="tx1"/>
                </a:solidFill>
                <a:effectLst/>
                <a:latin typeface="+mn-lt"/>
                <a:ea typeface="+mn-ea"/>
                <a:cs typeface="+mn-cs"/>
              </a:rPr>
              <a:t> - risks and impact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poor usability on business</a:t>
            </a:r>
            <a:r>
              <a:rPr lang="en-US" sz="1200" kern="1200" baseline="0" dirty="0" smtClean="0">
                <a:solidFill>
                  <a:schemeClr val="tx1"/>
                </a:solidFill>
                <a:effectLst/>
                <a:latin typeface="+mn-lt"/>
                <a:ea typeface="+mn-ea"/>
                <a:cs typeface="+mn-cs"/>
              </a:rPr>
              <a:t> goals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b="1" dirty="0" smtClean="0"/>
              <a:t>Bill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A sophisticated, safety-critical application that needs to integrate into a </a:t>
            </a:r>
            <a:r>
              <a:rPr lang="en-US" sz="1200" kern="1200" dirty="0" smtClean="0">
                <a:solidFill>
                  <a:schemeClr val="tx1"/>
                </a:solidFill>
                <a:effectLst/>
                <a:latin typeface="+mn-lt"/>
                <a:ea typeface="+mn-ea"/>
                <a:cs typeface="+mn-cs"/>
              </a:rPr>
              <a:t>complex </a:t>
            </a:r>
            <a:r>
              <a:rPr lang="en-US" sz="1200" kern="1200" dirty="0" smtClean="0">
                <a:solidFill>
                  <a:schemeClr val="tx1"/>
                </a:solidFill>
                <a:effectLst/>
                <a:latin typeface="+mn-lt"/>
                <a:ea typeface="+mn-ea"/>
                <a:cs typeface="+mn-cs"/>
              </a:rPr>
              <a:t>clinical environment </a:t>
            </a:r>
          </a:p>
          <a:p>
            <a:r>
              <a:rPr lang="en-US" dirty="0" smtClean="0"/>
              <a:t>VS.</a:t>
            </a:r>
            <a:r>
              <a:rPr lang="en-US" baseline="0" dirty="0" smtClean="0"/>
              <a:t>  </a:t>
            </a:r>
            <a:r>
              <a:rPr lang="en-US" dirty="0" smtClean="0"/>
              <a:t>an informational </a:t>
            </a:r>
            <a:r>
              <a:rPr lang="en-US" dirty="0" smtClean="0"/>
              <a:t>website</a:t>
            </a:r>
          </a:p>
          <a:p>
            <a:r>
              <a:rPr lang="en-US" dirty="0" smtClean="0">
                <a:sym typeface="Wingdings" panose="05000000000000000000" pitchFamily="2" charset="2"/>
              </a:rPr>
              <a:t> Risk of problems</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system-wide application intended for large number of </a:t>
            </a:r>
            <a:r>
              <a:rPr lang="en-US" dirty="0" smtClean="0"/>
              <a:t>users (high salaried)</a:t>
            </a:r>
            <a:endParaRPr lang="en-US" sz="1200" kern="1200" dirty="0" smtClean="0">
              <a:solidFill>
                <a:schemeClr val="tx1"/>
              </a:solidFill>
              <a:effectLst/>
              <a:latin typeface="+mn-lt"/>
              <a:ea typeface="+mn-ea"/>
              <a:cs typeface="+mn-cs"/>
            </a:endParaRPr>
          </a:p>
          <a:p>
            <a:r>
              <a:rPr lang="en-US" dirty="0" smtClean="0"/>
              <a:t>VS. a specialized application for a small number of users</a:t>
            </a:r>
          </a:p>
          <a:p>
            <a:r>
              <a:rPr lang="en-US" sz="1200" kern="1200" dirty="0" smtClean="0">
                <a:solidFill>
                  <a:schemeClr val="tx1"/>
                </a:solidFill>
                <a:effectLst/>
                <a:latin typeface="+mn-lt"/>
                <a:ea typeface="+mn-ea"/>
                <a:cs typeface="+mn-cs"/>
                <a:sym typeface="Wingdings" panose="05000000000000000000" pitchFamily="2" charset="2"/>
              </a:rPr>
              <a:t> Cost of task inefficiencies (time) to</a:t>
            </a:r>
            <a:r>
              <a:rPr lang="en-US" sz="1200" kern="1200" baseline="0" dirty="0" smtClean="0">
                <a:solidFill>
                  <a:schemeClr val="tx1"/>
                </a:solidFill>
                <a:effectLst/>
                <a:latin typeface="+mn-lt"/>
                <a:ea typeface="+mn-ea"/>
                <a:cs typeface="+mn-cs"/>
                <a:sym typeface="Wingdings" panose="05000000000000000000" pitchFamily="2" charset="2"/>
              </a:rPr>
              <a:t> organization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a:t>
            </a:r>
            <a:r>
              <a:rPr lang="en-US" sz="1200" kern="1200" dirty="0" smtClean="0">
                <a:solidFill>
                  <a:schemeClr val="tx1"/>
                </a:solidFill>
                <a:effectLst/>
                <a:latin typeface="+mn-lt"/>
                <a:ea typeface="+mn-ea"/>
                <a:cs typeface="+mn-cs"/>
              </a:rPr>
              <a:t>D</a:t>
            </a:r>
            <a:r>
              <a:rPr lang="en-US" dirty="0" smtClean="0"/>
              <a:t>esign or purchase of an application that’s never been used in the VA</a:t>
            </a:r>
          </a:p>
          <a:p>
            <a:r>
              <a:rPr lang="en-US" sz="1200" kern="1200" dirty="0" smtClean="0">
                <a:solidFill>
                  <a:schemeClr val="tx1"/>
                </a:solidFill>
                <a:effectLst/>
                <a:latin typeface="+mn-lt"/>
                <a:ea typeface="+mn-ea"/>
                <a:cs typeface="+mn-cs"/>
              </a:rPr>
              <a:t>VS.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deployment </a:t>
            </a:r>
            <a:r>
              <a:rPr lang="en-US" sz="1200" kern="1200" dirty="0" smtClean="0">
                <a:solidFill>
                  <a:schemeClr val="tx1"/>
                </a:solidFill>
                <a:effectLst/>
                <a:latin typeface="+mn-lt"/>
                <a:ea typeface="+mn-ea"/>
                <a:cs typeface="+mn-cs"/>
              </a:rPr>
              <a:t>of an application </a:t>
            </a: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a VISN that’s already in use at a neighboring</a:t>
            </a:r>
            <a:r>
              <a:rPr lang="en-US" dirty="0" smtClean="0"/>
              <a:t> </a:t>
            </a:r>
            <a:r>
              <a:rPr lang="en-US" dirty="0" smtClean="0"/>
              <a:t>VISN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sym typeface="Wingdings" panose="05000000000000000000" pitchFamily="2" charset="2"/>
              </a:rPr>
              <a:t> Lower risk </a:t>
            </a:r>
          </a:p>
          <a:p>
            <a:endParaRPr lang="en-US" sz="1200" kern="1200" dirty="0" smtClean="0">
              <a:solidFill>
                <a:schemeClr val="tx1"/>
              </a:solidFill>
              <a:effectLst/>
              <a:latin typeface="+mn-lt"/>
              <a:ea typeface="+mn-ea"/>
              <a:cs typeface="+mn-cs"/>
            </a:endParaRPr>
          </a:p>
          <a:p>
            <a:r>
              <a:rPr lang="en-US" b="1" dirty="0" smtClean="0"/>
              <a:t>Ross</a:t>
            </a:r>
            <a:endParaRPr lang="en-US" sz="1200" b="1" kern="1200" dirty="0" smtClean="0">
              <a:solidFill>
                <a:schemeClr val="tx1"/>
              </a:solidFill>
              <a:effectLst/>
            </a:endParaRPr>
          </a:p>
          <a:p>
            <a:r>
              <a:rPr lang="en-US" baseline="0" dirty="0" smtClean="0"/>
              <a:t>To determine the appropriate level of usability investment in your project…</a:t>
            </a:r>
            <a:endParaRPr lang="en-US" dirty="0" smtClean="0"/>
          </a:p>
          <a:p>
            <a:r>
              <a:rPr lang="en-US" dirty="0" smtClean="0"/>
              <a:t> - business objectives </a:t>
            </a:r>
            <a:r>
              <a:rPr lang="en-US" dirty="0" smtClean="0">
                <a:sym typeface="Wingdings" panose="05000000000000000000" pitchFamily="2" charset="2"/>
              </a:rPr>
              <a:t> risks and </a:t>
            </a:r>
            <a:r>
              <a:rPr lang="en-US" dirty="0" smtClean="0"/>
              <a:t>impacts of poor usability</a:t>
            </a:r>
            <a:endParaRPr lang="en-US" baseline="0" dirty="0" smtClean="0"/>
          </a:p>
          <a:p>
            <a:r>
              <a:rPr lang="en-US" dirty="0" smtClean="0"/>
              <a:t> - HF Engineer </a:t>
            </a:r>
            <a:r>
              <a:rPr lang="en-US" dirty="0" smtClean="0">
                <a:sym typeface="Wingdings" panose="05000000000000000000" pitchFamily="2" charset="2"/>
              </a:rPr>
              <a:t> </a:t>
            </a:r>
            <a:r>
              <a:rPr lang="en-US" dirty="0" smtClean="0"/>
              <a:t>engineer usability into HIT design and development </a:t>
            </a:r>
          </a:p>
          <a:p>
            <a:r>
              <a:rPr lang="en-US" baseline="0" dirty="0" smtClean="0"/>
              <a:t>    (plan a process that will minimize costs to the project team and maximize the return on</a:t>
            </a:r>
            <a:r>
              <a:rPr lang="en-US" dirty="0" smtClean="0"/>
              <a:t> your investment)</a:t>
            </a:r>
            <a:endParaRPr lang="en-US" baseline="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40</a:t>
            </a:fld>
            <a:endParaRPr lang="en-US"/>
          </a:p>
        </p:txBody>
      </p:sp>
    </p:spTree>
    <p:extLst>
      <p:ext uri="{BB962C8B-B14F-4D97-AF65-F5344CB8AC3E}">
        <p14:creationId xmlns:p14="http://schemas.microsoft.com/office/powerpoint/2010/main" val="8750627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p>
          <a:p>
            <a:r>
              <a:rPr lang="en-US" dirty="0" smtClean="0"/>
              <a:t>“There are basically 3 ways you can engineer usability in your HIT system; in other words</a:t>
            </a:r>
            <a:r>
              <a:rPr lang="en-US" dirty="0" smtClean="0"/>
              <a:t>, </a:t>
            </a:r>
            <a:r>
              <a:rPr lang="en-US" dirty="0" smtClean="0"/>
              <a:t>3 types of usability requirements for HIT projects.</a:t>
            </a:r>
          </a:p>
          <a:p>
            <a:endParaRPr lang="en-US" dirty="0" smtClean="0"/>
          </a:p>
          <a:p>
            <a:r>
              <a:rPr lang="en-US" dirty="0" smtClean="0"/>
              <a:t>“For the remainder of this presentation, we will </a:t>
            </a:r>
            <a:r>
              <a:rPr lang="en-US" baseline="0" dirty="0" smtClean="0"/>
              <a:t>describe </a:t>
            </a:r>
            <a:r>
              <a:rPr lang="en-US" dirty="0" smtClean="0"/>
              <a:t>each type of requirements in more detail and </a:t>
            </a:r>
            <a:r>
              <a:rPr lang="en-US" baseline="0" dirty="0" smtClean="0"/>
              <a:t>talk about implementation strategies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EF8F1B-B486-4493-A301-127772861F86}" type="slidenum">
              <a:rPr lang="en-US" smtClean="0"/>
              <a:t>41</a:t>
            </a:fld>
            <a:endParaRPr lang="en-US"/>
          </a:p>
        </p:txBody>
      </p:sp>
    </p:spTree>
    <p:extLst>
      <p:ext uri="{BB962C8B-B14F-4D97-AF65-F5344CB8AC3E}">
        <p14:creationId xmlns:p14="http://schemas.microsoft.com/office/powerpoint/2010/main" val="1202663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Ross</a:t>
            </a:r>
            <a:endParaRPr lang="en-US" dirty="0" smtClean="0"/>
          </a:p>
          <a:p>
            <a:r>
              <a:rPr lang="en-US" dirty="0" smtClean="0"/>
              <a:t>“In my experiences, every member of the project team cares deeply about system usability.  Everyone wants to deliver a product that helps users do work more efficiently and effectively.</a:t>
            </a:r>
            <a:endParaRPr lang="en-US" baseline="0" dirty="0" smtClean="0"/>
          </a:p>
          <a:p>
            <a:endParaRPr lang="en-US" baseline="0" dirty="0" smtClean="0"/>
          </a:p>
          <a:p>
            <a:r>
              <a:rPr lang="en-US" dirty="0" smtClean="0"/>
              <a:t>It</a:t>
            </a:r>
            <a:r>
              <a:rPr lang="en-US" baseline="0" dirty="0" smtClean="0"/>
              <a:t> is </a:t>
            </a:r>
            <a:r>
              <a:rPr lang="en-US" dirty="0" smtClean="0"/>
              <a:t>also my experiences – </a:t>
            </a:r>
          </a:p>
          <a:p>
            <a:r>
              <a:rPr lang="en-US" dirty="0" smtClean="0"/>
              <a:t>Usability is achieved when the HIT system’s stakeholders take ownership of system usability.  </a:t>
            </a:r>
          </a:p>
          <a:p>
            <a:r>
              <a:rPr lang="en-US" dirty="0" smtClean="0"/>
              <a:t>Why?</a:t>
            </a:r>
          </a:p>
          <a:p>
            <a:pPr marL="171450" indent="-171450">
              <a:buFontTx/>
              <a:buChar char="-"/>
            </a:pPr>
            <a:r>
              <a:rPr lang="en-US" dirty="0" smtClean="0"/>
              <a:t>Understand the business objectives, best able to identify risks of sub-optimal usability</a:t>
            </a:r>
          </a:p>
          <a:p>
            <a:pPr marL="171450" indent="-171450">
              <a:buFontTx/>
              <a:buChar char="-"/>
            </a:pPr>
            <a:r>
              <a:rPr lang="en-US" dirty="0" smtClean="0"/>
              <a:t>Represent the people (end users) who will benefit from highly usable systems</a:t>
            </a:r>
          </a:p>
          <a:p>
            <a:pPr marL="171450" indent="-171450">
              <a:buFontTx/>
              <a:buChar char="-"/>
            </a:pPr>
            <a:r>
              <a:rPr lang="en-US" dirty="0" smtClean="0"/>
              <a:t>must make decisions about the appropriate level of usability investment required for their HIT project</a:t>
            </a:r>
          </a:p>
          <a:p>
            <a:pPr marL="171450" indent="-171450">
              <a:buFontTx/>
              <a:buChar char="-"/>
            </a:pPr>
            <a:r>
              <a:rPr lang="en-US" dirty="0" smtClean="0"/>
              <a:t>Usability engineering requires access to end users</a:t>
            </a:r>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42</a:t>
            </a:fld>
            <a:endParaRPr lang="en-US"/>
          </a:p>
        </p:txBody>
      </p:sp>
    </p:spTree>
    <p:extLst>
      <p:ext uri="{BB962C8B-B14F-4D97-AF65-F5344CB8AC3E}">
        <p14:creationId xmlns:p14="http://schemas.microsoft.com/office/powerpoint/2010/main" val="1621655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Bill</a:t>
            </a:r>
          </a:p>
          <a:p>
            <a:r>
              <a:rPr lang="en-US" dirty="0" smtClean="0"/>
              <a:t>The FIRST type</a:t>
            </a:r>
            <a:r>
              <a:rPr lang="en-US" baseline="0" dirty="0" smtClean="0"/>
              <a:t> of usability requirement is the User Interface Standard.</a:t>
            </a:r>
          </a:p>
          <a:p>
            <a:endParaRPr lang="en-US" dirty="0" smtClean="0"/>
          </a:p>
          <a:p>
            <a:r>
              <a:rPr lang="en-US" dirty="0" smtClean="0"/>
              <a:t>[</a:t>
            </a:r>
            <a:r>
              <a:rPr lang="en-US" dirty="0" smtClean="0"/>
              <a:t>Define</a:t>
            </a:r>
            <a:r>
              <a:rPr lang="en-US" baseline="0" dirty="0" smtClean="0"/>
              <a:t> User Interface </a:t>
            </a:r>
            <a:r>
              <a:rPr lang="en-US" dirty="0" smtClean="0"/>
              <a:t>S</a:t>
            </a:r>
            <a:r>
              <a:rPr lang="en-US" baseline="0" dirty="0" smtClean="0"/>
              <a:t>tandards]</a:t>
            </a:r>
          </a:p>
          <a:p>
            <a:endParaRPr lang="en-US" baseline="0" dirty="0" smtClean="0"/>
          </a:p>
          <a:p>
            <a:r>
              <a:rPr lang="en-US" sz="1200" kern="1200" dirty="0" smtClean="0">
                <a:solidFill>
                  <a:schemeClr val="tx1"/>
                </a:solidFill>
                <a:effectLst/>
                <a:latin typeface="+mn-lt"/>
                <a:ea typeface="+mn-ea"/>
                <a:cs typeface="+mn-cs"/>
              </a:rPr>
              <a:t>Benefits</a:t>
            </a:r>
          </a:p>
          <a:p>
            <a:pPr marL="171450" indent="-171450">
              <a:buFontTx/>
              <a:buChar char="-"/>
            </a:pPr>
            <a:r>
              <a:rPr lang="en-US" sz="1200" kern="1200" dirty="0" smtClean="0">
                <a:solidFill>
                  <a:schemeClr val="tx1"/>
                </a:solidFill>
                <a:effectLst/>
                <a:latin typeface="+mn-lt"/>
                <a:ea typeface="+mn-ea"/>
                <a:cs typeface="+mn-cs"/>
              </a:rPr>
              <a:t>Good design</a:t>
            </a:r>
          </a:p>
          <a:p>
            <a:pPr marL="171450" indent="-171450">
              <a:buFontTx/>
              <a:buChar char="-"/>
            </a:pPr>
            <a:r>
              <a:rPr lang="en-US" sz="1200" kern="1200" dirty="0" smtClean="0">
                <a:solidFill>
                  <a:schemeClr val="tx1"/>
                </a:solidFill>
                <a:effectLst/>
                <a:latin typeface="+mn-lt"/>
                <a:ea typeface="+mn-ea"/>
                <a:cs typeface="+mn-cs"/>
              </a:rPr>
              <a:t>Consistency within and across applications</a:t>
            </a:r>
          </a:p>
          <a:p>
            <a:pPr marL="171450" indent="-171450">
              <a:buFontTx/>
              <a:buChar char="-"/>
            </a:pPr>
            <a:r>
              <a:rPr lang="en-US" dirty="0" smtClean="0"/>
              <a:t>Easier for </a:t>
            </a:r>
            <a:r>
              <a:rPr lang="en-US" sz="1200" kern="1200" dirty="0" smtClean="0">
                <a:solidFill>
                  <a:schemeClr val="tx1"/>
                </a:solidFill>
                <a:effectLst/>
                <a:latin typeface="+mn-lt"/>
                <a:ea typeface="+mn-ea"/>
                <a:cs typeface="+mn-cs"/>
              </a:rPr>
              <a:t>developers</a:t>
            </a:r>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43</a:t>
            </a:fld>
            <a:endParaRPr lang="en-US"/>
          </a:p>
        </p:txBody>
      </p:sp>
    </p:spTree>
    <p:extLst>
      <p:ext uri="{BB962C8B-B14F-4D97-AF65-F5344CB8AC3E}">
        <p14:creationId xmlns:p14="http://schemas.microsoft.com/office/powerpoint/2010/main" val="10070934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Ross</a:t>
            </a:r>
          </a:p>
          <a:p>
            <a:r>
              <a:rPr lang="en-US" dirty="0" smtClean="0"/>
              <a:t>Discuss</a:t>
            </a:r>
            <a:r>
              <a:rPr lang="en-US" baseline="0" dirty="0" smtClean="0"/>
              <a:t> various types of UI Standards</a:t>
            </a:r>
          </a:p>
          <a:p>
            <a:endParaRPr lang="en-US" dirty="0" smtClean="0"/>
          </a:p>
          <a:p>
            <a:r>
              <a:rPr lang="en-US" baseline="0" dirty="0" smtClean="0"/>
              <a:t>Segue: 1st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44</a:t>
            </a:fld>
            <a:endParaRPr lang="en-US"/>
          </a:p>
        </p:txBody>
      </p:sp>
    </p:spTree>
    <p:extLst>
      <p:ext uri="{BB962C8B-B14F-4D97-AF65-F5344CB8AC3E}">
        <p14:creationId xmlns:p14="http://schemas.microsoft.com/office/powerpoint/2010/main" val="1357378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Bill</a:t>
            </a:r>
            <a:endParaRPr lang="en-US" b="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Standards are based on measurements</a:t>
            </a:r>
            <a:r>
              <a:rPr lang="en-US" b="0" baseline="0" dirty="0" smtClean="0"/>
              <a:t> of the human population </a:t>
            </a:r>
            <a:endParaRPr lang="en-US" b="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[Data</a:t>
            </a:r>
            <a:r>
              <a:rPr lang="en-US" b="0" baseline="0" dirty="0" smtClean="0"/>
              <a:t> about human body dimensions… </a:t>
            </a:r>
            <a:endParaRPr lang="en-US" b="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45</a:t>
            </a:fld>
            <a:endParaRPr lang="en-US"/>
          </a:p>
        </p:txBody>
      </p:sp>
    </p:spTree>
    <p:extLst>
      <p:ext uri="{BB962C8B-B14F-4D97-AF65-F5344CB8AC3E}">
        <p14:creationId xmlns:p14="http://schemas.microsoft.com/office/powerpoint/2010/main" val="1656017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p>
          <a:p>
            <a:pPr marL="0" indent="0">
              <a:buFont typeface="Arial" panose="020B0604020202020204" pitchFamily="34" charset="0"/>
              <a:buNone/>
            </a:pPr>
            <a:r>
              <a:rPr lang="en-US" b="0" dirty="0" smtClean="0"/>
              <a:t>… inform standards for designing the physical environment.</a:t>
            </a:r>
          </a:p>
          <a:p>
            <a:pPr marL="0" indent="0">
              <a:buFont typeface="Arial" panose="020B0604020202020204" pitchFamily="34" charset="0"/>
              <a:buNone/>
            </a:pPr>
            <a:endParaRPr lang="en-US" b="0" dirty="0" smtClean="0"/>
          </a:p>
          <a:p>
            <a:pPr marL="171450" indent="-171450">
              <a:buFont typeface="Arial" panose="020B0604020202020204" pitchFamily="34" charset="0"/>
              <a:buChar char="•"/>
            </a:pPr>
            <a:r>
              <a:rPr lang="en-US" b="0" dirty="0" smtClean="0"/>
              <a:t>Benefits</a:t>
            </a:r>
            <a:r>
              <a:rPr lang="en-US" b="0" baseline="0" dirty="0" smtClean="0"/>
              <a:t> of standards-based w</a:t>
            </a:r>
            <a:r>
              <a:rPr lang="en-US" b="0" dirty="0" smtClean="0"/>
              <a:t>orkstations: the physical environment is designed to ‘fit’ the physical</a:t>
            </a:r>
            <a:r>
              <a:rPr lang="en-US" b="0" baseline="0" dirty="0" smtClean="0"/>
              <a:t> body</a:t>
            </a:r>
          </a:p>
          <a:p>
            <a:pPr marL="171450" indent="-171450">
              <a:buFont typeface="Arial" panose="020B0604020202020204" pitchFamily="34" charset="0"/>
              <a:buChar char="•"/>
            </a:pPr>
            <a:r>
              <a:rPr lang="en-US" b="0" baseline="0" dirty="0" smtClean="0"/>
              <a:t>Benefits to the organization: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smtClean="0"/>
              <a:t>Minimize fatigue</a:t>
            </a:r>
            <a:endParaRPr lang="en-US" b="0" baseline="0"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increase satisfaction and productivity </a:t>
            </a:r>
            <a:r>
              <a:rPr lang="en-US" b="0" dirty="0" smtClean="0"/>
              <a:t> </a:t>
            </a:r>
            <a:endParaRPr lang="en-US" b="0" baseline="0" dirty="0" smtClean="0"/>
          </a:p>
          <a:p>
            <a:pPr marL="171450" lvl="0" indent="-171450">
              <a:buFont typeface="Arial" panose="020B0604020202020204" pitchFamily="34" charset="0"/>
              <a:buChar char="•"/>
            </a:pPr>
            <a:r>
              <a:rPr lang="en-US" b="0" baseline="0" dirty="0" smtClean="0"/>
              <a:t>configurable for a </a:t>
            </a:r>
            <a:r>
              <a:rPr lang="en-US" b="0" dirty="0" smtClean="0"/>
              <a:t>range of body types </a:t>
            </a:r>
          </a:p>
          <a:p>
            <a:pPr marL="171450" lvl="0" indent="-171450">
              <a:buFont typeface="Arial" panose="020B0604020202020204" pitchFamily="34" charset="0"/>
              <a:buChar char="•"/>
            </a:pPr>
            <a:endParaRPr lang="en-US" b="0" dirty="0" smtClean="0"/>
          </a:p>
          <a:p>
            <a:pPr marL="0" lvl="0" indent="0">
              <a:buFont typeface="Arial" panose="020B0604020202020204" pitchFamily="34" charset="0"/>
              <a:buNone/>
            </a:pPr>
            <a:endParaRPr lang="en-US" b="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46</a:t>
            </a:fld>
            <a:endParaRPr lang="en-US"/>
          </a:p>
        </p:txBody>
      </p:sp>
    </p:spTree>
    <p:extLst>
      <p:ext uri="{BB962C8B-B14F-4D97-AF65-F5344CB8AC3E}">
        <p14:creationId xmlns:p14="http://schemas.microsoft.com/office/powerpoint/2010/main" val="1213867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Ross</a:t>
            </a:r>
            <a:endParaRPr lang="en-US" dirty="0" smtClean="0"/>
          </a:p>
          <a:p>
            <a:r>
              <a:rPr lang="en-US" dirty="0" smtClean="0"/>
              <a:t>Likewise</a:t>
            </a:r>
            <a:r>
              <a:rPr lang="en-US" baseline="0" dirty="0" smtClean="0"/>
              <a:t>, </a:t>
            </a:r>
            <a:r>
              <a:rPr lang="en-US" b="0" dirty="0" smtClean="0"/>
              <a:t>measurements</a:t>
            </a:r>
            <a:r>
              <a:rPr lang="en-US" b="0" baseline="0" dirty="0" smtClean="0"/>
              <a:t> of the human perception and cognition </a:t>
            </a:r>
            <a:r>
              <a:rPr lang="en-US" b="0" dirty="0" smtClean="0"/>
              <a:t>provide standards for designing </a:t>
            </a:r>
            <a:r>
              <a:rPr lang="en-US" b="0" baseline="0" dirty="0" smtClean="0"/>
              <a:t>interactive systems</a:t>
            </a:r>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47</a:t>
            </a:fld>
            <a:endParaRPr lang="en-US"/>
          </a:p>
        </p:txBody>
      </p:sp>
    </p:spTree>
    <p:extLst>
      <p:ext uri="{BB962C8B-B14F-4D97-AF65-F5344CB8AC3E}">
        <p14:creationId xmlns:p14="http://schemas.microsoft.com/office/powerpoint/2010/main" val="2842731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Bill</a:t>
            </a:r>
            <a:endParaRPr lang="en-US" baseline="0" dirty="0" smtClean="0"/>
          </a:p>
          <a:p>
            <a:pPr marL="171450" indent="-171450">
              <a:buFont typeface="Arial" panose="020B0604020202020204" pitchFamily="34" charset="0"/>
              <a:buChar char="•"/>
            </a:pPr>
            <a:r>
              <a:rPr lang="en-US" baseline="0" dirty="0" smtClean="0"/>
              <a:t>Luminance and background contrast ratios</a:t>
            </a:r>
          </a:p>
          <a:p>
            <a:pPr marL="171450" indent="-171450">
              <a:buFont typeface="Arial" panose="020B0604020202020204" pitchFamily="34" charset="0"/>
              <a:buChar char="•"/>
            </a:pPr>
            <a:r>
              <a:rPr lang="en-US" baseline="0" dirty="0" smtClean="0"/>
              <a:t>Icon designs</a:t>
            </a:r>
          </a:p>
          <a:p>
            <a:pPr marL="171450" indent="-171450">
              <a:buFont typeface="Arial" panose="020B0604020202020204" pitchFamily="34" charset="0"/>
              <a:buChar char="•"/>
            </a:pPr>
            <a:r>
              <a:rPr lang="en-US" baseline="0" dirty="0" smtClean="0"/>
              <a:t>Auditory </a:t>
            </a:r>
            <a:r>
              <a:rPr lang="en-US" baseline="0" dirty="0" smtClean="0"/>
              <a:t>signals </a:t>
            </a:r>
            <a:endParaRPr lang="en-US" baseline="0" dirty="0" smtClean="0"/>
          </a:p>
          <a:p>
            <a:pPr marL="171450" indent="-171450">
              <a:buFont typeface="Arial" panose="020B0604020202020204" pitchFamily="34" charset="0"/>
              <a:buChar char="•"/>
            </a:pPr>
            <a:r>
              <a:rPr lang="en-US" baseline="0" dirty="0" smtClean="0"/>
              <a:t>Menu designs</a:t>
            </a:r>
          </a:p>
          <a:p>
            <a:pPr marL="171450" indent="-171450">
              <a:buFont typeface="Arial" panose="020B0604020202020204" pitchFamily="34" charset="0"/>
              <a:buChar char="•"/>
            </a:pPr>
            <a:r>
              <a:rPr lang="en-US" baseline="0" dirty="0" smtClean="0"/>
              <a:t>Form designs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Standards for mobile apps </a:t>
            </a:r>
            <a:endParaRPr lang="en-US" baseline="0" dirty="0" smtClean="0"/>
          </a:p>
          <a:p>
            <a:pPr marL="0" indent="0">
              <a:buFont typeface="Arial" panose="020B0604020202020204" pitchFamily="34" charset="0"/>
              <a:buNone/>
            </a:pPr>
            <a:endParaRPr lang="en-US" baseline="0" dirty="0" smtClean="0"/>
          </a:p>
          <a:p>
            <a:endParaRPr lang="en-US" baseline="0" dirty="0" smtClean="0"/>
          </a:p>
          <a:p>
            <a:r>
              <a:rPr lang="en-US" b="1" baseline="0" dirty="0" smtClean="0"/>
              <a:t>Ross</a:t>
            </a:r>
          </a:p>
          <a:p>
            <a:r>
              <a:rPr lang="en-US" baseline="0" dirty="0" smtClean="0"/>
              <a:t>Discuss how to implement into HIT system requirements </a:t>
            </a:r>
          </a:p>
          <a:p>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48</a:t>
            </a:fld>
            <a:endParaRPr lang="en-US"/>
          </a:p>
        </p:txBody>
      </p:sp>
    </p:spTree>
    <p:extLst>
      <p:ext uri="{BB962C8B-B14F-4D97-AF65-F5344CB8AC3E}">
        <p14:creationId xmlns:p14="http://schemas.microsoft.com/office/powerpoint/2010/main" val="8406596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Bill</a:t>
            </a:r>
          </a:p>
          <a:p>
            <a:r>
              <a:rPr lang="en-US" dirty="0" smtClean="0"/>
              <a:t>Define</a:t>
            </a:r>
            <a:r>
              <a:rPr lang="en-US" baseline="0" dirty="0" smtClean="0"/>
              <a:t> </a:t>
            </a:r>
            <a:r>
              <a:rPr lang="en-US" baseline="0" dirty="0" smtClean="0"/>
              <a:t>usability heuristics</a:t>
            </a:r>
          </a:p>
          <a:p>
            <a:endParaRPr lang="en-US" baseline="0" dirty="0" smtClean="0"/>
          </a:p>
          <a:p>
            <a:r>
              <a:rPr lang="en-US" baseline="0" dirty="0" smtClean="0"/>
              <a:t>Examples</a:t>
            </a:r>
            <a:endParaRPr lang="en-US" baseline="0" dirty="0" smtClean="0"/>
          </a:p>
          <a:p>
            <a:pPr marL="171450" indent="-171450">
              <a:buFont typeface="Arial" panose="020B0604020202020204" pitchFamily="34" charset="0"/>
              <a:buChar char="•"/>
            </a:pPr>
            <a:r>
              <a:rPr lang="en-US" dirty="0" smtClean="0"/>
              <a:t>Aesthetic and minimalist design</a:t>
            </a:r>
          </a:p>
          <a:p>
            <a:pPr marL="171450" indent="-171450">
              <a:buFont typeface="Arial" panose="020B0604020202020204" pitchFamily="34" charset="0"/>
              <a:buChar char="•"/>
            </a:pPr>
            <a:r>
              <a:rPr lang="en-US" dirty="0" smtClean="0"/>
              <a:t>Visibility</a:t>
            </a:r>
            <a:r>
              <a:rPr lang="en-US" baseline="0" dirty="0" smtClean="0"/>
              <a:t> of system status</a:t>
            </a:r>
            <a:endParaRPr lang="en-US" dirty="0" smtClean="0"/>
          </a:p>
          <a:p>
            <a:pPr marL="171450" indent="-171450">
              <a:buFont typeface="Arial" panose="020B0604020202020204" pitchFamily="34" charset="0"/>
              <a:buChar char="•"/>
            </a:pPr>
            <a:r>
              <a:rPr lang="en-US" dirty="0" smtClean="0"/>
              <a:t>Help users diagnose and recover from errors</a:t>
            </a:r>
          </a:p>
          <a:p>
            <a:pPr marL="171450" indent="-171450">
              <a:buFont typeface="Arial" panose="020B0604020202020204" pitchFamily="34" charset="0"/>
              <a:buChar char="•"/>
            </a:pPr>
            <a:endParaRPr lang="en-US" dirty="0" smtClean="0"/>
          </a:p>
          <a:p>
            <a:r>
              <a:rPr lang="en-US" b="0" baseline="0" dirty="0" smtClean="0"/>
              <a:t> </a:t>
            </a:r>
            <a:endParaRPr lang="en-US" b="0" dirty="0" smtClean="0"/>
          </a:p>
          <a:p>
            <a:r>
              <a:rPr lang="en-US" b="1" dirty="0" smtClean="0"/>
              <a:t>Ross</a:t>
            </a:r>
            <a:endParaRPr lang="en-US" dirty="0" smtClean="0"/>
          </a:p>
          <a:p>
            <a:r>
              <a:rPr lang="en-US" dirty="0" smtClean="0"/>
              <a:t>Discuss </a:t>
            </a:r>
            <a:r>
              <a:rPr lang="en-US" dirty="0" smtClean="0"/>
              <a:t>how to get these implemented as</a:t>
            </a:r>
            <a:r>
              <a:rPr lang="en-US" baseline="0" dirty="0" smtClean="0"/>
              <a:t> system requirements for VA </a:t>
            </a:r>
            <a:r>
              <a:rPr lang="en-US" baseline="0" dirty="0" smtClean="0"/>
              <a:t>HIT</a:t>
            </a:r>
          </a:p>
          <a:p>
            <a:r>
              <a:rPr lang="en-US" baseline="0" dirty="0" smtClean="0"/>
              <a:t>i.e. Heuristic Evaluation</a:t>
            </a:r>
            <a:endParaRPr lang="en-US" baseline="0" dirty="0" smtClean="0"/>
          </a:p>
          <a:p>
            <a:endParaRPr lang="en-US" b="0" dirty="0"/>
          </a:p>
        </p:txBody>
      </p:sp>
      <p:sp>
        <p:nvSpPr>
          <p:cNvPr id="4" name="Slide Number Placeholder 3"/>
          <p:cNvSpPr>
            <a:spLocks noGrp="1"/>
          </p:cNvSpPr>
          <p:nvPr>
            <p:ph type="sldNum" sz="quarter" idx="10"/>
          </p:nvPr>
        </p:nvSpPr>
        <p:spPr/>
        <p:txBody>
          <a:bodyPr/>
          <a:lstStyle/>
          <a:p>
            <a:fld id="{BCEF8F1B-B486-4493-A301-127772861F86}" type="slidenum">
              <a:rPr lang="en-US" smtClean="0"/>
              <a:t>49</a:t>
            </a:fld>
            <a:endParaRPr lang="en-US"/>
          </a:p>
        </p:txBody>
      </p:sp>
    </p:spTree>
    <p:extLst>
      <p:ext uri="{BB962C8B-B14F-4D97-AF65-F5344CB8AC3E}">
        <p14:creationId xmlns:p14="http://schemas.microsoft.com/office/powerpoint/2010/main" val="691877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pause for a moment and take a look at your poll results. </a:t>
            </a:r>
          </a:p>
          <a:p>
            <a:endParaRPr lang="en-US" dirty="0" smtClean="0"/>
          </a:p>
          <a:p>
            <a:r>
              <a:rPr lang="en-US" sz="1200" dirty="0" smtClean="0"/>
              <a:t>What role do you have or would you likely have in a VA health IT project?</a:t>
            </a:r>
          </a:p>
          <a:p>
            <a:pPr marL="1027113" indent="-561975">
              <a:buFont typeface="+mj-lt"/>
              <a:buAutoNum type="alphaUcPeriod"/>
            </a:pPr>
            <a:r>
              <a:rPr lang="en-US" sz="1200" dirty="0" smtClean="0"/>
              <a:t>Stakeholder</a:t>
            </a:r>
          </a:p>
          <a:p>
            <a:pPr marL="1027113" indent="-561975">
              <a:buFont typeface="+mj-lt"/>
              <a:buAutoNum type="alphaUcPeriod"/>
            </a:pPr>
            <a:r>
              <a:rPr lang="en-US" sz="1200" dirty="0" smtClean="0"/>
              <a:t>Project Manager</a:t>
            </a:r>
          </a:p>
          <a:p>
            <a:pPr marL="1027113" indent="-561975">
              <a:buFont typeface="+mj-lt"/>
              <a:buAutoNum type="alphaUcPeriod"/>
            </a:pPr>
            <a:r>
              <a:rPr lang="en-US" sz="1200" dirty="0" smtClean="0"/>
              <a:t>Development Team Member </a:t>
            </a:r>
          </a:p>
          <a:p>
            <a:pPr marL="1027113" indent="-561975">
              <a:buFont typeface="+mj-lt"/>
              <a:buAutoNum type="alphaUcPeriod"/>
            </a:pPr>
            <a:r>
              <a:rPr lang="en-US" sz="1200" dirty="0" smtClean="0"/>
              <a:t>Subject Matter Expert</a:t>
            </a:r>
          </a:p>
          <a:p>
            <a:pPr marL="1027113" indent="-561975">
              <a:buFont typeface="+mj-lt"/>
              <a:buAutoNum type="alphaUcPeriod"/>
            </a:pPr>
            <a:r>
              <a:rPr lang="en-US" sz="1200" dirty="0" smtClean="0"/>
              <a:t>Usability Specialist</a:t>
            </a:r>
          </a:p>
          <a:p>
            <a:pPr marL="1027113" indent="-561975">
              <a:buFont typeface="+mj-lt"/>
              <a:buAutoNum type="alphaUcPeriod"/>
            </a:pPr>
            <a:r>
              <a:rPr lang="en-US" sz="1200" dirty="0" smtClean="0"/>
              <a:t>Health IT User</a:t>
            </a:r>
          </a:p>
          <a:p>
            <a:endParaRPr lang="en-US" dirty="0" smtClean="0"/>
          </a:p>
          <a:p>
            <a:r>
              <a:rPr lang="en-US" i="0" baseline="0" dirty="0" smtClean="0"/>
              <a:t>Ad-lib to the audience results, then advance to move 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5</a:t>
            </a:fld>
            <a:endParaRPr lang="en-US"/>
          </a:p>
        </p:txBody>
      </p:sp>
    </p:spTree>
    <p:extLst>
      <p:ext uri="{BB962C8B-B14F-4D97-AF65-F5344CB8AC3E}">
        <p14:creationId xmlns:p14="http://schemas.microsoft.com/office/powerpoint/2010/main" val="4229098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smtClean="0"/>
              <a:t>Bill</a:t>
            </a:r>
            <a:endParaRPr lang="en-US" dirty="0" smtClean="0"/>
          </a:p>
          <a:p>
            <a:r>
              <a:rPr lang="en-US" dirty="0" smtClean="0"/>
              <a:t>Discuss HFE Compliance Regulations</a:t>
            </a:r>
            <a:r>
              <a:rPr lang="en-US" baseline="0" dirty="0" smtClean="0"/>
              <a:t> </a:t>
            </a:r>
            <a:r>
              <a:rPr lang="en-US" i="1" baseline="0" dirty="0" smtClean="0"/>
              <a:t>for Mobile Devices</a:t>
            </a:r>
            <a:endParaRPr lang="en-US" i="1" dirty="0" smtClean="0"/>
          </a:p>
          <a:p>
            <a:r>
              <a:rPr lang="en-US" dirty="0" smtClean="0"/>
              <a:t> - Discuss Compliance Regulations (Usability Heuristics and UI standards)</a:t>
            </a:r>
          </a:p>
          <a:p>
            <a:r>
              <a:rPr lang="en-US" dirty="0" smtClean="0"/>
              <a:t> - Discuss reviews process:</a:t>
            </a:r>
            <a:r>
              <a:rPr lang="en-US" baseline="0" dirty="0" smtClean="0"/>
              <a:t> </a:t>
            </a:r>
            <a:r>
              <a:rPr lang="en-US" dirty="0" smtClean="0"/>
              <a:t>HE and UI inspection</a:t>
            </a:r>
          </a:p>
          <a:p>
            <a:pPr lvl="1"/>
            <a:r>
              <a:rPr lang="en-US" dirty="0" smtClean="0"/>
              <a:t>HEs are based around 10 usability heuristics which are considered an industry standard</a:t>
            </a:r>
          </a:p>
          <a:p>
            <a:pPr lvl="1"/>
            <a:r>
              <a:rPr lang="en-US" dirty="0" smtClean="0"/>
              <a:t>UI Certs are based on VA established standards in which the following categories are evaluated: Consistency, Errors, Frequent Interactions, Modal Tasks, Readability, Sound, User Input, </a:t>
            </a:r>
            <a:r>
              <a:rPr lang="en-US" dirty="0" smtClean="0"/>
              <a:t>and Testing</a:t>
            </a:r>
          </a:p>
        </p:txBody>
      </p:sp>
      <p:sp>
        <p:nvSpPr>
          <p:cNvPr id="4" name="Slide Number Placeholder 3"/>
          <p:cNvSpPr>
            <a:spLocks noGrp="1"/>
          </p:cNvSpPr>
          <p:nvPr>
            <p:ph type="sldNum" sz="quarter" idx="10"/>
          </p:nvPr>
        </p:nvSpPr>
        <p:spPr/>
        <p:txBody>
          <a:bodyPr/>
          <a:lstStyle/>
          <a:p>
            <a:fld id="{BCEF8F1B-B486-4493-A301-127772861F86}" type="slidenum">
              <a:rPr lang="en-US" smtClean="0"/>
              <a:t>50</a:t>
            </a:fld>
            <a:endParaRPr lang="en-US"/>
          </a:p>
        </p:txBody>
      </p:sp>
    </p:spTree>
    <p:extLst>
      <p:ext uri="{BB962C8B-B14F-4D97-AF65-F5344CB8AC3E}">
        <p14:creationId xmlns:p14="http://schemas.microsoft.com/office/powerpoint/2010/main" val="40272583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Bill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Clicking the green download</a:t>
            </a:r>
            <a:r>
              <a:rPr lang="en-US" baseline="0" dirty="0" smtClean="0"/>
              <a:t> button will give you access to references to:</a:t>
            </a:r>
          </a:p>
          <a:p>
            <a:endParaRPr lang="en-US" b="1"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User Interface </a:t>
            </a:r>
            <a:r>
              <a:rPr lang="en-US" baseline="0" dirty="0" smtClean="0"/>
              <a:t>Standards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Usability Heuristics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Method description for evaluating violations of usability heuristics (Heuristic Evaluation)</a:t>
            </a:r>
          </a:p>
        </p:txBody>
      </p:sp>
      <p:sp>
        <p:nvSpPr>
          <p:cNvPr id="4" name="Slide Number Placeholder 3"/>
          <p:cNvSpPr>
            <a:spLocks noGrp="1"/>
          </p:cNvSpPr>
          <p:nvPr>
            <p:ph type="sldNum" sz="quarter" idx="10"/>
          </p:nvPr>
        </p:nvSpPr>
        <p:spPr/>
        <p:txBody>
          <a:bodyPr/>
          <a:lstStyle/>
          <a:p>
            <a:fld id="{BCEF8F1B-B486-4493-A301-127772861F86}" type="slidenum">
              <a:rPr lang="en-US" smtClean="0"/>
              <a:t>51</a:t>
            </a:fld>
            <a:endParaRPr lang="en-US"/>
          </a:p>
        </p:txBody>
      </p:sp>
    </p:spTree>
    <p:extLst>
      <p:ext uri="{BB962C8B-B14F-4D97-AF65-F5344CB8AC3E}">
        <p14:creationId xmlns:p14="http://schemas.microsoft.com/office/powerpoint/2010/main" val="3460276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Ross</a:t>
            </a:r>
            <a:endParaRPr lang="en-US" sz="1200" kern="1200" dirty="0" smtClean="0">
              <a:solidFill>
                <a:schemeClr val="tx1"/>
              </a:solidFill>
              <a:effectLst/>
              <a:latin typeface="+mn-lt"/>
              <a:ea typeface="+mn-ea"/>
              <a:cs typeface="+mn-cs"/>
            </a:endParaRPr>
          </a:p>
          <a:p>
            <a:r>
              <a:rPr lang="en-US" dirty="0" smtClean="0"/>
              <a:t>The SECOND type</a:t>
            </a:r>
            <a:r>
              <a:rPr lang="en-US" baseline="0" dirty="0" smtClean="0"/>
              <a:t> of usability requirement is the User Performance Objective.</a:t>
            </a:r>
            <a:endParaRPr lang="en-US" dirty="0" smtClean="0"/>
          </a:p>
          <a:p>
            <a:endParaRPr lang="en-US" dirty="0" smtClean="0"/>
          </a:p>
          <a:p>
            <a:r>
              <a:rPr lang="en-US" dirty="0" smtClean="0"/>
              <a:t>[describe]</a:t>
            </a:r>
          </a:p>
          <a:p>
            <a:r>
              <a:rPr lang="en-US" dirty="0" smtClean="0"/>
              <a:t>Scenarios of use (common, critical, complex) for business success</a:t>
            </a:r>
          </a:p>
          <a:p>
            <a:endParaRPr lang="en-US" dirty="0" smtClean="0"/>
          </a:p>
          <a:p>
            <a:pPr marL="0" indent="0">
              <a:buFont typeface="+mj-lt"/>
              <a:buNone/>
            </a:pPr>
            <a:r>
              <a:rPr lang="en-US" dirty="0" smtClean="0"/>
              <a:t>Types of user performance</a:t>
            </a:r>
            <a:r>
              <a:rPr lang="en-US" baseline="0" dirty="0" smtClean="0"/>
              <a:t> objectives:</a:t>
            </a:r>
            <a:endParaRPr lang="en-US" dirty="0" smtClean="0"/>
          </a:p>
          <a:p>
            <a:pPr marR="0" algn="l" defTabSz="914400" rtl="0" eaLnBrk="1" fontAlgn="auto" latinLnBrk="0" hangingPunct="1">
              <a:lnSpc>
                <a:spcPct val="100000"/>
              </a:lnSpc>
              <a:spcBef>
                <a:spcPts val="0"/>
              </a:spcBef>
              <a:spcAft>
                <a:spcPts val="0"/>
              </a:spcAft>
              <a:buClrTx/>
              <a:buSzTx/>
              <a:tabLst/>
              <a:defRPr/>
            </a:pPr>
            <a:r>
              <a:rPr lang="en-US" dirty="0" smtClean="0"/>
              <a:t>1. Criteria based on specific user performance measures</a:t>
            </a:r>
            <a:r>
              <a:rPr lang="en-US" baseline="0" dirty="0" smtClean="0"/>
              <a:t> (</a:t>
            </a:r>
            <a:r>
              <a:rPr lang="en-US" dirty="0" smtClean="0"/>
              <a:t>X% of a sample of the intended users should accomplish Y% of the benchmark</a:t>
            </a:r>
            <a:r>
              <a:rPr lang="en-US" baseline="0" dirty="0" smtClean="0"/>
              <a:t> </a:t>
            </a:r>
            <a:r>
              <a:rPr lang="en-US" dirty="0" smtClean="0"/>
              <a:t>tasks within M minutes and with no more than E errors.” requires</a:t>
            </a:r>
            <a:r>
              <a:rPr lang="en-US" baseline="0" dirty="0" smtClean="0"/>
              <a:t> independent SUT; </a:t>
            </a:r>
            <a:r>
              <a:rPr lang="en-US" dirty="0" smtClean="0"/>
              <a:t>pro: cut</a:t>
            </a:r>
            <a:r>
              <a:rPr lang="en-US" baseline="0" dirty="0" smtClean="0"/>
              <a:t> and dry; con: </a:t>
            </a:r>
            <a:r>
              <a:rPr lang="en-US" dirty="0" smtClean="0"/>
              <a:t>limitation: expensive to test</a:t>
            </a:r>
            <a:r>
              <a:rPr lang="en-US" baseline="0" dirty="0" smtClean="0"/>
              <a:t> and </a:t>
            </a:r>
            <a:endParaRPr lang="en-US" dirty="0" smtClean="0"/>
          </a:p>
          <a:p>
            <a:r>
              <a:rPr lang="en-US" dirty="0" smtClean="0"/>
              <a:t> - from baseline measures</a:t>
            </a:r>
          </a:p>
          <a:p>
            <a:endParaRPr lang="en-US" dirty="0" smtClean="0"/>
          </a:p>
          <a:p>
            <a:r>
              <a:rPr lang="en-US" dirty="0" smtClean="0"/>
              <a:t>2. Criteria</a:t>
            </a:r>
            <a:r>
              <a:rPr lang="en-US" baseline="0" dirty="0" smtClean="0"/>
              <a:t> b</a:t>
            </a:r>
            <a:r>
              <a:rPr lang="en-US" dirty="0" smtClean="0"/>
              <a:t>ased on </a:t>
            </a:r>
            <a:r>
              <a:rPr lang="en-US" baseline="0" dirty="0" smtClean="0"/>
              <a:t>issues severity (“no critical usability issues” works well with Agile </a:t>
            </a:r>
            <a:r>
              <a:rPr lang="en-US" baseline="0" dirty="0" err="1" smtClean="0"/>
              <a:t>dev</a:t>
            </a:r>
            <a:r>
              <a:rPr lang="en-US" baseline="0" dirty="0" smtClean="0"/>
              <a:t> because lower priority but easily addressed issues can be addressed if schedule permits)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52</a:t>
            </a:fld>
            <a:endParaRPr lang="en-US"/>
          </a:p>
        </p:txBody>
      </p:sp>
    </p:spTree>
    <p:extLst>
      <p:ext uri="{BB962C8B-B14F-4D97-AF65-F5344CB8AC3E}">
        <p14:creationId xmlns:p14="http://schemas.microsoft.com/office/powerpoint/2010/main" val="15835070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Bill</a:t>
            </a:r>
          </a:p>
          <a:p>
            <a:r>
              <a:rPr lang="en-US" dirty="0" smtClean="0"/>
              <a:t>Measures must be based on something: baseline data from legacy system or concept designs of new system</a:t>
            </a:r>
          </a:p>
          <a:p>
            <a:endParaRPr lang="en-US" dirty="0" smtClean="0"/>
          </a:p>
          <a:p>
            <a:r>
              <a:rPr lang="en-US" dirty="0" smtClean="0"/>
              <a:t>MHV example of performance criteria </a:t>
            </a:r>
          </a:p>
        </p:txBody>
      </p:sp>
      <p:sp>
        <p:nvSpPr>
          <p:cNvPr id="4" name="Slide Number Placeholder 3"/>
          <p:cNvSpPr>
            <a:spLocks noGrp="1"/>
          </p:cNvSpPr>
          <p:nvPr>
            <p:ph type="sldNum" sz="quarter" idx="10"/>
          </p:nvPr>
        </p:nvSpPr>
        <p:spPr/>
        <p:txBody>
          <a:bodyPr/>
          <a:lstStyle/>
          <a:p>
            <a:fld id="{BCEF8F1B-B486-4493-A301-127772861F86}" type="slidenum">
              <a:rPr lang="en-US" smtClean="0"/>
              <a:t>53</a:t>
            </a:fld>
            <a:endParaRPr lang="en-US"/>
          </a:p>
        </p:txBody>
      </p:sp>
    </p:spTree>
    <p:extLst>
      <p:ext uri="{BB962C8B-B14F-4D97-AF65-F5344CB8AC3E}">
        <p14:creationId xmlns:p14="http://schemas.microsoft.com/office/powerpoint/2010/main" val="26775877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Bill</a:t>
            </a:r>
            <a:endParaRPr lang="en-US" dirty="0" smtClean="0"/>
          </a:p>
          <a:p>
            <a:r>
              <a:rPr lang="en-US" dirty="0" smtClean="0"/>
              <a:t>Representative </a:t>
            </a:r>
            <a:r>
              <a:rPr lang="en-US" dirty="0" smtClean="0"/>
              <a:t>users</a:t>
            </a:r>
            <a:r>
              <a:rPr lang="en-US" baseline="0" dirty="0" smtClean="0"/>
              <a:t> carry out representative tasks </a:t>
            </a:r>
            <a:r>
              <a:rPr lang="en-US" baseline="0" dirty="0" smtClean="0"/>
              <a:t>in the context of use </a:t>
            </a:r>
            <a:endParaRPr lang="en-US" baseline="0" dirty="0" smtClean="0"/>
          </a:p>
          <a:p>
            <a:endParaRPr lang="en-US" baseline="0" dirty="0" smtClean="0"/>
          </a:p>
          <a:p>
            <a:r>
              <a:rPr lang="en-US" dirty="0" smtClean="0"/>
              <a:t>Purpose of the test</a:t>
            </a:r>
          </a:p>
          <a:p>
            <a:pPr marL="228600" indent="-228600">
              <a:buAutoNum type="arabicParenR"/>
            </a:pPr>
            <a:r>
              <a:rPr lang="en-US" dirty="0" smtClean="0"/>
              <a:t>Identify usability problems</a:t>
            </a:r>
          </a:p>
          <a:p>
            <a:pPr marL="228600" indent="-228600">
              <a:buAutoNum type="arabicParenR"/>
            </a:pPr>
            <a:r>
              <a:rPr lang="en-US" dirty="0" smtClean="0"/>
              <a:t>Get user recommendations on usability improvements</a:t>
            </a:r>
          </a:p>
          <a:p>
            <a:pPr marL="228600" indent="-228600">
              <a:buAutoNum type="arabicParenR"/>
            </a:pPr>
            <a:r>
              <a:rPr lang="en-US" dirty="0" smtClean="0"/>
              <a:t>Assess measures of efficiency, effectiveness, and satisfaction</a:t>
            </a:r>
          </a:p>
          <a:p>
            <a:pPr lvl="1"/>
            <a:r>
              <a:rPr lang="en-US" dirty="0" smtClean="0"/>
              <a:t>- By </a:t>
            </a:r>
            <a:r>
              <a:rPr lang="en-US" u="sng" dirty="0" smtClean="0"/>
              <a:t>effectiveness</a:t>
            </a:r>
            <a:r>
              <a:rPr lang="en-US" dirty="0" smtClean="0"/>
              <a:t> we mean task completion, errors,</a:t>
            </a:r>
            <a:r>
              <a:rPr lang="en-US" baseline="0" dirty="0" smtClean="0"/>
              <a:t> recovery from errors</a:t>
            </a:r>
            <a:endParaRPr lang="en-US"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 By </a:t>
            </a:r>
            <a:r>
              <a:rPr lang="en-US" u="sng" dirty="0" smtClean="0"/>
              <a:t>efficiency</a:t>
            </a:r>
            <a:r>
              <a:rPr lang="en-US" dirty="0" smtClean="0"/>
              <a:t>: task time, keystrokes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 By </a:t>
            </a:r>
            <a:r>
              <a:rPr lang="en-US" u="sng" dirty="0" smtClean="0"/>
              <a:t>satisfaction</a:t>
            </a:r>
            <a:r>
              <a:rPr lang="en-US" dirty="0" smtClean="0"/>
              <a:t>: well, the users satisfaction with (or experience with) carrying</a:t>
            </a:r>
            <a:r>
              <a:rPr lang="en-US" baseline="0" dirty="0" smtClean="0"/>
              <a:t> out those specified tasks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54</a:t>
            </a:fld>
            <a:endParaRPr lang="en-US"/>
          </a:p>
        </p:txBody>
      </p:sp>
    </p:spTree>
    <p:extLst>
      <p:ext uri="{BB962C8B-B14F-4D97-AF65-F5344CB8AC3E}">
        <p14:creationId xmlns:p14="http://schemas.microsoft.com/office/powerpoint/2010/main" val="28814800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Ross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similarities: users,</a:t>
            </a:r>
            <a:r>
              <a:rPr lang="en-US" dirty="0" smtClean="0"/>
              <a:t> tasks, context</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baseline="0" dirty="0" smtClean="0"/>
              <a:t>contrasts: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Purpose (diagnose</a:t>
            </a:r>
            <a:r>
              <a:rPr lang="en-US" dirty="0" smtClean="0"/>
              <a:t> and understand </a:t>
            </a:r>
            <a:r>
              <a:rPr lang="en-US" baseline="0" dirty="0" smtClean="0"/>
              <a:t>vs. validate)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Execution (think aloud vs. measure</a:t>
            </a:r>
            <a:r>
              <a:rPr lang="en-US" dirty="0" smtClean="0"/>
              <a:t>)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55</a:t>
            </a:fld>
            <a:endParaRPr lang="en-US"/>
          </a:p>
        </p:txBody>
      </p:sp>
    </p:spTree>
    <p:extLst>
      <p:ext uri="{BB962C8B-B14F-4D97-AF65-F5344CB8AC3E}">
        <p14:creationId xmlns:p14="http://schemas.microsoft.com/office/powerpoint/2010/main" val="2673117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Bill</a:t>
            </a:r>
          </a:p>
          <a:p>
            <a:endParaRPr lang="en-US" dirty="0" smtClean="0"/>
          </a:p>
          <a:p>
            <a:r>
              <a:rPr lang="en-US" dirty="0" smtClean="0"/>
              <a:t>Discuss Usability Issue severity </a:t>
            </a:r>
          </a:p>
          <a:p>
            <a:r>
              <a:rPr lang="en-US" dirty="0" smtClean="0"/>
              <a:t> - Serious</a:t>
            </a:r>
          </a:p>
          <a:p>
            <a:r>
              <a:rPr lang="en-US" baseline="0" dirty="0" smtClean="0"/>
              <a:t> - Moderate</a:t>
            </a:r>
          </a:p>
          <a:p>
            <a:r>
              <a:rPr lang="en-US" baseline="0" dirty="0" smtClean="0"/>
              <a:t> - Minor </a:t>
            </a:r>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56</a:t>
            </a:fld>
            <a:endParaRPr lang="en-US"/>
          </a:p>
        </p:txBody>
      </p:sp>
    </p:spTree>
    <p:extLst>
      <p:ext uri="{BB962C8B-B14F-4D97-AF65-F5344CB8AC3E}">
        <p14:creationId xmlns:p14="http://schemas.microsoft.com/office/powerpoint/2010/main" val="26775877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Ross</a:t>
            </a:r>
          </a:p>
          <a:p>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57</a:t>
            </a:fld>
            <a:endParaRPr lang="en-US"/>
          </a:p>
        </p:txBody>
      </p:sp>
    </p:spTree>
    <p:extLst>
      <p:ext uri="{BB962C8B-B14F-4D97-AF65-F5344CB8AC3E}">
        <p14:creationId xmlns:p14="http://schemas.microsoft.com/office/powerpoint/2010/main" val="10625333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Bill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Clicking the green download</a:t>
            </a:r>
            <a:r>
              <a:rPr lang="en-US" baseline="0" dirty="0" smtClean="0"/>
              <a:t> button will give you access to references to:</a:t>
            </a:r>
          </a:p>
          <a:p>
            <a:endParaRPr lang="en-US" b="1" dirty="0" smtClean="0"/>
          </a:p>
          <a:p>
            <a:pPr marL="171450" lvl="0" indent="-171450">
              <a:buFont typeface="Arial" panose="020B0604020202020204" pitchFamily="34" charset="0"/>
              <a:buChar char="•"/>
            </a:pPr>
            <a:r>
              <a:rPr lang="en-US" dirty="0" smtClean="0"/>
              <a:t>Method descriptions</a:t>
            </a:r>
            <a:r>
              <a:rPr lang="en-US" baseline="0" dirty="0" smtClean="0"/>
              <a:t> for planning and conducting </a:t>
            </a:r>
            <a:r>
              <a:rPr lang="en-US" dirty="0" smtClean="0"/>
              <a:t>Formative </a:t>
            </a:r>
            <a:r>
              <a:rPr lang="en-US" baseline="0" dirty="0" smtClean="0"/>
              <a:t>Usability Tests </a:t>
            </a:r>
            <a:r>
              <a:rPr lang="en-US" dirty="0" smtClean="0"/>
              <a:t>and</a:t>
            </a:r>
            <a:r>
              <a:rPr lang="en-US" baseline="0" dirty="0" smtClean="0"/>
              <a:t> </a:t>
            </a:r>
            <a:r>
              <a:rPr lang="en-US" baseline="0" dirty="0" smtClean="0"/>
              <a:t>Summative Usability </a:t>
            </a:r>
            <a:r>
              <a:rPr lang="en-US" baseline="0" dirty="0" smtClean="0"/>
              <a:t>Tests</a:t>
            </a:r>
          </a:p>
          <a:p>
            <a:pPr marL="171450" lvl="0" indent="-171450">
              <a:buFont typeface="Arial" panose="020B0604020202020204" pitchFamily="34" charset="0"/>
              <a:buChar char="•"/>
            </a:pPr>
            <a:r>
              <a:rPr lang="en-US" baseline="0" dirty="0" smtClean="0"/>
              <a:t>Ranking system for usability findings</a:t>
            </a:r>
          </a:p>
          <a:p>
            <a:pPr marL="171450" lvl="0" indent="-171450">
              <a:buFont typeface="Arial" panose="020B0604020202020204" pitchFamily="34" charset="0"/>
              <a:buChar char="•"/>
            </a:pPr>
            <a:r>
              <a:rPr lang="en-US" baseline="0" dirty="0" smtClean="0"/>
              <a:t>Publication details the various roles of clinicians in </a:t>
            </a:r>
            <a:r>
              <a:rPr lang="en-US" baseline="0" dirty="0" err="1" smtClean="0"/>
              <a:t>eHR</a:t>
            </a:r>
            <a:r>
              <a:rPr lang="en-US" baseline="0" dirty="0" smtClean="0"/>
              <a:t> Usability testing</a:t>
            </a:r>
            <a:endParaRPr lang="en-US" baseline="0" dirty="0" smtClean="0"/>
          </a:p>
          <a:p>
            <a:pPr marL="0" lv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58</a:t>
            </a:fld>
            <a:endParaRPr lang="en-US"/>
          </a:p>
        </p:txBody>
      </p:sp>
    </p:spTree>
    <p:extLst>
      <p:ext uri="{BB962C8B-B14F-4D97-AF65-F5344CB8AC3E}">
        <p14:creationId xmlns:p14="http://schemas.microsoft.com/office/powerpoint/2010/main" val="34602760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baseline="0" dirty="0" smtClean="0"/>
              <a:t>Ross</a:t>
            </a:r>
          </a:p>
          <a:p>
            <a:pPr marL="0" indent="0">
              <a:buFont typeface="+mj-lt"/>
              <a:buNone/>
            </a:pPr>
            <a:r>
              <a:rPr lang="en-US" dirty="0" smtClean="0"/>
              <a:t>The THIRD type</a:t>
            </a:r>
            <a:r>
              <a:rPr lang="en-US" baseline="0" dirty="0" smtClean="0"/>
              <a:t> of usability requirement is the process </a:t>
            </a:r>
            <a:r>
              <a:rPr lang="en-US" baseline="0" dirty="0" smtClean="0"/>
              <a:t>for engineering usability into HIT</a:t>
            </a:r>
            <a:r>
              <a:rPr lang="en-US" dirty="0" smtClean="0"/>
              <a:t> systems is called UCD (HCD)</a:t>
            </a:r>
          </a:p>
          <a:p>
            <a:endParaRPr lang="en-US" dirty="0" smtClean="0"/>
          </a:p>
          <a:p>
            <a:r>
              <a:rPr lang="en-US" dirty="0" smtClean="0"/>
              <a:t>UCD is a user interface design process that focuses on </a:t>
            </a:r>
          </a:p>
          <a:p>
            <a:r>
              <a:rPr lang="en-US" dirty="0" smtClean="0"/>
              <a:t> - usability goals</a:t>
            </a:r>
          </a:p>
          <a:p>
            <a:r>
              <a:rPr lang="en-US" dirty="0" smtClean="0"/>
              <a:t> - characteristics of intended users</a:t>
            </a:r>
          </a:p>
          <a:p>
            <a:r>
              <a:rPr lang="en-US" dirty="0" smtClean="0"/>
              <a:t> - tasks and workflow</a:t>
            </a:r>
          </a:p>
          <a:p>
            <a:r>
              <a:rPr lang="en-US" dirty="0" smtClean="0"/>
              <a:t> - work environment (context of use)</a:t>
            </a:r>
          </a:p>
          <a:p>
            <a:endParaRPr lang="en-US" dirty="0" smtClean="0"/>
          </a:p>
          <a:p>
            <a:r>
              <a:rPr lang="en-US" dirty="0" smtClean="0"/>
              <a:t>UCD follows a series of well-defined methods and techniques for </a:t>
            </a:r>
          </a:p>
          <a:p>
            <a:r>
              <a:rPr lang="en-US" dirty="0" smtClean="0"/>
              <a:t> - user analysis</a:t>
            </a:r>
          </a:p>
          <a:p>
            <a:r>
              <a:rPr lang="en-US" dirty="0" smtClean="0"/>
              <a:t> - UI design</a:t>
            </a:r>
          </a:p>
          <a:p>
            <a:r>
              <a:rPr lang="en-US" dirty="0" smtClean="0"/>
              <a:t> - usability evaluation </a:t>
            </a:r>
          </a:p>
          <a:p>
            <a:r>
              <a:rPr lang="en-US" dirty="0" smtClean="0"/>
              <a:t> - and integration into the clinical socio-technical environment </a:t>
            </a:r>
          </a:p>
          <a:p>
            <a:pPr marL="0" indent="0">
              <a:buFont typeface="+mj-lt"/>
              <a:buNone/>
            </a:pPr>
            <a:endParaRPr lang="en-US" dirty="0" smtClean="0"/>
          </a:p>
          <a:p>
            <a:pPr marL="0" indent="0">
              <a:buFont typeface="+mj-lt"/>
              <a:buNone/>
            </a:pPr>
            <a:r>
              <a:rPr lang="en-US" b="1" dirty="0" smtClean="0"/>
              <a:t>Bill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ISO </a:t>
            </a:r>
            <a:r>
              <a:rPr lang="en-US" dirty="0" smtClean="0"/>
              <a:t>standards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best</a:t>
            </a:r>
            <a:r>
              <a:rPr lang="en-US" baseline="0" dirty="0" smtClean="0"/>
              <a:t> practices </a:t>
            </a:r>
            <a:r>
              <a:rPr lang="en-US" dirty="0" smtClean="0"/>
              <a:t>for user-centered </a:t>
            </a:r>
            <a:r>
              <a:rPr lang="en-US" dirty="0" smtClean="0"/>
              <a:t>design </a:t>
            </a:r>
            <a:r>
              <a:rPr lang="en-US" dirty="0" smtClean="0"/>
              <a:t>of interaction systems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Usability</a:t>
            </a:r>
            <a:r>
              <a:rPr lang="en-US" baseline="0" dirty="0" smtClean="0"/>
              <a:t> </a:t>
            </a:r>
            <a:r>
              <a:rPr lang="en-US" dirty="0" smtClean="0"/>
              <a:t>testing methods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Practices for the design for mental workload </a:t>
            </a:r>
            <a:endParaRPr lang="en-US" dirty="0" smtClean="0"/>
          </a:p>
          <a:p>
            <a:pPr marL="0" indent="0">
              <a:buFont typeface="+mj-lt"/>
              <a:buNone/>
            </a:pPr>
            <a:endParaRPr lang="en-US" dirty="0" smtClean="0"/>
          </a:p>
          <a:p>
            <a:pPr marL="0" indent="0">
              <a:buFont typeface="+mj-lt"/>
              <a:buNone/>
            </a:pPr>
            <a:r>
              <a:rPr lang="en-US" dirty="0" smtClean="0"/>
              <a:t>6 principles of </a:t>
            </a:r>
            <a:r>
              <a:rPr lang="en-US" dirty="0" smtClean="0"/>
              <a:t>engineering </a:t>
            </a:r>
            <a:r>
              <a:rPr lang="en-US" dirty="0" smtClean="0"/>
              <a:t>usability into the system </a:t>
            </a:r>
            <a:r>
              <a:rPr lang="en-US" dirty="0" smtClean="0"/>
              <a:t>development</a:t>
            </a:r>
            <a:r>
              <a:rPr lang="en-US" baseline="0" dirty="0" smtClean="0"/>
              <a:t> from ISO Standards</a:t>
            </a:r>
            <a:endParaRPr lang="en-US" baseline="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59</a:t>
            </a:fld>
            <a:endParaRPr lang="en-US"/>
          </a:p>
        </p:txBody>
      </p:sp>
    </p:spTree>
    <p:extLst>
      <p:ext uri="{BB962C8B-B14F-4D97-AF65-F5344CB8AC3E}">
        <p14:creationId xmlns:p14="http://schemas.microsoft.com/office/powerpoint/2010/main" val="1583750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a:t>
            </a:r>
            <a:r>
              <a:rPr lang="en-US" baseline="0" dirty="0" smtClean="0"/>
              <a:t> again…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6</a:t>
            </a:fld>
            <a:endParaRPr lang="en-US"/>
          </a:p>
        </p:txBody>
      </p:sp>
    </p:spTree>
    <p:extLst>
      <p:ext uri="{BB962C8B-B14F-4D97-AF65-F5344CB8AC3E}">
        <p14:creationId xmlns:p14="http://schemas.microsoft.com/office/powerpoint/2010/main" val="42290987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Bill</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As we’ve discussed…</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ISO 18036:2003 provides</a:t>
            </a:r>
            <a:r>
              <a:rPr lang="en-US" baseline="0" dirty="0" smtClean="0"/>
              <a:t> a consistent set of icons applying to function such as Back, Forward, Refresh, Home, Search, Print, &amp; Stop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ISO 9241-303:2011 establishes image-quality requirements, as well as providing guidelines for electronic visual displays.</a:t>
            </a:r>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60</a:t>
            </a:fld>
            <a:endParaRPr lang="en-US"/>
          </a:p>
        </p:txBody>
      </p:sp>
    </p:spTree>
    <p:extLst>
      <p:ext uri="{BB962C8B-B14F-4D97-AF65-F5344CB8AC3E}">
        <p14:creationId xmlns:p14="http://schemas.microsoft.com/office/powerpoint/2010/main" val="35316249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Ross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interactive HIT Systems: Business</a:t>
            </a:r>
            <a:r>
              <a:rPr lang="en-US" baseline="0" dirty="0" smtClean="0"/>
              <a:t> objectives &lt;&lt;- usability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my experience at the VA,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members of the project team (PMs, analysts, developers)</a:t>
            </a:r>
            <a:r>
              <a:rPr lang="en-US" baseline="0" dirty="0" smtClean="0"/>
              <a:t> are very committed to designing </a:t>
            </a:r>
            <a:r>
              <a:rPr lang="en-US" dirty="0" smtClean="0"/>
              <a:t>usable HIT systems.</a:t>
            </a:r>
          </a:p>
          <a:p>
            <a:endParaRPr lang="en-US" dirty="0" smtClean="0"/>
          </a:p>
          <a:p>
            <a:r>
              <a:rPr lang="en-US" dirty="0" smtClean="0"/>
              <a:t>But the project team also values (and is held accountable to) project scope, costs, and deadlines. </a:t>
            </a:r>
            <a:endParaRPr lang="en-US" baseline="0" dirty="0" smtClean="0"/>
          </a:p>
          <a:p>
            <a:r>
              <a:rPr lang="en-US" baseline="0" dirty="0" smtClean="0"/>
              <a:t>And therefore, a successful integration of usability requires that </a:t>
            </a:r>
            <a:r>
              <a:rPr lang="en-US" dirty="0" smtClean="0"/>
              <a:t>UCD be </a:t>
            </a:r>
            <a:r>
              <a:rPr lang="en-US" baseline="0" dirty="0" smtClean="0"/>
              <a:t>factored</a:t>
            </a:r>
            <a:r>
              <a:rPr lang="en-US" dirty="0" smtClean="0"/>
              <a:t> into the project scope, costs, and deadlines.  The usability requirements must be specified up front!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[discuss UCD methods]</a:t>
            </a:r>
          </a:p>
          <a:p>
            <a:pPr marR="0" algn="l" defTabSz="914400" rtl="0" eaLnBrk="1" fontAlgn="auto" latinLnBrk="0" hangingPunct="1">
              <a:lnSpc>
                <a:spcPct val="100000"/>
              </a:lnSpc>
              <a:spcBef>
                <a:spcPts val="0"/>
              </a:spcBef>
              <a:spcAft>
                <a:spcPts val="0"/>
              </a:spcAft>
              <a:buClrTx/>
              <a:buSzTx/>
              <a:tabLst/>
              <a:defRPr/>
            </a:pPr>
            <a:endParaRPr lang="en-US" dirty="0" smtClean="0"/>
          </a:p>
          <a:p>
            <a:pPr marR="0" algn="l" defTabSz="914400" rtl="0" eaLnBrk="1" fontAlgn="auto" latinLnBrk="0" hangingPunct="1">
              <a:lnSpc>
                <a:spcPct val="100000"/>
              </a:lnSpc>
              <a:spcBef>
                <a:spcPts val="0"/>
              </a:spcBef>
              <a:spcAft>
                <a:spcPts val="0"/>
              </a:spcAft>
              <a:buClrTx/>
              <a:buSzTx/>
              <a:tabLst/>
              <a:defRPr/>
            </a:pPr>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61</a:t>
            </a:fld>
            <a:endParaRPr lang="en-US"/>
          </a:p>
        </p:txBody>
      </p:sp>
    </p:spTree>
    <p:extLst>
      <p:ext uri="{BB962C8B-B14F-4D97-AF65-F5344CB8AC3E}">
        <p14:creationId xmlns:p14="http://schemas.microsoft.com/office/powerpoint/2010/main" val="35316249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Discuss in</a:t>
            </a:r>
            <a:r>
              <a:rPr lang="en-US" baseline="0" dirty="0" smtClean="0"/>
              <a:t> the context of user requirements </a:t>
            </a:r>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62</a:t>
            </a:fld>
            <a:endParaRPr lang="en-US"/>
          </a:p>
        </p:txBody>
      </p:sp>
    </p:spTree>
    <p:extLst>
      <p:ext uri="{BB962C8B-B14F-4D97-AF65-F5344CB8AC3E}">
        <p14:creationId xmlns:p14="http://schemas.microsoft.com/office/powerpoint/2010/main" val="35316249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Ross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Importance of design, test, </a:t>
            </a:r>
            <a:r>
              <a:rPr lang="en-US" dirty="0" smtClean="0"/>
              <a:t>and re-design</a:t>
            </a:r>
            <a:endParaRPr lang="en-US" dirty="0" smtClean="0"/>
          </a:p>
          <a:p>
            <a:endParaRPr lang="en-US" dirty="0" smtClean="0"/>
          </a:p>
          <a:p>
            <a:r>
              <a:rPr lang="en-US" dirty="0" smtClean="0"/>
              <a:t>To achieve </a:t>
            </a:r>
            <a:r>
              <a:rPr lang="en-US" baseline="0" dirty="0" smtClean="0"/>
              <a:t>optimal design: </a:t>
            </a:r>
            <a:endParaRPr lang="en-US" dirty="0" smtClean="0"/>
          </a:p>
          <a:p>
            <a:r>
              <a:rPr lang="en-US" dirty="0" smtClean="0"/>
              <a:t> - get feedback through rapid assessments of low-fidelity designs </a:t>
            </a:r>
          </a:p>
          <a:p>
            <a:r>
              <a:rPr lang="en-US" dirty="0" smtClean="0"/>
              <a:t> - move towards rigorous usability testing of high-fidelity, interactive designs.</a:t>
            </a:r>
            <a:endParaRPr lang="en-US" baseline="0" dirty="0" smtClean="0"/>
          </a:p>
          <a:p>
            <a:r>
              <a:rPr lang="en-US" baseline="0" dirty="0" smtClean="0"/>
              <a:t>    Interactive designs don’t have to be coded (can be visual models)</a:t>
            </a:r>
          </a:p>
        </p:txBody>
      </p:sp>
      <p:sp>
        <p:nvSpPr>
          <p:cNvPr id="4" name="Slide Number Placeholder 3"/>
          <p:cNvSpPr>
            <a:spLocks noGrp="1"/>
          </p:cNvSpPr>
          <p:nvPr>
            <p:ph type="sldNum" sz="quarter" idx="10"/>
          </p:nvPr>
        </p:nvSpPr>
        <p:spPr/>
        <p:txBody>
          <a:bodyPr/>
          <a:lstStyle/>
          <a:p>
            <a:fld id="{BCEF8F1B-B486-4493-A301-127772861F86}" type="slidenum">
              <a:rPr lang="en-US" smtClean="0"/>
              <a:t>63</a:t>
            </a:fld>
            <a:endParaRPr lang="en-US"/>
          </a:p>
        </p:txBody>
      </p:sp>
    </p:spTree>
    <p:extLst>
      <p:ext uri="{BB962C8B-B14F-4D97-AF65-F5344CB8AC3E}">
        <p14:creationId xmlns:p14="http://schemas.microsoft.com/office/powerpoint/2010/main" val="35316249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p>
          <a:p>
            <a:endParaRPr lang="en-US" b="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64</a:t>
            </a:fld>
            <a:endParaRPr lang="en-US"/>
          </a:p>
        </p:txBody>
      </p:sp>
    </p:spTree>
    <p:extLst>
      <p:ext uri="{BB962C8B-B14F-4D97-AF65-F5344CB8AC3E}">
        <p14:creationId xmlns:p14="http://schemas.microsoft.com/office/powerpoint/2010/main" val="35842179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endParaRPr lang="en-US" b="1" dirty="0"/>
          </a:p>
        </p:txBody>
      </p:sp>
      <p:sp>
        <p:nvSpPr>
          <p:cNvPr id="4" name="Slide Number Placeholder 3"/>
          <p:cNvSpPr>
            <a:spLocks noGrp="1"/>
          </p:cNvSpPr>
          <p:nvPr>
            <p:ph type="sldNum" sz="quarter" idx="10"/>
          </p:nvPr>
        </p:nvSpPr>
        <p:spPr/>
        <p:txBody>
          <a:bodyPr/>
          <a:lstStyle/>
          <a:p>
            <a:fld id="{BCEF8F1B-B486-4493-A301-127772861F86}" type="slidenum">
              <a:rPr lang="en-US" smtClean="0"/>
              <a:t>65</a:t>
            </a:fld>
            <a:endParaRPr lang="en-US"/>
          </a:p>
        </p:txBody>
      </p:sp>
    </p:spTree>
    <p:extLst>
      <p:ext uri="{BB962C8B-B14F-4D97-AF65-F5344CB8AC3E}">
        <p14:creationId xmlns:p14="http://schemas.microsoft.com/office/powerpoint/2010/main" val="35015319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p>
          <a:p>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66</a:t>
            </a:fld>
            <a:endParaRPr lang="en-US"/>
          </a:p>
        </p:txBody>
      </p:sp>
    </p:spTree>
    <p:extLst>
      <p:ext uri="{BB962C8B-B14F-4D97-AF65-F5344CB8AC3E}">
        <p14:creationId xmlns:p14="http://schemas.microsoft.com/office/powerpoint/2010/main" val="18343911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b="1" dirty="0" smtClean="0"/>
              <a:t>Ross</a:t>
            </a:r>
          </a:p>
          <a:p>
            <a:pPr marL="0" indent="0">
              <a:buNone/>
            </a:pPr>
            <a:r>
              <a:rPr lang="en-US" dirty="0" smtClean="0"/>
              <a:t>Roles in the UI design process</a:t>
            </a:r>
          </a:p>
          <a:p>
            <a:pPr marL="0" indent="0">
              <a:buNone/>
            </a:pP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67</a:t>
            </a:fld>
            <a:endParaRPr lang="en-US"/>
          </a:p>
        </p:txBody>
      </p:sp>
    </p:spTree>
    <p:extLst>
      <p:ext uri="{BB962C8B-B14F-4D97-AF65-F5344CB8AC3E}">
        <p14:creationId xmlns:p14="http://schemas.microsoft.com/office/powerpoint/2010/main" val="32874305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b="1" dirty="0" smtClean="0"/>
              <a:t>Ross</a:t>
            </a:r>
          </a:p>
          <a:p>
            <a:pPr lvl="1"/>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68</a:t>
            </a:fld>
            <a:endParaRPr lang="en-US"/>
          </a:p>
        </p:txBody>
      </p:sp>
    </p:spTree>
    <p:extLst>
      <p:ext uri="{BB962C8B-B14F-4D97-AF65-F5344CB8AC3E}">
        <p14:creationId xmlns:p14="http://schemas.microsoft.com/office/powerpoint/2010/main" val="32874305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b="1" dirty="0" smtClean="0"/>
              <a:t>Ross</a:t>
            </a:r>
            <a:endParaRPr lang="en-US" baseline="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69</a:t>
            </a:fld>
            <a:endParaRPr lang="en-US"/>
          </a:p>
        </p:txBody>
      </p:sp>
    </p:spTree>
    <p:extLst>
      <p:ext uri="{BB962C8B-B14F-4D97-AF65-F5344CB8AC3E}">
        <p14:creationId xmlns:p14="http://schemas.microsoft.com/office/powerpoint/2010/main" val="3366281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Ross</a:t>
            </a:r>
          </a:p>
          <a:p>
            <a:endParaRPr lang="en-US" dirty="0" smtClean="0"/>
          </a:p>
          <a:p>
            <a:r>
              <a:rPr lang="en-US" dirty="0" smtClean="0"/>
              <a:t>To begin the talk,</a:t>
            </a:r>
            <a:r>
              <a:rPr lang="en-US" baseline="0" dirty="0" smtClean="0"/>
              <a:t> we need to have a shared understanding of ‘usability.’ </a:t>
            </a:r>
            <a:endParaRPr lang="en-US" dirty="0" smtClean="0"/>
          </a:p>
          <a:p>
            <a:r>
              <a:rPr lang="en-US" dirty="0" smtClean="0"/>
              <a:t>And I find it helpful to begin by first</a:t>
            </a:r>
            <a:r>
              <a:rPr lang="en-US" baseline="0" dirty="0" smtClean="0"/>
              <a:t> </a:t>
            </a:r>
            <a:r>
              <a:rPr lang="en-US" dirty="0" smtClean="0"/>
              <a:t>addressing some</a:t>
            </a:r>
            <a:r>
              <a:rPr lang="en-US" baseline="0" dirty="0" smtClean="0"/>
              <a:t> common misconceptions about usability</a:t>
            </a:r>
            <a:r>
              <a:rPr lang="en-US" dirty="0" smtClean="0"/>
              <a:t>. </a:t>
            </a:r>
          </a:p>
          <a:p>
            <a:endParaRPr lang="en-US" dirty="0" smtClean="0"/>
          </a:p>
          <a:p>
            <a:r>
              <a:rPr lang="en-US" dirty="0" smtClean="0"/>
              <a:t>So what is usability NOT?</a:t>
            </a:r>
          </a:p>
        </p:txBody>
      </p:sp>
      <p:sp>
        <p:nvSpPr>
          <p:cNvPr id="4" name="Slide Number Placeholder 3"/>
          <p:cNvSpPr>
            <a:spLocks noGrp="1"/>
          </p:cNvSpPr>
          <p:nvPr>
            <p:ph type="sldNum" sz="quarter" idx="10"/>
          </p:nvPr>
        </p:nvSpPr>
        <p:spPr/>
        <p:txBody>
          <a:bodyPr/>
          <a:lstStyle/>
          <a:p>
            <a:fld id="{BCEF8F1B-B486-4493-A301-127772861F86}" type="slidenum">
              <a:rPr lang="en-US" smtClean="0"/>
              <a:t>7</a:t>
            </a:fld>
            <a:endParaRPr lang="en-US"/>
          </a:p>
        </p:txBody>
      </p:sp>
    </p:spTree>
    <p:extLst>
      <p:ext uri="{BB962C8B-B14F-4D97-AF65-F5344CB8AC3E}">
        <p14:creationId xmlns:p14="http://schemas.microsoft.com/office/powerpoint/2010/main" val="30716713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b="1" dirty="0" smtClean="0"/>
              <a:t>Ross</a:t>
            </a:r>
            <a:endParaRPr lang="en-US" baseline="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70</a:t>
            </a:fld>
            <a:endParaRPr lang="en-US"/>
          </a:p>
        </p:txBody>
      </p:sp>
    </p:spTree>
    <p:extLst>
      <p:ext uri="{BB962C8B-B14F-4D97-AF65-F5344CB8AC3E}">
        <p14:creationId xmlns:p14="http://schemas.microsoft.com/office/powerpoint/2010/main" val="6964265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b="1" dirty="0" smtClean="0"/>
              <a:t>Ross</a:t>
            </a:r>
            <a:endParaRPr lang="en-US" baseline="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71</a:t>
            </a:fld>
            <a:endParaRPr lang="en-US"/>
          </a:p>
        </p:txBody>
      </p:sp>
    </p:spTree>
    <p:extLst>
      <p:ext uri="{BB962C8B-B14F-4D97-AF65-F5344CB8AC3E}">
        <p14:creationId xmlns:p14="http://schemas.microsoft.com/office/powerpoint/2010/main" val="13798398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ym typeface="Wingdings" panose="05000000000000000000" pitchFamily="2" charset="2"/>
              </a:rPr>
              <a:t>So</a:t>
            </a:r>
            <a:r>
              <a:rPr lang="en-US" baseline="0" dirty="0" smtClean="0">
                <a:sym typeface="Wingdings" panose="05000000000000000000" pitchFamily="2" charset="2"/>
              </a:rPr>
              <a:t> to review what Ross just went over, it’s time for another Poll Question!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Which one of these roles is NOT performing their responsibilities?</a:t>
            </a:r>
          </a:p>
          <a:p>
            <a:pPr marL="1027113" indent="-561975">
              <a:buFont typeface="+mj-lt"/>
              <a:buAutoNum type="alphaUcPeriod"/>
            </a:pPr>
            <a:r>
              <a:rPr lang="en-US" sz="1200" dirty="0" smtClean="0"/>
              <a:t>The Stakeholder drafts up a rough UI sketch of what they’d want.</a:t>
            </a:r>
          </a:p>
          <a:p>
            <a:pPr marL="1027113" indent="-561975">
              <a:buFont typeface="+mj-lt"/>
              <a:buAutoNum type="alphaUcPeriod"/>
            </a:pPr>
            <a:r>
              <a:rPr lang="en-US" sz="1200" dirty="0" smtClean="0"/>
              <a:t>The Usability Professional suggests a particular test based on what they feel will work best for the project.</a:t>
            </a:r>
          </a:p>
          <a:p>
            <a:pPr marL="1027113" indent="-561975">
              <a:buFont typeface="+mj-lt"/>
              <a:buAutoNum type="alphaUcPeriod"/>
            </a:pPr>
            <a:r>
              <a:rPr lang="en-US" sz="1200" dirty="0" smtClean="0"/>
              <a:t>The Developer begins to make changes to the HIT system based on feedback from a Doctor who’s a friend of his.</a:t>
            </a:r>
          </a:p>
          <a:p>
            <a:pPr marL="1027113" indent="-561975">
              <a:buFont typeface="+mj-lt"/>
              <a:buAutoNum type="alphaUcPeriod"/>
            </a:pPr>
            <a:r>
              <a:rPr lang="en-US" sz="1200" dirty="0" smtClean="0"/>
              <a:t>The Project Manager forwards UI design principles to the Development team. </a:t>
            </a:r>
          </a:p>
          <a:p>
            <a:pPr marL="465138" indent="0">
              <a:buFont typeface="+mj-lt"/>
              <a:buNone/>
            </a:pPr>
            <a:endParaRPr lang="en-US" sz="1200" dirty="0" smtClean="0"/>
          </a:p>
          <a:p>
            <a:pPr marL="465138" indent="0">
              <a:buFont typeface="+mj-lt"/>
              <a:buNone/>
            </a:pPr>
            <a:endParaRPr lang="en-US" sz="1200" dirty="0" smtClean="0"/>
          </a:p>
          <a:p>
            <a:pPr marL="465138" indent="0">
              <a:buFont typeface="+mj-lt"/>
              <a:buNone/>
            </a:pPr>
            <a:r>
              <a:rPr lang="en-US" sz="1200" dirty="0" smtClean="0"/>
              <a:t>Click</a:t>
            </a:r>
            <a:r>
              <a:rPr lang="en-US" sz="1200" baseline="0" dirty="0" smtClean="0"/>
              <a:t> on the blue polling icon above my head to answer the question.  We’ll move on and come back to your results in just a moment.</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72</a:t>
            </a:fld>
            <a:endParaRPr lang="en-US"/>
          </a:p>
        </p:txBody>
      </p:sp>
    </p:spTree>
    <p:extLst>
      <p:ext uri="{BB962C8B-B14F-4D97-AF65-F5344CB8AC3E}">
        <p14:creationId xmlns:p14="http://schemas.microsoft.com/office/powerpoint/2010/main" val="42290987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t>Bill</a:t>
            </a:r>
            <a:endParaRPr lang="en-US" dirty="0" smtClean="0"/>
          </a:p>
          <a:p>
            <a:r>
              <a:rPr lang="en-US" dirty="0" smtClean="0"/>
              <a:t>Evaluate </a:t>
            </a:r>
          </a:p>
          <a:p>
            <a:r>
              <a:rPr lang="en-US" dirty="0" smtClean="0"/>
              <a:t> - Intended Users</a:t>
            </a:r>
          </a:p>
          <a:p>
            <a:r>
              <a:rPr lang="en-US" dirty="0" smtClean="0"/>
              <a:t> - Intended Tasks</a:t>
            </a:r>
          </a:p>
          <a:p>
            <a:r>
              <a:rPr lang="en-US" dirty="0" smtClean="0"/>
              <a:t> - Intended context of use</a:t>
            </a:r>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73</a:t>
            </a:fld>
            <a:endParaRPr lang="en-US"/>
          </a:p>
        </p:txBody>
      </p:sp>
    </p:spTree>
    <p:extLst>
      <p:ext uri="{BB962C8B-B14F-4D97-AF65-F5344CB8AC3E}">
        <p14:creationId xmlns:p14="http://schemas.microsoft.com/office/powerpoint/2010/main" val="35316249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Ross</a:t>
            </a:r>
            <a:endParaRPr lang="en-US" dirty="0" smtClean="0"/>
          </a:p>
          <a:p>
            <a:endParaRPr lang="en-US" dirty="0" smtClean="0"/>
          </a:p>
          <a:p>
            <a:pPr marL="0" indent="0">
              <a:buFont typeface="Arial" panose="020B0604020202020204" pitchFamily="34" charset="0"/>
              <a:buNone/>
            </a:pPr>
            <a:r>
              <a:rPr lang="en-US" dirty="0" smtClean="0"/>
              <a:t>Iterative process</a:t>
            </a:r>
            <a:r>
              <a:rPr lang="en-US" baseline="0" dirty="0" smtClean="0"/>
              <a:t> of </a:t>
            </a:r>
            <a:r>
              <a:rPr lang="en-US" dirty="0" smtClean="0"/>
              <a:t>design, test, and </a:t>
            </a:r>
            <a:r>
              <a:rPr lang="en-US" baseline="0" dirty="0" smtClean="0"/>
              <a:t>re-design</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Goal: make this iterative process rapid and efficient (minimize the cost of achieving that optimal design) </a:t>
            </a:r>
          </a:p>
          <a:p>
            <a:endParaRPr lang="en-US" baseline="0" dirty="0" smtClean="0"/>
          </a:p>
          <a:p>
            <a:r>
              <a:rPr lang="en-US" baseline="0" dirty="0" smtClean="0"/>
              <a:t>Just as you implement a design process that begins with low-effort, low-fidelity prototypes – </a:t>
            </a:r>
          </a:p>
          <a:p>
            <a:r>
              <a:rPr lang="en-US" baseline="0" dirty="0" smtClean="0"/>
              <a:t>you also implement a usability testing process that begins with low-effort usability assessments. </a:t>
            </a:r>
          </a:p>
          <a:p>
            <a:endParaRPr lang="en-US" baseline="0" dirty="0" smtClean="0"/>
          </a:p>
          <a:p>
            <a:r>
              <a:rPr lang="en-US" baseline="0" dirty="0" smtClean="0"/>
              <a:t>But there’s a trade-off with a low-effort usability assessment – and that’s low level of confidence that you have discovered all of the design problems that are preventing effectiveness, efficiency, and satisfaction. </a:t>
            </a:r>
          </a:p>
          <a:p>
            <a:endParaRPr lang="en-US" baseline="0" dirty="0" smtClean="0"/>
          </a:p>
          <a:p>
            <a:r>
              <a:rPr lang="en-US" baseline="0" dirty="0" smtClean="0"/>
              <a:t>Best practice is to start with easy, low-effort assessments and then progress to high-fidelity designs and high-confidence tests. </a:t>
            </a:r>
          </a:p>
          <a:p>
            <a:endParaRPr lang="en-US" baseline="0" dirty="0" smtClean="0"/>
          </a:p>
          <a:p>
            <a:r>
              <a:rPr lang="en-US" baseline="0" dirty="0" smtClean="0"/>
              <a:t>Why? This enables you to solve user interface design problems and optimize system usability early in the development process – at the point when solutions are easiest to implement and least disruptive to development teams.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51B76599-6AAC-4B83-AC8B-A3383B10B43C}" type="slidenum">
              <a:rPr lang="en-US" smtClean="0"/>
              <a:t>74</a:t>
            </a:fld>
            <a:endParaRPr lang="en-US"/>
          </a:p>
        </p:txBody>
      </p:sp>
    </p:spTree>
    <p:extLst>
      <p:ext uri="{BB962C8B-B14F-4D97-AF65-F5344CB8AC3E}">
        <p14:creationId xmlns:p14="http://schemas.microsoft.com/office/powerpoint/2010/main" val="18909214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discuss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 again…]</a:t>
            </a:r>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75</a:t>
            </a:fld>
            <a:endParaRPr lang="en-US"/>
          </a:p>
        </p:txBody>
      </p:sp>
    </p:spTree>
    <p:extLst>
      <p:ext uri="{BB962C8B-B14F-4D97-AF65-F5344CB8AC3E}">
        <p14:creationId xmlns:p14="http://schemas.microsoft.com/office/powerpoint/2010/main" val="42290987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 again…</a:t>
            </a:r>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76</a:t>
            </a:fld>
            <a:endParaRPr lang="en-US"/>
          </a:p>
        </p:txBody>
      </p:sp>
    </p:spTree>
    <p:extLst>
      <p:ext uri="{BB962C8B-B14F-4D97-AF65-F5344CB8AC3E}">
        <p14:creationId xmlns:p14="http://schemas.microsoft.com/office/powerpoint/2010/main" val="8586430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Involve users in all</a:t>
            </a:r>
            <a:r>
              <a:rPr lang="en-US" baseline="0" dirty="0" smtClean="0"/>
              <a:t> phases of the development process: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Requirements specification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UI design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Development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Testing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Implementation / deployment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77</a:t>
            </a:fld>
            <a:endParaRPr lang="en-US"/>
          </a:p>
        </p:txBody>
      </p:sp>
    </p:spTree>
    <p:extLst>
      <p:ext uri="{BB962C8B-B14F-4D97-AF65-F5344CB8AC3E}">
        <p14:creationId xmlns:p14="http://schemas.microsoft.com/office/powerpoint/2010/main" val="35316249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Ross</a:t>
            </a:r>
          </a:p>
          <a:p>
            <a:r>
              <a:rPr lang="en-US" dirty="0" smtClean="0"/>
              <a:t>- </a:t>
            </a:r>
            <a:r>
              <a:rPr lang="en-US" baseline="0" dirty="0" smtClean="0"/>
              <a:t>hard to see, but they can see it clearer if they download the presentation by clicking on the green download icon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78</a:t>
            </a:fld>
            <a:endParaRPr lang="en-US"/>
          </a:p>
        </p:txBody>
      </p:sp>
    </p:spTree>
    <p:extLst>
      <p:ext uri="{BB962C8B-B14F-4D97-AF65-F5344CB8AC3E}">
        <p14:creationId xmlns:p14="http://schemas.microsoft.com/office/powerpoint/2010/main" val="19675437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Bill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Clicking the green download</a:t>
            </a:r>
            <a:r>
              <a:rPr lang="en-US" baseline="0" dirty="0" smtClean="0"/>
              <a:t> button will give you access to references to: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lvl="0" indent="0">
              <a:buFont typeface="Arial" panose="020B0604020202020204" pitchFamily="34" charset="0"/>
              <a:buNone/>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UCD Standards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ISO Standard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Standard for </a:t>
            </a:r>
            <a:r>
              <a:rPr lang="en-US" baseline="0" dirty="0" err="1" smtClean="0"/>
              <a:t>eHRs</a:t>
            </a:r>
            <a:r>
              <a:rPr lang="en-US" baseline="0" dirty="0" smtClean="0"/>
              <a:t> (required for Meaningful Use Certification) </a:t>
            </a:r>
            <a:endParaRPr lang="en-US" baseline="0" dirty="0" smtClean="0"/>
          </a:p>
          <a:p>
            <a:pPr marL="171450" lvl="0" indent="-171450">
              <a:buFont typeface="Arial" panose="020B0604020202020204" pitchFamily="34" charset="0"/>
              <a:buChar char="•"/>
            </a:pPr>
            <a:r>
              <a:rPr lang="en-US" baseline="0" dirty="0" smtClean="0"/>
              <a:t>Various Human </a:t>
            </a:r>
            <a:r>
              <a:rPr lang="en-US" baseline="0" dirty="0" smtClean="0"/>
              <a:t>Factors </a:t>
            </a:r>
            <a:r>
              <a:rPr lang="en-US" baseline="0" dirty="0" smtClean="0"/>
              <a:t>methods for to support UCD throughout the lifecycle</a:t>
            </a:r>
            <a:endParaRPr lang="en-US" baseline="0" dirty="0" smtClean="0"/>
          </a:p>
          <a:p>
            <a:pPr marL="171450" lvl="0" indent="-171450">
              <a:buFont typeface="Arial" panose="020B0604020202020204" pitchFamily="34" charset="0"/>
              <a:buChar char="•"/>
            </a:pPr>
            <a:r>
              <a:rPr lang="en-US" baseline="0" dirty="0" smtClean="0"/>
              <a:t>Publication </a:t>
            </a:r>
            <a:r>
              <a:rPr lang="en-US" baseline="0" dirty="0" smtClean="0"/>
              <a:t>outlines the application of a systems engineering framework for an </a:t>
            </a:r>
            <a:r>
              <a:rPr lang="en-US" baseline="0" dirty="0" err="1" smtClean="0"/>
              <a:t>eHR</a:t>
            </a:r>
            <a:r>
              <a:rPr lang="en-US" baseline="0" dirty="0" smtClean="0"/>
              <a:t> </a:t>
            </a:r>
            <a:endParaRPr lang="en-US" baseline="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79</a:t>
            </a:fld>
            <a:endParaRPr lang="en-US"/>
          </a:p>
        </p:txBody>
      </p:sp>
    </p:spTree>
    <p:extLst>
      <p:ext uri="{BB962C8B-B14F-4D97-AF65-F5344CB8AC3E}">
        <p14:creationId xmlns:p14="http://schemas.microsoft.com/office/powerpoint/2010/main" val="3460276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Ross</a:t>
            </a:r>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8</a:t>
            </a:fld>
            <a:endParaRPr lang="en-US"/>
          </a:p>
        </p:txBody>
      </p:sp>
    </p:spTree>
    <p:extLst>
      <p:ext uri="{BB962C8B-B14F-4D97-AF65-F5344CB8AC3E}">
        <p14:creationId xmlns:p14="http://schemas.microsoft.com/office/powerpoint/2010/main" val="33456820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rtl="0"/>
            <a:r>
              <a:rPr lang="en-US" sz="1200" b="1" dirty="0" smtClean="0"/>
              <a:t>Ross </a:t>
            </a:r>
          </a:p>
          <a:p>
            <a:pPr lvl="0" rtl="0"/>
            <a:r>
              <a:rPr lang="en-US" sz="1200" dirty="0" smtClean="0"/>
              <a:t>This concludes our</a:t>
            </a:r>
            <a:r>
              <a:rPr lang="en-US" sz="1200" baseline="0" dirty="0" smtClean="0"/>
              <a:t> presentation on usability as a HIT requirement.</a:t>
            </a:r>
          </a:p>
          <a:p>
            <a:pPr marL="171450" lvl="0" indent="-171450" rtl="0">
              <a:buFont typeface="Arial" panose="020B0604020202020204" pitchFamily="34" charset="0"/>
              <a:buChar char="•"/>
            </a:pPr>
            <a:r>
              <a:rPr lang="en-US" sz="1200" baseline="0" dirty="0" smtClean="0"/>
              <a:t>Usability is critical to business success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t>Bill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Good design is based on evidence-based</a:t>
            </a:r>
            <a:r>
              <a:rPr lang="en-US" sz="1200" baseline="0" dirty="0" smtClean="0"/>
              <a:t> user interface standards </a:t>
            </a:r>
            <a:endParaRPr lang="en-US" sz="1200" dirty="0" smtClean="0"/>
          </a:p>
          <a:p>
            <a:pPr marL="0" lvl="0" indent="0" rtl="0">
              <a:buFont typeface="Arial" panose="020B0604020202020204" pitchFamily="34" charset="0"/>
              <a:buNone/>
            </a:pPr>
            <a:r>
              <a:rPr lang="en-US" sz="1200" b="1" dirty="0" smtClean="0"/>
              <a:t>Ross</a:t>
            </a:r>
          </a:p>
          <a:p>
            <a:pPr marL="171450" lvl="0" indent="-171450" rtl="0">
              <a:buFont typeface="Arial" panose="020B0604020202020204" pitchFamily="34" charset="0"/>
              <a:buChar char="•"/>
            </a:pPr>
            <a:r>
              <a:rPr lang="en-US" sz="1200" dirty="0" smtClean="0"/>
              <a:t>Usability</a:t>
            </a:r>
            <a:r>
              <a:rPr lang="en-US" sz="1200" baseline="0" dirty="0" smtClean="0"/>
              <a:t> is achieved through a user-centered design process that</a:t>
            </a:r>
          </a:p>
          <a:p>
            <a:pPr marL="628650" lvl="1" indent="-171450" rtl="0">
              <a:buFont typeface="Arial" panose="020B0604020202020204" pitchFamily="34" charset="0"/>
              <a:buChar char="•"/>
            </a:pPr>
            <a:r>
              <a:rPr lang="en-US" sz="1200" baseline="0" dirty="0" smtClean="0"/>
              <a:t>focuses on users and the context of use</a:t>
            </a:r>
          </a:p>
          <a:p>
            <a:pPr marL="628650" lvl="1" indent="-171450" rtl="0">
              <a:buFont typeface="Arial" panose="020B0604020202020204" pitchFamily="34" charset="0"/>
              <a:buChar char="•"/>
            </a:pPr>
            <a:r>
              <a:rPr lang="en-US" sz="1200" baseline="0" dirty="0" smtClean="0"/>
              <a:t>follows an iterative process of design, test, and redesign</a:t>
            </a:r>
            <a:endParaRPr lang="en-US" sz="1200" dirty="0" smtClean="0"/>
          </a:p>
          <a:p>
            <a:pPr marL="0" lvl="0" indent="0" rtl="0">
              <a:buFont typeface="Arial" panose="020B0604020202020204" pitchFamily="34" charset="0"/>
              <a:buNone/>
            </a:pPr>
            <a:r>
              <a:rPr lang="en-US" sz="1200" b="1" dirty="0" smtClean="0"/>
              <a:t>Bill</a:t>
            </a:r>
          </a:p>
          <a:p>
            <a:pPr marL="171450" lvl="0" indent="-171450" rtl="0">
              <a:buFont typeface="Arial" panose="020B0604020202020204" pitchFamily="34" charset="0"/>
              <a:buChar char="•"/>
            </a:pPr>
            <a:r>
              <a:rPr lang="en-US" sz="1200" dirty="0" smtClean="0"/>
              <a:t>Usability can be empirically tested </a:t>
            </a:r>
          </a:p>
          <a:p>
            <a:pPr marL="0" lvl="0" indent="0" rtl="0">
              <a:buFont typeface="Arial" panose="020B0604020202020204" pitchFamily="34" charset="0"/>
              <a:buNone/>
            </a:pPr>
            <a:r>
              <a:rPr lang="en-US" sz="1200" b="1" dirty="0" smtClean="0"/>
              <a:t>Ross</a:t>
            </a:r>
          </a:p>
          <a:p>
            <a:pPr marL="171450" lvl="0" indent="-171450" rtl="0">
              <a:buFont typeface="Arial" panose="020B0604020202020204" pitchFamily="34" charset="0"/>
              <a:buChar char="•"/>
            </a:pPr>
            <a:r>
              <a:rPr lang="en-US" sz="1200" dirty="0" smtClean="0"/>
              <a:t>Health IT business stakeholders must take ownership of system </a:t>
            </a:r>
            <a:r>
              <a:rPr lang="en-US" sz="1200" baseline="0" dirty="0" smtClean="0"/>
              <a:t>u</a:t>
            </a:r>
            <a:r>
              <a:rPr lang="en-US" sz="1200" dirty="0" smtClean="0"/>
              <a:t>sability </a:t>
            </a:r>
          </a:p>
          <a:p>
            <a:pPr marL="628650" lvl="1" indent="-171450" rtl="0">
              <a:buFont typeface="Arial" panose="020B0604020202020204" pitchFamily="34" charset="0"/>
              <a:buChar char="•"/>
            </a:pPr>
            <a:r>
              <a:rPr lang="en-US" sz="1200" dirty="0" smtClean="0"/>
              <a:t>User</a:t>
            </a:r>
            <a:r>
              <a:rPr lang="en-US" sz="1200" baseline="0" dirty="0" smtClean="0"/>
              <a:t> Interface Standards</a:t>
            </a:r>
          </a:p>
          <a:p>
            <a:pPr marL="628650" lvl="1" indent="-171450" rtl="0">
              <a:buFont typeface="Arial" panose="020B0604020202020204" pitchFamily="34" charset="0"/>
              <a:buChar char="•"/>
            </a:pPr>
            <a:r>
              <a:rPr lang="en-US" sz="1200" baseline="0" dirty="0" smtClean="0"/>
              <a:t>User Performance Objectives</a:t>
            </a:r>
          </a:p>
          <a:p>
            <a:pPr marL="628650" lvl="1" indent="-171450" rtl="0">
              <a:buFont typeface="Arial" panose="020B0604020202020204" pitchFamily="34" charset="0"/>
              <a:buChar char="•"/>
            </a:pPr>
            <a:r>
              <a:rPr lang="en-US" sz="1200" baseline="0" dirty="0" smtClean="0"/>
              <a:t>UCD process requirements</a:t>
            </a:r>
          </a:p>
          <a:p>
            <a:pPr marL="628650" lvl="1" indent="-171450" rtl="0">
              <a:buFont typeface="Arial" panose="020B0604020202020204" pitchFamily="34" charset="0"/>
              <a:buChar char="•"/>
            </a:pPr>
            <a:endParaRPr lang="en-US" sz="1200" dirty="0" smtClean="0"/>
          </a:p>
          <a:p>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80</a:t>
            </a:fld>
            <a:endParaRPr lang="en-US"/>
          </a:p>
        </p:txBody>
      </p:sp>
    </p:spTree>
    <p:extLst>
      <p:ext uri="{BB962C8B-B14F-4D97-AF65-F5344CB8AC3E}">
        <p14:creationId xmlns:p14="http://schemas.microsoft.com/office/powerpoint/2010/main" val="28708411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baseline="0" dirty="0" smtClean="0"/>
              <a:t>Bill</a:t>
            </a:r>
          </a:p>
          <a:p>
            <a:r>
              <a:rPr lang="en-US" baseline="0" dirty="0" smtClean="0"/>
              <a:t>If </a:t>
            </a:r>
            <a:r>
              <a:rPr lang="en-US" baseline="0" dirty="0" smtClean="0"/>
              <a:t>you haven’t submitted your questions yet, there is still time to do so by clicking on the orange “Ask The Presenter” icon.  We’re going to show a brief announcement and be right back to answer your questions.</a:t>
            </a:r>
          </a:p>
          <a:p>
            <a:endParaRPr lang="en-US" baseline="0" dirty="0" smtClean="0"/>
          </a:p>
          <a:p>
            <a:r>
              <a:rPr lang="en-US" baseline="0" dirty="0" smtClean="0"/>
              <a:t>(Stand still and smile until you see the video come up full screen)</a:t>
            </a:r>
          </a:p>
        </p:txBody>
      </p:sp>
      <p:sp>
        <p:nvSpPr>
          <p:cNvPr id="4" name="Slide Number Placeholder 3"/>
          <p:cNvSpPr>
            <a:spLocks noGrp="1"/>
          </p:cNvSpPr>
          <p:nvPr>
            <p:ph type="sldNum" sz="quarter" idx="10"/>
          </p:nvPr>
        </p:nvSpPr>
        <p:spPr/>
        <p:txBody>
          <a:bodyPr/>
          <a:lstStyle/>
          <a:p>
            <a:fld id="{08AA51C3-518F-4F0D-B932-9AF47A2C9D15}" type="slidenum">
              <a:rPr lang="en-US" smtClean="0"/>
              <a:t>81</a:t>
            </a:fld>
            <a:endParaRPr lang="en-US"/>
          </a:p>
        </p:txBody>
      </p:sp>
    </p:spTree>
    <p:extLst>
      <p:ext uri="{BB962C8B-B14F-4D97-AF65-F5344CB8AC3E}">
        <p14:creationId xmlns:p14="http://schemas.microsoft.com/office/powerpoint/2010/main" val="37555393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82</a:t>
            </a:fld>
            <a:endParaRPr lang="en-US"/>
          </a:p>
        </p:txBody>
      </p:sp>
    </p:spTree>
    <p:extLst>
      <p:ext uri="{BB962C8B-B14F-4D97-AF65-F5344CB8AC3E}">
        <p14:creationId xmlns:p14="http://schemas.microsoft.com/office/powerpoint/2010/main" val="24865749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Ross</a:t>
            </a:r>
          </a:p>
          <a:p>
            <a:r>
              <a:rPr lang="en-US" baseline="0" dirty="0" smtClean="0"/>
              <a:t>Talk about how findings from usability testing require you to revisit </a:t>
            </a:r>
          </a:p>
          <a:p>
            <a:pPr marL="171450" indent="-171450">
              <a:buFontTx/>
              <a:buChar char="-"/>
            </a:pPr>
            <a:r>
              <a:rPr lang="en-US" baseline="0" dirty="0" smtClean="0"/>
              <a:t>Design solutions</a:t>
            </a:r>
          </a:p>
          <a:p>
            <a:pPr marL="171450" indent="-171450">
              <a:buFontTx/>
              <a:buChar char="-"/>
            </a:pPr>
            <a:r>
              <a:rPr lang="en-US" baseline="0" dirty="0" smtClean="0"/>
              <a:t>User requirements</a:t>
            </a:r>
          </a:p>
          <a:p>
            <a:pPr marL="171450" indent="-171450">
              <a:buFontTx/>
              <a:buChar char="-"/>
            </a:pPr>
            <a:r>
              <a:rPr lang="en-US" baseline="0" dirty="0" smtClean="0"/>
              <a:t>Understanding of the usage context</a:t>
            </a: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83</a:t>
            </a:fld>
            <a:endParaRPr lang="en-US"/>
          </a:p>
        </p:txBody>
      </p:sp>
    </p:spTree>
    <p:extLst>
      <p:ext uri="{BB962C8B-B14F-4D97-AF65-F5344CB8AC3E}">
        <p14:creationId xmlns:p14="http://schemas.microsoft.com/office/powerpoint/2010/main" val="19675437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Ross</a:t>
            </a:r>
          </a:p>
          <a:p>
            <a:r>
              <a:rPr lang="en-US" baseline="0" dirty="0" smtClean="0"/>
              <a:t>Talk about involving users in each phase… </a:t>
            </a:r>
          </a:p>
        </p:txBody>
      </p:sp>
      <p:sp>
        <p:nvSpPr>
          <p:cNvPr id="4" name="Slide Number Placeholder 3"/>
          <p:cNvSpPr>
            <a:spLocks noGrp="1"/>
          </p:cNvSpPr>
          <p:nvPr>
            <p:ph type="sldNum" sz="quarter" idx="10"/>
          </p:nvPr>
        </p:nvSpPr>
        <p:spPr/>
        <p:txBody>
          <a:bodyPr/>
          <a:lstStyle/>
          <a:p>
            <a:fld id="{BCEF8F1B-B486-4493-A301-127772861F86}" type="slidenum">
              <a:rPr lang="en-US" smtClean="0"/>
              <a:t>84</a:t>
            </a:fld>
            <a:endParaRPr lang="en-US"/>
          </a:p>
        </p:txBody>
      </p:sp>
    </p:spTree>
    <p:extLst>
      <p:ext uri="{BB962C8B-B14F-4D97-AF65-F5344CB8AC3E}">
        <p14:creationId xmlns:p14="http://schemas.microsoft.com/office/powerpoint/2010/main" val="19675437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Where is this picture from?</a:t>
            </a:r>
          </a:p>
          <a:p>
            <a:r>
              <a:rPr lang="en-US" b="1" dirty="0" smtClean="0"/>
              <a:t>http://en.wikipedia.org/wiki/Speech-generating_device</a:t>
            </a:r>
          </a:p>
          <a:p>
            <a:r>
              <a:rPr lang="en-US" dirty="0" smtClean="0"/>
              <a:t>Published Standards</a:t>
            </a:r>
            <a:endParaRPr lang="en-US" b="1" dirty="0"/>
          </a:p>
        </p:txBody>
      </p:sp>
      <p:sp>
        <p:nvSpPr>
          <p:cNvPr id="4" name="Slide Number Placeholder 3"/>
          <p:cNvSpPr>
            <a:spLocks noGrp="1"/>
          </p:cNvSpPr>
          <p:nvPr>
            <p:ph type="sldNum" sz="quarter" idx="10"/>
          </p:nvPr>
        </p:nvSpPr>
        <p:spPr/>
        <p:txBody>
          <a:bodyPr/>
          <a:lstStyle/>
          <a:p>
            <a:fld id="{BCEF8F1B-B486-4493-A301-127772861F86}" type="slidenum">
              <a:rPr lang="en-US" smtClean="0"/>
              <a:t>85</a:t>
            </a:fld>
            <a:endParaRPr lang="en-US"/>
          </a:p>
        </p:txBody>
      </p:sp>
    </p:spTree>
    <p:extLst>
      <p:ext uri="{BB962C8B-B14F-4D97-AF65-F5344CB8AC3E}">
        <p14:creationId xmlns:p14="http://schemas.microsoft.com/office/powerpoint/2010/main" val="29153371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u="none" baseline="0" dirty="0" smtClean="0"/>
          </a:p>
          <a:p>
            <a:endParaRPr lang="en-US" u="none" baseline="0" dirty="0" smtClean="0"/>
          </a:p>
          <a:p>
            <a:r>
              <a:rPr lang="en-US" u="none" baseline="0" dirty="0" smtClean="0"/>
              <a:t>===============</a:t>
            </a:r>
          </a:p>
          <a:p>
            <a:r>
              <a:rPr lang="en-US" b="1" u="none" baseline="0" dirty="0" smtClean="0"/>
              <a:t>Ross</a:t>
            </a:r>
          </a:p>
          <a:p>
            <a:endParaRPr lang="en-US" u="none" baseline="0" dirty="0" smtClean="0"/>
          </a:p>
          <a:p>
            <a:endParaRPr lang="en-US" u="none" baseline="0" dirty="0" smtClean="0"/>
          </a:p>
          <a:p>
            <a:r>
              <a:rPr lang="en-US" u="none" baseline="0" dirty="0" smtClean="0"/>
              <a:t>[The point is that there are 3 categories of usability requirements, and each requirement category has different levels of rigor – they can be customized depending on the goals, characteristics, and constraints of the project.  The VA needs to figure out how to apply them to different type of HIT projects.]</a:t>
            </a:r>
          </a:p>
          <a:p>
            <a:endParaRPr lang="en-US" u="none" dirty="0" smtClean="0"/>
          </a:p>
          <a:p>
            <a:r>
              <a:rPr lang="en-US" u="none" dirty="0" smtClean="0"/>
              <a:t>[Consider discussing these factors in</a:t>
            </a:r>
            <a:r>
              <a:rPr lang="en-US" u="none" baseline="0" dirty="0" smtClean="0"/>
              <a:t> the context of VA projects that have adopted one or more of these usability requirements</a:t>
            </a:r>
          </a:p>
          <a:p>
            <a:r>
              <a:rPr lang="en-US" u="none" baseline="0" dirty="0" smtClean="0"/>
              <a:t>Perhaps making this presentation / resources a collection of VA good practices</a:t>
            </a:r>
            <a:r>
              <a:rPr lang="en-US" u="none" dirty="0" smtClean="0"/>
              <a:t>]</a:t>
            </a:r>
          </a:p>
          <a:p>
            <a:endParaRPr lang="en-US" u="none" dirty="0" smtClean="0"/>
          </a:p>
          <a:p>
            <a:r>
              <a:rPr lang="en-US" u="sng" dirty="0" smtClean="0"/>
              <a:t>Is it a safety critical HIT system? </a:t>
            </a:r>
            <a:endParaRPr lang="en-US" dirty="0" smtClean="0"/>
          </a:p>
          <a:p>
            <a:endParaRPr lang="en-US" u="sng" dirty="0" smtClean="0"/>
          </a:p>
          <a:p>
            <a:r>
              <a:rPr lang="en-US" u="sng" dirty="0" smtClean="0"/>
              <a:t>Intended User</a:t>
            </a:r>
          </a:p>
          <a:p>
            <a:r>
              <a:rPr lang="en-US" dirty="0" smtClean="0"/>
              <a:t>Veteran or Caregiver</a:t>
            </a:r>
          </a:p>
          <a:p>
            <a:r>
              <a:rPr lang="en-US" dirty="0" smtClean="0"/>
              <a:t>Clinician</a:t>
            </a:r>
          </a:p>
          <a:p>
            <a:endParaRPr lang="en-US" dirty="0" smtClean="0"/>
          </a:p>
          <a:p>
            <a:r>
              <a:rPr lang="en-US" u="sng" dirty="0" smtClean="0"/>
              <a:t>Type of HIT project</a:t>
            </a:r>
          </a:p>
          <a:p>
            <a:r>
              <a:rPr lang="en-US" dirty="0" smtClean="0"/>
              <a:t>Enhancement </a:t>
            </a:r>
          </a:p>
          <a:p>
            <a:r>
              <a:rPr lang="en-US" dirty="0" smtClean="0"/>
              <a:t>Application </a:t>
            </a:r>
          </a:p>
          <a:p>
            <a:r>
              <a:rPr lang="en-US" dirty="0" smtClean="0"/>
              <a:t>System re-engineering</a:t>
            </a:r>
          </a:p>
          <a:p>
            <a:endParaRPr lang="en-US" dirty="0" smtClean="0"/>
          </a:p>
          <a:p>
            <a:r>
              <a:rPr lang="en-US" u="sng" dirty="0" smtClean="0"/>
              <a:t>Development process</a:t>
            </a:r>
          </a:p>
          <a:p>
            <a:r>
              <a:rPr lang="en-US" dirty="0" smtClean="0"/>
              <a:t>Waterfall / Fixed-price</a:t>
            </a:r>
            <a:r>
              <a:rPr lang="en-US" baseline="0" dirty="0" smtClean="0"/>
              <a:t> contracts </a:t>
            </a:r>
            <a:endParaRPr lang="en-US" dirty="0" smtClean="0"/>
          </a:p>
          <a:p>
            <a:r>
              <a:rPr lang="en-US" dirty="0" smtClean="0"/>
              <a:t>Incremental</a:t>
            </a:r>
          </a:p>
          <a:p>
            <a:r>
              <a:rPr lang="en-US" dirty="0" smtClean="0"/>
              <a:t>Agile </a:t>
            </a:r>
          </a:p>
          <a:p>
            <a:endParaRPr lang="en-US" dirty="0" smtClean="0"/>
          </a:p>
          <a:p>
            <a:r>
              <a:rPr lang="en-US" u="sng" dirty="0" smtClean="0"/>
              <a:t>Who performs HIT</a:t>
            </a:r>
            <a:r>
              <a:rPr lang="en-US" u="sng" baseline="0" dirty="0" smtClean="0"/>
              <a:t> design / development </a:t>
            </a:r>
            <a:endParaRPr lang="en-US" u="sng" dirty="0" smtClean="0"/>
          </a:p>
          <a:p>
            <a:r>
              <a:rPr lang="en-US" dirty="0" smtClean="0"/>
              <a:t>VA ‘in-house’ development projects</a:t>
            </a:r>
          </a:p>
          <a:p>
            <a:r>
              <a:rPr lang="en-US" dirty="0" smtClean="0"/>
              <a:t>Contract development</a:t>
            </a:r>
          </a:p>
          <a:p>
            <a:r>
              <a:rPr lang="en-US" baseline="0" dirty="0" smtClean="0"/>
              <a:t>COTS procurement </a:t>
            </a:r>
          </a:p>
          <a:p>
            <a:endParaRPr lang="en-US" baseline="0" dirty="0" smtClean="0"/>
          </a:p>
          <a:p>
            <a:endParaRPr lang="en-US" baseline="0" dirty="0" smtClean="0"/>
          </a:p>
          <a:p>
            <a:r>
              <a:rPr lang="en-US" baseline="0" dirty="0" smtClean="0"/>
              <a:t>[resources and guidance to apply the requirements appropriate for your project] </a:t>
            </a:r>
          </a:p>
          <a:p>
            <a:r>
              <a:rPr lang="en-US" baseline="0" dirty="0" smtClean="0"/>
              <a:t>[At the end of the presentation, give examples of projects that have implemented usability requirements (model or case studies)]</a:t>
            </a:r>
          </a:p>
          <a:p>
            <a:endParaRPr lang="en-US" baseline="0" dirty="0" smtClean="0"/>
          </a:p>
          <a:p>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applicable to various types of HIT system development projects</a:t>
            </a:r>
          </a:p>
          <a:p>
            <a:endParaRPr lang="en-US" baseline="0"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86</a:t>
            </a:fld>
            <a:endParaRPr lang="en-US"/>
          </a:p>
        </p:txBody>
      </p:sp>
    </p:spTree>
    <p:extLst>
      <p:ext uri="{BB962C8B-B14F-4D97-AF65-F5344CB8AC3E}">
        <p14:creationId xmlns:p14="http://schemas.microsoft.com/office/powerpoint/2010/main" val="35316249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Ross</a:t>
            </a:r>
          </a:p>
          <a:p>
            <a:pPr marL="171450" indent="-171450">
              <a:buFont typeface="Arial" panose="020B0604020202020204" pitchFamily="34" charset="0"/>
              <a:buChar char="•"/>
            </a:pPr>
            <a:r>
              <a:rPr lang="en-US" dirty="0" smtClean="0"/>
              <a:t>Stakeholders determine which class of UI standards are appropriate for the project. These become NFRs.</a:t>
            </a:r>
          </a:p>
          <a:p>
            <a:pPr marL="171450" indent="-171450">
              <a:buFont typeface="Arial" panose="020B0604020202020204" pitchFamily="34" charset="0"/>
              <a:buChar char="•"/>
            </a:pPr>
            <a:r>
              <a:rPr lang="en-US" dirty="0" smtClean="0"/>
              <a:t>The development team will meet these requirements by designing the HIT user interface in accordance with these standards. </a:t>
            </a:r>
          </a:p>
          <a:p>
            <a:pPr marL="171450" indent="-171450">
              <a:buFont typeface="Arial" panose="020B0604020202020204" pitchFamily="34" charset="0"/>
              <a:buChar char="•"/>
            </a:pPr>
            <a:r>
              <a:rPr lang="en-US" dirty="0" smtClean="0"/>
              <a:t>But applying these standards is not always cut and dry – </a:t>
            </a:r>
          </a:p>
          <a:p>
            <a:pPr marL="628650" lvl="1" indent="-171450">
              <a:buFont typeface="Arial" panose="020B0604020202020204" pitchFamily="34" charset="0"/>
              <a:buChar char="•"/>
            </a:pPr>
            <a:r>
              <a:rPr lang="en-US" dirty="0" smtClean="0"/>
              <a:t>Design tradeoffs</a:t>
            </a:r>
          </a:p>
          <a:p>
            <a:pPr marL="171450" indent="-171450">
              <a:buFont typeface="Arial" panose="020B0604020202020204" pitchFamily="34" charset="0"/>
              <a:buChar char="•"/>
            </a:pPr>
            <a:r>
              <a:rPr lang="en-US" dirty="0" smtClean="0"/>
              <a:t>The Usability Specialist will support the development team </a:t>
            </a:r>
          </a:p>
          <a:p>
            <a:pPr marL="0" indent="0">
              <a:buNone/>
            </a:pPr>
            <a:endParaRPr lang="en-US" dirty="0" smtClean="0"/>
          </a:p>
        </p:txBody>
      </p:sp>
      <p:sp>
        <p:nvSpPr>
          <p:cNvPr id="4" name="Slide Number Placeholder 3"/>
          <p:cNvSpPr>
            <a:spLocks noGrp="1"/>
          </p:cNvSpPr>
          <p:nvPr>
            <p:ph type="sldNum" sz="quarter" idx="10"/>
          </p:nvPr>
        </p:nvSpPr>
        <p:spPr/>
        <p:txBody>
          <a:bodyPr/>
          <a:lstStyle/>
          <a:p>
            <a:fld id="{BCEF8F1B-B486-4493-A301-127772861F86}" type="slidenum">
              <a:rPr lang="en-US" smtClean="0"/>
              <a:t>87</a:t>
            </a:fld>
            <a:endParaRPr lang="en-US"/>
          </a:p>
        </p:txBody>
      </p:sp>
    </p:spTree>
    <p:extLst>
      <p:ext uri="{BB962C8B-B14F-4D97-AF65-F5344CB8AC3E}">
        <p14:creationId xmlns:p14="http://schemas.microsoft.com/office/powerpoint/2010/main" val="37739208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Discuss the</a:t>
            </a:r>
            <a:r>
              <a:rPr lang="en-US" sz="1200" kern="1200" baseline="0" dirty="0" smtClean="0">
                <a:solidFill>
                  <a:schemeClr val="tx1"/>
                </a:solidFill>
                <a:effectLst/>
                <a:latin typeface="+mn-lt"/>
                <a:ea typeface="+mn-ea"/>
                <a:cs typeface="+mn-cs"/>
              </a:rPr>
              <a:t> need for ‘requirements’ related to </a:t>
            </a:r>
            <a:r>
              <a:rPr lang="en-US" sz="1200" kern="1200" dirty="0" smtClean="0">
                <a:solidFill>
                  <a:schemeClr val="tx1"/>
                </a:solidFill>
                <a:effectLst/>
                <a:latin typeface="+mn-lt"/>
                <a:ea typeface="+mn-ea"/>
                <a:cs typeface="+mn-cs"/>
              </a:rPr>
              <a:t>Advanced Usability Objectives </a:t>
            </a:r>
          </a:p>
          <a:p>
            <a:r>
              <a:rPr lang="en-US" sz="1200" kern="1200" dirty="0" smtClean="0">
                <a:solidFill>
                  <a:schemeClr val="tx1"/>
                </a:solidFill>
                <a:effectLst/>
                <a:latin typeface="+mn-lt"/>
                <a:ea typeface="+mn-ea"/>
                <a:cs typeface="+mn-cs"/>
              </a:rPr>
              <a:t> - Supporting cognitive efficiency (reducing cognitive workload) </a:t>
            </a:r>
          </a:p>
          <a:p>
            <a:r>
              <a:rPr lang="en-US" sz="1200" kern="1200" dirty="0" smtClean="0">
                <a:solidFill>
                  <a:schemeClr val="tx1"/>
                </a:solidFill>
                <a:effectLst/>
                <a:latin typeface="+mn-lt"/>
                <a:ea typeface="+mn-ea"/>
                <a:cs typeface="+mn-cs"/>
              </a:rPr>
              <a:t> - Supporting clinical decision-making </a:t>
            </a:r>
          </a:p>
          <a:p>
            <a:r>
              <a:rPr lang="en-US" sz="1200" kern="1200" dirty="0" smtClean="0">
                <a:solidFill>
                  <a:schemeClr val="tx1"/>
                </a:solidFill>
                <a:effectLst/>
                <a:latin typeface="+mn-lt"/>
                <a:ea typeface="+mn-ea"/>
                <a:cs typeface="+mn-cs"/>
              </a:rPr>
              <a:t> - Clinician HIT: Designs to support team-based care (situational awareness) </a:t>
            </a:r>
          </a:p>
          <a:p>
            <a:r>
              <a:rPr lang="en-US" sz="1200" kern="1200" dirty="0" smtClean="0">
                <a:solidFill>
                  <a:schemeClr val="tx1"/>
                </a:solidFill>
                <a:effectLst/>
                <a:latin typeface="+mn-lt"/>
                <a:ea typeface="+mn-ea"/>
                <a:cs typeface="+mn-cs"/>
              </a:rPr>
              <a:t> - Veteran HIT: Designs to support the achievement of health goals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Describe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how to implement: UCD (impacts requirements, UI design, usability testing)  </a:t>
            </a:r>
          </a:p>
          <a:p>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88</a:t>
            </a:fld>
            <a:endParaRPr lang="en-US"/>
          </a:p>
        </p:txBody>
      </p:sp>
    </p:spTree>
    <p:extLst>
      <p:ext uri="{BB962C8B-B14F-4D97-AF65-F5344CB8AC3E}">
        <p14:creationId xmlns:p14="http://schemas.microsoft.com/office/powerpoint/2010/main" val="4160802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Bill</a:t>
            </a:r>
            <a:endParaRPr lang="en-US" dirty="0"/>
          </a:p>
        </p:txBody>
      </p:sp>
      <p:sp>
        <p:nvSpPr>
          <p:cNvPr id="4" name="Slide Number Placeholder 3"/>
          <p:cNvSpPr>
            <a:spLocks noGrp="1"/>
          </p:cNvSpPr>
          <p:nvPr>
            <p:ph type="sldNum" sz="quarter" idx="10"/>
          </p:nvPr>
        </p:nvSpPr>
        <p:spPr/>
        <p:txBody>
          <a:bodyPr/>
          <a:lstStyle/>
          <a:p>
            <a:fld id="{BCEF8F1B-B486-4493-A301-127772861F86}" type="slidenum">
              <a:rPr lang="en-US" smtClean="0"/>
              <a:t>9</a:t>
            </a:fld>
            <a:endParaRPr lang="en-US"/>
          </a:p>
        </p:txBody>
      </p:sp>
    </p:spTree>
    <p:extLst>
      <p:ext uri="{BB962C8B-B14F-4D97-AF65-F5344CB8AC3E}">
        <p14:creationId xmlns:p14="http://schemas.microsoft.com/office/powerpoint/2010/main" val="3932992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8924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1713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01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854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123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64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0106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7868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949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774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9655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963983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8.wdp"/></Relationships>
</file>

<file path=ppt/slides/_rels/slide4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7.jpg"/><Relationship Id="rId4" Type="http://schemas.microsoft.com/office/2007/relationships/hdphoto" Target="../media/hdphoto9.wdp"/></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7.jpg"/><Relationship Id="rId4" Type="http://schemas.microsoft.com/office/2007/relationships/hdphoto" Target="../media/hdphoto9.wdp"/></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6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microsoft.com/office/2007/relationships/hdphoto" Target="../media/hdphoto10.wdp"/></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microsoft.com/office/2007/relationships/hdphoto" Target="../media/hdphoto11.wdp"/></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37.jpg"/><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8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microsoft.com/office/2007/relationships/hdphoto" Target="../media/hdphoto12.wdp"/></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microsoft.com/office/2007/relationships/hdphoto" Target="../media/hdphoto14.wdp"/><Relationship Id="rId5" Type="http://schemas.openxmlformats.org/officeDocument/2006/relationships/image" Target="../media/image55.png"/><Relationship Id="rId4" Type="http://schemas.microsoft.com/office/2007/relationships/hdphoto" Target="../media/hdphoto13.wdp"/></Relationships>
</file>

<file path=ppt/slides/_rels/slide8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8600" y="304099"/>
            <a:ext cx="11734800" cy="2387600"/>
          </a:xfrm>
        </p:spPr>
        <p:txBody>
          <a:bodyPr/>
          <a:lstStyle/>
          <a:p>
            <a:r>
              <a:rPr lang="en-US" dirty="0" smtClean="0"/>
              <a:t>Usability as a Health IT Development Requirement</a:t>
            </a:r>
            <a:endParaRPr lang="en-US" dirty="0"/>
          </a:p>
        </p:txBody>
      </p:sp>
      <p:sp>
        <p:nvSpPr>
          <p:cNvPr id="6" name="Subtitle 5"/>
          <p:cNvSpPr>
            <a:spLocks noGrp="1"/>
          </p:cNvSpPr>
          <p:nvPr>
            <p:ph type="subTitle" idx="1"/>
          </p:nvPr>
        </p:nvSpPr>
        <p:spPr>
          <a:xfrm>
            <a:off x="1524000" y="4572000"/>
            <a:ext cx="9144000" cy="1655762"/>
          </a:xfrm>
        </p:spPr>
        <p:txBody>
          <a:bodyPr>
            <a:normAutofit/>
          </a:bodyPr>
          <a:lstStyle/>
          <a:p>
            <a:r>
              <a:rPr lang="en-US" sz="4400" dirty="0" smtClean="0"/>
              <a:t>William Plew</a:t>
            </a:r>
          </a:p>
          <a:p>
            <a:r>
              <a:rPr lang="en-US" sz="4400" dirty="0" smtClean="0"/>
              <a:t>Ross Speir</a:t>
            </a:r>
            <a:endParaRPr lang="en-US" sz="4400" dirty="0"/>
          </a:p>
        </p:txBody>
      </p:sp>
      <p:cxnSp>
        <p:nvCxnSpPr>
          <p:cNvPr id="9" name="Straight Connector 8" descr="&quot; &quot;"/>
          <p:cNvCxnSpPr/>
          <p:nvPr/>
        </p:nvCxnSpPr>
        <p:spPr>
          <a:xfrm>
            <a:off x="685800" y="3657600"/>
            <a:ext cx="434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descr="&quot; &quot;"/>
          <p:cNvCxnSpPr/>
          <p:nvPr/>
        </p:nvCxnSpPr>
        <p:spPr>
          <a:xfrm>
            <a:off x="7239000" y="3643745"/>
            <a:ext cx="43434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pointer icon"/>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507" b="86735" l="16051" r="75167"/>
                    </a14:imgEffect>
                  </a14:imgLayer>
                </a14:imgProps>
              </a:ext>
              <a:ext uri="{28A0092B-C50C-407E-A947-70E740481C1C}">
                <a14:useLocalDpi xmlns:a14="http://schemas.microsoft.com/office/drawing/2010/main" val="0"/>
              </a:ext>
            </a:extLst>
          </a:blip>
          <a:srcRect l="14445" t="12222" r="21111" b="12222"/>
          <a:stretch/>
        </p:blipFill>
        <p:spPr>
          <a:xfrm>
            <a:off x="5410200" y="2782438"/>
            <a:ext cx="1371600" cy="1608084"/>
          </a:xfrm>
          <a:prstGeom prst="rect">
            <a:avLst/>
          </a:prstGeom>
        </p:spPr>
      </p:pic>
    </p:spTree>
    <p:extLst>
      <p:ext uri="{BB962C8B-B14F-4D97-AF65-F5344CB8AC3E}">
        <p14:creationId xmlns:p14="http://schemas.microsoft.com/office/powerpoint/2010/main" val="24874992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 &quot;"/>
          <p:cNvSpPr/>
          <p:nvPr/>
        </p:nvSpPr>
        <p:spPr>
          <a:xfrm>
            <a:off x="-79564" y="4478298"/>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descr="&quot; &quot;"/>
          <p:cNvSpPr/>
          <p:nvPr/>
        </p:nvSpPr>
        <p:spPr>
          <a:xfrm>
            <a:off x="0" y="2274299"/>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descr="usability is NOT..."/>
          <p:cNvSpPr/>
          <p:nvPr/>
        </p:nvSpPr>
        <p:spPr>
          <a:xfrm>
            <a:off x="-41464" y="180459"/>
            <a:ext cx="11852464" cy="1862048"/>
          </a:xfrm>
          <a:prstGeom prst="rect">
            <a:avLst/>
          </a:prstGeom>
        </p:spPr>
        <p:txBody>
          <a:bodyPr wrap="square">
            <a:spAutoFit/>
          </a:bodyPr>
          <a:lstStyle/>
          <a:p>
            <a:pPr lvl="0"/>
            <a:r>
              <a:rPr lang="en-US" sz="11500" i="1" dirty="0">
                <a:solidFill>
                  <a:srgbClr val="85B6C7"/>
                </a:solidFill>
              </a:rPr>
              <a:t>Usability is </a:t>
            </a:r>
            <a:r>
              <a:rPr lang="en-US" sz="11500" b="1" i="1" dirty="0"/>
              <a:t>NOT</a:t>
            </a:r>
            <a:r>
              <a:rPr lang="en-US" sz="11500" i="1" dirty="0"/>
              <a:t>…</a:t>
            </a:r>
          </a:p>
        </p:txBody>
      </p:sp>
      <p:sp>
        <p:nvSpPr>
          <p:cNvPr id="5" name="Rectangle 4" descr="intuition or common sense"/>
          <p:cNvSpPr/>
          <p:nvPr/>
        </p:nvSpPr>
        <p:spPr>
          <a:xfrm>
            <a:off x="990600" y="2415984"/>
            <a:ext cx="9484071" cy="1107996"/>
          </a:xfrm>
          <a:prstGeom prst="rect">
            <a:avLst/>
          </a:prstGeom>
        </p:spPr>
        <p:txBody>
          <a:bodyPr wrap="none">
            <a:spAutoFit/>
          </a:bodyPr>
          <a:lstStyle/>
          <a:p>
            <a:pPr lvl="0"/>
            <a:r>
              <a:rPr lang="en-US" sz="6600" b="1" i="1" dirty="0"/>
              <a:t>Intuition </a:t>
            </a:r>
            <a:r>
              <a:rPr lang="en-US" sz="6600" b="1" i="1" dirty="0" smtClean="0"/>
              <a:t>or </a:t>
            </a:r>
            <a:r>
              <a:rPr lang="en-US" sz="6600" b="1" i="1" dirty="0"/>
              <a:t>common sense</a:t>
            </a:r>
            <a:endParaRPr lang="en-US" sz="6600" dirty="0"/>
          </a:p>
        </p:txBody>
      </p:sp>
      <p:sp>
        <p:nvSpPr>
          <p:cNvPr id="7" name="Rectangle 6" descr="graphic or visual design"/>
          <p:cNvSpPr/>
          <p:nvPr/>
        </p:nvSpPr>
        <p:spPr>
          <a:xfrm>
            <a:off x="990600" y="3505200"/>
            <a:ext cx="8571577" cy="1107996"/>
          </a:xfrm>
          <a:prstGeom prst="rect">
            <a:avLst/>
          </a:prstGeom>
        </p:spPr>
        <p:txBody>
          <a:bodyPr wrap="none">
            <a:spAutoFit/>
          </a:bodyPr>
          <a:lstStyle/>
          <a:p>
            <a:pPr lvl="0"/>
            <a:r>
              <a:rPr lang="en-US" sz="6600" b="1" i="1" dirty="0"/>
              <a:t>Graphic or visual design</a:t>
            </a:r>
            <a:endParaRPr lang="en-US" sz="6600" dirty="0"/>
          </a:p>
        </p:txBody>
      </p:sp>
      <p:sp>
        <p:nvSpPr>
          <p:cNvPr id="8" name="Rectangle 7" descr="user or stakeholder opinion"/>
          <p:cNvSpPr/>
          <p:nvPr/>
        </p:nvSpPr>
        <p:spPr>
          <a:xfrm>
            <a:off x="990600" y="4572000"/>
            <a:ext cx="9929065" cy="1107996"/>
          </a:xfrm>
          <a:prstGeom prst="rect">
            <a:avLst/>
          </a:prstGeom>
        </p:spPr>
        <p:txBody>
          <a:bodyPr wrap="none">
            <a:spAutoFit/>
          </a:bodyPr>
          <a:lstStyle/>
          <a:p>
            <a:pPr lvl="0"/>
            <a:r>
              <a:rPr lang="en-US" sz="6600" b="1" i="1" dirty="0" smtClean="0"/>
              <a:t>User or stakeholder </a:t>
            </a:r>
            <a:r>
              <a:rPr lang="en-US" sz="6600" b="1" i="1" dirty="0"/>
              <a:t>opinion</a:t>
            </a:r>
            <a:endParaRPr lang="en-US" sz="6600" dirty="0"/>
          </a:p>
        </p:txBody>
      </p:sp>
    </p:spTree>
    <p:extLst>
      <p:ext uri="{BB962C8B-B14F-4D97-AF65-F5344CB8AC3E}">
        <p14:creationId xmlns:p14="http://schemas.microsoft.com/office/powerpoint/2010/main" val="4176590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 &quot;"/>
          <p:cNvSpPr/>
          <p:nvPr/>
        </p:nvSpPr>
        <p:spPr>
          <a:xfrm>
            <a:off x="-79564" y="4478298"/>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descr="&quot; &quot;"/>
          <p:cNvSpPr/>
          <p:nvPr/>
        </p:nvSpPr>
        <p:spPr>
          <a:xfrm>
            <a:off x="0" y="2274299"/>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descr="usability is NOT..."/>
          <p:cNvSpPr/>
          <p:nvPr/>
        </p:nvSpPr>
        <p:spPr>
          <a:xfrm>
            <a:off x="-41464" y="180459"/>
            <a:ext cx="11852464" cy="1862048"/>
          </a:xfrm>
          <a:prstGeom prst="rect">
            <a:avLst/>
          </a:prstGeom>
        </p:spPr>
        <p:txBody>
          <a:bodyPr wrap="square">
            <a:spAutoFit/>
          </a:bodyPr>
          <a:lstStyle/>
          <a:p>
            <a:pPr lvl="0"/>
            <a:r>
              <a:rPr lang="en-US" sz="11500" i="1" dirty="0">
                <a:solidFill>
                  <a:srgbClr val="85B6C7"/>
                </a:solidFill>
              </a:rPr>
              <a:t>Usability is </a:t>
            </a:r>
            <a:r>
              <a:rPr lang="en-US" sz="11500" b="1" i="1" dirty="0"/>
              <a:t>NOT</a:t>
            </a:r>
            <a:r>
              <a:rPr lang="en-US" sz="11500" i="1" dirty="0"/>
              <a:t>…</a:t>
            </a:r>
          </a:p>
        </p:txBody>
      </p:sp>
      <p:sp>
        <p:nvSpPr>
          <p:cNvPr id="5" name="Rectangle 4" descr="Intuition or common sense"/>
          <p:cNvSpPr/>
          <p:nvPr/>
        </p:nvSpPr>
        <p:spPr>
          <a:xfrm>
            <a:off x="990600" y="2415984"/>
            <a:ext cx="9484071" cy="1107996"/>
          </a:xfrm>
          <a:prstGeom prst="rect">
            <a:avLst/>
          </a:prstGeom>
        </p:spPr>
        <p:txBody>
          <a:bodyPr wrap="none">
            <a:spAutoFit/>
          </a:bodyPr>
          <a:lstStyle/>
          <a:p>
            <a:pPr lvl="0"/>
            <a:r>
              <a:rPr lang="en-US" sz="6600" b="1" i="1" dirty="0"/>
              <a:t>Intuition </a:t>
            </a:r>
            <a:r>
              <a:rPr lang="en-US" sz="6600" b="1" i="1" dirty="0" smtClean="0"/>
              <a:t>or </a:t>
            </a:r>
            <a:r>
              <a:rPr lang="en-US" sz="6600" b="1" i="1" dirty="0"/>
              <a:t>common sense</a:t>
            </a:r>
            <a:endParaRPr lang="en-US" sz="6600" dirty="0"/>
          </a:p>
        </p:txBody>
      </p:sp>
      <p:sp>
        <p:nvSpPr>
          <p:cNvPr id="7" name="Rectangle 6" descr="graphic or visual design"/>
          <p:cNvSpPr/>
          <p:nvPr/>
        </p:nvSpPr>
        <p:spPr>
          <a:xfrm>
            <a:off x="990600" y="3505200"/>
            <a:ext cx="8571577" cy="1107996"/>
          </a:xfrm>
          <a:prstGeom prst="rect">
            <a:avLst/>
          </a:prstGeom>
        </p:spPr>
        <p:txBody>
          <a:bodyPr wrap="none">
            <a:spAutoFit/>
          </a:bodyPr>
          <a:lstStyle/>
          <a:p>
            <a:pPr lvl="0"/>
            <a:r>
              <a:rPr lang="en-US" sz="6600" b="1" i="1" dirty="0"/>
              <a:t>Graphic or visual design</a:t>
            </a:r>
            <a:endParaRPr lang="en-US" sz="6600" dirty="0"/>
          </a:p>
        </p:txBody>
      </p:sp>
      <p:sp>
        <p:nvSpPr>
          <p:cNvPr id="8" name="Rectangle 7" descr="user or stakeholder opinion"/>
          <p:cNvSpPr/>
          <p:nvPr/>
        </p:nvSpPr>
        <p:spPr>
          <a:xfrm>
            <a:off x="990600" y="4572000"/>
            <a:ext cx="9929065" cy="1107996"/>
          </a:xfrm>
          <a:prstGeom prst="rect">
            <a:avLst/>
          </a:prstGeom>
        </p:spPr>
        <p:txBody>
          <a:bodyPr wrap="none">
            <a:spAutoFit/>
          </a:bodyPr>
          <a:lstStyle/>
          <a:p>
            <a:pPr lvl="0"/>
            <a:r>
              <a:rPr lang="en-US" sz="6600" b="1" i="1" dirty="0" smtClean="0"/>
              <a:t>User or stakeholder </a:t>
            </a:r>
            <a:r>
              <a:rPr lang="en-US" sz="6600" b="1" i="1" dirty="0"/>
              <a:t>opinion</a:t>
            </a:r>
            <a:endParaRPr lang="en-US" sz="6600" dirty="0"/>
          </a:p>
        </p:txBody>
      </p:sp>
      <p:sp>
        <p:nvSpPr>
          <p:cNvPr id="3" name="Rectangle 2" descr="tacked on at the end"/>
          <p:cNvSpPr/>
          <p:nvPr/>
        </p:nvSpPr>
        <p:spPr>
          <a:xfrm>
            <a:off x="990600" y="5679996"/>
            <a:ext cx="12161520" cy="914401"/>
          </a:xfrm>
          <a:prstGeom prst="rect">
            <a:avLst/>
          </a:prstGeom>
        </p:spPr>
        <p:txBody>
          <a:bodyPr/>
          <a:lstStyle/>
          <a:p>
            <a:pPr lvl="0"/>
            <a:r>
              <a:rPr lang="en-US" sz="6600" b="1" i="1" dirty="0"/>
              <a:t>Tacked on at the end</a:t>
            </a:r>
            <a:endParaRPr lang="en-US" sz="6600" dirty="0"/>
          </a:p>
        </p:txBody>
      </p:sp>
    </p:spTree>
    <p:extLst>
      <p:ext uri="{BB962C8B-B14F-4D97-AF65-F5344CB8AC3E}">
        <p14:creationId xmlns:p14="http://schemas.microsoft.com/office/powerpoint/2010/main" val="37384110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quot; &quot;"/>
          <p:cNvSpPr/>
          <p:nvPr/>
        </p:nvSpPr>
        <p:spPr>
          <a:xfrm>
            <a:off x="-899160" y="-186885"/>
            <a:ext cx="13335000" cy="7231769"/>
          </a:xfrm>
          <a:prstGeom prst="rect">
            <a:avLst/>
          </a:prstGeom>
          <a:solidFill>
            <a:schemeClr val="accent2">
              <a:alpha val="3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Content Placeholder 2" descr="Usability&#10;&#10;extent to which a system, product or service can be used by specified users to achieve specified goals with effectiveness, efficiency and satisfaction in a specified context of use&#10;&#10;"/>
          <p:cNvSpPr>
            <a:spLocks noGrp="1"/>
          </p:cNvSpPr>
          <p:nvPr/>
        </p:nvSpPr>
        <p:spPr>
          <a:xfrm>
            <a:off x="136116" y="7620"/>
            <a:ext cx="11964444" cy="5386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3800" b="1" dirty="0" smtClean="0">
                <a:solidFill>
                  <a:srgbClr val="002060"/>
                </a:solidFill>
                <a:effectLst/>
                <a:latin typeface="+mj-lt"/>
              </a:rPr>
              <a:t>Usability is…</a:t>
            </a:r>
          </a:p>
          <a:p>
            <a:pPr marL="0" indent="0" algn="ctr">
              <a:buNone/>
            </a:pPr>
            <a:endParaRPr lang="en-US" sz="4400" dirty="0" smtClean="0">
              <a:solidFill>
                <a:srgbClr val="002060"/>
              </a:solidFill>
              <a:latin typeface="+mj-lt"/>
            </a:endParaRPr>
          </a:p>
          <a:p>
            <a:pPr marL="0" indent="0" algn="ctr">
              <a:buNone/>
            </a:pPr>
            <a:r>
              <a:rPr lang="en-US" sz="4400" dirty="0" smtClean="0">
                <a:solidFill>
                  <a:srgbClr val="002060"/>
                </a:solidFill>
                <a:latin typeface="+mj-lt"/>
              </a:rPr>
              <a:t>extent </a:t>
            </a:r>
            <a:r>
              <a:rPr lang="en-US" sz="4400" dirty="0">
                <a:solidFill>
                  <a:srgbClr val="002060"/>
                </a:solidFill>
                <a:latin typeface="+mj-lt"/>
              </a:rPr>
              <a:t>to which a system, product or service can be used by </a:t>
            </a:r>
            <a:r>
              <a:rPr lang="en-US" sz="6600" b="1" i="1" dirty="0">
                <a:solidFill>
                  <a:schemeClr val="accent2">
                    <a:lumMod val="25000"/>
                  </a:schemeClr>
                </a:solidFill>
                <a:latin typeface="+mj-lt"/>
              </a:rPr>
              <a:t>specified users</a:t>
            </a:r>
            <a:r>
              <a:rPr lang="en-US" sz="6000" b="1" dirty="0">
                <a:solidFill>
                  <a:srgbClr val="002060"/>
                </a:solidFill>
                <a:latin typeface="+mj-lt"/>
              </a:rPr>
              <a:t> </a:t>
            </a:r>
            <a:r>
              <a:rPr lang="en-US" sz="4400" dirty="0">
                <a:solidFill>
                  <a:srgbClr val="002060"/>
                </a:solidFill>
                <a:latin typeface="+mj-lt"/>
              </a:rPr>
              <a:t>to </a:t>
            </a:r>
            <a:r>
              <a:rPr lang="en-US" sz="6000" b="1" dirty="0">
                <a:solidFill>
                  <a:schemeClr val="accent2">
                    <a:lumMod val="25000"/>
                  </a:schemeClr>
                </a:solidFill>
                <a:latin typeface="+mj-lt"/>
              </a:rPr>
              <a:t>achieve specified goals</a:t>
            </a:r>
            <a:r>
              <a:rPr lang="en-US" sz="5400" b="1" dirty="0">
                <a:solidFill>
                  <a:srgbClr val="002060"/>
                </a:solidFill>
                <a:latin typeface="+mj-lt"/>
              </a:rPr>
              <a:t> </a:t>
            </a:r>
            <a:r>
              <a:rPr lang="en-US" sz="4400" dirty="0">
                <a:solidFill>
                  <a:srgbClr val="002060"/>
                </a:solidFill>
                <a:latin typeface="+mj-lt"/>
              </a:rPr>
              <a:t>with effectiveness, efficiency and satisfaction in a </a:t>
            </a:r>
            <a:r>
              <a:rPr lang="en-US" sz="6000" b="1" i="1" dirty="0">
                <a:solidFill>
                  <a:schemeClr val="accent2">
                    <a:lumMod val="25000"/>
                  </a:schemeClr>
                </a:solidFill>
                <a:latin typeface="+mj-lt"/>
              </a:rPr>
              <a:t>specified context of use</a:t>
            </a:r>
          </a:p>
          <a:p>
            <a:pPr marL="0" indent="0" algn="ctr">
              <a:buNone/>
            </a:pPr>
            <a:endParaRPr lang="en-US" sz="4000" dirty="0">
              <a:solidFill>
                <a:srgbClr val="002060"/>
              </a:solidFill>
              <a:latin typeface="+mj-lt"/>
            </a:endParaRPr>
          </a:p>
        </p:txBody>
      </p:sp>
      <p:sp>
        <p:nvSpPr>
          <p:cNvPr id="2" name="Rectangle 1" descr="ISO 9241-210"/>
          <p:cNvSpPr/>
          <p:nvPr/>
        </p:nvSpPr>
        <p:spPr>
          <a:xfrm>
            <a:off x="457200" y="6053732"/>
            <a:ext cx="2148345" cy="523220"/>
          </a:xfrm>
          <a:prstGeom prst="rect">
            <a:avLst/>
          </a:prstGeom>
        </p:spPr>
        <p:txBody>
          <a:bodyPr wrap="none">
            <a:spAutoFit/>
          </a:bodyPr>
          <a:lstStyle/>
          <a:p>
            <a:r>
              <a:rPr lang="en-US" sz="2800" dirty="0"/>
              <a:t>ISO 9241-210</a:t>
            </a:r>
          </a:p>
        </p:txBody>
      </p:sp>
    </p:spTree>
    <p:extLst>
      <p:ext uri="{BB962C8B-B14F-4D97-AF65-F5344CB8AC3E}">
        <p14:creationId xmlns:p14="http://schemas.microsoft.com/office/powerpoint/2010/main" val="5827142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 &quot;"/>
          <p:cNvSpPr/>
          <p:nvPr/>
        </p:nvSpPr>
        <p:spPr>
          <a:xfrm>
            <a:off x="-79564" y="4478298"/>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descr="&quot; &quot;"/>
          <p:cNvSpPr/>
          <p:nvPr/>
        </p:nvSpPr>
        <p:spPr>
          <a:xfrm>
            <a:off x="0" y="2274299"/>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descr="Usability is..."/>
          <p:cNvSpPr/>
          <p:nvPr/>
        </p:nvSpPr>
        <p:spPr>
          <a:xfrm>
            <a:off x="-41464" y="180459"/>
            <a:ext cx="11852464" cy="1862048"/>
          </a:xfrm>
          <a:prstGeom prst="rect">
            <a:avLst/>
          </a:prstGeom>
        </p:spPr>
        <p:txBody>
          <a:bodyPr wrap="square">
            <a:spAutoFit/>
          </a:bodyPr>
          <a:lstStyle/>
          <a:p>
            <a:pPr lvl="0"/>
            <a:r>
              <a:rPr lang="en-US" sz="11500" i="1" dirty="0">
                <a:solidFill>
                  <a:srgbClr val="85B6C7"/>
                </a:solidFill>
              </a:rPr>
              <a:t>Usability </a:t>
            </a:r>
            <a:r>
              <a:rPr lang="en-US" sz="11500" b="1" i="1" dirty="0" smtClean="0"/>
              <a:t>IS</a:t>
            </a:r>
            <a:r>
              <a:rPr lang="en-US" sz="11500" i="1" dirty="0" smtClean="0"/>
              <a:t>…</a:t>
            </a:r>
            <a:endParaRPr lang="en-US" sz="11500" i="1" dirty="0"/>
          </a:p>
        </p:txBody>
      </p:sp>
    </p:spTree>
    <p:extLst>
      <p:ext uri="{BB962C8B-B14F-4D97-AF65-F5344CB8AC3E}">
        <p14:creationId xmlns:p14="http://schemas.microsoft.com/office/powerpoint/2010/main" val="28089838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 &quot;"/>
          <p:cNvSpPr/>
          <p:nvPr/>
        </p:nvSpPr>
        <p:spPr>
          <a:xfrm>
            <a:off x="-79564" y="4478298"/>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descr="&quot; &quot;"/>
          <p:cNvSpPr/>
          <p:nvPr/>
        </p:nvSpPr>
        <p:spPr>
          <a:xfrm>
            <a:off x="0" y="2274299"/>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descr="Usability is..."/>
          <p:cNvSpPr/>
          <p:nvPr/>
        </p:nvSpPr>
        <p:spPr>
          <a:xfrm>
            <a:off x="-41464" y="180459"/>
            <a:ext cx="11852464" cy="1862048"/>
          </a:xfrm>
          <a:prstGeom prst="rect">
            <a:avLst/>
          </a:prstGeom>
        </p:spPr>
        <p:txBody>
          <a:bodyPr wrap="square">
            <a:spAutoFit/>
          </a:bodyPr>
          <a:lstStyle/>
          <a:p>
            <a:pPr lvl="0"/>
            <a:r>
              <a:rPr lang="en-US" sz="11500" i="1" dirty="0">
                <a:solidFill>
                  <a:srgbClr val="85B6C7"/>
                </a:solidFill>
              </a:rPr>
              <a:t>Usability </a:t>
            </a:r>
            <a:r>
              <a:rPr lang="en-US" sz="11500" b="1" i="1" dirty="0" smtClean="0"/>
              <a:t>IS</a:t>
            </a:r>
            <a:r>
              <a:rPr lang="en-US" sz="11500" i="1" dirty="0" smtClean="0"/>
              <a:t>…</a:t>
            </a:r>
            <a:endParaRPr lang="en-US" sz="11500" i="1" dirty="0"/>
          </a:p>
        </p:txBody>
      </p:sp>
      <p:sp>
        <p:nvSpPr>
          <p:cNvPr id="5" name="Rectangle 4" descr="Addressed early in design&#10;"/>
          <p:cNvSpPr/>
          <p:nvPr/>
        </p:nvSpPr>
        <p:spPr>
          <a:xfrm>
            <a:off x="990600" y="2415984"/>
            <a:ext cx="9124614" cy="1107996"/>
          </a:xfrm>
          <a:prstGeom prst="rect">
            <a:avLst/>
          </a:prstGeom>
        </p:spPr>
        <p:txBody>
          <a:bodyPr wrap="none">
            <a:spAutoFit/>
          </a:bodyPr>
          <a:lstStyle/>
          <a:p>
            <a:pPr lvl="0"/>
            <a:r>
              <a:rPr lang="en-US" sz="6600" b="1" i="1" dirty="0"/>
              <a:t>Addressed early in design</a:t>
            </a:r>
            <a:endParaRPr lang="en-US" sz="6600" dirty="0"/>
          </a:p>
        </p:txBody>
      </p:sp>
    </p:spTree>
    <p:extLst>
      <p:ext uri="{BB962C8B-B14F-4D97-AF65-F5344CB8AC3E}">
        <p14:creationId xmlns:p14="http://schemas.microsoft.com/office/powerpoint/2010/main" val="2421305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 &quot;"/>
          <p:cNvSpPr/>
          <p:nvPr/>
        </p:nvSpPr>
        <p:spPr>
          <a:xfrm>
            <a:off x="-79564" y="4478298"/>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descr="&quot; &quot;"/>
          <p:cNvSpPr/>
          <p:nvPr/>
        </p:nvSpPr>
        <p:spPr>
          <a:xfrm>
            <a:off x="0" y="2274299"/>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descr="Usability is..."/>
          <p:cNvSpPr/>
          <p:nvPr/>
        </p:nvSpPr>
        <p:spPr>
          <a:xfrm>
            <a:off x="-41464" y="180459"/>
            <a:ext cx="11852464" cy="1862048"/>
          </a:xfrm>
          <a:prstGeom prst="rect">
            <a:avLst/>
          </a:prstGeom>
        </p:spPr>
        <p:txBody>
          <a:bodyPr wrap="square">
            <a:spAutoFit/>
          </a:bodyPr>
          <a:lstStyle/>
          <a:p>
            <a:pPr lvl="0"/>
            <a:r>
              <a:rPr lang="en-US" sz="11500" i="1" dirty="0">
                <a:solidFill>
                  <a:srgbClr val="85B6C7"/>
                </a:solidFill>
              </a:rPr>
              <a:t>Usability </a:t>
            </a:r>
            <a:r>
              <a:rPr lang="en-US" sz="11500" b="1" i="1" dirty="0" smtClean="0"/>
              <a:t>IS</a:t>
            </a:r>
            <a:r>
              <a:rPr lang="en-US" sz="11500" i="1" dirty="0" smtClean="0"/>
              <a:t>…</a:t>
            </a:r>
            <a:endParaRPr lang="en-US" sz="11500" i="1" dirty="0"/>
          </a:p>
        </p:txBody>
      </p:sp>
      <p:sp>
        <p:nvSpPr>
          <p:cNvPr id="5" name="Rectangle 4" descr="Addressed early in design&#10;"/>
          <p:cNvSpPr/>
          <p:nvPr/>
        </p:nvSpPr>
        <p:spPr>
          <a:xfrm>
            <a:off x="990600" y="2415984"/>
            <a:ext cx="9124614" cy="1107996"/>
          </a:xfrm>
          <a:prstGeom prst="rect">
            <a:avLst/>
          </a:prstGeom>
        </p:spPr>
        <p:txBody>
          <a:bodyPr wrap="none">
            <a:spAutoFit/>
          </a:bodyPr>
          <a:lstStyle/>
          <a:p>
            <a:pPr lvl="0"/>
            <a:r>
              <a:rPr lang="en-US" sz="6600" b="1" i="1" dirty="0"/>
              <a:t>Addressed early in design</a:t>
            </a:r>
            <a:endParaRPr lang="en-US" sz="6600" dirty="0"/>
          </a:p>
        </p:txBody>
      </p:sp>
      <p:sp>
        <p:nvSpPr>
          <p:cNvPr id="7" name="Rectangle 6" descr="Based on science and evidence&#10;"/>
          <p:cNvSpPr/>
          <p:nvPr/>
        </p:nvSpPr>
        <p:spPr>
          <a:xfrm>
            <a:off x="990600" y="3505200"/>
            <a:ext cx="10882851" cy="1107996"/>
          </a:xfrm>
          <a:prstGeom prst="rect">
            <a:avLst/>
          </a:prstGeom>
        </p:spPr>
        <p:txBody>
          <a:bodyPr wrap="none">
            <a:spAutoFit/>
          </a:bodyPr>
          <a:lstStyle/>
          <a:p>
            <a:pPr lvl="0"/>
            <a:r>
              <a:rPr lang="en-US" sz="6600" b="1" i="1" dirty="0"/>
              <a:t>Based on science and evidence</a:t>
            </a:r>
            <a:endParaRPr lang="en-US" sz="6600" dirty="0"/>
          </a:p>
        </p:txBody>
      </p:sp>
    </p:spTree>
    <p:extLst>
      <p:ext uri="{BB962C8B-B14F-4D97-AF65-F5344CB8AC3E}">
        <p14:creationId xmlns:p14="http://schemas.microsoft.com/office/powerpoint/2010/main" val="31040678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 &quot;"/>
          <p:cNvSpPr/>
          <p:nvPr/>
        </p:nvSpPr>
        <p:spPr>
          <a:xfrm>
            <a:off x="-79564" y="4478298"/>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descr="&quot; &quot;"/>
          <p:cNvSpPr/>
          <p:nvPr/>
        </p:nvSpPr>
        <p:spPr>
          <a:xfrm>
            <a:off x="0" y="2274299"/>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descr="Usability is..."/>
          <p:cNvSpPr/>
          <p:nvPr/>
        </p:nvSpPr>
        <p:spPr>
          <a:xfrm>
            <a:off x="-41464" y="180459"/>
            <a:ext cx="11852464" cy="1862048"/>
          </a:xfrm>
          <a:prstGeom prst="rect">
            <a:avLst/>
          </a:prstGeom>
        </p:spPr>
        <p:txBody>
          <a:bodyPr wrap="square">
            <a:spAutoFit/>
          </a:bodyPr>
          <a:lstStyle/>
          <a:p>
            <a:pPr lvl="0"/>
            <a:r>
              <a:rPr lang="en-US" sz="11500" i="1" dirty="0">
                <a:solidFill>
                  <a:srgbClr val="85B6C7"/>
                </a:solidFill>
              </a:rPr>
              <a:t>Usability </a:t>
            </a:r>
            <a:r>
              <a:rPr lang="en-US" sz="11500" b="1" i="1" dirty="0" smtClean="0"/>
              <a:t>IS</a:t>
            </a:r>
            <a:r>
              <a:rPr lang="en-US" sz="11500" i="1" dirty="0" smtClean="0"/>
              <a:t>…</a:t>
            </a:r>
            <a:endParaRPr lang="en-US" sz="11500" i="1" dirty="0"/>
          </a:p>
        </p:txBody>
      </p:sp>
      <p:sp>
        <p:nvSpPr>
          <p:cNvPr id="5" name="Rectangle 4" descr="Addressed early in design&#10;"/>
          <p:cNvSpPr/>
          <p:nvPr/>
        </p:nvSpPr>
        <p:spPr>
          <a:xfrm>
            <a:off x="990600" y="2415984"/>
            <a:ext cx="9124614" cy="1107996"/>
          </a:xfrm>
          <a:prstGeom prst="rect">
            <a:avLst/>
          </a:prstGeom>
        </p:spPr>
        <p:txBody>
          <a:bodyPr wrap="none">
            <a:spAutoFit/>
          </a:bodyPr>
          <a:lstStyle/>
          <a:p>
            <a:pPr lvl="0"/>
            <a:r>
              <a:rPr lang="en-US" sz="6600" b="1" i="1" dirty="0"/>
              <a:t>Addressed early in design</a:t>
            </a:r>
            <a:endParaRPr lang="en-US" sz="6600" dirty="0"/>
          </a:p>
        </p:txBody>
      </p:sp>
      <p:sp>
        <p:nvSpPr>
          <p:cNvPr id="7" name="Rectangle 6" descr="Based on science and evidence&#10;"/>
          <p:cNvSpPr/>
          <p:nvPr/>
        </p:nvSpPr>
        <p:spPr>
          <a:xfrm>
            <a:off x="990600" y="3505200"/>
            <a:ext cx="10882851" cy="1107996"/>
          </a:xfrm>
          <a:prstGeom prst="rect">
            <a:avLst/>
          </a:prstGeom>
        </p:spPr>
        <p:txBody>
          <a:bodyPr wrap="none">
            <a:spAutoFit/>
          </a:bodyPr>
          <a:lstStyle/>
          <a:p>
            <a:pPr lvl="0"/>
            <a:r>
              <a:rPr lang="en-US" sz="6600" b="1" i="1" dirty="0"/>
              <a:t>Based on science and evidence</a:t>
            </a:r>
            <a:endParaRPr lang="en-US" sz="6600" dirty="0"/>
          </a:p>
        </p:txBody>
      </p:sp>
      <p:sp>
        <p:nvSpPr>
          <p:cNvPr id="8" name="Rectangle 7" descr="Testable"/>
          <p:cNvSpPr/>
          <p:nvPr/>
        </p:nvSpPr>
        <p:spPr>
          <a:xfrm>
            <a:off x="990600" y="4572000"/>
            <a:ext cx="3079497" cy="1107996"/>
          </a:xfrm>
          <a:prstGeom prst="rect">
            <a:avLst/>
          </a:prstGeom>
        </p:spPr>
        <p:txBody>
          <a:bodyPr wrap="none">
            <a:spAutoFit/>
          </a:bodyPr>
          <a:lstStyle/>
          <a:p>
            <a:pPr lvl="0"/>
            <a:r>
              <a:rPr lang="en-US" sz="6600" b="1" i="1" dirty="0"/>
              <a:t>Testable</a:t>
            </a:r>
            <a:endParaRPr lang="en-US" sz="6600" dirty="0"/>
          </a:p>
        </p:txBody>
      </p:sp>
    </p:spTree>
    <p:extLst>
      <p:ext uri="{BB962C8B-B14F-4D97-AF65-F5344CB8AC3E}">
        <p14:creationId xmlns:p14="http://schemas.microsoft.com/office/powerpoint/2010/main" val="7376203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 &quot;"/>
          <p:cNvSpPr/>
          <p:nvPr/>
        </p:nvSpPr>
        <p:spPr>
          <a:xfrm>
            <a:off x="-79564" y="4478298"/>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descr="&quot; &quot;"/>
          <p:cNvSpPr/>
          <p:nvPr/>
        </p:nvSpPr>
        <p:spPr>
          <a:xfrm>
            <a:off x="0" y="2274299"/>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descr="Usability is..."/>
          <p:cNvSpPr/>
          <p:nvPr/>
        </p:nvSpPr>
        <p:spPr>
          <a:xfrm>
            <a:off x="-41464" y="180459"/>
            <a:ext cx="11852464" cy="1862048"/>
          </a:xfrm>
          <a:prstGeom prst="rect">
            <a:avLst/>
          </a:prstGeom>
        </p:spPr>
        <p:txBody>
          <a:bodyPr wrap="square">
            <a:spAutoFit/>
          </a:bodyPr>
          <a:lstStyle/>
          <a:p>
            <a:pPr lvl="0"/>
            <a:r>
              <a:rPr lang="en-US" sz="11500" i="1" dirty="0">
                <a:solidFill>
                  <a:srgbClr val="85B6C7"/>
                </a:solidFill>
              </a:rPr>
              <a:t>Usability </a:t>
            </a:r>
            <a:r>
              <a:rPr lang="en-US" sz="11500" b="1" i="1" dirty="0" smtClean="0"/>
              <a:t>IS</a:t>
            </a:r>
            <a:r>
              <a:rPr lang="en-US" sz="11500" i="1" dirty="0" smtClean="0"/>
              <a:t>…</a:t>
            </a:r>
            <a:endParaRPr lang="en-US" sz="11500" i="1" dirty="0"/>
          </a:p>
        </p:txBody>
      </p:sp>
      <p:sp>
        <p:nvSpPr>
          <p:cNvPr id="5" name="Rectangle 4" descr="Addressed early in design&#10;"/>
          <p:cNvSpPr/>
          <p:nvPr/>
        </p:nvSpPr>
        <p:spPr>
          <a:xfrm>
            <a:off x="990600" y="2415984"/>
            <a:ext cx="9124614" cy="1107996"/>
          </a:xfrm>
          <a:prstGeom prst="rect">
            <a:avLst/>
          </a:prstGeom>
        </p:spPr>
        <p:txBody>
          <a:bodyPr wrap="none">
            <a:spAutoFit/>
          </a:bodyPr>
          <a:lstStyle/>
          <a:p>
            <a:pPr lvl="0"/>
            <a:r>
              <a:rPr lang="en-US" sz="6600" b="1" i="1" dirty="0"/>
              <a:t>Addressed early in design</a:t>
            </a:r>
            <a:endParaRPr lang="en-US" sz="6600" dirty="0"/>
          </a:p>
        </p:txBody>
      </p:sp>
      <p:sp>
        <p:nvSpPr>
          <p:cNvPr id="7" name="Rectangle 6" descr="Based on science and evidence&#10;"/>
          <p:cNvSpPr/>
          <p:nvPr/>
        </p:nvSpPr>
        <p:spPr>
          <a:xfrm>
            <a:off x="990600" y="3505200"/>
            <a:ext cx="10882851" cy="1107996"/>
          </a:xfrm>
          <a:prstGeom prst="rect">
            <a:avLst/>
          </a:prstGeom>
        </p:spPr>
        <p:txBody>
          <a:bodyPr wrap="none">
            <a:spAutoFit/>
          </a:bodyPr>
          <a:lstStyle/>
          <a:p>
            <a:pPr lvl="0"/>
            <a:r>
              <a:rPr lang="en-US" sz="6600" b="1" i="1" dirty="0"/>
              <a:t>Based on science and evidence</a:t>
            </a:r>
            <a:endParaRPr lang="en-US" sz="6600" dirty="0"/>
          </a:p>
        </p:txBody>
      </p:sp>
      <p:sp>
        <p:nvSpPr>
          <p:cNvPr id="8" name="Rectangle 7" descr="Testable"/>
          <p:cNvSpPr/>
          <p:nvPr/>
        </p:nvSpPr>
        <p:spPr>
          <a:xfrm>
            <a:off x="990600" y="4572000"/>
            <a:ext cx="3079497" cy="1107996"/>
          </a:xfrm>
          <a:prstGeom prst="rect">
            <a:avLst/>
          </a:prstGeom>
        </p:spPr>
        <p:txBody>
          <a:bodyPr wrap="none">
            <a:spAutoFit/>
          </a:bodyPr>
          <a:lstStyle/>
          <a:p>
            <a:pPr lvl="0"/>
            <a:r>
              <a:rPr lang="en-US" sz="6600" b="1" i="1" dirty="0"/>
              <a:t>Testable</a:t>
            </a:r>
            <a:endParaRPr lang="en-US" sz="6600" dirty="0"/>
          </a:p>
        </p:txBody>
      </p:sp>
      <p:sp>
        <p:nvSpPr>
          <p:cNvPr id="3" name="Rectangle 2" descr="Critical to business success&#10;"/>
          <p:cNvSpPr/>
          <p:nvPr/>
        </p:nvSpPr>
        <p:spPr>
          <a:xfrm>
            <a:off x="990600" y="5679996"/>
            <a:ext cx="12161520" cy="914401"/>
          </a:xfrm>
          <a:prstGeom prst="rect">
            <a:avLst/>
          </a:prstGeom>
        </p:spPr>
        <p:txBody>
          <a:bodyPr/>
          <a:lstStyle/>
          <a:p>
            <a:pPr lvl="0" rtl="0"/>
            <a:r>
              <a:rPr lang="en-US" sz="6600" b="1" i="1" dirty="0" smtClean="0"/>
              <a:t>Critical to business success</a:t>
            </a:r>
            <a:endParaRPr lang="en-US" sz="6600" dirty="0"/>
          </a:p>
        </p:txBody>
      </p:sp>
    </p:spTree>
    <p:extLst>
      <p:ext uri="{BB962C8B-B14F-4D97-AF65-F5344CB8AC3E}">
        <p14:creationId xmlns:p14="http://schemas.microsoft.com/office/powerpoint/2010/main" val="30994427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descr="&quot; &quot;"/>
          <p:cNvSpPr/>
          <p:nvPr/>
        </p:nvSpPr>
        <p:spPr>
          <a:xfrm>
            <a:off x="9864304" y="5444557"/>
            <a:ext cx="1295400" cy="1011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00" b="1" dirty="0"/>
          </a:p>
        </p:txBody>
      </p:sp>
      <p:sp>
        <p:nvSpPr>
          <p:cNvPr id="2" name="Rectangle 1" descr="Design &#10;Conventions &#10;"/>
          <p:cNvSpPr/>
          <p:nvPr/>
        </p:nvSpPr>
        <p:spPr>
          <a:xfrm>
            <a:off x="178250" y="1559004"/>
            <a:ext cx="4733604" cy="2123658"/>
          </a:xfrm>
          <a:prstGeom prst="rect">
            <a:avLst/>
          </a:prstGeom>
        </p:spPr>
        <p:txBody>
          <a:bodyPr wrap="none">
            <a:spAutoFit/>
          </a:bodyPr>
          <a:lstStyle/>
          <a:p>
            <a:pPr algn="ctr"/>
            <a:r>
              <a:rPr lang="en-US" sz="6600" b="1" dirty="0" smtClean="0">
                <a:solidFill>
                  <a:srgbClr val="64A2B8"/>
                </a:solidFill>
              </a:rPr>
              <a:t>Design </a:t>
            </a:r>
          </a:p>
          <a:p>
            <a:pPr algn="ctr"/>
            <a:r>
              <a:rPr lang="en-US" sz="6600" b="1" dirty="0" smtClean="0">
                <a:solidFill>
                  <a:srgbClr val="64A2B8"/>
                </a:solidFill>
              </a:rPr>
              <a:t>Conventions </a:t>
            </a:r>
            <a:endParaRPr lang="en-US" sz="6600" b="1" dirty="0">
              <a:solidFill>
                <a:srgbClr val="64A2B8"/>
              </a:solidFill>
            </a:endParaRPr>
          </a:p>
        </p:txBody>
      </p:sp>
      <p:sp>
        <p:nvSpPr>
          <p:cNvPr id="3" name="Rectangle 2" descr="Page Layout &#10;"/>
          <p:cNvSpPr/>
          <p:nvPr/>
        </p:nvSpPr>
        <p:spPr>
          <a:xfrm>
            <a:off x="320854" y="4530804"/>
            <a:ext cx="4591000" cy="1107996"/>
          </a:xfrm>
          <a:prstGeom prst="rect">
            <a:avLst/>
          </a:prstGeom>
        </p:spPr>
        <p:txBody>
          <a:bodyPr wrap="none">
            <a:spAutoFit/>
          </a:bodyPr>
          <a:lstStyle/>
          <a:p>
            <a:r>
              <a:rPr lang="en-US" sz="6600" b="1" dirty="0">
                <a:solidFill>
                  <a:srgbClr val="64A2B8"/>
                </a:solidFill>
              </a:rPr>
              <a:t>Page </a:t>
            </a:r>
            <a:r>
              <a:rPr lang="en-US" sz="6600" b="1" dirty="0" smtClean="0">
                <a:solidFill>
                  <a:srgbClr val="64A2B8"/>
                </a:solidFill>
              </a:rPr>
              <a:t>Layout </a:t>
            </a:r>
            <a:endParaRPr lang="en-US" sz="6600" b="1" dirty="0">
              <a:solidFill>
                <a:srgbClr val="64A2B8"/>
              </a:solidFill>
            </a:endParaRPr>
          </a:p>
        </p:txBody>
      </p:sp>
      <p:sp>
        <p:nvSpPr>
          <p:cNvPr id="5" name="Rectangle 4" descr="Wording and &#10;Labels &#10;"/>
          <p:cNvSpPr/>
          <p:nvPr/>
        </p:nvSpPr>
        <p:spPr>
          <a:xfrm>
            <a:off x="7508746" y="1559004"/>
            <a:ext cx="4889352" cy="2123658"/>
          </a:xfrm>
          <a:prstGeom prst="rect">
            <a:avLst/>
          </a:prstGeom>
        </p:spPr>
        <p:txBody>
          <a:bodyPr wrap="none">
            <a:spAutoFit/>
          </a:bodyPr>
          <a:lstStyle/>
          <a:p>
            <a:pPr algn="ctr"/>
            <a:r>
              <a:rPr lang="en-US" sz="6600" b="1" dirty="0">
                <a:solidFill>
                  <a:srgbClr val="64A2B8"/>
                </a:solidFill>
              </a:rPr>
              <a:t>Wording and </a:t>
            </a:r>
            <a:endParaRPr lang="en-US" sz="6600" b="1" dirty="0" smtClean="0">
              <a:solidFill>
                <a:srgbClr val="64A2B8"/>
              </a:solidFill>
            </a:endParaRPr>
          </a:p>
          <a:p>
            <a:pPr algn="ctr"/>
            <a:r>
              <a:rPr lang="en-US" sz="6600" b="1" dirty="0">
                <a:solidFill>
                  <a:srgbClr val="64A2B8"/>
                </a:solidFill>
              </a:rPr>
              <a:t>L</a:t>
            </a:r>
            <a:r>
              <a:rPr lang="en-US" sz="6600" b="1" dirty="0" smtClean="0">
                <a:solidFill>
                  <a:srgbClr val="64A2B8"/>
                </a:solidFill>
              </a:rPr>
              <a:t>abels </a:t>
            </a:r>
            <a:endParaRPr lang="en-US" sz="6600" b="1" dirty="0">
              <a:solidFill>
                <a:srgbClr val="64A2B8"/>
              </a:solidFill>
            </a:endParaRPr>
          </a:p>
        </p:txBody>
      </p:sp>
      <p:sp>
        <p:nvSpPr>
          <p:cNvPr id="6" name="Rectangle 5" descr="Affordances "/>
          <p:cNvSpPr/>
          <p:nvPr/>
        </p:nvSpPr>
        <p:spPr>
          <a:xfrm>
            <a:off x="7652503" y="4473652"/>
            <a:ext cx="4601837" cy="1107996"/>
          </a:xfrm>
          <a:prstGeom prst="rect">
            <a:avLst/>
          </a:prstGeom>
        </p:spPr>
        <p:txBody>
          <a:bodyPr wrap="none">
            <a:spAutoFit/>
          </a:bodyPr>
          <a:lstStyle/>
          <a:p>
            <a:r>
              <a:rPr lang="en-US" sz="6600" b="1" dirty="0">
                <a:solidFill>
                  <a:srgbClr val="64A2B8"/>
                </a:solidFill>
              </a:rPr>
              <a:t>A</a:t>
            </a:r>
            <a:r>
              <a:rPr lang="en-US" sz="6600" b="1" dirty="0" smtClean="0">
                <a:solidFill>
                  <a:srgbClr val="64A2B8"/>
                </a:solidFill>
              </a:rPr>
              <a:t>ffordances </a:t>
            </a:r>
            <a:endParaRPr lang="en-US" sz="6600" b="1" dirty="0">
              <a:solidFill>
                <a:srgbClr val="64A2B8"/>
              </a:solidFill>
            </a:endParaRPr>
          </a:p>
        </p:txBody>
      </p:sp>
      <p:pic>
        <p:nvPicPr>
          <p:cNvPr id="10" name="Content Placeholder 3" descr="projector screen"/>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1875" t="10168" r="40000" b="49541"/>
          <a:stretch/>
        </p:blipFill>
        <p:spPr>
          <a:xfrm>
            <a:off x="5105400" y="762000"/>
            <a:ext cx="2209800" cy="3276600"/>
          </a:xfrm>
          <a:prstGeom prst="rect">
            <a:avLst/>
          </a:prstGeom>
          <a:ln>
            <a:noFill/>
          </a:ln>
          <a:effectLst>
            <a:outerShdw blurRad="190500" algn="tl" rotWithShape="0">
              <a:srgbClr val="000000">
                <a:alpha val="70000"/>
              </a:srgbClr>
            </a:outerShdw>
          </a:effectLst>
        </p:spPr>
      </p:pic>
      <p:grpSp>
        <p:nvGrpSpPr>
          <p:cNvPr id="7" name="Group 6" descr="&quot; &quot;"/>
          <p:cNvGrpSpPr/>
          <p:nvPr/>
        </p:nvGrpSpPr>
        <p:grpSpPr>
          <a:xfrm>
            <a:off x="838200" y="1066800"/>
            <a:ext cx="10626304" cy="4724400"/>
            <a:chOff x="838200" y="1066800"/>
            <a:chExt cx="10626304" cy="4724400"/>
          </a:xfrm>
        </p:grpSpPr>
        <p:cxnSp>
          <p:nvCxnSpPr>
            <p:cNvPr id="12" name="Straight Connector 11"/>
            <p:cNvCxnSpPr/>
            <p:nvPr/>
          </p:nvCxnSpPr>
          <p:spPr>
            <a:xfrm>
              <a:off x="838200" y="4038600"/>
              <a:ext cx="3200400" cy="0"/>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264104" y="4038600"/>
              <a:ext cx="3200400" cy="0"/>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38200" y="5791200"/>
              <a:ext cx="3200400" cy="0"/>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264104" y="5791200"/>
              <a:ext cx="3200400" cy="0"/>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38200" y="1066800"/>
              <a:ext cx="3200400" cy="0"/>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264104" y="1066800"/>
              <a:ext cx="3200400" cy="0"/>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4059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descr="&quot; &quot;"/>
          <p:cNvSpPr/>
          <p:nvPr/>
        </p:nvSpPr>
        <p:spPr>
          <a:xfrm>
            <a:off x="8534400" y="-76200"/>
            <a:ext cx="3810000" cy="7086600"/>
          </a:xfrm>
          <a:prstGeom prst="rect">
            <a:avLst/>
          </a:prstGeom>
          <a:solidFill>
            <a:srgbClr val="64A2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descr="clinician next to hospital bed with patient in bed typing on compute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0625" t="-140" r="21250" b="14871"/>
          <a:stretch/>
        </p:blipFill>
        <p:spPr>
          <a:xfrm>
            <a:off x="4953000" y="-76200"/>
            <a:ext cx="4648200" cy="6934200"/>
          </a:xfrm>
          <a:effectLst>
            <a:outerShdw blurRad="63500" sx="102000" sy="102000" algn="ctr" rotWithShape="0">
              <a:prstClr val="black">
                <a:alpha val="40000"/>
              </a:prstClr>
            </a:outerShdw>
          </a:effectLst>
        </p:spPr>
      </p:pic>
      <p:sp>
        <p:nvSpPr>
          <p:cNvPr id="2" name="Rectangle 1" descr="System Navigation"/>
          <p:cNvSpPr/>
          <p:nvPr/>
        </p:nvSpPr>
        <p:spPr>
          <a:xfrm>
            <a:off x="469312" y="3048000"/>
            <a:ext cx="4228978" cy="707886"/>
          </a:xfrm>
          <a:prstGeom prst="rect">
            <a:avLst/>
          </a:prstGeom>
        </p:spPr>
        <p:txBody>
          <a:bodyPr wrap="none">
            <a:spAutoFit/>
          </a:bodyPr>
          <a:lstStyle/>
          <a:p>
            <a:r>
              <a:rPr lang="en-US" sz="4000" b="1" dirty="0">
                <a:solidFill>
                  <a:srgbClr val="64A2B8"/>
                </a:solidFill>
              </a:rPr>
              <a:t>System N</a:t>
            </a:r>
            <a:r>
              <a:rPr lang="en-US" sz="4000" b="1" dirty="0" smtClean="0">
                <a:solidFill>
                  <a:srgbClr val="64A2B8"/>
                </a:solidFill>
              </a:rPr>
              <a:t>avigation </a:t>
            </a:r>
            <a:endParaRPr lang="en-US" sz="4000" dirty="0">
              <a:solidFill>
                <a:srgbClr val="64A2B8"/>
              </a:solidFill>
            </a:endParaRPr>
          </a:p>
        </p:txBody>
      </p:sp>
      <p:sp>
        <p:nvSpPr>
          <p:cNvPr id="3" name="Rectangle 2" descr="System Task-flow"/>
          <p:cNvSpPr/>
          <p:nvPr/>
        </p:nvSpPr>
        <p:spPr>
          <a:xfrm>
            <a:off x="533400" y="990600"/>
            <a:ext cx="4032001" cy="707886"/>
          </a:xfrm>
          <a:prstGeom prst="rect">
            <a:avLst/>
          </a:prstGeom>
        </p:spPr>
        <p:txBody>
          <a:bodyPr wrap="none">
            <a:spAutoFit/>
          </a:bodyPr>
          <a:lstStyle/>
          <a:p>
            <a:r>
              <a:rPr lang="en-US" sz="4000" b="1" dirty="0" smtClean="0">
                <a:solidFill>
                  <a:srgbClr val="64A2B8"/>
                </a:solidFill>
              </a:rPr>
              <a:t>System Task-Flow </a:t>
            </a:r>
            <a:endParaRPr lang="en-US" sz="4000" dirty="0">
              <a:solidFill>
                <a:srgbClr val="64A2B8"/>
              </a:solidFill>
            </a:endParaRPr>
          </a:p>
        </p:txBody>
      </p:sp>
      <p:sp>
        <p:nvSpPr>
          <p:cNvPr id="4" name="Rectangle 3" descr="information display"/>
          <p:cNvSpPr/>
          <p:nvPr/>
        </p:nvSpPr>
        <p:spPr>
          <a:xfrm>
            <a:off x="331678" y="4876800"/>
            <a:ext cx="4504246" cy="707886"/>
          </a:xfrm>
          <a:prstGeom prst="rect">
            <a:avLst/>
          </a:prstGeom>
        </p:spPr>
        <p:txBody>
          <a:bodyPr wrap="none">
            <a:spAutoFit/>
          </a:bodyPr>
          <a:lstStyle/>
          <a:p>
            <a:pPr algn="ctr"/>
            <a:r>
              <a:rPr lang="en-US" sz="4000" b="1" dirty="0">
                <a:solidFill>
                  <a:srgbClr val="64A2B8"/>
                </a:solidFill>
              </a:rPr>
              <a:t>Information </a:t>
            </a:r>
            <a:r>
              <a:rPr lang="en-US" sz="4000" b="1" dirty="0" smtClean="0">
                <a:solidFill>
                  <a:srgbClr val="64A2B8"/>
                </a:solidFill>
              </a:rPr>
              <a:t>Display </a:t>
            </a:r>
            <a:endParaRPr lang="en-US" sz="4000" dirty="0">
              <a:solidFill>
                <a:srgbClr val="64A2B8"/>
              </a:solidFill>
            </a:endParaRPr>
          </a:p>
        </p:txBody>
      </p:sp>
      <p:cxnSp>
        <p:nvCxnSpPr>
          <p:cNvPr id="9" name="Straight Connector 8" descr="&quot; &quot;"/>
          <p:cNvCxnSpPr/>
          <p:nvPr/>
        </p:nvCxnSpPr>
        <p:spPr>
          <a:xfrm>
            <a:off x="838200" y="2438400"/>
            <a:ext cx="3200400" cy="0"/>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descr="&quot; &quot;"/>
          <p:cNvCxnSpPr/>
          <p:nvPr/>
        </p:nvCxnSpPr>
        <p:spPr>
          <a:xfrm>
            <a:off x="838200" y="4191000"/>
            <a:ext cx="3200400" cy="0"/>
          </a:xfrm>
          <a:prstGeom prst="lin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4849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inician smiling with other clinicians in background"/>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28600" y="-789508"/>
            <a:ext cx="12649200" cy="8437016"/>
          </a:xfrm>
          <a:prstGeom prst="rect">
            <a:avLst/>
          </a:prstGeom>
        </p:spPr>
      </p:pic>
      <p:sp>
        <p:nvSpPr>
          <p:cNvPr id="7" name="Rectangle 6" descr="&quot; &quot;"/>
          <p:cNvSpPr/>
          <p:nvPr/>
        </p:nvSpPr>
        <p:spPr>
          <a:xfrm>
            <a:off x="-847578" y="-373769"/>
            <a:ext cx="13335000" cy="7231769"/>
          </a:xfrm>
          <a:prstGeom prst="rect">
            <a:avLst/>
          </a:prstGeom>
          <a:solidFill>
            <a:schemeClr val="accent2">
              <a:alpha val="3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ular Callout 4" descr="“Usability is one of the major factors – possibly the most important factor – hindering widespread adoption of EMRs.”&#10;"/>
          <p:cNvSpPr/>
          <p:nvPr/>
        </p:nvSpPr>
        <p:spPr>
          <a:xfrm>
            <a:off x="6096000" y="228600"/>
            <a:ext cx="4953000" cy="1909702"/>
          </a:xfrm>
          <a:prstGeom prst="wedgeRectCallout">
            <a:avLst>
              <a:gd name="adj1" fmla="val 41068"/>
              <a:gd name="adj2" fmla="val 768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“Usability </a:t>
            </a:r>
            <a:r>
              <a:rPr lang="en-US" sz="2800" dirty="0"/>
              <a:t>is one of the major factors – possibly the most important factor – hindering widespread adoption of </a:t>
            </a:r>
            <a:r>
              <a:rPr lang="en-US" sz="2800" dirty="0" smtClean="0"/>
              <a:t>EMRs.”</a:t>
            </a:r>
            <a:endParaRPr lang="en-US" sz="2800" dirty="0"/>
          </a:p>
        </p:txBody>
      </p:sp>
      <p:sp>
        <p:nvSpPr>
          <p:cNvPr id="8" name="Rectangular Callout 7" descr="“Improving EHR usability… is an important goal for our nation’s health care system.”&#10;"/>
          <p:cNvSpPr/>
          <p:nvPr/>
        </p:nvSpPr>
        <p:spPr>
          <a:xfrm>
            <a:off x="167794" y="2337417"/>
            <a:ext cx="4267200" cy="1681102"/>
          </a:xfrm>
          <a:prstGeom prst="wedgeRectCallout">
            <a:avLst>
              <a:gd name="adj1" fmla="val 33266"/>
              <a:gd name="adj2" fmla="val -854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“Improving </a:t>
            </a:r>
            <a:r>
              <a:rPr lang="en-US" sz="2800" dirty="0"/>
              <a:t>EHR usability… is an important goal for our nation’s health care system</a:t>
            </a:r>
            <a:r>
              <a:rPr lang="en-US" sz="2800" dirty="0" smtClean="0"/>
              <a:t>.”</a:t>
            </a:r>
            <a:endParaRPr lang="en-US" sz="2800" dirty="0"/>
          </a:p>
        </p:txBody>
      </p:sp>
      <p:sp>
        <p:nvSpPr>
          <p:cNvPr id="9" name="Rectangular Callout 8" descr="“…98% of software designed for the US government was ‘‘unusable as delivered.&#10;"/>
          <p:cNvSpPr/>
          <p:nvPr/>
        </p:nvSpPr>
        <p:spPr>
          <a:xfrm>
            <a:off x="4886178" y="3994456"/>
            <a:ext cx="3648222" cy="2155850"/>
          </a:xfrm>
          <a:prstGeom prst="wedgeRectCallout">
            <a:avLst>
              <a:gd name="adj1" fmla="val 62964"/>
              <a:gd name="adj2" fmla="val -356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“…98% of software designed for the US government was ‘‘unusable as delivered.</a:t>
            </a:r>
          </a:p>
        </p:txBody>
      </p:sp>
    </p:spTree>
    <p:extLst>
      <p:ext uri="{BB962C8B-B14F-4D97-AF65-F5344CB8AC3E}">
        <p14:creationId xmlns:p14="http://schemas.microsoft.com/office/powerpoint/2010/main" val="39753477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5B6C7"/>
        </a:solidFill>
        <a:effectLst/>
      </p:bgPr>
    </p:bg>
    <p:spTree>
      <p:nvGrpSpPr>
        <p:cNvPr id="1" name=""/>
        <p:cNvGrpSpPr/>
        <p:nvPr/>
      </p:nvGrpSpPr>
      <p:grpSpPr>
        <a:xfrm>
          <a:off x="0" y="0"/>
          <a:ext cx="0" cy="0"/>
          <a:chOff x="0" y="0"/>
          <a:chExt cx="0" cy="0"/>
        </a:xfrm>
      </p:grpSpPr>
      <p:sp>
        <p:nvSpPr>
          <p:cNvPr id="9" name="Title 6"/>
          <p:cNvSpPr>
            <a:spLocks noGrp="1"/>
          </p:cNvSpPr>
          <p:nvPr>
            <p:ph type="title"/>
          </p:nvPr>
        </p:nvSpPr>
        <p:spPr>
          <a:xfrm>
            <a:off x="0" y="2766218"/>
            <a:ext cx="10515600" cy="1325563"/>
          </a:xfrm>
        </p:spPr>
        <p:txBody>
          <a:bodyPr>
            <a:normAutofit/>
          </a:bodyPr>
          <a:lstStyle/>
          <a:p>
            <a:r>
              <a:rPr lang="en-US" sz="8000" b="1" i="1" dirty="0" smtClean="0">
                <a:solidFill>
                  <a:srgbClr val="85B6C7"/>
                </a:solidFill>
              </a:rPr>
              <a:t>macro-usability</a:t>
            </a:r>
            <a:endParaRPr lang="en-US" sz="8000" b="1" i="1" dirty="0">
              <a:solidFill>
                <a:srgbClr val="85B6C7"/>
              </a:solidFill>
            </a:endParaRPr>
          </a:p>
        </p:txBody>
      </p:sp>
      <p:sp>
        <p:nvSpPr>
          <p:cNvPr id="4" name="Rectangle 3" descr="&quot; &quot;"/>
          <p:cNvSpPr/>
          <p:nvPr/>
        </p:nvSpPr>
        <p:spPr>
          <a:xfrm>
            <a:off x="9864304" y="5444557"/>
            <a:ext cx="1295400" cy="1011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00" b="1" dirty="0"/>
          </a:p>
        </p:txBody>
      </p:sp>
      <p:pic>
        <p:nvPicPr>
          <p:cNvPr id="15" name="Content Placeholder 3" descr="clinician typing on computer next to hospital bed with patient in bed and woman holding patients hand"/>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64738"/>
            <a:ext cx="12192000" cy="8132064"/>
          </a:xfrm>
        </p:spPr>
      </p:pic>
    </p:spTree>
    <p:extLst>
      <p:ext uri="{BB962C8B-B14F-4D97-AF65-F5344CB8AC3E}">
        <p14:creationId xmlns:p14="http://schemas.microsoft.com/office/powerpoint/2010/main" val="23518279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descr="Systems Engineering Initiative for Patient Safety: framework for work system elements&#10;"/>
          <p:cNvSpPr txBox="1">
            <a:spLocks noChangeArrowheads="1"/>
          </p:cNvSpPr>
          <p:nvPr/>
        </p:nvSpPr>
        <p:spPr bwMode="auto">
          <a:xfrm>
            <a:off x="6043245" y="431165"/>
            <a:ext cx="60197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a:solidFill>
                  <a:schemeClr val="tx1"/>
                </a:solidFill>
                <a:latin typeface="Calibri" pitchFamily="34" charset="0"/>
                <a:ea typeface="Georgia" pitchFamily="18" charset="0"/>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Georgia" pitchFamily="18" charset="0"/>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Georgia" pitchFamily="18" charset="0"/>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Georgia" pitchFamily="18" charset="0"/>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Georgia" pitchFamily="18" charset="0"/>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9pPr>
          </a:lstStyle>
          <a:p>
            <a:pPr algn="r" eaLnBrk="1" hangingPunct="1">
              <a:spcBef>
                <a:spcPct val="0"/>
              </a:spcBef>
              <a:buFontTx/>
              <a:buNone/>
            </a:pPr>
            <a:r>
              <a:rPr lang="en-US" sz="3200" b="1" dirty="0"/>
              <a:t>Systems Engineering Initiative for Patient Safety: framework for work system elements</a:t>
            </a:r>
            <a:endParaRPr lang="en-US" altLang="en-US" sz="3200" b="1" dirty="0">
              <a:latin typeface="+mj-lt"/>
              <a:cs typeface="Arial" pitchFamily="34" charset="0"/>
            </a:endParaRPr>
          </a:p>
        </p:txBody>
      </p:sp>
      <p:grpSp>
        <p:nvGrpSpPr>
          <p:cNvPr id="3" name="Group 2" descr="Diagram with:&#10;People in center and tasks, organizations, tools and technologies, and physical environment all pointing to and from each term. These terms are all enclosed and lead to processess then outcomes."/>
          <p:cNvGrpSpPr/>
          <p:nvPr/>
        </p:nvGrpSpPr>
        <p:grpSpPr>
          <a:xfrm>
            <a:off x="228600" y="159918"/>
            <a:ext cx="11582400" cy="6469482"/>
            <a:chOff x="56063" y="159918"/>
            <a:chExt cx="11907337" cy="6469482"/>
          </a:xfrm>
        </p:grpSpPr>
        <p:sp>
          <p:nvSpPr>
            <p:cNvPr id="2" name="Rectangle 1"/>
            <p:cNvSpPr/>
            <p:nvPr/>
          </p:nvSpPr>
          <p:spPr>
            <a:xfrm>
              <a:off x="195943" y="365125"/>
              <a:ext cx="2329543" cy="1692275"/>
            </a:xfrm>
            <a:prstGeom prst="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Tasks</a:t>
              </a:r>
              <a:endParaRPr lang="en-US" sz="3200" dirty="0">
                <a:solidFill>
                  <a:schemeClr val="tx1"/>
                </a:solidFill>
              </a:endParaRPr>
            </a:p>
          </p:txBody>
        </p:sp>
        <p:sp>
          <p:nvSpPr>
            <p:cNvPr id="8" name="Rectangle 7"/>
            <p:cNvSpPr/>
            <p:nvPr/>
          </p:nvSpPr>
          <p:spPr>
            <a:xfrm>
              <a:off x="3429000" y="365125"/>
              <a:ext cx="2438400" cy="1692275"/>
            </a:xfrm>
            <a:prstGeom prst="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Organization</a:t>
              </a:r>
              <a:endParaRPr lang="en-US" sz="3200" dirty="0">
                <a:solidFill>
                  <a:schemeClr val="tx1"/>
                </a:solidFill>
              </a:endParaRPr>
            </a:p>
          </p:txBody>
        </p:sp>
        <p:sp>
          <p:nvSpPr>
            <p:cNvPr id="9" name="Rectangle 8"/>
            <p:cNvSpPr/>
            <p:nvPr/>
          </p:nvSpPr>
          <p:spPr>
            <a:xfrm>
              <a:off x="3407229" y="4632325"/>
              <a:ext cx="2438400" cy="1692275"/>
            </a:xfrm>
            <a:prstGeom prst="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Physical Environment</a:t>
              </a:r>
              <a:endParaRPr lang="en-US" sz="3200" dirty="0">
                <a:solidFill>
                  <a:schemeClr val="tx1"/>
                </a:solidFill>
              </a:endParaRPr>
            </a:p>
          </p:txBody>
        </p:sp>
        <p:sp>
          <p:nvSpPr>
            <p:cNvPr id="10" name="Rectangle 9"/>
            <p:cNvSpPr/>
            <p:nvPr/>
          </p:nvSpPr>
          <p:spPr>
            <a:xfrm>
              <a:off x="174172" y="4632325"/>
              <a:ext cx="2438400" cy="1692275"/>
            </a:xfrm>
            <a:prstGeom prst="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Tools</a:t>
              </a:r>
            </a:p>
            <a:p>
              <a:pPr algn="ctr"/>
              <a:r>
                <a:rPr lang="en-US" sz="3200" dirty="0" smtClean="0">
                  <a:solidFill>
                    <a:schemeClr val="tx1"/>
                  </a:solidFill>
                </a:rPr>
                <a:t>Technologies</a:t>
              </a:r>
              <a:endParaRPr lang="en-US" sz="3200" dirty="0">
                <a:solidFill>
                  <a:schemeClr val="tx1"/>
                </a:solidFill>
              </a:endParaRPr>
            </a:p>
          </p:txBody>
        </p:sp>
        <p:sp>
          <p:nvSpPr>
            <p:cNvPr id="11" name="Rectangle 10"/>
            <p:cNvSpPr/>
            <p:nvPr/>
          </p:nvSpPr>
          <p:spPr>
            <a:xfrm>
              <a:off x="1828800" y="2498653"/>
              <a:ext cx="2329543" cy="1692275"/>
            </a:xfrm>
            <a:prstGeom prst="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People</a:t>
              </a:r>
              <a:endParaRPr lang="en-US" sz="3200" dirty="0">
                <a:solidFill>
                  <a:schemeClr val="tx1"/>
                </a:solidFill>
              </a:endParaRPr>
            </a:p>
          </p:txBody>
        </p:sp>
        <p:sp>
          <p:nvSpPr>
            <p:cNvPr id="12" name="Rectangle 11"/>
            <p:cNvSpPr/>
            <p:nvPr/>
          </p:nvSpPr>
          <p:spPr>
            <a:xfrm>
              <a:off x="6672943" y="2302709"/>
              <a:ext cx="2242457" cy="1692275"/>
            </a:xfrm>
            <a:prstGeom prst="rect">
              <a:avLst/>
            </a:prstGeom>
            <a:no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b="1" dirty="0" smtClean="0">
                  <a:solidFill>
                    <a:schemeClr val="tx1"/>
                  </a:solidFill>
                </a:rPr>
                <a:t>Processes</a:t>
              </a:r>
              <a:endParaRPr lang="en-US" sz="3600" b="1" dirty="0">
                <a:solidFill>
                  <a:schemeClr val="tx1"/>
                </a:solidFill>
              </a:endParaRPr>
            </a:p>
          </p:txBody>
        </p:sp>
        <p:sp>
          <p:nvSpPr>
            <p:cNvPr id="13" name="Rectangle 12"/>
            <p:cNvSpPr/>
            <p:nvPr/>
          </p:nvSpPr>
          <p:spPr>
            <a:xfrm>
              <a:off x="9704615" y="2270052"/>
              <a:ext cx="2258785" cy="1692275"/>
            </a:xfrm>
            <a:prstGeom prst="rect">
              <a:avLst/>
            </a:prstGeom>
            <a:no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smtClean="0">
                  <a:solidFill>
                    <a:schemeClr val="tx1"/>
                  </a:solidFill>
                </a:rPr>
                <a:t>Outcome</a:t>
              </a:r>
              <a:endParaRPr lang="en-US" sz="4400" b="1" dirty="0">
                <a:solidFill>
                  <a:schemeClr val="tx1"/>
                </a:solidFill>
              </a:endParaRPr>
            </a:p>
          </p:txBody>
        </p:sp>
        <p:cxnSp>
          <p:nvCxnSpPr>
            <p:cNvPr id="14" name="Straight Arrow Connector 13"/>
            <p:cNvCxnSpPr/>
            <p:nvPr/>
          </p:nvCxnSpPr>
          <p:spPr>
            <a:xfrm>
              <a:off x="2547258" y="1211262"/>
              <a:ext cx="827314" cy="0"/>
            </a:xfrm>
            <a:prstGeom prst="straightConnector1">
              <a:avLst/>
            </a:prstGeom>
            <a:ln w="95250">
              <a:solidFill>
                <a:schemeClr val="tx2">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p:nvPr/>
          </p:nvCxnSpPr>
          <p:spPr>
            <a:xfrm>
              <a:off x="2601686" y="5503181"/>
              <a:ext cx="827314" cy="0"/>
            </a:xfrm>
            <a:prstGeom prst="straightConnector1">
              <a:avLst/>
            </a:prstGeom>
            <a:ln w="95250">
              <a:solidFill>
                <a:schemeClr val="tx2">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1094014" y="2270052"/>
              <a:ext cx="533400" cy="617536"/>
            </a:xfrm>
            <a:prstGeom prst="straightConnector1">
              <a:avLst/>
            </a:prstGeom>
            <a:ln w="95250">
              <a:solidFill>
                <a:schemeClr val="tx2">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p:nvPr/>
          </p:nvCxnSpPr>
          <p:spPr>
            <a:xfrm flipH="1">
              <a:off x="4359729" y="2262607"/>
              <a:ext cx="519792" cy="591230"/>
            </a:xfrm>
            <a:prstGeom prst="straightConnector1">
              <a:avLst/>
            </a:prstGeom>
            <a:ln w="95250">
              <a:solidFill>
                <a:schemeClr val="tx2">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flipH="1">
              <a:off x="1110344" y="3946836"/>
              <a:ext cx="519792" cy="591230"/>
            </a:xfrm>
            <a:prstGeom prst="straightConnector1">
              <a:avLst/>
            </a:prstGeom>
            <a:ln w="95250">
              <a:solidFill>
                <a:schemeClr val="tx2">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p:cNvCxnSpPr/>
            <p:nvPr/>
          </p:nvCxnSpPr>
          <p:spPr>
            <a:xfrm>
              <a:off x="4381500" y="3667619"/>
              <a:ext cx="533400" cy="617536"/>
            </a:xfrm>
            <a:prstGeom prst="straightConnector1">
              <a:avLst/>
            </a:prstGeom>
            <a:ln w="95250">
              <a:solidFill>
                <a:schemeClr val="tx2">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flipH="1">
              <a:off x="762000" y="2151659"/>
              <a:ext cx="48985" cy="2386407"/>
            </a:xfrm>
            <a:prstGeom prst="straightConnector1">
              <a:avLst/>
            </a:prstGeom>
            <a:ln w="95250">
              <a:solidFill>
                <a:schemeClr val="tx2">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p:cNvCxnSpPr/>
            <p:nvPr/>
          </p:nvCxnSpPr>
          <p:spPr>
            <a:xfrm flipH="1">
              <a:off x="5127172" y="2151659"/>
              <a:ext cx="48985" cy="2386407"/>
            </a:xfrm>
            <a:prstGeom prst="straightConnector1">
              <a:avLst/>
            </a:prstGeom>
            <a:ln w="95250">
              <a:solidFill>
                <a:schemeClr val="tx2">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28" name="Rectangle 27"/>
            <p:cNvSpPr/>
            <p:nvPr/>
          </p:nvSpPr>
          <p:spPr>
            <a:xfrm>
              <a:off x="56063" y="159918"/>
              <a:ext cx="6116138" cy="6469482"/>
            </a:xfrm>
            <a:prstGeom prst="rect">
              <a:avLst/>
            </a:prstGeom>
            <a:noFill/>
            <a:ln w="120650">
              <a:solidFill>
                <a:schemeClr val="tx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9" name="Straight Arrow Connector 28"/>
            <p:cNvCxnSpPr/>
            <p:nvPr/>
          </p:nvCxnSpPr>
          <p:spPr>
            <a:xfrm>
              <a:off x="5845629" y="3200400"/>
              <a:ext cx="827314" cy="0"/>
            </a:xfrm>
            <a:prstGeom prst="straightConnector1">
              <a:avLst/>
            </a:prstGeom>
            <a:ln w="85725">
              <a:solidFill>
                <a:schemeClr val="tx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8915400" y="3200400"/>
              <a:ext cx="827314" cy="0"/>
            </a:xfrm>
            <a:prstGeom prst="straightConnector1">
              <a:avLst/>
            </a:prstGeom>
            <a:ln w="85725">
              <a:solidFill>
                <a:schemeClr val="tx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37288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descr="&quot; &quot;"/>
          <p:cNvSpPr/>
          <p:nvPr/>
        </p:nvSpPr>
        <p:spPr>
          <a:xfrm>
            <a:off x="0" y="-9695"/>
            <a:ext cx="12344400"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152400" y="0"/>
            <a:ext cx="7162799" cy="6858000"/>
          </a:xfrm>
        </p:spPr>
        <p:txBody>
          <a:bodyPr>
            <a:noAutofit/>
          </a:bodyPr>
          <a:lstStyle/>
          <a:p>
            <a:pPr>
              <a:lnSpc>
                <a:spcPts val="7800"/>
              </a:lnSpc>
              <a:spcBef>
                <a:spcPts val="600"/>
              </a:spcBef>
              <a:spcAft>
                <a:spcPts val="3600"/>
              </a:spcAft>
            </a:pPr>
            <a:r>
              <a:rPr lang="en-US" sz="5400" b="1" u="sng" dirty="0" smtClean="0">
                <a:effectLst>
                  <a:outerShdw blurRad="38100" dist="38100" dir="2700000" algn="tl">
                    <a:srgbClr val="000000">
                      <a:alpha val="43137"/>
                    </a:srgbClr>
                  </a:outerShdw>
                </a:effectLst>
              </a:rPr>
              <a:t>Impacts of poor usability</a:t>
            </a:r>
            <a:r>
              <a:rPr lang="en-US" sz="5400" dirty="0" smtClean="0"/>
              <a:t/>
            </a:r>
            <a:br>
              <a:rPr lang="en-US" sz="5400" dirty="0" smtClean="0"/>
            </a:br>
            <a:r>
              <a:rPr lang="en-US" sz="5400" dirty="0"/>
              <a:t/>
            </a:r>
            <a:br>
              <a:rPr lang="en-US" sz="5400" dirty="0"/>
            </a:br>
            <a:r>
              <a:rPr lang="en-US" sz="5400" b="1" dirty="0" smtClean="0"/>
              <a:t> </a:t>
            </a:r>
            <a:r>
              <a:rPr lang="en-US" sz="5400" dirty="0" smtClean="0"/>
              <a:t/>
            </a:r>
            <a:br>
              <a:rPr lang="en-US" sz="5400" dirty="0" smtClean="0"/>
            </a:br>
            <a:r>
              <a:rPr lang="en-US" sz="5400" b="1" dirty="0" smtClean="0"/>
              <a:t> </a:t>
            </a:r>
            <a:r>
              <a:rPr lang="en-US" sz="5400" dirty="0" smtClean="0"/>
              <a:t/>
            </a:r>
            <a:br>
              <a:rPr lang="en-US" sz="5400" dirty="0" smtClean="0"/>
            </a:br>
            <a:r>
              <a:rPr lang="en-US" sz="5400" dirty="0" smtClean="0"/>
              <a:t> </a:t>
            </a:r>
            <a:r>
              <a:rPr lang="en-US" sz="5400" dirty="0"/>
              <a:t/>
            </a:r>
            <a:br>
              <a:rPr lang="en-US" sz="5400" dirty="0"/>
            </a:br>
            <a:r>
              <a:rPr lang="en-US" sz="5400" b="1" dirty="0" smtClean="0"/>
              <a:t> </a:t>
            </a:r>
            <a:r>
              <a:rPr lang="en-US" sz="5400" dirty="0" smtClean="0"/>
              <a:t/>
            </a:r>
            <a:br>
              <a:rPr lang="en-US" sz="5400" dirty="0" smtClean="0"/>
            </a:br>
            <a:endParaRPr lang="en-US" sz="6600" b="1" dirty="0"/>
          </a:p>
        </p:txBody>
      </p:sp>
      <p:sp>
        <p:nvSpPr>
          <p:cNvPr id="12" name="Rectangle 11" descr="&quot; &quot;"/>
          <p:cNvSpPr/>
          <p:nvPr/>
        </p:nvSpPr>
        <p:spPr>
          <a:xfrm>
            <a:off x="-10886" y="3962400"/>
            <a:ext cx="130410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descr="&quot; &quot;"/>
          <p:cNvSpPr/>
          <p:nvPr/>
        </p:nvSpPr>
        <p:spPr>
          <a:xfrm>
            <a:off x="0" y="5877038"/>
            <a:ext cx="12573000"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descr="&quot; &quot;"/>
          <p:cNvSpPr/>
          <p:nvPr/>
        </p:nvSpPr>
        <p:spPr>
          <a:xfrm>
            <a:off x="-10886" y="1952738"/>
            <a:ext cx="123552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26" name="Picture 2" descr="dollar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43051"/>
            <a:ext cx="8955087" cy="1101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1949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oman with head in her hands at desk with laptop "/>
          <p:cNvPicPr>
            <a:picLocks noChangeAspect="1" noChangeArrowheads="1"/>
          </p:cNvPicPr>
          <p:nvPr/>
        </p:nvPicPr>
        <p:blipFill rotWithShape="1">
          <a:blip r:embed="rId3">
            <a:extLst>
              <a:ext uri="{28A0092B-C50C-407E-A947-70E740481C1C}">
                <a14:useLocalDpi xmlns:a14="http://schemas.microsoft.com/office/drawing/2010/main" val="0"/>
              </a:ext>
            </a:extLst>
          </a:blip>
          <a:srcRect l="22213" r="22925"/>
          <a:stretch/>
        </p:blipFill>
        <p:spPr bwMode="auto">
          <a:xfrm>
            <a:off x="6400799" y="1"/>
            <a:ext cx="5867401" cy="792479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descr="&quot; &quot;"/>
          <p:cNvSpPr/>
          <p:nvPr/>
        </p:nvSpPr>
        <p:spPr>
          <a:xfrm>
            <a:off x="-10886" y="1952738"/>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descr="&quot; &quot;"/>
          <p:cNvSpPr/>
          <p:nvPr/>
        </p:nvSpPr>
        <p:spPr>
          <a:xfrm>
            <a:off x="0" y="-9695"/>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descr="&quot; &quot;"/>
          <p:cNvSpPr/>
          <p:nvPr/>
        </p:nvSpPr>
        <p:spPr>
          <a:xfrm>
            <a:off x="-10886" y="3962400"/>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descr="&quot; &quot;"/>
          <p:cNvSpPr/>
          <p:nvPr/>
        </p:nvSpPr>
        <p:spPr>
          <a:xfrm>
            <a:off x="0" y="5877038"/>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itle 6" descr="Impacts of poor usablity: User frustration"/>
          <p:cNvSpPr>
            <a:spLocks noGrp="1"/>
          </p:cNvSpPr>
          <p:nvPr>
            <p:ph type="title"/>
          </p:nvPr>
        </p:nvSpPr>
        <p:spPr>
          <a:xfrm>
            <a:off x="381001" y="-76200"/>
            <a:ext cx="7162799" cy="6858000"/>
          </a:xfrm>
        </p:spPr>
        <p:txBody>
          <a:bodyPr>
            <a:noAutofit/>
          </a:bodyPr>
          <a:lstStyle/>
          <a:p>
            <a:pPr>
              <a:lnSpc>
                <a:spcPts val="7800"/>
              </a:lnSpc>
              <a:spcBef>
                <a:spcPts val="600"/>
              </a:spcBef>
              <a:spcAft>
                <a:spcPts val="3600"/>
              </a:spcAft>
            </a:pPr>
            <a:r>
              <a:rPr lang="en-US" sz="5400" b="1" u="sng" dirty="0" smtClean="0">
                <a:effectLst>
                  <a:outerShdw blurRad="38100" dist="38100" dir="2700000" algn="tl">
                    <a:srgbClr val="000000">
                      <a:alpha val="43137"/>
                    </a:srgbClr>
                  </a:outerShdw>
                </a:effectLst>
              </a:rPr>
              <a:t>Impacts of poor usability</a:t>
            </a:r>
            <a:r>
              <a:rPr lang="en-US" sz="5400" dirty="0" smtClean="0"/>
              <a:t/>
            </a:r>
            <a:br>
              <a:rPr lang="en-US" sz="5400" dirty="0" smtClean="0"/>
            </a:br>
            <a:r>
              <a:rPr lang="en-US" sz="5400" b="1" dirty="0" smtClean="0"/>
              <a:t>User frustration</a:t>
            </a:r>
            <a:r>
              <a:rPr lang="en-US" sz="5400" dirty="0"/>
              <a:t/>
            </a:r>
            <a:br>
              <a:rPr lang="en-US" sz="5400" dirty="0"/>
            </a:br>
            <a:r>
              <a:rPr lang="en-US" sz="5400" b="1" dirty="0" smtClean="0"/>
              <a:t> </a:t>
            </a:r>
            <a:r>
              <a:rPr lang="en-US" sz="5400" dirty="0" smtClean="0"/>
              <a:t/>
            </a:r>
            <a:br>
              <a:rPr lang="en-US" sz="5400" dirty="0" smtClean="0"/>
            </a:br>
            <a:r>
              <a:rPr lang="en-US" sz="5400" b="1" dirty="0" smtClean="0"/>
              <a:t> </a:t>
            </a:r>
            <a:r>
              <a:rPr lang="en-US" sz="5400" dirty="0" smtClean="0"/>
              <a:t/>
            </a:r>
            <a:br>
              <a:rPr lang="en-US" sz="5400" dirty="0" smtClean="0"/>
            </a:br>
            <a:r>
              <a:rPr lang="en-US" sz="5400" dirty="0" smtClean="0"/>
              <a:t> </a:t>
            </a:r>
            <a:r>
              <a:rPr lang="en-US" sz="5400" dirty="0"/>
              <a:t/>
            </a:r>
            <a:br>
              <a:rPr lang="en-US" sz="5400" dirty="0"/>
            </a:br>
            <a:r>
              <a:rPr lang="en-US" sz="5400" b="1" dirty="0" smtClean="0"/>
              <a:t> </a:t>
            </a:r>
            <a:r>
              <a:rPr lang="en-US" sz="5400" dirty="0" smtClean="0"/>
              <a:t/>
            </a:r>
            <a:br>
              <a:rPr lang="en-US" sz="5400" dirty="0" smtClean="0"/>
            </a:br>
            <a:endParaRPr lang="en-US" sz="6600" b="1" dirty="0"/>
          </a:p>
        </p:txBody>
      </p:sp>
    </p:spTree>
    <p:extLst>
      <p:ext uri="{BB962C8B-B14F-4D97-AF65-F5344CB8AC3E}">
        <p14:creationId xmlns:p14="http://schemas.microsoft.com/office/powerpoint/2010/main" val="4202060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an sitting at deak with head in hands. Clock behind him displaces 5:50. "/>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10722" r="38190"/>
          <a:stretch/>
        </p:blipFill>
        <p:spPr bwMode="auto">
          <a:xfrm>
            <a:off x="6477000" y="1"/>
            <a:ext cx="6172200" cy="80583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descr="&quot; &quot;"/>
          <p:cNvSpPr/>
          <p:nvPr/>
        </p:nvSpPr>
        <p:spPr>
          <a:xfrm>
            <a:off x="-10886" y="1952738"/>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descr="&quot; &quot;"/>
          <p:cNvSpPr/>
          <p:nvPr/>
        </p:nvSpPr>
        <p:spPr>
          <a:xfrm>
            <a:off x="0" y="-9695"/>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descr="&quot; &quot;"/>
          <p:cNvSpPr/>
          <p:nvPr/>
        </p:nvSpPr>
        <p:spPr>
          <a:xfrm>
            <a:off x="-10886" y="3962400"/>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descr="&quot; &quot;"/>
          <p:cNvSpPr/>
          <p:nvPr/>
        </p:nvSpPr>
        <p:spPr>
          <a:xfrm>
            <a:off x="0" y="5877038"/>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381001" y="-76200"/>
            <a:ext cx="7162799" cy="6858000"/>
          </a:xfrm>
        </p:spPr>
        <p:txBody>
          <a:bodyPr>
            <a:noAutofit/>
          </a:bodyPr>
          <a:lstStyle/>
          <a:p>
            <a:pPr>
              <a:lnSpc>
                <a:spcPts val="7800"/>
              </a:lnSpc>
              <a:spcBef>
                <a:spcPts val="600"/>
              </a:spcBef>
              <a:spcAft>
                <a:spcPts val="3600"/>
              </a:spcAft>
            </a:pPr>
            <a:r>
              <a:rPr lang="en-US" sz="5400" b="1" u="sng" dirty="0" smtClean="0">
                <a:effectLst>
                  <a:outerShdw blurRad="38100" dist="38100" dir="2700000" algn="tl">
                    <a:srgbClr val="000000">
                      <a:alpha val="43137"/>
                    </a:srgbClr>
                  </a:outerShdw>
                </a:effectLst>
              </a:rPr>
              <a:t>Impacts of poor usability</a:t>
            </a:r>
            <a:r>
              <a:rPr lang="en-US" sz="5400" dirty="0" smtClean="0"/>
              <a:t/>
            </a:r>
            <a:br>
              <a:rPr lang="en-US" sz="5400" dirty="0" smtClean="0"/>
            </a:br>
            <a:r>
              <a:rPr lang="en-US" sz="5400" dirty="0" smtClean="0"/>
              <a:t>User frustration</a:t>
            </a:r>
            <a:r>
              <a:rPr lang="en-US" sz="5400" dirty="0"/>
              <a:t/>
            </a:r>
            <a:br>
              <a:rPr lang="en-US" sz="5400" dirty="0"/>
            </a:br>
            <a:r>
              <a:rPr lang="en-US" sz="5400" b="1" dirty="0"/>
              <a:t>Increased task time</a:t>
            </a:r>
            <a:r>
              <a:rPr lang="en-US" sz="5400" dirty="0" smtClean="0"/>
              <a:t/>
            </a:r>
            <a:br>
              <a:rPr lang="en-US" sz="5400" dirty="0" smtClean="0"/>
            </a:br>
            <a:r>
              <a:rPr lang="en-US" sz="5400" b="1" dirty="0" smtClean="0"/>
              <a:t> </a:t>
            </a:r>
            <a:r>
              <a:rPr lang="en-US" sz="5400" dirty="0" smtClean="0"/>
              <a:t/>
            </a:r>
            <a:br>
              <a:rPr lang="en-US" sz="5400" dirty="0" smtClean="0"/>
            </a:br>
            <a:r>
              <a:rPr lang="en-US" sz="5400" dirty="0" smtClean="0"/>
              <a:t> </a:t>
            </a:r>
            <a:r>
              <a:rPr lang="en-US" sz="5400" dirty="0"/>
              <a:t/>
            </a:r>
            <a:br>
              <a:rPr lang="en-US" sz="5400" dirty="0"/>
            </a:br>
            <a:r>
              <a:rPr lang="en-US" sz="5400" b="1" dirty="0" smtClean="0"/>
              <a:t> </a:t>
            </a:r>
            <a:r>
              <a:rPr lang="en-US" sz="5400" dirty="0" smtClean="0"/>
              <a:t/>
            </a:r>
            <a:br>
              <a:rPr lang="en-US" sz="5400" dirty="0" smtClean="0"/>
            </a:br>
            <a:endParaRPr lang="en-US" sz="6600" b="1" dirty="0"/>
          </a:p>
        </p:txBody>
      </p:sp>
    </p:spTree>
    <p:extLst>
      <p:ext uri="{BB962C8B-B14F-4D97-AF65-F5344CB8AC3E}">
        <p14:creationId xmlns:p14="http://schemas.microsoft.com/office/powerpoint/2010/main" val="2512454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man with hands covering mouth, leaning on elbows, looking at laptop compute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14360" t="989" r="27446" b="-989"/>
          <a:stretch/>
        </p:blipFill>
        <p:spPr bwMode="auto">
          <a:xfrm>
            <a:off x="6487886" y="-83024"/>
            <a:ext cx="6629400" cy="759836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descr="&quot; &quot;"/>
          <p:cNvSpPr/>
          <p:nvPr/>
        </p:nvSpPr>
        <p:spPr>
          <a:xfrm>
            <a:off x="-10886" y="1952738"/>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descr="&quot; &quot;"/>
          <p:cNvSpPr/>
          <p:nvPr/>
        </p:nvSpPr>
        <p:spPr>
          <a:xfrm>
            <a:off x="0" y="-9695"/>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descr="&quot; &quot;"/>
          <p:cNvSpPr/>
          <p:nvPr/>
        </p:nvSpPr>
        <p:spPr>
          <a:xfrm>
            <a:off x="-10886" y="3962400"/>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descr="&quot; &quot;"/>
          <p:cNvSpPr/>
          <p:nvPr/>
        </p:nvSpPr>
        <p:spPr>
          <a:xfrm>
            <a:off x="0" y="5877038"/>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381001" y="-76200"/>
            <a:ext cx="7162799" cy="6858000"/>
          </a:xfrm>
        </p:spPr>
        <p:txBody>
          <a:bodyPr>
            <a:noAutofit/>
          </a:bodyPr>
          <a:lstStyle/>
          <a:p>
            <a:pPr>
              <a:lnSpc>
                <a:spcPts val="7800"/>
              </a:lnSpc>
              <a:spcBef>
                <a:spcPts val="600"/>
              </a:spcBef>
              <a:spcAft>
                <a:spcPts val="3600"/>
              </a:spcAft>
            </a:pPr>
            <a:r>
              <a:rPr lang="en-US" sz="5400" b="1" u="sng" dirty="0" smtClean="0">
                <a:effectLst>
                  <a:outerShdw blurRad="38100" dist="38100" dir="2700000" algn="tl">
                    <a:srgbClr val="000000">
                      <a:alpha val="43137"/>
                    </a:srgbClr>
                  </a:outerShdw>
                </a:effectLst>
              </a:rPr>
              <a:t>Impacts of poor usability</a:t>
            </a:r>
            <a:r>
              <a:rPr lang="en-US" sz="5400" dirty="0" smtClean="0"/>
              <a:t/>
            </a:r>
            <a:br>
              <a:rPr lang="en-US" sz="5400" dirty="0" smtClean="0"/>
            </a:br>
            <a:r>
              <a:rPr lang="en-US" sz="5400" dirty="0" smtClean="0"/>
              <a:t>User frustration</a:t>
            </a:r>
            <a:r>
              <a:rPr lang="en-US" sz="5400" dirty="0"/>
              <a:t/>
            </a:r>
            <a:br>
              <a:rPr lang="en-US" sz="5400" dirty="0"/>
            </a:br>
            <a:r>
              <a:rPr lang="en-US" sz="5400" dirty="0"/>
              <a:t>Increased task time</a:t>
            </a:r>
            <a:r>
              <a:rPr lang="en-US" sz="5400" dirty="0" smtClean="0"/>
              <a:t/>
            </a:r>
            <a:br>
              <a:rPr lang="en-US" sz="5400" dirty="0" smtClean="0"/>
            </a:br>
            <a:r>
              <a:rPr lang="en-US" sz="5400" b="1" dirty="0" smtClean="0"/>
              <a:t>Work-</a:t>
            </a:r>
            <a:r>
              <a:rPr lang="en-US" sz="5400" b="1" dirty="0" err="1" smtClean="0"/>
              <a:t>arounds</a:t>
            </a:r>
            <a:r>
              <a:rPr lang="en-US" sz="5400" b="1" dirty="0" smtClean="0"/>
              <a:t> </a:t>
            </a:r>
            <a:r>
              <a:rPr lang="en-US" sz="5400" dirty="0" smtClean="0"/>
              <a:t/>
            </a:r>
            <a:br>
              <a:rPr lang="en-US" sz="5400" dirty="0" smtClean="0"/>
            </a:br>
            <a:r>
              <a:rPr lang="en-US" sz="5400" dirty="0" smtClean="0"/>
              <a:t> </a:t>
            </a:r>
            <a:r>
              <a:rPr lang="en-US" sz="5400" dirty="0"/>
              <a:t/>
            </a:r>
            <a:br>
              <a:rPr lang="en-US" sz="5400" dirty="0"/>
            </a:br>
            <a:r>
              <a:rPr lang="en-US" sz="5400" b="1" dirty="0" smtClean="0"/>
              <a:t> </a:t>
            </a:r>
            <a:r>
              <a:rPr lang="en-US" sz="5400" dirty="0" smtClean="0"/>
              <a:t/>
            </a:r>
            <a:br>
              <a:rPr lang="en-US" sz="5400" dirty="0" smtClean="0"/>
            </a:br>
            <a:endParaRPr lang="en-US" sz="6600" b="1" dirty="0"/>
          </a:p>
        </p:txBody>
      </p:sp>
    </p:spTree>
    <p:extLst>
      <p:ext uri="{BB962C8B-B14F-4D97-AF65-F5344CB8AC3E}">
        <p14:creationId xmlns:p14="http://schemas.microsoft.com/office/powerpoint/2010/main" val="116095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an at desk with head down on desk, arms behind head with papers all over the desk"/>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5220" r="25862"/>
          <a:stretch/>
        </p:blipFill>
        <p:spPr bwMode="auto">
          <a:xfrm>
            <a:off x="6477000" y="0"/>
            <a:ext cx="5791200" cy="789634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descr="&quot; &quot;"/>
          <p:cNvSpPr/>
          <p:nvPr/>
        </p:nvSpPr>
        <p:spPr>
          <a:xfrm>
            <a:off x="-10886" y="1952738"/>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descr="&quot; &quot;"/>
          <p:cNvSpPr/>
          <p:nvPr/>
        </p:nvSpPr>
        <p:spPr>
          <a:xfrm>
            <a:off x="0" y="-9695"/>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descr="&quot; &quot;"/>
          <p:cNvSpPr/>
          <p:nvPr/>
        </p:nvSpPr>
        <p:spPr>
          <a:xfrm>
            <a:off x="-10886" y="3962400"/>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descr="&quot; &quot;"/>
          <p:cNvSpPr/>
          <p:nvPr/>
        </p:nvSpPr>
        <p:spPr>
          <a:xfrm>
            <a:off x="0" y="5877038"/>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381001" y="-76200"/>
            <a:ext cx="7162799" cy="6858000"/>
          </a:xfrm>
        </p:spPr>
        <p:txBody>
          <a:bodyPr>
            <a:noAutofit/>
          </a:bodyPr>
          <a:lstStyle/>
          <a:p>
            <a:pPr>
              <a:lnSpc>
                <a:spcPts val="7800"/>
              </a:lnSpc>
              <a:spcBef>
                <a:spcPts val="600"/>
              </a:spcBef>
              <a:spcAft>
                <a:spcPts val="3600"/>
              </a:spcAft>
            </a:pPr>
            <a:r>
              <a:rPr lang="en-US" sz="5400" b="1" u="sng" dirty="0" smtClean="0">
                <a:effectLst>
                  <a:outerShdw blurRad="38100" dist="38100" dir="2700000" algn="tl">
                    <a:srgbClr val="000000">
                      <a:alpha val="43137"/>
                    </a:srgbClr>
                  </a:outerShdw>
                </a:effectLst>
              </a:rPr>
              <a:t>Impacts of poor usability</a:t>
            </a:r>
            <a:r>
              <a:rPr lang="en-US" sz="5400" dirty="0" smtClean="0"/>
              <a:t/>
            </a:r>
            <a:br>
              <a:rPr lang="en-US" sz="5400" dirty="0" smtClean="0"/>
            </a:br>
            <a:r>
              <a:rPr lang="en-US" sz="5400" dirty="0" smtClean="0"/>
              <a:t>User frustration</a:t>
            </a:r>
            <a:r>
              <a:rPr lang="en-US" sz="5400" dirty="0"/>
              <a:t/>
            </a:r>
            <a:br>
              <a:rPr lang="en-US" sz="5400" dirty="0"/>
            </a:br>
            <a:r>
              <a:rPr lang="en-US" sz="5400" dirty="0"/>
              <a:t>Increased task time</a:t>
            </a:r>
            <a:r>
              <a:rPr lang="en-US" sz="5400" dirty="0" smtClean="0"/>
              <a:t/>
            </a:r>
            <a:br>
              <a:rPr lang="en-US" sz="5400" dirty="0" smtClean="0"/>
            </a:br>
            <a:r>
              <a:rPr lang="en-US" sz="5400" dirty="0" smtClean="0"/>
              <a:t>Work-</a:t>
            </a:r>
            <a:r>
              <a:rPr lang="en-US" sz="5400" dirty="0" err="1" smtClean="0"/>
              <a:t>arounds</a:t>
            </a:r>
            <a:r>
              <a:rPr lang="en-US" sz="5400" dirty="0" smtClean="0"/>
              <a:t> </a:t>
            </a:r>
            <a:br>
              <a:rPr lang="en-US" sz="5400" dirty="0" smtClean="0"/>
            </a:br>
            <a:r>
              <a:rPr lang="en-US" sz="5400" b="1" dirty="0" smtClean="0"/>
              <a:t>User error</a:t>
            </a:r>
            <a:r>
              <a:rPr lang="en-US" sz="5400" dirty="0"/>
              <a:t/>
            </a:r>
            <a:br>
              <a:rPr lang="en-US" sz="5400" dirty="0"/>
            </a:br>
            <a:r>
              <a:rPr lang="en-US" sz="5400" b="1" dirty="0" smtClean="0"/>
              <a:t> </a:t>
            </a:r>
            <a:r>
              <a:rPr lang="en-US" sz="5400" dirty="0" smtClean="0"/>
              <a:t/>
            </a:r>
            <a:br>
              <a:rPr lang="en-US" sz="5400" dirty="0" smtClean="0"/>
            </a:br>
            <a:endParaRPr lang="en-US" sz="6600" b="1" dirty="0"/>
          </a:p>
        </p:txBody>
      </p:sp>
    </p:spTree>
    <p:extLst>
      <p:ext uri="{BB962C8B-B14F-4D97-AF65-F5344CB8AC3E}">
        <p14:creationId xmlns:p14="http://schemas.microsoft.com/office/powerpoint/2010/main" val="4032589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ilhouette of a woman in an office, standing, pinching her nose "/>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8680" r="14176"/>
          <a:stretch/>
        </p:blipFill>
        <p:spPr bwMode="auto">
          <a:xfrm>
            <a:off x="6487886" y="0"/>
            <a:ext cx="5791200" cy="695233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descr="&quot; &quot;"/>
          <p:cNvSpPr/>
          <p:nvPr/>
        </p:nvSpPr>
        <p:spPr>
          <a:xfrm>
            <a:off x="-10886" y="1952738"/>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descr="&quot; &quot;"/>
          <p:cNvSpPr/>
          <p:nvPr/>
        </p:nvSpPr>
        <p:spPr>
          <a:xfrm>
            <a:off x="0" y="-9695"/>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descr="&quot; &quot;"/>
          <p:cNvSpPr/>
          <p:nvPr/>
        </p:nvSpPr>
        <p:spPr>
          <a:xfrm>
            <a:off x="-10886" y="3962400"/>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descr="&quot; &quot;"/>
          <p:cNvSpPr/>
          <p:nvPr/>
        </p:nvSpPr>
        <p:spPr>
          <a:xfrm>
            <a:off x="0" y="5877038"/>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381001" y="-76200"/>
            <a:ext cx="7162799" cy="6858000"/>
          </a:xfrm>
        </p:spPr>
        <p:txBody>
          <a:bodyPr>
            <a:noAutofit/>
          </a:bodyPr>
          <a:lstStyle/>
          <a:p>
            <a:pPr>
              <a:lnSpc>
                <a:spcPts val="7800"/>
              </a:lnSpc>
              <a:spcBef>
                <a:spcPts val="600"/>
              </a:spcBef>
              <a:spcAft>
                <a:spcPts val="3600"/>
              </a:spcAft>
            </a:pPr>
            <a:r>
              <a:rPr lang="en-US" sz="5400" b="1" u="sng" dirty="0" smtClean="0">
                <a:effectLst>
                  <a:outerShdw blurRad="38100" dist="38100" dir="2700000" algn="tl">
                    <a:srgbClr val="000000">
                      <a:alpha val="43137"/>
                    </a:srgbClr>
                  </a:outerShdw>
                </a:effectLst>
              </a:rPr>
              <a:t>Impacts of poor usability</a:t>
            </a:r>
            <a:r>
              <a:rPr lang="en-US" sz="5400" dirty="0" smtClean="0"/>
              <a:t/>
            </a:r>
            <a:br>
              <a:rPr lang="en-US" sz="5400" dirty="0" smtClean="0"/>
            </a:br>
            <a:r>
              <a:rPr lang="en-US" sz="5400" dirty="0" smtClean="0"/>
              <a:t>User frustration</a:t>
            </a:r>
            <a:r>
              <a:rPr lang="en-US" sz="5400" dirty="0"/>
              <a:t/>
            </a:r>
            <a:br>
              <a:rPr lang="en-US" sz="5400" dirty="0"/>
            </a:br>
            <a:r>
              <a:rPr lang="en-US" sz="5400" dirty="0"/>
              <a:t>Increased task time</a:t>
            </a:r>
            <a:r>
              <a:rPr lang="en-US" sz="5400" dirty="0" smtClean="0"/>
              <a:t/>
            </a:r>
            <a:br>
              <a:rPr lang="en-US" sz="5400" dirty="0" smtClean="0"/>
            </a:br>
            <a:r>
              <a:rPr lang="en-US" sz="5400" dirty="0" smtClean="0"/>
              <a:t>Work-</a:t>
            </a:r>
            <a:r>
              <a:rPr lang="en-US" sz="5400" dirty="0" err="1" smtClean="0"/>
              <a:t>arounds</a:t>
            </a:r>
            <a:r>
              <a:rPr lang="en-US" sz="5400" dirty="0" smtClean="0"/>
              <a:t> </a:t>
            </a:r>
            <a:br>
              <a:rPr lang="en-US" sz="5400" dirty="0" smtClean="0"/>
            </a:br>
            <a:r>
              <a:rPr lang="en-US" sz="5400" dirty="0" smtClean="0"/>
              <a:t>User error</a:t>
            </a:r>
            <a:r>
              <a:rPr lang="en-US" sz="5400" dirty="0"/>
              <a:t/>
            </a:r>
            <a:br>
              <a:rPr lang="en-US" sz="5400" dirty="0"/>
            </a:br>
            <a:r>
              <a:rPr lang="en-US" sz="5400" b="1" dirty="0" smtClean="0"/>
              <a:t>Training costs</a:t>
            </a:r>
            <a:r>
              <a:rPr lang="en-US" sz="5400" dirty="0" smtClean="0"/>
              <a:t/>
            </a:r>
            <a:br>
              <a:rPr lang="en-US" sz="5400" dirty="0" smtClean="0"/>
            </a:br>
            <a:endParaRPr lang="en-US" sz="6600" b="1" dirty="0"/>
          </a:p>
        </p:txBody>
      </p:sp>
    </p:spTree>
    <p:extLst>
      <p:ext uri="{BB962C8B-B14F-4D97-AF65-F5344CB8AC3E}">
        <p14:creationId xmlns:p14="http://schemas.microsoft.com/office/powerpoint/2010/main" val="2010230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an in business suit, head on hand, looking at laptop"/>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2302" r="24460"/>
          <a:stretch/>
        </p:blipFill>
        <p:spPr bwMode="auto">
          <a:xfrm>
            <a:off x="6477000" y="-55625"/>
            <a:ext cx="5638800" cy="706472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descr="&quot; &quot;"/>
          <p:cNvSpPr/>
          <p:nvPr/>
        </p:nvSpPr>
        <p:spPr>
          <a:xfrm>
            <a:off x="-10886" y="1952738"/>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descr="&quot; &quot;"/>
          <p:cNvSpPr/>
          <p:nvPr/>
        </p:nvSpPr>
        <p:spPr>
          <a:xfrm>
            <a:off x="0" y="-9695"/>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descr="&quot; &quot;"/>
          <p:cNvSpPr/>
          <p:nvPr/>
        </p:nvSpPr>
        <p:spPr>
          <a:xfrm>
            <a:off x="-10886" y="3962400"/>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descr="&quot; &quot;"/>
          <p:cNvSpPr/>
          <p:nvPr/>
        </p:nvSpPr>
        <p:spPr>
          <a:xfrm>
            <a:off x="0" y="5877038"/>
            <a:ext cx="6487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381001" y="-76200"/>
            <a:ext cx="7162799" cy="6858000"/>
          </a:xfrm>
        </p:spPr>
        <p:txBody>
          <a:bodyPr>
            <a:noAutofit/>
          </a:bodyPr>
          <a:lstStyle/>
          <a:p>
            <a:pPr>
              <a:lnSpc>
                <a:spcPts val="7800"/>
              </a:lnSpc>
              <a:spcBef>
                <a:spcPts val="600"/>
              </a:spcBef>
              <a:spcAft>
                <a:spcPts val="3600"/>
              </a:spcAft>
            </a:pPr>
            <a:r>
              <a:rPr lang="en-US" sz="5400" b="1" u="sng" dirty="0" smtClean="0">
                <a:effectLst>
                  <a:outerShdw blurRad="38100" dist="38100" dir="2700000" algn="tl">
                    <a:srgbClr val="000000">
                      <a:alpha val="43137"/>
                    </a:srgbClr>
                  </a:outerShdw>
                </a:effectLst>
              </a:rPr>
              <a:t>Impacts of poor usability</a:t>
            </a:r>
            <a:r>
              <a:rPr lang="en-US" sz="5400" dirty="0" smtClean="0"/>
              <a:t/>
            </a:r>
            <a:br>
              <a:rPr lang="en-US" sz="5400" dirty="0" smtClean="0"/>
            </a:br>
            <a:r>
              <a:rPr lang="en-US" sz="5400" dirty="0" smtClean="0"/>
              <a:t>User frustration</a:t>
            </a:r>
            <a:r>
              <a:rPr lang="en-US" sz="5400" dirty="0"/>
              <a:t/>
            </a:r>
            <a:br>
              <a:rPr lang="en-US" sz="5400" dirty="0"/>
            </a:br>
            <a:r>
              <a:rPr lang="en-US" sz="5400" dirty="0" smtClean="0"/>
              <a:t>Increased task time</a:t>
            </a:r>
            <a:br>
              <a:rPr lang="en-US" sz="5400" dirty="0" smtClean="0"/>
            </a:br>
            <a:r>
              <a:rPr lang="en-US" sz="5400" dirty="0" smtClean="0"/>
              <a:t>Work-</a:t>
            </a:r>
            <a:r>
              <a:rPr lang="en-US" sz="5400" dirty="0" err="1" smtClean="0"/>
              <a:t>arounds</a:t>
            </a:r>
            <a:r>
              <a:rPr lang="en-US" sz="5400" dirty="0" smtClean="0"/>
              <a:t> </a:t>
            </a:r>
            <a:br>
              <a:rPr lang="en-US" sz="5400" dirty="0" smtClean="0"/>
            </a:br>
            <a:r>
              <a:rPr lang="en-US" sz="5400" dirty="0" smtClean="0"/>
              <a:t>User error</a:t>
            </a:r>
            <a:r>
              <a:rPr lang="en-US" sz="5400" dirty="0"/>
              <a:t/>
            </a:r>
            <a:br>
              <a:rPr lang="en-US" sz="5400" dirty="0"/>
            </a:br>
            <a:r>
              <a:rPr lang="en-US" sz="5400" dirty="0" smtClean="0"/>
              <a:t>Training costs</a:t>
            </a:r>
            <a:r>
              <a:rPr lang="en-US" sz="5400" dirty="0"/>
              <a:t/>
            </a:r>
            <a:br>
              <a:rPr lang="en-US" sz="5400" dirty="0"/>
            </a:br>
            <a:r>
              <a:rPr lang="en-US" sz="5400" b="1" dirty="0" smtClean="0"/>
              <a:t>HIT system re-work</a:t>
            </a:r>
            <a:endParaRPr lang="en-US" sz="6600" b="1" dirty="0"/>
          </a:p>
        </p:txBody>
      </p:sp>
    </p:spTree>
    <p:extLst>
      <p:ext uri="{BB962C8B-B14F-4D97-AF65-F5344CB8AC3E}">
        <p14:creationId xmlns:p14="http://schemas.microsoft.com/office/powerpoint/2010/main" val="1550875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2286000" y="241762"/>
            <a:ext cx="7620000" cy="1143000"/>
          </a:xfrm>
        </p:spPr>
        <p:txBody>
          <a:bodyPr>
            <a:normAutofit/>
          </a:bodyPr>
          <a:lstStyle/>
          <a:p>
            <a:pPr algn="ctr"/>
            <a:r>
              <a:rPr lang="en-US" sz="6000" dirty="0" smtClean="0"/>
              <a:t>Poll Question</a:t>
            </a:r>
            <a:endParaRPr lang="en-US" sz="6000" dirty="0"/>
          </a:p>
        </p:txBody>
      </p:sp>
      <p:sp>
        <p:nvSpPr>
          <p:cNvPr id="3" name="Rectangle 2" descr="What is the biggest impact of usability problems with some of the health IT systems that you have used? &#10;"/>
          <p:cNvSpPr/>
          <p:nvPr/>
        </p:nvSpPr>
        <p:spPr>
          <a:xfrm>
            <a:off x="355600" y="1469396"/>
            <a:ext cx="10871200" cy="1938992"/>
          </a:xfrm>
          <a:prstGeom prst="rect">
            <a:avLst/>
          </a:prstGeom>
        </p:spPr>
        <p:txBody>
          <a:bodyPr wrap="square">
            <a:spAutoFit/>
          </a:bodyPr>
          <a:lstStyle/>
          <a:p>
            <a:r>
              <a:rPr lang="en-US" sz="4000" dirty="0" smtClean="0"/>
              <a:t>What is the biggest impact of usability problems with some of the health IT systems that you have used? </a:t>
            </a:r>
            <a:endParaRPr lang="en-US" sz="4000" dirty="0"/>
          </a:p>
        </p:txBody>
      </p:sp>
      <p:sp>
        <p:nvSpPr>
          <p:cNvPr id="5" name="Content Placeholder 4"/>
          <p:cNvSpPr>
            <a:spLocks noGrp="1"/>
          </p:cNvSpPr>
          <p:nvPr>
            <p:ph idx="1"/>
          </p:nvPr>
        </p:nvSpPr>
        <p:spPr>
          <a:xfrm>
            <a:off x="254000" y="3581400"/>
            <a:ext cx="5892800" cy="2890630"/>
          </a:xfrm>
        </p:spPr>
        <p:txBody>
          <a:bodyPr>
            <a:noAutofit/>
          </a:bodyPr>
          <a:lstStyle/>
          <a:p>
            <a:pPr marL="1027113" indent="-561975">
              <a:buFont typeface="+mj-lt"/>
              <a:buAutoNum type="alphaUcPeriod"/>
            </a:pPr>
            <a:r>
              <a:rPr lang="en-US" sz="3200" dirty="0"/>
              <a:t>User </a:t>
            </a:r>
            <a:r>
              <a:rPr lang="en-US" sz="3200" dirty="0" smtClean="0"/>
              <a:t>frustration</a:t>
            </a:r>
          </a:p>
          <a:p>
            <a:pPr marL="1027113" indent="-561975">
              <a:buFont typeface="+mj-lt"/>
              <a:buAutoNum type="alphaUcPeriod"/>
            </a:pPr>
            <a:r>
              <a:rPr lang="en-US" sz="3200" dirty="0"/>
              <a:t>Increased task </a:t>
            </a:r>
            <a:r>
              <a:rPr lang="en-US" sz="3200" dirty="0" smtClean="0"/>
              <a:t>time</a:t>
            </a:r>
          </a:p>
          <a:p>
            <a:pPr marL="1027113" indent="-561975">
              <a:buFont typeface="+mj-lt"/>
              <a:buAutoNum type="alphaUcPeriod"/>
            </a:pPr>
            <a:r>
              <a:rPr lang="en-US" sz="3200" dirty="0" smtClean="0"/>
              <a:t>Work-</a:t>
            </a:r>
            <a:r>
              <a:rPr lang="en-US" sz="3200" dirty="0" err="1" smtClean="0"/>
              <a:t>arounds</a:t>
            </a:r>
            <a:endParaRPr lang="en-US" sz="3200" dirty="0" smtClean="0"/>
          </a:p>
          <a:p>
            <a:pPr marL="1027113" indent="-561975">
              <a:buFont typeface="+mj-lt"/>
              <a:buAutoNum type="alphaUcPeriod"/>
            </a:pPr>
            <a:r>
              <a:rPr lang="en-US" sz="3200" dirty="0" smtClean="0"/>
              <a:t> User error</a:t>
            </a:r>
          </a:p>
        </p:txBody>
      </p:sp>
      <p:pic>
        <p:nvPicPr>
          <p:cNvPr id="8"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16924" y="102524"/>
            <a:ext cx="1421476" cy="142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1263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0" y="241762"/>
            <a:ext cx="7620000" cy="1143000"/>
          </a:xfrm>
        </p:spPr>
        <p:txBody>
          <a:bodyPr>
            <a:normAutofit/>
          </a:bodyPr>
          <a:lstStyle/>
          <a:p>
            <a:pPr algn="ctr"/>
            <a:r>
              <a:rPr lang="en-US" sz="6000" dirty="0" smtClean="0"/>
              <a:t>Poll Question</a:t>
            </a:r>
            <a:endParaRPr lang="en-US" sz="6000" dirty="0"/>
          </a:p>
        </p:txBody>
      </p:sp>
      <p:sp>
        <p:nvSpPr>
          <p:cNvPr id="5" name="Content Placeholder 4"/>
          <p:cNvSpPr>
            <a:spLocks noGrp="1"/>
          </p:cNvSpPr>
          <p:nvPr>
            <p:ph idx="1"/>
          </p:nvPr>
        </p:nvSpPr>
        <p:spPr>
          <a:xfrm>
            <a:off x="406400" y="1600200"/>
            <a:ext cx="11379200" cy="4876800"/>
          </a:xfrm>
        </p:spPr>
        <p:txBody>
          <a:bodyPr>
            <a:normAutofit fontScale="92500" lnSpcReduction="20000"/>
          </a:bodyPr>
          <a:lstStyle/>
          <a:p>
            <a:pPr marL="0" indent="0">
              <a:lnSpc>
                <a:spcPts val="5300"/>
              </a:lnSpc>
              <a:buNone/>
            </a:pPr>
            <a:r>
              <a:rPr lang="en-US" sz="4700" dirty="0"/>
              <a:t>What role do you have or would you likely have in a VA health IT project?</a:t>
            </a:r>
          </a:p>
          <a:p>
            <a:pPr marL="1027113" indent="-561975">
              <a:buFont typeface="+mj-lt"/>
              <a:buAutoNum type="alphaUcPeriod"/>
            </a:pPr>
            <a:r>
              <a:rPr lang="en-US" sz="4200" dirty="0"/>
              <a:t>Stakeholder</a:t>
            </a:r>
          </a:p>
          <a:p>
            <a:pPr marL="1027113" indent="-561975">
              <a:buFont typeface="+mj-lt"/>
              <a:buAutoNum type="alphaUcPeriod"/>
            </a:pPr>
            <a:r>
              <a:rPr lang="en-US" sz="4200" dirty="0"/>
              <a:t>Project Manager</a:t>
            </a:r>
          </a:p>
          <a:p>
            <a:pPr marL="1027113" indent="-561975">
              <a:buFont typeface="+mj-lt"/>
              <a:buAutoNum type="alphaUcPeriod"/>
            </a:pPr>
            <a:r>
              <a:rPr lang="en-US" sz="4200" dirty="0" smtClean="0"/>
              <a:t>Development </a:t>
            </a:r>
            <a:r>
              <a:rPr lang="en-US" sz="4200" dirty="0"/>
              <a:t>T</a:t>
            </a:r>
            <a:r>
              <a:rPr lang="en-US" sz="4200" dirty="0" smtClean="0"/>
              <a:t>eam Member </a:t>
            </a:r>
            <a:endParaRPr lang="en-US" sz="4200" dirty="0"/>
          </a:p>
          <a:p>
            <a:pPr marL="1027113" indent="-561975">
              <a:buFont typeface="+mj-lt"/>
              <a:buAutoNum type="alphaUcPeriod"/>
            </a:pPr>
            <a:r>
              <a:rPr lang="en-US" sz="4200" dirty="0" smtClean="0"/>
              <a:t>Subject </a:t>
            </a:r>
            <a:r>
              <a:rPr lang="en-US" sz="4200" dirty="0"/>
              <a:t>Matter Expert</a:t>
            </a:r>
          </a:p>
          <a:p>
            <a:pPr marL="1027113" indent="-561975">
              <a:buFont typeface="+mj-lt"/>
              <a:buAutoNum type="alphaUcPeriod"/>
            </a:pPr>
            <a:r>
              <a:rPr lang="en-US" sz="4200" dirty="0"/>
              <a:t>Usability Specialist</a:t>
            </a:r>
          </a:p>
          <a:p>
            <a:pPr marL="1027113" indent="-561975">
              <a:buFont typeface="+mj-lt"/>
              <a:buAutoNum type="alphaUcPeriod"/>
            </a:pPr>
            <a:r>
              <a:rPr lang="en-US" sz="4200" dirty="0"/>
              <a:t>Health IT User</a:t>
            </a:r>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16924" y="102524"/>
            <a:ext cx="1421476" cy="142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4600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9479" y="884237"/>
            <a:ext cx="10515600" cy="1325563"/>
          </a:xfrm>
        </p:spPr>
        <p:txBody>
          <a:bodyPr>
            <a:normAutofit/>
          </a:bodyPr>
          <a:lstStyle/>
          <a:p>
            <a:pPr algn="ctr"/>
            <a:r>
              <a:rPr lang="en-US" dirty="0" smtClean="0"/>
              <a:t>Engineering usability into </a:t>
            </a:r>
            <a:endParaRPr lang="en-US" dirty="0"/>
          </a:p>
        </p:txBody>
      </p:sp>
      <p:pic>
        <p:nvPicPr>
          <p:cNvPr id="9" name="Picture 8" descr="VA"/>
          <p:cNvPicPr>
            <a:picLocks noChangeAspect="1"/>
          </p:cNvPicPr>
          <p:nvPr/>
        </p:nvPicPr>
        <p:blipFill>
          <a:blip r:embed="rId3"/>
          <a:stretch>
            <a:fillRect/>
          </a:stretch>
        </p:blipFill>
        <p:spPr>
          <a:xfrm>
            <a:off x="913163" y="2001954"/>
            <a:ext cx="2081831" cy="2678378"/>
          </a:xfrm>
          <a:prstGeom prst="rect">
            <a:avLst/>
          </a:prstGeom>
        </p:spPr>
      </p:pic>
      <p:sp>
        <p:nvSpPr>
          <p:cNvPr id="7" name="Rectangle 6" descr="Health IT System"/>
          <p:cNvSpPr/>
          <p:nvPr/>
        </p:nvSpPr>
        <p:spPr>
          <a:xfrm>
            <a:off x="3023569" y="2556313"/>
            <a:ext cx="8711231" cy="1569660"/>
          </a:xfrm>
          <a:prstGeom prst="rect">
            <a:avLst/>
          </a:prstGeom>
        </p:spPr>
        <p:txBody>
          <a:bodyPr wrap="none">
            <a:spAutoFit/>
          </a:bodyPr>
          <a:lstStyle/>
          <a:p>
            <a:r>
              <a:rPr lang="en-US" sz="9600" dirty="0" smtClean="0">
                <a:solidFill>
                  <a:schemeClr val="accent4"/>
                </a:solidFill>
              </a:rPr>
              <a:t>Health IT system </a:t>
            </a:r>
            <a:endParaRPr lang="en-US" dirty="0">
              <a:solidFill>
                <a:schemeClr val="accent4"/>
              </a:solidFill>
            </a:endParaRPr>
          </a:p>
        </p:txBody>
      </p:sp>
      <p:sp>
        <p:nvSpPr>
          <p:cNvPr id="6" name="Rectangle 5" descr="development and procurement"/>
          <p:cNvSpPr/>
          <p:nvPr/>
        </p:nvSpPr>
        <p:spPr>
          <a:xfrm>
            <a:off x="0" y="4648200"/>
            <a:ext cx="12191999" cy="769441"/>
          </a:xfrm>
          <a:prstGeom prst="rect">
            <a:avLst/>
          </a:prstGeom>
        </p:spPr>
        <p:txBody>
          <a:bodyPr wrap="square">
            <a:spAutoFit/>
          </a:bodyPr>
          <a:lstStyle/>
          <a:p>
            <a:pPr algn="ctr"/>
            <a:r>
              <a:rPr lang="en-US" sz="4400" i="1" dirty="0" smtClean="0"/>
              <a:t>development </a:t>
            </a:r>
            <a:r>
              <a:rPr lang="en-US" sz="4400" i="1" dirty="0"/>
              <a:t>and </a:t>
            </a:r>
            <a:r>
              <a:rPr lang="en-US" sz="4400" i="1" dirty="0" smtClean="0"/>
              <a:t>procurement</a:t>
            </a:r>
            <a:endParaRPr lang="en-US" sz="4400" i="1" dirty="0"/>
          </a:p>
        </p:txBody>
      </p:sp>
    </p:spTree>
    <p:extLst>
      <p:ext uri="{BB962C8B-B14F-4D97-AF65-F5344CB8AC3E}">
        <p14:creationId xmlns:p14="http://schemas.microsoft.com/office/powerpoint/2010/main" val="11342843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2286000" y="241762"/>
            <a:ext cx="7620000" cy="1143000"/>
          </a:xfrm>
        </p:spPr>
        <p:txBody>
          <a:bodyPr>
            <a:normAutofit/>
          </a:bodyPr>
          <a:lstStyle/>
          <a:p>
            <a:pPr algn="ctr"/>
            <a:r>
              <a:rPr lang="en-US" sz="6000" dirty="0" smtClean="0"/>
              <a:t>Poll Results</a:t>
            </a:r>
            <a:endParaRPr lang="en-US" sz="6000" dirty="0"/>
          </a:p>
        </p:txBody>
      </p:sp>
      <p:sp>
        <p:nvSpPr>
          <p:cNvPr id="3" name="Rectangle 2" descr="What is the biggest impact of usability problems with some of the health IT systems that you have used? &#10;"/>
          <p:cNvSpPr/>
          <p:nvPr/>
        </p:nvSpPr>
        <p:spPr>
          <a:xfrm>
            <a:off x="355600" y="1469396"/>
            <a:ext cx="10871200" cy="1323439"/>
          </a:xfrm>
          <a:prstGeom prst="rect">
            <a:avLst/>
          </a:prstGeom>
        </p:spPr>
        <p:txBody>
          <a:bodyPr wrap="square">
            <a:spAutoFit/>
          </a:bodyPr>
          <a:lstStyle/>
          <a:p>
            <a:r>
              <a:rPr lang="en-US" sz="4000" dirty="0" smtClean="0"/>
              <a:t>What is the biggest impact of usability problems with health IT systems you have used? </a:t>
            </a:r>
            <a:endParaRPr lang="en-US" sz="4000" dirty="0"/>
          </a:p>
        </p:txBody>
      </p:sp>
      <p:sp>
        <p:nvSpPr>
          <p:cNvPr id="5" name="Content Placeholder 4"/>
          <p:cNvSpPr>
            <a:spLocks noGrp="1"/>
          </p:cNvSpPr>
          <p:nvPr>
            <p:ph idx="1"/>
          </p:nvPr>
        </p:nvSpPr>
        <p:spPr>
          <a:xfrm>
            <a:off x="254000" y="2738230"/>
            <a:ext cx="5892800" cy="4038600"/>
          </a:xfrm>
        </p:spPr>
        <p:txBody>
          <a:bodyPr>
            <a:noAutofit/>
          </a:bodyPr>
          <a:lstStyle/>
          <a:p>
            <a:pPr marL="1027113" indent="-561975">
              <a:buFont typeface="+mj-lt"/>
              <a:buAutoNum type="alphaUcPeriod"/>
            </a:pPr>
            <a:r>
              <a:rPr lang="en-US" sz="3200" dirty="0"/>
              <a:t>User </a:t>
            </a:r>
            <a:r>
              <a:rPr lang="en-US" sz="3200" dirty="0" smtClean="0"/>
              <a:t>frustration</a:t>
            </a:r>
          </a:p>
          <a:p>
            <a:pPr marL="1027113" indent="-561975">
              <a:buFont typeface="+mj-lt"/>
              <a:buAutoNum type="alphaUcPeriod"/>
            </a:pPr>
            <a:r>
              <a:rPr lang="en-US" sz="3200" dirty="0"/>
              <a:t>Increased task </a:t>
            </a:r>
            <a:r>
              <a:rPr lang="en-US" sz="3200" dirty="0" smtClean="0"/>
              <a:t>time</a:t>
            </a:r>
          </a:p>
          <a:p>
            <a:pPr marL="1027113" indent="-561975">
              <a:buFont typeface="+mj-lt"/>
              <a:buAutoNum type="alphaUcPeriod"/>
            </a:pPr>
            <a:r>
              <a:rPr lang="en-US" sz="3200" dirty="0" smtClean="0"/>
              <a:t>Work-</a:t>
            </a:r>
            <a:r>
              <a:rPr lang="en-US" sz="3200" dirty="0" err="1" smtClean="0"/>
              <a:t>arounds</a:t>
            </a:r>
            <a:endParaRPr lang="en-US" sz="3200" dirty="0" smtClean="0"/>
          </a:p>
          <a:p>
            <a:pPr marL="1027113" indent="-561975">
              <a:buFont typeface="+mj-lt"/>
              <a:buAutoNum type="alphaUcPeriod"/>
            </a:pPr>
            <a:r>
              <a:rPr lang="en-US" sz="3200" dirty="0" smtClean="0"/>
              <a:t> User error</a:t>
            </a:r>
          </a:p>
        </p:txBody>
      </p:sp>
      <p:pic>
        <p:nvPicPr>
          <p:cNvPr id="8"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16924" y="102524"/>
            <a:ext cx="1421476" cy="142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3582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2286000" y="241762"/>
            <a:ext cx="7620000" cy="1143000"/>
          </a:xfrm>
        </p:spPr>
        <p:txBody>
          <a:bodyPr>
            <a:normAutofit/>
          </a:bodyPr>
          <a:lstStyle/>
          <a:p>
            <a:pPr algn="ctr"/>
            <a:r>
              <a:rPr lang="en-US" sz="6000" dirty="0" smtClean="0"/>
              <a:t>Poll Results</a:t>
            </a:r>
            <a:endParaRPr lang="en-US" sz="6000" dirty="0"/>
          </a:p>
        </p:txBody>
      </p:sp>
      <p:sp>
        <p:nvSpPr>
          <p:cNvPr id="3" name="Rectangle 2" descr="What is the biggest impact of usability problems with some of the health IT systems that you have used? &#10;"/>
          <p:cNvSpPr/>
          <p:nvPr/>
        </p:nvSpPr>
        <p:spPr>
          <a:xfrm>
            <a:off x="355600" y="1469396"/>
            <a:ext cx="10871200" cy="1323439"/>
          </a:xfrm>
          <a:prstGeom prst="rect">
            <a:avLst/>
          </a:prstGeom>
        </p:spPr>
        <p:txBody>
          <a:bodyPr wrap="square">
            <a:spAutoFit/>
          </a:bodyPr>
          <a:lstStyle/>
          <a:p>
            <a:r>
              <a:rPr lang="en-US" sz="4000" dirty="0" smtClean="0"/>
              <a:t>What is the biggest impact of usability problems with health IT systems you have used? </a:t>
            </a:r>
            <a:endParaRPr lang="en-US" sz="4000" dirty="0"/>
          </a:p>
        </p:txBody>
      </p:sp>
      <p:sp>
        <p:nvSpPr>
          <p:cNvPr id="5" name="Content Placeholder 4"/>
          <p:cNvSpPr>
            <a:spLocks noGrp="1"/>
          </p:cNvSpPr>
          <p:nvPr>
            <p:ph idx="1"/>
          </p:nvPr>
        </p:nvSpPr>
        <p:spPr>
          <a:xfrm>
            <a:off x="254000" y="2738230"/>
            <a:ext cx="5892800" cy="4038600"/>
          </a:xfrm>
        </p:spPr>
        <p:txBody>
          <a:bodyPr>
            <a:noAutofit/>
          </a:bodyPr>
          <a:lstStyle/>
          <a:p>
            <a:pPr marL="1027113" indent="-561975">
              <a:buFont typeface="+mj-lt"/>
              <a:buAutoNum type="alphaUcPeriod"/>
            </a:pPr>
            <a:r>
              <a:rPr lang="en-US" sz="3200" dirty="0"/>
              <a:t>User </a:t>
            </a:r>
            <a:r>
              <a:rPr lang="en-US" sz="3200" dirty="0" smtClean="0"/>
              <a:t>frustration</a:t>
            </a:r>
          </a:p>
          <a:p>
            <a:pPr marL="1027113" indent="-561975">
              <a:buFont typeface="+mj-lt"/>
              <a:buAutoNum type="alphaUcPeriod"/>
            </a:pPr>
            <a:r>
              <a:rPr lang="en-US" sz="3200" dirty="0"/>
              <a:t>Increased task </a:t>
            </a:r>
            <a:r>
              <a:rPr lang="en-US" sz="3200" dirty="0" smtClean="0"/>
              <a:t>time</a:t>
            </a:r>
          </a:p>
          <a:p>
            <a:pPr marL="1027113" indent="-561975">
              <a:buFont typeface="+mj-lt"/>
              <a:buAutoNum type="alphaUcPeriod"/>
            </a:pPr>
            <a:r>
              <a:rPr lang="en-US" sz="3200" dirty="0" smtClean="0"/>
              <a:t>Work-</a:t>
            </a:r>
            <a:r>
              <a:rPr lang="en-US" sz="3200" dirty="0" err="1" smtClean="0"/>
              <a:t>arounds</a:t>
            </a:r>
            <a:endParaRPr lang="en-US" sz="3200" dirty="0" smtClean="0"/>
          </a:p>
          <a:p>
            <a:pPr marL="1027113" indent="-561975">
              <a:buFont typeface="+mj-lt"/>
              <a:buAutoNum type="alphaUcPeriod"/>
            </a:pPr>
            <a:r>
              <a:rPr lang="en-US" sz="3200" dirty="0" smtClean="0"/>
              <a:t> User error</a:t>
            </a:r>
          </a:p>
        </p:txBody>
      </p:sp>
      <p:pic>
        <p:nvPicPr>
          <p:cNvPr id="8"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16924" y="102524"/>
            <a:ext cx="1421476" cy="142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8491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erson drawing on chalkboard at desk. Chalkboard shows pie graphs and the terms ROI, marketing, success, branding, target, profit"/>
          <p:cNvPicPr>
            <a:picLocks noGrp="1" noChangeAspect="1"/>
          </p:cNvPicPr>
          <p:nvPr>
            <p:ph sz="half" idx="1"/>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306324"/>
            <a:ext cx="12192000" cy="8132064"/>
          </a:xfrm>
        </p:spPr>
      </p:pic>
      <p:sp>
        <p:nvSpPr>
          <p:cNvPr id="2" name="Title 1"/>
          <p:cNvSpPr>
            <a:spLocks noGrp="1"/>
          </p:cNvSpPr>
          <p:nvPr>
            <p:ph type="title"/>
          </p:nvPr>
        </p:nvSpPr>
        <p:spPr>
          <a:xfrm>
            <a:off x="457200" y="381000"/>
            <a:ext cx="7772400" cy="1325563"/>
          </a:xfrm>
          <a:gradFill>
            <a:gsLst>
              <a:gs pos="0">
                <a:schemeClr val="accent2">
                  <a:lumMod val="110000"/>
                  <a:satMod val="105000"/>
                  <a:tint val="67000"/>
                  <a:alpha val="59000"/>
                </a:schemeClr>
              </a:gs>
              <a:gs pos="50000">
                <a:schemeClr val="accent2">
                  <a:lumMod val="105000"/>
                  <a:satMod val="103000"/>
                  <a:tint val="73000"/>
                </a:schemeClr>
              </a:gs>
              <a:gs pos="100000">
                <a:schemeClr val="accent2">
                  <a:lumMod val="105000"/>
                  <a:satMod val="109000"/>
                  <a:tint val="81000"/>
                </a:schemeClr>
              </a:gs>
            </a:gsLst>
          </a:gradFill>
        </p:spPr>
        <p:style>
          <a:lnRef idx="1">
            <a:schemeClr val="accent2"/>
          </a:lnRef>
          <a:fillRef idx="2">
            <a:schemeClr val="accent2"/>
          </a:fillRef>
          <a:effectRef idx="1">
            <a:schemeClr val="accent2"/>
          </a:effectRef>
          <a:fontRef idx="minor">
            <a:schemeClr val="dk1"/>
          </a:fontRef>
        </p:style>
        <p:txBody>
          <a:bodyPr>
            <a:normAutofit/>
          </a:bodyPr>
          <a:lstStyle/>
          <a:p>
            <a:pPr algn="ctr"/>
            <a:r>
              <a:rPr lang="en-US" sz="6600" b="1" i="1" dirty="0" smtClean="0">
                <a:solidFill>
                  <a:schemeClr val="bg1"/>
                </a:solidFill>
              </a:rPr>
              <a:t>usability engineering</a:t>
            </a:r>
            <a:endParaRPr lang="en-US" sz="6600" b="1" i="1" dirty="0">
              <a:solidFill>
                <a:schemeClr val="bg1"/>
              </a:solidFill>
            </a:endParaRPr>
          </a:p>
        </p:txBody>
      </p:sp>
    </p:spTree>
    <p:extLst>
      <p:ext uri="{BB962C8B-B14F-4D97-AF65-F5344CB8AC3E}">
        <p14:creationId xmlns:p14="http://schemas.microsoft.com/office/powerpoint/2010/main" val="11441067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quot; &quot;"/>
          <p:cNvSpPr/>
          <p:nvPr/>
        </p:nvSpPr>
        <p:spPr>
          <a:xfrm>
            <a:off x="-10886" y="1952738"/>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descr="&quot; &quot;"/>
          <p:cNvSpPr/>
          <p:nvPr/>
        </p:nvSpPr>
        <p:spPr>
          <a:xfrm>
            <a:off x="0" y="-9695"/>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descr="&quot; &quot;"/>
          <p:cNvSpPr/>
          <p:nvPr/>
        </p:nvSpPr>
        <p:spPr>
          <a:xfrm>
            <a:off x="-10886" y="3962400"/>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descr="&quot; &quot;"/>
          <p:cNvSpPr/>
          <p:nvPr/>
        </p:nvSpPr>
        <p:spPr>
          <a:xfrm>
            <a:off x="0" y="5877038"/>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152401" y="0"/>
            <a:ext cx="9829799" cy="6858000"/>
          </a:xfrm>
        </p:spPr>
        <p:txBody>
          <a:bodyPr>
            <a:noAutofit/>
          </a:bodyPr>
          <a:lstStyle/>
          <a:p>
            <a:pPr>
              <a:lnSpc>
                <a:spcPts val="7800"/>
              </a:lnSpc>
              <a:spcBef>
                <a:spcPts val="600"/>
              </a:spcBef>
              <a:spcAft>
                <a:spcPts val="3600"/>
              </a:spcAft>
            </a:pPr>
            <a:r>
              <a:rPr lang="en-US" sz="5400" b="1" u="sng" dirty="0" smtClean="0">
                <a:effectLst>
                  <a:outerShdw blurRad="38100" dist="38100" dir="2700000" algn="tl">
                    <a:srgbClr val="000000">
                      <a:alpha val="43137"/>
                    </a:srgbClr>
                  </a:outerShdw>
                </a:effectLst>
              </a:rPr>
              <a:t>Investing in usability</a:t>
            </a:r>
            <a:r>
              <a:rPr lang="en-US" sz="5400" dirty="0" smtClean="0"/>
              <a:t/>
            </a:r>
            <a:br>
              <a:rPr lang="en-US" sz="5400" dirty="0" smtClean="0"/>
            </a:br>
            <a:r>
              <a:rPr lang="en-US" sz="5400" dirty="0" smtClean="0"/>
              <a:t/>
            </a:r>
            <a:br>
              <a:rPr lang="en-US" sz="5400" dirty="0" smtClean="0"/>
            </a:br>
            <a:r>
              <a:rPr lang="en-US" sz="5400" dirty="0"/>
              <a:t/>
            </a:r>
            <a:br>
              <a:rPr lang="en-US" sz="5400" dirty="0"/>
            </a:br>
            <a:r>
              <a:rPr lang="en-US" sz="5400" dirty="0" smtClean="0"/>
              <a:t/>
            </a:r>
            <a:br>
              <a:rPr lang="en-US" sz="5400" dirty="0" smtClean="0"/>
            </a:br>
            <a:r>
              <a:rPr lang="en-US" sz="5400" dirty="0"/>
              <a:t/>
            </a:r>
            <a:br>
              <a:rPr lang="en-US" sz="5400" dirty="0"/>
            </a:br>
            <a:r>
              <a:rPr lang="en-US" sz="5400" dirty="0"/>
              <a:t/>
            </a:r>
            <a:br>
              <a:rPr lang="en-US" sz="5400" dirty="0"/>
            </a:br>
            <a:endParaRPr lang="en-US" sz="6600" b="1" dirty="0"/>
          </a:p>
        </p:txBody>
      </p:sp>
    </p:spTree>
    <p:extLst>
      <p:ext uri="{BB962C8B-B14F-4D97-AF65-F5344CB8AC3E}">
        <p14:creationId xmlns:p14="http://schemas.microsoft.com/office/powerpoint/2010/main" val="104118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quot; &quot;"/>
          <p:cNvSpPr/>
          <p:nvPr/>
        </p:nvSpPr>
        <p:spPr>
          <a:xfrm>
            <a:off x="-10886" y="1952738"/>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descr="&quot; &quot;"/>
          <p:cNvSpPr/>
          <p:nvPr/>
        </p:nvSpPr>
        <p:spPr>
          <a:xfrm>
            <a:off x="0" y="-9695"/>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descr="&quot; &quot;"/>
          <p:cNvSpPr/>
          <p:nvPr/>
        </p:nvSpPr>
        <p:spPr>
          <a:xfrm>
            <a:off x="-10886" y="3962400"/>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descr="&quot; &quot;"/>
          <p:cNvSpPr/>
          <p:nvPr/>
        </p:nvSpPr>
        <p:spPr>
          <a:xfrm>
            <a:off x="0" y="5877038"/>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152401" y="0"/>
            <a:ext cx="9829799" cy="6858000"/>
          </a:xfrm>
        </p:spPr>
        <p:txBody>
          <a:bodyPr>
            <a:noAutofit/>
          </a:bodyPr>
          <a:lstStyle/>
          <a:p>
            <a:pPr>
              <a:lnSpc>
                <a:spcPts val="7800"/>
              </a:lnSpc>
              <a:spcBef>
                <a:spcPts val="600"/>
              </a:spcBef>
              <a:spcAft>
                <a:spcPts val="3600"/>
              </a:spcAft>
            </a:pPr>
            <a:r>
              <a:rPr lang="en-US" sz="5400" b="1" u="sng" dirty="0" smtClean="0">
                <a:effectLst>
                  <a:outerShdw blurRad="38100" dist="38100" dir="2700000" algn="tl">
                    <a:srgbClr val="000000">
                      <a:alpha val="43137"/>
                    </a:srgbClr>
                  </a:outerShdw>
                </a:effectLst>
              </a:rPr>
              <a:t>Investing in usability</a:t>
            </a:r>
            <a:r>
              <a:rPr lang="en-US" sz="5400" dirty="0" smtClean="0"/>
              <a:t/>
            </a:r>
            <a:br>
              <a:rPr lang="en-US" sz="5400" dirty="0" smtClean="0"/>
            </a:br>
            <a:r>
              <a:rPr lang="en-US" sz="5400" b="1" dirty="0" smtClean="0"/>
              <a:t>Additional project work</a:t>
            </a:r>
            <a:r>
              <a:rPr lang="en-US" sz="5400" dirty="0"/>
              <a:t/>
            </a:r>
            <a:br>
              <a:rPr lang="en-US" sz="5400" dirty="0"/>
            </a:br>
            <a:r>
              <a:rPr lang="en-US" sz="5400" dirty="0" smtClean="0"/>
              <a:t> </a:t>
            </a:r>
            <a:br>
              <a:rPr lang="en-US" sz="5400" dirty="0" smtClean="0"/>
            </a:br>
            <a:r>
              <a:rPr lang="en-US" sz="5400" dirty="0" smtClean="0"/>
              <a:t> </a:t>
            </a:r>
            <a:r>
              <a:rPr lang="en-US" sz="5400" dirty="0"/>
              <a:t/>
            </a:r>
            <a:br>
              <a:rPr lang="en-US" sz="5400" dirty="0"/>
            </a:br>
            <a:r>
              <a:rPr lang="en-US" sz="5400" dirty="0" smtClean="0"/>
              <a:t> </a:t>
            </a:r>
            <a:r>
              <a:rPr lang="en-US" sz="5400" dirty="0"/>
              <a:t/>
            </a:r>
            <a:br>
              <a:rPr lang="en-US" sz="5400" dirty="0"/>
            </a:br>
            <a:r>
              <a:rPr lang="en-US" sz="5400" dirty="0" smtClean="0"/>
              <a:t> </a:t>
            </a:r>
            <a:r>
              <a:rPr lang="en-US" sz="5400" dirty="0"/>
              <a:t/>
            </a:r>
            <a:br>
              <a:rPr lang="en-US" sz="5400" dirty="0"/>
            </a:br>
            <a:endParaRPr lang="en-US" sz="6600" b="1" dirty="0"/>
          </a:p>
        </p:txBody>
      </p:sp>
      <p:sp>
        <p:nvSpPr>
          <p:cNvPr id="8" name="Rectangle 7" descr="dollar sign"/>
          <p:cNvSpPr/>
          <p:nvPr/>
        </p:nvSpPr>
        <p:spPr>
          <a:xfrm>
            <a:off x="7391400" y="1752600"/>
            <a:ext cx="4038600" cy="449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300" dirty="0" smtClean="0">
                <a:solidFill>
                  <a:schemeClr val="accent2">
                    <a:lumMod val="60000"/>
                    <a:lumOff val="40000"/>
                  </a:schemeClr>
                </a:solidFill>
              </a:rPr>
              <a:t>$</a:t>
            </a:r>
            <a:endParaRPr lang="en-US" sz="41300" dirty="0">
              <a:solidFill>
                <a:schemeClr val="accent2">
                  <a:lumMod val="60000"/>
                  <a:lumOff val="40000"/>
                </a:schemeClr>
              </a:solidFill>
            </a:endParaRPr>
          </a:p>
        </p:txBody>
      </p:sp>
    </p:spTree>
    <p:extLst>
      <p:ext uri="{BB962C8B-B14F-4D97-AF65-F5344CB8AC3E}">
        <p14:creationId xmlns:p14="http://schemas.microsoft.com/office/powerpoint/2010/main" val="1372398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quot; &quot;"/>
          <p:cNvSpPr/>
          <p:nvPr/>
        </p:nvSpPr>
        <p:spPr>
          <a:xfrm>
            <a:off x="-10886" y="1952738"/>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descr="&quot; &quot;"/>
          <p:cNvSpPr/>
          <p:nvPr/>
        </p:nvSpPr>
        <p:spPr>
          <a:xfrm>
            <a:off x="0" y="-9695"/>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descr="&quot; &quot;"/>
          <p:cNvSpPr/>
          <p:nvPr/>
        </p:nvSpPr>
        <p:spPr>
          <a:xfrm>
            <a:off x="-10886" y="3962400"/>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descr="&quot; &quot;"/>
          <p:cNvSpPr/>
          <p:nvPr/>
        </p:nvSpPr>
        <p:spPr>
          <a:xfrm>
            <a:off x="0" y="5877038"/>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152401" y="0"/>
            <a:ext cx="9829799" cy="6858000"/>
          </a:xfrm>
        </p:spPr>
        <p:txBody>
          <a:bodyPr>
            <a:noAutofit/>
          </a:bodyPr>
          <a:lstStyle/>
          <a:p>
            <a:pPr>
              <a:lnSpc>
                <a:spcPts val="7800"/>
              </a:lnSpc>
              <a:spcBef>
                <a:spcPts val="600"/>
              </a:spcBef>
              <a:spcAft>
                <a:spcPts val="3600"/>
              </a:spcAft>
            </a:pPr>
            <a:r>
              <a:rPr lang="en-US" sz="5400" b="1" u="sng" dirty="0" smtClean="0">
                <a:effectLst>
                  <a:outerShdw blurRad="38100" dist="38100" dir="2700000" algn="tl">
                    <a:srgbClr val="000000">
                      <a:alpha val="43137"/>
                    </a:srgbClr>
                  </a:outerShdw>
                </a:effectLst>
              </a:rPr>
              <a:t>Investing in usability</a:t>
            </a:r>
            <a:r>
              <a:rPr lang="en-US" sz="5400" dirty="0" smtClean="0"/>
              <a:t/>
            </a:r>
            <a:br>
              <a:rPr lang="en-US" sz="5400" dirty="0" smtClean="0"/>
            </a:br>
            <a:r>
              <a:rPr lang="en-US" sz="5400" dirty="0" smtClean="0"/>
              <a:t>Additional project work</a:t>
            </a:r>
            <a:r>
              <a:rPr lang="en-US" sz="5400" dirty="0"/>
              <a:t/>
            </a:r>
            <a:br>
              <a:rPr lang="en-US" sz="5400" dirty="0"/>
            </a:br>
            <a:r>
              <a:rPr lang="en-US" sz="5400" b="1" dirty="0" smtClean="0"/>
              <a:t>Extended project time</a:t>
            </a:r>
            <a:r>
              <a:rPr lang="en-US" sz="5400" dirty="0" smtClean="0"/>
              <a:t/>
            </a:r>
            <a:br>
              <a:rPr lang="en-US" sz="5400" dirty="0" smtClean="0"/>
            </a:br>
            <a:r>
              <a:rPr lang="en-US" sz="5400" dirty="0" smtClean="0"/>
              <a:t> </a:t>
            </a:r>
            <a:r>
              <a:rPr lang="en-US" sz="5400" dirty="0"/>
              <a:t/>
            </a:r>
            <a:br>
              <a:rPr lang="en-US" sz="5400" dirty="0"/>
            </a:br>
            <a:r>
              <a:rPr lang="en-US" sz="5400" dirty="0" smtClean="0"/>
              <a:t> </a:t>
            </a:r>
            <a:r>
              <a:rPr lang="en-US" sz="5400" dirty="0"/>
              <a:t/>
            </a:r>
            <a:br>
              <a:rPr lang="en-US" sz="5400" dirty="0"/>
            </a:br>
            <a:r>
              <a:rPr lang="en-US" sz="5400" dirty="0" smtClean="0"/>
              <a:t> </a:t>
            </a:r>
            <a:r>
              <a:rPr lang="en-US" sz="5400" dirty="0"/>
              <a:t/>
            </a:r>
            <a:br>
              <a:rPr lang="en-US" sz="5400" dirty="0"/>
            </a:br>
            <a:endParaRPr lang="en-US" sz="6600" b="1" dirty="0"/>
          </a:p>
        </p:txBody>
      </p:sp>
      <p:pic>
        <p:nvPicPr>
          <p:cNvPr id="9" name="Picture 8" descr="clock"/>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73182" b="93523" l="27500" r="50000">
                        <a14:foregroundMark x1="38750" y1="76705" x2="39091" y2="87273"/>
                        <a14:foregroundMark x1="35568" y1="83750" x2="42386" y2="85455"/>
                        <a14:foregroundMark x1="41364" y1="79886" x2="41364" y2="83523"/>
                      </a14:backgroundRemoval>
                    </a14:imgEffect>
                  </a14:imgLayer>
                </a14:imgProps>
              </a:ext>
              <a:ext uri="{28A0092B-C50C-407E-A947-70E740481C1C}">
                <a14:useLocalDpi xmlns:a14="http://schemas.microsoft.com/office/drawing/2010/main" val="0"/>
              </a:ext>
            </a:extLst>
          </a:blip>
          <a:srcRect l="27248" t="72251" r="49603" b="5517"/>
          <a:stretch/>
        </p:blipFill>
        <p:spPr bwMode="auto">
          <a:xfrm>
            <a:off x="7456722" y="879352"/>
            <a:ext cx="4560884" cy="437844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553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quot; &quot;"/>
          <p:cNvSpPr/>
          <p:nvPr/>
        </p:nvSpPr>
        <p:spPr>
          <a:xfrm>
            <a:off x="-10886" y="1952738"/>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descr="&quot; &quot;"/>
          <p:cNvSpPr/>
          <p:nvPr/>
        </p:nvSpPr>
        <p:spPr>
          <a:xfrm>
            <a:off x="0" y="-9695"/>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descr="&quot; &quot;"/>
          <p:cNvSpPr/>
          <p:nvPr/>
        </p:nvSpPr>
        <p:spPr>
          <a:xfrm>
            <a:off x="-10886" y="3962400"/>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descr="&quot; &quot;"/>
          <p:cNvSpPr/>
          <p:nvPr/>
        </p:nvSpPr>
        <p:spPr>
          <a:xfrm>
            <a:off x="0" y="5877038"/>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152401" y="0"/>
            <a:ext cx="9829799" cy="6858000"/>
          </a:xfrm>
        </p:spPr>
        <p:txBody>
          <a:bodyPr>
            <a:noAutofit/>
          </a:bodyPr>
          <a:lstStyle/>
          <a:p>
            <a:pPr>
              <a:lnSpc>
                <a:spcPts val="7800"/>
              </a:lnSpc>
              <a:spcBef>
                <a:spcPts val="600"/>
              </a:spcBef>
              <a:spcAft>
                <a:spcPts val="3600"/>
              </a:spcAft>
            </a:pPr>
            <a:r>
              <a:rPr lang="en-US" sz="5400" b="1" u="sng" dirty="0" smtClean="0">
                <a:effectLst>
                  <a:outerShdw blurRad="38100" dist="38100" dir="2700000" algn="tl">
                    <a:srgbClr val="000000">
                      <a:alpha val="43137"/>
                    </a:srgbClr>
                  </a:outerShdw>
                </a:effectLst>
              </a:rPr>
              <a:t>Investing in usability</a:t>
            </a:r>
            <a:r>
              <a:rPr lang="en-US" sz="5400" dirty="0" smtClean="0"/>
              <a:t/>
            </a:r>
            <a:br>
              <a:rPr lang="en-US" sz="5400" dirty="0" smtClean="0"/>
            </a:br>
            <a:r>
              <a:rPr lang="en-US" sz="5400" dirty="0" smtClean="0"/>
              <a:t>Additional project work</a:t>
            </a:r>
            <a:r>
              <a:rPr lang="en-US" sz="5400" dirty="0"/>
              <a:t/>
            </a:r>
            <a:br>
              <a:rPr lang="en-US" sz="5400" dirty="0"/>
            </a:br>
            <a:r>
              <a:rPr lang="en-US" sz="5400" dirty="0" smtClean="0"/>
              <a:t>Extended project time</a:t>
            </a:r>
            <a:br>
              <a:rPr lang="en-US" sz="5400" dirty="0" smtClean="0"/>
            </a:br>
            <a:r>
              <a:rPr lang="en-US" sz="5400" b="1" dirty="0"/>
              <a:t>Additional technical skills </a:t>
            </a:r>
            <a:r>
              <a:rPr lang="en-US" sz="5400" dirty="0"/>
              <a:t/>
            </a:r>
            <a:br>
              <a:rPr lang="en-US" sz="5400" dirty="0"/>
            </a:br>
            <a:r>
              <a:rPr lang="en-US" sz="5400" dirty="0" smtClean="0"/>
              <a:t> </a:t>
            </a:r>
            <a:r>
              <a:rPr lang="en-US" sz="5400" dirty="0"/>
              <a:t/>
            </a:r>
            <a:br>
              <a:rPr lang="en-US" sz="5400" dirty="0"/>
            </a:br>
            <a:r>
              <a:rPr lang="en-US" sz="5400" dirty="0" smtClean="0"/>
              <a:t> </a:t>
            </a:r>
            <a:r>
              <a:rPr lang="en-US" sz="5400" dirty="0"/>
              <a:t/>
            </a:r>
            <a:br>
              <a:rPr lang="en-US" sz="5400" dirty="0"/>
            </a:br>
            <a:endParaRPr lang="en-US" sz="6600" b="1" dirty="0"/>
          </a:p>
        </p:txBody>
      </p:sp>
      <p:pic>
        <p:nvPicPr>
          <p:cNvPr id="9" name="Picture 8" descr="computer window icon"/>
          <p:cNvPicPr>
            <a:picLocks noChangeAspect="1"/>
          </p:cNvPicPr>
          <p:nvPr/>
        </p:nvPicPr>
        <p:blipFill rotWithShape="1">
          <a:blip r:embed="rId3" cstate="print">
            <a:extLst>
              <a:ext uri="{28A0092B-C50C-407E-A947-70E740481C1C}">
                <a14:useLocalDpi xmlns:a14="http://schemas.microsoft.com/office/drawing/2010/main" val="0"/>
              </a:ext>
            </a:extLst>
          </a:blip>
          <a:srcRect l="5574" t="27778" r="72213" b="50000"/>
          <a:stretch/>
        </p:blipFill>
        <p:spPr>
          <a:xfrm>
            <a:off x="7543800" y="838200"/>
            <a:ext cx="4419600" cy="4419600"/>
          </a:xfrm>
          <a:prstGeom prst="rect">
            <a:avLst/>
          </a:prstGeom>
        </p:spPr>
      </p:pic>
    </p:spTree>
    <p:extLst>
      <p:ext uri="{BB962C8B-B14F-4D97-AF65-F5344CB8AC3E}">
        <p14:creationId xmlns:p14="http://schemas.microsoft.com/office/powerpoint/2010/main" val="54128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quot; &quot;"/>
          <p:cNvSpPr/>
          <p:nvPr/>
        </p:nvSpPr>
        <p:spPr>
          <a:xfrm>
            <a:off x="-10886" y="1952738"/>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descr="&quot; &quot;"/>
          <p:cNvSpPr/>
          <p:nvPr/>
        </p:nvSpPr>
        <p:spPr>
          <a:xfrm>
            <a:off x="0" y="-9695"/>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descr="&quot; &quot;"/>
          <p:cNvSpPr/>
          <p:nvPr/>
        </p:nvSpPr>
        <p:spPr>
          <a:xfrm>
            <a:off x="-10886" y="3962400"/>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descr="&quot; &quot;"/>
          <p:cNvSpPr/>
          <p:nvPr/>
        </p:nvSpPr>
        <p:spPr>
          <a:xfrm>
            <a:off x="0" y="5877038"/>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152401" y="0"/>
            <a:ext cx="9829799" cy="6858000"/>
          </a:xfrm>
        </p:spPr>
        <p:txBody>
          <a:bodyPr>
            <a:noAutofit/>
          </a:bodyPr>
          <a:lstStyle/>
          <a:p>
            <a:pPr>
              <a:lnSpc>
                <a:spcPts val="7800"/>
              </a:lnSpc>
              <a:spcBef>
                <a:spcPts val="600"/>
              </a:spcBef>
              <a:spcAft>
                <a:spcPts val="3600"/>
              </a:spcAft>
            </a:pPr>
            <a:r>
              <a:rPr lang="en-US" sz="5400" b="1" u="sng" dirty="0" smtClean="0">
                <a:effectLst>
                  <a:outerShdw blurRad="38100" dist="38100" dir="2700000" algn="tl">
                    <a:srgbClr val="000000">
                      <a:alpha val="43137"/>
                    </a:srgbClr>
                  </a:outerShdw>
                </a:effectLst>
              </a:rPr>
              <a:t>Investing in usability</a:t>
            </a:r>
            <a:r>
              <a:rPr lang="en-US" sz="5400" dirty="0" smtClean="0"/>
              <a:t/>
            </a:r>
            <a:br>
              <a:rPr lang="en-US" sz="5400" dirty="0" smtClean="0"/>
            </a:br>
            <a:r>
              <a:rPr lang="en-US" sz="5400" dirty="0" smtClean="0"/>
              <a:t>Additional project work</a:t>
            </a:r>
            <a:r>
              <a:rPr lang="en-US" sz="5400" dirty="0"/>
              <a:t/>
            </a:r>
            <a:br>
              <a:rPr lang="en-US" sz="5400" dirty="0"/>
            </a:br>
            <a:r>
              <a:rPr lang="en-US" sz="5400" dirty="0" smtClean="0"/>
              <a:t>Extended project time</a:t>
            </a:r>
            <a:br>
              <a:rPr lang="en-US" sz="5400" dirty="0" smtClean="0"/>
            </a:br>
            <a:r>
              <a:rPr lang="en-US" sz="5400" dirty="0"/>
              <a:t>Additional technical skills </a:t>
            </a:r>
            <a:br>
              <a:rPr lang="en-US" sz="5400" dirty="0"/>
            </a:br>
            <a:r>
              <a:rPr lang="en-US" sz="5400" b="1" dirty="0" smtClean="0"/>
              <a:t>Modified process</a:t>
            </a:r>
            <a:r>
              <a:rPr lang="en-US" sz="5400" dirty="0"/>
              <a:t/>
            </a:r>
            <a:br>
              <a:rPr lang="en-US" sz="5400" dirty="0"/>
            </a:br>
            <a:r>
              <a:rPr lang="en-US" sz="5400" dirty="0" smtClean="0"/>
              <a:t> </a:t>
            </a:r>
            <a:r>
              <a:rPr lang="en-US" sz="5400" dirty="0"/>
              <a:t/>
            </a:r>
            <a:br>
              <a:rPr lang="en-US" sz="5400" dirty="0"/>
            </a:br>
            <a:endParaRPr lang="en-US" sz="6600" b="1" dirty="0"/>
          </a:p>
        </p:txBody>
      </p:sp>
      <p:pic>
        <p:nvPicPr>
          <p:cNvPr id="15" name="Picture 14" descr="sound board icon"/>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1181" b="71048" l="28390" r="48729">
                        <a14:foregroundMark x1="34867" y1="63416" x2="34867" y2="63416"/>
                        <a14:foregroundMark x1="37893" y1="59782" x2="37893" y2="59782"/>
                        <a14:foregroundMark x1="40133" y1="62265" x2="40133" y2="62265"/>
                        <a14:foregroundMark x1="43523" y1="59237" x2="43523" y2="59237"/>
                        <a14:foregroundMark x1="41162" y1="57783" x2="44068" y2="59782"/>
                        <a14:foregroundMark x1="39165" y1="64082" x2="41283" y2="60327"/>
                        <a14:foregroundMark x1="36259" y1="60327" x2="38801" y2="59176"/>
                        <a14:foregroundMark x1="32324" y1="62326" x2="37228" y2="64930"/>
                      </a14:backgroundRemoval>
                    </a14:imgEffect>
                  </a14:imgLayer>
                </a14:imgProps>
              </a:ext>
              <a:ext uri="{28A0092B-C50C-407E-A947-70E740481C1C}">
                <a14:useLocalDpi xmlns:a14="http://schemas.microsoft.com/office/drawing/2010/main" val="0"/>
              </a:ext>
            </a:extLst>
          </a:blip>
          <a:srcRect l="27787" t="48889" r="48889" b="27778"/>
          <a:stretch/>
        </p:blipFill>
        <p:spPr>
          <a:xfrm>
            <a:off x="7449460" y="554042"/>
            <a:ext cx="4775196" cy="4775196"/>
          </a:xfrm>
          <a:prstGeom prst="rect">
            <a:avLst/>
          </a:prstGeom>
        </p:spPr>
      </p:pic>
    </p:spTree>
    <p:extLst>
      <p:ext uri="{BB962C8B-B14F-4D97-AF65-F5344CB8AC3E}">
        <p14:creationId xmlns:p14="http://schemas.microsoft.com/office/powerpoint/2010/main" val="1688456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quot; &quot;"/>
          <p:cNvSpPr/>
          <p:nvPr/>
        </p:nvSpPr>
        <p:spPr>
          <a:xfrm>
            <a:off x="-10886" y="1952738"/>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descr="&quot; &quot;"/>
          <p:cNvSpPr/>
          <p:nvPr/>
        </p:nvSpPr>
        <p:spPr>
          <a:xfrm>
            <a:off x="0" y="-9695"/>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descr="&quot; &quot;"/>
          <p:cNvSpPr/>
          <p:nvPr/>
        </p:nvSpPr>
        <p:spPr>
          <a:xfrm>
            <a:off x="-10886" y="3962400"/>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descr="&quot; &quot;"/>
          <p:cNvSpPr/>
          <p:nvPr/>
        </p:nvSpPr>
        <p:spPr>
          <a:xfrm>
            <a:off x="0" y="5877038"/>
            <a:ext cx="12202886" cy="980962"/>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152401" y="0"/>
            <a:ext cx="9829799" cy="6858000"/>
          </a:xfrm>
        </p:spPr>
        <p:txBody>
          <a:bodyPr>
            <a:noAutofit/>
          </a:bodyPr>
          <a:lstStyle/>
          <a:p>
            <a:pPr>
              <a:lnSpc>
                <a:spcPts val="7800"/>
              </a:lnSpc>
              <a:spcBef>
                <a:spcPts val="600"/>
              </a:spcBef>
              <a:spcAft>
                <a:spcPts val="3600"/>
              </a:spcAft>
            </a:pPr>
            <a:r>
              <a:rPr lang="en-US" sz="5400" b="1" u="sng" dirty="0" smtClean="0">
                <a:effectLst>
                  <a:outerShdw blurRad="38100" dist="38100" dir="2700000" algn="tl">
                    <a:srgbClr val="000000">
                      <a:alpha val="43137"/>
                    </a:srgbClr>
                  </a:outerShdw>
                </a:effectLst>
              </a:rPr>
              <a:t>Investing in usability</a:t>
            </a:r>
            <a:r>
              <a:rPr lang="en-US" sz="5400" dirty="0" smtClean="0"/>
              <a:t/>
            </a:r>
            <a:br>
              <a:rPr lang="en-US" sz="5400" dirty="0" smtClean="0"/>
            </a:br>
            <a:r>
              <a:rPr lang="en-US" sz="5400" dirty="0" smtClean="0"/>
              <a:t>Additional project work</a:t>
            </a:r>
            <a:r>
              <a:rPr lang="en-US" sz="5400" dirty="0"/>
              <a:t/>
            </a:r>
            <a:br>
              <a:rPr lang="en-US" sz="5400" dirty="0"/>
            </a:br>
            <a:r>
              <a:rPr lang="en-US" sz="5400" dirty="0" smtClean="0"/>
              <a:t>Extended project time</a:t>
            </a:r>
            <a:br>
              <a:rPr lang="en-US" sz="5400" dirty="0" smtClean="0"/>
            </a:br>
            <a:r>
              <a:rPr lang="en-US" sz="5400" dirty="0"/>
              <a:t>Additional technical skills </a:t>
            </a:r>
            <a:br>
              <a:rPr lang="en-US" sz="5400" dirty="0"/>
            </a:br>
            <a:r>
              <a:rPr lang="en-US" sz="5400" dirty="0" smtClean="0"/>
              <a:t>Modified process</a:t>
            </a:r>
            <a:r>
              <a:rPr lang="en-US" sz="5400" dirty="0"/>
              <a:t/>
            </a:r>
            <a:br>
              <a:rPr lang="en-US" sz="5400" dirty="0"/>
            </a:br>
            <a:r>
              <a:rPr lang="en-US" sz="5400" b="1" dirty="0"/>
              <a:t>Access </a:t>
            </a:r>
            <a:r>
              <a:rPr lang="en-US" sz="5400" b="1" dirty="0" smtClean="0"/>
              <a:t>to intended users</a:t>
            </a:r>
            <a:r>
              <a:rPr lang="en-US" sz="5400" dirty="0"/>
              <a:t/>
            </a:r>
            <a:br>
              <a:rPr lang="en-US" sz="5400" dirty="0"/>
            </a:br>
            <a:endParaRPr lang="en-US" sz="6600" b="1" dirty="0"/>
          </a:p>
        </p:txBody>
      </p:sp>
      <p:pic>
        <p:nvPicPr>
          <p:cNvPr id="2" name="Picture 1" descr="person icon"/>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2441" b="92853" l="70521" r="93402"/>
                    </a14:imgEffect>
                  </a14:imgLayer>
                </a14:imgProps>
              </a:ext>
              <a:ext uri="{28A0092B-C50C-407E-A947-70E740481C1C}">
                <a14:useLocalDpi xmlns:a14="http://schemas.microsoft.com/office/drawing/2010/main" val="0"/>
              </a:ext>
            </a:extLst>
          </a:blip>
          <a:srcRect l="72213" t="72222" r="6684" b="6666"/>
          <a:stretch/>
        </p:blipFill>
        <p:spPr>
          <a:xfrm>
            <a:off x="7620000" y="960381"/>
            <a:ext cx="4038600" cy="4038600"/>
          </a:xfrm>
          <a:prstGeom prst="rect">
            <a:avLst/>
          </a:prstGeom>
        </p:spPr>
      </p:pic>
    </p:spTree>
    <p:extLst>
      <p:ext uri="{BB962C8B-B14F-4D97-AF65-F5344CB8AC3E}">
        <p14:creationId xmlns:p14="http://schemas.microsoft.com/office/powerpoint/2010/main" val="3395464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52400"/>
            <a:ext cx="9144000" cy="2306637"/>
          </a:xfrm>
        </p:spPr>
        <p:txBody>
          <a:bodyPr>
            <a:noAutofit/>
          </a:bodyPr>
          <a:lstStyle/>
          <a:p>
            <a:pPr algn="l"/>
            <a:r>
              <a:rPr lang="en-US" sz="14900" b="1" dirty="0" smtClean="0"/>
              <a:t>Objectives</a:t>
            </a:r>
            <a:endParaRPr lang="en-US" sz="14900" b="1" dirty="0"/>
          </a:p>
        </p:txBody>
      </p:sp>
      <p:pic>
        <p:nvPicPr>
          <p:cNvPr id="4" name="Picture 3" descr="pointer icon"/>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507" b="86735" l="16051" r="75167"/>
                    </a14:imgEffect>
                  </a14:imgLayer>
                </a14:imgProps>
              </a:ext>
              <a:ext uri="{28A0092B-C50C-407E-A947-70E740481C1C}">
                <a14:useLocalDpi xmlns:a14="http://schemas.microsoft.com/office/drawing/2010/main" val="0"/>
              </a:ext>
            </a:extLst>
          </a:blip>
          <a:srcRect l="14445" t="12222" r="21111" b="12222"/>
          <a:stretch/>
        </p:blipFill>
        <p:spPr>
          <a:xfrm>
            <a:off x="7467600" y="1143000"/>
            <a:ext cx="4419600" cy="5181600"/>
          </a:xfrm>
          <a:prstGeom prst="rect">
            <a:avLst/>
          </a:prstGeom>
        </p:spPr>
      </p:pic>
    </p:spTree>
    <p:extLst>
      <p:ext uri="{BB962C8B-B14F-4D97-AF65-F5344CB8AC3E}">
        <p14:creationId xmlns:p14="http://schemas.microsoft.com/office/powerpoint/2010/main" val="30196770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8383A"/>
        </a:solidFill>
        <a:effectLst/>
      </p:bgPr>
    </p:bg>
    <p:spTree>
      <p:nvGrpSpPr>
        <p:cNvPr id="1" name=""/>
        <p:cNvGrpSpPr/>
        <p:nvPr/>
      </p:nvGrpSpPr>
      <p:grpSpPr>
        <a:xfrm>
          <a:off x="0" y="0"/>
          <a:ext cx="0" cy="0"/>
          <a:chOff x="0" y="0"/>
          <a:chExt cx="0" cy="0"/>
        </a:xfrm>
      </p:grpSpPr>
      <p:pic>
        <p:nvPicPr>
          <p:cNvPr id="5" name="Picture 4" descr="sca;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457200"/>
            <a:ext cx="6858000" cy="6858000"/>
          </a:xfrm>
          <a:prstGeom prst="rect">
            <a:avLst/>
          </a:prstGeom>
        </p:spPr>
      </p:pic>
      <p:sp>
        <p:nvSpPr>
          <p:cNvPr id="8" name="Rectangle 7" descr="Finding the right level of effort"/>
          <p:cNvSpPr/>
          <p:nvPr/>
        </p:nvSpPr>
        <p:spPr>
          <a:xfrm>
            <a:off x="228600" y="0"/>
            <a:ext cx="10515600" cy="1015663"/>
          </a:xfrm>
          <a:prstGeom prst="rect">
            <a:avLst/>
          </a:prstGeom>
        </p:spPr>
        <p:txBody>
          <a:bodyPr wrap="square">
            <a:spAutoFit/>
          </a:bodyPr>
          <a:lstStyle/>
          <a:p>
            <a:r>
              <a:rPr lang="en-US" sz="6000" dirty="0" smtClean="0">
                <a:solidFill>
                  <a:schemeClr val="accent2">
                    <a:lumMod val="60000"/>
                    <a:lumOff val="40000"/>
                  </a:schemeClr>
                </a:solidFill>
              </a:rPr>
              <a:t>Finding the right level </a:t>
            </a:r>
            <a:r>
              <a:rPr lang="en-US" sz="6000" dirty="0">
                <a:solidFill>
                  <a:schemeClr val="accent2">
                    <a:lumMod val="60000"/>
                    <a:lumOff val="40000"/>
                  </a:schemeClr>
                </a:solidFill>
              </a:rPr>
              <a:t>of </a:t>
            </a:r>
            <a:r>
              <a:rPr lang="en-US" sz="6000" dirty="0" smtClean="0">
                <a:solidFill>
                  <a:schemeClr val="accent2">
                    <a:lumMod val="60000"/>
                    <a:lumOff val="40000"/>
                  </a:schemeClr>
                </a:solidFill>
              </a:rPr>
              <a:t>effort  </a:t>
            </a:r>
          </a:p>
        </p:txBody>
      </p:sp>
      <p:sp>
        <p:nvSpPr>
          <p:cNvPr id="9" name="Rectangle 8" descr="cost of usablity investment"/>
          <p:cNvSpPr/>
          <p:nvPr/>
        </p:nvSpPr>
        <p:spPr>
          <a:xfrm>
            <a:off x="-381000" y="3009037"/>
            <a:ext cx="4800600" cy="2585323"/>
          </a:xfrm>
          <a:prstGeom prst="rect">
            <a:avLst/>
          </a:prstGeom>
        </p:spPr>
        <p:txBody>
          <a:bodyPr wrap="square">
            <a:spAutoFit/>
          </a:bodyPr>
          <a:lstStyle/>
          <a:p>
            <a:pPr marL="0" lvl="1" algn="ctr"/>
            <a:r>
              <a:rPr lang="en-US" sz="5400" dirty="0" smtClean="0">
                <a:solidFill>
                  <a:schemeClr val="bg1"/>
                </a:solidFill>
              </a:rPr>
              <a:t>Costs of usability investment</a:t>
            </a:r>
            <a:endParaRPr lang="en-US" sz="5400" dirty="0">
              <a:solidFill>
                <a:schemeClr val="bg1"/>
              </a:solidFill>
            </a:endParaRPr>
          </a:p>
        </p:txBody>
      </p:sp>
      <p:sp>
        <p:nvSpPr>
          <p:cNvPr id="4" name="Content Placeholder 3" descr="cost of poor system usability"/>
          <p:cNvSpPr>
            <a:spLocks noGrp="1"/>
          </p:cNvSpPr>
          <p:nvPr>
            <p:ph sz="half" idx="2"/>
          </p:nvPr>
        </p:nvSpPr>
        <p:spPr>
          <a:xfrm>
            <a:off x="7897930" y="3116262"/>
            <a:ext cx="4217869" cy="4351338"/>
          </a:xfrm>
        </p:spPr>
        <p:txBody>
          <a:bodyPr>
            <a:normAutofit/>
          </a:bodyPr>
          <a:lstStyle/>
          <a:p>
            <a:pPr marL="0" lvl="1" indent="0" algn="ctr">
              <a:buNone/>
            </a:pPr>
            <a:r>
              <a:rPr lang="en-US" sz="5400" dirty="0" smtClean="0">
                <a:solidFill>
                  <a:schemeClr val="bg1"/>
                </a:solidFill>
              </a:rPr>
              <a:t>Costs of poor system usability</a:t>
            </a:r>
            <a:endParaRPr lang="en-US" sz="5400" dirty="0">
              <a:solidFill>
                <a:schemeClr val="bg1"/>
              </a:solidFill>
            </a:endParaRPr>
          </a:p>
        </p:txBody>
      </p:sp>
    </p:spTree>
    <p:extLst>
      <p:ext uri="{BB962C8B-B14F-4D97-AF65-F5344CB8AC3E}">
        <p14:creationId xmlns:p14="http://schemas.microsoft.com/office/powerpoint/2010/main" val="3324461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455058"/>
            <a:ext cx="9601200" cy="1325563"/>
          </a:xfrm>
        </p:spPr>
        <p:txBody>
          <a:bodyPr>
            <a:normAutofit/>
          </a:bodyPr>
          <a:lstStyle/>
          <a:p>
            <a:pPr algn="ctr"/>
            <a:r>
              <a:rPr lang="en-US" b="1" i="1" dirty="0" smtClean="0"/>
              <a:t>Non-functional requirements supporting Health IT usability</a:t>
            </a:r>
            <a:endParaRPr lang="en-US" b="1" i="1" dirty="0"/>
          </a:p>
        </p:txBody>
      </p:sp>
      <p:sp>
        <p:nvSpPr>
          <p:cNvPr id="3" name="Content Placeholder 2" descr="User Interface Standards&#10;&#10;User Performance Objectives&#10;&#10;User-Centered Design Process&#10;"/>
          <p:cNvSpPr>
            <a:spLocks noGrp="1"/>
          </p:cNvSpPr>
          <p:nvPr>
            <p:ph sz="half" idx="1"/>
          </p:nvPr>
        </p:nvSpPr>
        <p:spPr>
          <a:xfrm>
            <a:off x="2684512" y="2125662"/>
            <a:ext cx="8745488" cy="4351338"/>
          </a:xfrm>
        </p:spPr>
        <p:txBody>
          <a:bodyPr>
            <a:normAutofit/>
          </a:bodyPr>
          <a:lstStyle/>
          <a:p>
            <a:pPr marL="0" indent="0">
              <a:buNone/>
            </a:pPr>
            <a:r>
              <a:rPr lang="en-US" sz="4000" dirty="0" smtClean="0"/>
              <a:t>User Interface Standards</a:t>
            </a:r>
            <a:endParaRPr lang="en-US" sz="4000" dirty="0"/>
          </a:p>
          <a:p>
            <a:pPr marL="0" indent="0">
              <a:buNone/>
            </a:pPr>
            <a:endParaRPr lang="en-US" sz="4000" dirty="0" smtClean="0"/>
          </a:p>
          <a:p>
            <a:pPr marL="0" indent="0">
              <a:buNone/>
            </a:pPr>
            <a:r>
              <a:rPr lang="en-US" sz="4000" dirty="0"/>
              <a:t>User </a:t>
            </a:r>
            <a:r>
              <a:rPr lang="en-US" sz="4000" dirty="0" smtClean="0"/>
              <a:t>Performance Objectives</a:t>
            </a:r>
            <a:endParaRPr lang="en-US" sz="4000" dirty="0"/>
          </a:p>
          <a:p>
            <a:pPr marL="0" indent="0">
              <a:buNone/>
            </a:pPr>
            <a:endParaRPr lang="en-US" sz="4000" dirty="0" smtClean="0"/>
          </a:p>
          <a:p>
            <a:pPr marL="0" indent="0">
              <a:buNone/>
            </a:pPr>
            <a:r>
              <a:rPr lang="en-US" sz="4000" dirty="0" smtClean="0"/>
              <a:t>User-Centered Design Process</a:t>
            </a:r>
          </a:p>
          <a:p>
            <a:pPr marL="0" indent="0">
              <a:buNone/>
            </a:pPr>
            <a:endParaRPr lang="en-US" sz="2400" dirty="0" smtClean="0"/>
          </a:p>
          <a:p>
            <a:pPr marL="0" indent="0">
              <a:buNone/>
            </a:pPr>
            <a:endParaRPr lang="en-US" sz="2400" dirty="0" smtClean="0"/>
          </a:p>
        </p:txBody>
      </p:sp>
      <p:pic>
        <p:nvPicPr>
          <p:cNvPr id="4" name="Picture 3" descr="person icon"/>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3471" b="93035" l="73487" r="93281"/>
                    </a14:imgEffect>
                  </a14:imgLayer>
                </a14:imgProps>
              </a:ext>
              <a:ext uri="{28A0092B-C50C-407E-A947-70E740481C1C}">
                <a14:useLocalDpi xmlns:a14="http://schemas.microsoft.com/office/drawing/2010/main" val="0"/>
              </a:ext>
            </a:extLst>
          </a:blip>
          <a:srcRect l="73303" t="73104" r="6704" b="6896"/>
          <a:stretch/>
        </p:blipFill>
        <p:spPr>
          <a:xfrm>
            <a:off x="1155986" y="3200400"/>
            <a:ext cx="1371600" cy="1371600"/>
          </a:xfrm>
          <a:prstGeom prst="rect">
            <a:avLst/>
          </a:prstGeom>
        </p:spPr>
      </p:pic>
      <p:pic>
        <p:nvPicPr>
          <p:cNvPr id="14" name="Picture 13" descr="diagram icon"/>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72380" b="93035" l="6659" r="27240">
                        <a14:foregroundMark x1="11864" y1="79467" x2="21308" y2="79164"/>
                        <a14:foregroundMark x1="11864" y1="81526" x2="22881" y2="82314"/>
                        <a14:foregroundMark x1="11380" y1="84918" x2="11380" y2="84918"/>
                        <a14:foregroundMark x1="10835" y1="84676" x2="22579" y2="84918"/>
                        <a14:foregroundMark x1="18402" y1="88855" x2="18402" y2="84434"/>
                        <a14:foregroundMark x1="14467" y1="89400" x2="15012" y2="84131"/>
                      </a14:backgroundRemoval>
                    </a14:imgEffect>
                  </a14:imgLayer>
                </a14:imgProps>
              </a:ext>
              <a:ext uri="{28A0092B-C50C-407E-A947-70E740481C1C}">
                <a14:useLocalDpi xmlns:a14="http://schemas.microsoft.com/office/drawing/2010/main" val="0"/>
              </a:ext>
            </a:extLst>
          </a:blip>
          <a:srcRect l="6500" t="72228" r="72397" b="6661"/>
          <a:stretch/>
        </p:blipFill>
        <p:spPr>
          <a:xfrm>
            <a:off x="1117886" y="1676400"/>
            <a:ext cx="1447800" cy="1447801"/>
          </a:xfrm>
          <a:prstGeom prst="rect">
            <a:avLst/>
          </a:prstGeom>
        </p:spPr>
      </p:pic>
      <p:pic>
        <p:nvPicPr>
          <p:cNvPr id="15" name="Picture 14" descr="circle icon"/>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27801" b="49001" l="50847" r="70884">
                        <a14:foregroundMark x1="65981" y1="40400" x2="65981" y2="40400"/>
                        <a14:foregroundMark x1="65738" y1="37250" x2="65981" y2="39855"/>
                        <a14:foregroundMark x1="64709" y1="42459" x2="66525" y2="38825"/>
                      </a14:backgroundRemoval>
                    </a14:imgEffect>
                  </a14:imgLayer>
                </a14:imgProps>
              </a:ext>
              <a:ext uri="{28A0092B-C50C-407E-A947-70E740481C1C}">
                <a14:useLocalDpi xmlns:a14="http://schemas.microsoft.com/office/drawing/2010/main" val="0"/>
              </a:ext>
            </a:extLst>
          </a:blip>
          <a:srcRect l="50000" t="27778" r="28897" b="51111"/>
          <a:stretch/>
        </p:blipFill>
        <p:spPr>
          <a:xfrm>
            <a:off x="1117886" y="4648200"/>
            <a:ext cx="1447800" cy="1447800"/>
          </a:xfrm>
          <a:prstGeom prst="rect">
            <a:avLst/>
          </a:prstGeom>
        </p:spPr>
      </p:pic>
    </p:spTree>
    <p:extLst>
      <p:ext uri="{BB962C8B-B14F-4D97-AF65-F5344CB8AC3E}">
        <p14:creationId xmlns:p14="http://schemas.microsoft.com/office/powerpoint/2010/main" val="14378632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5D6DD"/>
        </a:solidFill>
        <a:effectLst/>
      </p:bgPr>
    </p:bg>
    <p:spTree>
      <p:nvGrpSpPr>
        <p:cNvPr id="1" name=""/>
        <p:cNvGrpSpPr/>
        <p:nvPr/>
      </p:nvGrpSpPr>
      <p:grpSpPr>
        <a:xfrm>
          <a:off x="0" y="0"/>
          <a:ext cx="0" cy="0"/>
          <a:chOff x="0" y="0"/>
          <a:chExt cx="0" cy="0"/>
        </a:xfrm>
      </p:grpSpPr>
      <p:pic>
        <p:nvPicPr>
          <p:cNvPr id="3074" name="Picture 2" descr="stick figure person standing side a circular arrow"/>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905000" y="-838200"/>
            <a:ext cx="10010274" cy="873391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descr="VA project&#10;STAKEHOLDERS must take responsibility for &#10;HIT system usability&#10;"/>
          <p:cNvSpPr>
            <a:spLocks noGrp="1"/>
          </p:cNvSpPr>
          <p:nvPr>
            <p:ph sz="half" idx="1"/>
          </p:nvPr>
        </p:nvSpPr>
        <p:spPr>
          <a:xfrm>
            <a:off x="304800" y="609600"/>
            <a:ext cx="5486400" cy="4351338"/>
          </a:xfrm>
        </p:spPr>
        <p:txBody>
          <a:bodyPr>
            <a:normAutofit/>
          </a:bodyPr>
          <a:lstStyle/>
          <a:p>
            <a:pPr marL="0" indent="0" algn="ctr">
              <a:buNone/>
            </a:pPr>
            <a:r>
              <a:rPr lang="en-US" sz="4800" dirty="0" smtClean="0"/>
              <a:t>VA project</a:t>
            </a:r>
          </a:p>
          <a:p>
            <a:pPr marL="0" indent="0" algn="ctr">
              <a:buNone/>
            </a:pPr>
            <a:r>
              <a:rPr lang="en-US" sz="5400" dirty="0" smtClean="0"/>
              <a:t>STAKEHOLDERS</a:t>
            </a:r>
            <a:r>
              <a:rPr lang="en-US" sz="4800" dirty="0" smtClean="0"/>
              <a:t> must take responsibility for </a:t>
            </a:r>
          </a:p>
          <a:p>
            <a:pPr marL="0" indent="0" algn="ctr">
              <a:buNone/>
            </a:pPr>
            <a:r>
              <a:rPr lang="en-US" sz="4800" dirty="0" smtClean="0"/>
              <a:t>HIT system usability</a:t>
            </a:r>
            <a:endParaRPr lang="en-US" sz="4800" dirty="0"/>
          </a:p>
        </p:txBody>
      </p:sp>
    </p:spTree>
    <p:extLst>
      <p:ext uri="{BB962C8B-B14F-4D97-AF65-F5344CB8AC3E}">
        <p14:creationId xmlns:p14="http://schemas.microsoft.com/office/powerpoint/2010/main" val="42232317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2" descr="&quot; &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
            <a:ext cx="12192000" cy="8127998"/>
          </a:xfrm>
          <a:prstGeom prst="rect">
            <a:avLst/>
          </a:prstGeom>
        </p:spPr>
      </p:pic>
      <p:sp>
        <p:nvSpPr>
          <p:cNvPr id="5" name="Rectangle 4" descr="&quot; &quot;"/>
          <p:cNvSpPr/>
          <p:nvPr/>
        </p:nvSpPr>
        <p:spPr>
          <a:xfrm>
            <a:off x="-571500" y="-228600"/>
            <a:ext cx="13335000" cy="7231769"/>
          </a:xfrm>
          <a:prstGeom prst="rect">
            <a:avLst/>
          </a:prstGeom>
          <a:solidFill>
            <a:schemeClr val="accent2">
              <a:alpha val="3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descr="Requirements for HIT System Usability: &#10;User Interface Standards"/>
          <p:cNvSpPr>
            <a:spLocks noGrp="1"/>
          </p:cNvSpPr>
          <p:nvPr>
            <p:ph type="ctrTitle"/>
          </p:nvPr>
        </p:nvSpPr>
        <p:spPr>
          <a:xfrm>
            <a:off x="-76200" y="-838200"/>
            <a:ext cx="12344400" cy="2387600"/>
          </a:xfrm>
        </p:spPr>
        <p:txBody>
          <a:bodyPr>
            <a:noAutofit/>
          </a:bodyPr>
          <a:lstStyle/>
          <a:p>
            <a:r>
              <a:rPr lang="en-US" sz="4400" b="1" dirty="0"/>
              <a:t>Requirements for HIT System Usability: </a:t>
            </a:r>
            <a:br>
              <a:rPr lang="en-US" sz="4400" b="1" dirty="0"/>
            </a:br>
            <a:r>
              <a:rPr lang="en-US" sz="4400" b="1" i="1" dirty="0"/>
              <a:t>User Interface </a:t>
            </a:r>
            <a:r>
              <a:rPr lang="en-US" sz="4400" b="1" i="1" dirty="0" smtClean="0"/>
              <a:t>Standards</a:t>
            </a:r>
            <a:endParaRPr lang="en-US" sz="4400" b="1" i="1" dirty="0"/>
          </a:p>
        </p:txBody>
      </p:sp>
    </p:spTree>
    <p:extLst>
      <p:ext uri="{BB962C8B-B14F-4D97-AF65-F5344CB8AC3E}">
        <p14:creationId xmlns:p14="http://schemas.microsoft.com/office/powerpoint/2010/main" val="17301523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quot; &quot;"/>
          <p:cNvSpPr/>
          <p:nvPr/>
        </p:nvSpPr>
        <p:spPr>
          <a:xfrm>
            <a:off x="0" y="0"/>
            <a:ext cx="12192000" cy="1415735"/>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657" y="117285"/>
            <a:ext cx="10515600" cy="1325563"/>
          </a:xfrm>
          <a:noFill/>
          <a:ln>
            <a:noFill/>
          </a:ln>
        </p:spPr>
        <p:txBody>
          <a:bodyPr>
            <a:normAutofit/>
          </a:bodyPr>
          <a:lstStyle/>
          <a:p>
            <a:r>
              <a:rPr lang="en-US" sz="6000" b="1" dirty="0" smtClean="0"/>
              <a:t>User Interface Standards</a:t>
            </a:r>
            <a:endParaRPr lang="en-US" sz="6000" b="1" dirty="0"/>
          </a:p>
        </p:txBody>
      </p:sp>
      <p:sp>
        <p:nvSpPr>
          <p:cNvPr id="8" name="Rectangle 7" descr="published standards"/>
          <p:cNvSpPr/>
          <p:nvPr/>
        </p:nvSpPr>
        <p:spPr>
          <a:xfrm>
            <a:off x="3124200" y="2002605"/>
            <a:ext cx="5255093" cy="830997"/>
          </a:xfrm>
          <a:prstGeom prst="rect">
            <a:avLst/>
          </a:prstGeom>
        </p:spPr>
        <p:txBody>
          <a:bodyPr wrap="none">
            <a:spAutoFit/>
          </a:bodyPr>
          <a:lstStyle/>
          <a:p>
            <a:pPr marL="0" lvl="1"/>
            <a:r>
              <a:rPr lang="en-US" sz="4800" dirty="0"/>
              <a:t>Published Standards</a:t>
            </a:r>
          </a:p>
        </p:txBody>
      </p:sp>
      <p:sp>
        <p:nvSpPr>
          <p:cNvPr id="9" name="Rectangle 8" descr="usability heuristics"/>
          <p:cNvSpPr/>
          <p:nvPr/>
        </p:nvSpPr>
        <p:spPr>
          <a:xfrm>
            <a:off x="3124200" y="3587210"/>
            <a:ext cx="9500068" cy="830997"/>
          </a:xfrm>
          <a:prstGeom prst="rect">
            <a:avLst/>
          </a:prstGeom>
        </p:spPr>
        <p:txBody>
          <a:bodyPr wrap="square">
            <a:spAutoFit/>
          </a:bodyPr>
          <a:lstStyle/>
          <a:p>
            <a:pPr marL="0" lvl="1"/>
            <a:r>
              <a:rPr lang="en-US" sz="4800" dirty="0"/>
              <a:t>Usability </a:t>
            </a:r>
            <a:r>
              <a:rPr lang="en-US" sz="4800" dirty="0" smtClean="0"/>
              <a:t>Heuristics</a:t>
            </a:r>
            <a:endParaRPr lang="en-US" sz="4800" dirty="0"/>
          </a:p>
        </p:txBody>
      </p:sp>
      <p:sp>
        <p:nvSpPr>
          <p:cNvPr id="6" name="Rectangle 5" descr="compliance regulations"/>
          <p:cNvSpPr/>
          <p:nvPr/>
        </p:nvSpPr>
        <p:spPr>
          <a:xfrm>
            <a:off x="3124200" y="5171815"/>
            <a:ext cx="8382001" cy="830997"/>
          </a:xfrm>
          <a:prstGeom prst="rect">
            <a:avLst/>
          </a:prstGeom>
          <a:noFill/>
          <a:ln>
            <a:noFill/>
          </a:ln>
        </p:spPr>
        <p:txBody>
          <a:bodyPr wrap="square">
            <a:spAutoFit/>
          </a:bodyPr>
          <a:lstStyle/>
          <a:p>
            <a:pPr marL="0" lvl="1"/>
            <a:r>
              <a:rPr lang="en-US" sz="4800" dirty="0"/>
              <a:t>Compliance Regulations</a:t>
            </a:r>
          </a:p>
        </p:txBody>
      </p:sp>
      <p:pic>
        <p:nvPicPr>
          <p:cNvPr id="3" name="Picture 2" descr="paper and pen icon"/>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0327" b="58460" l="76895" r="95088">
                        <a14:foregroundMark x1="83930" y1="46089" x2="88842" y2="53608"/>
                      </a14:backgroundRemoval>
                    </a14:imgEffect>
                  </a14:imgLayer>
                </a14:imgProps>
              </a:ext>
              <a:ext uri="{28A0092B-C50C-407E-A947-70E740481C1C}">
                <a14:useLocalDpi xmlns:a14="http://schemas.microsoft.com/office/drawing/2010/main" val="0"/>
              </a:ext>
            </a:extLst>
          </a:blip>
          <a:srcRect l="76456" t="40512" r="4655" b="40599"/>
          <a:stretch/>
        </p:blipFill>
        <p:spPr>
          <a:xfrm>
            <a:off x="1043517" y="1520854"/>
            <a:ext cx="1799166" cy="1799166"/>
          </a:xfrm>
          <a:prstGeom prst="rect">
            <a:avLst/>
          </a:prstGeom>
        </p:spPr>
      </p:pic>
      <p:pic>
        <p:nvPicPr>
          <p:cNvPr id="4" name="Picture 3" descr="target with dart in bullseye icon"/>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40631" b="58824" l="23166" r="41116">
                        <a14:foregroundMark x1="35173" y1="51971" x2="35173" y2="51971"/>
                        <a14:foregroundMark x1="34142" y1="50940" x2="34142" y2="50940"/>
                        <a14:foregroundMark x1="31716" y1="50819" x2="31716" y2="50819"/>
                        <a14:foregroundMark x1="31292" y1="46574" x2="31292" y2="46574"/>
                        <a14:foregroundMark x1="31595" y1="47847" x2="31595" y2="47847"/>
                        <a14:foregroundMark x1="35476" y1="49788" x2="32323" y2="46331"/>
                        <a14:foregroundMark x1="29230" y1="47968" x2="34324" y2="55670"/>
                        <a14:foregroundMark x1="29412" y1="53123" x2="30564" y2="48514"/>
                        <a14:foregroundMark x1="30503" y1="47301" x2="30503" y2="47301"/>
                        <a14:foregroundMark x1="34021" y1="47423" x2="34021" y2="47423"/>
                        <a14:foregroundMark x1="33839" y1="46756" x2="35355" y2="48514"/>
                        <a14:foregroundMark x1="35537" y1="51304" x2="35719" y2="50273"/>
                        <a14:foregroundMark x1="34324" y1="52759" x2="32080" y2="53669"/>
                        <a14:foregroundMark x1="29230" y1="48514" x2="28684" y2="51061"/>
                        <a14:foregroundMark x1="31959" y1="47726" x2="34384" y2="49060"/>
                        <a14:foregroundMark x1="33050" y1="49727" x2="31352" y2="49242"/>
                        <a14:foregroundMark x1="32747" y1="52274" x2="33899" y2="51668"/>
                      </a14:backgroundRemoval>
                    </a14:imgEffect>
                  </a14:imgLayer>
                </a14:imgProps>
              </a:ext>
              <a:ext uri="{28A0092B-C50C-407E-A947-70E740481C1C}">
                <a14:useLocalDpi xmlns:a14="http://schemas.microsoft.com/office/drawing/2010/main" val="0"/>
              </a:ext>
            </a:extLst>
          </a:blip>
          <a:srcRect l="23196" t="41006" r="59026" b="41217"/>
          <a:stretch/>
        </p:blipFill>
        <p:spPr>
          <a:xfrm>
            <a:off x="1032136" y="4804344"/>
            <a:ext cx="1703477" cy="1703477"/>
          </a:xfrm>
          <a:prstGeom prst="rect">
            <a:avLst/>
          </a:prstGeom>
        </p:spPr>
      </p:pic>
      <p:pic>
        <p:nvPicPr>
          <p:cNvPr id="11" name="Picture 10" descr="computer icon"/>
          <p:cNvPicPr>
            <a:picLocks noChangeAspect="1"/>
          </p:cNvPicPr>
          <p:nvPr/>
        </p:nvPicPr>
        <p:blipFill rotWithShape="1">
          <a:blip r:embed="rId6" cstate="print">
            <a:extLst>
              <a:ext uri="{BEBA8EAE-BF5A-486C-A8C5-ECC9F3942E4B}">
                <a14:imgProps xmlns:a14="http://schemas.microsoft.com/office/drawing/2010/main">
                  <a14:imgLayer r:embed="rId4">
                    <a14:imgEffect>
                      <a14:backgroundRemoval t="41419" b="58763" l="59187" r="77502">
                        <a14:foregroundMark x1="68041" y1="53487" x2="68890" y2="44997"/>
                        <a14:foregroundMark x1="65312" y1="51971" x2="71619" y2="48150"/>
                        <a14:foregroundMark x1="69921" y1="47362" x2="69921" y2="47362"/>
                        <a14:foregroundMark x1="64221" y1="52213" x2="72711" y2="52395"/>
                        <a14:foregroundMark x1="67435" y1="53062" x2="67435" y2="53487"/>
                        <a14:foregroundMark x1="71013" y1="47362" x2="72286" y2="47544"/>
                        <a14:foregroundMark x1="71195" y1="46938" x2="71195" y2="46938"/>
                        <a14:foregroundMark x1="71437" y1="51789" x2="61492" y2="49666"/>
                        <a14:foregroundMark x1="64221" y1="46938" x2="68284" y2="46270"/>
                        <a14:foregroundMark x1="64463" y1="52213" x2="64463" y2="52213"/>
                        <a14:foregroundMark x1="65070" y1="50515" x2="65070" y2="50515"/>
                        <a14:foregroundMark x1="63614" y1="47119" x2="63614" y2="47119"/>
                        <a14:foregroundMark x1="66768" y1="46513" x2="66768" y2="46513"/>
                        <a14:foregroundMark x1="68890" y1="47544" x2="68890" y2="47544"/>
                        <a14:foregroundMark x1="68890" y1="47544" x2="68890" y2="47544"/>
                        <a14:foregroundMark x1="70164" y1="49424" x2="70164" y2="49424"/>
                        <a14:foregroundMark x1="70770" y1="50091" x2="70770" y2="50091"/>
                        <a14:foregroundMark x1="70770" y1="50091" x2="70770" y2="50091"/>
                        <a14:foregroundMark x1="71862" y1="48999" x2="71619" y2="51971"/>
                        <a14:foregroundMark x1="63614" y1="50940" x2="63372" y2="47119"/>
                        <a14:foregroundMark x1="65676" y1="47301" x2="75015" y2="47908"/>
                        <a14:foregroundMark x1="67859" y1="43905" x2="73014" y2="50879"/>
                        <a14:foregroundMark x1="72226" y1="43117" x2="68041" y2="54033"/>
                        <a14:foregroundMark x1="66889" y1="44330" x2="73438" y2="50091"/>
                        <a14:foregroundMark x1="74591" y1="44876" x2="68284" y2="46695"/>
                      </a14:backgroundRemoval>
                    </a14:imgEffect>
                  </a14:imgLayer>
                </a14:imgProps>
              </a:ext>
              <a:ext uri="{28A0092B-C50C-407E-A947-70E740481C1C}">
                <a14:useLocalDpi xmlns:a14="http://schemas.microsoft.com/office/drawing/2010/main" val="0"/>
              </a:ext>
            </a:extLst>
          </a:blip>
          <a:srcRect l="58752" t="41006" r="22359" b="41217"/>
          <a:stretch/>
        </p:blipFill>
        <p:spPr>
          <a:xfrm>
            <a:off x="1032137" y="3150685"/>
            <a:ext cx="1810546" cy="1704043"/>
          </a:xfrm>
          <a:prstGeom prst="rect">
            <a:avLst/>
          </a:prstGeom>
        </p:spPr>
      </p:pic>
    </p:spTree>
    <p:extLst>
      <p:ext uri="{BB962C8B-B14F-4D97-AF65-F5344CB8AC3E}">
        <p14:creationId xmlns:p14="http://schemas.microsoft.com/office/powerpoint/2010/main" val="23696544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agram of person standing and sitting"/>
          <p:cNvPicPr>
            <a:picLocks noChangeAspect="1" noChangeArrowheads="1"/>
          </p:cNvPicPr>
          <p:nvPr/>
        </p:nvPicPr>
        <p:blipFill rotWithShape="1">
          <a:blip r:embed="rId3">
            <a:extLst>
              <a:ext uri="{28A0092B-C50C-407E-A947-70E740481C1C}">
                <a14:useLocalDpi xmlns:a14="http://schemas.microsoft.com/office/drawing/2010/main" val="0"/>
              </a:ext>
            </a:extLst>
          </a:blip>
          <a:srcRect l="1857" r="1857" b="5172"/>
          <a:stretch/>
        </p:blipFill>
        <p:spPr bwMode="auto">
          <a:xfrm>
            <a:off x="216178" y="-533400"/>
            <a:ext cx="11851344" cy="6629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descr="&quot; &quot;"/>
          <p:cNvSpPr/>
          <p:nvPr/>
        </p:nvSpPr>
        <p:spPr>
          <a:xfrm>
            <a:off x="-685800" y="-76200"/>
            <a:ext cx="13335000" cy="7231769"/>
          </a:xfrm>
          <a:prstGeom prst="rect">
            <a:avLst/>
          </a:prstGeom>
          <a:solidFill>
            <a:schemeClr val="accent2">
              <a:alpha val="3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Content Placeholder 2" descr="HFS 300 Guidelines for Using Anthropometric Data in Product Design (2004)&#10;&#10;"/>
          <p:cNvSpPr txBox="1">
            <a:spLocks/>
          </p:cNvSpPr>
          <p:nvPr/>
        </p:nvSpPr>
        <p:spPr>
          <a:xfrm>
            <a:off x="-181708" y="5181639"/>
            <a:ext cx="12647116" cy="1973930"/>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4800" b="1" i="1" dirty="0"/>
              <a:t>HFS 300 Guidelines for Using Anthropometric Data in Product Design (2004)</a:t>
            </a:r>
          </a:p>
          <a:p>
            <a:pPr marL="0" indent="0" algn="ctr">
              <a:buNone/>
            </a:pPr>
            <a:endParaRPr lang="en-US" sz="4800" b="1" i="1" dirty="0"/>
          </a:p>
        </p:txBody>
      </p:sp>
    </p:spTree>
    <p:extLst>
      <p:ext uri="{BB962C8B-B14F-4D97-AF65-F5344CB8AC3E}">
        <p14:creationId xmlns:p14="http://schemas.microsoft.com/office/powerpoint/2010/main" val="5898773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 of person sitting at desk looking at computer screen with proper angl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139066"/>
            <a:ext cx="4267200" cy="6414134"/>
          </a:xfrm>
          <a:prstGeom prst="rect">
            <a:avLst/>
          </a:prstGeom>
          <a:solidFill>
            <a:schemeClr val="bg1"/>
          </a:solidFill>
          <a:ln>
            <a:solidFill>
              <a:schemeClr val="bg1">
                <a:lumMod val="75000"/>
              </a:schemeClr>
            </a:solidFill>
          </a:ln>
        </p:spPr>
      </p:pic>
      <p:sp>
        <p:nvSpPr>
          <p:cNvPr id="7" name="Rectangle 6" descr="&quot; &quot;"/>
          <p:cNvSpPr/>
          <p:nvPr/>
        </p:nvSpPr>
        <p:spPr>
          <a:xfrm>
            <a:off x="-304800" y="-95564"/>
            <a:ext cx="13335000" cy="7231769"/>
          </a:xfrm>
          <a:prstGeom prst="rect">
            <a:avLst/>
          </a:prstGeom>
          <a:solidFill>
            <a:schemeClr val="accent2">
              <a:alpha val="3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Content Placeholder 2" descr="American National Standard for Human Factors Engineering of Visual Display Terminal Workstations (1988)&#10;"/>
          <p:cNvSpPr txBox="1">
            <a:spLocks/>
          </p:cNvSpPr>
          <p:nvPr/>
        </p:nvSpPr>
        <p:spPr>
          <a:xfrm>
            <a:off x="8021" y="1331459"/>
            <a:ext cx="8229600" cy="3886199"/>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4800" b="1" i="1" dirty="0" smtClean="0"/>
              <a:t>American </a:t>
            </a:r>
            <a:r>
              <a:rPr lang="en-US" sz="4800" b="1" i="1" dirty="0"/>
              <a:t>National Standard for </a:t>
            </a:r>
            <a:r>
              <a:rPr lang="en-US" sz="4800" b="1" i="1" dirty="0" smtClean="0"/>
              <a:t>Human Factors </a:t>
            </a:r>
            <a:r>
              <a:rPr lang="en-US" sz="4800" b="1" i="1" dirty="0"/>
              <a:t>Engineering of </a:t>
            </a:r>
            <a:r>
              <a:rPr lang="en-US" sz="4800" b="1" i="1" dirty="0" smtClean="0"/>
              <a:t>Visual </a:t>
            </a:r>
            <a:r>
              <a:rPr lang="en-US" sz="4800" b="1" i="1" dirty="0"/>
              <a:t>Display Terminal Workstations (1988</a:t>
            </a:r>
            <a:r>
              <a:rPr lang="en-US" sz="4800" b="1" i="1" dirty="0" smtClean="0"/>
              <a:t>)</a:t>
            </a:r>
            <a:endParaRPr lang="en-US" sz="4800" b="1" i="1" dirty="0"/>
          </a:p>
        </p:txBody>
      </p:sp>
    </p:spTree>
    <p:extLst>
      <p:ext uri="{BB962C8B-B14F-4D97-AF65-F5344CB8AC3E}">
        <p14:creationId xmlns:p14="http://schemas.microsoft.com/office/powerpoint/2010/main" val="31690836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brai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564107"/>
            <a:ext cx="12192000" cy="86148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vision"/>
          <p:cNvSpPr/>
          <p:nvPr/>
        </p:nvSpPr>
        <p:spPr>
          <a:xfrm>
            <a:off x="457200" y="365125"/>
            <a:ext cx="4038600" cy="1157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chemeClr val="bg1"/>
                </a:solidFill>
              </a:rPr>
              <a:t>vision</a:t>
            </a:r>
            <a:endParaRPr lang="en-US" sz="6000" dirty="0">
              <a:solidFill>
                <a:schemeClr val="bg1"/>
              </a:solidFill>
            </a:endParaRPr>
          </a:p>
        </p:txBody>
      </p:sp>
      <p:cxnSp>
        <p:nvCxnSpPr>
          <p:cNvPr id="5" name="Straight Arrow Connector 4" descr="arrow from vision to part of the brain"/>
          <p:cNvCxnSpPr/>
          <p:nvPr/>
        </p:nvCxnSpPr>
        <p:spPr>
          <a:xfrm>
            <a:off x="3505200" y="943769"/>
            <a:ext cx="5029200" cy="57864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descr="hearing"/>
          <p:cNvSpPr/>
          <p:nvPr/>
        </p:nvSpPr>
        <p:spPr>
          <a:xfrm>
            <a:off x="8610600" y="2427086"/>
            <a:ext cx="4038600" cy="1157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chemeClr val="bg1"/>
                </a:solidFill>
              </a:rPr>
              <a:t>hearing</a:t>
            </a:r>
            <a:endParaRPr lang="en-US" sz="6000" dirty="0">
              <a:solidFill>
                <a:schemeClr val="bg1"/>
              </a:solidFill>
            </a:endParaRPr>
          </a:p>
        </p:txBody>
      </p:sp>
      <p:cxnSp>
        <p:nvCxnSpPr>
          <p:cNvPr id="10" name="Straight Arrow Connector 9" descr="arrow from hearing to part of the brain"/>
          <p:cNvCxnSpPr/>
          <p:nvPr/>
        </p:nvCxnSpPr>
        <p:spPr>
          <a:xfrm flipH="1">
            <a:off x="8839200" y="3509761"/>
            <a:ext cx="2057400" cy="197663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517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ile of flies and document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1000" y="-670693"/>
            <a:ext cx="13277850" cy="878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8028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mputer, laptop, tablet, phone"/>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203995"/>
            <a:ext cx="13411200" cy="80470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152400"/>
            <a:ext cx="10515600" cy="1325563"/>
          </a:xfrm>
        </p:spPr>
        <p:txBody>
          <a:bodyPr>
            <a:normAutofit/>
          </a:bodyPr>
          <a:lstStyle/>
          <a:p>
            <a:r>
              <a:rPr lang="en-US" sz="6000" i="1" dirty="0" smtClean="0"/>
              <a:t>Usability Heuristics </a:t>
            </a:r>
            <a:endParaRPr lang="en-US" sz="6000" i="1" dirty="0"/>
          </a:p>
        </p:txBody>
      </p:sp>
    </p:spTree>
    <p:extLst>
      <p:ext uri="{BB962C8B-B14F-4D97-AF65-F5344CB8AC3E}">
        <p14:creationId xmlns:p14="http://schemas.microsoft.com/office/powerpoint/2010/main" val="1179831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2286000" y="241762"/>
            <a:ext cx="7620000" cy="1143000"/>
          </a:xfrm>
        </p:spPr>
        <p:txBody>
          <a:bodyPr>
            <a:normAutofit/>
          </a:bodyPr>
          <a:lstStyle/>
          <a:p>
            <a:pPr algn="ctr"/>
            <a:r>
              <a:rPr lang="en-US" sz="6000" dirty="0" smtClean="0"/>
              <a:t>Poll Results</a:t>
            </a:r>
            <a:endParaRPr lang="en-US" sz="6000" dirty="0"/>
          </a:p>
        </p:txBody>
      </p:sp>
      <p:sp>
        <p:nvSpPr>
          <p:cNvPr id="3" name="Rectangle 2" descr="What role do you have or would you likely have in a VA health IT project?&#10;"/>
          <p:cNvSpPr/>
          <p:nvPr/>
        </p:nvSpPr>
        <p:spPr>
          <a:xfrm>
            <a:off x="355600" y="1469396"/>
            <a:ext cx="10871200" cy="1323439"/>
          </a:xfrm>
          <a:prstGeom prst="rect">
            <a:avLst/>
          </a:prstGeom>
        </p:spPr>
        <p:txBody>
          <a:bodyPr wrap="square">
            <a:spAutoFit/>
          </a:bodyPr>
          <a:lstStyle/>
          <a:p>
            <a:r>
              <a:rPr lang="en-US" sz="4000" dirty="0"/>
              <a:t>What role do you have or would you likely have in a VA health IT project?</a:t>
            </a:r>
          </a:p>
        </p:txBody>
      </p:sp>
      <p:sp>
        <p:nvSpPr>
          <p:cNvPr id="5" name="Content Placeholder 4"/>
          <p:cNvSpPr>
            <a:spLocks noGrp="1"/>
          </p:cNvSpPr>
          <p:nvPr>
            <p:ph idx="1"/>
          </p:nvPr>
        </p:nvSpPr>
        <p:spPr>
          <a:xfrm>
            <a:off x="254000" y="2738230"/>
            <a:ext cx="5892800" cy="4038600"/>
          </a:xfrm>
        </p:spPr>
        <p:txBody>
          <a:bodyPr>
            <a:noAutofit/>
          </a:bodyPr>
          <a:lstStyle/>
          <a:p>
            <a:pPr marL="1027113" indent="-561975">
              <a:buFont typeface="+mj-lt"/>
              <a:buAutoNum type="alphaUcPeriod"/>
            </a:pPr>
            <a:r>
              <a:rPr lang="en-US" sz="3200" dirty="0"/>
              <a:t>Stakeholder</a:t>
            </a:r>
          </a:p>
          <a:p>
            <a:pPr marL="1027113" indent="-561975">
              <a:buFont typeface="+mj-lt"/>
              <a:buAutoNum type="alphaUcPeriod"/>
            </a:pPr>
            <a:r>
              <a:rPr lang="en-US" sz="3200" dirty="0"/>
              <a:t>Project Manager</a:t>
            </a:r>
          </a:p>
          <a:p>
            <a:pPr marL="1027113" indent="-561975">
              <a:buFont typeface="+mj-lt"/>
              <a:buAutoNum type="alphaUcPeriod"/>
            </a:pPr>
            <a:r>
              <a:rPr lang="en-US" sz="3200" dirty="0"/>
              <a:t>Development Team Member </a:t>
            </a:r>
          </a:p>
          <a:p>
            <a:pPr marL="1027113" indent="-561975">
              <a:buFont typeface="+mj-lt"/>
              <a:buAutoNum type="alphaUcPeriod"/>
            </a:pPr>
            <a:r>
              <a:rPr lang="en-US" sz="3200" dirty="0"/>
              <a:t>Subject Matter Expert</a:t>
            </a:r>
          </a:p>
          <a:p>
            <a:pPr marL="1027113" indent="-561975">
              <a:buFont typeface="+mj-lt"/>
              <a:buAutoNum type="alphaUcPeriod"/>
            </a:pPr>
            <a:r>
              <a:rPr lang="en-US" sz="3200" dirty="0"/>
              <a:t>Usability Specialist</a:t>
            </a:r>
          </a:p>
          <a:p>
            <a:pPr marL="1027113" indent="-561975">
              <a:buFont typeface="+mj-lt"/>
              <a:buAutoNum type="alphaUcPeriod"/>
            </a:pPr>
            <a:r>
              <a:rPr lang="en-US" sz="3200" dirty="0"/>
              <a:t>Health IT User</a:t>
            </a:r>
          </a:p>
        </p:txBody>
      </p:sp>
      <p:pic>
        <p:nvPicPr>
          <p:cNvPr id="8"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16924" y="102524"/>
            <a:ext cx="1421476" cy="142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06230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rson drawing a diagram of an electronic devi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541401"/>
            <a:ext cx="12954000" cy="7940802"/>
          </a:xfrm>
          <a:prstGeom prst="rect">
            <a:avLst/>
          </a:prstGeom>
        </p:spPr>
      </p:pic>
      <p:sp>
        <p:nvSpPr>
          <p:cNvPr id="2" name="Title 1"/>
          <p:cNvSpPr>
            <a:spLocks noGrp="1"/>
          </p:cNvSpPr>
          <p:nvPr>
            <p:ph type="title"/>
          </p:nvPr>
        </p:nvSpPr>
        <p:spPr>
          <a:xfrm>
            <a:off x="228600" y="3413919"/>
            <a:ext cx="11353800" cy="1325563"/>
          </a:xfrm>
          <a:noFill/>
          <a:ln>
            <a:noFill/>
          </a:ln>
        </p:spPr>
        <p:txBody>
          <a:bodyPr>
            <a:noAutofit/>
          </a:bodyPr>
          <a:lstStyle/>
          <a:p>
            <a:r>
              <a:rPr lang="en-US" sz="8800" b="1" i="1" dirty="0" smtClean="0"/>
              <a:t>Compliance Regulations</a:t>
            </a:r>
            <a:endParaRPr lang="en-US" sz="8800" b="1" i="1" dirty="0"/>
          </a:p>
        </p:txBody>
      </p:sp>
    </p:spTree>
    <p:extLst>
      <p:ext uri="{BB962C8B-B14F-4D97-AF65-F5344CB8AC3E}">
        <p14:creationId xmlns:p14="http://schemas.microsoft.com/office/powerpoint/2010/main" val="20448412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pboard icon"/>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5697" b="92970" l="7152" r="94242"/>
                    </a14:imgEffect>
                  </a14:imgLayer>
                </a14:imgProps>
              </a:ext>
              <a:ext uri="{28A0092B-C50C-407E-A947-70E740481C1C}">
                <a14:useLocalDpi xmlns:a14="http://schemas.microsoft.com/office/drawing/2010/main" val="0"/>
              </a:ext>
            </a:extLst>
          </a:blip>
          <a:stretch>
            <a:fillRect/>
          </a:stretch>
        </p:blipFill>
        <p:spPr>
          <a:xfrm rot="450274">
            <a:off x="5828674" y="37474"/>
            <a:ext cx="6858000" cy="6858000"/>
          </a:xfrm>
          <a:prstGeom prst="rect">
            <a:avLst/>
          </a:prstGeom>
        </p:spPr>
      </p:pic>
      <p:sp>
        <p:nvSpPr>
          <p:cNvPr id="6" name="Rectangle 5" descr="guidance for"/>
          <p:cNvSpPr/>
          <p:nvPr/>
        </p:nvSpPr>
        <p:spPr>
          <a:xfrm>
            <a:off x="2590800" y="1435338"/>
            <a:ext cx="3539623" cy="830997"/>
          </a:xfrm>
          <a:prstGeom prst="rect">
            <a:avLst/>
          </a:prstGeom>
        </p:spPr>
        <p:txBody>
          <a:bodyPr wrap="none">
            <a:spAutoFit/>
          </a:bodyPr>
          <a:lstStyle/>
          <a:p>
            <a:r>
              <a:rPr lang="en-US" sz="4800" dirty="0"/>
              <a:t>Guidance for </a:t>
            </a:r>
          </a:p>
        </p:txBody>
      </p:sp>
      <p:sp>
        <p:nvSpPr>
          <p:cNvPr id="2" name="Title 1"/>
          <p:cNvSpPr>
            <a:spLocks noGrp="1"/>
          </p:cNvSpPr>
          <p:nvPr>
            <p:ph type="title"/>
          </p:nvPr>
        </p:nvSpPr>
        <p:spPr>
          <a:xfrm>
            <a:off x="609600" y="2266335"/>
            <a:ext cx="7848600" cy="1325563"/>
          </a:xfrm>
        </p:spPr>
        <p:txBody>
          <a:bodyPr>
            <a:noAutofit/>
          </a:bodyPr>
          <a:lstStyle/>
          <a:p>
            <a:r>
              <a:rPr lang="en-US" sz="4800" b="1" dirty="0" smtClean="0"/>
              <a:t/>
            </a:r>
            <a:br>
              <a:rPr lang="en-US" sz="4800" b="1" dirty="0" smtClean="0"/>
            </a:br>
            <a:r>
              <a:rPr lang="en-US" sz="4800" b="1" dirty="0" smtClean="0"/>
              <a:t>integrating UI Standards into VA HIT development or procurement projects  </a:t>
            </a:r>
            <a:endParaRPr lang="en-US" sz="4800" b="1" dirty="0"/>
          </a:p>
        </p:txBody>
      </p:sp>
      <p:pic>
        <p:nvPicPr>
          <p:cNvPr id="5" name="Picture 4" descr="down arrow"/>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802" y="526089"/>
            <a:ext cx="1749552" cy="1740246"/>
          </a:xfrm>
          <a:prstGeom prst="rect">
            <a:avLst/>
          </a:prstGeom>
        </p:spPr>
      </p:pic>
    </p:spTree>
    <p:extLst>
      <p:ext uri="{BB962C8B-B14F-4D97-AF65-F5344CB8AC3E}">
        <p14:creationId xmlns:p14="http://schemas.microsoft.com/office/powerpoint/2010/main" val="29872970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 descr="&quot; &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8127998"/>
          </a:xfrm>
          <a:prstGeom prst="rect">
            <a:avLst/>
          </a:prstGeom>
        </p:spPr>
      </p:pic>
      <p:sp>
        <p:nvSpPr>
          <p:cNvPr id="6" name="Rectangle 5" descr="&quot; &quot;"/>
          <p:cNvSpPr/>
          <p:nvPr/>
        </p:nvSpPr>
        <p:spPr>
          <a:xfrm>
            <a:off x="-571500" y="-228600"/>
            <a:ext cx="13335000" cy="7231769"/>
          </a:xfrm>
          <a:prstGeom prst="rect">
            <a:avLst/>
          </a:prstGeom>
          <a:solidFill>
            <a:schemeClr val="accent2">
              <a:alpha val="3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itle 1" descr="Requirements for HIT System Usability: &#10;User Performance Objectives&#10;"/>
          <p:cNvSpPr txBox="1">
            <a:spLocks/>
          </p:cNvSpPr>
          <p:nvPr/>
        </p:nvSpPr>
        <p:spPr>
          <a:xfrm>
            <a:off x="-152400" y="-330200"/>
            <a:ext cx="123444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t>Requirements for HIT System Usability: </a:t>
            </a:r>
            <a:br>
              <a:rPr lang="en-US" b="1" dirty="0" smtClean="0"/>
            </a:br>
            <a:r>
              <a:rPr lang="en-US" b="1" i="1" dirty="0" smtClean="0"/>
              <a:t>User Performance Objectives</a:t>
            </a:r>
            <a:endParaRPr lang="en-US" b="1" i="1" dirty="0"/>
          </a:p>
        </p:txBody>
      </p:sp>
    </p:spTree>
    <p:extLst>
      <p:ext uri="{BB962C8B-B14F-4D97-AF65-F5344CB8AC3E}">
        <p14:creationId xmlns:p14="http://schemas.microsoft.com/office/powerpoint/2010/main" val="34473000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rson typing on laptop while referring to clipboard with chart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7032"/>
            <a:ext cx="12192000" cy="8132064"/>
          </a:xfrm>
          <a:prstGeom prst="rect">
            <a:avLst/>
          </a:prstGeom>
        </p:spPr>
      </p:pic>
      <p:sp>
        <p:nvSpPr>
          <p:cNvPr id="6" name="Title 1" descr="Specifying User Performance Criteria&#10;"/>
          <p:cNvSpPr txBox="1">
            <a:spLocks/>
          </p:cNvSpPr>
          <p:nvPr/>
        </p:nvSpPr>
        <p:spPr>
          <a:xfrm>
            <a:off x="304800" y="533400"/>
            <a:ext cx="9982200" cy="1096963"/>
          </a:xfrm>
          <a:prstGeom prst="rect">
            <a:avLst/>
          </a:prstGeom>
          <a:gradFill rotWithShape="1">
            <a:gsLst>
              <a:gs pos="0">
                <a:schemeClr val="accent2">
                  <a:lumMod val="110000"/>
                  <a:satMod val="105000"/>
                  <a:tint val="67000"/>
                  <a:alpha val="62000"/>
                </a:schemeClr>
              </a:gs>
              <a:gs pos="50000">
                <a:schemeClr val="accent2">
                  <a:lumMod val="105000"/>
                  <a:satMod val="103000"/>
                  <a:tint val="73000"/>
                </a:schemeClr>
              </a:gs>
              <a:gs pos="100000">
                <a:schemeClr val="accent2">
                  <a:lumMod val="105000"/>
                  <a:satMod val="109000"/>
                  <a:tint val="81000"/>
                </a:schemeClr>
              </a:gs>
            </a:gsLst>
            <a:lin ang="5400000" scaled="0"/>
          </a:gra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b="1" i="1" dirty="0" smtClean="0"/>
              <a:t>Specifying User Performance Criteria</a:t>
            </a:r>
            <a:endParaRPr lang="en-US" b="1" i="1" dirty="0"/>
          </a:p>
        </p:txBody>
      </p:sp>
    </p:spTree>
    <p:extLst>
      <p:ext uri="{BB962C8B-B14F-4D97-AF65-F5344CB8AC3E}">
        <p14:creationId xmlns:p14="http://schemas.microsoft.com/office/powerpoint/2010/main" val="13578131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rson writing on clipboa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3128"/>
            <a:ext cx="12192000" cy="8144256"/>
          </a:xfrm>
          <a:prstGeom prst="rect">
            <a:avLst/>
          </a:prstGeom>
        </p:spPr>
      </p:pic>
      <p:sp>
        <p:nvSpPr>
          <p:cNvPr id="4" name="Title 1"/>
          <p:cNvSpPr txBox="1">
            <a:spLocks/>
          </p:cNvSpPr>
          <p:nvPr/>
        </p:nvSpPr>
        <p:spPr>
          <a:xfrm>
            <a:off x="304800" y="533400"/>
            <a:ext cx="9982200" cy="1096963"/>
          </a:xfrm>
          <a:prstGeom prst="rect">
            <a:avLst/>
          </a:prstGeom>
          <a:gradFill rotWithShape="1">
            <a:gsLst>
              <a:gs pos="0">
                <a:schemeClr val="accent2">
                  <a:lumMod val="110000"/>
                  <a:satMod val="105000"/>
                  <a:tint val="67000"/>
                  <a:alpha val="62000"/>
                </a:schemeClr>
              </a:gs>
              <a:gs pos="50000">
                <a:schemeClr val="accent2">
                  <a:lumMod val="105000"/>
                  <a:satMod val="103000"/>
                  <a:tint val="73000"/>
                </a:schemeClr>
              </a:gs>
              <a:gs pos="100000">
                <a:schemeClr val="accent2">
                  <a:lumMod val="105000"/>
                  <a:satMod val="109000"/>
                  <a:tint val="81000"/>
                </a:schemeClr>
              </a:gs>
            </a:gsLst>
            <a:lin ang="5400000" scaled="0"/>
          </a:gra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b="1" i="1" dirty="0" smtClean="0"/>
              <a:t>Validation through Usability Testing</a:t>
            </a:r>
            <a:endParaRPr lang="en-US" b="1" i="1" dirty="0"/>
          </a:p>
        </p:txBody>
      </p:sp>
    </p:spTree>
    <p:extLst>
      <p:ext uri="{BB962C8B-B14F-4D97-AF65-F5344CB8AC3E}">
        <p14:creationId xmlns:p14="http://schemas.microsoft.com/office/powerpoint/2010/main" val="16873077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3128"/>
            <a:ext cx="12192000" cy="8144256"/>
          </a:xfrm>
          <a:prstGeom prst="rect">
            <a:avLst/>
          </a:prstGeom>
        </p:spPr>
      </p:pic>
      <p:sp>
        <p:nvSpPr>
          <p:cNvPr id="4" name="Title 1" descr="Formative and Summative Testing&#10;"/>
          <p:cNvSpPr txBox="1">
            <a:spLocks/>
          </p:cNvSpPr>
          <p:nvPr/>
        </p:nvSpPr>
        <p:spPr>
          <a:xfrm>
            <a:off x="304800" y="533400"/>
            <a:ext cx="9982200" cy="1096963"/>
          </a:xfrm>
          <a:prstGeom prst="rect">
            <a:avLst/>
          </a:prstGeom>
          <a:gradFill rotWithShape="1">
            <a:gsLst>
              <a:gs pos="0">
                <a:schemeClr val="accent2">
                  <a:lumMod val="110000"/>
                  <a:satMod val="105000"/>
                  <a:tint val="67000"/>
                  <a:alpha val="62000"/>
                </a:schemeClr>
              </a:gs>
              <a:gs pos="50000">
                <a:schemeClr val="accent2">
                  <a:lumMod val="105000"/>
                  <a:satMod val="103000"/>
                  <a:tint val="73000"/>
                </a:schemeClr>
              </a:gs>
              <a:gs pos="100000">
                <a:schemeClr val="accent2">
                  <a:lumMod val="105000"/>
                  <a:satMod val="109000"/>
                  <a:tint val="81000"/>
                </a:schemeClr>
              </a:gs>
            </a:gsLst>
            <a:lin ang="5400000" scaled="0"/>
          </a:gra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b="1" i="1" dirty="0" smtClean="0"/>
              <a:t>Formative and Summative Testing</a:t>
            </a:r>
            <a:endParaRPr lang="en-US" b="1" i="1" dirty="0"/>
          </a:p>
        </p:txBody>
      </p:sp>
    </p:spTree>
    <p:extLst>
      <p:ext uri="{BB962C8B-B14F-4D97-AF65-F5344CB8AC3E}">
        <p14:creationId xmlns:p14="http://schemas.microsoft.com/office/powerpoint/2010/main" val="15499319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son typing on laptop while referring to clipboard with ch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0"/>
            <a:ext cx="12193588" cy="813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descr="Specifying Issue-Severity Criteria&#10;"/>
          <p:cNvSpPr txBox="1">
            <a:spLocks/>
          </p:cNvSpPr>
          <p:nvPr/>
        </p:nvSpPr>
        <p:spPr>
          <a:xfrm>
            <a:off x="304800" y="533400"/>
            <a:ext cx="9982200" cy="1096963"/>
          </a:xfrm>
          <a:prstGeom prst="rect">
            <a:avLst/>
          </a:prstGeom>
          <a:gradFill rotWithShape="1">
            <a:gsLst>
              <a:gs pos="0">
                <a:schemeClr val="accent2">
                  <a:lumMod val="110000"/>
                  <a:satMod val="105000"/>
                  <a:tint val="67000"/>
                  <a:alpha val="62000"/>
                </a:schemeClr>
              </a:gs>
              <a:gs pos="50000">
                <a:schemeClr val="accent2">
                  <a:lumMod val="105000"/>
                  <a:satMod val="103000"/>
                  <a:tint val="73000"/>
                </a:schemeClr>
              </a:gs>
              <a:gs pos="100000">
                <a:schemeClr val="accent2">
                  <a:lumMod val="105000"/>
                  <a:satMod val="109000"/>
                  <a:tint val="81000"/>
                </a:schemeClr>
              </a:gs>
            </a:gsLst>
            <a:lin ang="5400000" scaled="0"/>
          </a:gra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b="1" i="1" dirty="0" smtClean="0"/>
              <a:t>Specifying Issue-Severity Criteria</a:t>
            </a:r>
            <a:endParaRPr lang="en-US" b="1" i="1" dirty="0"/>
          </a:p>
        </p:txBody>
      </p:sp>
    </p:spTree>
    <p:extLst>
      <p:ext uri="{BB962C8B-B14F-4D97-AF65-F5344CB8AC3E}">
        <p14:creationId xmlns:p14="http://schemas.microsoft.com/office/powerpoint/2010/main" val="22662795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Validating User Performance Objectives</a:t>
            </a:r>
            <a:endParaRPr lang="en-US" dirty="0"/>
          </a:p>
        </p:txBody>
      </p:sp>
      <p:grpSp>
        <p:nvGrpSpPr>
          <p:cNvPr id="13" name="Group 12" descr="diagram.&#10;stakeholder requirements to under performance objectives to scenarios of use, user personas, usablility testing objectives"/>
          <p:cNvGrpSpPr/>
          <p:nvPr/>
        </p:nvGrpSpPr>
        <p:grpSpPr>
          <a:xfrm>
            <a:off x="304800" y="1835316"/>
            <a:ext cx="6436784" cy="4857366"/>
            <a:chOff x="304800" y="1859965"/>
            <a:chExt cx="6436784" cy="4857366"/>
          </a:xfrm>
        </p:grpSpPr>
        <p:sp>
          <p:nvSpPr>
            <p:cNvPr id="18" name="Rectangle 17"/>
            <p:cNvSpPr/>
            <p:nvPr/>
          </p:nvSpPr>
          <p:spPr bwMode="auto">
            <a:xfrm>
              <a:off x="3632464" y="3453527"/>
              <a:ext cx="1850334" cy="90443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p>
          </p:txBody>
        </p:sp>
        <p:grpSp>
          <p:nvGrpSpPr>
            <p:cNvPr id="11" name="Group 10"/>
            <p:cNvGrpSpPr/>
            <p:nvPr/>
          </p:nvGrpSpPr>
          <p:grpSpPr>
            <a:xfrm>
              <a:off x="304800" y="1859965"/>
              <a:ext cx="6436784" cy="4857366"/>
              <a:chOff x="304800" y="1859965"/>
              <a:chExt cx="6436784" cy="4857366"/>
            </a:xfrm>
          </p:grpSpPr>
          <p:sp>
            <p:nvSpPr>
              <p:cNvPr id="9" name="Rectangle 8"/>
              <p:cNvSpPr/>
              <p:nvPr/>
            </p:nvSpPr>
            <p:spPr bwMode="auto">
              <a:xfrm>
                <a:off x="4191691" y="2145455"/>
                <a:ext cx="1779611" cy="95334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p>
            </p:txBody>
          </p:sp>
          <p:sp>
            <p:nvSpPr>
              <p:cNvPr id="12" name="Rectangle 11"/>
              <p:cNvSpPr/>
              <p:nvPr/>
            </p:nvSpPr>
            <p:spPr bwMode="auto">
              <a:xfrm>
                <a:off x="3593904" y="3341305"/>
                <a:ext cx="1798154" cy="90443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p>
            </p:txBody>
          </p:sp>
          <p:sp>
            <p:nvSpPr>
              <p:cNvPr id="15" name="Rectangle 14"/>
              <p:cNvSpPr/>
              <p:nvPr/>
            </p:nvSpPr>
            <p:spPr bwMode="auto">
              <a:xfrm>
                <a:off x="4109141" y="2034330"/>
                <a:ext cx="1779611" cy="95334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p>
            </p:txBody>
          </p:sp>
          <p:grpSp>
            <p:nvGrpSpPr>
              <p:cNvPr id="3" name="Group 2"/>
              <p:cNvGrpSpPr/>
              <p:nvPr/>
            </p:nvGrpSpPr>
            <p:grpSpPr>
              <a:xfrm>
                <a:off x="304800" y="1859965"/>
                <a:ext cx="6436784" cy="4857366"/>
                <a:chOff x="304800" y="1859965"/>
                <a:chExt cx="6436784" cy="4857366"/>
              </a:xfrm>
            </p:grpSpPr>
            <p:grpSp>
              <p:nvGrpSpPr>
                <p:cNvPr id="5" name="Group 9"/>
                <p:cNvGrpSpPr>
                  <a:grpSpLocks/>
                </p:cNvGrpSpPr>
                <p:nvPr/>
              </p:nvGrpSpPr>
              <p:grpSpPr bwMode="auto">
                <a:xfrm>
                  <a:off x="403180" y="3295471"/>
                  <a:ext cx="2120348" cy="1276529"/>
                  <a:chOff x="3048000" y="2667000"/>
                  <a:chExt cx="1143000" cy="1276529"/>
                </a:xfrm>
              </p:grpSpPr>
              <p:sp>
                <p:nvSpPr>
                  <p:cNvPr id="6" name="Rectangle 5"/>
                  <p:cNvSpPr/>
                  <p:nvPr/>
                </p:nvSpPr>
                <p:spPr>
                  <a:xfrm>
                    <a:off x="3048000" y="2667000"/>
                    <a:ext cx="1143000" cy="1219200"/>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p>
                </p:txBody>
              </p:sp>
              <p:sp>
                <p:nvSpPr>
                  <p:cNvPr id="7" name="TextBox 8"/>
                  <p:cNvSpPr txBox="1">
                    <a:spLocks noChangeArrowheads="1"/>
                  </p:cNvSpPr>
                  <p:nvPr/>
                </p:nvSpPr>
                <p:spPr bwMode="auto">
                  <a:xfrm>
                    <a:off x="3048000" y="2743200"/>
                    <a:ext cx="11324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a:solidFill>
                          <a:schemeClr val="tx1"/>
                        </a:solidFill>
                        <a:latin typeface="Calibri" pitchFamily="34" charset="0"/>
                        <a:ea typeface="Georgia" pitchFamily="18" charset="0"/>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Georgia" pitchFamily="18" charset="0"/>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Georgia" pitchFamily="18" charset="0"/>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Georgia" pitchFamily="18" charset="0"/>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Georgia" pitchFamily="18" charset="0"/>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9pPr>
                  </a:lstStyle>
                  <a:p>
                    <a:pPr algn="ctr" eaLnBrk="1" hangingPunct="1">
                      <a:spcBef>
                        <a:spcPct val="0"/>
                      </a:spcBef>
                      <a:buFontTx/>
                      <a:buNone/>
                    </a:pPr>
                    <a:r>
                      <a:rPr lang="en-US" altLang="en-US" sz="2400" dirty="0" smtClean="0">
                        <a:latin typeface="Arial" pitchFamily="34" charset="0"/>
                      </a:rPr>
                      <a:t>User Performance Objectives</a:t>
                    </a:r>
                    <a:endParaRPr lang="en-US" altLang="en-US" sz="2400" dirty="0">
                      <a:latin typeface="Arial" pitchFamily="34" charset="0"/>
                    </a:endParaRPr>
                  </a:p>
                </p:txBody>
              </p:sp>
            </p:grpSp>
            <p:grpSp>
              <p:nvGrpSpPr>
                <p:cNvPr id="20" name="Group 25"/>
                <p:cNvGrpSpPr>
                  <a:grpSpLocks/>
                </p:cNvGrpSpPr>
                <p:nvPr/>
              </p:nvGrpSpPr>
              <p:grpSpPr bwMode="auto">
                <a:xfrm>
                  <a:off x="3887525" y="1958978"/>
                  <a:ext cx="2057401" cy="1028698"/>
                  <a:chOff x="2933699" y="2667001"/>
                  <a:chExt cx="1371600" cy="1340966"/>
                </a:xfrm>
              </p:grpSpPr>
              <p:sp>
                <p:nvSpPr>
                  <p:cNvPr id="21" name="Rectangle 20"/>
                  <p:cNvSpPr/>
                  <p:nvPr/>
                </p:nvSpPr>
                <p:spPr>
                  <a:xfrm>
                    <a:off x="3048000" y="2667001"/>
                    <a:ext cx="1143000" cy="1219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p>
                </p:txBody>
              </p:sp>
              <p:sp>
                <p:nvSpPr>
                  <p:cNvPr id="22" name="TextBox 23"/>
                  <p:cNvSpPr txBox="1">
                    <a:spLocks noChangeArrowheads="1"/>
                  </p:cNvSpPr>
                  <p:nvPr/>
                </p:nvSpPr>
                <p:spPr bwMode="auto">
                  <a:xfrm>
                    <a:off x="2933699" y="2780848"/>
                    <a:ext cx="1371600" cy="122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a:solidFill>
                          <a:schemeClr val="tx1"/>
                        </a:solidFill>
                        <a:latin typeface="Calibri" pitchFamily="34" charset="0"/>
                        <a:ea typeface="Georgia" pitchFamily="18" charset="0"/>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Georgia" pitchFamily="18" charset="0"/>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Georgia" pitchFamily="18" charset="0"/>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Georgia" pitchFamily="18" charset="0"/>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Georgia" pitchFamily="18" charset="0"/>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9pPr>
                  </a:lstStyle>
                  <a:p>
                    <a:pPr algn="ctr" eaLnBrk="1" hangingPunct="1">
                      <a:lnSpc>
                        <a:spcPts val="2300"/>
                      </a:lnSpc>
                      <a:spcBef>
                        <a:spcPct val="0"/>
                      </a:spcBef>
                      <a:buFontTx/>
                      <a:buNone/>
                    </a:pPr>
                    <a:r>
                      <a:rPr lang="en-US" altLang="en-US" sz="2800" dirty="0" smtClean="0">
                        <a:latin typeface="Arial" pitchFamily="34" charset="0"/>
                      </a:rPr>
                      <a:t>Scenarios of Use</a:t>
                    </a:r>
                    <a:endParaRPr lang="en-US" altLang="en-US" sz="2800" dirty="0">
                      <a:latin typeface="Arial" pitchFamily="34" charset="0"/>
                    </a:endParaRPr>
                  </a:p>
                </p:txBody>
              </p:sp>
            </p:grpSp>
            <p:grpSp>
              <p:nvGrpSpPr>
                <p:cNvPr id="23" name="Group 28"/>
                <p:cNvGrpSpPr>
                  <a:grpSpLocks/>
                </p:cNvGrpSpPr>
                <p:nvPr/>
              </p:nvGrpSpPr>
              <p:grpSpPr bwMode="auto">
                <a:xfrm>
                  <a:off x="3452746" y="3203995"/>
                  <a:ext cx="1971535" cy="1208734"/>
                  <a:chOff x="2989536" y="2667001"/>
                  <a:chExt cx="1295401" cy="1538467"/>
                </a:xfrm>
              </p:grpSpPr>
              <p:sp>
                <p:nvSpPr>
                  <p:cNvPr id="24" name="Rectangle 23"/>
                  <p:cNvSpPr/>
                  <p:nvPr/>
                </p:nvSpPr>
                <p:spPr>
                  <a:xfrm>
                    <a:off x="3048000" y="2667001"/>
                    <a:ext cx="1143000" cy="1219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p>
                </p:txBody>
              </p:sp>
              <p:sp>
                <p:nvSpPr>
                  <p:cNvPr id="25" name="TextBox 26"/>
                  <p:cNvSpPr txBox="1">
                    <a:spLocks noChangeArrowheads="1"/>
                  </p:cNvSpPr>
                  <p:nvPr/>
                </p:nvSpPr>
                <p:spPr bwMode="auto">
                  <a:xfrm>
                    <a:off x="2989536" y="2855815"/>
                    <a:ext cx="1295401" cy="134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a:solidFill>
                          <a:schemeClr val="tx1"/>
                        </a:solidFill>
                        <a:latin typeface="Calibri" pitchFamily="34" charset="0"/>
                        <a:ea typeface="Georgia" pitchFamily="18" charset="0"/>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Georgia" pitchFamily="18" charset="0"/>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Georgia" pitchFamily="18" charset="0"/>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Georgia" pitchFamily="18" charset="0"/>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Georgia" pitchFamily="18" charset="0"/>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9pPr>
                  </a:lstStyle>
                  <a:p>
                    <a:pPr algn="ctr" eaLnBrk="1" hangingPunct="1">
                      <a:lnSpc>
                        <a:spcPts val="2600"/>
                      </a:lnSpc>
                      <a:spcBef>
                        <a:spcPct val="0"/>
                      </a:spcBef>
                      <a:buFontTx/>
                      <a:buNone/>
                    </a:pPr>
                    <a:r>
                      <a:rPr lang="en-US" altLang="en-US" sz="2800" dirty="0" smtClean="0">
                        <a:latin typeface="Arial" pitchFamily="34" charset="0"/>
                      </a:rPr>
                      <a:t>User Personas</a:t>
                    </a:r>
                    <a:endParaRPr lang="en-US" altLang="en-US" sz="2800" dirty="0">
                      <a:latin typeface="Arial" pitchFamily="34" charset="0"/>
                    </a:endParaRPr>
                  </a:p>
                </p:txBody>
              </p:sp>
            </p:grpSp>
            <p:grpSp>
              <p:nvGrpSpPr>
                <p:cNvPr id="27" name="Group 9"/>
                <p:cNvGrpSpPr>
                  <a:grpSpLocks/>
                </p:cNvGrpSpPr>
                <p:nvPr/>
              </p:nvGrpSpPr>
              <p:grpSpPr bwMode="auto">
                <a:xfrm>
                  <a:off x="3657600" y="4901449"/>
                  <a:ext cx="3083984" cy="1815882"/>
                  <a:chOff x="2971800" y="2579409"/>
                  <a:chExt cx="1295400" cy="1465961"/>
                </a:xfrm>
              </p:grpSpPr>
              <p:sp>
                <p:nvSpPr>
                  <p:cNvPr id="28" name="Rectangle 27"/>
                  <p:cNvSpPr/>
                  <p:nvPr/>
                </p:nvSpPr>
                <p:spPr>
                  <a:xfrm>
                    <a:off x="3048000" y="2667000"/>
                    <a:ext cx="1143000" cy="806353"/>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p>
                </p:txBody>
              </p:sp>
              <p:sp>
                <p:nvSpPr>
                  <p:cNvPr id="29" name="TextBox 36"/>
                  <p:cNvSpPr txBox="1">
                    <a:spLocks noChangeArrowheads="1"/>
                  </p:cNvSpPr>
                  <p:nvPr/>
                </p:nvSpPr>
                <p:spPr bwMode="auto">
                  <a:xfrm>
                    <a:off x="2971800" y="2579409"/>
                    <a:ext cx="1295400" cy="1465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a:solidFill>
                          <a:schemeClr val="tx1"/>
                        </a:solidFill>
                        <a:latin typeface="Calibri" pitchFamily="34" charset="0"/>
                        <a:ea typeface="Georgia" pitchFamily="18" charset="0"/>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Georgia" pitchFamily="18" charset="0"/>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Georgia" pitchFamily="18" charset="0"/>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Georgia" pitchFamily="18" charset="0"/>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Georgia" pitchFamily="18" charset="0"/>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9pPr>
                  </a:lstStyle>
                  <a:p>
                    <a:pPr algn="ctr" eaLnBrk="1" hangingPunct="1">
                      <a:spcBef>
                        <a:spcPct val="0"/>
                      </a:spcBef>
                      <a:buFontTx/>
                      <a:buNone/>
                    </a:pPr>
                    <a:r>
                      <a:rPr lang="en-US" altLang="en-US" sz="2800" dirty="0">
                        <a:latin typeface="Arial" pitchFamily="34" charset="0"/>
                      </a:rPr>
                      <a:t>Usability </a:t>
                    </a:r>
                    <a:r>
                      <a:rPr lang="en-US" altLang="en-US" sz="2800" dirty="0" smtClean="0">
                        <a:latin typeface="Arial" pitchFamily="34" charset="0"/>
                      </a:rPr>
                      <a:t>Testing Objectives</a:t>
                    </a:r>
                    <a:endParaRPr lang="en-US" altLang="en-US" sz="2800" dirty="0">
                      <a:latin typeface="Arial" pitchFamily="34" charset="0"/>
                    </a:endParaRPr>
                  </a:p>
                </p:txBody>
              </p:sp>
            </p:grpSp>
            <p:cxnSp>
              <p:nvCxnSpPr>
                <p:cNvPr id="30" name="Straight Arrow Connector 29"/>
                <p:cNvCxnSpPr>
                  <a:stCxn id="6" idx="3"/>
                  <a:endCxn id="22" idx="1"/>
                </p:cNvCxnSpPr>
                <p:nvPr/>
              </p:nvCxnSpPr>
              <p:spPr>
                <a:xfrm flipV="1">
                  <a:off x="2523528" y="2516995"/>
                  <a:ext cx="1363997" cy="1388076"/>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sp>
              <p:nvSpPr>
                <p:cNvPr id="32" name="Flowchart: Alternate Process 31"/>
                <p:cNvSpPr/>
                <p:nvPr/>
              </p:nvSpPr>
              <p:spPr>
                <a:xfrm>
                  <a:off x="304800" y="1859965"/>
                  <a:ext cx="2540000" cy="78481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400"/>
                    </a:lnSpc>
                    <a:defRPr/>
                  </a:pPr>
                  <a:r>
                    <a:rPr lang="en-US" sz="2800" b="1" dirty="0" smtClean="0"/>
                    <a:t>Stakeholder Requirements</a:t>
                  </a:r>
                  <a:endParaRPr lang="en-US" sz="2800" b="1" dirty="0"/>
                </a:p>
              </p:txBody>
            </p:sp>
            <p:cxnSp>
              <p:nvCxnSpPr>
                <p:cNvPr id="33" name="Straight Arrow Connector 32"/>
                <p:cNvCxnSpPr>
                  <a:stCxn id="6" idx="3"/>
                </p:cNvCxnSpPr>
                <p:nvPr/>
              </p:nvCxnSpPr>
              <p:spPr>
                <a:xfrm>
                  <a:off x="2523528" y="3905071"/>
                  <a:ext cx="1170677" cy="1533525"/>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563283" y="3852031"/>
                  <a:ext cx="893313" cy="24644"/>
                </a:xfrm>
                <a:prstGeom prst="straightConnector1">
                  <a:avLst/>
                </a:prstGeom>
                <a:ln w="254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574800" y="2567697"/>
                  <a:ext cx="0" cy="680035"/>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grpSp>
        </p:grpSp>
      </p:grpSp>
      <p:graphicFrame>
        <p:nvGraphicFramePr>
          <p:cNvPr id="26" name="Diagram 25" descr="understand &#10;to &#10;design&#10;to assess&#10;back to understand"/>
          <p:cNvGraphicFramePr/>
          <p:nvPr>
            <p:extLst>
              <p:ext uri="{D42A27DB-BD31-4B8C-83A1-F6EECF244321}">
                <p14:modId xmlns:p14="http://schemas.microsoft.com/office/powerpoint/2010/main" val="1187809962"/>
              </p:ext>
            </p:extLst>
          </p:nvPr>
        </p:nvGraphicFramePr>
        <p:xfrm>
          <a:off x="5373008" y="2497841"/>
          <a:ext cx="5044016" cy="2755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9296400" y="1690688"/>
            <a:ext cx="2540000" cy="4786312"/>
            <a:chOff x="9296400" y="1690688"/>
            <a:chExt cx="2540000" cy="4786312"/>
          </a:xfrm>
        </p:grpSpPr>
        <p:sp>
          <p:nvSpPr>
            <p:cNvPr id="31" name="Flowchart: Alternate Process 30" descr="Diagram. &#10;Usability test measures to stakeholder acceptance"/>
            <p:cNvSpPr/>
            <p:nvPr/>
          </p:nvSpPr>
          <p:spPr>
            <a:xfrm>
              <a:off x="9296400" y="1690688"/>
              <a:ext cx="2540000" cy="95408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2800"/>
                </a:lnSpc>
                <a:defRPr/>
              </a:pPr>
              <a:r>
                <a:rPr lang="en-US" sz="2800" b="1" dirty="0" smtClean="0"/>
                <a:t>Stakeholder Acceptance</a:t>
              </a:r>
              <a:endParaRPr lang="en-US" sz="2800" b="1" dirty="0"/>
            </a:p>
          </p:txBody>
        </p:sp>
        <p:grpSp>
          <p:nvGrpSpPr>
            <p:cNvPr id="38" name="Group 9"/>
            <p:cNvGrpSpPr>
              <a:grpSpLocks/>
            </p:cNvGrpSpPr>
            <p:nvPr/>
          </p:nvGrpSpPr>
          <p:grpSpPr bwMode="auto">
            <a:xfrm>
              <a:off x="9702800" y="4717518"/>
              <a:ext cx="1727200" cy="1759482"/>
              <a:chOff x="2971800" y="2667000"/>
              <a:chExt cx="1295400" cy="1057375"/>
            </a:xfrm>
          </p:grpSpPr>
          <p:sp>
            <p:nvSpPr>
              <p:cNvPr id="39" name="Rectangle 38"/>
              <p:cNvSpPr/>
              <p:nvPr/>
            </p:nvSpPr>
            <p:spPr>
              <a:xfrm>
                <a:off x="3048000" y="2667000"/>
                <a:ext cx="1143000" cy="806353"/>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p>
            </p:txBody>
          </p:sp>
          <p:sp>
            <p:nvSpPr>
              <p:cNvPr id="40" name="TextBox 36"/>
              <p:cNvSpPr txBox="1">
                <a:spLocks noChangeArrowheads="1"/>
              </p:cNvSpPr>
              <p:nvPr/>
            </p:nvSpPr>
            <p:spPr bwMode="auto">
              <a:xfrm>
                <a:off x="2971800" y="2743200"/>
                <a:ext cx="1295400" cy="9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a:solidFill>
                      <a:schemeClr val="tx1"/>
                    </a:solidFill>
                    <a:latin typeface="Calibri" pitchFamily="34" charset="0"/>
                    <a:ea typeface="Georgia" pitchFamily="18" charset="0"/>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Georgia" pitchFamily="18" charset="0"/>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Georgia" pitchFamily="18" charset="0"/>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Georgia" pitchFamily="18" charset="0"/>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Georgia" pitchFamily="18" charset="0"/>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9pPr>
              </a:lstStyle>
              <a:p>
                <a:pPr algn="ctr" eaLnBrk="1" hangingPunct="1">
                  <a:spcBef>
                    <a:spcPct val="0"/>
                  </a:spcBef>
                  <a:buFontTx/>
                  <a:buNone/>
                </a:pPr>
                <a:r>
                  <a:rPr lang="en-US" altLang="en-US" sz="2400" dirty="0">
                    <a:latin typeface="Arial" pitchFamily="34" charset="0"/>
                  </a:rPr>
                  <a:t>Usability </a:t>
                </a:r>
                <a:r>
                  <a:rPr lang="en-US" altLang="en-US" sz="2400" dirty="0" smtClean="0">
                    <a:latin typeface="Arial" pitchFamily="34" charset="0"/>
                  </a:rPr>
                  <a:t>Test Measures</a:t>
                </a:r>
                <a:endParaRPr lang="en-US" altLang="en-US" sz="2400" dirty="0">
                  <a:latin typeface="Arial" pitchFamily="34" charset="0"/>
                </a:endParaRPr>
              </a:p>
            </p:txBody>
          </p:sp>
        </p:grpSp>
        <p:cxnSp>
          <p:nvCxnSpPr>
            <p:cNvPr id="41" name="Elbow Connector 40"/>
            <p:cNvCxnSpPr>
              <a:stCxn id="39" idx="0"/>
              <a:endCxn id="31" idx="2"/>
            </p:cNvCxnSpPr>
            <p:nvPr/>
          </p:nvCxnSpPr>
          <p:spPr>
            <a:xfrm rot="5400000" flipH="1" flipV="1">
              <a:off x="9530029" y="3681147"/>
              <a:ext cx="2072743" cy="12700"/>
            </a:xfrm>
            <a:prstGeom prst="bentConnector3">
              <a:avLst>
                <a:gd name="adj1" fmla="val 50000"/>
              </a:avLst>
            </a:prstGeom>
            <a:ln w="50800">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88783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pboard icon"/>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5697" b="92970" l="7152" r="94242"/>
                    </a14:imgEffect>
                  </a14:imgLayer>
                </a14:imgProps>
              </a:ext>
              <a:ext uri="{28A0092B-C50C-407E-A947-70E740481C1C}">
                <a14:useLocalDpi xmlns:a14="http://schemas.microsoft.com/office/drawing/2010/main" val="0"/>
              </a:ext>
            </a:extLst>
          </a:blip>
          <a:stretch>
            <a:fillRect/>
          </a:stretch>
        </p:blipFill>
        <p:spPr>
          <a:xfrm rot="450274">
            <a:off x="5828674" y="37474"/>
            <a:ext cx="6858000" cy="6858000"/>
          </a:xfrm>
          <a:prstGeom prst="rect">
            <a:avLst/>
          </a:prstGeom>
        </p:spPr>
      </p:pic>
      <p:sp>
        <p:nvSpPr>
          <p:cNvPr id="6" name="Rectangle 5" descr="Guidance for &#10;"/>
          <p:cNvSpPr/>
          <p:nvPr/>
        </p:nvSpPr>
        <p:spPr>
          <a:xfrm>
            <a:off x="2590800" y="1435338"/>
            <a:ext cx="3539623" cy="830997"/>
          </a:xfrm>
          <a:prstGeom prst="rect">
            <a:avLst/>
          </a:prstGeom>
        </p:spPr>
        <p:txBody>
          <a:bodyPr wrap="none">
            <a:spAutoFit/>
          </a:bodyPr>
          <a:lstStyle/>
          <a:p>
            <a:r>
              <a:rPr lang="en-US" sz="4800" dirty="0"/>
              <a:t>Guidance for </a:t>
            </a:r>
          </a:p>
        </p:txBody>
      </p:sp>
      <p:sp>
        <p:nvSpPr>
          <p:cNvPr id="2" name="Title 1"/>
          <p:cNvSpPr>
            <a:spLocks noGrp="1"/>
          </p:cNvSpPr>
          <p:nvPr>
            <p:ph type="title"/>
          </p:nvPr>
        </p:nvSpPr>
        <p:spPr>
          <a:xfrm>
            <a:off x="685800" y="2971800"/>
            <a:ext cx="8534400" cy="1325563"/>
          </a:xfrm>
        </p:spPr>
        <p:txBody>
          <a:bodyPr>
            <a:noAutofit/>
          </a:bodyPr>
          <a:lstStyle/>
          <a:p>
            <a:r>
              <a:rPr lang="en-US" sz="4800" b="1" dirty="0" smtClean="0"/>
              <a:t>integrating User Performance requirements into VA HIT development or procurement projects  </a:t>
            </a:r>
            <a:endParaRPr lang="en-US" sz="4800" b="1" dirty="0"/>
          </a:p>
        </p:txBody>
      </p:sp>
      <p:pic>
        <p:nvPicPr>
          <p:cNvPr id="5" name="Picture 4" descr="down arrow"/>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802" y="526089"/>
            <a:ext cx="1749552" cy="1740246"/>
          </a:xfrm>
          <a:prstGeom prst="rect">
            <a:avLst/>
          </a:prstGeom>
        </p:spPr>
      </p:pic>
    </p:spTree>
    <p:extLst>
      <p:ext uri="{BB962C8B-B14F-4D97-AF65-F5344CB8AC3E}">
        <p14:creationId xmlns:p14="http://schemas.microsoft.com/office/powerpoint/2010/main" val="18668987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Content Placeholder 2" descr="&quot; &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135"/>
            <a:ext cx="12192000" cy="8127998"/>
          </a:xfrm>
          <a:prstGeom prst="rect">
            <a:avLst/>
          </a:prstGeom>
        </p:spPr>
      </p:pic>
      <p:sp>
        <p:nvSpPr>
          <p:cNvPr id="5" name="Rectangle 4" descr="&quot; &quot;"/>
          <p:cNvSpPr/>
          <p:nvPr/>
        </p:nvSpPr>
        <p:spPr>
          <a:xfrm>
            <a:off x="-152400" y="-366735"/>
            <a:ext cx="13335000" cy="7231769"/>
          </a:xfrm>
          <a:prstGeom prst="rect">
            <a:avLst/>
          </a:prstGeom>
          <a:solidFill>
            <a:schemeClr val="accent2">
              <a:alpha val="3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228600"/>
            <a:ext cx="11125200" cy="2387600"/>
          </a:xfrm>
        </p:spPr>
        <p:txBody>
          <a:bodyPr>
            <a:noAutofit/>
          </a:bodyPr>
          <a:lstStyle/>
          <a:p>
            <a:r>
              <a:rPr lang="en-US" sz="5400" b="1" dirty="0"/>
              <a:t>Requirements for HIT System Usability:  </a:t>
            </a:r>
            <a:br>
              <a:rPr lang="en-US" sz="5400" b="1" dirty="0"/>
            </a:br>
            <a:r>
              <a:rPr lang="en-US" sz="5400" b="1" dirty="0"/>
              <a:t>User-centered Design </a:t>
            </a:r>
            <a:r>
              <a:rPr lang="en-US" sz="5400" b="1" dirty="0" smtClean="0"/>
              <a:t>Process</a:t>
            </a:r>
            <a:endParaRPr lang="en-US" sz="5400" b="1" dirty="0"/>
          </a:p>
        </p:txBody>
      </p:sp>
    </p:spTree>
    <p:extLst>
      <p:ext uri="{BB962C8B-B14F-4D97-AF65-F5344CB8AC3E}">
        <p14:creationId xmlns:p14="http://schemas.microsoft.com/office/powerpoint/2010/main" val="3760984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2286000" y="241762"/>
            <a:ext cx="7620000" cy="1143000"/>
          </a:xfrm>
        </p:spPr>
        <p:txBody>
          <a:bodyPr>
            <a:normAutofit/>
          </a:bodyPr>
          <a:lstStyle/>
          <a:p>
            <a:pPr algn="ctr"/>
            <a:r>
              <a:rPr lang="en-US" sz="6000" dirty="0" smtClean="0"/>
              <a:t>Poll Results</a:t>
            </a:r>
            <a:endParaRPr lang="en-US" sz="6000" dirty="0"/>
          </a:p>
        </p:txBody>
      </p:sp>
      <p:sp>
        <p:nvSpPr>
          <p:cNvPr id="3" name="Rectangle 2" descr="What role do you have or would you likely have in a VA health IT project?&#10;"/>
          <p:cNvSpPr/>
          <p:nvPr/>
        </p:nvSpPr>
        <p:spPr>
          <a:xfrm>
            <a:off x="355600" y="1469396"/>
            <a:ext cx="10871200" cy="1323439"/>
          </a:xfrm>
          <a:prstGeom prst="rect">
            <a:avLst/>
          </a:prstGeom>
        </p:spPr>
        <p:txBody>
          <a:bodyPr wrap="square">
            <a:spAutoFit/>
          </a:bodyPr>
          <a:lstStyle/>
          <a:p>
            <a:r>
              <a:rPr lang="en-US" sz="4000" dirty="0"/>
              <a:t>What role do you have or would you likely have in a VA health IT project?</a:t>
            </a:r>
          </a:p>
        </p:txBody>
      </p:sp>
      <p:sp>
        <p:nvSpPr>
          <p:cNvPr id="5" name="Content Placeholder 4"/>
          <p:cNvSpPr>
            <a:spLocks noGrp="1"/>
          </p:cNvSpPr>
          <p:nvPr>
            <p:ph idx="1"/>
          </p:nvPr>
        </p:nvSpPr>
        <p:spPr>
          <a:xfrm>
            <a:off x="254000" y="2738230"/>
            <a:ext cx="5892800" cy="4038600"/>
          </a:xfrm>
        </p:spPr>
        <p:txBody>
          <a:bodyPr>
            <a:noAutofit/>
          </a:bodyPr>
          <a:lstStyle/>
          <a:p>
            <a:pPr marL="1027113" indent="-561975">
              <a:buFont typeface="+mj-lt"/>
              <a:buAutoNum type="alphaUcPeriod"/>
            </a:pPr>
            <a:r>
              <a:rPr lang="en-US" sz="3200" dirty="0"/>
              <a:t>Stakeholder</a:t>
            </a:r>
          </a:p>
          <a:p>
            <a:pPr marL="1027113" indent="-561975">
              <a:buFont typeface="+mj-lt"/>
              <a:buAutoNum type="alphaUcPeriod"/>
            </a:pPr>
            <a:r>
              <a:rPr lang="en-US" sz="3200" dirty="0"/>
              <a:t>Project Manager</a:t>
            </a:r>
          </a:p>
          <a:p>
            <a:pPr marL="1027113" indent="-561975">
              <a:buFont typeface="+mj-lt"/>
              <a:buAutoNum type="alphaUcPeriod"/>
            </a:pPr>
            <a:r>
              <a:rPr lang="en-US" sz="3200" dirty="0"/>
              <a:t>Development Team Member </a:t>
            </a:r>
          </a:p>
          <a:p>
            <a:pPr marL="1027113" indent="-561975">
              <a:buFont typeface="+mj-lt"/>
              <a:buAutoNum type="alphaUcPeriod"/>
            </a:pPr>
            <a:r>
              <a:rPr lang="en-US" sz="3200" dirty="0"/>
              <a:t>Subject Matter Expert</a:t>
            </a:r>
          </a:p>
          <a:p>
            <a:pPr marL="1027113" indent="-561975">
              <a:buFont typeface="+mj-lt"/>
              <a:buAutoNum type="alphaUcPeriod"/>
            </a:pPr>
            <a:r>
              <a:rPr lang="en-US" sz="3200" dirty="0"/>
              <a:t>Usability Specialist</a:t>
            </a:r>
          </a:p>
          <a:p>
            <a:pPr marL="1027113" indent="-561975">
              <a:buFont typeface="+mj-lt"/>
              <a:buAutoNum type="alphaUcPeriod"/>
            </a:pPr>
            <a:r>
              <a:rPr lang="en-US" sz="3200" dirty="0"/>
              <a:t>Health IT User</a:t>
            </a:r>
          </a:p>
        </p:txBody>
      </p:sp>
      <p:pic>
        <p:nvPicPr>
          <p:cNvPr id="8" name="Picture 3" descr="image of My VeHU Campus blue polling Icon"/>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bwMode="auto">
          <a:xfrm>
            <a:off x="1016924" y="102524"/>
            <a:ext cx="1421476" cy="142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0760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tack of files and document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1000" y="-670693"/>
            <a:ext cx="13277850" cy="878993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228600" y="1219201"/>
            <a:ext cx="5562600" cy="2544762"/>
          </a:xfrm>
          <a:solidFill>
            <a:schemeClr val="bg2"/>
          </a:solidFill>
        </p:spPr>
        <p:txBody>
          <a:bodyPr>
            <a:noAutofit/>
          </a:bodyPr>
          <a:lstStyle/>
          <a:p>
            <a:pPr marL="228600" indent="-228600"/>
            <a:r>
              <a:rPr lang="en-US" sz="4800" b="1" dirty="0" smtClean="0"/>
              <a:t>Principle 1: </a:t>
            </a:r>
            <a:r>
              <a:rPr lang="en-US" sz="4800" b="1" dirty="0"/>
              <a:t>Apply evidence-based UI </a:t>
            </a:r>
            <a:r>
              <a:rPr lang="en-US" sz="4800" b="1" dirty="0" smtClean="0"/>
              <a:t>standards</a:t>
            </a:r>
            <a:endParaRPr lang="en-US" sz="4800" b="1" dirty="0"/>
          </a:p>
        </p:txBody>
      </p:sp>
    </p:spTree>
    <p:extLst>
      <p:ext uri="{BB962C8B-B14F-4D97-AF65-F5344CB8AC3E}">
        <p14:creationId xmlns:p14="http://schemas.microsoft.com/office/powerpoint/2010/main" val="22841008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ot; &quot;"/>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411846"/>
            <a:ext cx="12161520" cy="8123896"/>
          </a:xfrm>
          <a:prstGeom prst="rect">
            <a:avLst/>
          </a:prstGeom>
        </p:spPr>
      </p:pic>
      <p:sp>
        <p:nvSpPr>
          <p:cNvPr id="5" name="Rectangle 4" descr="&quot; &quot;"/>
          <p:cNvSpPr/>
          <p:nvPr/>
        </p:nvSpPr>
        <p:spPr>
          <a:xfrm>
            <a:off x="-152400" y="-366735"/>
            <a:ext cx="13335000" cy="7231769"/>
          </a:xfrm>
          <a:prstGeom prst="rect">
            <a:avLst/>
          </a:prstGeom>
          <a:solidFill>
            <a:schemeClr val="accent2">
              <a:alpha val="3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1447800"/>
            <a:ext cx="10896600" cy="1676400"/>
          </a:xfrm>
          <a:noFill/>
          <a:ln>
            <a:noFill/>
          </a:ln>
        </p:spPr>
        <p:style>
          <a:lnRef idx="1">
            <a:schemeClr val="accent2"/>
          </a:lnRef>
          <a:fillRef idx="2">
            <a:schemeClr val="accent2"/>
          </a:fillRef>
          <a:effectRef idx="1">
            <a:schemeClr val="accent2"/>
          </a:effectRef>
          <a:fontRef idx="minor">
            <a:schemeClr val="dk1"/>
          </a:fontRef>
        </p:style>
        <p:txBody>
          <a:bodyPr>
            <a:noAutofit/>
          </a:bodyPr>
          <a:lstStyle/>
          <a:p>
            <a:pPr marL="228600" indent="-228600"/>
            <a:r>
              <a:rPr lang="en-US" sz="5400" b="1" dirty="0" smtClean="0"/>
              <a:t>Principle 2: </a:t>
            </a:r>
            <a:r>
              <a:rPr lang="en-US" sz="5400" b="1" dirty="0"/>
              <a:t>Plan a UCD process that supports business </a:t>
            </a:r>
            <a:r>
              <a:rPr lang="en-US" sz="5400" b="1" dirty="0" smtClean="0"/>
              <a:t>objectives</a:t>
            </a:r>
            <a:endParaRPr lang="en-US" sz="5400" b="1" dirty="0"/>
          </a:p>
        </p:txBody>
      </p:sp>
    </p:spTree>
    <p:extLst>
      <p:ext uri="{BB962C8B-B14F-4D97-AF65-F5344CB8AC3E}">
        <p14:creationId xmlns:p14="http://schemas.microsoft.com/office/powerpoint/2010/main" val="35223016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B2D7CD"/>
        </a:solidFill>
        <a:effectLst/>
      </p:bgPr>
    </p:bg>
    <p:spTree>
      <p:nvGrpSpPr>
        <p:cNvPr id="1" name=""/>
        <p:cNvGrpSpPr/>
        <p:nvPr/>
      </p:nvGrpSpPr>
      <p:grpSpPr>
        <a:xfrm>
          <a:off x="0" y="0"/>
          <a:ext cx="0" cy="0"/>
          <a:chOff x="0" y="0"/>
          <a:chExt cx="0" cy="0"/>
        </a:xfrm>
      </p:grpSpPr>
      <p:pic>
        <p:nvPicPr>
          <p:cNvPr id="3" name="Picture 2" descr="diagram depicting the connectivity of IT networks"/>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53000" y="7620"/>
            <a:ext cx="6858000" cy="6858000"/>
          </a:xfrm>
          <a:prstGeom prst="rect">
            <a:avLst/>
          </a:prstGeom>
        </p:spPr>
      </p:pic>
      <p:sp>
        <p:nvSpPr>
          <p:cNvPr id="2" name="Title 1"/>
          <p:cNvSpPr>
            <a:spLocks noGrp="1"/>
          </p:cNvSpPr>
          <p:nvPr>
            <p:ph type="title"/>
          </p:nvPr>
        </p:nvSpPr>
        <p:spPr>
          <a:xfrm>
            <a:off x="228600" y="1303020"/>
            <a:ext cx="5257800" cy="4267200"/>
          </a:xfrm>
        </p:spPr>
        <p:txBody>
          <a:bodyPr>
            <a:normAutofit/>
          </a:bodyPr>
          <a:lstStyle/>
          <a:p>
            <a:pPr marL="228600" indent="-228600"/>
            <a:r>
              <a:rPr lang="en-US" sz="4800" b="1" dirty="0" smtClean="0"/>
              <a:t>Principle 3: </a:t>
            </a:r>
            <a:br>
              <a:rPr lang="en-US" sz="4800" b="1" dirty="0" smtClean="0"/>
            </a:br>
            <a:r>
              <a:rPr lang="en-US" sz="4800" b="1" dirty="0" smtClean="0"/>
              <a:t>Understand </a:t>
            </a:r>
            <a:r>
              <a:rPr lang="en-US" sz="4800" b="1" dirty="0"/>
              <a:t>users and the context of </a:t>
            </a:r>
            <a:r>
              <a:rPr lang="en-US" sz="4800" b="1" dirty="0" smtClean="0"/>
              <a:t>use</a:t>
            </a:r>
            <a:endParaRPr lang="en-US" sz="4800" b="1" dirty="0"/>
          </a:p>
        </p:txBody>
      </p:sp>
    </p:spTree>
    <p:extLst>
      <p:ext uri="{BB962C8B-B14F-4D97-AF65-F5344CB8AC3E}">
        <p14:creationId xmlns:p14="http://schemas.microsoft.com/office/powerpoint/2010/main" val="4533089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bile tablet with stock market data on screen and a cup of coffe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 y="0"/>
            <a:ext cx="12192000" cy="7924800"/>
          </a:xfrm>
          <a:prstGeom prst="rect">
            <a:avLst/>
          </a:prstGeom>
        </p:spPr>
      </p:pic>
      <p:sp>
        <p:nvSpPr>
          <p:cNvPr id="2" name="Title 1"/>
          <p:cNvSpPr>
            <a:spLocks noGrp="1"/>
          </p:cNvSpPr>
          <p:nvPr>
            <p:ph type="title"/>
          </p:nvPr>
        </p:nvSpPr>
        <p:spPr>
          <a:xfrm>
            <a:off x="381000" y="381000"/>
            <a:ext cx="11811000" cy="1325563"/>
          </a:xfrm>
        </p:spPr>
        <p:txBody>
          <a:bodyPr>
            <a:noAutofit/>
          </a:bodyPr>
          <a:lstStyle/>
          <a:p>
            <a:pPr marL="228600" indent="-228600"/>
            <a:r>
              <a:rPr lang="en-US" sz="5400" b="1" dirty="0" smtClean="0"/>
              <a:t>Principle 4: </a:t>
            </a:r>
            <a:br>
              <a:rPr lang="en-US" sz="5400" b="1" dirty="0" smtClean="0"/>
            </a:br>
            <a:r>
              <a:rPr lang="en-US" sz="5400" b="1" dirty="0" smtClean="0"/>
              <a:t>Iterate </a:t>
            </a:r>
            <a:r>
              <a:rPr lang="en-US" sz="5400" b="1" dirty="0"/>
              <a:t>the user interface </a:t>
            </a:r>
            <a:r>
              <a:rPr lang="en-US" sz="5400" b="1" dirty="0" smtClean="0"/>
              <a:t>design</a:t>
            </a:r>
            <a:endParaRPr lang="en-US" sz="5400" b="1" dirty="0"/>
          </a:p>
        </p:txBody>
      </p:sp>
    </p:spTree>
    <p:extLst>
      <p:ext uri="{BB962C8B-B14F-4D97-AF65-F5344CB8AC3E}">
        <p14:creationId xmlns:p14="http://schemas.microsoft.com/office/powerpoint/2010/main" val="19472112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quot; &quot;"/>
          <p:cNvSpPr/>
          <p:nvPr/>
        </p:nvSpPr>
        <p:spPr>
          <a:xfrm>
            <a:off x="-10886" y="0"/>
            <a:ext cx="4332516" cy="6858000"/>
          </a:xfrm>
          <a:prstGeom prst="rect">
            <a:avLst/>
          </a:prstGeom>
          <a:solidFill>
            <a:schemeClr val="accent2">
              <a:alpha val="74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600" dirty="0" smtClean="0"/>
          </a:p>
          <a:p>
            <a:pPr algn="ctr"/>
            <a:r>
              <a:rPr lang="en-US" sz="16600" dirty="0" smtClean="0"/>
              <a:t>1</a:t>
            </a:r>
            <a:endParaRPr lang="en-US" sz="16600" dirty="0"/>
          </a:p>
        </p:txBody>
      </p:sp>
      <p:sp>
        <p:nvSpPr>
          <p:cNvPr id="2" name="Title 1"/>
          <p:cNvSpPr>
            <a:spLocks noGrp="1"/>
          </p:cNvSpPr>
          <p:nvPr>
            <p:ph type="title"/>
          </p:nvPr>
        </p:nvSpPr>
        <p:spPr>
          <a:xfrm>
            <a:off x="0" y="990600"/>
            <a:ext cx="3886200" cy="3687762"/>
          </a:xfrm>
          <a:noFill/>
          <a:ln>
            <a:noFill/>
          </a:ln>
        </p:spPr>
        <p:txBody>
          <a:bodyPr>
            <a:noAutofit/>
          </a:bodyPr>
          <a:lstStyle/>
          <a:p>
            <a:pPr algn="ctr"/>
            <a:r>
              <a:rPr lang="en-US" sz="4800" b="1" i="1" dirty="0" smtClean="0"/>
              <a:t>Specification</a:t>
            </a:r>
            <a:br>
              <a:rPr lang="en-US" sz="4800" b="1" i="1" dirty="0" smtClean="0"/>
            </a:br>
            <a:r>
              <a:rPr lang="en-US" sz="4800" b="1" i="1" dirty="0" smtClean="0"/>
              <a:t>/ Mockup</a:t>
            </a:r>
            <a:endParaRPr lang="en-US" sz="4800" b="1" i="1" dirty="0"/>
          </a:p>
        </p:txBody>
      </p:sp>
      <p:pic>
        <p:nvPicPr>
          <p:cNvPr id="5" name="Picture 4" descr="VHAPatient One. Airborne Hazards and Open Brun Pit Registry page"/>
          <p:cNvPicPr>
            <a:picLocks noChangeAspect="1"/>
          </p:cNvPicPr>
          <p:nvPr/>
        </p:nvPicPr>
        <p:blipFill>
          <a:blip r:embed="rId3"/>
          <a:stretch>
            <a:fillRect/>
          </a:stretch>
        </p:blipFill>
        <p:spPr>
          <a:xfrm>
            <a:off x="4340270" y="-838200"/>
            <a:ext cx="8134760" cy="9660026"/>
          </a:xfrm>
          <a:prstGeom prst="rect">
            <a:avLst/>
          </a:prstGeom>
        </p:spPr>
      </p:pic>
    </p:spTree>
    <p:extLst>
      <p:ext uri="{BB962C8B-B14F-4D97-AF65-F5344CB8AC3E}">
        <p14:creationId xmlns:p14="http://schemas.microsoft.com/office/powerpoint/2010/main" val="14071552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887" y="0"/>
            <a:ext cx="3973287" cy="6858000"/>
          </a:xfrm>
          <a:prstGeom prst="rect">
            <a:avLst/>
          </a:prstGeom>
          <a:solidFill>
            <a:schemeClr val="accent2">
              <a:alpha val="74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600" dirty="0" smtClean="0"/>
          </a:p>
          <a:p>
            <a:pPr algn="ctr"/>
            <a:r>
              <a:rPr lang="en-US" sz="16600" dirty="0" smtClean="0"/>
              <a:t>2</a:t>
            </a:r>
            <a:endParaRPr lang="en-US" sz="16600" dirty="0"/>
          </a:p>
        </p:txBody>
      </p:sp>
      <p:pic>
        <p:nvPicPr>
          <p:cNvPr id="9" name="Picture 8" descr="Airborne Hazards and open burn pit registry webpage. Deployment exposure."/>
          <p:cNvPicPr>
            <a:picLocks noChangeAspect="1" noChangeArrowheads="1"/>
          </p:cNvPicPr>
          <p:nvPr/>
        </p:nvPicPr>
        <p:blipFill>
          <a:blip r:embed="rId3" cstate="print"/>
          <a:srcRect/>
          <a:stretch>
            <a:fillRect/>
          </a:stretch>
        </p:blipFill>
        <p:spPr bwMode="auto">
          <a:xfrm>
            <a:off x="3962400" y="-429316"/>
            <a:ext cx="8704620" cy="7287316"/>
          </a:xfrm>
          <a:prstGeom prst="rect">
            <a:avLst/>
          </a:prstGeom>
          <a:noFill/>
          <a:ln w="9525">
            <a:noFill/>
            <a:miter lim="800000"/>
            <a:headEnd/>
            <a:tailEnd/>
          </a:ln>
        </p:spPr>
      </p:pic>
      <p:sp>
        <p:nvSpPr>
          <p:cNvPr id="5" name="Title 1" descr="2. Wireframe"/>
          <p:cNvSpPr txBox="1">
            <a:spLocks/>
          </p:cNvSpPr>
          <p:nvPr/>
        </p:nvSpPr>
        <p:spPr>
          <a:xfrm>
            <a:off x="-533400" y="838200"/>
            <a:ext cx="4844143" cy="368776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i="1" dirty="0" smtClean="0"/>
              <a:t>Wireframe</a:t>
            </a:r>
            <a:endParaRPr lang="en-US" sz="6000" b="1" i="1" dirty="0"/>
          </a:p>
        </p:txBody>
      </p:sp>
    </p:spTree>
    <p:extLst>
      <p:ext uri="{BB962C8B-B14F-4D97-AF65-F5344CB8AC3E}">
        <p14:creationId xmlns:p14="http://schemas.microsoft.com/office/powerpoint/2010/main" val="8786829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quot; &quot;"/>
          <p:cNvSpPr/>
          <p:nvPr/>
        </p:nvSpPr>
        <p:spPr>
          <a:xfrm>
            <a:off x="-10886" y="0"/>
            <a:ext cx="4332516" cy="6858000"/>
          </a:xfrm>
          <a:prstGeom prst="rect">
            <a:avLst/>
          </a:prstGeom>
          <a:solidFill>
            <a:schemeClr val="accent2">
              <a:alpha val="74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600" dirty="0" smtClean="0"/>
          </a:p>
          <a:p>
            <a:pPr algn="ctr"/>
            <a:r>
              <a:rPr lang="en-US" sz="16600" dirty="0" smtClean="0"/>
              <a:t>3</a:t>
            </a:r>
            <a:endParaRPr lang="en-US" sz="16600" dirty="0"/>
          </a:p>
        </p:txBody>
      </p:sp>
      <p:sp>
        <p:nvSpPr>
          <p:cNvPr id="6" name="Title 1" descr="3. Interactive Model"/>
          <p:cNvSpPr txBox="1">
            <a:spLocks/>
          </p:cNvSpPr>
          <p:nvPr/>
        </p:nvSpPr>
        <p:spPr>
          <a:xfrm>
            <a:off x="32657" y="1066800"/>
            <a:ext cx="4288973" cy="368776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i="1" dirty="0" smtClean="0"/>
              <a:t>Interactive Model</a:t>
            </a:r>
            <a:endParaRPr lang="en-US" sz="6600" b="1" i="1" dirty="0"/>
          </a:p>
        </p:txBody>
      </p:sp>
      <p:pic>
        <p:nvPicPr>
          <p:cNvPr id="2" name="Picture 1" descr="Airborne Hazards and open burn pit registry webpage. Deployment history"/>
          <p:cNvPicPr>
            <a:picLocks noChangeAspect="1"/>
          </p:cNvPicPr>
          <p:nvPr/>
        </p:nvPicPr>
        <p:blipFill>
          <a:blip r:embed="rId3"/>
          <a:stretch>
            <a:fillRect/>
          </a:stretch>
        </p:blipFill>
        <p:spPr>
          <a:xfrm>
            <a:off x="4321630" y="-19050"/>
            <a:ext cx="8153400" cy="7010400"/>
          </a:xfrm>
          <a:prstGeom prst="rect">
            <a:avLst/>
          </a:prstGeom>
        </p:spPr>
      </p:pic>
    </p:spTree>
    <p:extLst>
      <p:ext uri="{BB962C8B-B14F-4D97-AF65-F5344CB8AC3E}">
        <p14:creationId xmlns:p14="http://schemas.microsoft.com/office/powerpoint/2010/main" val="30513456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quot; &quot;"/>
          <p:cNvSpPr/>
          <p:nvPr/>
        </p:nvSpPr>
        <p:spPr>
          <a:xfrm>
            <a:off x="0" y="3453242"/>
            <a:ext cx="12192000" cy="1690688"/>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descr="&quot; &quot;"/>
          <p:cNvSpPr/>
          <p:nvPr/>
        </p:nvSpPr>
        <p:spPr>
          <a:xfrm>
            <a:off x="0" y="0"/>
            <a:ext cx="12192000" cy="1690688"/>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Content Placeholder 2" descr="&quot; &quot;"/>
          <p:cNvSpPr>
            <a:spLocks noGrp="1"/>
          </p:cNvSpPr>
          <p:nvPr>
            <p:ph sz="half" idx="1"/>
          </p:nvPr>
        </p:nvSpPr>
        <p:spPr>
          <a:xfrm>
            <a:off x="102519" y="588283"/>
            <a:ext cx="10772309" cy="5486400"/>
          </a:xfrm>
        </p:spPr>
        <p:txBody>
          <a:bodyPr>
            <a:noAutofit/>
          </a:bodyPr>
          <a:lstStyle/>
          <a:p>
            <a:pPr marL="0" indent="0">
              <a:spcBef>
                <a:spcPts val="7800"/>
              </a:spcBef>
              <a:buNone/>
            </a:pPr>
            <a:endParaRPr lang="en-US" sz="4800" dirty="0"/>
          </a:p>
        </p:txBody>
      </p:sp>
      <p:sp>
        <p:nvSpPr>
          <p:cNvPr id="6" name="Rectangle 5" descr="Roles"/>
          <p:cNvSpPr/>
          <p:nvPr/>
        </p:nvSpPr>
        <p:spPr>
          <a:xfrm>
            <a:off x="7010400" y="208757"/>
            <a:ext cx="4799327" cy="2646878"/>
          </a:xfrm>
          <a:prstGeom prst="rect">
            <a:avLst/>
          </a:prstGeom>
        </p:spPr>
        <p:txBody>
          <a:bodyPr wrap="none">
            <a:spAutoFit/>
          </a:bodyPr>
          <a:lstStyle/>
          <a:p>
            <a:r>
              <a:rPr lang="en-US" sz="16600" dirty="0"/>
              <a:t>Roles</a:t>
            </a:r>
          </a:p>
        </p:txBody>
      </p:sp>
    </p:spTree>
    <p:extLst>
      <p:ext uri="{BB962C8B-B14F-4D97-AF65-F5344CB8AC3E}">
        <p14:creationId xmlns:p14="http://schemas.microsoft.com/office/powerpoint/2010/main" val="7170812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quot; &quot;"/>
          <p:cNvSpPr/>
          <p:nvPr/>
        </p:nvSpPr>
        <p:spPr>
          <a:xfrm>
            <a:off x="0" y="3453242"/>
            <a:ext cx="12192000" cy="1690688"/>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descr="&quot; &quot;"/>
          <p:cNvSpPr/>
          <p:nvPr/>
        </p:nvSpPr>
        <p:spPr>
          <a:xfrm>
            <a:off x="0" y="0"/>
            <a:ext cx="12192000" cy="1690688"/>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102519" y="588283"/>
            <a:ext cx="10772309" cy="5486400"/>
          </a:xfrm>
        </p:spPr>
        <p:txBody>
          <a:bodyPr>
            <a:noAutofit/>
          </a:bodyPr>
          <a:lstStyle/>
          <a:p>
            <a:pPr marL="0" indent="0">
              <a:spcBef>
                <a:spcPts val="7800"/>
              </a:spcBef>
              <a:buNone/>
            </a:pPr>
            <a:r>
              <a:rPr lang="en-US" sz="4800" dirty="0" smtClean="0"/>
              <a:t>Stakeholders </a:t>
            </a:r>
            <a:r>
              <a:rPr lang="en-US" sz="4800" dirty="0"/>
              <a:t>are not </a:t>
            </a:r>
            <a:r>
              <a:rPr lang="en-US" sz="4800" dirty="0" smtClean="0"/>
              <a:t>Users</a:t>
            </a:r>
            <a:endParaRPr lang="en-US" sz="4800" dirty="0"/>
          </a:p>
        </p:txBody>
      </p:sp>
      <p:sp>
        <p:nvSpPr>
          <p:cNvPr id="6" name="Rectangle 5" descr="Roles "/>
          <p:cNvSpPr/>
          <p:nvPr/>
        </p:nvSpPr>
        <p:spPr>
          <a:xfrm>
            <a:off x="7010400" y="208757"/>
            <a:ext cx="4799327" cy="2646878"/>
          </a:xfrm>
          <a:prstGeom prst="rect">
            <a:avLst/>
          </a:prstGeom>
        </p:spPr>
        <p:txBody>
          <a:bodyPr wrap="none">
            <a:spAutoFit/>
          </a:bodyPr>
          <a:lstStyle/>
          <a:p>
            <a:r>
              <a:rPr lang="en-US" sz="16600" dirty="0"/>
              <a:t>Roles</a:t>
            </a:r>
          </a:p>
        </p:txBody>
      </p:sp>
    </p:spTree>
    <p:extLst>
      <p:ext uri="{BB962C8B-B14F-4D97-AF65-F5344CB8AC3E}">
        <p14:creationId xmlns:p14="http://schemas.microsoft.com/office/powerpoint/2010/main" val="10144286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quot; &quot;"/>
          <p:cNvSpPr/>
          <p:nvPr/>
        </p:nvSpPr>
        <p:spPr>
          <a:xfrm>
            <a:off x="0" y="3453242"/>
            <a:ext cx="12192000" cy="1690688"/>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descr="&quot; &quot;"/>
          <p:cNvSpPr/>
          <p:nvPr/>
        </p:nvSpPr>
        <p:spPr>
          <a:xfrm>
            <a:off x="0" y="0"/>
            <a:ext cx="12192000" cy="1690688"/>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102519" y="588283"/>
            <a:ext cx="10772309" cy="5486400"/>
          </a:xfrm>
        </p:spPr>
        <p:txBody>
          <a:bodyPr>
            <a:noAutofit/>
          </a:bodyPr>
          <a:lstStyle/>
          <a:p>
            <a:pPr marL="0" indent="0">
              <a:spcBef>
                <a:spcPts val="7800"/>
              </a:spcBef>
              <a:buNone/>
            </a:pPr>
            <a:r>
              <a:rPr lang="en-US" sz="4800" dirty="0" smtClean="0"/>
              <a:t>Stakeholders </a:t>
            </a:r>
            <a:r>
              <a:rPr lang="en-US" sz="4800" dirty="0"/>
              <a:t>are not </a:t>
            </a:r>
            <a:r>
              <a:rPr lang="en-US" sz="4800" dirty="0" smtClean="0"/>
              <a:t>Users</a:t>
            </a:r>
            <a:endParaRPr lang="en-US" sz="4800" dirty="0"/>
          </a:p>
          <a:p>
            <a:pPr marL="0" indent="0">
              <a:spcBef>
                <a:spcPts val="7800"/>
              </a:spcBef>
              <a:buNone/>
            </a:pPr>
            <a:r>
              <a:rPr lang="en-US" sz="4800" dirty="0" smtClean="0"/>
              <a:t>Developers </a:t>
            </a:r>
            <a:r>
              <a:rPr lang="en-US" sz="4800" dirty="0"/>
              <a:t>are </a:t>
            </a:r>
            <a:r>
              <a:rPr lang="en-US" sz="4800" dirty="0" smtClean="0"/>
              <a:t>not Designers</a:t>
            </a:r>
          </a:p>
        </p:txBody>
      </p:sp>
      <p:sp>
        <p:nvSpPr>
          <p:cNvPr id="6" name="Rectangle 5" descr="Roles"/>
          <p:cNvSpPr/>
          <p:nvPr/>
        </p:nvSpPr>
        <p:spPr>
          <a:xfrm>
            <a:off x="7010400" y="208757"/>
            <a:ext cx="4799327" cy="2646878"/>
          </a:xfrm>
          <a:prstGeom prst="rect">
            <a:avLst/>
          </a:prstGeom>
        </p:spPr>
        <p:txBody>
          <a:bodyPr wrap="none">
            <a:spAutoFit/>
          </a:bodyPr>
          <a:lstStyle/>
          <a:p>
            <a:r>
              <a:rPr lang="en-US" sz="16600" dirty="0"/>
              <a:t>Roles</a:t>
            </a:r>
          </a:p>
        </p:txBody>
      </p:sp>
    </p:spTree>
    <p:extLst>
      <p:ext uri="{BB962C8B-B14F-4D97-AF65-F5344CB8AC3E}">
        <p14:creationId xmlns:p14="http://schemas.microsoft.com/office/powerpoint/2010/main" val="11839891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 &quot;"/>
          <p:cNvSpPr/>
          <p:nvPr/>
        </p:nvSpPr>
        <p:spPr>
          <a:xfrm>
            <a:off x="-79564" y="4478298"/>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descr="&quot; &quot;"/>
          <p:cNvSpPr/>
          <p:nvPr/>
        </p:nvSpPr>
        <p:spPr>
          <a:xfrm>
            <a:off x="0" y="2274299"/>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descr="Usability is NOT..."/>
          <p:cNvSpPr/>
          <p:nvPr/>
        </p:nvSpPr>
        <p:spPr>
          <a:xfrm>
            <a:off x="-41464" y="180459"/>
            <a:ext cx="11852464" cy="1862048"/>
          </a:xfrm>
          <a:prstGeom prst="rect">
            <a:avLst/>
          </a:prstGeom>
        </p:spPr>
        <p:txBody>
          <a:bodyPr wrap="square">
            <a:spAutoFit/>
          </a:bodyPr>
          <a:lstStyle/>
          <a:p>
            <a:pPr lvl="0"/>
            <a:r>
              <a:rPr lang="en-US" sz="11500" i="1" dirty="0">
                <a:solidFill>
                  <a:srgbClr val="85B6C7"/>
                </a:solidFill>
              </a:rPr>
              <a:t>Usability is </a:t>
            </a:r>
            <a:r>
              <a:rPr lang="en-US" sz="11500" b="1" i="1" dirty="0"/>
              <a:t>NOT</a:t>
            </a:r>
            <a:r>
              <a:rPr lang="en-US" sz="11500" i="1" dirty="0"/>
              <a:t>…</a:t>
            </a:r>
          </a:p>
        </p:txBody>
      </p:sp>
    </p:spTree>
    <p:extLst>
      <p:ext uri="{BB962C8B-B14F-4D97-AF65-F5344CB8AC3E}">
        <p14:creationId xmlns:p14="http://schemas.microsoft.com/office/powerpoint/2010/main" val="36689034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quot; &quot;"/>
          <p:cNvSpPr/>
          <p:nvPr/>
        </p:nvSpPr>
        <p:spPr>
          <a:xfrm>
            <a:off x="0" y="3453242"/>
            <a:ext cx="12192000" cy="1690688"/>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descr="&quot; &quot;"/>
          <p:cNvSpPr/>
          <p:nvPr/>
        </p:nvSpPr>
        <p:spPr>
          <a:xfrm>
            <a:off x="0" y="0"/>
            <a:ext cx="12192000" cy="1690688"/>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102519" y="588283"/>
            <a:ext cx="10772309" cy="5486400"/>
          </a:xfrm>
        </p:spPr>
        <p:txBody>
          <a:bodyPr>
            <a:noAutofit/>
          </a:bodyPr>
          <a:lstStyle/>
          <a:p>
            <a:pPr marL="0" indent="0">
              <a:spcBef>
                <a:spcPts val="7800"/>
              </a:spcBef>
              <a:buNone/>
            </a:pPr>
            <a:r>
              <a:rPr lang="en-US" sz="4800" dirty="0" smtClean="0"/>
              <a:t>Stakeholders </a:t>
            </a:r>
            <a:r>
              <a:rPr lang="en-US" sz="4800" dirty="0"/>
              <a:t>are not </a:t>
            </a:r>
            <a:r>
              <a:rPr lang="en-US" sz="4800" dirty="0" smtClean="0"/>
              <a:t>Users</a:t>
            </a:r>
            <a:endParaRPr lang="en-US" sz="4800" dirty="0"/>
          </a:p>
          <a:p>
            <a:pPr marL="0" indent="0">
              <a:spcBef>
                <a:spcPts val="7800"/>
              </a:spcBef>
              <a:buNone/>
            </a:pPr>
            <a:r>
              <a:rPr lang="en-US" sz="4800" dirty="0" smtClean="0"/>
              <a:t>Developers </a:t>
            </a:r>
            <a:r>
              <a:rPr lang="en-US" sz="4800" dirty="0"/>
              <a:t>are </a:t>
            </a:r>
            <a:r>
              <a:rPr lang="en-US" sz="4800" dirty="0" smtClean="0"/>
              <a:t>not Designers</a:t>
            </a:r>
          </a:p>
          <a:p>
            <a:pPr marL="0" indent="0">
              <a:spcBef>
                <a:spcPts val="7800"/>
              </a:spcBef>
              <a:buNone/>
            </a:pPr>
            <a:r>
              <a:rPr lang="en-US" sz="4800" dirty="0" smtClean="0"/>
              <a:t>Designers </a:t>
            </a:r>
            <a:r>
              <a:rPr lang="en-US" sz="4800" dirty="0"/>
              <a:t>are not </a:t>
            </a:r>
            <a:r>
              <a:rPr lang="en-US" sz="4800" dirty="0" smtClean="0"/>
              <a:t>Users</a:t>
            </a:r>
          </a:p>
        </p:txBody>
      </p:sp>
      <p:sp>
        <p:nvSpPr>
          <p:cNvPr id="6" name="Rectangle 5" descr="Roles"/>
          <p:cNvSpPr/>
          <p:nvPr/>
        </p:nvSpPr>
        <p:spPr>
          <a:xfrm>
            <a:off x="7010400" y="208757"/>
            <a:ext cx="4799327" cy="2646878"/>
          </a:xfrm>
          <a:prstGeom prst="rect">
            <a:avLst/>
          </a:prstGeom>
        </p:spPr>
        <p:txBody>
          <a:bodyPr wrap="none">
            <a:spAutoFit/>
          </a:bodyPr>
          <a:lstStyle/>
          <a:p>
            <a:r>
              <a:rPr lang="en-US" sz="16600" dirty="0"/>
              <a:t>Roles</a:t>
            </a:r>
          </a:p>
        </p:txBody>
      </p:sp>
    </p:spTree>
    <p:extLst>
      <p:ext uri="{BB962C8B-B14F-4D97-AF65-F5344CB8AC3E}">
        <p14:creationId xmlns:p14="http://schemas.microsoft.com/office/powerpoint/2010/main" val="29264857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quot; &quot;"/>
          <p:cNvSpPr/>
          <p:nvPr/>
        </p:nvSpPr>
        <p:spPr>
          <a:xfrm>
            <a:off x="0" y="3453242"/>
            <a:ext cx="12192000" cy="1690688"/>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descr="&quot; &quot;"/>
          <p:cNvSpPr/>
          <p:nvPr/>
        </p:nvSpPr>
        <p:spPr>
          <a:xfrm>
            <a:off x="0" y="0"/>
            <a:ext cx="12192000" cy="1690688"/>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102519" y="588283"/>
            <a:ext cx="10772309" cy="5486400"/>
          </a:xfrm>
        </p:spPr>
        <p:txBody>
          <a:bodyPr>
            <a:noAutofit/>
          </a:bodyPr>
          <a:lstStyle/>
          <a:p>
            <a:pPr marL="0" indent="0">
              <a:spcBef>
                <a:spcPts val="7800"/>
              </a:spcBef>
              <a:buNone/>
            </a:pPr>
            <a:r>
              <a:rPr lang="en-US" sz="4800" dirty="0" smtClean="0"/>
              <a:t>Stakeholders </a:t>
            </a:r>
            <a:r>
              <a:rPr lang="en-US" sz="4800" dirty="0"/>
              <a:t>are not </a:t>
            </a:r>
            <a:r>
              <a:rPr lang="en-US" sz="4800" dirty="0" smtClean="0"/>
              <a:t>Users</a:t>
            </a:r>
            <a:endParaRPr lang="en-US" sz="4800" dirty="0"/>
          </a:p>
          <a:p>
            <a:pPr marL="0" indent="0">
              <a:spcBef>
                <a:spcPts val="7800"/>
              </a:spcBef>
              <a:buNone/>
            </a:pPr>
            <a:r>
              <a:rPr lang="en-US" sz="4800" dirty="0" smtClean="0"/>
              <a:t>Developers </a:t>
            </a:r>
            <a:r>
              <a:rPr lang="en-US" sz="4800" dirty="0"/>
              <a:t>are </a:t>
            </a:r>
            <a:r>
              <a:rPr lang="en-US" sz="4800" dirty="0" smtClean="0"/>
              <a:t>not Designers</a:t>
            </a:r>
          </a:p>
          <a:p>
            <a:pPr marL="0" indent="0">
              <a:spcBef>
                <a:spcPts val="7800"/>
              </a:spcBef>
              <a:buNone/>
            </a:pPr>
            <a:r>
              <a:rPr lang="en-US" sz="4800" dirty="0" smtClean="0"/>
              <a:t>Designers </a:t>
            </a:r>
            <a:r>
              <a:rPr lang="en-US" sz="4800" dirty="0"/>
              <a:t>are not </a:t>
            </a:r>
            <a:r>
              <a:rPr lang="en-US" sz="4800" dirty="0" smtClean="0"/>
              <a:t>Users</a:t>
            </a:r>
          </a:p>
          <a:p>
            <a:pPr marL="0" indent="0">
              <a:spcBef>
                <a:spcPts val="7800"/>
              </a:spcBef>
              <a:buNone/>
            </a:pPr>
            <a:r>
              <a:rPr lang="en-US" sz="4800" dirty="0"/>
              <a:t>Users are not </a:t>
            </a:r>
            <a:r>
              <a:rPr lang="en-US" sz="4800" dirty="0" smtClean="0"/>
              <a:t>Designers</a:t>
            </a:r>
          </a:p>
          <a:p>
            <a:pPr lvl="1"/>
            <a:endParaRPr lang="en-US" sz="4400" dirty="0"/>
          </a:p>
        </p:txBody>
      </p:sp>
      <p:sp>
        <p:nvSpPr>
          <p:cNvPr id="6" name="Rectangle 5" descr="Roles"/>
          <p:cNvSpPr/>
          <p:nvPr/>
        </p:nvSpPr>
        <p:spPr>
          <a:xfrm>
            <a:off x="7010400" y="208757"/>
            <a:ext cx="4799327" cy="2646878"/>
          </a:xfrm>
          <a:prstGeom prst="rect">
            <a:avLst/>
          </a:prstGeom>
        </p:spPr>
        <p:txBody>
          <a:bodyPr wrap="none">
            <a:spAutoFit/>
          </a:bodyPr>
          <a:lstStyle/>
          <a:p>
            <a:r>
              <a:rPr lang="en-US" sz="16600" dirty="0"/>
              <a:t>Roles</a:t>
            </a:r>
          </a:p>
        </p:txBody>
      </p:sp>
    </p:spTree>
    <p:extLst>
      <p:ext uri="{BB962C8B-B14F-4D97-AF65-F5344CB8AC3E}">
        <p14:creationId xmlns:p14="http://schemas.microsoft.com/office/powerpoint/2010/main" val="15970464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2286000" y="241762"/>
            <a:ext cx="7620000" cy="1143000"/>
          </a:xfrm>
        </p:spPr>
        <p:txBody>
          <a:bodyPr>
            <a:normAutofit/>
          </a:bodyPr>
          <a:lstStyle/>
          <a:p>
            <a:pPr algn="ctr"/>
            <a:r>
              <a:rPr lang="en-US" sz="6000" dirty="0" smtClean="0"/>
              <a:t>Poll Question</a:t>
            </a:r>
            <a:endParaRPr lang="en-US" sz="6000" dirty="0"/>
          </a:p>
        </p:txBody>
      </p:sp>
      <p:sp>
        <p:nvSpPr>
          <p:cNvPr id="3" name="Rectangle 2" descr="Which one of these roles is NOT performing their responsibilities?&#10;"/>
          <p:cNvSpPr/>
          <p:nvPr/>
        </p:nvSpPr>
        <p:spPr>
          <a:xfrm>
            <a:off x="355600" y="1469396"/>
            <a:ext cx="10871200" cy="1323439"/>
          </a:xfrm>
          <a:prstGeom prst="rect">
            <a:avLst/>
          </a:prstGeom>
        </p:spPr>
        <p:txBody>
          <a:bodyPr wrap="square">
            <a:spAutoFit/>
          </a:bodyPr>
          <a:lstStyle/>
          <a:p>
            <a:r>
              <a:rPr lang="en-US" sz="4000" dirty="0" smtClean="0"/>
              <a:t>Which one of these </a:t>
            </a:r>
            <a:r>
              <a:rPr lang="en-US" sz="4000" dirty="0" smtClean="0"/>
              <a:t>roles </a:t>
            </a:r>
            <a:r>
              <a:rPr lang="en-US" sz="4000" dirty="0" smtClean="0"/>
              <a:t>is NOT performing their responsibilities?</a:t>
            </a:r>
            <a:endParaRPr lang="en-US" sz="4000" dirty="0"/>
          </a:p>
        </p:txBody>
      </p:sp>
      <p:sp>
        <p:nvSpPr>
          <p:cNvPr id="5" name="Content Placeholder 4"/>
          <p:cNvSpPr>
            <a:spLocks noGrp="1"/>
          </p:cNvSpPr>
          <p:nvPr>
            <p:ph idx="1"/>
          </p:nvPr>
        </p:nvSpPr>
        <p:spPr>
          <a:xfrm>
            <a:off x="254000" y="2738230"/>
            <a:ext cx="11404600" cy="4038600"/>
          </a:xfrm>
        </p:spPr>
        <p:txBody>
          <a:bodyPr>
            <a:noAutofit/>
          </a:bodyPr>
          <a:lstStyle/>
          <a:p>
            <a:pPr marL="1027113" indent="-561975">
              <a:buFont typeface="+mj-lt"/>
              <a:buAutoNum type="alphaUcPeriod"/>
            </a:pPr>
            <a:r>
              <a:rPr lang="en-US" sz="3200" dirty="0" smtClean="0"/>
              <a:t>The Stakeholder drafts up a rough UI sketch of what they’d want.</a:t>
            </a:r>
            <a:endParaRPr lang="en-US" sz="3200" dirty="0"/>
          </a:p>
          <a:p>
            <a:pPr marL="1027113" indent="-561975">
              <a:buFont typeface="+mj-lt"/>
              <a:buAutoNum type="alphaUcPeriod"/>
            </a:pPr>
            <a:r>
              <a:rPr lang="en-US" sz="3200" dirty="0" smtClean="0"/>
              <a:t>The Usability </a:t>
            </a:r>
            <a:r>
              <a:rPr lang="en-US" sz="3200" dirty="0"/>
              <a:t>P</a:t>
            </a:r>
            <a:r>
              <a:rPr lang="en-US" sz="3200" dirty="0" smtClean="0"/>
              <a:t>rofessional suggests a particular test based on what they feel will work best for the project.</a:t>
            </a:r>
            <a:endParaRPr lang="en-US" sz="3200" dirty="0"/>
          </a:p>
          <a:p>
            <a:pPr marL="1027113" indent="-561975">
              <a:buFont typeface="+mj-lt"/>
              <a:buAutoNum type="alphaUcPeriod"/>
            </a:pPr>
            <a:r>
              <a:rPr lang="en-US" sz="3200" dirty="0" smtClean="0"/>
              <a:t>The Developer begins to make changes to the HIT system based on feedback from a Doctor who’s a friend of his.</a:t>
            </a:r>
            <a:endParaRPr lang="en-US" sz="3200" dirty="0"/>
          </a:p>
          <a:p>
            <a:pPr marL="1027113" indent="-561975">
              <a:buFont typeface="+mj-lt"/>
              <a:buAutoNum type="alphaUcPeriod"/>
            </a:pPr>
            <a:r>
              <a:rPr lang="en-US" sz="3200" dirty="0" smtClean="0"/>
              <a:t>The Project Manager forwards UI design principles to the Development team. </a:t>
            </a:r>
            <a:endParaRPr lang="en-US" sz="3200" dirty="0"/>
          </a:p>
        </p:txBody>
      </p:sp>
      <p:pic>
        <p:nvPicPr>
          <p:cNvPr id="8"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16924" y="102524"/>
            <a:ext cx="1421476" cy="142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8877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ability"/>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152400"/>
            <a:ext cx="12192000" cy="8656320"/>
          </a:xfrm>
          <a:prstGeom prst="rect">
            <a:avLst/>
          </a:prstGeom>
        </p:spPr>
      </p:pic>
      <p:sp>
        <p:nvSpPr>
          <p:cNvPr id="2" name="Title 1"/>
          <p:cNvSpPr>
            <a:spLocks noGrp="1"/>
          </p:cNvSpPr>
          <p:nvPr>
            <p:ph type="title"/>
          </p:nvPr>
        </p:nvSpPr>
        <p:spPr>
          <a:xfrm>
            <a:off x="838200" y="289560"/>
            <a:ext cx="10515600" cy="1325563"/>
          </a:xfrm>
        </p:spPr>
        <p:txBody>
          <a:bodyPr>
            <a:normAutofit/>
          </a:bodyPr>
          <a:lstStyle/>
          <a:p>
            <a:pPr marL="228600" indent="-228600"/>
            <a:r>
              <a:rPr lang="en-US" b="1" dirty="0" smtClean="0">
                <a:solidFill>
                  <a:schemeClr val="bg1"/>
                </a:solidFill>
              </a:rPr>
              <a:t>Principle 5: </a:t>
            </a:r>
            <a:r>
              <a:rPr lang="en-US" b="1" dirty="0">
                <a:solidFill>
                  <a:schemeClr val="bg1"/>
                </a:solidFill>
              </a:rPr>
              <a:t>Assess HIT </a:t>
            </a:r>
            <a:r>
              <a:rPr lang="en-US" b="1" dirty="0" smtClean="0">
                <a:solidFill>
                  <a:schemeClr val="bg1"/>
                </a:solidFill>
              </a:rPr>
              <a:t>system usability</a:t>
            </a:r>
            <a:endParaRPr lang="en-US" b="1" dirty="0">
              <a:solidFill>
                <a:schemeClr val="bg1"/>
              </a:solidFill>
            </a:endParaRPr>
          </a:p>
        </p:txBody>
      </p:sp>
    </p:spTree>
    <p:extLst>
      <p:ext uri="{BB962C8B-B14F-4D97-AF65-F5344CB8AC3E}">
        <p14:creationId xmlns:p14="http://schemas.microsoft.com/office/powerpoint/2010/main" val="38143427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11702415" cy="1325563"/>
          </a:xfrm>
        </p:spPr>
        <p:txBody>
          <a:bodyPr>
            <a:normAutofit/>
          </a:bodyPr>
          <a:lstStyle/>
          <a:p>
            <a:pPr algn="ctr"/>
            <a:r>
              <a:rPr lang="en-US" sz="5400" dirty="0" smtClean="0"/>
              <a:t>Usability Assessment and Testing</a:t>
            </a:r>
            <a:endParaRPr lang="en-US" sz="5400" dirty="0"/>
          </a:p>
        </p:txBody>
      </p:sp>
      <p:grpSp>
        <p:nvGrpSpPr>
          <p:cNvPr id="29" name="Group 28" descr="chart showing the usability testing on effort vs confience. As effort and confience increase, these phases occur: osability assessment, formative testing, summative testing, pilot/field test"/>
          <p:cNvGrpSpPr/>
          <p:nvPr/>
        </p:nvGrpSpPr>
        <p:grpSpPr>
          <a:xfrm>
            <a:off x="668912" y="1429784"/>
            <a:ext cx="11668720" cy="4614919"/>
            <a:chOff x="4244975" y="2047290"/>
            <a:chExt cx="7944274" cy="4125595"/>
          </a:xfrm>
        </p:grpSpPr>
        <p:grpSp>
          <p:nvGrpSpPr>
            <p:cNvPr id="24" name="Group 23"/>
            <p:cNvGrpSpPr/>
            <p:nvPr/>
          </p:nvGrpSpPr>
          <p:grpSpPr>
            <a:xfrm>
              <a:off x="4244975" y="2047290"/>
              <a:ext cx="7944274" cy="4125595"/>
              <a:chOff x="4244975" y="2001044"/>
              <a:chExt cx="6605042" cy="3219450"/>
            </a:xfrm>
          </p:grpSpPr>
          <p:cxnSp>
            <p:nvCxnSpPr>
              <p:cNvPr id="6" name="Straight Arrow Connector 7"/>
              <p:cNvCxnSpPr>
                <a:cxnSpLocks noChangeShapeType="1"/>
              </p:cNvCxnSpPr>
              <p:nvPr/>
            </p:nvCxnSpPr>
            <p:spPr bwMode="auto">
              <a:xfrm>
                <a:off x="4244976" y="5207794"/>
                <a:ext cx="4200525" cy="1270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3" name="Group 2"/>
              <p:cNvGrpSpPr/>
              <p:nvPr/>
            </p:nvGrpSpPr>
            <p:grpSpPr>
              <a:xfrm>
                <a:off x="4244975" y="2001044"/>
                <a:ext cx="6605042" cy="3219450"/>
                <a:chOff x="4244975" y="2001044"/>
                <a:chExt cx="6605042" cy="3219450"/>
              </a:xfrm>
            </p:grpSpPr>
            <p:cxnSp>
              <p:nvCxnSpPr>
                <p:cNvPr id="4" name="Straight Arrow Connector 5"/>
                <p:cNvCxnSpPr>
                  <a:cxnSpLocks noChangeShapeType="1"/>
                </p:cNvCxnSpPr>
                <p:nvPr/>
              </p:nvCxnSpPr>
              <p:spPr bwMode="auto">
                <a:xfrm rot="16200000" flipV="1">
                  <a:off x="2635250" y="3610769"/>
                  <a:ext cx="3219450" cy="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TextBox 42"/>
                <p:cNvSpPr txBox="1">
                  <a:spLocks noChangeArrowheads="1"/>
                </p:cNvSpPr>
                <p:nvPr/>
              </p:nvSpPr>
              <p:spPr bwMode="auto">
                <a:xfrm>
                  <a:off x="5257800" y="3513138"/>
                  <a:ext cx="4204273" cy="45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a:solidFill>
                        <a:schemeClr val="tx1"/>
                      </a:solidFill>
                      <a:latin typeface="Calibri" pitchFamily="34" charset="0"/>
                      <a:ea typeface="Georgia" pitchFamily="18" charset="0"/>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Georgia" pitchFamily="18" charset="0"/>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Georgia" pitchFamily="18" charset="0"/>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Georgia" pitchFamily="18" charset="0"/>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Georgia" pitchFamily="18" charset="0"/>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9pPr>
                </a:lstStyle>
                <a:p>
                  <a:pPr eaLnBrk="1" hangingPunct="1">
                    <a:spcBef>
                      <a:spcPts val="600"/>
                    </a:spcBef>
                    <a:buNone/>
                  </a:pPr>
                  <a:r>
                    <a:rPr lang="en-US" altLang="en-US" sz="3600" b="1" dirty="0">
                      <a:latin typeface="+mj-lt"/>
                    </a:rPr>
                    <a:t>Formative </a:t>
                  </a:r>
                  <a:r>
                    <a:rPr lang="en-US" altLang="en-US" sz="3600" b="1" dirty="0" smtClean="0">
                      <a:latin typeface="+mj-lt"/>
                    </a:rPr>
                    <a:t>testing</a:t>
                  </a:r>
                  <a:endParaRPr lang="en-US" altLang="en-US" sz="3600" dirty="0">
                    <a:latin typeface="+mj-lt"/>
                  </a:endParaRPr>
                </a:p>
              </p:txBody>
            </p:sp>
            <p:sp>
              <p:nvSpPr>
                <p:cNvPr id="10" name="Oval 9" hidden="1"/>
                <p:cNvSpPr>
                  <a:spLocks noChangeArrowheads="1"/>
                </p:cNvSpPr>
                <p:nvPr/>
              </p:nvSpPr>
              <p:spPr bwMode="auto">
                <a:xfrm>
                  <a:off x="5275262" y="3275013"/>
                  <a:ext cx="241300" cy="244475"/>
                </a:xfrm>
                <a:prstGeom prst="ellipse">
                  <a:avLst/>
                </a:prstGeom>
                <a:no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sz="2800" dirty="0">
                    <a:latin typeface="+mj-lt"/>
                  </a:endParaRPr>
                </a:p>
              </p:txBody>
            </p:sp>
            <p:sp>
              <p:nvSpPr>
                <p:cNvPr id="11" name="Oval 10" hidden="1"/>
                <p:cNvSpPr>
                  <a:spLocks noChangeArrowheads="1"/>
                </p:cNvSpPr>
                <p:nvPr/>
              </p:nvSpPr>
              <p:spPr bwMode="auto">
                <a:xfrm>
                  <a:off x="7700963" y="2228057"/>
                  <a:ext cx="241300" cy="244475"/>
                </a:xfrm>
                <a:prstGeom prst="ellipse">
                  <a:avLst/>
                </a:prstGeom>
                <a:no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sz="2800" dirty="0">
                    <a:latin typeface="+mj-lt"/>
                  </a:endParaRPr>
                </a:p>
              </p:txBody>
            </p:sp>
            <p:sp>
              <p:nvSpPr>
                <p:cNvPr id="12" name="TextBox 42"/>
                <p:cNvSpPr txBox="1">
                  <a:spLocks noChangeArrowheads="1"/>
                </p:cNvSpPr>
                <p:nvPr/>
              </p:nvSpPr>
              <p:spPr bwMode="auto">
                <a:xfrm>
                  <a:off x="4770438" y="4427538"/>
                  <a:ext cx="6079579" cy="45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a:solidFill>
                        <a:schemeClr val="tx1"/>
                      </a:solidFill>
                      <a:latin typeface="Calibri" pitchFamily="34" charset="0"/>
                      <a:ea typeface="Georgia" pitchFamily="18" charset="0"/>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Georgia" pitchFamily="18" charset="0"/>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Georgia" pitchFamily="18" charset="0"/>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Georgia" pitchFamily="18" charset="0"/>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Georgia" pitchFamily="18" charset="0"/>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9pPr>
                </a:lstStyle>
                <a:p>
                  <a:pPr eaLnBrk="1" hangingPunct="1">
                    <a:spcBef>
                      <a:spcPts val="600"/>
                    </a:spcBef>
                    <a:buNone/>
                  </a:pPr>
                  <a:r>
                    <a:rPr lang="en-US" altLang="en-US" sz="3600" b="1" dirty="0">
                      <a:latin typeface="+mj-lt"/>
                    </a:rPr>
                    <a:t>Usability </a:t>
                  </a:r>
                  <a:r>
                    <a:rPr lang="en-US" altLang="en-US" sz="3600" b="1" dirty="0" smtClean="0">
                      <a:latin typeface="+mj-lt"/>
                    </a:rPr>
                    <a:t>Assessment</a:t>
                  </a:r>
                  <a:endParaRPr lang="en-US" altLang="en-US" sz="3600" dirty="0">
                    <a:latin typeface="+mj-lt"/>
                  </a:endParaRPr>
                </a:p>
              </p:txBody>
            </p:sp>
            <p:sp>
              <p:nvSpPr>
                <p:cNvPr id="13" name="Oval 12" hidden="1"/>
                <p:cNvSpPr>
                  <a:spLocks noChangeArrowheads="1"/>
                </p:cNvSpPr>
                <p:nvPr/>
              </p:nvSpPr>
              <p:spPr bwMode="auto">
                <a:xfrm>
                  <a:off x="4572000" y="4368801"/>
                  <a:ext cx="241300" cy="244475"/>
                </a:xfrm>
                <a:prstGeom prst="ellipse">
                  <a:avLst/>
                </a:prstGeom>
                <a:no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sz="2800" dirty="0">
                    <a:latin typeface="+mj-lt"/>
                  </a:endParaRPr>
                </a:p>
              </p:txBody>
            </p:sp>
            <p:sp>
              <p:nvSpPr>
                <p:cNvPr id="14" name="Freeform 13"/>
                <p:cNvSpPr/>
                <p:nvPr/>
              </p:nvSpPr>
              <p:spPr>
                <a:xfrm>
                  <a:off x="4249739" y="2350294"/>
                  <a:ext cx="3692525" cy="2862262"/>
                </a:xfrm>
                <a:custGeom>
                  <a:avLst/>
                  <a:gdLst>
                    <a:gd name="connsiteX0" fmla="*/ 0 w 3691466"/>
                    <a:gd name="connsiteY0" fmla="*/ 2861733 h 2861733"/>
                    <a:gd name="connsiteX1" fmla="*/ 1100666 w 3691466"/>
                    <a:gd name="connsiteY1" fmla="*/ 1100667 h 2861733"/>
                    <a:gd name="connsiteX2" fmla="*/ 2099733 w 3691466"/>
                    <a:gd name="connsiteY2" fmla="*/ 321733 h 2861733"/>
                    <a:gd name="connsiteX3" fmla="*/ 3691466 w 3691466"/>
                    <a:gd name="connsiteY3" fmla="*/ 0 h 2861733"/>
                  </a:gdLst>
                  <a:ahLst/>
                  <a:cxnLst>
                    <a:cxn ang="0">
                      <a:pos x="connsiteX0" y="connsiteY0"/>
                    </a:cxn>
                    <a:cxn ang="0">
                      <a:pos x="connsiteX1" y="connsiteY1"/>
                    </a:cxn>
                    <a:cxn ang="0">
                      <a:pos x="connsiteX2" y="connsiteY2"/>
                    </a:cxn>
                    <a:cxn ang="0">
                      <a:pos x="connsiteX3" y="connsiteY3"/>
                    </a:cxn>
                  </a:cxnLst>
                  <a:rect l="l" t="t" r="r" b="b"/>
                  <a:pathLst>
                    <a:path w="3691466" h="2861733">
                      <a:moveTo>
                        <a:pt x="0" y="2861733"/>
                      </a:moveTo>
                      <a:cubicBezTo>
                        <a:pt x="375355" y="2192866"/>
                        <a:pt x="750711" y="1524000"/>
                        <a:pt x="1100666" y="1100667"/>
                      </a:cubicBezTo>
                      <a:cubicBezTo>
                        <a:pt x="1450621" y="677334"/>
                        <a:pt x="1667933" y="505178"/>
                        <a:pt x="2099733" y="321733"/>
                      </a:cubicBezTo>
                      <a:cubicBezTo>
                        <a:pt x="2531533" y="138289"/>
                        <a:pt x="3111499" y="69144"/>
                        <a:pt x="3691466" y="0"/>
                      </a:cubicBezTo>
                    </a:path>
                  </a:pathLst>
                </a:custGeom>
                <a:ln w="57150"/>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sz="2800" dirty="0">
                    <a:latin typeface="+mj-lt"/>
                  </a:endParaRPr>
                </a:p>
              </p:txBody>
            </p:sp>
            <p:sp>
              <p:nvSpPr>
                <p:cNvPr id="15" name="TextBox 44"/>
                <p:cNvSpPr txBox="1">
                  <a:spLocks noChangeArrowheads="1"/>
                </p:cNvSpPr>
                <p:nvPr/>
              </p:nvSpPr>
              <p:spPr bwMode="auto">
                <a:xfrm>
                  <a:off x="6408738" y="2636838"/>
                  <a:ext cx="4254247" cy="45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a:solidFill>
                        <a:schemeClr val="tx1"/>
                      </a:solidFill>
                      <a:latin typeface="Calibri" pitchFamily="34" charset="0"/>
                      <a:ea typeface="Georgia" pitchFamily="18" charset="0"/>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Georgia" pitchFamily="18" charset="0"/>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Georgia" pitchFamily="18" charset="0"/>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Georgia" pitchFamily="18" charset="0"/>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Georgia" pitchFamily="18" charset="0"/>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9pPr>
                </a:lstStyle>
                <a:p>
                  <a:pPr eaLnBrk="1" hangingPunct="1">
                    <a:spcBef>
                      <a:spcPts val="600"/>
                    </a:spcBef>
                    <a:buNone/>
                  </a:pPr>
                  <a:r>
                    <a:rPr lang="en-US" altLang="en-US" sz="3600" b="1" dirty="0">
                      <a:latin typeface="+mj-lt"/>
                    </a:rPr>
                    <a:t>Summative </a:t>
                  </a:r>
                  <a:r>
                    <a:rPr lang="en-US" altLang="en-US" sz="3600" b="1" dirty="0" smtClean="0">
                      <a:latin typeface="+mj-lt"/>
                    </a:rPr>
                    <a:t>testing</a:t>
                  </a:r>
                  <a:endParaRPr lang="en-US" altLang="en-US" sz="3600" dirty="0">
                    <a:latin typeface="+mj-lt"/>
                  </a:endParaRPr>
                </a:p>
              </p:txBody>
            </p:sp>
            <p:sp>
              <p:nvSpPr>
                <p:cNvPr id="16" name="Oval 15" hidden="1"/>
                <p:cNvSpPr>
                  <a:spLocks noChangeArrowheads="1"/>
                </p:cNvSpPr>
                <p:nvPr/>
              </p:nvSpPr>
              <p:spPr bwMode="auto">
                <a:xfrm>
                  <a:off x="6248400" y="2514601"/>
                  <a:ext cx="241300" cy="244475"/>
                </a:xfrm>
                <a:prstGeom prst="ellipse">
                  <a:avLst/>
                </a:prstGeom>
                <a:no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sz="2800" dirty="0">
                    <a:latin typeface="+mj-lt"/>
                  </a:endParaRPr>
                </a:p>
              </p:txBody>
            </p:sp>
            <p:sp>
              <p:nvSpPr>
                <p:cNvPr id="9" name="TextBox 44"/>
                <p:cNvSpPr txBox="1">
                  <a:spLocks noChangeArrowheads="1"/>
                </p:cNvSpPr>
                <p:nvPr/>
              </p:nvSpPr>
              <p:spPr bwMode="auto">
                <a:xfrm>
                  <a:off x="7963953" y="2119929"/>
                  <a:ext cx="1901303" cy="45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a:solidFill>
                        <a:schemeClr val="tx1"/>
                      </a:solidFill>
                      <a:latin typeface="Calibri" pitchFamily="34" charset="0"/>
                      <a:ea typeface="Georgia" pitchFamily="18" charset="0"/>
                      <a:cs typeface="Georgia" pitchFamily="18" charset="0"/>
                    </a:defRPr>
                  </a:lvl1pPr>
                  <a:lvl2pPr marL="742950" indent="-285750" eaLnBrk="0" hangingPunct="0">
                    <a:spcBef>
                      <a:spcPct val="20000"/>
                    </a:spcBef>
                    <a:buFont typeface="Arial" pitchFamily="34" charset="0"/>
                    <a:buChar char="–"/>
                    <a:defRPr sz="1600">
                      <a:solidFill>
                        <a:schemeClr val="tx1"/>
                      </a:solidFill>
                      <a:latin typeface="Calibri" pitchFamily="34" charset="0"/>
                      <a:ea typeface="Georgia" pitchFamily="18" charset="0"/>
                      <a:cs typeface="Georgia" pitchFamily="18" charset="0"/>
                    </a:defRPr>
                  </a:lvl2pPr>
                  <a:lvl3pPr marL="1143000" indent="-228600" eaLnBrk="0" hangingPunct="0">
                    <a:spcBef>
                      <a:spcPct val="20000"/>
                    </a:spcBef>
                    <a:buFont typeface="Arial" pitchFamily="34" charset="0"/>
                    <a:buChar char="•"/>
                    <a:defRPr sz="1400">
                      <a:solidFill>
                        <a:schemeClr val="tx1"/>
                      </a:solidFill>
                      <a:latin typeface="Calibri" pitchFamily="34" charset="0"/>
                      <a:ea typeface="Georgia" pitchFamily="18" charset="0"/>
                      <a:cs typeface="Georgia" pitchFamily="18" charset="0"/>
                    </a:defRPr>
                  </a:lvl3pPr>
                  <a:lvl4pPr marL="1600200" indent="-228600" eaLnBrk="0" hangingPunct="0">
                    <a:spcBef>
                      <a:spcPct val="20000"/>
                    </a:spcBef>
                    <a:buFont typeface="Arial" pitchFamily="34" charset="0"/>
                    <a:buChar char="–"/>
                    <a:defRPr sz="1200">
                      <a:solidFill>
                        <a:schemeClr val="tx1"/>
                      </a:solidFill>
                      <a:latin typeface="Calibri" pitchFamily="34" charset="0"/>
                      <a:ea typeface="Georgia" pitchFamily="18" charset="0"/>
                      <a:cs typeface="Georgia" pitchFamily="18" charset="0"/>
                    </a:defRPr>
                  </a:lvl4pPr>
                  <a:lvl5pPr marL="2057400" indent="-228600" eaLnBrk="0" hangingPunct="0">
                    <a:spcBef>
                      <a:spcPct val="20000"/>
                    </a:spcBef>
                    <a:buFont typeface="Arial" pitchFamily="34" charset="0"/>
                    <a:buChar char="»"/>
                    <a:defRPr sz="1200">
                      <a:solidFill>
                        <a:schemeClr val="tx1"/>
                      </a:solidFill>
                      <a:latin typeface="Georgia" pitchFamily="18" charset="0"/>
                      <a:ea typeface="Georgia" pitchFamily="18" charset="0"/>
                      <a:cs typeface="Georgia" pitchFamily="18"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9pPr>
                </a:lstStyle>
                <a:p>
                  <a:pPr eaLnBrk="1" hangingPunct="1">
                    <a:spcBef>
                      <a:spcPts val="600"/>
                    </a:spcBef>
                    <a:buNone/>
                  </a:pPr>
                  <a:r>
                    <a:rPr lang="en-US" altLang="en-US" sz="3600" b="1" dirty="0">
                      <a:latin typeface="+mj-lt"/>
                    </a:rPr>
                    <a:t>Pilot / Field </a:t>
                  </a:r>
                  <a:r>
                    <a:rPr lang="en-US" altLang="en-US" sz="3600" b="1" dirty="0" smtClean="0">
                      <a:latin typeface="+mj-lt"/>
                    </a:rPr>
                    <a:t>test</a:t>
                  </a:r>
                  <a:endParaRPr lang="en-US" altLang="en-US" sz="3600" dirty="0">
                    <a:latin typeface="+mj-lt"/>
                  </a:endParaRPr>
                </a:p>
              </p:txBody>
            </p:sp>
          </p:grpSp>
        </p:grpSp>
        <p:sp>
          <p:nvSpPr>
            <p:cNvPr id="25" name="Oval 24"/>
            <p:cNvSpPr/>
            <p:nvPr/>
          </p:nvSpPr>
          <p:spPr>
            <a:xfrm>
              <a:off x="4638307" y="5081475"/>
              <a:ext cx="290226" cy="313285"/>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2800">
                <a:solidFill>
                  <a:schemeClr val="tx1"/>
                </a:solidFill>
                <a:latin typeface="+mj-lt"/>
              </a:endParaRPr>
            </a:p>
          </p:txBody>
        </p:sp>
        <p:sp>
          <p:nvSpPr>
            <p:cNvPr id="26" name="Oval 25"/>
            <p:cNvSpPr/>
            <p:nvPr/>
          </p:nvSpPr>
          <p:spPr>
            <a:xfrm>
              <a:off x="5492288" y="3679829"/>
              <a:ext cx="290226" cy="31328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800">
                <a:solidFill>
                  <a:schemeClr val="tx1"/>
                </a:solidFill>
                <a:latin typeface="+mj-lt"/>
              </a:endParaRPr>
            </a:p>
          </p:txBody>
        </p:sp>
        <p:sp>
          <p:nvSpPr>
            <p:cNvPr id="27" name="Oval 26"/>
            <p:cNvSpPr/>
            <p:nvPr/>
          </p:nvSpPr>
          <p:spPr>
            <a:xfrm>
              <a:off x="6654613" y="2710025"/>
              <a:ext cx="290226" cy="313285"/>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chemeClr val="tx1"/>
                </a:solidFill>
                <a:latin typeface="+mj-lt"/>
              </a:endParaRPr>
            </a:p>
          </p:txBody>
        </p:sp>
        <p:sp>
          <p:nvSpPr>
            <p:cNvPr id="28" name="Oval 27"/>
            <p:cNvSpPr/>
            <p:nvPr/>
          </p:nvSpPr>
          <p:spPr>
            <a:xfrm>
              <a:off x="8401696" y="2336107"/>
              <a:ext cx="290226" cy="313285"/>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800">
                <a:solidFill>
                  <a:schemeClr val="tx1"/>
                </a:solidFill>
                <a:latin typeface="+mj-lt"/>
              </a:endParaRPr>
            </a:p>
          </p:txBody>
        </p:sp>
      </p:grpSp>
      <p:sp>
        <p:nvSpPr>
          <p:cNvPr id="5" name="TextBox 4" descr="confidence"/>
          <p:cNvSpPr txBox="1"/>
          <p:nvPr/>
        </p:nvSpPr>
        <p:spPr>
          <a:xfrm rot="16200000">
            <a:off x="-1712256" y="2723571"/>
            <a:ext cx="3981953" cy="923330"/>
          </a:xfrm>
          <a:prstGeom prst="rect">
            <a:avLst/>
          </a:prstGeom>
          <a:noFill/>
        </p:spPr>
        <p:txBody>
          <a:bodyPr wrap="square" rtlCol="0">
            <a:spAutoFit/>
          </a:bodyPr>
          <a:lstStyle/>
          <a:p>
            <a:pPr algn="ctr"/>
            <a:r>
              <a:rPr lang="en-US" sz="5400" dirty="0">
                <a:latin typeface="+mj-lt"/>
              </a:rPr>
              <a:t>Confidence</a:t>
            </a:r>
          </a:p>
        </p:txBody>
      </p:sp>
      <p:sp>
        <p:nvSpPr>
          <p:cNvPr id="22" name="TextBox 21" descr="effort"/>
          <p:cNvSpPr txBox="1"/>
          <p:nvPr/>
        </p:nvSpPr>
        <p:spPr>
          <a:xfrm>
            <a:off x="2018630" y="6091990"/>
            <a:ext cx="2676304" cy="923330"/>
          </a:xfrm>
          <a:prstGeom prst="rect">
            <a:avLst/>
          </a:prstGeom>
          <a:noFill/>
        </p:spPr>
        <p:txBody>
          <a:bodyPr wrap="square" rtlCol="0">
            <a:spAutoFit/>
          </a:bodyPr>
          <a:lstStyle/>
          <a:p>
            <a:pPr algn="ctr"/>
            <a:r>
              <a:rPr lang="en-US" sz="5400" dirty="0">
                <a:latin typeface="+mj-lt"/>
              </a:rPr>
              <a:t>Effort</a:t>
            </a:r>
          </a:p>
        </p:txBody>
      </p:sp>
    </p:spTree>
    <p:extLst>
      <p:ext uri="{BB962C8B-B14F-4D97-AF65-F5344CB8AC3E}">
        <p14:creationId xmlns:p14="http://schemas.microsoft.com/office/powerpoint/2010/main" val="562962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2286000" y="241762"/>
            <a:ext cx="7620000" cy="1143000"/>
          </a:xfrm>
        </p:spPr>
        <p:txBody>
          <a:bodyPr>
            <a:normAutofit/>
          </a:bodyPr>
          <a:lstStyle/>
          <a:p>
            <a:pPr algn="ctr"/>
            <a:r>
              <a:rPr lang="en-US" sz="6000" dirty="0" smtClean="0"/>
              <a:t>Poll Results</a:t>
            </a:r>
            <a:endParaRPr lang="en-US" sz="6000" dirty="0"/>
          </a:p>
        </p:txBody>
      </p:sp>
      <p:sp>
        <p:nvSpPr>
          <p:cNvPr id="3" name="Rectangle 2" descr="Which one of these rolls is NOT performing their responsibilities?&#10;"/>
          <p:cNvSpPr/>
          <p:nvPr/>
        </p:nvSpPr>
        <p:spPr>
          <a:xfrm>
            <a:off x="355600" y="1469396"/>
            <a:ext cx="10871200" cy="1323439"/>
          </a:xfrm>
          <a:prstGeom prst="rect">
            <a:avLst/>
          </a:prstGeom>
        </p:spPr>
        <p:txBody>
          <a:bodyPr wrap="square">
            <a:spAutoFit/>
          </a:bodyPr>
          <a:lstStyle/>
          <a:p>
            <a:r>
              <a:rPr lang="en-US" sz="4000" dirty="0" smtClean="0"/>
              <a:t>Which one of these </a:t>
            </a:r>
            <a:r>
              <a:rPr lang="en-US" sz="4000" dirty="0" smtClean="0"/>
              <a:t>roles </a:t>
            </a:r>
            <a:r>
              <a:rPr lang="en-US" sz="4000" dirty="0" smtClean="0"/>
              <a:t>is NOT performing their responsibilities?</a:t>
            </a:r>
            <a:endParaRPr lang="en-US" sz="4000" dirty="0"/>
          </a:p>
        </p:txBody>
      </p:sp>
      <p:sp>
        <p:nvSpPr>
          <p:cNvPr id="5" name="Content Placeholder 4"/>
          <p:cNvSpPr>
            <a:spLocks noGrp="1"/>
          </p:cNvSpPr>
          <p:nvPr>
            <p:ph idx="1"/>
          </p:nvPr>
        </p:nvSpPr>
        <p:spPr>
          <a:xfrm>
            <a:off x="254000" y="2738230"/>
            <a:ext cx="5384800" cy="4038600"/>
          </a:xfrm>
        </p:spPr>
        <p:txBody>
          <a:bodyPr>
            <a:noAutofit/>
          </a:bodyPr>
          <a:lstStyle/>
          <a:p>
            <a:pPr marL="631825" indent="-522288">
              <a:buFont typeface="+mj-lt"/>
              <a:buAutoNum type="alphaUcPeriod"/>
            </a:pPr>
            <a:r>
              <a:rPr lang="en-US" dirty="0" smtClean="0"/>
              <a:t>The Stakeholder drafts up a rough UI sketch.</a:t>
            </a:r>
          </a:p>
          <a:p>
            <a:pPr marL="631825" indent="-522288">
              <a:buFont typeface="+mj-lt"/>
              <a:buAutoNum type="alphaUcPeriod"/>
            </a:pPr>
            <a:r>
              <a:rPr lang="en-US" dirty="0" smtClean="0"/>
              <a:t>The Usability </a:t>
            </a:r>
            <a:r>
              <a:rPr lang="en-US" dirty="0"/>
              <a:t>P</a:t>
            </a:r>
            <a:r>
              <a:rPr lang="en-US" dirty="0" smtClean="0"/>
              <a:t>rofessional suggests a particular test.</a:t>
            </a:r>
            <a:endParaRPr lang="en-US" dirty="0"/>
          </a:p>
          <a:p>
            <a:pPr marL="631825" indent="-522288">
              <a:buFont typeface="+mj-lt"/>
              <a:buAutoNum type="alphaUcPeriod"/>
            </a:pPr>
            <a:r>
              <a:rPr lang="en-US" dirty="0" smtClean="0"/>
              <a:t>The Developer begins to make changes to the HIT system.</a:t>
            </a:r>
            <a:endParaRPr lang="en-US" dirty="0"/>
          </a:p>
          <a:p>
            <a:pPr marL="631825" indent="-522288">
              <a:buFont typeface="+mj-lt"/>
              <a:buAutoNum type="alphaUcPeriod"/>
            </a:pPr>
            <a:r>
              <a:rPr lang="en-US" dirty="0" smtClean="0"/>
              <a:t>The Project Manager forwards UI design principles to the Development team. </a:t>
            </a:r>
            <a:endParaRPr lang="en-US" dirty="0"/>
          </a:p>
        </p:txBody>
      </p:sp>
      <p:pic>
        <p:nvPicPr>
          <p:cNvPr id="8"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16924" y="102524"/>
            <a:ext cx="1421476" cy="142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4056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2286000" y="241762"/>
            <a:ext cx="7620000" cy="1143000"/>
          </a:xfrm>
        </p:spPr>
        <p:txBody>
          <a:bodyPr>
            <a:normAutofit/>
          </a:bodyPr>
          <a:lstStyle/>
          <a:p>
            <a:pPr algn="ctr"/>
            <a:r>
              <a:rPr lang="en-US" sz="6000" dirty="0" smtClean="0"/>
              <a:t>Poll Results</a:t>
            </a:r>
            <a:endParaRPr lang="en-US" sz="6000" dirty="0"/>
          </a:p>
        </p:txBody>
      </p:sp>
      <p:sp>
        <p:nvSpPr>
          <p:cNvPr id="3" name="Rectangle 2" descr="Which one of these rolls is NOT performing their responsibilities?&#10;"/>
          <p:cNvSpPr/>
          <p:nvPr/>
        </p:nvSpPr>
        <p:spPr>
          <a:xfrm>
            <a:off x="355600" y="1469396"/>
            <a:ext cx="10871200" cy="1323439"/>
          </a:xfrm>
          <a:prstGeom prst="rect">
            <a:avLst/>
          </a:prstGeom>
        </p:spPr>
        <p:txBody>
          <a:bodyPr wrap="square">
            <a:spAutoFit/>
          </a:bodyPr>
          <a:lstStyle/>
          <a:p>
            <a:r>
              <a:rPr lang="en-US" sz="4000" dirty="0" smtClean="0"/>
              <a:t>Which one of these </a:t>
            </a:r>
            <a:r>
              <a:rPr lang="en-US" sz="4000" dirty="0" smtClean="0"/>
              <a:t>roles </a:t>
            </a:r>
            <a:r>
              <a:rPr lang="en-US" sz="4000" dirty="0" smtClean="0"/>
              <a:t>is NOT performing their responsibilities?</a:t>
            </a:r>
            <a:endParaRPr lang="en-US" sz="4000" dirty="0"/>
          </a:p>
        </p:txBody>
      </p:sp>
      <p:sp>
        <p:nvSpPr>
          <p:cNvPr id="5" name="Content Placeholder 4"/>
          <p:cNvSpPr>
            <a:spLocks noGrp="1"/>
          </p:cNvSpPr>
          <p:nvPr>
            <p:ph idx="1"/>
          </p:nvPr>
        </p:nvSpPr>
        <p:spPr>
          <a:xfrm>
            <a:off x="254000" y="2738230"/>
            <a:ext cx="5384800" cy="4038600"/>
          </a:xfrm>
        </p:spPr>
        <p:txBody>
          <a:bodyPr>
            <a:noAutofit/>
          </a:bodyPr>
          <a:lstStyle/>
          <a:p>
            <a:pPr marL="631825" indent="-522288">
              <a:buFont typeface="+mj-lt"/>
              <a:buAutoNum type="alphaUcPeriod"/>
            </a:pPr>
            <a:r>
              <a:rPr lang="en-US" dirty="0" smtClean="0"/>
              <a:t>The Stakeholder drafts up a rough UI sketch.</a:t>
            </a:r>
          </a:p>
          <a:p>
            <a:pPr marL="631825" indent="-522288">
              <a:buFont typeface="+mj-lt"/>
              <a:buAutoNum type="alphaUcPeriod"/>
            </a:pPr>
            <a:r>
              <a:rPr lang="en-US" dirty="0" smtClean="0"/>
              <a:t>The Usability </a:t>
            </a:r>
            <a:r>
              <a:rPr lang="en-US" dirty="0"/>
              <a:t>P</a:t>
            </a:r>
            <a:r>
              <a:rPr lang="en-US" dirty="0" smtClean="0"/>
              <a:t>rofessional suggests a particular test.</a:t>
            </a:r>
            <a:endParaRPr lang="en-US" dirty="0"/>
          </a:p>
          <a:p>
            <a:pPr marL="631825" indent="-522288">
              <a:buFont typeface="+mj-lt"/>
              <a:buAutoNum type="alphaUcPeriod"/>
            </a:pPr>
            <a:r>
              <a:rPr lang="en-US" dirty="0" smtClean="0"/>
              <a:t>The Developer begins to make changes to the HIT system.</a:t>
            </a:r>
            <a:endParaRPr lang="en-US" dirty="0"/>
          </a:p>
          <a:p>
            <a:pPr marL="631825" indent="-522288">
              <a:buFont typeface="+mj-lt"/>
              <a:buAutoNum type="alphaUcPeriod"/>
            </a:pPr>
            <a:r>
              <a:rPr lang="en-US" dirty="0" smtClean="0"/>
              <a:t>The Project Manager forwards UI design principles to the Development team. </a:t>
            </a:r>
            <a:endParaRPr lang="en-US" dirty="0"/>
          </a:p>
        </p:txBody>
      </p:sp>
      <p:pic>
        <p:nvPicPr>
          <p:cNvPr id="8"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016924" y="102524"/>
            <a:ext cx="1421476" cy="142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6545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3306C"/>
        </a:solidFill>
        <a:effectLst/>
      </p:bgPr>
    </p:bg>
    <p:spTree>
      <p:nvGrpSpPr>
        <p:cNvPr id="1" name=""/>
        <p:cNvGrpSpPr/>
        <p:nvPr/>
      </p:nvGrpSpPr>
      <p:grpSpPr>
        <a:xfrm>
          <a:off x="0" y="0"/>
          <a:ext cx="0" cy="0"/>
          <a:chOff x="0" y="0"/>
          <a:chExt cx="0" cy="0"/>
        </a:xfrm>
      </p:grpSpPr>
      <p:pic>
        <p:nvPicPr>
          <p:cNvPr id="3" name="Picture 2" descr="stick figure with circle. plan, design, develop, tes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itle 1"/>
          <p:cNvSpPr>
            <a:spLocks noGrp="1"/>
          </p:cNvSpPr>
          <p:nvPr>
            <p:ph type="title"/>
          </p:nvPr>
        </p:nvSpPr>
        <p:spPr>
          <a:xfrm>
            <a:off x="762000" y="2438400"/>
            <a:ext cx="5486400" cy="1325563"/>
          </a:xfrm>
        </p:spPr>
        <p:txBody>
          <a:bodyPr>
            <a:noAutofit/>
          </a:bodyPr>
          <a:lstStyle/>
          <a:p>
            <a:pPr marL="228600" indent="-228600"/>
            <a:r>
              <a:rPr lang="en-US" sz="4800" b="1" dirty="0" smtClean="0">
                <a:solidFill>
                  <a:schemeClr val="bg1"/>
                </a:solidFill>
              </a:rPr>
              <a:t>Principle 6:</a:t>
            </a:r>
            <a:br>
              <a:rPr lang="en-US" sz="4800" b="1" dirty="0" smtClean="0">
                <a:solidFill>
                  <a:schemeClr val="bg1"/>
                </a:solidFill>
              </a:rPr>
            </a:br>
            <a:r>
              <a:rPr lang="en-US" sz="4800" b="1" dirty="0" smtClean="0">
                <a:solidFill>
                  <a:schemeClr val="bg1"/>
                </a:solidFill>
              </a:rPr>
              <a:t>Involve </a:t>
            </a:r>
            <a:r>
              <a:rPr lang="en-US" sz="4800" b="1" dirty="0">
                <a:solidFill>
                  <a:schemeClr val="bg1"/>
                </a:solidFill>
              </a:rPr>
              <a:t>users </a:t>
            </a:r>
            <a:r>
              <a:rPr lang="en-US" sz="4800" b="1" dirty="0" smtClean="0">
                <a:solidFill>
                  <a:schemeClr val="bg1"/>
                </a:solidFill>
              </a:rPr>
              <a:t>throughout HIT </a:t>
            </a:r>
            <a:r>
              <a:rPr lang="en-US" sz="4800" b="1" dirty="0">
                <a:solidFill>
                  <a:schemeClr val="bg1"/>
                </a:solidFill>
              </a:rPr>
              <a:t>system </a:t>
            </a:r>
            <a:r>
              <a:rPr lang="en-US" sz="4800" b="1" dirty="0" smtClean="0">
                <a:solidFill>
                  <a:schemeClr val="bg1"/>
                </a:solidFill>
              </a:rPr>
              <a:t>design</a:t>
            </a:r>
            <a:r>
              <a:rPr lang="en-US" sz="4800" b="1" dirty="0">
                <a:solidFill>
                  <a:schemeClr val="bg1"/>
                </a:solidFill>
              </a:rPr>
              <a:t>, development, and </a:t>
            </a:r>
            <a:r>
              <a:rPr lang="en-US" sz="4800" b="1" dirty="0" smtClean="0">
                <a:solidFill>
                  <a:schemeClr val="bg1"/>
                </a:solidFill>
              </a:rPr>
              <a:t>testing</a:t>
            </a:r>
            <a:endParaRPr lang="en-US" sz="4800" b="1" dirty="0">
              <a:solidFill>
                <a:schemeClr val="bg1"/>
              </a:solidFill>
            </a:endParaRPr>
          </a:p>
        </p:txBody>
      </p:sp>
      <p:sp>
        <p:nvSpPr>
          <p:cNvPr id="4" name="Rectangle 3" descr="&quot; &quot;"/>
          <p:cNvSpPr/>
          <p:nvPr/>
        </p:nvSpPr>
        <p:spPr>
          <a:xfrm>
            <a:off x="9601200" y="5105400"/>
            <a:ext cx="1066800" cy="685800"/>
          </a:xfrm>
          <a:prstGeom prst="rect">
            <a:avLst/>
          </a:prstGeom>
          <a:solidFill>
            <a:srgbClr val="E68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Test</a:t>
            </a:r>
            <a:endParaRPr lang="en-US" b="1" dirty="0"/>
          </a:p>
        </p:txBody>
      </p:sp>
    </p:spTree>
    <p:extLst>
      <p:ext uri="{BB962C8B-B14F-4D97-AF65-F5344CB8AC3E}">
        <p14:creationId xmlns:p14="http://schemas.microsoft.com/office/powerpoint/2010/main" val="7033607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Figure 1: interdependence of human-centered design activities.&#10;&#10;plan the human-centered design process, then undstand and specify the context of use, then specify the user requirements, then produce deisgn solutions to meet user requirements, iterate where appropriate, evaluate the deisgn against requirements, designed solution meeting user requirements. Iterate where appropriate. "/>
          <p:cNvPicPr>
            <a:picLocks noChangeAspect="1" noChangeArrowheads="1"/>
          </p:cNvPicPr>
          <p:nvPr/>
        </p:nvPicPr>
        <p:blipFill rotWithShape="1">
          <a:blip r:embed="rId3">
            <a:extLst>
              <a:ext uri="{28A0092B-C50C-407E-A947-70E740481C1C}">
                <a14:useLocalDpi xmlns:a14="http://schemas.microsoft.com/office/drawing/2010/main" val="0"/>
              </a:ext>
            </a:extLst>
          </a:blip>
          <a:srcRect l="8125" t="11876" r="5469" b="9166"/>
          <a:stretch/>
        </p:blipFill>
        <p:spPr bwMode="auto">
          <a:xfrm>
            <a:off x="838200" y="-762000"/>
            <a:ext cx="11756078" cy="805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down arro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224" y="228600"/>
            <a:ext cx="1749552" cy="1740246"/>
          </a:xfrm>
          <a:prstGeom prst="rect">
            <a:avLst/>
          </a:prstGeom>
        </p:spPr>
      </p:pic>
    </p:spTree>
    <p:extLst>
      <p:ext uri="{BB962C8B-B14F-4D97-AF65-F5344CB8AC3E}">
        <p14:creationId xmlns:p14="http://schemas.microsoft.com/office/powerpoint/2010/main" val="23789024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pboard icon"/>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5697" b="92970" l="7152" r="94242"/>
                    </a14:imgEffect>
                  </a14:imgLayer>
                </a14:imgProps>
              </a:ext>
              <a:ext uri="{28A0092B-C50C-407E-A947-70E740481C1C}">
                <a14:useLocalDpi xmlns:a14="http://schemas.microsoft.com/office/drawing/2010/main" val="0"/>
              </a:ext>
            </a:extLst>
          </a:blip>
          <a:stretch>
            <a:fillRect/>
          </a:stretch>
        </p:blipFill>
        <p:spPr>
          <a:xfrm rot="450274">
            <a:off x="5828674" y="37474"/>
            <a:ext cx="6858000" cy="6858000"/>
          </a:xfrm>
          <a:prstGeom prst="rect">
            <a:avLst/>
          </a:prstGeom>
        </p:spPr>
      </p:pic>
      <p:sp>
        <p:nvSpPr>
          <p:cNvPr id="5" name="Rectangle 4" descr="guidance for"/>
          <p:cNvSpPr/>
          <p:nvPr/>
        </p:nvSpPr>
        <p:spPr>
          <a:xfrm>
            <a:off x="2590800" y="1435338"/>
            <a:ext cx="3539623" cy="830997"/>
          </a:xfrm>
          <a:prstGeom prst="rect">
            <a:avLst/>
          </a:prstGeom>
        </p:spPr>
        <p:txBody>
          <a:bodyPr wrap="none">
            <a:spAutoFit/>
          </a:bodyPr>
          <a:lstStyle/>
          <a:p>
            <a:r>
              <a:rPr lang="en-US" sz="4800" dirty="0"/>
              <a:t>Guidance for </a:t>
            </a:r>
          </a:p>
        </p:txBody>
      </p:sp>
      <p:sp>
        <p:nvSpPr>
          <p:cNvPr id="2" name="Title 1"/>
          <p:cNvSpPr>
            <a:spLocks noGrp="1"/>
          </p:cNvSpPr>
          <p:nvPr>
            <p:ph type="title"/>
          </p:nvPr>
        </p:nvSpPr>
        <p:spPr>
          <a:xfrm>
            <a:off x="545597" y="2233205"/>
            <a:ext cx="7696200" cy="1630363"/>
          </a:xfrm>
        </p:spPr>
        <p:txBody>
          <a:bodyPr>
            <a:noAutofit/>
          </a:bodyPr>
          <a:lstStyle/>
          <a:p>
            <a:pPr indent="2120900"/>
            <a:r>
              <a:rPr lang="en-US" sz="4800" b="1" dirty="0" smtClean="0"/>
              <a:t/>
            </a:r>
            <a:br>
              <a:rPr lang="en-US" sz="4800" b="1" dirty="0" smtClean="0"/>
            </a:br>
            <a:r>
              <a:rPr lang="en-US" sz="4800" b="1" dirty="0" smtClean="0"/>
              <a:t>integrating UCD into VA HIT development or procurement projects  </a:t>
            </a:r>
            <a:endParaRPr lang="en-US" sz="4800" b="1" dirty="0"/>
          </a:p>
        </p:txBody>
      </p:sp>
      <p:pic>
        <p:nvPicPr>
          <p:cNvPr id="3" name="Picture 2" descr="down arrow"/>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802" y="526089"/>
            <a:ext cx="1749552" cy="1740246"/>
          </a:xfrm>
          <a:prstGeom prst="rect">
            <a:avLst/>
          </a:prstGeom>
        </p:spPr>
      </p:pic>
    </p:spTree>
    <p:extLst>
      <p:ext uri="{BB962C8B-B14F-4D97-AF65-F5344CB8AC3E}">
        <p14:creationId xmlns:p14="http://schemas.microsoft.com/office/powerpoint/2010/main" val="13298194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Usability is not..."/>
          <p:cNvSpPr/>
          <p:nvPr/>
        </p:nvSpPr>
        <p:spPr>
          <a:xfrm>
            <a:off x="-41464" y="180459"/>
            <a:ext cx="11852464" cy="1862048"/>
          </a:xfrm>
          <a:prstGeom prst="rect">
            <a:avLst/>
          </a:prstGeom>
        </p:spPr>
        <p:txBody>
          <a:bodyPr wrap="square">
            <a:spAutoFit/>
          </a:bodyPr>
          <a:lstStyle/>
          <a:p>
            <a:pPr lvl="0"/>
            <a:r>
              <a:rPr lang="en-US" sz="11500" i="1" dirty="0">
                <a:solidFill>
                  <a:srgbClr val="85B6C7"/>
                </a:solidFill>
              </a:rPr>
              <a:t>Usability is </a:t>
            </a:r>
            <a:r>
              <a:rPr lang="en-US" sz="11500" b="1" i="1" dirty="0"/>
              <a:t>NOT</a:t>
            </a:r>
            <a:r>
              <a:rPr lang="en-US" sz="11500" i="1" dirty="0"/>
              <a:t>…</a:t>
            </a:r>
          </a:p>
        </p:txBody>
      </p:sp>
      <p:sp>
        <p:nvSpPr>
          <p:cNvPr id="9" name="Rectangle 8" descr="&quot; &quot;"/>
          <p:cNvSpPr/>
          <p:nvPr/>
        </p:nvSpPr>
        <p:spPr>
          <a:xfrm>
            <a:off x="0" y="2274299"/>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descr="Intuition or common sense"/>
          <p:cNvSpPr/>
          <p:nvPr/>
        </p:nvSpPr>
        <p:spPr>
          <a:xfrm>
            <a:off x="990600" y="2415984"/>
            <a:ext cx="9484071" cy="1107996"/>
          </a:xfrm>
          <a:prstGeom prst="rect">
            <a:avLst/>
          </a:prstGeom>
        </p:spPr>
        <p:txBody>
          <a:bodyPr wrap="none">
            <a:spAutoFit/>
          </a:bodyPr>
          <a:lstStyle/>
          <a:p>
            <a:pPr lvl="0"/>
            <a:r>
              <a:rPr lang="en-US" sz="6600" b="1" i="1" dirty="0"/>
              <a:t>Intuition </a:t>
            </a:r>
            <a:r>
              <a:rPr lang="en-US" sz="6600" b="1" i="1" dirty="0" smtClean="0"/>
              <a:t>or </a:t>
            </a:r>
            <a:r>
              <a:rPr lang="en-US" sz="6600" b="1" i="1" dirty="0"/>
              <a:t>common sense</a:t>
            </a:r>
            <a:endParaRPr lang="en-US" sz="6600" dirty="0"/>
          </a:p>
        </p:txBody>
      </p:sp>
      <p:sp>
        <p:nvSpPr>
          <p:cNvPr id="10" name="Rectangle 9" descr="&quot; &quot;"/>
          <p:cNvSpPr/>
          <p:nvPr/>
        </p:nvSpPr>
        <p:spPr>
          <a:xfrm>
            <a:off x="-79564" y="4478298"/>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0654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ot; &quot;"/>
          <p:cNvSpPr>
            <a:spLocks noGrp="1"/>
          </p:cNvSpPr>
          <p:nvPr>
            <p:ph type="title"/>
          </p:nvPr>
        </p:nvSpPr>
        <p:spPr>
          <a:solidFill>
            <a:schemeClr val="bg1"/>
          </a:solidFill>
          <a:ln>
            <a:solidFill>
              <a:schemeClr val="bg1">
                <a:lumMod val="75000"/>
              </a:schemeClr>
            </a:solidFill>
          </a:ln>
        </p:spPr>
        <p:txBody>
          <a:bodyPr/>
          <a:lstStyle/>
          <a:p>
            <a:r>
              <a:rPr lang="en-US" dirty="0" smtClean="0"/>
              <a:t>Case Studies</a:t>
            </a:r>
            <a:endParaRPr lang="en-US" dirty="0"/>
          </a:p>
        </p:txBody>
      </p:sp>
      <p:sp>
        <p:nvSpPr>
          <p:cNvPr id="3" name="Content Placeholder 2" descr="&quot; &quot;"/>
          <p:cNvSpPr>
            <a:spLocks noGrp="1"/>
          </p:cNvSpPr>
          <p:nvPr>
            <p:ph sz="half" idx="1"/>
          </p:nvPr>
        </p:nvSpPr>
        <p:spPr>
          <a:xfrm>
            <a:off x="1524000" y="6172200"/>
            <a:ext cx="9144000" cy="685800"/>
          </a:xfrm>
          <a:solidFill>
            <a:schemeClr val="bg1"/>
          </a:solidFill>
          <a:ln w="28575">
            <a:solidFill>
              <a:schemeClr val="tx1"/>
            </a:solidFill>
          </a:ln>
        </p:spPr>
        <p:txBody>
          <a:bodyPr>
            <a:normAutofit/>
          </a:bodyPr>
          <a:lstStyle/>
          <a:p>
            <a:pPr marL="0" indent="0">
              <a:buNone/>
            </a:pPr>
            <a:r>
              <a:rPr lang="en-US" sz="2000" dirty="0"/>
              <a:t>Slide notes and talking points </a:t>
            </a:r>
          </a:p>
        </p:txBody>
      </p:sp>
      <p:sp>
        <p:nvSpPr>
          <p:cNvPr id="5" name="Content Placeholder 2" descr="&quot; &quot;"/>
          <p:cNvSpPr txBox="1">
            <a:spLocks/>
          </p:cNvSpPr>
          <p:nvPr/>
        </p:nvSpPr>
        <p:spPr>
          <a:xfrm>
            <a:off x="2133600" y="1752601"/>
            <a:ext cx="7848600" cy="2743200"/>
          </a:xfrm>
          <a:prstGeom prst="rect">
            <a:avLst/>
          </a:prstGeom>
          <a:solidFill>
            <a:schemeClr val="bg1"/>
          </a:solidFill>
          <a:ln>
            <a:solidFill>
              <a:schemeClr val="bg1">
                <a:lumMod val="75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Ross to provide case study </a:t>
            </a:r>
            <a:r>
              <a:rPr lang="en-US"/>
              <a:t>examples soon</a:t>
            </a:r>
            <a:endParaRPr lang="en-US" dirty="0"/>
          </a:p>
        </p:txBody>
      </p:sp>
      <p:pic>
        <p:nvPicPr>
          <p:cNvPr id="4" name="Picture 3" descr="clinician holding mobile tablet with a thumbs up hand signal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7304"/>
            <a:ext cx="12192000" cy="7912608"/>
          </a:xfrm>
          <a:prstGeom prst="rect">
            <a:avLst/>
          </a:prstGeom>
        </p:spPr>
      </p:pic>
    </p:spTree>
    <p:extLst>
      <p:ext uri="{BB962C8B-B14F-4D97-AF65-F5344CB8AC3E}">
        <p14:creationId xmlns:p14="http://schemas.microsoft.com/office/powerpoint/2010/main" val="41715078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of the My VeHU Campus &quot;Ask The Presenter&quot;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85800" y="914400"/>
            <a:ext cx="502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67400" y="2857500"/>
            <a:ext cx="6324600" cy="1143000"/>
          </a:xfrm>
        </p:spPr>
        <p:txBody>
          <a:bodyPr>
            <a:noAutofit/>
          </a:bodyPr>
          <a:lstStyle/>
          <a:p>
            <a:r>
              <a:rPr lang="en-US" sz="6600" dirty="0" smtClean="0"/>
              <a:t>Ask the Presenter</a:t>
            </a:r>
            <a:endParaRPr lang="en-US" sz="6600" dirty="0"/>
          </a:p>
        </p:txBody>
      </p:sp>
    </p:spTree>
    <p:extLst>
      <p:ext uri="{BB962C8B-B14F-4D97-AF65-F5344CB8AC3E}">
        <p14:creationId xmlns:p14="http://schemas.microsoft.com/office/powerpoint/2010/main" val="31944538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Slides Removed</a:t>
            </a:r>
            <a:endParaRPr lang="en-US" b="1" dirty="0"/>
          </a:p>
        </p:txBody>
      </p:sp>
    </p:spTree>
    <p:extLst>
      <p:ext uri="{BB962C8B-B14F-4D97-AF65-F5344CB8AC3E}">
        <p14:creationId xmlns:p14="http://schemas.microsoft.com/office/powerpoint/2010/main" val="2348066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3" descr="Figure 1: interdependence of human-centered design activities.&#10;&#10;plan the human-centered design process, then undstand and specify the context of use, then specify the user requirements, then produce deisgn solutions to meet user requirements, iterate where appropriate, evaluate the deisgn against requirements, designed solution meeting user requirements. Iterate where appropriate. "/>
          <p:cNvPicPr>
            <a:picLocks noChangeAspect="1" noChangeArrowheads="1"/>
          </p:cNvPicPr>
          <p:nvPr/>
        </p:nvPicPr>
        <p:blipFill rotWithShape="1">
          <a:blip r:embed="rId3">
            <a:extLst>
              <a:ext uri="{28A0092B-C50C-407E-A947-70E740481C1C}">
                <a14:useLocalDpi xmlns:a14="http://schemas.microsoft.com/office/drawing/2010/main" val="0"/>
              </a:ext>
            </a:extLst>
          </a:blip>
          <a:srcRect l="8125" t="11876" r="5469" b="9166"/>
          <a:stretch/>
        </p:blipFill>
        <p:spPr bwMode="auto">
          <a:xfrm>
            <a:off x="1143000" y="18011"/>
            <a:ext cx="100065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down arro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224" y="228600"/>
            <a:ext cx="1749552" cy="1740246"/>
          </a:xfrm>
          <a:prstGeom prst="rect">
            <a:avLst/>
          </a:prstGeom>
        </p:spPr>
      </p:pic>
    </p:spTree>
    <p:extLst>
      <p:ext uri="{BB962C8B-B14F-4D97-AF65-F5344CB8AC3E}">
        <p14:creationId xmlns:p14="http://schemas.microsoft.com/office/powerpoint/2010/main" val="823836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3" descr="Figure 1: interdependence of human-centered design activities.&#10;&#10;plan the human-centered design process, then undstand and specify the context of use, then specify the user requirements, then produce deisgn solutions to meet user requirements, iterate where appropriate, evaluate the deisgn against requirements, designed solution meeting user requirements. Iterate where appropriate. "/>
          <p:cNvPicPr>
            <a:picLocks noChangeAspect="1" noChangeArrowheads="1"/>
          </p:cNvPicPr>
          <p:nvPr/>
        </p:nvPicPr>
        <p:blipFill rotWithShape="1">
          <a:blip r:embed="rId3">
            <a:extLst>
              <a:ext uri="{28A0092B-C50C-407E-A947-70E740481C1C}">
                <a14:useLocalDpi xmlns:a14="http://schemas.microsoft.com/office/drawing/2010/main" val="0"/>
              </a:ext>
            </a:extLst>
          </a:blip>
          <a:srcRect l="8125" t="11876" r="5469" b="9166"/>
          <a:stretch/>
        </p:blipFill>
        <p:spPr bwMode="auto">
          <a:xfrm>
            <a:off x="1118673" y="0"/>
            <a:ext cx="100065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down arro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224" y="228600"/>
            <a:ext cx="1749552" cy="1740246"/>
          </a:xfrm>
          <a:prstGeom prst="rect">
            <a:avLst/>
          </a:prstGeom>
        </p:spPr>
      </p:pic>
    </p:spTree>
    <p:extLst>
      <p:ext uri="{BB962C8B-B14F-4D97-AF65-F5344CB8AC3E}">
        <p14:creationId xmlns:p14="http://schemas.microsoft.com/office/powerpoint/2010/main" val="1168648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quot; &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1152898"/>
            <a:ext cx="12181114" cy="843938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descr="children's mobile tablet"/>
          <p:cNvSpPr/>
          <p:nvPr/>
        </p:nvSpPr>
        <p:spPr>
          <a:xfrm>
            <a:off x="-304800" y="-95564"/>
            <a:ext cx="13335000" cy="7231769"/>
          </a:xfrm>
          <a:prstGeom prst="rect">
            <a:avLst/>
          </a:prstGeom>
          <a:solidFill>
            <a:schemeClr val="accent2">
              <a:alpha val="3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Content Placeholder 2" descr="ANSI/HFS 200 Human Factors Engineering of Software User Interfaces (2008)&#10;&#10;"/>
          <p:cNvSpPr txBox="1">
            <a:spLocks/>
          </p:cNvSpPr>
          <p:nvPr/>
        </p:nvSpPr>
        <p:spPr>
          <a:xfrm>
            <a:off x="10886" y="3733800"/>
            <a:ext cx="12181114" cy="3048000"/>
          </a:xfrm>
          <a:prstGeom prst="rect">
            <a:avLst/>
          </a:prstGeom>
          <a:noFill/>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3800" b="1" i="1" dirty="0"/>
              <a:t>ANSI/HFS 200 Human Factors Engineering of Software User Interfaces (2008)</a:t>
            </a:r>
          </a:p>
          <a:p>
            <a:pPr marL="0" indent="0" algn="ctr">
              <a:buNone/>
            </a:pPr>
            <a:endParaRPr lang="en-US" b="1" i="1" dirty="0"/>
          </a:p>
        </p:txBody>
      </p:sp>
    </p:spTree>
    <p:extLst>
      <p:ext uri="{BB962C8B-B14F-4D97-AF65-F5344CB8AC3E}">
        <p14:creationId xmlns:p14="http://schemas.microsoft.com/office/powerpoint/2010/main" val="1030473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bg>
      <p:bgPr>
        <a:solidFill>
          <a:srgbClr val="92ACAD"/>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688975"/>
            <a:ext cx="8077868" cy="911225"/>
          </a:xfrm>
        </p:spPr>
        <p:txBody>
          <a:bodyPr>
            <a:normAutofit/>
          </a:bodyPr>
          <a:lstStyle/>
          <a:p>
            <a:pPr marL="0" indent="0">
              <a:buNone/>
            </a:pPr>
            <a:r>
              <a:rPr lang="en-US" sz="5400" dirty="0" smtClean="0"/>
              <a:t>Usability requirements are </a:t>
            </a:r>
            <a:endParaRPr lang="en-US" sz="5400" dirty="0"/>
          </a:p>
        </p:txBody>
      </p:sp>
      <p:pic>
        <p:nvPicPr>
          <p:cNvPr id="2052" name="Picture 4" descr="searching icon"/>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bwMode="auto">
          <a:xfrm>
            <a:off x="2609850" y="228600"/>
            <a:ext cx="9582150" cy="95821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descr="universally applicable"/>
          <p:cNvSpPr/>
          <p:nvPr/>
        </p:nvSpPr>
        <p:spPr>
          <a:xfrm>
            <a:off x="608428" y="1638886"/>
            <a:ext cx="11061233" cy="1569660"/>
          </a:xfrm>
          <a:prstGeom prst="rect">
            <a:avLst/>
          </a:prstGeom>
        </p:spPr>
        <p:txBody>
          <a:bodyPr wrap="none">
            <a:spAutoFit/>
          </a:bodyPr>
          <a:lstStyle/>
          <a:p>
            <a:r>
              <a:rPr lang="en-US" sz="9600" i="1" dirty="0" smtClean="0"/>
              <a:t>universally applicable</a:t>
            </a:r>
            <a:endParaRPr lang="en-US" i="1" dirty="0"/>
          </a:p>
        </p:txBody>
      </p:sp>
    </p:spTree>
    <p:extLst>
      <p:ext uri="{BB962C8B-B14F-4D97-AF65-F5344CB8AC3E}">
        <p14:creationId xmlns:p14="http://schemas.microsoft.com/office/powerpoint/2010/main" val="876211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1" descr="Roles and Responsibilities&#10;"/>
          <p:cNvSpPr txBox="1">
            <a:spLocks/>
          </p:cNvSpPr>
          <p:nvPr/>
        </p:nvSpPr>
        <p:spPr>
          <a:xfrm>
            <a:off x="74190" y="685800"/>
            <a:ext cx="5486400" cy="1325563"/>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i="1" dirty="0" smtClean="0"/>
              <a:t>Roles and Responsibilities</a:t>
            </a:r>
            <a:endParaRPr lang="en-US" sz="6600" b="1" i="1" dirty="0"/>
          </a:p>
        </p:txBody>
      </p:sp>
      <p:sp>
        <p:nvSpPr>
          <p:cNvPr id="5" name="Content Placeholder 2" descr="Stakeholder"/>
          <p:cNvSpPr txBox="1">
            <a:spLocks/>
          </p:cNvSpPr>
          <p:nvPr/>
        </p:nvSpPr>
        <p:spPr>
          <a:xfrm>
            <a:off x="7772400" y="972788"/>
            <a:ext cx="3962400" cy="1056386"/>
          </a:xfrm>
          <a:prstGeom prst="rect">
            <a:avLst/>
          </a:prstGeom>
          <a:solidFill>
            <a:schemeClr val="bg1"/>
          </a:solidFill>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4800" dirty="0"/>
              <a:t>Stakeholder</a:t>
            </a:r>
          </a:p>
          <a:p>
            <a:pPr marL="0" indent="0">
              <a:buNone/>
            </a:pPr>
            <a:endParaRPr lang="en-US" sz="4800" dirty="0"/>
          </a:p>
        </p:txBody>
      </p:sp>
      <p:sp>
        <p:nvSpPr>
          <p:cNvPr id="4" name="Rectangle 3" descr="Development team"/>
          <p:cNvSpPr/>
          <p:nvPr/>
        </p:nvSpPr>
        <p:spPr>
          <a:xfrm>
            <a:off x="8229600" y="4208621"/>
            <a:ext cx="3505200" cy="1446550"/>
          </a:xfrm>
          <a:prstGeom prst="rect">
            <a:avLst/>
          </a:prstGeom>
        </p:spPr>
        <p:txBody>
          <a:bodyPr wrap="square">
            <a:spAutoFit/>
          </a:bodyPr>
          <a:lstStyle/>
          <a:p>
            <a:pPr algn="ctr"/>
            <a:r>
              <a:rPr lang="en-US" sz="4400" dirty="0" smtClean="0"/>
              <a:t>Development</a:t>
            </a:r>
          </a:p>
          <a:p>
            <a:pPr algn="ctr"/>
            <a:r>
              <a:rPr lang="en-US" sz="4400" dirty="0" smtClean="0"/>
              <a:t>Team</a:t>
            </a:r>
            <a:endParaRPr lang="en-US" sz="4400" dirty="0"/>
          </a:p>
        </p:txBody>
      </p:sp>
      <p:sp>
        <p:nvSpPr>
          <p:cNvPr id="11" name="Content Placeholder 2" descr="usability specialist"/>
          <p:cNvSpPr txBox="1">
            <a:spLocks/>
          </p:cNvSpPr>
          <p:nvPr/>
        </p:nvSpPr>
        <p:spPr>
          <a:xfrm>
            <a:off x="156596" y="4208621"/>
            <a:ext cx="3962400" cy="1056386"/>
          </a:xfrm>
          <a:prstGeom prst="rect">
            <a:avLst/>
          </a:prstGeom>
          <a:solidFill>
            <a:schemeClr val="bg1"/>
          </a:solidFill>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4400" dirty="0" smtClean="0"/>
              <a:t>Usability Specialist</a:t>
            </a:r>
            <a:endParaRPr lang="en-US" sz="4400" dirty="0"/>
          </a:p>
          <a:p>
            <a:pPr marL="0" indent="0" algn="ctr">
              <a:buNone/>
            </a:pPr>
            <a:endParaRPr lang="en-US" sz="4400" dirty="0"/>
          </a:p>
        </p:txBody>
      </p:sp>
      <p:grpSp>
        <p:nvGrpSpPr>
          <p:cNvPr id="2" name="Group 1" descr="diagram with three stick figures forming a triangle with arrows pointing in both directions between each stick figure"/>
          <p:cNvGrpSpPr/>
          <p:nvPr/>
        </p:nvGrpSpPr>
        <p:grpSpPr>
          <a:xfrm>
            <a:off x="3803384" y="90251"/>
            <a:ext cx="4505319" cy="6410467"/>
            <a:chOff x="3803384" y="90251"/>
            <a:chExt cx="4505319" cy="6410467"/>
          </a:xfrm>
        </p:grpSpPr>
        <p:pic>
          <p:nvPicPr>
            <p:cNvPr id="7" name="Picture 6"/>
            <p:cNvPicPr>
              <a:picLocks noChangeAspect="1"/>
            </p:cNvPicPr>
            <p:nvPr/>
          </p:nvPicPr>
          <p:blipFill rotWithShape="1">
            <a:blip r:embed="rId3" cstate="print">
              <a:grayscl/>
              <a:extLst>
                <a:ext uri="{BEBA8EAE-BF5A-486C-A8C5-ECC9F3942E4B}">
                  <a14:imgProps xmlns:a14="http://schemas.microsoft.com/office/drawing/2010/main">
                    <a14:imgLayer r:embed="rId4">
                      <a14:imgEffect>
                        <a14:backgroundRemoval t="18993" b="67961" l="38653" r="63532">
                          <a14:foregroundMark x1="46299" y1="23908" x2="46299" y2="2390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35555" t="17778" r="33333" b="31111"/>
            <a:stretch/>
          </p:blipFill>
          <p:spPr>
            <a:xfrm>
              <a:off x="5410200" y="90251"/>
              <a:ext cx="1733262" cy="2847502"/>
            </a:xfrm>
            <a:prstGeom prst="rect">
              <a:avLst/>
            </a:prstGeom>
          </p:spPr>
        </p:pic>
        <p:pic>
          <p:nvPicPr>
            <p:cNvPr id="8" name="Picture 7"/>
            <p:cNvPicPr>
              <a:picLocks noChangeAspect="1"/>
            </p:cNvPicPr>
            <p:nvPr/>
          </p:nvPicPr>
          <p:blipFill rotWithShape="1">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backgroundRemoval t="18993" b="67961" l="38653" r="63532">
                          <a14:foregroundMark x1="46299" y1="23908" x2="46299" y2="2390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35555" t="17778" r="33333" b="31111"/>
            <a:stretch/>
          </p:blipFill>
          <p:spPr>
            <a:xfrm>
              <a:off x="6575441" y="3508145"/>
              <a:ext cx="1733262" cy="2847502"/>
            </a:xfrm>
            <a:prstGeom prst="rect">
              <a:avLst/>
            </a:prstGeom>
          </p:spPr>
        </p:pic>
        <p:pic>
          <p:nvPicPr>
            <p:cNvPr id="9" name="Picture 8"/>
            <p:cNvPicPr>
              <a:picLocks noChangeAspect="1"/>
            </p:cNvPicPr>
            <p:nvPr/>
          </p:nvPicPr>
          <p:blipFill rotWithShape="1">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ackgroundRemoval t="18993" b="67961" l="38653" r="63532">
                          <a14:foregroundMark x1="46299" y1="23908" x2="46299" y2="23908"/>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35555" t="17778" r="33333" b="31111"/>
            <a:stretch/>
          </p:blipFill>
          <p:spPr>
            <a:xfrm>
              <a:off x="3803384" y="3508145"/>
              <a:ext cx="1821566" cy="2992573"/>
            </a:xfrm>
            <a:prstGeom prst="rect">
              <a:avLst/>
            </a:prstGeom>
          </p:spPr>
        </p:pic>
        <p:cxnSp>
          <p:nvCxnSpPr>
            <p:cNvPr id="3" name="Straight Arrow Connector 2"/>
            <p:cNvCxnSpPr/>
            <p:nvPr/>
          </p:nvCxnSpPr>
          <p:spPr>
            <a:xfrm flipH="1">
              <a:off x="4714167" y="1981200"/>
              <a:ext cx="696033" cy="134899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858000" y="1981200"/>
              <a:ext cx="584072" cy="134899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560590" y="5253129"/>
              <a:ext cx="1184939" cy="23755"/>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7006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clinician typing on laptop"/>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466005"/>
            <a:ext cx="12192000" cy="81320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6000" b="1" i="1" dirty="0" smtClean="0"/>
              <a:t>Human Factors Research</a:t>
            </a:r>
            <a:endParaRPr lang="en-US" sz="6000" b="1" i="1" dirty="0"/>
          </a:p>
        </p:txBody>
      </p:sp>
    </p:spTree>
    <p:extLst>
      <p:ext uri="{BB962C8B-B14F-4D97-AF65-F5344CB8AC3E}">
        <p14:creationId xmlns:p14="http://schemas.microsoft.com/office/powerpoint/2010/main" val="4175640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 &quot;"/>
          <p:cNvSpPr/>
          <p:nvPr/>
        </p:nvSpPr>
        <p:spPr>
          <a:xfrm>
            <a:off x="-79564" y="4478298"/>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descr="&quot; &quot; "/>
          <p:cNvSpPr/>
          <p:nvPr/>
        </p:nvSpPr>
        <p:spPr>
          <a:xfrm>
            <a:off x="0" y="2274299"/>
            <a:ext cx="12192000" cy="1295400"/>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descr="Usability is NOT..."/>
          <p:cNvSpPr/>
          <p:nvPr/>
        </p:nvSpPr>
        <p:spPr>
          <a:xfrm>
            <a:off x="-41464" y="180459"/>
            <a:ext cx="11852464" cy="1862048"/>
          </a:xfrm>
          <a:prstGeom prst="rect">
            <a:avLst/>
          </a:prstGeom>
        </p:spPr>
        <p:txBody>
          <a:bodyPr wrap="square">
            <a:spAutoFit/>
          </a:bodyPr>
          <a:lstStyle/>
          <a:p>
            <a:pPr lvl="0"/>
            <a:r>
              <a:rPr lang="en-US" sz="11500" i="1" dirty="0">
                <a:solidFill>
                  <a:srgbClr val="85B6C7"/>
                </a:solidFill>
              </a:rPr>
              <a:t>Usability is </a:t>
            </a:r>
            <a:r>
              <a:rPr lang="en-US" sz="11500" b="1" i="1" dirty="0"/>
              <a:t>NOT</a:t>
            </a:r>
            <a:r>
              <a:rPr lang="en-US" sz="11500" i="1" dirty="0"/>
              <a:t>…</a:t>
            </a:r>
          </a:p>
        </p:txBody>
      </p:sp>
      <p:sp>
        <p:nvSpPr>
          <p:cNvPr id="5" name="Rectangle 4" descr="intuition or common sense"/>
          <p:cNvSpPr/>
          <p:nvPr/>
        </p:nvSpPr>
        <p:spPr>
          <a:xfrm>
            <a:off x="990600" y="2415984"/>
            <a:ext cx="9484071" cy="1107996"/>
          </a:xfrm>
          <a:prstGeom prst="rect">
            <a:avLst/>
          </a:prstGeom>
        </p:spPr>
        <p:txBody>
          <a:bodyPr wrap="none">
            <a:spAutoFit/>
          </a:bodyPr>
          <a:lstStyle/>
          <a:p>
            <a:pPr lvl="0"/>
            <a:r>
              <a:rPr lang="en-US" sz="6600" b="1" i="1" dirty="0"/>
              <a:t>Intuition </a:t>
            </a:r>
            <a:r>
              <a:rPr lang="en-US" sz="6600" b="1" i="1" dirty="0" smtClean="0"/>
              <a:t>or common </a:t>
            </a:r>
            <a:r>
              <a:rPr lang="en-US" sz="6600" b="1" i="1" dirty="0"/>
              <a:t>sense</a:t>
            </a:r>
            <a:endParaRPr lang="en-US" sz="6600" dirty="0"/>
          </a:p>
        </p:txBody>
      </p:sp>
      <p:sp>
        <p:nvSpPr>
          <p:cNvPr id="7" name="Rectangle 6" descr="graphic or visual design"/>
          <p:cNvSpPr/>
          <p:nvPr/>
        </p:nvSpPr>
        <p:spPr>
          <a:xfrm>
            <a:off x="990600" y="3505200"/>
            <a:ext cx="8571577" cy="1107996"/>
          </a:xfrm>
          <a:prstGeom prst="rect">
            <a:avLst/>
          </a:prstGeom>
        </p:spPr>
        <p:txBody>
          <a:bodyPr wrap="none">
            <a:spAutoFit/>
          </a:bodyPr>
          <a:lstStyle/>
          <a:p>
            <a:pPr lvl="0"/>
            <a:r>
              <a:rPr lang="en-US" sz="6600" b="1" i="1" dirty="0"/>
              <a:t>Graphic or visual design</a:t>
            </a:r>
            <a:endParaRPr lang="en-US" sz="6600" dirty="0"/>
          </a:p>
        </p:txBody>
      </p:sp>
    </p:spTree>
    <p:extLst>
      <p:ext uri="{BB962C8B-B14F-4D97-AF65-F5344CB8AC3E}">
        <p14:creationId xmlns:p14="http://schemas.microsoft.com/office/powerpoint/2010/main" val="2403849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3F7E3AE3535244BFC46BE44266D150" ma:contentTypeVersion="0" ma:contentTypeDescription="Create a new document." ma:contentTypeScope="" ma:versionID="d067bc0dbfe65afddb6df494075f7fa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C56A8E-0AB2-4A18-9619-DEA78B97E861}">
  <ds:schemaRefs>
    <ds:schemaRef ds:uri="http://purl.org/dc/dcmitype/"/>
    <ds:schemaRef ds:uri="http://purl.org/dc/terms/"/>
    <ds:schemaRef ds:uri="http://purl.org/dc/elements/1.1/"/>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F96826F8-647A-43B0-957F-403629AB3A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30F695E-EAE3-4CE7-B40B-AEF39E63D4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17071</TotalTime>
  <Words>4676</Words>
  <Application>Microsoft Office PowerPoint</Application>
  <PresentationFormat>Widescreen</PresentationFormat>
  <Paragraphs>845</Paragraphs>
  <Slides>88</Slides>
  <Notes>88</Notes>
  <HiddenSlides>6</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88</vt:i4>
      </vt:variant>
    </vt:vector>
  </HeadingPairs>
  <TitlesOfParts>
    <vt:vector size="94" baseType="lpstr">
      <vt:lpstr>Arial</vt:lpstr>
      <vt:lpstr>Calibri</vt:lpstr>
      <vt:lpstr>Calibri Light</vt:lpstr>
      <vt:lpstr>Georgia</vt:lpstr>
      <vt:lpstr>Wingdings</vt:lpstr>
      <vt:lpstr>Office Theme</vt:lpstr>
      <vt:lpstr>Usability as a Health IT Development Requirement</vt:lpstr>
      <vt:lpstr>PowerPoint Presentation</vt:lpstr>
      <vt:lpstr>Poll Question</vt:lpstr>
      <vt:lpstr>Objectives</vt:lpstr>
      <vt:lpstr>Poll Results</vt:lpstr>
      <vt:lpstr>Poll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macro-usability</vt:lpstr>
      <vt:lpstr>PowerPoint Presentation</vt:lpstr>
      <vt:lpstr>Impacts of poor usability          </vt:lpstr>
      <vt:lpstr>Impacts of poor usability User frustration         </vt:lpstr>
      <vt:lpstr>Impacts of poor usability User frustration Increased task time       </vt:lpstr>
      <vt:lpstr>Impacts of poor usability User frustration Increased task time Work-arounds      </vt:lpstr>
      <vt:lpstr>Impacts of poor usability User frustration Increased task time Work-arounds  User error   </vt:lpstr>
      <vt:lpstr>Impacts of poor usability User frustration Increased task time Work-arounds  User error Training costs </vt:lpstr>
      <vt:lpstr>Impacts of poor usability User frustration Increased task time Work-arounds  User error Training costs HIT system re-work</vt:lpstr>
      <vt:lpstr>Poll Question</vt:lpstr>
      <vt:lpstr>Engineering usability into </vt:lpstr>
      <vt:lpstr>Poll Results</vt:lpstr>
      <vt:lpstr>Poll Results</vt:lpstr>
      <vt:lpstr>usability engineering</vt:lpstr>
      <vt:lpstr>Investing in usability      </vt:lpstr>
      <vt:lpstr>Investing in usability Additional project work         </vt:lpstr>
      <vt:lpstr>Investing in usability Additional project work Extended project time       </vt:lpstr>
      <vt:lpstr>Investing in usability Additional project work Extended project time Additional technical skills      </vt:lpstr>
      <vt:lpstr>Investing in usability Additional project work Extended project time Additional technical skills  Modified process   </vt:lpstr>
      <vt:lpstr>Investing in usability Additional project work Extended project time Additional technical skills  Modified process Access to intended users </vt:lpstr>
      <vt:lpstr>PowerPoint Presentation</vt:lpstr>
      <vt:lpstr>Non-functional requirements supporting Health IT usability</vt:lpstr>
      <vt:lpstr>PowerPoint Presentation</vt:lpstr>
      <vt:lpstr>Requirements for HIT System Usability:  User Interface Standards</vt:lpstr>
      <vt:lpstr>User Interface Standards</vt:lpstr>
      <vt:lpstr>PowerPoint Presentation</vt:lpstr>
      <vt:lpstr>PowerPoint Presentation</vt:lpstr>
      <vt:lpstr>PowerPoint Presentation</vt:lpstr>
      <vt:lpstr>PowerPoint Presentation</vt:lpstr>
      <vt:lpstr>Usability Heuristics </vt:lpstr>
      <vt:lpstr>Compliance Regulations</vt:lpstr>
      <vt:lpstr> integrating UI Standards into VA HIT development or procurement projects  </vt:lpstr>
      <vt:lpstr>PowerPoint Presentation</vt:lpstr>
      <vt:lpstr>PowerPoint Presentation</vt:lpstr>
      <vt:lpstr>PowerPoint Presentation</vt:lpstr>
      <vt:lpstr>PowerPoint Presentation</vt:lpstr>
      <vt:lpstr>PowerPoint Presentation</vt:lpstr>
      <vt:lpstr>Validating User Performance Objectives</vt:lpstr>
      <vt:lpstr>integrating User Performance requirements into VA HIT development or procurement projects  </vt:lpstr>
      <vt:lpstr>Requirements for HIT System Usability:   User-centered Design Process</vt:lpstr>
      <vt:lpstr>Principle 1: Apply evidence-based UI standards</vt:lpstr>
      <vt:lpstr>Principle 2: Plan a UCD process that supports business objectives</vt:lpstr>
      <vt:lpstr>Principle 3:  Understand users and the context of use</vt:lpstr>
      <vt:lpstr>Principle 4:  Iterate the user interface design</vt:lpstr>
      <vt:lpstr>Specification / Mockup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 Question</vt:lpstr>
      <vt:lpstr>Principle 5: Assess HIT system usability</vt:lpstr>
      <vt:lpstr>Usability Assessment and Testing</vt:lpstr>
      <vt:lpstr>Poll Results</vt:lpstr>
      <vt:lpstr>Poll Results</vt:lpstr>
      <vt:lpstr>Principle 6: Involve users throughout HIT system design, development, and testing</vt:lpstr>
      <vt:lpstr>PowerPoint Presentation</vt:lpstr>
      <vt:lpstr> integrating UCD into VA HIT development or procurement projects  </vt:lpstr>
      <vt:lpstr>Case Studies</vt:lpstr>
      <vt:lpstr>Ask the Presenter</vt:lpstr>
      <vt:lpstr>Slides Removed</vt:lpstr>
      <vt:lpstr>PowerPoint Presentation</vt:lpstr>
      <vt:lpstr>PowerPoint Presentation</vt:lpstr>
      <vt:lpstr>PowerPoint Presentation</vt:lpstr>
      <vt:lpstr>PowerPoint Presentation</vt:lpstr>
      <vt:lpstr>PowerPoint Presentation</vt:lpstr>
      <vt:lpstr>Human Factors Research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Usability as a Health IT Development Requirement</dc:title>
  <dc:creator>VHA OIA Training Strategy</dc:creator>
  <cp:keywords>Usability, usability in health IT, non usability</cp:keywords>
  <cp:lastModifiedBy>Presenter</cp:lastModifiedBy>
  <cp:revision>339</cp:revision>
  <dcterms:created xsi:type="dcterms:W3CDTF">2006-08-16T00:00:00Z</dcterms:created>
  <dcterms:modified xsi:type="dcterms:W3CDTF">2014-12-01T21:53:13Z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0x010100B33F7E3AE3535244BFC46BE44266D150</vt:lpwstr>
  </property>
</Properties>
</file>