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6" r:id="rId5"/>
    <p:sldId id="257" r:id="rId6"/>
    <p:sldId id="276" r:id="rId7"/>
    <p:sldId id="282" r:id="rId8"/>
    <p:sldId id="274" r:id="rId9"/>
    <p:sldId id="275" r:id="rId10"/>
    <p:sldId id="259" r:id="rId11"/>
    <p:sldId id="260" r:id="rId12"/>
    <p:sldId id="261" r:id="rId13"/>
    <p:sldId id="263" r:id="rId14"/>
    <p:sldId id="284" r:id="rId15"/>
    <p:sldId id="283" r:id="rId16"/>
    <p:sldId id="285" r:id="rId17"/>
    <p:sldId id="286" r:id="rId18"/>
    <p:sldId id="277" r:id="rId19"/>
    <p:sldId id="264" r:id="rId20"/>
    <p:sldId id="265" r:id="rId21"/>
    <p:sldId id="278" r:id="rId22"/>
    <p:sldId id="266" r:id="rId23"/>
    <p:sldId id="267" r:id="rId24"/>
    <p:sldId id="268" r:id="rId25"/>
    <p:sldId id="279" r:id="rId26"/>
    <p:sldId id="287" r:id="rId27"/>
    <p:sldId id="288" r:id="rId28"/>
    <p:sldId id="289" r:id="rId29"/>
    <p:sldId id="290" r:id="rId30"/>
    <p:sldId id="280" r:id="rId31"/>
    <p:sldId id="281" r:id="rId32"/>
    <p:sldId id="270" r:id="rId33"/>
    <p:sldId id="271" r:id="rId34"/>
    <p:sldId id="27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2" autoAdjust="0"/>
    <p:restoredTop sz="86475" autoAdjust="0"/>
  </p:normalViewPr>
  <p:slideViewPr>
    <p:cSldViewPr>
      <p:cViewPr varScale="1">
        <p:scale>
          <a:sx n="37" d="100"/>
          <a:sy n="37" d="100"/>
        </p:scale>
        <p:origin x="60" y="10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09ECF2-B9F3-498D-9B07-E92D4118C42D}" type="datetimeFigureOut">
              <a:rPr lang="en-US" smtClean="0"/>
              <a:t>10/1/2014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F1A093-373E-4C20-8EF6-549070A13958}" type="slidenum">
              <a:rPr lang="en-US" smtClean="0"/>
              <a:t>‹#›</a:t>
            </a:fld>
            <a:endParaRPr lang="en-US" dirty="0"/>
          </a:p>
        </p:txBody>
      </p:sp>
    </p:spTree>
    <p:extLst>
      <p:ext uri="{BB962C8B-B14F-4D97-AF65-F5344CB8AC3E}">
        <p14:creationId xmlns:p14="http://schemas.microsoft.com/office/powerpoint/2010/main" val="70558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1A093-373E-4C20-8EF6-549070A13958}" type="slidenum">
              <a:rPr lang="en-US" smtClean="0"/>
              <a:t>2</a:t>
            </a:fld>
            <a:endParaRPr lang="en-US"/>
          </a:p>
        </p:txBody>
      </p:sp>
    </p:spTree>
    <p:extLst>
      <p:ext uri="{BB962C8B-B14F-4D97-AF65-F5344CB8AC3E}">
        <p14:creationId xmlns:p14="http://schemas.microsoft.com/office/powerpoint/2010/main" val="174585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1A093-373E-4C20-8EF6-549070A13958}" type="slidenum">
              <a:rPr lang="en-US" smtClean="0"/>
              <a:t>3</a:t>
            </a:fld>
            <a:endParaRPr lang="en-US"/>
          </a:p>
        </p:txBody>
      </p:sp>
    </p:spTree>
    <p:extLst>
      <p:ext uri="{BB962C8B-B14F-4D97-AF65-F5344CB8AC3E}">
        <p14:creationId xmlns:p14="http://schemas.microsoft.com/office/powerpoint/2010/main" val="174585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1A093-373E-4C20-8EF6-549070A13958}" type="slidenum">
              <a:rPr lang="en-US" smtClean="0"/>
              <a:t>5</a:t>
            </a:fld>
            <a:endParaRPr lang="en-US"/>
          </a:p>
        </p:txBody>
      </p:sp>
    </p:spTree>
    <p:extLst>
      <p:ext uri="{BB962C8B-B14F-4D97-AF65-F5344CB8AC3E}">
        <p14:creationId xmlns:p14="http://schemas.microsoft.com/office/powerpoint/2010/main" val="174585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1A093-373E-4C20-8EF6-549070A13958}" type="slidenum">
              <a:rPr lang="en-US" smtClean="0"/>
              <a:t>6</a:t>
            </a:fld>
            <a:endParaRPr lang="en-US"/>
          </a:p>
        </p:txBody>
      </p:sp>
    </p:spTree>
    <p:extLst>
      <p:ext uri="{BB962C8B-B14F-4D97-AF65-F5344CB8AC3E}">
        <p14:creationId xmlns:p14="http://schemas.microsoft.com/office/powerpoint/2010/main" val="174585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9527952-643C-4E2D-BC36-36DD51C76FBD}" type="datetimeFigureOut">
              <a:rPr lang="en-US" smtClean="0"/>
              <a:t>10/1/2014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513B8A-64C3-4D66-A4A9-005631F12508}"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527952-643C-4E2D-BC36-36DD51C76FBD}" type="datetimeFigureOut">
              <a:rPr lang="en-US" smtClean="0"/>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513B8A-64C3-4D66-A4A9-005631F1250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20513B8A-64C3-4D66-A4A9-005631F12508}"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527952-643C-4E2D-BC36-36DD51C76FBD}" type="datetimeFigureOut">
              <a:rPr lang="en-US" smtClean="0"/>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9527952-643C-4E2D-BC36-36DD51C76FBD}" type="datetimeFigureOut">
              <a:rPr lang="en-US" smtClean="0"/>
              <a:t>10/1/2014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20513B8A-64C3-4D66-A4A9-005631F12508}"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E9527952-643C-4E2D-BC36-36DD51C76FBD}" type="datetimeFigureOut">
              <a:rPr lang="en-US" smtClean="0"/>
              <a:t>10/1/2014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513B8A-64C3-4D66-A4A9-005631F12508}"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9527952-643C-4E2D-BC36-36DD51C76FBD}" type="datetimeFigureOut">
              <a:rPr lang="en-US" smtClean="0"/>
              <a:t>10/1/2014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513B8A-64C3-4D66-A4A9-005631F12508}"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9527952-643C-4E2D-BC36-36DD51C76FBD}" type="datetimeFigureOut">
              <a:rPr lang="en-US" smtClean="0"/>
              <a:t>10/1/2014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0513B8A-64C3-4D66-A4A9-005631F12508}"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9527952-643C-4E2D-BC36-36DD51C76FBD}" type="datetimeFigureOut">
              <a:rPr lang="en-US" smtClean="0"/>
              <a:t>10/1/2014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20513B8A-64C3-4D66-A4A9-005631F1250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9527952-643C-4E2D-BC36-36DD51C76FBD}" type="datetimeFigureOut">
              <a:rPr lang="en-US" smtClean="0"/>
              <a:t>10/1/2014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0513B8A-64C3-4D66-A4A9-005631F1250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0513B8A-64C3-4D66-A4A9-005631F12508}"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E9527952-643C-4E2D-BC36-36DD51C76FBD}" type="datetimeFigureOut">
              <a:rPr lang="en-US" smtClean="0"/>
              <a:t>10/1/2014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20513B8A-64C3-4D66-A4A9-005631F12508}"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E9527952-643C-4E2D-BC36-36DD51C76FBD}" type="datetimeFigureOut">
              <a:rPr lang="en-US" smtClean="0"/>
              <a:t>10/1/2014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9527952-643C-4E2D-BC36-36DD51C76FBD}" type="datetimeFigureOut">
              <a:rPr lang="en-US" smtClean="0"/>
              <a:t>10/1/2014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0513B8A-64C3-4D66-A4A9-005631F12508}"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752600"/>
          </a:xfrm>
        </p:spPr>
        <p:txBody>
          <a:bodyPr>
            <a:normAutofit fontScale="90000"/>
          </a:bodyPr>
          <a:lstStyle/>
          <a:p>
            <a:r>
              <a:rPr lang="en-US" sz="5300" dirty="0" smtClean="0"/>
              <a:t>VHA Consult Reporting</a:t>
            </a:r>
            <a:r>
              <a:rPr lang="en-US" dirty="0" smtClean="0"/>
              <a:t/>
            </a:r>
            <a:br>
              <a:rPr lang="en-US" dirty="0" smtClean="0"/>
            </a:br>
            <a:r>
              <a:rPr lang="en-US" dirty="0" smtClean="0"/>
              <a:t/>
            </a:r>
            <a:br>
              <a:rPr lang="en-US" dirty="0" smtClean="0"/>
            </a:br>
            <a:r>
              <a:rPr lang="en-US" sz="3600" dirty="0" smtClean="0">
                <a:solidFill>
                  <a:schemeClr val="tx1"/>
                </a:solidFill>
              </a:rPr>
              <a:t>How to Use this Report</a:t>
            </a:r>
            <a:endParaRPr lang="en-US" sz="3600" dirty="0">
              <a:solidFill>
                <a:schemeClr val="tx1"/>
              </a:solidFill>
            </a:endParaRPr>
          </a:p>
        </p:txBody>
      </p:sp>
      <p:sp>
        <p:nvSpPr>
          <p:cNvPr id="3" name="Subtitle 2"/>
          <p:cNvSpPr>
            <a:spLocks noGrp="1"/>
          </p:cNvSpPr>
          <p:nvPr>
            <p:ph type="subTitle" idx="1"/>
          </p:nvPr>
        </p:nvSpPr>
        <p:spPr/>
        <p:txBody>
          <a:bodyPr/>
          <a:lstStyle/>
          <a:p>
            <a:r>
              <a:rPr lang="en-US" dirty="0" smtClean="0"/>
              <a:t>THIS DOCUMENT PROVIDEs DIRECTIONS FOR UTILIZING THE </a:t>
            </a:r>
            <a:r>
              <a:rPr lang="en-US" dirty="0" err="1" smtClean="0"/>
              <a:t>vha</a:t>
            </a:r>
            <a:r>
              <a:rPr lang="en-US" dirty="0" smtClean="0"/>
              <a:t> Consult Reporting.  All current documentation related to consult business rules and tasks can be accessed via this report</a:t>
            </a:r>
          </a:p>
        </p:txBody>
      </p:sp>
    </p:spTree>
    <p:extLst>
      <p:ext uri="{BB962C8B-B14F-4D97-AF65-F5344CB8AC3E}">
        <p14:creationId xmlns:p14="http://schemas.microsoft.com/office/powerpoint/2010/main" val="380124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he Consult Reports are described in the following slides.  The Administrative, All, Clinical, Clinical Procedures, Future Care, Future Care CP and Non VA Care Consult Reports are built with similar structures so they will not be repeated in detail.&#10;"/>
          <p:cNvSpPr txBox="1"/>
          <p:nvPr/>
        </p:nvSpPr>
        <p:spPr>
          <a:xfrm>
            <a:off x="957943" y="654705"/>
            <a:ext cx="7239000" cy="1200329"/>
          </a:xfrm>
          <a:prstGeom prst="rect">
            <a:avLst/>
          </a:prstGeom>
          <a:noFill/>
        </p:spPr>
        <p:txBody>
          <a:bodyPr wrap="square" rtlCol="0">
            <a:spAutoFit/>
          </a:bodyPr>
          <a:lstStyle/>
          <a:p>
            <a:r>
              <a:rPr lang="en-US" dirty="0"/>
              <a:t>The Consult Reports are described in the following </a:t>
            </a:r>
            <a:r>
              <a:rPr lang="en-US" dirty="0" smtClean="0"/>
              <a:t>slides.  The Administrative, All, Clinical, Clinical Procedures, Future Care, Future Care CP and Non VA Care Consult Reports are built with similar structures so they will not be repeated in detail.</a:t>
            </a:r>
            <a:endParaRPr lang="en-US" dirty="0"/>
          </a:p>
        </p:txBody>
      </p:sp>
      <p:pic>
        <p:nvPicPr>
          <p:cNvPr id="9218" name="Picture 2" descr="Consult Report Column&#10;Administrative Flag Review &#10;ADMINISTRATIVE Consult Report&#10;ALL Consult Report&#10;CLINICAL Consult Report&#10;CLINICAL Procedures Consult Rpt&#10;FUTURE CARE Consult Report&#10;FUTURE CARE CP Consult Report&#10;NON VA CARE Consult Report&#10;Consult Service- Completed&#10;Consult Service- Needs Att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28800"/>
            <a:ext cx="2419350" cy="3866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6513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Consult Report Groups are determined by the use of  consult service business rule naming conventions and/or flags.  The following outlines the logic for consult service classification.  All open consults are reported.&#10;&#10;Administrative:  The administrative flag is used to identify Administrative consult services.&#10;All:  This report includes all consults (including prosthetics)&#10;Clinical:  Clinical Consults are identified using the consult service naming conventions for Inpatient, Outpatient or Inter-facility.  Future Care clinical consults are added to this report once the earliest date has been reached.  Consult Services with multiple types or missing types are reported here as well.  &#10;Clinical Procedures:  Consult services are classified as Clinical Procedure Services when the name is prefixed with ‘CP’. Future Care clinical procedure consults are added to this report once the earliest date has been reached. &#10;Future Care:  Consult services are classified as Future Care Services when the Future Care naming convention is used.  The earliest date field should be completed with the date the care is due.  Consults are moved from this report to the Clinical Consult Report once the earliest date is reached.&#10;Future Care CP:  Consult services are classified as Future Care CP Services when the name is prefixed with ‘CP’ and the Future Care naming convention is used.  The earliest date field should be completed with the date the care is due. Consults are moved from this report to the Clinical Procedure Consult Report once the earliest date is reached.&#10; Non VA Care: Consult services are classified as Non VA Care Services when the NON VA CARE naming convention is used.  The administrative flag should be set to ‘yes’ and stop code 674 should be assigned to the consult service.&#10;&#10;"/>
          <p:cNvSpPr txBox="1"/>
          <p:nvPr/>
        </p:nvSpPr>
        <p:spPr>
          <a:xfrm>
            <a:off x="1295400" y="304800"/>
            <a:ext cx="6705600" cy="6217087"/>
          </a:xfrm>
          <a:prstGeom prst="rect">
            <a:avLst/>
          </a:prstGeom>
          <a:noFill/>
        </p:spPr>
        <p:txBody>
          <a:bodyPr wrap="square" rtlCol="0">
            <a:spAutoFit/>
          </a:bodyPr>
          <a:lstStyle/>
          <a:p>
            <a:r>
              <a:rPr lang="en-US" sz="1400" dirty="0" smtClean="0"/>
              <a:t>Consult Report Groups are determined by the use of  consult service business rule naming conventions and/or flags.  The following outlines the logic for consult service classification.  All open consults are reported.</a:t>
            </a:r>
          </a:p>
          <a:p>
            <a:endParaRPr lang="en-US" sz="1400" dirty="0"/>
          </a:p>
          <a:p>
            <a:r>
              <a:rPr lang="en-US" sz="1400" u="sng" dirty="0" smtClean="0"/>
              <a:t>Administrative</a:t>
            </a:r>
            <a:r>
              <a:rPr lang="en-US" sz="1400" dirty="0" smtClean="0"/>
              <a:t>:  The </a:t>
            </a:r>
            <a:r>
              <a:rPr lang="en-US" sz="1400" dirty="0"/>
              <a:t>a</a:t>
            </a:r>
            <a:r>
              <a:rPr lang="en-US" sz="1400" dirty="0" smtClean="0"/>
              <a:t>dministrative </a:t>
            </a:r>
            <a:r>
              <a:rPr lang="en-US" sz="1400" dirty="0"/>
              <a:t>flag is used to identify A</a:t>
            </a:r>
            <a:r>
              <a:rPr lang="en-US" sz="1400" dirty="0" smtClean="0"/>
              <a:t>dministrative </a:t>
            </a:r>
            <a:r>
              <a:rPr lang="en-US" sz="1400" dirty="0"/>
              <a:t>consult </a:t>
            </a:r>
            <a:r>
              <a:rPr lang="en-US" sz="1400" dirty="0" smtClean="0"/>
              <a:t>services.</a:t>
            </a:r>
          </a:p>
          <a:p>
            <a:r>
              <a:rPr lang="en-US" sz="1400" u="sng" dirty="0" smtClean="0"/>
              <a:t>All</a:t>
            </a:r>
            <a:r>
              <a:rPr lang="en-US" sz="1400" dirty="0" smtClean="0"/>
              <a:t>:  This report includes all consults (including prosthetics)</a:t>
            </a:r>
            <a:endParaRPr lang="en-US" sz="1400" u="sng" dirty="0" smtClean="0"/>
          </a:p>
          <a:p>
            <a:r>
              <a:rPr lang="en-US" sz="1400" u="sng" dirty="0" smtClean="0"/>
              <a:t>Clinical</a:t>
            </a:r>
            <a:r>
              <a:rPr lang="en-US" sz="1400" dirty="0" smtClean="0"/>
              <a:t>:  Clinical Consults are identified using the consult service naming conventions for Inpatient, Outpatient or Inter-facility.  Future Care clinical consults are added to this report once the earliest date has been reached.  Consult Services with multiple types or missing types are reported here as well.  </a:t>
            </a:r>
          </a:p>
          <a:p>
            <a:r>
              <a:rPr lang="en-US" sz="1400" u="sng" dirty="0" smtClean="0"/>
              <a:t>Clinical Procedures</a:t>
            </a:r>
            <a:r>
              <a:rPr lang="en-US" sz="1400" dirty="0" smtClean="0"/>
              <a:t>:  Consult services are classified as Clinical Procedure Services when the name is prefixed with ‘CP’. </a:t>
            </a:r>
            <a:r>
              <a:rPr lang="en-US" sz="1400" dirty="0"/>
              <a:t>Future Care </a:t>
            </a:r>
            <a:r>
              <a:rPr lang="en-US" sz="1400" dirty="0" smtClean="0"/>
              <a:t>clinical procedure </a:t>
            </a:r>
            <a:r>
              <a:rPr lang="en-US" sz="1400" dirty="0"/>
              <a:t>consults are added to this report once the earliest date has been reached. </a:t>
            </a:r>
            <a:endParaRPr lang="en-US" sz="1400" dirty="0" smtClean="0"/>
          </a:p>
          <a:p>
            <a:r>
              <a:rPr lang="en-US" sz="1400" u="sng" dirty="0" smtClean="0"/>
              <a:t>Future Care</a:t>
            </a:r>
            <a:r>
              <a:rPr lang="en-US" sz="1400" dirty="0" smtClean="0"/>
              <a:t>:  </a:t>
            </a:r>
            <a:r>
              <a:rPr lang="en-US" sz="1400" dirty="0"/>
              <a:t>Consult services are classified as </a:t>
            </a:r>
            <a:r>
              <a:rPr lang="en-US" sz="1400" dirty="0" smtClean="0"/>
              <a:t>Future Care Services </a:t>
            </a:r>
            <a:r>
              <a:rPr lang="en-US" sz="1400" dirty="0"/>
              <a:t>when the </a:t>
            </a:r>
            <a:r>
              <a:rPr lang="en-US" sz="1400" dirty="0" smtClean="0"/>
              <a:t>Future Care naming convention is used.  The earliest date field should be completed with the date the care is due.  Consults are moved from this report to the Clinical Consult Report once the earliest date is reached.</a:t>
            </a:r>
            <a:endParaRPr lang="en-US" sz="1400" dirty="0"/>
          </a:p>
          <a:p>
            <a:r>
              <a:rPr lang="en-US" sz="1400" u="sng" dirty="0"/>
              <a:t>Future </a:t>
            </a:r>
            <a:r>
              <a:rPr lang="en-US" sz="1400" u="sng" dirty="0" smtClean="0"/>
              <a:t>Care CP</a:t>
            </a:r>
            <a:r>
              <a:rPr lang="en-US" sz="1400" dirty="0" smtClean="0"/>
              <a:t>:  </a:t>
            </a:r>
            <a:r>
              <a:rPr lang="en-US" sz="1400" dirty="0"/>
              <a:t>Consult services are classified as Future Care </a:t>
            </a:r>
            <a:r>
              <a:rPr lang="en-US" sz="1400" dirty="0" smtClean="0"/>
              <a:t>CP Services </a:t>
            </a:r>
            <a:r>
              <a:rPr lang="en-US" sz="1400" dirty="0"/>
              <a:t>when </a:t>
            </a:r>
            <a:r>
              <a:rPr lang="en-US" sz="1400" dirty="0" smtClean="0"/>
              <a:t>the name is prefixed with ‘CP’ and the </a:t>
            </a:r>
            <a:r>
              <a:rPr lang="en-US" sz="1400" dirty="0"/>
              <a:t>Future Care naming convention is used.  The earliest date field should be completed with the date the care is due</a:t>
            </a:r>
            <a:r>
              <a:rPr lang="en-US" sz="1400" dirty="0" smtClean="0"/>
              <a:t>. </a:t>
            </a:r>
            <a:r>
              <a:rPr lang="en-US" sz="1400" dirty="0"/>
              <a:t>Consults are moved from this report to the Clinical </a:t>
            </a:r>
            <a:r>
              <a:rPr lang="en-US" sz="1400" dirty="0" smtClean="0"/>
              <a:t>Procedure Consult </a:t>
            </a:r>
            <a:r>
              <a:rPr lang="en-US" sz="1400" dirty="0"/>
              <a:t>Report once the earliest date is reached.</a:t>
            </a:r>
          </a:p>
          <a:p>
            <a:r>
              <a:rPr lang="en-US" sz="1400" dirty="0" smtClean="0"/>
              <a:t> </a:t>
            </a:r>
            <a:r>
              <a:rPr lang="en-US" sz="1400" u="sng" dirty="0" smtClean="0"/>
              <a:t>Non VA Care</a:t>
            </a:r>
            <a:r>
              <a:rPr lang="en-US" sz="1400" dirty="0" smtClean="0"/>
              <a:t>: </a:t>
            </a:r>
            <a:r>
              <a:rPr lang="en-US" sz="1400" dirty="0"/>
              <a:t>Consult services are classified as </a:t>
            </a:r>
            <a:r>
              <a:rPr lang="en-US" sz="1400" dirty="0" smtClean="0"/>
              <a:t>Non VA Care Services </a:t>
            </a:r>
            <a:r>
              <a:rPr lang="en-US" sz="1400" dirty="0"/>
              <a:t>when the </a:t>
            </a:r>
            <a:r>
              <a:rPr lang="en-US" sz="1400" dirty="0" smtClean="0"/>
              <a:t>NON VA CARE naming </a:t>
            </a:r>
            <a:r>
              <a:rPr lang="en-US" sz="1400" dirty="0"/>
              <a:t>convention is </a:t>
            </a:r>
            <a:r>
              <a:rPr lang="en-US" sz="1400" dirty="0" smtClean="0"/>
              <a:t>used.  The administrative flag should be set to ‘yes’ and stop code 674 should be assigned to the consult service.</a:t>
            </a:r>
            <a:endParaRPr lang="en-US" sz="1400" dirty="0"/>
          </a:p>
          <a:p>
            <a:endParaRPr lang="en-US" sz="1600" dirty="0" smtClean="0"/>
          </a:p>
          <a:p>
            <a:endParaRPr lang="en-US" dirty="0"/>
          </a:p>
        </p:txBody>
      </p:sp>
    </p:spTree>
    <p:extLst>
      <p:ext uri="{BB962C8B-B14F-4D97-AF65-F5344CB8AC3E}">
        <p14:creationId xmlns:p14="http://schemas.microsoft.com/office/powerpoint/2010/main" val="235729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VHA Consult Service Administrative Flag Review Report with call-out box pointing to Select Facility. Call-out box reads &quot;The Administrative Flag Review Report was developed to review consult services to determine if the administrative flag is set as 'Y' or 'N'. This can be viewed by Facility&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304800"/>
            <a:ext cx="8647113"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732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VHA Administrative Consult Summary Report with call-out box pointing to Administrative. Call-out box reads &quot;The Administrative Consult Report is used to track open consults for consult services having the administrative flag set to 'yes'. The report has the same structure as the 'All' Consult Report with the exception of the red/green task progress columns &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37" y="304800"/>
            <a:ext cx="8323263"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543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HA All Consult Summary Report with call-out box pointing to All Consult. Call-out box reads &quot;The All Consult Report is used to track ALL open consults and task completion progress &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734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HA All Consult Summary Report with two call-out boxes. &#10;Call-out box pointing to Data Definitions reads &quot;Links to Data Definitions, Help Desk and instructions for requesting PHI/SSN Access in order to view the SSN Level reporting &quot;.  &#10;Call-out box pointing to Click here to view SSN level report reads &quot;Click here to view the SSN detail report&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86" y="304800"/>
            <a:ext cx="84582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31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HA All Consult Summary Report with two call-out boxes. &#10;Call-out box pointing to Consult Counts By Elapsed Time column reads &quot;Consult Counts by Elapsed Time broken into groups of less than or equal to 90 days, greater than 90 days but less than 5 years and greater than 5 years&quot;.  &#10;Call-out box pointing to TASK 4 Wave 1-5 columns reads &quot;Green Red indicators showing progress of task completion&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6862"/>
            <a:ext cx="8763000" cy="595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378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HA All Consult Summary Report with call-out box pointing to National under the Report Level Column. Call-out box reads &quot;Click the underlined words to view more detail. The National link will open a detailed national report with DSS Category, Stop Code and CPRS Status&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53319"/>
            <a:ext cx="8534399" cy="607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684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HA All Consult Summary Report with call-out box pointing to Missing under the Task 1 Column. Call-out box reads &quot;Click on the '+' sign in each column to view the calculations used in tracking progress of task competion&quot;. &#1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165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HA All Consult National Detail Report with call-out box pointing to Ancillary under the Category Column.  Call-out box reads &quot;This is the National Detail Report. Click on the '+' sign to show more information. Click on the '-' sign to show less. THis is an expanded view showing the DSS Stop Code Category, the stop code and the CPRS Status of the consults.&quot;&#1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895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The VHA Consult Information Report provides links to consult information and reporting.  The information is grouped by columns of  Information, Tasks, Consult Reports, Consult Performance Reports and Help/Training.  Important Notices and Announcements can be found at the top of the page.&#10;"/>
          <p:cNvSpPr txBox="1"/>
          <p:nvPr/>
        </p:nvSpPr>
        <p:spPr>
          <a:xfrm>
            <a:off x="587829" y="4974772"/>
            <a:ext cx="7772400" cy="107721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dirty="0" smtClean="0">
                <a:latin typeface="Arial" panose="020B0604020202020204" pitchFamily="34" charset="0"/>
                <a:cs typeface="Arial" panose="020B0604020202020204" pitchFamily="34" charset="0"/>
              </a:rPr>
              <a:t>The VHA Consult Information Report provides links to consult information and reporting.  The information is grouped by columns of  Information, Tasks, Consult Reports, Consult Performance Reports and Help/Training.  Important Notices and Announcements can be found at the top of the page.</a:t>
            </a:r>
            <a:endParaRPr lang="en-US" sz="1600" dirty="0">
              <a:latin typeface="Arial" panose="020B0604020202020204" pitchFamily="34" charset="0"/>
              <a:cs typeface="Arial" panose="020B0604020202020204" pitchFamily="34" charset="0"/>
            </a:endParaRPr>
          </a:p>
        </p:txBody>
      </p:sp>
      <p:pic>
        <p:nvPicPr>
          <p:cNvPr id="1026" name="Picture 2" descr="VHA Consult Information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9" y="304801"/>
            <a:ext cx="8403772"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970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HA All Consult Summary Report with call-out box pointing to VISN 1 under National under the Report Level Column.  Call-out box reads &quot;Click on the underlined VISN name to view a VISN Detail Report.  Click on the '+' sign to expand the report to view the facilities under the VISN. Click on the underlined facility name to view a facility detailed report.&quo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264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HA All Consult SSN Detail Report with call-out box pointing to a disc icon.&#10; Call-out box reads &quot;This is the SSN Detial Report. Users may select a VISN or Facility using the 'Select Facility' parameter. Users may select a Report Type. the Report Types are based on the new business rule structure.  There is also an option to review consults where deaths have been reported. Users may select an Elapsed Time Group and Stop Code Group. The Stop Code Group can be viewed by Wave (show in the summary reports) or by individual stop code.  See the data definitition document for more information.  This report may be exported as excell or CSV by clicking on the disc image.  There are instructions for exporting and filtering this data on the VHA Consult Information Report&quot;.&#10;&#1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9824"/>
            <a:ext cx="8686800" cy="610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664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HA Clinical Consult Summary Report with call-out box pointing to Clinical Consult.  Call-out box reads &quot;This is the Clinical Consult Report. The structure is the same as the 'All' Consult Report. The difference is that this report was developed to report 'Clinical' Consults and 'Future Care' Consults where the earliest data has been passed.  The report also included any consult service that has not been classified according to business rules&quo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704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HA Clinical Procedure Consult Summary Report with call-out box pointing to Clinical Procedure.  Call-out box reads &quot;The Clinical Procedure Consult Report is used to track open consults for consult services containing the 'CP' prefix naming convention.  Future Care CP consults are reported here once the earliest data is reached.  THe report has the same structure as the 'All' Consult Report with the exception of the red/gree task progress column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599"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256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VHA Future Care Consult Summary Report with call-out box pointing to Future Care.  Call-out box reads &quot;The Future Care Consult Report is used to track open consults for consult services containing the 'Future Care' naming convention.  These consults are moved to the Clinical Consult report once the earliest data is reached.  The report has the same structure as the 'All' Consult Report with the exception of the red/green task progress columns and the elapsed time columns.  This report includes consults not due so the elapsed time is less than or equal to zero day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1"/>
            <a:ext cx="8686801"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280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HA Future Care Clinical Procedure Consult Summary Report with call-out box pointing to Future Care Clinical Procedure.  Call-out box reads &quot;The Future Care Clinical Procedure Consult Report is used to track open consults for consult services containing the 'CP' prefix AND the 'Future Care' naming convention.  These consults are moved to the Clinical Procedure Consult report once the earliest date is reached.  The report has the same structure as the 'All' Consult Report with the exception of the red/green task progress columns and the elapsed time columns.  This report included consults not due so the elapsed time is less than or equal to zero day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0513"/>
            <a:ext cx="8610600" cy="595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427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HA NON VA Care Consult Summary Report with call-out box pointing to NON VA Care.  Call-out box reads &quot;The NON VA Care Consult Report is used to track open consults for consult services containing the 'NON VA CARE' naming convention.  The report has the same structure as the 'All' Consult Report with the exception of the red/green task progress columns&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228600"/>
            <a:ext cx="8458199"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371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HA Business Rule Consult Service Classification Report Completed with call-out box pointing to Completed.&#10;Call-out box reads &quot;This is the Consult Service Completed Report.  This can be viewed by facility.  This report lists consult services which appear to meet the business rules naming convention and flag requirements.  Users are asked to review the classification and status for accuracy&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1"/>
            <a:ext cx="8458200" cy="586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177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HA Business Rule Consult Service Classification Report Needs Attention with call-out box pointing to Needs Attention.  Call-out box reads &quot;This is the Consult Service Needs Attention Report.   This can be viewed by facility.  This report lists consult services which do not meet the business rules naming convention and/or flag requirements.  Users are asked to review the classification and status for accuracy.  Once reviewed, users should apply new business rules to consult sernice and names and flags.  Questions may be posed to the program office using the Consult Management Question link on the VHA Consult Information Report under the Help/Training column&quot;. &#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1"/>
            <a:ext cx="86868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669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HA Consults by Category bar graph with call-out box pointing to VHA Consults by Category.  Call-out box reads &quot;This is the VHA Consults by Category Report.  This allows users to view open consult counts orlder than 90 days by DSS Stop Code Categories.  This report may be viewed Nationally, by VISN and Facility&quo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399"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126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VHA Consult Infortmation Report with a call-out box pointing to the IMPORTANT NOTICE section of the report. Callout Box reads &quot;Important Notices wil lbe posted here&quo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7791"/>
            <a:ext cx="8610600" cy="601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809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VHA Consults by Elapsed Time bar graph with call-out box pointing to VHA Consults by Elapsed Time. Call-out box reads &quot;This is the VHA Consults by Elapsed Time report.  This allows used to view open consult counts older than 90 days by Elapsed Time Groups.  This report may be viewed Nationally, by VISN and Facility&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344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047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HA Consult Performance By Stop Code graph with call-out box pointing to Stop Code.  Call-out box reads 'This is the VHA Consults Preformance by Stop Code Report.  This allows user to view open consult counts older than 90 days by Stop Code or All Stop Codes.  This report may be viewed Nationally, by VISN and Facility.&quo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04801"/>
            <a:ext cx="85344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581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HA Consult Infortmation Report with a call-out box pointing to the Annoucements section of the report. Callout Box reads &quot;Accouncements will be posted here&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740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HA Consult Infortmation Report with a call-out box pointing to the Information column. Callout Box reads &quot;The Information column includes information related to consult management and reporting such as Busienss Rules and FAQs&quo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686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637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VHA Consult Infortmation Report with a call-out box pointing to the Tasks column. Callout Box reads &quot;The Tasks column details the consult intiative tasks and due dates&quo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1"/>
            <a:ext cx="8686800"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703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HA Consult Infortmation Report with a call-out box pointing to the Consult Reports column. Callout Box reads &quot;The Consult Reports Column provides links to consult management reporting&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4" y="228600"/>
            <a:ext cx="86106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03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HA Consult Infortmation Report with a call-out box pointing to the Consult Performance column. Callout Box reads &quot;The Consult Performance column provides links to consult preformance reporting&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900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HA Consult Infortmation Report with a call-out box pointing to the Help/Training column. Callout Box reads &quot;The Help/Training column provides links to pose consult management questions, enter a help desk ticket, how to request PHI/SSN Access, training information and other 'how to' documents&quo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600"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554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685C5821E6F549BC42CF8157AD010F" ma:contentTypeVersion="" ma:contentTypeDescription="Create a new document." ma:contentTypeScope="" ma:versionID="ec30a26886bef002a005860a9a914934">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85A22A-52E8-4D9C-B3F6-3447C7C31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88A93E8-43D2-472B-B469-BF7D51DCFA49}">
  <ds:schemaRefs>
    <ds:schemaRef ds:uri="http://purl.org/dc/elements/1.1/"/>
    <ds:schemaRef ds:uri="http://www.w3.org/XML/1998/namespace"/>
    <ds:schemaRef ds:uri="http://schemas.microsoft.com/office/infopath/2007/PartnerControl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D0618965-E2FA-440E-AE59-E3F654FA5A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Civic</Template>
  <TotalTime>1304</TotalTime>
  <Words>437</Words>
  <Application>Microsoft Office PowerPoint</Application>
  <PresentationFormat>On-screen Show (4:3)</PresentationFormat>
  <Paragraphs>17</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Georgia</vt:lpstr>
      <vt:lpstr>Wingdings</vt:lpstr>
      <vt:lpstr>Wingdings 2</vt:lpstr>
      <vt:lpstr>Civic</vt:lpstr>
      <vt:lpstr>VHA Consult Reporting  How to Use this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Dept. of Veterans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VHA Consult Reporting HOW TO</dc:title>
  <dc:creator>VHA OIA Training Strategy</dc:creator>
  <cp:keywords>vha Consult Report; Consult Report How To; VHA Consult Report</cp:keywords>
  <cp:lastModifiedBy>Caryn Sever</cp:lastModifiedBy>
  <cp:revision>75</cp:revision>
  <dcterms:created xsi:type="dcterms:W3CDTF">2013-04-17T19:53:26Z</dcterms:created>
  <dcterms:modified xsi:type="dcterms:W3CDTF">2014-10-01T16:04:43Z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0x0101008A685C5821E6F549BC42CF8157AD010F</vt:lpwstr>
  </property>
</Properties>
</file>