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304" r:id="rId3"/>
    <p:sldId id="309" r:id="rId4"/>
    <p:sldId id="308" r:id="rId5"/>
    <p:sldId id="305" r:id="rId6"/>
    <p:sldId id="306" r:id="rId7"/>
    <p:sldId id="311" r:id="rId8"/>
    <p:sldId id="316" r:id="rId9"/>
    <p:sldId id="317" r:id="rId10"/>
    <p:sldId id="313" r:id="rId11"/>
    <p:sldId id="314" r:id="rId12"/>
    <p:sldId id="315" r:id="rId13"/>
    <p:sldId id="310" r:id="rId14"/>
    <p:sldId id="326" r:id="rId15"/>
    <p:sldId id="296" r:id="rId16"/>
    <p:sldId id="327" r:id="rId17"/>
    <p:sldId id="328" r:id="rId18"/>
    <p:sldId id="330" r:id="rId19"/>
    <p:sldId id="318" r:id="rId20"/>
    <p:sldId id="331" r:id="rId21"/>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86433" autoAdjust="0"/>
  </p:normalViewPr>
  <p:slideViewPr>
    <p:cSldViewPr snapToGrid="0">
      <p:cViewPr varScale="1">
        <p:scale>
          <a:sx n="75" d="100"/>
          <a:sy n="75" d="100"/>
        </p:scale>
        <p:origin x="374" y="43"/>
      </p:cViewPr>
      <p:guideLst/>
    </p:cSldViewPr>
  </p:slideViewPr>
  <p:outlineViewPr>
    <p:cViewPr>
      <p:scale>
        <a:sx n="33" d="100"/>
        <a:sy n="33" d="100"/>
      </p:scale>
      <p:origin x="0" y="-13590"/>
    </p:cViewPr>
    <p:sldLst>
      <p:sld r:id="rId1" collapse="1"/>
      <p:sld r:id="rId2" collapse="1"/>
      <p:sld r:id="rId3" collapse="1"/>
    </p:sldLst>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1" tIns="47020" rIns="94041" bIns="47020"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1" tIns="47020" rIns="94041" bIns="47020" rtlCol="0"/>
          <a:lstStyle>
            <a:lvl1pPr algn="r">
              <a:defRPr sz="1200"/>
            </a:lvl1pPr>
          </a:lstStyle>
          <a:p>
            <a:fld id="{BE249D4A-6323-464B-8C49-C7D8FD617059}" type="datetimeFigureOut">
              <a:rPr lang="en-US" smtClean="0"/>
              <a:t>2/21/2019</a:t>
            </a:fld>
            <a:endParaRPr lang="en-US"/>
          </a:p>
        </p:txBody>
      </p:sp>
      <p:sp>
        <p:nvSpPr>
          <p:cNvPr id="4" name="Slide Image Placeholder 3"/>
          <p:cNvSpPr>
            <a:spLocks noGrp="1" noRot="1" noChangeAspect="1"/>
          </p:cNvSpPr>
          <p:nvPr>
            <p:ph type="sldImg" idx="2"/>
          </p:nvPr>
        </p:nvSpPr>
        <p:spPr>
          <a:xfrm>
            <a:off x="733425" y="1171575"/>
            <a:ext cx="5619750" cy="3162300"/>
          </a:xfrm>
          <a:prstGeom prst="rect">
            <a:avLst/>
          </a:prstGeom>
          <a:noFill/>
          <a:ln w="12700">
            <a:solidFill>
              <a:prstClr val="black"/>
            </a:solidFill>
          </a:ln>
        </p:spPr>
        <p:txBody>
          <a:bodyPr vert="horz" lIns="94041" tIns="47020" rIns="94041" bIns="47020"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1" tIns="47020" rIns="94041" bIns="470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1" tIns="47020" rIns="94041" bIns="470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1" tIns="47020" rIns="94041" bIns="47020" rtlCol="0" anchor="b"/>
          <a:lstStyle>
            <a:lvl1pPr algn="r">
              <a:defRPr sz="1200"/>
            </a:lvl1pPr>
          </a:lstStyle>
          <a:p>
            <a:fld id="{0D37F600-EF3F-435A-96E0-F46D945F9FB0}" type="slidenum">
              <a:rPr lang="en-US" smtClean="0"/>
              <a:t>‹#›</a:t>
            </a:fld>
            <a:endParaRPr lang="en-US"/>
          </a:p>
        </p:txBody>
      </p:sp>
    </p:spTree>
    <p:extLst>
      <p:ext uri="{BB962C8B-B14F-4D97-AF65-F5344CB8AC3E}">
        <p14:creationId xmlns:p14="http://schemas.microsoft.com/office/powerpoint/2010/main" val="274548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7F600-EF3F-435A-96E0-F46D945F9FB0}" type="slidenum">
              <a:rPr lang="en-US" smtClean="0"/>
              <a:t>1</a:t>
            </a:fld>
            <a:endParaRPr lang="en-US"/>
          </a:p>
        </p:txBody>
      </p:sp>
    </p:spTree>
    <p:extLst>
      <p:ext uri="{BB962C8B-B14F-4D97-AF65-F5344CB8AC3E}">
        <p14:creationId xmlns:p14="http://schemas.microsoft.com/office/powerpoint/2010/main" val="217069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7F600-EF3F-435A-96E0-F46D945F9FB0}" type="slidenum">
              <a:rPr lang="en-US" smtClean="0"/>
              <a:t>3</a:t>
            </a:fld>
            <a:endParaRPr lang="en-US"/>
          </a:p>
        </p:txBody>
      </p:sp>
    </p:spTree>
    <p:extLst>
      <p:ext uri="{BB962C8B-B14F-4D97-AF65-F5344CB8AC3E}">
        <p14:creationId xmlns:p14="http://schemas.microsoft.com/office/powerpoint/2010/main" val="19499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EC57-F8FF-42FF-8A36-7D8DD1D0BF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BB4CC-9E9A-44BE-83EC-420BE5E99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57C89B-543F-478D-91C5-AE6BD6708867}"/>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5" name="Footer Placeholder 4">
            <a:extLst>
              <a:ext uri="{FF2B5EF4-FFF2-40B4-BE49-F238E27FC236}">
                <a16:creationId xmlns:a16="http://schemas.microsoft.com/office/drawing/2014/main" id="{7D9BC607-FBD2-4CB7-9F5D-7610174DE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6019C-0551-46EE-AFA4-6DEE524E34DE}"/>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319629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2D76-1D2D-448D-8705-4F81609BC523}"/>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7724BB15-F598-4ADD-AE5E-421E8871A4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A7CE2-0D5F-4EDC-8C24-16C62FB8226C}"/>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5" name="Footer Placeholder 4">
            <a:extLst>
              <a:ext uri="{FF2B5EF4-FFF2-40B4-BE49-F238E27FC236}">
                <a16:creationId xmlns:a16="http://schemas.microsoft.com/office/drawing/2014/main" id="{5E6A4459-3E9A-4D68-A803-6F1D46EC0075}"/>
              </a:ext>
            </a:extLst>
          </p:cNvPr>
          <p:cNvSpPr>
            <a:spLocks noGrp="1"/>
          </p:cNvSpPr>
          <p:nvPr>
            <p:ph type="ftr" sz="quarter" idx="11"/>
          </p:nvPr>
        </p:nvSpPr>
        <p:spPr/>
        <p:txBody>
          <a:bodyPr/>
          <a:lstStyle/>
          <a:p>
            <a:r>
              <a:rPr lang="en-US" dirty="0"/>
              <a:t>DRAFT PRESENTAION</a:t>
            </a:r>
          </a:p>
        </p:txBody>
      </p:sp>
      <p:sp>
        <p:nvSpPr>
          <p:cNvPr id="6" name="Slide Number Placeholder 5">
            <a:extLst>
              <a:ext uri="{FF2B5EF4-FFF2-40B4-BE49-F238E27FC236}">
                <a16:creationId xmlns:a16="http://schemas.microsoft.com/office/drawing/2014/main" id="{DF2E0661-2819-4C2D-8A68-6F7570532C6C}"/>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129627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25DC2-C04B-4A3E-B1D4-3F7E479B7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78652-2209-431D-9E16-19826541A8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912EA-36D9-487D-90D7-00038045A930}"/>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5" name="Footer Placeholder 4">
            <a:extLst>
              <a:ext uri="{FF2B5EF4-FFF2-40B4-BE49-F238E27FC236}">
                <a16:creationId xmlns:a16="http://schemas.microsoft.com/office/drawing/2014/main" id="{F2AE9FA0-81C0-4338-952A-67ACACEAB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488BE-1864-45B7-9559-E6DC1FC4DE50}"/>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358775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6A8E14-77DE-4F28-B263-FD5AF967685A}"/>
              </a:ext>
            </a:extLst>
          </p:cNvPr>
          <p:cNvSpPr/>
          <p:nvPr userDrawn="1"/>
        </p:nvSpPr>
        <p:spPr>
          <a:xfrm>
            <a:off x="0" y="3048001"/>
            <a:ext cx="12192000" cy="379827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5" name="Picture 14">
            <a:extLst>
              <a:ext uri="{FF2B5EF4-FFF2-40B4-BE49-F238E27FC236}">
                <a16:creationId xmlns:a16="http://schemas.microsoft.com/office/drawing/2014/main" id="{EDF1816A-B2BE-4699-B2A7-5F0582DAF852}"/>
              </a:ext>
            </a:extLst>
          </p:cNvPr>
          <p:cNvPicPr>
            <a:picLocks noChangeAspect="1"/>
          </p:cNvPicPr>
          <p:nvPr userDrawn="1"/>
        </p:nvPicPr>
        <p:blipFill>
          <a:blip r:embed="rId2"/>
          <a:stretch>
            <a:fillRect/>
          </a:stretch>
        </p:blipFill>
        <p:spPr>
          <a:xfrm>
            <a:off x="840155" y="456905"/>
            <a:ext cx="3572429" cy="1200571"/>
          </a:xfrm>
          <a:prstGeom prst="rect">
            <a:avLst/>
          </a:prstGeom>
        </p:spPr>
      </p:pic>
      <p:sp>
        <p:nvSpPr>
          <p:cNvPr id="16" name="TextBox 15">
            <a:extLst>
              <a:ext uri="{FF2B5EF4-FFF2-40B4-BE49-F238E27FC236}">
                <a16:creationId xmlns:a16="http://schemas.microsoft.com/office/drawing/2014/main" id="{B83BBAB2-0AAE-4346-93E7-62A822129182}"/>
              </a:ext>
            </a:extLst>
          </p:cNvPr>
          <p:cNvSpPr txBox="1"/>
          <p:nvPr userDrawn="1"/>
        </p:nvSpPr>
        <p:spPr>
          <a:xfrm>
            <a:off x="406400" y="4473414"/>
            <a:ext cx="6912843" cy="523220"/>
          </a:xfrm>
          <a:prstGeom prst="rect">
            <a:avLst/>
          </a:prstGeom>
          <a:noFill/>
        </p:spPr>
        <p:txBody>
          <a:bodyPr wrap="square" rtlCol="0">
            <a:spAutoFit/>
          </a:bodyPr>
          <a:lstStyle/>
          <a:p>
            <a:endParaRPr lang="en-US" sz="2800" b="1" dirty="0">
              <a:solidFill>
                <a:schemeClr val="bg1"/>
              </a:solidFill>
              <a:latin typeface="+mj-lt"/>
            </a:endParaRPr>
          </a:p>
        </p:txBody>
      </p:sp>
      <p:sp>
        <p:nvSpPr>
          <p:cNvPr id="2" name="Title 1">
            <a:extLst>
              <a:ext uri="{FF2B5EF4-FFF2-40B4-BE49-F238E27FC236}">
                <a16:creationId xmlns:a16="http://schemas.microsoft.com/office/drawing/2014/main" id="{437FFA2E-ED57-49B1-B5F8-BD612E335158}"/>
              </a:ext>
            </a:extLst>
          </p:cNvPr>
          <p:cNvSpPr>
            <a:spLocks noGrp="1"/>
          </p:cNvSpPr>
          <p:nvPr>
            <p:ph type="ctrTitle"/>
          </p:nvPr>
        </p:nvSpPr>
        <p:spPr>
          <a:xfrm>
            <a:off x="824524" y="1956944"/>
            <a:ext cx="10058400" cy="692616"/>
          </a:xfrm>
        </p:spPr>
        <p:txBody>
          <a:bodyPr anchor="b">
            <a:noAutofit/>
          </a:bodyPr>
          <a:lstStyle>
            <a:lvl1pPr algn="l">
              <a:defRPr sz="3200" b="1">
                <a:solidFill>
                  <a:srgbClr val="005DAA"/>
                </a:solidFill>
              </a:defRPr>
            </a:lvl1pPr>
          </a:lstStyle>
          <a:p>
            <a:r>
              <a:rPr lang="en-US" dirty="0"/>
              <a:t>Click to edit Master title style</a:t>
            </a:r>
          </a:p>
        </p:txBody>
      </p:sp>
      <p:sp>
        <p:nvSpPr>
          <p:cNvPr id="3" name="Subtitle 2">
            <a:extLst>
              <a:ext uri="{FF2B5EF4-FFF2-40B4-BE49-F238E27FC236}">
                <a16:creationId xmlns:a16="http://schemas.microsoft.com/office/drawing/2014/main" id="{88CECEAE-C266-4B5A-9F01-BE98958815EC}"/>
              </a:ext>
            </a:extLst>
          </p:cNvPr>
          <p:cNvSpPr>
            <a:spLocks noGrp="1"/>
          </p:cNvSpPr>
          <p:nvPr>
            <p:ph type="subTitle" idx="1"/>
          </p:nvPr>
        </p:nvSpPr>
        <p:spPr>
          <a:xfrm>
            <a:off x="840155" y="3886200"/>
            <a:ext cx="6678245" cy="977138"/>
          </a:xfrm>
        </p:spPr>
        <p:txBody>
          <a:bodyPr>
            <a:norm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Content Placeholder 19">
            <a:extLst>
              <a:ext uri="{FF2B5EF4-FFF2-40B4-BE49-F238E27FC236}">
                <a16:creationId xmlns:a16="http://schemas.microsoft.com/office/drawing/2014/main" id="{468613F1-D46B-4002-B045-10DCA0DC2D1E}"/>
              </a:ext>
            </a:extLst>
          </p:cNvPr>
          <p:cNvSpPr>
            <a:spLocks noGrp="1"/>
          </p:cNvSpPr>
          <p:nvPr>
            <p:ph sz="quarter" idx="11" hasCustomPrompt="1"/>
          </p:nvPr>
        </p:nvSpPr>
        <p:spPr>
          <a:xfrm>
            <a:off x="824524" y="5472938"/>
            <a:ext cx="3962400" cy="457200"/>
          </a:xfrm>
        </p:spPr>
        <p:txBody>
          <a:bodyPr>
            <a:normAutofit/>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dirty="0"/>
              <a:t>MARCH 1, 2018</a:t>
            </a:r>
          </a:p>
        </p:txBody>
      </p:sp>
    </p:spTree>
    <p:extLst>
      <p:ext uri="{BB962C8B-B14F-4D97-AF65-F5344CB8AC3E}">
        <p14:creationId xmlns:p14="http://schemas.microsoft.com/office/powerpoint/2010/main" val="2114638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Title Left Aligned)">
    <p:spTree>
      <p:nvGrpSpPr>
        <p:cNvPr id="1" name=""/>
        <p:cNvGrpSpPr/>
        <p:nvPr/>
      </p:nvGrpSpPr>
      <p:grpSpPr>
        <a:xfrm>
          <a:off x="0" y="0"/>
          <a:ext cx="0" cy="0"/>
          <a:chOff x="0" y="0"/>
          <a:chExt cx="0" cy="0"/>
        </a:xfrm>
      </p:grpSpPr>
      <p:sp>
        <p:nvSpPr>
          <p:cNvPr id="14" name="Content Placeholder 2"/>
          <p:cNvSpPr>
            <a:spLocks noGrp="1"/>
          </p:cNvSpPr>
          <p:nvPr>
            <p:ph idx="1"/>
          </p:nvPr>
        </p:nvSpPr>
        <p:spPr>
          <a:xfrm>
            <a:off x="706529" y="1516569"/>
            <a:ext cx="10972800" cy="4525963"/>
          </a:xfrm>
        </p:spPr>
        <p:txBody>
          <a:bodyPr/>
          <a:lstStyle>
            <a:lvl1pPr>
              <a:defRPr b="1">
                <a:latin typeface="Arial"/>
                <a:cs typeface="Arial"/>
              </a:defRPr>
            </a:lvl1pPr>
          </a:lstStyle>
          <a:p>
            <a:endParaRPr lang="en-US" dirty="0"/>
          </a:p>
        </p:txBody>
      </p:sp>
      <p:sp>
        <p:nvSpPr>
          <p:cNvPr id="15" name="Title 1"/>
          <p:cNvSpPr>
            <a:spLocks noGrp="1"/>
          </p:cNvSpPr>
          <p:nvPr>
            <p:ph type="title"/>
          </p:nvPr>
        </p:nvSpPr>
        <p:spPr>
          <a:xfrm>
            <a:off x="757329" y="298033"/>
            <a:ext cx="10972800" cy="563562"/>
          </a:xfrm>
        </p:spPr>
        <p:txBody>
          <a:bodyPr/>
          <a:lstStyle>
            <a:lvl1pPr algn="l">
              <a:defRPr b="1"/>
            </a:lvl1pPr>
          </a:lstStyle>
          <a:p>
            <a:r>
              <a:rPr lang="en-US" dirty="0"/>
              <a:t>Title</a:t>
            </a:r>
          </a:p>
        </p:txBody>
      </p:sp>
      <p:sp>
        <p:nvSpPr>
          <p:cNvPr id="10" name="Slide Number Placeholder 5"/>
          <p:cNvSpPr>
            <a:spLocks noGrp="1"/>
          </p:cNvSpPr>
          <p:nvPr>
            <p:ph type="sldNum" sz="quarter" idx="4"/>
          </p:nvPr>
        </p:nvSpPr>
        <p:spPr>
          <a:xfrm>
            <a:off x="8732929" y="634891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C69DC-24C7-4942-8721-D0E428827D51}" type="slidenum">
              <a:rPr lang="en-US" smtClean="0"/>
              <a:pPr/>
              <a:t>‹#›</a:t>
            </a:fld>
            <a:endParaRPr lang="en-US" dirty="0"/>
          </a:p>
        </p:txBody>
      </p:sp>
      <p:pic>
        <p:nvPicPr>
          <p:cNvPr id="12" name="Picture 11">
            <a:extLst>
              <a:ext uri="{FF2B5EF4-FFF2-40B4-BE49-F238E27FC236}">
                <a16:creationId xmlns:a16="http://schemas.microsoft.com/office/drawing/2014/main" id="{5DF9A0B2-25A2-4669-AA9A-2F49DF87E3A0}"/>
              </a:ext>
            </a:extLst>
          </p:cNvPr>
          <p:cNvPicPr>
            <a:picLocks noChangeAspect="1"/>
          </p:cNvPicPr>
          <p:nvPr userDrawn="1"/>
        </p:nvPicPr>
        <p:blipFill>
          <a:blip r:embed="rId2"/>
          <a:stretch>
            <a:fillRect/>
          </a:stretch>
        </p:blipFill>
        <p:spPr>
          <a:xfrm>
            <a:off x="500262" y="6248400"/>
            <a:ext cx="1791810" cy="602166"/>
          </a:xfrm>
          <a:prstGeom prst="rect">
            <a:avLst/>
          </a:prstGeom>
        </p:spPr>
      </p:pic>
      <p:sp>
        <p:nvSpPr>
          <p:cNvPr id="16" name="Rectangle 15">
            <a:extLst>
              <a:ext uri="{FF2B5EF4-FFF2-40B4-BE49-F238E27FC236}">
                <a16:creationId xmlns:a16="http://schemas.microsoft.com/office/drawing/2014/main" id="{F2001BE0-2D33-4166-96FA-052B52A38F21}"/>
              </a:ext>
            </a:extLst>
          </p:cNvPr>
          <p:cNvSpPr/>
          <p:nvPr userDrawn="1"/>
        </p:nvSpPr>
        <p:spPr>
          <a:xfrm>
            <a:off x="2670189" y="6317166"/>
            <a:ext cx="9502273"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3CF37CC-F302-4796-BF02-B9A7E328ED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729" y="863600"/>
            <a:ext cx="11684000" cy="355600"/>
          </a:xfrm>
          <a:prstGeom prst="rect">
            <a:avLst/>
          </a:prstGeom>
        </p:spPr>
      </p:pic>
      <p:sp>
        <p:nvSpPr>
          <p:cNvPr id="9" name="Slide Number Placeholder 18">
            <a:extLst>
              <a:ext uri="{FF2B5EF4-FFF2-40B4-BE49-F238E27FC236}">
                <a16:creationId xmlns:a16="http://schemas.microsoft.com/office/drawing/2014/main" id="{2871D851-2696-403B-9F9B-F7C71824973C}"/>
              </a:ext>
            </a:extLst>
          </p:cNvPr>
          <p:cNvSpPr txBox="1">
            <a:spLocks/>
          </p:cNvSpPr>
          <p:nvPr userDrawn="1"/>
        </p:nvSpPr>
        <p:spPr>
          <a:xfrm>
            <a:off x="9144000" y="646073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6"/>
            <a:fld id="{77EC69DC-24C7-4942-8721-D0E428827D51}" type="slidenum">
              <a:rPr lang="en-US" sz="1200" smtClean="0"/>
              <a:pPr defTabSz="914356"/>
              <a:t>‹#›</a:t>
            </a:fld>
            <a:endParaRPr lang="en-US" sz="1200" dirty="0"/>
          </a:p>
        </p:txBody>
      </p:sp>
    </p:spTree>
    <p:extLst>
      <p:ext uri="{BB962C8B-B14F-4D97-AF65-F5344CB8AC3E}">
        <p14:creationId xmlns:p14="http://schemas.microsoft.com/office/powerpoint/2010/main" val="265417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1 (Title Left Aligned)">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732929" y="634891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C69DC-24C7-4942-8721-D0E428827D51}" type="slidenum">
              <a:rPr lang="en-US" smtClean="0"/>
              <a:pPr/>
              <a:t>‹#›</a:t>
            </a:fld>
            <a:endParaRPr lang="en-US" dirty="0"/>
          </a:p>
        </p:txBody>
      </p:sp>
      <p:sp>
        <p:nvSpPr>
          <p:cNvPr id="16" name="Rectangle 15">
            <a:extLst>
              <a:ext uri="{FF2B5EF4-FFF2-40B4-BE49-F238E27FC236}">
                <a16:creationId xmlns:a16="http://schemas.microsoft.com/office/drawing/2014/main" id="{F2001BE0-2D33-4166-96FA-052B52A38F21}"/>
              </a:ext>
            </a:extLst>
          </p:cNvPr>
          <p:cNvSpPr/>
          <p:nvPr userDrawn="1"/>
        </p:nvSpPr>
        <p:spPr>
          <a:xfrm>
            <a:off x="2670189" y="6317166"/>
            <a:ext cx="9502273"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lide Number Placeholder 18">
            <a:extLst>
              <a:ext uri="{FF2B5EF4-FFF2-40B4-BE49-F238E27FC236}">
                <a16:creationId xmlns:a16="http://schemas.microsoft.com/office/drawing/2014/main" id="{2871D851-2696-403B-9F9B-F7C71824973C}"/>
              </a:ext>
            </a:extLst>
          </p:cNvPr>
          <p:cNvSpPr txBox="1">
            <a:spLocks/>
          </p:cNvSpPr>
          <p:nvPr userDrawn="1"/>
        </p:nvSpPr>
        <p:spPr>
          <a:xfrm>
            <a:off x="9144000" y="646073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6"/>
            <a:fld id="{77EC69DC-24C7-4942-8721-D0E428827D51}" type="slidenum">
              <a:rPr lang="en-US" sz="1200" smtClean="0"/>
              <a:pPr defTabSz="914356"/>
              <a:t>‹#›</a:t>
            </a:fld>
            <a:endParaRPr lang="en-US" sz="1200" dirty="0"/>
          </a:p>
        </p:txBody>
      </p:sp>
      <p:sp>
        <p:nvSpPr>
          <p:cNvPr id="11" name="Title 1">
            <a:extLst>
              <a:ext uri="{FF2B5EF4-FFF2-40B4-BE49-F238E27FC236}">
                <a16:creationId xmlns:a16="http://schemas.microsoft.com/office/drawing/2014/main" id="{6232EC69-BBF7-4752-A7DC-9D866DA5D21B}"/>
              </a:ext>
            </a:extLst>
          </p:cNvPr>
          <p:cNvSpPr>
            <a:spLocks noGrp="1"/>
          </p:cNvSpPr>
          <p:nvPr>
            <p:ph type="ctrTitle"/>
          </p:nvPr>
        </p:nvSpPr>
        <p:spPr>
          <a:xfrm>
            <a:off x="1066800" y="1956943"/>
            <a:ext cx="10058400" cy="2209703"/>
          </a:xfrm>
        </p:spPr>
        <p:txBody>
          <a:bodyPr anchor="ctr">
            <a:noAutofit/>
          </a:bodyPr>
          <a:lstStyle>
            <a:lvl1pPr algn="l">
              <a:defRPr sz="4000" b="1">
                <a:solidFill>
                  <a:srgbClr val="005DAA"/>
                </a:solidFill>
              </a:defRPr>
            </a:lvl1pPr>
          </a:lstStyle>
          <a:p>
            <a:r>
              <a:rPr lang="en-US" dirty="0"/>
              <a:t>Click to edit Master title style</a:t>
            </a:r>
          </a:p>
        </p:txBody>
      </p:sp>
      <p:pic>
        <p:nvPicPr>
          <p:cNvPr id="7" name="Picture 6">
            <a:extLst>
              <a:ext uri="{FF2B5EF4-FFF2-40B4-BE49-F238E27FC236}">
                <a16:creationId xmlns:a16="http://schemas.microsoft.com/office/drawing/2014/main" id="{9F45BC4C-EB99-4DE9-876E-375B61EE4724}"/>
              </a:ext>
            </a:extLst>
          </p:cNvPr>
          <p:cNvPicPr>
            <a:picLocks noChangeAspect="1"/>
          </p:cNvPicPr>
          <p:nvPr userDrawn="1"/>
        </p:nvPicPr>
        <p:blipFill>
          <a:blip r:embed="rId2"/>
          <a:stretch>
            <a:fillRect/>
          </a:stretch>
        </p:blipFill>
        <p:spPr>
          <a:xfrm>
            <a:off x="500262" y="6248400"/>
            <a:ext cx="1791810" cy="602166"/>
          </a:xfrm>
          <a:prstGeom prst="rect">
            <a:avLst/>
          </a:prstGeom>
        </p:spPr>
      </p:pic>
    </p:spTree>
    <p:extLst>
      <p:ext uri="{BB962C8B-B14F-4D97-AF65-F5344CB8AC3E}">
        <p14:creationId xmlns:p14="http://schemas.microsoft.com/office/powerpoint/2010/main" val="1946128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Title Centered)">
    <p:spTree>
      <p:nvGrpSpPr>
        <p:cNvPr id="1" name=""/>
        <p:cNvGrpSpPr/>
        <p:nvPr/>
      </p:nvGrpSpPr>
      <p:grpSpPr>
        <a:xfrm>
          <a:off x="0" y="0"/>
          <a:ext cx="0" cy="0"/>
          <a:chOff x="0" y="0"/>
          <a:chExt cx="0" cy="0"/>
        </a:xfrm>
      </p:grpSpPr>
      <p:sp>
        <p:nvSpPr>
          <p:cNvPr id="14" name="Content Placeholder 2"/>
          <p:cNvSpPr>
            <a:spLocks noGrp="1"/>
          </p:cNvSpPr>
          <p:nvPr>
            <p:ph idx="1"/>
          </p:nvPr>
        </p:nvSpPr>
        <p:spPr>
          <a:xfrm>
            <a:off x="706529" y="1516569"/>
            <a:ext cx="10972800" cy="4525963"/>
          </a:xfrm>
        </p:spPr>
        <p:txBody>
          <a:bodyPr/>
          <a:lstStyle>
            <a:lvl1pPr>
              <a:defRPr b="1">
                <a:latin typeface="Arial"/>
                <a:cs typeface="Arial"/>
              </a:defRPr>
            </a:lvl1pPr>
          </a:lstStyle>
          <a:p>
            <a:endParaRPr lang="en-US" dirty="0"/>
          </a:p>
        </p:txBody>
      </p:sp>
      <p:sp>
        <p:nvSpPr>
          <p:cNvPr id="15" name="Title 1"/>
          <p:cNvSpPr>
            <a:spLocks noGrp="1"/>
          </p:cNvSpPr>
          <p:nvPr>
            <p:ph type="title"/>
          </p:nvPr>
        </p:nvSpPr>
        <p:spPr>
          <a:xfrm>
            <a:off x="757329" y="298033"/>
            <a:ext cx="10972800" cy="563562"/>
          </a:xfrm>
        </p:spPr>
        <p:txBody>
          <a:bodyPr/>
          <a:lstStyle>
            <a:lvl1pPr>
              <a:defRPr b="1"/>
            </a:lvl1pPr>
          </a:lstStyle>
          <a:p>
            <a:r>
              <a:rPr lang="en-US" dirty="0"/>
              <a:t>Title</a:t>
            </a:r>
          </a:p>
        </p:txBody>
      </p:sp>
      <p:sp>
        <p:nvSpPr>
          <p:cNvPr id="16" name="Rectangle 15">
            <a:extLst>
              <a:ext uri="{FF2B5EF4-FFF2-40B4-BE49-F238E27FC236}">
                <a16:creationId xmlns:a16="http://schemas.microsoft.com/office/drawing/2014/main" id="{F2001BE0-2D33-4166-96FA-052B52A38F21}"/>
              </a:ext>
            </a:extLst>
          </p:cNvPr>
          <p:cNvSpPr/>
          <p:nvPr userDrawn="1"/>
        </p:nvSpPr>
        <p:spPr>
          <a:xfrm>
            <a:off x="2670189" y="6317166"/>
            <a:ext cx="9502273"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3CF37CC-F302-4796-BF02-B9A7E328ED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729" y="914400"/>
            <a:ext cx="11684000" cy="355600"/>
          </a:xfrm>
          <a:prstGeom prst="rect">
            <a:avLst/>
          </a:prstGeom>
        </p:spPr>
      </p:pic>
      <p:sp>
        <p:nvSpPr>
          <p:cNvPr id="19" name="Slide Number Placeholder 18">
            <a:extLst>
              <a:ext uri="{FF2B5EF4-FFF2-40B4-BE49-F238E27FC236}">
                <a16:creationId xmlns:a16="http://schemas.microsoft.com/office/drawing/2014/main" id="{FCF5010B-3053-40BE-ADEC-5572F606517E}"/>
              </a:ext>
            </a:extLst>
          </p:cNvPr>
          <p:cNvSpPr>
            <a:spLocks noGrp="1"/>
          </p:cNvSpPr>
          <p:nvPr>
            <p:ph type="sldNum" sz="quarter" idx="12"/>
          </p:nvPr>
        </p:nvSpPr>
        <p:spPr>
          <a:xfrm>
            <a:off x="9144000" y="6460738"/>
            <a:ext cx="2844800" cy="365125"/>
          </a:xfrm>
        </p:spPr>
        <p:txBody>
          <a:bodyPr/>
          <a:lstStyle>
            <a:lvl1pPr>
              <a:defRPr>
                <a:solidFill>
                  <a:schemeClr val="bg1"/>
                </a:solidFill>
              </a:defRPr>
            </a:lvl1pPr>
          </a:lstStyle>
          <a:p>
            <a:pPr defTabSz="914356"/>
            <a:fld id="{77EC69DC-24C7-4942-8721-D0E428827D51}" type="slidenum">
              <a:rPr lang="en-US" smtClean="0"/>
              <a:pPr defTabSz="914356"/>
              <a:t>‹#›</a:t>
            </a:fld>
            <a:endParaRPr lang="en-US" dirty="0"/>
          </a:p>
        </p:txBody>
      </p:sp>
      <p:pic>
        <p:nvPicPr>
          <p:cNvPr id="8" name="Picture 7">
            <a:extLst>
              <a:ext uri="{FF2B5EF4-FFF2-40B4-BE49-F238E27FC236}">
                <a16:creationId xmlns:a16="http://schemas.microsoft.com/office/drawing/2014/main" id="{39D47617-3F21-4051-B7AB-3305B5005426}"/>
              </a:ext>
            </a:extLst>
          </p:cNvPr>
          <p:cNvPicPr>
            <a:picLocks noChangeAspect="1"/>
          </p:cNvPicPr>
          <p:nvPr userDrawn="1"/>
        </p:nvPicPr>
        <p:blipFill>
          <a:blip r:embed="rId3"/>
          <a:stretch>
            <a:fillRect/>
          </a:stretch>
        </p:blipFill>
        <p:spPr>
          <a:xfrm>
            <a:off x="500262" y="6248400"/>
            <a:ext cx="1791810" cy="602166"/>
          </a:xfrm>
          <a:prstGeom prst="rect">
            <a:avLst/>
          </a:prstGeom>
        </p:spPr>
      </p:pic>
    </p:spTree>
    <p:extLst>
      <p:ext uri="{BB962C8B-B14F-4D97-AF65-F5344CB8AC3E}">
        <p14:creationId xmlns:p14="http://schemas.microsoft.com/office/powerpoint/2010/main" val="228261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 (No Bullet)">
    <p:spTree>
      <p:nvGrpSpPr>
        <p:cNvPr id="1" name=""/>
        <p:cNvGrpSpPr/>
        <p:nvPr/>
      </p:nvGrpSpPr>
      <p:grpSpPr>
        <a:xfrm>
          <a:off x="0" y="0"/>
          <a:ext cx="0" cy="0"/>
          <a:chOff x="0" y="0"/>
          <a:chExt cx="0" cy="0"/>
        </a:xfrm>
      </p:grpSpPr>
      <p:sp>
        <p:nvSpPr>
          <p:cNvPr id="14" name="Content Placeholder 2"/>
          <p:cNvSpPr>
            <a:spLocks noGrp="1"/>
          </p:cNvSpPr>
          <p:nvPr>
            <p:ph idx="1"/>
          </p:nvPr>
        </p:nvSpPr>
        <p:spPr>
          <a:xfrm>
            <a:off x="706529" y="1516569"/>
            <a:ext cx="10972800" cy="4525963"/>
          </a:xfrm>
        </p:spPr>
        <p:txBody>
          <a:bodyPr/>
          <a:lstStyle>
            <a:lvl1pPr marL="0" indent="0">
              <a:buNone/>
              <a:defRPr b="1">
                <a:latin typeface="Arial"/>
                <a:cs typeface="Arial"/>
              </a:defRPr>
            </a:lvl1pPr>
          </a:lstStyle>
          <a:p>
            <a:endParaRPr lang="en-US" dirty="0"/>
          </a:p>
        </p:txBody>
      </p:sp>
      <p:sp>
        <p:nvSpPr>
          <p:cNvPr id="15" name="Title 1"/>
          <p:cNvSpPr>
            <a:spLocks noGrp="1"/>
          </p:cNvSpPr>
          <p:nvPr>
            <p:ph type="title"/>
          </p:nvPr>
        </p:nvSpPr>
        <p:spPr>
          <a:xfrm>
            <a:off x="757329" y="298033"/>
            <a:ext cx="10972800" cy="563562"/>
          </a:xfrm>
        </p:spPr>
        <p:txBody>
          <a:bodyPr/>
          <a:lstStyle>
            <a:lvl1pPr>
              <a:defRPr b="1"/>
            </a:lvl1pPr>
          </a:lstStyle>
          <a:p>
            <a:r>
              <a:rPr lang="en-US" dirty="0"/>
              <a:t>Title</a:t>
            </a:r>
          </a:p>
        </p:txBody>
      </p:sp>
      <p:sp>
        <p:nvSpPr>
          <p:cNvPr id="10" name="Slide Number Placeholder 5"/>
          <p:cNvSpPr>
            <a:spLocks noGrp="1"/>
          </p:cNvSpPr>
          <p:nvPr>
            <p:ph type="sldNum" sz="quarter" idx="4"/>
          </p:nvPr>
        </p:nvSpPr>
        <p:spPr>
          <a:xfrm>
            <a:off x="8732929" y="634891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C69DC-24C7-4942-8721-D0E428827D51}" type="slidenum">
              <a:rPr lang="en-US" smtClean="0"/>
              <a:pPr/>
              <a:t>‹#›</a:t>
            </a:fld>
            <a:endParaRPr lang="en-US" dirty="0"/>
          </a:p>
        </p:txBody>
      </p:sp>
      <p:sp>
        <p:nvSpPr>
          <p:cNvPr id="16" name="Rectangle 15">
            <a:extLst>
              <a:ext uri="{FF2B5EF4-FFF2-40B4-BE49-F238E27FC236}">
                <a16:creationId xmlns:a16="http://schemas.microsoft.com/office/drawing/2014/main" id="{F2001BE0-2D33-4166-96FA-052B52A38F21}"/>
              </a:ext>
            </a:extLst>
          </p:cNvPr>
          <p:cNvSpPr/>
          <p:nvPr userDrawn="1"/>
        </p:nvSpPr>
        <p:spPr>
          <a:xfrm>
            <a:off x="2670189" y="6317166"/>
            <a:ext cx="9502273"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3CF37CC-F302-4796-BF02-B9A7E328ED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929" y="914400"/>
            <a:ext cx="11684000" cy="355600"/>
          </a:xfrm>
          <a:prstGeom prst="rect">
            <a:avLst/>
          </a:prstGeom>
        </p:spPr>
      </p:pic>
      <p:sp>
        <p:nvSpPr>
          <p:cNvPr id="9" name="Slide Number Placeholder 18">
            <a:extLst>
              <a:ext uri="{FF2B5EF4-FFF2-40B4-BE49-F238E27FC236}">
                <a16:creationId xmlns:a16="http://schemas.microsoft.com/office/drawing/2014/main" id="{63EA1EA2-0D60-4B16-B542-009D04B61902}"/>
              </a:ext>
            </a:extLst>
          </p:cNvPr>
          <p:cNvSpPr txBox="1">
            <a:spLocks/>
          </p:cNvSpPr>
          <p:nvPr userDrawn="1"/>
        </p:nvSpPr>
        <p:spPr>
          <a:xfrm>
            <a:off x="9144000" y="646073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6"/>
            <a:fld id="{77EC69DC-24C7-4942-8721-D0E428827D51}" type="slidenum">
              <a:rPr lang="en-US" sz="1200" smtClean="0"/>
              <a:pPr defTabSz="914356"/>
              <a:t>‹#›</a:t>
            </a:fld>
            <a:endParaRPr lang="en-US" sz="1200" dirty="0"/>
          </a:p>
        </p:txBody>
      </p:sp>
      <p:pic>
        <p:nvPicPr>
          <p:cNvPr id="11" name="Picture 10">
            <a:extLst>
              <a:ext uri="{FF2B5EF4-FFF2-40B4-BE49-F238E27FC236}">
                <a16:creationId xmlns:a16="http://schemas.microsoft.com/office/drawing/2014/main" id="{22D35688-99C6-4177-8049-70BF013F91EC}"/>
              </a:ext>
            </a:extLst>
          </p:cNvPr>
          <p:cNvPicPr>
            <a:picLocks noChangeAspect="1"/>
          </p:cNvPicPr>
          <p:nvPr userDrawn="1"/>
        </p:nvPicPr>
        <p:blipFill>
          <a:blip r:embed="rId3"/>
          <a:stretch>
            <a:fillRect/>
          </a:stretch>
        </p:blipFill>
        <p:spPr>
          <a:xfrm>
            <a:off x="500262" y="6248400"/>
            <a:ext cx="1791810" cy="602166"/>
          </a:xfrm>
          <a:prstGeom prst="rect">
            <a:avLst/>
          </a:prstGeom>
        </p:spPr>
      </p:pic>
    </p:spTree>
    <p:extLst>
      <p:ext uri="{BB962C8B-B14F-4D97-AF65-F5344CB8AC3E}">
        <p14:creationId xmlns:p14="http://schemas.microsoft.com/office/powerpoint/2010/main" val="203850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4 No Header">
    <p:spTree>
      <p:nvGrpSpPr>
        <p:cNvPr id="1" name=""/>
        <p:cNvGrpSpPr/>
        <p:nvPr/>
      </p:nvGrpSpPr>
      <p:grpSpPr>
        <a:xfrm>
          <a:off x="0" y="0"/>
          <a:ext cx="0" cy="0"/>
          <a:chOff x="0" y="0"/>
          <a:chExt cx="0" cy="0"/>
        </a:xfrm>
      </p:grpSpPr>
      <p:sp>
        <p:nvSpPr>
          <p:cNvPr id="14" name="Content Placeholder 2"/>
          <p:cNvSpPr>
            <a:spLocks noGrp="1"/>
          </p:cNvSpPr>
          <p:nvPr>
            <p:ph idx="1"/>
          </p:nvPr>
        </p:nvSpPr>
        <p:spPr>
          <a:xfrm>
            <a:off x="706529" y="1516569"/>
            <a:ext cx="10972800" cy="4525963"/>
          </a:xfrm>
        </p:spPr>
        <p:txBody>
          <a:bodyPr/>
          <a:lstStyle>
            <a:lvl1pPr>
              <a:defRPr b="1">
                <a:latin typeface="Arial"/>
                <a:cs typeface="Arial"/>
              </a:defRPr>
            </a:lvl1pPr>
          </a:lstStyle>
          <a:p>
            <a:endParaRPr lang="en-US" dirty="0"/>
          </a:p>
        </p:txBody>
      </p:sp>
      <p:sp>
        <p:nvSpPr>
          <p:cNvPr id="15" name="Title 1"/>
          <p:cNvSpPr>
            <a:spLocks noGrp="1"/>
          </p:cNvSpPr>
          <p:nvPr>
            <p:ph type="title"/>
          </p:nvPr>
        </p:nvSpPr>
        <p:spPr>
          <a:xfrm>
            <a:off x="757329" y="298033"/>
            <a:ext cx="10972800" cy="563562"/>
          </a:xfrm>
        </p:spPr>
        <p:txBody>
          <a:bodyPr/>
          <a:lstStyle>
            <a:lvl1pPr>
              <a:defRPr b="1"/>
            </a:lvl1pPr>
          </a:lstStyle>
          <a:p>
            <a:r>
              <a:rPr lang="en-US" dirty="0"/>
              <a:t>Title</a:t>
            </a:r>
          </a:p>
        </p:txBody>
      </p:sp>
      <p:sp>
        <p:nvSpPr>
          <p:cNvPr id="16" name="Rectangle 15">
            <a:extLst>
              <a:ext uri="{FF2B5EF4-FFF2-40B4-BE49-F238E27FC236}">
                <a16:creationId xmlns:a16="http://schemas.microsoft.com/office/drawing/2014/main" id="{F2001BE0-2D33-4166-96FA-052B52A38F21}"/>
              </a:ext>
            </a:extLst>
          </p:cNvPr>
          <p:cNvSpPr/>
          <p:nvPr userDrawn="1"/>
        </p:nvSpPr>
        <p:spPr>
          <a:xfrm>
            <a:off x="2670189" y="6317166"/>
            <a:ext cx="9502273"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18">
            <a:extLst>
              <a:ext uri="{FF2B5EF4-FFF2-40B4-BE49-F238E27FC236}">
                <a16:creationId xmlns:a16="http://schemas.microsoft.com/office/drawing/2014/main" id="{FCF5010B-3053-40BE-ADEC-5572F606517E}"/>
              </a:ext>
            </a:extLst>
          </p:cNvPr>
          <p:cNvSpPr>
            <a:spLocks noGrp="1"/>
          </p:cNvSpPr>
          <p:nvPr>
            <p:ph type="sldNum" sz="quarter" idx="12"/>
          </p:nvPr>
        </p:nvSpPr>
        <p:spPr>
          <a:xfrm>
            <a:off x="9144000" y="6460738"/>
            <a:ext cx="2844800" cy="365125"/>
          </a:xfrm>
        </p:spPr>
        <p:txBody>
          <a:bodyPr/>
          <a:lstStyle>
            <a:lvl1pPr>
              <a:defRPr>
                <a:solidFill>
                  <a:schemeClr val="bg1"/>
                </a:solidFill>
              </a:defRPr>
            </a:lvl1pPr>
          </a:lstStyle>
          <a:p>
            <a:pPr defTabSz="914356"/>
            <a:fld id="{77EC69DC-24C7-4942-8721-D0E428827D51}" type="slidenum">
              <a:rPr lang="en-US" smtClean="0"/>
              <a:pPr defTabSz="914356"/>
              <a:t>‹#›</a:t>
            </a:fld>
            <a:endParaRPr lang="en-US" dirty="0"/>
          </a:p>
        </p:txBody>
      </p:sp>
      <p:pic>
        <p:nvPicPr>
          <p:cNvPr id="7" name="Picture 6">
            <a:extLst>
              <a:ext uri="{FF2B5EF4-FFF2-40B4-BE49-F238E27FC236}">
                <a16:creationId xmlns:a16="http://schemas.microsoft.com/office/drawing/2014/main" id="{866B0535-CA88-4B2C-8446-1FDB43E12947}"/>
              </a:ext>
            </a:extLst>
          </p:cNvPr>
          <p:cNvPicPr>
            <a:picLocks noChangeAspect="1"/>
          </p:cNvPicPr>
          <p:nvPr userDrawn="1"/>
        </p:nvPicPr>
        <p:blipFill>
          <a:blip r:embed="rId2"/>
          <a:stretch>
            <a:fillRect/>
          </a:stretch>
        </p:blipFill>
        <p:spPr>
          <a:xfrm>
            <a:off x="500262" y="6248400"/>
            <a:ext cx="1791810" cy="602166"/>
          </a:xfrm>
          <a:prstGeom prst="rect">
            <a:avLst/>
          </a:prstGeom>
        </p:spPr>
      </p:pic>
    </p:spTree>
    <p:extLst>
      <p:ext uri="{BB962C8B-B14F-4D97-AF65-F5344CB8AC3E}">
        <p14:creationId xmlns:p14="http://schemas.microsoft.com/office/powerpoint/2010/main" val="2956458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BD1428-3760-F844-AF47-A3D64027AB4E}"/>
              </a:ext>
            </a:extLst>
          </p:cNvPr>
          <p:cNvSpPr/>
          <p:nvPr userDrawn="1"/>
        </p:nvSpPr>
        <p:spPr>
          <a:xfrm>
            <a:off x="0" y="0"/>
            <a:ext cx="12192000" cy="6248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2909AB82-BB55-D94F-BE39-AD32DF5EB364}"/>
              </a:ext>
            </a:extLst>
          </p:cNvPr>
          <p:cNvSpPr/>
          <p:nvPr userDrawn="1"/>
        </p:nvSpPr>
        <p:spPr>
          <a:xfrm>
            <a:off x="2674860" y="6324600"/>
            <a:ext cx="9502273"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C2773490-BB0B-4A78-8E3A-D0507FD93436}"/>
              </a:ext>
            </a:extLst>
          </p:cNvPr>
          <p:cNvSpPr txBox="1"/>
          <p:nvPr userDrawn="1"/>
        </p:nvSpPr>
        <p:spPr>
          <a:xfrm>
            <a:off x="1117600" y="1905001"/>
            <a:ext cx="9042400" cy="584775"/>
          </a:xfrm>
          <a:prstGeom prst="rect">
            <a:avLst/>
          </a:prstGeom>
          <a:noFill/>
        </p:spPr>
        <p:txBody>
          <a:bodyPr wrap="square" rtlCol="0">
            <a:spAutoFit/>
          </a:bodyPr>
          <a:lstStyle/>
          <a:p>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Slide Number Placeholder 18">
            <a:extLst>
              <a:ext uri="{FF2B5EF4-FFF2-40B4-BE49-F238E27FC236}">
                <a16:creationId xmlns:a16="http://schemas.microsoft.com/office/drawing/2014/main" id="{3057C184-6DB4-4049-B697-F6434DA4BAC3}"/>
              </a:ext>
            </a:extLst>
          </p:cNvPr>
          <p:cNvSpPr>
            <a:spLocks noGrp="1"/>
          </p:cNvSpPr>
          <p:nvPr>
            <p:ph type="sldNum" sz="quarter" idx="12"/>
          </p:nvPr>
        </p:nvSpPr>
        <p:spPr>
          <a:xfrm>
            <a:off x="9144000" y="6460738"/>
            <a:ext cx="2844800" cy="365125"/>
          </a:xfrm>
        </p:spPr>
        <p:txBody>
          <a:bodyPr/>
          <a:lstStyle>
            <a:lvl1pPr>
              <a:defRPr>
                <a:solidFill>
                  <a:schemeClr val="bg1"/>
                </a:solidFill>
              </a:defRPr>
            </a:lvl1pPr>
          </a:lstStyle>
          <a:p>
            <a:pPr defTabSz="914356"/>
            <a:fld id="{77EC69DC-24C7-4942-8721-D0E428827D51}" type="slidenum">
              <a:rPr lang="en-US" smtClean="0"/>
              <a:pPr defTabSz="914356"/>
              <a:t>‹#›</a:t>
            </a:fld>
            <a:endParaRPr lang="en-US" dirty="0"/>
          </a:p>
        </p:txBody>
      </p:sp>
      <p:pic>
        <p:nvPicPr>
          <p:cNvPr id="9" name="Picture 8">
            <a:extLst>
              <a:ext uri="{FF2B5EF4-FFF2-40B4-BE49-F238E27FC236}">
                <a16:creationId xmlns:a16="http://schemas.microsoft.com/office/drawing/2014/main" id="{63C8FD60-871A-4285-8800-E3153C702C2C}"/>
              </a:ext>
            </a:extLst>
          </p:cNvPr>
          <p:cNvPicPr>
            <a:picLocks noChangeAspect="1"/>
          </p:cNvPicPr>
          <p:nvPr userDrawn="1"/>
        </p:nvPicPr>
        <p:blipFill>
          <a:blip r:embed="rId2"/>
          <a:stretch>
            <a:fillRect/>
          </a:stretch>
        </p:blipFill>
        <p:spPr>
          <a:xfrm>
            <a:off x="500262" y="6248400"/>
            <a:ext cx="1791810" cy="602166"/>
          </a:xfrm>
          <a:prstGeom prst="rect">
            <a:avLst/>
          </a:prstGeom>
        </p:spPr>
      </p:pic>
    </p:spTree>
    <p:extLst>
      <p:ext uri="{BB962C8B-B14F-4D97-AF65-F5344CB8AC3E}">
        <p14:creationId xmlns:p14="http://schemas.microsoft.com/office/powerpoint/2010/main" val="3982976059"/>
      </p:ext>
    </p:extLst>
  </p:cSld>
  <p:clrMapOvr>
    <a:masterClrMapping/>
  </p:clrMapOvr>
  <p:extLst mod="1">
    <p:ext uri="{DCECCB84-F9BA-43D5-87BE-67443E8EF086}">
      <p15:sldGuideLst xmlns:p15="http://schemas.microsoft.com/office/powerpoint/2012/main">
        <p15:guide id="1" pos="528">
          <p15:clr>
            <a:srgbClr val="FBAE40"/>
          </p15:clr>
        </p15:guide>
        <p15:guide id="2" orient="horz">
          <p15:clr>
            <a:srgbClr val="FBAE40"/>
          </p15:clr>
        </p15:guide>
        <p15:guide id="3" orient="horz" pos="12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With 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E9E687-7364-E64D-9CF1-78F2BC8303B2}"/>
              </a:ext>
            </a:extLst>
          </p:cNvPr>
          <p:cNvSpPr/>
          <p:nvPr userDrawn="1"/>
        </p:nvSpPr>
        <p:spPr>
          <a:xfrm>
            <a:off x="0" y="1828800"/>
            <a:ext cx="12192000" cy="50292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6A0DC942-2216-6844-AD4B-53B040ABBD51}"/>
              </a:ext>
            </a:extLst>
          </p:cNvPr>
          <p:cNvPicPr>
            <a:picLocks noChangeAspect="1"/>
          </p:cNvPicPr>
          <p:nvPr userDrawn="1"/>
        </p:nvPicPr>
        <p:blipFill>
          <a:blip r:embed="rId2"/>
          <a:stretch>
            <a:fillRect/>
          </a:stretch>
        </p:blipFill>
        <p:spPr>
          <a:xfrm>
            <a:off x="901913" y="357447"/>
            <a:ext cx="3082749" cy="1036006"/>
          </a:xfrm>
          <a:prstGeom prst="rect">
            <a:avLst/>
          </a:prstGeom>
        </p:spPr>
      </p:pic>
      <p:sp>
        <p:nvSpPr>
          <p:cNvPr id="3" name="Content Placeholder 2">
            <a:extLst>
              <a:ext uri="{FF2B5EF4-FFF2-40B4-BE49-F238E27FC236}">
                <a16:creationId xmlns:a16="http://schemas.microsoft.com/office/drawing/2014/main" id="{301EBEF0-6E6A-4C94-ADDF-9AC0DD0803FF}"/>
              </a:ext>
            </a:extLst>
          </p:cNvPr>
          <p:cNvSpPr>
            <a:spLocks noGrp="1"/>
          </p:cNvSpPr>
          <p:nvPr>
            <p:ph sz="quarter" idx="10" hasCustomPrompt="1"/>
          </p:nvPr>
        </p:nvSpPr>
        <p:spPr>
          <a:xfrm>
            <a:off x="914400" y="2052205"/>
            <a:ext cx="9304216" cy="533400"/>
          </a:xfrm>
        </p:spPr>
        <p:txBody>
          <a:bodyPr>
            <a:normAutofit/>
          </a:bodyPr>
          <a:lstStyle>
            <a:lvl1pPr marL="0" indent="0">
              <a:buNone/>
              <a:defRPr sz="2800" b="1">
                <a:solidFill>
                  <a:schemeClr val="bg1"/>
                </a:solidFill>
                <a:latin typeface="+mj-lt"/>
              </a:defRPr>
            </a:lvl1pPr>
          </a:lstStyle>
          <a:p>
            <a:pPr lvl="0"/>
            <a:r>
              <a:rPr lang="en-US" dirty="0"/>
              <a:t>Questions?</a:t>
            </a:r>
          </a:p>
        </p:txBody>
      </p:sp>
      <p:sp>
        <p:nvSpPr>
          <p:cNvPr id="11" name="TextBox 10">
            <a:extLst>
              <a:ext uri="{FF2B5EF4-FFF2-40B4-BE49-F238E27FC236}">
                <a16:creationId xmlns:a16="http://schemas.microsoft.com/office/drawing/2014/main" id="{B30BF493-1CA5-43B4-A720-48E5172E2F3D}"/>
              </a:ext>
            </a:extLst>
          </p:cNvPr>
          <p:cNvSpPr txBox="1"/>
          <p:nvPr userDrawn="1"/>
        </p:nvSpPr>
        <p:spPr>
          <a:xfrm>
            <a:off x="914400" y="3733801"/>
            <a:ext cx="6096000" cy="2554545"/>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1934 Old Gallows Road</a:t>
            </a:r>
          </a:p>
          <a:p>
            <a:r>
              <a:rPr lang="en-US" sz="1600" dirty="0">
                <a:solidFill>
                  <a:schemeClr val="bg1"/>
                </a:solidFill>
                <a:latin typeface="Arial" panose="020B0604020202020204" pitchFamily="34" charset="0"/>
                <a:cs typeface="Arial" panose="020B0604020202020204" pitchFamily="34" charset="0"/>
              </a:rPr>
              <a:t>Suite 420</a:t>
            </a:r>
          </a:p>
          <a:p>
            <a:r>
              <a:rPr lang="en-US" sz="1600" dirty="0">
                <a:solidFill>
                  <a:schemeClr val="bg1"/>
                </a:solidFill>
                <a:latin typeface="Arial" panose="020B0604020202020204" pitchFamily="34" charset="0"/>
                <a:cs typeface="Arial" panose="020B0604020202020204" pitchFamily="34" charset="0"/>
              </a:rPr>
              <a:t>Vienna, VA 22182</a:t>
            </a:r>
          </a:p>
          <a:p>
            <a:r>
              <a:rPr lang="en-US" sz="1600" dirty="0">
                <a:solidFill>
                  <a:schemeClr val="bg1"/>
                </a:solidFill>
                <a:latin typeface="Arial" panose="020B0604020202020204" pitchFamily="34" charset="0"/>
                <a:cs typeface="Arial" panose="020B0604020202020204" pitchFamily="34" charset="0"/>
              </a:rPr>
              <a:t> </a:t>
            </a:r>
          </a:p>
          <a:p>
            <a:r>
              <a:rPr lang="en-US" sz="1600" dirty="0" err="1">
                <a:solidFill>
                  <a:schemeClr val="bg1"/>
                </a:solidFill>
                <a:latin typeface="Arial" panose="020B0604020202020204" pitchFamily="34" charset="0"/>
                <a:cs typeface="Arial" panose="020B0604020202020204" pitchFamily="34" charset="0"/>
              </a:rPr>
              <a:t>www.osehra.org</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(571) 363-3150</a:t>
            </a:r>
            <a:br>
              <a:rPr lang="en-US" sz="1600" dirty="0">
                <a:solidFill>
                  <a:schemeClr val="bg1"/>
                </a:solidFill>
                <a:latin typeface="Arial" panose="020B0604020202020204" pitchFamily="34" charset="0"/>
                <a:cs typeface="Arial" panose="020B0604020202020204" pitchFamily="34" charset="0"/>
              </a:rPr>
            </a:br>
            <a:r>
              <a:rPr lang="en-US" sz="1600" dirty="0" err="1">
                <a:solidFill>
                  <a:schemeClr val="bg1"/>
                </a:solidFill>
                <a:latin typeface="Arial" panose="020B0604020202020204" pitchFamily="34" charset="0"/>
                <a:cs typeface="Arial" panose="020B0604020202020204" pitchFamily="34" charset="0"/>
              </a:rPr>
              <a:t>info@osehra.org</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facebook.com</a:t>
            </a:r>
            <a:r>
              <a:rPr lang="en-US" sz="1600" b="1" dirty="0">
                <a:solidFill>
                  <a:schemeClr val="bg1"/>
                </a:solidFill>
                <a:latin typeface="Arial" panose="020B0604020202020204" pitchFamily="34" charset="0"/>
                <a:cs typeface="Arial" panose="020B0604020202020204" pitchFamily="34" charset="0"/>
              </a:rPr>
              <a:t>/</a:t>
            </a:r>
            <a:r>
              <a:rPr lang="en-US" sz="1600" b="1" dirty="0" err="1">
                <a:solidFill>
                  <a:schemeClr val="bg1"/>
                </a:solidFill>
                <a:latin typeface="Arial" panose="020B0604020202020204" pitchFamily="34" charset="0"/>
                <a:cs typeface="Arial" panose="020B0604020202020204" pitchFamily="34" charset="0"/>
              </a:rPr>
              <a:t>osehra</a:t>
            </a:r>
            <a:endParaRPr lang="en-US" sz="1600" b="1"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twitter.com</a:t>
            </a:r>
            <a:r>
              <a:rPr lang="en-US" sz="1600" b="1" dirty="0">
                <a:solidFill>
                  <a:schemeClr val="bg1"/>
                </a:solidFill>
                <a:latin typeface="Arial" panose="020B0604020202020204" pitchFamily="34" charset="0"/>
                <a:cs typeface="Arial" panose="020B0604020202020204" pitchFamily="34" charset="0"/>
              </a:rPr>
              <a:t>/</a:t>
            </a:r>
            <a:r>
              <a:rPr lang="en-US" sz="1600" b="1" dirty="0" err="1">
                <a:solidFill>
                  <a:schemeClr val="bg1"/>
                </a:solidFill>
                <a:latin typeface="Arial" panose="020B0604020202020204" pitchFamily="34" charset="0"/>
                <a:cs typeface="Arial" panose="020B0604020202020204" pitchFamily="34" charset="0"/>
              </a:rPr>
              <a:t>osehra</a:t>
            </a:r>
            <a:endParaRPr lang="en-US" sz="1600" b="1" dirty="0">
              <a:solidFill>
                <a:schemeClr val="bg1"/>
              </a:solidFill>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72DDC343-6FFF-4DF9-B08E-99601490E16A}"/>
              </a:ext>
            </a:extLst>
          </p:cNvPr>
          <p:cNvSpPr>
            <a:spLocks noGrp="1"/>
          </p:cNvSpPr>
          <p:nvPr>
            <p:ph type="body" sz="quarter" idx="11" hasCustomPrompt="1"/>
          </p:nvPr>
        </p:nvSpPr>
        <p:spPr>
          <a:xfrm>
            <a:off x="902915" y="2485303"/>
            <a:ext cx="8240183" cy="573087"/>
          </a:xfrm>
        </p:spPr>
        <p:txBody>
          <a:bodyPr>
            <a:normAutofit/>
          </a:bodyPr>
          <a:lstStyle>
            <a:lvl1pPr marL="0" indent="0">
              <a:buNone/>
              <a:defRPr sz="2800">
                <a:solidFill>
                  <a:schemeClr val="bg1"/>
                </a:solidFill>
                <a:latin typeface="+mj-lt"/>
              </a:defRPr>
            </a:lvl1pPr>
          </a:lstStyle>
          <a:p>
            <a:pPr lvl="0"/>
            <a:r>
              <a:rPr lang="en-US" sz="2800" dirty="0">
                <a:latin typeface="+mj-lt"/>
              </a:rPr>
              <a:t>Contact name@osehra.org</a:t>
            </a:r>
            <a:endParaRPr lang="en-US" dirty="0"/>
          </a:p>
        </p:txBody>
      </p:sp>
    </p:spTree>
    <p:extLst>
      <p:ext uri="{BB962C8B-B14F-4D97-AF65-F5344CB8AC3E}">
        <p14:creationId xmlns:p14="http://schemas.microsoft.com/office/powerpoint/2010/main" val="406265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1A58-54A9-46EC-BE88-36B169DF7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A447F-2DC3-4546-A13F-7AB81070B2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66253-C4F6-443B-B557-87F88CF2C02E}"/>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5" name="Footer Placeholder 4">
            <a:extLst>
              <a:ext uri="{FF2B5EF4-FFF2-40B4-BE49-F238E27FC236}">
                <a16:creationId xmlns:a16="http://schemas.microsoft.com/office/drawing/2014/main" id="{D1DC40A0-2881-4BCF-9B11-CAE8ECEC3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BC3E5-0DC2-4C82-B0A3-8CED1B00910C}"/>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332569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Without 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E9E687-7364-E64D-9CF1-78F2BC8303B2}"/>
              </a:ext>
            </a:extLst>
          </p:cNvPr>
          <p:cNvSpPr/>
          <p:nvPr userDrawn="1"/>
        </p:nvSpPr>
        <p:spPr>
          <a:xfrm>
            <a:off x="0" y="1828800"/>
            <a:ext cx="12192000" cy="50292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6A0DC942-2216-6844-AD4B-53B040ABBD51}"/>
              </a:ext>
            </a:extLst>
          </p:cNvPr>
          <p:cNvPicPr>
            <a:picLocks noChangeAspect="1"/>
          </p:cNvPicPr>
          <p:nvPr userDrawn="1"/>
        </p:nvPicPr>
        <p:blipFill>
          <a:blip r:embed="rId2"/>
          <a:stretch>
            <a:fillRect/>
          </a:stretch>
        </p:blipFill>
        <p:spPr>
          <a:xfrm>
            <a:off x="914400" y="365503"/>
            <a:ext cx="3058777" cy="1027950"/>
          </a:xfrm>
          <a:prstGeom prst="rect">
            <a:avLst/>
          </a:prstGeom>
        </p:spPr>
      </p:pic>
      <p:sp>
        <p:nvSpPr>
          <p:cNvPr id="3" name="Content Placeholder 2">
            <a:extLst>
              <a:ext uri="{FF2B5EF4-FFF2-40B4-BE49-F238E27FC236}">
                <a16:creationId xmlns:a16="http://schemas.microsoft.com/office/drawing/2014/main" id="{301EBEF0-6E6A-4C94-ADDF-9AC0DD0803FF}"/>
              </a:ext>
            </a:extLst>
          </p:cNvPr>
          <p:cNvSpPr>
            <a:spLocks noGrp="1"/>
          </p:cNvSpPr>
          <p:nvPr>
            <p:ph sz="quarter" idx="10" hasCustomPrompt="1"/>
          </p:nvPr>
        </p:nvSpPr>
        <p:spPr>
          <a:xfrm>
            <a:off x="914400" y="2052205"/>
            <a:ext cx="9304216" cy="533400"/>
          </a:xfrm>
        </p:spPr>
        <p:txBody>
          <a:bodyPr>
            <a:normAutofit/>
          </a:bodyPr>
          <a:lstStyle>
            <a:lvl1pPr marL="0" indent="0">
              <a:buNone/>
              <a:defRPr sz="2800" b="1">
                <a:solidFill>
                  <a:schemeClr val="bg1"/>
                </a:solidFill>
                <a:latin typeface="+mj-lt"/>
              </a:defRPr>
            </a:lvl1pPr>
          </a:lstStyle>
          <a:p>
            <a:pPr lvl="0"/>
            <a:r>
              <a:rPr lang="en-US" dirty="0"/>
              <a:t>Questions?</a:t>
            </a:r>
          </a:p>
        </p:txBody>
      </p:sp>
      <p:sp>
        <p:nvSpPr>
          <p:cNvPr id="14" name="Text Placeholder 13">
            <a:extLst>
              <a:ext uri="{FF2B5EF4-FFF2-40B4-BE49-F238E27FC236}">
                <a16:creationId xmlns:a16="http://schemas.microsoft.com/office/drawing/2014/main" id="{72DDC343-6FFF-4DF9-B08E-99601490E16A}"/>
              </a:ext>
            </a:extLst>
          </p:cNvPr>
          <p:cNvSpPr>
            <a:spLocks noGrp="1"/>
          </p:cNvSpPr>
          <p:nvPr>
            <p:ph type="body" sz="quarter" idx="11" hasCustomPrompt="1"/>
          </p:nvPr>
        </p:nvSpPr>
        <p:spPr>
          <a:xfrm>
            <a:off x="902915" y="2485303"/>
            <a:ext cx="8240183" cy="573087"/>
          </a:xfrm>
        </p:spPr>
        <p:txBody>
          <a:bodyPr>
            <a:normAutofit/>
          </a:bodyPr>
          <a:lstStyle>
            <a:lvl1pPr marL="0" indent="0">
              <a:buNone/>
              <a:defRPr sz="2800">
                <a:solidFill>
                  <a:schemeClr val="bg1"/>
                </a:solidFill>
                <a:latin typeface="+mj-lt"/>
              </a:defRPr>
            </a:lvl1pPr>
          </a:lstStyle>
          <a:p>
            <a:pPr lvl="0"/>
            <a:r>
              <a:rPr lang="en-US" sz="2800" dirty="0">
                <a:latin typeface="+mj-lt"/>
              </a:rPr>
              <a:t>Contact name@osehra.org</a:t>
            </a:r>
            <a:endParaRPr lang="en-US" dirty="0"/>
          </a:p>
        </p:txBody>
      </p:sp>
    </p:spTree>
    <p:extLst>
      <p:ext uri="{BB962C8B-B14F-4D97-AF65-F5344CB8AC3E}">
        <p14:creationId xmlns:p14="http://schemas.microsoft.com/office/powerpoint/2010/main" val="74491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SEHRA Logo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7142FB-F80F-46B4-894D-B27757654D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4" y="3737542"/>
            <a:ext cx="12191999" cy="3125455"/>
          </a:xfrm>
          <a:prstGeom prst="rect">
            <a:avLst/>
          </a:prstGeom>
        </p:spPr>
      </p:pic>
      <p:pic>
        <p:nvPicPr>
          <p:cNvPr id="9" name="Picture 8">
            <a:extLst>
              <a:ext uri="{FF2B5EF4-FFF2-40B4-BE49-F238E27FC236}">
                <a16:creationId xmlns:a16="http://schemas.microsoft.com/office/drawing/2014/main" id="{7A3A6189-7EA6-4C57-8A00-F0D65CE974AD}"/>
              </a:ext>
            </a:extLst>
          </p:cNvPr>
          <p:cNvPicPr>
            <a:picLocks noChangeAspect="1"/>
          </p:cNvPicPr>
          <p:nvPr userDrawn="1"/>
        </p:nvPicPr>
        <p:blipFill>
          <a:blip r:embed="rId3"/>
          <a:stretch>
            <a:fillRect/>
          </a:stretch>
        </p:blipFill>
        <p:spPr>
          <a:xfrm>
            <a:off x="1298113" y="1066801"/>
            <a:ext cx="9595773" cy="3224809"/>
          </a:xfrm>
          <a:prstGeom prst="rect">
            <a:avLst/>
          </a:prstGeom>
        </p:spPr>
      </p:pic>
    </p:spTree>
    <p:extLst>
      <p:ext uri="{BB962C8B-B14F-4D97-AF65-F5344CB8AC3E}">
        <p14:creationId xmlns:p14="http://schemas.microsoft.com/office/powerpoint/2010/main" val="3914531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6A8E14-77DE-4F28-B263-FD5AF967685A}"/>
              </a:ext>
            </a:extLst>
          </p:cNvPr>
          <p:cNvSpPr/>
          <p:nvPr/>
        </p:nvSpPr>
        <p:spPr>
          <a:xfrm>
            <a:off x="0" y="3874477"/>
            <a:ext cx="12192000" cy="2971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4" name="Picture 13">
            <a:extLst>
              <a:ext uri="{FF2B5EF4-FFF2-40B4-BE49-F238E27FC236}">
                <a16:creationId xmlns:a16="http://schemas.microsoft.com/office/drawing/2014/main" id="{E543DC57-919A-4A2F-872F-6A2364334151}"/>
              </a:ext>
            </a:extLst>
          </p:cNvPr>
          <p:cNvPicPr>
            <a:picLocks noChangeAspect="1"/>
          </p:cNvPicPr>
          <p:nvPr/>
        </p:nvPicPr>
        <p:blipFill>
          <a:blip r:embed="rId2">
            <a:alphaModFix amt="21000"/>
          </a:blip>
          <a:stretch>
            <a:fillRect/>
          </a:stretch>
        </p:blipFill>
        <p:spPr>
          <a:xfrm>
            <a:off x="7319243" y="4191001"/>
            <a:ext cx="6113820" cy="4585365"/>
          </a:xfrm>
          <a:prstGeom prst="rect">
            <a:avLst/>
          </a:prstGeom>
        </p:spPr>
      </p:pic>
      <p:pic>
        <p:nvPicPr>
          <p:cNvPr id="15" name="Picture 14">
            <a:extLst>
              <a:ext uri="{FF2B5EF4-FFF2-40B4-BE49-F238E27FC236}">
                <a16:creationId xmlns:a16="http://schemas.microsoft.com/office/drawing/2014/main" id="{EDF1816A-B2BE-4699-B2A7-5F0582DAF8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199" y="76200"/>
            <a:ext cx="4082777" cy="1861926"/>
          </a:xfrm>
          <a:prstGeom prst="rect">
            <a:avLst/>
          </a:prstGeom>
        </p:spPr>
      </p:pic>
      <p:sp>
        <p:nvSpPr>
          <p:cNvPr id="16" name="TextBox 15">
            <a:extLst>
              <a:ext uri="{FF2B5EF4-FFF2-40B4-BE49-F238E27FC236}">
                <a16:creationId xmlns:a16="http://schemas.microsoft.com/office/drawing/2014/main" id="{B83BBAB2-0AAE-4346-93E7-62A822129182}"/>
              </a:ext>
            </a:extLst>
          </p:cNvPr>
          <p:cNvSpPr txBox="1"/>
          <p:nvPr/>
        </p:nvSpPr>
        <p:spPr>
          <a:xfrm>
            <a:off x="406400" y="4473414"/>
            <a:ext cx="6912843" cy="523220"/>
          </a:xfrm>
          <a:prstGeom prst="rect">
            <a:avLst/>
          </a:prstGeom>
          <a:noFill/>
        </p:spPr>
        <p:txBody>
          <a:bodyPr wrap="square" rtlCol="0">
            <a:spAutoFit/>
          </a:bodyPr>
          <a:lstStyle/>
          <a:p>
            <a:endParaRPr lang="en-US" sz="2800" b="1" dirty="0">
              <a:solidFill>
                <a:schemeClr val="bg1"/>
              </a:solidFill>
              <a:latin typeface="+mj-lt"/>
            </a:endParaRPr>
          </a:p>
        </p:txBody>
      </p:sp>
      <p:sp>
        <p:nvSpPr>
          <p:cNvPr id="2" name="Title 1">
            <a:extLst>
              <a:ext uri="{FF2B5EF4-FFF2-40B4-BE49-F238E27FC236}">
                <a16:creationId xmlns:a16="http://schemas.microsoft.com/office/drawing/2014/main" id="{437FFA2E-ED57-49B1-B5F8-BD612E335158}"/>
              </a:ext>
            </a:extLst>
          </p:cNvPr>
          <p:cNvSpPr>
            <a:spLocks noGrp="1"/>
          </p:cNvSpPr>
          <p:nvPr>
            <p:ph type="ctrTitle"/>
          </p:nvPr>
        </p:nvSpPr>
        <p:spPr>
          <a:xfrm>
            <a:off x="824524" y="1956944"/>
            <a:ext cx="10058400" cy="692616"/>
          </a:xfrm>
        </p:spPr>
        <p:txBody>
          <a:bodyPr anchor="b">
            <a:noAutofit/>
          </a:bodyPr>
          <a:lstStyle>
            <a:lvl1pPr algn="l">
              <a:defRPr sz="3200" b="1">
                <a:solidFill>
                  <a:srgbClr val="005DAA"/>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8CECEAE-C266-4B5A-9F01-BE98958815EC}"/>
              </a:ext>
            </a:extLst>
          </p:cNvPr>
          <p:cNvSpPr>
            <a:spLocks noGrp="1"/>
          </p:cNvSpPr>
          <p:nvPr>
            <p:ph type="subTitle" idx="1"/>
          </p:nvPr>
        </p:nvSpPr>
        <p:spPr>
          <a:xfrm>
            <a:off x="840155" y="4556126"/>
            <a:ext cx="6678245" cy="977138"/>
          </a:xfrm>
        </p:spPr>
        <p:txBody>
          <a:bodyPr>
            <a:norm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Content Placeholder 19">
            <a:extLst>
              <a:ext uri="{FF2B5EF4-FFF2-40B4-BE49-F238E27FC236}">
                <a16:creationId xmlns:a16="http://schemas.microsoft.com/office/drawing/2014/main" id="{468613F1-D46B-4002-B045-10DCA0DC2D1E}"/>
              </a:ext>
            </a:extLst>
          </p:cNvPr>
          <p:cNvSpPr>
            <a:spLocks noGrp="1"/>
          </p:cNvSpPr>
          <p:nvPr>
            <p:ph sz="quarter" idx="11" hasCustomPrompt="1"/>
          </p:nvPr>
        </p:nvSpPr>
        <p:spPr>
          <a:xfrm>
            <a:off x="840155" y="6128885"/>
            <a:ext cx="3962400" cy="457200"/>
          </a:xfrm>
        </p:spPr>
        <p:txBody>
          <a:bodyPr>
            <a:normAutofit/>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dirty="0"/>
              <a:t>MARCH 1, 2018</a:t>
            </a:r>
          </a:p>
        </p:txBody>
      </p:sp>
    </p:spTree>
    <p:extLst>
      <p:ext uri="{BB962C8B-B14F-4D97-AF65-F5344CB8AC3E}">
        <p14:creationId xmlns:p14="http://schemas.microsoft.com/office/powerpoint/2010/main" val="396172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64C7-0CCB-4C46-BA53-60E26EA562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E5E32-F9AE-49EE-B40A-A02CF2676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B42FAD-411D-4D79-B005-2956E1733BBD}"/>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5" name="Footer Placeholder 4">
            <a:extLst>
              <a:ext uri="{FF2B5EF4-FFF2-40B4-BE49-F238E27FC236}">
                <a16:creationId xmlns:a16="http://schemas.microsoft.com/office/drawing/2014/main" id="{C3EBD6F9-FC5B-4F82-887F-EEE04796A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4EF86-F489-455C-954F-FB2CA4C1FA39}"/>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143142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D53A-240E-4077-A624-CC8D26CCFC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3D84D-3D44-417C-A05B-C75DFB13E9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72CC5-6007-4B81-83B9-4E669F8923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837A83-1A99-41E8-9CE4-A1B2661D6AF9}"/>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6" name="Footer Placeholder 5">
            <a:extLst>
              <a:ext uri="{FF2B5EF4-FFF2-40B4-BE49-F238E27FC236}">
                <a16:creationId xmlns:a16="http://schemas.microsoft.com/office/drawing/2014/main" id="{4DB7D54B-DAE4-4921-B7F9-F04009246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3F19D-FEDE-4034-9CF5-37618FE9CAA0}"/>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306396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F85A-18D3-49ED-B05C-B2AD855515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D4FC4-9A39-43ED-B115-63F020AF4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CB9B03-7A0E-4A49-8D4B-ABEA1CA1B9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243C3A-CE93-4E55-8E4A-FEF55FE7F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829028-337F-40E9-88F5-93E318D219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2D44F-E228-4C84-BA05-28B8953A862E}"/>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8" name="Footer Placeholder 7">
            <a:extLst>
              <a:ext uri="{FF2B5EF4-FFF2-40B4-BE49-F238E27FC236}">
                <a16:creationId xmlns:a16="http://schemas.microsoft.com/office/drawing/2014/main" id="{EC61FDCA-2478-4CB5-B5E7-7FD895B576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CFF4F1-9D0B-43F0-9A4D-4577A35E8EAE}"/>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18237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46D8-019A-4522-9751-985E1C9E3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CFB307-1E14-4675-A923-EF21B9C5C6BF}"/>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4" name="Footer Placeholder 3">
            <a:extLst>
              <a:ext uri="{FF2B5EF4-FFF2-40B4-BE49-F238E27FC236}">
                <a16:creationId xmlns:a16="http://schemas.microsoft.com/office/drawing/2014/main" id="{C18479FA-32ED-4597-B98E-D1DB751D24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B8CFFA-8371-434B-B018-8F3C35562654}"/>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262201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35F8F-C045-4FB7-ABE8-DB87B7FEC5EB}"/>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3" name="Footer Placeholder 2">
            <a:extLst>
              <a:ext uri="{FF2B5EF4-FFF2-40B4-BE49-F238E27FC236}">
                <a16:creationId xmlns:a16="http://schemas.microsoft.com/office/drawing/2014/main" id="{5A31B476-8A78-4C38-9A0A-A03A61494F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81270-C4A6-4D68-98E2-495E15757AD1}"/>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240696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93A5-1FE9-459B-B5FF-7B62362D9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D4954E-49A3-4ACB-9B12-ADCBEC8BB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84FB0C-CEC8-42CD-A2DF-339DCE932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D0DB4A-209C-45E3-B296-627A5ABCC45C}"/>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6" name="Footer Placeholder 5">
            <a:extLst>
              <a:ext uri="{FF2B5EF4-FFF2-40B4-BE49-F238E27FC236}">
                <a16:creationId xmlns:a16="http://schemas.microsoft.com/office/drawing/2014/main" id="{58DEDA1C-B250-45FA-8705-F2E332828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1B34B6-43CF-4845-86B4-0C2923A3E780}"/>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137928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4D32-96CE-4145-87D8-C76A74066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AD09BE-1EBB-478D-8FD1-60E71B30AF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0AE4B0-5134-4B04-B571-795C12727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15D78B-E4C4-4548-91BA-21A6D4CF7B4F}"/>
              </a:ext>
            </a:extLst>
          </p:cNvPr>
          <p:cNvSpPr>
            <a:spLocks noGrp="1"/>
          </p:cNvSpPr>
          <p:nvPr>
            <p:ph type="dt" sz="half" idx="10"/>
          </p:nvPr>
        </p:nvSpPr>
        <p:spPr/>
        <p:txBody>
          <a:bodyPr/>
          <a:lstStyle/>
          <a:p>
            <a:fld id="{90A85FC7-5B6A-4D1C-BEED-A9EC0796683A}" type="datetimeFigureOut">
              <a:rPr lang="en-US" smtClean="0"/>
              <a:t>2/21/2019</a:t>
            </a:fld>
            <a:endParaRPr lang="en-US"/>
          </a:p>
        </p:txBody>
      </p:sp>
      <p:sp>
        <p:nvSpPr>
          <p:cNvPr id="6" name="Footer Placeholder 5">
            <a:extLst>
              <a:ext uri="{FF2B5EF4-FFF2-40B4-BE49-F238E27FC236}">
                <a16:creationId xmlns:a16="http://schemas.microsoft.com/office/drawing/2014/main" id="{DC9A111A-83D1-493F-97C8-D140DB248ADD}"/>
              </a:ext>
            </a:extLst>
          </p:cNvPr>
          <p:cNvSpPr>
            <a:spLocks noGrp="1"/>
          </p:cNvSpPr>
          <p:nvPr>
            <p:ph type="ftr" sz="quarter" idx="11"/>
          </p:nvPr>
        </p:nvSpPr>
        <p:spPr/>
        <p:txBody>
          <a:bodyPr/>
          <a:lstStyle/>
          <a:p>
            <a:r>
              <a:rPr lang="en-US" dirty="0"/>
              <a:t>OA2WG weekly call 022919 DRAFT</a:t>
            </a:r>
          </a:p>
        </p:txBody>
      </p:sp>
      <p:sp>
        <p:nvSpPr>
          <p:cNvPr id="7" name="Slide Number Placeholder 6">
            <a:extLst>
              <a:ext uri="{FF2B5EF4-FFF2-40B4-BE49-F238E27FC236}">
                <a16:creationId xmlns:a16="http://schemas.microsoft.com/office/drawing/2014/main" id="{6DC255D3-9170-4A5A-8C80-D5ED54DFD43B}"/>
              </a:ext>
            </a:extLst>
          </p:cNvPr>
          <p:cNvSpPr>
            <a:spLocks noGrp="1"/>
          </p:cNvSpPr>
          <p:nvPr>
            <p:ph type="sldNum" sz="quarter" idx="12"/>
          </p:nvPr>
        </p:nvSpPr>
        <p:spPr/>
        <p:txBody>
          <a:bodyPr/>
          <a:lstStyle/>
          <a:p>
            <a:fld id="{FD34435C-F4A7-457A-A414-BD50658DD919}" type="slidenum">
              <a:rPr lang="en-US" smtClean="0"/>
              <a:t>‹#›</a:t>
            </a:fld>
            <a:endParaRPr lang="en-US"/>
          </a:p>
        </p:txBody>
      </p:sp>
    </p:spTree>
    <p:extLst>
      <p:ext uri="{BB962C8B-B14F-4D97-AF65-F5344CB8AC3E}">
        <p14:creationId xmlns:p14="http://schemas.microsoft.com/office/powerpoint/2010/main" val="72926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8D8191-72F3-420B-8D4F-0C05DD3852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2422D28-1C32-48B6-B42B-6F23897FC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01ACE-3243-46BB-BCA5-76AB0437A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85FC7-5B6A-4D1C-BEED-A9EC0796683A}" type="datetimeFigureOut">
              <a:rPr lang="en-US" smtClean="0"/>
              <a:t>2/21/2019</a:t>
            </a:fld>
            <a:endParaRPr lang="en-US"/>
          </a:p>
        </p:txBody>
      </p:sp>
      <p:sp>
        <p:nvSpPr>
          <p:cNvPr id="5" name="Footer Placeholder 4">
            <a:extLst>
              <a:ext uri="{FF2B5EF4-FFF2-40B4-BE49-F238E27FC236}">
                <a16:creationId xmlns:a16="http://schemas.microsoft.com/office/drawing/2014/main" id="{8C21E384-8F57-408E-8199-F8A100EFA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DRAFT PRESENTATION 022019</a:t>
            </a:r>
          </a:p>
        </p:txBody>
      </p:sp>
      <p:sp>
        <p:nvSpPr>
          <p:cNvPr id="6" name="Slide Number Placeholder 5">
            <a:extLst>
              <a:ext uri="{FF2B5EF4-FFF2-40B4-BE49-F238E27FC236}">
                <a16:creationId xmlns:a16="http://schemas.microsoft.com/office/drawing/2014/main" id="{096A523A-D598-451D-A0D0-3F7239E93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4435C-F4A7-457A-A414-BD50658DD919}" type="slidenum">
              <a:rPr lang="en-US" smtClean="0"/>
              <a:t>‹#›</a:t>
            </a:fld>
            <a:endParaRPr lang="en-US"/>
          </a:p>
        </p:txBody>
      </p:sp>
    </p:spTree>
    <p:extLst>
      <p:ext uri="{BB962C8B-B14F-4D97-AF65-F5344CB8AC3E}">
        <p14:creationId xmlns:p14="http://schemas.microsoft.com/office/powerpoint/2010/main" val="240135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6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CF37-568E-4DE1-9E74-55D409607776}"/>
              </a:ext>
            </a:extLst>
          </p:cNvPr>
          <p:cNvSpPr>
            <a:spLocks noGrp="1"/>
          </p:cNvSpPr>
          <p:nvPr>
            <p:ph type="ctrTitle"/>
          </p:nvPr>
        </p:nvSpPr>
        <p:spPr/>
        <p:txBody>
          <a:bodyPr/>
          <a:lstStyle/>
          <a:p>
            <a:r>
              <a:rPr lang="en-US" dirty="0"/>
              <a:t>Open API and Open Architecture Working Group (OA2-WG) *DRAFT*</a:t>
            </a:r>
          </a:p>
        </p:txBody>
      </p:sp>
      <p:sp>
        <p:nvSpPr>
          <p:cNvPr id="3" name="Subtitle 2">
            <a:extLst>
              <a:ext uri="{FF2B5EF4-FFF2-40B4-BE49-F238E27FC236}">
                <a16:creationId xmlns:a16="http://schemas.microsoft.com/office/drawing/2014/main" id="{18D78247-F9CC-4C4F-BCDC-C2302BCD96F6}"/>
              </a:ext>
            </a:extLst>
          </p:cNvPr>
          <p:cNvSpPr>
            <a:spLocks noGrp="1"/>
          </p:cNvSpPr>
          <p:nvPr>
            <p:ph type="subTitle" idx="1"/>
          </p:nvPr>
        </p:nvSpPr>
        <p:spPr/>
        <p:txBody>
          <a:bodyPr/>
          <a:lstStyle/>
          <a:p>
            <a:r>
              <a:rPr lang="en-US" dirty="0"/>
              <a:t>Open Architecture Usage Scenario: Component Based Development</a:t>
            </a:r>
          </a:p>
        </p:txBody>
      </p:sp>
      <p:sp>
        <p:nvSpPr>
          <p:cNvPr id="4" name="Content Placeholder 3">
            <a:extLst>
              <a:ext uri="{FF2B5EF4-FFF2-40B4-BE49-F238E27FC236}">
                <a16:creationId xmlns:a16="http://schemas.microsoft.com/office/drawing/2014/main" id="{636EF2DD-3CB6-4246-AED9-8AD6E65C5067}"/>
              </a:ext>
            </a:extLst>
          </p:cNvPr>
          <p:cNvSpPr>
            <a:spLocks noGrp="1"/>
          </p:cNvSpPr>
          <p:nvPr>
            <p:ph sz="quarter" idx="11"/>
          </p:nvPr>
        </p:nvSpPr>
        <p:spPr/>
        <p:txBody>
          <a:bodyPr>
            <a:normAutofit/>
          </a:bodyPr>
          <a:lstStyle/>
          <a:p>
            <a:r>
              <a:rPr lang="en-US" dirty="0"/>
              <a:t>February 20 2019	</a:t>
            </a:r>
          </a:p>
        </p:txBody>
      </p:sp>
    </p:spTree>
    <p:extLst>
      <p:ext uri="{BB962C8B-B14F-4D97-AF65-F5344CB8AC3E}">
        <p14:creationId xmlns:p14="http://schemas.microsoft.com/office/powerpoint/2010/main" val="241164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0789-85D2-45EF-9A9F-49F15F49555E}"/>
              </a:ext>
            </a:extLst>
          </p:cNvPr>
          <p:cNvSpPr>
            <a:spLocks noGrp="1"/>
          </p:cNvSpPr>
          <p:nvPr>
            <p:ph type="title"/>
          </p:nvPr>
        </p:nvSpPr>
        <p:spPr/>
        <p:txBody>
          <a:bodyPr/>
          <a:lstStyle/>
          <a:p>
            <a:r>
              <a:rPr lang="en-US" dirty="0"/>
              <a:t>Electronic Components </a:t>
            </a:r>
          </a:p>
        </p:txBody>
      </p:sp>
      <p:pic>
        <p:nvPicPr>
          <p:cNvPr id="6" name="Picture 5">
            <a:extLst>
              <a:ext uri="{FF2B5EF4-FFF2-40B4-BE49-F238E27FC236}">
                <a16:creationId xmlns:a16="http://schemas.microsoft.com/office/drawing/2014/main" id="{1CD5C9FC-5965-43F7-8079-22750D4B8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4" y="1519428"/>
            <a:ext cx="7036896" cy="4688332"/>
          </a:xfrm>
          <a:prstGeom prst="rect">
            <a:avLst/>
          </a:prstGeom>
        </p:spPr>
      </p:pic>
    </p:spTree>
    <p:extLst>
      <p:ext uri="{BB962C8B-B14F-4D97-AF65-F5344CB8AC3E}">
        <p14:creationId xmlns:p14="http://schemas.microsoft.com/office/powerpoint/2010/main" val="267460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AF6-67A9-48F5-A52C-6F67DD4D4701}"/>
              </a:ext>
            </a:extLst>
          </p:cNvPr>
          <p:cNvSpPr>
            <a:spLocks noGrp="1"/>
          </p:cNvSpPr>
          <p:nvPr>
            <p:ph type="title"/>
          </p:nvPr>
        </p:nvSpPr>
        <p:spPr/>
        <p:txBody>
          <a:bodyPr/>
          <a:lstStyle/>
          <a:p>
            <a:r>
              <a:rPr lang="en-US" dirty="0"/>
              <a:t>Categorized Electronic Components</a:t>
            </a:r>
          </a:p>
        </p:txBody>
      </p:sp>
      <p:pic>
        <p:nvPicPr>
          <p:cNvPr id="5" name="Picture 4">
            <a:extLst>
              <a:ext uri="{FF2B5EF4-FFF2-40B4-BE49-F238E27FC236}">
                <a16:creationId xmlns:a16="http://schemas.microsoft.com/office/drawing/2014/main" id="{135E0C82-08CE-44B5-8B5E-38B3E69D3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0" y="1672875"/>
            <a:ext cx="6865119" cy="4820000"/>
          </a:xfrm>
          <a:prstGeom prst="rect">
            <a:avLst/>
          </a:prstGeom>
        </p:spPr>
      </p:pic>
    </p:spTree>
    <p:extLst>
      <p:ext uri="{BB962C8B-B14F-4D97-AF65-F5344CB8AC3E}">
        <p14:creationId xmlns:p14="http://schemas.microsoft.com/office/powerpoint/2010/main" val="136270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1EB8-0AD7-41B2-B33B-E8BD55106BB6}"/>
              </a:ext>
            </a:extLst>
          </p:cNvPr>
          <p:cNvSpPr>
            <a:spLocks noGrp="1"/>
          </p:cNvSpPr>
          <p:nvPr>
            <p:ph type="title"/>
          </p:nvPr>
        </p:nvSpPr>
        <p:spPr>
          <a:xfrm>
            <a:off x="447040" y="365125"/>
            <a:ext cx="11094720" cy="1325563"/>
          </a:xfrm>
        </p:spPr>
        <p:txBody>
          <a:bodyPr/>
          <a:lstStyle/>
          <a:p>
            <a:r>
              <a:rPr lang="en-US" dirty="0"/>
              <a:t>An Open Architecture for Electronics (2 actually)</a:t>
            </a:r>
            <a:r>
              <a:rPr lang="en-US" baseline="0" dirty="0"/>
              <a:t> </a:t>
            </a:r>
            <a:endParaRPr lang="en-US" dirty="0"/>
          </a:p>
        </p:txBody>
      </p:sp>
      <p:pic>
        <p:nvPicPr>
          <p:cNvPr id="4" name="Picture 3">
            <a:extLst>
              <a:ext uri="{FF2B5EF4-FFF2-40B4-BE49-F238E27FC236}">
                <a16:creationId xmlns:a16="http://schemas.microsoft.com/office/drawing/2014/main" id="{6A548F24-C0DD-46FC-8DC5-C87BC7830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60052"/>
            <a:ext cx="6016447" cy="4361628"/>
          </a:xfrm>
          <a:prstGeom prst="rect">
            <a:avLst/>
          </a:prstGeom>
        </p:spPr>
      </p:pic>
      <p:pic>
        <p:nvPicPr>
          <p:cNvPr id="6" name="Picture 5">
            <a:extLst>
              <a:ext uri="{FF2B5EF4-FFF2-40B4-BE49-F238E27FC236}">
                <a16:creationId xmlns:a16="http://schemas.microsoft.com/office/drawing/2014/main" id="{DA72FAB8-09DF-4A51-8652-93685E5F6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662" y="2451735"/>
            <a:ext cx="6307138" cy="3666550"/>
          </a:xfrm>
          <a:prstGeom prst="rect">
            <a:avLst/>
          </a:prstGeom>
        </p:spPr>
      </p:pic>
    </p:spTree>
    <p:extLst>
      <p:ext uri="{BB962C8B-B14F-4D97-AF65-F5344CB8AC3E}">
        <p14:creationId xmlns:p14="http://schemas.microsoft.com/office/powerpoint/2010/main" val="339150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63C9-A4C5-4E5B-95D9-9BBE054922A2}"/>
              </a:ext>
            </a:extLst>
          </p:cNvPr>
          <p:cNvSpPr>
            <a:spLocks noGrp="1"/>
          </p:cNvSpPr>
          <p:nvPr>
            <p:ph type="title"/>
          </p:nvPr>
        </p:nvSpPr>
        <p:spPr/>
        <p:txBody>
          <a:bodyPr/>
          <a:lstStyle/>
          <a:p>
            <a:r>
              <a:rPr lang="en-US" dirty="0"/>
              <a:t>Our</a:t>
            </a:r>
            <a:r>
              <a:rPr lang="en-US" baseline="0" dirty="0"/>
              <a:t> “Framework”, a</a:t>
            </a:r>
            <a:r>
              <a:rPr lang="en-US" dirty="0"/>
              <a:t> HIT</a:t>
            </a:r>
            <a:r>
              <a:rPr lang="en-US" baseline="0" dirty="0"/>
              <a:t> Open Architecture</a:t>
            </a:r>
            <a:endParaRPr lang="en-US" dirty="0"/>
          </a:p>
        </p:txBody>
      </p:sp>
      <p:sp>
        <p:nvSpPr>
          <p:cNvPr id="3" name="Text Placeholder 2">
            <a:extLst>
              <a:ext uri="{FF2B5EF4-FFF2-40B4-BE49-F238E27FC236}">
                <a16:creationId xmlns:a16="http://schemas.microsoft.com/office/drawing/2014/main" id="{2DA1DDF7-2944-4F5E-AAAF-7A4F9D6D52CC}"/>
              </a:ext>
            </a:extLst>
          </p:cNvPr>
          <p:cNvSpPr>
            <a:spLocks noGrp="1"/>
          </p:cNvSpPr>
          <p:nvPr>
            <p:ph type="body" idx="4294967295"/>
          </p:nvPr>
        </p:nvSpPr>
        <p:spPr/>
        <p:txBody>
          <a:bodyPr>
            <a:normAutofit fontScale="92500"/>
          </a:bodyPr>
          <a:lstStyle/>
          <a:p>
            <a:r>
              <a:rPr lang="en-US" dirty="0"/>
              <a:t>To  define our HIT CBSA solution, we must define, identify or create:</a:t>
            </a:r>
          </a:p>
          <a:p>
            <a:pPr lvl="1"/>
            <a:r>
              <a:rPr lang="en-US" dirty="0"/>
              <a:t>What are our standards interfaces, aka HIT Open API’s</a:t>
            </a:r>
          </a:p>
          <a:p>
            <a:pPr lvl="1"/>
            <a:r>
              <a:rPr lang="en-US" dirty="0"/>
              <a:t>What are our HIT</a:t>
            </a:r>
            <a:r>
              <a:rPr lang="en-US" baseline="0" dirty="0"/>
              <a:t> CBSA reusable components, which are implementations of those Open API’s?</a:t>
            </a:r>
          </a:p>
          <a:p>
            <a:pPr lvl="2"/>
            <a:r>
              <a:rPr lang="en-US" dirty="0"/>
              <a:t>Remember, there is a one to many relationships between a Open API, and the set of components which implements EACH of those Open API’s</a:t>
            </a:r>
          </a:p>
          <a:p>
            <a:pPr lvl="1"/>
            <a:r>
              <a:rPr lang="en-US" baseline="0" dirty="0"/>
              <a:t>What is our Open Architecture which guides how to integrate</a:t>
            </a:r>
            <a:r>
              <a:rPr lang="en-US" dirty="0"/>
              <a:t> multiple reusable components, through their respective Open API’s to build new HIT applications?</a:t>
            </a:r>
          </a:p>
          <a:p>
            <a:pPr lvl="1"/>
            <a:r>
              <a:rPr lang="en-US" baseline="0" dirty="0"/>
              <a:t>What tools and guidance will we collect</a:t>
            </a:r>
            <a:r>
              <a:rPr lang="en-US" dirty="0"/>
              <a:t> and/or create to help developers build new HIT applications from our HIT CBSA “framework”?</a:t>
            </a:r>
          </a:p>
          <a:p>
            <a:r>
              <a:rPr lang="en-US" baseline="0" dirty="0"/>
              <a:t>And to manage complexity, how will we scale down and limit the scope of our HIT CBSA Framework Version #1?</a:t>
            </a:r>
          </a:p>
        </p:txBody>
      </p:sp>
    </p:spTree>
    <p:extLst>
      <p:ext uri="{BB962C8B-B14F-4D97-AF65-F5344CB8AC3E}">
        <p14:creationId xmlns:p14="http://schemas.microsoft.com/office/powerpoint/2010/main" val="38297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C375-C04F-4948-9DBC-438B9A12DC9F}"/>
              </a:ext>
            </a:extLst>
          </p:cNvPr>
          <p:cNvSpPr>
            <a:spLocks noGrp="1"/>
          </p:cNvSpPr>
          <p:nvPr>
            <p:ph type="title"/>
          </p:nvPr>
        </p:nvSpPr>
        <p:spPr/>
        <p:txBody>
          <a:bodyPr/>
          <a:lstStyle/>
          <a:p>
            <a:r>
              <a:rPr lang="en-US" dirty="0"/>
              <a:t>Time to get to work, ready?</a:t>
            </a:r>
          </a:p>
        </p:txBody>
      </p:sp>
      <p:sp>
        <p:nvSpPr>
          <p:cNvPr id="3" name="Text Placeholder 2">
            <a:extLst>
              <a:ext uri="{FF2B5EF4-FFF2-40B4-BE49-F238E27FC236}">
                <a16:creationId xmlns:a16="http://schemas.microsoft.com/office/drawing/2014/main" id="{AF77B7DA-8BF8-4B73-BD5F-7E46413BA8A3}"/>
              </a:ext>
            </a:extLst>
          </p:cNvPr>
          <p:cNvSpPr>
            <a:spLocks noGrp="1"/>
          </p:cNvSpPr>
          <p:nvPr>
            <p:ph type="body" idx="4294967295"/>
          </p:nvPr>
        </p:nvSpPr>
        <p:spPr/>
        <p:txBody>
          <a:bodyPr>
            <a:normAutofit/>
          </a:bodyPr>
          <a:lstStyle/>
          <a:p>
            <a:r>
              <a:rPr lang="en-US" dirty="0"/>
              <a:t>Unless we have been very good in moving quickly, at this point we’ll only preview the next slides</a:t>
            </a:r>
          </a:p>
          <a:p>
            <a:pPr lvl="1"/>
            <a:r>
              <a:rPr lang="en-US" dirty="0"/>
              <a:t>We’ll actually try to answer these questions next meeting</a:t>
            </a:r>
          </a:p>
          <a:p>
            <a:pPr lvl="1"/>
            <a:r>
              <a:rPr lang="en-US" dirty="0"/>
              <a:t>That has </a:t>
            </a:r>
            <a:r>
              <a:rPr lang="en-US" dirty="0" err="1"/>
              <a:t>th</a:t>
            </a:r>
            <a:r>
              <a:rPr lang="en-US" dirty="0"/>
              <a:t> advantage of letting you think about it, and possibly write up some notes, or collect some useful information.</a:t>
            </a:r>
          </a:p>
          <a:p>
            <a:endParaRPr lang="en-US" dirty="0"/>
          </a:p>
          <a:p>
            <a:r>
              <a:rPr lang="en-US" dirty="0"/>
              <a:t>Last question</a:t>
            </a:r>
            <a:r>
              <a:rPr lang="en-US" baseline="0" dirty="0"/>
              <a:t> First</a:t>
            </a:r>
          </a:p>
          <a:p>
            <a:pPr lvl="1"/>
            <a:r>
              <a:rPr lang="en-US" dirty="0"/>
              <a:t>And to manage complexity, how will we scale down and limit the scope of our HIT CBSA Framework Version #1? (see next two slides from January)</a:t>
            </a:r>
          </a:p>
        </p:txBody>
      </p:sp>
    </p:spTree>
    <p:extLst>
      <p:ext uri="{BB962C8B-B14F-4D97-AF65-F5344CB8AC3E}">
        <p14:creationId xmlns:p14="http://schemas.microsoft.com/office/powerpoint/2010/main" val="105280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5F02-D2BB-431A-ADBF-95F857664182}"/>
              </a:ext>
            </a:extLst>
          </p:cNvPr>
          <p:cNvSpPr>
            <a:spLocks noGrp="1"/>
          </p:cNvSpPr>
          <p:nvPr>
            <p:ph type="title"/>
          </p:nvPr>
        </p:nvSpPr>
        <p:spPr/>
        <p:txBody>
          <a:bodyPr>
            <a:normAutofit/>
          </a:bodyPr>
          <a:lstStyle/>
          <a:p>
            <a:r>
              <a:rPr lang="en-US" sz="3600" dirty="0"/>
              <a:t>Using CBSA to Build New Apps from Open Architecture</a:t>
            </a:r>
          </a:p>
        </p:txBody>
      </p:sp>
      <p:sp>
        <p:nvSpPr>
          <p:cNvPr id="3" name="Content Placeholder 2">
            <a:extLst>
              <a:ext uri="{FF2B5EF4-FFF2-40B4-BE49-F238E27FC236}">
                <a16:creationId xmlns:a16="http://schemas.microsoft.com/office/drawing/2014/main" id="{493AC082-18DE-4D67-A237-6451436A06A0}"/>
              </a:ext>
            </a:extLst>
          </p:cNvPr>
          <p:cNvSpPr>
            <a:spLocks noGrp="1"/>
          </p:cNvSpPr>
          <p:nvPr>
            <p:ph idx="1"/>
          </p:nvPr>
        </p:nvSpPr>
        <p:spPr/>
        <p:txBody>
          <a:bodyPr>
            <a:normAutofit fontScale="92500" lnSpcReduction="20000"/>
          </a:bodyPr>
          <a:lstStyle/>
          <a:p>
            <a:r>
              <a:rPr lang="en-US" dirty="0"/>
              <a:t>Define a single design pattern, which can be instantiated through a family of applications</a:t>
            </a:r>
          </a:p>
          <a:p>
            <a:pPr lvl="1"/>
            <a:r>
              <a:rPr lang="en-US" dirty="0"/>
              <a:t>Be careful to define SEI “family of apps” and “UML/Gang of 4” design patterns</a:t>
            </a:r>
          </a:p>
          <a:p>
            <a:r>
              <a:rPr lang="en-US" dirty="0"/>
              <a:t>Design that pattern, its commonalities and variations</a:t>
            </a:r>
          </a:p>
          <a:p>
            <a:r>
              <a:rPr lang="en-US" dirty="0"/>
              <a:t>Identify the common components that can be used to build  applications that are variants of that pattern</a:t>
            </a:r>
          </a:p>
          <a:p>
            <a:r>
              <a:rPr lang="en-US" dirty="0"/>
              <a:t>Collect existing reusable components (those that we can acquire and use) </a:t>
            </a:r>
          </a:p>
          <a:p>
            <a:r>
              <a:rPr lang="en-US" dirty="0"/>
              <a:t>Build new components to be reusable, where feasible</a:t>
            </a:r>
          </a:p>
          <a:p>
            <a:r>
              <a:rPr lang="en-US" dirty="0"/>
              <a:t>Assemble a set of system development tools that will streamline the process of implementing a member of that design pattern “family”</a:t>
            </a:r>
          </a:p>
          <a:p>
            <a:r>
              <a:rPr lang="en-US" dirty="0"/>
              <a:t>Build new applications using the pattern, assembled (in part) from those reusable components (and new ones) assembled using that toolset</a:t>
            </a:r>
          </a:p>
        </p:txBody>
      </p:sp>
    </p:spTree>
    <p:extLst>
      <p:ext uri="{BB962C8B-B14F-4D97-AF65-F5344CB8AC3E}">
        <p14:creationId xmlns:p14="http://schemas.microsoft.com/office/powerpoint/2010/main" val="333192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CB-734D-4166-8850-F09E94868618}"/>
              </a:ext>
            </a:extLst>
          </p:cNvPr>
          <p:cNvSpPr>
            <a:spLocks noGrp="1"/>
          </p:cNvSpPr>
          <p:nvPr>
            <p:ph type="title"/>
          </p:nvPr>
        </p:nvSpPr>
        <p:spPr/>
        <p:txBody>
          <a:bodyPr/>
          <a:lstStyle/>
          <a:p>
            <a:r>
              <a:rPr lang="en-US" dirty="0"/>
              <a:t>What are our standards interfaces, aka HIT Open API’s?</a:t>
            </a:r>
          </a:p>
        </p:txBody>
      </p:sp>
      <p:sp>
        <p:nvSpPr>
          <p:cNvPr id="3" name="Content Placeholder 2">
            <a:extLst>
              <a:ext uri="{FF2B5EF4-FFF2-40B4-BE49-F238E27FC236}">
                <a16:creationId xmlns:a16="http://schemas.microsoft.com/office/drawing/2014/main" id="{B247D56C-5C23-491D-84F8-20176254E9A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92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8EA7-C06A-4DB4-89C5-258EBB6427FE}"/>
              </a:ext>
            </a:extLst>
          </p:cNvPr>
          <p:cNvSpPr>
            <a:spLocks noGrp="1"/>
          </p:cNvSpPr>
          <p:nvPr>
            <p:ph type="title"/>
          </p:nvPr>
        </p:nvSpPr>
        <p:spPr>
          <a:xfrm>
            <a:off x="711200" y="365125"/>
            <a:ext cx="10642600" cy="1325563"/>
          </a:xfrm>
        </p:spPr>
        <p:txBody>
          <a:bodyPr>
            <a:normAutofit/>
          </a:bodyPr>
          <a:lstStyle/>
          <a:p>
            <a:r>
              <a:rPr lang="en-US" dirty="0"/>
              <a:t>hat are our HIT CBSA reusable components?</a:t>
            </a:r>
          </a:p>
        </p:txBody>
      </p:sp>
      <p:sp>
        <p:nvSpPr>
          <p:cNvPr id="3" name="Content Placeholder 2">
            <a:extLst>
              <a:ext uri="{FF2B5EF4-FFF2-40B4-BE49-F238E27FC236}">
                <a16:creationId xmlns:a16="http://schemas.microsoft.com/office/drawing/2014/main" id="{44F8B6D7-8C33-4649-BFBE-344374B3C5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1275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819D-BA4E-449E-A975-B503514DF08B}"/>
              </a:ext>
            </a:extLst>
          </p:cNvPr>
          <p:cNvSpPr>
            <a:spLocks noGrp="1"/>
          </p:cNvSpPr>
          <p:nvPr>
            <p:ph type="title"/>
          </p:nvPr>
        </p:nvSpPr>
        <p:spPr/>
        <p:txBody>
          <a:bodyPr>
            <a:normAutofit/>
          </a:bodyPr>
          <a:lstStyle/>
          <a:p>
            <a:r>
              <a:rPr lang="en-US" dirty="0"/>
              <a:t>What are our HIT CBSA reusable components, the implementations of those Open API’s?</a:t>
            </a:r>
          </a:p>
        </p:txBody>
      </p:sp>
      <p:sp>
        <p:nvSpPr>
          <p:cNvPr id="3" name="Content Placeholder 2">
            <a:extLst>
              <a:ext uri="{FF2B5EF4-FFF2-40B4-BE49-F238E27FC236}">
                <a16:creationId xmlns:a16="http://schemas.microsoft.com/office/drawing/2014/main" id="{E49C40F8-7C57-445F-926F-982E3503D7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4189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F5D3-EE4D-4F2E-9800-C3875E2C9A24}"/>
              </a:ext>
            </a:extLst>
          </p:cNvPr>
          <p:cNvSpPr>
            <a:spLocks noGrp="1"/>
          </p:cNvSpPr>
          <p:nvPr>
            <p:ph type="title"/>
          </p:nvPr>
        </p:nvSpPr>
        <p:spPr/>
        <p:txBody>
          <a:bodyPr>
            <a:normAutofit/>
          </a:bodyPr>
          <a:lstStyle/>
          <a:p>
            <a:r>
              <a:rPr lang="en-US" dirty="0"/>
              <a:t>What is our Open Architecture?</a:t>
            </a:r>
          </a:p>
        </p:txBody>
      </p:sp>
      <p:sp>
        <p:nvSpPr>
          <p:cNvPr id="3" name="Text Placeholder 2">
            <a:extLst>
              <a:ext uri="{FF2B5EF4-FFF2-40B4-BE49-F238E27FC236}">
                <a16:creationId xmlns:a16="http://schemas.microsoft.com/office/drawing/2014/main" id="{67D2D8AE-1595-4CA7-B179-D438572061B9}"/>
              </a:ext>
            </a:extLst>
          </p:cNvPr>
          <p:cNvSpPr>
            <a:spLocks noGrp="1"/>
          </p:cNvSpPr>
          <p:nvPr>
            <p:ph type="body" idx="4294967295"/>
          </p:nvPr>
        </p:nvSpPr>
        <p:spPr>
          <a:xfrm>
            <a:off x="838200" y="1595120"/>
            <a:ext cx="10515600" cy="4581843"/>
          </a:xfrm>
        </p:spPr>
        <p:txBody>
          <a:bodyPr/>
          <a:lstStyle/>
          <a:p>
            <a:pPr marL="0" indent="0">
              <a:buNone/>
            </a:pPr>
            <a:r>
              <a:rPr lang="en-US" dirty="0"/>
              <a:t>Which Open API’s will support it?</a:t>
            </a:r>
          </a:p>
          <a:p>
            <a:pPr marL="0" indent="0">
              <a:buNone/>
            </a:pPr>
            <a:endParaRPr lang="en-US" dirty="0"/>
          </a:p>
          <a:p>
            <a:pPr marL="0" indent="0">
              <a:buNone/>
            </a:pPr>
            <a:endParaRPr lang="en-US" dirty="0"/>
          </a:p>
          <a:p>
            <a:pPr marL="0" indent="0">
              <a:buNone/>
            </a:pPr>
            <a:r>
              <a:rPr lang="en-US" dirty="0"/>
              <a:t>Dependencies and </a:t>
            </a:r>
            <a:r>
              <a:rPr lang="en-US" i="1" dirty="0"/>
              <a:t>responsibilities</a:t>
            </a:r>
            <a:r>
              <a:rPr lang="en-US" dirty="0"/>
              <a:t> of Components that implement those API’s</a:t>
            </a:r>
          </a:p>
          <a:p>
            <a:pPr marL="0" indent="0">
              <a:buNone/>
            </a:pPr>
            <a:endParaRPr lang="en-US" dirty="0"/>
          </a:p>
          <a:p>
            <a:pPr marL="0" indent="0">
              <a:buNone/>
            </a:pPr>
            <a:endParaRPr lang="en-US" dirty="0"/>
          </a:p>
          <a:p>
            <a:pPr marL="0" indent="0">
              <a:buNone/>
            </a:pPr>
            <a:r>
              <a:rPr lang="en-US" dirty="0"/>
              <a:t>Protocols for physically integrating components</a:t>
            </a:r>
          </a:p>
          <a:p>
            <a:pPr marL="0" indent="0">
              <a:buNone/>
            </a:pPr>
            <a:endParaRPr lang="en-US" dirty="0"/>
          </a:p>
        </p:txBody>
      </p:sp>
    </p:spTree>
    <p:extLst>
      <p:ext uri="{BB962C8B-B14F-4D97-AF65-F5344CB8AC3E}">
        <p14:creationId xmlns:p14="http://schemas.microsoft.com/office/powerpoint/2010/main" val="334017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0697-0BD1-4C64-BCC1-F7C32756A7AD}"/>
              </a:ext>
            </a:extLst>
          </p:cNvPr>
          <p:cNvSpPr>
            <a:spLocks noGrp="1"/>
          </p:cNvSpPr>
          <p:nvPr>
            <p:ph type="title"/>
          </p:nvPr>
        </p:nvSpPr>
        <p:spPr/>
        <p:txBody>
          <a:bodyPr/>
          <a:lstStyle/>
          <a:p>
            <a:r>
              <a:rPr lang="en-US" dirty="0"/>
              <a:t>Agenda for February 20, 2019</a:t>
            </a:r>
          </a:p>
        </p:txBody>
      </p:sp>
      <p:sp>
        <p:nvSpPr>
          <p:cNvPr id="3" name="Content Placeholder 2">
            <a:extLst>
              <a:ext uri="{FF2B5EF4-FFF2-40B4-BE49-F238E27FC236}">
                <a16:creationId xmlns:a16="http://schemas.microsoft.com/office/drawing/2014/main" id="{60E8839E-0895-45B9-850F-4B6EA8F74C21}"/>
              </a:ext>
            </a:extLst>
          </p:cNvPr>
          <p:cNvSpPr>
            <a:spLocks noGrp="1"/>
          </p:cNvSpPr>
          <p:nvPr>
            <p:ph idx="1"/>
          </p:nvPr>
        </p:nvSpPr>
        <p:spPr/>
        <p:txBody>
          <a:bodyPr>
            <a:normAutofit/>
          </a:bodyPr>
          <a:lstStyle/>
          <a:p>
            <a:pPr rtl="0" eaLnBrk="1" latinLnBrk="0" hangingPunct="1"/>
            <a:r>
              <a:rPr lang="en-US" sz="2800" kern="1200" dirty="0">
                <a:solidFill>
                  <a:schemeClr val="tx1"/>
                </a:solidFill>
                <a:effectLst/>
                <a:latin typeface="+mn-lt"/>
                <a:ea typeface="+mn-ea"/>
                <a:cs typeface="+mn-cs"/>
              </a:rPr>
              <a:t>The Goals for Healthcare IT Products</a:t>
            </a:r>
            <a:endParaRPr lang="en-US" sz="2800" dirty="0">
              <a:effectLst/>
            </a:endParaRPr>
          </a:p>
          <a:p>
            <a:pPr rtl="0" eaLnBrk="1" latinLnBrk="0" hangingPunct="1"/>
            <a:r>
              <a:rPr lang="en-US" sz="2800" kern="1200" dirty="0">
                <a:solidFill>
                  <a:schemeClr val="tx1"/>
                </a:solidFill>
                <a:effectLst/>
                <a:latin typeface="+mn-lt"/>
                <a:ea typeface="+mn-ea"/>
                <a:cs typeface="+mn-cs"/>
              </a:rPr>
              <a:t>The Open API/Open Architecture Approach</a:t>
            </a:r>
          </a:p>
          <a:p>
            <a:r>
              <a:rPr lang="en-US" dirty="0"/>
              <a:t>Review “reused” system engineering terms/concepts discussed earlier</a:t>
            </a:r>
            <a:endParaRPr lang="en-US" dirty="0">
              <a:effectLst/>
            </a:endParaRPr>
          </a:p>
          <a:p>
            <a:pPr rtl="0" eaLnBrk="1" latinLnBrk="0" hangingPunct="1"/>
            <a:r>
              <a:rPr lang="en-US" dirty="0"/>
              <a:t>CBSA – A definition by analogy</a:t>
            </a:r>
            <a:endParaRPr lang="en-US" dirty="0">
              <a:effectLst/>
            </a:endParaRPr>
          </a:p>
          <a:p>
            <a:pPr rtl="0" eaLnBrk="1" latinLnBrk="0" hangingPunct="1"/>
            <a:r>
              <a:rPr lang="en-US" dirty="0"/>
              <a:t>The OA2WG’s Proposed “Framework”, an Open Architecture for HIT </a:t>
            </a:r>
          </a:p>
        </p:txBody>
      </p:sp>
    </p:spTree>
    <p:extLst>
      <p:ext uri="{BB962C8B-B14F-4D97-AF65-F5344CB8AC3E}">
        <p14:creationId xmlns:p14="http://schemas.microsoft.com/office/powerpoint/2010/main" val="397457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868B-743D-4E74-AF3D-887D24118261}"/>
              </a:ext>
            </a:extLst>
          </p:cNvPr>
          <p:cNvSpPr>
            <a:spLocks noGrp="1"/>
          </p:cNvSpPr>
          <p:nvPr>
            <p:ph type="title"/>
          </p:nvPr>
        </p:nvSpPr>
        <p:spPr/>
        <p:txBody>
          <a:bodyPr/>
          <a:lstStyle/>
          <a:p>
            <a:r>
              <a:rPr lang="en-US" dirty="0"/>
              <a:t>What tools and guidance will we collect and/or create?</a:t>
            </a:r>
          </a:p>
        </p:txBody>
      </p:sp>
      <p:sp>
        <p:nvSpPr>
          <p:cNvPr id="3" name="Content Placeholder 2">
            <a:extLst>
              <a:ext uri="{FF2B5EF4-FFF2-40B4-BE49-F238E27FC236}">
                <a16:creationId xmlns:a16="http://schemas.microsoft.com/office/drawing/2014/main" id="{D4F2A7FD-DA3C-4C8E-98B0-35B8EF76123E}"/>
              </a:ext>
            </a:extLst>
          </p:cNvPr>
          <p:cNvSpPr>
            <a:spLocks noGrp="1"/>
          </p:cNvSpPr>
          <p:nvPr>
            <p:ph idx="1"/>
          </p:nvPr>
        </p:nvSpPr>
        <p:spPr/>
        <p:txBody>
          <a:bodyPr/>
          <a:lstStyle/>
          <a:p>
            <a:r>
              <a:rPr lang="en-US" dirty="0"/>
              <a:t>Component Libraries</a:t>
            </a:r>
          </a:p>
          <a:p>
            <a:endParaRPr lang="en-US" dirty="0"/>
          </a:p>
          <a:p>
            <a:endParaRPr lang="en-US" dirty="0"/>
          </a:p>
          <a:p>
            <a:r>
              <a:rPr lang="en-US" dirty="0"/>
              <a:t>“valid” Component Based Software “Editors”</a:t>
            </a:r>
          </a:p>
          <a:p>
            <a:endParaRPr lang="en-US" dirty="0"/>
          </a:p>
          <a:p>
            <a:endParaRPr lang="en-US" dirty="0"/>
          </a:p>
          <a:p>
            <a:r>
              <a:rPr lang="en-US" dirty="0"/>
              <a:t>Automated, architecture and component driven tools</a:t>
            </a:r>
          </a:p>
        </p:txBody>
      </p:sp>
    </p:spTree>
    <p:extLst>
      <p:ext uri="{BB962C8B-B14F-4D97-AF65-F5344CB8AC3E}">
        <p14:creationId xmlns:p14="http://schemas.microsoft.com/office/powerpoint/2010/main" val="296650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82EA-E1F5-40C4-AECF-286782DE734D}"/>
              </a:ext>
            </a:extLst>
          </p:cNvPr>
          <p:cNvSpPr>
            <a:spLocks noGrp="1"/>
          </p:cNvSpPr>
          <p:nvPr>
            <p:ph type="title"/>
          </p:nvPr>
        </p:nvSpPr>
        <p:spPr/>
        <p:txBody>
          <a:bodyPr/>
          <a:lstStyle/>
          <a:p>
            <a:pPr lvl="0"/>
            <a:r>
              <a:rPr lang="en-US" dirty="0"/>
              <a:t>Goals for Healthcare IT Products</a:t>
            </a:r>
          </a:p>
        </p:txBody>
      </p:sp>
      <p:sp>
        <p:nvSpPr>
          <p:cNvPr id="3" name="Content Placeholder 2">
            <a:extLst>
              <a:ext uri="{FF2B5EF4-FFF2-40B4-BE49-F238E27FC236}">
                <a16:creationId xmlns:a16="http://schemas.microsoft.com/office/drawing/2014/main" id="{FF250B2E-BF81-4FB4-8A30-2F81D94F0A39}"/>
              </a:ext>
            </a:extLst>
          </p:cNvPr>
          <p:cNvSpPr>
            <a:spLocks noGrp="1"/>
          </p:cNvSpPr>
          <p:nvPr>
            <p:ph idx="1"/>
          </p:nvPr>
        </p:nvSpPr>
        <p:spPr/>
        <p:txBody>
          <a:bodyPr>
            <a:normAutofit fontScale="92500" lnSpcReduction="10000"/>
          </a:bodyPr>
          <a:lstStyle/>
          <a:p>
            <a:pPr lvl="0"/>
            <a:r>
              <a:rPr lang="en-US" dirty="0"/>
              <a:t>For the HIT application consumer and user, enable the industry to:</a:t>
            </a:r>
          </a:p>
          <a:p>
            <a:pPr lvl="1"/>
            <a:r>
              <a:rPr lang="en-US" dirty="0"/>
              <a:t>Reduce</a:t>
            </a:r>
            <a:r>
              <a:rPr lang="en-US" baseline="0" dirty="0"/>
              <a:t> procurement cost</a:t>
            </a:r>
          </a:p>
          <a:p>
            <a:pPr lvl="1"/>
            <a:r>
              <a:rPr lang="en-US" dirty="0"/>
              <a:t>Increase quality of HIT by reducing risk of errors, known and unknown</a:t>
            </a:r>
          </a:p>
          <a:p>
            <a:pPr lvl="1"/>
            <a:r>
              <a:rPr lang="en-US" baseline="0" dirty="0"/>
              <a:t>Increase performance &amp; usability</a:t>
            </a:r>
          </a:p>
          <a:p>
            <a:pPr marL="457200" lvl="1" indent="0">
              <a:buNone/>
            </a:pPr>
            <a:r>
              <a:rPr lang="en-US" dirty="0"/>
              <a:t>…SIMULTANEOUSLY!</a:t>
            </a:r>
            <a:endParaRPr lang="en-US" baseline="0" dirty="0"/>
          </a:p>
          <a:p>
            <a:pPr lvl="0"/>
            <a:r>
              <a:rPr lang="en-US" dirty="0"/>
              <a:t>Accomplish this by using Open API’s, in an Open Architecture, employing Reusable HIT Components to:</a:t>
            </a:r>
          </a:p>
          <a:p>
            <a:pPr lvl="1"/>
            <a:r>
              <a:rPr lang="en-US" dirty="0"/>
              <a:t>Reduce the</a:t>
            </a:r>
            <a:r>
              <a:rPr lang="en-US" baseline="0" dirty="0"/>
              <a:t> difficulty and complexity of learning how to build new HIT applications</a:t>
            </a:r>
          </a:p>
          <a:p>
            <a:pPr lvl="1"/>
            <a:r>
              <a:rPr lang="en-US" baseline="0" dirty="0"/>
              <a:t>Allow new developers, designers, maintainers,</a:t>
            </a:r>
            <a:r>
              <a:rPr lang="en-US" dirty="0"/>
              <a:t> and the investors who develop the organizations that supply HIT products to succeed in the HIT industry</a:t>
            </a:r>
          </a:p>
          <a:p>
            <a:pPr marL="457200" lvl="1" indent="0">
              <a:buNone/>
            </a:pPr>
            <a:r>
              <a:rPr lang="en-US" dirty="0"/>
              <a:t>… by opening the HIT market to new developers with existing IT skills, and reducing the risk in investing in HIT; while increasing competition to lower cost and increasing value </a:t>
            </a:r>
          </a:p>
        </p:txBody>
      </p:sp>
    </p:spTree>
    <p:extLst>
      <p:ext uri="{BB962C8B-B14F-4D97-AF65-F5344CB8AC3E}">
        <p14:creationId xmlns:p14="http://schemas.microsoft.com/office/powerpoint/2010/main" val="234291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A0DF-874E-4476-8C46-379FBB9DBC46}"/>
              </a:ext>
            </a:extLst>
          </p:cNvPr>
          <p:cNvSpPr>
            <a:spLocks noGrp="1"/>
          </p:cNvSpPr>
          <p:nvPr>
            <p:ph type="title"/>
          </p:nvPr>
        </p:nvSpPr>
        <p:spPr/>
        <p:txBody>
          <a:bodyPr/>
          <a:lstStyle/>
          <a:p>
            <a:pPr lvl="0"/>
            <a:r>
              <a:rPr lang="en-US" dirty="0"/>
              <a:t>The Open API/Open Architecture Approach</a:t>
            </a:r>
          </a:p>
        </p:txBody>
      </p:sp>
      <p:sp>
        <p:nvSpPr>
          <p:cNvPr id="3" name="Content Placeholder 2">
            <a:extLst>
              <a:ext uri="{FF2B5EF4-FFF2-40B4-BE49-F238E27FC236}">
                <a16:creationId xmlns:a16="http://schemas.microsoft.com/office/drawing/2014/main" id="{6136898B-9AC0-4744-A747-F97FE08C4091}"/>
              </a:ext>
            </a:extLst>
          </p:cNvPr>
          <p:cNvSpPr>
            <a:spLocks noGrp="1"/>
          </p:cNvSpPr>
          <p:nvPr>
            <p:ph idx="1"/>
          </p:nvPr>
        </p:nvSpPr>
        <p:spPr/>
        <p:txBody>
          <a:bodyPr/>
          <a:lstStyle/>
          <a:p>
            <a:pPr lvl="0"/>
            <a:r>
              <a:rPr lang="en-US" dirty="0"/>
              <a:t>Open Architecture and Open API’s</a:t>
            </a:r>
          </a:p>
          <a:p>
            <a:pPr lvl="1"/>
            <a:r>
              <a:rPr lang="en-US" dirty="0"/>
              <a:t>Allowing all participants(?) to contribute to HIT development</a:t>
            </a:r>
          </a:p>
          <a:p>
            <a:pPr lvl="0"/>
            <a:r>
              <a:rPr lang="en-US" dirty="0"/>
              <a:t>Component Based Software Assembly (CBSA)</a:t>
            </a:r>
          </a:p>
          <a:p>
            <a:pPr lvl="1"/>
            <a:r>
              <a:rPr lang="en-US" dirty="0"/>
              <a:t>Reduce cost and increase quality by leveraging quality tested components that have already been developed; instead of re-inventing the wheel</a:t>
            </a:r>
          </a:p>
          <a:p>
            <a:pPr lvl="0"/>
            <a:r>
              <a:rPr lang="en-US" dirty="0"/>
              <a:t>Integrated Development Environments (IDE) and Software </a:t>
            </a:r>
            <a:r>
              <a:rPr lang="en-US" dirty="0" err="1"/>
              <a:t>PlugIns</a:t>
            </a:r>
            <a:r>
              <a:rPr lang="en-US" dirty="0"/>
              <a:t>/Wizards</a:t>
            </a:r>
          </a:p>
          <a:p>
            <a:pPr lvl="1"/>
            <a:r>
              <a:rPr lang="en-US" dirty="0"/>
              <a:t>Reuse design architecture in the same way we reuse individual components; for lower cost, higher quality with the added advantage of greater interoperability</a:t>
            </a:r>
          </a:p>
        </p:txBody>
      </p:sp>
    </p:spTree>
    <p:extLst>
      <p:ext uri="{BB962C8B-B14F-4D97-AF65-F5344CB8AC3E}">
        <p14:creationId xmlns:p14="http://schemas.microsoft.com/office/powerpoint/2010/main" val="90304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EDDA-8A17-41BD-802F-65B8E730C3F1}"/>
              </a:ext>
            </a:extLst>
          </p:cNvPr>
          <p:cNvSpPr>
            <a:spLocks noGrp="1"/>
          </p:cNvSpPr>
          <p:nvPr>
            <p:ph type="title"/>
          </p:nvPr>
        </p:nvSpPr>
        <p:spPr>
          <a:xfrm>
            <a:off x="838200" y="365126"/>
            <a:ext cx="10515600" cy="791646"/>
          </a:xfrm>
        </p:spPr>
        <p:txBody>
          <a:bodyPr>
            <a:normAutofit fontScale="90000"/>
          </a:bodyPr>
          <a:lstStyle/>
          <a:p>
            <a:r>
              <a:rPr lang="en-US" dirty="0"/>
              <a:t>“Reused” System Engineering Terms/Concepts</a:t>
            </a:r>
          </a:p>
        </p:txBody>
      </p:sp>
      <p:sp>
        <p:nvSpPr>
          <p:cNvPr id="3" name="Text Placeholder 2">
            <a:extLst>
              <a:ext uri="{FF2B5EF4-FFF2-40B4-BE49-F238E27FC236}">
                <a16:creationId xmlns:a16="http://schemas.microsoft.com/office/drawing/2014/main" id="{B1E60024-354F-4AC0-A3A0-F8BF0C1C00B7}"/>
              </a:ext>
            </a:extLst>
          </p:cNvPr>
          <p:cNvSpPr>
            <a:spLocks noGrp="1"/>
          </p:cNvSpPr>
          <p:nvPr>
            <p:ph type="body" idx="4294967295"/>
          </p:nvPr>
        </p:nvSpPr>
        <p:spPr>
          <a:xfrm>
            <a:off x="838200" y="1244906"/>
            <a:ext cx="10515600" cy="4932057"/>
          </a:xfrm>
        </p:spPr>
        <p:txBody>
          <a:bodyPr>
            <a:normAutofit fontScale="85000" lnSpcReduction="20000"/>
          </a:bodyPr>
          <a:lstStyle/>
          <a:p>
            <a:r>
              <a:rPr lang="en-US" dirty="0"/>
              <a:t>Application Programming Interface (API)</a:t>
            </a:r>
          </a:p>
          <a:p>
            <a:pPr lvl="1"/>
            <a:r>
              <a:rPr lang="en-US" dirty="0"/>
              <a:t>An interface allowing integration of new software with an existing system</a:t>
            </a:r>
          </a:p>
          <a:p>
            <a:r>
              <a:rPr lang="en-US" dirty="0"/>
              <a:t>Open API</a:t>
            </a:r>
          </a:p>
          <a:p>
            <a:pPr lvl="1"/>
            <a:r>
              <a:rPr lang="en-US" dirty="0"/>
              <a:t> An API that allows integration with multiple similar systems, which supply the same services and function with a common interface</a:t>
            </a:r>
          </a:p>
          <a:p>
            <a:pPr lvl="1"/>
            <a:r>
              <a:rPr lang="en-US" dirty="0"/>
              <a:t>Open API’s can be used to specify a component that is itself Open Source, or components that are proprietary</a:t>
            </a:r>
          </a:p>
          <a:p>
            <a:pPr lvl="0"/>
            <a:r>
              <a:rPr lang="en-US" dirty="0"/>
              <a:t>Open Architecture</a:t>
            </a:r>
          </a:p>
          <a:p>
            <a:pPr lvl="1"/>
            <a:r>
              <a:rPr lang="en-US" dirty="0"/>
              <a:t>A system architecture that leverages multiple Open API’s (as well as proprietary API’s) to define an architecture of multiple similar systems</a:t>
            </a:r>
          </a:p>
          <a:p>
            <a:r>
              <a:rPr lang="en-US" dirty="0"/>
              <a:t>Component Based Software assembly</a:t>
            </a:r>
          </a:p>
          <a:p>
            <a:pPr lvl="1"/>
            <a:r>
              <a:rPr lang="en-US" dirty="0"/>
              <a:t>A approach to build systems from pre-built components using Open API’s &amp; system development toolset, or Integrated Development Environment (IDE)</a:t>
            </a:r>
          </a:p>
          <a:p>
            <a:r>
              <a:rPr lang="en-US" dirty="0"/>
              <a:t>IDE plugins aka Wizards</a:t>
            </a:r>
          </a:p>
          <a:p>
            <a:pPr lvl="1"/>
            <a:r>
              <a:rPr lang="en-US" dirty="0"/>
              <a:t>A application domain (in our case HIT domain) specific customization of an IDE that leverages Open API’s, components that implement those API’s,  an open Architecture, and assembly tools to create new systems in that domain</a:t>
            </a:r>
          </a:p>
        </p:txBody>
      </p:sp>
    </p:spTree>
    <p:extLst>
      <p:ext uri="{BB962C8B-B14F-4D97-AF65-F5344CB8AC3E}">
        <p14:creationId xmlns:p14="http://schemas.microsoft.com/office/powerpoint/2010/main" val="93967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CDD2-B012-4C2D-916F-41DB8AE80372}"/>
              </a:ext>
            </a:extLst>
          </p:cNvPr>
          <p:cNvSpPr>
            <a:spLocks noGrp="1"/>
          </p:cNvSpPr>
          <p:nvPr>
            <p:ph type="title"/>
          </p:nvPr>
        </p:nvSpPr>
        <p:spPr/>
        <p:txBody>
          <a:bodyPr/>
          <a:lstStyle/>
          <a:p>
            <a:r>
              <a:rPr lang="en-US" dirty="0"/>
              <a:t>Component Based Software Assembly (CBSA)</a:t>
            </a:r>
          </a:p>
        </p:txBody>
      </p:sp>
      <p:sp>
        <p:nvSpPr>
          <p:cNvPr id="3" name="Text Placeholder 2">
            <a:extLst>
              <a:ext uri="{FF2B5EF4-FFF2-40B4-BE49-F238E27FC236}">
                <a16:creationId xmlns:a16="http://schemas.microsoft.com/office/drawing/2014/main" id="{386732C3-E0AB-4807-96FA-1FCB3696107E}"/>
              </a:ext>
            </a:extLst>
          </p:cNvPr>
          <p:cNvSpPr>
            <a:spLocks noGrp="1"/>
          </p:cNvSpPr>
          <p:nvPr>
            <p:ph type="body" idx="4294967295"/>
          </p:nvPr>
        </p:nvSpPr>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kern="1200" dirty="0">
                <a:solidFill>
                  <a:schemeClr val="tx1"/>
                </a:solidFill>
                <a:effectLst/>
                <a:latin typeface="+mn-lt"/>
                <a:ea typeface="+mn-ea"/>
                <a:cs typeface="+mn-cs"/>
              </a:rPr>
              <a:t>Examples of building from kits, versus building from “frameworks”</a:t>
            </a:r>
          </a:p>
          <a:p>
            <a:pPr lvl="1">
              <a:spcBef>
                <a:spcPts val="1000"/>
              </a:spcBef>
            </a:pPr>
            <a:r>
              <a:rPr lang="en-US" kern="1200" dirty="0">
                <a:solidFill>
                  <a:schemeClr val="tx1"/>
                </a:solidFill>
                <a:effectLst/>
                <a:latin typeface="+mn-lt"/>
                <a:ea typeface="+mn-ea"/>
                <a:cs typeface="+mn-cs"/>
              </a:rPr>
              <a:t>BTW, we need a better term then “frameworks”</a:t>
            </a:r>
          </a:p>
          <a:p>
            <a:r>
              <a:rPr lang="en-US" dirty="0"/>
              <a:t>CBSA build news products from:</a:t>
            </a:r>
          </a:p>
          <a:p>
            <a:pPr lvl="1"/>
            <a:r>
              <a:rPr lang="en-US" dirty="0"/>
              <a:t>A set of reusable software components, each of which implements a part of a HIT application which multiple systems have in common (e.g.ID patient, or create appointment, or list available radiology studies for a specific patient)</a:t>
            </a:r>
          </a:p>
          <a:p>
            <a:pPr lvl="1"/>
            <a:r>
              <a:rPr lang="en-US" dirty="0"/>
              <a:t>A set of “Open API’s”, each of which allows us to control a set  of reusable software components which perform similar functions</a:t>
            </a:r>
          </a:p>
          <a:p>
            <a:pPr lvl="2"/>
            <a:r>
              <a:rPr lang="en-US" dirty="0"/>
              <a:t>Each individual component which supplies the functions defined in the Open API is an implementation, or instantiation of that Open AP</a:t>
            </a:r>
          </a:p>
          <a:p>
            <a:pPr lvl="1"/>
            <a:r>
              <a:rPr lang="en-US" dirty="0"/>
              <a:t>An Open Architecture, which is an architecture of a HIT application which uses Open API’s to integrate multiple reusable components together to build MULTIPLE applications</a:t>
            </a:r>
          </a:p>
          <a:p>
            <a:pPr lvl="1"/>
            <a:r>
              <a:rPr lang="en-US" dirty="0"/>
              <a:t>Tools and guidance in how to use CBSA resources to build applications</a:t>
            </a:r>
          </a:p>
        </p:txBody>
      </p:sp>
    </p:spTree>
    <p:extLst>
      <p:ext uri="{BB962C8B-B14F-4D97-AF65-F5344CB8AC3E}">
        <p14:creationId xmlns:p14="http://schemas.microsoft.com/office/powerpoint/2010/main" val="221422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448D-8A20-4FAD-A6F6-F1776E5C5519}"/>
              </a:ext>
            </a:extLst>
          </p:cNvPr>
          <p:cNvSpPr>
            <a:spLocks noGrp="1"/>
          </p:cNvSpPr>
          <p:nvPr>
            <p:ph type="title"/>
          </p:nvPr>
        </p:nvSpPr>
        <p:spPr/>
        <p:txBody>
          <a:bodyPr/>
          <a:lstStyle/>
          <a:p>
            <a:r>
              <a:rPr lang="en-US" sz="4400" kern="1200" dirty="0">
                <a:solidFill>
                  <a:schemeClr val="tx1"/>
                </a:solidFill>
                <a:effectLst/>
                <a:latin typeface="+mj-lt"/>
                <a:ea typeface="+mj-ea"/>
                <a:cs typeface="+mj-cs"/>
              </a:rPr>
              <a:t>Component Based Software Assembly</a:t>
            </a:r>
            <a:br>
              <a:rPr lang="en-US" sz="4400" kern="1200" dirty="0">
                <a:solidFill>
                  <a:schemeClr val="tx1"/>
                </a:solidFill>
                <a:effectLst/>
                <a:latin typeface="+mj-lt"/>
                <a:ea typeface="+mj-ea"/>
                <a:cs typeface="+mj-cs"/>
              </a:rPr>
            </a:br>
            <a:r>
              <a:rPr lang="en-US" sz="4400" kern="1200" dirty="0">
                <a:solidFill>
                  <a:schemeClr val="tx1"/>
                </a:solidFill>
                <a:effectLst/>
                <a:latin typeface="+mj-lt"/>
                <a:ea typeface="+mj-ea"/>
                <a:cs typeface="+mj-cs"/>
              </a:rPr>
              <a:t>Defined by Analogy</a:t>
            </a:r>
            <a:endParaRPr lang="en-US" dirty="0"/>
          </a:p>
        </p:txBody>
      </p:sp>
      <p:sp>
        <p:nvSpPr>
          <p:cNvPr id="3" name="Text Placeholder 2">
            <a:extLst>
              <a:ext uri="{FF2B5EF4-FFF2-40B4-BE49-F238E27FC236}">
                <a16:creationId xmlns:a16="http://schemas.microsoft.com/office/drawing/2014/main" id="{8FEFF1B6-F64A-4333-AA12-6FC7629BBA95}"/>
              </a:ext>
            </a:extLst>
          </p:cNvPr>
          <p:cNvSpPr>
            <a:spLocks noGrp="1"/>
          </p:cNvSpPr>
          <p:nvPr>
            <p:ph type="body" idx="4294967295"/>
          </p:nvPr>
        </p:nvSpPr>
        <p:spPr/>
        <p:txBody>
          <a:bodyPr/>
          <a:lstStyle/>
          <a:p>
            <a:pPr lvl="0"/>
            <a:r>
              <a:rPr lang="en-US" dirty="0"/>
              <a:t>Model Trains Example</a:t>
            </a:r>
          </a:p>
          <a:p>
            <a:pPr lvl="0"/>
            <a:r>
              <a:rPr lang="en-US" dirty="0"/>
              <a:t>Electronics Example</a:t>
            </a:r>
          </a:p>
        </p:txBody>
      </p:sp>
    </p:spTree>
    <p:extLst>
      <p:ext uri="{BB962C8B-B14F-4D97-AF65-F5344CB8AC3E}">
        <p14:creationId xmlns:p14="http://schemas.microsoft.com/office/powerpoint/2010/main" val="110145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2FB8-4278-42D8-A97C-CBAC852D2B98}"/>
              </a:ext>
            </a:extLst>
          </p:cNvPr>
          <p:cNvSpPr>
            <a:spLocks noGrp="1"/>
          </p:cNvSpPr>
          <p:nvPr>
            <p:ph type="title"/>
          </p:nvPr>
        </p:nvSpPr>
        <p:spPr/>
        <p:txBody>
          <a:bodyPr/>
          <a:lstStyle/>
          <a:p>
            <a:r>
              <a:rPr lang="en-US" dirty="0"/>
              <a:t>Model Train Components</a:t>
            </a:r>
          </a:p>
        </p:txBody>
      </p:sp>
      <p:pic>
        <p:nvPicPr>
          <p:cNvPr id="5" name="Picture 4">
            <a:extLst>
              <a:ext uri="{FF2B5EF4-FFF2-40B4-BE49-F238E27FC236}">
                <a16:creationId xmlns:a16="http://schemas.microsoft.com/office/drawing/2014/main" id="{0F146DC0-0C70-471B-8778-96EF4922D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1" y="1436688"/>
            <a:ext cx="6212416" cy="4659312"/>
          </a:xfrm>
          <a:prstGeom prst="rect">
            <a:avLst/>
          </a:prstGeom>
        </p:spPr>
      </p:pic>
      <p:pic>
        <p:nvPicPr>
          <p:cNvPr id="7" name="Picture 6">
            <a:extLst>
              <a:ext uri="{FF2B5EF4-FFF2-40B4-BE49-F238E27FC236}">
                <a16:creationId xmlns:a16="http://schemas.microsoft.com/office/drawing/2014/main" id="{3B1010DE-8BBD-46A3-A66F-F233B4843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280" y="2387600"/>
            <a:ext cx="6350000" cy="4216400"/>
          </a:xfrm>
          <a:prstGeom prst="rect">
            <a:avLst/>
          </a:prstGeom>
        </p:spPr>
      </p:pic>
    </p:spTree>
    <p:extLst>
      <p:ext uri="{BB962C8B-B14F-4D97-AF65-F5344CB8AC3E}">
        <p14:creationId xmlns:p14="http://schemas.microsoft.com/office/powerpoint/2010/main" val="200590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8A7F82-6C91-42E5-84A3-67D71B7BD151}"/>
              </a:ext>
            </a:extLst>
          </p:cNvPr>
          <p:cNvSpPr/>
          <p:nvPr/>
        </p:nvSpPr>
        <p:spPr>
          <a:xfrm>
            <a:off x="4704080" y="4567745"/>
            <a:ext cx="6482080" cy="644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This is the interface</a:t>
            </a:r>
          </a:p>
        </p:txBody>
      </p:sp>
      <p:sp>
        <p:nvSpPr>
          <p:cNvPr id="2" name="Title 1">
            <a:extLst>
              <a:ext uri="{FF2B5EF4-FFF2-40B4-BE49-F238E27FC236}">
                <a16:creationId xmlns:a16="http://schemas.microsoft.com/office/drawing/2014/main" id="{1969950A-F541-46A0-B27E-968C0284FCE3}"/>
              </a:ext>
            </a:extLst>
          </p:cNvPr>
          <p:cNvSpPr>
            <a:spLocks noGrp="1"/>
          </p:cNvSpPr>
          <p:nvPr>
            <p:ph type="title"/>
          </p:nvPr>
        </p:nvSpPr>
        <p:spPr>
          <a:xfrm>
            <a:off x="274320" y="365125"/>
            <a:ext cx="11653520" cy="1325563"/>
          </a:xfrm>
        </p:spPr>
        <p:txBody>
          <a:bodyPr/>
          <a:lstStyle/>
          <a:p>
            <a:r>
              <a:rPr lang="en-US" dirty="0"/>
              <a:t>Model Train Open</a:t>
            </a:r>
            <a:r>
              <a:rPr lang="en-US" baseline="0" dirty="0"/>
              <a:t> Architecture(s) – one per gauge</a:t>
            </a:r>
            <a:endParaRPr lang="en-US" dirty="0"/>
          </a:p>
        </p:txBody>
      </p:sp>
      <p:pic>
        <p:nvPicPr>
          <p:cNvPr id="4" name="Picture 3">
            <a:extLst>
              <a:ext uri="{FF2B5EF4-FFF2-40B4-BE49-F238E27FC236}">
                <a16:creationId xmlns:a16="http://schemas.microsoft.com/office/drawing/2014/main" id="{70A532AA-3DAE-4BFD-8BF2-FE67209B2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60" y="1690688"/>
            <a:ext cx="3799090" cy="3206432"/>
          </a:xfrm>
          <a:prstGeom prst="rect">
            <a:avLst/>
          </a:prstGeom>
        </p:spPr>
      </p:pic>
      <p:pic>
        <p:nvPicPr>
          <p:cNvPr id="6" name="Picture 5">
            <a:extLst>
              <a:ext uri="{FF2B5EF4-FFF2-40B4-BE49-F238E27FC236}">
                <a16:creationId xmlns:a16="http://schemas.microsoft.com/office/drawing/2014/main" id="{10B9B14C-2785-4033-AEBA-B6BCFE9E1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920" y="1426528"/>
            <a:ext cx="4185920" cy="3141217"/>
          </a:xfrm>
          <a:prstGeom prst="rect">
            <a:avLst/>
          </a:prstGeom>
        </p:spPr>
      </p:pic>
      <p:pic>
        <p:nvPicPr>
          <p:cNvPr id="8" name="Picture 7">
            <a:extLst>
              <a:ext uri="{FF2B5EF4-FFF2-40B4-BE49-F238E27FC236}">
                <a16:creationId xmlns:a16="http://schemas.microsoft.com/office/drawing/2014/main" id="{4E670EB1-3093-47C2-B7AB-4CDE14CC6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081" y="4285424"/>
            <a:ext cx="3344505" cy="1792224"/>
          </a:xfrm>
          <a:prstGeom prst="rect">
            <a:avLst/>
          </a:prstGeom>
        </p:spPr>
      </p:pic>
    </p:spTree>
    <p:extLst>
      <p:ext uri="{BB962C8B-B14F-4D97-AF65-F5344CB8AC3E}">
        <p14:creationId xmlns:p14="http://schemas.microsoft.com/office/powerpoint/2010/main" val="408883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2453</TotalTime>
  <Words>1131</Words>
  <Application>Microsoft Office PowerPoint</Application>
  <PresentationFormat>Widescreen</PresentationFormat>
  <Paragraphs>101</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Verdana</vt:lpstr>
      <vt:lpstr>Office Theme</vt:lpstr>
      <vt:lpstr>Open API and Open Architecture Working Group (OA2-WG) *DRAFT*</vt:lpstr>
      <vt:lpstr>Agenda for February 20, 2019</vt:lpstr>
      <vt:lpstr>Goals for Healthcare IT Products</vt:lpstr>
      <vt:lpstr>The Open API/Open Architecture Approach</vt:lpstr>
      <vt:lpstr>“Reused” System Engineering Terms/Concepts</vt:lpstr>
      <vt:lpstr>Component Based Software Assembly (CBSA)</vt:lpstr>
      <vt:lpstr>Component Based Software Assembly Defined by Analogy</vt:lpstr>
      <vt:lpstr>Model Train Components</vt:lpstr>
      <vt:lpstr>Model Train Open Architecture(s) – one per gauge</vt:lpstr>
      <vt:lpstr>Electronic Components </vt:lpstr>
      <vt:lpstr>Categorized Electronic Components</vt:lpstr>
      <vt:lpstr>An Open Architecture for Electronics (2 actually) </vt:lpstr>
      <vt:lpstr>Our “Framework”, a HIT Open Architecture</vt:lpstr>
      <vt:lpstr>Time to get to work, ready?</vt:lpstr>
      <vt:lpstr>Using CBSA to Build New Apps from Open Architecture</vt:lpstr>
      <vt:lpstr>What are our standards interfaces, aka HIT Open API’s?</vt:lpstr>
      <vt:lpstr>hat are our HIT CBSA reusable components?</vt:lpstr>
      <vt:lpstr>What are our HIT CBSA reusable components, the implementations of those Open API’s?</vt:lpstr>
      <vt:lpstr>What is our Open Architecture?</vt:lpstr>
      <vt:lpstr>What tools and guidance will we collect and/or create?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Open Architecture (COA)</dc:title>
  <dc:creator>Thomas</dc:creator>
  <cp:lastModifiedBy>Anthony Fischetti</cp:lastModifiedBy>
  <cp:revision>74</cp:revision>
  <cp:lastPrinted>2018-08-24T02:32:09Z</cp:lastPrinted>
  <dcterms:created xsi:type="dcterms:W3CDTF">2018-08-21T14:27:18Z</dcterms:created>
  <dcterms:modified xsi:type="dcterms:W3CDTF">2019-02-21T13:13:22Z</dcterms:modified>
</cp:coreProperties>
</file>