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46"/>
  </p:notesMasterIdLst>
  <p:sldIdLst>
    <p:sldId id="256" r:id="rId6"/>
    <p:sldId id="259" r:id="rId7"/>
    <p:sldId id="263" r:id="rId8"/>
    <p:sldId id="276" r:id="rId9"/>
    <p:sldId id="265" r:id="rId10"/>
    <p:sldId id="291" r:id="rId11"/>
    <p:sldId id="292" r:id="rId12"/>
    <p:sldId id="293" r:id="rId13"/>
    <p:sldId id="266" r:id="rId14"/>
    <p:sldId id="317" r:id="rId15"/>
    <p:sldId id="290" r:id="rId16"/>
    <p:sldId id="277" r:id="rId17"/>
    <p:sldId id="278" r:id="rId18"/>
    <p:sldId id="281" r:id="rId19"/>
    <p:sldId id="289" r:id="rId20"/>
    <p:sldId id="294" r:id="rId21"/>
    <p:sldId id="282" r:id="rId22"/>
    <p:sldId id="287" r:id="rId23"/>
    <p:sldId id="295" r:id="rId24"/>
    <p:sldId id="296" r:id="rId25"/>
    <p:sldId id="297" r:id="rId26"/>
    <p:sldId id="298" r:id="rId27"/>
    <p:sldId id="299" r:id="rId28"/>
    <p:sldId id="300" r:id="rId29"/>
    <p:sldId id="301" r:id="rId30"/>
    <p:sldId id="302" r:id="rId31"/>
    <p:sldId id="303" r:id="rId32"/>
    <p:sldId id="304" r:id="rId33"/>
    <p:sldId id="305" r:id="rId34"/>
    <p:sldId id="306" r:id="rId35"/>
    <p:sldId id="307" r:id="rId36"/>
    <p:sldId id="308" r:id="rId37"/>
    <p:sldId id="309" r:id="rId38"/>
    <p:sldId id="310" r:id="rId39"/>
    <p:sldId id="311" r:id="rId40"/>
    <p:sldId id="312" r:id="rId41"/>
    <p:sldId id="313" r:id="rId42"/>
    <p:sldId id="314" r:id="rId43"/>
    <p:sldId id="315" r:id="rId44"/>
    <p:sldId id="316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75" autoAdjust="0"/>
    <p:restoredTop sz="96271"/>
  </p:normalViewPr>
  <p:slideViewPr>
    <p:cSldViewPr snapToGrid="0" showGuides="1">
      <p:cViewPr varScale="1">
        <p:scale>
          <a:sx n="126" d="100"/>
          <a:sy n="126" d="100"/>
        </p:scale>
        <p:origin x="600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FDBB0-F107-424F-B555-DF1BB175D020}" type="datetimeFigureOut">
              <a:rPr lang="en-US" smtClean="0"/>
              <a:t>1/25/18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DA94EC-5A2E-1648-9C2D-4B2CDC5221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872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Approved for Public Release; Distribution Unlimited. Case Number 16-2025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A94EC-5A2E-1648-9C2D-4B2CDC5221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077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there we have a conditional</a:t>
            </a:r>
            <a:r>
              <a:rPr lang="en-US" baseline="0" dirty="0"/>
              <a:t> transition based on the patient’s gender, which in this case is Male so we transition to the state named Male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34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we’re at the Male state, which has</a:t>
            </a:r>
            <a:r>
              <a:rPr lang="en-US" baseline="0" dirty="0"/>
              <a:t> a distributed transition of 91% to the terminal state and around 8.6% to the Pre-appendicitis state. According to the NIH, about 8.6% of men get appendicitis in their lifetimes.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6862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 we roll a die/flip</a:t>
            </a:r>
            <a:r>
              <a:rPr lang="en-US" baseline="0" dirty="0"/>
              <a:t> a coin, and this patient goes on to the Pre-appendicitis state.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084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from the </a:t>
            </a:r>
            <a:r>
              <a:rPr lang="en-US" dirty="0" err="1"/>
              <a:t>pre_appendicitis</a:t>
            </a:r>
            <a:r>
              <a:rPr lang="en-US" dirty="0"/>
              <a:t> state, we have another</a:t>
            </a:r>
            <a:r>
              <a:rPr lang="en-US" baseline="0" dirty="0"/>
              <a:t> distributed transition so we do another dice 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754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patient goes into the “Ages_65_plus” state. Per</a:t>
            </a:r>
            <a:r>
              <a:rPr lang="en-US" baseline="0" dirty="0"/>
              <a:t> the NIH approximately 9.3% of appendicitis cases happen in people over the age of 65.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009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from the Ages_65_Plus state, this is a “Delay” state, so the system does</a:t>
            </a:r>
            <a:r>
              <a:rPr lang="en-US" baseline="0" dirty="0"/>
              <a:t> another dice roll to pick a time between 65 and 99 years to decide when to proceed. In this example I have the system pick a little over 66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4962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now we’re 66 years in the future,</a:t>
            </a:r>
            <a:r>
              <a:rPr lang="en-US" baseline="0" dirty="0"/>
              <a:t> the baby is all grown up, and we’ve moved into the Appendicitis state. This is a </a:t>
            </a:r>
            <a:r>
              <a:rPr lang="en-US" baseline="0" dirty="0" err="1"/>
              <a:t>ConditionOnset</a:t>
            </a:r>
            <a:r>
              <a:rPr lang="en-US" baseline="0" dirty="0"/>
              <a:t> state, which means the condition exists in the patient but hasn’t necessarily been diagnosed yet. In this case we’ll diagnose it at the encounter later in the module.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6608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from the Appendicitis</a:t>
            </a:r>
            <a:r>
              <a:rPr lang="en-US" baseline="0" dirty="0"/>
              <a:t> state, there’s a 70% chance of going straight to the Emergency room encounter, of a 30% chance of the appendix rupturing. We do another dice roll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0293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 patient goes to the Rupture state, which again</a:t>
            </a:r>
            <a:r>
              <a:rPr lang="en-US" baseline="0" dirty="0"/>
              <a:t> is a </a:t>
            </a:r>
            <a:r>
              <a:rPr lang="en-US" baseline="0" dirty="0" err="1"/>
              <a:t>ConditionOnset</a:t>
            </a:r>
            <a:r>
              <a:rPr lang="en-US" baseline="0" dirty="0"/>
              <a:t> state that hasn’t been diagnosed yet.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7526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then we go forward to the Encounter state, for the Emergency</a:t>
            </a:r>
            <a:r>
              <a:rPr lang="en-US" baseline="0" dirty="0"/>
              <a:t> Room. Here, the previous conditions are diagnosed and added to the medical record.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2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A94EC-5A2E-1648-9C2D-4B2CDC5221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95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93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81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146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3575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537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690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7059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61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Years of Life Lost is from the Global Burden of Disease (GBD)</a:t>
            </a:r>
            <a:r>
              <a:rPr lang="en-US" baseline="0" dirty="0"/>
              <a:t> for the United States in 2015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A94EC-5A2E-1648-9C2D-4B2CDC5221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03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control states manage starting, terminating, and delaying the progression through a module state machine. Control states are also used to conditionally control module flow and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read/write attributes on the patient.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9007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Clinical states introduce encounters, symptoms, conditions, medications, observations,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care plans to the EHR.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464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1488</a:t>
            </a:r>
            <a:r>
              <a:rPr lang="en-US" baseline="0" dirty="0"/>
              <a:t> nodes</a:t>
            </a:r>
          </a:p>
          <a:p>
            <a:r>
              <a:rPr lang="en-US" baseline="0" dirty="0"/>
              <a:t>Red outline is Appendicitis module from previous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A94EC-5A2E-1648-9C2D-4B2CDC5221F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413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DA94EC-5A2E-1648-9C2D-4B2CDC5221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202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up at the top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703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Modules always</a:t>
            </a:r>
            <a:r>
              <a:rPr lang="en-US" baseline="0" dirty="0"/>
              <a:t> start at an “Initial”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5F6FB-E5A3-4648-BD70-CD8965F742C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253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6314380" y="6533104"/>
            <a:ext cx="25506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© 2017</a:t>
            </a:r>
            <a:r>
              <a:rPr lang="en-US" altLang="en-US" sz="8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The MITRE Corporation. All rights reserved.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83116" y="2568939"/>
            <a:ext cx="5741509" cy="389922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 spc="0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en-US" dirty="0"/>
              <a:t>Author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57146" y="368932"/>
            <a:ext cx="7246620" cy="1981200"/>
          </a:xfrm>
        </p:spPr>
        <p:txBody>
          <a:bodyPr anchor="b" anchorCtr="0">
            <a:normAutofit/>
          </a:bodyPr>
          <a:lstStyle>
            <a:lvl1pPr algn="l">
              <a:lnSpc>
                <a:spcPts val="4400"/>
              </a:lnSpc>
              <a:defRPr sz="4000" b="1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0"/>
            <a:ext cx="407324" cy="2398143"/>
          </a:xfrm>
          <a:prstGeom prst="rect">
            <a:avLst/>
          </a:prstGeom>
          <a:solidFill>
            <a:srgbClr val="C1CD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823649" y="2448468"/>
            <a:ext cx="7944793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C1CD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 userDrawn="1"/>
        </p:nvSpPr>
        <p:spPr bwMode="auto">
          <a:xfrm>
            <a:off x="0" y="2510287"/>
            <a:ext cx="407324" cy="434771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823649" y="6534227"/>
            <a:ext cx="7944793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C1CD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33" y="6250820"/>
            <a:ext cx="670505" cy="24382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51" y="76200"/>
            <a:ext cx="4572000" cy="24764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F9E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Verdana" pitchFamily="34" charset="0"/>
              </a:rPr>
              <a:t>Organization Name Here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086100"/>
            <a:ext cx="2562225" cy="447675"/>
          </a:xfr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None/>
              <a:defRPr lang="en-US" sz="1800" b="1" kern="1200" spc="0" baseline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0">
              <a:buNone/>
              <a:defRPr/>
            </a:lvl2pPr>
            <a:lvl3pPr marL="515938" indent="0">
              <a:buNone/>
              <a:defRPr/>
            </a:lvl3pPr>
            <a:lvl4pPr marL="801688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17" name="Footer Placeholder 4"/>
          <p:cNvSpPr txBox="1">
            <a:spLocks/>
          </p:cNvSpPr>
          <p:nvPr userDrawn="1"/>
        </p:nvSpPr>
        <p:spPr>
          <a:xfrm>
            <a:off x="571421" y="6613872"/>
            <a:ext cx="3809035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Approved for Public Release; Distribution Unlimited. Case Number 16-2025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1" y="0"/>
            <a:ext cx="400049" cy="6858000"/>
            <a:chOff x="1" y="0"/>
            <a:chExt cx="380999" cy="6858000"/>
          </a:xfrm>
        </p:grpSpPr>
        <p:sp>
          <p:nvSpPr>
            <p:cNvPr id="17" name="Rectangle 16"/>
            <p:cNvSpPr/>
            <p:nvPr/>
          </p:nvSpPr>
          <p:spPr bwMode="auto">
            <a:xfrm>
              <a:off x="1" y="0"/>
              <a:ext cx="380999" cy="3276600"/>
            </a:xfrm>
            <a:prstGeom prst="rect">
              <a:avLst/>
            </a:prstGeom>
            <a:solidFill>
              <a:srgbClr val="C1CD2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783" rtl="0" eaLnBrk="0" fontAlgn="base" latinLnBrk="0" hangingPunct="0">
                <a:lnSpc>
                  <a:spcPts val="1875"/>
                </a:lnSpc>
                <a:spcBef>
                  <a:spcPct val="0"/>
                </a:spcBef>
                <a:spcAft>
                  <a:spcPts val="75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" y="3505200"/>
              <a:ext cx="380999" cy="33528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783" rtl="0" eaLnBrk="0" fontAlgn="base" latinLnBrk="0" hangingPunct="0">
                <a:lnSpc>
                  <a:spcPts val="1875"/>
                </a:lnSpc>
                <a:spcBef>
                  <a:spcPct val="0"/>
                </a:spcBef>
                <a:spcAft>
                  <a:spcPts val="75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514350" y="2523068"/>
            <a:ext cx="8115300" cy="1803399"/>
          </a:xfrm>
        </p:spPr>
        <p:txBody>
          <a:bodyPr anchor="ctr" anchorCtr="0">
            <a:noAutofit/>
          </a:bodyPr>
          <a:lstStyle>
            <a:lvl1pPr algn="ctr">
              <a:lnSpc>
                <a:spcPts val="3300"/>
              </a:lnSpc>
              <a:defRPr sz="3000" b="1">
                <a:solidFill>
                  <a:schemeClr val="tx2"/>
                </a:solidFill>
                <a:latin typeface="Arial" pitchFamily="34" charset="0"/>
                <a:cs typeface="Times New Roman" pitchFamily="18" charset="0"/>
              </a:defRPr>
            </a:lvl1pPr>
          </a:lstStyle>
          <a:p>
            <a:r>
              <a:rPr lang="en-US" dirty="0"/>
              <a:t>Divider Slide – Section Title here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43751" y="64177"/>
            <a:ext cx="160421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en-US" sz="750" dirty="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750" dirty="0">
                <a:latin typeface="Arial" pitchFamily="34" charset="0"/>
              </a:rPr>
              <a:t> </a:t>
            </a:r>
            <a:fld id="{295008BC-DA31-4D19-837B-EFA4386B05F5}" type="slidenum">
              <a:rPr lang="en-US" sz="75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pPr marL="0" marR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750" dirty="0">
                <a:latin typeface="Arial" pitchFamily="34" charset="0"/>
              </a:rPr>
              <a:t> </a:t>
            </a:r>
            <a:r>
              <a:rPr lang="en-US" sz="750" dirty="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750" dirty="0">
                <a:ea typeface="Verdana" pitchFamily="34" charset="0"/>
                <a:cs typeface="Verdana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150" y="6477000"/>
            <a:ext cx="502879" cy="243820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514350" y="2057400"/>
            <a:ext cx="805815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tx2"/>
                </a:gs>
                <a:gs pos="77000">
                  <a:schemeClr val="tx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>
            <a:off x="514350" y="4800600"/>
            <a:ext cx="8058150" cy="0"/>
          </a:xfrm>
          <a:prstGeom prst="line">
            <a:avLst/>
          </a:prstGeom>
          <a:ln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tx2"/>
                </a:gs>
                <a:gs pos="77000">
                  <a:schemeClr val="tx2"/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 userDrawn="1"/>
        </p:nvGrpSpPr>
        <p:grpSpPr>
          <a:xfrm>
            <a:off x="8749863" y="0"/>
            <a:ext cx="400049" cy="6858000"/>
            <a:chOff x="1" y="0"/>
            <a:chExt cx="380999" cy="685800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1" y="0"/>
              <a:ext cx="380999" cy="3276600"/>
            </a:xfrm>
            <a:prstGeom prst="rect">
              <a:avLst/>
            </a:prstGeom>
            <a:solidFill>
              <a:srgbClr val="C1CD23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783" rtl="0" eaLnBrk="0" fontAlgn="base" latinLnBrk="0" hangingPunct="0">
                <a:lnSpc>
                  <a:spcPts val="1875"/>
                </a:lnSpc>
                <a:spcBef>
                  <a:spcPct val="0"/>
                </a:spcBef>
                <a:spcAft>
                  <a:spcPts val="75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1" y="3505200"/>
              <a:ext cx="380999" cy="3352800"/>
            </a:xfrm>
            <a:prstGeom prst="rect">
              <a:avLst/>
            </a:prstGeom>
            <a:solidFill>
              <a:schemeClr val="tx2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685783" rtl="0" eaLnBrk="0" fontAlgn="base" latinLnBrk="0" hangingPunct="0">
                <a:lnSpc>
                  <a:spcPts val="1875"/>
                </a:lnSpc>
                <a:spcBef>
                  <a:spcPct val="0"/>
                </a:spcBef>
                <a:spcAft>
                  <a:spcPts val="750"/>
                </a:spcAft>
                <a:buClr>
                  <a:srgbClr val="FDAA03"/>
                </a:buClr>
                <a:buSzTx/>
                <a:buFontTx/>
                <a:buNone/>
                <a:tabLst/>
              </a:pPr>
              <a:endParaRPr kumimoji="0" lang="en-US" sz="1350" b="1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746254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Slide -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6230" y="6540147"/>
            <a:ext cx="502879" cy="24382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28650" y="6629401"/>
            <a:ext cx="5007769" cy="923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altLang="en-US" sz="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© 2017 The MITRE Corporation. All Rights Reserved. | Approved for Public Release; Distribution Unlimited. Case Number 16-2025</a:t>
            </a:r>
            <a:endParaRPr lang="en-US" sz="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98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lnSpc>
                <a:spcPts val="3200"/>
              </a:lnSpc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49625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spcAft>
                <a:spcPts val="600"/>
              </a:spcAft>
              <a:defRPr lang="en-US" smtClean="0"/>
            </a:lvl1pPr>
            <a:lvl2pPr>
              <a:spcAft>
                <a:spcPts val="600"/>
              </a:spcAft>
              <a:defRPr lang="en-US" smtClean="0"/>
            </a:lvl2pPr>
            <a:lvl3pPr>
              <a:spcAft>
                <a:spcPts val="600"/>
              </a:spcAft>
              <a:defRPr lang="en-US" smtClean="0"/>
            </a:lvl3pPr>
            <a:lvl4pPr marL="1027113" indent="-280988">
              <a:buClr>
                <a:schemeClr val="tx2"/>
              </a:buClr>
              <a:defRPr lang="en-US" smtClean="0"/>
            </a:lvl4pPr>
            <a:lvl5pPr marL="1319213" indent="-228600">
              <a:buClr>
                <a:schemeClr val="tx2"/>
              </a:buClr>
              <a:buSzPct val="60000"/>
              <a:buFont typeface="Wingdings" pitchFamily="2" charset="2"/>
              <a:buChar char="q"/>
              <a:tabLst/>
              <a:defRPr lang="en-US" smtClean="0"/>
            </a:lvl5pPr>
            <a:lvl6pPr marL="1608138" indent="-228600">
              <a:buClr>
                <a:schemeClr val="tx2"/>
              </a:buClr>
              <a:buFont typeface="Helvetica LT Std" pitchFamily="34" charset="0"/>
              <a:buChar char="–"/>
              <a:tabLst/>
              <a:defRPr lang="en-US" smtClean="0"/>
            </a:lvl6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_Title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 userDrawn="1"/>
        </p:nvSpPr>
        <p:spPr>
          <a:xfrm>
            <a:off x="2638425" y="3771900"/>
            <a:ext cx="1760538" cy="207645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790574" y="3771900"/>
            <a:ext cx="1760538" cy="207645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6315076" y="3771900"/>
            <a:ext cx="1760538" cy="207645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30" name="Rectangle 29"/>
          <p:cNvSpPr/>
          <p:nvPr userDrawn="1"/>
        </p:nvSpPr>
        <p:spPr>
          <a:xfrm>
            <a:off x="4467225" y="3771900"/>
            <a:ext cx="1760538" cy="2076450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solidFill>
              <a:schemeClr val="bg1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itchFamily="34" charset="0"/>
            </a:endParaRPr>
          </a:p>
        </p:txBody>
      </p:sp>
      <p:sp>
        <p:nvSpPr>
          <p:cNvPr id="7" name="Text Box 34"/>
          <p:cNvSpPr txBox="1">
            <a:spLocks noChangeArrowheads="1"/>
          </p:cNvSpPr>
          <p:nvPr userDrawn="1"/>
        </p:nvSpPr>
        <p:spPr bwMode="auto">
          <a:xfrm>
            <a:off x="6283922" y="6541093"/>
            <a:ext cx="2581156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© 2017</a:t>
            </a:r>
            <a:r>
              <a:rPr lang="en-US" altLang="en-US" sz="8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</a:t>
            </a:r>
            <a:r>
              <a:rPr lang="en-US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The MITRE Corporation. All rights reserved.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783116" y="2568939"/>
            <a:ext cx="4602163" cy="389922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 spc="0" baseline="0">
                <a:solidFill>
                  <a:schemeClr val="tx2"/>
                </a:solidFill>
                <a:latin typeface="Arial" pitchFamily="34" charset="0"/>
                <a:cs typeface="Calibri" pitchFamily="34" charset="0"/>
              </a:defRPr>
            </a:lvl1pPr>
          </a:lstStyle>
          <a:p>
            <a:r>
              <a:rPr lang="en-US" altLang="en-US" dirty="0"/>
              <a:t>Author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57146" y="368932"/>
            <a:ext cx="7246620" cy="1981200"/>
          </a:xfrm>
        </p:spPr>
        <p:txBody>
          <a:bodyPr anchor="b" anchorCtr="0">
            <a:noAutofit/>
          </a:bodyPr>
          <a:lstStyle>
            <a:lvl1pPr algn="l">
              <a:lnSpc>
                <a:spcPts val="4400"/>
              </a:lnSpc>
              <a:defRPr sz="4000" b="1">
                <a:solidFill>
                  <a:schemeClr val="tx2"/>
                </a:solidFill>
                <a:latin typeface="Arial" pitchFamily="34" charset="0"/>
                <a:cs typeface="Times New Roman" pitchFamily="18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12" name="Rectangle 11"/>
          <p:cNvSpPr/>
          <p:nvPr userDrawn="1"/>
        </p:nvSpPr>
        <p:spPr bwMode="auto">
          <a:xfrm>
            <a:off x="0" y="0"/>
            <a:ext cx="407324" cy="2398143"/>
          </a:xfrm>
          <a:prstGeom prst="rect">
            <a:avLst/>
          </a:prstGeom>
          <a:solidFill>
            <a:srgbClr val="C1CD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Connector 14"/>
          <p:cNvCxnSpPr/>
          <p:nvPr userDrawn="1"/>
        </p:nvCxnSpPr>
        <p:spPr bwMode="auto">
          <a:xfrm>
            <a:off x="823649" y="2448468"/>
            <a:ext cx="7944793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C1CD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ectangle 13"/>
          <p:cNvSpPr/>
          <p:nvPr userDrawn="1"/>
        </p:nvSpPr>
        <p:spPr bwMode="auto">
          <a:xfrm>
            <a:off x="0" y="2510287"/>
            <a:ext cx="407324" cy="434771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6" name="Straight Connector 15"/>
          <p:cNvCxnSpPr/>
          <p:nvPr userDrawn="1"/>
        </p:nvCxnSpPr>
        <p:spPr bwMode="auto">
          <a:xfrm>
            <a:off x="823649" y="6534227"/>
            <a:ext cx="7944793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C1CD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433" y="6250820"/>
            <a:ext cx="670505" cy="24382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747387" y="4391928"/>
            <a:ext cx="9012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Optional</a:t>
            </a:r>
            <a:r>
              <a:rPr lang="en-US" sz="1400" baseline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Image</a:t>
            </a:r>
            <a:endParaRPr lang="en-US" sz="1400" dirty="0">
              <a:latin typeface="Arial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 dirty="0">
                <a:latin typeface="Arial" pitchFamily="34" charset="0"/>
                <a:ea typeface="Verdana" pitchFamily="34" charset="0"/>
                <a:cs typeface="Verdana" pitchFamily="34" charset="0"/>
              </a:rPr>
              <a:t>Here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4867275" y="4391928"/>
            <a:ext cx="9012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Optional</a:t>
            </a:r>
            <a:r>
              <a:rPr lang="en-US" sz="1400" baseline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Image</a:t>
            </a:r>
            <a:endParaRPr lang="en-US" sz="1400" dirty="0">
              <a:latin typeface="Arial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 dirty="0">
                <a:latin typeface="Arial" pitchFamily="34" charset="0"/>
                <a:ea typeface="Verdana" pitchFamily="34" charset="0"/>
                <a:cs typeface="Verdana" pitchFamily="34" charset="0"/>
              </a:rPr>
              <a:t>Here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057525" y="4391928"/>
            <a:ext cx="9012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Optional</a:t>
            </a:r>
            <a:r>
              <a:rPr lang="en-US" sz="1400" baseline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Image</a:t>
            </a:r>
            <a:endParaRPr lang="en-US" sz="1400" dirty="0">
              <a:latin typeface="Arial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 dirty="0">
                <a:latin typeface="Arial" pitchFamily="34" charset="0"/>
                <a:ea typeface="Verdana" pitchFamily="34" charset="0"/>
                <a:cs typeface="Verdana" pitchFamily="34" charset="0"/>
              </a:rPr>
              <a:t>Here</a:t>
            </a:r>
          </a:p>
        </p:txBody>
      </p:sp>
      <p:sp>
        <p:nvSpPr>
          <p:cNvPr id="40" name="TextBox 39"/>
          <p:cNvSpPr txBox="1"/>
          <p:nvPr userDrawn="1"/>
        </p:nvSpPr>
        <p:spPr>
          <a:xfrm>
            <a:off x="1209675" y="4391928"/>
            <a:ext cx="90120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Optional</a:t>
            </a:r>
            <a:r>
              <a:rPr lang="en-US" sz="1400" baseline="0">
                <a:latin typeface="Arial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>
                <a:latin typeface="Arial" pitchFamily="34" charset="0"/>
                <a:ea typeface="Verdana" pitchFamily="34" charset="0"/>
                <a:cs typeface="Verdana" pitchFamily="34" charset="0"/>
              </a:rPr>
              <a:t>Image</a:t>
            </a:r>
            <a:endParaRPr lang="en-US" sz="1400" dirty="0">
              <a:latin typeface="Arial" pitchFamily="34" charset="0"/>
              <a:ea typeface="Verdana" pitchFamily="34" charset="0"/>
              <a:cs typeface="Verdana" pitchFamily="34" charset="0"/>
            </a:endParaRPr>
          </a:p>
          <a:p>
            <a:pPr algn="ctr">
              <a:lnSpc>
                <a:spcPts val="1400"/>
              </a:lnSpc>
              <a:spcAft>
                <a:spcPts val="600"/>
              </a:spcAft>
            </a:pPr>
            <a:r>
              <a:rPr lang="en-US" sz="1400" dirty="0">
                <a:latin typeface="Arial" pitchFamily="34" charset="0"/>
                <a:ea typeface="Verdana" pitchFamily="34" charset="0"/>
                <a:cs typeface="Verdana" pitchFamily="34" charset="0"/>
              </a:rPr>
              <a:t>Here</a:t>
            </a:r>
          </a:p>
        </p:txBody>
      </p:sp>
      <p:sp>
        <p:nvSpPr>
          <p:cNvPr id="41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286251" y="76200"/>
            <a:ext cx="4572000" cy="247649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200"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5F9E"/>
                </a:solidFill>
                <a:effectLst/>
                <a:uLnTx/>
                <a:uFillTx/>
                <a:latin typeface="Arial" pitchFamily="34" charset="0"/>
                <a:ea typeface="Verdana" pitchFamily="34" charset="0"/>
                <a:cs typeface="Verdana" pitchFamily="34" charset="0"/>
              </a:rPr>
              <a:t>Organization Name Here</a:t>
            </a:r>
          </a:p>
        </p:txBody>
      </p:sp>
      <p:sp>
        <p:nvSpPr>
          <p:cNvPr id="42" name="Text Placehold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800100" y="3086100"/>
            <a:ext cx="2562225" cy="447675"/>
          </a:xfr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20000"/>
              <a:buFont typeface="Wingdings" pitchFamily="2" charset="2"/>
              <a:buNone/>
              <a:defRPr lang="en-US" sz="1800" b="1" kern="1200" spc="0" baseline="0" dirty="0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287338" indent="0">
              <a:buNone/>
              <a:defRPr/>
            </a:lvl2pPr>
            <a:lvl3pPr marL="515938" indent="0">
              <a:buNone/>
              <a:defRPr/>
            </a:lvl3pPr>
            <a:lvl4pPr marL="801688" indent="0">
              <a:buNone/>
              <a:defRPr/>
            </a:lvl4pPr>
            <a:lvl5pPr marL="1090613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Footer Placeholder 4"/>
          <p:cNvSpPr txBox="1">
            <a:spLocks/>
          </p:cNvSpPr>
          <p:nvPr userDrawn="1"/>
        </p:nvSpPr>
        <p:spPr>
          <a:xfrm>
            <a:off x="662994" y="6612012"/>
            <a:ext cx="3809035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Approved for Public Release; Distribution Unlimited. Case Number 16-2025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947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 userDrawn="1"/>
        </p:nvCxnSpPr>
        <p:spPr bwMode="auto">
          <a:xfrm>
            <a:off x="838200" y="3276600"/>
            <a:ext cx="7780020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C1CD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 Box 34"/>
          <p:cNvSpPr txBox="1">
            <a:spLocks noChangeArrowheads="1"/>
          </p:cNvSpPr>
          <p:nvPr userDrawn="1"/>
        </p:nvSpPr>
        <p:spPr bwMode="auto">
          <a:xfrm>
            <a:off x="6288502" y="6590252"/>
            <a:ext cx="255069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>
              <a:lnSpc>
                <a:spcPct val="100000"/>
              </a:lnSpc>
              <a:spcAft>
                <a:spcPct val="0"/>
              </a:spcAft>
              <a:buClrTx/>
            </a:pPr>
            <a:r>
              <a:rPr lang="en-US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© 2017</a:t>
            </a:r>
            <a:r>
              <a:rPr lang="en-US" altLang="en-US" sz="800" b="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</a:t>
            </a:r>
            <a:r>
              <a:rPr lang="en-US" alt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The MITRE Corporation. All rights reserved.</a:t>
            </a:r>
          </a:p>
        </p:txBody>
      </p:sp>
      <p:sp>
        <p:nvSpPr>
          <p:cNvPr id="17" name="Rectangle 16"/>
          <p:cNvSpPr/>
          <p:nvPr userDrawn="1"/>
        </p:nvSpPr>
        <p:spPr bwMode="auto">
          <a:xfrm>
            <a:off x="0" y="0"/>
            <a:ext cx="407324" cy="3124200"/>
          </a:xfrm>
          <a:prstGeom prst="rect">
            <a:avLst/>
          </a:prstGeom>
          <a:solidFill>
            <a:srgbClr val="C1CD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Rectangle 17"/>
          <p:cNvSpPr/>
          <p:nvPr userDrawn="1"/>
        </p:nvSpPr>
        <p:spPr bwMode="auto">
          <a:xfrm>
            <a:off x="0" y="3352800"/>
            <a:ext cx="407324" cy="35052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 bwMode="auto">
          <a:xfrm>
            <a:off x="823649" y="6534227"/>
            <a:ext cx="7944793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C1CD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49" y="6250820"/>
            <a:ext cx="670505" cy="243820"/>
          </a:xfrm>
          <a:prstGeom prst="rect">
            <a:avLst/>
          </a:prstGeom>
        </p:spPr>
      </p:pic>
      <p:sp>
        <p:nvSpPr>
          <p:cNvPr id="13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23649" y="3463137"/>
            <a:ext cx="4602163" cy="389922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 spc="300" baseline="0">
                <a:solidFill>
                  <a:schemeClr val="tx2"/>
                </a:solidFill>
                <a:latin typeface="Arial" pitchFamily="34" charset="0"/>
                <a:cs typeface="Calibri" pitchFamily="34" charset="0"/>
              </a:defRPr>
            </a:lvl1pPr>
          </a:lstStyle>
          <a:p>
            <a:r>
              <a:rPr lang="en-US" altLang="en-US"/>
              <a:t>Subtitle</a:t>
            </a:r>
            <a:endParaRPr lang="en-US" altLang="en-US" dirty="0"/>
          </a:p>
        </p:txBody>
      </p:sp>
      <p:sp>
        <p:nvSpPr>
          <p:cNvPr id="2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762000" y="1041287"/>
            <a:ext cx="7246620" cy="1981200"/>
          </a:xfrm>
        </p:spPr>
        <p:txBody>
          <a:bodyPr anchor="b" anchorCtr="0">
            <a:noAutofit/>
          </a:bodyPr>
          <a:lstStyle>
            <a:lvl1pPr algn="l">
              <a:lnSpc>
                <a:spcPts val="4400"/>
              </a:lnSpc>
              <a:defRPr sz="4000" b="1">
                <a:solidFill>
                  <a:schemeClr val="tx2"/>
                </a:solidFill>
                <a:latin typeface="Arial" pitchFamily="34" charset="0"/>
                <a:cs typeface="Times New Roman" pitchFamily="18" charset="0"/>
              </a:defRPr>
            </a:lvl1pPr>
          </a:lstStyle>
          <a:p>
            <a:r>
              <a:rPr lang="en-US"/>
              <a:t>Section Title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7252242" y="64168"/>
            <a:ext cx="1604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1000">
                <a:latin typeface="Arial" pitchFamily="34" charset="0"/>
              </a:rPr>
              <a:t> </a:t>
            </a:r>
            <a:fld id="{295008BC-DA31-4D19-837B-EFA4386B05F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>
                <a:latin typeface="Arial" pitchFamily="34" charset="0"/>
              </a:rPr>
              <a:t> </a:t>
            </a:r>
            <a:r>
              <a:rPr lang="en-US" sz="100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1000"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20" name="Text Box 15"/>
          <p:cNvSpPr txBox="1">
            <a:spLocks noChangeArrowheads="1"/>
          </p:cNvSpPr>
          <p:nvPr userDrawn="1"/>
        </p:nvSpPr>
        <p:spPr bwMode="auto">
          <a:xfrm>
            <a:off x="857250" y="4310146"/>
            <a:ext cx="2409825" cy="8617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1030288" eaLnBrk="0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Note: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Use this as a divider slide when separating sections of your briefing.</a:t>
            </a:r>
          </a:p>
          <a:p>
            <a:pPr marL="0" marR="0" lvl="0" indent="0" defTabSz="1030288" eaLnBrk="0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To remove or change information in the footer, view the Slide Master and edit from there.</a:t>
            </a:r>
          </a:p>
        </p:txBody>
      </p:sp>
      <p:sp>
        <p:nvSpPr>
          <p:cNvPr id="22" name="Footer Placeholder 4"/>
          <p:cNvSpPr txBox="1">
            <a:spLocks/>
          </p:cNvSpPr>
          <p:nvPr userDrawn="1"/>
        </p:nvSpPr>
        <p:spPr>
          <a:xfrm>
            <a:off x="576275" y="6646492"/>
            <a:ext cx="3809035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Approved for Public Release; Distribution Unlimited. Case Number 16-2025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634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>
              <a:lnSpc>
                <a:spcPts val="3200"/>
              </a:lnSpc>
              <a:defRPr lang="en-US"/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1"/>
            <a:ext cx="407324" cy="1219200"/>
          </a:xfrm>
          <a:prstGeom prst="rect">
            <a:avLst/>
          </a:prstGeom>
          <a:solidFill>
            <a:srgbClr val="C1CD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0" y="1371601"/>
            <a:ext cx="407324" cy="5486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47" y="6540145"/>
            <a:ext cx="670505" cy="243820"/>
          </a:xfrm>
          <a:prstGeom prst="rect">
            <a:avLst/>
          </a:prstGeom>
        </p:spPr>
      </p:pic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609599" y="6660696"/>
            <a:ext cx="2695576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2017 The MITRE Corporation. All rights reserved. 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324431" y="64168"/>
            <a:ext cx="1604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1000">
                <a:latin typeface="Arial" pitchFamily="34" charset="0"/>
              </a:rPr>
              <a:t> </a:t>
            </a:r>
            <a:fld id="{295008BC-DA31-4D19-837B-EFA4386B05F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>
                <a:latin typeface="Arial" pitchFamily="34" charset="0"/>
              </a:rPr>
              <a:t> </a:t>
            </a:r>
            <a:r>
              <a:rPr lang="en-US" sz="100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1000"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841043" y="6660696"/>
            <a:ext cx="3809035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Approved for Public Release; Distribution Unlimited. Case Number 16-2025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1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00075" cy="68580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484313" y="2486024"/>
            <a:ext cx="6210300" cy="1666876"/>
          </a:xfrm>
        </p:spPr>
        <p:txBody>
          <a:bodyPr/>
          <a:lstStyle>
            <a:lvl1pPr marL="0" indent="0" algn="ctr">
              <a:buNone/>
              <a:defRPr sz="36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Section Header</a:t>
            </a:r>
            <a:br>
              <a:rPr lang="en-US" dirty="0"/>
            </a:br>
            <a:r>
              <a:rPr lang="en-US" dirty="0"/>
              <a:t>here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09575" y="2200275"/>
            <a:ext cx="83058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409575" y="4343400"/>
            <a:ext cx="83058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47" y="6540145"/>
            <a:ext cx="670505" cy="243820"/>
          </a:xfrm>
          <a:prstGeom prst="rect">
            <a:avLst/>
          </a:prstGeom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09599" y="6660696"/>
            <a:ext cx="2695576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2017 The MITRE Corporation. All rights reserved. 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Footer Placeholder 4"/>
          <p:cNvSpPr txBox="1">
            <a:spLocks/>
          </p:cNvSpPr>
          <p:nvPr userDrawn="1"/>
        </p:nvSpPr>
        <p:spPr>
          <a:xfrm>
            <a:off x="3841043" y="6660696"/>
            <a:ext cx="3809035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Approved for Public Release; Distribution Unlimited. Case Number 16-2025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6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98596"/>
            <a:ext cx="4038600" cy="4525963"/>
          </a:xfrm>
        </p:spPr>
        <p:txBody>
          <a:bodyPr>
            <a:noAutofit/>
          </a:bodyPr>
          <a:lstStyle>
            <a:lvl1pPr>
              <a:defRPr sz="20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498596"/>
            <a:ext cx="4038600" cy="4525963"/>
          </a:xfrm>
        </p:spPr>
        <p:txBody>
          <a:bodyPr>
            <a:noAutofit/>
          </a:bodyPr>
          <a:lstStyle>
            <a:lvl1pPr>
              <a:defRPr sz="2000">
                <a:latin typeface="Arial" pitchFamily="34" charset="0"/>
              </a:defRPr>
            </a:lvl1pPr>
            <a:lvl2pPr>
              <a:defRPr sz="2000">
                <a:latin typeface="Arial" pitchFamily="34" charset="0"/>
              </a:defRPr>
            </a:lvl2pPr>
            <a:lvl3pPr>
              <a:defRPr sz="1800">
                <a:latin typeface="Arial" pitchFamily="34" charset="0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210234" y="3032639"/>
            <a:ext cx="68383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The views, opinions, and/or findings contained in this report are those of The MITRE Corporation and should not be construed as an official government position, policy, or decision, unless designated by other documentation.</a:t>
            </a:r>
            <a:br>
              <a:rPr lang="en-US" sz="1200" dirty="0">
                <a:solidFill>
                  <a:srgbClr val="000000"/>
                </a:solidFill>
              </a:rPr>
            </a:br>
            <a:endParaRPr lang="en-US" sz="1200" dirty="0">
              <a:solidFill>
                <a:srgbClr val="00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For internal MITRE use. This document was prepared for authorized distribution only. It has not been approved for public release. (</a:t>
            </a:r>
            <a:r>
              <a:rPr lang="en-US" sz="1200" dirty="0" err="1">
                <a:solidFill>
                  <a:srgbClr val="000000"/>
                </a:solidFill>
              </a:rPr>
              <a:t>FastJump</a:t>
            </a:r>
            <a:r>
              <a:rPr lang="en-US" sz="1200" dirty="0">
                <a:solidFill>
                  <a:srgbClr val="000000"/>
                </a:solidFill>
              </a:rPr>
              <a:t>: release statements for applicable release statement).</a:t>
            </a:r>
            <a:br>
              <a:rPr lang="en-US" sz="1200" dirty="0">
                <a:solidFill>
                  <a:srgbClr val="000000"/>
                </a:solidFill>
              </a:rPr>
            </a:br>
            <a:endParaRPr lang="en-US" sz="1200" dirty="0">
              <a:solidFill>
                <a:srgbClr val="00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Insert data rights legend information here, if applicable (FJ: data rights legend).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7" name="Text Box 15"/>
          <p:cNvSpPr txBox="1">
            <a:spLocks noChangeArrowheads="1"/>
          </p:cNvSpPr>
          <p:nvPr userDrawn="1"/>
        </p:nvSpPr>
        <p:spPr bwMode="auto">
          <a:xfrm>
            <a:off x="615297" y="776626"/>
            <a:ext cx="3612216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1030288" eaLnBrk="0" fontAlgn="auto" latinLnBrk="0" hangingPunct="0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000" b="1" i="0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Note: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. If needed , this slide (and all copyright information) should be the last slide of your briefing when being delivered.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10234" y="1609725"/>
            <a:ext cx="6838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Sponsor: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Dept. No.: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Contract No.: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Project No.: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Derived From: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</a:rPr>
              <a:t>Declassify On: </a:t>
            </a:r>
          </a:p>
        </p:txBody>
      </p:sp>
    </p:spTree>
    <p:extLst>
      <p:ext uri="{BB962C8B-B14F-4D97-AF65-F5344CB8AC3E}">
        <p14:creationId xmlns:p14="http://schemas.microsoft.com/office/powerpoint/2010/main" val="307414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229600" cy="8683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8229600" cy="4943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18308" y="1295400"/>
            <a:ext cx="8220892" cy="0"/>
          </a:xfrm>
          <a:prstGeom prst="line">
            <a:avLst/>
          </a:prstGeom>
          <a:solidFill>
            <a:srgbClr val="FFCC99"/>
          </a:solidFill>
          <a:ln w="12700" cap="flat" cmpd="sng" algn="ctr">
            <a:solidFill>
              <a:srgbClr val="C1CD23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 bwMode="auto">
          <a:xfrm>
            <a:off x="0" y="1"/>
            <a:ext cx="407324" cy="1219200"/>
          </a:xfrm>
          <a:prstGeom prst="rect">
            <a:avLst/>
          </a:prstGeom>
          <a:solidFill>
            <a:srgbClr val="C1CD2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0" y="1371601"/>
            <a:ext cx="407324" cy="5486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ts val="2500"/>
              </a:lnSpc>
              <a:spcBef>
                <a:spcPct val="0"/>
              </a:spcBef>
              <a:spcAft>
                <a:spcPts val="1000"/>
              </a:spcAft>
              <a:buClr>
                <a:srgbClr val="FDAA03"/>
              </a:buClr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947" y="6540145"/>
            <a:ext cx="670505" cy="2438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324431" y="64168"/>
            <a:ext cx="16042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00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1000">
                <a:latin typeface="Arial" pitchFamily="34" charset="0"/>
              </a:rPr>
              <a:t> </a:t>
            </a:r>
            <a:fld id="{295008BC-DA31-4D19-837B-EFA4386B05F5}" type="slidenum">
              <a:rPr lang="en-US" sz="100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pPr marL="0" marR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1000">
                <a:latin typeface="Arial" pitchFamily="34" charset="0"/>
              </a:rPr>
              <a:t> </a:t>
            </a:r>
            <a:r>
              <a:rPr lang="en-US" sz="1000">
                <a:solidFill>
                  <a:srgbClr val="C1CD23"/>
                </a:solidFill>
                <a:latin typeface="Arial" pitchFamily="34" charset="0"/>
              </a:rPr>
              <a:t>|</a:t>
            </a:r>
            <a:r>
              <a:rPr lang="en-US" sz="1000">
                <a:ea typeface="Verdana" pitchFamily="34" charset="0"/>
                <a:cs typeface="Verdana" pitchFamily="34" charset="0"/>
              </a:rPr>
              <a:t> </a:t>
            </a: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609599" y="6660696"/>
            <a:ext cx="2695576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2017 The MITRE Corporation. All rights reserved.  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Footer Placeholder 4"/>
          <p:cNvSpPr txBox="1">
            <a:spLocks/>
          </p:cNvSpPr>
          <p:nvPr userDrawn="1"/>
        </p:nvSpPr>
        <p:spPr>
          <a:xfrm>
            <a:off x="4038600" y="6660696"/>
            <a:ext cx="3809035" cy="1592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ts val="1300"/>
              </a:lnSpc>
              <a:spcAft>
                <a:spcPct val="0"/>
              </a:spcAft>
              <a:defRPr sz="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" b="0" i="0" kern="1200" dirty="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rPr>
              <a:t>Approved for Public Release; Distribution Unlimited. Case Number 16-2025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9" r:id="rId3"/>
    <p:sldLayoutId id="2147483658" r:id="rId4"/>
    <p:sldLayoutId id="2147483655" r:id="rId5"/>
    <p:sldLayoutId id="2147483661" r:id="rId6"/>
    <p:sldLayoutId id="2147483662" r:id="rId7"/>
    <p:sldLayoutId id="2147483652" r:id="rId8"/>
    <p:sldLayoutId id="2147483660" r:id="rId9"/>
    <p:sldLayoutId id="2147483663" r:id="rId10"/>
    <p:sldLayoutId id="2147483664" r:id="rId11"/>
  </p:sldLayoutIdLst>
  <p:hf hdr="0" dt="0"/>
  <p:txStyles>
    <p:titleStyle>
      <a:lvl1pPr algn="l" defTabSz="914400" rtl="0" eaLnBrk="1" latinLnBrk="0" hangingPunct="1">
        <a:lnSpc>
          <a:spcPts val="3200"/>
        </a:lnSpc>
        <a:spcBef>
          <a:spcPct val="0"/>
        </a:spcBef>
        <a:buNone/>
        <a:defRPr lang="en-US" sz="3200" b="1" kern="1200">
          <a:solidFill>
            <a:schemeClr val="tx2"/>
          </a:solidFill>
          <a:latin typeface="Arial" pitchFamily="34" charset="0"/>
          <a:ea typeface="Verdana" pitchFamily="34" charset="0"/>
          <a:cs typeface="Arial" pitchFamily="34" charset="0"/>
        </a:defRPr>
      </a:lvl1pPr>
    </p:titleStyle>
    <p:bodyStyle>
      <a:lvl1pPr marL="231775" indent="-23177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120000"/>
        <a:buFont typeface="Wingdings" pitchFamily="2" charset="2"/>
        <a:buChar char="§"/>
        <a:defRPr sz="20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15938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47713" indent="-231775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110000"/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30288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19213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SzPct val="60000"/>
        <a:buFont typeface="Wingdings" pitchFamily="2" charset="2"/>
        <a:buChar char="q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08138" indent="-228600" algn="l" defTabSz="914400" rtl="0" eaLnBrk="1" latinLnBrk="0" hangingPunct="1">
        <a:spcBef>
          <a:spcPts val="0"/>
        </a:spcBef>
        <a:spcAft>
          <a:spcPts val="600"/>
        </a:spcAft>
        <a:buClr>
          <a:schemeClr val="tx2"/>
        </a:buClr>
        <a:buFont typeface="Helvetica LT Std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syntheticmass.mitre.org/fhir/metadata" TargetMode="External"/><Relationship Id="rId3" Type="http://schemas.openxmlformats.org/officeDocument/2006/relationships/hyperlink" Target="https://github.com/synthetichealth/synthea" TargetMode="External"/><Relationship Id="rId7" Type="http://schemas.openxmlformats.org/officeDocument/2006/relationships/hyperlink" Target="https://syntheticmass.mitre.org/" TargetMode="External"/><Relationship Id="rId2" Type="http://schemas.openxmlformats.org/officeDocument/2006/relationships/hyperlink" Target="mailto:jwalonoski@mitre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synthetichealth/caremaps-react" TargetMode="External"/><Relationship Id="rId5" Type="http://schemas.openxmlformats.org/officeDocument/2006/relationships/hyperlink" Target="https://synthetichealth.github.io/caremaps-react/" TargetMode="External"/><Relationship Id="rId4" Type="http://schemas.openxmlformats.org/officeDocument/2006/relationships/hyperlink" Target="https://github.com/synthetichealth/synthea_java" TargetMode="External"/><Relationship Id="rId9" Type="http://schemas.openxmlformats.org/officeDocument/2006/relationships/hyperlink" Target="https://syntheticmass.mitre.org/download.html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Jason Walonoski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1846114" y="368932"/>
            <a:ext cx="6157651" cy="1981200"/>
          </a:xfrm>
        </p:spPr>
        <p:txBody>
          <a:bodyPr/>
          <a:lstStyle/>
          <a:p>
            <a:r>
              <a:rPr lang="en-US" dirty="0"/>
              <a:t>Synthea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0" y="1175347"/>
            <a:ext cx="1174785" cy="117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18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2037"/>
            <a:ext cx="9144000" cy="5097657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3608" y="380840"/>
            <a:ext cx="8229600" cy="651272"/>
          </a:xfrm>
        </p:spPr>
        <p:txBody>
          <a:bodyPr/>
          <a:lstStyle/>
          <a:p>
            <a:r>
              <a:rPr lang="en-US" dirty="0"/>
              <a:t>Disease Models (as of November 2017)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4118" y="5195829"/>
            <a:ext cx="85189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900" dirty="0">
                <a:solidFill>
                  <a:schemeClr val="accent5"/>
                </a:solidFill>
              </a:rPr>
              <a:t>Appendicitis</a:t>
            </a:r>
            <a:endParaRPr lang="en-US" sz="900" dirty="0">
              <a:solidFill>
                <a:schemeClr val="accent5"/>
              </a:solidFill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4124476" y="4234766"/>
            <a:ext cx="427454" cy="837575"/>
          </a:xfrm>
          <a:custGeom>
            <a:avLst/>
            <a:gdLst>
              <a:gd name="connsiteX0" fmla="*/ 149902 w 569938"/>
              <a:gd name="connsiteY0" fmla="*/ 104931 h 1116767"/>
              <a:gd name="connsiteX1" fmla="*/ 179882 w 569938"/>
              <a:gd name="connsiteY1" fmla="*/ 82446 h 1116767"/>
              <a:gd name="connsiteX2" fmla="*/ 209862 w 569938"/>
              <a:gd name="connsiteY2" fmla="*/ 37475 h 1116767"/>
              <a:gd name="connsiteX3" fmla="*/ 232348 w 569938"/>
              <a:gd name="connsiteY3" fmla="*/ 22485 h 1116767"/>
              <a:gd name="connsiteX4" fmla="*/ 307298 w 569938"/>
              <a:gd name="connsiteY4" fmla="*/ 0 h 1116767"/>
              <a:gd name="connsiteX5" fmla="*/ 479685 w 569938"/>
              <a:gd name="connsiteY5" fmla="*/ 7495 h 1116767"/>
              <a:gd name="connsiteX6" fmla="*/ 562131 w 569938"/>
              <a:gd name="connsiteY6" fmla="*/ 29980 h 1116767"/>
              <a:gd name="connsiteX7" fmla="*/ 554636 w 569938"/>
              <a:gd name="connsiteY7" fmla="*/ 97436 h 1116767"/>
              <a:gd name="connsiteX8" fmla="*/ 547141 w 569938"/>
              <a:gd name="connsiteY8" fmla="*/ 119921 h 1116767"/>
              <a:gd name="connsiteX9" fmla="*/ 479685 w 569938"/>
              <a:gd name="connsiteY9" fmla="*/ 142406 h 1116767"/>
              <a:gd name="connsiteX10" fmla="*/ 457200 w 569938"/>
              <a:gd name="connsiteY10" fmla="*/ 149901 h 1116767"/>
              <a:gd name="connsiteX11" fmla="*/ 434715 w 569938"/>
              <a:gd name="connsiteY11" fmla="*/ 157396 h 1116767"/>
              <a:gd name="connsiteX12" fmla="*/ 427220 w 569938"/>
              <a:gd name="connsiteY12" fmla="*/ 209862 h 1116767"/>
              <a:gd name="connsiteX13" fmla="*/ 442210 w 569938"/>
              <a:gd name="connsiteY13" fmla="*/ 254832 h 1116767"/>
              <a:gd name="connsiteX14" fmla="*/ 434715 w 569938"/>
              <a:gd name="connsiteY14" fmla="*/ 299803 h 1116767"/>
              <a:gd name="connsiteX15" fmla="*/ 427220 w 569938"/>
              <a:gd name="connsiteY15" fmla="*/ 322288 h 1116767"/>
              <a:gd name="connsiteX16" fmla="*/ 404735 w 569938"/>
              <a:gd name="connsiteY16" fmla="*/ 329783 h 1116767"/>
              <a:gd name="connsiteX17" fmla="*/ 367259 w 569938"/>
              <a:gd name="connsiteY17" fmla="*/ 352269 h 1116767"/>
              <a:gd name="connsiteX18" fmla="*/ 307298 w 569938"/>
              <a:gd name="connsiteY18" fmla="*/ 397239 h 1116767"/>
              <a:gd name="connsiteX19" fmla="*/ 284813 w 569938"/>
              <a:gd name="connsiteY19" fmla="*/ 412229 h 1116767"/>
              <a:gd name="connsiteX20" fmla="*/ 262328 w 569938"/>
              <a:gd name="connsiteY20" fmla="*/ 494675 h 1116767"/>
              <a:gd name="connsiteX21" fmla="*/ 254833 w 569938"/>
              <a:gd name="connsiteY21" fmla="*/ 592111 h 1116767"/>
              <a:gd name="connsiteX22" fmla="*/ 239843 w 569938"/>
              <a:gd name="connsiteY22" fmla="*/ 644577 h 1116767"/>
              <a:gd name="connsiteX23" fmla="*/ 232348 w 569938"/>
              <a:gd name="connsiteY23" fmla="*/ 674557 h 1116767"/>
              <a:gd name="connsiteX24" fmla="*/ 224853 w 569938"/>
              <a:gd name="connsiteY24" fmla="*/ 697042 h 1116767"/>
              <a:gd name="connsiteX25" fmla="*/ 209862 w 569938"/>
              <a:gd name="connsiteY25" fmla="*/ 764498 h 1116767"/>
              <a:gd name="connsiteX26" fmla="*/ 217358 w 569938"/>
              <a:gd name="connsiteY26" fmla="*/ 839449 h 1116767"/>
              <a:gd name="connsiteX27" fmla="*/ 209862 w 569938"/>
              <a:gd name="connsiteY27" fmla="*/ 914400 h 1116767"/>
              <a:gd name="connsiteX28" fmla="*/ 194872 w 569938"/>
              <a:gd name="connsiteY28" fmla="*/ 1004341 h 1116767"/>
              <a:gd name="connsiteX29" fmla="*/ 179882 w 569938"/>
              <a:gd name="connsiteY29" fmla="*/ 1049311 h 1116767"/>
              <a:gd name="connsiteX30" fmla="*/ 172387 w 569938"/>
              <a:gd name="connsiteY30" fmla="*/ 1071796 h 1116767"/>
              <a:gd name="connsiteX31" fmla="*/ 134912 w 569938"/>
              <a:gd name="connsiteY31" fmla="*/ 1101777 h 1116767"/>
              <a:gd name="connsiteX32" fmla="*/ 89941 w 569938"/>
              <a:gd name="connsiteY32" fmla="*/ 1116767 h 1116767"/>
              <a:gd name="connsiteX33" fmla="*/ 29980 w 569938"/>
              <a:gd name="connsiteY33" fmla="*/ 1079291 h 1116767"/>
              <a:gd name="connsiteX34" fmla="*/ 14990 w 569938"/>
              <a:gd name="connsiteY34" fmla="*/ 1034321 h 1116767"/>
              <a:gd name="connsiteX35" fmla="*/ 7495 w 569938"/>
              <a:gd name="connsiteY35" fmla="*/ 1011836 h 1116767"/>
              <a:gd name="connsiteX36" fmla="*/ 0 w 569938"/>
              <a:gd name="connsiteY36" fmla="*/ 974360 h 1116767"/>
              <a:gd name="connsiteX37" fmla="*/ 7495 w 569938"/>
              <a:gd name="connsiteY37" fmla="*/ 786983 h 1116767"/>
              <a:gd name="connsiteX38" fmla="*/ 14990 w 569938"/>
              <a:gd name="connsiteY38" fmla="*/ 727023 h 1116767"/>
              <a:gd name="connsiteX39" fmla="*/ 29980 w 569938"/>
              <a:gd name="connsiteY39" fmla="*/ 682052 h 1116767"/>
              <a:gd name="connsiteX40" fmla="*/ 44971 w 569938"/>
              <a:gd name="connsiteY40" fmla="*/ 577121 h 1116767"/>
              <a:gd name="connsiteX41" fmla="*/ 59961 w 569938"/>
              <a:gd name="connsiteY41" fmla="*/ 524655 h 1116767"/>
              <a:gd name="connsiteX42" fmla="*/ 82446 w 569938"/>
              <a:gd name="connsiteY42" fmla="*/ 449705 h 1116767"/>
              <a:gd name="connsiteX43" fmla="*/ 97436 w 569938"/>
              <a:gd name="connsiteY43" fmla="*/ 434714 h 1116767"/>
              <a:gd name="connsiteX44" fmla="*/ 119921 w 569938"/>
              <a:gd name="connsiteY44" fmla="*/ 367259 h 1116767"/>
              <a:gd name="connsiteX45" fmla="*/ 127417 w 569938"/>
              <a:gd name="connsiteY45" fmla="*/ 344773 h 1116767"/>
              <a:gd name="connsiteX46" fmla="*/ 104931 w 569938"/>
              <a:gd name="connsiteY46" fmla="*/ 277318 h 1116767"/>
              <a:gd name="connsiteX47" fmla="*/ 97436 w 569938"/>
              <a:gd name="connsiteY47" fmla="*/ 254832 h 1116767"/>
              <a:gd name="connsiteX48" fmla="*/ 89941 w 569938"/>
              <a:gd name="connsiteY48" fmla="*/ 232347 h 1116767"/>
              <a:gd name="connsiteX49" fmla="*/ 104931 w 569938"/>
              <a:gd name="connsiteY49" fmla="*/ 187377 h 1116767"/>
              <a:gd name="connsiteX50" fmla="*/ 119921 w 569938"/>
              <a:gd name="connsiteY50" fmla="*/ 134911 h 1116767"/>
              <a:gd name="connsiteX51" fmla="*/ 134912 w 569938"/>
              <a:gd name="connsiteY51" fmla="*/ 119921 h 1116767"/>
              <a:gd name="connsiteX52" fmla="*/ 149902 w 569938"/>
              <a:gd name="connsiteY52" fmla="*/ 104931 h 1116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569938" h="1116767">
                <a:moveTo>
                  <a:pt x="149902" y="104931"/>
                </a:moveTo>
                <a:cubicBezTo>
                  <a:pt x="157397" y="98685"/>
                  <a:pt x="171583" y="91782"/>
                  <a:pt x="179882" y="82446"/>
                </a:cubicBezTo>
                <a:cubicBezTo>
                  <a:pt x="191851" y="68981"/>
                  <a:pt x="194872" y="47468"/>
                  <a:pt x="209862" y="37475"/>
                </a:cubicBezTo>
                <a:cubicBezTo>
                  <a:pt x="217357" y="32478"/>
                  <a:pt x="224116" y="26144"/>
                  <a:pt x="232348" y="22485"/>
                </a:cubicBezTo>
                <a:cubicBezTo>
                  <a:pt x="255810" y="12058"/>
                  <a:pt x="282381" y="6229"/>
                  <a:pt x="307298" y="0"/>
                </a:cubicBezTo>
                <a:cubicBezTo>
                  <a:pt x="364760" y="2498"/>
                  <a:pt x="422436" y="1955"/>
                  <a:pt x="479685" y="7495"/>
                </a:cubicBezTo>
                <a:cubicBezTo>
                  <a:pt x="503509" y="9800"/>
                  <a:pt x="536898" y="21569"/>
                  <a:pt x="562131" y="29980"/>
                </a:cubicBezTo>
                <a:cubicBezTo>
                  <a:pt x="574623" y="67455"/>
                  <a:pt x="572124" y="44970"/>
                  <a:pt x="554636" y="97436"/>
                </a:cubicBezTo>
                <a:cubicBezTo>
                  <a:pt x="552138" y="104931"/>
                  <a:pt x="554636" y="117423"/>
                  <a:pt x="547141" y="119921"/>
                </a:cubicBezTo>
                <a:lnTo>
                  <a:pt x="479685" y="142406"/>
                </a:lnTo>
                <a:lnTo>
                  <a:pt x="457200" y="149901"/>
                </a:lnTo>
                <a:lnTo>
                  <a:pt x="434715" y="157396"/>
                </a:lnTo>
                <a:cubicBezTo>
                  <a:pt x="412125" y="179988"/>
                  <a:pt x="415802" y="167995"/>
                  <a:pt x="427220" y="209862"/>
                </a:cubicBezTo>
                <a:cubicBezTo>
                  <a:pt x="431377" y="225106"/>
                  <a:pt x="442210" y="254832"/>
                  <a:pt x="442210" y="254832"/>
                </a:cubicBezTo>
                <a:cubicBezTo>
                  <a:pt x="439712" y="269822"/>
                  <a:pt x="438012" y="284968"/>
                  <a:pt x="434715" y="299803"/>
                </a:cubicBezTo>
                <a:cubicBezTo>
                  <a:pt x="433001" y="307515"/>
                  <a:pt x="432806" y="316702"/>
                  <a:pt x="427220" y="322288"/>
                </a:cubicBezTo>
                <a:cubicBezTo>
                  <a:pt x="421634" y="327874"/>
                  <a:pt x="412230" y="327285"/>
                  <a:pt x="404735" y="329783"/>
                </a:cubicBezTo>
                <a:cubicBezTo>
                  <a:pt x="371103" y="363413"/>
                  <a:pt x="411043" y="327944"/>
                  <a:pt x="367259" y="352269"/>
                </a:cubicBezTo>
                <a:cubicBezTo>
                  <a:pt x="281685" y="399811"/>
                  <a:pt x="348649" y="364159"/>
                  <a:pt x="307298" y="397239"/>
                </a:cubicBezTo>
                <a:cubicBezTo>
                  <a:pt x="300264" y="402866"/>
                  <a:pt x="292308" y="407232"/>
                  <a:pt x="284813" y="412229"/>
                </a:cubicBezTo>
                <a:cubicBezTo>
                  <a:pt x="265795" y="469285"/>
                  <a:pt x="272922" y="441706"/>
                  <a:pt x="262328" y="494675"/>
                </a:cubicBezTo>
                <a:cubicBezTo>
                  <a:pt x="259830" y="527154"/>
                  <a:pt x="258639" y="559759"/>
                  <a:pt x="254833" y="592111"/>
                </a:cubicBezTo>
                <a:cubicBezTo>
                  <a:pt x="252490" y="612024"/>
                  <a:pt x="245174" y="625919"/>
                  <a:pt x="239843" y="644577"/>
                </a:cubicBezTo>
                <a:cubicBezTo>
                  <a:pt x="237013" y="654482"/>
                  <a:pt x="235178" y="664652"/>
                  <a:pt x="232348" y="674557"/>
                </a:cubicBezTo>
                <a:cubicBezTo>
                  <a:pt x="230178" y="682153"/>
                  <a:pt x="227023" y="689446"/>
                  <a:pt x="224853" y="697042"/>
                </a:cubicBezTo>
                <a:cubicBezTo>
                  <a:pt x="217799" y="721732"/>
                  <a:pt x="215013" y="738748"/>
                  <a:pt x="209862" y="764498"/>
                </a:cubicBezTo>
                <a:cubicBezTo>
                  <a:pt x="212361" y="789482"/>
                  <a:pt x="217358" y="814341"/>
                  <a:pt x="217358" y="839449"/>
                </a:cubicBezTo>
                <a:cubicBezTo>
                  <a:pt x="217358" y="864557"/>
                  <a:pt x="212796" y="889464"/>
                  <a:pt x="209862" y="914400"/>
                </a:cubicBezTo>
                <a:cubicBezTo>
                  <a:pt x="207643" y="933259"/>
                  <a:pt x="200728" y="982871"/>
                  <a:pt x="194872" y="1004341"/>
                </a:cubicBezTo>
                <a:cubicBezTo>
                  <a:pt x="190715" y="1019585"/>
                  <a:pt x="184879" y="1034321"/>
                  <a:pt x="179882" y="1049311"/>
                </a:cubicBezTo>
                <a:cubicBezTo>
                  <a:pt x="177384" y="1056806"/>
                  <a:pt x="177973" y="1066209"/>
                  <a:pt x="172387" y="1071796"/>
                </a:cubicBezTo>
                <a:cubicBezTo>
                  <a:pt x="159928" y="1084256"/>
                  <a:pt x="151932" y="1094213"/>
                  <a:pt x="134912" y="1101777"/>
                </a:cubicBezTo>
                <a:cubicBezTo>
                  <a:pt x="120473" y="1108194"/>
                  <a:pt x="89941" y="1116767"/>
                  <a:pt x="89941" y="1116767"/>
                </a:cubicBezTo>
                <a:cubicBezTo>
                  <a:pt x="36425" y="1098928"/>
                  <a:pt x="53736" y="1114924"/>
                  <a:pt x="29980" y="1079291"/>
                </a:cubicBezTo>
                <a:lnTo>
                  <a:pt x="14990" y="1034321"/>
                </a:lnTo>
                <a:cubicBezTo>
                  <a:pt x="12492" y="1026826"/>
                  <a:pt x="9044" y="1019583"/>
                  <a:pt x="7495" y="1011836"/>
                </a:cubicBezTo>
                <a:lnTo>
                  <a:pt x="0" y="974360"/>
                </a:lnTo>
                <a:cubicBezTo>
                  <a:pt x="2498" y="911901"/>
                  <a:pt x="3714" y="849377"/>
                  <a:pt x="7495" y="786983"/>
                </a:cubicBezTo>
                <a:cubicBezTo>
                  <a:pt x="8713" y="766878"/>
                  <a:pt x="10770" y="746718"/>
                  <a:pt x="14990" y="727023"/>
                </a:cubicBezTo>
                <a:cubicBezTo>
                  <a:pt x="18301" y="711573"/>
                  <a:pt x="29980" y="682052"/>
                  <a:pt x="29980" y="682052"/>
                </a:cubicBezTo>
                <a:cubicBezTo>
                  <a:pt x="34977" y="647075"/>
                  <a:pt x="36402" y="611398"/>
                  <a:pt x="44971" y="577121"/>
                </a:cubicBezTo>
                <a:cubicBezTo>
                  <a:pt x="68401" y="483401"/>
                  <a:pt x="38456" y="599923"/>
                  <a:pt x="59961" y="524655"/>
                </a:cubicBezTo>
                <a:cubicBezTo>
                  <a:pt x="64037" y="510389"/>
                  <a:pt x="75321" y="456830"/>
                  <a:pt x="82446" y="449705"/>
                </a:cubicBezTo>
                <a:lnTo>
                  <a:pt x="97436" y="434714"/>
                </a:lnTo>
                <a:lnTo>
                  <a:pt x="119921" y="367259"/>
                </a:lnTo>
                <a:lnTo>
                  <a:pt x="127417" y="344773"/>
                </a:lnTo>
                <a:lnTo>
                  <a:pt x="104931" y="277318"/>
                </a:lnTo>
                <a:lnTo>
                  <a:pt x="97436" y="254832"/>
                </a:lnTo>
                <a:lnTo>
                  <a:pt x="89941" y="232347"/>
                </a:lnTo>
                <a:cubicBezTo>
                  <a:pt x="94938" y="217357"/>
                  <a:pt x="101099" y="202706"/>
                  <a:pt x="104931" y="187377"/>
                </a:cubicBezTo>
                <a:cubicBezTo>
                  <a:pt x="106331" y="181777"/>
                  <a:pt x="115313" y="142591"/>
                  <a:pt x="119921" y="134911"/>
                </a:cubicBezTo>
                <a:cubicBezTo>
                  <a:pt x="123557" y="128852"/>
                  <a:pt x="130497" y="125439"/>
                  <a:pt x="134912" y="119921"/>
                </a:cubicBezTo>
                <a:cubicBezTo>
                  <a:pt x="168817" y="77541"/>
                  <a:pt x="142407" y="111177"/>
                  <a:pt x="149902" y="104931"/>
                </a:cubicBezTo>
                <a:close/>
              </a:path>
            </a:pathLst>
          </a:custGeom>
          <a:noFill/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347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validation of models</a:t>
            </a:r>
          </a:p>
          <a:p>
            <a:pPr lvl="1"/>
            <a:r>
              <a:rPr lang="en-US" dirty="0"/>
              <a:t>Tom Gallagher </a:t>
            </a:r>
            <a:r>
              <a:rPr lang="en-US" b="0" dirty="0"/>
              <a:t>(University of Montana)</a:t>
            </a:r>
          </a:p>
          <a:p>
            <a:pPr lvl="1"/>
            <a:r>
              <a:rPr lang="en-US" dirty="0" err="1"/>
              <a:t>Kuda</a:t>
            </a:r>
            <a:r>
              <a:rPr lang="en-US" dirty="0"/>
              <a:t> </a:t>
            </a:r>
            <a:r>
              <a:rPr lang="en-US" dirty="0" err="1"/>
              <a:t>Dube</a:t>
            </a:r>
            <a:r>
              <a:rPr lang="en-US" dirty="0"/>
              <a:t> </a:t>
            </a:r>
            <a:r>
              <a:rPr lang="en-US" b="0" dirty="0"/>
              <a:t>(Massey University [NZ])</a:t>
            </a:r>
          </a:p>
          <a:p>
            <a:pPr lvl="1"/>
            <a:r>
              <a:rPr lang="en-US" dirty="0"/>
              <a:t>Scott McLachlan </a:t>
            </a:r>
            <a:r>
              <a:rPr lang="en-US" b="0" dirty="0"/>
              <a:t>(Massey University [NZ])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14" y="3675446"/>
            <a:ext cx="1093486" cy="1093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33" y="3669175"/>
            <a:ext cx="2357649" cy="10997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923" y="5264540"/>
            <a:ext cx="2438159" cy="6501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441" y="5043528"/>
            <a:ext cx="4343400" cy="109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640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SyntheticMass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1" y="1439375"/>
            <a:ext cx="8042892" cy="541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61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4148" y="0"/>
            <a:ext cx="6667500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9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Synthea Vision for the Future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4" b="33730"/>
          <a:stretch/>
        </p:blipFill>
        <p:spPr>
          <a:xfrm>
            <a:off x="0" y="5075498"/>
            <a:ext cx="9144000" cy="17825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427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 just patient records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Access to Care</a:t>
            </a:r>
          </a:p>
          <a:p>
            <a:pPr lvl="1"/>
            <a:r>
              <a:rPr lang="en-US" dirty="0"/>
              <a:t>Modeling healthcare facilities and utilization</a:t>
            </a:r>
          </a:p>
          <a:p>
            <a:pPr lvl="1"/>
            <a:r>
              <a:rPr lang="en-US" dirty="0"/>
              <a:t>Calculates individual access</a:t>
            </a:r>
          </a:p>
          <a:p>
            <a:r>
              <a:rPr lang="en-US" dirty="0"/>
              <a:t>Health Outcomes</a:t>
            </a:r>
          </a:p>
          <a:p>
            <a:pPr lvl="1"/>
            <a:r>
              <a:rPr lang="en-US" dirty="0"/>
              <a:t>Calculates Quality Adjusted Life Years (QALY) and Disability Adjusted Life Years (DALY)</a:t>
            </a:r>
          </a:p>
          <a:p>
            <a:pPr lvl="1"/>
            <a:r>
              <a:rPr lang="en-US" dirty="0"/>
              <a:t>Quality Measures</a:t>
            </a:r>
          </a:p>
          <a:p>
            <a:r>
              <a:rPr lang="en-US" dirty="0"/>
              <a:t>Cost and Price</a:t>
            </a:r>
          </a:p>
          <a:p>
            <a:pPr lvl="1"/>
            <a:r>
              <a:rPr lang="en-US" dirty="0"/>
              <a:t>Modeling claims insurance coverage</a:t>
            </a:r>
          </a:p>
          <a:p>
            <a:pPr lvl="2"/>
            <a:r>
              <a:rPr lang="en-US" dirty="0"/>
              <a:t>Medicaid, Medicare, Dual-Eligible, Private, None</a:t>
            </a:r>
          </a:p>
          <a:p>
            <a:pPr lvl="1"/>
            <a:r>
              <a:rPr lang="en-US" dirty="0"/>
              <a:t>Cost to individual and family burden (annual and lifetime)</a:t>
            </a:r>
          </a:p>
          <a:p>
            <a:pPr lvl="1"/>
            <a:r>
              <a:rPr lang="en-US" dirty="0"/>
              <a:t>Health System costs</a:t>
            </a:r>
          </a:p>
        </p:txBody>
      </p:sp>
    </p:spTree>
    <p:extLst>
      <p:ext uri="{BB962C8B-B14F-4D97-AF65-F5344CB8AC3E}">
        <p14:creationId xmlns:p14="http://schemas.microsoft.com/office/powerpoint/2010/main" val="17492346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people using Synthea?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Software Development and Integration</a:t>
            </a:r>
          </a:p>
          <a:p>
            <a:pPr lvl="1"/>
            <a:r>
              <a:rPr lang="en-US" dirty="0"/>
              <a:t>AMIA </a:t>
            </a:r>
            <a:r>
              <a:rPr lang="en-US" dirty="0" err="1"/>
              <a:t>Datathon</a:t>
            </a:r>
            <a:r>
              <a:rPr lang="en-US" dirty="0"/>
              <a:t>, March 2017</a:t>
            </a:r>
          </a:p>
          <a:p>
            <a:pPr lvl="1"/>
            <a:r>
              <a:rPr lang="en-US" dirty="0"/>
              <a:t>HL7 FHIR </a:t>
            </a:r>
            <a:r>
              <a:rPr lang="en-US" dirty="0" err="1"/>
              <a:t>Connecathon</a:t>
            </a:r>
            <a:r>
              <a:rPr lang="en-US" dirty="0"/>
              <a:t> 15, May 2017</a:t>
            </a:r>
          </a:p>
          <a:p>
            <a:pPr lvl="1"/>
            <a:r>
              <a:rPr lang="en-US" dirty="0" err="1"/>
              <a:t>PULSE@MassChallenge</a:t>
            </a:r>
            <a:endParaRPr lang="en-US" dirty="0"/>
          </a:p>
          <a:p>
            <a:pPr lvl="1"/>
            <a:r>
              <a:rPr lang="en-US" dirty="0"/>
              <a:t>IHIC </a:t>
            </a:r>
            <a:r>
              <a:rPr lang="en-US" dirty="0" err="1"/>
              <a:t>Datathon</a:t>
            </a:r>
            <a:r>
              <a:rPr lang="en-US" dirty="0"/>
              <a:t>, Athens October 2017</a:t>
            </a:r>
          </a:p>
          <a:p>
            <a:r>
              <a:rPr lang="en-US" dirty="0"/>
              <a:t>Education</a:t>
            </a:r>
          </a:p>
          <a:p>
            <a:pPr lvl="1"/>
            <a:r>
              <a:rPr lang="en-US" dirty="0"/>
              <a:t>Data for students and researchers</a:t>
            </a:r>
          </a:p>
          <a:p>
            <a:pPr lvl="1"/>
            <a:r>
              <a:rPr lang="en-US" dirty="0"/>
              <a:t>Georgia Tech, WPI, UC Denver, Cornell, Tufts</a:t>
            </a:r>
          </a:p>
          <a:p>
            <a:r>
              <a:rPr lang="en-US" dirty="0"/>
              <a:t>Data Analysis</a:t>
            </a:r>
          </a:p>
          <a:p>
            <a:pPr lvl="1"/>
            <a:r>
              <a:rPr lang="en-US" dirty="0"/>
              <a:t>Model validation, Tool and Model development before real data</a:t>
            </a:r>
          </a:p>
          <a:p>
            <a:r>
              <a:rPr lang="en-US" dirty="0"/>
              <a:t>Performance Testing</a:t>
            </a:r>
          </a:p>
          <a:p>
            <a:pPr lvl="1"/>
            <a:r>
              <a:rPr lang="en-US" dirty="0"/>
              <a:t>Testing systems at scale with millions of records</a:t>
            </a:r>
          </a:p>
        </p:txBody>
      </p:sp>
    </p:spTree>
    <p:extLst>
      <p:ext uri="{BB962C8B-B14F-4D97-AF65-F5344CB8AC3E}">
        <p14:creationId xmlns:p14="http://schemas.microsoft.com/office/powerpoint/2010/main" val="842744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Source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Contact: Jason Walonoski</a:t>
            </a:r>
          </a:p>
          <a:p>
            <a:pPr lvl="1"/>
            <a:r>
              <a:rPr lang="en-US" dirty="0">
                <a:hlinkClick r:id="rId2"/>
              </a:rPr>
              <a:t>jwalonoski@mitre.org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Synthea</a:t>
            </a:r>
          </a:p>
          <a:p>
            <a:pPr lvl="1"/>
            <a:r>
              <a:rPr lang="en-US" dirty="0">
                <a:hlinkClick r:id="rId3"/>
              </a:rPr>
              <a:t>https://github.com/synthetichealth/synthea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https://github.com/synthetichealth/synthea_java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Module Editor</a:t>
            </a:r>
          </a:p>
          <a:p>
            <a:pPr lvl="1"/>
            <a:r>
              <a:rPr lang="en-US" dirty="0"/>
              <a:t>Demo: </a:t>
            </a:r>
            <a:r>
              <a:rPr lang="en-US" dirty="0">
                <a:hlinkClick r:id="rId5"/>
              </a:rPr>
              <a:t>https://synthetichealth.github.io/caremaps-react/</a:t>
            </a:r>
            <a:endParaRPr lang="en-US" dirty="0"/>
          </a:p>
          <a:p>
            <a:pPr lvl="1"/>
            <a:r>
              <a:rPr lang="en-US" dirty="0"/>
              <a:t>Code: </a:t>
            </a:r>
            <a:r>
              <a:rPr lang="en-US" dirty="0">
                <a:hlinkClick r:id="rId6"/>
              </a:rPr>
              <a:t>https://github.com/synthetichealth/caremaps-react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SyntheticMass</a:t>
            </a:r>
            <a:endParaRPr lang="en-US" dirty="0"/>
          </a:p>
          <a:p>
            <a:pPr lvl="1"/>
            <a:r>
              <a:rPr lang="en-US" dirty="0"/>
              <a:t>Browse: </a:t>
            </a:r>
            <a:r>
              <a:rPr lang="en-US" dirty="0">
                <a:hlinkClick r:id="rId7"/>
              </a:rPr>
              <a:t>https://syntheticmass.mitre.org</a:t>
            </a:r>
            <a:endParaRPr lang="en-US" dirty="0"/>
          </a:p>
          <a:p>
            <a:pPr lvl="1"/>
            <a:r>
              <a:rPr lang="en-US" dirty="0"/>
              <a:t>FHIR: </a:t>
            </a:r>
            <a:r>
              <a:rPr lang="en-US" dirty="0">
                <a:hlinkClick r:id="rId8"/>
              </a:rPr>
              <a:t>https://syntheticmass.mitre.org/fhir/metadata</a:t>
            </a:r>
            <a:endParaRPr lang="en-US" dirty="0"/>
          </a:p>
          <a:p>
            <a:pPr lvl="1"/>
            <a:r>
              <a:rPr lang="en-US" dirty="0"/>
              <a:t>Download: </a:t>
            </a:r>
            <a:r>
              <a:rPr lang="en-US" dirty="0">
                <a:hlinkClick r:id="rId9"/>
              </a:rPr>
              <a:t>https://syntheticmass.mitre.org/download.html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1966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Contributed </a:t>
            </a:r>
            <a:r>
              <a:rPr lang="en-US" dirty="0" err="1"/>
              <a:t>Synthea</a:t>
            </a:r>
            <a:r>
              <a:rPr lang="en-US" dirty="0"/>
              <a:t> Modules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Pregnancy</a:t>
            </a:r>
          </a:p>
          <a:p>
            <a:r>
              <a:rPr lang="en-US" dirty="0"/>
              <a:t>Birth</a:t>
            </a:r>
          </a:p>
          <a:p>
            <a:r>
              <a:rPr lang="en-US" dirty="0"/>
              <a:t>Homelessness and Community Health Centers</a:t>
            </a:r>
          </a:p>
          <a:p>
            <a:r>
              <a:rPr lang="en-US" dirty="0"/>
              <a:t>Epilepsy</a:t>
            </a:r>
          </a:p>
        </p:txBody>
      </p:sp>
    </p:spTree>
    <p:extLst>
      <p:ext uri="{BB962C8B-B14F-4D97-AF65-F5344CB8AC3E}">
        <p14:creationId xmlns:p14="http://schemas.microsoft.com/office/powerpoint/2010/main" val="145505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226873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58951"/>
            <a:ext cx="8229600" cy="5265940"/>
          </a:xfrm>
        </p:spPr>
        <p:txBody>
          <a:bodyPr>
            <a:normAutofit/>
          </a:bodyPr>
          <a:lstStyle/>
          <a:p>
            <a:r>
              <a:rPr lang="en-US" dirty="0"/>
              <a:t>Synthetic Patient Simulation</a:t>
            </a:r>
          </a:p>
          <a:p>
            <a:pPr lvl="1"/>
            <a:r>
              <a:rPr lang="en-US" dirty="0"/>
              <a:t>Synthea is an open-source synthetic patient generator that simulates the medical history of synthetic patients.</a:t>
            </a:r>
          </a:p>
          <a:p>
            <a:endParaRPr lang="en-US" dirty="0"/>
          </a:p>
          <a:p>
            <a:r>
              <a:rPr lang="en-US" dirty="0"/>
              <a:t>High Quality Health Records</a:t>
            </a:r>
          </a:p>
          <a:p>
            <a:pPr lvl="1"/>
            <a:r>
              <a:rPr lang="en-US" dirty="0"/>
              <a:t>Our mission is to output high-quality synthetic, realistic but not real, patient data and associated health records covering every aspect of health.</a:t>
            </a:r>
          </a:p>
          <a:p>
            <a:endParaRPr lang="en-US" dirty="0"/>
          </a:p>
          <a:p>
            <a:r>
              <a:rPr lang="en-US" dirty="0"/>
              <a:t>Freely Available</a:t>
            </a:r>
          </a:p>
          <a:p>
            <a:pPr lvl="1"/>
            <a:r>
              <a:rPr lang="en-US" dirty="0"/>
              <a:t>The resulting data is free from legal, cost, privacy, and security restrictions for a variety of secondary uses in academia, research, industry, and government where realistic (but not real) data is sufficient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0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sz="4050" dirty="0">
                <a:latin typeface="+mn-lt"/>
                <a:ea typeface="Roboto" pitchFamily="2" charset="0"/>
              </a:rPr>
              <a:t>Example Module – Appendicitis</a:t>
            </a:r>
          </a:p>
        </p:txBody>
      </p:sp>
    </p:spTree>
    <p:extLst>
      <p:ext uri="{BB962C8B-B14F-4D97-AF65-F5344CB8AC3E}">
        <p14:creationId xmlns:p14="http://schemas.microsoft.com/office/powerpoint/2010/main" val="6252049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378" y="1014770"/>
            <a:ext cx="2916658" cy="4693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2" name="Arrow: Right 1"/>
          <p:cNvSpPr/>
          <p:nvPr/>
        </p:nvSpPr>
        <p:spPr>
          <a:xfrm flipH="1">
            <a:off x="2447224" y="857250"/>
            <a:ext cx="1443789" cy="658221"/>
          </a:xfrm>
          <a:prstGeom prst="rightArrow">
            <a:avLst/>
          </a:prstGeom>
          <a:solidFill>
            <a:srgbClr val="26AB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0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6" y="1931182"/>
            <a:ext cx="3710075" cy="2246785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660358" y="1990624"/>
            <a:ext cx="808522" cy="51254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March 25, 1947</a:t>
            </a:r>
          </a:p>
        </p:txBody>
      </p:sp>
    </p:spTree>
    <p:extLst>
      <p:ext uri="{BB962C8B-B14F-4D97-AF65-F5344CB8AC3E}">
        <p14:creationId xmlns:p14="http://schemas.microsoft.com/office/powerpoint/2010/main" val="12913869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306" y="1931182"/>
            <a:ext cx="3710075" cy="2246785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1660358" y="1990624"/>
            <a:ext cx="808522" cy="51254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5" name="Connector: Curved 4"/>
          <p:cNvCxnSpPr/>
          <p:nvPr/>
        </p:nvCxnSpPr>
        <p:spPr>
          <a:xfrm rot="10800000" flipV="1">
            <a:off x="1068407" y="2246898"/>
            <a:ext cx="591951" cy="1093670"/>
          </a:xfrm>
          <a:prstGeom prst="curvedConnector2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819546" y="3340567"/>
            <a:ext cx="808522" cy="678581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March 25, 1947</a:t>
            </a:r>
          </a:p>
        </p:txBody>
      </p:sp>
    </p:spTree>
    <p:extLst>
      <p:ext uri="{BB962C8B-B14F-4D97-AF65-F5344CB8AC3E}">
        <p14:creationId xmlns:p14="http://schemas.microsoft.com/office/powerpoint/2010/main" val="252589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" y="1834541"/>
            <a:ext cx="4770888" cy="2841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749586" y="2070033"/>
            <a:ext cx="672195" cy="505327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March 25, 1947</a:t>
            </a:r>
          </a:p>
        </p:txBody>
      </p:sp>
    </p:spTree>
    <p:extLst>
      <p:ext uri="{BB962C8B-B14F-4D97-AF65-F5344CB8AC3E}">
        <p14:creationId xmlns:p14="http://schemas.microsoft.com/office/powerpoint/2010/main" val="4292280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46" y="1834541"/>
            <a:ext cx="4770888" cy="284118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749586" y="2070033"/>
            <a:ext cx="672195" cy="505327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5" name="Connector: Curved 4"/>
          <p:cNvCxnSpPr>
            <a:stCxn id="3" idx="3"/>
          </p:cNvCxnSpPr>
          <p:nvPr/>
        </p:nvCxnSpPr>
        <p:spPr>
          <a:xfrm>
            <a:off x="3421782" y="2322696"/>
            <a:ext cx="534202" cy="851836"/>
          </a:xfrm>
          <a:prstGeom prst="curvedConnector2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/>
          <p:cNvSpPr/>
          <p:nvPr/>
        </p:nvSpPr>
        <p:spPr>
          <a:xfrm>
            <a:off x="3284621" y="3134836"/>
            <a:ext cx="1176689" cy="581118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March 25, 1947</a:t>
            </a:r>
          </a:p>
        </p:txBody>
      </p:sp>
    </p:spTree>
    <p:extLst>
      <p:ext uri="{BB962C8B-B14F-4D97-AF65-F5344CB8AC3E}">
        <p14:creationId xmlns:p14="http://schemas.microsoft.com/office/powerpoint/2010/main" val="12765696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61" y="2136820"/>
            <a:ext cx="4391455" cy="1851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028525" y="2175632"/>
            <a:ext cx="799835" cy="505327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March 25, 1947</a:t>
            </a:r>
          </a:p>
        </p:txBody>
      </p:sp>
    </p:spTree>
    <p:extLst>
      <p:ext uri="{BB962C8B-B14F-4D97-AF65-F5344CB8AC3E}">
        <p14:creationId xmlns:p14="http://schemas.microsoft.com/office/powerpoint/2010/main" val="481032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861" y="2136820"/>
            <a:ext cx="4391455" cy="1851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2028525" y="2175632"/>
            <a:ext cx="799835" cy="505327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1440180" y="3298187"/>
            <a:ext cx="1057577" cy="518832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4" name="Straight Arrow Connector 13"/>
          <p:cNvCxnSpPr>
            <a:endCxn id="17" idx="0"/>
          </p:cNvCxnSpPr>
          <p:nvPr/>
        </p:nvCxnSpPr>
        <p:spPr>
          <a:xfrm flipH="1">
            <a:off x="1968968" y="2680959"/>
            <a:ext cx="355533" cy="617228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March 25, 1947</a:t>
            </a:r>
          </a:p>
        </p:txBody>
      </p:sp>
    </p:spTree>
    <p:extLst>
      <p:ext uri="{BB962C8B-B14F-4D97-AF65-F5344CB8AC3E}">
        <p14:creationId xmlns:p14="http://schemas.microsoft.com/office/powerpoint/2010/main" val="1098921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75" y="1981226"/>
            <a:ext cx="4132252" cy="2153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636438" y="2231583"/>
            <a:ext cx="1478714" cy="547772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March 25, 1947</a:t>
            </a:r>
          </a:p>
        </p:txBody>
      </p:sp>
    </p:spTree>
    <p:extLst>
      <p:ext uri="{BB962C8B-B14F-4D97-AF65-F5344CB8AC3E}">
        <p14:creationId xmlns:p14="http://schemas.microsoft.com/office/powerpoint/2010/main" val="13031114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75" y="1981226"/>
            <a:ext cx="4132252" cy="21534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636438" y="2231583"/>
            <a:ext cx="1478714" cy="547772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429370" y="3161959"/>
            <a:ext cx="3815372" cy="698373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617044" y="2769375"/>
            <a:ext cx="382605" cy="392584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946732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447800"/>
            <a:ext cx="8229600" cy="513142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High demand for EHR datasets</a:t>
            </a:r>
          </a:p>
          <a:p>
            <a:pPr lvl="1"/>
            <a:r>
              <a:rPr lang="en-US" dirty="0"/>
              <a:t>Non-clinical or secondary uses including software development, testing, clinical training, policy analysis, where realistic (but not real) data is sufficient</a:t>
            </a:r>
          </a:p>
          <a:p>
            <a:pPr lvl="1"/>
            <a:endParaRPr lang="en-US" dirty="0"/>
          </a:p>
          <a:p>
            <a:r>
              <a:rPr lang="en-US" dirty="0"/>
              <a:t>Lack of Access</a:t>
            </a:r>
          </a:p>
          <a:p>
            <a:pPr lvl="1"/>
            <a:r>
              <a:rPr lang="en-US" dirty="0"/>
              <a:t>EHR datasets are difficult to obtain</a:t>
            </a:r>
          </a:p>
          <a:p>
            <a:pPr lvl="1"/>
            <a:endParaRPr lang="en-US" dirty="0"/>
          </a:p>
          <a:p>
            <a:r>
              <a:rPr lang="en-US" dirty="0"/>
              <a:t>Costs and Demand</a:t>
            </a:r>
          </a:p>
          <a:p>
            <a:pPr lvl="1"/>
            <a:r>
              <a:rPr lang="en-US" dirty="0"/>
              <a:t>Anonymized records are being bought and sold by federal and state health departments, hospitals, health insurers, pharmacists, general practitioners, government lobby groups, law firms, charities, marketers</a:t>
            </a:r>
          </a:p>
          <a:p>
            <a:pPr lvl="1"/>
            <a:endParaRPr lang="en-US" dirty="0"/>
          </a:p>
          <a:p>
            <a:r>
              <a:rPr lang="en-US" dirty="0"/>
              <a:t>Risks</a:t>
            </a:r>
          </a:p>
          <a:p>
            <a:pPr lvl="1"/>
            <a:r>
              <a:rPr lang="en-US" dirty="0"/>
              <a:t>Real patient records carry privacy, confidentiality, consent, policy, and legal risks that effectively prevent use</a:t>
            </a:r>
          </a:p>
          <a:p>
            <a:pPr lvl="1"/>
            <a:r>
              <a:rPr lang="en-US" dirty="0"/>
              <a:t>Real patients fear exposure of their intimate health data including lifestyle, family history, and mental health information</a:t>
            </a:r>
          </a:p>
          <a:p>
            <a:pPr lvl="1"/>
            <a:endParaRPr lang="en-US" dirty="0"/>
          </a:p>
          <a:p>
            <a:r>
              <a:rPr lang="en-US" dirty="0"/>
              <a:t>Not Anonymous</a:t>
            </a:r>
          </a:p>
          <a:p>
            <a:pPr lvl="1"/>
            <a:r>
              <a:rPr lang="en-US" dirty="0"/>
              <a:t>Deidentified and anonymized records have been successfully reidentified</a:t>
            </a:r>
          </a:p>
        </p:txBody>
      </p:sp>
    </p:spTree>
    <p:extLst>
      <p:ext uri="{BB962C8B-B14F-4D97-AF65-F5344CB8AC3E}">
        <p14:creationId xmlns:p14="http://schemas.microsoft.com/office/powerpoint/2010/main" val="2672649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7693" y="1527751"/>
            <a:ext cx="4649002" cy="3159659"/>
            <a:chOff x="250257" y="1090642"/>
            <a:chExt cx="6198669" cy="42128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257" y="1090642"/>
              <a:ext cx="6198669" cy="4212878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1945863" y="1303055"/>
              <a:ext cx="4012175" cy="804878"/>
            </a:xfrm>
            <a:prstGeom prst="roundRect">
              <a:avLst/>
            </a:prstGeom>
            <a:noFill/>
            <a:ln w="1079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10870817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322" y="1165802"/>
            <a:ext cx="3732197" cy="450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7693" y="1527751"/>
            <a:ext cx="4649002" cy="3159659"/>
            <a:chOff x="250257" y="1090642"/>
            <a:chExt cx="6198669" cy="42128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257" y="1090642"/>
              <a:ext cx="6198669" cy="4212878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1945863" y="1303055"/>
              <a:ext cx="4012175" cy="804878"/>
            </a:xfrm>
            <a:prstGeom prst="roundRect">
              <a:avLst/>
            </a:prstGeom>
            <a:noFill/>
            <a:ln w="1079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606392" y="2877954"/>
              <a:ext cx="4557351" cy="837398"/>
            </a:xfrm>
            <a:prstGeom prst="roundRect">
              <a:avLst/>
            </a:prstGeom>
            <a:noFill/>
            <a:ln w="1079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003082" y="2134361"/>
              <a:ext cx="606391" cy="743593"/>
            </a:xfrm>
            <a:prstGeom prst="straightConnector1">
              <a:avLst/>
            </a:prstGeom>
            <a:ln w="82550">
              <a:solidFill>
                <a:srgbClr val="26AB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9672041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923322" y="1165802"/>
            <a:ext cx="3732197" cy="500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</a:t>
            </a:r>
          </a:p>
          <a:p>
            <a:pPr>
              <a:spcAft>
                <a:spcPts val="450"/>
              </a:spcAft>
            </a:pPr>
            <a:endParaRPr lang="en-US" sz="1200" dirty="0">
              <a:solidFill>
                <a:srgbClr val="FF0000"/>
              </a:solidFill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7693" y="1527751"/>
            <a:ext cx="4649002" cy="3159659"/>
            <a:chOff x="250257" y="1090642"/>
            <a:chExt cx="6198669" cy="42128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257" y="1090642"/>
              <a:ext cx="6198669" cy="4212878"/>
            </a:xfrm>
            <a:prstGeom prst="rect">
              <a:avLst/>
            </a:prstGeom>
          </p:spPr>
        </p:pic>
        <p:sp>
          <p:nvSpPr>
            <p:cNvPr id="3" name="Rectangle: Rounded Corners 2"/>
            <p:cNvSpPr/>
            <p:nvPr/>
          </p:nvSpPr>
          <p:spPr>
            <a:xfrm>
              <a:off x="1945863" y="1303055"/>
              <a:ext cx="4012175" cy="804878"/>
            </a:xfrm>
            <a:prstGeom prst="roundRect">
              <a:avLst/>
            </a:prstGeom>
            <a:noFill/>
            <a:ln w="1079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sp>
          <p:nvSpPr>
            <p:cNvPr id="7" name="Rectangle: Rounded Corners 6"/>
            <p:cNvSpPr/>
            <p:nvPr/>
          </p:nvSpPr>
          <p:spPr>
            <a:xfrm>
              <a:off x="606392" y="2877954"/>
              <a:ext cx="4557351" cy="837398"/>
            </a:xfrm>
            <a:prstGeom prst="roundRect">
              <a:avLst/>
            </a:prstGeom>
            <a:noFill/>
            <a:ln w="1079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3003082" y="2134361"/>
              <a:ext cx="606391" cy="743593"/>
            </a:xfrm>
            <a:prstGeom prst="straightConnector1">
              <a:avLst/>
            </a:prstGeom>
            <a:ln w="82550">
              <a:solidFill>
                <a:srgbClr val="26AB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: Rounded Corners 8"/>
            <p:cNvSpPr/>
            <p:nvPr/>
          </p:nvSpPr>
          <p:spPr>
            <a:xfrm>
              <a:off x="1400687" y="4320139"/>
              <a:ext cx="4788357" cy="837398"/>
            </a:xfrm>
            <a:prstGeom prst="roundRect">
              <a:avLst/>
            </a:prstGeom>
            <a:noFill/>
            <a:ln w="107950"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3003082" y="3715352"/>
              <a:ext cx="606391" cy="604787"/>
            </a:xfrm>
            <a:prstGeom prst="straightConnector1">
              <a:avLst/>
            </a:prstGeom>
            <a:ln w="82550">
              <a:solidFill>
                <a:srgbClr val="26AB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6708302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8" y="1105812"/>
            <a:ext cx="3611594" cy="417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00238" y="1105811"/>
            <a:ext cx="3356810" cy="581618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8590" y="5380580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1392433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8" y="1105812"/>
            <a:ext cx="3611594" cy="417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00238" y="1105811"/>
            <a:ext cx="3356810" cy="581618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2486" y="2026265"/>
            <a:ext cx="3475765" cy="54187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>
            <a:off x="2378644" y="1687429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88590" y="5380580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20160249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8" y="1105812"/>
            <a:ext cx="3611594" cy="417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525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</a:t>
            </a: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Inpatient Encounter,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23, 2013 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History of appendectomy, Diagnosed July 23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00238" y="1105811"/>
            <a:ext cx="3356810" cy="581618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2486" y="2026265"/>
            <a:ext cx="3475765" cy="54187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>
            <a:off x="2378644" y="1687429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/>
          <p:cNvSpPr/>
          <p:nvPr/>
        </p:nvSpPr>
        <p:spPr>
          <a:xfrm>
            <a:off x="902368" y="2849680"/>
            <a:ext cx="2916455" cy="555859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87667" y="2600156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88590" y="5380580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620675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8" y="1105812"/>
            <a:ext cx="3611594" cy="417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525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Inpatient Encounter,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23, 2013 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History of appendectomy, Diagnosed July 23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</a:rPr>
              <a:t>Appendectomy, Performed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00238" y="1105811"/>
            <a:ext cx="3356810" cy="581618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2486" y="2026265"/>
            <a:ext cx="3475765" cy="54187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>
            <a:off x="2378644" y="1687429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/>
          <p:cNvSpPr/>
          <p:nvPr/>
        </p:nvSpPr>
        <p:spPr>
          <a:xfrm>
            <a:off x="902368" y="2849680"/>
            <a:ext cx="2916455" cy="555859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87667" y="2600156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1023887" y="3687078"/>
            <a:ext cx="2715528" cy="91680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96690" y="3428747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788590" y="5380580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11634439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58" y="1105812"/>
            <a:ext cx="3611594" cy="41757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525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Inpatient Encounter,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23, 2013 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History of appendectomy, Diagnosed July 23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Appendectomy, Performed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700238" y="1105811"/>
            <a:ext cx="3356810" cy="581618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42486" y="2026265"/>
            <a:ext cx="3475765" cy="54187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3" idx="2"/>
          </p:cNvCxnSpPr>
          <p:nvPr/>
        </p:nvCxnSpPr>
        <p:spPr>
          <a:xfrm>
            <a:off x="2378644" y="1687429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/>
          <p:cNvSpPr/>
          <p:nvPr/>
        </p:nvSpPr>
        <p:spPr>
          <a:xfrm>
            <a:off x="902368" y="2849680"/>
            <a:ext cx="2916455" cy="555859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387667" y="2600156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/>
          <p:cNvSpPr/>
          <p:nvPr/>
        </p:nvSpPr>
        <p:spPr>
          <a:xfrm>
            <a:off x="1023887" y="3687078"/>
            <a:ext cx="2715528" cy="916806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96690" y="3428747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1867301" y="4862216"/>
            <a:ext cx="998621" cy="419310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387667" y="4627092"/>
            <a:ext cx="18047" cy="295977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88590" y="5380580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18584642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7" y="1800047"/>
            <a:ext cx="4452999" cy="2885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525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Inpatient Encounter,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23, 2013 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History of appendectomy, Diagnosed July 23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Appendectomy, Performed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985210" y="1932873"/>
            <a:ext cx="880712" cy="466740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23, 2013</a:t>
            </a:r>
          </a:p>
        </p:txBody>
      </p:sp>
    </p:spTree>
    <p:extLst>
      <p:ext uri="{BB962C8B-B14F-4D97-AF65-F5344CB8AC3E}">
        <p14:creationId xmlns:p14="http://schemas.microsoft.com/office/powerpoint/2010/main" val="845109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7" y="1800047"/>
            <a:ext cx="4452999" cy="2885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525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Inpatient Encounter,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23, 2013  </a:t>
            </a:r>
            <a:r>
              <a:rPr lang="en-US" sz="1200" dirty="0">
                <a:solidFill>
                  <a:srgbClr val="FF0000"/>
                </a:solidFill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27,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History of appendectomy, Diagnosed July 23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Appendectomy, Performed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985210" y="1932873"/>
            <a:ext cx="880712" cy="466740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89823" y="2806366"/>
            <a:ext cx="4093143" cy="671363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3" idx="2"/>
            <a:endCxn id="7" idx="0"/>
          </p:cNvCxnSpPr>
          <p:nvPr/>
        </p:nvCxnSpPr>
        <p:spPr>
          <a:xfrm>
            <a:off x="2425566" y="2399613"/>
            <a:ext cx="10829" cy="406753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solidFill>
                  <a:srgbClr val="FF0000"/>
                </a:solidFill>
                <a:latin typeface="Roboto" pitchFamily="2" charset="0"/>
                <a:ea typeface="Roboto" pitchFamily="2" charset="0"/>
                <a:cs typeface="Verdana" pitchFamily="34" charset="0"/>
              </a:rPr>
              <a:t>July 27, 2013</a:t>
            </a:r>
          </a:p>
        </p:txBody>
      </p:sp>
    </p:spTree>
    <p:extLst>
      <p:ext uri="{BB962C8B-B14F-4D97-AF65-F5344CB8AC3E}">
        <p14:creationId xmlns:p14="http://schemas.microsoft.com/office/powerpoint/2010/main" val="132207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Synthea Architecture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66" y="1388962"/>
            <a:ext cx="8706734" cy="489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97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37" y="1800047"/>
            <a:ext cx="4452999" cy="28854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23322" y="1165802"/>
            <a:ext cx="3732197" cy="5252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Smith292, John949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Born: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March 25, 1947</a:t>
            </a: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Gender: </a:t>
            </a:r>
            <a:r>
              <a:rPr lang="en-US" sz="1200" dirty="0">
                <a:ea typeface="Verdana" pitchFamily="34" charset="0"/>
                <a:cs typeface="Verdana" pitchFamily="34" charset="0"/>
              </a:rPr>
              <a:t>Male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Encounters: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Emergency Room Admission,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July 23, 2013 </a:t>
            </a: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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Inpatient Encounter,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  <a:sym typeface="Wingdings" panose="05000000000000000000" pitchFamily="2" charset="2"/>
              </a:rPr>
              <a:t>July 23, 2013  July 27,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Conditions: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Appendicitis,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Rupture of appendix, Diagnosed July 23, 2013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History of appendectomy, Diagnosed July 23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r>
              <a:rPr lang="en-US" sz="1200" b="1" dirty="0">
                <a:ea typeface="Verdana" pitchFamily="34" charset="0"/>
                <a:cs typeface="Verdana" pitchFamily="34" charset="0"/>
              </a:rPr>
              <a:t>Procedures:</a:t>
            </a:r>
          </a:p>
          <a:p>
            <a:pPr>
              <a:spcAft>
                <a:spcPts val="450"/>
              </a:spcAft>
            </a:pPr>
            <a:r>
              <a:rPr lang="en-US" sz="1200" dirty="0">
                <a:ea typeface="Verdana" pitchFamily="34" charset="0"/>
                <a:cs typeface="Verdana" pitchFamily="34" charset="0"/>
              </a:rPr>
              <a:t>Appendectomy, Performed July 23, 2013</a:t>
            </a: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  <a:p>
            <a:pPr>
              <a:spcAft>
                <a:spcPts val="450"/>
              </a:spcAft>
            </a:pPr>
            <a:endParaRPr lang="en-US" sz="1200" dirty="0"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1985210" y="1932873"/>
            <a:ext cx="880712" cy="466740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389823" y="2806366"/>
            <a:ext cx="4093143" cy="671363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>
            <a:stCxn id="3" idx="2"/>
            <a:endCxn id="7" idx="0"/>
          </p:cNvCxnSpPr>
          <p:nvPr/>
        </p:nvCxnSpPr>
        <p:spPr>
          <a:xfrm>
            <a:off x="2425566" y="2399613"/>
            <a:ext cx="10829" cy="406753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/>
          <p:cNvSpPr/>
          <p:nvPr/>
        </p:nvSpPr>
        <p:spPr>
          <a:xfrm>
            <a:off x="2180122" y="3859393"/>
            <a:ext cx="505327" cy="419310"/>
          </a:xfrm>
          <a:prstGeom prst="roundRect">
            <a:avLst/>
          </a:prstGeom>
          <a:noFill/>
          <a:ln w="1079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cxnSp>
        <p:nvCxnSpPr>
          <p:cNvPr id="16" name="Straight Arrow Connector 15"/>
          <p:cNvCxnSpPr>
            <a:endCxn id="15" idx="0"/>
          </p:cNvCxnSpPr>
          <p:nvPr/>
        </p:nvCxnSpPr>
        <p:spPr>
          <a:xfrm flipH="1">
            <a:off x="2432786" y="3477728"/>
            <a:ext cx="3608" cy="381665"/>
          </a:xfrm>
          <a:prstGeom prst="straightConnector1">
            <a:avLst/>
          </a:prstGeom>
          <a:ln w="82550">
            <a:solidFill>
              <a:srgbClr val="26A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75879" y="5129857"/>
            <a:ext cx="3096929" cy="553998"/>
          </a:xfrm>
          <a:prstGeom prst="rect">
            <a:avLst/>
          </a:prstGeom>
          <a:solidFill>
            <a:schemeClr val="bg1"/>
          </a:solidFill>
          <a:ln>
            <a:solidFill>
              <a:srgbClr val="27577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spcAft>
                <a:spcPts val="450"/>
              </a:spcAft>
            </a:pP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Current Date of Simulation: </a:t>
            </a:r>
            <a:b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</a:br>
            <a:r>
              <a:rPr lang="en-US" sz="1500" dirty="0">
                <a:latin typeface="Roboto" pitchFamily="2" charset="0"/>
                <a:ea typeface="Roboto" pitchFamily="2" charset="0"/>
                <a:cs typeface="Verdana" pitchFamily="34" charset="0"/>
              </a:rPr>
              <a:t>July 27, 2013</a:t>
            </a:r>
          </a:p>
        </p:txBody>
      </p:sp>
    </p:spTree>
    <p:extLst>
      <p:ext uri="{BB962C8B-B14F-4D97-AF65-F5344CB8AC3E}">
        <p14:creationId xmlns:p14="http://schemas.microsoft.com/office/powerpoint/2010/main" val="736516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Diseases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5131517"/>
              </p:ext>
            </p:extLst>
          </p:nvPr>
        </p:nvGraphicFramePr>
        <p:xfrm>
          <a:off x="959005" y="1447800"/>
          <a:ext cx="7694342" cy="4962524"/>
        </p:xfrm>
        <a:graphic>
          <a:graphicData uri="http://schemas.openxmlformats.org/drawingml/2006/table">
            <a:tbl>
              <a:tblPr/>
              <a:tblGrid>
                <a:gridCol w="3605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4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9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824">
                <a:tc>
                  <a:txBody>
                    <a:bodyPr/>
                    <a:lstStyle/>
                    <a:p>
                      <a:endParaRPr lang="en-US" sz="1600" dirty="0">
                        <a:solidFill>
                          <a:srgbClr val="323333"/>
                        </a:solidFill>
                        <a:effectLst/>
                        <a:latin typeface="Helvetica Neue" charset="0"/>
                      </a:endParaRP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Top 10 Reasons Patients Visit PCP</a:t>
                      </a:r>
                      <a:endParaRPr lang="en-US" sz="1600" dirty="0">
                        <a:solidFill>
                          <a:srgbClr val="323333"/>
                        </a:solidFill>
                        <a:effectLst/>
                        <a:latin typeface="Helvetica Neue" charset="0"/>
                      </a:endParaRP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Top 10 Years of Life Lost</a:t>
                      </a:r>
                      <a:endParaRPr lang="en-US" sz="1600" dirty="0">
                        <a:solidFill>
                          <a:srgbClr val="323333"/>
                        </a:solidFill>
                        <a:effectLst/>
                        <a:latin typeface="Helvetica Neue" charset="0"/>
                      </a:endParaRP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1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Routine infant/child health check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Ischemic Heart Disease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36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2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Essential Hypertension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Lung Cancer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3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Diabetes Mellitus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Alzheimer’s Disease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36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4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Normal Pregnancy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COPD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2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5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Respiratory Infections (Pharyngitis, Bronchitis, Sinusitis)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Cerebrovascular Disease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6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General Adult Medical Examination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Road Injuries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7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Disorders of Lipoid Metabolism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Self-Harm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8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Ear Infections (Otitis Media)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Diabetes Mellitus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3824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9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Asthma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Colorectal Cancer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1474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10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Urinary Tract Infections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323333"/>
                          </a:solidFill>
                          <a:effectLst/>
                          <a:latin typeface="Helvetica Neue" charset="0"/>
                        </a:rPr>
                        <a:t>Drug Use Disorders (limited to Opioids)</a:t>
                      </a:r>
                    </a:p>
                  </a:txBody>
                  <a:tcPr marL="57314" marR="57314" marT="26453" marB="26453" anchor="ctr">
                    <a:lnL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8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1143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2" y="1881446"/>
            <a:ext cx="6049012" cy="2109910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07530" y="403922"/>
            <a:ext cx="5835015" cy="638054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377" rtl="0" eaLnBrk="1" latinLnBrk="0" hangingPunct="1">
              <a:lnSpc>
                <a:spcPts val="3200"/>
              </a:lnSpc>
              <a:spcBef>
                <a:spcPct val="0"/>
              </a:spcBef>
              <a:buNone/>
              <a:defRPr lang="en-US" sz="3200" b="1" kern="1200">
                <a:solidFill>
                  <a:schemeClr val="tx2"/>
                </a:solidFill>
                <a:latin typeface="Arial" pitchFamily="34" charset="0"/>
                <a:ea typeface="Verdana" pitchFamily="34" charset="0"/>
                <a:cs typeface="Arial" pitchFamily="34" charset="0"/>
              </a:defRPr>
            </a:lvl1pPr>
          </a:lstStyle>
          <a:p>
            <a:pPr algn="ctr"/>
            <a:r>
              <a:rPr lang="en-US" b="0" dirty="0"/>
              <a:t>Modules are written in </a:t>
            </a:r>
            <a:r>
              <a:rPr lang="en-US" dirty="0"/>
              <a:t>JSON</a:t>
            </a:r>
            <a:endParaRPr lang="en-US" b="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038" y="3877585"/>
            <a:ext cx="5495711" cy="1591295"/>
          </a:xfrm>
          <a:prstGeom prst="rect">
            <a:avLst/>
          </a:prstGeom>
        </p:spPr>
      </p:pic>
      <p:sp>
        <p:nvSpPr>
          <p:cNvPr id="6" name="Arrow: Right 5"/>
          <p:cNvSpPr/>
          <p:nvPr/>
        </p:nvSpPr>
        <p:spPr>
          <a:xfrm rot="3058179">
            <a:off x="4783783" y="2913031"/>
            <a:ext cx="1109573" cy="438912"/>
          </a:xfrm>
          <a:prstGeom prst="rightArrow">
            <a:avLst/>
          </a:prstGeom>
          <a:solidFill>
            <a:srgbClr val="005B94"/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73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6648" y="504908"/>
            <a:ext cx="8229600" cy="651272"/>
          </a:xfrm>
        </p:spPr>
        <p:txBody>
          <a:bodyPr>
            <a:normAutofit/>
          </a:bodyPr>
          <a:lstStyle/>
          <a:p>
            <a:r>
              <a:rPr lang="en-US" dirty="0"/>
              <a:t>Control States </a:t>
            </a:r>
            <a:r>
              <a:rPr lang="en-US" b="0" dirty="0"/>
              <a:t>control the flow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69" y="4018502"/>
            <a:ext cx="2524447" cy="1152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3325" y="1790874"/>
            <a:ext cx="2620518" cy="12268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4452" y="3086414"/>
            <a:ext cx="2361396" cy="11244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4484" y="3318205"/>
            <a:ext cx="3098640" cy="89268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9650" y="4475429"/>
            <a:ext cx="4631205" cy="10037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296" y="2458275"/>
            <a:ext cx="1023251" cy="63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92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22637" y="404557"/>
            <a:ext cx="8229600" cy="651272"/>
          </a:xfrm>
        </p:spPr>
        <p:txBody>
          <a:bodyPr>
            <a:normAutofit/>
          </a:bodyPr>
          <a:lstStyle/>
          <a:p>
            <a:r>
              <a:rPr lang="en-US" dirty="0"/>
              <a:t>Clinical States </a:t>
            </a:r>
            <a:r>
              <a:rPr lang="en-US" b="0" dirty="0"/>
              <a:t>drive disease and care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7" y="1769634"/>
            <a:ext cx="4089467" cy="1085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910" y="2767492"/>
            <a:ext cx="5371594" cy="1314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24" y="4485990"/>
            <a:ext cx="4908900" cy="9645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3311" y="1784899"/>
            <a:ext cx="4164806" cy="8001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3803" y="4082059"/>
            <a:ext cx="3493277" cy="164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013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25" y="0"/>
            <a:ext cx="58744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Appendicitis</a:t>
            </a:r>
          </a:p>
        </p:txBody>
      </p:sp>
    </p:spTree>
    <p:extLst>
      <p:ext uri="{BB962C8B-B14F-4D97-AF65-F5344CB8AC3E}">
        <p14:creationId xmlns:p14="http://schemas.microsoft.com/office/powerpoint/2010/main" val="289900135"/>
      </p:ext>
    </p:extLst>
  </p:cSld>
  <p:clrMapOvr>
    <a:masterClrMapping/>
  </p:clrMapOvr>
</p:sld>
</file>

<file path=ppt/theme/theme1.xml><?xml version="1.0" encoding="utf-8"?>
<a:theme xmlns:a="http://schemas.openxmlformats.org/drawingml/2006/main" name="MITRE_template">
  <a:themeElements>
    <a:clrScheme name="MITRE_Corporate Palette">
      <a:dk1>
        <a:sysClr val="windowText" lastClr="000000"/>
      </a:dk1>
      <a:lt1>
        <a:sysClr val="window" lastClr="FFFFFF"/>
      </a:lt1>
      <a:dk2>
        <a:srgbClr val="005B94"/>
      </a:dk2>
      <a:lt2>
        <a:srgbClr val="DFE1DF"/>
      </a:lt2>
      <a:accent1>
        <a:srgbClr val="00B3DC"/>
      </a:accent1>
      <a:accent2>
        <a:srgbClr val="F7901E"/>
      </a:accent2>
      <a:accent3>
        <a:srgbClr val="FFE23C"/>
      </a:accent3>
      <a:accent4>
        <a:srgbClr val="BED131"/>
      </a:accent4>
      <a:accent5>
        <a:srgbClr val="C64227"/>
      </a:accent5>
      <a:accent6>
        <a:srgbClr val="FFFFFF"/>
      </a:accent6>
      <a:hlink>
        <a:srgbClr val="00B3DC"/>
      </a:hlink>
      <a:folHlink>
        <a:srgbClr val="800080"/>
      </a:folHlink>
    </a:clrScheme>
    <a:fontScheme name="MITRE Corporate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6350">
          <a:solidFill>
            <a:schemeClr val="tx1">
              <a:lumMod val="50000"/>
              <a:lumOff val="50000"/>
            </a:schemeClr>
          </a:solidFill>
        </a:ln>
      </a:spPr>
      <a:bodyPr rtlCol="0" anchor="ctr"/>
      <a:lstStyle>
        <a:defPPr algn="ctr">
          <a:defRPr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spcAft>
            <a:spcPts val="600"/>
          </a:spcAft>
          <a:defRPr sz="1600">
            <a:ea typeface="Verdana" pitchFamily="34" charset="0"/>
            <a:cs typeface="Verdana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trebriefing_2015.potx" id="{67C7186E-7917-450D-8C0A-1B63F47E84E6}" vid="{7706CAA4-F041-4343-AAE8-56FB96E7BE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ITRE Work" ma:contentTypeID="0x010100823A99C636F7423283FB0D200866C61300ED7B95B9F3884348B31FF9A448CD4B00" ma:contentTypeVersion="7" ma:contentTypeDescription="Materials and documents that contain MITRE authored content and other content directly attributable to MITRE and its work" ma:contentTypeScope="" ma:versionID="355fe5a046da4828988ee20e90808ae4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ae7241bb-316f-43d3-a81e-64ec0fc1fc73" xmlns:ns4="http://schemas.microsoft.com/sharepoint/v4" targetNamespace="http://schemas.microsoft.com/office/2006/metadata/properties" ma:root="true" ma:fieldsID="a8928ac949dd0d017c6a14282ea91792" ns1:_="" ns2:_="" ns3:_="" ns4:_="">
    <xsd:import namespace="http://schemas.microsoft.com/sharepoint/v3"/>
    <xsd:import namespace="http://schemas.microsoft.com/sharepoint/v3/fields"/>
    <xsd:import namespace="ae7241bb-316f-43d3-a81e-64ec0fc1fc73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Contributor" minOccurs="0"/>
                <xsd:element ref="ns1:MITRE_x0020_Sensitivity"/>
                <xsd:element ref="ns1:Release_x0020_Statement"/>
                <xsd:element ref="ns3:DocType" minOccurs="0"/>
                <xsd:element ref="ns3:SortOrder" minOccurs="0"/>
                <xsd:element ref="ns3:Site_x0020_Page" minOccurs="0"/>
                <xsd:element ref="ns4:IconOverlay" minOccurs="0"/>
                <xsd:element ref="ns3: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MITRE_x0020_Sensitivity" ma:index="10" ma:displayName="Sensitivity" ma:default="Internal MITRE Information" ma:internalName="MITRE_x0020_Sensitivity">
      <xsd:simpleType>
        <xsd:restriction base="dms:Choice">
          <xsd:enumeration value="Public Information"/>
          <xsd:enumeration value="Internal MITRE Information"/>
          <xsd:enumeration value="Sensitive Information"/>
          <xsd:enumeration value="Highly Sensitive Information"/>
        </xsd:restriction>
      </xsd:simpleType>
    </xsd:element>
    <xsd:element name="Release_x0020_Statement" ma:index="11" ma:displayName="Release Statement" ma:default="For Internal MITRE Use" ma:internalName="Release_x0020_Statement">
      <xsd:simpleType>
        <xsd:union memberTypes="dms:Text">
          <xsd:simpleType>
            <xsd:restriction base="dms:Choice">
              <xsd:enumeration value="Approved for Public Release"/>
              <xsd:enumeration value="For Internal MITRE Use"/>
              <xsd:enumeration value="For Release to All Sponsors"/>
              <xsd:enumeration value="For Limited Internal MITRE Use"/>
              <xsd:enumeration value="For Limited External Release"/>
              <xsd:enumeration value="Privileged: Sensitive Personal Information"/>
              <xsd:enumeration value="MITRE Proprietary"/>
              <xsd:enumeration value="Source Selection Sensitive"/>
              <xsd:enumeration value="Restricted: Highly Sensitive Personal Information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Contributor" ma:index="9" nillable="true" ma:displayName="Contributor" ma:description="One or more people or organizations that contributed to this resource" ma:internalName="_Contributor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241bb-316f-43d3-a81e-64ec0fc1fc73" elementFormDefault="qualified">
    <xsd:import namespace="http://schemas.microsoft.com/office/2006/documentManagement/types"/>
    <xsd:import namespace="http://schemas.microsoft.com/office/infopath/2007/PartnerControls"/>
    <xsd:element name="DocType" ma:index="12" nillable="true" ma:displayName="DocType" ma:format="Dropdown" ma:internalName="DocType">
      <xsd:simpleType>
        <xsd:restriction base="dms:Choice">
          <xsd:enumeration value="Board of Trustee Bio"/>
          <xsd:enumeration value="Executive Bio"/>
          <xsd:enumeration value="Event Planning"/>
          <xsd:enumeration value="MPG Reference"/>
          <xsd:enumeration value="Template"/>
          <xsd:enumeration value="Other"/>
          <xsd:enumeration value="How-Tos"/>
          <xsd:enumeration value="BOT Program Highlights"/>
        </xsd:restriction>
      </xsd:simpleType>
    </xsd:element>
    <xsd:element name="SortOrder" ma:index="13" nillable="true" ma:displayName="SortOrder" ma:decimals="0" ma:internalName="SortOrder">
      <xsd:simpleType>
        <xsd:restriction base="dms:Number"/>
      </xsd:simpleType>
    </xsd:element>
    <xsd:element name="Site_x0020_Page" ma:index="14" nillable="true" ma:displayName="Site Page" ma:description="If you want it to be listed as 'related resources' at the bottom of a page select that page from this list." ma:list="{0e6e1ef9-95cd-4525-a4f0-68190b9baa13}" ma:internalName="Site_x0020_Pag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Date" ma:index="16" nillable="true" ma:displayName="Date" ma:description="If applicable for items such as the Program Highlights." ma:format="DateOnly" ma:internalName="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5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8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TRE_x0020_Sensitivity xmlns="http://schemas.microsoft.com/sharepoint/v3">Internal MITRE Information</MITRE_x0020_Sensitivity>
    <_Contributor xmlns="http://schemas.microsoft.com/sharepoint/v3/fields" xsi:nil="true"/>
    <Release_x0020_Statement xmlns="http://schemas.microsoft.com/sharepoint/v3">For Internal MITRE Use</Release_x0020_Statement>
    <DocType xmlns="ae7241bb-316f-43d3-a81e-64ec0fc1fc73">Template</DocType>
    <Site_x0020_Page xmlns="ae7241bb-316f-43d3-a81e-64ec0fc1fc73">
      <Value>57</Value>
    </Site_x0020_Page>
    <SortOrder xmlns="ae7241bb-316f-43d3-a81e-64ec0fc1fc73" xsi:nil="true"/>
    <IconOverlay xmlns="http://schemas.microsoft.com/sharepoint/v4" xsi:nil="true"/>
    <Date xmlns="ae7241bb-316f-43d3-a81e-64ec0fc1fc73" xsi:nil="true"/>
  </documentManagement>
</p:properties>
</file>

<file path=customXml/item4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CDB3DEA0-973B-4278-8429-73F86CBC45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524C2DD-5189-4023-9B75-8F87EBD972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ae7241bb-316f-43d3-a81e-64ec0fc1fc73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38AF815-AAC0-4B4C-A121-999C8ECA010D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3/fields"/>
    <ds:schemaRef ds:uri="ae7241bb-316f-43d3-a81e-64ec0fc1fc73"/>
    <ds:schemaRef ds:uri="http://schemas.microsoft.com/sharepoint/v4"/>
  </ds:schemaRefs>
</ds:datastoreItem>
</file>

<file path=customXml/itemProps4.xml><?xml version="1.0" encoding="utf-8"?>
<ds:datastoreItem xmlns:ds="http://schemas.openxmlformats.org/officeDocument/2006/customXml" ds:itemID="{E3ACA70F-5239-4EAD-8662-B426DD45ADC5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mitrebriefing_2015</Template>
  <TotalTime>1812</TotalTime>
  <Words>1941</Words>
  <Application>Microsoft Macintosh PowerPoint</Application>
  <PresentationFormat>On-screen Show (4:3)</PresentationFormat>
  <Paragraphs>530</Paragraphs>
  <Slides>40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9" baseType="lpstr">
      <vt:lpstr>Arial</vt:lpstr>
      <vt:lpstr>Calibri</vt:lpstr>
      <vt:lpstr>Helvetica LT Std</vt:lpstr>
      <vt:lpstr>Helvetica Neue</vt:lpstr>
      <vt:lpstr>Roboto</vt:lpstr>
      <vt:lpstr>Times New Roman</vt:lpstr>
      <vt:lpstr>Verdana</vt:lpstr>
      <vt:lpstr>Wingdings</vt:lpstr>
      <vt:lpstr>MITRE_template</vt:lpstr>
      <vt:lpstr>Synthea</vt:lpstr>
      <vt:lpstr>What</vt:lpstr>
      <vt:lpstr>Why</vt:lpstr>
      <vt:lpstr>Synthea Architecture</vt:lpstr>
      <vt:lpstr>Diseases</vt:lpstr>
      <vt:lpstr>PowerPoint Presentation</vt:lpstr>
      <vt:lpstr>Control States control the flow</vt:lpstr>
      <vt:lpstr>Clinical States drive disease and care</vt:lpstr>
      <vt:lpstr>Appendicitis</vt:lpstr>
      <vt:lpstr>Disease Models (as of November 2017)</vt:lpstr>
      <vt:lpstr>Model Validation</vt:lpstr>
      <vt:lpstr>SyntheticMass</vt:lpstr>
      <vt:lpstr>PowerPoint Presentation</vt:lpstr>
      <vt:lpstr>Synthea Vision for the Future</vt:lpstr>
      <vt:lpstr>Not just patient records…</vt:lpstr>
      <vt:lpstr>How are people using Synthea?</vt:lpstr>
      <vt:lpstr>Open Source Resources</vt:lpstr>
      <vt:lpstr>Community Contributed Synthea Modules</vt:lpstr>
      <vt:lpstr>BACKUP</vt:lpstr>
      <vt:lpstr>Example Module – Appendicitis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Synthea</dc:title>
  <dc:creator>Walonoski, Jason A.</dc:creator>
  <cp:lastModifiedBy>Walonoski, Jason A.</cp:lastModifiedBy>
  <cp:revision>143</cp:revision>
  <dcterms:created xsi:type="dcterms:W3CDTF">2016-12-08T13:45:56Z</dcterms:created>
  <dcterms:modified xsi:type="dcterms:W3CDTF">2018-01-25T20:11:21Z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0x010100823A99C636F7423283FB0D200866C61300ED7B95B9F3884348B31FF9A448CD4B00</vt:lpwstr>
  </property>
  <property fmtid="{D5CDD505-2E9C-101B-9397-08002B2CF9AE}" pid="3" name="Order">
    <vt:r8>1000</vt:r8>
  </property>
</Properties>
</file>